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6858000" cy="9144000" type="screen4x3"/>
  <p:notesSz cx="6675438" cy="99044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75" autoAdjust="0"/>
    <p:restoredTop sz="90929"/>
  </p:normalViewPr>
  <p:slideViewPr>
    <p:cSldViewPr>
      <p:cViewPr varScale="1">
        <p:scale>
          <a:sx n="74" d="100"/>
          <a:sy n="74" d="100"/>
        </p:scale>
        <p:origin x="2621" y="8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85A3A9-3988-4FBC-82BA-E5629D5108E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F821C-6347-460D-A358-C9C08D82976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225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FFB45-B137-4539-A103-DCBEE9487FE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378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42A47-A360-4E98-8E41-E9AE1FACEEC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596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CE7AE-A56F-4529-AB32-6DD24BA2A0D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021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1568C-18C4-47D8-A9E1-7CB31CBFFA9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814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8E4A0-A743-44AF-A670-FFC1170925C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668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4065D-7E2F-4A48-9FF3-851805390FB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183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5A214-2D23-4410-AF54-E30C1A2B886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822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15A00-3974-472C-A409-18373BD3958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825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2C7BE-2C07-4206-BF38-1517E52CDD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249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8169E-D663-42E3-9E77-DEEC72C69C4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434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4F35D2-952A-40E3-A65B-1927A88A055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/>
          <a:stretch/>
        </p:blipFill>
        <p:spPr>
          <a:xfrm>
            <a:off x="3514507" y="6978358"/>
            <a:ext cx="2274055" cy="109674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33" y="5945906"/>
            <a:ext cx="1620000" cy="987581"/>
          </a:xfrm>
          <a:prstGeom prst="rect">
            <a:avLst/>
          </a:prstGeom>
        </p:spPr>
      </p:pic>
      <p:pic>
        <p:nvPicPr>
          <p:cNvPr id="2068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85" y="8028767"/>
            <a:ext cx="1620000" cy="92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5273479"/>
            <a:ext cx="1620000" cy="988592"/>
          </a:xfrm>
          <a:prstGeom prst="rect">
            <a:avLst/>
          </a:prstGeom>
        </p:spPr>
      </p:pic>
      <p:sp>
        <p:nvSpPr>
          <p:cNvPr id="2050" name="Rectangle 19"/>
          <p:cNvSpPr>
            <a:spLocks noChangeArrowheads="1"/>
          </p:cNvSpPr>
          <p:nvPr/>
        </p:nvSpPr>
        <p:spPr bwMode="auto">
          <a:xfrm>
            <a:off x="152400" y="4953000"/>
            <a:ext cx="32004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52400" y="228600"/>
            <a:ext cx="655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2400"/>
              <a:t>　　　　　　</a:t>
            </a:r>
            <a:r>
              <a:rPr lang="ja-JP" altLang="en-US" sz="1800" b="1"/>
              <a:t>会社名</a:t>
            </a:r>
            <a:endParaRPr lang="ja-JP" altLang="en-US" sz="240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2400"/>
              <a:t>　　　　　　</a:t>
            </a:r>
            <a:r>
              <a:rPr lang="ja-JP" altLang="en-US" sz="2800"/>
              <a:t>トヨタ車体株式会社 いなべ工場</a:t>
            </a:r>
          </a:p>
        </p:txBody>
      </p:sp>
      <p:sp>
        <p:nvSpPr>
          <p:cNvPr id="2053" name="Rectangle 11"/>
          <p:cNvSpPr>
            <a:spLocks noChangeArrowheads="1"/>
          </p:cNvSpPr>
          <p:nvPr/>
        </p:nvSpPr>
        <p:spPr bwMode="auto">
          <a:xfrm>
            <a:off x="152400" y="1447800"/>
            <a:ext cx="6553200" cy="3429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3352800" y="1679575"/>
            <a:ext cx="351948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</a:t>
            </a: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会社名　：トヨタ車体株式会社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□創立　　：昭和２０年（</a:t>
            </a:r>
            <a:r>
              <a:rPr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1945</a:t>
            </a: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年）　８月３１日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□売上高　：１０３．７億円（</a:t>
            </a:r>
            <a:r>
              <a:rPr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2022</a:t>
            </a: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月期）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□従業員数：１８</a:t>
            </a:r>
            <a:r>
              <a:rPr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５０７人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□工場　　：本社・富士松工場、いなべ工場、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吉原工場、刈谷工場、寿 新規開発センター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（主要製品）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□車両事業：ミニバン・ＳＵＶ、商用車・コミュータ、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セダンなどの完成車両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□その他　：特装車、福祉車両・福祉機器、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生活関連製品、電気自動車　他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≪いなべ工場≫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□所在地　：三重県いなべ市員弁町市之原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□操業　　：平成 ５年（</a:t>
            </a:r>
            <a:r>
              <a:rPr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1993</a:t>
            </a: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年）１２月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□従業員数：３，０２７名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□主要製品：アルファード・ヴェルファイア、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ハイエース・レジアスエース</a:t>
            </a:r>
          </a:p>
        </p:txBody>
      </p:sp>
      <p:sp>
        <p:nvSpPr>
          <p:cNvPr id="2055" name="Rectangle 16"/>
          <p:cNvSpPr>
            <a:spLocks noChangeArrowheads="1"/>
          </p:cNvSpPr>
          <p:nvPr/>
        </p:nvSpPr>
        <p:spPr bwMode="auto">
          <a:xfrm>
            <a:off x="228600" y="1752600"/>
            <a:ext cx="31242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056" name="AutoShape 22"/>
          <p:cNvSpPr>
            <a:spLocks noChangeArrowheads="1"/>
          </p:cNvSpPr>
          <p:nvPr/>
        </p:nvSpPr>
        <p:spPr bwMode="auto">
          <a:xfrm>
            <a:off x="457200" y="1600200"/>
            <a:ext cx="1963738" cy="304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1"/>
              <a:t>いなべ工場の概要</a:t>
            </a:r>
          </a:p>
        </p:txBody>
      </p:sp>
      <p:sp>
        <p:nvSpPr>
          <p:cNvPr id="2057" name="Text Box 25"/>
          <p:cNvSpPr txBox="1">
            <a:spLocks noChangeArrowheads="1"/>
          </p:cNvSpPr>
          <p:nvPr/>
        </p:nvSpPr>
        <p:spPr bwMode="auto">
          <a:xfrm>
            <a:off x="152400" y="4953000"/>
            <a:ext cx="2022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1" u="sng"/>
              <a:t>当社のＱＣｻｰｸﾙ活動</a:t>
            </a:r>
          </a:p>
        </p:txBody>
      </p:sp>
      <p:grpSp>
        <p:nvGrpSpPr>
          <p:cNvPr id="2058" name="Group 39"/>
          <p:cNvGrpSpPr>
            <a:grpSpLocks/>
          </p:cNvGrpSpPr>
          <p:nvPr/>
        </p:nvGrpSpPr>
        <p:grpSpPr bwMode="auto">
          <a:xfrm>
            <a:off x="2087563" y="3703638"/>
            <a:ext cx="1473200" cy="1874837"/>
            <a:chOff x="0" y="0"/>
            <a:chExt cx="928" cy="1181"/>
          </a:xfrm>
        </p:grpSpPr>
        <p:sp>
          <p:nvSpPr>
            <p:cNvPr id="2117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92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/>
            </a:p>
          </p:txBody>
        </p:sp>
        <p:sp>
          <p:nvSpPr>
            <p:cNvPr id="2118" name="Rectangle 37"/>
            <p:cNvSpPr>
              <a:spLocks noChangeArrowheads="1"/>
            </p:cNvSpPr>
            <p:nvPr/>
          </p:nvSpPr>
          <p:spPr bwMode="auto">
            <a:xfrm>
              <a:off x="0" y="0"/>
              <a:ext cx="928" cy="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  </a:t>
              </a:r>
              <a:r>
                <a:rPr lang="en-US" altLang="ja-JP" sz="9300"/>
                <a:t> </a:t>
              </a:r>
              <a:r>
                <a:rPr lang="en-US" altLang="ja-JP" sz="2400"/>
                <a:t>                                </a:t>
              </a:r>
            </a:p>
          </p:txBody>
        </p:sp>
      </p:grpSp>
      <p:grpSp>
        <p:nvGrpSpPr>
          <p:cNvPr id="2059" name="Group 43"/>
          <p:cNvGrpSpPr>
            <a:grpSpLocks/>
          </p:cNvGrpSpPr>
          <p:nvPr/>
        </p:nvGrpSpPr>
        <p:grpSpPr bwMode="auto">
          <a:xfrm>
            <a:off x="2087563" y="3635375"/>
            <a:ext cx="1473200" cy="1874838"/>
            <a:chOff x="0" y="0"/>
            <a:chExt cx="928" cy="1181"/>
          </a:xfrm>
        </p:grpSpPr>
        <p:sp>
          <p:nvSpPr>
            <p:cNvPr id="2115" name="Rectangle 40"/>
            <p:cNvSpPr>
              <a:spLocks noChangeArrowheads="1"/>
            </p:cNvSpPr>
            <p:nvPr/>
          </p:nvSpPr>
          <p:spPr bwMode="auto">
            <a:xfrm>
              <a:off x="0" y="0"/>
              <a:ext cx="92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/>
            </a:p>
          </p:txBody>
        </p:sp>
        <p:sp>
          <p:nvSpPr>
            <p:cNvPr id="2116" name="Rectangle 41"/>
            <p:cNvSpPr>
              <a:spLocks noChangeArrowheads="1"/>
            </p:cNvSpPr>
            <p:nvPr/>
          </p:nvSpPr>
          <p:spPr bwMode="auto">
            <a:xfrm>
              <a:off x="0" y="0"/>
              <a:ext cx="928" cy="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  </a:t>
              </a:r>
              <a:r>
                <a:rPr lang="en-US" altLang="ja-JP" sz="9300"/>
                <a:t> </a:t>
              </a:r>
              <a:r>
                <a:rPr lang="en-US" altLang="ja-JP" sz="2400"/>
                <a:t>                                </a:t>
              </a:r>
            </a:p>
          </p:txBody>
        </p:sp>
      </p:grpSp>
      <p:grpSp>
        <p:nvGrpSpPr>
          <p:cNvPr id="2060" name="Group 47"/>
          <p:cNvGrpSpPr>
            <a:grpSpLocks/>
          </p:cNvGrpSpPr>
          <p:nvPr/>
        </p:nvGrpSpPr>
        <p:grpSpPr bwMode="auto">
          <a:xfrm>
            <a:off x="2087563" y="3703638"/>
            <a:ext cx="1473200" cy="1874837"/>
            <a:chOff x="0" y="0"/>
            <a:chExt cx="928" cy="1181"/>
          </a:xfrm>
        </p:grpSpPr>
        <p:sp>
          <p:nvSpPr>
            <p:cNvPr id="2113" name="Rectangle 44"/>
            <p:cNvSpPr>
              <a:spLocks noChangeArrowheads="1"/>
            </p:cNvSpPr>
            <p:nvPr/>
          </p:nvSpPr>
          <p:spPr bwMode="auto">
            <a:xfrm>
              <a:off x="0" y="0"/>
              <a:ext cx="92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/>
            </a:p>
          </p:txBody>
        </p:sp>
        <p:sp>
          <p:nvSpPr>
            <p:cNvPr id="2114" name="Rectangle 45"/>
            <p:cNvSpPr>
              <a:spLocks noChangeArrowheads="1"/>
            </p:cNvSpPr>
            <p:nvPr/>
          </p:nvSpPr>
          <p:spPr bwMode="auto">
            <a:xfrm>
              <a:off x="0" y="0"/>
              <a:ext cx="928" cy="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  </a:t>
              </a:r>
              <a:r>
                <a:rPr lang="en-US" altLang="ja-JP" sz="9300"/>
                <a:t> </a:t>
              </a:r>
              <a:r>
                <a:rPr lang="en-US" altLang="ja-JP" sz="2400"/>
                <a:t>                                </a:t>
              </a:r>
            </a:p>
          </p:txBody>
        </p:sp>
      </p:grpSp>
      <p:grpSp>
        <p:nvGrpSpPr>
          <p:cNvPr id="2061" name="Group 52"/>
          <p:cNvGrpSpPr>
            <a:grpSpLocks/>
          </p:cNvGrpSpPr>
          <p:nvPr/>
        </p:nvGrpSpPr>
        <p:grpSpPr bwMode="auto">
          <a:xfrm>
            <a:off x="-66675" y="5226050"/>
            <a:ext cx="4133850" cy="3775075"/>
            <a:chOff x="-42" y="3280"/>
            <a:chExt cx="2604" cy="2378"/>
          </a:xfrm>
        </p:grpSpPr>
        <p:grpSp>
          <p:nvGrpSpPr>
            <p:cNvPr id="2077" name="Group 53"/>
            <p:cNvGrpSpPr>
              <a:grpSpLocks/>
            </p:cNvGrpSpPr>
            <p:nvPr/>
          </p:nvGrpSpPr>
          <p:grpSpPr bwMode="auto">
            <a:xfrm>
              <a:off x="-42" y="3810"/>
              <a:ext cx="2286" cy="1413"/>
              <a:chOff x="-42" y="3810"/>
              <a:chExt cx="2286" cy="1413"/>
            </a:xfrm>
          </p:grpSpPr>
          <p:grpSp>
            <p:nvGrpSpPr>
              <p:cNvPr id="2088" name="Group 54"/>
              <p:cNvGrpSpPr>
                <a:grpSpLocks/>
              </p:cNvGrpSpPr>
              <p:nvPr/>
            </p:nvGrpSpPr>
            <p:grpSpPr bwMode="auto">
              <a:xfrm>
                <a:off x="-42" y="3810"/>
                <a:ext cx="2286" cy="1260"/>
                <a:chOff x="-42" y="3312"/>
                <a:chExt cx="2286" cy="1260"/>
              </a:xfrm>
            </p:grpSpPr>
            <p:grpSp>
              <p:nvGrpSpPr>
                <p:cNvPr id="2090" name="Group 55"/>
                <p:cNvGrpSpPr>
                  <a:grpSpLocks/>
                </p:cNvGrpSpPr>
                <p:nvPr/>
              </p:nvGrpSpPr>
              <p:grpSpPr bwMode="auto">
                <a:xfrm>
                  <a:off x="120" y="3312"/>
                  <a:ext cx="2124" cy="183"/>
                  <a:chOff x="120" y="3300"/>
                  <a:chExt cx="2124" cy="183"/>
                </a:xfrm>
              </p:grpSpPr>
              <p:sp>
                <p:nvSpPr>
                  <p:cNvPr id="2111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" y="3300"/>
                    <a:ext cx="1344" cy="1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1300" b="1">
                        <a:latin typeface="ＭＳ Ｐゴシック" panose="020B0600070205080204" pitchFamily="50" charset="-128"/>
                      </a:rPr>
                      <a:t>ＱＣサークル推進の重点</a:t>
                    </a:r>
                  </a:p>
                </p:txBody>
              </p:sp>
              <p:sp>
                <p:nvSpPr>
                  <p:cNvPr id="2112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4" y="3330"/>
                    <a:ext cx="1140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900" b="1">
                        <a:solidFill>
                          <a:srgbClr val="FF0000"/>
                        </a:solidFill>
                      </a:rPr>
                      <a:t>＜目で見てわかる活動＞</a:t>
                    </a:r>
                  </a:p>
                </p:txBody>
              </p:sp>
            </p:grpSp>
            <p:grpSp>
              <p:nvGrpSpPr>
                <p:cNvPr id="2091" name="Group 58"/>
                <p:cNvGrpSpPr>
                  <a:grpSpLocks/>
                </p:cNvGrpSpPr>
                <p:nvPr/>
              </p:nvGrpSpPr>
              <p:grpSpPr bwMode="auto">
                <a:xfrm>
                  <a:off x="90" y="3504"/>
                  <a:ext cx="1009" cy="480"/>
                  <a:chOff x="90" y="3504"/>
                  <a:chExt cx="1009" cy="480"/>
                </a:xfrm>
              </p:grpSpPr>
              <p:sp>
                <p:nvSpPr>
                  <p:cNvPr id="210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14" y="3504"/>
                    <a:ext cx="978" cy="480"/>
                  </a:xfrm>
                  <a:prstGeom prst="rect">
                    <a:avLst/>
                  </a:prstGeom>
                  <a:solidFill>
                    <a:srgbClr val="00FF00"/>
                  </a:solidFill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2400"/>
                  </a:p>
                </p:txBody>
              </p:sp>
              <p:sp>
                <p:nvSpPr>
                  <p:cNvPr id="2108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" y="3522"/>
                    <a:ext cx="10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ja-JP" sz="1200" b="1" u="sng">
                        <a:ea typeface="HG丸ｺﾞｼｯｸM-PRO" panose="020F0600000000000000" pitchFamily="50" charset="-128"/>
                      </a:rPr>
                      <a:t>① </a:t>
                    </a:r>
                    <a:r>
                      <a:rPr lang="ja-JP" altLang="en-US" sz="1200" b="1" u="sng">
                        <a:ea typeface="HG丸ｺﾞｼｯｸM-PRO" panose="020F0600000000000000" pitchFamily="50" charset="-128"/>
                      </a:rPr>
                      <a:t>部･課･室推進計画</a:t>
                    </a:r>
                  </a:p>
                </p:txBody>
              </p:sp>
              <p:sp>
                <p:nvSpPr>
                  <p:cNvPr id="210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" y="3660"/>
                    <a:ext cx="732" cy="1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1100" b="1">
                        <a:ea typeface="HG丸ｺﾞｼｯｸM-PRO" panose="020F0600000000000000" pitchFamily="50" charset="-128"/>
                      </a:rPr>
                      <a:t>・各職場で設定</a:t>
                    </a:r>
                  </a:p>
                </p:txBody>
              </p:sp>
              <p:sp>
                <p:nvSpPr>
                  <p:cNvPr id="211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" y="3792"/>
                    <a:ext cx="1005" cy="1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1100" b="1" dirty="0">
                        <a:ea typeface="HG丸ｺﾞｼｯｸM-PRO" panose="020F0600000000000000" pitchFamily="50" charset="-128"/>
                      </a:rPr>
                      <a:t>・課長が月々フォロー</a:t>
                    </a:r>
                  </a:p>
                </p:txBody>
              </p:sp>
            </p:grpSp>
            <p:grpSp>
              <p:nvGrpSpPr>
                <p:cNvPr id="2092" name="Group 63"/>
                <p:cNvGrpSpPr>
                  <a:grpSpLocks/>
                </p:cNvGrpSpPr>
                <p:nvPr/>
              </p:nvGrpSpPr>
              <p:grpSpPr bwMode="auto">
                <a:xfrm>
                  <a:off x="1086" y="3504"/>
                  <a:ext cx="1014" cy="480"/>
                  <a:chOff x="1068" y="3504"/>
                  <a:chExt cx="1014" cy="480"/>
                </a:xfrm>
              </p:grpSpPr>
              <p:sp>
                <p:nvSpPr>
                  <p:cNvPr id="2103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504"/>
                    <a:ext cx="978" cy="480"/>
                  </a:xfrm>
                  <a:prstGeom prst="rect">
                    <a:avLst/>
                  </a:prstGeom>
                  <a:solidFill>
                    <a:srgbClr val="FF99CC"/>
                  </a:solidFill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2400"/>
                  </a:p>
                </p:txBody>
              </p:sp>
              <p:sp>
                <p:nvSpPr>
                  <p:cNvPr id="2104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0" y="3522"/>
                    <a:ext cx="812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ja-JP" sz="1200" b="1" u="sng">
                        <a:ea typeface="HG丸ｺﾞｼｯｸM-PRO" panose="020F0600000000000000" pitchFamily="50" charset="-128"/>
                      </a:rPr>
                      <a:t>② </a:t>
                    </a:r>
                    <a:r>
                      <a:rPr lang="ja-JP" altLang="en-US" sz="1200" b="1" u="sng">
                        <a:ea typeface="HG丸ｺﾞｼｯｸM-PRO" panose="020F0600000000000000" pitchFamily="50" charset="-128"/>
                      </a:rPr>
                      <a:t>年間活動計画</a:t>
                    </a:r>
                  </a:p>
                </p:txBody>
              </p:sp>
              <p:sp>
                <p:nvSpPr>
                  <p:cNvPr id="2105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3" y="3660"/>
                    <a:ext cx="820" cy="1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1100" b="1" dirty="0">
                        <a:ea typeface="HG丸ｺﾞｼｯｸM-PRO" panose="020F0600000000000000" pitchFamily="50" charset="-128"/>
                      </a:rPr>
                      <a:t>・全サークル作成</a:t>
                    </a:r>
                  </a:p>
                </p:txBody>
              </p:sp>
              <p:sp>
                <p:nvSpPr>
                  <p:cNvPr id="2106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8" y="3798"/>
                    <a:ext cx="960" cy="1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11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・組長が</a:t>
                    </a:r>
                    <a:r>
                      <a:rPr lang="ja-JP" altLang="en-US" sz="1100" b="1" dirty="0">
                        <a:ea typeface="HG丸ｺﾞｼｯｸM-PRO" panose="020F0600000000000000" pitchFamily="50" charset="-128"/>
                      </a:rPr>
                      <a:t>月々ｱﾄﾞﾊﾞｲｽ</a:t>
                    </a:r>
                  </a:p>
                </p:txBody>
              </p:sp>
            </p:grpSp>
            <p:grpSp>
              <p:nvGrpSpPr>
                <p:cNvPr id="2093" name="Group 68"/>
                <p:cNvGrpSpPr>
                  <a:grpSpLocks/>
                </p:cNvGrpSpPr>
                <p:nvPr/>
              </p:nvGrpSpPr>
              <p:grpSpPr bwMode="auto">
                <a:xfrm>
                  <a:off x="-42" y="4032"/>
                  <a:ext cx="1212" cy="540"/>
                  <a:chOff x="-42" y="4032"/>
                  <a:chExt cx="1212" cy="540"/>
                </a:xfrm>
              </p:grpSpPr>
              <p:sp>
                <p:nvSpPr>
                  <p:cNvPr id="209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14" y="4032"/>
                    <a:ext cx="978" cy="528"/>
                  </a:xfrm>
                  <a:prstGeom prst="rect">
                    <a:avLst/>
                  </a:prstGeom>
                  <a:solidFill>
                    <a:srgbClr val="C0C0C0"/>
                  </a:solidFill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2400"/>
                  </a:p>
                </p:txBody>
              </p:sp>
              <p:sp>
                <p:nvSpPr>
                  <p:cNvPr id="2100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" y="4044"/>
                    <a:ext cx="71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ja-JP" sz="1200" b="1" u="sng">
                        <a:ea typeface="HG丸ｺﾞｼｯｸM-PRO" panose="020F0600000000000000" pitchFamily="50" charset="-128"/>
                      </a:rPr>
                      <a:t>③ </a:t>
                    </a:r>
                    <a:r>
                      <a:rPr lang="ja-JP" altLang="en-US" sz="1200" b="1" u="sng">
                        <a:ea typeface="HG丸ｺﾞｼｯｸM-PRO" panose="020F0600000000000000" pitchFamily="50" charset="-128"/>
                      </a:rPr>
                      <a:t>活動記録票</a:t>
                    </a:r>
                  </a:p>
                </p:txBody>
              </p:sp>
              <p:sp>
                <p:nvSpPr>
                  <p:cNvPr id="2101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" y="4182"/>
                    <a:ext cx="688" cy="1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1100" b="1">
                        <a:ea typeface="HG丸ｺﾞｼｯｸM-PRO" panose="020F0600000000000000" pitchFamily="50" charset="-128"/>
                      </a:rPr>
                      <a:t>・ﾃｰﾏ毎に作成</a:t>
                    </a:r>
                  </a:p>
                </p:txBody>
              </p:sp>
              <p:sp>
                <p:nvSpPr>
                  <p:cNvPr id="2102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2" y="4302"/>
                    <a:ext cx="1212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1100" b="1" dirty="0">
                        <a:ea typeface="HG丸ｺﾞｼｯｸM-PRO" panose="020F0600000000000000" pitchFamily="50" charset="-128"/>
                      </a:rPr>
                      <a:t>・</a:t>
                    </a:r>
                    <a:r>
                      <a:rPr lang="ja-JP" altLang="en-US" sz="11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組長が</a:t>
                    </a:r>
                    <a:r>
                      <a:rPr lang="ja-JP" altLang="en-US" sz="1100" b="1" dirty="0">
                        <a:ea typeface="HG丸ｺﾞｼｯｸM-PRO" panose="020F0600000000000000" pitchFamily="50" charset="-128"/>
                      </a:rPr>
                      <a:t>ｽﾃｯﾌﾟ毎に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1100" b="1" dirty="0">
                        <a:ea typeface="HG丸ｺﾞｼｯｸM-PRO" panose="020F0600000000000000" pitchFamily="50" charset="-128"/>
                      </a:rPr>
                      <a:t>　　　　　　  ｱﾄﾞﾊﾞｲｽ</a:t>
                    </a:r>
                  </a:p>
                </p:txBody>
              </p:sp>
            </p:grpSp>
            <p:grpSp>
              <p:nvGrpSpPr>
                <p:cNvPr id="2094" name="Group 73"/>
                <p:cNvGrpSpPr>
                  <a:grpSpLocks/>
                </p:cNvGrpSpPr>
                <p:nvPr/>
              </p:nvGrpSpPr>
              <p:grpSpPr bwMode="auto">
                <a:xfrm>
                  <a:off x="1098" y="4032"/>
                  <a:ext cx="1025" cy="528"/>
                  <a:chOff x="1098" y="4032"/>
                  <a:chExt cx="1025" cy="528"/>
                </a:xfrm>
              </p:grpSpPr>
              <p:sp>
                <p:nvSpPr>
                  <p:cNvPr id="2095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4032"/>
                    <a:ext cx="978" cy="528"/>
                  </a:xfrm>
                  <a:prstGeom prst="rect">
                    <a:avLst/>
                  </a:prstGeom>
                  <a:solidFill>
                    <a:srgbClr val="FFCC00"/>
                  </a:solidFill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2400"/>
                  </a:p>
                </p:txBody>
              </p:sp>
              <p:sp>
                <p:nvSpPr>
                  <p:cNvPr id="2096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8" y="4038"/>
                    <a:ext cx="102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ja-JP" sz="1200" b="1" u="sng">
                        <a:ea typeface="HG丸ｺﾞｼｯｸM-PRO" panose="020F0600000000000000" pitchFamily="50" charset="-128"/>
                      </a:rPr>
                      <a:t>④ </a:t>
                    </a:r>
                    <a:r>
                      <a:rPr lang="ja-JP" altLang="en-US" sz="1200" b="1" u="sng">
                        <a:ea typeface="HG丸ｺﾞｼｯｸM-PRO" panose="020F0600000000000000" pitchFamily="50" charset="-128"/>
                      </a:rPr>
                      <a:t>テーマ進度一覧表</a:t>
                    </a:r>
                  </a:p>
                </p:txBody>
              </p:sp>
              <p:sp>
                <p:nvSpPr>
                  <p:cNvPr id="2097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2" y="4170"/>
                    <a:ext cx="952" cy="1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1100" b="1">
                        <a:ea typeface="HG丸ｺﾞｼｯｸM-PRO" panose="020F0600000000000000" pitchFamily="50" charset="-128"/>
                      </a:rPr>
                      <a:t>・ｽﾃｯﾌﾟ毎に進度記録</a:t>
                    </a:r>
                  </a:p>
                </p:txBody>
              </p:sp>
              <p:sp>
                <p:nvSpPr>
                  <p:cNvPr id="2098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2" y="4332"/>
                    <a:ext cx="820" cy="1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1100" b="1" dirty="0">
                        <a:ea typeface="HG丸ｺﾞｼｯｸM-PRO" panose="020F0600000000000000" pitchFamily="50" charset="-128"/>
                      </a:rPr>
                      <a:t>・課長が月々ﾌｫﾛｰ</a:t>
                    </a:r>
                  </a:p>
                </p:txBody>
              </p:sp>
            </p:grpSp>
          </p:grpSp>
          <p:sp>
            <p:nvSpPr>
              <p:cNvPr id="2089" name="Text Box 78"/>
              <p:cNvSpPr txBox="1">
                <a:spLocks noChangeArrowheads="1"/>
              </p:cNvSpPr>
              <p:nvPr/>
            </p:nvSpPr>
            <p:spPr bwMode="auto">
              <a:xfrm>
                <a:off x="174" y="5059"/>
                <a:ext cx="1832" cy="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100" b="1">
                    <a:ea typeface="HG丸ｺﾞｼｯｸM-PRO" panose="020F0600000000000000" pitchFamily="50" charset="-128"/>
                  </a:rPr>
                  <a:t>＊＊ </a:t>
                </a:r>
                <a:r>
                  <a:rPr lang="ja-JP" altLang="en-US" sz="1100" b="1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４点セット（帳票）を職場に掲示 </a:t>
                </a:r>
                <a:r>
                  <a:rPr lang="ja-JP" altLang="en-US" sz="1100" b="1">
                    <a:ea typeface="HG丸ｺﾞｼｯｸM-PRO" panose="020F0600000000000000" pitchFamily="50" charset="-128"/>
                  </a:rPr>
                  <a:t>＊＊</a:t>
                </a:r>
              </a:p>
            </p:txBody>
          </p:sp>
        </p:grpSp>
        <p:grpSp>
          <p:nvGrpSpPr>
            <p:cNvPr id="2078" name="Group 79"/>
            <p:cNvGrpSpPr>
              <a:grpSpLocks/>
            </p:cNvGrpSpPr>
            <p:nvPr/>
          </p:nvGrpSpPr>
          <p:grpSpPr bwMode="auto">
            <a:xfrm>
              <a:off x="0" y="3280"/>
              <a:ext cx="2562" cy="540"/>
              <a:chOff x="0" y="3280"/>
              <a:chExt cx="2562" cy="540"/>
            </a:xfrm>
          </p:grpSpPr>
          <p:sp>
            <p:nvSpPr>
              <p:cNvPr id="2084" name="Text Box 80"/>
              <p:cNvSpPr txBox="1">
                <a:spLocks noChangeArrowheads="1"/>
              </p:cNvSpPr>
              <p:nvPr/>
            </p:nvSpPr>
            <p:spPr bwMode="auto">
              <a:xfrm>
                <a:off x="54" y="3280"/>
                <a:ext cx="172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200" b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当社のＱＣサークル活動のねらい</a:t>
                </a:r>
              </a:p>
            </p:txBody>
          </p:sp>
          <p:sp>
            <p:nvSpPr>
              <p:cNvPr id="2085" name="Text Box 81"/>
              <p:cNvSpPr txBox="1">
                <a:spLocks noChangeArrowheads="1"/>
              </p:cNvSpPr>
              <p:nvPr/>
            </p:nvSpPr>
            <p:spPr bwMode="auto">
              <a:xfrm>
                <a:off x="78" y="3421"/>
                <a:ext cx="172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000" b="1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・自ら考え、行動する小集団をめざす</a:t>
                </a:r>
              </a:p>
            </p:txBody>
          </p:sp>
          <p:sp>
            <p:nvSpPr>
              <p:cNvPr id="2086" name="Text Box 82"/>
              <p:cNvSpPr txBox="1">
                <a:spLocks noChangeArrowheads="1"/>
              </p:cNvSpPr>
              <p:nvPr/>
            </p:nvSpPr>
            <p:spPr bwMode="auto">
              <a:xfrm>
                <a:off x="198" y="3666"/>
                <a:ext cx="236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000" b="1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・真のお客様満足が得られる魅力ある製品の提供</a:t>
                </a:r>
              </a:p>
            </p:txBody>
          </p:sp>
          <p:sp>
            <p:nvSpPr>
              <p:cNvPr id="2087" name="Text Box 83"/>
              <p:cNvSpPr txBox="1">
                <a:spLocks noChangeArrowheads="1"/>
              </p:cNvSpPr>
              <p:nvPr/>
            </p:nvSpPr>
            <p:spPr bwMode="auto">
              <a:xfrm>
                <a:off x="0" y="3541"/>
                <a:ext cx="172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000" b="1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・品質ﾃｰﾏを優先した</a:t>
                </a:r>
                <a:r>
                  <a:rPr lang="en-US" altLang="ja-JP" sz="1000" b="1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QC</a:t>
                </a:r>
                <a:r>
                  <a:rPr lang="ja-JP" altLang="en-US" sz="1000" b="1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ｻｰｸﾙ活動</a:t>
                </a:r>
              </a:p>
            </p:txBody>
          </p:sp>
        </p:grpSp>
        <p:grpSp>
          <p:nvGrpSpPr>
            <p:cNvPr id="2079" name="Group 84"/>
            <p:cNvGrpSpPr>
              <a:grpSpLocks/>
            </p:cNvGrpSpPr>
            <p:nvPr/>
          </p:nvGrpSpPr>
          <p:grpSpPr bwMode="auto">
            <a:xfrm>
              <a:off x="86" y="5180"/>
              <a:ext cx="2039" cy="478"/>
              <a:chOff x="56" y="5180"/>
              <a:chExt cx="2039" cy="478"/>
            </a:xfrm>
          </p:grpSpPr>
          <p:sp>
            <p:nvSpPr>
              <p:cNvPr id="2080" name="Text Box 85"/>
              <p:cNvSpPr txBox="1">
                <a:spLocks noChangeArrowheads="1"/>
              </p:cNvSpPr>
              <p:nvPr/>
            </p:nvSpPr>
            <p:spPr bwMode="auto">
              <a:xfrm>
                <a:off x="56" y="5180"/>
                <a:ext cx="131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 b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□QC</a:t>
                </a:r>
                <a:r>
                  <a:rPr lang="ja-JP" altLang="en-US" sz="1000" b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ｻｰｸﾙ結成：</a:t>
                </a:r>
                <a:r>
                  <a:rPr lang="en-US" altLang="ja-JP" sz="1000" b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1964</a:t>
                </a:r>
                <a:r>
                  <a:rPr lang="ja-JP" altLang="en-US" sz="1000" b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年</a:t>
                </a:r>
                <a:r>
                  <a:rPr lang="en-US" altLang="ja-JP" sz="1000" b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</a:t>
                </a:r>
                <a:r>
                  <a:rPr lang="ja-JP" altLang="en-US" sz="1000" b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昭和</a:t>
                </a:r>
                <a:r>
                  <a:rPr lang="en-US" altLang="ja-JP" sz="1000" b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39</a:t>
                </a:r>
                <a:r>
                  <a:rPr lang="ja-JP" altLang="en-US" sz="1000" b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年</a:t>
                </a:r>
                <a:r>
                  <a:rPr lang="en-US" altLang="ja-JP" sz="1000" b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)</a:t>
                </a:r>
              </a:p>
            </p:txBody>
          </p:sp>
          <p:sp>
            <p:nvSpPr>
              <p:cNvPr id="2081" name="Text Box 86"/>
              <p:cNvSpPr txBox="1">
                <a:spLocks noChangeArrowheads="1"/>
              </p:cNvSpPr>
              <p:nvPr/>
            </p:nvSpPr>
            <p:spPr bwMode="auto">
              <a:xfrm>
                <a:off x="56" y="5288"/>
                <a:ext cx="203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□</a:t>
                </a:r>
                <a:r>
                  <a:rPr lang="ja-JP" altLang="en-US" sz="10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当社ｻｰｸﾙ数：</a:t>
                </a:r>
                <a:r>
                  <a:rPr lang="ja-JP" altLang="en-US" sz="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いなべ</a:t>
                </a:r>
                <a:r>
                  <a:rPr lang="en-US" altLang="ja-JP" sz="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(219) </a:t>
                </a:r>
                <a:r>
                  <a:rPr lang="ja-JP" altLang="en-US" sz="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富士松</a:t>
                </a:r>
                <a:r>
                  <a:rPr lang="en-US" altLang="ja-JP" sz="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(241) </a:t>
                </a:r>
                <a:r>
                  <a:rPr lang="ja-JP" altLang="en-US" sz="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吉原</a:t>
                </a:r>
                <a:r>
                  <a:rPr lang="en-US" altLang="ja-JP" sz="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(219) </a:t>
                </a:r>
                <a:r>
                  <a:rPr lang="ja-JP" altLang="en-US" sz="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本社</a:t>
                </a:r>
                <a:r>
                  <a:rPr lang="en-US" altLang="ja-JP" sz="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(63)</a:t>
                </a:r>
              </a:p>
            </p:txBody>
          </p:sp>
          <p:sp>
            <p:nvSpPr>
              <p:cNvPr id="2082" name="Text Box 87"/>
              <p:cNvSpPr txBox="1">
                <a:spLocks noChangeArrowheads="1"/>
              </p:cNvSpPr>
              <p:nvPr/>
            </p:nvSpPr>
            <p:spPr bwMode="auto">
              <a:xfrm>
                <a:off x="56" y="5396"/>
                <a:ext cx="1288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□</a:t>
                </a:r>
                <a:r>
                  <a:rPr lang="ja-JP" altLang="en-US" sz="10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年間ﾃｰﾏ解決件数：</a:t>
                </a:r>
                <a:r>
                  <a:rPr lang="en-US" altLang="ja-JP" sz="10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2.1</a:t>
                </a:r>
                <a:r>
                  <a:rPr lang="ja-JP" altLang="en-US" sz="10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件</a:t>
                </a:r>
                <a:r>
                  <a:rPr lang="en-US" altLang="ja-JP" sz="10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/</a:t>
                </a:r>
                <a:r>
                  <a:rPr lang="ja-JP" altLang="en-US" sz="10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ｻｰｸﾙ</a:t>
                </a:r>
              </a:p>
            </p:txBody>
          </p:sp>
          <p:sp>
            <p:nvSpPr>
              <p:cNvPr id="2083" name="Text Box 88"/>
              <p:cNvSpPr txBox="1">
                <a:spLocks noChangeArrowheads="1"/>
              </p:cNvSpPr>
              <p:nvPr/>
            </p:nvSpPr>
            <p:spPr bwMode="auto">
              <a:xfrm>
                <a:off x="56" y="5504"/>
                <a:ext cx="1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 b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□</a:t>
                </a:r>
                <a:r>
                  <a:rPr lang="ja-JP" altLang="en-US" sz="1000" b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会合参加率：</a:t>
                </a:r>
                <a:r>
                  <a:rPr lang="en-US" altLang="ja-JP" sz="1000" b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92%(</a:t>
                </a:r>
                <a:r>
                  <a:rPr lang="ja-JP" altLang="en-US" sz="1000" b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全社平均</a:t>
                </a:r>
                <a:r>
                  <a:rPr lang="en-US" altLang="ja-JP" sz="1000" b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)</a:t>
                </a:r>
              </a:p>
            </p:txBody>
          </p:sp>
        </p:grpSp>
      </p:grpSp>
      <p:sp>
        <p:nvSpPr>
          <p:cNvPr id="2062" name="Rectangle 90"/>
          <p:cNvSpPr>
            <a:spLocks noChangeArrowheads="1"/>
          </p:cNvSpPr>
          <p:nvPr/>
        </p:nvSpPr>
        <p:spPr bwMode="auto">
          <a:xfrm>
            <a:off x="176213" y="345122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grpSp>
        <p:nvGrpSpPr>
          <p:cNvPr id="2063" name="Group 98"/>
          <p:cNvGrpSpPr>
            <a:grpSpLocks/>
          </p:cNvGrpSpPr>
          <p:nvPr/>
        </p:nvGrpSpPr>
        <p:grpSpPr bwMode="auto">
          <a:xfrm>
            <a:off x="2087563" y="3703638"/>
            <a:ext cx="1473200" cy="1874837"/>
            <a:chOff x="0" y="0"/>
            <a:chExt cx="928" cy="1181"/>
          </a:xfrm>
        </p:grpSpPr>
        <p:sp>
          <p:nvSpPr>
            <p:cNvPr id="2075" name="Rectangle 95"/>
            <p:cNvSpPr>
              <a:spLocks noChangeArrowheads="1"/>
            </p:cNvSpPr>
            <p:nvPr/>
          </p:nvSpPr>
          <p:spPr bwMode="auto">
            <a:xfrm>
              <a:off x="0" y="0"/>
              <a:ext cx="92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/>
            </a:p>
          </p:txBody>
        </p:sp>
        <p:sp>
          <p:nvSpPr>
            <p:cNvPr id="2076" name="Rectangle 96"/>
            <p:cNvSpPr>
              <a:spLocks noChangeArrowheads="1"/>
            </p:cNvSpPr>
            <p:nvPr/>
          </p:nvSpPr>
          <p:spPr bwMode="auto">
            <a:xfrm>
              <a:off x="0" y="0"/>
              <a:ext cx="928" cy="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  </a:t>
              </a:r>
              <a:r>
                <a:rPr lang="en-US" altLang="ja-JP" sz="9300"/>
                <a:t> </a:t>
              </a:r>
              <a:r>
                <a:rPr lang="en-US" altLang="ja-JP" sz="2400"/>
                <a:t>                                </a:t>
              </a:r>
            </a:p>
          </p:txBody>
        </p:sp>
      </p:grpSp>
      <p:sp>
        <p:nvSpPr>
          <p:cNvPr id="2065" name="Text Box 48"/>
          <p:cNvSpPr txBox="1">
            <a:spLocks noChangeArrowheads="1"/>
          </p:cNvSpPr>
          <p:nvPr/>
        </p:nvSpPr>
        <p:spPr bwMode="auto">
          <a:xfrm>
            <a:off x="5219266" y="5516914"/>
            <a:ext cx="973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200" dirty="0"/>
              <a:t>アルファード</a:t>
            </a:r>
          </a:p>
        </p:txBody>
      </p:sp>
      <p:sp>
        <p:nvSpPr>
          <p:cNvPr id="2067" name="Text Box 89"/>
          <p:cNvSpPr txBox="1">
            <a:spLocks noChangeArrowheads="1"/>
          </p:cNvSpPr>
          <p:nvPr/>
        </p:nvSpPr>
        <p:spPr bwMode="auto">
          <a:xfrm>
            <a:off x="3884076" y="6432600"/>
            <a:ext cx="11047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200" dirty="0"/>
              <a:t>ヴェルファイア</a:t>
            </a:r>
          </a:p>
        </p:txBody>
      </p:sp>
      <p:sp>
        <p:nvSpPr>
          <p:cNvPr id="2069" name="Rectangle 20"/>
          <p:cNvSpPr>
            <a:spLocks noChangeArrowheads="1"/>
          </p:cNvSpPr>
          <p:nvPr/>
        </p:nvSpPr>
        <p:spPr bwMode="auto">
          <a:xfrm>
            <a:off x="3505200" y="4953000"/>
            <a:ext cx="32004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 </a:t>
            </a:r>
          </a:p>
        </p:txBody>
      </p:sp>
      <p:sp>
        <p:nvSpPr>
          <p:cNvPr id="2070" name="Text Box 49"/>
          <p:cNvSpPr txBox="1">
            <a:spLocks noChangeArrowheads="1"/>
          </p:cNvSpPr>
          <p:nvPr/>
        </p:nvSpPr>
        <p:spPr bwMode="auto">
          <a:xfrm>
            <a:off x="3995129" y="8348275"/>
            <a:ext cx="8899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200" dirty="0"/>
              <a:t>ハイエース</a:t>
            </a:r>
          </a:p>
        </p:txBody>
      </p:sp>
      <p:pic>
        <p:nvPicPr>
          <p:cNvPr id="2071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5832" r="4855"/>
          <a:stretch>
            <a:fillRect/>
          </a:stretch>
        </p:blipFill>
        <p:spPr bwMode="auto">
          <a:xfrm>
            <a:off x="260350" y="2200275"/>
            <a:ext cx="30575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565525" y="4926013"/>
            <a:ext cx="1801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1" u="sng"/>
              <a:t>当工場の主な製品</a:t>
            </a:r>
          </a:p>
        </p:txBody>
      </p:sp>
      <p:sp>
        <p:nvSpPr>
          <p:cNvPr id="2073" name="Text Box 48"/>
          <p:cNvSpPr txBox="1">
            <a:spLocks noChangeArrowheads="1"/>
          </p:cNvSpPr>
          <p:nvPr/>
        </p:nvSpPr>
        <p:spPr bwMode="auto">
          <a:xfrm>
            <a:off x="2085975" y="4356100"/>
            <a:ext cx="1143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800"/>
              <a:t>（面積　</a:t>
            </a:r>
            <a:r>
              <a:rPr lang="en-US" altLang="ja-JP" sz="800"/>
              <a:t>800,500</a:t>
            </a:r>
            <a:r>
              <a:rPr lang="ja-JP" altLang="en-US" sz="800"/>
              <a:t>㎡）</a:t>
            </a:r>
          </a:p>
        </p:txBody>
      </p:sp>
      <p:graphicFrame>
        <p:nvGraphicFramePr>
          <p:cNvPr id="71" name="Object 3"/>
          <p:cNvGraphicFramePr>
            <a:graphicFrameLocks noChangeAspect="1"/>
          </p:cNvGraphicFramePr>
          <p:nvPr/>
        </p:nvGraphicFramePr>
        <p:xfrm>
          <a:off x="228600" y="3048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ｲﾒｰｼﾞ" r:id="rId7" imgW="7876190" imgH="7876190" progId="MSPhotoEd.3">
                  <p:embed/>
                </p:oleObj>
              </mc:Choice>
              <mc:Fallback>
                <p:oleObj name="Photo Editor ｲﾒｰｼﾞ" r:id="rId7" imgW="7876190" imgH="7876190" progId="MSPhotoEd.3">
                  <p:embed/>
                  <p:pic>
                    <p:nvPicPr>
                      <p:cNvPr id="307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3" t="7143" r="7143" b="7143"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5367338" y="7342627"/>
            <a:ext cx="10054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200" dirty="0"/>
              <a:t>グランエース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2B0D405-7333-5170-FDA4-6ACC23D4F612}"/>
              </a:ext>
            </a:extLst>
          </p:cNvPr>
          <p:cNvSpPr txBox="1"/>
          <p:nvPr/>
        </p:nvSpPr>
        <p:spPr>
          <a:xfrm>
            <a:off x="182563" y="179388"/>
            <a:ext cx="5762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600" b="1" dirty="0">
                <a:latin typeface="+mn-ea"/>
                <a:ea typeface="+mn-ea"/>
              </a:rPr>
              <a:t>001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354</Words>
  <Application>Microsoft Office PowerPoint</Application>
  <PresentationFormat>画面に合わせる (4:3)</PresentationFormat>
  <Paragraphs>58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HG丸ｺﾞｼｯｸM-PRO</vt:lpstr>
      <vt:lpstr>ＭＳ Ｐゴシック</vt:lpstr>
      <vt:lpstr>ＭＳ ゴシック</vt:lpstr>
      <vt:lpstr>Times New Roman</vt:lpstr>
      <vt:lpstr>標準デザイン</vt:lpstr>
      <vt:lpstr>Photo Editor ｲﾒｰｼﾞ</vt:lpstr>
      <vt:lpstr>PowerPoint プレゼンテーション</vt:lpstr>
    </vt:vector>
  </TitlesOfParts>
  <Company>YRC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y751454</dc:creator>
  <cp:lastModifiedBy>MORISHITA YOSHIHIRO (森下 喜弘)</cp:lastModifiedBy>
  <cp:revision>34</cp:revision>
  <cp:lastPrinted>2007-03-05T03:28:56Z</cp:lastPrinted>
  <dcterms:created xsi:type="dcterms:W3CDTF">2006-12-21T00:44:21Z</dcterms:created>
  <dcterms:modified xsi:type="dcterms:W3CDTF">2022-09-20T03:57:13Z</dcterms:modified>
</cp:coreProperties>
</file>