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2" r:id="rId3"/>
    <p:sldId id="263" r:id="rId4"/>
  </p:sldIdLst>
  <p:sldSz cx="6858000" cy="9144000" type="screen4x3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68" autoAdjust="0"/>
    <p:restoredTop sz="94434" autoAdjust="0"/>
  </p:normalViewPr>
  <p:slideViewPr>
    <p:cSldViewPr snapToGrid="0">
      <p:cViewPr varScale="1">
        <p:scale>
          <a:sx n="68" d="100"/>
          <a:sy n="68" d="100"/>
        </p:scale>
        <p:origin x="1974" y="72"/>
      </p:cViewPr>
      <p:guideLst>
        <p:guide pos="2160"/>
        <p:guide orient="horz"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4FC3-9B5B-4DA7-9F5F-207AC6DA57B6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0A68-77E1-4386-8553-0B1EF0C370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299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4FC3-9B5B-4DA7-9F5F-207AC6DA57B6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0A68-77E1-4386-8553-0B1EF0C370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074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4FC3-9B5B-4DA7-9F5F-207AC6DA57B6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0A68-77E1-4386-8553-0B1EF0C370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466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4FC3-9B5B-4DA7-9F5F-207AC6DA57B6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0A68-77E1-4386-8553-0B1EF0C370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027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4FC3-9B5B-4DA7-9F5F-207AC6DA57B6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0A68-77E1-4386-8553-0B1EF0C370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116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4FC3-9B5B-4DA7-9F5F-207AC6DA57B6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0A68-77E1-4386-8553-0B1EF0C370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968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4FC3-9B5B-4DA7-9F5F-207AC6DA57B6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0A68-77E1-4386-8553-0B1EF0C370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597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4FC3-9B5B-4DA7-9F5F-207AC6DA57B6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0A68-77E1-4386-8553-0B1EF0C370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817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4FC3-9B5B-4DA7-9F5F-207AC6DA57B6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0A68-77E1-4386-8553-0B1EF0C370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279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4FC3-9B5B-4DA7-9F5F-207AC6DA57B6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0A68-77E1-4386-8553-0B1EF0C370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78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4FC3-9B5B-4DA7-9F5F-207AC6DA57B6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0A68-77E1-4386-8553-0B1EF0C370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304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64FC3-9B5B-4DA7-9F5F-207AC6DA57B6}" type="datetimeFigureOut">
              <a:rPr kumimoji="1" lang="ja-JP" altLang="en-US" smtClean="0"/>
              <a:t>2023/6/21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0A68-77E1-4386-8553-0B1EF0C370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43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442956" y="1441500"/>
            <a:ext cx="468000" cy="2016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ＱＣサークル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</a:t>
            </a: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学びたい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442956" y="6140340"/>
            <a:ext cx="468000" cy="187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ＱＣサークル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役立つ</a:t>
            </a:r>
          </a:p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手法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を学びたい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442956" y="4062865"/>
            <a:ext cx="468000" cy="187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問題解決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の手順を</a:t>
            </a:r>
          </a:p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学びたい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20092" y="6509865"/>
            <a:ext cx="1944000" cy="2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新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QC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七つ道具を学びたい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20092" y="4549597"/>
            <a:ext cx="1944000" cy="2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問題解決型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QC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ストーリー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23267" y="910780"/>
            <a:ext cx="1944000" cy="2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楽しく基本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を学びたい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320092" y="1956955"/>
            <a:ext cx="1944000" cy="2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推進者の推進方法を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320092" y="1617119"/>
            <a:ext cx="1944000" cy="2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メンバーのやる気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を高めたい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20092" y="3324550"/>
            <a:ext cx="1944000" cy="2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QC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サークルのレベル評価を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320092" y="7144491"/>
            <a:ext cx="1944000" cy="57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QC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七つ道具を学びたい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(※2) 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320092" y="5218481"/>
            <a:ext cx="1944000" cy="2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課題達成型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QC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ストーリー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320092" y="2647956"/>
            <a:ext cx="1944000" cy="2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推進事務局の役割を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320092" y="2300228"/>
            <a:ext cx="1944000" cy="2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支援者の支援方法を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320092" y="2988422"/>
            <a:ext cx="1944000" cy="2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QC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サークルを導入したい</a:t>
            </a:r>
          </a:p>
        </p:txBody>
      </p:sp>
      <p:sp>
        <p:nvSpPr>
          <p:cNvPr id="28" name="角丸四角形 27"/>
          <p:cNvSpPr/>
          <p:nvPr/>
        </p:nvSpPr>
        <p:spPr>
          <a:xfrm>
            <a:off x="219075" y="120649"/>
            <a:ext cx="6084000" cy="468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QC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サークル東海支部　愛知地区　研修会の体系図</a:t>
            </a:r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3770207" y="1586688"/>
            <a:ext cx="1944000" cy="864000"/>
          </a:xfrm>
          <a:prstGeom prst="rect">
            <a:avLst/>
          </a:prstGeom>
          <a:solidFill>
            <a:srgbClr val="FFCCCC"/>
          </a:solidFill>
          <a:ln>
            <a:solidFill>
              <a:schemeClr val="tx1"/>
            </a:solidFill>
          </a:ln>
        </p:spPr>
        <p:txBody>
          <a:bodyPr wrap="none" anchor="ctr" anchorCtr="0">
            <a:noAutofit/>
          </a:bodyPr>
          <a:lstStyle/>
          <a:p>
            <a:pPr defTabSz="685800">
              <a:defRPr/>
            </a:pP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事務・販売・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サービス</a:t>
            </a:r>
          </a:p>
          <a:p>
            <a:pPr defTabSz="685800">
              <a:defRPr/>
            </a:pP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入門・初級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研修会</a:t>
            </a:r>
            <a:endParaRPr kumimoji="1" lang="ja-JP" altLang="en-US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685800">
              <a:defRPr/>
            </a:pP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製造部門可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685800">
              <a:defRPr/>
            </a:pP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(※1)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3770207" y="1099199"/>
            <a:ext cx="1944000" cy="28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anchor="ctr" anchorCtr="0">
            <a:noAutofit/>
          </a:bodyPr>
          <a:lstStyle/>
          <a:p>
            <a:pPr defTabSz="685800">
              <a:defRPr/>
            </a:pP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リーダー研修会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初級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3770206" y="3111359"/>
            <a:ext cx="1944000" cy="5760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none" anchor="ctr" anchorCtr="0">
            <a:noAutofit/>
          </a:bodyPr>
          <a:lstStyle/>
          <a:p>
            <a:pPr lvl="0" defTabSz="685800">
              <a:defRPr/>
            </a:pP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推進者・支援・推進事務局</a:t>
            </a:r>
            <a:b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合宿研修会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3770207" y="2636021"/>
            <a:ext cx="1944000" cy="28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anchor="ctr" anchorCtr="0">
            <a:noAutofit/>
          </a:bodyPr>
          <a:lstStyle/>
          <a:p>
            <a:pPr defTabSz="685800">
              <a:defRPr/>
            </a:pP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リーダー研修会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中級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3770207" y="4175593"/>
            <a:ext cx="1944000" cy="28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anchor="ctr" anchorCtr="0">
            <a:noAutofit/>
          </a:bodyPr>
          <a:lstStyle/>
          <a:p>
            <a:pPr defTabSz="685800">
              <a:defRPr/>
            </a:pP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リーダー研修会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初級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320092" y="1244229"/>
            <a:ext cx="1944000" cy="2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全くの未経験者なのです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</a:p>
        </p:txBody>
      </p:sp>
      <p:sp>
        <p:nvSpPr>
          <p:cNvPr id="57" name="正方形/長方形 56"/>
          <p:cNvSpPr/>
          <p:nvPr/>
        </p:nvSpPr>
        <p:spPr>
          <a:xfrm>
            <a:off x="3770207" y="5629174"/>
            <a:ext cx="1944000" cy="28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anchor="ctr" anchorCtr="0">
            <a:noAutofit/>
          </a:bodyPr>
          <a:lstStyle/>
          <a:p>
            <a:pPr defTabSz="685800">
              <a:defRPr/>
            </a:pP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リーダー研修会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中級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3770205" y="4624175"/>
            <a:ext cx="1944000" cy="864000"/>
          </a:xfrm>
          <a:prstGeom prst="rect">
            <a:avLst/>
          </a:prstGeom>
          <a:solidFill>
            <a:srgbClr val="FFCCCC"/>
          </a:solidFill>
          <a:ln>
            <a:solidFill>
              <a:schemeClr val="tx1"/>
            </a:solidFill>
          </a:ln>
        </p:spPr>
        <p:txBody>
          <a:bodyPr wrap="none" anchor="ctr" anchorCtr="0">
            <a:noAutofit/>
          </a:bodyPr>
          <a:lstStyle/>
          <a:p>
            <a:pPr defTabSz="685800">
              <a:defRPr/>
            </a:pP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事務・販売・サービス</a:t>
            </a:r>
          </a:p>
          <a:p>
            <a:pPr defTabSz="685800">
              <a:defRPr/>
            </a:pP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入門・初級研修会</a:t>
            </a:r>
          </a:p>
          <a:p>
            <a:pPr defTabSz="685800">
              <a:defRPr/>
            </a:pP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製造部門可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685800">
              <a:defRPr/>
            </a:pP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(※1)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9" name="カギ線コネクタ 68"/>
          <p:cNvCxnSpPr>
            <a:stCxn id="4" idx="3"/>
            <a:endCxn id="18" idx="1"/>
          </p:cNvCxnSpPr>
          <p:nvPr/>
        </p:nvCxnSpPr>
        <p:spPr>
          <a:xfrm>
            <a:off x="910956" y="2449500"/>
            <a:ext cx="409136" cy="34245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カギ線コネクタ 70"/>
          <p:cNvCxnSpPr>
            <a:stCxn id="4" idx="3"/>
            <a:endCxn id="22" idx="1"/>
          </p:cNvCxnSpPr>
          <p:nvPr/>
        </p:nvCxnSpPr>
        <p:spPr>
          <a:xfrm flipV="1">
            <a:off x="910956" y="2444228"/>
            <a:ext cx="409136" cy="527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カギ線コネクタ 71"/>
          <p:cNvCxnSpPr>
            <a:stCxn id="4" idx="3"/>
            <a:endCxn id="13" idx="1"/>
          </p:cNvCxnSpPr>
          <p:nvPr/>
        </p:nvCxnSpPr>
        <p:spPr>
          <a:xfrm>
            <a:off x="910956" y="2449500"/>
            <a:ext cx="409136" cy="101905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カギ線コネクタ 72"/>
          <p:cNvCxnSpPr>
            <a:stCxn id="4" idx="3"/>
            <a:endCxn id="11" idx="1"/>
          </p:cNvCxnSpPr>
          <p:nvPr/>
        </p:nvCxnSpPr>
        <p:spPr>
          <a:xfrm flipV="1">
            <a:off x="910956" y="2100955"/>
            <a:ext cx="409136" cy="34854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カギ線コネクタ 73"/>
          <p:cNvCxnSpPr>
            <a:stCxn id="4" idx="3"/>
            <a:endCxn id="12" idx="1"/>
          </p:cNvCxnSpPr>
          <p:nvPr/>
        </p:nvCxnSpPr>
        <p:spPr>
          <a:xfrm flipV="1">
            <a:off x="910956" y="1761119"/>
            <a:ext cx="409136" cy="688381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カギ線コネクタ 74"/>
          <p:cNvCxnSpPr>
            <a:stCxn id="4" idx="3"/>
            <a:endCxn id="10" idx="1"/>
          </p:cNvCxnSpPr>
          <p:nvPr/>
        </p:nvCxnSpPr>
        <p:spPr>
          <a:xfrm flipV="1">
            <a:off x="910956" y="1054780"/>
            <a:ext cx="412311" cy="139472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カギ線コネクタ 75"/>
          <p:cNvCxnSpPr>
            <a:stCxn id="4" idx="3"/>
            <a:endCxn id="23" idx="1"/>
          </p:cNvCxnSpPr>
          <p:nvPr/>
        </p:nvCxnSpPr>
        <p:spPr>
          <a:xfrm>
            <a:off x="910956" y="2449500"/>
            <a:ext cx="409136" cy="68292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カギ線コネクタ 78"/>
          <p:cNvCxnSpPr>
            <a:stCxn id="6" idx="3"/>
            <a:endCxn id="17" idx="1"/>
          </p:cNvCxnSpPr>
          <p:nvPr/>
        </p:nvCxnSpPr>
        <p:spPr>
          <a:xfrm>
            <a:off x="910956" y="4998865"/>
            <a:ext cx="409136" cy="3636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カギ線コネクタ 80"/>
          <p:cNvCxnSpPr>
            <a:stCxn id="6" idx="3"/>
            <a:endCxn id="8" idx="1"/>
          </p:cNvCxnSpPr>
          <p:nvPr/>
        </p:nvCxnSpPr>
        <p:spPr>
          <a:xfrm flipV="1">
            <a:off x="910956" y="4693597"/>
            <a:ext cx="409136" cy="30526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カギ線コネクタ 81"/>
          <p:cNvCxnSpPr>
            <a:stCxn id="5" idx="3"/>
            <a:endCxn id="7" idx="1"/>
          </p:cNvCxnSpPr>
          <p:nvPr/>
        </p:nvCxnSpPr>
        <p:spPr>
          <a:xfrm flipV="1">
            <a:off x="910956" y="6653865"/>
            <a:ext cx="409136" cy="42247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カギ線コネクタ 82"/>
          <p:cNvCxnSpPr>
            <a:stCxn id="4" idx="3"/>
            <a:endCxn id="56" idx="1"/>
          </p:cNvCxnSpPr>
          <p:nvPr/>
        </p:nvCxnSpPr>
        <p:spPr>
          <a:xfrm flipV="1">
            <a:off x="910956" y="1388229"/>
            <a:ext cx="409136" cy="1061271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カギ線コネクタ 83"/>
          <p:cNvCxnSpPr>
            <a:stCxn id="5" idx="3"/>
            <a:endCxn id="14" idx="1"/>
          </p:cNvCxnSpPr>
          <p:nvPr/>
        </p:nvCxnSpPr>
        <p:spPr>
          <a:xfrm>
            <a:off x="910956" y="7076340"/>
            <a:ext cx="409136" cy="35615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矢印コネクタ 111"/>
          <p:cNvCxnSpPr>
            <a:stCxn id="10" idx="3"/>
            <a:endCxn id="45" idx="1"/>
          </p:cNvCxnSpPr>
          <p:nvPr/>
        </p:nvCxnSpPr>
        <p:spPr>
          <a:xfrm>
            <a:off x="3267267" y="1054780"/>
            <a:ext cx="502940" cy="96390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矢印コネクタ 121"/>
          <p:cNvCxnSpPr>
            <a:stCxn id="11" idx="3"/>
            <a:endCxn id="47" idx="1"/>
          </p:cNvCxnSpPr>
          <p:nvPr/>
        </p:nvCxnSpPr>
        <p:spPr>
          <a:xfrm>
            <a:off x="3264092" y="2100955"/>
            <a:ext cx="506114" cy="12984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矢印コネクタ 124"/>
          <p:cNvCxnSpPr>
            <a:stCxn id="22" idx="3"/>
            <a:endCxn id="47" idx="1"/>
          </p:cNvCxnSpPr>
          <p:nvPr/>
        </p:nvCxnSpPr>
        <p:spPr>
          <a:xfrm>
            <a:off x="3264092" y="2444228"/>
            <a:ext cx="506114" cy="9551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矢印コネクタ 127"/>
          <p:cNvCxnSpPr>
            <a:stCxn id="18" idx="3"/>
            <a:endCxn id="47" idx="1"/>
          </p:cNvCxnSpPr>
          <p:nvPr/>
        </p:nvCxnSpPr>
        <p:spPr>
          <a:xfrm>
            <a:off x="3264092" y="2791956"/>
            <a:ext cx="506114" cy="6074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矢印コネクタ 128"/>
          <p:cNvCxnSpPr>
            <a:stCxn id="23" idx="3"/>
            <a:endCxn id="47" idx="1"/>
          </p:cNvCxnSpPr>
          <p:nvPr/>
        </p:nvCxnSpPr>
        <p:spPr>
          <a:xfrm>
            <a:off x="3264092" y="3132422"/>
            <a:ext cx="506114" cy="2669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矢印コネクタ 139"/>
          <p:cNvCxnSpPr>
            <a:stCxn id="13" idx="3"/>
            <a:endCxn id="47" idx="1"/>
          </p:cNvCxnSpPr>
          <p:nvPr/>
        </p:nvCxnSpPr>
        <p:spPr>
          <a:xfrm flipV="1">
            <a:off x="3264092" y="3399359"/>
            <a:ext cx="506114" cy="6919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矢印コネクタ 160"/>
          <p:cNvCxnSpPr>
            <a:stCxn id="56" idx="3"/>
            <a:endCxn id="45" idx="1"/>
          </p:cNvCxnSpPr>
          <p:nvPr/>
        </p:nvCxnSpPr>
        <p:spPr>
          <a:xfrm>
            <a:off x="3264092" y="1388229"/>
            <a:ext cx="506115" cy="6304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矢印コネクタ 163"/>
          <p:cNvCxnSpPr>
            <a:stCxn id="12" idx="3"/>
            <a:endCxn id="46" idx="1"/>
          </p:cNvCxnSpPr>
          <p:nvPr/>
        </p:nvCxnSpPr>
        <p:spPr>
          <a:xfrm flipV="1">
            <a:off x="3264092" y="1243199"/>
            <a:ext cx="506115" cy="5179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矢印コネクタ 166"/>
          <p:cNvCxnSpPr>
            <a:stCxn id="12" idx="3"/>
            <a:endCxn id="48" idx="1"/>
          </p:cNvCxnSpPr>
          <p:nvPr/>
        </p:nvCxnSpPr>
        <p:spPr>
          <a:xfrm>
            <a:off x="3264092" y="1761119"/>
            <a:ext cx="506115" cy="10189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矢印コネクタ 169"/>
          <p:cNvCxnSpPr>
            <a:stCxn id="12" idx="3"/>
            <a:endCxn id="45" idx="1"/>
          </p:cNvCxnSpPr>
          <p:nvPr/>
        </p:nvCxnSpPr>
        <p:spPr>
          <a:xfrm>
            <a:off x="3264092" y="1761119"/>
            <a:ext cx="506115" cy="2575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線矢印コネクタ 172"/>
          <p:cNvCxnSpPr>
            <a:stCxn id="8" idx="3"/>
            <a:endCxn id="51" idx="1"/>
          </p:cNvCxnSpPr>
          <p:nvPr/>
        </p:nvCxnSpPr>
        <p:spPr>
          <a:xfrm flipV="1">
            <a:off x="3264092" y="4319593"/>
            <a:ext cx="506115" cy="3740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矢印コネクタ 182"/>
          <p:cNvCxnSpPr>
            <a:stCxn id="8" idx="3"/>
            <a:endCxn id="59" idx="1"/>
          </p:cNvCxnSpPr>
          <p:nvPr/>
        </p:nvCxnSpPr>
        <p:spPr>
          <a:xfrm>
            <a:off x="3264092" y="4693597"/>
            <a:ext cx="506113" cy="3625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直線矢印コネクタ 188"/>
          <p:cNvCxnSpPr>
            <a:stCxn id="8" idx="3"/>
            <a:endCxn id="57" idx="1"/>
          </p:cNvCxnSpPr>
          <p:nvPr/>
        </p:nvCxnSpPr>
        <p:spPr>
          <a:xfrm>
            <a:off x="3264092" y="4693597"/>
            <a:ext cx="506115" cy="10795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矢印コネクタ 194"/>
          <p:cNvCxnSpPr>
            <a:stCxn id="17" idx="3"/>
            <a:endCxn id="59" idx="1"/>
          </p:cNvCxnSpPr>
          <p:nvPr/>
        </p:nvCxnSpPr>
        <p:spPr>
          <a:xfrm flipV="1">
            <a:off x="3264092" y="5056175"/>
            <a:ext cx="506113" cy="3063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直線矢印コネクタ 197"/>
          <p:cNvCxnSpPr>
            <a:stCxn id="17" idx="3"/>
            <a:endCxn id="57" idx="1"/>
          </p:cNvCxnSpPr>
          <p:nvPr/>
        </p:nvCxnSpPr>
        <p:spPr>
          <a:xfrm>
            <a:off x="3264092" y="5362481"/>
            <a:ext cx="506115" cy="4106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テキスト ボックス 84"/>
          <p:cNvSpPr txBox="1"/>
          <p:nvPr/>
        </p:nvSpPr>
        <p:spPr>
          <a:xfrm>
            <a:off x="1320092" y="3674918"/>
            <a:ext cx="1944000" cy="28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他社と情報交換をしたい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6" name="直線矢印コネクタ 85"/>
          <p:cNvCxnSpPr>
            <a:stCxn id="85" idx="3"/>
            <a:endCxn id="47" idx="1"/>
          </p:cNvCxnSpPr>
          <p:nvPr/>
        </p:nvCxnSpPr>
        <p:spPr>
          <a:xfrm flipV="1">
            <a:off x="3264092" y="3399359"/>
            <a:ext cx="506114" cy="4195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カギ線コネクタ 88"/>
          <p:cNvCxnSpPr>
            <a:stCxn id="4" idx="3"/>
            <a:endCxn id="85" idx="1"/>
          </p:cNvCxnSpPr>
          <p:nvPr/>
        </p:nvCxnSpPr>
        <p:spPr>
          <a:xfrm>
            <a:off x="910956" y="2449500"/>
            <a:ext cx="409136" cy="136941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3770207" y="6667424"/>
            <a:ext cx="1944000" cy="864000"/>
          </a:xfrm>
          <a:prstGeom prst="rect">
            <a:avLst/>
          </a:prstGeom>
          <a:solidFill>
            <a:srgbClr val="FFCCCC"/>
          </a:solidFill>
          <a:ln>
            <a:solidFill>
              <a:schemeClr val="tx1"/>
            </a:solidFill>
          </a:ln>
        </p:spPr>
        <p:txBody>
          <a:bodyPr wrap="none" anchor="ctr" anchorCtr="0">
            <a:noAutofit/>
          </a:bodyPr>
          <a:lstStyle/>
          <a:p>
            <a:pPr defTabSz="685800">
              <a:defRPr/>
            </a:pP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事務・販売・サービス</a:t>
            </a:r>
          </a:p>
          <a:p>
            <a:pPr defTabSz="685800">
              <a:defRPr/>
            </a:pP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入門・初級研修会</a:t>
            </a:r>
          </a:p>
          <a:p>
            <a:pPr defTabSz="685800">
              <a:defRPr/>
            </a:pP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製造部門可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685800">
              <a:defRPr/>
            </a:pP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(※1)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3770207" y="6223473"/>
            <a:ext cx="1944000" cy="28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anchor="ctr" anchorCtr="0">
            <a:noAutofit/>
          </a:bodyPr>
          <a:lstStyle/>
          <a:p>
            <a:pPr defTabSz="685800">
              <a:defRPr/>
            </a:pP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リーダー研修会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初級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3770207" y="7677747"/>
            <a:ext cx="1944000" cy="28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anchor="ctr" anchorCtr="0">
            <a:noAutofit/>
          </a:bodyPr>
          <a:lstStyle/>
          <a:p>
            <a:pPr defTabSz="685800">
              <a:defRPr/>
            </a:pP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リーダー研修会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中級</a:t>
            </a:r>
            <a:r>
              <a: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97" name="直線矢印コネクタ 96"/>
          <p:cNvCxnSpPr>
            <a:stCxn id="7" idx="3"/>
            <a:endCxn id="94" idx="1"/>
          </p:cNvCxnSpPr>
          <p:nvPr/>
        </p:nvCxnSpPr>
        <p:spPr>
          <a:xfrm flipV="1">
            <a:off x="3264092" y="6367473"/>
            <a:ext cx="506115" cy="2863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矢印コネクタ 99"/>
          <p:cNvCxnSpPr>
            <a:stCxn id="7" idx="3"/>
            <a:endCxn id="93" idx="1"/>
          </p:cNvCxnSpPr>
          <p:nvPr/>
        </p:nvCxnSpPr>
        <p:spPr>
          <a:xfrm>
            <a:off x="3264092" y="6653865"/>
            <a:ext cx="506115" cy="4455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矢印コネクタ 102"/>
          <p:cNvCxnSpPr>
            <a:stCxn id="7" idx="3"/>
            <a:endCxn id="96" idx="1"/>
          </p:cNvCxnSpPr>
          <p:nvPr/>
        </p:nvCxnSpPr>
        <p:spPr>
          <a:xfrm>
            <a:off x="3264092" y="6653865"/>
            <a:ext cx="506115" cy="11678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矢印コネクタ 105"/>
          <p:cNvCxnSpPr>
            <a:stCxn id="14" idx="3"/>
            <a:endCxn id="94" idx="1"/>
          </p:cNvCxnSpPr>
          <p:nvPr/>
        </p:nvCxnSpPr>
        <p:spPr>
          <a:xfrm flipV="1">
            <a:off x="3264092" y="6367473"/>
            <a:ext cx="506115" cy="10650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矢印コネクタ 108"/>
          <p:cNvCxnSpPr>
            <a:stCxn id="14" idx="3"/>
            <a:endCxn id="93" idx="1"/>
          </p:cNvCxnSpPr>
          <p:nvPr/>
        </p:nvCxnSpPr>
        <p:spPr>
          <a:xfrm flipV="1">
            <a:off x="3264092" y="7099424"/>
            <a:ext cx="506115" cy="33306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矢印コネクタ 112"/>
          <p:cNvCxnSpPr>
            <a:stCxn id="14" idx="3"/>
            <a:endCxn id="96" idx="1"/>
          </p:cNvCxnSpPr>
          <p:nvPr/>
        </p:nvCxnSpPr>
        <p:spPr>
          <a:xfrm>
            <a:off x="3264092" y="7432491"/>
            <a:ext cx="506115" cy="3892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正方形/長方形 67"/>
          <p:cNvSpPr/>
          <p:nvPr/>
        </p:nvSpPr>
        <p:spPr>
          <a:xfrm>
            <a:off x="314056" y="8153752"/>
            <a:ext cx="6296025" cy="38472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defTabSz="685800">
              <a:defRPr/>
            </a:pP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適正要件</a:t>
            </a:r>
            <a:r>
              <a:rPr kumimoji="1" lang="ja-JP" altLang="en-US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課題達成型の</a:t>
            </a:r>
            <a:r>
              <a:rPr kumimoji="1" lang="ja-JP" altLang="en-US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事務・販売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・サービス入門・初級研修会は</a:t>
            </a:r>
            <a:r>
              <a:rPr kumimoji="1" lang="ja-JP" altLang="en-US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、問題解決型の経験のある方を対象として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います。</a:t>
            </a:r>
            <a:endParaRPr kumimoji="1" lang="en-US" altLang="ja-JP" sz="9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685800">
              <a:defRPr/>
            </a:pP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 注）事</a:t>
            </a:r>
            <a:r>
              <a:rPr kumimoji="1" lang="ja-JP" altLang="en-US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技スタッフ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は、問題</a:t>
            </a:r>
            <a:r>
              <a:rPr kumimoji="1" lang="ja-JP" altLang="en-US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解決を経験していない人でも課題達成型を使用するニーズが出てくるため対象とします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ja-JP" altLang="en-US" sz="9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331870" y="647700"/>
            <a:ext cx="19800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最終更新日：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314056" y="8548079"/>
            <a:ext cx="6296025" cy="23852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defTabSz="685800">
              <a:defRPr/>
            </a:pP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en-US" altLang="ja-JP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QC</a:t>
            </a:r>
            <a:r>
              <a:rPr kumimoji="1" lang="ja-JP" altLang="en-US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七つ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道具は、研修会毎のご参加いただいたコースの演習体験に重点を置いた解説となります。</a:t>
            </a:r>
            <a:endParaRPr kumimoji="1" lang="ja-JP" altLang="en-US" sz="9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475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533860"/>
              </p:ext>
            </p:extLst>
          </p:nvPr>
        </p:nvGraphicFramePr>
        <p:xfrm>
          <a:off x="237851" y="902716"/>
          <a:ext cx="6075636" cy="6952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3332747193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803184650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2261537626"/>
                    </a:ext>
                  </a:extLst>
                </a:gridCol>
                <a:gridCol w="215508">
                  <a:extLst>
                    <a:ext uri="{9D8B030D-6E8A-4147-A177-3AD203B41FA5}">
                      <a16:colId xmlns:a16="http://schemas.microsoft.com/office/drawing/2014/main" val="1211648695"/>
                    </a:ext>
                  </a:extLst>
                </a:gridCol>
                <a:gridCol w="215508">
                  <a:extLst>
                    <a:ext uri="{9D8B030D-6E8A-4147-A177-3AD203B41FA5}">
                      <a16:colId xmlns:a16="http://schemas.microsoft.com/office/drawing/2014/main" val="1543543854"/>
                    </a:ext>
                  </a:extLst>
                </a:gridCol>
                <a:gridCol w="215508">
                  <a:extLst>
                    <a:ext uri="{9D8B030D-6E8A-4147-A177-3AD203B41FA5}">
                      <a16:colId xmlns:a16="http://schemas.microsoft.com/office/drawing/2014/main" val="182706683"/>
                    </a:ext>
                  </a:extLst>
                </a:gridCol>
                <a:gridCol w="215508">
                  <a:extLst>
                    <a:ext uri="{9D8B030D-6E8A-4147-A177-3AD203B41FA5}">
                      <a16:colId xmlns:a16="http://schemas.microsoft.com/office/drawing/2014/main" val="557008094"/>
                    </a:ext>
                  </a:extLst>
                </a:gridCol>
                <a:gridCol w="215508">
                  <a:extLst>
                    <a:ext uri="{9D8B030D-6E8A-4147-A177-3AD203B41FA5}">
                      <a16:colId xmlns:a16="http://schemas.microsoft.com/office/drawing/2014/main" val="1103417815"/>
                    </a:ext>
                  </a:extLst>
                </a:gridCol>
                <a:gridCol w="215508">
                  <a:extLst>
                    <a:ext uri="{9D8B030D-6E8A-4147-A177-3AD203B41FA5}">
                      <a16:colId xmlns:a16="http://schemas.microsoft.com/office/drawing/2014/main" val="894230202"/>
                    </a:ext>
                  </a:extLst>
                </a:gridCol>
                <a:gridCol w="215508">
                  <a:extLst>
                    <a:ext uri="{9D8B030D-6E8A-4147-A177-3AD203B41FA5}">
                      <a16:colId xmlns:a16="http://schemas.microsoft.com/office/drawing/2014/main" val="612539184"/>
                    </a:ext>
                  </a:extLst>
                </a:gridCol>
                <a:gridCol w="215508">
                  <a:extLst>
                    <a:ext uri="{9D8B030D-6E8A-4147-A177-3AD203B41FA5}">
                      <a16:colId xmlns:a16="http://schemas.microsoft.com/office/drawing/2014/main" val="2626294295"/>
                    </a:ext>
                  </a:extLst>
                </a:gridCol>
                <a:gridCol w="215508">
                  <a:extLst>
                    <a:ext uri="{9D8B030D-6E8A-4147-A177-3AD203B41FA5}">
                      <a16:colId xmlns:a16="http://schemas.microsoft.com/office/drawing/2014/main" val="2190341647"/>
                    </a:ext>
                  </a:extLst>
                </a:gridCol>
                <a:gridCol w="215508">
                  <a:extLst>
                    <a:ext uri="{9D8B030D-6E8A-4147-A177-3AD203B41FA5}">
                      <a16:colId xmlns:a16="http://schemas.microsoft.com/office/drawing/2014/main" val="4107626610"/>
                    </a:ext>
                  </a:extLst>
                </a:gridCol>
                <a:gridCol w="215508">
                  <a:extLst>
                    <a:ext uri="{9D8B030D-6E8A-4147-A177-3AD203B41FA5}">
                      <a16:colId xmlns:a16="http://schemas.microsoft.com/office/drawing/2014/main" val="2086974525"/>
                    </a:ext>
                  </a:extLst>
                </a:gridCol>
                <a:gridCol w="215508">
                  <a:extLst>
                    <a:ext uri="{9D8B030D-6E8A-4147-A177-3AD203B41FA5}">
                      <a16:colId xmlns:a16="http://schemas.microsoft.com/office/drawing/2014/main" val="3184677619"/>
                    </a:ext>
                  </a:extLst>
                </a:gridCol>
                <a:gridCol w="215508">
                  <a:extLst>
                    <a:ext uri="{9D8B030D-6E8A-4147-A177-3AD203B41FA5}">
                      <a16:colId xmlns:a16="http://schemas.microsoft.com/office/drawing/2014/main" val="3455192101"/>
                    </a:ext>
                  </a:extLst>
                </a:gridCol>
                <a:gridCol w="215508">
                  <a:extLst>
                    <a:ext uri="{9D8B030D-6E8A-4147-A177-3AD203B41FA5}">
                      <a16:colId xmlns:a16="http://schemas.microsoft.com/office/drawing/2014/main" val="40966722"/>
                    </a:ext>
                  </a:extLst>
                </a:gridCol>
                <a:gridCol w="215508">
                  <a:extLst>
                    <a:ext uri="{9D8B030D-6E8A-4147-A177-3AD203B41FA5}">
                      <a16:colId xmlns:a16="http://schemas.microsoft.com/office/drawing/2014/main" val="422423411"/>
                    </a:ext>
                  </a:extLst>
                </a:gridCol>
                <a:gridCol w="215508">
                  <a:extLst>
                    <a:ext uri="{9D8B030D-6E8A-4147-A177-3AD203B41FA5}">
                      <a16:colId xmlns:a16="http://schemas.microsoft.com/office/drawing/2014/main" val="886593179"/>
                    </a:ext>
                  </a:extLst>
                </a:gridCol>
                <a:gridCol w="215508">
                  <a:extLst>
                    <a:ext uri="{9D8B030D-6E8A-4147-A177-3AD203B41FA5}">
                      <a16:colId xmlns:a16="http://schemas.microsoft.com/office/drawing/2014/main" val="1685927692"/>
                    </a:ext>
                  </a:extLst>
                </a:gridCol>
              </a:tblGrid>
              <a:tr h="41642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進め方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研修会</a:t>
                      </a:r>
                      <a:b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(※1)</a:t>
                      </a:r>
                      <a:endParaRPr kumimoji="1" lang="ja-JP" altLang="en-US" sz="9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体験演習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Ａ～Ｄコース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1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</a:t>
                      </a:r>
                    </a:p>
                    <a:p>
                      <a:pPr algn="ctr"/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(※2)</a:t>
                      </a:r>
                      <a:endParaRPr kumimoji="1" lang="ja-JP" altLang="en-US" sz="9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QC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七つ道具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QC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七つ道具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898334"/>
                  </a:ext>
                </a:extLst>
              </a:tr>
              <a:tr h="14684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入門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初級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中級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親和図法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連関図法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系統図法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マトリックス図法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アローダイアグラム法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ＰＤＰＣ法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マトリックスデータ解析法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チェックシート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グラフ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パレート図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特性要因図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ヒトスグラム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管理図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散布図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1492"/>
                  </a:ext>
                </a:extLst>
              </a:tr>
              <a:tr h="396000">
                <a:tc rowSpan="6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グループディスカッション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リーダー研修会</a:t>
                      </a:r>
                      <a:b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初級</a:t>
                      </a:r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8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役割認識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(A)</a:t>
                      </a:r>
                      <a:endParaRPr kumimoji="1" lang="ja-JP" altLang="en-US" sz="9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483650"/>
                  </a:ext>
                </a:extLst>
              </a:tr>
              <a:tr h="4164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事務・販売・サービス入門・初級研修会</a:t>
                      </a:r>
                      <a:b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製造部門可</a:t>
                      </a:r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8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5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698872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リーダー研修会</a:t>
                      </a:r>
                      <a:b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中級</a:t>
                      </a:r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8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5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639793"/>
                  </a:ext>
                </a:extLst>
              </a:tr>
              <a:tr h="277614"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推進者・支援者・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推進事務局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合宿研修会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推進者コース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20939"/>
                  </a:ext>
                </a:extLst>
              </a:tr>
              <a:tr h="277614"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支援者コース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093773"/>
                  </a:ext>
                </a:extLst>
              </a:tr>
              <a:tr h="277614"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推進事務局コース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4038"/>
                  </a:ext>
                </a:extLst>
              </a:tr>
              <a:tr h="301743">
                <a:tc rowSpan="7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問題解決型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リーダー研修会</a:t>
                      </a:r>
                      <a:b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初級</a:t>
                      </a:r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8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サイコロ工作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(B)</a:t>
                      </a:r>
                      <a:endParaRPr kumimoji="1" lang="ja-JP" altLang="en-US" sz="9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793884"/>
                  </a:ext>
                </a:extLst>
              </a:tr>
              <a:tr h="30174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ダルマ落とし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(C)</a:t>
                      </a:r>
                      <a:endParaRPr kumimoji="1" lang="ja-JP" altLang="en-US" sz="9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8195"/>
                  </a:ext>
                </a:extLst>
              </a:tr>
              <a:tr h="30174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ジクソーパズル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(D)</a:t>
                      </a:r>
                      <a:endParaRPr kumimoji="1" lang="ja-JP" altLang="en-US" sz="9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582294"/>
                  </a:ext>
                </a:extLst>
              </a:tr>
              <a:tr h="301743"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5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事務・販売・サービス入門・初級研修会</a:t>
                      </a:r>
                      <a:b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製造部門可</a:t>
                      </a:r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8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サイコロ工作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(B)</a:t>
                      </a:r>
                      <a:endParaRPr kumimoji="1" lang="ja-JP" altLang="en-US" sz="9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119015"/>
                  </a:ext>
                </a:extLst>
              </a:tr>
              <a:tr h="301743"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ジクソーパズル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(C)</a:t>
                      </a:r>
                      <a:endParaRPr kumimoji="1" lang="ja-JP" altLang="en-US" sz="9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567396"/>
                  </a:ext>
                </a:extLst>
              </a:tr>
              <a:tr h="301743"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リーダー研修会</a:t>
                      </a:r>
                      <a:b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中級</a:t>
                      </a:r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8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ＱＣ酒造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(B)</a:t>
                      </a:r>
                      <a:endParaRPr kumimoji="1" lang="ja-JP" altLang="en-US" sz="9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09905"/>
                  </a:ext>
                </a:extLst>
              </a:tr>
              <a:tr h="30174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矢落とし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(C)</a:t>
                      </a:r>
                      <a:endParaRPr kumimoji="1" lang="ja-JP" altLang="en-US" sz="9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936863"/>
                  </a:ext>
                </a:extLst>
              </a:tr>
              <a:tr h="41642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課題達成型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事務・販売・サービス入門・初級研修会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製造部門可</a:t>
                      </a:r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8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ジクソーパズル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(D)</a:t>
                      </a:r>
                      <a:endParaRPr kumimoji="1" lang="ja-JP" altLang="en-US" sz="9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(※3)</a:t>
                      </a:r>
                      <a:endParaRPr kumimoji="1" lang="ja-JP" altLang="en-US" sz="9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590521"/>
                  </a:ext>
                </a:extLst>
              </a:tr>
              <a:tr h="416421"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リーダー</a:t>
                      </a:r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中級</a:t>
                      </a:r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8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研修会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紙コプター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(D)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411374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57150" y="7854062"/>
            <a:ext cx="6254750" cy="38472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77800" lvl="0" indent="-177800" defTabSz="685800">
              <a:defRPr/>
            </a:pP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 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開催時期　</a:t>
            </a:r>
            <a:r>
              <a:rPr kumimoji="1" lang="en-US" altLang="ja-JP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月：リーダー研修会</a:t>
            </a:r>
            <a:r>
              <a:rPr kumimoji="1" lang="en-US" altLang="ja-JP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初級</a:t>
            </a:r>
            <a:r>
              <a:rPr kumimoji="1" lang="en-US" altLang="ja-JP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en-US" altLang="ja-JP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ja-JP" altLang="en-US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事務・販売・サ</a:t>
            </a:r>
            <a:r>
              <a:rPr kumimoji="1" lang="ja-JP" altLang="en-US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ービス入門・初級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研修会、</a:t>
            </a:r>
          </a:p>
          <a:p>
            <a:pPr marL="177800" lvl="0" indent="-177800" defTabSz="685800">
              <a:defRPr/>
            </a:pPr>
            <a:r>
              <a:rPr kumimoji="1" lang="ja-JP" altLang="en-US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   　</a:t>
            </a:r>
            <a:r>
              <a:rPr kumimoji="1" lang="en-US" altLang="ja-JP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月：</a:t>
            </a:r>
            <a:r>
              <a:rPr kumimoji="1" lang="ja-JP" altLang="en-US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推進者・支援者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・推進事務局合宿研修会、</a:t>
            </a:r>
            <a:r>
              <a:rPr kumimoji="1" lang="en-US" altLang="ja-JP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ja-JP" altLang="en-US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リーダー研修会</a:t>
            </a:r>
            <a:r>
              <a:rPr kumimoji="1" lang="en-US" altLang="ja-JP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中級</a:t>
            </a:r>
            <a:r>
              <a:rPr kumimoji="1" lang="en-US" altLang="ja-JP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9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8456" y="8196018"/>
            <a:ext cx="6810375" cy="23852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defTabSz="685800">
              <a:defRPr/>
            </a:pP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※2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対象の目安</a:t>
            </a:r>
            <a:r>
              <a:rPr kumimoji="1" lang="ja-JP" altLang="en-US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入門 </a:t>
            </a:r>
            <a:r>
              <a:rPr kumimoji="1" lang="en-US" altLang="ja-JP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= QCC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を始めて</a:t>
            </a:r>
            <a:r>
              <a:rPr kumimoji="1" lang="en-US" altLang="ja-JP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問題解決型を経験して</a:t>
            </a:r>
            <a:r>
              <a:rPr kumimoji="1" lang="en-US" altLang="ja-JP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)~2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年目、初級 </a:t>
            </a:r>
            <a:r>
              <a:rPr kumimoji="1" lang="en-US" altLang="ja-JP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= 2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年目</a:t>
            </a:r>
            <a:r>
              <a:rPr kumimoji="1" lang="en-US" altLang="ja-JP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~3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年目、中級 </a:t>
            </a:r>
            <a:r>
              <a:rPr kumimoji="1" lang="en-US" altLang="ja-JP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= 3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年目以降</a:t>
            </a:r>
            <a:endParaRPr kumimoji="1" lang="ja-JP" altLang="en-US" sz="9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19075" y="120649"/>
            <a:ext cx="6084000" cy="468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QC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サークル東海支部　愛知地区　研修会のコース別体系図</a:t>
            </a:r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331870" y="647700"/>
            <a:ext cx="19800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最終更新日：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7149" y="8387443"/>
            <a:ext cx="6296025" cy="38472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defTabSz="685800">
              <a:defRPr/>
            </a:pP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en-US" altLang="ja-JP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適正要件</a:t>
            </a:r>
            <a:r>
              <a:rPr kumimoji="1" lang="ja-JP" altLang="en-US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課題達成型の</a:t>
            </a:r>
            <a:r>
              <a:rPr kumimoji="1" lang="ja-JP" altLang="en-US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事務・販売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・サ</a:t>
            </a:r>
            <a:r>
              <a:rPr kumimoji="1" lang="ja-JP" altLang="en-US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ービス入門・初級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研修会は</a:t>
            </a:r>
            <a:r>
              <a:rPr kumimoji="1" lang="ja-JP" altLang="en-US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、問題解決型の経験のある方を対象として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います。</a:t>
            </a:r>
            <a:endParaRPr kumimoji="1" lang="en-US" altLang="ja-JP" sz="9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defTabSz="685800">
              <a:defRPr/>
            </a:pP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 注）事</a:t>
            </a:r>
            <a:r>
              <a:rPr kumimoji="1" lang="ja-JP" altLang="en-US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技スタッフ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は、問題</a:t>
            </a:r>
            <a:r>
              <a:rPr kumimoji="1" lang="ja-JP" altLang="en-US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解決を経験していない人でも課題達成型を使用するニーズが出てくるため対象とします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ja-JP" altLang="en-US" sz="9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312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009756"/>
              </p:ext>
            </p:extLst>
          </p:nvPr>
        </p:nvGraphicFramePr>
        <p:xfrm>
          <a:off x="222250" y="912583"/>
          <a:ext cx="6107367" cy="7596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2163354430"/>
                    </a:ext>
                  </a:extLst>
                </a:gridCol>
                <a:gridCol w="342250">
                  <a:extLst>
                    <a:ext uri="{9D8B030D-6E8A-4147-A177-3AD203B41FA5}">
                      <a16:colId xmlns:a16="http://schemas.microsoft.com/office/drawing/2014/main" val="376475118"/>
                    </a:ext>
                  </a:extLst>
                </a:gridCol>
                <a:gridCol w="2376000">
                  <a:extLst>
                    <a:ext uri="{9D8B030D-6E8A-4147-A177-3AD203B41FA5}">
                      <a16:colId xmlns:a16="http://schemas.microsoft.com/office/drawing/2014/main" val="4052185522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1211672507"/>
                    </a:ext>
                  </a:extLst>
                </a:gridCol>
                <a:gridCol w="1949117">
                  <a:extLst>
                    <a:ext uri="{9D8B030D-6E8A-4147-A177-3AD203B41FA5}">
                      <a16:colId xmlns:a16="http://schemas.microsoft.com/office/drawing/2014/main" val="1178799256"/>
                    </a:ext>
                  </a:extLst>
                </a:gridCol>
              </a:tblGrid>
              <a:tr h="252000">
                <a:tc rowSpan="2"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種別</a:t>
                      </a:r>
                    </a:p>
                    <a:p>
                      <a:pPr algn="l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ＱＣストーリー・手法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運営方法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055081"/>
                  </a:ext>
                </a:extLst>
              </a:tr>
              <a:tr h="216000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問題解決型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課題達成型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526589"/>
                  </a:ext>
                </a:extLst>
              </a:tr>
              <a:tr h="812634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事務局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373180"/>
                  </a:ext>
                </a:extLst>
              </a:tr>
              <a:tr h="812634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管理者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890451"/>
                  </a:ext>
                </a:extLst>
              </a:tr>
              <a:tr h="166878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監督者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推進者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741892"/>
                  </a:ext>
                </a:extLst>
              </a:tr>
              <a:tr h="83439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リーダー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0316584"/>
                  </a:ext>
                </a:extLst>
              </a:tr>
              <a:tr h="83439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一般</a:t>
                      </a: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（中級・初級）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78170"/>
                  </a:ext>
                </a:extLst>
              </a:tr>
              <a:tr h="6951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メンバー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779175"/>
                  </a:ext>
                </a:extLst>
              </a:tr>
              <a:tr h="13902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新入社員</a:t>
                      </a: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（入門）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113992"/>
                  </a:ext>
                </a:extLst>
              </a:tr>
            </a:tbl>
          </a:graphicData>
        </a:graphic>
      </p:graphicFrame>
      <p:sp>
        <p:nvSpPr>
          <p:cNvPr id="18" name="正方形/長方形 17"/>
          <p:cNvSpPr/>
          <p:nvPr/>
        </p:nvSpPr>
        <p:spPr>
          <a:xfrm>
            <a:off x="4409818" y="4559017"/>
            <a:ext cx="288000" cy="2448000"/>
          </a:xfrm>
          <a:prstGeom prst="rect">
            <a:avLst/>
          </a:prstGeom>
          <a:solidFill>
            <a:srgbClr val="FFCCCC"/>
          </a:solidFill>
          <a:ln>
            <a:solidFill>
              <a:schemeClr val="tx1"/>
            </a:solidFill>
          </a:ln>
        </p:spPr>
        <p:txBody>
          <a:bodyPr vert="eaVert" wrap="none" anchor="ctr" anchorCtr="1">
            <a:noAutofit/>
          </a:bodyPr>
          <a:lstStyle/>
          <a:p>
            <a:pPr algn="ctr" defTabSz="685800">
              <a:defRPr/>
            </a:pP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事務・販売・</a:t>
            </a: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サ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ービス入門・初級</a:t>
            </a: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研修会</a:t>
            </a:r>
          </a:p>
          <a:p>
            <a:pPr algn="ctr" defTabSz="685800">
              <a:defRPr/>
            </a:pP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役割認識コース</a:t>
            </a:r>
            <a:endParaRPr kumimoji="1" lang="ja-JP" altLang="en-US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740974" y="4559017"/>
            <a:ext cx="288000" cy="24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eaVert" wrap="none" anchor="ctr" anchorCtr="1">
            <a:noAutofit/>
          </a:bodyPr>
          <a:lstStyle/>
          <a:p>
            <a:pPr algn="ctr" defTabSz="685800">
              <a:defRPr/>
            </a:pP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リーダー研修会（初級）</a:t>
            </a:r>
          </a:p>
          <a:p>
            <a:pPr algn="ctr" defTabSz="685800">
              <a:defRPr/>
            </a:pP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役割認識コース</a:t>
            </a:r>
            <a:endParaRPr kumimoji="1" lang="ja-JP" altLang="en-US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383757" y="3137106"/>
            <a:ext cx="288000" cy="15480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vert="eaVert" wrap="none" anchor="ctr" anchorCtr="1">
            <a:noAutofit/>
          </a:bodyPr>
          <a:lstStyle/>
          <a:p>
            <a:pPr lvl="0" algn="ctr" defTabSz="685800">
              <a:defRPr/>
            </a:pP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推進者コース</a:t>
            </a:r>
            <a:endParaRPr kumimoji="1" lang="ja-JP" altLang="en-US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067497" y="4188184"/>
            <a:ext cx="288000" cy="216661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eaVert" wrap="none" anchor="ctr" anchorCtr="1">
            <a:noAutofit/>
          </a:bodyPr>
          <a:lstStyle/>
          <a:p>
            <a:pPr algn="ctr" defTabSz="685800">
              <a:defRPr/>
            </a:pP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リーダー研修会（中級）</a:t>
            </a:r>
          </a:p>
          <a:p>
            <a:pPr algn="ctr" defTabSz="685800">
              <a:defRPr/>
            </a:pP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役割認識コース</a:t>
            </a:r>
            <a:endParaRPr kumimoji="1" lang="ja-JP" altLang="en-US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685884" y="2332718"/>
            <a:ext cx="288000" cy="9720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vert="eaVert" wrap="none" anchor="ctr" anchorCtr="1">
            <a:noAutofit/>
          </a:bodyPr>
          <a:lstStyle/>
          <a:p>
            <a:pPr lvl="0" algn="ctr" defTabSz="685800">
              <a:defRPr/>
            </a:pP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支援者コース</a:t>
            </a:r>
            <a:endParaRPr kumimoji="1" lang="ja-JP" altLang="en-US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988007" y="1507601"/>
            <a:ext cx="288000" cy="11160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vert="eaVert" wrap="none" anchor="ctr" anchorCtr="1">
            <a:noAutofit/>
          </a:bodyPr>
          <a:lstStyle/>
          <a:p>
            <a:pPr lvl="0" algn="ctr" defTabSz="685800">
              <a:defRPr/>
            </a:pP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事務局</a:t>
            </a: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コース</a:t>
            </a:r>
            <a:endParaRPr kumimoji="1" lang="ja-JP" altLang="en-US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426325" y="4567183"/>
            <a:ext cx="288000" cy="24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eaVert" wrap="none" anchor="ctr" anchorCtr="1">
            <a:noAutofit/>
          </a:bodyPr>
          <a:lstStyle/>
          <a:p>
            <a:pPr algn="ctr" defTabSz="685800">
              <a:defRPr/>
            </a:pP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リーダー研修会（初級）</a:t>
            </a:r>
          </a:p>
          <a:p>
            <a:pPr algn="ctr" defTabSz="685800">
              <a:defRPr/>
            </a:pP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サイコロ工作コース</a:t>
            </a:r>
            <a:endParaRPr kumimoji="1" lang="ja-JP" altLang="en-US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755528" y="4567183"/>
            <a:ext cx="288000" cy="24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eaVert" wrap="none" anchor="ctr" anchorCtr="1">
            <a:noAutofit/>
          </a:bodyPr>
          <a:lstStyle/>
          <a:p>
            <a:pPr algn="ctr" defTabSz="685800">
              <a:defRPr/>
            </a:pP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リーダー研修会（初級）</a:t>
            </a:r>
          </a:p>
          <a:p>
            <a:pPr algn="ctr" defTabSz="685800">
              <a:defRPr/>
            </a:pP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ダルマ落としコース</a:t>
            </a:r>
            <a:endParaRPr kumimoji="1" lang="ja-JP" altLang="en-US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076005" y="4567183"/>
            <a:ext cx="288000" cy="24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eaVert" wrap="none" anchor="ctr" anchorCtr="1">
            <a:noAutofit/>
          </a:bodyPr>
          <a:lstStyle/>
          <a:p>
            <a:pPr algn="ctr" defTabSz="685800">
              <a:defRPr/>
            </a:pP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リーダー研修会（初級）</a:t>
            </a:r>
          </a:p>
          <a:p>
            <a:pPr algn="ctr" defTabSz="685800">
              <a:defRPr/>
            </a:pP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ジクソーパズルコース</a:t>
            </a:r>
            <a:endParaRPr kumimoji="1" lang="ja-JP" altLang="en-US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401721" y="4567183"/>
            <a:ext cx="288000" cy="2448000"/>
          </a:xfrm>
          <a:prstGeom prst="rect">
            <a:avLst/>
          </a:prstGeom>
          <a:solidFill>
            <a:srgbClr val="FFCCCC"/>
          </a:solidFill>
          <a:ln>
            <a:solidFill>
              <a:schemeClr val="tx1"/>
            </a:solidFill>
          </a:ln>
        </p:spPr>
        <p:txBody>
          <a:bodyPr vert="eaVert" wrap="none" anchor="ctr" anchorCtr="1">
            <a:noAutofit/>
          </a:bodyPr>
          <a:lstStyle/>
          <a:p>
            <a:pPr algn="ctr" defTabSz="685800">
              <a:defRPr/>
            </a:pP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事務・販売・</a:t>
            </a: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サ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ービス入門・初級</a:t>
            </a: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研修会</a:t>
            </a:r>
          </a:p>
          <a:p>
            <a:pPr algn="ctr" defTabSz="685800">
              <a:defRPr/>
            </a:pP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サイコロ工作コース</a:t>
            </a:r>
            <a:endParaRPr kumimoji="1" lang="ja-JP" altLang="en-US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071926" y="5947984"/>
            <a:ext cx="288000" cy="2520000"/>
          </a:xfrm>
          <a:prstGeom prst="rect">
            <a:avLst/>
          </a:prstGeom>
          <a:solidFill>
            <a:srgbClr val="FFCCCC"/>
          </a:solidFill>
          <a:ln>
            <a:solidFill>
              <a:schemeClr val="tx1"/>
            </a:solidFill>
          </a:ln>
        </p:spPr>
        <p:txBody>
          <a:bodyPr vert="eaVert" wrap="none" anchor="ctr" anchorCtr="1">
            <a:noAutofit/>
          </a:bodyPr>
          <a:lstStyle/>
          <a:p>
            <a:pPr algn="ctr" defTabSz="685800">
              <a:defRPr/>
            </a:pP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事務・販売</a:t>
            </a: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・サ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ービス入門・初級</a:t>
            </a: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研修会</a:t>
            </a:r>
          </a:p>
          <a:p>
            <a:pPr algn="ctr" defTabSz="685800">
              <a:defRPr/>
            </a:pP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ジクソーパズルコース</a:t>
            </a:r>
            <a:endParaRPr kumimoji="1" lang="ja-JP" altLang="en-US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742321" y="4196350"/>
            <a:ext cx="288000" cy="241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eaVert" wrap="none" anchor="ctr" anchorCtr="1">
            <a:noAutofit/>
          </a:bodyPr>
          <a:lstStyle/>
          <a:p>
            <a:pPr algn="ctr" defTabSz="685800">
              <a:defRPr/>
            </a:pP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リーダー研修会（中級）</a:t>
            </a:r>
          </a:p>
          <a:p>
            <a:pPr algn="ctr" defTabSz="685800">
              <a:defRPr/>
            </a:pP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ＱＣ酒造コース</a:t>
            </a:r>
            <a:endParaRPr kumimoji="1" lang="ja-JP" altLang="en-US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071348" y="4196350"/>
            <a:ext cx="288000" cy="241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eaVert" wrap="none" anchor="ctr" anchorCtr="1">
            <a:noAutofit/>
          </a:bodyPr>
          <a:lstStyle/>
          <a:p>
            <a:pPr algn="ctr" defTabSz="685800">
              <a:defRPr/>
            </a:pP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リーダー研修会（中級）</a:t>
            </a:r>
          </a:p>
          <a:p>
            <a:pPr algn="ctr" defTabSz="685800">
              <a:defRPr/>
            </a:pP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矢落としコース</a:t>
            </a:r>
            <a:endParaRPr kumimoji="1" lang="ja-JP" altLang="en-US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3941639" y="3304718"/>
            <a:ext cx="288000" cy="3698244"/>
          </a:xfrm>
          <a:prstGeom prst="rect">
            <a:avLst/>
          </a:prstGeom>
          <a:solidFill>
            <a:srgbClr val="FFCCCC"/>
          </a:solidFill>
          <a:ln>
            <a:solidFill>
              <a:schemeClr val="tx1"/>
            </a:solidFill>
          </a:ln>
        </p:spPr>
        <p:txBody>
          <a:bodyPr vert="eaVert" wrap="none" anchor="ctr" anchorCtr="1">
            <a:noAutofit/>
          </a:bodyPr>
          <a:lstStyle/>
          <a:p>
            <a:pPr algn="ctr" defTabSz="685800">
              <a:defRPr/>
            </a:pP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事務・販売・</a:t>
            </a: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サ</a:t>
            </a:r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ービス入門・初級</a:t>
            </a: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研修会</a:t>
            </a:r>
          </a:p>
          <a:p>
            <a:pPr algn="ctr" defTabSz="685800">
              <a:defRPr/>
            </a:pP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ジクソーパズルコース</a:t>
            </a:r>
            <a:endParaRPr kumimoji="1" lang="ja-JP" altLang="en-US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539759" y="3575862"/>
            <a:ext cx="288000" cy="241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eaVert" wrap="none" anchor="ctr" anchorCtr="1">
            <a:noAutofit/>
          </a:bodyPr>
          <a:lstStyle/>
          <a:p>
            <a:pPr algn="ctr" defTabSz="685800">
              <a:defRPr/>
            </a:pP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リーダー研修会（中級）</a:t>
            </a:r>
          </a:p>
          <a:p>
            <a:pPr algn="ctr" defTabSz="685800">
              <a:defRPr/>
            </a:pPr>
            <a:r>
              <a:rPr kumimoji="1" lang="ja-JP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紙コプター</a:t>
            </a:r>
            <a:r>
              <a:rPr kumimoji="1" lang="ja-JP" altLang="en-US" sz="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コース</a:t>
            </a:r>
            <a:endParaRPr kumimoji="1" lang="ja-JP" altLang="en-US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331870" y="647700"/>
            <a:ext cx="19800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最終更新日：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219075" y="120649"/>
            <a:ext cx="6084000" cy="468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QC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サークル東海支部　愛知地区　研修会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</a:t>
            </a:r>
            <a:r>
              <a:rPr kumimoji="1"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別体系図</a:t>
            </a:r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314056" y="8548079"/>
            <a:ext cx="6296025" cy="23852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defTabSz="685800">
              <a:defRPr/>
            </a:pP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en-US" altLang="ja-JP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事務・販売・サービス入門・初級研修会</a:t>
            </a:r>
            <a:r>
              <a:rPr kumimoji="1" lang="ja-JP" altLang="en-US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は、製造部門もご参加いただけるカリキュラムとなっています。</a:t>
            </a:r>
            <a:endParaRPr kumimoji="1" lang="ja-JP" altLang="en-US" sz="9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870170" y="5711235"/>
            <a:ext cx="721727" cy="23852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ctr" defTabSz="685800">
              <a:defRPr/>
            </a:pPr>
            <a:r>
              <a:rPr kumimoji="1" lang="en-US" altLang="ja-JP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en-US" altLang="ja-JP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※1)</a:t>
            </a:r>
            <a:endParaRPr kumimoji="1" lang="ja-JP" altLang="en-US" sz="9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3775803" y="3072013"/>
            <a:ext cx="620837" cy="23852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ctr" defTabSz="685800">
              <a:defRPr/>
            </a:pPr>
            <a:r>
              <a:rPr kumimoji="1" lang="en-US" altLang="ja-JP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en-US" altLang="ja-JP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※1)</a:t>
            </a:r>
            <a:endParaRPr kumimoji="1" lang="ja-JP" altLang="en-US" sz="9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4206731" y="4333473"/>
            <a:ext cx="721727" cy="23852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ctr" defTabSz="685800">
              <a:defRPr/>
            </a:pPr>
            <a:r>
              <a:rPr kumimoji="1" lang="en-US" altLang="ja-JP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en-US" altLang="ja-JP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※1)</a:t>
            </a:r>
            <a:endParaRPr kumimoji="1" lang="ja-JP" altLang="en-US" sz="9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2181738" y="4337934"/>
            <a:ext cx="721727" cy="23852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ctr" defTabSz="685800">
              <a:defRPr/>
            </a:pPr>
            <a:r>
              <a:rPr kumimoji="1" lang="en-US" altLang="ja-JP" sz="9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en-US" altLang="ja-JP" sz="9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※1)</a:t>
            </a:r>
            <a:endParaRPr kumimoji="1" lang="ja-JP" altLang="en-US" sz="9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49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1137</TotalTime>
  <Words>941</Words>
  <Application>Microsoft Office PowerPoint</Application>
  <PresentationFormat>画面に合わせる (4:3)</PresentationFormat>
  <Paragraphs>224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愛知製鋼株式会社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今枝 いち子</dc:creator>
  <cp:lastModifiedBy>SATO TOSHIJI (佐藤 利次)</cp:lastModifiedBy>
  <cp:revision>136</cp:revision>
  <cp:lastPrinted>2021-05-26T01:34:19Z</cp:lastPrinted>
  <dcterms:created xsi:type="dcterms:W3CDTF">2021-05-25T05:27:03Z</dcterms:created>
  <dcterms:modified xsi:type="dcterms:W3CDTF">2023-06-21T08:12:30Z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9bfa709-bde2-44ff-9994-028ef88d033d_Enabled">
    <vt:lpwstr>true</vt:lpwstr>
  </property>
  <property fmtid="{D5CDD505-2E9C-101B-9397-08002B2CF9AE}" pid="3" name="MSIP_Label_49bfa709-bde2-44ff-9994-028ef88d033d_SetDate">
    <vt:lpwstr>2023-06-21T08:12:04Z</vt:lpwstr>
  </property>
  <property fmtid="{D5CDD505-2E9C-101B-9397-08002B2CF9AE}" pid="4" name="MSIP_Label_49bfa709-bde2-44ff-9994-028ef88d033d_Method">
    <vt:lpwstr>Standard</vt:lpwstr>
  </property>
  <property fmtid="{D5CDD505-2E9C-101B-9397-08002B2CF9AE}" pid="5" name="MSIP_Label_49bfa709-bde2-44ff-9994-028ef88d033d_Name">
    <vt:lpwstr>一般</vt:lpwstr>
  </property>
  <property fmtid="{D5CDD505-2E9C-101B-9397-08002B2CF9AE}" pid="6" name="MSIP_Label_49bfa709-bde2-44ff-9994-028ef88d033d_SiteId">
    <vt:lpwstr>e91af347-08b9-41ce-bb76-f3785c28d0cf</vt:lpwstr>
  </property>
  <property fmtid="{D5CDD505-2E9C-101B-9397-08002B2CF9AE}" pid="7" name="MSIP_Label_49bfa709-bde2-44ff-9994-028ef88d033d_ActionId">
    <vt:lpwstr>9cdc9371-771d-4687-8d3f-198f9a9a9a3f</vt:lpwstr>
  </property>
  <property fmtid="{D5CDD505-2E9C-101B-9397-08002B2CF9AE}" pid="8" name="MSIP_Label_49bfa709-bde2-44ff-9994-028ef88d033d_ContentBits">
    <vt:lpwstr>0</vt:lpwstr>
  </property>
</Properties>
</file>