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7"/>
  </p:notesMasterIdLst>
  <p:handoutMasterIdLst>
    <p:handoutMasterId r:id="rId28"/>
  </p:handoutMasterIdLst>
  <p:sldIdLst>
    <p:sldId id="473" r:id="rId5"/>
    <p:sldId id="440" r:id="rId6"/>
    <p:sldId id="399" r:id="rId7"/>
    <p:sldId id="448" r:id="rId8"/>
    <p:sldId id="463" r:id="rId9"/>
    <p:sldId id="459" r:id="rId10"/>
    <p:sldId id="282" r:id="rId11"/>
    <p:sldId id="460" r:id="rId12"/>
    <p:sldId id="439" r:id="rId13"/>
    <p:sldId id="461" r:id="rId14"/>
    <p:sldId id="468" r:id="rId15"/>
    <p:sldId id="287" r:id="rId16"/>
    <p:sldId id="398" r:id="rId17"/>
    <p:sldId id="469" r:id="rId18"/>
    <p:sldId id="467" r:id="rId19"/>
    <p:sldId id="476" r:id="rId20"/>
    <p:sldId id="470" r:id="rId21"/>
    <p:sldId id="471" r:id="rId22"/>
    <p:sldId id="477" r:id="rId23"/>
    <p:sldId id="465" r:id="rId24"/>
    <p:sldId id="474" r:id="rId25"/>
    <p:sldId id="472" r:id="rId26"/>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D33D3D"/>
    <a:srgbClr val="5C9CD6"/>
    <a:srgbClr val="FFF2CC"/>
    <a:srgbClr val="EF8B47"/>
    <a:srgbClr val="7F7F7F"/>
    <a:srgbClr val="FFFFFF"/>
    <a:srgbClr val="120C0D"/>
    <a:srgbClr val="D9D9D9"/>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215" autoAdjust="0"/>
  </p:normalViewPr>
  <p:slideViewPr>
    <p:cSldViewPr snapToGrid="0">
      <p:cViewPr varScale="1">
        <p:scale>
          <a:sx n="49" d="100"/>
          <a:sy n="49" d="100"/>
        </p:scale>
        <p:origin x="151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Tmc03fs31\ue\UE100_&#21697;&#36074;&#31649;&#29702;&#23460;\UE110_&#35413;&#20385;G\00%20G&#20849;&#36890;\010%20QC\&#8217;20&#24180;&#24230;CA%20Reformers\&#27963;&#21205;&#12513;&#12514;\2020&#24180;&#25913;&#21892;&#12469;&#12540;&#12463;&#12523;&#27963;&#21205;&#12513;&#12514;.xlsm"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Tmc03fs31\ue\UE100_&#21697;&#36074;&#31649;&#29702;&#23460;\UE110_&#35413;&#20385;G\00%20G&#20849;&#36890;\010%20QC\&#8217;20&#24180;&#24230;CA%20Reformers\&#27963;&#21205;&#12513;&#12514;\2020&#24180;&#25913;&#21892;&#12469;&#12540;&#12463;&#12523;&#27963;&#21205;&#12513;&#12514;.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86134677078467"/>
          <c:y val="5.566596392760513E-2"/>
          <c:w val="0.84637773268146177"/>
          <c:h val="0.79116424296942567"/>
        </c:manualLayout>
      </c:layout>
      <c:barChart>
        <c:barDir val="col"/>
        <c:grouping val="clustered"/>
        <c:varyColors val="0"/>
        <c:ser>
          <c:idx val="0"/>
          <c:order val="0"/>
          <c:tx>
            <c:strRef>
              <c:f>Sheet1!$B$1</c:f>
              <c:strCache>
                <c:ptCount val="1"/>
                <c:pt idx="0">
                  <c:v>系列 1</c:v>
                </c:pt>
              </c:strCache>
            </c:strRef>
          </c:tx>
          <c:spPr>
            <a:solidFill>
              <a:schemeClr val="accent1">
                <a:lumMod val="75000"/>
              </a:schemeClr>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0-6F03-49D3-9E00-C59E27EDF308}"/>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1-6F03-49D3-9E00-C59E27EDF308}"/>
              </c:ext>
            </c:extLst>
          </c:dPt>
          <c:dPt>
            <c:idx val="2"/>
            <c:invertIfNegative val="0"/>
            <c:bubble3D val="0"/>
            <c:spPr>
              <a:solidFill>
                <a:srgbClr val="EF8B47"/>
              </a:solidFill>
              <a:ln>
                <a:noFill/>
              </a:ln>
              <a:effectLst/>
            </c:spPr>
            <c:extLst>
              <c:ext xmlns:c16="http://schemas.microsoft.com/office/drawing/2014/chart" uri="{C3380CC4-5D6E-409C-BE32-E72D297353CC}">
                <c16:uniqueId val="{00000002-6F03-49D3-9E00-C59E27EDF308}"/>
              </c:ext>
            </c:extLst>
          </c:dPt>
          <c:cat>
            <c:strRef>
              <c:f>Sheet1!$A$2:$A$4</c:f>
              <c:strCache>
                <c:ptCount val="3"/>
                <c:pt idx="0">
                  <c:v>2019年</c:v>
                </c:pt>
                <c:pt idx="1">
                  <c:v>2020年</c:v>
                </c:pt>
                <c:pt idx="2">
                  <c:v>2021年</c:v>
                </c:pt>
              </c:strCache>
            </c:strRef>
          </c:cat>
          <c:val>
            <c:numRef>
              <c:f>Sheet1!$B$2:$B$4</c:f>
              <c:numCache>
                <c:formatCode>General</c:formatCode>
                <c:ptCount val="3"/>
                <c:pt idx="0">
                  <c:v>25</c:v>
                </c:pt>
                <c:pt idx="1">
                  <c:v>30</c:v>
                </c:pt>
                <c:pt idx="2">
                  <c:v>35</c:v>
                </c:pt>
              </c:numCache>
            </c:numRef>
          </c:val>
          <c:extLst>
            <c:ext xmlns:c16="http://schemas.microsoft.com/office/drawing/2014/chart" uri="{C3380CC4-5D6E-409C-BE32-E72D297353CC}">
              <c16:uniqueId val="{00000000-0897-404F-B2DC-9A1F12AB251D}"/>
            </c:ext>
          </c:extLst>
        </c:ser>
        <c:dLbls>
          <c:showLegendKey val="0"/>
          <c:showVal val="0"/>
          <c:showCatName val="0"/>
          <c:showSerName val="0"/>
          <c:showPercent val="0"/>
          <c:showBubbleSize val="0"/>
        </c:dLbls>
        <c:gapWidth val="219"/>
        <c:overlap val="-27"/>
        <c:axId val="528753944"/>
        <c:axId val="528750664"/>
      </c:barChart>
      <c:catAx>
        <c:axId val="528753944"/>
        <c:scaling>
          <c:orientation val="minMax"/>
        </c:scaling>
        <c:delete val="1"/>
        <c:axPos val="b"/>
        <c:numFmt formatCode="General" sourceLinked="1"/>
        <c:majorTickMark val="none"/>
        <c:minorTickMark val="none"/>
        <c:tickLblPos val="nextTo"/>
        <c:crossAx val="528750664"/>
        <c:crosses val="autoZero"/>
        <c:auto val="1"/>
        <c:lblAlgn val="ctr"/>
        <c:lblOffset val="100"/>
        <c:noMultiLvlLbl val="0"/>
      </c:catAx>
      <c:valAx>
        <c:axId val="528750664"/>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crossAx val="528753944"/>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solidFill>
            <a:schemeClr val="tx1">
              <a:lumMod val="75000"/>
              <a:lumOff val="25000"/>
            </a:schemeClr>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D33D3D"/>
            </a:solidFill>
          </c:spPr>
          <c:invertIfNegative val="0"/>
          <c:dPt>
            <c:idx val="0"/>
            <c:invertIfNegative val="0"/>
            <c:bubble3D val="0"/>
            <c:spPr>
              <a:solidFill>
                <a:schemeClr val="bg1">
                  <a:lumMod val="50000"/>
                </a:schemeClr>
              </a:solidFill>
            </c:spPr>
            <c:extLst>
              <c:ext xmlns:c16="http://schemas.microsoft.com/office/drawing/2014/chart" uri="{C3380CC4-5D6E-409C-BE32-E72D297353CC}">
                <c16:uniqueId val="{00000001-F121-4807-863A-A0EE62465466}"/>
              </c:ext>
            </c:extLst>
          </c:dPt>
          <c:dPt>
            <c:idx val="1"/>
            <c:invertIfNegative val="0"/>
            <c:bubble3D val="0"/>
            <c:spPr>
              <a:solidFill>
                <a:srgbClr val="7F7F7F"/>
              </a:solidFill>
            </c:spPr>
            <c:extLst>
              <c:ext xmlns:c16="http://schemas.microsoft.com/office/drawing/2014/chart" uri="{C3380CC4-5D6E-409C-BE32-E72D297353CC}">
                <c16:uniqueId val="{00000003-F121-4807-863A-A0EE62465466}"/>
              </c:ext>
            </c:extLst>
          </c:dPt>
          <c:cat>
            <c:strRef>
              <c:f>活動の記録!$F$53:$F$54</c:f>
              <c:strCache>
                <c:ptCount val="2"/>
                <c:pt idx="0">
                  <c:v>標準工数</c:v>
                </c:pt>
                <c:pt idx="1">
                  <c:v>現状の評価工数</c:v>
                </c:pt>
              </c:strCache>
            </c:strRef>
          </c:cat>
          <c:val>
            <c:numRef>
              <c:f>活動の記録!$I$53:$I$54</c:f>
              <c:numCache>
                <c:formatCode>0.00_ </c:formatCode>
                <c:ptCount val="2"/>
                <c:pt idx="0">
                  <c:v>14</c:v>
                </c:pt>
                <c:pt idx="1">
                  <c:v>20</c:v>
                </c:pt>
              </c:numCache>
            </c:numRef>
          </c:val>
          <c:extLst>
            <c:ext xmlns:c16="http://schemas.microsoft.com/office/drawing/2014/chart" uri="{C3380CC4-5D6E-409C-BE32-E72D297353CC}">
              <c16:uniqueId val="{00000004-F121-4807-863A-A0EE62465466}"/>
            </c:ext>
          </c:extLst>
        </c:ser>
        <c:dLbls>
          <c:showLegendKey val="0"/>
          <c:showVal val="0"/>
          <c:showCatName val="0"/>
          <c:showSerName val="0"/>
          <c:showPercent val="0"/>
          <c:showBubbleSize val="0"/>
        </c:dLbls>
        <c:gapWidth val="150"/>
        <c:axId val="136320512"/>
        <c:axId val="136331264"/>
      </c:barChart>
      <c:catAx>
        <c:axId val="136320512"/>
        <c:scaling>
          <c:orientation val="maxMin"/>
        </c:scaling>
        <c:delete val="0"/>
        <c:axPos val="b"/>
        <c:numFmt formatCode="General" sourceLinked="0"/>
        <c:majorTickMark val="out"/>
        <c:minorTickMark val="none"/>
        <c:tickLblPos val="nextTo"/>
        <c:txPr>
          <a:bodyPr/>
          <a:lstStyle/>
          <a:p>
            <a:pPr>
              <a:defRPr lang="ja-JP" sz="140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36331264"/>
        <c:crosses val="autoZero"/>
        <c:auto val="1"/>
        <c:lblAlgn val="ctr"/>
        <c:lblOffset val="100"/>
        <c:noMultiLvlLbl val="0"/>
      </c:catAx>
      <c:valAx>
        <c:axId val="136331264"/>
        <c:scaling>
          <c:orientation val="minMax"/>
          <c:max val="22"/>
          <c:min val="4"/>
        </c:scaling>
        <c:delete val="0"/>
        <c:axPos val="l"/>
        <c:majorGridlines>
          <c:spPr>
            <a:ln w="6350"/>
          </c:spPr>
        </c:majorGridlines>
        <c:numFmt formatCode="0_ " sourceLinked="0"/>
        <c:majorTickMark val="out"/>
        <c:minorTickMark val="none"/>
        <c:tickLblPos val="nextTo"/>
        <c:txPr>
          <a:bodyPr/>
          <a:lstStyle/>
          <a:p>
            <a:pPr>
              <a:defRPr lang="ja-JP" sz="140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36320512"/>
        <c:crosses val="max"/>
        <c:crossBetween val="between"/>
        <c:majorUnit val="4"/>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D33D3D"/>
            </a:solidFill>
          </c:spPr>
          <c:invertIfNegative val="0"/>
          <c:dPt>
            <c:idx val="0"/>
            <c:invertIfNegative val="0"/>
            <c:bubble3D val="0"/>
            <c:spPr>
              <a:solidFill>
                <a:schemeClr val="bg1">
                  <a:lumMod val="50000"/>
                </a:schemeClr>
              </a:solidFill>
            </c:spPr>
            <c:extLst>
              <c:ext xmlns:c16="http://schemas.microsoft.com/office/drawing/2014/chart" uri="{C3380CC4-5D6E-409C-BE32-E72D297353CC}">
                <c16:uniqueId val="{00000001-748C-4010-8659-CC2EC5B03D80}"/>
              </c:ext>
            </c:extLst>
          </c:dPt>
          <c:dPt>
            <c:idx val="1"/>
            <c:invertIfNegative val="0"/>
            <c:bubble3D val="0"/>
            <c:spPr>
              <a:solidFill>
                <a:srgbClr val="7F7F7F"/>
              </a:solidFill>
            </c:spPr>
            <c:extLst>
              <c:ext xmlns:c16="http://schemas.microsoft.com/office/drawing/2014/chart" uri="{C3380CC4-5D6E-409C-BE32-E72D297353CC}">
                <c16:uniqueId val="{00000003-748C-4010-8659-CC2EC5B03D80}"/>
              </c:ext>
            </c:extLst>
          </c:dPt>
          <c:dPt>
            <c:idx val="2"/>
            <c:invertIfNegative val="0"/>
            <c:bubble3D val="0"/>
            <c:spPr>
              <a:solidFill>
                <a:srgbClr val="7F7F7F"/>
              </a:solidFill>
            </c:spPr>
            <c:extLst>
              <c:ext xmlns:c16="http://schemas.microsoft.com/office/drawing/2014/chart" uri="{C3380CC4-5D6E-409C-BE32-E72D297353CC}">
                <c16:uniqueId val="{00000005-748C-4010-8659-CC2EC5B03D80}"/>
              </c:ext>
            </c:extLst>
          </c:dPt>
          <c:cat>
            <c:strRef>
              <c:f>活動の記録!$F$53:$F$55</c:f>
              <c:strCache>
                <c:ptCount val="2"/>
                <c:pt idx="0">
                  <c:v>標準工数</c:v>
                </c:pt>
                <c:pt idx="1">
                  <c:v>現状の評価工数</c:v>
                </c:pt>
              </c:strCache>
            </c:strRef>
          </c:cat>
          <c:val>
            <c:numRef>
              <c:f>活動の記録!$I$53:$I$55</c:f>
              <c:numCache>
                <c:formatCode>0.00_ </c:formatCode>
                <c:ptCount val="3"/>
                <c:pt idx="0">
                  <c:v>14</c:v>
                </c:pt>
                <c:pt idx="1">
                  <c:v>14</c:v>
                </c:pt>
                <c:pt idx="2" formatCode="General">
                  <c:v>20</c:v>
                </c:pt>
              </c:numCache>
            </c:numRef>
          </c:val>
          <c:extLst>
            <c:ext xmlns:c16="http://schemas.microsoft.com/office/drawing/2014/chart" uri="{C3380CC4-5D6E-409C-BE32-E72D297353CC}">
              <c16:uniqueId val="{00000004-748C-4010-8659-CC2EC5B03D80}"/>
            </c:ext>
          </c:extLst>
        </c:ser>
        <c:dLbls>
          <c:showLegendKey val="0"/>
          <c:showVal val="0"/>
          <c:showCatName val="0"/>
          <c:showSerName val="0"/>
          <c:showPercent val="0"/>
          <c:showBubbleSize val="0"/>
        </c:dLbls>
        <c:gapWidth val="150"/>
        <c:axId val="136320512"/>
        <c:axId val="136331264"/>
      </c:barChart>
      <c:catAx>
        <c:axId val="136320512"/>
        <c:scaling>
          <c:orientation val="maxMin"/>
        </c:scaling>
        <c:delete val="0"/>
        <c:axPos val="b"/>
        <c:numFmt formatCode="General" sourceLinked="0"/>
        <c:majorTickMark val="out"/>
        <c:minorTickMark val="none"/>
        <c:tickLblPos val="nextTo"/>
        <c:txPr>
          <a:bodyPr/>
          <a:lstStyle/>
          <a:p>
            <a:pPr>
              <a:defRPr lang="ja-JP" sz="140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36331264"/>
        <c:crosses val="autoZero"/>
        <c:auto val="1"/>
        <c:lblAlgn val="ctr"/>
        <c:lblOffset val="100"/>
        <c:noMultiLvlLbl val="0"/>
      </c:catAx>
      <c:valAx>
        <c:axId val="136331264"/>
        <c:scaling>
          <c:orientation val="minMax"/>
          <c:max val="22"/>
          <c:min val="4"/>
        </c:scaling>
        <c:delete val="0"/>
        <c:axPos val="l"/>
        <c:majorGridlines>
          <c:spPr>
            <a:ln w="6350"/>
          </c:spPr>
        </c:majorGridlines>
        <c:numFmt formatCode="0_ " sourceLinked="0"/>
        <c:majorTickMark val="out"/>
        <c:minorTickMark val="none"/>
        <c:tickLblPos val="nextTo"/>
        <c:txPr>
          <a:bodyPr/>
          <a:lstStyle/>
          <a:p>
            <a:pPr>
              <a:defRPr lang="ja-JP" sz="120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36320512"/>
        <c:crosses val="max"/>
        <c:crossBetween val="between"/>
        <c:majorUnit val="4"/>
      </c:valAx>
    </c:plotArea>
    <c:plotVisOnly val="1"/>
    <c:dispBlanksAs val="gap"/>
    <c:showDLblsOverMax val="0"/>
  </c:chart>
  <c:spPr>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4" y="0"/>
            <a:ext cx="2918831" cy="495029"/>
          </a:xfrm>
          <a:prstGeom prst="rect">
            <a:avLst/>
          </a:prstGeom>
        </p:spPr>
        <p:txBody>
          <a:bodyPr vert="horz" lIns="91440" tIns="45720" rIns="91440" bIns="45720" rtlCol="0"/>
          <a:lstStyle>
            <a:lvl1pPr algn="r">
              <a:defRPr sz="1200"/>
            </a:lvl1pPr>
          </a:lstStyle>
          <a:p>
            <a:fld id="{96155C81-11D9-4C1E-872E-ED174F11F100}" type="datetimeFigureOut">
              <a:rPr kumimoji="1" lang="ja-JP" altLang="en-US" smtClean="0"/>
              <a:t>2023/11/24</a:t>
            </a:fld>
            <a:endParaRPr kumimoji="1" lang="ja-JP" altLang="en-US"/>
          </a:p>
        </p:txBody>
      </p:sp>
      <p:sp>
        <p:nvSpPr>
          <p:cNvPr id="4" name="フッター プレースホルダー 3"/>
          <p:cNvSpPr>
            <a:spLocks noGrp="1"/>
          </p:cNvSpPr>
          <p:nvPr>
            <p:ph type="ftr" sz="quarter" idx="2"/>
          </p:nvPr>
        </p:nvSpPr>
        <p:spPr>
          <a:xfrm>
            <a:off x="1" y="9371287"/>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4" y="9371287"/>
            <a:ext cx="2918831" cy="495028"/>
          </a:xfrm>
          <a:prstGeom prst="rect">
            <a:avLst/>
          </a:prstGeom>
        </p:spPr>
        <p:txBody>
          <a:bodyPr vert="horz" lIns="91440" tIns="45720" rIns="91440" bIns="45720" rtlCol="0" anchor="b"/>
          <a:lstStyle>
            <a:lvl1pPr algn="r">
              <a:defRPr sz="1200"/>
            </a:lvl1pPr>
          </a:lstStyle>
          <a:p>
            <a:fld id="{65D32964-52E8-4A3A-A504-5AD1C1C2620F}" type="slidenum">
              <a:rPr kumimoji="1" lang="ja-JP" altLang="en-US" smtClean="0"/>
              <a:t>‹#›</a:t>
            </a:fld>
            <a:endParaRPr kumimoji="1" lang="ja-JP" altLang="en-US"/>
          </a:p>
        </p:txBody>
      </p:sp>
    </p:spTree>
    <p:extLst>
      <p:ext uri="{BB962C8B-B14F-4D97-AF65-F5344CB8AC3E}">
        <p14:creationId xmlns:p14="http://schemas.microsoft.com/office/powerpoint/2010/main" val="1547264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0"/>
            <a:ext cx="2918831" cy="495029"/>
          </a:xfrm>
          <a:prstGeom prst="rect">
            <a:avLst/>
          </a:prstGeom>
        </p:spPr>
        <p:txBody>
          <a:bodyPr vert="horz" lIns="91440" tIns="45720" rIns="91440" bIns="45720" rtlCol="0"/>
          <a:lstStyle>
            <a:lvl1pPr algn="r">
              <a:defRPr sz="1200"/>
            </a:lvl1pPr>
          </a:lstStyle>
          <a:p>
            <a:fld id="{AF5A82EE-EF6E-4575-AF0C-2852FD3132E4}" type="datetimeFigureOut">
              <a:rPr kumimoji="1" lang="ja-JP" altLang="en-US" smtClean="0"/>
              <a:t>2023/11/24</a:t>
            </a:fld>
            <a:endParaRPr kumimoji="1" lang="ja-JP" altLang="en-US"/>
          </a:p>
        </p:txBody>
      </p:sp>
      <p:sp>
        <p:nvSpPr>
          <p:cNvPr id="4" name="スライド イメージ プレースホルダー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7"/>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7"/>
            <a:ext cx="2918831" cy="495028"/>
          </a:xfrm>
          <a:prstGeom prst="rect">
            <a:avLst/>
          </a:prstGeom>
        </p:spPr>
        <p:txBody>
          <a:bodyPr vert="horz" lIns="91440" tIns="45720" rIns="91440" bIns="45720" rtlCol="0" anchor="b"/>
          <a:lstStyle>
            <a:lvl1pPr algn="r">
              <a:defRPr sz="1200"/>
            </a:lvl1pPr>
          </a:lstStyle>
          <a:p>
            <a:fld id="{526423ED-0369-4058-8E81-2A32D7612AE1}" type="slidenum">
              <a:rPr kumimoji="1" lang="ja-JP" altLang="en-US" smtClean="0"/>
              <a:t>‹#›</a:t>
            </a:fld>
            <a:endParaRPr kumimoji="1" lang="ja-JP" altLang="en-US"/>
          </a:p>
        </p:txBody>
      </p:sp>
    </p:spTree>
    <p:extLst>
      <p:ext uri="{BB962C8B-B14F-4D97-AF65-F5344CB8AC3E}">
        <p14:creationId xmlns:p14="http://schemas.microsoft.com/office/powerpoint/2010/main" val="3994878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1900"/>
            <a:ext cx="5919787" cy="3330575"/>
          </a:xfrm>
        </p:spPr>
      </p:sp>
      <p:sp>
        <p:nvSpPr>
          <p:cNvPr id="3" name="ノート プレースホルダー 2"/>
          <p:cNvSpPr>
            <a:spLocks noGrp="1"/>
          </p:cNvSpPr>
          <p:nvPr>
            <p:ph type="body" idx="1"/>
          </p:nvPr>
        </p:nvSpPr>
        <p:spPr/>
        <p:txBody>
          <a:bodyPr/>
          <a:lstStyle/>
          <a:p>
            <a:r>
              <a:rPr kumimoji="1" lang="ja-JP" altLang="en-US" dirty="0"/>
              <a:t>こんにちは。</a:t>
            </a:r>
            <a:endParaRPr kumimoji="1" lang="en-US" altLang="ja-JP" dirty="0"/>
          </a:p>
          <a:p>
            <a:r>
              <a:rPr kumimoji="1" lang="ja-JP" altLang="en-US" dirty="0"/>
              <a:t>トヨタ自動車　品質保証部　</a:t>
            </a:r>
            <a:r>
              <a:rPr kumimoji="1" lang="en-US" altLang="ja-JP" dirty="0"/>
              <a:t>CA</a:t>
            </a:r>
            <a:r>
              <a:rPr kumimoji="1" lang="ja-JP" altLang="en-US" dirty="0"/>
              <a:t>　</a:t>
            </a:r>
            <a:r>
              <a:rPr kumimoji="1" lang="en-US" altLang="ja-JP" dirty="0"/>
              <a:t>Reformers</a:t>
            </a:r>
            <a:r>
              <a:rPr kumimoji="1" lang="ja-JP" altLang="en-US" dirty="0"/>
              <a:t>サブリーダーの西田です。</a:t>
            </a:r>
            <a:endParaRPr kumimoji="1" lang="en-US" altLang="ja-JP" dirty="0"/>
          </a:p>
          <a:p>
            <a:endParaRPr kumimoji="1" lang="en-US" altLang="ja-JP" dirty="0"/>
          </a:p>
          <a:p>
            <a:r>
              <a:rPr kumimoji="1" lang="ja-JP" altLang="en-US" dirty="0"/>
              <a:t>「</a:t>
            </a:r>
            <a:r>
              <a:rPr lang="ja-JP" altLang="en-US" sz="1200" b="0" dirty="0">
                <a:solidFill>
                  <a:schemeClr val="tx1">
                    <a:lumMod val="75000"/>
                    <a:lumOff val="25000"/>
                  </a:schemeClr>
                </a:solidFill>
                <a:latin typeface="Meiryo UI" panose="020B0604030504040204" pitchFamily="50" charset="-128"/>
                <a:ea typeface="Meiryo UI" panose="020B0604030504040204" pitchFamily="50" charset="-128"/>
              </a:rPr>
              <a:t>手動式アクセル装置による評価工数</a:t>
            </a:r>
            <a:r>
              <a:rPr kumimoji="1" lang="ja-JP" altLang="en-US" sz="1200" b="0" dirty="0">
                <a:solidFill>
                  <a:schemeClr val="tx1">
                    <a:lumMod val="75000"/>
                    <a:lumOff val="25000"/>
                  </a:schemeClr>
                </a:solidFill>
                <a:latin typeface="Meiryo UI" panose="020B0604030504040204" pitchFamily="50" charset="-128"/>
                <a:ea typeface="Meiryo UI" panose="020B0604030504040204" pitchFamily="50" charset="-128"/>
              </a:rPr>
              <a:t>低減</a:t>
            </a:r>
            <a:r>
              <a:rPr kumimoji="1" lang="ja-JP" altLang="en-US" dirty="0"/>
              <a:t>」について発表させていただきます。</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526423ED-0369-4058-8E81-2A32D7612AE1}" type="slidenum">
              <a:rPr kumimoji="1" lang="ja-JP" altLang="en-US" smtClean="0"/>
              <a:t>1</a:t>
            </a:fld>
            <a:endParaRPr kumimoji="1" lang="ja-JP" altLang="en-US"/>
          </a:p>
        </p:txBody>
      </p:sp>
    </p:spTree>
    <p:extLst>
      <p:ext uri="{BB962C8B-B14F-4D97-AF65-F5344CB8AC3E}">
        <p14:creationId xmlns:p14="http://schemas.microsoft.com/office/powerpoint/2010/main" val="6873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1900"/>
            <a:ext cx="5919787" cy="3330575"/>
          </a:xfrm>
        </p:spPr>
      </p:sp>
      <p:sp>
        <p:nvSpPr>
          <p:cNvPr id="3" name="ノート プレースホルダー 2"/>
          <p:cNvSpPr>
            <a:spLocks noGrp="1"/>
          </p:cNvSpPr>
          <p:nvPr>
            <p:ph type="body" idx="1"/>
          </p:nvPr>
        </p:nvSpPr>
        <p:spPr/>
        <p:txBody>
          <a:bodyPr/>
          <a:lstStyle/>
          <a:p>
            <a:r>
              <a:rPr kumimoji="1" lang="ja-JP" altLang="en-US" dirty="0"/>
              <a:t>続いて踏込み量の調整についてご説明いたします。</a:t>
            </a:r>
            <a:endParaRPr kumimoji="1" lang="en-US" altLang="ja-JP" dirty="0"/>
          </a:p>
          <a:p>
            <a:endParaRPr kumimoji="1" lang="en-US" altLang="ja-JP" dirty="0"/>
          </a:p>
          <a:p>
            <a:r>
              <a:rPr kumimoji="1" lang="ja-JP" altLang="en-US" dirty="0"/>
              <a:t>機能評価では試験条件に基づき、アクセルペダルの踏込み量を調整する必要があります。</a:t>
            </a:r>
            <a:endParaRPr kumimoji="1" lang="en-US" altLang="ja-JP" dirty="0"/>
          </a:p>
          <a:p>
            <a:r>
              <a:rPr kumimoji="1" lang="ja-JP" altLang="en-US" dirty="0"/>
              <a:t>その中で全開・全閉のみで行う項目と、その他の調整が必要な項目があります。</a:t>
            </a:r>
            <a:endParaRPr kumimoji="1" lang="en-US" altLang="ja-JP" dirty="0"/>
          </a:p>
          <a:p>
            <a:endParaRPr kumimoji="1" lang="en-US" altLang="ja-JP" dirty="0"/>
          </a:p>
          <a:p>
            <a:r>
              <a:rPr kumimoji="1" lang="ja-JP" altLang="en-US" dirty="0"/>
              <a:t>左図のように全開・全閉のみの場合、調整は簡単ですが</a:t>
            </a:r>
            <a:endParaRPr kumimoji="1" lang="en-US" altLang="ja-JP" dirty="0"/>
          </a:p>
          <a:p>
            <a:r>
              <a:rPr kumimoji="1" lang="ja-JP" altLang="en-US" dirty="0"/>
              <a:t>右図のようにアクセル開度</a:t>
            </a:r>
            <a:r>
              <a:rPr kumimoji="1" lang="en-US" altLang="ja-JP" dirty="0"/>
              <a:t>90%10</a:t>
            </a:r>
            <a:r>
              <a:rPr kumimoji="1" lang="ja-JP" altLang="en-US" dirty="0"/>
              <a:t>％と決められた値に踏込み量を調整することは非常に難しいです。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26423ED-0369-4058-8E81-2A32D7612AE1}" type="slidenum">
              <a:rPr kumimoji="1" lang="ja-JP" altLang="en-US" smtClean="0"/>
              <a:t>10</a:t>
            </a:fld>
            <a:endParaRPr kumimoji="1" lang="ja-JP" altLang="en-US"/>
          </a:p>
        </p:txBody>
      </p:sp>
    </p:spTree>
    <p:extLst>
      <p:ext uri="{BB962C8B-B14F-4D97-AF65-F5344CB8AC3E}">
        <p14:creationId xmlns:p14="http://schemas.microsoft.com/office/powerpoint/2010/main" val="1971209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1900"/>
            <a:ext cx="5919787" cy="3330575"/>
          </a:xfrm>
        </p:spPr>
      </p:sp>
      <p:sp>
        <p:nvSpPr>
          <p:cNvPr id="3" name="ノート プレースホルダー 2"/>
          <p:cNvSpPr>
            <a:spLocks noGrp="1"/>
          </p:cNvSpPr>
          <p:nvPr>
            <p:ph type="body" idx="1"/>
          </p:nvPr>
        </p:nvSpPr>
        <p:spPr/>
        <p:txBody>
          <a:bodyPr/>
          <a:lstStyle/>
          <a:p>
            <a:r>
              <a:rPr kumimoji="1" lang="ja-JP" altLang="en-US" dirty="0"/>
              <a:t>実際の評価の流れがこちらになります。</a:t>
            </a:r>
            <a:endParaRPr kumimoji="1" lang="en-US" altLang="ja-JP" dirty="0"/>
          </a:p>
          <a:p>
            <a:endParaRPr kumimoji="1" lang="en-US" altLang="ja-JP" dirty="0"/>
          </a:p>
          <a:p>
            <a:r>
              <a:rPr kumimoji="1" lang="ja-JP" altLang="en-US" dirty="0"/>
              <a:t>始めに試験条件を確認します。</a:t>
            </a:r>
            <a:endParaRPr kumimoji="1" lang="en-US" altLang="ja-JP" dirty="0"/>
          </a:p>
          <a:p>
            <a:r>
              <a:rPr kumimoji="1" lang="ja-JP" altLang="en-US" dirty="0"/>
              <a:t>それに従いドライバーがアクセル踏込み量を調整。</a:t>
            </a:r>
            <a:endParaRPr kumimoji="1" lang="en-US" altLang="ja-JP" dirty="0"/>
          </a:p>
          <a:p>
            <a:r>
              <a:rPr kumimoji="1" lang="ja-JP" altLang="en-US" dirty="0"/>
              <a:t>最後に、実際の踏込み量を計測器にて確認します。</a:t>
            </a:r>
            <a:endParaRPr kumimoji="1" lang="en-US" altLang="ja-JP" dirty="0"/>
          </a:p>
          <a:p>
            <a:endParaRPr kumimoji="1" lang="en-US" altLang="ja-JP" dirty="0"/>
          </a:p>
          <a:p>
            <a:r>
              <a:rPr kumimoji="1" lang="ja-JP" altLang="en-US" dirty="0"/>
              <a:t>すると、このように踏みすぎまたは踏み足りない部分が発生し</a:t>
            </a:r>
            <a:endParaRPr kumimoji="1" lang="en-US" altLang="ja-JP" dirty="0"/>
          </a:p>
          <a:p>
            <a:r>
              <a:rPr kumimoji="1" lang="ja-JP" altLang="en-US" dirty="0"/>
              <a:t>条件通りの踏込み量調整に失敗。やり直しが発生しています。</a:t>
            </a:r>
            <a:endParaRPr kumimoji="1" lang="en-US" altLang="ja-JP" dirty="0"/>
          </a:p>
          <a:p>
            <a:endParaRPr kumimoji="1" lang="en-US" altLang="ja-JP" dirty="0"/>
          </a:p>
          <a:p>
            <a:r>
              <a:rPr kumimoji="1" lang="en-US" altLang="ja-JP" dirty="0"/>
              <a:t>1</a:t>
            </a:r>
            <a:r>
              <a:rPr kumimoji="1" lang="ja-JP" altLang="en-US" dirty="0"/>
              <a:t>回のやり直しには約</a:t>
            </a:r>
            <a:r>
              <a:rPr kumimoji="1" lang="en-US" altLang="ja-JP" dirty="0"/>
              <a:t>3</a:t>
            </a:r>
            <a:r>
              <a:rPr kumimoji="1" lang="ja-JP" altLang="en-US" dirty="0"/>
              <a:t>分。</a:t>
            </a:r>
            <a:r>
              <a:rPr kumimoji="1" lang="en-US" altLang="ja-JP" dirty="0"/>
              <a:t>1</a:t>
            </a:r>
            <a:r>
              <a:rPr kumimoji="1" lang="ja-JP" altLang="en-US" dirty="0"/>
              <a:t>台に換算すると</a:t>
            </a:r>
            <a:r>
              <a:rPr kumimoji="1" lang="en-US" altLang="ja-JP" dirty="0"/>
              <a:t>6</a:t>
            </a:r>
            <a:r>
              <a:rPr kumimoji="1" lang="ja-JP" altLang="en-US" dirty="0"/>
              <a:t>時間もかかってることが分かりました。</a:t>
            </a:r>
            <a:endParaRPr kumimoji="1" lang="en-US" altLang="ja-JP" dirty="0"/>
          </a:p>
          <a:p>
            <a:endParaRPr kumimoji="1" lang="en-US" altLang="ja-JP" dirty="0"/>
          </a:p>
          <a:p>
            <a:r>
              <a:rPr kumimoji="1" lang="ja-JP" altLang="en-US" dirty="0"/>
              <a:t>まとめとしましては、「アクセル踏込み量調整を失敗しやり直し工数</a:t>
            </a:r>
            <a:r>
              <a:rPr kumimoji="1" lang="en-US" altLang="ja-JP" dirty="0"/>
              <a:t>6h/</a:t>
            </a:r>
            <a:r>
              <a:rPr kumimoji="1" lang="ja-JP" altLang="en-US" dirty="0"/>
              <a:t>台が発生」となります。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26423ED-0369-4058-8E81-2A32D7612AE1}" type="slidenum">
              <a:rPr kumimoji="1" lang="ja-JP" altLang="en-US" smtClean="0"/>
              <a:t>11</a:t>
            </a:fld>
            <a:endParaRPr kumimoji="1" lang="ja-JP" altLang="en-US"/>
          </a:p>
        </p:txBody>
      </p:sp>
    </p:spTree>
    <p:extLst>
      <p:ext uri="{BB962C8B-B14F-4D97-AF65-F5344CB8AC3E}">
        <p14:creationId xmlns:p14="http://schemas.microsoft.com/office/powerpoint/2010/main" val="1491589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1900"/>
            <a:ext cx="5919787" cy="3330575"/>
          </a:xfrm>
        </p:spPr>
      </p:sp>
      <p:sp>
        <p:nvSpPr>
          <p:cNvPr id="3" name="ノート プレースホルダー 2"/>
          <p:cNvSpPr>
            <a:spLocks noGrp="1"/>
          </p:cNvSpPr>
          <p:nvPr>
            <p:ph type="body" idx="1"/>
          </p:nvPr>
        </p:nvSpPr>
        <p:spPr/>
        <p:txBody>
          <a:bodyPr/>
          <a:lstStyle/>
          <a:p>
            <a:r>
              <a:rPr kumimoji="1" lang="ja-JP" altLang="en-US" dirty="0"/>
              <a:t>続いて、「目標設定」です。</a:t>
            </a:r>
            <a:endParaRPr kumimoji="1" lang="en-US" altLang="ja-JP" dirty="0"/>
          </a:p>
          <a:p>
            <a:endParaRPr kumimoji="1" lang="en-US" altLang="ja-JP" dirty="0"/>
          </a:p>
          <a:p>
            <a:r>
              <a:rPr kumimoji="1" lang="ja-JP" altLang="en-US" dirty="0"/>
              <a:t>機能評価やり直し工数を</a:t>
            </a:r>
            <a:endParaRPr kumimoji="1" lang="en-US" altLang="ja-JP" dirty="0"/>
          </a:p>
          <a:p>
            <a:r>
              <a:rPr kumimoji="1" lang="en-US" altLang="ja-JP" dirty="0"/>
              <a:t>12</a:t>
            </a:r>
            <a:r>
              <a:rPr kumimoji="1" lang="ja-JP" altLang="en-US" dirty="0"/>
              <a:t>月までに</a:t>
            </a:r>
            <a:endParaRPr kumimoji="1" lang="en-US" altLang="ja-JP" dirty="0"/>
          </a:p>
          <a:p>
            <a:r>
              <a:rPr kumimoji="1" lang="en-US" altLang="ja-JP" dirty="0"/>
              <a:t>1</a:t>
            </a:r>
            <a:r>
              <a:rPr kumimoji="1" lang="ja-JP" altLang="en-US" dirty="0"/>
              <a:t>台当たり</a:t>
            </a:r>
            <a:r>
              <a:rPr kumimoji="1" lang="en-US" altLang="ja-JP" dirty="0"/>
              <a:t>6h</a:t>
            </a:r>
            <a:r>
              <a:rPr kumimoji="1" lang="ja-JP" altLang="en-US" dirty="0"/>
              <a:t>低減することを目標とします。</a:t>
            </a:r>
            <a:endParaRPr kumimoji="1" lang="en-US" altLang="ja-JP" dirty="0"/>
          </a:p>
          <a:p>
            <a:endParaRPr kumimoji="1" lang="en-US" altLang="ja-JP" dirty="0"/>
          </a:p>
          <a:p>
            <a:r>
              <a:rPr kumimoji="1" lang="ja-JP" altLang="en-US" dirty="0"/>
              <a:t>月に換算すると、</a:t>
            </a:r>
            <a:r>
              <a:rPr kumimoji="1" lang="en-US" altLang="ja-JP" dirty="0"/>
              <a:t>10</a:t>
            </a:r>
            <a:r>
              <a:rPr kumimoji="1" lang="ja-JP" altLang="en-US" dirty="0"/>
              <a:t>台の車両を評価するため、</a:t>
            </a:r>
            <a:endParaRPr kumimoji="1" lang="en-US" altLang="ja-JP" dirty="0"/>
          </a:p>
          <a:p>
            <a:r>
              <a:rPr kumimoji="1" lang="ja-JP" altLang="en-US" dirty="0"/>
              <a:t>機能評価のやり直し工数を</a:t>
            </a:r>
            <a:r>
              <a:rPr kumimoji="1" lang="en-US" altLang="ja-JP" dirty="0"/>
              <a:t>60h</a:t>
            </a:r>
            <a:r>
              <a:rPr kumimoji="1" lang="ja-JP" altLang="en-US" dirty="0"/>
              <a:t>低減します。</a:t>
            </a:r>
          </a:p>
        </p:txBody>
      </p:sp>
      <p:sp>
        <p:nvSpPr>
          <p:cNvPr id="4" name="スライド番号プレースホルダー 3"/>
          <p:cNvSpPr>
            <a:spLocks noGrp="1"/>
          </p:cNvSpPr>
          <p:nvPr>
            <p:ph type="sldNum" sz="quarter" idx="10"/>
          </p:nvPr>
        </p:nvSpPr>
        <p:spPr/>
        <p:txBody>
          <a:bodyPr/>
          <a:lstStyle/>
          <a:p>
            <a:fld id="{526423ED-0369-4058-8E81-2A32D7612AE1}" type="slidenum">
              <a:rPr kumimoji="1" lang="ja-JP" altLang="en-US" smtClean="0"/>
              <a:t>12</a:t>
            </a:fld>
            <a:endParaRPr kumimoji="1" lang="ja-JP" altLang="en-US"/>
          </a:p>
        </p:txBody>
      </p:sp>
    </p:spTree>
    <p:extLst>
      <p:ext uri="{BB962C8B-B14F-4D97-AF65-F5344CB8AC3E}">
        <p14:creationId xmlns:p14="http://schemas.microsoft.com/office/powerpoint/2010/main" val="2716182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pPr algn="just"/>
            <a:r>
              <a:rPr lang="ja-JP" altLang="en-US"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続いて活動計画です。</a:t>
            </a:r>
            <a:endParaRPr lang="en-US"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r>
              <a:rPr lang="ja-JP" altLang="en-US"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各ステップごとにリーダーをたてて全員活躍で計画的な改善活動を目指します。</a:t>
            </a:r>
            <a:endParaRPr lang="en-US" altLang="ja-JP" sz="1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5F7A366F-39F1-49E6-A7EB-6740921FE190}" type="slidenum">
              <a:rPr kumimoji="1" lang="ja-JP" altLang="en-US" smtClean="0"/>
              <a:t>13</a:t>
            </a:fld>
            <a:endParaRPr kumimoji="1" lang="ja-JP" altLang="en-US"/>
          </a:p>
        </p:txBody>
      </p:sp>
    </p:spTree>
    <p:extLst>
      <p:ext uri="{BB962C8B-B14F-4D97-AF65-F5344CB8AC3E}">
        <p14:creationId xmlns:p14="http://schemas.microsoft.com/office/powerpoint/2010/main" val="3142559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1900"/>
            <a:ext cx="5919787" cy="3330575"/>
          </a:xfrm>
        </p:spPr>
      </p:sp>
      <p:sp>
        <p:nvSpPr>
          <p:cNvPr id="3" name="ノート プレースホルダー 2"/>
          <p:cNvSpPr>
            <a:spLocks noGrp="1"/>
          </p:cNvSpPr>
          <p:nvPr>
            <p:ph type="body" idx="1"/>
          </p:nvPr>
        </p:nvSpPr>
        <p:spPr/>
        <p:txBody>
          <a:bodyPr/>
          <a:lstStyle/>
          <a:p>
            <a:r>
              <a:rPr kumimoji="1" lang="ja-JP" altLang="en-US" dirty="0">
                <a:latin typeface="ＭＳ Ｐゴシック" panose="020B0600070205080204" pitchFamily="50" charset="-128"/>
                <a:ea typeface="ＭＳ Ｐゴシック" panose="020B0600070205080204" pitchFamily="50" charset="-128"/>
              </a:rPr>
              <a:t>続いて、「要因解析」です。</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「アクセル踏込み量調整失敗によりやり直し工数が</a:t>
            </a:r>
            <a:r>
              <a:rPr kumimoji="1" lang="en-US" altLang="ja-JP" dirty="0">
                <a:latin typeface="ＭＳ Ｐゴシック" panose="020B0600070205080204" pitchFamily="50" charset="-128"/>
                <a:ea typeface="ＭＳ Ｐゴシック" panose="020B0600070205080204" pitchFamily="50" charset="-128"/>
              </a:rPr>
              <a:t>6h/</a:t>
            </a:r>
            <a:r>
              <a:rPr kumimoji="1" lang="ja-JP" altLang="en-US" dirty="0">
                <a:latin typeface="ＭＳ Ｐゴシック" panose="020B0600070205080204" pitchFamily="50" charset="-128"/>
                <a:ea typeface="ＭＳ Ｐゴシック" panose="020B0600070205080204" pitchFamily="50" charset="-128"/>
              </a:rPr>
              <a:t>台発生している」を特性値として要因を洗い出すと、</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ドライバーの観点で主要因①「足の感覚のみで調整している」。主要因②「踏み込み量が見えない」　</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この</a:t>
            </a:r>
            <a:r>
              <a:rPr kumimoji="1" lang="en-US" altLang="ja-JP" dirty="0">
                <a:latin typeface="ＭＳ Ｐゴシック" panose="020B0600070205080204" pitchFamily="50" charset="-128"/>
                <a:ea typeface="ＭＳ Ｐゴシック" panose="020B0600070205080204" pitchFamily="50" charset="-128"/>
              </a:rPr>
              <a:t>2</a:t>
            </a:r>
            <a:r>
              <a:rPr kumimoji="1" lang="ja-JP" altLang="en-US" dirty="0">
                <a:latin typeface="ＭＳ Ｐゴシック" panose="020B0600070205080204" pitchFamily="50" charset="-128"/>
                <a:ea typeface="ＭＳ Ｐゴシック" panose="020B0600070205080204" pitchFamily="50" charset="-128"/>
              </a:rPr>
              <a:t>つが主要因となりました。</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続いて、要因調査です。</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主要因①の調査としてパネル評価員</a:t>
            </a:r>
            <a:r>
              <a:rPr kumimoji="1" lang="en-US" altLang="ja-JP" dirty="0">
                <a:latin typeface="ＭＳ Ｐゴシック" panose="020B0600070205080204" pitchFamily="50" charset="-128"/>
                <a:ea typeface="ＭＳ Ｐゴシック" panose="020B0600070205080204" pitchFamily="50" charset="-128"/>
              </a:rPr>
              <a:t>8</a:t>
            </a:r>
            <a:r>
              <a:rPr kumimoji="1" lang="ja-JP" altLang="en-US" dirty="0">
                <a:latin typeface="ＭＳ Ｐゴシック" panose="020B0600070205080204" pitchFamily="50" charset="-128"/>
                <a:ea typeface="ＭＳ Ｐゴシック" panose="020B0600070205080204" pitchFamily="50" charset="-128"/>
              </a:rPr>
              <a:t>名に足の感覚のみで「アクセルを何％踏んでください」と</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お願いしたところ、ほとんどの人が条件通りに調整できず、足の感覚のみでは調整不可。</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続いて主要因②の調査として、足元を映したモニターを見ながらアクセルを踏んでもらいました。</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すると、達成者は若干増加しましたが、全ての人が達成できるわけではありませんでした。</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ここで、踏込み量が見えても調整不可ということが分かりました。</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これらの検証から、</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真因を「踏込み量を足の感覚のみで調整している」とし、</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他の方法で調整できないか、対策立案を開始しました。</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526423ED-0369-4058-8E81-2A32D7612AE1}" type="slidenum">
              <a:rPr kumimoji="1" lang="ja-JP" altLang="en-US" smtClean="0"/>
              <a:t>14</a:t>
            </a:fld>
            <a:endParaRPr kumimoji="1" lang="ja-JP" altLang="en-US"/>
          </a:p>
        </p:txBody>
      </p:sp>
    </p:spTree>
    <p:extLst>
      <p:ext uri="{BB962C8B-B14F-4D97-AF65-F5344CB8AC3E}">
        <p14:creationId xmlns:p14="http://schemas.microsoft.com/office/powerpoint/2010/main" val="143627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1900"/>
            <a:ext cx="5919787" cy="3330575"/>
          </a:xfrm>
        </p:spPr>
      </p:sp>
      <p:sp>
        <p:nvSpPr>
          <p:cNvPr id="3" name="ノート プレースホルダー 2"/>
          <p:cNvSpPr>
            <a:spLocks noGrp="1"/>
          </p:cNvSpPr>
          <p:nvPr>
            <p:ph type="body" idx="1"/>
          </p:nvPr>
        </p:nvSpPr>
        <p:spPr/>
        <p:txBody>
          <a:bodyPr/>
          <a:lstStyle/>
          <a:p>
            <a:r>
              <a:rPr kumimoji="1" lang="ja-JP" altLang="en-US" dirty="0">
                <a:latin typeface="ＭＳ Ｐゴシック" panose="020B0600070205080204" pitchFamily="50" charset="-128"/>
                <a:ea typeface="ＭＳ Ｐゴシック" panose="020B0600070205080204" pitchFamily="50" charset="-128"/>
              </a:rPr>
              <a:t>会合の中で他の方法で調整する案として</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踏込み量調整回路を製作する案が出ました。</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アクセルスロットルの電圧を調整できるよう試みましたが</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自作回路では困難かつ安全性の保証ができないため断念。</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次に、安全のためにアクセルペダルを流用する方法を考え</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アクセルペダルを取り外し、足の感覚ではなく手の感覚で操作してみました。</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すると、踏込み量の調整代となる幅、可動域が狭く、微調整は困難・・・</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しかし、この可動域を広げたら手元で微調整ができそう！とメンバーから発案があり</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可動域を広げて手元で操作できる方法を検討することにしました。</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526423ED-0369-4058-8E81-2A32D7612AE1}" type="slidenum">
              <a:rPr kumimoji="1" lang="ja-JP" altLang="en-US" smtClean="0"/>
              <a:t>15</a:t>
            </a:fld>
            <a:endParaRPr kumimoji="1" lang="ja-JP" altLang="en-US"/>
          </a:p>
        </p:txBody>
      </p:sp>
    </p:spTree>
    <p:extLst>
      <p:ext uri="{BB962C8B-B14F-4D97-AF65-F5344CB8AC3E}">
        <p14:creationId xmlns:p14="http://schemas.microsoft.com/office/powerpoint/2010/main" val="2313337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1900"/>
            <a:ext cx="5919787" cy="3330575"/>
          </a:xfrm>
        </p:spPr>
      </p:sp>
      <p:sp>
        <p:nvSpPr>
          <p:cNvPr id="3" name="ノート プレースホルダー 2"/>
          <p:cNvSpPr>
            <a:spLocks noGrp="1"/>
          </p:cNvSpPr>
          <p:nvPr>
            <p:ph type="body" idx="1"/>
          </p:nvPr>
        </p:nvSpPr>
        <p:spPr/>
        <p:txBody>
          <a:bodyPr/>
          <a:lstStyle/>
          <a:p>
            <a:r>
              <a:rPr kumimoji="1" lang="ja-JP" altLang="en-US" dirty="0">
                <a:latin typeface="ＭＳ Ｐゴシック" panose="020B0600070205080204" pitchFamily="50" charset="-128"/>
                <a:ea typeface="ＭＳ Ｐゴシック" panose="020B0600070205080204" pitchFamily="50" charset="-128"/>
              </a:rPr>
              <a:t>可動域を広げる方法を会合で話し合った結果</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安全性作業性の観点で優れている「歯車で角度増幅」案を採用することになりました。</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p>
          <a:p>
            <a:r>
              <a:rPr kumimoji="1" lang="ja-JP" altLang="en-US" dirty="0"/>
              <a:t>続いて手元で操作する方法について</a:t>
            </a:r>
            <a:endParaRPr kumimoji="1" lang="en-US" altLang="ja-JP" dirty="0"/>
          </a:p>
          <a:p>
            <a:r>
              <a:rPr kumimoji="1" lang="ja-JP" altLang="en-US" dirty="0"/>
              <a:t>手で操作している乗り物もあるねと鷲見さんからのヒントをもとに案出しを行い</a:t>
            </a:r>
            <a:endParaRPr kumimoji="1" lang="en-US" altLang="ja-JP" dirty="0"/>
          </a:p>
          <a:p>
            <a:r>
              <a:rPr kumimoji="1" lang="ja-JP" altLang="en-US" dirty="0"/>
              <a:t>福祉車両のアクセル操作方法を調査することになりました。</a:t>
            </a:r>
            <a:endParaRPr kumimoji="1" lang="en-US" altLang="ja-JP" dirty="0"/>
          </a:p>
          <a:p>
            <a:r>
              <a:rPr kumimoji="1" lang="ja-JP" altLang="en-US" dirty="0"/>
              <a:t>その結果パドル式・プッシュ式・ダイヤル式と</a:t>
            </a:r>
            <a:r>
              <a:rPr kumimoji="1" lang="en-US" altLang="ja-JP" dirty="0"/>
              <a:t>3</a:t>
            </a:r>
            <a:r>
              <a:rPr kumimoji="1" lang="ja-JP" altLang="en-US" dirty="0"/>
              <a:t>種類あり、その中から可動域が最も広く、操作性安全性も優れているダイヤル式を採用。</a:t>
            </a:r>
            <a:endParaRPr kumimoji="1" lang="en-US" altLang="ja-JP" dirty="0"/>
          </a:p>
          <a:p>
            <a:endParaRPr kumimoji="1" lang="en-US" altLang="ja-JP" dirty="0"/>
          </a:p>
          <a:p>
            <a:r>
              <a:rPr kumimoji="1" lang="ja-JP" altLang="en-US" dirty="0"/>
              <a:t>そして踏込み量の％を目盛りで表現し</a:t>
            </a:r>
            <a:endParaRPr kumimoji="1" lang="en-US" altLang="ja-JP" dirty="0"/>
          </a:p>
          <a:p>
            <a:r>
              <a:rPr kumimoji="1" lang="ja-JP" altLang="en-US" dirty="0"/>
              <a:t>「歯車」「ダイヤル」「目盛り」この</a:t>
            </a:r>
            <a:r>
              <a:rPr kumimoji="1" lang="en-US" altLang="ja-JP" dirty="0"/>
              <a:t>3</a:t>
            </a:r>
            <a:r>
              <a:rPr kumimoji="1" lang="ja-JP" altLang="en-US" dirty="0"/>
              <a:t>本柱で感覚での操作からの脱却を目指します。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26423ED-0369-4058-8E81-2A32D7612AE1}" type="slidenum">
              <a:rPr kumimoji="1" lang="ja-JP" altLang="en-US" smtClean="0"/>
              <a:t>16</a:t>
            </a:fld>
            <a:endParaRPr kumimoji="1" lang="ja-JP" altLang="en-US"/>
          </a:p>
        </p:txBody>
      </p:sp>
    </p:spTree>
    <p:extLst>
      <p:ext uri="{BB962C8B-B14F-4D97-AF65-F5344CB8AC3E}">
        <p14:creationId xmlns:p14="http://schemas.microsoft.com/office/powerpoint/2010/main" val="882212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1900"/>
            <a:ext cx="5919787" cy="3330575"/>
          </a:xfrm>
        </p:spPr>
      </p:sp>
      <p:sp>
        <p:nvSpPr>
          <p:cNvPr id="3" name="ノート プレースホルダー 2"/>
          <p:cNvSpPr>
            <a:spLocks noGrp="1"/>
          </p:cNvSpPr>
          <p:nvPr>
            <p:ph type="body" idx="1"/>
          </p:nvPr>
        </p:nvSpPr>
        <p:spPr/>
        <p:txBody>
          <a:bodyPr/>
          <a:lstStyle/>
          <a:p>
            <a:r>
              <a:rPr kumimoji="1" lang="ja-JP" altLang="en-US" dirty="0">
                <a:latin typeface="ＭＳ Ｐゴシック" panose="020B0600070205080204" pitchFamily="50" charset="-128"/>
                <a:ea typeface="ＭＳ Ｐゴシック" panose="020B0600070205080204" pitchFamily="50" charset="-128"/>
              </a:rPr>
              <a:t>続いて対策実施。</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まず、角度増幅に用いる歯車のギア比を設定するため</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アクセルペダルと対策イメージ回転角度から比率を計算し</a:t>
            </a:r>
            <a:endParaRPr kumimoji="1" lang="en-US" altLang="ja-JP" dirty="0">
              <a:latin typeface="ＭＳ Ｐゴシック" panose="020B0600070205080204" pitchFamily="50" charset="-128"/>
              <a:ea typeface="ＭＳ Ｐゴシック" panose="020B0600070205080204" pitchFamily="50" charset="-128"/>
            </a:endParaRPr>
          </a:p>
          <a:p>
            <a:r>
              <a:rPr kumimoji="1" lang="en-US" altLang="ja-JP" dirty="0">
                <a:latin typeface="ＭＳ Ｐゴシック" panose="020B0600070205080204" pitchFamily="50" charset="-128"/>
                <a:ea typeface="ＭＳ Ｐゴシック" panose="020B0600070205080204" pitchFamily="50" charset="-128"/>
              </a:rPr>
              <a:t>12.9</a:t>
            </a:r>
            <a:r>
              <a:rPr kumimoji="1" lang="ja-JP" altLang="en-US" dirty="0">
                <a:latin typeface="ＭＳ Ｐゴシック" panose="020B0600070205080204" pitchFamily="50" charset="-128"/>
                <a:ea typeface="ＭＳ Ｐゴシック" panose="020B0600070205080204" pitchFamily="50" charset="-128"/>
              </a:rPr>
              <a:t>：１となるギア比を設定。</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次に計算したギア比から、</a:t>
            </a:r>
            <a:r>
              <a:rPr kumimoji="1" lang="en-US" altLang="ja-JP" dirty="0">
                <a:latin typeface="ＭＳ Ｐゴシック" panose="020B0600070205080204" pitchFamily="50" charset="-128"/>
                <a:ea typeface="ＭＳ Ｐゴシック" panose="020B0600070205080204" pitchFamily="50" charset="-128"/>
              </a:rPr>
              <a:t>CAD</a:t>
            </a:r>
            <a:r>
              <a:rPr kumimoji="1" lang="ja-JP" altLang="en-US" dirty="0">
                <a:latin typeface="ＭＳ Ｐゴシック" panose="020B0600070205080204" pitchFamily="50" charset="-128"/>
                <a:ea typeface="ＭＳ Ｐゴシック" panose="020B0600070205080204" pitchFamily="50" charset="-128"/>
              </a:rPr>
              <a:t>が得意な貞森さんが設計図を作成し</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佐藤さんが</a:t>
            </a:r>
            <a:r>
              <a:rPr kumimoji="1" lang="en-US" altLang="ja-JP" dirty="0">
                <a:latin typeface="ＭＳ Ｐゴシック" panose="020B0600070205080204" pitchFamily="50" charset="-128"/>
                <a:ea typeface="ＭＳ Ｐゴシック" panose="020B0600070205080204" pitchFamily="50" charset="-128"/>
              </a:rPr>
              <a:t>3D</a:t>
            </a:r>
            <a:r>
              <a:rPr kumimoji="1" lang="ja-JP" altLang="en-US" dirty="0">
                <a:latin typeface="ＭＳ Ｐゴシック" panose="020B0600070205080204" pitchFamily="50" charset="-128"/>
                <a:ea typeface="ＭＳ Ｐゴシック" panose="020B0600070205080204" pitchFamily="50" charset="-128"/>
              </a:rPr>
              <a:t>プリンタで試作品を出力。</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さっそくアクセルペダルと組み合わせてみると角度の増幅は出来ますが</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歯車が大きく使用性が悪いため上手く調整できません。</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ではもう一度、設計してみますと貞森さん</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ギア比を維持したまま小型化を行うことが出来ました。</a:t>
            </a:r>
            <a:endParaRPr kumimoji="1" lang="en-US" altLang="ja-JP"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526423ED-0369-4058-8E81-2A32D7612AE1}" type="slidenum">
              <a:rPr kumimoji="1" lang="ja-JP" altLang="en-US" smtClean="0"/>
              <a:t>17</a:t>
            </a:fld>
            <a:endParaRPr kumimoji="1" lang="ja-JP" altLang="en-US"/>
          </a:p>
        </p:txBody>
      </p:sp>
    </p:spTree>
    <p:extLst>
      <p:ext uri="{BB962C8B-B14F-4D97-AF65-F5344CB8AC3E}">
        <p14:creationId xmlns:p14="http://schemas.microsoft.com/office/powerpoint/2010/main" val="3627221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1900"/>
            <a:ext cx="5919787" cy="3330575"/>
          </a:xfrm>
        </p:spPr>
      </p:sp>
      <p:sp>
        <p:nvSpPr>
          <p:cNvPr id="3" name="ノート プレースホルダー 2"/>
          <p:cNvSpPr>
            <a:spLocks noGrp="1"/>
          </p:cNvSpPr>
          <p:nvPr>
            <p:ph type="body" idx="1"/>
          </p:nvPr>
        </p:nvSpPr>
        <p:spPr/>
        <p:txBody>
          <a:bodyPr/>
          <a:lstStyle/>
          <a:p>
            <a:r>
              <a:rPr kumimoji="1" lang="ja-JP" altLang="en-US" dirty="0">
                <a:latin typeface="ＭＳ Ｐゴシック" panose="020B0600070205080204" pitchFamily="50" charset="-128"/>
                <a:ea typeface="ＭＳ Ｐゴシック" panose="020B0600070205080204" pitchFamily="50" charset="-128"/>
              </a:rPr>
              <a:t>次に再設計した歯車を出力しアクセルペダルに取り付けました。</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しかしその際、歯車の強度不足により製作中に破損してしましました。</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慌てて、ベテランの清治さん、三上さんのところに駆け込み相談すると</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小型化によって強度が落ちている！</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力の掛かる部分は折れやすい。歯車の厚みと幅を変更するといいよ！と的確なアドバイス。</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このように厚みと幅を変更することで歯車の強度対策を行う事ができ</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ベテランから若手への工作技能の伝承も行う事ができました。</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こうして出来上がった角度増幅装置とその他付随品の製作を</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ダイヤル・目盛り班、配線班、</a:t>
            </a:r>
            <a:r>
              <a:rPr kumimoji="1" lang="en-US" altLang="ja-JP" dirty="0">
                <a:latin typeface="ＭＳ Ｐゴシック" panose="020B0600070205080204" pitchFamily="50" charset="-128"/>
                <a:ea typeface="ＭＳ Ｐゴシック" panose="020B0600070205080204" pitchFamily="50" charset="-128"/>
              </a:rPr>
              <a:t>BOX</a:t>
            </a:r>
            <a:r>
              <a:rPr kumimoji="1" lang="ja-JP" altLang="en-US" dirty="0">
                <a:latin typeface="ＭＳ Ｐゴシック" panose="020B0600070205080204" pitchFamily="50" charset="-128"/>
                <a:ea typeface="ＭＳ Ｐゴシック" panose="020B0600070205080204" pitchFamily="50" charset="-128"/>
              </a:rPr>
              <a:t>班　各リーダー筆頭に分担し製作しました。</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526423ED-0369-4058-8E81-2A32D7612AE1}" type="slidenum">
              <a:rPr kumimoji="1" lang="ja-JP" altLang="en-US" smtClean="0"/>
              <a:t>18</a:t>
            </a:fld>
            <a:endParaRPr kumimoji="1" lang="ja-JP" altLang="en-US"/>
          </a:p>
        </p:txBody>
      </p:sp>
    </p:spTree>
    <p:extLst>
      <p:ext uri="{BB962C8B-B14F-4D97-AF65-F5344CB8AC3E}">
        <p14:creationId xmlns:p14="http://schemas.microsoft.com/office/powerpoint/2010/main" val="3980302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1900"/>
            <a:ext cx="5919787" cy="3330575"/>
          </a:xfrm>
        </p:spPr>
      </p:sp>
      <p:sp>
        <p:nvSpPr>
          <p:cNvPr id="3" name="ノート プレースホルダー 2"/>
          <p:cNvSpPr>
            <a:spLocks noGrp="1"/>
          </p:cNvSpPr>
          <p:nvPr>
            <p:ph type="body" idx="1"/>
          </p:nvPr>
        </p:nvSpPr>
        <p:spPr/>
        <p:txBody>
          <a:bodyPr/>
          <a:lstStyle/>
          <a:p>
            <a:r>
              <a:rPr kumimoji="1" lang="ja-JP" altLang="en-US" dirty="0">
                <a:latin typeface="ＭＳ Ｐゴシック" panose="020B0600070205080204" pitchFamily="50" charset="-128"/>
                <a:ea typeface="ＭＳ Ｐゴシック" panose="020B0600070205080204" pitchFamily="50" charset="-128"/>
              </a:rPr>
              <a:t>そうした苦労の末に完成したのが・・・</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p>
          <a:p>
            <a:r>
              <a:rPr kumimoji="1" lang="ja-JP" altLang="en-US" dirty="0">
                <a:latin typeface="ＭＳ Ｐゴシック" panose="020B0600070205080204" pitchFamily="50" charset="-128"/>
                <a:ea typeface="ＭＳ Ｐゴシック" panose="020B0600070205080204" pitchFamily="50" charset="-128"/>
              </a:rPr>
              <a:t>こちらの「アクセルみえ～る」です。</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手元でダイヤルを操作し、目盛りによってアクセル踏込み量が一目でわかります。</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また、透明な</a:t>
            </a:r>
            <a:r>
              <a:rPr kumimoji="1" lang="en-US" altLang="ja-JP" dirty="0">
                <a:latin typeface="ＭＳ Ｐゴシック" panose="020B0600070205080204" pitchFamily="50" charset="-128"/>
                <a:ea typeface="ＭＳ Ｐゴシック" panose="020B0600070205080204" pitchFamily="50" charset="-128"/>
              </a:rPr>
              <a:t>BOX</a:t>
            </a:r>
            <a:r>
              <a:rPr kumimoji="1" lang="ja-JP" altLang="en-US" dirty="0">
                <a:latin typeface="ＭＳ Ｐゴシック" panose="020B0600070205080204" pitchFamily="50" charset="-128"/>
                <a:ea typeface="ＭＳ Ｐゴシック" panose="020B0600070205080204" pitchFamily="50" charset="-128"/>
              </a:rPr>
              <a:t>によりペダルの機構も確認でき装置の異常もすぐ発見できるようになっております。</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526423ED-0369-4058-8E81-2A32D7612AE1}" type="slidenum">
              <a:rPr kumimoji="1" lang="ja-JP" altLang="en-US" smtClean="0"/>
              <a:t>19</a:t>
            </a:fld>
            <a:endParaRPr kumimoji="1" lang="ja-JP" altLang="en-US"/>
          </a:p>
        </p:txBody>
      </p:sp>
    </p:spTree>
    <p:extLst>
      <p:ext uri="{BB962C8B-B14F-4D97-AF65-F5344CB8AC3E}">
        <p14:creationId xmlns:p14="http://schemas.microsoft.com/office/powerpoint/2010/main" val="2770005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弊社は愛知県豊田市に本社を構え、お客様の安心・安全な生活を提供できるよう自動車の製造を行っております。</a:t>
            </a:r>
            <a:endParaRPr kumimoji="1" lang="en-US" altLang="ja-JP" dirty="0"/>
          </a:p>
          <a:p>
            <a:r>
              <a:rPr kumimoji="1" lang="ja-JP" altLang="en-US" dirty="0"/>
              <a:t>私たちが所属する品質保証部</a:t>
            </a:r>
            <a:r>
              <a:rPr kumimoji="1" lang="en-US" altLang="ja-JP" dirty="0"/>
              <a:t>VC</a:t>
            </a:r>
            <a:r>
              <a:rPr kumimoji="1" lang="ja-JP" altLang="en-US" dirty="0"/>
              <a:t>品質課は日進市を拠点にお客様にカーライフを楽しんでもらえるよう業務に励んでおります。</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26423ED-0369-4058-8E81-2A32D7612AE1}" type="slidenum">
              <a:rPr kumimoji="1" lang="ja-JP" altLang="en-US" smtClean="0"/>
              <a:t>2</a:t>
            </a:fld>
            <a:endParaRPr kumimoji="1" lang="ja-JP" altLang="en-US"/>
          </a:p>
        </p:txBody>
      </p:sp>
    </p:spTree>
    <p:extLst>
      <p:ext uri="{BB962C8B-B14F-4D97-AF65-F5344CB8AC3E}">
        <p14:creationId xmlns:p14="http://schemas.microsoft.com/office/powerpoint/2010/main" val="1626985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Ｐゴシック" panose="020B0600070205080204" pitchFamily="50" charset="-128"/>
                <a:ea typeface="ＭＳ Ｐゴシック" panose="020B0600070205080204" pitchFamily="50" charset="-128"/>
              </a:rPr>
              <a:t>こちらが改善後の評価の流れです。</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まず、車両のエンジン制御コンピュータとアクセルを連結するコネクタを</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対策品「アクセルみえ～る」に繋ぎ替え、車両との接続を行います。</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続いて、手元で目盛りを見ながら試験条件に合わせて踏込み量を調整します。</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最後に実際の踏込み量を確認すると</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試験条件に沿って調整できていることが確認できます。</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このように、目盛りを見ながらダイヤルを回すことで誰でも簡単に操作することができ</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踏込み量調整のやり直しを撲滅することができました。　</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526423ED-0369-4058-8E81-2A32D7612AE1}" type="slidenum">
              <a:rPr kumimoji="1" lang="ja-JP" altLang="en-US" smtClean="0"/>
              <a:t>20</a:t>
            </a:fld>
            <a:endParaRPr kumimoji="1" lang="ja-JP" altLang="en-US"/>
          </a:p>
        </p:txBody>
      </p:sp>
    </p:spTree>
    <p:extLst>
      <p:ext uri="{BB962C8B-B14F-4D97-AF65-F5344CB8AC3E}">
        <p14:creationId xmlns:p14="http://schemas.microsoft.com/office/powerpoint/2010/main" val="920926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1900"/>
            <a:ext cx="5919787" cy="3330575"/>
          </a:xfrm>
        </p:spPr>
      </p:sp>
      <p:sp>
        <p:nvSpPr>
          <p:cNvPr id="3" name="ノート プレースホルダー 2"/>
          <p:cNvSpPr>
            <a:spLocks noGrp="1"/>
          </p:cNvSpPr>
          <p:nvPr>
            <p:ph type="body" idx="1"/>
          </p:nvPr>
        </p:nvSpPr>
        <p:spPr/>
        <p:txBody>
          <a:bodyPr/>
          <a:lstStyle/>
          <a:p>
            <a:r>
              <a:rPr kumimoji="1" lang="ja-JP" altLang="en-US" dirty="0"/>
              <a:t>最後に、「効果の確認・標準化」です。</a:t>
            </a:r>
            <a:endParaRPr kumimoji="1" lang="en-US" altLang="ja-JP" dirty="0"/>
          </a:p>
          <a:p>
            <a:endParaRPr kumimoji="1" lang="en-US" altLang="ja-JP" dirty="0"/>
          </a:p>
          <a:p>
            <a:r>
              <a:rPr kumimoji="1" lang="ja-JP" altLang="en-US" dirty="0"/>
              <a:t>アクセル踏込み量の調整失敗・評価のやり直しを撲滅し、</a:t>
            </a:r>
            <a:endParaRPr kumimoji="1" lang="en-US" altLang="ja-JP" dirty="0"/>
          </a:p>
          <a:p>
            <a:r>
              <a:rPr kumimoji="1" lang="ja-JP" altLang="en-US" dirty="0"/>
              <a:t>やり直し工数を</a:t>
            </a:r>
            <a:r>
              <a:rPr kumimoji="1" lang="en-US" altLang="ja-JP" dirty="0"/>
              <a:t>6</a:t>
            </a:r>
            <a:r>
              <a:rPr kumimoji="1" lang="ja-JP" altLang="en-US" dirty="0"/>
              <a:t>時間から０時間に、</a:t>
            </a:r>
            <a:endParaRPr kumimoji="1" lang="en-US" altLang="ja-JP" dirty="0"/>
          </a:p>
          <a:p>
            <a:r>
              <a:rPr kumimoji="1" lang="ja-JP" altLang="en-US" dirty="0"/>
              <a:t>機能評価工数を</a:t>
            </a:r>
            <a:r>
              <a:rPr kumimoji="1" lang="en-US" altLang="ja-JP" dirty="0"/>
              <a:t>60h/</a:t>
            </a:r>
            <a:r>
              <a:rPr kumimoji="1" lang="ja-JP" altLang="en-US" dirty="0"/>
              <a:t>月低減することができました。</a:t>
            </a:r>
            <a:endParaRPr kumimoji="1" lang="en-US" altLang="ja-JP" dirty="0"/>
          </a:p>
          <a:p>
            <a:endParaRPr kumimoji="1" lang="en-US" altLang="ja-JP" dirty="0"/>
          </a:p>
          <a:p>
            <a:r>
              <a:rPr kumimoji="1" lang="ja-JP" altLang="en-US" dirty="0"/>
              <a:t>また各ステップごとに若手リーダーを立てて活動し</a:t>
            </a:r>
            <a:endParaRPr kumimoji="1" lang="en-US" altLang="ja-JP" dirty="0"/>
          </a:p>
          <a:p>
            <a:r>
              <a:rPr kumimoji="1" lang="en-US" altLang="ja-JP" dirty="0"/>
              <a:t>QC</a:t>
            </a:r>
            <a:r>
              <a:rPr kumimoji="1" lang="ja-JP" altLang="en-US" dirty="0"/>
              <a:t>手法がレベルアップ　サークルレベルも</a:t>
            </a:r>
            <a:r>
              <a:rPr kumimoji="1" lang="en-US" altLang="ja-JP" dirty="0"/>
              <a:t>C</a:t>
            </a:r>
            <a:r>
              <a:rPr kumimoji="1" lang="ja-JP" altLang="en-US" dirty="0"/>
              <a:t>ゾーンから</a:t>
            </a:r>
            <a:r>
              <a:rPr kumimoji="1" lang="en-US" altLang="ja-JP" dirty="0"/>
              <a:t>B</a:t>
            </a:r>
            <a:r>
              <a:rPr kumimoji="1" lang="ja-JP" altLang="en-US" dirty="0"/>
              <a:t>ゾーンへアップしました。</a:t>
            </a:r>
            <a:endParaRPr kumimoji="1" lang="en-US" altLang="ja-JP" dirty="0"/>
          </a:p>
        </p:txBody>
      </p:sp>
      <p:sp>
        <p:nvSpPr>
          <p:cNvPr id="4" name="スライド番号プレースホルダー 3"/>
          <p:cNvSpPr>
            <a:spLocks noGrp="1"/>
          </p:cNvSpPr>
          <p:nvPr>
            <p:ph type="sldNum" sz="quarter" idx="10"/>
          </p:nvPr>
        </p:nvSpPr>
        <p:spPr/>
        <p:txBody>
          <a:bodyPr/>
          <a:lstStyle/>
          <a:p>
            <a:fld id="{526423ED-0369-4058-8E81-2A32D7612AE1}" type="slidenum">
              <a:rPr kumimoji="1" lang="ja-JP" altLang="en-US" smtClean="0"/>
              <a:t>21</a:t>
            </a:fld>
            <a:endParaRPr kumimoji="1" lang="ja-JP" altLang="en-US"/>
          </a:p>
        </p:txBody>
      </p:sp>
    </p:spTree>
    <p:extLst>
      <p:ext uri="{BB962C8B-B14F-4D97-AF65-F5344CB8AC3E}">
        <p14:creationId xmlns:p14="http://schemas.microsoft.com/office/powerpoint/2010/main" val="4264533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1900"/>
            <a:ext cx="5919787" cy="3330575"/>
          </a:xfrm>
        </p:spPr>
      </p:sp>
      <p:sp>
        <p:nvSpPr>
          <p:cNvPr id="3" name="ノート プレースホルダー 2"/>
          <p:cNvSpPr>
            <a:spLocks noGrp="1"/>
          </p:cNvSpPr>
          <p:nvPr>
            <p:ph type="body" idx="1"/>
          </p:nvPr>
        </p:nvSpPr>
        <p:spPr/>
        <p:txBody>
          <a:bodyPr/>
          <a:lstStyle/>
          <a:p>
            <a:r>
              <a:rPr kumimoji="1" lang="ja-JP" altLang="en-US" dirty="0"/>
              <a:t>付随効果としましては、対策品製作での技能伝承により若手の工作技能が向上しました。</a:t>
            </a:r>
            <a:endParaRPr kumimoji="1" lang="en-US" altLang="ja-JP" dirty="0"/>
          </a:p>
          <a:p>
            <a:r>
              <a:rPr kumimoji="1" lang="ja-JP" altLang="en-US" dirty="0"/>
              <a:t>また、走行時間短縮による排気量削減や</a:t>
            </a:r>
            <a:endParaRPr kumimoji="1" lang="en-US" altLang="ja-JP" dirty="0"/>
          </a:p>
          <a:p>
            <a:r>
              <a:rPr kumimoji="1" lang="ja-JP" altLang="en-US" dirty="0"/>
              <a:t>助手席での操作でドライバーの負担軽減にもつながりました。</a:t>
            </a:r>
            <a:endParaRPr kumimoji="1" lang="en-US" altLang="ja-JP" dirty="0"/>
          </a:p>
          <a:p>
            <a:endParaRPr kumimoji="1" lang="en-US" altLang="ja-JP" dirty="0"/>
          </a:p>
          <a:p>
            <a:r>
              <a:rPr kumimoji="1" lang="ja-JP" altLang="en-US" dirty="0"/>
              <a:t>標準化は以下のように進めております。</a:t>
            </a:r>
            <a:endParaRPr kumimoji="1" lang="en-US" altLang="ja-JP" dirty="0"/>
          </a:p>
          <a:p>
            <a:r>
              <a:rPr kumimoji="1" lang="ja-JP" altLang="en-US" dirty="0"/>
              <a:t>今後も既存業務に疑問を持ち「やめる・変える活動」を継続して</a:t>
            </a:r>
            <a:endParaRPr kumimoji="1" lang="en-US" altLang="ja-JP" dirty="0"/>
          </a:p>
          <a:p>
            <a:r>
              <a:rPr kumimoji="1" lang="ja-JP" altLang="en-US" dirty="0"/>
              <a:t>更なるサークルレベルの向上に努めていきたいと思います。</a:t>
            </a:r>
            <a:endParaRPr kumimoji="1" lang="en-US" altLang="ja-JP" dirty="0"/>
          </a:p>
          <a:p>
            <a:endParaRPr kumimoji="1" lang="en-US" altLang="ja-JP" dirty="0"/>
          </a:p>
          <a:p>
            <a:r>
              <a:rPr kumimoji="1" lang="ja-JP" altLang="en-US" dirty="0"/>
              <a:t>以上で</a:t>
            </a:r>
            <a:r>
              <a:rPr kumimoji="1" lang="en-US" altLang="ja-JP" dirty="0"/>
              <a:t>CA</a:t>
            </a:r>
            <a:r>
              <a:rPr kumimoji="1" lang="ja-JP" altLang="en-US" dirty="0"/>
              <a:t>　</a:t>
            </a:r>
            <a:r>
              <a:rPr kumimoji="1" lang="en-US" altLang="ja-JP" dirty="0"/>
              <a:t>Reformers</a:t>
            </a:r>
            <a:r>
              <a:rPr kumimoji="1" lang="ja-JP" altLang="en-US" dirty="0"/>
              <a:t>　西田の発表を終了させていただきます。</a:t>
            </a:r>
            <a:endParaRPr kumimoji="1" lang="en-US" altLang="ja-JP" dirty="0"/>
          </a:p>
          <a:p>
            <a:r>
              <a:rPr kumimoji="1" lang="ja-JP" altLang="en-US" dirty="0"/>
              <a:t>ご清聴ありがとうございました。</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26423ED-0369-4058-8E81-2A32D7612AE1}" type="slidenum">
              <a:rPr kumimoji="1" lang="ja-JP" altLang="en-US" smtClean="0"/>
              <a:t>22</a:t>
            </a:fld>
            <a:endParaRPr kumimoji="1" lang="ja-JP" altLang="en-US"/>
          </a:p>
        </p:txBody>
      </p:sp>
    </p:spTree>
    <p:extLst>
      <p:ext uri="{BB962C8B-B14F-4D97-AF65-F5344CB8AC3E}">
        <p14:creationId xmlns:p14="http://schemas.microsoft.com/office/powerpoint/2010/main" val="332067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dirty="0"/>
              <a:t>当部では、豊かなモビリティー社会実現に向け、</a:t>
            </a:r>
            <a:endParaRPr kumimoji="1" lang="en-US" altLang="ja-JP" dirty="0"/>
          </a:p>
          <a:p>
            <a:r>
              <a:rPr kumimoji="1" lang="ja-JP" altLang="en-US" dirty="0"/>
              <a:t>「踏み間違い防止システム」や「置き去り防止システム」等、老若男女を問わず</a:t>
            </a:r>
            <a:endParaRPr kumimoji="1" lang="en-US" altLang="ja-JP" dirty="0"/>
          </a:p>
          <a:p>
            <a:r>
              <a:rPr kumimoji="1" lang="ja-JP" altLang="en-US" dirty="0"/>
              <a:t>喜ばれる商品の開発とタイムリーな提供を目指しています。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076B2A0F-89C7-45DC-8C55-FD160B465045}" type="slidenum">
              <a:rPr lang="ja-JP" altLang="en-US" smtClean="0"/>
              <a:pPr/>
              <a:t>3</a:t>
            </a:fld>
            <a:endParaRPr lang="ja-JP" altLang="en-US"/>
          </a:p>
        </p:txBody>
      </p:sp>
    </p:spTree>
    <p:extLst>
      <p:ext uri="{BB962C8B-B14F-4D97-AF65-F5344CB8AC3E}">
        <p14:creationId xmlns:p14="http://schemas.microsoft.com/office/powerpoint/2010/main" val="4002624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用品とはお客様ニーズへの個別対応をするべく販売店で装着するオプション商品です。</a:t>
            </a:r>
            <a:endParaRPr kumimoji="1" lang="en-US" altLang="ja-JP" dirty="0"/>
          </a:p>
          <a:p>
            <a:endParaRPr kumimoji="1" lang="en-US" altLang="ja-JP" dirty="0"/>
          </a:p>
          <a:p>
            <a:r>
              <a:rPr kumimoji="1" lang="ja-JP" altLang="en-US" dirty="0"/>
              <a:t>品質保証部では</a:t>
            </a:r>
            <a:endParaRPr kumimoji="1" lang="en-US" altLang="ja-JP" dirty="0"/>
          </a:p>
          <a:p>
            <a:r>
              <a:rPr kumimoji="1" lang="ja-JP" altLang="en-US" dirty="0"/>
              <a:t>外装・内装・電子・ナビ・安全関係など後付け用品の開発から評価を担当しております。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26423ED-0369-4058-8E81-2A32D7612AE1}" type="slidenum">
              <a:rPr kumimoji="1" lang="ja-JP" altLang="en-US" smtClean="0"/>
              <a:t>4</a:t>
            </a:fld>
            <a:endParaRPr kumimoji="1" lang="ja-JP" altLang="en-US"/>
          </a:p>
        </p:txBody>
      </p:sp>
    </p:spTree>
    <p:extLst>
      <p:ext uri="{BB962C8B-B14F-4D97-AF65-F5344CB8AC3E}">
        <p14:creationId xmlns:p14="http://schemas.microsoft.com/office/powerpoint/2010/main" val="1527605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私たち</a:t>
            </a:r>
            <a:r>
              <a:rPr kumimoji="1" lang="en-US" altLang="ja-JP" dirty="0"/>
              <a:t>VC</a:t>
            </a:r>
            <a:r>
              <a:rPr kumimoji="1" lang="ja-JP" altLang="en-US" dirty="0"/>
              <a:t>品質課　電子チームでは、</a:t>
            </a:r>
          </a:p>
          <a:p>
            <a:r>
              <a:rPr kumimoji="1" lang="ja-JP" altLang="en-US" dirty="0"/>
              <a:t>お客様により良い品質の用品をお届けする為に</a:t>
            </a:r>
          </a:p>
          <a:p>
            <a:r>
              <a:rPr kumimoji="1" lang="ja-JP" altLang="en-US" dirty="0"/>
              <a:t>「取付性評価作業」「取付時間の算出作業」「取付要領書チェック作業」「機能評価作業」の</a:t>
            </a:r>
            <a:endParaRPr kumimoji="1" lang="en-US" altLang="ja-JP" dirty="0"/>
          </a:p>
          <a:p>
            <a:r>
              <a:rPr kumimoji="1" lang="ja-JP" altLang="en-US" dirty="0"/>
              <a:t>主に４つの作業を担当し、用品の品質を担保しております。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26423ED-0369-4058-8E81-2A32D7612AE1}" type="slidenum">
              <a:rPr kumimoji="1" lang="ja-JP" altLang="en-US" smtClean="0"/>
              <a:t>5</a:t>
            </a:fld>
            <a:endParaRPr kumimoji="1" lang="ja-JP" altLang="en-US"/>
          </a:p>
        </p:txBody>
      </p:sp>
    </p:spTree>
    <p:extLst>
      <p:ext uri="{BB962C8B-B14F-4D97-AF65-F5344CB8AC3E}">
        <p14:creationId xmlns:p14="http://schemas.microsoft.com/office/powerpoint/2010/main" val="3785757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続いてサークル紹介です。</a:t>
            </a:r>
            <a:r>
              <a:rPr kumimoji="1" lang="en-US" altLang="ja-JP" dirty="0"/>
              <a:t>CA</a:t>
            </a:r>
            <a:r>
              <a:rPr kumimoji="1" lang="ja-JP" altLang="en-US" dirty="0"/>
              <a:t>　</a:t>
            </a:r>
            <a:r>
              <a:rPr kumimoji="1" lang="en-US" altLang="ja-JP" dirty="0"/>
              <a:t>Reformers</a:t>
            </a:r>
            <a:r>
              <a:rPr kumimoji="1" lang="ja-JP" altLang="en-US" dirty="0"/>
              <a:t>は、</a:t>
            </a:r>
          </a:p>
          <a:p>
            <a:r>
              <a:rPr kumimoji="1" lang="ja-JP" altLang="en-US" dirty="0"/>
              <a:t>サークルリーダー釜谷さん</a:t>
            </a:r>
          </a:p>
          <a:p>
            <a:r>
              <a:rPr kumimoji="1" lang="ja-JP" altLang="en-US" dirty="0"/>
              <a:t>テーマリーダー貞森さんを筆頭に若手の多いサークルです。</a:t>
            </a:r>
            <a:endParaRPr kumimoji="1" lang="en-US" altLang="ja-JP" dirty="0"/>
          </a:p>
          <a:p>
            <a:endParaRPr kumimoji="1" lang="ja-JP" altLang="en-US" dirty="0"/>
          </a:p>
          <a:p>
            <a:r>
              <a:rPr kumimoji="1" lang="ja-JP" altLang="en-US" dirty="0"/>
              <a:t>現在のサークルレベルは</a:t>
            </a:r>
            <a:r>
              <a:rPr kumimoji="1" lang="en-US" altLang="ja-JP" dirty="0"/>
              <a:t>C</a:t>
            </a:r>
            <a:r>
              <a:rPr kumimoji="1" lang="ja-JP" altLang="en-US" dirty="0"/>
              <a:t>レベルで</a:t>
            </a:r>
          </a:p>
          <a:p>
            <a:r>
              <a:rPr kumimoji="1" lang="ja-JP" altLang="en-US" dirty="0"/>
              <a:t>ベテランの方々からの技能・</a:t>
            </a:r>
            <a:r>
              <a:rPr kumimoji="1" lang="en-US" altLang="ja-JP" dirty="0"/>
              <a:t>QC</a:t>
            </a:r>
            <a:r>
              <a:rPr kumimoji="1" lang="ja-JP" altLang="en-US" dirty="0"/>
              <a:t>手法の伝承を通して</a:t>
            </a:r>
          </a:p>
          <a:p>
            <a:r>
              <a:rPr kumimoji="1" lang="ja-JP" altLang="en-US" dirty="0"/>
              <a:t>若手の成長・サークルレベルの向上に努めます。</a:t>
            </a:r>
            <a:endParaRPr kumimoji="1" lang="en-US" altLang="ja-JP" dirty="0"/>
          </a:p>
        </p:txBody>
      </p:sp>
      <p:sp>
        <p:nvSpPr>
          <p:cNvPr id="4" name="スライド番号プレースホルダー 3"/>
          <p:cNvSpPr>
            <a:spLocks noGrp="1"/>
          </p:cNvSpPr>
          <p:nvPr>
            <p:ph type="sldNum" sz="quarter" idx="5"/>
          </p:nvPr>
        </p:nvSpPr>
        <p:spPr/>
        <p:txBody>
          <a:bodyPr/>
          <a:lstStyle/>
          <a:p>
            <a:fld id="{526423ED-0369-4058-8E81-2A32D7612AE1}" type="slidenum">
              <a:rPr kumimoji="1" lang="ja-JP" altLang="en-US" smtClean="0"/>
              <a:t>6</a:t>
            </a:fld>
            <a:endParaRPr kumimoji="1" lang="ja-JP" altLang="en-US"/>
          </a:p>
        </p:txBody>
      </p:sp>
    </p:spTree>
    <p:extLst>
      <p:ext uri="{BB962C8B-B14F-4D97-AF65-F5344CB8AC3E}">
        <p14:creationId xmlns:p14="http://schemas.microsoft.com/office/powerpoint/2010/main" val="19472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1900"/>
            <a:ext cx="5919787" cy="3330575"/>
          </a:xfrm>
        </p:spPr>
      </p:sp>
      <p:sp>
        <p:nvSpPr>
          <p:cNvPr id="3" name="ノート プレースホルダー 2"/>
          <p:cNvSpPr>
            <a:spLocks noGrp="1"/>
          </p:cNvSpPr>
          <p:nvPr>
            <p:ph type="body" idx="1"/>
          </p:nvPr>
        </p:nvSpPr>
        <p:spPr/>
        <p:txBody>
          <a:bodyPr/>
          <a:lstStyle/>
          <a:p>
            <a:r>
              <a:rPr kumimoji="1" lang="ja-JP" altLang="en-US" sz="1000" dirty="0"/>
              <a:t>まず、テーマ選定です。</a:t>
            </a:r>
            <a:endParaRPr kumimoji="1" lang="en-US" altLang="ja-JP" sz="1000" dirty="0"/>
          </a:p>
          <a:p>
            <a:r>
              <a:rPr kumimoji="1" lang="ja-JP" altLang="en-US" sz="1000" dirty="0"/>
              <a:t>背景として、「やめる・変える活動」により業務改廃を行っていきたいというサークルの想いをもとに</a:t>
            </a:r>
          </a:p>
          <a:p>
            <a:r>
              <a:rPr kumimoji="1" lang="ja-JP" altLang="en-US" sz="1000" dirty="0"/>
              <a:t>「工数」の観点でテーマを洗い出しました。</a:t>
            </a:r>
          </a:p>
          <a:p>
            <a:r>
              <a:rPr kumimoji="1" lang="ja-JP" altLang="en-US" sz="1000" dirty="0"/>
              <a:t>その結果「踏み間違い加速抑制システム　機能評価」が一番工数のかかる評価となっており</a:t>
            </a:r>
            <a:endParaRPr kumimoji="1" lang="en-US" altLang="ja-JP" sz="1000" dirty="0"/>
          </a:p>
          <a:p>
            <a:r>
              <a:rPr kumimoji="1" lang="ja-JP" altLang="en-US" sz="1000" dirty="0"/>
              <a:t>繰り返し作業・評価のやり直しが多い事から非常に苦労しているという声が上がりました。</a:t>
            </a:r>
            <a:endParaRPr kumimoji="1" lang="en-US" altLang="ja-JP" sz="1000" dirty="0"/>
          </a:p>
          <a:p>
            <a:endParaRPr kumimoji="1" lang="ja-JP" altLang="en-US" sz="1000" dirty="0"/>
          </a:p>
          <a:p>
            <a:r>
              <a:rPr kumimoji="1" lang="ja-JP" altLang="en-US" sz="1000" dirty="0"/>
              <a:t>重要度としましては、評価が遅れると設定計画が遅れ、商品提供時期に遅れが発生します。</a:t>
            </a:r>
          </a:p>
          <a:p>
            <a:r>
              <a:rPr kumimoji="1" lang="ja-JP" altLang="en-US" sz="1000" dirty="0"/>
              <a:t>緊急度としましては、近年踏み間違い事故が年間</a:t>
            </a:r>
            <a:r>
              <a:rPr kumimoji="1" lang="en-US" altLang="ja-JP" sz="1000" dirty="0"/>
              <a:t>6000</a:t>
            </a:r>
            <a:r>
              <a:rPr kumimoji="1" lang="ja-JP" altLang="en-US" sz="1000" dirty="0"/>
              <a:t>件発生しており、タイムリーな商品提供が必要です。</a:t>
            </a:r>
          </a:p>
          <a:p>
            <a:r>
              <a:rPr kumimoji="1" lang="ja-JP" altLang="en-US" sz="1000" dirty="0"/>
              <a:t>拡大傾向としましては、年々電子品目は増加傾向にあり、新商品も増加傾向にある為対策が必要です。</a:t>
            </a:r>
            <a:endParaRPr kumimoji="1" lang="en-US" altLang="ja-JP" sz="1000" dirty="0"/>
          </a:p>
          <a:p>
            <a:endParaRPr kumimoji="1" lang="ja-JP" altLang="en-US" sz="1000" dirty="0"/>
          </a:p>
          <a:p>
            <a:r>
              <a:rPr kumimoji="1" lang="ja-JP" altLang="en-US" sz="1000" dirty="0"/>
              <a:t>以上のことからこちらのテーマを「踏み間違い加速抑制システム機能評価」で</a:t>
            </a:r>
            <a:r>
              <a:rPr kumimoji="1" lang="en-US" altLang="ja-JP" sz="1000" dirty="0"/>
              <a:t>QC</a:t>
            </a:r>
            <a:r>
              <a:rPr kumimoji="1" lang="ja-JP" altLang="en-US" sz="1000" dirty="0"/>
              <a:t>活動を取り組むことにしました。</a:t>
            </a:r>
            <a:endParaRPr kumimoji="1" lang="en-US" altLang="ja-JP" sz="1000" dirty="0"/>
          </a:p>
          <a:p>
            <a:endParaRPr kumimoji="1" lang="en-US" altLang="ja-JP" sz="1000" dirty="0"/>
          </a:p>
          <a:p>
            <a:endParaRPr kumimoji="1" lang="en-US" altLang="ja-JP" sz="1000" dirty="0"/>
          </a:p>
        </p:txBody>
      </p:sp>
      <p:sp>
        <p:nvSpPr>
          <p:cNvPr id="4" name="スライド番号プレースホルダー 3"/>
          <p:cNvSpPr>
            <a:spLocks noGrp="1"/>
          </p:cNvSpPr>
          <p:nvPr>
            <p:ph type="sldNum" sz="quarter" idx="10"/>
          </p:nvPr>
        </p:nvSpPr>
        <p:spPr/>
        <p:txBody>
          <a:bodyPr/>
          <a:lstStyle/>
          <a:p>
            <a:fld id="{526423ED-0369-4058-8E81-2A32D7612AE1}" type="slidenum">
              <a:rPr kumimoji="1" lang="ja-JP" altLang="en-US" smtClean="0"/>
              <a:t>7</a:t>
            </a:fld>
            <a:endParaRPr kumimoji="1" lang="ja-JP" altLang="en-US"/>
          </a:p>
        </p:txBody>
      </p:sp>
    </p:spTree>
    <p:extLst>
      <p:ext uri="{BB962C8B-B14F-4D97-AF65-F5344CB8AC3E}">
        <p14:creationId xmlns:p14="http://schemas.microsoft.com/office/powerpoint/2010/main" val="2522634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1900"/>
            <a:ext cx="5919787" cy="3330575"/>
          </a:xfrm>
        </p:spPr>
      </p:sp>
      <p:sp>
        <p:nvSpPr>
          <p:cNvPr id="3" name="ノート プレースホルダー 2"/>
          <p:cNvSpPr>
            <a:spLocks noGrp="1"/>
          </p:cNvSpPr>
          <p:nvPr>
            <p:ph type="body" idx="1"/>
          </p:nvPr>
        </p:nvSpPr>
        <p:spPr/>
        <p:txBody>
          <a:bodyPr/>
          <a:lstStyle/>
          <a:p>
            <a:r>
              <a:rPr kumimoji="1" lang="ja-JP" altLang="en-US" dirty="0"/>
              <a:t>続いて、「加速抑制システム」および「機能評価」についてご説明いたします。</a:t>
            </a:r>
            <a:endParaRPr kumimoji="1" lang="en-US" altLang="ja-JP" dirty="0"/>
          </a:p>
          <a:p>
            <a:endParaRPr kumimoji="1" lang="en-US" altLang="ja-JP" dirty="0"/>
          </a:p>
          <a:p>
            <a:r>
              <a:rPr kumimoji="1" lang="ja-JP" altLang="en-US" dirty="0"/>
              <a:t>近年、お年寄りのアクセル踏み間違いによる事故が全国で多数発生しており</a:t>
            </a:r>
            <a:endParaRPr kumimoji="1" lang="en-US" altLang="ja-JP" dirty="0"/>
          </a:p>
          <a:p>
            <a:r>
              <a:rPr kumimoji="1" lang="ja-JP" altLang="en-US" dirty="0"/>
              <a:t>用品部署としてなにか貢献できないか・・・と、開発されたのが「加速抑制システム」です。</a:t>
            </a:r>
            <a:endParaRPr kumimoji="1" lang="en-US" altLang="ja-JP" dirty="0"/>
          </a:p>
          <a:p>
            <a:r>
              <a:rPr kumimoji="1" lang="ja-JP" altLang="en-US" dirty="0"/>
              <a:t>既販車へ安全装備を後付けし、アクセルの踏み間違いによる事故を防止する商品となります。</a:t>
            </a:r>
            <a:endParaRPr kumimoji="1" lang="en-US" altLang="ja-JP" dirty="0"/>
          </a:p>
          <a:p>
            <a:endParaRPr kumimoji="1" lang="en-US" altLang="ja-JP" dirty="0"/>
          </a:p>
          <a:p>
            <a:r>
              <a:rPr kumimoji="1" lang="ja-JP" altLang="en-US" dirty="0"/>
              <a:t>「機能評価」では、「障害物への衝突」「後退時の加速」「急加速」など</a:t>
            </a:r>
            <a:endParaRPr kumimoji="1" lang="en-US" altLang="ja-JP" dirty="0"/>
          </a:p>
          <a:p>
            <a:r>
              <a:rPr kumimoji="1" lang="ja-JP" altLang="en-US" dirty="0"/>
              <a:t>あらゆる踏み間違い状況を想定してアクセルの踏込み量を再現した評価を実施しています。</a:t>
            </a:r>
            <a:endParaRPr kumimoji="1" lang="en-US" altLang="ja-JP" dirty="0"/>
          </a:p>
          <a:p>
            <a:r>
              <a:rPr kumimoji="1" lang="en-US" altLang="ja-JP" dirty="0"/>
              <a:t>1</a:t>
            </a:r>
            <a:r>
              <a:rPr kumimoji="1" lang="ja-JP" altLang="en-US" dirty="0"/>
              <a:t>台あたり</a:t>
            </a:r>
            <a:r>
              <a:rPr kumimoji="1" lang="en-US" altLang="ja-JP" dirty="0"/>
              <a:t>155</a:t>
            </a:r>
            <a:r>
              <a:rPr kumimoji="1" lang="ja-JP" altLang="en-US" dirty="0"/>
              <a:t>の確認項目があり、それを月に</a:t>
            </a:r>
            <a:r>
              <a:rPr kumimoji="1" lang="en-US" altLang="ja-JP" dirty="0"/>
              <a:t>10</a:t>
            </a:r>
            <a:r>
              <a:rPr kumimoji="1" lang="ja-JP" altLang="en-US" dirty="0"/>
              <a:t>台評価しております。</a:t>
            </a:r>
            <a:endParaRPr kumimoji="1" lang="en-US" altLang="ja-JP" dirty="0"/>
          </a:p>
        </p:txBody>
      </p:sp>
      <p:sp>
        <p:nvSpPr>
          <p:cNvPr id="4" name="スライド番号プレースホルダー 3"/>
          <p:cNvSpPr>
            <a:spLocks noGrp="1"/>
          </p:cNvSpPr>
          <p:nvPr>
            <p:ph type="sldNum" sz="quarter" idx="10"/>
          </p:nvPr>
        </p:nvSpPr>
        <p:spPr/>
        <p:txBody>
          <a:bodyPr/>
          <a:lstStyle/>
          <a:p>
            <a:fld id="{526423ED-0369-4058-8E81-2A32D7612AE1}" type="slidenum">
              <a:rPr kumimoji="1" lang="ja-JP" altLang="en-US" smtClean="0"/>
              <a:t>8</a:t>
            </a:fld>
            <a:endParaRPr kumimoji="1" lang="ja-JP" altLang="en-US"/>
          </a:p>
        </p:txBody>
      </p:sp>
    </p:spTree>
    <p:extLst>
      <p:ext uri="{BB962C8B-B14F-4D97-AF65-F5344CB8AC3E}">
        <p14:creationId xmlns:p14="http://schemas.microsoft.com/office/powerpoint/2010/main" val="2615486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1900"/>
            <a:ext cx="5919787" cy="3330575"/>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続いて、「現状把握」です。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「機能評価」に工数がかかっている、という問題を工程別・条件別・項目別で層別すると、</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評価項目「全開・全閉以外の調整」で</a:t>
            </a:r>
            <a:r>
              <a:rPr kumimoji="1" lang="en-US" altLang="ja-JP" dirty="0"/>
              <a:t>1</a:t>
            </a:r>
            <a:r>
              <a:rPr kumimoji="1" lang="ja-JP" altLang="en-US" dirty="0"/>
              <a:t>台あたり</a:t>
            </a:r>
            <a:r>
              <a:rPr kumimoji="1" lang="en-US" altLang="ja-JP" dirty="0"/>
              <a:t>15h</a:t>
            </a:r>
            <a:r>
              <a:rPr kumimoji="1" lang="ja-JP" altLang="en-US" dirty="0"/>
              <a:t>の工数が発生していることが分かりました。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526423ED-0369-4058-8E81-2A32D7612AE1}" type="slidenum">
              <a:rPr kumimoji="1" lang="ja-JP" altLang="en-US" smtClean="0"/>
              <a:t>9</a:t>
            </a:fld>
            <a:endParaRPr kumimoji="1" lang="ja-JP" altLang="en-US"/>
          </a:p>
        </p:txBody>
      </p:sp>
    </p:spTree>
    <p:extLst>
      <p:ext uri="{BB962C8B-B14F-4D97-AF65-F5344CB8AC3E}">
        <p14:creationId xmlns:p14="http://schemas.microsoft.com/office/powerpoint/2010/main" val="192617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C7413DFA-3402-47F8-8659-2E277AA8A533}" type="datetimeFigureOut">
              <a:rPr kumimoji="1" lang="ja-JP" altLang="en-US" smtClean="0"/>
              <a:t>2023/11/24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9DB7A3-C3D1-4384-883A-F8DB88876593}" type="slidenum">
              <a:rPr kumimoji="1" lang="ja-JP" altLang="en-US" smtClean="0"/>
              <a:t>‹#›</a:t>
            </a:fld>
            <a:endParaRPr kumimoji="1" lang="ja-JP" altLang="en-US"/>
          </a:p>
        </p:txBody>
      </p:sp>
    </p:spTree>
    <p:extLst>
      <p:ext uri="{BB962C8B-B14F-4D97-AF65-F5344CB8AC3E}">
        <p14:creationId xmlns:p14="http://schemas.microsoft.com/office/powerpoint/2010/main" val="1802287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413DFA-3402-47F8-8659-2E277AA8A533}" type="datetimeFigureOut">
              <a:rPr kumimoji="1" lang="ja-JP" altLang="en-US" smtClean="0"/>
              <a:t>2023/11/24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9DB7A3-C3D1-4384-883A-F8DB88876593}" type="slidenum">
              <a:rPr kumimoji="1" lang="ja-JP" altLang="en-US" smtClean="0"/>
              <a:t>‹#›</a:t>
            </a:fld>
            <a:endParaRPr kumimoji="1" lang="ja-JP" altLang="en-US"/>
          </a:p>
        </p:txBody>
      </p:sp>
    </p:spTree>
    <p:extLst>
      <p:ext uri="{BB962C8B-B14F-4D97-AF65-F5344CB8AC3E}">
        <p14:creationId xmlns:p14="http://schemas.microsoft.com/office/powerpoint/2010/main" val="1719073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413DFA-3402-47F8-8659-2E277AA8A533}" type="datetimeFigureOut">
              <a:rPr kumimoji="1" lang="ja-JP" altLang="en-US" smtClean="0"/>
              <a:t>2023/11/24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9DB7A3-C3D1-4384-883A-F8DB88876593}" type="slidenum">
              <a:rPr kumimoji="1" lang="ja-JP" altLang="en-US" smtClean="0"/>
              <a:t>‹#›</a:t>
            </a:fld>
            <a:endParaRPr kumimoji="1" lang="ja-JP" altLang="en-US"/>
          </a:p>
        </p:txBody>
      </p:sp>
    </p:spTree>
    <p:extLst>
      <p:ext uri="{BB962C8B-B14F-4D97-AF65-F5344CB8AC3E}">
        <p14:creationId xmlns:p14="http://schemas.microsoft.com/office/powerpoint/2010/main" val="24419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413DFA-3402-47F8-8659-2E277AA8A533}" type="datetimeFigureOut">
              <a:rPr kumimoji="1" lang="ja-JP" altLang="en-US" smtClean="0"/>
              <a:t>2023/11/24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9DB7A3-C3D1-4384-883A-F8DB88876593}" type="slidenum">
              <a:rPr kumimoji="1" lang="ja-JP" altLang="en-US" smtClean="0"/>
              <a:t>‹#›</a:t>
            </a:fld>
            <a:endParaRPr kumimoji="1" lang="ja-JP" altLang="en-US"/>
          </a:p>
        </p:txBody>
      </p:sp>
    </p:spTree>
    <p:extLst>
      <p:ext uri="{BB962C8B-B14F-4D97-AF65-F5344CB8AC3E}">
        <p14:creationId xmlns:p14="http://schemas.microsoft.com/office/powerpoint/2010/main" val="1925286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413DFA-3402-47F8-8659-2E277AA8A533}" type="datetimeFigureOut">
              <a:rPr kumimoji="1" lang="ja-JP" altLang="en-US" smtClean="0"/>
              <a:t>2023/11/24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9DB7A3-C3D1-4384-883A-F8DB88876593}" type="slidenum">
              <a:rPr kumimoji="1" lang="ja-JP" altLang="en-US" smtClean="0"/>
              <a:t>‹#›</a:t>
            </a:fld>
            <a:endParaRPr kumimoji="1" lang="ja-JP" altLang="en-US"/>
          </a:p>
        </p:txBody>
      </p:sp>
    </p:spTree>
    <p:extLst>
      <p:ext uri="{BB962C8B-B14F-4D97-AF65-F5344CB8AC3E}">
        <p14:creationId xmlns:p14="http://schemas.microsoft.com/office/powerpoint/2010/main" val="3510634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C7413DFA-3402-47F8-8659-2E277AA8A533}" type="datetimeFigureOut">
              <a:rPr kumimoji="1" lang="ja-JP" altLang="en-US" smtClean="0"/>
              <a:t>2023/11/24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59DB7A3-C3D1-4384-883A-F8DB88876593}" type="slidenum">
              <a:rPr kumimoji="1" lang="ja-JP" altLang="en-US" smtClean="0"/>
              <a:t>‹#›</a:t>
            </a:fld>
            <a:endParaRPr kumimoji="1" lang="ja-JP" altLang="en-US"/>
          </a:p>
        </p:txBody>
      </p:sp>
    </p:spTree>
    <p:extLst>
      <p:ext uri="{BB962C8B-B14F-4D97-AF65-F5344CB8AC3E}">
        <p14:creationId xmlns:p14="http://schemas.microsoft.com/office/powerpoint/2010/main" val="1341875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C7413DFA-3402-47F8-8659-2E277AA8A533}" type="datetimeFigureOut">
              <a:rPr kumimoji="1" lang="ja-JP" altLang="en-US" smtClean="0"/>
              <a:t>2023/11/24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59DB7A3-C3D1-4384-883A-F8DB88876593}" type="slidenum">
              <a:rPr kumimoji="1" lang="ja-JP" altLang="en-US" smtClean="0"/>
              <a:t>‹#›</a:t>
            </a:fld>
            <a:endParaRPr kumimoji="1" lang="ja-JP" altLang="en-US"/>
          </a:p>
        </p:txBody>
      </p:sp>
    </p:spTree>
    <p:extLst>
      <p:ext uri="{BB962C8B-B14F-4D97-AF65-F5344CB8AC3E}">
        <p14:creationId xmlns:p14="http://schemas.microsoft.com/office/powerpoint/2010/main" val="2816943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C7413DFA-3402-47F8-8659-2E277AA8A533}" type="datetimeFigureOut">
              <a:rPr kumimoji="1" lang="ja-JP" altLang="en-US" smtClean="0"/>
              <a:t>2023/11/24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59DB7A3-C3D1-4384-883A-F8DB88876593}" type="slidenum">
              <a:rPr kumimoji="1" lang="ja-JP" altLang="en-US" smtClean="0"/>
              <a:t>‹#›</a:t>
            </a:fld>
            <a:endParaRPr kumimoji="1" lang="ja-JP" altLang="en-US"/>
          </a:p>
        </p:txBody>
      </p:sp>
    </p:spTree>
    <p:extLst>
      <p:ext uri="{BB962C8B-B14F-4D97-AF65-F5344CB8AC3E}">
        <p14:creationId xmlns:p14="http://schemas.microsoft.com/office/powerpoint/2010/main" val="1572209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13DFA-3402-47F8-8659-2E277AA8A533}" type="datetimeFigureOut">
              <a:rPr kumimoji="1" lang="ja-JP" altLang="en-US" smtClean="0"/>
              <a:t>2023/11/24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59DB7A3-C3D1-4384-883A-F8DB88876593}" type="slidenum">
              <a:rPr kumimoji="1" lang="ja-JP" altLang="en-US" smtClean="0"/>
              <a:t>‹#›</a:t>
            </a:fld>
            <a:endParaRPr kumimoji="1" lang="ja-JP" altLang="en-US"/>
          </a:p>
        </p:txBody>
      </p:sp>
    </p:spTree>
    <p:extLst>
      <p:ext uri="{BB962C8B-B14F-4D97-AF65-F5344CB8AC3E}">
        <p14:creationId xmlns:p14="http://schemas.microsoft.com/office/powerpoint/2010/main" val="523575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413DFA-3402-47F8-8659-2E277AA8A533}" type="datetimeFigureOut">
              <a:rPr kumimoji="1" lang="ja-JP" altLang="en-US" smtClean="0"/>
              <a:t>2023/11/24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59DB7A3-C3D1-4384-883A-F8DB88876593}" type="slidenum">
              <a:rPr kumimoji="1" lang="ja-JP" altLang="en-US" smtClean="0"/>
              <a:t>‹#›</a:t>
            </a:fld>
            <a:endParaRPr kumimoji="1" lang="ja-JP" altLang="en-US"/>
          </a:p>
        </p:txBody>
      </p:sp>
    </p:spTree>
    <p:extLst>
      <p:ext uri="{BB962C8B-B14F-4D97-AF65-F5344CB8AC3E}">
        <p14:creationId xmlns:p14="http://schemas.microsoft.com/office/powerpoint/2010/main" val="371694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413DFA-3402-47F8-8659-2E277AA8A533}" type="datetimeFigureOut">
              <a:rPr kumimoji="1" lang="ja-JP" altLang="en-US" smtClean="0"/>
              <a:t>2023/11/24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59DB7A3-C3D1-4384-883A-F8DB88876593}" type="slidenum">
              <a:rPr kumimoji="1" lang="ja-JP" altLang="en-US" smtClean="0"/>
              <a:t>‹#›</a:t>
            </a:fld>
            <a:endParaRPr kumimoji="1" lang="ja-JP" altLang="en-US"/>
          </a:p>
        </p:txBody>
      </p:sp>
    </p:spTree>
    <p:extLst>
      <p:ext uri="{BB962C8B-B14F-4D97-AF65-F5344CB8AC3E}">
        <p14:creationId xmlns:p14="http://schemas.microsoft.com/office/powerpoint/2010/main" val="3621554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13DFA-3402-47F8-8659-2E277AA8A533}" type="datetimeFigureOut">
              <a:rPr kumimoji="1" lang="ja-JP" altLang="en-US" smtClean="0"/>
              <a:t>2023/11/24</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DB7A3-C3D1-4384-883A-F8DB88876593}" type="slidenum">
              <a:rPr kumimoji="1" lang="ja-JP" altLang="en-US" smtClean="0"/>
              <a:t>‹#›</a:t>
            </a:fld>
            <a:endParaRPr kumimoji="1" lang="ja-JP" altLang="en-US"/>
          </a:p>
        </p:txBody>
      </p:sp>
    </p:spTree>
    <p:extLst>
      <p:ext uri="{BB962C8B-B14F-4D97-AF65-F5344CB8AC3E}">
        <p14:creationId xmlns:p14="http://schemas.microsoft.com/office/powerpoint/2010/main" val="3961049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2.xml"/><Relationship Id="rId7" Type="http://schemas.openxmlformats.org/officeDocument/2006/relationships/image" Target="../media/image78.png"/><Relationship Id="rId12"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7.png"/><Relationship Id="rId11" Type="http://schemas.microsoft.com/office/2007/relationships/hdphoto" Target="../media/hdphoto5.wdp"/><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notesSlide" Target="../notesSlides/notesSlide11.xml"/><Relationship Id="rId9" Type="http://schemas.openxmlformats.org/officeDocument/2006/relationships/image" Target="../media/image80.pn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2.xml"/><Relationship Id="rId7" Type="http://schemas.microsoft.com/office/2007/relationships/hdphoto" Target="../media/hdphoto6.wdp"/><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2.png"/><Relationship Id="rId5" Type="http://schemas.openxmlformats.org/officeDocument/2006/relationships/chart" Target="../charts/chart2.xml"/><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1.xml"/><Relationship Id="rId7" Type="http://schemas.openxmlformats.org/officeDocument/2006/relationships/image" Target="../media/image42.png"/><Relationship Id="rId12"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84.png"/><Relationship Id="rId10" Type="http://schemas.openxmlformats.org/officeDocument/2006/relationships/image" Target="../media/image86.png"/><Relationship Id="rId4" Type="http://schemas.openxmlformats.org/officeDocument/2006/relationships/notesSlide" Target="../notesSlides/notesSlide13.xml"/><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8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4.png"/><Relationship Id="rId4" Type="http://schemas.openxmlformats.org/officeDocument/2006/relationships/notesSlide" Target="../notesSlides/notesSlide14.xml"/><Relationship Id="rId9" Type="http://schemas.openxmlformats.org/officeDocument/2006/relationships/image" Target="../media/image89.png"/></Relationships>
</file>

<file path=ppt/slides/_rels/slide15.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3" Type="http://schemas.openxmlformats.org/officeDocument/2006/relationships/slideLayout" Target="../slideLayouts/slideLayout1.xml"/><Relationship Id="rId7" Type="http://schemas.openxmlformats.org/officeDocument/2006/relationships/image" Target="../media/image92.png"/><Relationship Id="rId12" Type="http://schemas.openxmlformats.org/officeDocument/2006/relationships/image" Target="../media/image96.png"/><Relationship Id="rId2" Type="http://schemas.openxmlformats.org/officeDocument/2006/relationships/audio" Target="../media/media15.m4a"/><Relationship Id="rId16" Type="http://schemas.openxmlformats.org/officeDocument/2006/relationships/image" Target="../media/image4.png"/><Relationship Id="rId1" Type="http://schemas.microsoft.com/office/2007/relationships/media" Target="../media/media15.m4a"/><Relationship Id="rId6" Type="http://schemas.openxmlformats.org/officeDocument/2006/relationships/image" Target="../media/image91.png"/><Relationship Id="rId11" Type="http://schemas.microsoft.com/office/2007/relationships/hdphoto" Target="../media/hdphoto9.wdp"/><Relationship Id="rId5" Type="http://schemas.openxmlformats.org/officeDocument/2006/relationships/image" Target="../media/image90.png"/><Relationship Id="rId15" Type="http://schemas.openxmlformats.org/officeDocument/2006/relationships/image" Target="../media/image73.png"/><Relationship Id="rId10" Type="http://schemas.openxmlformats.org/officeDocument/2006/relationships/image" Target="../media/image95.png"/><Relationship Id="rId4" Type="http://schemas.openxmlformats.org/officeDocument/2006/relationships/notesSlide" Target="../notesSlides/notesSlide15.xml"/><Relationship Id="rId9" Type="http://schemas.openxmlformats.org/officeDocument/2006/relationships/image" Target="../media/image94.png"/><Relationship Id="rId14" Type="http://schemas.openxmlformats.org/officeDocument/2006/relationships/image" Target="../media/image98.png"/></Relationships>
</file>

<file path=ppt/slides/_rels/slide1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slideLayout" Target="../slideLayouts/slideLayout1.xml"/><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1.png"/><Relationship Id="rId11" Type="http://schemas.openxmlformats.org/officeDocument/2006/relationships/image" Target="../media/image103.png"/><Relationship Id="rId5" Type="http://schemas.openxmlformats.org/officeDocument/2006/relationships/image" Target="../media/image47.png"/><Relationship Id="rId15" Type="http://schemas.openxmlformats.org/officeDocument/2006/relationships/image" Target="../media/image4.png"/><Relationship Id="rId10" Type="http://schemas.openxmlformats.org/officeDocument/2006/relationships/image" Target="../media/image102.png"/><Relationship Id="rId4" Type="http://schemas.openxmlformats.org/officeDocument/2006/relationships/notesSlide" Target="../notesSlides/notesSlide16.xml"/><Relationship Id="rId9" Type="http://schemas.openxmlformats.org/officeDocument/2006/relationships/image" Target="../media/image101.png"/><Relationship Id="rId14" Type="http://schemas.openxmlformats.org/officeDocument/2006/relationships/image" Target="../media/image106.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09.png"/><Relationship Id="rId12" Type="http://schemas.openxmlformats.org/officeDocument/2006/relationships/image" Target="../media/image11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8.png"/><Relationship Id="rId11" Type="http://schemas.openxmlformats.org/officeDocument/2006/relationships/image" Target="../media/image51.jpeg"/><Relationship Id="rId5" Type="http://schemas.openxmlformats.org/officeDocument/2006/relationships/image" Target="../media/image107.png"/><Relationship Id="rId10" Type="http://schemas.openxmlformats.org/officeDocument/2006/relationships/image" Target="../media/image111.png"/><Relationship Id="rId4" Type="http://schemas.openxmlformats.org/officeDocument/2006/relationships/notesSlide" Target="../notesSlides/notesSlide17.xml"/><Relationship Id="rId9" Type="http://schemas.openxmlformats.org/officeDocument/2006/relationships/image" Target="../media/image110.jpeg"/></Relationships>
</file>

<file path=ppt/slides/_rels/slide18.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12.wdp"/><Relationship Id="rId18" Type="http://schemas.openxmlformats.org/officeDocument/2006/relationships/image" Target="../media/image119.png"/><Relationship Id="rId26" Type="http://schemas.openxmlformats.org/officeDocument/2006/relationships/image" Target="../media/image4.png"/><Relationship Id="rId3" Type="http://schemas.openxmlformats.org/officeDocument/2006/relationships/slideLayout" Target="../slideLayouts/slideLayout1.xml"/><Relationship Id="rId21" Type="http://schemas.openxmlformats.org/officeDocument/2006/relationships/image" Target="../media/image121.jpeg"/><Relationship Id="rId7" Type="http://schemas.openxmlformats.org/officeDocument/2006/relationships/image" Target="../media/image115.png"/><Relationship Id="rId12" Type="http://schemas.openxmlformats.org/officeDocument/2006/relationships/image" Target="../media/image118.png"/><Relationship Id="rId17" Type="http://schemas.openxmlformats.org/officeDocument/2006/relationships/image" Target="../media/image43.png"/><Relationship Id="rId25" Type="http://schemas.openxmlformats.org/officeDocument/2006/relationships/image" Target="../media/image122.png"/><Relationship Id="rId2" Type="http://schemas.openxmlformats.org/officeDocument/2006/relationships/audio" Target="../media/media18.m4a"/><Relationship Id="rId16" Type="http://schemas.microsoft.com/office/2007/relationships/hdphoto" Target="../media/hdphoto8.wdp"/><Relationship Id="rId20" Type="http://schemas.openxmlformats.org/officeDocument/2006/relationships/image" Target="../media/image120.png"/><Relationship Id="rId1" Type="http://schemas.microsoft.com/office/2007/relationships/media" Target="../media/media18.m4a"/><Relationship Id="rId6" Type="http://schemas.openxmlformats.org/officeDocument/2006/relationships/image" Target="../media/image114.png"/><Relationship Id="rId11" Type="http://schemas.openxmlformats.org/officeDocument/2006/relationships/image" Target="../media/image117.png"/><Relationship Id="rId24" Type="http://schemas.openxmlformats.org/officeDocument/2006/relationships/image" Target="../media/image55.png"/><Relationship Id="rId5" Type="http://schemas.openxmlformats.org/officeDocument/2006/relationships/image" Target="../media/image113.png"/><Relationship Id="rId15" Type="http://schemas.openxmlformats.org/officeDocument/2006/relationships/image" Target="../media/image86.png"/><Relationship Id="rId23" Type="http://schemas.openxmlformats.org/officeDocument/2006/relationships/image" Target="../media/image46.png"/><Relationship Id="rId10" Type="http://schemas.microsoft.com/office/2007/relationships/hdphoto" Target="../media/hdphoto11.wdp"/><Relationship Id="rId19" Type="http://schemas.microsoft.com/office/2007/relationships/hdphoto" Target="../media/hdphoto13.wdp"/><Relationship Id="rId4" Type="http://schemas.openxmlformats.org/officeDocument/2006/relationships/notesSlide" Target="../notesSlides/notesSlide18.xml"/><Relationship Id="rId9" Type="http://schemas.openxmlformats.org/officeDocument/2006/relationships/image" Target="../media/image116.png"/><Relationship Id="rId14" Type="http://schemas.openxmlformats.org/officeDocument/2006/relationships/image" Target="../media/image48.png"/><Relationship Id="rId22"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slideLayout" Target="../slideLayouts/slideLayout1.xml"/><Relationship Id="rId7" Type="http://schemas.openxmlformats.org/officeDocument/2006/relationships/image" Target="../media/image124.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14.wdp"/><Relationship Id="rId5" Type="http://schemas.openxmlformats.org/officeDocument/2006/relationships/image" Target="../media/image123.png"/><Relationship Id="rId10" Type="http://schemas.openxmlformats.org/officeDocument/2006/relationships/image" Target="../media/image4.png"/><Relationship Id="rId4" Type="http://schemas.openxmlformats.org/officeDocument/2006/relationships/notesSlide" Target="../notesSlides/notesSlide19.xml"/><Relationship Id="rId9" Type="http://schemas.openxmlformats.org/officeDocument/2006/relationships/image" Target="../media/image125.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slideLayout" Target="../slideLayouts/slideLayout2.xml"/><Relationship Id="rId7" Type="http://schemas.openxmlformats.org/officeDocument/2006/relationships/image" Target="../media/image12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notesSlide" Target="../notesSlides/notesSlide20.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130.png"/><Relationship Id="rId12" Type="http://schemas.openxmlformats.org/officeDocument/2006/relationships/image" Target="../media/image4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3.png"/><Relationship Id="rId11" Type="http://schemas.openxmlformats.org/officeDocument/2006/relationships/image" Target="../media/image45.png"/><Relationship Id="rId5" Type="http://schemas.openxmlformats.org/officeDocument/2006/relationships/chart" Target="../charts/chart3.xml"/><Relationship Id="rId1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notesSlide" Target="../notesSlides/notesSlide21.xml"/><Relationship Id="rId9" Type="http://schemas.openxmlformats.org/officeDocument/2006/relationships/image" Target="../media/image42.pn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slideLayout" Target="../slideLayouts/slideLayout2.xml"/><Relationship Id="rId7" Type="http://schemas.microsoft.com/office/2007/relationships/hdphoto" Target="../media/hdphoto16.wdp"/><Relationship Id="rId12"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32.png"/><Relationship Id="rId11" Type="http://schemas.openxmlformats.org/officeDocument/2006/relationships/image" Target="../media/image136.png"/><Relationship Id="rId5" Type="http://schemas.openxmlformats.org/officeDocument/2006/relationships/image" Target="../media/image131.png"/><Relationship Id="rId10" Type="http://schemas.openxmlformats.org/officeDocument/2006/relationships/image" Target="../media/image135.png"/><Relationship Id="rId4" Type="http://schemas.openxmlformats.org/officeDocument/2006/relationships/notesSlide" Target="../notesSlides/notesSlide22.xml"/><Relationship Id="rId9" Type="http://schemas.openxmlformats.org/officeDocument/2006/relationships/image" Target="../media/image13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1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oleObject" Target="../embeddings/oleObject2.bin"/><Relationship Id="rId2" Type="http://schemas.openxmlformats.org/officeDocument/2006/relationships/audio" Target="../media/media4.m4a"/><Relationship Id="rId16" Type="http://schemas.openxmlformats.org/officeDocument/2006/relationships/image" Target="../media/image28.png"/><Relationship Id="rId1" Type="http://schemas.microsoft.com/office/2007/relationships/media" Target="../media/media4.m4a"/><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5" Type="http://schemas.openxmlformats.org/officeDocument/2006/relationships/oleObject" Target="../embeddings/oleObject1.bin"/><Relationship Id="rId10" Type="http://schemas.openxmlformats.org/officeDocument/2006/relationships/image" Target="../media/image23.png"/><Relationship Id="rId19"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22.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slideLayout" Target="../slideLayouts/slideLayout2.xml"/><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audio" Target="../media/media5.m4a"/><Relationship Id="rId16" Type="http://schemas.openxmlformats.org/officeDocument/2006/relationships/image" Target="../media/image4.png"/><Relationship Id="rId1" Type="http://schemas.microsoft.com/office/2007/relationships/media" Target="../media/media5.m4a"/><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notesSlide" Target="../notesSlides/notesSlide5.xml"/><Relationship Id="rId9" Type="http://schemas.openxmlformats.org/officeDocument/2006/relationships/image" Target="../media/image34.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slideLayout" Target="../slideLayouts/slideLayout7.xml"/><Relationship Id="rId21" Type="http://schemas.openxmlformats.org/officeDocument/2006/relationships/image" Target="../media/image4.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audio" Target="../media/media6.m4a"/><Relationship Id="rId16" Type="http://schemas.openxmlformats.org/officeDocument/2006/relationships/image" Target="../media/image52.jpeg"/><Relationship Id="rId20" Type="http://schemas.openxmlformats.org/officeDocument/2006/relationships/image" Target="../media/image56.jpeg"/><Relationship Id="rId1" Type="http://schemas.microsoft.com/office/2007/relationships/media" Target="../media/media6.m4a"/><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jpe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notesSlide" Target="../notesSlides/notesSlide6.xml"/><Relationship Id="rId9" Type="http://schemas.openxmlformats.org/officeDocument/2006/relationships/image" Target="../media/image45.png"/><Relationship Id="rId1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58.png"/><Relationship Id="rId12"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hart" Target="../charts/chart1.xml"/><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notesSlide" Target="../notesSlides/notesSlide7.xml"/><Relationship Id="rId9" Type="http://schemas.openxmlformats.org/officeDocument/2006/relationships/image" Target="../media/image60.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7.jpeg"/><Relationship Id="rId1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4.png"/><Relationship Id="rId12" Type="http://schemas.microsoft.com/office/2007/relationships/hdphoto" Target="../media/hdphoto4.wdp"/><Relationship Id="rId17" Type="http://schemas.openxmlformats.org/officeDocument/2006/relationships/image" Target="../media/image71.png"/><Relationship Id="rId2" Type="http://schemas.openxmlformats.org/officeDocument/2006/relationships/audio" Target="../media/media8.m4a"/><Relationship Id="rId16" Type="http://schemas.openxmlformats.org/officeDocument/2006/relationships/image" Target="../media/image70.png"/><Relationship Id="rId1" Type="http://schemas.microsoft.com/office/2007/relationships/media" Target="../media/media8.m4a"/><Relationship Id="rId6" Type="http://schemas.microsoft.com/office/2007/relationships/hdphoto" Target="../media/hdphoto1.wdp"/><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69.jpeg"/><Relationship Id="rId10" Type="http://schemas.microsoft.com/office/2007/relationships/hdphoto" Target="../media/hdphoto3.wdp"/><Relationship Id="rId4" Type="http://schemas.openxmlformats.org/officeDocument/2006/relationships/notesSlide" Target="../notesSlides/notesSlide8.xml"/><Relationship Id="rId9" Type="http://schemas.openxmlformats.org/officeDocument/2006/relationships/image" Target="../media/image65.png"/><Relationship Id="rId14" Type="http://schemas.openxmlformats.org/officeDocument/2006/relationships/image" Target="../media/image6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9441" y="33154"/>
            <a:ext cx="11933118" cy="1132579"/>
          </a:xfrm>
        </p:spPr>
        <p:txBody>
          <a:bodyPr anchor="ctr">
            <a:noAutofit/>
          </a:bodyPr>
          <a:lstStyle/>
          <a:p>
            <a:pPr>
              <a:lnSpc>
                <a:spcPct val="150000"/>
              </a:lnSpc>
            </a:pPr>
            <a:r>
              <a:rPr lang="ja-JP" altLang="en-US" sz="4400" b="1" dirty="0">
                <a:solidFill>
                  <a:schemeClr val="tx1">
                    <a:lumMod val="75000"/>
                    <a:lumOff val="25000"/>
                  </a:schemeClr>
                </a:solidFill>
                <a:latin typeface="Meiryo UI" panose="020B0604030504040204" pitchFamily="50" charset="-128"/>
                <a:ea typeface="Meiryo UI" panose="020B0604030504040204" pitchFamily="50" charset="-128"/>
              </a:rPr>
              <a:t>テーマ：手動式アクセル装置による評価工数低減</a:t>
            </a:r>
          </a:p>
        </p:txBody>
      </p:sp>
      <p:sp>
        <p:nvSpPr>
          <p:cNvPr id="5" name="タイトル 1"/>
          <p:cNvSpPr txBox="1">
            <a:spLocks/>
          </p:cNvSpPr>
          <p:nvPr/>
        </p:nvSpPr>
        <p:spPr>
          <a:xfrm>
            <a:off x="4988706" y="5821725"/>
            <a:ext cx="6596821" cy="75900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pP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メンバー</a:t>
            </a: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清治</a:t>
            </a: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SX</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　鷲見</a:t>
            </a: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SX</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　築山</a:t>
            </a: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SX</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　田中</a:t>
            </a: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SX</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　佐藤</a:t>
            </a: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直</a:t>
            </a: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 </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　</a:t>
            </a:r>
            <a:endParaRPr lang="en-US" altLang="ja-JP" sz="20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 name="タイトル 1"/>
          <p:cNvSpPr txBox="1">
            <a:spLocks/>
          </p:cNvSpPr>
          <p:nvPr/>
        </p:nvSpPr>
        <p:spPr>
          <a:xfrm>
            <a:off x="6096000" y="6249736"/>
            <a:ext cx="6339840" cy="59096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pP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吉田　西田</a:t>
            </a: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智</a:t>
            </a: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　水谷　西田</a:t>
            </a: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遥</a:t>
            </a: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　梶原　渡邉　三上</a:t>
            </a: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SP</a:t>
            </a:r>
            <a:endParaRPr lang="ja-JP" altLang="en-US" sz="20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7" name="タイトル 1"/>
          <p:cNvSpPr txBox="1">
            <a:spLocks/>
          </p:cNvSpPr>
          <p:nvPr/>
        </p:nvSpPr>
        <p:spPr>
          <a:xfrm>
            <a:off x="434716" y="5895013"/>
            <a:ext cx="4726888" cy="75900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ts val="2800"/>
              </a:lnSpc>
            </a:pP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テーマリーダー</a:t>
            </a: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貞森　</a:t>
            </a:r>
            <a:endParaRPr lang="en-US" altLang="ja-JP" sz="2000" b="1">
              <a:solidFill>
                <a:schemeClr val="tx1">
                  <a:lumMod val="75000"/>
                  <a:lumOff val="25000"/>
                </a:schemeClr>
              </a:solidFill>
              <a:latin typeface="Meiryo UI" panose="020B0604030504040204" pitchFamily="50" charset="-128"/>
              <a:ea typeface="Meiryo UI" panose="020B0604030504040204" pitchFamily="50" charset="-128"/>
            </a:endParaRPr>
          </a:p>
          <a:p>
            <a:pPr algn="l">
              <a:lnSpc>
                <a:spcPts val="2800"/>
              </a:lnSpc>
            </a:pP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サークルリーダー</a:t>
            </a: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釜谷</a:t>
            </a:r>
            <a:r>
              <a:rPr lang="en-US" altLang="ja-JP" sz="2000" b="1">
                <a:solidFill>
                  <a:schemeClr val="tx1">
                    <a:lumMod val="75000"/>
                    <a:lumOff val="25000"/>
                  </a:schemeClr>
                </a:solidFill>
                <a:latin typeface="Meiryo UI" panose="020B0604030504040204" pitchFamily="50" charset="-128"/>
                <a:ea typeface="Meiryo UI" panose="020B0604030504040204" pitchFamily="50" charset="-128"/>
              </a:rPr>
              <a:t>EX</a:t>
            </a:r>
          </a:p>
        </p:txBody>
      </p:sp>
      <p:sp>
        <p:nvSpPr>
          <p:cNvPr id="4" name="タイトル 1">
            <a:extLst>
              <a:ext uri="{FF2B5EF4-FFF2-40B4-BE49-F238E27FC236}">
                <a16:creationId xmlns:a16="http://schemas.microsoft.com/office/drawing/2014/main" id="{CCB4B674-3FE6-1BB9-2808-99D408846BA9}"/>
              </a:ext>
            </a:extLst>
          </p:cNvPr>
          <p:cNvSpPr txBox="1">
            <a:spLocks/>
          </p:cNvSpPr>
          <p:nvPr/>
        </p:nvSpPr>
        <p:spPr>
          <a:xfrm>
            <a:off x="-14420" y="348866"/>
            <a:ext cx="12383588" cy="29210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50000"/>
              </a:lnSpc>
            </a:pPr>
            <a:endParaRPr lang="ja-JP" altLang="en-US" sz="6600" b="1">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14" name="直線コネクタ 13">
            <a:extLst>
              <a:ext uri="{FF2B5EF4-FFF2-40B4-BE49-F238E27FC236}">
                <a16:creationId xmlns:a16="http://schemas.microsoft.com/office/drawing/2014/main" id="{0F79F990-9879-43DF-596E-316B0C522B4F}"/>
              </a:ext>
            </a:extLst>
          </p:cNvPr>
          <p:cNvCxnSpPr/>
          <p:nvPr/>
        </p:nvCxnSpPr>
        <p:spPr>
          <a:xfrm>
            <a:off x="262793" y="1145965"/>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pic>
        <p:nvPicPr>
          <p:cNvPr id="4098" name="Picture 2" descr="虫のラジコンのイラスト">
            <a:extLst>
              <a:ext uri="{FF2B5EF4-FFF2-40B4-BE49-F238E27FC236}">
                <a16:creationId xmlns:a16="http://schemas.microsoft.com/office/drawing/2014/main" id="{5766FF0F-7128-A523-9E21-31DDA21B4F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876"/>
          <a:stretch/>
        </p:blipFill>
        <p:spPr bwMode="auto">
          <a:xfrm>
            <a:off x="10040183" y="2054868"/>
            <a:ext cx="1799848" cy="3325447"/>
          </a:xfrm>
          <a:prstGeom prst="rect">
            <a:avLst/>
          </a:prstGeom>
          <a:noFill/>
          <a:extLst>
            <a:ext uri="{909E8E84-426E-40DD-AFC4-6F175D3DCCD1}">
              <a14:hiddenFill xmlns:a14="http://schemas.microsoft.com/office/drawing/2010/main">
                <a:solidFill>
                  <a:srgbClr val="FFFFFF"/>
                </a:solidFill>
              </a14:hiddenFill>
            </a:ext>
          </a:extLst>
        </p:spPr>
      </p:pic>
      <p:sp>
        <p:nvSpPr>
          <p:cNvPr id="21" name="タイトル 1">
            <a:extLst>
              <a:ext uri="{FF2B5EF4-FFF2-40B4-BE49-F238E27FC236}">
                <a16:creationId xmlns:a16="http://schemas.microsoft.com/office/drawing/2014/main" id="{A8C9DB20-E27D-FAC3-57B2-7DED43A54547}"/>
              </a:ext>
            </a:extLst>
          </p:cNvPr>
          <p:cNvSpPr txBox="1">
            <a:spLocks/>
          </p:cNvSpPr>
          <p:nvPr/>
        </p:nvSpPr>
        <p:spPr>
          <a:xfrm>
            <a:off x="262793" y="5169329"/>
            <a:ext cx="7518268" cy="86544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pP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トヨタ自動車株式会社　品質保証部　</a:t>
            </a:r>
            <a:r>
              <a:rPr lang="en-US" altLang="ja-JP" sz="2400" b="1" u="sng">
                <a:solidFill>
                  <a:schemeClr val="tx1">
                    <a:lumMod val="75000"/>
                    <a:lumOff val="25000"/>
                  </a:schemeClr>
                </a:solidFill>
                <a:latin typeface="Meiryo UI" panose="020B0604030504040204" pitchFamily="50" charset="-128"/>
                <a:ea typeface="Meiryo UI" panose="020B0604030504040204" pitchFamily="50" charset="-128"/>
              </a:rPr>
              <a:t>CA</a:t>
            </a:r>
            <a:r>
              <a:rPr lang="ja-JP" altLang="en-US" sz="2400" b="1" u="sng">
                <a:solidFill>
                  <a:schemeClr val="tx1">
                    <a:lumMod val="75000"/>
                    <a:lumOff val="25000"/>
                  </a:schemeClr>
                </a:solidFill>
                <a:latin typeface="Meiryo UI" panose="020B0604030504040204" pitchFamily="50" charset="-128"/>
                <a:ea typeface="Meiryo UI" panose="020B0604030504040204" pitchFamily="50" charset="-128"/>
              </a:rPr>
              <a:t>　</a:t>
            </a:r>
            <a:r>
              <a:rPr lang="en-US" altLang="ja-JP" sz="2400" b="1" u="sng">
                <a:solidFill>
                  <a:schemeClr val="tx1">
                    <a:lumMod val="75000"/>
                    <a:lumOff val="25000"/>
                  </a:schemeClr>
                </a:solidFill>
                <a:latin typeface="Meiryo UI" panose="020B0604030504040204" pitchFamily="50" charset="-128"/>
                <a:ea typeface="Meiryo UI" panose="020B0604030504040204" pitchFamily="50" charset="-128"/>
              </a:rPr>
              <a:t>Reformers</a:t>
            </a:r>
            <a:endParaRPr lang="ja-JP" altLang="en-US" sz="2000" b="1" u="sng">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089C0BB2-DF58-9FD8-B1F5-2409F9A4F259}"/>
              </a:ext>
            </a:extLst>
          </p:cNvPr>
          <p:cNvPicPr>
            <a:picLocks noChangeAspect="1"/>
          </p:cNvPicPr>
          <p:nvPr/>
        </p:nvPicPr>
        <p:blipFill>
          <a:blip r:embed="rId6"/>
          <a:stretch>
            <a:fillRect/>
          </a:stretch>
        </p:blipFill>
        <p:spPr>
          <a:xfrm>
            <a:off x="6766944" y="1239841"/>
            <a:ext cx="2902914" cy="3954695"/>
          </a:xfrm>
          <a:prstGeom prst="rect">
            <a:avLst/>
          </a:prstGeom>
        </p:spPr>
      </p:pic>
      <p:pic>
        <p:nvPicPr>
          <p:cNvPr id="8" name="図 7">
            <a:extLst>
              <a:ext uri="{FF2B5EF4-FFF2-40B4-BE49-F238E27FC236}">
                <a16:creationId xmlns:a16="http://schemas.microsoft.com/office/drawing/2014/main" id="{B72AA358-E73C-454D-74D8-F6374CE1FD19}"/>
              </a:ext>
            </a:extLst>
          </p:cNvPr>
          <p:cNvPicPr>
            <a:picLocks noChangeAspect="1"/>
          </p:cNvPicPr>
          <p:nvPr/>
        </p:nvPicPr>
        <p:blipFill rotWithShape="1">
          <a:blip r:embed="rId7"/>
          <a:srcRect t="9617"/>
          <a:stretch/>
        </p:blipFill>
        <p:spPr>
          <a:xfrm>
            <a:off x="294596" y="1239021"/>
            <a:ext cx="6339687" cy="3954695"/>
          </a:xfrm>
          <a:prstGeom prst="rect">
            <a:avLst/>
          </a:prstGeom>
        </p:spPr>
      </p:pic>
      <p:pic>
        <p:nvPicPr>
          <p:cNvPr id="12" name="表紙">
            <a:hlinkClick r:id="" action="ppaction://media"/>
            <a:extLst>
              <a:ext uri="{FF2B5EF4-FFF2-40B4-BE49-F238E27FC236}">
                <a16:creationId xmlns:a16="http://schemas.microsoft.com/office/drawing/2014/main" id="{9ED48E1C-D277-6A83-0C20-6C8B091A18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162" y="72700"/>
            <a:ext cx="325262" cy="325262"/>
          </a:xfrm>
          <a:prstGeom prst="rect">
            <a:avLst/>
          </a:prstGeom>
        </p:spPr>
      </p:pic>
    </p:spTree>
    <p:extLst>
      <p:ext uri="{BB962C8B-B14F-4D97-AF65-F5344CB8AC3E}">
        <p14:creationId xmlns:p14="http://schemas.microsoft.com/office/powerpoint/2010/main" val="198513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吹き出し: 角を丸めた四角形 21">
            <a:extLst>
              <a:ext uri="{FF2B5EF4-FFF2-40B4-BE49-F238E27FC236}">
                <a16:creationId xmlns:a16="http://schemas.microsoft.com/office/drawing/2014/main" id="{F1E24827-232D-FC62-2F02-2AF8665F7BFC}"/>
              </a:ext>
            </a:extLst>
          </p:cNvPr>
          <p:cNvSpPr/>
          <p:nvPr/>
        </p:nvSpPr>
        <p:spPr>
          <a:xfrm>
            <a:off x="7044267" y="5357118"/>
            <a:ext cx="3365515" cy="1159156"/>
          </a:xfrm>
          <a:prstGeom prst="wedgeRoundRectCallout">
            <a:avLst>
              <a:gd name="adj1" fmla="val 57600"/>
              <a:gd name="adj2" fmla="val -7933"/>
              <a:gd name="adj3" fmla="val 16667"/>
            </a:avLst>
          </a:prstGeom>
          <a:solidFill>
            <a:schemeClr val="bg1"/>
          </a:solidFill>
          <a:ln w="28575">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吹き出し: 角を丸めた四角形 20">
            <a:extLst>
              <a:ext uri="{FF2B5EF4-FFF2-40B4-BE49-F238E27FC236}">
                <a16:creationId xmlns:a16="http://schemas.microsoft.com/office/drawing/2014/main" id="{2F5623D4-7365-BA0B-678B-33CB10A7FFF3}"/>
              </a:ext>
            </a:extLst>
          </p:cNvPr>
          <p:cNvSpPr/>
          <p:nvPr/>
        </p:nvSpPr>
        <p:spPr>
          <a:xfrm>
            <a:off x="1039749" y="5389403"/>
            <a:ext cx="3365515" cy="1159156"/>
          </a:xfrm>
          <a:prstGeom prst="wedgeRoundRectCallout">
            <a:avLst>
              <a:gd name="adj1" fmla="val 57600"/>
              <a:gd name="adj2" fmla="val -7933"/>
              <a:gd name="adj3" fmla="val 16667"/>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a:off x="262793" y="540323"/>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62794" y="8552"/>
            <a:ext cx="6370763"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現状把握</a:t>
            </a:r>
            <a:r>
              <a:rPr lang="en-US" altLang="ja-JP" sz="280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プロセス特定</a:t>
            </a:r>
            <a:r>
              <a:rPr lang="en-US" altLang="ja-JP" sz="2800">
                <a:solidFill>
                  <a:schemeClr val="tx1">
                    <a:lumMod val="75000"/>
                    <a:lumOff val="25000"/>
                  </a:schemeClr>
                </a:solidFill>
                <a:latin typeface="Meiryo UI" panose="020B0604030504040204" pitchFamily="50" charset="-128"/>
                <a:ea typeface="Meiryo UI" panose="020B0604030504040204" pitchFamily="50" charset="-128"/>
              </a:rPr>
              <a:t>)</a:t>
            </a:r>
            <a:endParaRPr lang="ja-JP" altLang="en-US" sz="28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151514" y="607040"/>
            <a:ext cx="7134542" cy="485774"/>
          </a:xfrm>
          <a:prstGeom prst="rect">
            <a:avLst/>
          </a:prstGeom>
          <a:noFill/>
        </p:spPr>
        <p:txBody>
          <a:bodyPr wrap="square" rtlCol="0" anchor="ctr">
            <a:spAutoFit/>
          </a:bodyPr>
          <a:lstStyle/>
          <a:p>
            <a:pPr>
              <a:lnSpc>
                <a:spcPct val="120000"/>
              </a:lnSpc>
            </a:pP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＜アクセル踏込み量　全開・全閉以外の調整とは？＞</a:t>
            </a:r>
          </a:p>
        </p:txBody>
      </p:sp>
      <p:sp>
        <p:nvSpPr>
          <p:cNvPr id="130" name="角丸四角形 129"/>
          <p:cNvSpPr/>
          <p:nvPr/>
        </p:nvSpPr>
        <p:spPr>
          <a:xfrm>
            <a:off x="315350" y="1083567"/>
            <a:ext cx="991666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a:solidFill>
                  <a:schemeClr val="tx1">
                    <a:lumMod val="75000"/>
                    <a:lumOff val="25000"/>
                  </a:schemeClr>
                </a:solidFill>
                <a:latin typeface="Meiryo UI" panose="020B0604030504040204" pitchFamily="50" charset="-128"/>
                <a:ea typeface="Meiryo UI" panose="020B0604030504040204" pitchFamily="50" charset="-128"/>
              </a:rPr>
              <a:t>●試験条件に基づきアクセルペダルの踏込み量を全開・全閉以外で調整する必要がある項目</a:t>
            </a:r>
          </a:p>
        </p:txBody>
      </p:sp>
      <p:pic>
        <p:nvPicPr>
          <p:cNvPr id="17" name="図 16">
            <a:extLst>
              <a:ext uri="{FF2B5EF4-FFF2-40B4-BE49-F238E27FC236}">
                <a16:creationId xmlns:a16="http://schemas.microsoft.com/office/drawing/2014/main" id="{4CD0808D-6AB9-E07C-24CC-57ACB7451221}"/>
              </a:ext>
            </a:extLst>
          </p:cNvPr>
          <p:cNvPicPr>
            <a:picLocks noChangeAspect="1"/>
          </p:cNvPicPr>
          <p:nvPr/>
        </p:nvPicPr>
        <p:blipFill>
          <a:blip r:embed="rId5"/>
          <a:stretch>
            <a:fillRect/>
          </a:stretch>
        </p:blipFill>
        <p:spPr>
          <a:xfrm>
            <a:off x="10660498" y="5419638"/>
            <a:ext cx="1018004" cy="1375682"/>
          </a:xfrm>
          <a:prstGeom prst="rect">
            <a:avLst/>
          </a:prstGeom>
        </p:spPr>
      </p:pic>
      <p:pic>
        <p:nvPicPr>
          <p:cNvPr id="18" name="図 17">
            <a:extLst>
              <a:ext uri="{FF2B5EF4-FFF2-40B4-BE49-F238E27FC236}">
                <a16:creationId xmlns:a16="http://schemas.microsoft.com/office/drawing/2014/main" id="{B730AF42-C95B-9594-B36C-3A0825916859}"/>
              </a:ext>
            </a:extLst>
          </p:cNvPr>
          <p:cNvPicPr>
            <a:picLocks noChangeAspect="1"/>
          </p:cNvPicPr>
          <p:nvPr/>
        </p:nvPicPr>
        <p:blipFill>
          <a:blip r:embed="rId6"/>
          <a:stretch>
            <a:fillRect/>
          </a:stretch>
        </p:blipFill>
        <p:spPr>
          <a:xfrm>
            <a:off x="4647658" y="5419638"/>
            <a:ext cx="1018005" cy="1375682"/>
          </a:xfrm>
          <a:prstGeom prst="rect">
            <a:avLst/>
          </a:prstGeom>
        </p:spPr>
      </p:pic>
      <p:sp>
        <p:nvSpPr>
          <p:cNvPr id="19" name="角丸四角形 129">
            <a:extLst>
              <a:ext uri="{FF2B5EF4-FFF2-40B4-BE49-F238E27FC236}">
                <a16:creationId xmlns:a16="http://schemas.microsoft.com/office/drawing/2014/main" id="{C6673E4D-B134-C6F8-E6AC-A8281CC060A8}"/>
              </a:ext>
            </a:extLst>
          </p:cNvPr>
          <p:cNvSpPr/>
          <p:nvPr/>
        </p:nvSpPr>
        <p:spPr>
          <a:xfrm>
            <a:off x="1136988" y="5487235"/>
            <a:ext cx="3171036" cy="963491"/>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Meiryo UI" panose="020B0604030504040204" pitchFamily="50" charset="-128"/>
                <a:ea typeface="Meiryo UI" panose="020B0604030504040204" pitchFamily="50" charset="-128"/>
              </a:rPr>
              <a:t>全開・全閉のみで</a:t>
            </a:r>
            <a:endParaRPr lang="en-US" altLang="ja-JP" sz="28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2800" dirty="0">
                <a:solidFill>
                  <a:schemeClr val="tx1">
                    <a:lumMod val="75000"/>
                    <a:lumOff val="25000"/>
                  </a:schemeClr>
                </a:solidFill>
                <a:latin typeface="Meiryo UI" panose="020B0604030504040204" pitchFamily="50" charset="-128"/>
                <a:ea typeface="Meiryo UI" panose="020B0604030504040204" pitchFamily="50" charset="-128"/>
              </a:rPr>
              <a:t>調整が簡単！</a:t>
            </a:r>
          </a:p>
        </p:txBody>
      </p:sp>
      <p:sp>
        <p:nvSpPr>
          <p:cNvPr id="20" name="角丸四角形 129">
            <a:extLst>
              <a:ext uri="{FF2B5EF4-FFF2-40B4-BE49-F238E27FC236}">
                <a16:creationId xmlns:a16="http://schemas.microsoft.com/office/drawing/2014/main" id="{53F14C0B-9A0D-EBE2-F92A-2A70D9A912C2}"/>
              </a:ext>
            </a:extLst>
          </p:cNvPr>
          <p:cNvSpPr/>
          <p:nvPr/>
        </p:nvSpPr>
        <p:spPr>
          <a:xfrm>
            <a:off x="7294983" y="5389415"/>
            <a:ext cx="2864082" cy="1094561"/>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Meiryo UI" panose="020B0604030504040204" pitchFamily="50" charset="-128"/>
                <a:ea typeface="Meiryo UI" panose="020B0604030504040204" pitchFamily="50" charset="-128"/>
              </a:rPr>
              <a:t>決められた値の</a:t>
            </a:r>
            <a:endParaRPr lang="en-US" altLang="ja-JP" sz="2800"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2800" b="1" dirty="0">
                <a:solidFill>
                  <a:srgbClr val="D33D3D"/>
                </a:solidFill>
                <a:latin typeface="Meiryo UI" panose="020B0604030504040204" pitchFamily="50" charset="-128"/>
                <a:ea typeface="Meiryo UI" panose="020B0604030504040204" pitchFamily="50" charset="-128"/>
              </a:rPr>
              <a:t>調整が難しい</a:t>
            </a:r>
            <a:r>
              <a:rPr lang="ja-JP" altLang="en-US" sz="2800" dirty="0">
                <a:solidFill>
                  <a:schemeClr val="tx1">
                    <a:lumMod val="75000"/>
                    <a:lumOff val="25000"/>
                  </a:schemeClr>
                </a:solidFill>
                <a:latin typeface="Meiryo UI" panose="020B0604030504040204" pitchFamily="50" charset="-128"/>
                <a:ea typeface="Meiryo UI" panose="020B0604030504040204" pitchFamily="50" charset="-128"/>
              </a:rPr>
              <a:t>・・・</a:t>
            </a:r>
          </a:p>
        </p:txBody>
      </p:sp>
      <p:pic>
        <p:nvPicPr>
          <p:cNvPr id="3" name="図 2">
            <a:extLst>
              <a:ext uri="{FF2B5EF4-FFF2-40B4-BE49-F238E27FC236}">
                <a16:creationId xmlns:a16="http://schemas.microsoft.com/office/drawing/2014/main" id="{4F23D4E8-9E61-4972-E3A3-77B4A4337EF1}"/>
              </a:ext>
            </a:extLst>
          </p:cNvPr>
          <p:cNvPicPr>
            <a:picLocks noChangeAspect="1"/>
          </p:cNvPicPr>
          <p:nvPr/>
        </p:nvPicPr>
        <p:blipFill>
          <a:blip r:embed="rId7"/>
          <a:stretch>
            <a:fillRect/>
          </a:stretch>
        </p:blipFill>
        <p:spPr>
          <a:xfrm>
            <a:off x="6300077" y="2117942"/>
            <a:ext cx="5210372" cy="3007130"/>
          </a:xfrm>
          <a:prstGeom prst="rect">
            <a:avLst/>
          </a:prstGeom>
        </p:spPr>
      </p:pic>
      <p:sp>
        <p:nvSpPr>
          <p:cNvPr id="2" name="角丸四角形 129">
            <a:extLst>
              <a:ext uri="{FF2B5EF4-FFF2-40B4-BE49-F238E27FC236}">
                <a16:creationId xmlns:a16="http://schemas.microsoft.com/office/drawing/2014/main" id="{EE7CABD8-5C07-611B-F895-5A3AAB3ABA41}"/>
              </a:ext>
            </a:extLst>
          </p:cNvPr>
          <p:cNvSpPr/>
          <p:nvPr/>
        </p:nvSpPr>
        <p:spPr>
          <a:xfrm>
            <a:off x="1309385" y="1672748"/>
            <a:ext cx="359655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u="sng">
                <a:solidFill>
                  <a:schemeClr val="tx1">
                    <a:lumMod val="75000"/>
                    <a:lumOff val="25000"/>
                  </a:schemeClr>
                </a:solidFill>
                <a:latin typeface="Meiryo UI" panose="020B0604030504040204" pitchFamily="50" charset="-128"/>
                <a:ea typeface="Meiryo UI" panose="020B0604030504040204" pitchFamily="50" charset="-128"/>
              </a:rPr>
              <a:t>全開・全閉での調整</a:t>
            </a:r>
          </a:p>
        </p:txBody>
      </p:sp>
      <p:sp>
        <p:nvSpPr>
          <p:cNvPr id="4" name="角丸四角形 129">
            <a:extLst>
              <a:ext uri="{FF2B5EF4-FFF2-40B4-BE49-F238E27FC236}">
                <a16:creationId xmlns:a16="http://schemas.microsoft.com/office/drawing/2014/main" id="{F7085DDC-1457-F457-5FFF-DF10A50402FD}"/>
              </a:ext>
            </a:extLst>
          </p:cNvPr>
          <p:cNvSpPr/>
          <p:nvPr/>
        </p:nvSpPr>
        <p:spPr>
          <a:xfrm>
            <a:off x="7448102" y="1672748"/>
            <a:ext cx="359655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u="sng">
                <a:solidFill>
                  <a:srgbClr val="D33D3D"/>
                </a:solidFill>
                <a:latin typeface="Meiryo UI" panose="020B0604030504040204" pitchFamily="50" charset="-128"/>
                <a:ea typeface="Meiryo UI" panose="020B0604030504040204" pitchFamily="50" charset="-128"/>
              </a:rPr>
              <a:t>全開・全閉以外の調整</a:t>
            </a:r>
          </a:p>
        </p:txBody>
      </p:sp>
      <p:pic>
        <p:nvPicPr>
          <p:cNvPr id="6" name="図 5">
            <a:extLst>
              <a:ext uri="{FF2B5EF4-FFF2-40B4-BE49-F238E27FC236}">
                <a16:creationId xmlns:a16="http://schemas.microsoft.com/office/drawing/2014/main" id="{367BF16A-5541-BD1F-BFBD-926E7A4643CD}"/>
              </a:ext>
            </a:extLst>
          </p:cNvPr>
          <p:cNvPicPr>
            <a:picLocks noChangeAspect="1"/>
          </p:cNvPicPr>
          <p:nvPr/>
        </p:nvPicPr>
        <p:blipFill>
          <a:blip r:embed="rId8"/>
          <a:stretch>
            <a:fillRect/>
          </a:stretch>
        </p:blipFill>
        <p:spPr>
          <a:xfrm>
            <a:off x="305498" y="2154928"/>
            <a:ext cx="5122343" cy="2966395"/>
          </a:xfrm>
          <a:prstGeom prst="rect">
            <a:avLst/>
          </a:prstGeom>
        </p:spPr>
      </p:pic>
      <p:sp>
        <p:nvSpPr>
          <p:cNvPr id="5" name="直角三角形 4">
            <a:extLst>
              <a:ext uri="{FF2B5EF4-FFF2-40B4-BE49-F238E27FC236}">
                <a16:creationId xmlns:a16="http://schemas.microsoft.com/office/drawing/2014/main" id="{AD4CC144-57F8-049C-7A02-FCB9D3A3C07E}"/>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A2EEFF2E-5B74-4DAF-1AB0-5C1A4A453FD2}"/>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9</a:t>
            </a:r>
            <a:endParaRPr lang="ja-JP" altLang="en-US" sz="2400" b="1" dirty="0">
              <a:latin typeface="Meiryo UI" panose="020B0604030504040204" pitchFamily="50" charset="-128"/>
              <a:ea typeface="Meiryo UI" panose="020B0604030504040204" pitchFamily="50" charset="-128"/>
            </a:endParaRPr>
          </a:p>
        </p:txBody>
      </p:sp>
      <p:sp>
        <p:nvSpPr>
          <p:cNvPr id="10" name="角丸四角形 129">
            <a:extLst>
              <a:ext uri="{FF2B5EF4-FFF2-40B4-BE49-F238E27FC236}">
                <a16:creationId xmlns:a16="http://schemas.microsoft.com/office/drawing/2014/main" id="{45ABBD06-7C0F-9DF9-62C1-B488CFE235F6}"/>
              </a:ext>
            </a:extLst>
          </p:cNvPr>
          <p:cNvSpPr/>
          <p:nvPr/>
        </p:nvSpPr>
        <p:spPr>
          <a:xfrm>
            <a:off x="11061665" y="5083182"/>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rPr>
              <a:t>（秒）</a:t>
            </a:r>
          </a:p>
        </p:txBody>
      </p:sp>
      <p:sp>
        <p:nvSpPr>
          <p:cNvPr id="11" name="角丸四角形 129">
            <a:extLst>
              <a:ext uri="{FF2B5EF4-FFF2-40B4-BE49-F238E27FC236}">
                <a16:creationId xmlns:a16="http://schemas.microsoft.com/office/drawing/2014/main" id="{8C42A114-FE4E-04A3-DC10-088A109B0CB4}"/>
              </a:ext>
            </a:extLst>
          </p:cNvPr>
          <p:cNvSpPr/>
          <p:nvPr/>
        </p:nvSpPr>
        <p:spPr>
          <a:xfrm>
            <a:off x="1172314" y="5051909"/>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0.5</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2" name="角丸四角形 129">
            <a:extLst>
              <a:ext uri="{FF2B5EF4-FFF2-40B4-BE49-F238E27FC236}">
                <a16:creationId xmlns:a16="http://schemas.microsoft.com/office/drawing/2014/main" id="{5990066F-8B57-FD42-FB81-34F88EDEE942}"/>
              </a:ext>
            </a:extLst>
          </p:cNvPr>
          <p:cNvSpPr/>
          <p:nvPr/>
        </p:nvSpPr>
        <p:spPr>
          <a:xfrm>
            <a:off x="2358391" y="5051909"/>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1.0</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3" name="角丸四角形 129">
            <a:extLst>
              <a:ext uri="{FF2B5EF4-FFF2-40B4-BE49-F238E27FC236}">
                <a16:creationId xmlns:a16="http://schemas.microsoft.com/office/drawing/2014/main" id="{6FE131D7-83EA-F292-541A-76F74F5D6345}"/>
              </a:ext>
            </a:extLst>
          </p:cNvPr>
          <p:cNvSpPr/>
          <p:nvPr/>
        </p:nvSpPr>
        <p:spPr>
          <a:xfrm>
            <a:off x="3541653" y="5051909"/>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1.5</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4" name="角丸四角形 129">
            <a:extLst>
              <a:ext uri="{FF2B5EF4-FFF2-40B4-BE49-F238E27FC236}">
                <a16:creationId xmlns:a16="http://schemas.microsoft.com/office/drawing/2014/main" id="{7A992EAB-5104-FEB4-E92B-FFF68B68BF26}"/>
              </a:ext>
            </a:extLst>
          </p:cNvPr>
          <p:cNvSpPr/>
          <p:nvPr/>
        </p:nvSpPr>
        <p:spPr>
          <a:xfrm>
            <a:off x="4719915" y="5051909"/>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2.0</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5" name="角丸四角形 129">
            <a:extLst>
              <a:ext uri="{FF2B5EF4-FFF2-40B4-BE49-F238E27FC236}">
                <a16:creationId xmlns:a16="http://schemas.microsoft.com/office/drawing/2014/main" id="{1A915FD3-0F91-F5FA-BA18-F3BD44E34343}"/>
              </a:ext>
            </a:extLst>
          </p:cNvPr>
          <p:cNvSpPr/>
          <p:nvPr/>
        </p:nvSpPr>
        <p:spPr>
          <a:xfrm>
            <a:off x="7209085" y="5034503"/>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0.5</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6" name="角丸四角形 129">
            <a:extLst>
              <a:ext uri="{FF2B5EF4-FFF2-40B4-BE49-F238E27FC236}">
                <a16:creationId xmlns:a16="http://schemas.microsoft.com/office/drawing/2014/main" id="{E5D6C992-B368-F3DC-FE09-B86BA358FCA0}"/>
              </a:ext>
            </a:extLst>
          </p:cNvPr>
          <p:cNvSpPr/>
          <p:nvPr/>
        </p:nvSpPr>
        <p:spPr>
          <a:xfrm>
            <a:off x="8410792" y="5034503"/>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1.0</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3" name="角丸四角形 129">
            <a:extLst>
              <a:ext uri="{FF2B5EF4-FFF2-40B4-BE49-F238E27FC236}">
                <a16:creationId xmlns:a16="http://schemas.microsoft.com/office/drawing/2014/main" id="{6C014154-6B3D-2E32-07D5-9AFC1BD3740C}"/>
              </a:ext>
            </a:extLst>
          </p:cNvPr>
          <p:cNvSpPr/>
          <p:nvPr/>
        </p:nvSpPr>
        <p:spPr>
          <a:xfrm>
            <a:off x="9625314" y="5034503"/>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1.5</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4" name="角丸四角形 129">
            <a:extLst>
              <a:ext uri="{FF2B5EF4-FFF2-40B4-BE49-F238E27FC236}">
                <a16:creationId xmlns:a16="http://schemas.microsoft.com/office/drawing/2014/main" id="{400FC75F-4122-5D0B-47D4-FF5EADFECE07}"/>
              </a:ext>
            </a:extLst>
          </p:cNvPr>
          <p:cNvSpPr/>
          <p:nvPr/>
        </p:nvSpPr>
        <p:spPr>
          <a:xfrm>
            <a:off x="10795761" y="5034503"/>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2.0</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25" name="直線コネクタ 24">
            <a:extLst>
              <a:ext uri="{FF2B5EF4-FFF2-40B4-BE49-F238E27FC236}">
                <a16:creationId xmlns:a16="http://schemas.microsoft.com/office/drawing/2014/main" id="{086DD754-927E-EE3E-BD50-9C71B50FFCDE}"/>
              </a:ext>
            </a:extLst>
          </p:cNvPr>
          <p:cNvCxnSpPr>
            <a:cxnSpLocks/>
          </p:cNvCxnSpPr>
          <p:nvPr/>
        </p:nvCxnSpPr>
        <p:spPr>
          <a:xfrm>
            <a:off x="1570361" y="4971450"/>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5A81FA26-4877-FD1C-9CB5-67C2F47B9922}"/>
              </a:ext>
            </a:extLst>
          </p:cNvPr>
          <p:cNvCxnSpPr>
            <a:cxnSpLocks/>
          </p:cNvCxnSpPr>
          <p:nvPr/>
        </p:nvCxnSpPr>
        <p:spPr>
          <a:xfrm>
            <a:off x="2766116" y="4971450"/>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91932596-2F25-B986-F1AF-799A4ABF62D1}"/>
              </a:ext>
            </a:extLst>
          </p:cNvPr>
          <p:cNvCxnSpPr>
            <a:cxnSpLocks/>
          </p:cNvCxnSpPr>
          <p:nvPr/>
        </p:nvCxnSpPr>
        <p:spPr>
          <a:xfrm>
            <a:off x="3938423" y="4971450"/>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F59665B-7EB1-3C14-6793-E3315B3DD29C}"/>
              </a:ext>
            </a:extLst>
          </p:cNvPr>
          <p:cNvCxnSpPr>
            <a:cxnSpLocks/>
          </p:cNvCxnSpPr>
          <p:nvPr/>
        </p:nvCxnSpPr>
        <p:spPr>
          <a:xfrm>
            <a:off x="5115479" y="4971450"/>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46C9F978-E0A0-E5E5-D696-80F31F3A18E3}"/>
              </a:ext>
            </a:extLst>
          </p:cNvPr>
          <p:cNvCxnSpPr>
            <a:cxnSpLocks/>
          </p:cNvCxnSpPr>
          <p:nvPr/>
        </p:nvCxnSpPr>
        <p:spPr>
          <a:xfrm>
            <a:off x="7585307" y="4953306"/>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7B34BB5-184C-CCD3-D8FE-2F91433D53D7}"/>
              </a:ext>
            </a:extLst>
          </p:cNvPr>
          <p:cNvCxnSpPr>
            <a:cxnSpLocks/>
          </p:cNvCxnSpPr>
          <p:nvPr/>
        </p:nvCxnSpPr>
        <p:spPr>
          <a:xfrm>
            <a:off x="8788877" y="4953306"/>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55BFBAED-EE83-0C57-2CD4-4AA94C04DE77}"/>
              </a:ext>
            </a:extLst>
          </p:cNvPr>
          <p:cNvCxnSpPr>
            <a:cxnSpLocks/>
          </p:cNvCxnSpPr>
          <p:nvPr/>
        </p:nvCxnSpPr>
        <p:spPr>
          <a:xfrm>
            <a:off x="10000259" y="4953306"/>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D77F3A6-65AF-149D-1E28-EC19413B9703}"/>
              </a:ext>
            </a:extLst>
          </p:cNvPr>
          <p:cNvCxnSpPr>
            <a:cxnSpLocks/>
          </p:cNvCxnSpPr>
          <p:nvPr/>
        </p:nvCxnSpPr>
        <p:spPr>
          <a:xfrm>
            <a:off x="11192945" y="4953306"/>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角丸四角形 129">
            <a:extLst>
              <a:ext uri="{FF2B5EF4-FFF2-40B4-BE49-F238E27FC236}">
                <a16:creationId xmlns:a16="http://schemas.microsoft.com/office/drawing/2014/main" id="{C2B640A8-BA6E-1ADF-1157-3B4FE0C3869C}"/>
              </a:ext>
            </a:extLst>
          </p:cNvPr>
          <p:cNvSpPr/>
          <p:nvPr/>
        </p:nvSpPr>
        <p:spPr>
          <a:xfrm>
            <a:off x="4991526" y="5102759"/>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rPr>
              <a:t>（秒）</a:t>
            </a:r>
          </a:p>
        </p:txBody>
      </p:sp>
      <p:pic>
        <p:nvPicPr>
          <p:cNvPr id="34" name="⑨">
            <a:hlinkClick r:id="" action="ppaction://media"/>
            <a:extLst>
              <a:ext uri="{FF2B5EF4-FFF2-40B4-BE49-F238E27FC236}">
                <a16:creationId xmlns:a16="http://schemas.microsoft.com/office/drawing/2014/main" id="{33B21557-1E37-9B70-D21A-1A1BD1D8BB58}"/>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9"/>
          <a:stretch>
            <a:fillRect/>
          </a:stretch>
        </p:blipFill>
        <p:spPr>
          <a:xfrm>
            <a:off x="53788" y="146525"/>
            <a:ext cx="304800" cy="304800"/>
          </a:xfrm>
          <a:prstGeom prst="rect">
            <a:avLst/>
          </a:prstGeom>
        </p:spPr>
      </p:pic>
    </p:spTree>
    <p:extLst>
      <p:ext uri="{BB962C8B-B14F-4D97-AF65-F5344CB8AC3E}">
        <p14:creationId xmlns:p14="http://schemas.microsoft.com/office/powerpoint/2010/main" val="194996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92"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CAD3C2DB-30E1-5DE5-16B6-05657890C236}"/>
              </a:ext>
            </a:extLst>
          </p:cNvPr>
          <p:cNvGraphicFramePr>
            <a:graphicFrameLocks noGrp="1"/>
          </p:cNvGraphicFramePr>
          <p:nvPr>
            <p:extLst>
              <p:ext uri="{D42A27DB-BD31-4B8C-83A1-F6EECF244321}">
                <p14:modId xmlns:p14="http://schemas.microsoft.com/office/powerpoint/2010/main" val="2406701442"/>
              </p:ext>
            </p:extLst>
          </p:nvPr>
        </p:nvGraphicFramePr>
        <p:xfrm>
          <a:off x="151514" y="1319492"/>
          <a:ext cx="11867888" cy="3433708"/>
        </p:xfrm>
        <a:graphic>
          <a:graphicData uri="http://schemas.openxmlformats.org/drawingml/2006/table">
            <a:tbl>
              <a:tblPr firstRow="1" bandRow="1">
                <a:tableStyleId>{5940675A-B579-460E-94D1-54222C63F5DA}</a:tableStyleId>
              </a:tblPr>
              <a:tblGrid>
                <a:gridCol w="3634264">
                  <a:extLst>
                    <a:ext uri="{9D8B030D-6E8A-4147-A177-3AD203B41FA5}">
                      <a16:colId xmlns:a16="http://schemas.microsoft.com/office/drawing/2014/main" val="1865509347"/>
                    </a:ext>
                  </a:extLst>
                </a:gridCol>
                <a:gridCol w="1929884">
                  <a:extLst>
                    <a:ext uri="{9D8B030D-6E8A-4147-A177-3AD203B41FA5}">
                      <a16:colId xmlns:a16="http://schemas.microsoft.com/office/drawing/2014/main" val="613635650"/>
                    </a:ext>
                  </a:extLst>
                </a:gridCol>
                <a:gridCol w="6303740">
                  <a:extLst>
                    <a:ext uri="{9D8B030D-6E8A-4147-A177-3AD203B41FA5}">
                      <a16:colId xmlns:a16="http://schemas.microsoft.com/office/drawing/2014/main" val="175524659"/>
                    </a:ext>
                  </a:extLst>
                </a:gridCol>
              </a:tblGrid>
              <a:tr h="432190">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①試験条件を確認</a:t>
                      </a:r>
                      <a:endParaRPr kumimoji="1" lang="en-US" altLang="ja-JP" sz="1800" b="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rgbClr val="FFF2CC"/>
                    </a:solidFill>
                  </a:tcPr>
                </a:tc>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②アクセル操作</a:t>
                      </a:r>
                      <a:endParaRPr kumimoji="1" lang="en-US" altLang="ja-JP" sz="1800" b="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rgbClr val="FFF2CC"/>
                    </a:solidFill>
                  </a:tcPr>
                </a:tc>
                <a:tc>
                  <a:txBody>
                    <a:bodyPr/>
                    <a:lstStyle/>
                    <a:p>
                      <a:pPr algn="ctr"/>
                      <a:r>
                        <a:rPr kumimoji="1" lang="ja-JP" altLang="en-US" sz="1800">
                          <a:solidFill>
                            <a:schemeClr val="tx1">
                              <a:lumMod val="75000"/>
                              <a:lumOff val="25000"/>
                            </a:schemeClr>
                          </a:solidFill>
                          <a:latin typeface="Meiryo UI" panose="020B0604030504040204" pitchFamily="50" charset="-128"/>
                          <a:ea typeface="Meiryo UI" panose="020B0604030504040204" pitchFamily="50" charset="-128"/>
                        </a:rPr>
                        <a:t>③実際の踏込み量を確認</a:t>
                      </a:r>
                    </a:p>
                  </a:txBody>
                  <a:tcPr anchor="ctr">
                    <a:solidFill>
                      <a:schemeClr val="accent4">
                        <a:lumMod val="20000"/>
                        <a:lumOff val="80000"/>
                      </a:schemeClr>
                    </a:solidFill>
                  </a:tcPr>
                </a:tc>
                <a:extLst>
                  <a:ext uri="{0D108BD9-81ED-4DB2-BD59-A6C34878D82A}">
                    <a16:rowId xmlns:a16="http://schemas.microsoft.com/office/drawing/2014/main" val="4195047875"/>
                  </a:ext>
                </a:extLst>
              </a:tr>
              <a:tr h="3001518">
                <a:tc>
                  <a:txBody>
                    <a:bodyPr/>
                    <a:lstStyle/>
                    <a:p>
                      <a:pPr algn="ctr"/>
                      <a:endParaRPr kumimoji="1" lang="ja-JP" altLang="en-US" sz="1800" b="0" dirty="0">
                        <a:solidFill>
                          <a:schemeClr val="tx1">
                            <a:lumMod val="75000"/>
                            <a:lumOff val="25000"/>
                          </a:schemeClr>
                        </a:solidFill>
                        <a:latin typeface="Meiryo UI" panose="020B0604030504040204" pitchFamily="50" charset="-128"/>
                        <a:ea typeface="Meiryo UI" panose="020B0604030504040204" pitchFamily="50" charset="-128"/>
                      </a:endParaRPr>
                    </a:p>
                  </a:txBody>
                  <a:tcPr anchor="ctr">
                    <a:noFill/>
                  </a:tcPr>
                </a:tc>
                <a:tc>
                  <a:txBody>
                    <a:bodyPr/>
                    <a:lstStyle/>
                    <a:p>
                      <a:pPr algn="ctr"/>
                      <a:endPar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endParaRPr>
                    </a:p>
                  </a:txBody>
                  <a:tcPr anchor="ctr">
                    <a:noFill/>
                  </a:tcPr>
                </a:tc>
                <a:tc>
                  <a:txBody>
                    <a:bodyPr/>
                    <a:lstStyle/>
                    <a:p>
                      <a:pPr algn="ctr"/>
                      <a:endParaRPr kumimoji="1" lang="en-US" altLang="ja-JP" sz="1800" dirty="0">
                        <a:solidFill>
                          <a:schemeClr val="tx1">
                            <a:lumMod val="75000"/>
                            <a:lumOff val="25000"/>
                          </a:schemeClr>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97447053"/>
                  </a:ext>
                </a:extLst>
              </a:tr>
            </a:tbl>
          </a:graphicData>
        </a:graphic>
      </p:graphicFrame>
      <p:cxnSp>
        <p:nvCxnSpPr>
          <p:cNvPr id="7" name="直線コネクタ 6"/>
          <p:cNvCxnSpPr/>
          <p:nvPr/>
        </p:nvCxnSpPr>
        <p:spPr>
          <a:xfrm>
            <a:off x="262793" y="540323"/>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62794" y="8552"/>
            <a:ext cx="6370763"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現状把握</a:t>
            </a:r>
            <a:r>
              <a:rPr lang="en-US" altLang="ja-JP" sz="280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プロセス特定</a:t>
            </a:r>
            <a:r>
              <a:rPr lang="en-US" altLang="ja-JP" sz="2800">
                <a:solidFill>
                  <a:schemeClr val="tx1">
                    <a:lumMod val="75000"/>
                    <a:lumOff val="25000"/>
                  </a:schemeClr>
                </a:solidFill>
                <a:latin typeface="Meiryo UI" panose="020B0604030504040204" pitchFamily="50" charset="-128"/>
                <a:ea typeface="Meiryo UI" panose="020B0604030504040204" pitchFamily="50" charset="-128"/>
              </a:rPr>
              <a:t>)</a:t>
            </a:r>
            <a:endParaRPr lang="ja-JP" altLang="en-US" sz="28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151514" y="665959"/>
            <a:ext cx="3850470" cy="485774"/>
          </a:xfrm>
          <a:prstGeom prst="rect">
            <a:avLst/>
          </a:prstGeom>
          <a:noFill/>
        </p:spPr>
        <p:txBody>
          <a:bodyPr wrap="square" rtlCol="0" anchor="ctr">
            <a:spAutoFit/>
          </a:bodyPr>
          <a:lstStyle/>
          <a:p>
            <a:pPr>
              <a:lnSpc>
                <a:spcPct val="120000"/>
              </a:lnSpc>
            </a:pP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＜評価の流れ＞</a:t>
            </a:r>
          </a:p>
        </p:txBody>
      </p:sp>
      <p:sp>
        <p:nvSpPr>
          <p:cNvPr id="22" name="角丸四角形 129">
            <a:extLst>
              <a:ext uri="{FF2B5EF4-FFF2-40B4-BE49-F238E27FC236}">
                <a16:creationId xmlns:a16="http://schemas.microsoft.com/office/drawing/2014/main" id="{C70DBB8E-C081-C501-868D-94559761712C}"/>
              </a:ext>
            </a:extLst>
          </p:cNvPr>
          <p:cNvSpPr/>
          <p:nvPr/>
        </p:nvSpPr>
        <p:spPr>
          <a:xfrm>
            <a:off x="4437909" y="624991"/>
            <a:ext cx="1410605"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試験条件</a:t>
            </a:r>
          </a:p>
        </p:txBody>
      </p:sp>
      <p:cxnSp>
        <p:nvCxnSpPr>
          <p:cNvPr id="25" name="直線コネクタ 24">
            <a:extLst>
              <a:ext uri="{FF2B5EF4-FFF2-40B4-BE49-F238E27FC236}">
                <a16:creationId xmlns:a16="http://schemas.microsoft.com/office/drawing/2014/main" id="{A6D96CFC-B169-63AC-D0DD-DFCB4E881750}"/>
              </a:ext>
            </a:extLst>
          </p:cNvPr>
          <p:cNvCxnSpPr>
            <a:cxnSpLocks/>
          </p:cNvCxnSpPr>
          <p:nvPr/>
        </p:nvCxnSpPr>
        <p:spPr>
          <a:xfrm flipH="1">
            <a:off x="3743551" y="1042182"/>
            <a:ext cx="710941" cy="0"/>
          </a:xfrm>
          <a:prstGeom prst="line">
            <a:avLst/>
          </a:prstGeom>
          <a:ln w="57150">
            <a:solidFill>
              <a:schemeClr val="accent5"/>
            </a:solidFill>
          </a:ln>
        </p:spPr>
        <p:style>
          <a:lnRef idx="3">
            <a:schemeClr val="dk1"/>
          </a:lnRef>
          <a:fillRef idx="0">
            <a:schemeClr val="dk1"/>
          </a:fillRef>
          <a:effectRef idx="2">
            <a:schemeClr val="dk1"/>
          </a:effectRef>
          <a:fontRef idx="minor">
            <a:schemeClr val="tx1"/>
          </a:fontRef>
        </p:style>
      </p:cxnSp>
      <p:cxnSp>
        <p:nvCxnSpPr>
          <p:cNvPr id="32" name="直線コネクタ 31">
            <a:extLst>
              <a:ext uri="{FF2B5EF4-FFF2-40B4-BE49-F238E27FC236}">
                <a16:creationId xmlns:a16="http://schemas.microsoft.com/office/drawing/2014/main" id="{6104D971-A515-5F19-305C-798A43672BDA}"/>
              </a:ext>
            </a:extLst>
          </p:cNvPr>
          <p:cNvCxnSpPr>
            <a:cxnSpLocks/>
          </p:cNvCxnSpPr>
          <p:nvPr/>
        </p:nvCxnSpPr>
        <p:spPr>
          <a:xfrm flipH="1">
            <a:off x="3743551" y="808853"/>
            <a:ext cx="678159"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
        <p:nvSpPr>
          <p:cNvPr id="38" name="角丸四角形 129">
            <a:extLst>
              <a:ext uri="{FF2B5EF4-FFF2-40B4-BE49-F238E27FC236}">
                <a16:creationId xmlns:a16="http://schemas.microsoft.com/office/drawing/2014/main" id="{EF5DAB3E-7B61-294A-CA3C-147C74F06CCE}"/>
              </a:ext>
            </a:extLst>
          </p:cNvPr>
          <p:cNvSpPr/>
          <p:nvPr/>
        </p:nvSpPr>
        <p:spPr>
          <a:xfrm>
            <a:off x="4441868" y="856599"/>
            <a:ext cx="2270172"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ドライバーのアクセル踏込み量</a:t>
            </a:r>
          </a:p>
        </p:txBody>
      </p:sp>
      <p:sp>
        <p:nvSpPr>
          <p:cNvPr id="46" name="角丸四角形 59">
            <a:extLst>
              <a:ext uri="{FF2B5EF4-FFF2-40B4-BE49-F238E27FC236}">
                <a16:creationId xmlns:a16="http://schemas.microsoft.com/office/drawing/2014/main" id="{4C6B6C9A-7A87-75EB-1FD8-C271A25B72E4}"/>
              </a:ext>
            </a:extLst>
          </p:cNvPr>
          <p:cNvSpPr/>
          <p:nvPr/>
        </p:nvSpPr>
        <p:spPr>
          <a:xfrm>
            <a:off x="262793" y="6060754"/>
            <a:ext cx="11664000" cy="558998"/>
          </a:xfrm>
          <a:prstGeom prst="roundRect">
            <a:avLst/>
          </a:prstGeom>
          <a:solidFill>
            <a:srgbClr val="FFF2CC"/>
          </a:solidFill>
          <a:ln w="5715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tx1">
                    <a:lumMod val="75000"/>
                    <a:lumOff val="25000"/>
                  </a:schemeClr>
                </a:solidFill>
                <a:latin typeface="Meiryo UI" panose="020B0604030504040204" pitchFamily="50" charset="-128"/>
                <a:ea typeface="Meiryo UI" panose="020B0604030504040204" pitchFamily="50" charset="-128"/>
              </a:rPr>
              <a:t>アクセル踏込み量調整を失敗し</a:t>
            </a:r>
            <a:r>
              <a:rPr lang="en-US" altLang="ja-JP" sz="3200" b="1" dirty="0">
                <a:solidFill>
                  <a:srgbClr val="D33D3D"/>
                </a:solidFill>
                <a:latin typeface="Meiryo UI" panose="020B0604030504040204" pitchFamily="50" charset="-128"/>
                <a:ea typeface="Meiryo UI" panose="020B0604030504040204" pitchFamily="50" charset="-128"/>
              </a:rPr>
              <a:t>”</a:t>
            </a:r>
            <a:r>
              <a:rPr lang="ja-JP" altLang="en-US" sz="3200" b="1" dirty="0">
                <a:solidFill>
                  <a:srgbClr val="D33D3D"/>
                </a:solidFill>
                <a:latin typeface="Meiryo UI" panose="020B0604030504040204" pitchFamily="50" charset="-128"/>
                <a:ea typeface="Meiryo UI" panose="020B0604030504040204" pitchFamily="50" charset="-128"/>
              </a:rPr>
              <a:t>やり直し工数</a:t>
            </a:r>
            <a:r>
              <a:rPr lang="en-US" altLang="ja-JP" sz="3200" b="1" dirty="0">
                <a:solidFill>
                  <a:srgbClr val="D33D3D"/>
                </a:solidFill>
                <a:latin typeface="Meiryo UI" panose="020B0604030504040204" pitchFamily="50" charset="-128"/>
                <a:ea typeface="Meiryo UI" panose="020B0604030504040204" pitchFamily="50" charset="-128"/>
              </a:rPr>
              <a:t>6h/</a:t>
            </a:r>
            <a:r>
              <a:rPr lang="ja-JP" altLang="en-US" sz="3200" b="1" dirty="0">
                <a:solidFill>
                  <a:srgbClr val="D33D3D"/>
                </a:solidFill>
                <a:latin typeface="Meiryo UI" panose="020B0604030504040204" pitchFamily="50" charset="-128"/>
                <a:ea typeface="Meiryo UI" panose="020B0604030504040204" pitchFamily="50" charset="-128"/>
              </a:rPr>
              <a:t>台</a:t>
            </a:r>
            <a:r>
              <a:rPr lang="en-US" altLang="ja-JP" sz="3200" b="1" dirty="0">
                <a:solidFill>
                  <a:srgbClr val="D33D3D"/>
                </a:solidFill>
                <a:latin typeface="Meiryo UI" panose="020B0604030504040204" pitchFamily="50" charset="-128"/>
                <a:ea typeface="Meiryo UI" panose="020B0604030504040204" pitchFamily="50" charset="-128"/>
              </a:rPr>
              <a:t>”</a:t>
            </a:r>
            <a:r>
              <a:rPr lang="ja-JP" altLang="en-US" sz="3200" b="1" dirty="0">
                <a:solidFill>
                  <a:schemeClr val="tx1">
                    <a:lumMod val="75000"/>
                    <a:lumOff val="25000"/>
                  </a:schemeClr>
                </a:solidFill>
                <a:latin typeface="Meiryo UI" panose="020B0604030504040204" pitchFamily="50" charset="-128"/>
                <a:ea typeface="Meiryo UI" panose="020B0604030504040204" pitchFamily="50" charset="-128"/>
              </a:rPr>
              <a:t>が発生</a:t>
            </a:r>
            <a:endParaRPr lang="en-US" altLang="ja-JP" sz="3200" b="1"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93" name="図 92">
            <a:extLst>
              <a:ext uri="{FF2B5EF4-FFF2-40B4-BE49-F238E27FC236}">
                <a16:creationId xmlns:a16="http://schemas.microsoft.com/office/drawing/2014/main" id="{4E07F32F-1E9F-D4A9-17BD-4D460BD8C6F5}"/>
              </a:ext>
            </a:extLst>
          </p:cNvPr>
          <p:cNvPicPr>
            <a:picLocks noChangeAspect="1"/>
          </p:cNvPicPr>
          <p:nvPr/>
        </p:nvPicPr>
        <p:blipFill rotWithShape="1">
          <a:blip r:embed="rId5"/>
          <a:srcRect l="1796"/>
          <a:stretch/>
        </p:blipFill>
        <p:spPr>
          <a:xfrm>
            <a:off x="5810753" y="2013529"/>
            <a:ext cx="3781759" cy="2334353"/>
          </a:xfrm>
          <a:prstGeom prst="rect">
            <a:avLst/>
          </a:prstGeom>
        </p:spPr>
      </p:pic>
      <p:sp>
        <p:nvSpPr>
          <p:cNvPr id="42" name="角丸四角形吹き出し 2">
            <a:extLst>
              <a:ext uri="{FF2B5EF4-FFF2-40B4-BE49-F238E27FC236}">
                <a16:creationId xmlns:a16="http://schemas.microsoft.com/office/drawing/2014/main" id="{D66DFAD9-8789-067E-6487-DA91B1C62C0C}"/>
              </a:ext>
            </a:extLst>
          </p:cNvPr>
          <p:cNvSpPr/>
          <p:nvPr/>
        </p:nvSpPr>
        <p:spPr>
          <a:xfrm>
            <a:off x="8107482" y="3231781"/>
            <a:ext cx="1313082" cy="416518"/>
          </a:xfrm>
          <a:prstGeom prst="wedgeRoundRectCallout">
            <a:avLst>
              <a:gd name="adj1" fmla="val -49894"/>
              <a:gd name="adj2" fmla="val 8238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ts val="1900"/>
              </a:lnSpc>
            </a:pPr>
            <a:r>
              <a:rPr lang="ja-JP" altLang="en-US" sz="2000" b="1">
                <a:solidFill>
                  <a:srgbClr val="D33D3D"/>
                </a:solidFill>
                <a:latin typeface="Meiryo UI" panose="020B0604030504040204" pitchFamily="50" charset="-128"/>
                <a:ea typeface="Meiryo UI" panose="020B0604030504040204" pitchFamily="50" charset="-128"/>
              </a:rPr>
              <a:t>踏みすぎ</a:t>
            </a:r>
          </a:p>
        </p:txBody>
      </p:sp>
      <p:sp>
        <p:nvSpPr>
          <p:cNvPr id="97" name="角丸四角形吹き出し 2">
            <a:extLst>
              <a:ext uri="{FF2B5EF4-FFF2-40B4-BE49-F238E27FC236}">
                <a16:creationId xmlns:a16="http://schemas.microsoft.com/office/drawing/2014/main" id="{B44B7DC5-5324-CB72-12F8-5785C309530D}"/>
              </a:ext>
            </a:extLst>
          </p:cNvPr>
          <p:cNvSpPr/>
          <p:nvPr/>
        </p:nvSpPr>
        <p:spPr>
          <a:xfrm>
            <a:off x="6294159" y="2799754"/>
            <a:ext cx="1204359" cy="416518"/>
          </a:xfrm>
          <a:prstGeom prst="wedgeRoundRectCallout">
            <a:avLst>
              <a:gd name="adj1" fmla="val -4438"/>
              <a:gd name="adj2" fmla="val -11847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ts val="1900"/>
              </a:lnSpc>
            </a:pPr>
            <a:r>
              <a:rPr lang="ja-JP" altLang="en-US" sz="2000" b="1">
                <a:solidFill>
                  <a:srgbClr val="D33D3D"/>
                </a:solidFill>
                <a:latin typeface="Meiryo UI" panose="020B0604030504040204" pitchFamily="50" charset="-128"/>
                <a:ea typeface="Meiryo UI" panose="020B0604030504040204" pitchFamily="50" charset="-128"/>
              </a:rPr>
              <a:t>踏みすぎ</a:t>
            </a:r>
          </a:p>
        </p:txBody>
      </p:sp>
      <p:sp>
        <p:nvSpPr>
          <p:cNvPr id="98" name="角丸四角形吹き出し 2">
            <a:extLst>
              <a:ext uri="{FF2B5EF4-FFF2-40B4-BE49-F238E27FC236}">
                <a16:creationId xmlns:a16="http://schemas.microsoft.com/office/drawing/2014/main" id="{A67B4ECB-79A7-DD61-A023-428654E1F95D}"/>
              </a:ext>
            </a:extLst>
          </p:cNvPr>
          <p:cNvSpPr/>
          <p:nvPr/>
        </p:nvSpPr>
        <p:spPr>
          <a:xfrm>
            <a:off x="8647534" y="2013529"/>
            <a:ext cx="1604252" cy="416518"/>
          </a:xfrm>
          <a:prstGeom prst="wedgeRoundRectCallout">
            <a:avLst>
              <a:gd name="adj1" fmla="val -33388"/>
              <a:gd name="adj2" fmla="val 959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ts val="1900"/>
              </a:lnSpc>
            </a:pPr>
            <a:r>
              <a:rPr lang="ja-JP" altLang="en-US" sz="2000" b="1">
                <a:solidFill>
                  <a:srgbClr val="D33D3D"/>
                </a:solidFill>
                <a:latin typeface="Meiryo UI" panose="020B0604030504040204" pitchFamily="50" charset="-128"/>
                <a:ea typeface="Meiryo UI" panose="020B0604030504040204" pitchFamily="50" charset="-128"/>
              </a:rPr>
              <a:t>踏み足りない</a:t>
            </a:r>
          </a:p>
        </p:txBody>
      </p:sp>
      <p:sp>
        <p:nvSpPr>
          <p:cNvPr id="99" name="矢印: 左右 98">
            <a:extLst>
              <a:ext uri="{FF2B5EF4-FFF2-40B4-BE49-F238E27FC236}">
                <a16:creationId xmlns:a16="http://schemas.microsoft.com/office/drawing/2014/main" id="{7989D878-9B95-842C-C977-1C107B1E258C}"/>
              </a:ext>
            </a:extLst>
          </p:cNvPr>
          <p:cNvSpPr/>
          <p:nvPr/>
        </p:nvSpPr>
        <p:spPr>
          <a:xfrm rot="5400000">
            <a:off x="6967539" y="2378399"/>
            <a:ext cx="316114" cy="191077"/>
          </a:xfrm>
          <a:prstGeom prst="lef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矢印: 左右 99">
            <a:extLst>
              <a:ext uri="{FF2B5EF4-FFF2-40B4-BE49-F238E27FC236}">
                <a16:creationId xmlns:a16="http://schemas.microsoft.com/office/drawing/2014/main" id="{5EB6DADB-D41D-C656-B854-07A43C7509E8}"/>
              </a:ext>
            </a:extLst>
          </p:cNvPr>
          <p:cNvSpPr/>
          <p:nvPr/>
        </p:nvSpPr>
        <p:spPr>
          <a:xfrm rot="5400000">
            <a:off x="8663088" y="2583545"/>
            <a:ext cx="316114" cy="221824"/>
          </a:xfrm>
          <a:prstGeom prst="lef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矢印: 左右 100">
            <a:extLst>
              <a:ext uri="{FF2B5EF4-FFF2-40B4-BE49-F238E27FC236}">
                <a16:creationId xmlns:a16="http://schemas.microsoft.com/office/drawing/2014/main" id="{A8A9D1AA-CA83-7598-3A89-5837851CAC5A}"/>
              </a:ext>
            </a:extLst>
          </p:cNvPr>
          <p:cNvSpPr/>
          <p:nvPr/>
        </p:nvSpPr>
        <p:spPr>
          <a:xfrm rot="5400000">
            <a:off x="7772913" y="3722352"/>
            <a:ext cx="416516" cy="224250"/>
          </a:xfrm>
          <a:prstGeom prst="lef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7477C643-5A42-C948-8668-DE2AC7A1C791}"/>
              </a:ext>
            </a:extLst>
          </p:cNvPr>
          <p:cNvPicPr>
            <a:picLocks noChangeAspect="1"/>
          </p:cNvPicPr>
          <p:nvPr/>
        </p:nvPicPr>
        <p:blipFill>
          <a:blip r:embed="rId6"/>
          <a:stretch>
            <a:fillRect/>
          </a:stretch>
        </p:blipFill>
        <p:spPr>
          <a:xfrm>
            <a:off x="3801112" y="2562613"/>
            <a:ext cx="1722836" cy="1545332"/>
          </a:xfrm>
          <a:prstGeom prst="rect">
            <a:avLst/>
          </a:prstGeom>
        </p:spPr>
      </p:pic>
      <p:pic>
        <p:nvPicPr>
          <p:cNvPr id="9" name="図 8">
            <a:extLst>
              <a:ext uri="{FF2B5EF4-FFF2-40B4-BE49-F238E27FC236}">
                <a16:creationId xmlns:a16="http://schemas.microsoft.com/office/drawing/2014/main" id="{C459D7EE-5A3C-A24F-8280-D1227ED2034F}"/>
              </a:ext>
            </a:extLst>
          </p:cNvPr>
          <p:cNvPicPr>
            <a:picLocks noChangeAspect="1"/>
          </p:cNvPicPr>
          <p:nvPr/>
        </p:nvPicPr>
        <p:blipFill>
          <a:blip r:embed="rId7"/>
          <a:stretch>
            <a:fillRect/>
          </a:stretch>
        </p:blipFill>
        <p:spPr>
          <a:xfrm>
            <a:off x="186073" y="2058221"/>
            <a:ext cx="3465208" cy="2211154"/>
          </a:xfrm>
          <a:prstGeom prst="rect">
            <a:avLst/>
          </a:prstGeom>
        </p:spPr>
      </p:pic>
      <p:sp>
        <p:nvSpPr>
          <p:cNvPr id="2" name="角丸四角形 129">
            <a:extLst>
              <a:ext uri="{FF2B5EF4-FFF2-40B4-BE49-F238E27FC236}">
                <a16:creationId xmlns:a16="http://schemas.microsoft.com/office/drawing/2014/main" id="{8D07BF38-6E47-1F34-CE8E-05038ED05868}"/>
              </a:ext>
            </a:extLst>
          </p:cNvPr>
          <p:cNvSpPr/>
          <p:nvPr/>
        </p:nvSpPr>
        <p:spPr>
          <a:xfrm>
            <a:off x="3689692" y="5081434"/>
            <a:ext cx="4754110" cy="556472"/>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rgbClr val="D33D3D"/>
                </a:solidFill>
                <a:latin typeface="Meiryo UI" panose="020B0604030504040204" pitchFamily="50" charset="-128"/>
                <a:ea typeface="Meiryo UI" panose="020B0604030504040204" pitchFamily="50" charset="-128"/>
              </a:rPr>
              <a:t>やり直しが発生！</a:t>
            </a:r>
            <a:endParaRPr lang="en-US" altLang="ja-JP" sz="2800" b="1">
              <a:solidFill>
                <a:srgbClr val="D33D3D"/>
              </a:solidFill>
              <a:latin typeface="Meiryo UI" panose="020B0604030504040204" pitchFamily="50" charset="-128"/>
              <a:ea typeface="Meiryo UI" panose="020B0604030504040204" pitchFamily="50" charset="-128"/>
            </a:endParaRPr>
          </a:p>
        </p:txBody>
      </p:sp>
      <p:sp>
        <p:nvSpPr>
          <p:cNvPr id="3" name="角丸四角形 129">
            <a:extLst>
              <a:ext uri="{FF2B5EF4-FFF2-40B4-BE49-F238E27FC236}">
                <a16:creationId xmlns:a16="http://schemas.microsoft.com/office/drawing/2014/main" id="{1B7FD133-1A48-BD5A-2210-93ACA31996FC}"/>
              </a:ext>
            </a:extLst>
          </p:cNvPr>
          <p:cNvSpPr/>
          <p:nvPr/>
        </p:nvSpPr>
        <p:spPr>
          <a:xfrm>
            <a:off x="3333588" y="5368790"/>
            <a:ext cx="5466317" cy="782835"/>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a:solidFill>
                  <a:srgbClr val="D33D3D"/>
                </a:solidFill>
                <a:latin typeface="Meiryo UI" panose="020B0604030504040204" pitchFamily="50" charset="-128"/>
                <a:ea typeface="Meiryo UI" panose="020B0604030504040204" pitchFamily="50" charset="-128"/>
              </a:rPr>
              <a:t>3</a:t>
            </a:r>
            <a:r>
              <a:rPr lang="ja-JP" altLang="en-US" sz="2400" b="1">
                <a:solidFill>
                  <a:srgbClr val="D33D3D"/>
                </a:solidFill>
                <a:latin typeface="Meiryo UI" panose="020B0604030504040204" pitchFamily="50" charset="-128"/>
                <a:ea typeface="Meiryo UI" panose="020B0604030504040204" pitchFamily="50" charset="-128"/>
              </a:rPr>
              <a:t>分</a:t>
            </a:r>
            <a:r>
              <a:rPr lang="en-US" altLang="ja-JP" sz="2400" b="1">
                <a:solidFill>
                  <a:srgbClr val="D33D3D"/>
                </a:solidFill>
                <a:latin typeface="Meiryo UI" panose="020B0604030504040204" pitchFamily="50" charset="-128"/>
                <a:ea typeface="Meiryo UI" panose="020B0604030504040204" pitchFamily="50" charset="-128"/>
              </a:rPr>
              <a:t> × 3</a:t>
            </a:r>
            <a:r>
              <a:rPr lang="ja-JP" altLang="en-US" sz="2400" b="1">
                <a:solidFill>
                  <a:srgbClr val="D33D3D"/>
                </a:solidFill>
                <a:latin typeface="Meiryo UI" panose="020B0604030504040204" pitchFamily="50" charset="-128"/>
                <a:ea typeface="Meiryo UI" panose="020B0604030504040204" pitchFamily="50" charset="-128"/>
              </a:rPr>
              <a:t>回 </a:t>
            </a:r>
            <a:r>
              <a:rPr lang="en-US" altLang="ja-JP" sz="2400" b="1">
                <a:solidFill>
                  <a:srgbClr val="D33D3D"/>
                </a:solidFill>
                <a:latin typeface="Meiryo UI" panose="020B0604030504040204" pitchFamily="50" charset="-128"/>
                <a:ea typeface="Meiryo UI" panose="020B0604030504040204" pitchFamily="50" charset="-128"/>
              </a:rPr>
              <a:t>× 40</a:t>
            </a:r>
            <a:r>
              <a:rPr lang="ja-JP" altLang="en-US" sz="2400" b="1">
                <a:solidFill>
                  <a:srgbClr val="D33D3D"/>
                </a:solidFill>
                <a:latin typeface="Meiryo UI" panose="020B0604030504040204" pitchFamily="50" charset="-128"/>
                <a:ea typeface="Meiryo UI" panose="020B0604030504040204" pitchFamily="50" charset="-128"/>
              </a:rPr>
              <a:t>項目＝</a:t>
            </a:r>
            <a:r>
              <a:rPr lang="en-US" altLang="ja-JP" sz="2400" b="1">
                <a:solidFill>
                  <a:srgbClr val="D33D3D"/>
                </a:solidFill>
                <a:latin typeface="Meiryo UI" panose="020B0604030504040204" pitchFamily="50" charset="-128"/>
                <a:ea typeface="Meiryo UI" panose="020B0604030504040204" pitchFamily="50" charset="-128"/>
              </a:rPr>
              <a:t>6h/</a:t>
            </a:r>
            <a:r>
              <a:rPr lang="ja-JP" altLang="en-US" sz="2400" b="1">
                <a:solidFill>
                  <a:srgbClr val="D33D3D"/>
                </a:solidFill>
                <a:latin typeface="Meiryo UI" panose="020B0604030504040204" pitchFamily="50" charset="-128"/>
                <a:ea typeface="Meiryo UI" panose="020B0604030504040204" pitchFamily="50" charset="-128"/>
              </a:rPr>
              <a:t>台</a:t>
            </a:r>
            <a:endParaRPr lang="en-US" altLang="ja-JP" sz="2400" b="1">
              <a:solidFill>
                <a:srgbClr val="D33D3D"/>
              </a:solidFill>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942D2AEF-EEDE-9601-8518-E34620238A91}"/>
              </a:ext>
            </a:extLst>
          </p:cNvPr>
          <p:cNvPicPr>
            <a:picLocks noChangeAspect="1"/>
          </p:cNvPicPr>
          <p:nvPr/>
        </p:nvPicPr>
        <p:blipFill>
          <a:blip r:embed="rId6"/>
          <a:stretch>
            <a:fillRect/>
          </a:stretch>
        </p:blipFill>
        <p:spPr>
          <a:xfrm>
            <a:off x="9672136" y="2473937"/>
            <a:ext cx="1735201" cy="1556423"/>
          </a:xfrm>
          <a:prstGeom prst="rect">
            <a:avLst/>
          </a:prstGeom>
        </p:spPr>
      </p:pic>
      <p:sp>
        <p:nvSpPr>
          <p:cNvPr id="14" name="乗算 52">
            <a:extLst>
              <a:ext uri="{FF2B5EF4-FFF2-40B4-BE49-F238E27FC236}">
                <a16:creationId xmlns:a16="http://schemas.microsoft.com/office/drawing/2014/main" id="{280813CC-B617-8956-78BC-720073791DCB}"/>
              </a:ext>
            </a:extLst>
          </p:cNvPr>
          <p:cNvSpPr/>
          <p:nvPr/>
        </p:nvSpPr>
        <p:spPr>
          <a:xfrm>
            <a:off x="9511242" y="2131454"/>
            <a:ext cx="2185455" cy="2185455"/>
          </a:xfrm>
          <a:prstGeom prst="mathMultiply">
            <a:avLst>
              <a:gd name="adj1" fmla="val 10641"/>
            </a:avLst>
          </a:prstGeom>
          <a:solidFill>
            <a:srgbClr val="D33D3D">
              <a:alpha val="6902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角丸四角形 129">
            <a:extLst>
              <a:ext uri="{FF2B5EF4-FFF2-40B4-BE49-F238E27FC236}">
                <a16:creationId xmlns:a16="http://schemas.microsoft.com/office/drawing/2014/main" id="{75BA1ACB-7732-1E93-0187-72095FEC77F4}"/>
              </a:ext>
            </a:extLst>
          </p:cNvPr>
          <p:cNvSpPr/>
          <p:nvPr/>
        </p:nvSpPr>
        <p:spPr>
          <a:xfrm>
            <a:off x="9546398" y="4040290"/>
            <a:ext cx="2083271"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a:solidFill>
                  <a:srgbClr val="D33D3D"/>
                </a:solidFill>
                <a:latin typeface="Meiryo UI" panose="020B0604030504040204" pitchFamily="50" charset="-128"/>
                <a:ea typeface="Meiryo UI" panose="020B0604030504040204" pitchFamily="50" charset="-128"/>
              </a:rPr>
              <a:t>調整失敗</a:t>
            </a:r>
          </a:p>
        </p:txBody>
      </p:sp>
      <p:pic>
        <p:nvPicPr>
          <p:cNvPr id="18" name="図 17">
            <a:extLst>
              <a:ext uri="{FF2B5EF4-FFF2-40B4-BE49-F238E27FC236}">
                <a16:creationId xmlns:a16="http://schemas.microsoft.com/office/drawing/2014/main" id="{C6F9F4CD-5A5D-0233-ACB2-C1AE2DBFA1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2320" y="4700681"/>
            <a:ext cx="1184377" cy="1184377"/>
          </a:xfrm>
          <a:prstGeom prst="rect">
            <a:avLst/>
          </a:prstGeom>
        </p:spPr>
      </p:pic>
      <p:sp>
        <p:nvSpPr>
          <p:cNvPr id="17" name="矢印: U ターン 16">
            <a:extLst>
              <a:ext uri="{FF2B5EF4-FFF2-40B4-BE49-F238E27FC236}">
                <a16:creationId xmlns:a16="http://schemas.microsoft.com/office/drawing/2014/main" id="{E1797663-D41D-C1DB-BEC0-3FD6FF500396}"/>
              </a:ext>
            </a:extLst>
          </p:cNvPr>
          <p:cNvSpPr/>
          <p:nvPr/>
        </p:nvSpPr>
        <p:spPr>
          <a:xfrm rot="10800000">
            <a:off x="1333710" y="4559007"/>
            <a:ext cx="9029607" cy="517171"/>
          </a:xfrm>
          <a:prstGeom prst="uturnArrow">
            <a:avLst>
              <a:gd name="adj1" fmla="val 22645"/>
              <a:gd name="adj2" fmla="val 25000"/>
              <a:gd name="adj3" fmla="val 27181"/>
              <a:gd name="adj4" fmla="val 33457"/>
              <a:gd name="adj5" fmla="val 100000"/>
            </a:avLst>
          </a:prstGeom>
          <a:solidFill>
            <a:srgbClr val="D33D3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35" name="グループ化 34">
            <a:extLst>
              <a:ext uri="{FF2B5EF4-FFF2-40B4-BE49-F238E27FC236}">
                <a16:creationId xmlns:a16="http://schemas.microsoft.com/office/drawing/2014/main" id="{909D30B4-D79F-3436-2B6C-9D1248BC91E4}"/>
              </a:ext>
            </a:extLst>
          </p:cNvPr>
          <p:cNvGrpSpPr/>
          <p:nvPr/>
        </p:nvGrpSpPr>
        <p:grpSpPr>
          <a:xfrm>
            <a:off x="7512367" y="1935048"/>
            <a:ext cx="963306" cy="743657"/>
            <a:chOff x="10637163" y="3870042"/>
            <a:chExt cx="1802498" cy="1351873"/>
          </a:xfrm>
        </p:grpSpPr>
        <p:pic>
          <p:nvPicPr>
            <p:cNvPr id="36" name="図 35">
              <a:extLst>
                <a:ext uri="{FF2B5EF4-FFF2-40B4-BE49-F238E27FC236}">
                  <a16:creationId xmlns:a16="http://schemas.microsoft.com/office/drawing/2014/main" id="{500AD6FD-97B6-2A89-E17D-A79741AD41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163" y="3870042"/>
              <a:ext cx="1802498" cy="1351873"/>
            </a:xfrm>
            <a:prstGeom prst="rect">
              <a:avLst/>
            </a:prstGeom>
          </p:spPr>
        </p:pic>
        <p:grpSp>
          <p:nvGrpSpPr>
            <p:cNvPr id="37" name="グループ化 36">
              <a:extLst>
                <a:ext uri="{FF2B5EF4-FFF2-40B4-BE49-F238E27FC236}">
                  <a16:creationId xmlns:a16="http://schemas.microsoft.com/office/drawing/2014/main" id="{2C50CAA0-85E5-53BB-E894-A1267C3F4927}"/>
                </a:ext>
              </a:extLst>
            </p:cNvPr>
            <p:cNvGrpSpPr/>
            <p:nvPr/>
          </p:nvGrpSpPr>
          <p:grpSpPr>
            <a:xfrm>
              <a:off x="11099967" y="3946407"/>
              <a:ext cx="833939" cy="595949"/>
              <a:chOff x="1900983" y="9226404"/>
              <a:chExt cx="8145012" cy="5820587"/>
            </a:xfrm>
          </p:grpSpPr>
          <p:pic>
            <p:nvPicPr>
              <p:cNvPr id="39" name="図 38">
                <a:extLst>
                  <a:ext uri="{FF2B5EF4-FFF2-40B4-BE49-F238E27FC236}">
                    <a16:creationId xmlns:a16="http://schemas.microsoft.com/office/drawing/2014/main" id="{569FEA3A-9E57-B79B-62C5-4D7294BCB4C2}"/>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Lst>
              </a:blip>
              <a:stretch>
                <a:fillRect/>
              </a:stretch>
            </p:blipFill>
            <p:spPr>
              <a:xfrm>
                <a:off x="1900983" y="9226404"/>
                <a:ext cx="8145012" cy="5820587"/>
              </a:xfrm>
              <a:prstGeom prst="rect">
                <a:avLst/>
              </a:prstGeom>
            </p:spPr>
          </p:pic>
          <p:sp>
            <p:nvSpPr>
              <p:cNvPr id="40" name="正方形/長方形 39">
                <a:extLst>
                  <a:ext uri="{FF2B5EF4-FFF2-40B4-BE49-F238E27FC236}">
                    <a16:creationId xmlns:a16="http://schemas.microsoft.com/office/drawing/2014/main" id="{E716C6AC-C21F-FAEE-445C-32775BFA5A2B}"/>
                  </a:ext>
                </a:extLst>
              </p:cNvPr>
              <p:cNvSpPr/>
              <p:nvPr/>
            </p:nvSpPr>
            <p:spPr>
              <a:xfrm>
                <a:off x="5324214" y="10897879"/>
                <a:ext cx="1133307" cy="235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正方形/長方形 40">
                <a:extLst>
                  <a:ext uri="{FF2B5EF4-FFF2-40B4-BE49-F238E27FC236}">
                    <a16:creationId xmlns:a16="http://schemas.microsoft.com/office/drawing/2014/main" id="{D0AE6E01-BEA7-6F8B-367B-597F1DCBACF3}"/>
                  </a:ext>
                </a:extLst>
              </p:cNvPr>
              <p:cNvSpPr/>
              <p:nvPr/>
            </p:nvSpPr>
            <p:spPr>
              <a:xfrm>
                <a:off x="5618217" y="11479463"/>
                <a:ext cx="1133307" cy="235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3" name="正方形/長方形 42">
                <a:extLst>
                  <a:ext uri="{FF2B5EF4-FFF2-40B4-BE49-F238E27FC236}">
                    <a16:creationId xmlns:a16="http://schemas.microsoft.com/office/drawing/2014/main" id="{7D88FDC9-BDEF-1F26-922F-EE09C1E2A22C}"/>
                  </a:ext>
                </a:extLst>
              </p:cNvPr>
              <p:cNvSpPr/>
              <p:nvPr/>
            </p:nvSpPr>
            <p:spPr>
              <a:xfrm>
                <a:off x="3009991" y="12564915"/>
                <a:ext cx="1133307" cy="814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4" name="正方形/長方形 43">
                <a:extLst>
                  <a:ext uri="{FF2B5EF4-FFF2-40B4-BE49-F238E27FC236}">
                    <a16:creationId xmlns:a16="http://schemas.microsoft.com/office/drawing/2014/main" id="{C6E07D86-8BEE-E05D-538D-003511F41E43}"/>
                  </a:ext>
                </a:extLst>
              </p:cNvPr>
              <p:cNvSpPr/>
              <p:nvPr/>
            </p:nvSpPr>
            <p:spPr>
              <a:xfrm>
                <a:off x="2418823" y="12729891"/>
                <a:ext cx="1217083" cy="814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sp>
        <p:nvSpPr>
          <p:cNvPr id="4" name="直角三角形 3">
            <a:extLst>
              <a:ext uri="{FF2B5EF4-FFF2-40B4-BE49-F238E27FC236}">
                <a16:creationId xmlns:a16="http://schemas.microsoft.com/office/drawing/2014/main" id="{F54CE9DE-B8D7-92A9-0B5A-5443FAF5CF50}"/>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テキスト ボックス 12">
            <a:extLst>
              <a:ext uri="{FF2B5EF4-FFF2-40B4-BE49-F238E27FC236}">
                <a16:creationId xmlns:a16="http://schemas.microsoft.com/office/drawing/2014/main" id="{24CF1470-8EB1-C797-7B2F-5E1773EA0473}"/>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10</a:t>
            </a:r>
            <a:endParaRPr lang="ja-JP" altLang="en-US" sz="2400" b="1" dirty="0">
              <a:latin typeface="Meiryo UI" panose="020B0604030504040204" pitchFamily="50" charset="-128"/>
              <a:ea typeface="Meiryo UI" panose="020B0604030504040204" pitchFamily="50" charset="-128"/>
            </a:endParaRPr>
          </a:p>
        </p:txBody>
      </p:sp>
      <p:cxnSp>
        <p:nvCxnSpPr>
          <p:cNvPr id="16" name="直線コネクタ 15">
            <a:extLst>
              <a:ext uri="{FF2B5EF4-FFF2-40B4-BE49-F238E27FC236}">
                <a16:creationId xmlns:a16="http://schemas.microsoft.com/office/drawing/2014/main" id="{91B3C6C7-534A-F97E-30DE-4A2C23989493}"/>
              </a:ext>
            </a:extLst>
          </p:cNvPr>
          <p:cNvCxnSpPr>
            <a:cxnSpLocks/>
          </p:cNvCxnSpPr>
          <p:nvPr/>
        </p:nvCxnSpPr>
        <p:spPr>
          <a:xfrm>
            <a:off x="1046204" y="4155479"/>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A91A4B6-087C-EF27-07A6-F3DFEEDF1530}"/>
              </a:ext>
            </a:extLst>
          </p:cNvPr>
          <p:cNvCxnSpPr>
            <a:cxnSpLocks/>
          </p:cNvCxnSpPr>
          <p:nvPr/>
        </p:nvCxnSpPr>
        <p:spPr>
          <a:xfrm>
            <a:off x="1832918" y="4155479"/>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AAABC213-B003-B843-BE16-3DF34447E5D1}"/>
              </a:ext>
            </a:extLst>
          </p:cNvPr>
          <p:cNvCxnSpPr>
            <a:cxnSpLocks/>
          </p:cNvCxnSpPr>
          <p:nvPr/>
        </p:nvCxnSpPr>
        <p:spPr>
          <a:xfrm>
            <a:off x="2656700" y="4155479"/>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58E00A40-E68C-6998-DD93-87D80422D5D5}"/>
              </a:ext>
            </a:extLst>
          </p:cNvPr>
          <p:cNvCxnSpPr>
            <a:cxnSpLocks/>
          </p:cNvCxnSpPr>
          <p:nvPr/>
        </p:nvCxnSpPr>
        <p:spPr>
          <a:xfrm>
            <a:off x="3439295" y="4155479"/>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D0378F01-D5F8-9532-E108-D7F8661A8770}"/>
              </a:ext>
            </a:extLst>
          </p:cNvPr>
          <p:cNvCxnSpPr>
            <a:cxnSpLocks/>
          </p:cNvCxnSpPr>
          <p:nvPr/>
        </p:nvCxnSpPr>
        <p:spPr>
          <a:xfrm>
            <a:off x="6736752" y="4155798"/>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E76EC725-20F4-3057-E68E-4E1BB4AA22EF}"/>
              </a:ext>
            </a:extLst>
          </p:cNvPr>
          <p:cNvCxnSpPr>
            <a:cxnSpLocks/>
          </p:cNvCxnSpPr>
          <p:nvPr/>
        </p:nvCxnSpPr>
        <p:spPr>
          <a:xfrm>
            <a:off x="7572892" y="4155798"/>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18E24A4E-38C7-4433-66BA-9BB69EB1B3F8}"/>
              </a:ext>
            </a:extLst>
          </p:cNvPr>
          <p:cNvCxnSpPr>
            <a:cxnSpLocks/>
          </p:cNvCxnSpPr>
          <p:nvPr/>
        </p:nvCxnSpPr>
        <p:spPr>
          <a:xfrm>
            <a:off x="8427326" y="4155798"/>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405AAB8F-EB2D-7B8F-E62F-25E7F48DE56E}"/>
              </a:ext>
            </a:extLst>
          </p:cNvPr>
          <p:cNvCxnSpPr>
            <a:cxnSpLocks/>
          </p:cNvCxnSpPr>
          <p:nvPr/>
        </p:nvCxnSpPr>
        <p:spPr>
          <a:xfrm>
            <a:off x="9245173" y="4155798"/>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角丸四角形 129">
            <a:extLst>
              <a:ext uri="{FF2B5EF4-FFF2-40B4-BE49-F238E27FC236}">
                <a16:creationId xmlns:a16="http://schemas.microsoft.com/office/drawing/2014/main" id="{AA3A9237-488F-3D54-DDE7-0579E75C9B54}"/>
              </a:ext>
            </a:extLst>
          </p:cNvPr>
          <p:cNvSpPr/>
          <p:nvPr/>
        </p:nvSpPr>
        <p:spPr>
          <a:xfrm>
            <a:off x="3236563" y="4277160"/>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rPr>
              <a:t>（秒）</a:t>
            </a:r>
          </a:p>
        </p:txBody>
      </p:sp>
      <p:sp>
        <p:nvSpPr>
          <p:cNvPr id="30" name="角丸四角形 129">
            <a:extLst>
              <a:ext uri="{FF2B5EF4-FFF2-40B4-BE49-F238E27FC236}">
                <a16:creationId xmlns:a16="http://schemas.microsoft.com/office/drawing/2014/main" id="{C6732351-60E4-2DA8-F664-2388AA5A152D}"/>
              </a:ext>
            </a:extLst>
          </p:cNvPr>
          <p:cNvSpPr/>
          <p:nvPr/>
        </p:nvSpPr>
        <p:spPr>
          <a:xfrm>
            <a:off x="9115677" y="4234219"/>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a:solidFill>
                  <a:schemeClr val="tx1">
                    <a:lumMod val="75000"/>
                    <a:lumOff val="25000"/>
                  </a:schemeClr>
                </a:solidFill>
                <a:latin typeface="Meiryo UI" panose="020B0604030504040204" pitchFamily="50" charset="-128"/>
                <a:ea typeface="Meiryo UI" panose="020B0604030504040204" pitchFamily="50" charset="-128"/>
              </a:rPr>
              <a:t>（秒）</a:t>
            </a:r>
          </a:p>
        </p:txBody>
      </p:sp>
      <p:sp>
        <p:nvSpPr>
          <p:cNvPr id="31" name="角丸四角形 129">
            <a:extLst>
              <a:ext uri="{FF2B5EF4-FFF2-40B4-BE49-F238E27FC236}">
                <a16:creationId xmlns:a16="http://schemas.microsoft.com/office/drawing/2014/main" id="{CA5AE400-12CC-00C3-8D9E-EFB8AD5328B7}"/>
              </a:ext>
            </a:extLst>
          </p:cNvPr>
          <p:cNvSpPr/>
          <p:nvPr/>
        </p:nvSpPr>
        <p:spPr>
          <a:xfrm>
            <a:off x="662373" y="4199139"/>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0.5</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3" name="角丸四角形 129">
            <a:extLst>
              <a:ext uri="{FF2B5EF4-FFF2-40B4-BE49-F238E27FC236}">
                <a16:creationId xmlns:a16="http://schemas.microsoft.com/office/drawing/2014/main" id="{AFE098DE-B559-1080-099C-C04773CD6C61}"/>
              </a:ext>
            </a:extLst>
          </p:cNvPr>
          <p:cNvSpPr/>
          <p:nvPr/>
        </p:nvSpPr>
        <p:spPr>
          <a:xfrm>
            <a:off x="1440804" y="4199139"/>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a:solidFill>
                  <a:schemeClr val="tx1">
                    <a:lumMod val="75000"/>
                    <a:lumOff val="25000"/>
                  </a:schemeClr>
                </a:solidFill>
                <a:latin typeface="Meiryo UI" panose="020B0604030504040204" pitchFamily="50" charset="-128"/>
                <a:ea typeface="Meiryo UI" panose="020B0604030504040204" pitchFamily="50" charset="-128"/>
              </a:rPr>
              <a:t>1.0</a:t>
            </a:r>
            <a:endParaRPr lang="ja-JP" altLang="en-US" sz="10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4" name="角丸四角形 129">
            <a:extLst>
              <a:ext uri="{FF2B5EF4-FFF2-40B4-BE49-F238E27FC236}">
                <a16:creationId xmlns:a16="http://schemas.microsoft.com/office/drawing/2014/main" id="{3D69630B-C50A-725F-AD7D-B138C434B5A9}"/>
              </a:ext>
            </a:extLst>
          </p:cNvPr>
          <p:cNvSpPr/>
          <p:nvPr/>
        </p:nvSpPr>
        <p:spPr>
          <a:xfrm>
            <a:off x="2254438" y="4199139"/>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1.5</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5" name="角丸四角形 129">
            <a:extLst>
              <a:ext uri="{FF2B5EF4-FFF2-40B4-BE49-F238E27FC236}">
                <a16:creationId xmlns:a16="http://schemas.microsoft.com/office/drawing/2014/main" id="{DA1D892C-E88A-2ADF-2DD2-0F9BEF56B379}"/>
              </a:ext>
            </a:extLst>
          </p:cNvPr>
          <p:cNvSpPr/>
          <p:nvPr/>
        </p:nvSpPr>
        <p:spPr>
          <a:xfrm>
            <a:off x="3022639" y="4199139"/>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2.0</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7" name="角丸四角形 129">
            <a:extLst>
              <a:ext uri="{FF2B5EF4-FFF2-40B4-BE49-F238E27FC236}">
                <a16:creationId xmlns:a16="http://schemas.microsoft.com/office/drawing/2014/main" id="{39CC1FA3-CEDB-D14A-BF86-852DD1D33001}"/>
              </a:ext>
            </a:extLst>
          </p:cNvPr>
          <p:cNvSpPr/>
          <p:nvPr/>
        </p:nvSpPr>
        <p:spPr>
          <a:xfrm>
            <a:off x="6359847" y="4211732"/>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a:solidFill>
                  <a:schemeClr val="tx1">
                    <a:lumMod val="75000"/>
                    <a:lumOff val="25000"/>
                  </a:schemeClr>
                </a:solidFill>
                <a:latin typeface="Meiryo UI" panose="020B0604030504040204" pitchFamily="50" charset="-128"/>
                <a:ea typeface="Meiryo UI" panose="020B0604030504040204" pitchFamily="50" charset="-128"/>
              </a:rPr>
              <a:t>0.5</a:t>
            </a:r>
            <a:endParaRPr lang="ja-JP" altLang="en-US" sz="10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8" name="角丸四角形 129">
            <a:extLst>
              <a:ext uri="{FF2B5EF4-FFF2-40B4-BE49-F238E27FC236}">
                <a16:creationId xmlns:a16="http://schemas.microsoft.com/office/drawing/2014/main" id="{97ADA8FA-70CA-34E6-3135-B37E6074E5A8}"/>
              </a:ext>
            </a:extLst>
          </p:cNvPr>
          <p:cNvSpPr/>
          <p:nvPr/>
        </p:nvSpPr>
        <p:spPr>
          <a:xfrm>
            <a:off x="7187706" y="4211732"/>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a:solidFill>
                  <a:schemeClr val="tx1">
                    <a:lumMod val="75000"/>
                    <a:lumOff val="25000"/>
                  </a:schemeClr>
                </a:solidFill>
                <a:latin typeface="Meiryo UI" panose="020B0604030504040204" pitchFamily="50" charset="-128"/>
                <a:ea typeface="Meiryo UI" panose="020B0604030504040204" pitchFamily="50" charset="-128"/>
              </a:rPr>
              <a:t>1.0</a:t>
            </a:r>
            <a:endParaRPr lang="ja-JP" altLang="en-US" sz="10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9" name="角丸四角形 129">
            <a:extLst>
              <a:ext uri="{FF2B5EF4-FFF2-40B4-BE49-F238E27FC236}">
                <a16:creationId xmlns:a16="http://schemas.microsoft.com/office/drawing/2014/main" id="{3864ADDB-3698-7F8A-DE94-C31AB06A6514}"/>
              </a:ext>
            </a:extLst>
          </p:cNvPr>
          <p:cNvSpPr/>
          <p:nvPr/>
        </p:nvSpPr>
        <p:spPr>
          <a:xfrm>
            <a:off x="8034292" y="4211732"/>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a:solidFill>
                  <a:schemeClr val="tx1">
                    <a:lumMod val="75000"/>
                    <a:lumOff val="25000"/>
                  </a:schemeClr>
                </a:solidFill>
                <a:latin typeface="Meiryo UI" panose="020B0604030504040204" pitchFamily="50" charset="-128"/>
                <a:ea typeface="Meiryo UI" panose="020B0604030504040204" pitchFamily="50" charset="-128"/>
              </a:rPr>
              <a:t>1.5</a:t>
            </a:r>
            <a:endParaRPr lang="ja-JP" altLang="en-US" sz="10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50" name="角丸四角形 129">
            <a:extLst>
              <a:ext uri="{FF2B5EF4-FFF2-40B4-BE49-F238E27FC236}">
                <a16:creationId xmlns:a16="http://schemas.microsoft.com/office/drawing/2014/main" id="{FDA90EAA-85F9-5BAD-A86F-A657D5C5651C}"/>
              </a:ext>
            </a:extLst>
          </p:cNvPr>
          <p:cNvSpPr/>
          <p:nvPr/>
        </p:nvSpPr>
        <p:spPr>
          <a:xfrm>
            <a:off x="8851921" y="4211732"/>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a:solidFill>
                  <a:schemeClr val="tx1">
                    <a:lumMod val="75000"/>
                    <a:lumOff val="25000"/>
                  </a:schemeClr>
                </a:solidFill>
                <a:latin typeface="Meiryo UI" panose="020B0604030504040204" pitchFamily="50" charset="-128"/>
                <a:ea typeface="Meiryo UI" panose="020B0604030504040204" pitchFamily="50" charset="-128"/>
              </a:rPr>
              <a:t>2.0</a:t>
            </a:r>
            <a:endParaRPr lang="ja-JP" altLang="en-US" sz="100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10" name="⑩">
            <a:hlinkClick r:id="" action="ppaction://media"/>
            <a:extLst>
              <a:ext uri="{FF2B5EF4-FFF2-40B4-BE49-F238E27FC236}">
                <a16:creationId xmlns:a16="http://schemas.microsoft.com/office/drawing/2014/main" id="{D6075DD2-E133-5268-A81F-9629BC44682A}"/>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2"/>
          <a:stretch>
            <a:fillRect/>
          </a:stretch>
        </p:blipFill>
        <p:spPr>
          <a:xfrm>
            <a:off x="34598" y="127656"/>
            <a:ext cx="302949" cy="302949"/>
          </a:xfrm>
          <a:prstGeom prst="rect">
            <a:avLst/>
          </a:prstGeom>
        </p:spPr>
      </p:pic>
    </p:spTree>
    <p:extLst>
      <p:ext uri="{BB962C8B-B14F-4D97-AF65-F5344CB8AC3E}">
        <p14:creationId xmlns:p14="http://schemas.microsoft.com/office/powerpoint/2010/main" val="200989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8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262793" y="540323"/>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62794" y="8552"/>
            <a:ext cx="6370763"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目標設定</a:t>
            </a:r>
          </a:p>
        </p:txBody>
      </p:sp>
      <p:grpSp>
        <p:nvGrpSpPr>
          <p:cNvPr id="10" name="グループ化 9"/>
          <p:cNvGrpSpPr/>
          <p:nvPr/>
        </p:nvGrpSpPr>
        <p:grpSpPr>
          <a:xfrm>
            <a:off x="5283800" y="1133017"/>
            <a:ext cx="6874696" cy="4917305"/>
            <a:chOff x="0" y="0"/>
            <a:chExt cx="4572000" cy="2988128"/>
          </a:xfrm>
        </p:grpSpPr>
        <p:graphicFrame>
          <p:nvGraphicFramePr>
            <p:cNvPr id="12" name="グラフ 11"/>
            <p:cNvGraphicFramePr/>
            <p:nvPr>
              <p:extLst>
                <p:ext uri="{D42A27DB-BD31-4B8C-83A1-F6EECF244321}">
                  <p14:modId xmlns:p14="http://schemas.microsoft.com/office/powerpoint/2010/main" val="2737633526"/>
                </p:ext>
              </p:extLst>
            </p:nvPr>
          </p:nvGraphicFramePr>
          <p:xfrm>
            <a:off x="0" y="0"/>
            <a:ext cx="4572000" cy="2988128"/>
          </p:xfrm>
          <a:graphic>
            <a:graphicData uri="http://schemas.openxmlformats.org/drawingml/2006/chart">
              <c:chart xmlns:c="http://schemas.openxmlformats.org/drawingml/2006/chart" xmlns:r="http://schemas.openxmlformats.org/officeDocument/2006/relationships" r:id="rId5"/>
            </a:graphicData>
          </a:graphic>
        </p:graphicFrame>
        <p:sp>
          <p:nvSpPr>
            <p:cNvPr id="13" name="上下矢印 12"/>
            <p:cNvSpPr/>
            <p:nvPr/>
          </p:nvSpPr>
          <p:spPr>
            <a:xfrm>
              <a:off x="3189160" y="389873"/>
              <a:ext cx="476250" cy="862151"/>
            </a:xfrm>
            <a:prstGeom prst="upDownArrow">
              <a:avLst>
                <a:gd name="adj1" fmla="val 40000"/>
                <a:gd name="adj2" fmla="val 32858"/>
              </a:avLst>
            </a:prstGeom>
            <a:solidFill>
              <a:srgbClr val="EF8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a:p>
          </p:txBody>
        </p:sp>
      </p:grpSp>
      <p:sp>
        <p:nvSpPr>
          <p:cNvPr id="49" name="テキスト ボックス 125"/>
          <p:cNvSpPr txBox="1"/>
          <p:nvPr/>
        </p:nvSpPr>
        <p:spPr>
          <a:xfrm>
            <a:off x="5395003" y="5440058"/>
            <a:ext cx="260814" cy="448301"/>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400">
                <a:solidFill>
                  <a:schemeClr val="tx1">
                    <a:lumMod val="75000"/>
                    <a:lumOff val="25000"/>
                  </a:schemeClr>
                </a:solidFill>
                <a:latin typeface="Meiryo UI" panose="020B0604030504040204" pitchFamily="50" charset="-128"/>
                <a:ea typeface="Meiryo UI" panose="020B0604030504040204" pitchFamily="50" charset="-128"/>
              </a:rPr>
              <a:t>0</a:t>
            </a:r>
            <a:endParaRPr lang="ja-JP" altLang="en-US" sz="14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 name="正方形/長方形 2"/>
          <p:cNvSpPr/>
          <p:nvPr/>
        </p:nvSpPr>
        <p:spPr>
          <a:xfrm>
            <a:off x="6752651" y="1775538"/>
            <a:ext cx="1238400" cy="1418769"/>
          </a:xfrm>
          <a:prstGeom prst="rect">
            <a:avLst/>
          </a:prstGeom>
          <a:solidFill>
            <a:srgbClr val="D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 name="角丸四角形 49"/>
          <p:cNvSpPr/>
          <p:nvPr/>
        </p:nvSpPr>
        <p:spPr>
          <a:xfrm>
            <a:off x="264000" y="6182625"/>
            <a:ext cx="11664000" cy="558998"/>
          </a:xfrm>
          <a:prstGeom prst="roundRect">
            <a:avLst/>
          </a:prstGeom>
          <a:solidFill>
            <a:srgbClr val="FFF2CC"/>
          </a:solidFill>
          <a:ln w="5715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rgbClr val="D33D3D"/>
                </a:solidFill>
                <a:latin typeface="Meiryo UI" panose="020B0604030504040204" pitchFamily="50" charset="-128"/>
                <a:ea typeface="Meiryo UI" panose="020B0604030504040204" pitchFamily="50" charset="-128"/>
              </a:rPr>
              <a:t>機能評価のやり直し工数</a:t>
            </a:r>
            <a:r>
              <a:rPr lang="en-US" altLang="ja-JP" sz="3200" b="1" dirty="0">
                <a:solidFill>
                  <a:srgbClr val="D33D3D"/>
                </a:solidFill>
                <a:latin typeface="Meiryo UI" panose="020B0604030504040204" pitchFamily="50" charset="-128"/>
                <a:ea typeface="Meiryo UI" panose="020B0604030504040204" pitchFamily="50" charset="-128"/>
              </a:rPr>
              <a:t>60h/</a:t>
            </a:r>
            <a:r>
              <a:rPr lang="ja-JP" altLang="en-US" sz="3200" b="1" dirty="0">
                <a:solidFill>
                  <a:srgbClr val="D33D3D"/>
                </a:solidFill>
                <a:latin typeface="Meiryo UI" panose="020B0604030504040204" pitchFamily="50" charset="-128"/>
                <a:ea typeface="Meiryo UI" panose="020B0604030504040204" pitchFamily="50" charset="-128"/>
              </a:rPr>
              <a:t>月を低減！</a:t>
            </a:r>
            <a:endParaRPr lang="en-US" altLang="ja-JP"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2021489522"/>
              </p:ext>
            </p:extLst>
          </p:nvPr>
        </p:nvGraphicFramePr>
        <p:xfrm>
          <a:off x="401489" y="1233500"/>
          <a:ext cx="4567385" cy="1925480"/>
        </p:xfrm>
        <a:graphic>
          <a:graphicData uri="http://schemas.openxmlformats.org/drawingml/2006/table">
            <a:tbl>
              <a:tblPr firstRow="1" bandRow="1">
                <a:tableStyleId>{5940675A-B579-460E-94D1-54222C63F5DA}</a:tableStyleId>
              </a:tblPr>
              <a:tblGrid>
                <a:gridCol w="1149408">
                  <a:extLst>
                    <a:ext uri="{9D8B030D-6E8A-4147-A177-3AD203B41FA5}">
                      <a16:colId xmlns:a16="http://schemas.microsoft.com/office/drawing/2014/main" val="1865509347"/>
                    </a:ext>
                  </a:extLst>
                </a:gridCol>
                <a:gridCol w="3417977">
                  <a:extLst>
                    <a:ext uri="{9D8B030D-6E8A-4147-A177-3AD203B41FA5}">
                      <a16:colId xmlns:a16="http://schemas.microsoft.com/office/drawing/2014/main" val="175524659"/>
                    </a:ext>
                  </a:extLst>
                </a:gridCol>
              </a:tblGrid>
              <a:tr h="481370">
                <a:tc>
                  <a:txBody>
                    <a:bodyPr/>
                    <a:lstStyle/>
                    <a:p>
                      <a:pPr algn="ctr"/>
                      <a:r>
                        <a:rPr kumimoji="1" lang="ja-JP" altLang="en-US" sz="1800" b="0" dirty="0">
                          <a:solidFill>
                            <a:schemeClr val="tx1">
                              <a:lumMod val="75000"/>
                              <a:lumOff val="25000"/>
                            </a:schemeClr>
                          </a:solidFill>
                          <a:latin typeface="Meiryo UI" panose="020B0604030504040204" pitchFamily="50" charset="-128"/>
                          <a:ea typeface="Meiryo UI" panose="020B0604030504040204" pitchFamily="50" charset="-128"/>
                        </a:rPr>
                        <a:t>何を</a:t>
                      </a:r>
                      <a:endParaRPr kumimoji="1" lang="en-US" altLang="ja-JP" sz="1800" b="0" dirty="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rgbClr val="FFF2CC"/>
                    </a:solidFill>
                  </a:tcPr>
                </a:tc>
                <a:tc>
                  <a:txBody>
                    <a:bodyPr/>
                    <a:lstStyle/>
                    <a:p>
                      <a:pPr algn="ctr"/>
                      <a:r>
                        <a:rPr kumimoji="1" lang="ja-JP" altLang="en-US" sz="1800" dirty="0">
                          <a:solidFill>
                            <a:schemeClr val="tx1">
                              <a:lumMod val="75000"/>
                              <a:lumOff val="25000"/>
                            </a:schemeClr>
                          </a:solidFill>
                          <a:latin typeface="Meiryo UI" panose="020B0604030504040204" pitchFamily="50" charset="-128"/>
                          <a:ea typeface="Meiryo UI" panose="020B0604030504040204" pitchFamily="50" charset="-128"/>
                        </a:rPr>
                        <a:t>機能評価やり直し工数を</a:t>
                      </a:r>
                    </a:p>
                  </a:txBody>
                  <a:tcPr anchor="ctr"/>
                </a:tc>
                <a:extLst>
                  <a:ext uri="{0D108BD9-81ED-4DB2-BD59-A6C34878D82A}">
                    <a16:rowId xmlns:a16="http://schemas.microsoft.com/office/drawing/2014/main" val="4195047875"/>
                  </a:ext>
                </a:extLst>
              </a:tr>
              <a:tr h="481370">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いつまで</a:t>
                      </a:r>
                    </a:p>
                  </a:txBody>
                  <a:tcPr anchor="ctr">
                    <a:solidFill>
                      <a:srgbClr val="FFF2CC"/>
                    </a:solidFill>
                  </a:tcPr>
                </a:tc>
                <a:tc>
                  <a:txBody>
                    <a:bodyPr/>
                    <a:lstStyle/>
                    <a:p>
                      <a:pPr algn="ctr"/>
                      <a:r>
                        <a:rPr kumimoji="1" lang="en-US" altLang="ja-JP" sz="1800" dirty="0">
                          <a:solidFill>
                            <a:schemeClr val="tx1">
                              <a:lumMod val="75000"/>
                              <a:lumOff val="25000"/>
                            </a:schemeClr>
                          </a:solidFill>
                          <a:latin typeface="Meiryo UI" panose="020B0604030504040204" pitchFamily="50" charset="-128"/>
                          <a:ea typeface="Meiryo UI" panose="020B0604030504040204" pitchFamily="50" charset="-128"/>
                        </a:rPr>
                        <a:t>2022</a:t>
                      </a:r>
                      <a:r>
                        <a:rPr kumimoji="1" lang="ja-JP" altLang="en-US" sz="1800" dirty="0">
                          <a:solidFill>
                            <a:schemeClr val="tx1">
                              <a:lumMod val="75000"/>
                              <a:lumOff val="25000"/>
                            </a:schemeClr>
                          </a:solidFill>
                          <a:latin typeface="Meiryo UI" panose="020B0604030504040204" pitchFamily="50" charset="-128"/>
                          <a:ea typeface="Meiryo UI" panose="020B0604030504040204" pitchFamily="50" charset="-128"/>
                        </a:rPr>
                        <a:t>年</a:t>
                      </a:r>
                      <a:r>
                        <a:rPr kumimoji="1" lang="en-US" altLang="ja-JP" sz="1800" dirty="0">
                          <a:solidFill>
                            <a:schemeClr val="tx1">
                              <a:lumMod val="75000"/>
                              <a:lumOff val="25000"/>
                            </a:schemeClr>
                          </a:solidFill>
                          <a:latin typeface="Meiryo UI" panose="020B0604030504040204" pitchFamily="50" charset="-128"/>
                          <a:ea typeface="Meiryo UI" panose="020B0604030504040204" pitchFamily="50" charset="-128"/>
                        </a:rPr>
                        <a:t>12</a:t>
                      </a:r>
                      <a:r>
                        <a:rPr kumimoji="1" lang="ja-JP" altLang="en-US" sz="1800" dirty="0">
                          <a:solidFill>
                            <a:schemeClr val="tx1">
                              <a:lumMod val="75000"/>
                              <a:lumOff val="25000"/>
                            </a:schemeClr>
                          </a:solidFill>
                          <a:latin typeface="Meiryo UI" panose="020B0604030504040204" pitchFamily="50" charset="-128"/>
                          <a:ea typeface="Meiryo UI" panose="020B0604030504040204" pitchFamily="50" charset="-128"/>
                        </a:rPr>
                        <a:t>月までに</a:t>
                      </a:r>
                      <a:endParaRPr kumimoji="1" lang="en-US" altLang="ja-JP" sz="1800" dirty="0">
                        <a:solidFill>
                          <a:schemeClr val="tx1">
                            <a:lumMod val="75000"/>
                            <a:lumOff val="25000"/>
                          </a:schemeClr>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97447053"/>
                  </a:ext>
                </a:extLst>
              </a:tr>
              <a:tr h="481370">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どれだけ</a:t>
                      </a:r>
                    </a:p>
                  </a:txBody>
                  <a:tcPr anchor="ctr">
                    <a:solidFill>
                      <a:srgbClr val="FFF2CC"/>
                    </a:solidFill>
                  </a:tcPr>
                </a:tc>
                <a:tc>
                  <a:txBody>
                    <a:bodyPr/>
                    <a:lstStyle/>
                    <a:p>
                      <a:pPr algn="ctr"/>
                      <a:r>
                        <a:rPr kumimoji="1" lang="en-US" altLang="ja-JP" sz="1800">
                          <a:solidFill>
                            <a:schemeClr val="tx1">
                              <a:lumMod val="75000"/>
                              <a:lumOff val="25000"/>
                            </a:schemeClr>
                          </a:solidFill>
                          <a:latin typeface="Meiryo UI" panose="020B0604030504040204" pitchFamily="50" charset="-128"/>
                          <a:ea typeface="Meiryo UI" panose="020B0604030504040204" pitchFamily="50" charset="-128"/>
                        </a:rPr>
                        <a:t>6h/</a:t>
                      </a:r>
                      <a:r>
                        <a:rPr kumimoji="1" lang="ja-JP" altLang="en-US" sz="1800">
                          <a:solidFill>
                            <a:schemeClr val="tx1">
                              <a:lumMod val="75000"/>
                              <a:lumOff val="25000"/>
                            </a:schemeClr>
                          </a:solidFill>
                          <a:latin typeface="Meiryo UI" panose="020B0604030504040204" pitchFamily="50" charset="-128"/>
                          <a:ea typeface="Meiryo UI" panose="020B0604030504040204" pitchFamily="50" charset="-128"/>
                        </a:rPr>
                        <a:t>台</a:t>
                      </a:r>
                    </a:p>
                  </a:txBody>
                  <a:tcPr anchor="ctr"/>
                </a:tc>
                <a:extLst>
                  <a:ext uri="{0D108BD9-81ED-4DB2-BD59-A6C34878D82A}">
                    <a16:rowId xmlns:a16="http://schemas.microsoft.com/office/drawing/2014/main" val="616971723"/>
                  </a:ext>
                </a:extLst>
              </a:tr>
              <a:tr h="481370">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どうする</a:t>
                      </a:r>
                    </a:p>
                  </a:txBody>
                  <a:tcPr anchor="ctr">
                    <a:solidFill>
                      <a:srgbClr val="FFF2CC"/>
                    </a:solidFill>
                  </a:tcPr>
                </a:tc>
                <a:tc>
                  <a:txBody>
                    <a:bodyPr/>
                    <a:lstStyle/>
                    <a:p>
                      <a:pPr algn="ctr"/>
                      <a:r>
                        <a:rPr kumimoji="1" lang="en-US" altLang="ja-JP" sz="1800" dirty="0">
                          <a:solidFill>
                            <a:schemeClr val="tx1">
                              <a:lumMod val="75000"/>
                              <a:lumOff val="25000"/>
                            </a:schemeClr>
                          </a:solidFill>
                          <a:latin typeface="Meiryo UI" panose="020B0604030504040204" pitchFamily="50" charset="-128"/>
                          <a:ea typeface="Meiryo UI" panose="020B0604030504040204" pitchFamily="50" charset="-128"/>
                        </a:rPr>
                        <a:t>0h/</a:t>
                      </a:r>
                      <a:r>
                        <a:rPr kumimoji="1" lang="ja-JP" altLang="en-US" sz="1800" dirty="0">
                          <a:solidFill>
                            <a:schemeClr val="tx1">
                              <a:lumMod val="75000"/>
                              <a:lumOff val="25000"/>
                            </a:schemeClr>
                          </a:solidFill>
                          <a:latin typeface="Meiryo UI" panose="020B0604030504040204" pitchFamily="50" charset="-128"/>
                          <a:ea typeface="Meiryo UI" panose="020B0604030504040204" pitchFamily="50" charset="-128"/>
                        </a:rPr>
                        <a:t>台</a:t>
                      </a:r>
                    </a:p>
                  </a:txBody>
                  <a:tcPr anchor="ctr"/>
                </a:tc>
                <a:extLst>
                  <a:ext uri="{0D108BD9-81ED-4DB2-BD59-A6C34878D82A}">
                    <a16:rowId xmlns:a16="http://schemas.microsoft.com/office/drawing/2014/main" val="88114171"/>
                  </a:ext>
                </a:extLst>
              </a:tr>
            </a:tbl>
          </a:graphicData>
        </a:graphic>
      </p:graphicFrame>
      <p:sp>
        <p:nvSpPr>
          <p:cNvPr id="52" name="テキスト ボックス 51"/>
          <p:cNvSpPr txBox="1"/>
          <p:nvPr/>
        </p:nvSpPr>
        <p:spPr>
          <a:xfrm>
            <a:off x="151513" y="665959"/>
            <a:ext cx="4648972" cy="485774"/>
          </a:xfrm>
          <a:prstGeom prst="rect">
            <a:avLst/>
          </a:prstGeom>
          <a:noFill/>
        </p:spPr>
        <p:txBody>
          <a:bodyPr wrap="square" rtlCol="0" anchor="ctr">
            <a:spAutoFit/>
          </a:bodyPr>
          <a:lstStyle/>
          <a:p>
            <a:pPr>
              <a:lnSpc>
                <a:spcPct val="120000"/>
              </a:lnSpc>
            </a:pPr>
            <a:r>
              <a:rPr lang="ja-JP" altLang="en-US" sz="2400" b="1" dirty="0">
                <a:solidFill>
                  <a:schemeClr val="tx1">
                    <a:lumMod val="75000"/>
                    <a:lumOff val="25000"/>
                  </a:schemeClr>
                </a:solidFill>
                <a:latin typeface="Meiryo UI" panose="020B0604030504040204" pitchFamily="50" charset="-128"/>
                <a:ea typeface="Meiryo UI" panose="020B0604030504040204" pitchFamily="50" charset="-128"/>
              </a:rPr>
              <a:t>＜目標＞</a:t>
            </a:r>
          </a:p>
        </p:txBody>
      </p:sp>
      <p:grpSp>
        <p:nvGrpSpPr>
          <p:cNvPr id="17" name="グループ化 16"/>
          <p:cNvGrpSpPr/>
          <p:nvPr/>
        </p:nvGrpSpPr>
        <p:grpSpPr>
          <a:xfrm>
            <a:off x="423358" y="3354451"/>
            <a:ext cx="4523647" cy="2151335"/>
            <a:chOff x="345775" y="3354449"/>
            <a:chExt cx="4523647" cy="2151335"/>
          </a:xfrm>
        </p:grpSpPr>
        <p:sp>
          <p:nvSpPr>
            <p:cNvPr id="129" name="テキスト ボックス 128"/>
            <p:cNvSpPr txBox="1"/>
            <p:nvPr/>
          </p:nvSpPr>
          <p:spPr>
            <a:xfrm>
              <a:off x="345775" y="5167230"/>
              <a:ext cx="2508609" cy="338554"/>
            </a:xfrm>
            <a:prstGeom prst="rect">
              <a:avLst/>
            </a:prstGeom>
            <a:noFill/>
          </p:spPr>
          <p:txBody>
            <a:bodyPr wrap="square" rtlCol="0">
              <a:spAutoFit/>
            </a:bodyPr>
            <a:lstStyle/>
            <a:p>
              <a:pPr algn="ct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アクセル踏込み量調整</a:t>
              </a:r>
              <a:endParaRPr lang="en-US" altLang="ja-JP" sz="16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30" name="テキスト ボックス 129"/>
            <p:cNvSpPr txBox="1"/>
            <p:nvPr/>
          </p:nvSpPr>
          <p:spPr>
            <a:xfrm>
              <a:off x="3101895" y="5167230"/>
              <a:ext cx="1767527" cy="338554"/>
            </a:xfrm>
            <a:prstGeom prst="rect">
              <a:avLst/>
            </a:prstGeom>
            <a:noFill/>
          </p:spPr>
          <p:txBody>
            <a:bodyPr wrap="square" rtlCol="0">
              <a:spAutoFit/>
            </a:bodyPr>
            <a:lstStyle/>
            <a:p>
              <a:pPr algn="ct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評価のやり直し</a:t>
              </a:r>
              <a:endParaRPr lang="en-US" altLang="ja-JP" sz="1600" b="1">
                <a:solidFill>
                  <a:schemeClr val="tx1">
                    <a:lumMod val="75000"/>
                    <a:lumOff val="25000"/>
                  </a:schemeClr>
                </a:solidFill>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727444" y="3354449"/>
              <a:ext cx="1789527" cy="1739418"/>
              <a:chOff x="947227" y="3556068"/>
              <a:chExt cx="1789527" cy="1739418"/>
            </a:xfrm>
          </p:grpSpPr>
          <p:pic>
            <p:nvPicPr>
              <p:cNvPr id="34" name="図 33"/>
              <p:cNvPicPr>
                <a:picLocks noChangeAspect="1"/>
              </p:cNvPicPr>
              <p:nvPr/>
            </p:nvPicPr>
            <p:blipFill rotWithShape="1">
              <a:blip r:embed="rId6">
                <a:extLst>
                  <a:ext uri="{BEBA8EAE-BF5A-486C-A8C5-ECC9F3942E4B}">
                    <a14:imgProps xmlns:a14="http://schemas.microsoft.com/office/drawing/2010/main">
                      <a14:imgLayer r:embed="rId7">
                        <a14:imgEffect>
                          <a14:backgroundRemoval t="5823" b="91899" l="48404" r="97402">
                            <a14:foregroundMark x1="79807" y1="68481" x2="80698" y2="71519"/>
                            <a14:foregroundMark x1="93838" y1="41646" x2="89607" y2="53544"/>
                            <a14:foregroundMark x1="88716" y1="61392" x2="79139" y2="72532"/>
                            <a14:foregroundMark x1="83593" y1="55823" x2="87825" y2="70759"/>
                            <a14:foregroundMark x1="95174" y1="35316" x2="96733" y2="56582"/>
                            <a14:foregroundMark x1="96288" y1="32658" x2="95397" y2="38734"/>
                            <a14:foregroundMark x1="87602" y1="36076" x2="87157" y2="37595"/>
                            <a14:foregroundMark x1="82702" y1="42025" x2="82257" y2="44304"/>
                            <a14:foregroundMark x1="95843" y1="70759" x2="94729" y2="71519"/>
                            <a14:foregroundMark x1="96511" y1="64051" x2="96511" y2="64051"/>
                          </a14:backgroundRemoval>
                        </a14:imgEffect>
                      </a14:imgLayer>
                    </a14:imgProps>
                  </a:ext>
                </a:extLst>
              </a:blip>
              <a:srcRect l="48738" t="4882" r="1700" b="7427"/>
              <a:stretch/>
            </p:blipFill>
            <p:spPr>
              <a:xfrm>
                <a:off x="947227" y="3556068"/>
                <a:ext cx="1789527" cy="1739418"/>
              </a:xfrm>
              <a:prstGeom prst="rect">
                <a:avLst/>
              </a:prstGeom>
            </p:spPr>
          </p:pic>
          <p:sp>
            <p:nvSpPr>
              <p:cNvPr id="5" name="乗算 4"/>
              <p:cNvSpPr/>
              <p:nvPr/>
            </p:nvSpPr>
            <p:spPr>
              <a:xfrm>
                <a:off x="1087250" y="3667717"/>
                <a:ext cx="1509481" cy="1509481"/>
              </a:xfrm>
              <a:prstGeom prst="mathMultiply">
                <a:avLst>
                  <a:gd name="adj1" fmla="val 14591"/>
                </a:avLst>
              </a:prstGeom>
              <a:solidFill>
                <a:srgbClr val="D33D3D">
                  <a:alpha val="6902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11" name="グループ化 10"/>
            <p:cNvGrpSpPr/>
            <p:nvPr/>
          </p:nvGrpSpPr>
          <p:grpSpPr>
            <a:xfrm>
              <a:off x="3157855" y="3392056"/>
              <a:ext cx="1636322" cy="1636322"/>
              <a:chOff x="3377638" y="3593675"/>
              <a:chExt cx="1636322" cy="1636322"/>
            </a:xfrm>
          </p:grpSpPr>
          <p:pic>
            <p:nvPicPr>
              <p:cNvPr id="6" name="図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7638" y="3593675"/>
                <a:ext cx="1636322" cy="1636322"/>
              </a:xfrm>
              <a:prstGeom prst="rect">
                <a:avLst/>
              </a:prstGeom>
            </p:spPr>
          </p:pic>
          <p:sp>
            <p:nvSpPr>
              <p:cNvPr id="53" name="乗算 52"/>
              <p:cNvSpPr/>
              <p:nvPr/>
            </p:nvSpPr>
            <p:spPr>
              <a:xfrm>
                <a:off x="3441059" y="3667717"/>
                <a:ext cx="1509481" cy="1509481"/>
              </a:xfrm>
              <a:prstGeom prst="mathMultiply">
                <a:avLst>
                  <a:gd name="adj1" fmla="val 14591"/>
                </a:avLst>
              </a:prstGeom>
              <a:solidFill>
                <a:srgbClr val="D33D3D">
                  <a:alpha val="6902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sp>
        <p:nvSpPr>
          <p:cNvPr id="39" name="角丸四角形 38"/>
          <p:cNvSpPr/>
          <p:nvPr/>
        </p:nvSpPr>
        <p:spPr>
          <a:xfrm>
            <a:off x="10542845" y="2008734"/>
            <a:ext cx="1471540" cy="779683"/>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a:solidFill>
                  <a:srgbClr val="D33D3D"/>
                </a:solidFill>
                <a:latin typeface="Meiryo UI" panose="020B0604030504040204" pitchFamily="50" charset="-128"/>
                <a:ea typeface="Meiryo UI" panose="020B0604030504040204" pitchFamily="50" charset="-128"/>
              </a:rPr>
              <a:t>6</a:t>
            </a:r>
            <a:r>
              <a:rPr lang="en-US" altLang="ja-JP" b="1">
                <a:solidFill>
                  <a:srgbClr val="D33D3D"/>
                </a:solidFill>
                <a:latin typeface="Meiryo UI" panose="020B0604030504040204" pitchFamily="50" charset="-128"/>
                <a:ea typeface="Meiryo UI" panose="020B0604030504040204" pitchFamily="50" charset="-128"/>
              </a:rPr>
              <a:t>h</a:t>
            </a:r>
            <a:r>
              <a:rPr lang="ja-JP" altLang="en-US" b="1">
                <a:solidFill>
                  <a:srgbClr val="D33D3D"/>
                </a:solidFill>
                <a:latin typeface="Meiryo UI" panose="020B0604030504040204" pitchFamily="50" charset="-128"/>
                <a:ea typeface="Meiryo UI" panose="020B0604030504040204" pitchFamily="50" charset="-128"/>
              </a:rPr>
              <a:t>の</a:t>
            </a:r>
            <a:endParaRPr lang="en-US" altLang="ja-JP" b="1">
              <a:solidFill>
                <a:srgbClr val="D33D3D"/>
              </a:solidFill>
              <a:latin typeface="Meiryo UI" panose="020B0604030504040204" pitchFamily="50" charset="-128"/>
              <a:ea typeface="Meiryo UI" panose="020B0604030504040204" pitchFamily="50" charset="-128"/>
            </a:endParaRPr>
          </a:p>
          <a:p>
            <a:pPr algn="ctr"/>
            <a:r>
              <a:rPr lang="ja-JP" altLang="en-US" b="1">
                <a:solidFill>
                  <a:srgbClr val="D33D3D"/>
                </a:solidFill>
                <a:latin typeface="Meiryo UI" panose="020B0604030504040204" pitchFamily="50" charset="-128"/>
                <a:ea typeface="Meiryo UI" panose="020B0604030504040204" pitchFamily="50" charset="-128"/>
              </a:rPr>
              <a:t>ギャップ発生</a:t>
            </a:r>
            <a:endParaRPr lang="en-US" altLang="ja-JP" b="1">
              <a:solidFill>
                <a:srgbClr val="D33D3D"/>
              </a:solidFill>
              <a:latin typeface="Meiryo UI" panose="020B0604030504040204" pitchFamily="50" charset="-128"/>
              <a:ea typeface="Meiryo UI" panose="020B0604030504040204" pitchFamily="50" charset="-128"/>
            </a:endParaRPr>
          </a:p>
        </p:txBody>
      </p:sp>
      <p:grpSp>
        <p:nvGrpSpPr>
          <p:cNvPr id="14" name="グループ化 13"/>
          <p:cNvGrpSpPr/>
          <p:nvPr/>
        </p:nvGrpSpPr>
        <p:grpSpPr>
          <a:xfrm>
            <a:off x="5976331" y="4876256"/>
            <a:ext cx="5951671" cy="379145"/>
            <a:chOff x="-12442" y="-5273"/>
            <a:chExt cx="4886325" cy="362480"/>
          </a:xfrm>
        </p:grpSpPr>
        <p:sp>
          <p:nvSpPr>
            <p:cNvPr id="15" name="フリーフォーム 14"/>
            <p:cNvSpPr/>
            <p:nvPr/>
          </p:nvSpPr>
          <p:spPr>
            <a:xfrm>
              <a:off x="-12442" y="-4753"/>
              <a:ext cx="4886325" cy="361960"/>
            </a:xfrm>
            <a:custGeom>
              <a:avLst/>
              <a:gdLst>
                <a:gd name="connsiteX0" fmla="*/ 0 w 4886325"/>
                <a:gd name="connsiteY0" fmla="*/ 342905 h 361960"/>
                <a:gd name="connsiteX1" fmla="*/ 628650 w 4886325"/>
                <a:gd name="connsiteY1" fmla="*/ 19055 h 361960"/>
                <a:gd name="connsiteX2" fmla="*/ 1219200 w 4886325"/>
                <a:gd name="connsiteY2" fmla="*/ 323855 h 361960"/>
                <a:gd name="connsiteX3" fmla="*/ 1819275 w 4886325"/>
                <a:gd name="connsiteY3" fmla="*/ 9530 h 361960"/>
                <a:gd name="connsiteX4" fmla="*/ 2457450 w 4886325"/>
                <a:gd name="connsiteY4" fmla="*/ 342905 h 361960"/>
                <a:gd name="connsiteX5" fmla="*/ 3048000 w 4886325"/>
                <a:gd name="connsiteY5" fmla="*/ 5 h 361960"/>
                <a:gd name="connsiteX6" fmla="*/ 3676650 w 4886325"/>
                <a:gd name="connsiteY6" fmla="*/ 333380 h 361960"/>
                <a:gd name="connsiteX7" fmla="*/ 4295775 w 4886325"/>
                <a:gd name="connsiteY7" fmla="*/ 19055 h 361960"/>
                <a:gd name="connsiteX8" fmla="*/ 4886325 w 4886325"/>
                <a:gd name="connsiteY8" fmla="*/ 361955 h 3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6325" h="361960">
                  <a:moveTo>
                    <a:pt x="0" y="342905"/>
                  </a:moveTo>
                  <a:cubicBezTo>
                    <a:pt x="212725" y="182567"/>
                    <a:pt x="425450" y="22230"/>
                    <a:pt x="628650" y="19055"/>
                  </a:cubicBezTo>
                  <a:cubicBezTo>
                    <a:pt x="831850" y="15880"/>
                    <a:pt x="1020763" y="325442"/>
                    <a:pt x="1219200" y="323855"/>
                  </a:cubicBezTo>
                  <a:cubicBezTo>
                    <a:pt x="1417637" y="322268"/>
                    <a:pt x="1612900" y="6355"/>
                    <a:pt x="1819275" y="9530"/>
                  </a:cubicBezTo>
                  <a:cubicBezTo>
                    <a:pt x="2025650" y="12705"/>
                    <a:pt x="2252663" y="344492"/>
                    <a:pt x="2457450" y="342905"/>
                  </a:cubicBezTo>
                  <a:cubicBezTo>
                    <a:pt x="2662237" y="341318"/>
                    <a:pt x="2844800" y="1592"/>
                    <a:pt x="3048000" y="5"/>
                  </a:cubicBezTo>
                  <a:cubicBezTo>
                    <a:pt x="3251200" y="-1582"/>
                    <a:pt x="3468688" y="330205"/>
                    <a:pt x="3676650" y="333380"/>
                  </a:cubicBezTo>
                  <a:cubicBezTo>
                    <a:pt x="3884612" y="336555"/>
                    <a:pt x="4094163" y="14293"/>
                    <a:pt x="4295775" y="19055"/>
                  </a:cubicBezTo>
                  <a:cubicBezTo>
                    <a:pt x="4497387" y="23817"/>
                    <a:pt x="4699000" y="363543"/>
                    <a:pt x="4886325" y="361955"/>
                  </a:cubicBezTo>
                </a:path>
              </a:pathLst>
            </a:custGeom>
            <a:noFill/>
            <a:ln w="1270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a:p>
          </p:txBody>
        </p:sp>
        <p:sp>
          <p:nvSpPr>
            <p:cNvPr id="16" name="フリーフォーム 15"/>
            <p:cNvSpPr/>
            <p:nvPr/>
          </p:nvSpPr>
          <p:spPr>
            <a:xfrm>
              <a:off x="-12442" y="-5273"/>
              <a:ext cx="4886325" cy="351802"/>
            </a:xfrm>
            <a:custGeom>
              <a:avLst/>
              <a:gdLst>
                <a:gd name="connsiteX0" fmla="*/ 0 w 4886325"/>
                <a:gd name="connsiteY0" fmla="*/ 342905 h 361960"/>
                <a:gd name="connsiteX1" fmla="*/ 628650 w 4886325"/>
                <a:gd name="connsiteY1" fmla="*/ 19055 h 361960"/>
                <a:gd name="connsiteX2" fmla="*/ 1219200 w 4886325"/>
                <a:gd name="connsiteY2" fmla="*/ 323855 h 361960"/>
                <a:gd name="connsiteX3" fmla="*/ 1819275 w 4886325"/>
                <a:gd name="connsiteY3" fmla="*/ 9530 h 361960"/>
                <a:gd name="connsiteX4" fmla="*/ 2457450 w 4886325"/>
                <a:gd name="connsiteY4" fmla="*/ 342905 h 361960"/>
                <a:gd name="connsiteX5" fmla="*/ 3048000 w 4886325"/>
                <a:gd name="connsiteY5" fmla="*/ 5 h 361960"/>
                <a:gd name="connsiteX6" fmla="*/ 3676650 w 4886325"/>
                <a:gd name="connsiteY6" fmla="*/ 333380 h 361960"/>
                <a:gd name="connsiteX7" fmla="*/ 4295775 w 4886325"/>
                <a:gd name="connsiteY7" fmla="*/ 19055 h 361960"/>
                <a:gd name="connsiteX8" fmla="*/ 4886325 w 4886325"/>
                <a:gd name="connsiteY8" fmla="*/ 361955 h 3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6325" h="361960">
                  <a:moveTo>
                    <a:pt x="0" y="342905"/>
                  </a:moveTo>
                  <a:cubicBezTo>
                    <a:pt x="212725" y="182567"/>
                    <a:pt x="425450" y="22230"/>
                    <a:pt x="628650" y="19055"/>
                  </a:cubicBezTo>
                  <a:cubicBezTo>
                    <a:pt x="831850" y="15880"/>
                    <a:pt x="1020763" y="325442"/>
                    <a:pt x="1219200" y="323855"/>
                  </a:cubicBezTo>
                  <a:cubicBezTo>
                    <a:pt x="1417637" y="322268"/>
                    <a:pt x="1612900" y="6355"/>
                    <a:pt x="1819275" y="9530"/>
                  </a:cubicBezTo>
                  <a:cubicBezTo>
                    <a:pt x="2025650" y="12705"/>
                    <a:pt x="2252663" y="344492"/>
                    <a:pt x="2457450" y="342905"/>
                  </a:cubicBezTo>
                  <a:cubicBezTo>
                    <a:pt x="2662237" y="341318"/>
                    <a:pt x="2844800" y="1592"/>
                    <a:pt x="3048000" y="5"/>
                  </a:cubicBezTo>
                  <a:cubicBezTo>
                    <a:pt x="3251200" y="-1582"/>
                    <a:pt x="3468688" y="330205"/>
                    <a:pt x="3676650" y="333380"/>
                  </a:cubicBezTo>
                  <a:cubicBezTo>
                    <a:pt x="3884612" y="336555"/>
                    <a:pt x="4094163" y="14293"/>
                    <a:pt x="4295775" y="19055"/>
                  </a:cubicBezTo>
                  <a:cubicBezTo>
                    <a:pt x="4497387" y="23817"/>
                    <a:pt x="4699000" y="363543"/>
                    <a:pt x="4886325" y="361955"/>
                  </a:cubicBezTo>
                </a:path>
              </a:pathLst>
            </a:cu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a:p>
          </p:txBody>
        </p:sp>
      </p:grpSp>
      <p:sp>
        <p:nvSpPr>
          <p:cNvPr id="36" name="テキスト ボックス 125"/>
          <p:cNvSpPr txBox="1"/>
          <p:nvPr/>
        </p:nvSpPr>
        <p:spPr>
          <a:xfrm>
            <a:off x="5088363" y="1156925"/>
            <a:ext cx="801713" cy="44830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400">
                <a:solidFill>
                  <a:schemeClr val="tx1">
                    <a:lumMod val="75000"/>
                    <a:lumOff val="25000"/>
                  </a:schemeClr>
                </a:solidFill>
                <a:latin typeface="Meiryo UI" panose="020B0604030504040204" pitchFamily="50" charset="-128"/>
                <a:ea typeface="Meiryo UI" panose="020B0604030504040204" pitchFamily="50" charset="-128"/>
              </a:rPr>
              <a:t>[h/</a:t>
            </a: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台</a:t>
            </a:r>
            <a:r>
              <a:rPr lang="en-US" altLang="ja-JP" sz="1400">
                <a:solidFill>
                  <a:schemeClr val="tx1">
                    <a:lumMod val="75000"/>
                    <a:lumOff val="25000"/>
                  </a:schemeClr>
                </a:solidFill>
                <a:latin typeface="Meiryo UI" panose="020B0604030504040204" pitchFamily="50" charset="-128"/>
                <a:ea typeface="Meiryo UI" panose="020B0604030504040204" pitchFamily="50" charset="-128"/>
              </a:rPr>
              <a:t>]</a:t>
            </a:r>
            <a:endParaRPr lang="ja-JP" altLang="en-US" sz="14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8" name="テキスト ボックス 78"/>
          <p:cNvSpPr txBox="1"/>
          <p:nvPr/>
        </p:nvSpPr>
        <p:spPr>
          <a:xfrm>
            <a:off x="6743376" y="4026371"/>
            <a:ext cx="1275935" cy="62455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標準工数</a:t>
            </a:r>
            <a:endPar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14</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h/</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台</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3" name="テキスト ボックス 78"/>
          <p:cNvSpPr txBox="1"/>
          <p:nvPr/>
        </p:nvSpPr>
        <p:spPr>
          <a:xfrm>
            <a:off x="6743376" y="2085757"/>
            <a:ext cx="1262999" cy="84070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やり直し工数</a:t>
            </a:r>
            <a:endPar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h/</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台</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4" name="テキスト ボックス 78"/>
          <p:cNvSpPr txBox="1"/>
          <p:nvPr/>
        </p:nvSpPr>
        <p:spPr>
          <a:xfrm>
            <a:off x="9820574" y="4026371"/>
            <a:ext cx="1275935" cy="62455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標準工数</a:t>
            </a:r>
            <a:endPar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14</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h/</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台</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 name="正方形/長方形 1"/>
          <p:cNvSpPr/>
          <p:nvPr/>
        </p:nvSpPr>
        <p:spPr>
          <a:xfrm>
            <a:off x="6440876" y="5644979"/>
            <a:ext cx="1858678"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lumMod val="75000"/>
                    <a:lumOff val="25000"/>
                  </a:schemeClr>
                </a:solidFill>
                <a:latin typeface="Meiryo UI" panose="020B0604030504040204" pitchFamily="50" charset="-128"/>
                <a:ea typeface="Meiryo UI" panose="020B0604030504040204" pitchFamily="50" charset="-128"/>
              </a:rPr>
              <a:t>現状</a:t>
            </a:r>
            <a:r>
              <a:rPr lang="en-US" altLang="ja-JP" sz="2000">
                <a:solidFill>
                  <a:schemeClr val="tx1">
                    <a:lumMod val="75000"/>
                    <a:lumOff val="25000"/>
                  </a:schemeClr>
                </a:solidFill>
                <a:latin typeface="Meiryo UI" panose="020B0604030504040204" pitchFamily="50" charset="-128"/>
                <a:ea typeface="Meiryo UI" panose="020B0604030504040204" pitchFamily="50" charset="-128"/>
              </a:rPr>
              <a:t>:</a:t>
            </a:r>
            <a:r>
              <a:rPr lang="en-US" altLang="ja-JP" sz="2400" b="1" u="sng">
                <a:solidFill>
                  <a:srgbClr val="D33D3D"/>
                </a:solidFill>
                <a:latin typeface="Meiryo UI" panose="020B0604030504040204" pitchFamily="50" charset="-128"/>
                <a:ea typeface="Meiryo UI" panose="020B0604030504040204" pitchFamily="50" charset="-128"/>
              </a:rPr>
              <a:t>20</a:t>
            </a:r>
            <a:r>
              <a:rPr lang="en-US" altLang="ja-JP" b="1" u="sng">
                <a:solidFill>
                  <a:srgbClr val="D33D3D"/>
                </a:solidFill>
                <a:latin typeface="Meiryo UI" panose="020B0604030504040204" pitchFamily="50" charset="-128"/>
                <a:ea typeface="Meiryo UI" panose="020B0604030504040204" pitchFamily="50" charset="-128"/>
              </a:rPr>
              <a:t>h/</a:t>
            </a:r>
            <a:r>
              <a:rPr lang="ja-JP" altLang="en-US" b="1" u="sng">
                <a:solidFill>
                  <a:srgbClr val="D33D3D"/>
                </a:solidFill>
                <a:latin typeface="Meiryo UI" panose="020B0604030504040204" pitchFamily="50" charset="-128"/>
                <a:ea typeface="Meiryo UI" panose="020B0604030504040204" pitchFamily="50" charset="-128"/>
              </a:rPr>
              <a:t>台</a:t>
            </a:r>
            <a:endParaRPr lang="ja-JP" altLang="en-US" sz="2000" b="1" u="sng">
              <a:solidFill>
                <a:srgbClr val="D33D3D"/>
              </a:solidFill>
              <a:latin typeface="Meiryo UI" panose="020B0604030504040204" pitchFamily="50" charset="-128"/>
              <a:ea typeface="Meiryo UI" panose="020B0604030504040204" pitchFamily="50" charset="-128"/>
            </a:endParaRPr>
          </a:p>
        </p:txBody>
      </p:sp>
      <p:sp>
        <p:nvSpPr>
          <p:cNvPr id="46" name="角丸四角形吹き出し 45"/>
          <p:cNvSpPr/>
          <p:nvPr/>
        </p:nvSpPr>
        <p:spPr>
          <a:xfrm>
            <a:off x="8089512" y="2037000"/>
            <a:ext cx="1849410" cy="904240"/>
          </a:xfrm>
          <a:prstGeom prst="wedgeRoundRectCallout">
            <a:avLst>
              <a:gd name="adj1" fmla="val -67818"/>
              <a:gd name="adj2" fmla="val 10245"/>
              <a:gd name="adj3" fmla="val 16667"/>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a:solidFill>
                  <a:srgbClr val="D33D3D"/>
                </a:solidFill>
                <a:latin typeface="Meiryo UI" panose="020B0604030504040204" pitchFamily="50" charset="-128"/>
                <a:ea typeface="Meiryo UI" panose="020B0604030504040204" pitchFamily="50" charset="-128"/>
              </a:rPr>
              <a:t>60</a:t>
            </a:r>
            <a:r>
              <a:rPr lang="en-US" altLang="ja-JP" sz="2000" b="1">
                <a:solidFill>
                  <a:srgbClr val="D33D3D"/>
                </a:solidFill>
                <a:latin typeface="Meiryo UI" panose="020B0604030504040204" pitchFamily="50" charset="-128"/>
                <a:ea typeface="Meiryo UI" panose="020B0604030504040204" pitchFamily="50" charset="-128"/>
              </a:rPr>
              <a:t>h/</a:t>
            </a:r>
            <a:r>
              <a:rPr lang="ja-JP" altLang="en-US" sz="2000" b="1">
                <a:solidFill>
                  <a:srgbClr val="D33D3D"/>
                </a:solidFill>
                <a:latin typeface="Meiryo UI" panose="020B0604030504040204" pitchFamily="50" charset="-128"/>
                <a:ea typeface="Meiryo UI" panose="020B0604030504040204" pitchFamily="50" charset="-128"/>
              </a:rPr>
              <a:t>月</a:t>
            </a:r>
            <a:endParaRPr lang="en-US" altLang="ja-JP" sz="2000" b="1">
              <a:solidFill>
                <a:srgbClr val="D33D3D"/>
              </a:solidFill>
              <a:latin typeface="Meiryo UI" panose="020B0604030504040204" pitchFamily="50" charset="-128"/>
              <a:ea typeface="Meiryo UI" panose="020B0604030504040204" pitchFamily="50" charset="-128"/>
            </a:endParaRPr>
          </a:p>
          <a:p>
            <a:pPr algn="ctr"/>
            <a:r>
              <a:rPr lang="en-US" altLang="ja-JP" sz="2000" b="1">
                <a:solidFill>
                  <a:srgbClr val="D33D3D"/>
                </a:solidFill>
                <a:latin typeface="Meiryo UI" panose="020B0604030504040204" pitchFamily="50" charset="-128"/>
                <a:ea typeface="Meiryo UI" panose="020B0604030504040204" pitchFamily="50" charset="-128"/>
              </a:rPr>
              <a:t>(</a:t>
            </a:r>
            <a:r>
              <a:rPr lang="en-US" altLang="ja-JP" sz="2400" b="1">
                <a:solidFill>
                  <a:srgbClr val="D33D3D"/>
                </a:solidFill>
                <a:latin typeface="Meiryo UI" panose="020B0604030504040204" pitchFamily="50" charset="-128"/>
                <a:ea typeface="Meiryo UI" panose="020B0604030504040204" pitchFamily="50" charset="-128"/>
              </a:rPr>
              <a:t>10</a:t>
            </a:r>
            <a:r>
              <a:rPr lang="ja-JP" altLang="en-US" sz="2000" b="1">
                <a:solidFill>
                  <a:srgbClr val="D33D3D"/>
                </a:solidFill>
                <a:latin typeface="Meiryo UI" panose="020B0604030504040204" pitchFamily="50" charset="-128"/>
                <a:ea typeface="Meiryo UI" panose="020B0604030504040204" pitchFamily="50" charset="-128"/>
              </a:rPr>
              <a:t>台評価</a:t>
            </a:r>
            <a:r>
              <a:rPr lang="en-US" altLang="ja-JP" sz="2000" b="1">
                <a:solidFill>
                  <a:srgbClr val="D33D3D"/>
                </a:solidFill>
                <a:latin typeface="Meiryo UI" panose="020B0604030504040204" pitchFamily="50" charset="-128"/>
                <a:ea typeface="Meiryo UI" panose="020B0604030504040204" pitchFamily="50" charset="-128"/>
              </a:rPr>
              <a:t>)</a:t>
            </a:r>
            <a:endParaRPr lang="ja-JP" altLang="en-US" sz="2800" b="1">
              <a:solidFill>
                <a:srgbClr val="D33D3D"/>
              </a:solidFill>
              <a:latin typeface="Meiryo UI" panose="020B0604030504040204" pitchFamily="50" charset="-128"/>
              <a:ea typeface="Meiryo UI" panose="020B0604030504040204" pitchFamily="50" charset="-128"/>
            </a:endParaRPr>
          </a:p>
        </p:txBody>
      </p:sp>
      <p:graphicFrame>
        <p:nvGraphicFramePr>
          <p:cNvPr id="60" name="表 59"/>
          <p:cNvGraphicFramePr>
            <a:graphicFrameLocks noGrp="1"/>
          </p:cNvGraphicFramePr>
          <p:nvPr>
            <p:extLst>
              <p:ext uri="{D42A27DB-BD31-4B8C-83A1-F6EECF244321}">
                <p14:modId xmlns:p14="http://schemas.microsoft.com/office/powerpoint/2010/main" val="1800583093"/>
              </p:ext>
            </p:extLst>
          </p:nvPr>
        </p:nvGraphicFramePr>
        <p:xfrm>
          <a:off x="413988" y="1225114"/>
          <a:ext cx="4567385" cy="1941815"/>
        </p:xfrm>
        <a:graphic>
          <a:graphicData uri="http://schemas.openxmlformats.org/drawingml/2006/table">
            <a:tbl>
              <a:tblPr/>
              <a:tblGrid>
                <a:gridCol w="4567385">
                  <a:extLst>
                    <a:ext uri="{9D8B030D-6E8A-4147-A177-3AD203B41FA5}">
                      <a16:colId xmlns:a16="http://schemas.microsoft.com/office/drawing/2014/main" val="60689935"/>
                    </a:ext>
                  </a:extLst>
                </a:gridCol>
              </a:tblGrid>
              <a:tr h="1941815">
                <a:tc>
                  <a:txBody>
                    <a:bodyPr/>
                    <a:lstStyle/>
                    <a:p>
                      <a:endParaRPr kumimoji="1" lang="ja-JP" altLang="en-US" dirty="0"/>
                    </a:p>
                  </a:txBody>
                  <a:tcPr>
                    <a:lnL w="38100" cmpd="sng">
                      <a:solidFill>
                        <a:schemeClr val="tx1">
                          <a:lumMod val="75000"/>
                          <a:lumOff val="25000"/>
                        </a:schemeClr>
                      </a:solidFill>
                      <a:prstDash val="solid"/>
                    </a:lnL>
                    <a:lnR w="38100" cmpd="sng">
                      <a:solidFill>
                        <a:schemeClr val="tx1">
                          <a:lumMod val="75000"/>
                          <a:lumOff val="25000"/>
                        </a:schemeClr>
                      </a:solidFill>
                      <a:prstDash val="solid"/>
                    </a:lnR>
                    <a:lnT w="38100" cmpd="sng">
                      <a:solidFill>
                        <a:schemeClr val="tx1">
                          <a:lumMod val="75000"/>
                          <a:lumOff val="25000"/>
                        </a:schemeClr>
                      </a:solidFill>
                      <a:prstDash val="solid"/>
                    </a:lnT>
                    <a:lnB w="38100" cmpd="sng">
                      <a:solidFill>
                        <a:schemeClr val="tx1">
                          <a:lumMod val="75000"/>
                          <a:lumOff val="25000"/>
                        </a:schemeClr>
                      </a:solidFill>
                      <a:prstDash val="solid"/>
                    </a:lnB>
                  </a:tcPr>
                </a:tc>
                <a:extLst>
                  <a:ext uri="{0D108BD9-81ED-4DB2-BD59-A6C34878D82A}">
                    <a16:rowId xmlns:a16="http://schemas.microsoft.com/office/drawing/2014/main" val="3314792770"/>
                  </a:ext>
                </a:extLst>
              </a:tr>
            </a:tbl>
          </a:graphicData>
        </a:graphic>
      </p:graphicFrame>
      <p:sp>
        <p:nvSpPr>
          <p:cNvPr id="61" name="正方形/長方形 60"/>
          <p:cNvSpPr/>
          <p:nvPr/>
        </p:nvSpPr>
        <p:spPr>
          <a:xfrm>
            <a:off x="9198540" y="5644979"/>
            <a:ext cx="2520000"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lumMod val="75000"/>
                    <a:lumOff val="25000"/>
                  </a:schemeClr>
                </a:solidFill>
                <a:latin typeface="Meiryo UI" panose="020B0604030504040204" pitchFamily="50" charset="-128"/>
                <a:ea typeface="Meiryo UI" panose="020B0604030504040204" pitchFamily="50" charset="-128"/>
              </a:rPr>
              <a:t>あるべき姿</a:t>
            </a:r>
            <a:r>
              <a:rPr lang="en-US" altLang="ja-JP" sz="2000">
                <a:solidFill>
                  <a:schemeClr val="tx1">
                    <a:lumMod val="75000"/>
                    <a:lumOff val="25000"/>
                  </a:schemeClr>
                </a:solidFill>
                <a:latin typeface="Meiryo UI" panose="020B0604030504040204" pitchFamily="50" charset="-128"/>
                <a:ea typeface="Meiryo UI" panose="020B0604030504040204" pitchFamily="50" charset="-128"/>
              </a:rPr>
              <a:t>:</a:t>
            </a:r>
            <a:r>
              <a:rPr lang="en-US" altLang="ja-JP" sz="2400" b="1" u="sng">
                <a:solidFill>
                  <a:srgbClr val="D33D3D"/>
                </a:solidFill>
                <a:latin typeface="Meiryo UI" panose="020B0604030504040204" pitchFamily="50" charset="-128"/>
                <a:ea typeface="Meiryo UI" panose="020B0604030504040204" pitchFamily="50" charset="-128"/>
              </a:rPr>
              <a:t>14</a:t>
            </a:r>
            <a:r>
              <a:rPr lang="en-US" altLang="ja-JP" b="1" u="sng">
                <a:solidFill>
                  <a:srgbClr val="D33D3D"/>
                </a:solidFill>
                <a:latin typeface="Meiryo UI" panose="020B0604030504040204" pitchFamily="50" charset="-128"/>
                <a:ea typeface="Meiryo UI" panose="020B0604030504040204" pitchFamily="50" charset="-128"/>
              </a:rPr>
              <a:t>h/</a:t>
            </a:r>
            <a:r>
              <a:rPr lang="ja-JP" altLang="en-US" b="1" u="sng">
                <a:solidFill>
                  <a:srgbClr val="D33D3D"/>
                </a:solidFill>
                <a:latin typeface="Meiryo UI" panose="020B0604030504040204" pitchFamily="50" charset="-128"/>
                <a:ea typeface="Meiryo UI" panose="020B0604030504040204" pitchFamily="50" charset="-128"/>
              </a:rPr>
              <a:t>台</a:t>
            </a:r>
            <a:endParaRPr lang="ja-JP" altLang="en-US" sz="2000" b="1" u="sng">
              <a:solidFill>
                <a:srgbClr val="D33D3D"/>
              </a:solidFill>
              <a:latin typeface="Meiryo UI" panose="020B0604030504040204" pitchFamily="50" charset="-128"/>
              <a:ea typeface="Meiryo UI" panose="020B0604030504040204" pitchFamily="50" charset="-128"/>
            </a:endParaRPr>
          </a:p>
        </p:txBody>
      </p:sp>
      <p:sp>
        <p:nvSpPr>
          <p:cNvPr id="18" name="直角三角形 17">
            <a:extLst>
              <a:ext uri="{FF2B5EF4-FFF2-40B4-BE49-F238E27FC236}">
                <a16:creationId xmlns:a16="http://schemas.microsoft.com/office/drawing/2014/main" id="{20B03405-EB80-0312-3358-96B5E468491A}"/>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テキスト ボックス 18">
            <a:extLst>
              <a:ext uri="{FF2B5EF4-FFF2-40B4-BE49-F238E27FC236}">
                <a16:creationId xmlns:a16="http://schemas.microsoft.com/office/drawing/2014/main" id="{583A4D91-3754-BF15-4D96-0D48E79F7705}"/>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11</a:t>
            </a:r>
            <a:endParaRPr lang="ja-JP" altLang="en-US" sz="2400" b="1" dirty="0">
              <a:latin typeface="Meiryo UI" panose="020B0604030504040204" pitchFamily="50" charset="-128"/>
              <a:ea typeface="Meiryo UI" panose="020B0604030504040204" pitchFamily="50" charset="-128"/>
            </a:endParaRPr>
          </a:p>
        </p:txBody>
      </p:sp>
      <p:pic>
        <p:nvPicPr>
          <p:cNvPr id="20" name="⑪">
            <a:hlinkClick r:id="" action="ppaction://media"/>
            <a:extLst>
              <a:ext uri="{FF2B5EF4-FFF2-40B4-BE49-F238E27FC236}">
                <a16:creationId xmlns:a16="http://schemas.microsoft.com/office/drawing/2014/main" id="{89BC069D-4C6A-CEB1-7BAD-F804EF4E2829}"/>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9"/>
          <a:stretch>
            <a:fillRect/>
          </a:stretch>
        </p:blipFill>
        <p:spPr>
          <a:xfrm>
            <a:off x="74238" y="159937"/>
            <a:ext cx="230251" cy="230251"/>
          </a:xfrm>
          <a:prstGeom prst="rect">
            <a:avLst/>
          </a:prstGeom>
        </p:spPr>
      </p:pic>
    </p:spTree>
    <p:extLst>
      <p:ext uri="{BB962C8B-B14F-4D97-AF65-F5344CB8AC3E}">
        <p14:creationId xmlns:p14="http://schemas.microsoft.com/office/powerpoint/2010/main" val="340301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3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表 46">
            <a:extLst>
              <a:ext uri="{FF2B5EF4-FFF2-40B4-BE49-F238E27FC236}">
                <a16:creationId xmlns:a16="http://schemas.microsoft.com/office/drawing/2014/main" id="{79B5D309-52ED-4504-8A3C-E461C1F0E690}"/>
              </a:ext>
            </a:extLst>
          </p:cNvPr>
          <p:cNvGraphicFramePr>
            <a:graphicFrameLocks noGrp="1"/>
          </p:cNvGraphicFramePr>
          <p:nvPr>
            <p:extLst>
              <p:ext uri="{D42A27DB-BD31-4B8C-83A1-F6EECF244321}">
                <p14:modId xmlns:p14="http://schemas.microsoft.com/office/powerpoint/2010/main" val="2155438049"/>
              </p:ext>
            </p:extLst>
          </p:nvPr>
        </p:nvGraphicFramePr>
        <p:xfrm>
          <a:off x="414813" y="979810"/>
          <a:ext cx="11403547" cy="4935330"/>
        </p:xfrm>
        <a:graphic>
          <a:graphicData uri="http://schemas.openxmlformats.org/drawingml/2006/table">
            <a:tbl>
              <a:tblPr>
                <a:tableStyleId>{793D81CF-94F2-401A-BA57-92F5A7B2D0C5}</a:tableStyleId>
              </a:tblPr>
              <a:tblGrid>
                <a:gridCol w="453167">
                  <a:extLst>
                    <a:ext uri="{9D8B030D-6E8A-4147-A177-3AD203B41FA5}">
                      <a16:colId xmlns:a16="http://schemas.microsoft.com/office/drawing/2014/main" val="1731763746"/>
                    </a:ext>
                  </a:extLst>
                </a:gridCol>
                <a:gridCol w="1558870">
                  <a:extLst>
                    <a:ext uri="{9D8B030D-6E8A-4147-A177-3AD203B41FA5}">
                      <a16:colId xmlns:a16="http://schemas.microsoft.com/office/drawing/2014/main" val="4287452500"/>
                    </a:ext>
                  </a:extLst>
                </a:gridCol>
                <a:gridCol w="1306590">
                  <a:extLst>
                    <a:ext uri="{9D8B030D-6E8A-4147-A177-3AD203B41FA5}">
                      <a16:colId xmlns:a16="http://schemas.microsoft.com/office/drawing/2014/main" val="3799701718"/>
                    </a:ext>
                  </a:extLst>
                </a:gridCol>
                <a:gridCol w="728066">
                  <a:extLst>
                    <a:ext uri="{9D8B030D-6E8A-4147-A177-3AD203B41FA5}">
                      <a16:colId xmlns:a16="http://schemas.microsoft.com/office/drawing/2014/main" val="2558331941"/>
                    </a:ext>
                  </a:extLst>
                </a:gridCol>
                <a:gridCol w="728066">
                  <a:extLst>
                    <a:ext uri="{9D8B030D-6E8A-4147-A177-3AD203B41FA5}">
                      <a16:colId xmlns:a16="http://schemas.microsoft.com/office/drawing/2014/main" val="464508666"/>
                    </a:ext>
                  </a:extLst>
                </a:gridCol>
                <a:gridCol w="728066">
                  <a:extLst>
                    <a:ext uri="{9D8B030D-6E8A-4147-A177-3AD203B41FA5}">
                      <a16:colId xmlns:a16="http://schemas.microsoft.com/office/drawing/2014/main" val="3603006041"/>
                    </a:ext>
                  </a:extLst>
                </a:gridCol>
                <a:gridCol w="728066">
                  <a:extLst>
                    <a:ext uri="{9D8B030D-6E8A-4147-A177-3AD203B41FA5}">
                      <a16:colId xmlns:a16="http://schemas.microsoft.com/office/drawing/2014/main" val="1150621329"/>
                    </a:ext>
                  </a:extLst>
                </a:gridCol>
                <a:gridCol w="728066">
                  <a:extLst>
                    <a:ext uri="{9D8B030D-6E8A-4147-A177-3AD203B41FA5}">
                      <a16:colId xmlns:a16="http://schemas.microsoft.com/office/drawing/2014/main" val="139856907"/>
                    </a:ext>
                  </a:extLst>
                </a:gridCol>
                <a:gridCol w="728066">
                  <a:extLst>
                    <a:ext uri="{9D8B030D-6E8A-4147-A177-3AD203B41FA5}">
                      <a16:colId xmlns:a16="http://schemas.microsoft.com/office/drawing/2014/main" val="716475260"/>
                    </a:ext>
                  </a:extLst>
                </a:gridCol>
                <a:gridCol w="719601">
                  <a:extLst>
                    <a:ext uri="{9D8B030D-6E8A-4147-A177-3AD203B41FA5}">
                      <a16:colId xmlns:a16="http://schemas.microsoft.com/office/drawing/2014/main" val="1945167107"/>
                    </a:ext>
                  </a:extLst>
                </a:gridCol>
                <a:gridCol w="711133">
                  <a:extLst>
                    <a:ext uri="{9D8B030D-6E8A-4147-A177-3AD203B41FA5}">
                      <a16:colId xmlns:a16="http://schemas.microsoft.com/office/drawing/2014/main" val="3455892480"/>
                    </a:ext>
                  </a:extLst>
                </a:gridCol>
                <a:gridCol w="719601">
                  <a:extLst>
                    <a:ext uri="{9D8B030D-6E8A-4147-A177-3AD203B41FA5}">
                      <a16:colId xmlns:a16="http://schemas.microsoft.com/office/drawing/2014/main" val="623515331"/>
                    </a:ext>
                  </a:extLst>
                </a:gridCol>
                <a:gridCol w="778862">
                  <a:extLst>
                    <a:ext uri="{9D8B030D-6E8A-4147-A177-3AD203B41FA5}">
                      <a16:colId xmlns:a16="http://schemas.microsoft.com/office/drawing/2014/main" val="716764592"/>
                    </a:ext>
                  </a:extLst>
                </a:gridCol>
                <a:gridCol w="787327">
                  <a:extLst>
                    <a:ext uri="{9D8B030D-6E8A-4147-A177-3AD203B41FA5}">
                      <a16:colId xmlns:a16="http://schemas.microsoft.com/office/drawing/2014/main" val="3483285870"/>
                    </a:ext>
                  </a:extLst>
                </a:gridCol>
              </a:tblGrid>
              <a:tr h="582010">
                <a:tc gridSpan="2">
                  <a:txBody>
                    <a:bodyPr/>
                    <a:lstStyle/>
                    <a:p>
                      <a:pPr algn="ctr" fontAlgn="ctr"/>
                      <a:r>
                        <a:rPr lang="ja-JP" altLang="en-US" sz="2000" b="1" u="none" strike="noStrike">
                          <a:effectLst/>
                          <a:latin typeface="Meiryo UI" panose="020B0604030504040204" pitchFamily="50" charset="-128"/>
                          <a:ea typeface="Meiryo UI" panose="020B0604030504040204" pitchFamily="50" charset="-128"/>
                        </a:rPr>
                        <a:t>　</a:t>
                      </a:r>
                      <a:r>
                        <a:rPr lang="en-US" sz="2000" b="1" u="none" strike="noStrike">
                          <a:effectLst/>
                          <a:latin typeface="Meiryo UI" panose="020B0604030504040204" pitchFamily="50" charset="-128"/>
                          <a:ea typeface="Meiryo UI" panose="020B0604030504040204" pitchFamily="50" charset="-128"/>
                        </a:rPr>
                        <a:t>Step</a:t>
                      </a:r>
                      <a:endParaRPr 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algn="ctr" rtl="0" fontAlgn="ctr"/>
                      <a:endParaRPr lang="en-US" sz="1700" b="0" i="0" u="none" strike="noStrike">
                        <a:solidFill>
                          <a:srgbClr val="000000"/>
                        </a:solidFill>
                        <a:effectLst/>
                        <a:latin typeface="HG丸ｺﾞｼｯｸM-PRO" panose="020F0600000000000000" pitchFamily="50" charset="-128"/>
                        <a:ea typeface="HG丸ｺﾞｼｯｸM-PRO" panose="020F0600000000000000" pitchFamily="50" charset="-128"/>
                      </a:endParaRPr>
                    </a:p>
                  </a:txBody>
                  <a:tcPr marL="0" marR="0" marT="0" marB="0" anchor="ctr"/>
                </a:tc>
                <a:tc>
                  <a:txBody>
                    <a:bodyPr/>
                    <a:lstStyle/>
                    <a:p>
                      <a:pPr algn="ctr" fontAlgn="ctr"/>
                      <a:r>
                        <a:rPr lang="ja-JP" altLang="en-US" sz="2000" b="1" i="0" u="none" strike="noStrike">
                          <a:solidFill>
                            <a:srgbClr val="000000"/>
                          </a:solidFill>
                          <a:effectLst/>
                          <a:latin typeface="Meiryo UI" panose="020B0604030504040204" pitchFamily="50" charset="-128"/>
                          <a:ea typeface="Meiryo UI" panose="020B0604030504040204" pitchFamily="50" charset="-128"/>
                        </a:rPr>
                        <a:t>リーダー</a:t>
                      </a:r>
                      <a:endParaRPr 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ja-JP" sz="2000" b="1" i="0" u="none" strike="noStrike">
                          <a:solidFill>
                            <a:srgbClr val="000000"/>
                          </a:solidFill>
                          <a:effectLst/>
                          <a:latin typeface="Meiryo UI" panose="020B0604030504040204" pitchFamily="50" charset="-128"/>
                          <a:ea typeface="Meiryo UI" panose="020B0604030504040204" pitchFamily="50" charset="-128"/>
                        </a:rPr>
                        <a:t>1</a:t>
                      </a:r>
                      <a:r>
                        <a:rPr lang="ja-JP" altLang="en-US" sz="2000" b="1" i="0" u="none" strike="noStrike">
                          <a:solidFill>
                            <a:srgbClr val="000000"/>
                          </a:solidFill>
                          <a:effectLst/>
                          <a:latin typeface="Meiryo UI" panose="020B0604030504040204" pitchFamily="50" charset="-128"/>
                          <a:ea typeface="Meiryo UI" panose="020B0604030504040204" pitchFamily="50" charset="-128"/>
                        </a:rPr>
                        <a:t>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ja-JP" sz="2000" b="1" i="0" u="none" strike="noStrike">
                          <a:solidFill>
                            <a:srgbClr val="000000"/>
                          </a:solidFill>
                          <a:effectLst/>
                          <a:latin typeface="Meiryo UI" panose="020B0604030504040204" pitchFamily="50" charset="-128"/>
                          <a:ea typeface="Meiryo UI" panose="020B0604030504040204" pitchFamily="50" charset="-128"/>
                        </a:rPr>
                        <a:t>2</a:t>
                      </a:r>
                      <a:r>
                        <a:rPr lang="ja-JP" altLang="en-US" sz="2000" b="1" i="0" u="none" strike="noStrike">
                          <a:solidFill>
                            <a:srgbClr val="000000"/>
                          </a:solidFill>
                          <a:effectLst/>
                          <a:latin typeface="Meiryo UI" panose="020B0604030504040204" pitchFamily="50" charset="-128"/>
                          <a:ea typeface="Meiryo UI" panose="020B0604030504040204" pitchFamily="50" charset="-128"/>
                        </a:rPr>
                        <a:t>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ja-JP" sz="2000" b="1" i="0" u="none" strike="noStrike">
                          <a:solidFill>
                            <a:srgbClr val="000000"/>
                          </a:solidFill>
                          <a:effectLst/>
                          <a:latin typeface="Meiryo UI" panose="020B0604030504040204" pitchFamily="50" charset="-128"/>
                          <a:ea typeface="Meiryo UI" panose="020B0604030504040204" pitchFamily="50" charset="-128"/>
                        </a:rPr>
                        <a:t>3</a:t>
                      </a:r>
                      <a:r>
                        <a:rPr lang="ja-JP" altLang="en-US" sz="2000" b="1" i="0" u="none" strike="noStrike">
                          <a:solidFill>
                            <a:srgbClr val="000000"/>
                          </a:solidFill>
                          <a:effectLst/>
                          <a:latin typeface="Meiryo UI" panose="020B0604030504040204" pitchFamily="50" charset="-128"/>
                          <a:ea typeface="Meiryo UI" panose="020B0604030504040204" pitchFamily="50" charset="-128"/>
                        </a:rPr>
                        <a:t>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ja-JP" sz="2000" b="1" i="0" u="none" strike="noStrike">
                          <a:solidFill>
                            <a:srgbClr val="000000"/>
                          </a:solidFill>
                          <a:effectLst/>
                          <a:latin typeface="Meiryo UI" panose="020B0604030504040204" pitchFamily="50" charset="-128"/>
                          <a:ea typeface="Meiryo UI" panose="020B0604030504040204" pitchFamily="50" charset="-128"/>
                        </a:rPr>
                        <a:t>4</a:t>
                      </a:r>
                      <a:r>
                        <a:rPr lang="ja-JP" altLang="en-US" sz="2000" b="1" i="0" u="none" strike="noStrike">
                          <a:solidFill>
                            <a:srgbClr val="000000"/>
                          </a:solidFill>
                          <a:effectLst/>
                          <a:latin typeface="Meiryo UI" panose="020B0604030504040204" pitchFamily="50" charset="-128"/>
                          <a:ea typeface="Meiryo UI" panose="020B0604030504040204" pitchFamily="50" charset="-128"/>
                        </a:rPr>
                        <a:t>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ja-JP" sz="2000" b="1" i="0" u="none" strike="noStrike">
                          <a:solidFill>
                            <a:srgbClr val="000000"/>
                          </a:solidFill>
                          <a:effectLst/>
                          <a:latin typeface="Meiryo UI" panose="020B0604030504040204" pitchFamily="50" charset="-128"/>
                          <a:ea typeface="Meiryo UI" panose="020B0604030504040204" pitchFamily="50" charset="-128"/>
                        </a:rPr>
                        <a:t>5</a:t>
                      </a:r>
                      <a:r>
                        <a:rPr lang="ja-JP" altLang="en-US" sz="2000" b="1" i="0" u="none" strike="noStrike">
                          <a:solidFill>
                            <a:srgbClr val="000000"/>
                          </a:solidFill>
                          <a:effectLst/>
                          <a:latin typeface="Meiryo UI" panose="020B0604030504040204" pitchFamily="50" charset="-128"/>
                          <a:ea typeface="Meiryo UI" panose="020B0604030504040204" pitchFamily="50" charset="-128"/>
                        </a:rPr>
                        <a:t>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ja-JP" altLang="en-US" sz="2000" b="1" u="none" strike="noStrike">
                          <a:effectLst/>
                          <a:latin typeface="Meiryo UI" panose="020B0604030504040204" pitchFamily="50" charset="-128"/>
                          <a:ea typeface="Meiryo UI" panose="020B0604030504040204" pitchFamily="50" charset="-128"/>
                        </a:rPr>
                        <a:t>６月</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ja-JP" altLang="en-US" sz="2000" b="1" u="none" strike="noStrike">
                          <a:effectLst/>
                          <a:latin typeface="Meiryo UI" panose="020B0604030504040204" pitchFamily="50" charset="-128"/>
                          <a:ea typeface="Meiryo UI" panose="020B0604030504040204" pitchFamily="50" charset="-128"/>
                        </a:rPr>
                        <a:t>７月</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ja-JP" altLang="en-US" sz="2000" b="1" u="none" strike="noStrike">
                          <a:effectLst/>
                          <a:latin typeface="Meiryo UI" panose="020B0604030504040204" pitchFamily="50" charset="-128"/>
                          <a:ea typeface="Meiryo UI" panose="020B0604030504040204" pitchFamily="50" charset="-128"/>
                        </a:rPr>
                        <a:t>８月</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ja-JP" altLang="en-US" sz="2000" b="1" u="none" strike="noStrike">
                          <a:effectLst/>
                          <a:latin typeface="Meiryo UI" panose="020B0604030504040204" pitchFamily="50" charset="-128"/>
                          <a:ea typeface="Meiryo UI" panose="020B0604030504040204" pitchFamily="50" charset="-128"/>
                        </a:rPr>
                        <a:t>９月</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ja-JP" sz="2000" b="1" u="none" strike="noStrike">
                          <a:effectLst/>
                          <a:latin typeface="Meiryo UI" panose="020B0604030504040204" pitchFamily="50" charset="-128"/>
                          <a:ea typeface="Meiryo UI" panose="020B0604030504040204" pitchFamily="50" charset="-128"/>
                        </a:rPr>
                        <a:t>10</a:t>
                      </a:r>
                      <a:r>
                        <a:rPr lang="ja-JP" altLang="en-US" sz="2000" b="1" u="none" strike="noStrike">
                          <a:effectLst/>
                          <a:latin typeface="Meiryo UI" panose="020B0604030504040204" pitchFamily="50" charset="-128"/>
                          <a:ea typeface="Meiryo UI" panose="020B0604030504040204" pitchFamily="50" charset="-128"/>
                        </a:rPr>
                        <a:t>月</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ja-JP" sz="2000" b="1" u="none" strike="noStrike" dirty="0">
                          <a:effectLst/>
                          <a:latin typeface="Meiryo UI" panose="020B0604030504040204" pitchFamily="50" charset="-128"/>
                          <a:ea typeface="Meiryo UI" panose="020B0604030504040204" pitchFamily="50" charset="-128"/>
                        </a:rPr>
                        <a:t>11</a:t>
                      </a:r>
                      <a:r>
                        <a:rPr lang="ja-JP" altLang="en-US" sz="2000" b="1" u="none" strike="noStrike" dirty="0">
                          <a:effectLst/>
                          <a:latin typeface="Meiryo UI" panose="020B0604030504040204" pitchFamily="50" charset="-128"/>
                          <a:ea typeface="Meiryo UI" panose="020B0604030504040204" pitchFamily="50" charset="-128"/>
                        </a:rPr>
                        <a:t>月</a:t>
                      </a:r>
                      <a:endParaRPr lang="ja-JP" altLang="en-US" sz="2000" b="1"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5460964"/>
                  </a:ext>
                </a:extLst>
              </a:tr>
              <a:tr h="544165">
                <a:tc>
                  <a:txBody>
                    <a:bodyPr/>
                    <a:lstStyle/>
                    <a:p>
                      <a:pPr algn="ctr" rtl="0" fontAlgn="ctr"/>
                      <a:r>
                        <a:rPr lang="en-US" altLang="ja-JP" sz="2000" b="1" u="none" strike="noStrike">
                          <a:effectLst/>
                          <a:latin typeface="Meiryo UI" panose="020B0604030504040204" pitchFamily="50" charset="-128"/>
                          <a:ea typeface="Meiryo UI" panose="020B0604030504040204" pitchFamily="50" charset="-128"/>
                        </a:rPr>
                        <a:t>1</a:t>
                      </a:r>
                      <a:endParaRPr lang="en-US" altLang="ja-JP"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u="none" strike="noStrike">
                          <a:effectLst/>
                          <a:latin typeface="Meiryo UI" panose="020B0604030504040204" pitchFamily="50" charset="-128"/>
                          <a:ea typeface="Meiryo UI" panose="020B0604030504040204" pitchFamily="50" charset="-128"/>
                        </a:rPr>
                        <a:t>問題の明確化</a:t>
                      </a:r>
                      <a:endParaRPr lang="en-US" altLang="ja-JP" sz="2000" b="1" u="none" strike="noStrike">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u="none" strike="noStrike">
                          <a:effectLst/>
                          <a:latin typeface="Meiryo UI" panose="020B0604030504040204" pitchFamily="50" charset="-128"/>
                          <a:ea typeface="Meiryo UI" panose="020B0604030504040204" pitchFamily="50" charset="-128"/>
                        </a:rPr>
                        <a:t>貞森・西田</a:t>
                      </a:r>
                      <a:endParaRPr lang="en-US" altLang="ja-JP" sz="2000" b="1" u="none" strike="noStrike">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4661174"/>
                  </a:ext>
                </a:extLst>
              </a:tr>
              <a:tr h="544165">
                <a:tc>
                  <a:txBody>
                    <a:bodyPr/>
                    <a:lstStyle/>
                    <a:p>
                      <a:pPr algn="ctr" rtl="0" fontAlgn="ctr"/>
                      <a:r>
                        <a:rPr lang="en-US" altLang="ja-JP" sz="2000" b="1" u="none" strike="noStrike">
                          <a:effectLst/>
                          <a:latin typeface="Meiryo UI" panose="020B0604030504040204" pitchFamily="50" charset="-128"/>
                          <a:ea typeface="Meiryo UI" panose="020B0604030504040204" pitchFamily="50" charset="-128"/>
                        </a:rPr>
                        <a:t>2</a:t>
                      </a:r>
                      <a:endParaRPr lang="en-US" altLang="ja-JP"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u="none" strike="noStrike">
                          <a:effectLst/>
                          <a:latin typeface="Meiryo UI" panose="020B0604030504040204" pitchFamily="50" charset="-128"/>
                          <a:ea typeface="Meiryo UI" panose="020B0604030504040204" pitchFamily="50" charset="-128"/>
                        </a:rPr>
                        <a:t>現状把握</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i="0" u="none" strike="noStrike">
                          <a:solidFill>
                            <a:srgbClr val="000000"/>
                          </a:solidFill>
                          <a:effectLst/>
                          <a:latin typeface="Meiryo UI" panose="020B0604030504040204" pitchFamily="50" charset="-128"/>
                          <a:ea typeface="Meiryo UI" panose="020B0604030504040204" pitchFamily="50" charset="-128"/>
                        </a:rPr>
                        <a:t>吉田・水谷</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892456"/>
                  </a:ext>
                </a:extLst>
              </a:tr>
              <a:tr h="544165">
                <a:tc>
                  <a:txBody>
                    <a:bodyPr/>
                    <a:lstStyle/>
                    <a:p>
                      <a:pPr algn="ctr" rtl="0" fontAlgn="ctr"/>
                      <a:r>
                        <a:rPr lang="en-US" altLang="ja-JP" sz="2000" b="1" u="none" strike="noStrike">
                          <a:effectLst/>
                          <a:latin typeface="Meiryo UI" panose="020B0604030504040204" pitchFamily="50" charset="-128"/>
                          <a:ea typeface="Meiryo UI" panose="020B0604030504040204" pitchFamily="50" charset="-128"/>
                        </a:rPr>
                        <a:t>3</a:t>
                      </a:r>
                      <a:endParaRPr lang="en-US" altLang="ja-JP"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u="none" strike="noStrike">
                          <a:effectLst/>
                          <a:latin typeface="Meiryo UI" panose="020B0604030504040204" pitchFamily="50" charset="-128"/>
                          <a:ea typeface="Meiryo UI" panose="020B0604030504040204" pitchFamily="50" charset="-128"/>
                        </a:rPr>
                        <a:t>目標設定</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i="0" u="none" strike="noStrike">
                          <a:solidFill>
                            <a:srgbClr val="000000"/>
                          </a:solidFill>
                          <a:effectLst/>
                          <a:latin typeface="Meiryo UI" panose="020B0604030504040204" pitchFamily="50" charset="-128"/>
                          <a:ea typeface="Meiryo UI" panose="020B0604030504040204" pitchFamily="50" charset="-128"/>
                        </a:rPr>
                        <a:t>全員</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4926417"/>
                  </a:ext>
                </a:extLst>
              </a:tr>
              <a:tr h="544165">
                <a:tc>
                  <a:txBody>
                    <a:bodyPr/>
                    <a:lstStyle/>
                    <a:p>
                      <a:pPr algn="ctr" rtl="0" fontAlgn="ctr"/>
                      <a:r>
                        <a:rPr lang="en-US" altLang="ja-JP" sz="2000" b="1" u="none" strike="noStrike">
                          <a:effectLst/>
                          <a:latin typeface="Meiryo UI" panose="020B0604030504040204" pitchFamily="50" charset="-128"/>
                          <a:ea typeface="Meiryo UI" panose="020B0604030504040204" pitchFamily="50" charset="-128"/>
                        </a:rPr>
                        <a:t>4</a:t>
                      </a:r>
                      <a:endParaRPr lang="en-US" altLang="ja-JP"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u="none" strike="noStrike">
                          <a:effectLst/>
                          <a:latin typeface="Meiryo UI" panose="020B0604030504040204" pitchFamily="50" charset="-128"/>
                          <a:ea typeface="Meiryo UI" panose="020B0604030504040204" pitchFamily="50" charset="-128"/>
                        </a:rPr>
                        <a:t>要因解析</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i="0" u="none" strike="noStrike">
                          <a:solidFill>
                            <a:srgbClr val="000000"/>
                          </a:solidFill>
                          <a:effectLst/>
                          <a:latin typeface="Meiryo UI" panose="020B0604030504040204" pitchFamily="50" charset="-128"/>
                          <a:ea typeface="Meiryo UI" panose="020B0604030504040204" pitchFamily="50" charset="-128"/>
                        </a:rPr>
                        <a:t>西田・梶原</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4782191"/>
                  </a:ext>
                </a:extLst>
              </a:tr>
              <a:tr h="544165">
                <a:tc>
                  <a:txBody>
                    <a:bodyPr/>
                    <a:lstStyle/>
                    <a:p>
                      <a:pPr algn="ctr" rtl="0" fontAlgn="ctr"/>
                      <a:r>
                        <a:rPr lang="en-US" altLang="ja-JP" sz="2000" b="1" u="none" strike="noStrike">
                          <a:effectLst/>
                          <a:latin typeface="Meiryo UI" panose="020B0604030504040204" pitchFamily="50" charset="-128"/>
                          <a:ea typeface="Meiryo UI" panose="020B0604030504040204" pitchFamily="50" charset="-128"/>
                        </a:rPr>
                        <a:t>5</a:t>
                      </a:r>
                      <a:endParaRPr lang="en-US" altLang="ja-JP"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u="none" strike="noStrike">
                          <a:effectLst/>
                          <a:latin typeface="Meiryo UI" panose="020B0604030504040204" pitchFamily="50" charset="-128"/>
                          <a:ea typeface="Meiryo UI" panose="020B0604030504040204" pitchFamily="50" charset="-128"/>
                        </a:rPr>
                        <a:t>対策立案</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i="0" u="none" strike="noStrike">
                          <a:solidFill>
                            <a:srgbClr val="000000"/>
                          </a:solidFill>
                          <a:effectLst/>
                          <a:latin typeface="Meiryo UI" panose="020B0604030504040204" pitchFamily="50" charset="-128"/>
                          <a:ea typeface="Meiryo UI" panose="020B0604030504040204" pitchFamily="50" charset="-128"/>
                        </a:rPr>
                        <a:t>吉田・渡邉</a:t>
                      </a:r>
                      <a:endParaRPr lang="en-US" altLang="ja-JP"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4049672"/>
                  </a:ext>
                </a:extLst>
              </a:tr>
              <a:tr h="544165">
                <a:tc>
                  <a:txBody>
                    <a:bodyPr/>
                    <a:lstStyle/>
                    <a:p>
                      <a:pPr algn="ctr" rtl="0" fontAlgn="ctr"/>
                      <a:r>
                        <a:rPr lang="en-US" altLang="ja-JP" sz="2000" b="1" u="none" strike="noStrike">
                          <a:effectLst/>
                          <a:latin typeface="Meiryo UI" panose="020B0604030504040204" pitchFamily="50" charset="-128"/>
                          <a:ea typeface="Meiryo UI" panose="020B0604030504040204" pitchFamily="50" charset="-128"/>
                        </a:rPr>
                        <a:t>6</a:t>
                      </a:r>
                      <a:endParaRPr lang="en-US" altLang="ja-JP"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u="none" strike="noStrike">
                          <a:effectLst/>
                          <a:latin typeface="Meiryo UI" panose="020B0604030504040204" pitchFamily="50" charset="-128"/>
                          <a:ea typeface="Meiryo UI" panose="020B0604030504040204" pitchFamily="50" charset="-128"/>
                        </a:rPr>
                        <a:t>対策実施</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i="0" u="none" strike="noStrike">
                          <a:solidFill>
                            <a:srgbClr val="000000"/>
                          </a:solidFill>
                          <a:effectLst/>
                          <a:latin typeface="Meiryo UI" panose="020B0604030504040204" pitchFamily="50" charset="-128"/>
                          <a:ea typeface="Meiryo UI" panose="020B0604030504040204" pitchFamily="50" charset="-128"/>
                        </a:rPr>
                        <a:t>全員</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9676818"/>
                  </a:ext>
                </a:extLst>
              </a:tr>
              <a:tr h="544165">
                <a:tc>
                  <a:txBody>
                    <a:bodyPr/>
                    <a:lstStyle/>
                    <a:p>
                      <a:pPr algn="ctr" rtl="0" fontAlgn="ctr"/>
                      <a:r>
                        <a:rPr lang="en-US" altLang="ja-JP" sz="2000" b="1" u="none" strike="noStrike">
                          <a:effectLst/>
                          <a:latin typeface="Meiryo UI" panose="020B0604030504040204" pitchFamily="50" charset="-128"/>
                          <a:ea typeface="Meiryo UI" panose="020B0604030504040204" pitchFamily="50" charset="-128"/>
                        </a:rPr>
                        <a:t>7</a:t>
                      </a:r>
                      <a:endParaRPr lang="en-US" altLang="ja-JP"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u="none" strike="noStrike">
                          <a:effectLst/>
                          <a:latin typeface="Meiryo UI" panose="020B0604030504040204" pitchFamily="50" charset="-128"/>
                          <a:ea typeface="Meiryo UI" panose="020B0604030504040204" pitchFamily="50" charset="-128"/>
                        </a:rPr>
                        <a:t>効果の確認</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i="0" u="none" strike="noStrike">
                          <a:solidFill>
                            <a:srgbClr val="000000"/>
                          </a:solidFill>
                          <a:effectLst/>
                          <a:latin typeface="Meiryo UI" panose="020B0604030504040204" pitchFamily="50" charset="-128"/>
                          <a:ea typeface="Meiryo UI" panose="020B0604030504040204" pitchFamily="50" charset="-128"/>
                        </a:rPr>
                        <a:t>佐藤・西田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885154"/>
                  </a:ext>
                </a:extLst>
              </a:tr>
              <a:tr h="544165">
                <a:tc>
                  <a:txBody>
                    <a:bodyPr/>
                    <a:lstStyle/>
                    <a:p>
                      <a:pPr algn="ctr" rtl="0" fontAlgn="ctr"/>
                      <a:r>
                        <a:rPr lang="en-US" altLang="ja-JP" sz="2000" b="1" u="none" strike="noStrike">
                          <a:effectLst/>
                          <a:latin typeface="Meiryo UI" panose="020B0604030504040204" pitchFamily="50" charset="-128"/>
                          <a:ea typeface="Meiryo UI" panose="020B0604030504040204" pitchFamily="50" charset="-128"/>
                        </a:rPr>
                        <a:t>8</a:t>
                      </a:r>
                      <a:endParaRPr lang="en-US" altLang="ja-JP"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u="none" strike="noStrike">
                          <a:effectLst/>
                          <a:latin typeface="Meiryo UI" panose="020B0604030504040204" pitchFamily="50" charset="-128"/>
                          <a:ea typeface="Meiryo UI" panose="020B0604030504040204" pitchFamily="50" charset="-128"/>
                        </a:rPr>
                        <a:t>標準化</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2000" b="1" i="0" u="none" strike="noStrike">
                          <a:solidFill>
                            <a:srgbClr val="000000"/>
                          </a:solidFill>
                          <a:effectLst/>
                          <a:latin typeface="Meiryo UI" panose="020B0604030504040204" pitchFamily="50" charset="-128"/>
                          <a:ea typeface="Meiryo UI" panose="020B0604030504040204" pitchFamily="50" charset="-128"/>
                        </a:rPr>
                        <a:t>貞森・梶原</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000" b="1" u="none" strike="noStrike">
                          <a:effectLst/>
                          <a:latin typeface="Meiryo UI" panose="020B0604030504040204" pitchFamily="50" charset="-128"/>
                          <a:ea typeface="Meiryo UI" panose="020B0604030504040204" pitchFamily="50" charset="-128"/>
                        </a:rPr>
                        <a:t>　</a:t>
                      </a:r>
                      <a:endParaRPr lang="ja-JP" altLang="en-US" sz="2000" b="1"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000" b="1"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6996342"/>
                  </a:ext>
                </a:extLst>
              </a:tr>
            </a:tbl>
          </a:graphicData>
        </a:graphic>
      </p:graphicFrame>
      <p:sp>
        <p:nvSpPr>
          <p:cNvPr id="86" name="テキスト ボックス 85">
            <a:extLst>
              <a:ext uri="{FF2B5EF4-FFF2-40B4-BE49-F238E27FC236}">
                <a16:creationId xmlns:a16="http://schemas.microsoft.com/office/drawing/2014/main" id="{5D2F9E32-6F35-49C1-8741-BC7384C57483}"/>
              </a:ext>
            </a:extLst>
          </p:cNvPr>
          <p:cNvSpPr txBox="1"/>
          <p:nvPr/>
        </p:nvSpPr>
        <p:spPr>
          <a:xfrm>
            <a:off x="7726965" y="595582"/>
            <a:ext cx="877163" cy="369332"/>
          </a:xfrm>
          <a:prstGeom prst="rect">
            <a:avLst/>
          </a:prstGeom>
          <a:noFill/>
        </p:spPr>
        <p:txBody>
          <a:bodyPr vert="horz" wrap="none" lIns="91440" tIns="45720" rIns="91440" bIns="45720" rtlCol="0" anchor="b">
            <a:spAutoFit/>
          </a:bodyPr>
          <a:lstStyle/>
          <a:p>
            <a:r>
              <a:rPr lang="ja-JP" altLang="en-US" b="1">
                <a:latin typeface="Meiryo UI" panose="020B0604030504040204" pitchFamily="50" charset="-128"/>
                <a:ea typeface="Meiryo UI" panose="020B0604030504040204" pitchFamily="50" charset="-128"/>
              </a:rPr>
              <a:t>計画：</a:t>
            </a:r>
          </a:p>
        </p:txBody>
      </p:sp>
      <p:sp>
        <p:nvSpPr>
          <p:cNvPr id="88" name="テキスト ボックス 87">
            <a:extLst>
              <a:ext uri="{FF2B5EF4-FFF2-40B4-BE49-F238E27FC236}">
                <a16:creationId xmlns:a16="http://schemas.microsoft.com/office/drawing/2014/main" id="{1D42FB6C-EB90-4408-B83D-4A09EF489303}"/>
              </a:ext>
            </a:extLst>
          </p:cNvPr>
          <p:cNvSpPr txBox="1"/>
          <p:nvPr/>
        </p:nvSpPr>
        <p:spPr>
          <a:xfrm>
            <a:off x="9383365" y="603861"/>
            <a:ext cx="877163" cy="369332"/>
          </a:xfrm>
          <a:prstGeom prst="rect">
            <a:avLst/>
          </a:prstGeom>
          <a:noFill/>
        </p:spPr>
        <p:txBody>
          <a:bodyPr vert="horz" wrap="none" lIns="91440" tIns="45720" rIns="91440" bIns="45720" rtlCol="0" anchor="b">
            <a:spAutoFit/>
          </a:bodyPr>
          <a:lstStyle/>
          <a:p>
            <a:r>
              <a:rPr lang="ja-JP" altLang="en-US" b="1">
                <a:latin typeface="Meiryo UI" panose="020B0604030504040204" pitchFamily="50" charset="-128"/>
                <a:ea typeface="Meiryo UI" panose="020B0604030504040204" pitchFamily="50" charset="-128"/>
              </a:rPr>
              <a:t>実績：</a:t>
            </a:r>
          </a:p>
        </p:txBody>
      </p:sp>
      <p:cxnSp>
        <p:nvCxnSpPr>
          <p:cNvPr id="89" name="直線矢印コネクタ 88">
            <a:extLst>
              <a:ext uri="{FF2B5EF4-FFF2-40B4-BE49-F238E27FC236}">
                <a16:creationId xmlns:a16="http://schemas.microsoft.com/office/drawing/2014/main" id="{6CC3AEA9-6049-4B1A-A36A-F622954C6071}"/>
              </a:ext>
            </a:extLst>
          </p:cNvPr>
          <p:cNvCxnSpPr>
            <a:cxnSpLocks/>
          </p:cNvCxnSpPr>
          <p:nvPr/>
        </p:nvCxnSpPr>
        <p:spPr>
          <a:xfrm>
            <a:off x="4032616" y="1736283"/>
            <a:ext cx="808385" cy="0"/>
          </a:xfrm>
          <a:prstGeom prst="straightConnector1">
            <a:avLst/>
          </a:prstGeom>
          <a:ln w="19050">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90" name="直線矢印コネクタ 89">
            <a:extLst>
              <a:ext uri="{FF2B5EF4-FFF2-40B4-BE49-F238E27FC236}">
                <a16:creationId xmlns:a16="http://schemas.microsoft.com/office/drawing/2014/main" id="{F33F3FAE-282F-4524-97F9-F97EFE24A852}"/>
              </a:ext>
            </a:extLst>
          </p:cNvPr>
          <p:cNvCxnSpPr>
            <a:cxnSpLocks/>
          </p:cNvCxnSpPr>
          <p:nvPr/>
        </p:nvCxnSpPr>
        <p:spPr>
          <a:xfrm>
            <a:off x="4037057" y="1995379"/>
            <a:ext cx="803942" cy="0"/>
          </a:xfrm>
          <a:prstGeom prst="straightConnector1">
            <a:avLst/>
          </a:prstGeom>
          <a:ln w="190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93" name="直線矢印コネクタ 92">
            <a:extLst>
              <a:ext uri="{FF2B5EF4-FFF2-40B4-BE49-F238E27FC236}">
                <a16:creationId xmlns:a16="http://schemas.microsoft.com/office/drawing/2014/main" id="{7D0E8AC6-CD4F-43A7-B04E-FD069C4BAF21}"/>
              </a:ext>
            </a:extLst>
          </p:cNvPr>
          <p:cNvCxnSpPr>
            <a:cxnSpLocks/>
          </p:cNvCxnSpPr>
          <p:nvPr/>
        </p:nvCxnSpPr>
        <p:spPr>
          <a:xfrm>
            <a:off x="5001665" y="2265651"/>
            <a:ext cx="923042" cy="0"/>
          </a:xfrm>
          <a:prstGeom prst="straightConnector1">
            <a:avLst/>
          </a:prstGeom>
          <a:ln w="19050">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94" name="直線矢印コネクタ 93">
            <a:extLst>
              <a:ext uri="{FF2B5EF4-FFF2-40B4-BE49-F238E27FC236}">
                <a16:creationId xmlns:a16="http://schemas.microsoft.com/office/drawing/2014/main" id="{BBA6D43E-A42D-43E1-9B39-3A42EFF86A9B}"/>
              </a:ext>
            </a:extLst>
          </p:cNvPr>
          <p:cNvCxnSpPr>
            <a:cxnSpLocks/>
          </p:cNvCxnSpPr>
          <p:nvPr/>
        </p:nvCxnSpPr>
        <p:spPr>
          <a:xfrm>
            <a:off x="5001665" y="2515461"/>
            <a:ext cx="923042" cy="0"/>
          </a:xfrm>
          <a:prstGeom prst="straightConnector1">
            <a:avLst/>
          </a:prstGeom>
          <a:ln w="190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95" name="直線矢印コネクタ 94">
            <a:extLst>
              <a:ext uri="{FF2B5EF4-FFF2-40B4-BE49-F238E27FC236}">
                <a16:creationId xmlns:a16="http://schemas.microsoft.com/office/drawing/2014/main" id="{2FD2B9E3-26D4-4BBE-A506-1C3F9C318AAF}"/>
              </a:ext>
            </a:extLst>
          </p:cNvPr>
          <p:cNvCxnSpPr>
            <a:cxnSpLocks/>
          </p:cNvCxnSpPr>
          <p:nvPr/>
        </p:nvCxnSpPr>
        <p:spPr>
          <a:xfrm>
            <a:off x="5924707" y="2796381"/>
            <a:ext cx="430284" cy="0"/>
          </a:xfrm>
          <a:prstGeom prst="straightConnector1">
            <a:avLst/>
          </a:prstGeom>
          <a:ln w="19050">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96" name="直線矢印コネクタ 95">
            <a:extLst>
              <a:ext uri="{FF2B5EF4-FFF2-40B4-BE49-F238E27FC236}">
                <a16:creationId xmlns:a16="http://schemas.microsoft.com/office/drawing/2014/main" id="{6513B88C-5D54-4DC6-8ABE-793DDD8C5FA4}"/>
              </a:ext>
            </a:extLst>
          </p:cNvPr>
          <p:cNvCxnSpPr>
            <a:cxnSpLocks/>
          </p:cNvCxnSpPr>
          <p:nvPr/>
        </p:nvCxnSpPr>
        <p:spPr>
          <a:xfrm>
            <a:off x="5934764" y="3055075"/>
            <a:ext cx="430284" cy="0"/>
          </a:xfrm>
          <a:prstGeom prst="straightConnector1">
            <a:avLst/>
          </a:prstGeom>
          <a:ln w="190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97" name="直線矢印コネクタ 96">
            <a:extLst>
              <a:ext uri="{FF2B5EF4-FFF2-40B4-BE49-F238E27FC236}">
                <a16:creationId xmlns:a16="http://schemas.microsoft.com/office/drawing/2014/main" id="{F800F112-EA9C-46D8-A6FF-58BF4F53A2A9}"/>
              </a:ext>
            </a:extLst>
          </p:cNvPr>
          <p:cNvCxnSpPr>
            <a:cxnSpLocks/>
          </p:cNvCxnSpPr>
          <p:nvPr/>
        </p:nvCxnSpPr>
        <p:spPr>
          <a:xfrm>
            <a:off x="6354991" y="3420065"/>
            <a:ext cx="817670" cy="0"/>
          </a:xfrm>
          <a:prstGeom prst="straightConnector1">
            <a:avLst/>
          </a:prstGeom>
          <a:ln w="19050">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98" name="直線矢印コネクタ 97">
            <a:extLst>
              <a:ext uri="{FF2B5EF4-FFF2-40B4-BE49-F238E27FC236}">
                <a16:creationId xmlns:a16="http://schemas.microsoft.com/office/drawing/2014/main" id="{EED8C518-2ABE-4EA0-8F62-B1DB2588062D}"/>
              </a:ext>
            </a:extLst>
          </p:cNvPr>
          <p:cNvCxnSpPr>
            <a:cxnSpLocks/>
          </p:cNvCxnSpPr>
          <p:nvPr/>
        </p:nvCxnSpPr>
        <p:spPr>
          <a:xfrm>
            <a:off x="6354991" y="3631400"/>
            <a:ext cx="817670" cy="0"/>
          </a:xfrm>
          <a:prstGeom prst="straightConnector1">
            <a:avLst/>
          </a:prstGeom>
          <a:ln w="190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99" name="直線矢印コネクタ 98">
            <a:extLst>
              <a:ext uri="{FF2B5EF4-FFF2-40B4-BE49-F238E27FC236}">
                <a16:creationId xmlns:a16="http://schemas.microsoft.com/office/drawing/2014/main" id="{D92AA841-7456-40C3-89C1-31ABD54CDB7C}"/>
              </a:ext>
            </a:extLst>
          </p:cNvPr>
          <p:cNvCxnSpPr>
            <a:cxnSpLocks/>
          </p:cNvCxnSpPr>
          <p:nvPr/>
        </p:nvCxnSpPr>
        <p:spPr>
          <a:xfrm>
            <a:off x="7172663" y="3923596"/>
            <a:ext cx="482605" cy="0"/>
          </a:xfrm>
          <a:prstGeom prst="straightConnector1">
            <a:avLst/>
          </a:prstGeom>
          <a:ln w="19050">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id="{3ACC8323-5F85-46C5-B61B-559838E3FF3B}"/>
              </a:ext>
            </a:extLst>
          </p:cNvPr>
          <p:cNvCxnSpPr>
            <a:cxnSpLocks/>
          </p:cNvCxnSpPr>
          <p:nvPr/>
        </p:nvCxnSpPr>
        <p:spPr>
          <a:xfrm>
            <a:off x="7172661" y="4155950"/>
            <a:ext cx="830228" cy="0"/>
          </a:xfrm>
          <a:prstGeom prst="straightConnector1">
            <a:avLst/>
          </a:prstGeom>
          <a:ln w="190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588D2282-14D2-486E-9FDF-906E71684BB1}"/>
              </a:ext>
            </a:extLst>
          </p:cNvPr>
          <p:cNvCxnSpPr>
            <a:cxnSpLocks/>
          </p:cNvCxnSpPr>
          <p:nvPr/>
        </p:nvCxnSpPr>
        <p:spPr>
          <a:xfrm>
            <a:off x="8095432" y="4465001"/>
            <a:ext cx="1287933" cy="0"/>
          </a:xfrm>
          <a:prstGeom prst="straightConnector1">
            <a:avLst/>
          </a:prstGeom>
          <a:ln w="19050">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660D6F5A-359B-4208-AD56-EB661D7BEAB0}"/>
              </a:ext>
            </a:extLst>
          </p:cNvPr>
          <p:cNvCxnSpPr>
            <a:cxnSpLocks/>
          </p:cNvCxnSpPr>
          <p:nvPr/>
        </p:nvCxnSpPr>
        <p:spPr>
          <a:xfrm>
            <a:off x="8095430" y="4699005"/>
            <a:ext cx="1763644" cy="0"/>
          </a:xfrm>
          <a:prstGeom prst="straightConnector1">
            <a:avLst/>
          </a:prstGeom>
          <a:ln w="190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08" name="直線矢印コネクタ 107">
            <a:extLst>
              <a:ext uri="{FF2B5EF4-FFF2-40B4-BE49-F238E27FC236}">
                <a16:creationId xmlns:a16="http://schemas.microsoft.com/office/drawing/2014/main" id="{0D2CA9A9-DBA4-44CC-BD84-FB44A9393436}"/>
              </a:ext>
            </a:extLst>
          </p:cNvPr>
          <p:cNvCxnSpPr>
            <a:cxnSpLocks/>
          </p:cNvCxnSpPr>
          <p:nvPr/>
        </p:nvCxnSpPr>
        <p:spPr>
          <a:xfrm>
            <a:off x="9900528" y="4981665"/>
            <a:ext cx="692915" cy="0"/>
          </a:xfrm>
          <a:prstGeom prst="straightConnector1">
            <a:avLst/>
          </a:prstGeom>
          <a:ln w="19050">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09" name="直線矢印コネクタ 108">
            <a:extLst>
              <a:ext uri="{FF2B5EF4-FFF2-40B4-BE49-F238E27FC236}">
                <a16:creationId xmlns:a16="http://schemas.microsoft.com/office/drawing/2014/main" id="{ADA92A4C-BBE9-4267-8D26-6BB9FAE6B05F}"/>
              </a:ext>
            </a:extLst>
          </p:cNvPr>
          <p:cNvCxnSpPr>
            <a:cxnSpLocks/>
          </p:cNvCxnSpPr>
          <p:nvPr/>
        </p:nvCxnSpPr>
        <p:spPr>
          <a:xfrm>
            <a:off x="9945491" y="5228902"/>
            <a:ext cx="652258" cy="0"/>
          </a:xfrm>
          <a:prstGeom prst="straightConnector1">
            <a:avLst/>
          </a:prstGeom>
          <a:ln w="190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E22C2BBE-B7D1-4FD0-A0E0-5EA1CC992482}"/>
              </a:ext>
            </a:extLst>
          </p:cNvPr>
          <p:cNvCxnSpPr>
            <a:cxnSpLocks/>
          </p:cNvCxnSpPr>
          <p:nvPr/>
        </p:nvCxnSpPr>
        <p:spPr>
          <a:xfrm>
            <a:off x="10593443" y="5557676"/>
            <a:ext cx="892765" cy="0"/>
          </a:xfrm>
          <a:prstGeom prst="straightConnector1">
            <a:avLst/>
          </a:prstGeom>
          <a:ln w="19050">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3D6E7A04-F113-43A2-84DD-232A4E9391E5}"/>
              </a:ext>
            </a:extLst>
          </p:cNvPr>
          <p:cNvCxnSpPr>
            <a:cxnSpLocks/>
          </p:cNvCxnSpPr>
          <p:nvPr/>
        </p:nvCxnSpPr>
        <p:spPr>
          <a:xfrm>
            <a:off x="10599513" y="5769241"/>
            <a:ext cx="886695" cy="0"/>
          </a:xfrm>
          <a:prstGeom prst="straightConnector1">
            <a:avLst/>
          </a:prstGeom>
          <a:ln w="190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B069212D-77D9-4AE7-8F2F-CF38B4E851DB}"/>
              </a:ext>
            </a:extLst>
          </p:cNvPr>
          <p:cNvCxnSpPr>
            <a:cxnSpLocks/>
          </p:cNvCxnSpPr>
          <p:nvPr/>
        </p:nvCxnSpPr>
        <p:spPr>
          <a:xfrm>
            <a:off x="8506198" y="788527"/>
            <a:ext cx="605172" cy="0"/>
          </a:xfrm>
          <a:prstGeom prst="straightConnector1">
            <a:avLst/>
          </a:prstGeom>
          <a:ln w="19050">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3EBCBF8F-0E4C-9D94-B58E-4EBD18FA49EE}"/>
              </a:ext>
            </a:extLst>
          </p:cNvPr>
          <p:cNvCxnSpPr>
            <a:cxnSpLocks/>
          </p:cNvCxnSpPr>
          <p:nvPr/>
        </p:nvCxnSpPr>
        <p:spPr>
          <a:xfrm>
            <a:off x="10155865" y="788527"/>
            <a:ext cx="605172" cy="0"/>
          </a:xfrm>
          <a:prstGeom prst="straightConnector1">
            <a:avLst/>
          </a:prstGeom>
          <a:ln w="190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E3F1F31-3CBE-EEF0-B893-0B8991FD14E7}"/>
              </a:ext>
            </a:extLst>
          </p:cNvPr>
          <p:cNvCxnSpPr/>
          <p:nvPr/>
        </p:nvCxnSpPr>
        <p:spPr>
          <a:xfrm>
            <a:off x="262793" y="540323"/>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07270694-E331-BA90-D977-E9A3BA868029}"/>
              </a:ext>
            </a:extLst>
          </p:cNvPr>
          <p:cNvSpPr txBox="1"/>
          <p:nvPr/>
        </p:nvSpPr>
        <p:spPr>
          <a:xfrm>
            <a:off x="262794" y="8552"/>
            <a:ext cx="6370763"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活動計画</a:t>
            </a:r>
          </a:p>
        </p:txBody>
      </p:sp>
      <p:sp>
        <p:nvSpPr>
          <p:cNvPr id="28" name="角丸四角形 49">
            <a:extLst>
              <a:ext uri="{FF2B5EF4-FFF2-40B4-BE49-F238E27FC236}">
                <a16:creationId xmlns:a16="http://schemas.microsoft.com/office/drawing/2014/main" id="{3EFE6FD4-1133-F226-E77F-498E72AC492A}"/>
              </a:ext>
            </a:extLst>
          </p:cNvPr>
          <p:cNvSpPr/>
          <p:nvPr/>
        </p:nvSpPr>
        <p:spPr>
          <a:xfrm>
            <a:off x="264000" y="6182625"/>
            <a:ext cx="11664000" cy="558998"/>
          </a:xfrm>
          <a:prstGeom prst="roundRect">
            <a:avLst/>
          </a:prstGeom>
          <a:solidFill>
            <a:srgbClr val="FFF2CC"/>
          </a:solidFill>
          <a:ln w="5715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a:solidFill>
                  <a:srgbClr val="D33D3D"/>
                </a:solidFill>
                <a:latin typeface="Meiryo UI" panose="020B0604030504040204" pitchFamily="50" charset="-128"/>
                <a:ea typeface="Meiryo UI" panose="020B0604030504040204" pitchFamily="50" charset="-128"/>
              </a:rPr>
              <a:t>全員活躍・計画的な改善活動を目指す！</a:t>
            </a:r>
            <a:endParaRPr lang="en-US" altLang="ja-JP" sz="28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 name="吹き出し: 角を丸めた四角形 3">
            <a:extLst>
              <a:ext uri="{FF2B5EF4-FFF2-40B4-BE49-F238E27FC236}">
                <a16:creationId xmlns:a16="http://schemas.microsoft.com/office/drawing/2014/main" id="{19ECCEE1-B26C-51C4-CDC6-803562F52C25}"/>
              </a:ext>
            </a:extLst>
          </p:cNvPr>
          <p:cNvSpPr/>
          <p:nvPr/>
        </p:nvSpPr>
        <p:spPr>
          <a:xfrm>
            <a:off x="6981017" y="2398789"/>
            <a:ext cx="2625995" cy="748324"/>
          </a:xfrm>
          <a:prstGeom prst="wedgeRoundRectCallout">
            <a:avLst>
              <a:gd name="adj1" fmla="val -46221"/>
              <a:gd name="adj2" fmla="val 68005"/>
              <a:gd name="adj3" fmla="val 16667"/>
            </a:avLst>
          </a:prstGeom>
          <a:solidFill>
            <a:srgbClr val="FFFF00"/>
          </a:solid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a:solidFill>
                  <a:schemeClr val="tx1"/>
                </a:solidFill>
                <a:latin typeface="HGP創英角ﾎﾟｯﾌﾟ体" panose="040B0A00000000000000" pitchFamily="50" charset="-128"/>
                <a:ea typeface="HGP創英角ﾎﾟｯﾌﾟ体" panose="040B0A00000000000000" pitchFamily="50" charset="-128"/>
              </a:rPr>
              <a:t>QC7</a:t>
            </a:r>
            <a:r>
              <a:rPr lang="ja-JP" altLang="en-US">
                <a:solidFill>
                  <a:schemeClr val="tx1"/>
                </a:solidFill>
                <a:latin typeface="HGP創英角ﾎﾟｯﾌﾟ体" panose="040B0A00000000000000" pitchFamily="50" charset="-128"/>
                <a:ea typeface="HGP創英角ﾎﾟｯﾌﾟ体" panose="040B0A00000000000000" pitchFamily="50" charset="-128"/>
              </a:rPr>
              <a:t>つ道具勉強会参加</a:t>
            </a:r>
          </a:p>
        </p:txBody>
      </p:sp>
      <p:pic>
        <p:nvPicPr>
          <p:cNvPr id="3" name="図 2">
            <a:extLst>
              <a:ext uri="{FF2B5EF4-FFF2-40B4-BE49-F238E27FC236}">
                <a16:creationId xmlns:a16="http://schemas.microsoft.com/office/drawing/2014/main" id="{125F3CDE-60C2-8EF6-EE55-BDF30313CDB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306" b="94521" l="3825" r="92350">
                        <a14:foregroundMark x1="56831" y1="89041" x2="10383" y2="73516"/>
                        <a14:foregroundMark x1="10383" y1="73516" x2="8743" y2="66667"/>
                        <a14:foregroundMark x1="63934" y1="9132" x2="33333" y2="10959"/>
                        <a14:foregroundMark x1="86885" y1="19178" x2="92896" y2="59361"/>
                        <a14:foregroundMark x1="92896" y1="59361" x2="91803" y2="62100"/>
                        <a14:foregroundMark x1="59016" y1="7306" x2="31148" y2="7306"/>
                        <a14:foregroundMark x1="57923" y1="85845" x2="17486" y2="83562"/>
                        <a14:foregroundMark x1="17486" y1="83562" x2="16393" y2="81735"/>
                        <a14:foregroundMark x1="56284" y1="94977" x2="30601" y2="93151"/>
                        <a14:foregroundMark x1="3825" y1="61187" x2="8743" y2="32877"/>
                      </a14:backgroundRemoval>
                    </a14:imgEffect>
                  </a14:imgLayer>
                </a14:imgProps>
              </a:ext>
            </a:extLst>
          </a:blip>
          <a:stretch>
            <a:fillRect/>
          </a:stretch>
        </p:blipFill>
        <p:spPr>
          <a:xfrm>
            <a:off x="9388778" y="2322722"/>
            <a:ext cx="692915" cy="829226"/>
          </a:xfrm>
          <a:prstGeom prst="rect">
            <a:avLst/>
          </a:prstGeom>
        </p:spPr>
      </p:pic>
      <p:sp>
        <p:nvSpPr>
          <p:cNvPr id="5" name="吹き出し: 角を丸めた四角形 4">
            <a:extLst>
              <a:ext uri="{FF2B5EF4-FFF2-40B4-BE49-F238E27FC236}">
                <a16:creationId xmlns:a16="http://schemas.microsoft.com/office/drawing/2014/main" id="{2DDA6635-FBF5-DE57-1D32-E32B1ED97D90}"/>
              </a:ext>
            </a:extLst>
          </p:cNvPr>
          <p:cNvSpPr/>
          <p:nvPr/>
        </p:nvSpPr>
        <p:spPr>
          <a:xfrm>
            <a:off x="4564049" y="4908831"/>
            <a:ext cx="3535267" cy="748324"/>
          </a:xfrm>
          <a:prstGeom prst="wedgeRoundRectCallout">
            <a:avLst>
              <a:gd name="adj1" fmla="val 46063"/>
              <a:gd name="adj2" fmla="val -110502"/>
              <a:gd name="adj3" fmla="val 16667"/>
            </a:avLst>
          </a:prstGeom>
          <a:solidFill>
            <a:srgbClr val="FFFF00"/>
          </a:solid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HGP創英角ﾎﾟｯﾌﾟ体" panose="040B0A00000000000000" pitchFamily="50" charset="-128"/>
                <a:ea typeface="HGP創英角ﾎﾟｯﾌﾟ体" panose="040B0A00000000000000" pitchFamily="50" charset="-128"/>
              </a:rPr>
              <a:t>工作技能伝承会　先生：ベテラン</a:t>
            </a:r>
          </a:p>
        </p:txBody>
      </p:sp>
      <p:pic>
        <p:nvPicPr>
          <p:cNvPr id="7" name="図 6" descr="メガネをかけた少年&#10;&#10;説明は自動で生成されたものです">
            <a:extLst>
              <a:ext uri="{FF2B5EF4-FFF2-40B4-BE49-F238E27FC236}">
                <a16:creationId xmlns:a16="http://schemas.microsoft.com/office/drawing/2014/main" id="{E99FBA0F-2C66-8B33-30F8-E22441BE9E30}"/>
              </a:ext>
            </a:extLst>
          </p:cNvPr>
          <p:cNvPicPr>
            <a:picLocks noChangeAspect="1"/>
          </p:cNvPicPr>
          <p:nvPr/>
        </p:nvPicPr>
        <p:blipFill>
          <a:blip r:embed="rId7"/>
          <a:stretch>
            <a:fillRect/>
          </a:stretch>
        </p:blipFill>
        <p:spPr>
          <a:xfrm>
            <a:off x="9997437" y="2285371"/>
            <a:ext cx="665885" cy="838490"/>
          </a:xfrm>
          <a:prstGeom prst="rect">
            <a:avLst/>
          </a:prstGeom>
        </p:spPr>
      </p:pic>
      <p:pic>
        <p:nvPicPr>
          <p:cNvPr id="1026" name="Picture 2" descr="初心者マークのイラスト">
            <a:extLst>
              <a:ext uri="{FF2B5EF4-FFF2-40B4-BE49-F238E27FC236}">
                <a16:creationId xmlns:a16="http://schemas.microsoft.com/office/drawing/2014/main" id="{85C4B3F7-C9F9-BFFF-0DE6-C844FD20509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1482" y="2222537"/>
            <a:ext cx="612191" cy="609130"/>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白いシャツを着ている男はスマイルしている&#10;&#10;説明は自動で生成されたものです">
            <a:extLst>
              <a:ext uri="{FF2B5EF4-FFF2-40B4-BE49-F238E27FC236}">
                <a16:creationId xmlns:a16="http://schemas.microsoft.com/office/drawing/2014/main" id="{9F6F7031-FCEF-8084-65F4-EF89AC978936}"/>
              </a:ext>
            </a:extLst>
          </p:cNvPr>
          <p:cNvPicPr>
            <a:picLocks noChangeAspect="1"/>
          </p:cNvPicPr>
          <p:nvPr/>
        </p:nvPicPr>
        <p:blipFill>
          <a:blip r:embed="rId9"/>
          <a:stretch>
            <a:fillRect/>
          </a:stretch>
        </p:blipFill>
        <p:spPr>
          <a:xfrm>
            <a:off x="7901499" y="4863740"/>
            <a:ext cx="726332" cy="838506"/>
          </a:xfrm>
          <a:prstGeom prst="rect">
            <a:avLst/>
          </a:prstGeom>
        </p:spPr>
      </p:pic>
      <p:sp>
        <p:nvSpPr>
          <p:cNvPr id="11" name="星: 5 pt 10">
            <a:extLst>
              <a:ext uri="{FF2B5EF4-FFF2-40B4-BE49-F238E27FC236}">
                <a16:creationId xmlns:a16="http://schemas.microsoft.com/office/drawing/2014/main" id="{5762967A-F885-EE25-4D73-0E85B902130D}"/>
              </a:ext>
            </a:extLst>
          </p:cNvPr>
          <p:cNvSpPr/>
          <p:nvPr/>
        </p:nvSpPr>
        <p:spPr>
          <a:xfrm>
            <a:off x="6683069" y="3111828"/>
            <a:ext cx="309838" cy="296654"/>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星: 5 pt 12">
            <a:extLst>
              <a:ext uri="{FF2B5EF4-FFF2-40B4-BE49-F238E27FC236}">
                <a16:creationId xmlns:a16="http://schemas.microsoft.com/office/drawing/2014/main" id="{D09BD8FD-292E-540E-C0F8-59BF781BB5F6}"/>
              </a:ext>
            </a:extLst>
          </p:cNvPr>
          <p:cNvSpPr/>
          <p:nvPr/>
        </p:nvSpPr>
        <p:spPr>
          <a:xfrm>
            <a:off x="7940511" y="4325198"/>
            <a:ext cx="309838" cy="296654"/>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図 1">
            <a:extLst>
              <a:ext uri="{FF2B5EF4-FFF2-40B4-BE49-F238E27FC236}">
                <a16:creationId xmlns:a16="http://schemas.microsoft.com/office/drawing/2014/main" id="{82D30820-C5DC-C4B7-075F-D88A663B9B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20252" t="42931" r="53982" b="32763"/>
          <a:stretch/>
        </p:blipFill>
        <p:spPr>
          <a:xfrm rot="5400000">
            <a:off x="8507636" y="4960232"/>
            <a:ext cx="838507" cy="645525"/>
          </a:xfrm>
          <a:prstGeom prst="rect">
            <a:avLst/>
          </a:prstGeom>
          <a:ln>
            <a:solidFill>
              <a:schemeClr val="tx1"/>
            </a:solidFill>
          </a:ln>
        </p:spPr>
      </p:pic>
      <p:sp>
        <p:nvSpPr>
          <p:cNvPr id="6" name="角丸四角形 129">
            <a:extLst>
              <a:ext uri="{FF2B5EF4-FFF2-40B4-BE49-F238E27FC236}">
                <a16:creationId xmlns:a16="http://schemas.microsoft.com/office/drawing/2014/main" id="{2CF4F809-67C5-8AB4-89CA-8B06F2FCAC95}"/>
              </a:ext>
            </a:extLst>
          </p:cNvPr>
          <p:cNvSpPr/>
          <p:nvPr/>
        </p:nvSpPr>
        <p:spPr>
          <a:xfrm>
            <a:off x="9277659" y="3079803"/>
            <a:ext cx="735783" cy="226792"/>
          </a:xfrm>
          <a:prstGeom prst="roundRect">
            <a:avLst>
              <a:gd name="adj" fmla="val 4043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a:solidFill>
                  <a:schemeClr val="tx1">
                    <a:lumMod val="75000"/>
                    <a:lumOff val="25000"/>
                  </a:schemeClr>
                </a:solidFill>
                <a:latin typeface="Meiryo UI" panose="020B0604030504040204" pitchFamily="50" charset="-128"/>
                <a:ea typeface="Meiryo UI" panose="020B0604030504040204" pitchFamily="50" charset="-128"/>
              </a:rPr>
              <a:t>梶原</a:t>
            </a:r>
          </a:p>
        </p:txBody>
      </p:sp>
      <p:sp>
        <p:nvSpPr>
          <p:cNvPr id="14" name="角丸四角形 129">
            <a:extLst>
              <a:ext uri="{FF2B5EF4-FFF2-40B4-BE49-F238E27FC236}">
                <a16:creationId xmlns:a16="http://schemas.microsoft.com/office/drawing/2014/main" id="{551976D5-FBAA-245A-446C-5389CE7BE639}"/>
              </a:ext>
            </a:extLst>
          </p:cNvPr>
          <p:cNvSpPr/>
          <p:nvPr/>
        </p:nvSpPr>
        <p:spPr>
          <a:xfrm>
            <a:off x="10004616" y="3074581"/>
            <a:ext cx="735783" cy="226792"/>
          </a:xfrm>
          <a:prstGeom prst="roundRect">
            <a:avLst>
              <a:gd name="adj" fmla="val 4043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a:solidFill>
                  <a:schemeClr val="tx1">
                    <a:lumMod val="75000"/>
                    <a:lumOff val="25000"/>
                  </a:schemeClr>
                </a:solidFill>
                <a:latin typeface="Meiryo UI" panose="020B0604030504040204" pitchFamily="50" charset="-128"/>
                <a:ea typeface="Meiryo UI" panose="020B0604030504040204" pitchFamily="50" charset="-128"/>
              </a:rPr>
              <a:t>渡邉</a:t>
            </a:r>
          </a:p>
        </p:txBody>
      </p:sp>
      <p:sp>
        <p:nvSpPr>
          <p:cNvPr id="15" name="角丸四角形 129">
            <a:extLst>
              <a:ext uri="{FF2B5EF4-FFF2-40B4-BE49-F238E27FC236}">
                <a16:creationId xmlns:a16="http://schemas.microsoft.com/office/drawing/2014/main" id="{99558315-8D5D-0A2F-0E90-75CC0ADA1086}"/>
              </a:ext>
            </a:extLst>
          </p:cNvPr>
          <p:cNvSpPr/>
          <p:nvPr/>
        </p:nvSpPr>
        <p:spPr>
          <a:xfrm>
            <a:off x="7868344" y="5627094"/>
            <a:ext cx="735783" cy="239886"/>
          </a:xfrm>
          <a:prstGeom prst="roundRect">
            <a:avLst>
              <a:gd name="adj" fmla="val 4043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rPr>
              <a:t>清治さん</a:t>
            </a:r>
          </a:p>
        </p:txBody>
      </p:sp>
      <p:sp>
        <p:nvSpPr>
          <p:cNvPr id="16" name="角丸四角形 129">
            <a:extLst>
              <a:ext uri="{FF2B5EF4-FFF2-40B4-BE49-F238E27FC236}">
                <a16:creationId xmlns:a16="http://schemas.microsoft.com/office/drawing/2014/main" id="{5F9AD9BF-DE27-7C92-E42E-FB5563D13617}"/>
              </a:ext>
            </a:extLst>
          </p:cNvPr>
          <p:cNvSpPr/>
          <p:nvPr/>
        </p:nvSpPr>
        <p:spPr>
          <a:xfrm>
            <a:off x="8590906" y="5636627"/>
            <a:ext cx="735783" cy="226792"/>
          </a:xfrm>
          <a:prstGeom prst="roundRect">
            <a:avLst>
              <a:gd name="adj" fmla="val 4043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rPr>
              <a:t>三上さん</a:t>
            </a:r>
          </a:p>
        </p:txBody>
      </p:sp>
      <p:sp>
        <p:nvSpPr>
          <p:cNvPr id="17" name="直角三角形 16">
            <a:extLst>
              <a:ext uri="{FF2B5EF4-FFF2-40B4-BE49-F238E27FC236}">
                <a16:creationId xmlns:a16="http://schemas.microsoft.com/office/drawing/2014/main" id="{4FABBB4C-810B-FA07-6BF7-A93F957B61CB}"/>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テキスト ボックス 17">
            <a:extLst>
              <a:ext uri="{FF2B5EF4-FFF2-40B4-BE49-F238E27FC236}">
                <a16:creationId xmlns:a16="http://schemas.microsoft.com/office/drawing/2014/main" id="{775061BA-2E36-8028-8BB2-D374B9F07671}"/>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12</a:t>
            </a:r>
            <a:endParaRPr lang="ja-JP" altLang="en-US" sz="2400" b="1" dirty="0">
              <a:latin typeface="Meiryo UI" panose="020B0604030504040204" pitchFamily="50" charset="-128"/>
              <a:ea typeface="Meiryo UI" panose="020B0604030504040204" pitchFamily="50" charset="-128"/>
            </a:endParaRPr>
          </a:p>
        </p:txBody>
      </p:sp>
      <p:pic>
        <p:nvPicPr>
          <p:cNvPr id="10" name="⑫">
            <a:hlinkClick r:id="" action="ppaction://media"/>
            <a:extLst>
              <a:ext uri="{FF2B5EF4-FFF2-40B4-BE49-F238E27FC236}">
                <a16:creationId xmlns:a16="http://schemas.microsoft.com/office/drawing/2014/main" id="{DABF17C1-548D-9924-EA09-E1141C3694D7}"/>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2"/>
          <a:stretch>
            <a:fillRect/>
          </a:stretch>
        </p:blipFill>
        <p:spPr>
          <a:xfrm>
            <a:off x="36695" y="146676"/>
            <a:ext cx="233163" cy="233163"/>
          </a:xfrm>
          <a:prstGeom prst="rect">
            <a:avLst/>
          </a:prstGeom>
        </p:spPr>
      </p:pic>
    </p:spTree>
    <p:extLst>
      <p:ext uri="{BB962C8B-B14F-4D97-AF65-F5344CB8AC3E}">
        <p14:creationId xmlns:p14="http://schemas.microsoft.com/office/powerpoint/2010/main" val="40264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62794" y="8552"/>
            <a:ext cx="2271867"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要因解析</a:t>
            </a:r>
          </a:p>
        </p:txBody>
      </p:sp>
      <p:sp>
        <p:nvSpPr>
          <p:cNvPr id="55" name="角丸四角形 54"/>
          <p:cNvSpPr/>
          <p:nvPr/>
        </p:nvSpPr>
        <p:spPr>
          <a:xfrm>
            <a:off x="264000" y="6182625"/>
            <a:ext cx="11664000" cy="558998"/>
          </a:xfrm>
          <a:prstGeom prst="roundRect">
            <a:avLst/>
          </a:prstGeom>
          <a:solidFill>
            <a:srgbClr val="FFF2CC"/>
          </a:solidFill>
          <a:ln w="5715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lumMod val="75000"/>
                    <a:lumOff val="25000"/>
                  </a:schemeClr>
                </a:solidFill>
                <a:latin typeface="Meiryo UI" panose="020B0604030504040204" pitchFamily="50" charset="-128"/>
                <a:ea typeface="Meiryo UI" panose="020B0604030504040204" pitchFamily="50" charset="-128"/>
              </a:rPr>
              <a:t>  真因</a:t>
            </a:r>
            <a:r>
              <a:rPr lang="en-US" altLang="ja-JP" sz="2800" b="1"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3200" b="1" dirty="0">
                <a:solidFill>
                  <a:srgbClr val="D33D3D"/>
                </a:solidFill>
                <a:latin typeface="Meiryo UI" panose="020B0604030504040204" pitchFamily="50" charset="-128"/>
                <a:ea typeface="Meiryo UI" panose="020B0604030504040204" pitchFamily="50" charset="-128"/>
              </a:rPr>
              <a:t>踏込み量を足の感覚のみで調整している</a:t>
            </a:r>
            <a:endParaRPr lang="en-US" altLang="ja-JP"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81" name="角丸四角形 80"/>
          <p:cNvSpPr/>
          <p:nvPr/>
        </p:nvSpPr>
        <p:spPr>
          <a:xfrm>
            <a:off x="5731866" y="5724512"/>
            <a:ext cx="3383999" cy="358200"/>
          </a:xfrm>
          <a:prstGeom prst="roundRect">
            <a:avLst>
              <a:gd name="adj" fmla="val 10085"/>
            </a:avLst>
          </a:prstGeom>
          <a:solidFill>
            <a:schemeClr val="bg1"/>
          </a:solidFill>
          <a:ln w="19050">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ja-JP" altLang="en-US" sz="1600" b="1">
                <a:solidFill>
                  <a:srgbClr val="D33D3D"/>
                </a:solidFill>
                <a:latin typeface="Meiryo UI" panose="020B0604030504040204" pitchFamily="50" charset="-128"/>
                <a:ea typeface="Meiryo UI" panose="020B0604030504040204" pitchFamily="50" charset="-128"/>
              </a:rPr>
              <a:t>踏込み量が見えても調整不可</a:t>
            </a:r>
            <a:endParaRPr lang="en-US" altLang="ja-JP" sz="1600" b="1">
              <a:solidFill>
                <a:srgbClr val="D33D3D"/>
              </a:solidFill>
              <a:latin typeface="Meiryo UI" panose="020B0604030504040204" pitchFamily="50" charset="-128"/>
              <a:ea typeface="Meiryo UI" panose="020B0604030504040204" pitchFamily="50" charset="-128"/>
            </a:endParaRPr>
          </a:p>
        </p:txBody>
      </p:sp>
      <p:sp>
        <p:nvSpPr>
          <p:cNvPr id="158" name="角丸四角形 157"/>
          <p:cNvSpPr/>
          <p:nvPr/>
        </p:nvSpPr>
        <p:spPr>
          <a:xfrm>
            <a:off x="2061466" y="3936455"/>
            <a:ext cx="3490380" cy="325636"/>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主要因</a:t>
            </a:r>
            <a:r>
              <a:rPr lang="en-US" altLang="ja-JP" sz="1400">
                <a:solidFill>
                  <a:schemeClr val="tx1">
                    <a:lumMod val="75000"/>
                    <a:lumOff val="25000"/>
                  </a:schemeClr>
                </a:solidFill>
                <a:latin typeface="Meiryo UI" panose="020B0604030504040204" pitchFamily="50" charset="-128"/>
                <a:ea typeface="Meiryo UI" panose="020B0604030504040204" pitchFamily="50" charset="-128"/>
              </a:rPr>
              <a:t>1.</a:t>
            </a: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足の感覚のみで調整実施 </a:t>
            </a:r>
            <a:endParaRPr lang="en-US" altLang="ja-JP" sz="14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59" name="角丸四角形 158"/>
          <p:cNvSpPr/>
          <p:nvPr/>
        </p:nvSpPr>
        <p:spPr>
          <a:xfrm>
            <a:off x="5660858" y="3950957"/>
            <a:ext cx="3583000" cy="325636"/>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主要因</a:t>
            </a:r>
            <a:r>
              <a:rPr lang="en-US" altLang="ja-JP" sz="1400">
                <a:solidFill>
                  <a:schemeClr val="tx1">
                    <a:lumMod val="75000"/>
                    <a:lumOff val="25000"/>
                  </a:schemeClr>
                </a:solidFill>
                <a:latin typeface="Meiryo UI" panose="020B0604030504040204" pitchFamily="50" charset="-128"/>
                <a:ea typeface="Meiryo UI" panose="020B0604030504040204" pitchFamily="50" charset="-128"/>
              </a:rPr>
              <a:t>2.</a:t>
            </a: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モニターで見ながら調整実施</a:t>
            </a:r>
            <a:endParaRPr lang="en-US" altLang="ja-JP" sz="1400">
              <a:solidFill>
                <a:schemeClr val="tx1">
                  <a:lumMod val="75000"/>
                  <a:lumOff val="25000"/>
                </a:schemeClr>
              </a:solidFill>
              <a:latin typeface="Meiryo UI" panose="020B0604030504040204" pitchFamily="50" charset="-128"/>
              <a:ea typeface="Meiryo UI" panose="020B0604030504040204" pitchFamily="50" charset="-128"/>
            </a:endParaRPr>
          </a:p>
        </p:txBody>
      </p:sp>
      <p:graphicFrame>
        <p:nvGraphicFramePr>
          <p:cNvPr id="17" name="表 16"/>
          <p:cNvGraphicFramePr>
            <a:graphicFrameLocks noGrp="1"/>
          </p:cNvGraphicFramePr>
          <p:nvPr/>
        </p:nvGraphicFramePr>
        <p:xfrm>
          <a:off x="2114656" y="4253801"/>
          <a:ext cx="3384000" cy="1383547"/>
        </p:xfrm>
        <a:graphic>
          <a:graphicData uri="http://schemas.openxmlformats.org/drawingml/2006/table">
            <a:tbl>
              <a:tblPr firstRow="1" bandRow="1">
                <a:tableStyleId>{5940675A-B579-460E-94D1-54222C63F5DA}</a:tableStyleId>
              </a:tblPr>
              <a:tblGrid>
                <a:gridCol w="828569">
                  <a:extLst>
                    <a:ext uri="{9D8B030D-6E8A-4147-A177-3AD203B41FA5}">
                      <a16:colId xmlns:a16="http://schemas.microsoft.com/office/drawing/2014/main" val="3637214500"/>
                    </a:ext>
                  </a:extLst>
                </a:gridCol>
                <a:gridCol w="1427431">
                  <a:extLst>
                    <a:ext uri="{9D8B030D-6E8A-4147-A177-3AD203B41FA5}">
                      <a16:colId xmlns:a16="http://schemas.microsoft.com/office/drawing/2014/main" val="3030574749"/>
                    </a:ext>
                  </a:extLst>
                </a:gridCol>
                <a:gridCol w="1128000">
                  <a:extLst>
                    <a:ext uri="{9D8B030D-6E8A-4147-A177-3AD203B41FA5}">
                      <a16:colId xmlns:a16="http://schemas.microsoft.com/office/drawing/2014/main" val="1095615565"/>
                    </a:ext>
                  </a:extLst>
                </a:gridCol>
              </a:tblGrid>
              <a:tr h="286267">
                <a:tc gridSpan="2">
                  <a:txBody>
                    <a:bodyPr/>
                    <a:lstStyle/>
                    <a:p>
                      <a:pPr algn="ctr"/>
                      <a:r>
                        <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rPr>
                        <a:t>設定条件</a:t>
                      </a:r>
                      <a:r>
                        <a:rPr kumimoji="1" lang="en-US" altLang="ja-JP" sz="1200" b="1">
                          <a:solidFill>
                            <a:schemeClr val="tx1">
                              <a:lumMod val="75000"/>
                              <a:lumOff val="25000"/>
                            </a:schemeClr>
                          </a:solidFill>
                          <a:latin typeface="Meiryo UI" panose="020B0604030504040204" pitchFamily="50" charset="-128"/>
                          <a:ea typeface="Meiryo UI" panose="020B0604030504040204" pitchFamily="50" charset="-128"/>
                        </a:rPr>
                        <a:t>(</a:t>
                      </a:r>
                      <a:r>
                        <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1200" b="1">
                          <a:solidFill>
                            <a:schemeClr val="tx1">
                              <a:lumMod val="75000"/>
                              <a:lumOff val="25000"/>
                            </a:schemeClr>
                          </a:solidFill>
                          <a:latin typeface="Meiryo UI" panose="020B0604030504040204" pitchFamily="50" charset="-128"/>
                          <a:ea typeface="Meiryo UI" panose="020B0604030504040204" pitchFamily="50" charset="-128"/>
                        </a:rPr>
                        <a:t>)</a:t>
                      </a:r>
                    </a:p>
                  </a:txBody>
                  <a:tcPr anchor="ctr">
                    <a:solidFill>
                      <a:schemeClr val="bg1">
                        <a:lumMod val="95000"/>
                      </a:schemeClr>
                    </a:solidFill>
                  </a:tcPr>
                </a:tc>
                <a:tc hMerge="1">
                  <a:txBody>
                    <a:bodyPr/>
                    <a:lstStyle/>
                    <a:p>
                      <a:pPr algn="ctr"/>
                      <a:endParaRPr kumimoji="1" lang="en-US" altLang="ja-JP" sz="1200" b="1">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pPr algn="ctr"/>
                      <a:r>
                        <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rPr>
                        <a:t>達成者</a:t>
                      </a:r>
                      <a:r>
                        <a:rPr kumimoji="1" lang="en-US" altLang="ja-JP" sz="1200" b="1">
                          <a:solidFill>
                            <a:schemeClr val="tx1">
                              <a:lumMod val="75000"/>
                              <a:lumOff val="25000"/>
                            </a:schemeClr>
                          </a:solidFill>
                          <a:latin typeface="Meiryo UI" panose="020B0604030504040204" pitchFamily="50" charset="-128"/>
                          <a:ea typeface="Meiryo UI" panose="020B0604030504040204" pitchFamily="50" charset="-128"/>
                        </a:rPr>
                        <a:t>(</a:t>
                      </a:r>
                      <a:r>
                        <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rPr>
                        <a:t>人</a:t>
                      </a:r>
                      <a:r>
                        <a:rPr kumimoji="1" lang="en-US" altLang="ja-JP" sz="1200" b="1">
                          <a:solidFill>
                            <a:schemeClr val="tx1">
                              <a:lumMod val="75000"/>
                              <a:lumOff val="25000"/>
                            </a:schemeClr>
                          </a:solidFill>
                          <a:latin typeface="Meiryo UI" panose="020B0604030504040204" pitchFamily="50" charset="-128"/>
                          <a:ea typeface="Meiryo UI" panose="020B0604030504040204" pitchFamily="50" charset="-128"/>
                        </a:rPr>
                        <a:t>)</a:t>
                      </a:r>
                      <a:endPar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3793465833"/>
                  </a:ext>
                </a:extLst>
              </a:tr>
              <a:tr h="172108">
                <a:tc rowSpan="4">
                  <a:txBody>
                    <a:bodyPr/>
                    <a:lstStyle/>
                    <a:p>
                      <a:pPr algn="ctr"/>
                      <a:endPar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10</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1000">
                          <a:solidFill>
                            <a:schemeClr val="tx1">
                              <a:lumMod val="75000"/>
                              <a:lumOff val="25000"/>
                            </a:schemeClr>
                          </a:solidFill>
                          <a:latin typeface="Meiryo UI" panose="020B0604030504040204" pitchFamily="50" charset="-128"/>
                          <a:ea typeface="Meiryo UI" panose="020B0604030504040204" pitchFamily="50" charset="-128"/>
                        </a:rPr>
                        <a:t>1</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endPar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0/8</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人</a:t>
                      </a:r>
                      <a:endParaRPr kumimoji="1" lang="en-US" altLang="ja-JP" sz="11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extLst>
                  <a:ext uri="{0D108BD9-81ED-4DB2-BD59-A6C34878D82A}">
                    <a16:rowId xmlns:a16="http://schemas.microsoft.com/office/drawing/2014/main" val="3761044053"/>
                  </a:ext>
                </a:extLst>
              </a:tr>
              <a:tr h="257640">
                <a:tc vMerge="1">
                  <a:txBody>
                    <a:bodyPr/>
                    <a:lstStyle/>
                    <a:p>
                      <a:pPr algn="ctr"/>
                      <a:endParaRPr kumimoji="1" lang="ja-JP" altLang="en-US" sz="9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30</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1000">
                          <a:solidFill>
                            <a:schemeClr val="tx1">
                              <a:lumMod val="75000"/>
                              <a:lumOff val="25000"/>
                            </a:schemeClr>
                          </a:solidFill>
                          <a:latin typeface="Meiryo UI" panose="020B0604030504040204" pitchFamily="50" charset="-128"/>
                          <a:ea typeface="Meiryo UI" panose="020B0604030504040204" pitchFamily="50" charset="-128"/>
                        </a:rPr>
                        <a:t>1</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endParaRPr kumimoji="1" lang="ja-JP" altLang="en-US" sz="9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1/8</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solidFill>
                      <a:schemeClr val="bg1"/>
                    </a:solidFill>
                  </a:tcPr>
                </a:tc>
                <a:extLst>
                  <a:ext uri="{0D108BD9-81ED-4DB2-BD59-A6C34878D82A}">
                    <a16:rowId xmlns:a16="http://schemas.microsoft.com/office/drawing/2014/main" val="875234160"/>
                  </a:ext>
                </a:extLst>
              </a:tr>
              <a:tr h="257640">
                <a:tc vMerge="1">
                  <a:txBody>
                    <a:bodyPr/>
                    <a:lstStyle/>
                    <a:p>
                      <a:pPr algn="ctr"/>
                      <a:endParaRPr kumimoji="1" lang="ja-JP" altLang="en-US" sz="9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80</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1000">
                          <a:solidFill>
                            <a:schemeClr val="tx1">
                              <a:lumMod val="75000"/>
                              <a:lumOff val="25000"/>
                            </a:schemeClr>
                          </a:solidFill>
                          <a:latin typeface="Meiryo UI" panose="020B0604030504040204" pitchFamily="50" charset="-128"/>
                          <a:ea typeface="Meiryo UI" panose="020B0604030504040204" pitchFamily="50" charset="-128"/>
                        </a:rPr>
                        <a:t>1</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endParaRPr kumimoji="1" lang="ja-JP" altLang="en-US" sz="9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1/8</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solidFill>
                      <a:schemeClr val="bg1"/>
                    </a:solidFill>
                  </a:tcPr>
                </a:tc>
                <a:extLst>
                  <a:ext uri="{0D108BD9-81ED-4DB2-BD59-A6C34878D82A}">
                    <a16:rowId xmlns:a16="http://schemas.microsoft.com/office/drawing/2014/main" val="4054850936"/>
                  </a:ext>
                </a:extLst>
              </a:tr>
              <a:tr h="257640">
                <a:tc vMerge="1">
                  <a:txBody>
                    <a:bodyPr/>
                    <a:lstStyle/>
                    <a:p>
                      <a:pPr algn="ctr"/>
                      <a:endParaRPr kumimoji="1" lang="ja-JP" altLang="en-US" sz="9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93</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1000">
                          <a:solidFill>
                            <a:schemeClr val="tx1">
                              <a:lumMod val="75000"/>
                              <a:lumOff val="25000"/>
                            </a:schemeClr>
                          </a:solidFill>
                          <a:latin typeface="Meiryo UI" panose="020B0604030504040204" pitchFamily="50" charset="-128"/>
                          <a:ea typeface="Meiryo UI" panose="020B0604030504040204" pitchFamily="50" charset="-128"/>
                        </a:rPr>
                        <a:t>1</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endParaRPr kumimoji="1" lang="ja-JP" altLang="en-US" sz="9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1/8</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solidFill>
                      <a:schemeClr val="bg1"/>
                    </a:solidFill>
                  </a:tcPr>
                </a:tc>
                <a:extLst>
                  <a:ext uri="{0D108BD9-81ED-4DB2-BD59-A6C34878D82A}">
                    <a16:rowId xmlns:a16="http://schemas.microsoft.com/office/drawing/2014/main" val="533974577"/>
                  </a:ext>
                </a:extLst>
              </a:tr>
            </a:tbl>
          </a:graphicData>
        </a:graphic>
      </p:graphicFrame>
      <p:sp>
        <p:nvSpPr>
          <p:cNvPr id="197" name="角丸四角形 196"/>
          <p:cNvSpPr/>
          <p:nvPr/>
        </p:nvSpPr>
        <p:spPr>
          <a:xfrm>
            <a:off x="2114656" y="5724512"/>
            <a:ext cx="3384000" cy="358200"/>
          </a:xfrm>
          <a:prstGeom prst="roundRect">
            <a:avLst>
              <a:gd name="adj" fmla="val 10085"/>
            </a:avLst>
          </a:prstGeom>
          <a:solidFill>
            <a:schemeClr val="bg1"/>
          </a:solidFill>
          <a:ln w="19050">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ja-JP" altLang="en-US" sz="1600" b="1">
                <a:solidFill>
                  <a:srgbClr val="D33D3D"/>
                </a:solidFill>
                <a:latin typeface="Meiryo UI" panose="020B0604030504040204" pitchFamily="50" charset="-128"/>
                <a:ea typeface="Meiryo UI" panose="020B0604030504040204" pitchFamily="50" charset="-128"/>
              </a:rPr>
              <a:t>足の感覚のみでは調整不可</a:t>
            </a:r>
            <a:endParaRPr lang="en-US" altLang="ja-JP" sz="1600" b="1">
              <a:solidFill>
                <a:srgbClr val="D33D3D"/>
              </a:solidFill>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376768" y="3777834"/>
            <a:ext cx="1143846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12662" y="3842100"/>
            <a:ext cx="2488762" cy="387414"/>
          </a:xfrm>
          <a:prstGeom prst="rect">
            <a:avLst/>
          </a:prstGeom>
          <a:noFill/>
        </p:spPr>
        <p:txBody>
          <a:bodyPr wrap="square" rtlCol="0" anchor="b">
            <a:spAutoFit/>
          </a:bodyPr>
          <a:lstStyle/>
          <a:p>
            <a:pPr>
              <a:lnSpc>
                <a:spcPct val="120000"/>
              </a:lnSpc>
            </a:pP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＜要因調査＞</a:t>
            </a:r>
          </a:p>
        </p:txBody>
      </p:sp>
      <p:pic>
        <p:nvPicPr>
          <p:cNvPr id="9" name="図 8"/>
          <p:cNvPicPr>
            <a:picLocks noChangeAspect="1"/>
          </p:cNvPicPr>
          <p:nvPr/>
        </p:nvPicPr>
        <p:blipFill rotWithShape="1">
          <a:blip r:embed="rId5" cstate="print">
            <a:extLst>
              <a:ext uri="{28A0092B-C50C-407E-A947-70E740481C1C}">
                <a14:useLocalDpi xmlns:a14="http://schemas.microsoft.com/office/drawing/2010/main" val="0"/>
              </a:ext>
            </a:extLst>
          </a:blip>
          <a:srcRect l="7301" t="10031" r="6882" b="2678"/>
          <a:stretch/>
        </p:blipFill>
        <p:spPr>
          <a:xfrm>
            <a:off x="9251014" y="3863212"/>
            <a:ext cx="2813417" cy="2146300"/>
          </a:xfrm>
          <a:prstGeom prst="rect">
            <a:avLst/>
          </a:prstGeom>
          <a:ln>
            <a:solidFill>
              <a:schemeClr val="tx1">
                <a:lumMod val="75000"/>
                <a:lumOff val="25000"/>
              </a:schemeClr>
            </a:solidFill>
          </a:ln>
        </p:spPr>
      </p:pic>
      <p:grpSp>
        <p:nvGrpSpPr>
          <p:cNvPr id="13" name="グループ化 12"/>
          <p:cNvGrpSpPr/>
          <p:nvPr/>
        </p:nvGrpSpPr>
        <p:grpSpPr>
          <a:xfrm>
            <a:off x="137777" y="4280370"/>
            <a:ext cx="1909305" cy="1754715"/>
            <a:chOff x="1832147" y="418737"/>
            <a:chExt cx="7113928" cy="6409153"/>
          </a:xfrm>
        </p:grpSpPr>
        <p:pic>
          <p:nvPicPr>
            <p:cNvPr id="10" name="図 9"/>
            <p:cNvPicPr>
              <a:picLocks noChangeAspect="1"/>
            </p:cNvPicPr>
            <p:nvPr/>
          </p:nvPicPr>
          <p:blipFill rotWithShape="1">
            <a:blip r:embed="rId6" cstate="print">
              <a:extLst>
                <a:ext uri="{28A0092B-C50C-407E-A947-70E740481C1C}">
                  <a14:useLocalDpi xmlns:a14="http://schemas.microsoft.com/office/drawing/2010/main" val="0"/>
                </a:ext>
              </a:extLst>
            </a:blip>
            <a:srcRect l="8920" t="6545" r="13281"/>
            <a:stretch/>
          </p:blipFill>
          <p:spPr>
            <a:xfrm>
              <a:off x="1832147" y="418737"/>
              <a:ext cx="7113928" cy="6409153"/>
            </a:xfrm>
            <a:prstGeom prst="rect">
              <a:avLst/>
            </a:prstGeom>
            <a:ln>
              <a:solidFill>
                <a:schemeClr val="tx1">
                  <a:lumMod val="75000"/>
                  <a:lumOff val="25000"/>
                </a:schemeClr>
              </a:solidFill>
            </a:ln>
          </p:spPr>
        </p:pic>
        <p:sp>
          <p:nvSpPr>
            <p:cNvPr id="12" name="フリーフォーム 11"/>
            <p:cNvSpPr/>
            <p:nvPr/>
          </p:nvSpPr>
          <p:spPr>
            <a:xfrm>
              <a:off x="5662613" y="1045369"/>
              <a:ext cx="892968" cy="847725"/>
            </a:xfrm>
            <a:custGeom>
              <a:avLst/>
              <a:gdLst>
                <a:gd name="connsiteX0" fmla="*/ 150018 w 892968"/>
                <a:gd name="connsiteY0" fmla="*/ 21431 h 847725"/>
                <a:gd name="connsiteX1" fmla="*/ 302418 w 892968"/>
                <a:gd name="connsiteY1" fmla="*/ 0 h 847725"/>
                <a:gd name="connsiteX2" fmla="*/ 552450 w 892968"/>
                <a:gd name="connsiteY2" fmla="*/ 4762 h 847725"/>
                <a:gd name="connsiteX3" fmla="*/ 642937 w 892968"/>
                <a:gd name="connsiteY3" fmla="*/ 19050 h 847725"/>
                <a:gd name="connsiteX4" fmla="*/ 683418 w 892968"/>
                <a:gd name="connsiteY4" fmla="*/ 64294 h 847725"/>
                <a:gd name="connsiteX5" fmla="*/ 731043 w 892968"/>
                <a:gd name="connsiteY5" fmla="*/ 261937 h 847725"/>
                <a:gd name="connsiteX6" fmla="*/ 740568 w 892968"/>
                <a:gd name="connsiteY6" fmla="*/ 207169 h 847725"/>
                <a:gd name="connsiteX7" fmla="*/ 814387 w 892968"/>
                <a:gd name="connsiteY7" fmla="*/ 214312 h 847725"/>
                <a:gd name="connsiteX8" fmla="*/ 788193 w 892968"/>
                <a:gd name="connsiteY8" fmla="*/ 292894 h 847725"/>
                <a:gd name="connsiteX9" fmla="*/ 785812 w 892968"/>
                <a:gd name="connsiteY9" fmla="*/ 369094 h 847725"/>
                <a:gd name="connsiteX10" fmla="*/ 816768 w 892968"/>
                <a:gd name="connsiteY10" fmla="*/ 521494 h 847725"/>
                <a:gd name="connsiteX11" fmla="*/ 845343 w 892968"/>
                <a:gd name="connsiteY11" fmla="*/ 628650 h 847725"/>
                <a:gd name="connsiteX12" fmla="*/ 892968 w 892968"/>
                <a:gd name="connsiteY12" fmla="*/ 716756 h 847725"/>
                <a:gd name="connsiteX13" fmla="*/ 819150 w 892968"/>
                <a:gd name="connsiteY13" fmla="*/ 845344 h 847725"/>
                <a:gd name="connsiteX14" fmla="*/ 657225 w 892968"/>
                <a:gd name="connsiteY14" fmla="*/ 790575 h 847725"/>
                <a:gd name="connsiteX15" fmla="*/ 557212 w 892968"/>
                <a:gd name="connsiteY15" fmla="*/ 792956 h 847725"/>
                <a:gd name="connsiteX16" fmla="*/ 442912 w 892968"/>
                <a:gd name="connsiteY16" fmla="*/ 807244 h 847725"/>
                <a:gd name="connsiteX17" fmla="*/ 340518 w 892968"/>
                <a:gd name="connsiteY17" fmla="*/ 847725 h 847725"/>
                <a:gd name="connsiteX18" fmla="*/ 73818 w 892968"/>
                <a:gd name="connsiteY18" fmla="*/ 842962 h 847725"/>
                <a:gd name="connsiteX19" fmla="*/ 85725 w 892968"/>
                <a:gd name="connsiteY19" fmla="*/ 297656 h 847725"/>
                <a:gd name="connsiteX20" fmla="*/ 7143 w 892968"/>
                <a:gd name="connsiteY20" fmla="*/ 273844 h 847725"/>
                <a:gd name="connsiteX21" fmla="*/ 0 w 892968"/>
                <a:gd name="connsiteY21" fmla="*/ 223837 h 847725"/>
                <a:gd name="connsiteX22" fmla="*/ 21431 w 892968"/>
                <a:gd name="connsiteY22" fmla="*/ 209550 h 847725"/>
                <a:gd name="connsiteX23" fmla="*/ 66675 w 892968"/>
                <a:gd name="connsiteY23" fmla="*/ 200025 h 847725"/>
                <a:gd name="connsiteX24" fmla="*/ 116681 w 892968"/>
                <a:gd name="connsiteY24" fmla="*/ 200025 h 847725"/>
                <a:gd name="connsiteX25" fmla="*/ 119062 w 892968"/>
                <a:gd name="connsiteY25" fmla="*/ 216694 h 847725"/>
                <a:gd name="connsiteX26" fmla="*/ 133350 w 892968"/>
                <a:gd name="connsiteY26" fmla="*/ 69056 h 847725"/>
                <a:gd name="connsiteX27" fmla="*/ 150018 w 892968"/>
                <a:gd name="connsiteY27" fmla="*/ 21431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2968" h="847725">
                  <a:moveTo>
                    <a:pt x="150018" y="21431"/>
                  </a:moveTo>
                  <a:lnTo>
                    <a:pt x="302418" y="0"/>
                  </a:lnTo>
                  <a:lnTo>
                    <a:pt x="552450" y="4762"/>
                  </a:lnTo>
                  <a:lnTo>
                    <a:pt x="642937" y="19050"/>
                  </a:lnTo>
                  <a:lnTo>
                    <a:pt x="683418" y="64294"/>
                  </a:lnTo>
                  <a:lnTo>
                    <a:pt x="731043" y="261937"/>
                  </a:lnTo>
                  <a:lnTo>
                    <a:pt x="740568" y="207169"/>
                  </a:lnTo>
                  <a:lnTo>
                    <a:pt x="814387" y="214312"/>
                  </a:lnTo>
                  <a:lnTo>
                    <a:pt x="788193" y="292894"/>
                  </a:lnTo>
                  <a:cubicBezTo>
                    <a:pt x="787399" y="318294"/>
                    <a:pt x="786606" y="343694"/>
                    <a:pt x="785812" y="369094"/>
                  </a:cubicBezTo>
                  <a:lnTo>
                    <a:pt x="816768" y="521494"/>
                  </a:lnTo>
                  <a:lnTo>
                    <a:pt x="845343" y="628650"/>
                  </a:lnTo>
                  <a:lnTo>
                    <a:pt x="892968" y="716756"/>
                  </a:lnTo>
                  <a:lnTo>
                    <a:pt x="819150" y="845344"/>
                  </a:lnTo>
                  <a:lnTo>
                    <a:pt x="657225" y="790575"/>
                  </a:lnTo>
                  <a:lnTo>
                    <a:pt x="557212" y="792956"/>
                  </a:lnTo>
                  <a:lnTo>
                    <a:pt x="442912" y="807244"/>
                  </a:lnTo>
                  <a:lnTo>
                    <a:pt x="340518" y="847725"/>
                  </a:lnTo>
                  <a:lnTo>
                    <a:pt x="73818" y="842962"/>
                  </a:lnTo>
                  <a:lnTo>
                    <a:pt x="85725" y="297656"/>
                  </a:lnTo>
                  <a:lnTo>
                    <a:pt x="7143" y="273844"/>
                  </a:lnTo>
                  <a:lnTo>
                    <a:pt x="0" y="223837"/>
                  </a:lnTo>
                  <a:lnTo>
                    <a:pt x="21431" y="209550"/>
                  </a:lnTo>
                  <a:lnTo>
                    <a:pt x="66675" y="200025"/>
                  </a:lnTo>
                  <a:lnTo>
                    <a:pt x="116681" y="200025"/>
                  </a:lnTo>
                  <a:lnTo>
                    <a:pt x="119062" y="216694"/>
                  </a:lnTo>
                  <a:lnTo>
                    <a:pt x="133350" y="69056"/>
                  </a:lnTo>
                  <a:lnTo>
                    <a:pt x="150018" y="21431"/>
                  </a:lnTo>
                  <a:close/>
                </a:path>
              </a:pathLst>
            </a:custGeom>
            <a:solidFill>
              <a:srgbClr val="B3B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cxnSp>
        <p:nvCxnSpPr>
          <p:cNvPr id="7" name="直線コネクタ 6"/>
          <p:cNvCxnSpPr/>
          <p:nvPr/>
        </p:nvCxnSpPr>
        <p:spPr>
          <a:xfrm>
            <a:off x="284177" y="549750"/>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113" name="角丸四角形 112"/>
          <p:cNvSpPr/>
          <p:nvPr/>
        </p:nvSpPr>
        <p:spPr>
          <a:xfrm>
            <a:off x="11269020" y="837110"/>
            <a:ext cx="553998" cy="2758759"/>
          </a:xfrm>
          <a:prstGeom prst="roundRect">
            <a:avLst>
              <a:gd name="adj" fmla="val 0"/>
            </a:avLst>
          </a:prstGeom>
          <a:solidFill>
            <a:schemeClr val="bg1"/>
          </a:solidFill>
          <a:ln w="19050">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vert="eaVert" wrap="square" rtlCol="0" anchor="ctr">
            <a:spAutoFit/>
          </a:bodyPr>
          <a:lstStyle/>
          <a:p>
            <a:pPr algn="ctr" fontAlgn="ctr"/>
            <a:r>
              <a:rPr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アクセル踏込み量調整失敗により</a:t>
            </a:r>
            <a:endParaRPr lang="en-US" altLang="ja-JP" sz="1200" b="1" dirty="0">
              <a:solidFill>
                <a:schemeClr val="tx1">
                  <a:lumMod val="75000"/>
                  <a:lumOff val="25000"/>
                </a:schemeClr>
              </a:solidFill>
              <a:latin typeface="Meiryo UI" panose="020B0604030504040204" pitchFamily="50" charset="-128"/>
              <a:ea typeface="Meiryo UI" panose="020B0604030504040204" pitchFamily="50" charset="-128"/>
            </a:endParaRPr>
          </a:p>
          <a:p>
            <a:pPr algn="ctr" fontAlgn="ctr"/>
            <a:r>
              <a:rPr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やり直し工数が</a:t>
            </a:r>
            <a:r>
              <a:rPr lang="en-US" altLang="ja-JP" sz="1200" b="1" dirty="0">
                <a:solidFill>
                  <a:schemeClr val="tx1">
                    <a:lumMod val="75000"/>
                    <a:lumOff val="25000"/>
                  </a:schemeClr>
                </a:solidFill>
                <a:latin typeface="Meiryo UI" panose="020B0604030504040204" pitchFamily="50" charset="-128"/>
                <a:ea typeface="Meiryo UI" panose="020B0604030504040204" pitchFamily="50" charset="-128"/>
              </a:rPr>
              <a:t>6h/</a:t>
            </a:r>
            <a:r>
              <a:rPr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台発生している</a:t>
            </a:r>
          </a:p>
        </p:txBody>
      </p:sp>
      <p:sp>
        <p:nvSpPr>
          <p:cNvPr id="61" name="角丸四角形 60"/>
          <p:cNvSpPr/>
          <p:nvPr/>
        </p:nvSpPr>
        <p:spPr>
          <a:xfrm>
            <a:off x="-21586" y="5292953"/>
            <a:ext cx="2174235" cy="687465"/>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rgbClr val="D33D3D"/>
                </a:solidFill>
                <a:effectLst>
                  <a:glow rad="101600">
                    <a:schemeClr val="bg1"/>
                  </a:glow>
                </a:effectLst>
                <a:latin typeface="Meiryo UI" panose="020B0604030504040204" pitchFamily="50" charset="-128"/>
                <a:ea typeface="Meiryo UI" panose="020B0604030504040204" pitchFamily="50" charset="-128"/>
              </a:rPr>
              <a:t>パネル評価</a:t>
            </a:r>
            <a:r>
              <a:rPr lang="en-US" altLang="ja-JP" b="1">
                <a:solidFill>
                  <a:srgbClr val="D33D3D"/>
                </a:solidFill>
                <a:effectLst>
                  <a:glow rad="101600">
                    <a:schemeClr val="bg1"/>
                  </a:glow>
                </a:effectLst>
                <a:latin typeface="Meiryo UI" panose="020B0604030504040204" pitchFamily="50" charset="-128"/>
                <a:ea typeface="Meiryo UI" panose="020B0604030504040204" pitchFamily="50" charset="-128"/>
              </a:rPr>
              <a:t>(8</a:t>
            </a:r>
            <a:r>
              <a:rPr lang="ja-JP" altLang="en-US" b="1">
                <a:solidFill>
                  <a:srgbClr val="D33D3D"/>
                </a:solidFill>
                <a:effectLst>
                  <a:glow rad="101600">
                    <a:schemeClr val="bg1"/>
                  </a:glow>
                </a:effectLst>
                <a:latin typeface="Meiryo UI" panose="020B0604030504040204" pitchFamily="50" charset="-128"/>
                <a:ea typeface="Meiryo UI" panose="020B0604030504040204" pitchFamily="50" charset="-128"/>
              </a:rPr>
              <a:t>人</a:t>
            </a:r>
            <a:r>
              <a:rPr lang="en-US" altLang="ja-JP" b="1">
                <a:solidFill>
                  <a:srgbClr val="D33D3D"/>
                </a:solidFill>
                <a:effectLst>
                  <a:glow rad="101600">
                    <a:schemeClr val="bg1"/>
                  </a:glow>
                </a:effectLst>
                <a:latin typeface="Meiryo UI" panose="020B0604030504040204" pitchFamily="50" charset="-128"/>
                <a:ea typeface="Meiryo UI" panose="020B0604030504040204" pitchFamily="50" charset="-128"/>
              </a:rPr>
              <a:t>)</a:t>
            </a:r>
            <a:endParaRPr lang="ja-JP" altLang="en-US" b="1">
              <a:solidFill>
                <a:srgbClr val="D33D3D"/>
              </a:solidFill>
              <a:effectLst>
                <a:glow rad="101600">
                  <a:schemeClr val="bg1"/>
                </a:glow>
              </a:effectLst>
              <a:latin typeface="Meiryo UI" panose="020B0604030504040204" pitchFamily="50" charset="-128"/>
              <a:ea typeface="Meiryo UI" panose="020B0604030504040204" pitchFamily="50" charset="-128"/>
            </a:endParaRPr>
          </a:p>
        </p:txBody>
      </p:sp>
      <p:sp>
        <p:nvSpPr>
          <p:cNvPr id="62" name="角丸四角形 61"/>
          <p:cNvSpPr/>
          <p:nvPr/>
        </p:nvSpPr>
        <p:spPr>
          <a:xfrm>
            <a:off x="9251014" y="5322260"/>
            <a:ext cx="2823951" cy="687465"/>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rgbClr val="D33D3D"/>
                </a:solidFill>
                <a:effectLst>
                  <a:glow rad="101600">
                    <a:schemeClr val="bg1"/>
                  </a:glow>
                </a:effectLst>
                <a:latin typeface="Meiryo UI" panose="020B0604030504040204" pitchFamily="50" charset="-128"/>
                <a:ea typeface="Meiryo UI" panose="020B0604030504040204" pitchFamily="50" charset="-128"/>
              </a:rPr>
              <a:t>検証風景</a:t>
            </a:r>
            <a:endParaRPr lang="en-US" altLang="ja-JP" b="1">
              <a:solidFill>
                <a:srgbClr val="D33D3D"/>
              </a:solidFill>
              <a:effectLst>
                <a:glow rad="101600">
                  <a:schemeClr val="bg1"/>
                </a:glow>
              </a:effectLst>
              <a:latin typeface="Meiryo UI" panose="020B0604030504040204" pitchFamily="50" charset="-128"/>
              <a:ea typeface="Meiryo UI" panose="020B0604030504040204" pitchFamily="50" charset="-128"/>
            </a:endParaRPr>
          </a:p>
          <a:p>
            <a:pPr algn="ctr"/>
            <a:r>
              <a:rPr lang="en-US" altLang="ja-JP" b="1">
                <a:solidFill>
                  <a:srgbClr val="D33D3D"/>
                </a:solidFill>
                <a:effectLst>
                  <a:glow rad="101600">
                    <a:schemeClr val="bg1"/>
                  </a:glow>
                </a:effectLst>
                <a:latin typeface="Meiryo UI" panose="020B0604030504040204" pitchFamily="50" charset="-128"/>
                <a:ea typeface="Meiryo UI" panose="020B0604030504040204" pitchFamily="50" charset="-128"/>
              </a:rPr>
              <a:t>(</a:t>
            </a:r>
            <a:r>
              <a:rPr lang="ja-JP" altLang="en-US" b="1">
                <a:solidFill>
                  <a:srgbClr val="D33D3D"/>
                </a:solidFill>
                <a:effectLst>
                  <a:glow rad="101600">
                    <a:schemeClr val="bg1"/>
                  </a:glow>
                </a:effectLst>
                <a:latin typeface="Meiryo UI" panose="020B0604030504040204" pitchFamily="50" charset="-128"/>
                <a:ea typeface="Meiryo UI" panose="020B0604030504040204" pitchFamily="50" charset="-128"/>
              </a:rPr>
              <a:t>足元モニターあり</a:t>
            </a:r>
            <a:r>
              <a:rPr lang="en-US" altLang="ja-JP" b="1">
                <a:solidFill>
                  <a:srgbClr val="D33D3D"/>
                </a:solidFill>
                <a:effectLst>
                  <a:glow rad="101600">
                    <a:schemeClr val="bg1"/>
                  </a:glow>
                </a:effectLst>
                <a:latin typeface="Meiryo UI" panose="020B0604030504040204" pitchFamily="50" charset="-128"/>
                <a:ea typeface="Meiryo UI" panose="020B0604030504040204" pitchFamily="50" charset="-128"/>
              </a:rPr>
              <a:t>)</a:t>
            </a:r>
          </a:p>
        </p:txBody>
      </p:sp>
      <p:sp>
        <p:nvSpPr>
          <p:cNvPr id="50" name="角丸四角形 49"/>
          <p:cNvSpPr/>
          <p:nvPr/>
        </p:nvSpPr>
        <p:spPr>
          <a:xfrm>
            <a:off x="7674997" y="6255612"/>
            <a:ext cx="4735999" cy="455890"/>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ja-JP" altLang="en-US" sz="2200" b="1" u="sng" dirty="0">
                <a:solidFill>
                  <a:schemeClr val="tx1">
                    <a:lumMod val="75000"/>
                    <a:lumOff val="25000"/>
                  </a:schemeClr>
                </a:solidFill>
                <a:latin typeface="Meiryo UI" panose="020B0604030504040204" pitchFamily="50" charset="-128"/>
                <a:ea typeface="Meiryo UI" panose="020B0604030504040204" pitchFamily="50" charset="-128"/>
              </a:rPr>
              <a:t>⇒他の方法で調整できないか</a:t>
            </a:r>
            <a:r>
              <a:rPr lang="en-US" altLang="ja-JP" sz="2200" b="1" u="sng" dirty="0">
                <a:solidFill>
                  <a:schemeClr val="tx1">
                    <a:lumMod val="75000"/>
                    <a:lumOff val="25000"/>
                  </a:schemeClr>
                </a:solidFill>
                <a:latin typeface="Meiryo UI" panose="020B0604030504040204" pitchFamily="50" charset="-128"/>
                <a:ea typeface="Meiryo UI" panose="020B0604030504040204" pitchFamily="50" charset="-128"/>
              </a:rPr>
              <a:t>?</a:t>
            </a:r>
          </a:p>
        </p:txBody>
      </p:sp>
      <p:pic>
        <p:nvPicPr>
          <p:cNvPr id="53" name="図 52"/>
          <p:cNvPicPr>
            <a:picLocks noChangeAspect="1"/>
          </p:cNvPicPr>
          <p:nvPr/>
        </p:nvPicPr>
        <p:blipFill rotWithShape="1">
          <a:blip r:embed="rId7">
            <a:extLst>
              <a:ext uri="{BEBA8EAE-BF5A-486C-A8C5-ECC9F3942E4B}">
                <a14:imgProps xmlns:a14="http://schemas.microsoft.com/office/drawing/2010/main">
                  <a14:imgLayer r:embed="rId8">
                    <a14:imgEffect>
                      <a14:backgroundRemoval t="5823" b="91899" l="48404" r="97402">
                        <a14:foregroundMark x1="79807" y1="68481" x2="80698" y2="71519"/>
                        <a14:foregroundMark x1="93838" y1="41646" x2="89607" y2="53544"/>
                        <a14:foregroundMark x1="88716" y1="61392" x2="79139" y2="72532"/>
                        <a14:foregroundMark x1="83593" y1="55823" x2="87825" y2="70759"/>
                        <a14:foregroundMark x1="95174" y1="35316" x2="96733" y2="56582"/>
                        <a14:foregroundMark x1="96288" y1="32658" x2="95397" y2="38734"/>
                        <a14:foregroundMark x1="87602" y1="36076" x2="87157" y2="37595"/>
                        <a14:foregroundMark x1="82702" y1="42025" x2="82257" y2="44304"/>
                        <a14:foregroundMark x1="95843" y1="70759" x2="94729" y2="71519"/>
                        <a14:foregroundMark x1="96511" y1="64051" x2="96511" y2="64051"/>
                      </a14:backgroundRemoval>
                    </a14:imgEffect>
                  </a14:imgLayer>
                </a14:imgProps>
              </a:ext>
            </a:extLst>
          </a:blip>
          <a:srcRect l="48738" t="4882" r="1700" b="7427"/>
          <a:stretch/>
        </p:blipFill>
        <p:spPr>
          <a:xfrm>
            <a:off x="2196272" y="4879908"/>
            <a:ext cx="676776" cy="657826"/>
          </a:xfrm>
          <a:prstGeom prst="rect">
            <a:avLst/>
          </a:prstGeom>
        </p:spPr>
      </p:pic>
      <p:sp>
        <p:nvSpPr>
          <p:cNvPr id="56" name="テキスト ボックス 55"/>
          <p:cNvSpPr txBox="1"/>
          <p:nvPr/>
        </p:nvSpPr>
        <p:spPr>
          <a:xfrm>
            <a:off x="2043057" y="4682506"/>
            <a:ext cx="968923" cy="276999"/>
          </a:xfrm>
          <a:prstGeom prst="rect">
            <a:avLst/>
          </a:prstGeom>
          <a:noFill/>
        </p:spPr>
        <p:txBody>
          <a:bodyPr wrap="square" rtlCol="0">
            <a:spAutoFit/>
          </a:bodyPr>
          <a:lstStyle/>
          <a:p>
            <a:pPr algn="ctr"/>
            <a:r>
              <a:rPr lang="ja-JP" altLang="en-US" sz="1200">
                <a:solidFill>
                  <a:schemeClr val="tx1">
                    <a:lumMod val="75000"/>
                    <a:lumOff val="25000"/>
                  </a:schemeClr>
                </a:solidFill>
                <a:latin typeface="Meiryo UI" panose="020B0604030504040204" pitchFamily="50" charset="-128"/>
                <a:ea typeface="Meiryo UI" panose="020B0604030504040204" pitchFamily="50" charset="-128"/>
              </a:rPr>
              <a:t>アクセル開度</a:t>
            </a:r>
            <a:endParaRPr lang="en-US" altLang="ja-JP" sz="1200">
              <a:solidFill>
                <a:schemeClr val="tx1">
                  <a:lumMod val="75000"/>
                  <a:lumOff val="25000"/>
                </a:schemeClr>
              </a:solidFill>
              <a:latin typeface="Meiryo UI" panose="020B0604030504040204" pitchFamily="50" charset="-128"/>
              <a:ea typeface="Meiryo UI" panose="020B0604030504040204" pitchFamily="50" charset="-128"/>
            </a:endParaRPr>
          </a:p>
        </p:txBody>
      </p:sp>
      <p:graphicFrame>
        <p:nvGraphicFramePr>
          <p:cNvPr id="60" name="表 59"/>
          <p:cNvGraphicFramePr>
            <a:graphicFrameLocks noGrp="1"/>
          </p:cNvGraphicFramePr>
          <p:nvPr/>
        </p:nvGraphicFramePr>
        <p:xfrm>
          <a:off x="5731863" y="4253801"/>
          <a:ext cx="3384000" cy="1383547"/>
        </p:xfrm>
        <a:graphic>
          <a:graphicData uri="http://schemas.openxmlformats.org/drawingml/2006/table">
            <a:tbl>
              <a:tblPr firstRow="1" bandRow="1">
                <a:tableStyleId>{5940675A-B579-460E-94D1-54222C63F5DA}</a:tableStyleId>
              </a:tblPr>
              <a:tblGrid>
                <a:gridCol w="828569">
                  <a:extLst>
                    <a:ext uri="{9D8B030D-6E8A-4147-A177-3AD203B41FA5}">
                      <a16:colId xmlns:a16="http://schemas.microsoft.com/office/drawing/2014/main" val="3637214500"/>
                    </a:ext>
                  </a:extLst>
                </a:gridCol>
                <a:gridCol w="1427431">
                  <a:extLst>
                    <a:ext uri="{9D8B030D-6E8A-4147-A177-3AD203B41FA5}">
                      <a16:colId xmlns:a16="http://schemas.microsoft.com/office/drawing/2014/main" val="3030574749"/>
                    </a:ext>
                  </a:extLst>
                </a:gridCol>
                <a:gridCol w="1128000">
                  <a:extLst>
                    <a:ext uri="{9D8B030D-6E8A-4147-A177-3AD203B41FA5}">
                      <a16:colId xmlns:a16="http://schemas.microsoft.com/office/drawing/2014/main" val="1095615565"/>
                    </a:ext>
                  </a:extLst>
                </a:gridCol>
              </a:tblGrid>
              <a:tr h="286267">
                <a:tc gridSpan="2">
                  <a:txBody>
                    <a:bodyPr/>
                    <a:lstStyle/>
                    <a:p>
                      <a:pPr algn="ctr"/>
                      <a:r>
                        <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rPr>
                        <a:t>設定条件</a:t>
                      </a:r>
                      <a:r>
                        <a:rPr kumimoji="1" lang="en-US" altLang="ja-JP" sz="1200" b="1">
                          <a:solidFill>
                            <a:schemeClr val="tx1">
                              <a:lumMod val="75000"/>
                              <a:lumOff val="25000"/>
                            </a:schemeClr>
                          </a:solidFill>
                          <a:latin typeface="Meiryo UI" panose="020B0604030504040204" pitchFamily="50" charset="-128"/>
                          <a:ea typeface="Meiryo UI" panose="020B0604030504040204" pitchFamily="50" charset="-128"/>
                        </a:rPr>
                        <a:t>(</a:t>
                      </a:r>
                      <a:r>
                        <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1200" b="1">
                          <a:solidFill>
                            <a:schemeClr val="tx1">
                              <a:lumMod val="75000"/>
                              <a:lumOff val="25000"/>
                            </a:schemeClr>
                          </a:solidFill>
                          <a:latin typeface="Meiryo UI" panose="020B0604030504040204" pitchFamily="50" charset="-128"/>
                          <a:ea typeface="Meiryo UI" panose="020B0604030504040204" pitchFamily="50" charset="-128"/>
                        </a:rPr>
                        <a:t>)</a:t>
                      </a:r>
                    </a:p>
                  </a:txBody>
                  <a:tcPr anchor="ctr">
                    <a:solidFill>
                      <a:schemeClr val="bg1">
                        <a:lumMod val="95000"/>
                      </a:schemeClr>
                    </a:solidFill>
                  </a:tcPr>
                </a:tc>
                <a:tc hMerge="1">
                  <a:txBody>
                    <a:bodyPr/>
                    <a:lstStyle/>
                    <a:p>
                      <a:pPr algn="ctr"/>
                      <a:endParaRPr kumimoji="1" lang="en-US" altLang="ja-JP" sz="1200" b="1">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pPr algn="ctr"/>
                      <a:r>
                        <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rPr>
                        <a:t>達成者</a:t>
                      </a:r>
                      <a:r>
                        <a:rPr kumimoji="1" lang="en-US" altLang="ja-JP" sz="1200" b="1">
                          <a:solidFill>
                            <a:schemeClr val="tx1">
                              <a:lumMod val="75000"/>
                              <a:lumOff val="25000"/>
                            </a:schemeClr>
                          </a:solidFill>
                          <a:latin typeface="Meiryo UI" panose="020B0604030504040204" pitchFamily="50" charset="-128"/>
                          <a:ea typeface="Meiryo UI" panose="020B0604030504040204" pitchFamily="50" charset="-128"/>
                        </a:rPr>
                        <a:t>(</a:t>
                      </a:r>
                      <a:r>
                        <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rPr>
                        <a:t>人</a:t>
                      </a:r>
                      <a:r>
                        <a:rPr kumimoji="1" lang="en-US" altLang="ja-JP" sz="1200" b="1">
                          <a:solidFill>
                            <a:schemeClr val="tx1">
                              <a:lumMod val="75000"/>
                              <a:lumOff val="25000"/>
                            </a:schemeClr>
                          </a:solidFill>
                          <a:latin typeface="Meiryo UI" panose="020B0604030504040204" pitchFamily="50" charset="-128"/>
                          <a:ea typeface="Meiryo UI" panose="020B0604030504040204" pitchFamily="50" charset="-128"/>
                        </a:rPr>
                        <a:t>)</a:t>
                      </a:r>
                      <a:endPar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3793465833"/>
                  </a:ext>
                </a:extLst>
              </a:tr>
              <a:tr h="172108">
                <a:tc rowSpan="4">
                  <a:txBody>
                    <a:bodyPr/>
                    <a:lstStyle/>
                    <a:p>
                      <a:pPr algn="ctr"/>
                      <a:endPar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10</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1000">
                          <a:solidFill>
                            <a:schemeClr val="tx1">
                              <a:lumMod val="75000"/>
                              <a:lumOff val="25000"/>
                            </a:schemeClr>
                          </a:solidFill>
                          <a:latin typeface="Meiryo UI" panose="020B0604030504040204" pitchFamily="50" charset="-128"/>
                          <a:ea typeface="Meiryo UI" panose="020B0604030504040204" pitchFamily="50" charset="-128"/>
                        </a:rPr>
                        <a:t>1</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endPar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0/8</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人</a:t>
                      </a:r>
                      <a:endParaRPr kumimoji="1" lang="en-US" altLang="ja-JP" sz="11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extLst>
                  <a:ext uri="{0D108BD9-81ED-4DB2-BD59-A6C34878D82A}">
                    <a16:rowId xmlns:a16="http://schemas.microsoft.com/office/drawing/2014/main" val="3761044053"/>
                  </a:ext>
                </a:extLst>
              </a:tr>
              <a:tr h="257640">
                <a:tc vMerge="1">
                  <a:txBody>
                    <a:bodyPr/>
                    <a:lstStyle/>
                    <a:p>
                      <a:pPr algn="ctr"/>
                      <a:endParaRPr kumimoji="1" lang="ja-JP" altLang="en-US" sz="9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30</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1000">
                          <a:solidFill>
                            <a:schemeClr val="tx1">
                              <a:lumMod val="75000"/>
                              <a:lumOff val="25000"/>
                            </a:schemeClr>
                          </a:solidFill>
                          <a:latin typeface="Meiryo UI" panose="020B0604030504040204" pitchFamily="50" charset="-128"/>
                          <a:ea typeface="Meiryo UI" panose="020B0604030504040204" pitchFamily="50" charset="-128"/>
                        </a:rPr>
                        <a:t>1</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endParaRPr kumimoji="1" lang="ja-JP" altLang="en-US" sz="9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1/8</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solidFill>
                      <a:schemeClr val="bg1"/>
                    </a:solidFill>
                  </a:tcPr>
                </a:tc>
                <a:extLst>
                  <a:ext uri="{0D108BD9-81ED-4DB2-BD59-A6C34878D82A}">
                    <a16:rowId xmlns:a16="http://schemas.microsoft.com/office/drawing/2014/main" val="875234160"/>
                  </a:ext>
                </a:extLst>
              </a:tr>
              <a:tr h="257640">
                <a:tc vMerge="1">
                  <a:txBody>
                    <a:bodyPr/>
                    <a:lstStyle/>
                    <a:p>
                      <a:pPr algn="ctr"/>
                      <a:endParaRPr kumimoji="1" lang="ja-JP" altLang="en-US" sz="9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80</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1000">
                          <a:solidFill>
                            <a:schemeClr val="tx1">
                              <a:lumMod val="75000"/>
                              <a:lumOff val="25000"/>
                            </a:schemeClr>
                          </a:solidFill>
                          <a:latin typeface="Meiryo UI" panose="020B0604030504040204" pitchFamily="50" charset="-128"/>
                          <a:ea typeface="Meiryo UI" panose="020B0604030504040204" pitchFamily="50" charset="-128"/>
                        </a:rPr>
                        <a:t>1</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endParaRPr kumimoji="1" lang="ja-JP" altLang="en-US" sz="9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2/8</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人</a:t>
                      </a:r>
                      <a:r>
                        <a:rPr kumimoji="1" lang="en-US" altLang="ja-JP" sz="11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1100" b="1">
                          <a:solidFill>
                            <a:srgbClr val="D33D3D"/>
                          </a:solidFill>
                          <a:latin typeface="Meiryo UI" panose="020B0604030504040204" pitchFamily="50" charset="-128"/>
                          <a:ea typeface="Meiryo UI" panose="020B0604030504040204" pitchFamily="50" charset="-128"/>
                        </a:rPr>
                        <a:t>+</a:t>
                      </a:r>
                      <a:r>
                        <a:rPr kumimoji="1" lang="en-US" altLang="ja-JP" sz="1200" b="1">
                          <a:solidFill>
                            <a:srgbClr val="D33D3D"/>
                          </a:solidFill>
                          <a:latin typeface="Meiryo UI" panose="020B0604030504040204" pitchFamily="50" charset="-128"/>
                          <a:ea typeface="Meiryo UI" panose="020B0604030504040204" pitchFamily="50" charset="-128"/>
                        </a:rPr>
                        <a:t>1</a:t>
                      </a:r>
                      <a:r>
                        <a:rPr kumimoji="1" lang="ja-JP" altLang="en-US" sz="1100" b="1">
                          <a:solidFill>
                            <a:srgbClr val="D33D3D"/>
                          </a:solidFill>
                          <a:latin typeface="Meiryo UI" panose="020B0604030504040204" pitchFamily="50" charset="-128"/>
                          <a:ea typeface="Meiryo UI" panose="020B0604030504040204" pitchFamily="50" charset="-128"/>
                        </a:rPr>
                        <a:t>人</a:t>
                      </a:r>
                      <a:r>
                        <a:rPr kumimoji="1" lang="en-US" altLang="ja-JP" sz="1100">
                          <a:solidFill>
                            <a:schemeClr val="tx1">
                              <a:lumMod val="75000"/>
                              <a:lumOff val="25000"/>
                            </a:schemeClr>
                          </a:solidFill>
                          <a:latin typeface="Meiryo UI" panose="020B0604030504040204" pitchFamily="50" charset="-128"/>
                          <a:ea typeface="Meiryo UI" panose="020B0604030504040204" pitchFamily="50" charset="-128"/>
                        </a:rPr>
                        <a:t>)</a:t>
                      </a:r>
                      <a:endPar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extLst>
                  <a:ext uri="{0D108BD9-81ED-4DB2-BD59-A6C34878D82A}">
                    <a16:rowId xmlns:a16="http://schemas.microsoft.com/office/drawing/2014/main" val="4054850936"/>
                  </a:ext>
                </a:extLst>
              </a:tr>
              <a:tr h="257640">
                <a:tc vMerge="1">
                  <a:txBody>
                    <a:bodyPr/>
                    <a:lstStyle/>
                    <a:p>
                      <a:pPr algn="ctr"/>
                      <a:endParaRPr kumimoji="1" lang="ja-JP" altLang="en-US" sz="9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93</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1000">
                          <a:solidFill>
                            <a:schemeClr val="tx1">
                              <a:lumMod val="75000"/>
                              <a:lumOff val="25000"/>
                            </a:schemeClr>
                          </a:solidFill>
                          <a:latin typeface="Meiryo UI" panose="020B0604030504040204" pitchFamily="50" charset="-128"/>
                          <a:ea typeface="Meiryo UI" panose="020B0604030504040204" pitchFamily="50" charset="-128"/>
                        </a:rPr>
                        <a:t>1</a:t>
                      </a:r>
                      <a:r>
                        <a:rPr kumimoji="1" lang="en-US" altLang="ja-JP" sz="900">
                          <a:solidFill>
                            <a:schemeClr val="tx1">
                              <a:lumMod val="75000"/>
                              <a:lumOff val="25000"/>
                            </a:schemeClr>
                          </a:solidFill>
                          <a:latin typeface="Meiryo UI" panose="020B0604030504040204" pitchFamily="50" charset="-128"/>
                          <a:ea typeface="Meiryo UI" panose="020B0604030504040204" pitchFamily="50" charset="-128"/>
                        </a:rPr>
                        <a:t>%)</a:t>
                      </a:r>
                      <a:endParaRPr kumimoji="1" lang="ja-JP" altLang="en-US" sz="9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3/8</a:t>
                      </a:r>
                      <a:r>
                        <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rPr>
                        <a:t>人</a:t>
                      </a:r>
                      <a:r>
                        <a:rPr kumimoji="1" lang="en-US" altLang="ja-JP" sz="110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1100" b="1">
                          <a:solidFill>
                            <a:srgbClr val="D33D3D"/>
                          </a:solidFill>
                          <a:latin typeface="Meiryo UI" panose="020B0604030504040204" pitchFamily="50" charset="-128"/>
                          <a:ea typeface="Meiryo UI" panose="020B0604030504040204" pitchFamily="50" charset="-128"/>
                        </a:rPr>
                        <a:t>+2</a:t>
                      </a:r>
                      <a:r>
                        <a:rPr kumimoji="1" lang="ja-JP" altLang="en-US" sz="1100" b="1">
                          <a:solidFill>
                            <a:srgbClr val="D33D3D"/>
                          </a:solidFill>
                          <a:latin typeface="Meiryo UI" panose="020B0604030504040204" pitchFamily="50" charset="-128"/>
                          <a:ea typeface="Meiryo UI" panose="020B0604030504040204" pitchFamily="50" charset="-128"/>
                        </a:rPr>
                        <a:t>人</a:t>
                      </a:r>
                      <a:r>
                        <a:rPr kumimoji="1" lang="en-US" altLang="ja-JP" sz="1100">
                          <a:solidFill>
                            <a:schemeClr val="tx1">
                              <a:lumMod val="75000"/>
                              <a:lumOff val="25000"/>
                            </a:schemeClr>
                          </a:solidFill>
                          <a:latin typeface="Meiryo UI" panose="020B0604030504040204" pitchFamily="50" charset="-128"/>
                          <a:ea typeface="Meiryo UI" panose="020B0604030504040204" pitchFamily="50" charset="-128"/>
                        </a:rPr>
                        <a:t>)</a:t>
                      </a:r>
                      <a:endParaRPr kumimoji="1" lang="ja-JP" altLang="en-US" sz="110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chemeClr val="bg1"/>
                    </a:solidFill>
                  </a:tcPr>
                </a:tc>
                <a:extLst>
                  <a:ext uri="{0D108BD9-81ED-4DB2-BD59-A6C34878D82A}">
                    <a16:rowId xmlns:a16="http://schemas.microsoft.com/office/drawing/2014/main" val="533974577"/>
                  </a:ext>
                </a:extLst>
              </a:tr>
            </a:tbl>
          </a:graphicData>
        </a:graphic>
      </p:graphicFrame>
      <p:pic>
        <p:nvPicPr>
          <p:cNvPr id="63" name="図 62"/>
          <p:cNvPicPr>
            <a:picLocks noChangeAspect="1"/>
          </p:cNvPicPr>
          <p:nvPr/>
        </p:nvPicPr>
        <p:blipFill rotWithShape="1">
          <a:blip r:embed="rId7">
            <a:extLst>
              <a:ext uri="{BEBA8EAE-BF5A-486C-A8C5-ECC9F3942E4B}">
                <a14:imgProps xmlns:a14="http://schemas.microsoft.com/office/drawing/2010/main">
                  <a14:imgLayer r:embed="rId8">
                    <a14:imgEffect>
                      <a14:backgroundRemoval t="5823" b="91899" l="48404" r="97402">
                        <a14:foregroundMark x1="79807" y1="68481" x2="80698" y2="71519"/>
                        <a14:foregroundMark x1="93838" y1="41646" x2="89607" y2="53544"/>
                        <a14:foregroundMark x1="88716" y1="61392" x2="79139" y2="72532"/>
                        <a14:foregroundMark x1="83593" y1="55823" x2="87825" y2="70759"/>
                        <a14:foregroundMark x1="95174" y1="35316" x2="96733" y2="56582"/>
                        <a14:foregroundMark x1="96288" y1="32658" x2="95397" y2="38734"/>
                        <a14:foregroundMark x1="87602" y1="36076" x2="87157" y2="37595"/>
                        <a14:foregroundMark x1="82702" y1="42025" x2="82257" y2="44304"/>
                        <a14:foregroundMark x1="95843" y1="70759" x2="94729" y2="71519"/>
                        <a14:foregroundMark x1="96511" y1="64051" x2="96511" y2="64051"/>
                      </a14:backgroundRemoval>
                    </a14:imgEffect>
                  </a14:imgLayer>
                </a14:imgProps>
              </a:ext>
            </a:extLst>
          </a:blip>
          <a:srcRect l="48738" t="4882" r="1700" b="7427"/>
          <a:stretch/>
        </p:blipFill>
        <p:spPr>
          <a:xfrm>
            <a:off x="5817396" y="4879908"/>
            <a:ext cx="676776" cy="657826"/>
          </a:xfrm>
          <a:prstGeom prst="rect">
            <a:avLst/>
          </a:prstGeom>
        </p:spPr>
      </p:pic>
      <p:sp>
        <p:nvSpPr>
          <p:cNvPr id="64" name="テキスト ボックス 63"/>
          <p:cNvSpPr txBox="1"/>
          <p:nvPr/>
        </p:nvSpPr>
        <p:spPr>
          <a:xfrm>
            <a:off x="5664181" y="4682506"/>
            <a:ext cx="968923" cy="276999"/>
          </a:xfrm>
          <a:prstGeom prst="rect">
            <a:avLst/>
          </a:prstGeom>
          <a:noFill/>
        </p:spPr>
        <p:txBody>
          <a:bodyPr wrap="square" rtlCol="0">
            <a:spAutoFit/>
          </a:bodyPr>
          <a:lstStyle/>
          <a:p>
            <a:pPr algn="ctr"/>
            <a:r>
              <a:rPr lang="ja-JP" altLang="en-US" sz="1200">
                <a:solidFill>
                  <a:schemeClr val="tx1">
                    <a:lumMod val="75000"/>
                    <a:lumOff val="25000"/>
                  </a:schemeClr>
                </a:solidFill>
                <a:latin typeface="Meiryo UI" panose="020B0604030504040204" pitchFamily="50" charset="-128"/>
                <a:ea typeface="Meiryo UI" panose="020B0604030504040204" pitchFamily="50" charset="-128"/>
              </a:rPr>
              <a:t>アクセル開度</a:t>
            </a:r>
            <a:endParaRPr lang="en-US" altLang="ja-JP" sz="1200">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19" name="直線矢印コネクタ 18">
            <a:extLst>
              <a:ext uri="{FF2B5EF4-FFF2-40B4-BE49-F238E27FC236}">
                <a16:creationId xmlns:a16="http://schemas.microsoft.com/office/drawing/2014/main" id="{A3198F74-1FD7-02C9-69AC-8C48D6469718}"/>
              </a:ext>
            </a:extLst>
          </p:cNvPr>
          <p:cNvCxnSpPr>
            <a:cxnSpLocks/>
          </p:cNvCxnSpPr>
          <p:nvPr/>
        </p:nvCxnSpPr>
        <p:spPr>
          <a:xfrm>
            <a:off x="1238221" y="2125309"/>
            <a:ext cx="9022342" cy="40371"/>
          </a:xfrm>
          <a:prstGeom prst="straightConnector1">
            <a:avLst/>
          </a:prstGeom>
          <a:ln w="38100">
            <a:solidFill>
              <a:schemeClr val="tx1"/>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21" name="直線矢印コネクタ 20">
            <a:extLst>
              <a:ext uri="{FF2B5EF4-FFF2-40B4-BE49-F238E27FC236}">
                <a16:creationId xmlns:a16="http://schemas.microsoft.com/office/drawing/2014/main" id="{45F4696A-8528-0EEB-A993-D0AA12085D31}"/>
              </a:ext>
            </a:extLst>
          </p:cNvPr>
          <p:cNvCxnSpPr>
            <a:cxnSpLocks/>
          </p:cNvCxnSpPr>
          <p:nvPr/>
        </p:nvCxnSpPr>
        <p:spPr>
          <a:xfrm>
            <a:off x="3981457" y="1057277"/>
            <a:ext cx="1003702" cy="1076473"/>
          </a:xfrm>
          <a:prstGeom prst="straightConnector1">
            <a:avLst/>
          </a:prstGeom>
          <a:ln w="25400">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24" name="直線矢印コネクタ 23">
            <a:extLst>
              <a:ext uri="{FF2B5EF4-FFF2-40B4-BE49-F238E27FC236}">
                <a16:creationId xmlns:a16="http://schemas.microsoft.com/office/drawing/2014/main" id="{41A504A3-DCAE-D231-CE3A-B8973B599BBB}"/>
              </a:ext>
            </a:extLst>
          </p:cNvPr>
          <p:cNvCxnSpPr>
            <a:cxnSpLocks/>
          </p:cNvCxnSpPr>
          <p:nvPr/>
        </p:nvCxnSpPr>
        <p:spPr>
          <a:xfrm>
            <a:off x="8855348" y="1089314"/>
            <a:ext cx="1003702" cy="1076473"/>
          </a:xfrm>
          <a:prstGeom prst="straightConnector1">
            <a:avLst/>
          </a:prstGeom>
          <a:ln w="25400">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25" name="直線矢印コネクタ 24">
            <a:extLst>
              <a:ext uri="{FF2B5EF4-FFF2-40B4-BE49-F238E27FC236}">
                <a16:creationId xmlns:a16="http://schemas.microsoft.com/office/drawing/2014/main" id="{14075759-2BAD-FC7D-F105-51C7988A96AE}"/>
              </a:ext>
            </a:extLst>
          </p:cNvPr>
          <p:cNvCxnSpPr>
            <a:cxnSpLocks/>
          </p:cNvCxnSpPr>
          <p:nvPr/>
        </p:nvCxnSpPr>
        <p:spPr>
          <a:xfrm flipV="1">
            <a:off x="6308166" y="2172014"/>
            <a:ext cx="1003702" cy="1076473"/>
          </a:xfrm>
          <a:prstGeom prst="straightConnector1">
            <a:avLst/>
          </a:prstGeom>
          <a:ln w="25400">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27" name="直線矢印コネクタ 26">
            <a:extLst>
              <a:ext uri="{FF2B5EF4-FFF2-40B4-BE49-F238E27FC236}">
                <a16:creationId xmlns:a16="http://schemas.microsoft.com/office/drawing/2014/main" id="{A0E19D23-95F4-88B4-3D7F-347DE4808861}"/>
              </a:ext>
            </a:extLst>
          </p:cNvPr>
          <p:cNvCxnSpPr>
            <a:cxnSpLocks/>
          </p:cNvCxnSpPr>
          <p:nvPr/>
        </p:nvCxnSpPr>
        <p:spPr>
          <a:xfrm flipV="1">
            <a:off x="1869346" y="2208949"/>
            <a:ext cx="1003702" cy="1076473"/>
          </a:xfrm>
          <a:prstGeom prst="straightConnector1">
            <a:avLst/>
          </a:prstGeom>
          <a:ln w="25400">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28" name="角丸四角形 81">
            <a:extLst>
              <a:ext uri="{FF2B5EF4-FFF2-40B4-BE49-F238E27FC236}">
                <a16:creationId xmlns:a16="http://schemas.microsoft.com/office/drawing/2014/main" id="{A275A086-C4F8-090C-FC15-8362B4994736}"/>
              </a:ext>
            </a:extLst>
          </p:cNvPr>
          <p:cNvSpPr/>
          <p:nvPr/>
        </p:nvSpPr>
        <p:spPr>
          <a:xfrm>
            <a:off x="3353104" y="706224"/>
            <a:ext cx="1338432" cy="307777"/>
          </a:xfrm>
          <a:prstGeom prst="roundRect">
            <a:avLst>
              <a:gd name="adj" fmla="val 0"/>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人</a:t>
            </a:r>
            <a: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ドライバー</a:t>
            </a:r>
          </a:p>
        </p:txBody>
      </p:sp>
      <p:sp>
        <p:nvSpPr>
          <p:cNvPr id="29" name="角丸四角形 87">
            <a:extLst>
              <a:ext uri="{FF2B5EF4-FFF2-40B4-BE49-F238E27FC236}">
                <a16:creationId xmlns:a16="http://schemas.microsoft.com/office/drawing/2014/main" id="{A18DBE89-B865-3949-4B03-4C538DE917FC}"/>
              </a:ext>
            </a:extLst>
          </p:cNvPr>
          <p:cNvSpPr/>
          <p:nvPr/>
        </p:nvSpPr>
        <p:spPr>
          <a:xfrm>
            <a:off x="5537943" y="3315850"/>
            <a:ext cx="1540449" cy="307777"/>
          </a:xfrm>
          <a:prstGeom prst="roundRect">
            <a:avLst>
              <a:gd name="adj" fmla="val 0"/>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方法</a:t>
            </a:r>
            <a: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評価方法</a:t>
            </a:r>
          </a:p>
        </p:txBody>
      </p:sp>
      <p:sp>
        <p:nvSpPr>
          <p:cNvPr id="30" name="角丸四角形 88">
            <a:extLst>
              <a:ext uri="{FF2B5EF4-FFF2-40B4-BE49-F238E27FC236}">
                <a16:creationId xmlns:a16="http://schemas.microsoft.com/office/drawing/2014/main" id="{34206E76-4586-5409-FAFE-E24E863E4B9C}"/>
              </a:ext>
            </a:extLst>
          </p:cNvPr>
          <p:cNvSpPr/>
          <p:nvPr/>
        </p:nvSpPr>
        <p:spPr>
          <a:xfrm>
            <a:off x="1092428" y="3331447"/>
            <a:ext cx="1583328" cy="307777"/>
          </a:xfrm>
          <a:prstGeom prst="roundRect">
            <a:avLst>
              <a:gd name="adj" fmla="val 0"/>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環境</a:t>
            </a:r>
            <a: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評価コース</a:t>
            </a:r>
          </a:p>
        </p:txBody>
      </p:sp>
      <p:sp>
        <p:nvSpPr>
          <p:cNvPr id="31" name="角丸四角形 89">
            <a:extLst>
              <a:ext uri="{FF2B5EF4-FFF2-40B4-BE49-F238E27FC236}">
                <a16:creationId xmlns:a16="http://schemas.microsoft.com/office/drawing/2014/main" id="{DFFC3309-E8CF-54DE-0F0A-4E3077ED3146}"/>
              </a:ext>
            </a:extLst>
          </p:cNvPr>
          <p:cNvSpPr/>
          <p:nvPr/>
        </p:nvSpPr>
        <p:spPr>
          <a:xfrm>
            <a:off x="7223272" y="697295"/>
            <a:ext cx="1690045" cy="307777"/>
          </a:xfrm>
          <a:prstGeom prst="roundRect">
            <a:avLst>
              <a:gd name="adj" fmla="val 0"/>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nchor="b">
            <a:spAutoFit/>
          </a:bodyPr>
          <a:lstStyle/>
          <a:p>
            <a:pPr algn="ct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物</a:t>
            </a:r>
            <a: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アクセルペダル</a:t>
            </a:r>
          </a:p>
        </p:txBody>
      </p:sp>
      <p:cxnSp>
        <p:nvCxnSpPr>
          <p:cNvPr id="32" name="直線矢印コネクタ 31">
            <a:extLst>
              <a:ext uri="{FF2B5EF4-FFF2-40B4-BE49-F238E27FC236}">
                <a16:creationId xmlns:a16="http://schemas.microsoft.com/office/drawing/2014/main" id="{632333C6-259B-784C-FF03-2FC4FDBC7611}"/>
              </a:ext>
            </a:extLst>
          </p:cNvPr>
          <p:cNvCxnSpPr>
            <a:cxnSpLocks/>
          </p:cNvCxnSpPr>
          <p:nvPr/>
        </p:nvCxnSpPr>
        <p:spPr>
          <a:xfrm flipV="1">
            <a:off x="3143055" y="1283824"/>
            <a:ext cx="1056401" cy="2189"/>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36" name="角丸四角形 158">
            <a:extLst>
              <a:ext uri="{FF2B5EF4-FFF2-40B4-BE49-F238E27FC236}">
                <a16:creationId xmlns:a16="http://schemas.microsoft.com/office/drawing/2014/main" id="{8C1E738E-CE06-E177-FB1D-FE8E7E319766}"/>
              </a:ext>
            </a:extLst>
          </p:cNvPr>
          <p:cNvSpPr/>
          <p:nvPr/>
        </p:nvSpPr>
        <p:spPr>
          <a:xfrm>
            <a:off x="5177716" y="1278155"/>
            <a:ext cx="1922209" cy="325636"/>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踏込み調整が難しい</a:t>
            </a:r>
            <a:endParaRPr lang="en-US" altLang="ja-JP" sz="1400" dirty="0">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38" name="直線矢印コネクタ 37">
            <a:extLst>
              <a:ext uri="{FF2B5EF4-FFF2-40B4-BE49-F238E27FC236}">
                <a16:creationId xmlns:a16="http://schemas.microsoft.com/office/drawing/2014/main" id="{242ADC70-2D3A-E9EB-AD65-00E94614B0CE}"/>
              </a:ext>
            </a:extLst>
          </p:cNvPr>
          <p:cNvCxnSpPr>
            <a:cxnSpLocks/>
          </p:cNvCxnSpPr>
          <p:nvPr/>
        </p:nvCxnSpPr>
        <p:spPr>
          <a:xfrm flipV="1">
            <a:off x="3639444" y="1317457"/>
            <a:ext cx="390969" cy="419315"/>
          </a:xfrm>
          <a:prstGeom prst="straightConnector1">
            <a:avLst/>
          </a:prstGeom>
          <a:ln w="19050">
            <a:headEnd type="none" w="med" len="med"/>
            <a:tailEnd type="arrow" w="med" len="med"/>
          </a:ln>
        </p:spPr>
        <p:style>
          <a:lnRef idx="3">
            <a:schemeClr val="dk1"/>
          </a:lnRef>
          <a:fillRef idx="0">
            <a:schemeClr val="dk1"/>
          </a:fillRef>
          <a:effectRef idx="2">
            <a:schemeClr val="dk1"/>
          </a:effectRef>
          <a:fontRef idx="minor">
            <a:schemeClr val="tx1"/>
          </a:fontRef>
        </p:style>
      </p:cxnSp>
      <p:pic>
        <p:nvPicPr>
          <p:cNvPr id="46" name="Picture 2" descr="骨だけになった魚のイラスト">
            <a:extLst>
              <a:ext uri="{FF2B5EF4-FFF2-40B4-BE49-F238E27FC236}">
                <a16:creationId xmlns:a16="http://schemas.microsoft.com/office/drawing/2014/main" id="{8B091A81-6FD8-DB11-7960-1FF93F44A5E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72069"/>
          <a:stretch/>
        </p:blipFill>
        <p:spPr bwMode="auto">
          <a:xfrm flipH="1">
            <a:off x="10260563" y="788408"/>
            <a:ext cx="1056867" cy="3001035"/>
          </a:xfrm>
          <a:prstGeom prst="rect">
            <a:avLst/>
          </a:prstGeom>
          <a:noFill/>
          <a:extLst>
            <a:ext uri="{909E8E84-426E-40DD-AFC4-6F175D3DCCD1}">
              <a14:hiddenFill xmlns:a14="http://schemas.microsoft.com/office/drawing/2010/main">
                <a:solidFill>
                  <a:srgbClr val="FFFFFF"/>
                </a:solidFill>
              </a14:hiddenFill>
            </a:ext>
          </a:extLst>
        </p:spPr>
      </p:pic>
      <p:sp>
        <p:nvSpPr>
          <p:cNvPr id="51" name="角丸四角形 94">
            <a:extLst>
              <a:ext uri="{FF2B5EF4-FFF2-40B4-BE49-F238E27FC236}">
                <a16:creationId xmlns:a16="http://schemas.microsoft.com/office/drawing/2014/main" id="{09D25244-B38C-AEFA-0C58-0C382AAF7831}"/>
              </a:ext>
            </a:extLst>
          </p:cNvPr>
          <p:cNvSpPr/>
          <p:nvPr/>
        </p:nvSpPr>
        <p:spPr>
          <a:xfrm>
            <a:off x="5282276" y="1704894"/>
            <a:ext cx="1902991" cy="325636"/>
          </a:xfrm>
          <a:prstGeom prst="roundRect">
            <a:avLst>
              <a:gd name="adj" fmla="val 10085"/>
            </a:avLst>
          </a:prstGeom>
          <a:solidFill>
            <a:srgbClr val="FFF2CC"/>
          </a:solidFill>
          <a:ln w="19050">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ja-JP" altLang="en-US" sz="1400" b="1">
                <a:solidFill>
                  <a:srgbClr val="D33D3D"/>
                </a:solidFill>
                <a:latin typeface="Meiryo UI" panose="020B0604030504040204" pitchFamily="50" charset="-128"/>
                <a:ea typeface="Meiryo UI" panose="020B0604030504040204" pitchFamily="50" charset="-128"/>
              </a:rPr>
              <a:t>踏込み量が見えない</a:t>
            </a:r>
            <a:endParaRPr lang="en-US" altLang="ja-JP" sz="1400" b="1">
              <a:solidFill>
                <a:srgbClr val="D33D3D"/>
              </a:solidFill>
              <a:latin typeface="Meiryo UI" panose="020B0604030504040204" pitchFamily="50" charset="-128"/>
              <a:ea typeface="Meiryo UI" panose="020B0604030504040204" pitchFamily="50" charset="-128"/>
            </a:endParaRPr>
          </a:p>
        </p:txBody>
      </p:sp>
      <p:grpSp>
        <p:nvGrpSpPr>
          <p:cNvPr id="65" name="グループ化 64">
            <a:extLst>
              <a:ext uri="{FF2B5EF4-FFF2-40B4-BE49-F238E27FC236}">
                <a16:creationId xmlns:a16="http://schemas.microsoft.com/office/drawing/2014/main" id="{9B7E0AC0-7EFF-B2A6-751E-41F1AD834059}"/>
              </a:ext>
            </a:extLst>
          </p:cNvPr>
          <p:cNvGrpSpPr/>
          <p:nvPr/>
        </p:nvGrpSpPr>
        <p:grpSpPr>
          <a:xfrm>
            <a:off x="1252647" y="1411668"/>
            <a:ext cx="636376" cy="538408"/>
            <a:chOff x="-163088" y="3268799"/>
            <a:chExt cx="636376" cy="538408"/>
          </a:xfrm>
        </p:grpSpPr>
        <p:sp>
          <p:nvSpPr>
            <p:cNvPr id="66" name="楕円 65">
              <a:extLst>
                <a:ext uri="{FF2B5EF4-FFF2-40B4-BE49-F238E27FC236}">
                  <a16:creationId xmlns:a16="http://schemas.microsoft.com/office/drawing/2014/main" id="{53E0867B-C3C2-89BD-7CF6-29739B1190A7}"/>
                </a:ext>
              </a:extLst>
            </p:cNvPr>
            <p:cNvSpPr/>
            <p:nvPr/>
          </p:nvSpPr>
          <p:spPr>
            <a:xfrm>
              <a:off x="-4747" y="3494583"/>
              <a:ext cx="319695" cy="312624"/>
            </a:xfrm>
            <a:prstGeom prst="ellipse">
              <a:avLst/>
            </a:prstGeom>
            <a:solidFill>
              <a:schemeClr val="bg1"/>
            </a:solidFill>
            <a:ln>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rgbClr val="D33D3D"/>
                  </a:solidFill>
                  <a:latin typeface="Meiryo UI" panose="020B0604030504040204" pitchFamily="50" charset="-128"/>
                  <a:ea typeface="Meiryo UI" panose="020B0604030504040204" pitchFamily="50" charset="-128"/>
                </a:rPr>
                <a:t>１</a:t>
              </a:r>
            </a:p>
          </p:txBody>
        </p:sp>
        <p:sp>
          <p:nvSpPr>
            <p:cNvPr id="67" name="角丸四角形 193">
              <a:extLst>
                <a:ext uri="{FF2B5EF4-FFF2-40B4-BE49-F238E27FC236}">
                  <a16:creationId xmlns:a16="http://schemas.microsoft.com/office/drawing/2014/main" id="{56DB7746-4276-F45F-C12D-27F9EE4E6BBB}"/>
                </a:ext>
              </a:extLst>
            </p:cNvPr>
            <p:cNvSpPr/>
            <p:nvPr/>
          </p:nvSpPr>
          <p:spPr>
            <a:xfrm>
              <a:off x="-163088" y="3268799"/>
              <a:ext cx="636376" cy="268650"/>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ja-JP" altLang="en-US" sz="1050" b="1">
                  <a:solidFill>
                    <a:srgbClr val="D33D3D"/>
                  </a:solidFill>
                  <a:latin typeface="Meiryo UI" panose="020B0604030504040204" pitchFamily="50" charset="-128"/>
                  <a:ea typeface="Meiryo UI" panose="020B0604030504040204" pitchFamily="50" charset="-128"/>
                </a:rPr>
                <a:t>主要因</a:t>
              </a:r>
              <a:endParaRPr lang="en-US" altLang="ja-JP" sz="1050" b="1">
                <a:solidFill>
                  <a:srgbClr val="D33D3D"/>
                </a:solidFill>
                <a:latin typeface="Meiryo UI" panose="020B0604030504040204" pitchFamily="50" charset="-128"/>
                <a:ea typeface="Meiryo UI" panose="020B0604030504040204" pitchFamily="50" charset="-128"/>
              </a:endParaRPr>
            </a:p>
          </p:txBody>
        </p:sp>
      </p:grpSp>
      <p:sp>
        <p:nvSpPr>
          <p:cNvPr id="68" name="角丸四角形 113">
            <a:extLst>
              <a:ext uri="{FF2B5EF4-FFF2-40B4-BE49-F238E27FC236}">
                <a16:creationId xmlns:a16="http://schemas.microsoft.com/office/drawing/2014/main" id="{3AEC52BB-381E-8ECA-708D-832448F0301E}"/>
              </a:ext>
            </a:extLst>
          </p:cNvPr>
          <p:cNvSpPr/>
          <p:nvPr/>
        </p:nvSpPr>
        <p:spPr>
          <a:xfrm>
            <a:off x="1795463" y="1642123"/>
            <a:ext cx="2366408" cy="325636"/>
          </a:xfrm>
          <a:prstGeom prst="roundRect">
            <a:avLst>
              <a:gd name="adj" fmla="val 10085"/>
            </a:avLst>
          </a:prstGeom>
          <a:solidFill>
            <a:srgbClr val="FFF2CC"/>
          </a:solidFill>
          <a:ln w="19050">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ja-JP" altLang="en-US" sz="1400" b="1">
                <a:solidFill>
                  <a:srgbClr val="D33D3D"/>
                </a:solidFill>
                <a:latin typeface="Meiryo UI" panose="020B0604030504040204" pitchFamily="50" charset="-128"/>
                <a:ea typeface="Meiryo UI" panose="020B0604030504040204" pitchFamily="50" charset="-128"/>
              </a:rPr>
              <a:t>足の感覚のみで調整している</a:t>
            </a:r>
            <a:endParaRPr lang="en-US" altLang="ja-JP" sz="1400" b="1">
              <a:solidFill>
                <a:srgbClr val="D33D3D"/>
              </a:solidFill>
              <a:latin typeface="Meiryo UI" panose="020B0604030504040204" pitchFamily="50" charset="-128"/>
              <a:ea typeface="Meiryo UI" panose="020B0604030504040204" pitchFamily="50" charset="-128"/>
            </a:endParaRPr>
          </a:p>
        </p:txBody>
      </p:sp>
      <p:grpSp>
        <p:nvGrpSpPr>
          <p:cNvPr id="69" name="グループ化 68">
            <a:extLst>
              <a:ext uri="{FF2B5EF4-FFF2-40B4-BE49-F238E27FC236}">
                <a16:creationId xmlns:a16="http://schemas.microsoft.com/office/drawing/2014/main" id="{0C1EF79E-B68E-1C77-E9EE-0883301D7367}"/>
              </a:ext>
            </a:extLst>
          </p:cNvPr>
          <p:cNvGrpSpPr/>
          <p:nvPr/>
        </p:nvGrpSpPr>
        <p:grpSpPr>
          <a:xfrm>
            <a:off x="4768843" y="1475196"/>
            <a:ext cx="636376" cy="546007"/>
            <a:chOff x="4285315" y="3345002"/>
            <a:chExt cx="636376" cy="546007"/>
          </a:xfrm>
        </p:grpSpPr>
        <p:sp>
          <p:nvSpPr>
            <p:cNvPr id="71" name="楕円 70">
              <a:extLst>
                <a:ext uri="{FF2B5EF4-FFF2-40B4-BE49-F238E27FC236}">
                  <a16:creationId xmlns:a16="http://schemas.microsoft.com/office/drawing/2014/main" id="{3F11496F-C8C7-2BFB-5D36-2E29EA70070E}"/>
                </a:ext>
              </a:extLst>
            </p:cNvPr>
            <p:cNvSpPr/>
            <p:nvPr/>
          </p:nvSpPr>
          <p:spPr>
            <a:xfrm>
              <a:off x="4441549" y="3578385"/>
              <a:ext cx="323908" cy="312624"/>
            </a:xfrm>
            <a:prstGeom prst="ellipse">
              <a:avLst/>
            </a:prstGeom>
            <a:solidFill>
              <a:schemeClr val="bg1"/>
            </a:solidFill>
            <a:ln>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rgbClr val="D33D3D"/>
                  </a:solidFill>
                  <a:latin typeface="Meiryo UI" panose="020B0604030504040204" pitchFamily="50" charset="-128"/>
                  <a:ea typeface="Meiryo UI" panose="020B0604030504040204" pitchFamily="50" charset="-128"/>
                </a:rPr>
                <a:t>２</a:t>
              </a:r>
            </a:p>
          </p:txBody>
        </p:sp>
        <p:sp>
          <p:nvSpPr>
            <p:cNvPr id="72" name="角丸四角形 194">
              <a:extLst>
                <a:ext uri="{FF2B5EF4-FFF2-40B4-BE49-F238E27FC236}">
                  <a16:creationId xmlns:a16="http://schemas.microsoft.com/office/drawing/2014/main" id="{24A757E6-05AF-AD00-C1E2-9E70E828B72C}"/>
                </a:ext>
              </a:extLst>
            </p:cNvPr>
            <p:cNvSpPr/>
            <p:nvPr/>
          </p:nvSpPr>
          <p:spPr>
            <a:xfrm>
              <a:off x="4285315" y="3345002"/>
              <a:ext cx="636376" cy="268650"/>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ja-JP" altLang="en-US" sz="1050" b="1">
                  <a:solidFill>
                    <a:srgbClr val="D33D3D"/>
                  </a:solidFill>
                  <a:latin typeface="Meiryo UI" panose="020B0604030504040204" pitchFamily="50" charset="-128"/>
                  <a:ea typeface="Meiryo UI" panose="020B0604030504040204" pitchFamily="50" charset="-128"/>
                </a:rPr>
                <a:t>主要因</a:t>
              </a:r>
              <a:endParaRPr lang="en-US" altLang="ja-JP" sz="1050" b="1">
                <a:solidFill>
                  <a:srgbClr val="D33D3D"/>
                </a:solidFill>
                <a:latin typeface="Meiryo UI" panose="020B0604030504040204" pitchFamily="50" charset="-128"/>
                <a:ea typeface="Meiryo UI" panose="020B0604030504040204" pitchFamily="50" charset="-128"/>
              </a:endParaRPr>
            </a:p>
          </p:txBody>
        </p:sp>
      </p:grpSp>
      <p:cxnSp>
        <p:nvCxnSpPr>
          <p:cNvPr id="73" name="直線矢印コネクタ 72">
            <a:extLst>
              <a:ext uri="{FF2B5EF4-FFF2-40B4-BE49-F238E27FC236}">
                <a16:creationId xmlns:a16="http://schemas.microsoft.com/office/drawing/2014/main" id="{C32D5482-1B79-C697-831C-573ACFB912FE}"/>
              </a:ext>
            </a:extLst>
          </p:cNvPr>
          <p:cNvCxnSpPr>
            <a:cxnSpLocks/>
          </p:cNvCxnSpPr>
          <p:nvPr/>
        </p:nvCxnSpPr>
        <p:spPr>
          <a:xfrm>
            <a:off x="7542144" y="1185281"/>
            <a:ext cx="1402980"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74" name="直線矢印コネクタ 73">
            <a:extLst>
              <a:ext uri="{FF2B5EF4-FFF2-40B4-BE49-F238E27FC236}">
                <a16:creationId xmlns:a16="http://schemas.microsoft.com/office/drawing/2014/main" id="{CB04E892-07A3-52C3-C302-77BC73498DEE}"/>
              </a:ext>
            </a:extLst>
          </p:cNvPr>
          <p:cNvCxnSpPr>
            <a:cxnSpLocks/>
          </p:cNvCxnSpPr>
          <p:nvPr/>
        </p:nvCxnSpPr>
        <p:spPr>
          <a:xfrm flipH="1" flipV="1">
            <a:off x="6991110" y="2569670"/>
            <a:ext cx="1056399" cy="2191"/>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75" name="直線矢印コネクタ 74">
            <a:extLst>
              <a:ext uri="{FF2B5EF4-FFF2-40B4-BE49-F238E27FC236}">
                <a16:creationId xmlns:a16="http://schemas.microsoft.com/office/drawing/2014/main" id="{A1BF5E76-AD16-97BC-D3D2-5044BE63AFF5}"/>
              </a:ext>
            </a:extLst>
          </p:cNvPr>
          <p:cNvCxnSpPr>
            <a:cxnSpLocks/>
          </p:cNvCxnSpPr>
          <p:nvPr/>
        </p:nvCxnSpPr>
        <p:spPr>
          <a:xfrm>
            <a:off x="2043057" y="2580436"/>
            <a:ext cx="433045"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77" name="直線矢印コネクタ 76">
            <a:extLst>
              <a:ext uri="{FF2B5EF4-FFF2-40B4-BE49-F238E27FC236}">
                <a16:creationId xmlns:a16="http://schemas.microsoft.com/office/drawing/2014/main" id="{CFD95E11-E058-A96F-EF99-90DB3777865A}"/>
              </a:ext>
            </a:extLst>
          </p:cNvPr>
          <p:cNvCxnSpPr>
            <a:cxnSpLocks/>
          </p:cNvCxnSpPr>
          <p:nvPr/>
        </p:nvCxnSpPr>
        <p:spPr>
          <a:xfrm flipH="1">
            <a:off x="7802716" y="1493129"/>
            <a:ext cx="317021"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80" name="直線矢印コネクタ 79">
            <a:extLst>
              <a:ext uri="{FF2B5EF4-FFF2-40B4-BE49-F238E27FC236}">
                <a16:creationId xmlns:a16="http://schemas.microsoft.com/office/drawing/2014/main" id="{E7179713-8541-F0AD-C2D5-C9BF76611CD6}"/>
              </a:ext>
            </a:extLst>
          </p:cNvPr>
          <p:cNvCxnSpPr>
            <a:cxnSpLocks/>
          </p:cNvCxnSpPr>
          <p:nvPr/>
        </p:nvCxnSpPr>
        <p:spPr>
          <a:xfrm flipH="1" flipV="1">
            <a:off x="2081657" y="3072563"/>
            <a:ext cx="1056399" cy="2191"/>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83" name="角丸四角形 158">
            <a:extLst>
              <a:ext uri="{FF2B5EF4-FFF2-40B4-BE49-F238E27FC236}">
                <a16:creationId xmlns:a16="http://schemas.microsoft.com/office/drawing/2014/main" id="{98ED391F-3391-031B-764C-08AFE59EC093}"/>
              </a:ext>
            </a:extLst>
          </p:cNvPr>
          <p:cNvSpPr/>
          <p:nvPr/>
        </p:nvSpPr>
        <p:spPr>
          <a:xfrm>
            <a:off x="3125795" y="2939628"/>
            <a:ext cx="1692403" cy="325636"/>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路面が凹凸している</a:t>
            </a:r>
          </a:p>
        </p:txBody>
      </p:sp>
      <p:sp>
        <p:nvSpPr>
          <p:cNvPr id="2" name="角丸四角形 158">
            <a:extLst>
              <a:ext uri="{FF2B5EF4-FFF2-40B4-BE49-F238E27FC236}">
                <a16:creationId xmlns:a16="http://schemas.microsoft.com/office/drawing/2014/main" id="{5B92D0B7-C6F1-85A8-ECD5-8DEF450C5850}"/>
              </a:ext>
            </a:extLst>
          </p:cNvPr>
          <p:cNvSpPr/>
          <p:nvPr/>
        </p:nvSpPr>
        <p:spPr>
          <a:xfrm>
            <a:off x="7504204" y="2244949"/>
            <a:ext cx="2433676" cy="553581"/>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pPr algn="ctr"/>
            <a:r>
              <a:rPr lang="ja-JP" altLang="ja-JP" sz="1400">
                <a:solidFill>
                  <a:srgbClr val="404040"/>
                </a:solidFill>
                <a:latin typeface="Meiryo UI" panose="020B0604030504040204" pitchFamily="50" charset="-128"/>
                <a:ea typeface="Meiryo UI" panose="020B0604030504040204" pitchFamily="50" charset="-128"/>
              </a:rPr>
              <a:t>条件通りのアクセル開度が</a:t>
            </a:r>
            <a:endParaRPr lang="ja-JP" altLang="ja-JP" sz="1400"/>
          </a:p>
          <a:p>
            <a:pPr algn="ctr"/>
            <a:r>
              <a:rPr lang="ja-JP" altLang="en-US" sz="1400">
                <a:solidFill>
                  <a:srgbClr val="404040"/>
                </a:solidFill>
                <a:latin typeface="Meiryo UI" panose="020B0604030504040204" pitchFamily="50" charset="-128"/>
                <a:ea typeface="Meiryo UI" panose="020B0604030504040204" pitchFamily="50" charset="-128"/>
              </a:rPr>
              <a:t>操作</a:t>
            </a:r>
            <a:r>
              <a:rPr lang="ja-JP" altLang="ja-JP" sz="1400">
                <a:solidFill>
                  <a:srgbClr val="404040"/>
                </a:solidFill>
                <a:latin typeface="Meiryo UI" panose="020B0604030504040204" pitchFamily="50" charset="-128"/>
                <a:ea typeface="Meiryo UI" panose="020B0604030504040204" pitchFamily="50" charset="-128"/>
              </a:rPr>
              <a:t>できない</a:t>
            </a:r>
            <a:endParaRPr lang="ja-JP" altLang="ja-JP" sz="1400"/>
          </a:p>
        </p:txBody>
      </p:sp>
      <p:sp>
        <p:nvSpPr>
          <p:cNvPr id="3" name="角丸四角形 158">
            <a:extLst>
              <a:ext uri="{FF2B5EF4-FFF2-40B4-BE49-F238E27FC236}">
                <a16:creationId xmlns:a16="http://schemas.microsoft.com/office/drawing/2014/main" id="{2A5B5CEA-D209-4B64-1D57-3B5F528CCB7E}"/>
              </a:ext>
            </a:extLst>
          </p:cNvPr>
          <p:cNvSpPr/>
          <p:nvPr/>
        </p:nvSpPr>
        <p:spPr>
          <a:xfrm>
            <a:off x="7788617" y="2831891"/>
            <a:ext cx="2332437" cy="325636"/>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pPr algn="ctr"/>
            <a:r>
              <a:rPr lang="ja-JP" altLang="en-US" sz="1400">
                <a:solidFill>
                  <a:srgbClr val="404040"/>
                </a:solidFill>
                <a:latin typeface="Meiryo UI" panose="020B0604030504040204" pitchFamily="50" charset="-128"/>
                <a:ea typeface="Meiryo UI" panose="020B0604030504040204" pitchFamily="50" charset="-128"/>
              </a:rPr>
              <a:t>アクセル開度の条件が細かい</a:t>
            </a:r>
            <a:endParaRPr lang="ja-JP" altLang="ja-JP" sz="1400"/>
          </a:p>
        </p:txBody>
      </p:sp>
      <p:cxnSp>
        <p:nvCxnSpPr>
          <p:cNvPr id="4" name="直線矢印コネクタ 3">
            <a:extLst>
              <a:ext uri="{FF2B5EF4-FFF2-40B4-BE49-F238E27FC236}">
                <a16:creationId xmlns:a16="http://schemas.microsoft.com/office/drawing/2014/main" id="{DFAAFDFB-687F-B125-41F0-655E609B7334}"/>
              </a:ext>
            </a:extLst>
          </p:cNvPr>
          <p:cNvCxnSpPr>
            <a:cxnSpLocks/>
          </p:cNvCxnSpPr>
          <p:nvPr/>
        </p:nvCxnSpPr>
        <p:spPr>
          <a:xfrm flipH="1" flipV="1">
            <a:off x="7145095" y="2578536"/>
            <a:ext cx="743464" cy="765534"/>
          </a:xfrm>
          <a:prstGeom prst="straightConnector1">
            <a:avLst/>
          </a:prstGeom>
          <a:ln w="19050">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1" name="直線矢印コネクタ 10">
            <a:extLst>
              <a:ext uri="{FF2B5EF4-FFF2-40B4-BE49-F238E27FC236}">
                <a16:creationId xmlns:a16="http://schemas.microsoft.com/office/drawing/2014/main" id="{357CA555-DD00-E376-D58F-CFA22D56FBDA}"/>
              </a:ext>
            </a:extLst>
          </p:cNvPr>
          <p:cNvCxnSpPr>
            <a:cxnSpLocks/>
          </p:cNvCxnSpPr>
          <p:nvPr/>
        </p:nvCxnSpPr>
        <p:spPr>
          <a:xfrm flipH="1">
            <a:off x="7549234" y="2981805"/>
            <a:ext cx="334299" cy="77"/>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8" name="角丸四角形 158">
            <a:extLst>
              <a:ext uri="{FF2B5EF4-FFF2-40B4-BE49-F238E27FC236}">
                <a16:creationId xmlns:a16="http://schemas.microsoft.com/office/drawing/2014/main" id="{EE7C387B-8FFD-7718-292F-624DB895E1A9}"/>
              </a:ext>
            </a:extLst>
          </p:cNvPr>
          <p:cNvSpPr/>
          <p:nvPr/>
        </p:nvSpPr>
        <p:spPr>
          <a:xfrm>
            <a:off x="5644977" y="1030851"/>
            <a:ext cx="2219480" cy="325636"/>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pPr algn="ct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遊び部分が少ない</a:t>
            </a:r>
            <a:endParaRPr lang="en-US" altLang="ja-JP" sz="14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0" name="角丸四角形 158">
            <a:extLst>
              <a:ext uri="{FF2B5EF4-FFF2-40B4-BE49-F238E27FC236}">
                <a16:creationId xmlns:a16="http://schemas.microsoft.com/office/drawing/2014/main" id="{6C4096A8-7EB6-0C83-83A8-A39DD67FD83C}"/>
              </a:ext>
            </a:extLst>
          </p:cNvPr>
          <p:cNvSpPr/>
          <p:nvPr/>
        </p:nvSpPr>
        <p:spPr>
          <a:xfrm>
            <a:off x="922208" y="2407198"/>
            <a:ext cx="1692403" cy="325636"/>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評価路が短い</a:t>
            </a:r>
          </a:p>
        </p:txBody>
      </p:sp>
      <p:sp>
        <p:nvSpPr>
          <p:cNvPr id="6" name="角丸四角形 158">
            <a:extLst>
              <a:ext uri="{FF2B5EF4-FFF2-40B4-BE49-F238E27FC236}">
                <a16:creationId xmlns:a16="http://schemas.microsoft.com/office/drawing/2014/main" id="{5752B2BE-5541-D2F9-4723-2E8B69B027E2}"/>
              </a:ext>
            </a:extLst>
          </p:cNvPr>
          <p:cNvSpPr/>
          <p:nvPr/>
        </p:nvSpPr>
        <p:spPr>
          <a:xfrm>
            <a:off x="7183619" y="1683926"/>
            <a:ext cx="1433965" cy="325636"/>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pPr algn="ct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可動域が小さい</a:t>
            </a:r>
            <a:endParaRPr lang="en-US" altLang="ja-JP" sz="14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4" name="角丸四角形 158">
            <a:extLst>
              <a:ext uri="{FF2B5EF4-FFF2-40B4-BE49-F238E27FC236}">
                <a16:creationId xmlns:a16="http://schemas.microsoft.com/office/drawing/2014/main" id="{D8260315-9A9E-878D-9169-89A573AB4F91}"/>
              </a:ext>
            </a:extLst>
          </p:cNvPr>
          <p:cNvSpPr/>
          <p:nvPr/>
        </p:nvSpPr>
        <p:spPr>
          <a:xfrm>
            <a:off x="2702154" y="2456846"/>
            <a:ext cx="1692403" cy="325636"/>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平面路が少ない</a:t>
            </a:r>
          </a:p>
        </p:txBody>
      </p:sp>
      <p:sp>
        <p:nvSpPr>
          <p:cNvPr id="15" name="角丸四角形 158">
            <a:extLst>
              <a:ext uri="{FF2B5EF4-FFF2-40B4-BE49-F238E27FC236}">
                <a16:creationId xmlns:a16="http://schemas.microsoft.com/office/drawing/2014/main" id="{4E7D8FBF-FC0D-4C8B-5A23-74F849F29300}"/>
              </a:ext>
            </a:extLst>
          </p:cNvPr>
          <p:cNvSpPr/>
          <p:nvPr/>
        </p:nvSpPr>
        <p:spPr>
          <a:xfrm>
            <a:off x="784743" y="2930877"/>
            <a:ext cx="1692403" cy="325636"/>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直線路が短い</a:t>
            </a:r>
          </a:p>
        </p:txBody>
      </p:sp>
      <p:sp>
        <p:nvSpPr>
          <p:cNvPr id="16" name="角丸四角形 158">
            <a:extLst>
              <a:ext uri="{FF2B5EF4-FFF2-40B4-BE49-F238E27FC236}">
                <a16:creationId xmlns:a16="http://schemas.microsoft.com/office/drawing/2014/main" id="{1DA16DE2-F51B-A6D0-9FA2-37DEFE68539B}"/>
              </a:ext>
            </a:extLst>
          </p:cNvPr>
          <p:cNvSpPr/>
          <p:nvPr/>
        </p:nvSpPr>
        <p:spPr>
          <a:xfrm>
            <a:off x="7545499" y="3337874"/>
            <a:ext cx="2307002" cy="325636"/>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全開・全閉以外の設定がある</a:t>
            </a:r>
          </a:p>
        </p:txBody>
      </p:sp>
      <p:sp>
        <p:nvSpPr>
          <p:cNvPr id="22" name="角丸四角形 158">
            <a:extLst>
              <a:ext uri="{FF2B5EF4-FFF2-40B4-BE49-F238E27FC236}">
                <a16:creationId xmlns:a16="http://schemas.microsoft.com/office/drawing/2014/main" id="{F28C475C-F585-3574-1F37-3F161A380D60}"/>
              </a:ext>
            </a:extLst>
          </p:cNvPr>
          <p:cNvSpPr/>
          <p:nvPr/>
        </p:nvSpPr>
        <p:spPr>
          <a:xfrm>
            <a:off x="8000804" y="1285694"/>
            <a:ext cx="2277268" cy="553581"/>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０％～</a:t>
            </a:r>
            <a:r>
              <a:rPr lang="en-US" altLang="ja-JP" sz="1400" dirty="0">
                <a:solidFill>
                  <a:schemeClr val="tx1">
                    <a:lumMod val="75000"/>
                    <a:lumOff val="25000"/>
                  </a:schemeClr>
                </a:solidFill>
                <a:latin typeface="Meiryo UI" panose="020B0604030504040204" pitchFamily="50" charset="-128"/>
                <a:ea typeface="Meiryo UI" panose="020B0604030504040204" pitchFamily="50" charset="-128"/>
              </a:rPr>
              <a:t>100</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a:t>
            </a:r>
            <a:br>
              <a:rPr lang="en-US" altLang="ja-JP" sz="1400" dirty="0">
                <a:solidFill>
                  <a:schemeClr val="tx1">
                    <a:lumMod val="75000"/>
                    <a:lumOff val="25000"/>
                  </a:schemeClr>
                </a:solidFill>
                <a:latin typeface="Meiryo UI" panose="020B0604030504040204" pitchFamily="50" charset="-128"/>
                <a:ea typeface="Meiryo UI" panose="020B0604030504040204" pitchFamily="50" charset="-128"/>
              </a:rPr>
            </a:b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　　の領域が狭い</a:t>
            </a:r>
          </a:p>
        </p:txBody>
      </p:sp>
      <p:cxnSp>
        <p:nvCxnSpPr>
          <p:cNvPr id="26" name="直線矢印コネクタ 25">
            <a:extLst>
              <a:ext uri="{FF2B5EF4-FFF2-40B4-BE49-F238E27FC236}">
                <a16:creationId xmlns:a16="http://schemas.microsoft.com/office/drawing/2014/main" id="{731173BB-FF48-FA68-5796-9E238625ED4C}"/>
              </a:ext>
            </a:extLst>
          </p:cNvPr>
          <p:cNvCxnSpPr>
            <a:cxnSpLocks/>
          </p:cNvCxnSpPr>
          <p:nvPr/>
        </p:nvCxnSpPr>
        <p:spPr>
          <a:xfrm flipV="1">
            <a:off x="1878104" y="2581343"/>
            <a:ext cx="390969" cy="419315"/>
          </a:xfrm>
          <a:prstGeom prst="straightConnector1">
            <a:avLst/>
          </a:prstGeom>
          <a:ln w="19050">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33" name="直線矢印コネクタ 32">
            <a:extLst>
              <a:ext uri="{FF2B5EF4-FFF2-40B4-BE49-F238E27FC236}">
                <a16:creationId xmlns:a16="http://schemas.microsoft.com/office/drawing/2014/main" id="{ECE7F0A0-B461-B0DA-8610-A497D1DC0ABB}"/>
              </a:ext>
            </a:extLst>
          </p:cNvPr>
          <p:cNvCxnSpPr>
            <a:cxnSpLocks/>
          </p:cNvCxnSpPr>
          <p:nvPr/>
        </p:nvCxnSpPr>
        <p:spPr>
          <a:xfrm flipH="1">
            <a:off x="2565394" y="2710779"/>
            <a:ext cx="333678" cy="355772"/>
          </a:xfrm>
          <a:prstGeom prst="straightConnector1">
            <a:avLst/>
          </a:prstGeom>
          <a:ln w="19050">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37" name="直線矢印コネクタ 36">
            <a:extLst>
              <a:ext uri="{FF2B5EF4-FFF2-40B4-BE49-F238E27FC236}">
                <a16:creationId xmlns:a16="http://schemas.microsoft.com/office/drawing/2014/main" id="{2CB0A114-3D9F-48FC-49FA-31C36F9EA6AD}"/>
              </a:ext>
            </a:extLst>
          </p:cNvPr>
          <p:cNvCxnSpPr>
            <a:cxnSpLocks/>
          </p:cNvCxnSpPr>
          <p:nvPr/>
        </p:nvCxnSpPr>
        <p:spPr>
          <a:xfrm flipV="1">
            <a:off x="7642740" y="1179263"/>
            <a:ext cx="476997" cy="491657"/>
          </a:xfrm>
          <a:prstGeom prst="straightConnector1">
            <a:avLst/>
          </a:prstGeom>
          <a:ln w="19050">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34" name="直線矢印コネクタ 33">
            <a:extLst>
              <a:ext uri="{FF2B5EF4-FFF2-40B4-BE49-F238E27FC236}">
                <a16:creationId xmlns:a16="http://schemas.microsoft.com/office/drawing/2014/main" id="{1B7DC55F-77E9-2CE0-0AED-5023B6C933BA}"/>
              </a:ext>
            </a:extLst>
          </p:cNvPr>
          <p:cNvCxnSpPr>
            <a:cxnSpLocks/>
          </p:cNvCxnSpPr>
          <p:nvPr/>
        </p:nvCxnSpPr>
        <p:spPr>
          <a:xfrm flipH="1" flipV="1">
            <a:off x="4281306" y="1403611"/>
            <a:ext cx="967490" cy="14262"/>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41" name="角丸四角形 158">
            <a:extLst>
              <a:ext uri="{FF2B5EF4-FFF2-40B4-BE49-F238E27FC236}">
                <a16:creationId xmlns:a16="http://schemas.microsoft.com/office/drawing/2014/main" id="{A68E6E17-DB99-9107-8752-326672D9C16F}"/>
              </a:ext>
            </a:extLst>
          </p:cNvPr>
          <p:cNvSpPr/>
          <p:nvPr/>
        </p:nvSpPr>
        <p:spPr>
          <a:xfrm>
            <a:off x="1803165" y="1144559"/>
            <a:ext cx="2098813" cy="325636"/>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微調整が難しい</a:t>
            </a:r>
            <a:endParaRPr lang="en-US" altLang="ja-JP" sz="1400">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43" name="直線矢印コネクタ 42">
            <a:extLst>
              <a:ext uri="{FF2B5EF4-FFF2-40B4-BE49-F238E27FC236}">
                <a16:creationId xmlns:a16="http://schemas.microsoft.com/office/drawing/2014/main" id="{0BDE97C1-8EAE-ABFD-5D0A-E0E97FBD9B3C}"/>
              </a:ext>
            </a:extLst>
          </p:cNvPr>
          <p:cNvCxnSpPr>
            <a:cxnSpLocks/>
          </p:cNvCxnSpPr>
          <p:nvPr/>
        </p:nvCxnSpPr>
        <p:spPr>
          <a:xfrm flipH="1" flipV="1">
            <a:off x="4682822" y="1417930"/>
            <a:ext cx="202014" cy="193194"/>
          </a:xfrm>
          <a:prstGeom prst="straightConnector1">
            <a:avLst/>
          </a:prstGeom>
          <a:ln w="19050">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23" name="直線矢印コネクタ 22">
            <a:extLst>
              <a:ext uri="{FF2B5EF4-FFF2-40B4-BE49-F238E27FC236}">
                <a16:creationId xmlns:a16="http://schemas.microsoft.com/office/drawing/2014/main" id="{D03EF2BA-52DF-C099-0B2A-9DFD67339888}"/>
              </a:ext>
            </a:extLst>
          </p:cNvPr>
          <p:cNvCxnSpPr>
            <a:cxnSpLocks/>
          </p:cNvCxnSpPr>
          <p:nvPr/>
        </p:nvCxnSpPr>
        <p:spPr>
          <a:xfrm>
            <a:off x="5241616" y="2889425"/>
            <a:ext cx="1402980"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35" name="直線矢印コネクタ 34">
            <a:extLst>
              <a:ext uri="{FF2B5EF4-FFF2-40B4-BE49-F238E27FC236}">
                <a16:creationId xmlns:a16="http://schemas.microsoft.com/office/drawing/2014/main" id="{353008A3-E73C-7502-F269-7B1D9758876B}"/>
              </a:ext>
            </a:extLst>
          </p:cNvPr>
          <p:cNvCxnSpPr>
            <a:cxnSpLocks/>
          </p:cNvCxnSpPr>
          <p:nvPr/>
        </p:nvCxnSpPr>
        <p:spPr>
          <a:xfrm flipH="1">
            <a:off x="5892329" y="2603490"/>
            <a:ext cx="256313" cy="257951"/>
          </a:xfrm>
          <a:prstGeom prst="straightConnector1">
            <a:avLst/>
          </a:prstGeom>
          <a:ln w="19050">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47" name="角丸四角形 158">
            <a:extLst>
              <a:ext uri="{FF2B5EF4-FFF2-40B4-BE49-F238E27FC236}">
                <a16:creationId xmlns:a16="http://schemas.microsoft.com/office/drawing/2014/main" id="{B5743837-2BAD-C69D-6543-2BD4C34AD567}"/>
              </a:ext>
            </a:extLst>
          </p:cNvPr>
          <p:cNvSpPr/>
          <p:nvPr/>
        </p:nvSpPr>
        <p:spPr>
          <a:xfrm>
            <a:off x="3621015" y="2699601"/>
            <a:ext cx="2219480" cy="325636"/>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pPr algn="ct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走行して評価</a:t>
            </a:r>
            <a:endParaRPr lang="en-US" altLang="ja-JP" sz="14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52" name="角丸四角形 158">
            <a:extLst>
              <a:ext uri="{FF2B5EF4-FFF2-40B4-BE49-F238E27FC236}">
                <a16:creationId xmlns:a16="http://schemas.microsoft.com/office/drawing/2014/main" id="{F9BD5F80-1018-FB6E-7121-B3189D3730F1}"/>
              </a:ext>
            </a:extLst>
          </p:cNvPr>
          <p:cNvSpPr/>
          <p:nvPr/>
        </p:nvSpPr>
        <p:spPr>
          <a:xfrm>
            <a:off x="4884836" y="2313124"/>
            <a:ext cx="2219480" cy="325636"/>
          </a:xfrm>
          <a:prstGeom prst="roundRect">
            <a:avLst>
              <a:gd name="adj" fmla="val 10085"/>
            </a:avLst>
          </a:prstGeom>
          <a:noFill/>
          <a:ln w="19050">
            <a:noFill/>
          </a:ln>
        </p:spPr>
        <p:style>
          <a:lnRef idx="2">
            <a:schemeClr val="dk1"/>
          </a:lnRef>
          <a:fillRef idx="1">
            <a:schemeClr val="lt1"/>
          </a:fillRef>
          <a:effectRef idx="0">
            <a:schemeClr val="dk1"/>
          </a:effectRef>
          <a:fontRef idx="minor">
            <a:schemeClr val="dk1"/>
          </a:fontRef>
        </p:style>
        <p:txBody>
          <a:bodyPr wrap="square" rtlCol="0" anchor="b">
            <a:spAutoFit/>
          </a:bodyPr>
          <a:lstStyle/>
          <a:p>
            <a:pPr algn="ct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走行中開度％が分からない</a:t>
            </a:r>
            <a:endParaRPr lang="en-US" altLang="ja-JP" sz="140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39" name="Picture 2" descr="骨だけになった魚のイラスト">
            <a:extLst>
              <a:ext uri="{FF2B5EF4-FFF2-40B4-BE49-F238E27FC236}">
                <a16:creationId xmlns:a16="http://schemas.microsoft.com/office/drawing/2014/main" id="{86599A0B-FF36-BE89-D554-9378416467E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6911"/>
          <a:stretch/>
        </p:blipFill>
        <p:spPr bwMode="auto">
          <a:xfrm flipH="1">
            <a:off x="85917" y="531773"/>
            <a:ext cx="1166730" cy="3244866"/>
          </a:xfrm>
          <a:prstGeom prst="rect">
            <a:avLst/>
          </a:prstGeom>
          <a:noFill/>
          <a:extLst>
            <a:ext uri="{909E8E84-426E-40DD-AFC4-6F175D3DCCD1}">
              <a14:hiddenFill xmlns:a14="http://schemas.microsoft.com/office/drawing/2010/main">
                <a:solidFill>
                  <a:srgbClr val="FFFFFF"/>
                </a:solidFill>
              </a14:hiddenFill>
            </a:ext>
          </a:extLst>
        </p:spPr>
      </p:pic>
      <p:sp>
        <p:nvSpPr>
          <p:cNvPr id="40" name="直角三角形 39">
            <a:extLst>
              <a:ext uri="{FF2B5EF4-FFF2-40B4-BE49-F238E27FC236}">
                <a16:creationId xmlns:a16="http://schemas.microsoft.com/office/drawing/2014/main" id="{B959AEFF-3935-B88C-D2EF-E3284CD4B376}"/>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テキスト ボックス 41">
            <a:extLst>
              <a:ext uri="{FF2B5EF4-FFF2-40B4-BE49-F238E27FC236}">
                <a16:creationId xmlns:a16="http://schemas.microsoft.com/office/drawing/2014/main" id="{AE718D2B-3D4F-AB65-2DE7-F5AC8597E58D}"/>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13</a:t>
            </a:r>
            <a:endParaRPr lang="ja-JP" altLang="en-US" sz="2400" b="1" dirty="0">
              <a:latin typeface="Meiryo UI" panose="020B0604030504040204" pitchFamily="50" charset="-128"/>
              <a:ea typeface="Meiryo UI" panose="020B0604030504040204" pitchFamily="50" charset="-128"/>
            </a:endParaRPr>
          </a:p>
        </p:txBody>
      </p:sp>
      <p:pic>
        <p:nvPicPr>
          <p:cNvPr id="44" name="⑬">
            <a:hlinkClick r:id="" action="ppaction://media"/>
            <a:extLst>
              <a:ext uri="{FF2B5EF4-FFF2-40B4-BE49-F238E27FC236}">
                <a16:creationId xmlns:a16="http://schemas.microsoft.com/office/drawing/2014/main" id="{431F80A3-FF3E-0256-A3E5-CDD0A3FEEDBC}"/>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0"/>
          <a:stretch>
            <a:fillRect/>
          </a:stretch>
        </p:blipFill>
        <p:spPr>
          <a:xfrm>
            <a:off x="61878" y="93381"/>
            <a:ext cx="361954" cy="361954"/>
          </a:xfrm>
          <a:prstGeom prst="rect">
            <a:avLst/>
          </a:prstGeom>
        </p:spPr>
      </p:pic>
    </p:spTree>
    <p:extLst>
      <p:ext uri="{BB962C8B-B14F-4D97-AF65-F5344CB8AC3E}">
        <p14:creationId xmlns:p14="http://schemas.microsoft.com/office/powerpoint/2010/main" val="207425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38"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44">
            <a:extLst>
              <a:ext uri="{FF2B5EF4-FFF2-40B4-BE49-F238E27FC236}">
                <a16:creationId xmlns:a16="http://schemas.microsoft.com/office/drawing/2014/main" id="{198AABCB-BEFF-A27C-489A-950273AD8AEA}"/>
              </a:ext>
            </a:extLst>
          </p:cNvPr>
          <p:cNvSpPr/>
          <p:nvPr/>
        </p:nvSpPr>
        <p:spPr>
          <a:xfrm>
            <a:off x="464475" y="1171295"/>
            <a:ext cx="4435525" cy="4667645"/>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p:cNvSpPr txBox="1"/>
          <p:nvPr/>
        </p:nvSpPr>
        <p:spPr>
          <a:xfrm>
            <a:off x="262794" y="8552"/>
            <a:ext cx="3527811"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対策立案</a:t>
            </a:r>
          </a:p>
        </p:txBody>
      </p:sp>
      <p:cxnSp>
        <p:nvCxnSpPr>
          <p:cNvPr id="9" name="直線コネクタ 8"/>
          <p:cNvCxnSpPr/>
          <p:nvPr/>
        </p:nvCxnSpPr>
        <p:spPr>
          <a:xfrm>
            <a:off x="304590" y="531772"/>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D479CB1A-BD8C-4859-741C-0ADE6B5CE2A5}"/>
              </a:ext>
            </a:extLst>
          </p:cNvPr>
          <p:cNvSpPr txBox="1"/>
          <p:nvPr/>
        </p:nvSpPr>
        <p:spPr>
          <a:xfrm>
            <a:off x="169388" y="694789"/>
            <a:ext cx="5349797" cy="461665"/>
          </a:xfrm>
          <a:prstGeom prst="rect">
            <a:avLst/>
          </a:prstGeom>
          <a:noFill/>
        </p:spPr>
        <p:txBody>
          <a:bodyPr wrap="square" rtlCol="0">
            <a:spAutoFit/>
          </a:bodyPr>
          <a:lstStyle/>
          <a:p>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400" b="1">
                <a:solidFill>
                  <a:srgbClr val="D33D3D"/>
                </a:solidFill>
                <a:latin typeface="Meiryo UI" panose="020B0604030504040204" pitchFamily="50" charset="-128"/>
                <a:ea typeface="Meiryo UI" panose="020B0604030504040204" pitchFamily="50" charset="-128"/>
              </a:rPr>
              <a:t>踏込み量調整回路を製作</a:t>
            </a: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してみよう＞</a:t>
            </a:r>
            <a:endParaRPr lang="en-US" altLang="ja-JP" sz="24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84" name="角丸四角形 54">
            <a:extLst>
              <a:ext uri="{FF2B5EF4-FFF2-40B4-BE49-F238E27FC236}">
                <a16:creationId xmlns:a16="http://schemas.microsoft.com/office/drawing/2014/main" id="{F0CDEB09-694C-BA4D-008B-0A16C99EB029}"/>
              </a:ext>
            </a:extLst>
          </p:cNvPr>
          <p:cNvSpPr/>
          <p:nvPr/>
        </p:nvSpPr>
        <p:spPr>
          <a:xfrm>
            <a:off x="338899" y="6119584"/>
            <a:ext cx="11611692" cy="558998"/>
          </a:xfrm>
          <a:prstGeom prst="roundRect">
            <a:avLst/>
          </a:prstGeom>
          <a:solidFill>
            <a:srgbClr val="FFF2CC"/>
          </a:solidFill>
          <a:ln w="5715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rgbClr val="D33D3D"/>
                </a:solidFill>
                <a:latin typeface="Meiryo UI" panose="020B0604030504040204" pitchFamily="50" charset="-128"/>
                <a:ea typeface="Meiryo UI" panose="020B0604030504040204" pitchFamily="50" charset="-128"/>
              </a:rPr>
              <a:t>可動域を広げ手元で操作できる方法を検討！</a:t>
            </a:r>
            <a:endParaRPr lang="en-US" altLang="ja-JP" sz="24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28" name="図 27">
            <a:extLst>
              <a:ext uri="{FF2B5EF4-FFF2-40B4-BE49-F238E27FC236}">
                <a16:creationId xmlns:a16="http://schemas.microsoft.com/office/drawing/2014/main" id="{81CF8C8A-8D34-5A86-5130-B8470D8821FB}"/>
              </a:ext>
            </a:extLst>
          </p:cNvPr>
          <p:cNvPicPr>
            <a:picLocks noChangeAspect="1"/>
          </p:cNvPicPr>
          <p:nvPr/>
        </p:nvPicPr>
        <p:blipFill>
          <a:blip r:embed="rId5"/>
          <a:stretch>
            <a:fillRect/>
          </a:stretch>
        </p:blipFill>
        <p:spPr>
          <a:xfrm rot="1175788">
            <a:off x="746351" y="3257216"/>
            <a:ext cx="2009789" cy="1783687"/>
          </a:xfrm>
          <a:prstGeom prst="rect">
            <a:avLst/>
          </a:prstGeom>
        </p:spPr>
      </p:pic>
      <p:sp>
        <p:nvSpPr>
          <p:cNvPr id="30" name="角丸四角形 66">
            <a:extLst>
              <a:ext uri="{FF2B5EF4-FFF2-40B4-BE49-F238E27FC236}">
                <a16:creationId xmlns:a16="http://schemas.microsoft.com/office/drawing/2014/main" id="{8904BDF0-D752-A73E-CB51-B75CD76BCD8A}"/>
              </a:ext>
            </a:extLst>
          </p:cNvPr>
          <p:cNvSpPr/>
          <p:nvPr/>
        </p:nvSpPr>
        <p:spPr>
          <a:xfrm>
            <a:off x="295580" y="5311591"/>
            <a:ext cx="4773313" cy="36830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a:solidFill>
                  <a:srgbClr val="D33D3D"/>
                </a:solidFill>
                <a:latin typeface="Meiryo UI" panose="020B0604030504040204" pitchFamily="50" charset="-128"/>
                <a:ea typeface="Meiryo UI" panose="020B0604030504040204" pitchFamily="50" charset="-128"/>
              </a:rPr>
              <a:t>自作回路では困難且つ安全性保障 </a:t>
            </a:r>
            <a:r>
              <a:rPr lang="en-US" altLang="ja-JP" sz="2400" b="1">
                <a:solidFill>
                  <a:srgbClr val="D33D3D"/>
                </a:solidFill>
                <a:latin typeface="Meiryo UI" panose="020B0604030504040204" pitchFamily="50" charset="-128"/>
                <a:ea typeface="Meiryo UI" panose="020B0604030504040204" pitchFamily="50" charset="-128"/>
              </a:rPr>
              <a:t>×</a:t>
            </a:r>
            <a:endParaRPr lang="en-US" altLang="ja-JP" b="1">
              <a:solidFill>
                <a:srgbClr val="D33D3D"/>
              </a:solidFill>
              <a:latin typeface="Meiryo UI" panose="020B0604030504040204" pitchFamily="50" charset="-128"/>
              <a:ea typeface="Meiryo UI" panose="020B0604030504040204" pitchFamily="50" charset="-128"/>
            </a:endParaRPr>
          </a:p>
        </p:txBody>
      </p:sp>
      <p:grpSp>
        <p:nvGrpSpPr>
          <p:cNvPr id="6" name="グループ化 5">
            <a:extLst>
              <a:ext uri="{FF2B5EF4-FFF2-40B4-BE49-F238E27FC236}">
                <a16:creationId xmlns:a16="http://schemas.microsoft.com/office/drawing/2014/main" id="{6393F435-170D-3613-1427-FEBF0B9AC325}"/>
              </a:ext>
            </a:extLst>
          </p:cNvPr>
          <p:cNvGrpSpPr/>
          <p:nvPr/>
        </p:nvGrpSpPr>
        <p:grpSpPr>
          <a:xfrm>
            <a:off x="2896309" y="3071049"/>
            <a:ext cx="2147385" cy="2317322"/>
            <a:chOff x="9274212" y="3169767"/>
            <a:chExt cx="2417443" cy="2608751"/>
          </a:xfrm>
        </p:grpSpPr>
        <p:pic>
          <p:nvPicPr>
            <p:cNvPr id="5" name="Picture 2" descr="心配する人と吹き出しのイラスト（男性）">
              <a:extLst>
                <a:ext uri="{FF2B5EF4-FFF2-40B4-BE49-F238E27FC236}">
                  <a16:creationId xmlns:a16="http://schemas.microsoft.com/office/drawing/2014/main" id="{279F975F-D662-AC96-167A-CEBB087CAC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74212" y="3169767"/>
              <a:ext cx="2417443" cy="2608751"/>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29C89217-1E6D-A302-7736-1AC1A36613ED}"/>
                </a:ext>
              </a:extLst>
            </p:cNvPr>
            <p:cNvPicPr>
              <a:picLocks noChangeAspect="1"/>
            </p:cNvPicPr>
            <p:nvPr/>
          </p:nvPicPr>
          <p:blipFill>
            <a:blip r:embed="rId7"/>
            <a:stretch>
              <a:fillRect/>
            </a:stretch>
          </p:blipFill>
          <p:spPr>
            <a:xfrm>
              <a:off x="9670760" y="3459233"/>
              <a:ext cx="1393747" cy="1111512"/>
            </a:xfrm>
            <a:prstGeom prst="rect">
              <a:avLst/>
            </a:prstGeom>
          </p:spPr>
        </p:pic>
      </p:grpSp>
      <p:pic>
        <p:nvPicPr>
          <p:cNvPr id="13" name="図 12">
            <a:extLst>
              <a:ext uri="{FF2B5EF4-FFF2-40B4-BE49-F238E27FC236}">
                <a16:creationId xmlns:a16="http://schemas.microsoft.com/office/drawing/2014/main" id="{8C8E8406-03ED-BE6F-E4A5-6D67016143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68" y="1795575"/>
            <a:ext cx="1580751" cy="1270528"/>
          </a:xfrm>
          <a:prstGeom prst="rect">
            <a:avLst/>
          </a:prstGeom>
        </p:spPr>
      </p:pic>
      <p:pic>
        <p:nvPicPr>
          <p:cNvPr id="2052" name="Picture 4" descr="はんだ付けのイラスト">
            <a:extLst>
              <a:ext uri="{FF2B5EF4-FFF2-40B4-BE49-F238E27FC236}">
                <a16:creationId xmlns:a16="http://schemas.microsoft.com/office/drawing/2014/main" id="{9C91130E-0255-CEEC-9617-1C97CEB04CD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21363" y="1753594"/>
            <a:ext cx="1219569" cy="13741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ワクチンの心配をする人のイラスト（女性）">
            <a:extLst>
              <a:ext uri="{FF2B5EF4-FFF2-40B4-BE49-F238E27FC236}">
                <a16:creationId xmlns:a16="http://schemas.microsoft.com/office/drawing/2014/main" id="{7B33B9CD-B621-71A7-D7F2-25D04579CCC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5667" l="9738" r="93633">
                        <a14:foregroundMark x1="74906" y1="68333" x2="74532" y2="74000"/>
                        <a14:foregroundMark x1="78277" y1="62333" x2="86517" y2="47667"/>
                        <a14:foregroundMark x1="80899" y1="43000" x2="69537" y2="41162"/>
                        <a14:foregroundMark x1="77154" y1="38000" x2="71016" y2="39395"/>
                        <a14:foregroundMark x1="82397" y1="38667" x2="90637" y2="62000"/>
                        <a14:foregroundMark x1="90637" y1="62000" x2="90262" y2="70667"/>
                        <a14:foregroundMark x1="89888" y1="43333" x2="94382" y2="63667"/>
                        <a14:foregroundMark x1="91011" y1="70667" x2="89888" y2="77667"/>
                        <a14:foregroundMark x1="80899" y1="81333" x2="80150" y2="90667"/>
                        <a14:foregroundMark x1="67790" y1="83333" x2="67790" y2="92000"/>
                        <a14:foregroundMark x1="79775" y1="95667" x2="69663" y2="95333"/>
                        <a14:foregroundMark x1="67790" y1="38667" x2="58052" y2="48333"/>
                        <a14:foregroundMark x1="62921" y1="54667" x2="64794" y2="58333"/>
                        <a14:foregroundMark x1="67790" y1="65000" x2="65918" y2="64333"/>
                        <a14:foregroundMark x1="69663" y1="74000" x2="66292" y2="71667"/>
                        <a14:foregroundMark x1="67790" y1="73333" x2="67790" y2="59667"/>
                        <a14:foregroundMark x1="59551" y1="49667" x2="58801" y2="61333"/>
                        <a14:backgroundMark x1="52809" y1="29000" x2="26592" y2="38000"/>
                        <a14:backgroundMark x1="17228" y1="30000" x2="49813" y2="20333"/>
                        <a14:backgroundMark x1="49813" y1="20333" x2="53933" y2="22333"/>
                        <a14:backgroundMark x1="56554" y1="36333" x2="37453" y2="46333"/>
                        <a14:backgroundMark x1="15730" y1="17333" x2="26966" y2="47667"/>
                        <a14:backgroundMark x1="26966" y1="47667" x2="30712" y2="48000"/>
                        <a14:backgroundMark x1="55056" y1="17667" x2="55410" y2="42506"/>
                        <a14:backgroundMark x1="53318" y1="45253" x2="53184" y2="45333"/>
                        <a14:backgroundMark x1="58427" y1="21333" x2="45318" y2="51667"/>
                        <a14:backgroundMark x1="45318" y1="51667" x2="17603" y2="51667"/>
                        <a14:backgroundMark x1="17603" y1="51667" x2="12360" y2="34000"/>
                        <a14:backgroundMark x1="12360" y1="34000" x2="31835" y2="17000"/>
                        <a14:backgroundMark x1="31835" y1="17000" x2="53184" y2="15667"/>
                        <a14:backgroundMark x1="53184" y1="15667" x2="55431" y2="17000"/>
                        <a14:backgroundMark x1="55056" y1="13667" x2="68165" y2="33333"/>
                        <a14:backgroundMark x1="56473" y1="47306" x2="55056" y2="49000"/>
                        <a14:backgroundMark x1="68165" y1="33333" x2="65143" y2="36944"/>
                        <a14:backgroundMark x1="55056" y1="49000" x2="54682" y2="48667"/>
                      </a14:backgroundRemoval>
                    </a14:imgEffect>
                  </a14:imgLayer>
                </a14:imgProps>
              </a:ext>
              <a:ext uri="{28A0092B-C50C-407E-A947-70E740481C1C}">
                <a14:useLocalDpi xmlns:a14="http://schemas.microsoft.com/office/drawing/2010/main" val="0"/>
              </a:ext>
            </a:extLst>
          </a:blip>
          <a:srcRect l="53726" t="31783"/>
          <a:stretch/>
        </p:blipFill>
        <p:spPr bwMode="auto">
          <a:xfrm flipH="1">
            <a:off x="3055558" y="4387871"/>
            <a:ext cx="607919" cy="954898"/>
          </a:xfrm>
          <a:prstGeom prst="rect">
            <a:avLst/>
          </a:prstGeom>
          <a:noFill/>
          <a:extLst>
            <a:ext uri="{909E8E84-426E-40DD-AFC4-6F175D3DCCD1}">
              <a14:hiddenFill xmlns:a14="http://schemas.microsoft.com/office/drawing/2010/main">
                <a:solidFill>
                  <a:srgbClr val="FFFFFF"/>
                </a:solidFill>
              </a14:hiddenFill>
            </a:ext>
          </a:extLst>
        </p:spPr>
      </p:pic>
      <p:sp>
        <p:nvSpPr>
          <p:cNvPr id="17" name="角丸四角形 66">
            <a:extLst>
              <a:ext uri="{FF2B5EF4-FFF2-40B4-BE49-F238E27FC236}">
                <a16:creationId xmlns:a16="http://schemas.microsoft.com/office/drawing/2014/main" id="{2E62FA28-95FC-CFD1-14C2-C8FFB68171C8}"/>
              </a:ext>
            </a:extLst>
          </p:cNvPr>
          <p:cNvSpPr/>
          <p:nvPr/>
        </p:nvSpPr>
        <p:spPr>
          <a:xfrm>
            <a:off x="347467" y="1159537"/>
            <a:ext cx="4435524" cy="435013"/>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lumMod val="75000"/>
                    <a:lumOff val="25000"/>
                  </a:schemeClr>
                </a:solidFill>
                <a:latin typeface="Meiryo UI" panose="020B0604030504040204" pitchFamily="50" charset="-128"/>
                <a:ea typeface="Meiryo UI" panose="020B0604030504040204" pitchFamily="50" charset="-128"/>
              </a:rPr>
              <a:t>●アクセルスロットルの電圧調整を試みるが・・・</a:t>
            </a:r>
            <a:endParaRPr lang="en-US" altLang="ja-JP" sz="16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76" name="角丸四角形 44">
            <a:extLst>
              <a:ext uri="{FF2B5EF4-FFF2-40B4-BE49-F238E27FC236}">
                <a16:creationId xmlns:a16="http://schemas.microsoft.com/office/drawing/2014/main" id="{719F3247-D1AE-7784-B1B7-F7E434BCF49B}"/>
              </a:ext>
            </a:extLst>
          </p:cNvPr>
          <p:cNvSpPr/>
          <p:nvPr/>
        </p:nvSpPr>
        <p:spPr>
          <a:xfrm>
            <a:off x="5519186" y="1162435"/>
            <a:ext cx="6262237" cy="4676505"/>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テキスト ボックス 11"/>
          <p:cNvSpPr txBox="1"/>
          <p:nvPr/>
        </p:nvSpPr>
        <p:spPr>
          <a:xfrm>
            <a:off x="5395714" y="687889"/>
            <a:ext cx="5838726" cy="461665"/>
          </a:xfrm>
          <a:prstGeom prst="rect">
            <a:avLst/>
          </a:prstGeom>
          <a:noFill/>
        </p:spPr>
        <p:txBody>
          <a:bodyPr wrap="square" rtlCol="0">
            <a:spAutoFit/>
          </a:bodyPr>
          <a:lstStyle/>
          <a:p>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400" b="1">
                <a:solidFill>
                  <a:srgbClr val="D33D3D"/>
                </a:solidFill>
                <a:latin typeface="Meiryo UI" panose="020B0604030504040204" pitchFamily="50" charset="-128"/>
                <a:ea typeface="Meiryo UI" panose="020B0604030504040204" pitchFamily="50" charset="-128"/>
              </a:rPr>
              <a:t>アクセルペダル流用方法は？</a:t>
            </a: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a:t>
            </a:r>
            <a:endParaRPr lang="en-US" altLang="ja-JP" sz="24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57" name="角丸四角形 30">
            <a:extLst>
              <a:ext uri="{FF2B5EF4-FFF2-40B4-BE49-F238E27FC236}">
                <a16:creationId xmlns:a16="http://schemas.microsoft.com/office/drawing/2014/main" id="{BC5954F3-EE9A-EAD6-EA8D-6AEC38CFE093}"/>
              </a:ext>
            </a:extLst>
          </p:cNvPr>
          <p:cNvSpPr/>
          <p:nvPr/>
        </p:nvSpPr>
        <p:spPr>
          <a:xfrm>
            <a:off x="5882108" y="1676499"/>
            <a:ext cx="1146905" cy="390763"/>
          </a:xfrm>
          <a:prstGeom prst="roundRect">
            <a:avLst>
              <a:gd name="adj" fmla="val 10085"/>
            </a:avLst>
          </a:prstGeom>
          <a:solidFill>
            <a:schemeClr val="bg1"/>
          </a:solidFill>
          <a:ln w="19050">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開度</a:t>
            </a:r>
            <a:r>
              <a:rPr lang="en-US" altLang="ja-JP" b="1">
                <a:solidFill>
                  <a:schemeClr val="tx1">
                    <a:lumMod val="75000"/>
                    <a:lumOff val="25000"/>
                  </a:schemeClr>
                </a:solidFill>
                <a:latin typeface="Meiryo UI" panose="020B0604030504040204" pitchFamily="50" charset="-128"/>
                <a:ea typeface="Meiryo UI" panose="020B0604030504040204" pitchFamily="50" charset="-128"/>
              </a:rPr>
              <a:t>0</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a:t>
            </a:r>
            <a:endParaRPr lang="en-US" altLang="ja-JP" sz="16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58" name="角丸四角形 31">
            <a:extLst>
              <a:ext uri="{FF2B5EF4-FFF2-40B4-BE49-F238E27FC236}">
                <a16:creationId xmlns:a16="http://schemas.microsoft.com/office/drawing/2014/main" id="{400E4884-3476-FEB6-B93A-3F057EAB6C2A}"/>
              </a:ext>
            </a:extLst>
          </p:cNvPr>
          <p:cNvSpPr/>
          <p:nvPr/>
        </p:nvSpPr>
        <p:spPr>
          <a:xfrm>
            <a:off x="7659932" y="1672573"/>
            <a:ext cx="1399302" cy="390763"/>
          </a:xfrm>
          <a:prstGeom prst="roundRect">
            <a:avLst>
              <a:gd name="adj" fmla="val 10085"/>
            </a:avLst>
          </a:prstGeom>
          <a:solidFill>
            <a:schemeClr val="bg1"/>
          </a:solidFill>
          <a:ln w="19050">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開度</a:t>
            </a:r>
            <a:r>
              <a:rPr lang="en-US" altLang="ja-JP" b="1">
                <a:solidFill>
                  <a:schemeClr val="tx1">
                    <a:lumMod val="75000"/>
                    <a:lumOff val="25000"/>
                  </a:schemeClr>
                </a:solidFill>
                <a:latin typeface="Meiryo UI" panose="020B0604030504040204" pitchFamily="50" charset="-128"/>
                <a:ea typeface="Meiryo UI" panose="020B0604030504040204" pitchFamily="50" charset="-128"/>
              </a:rPr>
              <a:t>100</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a:t>
            </a:r>
            <a:endParaRPr lang="en-US" altLang="ja-JP" sz="16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59" name="右矢印 46">
            <a:extLst>
              <a:ext uri="{FF2B5EF4-FFF2-40B4-BE49-F238E27FC236}">
                <a16:creationId xmlns:a16="http://schemas.microsoft.com/office/drawing/2014/main" id="{FA0D03B6-CFC4-1EB6-E7C9-6A5712119177}"/>
              </a:ext>
            </a:extLst>
          </p:cNvPr>
          <p:cNvSpPr/>
          <p:nvPr/>
        </p:nvSpPr>
        <p:spPr>
          <a:xfrm>
            <a:off x="7116891" y="1676114"/>
            <a:ext cx="467729" cy="365958"/>
          </a:xfrm>
          <a:prstGeom prst="rightArrow">
            <a:avLst>
              <a:gd name="adj1" fmla="val 50000"/>
              <a:gd name="adj2" fmla="val 91687"/>
            </a:avLst>
          </a:prstGeom>
          <a:solidFill>
            <a:srgbClr val="D33D3D"/>
          </a:solidFill>
          <a:ln>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a:p>
        </p:txBody>
      </p:sp>
      <p:sp>
        <p:nvSpPr>
          <p:cNvPr id="3" name="角丸四角形 66">
            <a:extLst>
              <a:ext uri="{FF2B5EF4-FFF2-40B4-BE49-F238E27FC236}">
                <a16:creationId xmlns:a16="http://schemas.microsoft.com/office/drawing/2014/main" id="{613C91ED-C354-0F52-B546-D3A05DB5C427}"/>
              </a:ext>
            </a:extLst>
          </p:cNvPr>
          <p:cNvSpPr/>
          <p:nvPr/>
        </p:nvSpPr>
        <p:spPr>
          <a:xfrm>
            <a:off x="5452411" y="1157076"/>
            <a:ext cx="4292480" cy="36830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lumMod val="75000"/>
                    <a:lumOff val="25000"/>
                  </a:schemeClr>
                </a:solidFill>
                <a:latin typeface="Meiryo UI" panose="020B0604030504040204" pitchFamily="50" charset="-128"/>
                <a:ea typeface="Meiryo UI" panose="020B0604030504040204" pitchFamily="50" charset="-128"/>
              </a:rPr>
              <a:t>●アクセルペダルを取り外し手の感覚で操作</a:t>
            </a:r>
            <a:endParaRPr lang="en-US" altLang="ja-JP" sz="1600">
              <a:solidFill>
                <a:schemeClr val="tx1">
                  <a:lumMod val="75000"/>
                  <a:lumOff val="25000"/>
                </a:schemeClr>
              </a:solidFill>
              <a:latin typeface="Meiryo UI" panose="020B0604030504040204" pitchFamily="50" charset="-128"/>
              <a:ea typeface="Meiryo UI" panose="020B0604030504040204" pitchFamily="50" charset="-128"/>
            </a:endParaRPr>
          </a:p>
        </p:txBody>
      </p:sp>
      <p:grpSp>
        <p:nvGrpSpPr>
          <p:cNvPr id="23" name="Group 22">
            <a:extLst>
              <a:ext uri="{FF2B5EF4-FFF2-40B4-BE49-F238E27FC236}">
                <a16:creationId xmlns:a16="http://schemas.microsoft.com/office/drawing/2014/main" id="{F3B056BC-69F9-5574-B4F7-8DD93AF78839}"/>
              </a:ext>
            </a:extLst>
          </p:cNvPr>
          <p:cNvGrpSpPr/>
          <p:nvPr/>
        </p:nvGrpSpPr>
        <p:grpSpPr>
          <a:xfrm>
            <a:off x="5885434" y="2185248"/>
            <a:ext cx="5160736" cy="2140545"/>
            <a:chOff x="6989621" y="2080872"/>
            <a:chExt cx="2641574" cy="1171638"/>
          </a:xfrm>
        </p:grpSpPr>
        <p:grpSp>
          <p:nvGrpSpPr>
            <p:cNvPr id="21" name="Group 20">
              <a:extLst>
                <a:ext uri="{FF2B5EF4-FFF2-40B4-BE49-F238E27FC236}">
                  <a16:creationId xmlns:a16="http://schemas.microsoft.com/office/drawing/2014/main" id="{3EF54E8C-3867-277F-6A94-C5C21ABAB586}"/>
                </a:ext>
              </a:extLst>
            </p:cNvPr>
            <p:cNvGrpSpPr/>
            <p:nvPr/>
          </p:nvGrpSpPr>
          <p:grpSpPr>
            <a:xfrm>
              <a:off x="6989621" y="2080872"/>
              <a:ext cx="1468717" cy="1171638"/>
              <a:chOff x="6989621" y="2080872"/>
              <a:chExt cx="1468717" cy="1171638"/>
            </a:xfrm>
          </p:grpSpPr>
          <p:pic>
            <p:nvPicPr>
              <p:cNvPr id="10" name="図 9">
                <a:extLst>
                  <a:ext uri="{FF2B5EF4-FFF2-40B4-BE49-F238E27FC236}">
                    <a16:creationId xmlns:a16="http://schemas.microsoft.com/office/drawing/2014/main" id="{00000000-0008-0000-0200-000007000000}"/>
                  </a:ext>
                </a:extLst>
              </p:cNvPr>
              <p:cNvPicPr>
                <a:picLocks noChangeAspect="1"/>
              </p:cNvPicPr>
              <p:nvPr/>
            </p:nvPicPr>
            <p:blipFill rotWithShape="1">
              <a:blip r:embed="rId12"/>
              <a:srcRect l="11828" t="45067" r="34767" b="9638"/>
              <a:stretch/>
            </p:blipFill>
            <p:spPr>
              <a:xfrm>
                <a:off x="6989621" y="2080872"/>
                <a:ext cx="1468717" cy="1091321"/>
              </a:xfrm>
              <a:prstGeom prst="rect">
                <a:avLst/>
              </a:prstGeom>
            </p:spPr>
          </p:pic>
          <p:sp>
            <p:nvSpPr>
              <p:cNvPr id="14" name="フリーフォーム 98">
                <a:extLst>
                  <a:ext uri="{FF2B5EF4-FFF2-40B4-BE49-F238E27FC236}">
                    <a16:creationId xmlns:a16="http://schemas.microsoft.com/office/drawing/2014/main" id="{00000000-0008-0000-0200-000063000000}"/>
                  </a:ext>
                </a:extLst>
              </p:cNvPr>
              <p:cNvSpPr/>
              <p:nvPr/>
            </p:nvSpPr>
            <p:spPr bwMode="auto">
              <a:xfrm>
                <a:off x="7718624" y="2677577"/>
                <a:ext cx="556204" cy="574933"/>
              </a:xfrm>
              <a:custGeom>
                <a:avLst/>
                <a:gdLst>
                  <a:gd name="connsiteX0" fmla="*/ 349348 w 349348"/>
                  <a:gd name="connsiteY0" fmla="*/ 311834 h 358726"/>
                  <a:gd name="connsiteX1" fmla="*/ 0 w 349348"/>
                  <a:gd name="connsiteY1" fmla="*/ 0 h 358726"/>
                  <a:gd name="connsiteX2" fmla="*/ 225083 w 349348"/>
                  <a:gd name="connsiteY2" fmla="*/ 358726 h 358726"/>
                  <a:gd name="connsiteX0" fmla="*/ 349348 w 349348"/>
                  <a:gd name="connsiteY0" fmla="*/ 311834 h 365125"/>
                  <a:gd name="connsiteX1" fmla="*/ 0 w 349348"/>
                  <a:gd name="connsiteY1" fmla="*/ 0 h 365125"/>
                  <a:gd name="connsiteX2" fmla="*/ 182153 w 349348"/>
                  <a:gd name="connsiteY2" fmla="*/ 365125 h 365125"/>
                  <a:gd name="connsiteX0" fmla="*/ 334323 w 334323"/>
                  <a:gd name="connsiteY0" fmla="*/ 292635 h 345926"/>
                  <a:gd name="connsiteX1" fmla="*/ 0 w 334323"/>
                  <a:gd name="connsiteY1" fmla="*/ 0 h 345926"/>
                  <a:gd name="connsiteX2" fmla="*/ 167128 w 334323"/>
                  <a:gd name="connsiteY2" fmla="*/ 345926 h 345926"/>
                  <a:gd name="connsiteX0" fmla="*/ 442811 w 442811"/>
                  <a:gd name="connsiteY0" fmla="*/ 387554 h 387554"/>
                  <a:gd name="connsiteX1" fmla="*/ 0 w 442811"/>
                  <a:gd name="connsiteY1" fmla="*/ 0 h 387554"/>
                  <a:gd name="connsiteX2" fmla="*/ 167128 w 442811"/>
                  <a:gd name="connsiteY2" fmla="*/ 345926 h 387554"/>
                  <a:gd name="connsiteX0" fmla="*/ 442811 w 442811"/>
                  <a:gd name="connsiteY0" fmla="*/ 387554 h 430583"/>
                  <a:gd name="connsiteX1" fmla="*/ 0 w 442811"/>
                  <a:gd name="connsiteY1" fmla="*/ 0 h 430583"/>
                  <a:gd name="connsiteX2" fmla="*/ 216206 w 442811"/>
                  <a:gd name="connsiteY2" fmla="*/ 430583 h 430583"/>
                  <a:gd name="connsiteX0" fmla="*/ 442811 w 442811"/>
                  <a:gd name="connsiteY0" fmla="*/ 387554 h 440844"/>
                  <a:gd name="connsiteX1" fmla="*/ 0 w 442811"/>
                  <a:gd name="connsiteY1" fmla="*/ 0 h 440844"/>
                  <a:gd name="connsiteX2" fmla="*/ 223956 w 442811"/>
                  <a:gd name="connsiteY2" fmla="*/ 440844 h 440844"/>
                  <a:gd name="connsiteX0" fmla="*/ 424881 w 424881"/>
                  <a:gd name="connsiteY0" fmla="*/ 371927 h 440844"/>
                  <a:gd name="connsiteX1" fmla="*/ 0 w 424881"/>
                  <a:gd name="connsiteY1" fmla="*/ 0 h 440844"/>
                  <a:gd name="connsiteX2" fmla="*/ 223956 w 424881"/>
                  <a:gd name="connsiteY2" fmla="*/ 440844 h 440844"/>
                  <a:gd name="connsiteX0" fmla="*/ 424881 w 424881"/>
                  <a:gd name="connsiteY0" fmla="*/ 371927 h 434147"/>
                  <a:gd name="connsiteX1" fmla="*/ 0 w 424881"/>
                  <a:gd name="connsiteY1" fmla="*/ 0 h 434147"/>
                  <a:gd name="connsiteX2" fmla="*/ 210509 w 424881"/>
                  <a:gd name="connsiteY2" fmla="*/ 434147 h 434147"/>
                  <a:gd name="connsiteX0" fmla="*/ 389579 w 389579"/>
                  <a:gd name="connsiteY0" fmla="*/ 330210 h 434147"/>
                  <a:gd name="connsiteX1" fmla="*/ 0 w 389579"/>
                  <a:gd name="connsiteY1" fmla="*/ 0 h 434147"/>
                  <a:gd name="connsiteX2" fmla="*/ 210509 w 389579"/>
                  <a:gd name="connsiteY2" fmla="*/ 434147 h 434147"/>
                </a:gdLst>
                <a:ahLst/>
                <a:cxnLst>
                  <a:cxn ang="0">
                    <a:pos x="connsiteX0" y="connsiteY0"/>
                  </a:cxn>
                  <a:cxn ang="0">
                    <a:pos x="connsiteX1" y="connsiteY1"/>
                  </a:cxn>
                  <a:cxn ang="0">
                    <a:pos x="connsiteX2" y="connsiteY2"/>
                  </a:cxn>
                </a:cxnLst>
                <a:rect l="l" t="t" r="r" b="b"/>
                <a:pathLst>
                  <a:path w="389579" h="434147">
                    <a:moveTo>
                      <a:pt x="389579" y="330210"/>
                    </a:moveTo>
                    <a:lnTo>
                      <a:pt x="0" y="0"/>
                    </a:lnTo>
                    <a:lnTo>
                      <a:pt x="210509" y="434147"/>
                    </a:lnTo>
                  </a:path>
                </a:pathLst>
              </a:custGeom>
              <a:solidFill>
                <a:srgbClr val="D33D3D">
                  <a:alpha val="40000"/>
                </a:srgbClr>
              </a:solidFill>
              <a:ln w="19050" cap="rnd" cmpd="sng" algn="ctr">
                <a:solidFill>
                  <a:srgbClr val="C00000"/>
                </a:solidFill>
                <a:prstDash val="sysDot"/>
                <a:round/>
                <a:headEnd type="none" w="med" len="med"/>
                <a:tailEnd type="none" w="med" len="med"/>
              </a:ln>
              <a:effectLst/>
            </p:spPr>
            <p:txBody>
              <a:bodyPr wrap="square" lIns="18288" tIns="0" rIns="0" bIns="0" rtlCol="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endParaRPr kumimoji="1" lang="ja-JP" altLang="en-US" sz="1100"/>
              </a:p>
            </p:txBody>
          </p:sp>
          <p:sp>
            <p:nvSpPr>
              <p:cNvPr id="18" name="上下矢印 99">
                <a:extLst>
                  <a:ext uri="{FF2B5EF4-FFF2-40B4-BE49-F238E27FC236}">
                    <a16:creationId xmlns:a16="http://schemas.microsoft.com/office/drawing/2014/main" id="{00000000-0008-0000-0200-000064000000}"/>
                  </a:ext>
                </a:extLst>
              </p:cNvPr>
              <p:cNvSpPr/>
              <p:nvPr/>
            </p:nvSpPr>
            <p:spPr bwMode="auto">
              <a:xfrm rot="3752148" flipH="1">
                <a:off x="8083683" y="3025276"/>
                <a:ext cx="95266" cy="237664"/>
              </a:xfrm>
              <a:prstGeom prst="upDownArrow">
                <a:avLst>
                  <a:gd name="adj1" fmla="val 51005"/>
                  <a:gd name="adj2" fmla="val 59290"/>
                </a:avLst>
              </a:prstGeom>
              <a:solidFill>
                <a:schemeClr val="accent6"/>
              </a:solidFill>
              <a:ln w="3175" cap="flat" cmpd="sng" algn="ctr">
                <a:solidFill>
                  <a:schemeClr val="bg1"/>
                </a:solidFill>
                <a:prstDash val="solid"/>
                <a:round/>
                <a:headEnd type="none" w="med" len="med"/>
                <a:tailEnd type="none" w="med" len="med"/>
              </a:ln>
              <a:effectLst/>
            </p:spPr>
            <p:txBody>
              <a:bodyPr wrap="square" lIns="18288" tIns="0" rIns="0" bIns="0" rtlCol="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endParaRPr kumimoji="1" lang="ja-JP" altLang="en-US" sz="1100"/>
              </a:p>
            </p:txBody>
          </p:sp>
        </p:grpSp>
        <p:pic>
          <p:nvPicPr>
            <p:cNvPr id="22" name="図 21">
              <a:extLst>
                <a:ext uri="{FF2B5EF4-FFF2-40B4-BE49-F238E27FC236}">
                  <a16:creationId xmlns:a16="http://schemas.microsoft.com/office/drawing/2014/main" id="{60A0C434-7A86-AE5D-7DC3-91BD530DED88}"/>
                </a:ext>
              </a:extLst>
            </p:cNvPr>
            <p:cNvPicPr>
              <a:picLocks noChangeAspect="1"/>
            </p:cNvPicPr>
            <p:nvPr/>
          </p:nvPicPr>
          <p:blipFill rotWithShape="1">
            <a:blip r:embed="rId13"/>
            <a:srcRect l="9827" t="2875"/>
            <a:stretch/>
          </p:blipFill>
          <p:spPr>
            <a:xfrm>
              <a:off x="8458338" y="2083750"/>
              <a:ext cx="1172857" cy="1095908"/>
            </a:xfrm>
            <a:prstGeom prst="rect">
              <a:avLst/>
            </a:prstGeom>
          </p:spPr>
        </p:pic>
      </p:grpSp>
      <p:pic>
        <p:nvPicPr>
          <p:cNvPr id="29" name="Picture 2" descr="悔しい人のイラスト（男性）">
            <a:extLst>
              <a:ext uri="{FF2B5EF4-FFF2-40B4-BE49-F238E27FC236}">
                <a16:creationId xmlns:a16="http://schemas.microsoft.com/office/drawing/2014/main" id="{04B73F95-6E64-454C-75BF-AF4A8C4DA60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5605390" y="4114846"/>
            <a:ext cx="1014943" cy="1050385"/>
          </a:xfrm>
          <a:prstGeom prst="rect">
            <a:avLst/>
          </a:prstGeom>
          <a:noFill/>
          <a:extLst>
            <a:ext uri="{909E8E84-426E-40DD-AFC4-6F175D3DCCD1}">
              <a14:hiddenFill xmlns:a14="http://schemas.microsoft.com/office/drawing/2010/main">
                <a:solidFill>
                  <a:srgbClr val="FFFFFF"/>
                </a:solidFill>
              </a14:hiddenFill>
            </a:ext>
          </a:extLst>
        </p:spPr>
      </p:pic>
      <p:pic>
        <p:nvPicPr>
          <p:cNvPr id="32" name="図 31">
            <a:extLst>
              <a:ext uri="{FF2B5EF4-FFF2-40B4-BE49-F238E27FC236}">
                <a16:creationId xmlns:a16="http://schemas.microsoft.com/office/drawing/2014/main" id="{559C808D-A626-0388-A95B-F9CC80FA9071}"/>
              </a:ext>
            </a:extLst>
          </p:cNvPr>
          <p:cNvPicPr>
            <a:picLocks noChangeAspect="1"/>
          </p:cNvPicPr>
          <p:nvPr/>
        </p:nvPicPr>
        <p:blipFill>
          <a:blip r:embed="rId15"/>
          <a:stretch>
            <a:fillRect/>
          </a:stretch>
        </p:blipFill>
        <p:spPr>
          <a:xfrm>
            <a:off x="10748871" y="4532243"/>
            <a:ext cx="1018005" cy="1375682"/>
          </a:xfrm>
          <a:prstGeom prst="rect">
            <a:avLst/>
          </a:prstGeom>
        </p:spPr>
      </p:pic>
      <p:sp>
        <p:nvSpPr>
          <p:cNvPr id="33" name="角丸四角形吹き出し 2">
            <a:extLst>
              <a:ext uri="{FF2B5EF4-FFF2-40B4-BE49-F238E27FC236}">
                <a16:creationId xmlns:a16="http://schemas.microsoft.com/office/drawing/2014/main" id="{1E1F0C94-6B8C-ED81-995F-B9DBDA614E08}"/>
              </a:ext>
            </a:extLst>
          </p:cNvPr>
          <p:cNvSpPr/>
          <p:nvPr/>
        </p:nvSpPr>
        <p:spPr>
          <a:xfrm>
            <a:off x="7029013" y="4329670"/>
            <a:ext cx="2379392" cy="742544"/>
          </a:xfrm>
          <a:prstGeom prst="wedgeRoundRectCallout">
            <a:avLst>
              <a:gd name="adj1" fmla="val -66716"/>
              <a:gd name="adj2" fmla="val -2642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600" b="1">
                <a:solidFill>
                  <a:srgbClr val="D33D3D"/>
                </a:solidFill>
                <a:latin typeface="Meiryo UI"/>
                <a:ea typeface="Meiryo UI"/>
              </a:rPr>
              <a:t>可動域が狭い！</a:t>
            </a:r>
            <a:endParaRPr lang="en-US" altLang="ja-JP" sz="1600" b="1">
              <a:solidFill>
                <a:srgbClr val="D33D3D"/>
              </a:solidFill>
              <a:latin typeface="Meiryo UI"/>
              <a:ea typeface="Meiryo UI"/>
            </a:endParaRPr>
          </a:p>
          <a:p>
            <a:pPr algn="ctr">
              <a:lnSpc>
                <a:spcPts val="1900"/>
              </a:lnSpc>
            </a:pPr>
            <a:r>
              <a:rPr lang="ja-JP" altLang="en-US" sz="1600" b="1">
                <a:solidFill>
                  <a:srgbClr val="D33D3D"/>
                </a:solidFill>
                <a:latin typeface="Meiryo UI"/>
                <a:ea typeface="Meiryo UI"/>
              </a:rPr>
              <a:t>微調整が難しい！</a:t>
            </a:r>
            <a:endParaRPr lang="ja-JP" altLang="en-US" sz="16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4" name="角丸四角形吹き出し 2">
            <a:extLst>
              <a:ext uri="{FF2B5EF4-FFF2-40B4-BE49-F238E27FC236}">
                <a16:creationId xmlns:a16="http://schemas.microsoft.com/office/drawing/2014/main" id="{CB0AF78B-D64C-D222-7EB0-ED58566B9663}"/>
              </a:ext>
            </a:extLst>
          </p:cNvPr>
          <p:cNvSpPr/>
          <p:nvPr/>
        </p:nvSpPr>
        <p:spPr>
          <a:xfrm>
            <a:off x="8048827" y="5121443"/>
            <a:ext cx="2291364" cy="742544"/>
          </a:xfrm>
          <a:prstGeom prst="wedgeRoundRectCallout">
            <a:avLst>
              <a:gd name="adj1" fmla="val 62025"/>
              <a:gd name="adj2" fmla="val -3235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可動域を広げたら</a:t>
            </a:r>
            <a:endParaRPr lang="en-US" altLang="ja-JP" sz="1600" b="1">
              <a:solidFill>
                <a:schemeClr val="tx1">
                  <a:lumMod val="75000"/>
                  <a:lumOff val="25000"/>
                </a:schemeClr>
              </a:solidFill>
              <a:latin typeface="Meiryo UI" panose="020B0604030504040204" pitchFamily="50" charset="-128"/>
              <a:ea typeface="Meiryo UI" panose="020B0604030504040204" pitchFamily="50" charset="-128"/>
            </a:endParaRPr>
          </a:p>
          <a:p>
            <a:pPr algn="ctr">
              <a:lnSpc>
                <a:spcPts val="1900"/>
              </a:lnSpc>
            </a:pP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手元で微調整できそう</a:t>
            </a:r>
            <a:endParaRPr lang="en-US" altLang="ja-JP" sz="16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5" name="直角三角形 34">
            <a:extLst>
              <a:ext uri="{FF2B5EF4-FFF2-40B4-BE49-F238E27FC236}">
                <a16:creationId xmlns:a16="http://schemas.microsoft.com/office/drawing/2014/main" id="{10636550-B564-C193-7C4C-285226F1506B}"/>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テキスト ボックス 35">
            <a:extLst>
              <a:ext uri="{FF2B5EF4-FFF2-40B4-BE49-F238E27FC236}">
                <a16:creationId xmlns:a16="http://schemas.microsoft.com/office/drawing/2014/main" id="{5C559FD7-AF4C-0D3E-EDDF-24CBF2B2F62D}"/>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14</a:t>
            </a:r>
            <a:endParaRPr lang="ja-JP" altLang="en-US" sz="2400" b="1" dirty="0">
              <a:latin typeface="Meiryo UI" panose="020B0604030504040204" pitchFamily="50" charset="-128"/>
              <a:ea typeface="Meiryo UI" panose="020B0604030504040204" pitchFamily="50" charset="-128"/>
            </a:endParaRPr>
          </a:p>
        </p:txBody>
      </p:sp>
      <p:pic>
        <p:nvPicPr>
          <p:cNvPr id="2" name="⑭">
            <a:hlinkClick r:id="" action="ppaction://media"/>
            <a:extLst>
              <a:ext uri="{FF2B5EF4-FFF2-40B4-BE49-F238E27FC236}">
                <a16:creationId xmlns:a16="http://schemas.microsoft.com/office/drawing/2014/main" id="{7D657AAF-6144-F517-9161-6A0514B68230}"/>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6"/>
          <a:stretch>
            <a:fillRect/>
          </a:stretch>
        </p:blipFill>
        <p:spPr>
          <a:xfrm>
            <a:off x="109519" y="145464"/>
            <a:ext cx="304800" cy="304800"/>
          </a:xfrm>
          <a:prstGeom prst="rect">
            <a:avLst/>
          </a:prstGeom>
        </p:spPr>
      </p:pic>
    </p:spTree>
    <p:extLst>
      <p:ext uri="{BB962C8B-B14F-4D97-AF65-F5344CB8AC3E}">
        <p14:creationId xmlns:p14="http://schemas.microsoft.com/office/powerpoint/2010/main" val="265195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62794" y="8552"/>
            <a:ext cx="3527811"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対策立案</a:t>
            </a:r>
          </a:p>
        </p:txBody>
      </p:sp>
      <p:cxnSp>
        <p:nvCxnSpPr>
          <p:cNvPr id="9" name="直線コネクタ 8"/>
          <p:cNvCxnSpPr/>
          <p:nvPr/>
        </p:nvCxnSpPr>
        <p:spPr>
          <a:xfrm>
            <a:off x="127346" y="531772"/>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27D38ED3-FFA7-528D-462A-C901F1BD460B}"/>
              </a:ext>
            </a:extLst>
          </p:cNvPr>
          <p:cNvSpPr txBox="1"/>
          <p:nvPr/>
        </p:nvSpPr>
        <p:spPr>
          <a:xfrm>
            <a:off x="127346" y="3242934"/>
            <a:ext cx="5838726" cy="461665"/>
          </a:xfrm>
          <a:prstGeom prst="rect">
            <a:avLst/>
          </a:prstGeom>
          <a:noFill/>
        </p:spPr>
        <p:txBody>
          <a:bodyPr wrap="square" rtlCol="0">
            <a:spAutoFit/>
          </a:bodyPr>
          <a:lstStyle/>
          <a:p>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400" b="1">
                <a:solidFill>
                  <a:srgbClr val="D33D3D"/>
                </a:solidFill>
                <a:latin typeface="Meiryo UI" panose="020B0604030504040204" pitchFamily="50" charset="-128"/>
                <a:ea typeface="Meiryo UI" panose="020B0604030504040204" pitchFamily="50" charset="-128"/>
              </a:rPr>
              <a:t>手元での操作方法</a:t>
            </a: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は？＞</a:t>
            </a:r>
            <a:endParaRPr lang="en-US" altLang="ja-JP" sz="24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85" name="図 84" descr="スーツを着ている男は口ひげの男性の顔&#10;&#10;説明は自動で生成されたものです">
            <a:extLst>
              <a:ext uri="{FF2B5EF4-FFF2-40B4-BE49-F238E27FC236}">
                <a16:creationId xmlns:a16="http://schemas.microsoft.com/office/drawing/2014/main" id="{07F18E60-EEF6-D8A3-9CEC-53500B705809}"/>
              </a:ext>
            </a:extLst>
          </p:cNvPr>
          <p:cNvPicPr>
            <a:picLocks noChangeAspect="1"/>
          </p:cNvPicPr>
          <p:nvPr/>
        </p:nvPicPr>
        <p:blipFill>
          <a:blip r:embed="rId5"/>
          <a:stretch>
            <a:fillRect/>
          </a:stretch>
        </p:blipFill>
        <p:spPr>
          <a:xfrm>
            <a:off x="359842" y="3930220"/>
            <a:ext cx="639337" cy="766595"/>
          </a:xfrm>
          <a:prstGeom prst="rect">
            <a:avLst/>
          </a:prstGeom>
        </p:spPr>
      </p:pic>
      <p:sp>
        <p:nvSpPr>
          <p:cNvPr id="86" name="角丸四角形吹き出し 2">
            <a:extLst>
              <a:ext uri="{FF2B5EF4-FFF2-40B4-BE49-F238E27FC236}">
                <a16:creationId xmlns:a16="http://schemas.microsoft.com/office/drawing/2014/main" id="{C445431B-F0ED-93AE-7DB5-913C9D984ACA}"/>
              </a:ext>
            </a:extLst>
          </p:cNvPr>
          <p:cNvSpPr/>
          <p:nvPr/>
        </p:nvSpPr>
        <p:spPr>
          <a:xfrm>
            <a:off x="1654168" y="4318874"/>
            <a:ext cx="2664589" cy="360197"/>
          </a:xfrm>
          <a:prstGeom prst="wedgeRoundRectCallout">
            <a:avLst>
              <a:gd name="adj1" fmla="val 58040"/>
              <a:gd name="adj2" fmla="val 3652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600" b="1">
                <a:solidFill>
                  <a:srgbClr val="D33D3D"/>
                </a:solidFill>
                <a:latin typeface="Meiryo UI" panose="020B0604030504040204" pitchFamily="50" charset="-128"/>
                <a:ea typeface="Meiryo UI" panose="020B0604030504040204" pitchFamily="50" charset="-128"/>
              </a:rPr>
              <a:t>福祉車両</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はどうですか？</a:t>
            </a:r>
          </a:p>
        </p:txBody>
      </p:sp>
      <p:pic>
        <p:nvPicPr>
          <p:cNvPr id="87" name="図 86">
            <a:extLst>
              <a:ext uri="{FF2B5EF4-FFF2-40B4-BE49-F238E27FC236}">
                <a16:creationId xmlns:a16="http://schemas.microsoft.com/office/drawing/2014/main" id="{BC20540F-C7C5-F7BE-EA3E-C238ADB5FBDC}"/>
              </a:ext>
            </a:extLst>
          </p:cNvPr>
          <p:cNvPicPr>
            <a:picLocks noChangeAspect="1"/>
          </p:cNvPicPr>
          <p:nvPr/>
        </p:nvPicPr>
        <p:blipFill>
          <a:blip r:embed="rId6"/>
          <a:stretch>
            <a:fillRect/>
          </a:stretch>
        </p:blipFill>
        <p:spPr>
          <a:xfrm>
            <a:off x="4610348" y="4229635"/>
            <a:ext cx="509647" cy="621317"/>
          </a:xfrm>
          <a:prstGeom prst="rect">
            <a:avLst/>
          </a:prstGeom>
          <a:ln>
            <a:solidFill>
              <a:schemeClr val="tx1"/>
            </a:solidFill>
          </a:ln>
        </p:spPr>
      </p:pic>
      <p:sp>
        <p:nvSpPr>
          <p:cNvPr id="90" name="角丸四角形吹き出し 2">
            <a:extLst>
              <a:ext uri="{FF2B5EF4-FFF2-40B4-BE49-F238E27FC236}">
                <a16:creationId xmlns:a16="http://schemas.microsoft.com/office/drawing/2014/main" id="{DD861172-B354-9512-3FEC-537D796AD849}"/>
              </a:ext>
            </a:extLst>
          </p:cNvPr>
          <p:cNvSpPr/>
          <p:nvPr/>
        </p:nvSpPr>
        <p:spPr>
          <a:xfrm>
            <a:off x="1140047" y="3849249"/>
            <a:ext cx="3035150" cy="360197"/>
          </a:xfrm>
          <a:prstGeom prst="wedgeRoundRectCallout">
            <a:avLst>
              <a:gd name="adj1" fmla="val -54550"/>
              <a:gd name="adj2" fmla="val 3346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600" b="1">
                <a:solidFill>
                  <a:srgbClr val="D33D3D"/>
                </a:solidFill>
                <a:latin typeface="Meiryo UI" panose="020B0604030504040204" pitchFamily="50" charset="-128"/>
                <a:ea typeface="Meiryo UI" panose="020B0604030504040204" pitchFamily="50" charset="-128"/>
              </a:rPr>
              <a:t>手で操作する乗り物</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もあるよね</a:t>
            </a:r>
          </a:p>
        </p:txBody>
      </p:sp>
      <p:sp>
        <p:nvSpPr>
          <p:cNvPr id="4" name="角丸四角形 44">
            <a:extLst>
              <a:ext uri="{FF2B5EF4-FFF2-40B4-BE49-F238E27FC236}">
                <a16:creationId xmlns:a16="http://schemas.microsoft.com/office/drawing/2014/main" id="{40DA8A63-EDEF-FE28-CBE5-41D7CEFDE427}"/>
              </a:ext>
            </a:extLst>
          </p:cNvPr>
          <p:cNvSpPr/>
          <p:nvPr/>
        </p:nvSpPr>
        <p:spPr>
          <a:xfrm>
            <a:off x="359842" y="1099219"/>
            <a:ext cx="11301362" cy="1817613"/>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a:p>
          <a:p>
            <a:pPr algn="ctr"/>
            <a:endParaRPr lang="ja-JP" altLang="en-US"/>
          </a:p>
        </p:txBody>
      </p:sp>
      <p:pic>
        <p:nvPicPr>
          <p:cNvPr id="5" name="図 4">
            <a:extLst>
              <a:ext uri="{FF2B5EF4-FFF2-40B4-BE49-F238E27FC236}">
                <a16:creationId xmlns:a16="http://schemas.microsoft.com/office/drawing/2014/main" id="{54297FC3-94C0-9529-6C0A-3BB6E4D51B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202"/>
          <a:stretch/>
        </p:blipFill>
        <p:spPr>
          <a:xfrm>
            <a:off x="6283670" y="1637523"/>
            <a:ext cx="626360" cy="715412"/>
          </a:xfrm>
          <a:prstGeom prst="rect">
            <a:avLst/>
          </a:prstGeom>
        </p:spPr>
      </p:pic>
      <p:pic>
        <p:nvPicPr>
          <p:cNvPr id="6" name="Picture 2" descr="ブレインストーミング・会議のイラスト">
            <a:extLst>
              <a:ext uri="{FF2B5EF4-FFF2-40B4-BE49-F238E27FC236}">
                <a16:creationId xmlns:a16="http://schemas.microsoft.com/office/drawing/2014/main" id="{F2672378-5331-8F8C-31F8-B90D68E487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8592" y="1598516"/>
            <a:ext cx="953931" cy="953931"/>
          </a:xfrm>
          <a:prstGeom prst="rect">
            <a:avLst/>
          </a:prstGeom>
          <a:noFill/>
          <a:extLst>
            <a:ext uri="{909E8E84-426E-40DD-AFC4-6F175D3DCCD1}">
              <a14:hiddenFill xmlns:a14="http://schemas.microsoft.com/office/drawing/2010/main">
                <a:solidFill>
                  <a:srgbClr val="FFFFFF"/>
                </a:solidFill>
              </a14:hiddenFill>
            </a:ext>
          </a:extLst>
        </p:spPr>
      </p:pic>
      <p:sp>
        <p:nvSpPr>
          <p:cNvPr id="8" name="角丸四角形吹き出し 2">
            <a:extLst>
              <a:ext uri="{FF2B5EF4-FFF2-40B4-BE49-F238E27FC236}">
                <a16:creationId xmlns:a16="http://schemas.microsoft.com/office/drawing/2014/main" id="{5463F3C8-7233-3DEC-088F-FD01D45A020D}"/>
              </a:ext>
            </a:extLst>
          </p:cNvPr>
          <p:cNvSpPr/>
          <p:nvPr/>
        </p:nvSpPr>
        <p:spPr>
          <a:xfrm>
            <a:off x="7501761" y="1313965"/>
            <a:ext cx="3254464" cy="415499"/>
          </a:xfrm>
          <a:prstGeom prst="wedgeRoundRectCallout">
            <a:avLst>
              <a:gd name="adj1" fmla="val 54916"/>
              <a:gd name="adj2" fmla="val -609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レバーでは長さが必要です・・・</a:t>
            </a:r>
          </a:p>
        </p:txBody>
      </p:sp>
      <p:pic>
        <p:nvPicPr>
          <p:cNvPr id="10" name="図 9">
            <a:extLst>
              <a:ext uri="{FF2B5EF4-FFF2-40B4-BE49-F238E27FC236}">
                <a16:creationId xmlns:a16="http://schemas.microsoft.com/office/drawing/2014/main" id="{96EA5550-2D04-7520-B4D0-BCFB2779D690}"/>
              </a:ext>
            </a:extLst>
          </p:cNvPr>
          <p:cNvPicPr>
            <a:picLocks noChangeAspect="1"/>
          </p:cNvPicPr>
          <p:nvPr/>
        </p:nvPicPr>
        <p:blipFill>
          <a:blip r:embed="rId9"/>
          <a:stretch>
            <a:fillRect/>
          </a:stretch>
        </p:blipFill>
        <p:spPr>
          <a:xfrm>
            <a:off x="10944012" y="1216673"/>
            <a:ext cx="529405" cy="715412"/>
          </a:xfrm>
          <a:prstGeom prst="rect">
            <a:avLst/>
          </a:prstGeom>
        </p:spPr>
      </p:pic>
      <p:sp>
        <p:nvSpPr>
          <p:cNvPr id="11" name="角丸四角形吹き出し 2">
            <a:extLst>
              <a:ext uri="{FF2B5EF4-FFF2-40B4-BE49-F238E27FC236}">
                <a16:creationId xmlns:a16="http://schemas.microsoft.com/office/drawing/2014/main" id="{703A2FD5-5A73-49E5-8FEC-98EA38C81266}"/>
              </a:ext>
            </a:extLst>
          </p:cNvPr>
          <p:cNvSpPr/>
          <p:nvPr/>
        </p:nvSpPr>
        <p:spPr>
          <a:xfrm>
            <a:off x="7076834" y="1832586"/>
            <a:ext cx="2729263" cy="360197"/>
          </a:xfrm>
          <a:prstGeom prst="wedgeRoundRectCallout">
            <a:avLst>
              <a:gd name="adj1" fmla="val -57006"/>
              <a:gd name="adj2" fmla="val -323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600" b="1">
                <a:solidFill>
                  <a:srgbClr val="D33D3D"/>
                </a:solidFill>
                <a:latin typeface="Meiryo UI" panose="020B0604030504040204" pitchFamily="50" charset="-128"/>
                <a:ea typeface="Meiryo UI" panose="020B0604030504040204" pitchFamily="50" charset="-128"/>
              </a:rPr>
              <a:t>操作性悪そうだね</a:t>
            </a:r>
            <a:endParaRPr lang="ja-JP" altLang="en-US" sz="16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99A330B5-1E96-FD90-72E3-5174CFF16292}"/>
              </a:ext>
            </a:extLst>
          </p:cNvPr>
          <p:cNvPicPr>
            <a:picLocks noChangeAspect="1"/>
          </p:cNvPicPr>
          <p:nvPr/>
        </p:nvPicPr>
        <p:blipFill rotWithShape="1">
          <a:blip r:embed="rId10"/>
          <a:srcRect b="11896"/>
          <a:stretch/>
        </p:blipFill>
        <p:spPr>
          <a:xfrm>
            <a:off x="10876458" y="2182166"/>
            <a:ext cx="536504" cy="637984"/>
          </a:xfrm>
          <a:prstGeom prst="rect">
            <a:avLst/>
          </a:prstGeom>
        </p:spPr>
      </p:pic>
      <p:sp>
        <p:nvSpPr>
          <p:cNvPr id="13" name="角丸四角形吹き出し 2">
            <a:extLst>
              <a:ext uri="{FF2B5EF4-FFF2-40B4-BE49-F238E27FC236}">
                <a16:creationId xmlns:a16="http://schemas.microsoft.com/office/drawing/2014/main" id="{09470631-D0DA-38BA-298C-64FED4925D57}"/>
              </a:ext>
            </a:extLst>
          </p:cNvPr>
          <p:cNvSpPr/>
          <p:nvPr/>
        </p:nvSpPr>
        <p:spPr>
          <a:xfrm>
            <a:off x="7823682" y="2308938"/>
            <a:ext cx="2949332" cy="415499"/>
          </a:xfrm>
          <a:prstGeom prst="wedgeRoundRectCallout">
            <a:avLst>
              <a:gd name="adj1" fmla="val 54916"/>
              <a:gd name="adj2" fmla="val -609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600" b="1">
                <a:solidFill>
                  <a:srgbClr val="D33D3D"/>
                </a:solidFill>
                <a:latin typeface="Meiryo UI" panose="020B0604030504040204" pitchFamily="50" charset="-128"/>
                <a:ea typeface="Meiryo UI" panose="020B0604030504040204" pitchFamily="50" charset="-128"/>
              </a:rPr>
              <a:t>歯車の方がコンパクトだね</a:t>
            </a:r>
            <a:endParaRPr lang="ja-JP" altLang="en-US" sz="16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66E29516-6049-4EDD-6491-3A72D73A79D4}"/>
              </a:ext>
            </a:extLst>
          </p:cNvPr>
          <p:cNvPicPr>
            <a:picLocks noChangeAspect="1"/>
          </p:cNvPicPr>
          <p:nvPr/>
        </p:nvPicPr>
        <p:blipFill rotWithShape="1">
          <a:blip r:embed="rId11"/>
          <a:srcRect l="866" t="5429" r="420" b="7559"/>
          <a:stretch/>
        </p:blipFill>
        <p:spPr>
          <a:xfrm>
            <a:off x="1315228" y="1635495"/>
            <a:ext cx="4714489" cy="818091"/>
          </a:xfrm>
          <a:prstGeom prst="rect">
            <a:avLst/>
          </a:prstGeom>
          <a:ln>
            <a:solidFill>
              <a:schemeClr val="tx1"/>
            </a:solidFill>
          </a:ln>
        </p:spPr>
      </p:pic>
      <p:sp>
        <p:nvSpPr>
          <p:cNvPr id="15" name="テキスト ボックス 14">
            <a:extLst>
              <a:ext uri="{FF2B5EF4-FFF2-40B4-BE49-F238E27FC236}">
                <a16:creationId xmlns:a16="http://schemas.microsoft.com/office/drawing/2014/main" id="{01556DE5-A0B0-F3E6-9202-ED0AEB8EF757}"/>
              </a:ext>
            </a:extLst>
          </p:cNvPr>
          <p:cNvSpPr txBox="1"/>
          <p:nvPr/>
        </p:nvSpPr>
        <p:spPr>
          <a:xfrm>
            <a:off x="175895" y="606062"/>
            <a:ext cx="5101498" cy="461665"/>
          </a:xfrm>
          <a:prstGeom prst="rect">
            <a:avLst/>
          </a:prstGeom>
          <a:noFill/>
        </p:spPr>
        <p:txBody>
          <a:bodyPr wrap="square" rtlCol="0">
            <a:spAutoFit/>
          </a:bodyPr>
          <a:lstStyle/>
          <a:p>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400" b="1">
                <a:solidFill>
                  <a:srgbClr val="D33D3D"/>
                </a:solidFill>
                <a:latin typeface="Meiryo UI" panose="020B0604030504040204" pitchFamily="50" charset="-128"/>
                <a:ea typeface="Meiryo UI" panose="020B0604030504040204" pitchFamily="50" charset="-128"/>
              </a:rPr>
              <a:t>可動域を広げ</a:t>
            </a:r>
            <a:r>
              <a:rPr lang="ja-JP" altLang="en-US" sz="2400" b="1">
                <a:latin typeface="Meiryo UI" panose="020B0604030504040204" pitchFamily="50" charset="-128"/>
                <a:ea typeface="Meiryo UI" panose="020B0604030504040204" pitchFamily="50" charset="-128"/>
              </a:rPr>
              <a:t>よ</a:t>
            </a: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う！＞</a:t>
            </a:r>
            <a:endParaRPr lang="en-US" altLang="ja-JP" sz="24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6" name="角丸四角形 66">
            <a:extLst>
              <a:ext uri="{FF2B5EF4-FFF2-40B4-BE49-F238E27FC236}">
                <a16:creationId xmlns:a16="http://schemas.microsoft.com/office/drawing/2014/main" id="{24AFF73C-820F-5AC4-4717-FE17152E11FF}"/>
              </a:ext>
            </a:extLst>
          </p:cNvPr>
          <p:cNvSpPr/>
          <p:nvPr/>
        </p:nvSpPr>
        <p:spPr>
          <a:xfrm>
            <a:off x="337201" y="1121392"/>
            <a:ext cx="5187653" cy="36830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a:solidFill>
                  <a:schemeClr val="tx1">
                    <a:lumMod val="75000"/>
                    <a:lumOff val="25000"/>
                  </a:schemeClr>
                </a:solidFill>
                <a:latin typeface="Meiryo UI"/>
                <a:ea typeface="Meiryo UI"/>
              </a:rPr>
              <a:t>●アクセルペダルを流用して操作できるように・・・</a:t>
            </a:r>
            <a:endParaRPr lang="en-US" altLang="ja-JP" sz="1600">
              <a:solidFill>
                <a:schemeClr val="tx1">
                  <a:lumMod val="75000"/>
                  <a:lumOff val="25000"/>
                </a:schemeClr>
              </a:solidFill>
              <a:latin typeface="Meiryo UI"/>
              <a:ea typeface="Meiryo UI"/>
            </a:endParaRPr>
          </a:p>
        </p:txBody>
      </p:sp>
      <p:graphicFrame>
        <p:nvGraphicFramePr>
          <p:cNvPr id="17" name="表 16">
            <a:extLst>
              <a:ext uri="{FF2B5EF4-FFF2-40B4-BE49-F238E27FC236}">
                <a16:creationId xmlns:a16="http://schemas.microsoft.com/office/drawing/2014/main" id="{41149B5F-5316-5F7F-F711-782DA157DE84}"/>
              </a:ext>
            </a:extLst>
          </p:cNvPr>
          <p:cNvGraphicFramePr>
            <a:graphicFrameLocks noGrp="1"/>
          </p:cNvGraphicFramePr>
          <p:nvPr>
            <p:extLst>
              <p:ext uri="{D42A27DB-BD31-4B8C-83A1-F6EECF244321}">
                <p14:modId xmlns:p14="http://schemas.microsoft.com/office/powerpoint/2010/main" val="4274668298"/>
              </p:ext>
            </p:extLst>
          </p:nvPr>
        </p:nvGraphicFramePr>
        <p:xfrm>
          <a:off x="5465180" y="2995608"/>
          <a:ext cx="6196024" cy="3261538"/>
        </p:xfrm>
        <a:graphic>
          <a:graphicData uri="http://schemas.openxmlformats.org/drawingml/2006/table">
            <a:tbl>
              <a:tblPr firstRow="1" bandRow="1">
                <a:tableStyleId>{5940675A-B579-460E-94D1-54222C63F5DA}</a:tableStyleId>
              </a:tblPr>
              <a:tblGrid>
                <a:gridCol w="1246482">
                  <a:extLst>
                    <a:ext uri="{9D8B030D-6E8A-4147-A177-3AD203B41FA5}">
                      <a16:colId xmlns:a16="http://schemas.microsoft.com/office/drawing/2014/main" val="217017444"/>
                    </a:ext>
                  </a:extLst>
                </a:gridCol>
                <a:gridCol w="1658661">
                  <a:extLst>
                    <a:ext uri="{9D8B030D-6E8A-4147-A177-3AD203B41FA5}">
                      <a16:colId xmlns:a16="http://schemas.microsoft.com/office/drawing/2014/main" val="1865509347"/>
                    </a:ext>
                  </a:extLst>
                </a:gridCol>
                <a:gridCol w="1630684">
                  <a:extLst>
                    <a:ext uri="{9D8B030D-6E8A-4147-A177-3AD203B41FA5}">
                      <a16:colId xmlns:a16="http://schemas.microsoft.com/office/drawing/2014/main" val="613635650"/>
                    </a:ext>
                  </a:extLst>
                </a:gridCol>
                <a:gridCol w="1660197">
                  <a:extLst>
                    <a:ext uri="{9D8B030D-6E8A-4147-A177-3AD203B41FA5}">
                      <a16:colId xmlns:a16="http://schemas.microsoft.com/office/drawing/2014/main" val="175524659"/>
                    </a:ext>
                  </a:extLst>
                </a:gridCol>
              </a:tblGrid>
              <a:tr h="387384">
                <a:tc>
                  <a:txBody>
                    <a:bodyPr/>
                    <a:lstStyle/>
                    <a:p>
                      <a:pPr algn="ctr"/>
                      <a:endParaRPr kumimoji="1" lang="en-US" altLang="ja-JP" sz="1800" b="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rgbClr val="FFF2CC"/>
                    </a:solidFill>
                  </a:tcPr>
                </a:tc>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①パドル式</a:t>
                      </a:r>
                      <a:endParaRPr kumimoji="1" lang="en-US" altLang="ja-JP" sz="1800" b="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rgbClr val="FFF2CC"/>
                    </a:solidFill>
                  </a:tcPr>
                </a:tc>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②プッシュ式</a:t>
                      </a:r>
                      <a:endParaRPr kumimoji="1" lang="en-US" altLang="ja-JP" sz="1800" b="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rgbClr val="FFF2CC"/>
                    </a:solidFill>
                  </a:tcPr>
                </a:tc>
                <a:tc>
                  <a:txBody>
                    <a:bodyPr/>
                    <a:lstStyle/>
                    <a:p>
                      <a:pPr algn="ctr"/>
                      <a:r>
                        <a:rPr kumimoji="1" lang="ja-JP" altLang="en-US" sz="1800" b="1">
                          <a:solidFill>
                            <a:srgbClr val="FF0000"/>
                          </a:solidFill>
                          <a:latin typeface="Meiryo UI" panose="020B0604030504040204" pitchFamily="50" charset="-128"/>
                          <a:ea typeface="Meiryo UI" panose="020B0604030504040204" pitchFamily="50" charset="-128"/>
                        </a:rPr>
                        <a:t>③ダイヤル式</a:t>
                      </a:r>
                    </a:p>
                  </a:txBody>
                  <a:tcPr anchor="ctr">
                    <a:solidFill>
                      <a:schemeClr val="accent4">
                        <a:lumMod val="20000"/>
                        <a:lumOff val="80000"/>
                      </a:schemeClr>
                    </a:solidFill>
                  </a:tcPr>
                </a:tc>
                <a:extLst>
                  <a:ext uri="{0D108BD9-81ED-4DB2-BD59-A6C34878D82A}">
                    <a16:rowId xmlns:a16="http://schemas.microsoft.com/office/drawing/2014/main" val="4195047875"/>
                  </a:ext>
                </a:extLst>
              </a:tr>
              <a:tr h="1301244">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操作案</a:t>
                      </a:r>
                    </a:p>
                  </a:txBody>
                  <a:tcPr anchor="ctr">
                    <a:noFill/>
                  </a:tcPr>
                </a:tc>
                <a:tc>
                  <a:txBody>
                    <a:bodyPr/>
                    <a:lstStyle/>
                    <a:p>
                      <a:pPr algn="ctr"/>
                      <a:endPar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endParaRPr>
                    </a:p>
                  </a:txBody>
                  <a:tcPr anchor="ctr">
                    <a:noFill/>
                  </a:tcPr>
                </a:tc>
                <a:tc>
                  <a:txBody>
                    <a:bodyPr/>
                    <a:lstStyle/>
                    <a:p>
                      <a:pPr algn="ctr"/>
                      <a:endPar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endParaRPr>
                    </a:p>
                  </a:txBody>
                  <a:tcPr anchor="ctr">
                    <a:noFill/>
                  </a:tcPr>
                </a:tc>
                <a:tc>
                  <a:txBody>
                    <a:bodyPr/>
                    <a:lstStyle/>
                    <a:p>
                      <a:pPr algn="ctr"/>
                      <a:endParaRPr kumimoji="1" lang="en-US" altLang="ja-JP" sz="1800">
                        <a:solidFill>
                          <a:schemeClr val="tx1">
                            <a:lumMod val="75000"/>
                            <a:lumOff val="25000"/>
                          </a:schemeClr>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97447053"/>
                  </a:ext>
                </a:extLst>
              </a:tr>
              <a:tr h="529097">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可動域</a:t>
                      </a:r>
                    </a:p>
                  </a:txBody>
                  <a:tcPr anchor="ctr">
                    <a:noFill/>
                  </a:tcPr>
                </a:tc>
                <a:tc>
                  <a:txBody>
                    <a:bodyPr/>
                    <a:lstStyle/>
                    <a:p>
                      <a:pPr algn="ctr"/>
                      <a:r>
                        <a:rPr kumimoji="1" lang="en-US" altLang="ja-JP" sz="1800" b="0">
                          <a:solidFill>
                            <a:schemeClr val="tx1">
                              <a:lumMod val="75000"/>
                              <a:lumOff val="25000"/>
                            </a:schemeClr>
                          </a:solidFill>
                          <a:latin typeface="Meiryo UI" panose="020B0604030504040204" pitchFamily="50" charset="-128"/>
                          <a:ea typeface="Meiryo UI" panose="020B0604030504040204" pitchFamily="50" charset="-128"/>
                        </a:rPr>
                        <a:t>15°</a:t>
                      </a:r>
                      <a:endPar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800" b="0">
                          <a:solidFill>
                            <a:schemeClr val="tx1">
                              <a:lumMod val="75000"/>
                              <a:lumOff val="25000"/>
                            </a:schemeClr>
                          </a:solidFill>
                          <a:latin typeface="Meiryo UI" panose="020B0604030504040204" pitchFamily="50" charset="-128"/>
                          <a:ea typeface="Meiryo UI" panose="020B0604030504040204" pitchFamily="50" charset="-128"/>
                        </a:rPr>
                        <a:t>60°</a:t>
                      </a:r>
                      <a:endPar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800" b="1">
                          <a:solidFill>
                            <a:srgbClr val="FF0000"/>
                          </a:solidFill>
                          <a:latin typeface="Meiryo UI" panose="020B0604030504040204" pitchFamily="50" charset="-128"/>
                          <a:ea typeface="Meiryo UI" panose="020B0604030504040204" pitchFamily="50" charset="-128"/>
                        </a:rPr>
                        <a:t>180°</a:t>
                      </a:r>
                    </a:p>
                  </a:txBody>
                  <a:tcPr anchor="ctr"/>
                </a:tc>
                <a:extLst>
                  <a:ext uri="{0D108BD9-81ED-4DB2-BD59-A6C34878D82A}">
                    <a16:rowId xmlns:a16="http://schemas.microsoft.com/office/drawing/2014/main" val="2537393395"/>
                  </a:ext>
                </a:extLst>
              </a:tr>
              <a:tr h="517316">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操作性</a:t>
                      </a:r>
                      <a:endParaRPr kumimoji="1" lang="en-US" altLang="ja-JP" sz="1800" b="0">
                        <a:solidFill>
                          <a:schemeClr val="tx1">
                            <a:lumMod val="75000"/>
                            <a:lumOff val="25000"/>
                          </a:schemeClr>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a:t>
                      </a:r>
                    </a:p>
                  </a:txBody>
                  <a:tcPr anchor="ctr">
                    <a:noFill/>
                  </a:tcPr>
                </a:tc>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a:t>
                      </a:r>
                    </a:p>
                  </a:txBody>
                  <a:tcPr anchor="ctr">
                    <a:noFill/>
                  </a:tcPr>
                </a:tc>
                <a:tc>
                  <a:txBody>
                    <a:bodyPr/>
                    <a:lstStyle/>
                    <a:p>
                      <a:pPr algn="ctr"/>
                      <a:r>
                        <a:rPr kumimoji="1" lang="ja-JP" altLang="en-US" sz="2400" b="1">
                          <a:solidFill>
                            <a:srgbClr val="FF0000"/>
                          </a:solidFill>
                          <a:latin typeface="Meiryo UI" panose="020B0604030504040204" pitchFamily="50" charset="-128"/>
                          <a:ea typeface="Meiryo UI" panose="020B0604030504040204" pitchFamily="50" charset="-128"/>
                        </a:rPr>
                        <a:t>◎</a:t>
                      </a:r>
                      <a:endParaRPr kumimoji="1" lang="en-US" altLang="ja-JP" sz="2400" b="1">
                        <a:solidFill>
                          <a:srgbClr val="FF0000"/>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231362573"/>
                  </a:ext>
                </a:extLst>
              </a:tr>
              <a:tr h="526497">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安全性</a:t>
                      </a:r>
                    </a:p>
                  </a:txBody>
                  <a:tcPr anchor="ctr">
                    <a:noFill/>
                  </a:tcPr>
                </a:tc>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a:t>
                      </a:r>
                    </a:p>
                  </a:txBody>
                  <a:tcPr anchor="ctr">
                    <a:noFill/>
                  </a:tcPr>
                </a:tc>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a:t>
                      </a:r>
                    </a:p>
                  </a:txBody>
                  <a:tcPr anchor="ctr">
                    <a:noFill/>
                  </a:tcPr>
                </a:tc>
                <a:tc>
                  <a:txBody>
                    <a:bodyPr/>
                    <a:lstStyle/>
                    <a:p>
                      <a:pPr algn="ctr"/>
                      <a:r>
                        <a:rPr kumimoji="1" lang="ja-JP" altLang="en-US" sz="2400" b="1">
                          <a:solidFill>
                            <a:srgbClr val="FF0000"/>
                          </a:solidFill>
                          <a:latin typeface="Meiryo UI" panose="020B0604030504040204" pitchFamily="50" charset="-128"/>
                          <a:ea typeface="Meiryo UI" panose="020B0604030504040204" pitchFamily="50" charset="-128"/>
                        </a:rPr>
                        <a:t>◎</a:t>
                      </a:r>
                      <a:endParaRPr kumimoji="1" lang="en-US" altLang="ja-JP" sz="2400" b="1">
                        <a:solidFill>
                          <a:srgbClr val="FF0000"/>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82310564"/>
                  </a:ext>
                </a:extLst>
              </a:tr>
            </a:tbl>
          </a:graphicData>
        </a:graphic>
      </p:graphicFrame>
      <p:pic>
        <p:nvPicPr>
          <p:cNvPr id="2" name="図 1">
            <a:extLst>
              <a:ext uri="{FF2B5EF4-FFF2-40B4-BE49-F238E27FC236}">
                <a16:creationId xmlns:a16="http://schemas.microsoft.com/office/drawing/2014/main" id="{00000000-0008-0000-0600-000005000000}"/>
              </a:ext>
            </a:extLst>
          </p:cNvPr>
          <p:cNvPicPr>
            <a:picLocks noChangeAspect="1"/>
          </p:cNvPicPr>
          <p:nvPr/>
        </p:nvPicPr>
        <p:blipFill rotWithShape="1">
          <a:blip r:embed="rId12"/>
          <a:srcRect t="1076" b="12637"/>
          <a:stretch/>
        </p:blipFill>
        <p:spPr>
          <a:xfrm>
            <a:off x="8441465" y="3425970"/>
            <a:ext cx="1517292" cy="1121866"/>
          </a:xfrm>
          <a:prstGeom prst="rect">
            <a:avLst/>
          </a:prstGeom>
        </p:spPr>
      </p:pic>
      <p:pic>
        <p:nvPicPr>
          <p:cNvPr id="31" name="図 30">
            <a:extLst>
              <a:ext uri="{FF2B5EF4-FFF2-40B4-BE49-F238E27FC236}">
                <a16:creationId xmlns:a16="http://schemas.microsoft.com/office/drawing/2014/main" id="{00000000-0008-0000-0600-000009000000}"/>
              </a:ext>
            </a:extLst>
          </p:cNvPr>
          <p:cNvPicPr>
            <a:picLocks noChangeAspect="1"/>
          </p:cNvPicPr>
          <p:nvPr/>
        </p:nvPicPr>
        <p:blipFill rotWithShape="1">
          <a:blip r:embed="rId13"/>
          <a:srcRect l="4430" t="4288" r="11398" b="47924"/>
          <a:stretch/>
        </p:blipFill>
        <p:spPr>
          <a:xfrm>
            <a:off x="6842227" y="3518964"/>
            <a:ext cx="1426645" cy="975370"/>
          </a:xfrm>
          <a:prstGeom prst="rect">
            <a:avLst/>
          </a:prstGeom>
        </p:spPr>
      </p:pic>
      <p:pic>
        <p:nvPicPr>
          <p:cNvPr id="19" name="図 18">
            <a:extLst>
              <a:ext uri="{FF2B5EF4-FFF2-40B4-BE49-F238E27FC236}">
                <a16:creationId xmlns:a16="http://schemas.microsoft.com/office/drawing/2014/main" id="{764D0CAB-7FAE-23D9-5CFA-1F8181219F2C}"/>
              </a:ext>
            </a:extLst>
          </p:cNvPr>
          <p:cNvPicPr>
            <a:picLocks noChangeAspect="1"/>
          </p:cNvPicPr>
          <p:nvPr/>
        </p:nvPicPr>
        <p:blipFill>
          <a:blip r:embed="rId6"/>
          <a:stretch>
            <a:fillRect/>
          </a:stretch>
        </p:blipFill>
        <p:spPr>
          <a:xfrm>
            <a:off x="4610348" y="5208950"/>
            <a:ext cx="509647" cy="621317"/>
          </a:xfrm>
          <a:prstGeom prst="rect">
            <a:avLst/>
          </a:prstGeom>
          <a:ln>
            <a:solidFill>
              <a:schemeClr val="tx1"/>
            </a:solidFill>
          </a:ln>
        </p:spPr>
      </p:pic>
      <p:sp>
        <p:nvSpPr>
          <p:cNvPr id="20" name="角丸四角形吹き出し 2">
            <a:extLst>
              <a:ext uri="{FF2B5EF4-FFF2-40B4-BE49-F238E27FC236}">
                <a16:creationId xmlns:a16="http://schemas.microsoft.com/office/drawing/2014/main" id="{71A9071C-B187-9671-F005-F5E70C4162C6}"/>
              </a:ext>
            </a:extLst>
          </p:cNvPr>
          <p:cNvSpPr/>
          <p:nvPr/>
        </p:nvSpPr>
        <p:spPr>
          <a:xfrm>
            <a:off x="1654168" y="5042406"/>
            <a:ext cx="2664589" cy="360197"/>
          </a:xfrm>
          <a:prstGeom prst="wedgeRoundRectCallout">
            <a:avLst>
              <a:gd name="adj1" fmla="val 58040"/>
              <a:gd name="adj2" fmla="val 3652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600" b="1" dirty="0">
                <a:solidFill>
                  <a:srgbClr val="D33D3D"/>
                </a:solidFill>
                <a:latin typeface="Meiryo UI" panose="020B0604030504040204" pitchFamily="50" charset="-128"/>
                <a:ea typeface="Meiryo UI" panose="020B0604030504040204" pitchFamily="50" charset="-128"/>
              </a:rPr>
              <a:t>ダイヤルでも％は感覚で</a:t>
            </a: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a:t>
            </a:r>
          </a:p>
        </p:txBody>
      </p:sp>
      <p:sp>
        <p:nvSpPr>
          <p:cNvPr id="21" name="角丸四角形吹き出し 2">
            <a:extLst>
              <a:ext uri="{FF2B5EF4-FFF2-40B4-BE49-F238E27FC236}">
                <a16:creationId xmlns:a16="http://schemas.microsoft.com/office/drawing/2014/main" id="{6348D347-619B-2682-B8D2-27E6CFC623AA}"/>
              </a:ext>
            </a:extLst>
          </p:cNvPr>
          <p:cNvSpPr/>
          <p:nvPr/>
        </p:nvSpPr>
        <p:spPr>
          <a:xfrm>
            <a:off x="1140047" y="5519609"/>
            <a:ext cx="3035150" cy="360197"/>
          </a:xfrm>
          <a:prstGeom prst="wedgeRoundRectCallout">
            <a:avLst>
              <a:gd name="adj1" fmla="val -54550"/>
              <a:gd name="adj2" fmla="val 3346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600" b="1" dirty="0">
                <a:solidFill>
                  <a:srgbClr val="D33D3D"/>
                </a:solidFill>
                <a:latin typeface="Meiryo UI" panose="020B0604030504040204" pitchFamily="50" charset="-128"/>
                <a:ea typeface="Meiryo UI" panose="020B0604030504040204" pitchFamily="50" charset="-128"/>
              </a:rPr>
              <a:t>目盛り</a:t>
            </a: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rPr>
              <a:t>を付けてみよう！</a:t>
            </a:r>
          </a:p>
        </p:txBody>
      </p:sp>
      <p:pic>
        <p:nvPicPr>
          <p:cNvPr id="22" name="図 21" descr="スーツを着ている男は口ひげの男性の顔&#10;&#10;説明は自動で生成されたものです">
            <a:extLst>
              <a:ext uri="{FF2B5EF4-FFF2-40B4-BE49-F238E27FC236}">
                <a16:creationId xmlns:a16="http://schemas.microsoft.com/office/drawing/2014/main" id="{9479891D-1F86-5FE2-42B1-1BBC199DF398}"/>
              </a:ext>
            </a:extLst>
          </p:cNvPr>
          <p:cNvPicPr>
            <a:picLocks noChangeAspect="1"/>
          </p:cNvPicPr>
          <p:nvPr/>
        </p:nvPicPr>
        <p:blipFill>
          <a:blip r:embed="rId5"/>
          <a:stretch>
            <a:fillRect/>
          </a:stretch>
        </p:blipFill>
        <p:spPr>
          <a:xfrm>
            <a:off x="369839" y="5315123"/>
            <a:ext cx="639337" cy="766595"/>
          </a:xfrm>
          <a:prstGeom prst="rect">
            <a:avLst/>
          </a:prstGeom>
        </p:spPr>
      </p:pic>
      <p:pic>
        <p:nvPicPr>
          <p:cNvPr id="23" name="図 22">
            <a:extLst>
              <a:ext uri="{FF2B5EF4-FFF2-40B4-BE49-F238E27FC236}">
                <a16:creationId xmlns:a16="http://schemas.microsoft.com/office/drawing/2014/main" id="{BF1104E0-00E0-DBDC-EE71-23D0330339CD}"/>
              </a:ext>
            </a:extLst>
          </p:cNvPr>
          <p:cNvPicPr>
            <a:picLocks noChangeAspect="1"/>
          </p:cNvPicPr>
          <p:nvPr/>
        </p:nvPicPr>
        <p:blipFill>
          <a:blip r:embed="rId14"/>
          <a:stretch>
            <a:fillRect/>
          </a:stretch>
        </p:blipFill>
        <p:spPr>
          <a:xfrm>
            <a:off x="10131350" y="3453380"/>
            <a:ext cx="1426118" cy="1118884"/>
          </a:xfrm>
          <a:prstGeom prst="rect">
            <a:avLst/>
          </a:prstGeom>
        </p:spPr>
      </p:pic>
      <p:sp>
        <p:nvSpPr>
          <p:cNvPr id="3" name="直角三角形 2">
            <a:extLst>
              <a:ext uri="{FF2B5EF4-FFF2-40B4-BE49-F238E27FC236}">
                <a16:creationId xmlns:a16="http://schemas.microsoft.com/office/drawing/2014/main" id="{B19EC02C-12E6-9D1E-63D1-AC30EA8F86BB}"/>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テキスト ボックス 23">
            <a:extLst>
              <a:ext uri="{FF2B5EF4-FFF2-40B4-BE49-F238E27FC236}">
                <a16:creationId xmlns:a16="http://schemas.microsoft.com/office/drawing/2014/main" id="{8F5387DB-5942-4D84-AC58-5C27FB49A707}"/>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15</a:t>
            </a:r>
            <a:endParaRPr lang="ja-JP" altLang="en-US" sz="2400" b="1" dirty="0">
              <a:latin typeface="Meiryo UI" panose="020B0604030504040204" pitchFamily="50" charset="-128"/>
              <a:ea typeface="Meiryo UI" panose="020B0604030504040204" pitchFamily="50" charset="-128"/>
            </a:endParaRPr>
          </a:p>
        </p:txBody>
      </p:sp>
      <p:sp>
        <p:nvSpPr>
          <p:cNvPr id="25" name="角丸四角形 129">
            <a:extLst>
              <a:ext uri="{FF2B5EF4-FFF2-40B4-BE49-F238E27FC236}">
                <a16:creationId xmlns:a16="http://schemas.microsoft.com/office/drawing/2014/main" id="{9F839B20-D2A5-F737-167A-FE65BD3CED5E}"/>
              </a:ext>
            </a:extLst>
          </p:cNvPr>
          <p:cNvSpPr/>
          <p:nvPr/>
        </p:nvSpPr>
        <p:spPr>
          <a:xfrm>
            <a:off x="297176" y="4641070"/>
            <a:ext cx="735783" cy="226792"/>
          </a:xfrm>
          <a:prstGeom prst="roundRect">
            <a:avLst>
              <a:gd name="adj" fmla="val 4043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rPr>
              <a:t>鷲見さん</a:t>
            </a:r>
          </a:p>
        </p:txBody>
      </p:sp>
      <p:sp>
        <p:nvSpPr>
          <p:cNvPr id="26" name="角丸四角形 129">
            <a:extLst>
              <a:ext uri="{FF2B5EF4-FFF2-40B4-BE49-F238E27FC236}">
                <a16:creationId xmlns:a16="http://schemas.microsoft.com/office/drawing/2014/main" id="{80A85992-8129-FB02-BDC5-CAA480B98162}"/>
              </a:ext>
            </a:extLst>
          </p:cNvPr>
          <p:cNvSpPr/>
          <p:nvPr/>
        </p:nvSpPr>
        <p:spPr>
          <a:xfrm>
            <a:off x="4497279" y="4791059"/>
            <a:ext cx="735783" cy="226792"/>
          </a:xfrm>
          <a:prstGeom prst="roundRect">
            <a:avLst>
              <a:gd name="adj" fmla="val 4043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a:solidFill>
                  <a:schemeClr val="tx1">
                    <a:lumMod val="75000"/>
                    <a:lumOff val="25000"/>
                  </a:schemeClr>
                </a:solidFill>
                <a:latin typeface="Meiryo UI" panose="020B0604030504040204" pitchFamily="50" charset="-128"/>
                <a:ea typeface="Meiryo UI" panose="020B0604030504040204" pitchFamily="50" charset="-128"/>
              </a:rPr>
              <a:t>西田</a:t>
            </a:r>
          </a:p>
        </p:txBody>
      </p:sp>
      <p:sp>
        <p:nvSpPr>
          <p:cNvPr id="27" name="正方形/長方形 26">
            <a:extLst>
              <a:ext uri="{FF2B5EF4-FFF2-40B4-BE49-F238E27FC236}">
                <a16:creationId xmlns:a16="http://schemas.microsoft.com/office/drawing/2014/main" id="{6F2F9060-5E8C-36B8-5F4F-517C01FA498D}"/>
              </a:ext>
            </a:extLst>
          </p:cNvPr>
          <p:cNvSpPr/>
          <p:nvPr/>
        </p:nvSpPr>
        <p:spPr>
          <a:xfrm>
            <a:off x="9976657" y="2985217"/>
            <a:ext cx="1702447" cy="3281098"/>
          </a:xfrm>
          <a:prstGeom prst="rect">
            <a:avLst/>
          </a:prstGeom>
          <a:solidFill>
            <a:srgbClr val="FF0000">
              <a:alpha val="5882"/>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54">
            <a:extLst>
              <a:ext uri="{FF2B5EF4-FFF2-40B4-BE49-F238E27FC236}">
                <a16:creationId xmlns:a16="http://schemas.microsoft.com/office/drawing/2014/main" id="{8453C288-A71A-5EDB-673E-94F11512D015}"/>
              </a:ext>
            </a:extLst>
          </p:cNvPr>
          <p:cNvSpPr/>
          <p:nvPr/>
        </p:nvSpPr>
        <p:spPr>
          <a:xfrm>
            <a:off x="988097" y="6203268"/>
            <a:ext cx="10215806" cy="558998"/>
          </a:xfrm>
          <a:prstGeom prst="roundRect">
            <a:avLst/>
          </a:prstGeom>
          <a:solidFill>
            <a:srgbClr val="FFF2CC"/>
          </a:solidFill>
          <a:ln w="5715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rgbClr val="D33D3D"/>
                </a:solidFill>
                <a:latin typeface="Meiryo UI" panose="020B0604030504040204" pitchFamily="50" charset="-128"/>
                <a:ea typeface="Meiryo UI" panose="020B0604030504040204" pitchFamily="50" charset="-128"/>
              </a:rPr>
              <a:t>「歯車」 「ダイヤル」 「目盛り」 の</a:t>
            </a:r>
            <a:r>
              <a:rPr lang="en-US" altLang="ja-JP" sz="2400" b="1">
                <a:solidFill>
                  <a:srgbClr val="D33D3D"/>
                </a:solidFill>
                <a:latin typeface="Meiryo UI" panose="020B0604030504040204" pitchFamily="50" charset="-128"/>
                <a:ea typeface="Meiryo UI" panose="020B0604030504040204" pitchFamily="50" charset="-128"/>
              </a:rPr>
              <a:t>3</a:t>
            </a:r>
            <a:r>
              <a:rPr lang="ja-JP" altLang="en-US" sz="2400" b="1">
                <a:solidFill>
                  <a:srgbClr val="D33D3D"/>
                </a:solidFill>
                <a:latin typeface="Meiryo UI" panose="020B0604030504040204" pitchFamily="50" charset="-128"/>
                <a:ea typeface="Meiryo UI" panose="020B0604030504040204" pitchFamily="50" charset="-128"/>
              </a:rPr>
              <a:t>本柱で感覚での操作から脱却しよう！</a:t>
            </a:r>
            <a:endParaRPr lang="en-US" altLang="ja-JP" sz="24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28" name="⑮">
            <a:hlinkClick r:id="" action="ppaction://media"/>
            <a:extLst>
              <a:ext uri="{FF2B5EF4-FFF2-40B4-BE49-F238E27FC236}">
                <a16:creationId xmlns:a16="http://schemas.microsoft.com/office/drawing/2014/main" id="{D7EB5C84-2DE1-219D-B91E-4B60DFF77612}"/>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5"/>
          <a:stretch>
            <a:fillRect/>
          </a:stretch>
        </p:blipFill>
        <p:spPr>
          <a:xfrm>
            <a:off x="58072" y="149961"/>
            <a:ext cx="301770" cy="301770"/>
          </a:xfrm>
          <a:prstGeom prst="rect">
            <a:avLst/>
          </a:prstGeom>
        </p:spPr>
      </p:pic>
    </p:spTree>
    <p:extLst>
      <p:ext uri="{BB962C8B-B14F-4D97-AF65-F5344CB8AC3E}">
        <p14:creationId xmlns:p14="http://schemas.microsoft.com/office/powerpoint/2010/main" val="426504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9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1" name="角丸四角形 44">
            <a:extLst>
              <a:ext uri="{FF2B5EF4-FFF2-40B4-BE49-F238E27FC236}">
                <a16:creationId xmlns:a16="http://schemas.microsoft.com/office/drawing/2014/main" id="{D1EDD70D-B0E8-0F6C-2E87-5E78EBC9CC63}"/>
              </a:ext>
            </a:extLst>
          </p:cNvPr>
          <p:cNvSpPr/>
          <p:nvPr/>
        </p:nvSpPr>
        <p:spPr>
          <a:xfrm>
            <a:off x="7190913" y="1088207"/>
            <a:ext cx="4927639" cy="327135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60" name="角丸四角形 44">
            <a:extLst>
              <a:ext uri="{FF2B5EF4-FFF2-40B4-BE49-F238E27FC236}">
                <a16:creationId xmlns:a16="http://schemas.microsoft.com/office/drawing/2014/main" id="{93F67C3C-48C4-C127-95D8-C193AADEE797}"/>
              </a:ext>
            </a:extLst>
          </p:cNvPr>
          <p:cNvSpPr/>
          <p:nvPr/>
        </p:nvSpPr>
        <p:spPr>
          <a:xfrm>
            <a:off x="7190913" y="4617939"/>
            <a:ext cx="4927639" cy="2169587"/>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3" name="角丸四角形 44">
            <a:extLst>
              <a:ext uri="{FF2B5EF4-FFF2-40B4-BE49-F238E27FC236}">
                <a16:creationId xmlns:a16="http://schemas.microsoft.com/office/drawing/2014/main" id="{8666B4F3-A6FB-3EA4-9035-84D80CB51617}"/>
              </a:ext>
            </a:extLst>
          </p:cNvPr>
          <p:cNvSpPr/>
          <p:nvPr/>
        </p:nvSpPr>
        <p:spPr>
          <a:xfrm>
            <a:off x="262793" y="1088207"/>
            <a:ext cx="6642355" cy="333462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0" name="角丸四角形 44">
            <a:extLst>
              <a:ext uri="{FF2B5EF4-FFF2-40B4-BE49-F238E27FC236}">
                <a16:creationId xmlns:a16="http://schemas.microsoft.com/office/drawing/2014/main" id="{33F14859-DA9E-38FE-0366-1E27CC711C16}"/>
              </a:ext>
            </a:extLst>
          </p:cNvPr>
          <p:cNvSpPr/>
          <p:nvPr/>
        </p:nvSpPr>
        <p:spPr>
          <a:xfrm>
            <a:off x="262793" y="4617939"/>
            <a:ext cx="5730315" cy="2169587"/>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p:cNvSpPr txBox="1"/>
          <p:nvPr/>
        </p:nvSpPr>
        <p:spPr>
          <a:xfrm>
            <a:off x="262794" y="8552"/>
            <a:ext cx="3527811"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対策実施</a:t>
            </a:r>
          </a:p>
        </p:txBody>
      </p:sp>
      <p:cxnSp>
        <p:nvCxnSpPr>
          <p:cNvPr id="9" name="直線コネクタ 8"/>
          <p:cNvCxnSpPr/>
          <p:nvPr/>
        </p:nvCxnSpPr>
        <p:spPr>
          <a:xfrm>
            <a:off x="284177" y="549750"/>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BDD1BB13-10E7-F1AB-CAA7-CBF88238A03A}"/>
              </a:ext>
            </a:extLst>
          </p:cNvPr>
          <p:cNvSpPr txBox="1"/>
          <p:nvPr/>
        </p:nvSpPr>
        <p:spPr>
          <a:xfrm>
            <a:off x="91637" y="568152"/>
            <a:ext cx="3870124" cy="461665"/>
          </a:xfrm>
          <a:prstGeom prst="rect">
            <a:avLst/>
          </a:prstGeom>
          <a:noFill/>
        </p:spPr>
        <p:txBody>
          <a:bodyPr wrap="square" rtlCol="0">
            <a:spAutoFit/>
          </a:bodyPr>
          <a:lstStyle/>
          <a:p>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＜歯車製作＞</a:t>
            </a:r>
            <a:endParaRPr lang="en-US" altLang="ja-JP" sz="24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2" name="角丸四角形 16">
            <a:extLst>
              <a:ext uri="{FF2B5EF4-FFF2-40B4-BE49-F238E27FC236}">
                <a16:creationId xmlns:a16="http://schemas.microsoft.com/office/drawing/2014/main" id="{58811A78-C0F1-A5FD-C0EB-A2E799C349F6}"/>
              </a:ext>
            </a:extLst>
          </p:cNvPr>
          <p:cNvSpPr/>
          <p:nvPr/>
        </p:nvSpPr>
        <p:spPr>
          <a:xfrm>
            <a:off x="324260" y="3978676"/>
            <a:ext cx="6446935" cy="357735"/>
          </a:xfrm>
          <a:prstGeom prst="roundRect">
            <a:avLst/>
          </a:prstGeom>
          <a:solidFill>
            <a:srgbClr val="FFF2CC"/>
          </a:solidFill>
          <a:ln w="3810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rgbClr val="D33D3D"/>
                </a:solidFill>
                <a:latin typeface="Meiryo UI" panose="020B0604030504040204" pitchFamily="50" charset="-128"/>
                <a:ea typeface="Meiryo UI" panose="020B0604030504040204" pitchFamily="50" charset="-128"/>
              </a:rPr>
              <a:t>角度増幅のため</a:t>
            </a:r>
            <a:r>
              <a:rPr lang="en-US" altLang="ja-JP" b="1">
                <a:solidFill>
                  <a:srgbClr val="D33D3D"/>
                </a:solidFill>
                <a:latin typeface="Meiryo UI" panose="020B0604030504040204" pitchFamily="50" charset="-128"/>
                <a:ea typeface="Meiryo UI" panose="020B0604030504040204" pitchFamily="50" charset="-128"/>
              </a:rPr>
              <a:t>12.9:1</a:t>
            </a:r>
            <a:r>
              <a:rPr lang="ja-JP" altLang="en-US" b="1">
                <a:solidFill>
                  <a:srgbClr val="D33D3D"/>
                </a:solidFill>
                <a:latin typeface="Meiryo UI" panose="020B0604030504040204" pitchFamily="50" charset="-128"/>
                <a:ea typeface="Meiryo UI" panose="020B0604030504040204" pitchFamily="50" charset="-128"/>
              </a:rPr>
              <a:t>のギア比に設定！</a:t>
            </a:r>
            <a:endParaRPr lang="en-US" altLang="ja-JP" b="1">
              <a:solidFill>
                <a:srgbClr val="D33D3D"/>
              </a:solidFill>
              <a:latin typeface="Meiryo UI" panose="020B0604030504040204" pitchFamily="50" charset="-128"/>
              <a:ea typeface="Meiryo UI" panose="020B0604030504040204" pitchFamily="50" charset="-128"/>
            </a:endParaRPr>
          </a:p>
        </p:txBody>
      </p:sp>
      <p:sp>
        <p:nvSpPr>
          <p:cNvPr id="44" name="フリーフォーム 596">
            <a:extLst>
              <a:ext uri="{FF2B5EF4-FFF2-40B4-BE49-F238E27FC236}">
                <a16:creationId xmlns:a16="http://schemas.microsoft.com/office/drawing/2014/main" id="{CF1E9A1B-5EB0-F72E-E9CB-7BF4C83CEF32}"/>
              </a:ext>
            </a:extLst>
          </p:cNvPr>
          <p:cNvSpPr/>
          <p:nvPr/>
        </p:nvSpPr>
        <p:spPr>
          <a:xfrm rot="16497062">
            <a:off x="10286216" y="5250389"/>
            <a:ext cx="1044069" cy="949522"/>
          </a:xfrm>
          <a:custGeom>
            <a:avLst/>
            <a:gdLst>
              <a:gd name="connsiteX0" fmla="*/ 2133400 w 2468517"/>
              <a:gd name="connsiteY0" fmla="*/ 1487878 h 2215152"/>
              <a:gd name="connsiteX1" fmla="*/ 2012860 w 2468517"/>
              <a:gd name="connsiteY1" fmla="*/ 863370 h 2215152"/>
              <a:gd name="connsiteX2" fmla="*/ 1994251 w 2468517"/>
              <a:gd name="connsiteY2" fmla="*/ 822817 h 2215152"/>
              <a:gd name="connsiteX3" fmla="*/ 1990973 w 2468517"/>
              <a:gd name="connsiteY3" fmla="*/ 822771 h 2215152"/>
              <a:gd name="connsiteX4" fmla="*/ 1754203 w 2468517"/>
              <a:gd name="connsiteY4" fmla="*/ 692213 h 2215152"/>
              <a:gd name="connsiteX5" fmla="*/ 1722752 w 2468517"/>
              <a:gd name="connsiteY5" fmla="*/ 644594 h 2215152"/>
              <a:gd name="connsiteX6" fmla="*/ 1659441 w 2468517"/>
              <a:gd name="connsiteY6" fmla="*/ 639034 h 2215152"/>
              <a:gd name="connsiteX7" fmla="*/ 800744 w 2468517"/>
              <a:gd name="connsiteY7" fmla="*/ 770456 h 2215152"/>
              <a:gd name="connsiteX8" fmla="*/ 524210 w 2468517"/>
              <a:gd name="connsiteY8" fmla="*/ 933360 h 2215152"/>
              <a:gd name="connsiteX9" fmla="*/ 599473 w 2468517"/>
              <a:gd name="connsiteY9" fmla="*/ 1242979 h 2215152"/>
              <a:gd name="connsiteX10" fmla="*/ 1064342 w 2468517"/>
              <a:gd name="connsiteY10" fmla="*/ 1656851 h 2215152"/>
              <a:gd name="connsiteX11" fmla="*/ 1568873 w 2468517"/>
              <a:gd name="connsiteY11" fmla="*/ 1867767 h 2215152"/>
              <a:gd name="connsiteX12" fmla="*/ 2134896 w 2468517"/>
              <a:gd name="connsiteY12" fmla="*/ 1801217 h 2215152"/>
              <a:gd name="connsiteX13" fmla="*/ 2133400 w 2468517"/>
              <a:gd name="connsiteY13" fmla="*/ 1487878 h 2215152"/>
              <a:gd name="connsiteX14" fmla="*/ 2466994 w 2468517"/>
              <a:gd name="connsiteY14" fmla="*/ 367233 h 2215152"/>
              <a:gd name="connsiteX15" fmla="*/ 2374247 w 2468517"/>
              <a:gd name="connsiteY15" fmla="*/ 660513 h 2215152"/>
              <a:gd name="connsiteX16" fmla="*/ 2333192 w 2468517"/>
              <a:gd name="connsiteY16" fmla="*/ 700825 h 2215152"/>
              <a:gd name="connsiteX17" fmla="*/ 2333377 w 2468517"/>
              <a:gd name="connsiteY17" fmla="*/ 700946 h 2215152"/>
              <a:gd name="connsiteX18" fmla="*/ 2272094 w 2468517"/>
              <a:gd name="connsiteY18" fmla="*/ 876435 h 2215152"/>
              <a:gd name="connsiteX19" fmla="*/ 2465606 w 2468517"/>
              <a:gd name="connsiteY19" fmla="*/ 2094911 h 2215152"/>
              <a:gd name="connsiteX20" fmla="*/ 2463587 w 2468517"/>
              <a:gd name="connsiteY20" fmla="*/ 2095143 h 2215152"/>
              <a:gd name="connsiteX21" fmla="*/ 2465926 w 2468517"/>
              <a:gd name="connsiteY21" fmla="*/ 2106976 h 2215152"/>
              <a:gd name="connsiteX22" fmla="*/ 2431636 w 2468517"/>
              <a:gd name="connsiteY22" fmla="*/ 2178815 h 2215152"/>
              <a:gd name="connsiteX23" fmla="*/ 2397346 w 2468517"/>
              <a:gd name="connsiteY23" fmla="*/ 2106976 h 2215152"/>
              <a:gd name="connsiteX24" fmla="*/ 2397757 w 2468517"/>
              <a:gd name="connsiteY24" fmla="*/ 2102715 h 2215152"/>
              <a:gd name="connsiteX25" fmla="*/ 2383941 w 2468517"/>
              <a:gd name="connsiteY25" fmla="*/ 2104304 h 2215152"/>
              <a:gd name="connsiteX26" fmla="*/ 2386223 w 2468517"/>
              <a:gd name="connsiteY26" fmla="*/ 2115841 h 2215152"/>
              <a:gd name="connsiteX27" fmla="*/ 2351933 w 2468517"/>
              <a:gd name="connsiteY27" fmla="*/ 2187679 h 2215152"/>
              <a:gd name="connsiteX28" fmla="*/ 2317643 w 2468517"/>
              <a:gd name="connsiteY28" fmla="*/ 2115841 h 2215152"/>
              <a:gd name="connsiteX29" fmla="*/ 2317872 w 2468517"/>
              <a:gd name="connsiteY29" fmla="*/ 2113459 h 2215152"/>
              <a:gd name="connsiteX30" fmla="*/ 2308569 w 2468517"/>
              <a:gd name="connsiteY30" fmla="*/ 2114791 h 2215152"/>
              <a:gd name="connsiteX31" fmla="*/ 2311741 w 2468517"/>
              <a:gd name="connsiteY31" fmla="*/ 2132031 h 2215152"/>
              <a:gd name="connsiteX32" fmla="*/ 2276500 w 2468517"/>
              <a:gd name="connsiteY32" fmla="*/ 2203409 h 2215152"/>
              <a:gd name="connsiteX33" fmla="*/ 2243167 w 2468517"/>
              <a:gd name="connsiteY33" fmla="*/ 2131121 h 2215152"/>
              <a:gd name="connsiteX34" fmla="*/ 2244043 w 2468517"/>
              <a:gd name="connsiteY34" fmla="*/ 2123135 h 2215152"/>
              <a:gd name="connsiteX35" fmla="*/ 2233284 w 2468517"/>
              <a:gd name="connsiteY35" fmla="*/ 2124166 h 2215152"/>
              <a:gd name="connsiteX36" fmla="*/ 2235696 w 2468517"/>
              <a:gd name="connsiteY36" fmla="*/ 2137278 h 2215152"/>
              <a:gd name="connsiteX37" fmla="*/ 2200455 w 2468517"/>
              <a:gd name="connsiteY37" fmla="*/ 2208656 h 2215152"/>
              <a:gd name="connsiteX38" fmla="*/ 2167122 w 2468517"/>
              <a:gd name="connsiteY38" fmla="*/ 2136368 h 2215152"/>
              <a:gd name="connsiteX39" fmla="*/ 2167772 w 2468517"/>
              <a:gd name="connsiteY39" fmla="*/ 2130446 h 2215152"/>
              <a:gd name="connsiteX40" fmla="*/ 2157065 w 2468517"/>
              <a:gd name="connsiteY40" fmla="*/ 2131472 h 2215152"/>
              <a:gd name="connsiteX41" fmla="*/ 2159234 w 2468517"/>
              <a:gd name="connsiteY41" fmla="*/ 2143267 h 2215152"/>
              <a:gd name="connsiteX42" fmla="*/ 2123993 w 2468517"/>
              <a:gd name="connsiteY42" fmla="*/ 2214645 h 2215152"/>
              <a:gd name="connsiteX43" fmla="*/ 2090660 w 2468517"/>
              <a:gd name="connsiteY43" fmla="*/ 2142357 h 2215152"/>
              <a:gd name="connsiteX44" fmla="*/ 2091457 w 2468517"/>
              <a:gd name="connsiteY44" fmla="*/ 2135106 h 2215152"/>
              <a:gd name="connsiteX45" fmla="*/ 2078252 w 2468517"/>
              <a:gd name="connsiteY45" fmla="*/ 2135459 h 2215152"/>
              <a:gd name="connsiteX46" fmla="*/ 2079489 w 2468517"/>
              <a:gd name="connsiteY46" fmla="*/ 2146285 h 2215152"/>
              <a:gd name="connsiteX47" fmla="*/ 2039469 w 2468517"/>
              <a:gd name="connsiteY47" fmla="*/ 2215097 h 2215152"/>
              <a:gd name="connsiteX48" fmla="*/ 2011136 w 2468517"/>
              <a:gd name="connsiteY48" fmla="*/ 2140706 h 2215152"/>
              <a:gd name="connsiteX49" fmla="*/ 2011950 w 2468517"/>
              <a:gd name="connsiteY49" fmla="*/ 2136166 h 2215152"/>
              <a:gd name="connsiteX50" fmla="*/ 2002694 w 2468517"/>
              <a:gd name="connsiteY50" fmla="*/ 2135696 h 2215152"/>
              <a:gd name="connsiteX51" fmla="*/ 2002998 w 2468517"/>
              <a:gd name="connsiteY51" fmla="*/ 2138351 h 2215152"/>
              <a:gd name="connsiteX52" fmla="*/ 1962978 w 2468517"/>
              <a:gd name="connsiteY52" fmla="*/ 2207163 h 2215152"/>
              <a:gd name="connsiteX53" fmla="*/ 1934645 w 2468517"/>
              <a:gd name="connsiteY53" fmla="*/ 2132772 h 2215152"/>
              <a:gd name="connsiteX54" fmla="*/ 1934739 w 2468517"/>
              <a:gd name="connsiteY54" fmla="*/ 2132249 h 2215152"/>
              <a:gd name="connsiteX55" fmla="*/ 1930511 w 2468517"/>
              <a:gd name="connsiteY55" fmla="*/ 2132035 h 2215152"/>
              <a:gd name="connsiteX56" fmla="*/ 1931937 w 2468517"/>
              <a:gd name="connsiteY56" fmla="*/ 2144507 h 2215152"/>
              <a:gd name="connsiteX57" fmla="*/ 1891917 w 2468517"/>
              <a:gd name="connsiteY57" fmla="*/ 2213318 h 2215152"/>
              <a:gd name="connsiteX58" fmla="*/ 1863584 w 2468517"/>
              <a:gd name="connsiteY58" fmla="*/ 2138928 h 2215152"/>
              <a:gd name="connsiteX59" fmla="*/ 1865413 w 2468517"/>
              <a:gd name="connsiteY59" fmla="*/ 2128733 h 2215152"/>
              <a:gd name="connsiteX60" fmla="*/ 1864136 w 2468517"/>
              <a:gd name="connsiteY60" fmla="*/ 2128668 h 2215152"/>
              <a:gd name="connsiteX61" fmla="*/ 1853482 w 2468517"/>
              <a:gd name="connsiteY61" fmla="*/ 2127377 h 2215152"/>
              <a:gd name="connsiteX62" fmla="*/ 1852809 w 2468517"/>
              <a:gd name="connsiteY62" fmla="*/ 2141491 h 2215152"/>
              <a:gd name="connsiteX63" fmla="*/ 1802250 w 2468517"/>
              <a:gd name="connsiteY63" fmla="*/ 2202976 h 2215152"/>
              <a:gd name="connsiteX64" fmla="*/ 1786241 w 2468517"/>
              <a:gd name="connsiteY64" fmla="*/ 2124999 h 2215152"/>
              <a:gd name="connsiteX65" fmla="*/ 1788194 w 2468517"/>
              <a:gd name="connsiteY65" fmla="*/ 2119460 h 2215152"/>
              <a:gd name="connsiteX66" fmla="*/ 1772885 w 2468517"/>
              <a:gd name="connsiteY66" fmla="*/ 2117603 h 2215152"/>
              <a:gd name="connsiteX67" fmla="*/ 1770437 w 2468517"/>
              <a:gd name="connsiteY67" fmla="*/ 2131059 h 2215152"/>
              <a:gd name="connsiteX68" fmla="*/ 1712210 w 2468517"/>
              <a:gd name="connsiteY68" fmla="*/ 2185337 h 2215152"/>
              <a:gd name="connsiteX69" fmla="*/ 1697358 w 2468517"/>
              <a:gd name="connsiteY69" fmla="*/ 2156876 h 2215152"/>
              <a:gd name="connsiteX70" fmla="*/ 1706491 w 2468517"/>
              <a:gd name="connsiteY70" fmla="*/ 2106674 h 2215152"/>
              <a:gd name="connsiteX71" fmla="*/ 1695678 w 2468517"/>
              <a:gd name="connsiteY71" fmla="*/ 2104767 h 2215152"/>
              <a:gd name="connsiteX72" fmla="*/ 1694267 w 2468517"/>
              <a:gd name="connsiteY72" fmla="*/ 2112522 h 2215152"/>
              <a:gd name="connsiteX73" fmla="*/ 1636040 w 2468517"/>
              <a:gd name="connsiteY73" fmla="*/ 2166801 h 2215152"/>
              <a:gd name="connsiteX74" fmla="*/ 1621188 w 2468517"/>
              <a:gd name="connsiteY74" fmla="*/ 2138340 h 2215152"/>
              <a:gd name="connsiteX75" fmla="*/ 1629422 w 2468517"/>
              <a:gd name="connsiteY75" fmla="*/ 2093081 h 2215152"/>
              <a:gd name="connsiteX76" fmla="*/ 1625407 w 2468517"/>
              <a:gd name="connsiteY76" fmla="*/ 2092373 h 2215152"/>
              <a:gd name="connsiteX77" fmla="*/ 1618893 w 2468517"/>
              <a:gd name="connsiteY77" fmla="*/ 2090828 h 2215152"/>
              <a:gd name="connsiteX78" fmla="*/ 1606853 w 2468517"/>
              <a:gd name="connsiteY78" fmla="*/ 2114459 h 2215152"/>
              <a:gd name="connsiteX79" fmla="*/ 1561379 w 2468517"/>
              <a:gd name="connsiteY79" fmla="*/ 2143707 h 2215152"/>
              <a:gd name="connsiteX80" fmla="*/ 1546528 w 2468517"/>
              <a:gd name="connsiteY80" fmla="*/ 2115245 h 2215152"/>
              <a:gd name="connsiteX81" fmla="*/ 1553780 w 2468517"/>
              <a:gd name="connsiteY81" fmla="*/ 2075380 h 2215152"/>
              <a:gd name="connsiteX82" fmla="*/ 1547937 w 2468517"/>
              <a:gd name="connsiteY82" fmla="*/ 2073994 h 2215152"/>
              <a:gd name="connsiteX83" fmla="*/ 1536191 w 2468517"/>
              <a:gd name="connsiteY83" fmla="*/ 2097047 h 2215152"/>
              <a:gd name="connsiteX84" fmla="*/ 1490717 w 2468517"/>
              <a:gd name="connsiteY84" fmla="*/ 2126295 h 2215152"/>
              <a:gd name="connsiteX85" fmla="*/ 1475865 w 2468517"/>
              <a:gd name="connsiteY85" fmla="*/ 2097834 h 2215152"/>
              <a:gd name="connsiteX86" fmla="*/ 1483005 w 2468517"/>
              <a:gd name="connsiteY86" fmla="*/ 2058588 h 2215152"/>
              <a:gd name="connsiteX87" fmla="*/ 1478009 w 2468517"/>
              <a:gd name="connsiteY87" fmla="*/ 2057403 h 2215152"/>
              <a:gd name="connsiteX88" fmla="*/ 1477909 w 2468517"/>
              <a:gd name="connsiteY88" fmla="*/ 2057769 h 2215152"/>
              <a:gd name="connsiteX89" fmla="*/ 1415128 w 2468517"/>
              <a:gd name="connsiteY89" fmla="*/ 2106710 h 2215152"/>
              <a:gd name="connsiteX90" fmla="*/ 1402841 w 2468517"/>
              <a:gd name="connsiteY90" fmla="*/ 2077051 h 2215152"/>
              <a:gd name="connsiteX91" fmla="*/ 1413024 w 2468517"/>
              <a:gd name="connsiteY91" fmla="*/ 2039985 h 2215152"/>
              <a:gd name="connsiteX92" fmla="*/ 1396705 w 2468517"/>
              <a:gd name="connsiteY92" fmla="*/ 2062446 h 2215152"/>
              <a:gd name="connsiteX93" fmla="*/ 1347216 w 2468517"/>
              <a:gd name="connsiteY93" fmla="*/ 2084221 h 2215152"/>
              <a:gd name="connsiteX94" fmla="*/ 1337000 w 2468517"/>
              <a:gd name="connsiteY94" fmla="*/ 2053786 h 2215152"/>
              <a:gd name="connsiteX95" fmla="*/ 1348910 w 2468517"/>
              <a:gd name="connsiteY95" fmla="*/ 2019796 h 2215152"/>
              <a:gd name="connsiteX96" fmla="*/ 1345093 w 2468517"/>
              <a:gd name="connsiteY96" fmla="*/ 2018639 h 2215152"/>
              <a:gd name="connsiteX97" fmla="*/ 1329979 w 2468517"/>
              <a:gd name="connsiteY97" fmla="*/ 2039443 h 2215152"/>
              <a:gd name="connsiteX98" fmla="*/ 1280489 w 2468517"/>
              <a:gd name="connsiteY98" fmla="*/ 2061218 h 2215152"/>
              <a:gd name="connsiteX99" fmla="*/ 1270272 w 2468517"/>
              <a:gd name="connsiteY99" fmla="*/ 2030783 h 2215152"/>
              <a:gd name="connsiteX100" fmla="*/ 1281303 w 2468517"/>
              <a:gd name="connsiteY100" fmla="*/ 1999303 h 2215152"/>
              <a:gd name="connsiteX101" fmla="*/ 1269412 w 2468517"/>
              <a:gd name="connsiteY101" fmla="*/ 1995699 h 2215152"/>
              <a:gd name="connsiteX102" fmla="*/ 1269384 w 2468517"/>
              <a:gd name="connsiteY102" fmla="*/ 1995759 h 2215152"/>
              <a:gd name="connsiteX103" fmla="*/ 1199183 w 2468517"/>
              <a:gd name="connsiteY103" fmla="*/ 2033288 h 2215152"/>
              <a:gd name="connsiteX104" fmla="*/ 1192129 w 2468517"/>
              <a:gd name="connsiteY104" fmla="*/ 2001969 h 2215152"/>
              <a:gd name="connsiteX105" fmla="*/ 1204944 w 2468517"/>
              <a:gd name="connsiteY105" fmla="*/ 1974701 h 2215152"/>
              <a:gd name="connsiteX106" fmla="*/ 1193639 w 2468517"/>
              <a:gd name="connsiteY106" fmla="*/ 1970708 h 2215152"/>
              <a:gd name="connsiteX107" fmla="*/ 1181331 w 2468517"/>
              <a:gd name="connsiteY107" fmla="*/ 1984444 h 2215152"/>
              <a:gd name="connsiteX108" fmla="*/ 1129876 w 2468517"/>
              <a:gd name="connsiteY108" fmla="*/ 2001050 h 2215152"/>
              <a:gd name="connsiteX109" fmla="*/ 1122822 w 2468517"/>
              <a:gd name="connsiteY109" fmla="*/ 1969731 h 2215152"/>
              <a:gd name="connsiteX110" fmla="*/ 1132512 w 2468517"/>
              <a:gd name="connsiteY110" fmla="*/ 1949114 h 2215152"/>
              <a:gd name="connsiteX111" fmla="*/ 1120931 w 2468517"/>
              <a:gd name="connsiteY111" fmla="*/ 1945023 h 2215152"/>
              <a:gd name="connsiteX112" fmla="*/ 1105601 w 2468517"/>
              <a:gd name="connsiteY112" fmla="*/ 1959952 h 2215152"/>
              <a:gd name="connsiteX113" fmla="*/ 1053136 w 2468517"/>
              <a:gd name="connsiteY113" fmla="*/ 1973020 h 2215152"/>
              <a:gd name="connsiteX114" fmla="*/ 1048228 w 2468517"/>
              <a:gd name="connsiteY114" fmla="*/ 1941293 h 2215152"/>
              <a:gd name="connsiteX115" fmla="*/ 1059148 w 2468517"/>
              <a:gd name="connsiteY115" fmla="*/ 1921652 h 2215152"/>
              <a:gd name="connsiteX116" fmla="*/ 1048984 w 2468517"/>
              <a:gd name="connsiteY116" fmla="*/ 1917711 h 2215152"/>
              <a:gd name="connsiteX117" fmla="*/ 1035108 w 2468517"/>
              <a:gd name="connsiteY117" fmla="*/ 1931223 h 2215152"/>
              <a:gd name="connsiteX118" fmla="*/ 982643 w 2468517"/>
              <a:gd name="connsiteY118" fmla="*/ 1944292 h 2215152"/>
              <a:gd name="connsiteX119" fmla="*/ 977735 w 2468517"/>
              <a:gd name="connsiteY119" fmla="*/ 1912565 h 2215152"/>
              <a:gd name="connsiteX120" fmla="*/ 988015 w 2468517"/>
              <a:gd name="connsiteY120" fmla="*/ 1894075 h 2215152"/>
              <a:gd name="connsiteX121" fmla="*/ 965579 w 2468517"/>
              <a:gd name="connsiteY121" fmla="*/ 1885377 h 2215152"/>
              <a:gd name="connsiteX122" fmla="*/ 935849 w 2468517"/>
              <a:gd name="connsiteY122" fmla="*/ 1904947 h 2215152"/>
              <a:gd name="connsiteX123" fmla="*/ 903845 w 2468517"/>
              <a:gd name="connsiteY123" fmla="*/ 1902421 h 2215152"/>
              <a:gd name="connsiteX124" fmla="*/ 901836 w 2468517"/>
              <a:gd name="connsiteY124" fmla="*/ 1870380 h 2215152"/>
              <a:gd name="connsiteX125" fmla="*/ 912059 w 2468517"/>
              <a:gd name="connsiteY125" fmla="*/ 1855383 h 2215152"/>
              <a:gd name="connsiteX126" fmla="*/ 898669 w 2468517"/>
              <a:gd name="connsiteY126" fmla="*/ 1847353 h 2215152"/>
              <a:gd name="connsiteX127" fmla="*/ 862273 w 2468517"/>
              <a:gd name="connsiteY127" fmla="*/ 1871312 h 2215152"/>
              <a:gd name="connsiteX128" fmla="*/ 830269 w 2468517"/>
              <a:gd name="connsiteY128" fmla="*/ 1868787 h 2215152"/>
              <a:gd name="connsiteX129" fmla="*/ 828260 w 2468517"/>
              <a:gd name="connsiteY129" fmla="*/ 1836746 h 2215152"/>
              <a:gd name="connsiteX130" fmla="*/ 842834 w 2468517"/>
              <a:gd name="connsiteY130" fmla="*/ 1815364 h 2215152"/>
              <a:gd name="connsiteX131" fmla="*/ 826383 w 2468517"/>
              <a:gd name="connsiteY131" fmla="*/ 1806087 h 2215152"/>
              <a:gd name="connsiteX132" fmla="*/ 794108 w 2468517"/>
              <a:gd name="connsiteY132" fmla="*/ 1824531 h 2215152"/>
              <a:gd name="connsiteX133" fmla="*/ 762326 w 2468517"/>
              <a:gd name="connsiteY133" fmla="*/ 1819998 h 2215152"/>
              <a:gd name="connsiteX134" fmla="*/ 762337 w 2468517"/>
              <a:gd name="connsiteY134" fmla="*/ 1787895 h 2215152"/>
              <a:gd name="connsiteX135" fmla="*/ 772771 w 2468517"/>
              <a:gd name="connsiteY135" fmla="*/ 1774485 h 2215152"/>
              <a:gd name="connsiteX136" fmla="*/ 755670 w 2468517"/>
              <a:gd name="connsiteY136" fmla="*/ 1763875 h 2215152"/>
              <a:gd name="connsiteX137" fmla="*/ 725143 w 2468517"/>
              <a:gd name="connsiteY137" fmla="*/ 1781321 h 2215152"/>
              <a:gd name="connsiteX138" fmla="*/ 693362 w 2468517"/>
              <a:gd name="connsiteY138" fmla="*/ 1776788 h 2215152"/>
              <a:gd name="connsiteX139" fmla="*/ 693373 w 2468517"/>
              <a:gd name="connsiteY139" fmla="*/ 1744684 h 2215152"/>
              <a:gd name="connsiteX140" fmla="*/ 705079 w 2468517"/>
              <a:gd name="connsiteY140" fmla="*/ 1729639 h 2215152"/>
              <a:gd name="connsiteX141" fmla="*/ 687333 w 2468517"/>
              <a:gd name="connsiteY141" fmla="*/ 1716696 h 2215152"/>
              <a:gd name="connsiteX142" fmla="*/ 657652 w 2468517"/>
              <a:gd name="connsiteY142" fmla="*/ 1733659 h 2215152"/>
              <a:gd name="connsiteX143" fmla="*/ 625870 w 2468517"/>
              <a:gd name="connsiteY143" fmla="*/ 1729126 h 2215152"/>
              <a:gd name="connsiteX144" fmla="*/ 625882 w 2468517"/>
              <a:gd name="connsiteY144" fmla="*/ 1697022 h 2215152"/>
              <a:gd name="connsiteX145" fmla="*/ 638362 w 2468517"/>
              <a:gd name="connsiteY145" fmla="*/ 1680981 h 2215152"/>
              <a:gd name="connsiteX146" fmla="*/ 636318 w 2468517"/>
              <a:gd name="connsiteY146" fmla="*/ 1679490 h 2215152"/>
              <a:gd name="connsiteX147" fmla="*/ 623052 w 2468517"/>
              <a:gd name="connsiteY147" fmla="*/ 1668055 h 2215152"/>
              <a:gd name="connsiteX148" fmla="*/ 586954 w 2468517"/>
              <a:gd name="connsiteY148" fmla="*/ 1684932 h 2215152"/>
              <a:gd name="connsiteX149" fmla="*/ 555650 w 2468517"/>
              <a:gd name="connsiteY149" fmla="*/ 1677816 h 2215152"/>
              <a:gd name="connsiteX150" fmla="*/ 558286 w 2468517"/>
              <a:gd name="connsiteY150" fmla="*/ 1645821 h 2215152"/>
              <a:gd name="connsiteX151" fmla="*/ 575742 w 2468517"/>
              <a:gd name="connsiteY151" fmla="*/ 1626820 h 2215152"/>
              <a:gd name="connsiteX152" fmla="*/ 561330 w 2468517"/>
              <a:gd name="connsiteY152" fmla="*/ 1612508 h 2215152"/>
              <a:gd name="connsiteX153" fmla="*/ 531523 w 2468517"/>
              <a:gd name="connsiteY153" fmla="*/ 1625939 h 2215152"/>
              <a:gd name="connsiteX154" fmla="*/ 500321 w 2468517"/>
              <a:gd name="connsiteY154" fmla="*/ 1618384 h 2215152"/>
              <a:gd name="connsiteX155" fmla="*/ 503405 w 2468517"/>
              <a:gd name="connsiteY155" fmla="*/ 1586430 h 2215152"/>
              <a:gd name="connsiteX156" fmla="*/ 518731 w 2468517"/>
              <a:gd name="connsiteY156" fmla="*/ 1570209 h 2215152"/>
              <a:gd name="connsiteX157" fmla="*/ 512117 w 2468517"/>
              <a:gd name="connsiteY157" fmla="*/ 1563641 h 2215152"/>
              <a:gd name="connsiteX158" fmla="*/ 507458 w 2468517"/>
              <a:gd name="connsiteY158" fmla="*/ 1558179 h 2215152"/>
              <a:gd name="connsiteX159" fmla="*/ 465011 w 2468517"/>
              <a:gd name="connsiteY159" fmla="*/ 1574212 h 2215152"/>
              <a:gd name="connsiteX160" fmla="*/ 434339 w 2468517"/>
              <a:gd name="connsiteY160" fmla="*/ 1564733 h 2215152"/>
              <a:gd name="connsiteX161" fmla="*/ 439403 w 2468517"/>
              <a:gd name="connsiteY161" fmla="*/ 1533031 h 2215152"/>
              <a:gd name="connsiteX162" fmla="*/ 465335 w 2468517"/>
              <a:gd name="connsiteY162" fmla="*/ 1508799 h 2215152"/>
              <a:gd name="connsiteX163" fmla="*/ 459302 w 2468517"/>
              <a:gd name="connsiteY163" fmla="*/ 1501727 h 2215152"/>
              <a:gd name="connsiteX164" fmla="*/ 457125 w 2468517"/>
              <a:gd name="connsiteY164" fmla="*/ 1503704 h 2215152"/>
              <a:gd name="connsiteX165" fmla="*/ 377893 w 2468517"/>
              <a:gd name="connsiteY165" fmla="*/ 1511387 h 2215152"/>
              <a:gd name="connsiteX166" fmla="*/ 383411 w 2468517"/>
              <a:gd name="connsiteY166" fmla="*/ 1479761 h 2215152"/>
              <a:gd name="connsiteX167" fmla="*/ 417570 w 2468517"/>
              <a:gd name="connsiteY167" fmla="*/ 1448746 h 2215152"/>
              <a:gd name="connsiteX168" fmla="*/ 413374 w 2468517"/>
              <a:gd name="connsiteY168" fmla="*/ 1442783 h 2215152"/>
              <a:gd name="connsiteX169" fmla="*/ 368037 w 2468517"/>
              <a:gd name="connsiteY169" fmla="*/ 1454645 h 2215152"/>
              <a:gd name="connsiteX170" fmla="*/ 338530 w 2468517"/>
              <a:gd name="connsiteY170" fmla="*/ 1441997 h 2215152"/>
              <a:gd name="connsiteX171" fmla="*/ 346896 w 2468517"/>
              <a:gd name="connsiteY171" fmla="*/ 1411004 h 2215152"/>
              <a:gd name="connsiteX172" fmla="*/ 375714 w 2468517"/>
              <a:gd name="connsiteY172" fmla="*/ 1389263 h 2215152"/>
              <a:gd name="connsiteX173" fmla="*/ 369194 w 2468517"/>
              <a:gd name="connsiteY173" fmla="*/ 1379998 h 2215152"/>
              <a:gd name="connsiteX174" fmla="*/ 323910 w 2468517"/>
              <a:gd name="connsiteY174" fmla="*/ 1391353 h 2215152"/>
              <a:gd name="connsiteX175" fmla="*/ 294534 w 2468517"/>
              <a:gd name="connsiteY175" fmla="*/ 1378404 h 2215152"/>
              <a:gd name="connsiteX176" fmla="*/ 303216 w 2468517"/>
              <a:gd name="connsiteY176" fmla="*/ 1347498 h 2215152"/>
              <a:gd name="connsiteX177" fmla="*/ 332909 w 2468517"/>
              <a:gd name="connsiteY177" fmla="*/ 1325570 h 2215152"/>
              <a:gd name="connsiteX178" fmla="*/ 325597 w 2468517"/>
              <a:gd name="connsiteY178" fmla="*/ 1313235 h 2215152"/>
              <a:gd name="connsiteX179" fmla="*/ 325425 w 2468517"/>
              <a:gd name="connsiteY179" fmla="*/ 1313339 h 2215152"/>
              <a:gd name="connsiteX180" fmla="*/ 246179 w 2468517"/>
              <a:gd name="connsiteY180" fmla="*/ 1305815 h 2215152"/>
              <a:gd name="connsiteX181" fmla="*/ 257610 w 2468517"/>
              <a:gd name="connsiteY181" fmla="*/ 1275816 h 2215152"/>
              <a:gd name="connsiteX182" fmla="*/ 291289 w 2468517"/>
              <a:gd name="connsiteY182" fmla="*/ 1255357 h 2215152"/>
              <a:gd name="connsiteX183" fmla="*/ 287251 w 2468517"/>
              <a:gd name="connsiteY183" fmla="*/ 1248545 h 2215152"/>
              <a:gd name="connsiteX184" fmla="*/ 238318 w 2468517"/>
              <a:gd name="connsiteY184" fmla="*/ 1257441 h 2215152"/>
              <a:gd name="connsiteX185" fmla="*/ 209858 w 2468517"/>
              <a:gd name="connsiteY185" fmla="*/ 1242585 h 2215152"/>
              <a:gd name="connsiteX186" fmla="*/ 220556 w 2468517"/>
              <a:gd name="connsiteY186" fmla="*/ 1212316 h 2215152"/>
              <a:gd name="connsiteX187" fmla="*/ 256300 w 2468517"/>
              <a:gd name="connsiteY187" fmla="*/ 1189396 h 2215152"/>
              <a:gd name="connsiteX188" fmla="*/ 250861 w 2468517"/>
              <a:gd name="connsiteY188" fmla="*/ 1178849 h 2215152"/>
              <a:gd name="connsiteX189" fmla="*/ 208054 w 2468517"/>
              <a:gd name="connsiteY189" fmla="*/ 1186743 h 2215152"/>
              <a:gd name="connsiteX190" fmla="*/ 179556 w 2468517"/>
              <a:gd name="connsiteY190" fmla="*/ 1171961 h 2215152"/>
              <a:gd name="connsiteX191" fmla="*/ 190176 w 2468517"/>
              <a:gd name="connsiteY191" fmla="*/ 1141665 h 2215152"/>
              <a:gd name="connsiteX192" fmla="*/ 221662 w 2468517"/>
              <a:gd name="connsiteY192" fmla="*/ 1121361 h 2215152"/>
              <a:gd name="connsiteX193" fmla="*/ 216900 w 2468517"/>
              <a:gd name="connsiteY193" fmla="*/ 1110725 h 2215152"/>
              <a:gd name="connsiteX194" fmla="*/ 169150 w 2468517"/>
              <a:gd name="connsiteY194" fmla="*/ 1116676 h 2215152"/>
              <a:gd name="connsiteX195" fmla="*/ 141563 w 2468517"/>
              <a:gd name="connsiteY195" fmla="*/ 1100256 h 2215152"/>
              <a:gd name="connsiteX196" fmla="*/ 153933 w 2468517"/>
              <a:gd name="connsiteY196" fmla="*/ 1070631 h 2215152"/>
              <a:gd name="connsiteX197" fmla="*/ 189861 w 2468517"/>
              <a:gd name="connsiteY197" fmla="*/ 1050328 h 2215152"/>
              <a:gd name="connsiteX198" fmla="*/ 185253 w 2468517"/>
              <a:gd name="connsiteY198" fmla="*/ 1040037 h 2215152"/>
              <a:gd name="connsiteX199" fmla="*/ 139858 w 2468517"/>
              <a:gd name="connsiteY199" fmla="*/ 1045761 h 2215152"/>
              <a:gd name="connsiteX200" fmla="*/ 112248 w 2468517"/>
              <a:gd name="connsiteY200" fmla="*/ 1029382 h 2215152"/>
              <a:gd name="connsiteX201" fmla="*/ 124575 w 2468517"/>
              <a:gd name="connsiteY201" fmla="*/ 999740 h 2215152"/>
              <a:gd name="connsiteX202" fmla="*/ 159454 w 2468517"/>
              <a:gd name="connsiteY202" fmla="*/ 979962 h 2215152"/>
              <a:gd name="connsiteX203" fmla="*/ 155083 w 2468517"/>
              <a:gd name="connsiteY203" fmla="*/ 968687 h 2215152"/>
              <a:gd name="connsiteX204" fmla="*/ 152816 w 2468517"/>
              <a:gd name="connsiteY204" fmla="*/ 969775 h 2215152"/>
              <a:gd name="connsiteX205" fmla="*/ 74687 w 2468517"/>
              <a:gd name="connsiteY205" fmla="*/ 954525 h 2215152"/>
              <a:gd name="connsiteX206" fmla="*/ 89001 w 2468517"/>
              <a:gd name="connsiteY206" fmla="*/ 925790 h 2215152"/>
              <a:gd name="connsiteX207" fmla="*/ 130688 w 2468517"/>
              <a:gd name="connsiteY207" fmla="*/ 905767 h 2215152"/>
              <a:gd name="connsiteX208" fmla="*/ 126593 w 2468517"/>
              <a:gd name="connsiteY208" fmla="*/ 895207 h 2215152"/>
              <a:gd name="connsiteX209" fmla="*/ 78891 w 2468517"/>
              <a:gd name="connsiteY209" fmla="*/ 897948 h 2215152"/>
              <a:gd name="connsiteX210" fmla="*/ 52458 w 2468517"/>
              <a:gd name="connsiteY210" fmla="*/ 879728 h 2215152"/>
              <a:gd name="connsiteX211" fmla="*/ 66772 w 2468517"/>
              <a:gd name="connsiteY211" fmla="*/ 850992 h 2215152"/>
              <a:gd name="connsiteX212" fmla="*/ 103648 w 2468517"/>
              <a:gd name="connsiteY212" fmla="*/ 833281 h 2215152"/>
              <a:gd name="connsiteX213" fmla="*/ 100156 w 2468517"/>
              <a:gd name="connsiteY213" fmla="*/ 822789 h 2215152"/>
              <a:gd name="connsiteX214" fmla="*/ 99203 w 2468517"/>
              <a:gd name="connsiteY214" fmla="*/ 823239 h 2215152"/>
              <a:gd name="connsiteX215" fmla="*/ 21186 w 2468517"/>
              <a:gd name="connsiteY215" fmla="*/ 807427 h 2215152"/>
              <a:gd name="connsiteX216" fmla="*/ 35706 w 2468517"/>
              <a:gd name="connsiteY216" fmla="*/ 778795 h 2215152"/>
              <a:gd name="connsiteX217" fmla="*/ 78756 w 2468517"/>
              <a:gd name="connsiteY217" fmla="*/ 758498 h 2215152"/>
              <a:gd name="connsiteX218" fmla="*/ 75561 w 2468517"/>
              <a:gd name="connsiteY218" fmla="*/ 748898 h 2215152"/>
              <a:gd name="connsiteX219" fmla="*/ 25846 w 2468517"/>
              <a:gd name="connsiteY219" fmla="*/ 749300 h 2215152"/>
              <a:gd name="connsiteX220" fmla="*/ 344 w 2468517"/>
              <a:gd name="connsiteY220" fmla="*/ 729800 h 2215152"/>
              <a:gd name="connsiteX221" fmla="*/ 16057 w 2468517"/>
              <a:gd name="connsiteY221" fmla="*/ 701805 h 2215152"/>
              <a:gd name="connsiteX222" fmla="*/ 54498 w 2468517"/>
              <a:gd name="connsiteY222" fmla="*/ 685621 h 2215152"/>
              <a:gd name="connsiteX223" fmla="*/ 52183 w 2468517"/>
              <a:gd name="connsiteY223" fmla="*/ 678665 h 2215152"/>
              <a:gd name="connsiteX224" fmla="*/ 1586724 w 2468517"/>
              <a:gd name="connsiteY224" fmla="*/ 381288 h 2215152"/>
              <a:gd name="connsiteX225" fmla="*/ 1656049 w 2468517"/>
              <a:gd name="connsiteY225" fmla="*/ 342777 h 2215152"/>
              <a:gd name="connsiteX226" fmla="*/ 1684169 w 2468517"/>
              <a:gd name="connsiteY226" fmla="*/ 278026 h 2215152"/>
              <a:gd name="connsiteX227" fmla="*/ 2031914 w 2468517"/>
              <a:gd name="connsiteY227" fmla="*/ 1523 h 2215152"/>
              <a:gd name="connsiteX228" fmla="*/ 2466994 w 2468517"/>
              <a:gd name="connsiteY228" fmla="*/ 367233 h 221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2468517" h="2215152">
                <a:moveTo>
                  <a:pt x="2133400" y="1487878"/>
                </a:moveTo>
                <a:cubicBezTo>
                  <a:pt x="2112096" y="1260359"/>
                  <a:pt x="2062387" y="984430"/>
                  <a:pt x="2012860" y="863370"/>
                </a:cubicBezTo>
                <a:lnTo>
                  <a:pt x="1994251" y="822817"/>
                </a:lnTo>
                <a:cubicBezTo>
                  <a:pt x="1993159" y="822802"/>
                  <a:pt x="1992065" y="822787"/>
                  <a:pt x="1990973" y="822771"/>
                </a:cubicBezTo>
                <a:cubicBezTo>
                  <a:pt x="1896493" y="811816"/>
                  <a:pt x="1812030" y="763642"/>
                  <a:pt x="1754203" y="692213"/>
                </a:cubicBezTo>
                <a:lnTo>
                  <a:pt x="1722752" y="644594"/>
                </a:lnTo>
                <a:lnTo>
                  <a:pt x="1659441" y="639034"/>
                </a:lnTo>
                <a:cubicBezTo>
                  <a:pt x="1457421" y="623549"/>
                  <a:pt x="989949" y="721401"/>
                  <a:pt x="800744" y="770456"/>
                </a:cubicBezTo>
                <a:cubicBezTo>
                  <a:pt x="611539" y="819510"/>
                  <a:pt x="557756" y="854606"/>
                  <a:pt x="524210" y="933360"/>
                </a:cubicBezTo>
                <a:cubicBezTo>
                  <a:pt x="490665" y="1012114"/>
                  <a:pt x="509451" y="1122398"/>
                  <a:pt x="599473" y="1242979"/>
                </a:cubicBezTo>
                <a:cubicBezTo>
                  <a:pt x="689494" y="1363561"/>
                  <a:pt x="900095" y="1561026"/>
                  <a:pt x="1064342" y="1656851"/>
                </a:cubicBezTo>
                <a:cubicBezTo>
                  <a:pt x="1228588" y="1752677"/>
                  <a:pt x="1400958" y="1832598"/>
                  <a:pt x="1568873" y="1867767"/>
                </a:cubicBezTo>
                <a:cubicBezTo>
                  <a:pt x="1736787" y="1902937"/>
                  <a:pt x="2097979" y="1955206"/>
                  <a:pt x="2134896" y="1801217"/>
                </a:cubicBezTo>
                <a:cubicBezTo>
                  <a:pt x="2148740" y="1743470"/>
                  <a:pt x="2146183" y="1624388"/>
                  <a:pt x="2133400" y="1487878"/>
                </a:cubicBezTo>
                <a:close/>
                <a:moveTo>
                  <a:pt x="2466994" y="367233"/>
                </a:moveTo>
                <a:cubicBezTo>
                  <a:pt x="2476572" y="477799"/>
                  <a:pt x="2440427" y="581780"/>
                  <a:pt x="2374247" y="660513"/>
                </a:cubicBezTo>
                <a:lnTo>
                  <a:pt x="2333192" y="700825"/>
                </a:lnTo>
                <a:lnTo>
                  <a:pt x="2333377" y="700946"/>
                </a:lnTo>
                <a:cubicBezTo>
                  <a:pt x="2281184" y="753271"/>
                  <a:pt x="2270908" y="803877"/>
                  <a:pt x="2272094" y="876435"/>
                </a:cubicBezTo>
                <a:lnTo>
                  <a:pt x="2465606" y="2094911"/>
                </a:lnTo>
                <a:lnTo>
                  <a:pt x="2463587" y="2095143"/>
                </a:lnTo>
                <a:lnTo>
                  <a:pt x="2465926" y="2106976"/>
                </a:lnTo>
                <a:cubicBezTo>
                  <a:pt x="2465926" y="2146652"/>
                  <a:pt x="2450574" y="2178815"/>
                  <a:pt x="2431636" y="2178815"/>
                </a:cubicBezTo>
                <a:cubicBezTo>
                  <a:pt x="2412698" y="2178815"/>
                  <a:pt x="2397346" y="2146652"/>
                  <a:pt x="2397346" y="2106976"/>
                </a:cubicBezTo>
                <a:lnTo>
                  <a:pt x="2397757" y="2102715"/>
                </a:lnTo>
                <a:lnTo>
                  <a:pt x="2383941" y="2104304"/>
                </a:lnTo>
                <a:lnTo>
                  <a:pt x="2386223" y="2115841"/>
                </a:lnTo>
                <a:cubicBezTo>
                  <a:pt x="2386223" y="2155517"/>
                  <a:pt x="2370871" y="2187680"/>
                  <a:pt x="2351933" y="2187679"/>
                </a:cubicBezTo>
                <a:cubicBezTo>
                  <a:pt x="2332995" y="2187680"/>
                  <a:pt x="2317642" y="2155517"/>
                  <a:pt x="2317643" y="2115841"/>
                </a:cubicBezTo>
                <a:lnTo>
                  <a:pt x="2317872" y="2113459"/>
                </a:lnTo>
                <a:lnTo>
                  <a:pt x="2308569" y="2114791"/>
                </a:lnTo>
                <a:lnTo>
                  <a:pt x="2311741" y="2132031"/>
                </a:lnTo>
                <a:cubicBezTo>
                  <a:pt x="2311214" y="2171704"/>
                  <a:pt x="2295436" y="2203661"/>
                  <a:pt x="2276500" y="2203409"/>
                </a:cubicBezTo>
                <a:cubicBezTo>
                  <a:pt x="2257563" y="2203158"/>
                  <a:pt x="2242640" y="2170794"/>
                  <a:pt x="2243167" y="2131121"/>
                </a:cubicBezTo>
                <a:lnTo>
                  <a:pt x="2244043" y="2123135"/>
                </a:lnTo>
                <a:lnTo>
                  <a:pt x="2233284" y="2124166"/>
                </a:lnTo>
                <a:lnTo>
                  <a:pt x="2235696" y="2137278"/>
                </a:lnTo>
                <a:cubicBezTo>
                  <a:pt x="2235169" y="2176951"/>
                  <a:pt x="2219391" y="2208907"/>
                  <a:pt x="2200455" y="2208656"/>
                </a:cubicBezTo>
                <a:cubicBezTo>
                  <a:pt x="2181519" y="2208404"/>
                  <a:pt x="2166595" y="2176040"/>
                  <a:pt x="2167122" y="2136368"/>
                </a:cubicBezTo>
                <a:lnTo>
                  <a:pt x="2167772" y="2130446"/>
                </a:lnTo>
                <a:lnTo>
                  <a:pt x="2157065" y="2131472"/>
                </a:lnTo>
                <a:lnTo>
                  <a:pt x="2159234" y="2143267"/>
                </a:lnTo>
                <a:cubicBezTo>
                  <a:pt x="2158708" y="2182940"/>
                  <a:pt x="2142930" y="2214897"/>
                  <a:pt x="2123993" y="2214645"/>
                </a:cubicBezTo>
                <a:cubicBezTo>
                  <a:pt x="2105057" y="2214393"/>
                  <a:pt x="2090134" y="2182030"/>
                  <a:pt x="2090660" y="2142357"/>
                </a:cubicBezTo>
                <a:lnTo>
                  <a:pt x="2091457" y="2135106"/>
                </a:lnTo>
                <a:lnTo>
                  <a:pt x="2078252" y="2135459"/>
                </a:lnTo>
                <a:lnTo>
                  <a:pt x="2079489" y="2146285"/>
                </a:lnTo>
                <a:cubicBezTo>
                  <a:pt x="2076261" y="2185829"/>
                  <a:pt x="2058344" y="2216637"/>
                  <a:pt x="2039469" y="2215097"/>
                </a:cubicBezTo>
                <a:cubicBezTo>
                  <a:pt x="2020594" y="2213556"/>
                  <a:pt x="2007909" y="2180251"/>
                  <a:pt x="2011136" y="2140706"/>
                </a:cubicBezTo>
                <a:lnTo>
                  <a:pt x="2011950" y="2136166"/>
                </a:lnTo>
                <a:lnTo>
                  <a:pt x="2002694" y="2135696"/>
                </a:lnTo>
                <a:lnTo>
                  <a:pt x="2002998" y="2138351"/>
                </a:lnTo>
                <a:cubicBezTo>
                  <a:pt x="1999770" y="2177895"/>
                  <a:pt x="1981853" y="2208703"/>
                  <a:pt x="1962978" y="2207163"/>
                </a:cubicBezTo>
                <a:cubicBezTo>
                  <a:pt x="1944103" y="2205622"/>
                  <a:pt x="1931418" y="2172317"/>
                  <a:pt x="1934645" y="2132772"/>
                </a:cubicBezTo>
                <a:lnTo>
                  <a:pt x="1934739" y="2132249"/>
                </a:lnTo>
                <a:lnTo>
                  <a:pt x="1930511" y="2132035"/>
                </a:lnTo>
                <a:lnTo>
                  <a:pt x="1931937" y="2144507"/>
                </a:lnTo>
                <a:cubicBezTo>
                  <a:pt x="1928709" y="2184051"/>
                  <a:pt x="1910792" y="2214859"/>
                  <a:pt x="1891917" y="2213318"/>
                </a:cubicBezTo>
                <a:cubicBezTo>
                  <a:pt x="1873042" y="2211778"/>
                  <a:pt x="1860357" y="2178473"/>
                  <a:pt x="1863584" y="2138928"/>
                </a:cubicBezTo>
                <a:lnTo>
                  <a:pt x="1865413" y="2128733"/>
                </a:lnTo>
                <a:lnTo>
                  <a:pt x="1864136" y="2128668"/>
                </a:lnTo>
                <a:lnTo>
                  <a:pt x="1853482" y="2127377"/>
                </a:lnTo>
                <a:lnTo>
                  <a:pt x="1852809" y="2141491"/>
                </a:lnTo>
                <a:cubicBezTo>
                  <a:pt x="1843268" y="2180002"/>
                  <a:pt x="1820633" y="2207530"/>
                  <a:pt x="1802250" y="2202976"/>
                </a:cubicBezTo>
                <a:cubicBezTo>
                  <a:pt x="1783868" y="2198422"/>
                  <a:pt x="1776701" y="2163511"/>
                  <a:pt x="1786241" y="2124999"/>
                </a:cubicBezTo>
                <a:lnTo>
                  <a:pt x="1788194" y="2119460"/>
                </a:lnTo>
                <a:lnTo>
                  <a:pt x="1772885" y="2117603"/>
                </a:lnTo>
                <a:lnTo>
                  <a:pt x="1770437" y="2131059"/>
                </a:lnTo>
                <a:cubicBezTo>
                  <a:pt x="1755900" y="2167976"/>
                  <a:pt x="1729831" y="2192277"/>
                  <a:pt x="1712210" y="2185337"/>
                </a:cubicBezTo>
                <a:cubicBezTo>
                  <a:pt x="1703399" y="2181869"/>
                  <a:pt x="1698369" y="2171246"/>
                  <a:pt x="1697358" y="2156876"/>
                </a:cubicBezTo>
                <a:lnTo>
                  <a:pt x="1706491" y="2106674"/>
                </a:lnTo>
                <a:lnTo>
                  <a:pt x="1695678" y="2104767"/>
                </a:lnTo>
                <a:lnTo>
                  <a:pt x="1694267" y="2112522"/>
                </a:lnTo>
                <a:cubicBezTo>
                  <a:pt x="1679730" y="2149440"/>
                  <a:pt x="1653661" y="2173740"/>
                  <a:pt x="1636040" y="2166801"/>
                </a:cubicBezTo>
                <a:cubicBezTo>
                  <a:pt x="1627229" y="2163332"/>
                  <a:pt x="1622199" y="2152709"/>
                  <a:pt x="1621188" y="2138340"/>
                </a:cubicBezTo>
                <a:lnTo>
                  <a:pt x="1629422" y="2093081"/>
                </a:lnTo>
                <a:lnTo>
                  <a:pt x="1625407" y="2092373"/>
                </a:lnTo>
                <a:lnTo>
                  <a:pt x="1618893" y="2090828"/>
                </a:lnTo>
                <a:lnTo>
                  <a:pt x="1606853" y="2114459"/>
                </a:lnTo>
                <a:cubicBezTo>
                  <a:pt x="1592563" y="2136542"/>
                  <a:pt x="1574595" y="2148911"/>
                  <a:pt x="1561379" y="2143707"/>
                </a:cubicBezTo>
                <a:cubicBezTo>
                  <a:pt x="1552568" y="2140238"/>
                  <a:pt x="1547538" y="2129615"/>
                  <a:pt x="1546528" y="2115245"/>
                </a:cubicBezTo>
                <a:lnTo>
                  <a:pt x="1553780" y="2075380"/>
                </a:lnTo>
                <a:lnTo>
                  <a:pt x="1547937" y="2073994"/>
                </a:lnTo>
                <a:lnTo>
                  <a:pt x="1536191" y="2097047"/>
                </a:lnTo>
                <a:cubicBezTo>
                  <a:pt x="1521900" y="2119131"/>
                  <a:pt x="1503933" y="2131500"/>
                  <a:pt x="1490717" y="2126295"/>
                </a:cubicBezTo>
                <a:cubicBezTo>
                  <a:pt x="1481906" y="2122825"/>
                  <a:pt x="1476876" y="2112203"/>
                  <a:pt x="1475865" y="2097834"/>
                </a:cubicBezTo>
                <a:lnTo>
                  <a:pt x="1483005" y="2058588"/>
                </a:lnTo>
                <a:lnTo>
                  <a:pt x="1478009" y="2057403"/>
                </a:lnTo>
                <a:lnTo>
                  <a:pt x="1477909" y="2057769"/>
                </a:lnTo>
                <a:cubicBezTo>
                  <a:pt x="1460177" y="2093262"/>
                  <a:pt x="1432070" y="2115174"/>
                  <a:pt x="1415128" y="2106710"/>
                </a:cubicBezTo>
                <a:cubicBezTo>
                  <a:pt x="1406657" y="2102478"/>
                  <a:pt x="1402582" y="2091453"/>
                  <a:pt x="1402841" y="2077051"/>
                </a:cubicBezTo>
                <a:lnTo>
                  <a:pt x="1413024" y="2039985"/>
                </a:lnTo>
                <a:lnTo>
                  <a:pt x="1396705" y="2062446"/>
                </a:lnTo>
                <a:cubicBezTo>
                  <a:pt x="1379136" y="2082023"/>
                  <a:pt x="1359455" y="2091427"/>
                  <a:pt x="1347216" y="2084221"/>
                </a:cubicBezTo>
                <a:cubicBezTo>
                  <a:pt x="1339057" y="2079416"/>
                  <a:pt x="1335750" y="2068137"/>
                  <a:pt x="1337000" y="2053786"/>
                </a:cubicBezTo>
                <a:lnTo>
                  <a:pt x="1348910" y="2019796"/>
                </a:lnTo>
                <a:lnTo>
                  <a:pt x="1345093" y="2018639"/>
                </a:lnTo>
                <a:lnTo>
                  <a:pt x="1329979" y="2039443"/>
                </a:lnTo>
                <a:cubicBezTo>
                  <a:pt x="1312409" y="2059020"/>
                  <a:pt x="1292727" y="2068424"/>
                  <a:pt x="1280489" y="2061218"/>
                </a:cubicBezTo>
                <a:cubicBezTo>
                  <a:pt x="1272330" y="2056413"/>
                  <a:pt x="1269023" y="2045134"/>
                  <a:pt x="1270272" y="2030783"/>
                </a:cubicBezTo>
                <a:lnTo>
                  <a:pt x="1281303" y="1999303"/>
                </a:lnTo>
                <a:lnTo>
                  <a:pt x="1269412" y="1995699"/>
                </a:lnTo>
                <a:lnTo>
                  <a:pt x="1269384" y="1995759"/>
                </a:lnTo>
                <a:cubicBezTo>
                  <a:pt x="1245865" y="2027712"/>
                  <a:pt x="1214435" y="2044513"/>
                  <a:pt x="1199183" y="2033288"/>
                </a:cubicBezTo>
                <a:cubicBezTo>
                  <a:pt x="1191557" y="2027675"/>
                  <a:pt x="1189420" y="2016117"/>
                  <a:pt x="1192129" y="2001969"/>
                </a:cubicBezTo>
                <a:lnTo>
                  <a:pt x="1204944" y="1974701"/>
                </a:lnTo>
                <a:lnTo>
                  <a:pt x="1193639" y="1970708"/>
                </a:lnTo>
                <a:lnTo>
                  <a:pt x="1181331" y="1984444"/>
                </a:lnTo>
                <a:cubicBezTo>
                  <a:pt x="1161854" y="2002123"/>
                  <a:pt x="1141315" y="2009469"/>
                  <a:pt x="1129876" y="2001050"/>
                </a:cubicBezTo>
                <a:cubicBezTo>
                  <a:pt x="1122250" y="1995436"/>
                  <a:pt x="1120113" y="1983879"/>
                  <a:pt x="1122822" y="1969731"/>
                </a:cubicBezTo>
                <a:lnTo>
                  <a:pt x="1132512" y="1949114"/>
                </a:lnTo>
                <a:lnTo>
                  <a:pt x="1120931" y="1945023"/>
                </a:lnTo>
                <a:lnTo>
                  <a:pt x="1105601" y="1959952"/>
                </a:lnTo>
                <a:cubicBezTo>
                  <a:pt x="1084966" y="1976266"/>
                  <a:pt x="1063975" y="1982198"/>
                  <a:pt x="1053136" y="1973020"/>
                </a:cubicBezTo>
                <a:cubicBezTo>
                  <a:pt x="1045909" y="1966901"/>
                  <a:pt x="1044563" y="1955225"/>
                  <a:pt x="1048228" y="1941293"/>
                </a:cubicBezTo>
                <a:lnTo>
                  <a:pt x="1059148" y="1921652"/>
                </a:lnTo>
                <a:lnTo>
                  <a:pt x="1048984" y="1917711"/>
                </a:lnTo>
                <a:lnTo>
                  <a:pt x="1035108" y="1931223"/>
                </a:lnTo>
                <a:cubicBezTo>
                  <a:pt x="1014474" y="1947538"/>
                  <a:pt x="993483" y="1953470"/>
                  <a:pt x="982643" y="1944292"/>
                </a:cubicBezTo>
                <a:cubicBezTo>
                  <a:pt x="975417" y="1938173"/>
                  <a:pt x="974070" y="1926496"/>
                  <a:pt x="977735" y="1912565"/>
                </a:cubicBezTo>
                <a:lnTo>
                  <a:pt x="988015" y="1894075"/>
                </a:lnTo>
                <a:lnTo>
                  <a:pt x="965579" y="1885377"/>
                </a:lnTo>
                <a:lnTo>
                  <a:pt x="935849" y="1904947"/>
                </a:lnTo>
                <a:cubicBezTo>
                  <a:pt x="922231" y="1909641"/>
                  <a:pt x="910487" y="1909171"/>
                  <a:pt x="903845" y="1902421"/>
                </a:cubicBezTo>
                <a:cubicBezTo>
                  <a:pt x="897203" y="1895671"/>
                  <a:pt x="896922" y="1883922"/>
                  <a:pt x="901836" y="1870380"/>
                </a:cubicBezTo>
                <a:lnTo>
                  <a:pt x="912059" y="1855383"/>
                </a:lnTo>
                <a:lnTo>
                  <a:pt x="898669" y="1847353"/>
                </a:lnTo>
                <a:lnTo>
                  <a:pt x="862273" y="1871312"/>
                </a:lnTo>
                <a:cubicBezTo>
                  <a:pt x="848654" y="1876007"/>
                  <a:pt x="836910" y="1875536"/>
                  <a:pt x="830269" y="1868787"/>
                </a:cubicBezTo>
                <a:cubicBezTo>
                  <a:pt x="823627" y="1862038"/>
                  <a:pt x="823346" y="1850287"/>
                  <a:pt x="828260" y="1836746"/>
                </a:cubicBezTo>
                <a:lnTo>
                  <a:pt x="842834" y="1815364"/>
                </a:lnTo>
                <a:lnTo>
                  <a:pt x="826383" y="1806087"/>
                </a:lnTo>
                <a:lnTo>
                  <a:pt x="794108" y="1824531"/>
                </a:lnTo>
                <a:cubicBezTo>
                  <a:pt x="780221" y="1828361"/>
                  <a:pt x="768530" y="1827153"/>
                  <a:pt x="762326" y="1819998"/>
                </a:cubicBezTo>
                <a:cubicBezTo>
                  <a:pt x="756123" y="1812844"/>
                  <a:pt x="756581" y="1801100"/>
                  <a:pt x="762337" y="1787895"/>
                </a:cubicBezTo>
                <a:lnTo>
                  <a:pt x="772771" y="1774485"/>
                </a:lnTo>
                <a:lnTo>
                  <a:pt x="755670" y="1763875"/>
                </a:lnTo>
                <a:lnTo>
                  <a:pt x="725143" y="1781321"/>
                </a:lnTo>
                <a:cubicBezTo>
                  <a:pt x="711257" y="1785151"/>
                  <a:pt x="699566" y="1783942"/>
                  <a:pt x="693362" y="1776788"/>
                </a:cubicBezTo>
                <a:cubicBezTo>
                  <a:pt x="687158" y="1769635"/>
                  <a:pt x="687617" y="1757890"/>
                  <a:pt x="693373" y="1744684"/>
                </a:cubicBezTo>
                <a:lnTo>
                  <a:pt x="705079" y="1729639"/>
                </a:lnTo>
                <a:lnTo>
                  <a:pt x="687333" y="1716696"/>
                </a:lnTo>
                <a:lnTo>
                  <a:pt x="657652" y="1733659"/>
                </a:lnTo>
                <a:cubicBezTo>
                  <a:pt x="643765" y="1737488"/>
                  <a:pt x="632074" y="1736279"/>
                  <a:pt x="625870" y="1729126"/>
                </a:cubicBezTo>
                <a:cubicBezTo>
                  <a:pt x="619667" y="1721972"/>
                  <a:pt x="620125" y="1710228"/>
                  <a:pt x="625882" y="1697022"/>
                </a:cubicBezTo>
                <a:lnTo>
                  <a:pt x="638362" y="1680981"/>
                </a:lnTo>
                <a:lnTo>
                  <a:pt x="636318" y="1679490"/>
                </a:lnTo>
                <a:lnTo>
                  <a:pt x="623052" y="1668055"/>
                </a:lnTo>
                <a:lnTo>
                  <a:pt x="586954" y="1684932"/>
                </a:lnTo>
                <a:cubicBezTo>
                  <a:pt x="572801" y="1687613"/>
                  <a:pt x="561248" y="1685453"/>
                  <a:pt x="555650" y="1677816"/>
                </a:cubicBezTo>
                <a:cubicBezTo>
                  <a:pt x="550052" y="1670179"/>
                  <a:pt x="551469" y="1658511"/>
                  <a:pt x="558286" y="1645821"/>
                </a:cubicBezTo>
                <a:lnTo>
                  <a:pt x="575742" y="1626820"/>
                </a:lnTo>
                <a:lnTo>
                  <a:pt x="561330" y="1612508"/>
                </a:lnTo>
                <a:lnTo>
                  <a:pt x="531523" y="1625939"/>
                </a:lnTo>
                <a:cubicBezTo>
                  <a:pt x="517333" y="1628422"/>
                  <a:pt x="505811" y="1626099"/>
                  <a:pt x="500321" y="1618384"/>
                </a:cubicBezTo>
                <a:cubicBezTo>
                  <a:pt x="494831" y="1610670"/>
                  <a:pt x="496411" y="1599024"/>
                  <a:pt x="503405" y="1586430"/>
                </a:cubicBezTo>
                <a:lnTo>
                  <a:pt x="518731" y="1570209"/>
                </a:lnTo>
                <a:lnTo>
                  <a:pt x="512117" y="1563641"/>
                </a:lnTo>
                <a:lnTo>
                  <a:pt x="507458" y="1558179"/>
                </a:lnTo>
                <a:lnTo>
                  <a:pt x="465011" y="1574212"/>
                </a:lnTo>
                <a:cubicBezTo>
                  <a:pt x="450695" y="1575807"/>
                  <a:pt x="439339" y="1572774"/>
                  <a:pt x="434339" y="1564733"/>
                </a:cubicBezTo>
                <a:cubicBezTo>
                  <a:pt x="429339" y="1556691"/>
                  <a:pt x="431640" y="1545166"/>
                  <a:pt x="439403" y="1533031"/>
                </a:cubicBezTo>
                <a:lnTo>
                  <a:pt x="465335" y="1508799"/>
                </a:lnTo>
                <a:lnTo>
                  <a:pt x="459302" y="1501727"/>
                </a:lnTo>
                <a:lnTo>
                  <a:pt x="457125" y="1503704"/>
                </a:lnTo>
                <a:cubicBezTo>
                  <a:pt x="423135" y="1524171"/>
                  <a:pt x="387662" y="1527611"/>
                  <a:pt x="377893" y="1511387"/>
                </a:cubicBezTo>
                <a:cubicBezTo>
                  <a:pt x="373009" y="1503274"/>
                  <a:pt x="375475" y="1491783"/>
                  <a:pt x="383411" y="1479761"/>
                </a:cubicBezTo>
                <a:lnTo>
                  <a:pt x="417570" y="1448746"/>
                </a:lnTo>
                <a:lnTo>
                  <a:pt x="413374" y="1442783"/>
                </a:lnTo>
                <a:lnTo>
                  <a:pt x="368037" y="1454645"/>
                </a:lnTo>
                <a:cubicBezTo>
                  <a:pt x="353632" y="1454729"/>
                  <a:pt x="342659" y="1450519"/>
                  <a:pt x="338530" y="1441997"/>
                </a:cubicBezTo>
                <a:cubicBezTo>
                  <a:pt x="334402" y="1433476"/>
                  <a:pt x="337901" y="1422256"/>
                  <a:pt x="346896" y="1411004"/>
                </a:cubicBezTo>
                <a:lnTo>
                  <a:pt x="375714" y="1389263"/>
                </a:lnTo>
                <a:lnTo>
                  <a:pt x="369194" y="1379998"/>
                </a:lnTo>
                <a:lnTo>
                  <a:pt x="323910" y="1391353"/>
                </a:lnTo>
                <a:cubicBezTo>
                  <a:pt x="309505" y="1391289"/>
                  <a:pt x="298575" y="1386968"/>
                  <a:pt x="294534" y="1378404"/>
                </a:cubicBezTo>
                <a:cubicBezTo>
                  <a:pt x="290493" y="1369841"/>
                  <a:pt x="294107" y="1358657"/>
                  <a:pt x="303216" y="1347498"/>
                </a:cubicBezTo>
                <a:lnTo>
                  <a:pt x="332909" y="1325570"/>
                </a:lnTo>
                <a:lnTo>
                  <a:pt x="325597" y="1313235"/>
                </a:lnTo>
                <a:lnTo>
                  <a:pt x="325425" y="1313339"/>
                </a:lnTo>
                <a:cubicBezTo>
                  <a:pt x="288163" y="1326969"/>
                  <a:pt x="252684" y="1323601"/>
                  <a:pt x="246179" y="1305815"/>
                </a:cubicBezTo>
                <a:cubicBezTo>
                  <a:pt x="242926" y="1296922"/>
                  <a:pt x="247532" y="1286109"/>
                  <a:pt x="257610" y="1275816"/>
                </a:cubicBezTo>
                <a:lnTo>
                  <a:pt x="291289" y="1255357"/>
                </a:lnTo>
                <a:lnTo>
                  <a:pt x="287251" y="1248545"/>
                </a:lnTo>
                <a:lnTo>
                  <a:pt x="238318" y="1257441"/>
                </a:lnTo>
                <a:cubicBezTo>
                  <a:pt x="223948" y="1256428"/>
                  <a:pt x="213326" y="1251397"/>
                  <a:pt x="209858" y="1242585"/>
                </a:cubicBezTo>
                <a:cubicBezTo>
                  <a:pt x="206390" y="1233775"/>
                  <a:pt x="210732" y="1222852"/>
                  <a:pt x="220556" y="1212316"/>
                </a:cubicBezTo>
                <a:lnTo>
                  <a:pt x="256300" y="1189396"/>
                </a:lnTo>
                <a:lnTo>
                  <a:pt x="250861" y="1178849"/>
                </a:lnTo>
                <a:lnTo>
                  <a:pt x="208054" y="1186743"/>
                </a:lnTo>
                <a:cubicBezTo>
                  <a:pt x="193682" y="1185767"/>
                  <a:pt x="183048" y="1180764"/>
                  <a:pt x="179556" y="1171961"/>
                </a:cubicBezTo>
                <a:cubicBezTo>
                  <a:pt x="176065" y="1163159"/>
                  <a:pt x="180379" y="1152226"/>
                  <a:pt x="190176" y="1141665"/>
                </a:cubicBezTo>
                <a:lnTo>
                  <a:pt x="221662" y="1121361"/>
                </a:lnTo>
                <a:lnTo>
                  <a:pt x="216900" y="1110725"/>
                </a:lnTo>
                <a:lnTo>
                  <a:pt x="169150" y="1116676"/>
                </a:lnTo>
                <a:cubicBezTo>
                  <a:pt x="154859" y="1114863"/>
                  <a:pt x="144535" y="1109248"/>
                  <a:pt x="141563" y="1100256"/>
                </a:cubicBezTo>
                <a:cubicBezTo>
                  <a:pt x="138592" y="1091266"/>
                  <a:pt x="143536" y="1080603"/>
                  <a:pt x="153933" y="1070631"/>
                </a:cubicBezTo>
                <a:lnTo>
                  <a:pt x="189861" y="1050328"/>
                </a:lnTo>
                <a:lnTo>
                  <a:pt x="185253" y="1040037"/>
                </a:lnTo>
                <a:lnTo>
                  <a:pt x="139858" y="1045761"/>
                </a:lnTo>
                <a:cubicBezTo>
                  <a:pt x="125565" y="1043970"/>
                  <a:pt x="115232" y="1038369"/>
                  <a:pt x="112248" y="1029382"/>
                </a:cubicBezTo>
                <a:cubicBezTo>
                  <a:pt x="109264" y="1020396"/>
                  <a:pt x="114193" y="1009726"/>
                  <a:pt x="124575" y="999740"/>
                </a:cubicBezTo>
                <a:lnTo>
                  <a:pt x="159454" y="979962"/>
                </a:lnTo>
                <a:lnTo>
                  <a:pt x="155083" y="968687"/>
                </a:lnTo>
                <a:lnTo>
                  <a:pt x="152816" y="969775"/>
                </a:lnTo>
                <a:cubicBezTo>
                  <a:pt x="114399" y="979690"/>
                  <a:pt x="79420" y="972863"/>
                  <a:pt x="74687" y="954525"/>
                </a:cubicBezTo>
                <a:cubicBezTo>
                  <a:pt x="72321" y="945357"/>
                  <a:pt x="77965" y="935047"/>
                  <a:pt x="89001" y="925790"/>
                </a:cubicBezTo>
                <a:lnTo>
                  <a:pt x="130688" y="905767"/>
                </a:lnTo>
                <a:lnTo>
                  <a:pt x="126593" y="895207"/>
                </a:lnTo>
                <a:lnTo>
                  <a:pt x="78891" y="897948"/>
                </a:lnTo>
                <a:cubicBezTo>
                  <a:pt x="64752" y="895188"/>
                  <a:pt x="54825" y="888897"/>
                  <a:pt x="52458" y="879728"/>
                </a:cubicBezTo>
                <a:cubicBezTo>
                  <a:pt x="50092" y="870560"/>
                  <a:pt x="55735" y="860249"/>
                  <a:pt x="66772" y="850992"/>
                </a:cubicBezTo>
                <a:lnTo>
                  <a:pt x="103648" y="833281"/>
                </a:lnTo>
                <a:lnTo>
                  <a:pt x="100156" y="822789"/>
                </a:lnTo>
                <a:lnTo>
                  <a:pt x="99203" y="823239"/>
                </a:lnTo>
                <a:cubicBezTo>
                  <a:pt x="60715" y="832877"/>
                  <a:pt x="25787" y="825798"/>
                  <a:pt x="21186" y="807427"/>
                </a:cubicBezTo>
                <a:cubicBezTo>
                  <a:pt x="18886" y="798242"/>
                  <a:pt x="24603" y="787972"/>
                  <a:pt x="35706" y="778795"/>
                </a:cubicBezTo>
                <a:lnTo>
                  <a:pt x="78756" y="758498"/>
                </a:lnTo>
                <a:lnTo>
                  <a:pt x="75561" y="748898"/>
                </a:lnTo>
                <a:lnTo>
                  <a:pt x="25846" y="749300"/>
                </a:lnTo>
                <a:cubicBezTo>
                  <a:pt x="11861" y="745847"/>
                  <a:pt x="2255" y="739075"/>
                  <a:pt x="344" y="729800"/>
                </a:cubicBezTo>
                <a:cubicBezTo>
                  <a:pt x="-1568" y="720526"/>
                  <a:pt x="4577" y="710507"/>
                  <a:pt x="16057" y="701805"/>
                </a:cubicBezTo>
                <a:lnTo>
                  <a:pt x="54498" y="685621"/>
                </a:lnTo>
                <a:lnTo>
                  <a:pt x="52183" y="678665"/>
                </a:lnTo>
                <a:cubicBezTo>
                  <a:pt x="563697" y="579540"/>
                  <a:pt x="1093362" y="483940"/>
                  <a:pt x="1586724" y="381288"/>
                </a:cubicBezTo>
                <a:cubicBezTo>
                  <a:pt x="1616183" y="375549"/>
                  <a:pt x="1646675" y="364360"/>
                  <a:pt x="1656049" y="342777"/>
                </a:cubicBezTo>
                <a:lnTo>
                  <a:pt x="1684169" y="278026"/>
                </a:lnTo>
                <a:cubicBezTo>
                  <a:pt x="1732503" y="129053"/>
                  <a:pt x="1866066" y="15890"/>
                  <a:pt x="2031914" y="1523"/>
                </a:cubicBezTo>
                <a:cubicBezTo>
                  <a:pt x="2253046" y="-17633"/>
                  <a:pt x="2447838" y="146101"/>
                  <a:pt x="2466994" y="367233"/>
                </a:cubicBezTo>
                <a:close/>
              </a:path>
            </a:pathLst>
          </a:custGeom>
          <a:solidFill>
            <a:srgbClr val="FFD96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45" name="フリーフォーム 595">
            <a:extLst>
              <a:ext uri="{FF2B5EF4-FFF2-40B4-BE49-F238E27FC236}">
                <a16:creationId xmlns:a16="http://schemas.microsoft.com/office/drawing/2014/main" id="{8420D790-0261-59AB-589E-AD944E5A8DA6}"/>
              </a:ext>
            </a:extLst>
          </p:cNvPr>
          <p:cNvSpPr/>
          <p:nvPr/>
        </p:nvSpPr>
        <p:spPr>
          <a:xfrm rot="20792737" flipV="1">
            <a:off x="11125530" y="5840971"/>
            <a:ext cx="168940" cy="165069"/>
          </a:xfrm>
          <a:custGeom>
            <a:avLst/>
            <a:gdLst>
              <a:gd name="connsiteX0" fmla="*/ 354809 w 570985"/>
              <a:gd name="connsiteY0" fmla="*/ 557288 h 557902"/>
              <a:gd name="connsiteX1" fmla="*/ 368612 w 570985"/>
              <a:gd name="connsiteY1" fmla="*/ 478891 h 557902"/>
              <a:gd name="connsiteX2" fmla="*/ 350431 w 570985"/>
              <a:gd name="connsiteY2" fmla="*/ 442762 h 557902"/>
              <a:gd name="connsiteX3" fmla="*/ 377093 w 570985"/>
              <a:gd name="connsiteY3" fmla="*/ 429210 h 557902"/>
              <a:gd name="connsiteX4" fmla="*/ 400539 w 570985"/>
              <a:gd name="connsiteY4" fmla="*/ 453669 h 557902"/>
              <a:gd name="connsiteX5" fmla="*/ 479048 w 570985"/>
              <a:gd name="connsiteY5" fmla="*/ 466824 h 557902"/>
              <a:gd name="connsiteX6" fmla="*/ 439902 w 570985"/>
              <a:gd name="connsiteY6" fmla="*/ 397511 h 557902"/>
              <a:gd name="connsiteX7" fmla="*/ 422944 w 570985"/>
              <a:gd name="connsiteY7" fmla="*/ 387907 h 557902"/>
              <a:gd name="connsiteX8" fmla="*/ 438670 w 570985"/>
              <a:gd name="connsiteY8" fmla="*/ 363590 h 557902"/>
              <a:gd name="connsiteX9" fmla="*/ 452826 w 570985"/>
              <a:gd name="connsiteY9" fmla="*/ 372849 h 557902"/>
              <a:gd name="connsiteX10" fmla="*/ 479078 w 570985"/>
              <a:gd name="connsiteY10" fmla="*/ 382849 h 557902"/>
              <a:gd name="connsiteX11" fmla="*/ 557431 w 570985"/>
              <a:gd name="connsiteY11" fmla="*/ 368797 h 557902"/>
              <a:gd name="connsiteX12" fmla="*/ 497231 w 570985"/>
              <a:gd name="connsiteY12" fmla="*/ 316715 h 557902"/>
              <a:gd name="connsiteX13" fmla="*/ 454560 w 570985"/>
              <a:gd name="connsiteY13" fmla="*/ 313608 h 557902"/>
              <a:gd name="connsiteX14" fmla="*/ 458151 w 570985"/>
              <a:gd name="connsiteY14" fmla="*/ 288265 h 557902"/>
              <a:gd name="connsiteX15" fmla="*/ 457450 w 570985"/>
              <a:gd name="connsiteY15" fmla="*/ 282502 h 557902"/>
              <a:gd name="connsiteX16" fmla="*/ 476978 w 570985"/>
              <a:gd name="connsiteY16" fmla="*/ 285616 h 557902"/>
              <a:gd name="connsiteX17" fmla="*/ 505025 w 570985"/>
              <a:gd name="connsiteY17" fmla="*/ 284012 h 557902"/>
              <a:gd name="connsiteX18" fmla="*/ 570790 w 570985"/>
              <a:gd name="connsiteY18" fmla="*/ 239161 h 557902"/>
              <a:gd name="connsiteX19" fmla="*/ 494560 w 570985"/>
              <a:gd name="connsiteY19" fmla="*/ 216235 h 557902"/>
              <a:gd name="connsiteX20" fmla="*/ 450258 w 570985"/>
              <a:gd name="connsiteY20" fmla="*/ 232326 h 557902"/>
              <a:gd name="connsiteX21" fmla="*/ 437815 w 570985"/>
              <a:gd name="connsiteY21" fmla="*/ 207847 h 557902"/>
              <a:gd name="connsiteX22" fmla="*/ 477668 w 570985"/>
              <a:gd name="connsiteY22" fmla="*/ 187063 h 557902"/>
              <a:gd name="connsiteX23" fmla="*/ 512261 w 570985"/>
              <a:gd name="connsiteY23" fmla="*/ 115370 h 557902"/>
              <a:gd name="connsiteX24" fmla="*/ 434765 w 570985"/>
              <a:gd name="connsiteY24" fmla="*/ 133561 h 557902"/>
              <a:gd name="connsiteX25" fmla="*/ 414635 w 570985"/>
              <a:gd name="connsiteY25" fmla="*/ 153157 h 557902"/>
              <a:gd name="connsiteX26" fmla="*/ 408426 w 570985"/>
              <a:gd name="connsiteY26" fmla="*/ 162561 h 557902"/>
              <a:gd name="connsiteX27" fmla="*/ 388417 w 570985"/>
              <a:gd name="connsiteY27" fmla="*/ 145483 h 557902"/>
              <a:gd name="connsiteX28" fmla="*/ 389876 w 570985"/>
              <a:gd name="connsiteY28" fmla="*/ 144614 h 557902"/>
              <a:gd name="connsiteX29" fmla="*/ 419646 w 570985"/>
              <a:gd name="connsiteY29" fmla="*/ 102246 h 557902"/>
              <a:gd name="connsiteX30" fmla="*/ 417417 w 570985"/>
              <a:gd name="connsiteY30" fmla="*/ 22674 h 557902"/>
              <a:gd name="connsiteX31" fmla="*/ 356952 w 570985"/>
              <a:gd name="connsiteY31" fmla="*/ 74450 h 557902"/>
              <a:gd name="connsiteX32" fmla="*/ 346490 w 570985"/>
              <a:gd name="connsiteY32" fmla="*/ 120771 h 557902"/>
              <a:gd name="connsiteX33" fmla="*/ 319441 w 570985"/>
              <a:gd name="connsiteY33" fmla="*/ 111743 h 557902"/>
              <a:gd name="connsiteX34" fmla="*/ 327330 w 570985"/>
              <a:gd name="connsiteY34" fmla="*/ 71839 h 557902"/>
              <a:gd name="connsiteX35" fmla="*/ 293040 w 570985"/>
              <a:gd name="connsiteY35" fmla="*/ 0 h 557902"/>
              <a:gd name="connsiteX36" fmla="*/ 258750 w 570985"/>
              <a:gd name="connsiteY36" fmla="*/ 71839 h 557902"/>
              <a:gd name="connsiteX37" fmla="*/ 266087 w 570985"/>
              <a:gd name="connsiteY37" fmla="*/ 108951 h 557902"/>
              <a:gd name="connsiteX38" fmla="*/ 235537 w 570985"/>
              <a:gd name="connsiteY38" fmla="*/ 111150 h 557902"/>
              <a:gd name="connsiteX39" fmla="*/ 228689 w 570985"/>
              <a:gd name="connsiteY39" fmla="*/ 75409 h 557902"/>
              <a:gd name="connsiteX40" fmla="*/ 169957 w 570985"/>
              <a:gd name="connsiteY40" fmla="*/ 21677 h 557902"/>
              <a:gd name="connsiteX41" fmla="*/ 165116 w 570985"/>
              <a:gd name="connsiteY41" fmla="*/ 101133 h 557902"/>
              <a:gd name="connsiteX42" fmla="*/ 186997 w 570985"/>
              <a:gd name="connsiteY42" fmla="*/ 134553 h 557902"/>
              <a:gd name="connsiteX43" fmla="*/ 169643 w 570985"/>
              <a:gd name="connsiteY43" fmla="*/ 143374 h 557902"/>
              <a:gd name="connsiteX44" fmla="*/ 161581 w 570985"/>
              <a:gd name="connsiteY44" fmla="*/ 153290 h 557902"/>
              <a:gd name="connsiteX45" fmla="*/ 133881 w 570985"/>
              <a:gd name="connsiteY45" fmla="*/ 124393 h 557902"/>
              <a:gd name="connsiteX46" fmla="*/ 55372 w 570985"/>
              <a:gd name="connsiteY46" fmla="*/ 111238 h 557902"/>
              <a:gd name="connsiteX47" fmla="*/ 94518 w 570985"/>
              <a:gd name="connsiteY47" fmla="*/ 180551 h 557902"/>
              <a:gd name="connsiteX48" fmla="*/ 127548 w 570985"/>
              <a:gd name="connsiteY48" fmla="*/ 195150 h 557902"/>
              <a:gd name="connsiteX49" fmla="*/ 121340 w 570985"/>
              <a:gd name="connsiteY49" fmla="*/ 202786 h 557902"/>
              <a:gd name="connsiteX50" fmla="*/ 111752 w 570985"/>
              <a:gd name="connsiteY50" fmla="*/ 228349 h 557902"/>
              <a:gd name="connsiteX51" fmla="*/ 105204 w 570985"/>
              <a:gd name="connsiteY51" fmla="*/ 224066 h 557902"/>
              <a:gd name="connsiteX52" fmla="*/ 78952 w 570985"/>
              <a:gd name="connsiteY52" fmla="*/ 214066 h 557902"/>
              <a:gd name="connsiteX53" fmla="*/ 599 w 570985"/>
              <a:gd name="connsiteY53" fmla="*/ 228118 h 557902"/>
              <a:gd name="connsiteX54" fmla="*/ 60800 w 570985"/>
              <a:gd name="connsiteY54" fmla="*/ 280200 h 557902"/>
              <a:gd name="connsiteX55" fmla="*/ 103106 w 570985"/>
              <a:gd name="connsiteY55" fmla="*/ 283281 h 557902"/>
              <a:gd name="connsiteX56" fmla="*/ 107514 w 570985"/>
              <a:gd name="connsiteY56" fmla="*/ 319533 h 557902"/>
              <a:gd name="connsiteX57" fmla="*/ 65703 w 570985"/>
              <a:gd name="connsiteY57" fmla="*/ 330461 h 557902"/>
              <a:gd name="connsiteX58" fmla="*/ 15983 w 570985"/>
              <a:gd name="connsiteY58" fmla="*/ 392627 h 557902"/>
              <a:gd name="connsiteX59" fmla="*/ 95585 w 570985"/>
              <a:gd name="connsiteY59" fmla="*/ 392189 h 557902"/>
              <a:gd name="connsiteX60" fmla="*/ 119580 w 570985"/>
              <a:gd name="connsiteY60" fmla="*/ 377579 h 557902"/>
              <a:gd name="connsiteX61" fmla="*/ 126850 w 570985"/>
              <a:gd name="connsiteY61" fmla="*/ 370638 h 557902"/>
              <a:gd name="connsiteX62" fmla="*/ 130712 w 570985"/>
              <a:gd name="connsiteY62" fmla="*/ 379260 h 557902"/>
              <a:gd name="connsiteX63" fmla="*/ 146385 w 570985"/>
              <a:gd name="connsiteY63" fmla="*/ 398528 h 557902"/>
              <a:gd name="connsiteX64" fmla="*/ 123400 w 570985"/>
              <a:gd name="connsiteY64" fmla="*/ 414757 h 557902"/>
              <a:gd name="connsiteX65" fmla="*/ 98703 w 570985"/>
              <a:gd name="connsiteY65" fmla="*/ 490432 h 557902"/>
              <a:gd name="connsiteX66" fmla="*/ 173072 w 570985"/>
              <a:gd name="connsiteY66" fmla="*/ 462043 h 557902"/>
              <a:gd name="connsiteX67" fmla="*/ 190401 w 570985"/>
              <a:gd name="connsiteY67" fmla="*/ 439932 h 557902"/>
              <a:gd name="connsiteX68" fmla="*/ 192380 w 570985"/>
              <a:gd name="connsiteY68" fmla="*/ 435828 h 557902"/>
              <a:gd name="connsiteX69" fmla="*/ 218929 w 570985"/>
              <a:gd name="connsiteY69" fmla="*/ 445401 h 557902"/>
              <a:gd name="connsiteX70" fmla="*/ 197351 w 570985"/>
              <a:gd name="connsiteY70" fmla="*/ 476109 h 557902"/>
              <a:gd name="connsiteX71" fmla="*/ 199580 w 570985"/>
              <a:gd name="connsiteY71" fmla="*/ 555680 h 557902"/>
              <a:gd name="connsiteX72" fmla="*/ 260045 w 570985"/>
              <a:gd name="connsiteY72" fmla="*/ 503905 h 557902"/>
              <a:gd name="connsiteX73" fmla="*/ 270333 w 570985"/>
              <a:gd name="connsiteY73" fmla="*/ 458356 h 557902"/>
              <a:gd name="connsiteX74" fmla="*/ 299421 w 570985"/>
              <a:gd name="connsiteY74" fmla="*/ 456262 h 557902"/>
              <a:gd name="connsiteX75" fmla="*/ 302536 w 570985"/>
              <a:gd name="connsiteY75" fmla="*/ 497253 h 557902"/>
              <a:gd name="connsiteX76" fmla="*/ 354809 w 570985"/>
              <a:gd name="connsiteY76" fmla="*/ 557288 h 55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70985" h="557902">
                <a:moveTo>
                  <a:pt x="354809" y="557288"/>
                </a:moveTo>
                <a:cubicBezTo>
                  <a:pt x="373056" y="552217"/>
                  <a:pt x="379236" y="517118"/>
                  <a:pt x="368612" y="478891"/>
                </a:cubicBezTo>
                <a:lnTo>
                  <a:pt x="350431" y="442762"/>
                </a:lnTo>
                <a:lnTo>
                  <a:pt x="377093" y="429210"/>
                </a:lnTo>
                <a:lnTo>
                  <a:pt x="400539" y="453669"/>
                </a:lnTo>
                <a:cubicBezTo>
                  <a:pt x="433029" y="476442"/>
                  <a:pt x="468178" y="482332"/>
                  <a:pt x="479048" y="466824"/>
                </a:cubicBezTo>
                <a:cubicBezTo>
                  <a:pt x="489918" y="451316"/>
                  <a:pt x="472392" y="420284"/>
                  <a:pt x="439902" y="397511"/>
                </a:cubicBezTo>
                <a:lnTo>
                  <a:pt x="422944" y="387907"/>
                </a:lnTo>
                <a:lnTo>
                  <a:pt x="438670" y="363590"/>
                </a:lnTo>
                <a:lnTo>
                  <a:pt x="452826" y="372849"/>
                </a:lnTo>
                <a:cubicBezTo>
                  <a:pt x="460655" y="376797"/>
                  <a:pt x="469513" y="380223"/>
                  <a:pt x="479078" y="382849"/>
                </a:cubicBezTo>
                <a:cubicBezTo>
                  <a:pt x="517339" y="393351"/>
                  <a:pt x="552419" y="387059"/>
                  <a:pt x="557431" y="368797"/>
                </a:cubicBezTo>
                <a:cubicBezTo>
                  <a:pt x="562444" y="350534"/>
                  <a:pt x="535491" y="327217"/>
                  <a:pt x="497231" y="316715"/>
                </a:cubicBezTo>
                <a:lnTo>
                  <a:pt x="454560" y="313608"/>
                </a:lnTo>
                <a:lnTo>
                  <a:pt x="458151" y="288265"/>
                </a:lnTo>
                <a:lnTo>
                  <a:pt x="457450" y="282502"/>
                </a:lnTo>
                <a:lnTo>
                  <a:pt x="476978" y="285616"/>
                </a:lnTo>
                <a:cubicBezTo>
                  <a:pt x="485737" y="286019"/>
                  <a:pt x="495222" y="285525"/>
                  <a:pt x="505025" y="284012"/>
                </a:cubicBezTo>
                <a:cubicBezTo>
                  <a:pt x="544237" y="277957"/>
                  <a:pt x="573680" y="257878"/>
                  <a:pt x="570790" y="239161"/>
                </a:cubicBezTo>
                <a:cubicBezTo>
                  <a:pt x="567900" y="220445"/>
                  <a:pt x="533772" y="210181"/>
                  <a:pt x="494560" y="216235"/>
                </a:cubicBezTo>
                <a:lnTo>
                  <a:pt x="450258" y="232326"/>
                </a:lnTo>
                <a:lnTo>
                  <a:pt x="437815" y="207847"/>
                </a:lnTo>
                <a:lnTo>
                  <a:pt x="477668" y="187063"/>
                </a:lnTo>
                <a:cubicBezTo>
                  <a:pt x="508621" y="162242"/>
                  <a:pt x="524109" y="130144"/>
                  <a:pt x="512261" y="115370"/>
                </a:cubicBezTo>
                <a:cubicBezTo>
                  <a:pt x="500414" y="100595"/>
                  <a:pt x="465718" y="108740"/>
                  <a:pt x="434765" y="133561"/>
                </a:cubicBezTo>
                <a:cubicBezTo>
                  <a:pt x="427027" y="139767"/>
                  <a:pt x="420254" y="146426"/>
                  <a:pt x="414635" y="153157"/>
                </a:cubicBezTo>
                <a:lnTo>
                  <a:pt x="408426" y="162561"/>
                </a:lnTo>
                <a:lnTo>
                  <a:pt x="388417" y="145483"/>
                </a:lnTo>
                <a:lnTo>
                  <a:pt x="389876" y="144614"/>
                </a:lnTo>
                <a:cubicBezTo>
                  <a:pt x="400818" y="135244"/>
                  <a:pt x="411606" y="120382"/>
                  <a:pt x="419646" y="102246"/>
                </a:cubicBezTo>
                <a:cubicBezTo>
                  <a:pt x="435728" y="65976"/>
                  <a:pt x="434729" y="30350"/>
                  <a:pt x="417417" y="22674"/>
                </a:cubicBezTo>
                <a:cubicBezTo>
                  <a:pt x="400104" y="14999"/>
                  <a:pt x="373033" y="38179"/>
                  <a:pt x="356952" y="74450"/>
                </a:cubicBezTo>
                <a:lnTo>
                  <a:pt x="346490" y="120771"/>
                </a:lnTo>
                <a:lnTo>
                  <a:pt x="319441" y="111743"/>
                </a:lnTo>
                <a:lnTo>
                  <a:pt x="327330" y="71839"/>
                </a:lnTo>
                <a:cubicBezTo>
                  <a:pt x="327330" y="32163"/>
                  <a:pt x="311978" y="0"/>
                  <a:pt x="293040" y="0"/>
                </a:cubicBezTo>
                <a:cubicBezTo>
                  <a:pt x="274102" y="0"/>
                  <a:pt x="258750" y="32163"/>
                  <a:pt x="258750" y="71839"/>
                </a:cubicBezTo>
                <a:lnTo>
                  <a:pt x="266087" y="108951"/>
                </a:lnTo>
                <a:lnTo>
                  <a:pt x="235537" y="111150"/>
                </a:lnTo>
                <a:lnTo>
                  <a:pt x="228689" y="75409"/>
                </a:lnTo>
                <a:cubicBezTo>
                  <a:pt x="213807" y="38630"/>
                  <a:pt x="187512" y="14573"/>
                  <a:pt x="169957" y="21677"/>
                </a:cubicBezTo>
                <a:cubicBezTo>
                  <a:pt x="152402" y="28781"/>
                  <a:pt x="150234" y="64354"/>
                  <a:pt x="165116" y="101133"/>
                </a:cubicBezTo>
                <a:lnTo>
                  <a:pt x="186997" y="134553"/>
                </a:lnTo>
                <a:lnTo>
                  <a:pt x="169643" y="143374"/>
                </a:lnTo>
                <a:lnTo>
                  <a:pt x="161581" y="153290"/>
                </a:lnTo>
                <a:lnTo>
                  <a:pt x="133881" y="124393"/>
                </a:lnTo>
                <a:cubicBezTo>
                  <a:pt x="101391" y="101620"/>
                  <a:pt x="66242" y="95730"/>
                  <a:pt x="55372" y="111238"/>
                </a:cubicBezTo>
                <a:cubicBezTo>
                  <a:pt x="44502" y="126746"/>
                  <a:pt x="62028" y="157778"/>
                  <a:pt x="94518" y="180551"/>
                </a:cubicBezTo>
                <a:lnTo>
                  <a:pt x="127548" y="195150"/>
                </a:lnTo>
                <a:lnTo>
                  <a:pt x="121340" y="202786"/>
                </a:lnTo>
                <a:lnTo>
                  <a:pt x="111752" y="228349"/>
                </a:lnTo>
                <a:lnTo>
                  <a:pt x="105204" y="224066"/>
                </a:lnTo>
                <a:cubicBezTo>
                  <a:pt x="97375" y="220118"/>
                  <a:pt x="88517" y="216691"/>
                  <a:pt x="78952" y="214066"/>
                </a:cubicBezTo>
                <a:cubicBezTo>
                  <a:pt x="40691" y="203564"/>
                  <a:pt x="5612" y="209855"/>
                  <a:pt x="599" y="228118"/>
                </a:cubicBezTo>
                <a:cubicBezTo>
                  <a:pt x="-4414" y="246381"/>
                  <a:pt x="22539" y="269698"/>
                  <a:pt x="60800" y="280200"/>
                </a:cubicBezTo>
                <a:lnTo>
                  <a:pt x="103106" y="283281"/>
                </a:lnTo>
                <a:lnTo>
                  <a:pt x="107514" y="319533"/>
                </a:lnTo>
                <a:lnTo>
                  <a:pt x="65703" y="330461"/>
                </a:lnTo>
                <a:cubicBezTo>
                  <a:pt x="29992" y="347749"/>
                  <a:pt x="7732" y="375581"/>
                  <a:pt x="15983" y="392627"/>
                </a:cubicBezTo>
                <a:cubicBezTo>
                  <a:pt x="24235" y="409673"/>
                  <a:pt x="59873" y="409476"/>
                  <a:pt x="95585" y="392189"/>
                </a:cubicBezTo>
                <a:cubicBezTo>
                  <a:pt x="104513" y="387866"/>
                  <a:pt x="112600" y="382886"/>
                  <a:pt x="119580" y="377579"/>
                </a:cubicBezTo>
                <a:lnTo>
                  <a:pt x="126850" y="370638"/>
                </a:lnTo>
                <a:lnTo>
                  <a:pt x="130712" y="379260"/>
                </a:lnTo>
                <a:lnTo>
                  <a:pt x="146385" y="398528"/>
                </a:lnTo>
                <a:lnTo>
                  <a:pt x="123400" y="414757"/>
                </a:lnTo>
                <a:cubicBezTo>
                  <a:pt x="96044" y="443494"/>
                  <a:pt x="84987" y="477374"/>
                  <a:pt x="98703" y="490432"/>
                </a:cubicBezTo>
                <a:cubicBezTo>
                  <a:pt x="112420" y="503490"/>
                  <a:pt x="145715" y="490780"/>
                  <a:pt x="173072" y="462043"/>
                </a:cubicBezTo>
                <a:cubicBezTo>
                  <a:pt x="179911" y="454859"/>
                  <a:pt x="185731" y="447353"/>
                  <a:pt x="190401" y="439932"/>
                </a:cubicBezTo>
                <a:lnTo>
                  <a:pt x="192380" y="435828"/>
                </a:lnTo>
                <a:lnTo>
                  <a:pt x="218929" y="445401"/>
                </a:lnTo>
                <a:lnTo>
                  <a:pt x="197351" y="476109"/>
                </a:lnTo>
                <a:cubicBezTo>
                  <a:pt x="181269" y="512379"/>
                  <a:pt x="182267" y="548004"/>
                  <a:pt x="199580" y="555680"/>
                </a:cubicBezTo>
                <a:cubicBezTo>
                  <a:pt x="216893" y="563356"/>
                  <a:pt x="243963" y="540176"/>
                  <a:pt x="260045" y="503905"/>
                </a:cubicBezTo>
                <a:lnTo>
                  <a:pt x="270333" y="458356"/>
                </a:lnTo>
                <a:lnTo>
                  <a:pt x="299421" y="456262"/>
                </a:lnTo>
                <a:lnTo>
                  <a:pt x="302536" y="497253"/>
                </a:lnTo>
                <a:cubicBezTo>
                  <a:pt x="313160" y="535480"/>
                  <a:pt x="336563" y="562359"/>
                  <a:pt x="354809" y="557288"/>
                </a:cubicBezTo>
                <a:close/>
              </a:path>
            </a:pathLst>
          </a:custGeom>
          <a:solidFill>
            <a:srgbClr val="FFD96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46" name="フリーフォーム 599">
            <a:extLst>
              <a:ext uri="{FF2B5EF4-FFF2-40B4-BE49-F238E27FC236}">
                <a16:creationId xmlns:a16="http://schemas.microsoft.com/office/drawing/2014/main" id="{4CB05914-14D6-DEB1-CE61-C4C0505EC31F}"/>
              </a:ext>
            </a:extLst>
          </p:cNvPr>
          <p:cNvSpPr/>
          <p:nvPr/>
        </p:nvSpPr>
        <p:spPr>
          <a:xfrm rot="10800000">
            <a:off x="10521764" y="5475844"/>
            <a:ext cx="1376472" cy="739954"/>
          </a:xfrm>
          <a:custGeom>
            <a:avLst/>
            <a:gdLst>
              <a:gd name="connsiteX0" fmla="*/ 0 w 1426854"/>
              <a:gd name="connsiteY0" fmla="*/ 0 h 704968"/>
              <a:gd name="connsiteX1" fmla="*/ 1426854 w 1426854"/>
              <a:gd name="connsiteY1" fmla="*/ 0 h 704968"/>
              <a:gd name="connsiteX2" fmla="*/ 1413289 w 1426854"/>
              <a:gd name="connsiteY2" fmla="*/ 134564 h 704968"/>
              <a:gd name="connsiteX3" fmla="*/ 713427 w 1426854"/>
              <a:gd name="connsiteY3" fmla="*/ 704968 h 704968"/>
              <a:gd name="connsiteX4" fmla="*/ 13566 w 1426854"/>
              <a:gd name="connsiteY4" fmla="*/ 134564 h 70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854" h="704968">
                <a:moveTo>
                  <a:pt x="0" y="0"/>
                </a:moveTo>
                <a:lnTo>
                  <a:pt x="1426854" y="0"/>
                </a:lnTo>
                <a:lnTo>
                  <a:pt x="1413289" y="134564"/>
                </a:lnTo>
                <a:cubicBezTo>
                  <a:pt x="1346676" y="460093"/>
                  <a:pt x="1058648" y="704968"/>
                  <a:pt x="713427" y="704968"/>
                </a:cubicBezTo>
                <a:cubicBezTo>
                  <a:pt x="368206" y="704968"/>
                  <a:pt x="80179" y="460093"/>
                  <a:pt x="13566" y="134564"/>
                </a:cubicBezTo>
                <a:close/>
              </a:path>
            </a:pathLst>
          </a:custGeom>
          <a:noFill/>
          <a:ln w="12700" cap="rnd">
            <a:solidFill>
              <a:schemeClr val="tx1"/>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3600"/>
          </a:p>
        </p:txBody>
      </p:sp>
      <p:sp>
        <p:nvSpPr>
          <p:cNvPr id="4167" name="角丸四角形 129">
            <a:extLst>
              <a:ext uri="{FF2B5EF4-FFF2-40B4-BE49-F238E27FC236}">
                <a16:creationId xmlns:a16="http://schemas.microsoft.com/office/drawing/2014/main" id="{ACFD8EDA-B68F-7C24-94D8-1388D1D6E266}"/>
              </a:ext>
            </a:extLst>
          </p:cNvPr>
          <p:cNvSpPr/>
          <p:nvPr/>
        </p:nvSpPr>
        <p:spPr>
          <a:xfrm>
            <a:off x="188127" y="1088207"/>
            <a:ext cx="2517545"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a:solidFill>
                  <a:schemeClr val="tx1">
                    <a:lumMod val="75000"/>
                    <a:lumOff val="25000"/>
                  </a:schemeClr>
                </a:solidFill>
                <a:latin typeface="Meiryo UI" panose="020B0604030504040204" pitchFamily="50" charset="-128"/>
                <a:ea typeface="Meiryo UI" panose="020B0604030504040204" pitchFamily="50" charset="-128"/>
              </a:rPr>
              <a:t>●歯車のギア比設定</a:t>
            </a:r>
          </a:p>
        </p:txBody>
      </p:sp>
      <p:pic>
        <p:nvPicPr>
          <p:cNvPr id="8" name="図 7">
            <a:extLst>
              <a:ext uri="{FF2B5EF4-FFF2-40B4-BE49-F238E27FC236}">
                <a16:creationId xmlns:a16="http://schemas.microsoft.com/office/drawing/2014/main" id="{80884210-2CA2-7EF2-7D8A-9D749839B681}"/>
              </a:ext>
            </a:extLst>
          </p:cNvPr>
          <p:cNvPicPr>
            <a:picLocks noChangeAspect="1"/>
          </p:cNvPicPr>
          <p:nvPr/>
        </p:nvPicPr>
        <p:blipFill>
          <a:blip r:embed="rId5"/>
          <a:stretch>
            <a:fillRect/>
          </a:stretch>
        </p:blipFill>
        <p:spPr>
          <a:xfrm>
            <a:off x="10488639" y="2410945"/>
            <a:ext cx="1598108" cy="1154348"/>
          </a:xfrm>
          <a:prstGeom prst="rect">
            <a:avLst/>
          </a:prstGeom>
        </p:spPr>
      </p:pic>
      <p:sp>
        <p:nvSpPr>
          <p:cNvPr id="39" name="角丸四角形 129">
            <a:extLst>
              <a:ext uri="{FF2B5EF4-FFF2-40B4-BE49-F238E27FC236}">
                <a16:creationId xmlns:a16="http://schemas.microsoft.com/office/drawing/2014/main" id="{55A77619-1A89-A767-FAD8-13FE1D25CD59}"/>
              </a:ext>
            </a:extLst>
          </p:cNvPr>
          <p:cNvSpPr/>
          <p:nvPr/>
        </p:nvSpPr>
        <p:spPr>
          <a:xfrm>
            <a:off x="7051608" y="1088207"/>
            <a:ext cx="2731286"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a:solidFill>
                  <a:schemeClr val="tx1">
                    <a:lumMod val="75000"/>
                    <a:lumOff val="25000"/>
                  </a:schemeClr>
                </a:solidFill>
                <a:latin typeface="Meiryo UI" panose="020B0604030504040204" pitchFamily="50" charset="-128"/>
                <a:ea typeface="Meiryo UI" panose="020B0604030504040204" pitchFamily="50" charset="-128"/>
              </a:rPr>
              <a:t>●設計図・試作品製作</a:t>
            </a:r>
          </a:p>
        </p:txBody>
      </p:sp>
      <p:sp>
        <p:nvSpPr>
          <p:cNvPr id="40" name="角丸四角形 129">
            <a:extLst>
              <a:ext uri="{FF2B5EF4-FFF2-40B4-BE49-F238E27FC236}">
                <a16:creationId xmlns:a16="http://schemas.microsoft.com/office/drawing/2014/main" id="{EEC631C1-641A-8CC1-8B4F-DE838C4ACE2D}"/>
              </a:ext>
            </a:extLst>
          </p:cNvPr>
          <p:cNvSpPr/>
          <p:nvPr/>
        </p:nvSpPr>
        <p:spPr>
          <a:xfrm>
            <a:off x="262793" y="4628350"/>
            <a:ext cx="3380696"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a:solidFill>
                  <a:schemeClr val="tx1">
                    <a:lumMod val="75000"/>
                    <a:lumOff val="25000"/>
                  </a:schemeClr>
                </a:solidFill>
                <a:latin typeface="Meiryo UI" panose="020B0604030504040204" pitchFamily="50" charset="-128"/>
                <a:ea typeface="Meiryo UI" panose="020B0604030504040204" pitchFamily="50" charset="-128"/>
              </a:rPr>
              <a:t>●アクセルペダルと組み合わせ</a:t>
            </a:r>
          </a:p>
        </p:txBody>
      </p:sp>
      <p:pic>
        <p:nvPicPr>
          <p:cNvPr id="41" name="図 40">
            <a:extLst>
              <a:ext uri="{FF2B5EF4-FFF2-40B4-BE49-F238E27FC236}">
                <a16:creationId xmlns:a16="http://schemas.microsoft.com/office/drawing/2014/main" id="{837F18BF-A10D-76EE-E3B1-37B2096D252E}"/>
              </a:ext>
            </a:extLst>
          </p:cNvPr>
          <p:cNvPicPr>
            <a:picLocks noChangeAspect="1"/>
          </p:cNvPicPr>
          <p:nvPr/>
        </p:nvPicPr>
        <p:blipFill>
          <a:blip r:embed="rId5"/>
          <a:stretch>
            <a:fillRect/>
          </a:stretch>
        </p:blipFill>
        <p:spPr>
          <a:xfrm>
            <a:off x="3076116" y="5025756"/>
            <a:ext cx="1869033" cy="1350043"/>
          </a:xfrm>
          <a:prstGeom prst="rect">
            <a:avLst/>
          </a:prstGeom>
        </p:spPr>
      </p:pic>
      <p:sp>
        <p:nvSpPr>
          <p:cNvPr id="50" name="右矢印 26">
            <a:extLst>
              <a:ext uri="{FF2B5EF4-FFF2-40B4-BE49-F238E27FC236}">
                <a16:creationId xmlns:a16="http://schemas.microsoft.com/office/drawing/2014/main" id="{D476EDA9-C2E7-968F-327E-B6263E3A78CA}"/>
              </a:ext>
            </a:extLst>
          </p:cNvPr>
          <p:cNvSpPr/>
          <p:nvPr/>
        </p:nvSpPr>
        <p:spPr>
          <a:xfrm>
            <a:off x="9853523" y="5182470"/>
            <a:ext cx="407205" cy="1106318"/>
          </a:xfrm>
          <a:prstGeom prst="rightArrow">
            <a:avLst>
              <a:gd name="adj1" fmla="val 43559"/>
              <a:gd name="adj2" fmla="val 50000"/>
            </a:avLst>
          </a:prstGeom>
          <a:solidFill>
            <a:srgbClr val="D33D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a:p>
        </p:txBody>
      </p:sp>
      <p:sp>
        <p:nvSpPr>
          <p:cNvPr id="54" name="角丸四角形 129">
            <a:extLst>
              <a:ext uri="{FF2B5EF4-FFF2-40B4-BE49-F238E27FC236}">
                <a16:creationId xmlns:a16="http://schemas.microsoft.com/office/drawing/2014/main" id="{CA4B5025-8A09-9D63-B0E9-45AF28581B2C}"/>
              </a:ext>
            </a:extLst>
          </p:cNvPr>
          <p:cNvSpPr/>
          <p:nvPr/>
        </p:nvSpPr>
        <p:spPr>
          <a:xfrm>
            <a:off x="7200667" y="4638820"/>
            <a:ext cx="2517545"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a:solidFill>
                  <a:schemeClr val="tx1">
                    <a:lumMod val="75000"/>
                    <a:lumOff val="25000"/>
                  </a:schemeClr>
                </a:solidFill>
                <a:latin typeface="Meiryo UI" panose="020B0604030504040204" pitchFamily="50" charset="-128"/>
                <a:ea typeface="Meiryo UI" panose="020B0604030504040204" pitchFamily="50" charset="-128"/>
              </a:rPr>
              <a:t>●歯車の再設計</a:t>
            </a:r>
          </a:p>
        </p:txBody>
      </p:sp>
      <p:pic>
        <p:nvPicPr>
          <p:cNvPr id="56" name="Picture 2" descr="悔しい人のイラスト（男性）">
            <a:extLst>
              <a:ext uri="{FF2B5EF4-FFF2-40B4-BE49-F238E27FC236}">
                <a16:creationId xmlns:a16="http://schemas.microsoft.com/office/drawing/2014/main" id="{228EC64B-9A43-6B88-0C70-F5DFAC4AEC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0253" y="5717661"/>
            <a:ext cx="1181178" cy="1181178"/>
          </a:xfrm>
          <a:prstGeom prst="rect">
            <a:avLst/>
          </a:prstGeom>
          <a:noFill/>
          <a:extLst>
            <a:ext uri="{909E8E84-426E-40DD-AFC4-6F175D3DCCD1}">
              <a14:hiddenFill xmlns:a14="http://schemas.microsoft.com/office/drawing/2010/main">
                <a:solidFill>
                  <a:srgbClr val="FFFFFF"/>
                </a:solidFill>
              </a14:hiddenFill>
            </a:ext>
          </a:extLst>
        </p:spPr>
      </p:pic>
      <p:sp>
        <p:nvSpPr>
          <p:cNvPr id="58" name="角丸四角形 16">
            <a:extLst>
              <a:ext uri="{FF2B5EF4-FFF2-40B4-BE49-F238E27FC236}">
                <a16:creationId xmlns:a16="http://schemas.microsoft.com/office/drawing/2014/main" id="{74E48E02-4AD4-EB64-7166-64BC1BAADAA2}"/>
              </a:ext>
            </a:extLst>
          </p:cNvPr>
          <p:cNvSpPr/>
          <p:nvPr/>
        </p:nvSpPr>
        <p:spPr>
          <a:xfrm>
            <a:off x="8247888" y="6348686"/>
            <a:ext cx="3803638" cy="357735"/>
          </a:xfrm>
          <a:prstGeom prst="roundRect">
            <a:avLst/>
          </a:prstGeom>
          <a:solidFill>
            <a:srgbClr val="FFF2CC"/>
          </a:solidFill>
          <a:ln w="3810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rgbClr val="D33D3D"/>
                </a:solidFill>
                <a:latin typeface="Meiryo UI" panose="020B0604030504040204" pitchFamily="50" charset="-128"/>
                <a:ea typeface="Meiryo UI" panose="020B0604030504040204" pitchFamily="50" charset="-128"/>
              </a:rPr>
              <a:t>ギア比を維持し小型化！</a:t>
            </a:r>
            <a:endParaRPr lang="en-US" altLang="ja-JP" b="1">
              <a:solidFill>
                <a:srgbClr val="D33D3D"/>
              </a:solidFill>
              <a:latin typeface="Meiryo UI" panose="020B0604030504040204" pitchFamily="50" charset="-128"/>
              <a:ea typeface="Meiryo UI" panose="020B0604030504040204" pitchFamily="50" charset="-128"/>
            </a:endParaRPr>
          </a:p>
        </p:txBody>
      </p:sp>
      <p:sp>
        <p:nvSpPr>
          <p:cNvPr id="61" name="加算記号 60">
            <a:extLst>
              <a:ext uri="{FF2B5EF4-FFF2-40B4-BE49-F238E27FC236}">
                <a16:creationId xmlns:a16="http://schemas.microsoft.com/office/drawing/2014/main" id="{B6742C9B-398C-DC83-E819-59ED310C0244}"/>
              </a:ext>
            </a:extLst>
          </p:cNvPr>
          <p:cNvSpPr/>
          <p:nvPr/>
        </p:nvSpPr>
        <p:spPr>
          <a:xfrm>
            <a:off x="2386259" y="5374882"/>
            <a:ext cx="638825" cy="638825"/>
          </a:xfrm>
          <a:prstGeom prst="mathPlus">
            <a:avLst/>
          </a:prstGeom>
          <a:solidFill>
            <a:srgbClr val="D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Picture 2">
            <a:extLst>
              <a:ext uri="{FF2B5EF4-FFF2-40B4-BE49-F238E27FC236}">
                <a16:creationId xmlns:a16="http://schemas.microsoft.com/office/drawing/2014/main" id="{BD903991-2BC8-B055-9D5D-436A75A954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052" y="5299592"/>
            <a:ext cx="1805417" cy="1000557"/>
          </a:xfrm>
          <a:prstGeom prst="rect">
            <a:avLst/>
          </a:prstGeom>
          <a:noFill/>
          <a:extLst>
            <a:ext uri="{909E8E84-426E-40DD-AFC4-6F175D3DCCD1}">
              <a14:hiddenFill xmlns:a14="http://schemas.microsoft.com/office/drawing/2010/main">
                <a:solidFill>
                  <a:srgbClr val="FFFFFF"/>
                </a:solidFill>
              </a14:hiddenFill>
            </a:ext>
          </a:extLst>
        </p:spPr>
      </p:pic>
      <p:pic>
        <p:nvPicPr>
          <p:cNvPr id="4162" name="図 4161" descr="メガネを掛けた男&#10;&#10;説明は自動で生成されたものです">
            <a:extLst>
              <a:ext uri="{FF2B5EF4-FFF2-40B4-BE49-F238E27FC236}">
                <a16:creationId xmlns:a16="http://schemas.microsoft.com/office/drawing/2014/main" id="{06676896-AB4F-2D1E-528E-277C6F2B5528}"/>
              </a:ext>
            </a:extLst>
          </p:cNvPr>
          <p:cNvPicPr>
            <a:picLocks noChangeAspect="1"/>
          </p:cNvPicPr>
          <p:nvPr/>
        </p:nvPicPr>
        <p:blipFill>
          <a:blip r:embed="rId8"/>
          <a:stretch>
            <a:fillRect/>
          </a:stretch>
        </p:blipFill>
        <p:spPr>
          <a:xfrm>
            <a:off x="7180637" y="1883684"/>
            <a:ext cx="723020" cy="893987"/>
          </a:xfrm>
          <a:prstGeom prst="rect">
            <a:avLst/>
          </a:prstGeom>
          <a:ln w="38100">
            <a:noFill/>
          </a:ln>
        </p:spPr>
      </p:pic>
      <p:sp>
        <p:nvSpPr>
          <p:cNvPr id="4166" name="角丸四角形吹き出し 2">
            <a:extLst>
              <a:ext uri="{FF2B5EF4-FFF2-40B4-BE49-F238E27FC236}">
                <a16:creationId xmlns:a16="http://schemas.microsoft.com/office/drawing/2014/main" id="{0FEAAD64-6FAA-ACE4-D3C0-5244BEB59C8A}"/>
              </a:ext>
            </a:extLst>
          </p:cNvPr>
          <p:cNvSpPr/>
          <p:nvPr/>
        </p:nvSpPr>
        <p:spPr>
          <a:xfrm>
            <a:off x="7992805" y="1734303"/>
            <a:ext cx="2633821" cy="415499"/>
          </a:xfrm>
          <a:prstGeom prst="wedgeRoundRectCallout">
            <a:avLst>
              <a:gd name="adj1" fmla="val -61367"/>
              <a:gd name="adj2" fmla="val 3898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CAD</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で設計できます！</a:t>
            </a:r>
          </a:p>
        </p:txBody>
      </p:sp>
      <p:sp>
        <p:nvSpPr>
          <p:cNvPr id="6" name="角丸四角形吹き出し 2">
            <a:extLst>
              <a:ext uri="{FF2B5EF4-FFF2-40B4-BE49-F238E27FC236}">
                <a16:creationId xmlns:a16="http://schemas.microsoft.com/office/drawing/2014/main" id="{C2395865-8305-4D54-8B8B-1E3F409B3797}"/>
              </a:ext>
            </a:extLst>
          </p:cNvPr>
          <p:cNvSpPr/>
          <p:nvPr/>
        </p:nvSpPr>
        <p:spPr>
          <a:xfrm>
            <a:off x="4848968" y="5011364"/>
            <a:ext cx="1888149" cy="574488"/>
          </a:xfrm>
          <a:prstGeom prst="wedgeRoundRectCallout">
            <a:avLst>
              <a:gd name="adj1" fmla="val 7335"/>
              <a:gd name="adj2" fmla="val 7071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手で操作するには</a:t>
            </a:r>
            <a:endParaRPr lang="en-US" altLang="ja-JP" sz="1600" b="1">
              <a:solidFill>
                <a:schemeClr val="tx1">
                  <a:lumMod val="75000"/>
                  <a:lumOff val="25000"/>
                </a:schemeClr>
              </a:solidFill>
              <a:latin typeface="Meiryo UI" panose="020B0604030504040204" pitchFamily="50" charset="-128"/>
              <a:ea typeface="Meiryo UI" panose="020B0604030504040204" pitchFamily="50" charset="-128"/>
            </a:endParaRPr>
          </a:p>
          <a:p>
            <a:pPr algn="ctr">
              <a:lnSpc>
                <a:spcPts val="1900"/>
              </a:lnSpc>
            </a:pP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大き過ぎる！</a:t>
            </a:r>
          </a:p>
        </p:txBody>
      </p:sp>
      <p:sp>
        <p:nvSpPr>
          <p:cNvPr id="10" name="角丸四角形 129">
            <a:extLst>
              <a:ext uri="{FF2B5EF4-FFF2-40B4-BE49-F238E27FC236}">
                <a16:creationId xmlns:a16="http://schemas.microsoft.com/office/drawing/2014/main" id="{2A26CDC1-65C5-EF00-F186-77016DC21EA7}"/>
              </a:ext>
            </a:extLst>
          </p:cNvPr>
          <p:cNvSpPr/>
          <p:nvPr/>
        </p:nvSpPr>
        <p:spPr>
          <a:xfrm>
            <a:off x="7167538" y="2751382"/>
            <a:ext cx="735783" cy="226792"/>
          </a:xfrm>
          <a:prstGeom prst="roundRect">
            <a:avLst>
              <a:gd name="adj" fmla="val 4043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a:solidFill>
                  <a:schemeClr val="tx1">
                    <a:lumMod val="75000"/>
                    <a:lumOff val="25000"/>
                  </a:schemeClr>
                </a:solidFill>
                <a:latin typeface="Meiryo UI" panose="020B0604030504040204" pitchFamily="50" charset="-128"/>
                <a:ea typeface="Meiryo UI" panose="020B0604030504040204" pitchFamily="50" charset="-128"/>
              </a:rPr>
              <a:t>貞森</a:t>
            </a:r>
          </a:p>
        </p:txBody>
      </p:sp>
      <p:pic>
        <p:nvPicPr>
          <p:cNvPr id="19" name="Picture 9" descr="http://www.ccube.co.jp/assets/images/img-l-devo-m3145tp.jpg">
            <a:extLst>
              <a:ext uri="{FF2B5EF4-FFF2-40B4-BE49-F238E27FC236}">
                <a16:creationId xmlns:a16="http://schemas.microsoft.com/office/drawing/2014/main" id="{4F36E0BD-D869-E652-0F90-CB7AF9E717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8856" y="3460344"/>
            <a:ext cx="485235" cy="826840"/>
          </a:xfrm>
          <a:prstGeom prst="rect">
            <a:avLst/>
          </a:prstGeom>
          <a:noFill/>
          <a:extLst>
            <a:ext uri="{909E8E84-426E-40DD-AFC4-6F175D3DCCD1}">
              <a14:hiddenFill xmlns:a14="http://schemas.microsoft.com/office/drawing/2010/main">
                <a:solidFill>
                  <a:srgbClr val="FFFFFF"/>
                </a:solidFill>
              </a14:hiddenFill>
            </a:ext>
          </a:extLst>
        </p:spPr>
      </p:pic>
      <p:pic>
        <p:nvPicPr>
          <p:cNvPr id="24" name="図 23">
            <a:extLst>
              <a:ext uri="{FF2B5EF4-FFF2-40B4-BE49-F238E27FC236}">
                <a16:creationId xmlns:a16="http://schemas.microsoft.com/office/drawing/2014/main" id="{7CE3B0DF-FBBE-EE6E-8EE2-DD0C24173500}"/>
              </a:ext>
            </a:extLst>
          </p:cNvPr>
          <p:cNvPicPr>
            <a:picLocks noChangeAspect="1"/>
          </p:cNvPicPr>
          <p:nvPr/>
        </p:nvPicPr>
        <p:blipFill>
          <a:blip r:embed="rId10"/>
          <a:stretch>
            <a:fillRect/>
          </a:stretch>
        </p:blipFill>
        <p:spPr>
          <a:xfrm>
            <a:off x="9002104" y="2408183"/>
            <a:ext cx="384153" cy="361848"/>
          </a:xfrm>
          <a:prstGeom prst="rect">
            <a:avLst/>
          </a:prstGeom>
        </p:spPr>
      </p:pic>
      <p:pic>
        <p:nvPicPr>
          <p:cNvPr id="28" name="図 27">
            <a:extLst>
              <a:ext uri="{FF2B5EF4-FFF2-40B4-BE49-F238E27FC236}">
                <a16:creationId xmlns:a16="http://schemas.microsoft.com/office/drawing/2014/main" id="{9EDEE584-71DB-1A4E-D91F-D05CAE098594}"/>
              </a:ext>
            </a:extLst>
          </p:cNvPr>
          <p:cNvPicPr>
            <a:picLocks noChangeAspect="1"/>
          </p:cNvPicPr>
          <p:nvPr/>
        </p:nvPicPr>
        <p:blipFill rotWithShape="1">
          <a:blip r:embed="rId10"/>
          <a:srcRect l="7661" t="7023"/>
          <a:stretch/>
        </p:blipFill>
        <p:spPr>
          <a:xfrm>
            <a:off x="8116816" y="2185420"/>
            <a:ext cx="798181" cy="757025"/>
          </a:xfrm>
          <a:prstGeom prst="rect">
            <a:avLst/>
          </a:prstGeom>
        </p:spPr>
      </p:pic>
      <p:pic>
        <p:nvPicPr>
          <p:cNvPr id="29" name="図 28">
            <a:extLst>
              <a:ext uri="{FF2B5EF4-FFF2-40B4-BE49-F238E27FC236}">
                <a16:creationId xmlns:a16="http://schemas.microsoft.com/office/drawing/2014/main" id="{738E315D-4722-79D5-900F-923928C25E4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654" t="36582" r="53532" b="36398"/>
          <a:stretch/>
        </p:blipFill>
        <p:spPr>
          <a:xfrm rot="5400000">
            <a:off x="7065710" y="3337754"/>
            <a:ext cx="925086" cy="624884"/>
          </a:xfrm>
          <a:prstGeom prst="rect">
            <a:avLst/>
          </a:prstGeom>
          <a:ln>
            <a:solidFill>
              <a:schemeClr val="tx1"/>
            </a:solidFill>
          </a:ln>
        </p:spPr>
      </p:pic>
      <p:sp>
        <p:nvSpPr>
          <p:cNvPr id="30" name="角丸四角形吹き出し 2">
            <a:extLst>
              <a:ext uri="{FF2B5EF4-FFF2-40B4-BE49-F238E27FC236}">
                <a16:creationId xmlns:a16="http://schemas.microsoft.com/office/drawing/2014/main" id="{40208655-E6BB-ADF2-3ED3-3315C88CE9CA}"/>
              </a:ext>
            </a:extLst>
          </p:cNvPr>
          <p:cNvSpPr/>
          <p:nvPr/>
        </p:nvSpPr>
        <p:spPr>
          <a:xfrm>
            <a:off x="8014049" y="3011806"/>
            <a:ext cx="1945200" cy="415499"/>
          </a:xfrm>
          <a:prstGeom prst="wedgeRoundRectCallout">
            <a:avLst>
              <a:gd name="adj1" fmla="val -61367"/>
              <a:gd name="adj2" fmla="val 3898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試作品作ります！</a:t>
            </a:r>
          </a:p>
        </p:txBody>
      </p:sp>
      <p:sp>
        <p:nvSpPr>
          <p:cNvPr id="31" name="角丸四角形 129">
            <a:extLst>
              <a:ext uri="{FF2B5EF4-FFF2-40B4-BE49-F238E27FC236}">
                <a16:creationId xmlns:a16="http://schemas.microsoft.com/office/drawing/2014/main" id="{64C744EF-20C8-4E1E-F9CC-DF1290F5BC92}"/>
              </a:ext>
            </a:extLst>
          </p:cNvPr>
          <p:cNvSpPr/>
          <p:nvPr/>
        </p:nvSpPr>
        <p:spPr>
          <a:xfrm>
            <a:off x="7160361" y="4097537"/>
            <a:ext cx="735783" cy="226792"/>
          </a:xfrm>
          <a:prstGeom prst="roundRect">
            <a:avLst>
              <a:gd name="adj" fmla="val 4043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a:solidFill>
                  <a:schemeClr val="tx1">
                    <a:lumMod val="75000"/>
                    <a:lumOff val="25000"/>
                  </a:schemeClr>
                </a:solidFill>
                <a:latin typeface="Meiryo UI" panose="020B0604030504040204" pitchFamily="50" charset="-128"/>
                <a:ea typeface="Meiryo UI" panose="020B0604030504040204" pitchFamily="50" charset="-128"/>
              </a:rPr>
              <a:t>佐藤</a:t>
            </a:r>
          </a:p>
        </p:txBody>
      </p:sp>
      <p:sp>
        <p:nvSpPr>
          <p:cNvPr id="4165" name="角丸四角形 129">
            <a:extLst>
              <a:ext uri="{FF2B5EF4-FFF2-40B4-BE49-F238E27FC236}">
                <a16:creationId xmlns:a16="http://schemas.microsoft.com/office/drawing/2014/main" id="{6EA9059C-113E-B425-054B-3A71268C148A}"/>
              </a:ext>
            </a:extLst>
          </p:cNvPr>
          <p:cNvSpPr/>
          <p:nvPr/>
        </p:nvSpPr>
        <p:spPr>
          <a:xfrm>
            <a:off x="6958938" y="1530051"/>
            <a:ext cx="1162002" cy="353325"/>
          </a:xfrm>
          <a:prstGeom prst="roundRect">
            <a:avLst>
              <a:gd name="adj" fmla="val 4043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tx1">
                    <a:lumMod val="75000"/>
                    <a:lumOff val="25000"/>
                  </a:schemeClr>
                </a:solidFill>
                <a:latin typeface="Meiryo UI" panose="020B0604030504040204" pitchFamily="50" charset="-128"/>
                <a:ea typeface="Meiryo UI" panose="020B0604030504040204" pitchFamily="50" charset="-128"/>
              </a:rPr>
              <a:t>設計班</a:t>
            </a:r>
          </a:p>
        </p:txBody>
      </p:sp>
      <p:sp>
        <p:nvSpPr>
          <p:cNvPr id="14" name="右矢印 26">
            <a:extLst>
              <a:ext uri="{FF2B5EF4-FFF2-40B4-BE49-F238E27FC236}">
                <a16:creationId xmlns:a16="http://schemas.microsoft.com/office/drawing/2014/main" id="{BB237F8A-618C-5635-76BF-2CB5669AB204}"/>
              </a:ext>
            </a:extLst>
          </p:cNvPr>
          <p:cNvSpPr/>
          <p:nvPr/>
        </p:nvSpPr>
        <p:spPr>
          <a:xfrm>
            <a:off x="10042682" y="2385865"/>
            <a:ext cx="407205" cy="1106318"/>
          </a:xfrm>
          <a:prstGeom prst="rightArrow">
            <a:avLst>
              <a:gd name="adj1" fmla="val 43559"/>
              <a:gd name="adj2" fmla="val 50000"/>
            </a:avLst>
          </a:prstGeom>
          <a:solidFill>
            <a:srgbClr val="D33D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a:p>
        </p:txBody>
      </p:sp>
      <p:sp>
        <p:nvSpPr>
          <p:cNvPr id="42" name="角丸四角形 16">
            <a:extLst>
              <a:ext uri="{FF2B5EF4-FFF2-40B4-BE49-F238E27FC236}">
                <a16:creationId xmlns:a16="http://schemas.microsoft.com/office/drawing/2014/main" id="{D78223FC-E533-F94B-165C-BE418ED0AF04}"/>
              </a:ext>
            </a:extLst>
          </p:cNvPr>
          <p:cNvSpPr/>
          <p:nvPr/>
        </p:nvSpPr>
        <p:spPr>
          <a:xfrm>
            <a:off x="8742252" y="3872243"/>
            <a:ext cx="3286950" cy="357735"/>
          </a:xfrm>
          <a:prstGeom prst="roundRect">
            <a:avLst/>
          </a:prstGeom>
          <a:solidFill>
            <a:srgbClr val="FFF2CC"/>
          </a:solidFill>
          <a:ln w="3810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a:solidFill>
                  <a:srgbClr val="D33D3D"/>
                </a:solidFill>
                <a:latin typeface="Meiryo UI" panose="020B0604030504040204" pitchFamily="50" charset="-128"/>
                <a:ea typeface="Meiryo UI" panose="020B0604030504040204" pitchFamily="50" charset="-128"/>
              </a:rPr>
              <a:t>3D</a:t>
            </a:r>
            <a:r>
              <a:rPr lang="ja-JP" altLang="en-US" b="1">
                <a:solidFill>
                  <a:srgbClr val="D33D3D"/>
                </a:solidFill>
                <a:latin typeface="Meiryo UI" panose="020B0604030504040204" pitchFamily="50" charset="-128"/>
                <a:ea typeface="Meiryo UI" panose="020B0604030504040204" pitchFamily="50" charset="-128"/>
              </a:rPr>
              <a:t>プリンタで試作品製作！</a:t>
            </a:r>
            <a:endParaRPr lang="en-US" altLang="ja-JP" b="1">
              <a:solidFill>
                <a:srgbClr val="D33D3D"/>
              </a:solidFill>
              <a:latin typeface="Meiryo UI" panose="020B0604030504040204" pitchFamily="50" charset="-128"/>
              <a:ea typeface="Meiryo UI" panose="020B0604030504040204" pitchFamily="50" charset="-128"/>
            </a:endParaRPr>
          </a:p>
        </p:txBody>
      </p:sp>
      <p:pic>
        <p:nvPicPr>
          <p:cNvPr id="47" name="図 46">
            <a:extLst>
              <a:ext uri="{FF2B5EF4-FFF2-40B4-BE49-F238E27FC236}">
                <a16:creationId xmlns:a16="http://schemas.microsoft.com/office/drawing/2014/main" id="{DA8BD404-48FC-069E-16A4-510343397A9D}"/>
              </a:ext>
            </a:extLst>
          </p:cNvPr>
          <p:cNvPicPr>
            <a:picLocks noChangeAspect="1"/>
          </p:cNvPicPr>
          <p:nvPr/>
        </p:nvPicPr>
        <p:blipFill>
          <a:blip r:embed="rId10"/>
          <a:stretch>
            <a:fillRect/>
          </a:stretch>
        </p:blipFill>
        <p:spPr>
          <a:xfrm>
            <a:off x="9155159" y="5725150"/>
            <a:ext cx="384153" cy="361848"/>
          </a:xfrm>
          <a:prstGeom prst="rect">
            <a:avLst/>
          </a:prstGeom>
        </p:spPr>
      </p:pic>
      <p:pic>
        <p:nvPicPr>
          <p:cNvPr id="48" name="図 47">
            <a:extLst>
              <a:ext uri="{FF2B5EF4-FFF2-40B4-BE49-F238E27FC236}">
                <a16:creationId xmlns:a16="http://schemas.microsoft.com/office/drawing/2014/main" id="{C69FAF74-8263-53BE-836F-401045E02A7D}"/>
              </a:ext>
            </a:extLst>
          </p:cNvPr>
          <p:cNvPicPr>
            <a:picLocks noChangeAspect="1"/>
          </p:cNvPicPr>
          <p:nvPr/>
        </p:nvPicPr>
        <p:blipFill rotWithShape="1">
          <a:blip r:embed="rId10"/>
          <a:srcRect l="7661" t="7023"/>
          <a:stretch/>
        </p:blipFill>
        <p:spPr>
          <a:xfrm>
            <a:off x="8263084" y="5477735"/>
            <a:ext cx="798181" cy="757025"/>
          </a:xfrm>
          <a:prstGeom prst="rect">
            <a:avLst/>
          </a:prstGeom>
        </p:spPr>
      </p:pic>
      <p:sp>
        <p:nvSpPr>
          <p:cNvPr id="53" name="角丸四角形 16">
            <a:extLst>
              <a:ext uri="{FF2B5EF4-FFF2-40B4-BE49-F238E27FC236}">
                <a16:creationId xmlns:a16="http://schemas.microsoft.com/office/drawing/2014/main" id="{9F69512C-70A7-DCA7-F348-530331D6493B}"/>
              </a:ext>
            </a:extLst>
          </p:cNvPr>
          <p:cNvSpPr/>
          <p:nvPr/>
        </p:nvSpPr>
        <p:spPr>
          <a:xfrm>
            <a:off x="891283" y="6405477"/>
            <a:ext cx="3803638" cy="357735"/>
          </a:xfrm>
          <a:prstGeom prst="roundRect">
            <a:avLst/>
          </a:prstGeom>
          <a:solidFill>
            <a:srgbClr val="FFF2CC"/>
          </a:solidFill>
          <a:ln w="3810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b="1">
                <a:solidFill>
                  <a:srgbClr val="D33D3D"/>
                </a:solidFill>
                <a:latin typeface="Meiryo UI" panose="020B0604030504040204" pitchFamily="50" charset="-128"/>
                <a:ea typeface="Meiryo UI" panose="020B0604030504040204" pitchFamily="50" charset="-128"/>
              </a:rPr>
              <a:t>歯車が大きく使用性</a:t>
            </a:r>
            <a:r>
              <a:rPr lang="en-US" altLang="ja-JP" sz="2000" b="1">
                <a:solidFill>
                  <a:srgbClr val="D33D3D"/>
                </a:solidFill>
                <a:latin typeface="Meiryo UI" panose="020B0604030504040204" pitchFamily="50" charset="-128"/>
                <a:ea typeface="Meiryo UI" panose="020B0604030504040204" pitchFamily="50" charset="-128"/>
              </a:rPr>
              <a:t>×</a:t>
            </a:r>
            <a:endParaRPr lang="en-US" altLang="ja-JP" b="1">
              <a:solidFill>
                <a:srgbClr val="D33D3D"/>
              </a:solidFill>
              <a:latin typeface="Meiryo UI" panose="020B0604030504040204" pitchFamily="50" charset="-128"/>
              <a:ea typeface="Meiryo UI" panose="020B0604030504040204" pitchFamily="50" charset="-128"/>
            </a:endParaRPr>
          </a:p>
        </p:txBody>
      </p:sp>
      <p:pic>
        <p:nvPicPr>
          <p:cNvPr id="62" name="図 61">
            <a:extLst>
              <a:ext uri="{FF2B5EF4-FFF2-40B4-BE49-F238E27FC236}">
                <a16:creationId xmlns:a16="http://schemas.microsoft.com/office/drawing/2014/main" id="{2B09E465-20F2-5D18-E8E3-1D5473E66081}"/>
              </a:ext>
            </a:extLst>
          </p:cNvPr>
          <p:cNvPicPr>
            <a:picLocks noChangeAspect="1"/>
          </p:cNvPicPr>
          <p:nvPr/>
        </p:nvPicPr>
        <p:blipFill>
          <a:blip r:embed="rId12"/>
          <a:stretch>
            <a:fillRect/>
          </a:stretch>
        </p:blipFill>
        <p:spPr>
          <a:xfrm>
            <a:off x="437639" y="1473644"/>
            <a:ext cx="6293823" cy="2373223"/>
          </a:xfrm>
          <a:prstGeom prst="rect">
            <a:avLst/>
          </a:prstGeom>
        </p:spPr>
      </p:pic>
      <p:sp>
        <p:nvSpPr>
          <p:cNvPr id="11" name="直角三角形 10">
            <a:extLst>
              <a:ext uri="{FF2B5EF4-FFF2-40B4-BE49-F238E27FC236}">
                <a16:creationId xmlns:a16="http://schemas.microsoft.com/office/drawing/2014/main" id="{CBE18C7F-52BF-9C24-D0DA-B89685F27BC8}"/>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テキスト ボックス 11">
            <a:extLst>
              <a:ext uri="{FF2B5EF4-FFF2-40B4-BE49-F238E27FC236}">
                <a16:creationId xmlns:a16="http://schemas.microsoft.com/office/drawing/2014/main" id="{14EC761A-1BE4-7AA2-B799-073A1A555F5B}"/>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16</a:t>
            </a:r>
            <a:endParaRPr lang="ja-JP" altLang="en-US" sz="2400" b="1" dirty="0">
              <a:latin typeface="Meiryo UI" panose="020B0604030504040204" pitchFamily="50" charset="-128"/>
              <a:ea typeface="Meiryo UI" panose="020B0604030504040204" pitchFamily="50" charset="-128"/>
            </a:endParaRPr>
          </a:p>
        </p:txBody>
      </p:sp>
      <p:pic>
        <p:nvPicPr>
          <p:cNvPr id="5" name="図 4" descr="メガネを掛けた男&#10;&#10;説明は自動で生成されたものです">
            <a:extLst>
              <a:ext uri="{FF2B5EF4-FFF2-40B4-BE49-F238E27FC236}">
                <a16:creationId xmlns:a16="http://schemas.microsoft.com/office/drawing/2014/main" id="{83D6CFAB-641F-0D1F-80BE-1613C73985EF}"/>
              </a:ext>
            </a:extLst>
          </p:cNvPr>
          <p:cNvPicPr>
            <a:picLocks noChangeAspect="1"/>
          </p:cNvPicPr>
          <p:nvPr/>
        </p:nvPicPr>
        <p:blipFill>
          <a:blip r:embed="rId8"/>
          <a:stretch>
            <a:fillRect/>
          </a:stretch>
        </p:blipFill>
        <p:spPr>
          <a:xfrm>
            <a:off x="7265013" y="5154519"/>
            <a:ext cx="723020" cy="893987"/>
          </a:xfrm>
          <a:prstGeom prst="rect">
            <a:avLst/>
          </a:prstGeom>
          <a:ln w="38100">
            <a:noFill/>
          </a:ln>
        </p:spPr>
      </p:pic>
      <p:sp>
        <p:nvSpPr>
          <p:cNvPr id="13" name="角丸四角形吹き出し 2">
            <a:extLst>
              <a:ext uri="{FF2B5EF4-FFF2-40B4-BE49-F238E27FC236}">
                <a16:creationId xmlns:a16="http://schemas.microsoft.com/office/drawing/2014/main" id="{A164298E-E902-1A7D-B7ED-8E54516007A8}"/>
              </a:ext>
            </a:extLst>
          </p:cNvPr>
          <p:cNvSpPr/>
          <p:nvPr/>
        </p:nvSpPr>
        <p:spPr>
          <a:xfrm>
            <a:off x="8130972" y="5005138"/>
            <a:ext cx="1616720" cy="415499"/>
          </a:xfrm>
          <a:prstGeom prst="wedgeRoundRectCallout">
            <a:avLst>
              <a:gd name="adj1" fmla="val -61367"/>
              <a:gd name="adj2" fmla="val 3898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再設計します！</a:t>
            </a:r>
          </a:p>
        </p:txBody>
      </p:sp>
      <p:pic>
        <p:nvPicPr>
          <p:cNvPr id="3" name="⑯">
            <a:hlinkClick r:id="" action="ppaction://media"/>
            <a:extLst>
              <a:ext uri="{FF2B5EF4-FFF2-40B4-BE49-F238E27FC236}">
                <a16:creationId xmlns:a16="http://schemas.microsoft.com/office/drawing/2014/main" id="{24232A29-7BAF-5930-CC6F-83F3F008ACB7}"/>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3"/>
          <a:stretch>
            <a:fillRect/>
          </a:stretch>
        </p:blipFill>
        <p:spPr>
          <a:xfrm>
            <a:off x="91637" y="128842"/>
            <a:ext cx="292065" cy="292065"/>
          </a:xfrm>
          <a:prstGeom prst="rect">
            <a:avLst/>
          </a:prstGeom>
        </p:spPr>
      </p:pic>
    </p:spTree>
    <p:extLst>
      <p:ext uri="{BB962C8B-B14F-4D97-AF65-F5344CB8AC3E}">
        <p14:creationId xmlns:p14="http://schemas.microsoft.com/office/powerpoint/2010/main" val="161528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0" name="角丸四角形 44">
            <a:extLst>
              <a:ext uri="{FF2B5EF4-FFF2-40B4-BE49-F238E27FC236}">
                <a16:creationId xmlns:a16="http://schemas.microsoft.com/office/drawing/2014/main" id="{5110EB0E-BFFC-6729-0482-8B8AE631D393}"/>
              </a:ext>
            </a:extLst>
          </p:cNvPr>
          <p:cNvSpPr/>
          <p:nvPr/>
        </p:nvSpPr>
        <p:spPr>
          <a:xfrm>
            <a:off x="223166" y="1128243"/>
            <a:ext cx="5872834" cy="2569670"/>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5" name="図 4">
            <a:extLst>
              <a:ext uri="{FF2B5EF4-FFF2-40B4-BE49-F238E27FC236}">
                <a16:creationId xmlns:a16="http://schemas.microsoft.com/office/drawing/2014/main" id="{6EE750DF-EA88-2122-B6D5-89ADFDC4C1BD}"/>
              </a:ext>
            </a:extLst>
          </p:cNvPr>
          <p:cNvPicPr>
            <a:picLocks noChangeAspect="1"/>
          </p:cNvPicPr>
          <p:nvPr/>
        </p:nvPicPr>
        <p:blipFill>
          <a:blip r:embed="rId5"/>
          <a:stretch>
            <a:fillRect/>
          </a:stretch>
        </p:blipFill>
        <p:spPr>
          <a:xfrm>
            <a:off x="3423048" y="1361053"/>
            <a:ext cx="2691861" cy="1920194"/>
          </a:xfrm>
          <a:prstGeom prst="rect">
            <a:avLst/>
          </a:prstGeom>
        </p:spPr>
      </p:pic>
      <p:sp>
        <p:nvSpPr>
          <p:cNvPr id="60" name="角丸四角形 44">
            <a:extLst>
              <a:ext uri="{FF2B5EF4-FFF2-40B4-BE49-F238E27FC236}">
                <a16:creationId xmlns:a16="http://schemas.microsoft.com/office/drawing/2014/main" id="{33F14859-DA9E-38FE-0366-1E27CC711C16}"/>
              </a:ext>
            </a:extLst>
          </p:cNvPr>
          <p:cNvSpPr/>
          <p:nvPr/>
        </p:nvSpPr>
        <p:spPr>
          <a:xfrm>
            <a:off x="223166" y="3805852"/>
            <a:ext cx="11563691" cy="2993387"/>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p:cNvSpPr txBox="1"/>
          <p:nvPr/>
        </p:nvSpPr>
        <p:spPr>
          <a:xfrm>
            <a:off x="262794" y="8552"/>
            <a:ext cx="3527811"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対策実施</a:t>
            </a:r>
          </a:p>
        </p:txBody>
      </p:sp>
      <p:sp>
        <p:nvSpPr>
          <p:cNvPr id="2" name="テキスト ボックス 1">
            <a:extLst>
              <a:ext uri="{FF2B5EF4-FFF2-40B4-BE49-F238E27FC236}">
                <a16:creationId xmlns:a16="http://schemas.microsoft.com/office/drawing/2014/main" id="{BDD1BB13-10E7-F1AB-CAA7-CBF88238A03A}"/>
              </a:ext>
            </a:extLst>
          </p:cNvPr>
          <p:cNvSpPr txBox="1"/>
          <p:nvPr/>
        </p:nvSpPr>
        <p:spPr>
          <a:xfrm>
            <a:off x="155404" y="657372"/>
            <a:ext cx="4525111" cy="461665"/>
          </a:xfrm>
          <a:prstGeom prst="rect">
            <a:avLst/>
          </a:prstGeom>
          <a:noFill/>
        </p:spPr>
        <p:txBody>
          <a:bodyPr wrap="square" rtlCol="0">
            <a:spAutoFit/>
          </a:bodyPr>
          <a:lstStyle/>
          <a:p>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＜再設計歯車の取り付け＞</a:t>
            </a:r>
            <a:endParaRPr lang="en-US" altLang="ja-JP" sz="24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167" name="角丸四角形 129">
            <a:extLst>
              <a:ext uri="{FF2B5EF4-FFF2-40B4-BE49-F238E27FC236}">
                <a16:creationId xmlns:a16="http://schemas.microsoft.com/office/drawing/2014/main" id="{ACFD8EDA-B68F-7C24-94D8-1388D1D6E266}"/>
              </a:ext>
            </a:extLst>
          </p:cNvPr>
          <p:cNvSpPr/>
          <p:nvPr/>
        </p:nvSpPr>
        <p:spPr>
          <a:xfrm>
            <a:off x="188127" y="1088207"/>
            <a:ext cx="3146163"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a:solidFill>
                  <a:schemeClr val="tx1">
                    <a:lumMod val="75000"/>
                    <a:lumOff val="25000"/>
                  </a:schemeClr>
                </a:solidFill>
                <a:latin typeface="Meiryo UI" panose="020B0604030504040204" pitchFamily="50" charset="-128"/>
                <a:ea typeface="Meiryo UI" panose="020B0604030504040204" pitchFamily="50" charset="-128"/>
              </a:rPr>
              <a:t>●歯車を取り付ける</a:t>
            </a:r>
          </a:p>
        </p:txBody>
      </p:sp>
      <p:pic>
        <p:nvPicPr>
          <p:cNvPr id="18" name="図 17">
            <a:extLst>
              <a:ext uri="{FF2B5EF4-FFF2-40B4-BE49-F238E27FC236}">
                <a16:creationId xmlns:a16="http://schemas.microsoft.com/office/drawing/2014/main" id="{281FC603-8033-CB3E-8DBA-AE672F35BB1A}"/>
              </a:ext>
            </a:extLst>
          </p:cNvPr>
          <p:cNvPicPr>
            <a:picLocks noChangeAspect="1"/>
          </p:cNvPicPr>
          <p:nvPr/>
        </p:nvPicPr>
        <p:blipFill>
          <a:blip r:embed="rId6"/>
          <a:stretch>
            <a:fillRect/>
          </a:stretch>
        </p:blipFill>
        <p:spPr>
          <a:xfrm>
            <a:off x="332025" y="4554366"/>
            <a:ext cx="2340704" cy="1624682"/>
          </a:xfrm>
          <a:prstGeom prst="rect">
            <a:avLst/>
          </a:prstGeom>
        </p:spPr>
      </p:pic>
      <p:pic>
        <p:nvPicPr>
          <p:cNvPr id="20" name="図 19">
            <a:extLst>
              <a:ext uri="{FF2B5EF4-FFF2-40B4-BE49-F238E27FC236}">
                <a16:creationId xmlns:a16="http://schemas.microsoft.com/office/drawing/2014/main" id="{A793D20D-221B-E5D5-F600-06366667FCC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4000"/>
                    </a14:imgEffect>
                  </a14:imgLayer>
                </a14:imgProps>
              </a:ext>
            </a:extLst>
          </a:blip>
          <a:srcRect l="11327" t="43630" r="23827" b="14115"/>
          <a:stretch/>
        </p:blipFill>
        <p:spPr>
          <a:xfrm flipH="1">
            <a:off x="6957344" y="4880263"/>
            <a:ext cx="1685819" cy="1085677"/>
          </a:xfrm>
          <a:prstGeom prst="rect">
            <a:avLst/>
          </a:prstGeom>
        </p:spPr>
      </p:pic>
      <p:cxnSp>
        <p:nvCxnSpPr>
          <p:cNvPr id="9" name="直線コネクタ 8"/>
          <p:cNvCxnSpPr/>
          <p:nvPr/>
        </p:nvCxnSpPr>
        <p:spPr>
          <a:xfrm>
            <a:off x="284177" y="549750"/>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grpSp>
        <p:nvGrpSpPr>
          <p:cNvPr id="4166" name="グループ化 4165">
            <a:extLst>
              <a:ext uri="{FF2B5EF4-FFF2-40B4-BE49-F238E27FC236}">
                <a16:creationId xmlns:a16="http://schemas.microsoft.com/office/drawing/2014/main" id="{A64B2E5E-91A2-39F0-ABEA-B37522AC8D68}"/>
              </a:ext>
            </a:extLst>
          </p:cNvPr>
          <p:cNvGrpSpPr/>
          <p:nvPr/>
        </p:nvGrpSpPr>
        <p:grpSpPr>
          <a:xfrm>
            <a:off x="4268963" y="1637404"/>
            <a:ext cx="1075901" cy="1242210"/>
            <a:chOff x="4088354" y="1686998"/>
            <a:chExt cx="1075901" cy="1242210"/>
          </a:xfrm>
        </p:grpSpPr>
        <p:grpSp>
          <p:nvGrpSpPr>
            <p:cNvPr id="4164" name="グループ化 4163">
              <a:extLst>
                <a:ext uri="{FF2B5EF4-FFF2-40B4-BE49-F238E27FC236}">
                  <a16:creationId xmlns:a16="http://schemas.microsoft.com/office/drawing/2014/main" id="{971EF484-09EB-E7E6-C192-7B2F0641D3EF}"/>
                </a:ext>
              </a:extLst>
            </p:cNvPr>
            <p:cNvGrpSpPr/>
            <p:nvPr/>
          </p:nvGrpSpPr>
          <p:grpSpPr>
            <a:xfrm>
              <a:off x="4088354" y="1686998"/>
              <a:ext cx="1008934" cy="1242210"/>
              <a:chOff x="4085856" y="2160551"/>
              <a:chExt cx="1008934" cy="1242210"/>
            </a:xfrm>
          </p:grpSpPr>
          <p:pic>
            <p:nvPicPr>
              <p:cNvPr id="42" name="図 41">
                <a:extLst>
                  <a:ext uri="{FF2B5EF4-FFF2-40B4-BE49-F238E27FC236}">
                    <a16:creationId xmlns:a16="http://schemas.microsoft.com/office/drawing/2014/main" id="{3590BBFD-90AE-F07F-A920-8165FF442B5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1773" r="90000">
                            <a14:foregroundMark x1="67364" y1="46909" x2="68273" y2="50121"/>
                            <a14:backgroundMark x1="43864" y1="24909" x2="44045" y2="26545"/>
                            <a14:backgroundMark x1="42409" y1="26545" x2="40227" y2="24485"/>
                            <a14:backgroundMark x1="44182" y1="25576" x2="47818" y2="26970"/>
                            <a14:backgroundMark x1="48955" y1="27394" x2="47273" y2="26000"/>
                            <a14:backgroundMark x1="52091" y1="30182" x2="48636" y2="26121"/>
                            <a14:backgroundMark x1="56773" y1="32000" x2="58318" y2="34061"/>
                            <a14:backgroundMark x1="60091" y1="36000" x2="61273" y2="37515"/>
                            <a14:backgroundMark x1="62182" y1="39091" x2="63227" y2="40848"/>
                            <a14:backgroundMark x1="64182" y1="42424" x2="65000" y2="44061"/>
                            <a14:backgroundMark x1="66045" y1="46727" x2="67091" y2="48667"/>
                            <a14:backgroundMark x1="67091" y1="47394" x2="65636" y2="44727"/>
                            <a14:backgroundMark x1="46864" y1="70727" x2="49182" y2="68242"/>
                            <a14:backgroundMark x1="67091" y1="48788" x2="67864" y2="50121"/>
                            <a14:backgroundMark x1="68455" y1="52485" x2="67864" y2="49697"/>
                            <a14:backgroundMark x1="67545" y1="50545" x2="66409" y2="46121"/>
                            <a14:backgroundMark x1="66591" y1="47515" x2="67909" y2="49152"/>
                            <a14:backgroundMark x1="67273" y1="47879" x2="67636" y2="48424"/>
                            <a14:backgroundMark x1="44591" y1="24606" x2="47045" y2="25576"/>
                          </a14:backgroundRemoval>
                        </a14:imgEffect>
                      </a14:imgLayer>
                    </a14:imgProps>
                  </a:ext>
                  <a:ext uri="{28A0092B-C50C-407E-A947-70E740481C1C}">
                    <a14:useLocalDpi xmlns:a14="http://schemas.microsoft.com/office/drawing/2010/main" val="0"/>
                  </a:ext>
                </a:extLst>
              </a:blip>
              <a:srcRect l="16954" t="6821" r="18706" b="23503"/>
              <a:stretch/>
            </p:blipFill>
            <p:spPr>
              <a:xfrm rot="5400000">
                <a:off x="3969218" y="2277189"/>
                <a:ext cx="1242210" cy="1008933"/>
              </a:xfrm>
              <a:prstGeom prst="rect">
                <a:avLst/>
              </a:prstGeom>
            </p:spPr>
          </p:pic>
          <p:sp>
            <p:nvSpPr>
              <p:cNvPr id="4163" name="正方形/長方形 4162">
                <a:extLst>
                  <a:ext uri="{FF2B5EF4-FFF2-40B4-BE49-F238E27FC236}">
                    <a16:creationId xmlns:a16="http://schemas.microsoft.com/office/drawing/2014/main" id="{09B007C7-65C8-02AB-A1B0-35EF6A526D15}"/>
                  </a:ext>
                </a:extLst>
              </p:cNvPr>
              <p:cNvSpPr/>
              <p:nvPr/>
            </p:nvSpPr>
            <p:spPr>
              <a:xfrm>
                <a:off x="4578349" y="2410981"/>
                <a:ext cx="516441" cy="16587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9" name="図 48">
              <a:extLst>
                <a:ext uri="{FF2B5EF4-FFF2-40B4-BE49-F238E27FC236}">
                  <a16:creationId xmlns:a16="http://schemas.microsoft.com/office/drawing/2014/main" id="{AE7D9D86-8A10-CF54-BC38-B5C8354A6125}"/>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1773" r="90000">
                          <a14:foregroundMark x1="67364" y1="46909" x2="68273" y2="50121"/>
                          <a14:backgroundMark x1="43864" y1="24909" x2="44045" y2="26545"/>
                          <a14:backgroundMark x1="42409" y1="26545" x2="40227" y2="24485"/>
                          <a14:backgroundMark x1="44182" y1="25576" x2="47818" y2="26970"/>
                          <a14:backgroundMark x1="48955" y1="27394" x2="47273" y2="26000"/>
                          <a14:backgroundMark x1="52091" y1="30182" x2="48636" y2="26121"/>
                          <a14:backgroundMark x1="56773" y1="32000" x2="58318" y2="34061"/>
                          <a14:backgroundMark x1="60091" y1="36000" x2="61273" y2="37515"/>
                          <a14:backgroundMark x1="62182" y1="39091" x2="63227" y2="40848"/>
                          <a14:backgroundMark x1="64182" y1="42424" x2="65000" y2="44061"/>
                          <a14:backgroundMark x1="66045" y1="46727" x2="67091" y2="48667"/>
                          <a14:backgroundMark x1="67091" y1="47394" x2="65636" y2="44727"/>
                          <a14:backgroundMark x1="46864" y1="70727" x2="49182" y2="68242"/>
                          <a14:backgroundMark x1="67091" y1="48788" x2="67864" y2="50121"/>
                          <a14:backgroundMark x1="68455" y1="52485" x2="67864" y2="49697"/>
                          <a14:backgroundMark x1="67545" y1="50545" x2="66409" y2="46121"/>
                          <a14:backgroundMark x1="66591" y1="47515" x2="67909" y2="49152"/>
                          <a14:backgroundMark x1="67273" y1="47879" x2="67636" y2="48424"/>
                          <a14:backgroundMark x1="44591" y1="24606" x2="47045" y2="25576"/>
                        </a14:backgroundRemoval>
                      </a14:imgEffect>
                    </a14:imgLayer>
                  </a14:imgProps>
                </a:ext>
                <a:ext uri="{28A0092B-C50C-407E-A947-70E740481C1C}">
                  <a14:useLocalDpi xmlns:a14="http://schemas.microsoft.com/office/drawing/2010/main" val="0"/>
                </a:ext>
              </a:extLst>
            </a:blip>
            <a:srcRect l="27978" t="6822" r="60829" b="54882"/>
            <a:stretch/>
          </p:blipFill>
          <p:spPr>
            <a:xfrm rot="4644013">
              <a:off x="4778937" y="1656557"/>
              <a:ext cx="216095" cy="554541"/>
            </a:xfrm>
            <a:prstGeom prst="rect">
              <a:avLst/>
            </a:prstGeom>
          </p:spPr>
        </p:pic>
        <p:sp>
          <p:nvSpPr>
            <p:cNvPr id="62" name="爆発: 14 pt 61">
              <a:extLst>
                <a:ext uri="{FF2B5EF4-FFF2-40B4-BE49-F238E27FC236}">
                  <a16:creationId xmlns:a16="http://schemas.microsoft.com/office/drawing/2014/main" id="{4C1A6463-3AC6-C467-69A1-9F127375729D}"/>
                </a:ext>
              </a:extLst>
            </p:cNvPr>
            <p:cNvSpPr/>
            <p:nvPr/>
          </p:nvSpPr>
          <p:spPr>
            <a:xfrm>
              <a:off x="4499907" y="2020367"/>
              <a:ext cx="387077" cy="352259"/>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71" name="角丸四角形 44">
            <a:extLst>
              <a:ext uri="{FF2B5EF4-FFF2-40B4-BE49-F238E27FC236}">
                <a16:creationId xmlns:a16="http://schemas.microsoft.com/office/drawing/2014/main" id="{8619F45E-171E-EAD5-DD64-60844364467C}"/>
              </a:ext>
            </a:extLst>
          </p:cNvPr>
          <p:cNvSpPr/>
          <p:nvPr/>
        </p:nvSpPr>
        <p:spPr>
          <a:xfrm>
            <a:off x="6850477" y="1097855"/>
            <a:ext cx="4936380" cy="2615674"/>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050" name="Picture 2">
            <a:extLst>
              <a:ext uri="{FF2B5EF4-FFF2-40B4-BE49-F238E27FC236}">
                <a16:creationId xmlns:a16="http://schemas.microsoft.com/office/drawing/2014/main" id="{9477FAE7-5384-BD22-C4C7-8183FAC4DE4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8781" t="16362" r="-612" b="-753"/>
          <a:stretch/>
        </p:blipFill>
        <p:spPr bwMode="auto">
          <a:xfrm>
            <a:off x="362100" y="2009216"/>
            <a:ext cx="1481633" cy="1120715"/>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0BB22894-258F-3B55-681F-A1CE8688945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24" b="89827" l="5280" r="89920">
                        <a14:foregroundMark x1="46880" y1="10823" x2="28800" y2="11472"/>
                        <a14:foregroundMark x1="78560" y1="11039" x2="68320" y2="9740"/>
                        <a14:foregroundMark x1="32480" y1="58225" x2="30720" y2="59307"/>
                        <a14:backgroundMark x1="69920" y1="56277" x2="40000" y2="72727"/>
                        <a14:backgroundMark x1="77440" y1="57792" x2="62080" y2="50433"/>
                        <a14:backgroundMark x1="62080" y1="50433" x2="60800" y2="48485"/>
                        <a14:backgroundMark x1="28480" y1="72727" x2="12800" y2="73377"/>
                        <a14:backgroundMark x1="12800" y1="73377" x2="14560" y2="68182"/>
                        <a14:backgroundMark x1="11200" y1="64069" x2="8960" y2="88312"/>
                        <a14:backgroundMark x1="8960" y1="88312" x2="8960" y2="88312"/>
                        <a14:backgroundMark x1="37920" y1="34848" x2="60800" y2="28571"/>
                      </a14:backgroundRemoval>
                    </a14:imgEffect>
                  </a14:imgLayer>
                </a14:imgProps>
              </a:ext>
            </a:extLst>
          </a:blip>
          <a:stretch>
            <a:fillRect/>
          </a:stretch>
        </p:blipFill>
        <p:spPr>
          <a:xfrm>
            <a:off x="1760387" y="1810196"/>
            <a:ext cx="1844339" cy="1363336"/>
          </a:xfrm>
          <a:prstGeom prst="rect">
            <a:avLst/>
          </a:prstGeom>
        </p:spPr>
      </p:pic>
      <p:cxnSp>
        <p:nvCxnSpPr>
          <p:cNvPr id="22" name="直線コネクタ 21">
            <a:extLst>
              <a:ext uri="{FF2B5EF4-FFF2-40B4-BE49-F238E27FC236}">
                <a16:creationId xmlns:a16="http://schemas.microsoft.com/office/drawing/2014/main" id="{EC41FF87-1588-7917-E1DC-6A4DCB1CEA6D}"/>
              </a:ext>
            </a:extLst>
          </p:cNvPr>
          <p:cNvCxnSpPr>
            <a:cxnSpLocks/>
          </p:cNvCxnSpPr>
          <p:nvPr/>
        </p:nvCxnSpPr>
        <p:spPr>
          <a:xfrm flipH="1">
            <a:off x="1019818" y="2320366"/>
            <a:ext cx="1144458" cy="26456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C2F2530-3B92-2F32-8BCE-313D6E8D0DB9}"/>
              </a:ext>
            </a:extLst>
          </p:cNvPr>
          <p:cNvCxnSpPr>
            <a:cxnSpLocks/>
          </p:cNvCxnSpPr>
          <p:nvPr/>
        </p:nvCxnSpPr>
        <p:spPr>
          <a:xfrm flipH="1">
            <a:off x="1107486" y="2652805"/>
            <a:ext cx="1257301" cy="1675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50" name="図 49" descr="白いシャツを着ている男はスマイルしている&#10;&#10;説明は自動で生成されたものです">
            <a:extLst>
              <a:ext uri="{FF2B5EF4-FFF2-40B4-BE49-F238E27FC236}">
                <a16:creationId xmlns:a16="http://schemas.microsoft.com/office/drawing/2014/main" id="{B7DC173C-3610-FDA0-0FB1-B1936E2B6E00}"/>
              </a:ext>
            </a:extLst>
          </p:cNvPr>
          <p:cNvPicPr>
            <a:picLocks noChangeAspect="1"/>
          </p:cNvPicPr>
          <p:nvPr/>
        </p:nvPicPr>
        <p:blipFill>
          <a:blip r:embed="rId14"/>
          <a:stretch>
            <a:fillRect/>
          </a:stretch>
        </p:blipFill>
        <p:spPr>
          <a:xfrm>
            <a:off x="10775915" y="1490756"/>
            <a:ext cx="715590" cy="826106"/>
          </a:xfrm>
          <a:prstGeom prst="rect">
            <a:avLst/>
          </a:prstGeom>
        </p:spPr>
      </p:pic>
      <p:pic>
        <p:nvPicPr>
          <p:cNvPr id="51" name="図 50">
            <a:extLst>
              <a:ext uri="{FF2B5EF4-FFF2-40B4-BE49-F238E27FC236}">
                <a16:creationId xmlns:a16="http://schemas.microsoft.com/office/drawing/2014/main" id="{BC50F572-6797-14F4-9DCA-01563FFEB759}"/>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rcRect l="20252" t="42931" r="53982" b="32763"/>
          <a:stretch/>
        </p:blipFill>
        <p:spPr>
          <a:xfrm rot="5400000">
            <a:off x="7037434" y="1595295"/>
            <a:ext cx="817367" cy="629250"/>
          </a:xfrm>
          <a:prstGeom prst="rect">
            <a:avLst/>
          </a:prstGeom>
          <a:ln>
            <a:solidFill>
              <a:schemeClr val="tx1"/>
            </a:solidFill>
          </a:ln>
        </p:spPr>
      </p:pic>
      <p:sp>
        <p:nvSpPr>
          <p:cNvPr id="52" name="角丸四角形 129">
            <a:extLst>
              <a:ext uri="{FF2B5EF4-FFF2-40B4-BE49-F238E27FC236}">
                <a16:creationId xmlns:a16="http://schemas.microsoft.com/office/drawing/2014/main" id="{903970DB-12CE-E140-CBA0-5839C2E5DAFF}"/>
              </a:ext>
            </a:extLst>
          </p:cNvPr>
          <p:cNvSpPr/>
          <p:nvPr/>
        </p:nvSpPr>
        <p:spPr>
          <a:xfrm>
            <a:off x="9314791" y="2351415"/>
            <a:ext cx="2353726" cy="531005"/>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rgbClr val="D33D3D"/>
                </a:solidFill>
                <a:latin typeface="Meiryo UI" panose="020B0604030504040204" pitchFamily="50" charset="-128"/>
                <a:ea typeface="Meiryo UI" panose="020B0604030504040204" pitchFamily="50" charset="-128"/>
              </a:rPr>
              <a:t>技能伝承</a:t>
            </a:r>
          </a:p>
        </p:txBody>
      </p:sp>
      <p:pic>
        <p:nvPicPr>
          <p:cNvPr id="53" name="図 52" descr="白いシャツを着ている男性の白黒写真&#10;&#10;説明は自動で生成されたものです">
            <a:extLst>
              <a:ext uri="{FF2B5EF4-FFF2-40B4-BE49-F238E27FC236}">
                <a16:creationId xmlns:a16="http://schemas.microsoft.com/office/drawing/2014/main" id="{8E39B36B-FF4C-F7CE-D403-F3791AF64069}"/>
              </a:ext>
            </a:extLst>
          </p:cNvPr>
          <p:cNvPicPr>
            <a:picLocks noChangeAspect="1"/>
          </p:cNvPicPr>
          <p:nvPr/>
        </p:nvPicPr>
        <p:blipFill rotWithShape="1">
          <a:blip r:embed="rId17"/>
          <a:srcRect l="-1" r="8958" b="-484"/>
          <a:stretch/>
        </p:blipFill>
        <p:spPr>
          <a:xfrm>
            <a:off x="7166030" y="2831802"/>
            <a:ext cx="560174" cy="705378"/>
          </a:xfrm>
          <a:prstGeom prst="rect">
            <a:avLst/>
          </a:prstGeom>
        </p:spPr>
      </p:pic>
      <p:sp>
        <p:nvSpPr>
          <p:cNvPr id="54" name="右矢印 26">
            <a:extLst>
              <a:ext uri="{FF2B5EF4-FFF2-40B4-BE49-F238E27FC236}">
                <a16:creationId xmlns:a16="http://schemas.microsoft.com/office/drawing/2014/main" id="{5BF177C4-9576-739D-B3FA-129AD0C7F5DB}"/>
              </a:ext>
            </a:extLst>
          </p:cNvPr>
          <p:cNvSpPr/>
          <p:nvPr/>
        </p:nvSpPr>
        <p:spPr>
          <a:xfrm rot="5400000">
            <a:off x="8949018" y="1897912"/>
            <a:ext cx="341792" cy="1433610"/>
          </a:xfrm>
          <a:prstGeom prst="rightArrow">
            <a:avLst>
              <a:gd name="adj1" fmla="val 56440"/>
              <a:gd name="adj2" fmla="val 42184"/>
            </a:avLst>
          </a:prstGeom>
          <a:solidFill>
            <a:srgbClr val="D33D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a:p>
        </p:txBody>
      </p:sp>
      <p:sp>
        <p:nvSpPr>
          <p:cNvPr id="4" name="角丸四角形 66">
            <a:extLst>
              <a:ext uri="{FF2B5EF4-FFF2-40B4-BE49-F238E27FC236}">
                <a16:creationId xmlns:a16="http://schemas.microsoft.com/office/drawing/2014/main" id="{DE9E5FAB-DD4A-1A81-1523-8C50A10E0D11}"/>
              </a:ext>
            </a:extLst>
          </p:cNvPr>
          <p:cNvSpPr/>
          <p:nvPr/>
        </p:nvSpPr>
        <p:spPr>
          <a:xfrm>
            <a:off x="4092374" y="1234163"/>
            <a:ext cx="2059917" cy="349596"/>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rgbClr val="D33D3D"/>
                </a:solidFill>
                <a:latin typeface="Meiryo UI" panose="020B0604030504040204" pitchFamily="50" charset="-128"/>
                <a:ea typeface="Meiryo UI" panose="020B0604030504040204" pitchFamily="50" charset="-128"/>
              </a:rPr>
              <a:t>問題発生！</a:t>
            </a:r>
            <a:endParaRPr lang="en-US" altLang="ja-JP" sz="2800" b="1">
              <a:solidFill>
                <a:srgbClr val="D33D3D"/>
              </a:solidFill>
              <a:latin typeface="Meiryo UI" panose="020B0604030504040204" pitchFamily="50" charset="-128"/>
              <a:ea typeface="Meiryo UI" panose="020B0604030504040204" pitchFamily="50" charset="-128"/>
            </a:endParaRPr>
          </a:p>
        </p:txBody>
      </p:sp>
      <p:sp>
        <p:nvSpPr>
          <p:cNvPr id="8" name="AutoShape 2">
            <a:extLst>
              <a:ext uri="{FF2B5EF4-FFF2-40B4-BE49-F238E27FC236}">
                <a16:creationId xmlns:a16="http://schemas.microsoft.com/office/drawing/2014/main" id="{F5C8C074-0B46-85BC-E7A0-E64E0C0F744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172" name="図 4171">
            <a:extLst>
              <a:ext uri="{FF2B5EF4-FFF2-40B4-BE49-F238E27FC236}">
                <a16:creationId xmlns:a16="http://schemas.microsoft.com/office/drawing/2014/main" id="{41D4CAEE-E814-ADFB-73BF-0D79E0C48929}"/>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4250" b="90000" l="9315" r="92603">
                        <a14:foregroundMark x1="71233" y1="9500" x2="88767" y2="17000"/>
                        <a14:foregroundMark x1="88767" y1="17000" x2="89041" y2="18000"/>
                        <a14:foregroundMark x1="83562" y1="5250" x2="70137" y2="4250"/>
                        <a14:foregroundMark x1="55616" y1="18250" x2="60548" y2="23000"/>
                        <a14:foregroundMark x1="92603" y1="24750" x2="92603" y2="28500"/>
                        <a14:foregroundMark x1="61370" y1="19500" x2="51781" y2="18500"/>
                        <a14:foregroundMark x1="81096" y1="73750" x2="81370" y2="63250"/>
                        <a14:foregroundMark x1="78356" y1="57837" x2="78356" y2="69250"/>
                        <a14:backgroundMark x1="63288" y1="63000" x2="52329" y2="59250"/>
                        <a14:backgroundMark x1="57260" y1="52750" x2="40822" y2="54250"/>
                        <a14:backgroundMark x1="40822" y1="54250" x2="58082" y2="60250"/>
                        <a14:backgroundMark x1="58082" y1="60250" x2="46027" y2="52500"/>
                        <a14:backgroundMark x1="48493" y1="50250" x2="35616" y2="57250"/>
                        <a14:backgroundMark x1="43562" y1="45500" x2="41644" y2="28500"/>
                        <a14:backgroundMark x1="25479" y1="40500" x2="26575" y2="73000"/>
                        <a14:backgroundMark x1="43288" y1="61500" x2="62740" y2="64750"/>
                        <a14:backgroundMark x1="62466" y1="50000" x2="64932" y2="60500"/>
                        <a14:backgroundMark x1="72603" y1="60750" x2="71507" y2="74750"/>
                        <a14:backgroundMark x1="74924" y1="69250" x2="74521" y2="76000"/>
                        <a14:backgroundMark x1="77808" y1="54250" x2="81644" y2="54250"/>
                        <a14:backgroundMark x1="87397" y1="55250" x2="81644" y2="55250"/>
                        <a14:backgroundMark x1="71781" y1="58750" x2="62740" y2="51750"/>
                      </a14:backgroundRemoval>
                    </a14:imgEffect>
                  </a14:imgLayer>
                </a14:imgProps>
              </a:ext>
            </a:extLst>
          </a:blip>
          <a:srcRect l="40452" b="15685"/>
          <a:stretch/>
        </p:blipFill>
        <p:spPr>
          <a:xfrm>
            <a:off x="2656960" y="1371550"/>
            <a:ext cx="779869" cy="1210105"/>
          </a:xfrm>
          <a:prstGeom prst="rect">
            <a:avLst/>
          </a:prstGeom>
        </p:spPr>
      </p:pic>
      <p:pic>
        <p:nvPicPr>
          <p:cNvPr id="48" name="図 47">
            <a:extLst>
              <a:ext uri="{FF2B5EF4-FFF2-40B4-BE49-F238E27FC236}">
                <a16:creationId xmlns:a16="http://schemas.microsoft.com/office/drawing/2014/main" id="{C998D275-623A-C6F2-463D-F14B694F9518}"/>
              </a:ext>
            </a:extLst>
          </p:cNvPr>
          <p:cNvPicPr>
            <a:picLocks noChangeAspect="1"/>
          </p:cNvPicPr>
          <p:nvPr/>
        </p:nvPicPr>
        <p:blipFill>
          <a:blip r:embed="rId20"/>
          <a:stretch>
            <a:fillRect/>
          </a:stretch>
        </p:blipFill>
        <p:spPr>
          <a:xfrm>
            <a:off x="3882235" y="4936077"/>
            <a:ext cx="1839167" cy="1680338"/>
          </a:xfrm>
          <a:prstGeom prst="chord">
            <a:avLst>
              <a:gd name="adj1" fmla="val 9728637"/>
              <a:gd name="adj2" fmla="val 1051759"/>
            </a:avLst>
          </a:prstGeom>
        </p:spPr>
      </p:pic>
      <p:pic>
        <p:nvPicPr>
          <p:cNvPr id="4176" name="Picture 4" descr="アクリル専門店が教える!アクリルケースの自作方法 さん">
            <a:extLst>
              <a:ext uri="{FF2B5EF4-FFF2-40B4-BE49-F238E27FC236}">
                <a16:creationId xmlns:a16="http://schemas.microsoft.com/office/drawing/2014/main" id="{34CB10B1-8DE5-95B1-D67C-2F89F107FB3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1468" t="5336" r="12859" b="6097"/>
          <a:stretch/>
        </p:blipFill>
        <p:spPr bwMode="auto">
          <a:xfrm>
            <a:off x="10050052" y="4534480"/>
            <a:ext cx="1347589" cy="1577228"/>
          </a:xfrm>
          <a:prstGeom prst="rect">
            <a:avLst/>
          </a:prstGeom>
          <a:noFill/>
          <a:extLst>
            <a:ext uri="{909E8E84-426E-40DD-AFC4-6F175D3DCCD1}">
              <a14:hiddenFill xmlns:a14="http://schemas.microsoft.com/office/drawing/2010/main">
                <a:solidFill>
                  <a:srgbClr val="FFFFFF"/>
                </a:solidFill>
              </a14:hiddenFill>
            </a:ext>
          </a:extLst>
        </p:spPr>
      </p:pic>
      <p:pic>
        <p:nvPicPr>
          <p:cNvPr id="58" name="図 57" descr="白いシャツを着ている男はスマイルしている&#10;&#10;説明は自動で生成されたものです">
            <a:extLst>
              <a:ext uri="{FF2B5EF4-FFF2-40B4-BE49-F238E27FC236}">
                <a16:creationId xmlns:a16="http://schemas.microsoft.com/office/drawing/2014/main" id="{E18EA26A-8BEB-8BB0-5556-5F3C6353E124}"/>
              </a:ext>
            </a:extLst>
          </p:cNvPr>
          <p:cNvPicPr>
            <a:picLocks noChangeAspect="1"/>
          </p:cNvPicPr>
          <p:nvPr/>
        </p:nvPicPr>
        <p:blipFill>
          <a:blip r:embed="rId22"/>
          <a:stretch>
            <a:fillRect/>
          </a:stretch>
        </p:blipFill>
        <p:spPr>
          <a:xfrm>
            <a:off x="3647536" y="4573214"/>
            <a:ext cx="653887" cy="853137"/>
          </a:xfrm>
          <a:prstGeom prst="rect">
            <a:avLst/>
          </a:prstGeom>
        </p:spPr>
      </p:pic>
      <p:pic>
        <p:nvPicPr>
          <p:cNvPr id="61" name="図 60" descr="白いシャツを着ている男はスマイルしている&#10;&#10;説明は自動で生成されたものです">
            <a:extLst>
              <a:ext uri="{FF2B5EF4-FFF2-40B4-BE49-F238E27FC236}">
                <a16:creationId xmlns:a16="http://schemas.microsoft.com/office/drawing/2014/main" id="{806648B9-76D5-C2B8-72DD-07C657CD2707}"/>
              </a:ext>
            </a:extLst>
          </p:cNvPr>
          <p:cNvPicPr>
            <a:picLocks noChangeAspect="1"/>
          </p:cNvPicPr>
          <p:nvPr/>
        </p:nvPicPr>
        <p:blipFill>
          <a:blip r:embed="rId23"/>
          <a:stretch>
            <a:fillRect/>
          </a:stretch>
        </p:blipFill>
        <p:spPr>
          <a:xfrm>
            <a:off x="6589454" y="4603434"/>
            <a:ext cx="723719" cy="889264"/>
          </a:xfrm>
          <a:prstGeom prst="rect">
            <a:avLst/>
          </a:prstGeom>
        </p:spPr>
      </p:pic>
      <p:pic>
        <p:nvPicPr>
          <p:cNvPr id="63" name="図 62">
            <a:extLst>
              <a:ext uri="{FF2B5EF4-FFF2-40B4-BE49-F238E27FC236}">
                <a16:creationId xmlns:a16="http://schemas.microsoft.com/office/drawing/2014/main" id="{82CEFFCE-93C0-9E8E-6ECA-0A26A7E4C73E}"/>
              </a:ext>
            </a:extLst>
          </p:cNvPr>
          <p:cNvPicPr>
            <a:picLocks noChangeAspect="1"/>
          </p:cNvPicPr>
          <p:nvPr/>
        </p:nvPicPr>
        <p:blipFill>
          <a:blip r:embed="rId24"/>
          <a:stretch>
            <a:fillRect/>
          </a:stretch>
        </p:blipFill>
        <p:spPr>
          <a:xfrm>
            <a:off x="9383800" y="4663588"/>
            <a:ext cx="625381" cy="742343"/>
          </a:xfrm>
          <a:prstGeom prst="rect">
            <a:avLst/>
          </a:prstGeom>
          <a:ln w="38100">
            <a:noFill/>
          </a:ln>
        </p:spPr>
      </p:pic>
      <p:sp>
        <p:nvSpPr>
          <p:cNvPr id="4161" name="角丸四角形 129">
            <a:extLst>
              <a:ext uri="{FF2B5EF4-FFF2-40B4-BE49-F238E27FC236}">
                <a16:creationId xmlns:a16="http://schemas.microsoft.com/office/drawing/2014/main" id="{A0E31B53-D899-A684-8F1F-BC0B55BD5C3F}"/>
              </a:ext>
            </a:extLst>
          </p:cNvPr>
          <p:cNvSpPr/>
          <p:nvPr/>
        </p:nvSpPr>
        <p:spPr>
          <a:xfrm>
            <a:off x="3418670" y="4340898"/>
            <a:ext cx="2261890" cy="353325"/>
          </a:xfrm>
          <a:prstGeom prst="roundRect">
            <a:avLst>
              <a:gd name="adj" fmla="val 4043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tx1">
                    <a:lumMod val="75000"/>
                    <a:lumOff val="25000"/>
                  </a:schemeClr>
                </a:solidFill>
                <a:latin typeface="Meiryo UI" panose="020B0604030504040204" pitchFamily="50" charset="-128"/>
                <a:ea typeface="Meiryo UI" panose="020B0604030504040204" pitchFamily="50" charset="-128"/>
              </a:rPr>
              <a:t>ダイヤル・目盛り班</a:t>
            </a:r>
          </a:p>
        </p:txBody>
      </p:sp>
      <p:sp>
        <p:nvSpPr>
          <p:cNvPr id="4177" name="角丸四角形 129">
            <a:extLst>
              <a:ext uri="{FF2B5EF4-FFF2-40B4-BE49-F238E27FC236}">
                <a16:creationId xmlns:a16="http://schemas.microsoft.com/office/drawing/2014/main" id="{88C5F75A-5065-274D-BCD8-CE9582DC0039}"/>
              </a:ext>
            </a:extLst>
          </p:cNvPr>
          <p:cNvSpPr/>
          <p:nvPr/>
        </p:nvSpPr>
        <p:spPr>
          <a:xfrm>
            <a:off x="6767912" y="1088207"/>
            <a:ext cx="3888861"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a:solidFill>
                  <a:schemeClr val="tx1">
                    <a:lumMod val="75000"/>
                    <a:lumOff val="25000"/>
                  </a:schemeClr>
                </a:solidFill>
                <a:latin typeface="Meiryo UI" panose="020B0604030504040204" pitchFamily="50" charset="-128"/>
                <a:ea typeface="Meiryo UI" panose="020B0604030504040204" pitchFamily="50" charset="-128"/>
              </a:rPr>
              <a:t>●強度対策検討</a:t>
            </a:r>
          </a:p>
        </p:txBody>
      </p:sp>
      <p:sp>
        <p:nvSpPr>
          <p:cNvPr id="4165" name="角丸四角形 129">
            <a:extLst>
              <a:ext uri="{FF2B5EF4-FFF2-40B4-BE49-F238E27FC236}">
                <a16:creationId xmlns:a16="http://schemas.microsoft.com/office/drawing/2014/main" id="{DE27C7EC-6F4B-71FB-7792-5D055F6128C4}"/>
              </a:ext>
            </a:extLst>
          </p:cNvPr>
          <p:cNvSpPr/>
          <p:nvPr/>
        </p:nvSpPr>
        <p:spPr>
          <a:xfrm>
            <a:off x="6312638" y="4340898"/>
            <a:ext cx="1347589" cy="353325"/>
          </a:xfrm>
          <a:prstGeom prst="roundRect">
            <a:avLst>
              <a:gd name="adj" fmla="val 4043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tx1">
                    <a:lumMod val="75000"/>
                    <a:lumOff val="25000"/>
                  </a:schemeClr>
                </a:solidFill>
                <a:latin typeface="Meiryo UI" panose="020B0604030504040204" pitchFamily="50" charset="-128"/>
                <a:ea typeface="Meiryo UI" panose="020B0604030504040204" pitchFamily="50" charset="-128"/>
              </a:rPr>
              <a:t>配線班</a:t>
            </a:r>
          </a:p>
        </p:txBody>
      </p:sp>
      <p:sp>
        <p:nvSpPr>
          <p:cNvPr id="4168" name="角丸四角形 129">
            <a:extLst>
              <a:ext uri="{FF2B5EF4-FFF2-40B4-BE49-F238E27FC236}">
                <a16:creationId xmlns:a16="http://schemas.microsoft.com/office/drawing/2014/main" id="{6DAD2B96-ECD9-2C8C-A9AB-7588D53FB1F9}"/>
              </a:ext>
            </a:extLst>
          </p:cNvPr>
          <p:cNvSpPr/>
          <p:nvPr/>
        </p:nvSpPr>
        <p:spPr>
          <a:xfrm>
            <a:off x="9060087" y="4340898"/>
            <a:ext cx="1347589" cy="353325"/>
          </a:xfrm>
          <a:prstGeom prst="roundRect">
            <a:avLst>
              <a:gd name="adj" fmla="val 4043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a:solidFill>
                  <a:schemeClr val="tx1">
                    <a:lumMod val="75000"/>
                    <a:lumOff val="25000"/>
                  </a:schemeClr>
                </a:solidFill>
                <a:latin typeface="Meiryo UI" panose="020B0604030504040204" pitchFamily="50" charset="-128"/>
                <a:ea typeface="Meiryo UI" panose="020B0604030504040204" pitchFamily="50" charset="-128"/>
              </a:rPr>
              <a:t>BOX</a:t>
            </a:r>
            <a:r>
              <a:rPr lang="ja-JP" altLang="en-US" sz="2000">
                <a:solidFill>
                  <a:schemeClr val="tx1">
                    <a:lumMod val="75000"/>
                    <a:lumOff val="25000"/>
                  </a:schemeClr>
                </a:solidFill>
                <a:latin typeface="Meiryo UI" panose="020B0604030504040204" pitchFamily="50" charset="-128"/>
                <a:ea typeface="Meiryo UI" panose="020B0604030504040204" pitchFamily="50" charset="-128"/>
              </a:rPr>
              <a:t>班</a:t>
            </a:r>
          </a:p>
        </p:txBody>
      </p:sp>
      <p:sp>
        <p:nvSpPr>
          <p:cNvPr id="4173" name="角丸四角形 129">
            <a:extLst>
              <a:ext uri="{FF2B5EF4-FFF2-40B4-BE49-F238E27FC236}">
                <a16:creationId xmlns:a16="http://schemas.microsoft.com/office/drawing/2014/main" id="{AF33147C-8357-0939-8175-F8C7A2DC0D54}"/>
              </a:ext>
            </a:extLst>
          </p:cNvPr>
          <p:cNvSpPr/>
          <p:nvPr/>
        </p:nvSpPr>
        <p:spPr>
          <a:xfrm>
            <a:off x="6817799" y="2557709"/>
            <a:ext cx="1256637" cy="343653"/>
          </a:xfrm>
          <a:prstGeom prst="roundRect">
            <a:avLst>
              <a:gd name="adj" fmla="val 4043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tx1">
                    <a:lumMod val="75000"/>
                    <a:lumOff val="25000"/>
                  </a:schemeClr>
                </a:solidFill>
                <a:latin typeface="Meiryo UI" panose="020B0604030504040204" pitchFamily="50" charset="-128"/>
                <a:ea typeface="Meiryo UI" panose="020B0604030504040204" pitchFamily="50" charset="-128"/>
              </a:rPr>
              <a:t>歯車班</a:t>
            </a:r>
          </a:p>
        </p:txBody>
      </p:sp>
      <p:sp>
        <p:nvSpPr>
          <p:cNvPr id="4178" name="角丸四角形 129">
            <a:extLst>
              <a:ext uri="{FF2B5EF4-FFF2-40B4-BE49-F238E27FC236}">
                <a16:creationId xmlns:a16="http://schemas.microsoft.com/office/drawing/2014/main" id="{C017B892-20CB-7252-4B56-21CDDB742E8E}"/>
              </a:ext>
            </a:extLst>
          </p:cNvPr>
          <p:cNvSpPr/>
          <p:nvPr/>
        </p:nvSpPr>
        <p:spPr>
          <a:xfrm>
            <a:off x="155404" y="3811036"/>
            <a:ext cx="4208191" cy="302852"/>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a:solidFill>
                  <a:schemeClr val="tx1">
                    <a:lumMod val="75000"/>
                    <a:lumOff val="25000"/>
                  </a:schemeClr>
                </a:solidFill>
                <a:latin typeface="Meiryo UI" panose="020B0604030504040204" pitchFamily="50" charset="-128"/>
                <a:ea typeface="Meiryo UI" panose="020B0604030504040204" pitchFamily="50" charset="-128"/>
              </a:rPr>
              <a:t>●角度増幅装置＋付随品の製作</a:t>
            </a:r>
          </a:p>
        </p:txBody>
      </p:sp>
      <p:sp>
        <p:nvSpPr>
          <p:cNvPr id="4179" name="加算記号 4178">
            <a:extLst>
              <a:ext uri="{FF2B5EF4-FFF2-40B4-BE49-F238E27FC236}">
                <a16:creationId xmlns:a16="http://schemas.microsoft.com/office/drawing/2014/main" id="{A39598D8-A6FB-2D3E-81E1-B78F5723CB94}"/>
              </a:ext>
            </a:extLst>
          </p:cNvPr>
          <p:cNvSpPr/>
          <p:nvPr/>
        </p:nvSpPr>
        <p:spPr>
          <a:xfrm>
            <a:off x="2802495" y="4970443"/>
            <a:ext cx="638825" cy="638825"/>
          </a:xfrm>
          <a:prstGeom prst="mathPlus">
            <a:avLst/>
          </a:prstGeom>
          <a:solidFill>
            <a:srgbClr val="D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129">
            <a:extLst>
              <a:ext uri="{FF2B5EF4-FFF2-40B4-BE49-F238E27FC236}">
                <a16:creationId xmlns:a16="http://schemas.microsoft.com/office/drawing/2014/main" id="{42B83370-B917-ABF9-C0E9-A548A322BDBF}"/>
              </a:ext>
            </a:extLst>
          </p:cNvPr>
          <p:cNvSpPr/>
          <p:nvPr/>
        </p:nvSpPr>
        <p:spPr>
          <a:xfrm>
            <a:off x="10768741" y="2188570"/>
            <a:ext cx="735783" cy="239886"/>
          </a:xfrm>
          <a:prstGeom prst="roundRect">
            <a:avLst>
              <a:gd name="adj" fmla="val 4043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rPr>
              <a:t>清治さん</a:t>
            </a:r>
          </a:p>
        </p:txBody>
      </p:sp>
      <p:sp>
        <p:nvSpPr>
          <p:cNvPr id="10" name="角丸四角形吹き出し 2">
            <a:extLst>
              <a:ext uri="{FF2B5EF4-FFF2-40B4-BE49-F238E27FC236}">
                <a16:creationId xmlns:a16="http://schemas.microsoft.com/office/drawing/2014/main" id="{EE2AF703-9395-039D-A95B-734B61E36F42}"/>
              </a:ext>
            </a:extLst>
          </p:cNvPr>
          <p:cNvSpPr/>
          <p:nvPr/>
        </p:nvSpPr>
        <p:spPr>
          <a:xfrm>
            <a:off x="7964563" y="1496656"/>
            <a:ext cx="2056876" cy="360197"/>
          </a:xfrm>
          <a:prstGeom prst="wedgeRoundRectCallout">
            <a:avLst>
              <a:gd name="adj1" fmla="val -56099"/>
              <a:gd name="adj2" fmla="val 3652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600" b="1">
                <a:solidFill>
                  <a:srgbClr val="D33D3D"/>
                </a:solidFill>
                <a:latin typeface="Meiryo UI" panose="020B0604030504040204" pitchFamily="50" charset="-128"/>
                <a:ea typeface="Meiryo UI" panose="020B0604030504040204" pitchFamily="50" charset="-128"/>
              </a:rPr>
              <a:t>小型化が原因</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だ！</a:t>
            </a:r>
          </a:p>
        </p:txBody>
      </p:sp>
      <p:sp>
        <p:nvSpPr>
          <p:cNvPr id="11" name="角丸四角形吹き出し 2">
            <a:extLst>
              <a:ext uri="{FF2B5EF4-FFF2-40B4-BE49-F238E27FC236}">
                <a16:creationId xmlns:a16="http://schemas.microsoft.com/office/drawing/2014/main" id="{9E62DAD9-1ACA-1D3C-C33D-BEC4E5AAEB40}"/>
              </a:ext>
            </a:extLst>
          </p:cNvPr>
          <p:cNvSpPr/>
          <p:nvPr/>
        </p:nvSpPr>
        <p:spPr>
          <a:xfrm>
            <a:off x="8225922" y="1883279"/>
            <a:ext cx="2430851" cy="360197"/>
          </a:xfrm>
          <a:prstGeom prst="wedgeRoundRectCallout">
            <a:avLst>
              <a:gd name="adj1" fmla="val 57657"/>
              <a:gd name="adj2" fmla="val -935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600" b="1">
                <a:solidFill>
                  <a:srgbClr val="D33D3D"/>
                </a:solidFill>
                <a:latin typeface="Meiryo UI" panose="020B0604030504040204" pitchFamily="50" charset="-128"/>
                <a:ea typeface="Meiryo UI" panose="020B0604030504040204" pitchFamily="50" charset="-128"/>
              </a:rPr>
              <a:t>厚みと幅を変更</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しよう！</a:t>
            </a:r>
          </a:p>
        </p:txBody>
      </p:sp>
      <p:sp>
        <p:nvSpPr>
          <p:cNvPr id="37" name="角丸四角形 129">
            <a:extLst>
              <a:ext uri="{FF2B5EF4-FFF2-40B4-BE49-F238E27FC236}">
                <a16:creationId xmlns:a16="http://schemas.microsoft.com/office/drawing/2014/main" id="{51EEDCB9-EFCC-15DA-DA10-67BB08089A7D}"/>
              </a:ext>
            </a:extLst>
          </p:cNvPr>
          <p:cNvSpPr/>
          <p:nvPr/>
        </p:nvSpPr>
        <p:spPr>
          <a:xfrm>
            <a:off x="7078226" y="2196919"/>
            <a:ext cx="735783" cy="226792"/>
          </a:xfrm>
          <a:prstGeom prst="roundRect">
            <a:avLst>
              <a:gd name="adj" fmla="val 4043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rPr>
              <a:t>三上さん</a:t>
            </a:r>
          </a:p>
        </p:txBody>
      </p:sp>
      <p:sp>
        <p:nvSpPr>
          <p:cNvPr id="38" name="角丸四角形 129">
            <a:extLst>
              <a:ext uri="{FF2B5EF4-FFF2-40B4-BE49-F238E27FC236}">
                <a16:creationId xmlns:a16="http://schemas.microsoft.com/office/drawing/2014/main" id="{4E000E84-4059-B0AD-B4BF-5FD5ADB95F77}"/>
              </a:ext>
            </a:extLst>
          </p:cNvPr>
          <p:cNvSpPr/>
          <p:nvPr/>
        </p:nvSpPr>
        <p:spPr>
          <a:xfrm>
            <a:off x="7110948" y="3491923"/>
            <a:ext cx="670338" cy="226901"/>
          </a:xfrm>
          <a:prstGeom prst="roundRect">
            <a:avLst>
              <a:gd name="adj" fmla="val 4043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a:solidFill>
                  <a:schemeClr val="tx1">
                    <a:lumMod val="75000"/>
                    <a:lumOff val="25000"/>
                  </a:schemeClr>
                </a:solidFill>
                <a:latin typeface="Meiryo UI" panose="020B0604030504040204" pitchFamily="50" charset="-128"/>
                <a:ea typeface="Meiryo UI" panose="020B0604030504040204" pitchFamily="50" charset="-128"/>
              </a:rPr>
              <a:t>西田</a:t>
            </a:r>
          </a:p>
        </p:txBody>
      </p:sp>
      <p:sp>
        <p:nvSpPr>
          <p:cNvPr id="40" name="角丸四角形 129">
            <a:extLst>
              <a:ext uri="{FF2B5EF4-FFF2-40B4-BE49-F238E27FC236}">
                <a16:creationId xmlns:a16="http://schemas.microsoft.com/office/drawing/2014/main" id="{37D0ACC4-7492-FB8D-EA35-500138FE9325}"/>
              </a:ext>
            </a:extLst>
          </p:cNvPr>
          <p:cNvSpPr/>
          <p:nvPr/>
        </p:nvSpPr>
        <p:spPr>
          <a:xfrm>
            <a:off x="3609311" y="5366707"/>
            <a:ext cx="735783" cy="226792"/>
          </a:xfrm>
          <a:prstGeom prst="roundRect">
            <a:avLst>
              <a:gd name="adj" fmla="val 4043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a:solidFill>
                  <a:schemeClr val="tx1">
                    <a:lumMod val="75000"/>
                    <a:lumOff val="25000"/>
                  </a:schemeClr>
                </a:solidFill>
                <a:latin typeface="Meiryo UI" panose="020B0604030504040204" pitchFamily="50" charset="-128"/>
                <a:ea typeface="Meiryo UI" panose="020B0604030504040204" pitchFamily="50" charset="-128"/>
              </a:rPr>
              <a:t>大橋</a:t>
            </a:r>
          </a:p>
        </p:txBody>
      </p:sp>
      <p:sp>
        <p:nvSpPr>
          <p:cNvPr id="41" name="角丸四角形 129">
            <a:extLst>
              <a:ext uri="{FF2B5EF4-FFF2-40B4-BE49-F238E27FC236}">
                <a16:creationId xmlns:a16="http://schemas.microsoft.com/office/drawing/2014/main" id="{F39C1E2B-6CCA-3EEF-0DDD-9A124FE27C95}"/>
              </a:ext>
            </a:extLst>
          </p:cNvPr>
          <p:cNvSpPr/>
          <p:nvPr/>
        </p:nvSpPr>
        <p:spPr>
          <a:xfrm>
            <a:off x="9324296" y="5366707"/>
            <a:ext cx="735783" cy="226792"/>
          </a:xfrm>
          <a:prstGeom prst="roundRect">
            <a:avLst>
              <a:gd name="adj" fmla="val 4043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a:solidFill>
                  <a:schemeClr val="tx1">
                    <a:lumMod val="75000"/>
                    <a:lumOff val="25000"/>
                  </a:schemeClr>
                </a:solidFill>
                <a:latin typeface="Meiryo UI" panose="020B0604030504040204" pitchFamily="50" charset="-128"/>
                <a:ea typeface="Meiryo UI" panose="020B0604030504040204" pitchFamily="50" charset="-128"/>
              </a:rPr>
              <a:t>釜谷</a:t>
            </a:r>
          </a:p>
        </p:txBody>
      </p:sp>
      <p:sp>
        <p:nvSpPr>
          <p:cNvPr id="47" name="角丸四角形 129">
            <a:extLst>
              <a:ext uri="{FF2B5EF4-FFF2-40B4-BE49-F238E27FC236}">
                <a16:creationId xmlns:a16="http://schemas.microsoft.com/office/drawing/2014/main" id="{77C31883-8287-BEFD-F0A3-432AB0D30E86}"/>
              </a:ext>
            </a:extLst>
          </p:cNvPr>
          <p:cNvSpPr/>
          <p:nvPr/>
        </p:nvSpPr>
        <p:spPr>
          <a:xfrm>
            <a:off x="6574791" y="5366707"/>
            <a:ext cx="735783" cy="226792"/>
          </a:xfrm>
          <a:prstGeom prst="roundRect">
            <a:avLst>
              <a:gd name="adj" fmla="val 4043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a:solidFill>
                  <a:schemeClr val="tx1">
                    <a:lumMod val="75000"/>
                    <a:lumOff val="25000"/>
                  </a:schemeClr>
                </a:solidFill>
                <a:latin typeface="Meiryo UI" panose="020B0604030504040204" pitchFamily="50" charset="-128"/>
                <a:ea typeface="Meiryo UI" panose="020B0604030504040204" pitchFamily="50" charset="-128"/>
              </a:rPr>
              <a:t>吉田</a:t>
            </a:r>
          </a:p>
        </p:txBody>
      </p:sp>
      <p:sp>
        <p:nvSpPr>
          <p:cNvPr id="55" name="角丸四角形 16">
            <a:extLst>
              <a:ext uri="{FF2B5EF4-FFF2-40B4-BE49-F238E27FC236}">
                <a16:creationId xmlns:a16="http://schemas.microsoft.com/office/drawing/2014/main" id="{5B29D97B-7FB1-1241-F38E-7021687206BD}"/>
              </a:ext>
            </a:extLst>
          </p:cNvPr>
          <p:cNvSpPr/>
          <p:nvPr/>
        </p:nvSpPr>
        <p:spPr>
          <a:xfrm>
            <a:off x="3882235" y="6293959"/>
            <a:ext cx="7622288" cy="357735"/>
          </a:xfrm>
          <a:prstGeom prst="roundRect">
            <a:avLst/>
          </a:prstGeom>
          <a:solidFill>
            <a:srgbClr val="FFF2CC"/>
          </a:solidFill>
          <a:ln w="3810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rgbClr val="D33D3D"/>
                </a:solidFill>
                <a:latin typeface="Meiryo UI" panose="020B0604030504040204" pitchFamily="50" charset="-128"/>
                <a:ea typeface="Meiryo UI" panose="020B0604030504040204" pitchFamily="50" charset="-128"/>
              </a:rPr>
              <a:t>部品ごとにリーダーを任命し分担して製作！</a:t>
            </a:r>
            <a:endParaRPr lang="en-US" altLang="ja-JP" b="1">
              <a:solidFill>
                <a:srgbClr val="D33D3D"/>
              </a:solidFill>
              <a:latin typeface="Meiryo UI" panose="020B0604030504040204" pitchFamily="50" charset="-128"/>
              <a:ea typeface="Meiryo UI" panose="020B0604030504040204" pitchFamily="50" charset="-128"/>
            </a:endParaRPr>
          </a:p>
        </p:txBody>
      </p:sp>
      <p:sp>
        <p:nvSpPr>
          <p:cNvPr id="56" name="角丸四角形 16">
            <a:extLst>
              <a:ext uri="{FF2B5EF4-FFF2-40B4-BE49-F238E27FC236}">
                <a16:creationId xmlns:a16="http://schemas.microsoft.com/office/drawing/2014/main" id="{20C29D79-3914-2014-F547-972824958C17}"/>
              </a:ext>
            </a:extLst>
          </p:cNvPr>
          <p:cNvSpPr/>
          <p:nvPr/>
        </p:nvSpPr>
        <p:spPr>
          <a:xfrm>
            <a:off x="616452" y="3272955"/>
            <a:ext cx="5067405" cy="357735"/>
          </a:xfrm>
          <a:prstGeom prst="roundRect">
            <a:avLst/>
          </a:prstGeom>
          <a:solidFill>
            <a:srgbClr val="FFF2CC"/>
          </a:solidFill>
          <a:ln w="3810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b="1">
                <a:solidFill>
                  <a:srgbClr val="D33D3D"/>
                </a:solidFill>
                <a:latin typeface="Meiryo UI" panose="020B0604030504040204" pitchFamily="50" charset="-128"/>
                <a:ea typeface="Meiryo UI" panose="020B0604030504040204" pitchFamily="50" charset="-128"/>
              </a:rPr>
              <a:t>問題点：歯車の強度不足により製作中に破損</a:t>
            </a:r>
            <a:r>
              <a:rPr lang="en-US" altLang="ja-JP" sz="2000" b="1">
                <a:solidFill>
                  <a:srgbClr val="D33D3D"/>
                </a:solidFill>
                <a:latin typeface="Meiryo UI" panose="020B0604030504040204" pitchFamily="50" charset="-128"/>
                <a:ea typeface="Meiryo UI" panose="020B0604030504040204" pitchFamily="50" charset="-128"/>
              </a:rPr>
              <a:t>×</a:t>
            </a:r>
            <a:endParaRPr lang="en-US" altLang="ja-JP" b="1">
              <a:solidFill>
                <a:srgbClr val="D33D3D"/>
              </a:solidFill>
              <a:latin typeface="Meiryo UI" panose="020B0604030504040204" pitchFamily="50" charset="-128"/>
              <a:ea typeface="Meiryo UI" panose="020B0604030504040204" pitchFamily="50" charset="-128"/>
            </a:endParaRPr>
          </a:p>
        </p:txBody>
      </p:sp>
      <p:sp>
        <p:nvSpPr>
          <p:cNvPr id="13" name="直角三角形 12">
            <a:extLst>
              <a:ext uri="{FF2B5EF4-FFF2-40B4-BE49-F238E27FC236}">
                <a16:creationId xmlns:a16="http://schemas.microsoft.com/office/drawing/2014/main" id="{50C1EA80-EA10-ED7B-8A46-1B2A567397A0}"/>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テキスト ボックス 13">
            <a:extLst>
              <a:ext uri="{FF2B5EF4-FFF2-40B4-BE49-F238E27FC236}">
                <a16:creationId xmlns:a16="http://schemas.microsoft.com/office/drawing/2014/main" id="{DB626F6F-838D-23FE-5E1C-6F872CF5D780}"/>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17</a:t>
            </a:r>
            <a:endParaRPr lang="ja-JP" altLang="en-US" sz="2400" b="1" dirty="0">
              <a:latin typeface="Meiryo UI" panose="020B0604030504040204" pitchFamily="50" charset="-128"/>
              <a:ea typeface="Meiryo UI" panose="020B0604030504040204" pitchFamily="50" charset="-128"/>
            </a:endParaRPr>
          </a:p>
        </p:txBody>
      </p:sp>
      <p:pic>
        <p:nvPicPr>
          <p:cNvPr id="17" name="図 16">
            <a:extLst>
              <a:ext uri="{FF2B5EF4-FFF2-40B4-BE49-F238E27FC236}">
                <a16:creationId xmlns:a16="http://schemas.microsoft.com/office/drawing/2014/main" id="{23F21B80-2F81-F869-800D-E06E5B028B1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524" b="89827" l="5280" r="89920">
                        <a14:foregroundMark x1="46880" y1="10823" x2="28800" y2="11472"/>
                        <a14:foregroundMark x1="78560" y1="11039" x2="68320" y2="9740"/>
                        <a14:foregroundMark x1="32480" y1="58225" x2="30720" y2="59307"/>
                        <a14:backgroundMark x1="69920" y1="56277" x2="40000" y2="72727"/>
                        <a14:backgroundMark x1="77440" y1="57792" x2="62080" y2="50433"/>
                        <a14:backgroundMark x1="62080" y1="50433" x2="60800" y2="48485"/>
                        <a14:backgroundMark x1="28480" y1="72727" x2="12800" y2="73377"/>
                        <a14:backgroundMark x1="12800" y1="73377" x2="14560" y2="68182"/>
                        <a14:backgroundMark x1="11200" y1="64069" x2="8960" y2="88312"/>
                        <a14:backgroundMark x1="8960" y1="88312" x2="8960" y2="88312"/>
                        <a14:backgroundMark x1="37920" y1="34848" x2="60800" y2="28571"/>
                      </a14:backgroundRemoval>
                    </a14:imgEffect>
                  </a14:imgLayer>
                </a14:imgProps>
              </a:ext>
            </a:extLst>
          </a:blip>
          <a:srcRect l="-367" t="-107" r="367" b="42270"/>
          <a:stretch/>
        </p:blipFill>
        <p:spPr>
          <a:xfrm>
            <a:off x="7726205" y="2704186"/>
            <a:ext cx="2199334" cy="940284"/>
          </a:xfrm>
          <a:prstGeom prst="rect">
            <a:avLst/>
          </a:prstGeom>
        </p:spPr>
      </p:pic>
      <p:cxnSp>
        <p:nvCxnSpPr>
          <p:cNvPr id="21" name="直線矢印コネクタ 20">
            <a:extLst>
              <a:ext uri="{FF2B5EF4-FFF2-40B4-BE49-F238E27FC236}">
                <a16:creationId xmlns:a16="http://schemas.microsoft.com/office/drawing/2014/main" id="{7E2E4EF1-FCFA-F2D2-E961-1A9469A0E330}"/>
              </a:ext>
            </a:extLst>
          </p:cNvPr>
          <p:cNvCxnSpPr>
            <a:cxnSpLocks/>
          </p:cNvCxnSpPr>
          <p:nvPr/>
        </p:nvCxnSpPr>
        <p:spPr>
          <a:xfrm>
            <a:off x="8905717" y="3242949"/>
            <a:ext cx="0" cy="231356"/>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cxnSp>
        <p:nvCxnSpPr>
          <p:cNvPr id="24" name="直線矢印コネクタ 23">
            <a:extLst>
              <a:ext uri="{FF2B5EF4-FFF2-40B4-BE49-F238E27FC236}">
                <a16:creationId xmlns:a16="http://schemas.microsoft.com/office/drawing/2014/main" id="{F1D99645-2E70-07B7-2F15-76E6657BB73B}"/>
              </a:ext>
            </a:extLst>
          </p:cNvPr>
          <p:cNvCxnSpPr>
            <a:cxnSpLocks/>
          </p:cNvCxnSpPr>
          <p:nvPr/>
        </p:nvCxnSpPr>
        <p:spPr>
          <a:xfrm flipH="1">
            <a:off x="8100855" y="3083568"/>
            <a:ext cx="211796" cy="53457"/>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sp>
        <p:nvSpPr>
          <p:cNvPr id="26" name="角丸四角形 129">
            <a:extLst>
              <a:ext uri="{FF2B5EF4-FFF2-40B4-BE49-F238E27FC236}">
                <a16:creationId xmlns:a16="http://schemas.microsoft.com/office/drawing/2014/main" id="{C196F73E-0497-6ECD-1317-08368943282E}"/>
              </a:ext>
            </a:extLst>
          </p:cNvPr>
          <p:cNvSpPr/>
          <p:nvPr/>
        </p:nvSpPr>
        <p:spPr>
          <a:xfrm>
            <a:off x="9007724" y="3227926"/>
            <a:ext cx="596180" cy="189539"/>
          </a:xfrm>
          <a:prstGeom prst="roundRect">
            <a:avLst>
              <a:gd name="adj" fmla="val 50000"/>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rPr>
              <a:t>①厚み</a:t>
            </a:r>
          </a:p>
        </p:txBody>
      </p:sp>
      <p:sp>
        <p:nvSpPr>
          <p:cNvPr id="27" name="角丸四角形 129">
            <a:extLst>
              <a:ext uri="{FF2B5EF4-FFF2-40B4-BE49-F238E27FC236}">
                <a16:creationId xmlns:a16="http://schemas.microsoft.com/office/drawing/2014/main" id="{93EAACAE-5E59-F71B-32A5-458552005075}"/>
              </a:ext>
            </a:extLst>
          </p:cNvPr>
          <p:cNvSpPr/>
          <p:nvPr/>
        </p:nvSpPr>
        <p:spPr>
          <a:xfrm>
            <a:off x="8180819" y="2827758"/>
            <a:ext cx="495693" cy="210100"/>
          </a:xfrm>
          <a:prstGeom prst="roundRect">
            <a:avLst>
              <a:gd name="adj" fmla="val 50000"/>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rPr>
              <a:t>②幅</a:t>
            </a:r>
          </a:p>
        </p:txBody>
      </p:sp>
      <p:pic>
        <p:nvPicPr>
          <p:cNvPr id="29" name="図 28">
            <a:extLst>
              <a:ext uri="{FF2B5EF4-FFF2-40B4-BE49-F238E27FC236}">
                <a16:creationId xmlns:a16="http://schemas.microsoft.com/office/drawing/2014/main" id="{80A33068-6C01-49E8-02B4-D08452FF571B}"/>
              </a:ext>
            </a:extLst>
          </p:cNvPr>
          <p:cNvPicPr>
            <a:picLocks noChangeAspect="1"/>
          </p:cNvPicPr>
          <p:nvPr/>
        </p:nvPicPr>
        <p:blipFill>
          <a:blip r:embed="rId25"/>
          <a:stretch>
            <a:fillRect/>
          </a:stretch>
        </p:blipFill>
        <p:spPr>
          <a:xfrm>
            <a:off x="9746690" y="2914061"/>
            <a:ext cx="1996813" cy="726688"/>
          </a:xfrm>
          <a:prstGeom prst="rect">
            <a:avLst/>
          </a:prstGeom>
        </p:spPr>
      </p:pic>
      <p:pic>
        <p:nvPicPr>
          <p:cNvPr id="34" name="⑰">
            <a:hlinkClick r:id="" action="ppaction://media"/>
            <a:extLst>
              <a:ext uri="{FF2B5EF4-FFF2-40B4-BE49-F238E27FC236}">
                <a16:creationId xmlns:a16="http://schemas.microsoft.com/office/drawing/2014/main" id="{CC02E383-C522-353F-C5FE-2A602B0CA02B}"/>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26"/>
          <a:stretch>
            <a:fillRect/>
          </a:stretch>
        </p:blipFill>
        <p:spPr>
          <a:xfrm>
            <a:off x="24622" y="166111"/>
            <a:ext cx="337478" cy="337478"/>
          </a:xfrm>
          <a:prstGeom prst="rect">
            <a:avLst/>
          </a:prstGeom>
        </p:spPr>
      </p:pic>
    </p:spTree>
    <p:extLst>
      <p:ext uri="{BB962C8B-B14F-4D97-AF65-F5344CB8AC3E}">
        <p14:creationId xmlns:p14="http://schemas.microsoft.com/office/powerpoint/2010/main" val="412936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4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6832983C-CD65-B531-0224-BB9B349FC64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2000"/>
                    </a14:imgEffect>
                  </a14:imgLayer>
                </a14:imgProps>
              </a:ext>
            </a:extLst>
          </a:blip>
          <a:srcRect l="8101" r="8129"/>
          <a:stretch/>
        </p:blipFill>
        <p:spPr>
          <a:xfrm>
            <a:off x="359059" y="683612"/>
            <a:ext cx="6123992" cy="5975367"/>
          </a:xfrm>
          <a:prstGeom prst="rect">
            <a:avLst/>
          </a:prstGeom>
        </p:spPr>
      </p:pic>
      <p:sp>
        <p:nvSpPr>
          <p:cNvPr id="7" name="テキスト ボックス 6"/>
          <p:cNvSpPr txBox="1"/>
          <p:nvPr/>
        </p:nvSpPr>
        <p:spPr>
          <a:xfrm>
            <a:off x="262794" y="8552"/>
            <a:ext cx="3527811"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対策実施</a:t>
            </a:r>
          </a:p>
        </p:txBody>
      </p:sp>
      <p:pic>
        <p:nvPicPr>
          <p:cNvPr id="23" name="図 22">
            <a:extLst>
              <a:ext uri="{FF2B5EF4-FFF2-40B4-BE49-F238E27FC236}">
                <a16:creationId xmlns:a16="http://schemas.microsoft.com/office/drawing/2014/main" id="{FF974578-5DD7-02D6-1455-31B6A11CDA5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8000"/>
                    </a14:imgEffect>
                  </a14:imgLayer>
                </a14:imgProps>
              </a:ext>
              <a:ext uri="{28A0092B-C50C-407E-A947-70E740481C1C}">
                <a14:useLocalDpi xmlns:a14="http://schemas.microsoft.com/office/drawing/2010/main" val="0"/>
              </a:ext>
            </a:extLst>
          </a:blip>
          <a:srcRect l="19218" t="12066" r="10676" b="10478"/>
          <a:stretch/>
        </p:blipFill>
        <p:spPr>
          <a:xfrm>
            <a:off x="6581190" y="1473099"/>
            <a:ext cx="5369401" cy="4449266"/>
          </a:xfrm>
          <a:prstGeom prst="rect">
            <a:avLst/>
          </a:prstGeom>
        </p:spPr>
      </p:pic>
      <p:sp>
        <p:nvSpPr>
          <p:cNvPr id="26" name="角丸四角形 11">
            <a:extLst>
              <a:ext uri="{FF2B5EF4-FFF2-40B4-BE49-F238E27FC236}">
                <a16:creationId xmlns:a16="http://schemas.microsoft.com/office/drawing/2014/main" id="{85D9C80B-FCB0-5000-00CA-EBAB31569FFF}"/>
              </a:ext>
            </a:extLst>
          </p:cNvPr>
          <p:cNvSpPr/>
          <p:nvPr/>
        </p:nvSpPr>
        <p:spPr>
          <a:xfrm>
            <a:off x="106024" y="531772"/>
            <a:ext cx="6065681" cy="1214159"/>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b="1">
                <a:solidFill>
                  <a:srgbClr val="D33D3D"/>
                </a:solidFill>
                <a:effectLst>
                  <a:glow rad="101600">
                    <a:schemeClr val="bg1"/>
                  </a:glow>
                </a:effectLst>
                <a:latin typeface="Meiryo UI" panose="020B0604030504040204" pitchFamily="50" charset="-128"/>
                <a:ea typeface="Meiryo UI" panose="020B0604030504040204" pitchFamily="50" charset="-128"/>
              </a:rPr>
              <a:t>「アクセルみえ～る」</a:t>
            </a:r>
            <a:endParaRPr lang="en-US" altLang="ja-JP" sz="5400" b="1">
              <a:solidFill>
                <a:srgbClr val="D33D3D"/>
              </a:solidFill>
              <a:effectLst>
                <a:glow rad="101600">
                  <a:schemeClr val="bg1"/>
                </a:glow>
              </a:effectLst>
              <a:latin typeface="Meiryo UI" panose="020B0604030504040204" pitchFamily="50" charset="-128"/>
              <a:ea typeface="Meiryo UI" panose="020B0604030504040204" pitchFamily="50" charset="-128"/>
            </a:endParaRPr>
          </a:p>
        </p:txBody>
      </p:sp>
      <p:grpSp>
        <p:nvGrpSpPr>
          <p:cNvPr id="27" name="グループ化 26">
            <a:extLst>
              <a:ext uri="{FF2B5EF4-FFF2-40B4-BE49-F238E27FC236}">
                <a16:creationId xmlns:a16="http://schemas.microsoft.com/office/drawing/2014/main" id="{13E7101F-2939-B553-DEFB-18AB6238C116}"/>
              </a:ext>
            </a:extLst>
          </p:cNvPr>
          <p:cNvGrpSpPr/>
          <p:nvPr/>
        </p:nvGrpSpPr>
        <p:grpSpPr>
          <a:xfrm>
            <a:off x="6212822" y="4894973"/>
            <a:ext cx="3507801" cy="1434788"/>
            <a:chOff x="1796011" y="900554"/>
            <a:chExt cx="3507801" cy="1434788"/>
          </a:xfrm>
        </p:grpSpPr>
        <p:sp>
          <p:nvSpPr>
            <p:cNvPr id="28" name="角丸四角形 14">
              <a:extLst>
                <a:ext uri="{FF2B5EF4-FFF2-40B4-BE49-F238E27FC236}">
                  <a16:creationId xmlns:a16="http://schemas.microsoft.com/office/drawing/2014/main" id="{1FD395CB-8613-8C2A-4B9F-599318574488}"/>
                </a:ext>
              </a:extLst>
            </p:cNvPr>
            <p:cNvSpPr/>
            <p:nvPr/>
          </p:nvSpPr>
          <p:spPr>
            <a:xfrm>
              <a:off x="1796011" y="900554"/>
              <a:ext cx="1773974" cy="1434788"/>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a:solidFill>
                    <a:srgbClr val="D33D3D"/>
                  </a:solidFill>
                  <a:effectLst>
                    <a:glow rad="101600">
                      <a:schemeClr val="bg1"/>
                    </a:glow>
                  </a:effectLst>
                  <a:latin typeface="Meiryo UI" panose="020B0604030504040204" pitchFamily="50" charset="-128"/>
                  <a:ea typeface="Meiryo UI" panose="020B0604030504040204" pitchFamily="50" charset="-128"/>
                </a:rPr>
                <a:t>操作</a:t>
              </a:r>
              <a:endParaRPr lang="en-US" altLang="ja-JP" sz="3600" b="1">
                <a:solidFill>
                  <a:srgbClr val="D33D3D"/>
                </a:solidFill>
                <a:effectLst>
                  <a:glow rad="101600">
                    <a:schemeClr val="bg1"/>
                  </a:glow>
                </a:effectLst>
                <a:latin typeface="Meiryo UI" panose="020B0604030504040204" pitchFamily="50" charset="-128"/>
                <a:ea typeface="Meiryo UI" panose="020B0604030504040204" pitchFamily="50" charset="-128"/>
              </a:endParaRPr>
            </a:p>
            <a:p>
              <a:pPr algn="ctr"/>
              <a:r>
                <a:rPr lang="ja-JP" altLang="en-US" sz="3600" b="1">
                  <a:solidFill>
                    <a:srgbClr val="D33D3D"/>
                  </a:solidFill>
                  <a:effectLst>
                    <a:glow rad="101600">
                      <a:schemeClr val="bg1"/>
                    </a:glow>
                  </a:effectLst>
                  <a:latin typeface="Meiryo UI" panose="020B0604030504040204" pitchFamily="50" charset="-128"/>
                  <a:ea typeface="Meiryo UI" panose="020B0604030504040204" pitchFamily="50" charset="-128"/>
                </a:rPr>
                <a:t>開度</a:t>
              </a:r>
              <a:endParaRPr lang="en-US" altLang="ja-JP" sz="3600" b="1">
                <a:solidFill>
                  <a:srgbClr val="D33D3D"/>
                </a:solidFill>
                <a:effectLst>
                  <a:glow rad="101600">
                    <a:schemeClr val="bg1"/>
                  </a:glow>
                </a:effectLst>
                <a:latin typeface="Meiryo UI" panose="020B0604030504040204" pitchFamily="50" charset="-128"/>
                <a:ea typeface="Meiryo UI" panose="020B0604030504040204" pitchFamily="50" charset="-128"/>
              </a:endParaRPr>
            </a:p>
            <a:p>
              <a:pPr algn="ctr"/>
              <a:r>
                <a:rPr lang="ja-JP" altLang="en-US" sz="3600" b="1">
                  <a:solidFill>
                    <a:srgbClr val="D33D3D"/>
                  </a:solidFill>
                  <a:effectLst>
                    <a:glow rad="101600">
                      <a:schemeClr val="bg1"/>
                    </a:glow>
                  </a:effectLst>
                  <a:latin typeface="Meiryo UI" panose="020B0604030504040204" pitchFamily="50" charset="-128"/>
                  <a:ea typeface="Meiryo UI" panose="020B0604030504040204" pitchFamily="50" charset="-128"/>
                </a:rPr>
                <a:t>機構</a:t>
              </a:r>
              <a:endParaRPr lang="en-US" altLang="ja-JP" sz="3600" b="1">
                <a:solidFill>
                  <a:srgbClr val="D33D3D"/>
                </a:solidFill>
                <a:effectLst>
                  <a:glow rad="101600">
                    <a:schemeClr val="bg1"/>
                  </a:glow>
                </a:effectLst>
                <a:latin typeface="Meiryo UI" panose="020B0604030504040204" pitchFamily="50" charset="-128"/>
                <a:ea typeface="Meiryo UI" panose="020B0604030504040204" pitchFamily="50" charset="-128"/>
              </a:endParaRPr>
            </a:p>
          </p:txBody>
        </p:sp>
        <p:sp>
          <p:nvSpPr>
            <p:cNvPr id="29" name="角丸四角形 15">
              <a:extLst>
                <a:ext uri="{FF2B5EF4-FFF2-40B4-BE49-F238E27FC236}">
                  <a16:creationId xmlns:a16="http://schemas.microsoft.com/office/drawing/2014/main" id="{9BF7C0EF-C080-4DD8-82C9-634F34838963}"/>
                </a:ext>
              </a:extLst>
            </p:cNvPr>
            <p:cNvSpPr/>
            <p:nvPr/>
          </p:nvSpPr>
          <p:spPr>
            <a:xfrm>
              <a:off x="3030887" y="1283752"/>
              <a:ext cx="2272925" cy="668391"/>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rgbClr val="D33D3D"/>
                  </a:solidFill>
                  <a:effectLst>
                    <a:glow rad="101600">
                      <a:schemeClr val="bg1"/>
                    </a:glow>
                  </a:effectLst>
                  <a:latin typeface="Meiryo UI" panose="020B0604030504040204" pitchFamily="50" charset="-128"/>
                  <a:ea typeface="Meiryo UI" panose="020B0604030504040204" pitchFamily="50" charset="-128"/>
                </a:rPr>
                <a:t>が</a:t>
              </a:r>
              <a:r>
                <a:rPr lang="ja-JP" altLang="en-US" sz="3600" b="1">
                  <a:solidFill>
                    <a:srgbClr val="D33D3D"/>
                  </a:solidFill>
                  <a:effectLst>
                    <a:glow rad="101600">
                      <a:schemeClr val="bg1"/>
                    </a:glow>
                  </a:effectLst>
                  <a:latin typeface="Meiryo UI" panose="020B0604030504040204" pitchFamily="50" charset="-128"/>
                  <a:ea typeface="Meiryo UI" panose="020B0604030504040204" pitchFamily="50" charset="-128"/>
                </a:rPr>
                <a:t>見える！</a:t>
              </a:r>
              <a:endParaRPr lang="en-US" altLang="ja-JP" sz="3600" b="1">
                <a:solidFill>
                  <a:srgbClr val="D33D3D"/>
                </a:solidFill>
                <a:effectLst>
                  <a:glow rad="101600">
                    <a:schemeClr val="bg1"/>
                  </a:glow>
                </a:effectLst>
                <a:latin typeface="Meiryo UI" panose="020B0604030504040204" pitchFamily="50" charset="-128"/>
                <a:ea typeface="Meiryo UI" panose="020B0604030504040204" pitchFamily="50" charset="-128"/>
              </a:endParaRPr>
            </a:p>
          </p:txBody>
        </p:sp>
      </p:grpSp>
      <p:cxnSp>
        <p:nvCxnSpPr>
          <p:cNvPr id="9" name="直線コネクタ 8"/>
          <p:cNvCxnSpPr/>
          <p:nvPr/>
        </p:nvCxnSpPr>
        <p:spPr>
          <a:xfrm>
            <a:off x="284177" y="549750"/>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13" name="直角三角形 12">
            <a:extLst>
              <a:ext uri="{FF2B5EF4-FFF2-40B4-BE49-F238E27FC236}">
                <a16:creationId xmlns:a16="http://schemas.microsoft.com/office/drawing/2014/main" id="{50C1EA80-EA10-ED7B-8A46-1B2A567397A0}"/>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テキスト ボックス 13">
            <a:extLst>
              <a:ext uri="{FF2B5EF4-FFF2-40B4-BE49-F238E27FC236}">
                <a16:creationId xmlns:a16="http://schemas.microsoft.com/office/drawing/2014/main" id="{DB626F6F-838D-23FE-5E1C-6F872CF5D780}"/>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18</a:t>
            </a:r>
            <a:endParaRPr lang="ja-JP" altLang="en-US" sz="2400" b="1" dirty="0">
              <a:latin typeface="Meiryo UI" panose="020B0604030504040204" pitchFamily="50" charset="-128"/>
              <a:ea typeface="Meiryo UI" panose="020B0604030504040204" pitchFamily="50" charset="-128"/>
            </a:endParaRPr>
          </a:p>
        </p:txBody>
      </p:sp>
      <p:sp>
        <p:nvSpPr>
          <p:cNvPr id="6" name="角丸四角形 66">
            <a:extLst>
              <a:ext uri="{FF2B5EF4-FFF2-40B4-BE49-F238E27FC236}">
                <a16:creationId xmlns:a16="http://schemas.microsoft.com/office/drawing/2014/main" id="{4BDAAE46-2229-D74E-FD94-4A4CD22F9668}"/>
              </a:ext>
            </a:extLst>
          </p:cNvPr>
          <p:cNvSpPr/>
          <p:nvPr/>
        </p:nvSpPr>
        <p:spPr>
          <a:xfrm rot="572943">
            <a:off x="8126654" y="941788"/>
            <a:ext cx="3187938" cy="1062623"/>
          </a:xfrm>
          <a:prstGeom prst="roundRect">
            <a:avLst>
              <a:gd name="adj" fmla="val 38909"/>
            </a:avLst>
          </a:prstGeom>
          <a:solidFill>
            <a:schemeClr val="accent2">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b="1">
                <a:solidFill>
                  <a:srgbClr val="D33D3D"/>
                </a:solidFill>
                <a:latin typeface="Meiryo UI" panose="020B0604030504040204" pitchFamily="50" charset="-128"/>
                <a:ea typeface="Meiryo UI" panose="020B0604030504040204" pitchFamily="50" charset="-128"/>
              </a:rPr>
              <a:t>完成！</a:t>
            </a:r>
            <a:endParaRPr lang="en-US" altLang="ja-JP" sz="5400" b="1">
              <a:solidFill>
                <a:srgbClr val="D33D3D"/>
              </a:solidFill>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27A05703-CF16-44BA-821C-89EC210943FB}"/>
              </a:ext>
            </a:extLst>
          </p:cNvPr>
          <p:cNvPicPr>
            <a:picLocks noChangeAspect="1"/>
          </p:cNvPicPr>
          <p:nvPr/>
        </p:nvPicPr>
        <p:blipFill>
          <a:blip r:embed="rId9"/>
          <a:stretch>
            <a:fillRect/>
          </a:stretch>
        </p:blipFill>
        <p:spPr>
          <a:xfrm rot="845442">
            <a:off x="10475464" y="936715"/>
            <a:ext cx="1677695" cy="1526702"/>
          </a:xfrm>
          <a:prstGeom prst="rect">
            <a:avLst/>
          </a:prstGeom>
        </p:spPr>
      </p:pic>
      <p:pic>
        <p:nvPicPr>
          <p:cNvPr id="2" name="⑱">
            <a:hlinkClick r:id="" action="ppaction://media"/>
            <a:extLst>
              <a:ext uri="{FF2B5EF4-FFF2-40B4-BE49-F238E27FC236}">
                <a16:creationId xmlns:a16="http://schemas.microsoft.com/office/drawing/2014/main" id="{74176436-2B8F-C1BF-8760-A3DA7C891E04}"/>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0"/>
          <a:stretch>
            <a:fillRect/>
          </a:stretch>
        </p:blipFill>
        <p:spPr>
          <a:xfrm>
            <a:off x="70166" y="133951"/>
            <a:ext cx="304800" cy="304800"/>
          </a:xfrm>
          <a:prstGeom prst="rect">
            <a:avLst/>
          </a:prstGeom>
        </p:spPr>
      </p:pic>
    </p:spTree>
    <p:extLst>
      <p:ext uri="{BB962C8B-B14F-4D97-AF65-F5344CB8AC3E}">
        <p14:creationId xmlns:p14="http://schemas.microsoft.com/office/powerpoint/2010/main" val="70963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愛知県 地図イラスト｜無料イラスト・フリー素材なら「イラストAC」">
            <a:extLst>
              <a:ext uri="{FF2B5EF4-FFF2-40B4-BE49-F238E27FC236}">
                <a16:creationId xmlns:a16="http://schemas.microsoft.com/office/drawing/2014/main" id="{DBA9BF2D-7250-DAB8-DEF8-78240BC703F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751731" y="951768"/>
            <a:ext cx="6286500" cy="5745727"/>
          </a:xfrm>
          <a:prstGeom prst="rect">
            <a:avLst/>
          </a:prstGeom>
          <a:noFill/>
          <a:extLst>
            <a:ext uri="{909E8E84-426E-40DD-AFC4-6F175D3DCCD1}">
              <a14:hiddenFill xmlns:a14="http://schemas.microsoft.com/office/drawing/2010/main">
                <a:solidFill>
                  <a:srgbClr val="FFFFFF"/>
                </a:solidFill>
              </a14:hiddenFill>
            </a:ext>
          </a:extLst>
        </p:spPr>
      </p:pic>
      <p:sp>
        <p:nvSpPr>
          <p:cNvPr id="5" name="星: 6 pt 4">
            <a:extLst>
              <a:ext uri="{FF2B5EF4-FFF2-40B4-BE49-F238E27FC236}">
                <a16:creationId xmlns:a16="http://schemas.microsoft.com/office/drawing/2014/main" id="{D7651E0D-C198-1FCC-0D23-39C3398E9BD0}"/>
              </a:ext>
            </a:extLst>
          </p:cNvPr>
          <p:cNvSpPr/>
          <p:nvPr/>
        </p:nvSpPr>
        <p:spPr>
          <a:xfrm>
            <a:off x="2389092" y="2713735"/>
            <a:ext cx="416379" cy="424543"/>
          </a:xfrm>
          <a:prstGeom prst="star6">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円柱 5">
            <a:extLst>
              <a:ext uri="{FF2B5EF4-FFF2-40B4-BE49-F238E27FC236}">
                <a16:creationId xmlns:a16="http://schemas.microsoft.com/office/drawing/2014/main" id="{490D8330-0444-DE41-1A4B-0EDFE1276A1B}"/>
              </a:ext>
            </a:extLst>
          </p:cNvPr>
          <p:cNvSpPr/>
          <p:nvPr/>
        </p:nvSpPr>
        <p:spPr>
          <a:xfrm>
            <a:off x="3014457" y="2949091"/>
            <a:ext cx="315310" cy="378373"/>
          </a:xfrm>
          <a:prstGeom prst="can">
            <a:avLst>
              <a:gd name="adj" fmla="val 61667"/>
            </a:avLst>
          </a:prstGeom>
          <a:solidFill>
            <a:srgbClr val="EF8B47"/>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正方形/長方形 6">
            <a:extLst>
              <a:ext uri="{FF2B5EF4-FFF2-40B4-BE49-F238E27FC236}">
                <a16:creationId xmlns:a16="http://schemas.microsoft.com/office/drawing/2014/main" id="{E92FBF03-B3AB-B49B-9FDE-7FCB8F58FE6E}"/>
              </a:ext>
            </a:extLst>
          </p:cNvPr>
          <p:cNvSpPr/>
          <p:nvPr/>
        </p:nvSpPr>
        <p:spPr>
          <a:xfrm>
            <a:off x="3429533" y="2028930"/>
            <a:ext cx="1420902" cy="684805"/>
          </a:xfrm>
          <a:prstGeom prst="rect">
            <a:avLst/>
          </a:prstGeom>
          <a:noFill/>
        </p:spPr>
        <p:txBody>
          <a:bodyPr wrap="none" lIns="68580" tIns="34291" rIns="68580" bIns="34291" anchor="ctr">
            <a:spAutoFit/>
          </a:bodyPr>
          <a:lstStyle/>
          <a:p>
            <a:pPr algn="ctr"/>
            <a:r>
              <a:rPr lang="ja-JP" altLang="en-US" sz="2000" b="1">
                <a:ln w="0"/>
                <a:latin typeface="Meiryo UI" panose="020B0604030504040204" pitchFamily="50" charset="-128"/>
                <a:ea typeface="Meiryo UI" panose="020B0604030504040204" pitchFamily="50" charset="-128"/>
              </a:rPr>
              <a:t>本 社</a:t>
            </a:r>
            <a:endParaRPr lang="en-US" altLang="ja-JP" sz="2000" b="1">
              <a:ln w="0"/>
              <a:latin typeface="Meiryo UI" panose="020B0604030504040204" pitchFamily="50" charset="-128"/>
              <a:ea typeface="Meiryo UI" panose="020B0604030504040204" pitchFamily="50" charset="-128"/>
            </a:endParaRPr>
          </a:p>
          <a:p>
            <a:pPr algn="ctr"/>
            <a:r>
              <a:rPr lang="ja-JP" altLang="en-US" sz="2000" b="1">
                <a:ln w="0"/>
                <a:latin typeface="Meiryo UI" panose="020B0604030504040204" pitchFamily="50" charset="-128"/>
                <a:ea typeface="Meiryo UI" panose="020B0604030504040204" pitchFamily="50" charset="-128"/>
              </a:rPr>
              <a:t>（豊田市）</a:t>
            </a:r>
          </a:p>
        </p:txBody>
      </p:sp>
      <p:cxnSp>
        <p:nvCxnSpPr>
          <p:cNvPr id="8" name="直線コネクタ 7">
            <a:extLst>
              <a:ext uri="{FF2B5EF4-FFF2-40B4-BE49-F238E27FC236}">
                <a16:creationId xmlns:a16="http://schemas.microsoft.com/office/drawing/2014/main" id="{1692072A-15E8-50B8-46A1-ACB58C7A4380}"/>
              </a:ext>
            </a:extLst>
          </p:cNvPr>
          <p:cNvCxnSpPr>
            <a:cxnSpLocks/>
          </p:cNvCxnSpPr>
          <p:nvPr/>
        </p:nvCxnSpPr>
        <p:spPr>
          <a:xfrm flipH="1">
            <a:off x="3329769" y="2713735"/>
            <a:ext cx="640753" cy="344777"/>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E640CF50-6204-214A-140C-93962D87B610}"/>
              </a:ext>
            </a:extLst>
          </p:cNvPr>
          <p:cNvSpPr/>
          <p:nvPr/>
        </p:nvSpPr>
        <p:spPr>
          <a:xfrm>
            <a:off x="2679505" y="3690462"/>
            <a:ext cx="2570143" cy="500139"/>
          </a:xfrm>
          <a:prstGeom prst="rect">
            <a:avLst/>
          </a:prstGeom>
          <a:noFill/>
        </p:spPr>
        <p:txBody>
          <a:bodyPr wrap="square" lIns="68580" tIns="34291" rIns="68580" bIns="34291" anchor="ctr">
            <a:spAutoFit/>
          </a:bodyPr>
          <a:lstStyle/>
          <a:p>
            <a:pPr algn="ctr"/>
            <a:r>
              <a:rPr lang="ja-JP" altLang="en-US" sz="2800" b="1">
                <a:ln w="0"/>
                <a:latin typeface="Meiryo UI" panose="020B0604030504040204" pitchFamily="50" charset="-128"/>
                <a:ea typeface="Meiryo UI" panose="020B0604030504040204" pitchFamily="50" charset="-128"/>
              </a:rPr>
              <a:t>愛知県 日進市</a:t>
            </a:r>
          </a:p>
        </p:txBody>
      </p:sp>
      <p:pic>
        <p:nvPicPr>
          <p:cNvPr id="17" name="図 16">
            <a:extLst>
              <a:ext uri="{FF2B5EF4-FFF2-40B4-BE49-F238E27FC236}">
                <a16:creationId xmlns:a16="http://schemas.microsoft.com/office/drawing/2014/main" id="{4BDEAD69-DD7E-3198-91F7-A5F2C9A27D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8509" y="845411"/>
            <a:ext cx="4629657" cy="2614805"/>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19" name="テキスト ボックス 46">
            <a:extLst>
              <a:ext uri="{FF2B5EF4-FFF2-40B4-BE49-F238E27FC236}">
                <a16:creationId xmlns:a16="http://schemas.microsoft.com/office/drawing/2014/main" id="{C565D5C7-09EE-1804-A10D-40CBBF07B150}"/>
              </a:ext>
            </a:extLst>
          </p:cNvPr>
          <p:cNvSpPr txBox="1"/>
          <p:nvPr/>
        </p:nvSpPr>
        <p:spPr>
          <a:xfrm>
            <a:off x="7086526" y="3500357"/>
            <a:ext cx="4794386" cy="400110"/>
          </a:xfrm>
          <a:prstGeom prst="rect">
            <a:avLst/>
          </a:prstGeom>
          <a:noFill/>
        </p:spPr>
        <p:txBody>
          <a:bodyPr wrap="square" lIns="91440" tIns="45720" rIns="91440" bIns="45720" rtlCol="0" anchor="t">
            <a:spAutoFit/>
          </a:bodyPr>
          <a:lstStyle/>
          <a:p>
            <a:r>
              <a:rPr lang="ja-JP" altLang="en-US" sz="2000">
                <a:solidFill>
                  <a:schemeClr val="tx1">
                    <a:lumMod val="75000"/>
                    <a:lumOff val="25000"/>
                  </a:schemeClr>
                </a:solidFill>
                <a:latin typeface="Meiryo UI" panose="020B0604030504040204" pitchFamily="50" charset="-128"/>
                <a:ea typeface="Meiryo UI" panose="020B0604030504040204" pitchFamily="50" charset="-128"/>
              </a:rPr>
              <a:t>　品質保証部　</a:t>
            </a:r>
            <a:r>
              <a:rPr lang="en-US" altLang="ja-JP" sz="2000">
                <a:solidFill>
                  <a:schemeClr val="tx1">
                    <a:lumMod val="75000"/>
                    <a:lumOff val="25000"/>
                  </a:schemeClr>
                </a:solidFill>
                <a:latin typeface="Meiryo UI" panose="020B0604030504040204" pitchFamily="50" charset="-128"/>
                <a:ea typeface="Meiryo UI" panose="020B0604030504040204" pitchFamily="50" charset="-128"/>
              </a:rPr>
              <a:t>VC</a:t>
            </a:r>
            <a:r>
              <a:rPr lang="ja-JP" altLang="en-US" sz="2000">
                <a:solidFill>
                  <a:schemeClr val="tx1">
                    <a:lumMod val="75000"/>
                    <a:lumOff val="25000"/>
                  </a:schemeClr>
                </a:solidFill>
                <a:latin typeface="Meiryo UI" panose="020B0604030504040204" pitchFamily="50" charset="-128"/>
                <a:ea typeface="Meiryo UI" panose="020B0604030504040204" pitchFamily="50" charset="-128"/>
              </a:rPr>
              <a:t>品質課（技能系）</a:t>
            </a:r>
            <a:endParaRPr lang="en-US" altLang="ja-JP" sz="2000">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20" name="直線コネクタ 19">
            <a:extLst>
              <a:ext uri="{FF2B5EF4-FFF2-40B4-BE49-F238E27FC236}">
                <a16:creationId xmlns:a16="http://schemas.microsoft.com/office/drawing/2014/main" id="{FB52654C-D0B6-BBF8-0651-619F56D989FB}"/>
              </a:ext>
            </a:extLst>
          </p:cNvPr>
          <p:cNvCxnSpPr>
            <a:cxnSpLocks/>
          </p:cNvCxnSpPr>
          <p:nvPr/>
        </p:nvCxnSpPr>
        <p:spPr>
          <a:xfrm flipH="1" flipV="1">
            <a:off x="2617148" y="3138277"/>
            <a:ext cx="304580" cy="643879"/>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6" name="吹き出し: 角を丸めた四角形 25">
            <a:extLst>
              <a:ext uri="{FF2B5EF4-FFF2-40B4-BE49-F238E27FC236}">
                <a16:creationId xmlns:a16="http://schemas.microsoft.com/office/drawing/2014/main" id="{239E6A46-DCC1-686E-4F92-A46FCB721541}"/>
              </a:ext>
            </a:extLst>
          </p:cNvPr>
          <p:cNvSpPr/>
          <p:nvPr/>
        </p:nvSpPr>
        <p:spPr>
          <a:xfrm>
            <a:off x="804109" y="623230"/>
            <a:ext cx="2454736" cy="1763691"/>
          </a:xfrm>
          <a:prstGeom prst="wedgeRoundRectCallout">
            <a:avLst>
              <a:gd name="adj1" fmla="val 69324"/>
              <a:gd name="adj2" fmla="val 39346"/>
              <a:gd name="adj3" fmla="val 16667"/>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p>
        </p:txBody>
      </p:sp>
      <p:pic>
        <p:nvPicPr>
          <p:cNvPr id="1028" name="Picture 4">
            <a:extLst>
              <a:ext uri="{FF2B5EF4-FFF2-40B4-BE49-F238E27FC236}">
                <a16:creationId xmlns:a16="http://schemas.microsoft.com/office/drawing/2014/main" id="{50B7BA66-58AA-9801-7CBA-A2FCAD7902F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135" y="731222"/>
            <a:ext cx="2050668" cy="1547614"/>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線コネクタ 26">
            <a:extLst>
              <a:ext uri="{FF2B5EF4-FFF2-40B4-BE49-F238E27FC236}">
                <a16:creationId xmlns:a16="http://schemas.microsoft.com/office/drawing/2014/main" id="{9EF511CE-F7DD-B201-0DD8-9B99E073260A}"/>
              </a:ext>
            </a:extLst>
          </p:cNvPr>
          <p:cNvCxnSpPr/>
          <p:nvPr/>
        </p:nvCxnSpPr>
        <p:spPr>
          <a:xfrm>
            <a:off x="262793" y="540323"/>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A9AAD271-58F1-72A9-1972-526EDCB7F5D8}"/>
              </a:ext>
            </a:extLst>
          </p:cNvPr>
          <p:cNvSpPr txBox="1"/>
          <p:nvPr/>
        </p:nvSpPr>
        <p:spPr>
          <a:xfrm>
            <a:off x="262794" y="8552"/>
            <a:ext cx="2310474"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職場紹介</a:t>
            </a:r>
            <a:endParaRPr lang="en-US" altLang="ja-JP" sz="28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0" name="吹き出し: 角を丸めた四角形 29">
            <a:extLst>
              <a:ext uri="{FF2B5EF4-FFF2-40B4-BE49-F238E27FC236}">
                <a16:creationId xmlns:a16="http://schemas.microsoft.com/office/drawing/2014/main" id="{D2A794A1-1F8E-5234-CCEF-1A930E23244E}"/>
              </a:ext>
            </a:extLst>
          </p:cNvPr>
          <p:cNvSpPr/>
          <p:nvPr/>
        </p:nvSpPr>
        <p:spPr>
          <a:xfrm>
            <a:off x="6643777" y="653893"/>
            <a:ext cx="5285430" cy="3422657"/>
          </a:xfrm>
          <a:prstGeom prst="wedgeRoundRectCallout">
            <a:avLst>
              <a:gd name="adj1" fmla="val -79063"/>
              <a:gd name="adj2" fmla="val 44028"/>
              <a:gd name="adj3" fmla="val 16667"/>
            </a:avLst>
          </a:prstGeom>
          <a:noFill/>
          <a:ln w="12700" cmpd="dbl">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p>
        </p:txBody>
      </p:sp>
      <p:pic>
        <p:nvPicPr>
          <p:cNvPr id="31" name="Picture 4" descr="カメラ一体型ドライブレコーダー">
            <a:extLst>
              <a:ext uri="{FF2B5EF4-FFF2-40B4-BE49-F238E27FC236}">
                <a16:creationId xmlns:a16="http://schemas.microsoft.com/office/drawing/2014/main" id="{43955F8C-A91D-E885-FA66-F52A1356C9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8844" y="4777665"/>
            <a:ext cx="1681956" cy="8096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a:extLst>
              <a:ext uri="{FF2B5EF4-FFF2-40B4-BE49-F238E27FC236}">
                <a16:creationId xmlns:a16="http://schemas.microsoft.com/office/drawing/2014/main" id="{FD3B2358-B07D-ADC6-E9A9-6B6CDB75B2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7538" y="4816781"/>
            <a:ext cx="1435211"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3" name="Picture 2" descr="ビルトインタイプ（ボイスタイプ）">
            <a:extLst>
              <a:ext uri="{FF2B5EF4-FFF2-40B4-BE49-F238E27FC236}">
                <a16:creationId xmlns:a16="http://schemas.microsoft.com/office/drawing/2014/main" id="{1A3A8610-AF10-2EF6-4882-B74C6C2DC6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81711" y="4786387"/>
            <a:ext cx="1078476" cy="519135"/>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a:extLst>
              <a:ext uri="{FF2B5EF4-FFF2-40B4-BE49-F238E27FC236}">
                <a16:creationId xmlns:a16="http://schemas.microsoft.com/office/drawing/2014/main" id="{9EBF39A7-13C7-F81A-954C-8623655263D9}"/>
              </a:ext>
            </a:extLst>
          </p:cNvPr>
          <p:cNvSpPr txBox="1"/>
          <p:nvPr/>
        </p:nvSpPr>
        <p:spPr>
          <a:xfrm>
            <a:off x="6633743" y="5614410"/>
            <a:ext cx="1388522" cy="297517"/>
          </a:xfrm>
          <a:prstGeom prst="rect">
            <a:avLst/>
          </a:prstGeom>
          <a:noFill/>
        </p:spPr>
        <p:txBody>
          <a:bodyPr wrap="none" rtlCol="0">
            <a:spAutoFit/>
          </a:bodyPr>
          <a:lstStyle/>
          <a:p>
            <a:pPr>
              <a:lnSpc>
                <a:spcPts val="1600"/>
              </a:lnSpc>
            </a:pPr>
            <a:r>
              <a:rPr lang="ja-JP" altLang="en-US">
                <a:solidFill>
                  <a:srgbClr val="000000"/>
                </a:solidFill>
                <a:latin typeface="Meiryo UI" panose="020B0604030504040204" pitchFamily="50" charset="-128"/>
                <a:ea typeface="Meiryo UI" panose="020B0604030504040204" pitchFamily="50" charset="-128"/>
              </a:rPr>
              <a:t>ナビゲーション</a:t>
            </a:r>
          </a:p>
        </p:txBody>
      </p:sp>
      <p:sp>
        <p:nvSpPr>
          <p:cNvPr id="35" name="テキスト ボックス 34">
            <a:extLst>
              <a:ext uri="{FF2B5EF4-FFF2-40B4-BE49-F238E27FC236}">
                <a16:creationId xmlns:a16="http://schemas.microsoft.com/office/drawing/2014/main" id="{A0DF5221-F8A4-5FA3-168D-418880B1389B}"/>
              </a:ext>
            </a:extLst>
          </p:cNvPr>
          <p:cNvSpPr txBox="1"/>
          <p:nvPr/>
        </p:nvSpPr>
        <p:spPr>
          <a:xfrm>
            <a:off x="8823433" y="5370964"/>
            <a:ext cx="623312" cy="297517"/>
          </a:xfrm>
          <a:prstGeom prst="rect">
            <a:avLst/>
          </a:prstGeom>
          <a:noFill/>
        </p:spPr>
        <p:txBody>
          <a:bodyPr wrap="none" rtlCol="0">
            <a:spAutoFit/>
          </a:bodyPr>
          <a:lstStyle/>
          <a:p>
            <a:pPr>
              <a:lnSpc>
                <a:spcPts val="1600"/>
              </a:lnSpc>
            </a:pPr>
            <a:r>
              <a:rPr lang="en-US" altLang="ja-JP">
                <a:solidFill>
                  <a:srgbClr val="000000"/>
                </a:solidFill>
                <a:latin typeface="Meiryo UI" panose="020B0604030504040204" pitchFamily="50" charset="-128"/>
                <a:ea typeface="Meiryo UI" panose="020B0604030504040204" pitchFamily="50" charset="-128"/>
              </a:rPr>
              <a:t>ETC</a:t>
            </a:r>
            <a:endParaRPr lang="ja-JP" altLang="en-US">
              <a:solidFill>
                <a:srgbClr val="000000"/>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88F1BACA-69D7-6242-1A63-DF8666DD9BD0}"/>
              </a:ext>
            </a:extLst>
          </p:cNvPr>
          <p:cNvSpPr txBox="1"/>
          <p:nvPr/>
        </p:nvSpPr>
        <p:spPr>
          <a:xfrm>
            <a:off x="10037843" y="5575578"/>
            <a:ext cx="1791345" cy="297517"/>
          </a:xfrm>
          <a:prstGeom prst="rect">
            <a:avLst/>
          </a:prstGeom>
          <a:noFill/>
        </p:spPr>
        <p:txBody>
          <a:bodyPr wrap="square" rtlCol="0">
            <a:spAutoFit/>
          </a:bodyPr>
          <a:lstStyle/>
          <a:p>
            <a:pPr>
              <a:lnSpc>
                <a:spcPts val="1600"/>
              </a:lnSpc>
            </a:pPr>
            <a:r>
              <a:rPr lang="ja-JP" altLang="en-US">
                <a:solidFill>
                  <a:srgbClr val="000000"/>
                </a:solidFill>
                <a:latin typeface="Meiryo UI" panose="020B0604030504040204" pitchFamily="50" charset="-128"/>
                <a:ea typeface="Meiryo UI" panose="020B0604030504040204" pitchFamily="50" charset="-128"/>
              </a:rPr>
              <a:t>ドライブレコーダ</a:t>
            </a:r>
          </a:p>
        </p:txBody>
      </p:sp>
      <p:sp>
        <p:nvSpPr>
          <p:cNvPr id="38" name="テキスト ボックス 37">
            <a:extLst>
              <a:ext uri="{FF2B5EF4-FFF2-40B4-BE49-F238E27FC236}">
                <a16:creationId xmlns:a16="http://schemas.microsoft.com/office/drawing/2014/main" id="{F7260C41-404C-41CA-08BE-FC6BA9FEAB06}"/>
              </a:ext>
            </a:extLst>
          </p:cNvPr>
          <p:cNvSpPr txBox="1"/>
          <p:nvPr/>
        </p:nvSpPr>
        <p:spPr>
          <a:xfrm>
            <a:off x="7532174" y="4407114"/>
            <a:ext cx="3672713" cy="369332"/>
          </a:xfrm>
          <a:prstGeom prst="rect">
            <a:avLst/>
          </a:prstGeom>
          <a:noFill/>
        </p:spPr>
        <p:txBody>
          <a:bodyPr wrap="square">
            <a:spAutoFit/>
          </a:bodyPr>
          <a:lstStyle/>
          <a:p>
            <a:r>
              <a:rPr lang="ja-JP" altLang="en-US" b="1" dirty="0">
                <a:solidFill>
                  <a:srgbClr val="FF0000"/>
                </a:solidFill>
                <a:latin typeface="Meiryo UI" panose="020B0604030504040204" pitchFamily="50" charset="-128"/>
                <a:ea typeface="Meiryo UI" panose="020B0604030504040204" pitchFamily="50" charset="-128"/>
              </a:rPr>
              <a:t>お客様に喜んで貰える商品の提供</a:t>
            </a:r>
          </a:p>
        </p:txBody>
      </p:sp>
      <p:pic>
        <p:nvPicPr>
          <p:cNvPr id="39" name="Picture 14" descr="ソース画像を表示">
            <a:extLst>
              <a:ext uri="{FF2B5EF4-FFF2-40B4-BE49-F238E27FC236}">
                <a16:creationId xmlns:a16="http://schemas.microsoft.com/office/drawing/2014/main" id="{2C008C61-3420-8C63-3428-4DB30B2BAD7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80287" y="5646158"/>
            <a:ext cx="1925533" cy="117127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7532A5D8-219C-63CD-02A0-1FA2F03AABC1}"/>
              </a:ext>
            </a:extLst>
          </p:cNvPr>
          <p:cNvSpPr txBox="1"/>
          <p:nvPr/>
        </p:nvSpPr>
        <p:spPr>
          <a:xfrm>
            <a:off x="3248149" y="693208"/>
            <a:ext cx="3550218" cy="485774"/>
          </a:xfrm>
          <a:prstGeom prst="rect">
            <a:avLst/>
          </a:prstGeom>
          <a:noFill/>
        </p:spPr>
        <p:txBody>
          <a:bodyPr wrap="square" rtlCol="0" anchor="ctr">
            <a:spAutoFit/>
            <a:scene3d>
              <a:camera prst="orthographicFront"/>
              <a:lightRig rig="threePt" dir="t"/>
            </a:scene3d>
            <a:sp3d prstMaterial="metal"/>
          </a:bodyPr>
          <a:lstStyle/>
          <a:p>
            <a:pPr>
              <a:lnSpc>
                <a:spcPct val="120000"/>
              </a:lnSpc>
            </a:pPr>
            <a:r>
              <a:rPr lang="en-US" altLang="ja-JP" sz="2400" b="1" dirty="0">
                <a:solidFill>
                  <a:schemeClr val="tx1">
                    <a:lumMod val="75000"/>
                    <a:lumOff val="25000"/>
                  </a:schemeClr>
                </a:solidFill>
                <a:effectLst>
                  <a:glow rad="228600">
                    <a:schemeClr val="accent6">
                      <a:satMod val="175000"/>
                      <a:alpha val="40000"/>
                    </a:schemeClr>
                  </a:glow>
                </a:effectLst>
                <a:latin typeface="Meiryo UI" panose="020B0604030504040204" pitchFamily="50" charset="-128"/>
                <a:ea typeface="Meiryo UI" panose="020B0604030504040204" pitchFamily="50" charset="-128"/>
              </a:rPr>
              <a:t>〈</a:t>
            </a:r>
            <a:r>
              <a:rPr lang="ja-JP" altLang="en-US" sz="2400" b="1" dirty="0">
                <a:ln>
                  <a:solidFill>
                    <a:schemeClr val="accent1"/>
                  </a:solidFill>
                </a:ln>
                <a:solidFill>
                  <a:schemeClr val="tx1">
                    <a:lumMod val="75000"/>
                    <a:lumOff val="25000"/>
                  </a:schemeClr>
                </a:solidFill>
                <a:effectLst>
                  <a:glow rad="228600">
                    <a:schemeClr val="accent6">
                      <a:satMod val="175000"/>
                      <a:alpha val="40000"/>
                    </a:schemeClr>
                  </a:glow>
                </a:effectLst>
                <a:latin typeface="Meiryo UI" panose="020B0604030504040204" pitchFamily="50" charset="-128"/>
                <a:ea typeface="Meiryo UI" panose="020B0604030504040204" pitchFamily="50" charset="-128"/>
              </a:rPr>
              <a:t>トヨタ自動車 株式会社</a:t>
            </a:r>
            <a:r>
              <a:rPr lang="en-US" altLang="ja-JP" sz="2400" b="1" dirty="0">
                <a:solidFill>
                  <a:schemeClr val="tx1">
                    <a:lumMod val="75000"/>
                    <a:lumOff val="25000"/>
                  </a:schemeClr>
                </a:solidFill>
                <a:effectLst>
                  <a:glow rad="228600">
                    <a:schemeClr val="accent6">
                      <a:satMod val="175000"/>
                      <a:alpha val="40000"/>
                    </a:schemeClr>
                  </a:glow>
                </a:effectLst>
                <a:latin typeface="Meiryo UI" panose="020B0604030504040204" pitchFamily="50" charset="-128"/>
                <a:ea typeface="Meiryo UI" panose="020B0604030504040204" pitchFamily="50" charset="-128"/>
              </a:rPr>
              <a:t>〉</a:t>
            </a:r>
            <a:endParaRPr lang="ja-JP" altLang="en-US" sz="2400" b="1" dirty="0">
              <a:solidFill>
                <a:schemeClr val="tx1">
                  <a:lumMod val="75000"/>
                  <a:lumOff val="25000"/>
                </a:schemeClr>
              </a:solidFill>
              <a:effectLst>
                <a:glow rad="228600">
                  <a:schemeClr val="accent6">
                    <a:satMod val="175000"/>
                    <a:alpha val="40000"/>
                  </a:schemeClr>
                </a:glow>
              </a:effectLst>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5C0C8723-47FC-1789-202E-6E89A7599554}"/>
              </a:ext>
            </a:extLst>
          </p:cNvPr>
          <p:cNvSpPr txBox="1"/>
          <p:nvPr/>
        </p:nvSpPr>
        <p:spPr>
          <a:xfrm>
            <a:off x="6890703" y="866286"/>
            <a:ext cx="1982442" cy="400110"/>
          </a:xfrm>
          <a:prstGeom prst="rect">
            <a:avLst/>
          </a:prstGeom>
          <a:solidFill>
            <a:schemeClr val="bg1"/>
          </a:solidFill>
        </p:spPr>
        <p:txBody>
          <a:bodyPr wrap="square" rtlCol="0">
            <a:spAutoFit/>
          </a:bodyPr>
          <a:lstStyle/>
          <a:p>
            <a:r>
              <a:rPr lang="ja-JP" altLang="en-US" sz="2000">
                <a:latin typeface="Meiryo UI" panose="020B0604030504040204" pitchFamily="50" charset="-128"/>
                <a:ea typeface="Meiryo UI" panose="020B0604030504040204" pitchFamily="50" charset="-128"/>
              </a:rPr>
              <a:t>日進研修センター</a:t>
            </a:r>
          </a:p>
        </p:txBody>
      </p:sp>
      <p:sp>
        <p:nvSpPr>
          <p:cNvPr id="43" name="テキスト ボックス 42">
            <a:extLst>
              <a:ext uri="{FF2B5EF4-FFF2-40B4-BE49-F238E27FC236}">
                <a16:creationId xmlns:a16="http://schemas.microsoft.com/office/drawing/2014/main" id="{9F2CEA09-C5A8-6C3A-C507-8AAA3C7CB9E3}"/>
              </a:ext>
            </a:extLst>
          </p:cNvPr>
          <p:cNvSpPr txBox="1"/>
          <p:nvPr/>
        </p:nvSpPr>
        <p:spPr>
          <a:xfrm>
            <a:off x="2933782" y="4230433"/>
            <a:ext cx="3421381" cy="646331"/>
          </a:xfrm>
          <a:prstGeom prst="rect">
            <a:avLst/>
          </a:prstGeom>
          <a:noFill/>
        </p:spPr>
        <p:txBody>
          <a:bodyPr wrap="square">
            <a:spAutoFit/>
          </a:bodyPr>
          <a:lstStyle/>
          <a:p>
            <a:r>
              <a:rPr lang="ja-JP" altLang="en-US">
                <a:latin typeface="Meiryo UI" panose="020B0604030504040204" pitchFamily="50" charset="-128"/>
                <a:ea typeface="Meiryo UI" panose="020B0604030504040204" pitchFamily="50" charset="-128"/>
              </a:rPr>
              <a:t>本社から　車で約</a:t>
            </a:r>
            <a:r>
              <a:rPr lang="en-US" altLang="ja-JP">
                <a:latin typeface="Meiryo UI" panose="020B0604030504040204" pitchFamily="50" charset="-128"/>
                <a:ea typeface="Meiryo UI" panose="020B0604030504040204" pitchFamily="50" charset="-128"/>
              </a:rPr>
              <a:t>30</a:t>
            </a:r>
            <a:r>
              <a:rPr lang="ja-JP" altLang="en-US">
                <a:latin typeface="Meiryo UI" panose="020B0604030504040204" pitchFamily="50" charset="-128"/>
                <a:ea typeface="Meiryo UI" panose="020B0604030504040204" pitchFamily="50" charset="-128"/>
              </a:rPr>
              <a:t>分、　</a:t>
            </a:r>
            <a:br>
              <a:rPr lang="en-US" altLang="ja-JP">
                <a:latin typeface="Meiryo UI" panose="020B0604030504040204" pitchFamily="50" charset="-128"/>
                <a:ea typeface="Meiryo UI" panose="020B0604030504040204" pitchFamily="50" charset="-128"/>
              </a:rPr>
            </a:br>
            <a:r>
              <a:rPr lang="ja-JP" altLang="en-US">
                <a:latin typeface="Meiryo UI" panose="020B0604030504040204" pitchFamily="50" charset="-128"/>
                <a:ea typeface="Meiryo UI" panose="020B0604030504040204" pitchFamily="50" charset="-128"/>
              </a:rPr>
              <a:t>　　名古屋から　車で約</a:t>
            </a:r>
            <a:r>
              <a:rPr lang="en-US" altLang="ja-JP">
                <a:latin typeface="Meiryo UI" panose="020B0604030504040204" pitchFamily="50" charset="-128"/>
                <a:ea typeface="Meiryo UI" panose="020B0604030504040204" pitchFamily="50" charset="-128"/>
              </a:rPr>
              <a:t>30</a:t>
            </a:r>
            <a:r>
              <a:rPr lang="ja-JP" altLang="en-US">
                <a:latin typeface="Meiryo UI" panose="020B0604030504040204" pitchFamily="50" charset="-128"/>
                <a:ea typeface="Meiryo UI" panose="020B0604030504040204" pitchFamily="50" charset="-128"/>
              </a:rPr>
              <a:t>分</a:t>
            </a:r>
          </a:p>
        </p:txBody>
      </p:sp>
      <p:pic>
        <p:nvPicPr>
          <p:cNvPr id="1030" name="Picture 6">
            <a:extLst>
              <a:ext uri="{FF2B5EF4-FFF2-40B4-BE49-F238E27FC236}">
                <a16:creationId xmlns:a16="http://schemas.microsoft.com/office/drawing/2014/main" id="{1619095F-DB5C-0384-ED90-DF65DE9E1D5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9245" y="4100658"/>
            <a:ext cx="1432268" cy="945297"/>
          </a:xfrm>
          <a:prstGeom prst="rect">
            <a:avLst/>
          </a:prstGeom>
          <a:noFill/>
          <a:extLst>
            <a:ext uri="{909E8E84-426E-40DD-AFC4-6F175D3DCCD1}">
              <a14:hiddenFill xmlns:a14="http://schemas.microsoft.com/office/drawing/2010/main">
                <a:solidFill>
                  <a:srgbClr val="FFFFFF"/>
                </a:solidFill>
              </a14:hiddenFill>
            </a:ext>
          </a:extLst>
        </p:spPr>
      </p:pic>
      <p:sp>
        <p:nvSpPr>
          <p:cNvPr id="2" name="直角三角形 1">
            <a:extLst>
              <a:ext uri="{FF2B5EF4-FFF2-40B4-BE49-F238E27FC236}">
                <a16:creationId xmlns:a16="http://schemas.microsoft.com/office/drawing/2014/main" id="{53AC07D3-CC2D-51C8-2559-906F6A66708A}"/>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a:extLst>
              <a:ext uri="{FF2B5EF4-FFF2-40B4-BE49-F238E27FC236}">
                <a16:creationId xmlns:a16="http://schemas.microsoft.com/office/drawing/2014/main" id="{539FFCE9-C68E-9A0C-DF5F-F82D65BF9E92}"/>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a:latin typeface="Meiryo UI" panose="020B0604030504040204" pitchFamily="50" charset="-128"/>
                <a:ea typeface="Meiryo UI" panose="020B0604030504040204" pitchFamily="50" charset="-128"/>
              </a:rPr>
              <a:t>1</a:t>
            </a:r>
            <a:endParaRPr lang="ja-JP" altLang="en-US" sz="2400" b="1">
              <a:latin typeface="Meiryo UI" panose="020B0604030504040204" pitchFamily="50" charset="-128"/>
              <a:ea typeface="Meiryo UI" panose="020B0604030504040204" pitchFamily="50" charset="-128"/>
            </a:endParaRPr>
          </a:p>
        </p:txBody>
      </p:sp>
      <p:pic>
        <p:nvPicPr>
          <p:cNvPr id="4" name="①">
            <a:hlinkClick r:id="" action="ppaction://media"/>
            <a:extLst>
              <a:ext uri="{FF2B5EF4-FFF2-40B4-BE49-F238E27FC236}">
                <a16:creationId xmlns:a16="http://schemas.microsoft.com/office/drawing/2014/main" id="{21903E7C-7A93-55E0-B8AB-6E279DC15CF2}"/>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3"/>
          <a:stretch>
            <a:fillRect/>
          </a:stretch>
        </p:blipFill>
        <p:spPr>
          <a:xfrm>
            <a:off x="59065" y="34888"/>
            <a:ext cx="352548" cy="352548"/>
          </a:xfrm>
          <a:prstGeom prst="rect">
            <a:avLst/>
          </a:prstGeom>
        </p:spPr>
      </p:pic>
    </p:spTree>
    <p:extLst>
      <p:ext uri="{BB962C8B-B14F-4D97-AF65-F5344CB8AC3E}">
        <p14:creationId xmlns:p14="http://schemas.microsoft.com/office/powerpoint/2010/main" val="103504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08875D2B-3CB1-3158-940B-17DB18D2B7AA}"/>
              </a:ext>
            </a:extLst>
          </p:cNvPr>
          <p:cNvGraphicFramePr>
            <a:graphicFrameLocks noGrp="1"/>
          </p:cNvGraphicFramePr>
          <p:nvPr>
            <p:extLst>
              <p:ext uri="{D42A27DB-BD31-4B8C-83A1-F6EECF244321}">
                <p14:modId xmlns:p14="http://schemas.microsoft.com/office/powerpoint/2010/main" val="2398348861"/>
              </p:ext>
            </p:extLst>
          </p:nvPr>
        </p:nvGraphicFramePr>
        <p:xfrm>
          <a:off x="238088" y="1027250"/>
          <a:ext cx="11867888" cy="3301990"/>
        </p:xfrm>
        <a:graphic>
          <a:graphicData uri="http://schemas.openxmlformats.org/drawingml/2006/table">
            <a:tbl>
              <a:tblPr firstRow="1" bandRow="1">
                <a:tableStyleId>{5940675A-B579-460E-94D1-54222C63F5DA}</a:tableStyleId>
              </a:tblPr>
              <a:tblGrid>
                <a:gridCol w="3320360">
                  <a:extLst>
                    <a:ext uri="{9D8B030D-6E8A-4147-A177-3AD203B41FA5}">
                      <a16:colId xmlns:a16="http://schemas.microsoft.com/office/drawing/2014/main" val="1865509347"/>
                    </a:ext>
                  </a:extLst>
                </a:gridCol>
                <a:gridCol w="4560983">
                  <a:extLst>
                    <a:ext uri="{9D8B030D-6E8A-4147-A177-3AD203B41FA5}">
                      <a16:colId xmlns:a16="http://schemas.microsoft.com/office/drawing/2014/main" val="613635650"/>
                    </a:ext>
                  </a:extLst>
                </a:gridCol>
                <a:gridCol w="3986545">
                  <a:extLst>
                    <a:ext uri="{9D8B030D-6E8A-4147-A177-3AD203B41FA5}">
                      <a16:colId xmlns:a16="http://schemas.microsoft.com/office/drawing/2014/main" val="175524659"/>
                    </a:ext>
                  </a:extLst>
                </a:gridCol>
              </a:tblGrid>
              <a:tr h="415611">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①踏込み量調整装置接続</a:t>
                      </a:r>
                      <a:endParaRPr kumimoji="1" lang="en-US" altLang="ja-JP" sz="1800" b="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rgbClr val="FFF2CC"/>
                    </a:solidFill>
                  </a:tcPr>
                </a:tc>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②試験条件通りに操作</a:t>
                      </a:r>
                      <a:endParaRPr kumimoji="1" lang="en-US" altLang="ja-JP" sz="1800" b="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rgbClr val="FFF2CC"/>
                    </a:solidFill>
                  </a:tcPr>
                </a:tc>
                <a:tc>
                  <a:txBody>
                    <a:bodyPr/>
                    <a:lstStyle/>
                    <a:p>
                      <a:pPr algn="ctr"/>
                      <a:r>
                        <a:rPr kumimoji="1" lang="ja-JP" altLang="en-US" sz="1800">
                          <a:solidFill>
                            <a:schemeClr val="tx1">
                              <a:lumMod val="75000"/>
                              <a:lumOff val="25000"/>
                            </a:schemeClr>
                          </a:solidFill>
                          <a:latin typeface="Meiryo UI" panose="020B0604030504040204" pitchFamily="50" charset="-128"/>
                          <a:ea typeface="Meiryo UI" panose="020B0604030504040204" pitchFamily="50" charset="-128"/>
                        </a:rPr>
                        <a:t>③実際の踏込み量を確認</a:t>
                      </a:r>
                    </a:p>
                  </a:txBody>
                  <a:tcPr anchor="ctr">
                    <a:solidFill>
                      <a:schemeClr val="accent4">
                        <a:lumMod val="20000"/>
                        <a:lumOff val="80000"/>
                      </a:schemeClr>
                    </a:solidFill>
                  </a:tcPr>
                </a:tc>
                <a:extLst>
                  <a:ext uri="{0D108BD9-81ED-4DB2-BD59-A6C34878D82A}">
                    <a16:rowId xmlns:a16="http://schemas.microsoft.com/office/drawing/2014/main" val="4195047875"/>
                  </a:ext>
                </a:extLst>
              </a:tr>
              <a:tr h="2886379">
                <a:tc>
                  <a:txBody>
                    <a:bodyPr/>
                    <a:lstStyle/>
                    <a:p>
                      <a:pPr algn="ctr"/>
                      <a:endPar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endParaRPr>
                    </a:p>
                  </a:txBody>
                  <a:tcPr anchor="ctr">
                    <a:noFill/>
                  </a:tcPr>
                </a:tc>
                <a:tc>
                  <a:txBody>
                    <a:bodyPr/>
                    <a:lstStyle/>
                    <a:p>
                      <a:pPr algn="ctr"/>
                      <a:endPar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endParaRPr>
                    </a:p>
                  </a:txBody>
                  <a:tcPr anchor="ctr">
                    <a:noFill/>
                  </a:tcPr>
                </a:tc>
                <a:tc>
                  <a:txBody>
                    <a:bodyPr/>
                    <a:lstStyle/>
                    <a:p>
                      <a:pPr algn="ctr"/>
                      <a:endParaRPr kumimoji="1" lang="en-US" altLang="ja-JP" sz="1800" dirty="0">
                        <a:solidFill>
                          <a:schemeClr val="tx1">
                            <a:lumMod val="75000"/>
                            <a:lumOff val="25000"/>
                          </a:schemeClr>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97447053"/>
                  </a:ext>
                </a:extLst>
              </a:tr>
            </a:tbl>
          </a:graphicData>
        </a:graphic>
      </p:graphicFrame>
      <p:pic>
        <p:nvPicPr>
          <p:cNvPr id="6" name="図 5">
            <a:extLst>
              <a:ext uri="{FF2B5EF4-FFF2-40B4-BE49-F238E27FC236}">
                <a16:creationId xmlns:a16="http://schemas.microsoft.com/office/drawing/2014/main" id="{E8D19527-604C-C6D9-5E80-8E3B89ED7667}"/>
              </a:ext>
            </a:extLst>
          </p:cNvPr>
          <p:cNvPicPr>
            <a:picLocks noChangeAspect="1"/>
          </p:cNvPicPr>
          <p:nvPr/>
        </p:nvPicPr>
        <p:blipFill>
          <a:blip r:embed="rId5"/>
          <a:stretch>
            <a:fillRect/>
          </a:stretch>
        </p:blipFill>
        <p:spPr>
          <a:xfrm>
            <a:off x="1057109" y="4821537"/>
            <a:ext cx="10229847" cy="1739868"/>
          </a:xfrm>
          <a:prstGeom prst="rect">
            <a:avLst/>
          </a:prstGeom>
        </p:spPr>
      </p:pic>
      <p:sp>
        <p:nvSpPr>
          <p:cNvPr id="14" name="テキスト ボックス 13">
            <a:extLst>
              <a:ext uri="{FF2B5EF4-FFF2-40B4-BE49-F238E27FC236}">
                <a16:creationId xmlns:a16="http://schemas.microsoft.com/office/drawing/2014/main" id="{8561EB3B-07D6-26E0-E079-D24A1C4846F8}"/>
              </a:ext>
            </a:extLst>
          </p:cNvPr>
          <p:cNvSpPr txBox="1"/>
          <p:nvPr/>
        </p:nvSpPr>
        <p:spPr>
          <a:xfrm>
            <a:off x="262794" y="8552"/>
            <a:ext cx="3527811"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対策実施</a:t>
            </a:r>
          </a:p>
        </p:txBody>
      </p:sp>
      <p:cxnSp>
        <p:nvCxnSpPr>
          <p:cNvPr id="15" name="直線コネクタ 14">
            <a:extLst>
              <a:ext uri="{FF2B5EF4-FFF2-40B4-BE49-F238E27FC236}">
                <a16:creationId xmlns:a16="http://schemas.microsoft.com/office/drawing/2014/main" id="{9E02D27C-9F74-76CC-C24D-4BFAE525A984}"/>
              </a:ext>
            </a:extLst>
          </p:cNvPr>
          <p:cNvCxnSpPr/>
          <p:nvPr/>
        </p:nvCxnSpPr>
        <p:spPr>
          <a:xfrm>
            <a:off x="284177" y="549750"/>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EF706289-60B1-9C78-4EB2-DAEC251CEF5B}"/>
              </a:ext>
            </a:extLst>
          </p:cNvPr>
          <p:cNvSpPr txBox="1"/>
          <p:nvPr/>
        </p:nvSpPr>
        <p:spPr>
          <a:xfrm>
            <a:off x="118669" y="4452232"/>
            <a:ext cx="5838726" cy="400110"/>
          </a:xfrm>
          <a:prstGeom prst="rect">
            <a:avLst/>
          </a:prstGeom>
          <a:noFill/>
        </p:spPr>
        <p:txBody>
          <a:bodyPr wrap="square" lIns="91440" tIns="45720" rIns="91440" bIns="45720" rtlCol="0" anchor="t">
            <a:spAutoFit/>
          </a:bodyPr>
          <a:lstStyle/>
          <a:p>
            <a:r>
              <a:rPr lang="ja-JP" altLang="en-US" sz="2000" b="1" dirty="0">
                <a:solidFill>
                  <a:schemeClr val="tx1">
                    <a:lumMod val="75000"/>
                    <a:lumOff val="25000"/>
                  </a:schemeClr>
                </a:solidFill>
                <a:latin typeface="Meiryo UI"/>
                <a:ea typeface="Meiryo UI"/>
              </a:rPr>
              <a:t>＜</a:t>
            </a:r>
            <a:r>
              <a:rPr lang="ja-JP" altLang="en-US" sz="2000" b="1" dirty="0">
                <a:latin typeface="Meiryo UI"/>
                <a:ea typeface="Meiryo UI"/>
              </a:rPr>
              <a:t>目盛りを見ながら</a:t>
            </a:r>
            <a:r>
              <a:rPr lang="ja-JP" altLang="en-US" sz="2000" b="1" dirty="0">
                <a:solidFill>
                  <a:srgbClr val="000000"/>
                </a:solidFill>
                <a:latin typeface="Meiryo UI"/>
                <a:ea typeface="Meiryo UI"/>
              </a:rPr>
              <a:t>合わせる</a:t>
            </a:r>
            <a:r>
              <a:rPr lang="ja-JP" altLang="en-US" sz="2000" b="1" dirty="0">
                <a:solidFill>
                  <a:schemeClr val="tx1">
                    <a:lumMod val="75000"/>
                    <a:lumOff val="25000"/>
                  </a:schemeClr>
                </a:solidFill>
                <a:latin typeface="Meiryo UI"/>
                <a:ea typeface="Meiryo UI"/>
              </a:rPr>
              <a:t>＞</a:t>
            </a:r>
            <a:endParaRPr lang="en-US" altLang="ja-JP" sz="2000" b="1" dirty="0">
              <a:solidFill>
                <a:schemeClr val="tx1">
                  <a:lumMod val="75000"/>
                  <a:lumOff val="25000"/>
                </a:schemeClr>
              </a:solidFill>
              <a:latin typeface="Meiryo UI"/>
              <a:ea typeface="Meiryo UI"/>
            </a:endParaRPr>
          </a:p>
        </p:txBody>
      </p:sp>
      <p:sp>
        <p:nvSpPr>
          <p:cNvPr id="17" name="テキスト ボックス 16">
            <a:extLst>
              <a:ext uri="{FF2B5EF4-FFF2-40B4-BE49-F238E27FC236}">
                <a16:creationId xmlns:a16="http://schemas.microsoft.com/office/drawing/2014/main" id="{D68D1D26-C694-49E3-1E8A-A557E1B01ABA}"/>
              </a:ext>
            </a:extLst>
          </p:cNvPr>
          <p:cNvSpPr txBox="1"/>
          <p:nvPr/>
        </p:nvSpPr>
        <p:spPr>
          <a:xfrm>
            <a:off x="165542" y="627140"/>
            <a:ext cx="3167747" cy="400110"/>
          </a:xfrm>
          <a:prstGeom prst="rect">
            <a:avLst/>
          </a:prstGeom>
          <a:noFill/>
        </p:spPr>
        <p:txBody>
          <a:bodyPr wrap="square" rtlCol="0">
            <a:spAutoFit/>
          </a:bodyPr>
          <a:lstStyle/>
          <a:p>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000" b="1">
                <a:latin typeface="Meiryo UI" panose="020B0604030504040204" pitchFamily="50" charset="-128"/>
                <a:ea typeface="Meiryo UI" panose="020B0604030504040204" pitchFamily="50" charset="-128"/>
              </a:rPr>
              <a:t>試験の流れ：改善後</a:t>
            </a:r>
            <a:r>
              <a:rPr lang="ja-JP" altLang="en-US" sz="2000" b="1">
                <a:solidFill>
                  <a:schemeClr val="tx1">
                    <a:lumMod val="75000"/>
                    <a:lumOff val="25000"/>
                  </a:schemeClr>
                </a:solidFill>
                <a:latin typeface="Meiryo UI" panose="020B0604030504040204" pitchFamily="50" charset="-128"/>
                <a:ea typeface="Meiryo UI" panose="020B0604030504040204" pitchFamily="50" charset="-128"/>
              </a:rPr>
              <a:t>＞</a:t>
            </a:r>
            <a:endParaRPr lang="en-US" altLang="ja-JP" sz="20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 name="右矢印 46">
            <a:extLst>
              <a:ext uri="{FF2B5EF4-FFF2-40B4-BE49-F238E27FC236}">
                <a16:creationId xmlns:a16="http://schemas.microsoft.com/office/drawing/2014/main" id="{CDA2D356-93AB-63EF-961C-BEB617242070}"/>
              </a:ext>
            </a:extLst>
          </p:cNvPr>
          <p:cNvSpPr/>
          <p:nvPr/>
        </p:nvSpPr>
        <p:spPr>
          <a:xfrm>
            <a:off x="7673335" y="5587746"/>
            <a:ext cx="467729" cy="365958"/>
          </a:xfrm>
          <a:prstGeom prst="rightArrow">
            <a:avLst>
              <a:gd name="adj1" fmla="val 50000"/>
              <a:gd name="adj2" fmla="val 91687"/>
            </a:avLst>
          </a:prstGeom>
          <a:solidFill>
            <a:srgbClr val="D33D3D"/>
          </a:solidFill>
          <a:ln>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a:p>
        </p:txBody>
      </p:sp>
      <p:sp>
        <p:nvSpPr>
          <p:cNvPr id="4" name="右矢印 46">
            <a:extLst>
              <a:ext uri="{FF2B5EF4-FFF2-40B4-BE49-F238E27FC236}">
                <a16:creationId xmlns:a16="http://schemas.microsoft.com/office/drawing/2014/main" id="{D3CB765B-61D3-B8EC-FEAD-3CABE6D8CD32}"/>
              </a:ext>
            </a:extLst>
          </p:cNvPr>
          <p:cNvSpPr/>
          <p:nvPr/>
        </p:nvSpPr>
        <p:spPr>
          <a:xfrm>
            <a:off x="4222387" y="5587746"/>
            <a:ext cx="467729" cy="365958"/>
          </a:xfrm>
          <a:prstGeom prst="rightArrow">
            <a:avLst>
              <a:gd name="adj1" fmla="val 50000"/>
              <a:gd name="adj2" fmla="val 91687"/>
            </a:avLst>
          </a:prstGeom>
          <a:solidFill>
            <a:srgbClr val="D33D3D"/>
          </a:solidFill>
          <a:ln>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a:p>
        </p:txBody>
      </p:sp>
      <p:pic>
        <p:nvPicPr>
          <p:cNvPr id="7" name="図 6">
            <a:extLst>
              <a:ext uri="{FF2B5EF4-FFF2-40B4-BE49-F238E27FC236}">
                <a16:creationId xmlns:a16="http://schemas.microsoft.com/office/drawing/2014/main" id="{8E10EA77-CE15-EE8C-06BC-DECB44F8F66E}"/>
              </a:ext>
            </a:extLst>
          </p:cNvPr>
          <p:cNvPicPr>
            <a:picLocks noChangeAspect="1"/>
          </p:cNvPicPr>
          <p:nvPr/>
        </p:nvPicPr>
        <p:blipFill rotWithShape="1">
          <a:blip r:embed="rId6"/>
          <a:srcRect l="28238" t="12684" r="33141" b="2995"/>
          <a:stretch/>
        </p:blipFill>
        <p:spPr>
          <a:xfrm>
            <a:off x="3710508" y="1607119"/>
            <a:ext cx="4332925" cy="2659031"/>
          </a:xfrm>
          <a:prstGeom prst="rect">
            <a:avLst/>
          </a:prstGeom>
        </p:spPr>
      </p:pic>
      <p:pic>
        <p:nvPicPr>
          <p:cNvPr id="9" name="図 8">
            <a:extLst>
              <a:ext uri="{FF2B5EF4-FFF2-40B4-BE49-F238E27FC236}">
                <a16:creationId xmlns:a16="http://schemas.microsoft.com/office/drawing/2014/main" id="{3E1A7E50-FDF6-EA4D-B733-FCF2931DB5E1}"/>
              </a:ext>
            </a:extLst>
          </p:cNvPr>
          <p:cNvPicPr>
            <a:picLocks noChangeAspect="1"/>
          </p:cNvPicPr>
          <p:nvPr/>
        </p:nvPicPr>
        <p:blipFill rotWithShape="1">
          <a:blip r:embed="rId7"/>
          <a:srcRect b="11565"/>
          <a:stretch/>
        </p:blipFill>
        <p:spPr>
          <a:xfrm>
            <a:off x="8237341" y="1876303"/>
            <a:ext cx="3857619" cy="2026625"/>
          </a:xfrm>
          <a:prstGeom prst="rect">
            <a:avLst/>
          </a:prstGeom>
        </p:spPr>
      </p:pic>
      <p:pic>
        <p:nvPicPr>
          <p:cNvPr id="1026" name="Picture 2" descr="マルを出す犬のキャラクター">
            <a:extLst>
              <a:ext uri="{FF2B5EF4-FFF2-40B4-BE49-F238E27FC236}">
                <a16:creationId xmlns:a16="http://schemas.microsoft.com/office/drawing/2014/main" id="{1E97EC68-7A35-A9A8-9C7C-8295D222F6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15252" y="4537670"/>
            <a:ext cx="1276748" cy="1276748"/>
          </a:xfrm>
          <a:prstGeom prst="rect">
            <a:avLst/>
          </a:prstGeom>
          <a:noFill/>
          <a:extLst>
            <a:ext uri="{909E8E84-426E-40DD-AFC4-6F175D3DCCD1}">
              <a14:hiddenFill xmlns:a14="http://schemas.microsoft.com/office/drawing/2010/main">
                <a:solidFill>
                  <a:srgbClr val="FFFFFF"/>
                </a:solidFill>
              </a14:hiddenFill>
            </a:ext>
          </a:extLst>
        </p:spPr>
      </p:pic>
      <p:sp>
        <p:nvSpPr>
          <p:cNvPr id="12" name="角丸四角形吹き出し 2">
            <a:extLst>
              <a:ext uri="{FF2B5EF4-FFF2-40B4-BE49-F238E27FC236}">
                <a16:creationId xmlns:a16="http://schemas.microsoft.com/office/drawing/2014/main" id="{75C59266-C20A-291C-D8F9-4FEF6D8E189C}"/>
              </a:ext>
            </a:extLst>
          </p:cNvPr>
          <p:cNvSpPr/>
          <p:nvPr/>
        </p:nvSpPr>
        <p:spPr>
          <a:xfrm>
            <a:off x="7767021" y="4407584"/>
            <a:ext cx="3202617" cy="399155"/>
          </a:xfrm>
          <a:prstGeom prst="wedgeRoundRectCallout">
            <a:avLst>
              <a:gd name="adj1" fmla="val 58269"/>
              <a:gd name="adj2" fmla="val 4563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b="1">
                <a:solidFill>
                  <a:srgbClr val="D33D3D"/>
                </a:solidFill>
                <a:latin typeface="Meiryo UI" panose="020B0604030504040204" pitchFamily="50" charset="-128"/>
                <a:ea typeface="Meiryo UI" panose="020B0604030504040204" pitchFamily="50" charset="-128"/>
              </a:rPr>
              <a:t>誰でも簡単！やり直しなし！</a:t>
            </a:r>
          </a:p>
        </p:txBody>
      </p:sp>
      <p:pic>
        <p:nvPicPr>
          <p:cNvPr id="18" name="図 17">
            <a:extLst>
              <a:ext uri="{FF2B5EF4-FFF2-40B4-BE49-F238E27FC236}">
                <a16:creationId xmlns:a16="http://schemas.microsoft.com/office/drawing/2014/main" id="{E11D438F-5F4A-FDDE-A7A1-E20A1652866C}"/>
              </a:ext>
            </a:extLst>
          </p:cNvPr>
          <p:cNvPicPr>
            <a:picLocks noChangeAspect="1"/>
          </p:cNvPicPr>
          <p:nvPr/>
        </p:nvPicPr>
        <p:blipFill rotWithShape="1">
          <a:blip r:embed="rId6"/>
          <a:srcRect l="476" t="12696" r="73368" b="2982"/>
          <a:stretch/>
        </p:blipFill>
        <p:spPr>
          <a:xfrm>
            <a:off x="393377" y="1510973"/>
            <a:ext cx="3073707" cy="2785219"/>
          </a:xfrm>
          <a:prstGeom prst="rect">
            <a:avLst/>
          </a:prstGeom>
        </p:spPr>
      </p:pic>
      <p:sp>
        <p:nvSpPr>
          <p:cNvPr id="11" name="直角三角形 10">
            <a:extLst>
              <a:ext uri="{FF2B5EF4-FFF2-40B4-BE49-F238E27FC236}">
                <a16:creationId xmlns:a16="http://schemas.microsoft.com/office/drawing/2014/main" id="{74AE310A-647D-5CA4-AF77-A844F8C0A1E4}"/>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テキスト ボックス 18">
            <a:extLst>
              <a:ext uri="{FF2B5EF4-FFF2-40B4-BE49-F238E27FC236}">
                <a16:creationId xmlns:a16="http://schemas.microsoft.com/office/drawing/2014/main" id="{804C9036-DCD6-141E-B65C-B58044C87A79}"/>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19</a:t>
            </a:r>
            <a:endParaRPr lang="ja-JP" altLang="en-US" sz="2400" b="1"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D1C66A5C-1E9C-2CD1-1ECF-D63B6750041F}"/>
              </a:ext>
            </a:extLst>
          </p:cNvPr>
          <p:cNvSpPr txBox="1"/>
          <p:nvPr/>
        </p:nvSpPr>
        <p:spPr>
          <a:xfrm>
            <a:off x="418429" y="3472304"/>
            <a:ext cx="1382235" cy="738664"/>
          </a:xfrm>
          <a:prstGeom prst="rect">
            <a:avLst/>
          </a:prstGeom>
          <a:solidFill>
            <a:schemeClr val="bg1">
              <a:lumMod val="95000"/>
            </a:schemeClr>
          </a:solidFill>
          <a:ln w="19050">
            <a:solidFill>
              <a:schemeClr val="tx1"/>
            </a:solidFill>
          </a:ln>
        </p:spPr>
        <p:txBody>
          <a:bodyPr wrap="square" rtlCol="0">
            <a:spAutoFit/>
          </a:bodyPr>
          <a:lstStyle/>
          <a:p>
            <a:endParaRPr lang="en-US" altLang="ja-JP" sz="140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アクセルみえ～る</a:t>
            </a:r>
            <a:endParaRPr lang="en-US" altLang="ja-JP" sz="1400">
              <a:solidFill>
                <a:schemeClr val="tx1">
                  <a:lumMod val="75000"/>
                  <a:lumOff val="25000"/>
                </a:schemeClr>
              </a:solidFill>
              <a:latin typeface="Meiryo UI" panose="020B0604030504040204" pitchFamily="50" charset="-128"/>
              <a:ea typeface="Meiryo UI" panose="020B0604030504040204" pitchFamily="50" charset="-128"/>
            </a:endParaRPr>
          </a:p>
          <a:p>
            <a:endParaRPr lang="en-US" altLang="ja-JP" sz="14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5" name="角丸四角形吹き出し 2">
            <a:extLst>
              <a:ext uri="{FF2B5EF4-FFF2-40B4-BE49-F238E27FC236}">
                <a16:creationId xmlns:a16="http://schemas.microsoft.com/office/drawing/2014/main" id="{C135F4D4-7E17-C731-6286-0CBFF1A4BA79}"/>
              </a:ext>
            </a:extLst>
          </p:cNvPr>
          <p:cNvSpPr/>
          <p:nvPr/>
        </p:nvSpPr>
        <p:spPr>
          <a:xfrm>
            <a:off x="5112785" y="2323652"/>
            <a:ext cx="2353022" cy="810364"/>
          </a:xfrm>
          <a:prstGeom prst="wedgeRoundRectCallout">
            <a:avLst>
              <a:gd name="adj1" fmla="val -50783"/>
              <a:gd name="adj2" fmla="val 7451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ja-JP" altLang="en-US" sz="2400" b="1">
                <a:solidFill>
                  <a:srgbClr val="D33D3D"/>
                </a:solidFill>
                <a:latin typeface="Meiryo UI" panose="020B0604030504040204" pitchFamily="50" charset="-128"/>
                <a:ea typeface="Meiryo UI" panose="020B0604030504040204" pitchFamily="50" charset="-128"/>
              </a:rPr>
              <a:t>手元で</a:t>
            </a:r>
            <a:endParaRPr lang="en-US" altLang="ja-JP" sz="2400" b="1">
              <a:solidFill>
                <a:srgbClr val="D33D3D"/>
              </a:solidFill>
              <a:latin typeface="Meiryo UI" panose="020B0604030504040204" pitchFamily="50" charset="-128"/>
              <a:ea typeface="Meiryo UI" panose="020B0604030504040204" pitchFamily="50" charset="-128"/>
            </a:endParaRPr>
          </a:p>
          <a:p>
            <a:pPr algn="ctr">
              <a:lnSpc>
                <a:spcPts val="3000"/>
              </a:lnSpc>
            </a:pPr>
            <a:r>
              <a:rPr lang="ja-JP" altLang="en-US" sz="2400" b="1">
                <a:solidFill>
                  <a:srgbClr val="D33D3D"/>
                </a:solidFill>
                <a:latin typeface="Meiryo UI" panose="020B0604030504040204" pitchFamily="50" charset="-128"/>
                <a:ea typeface="Meiryo UI" panose="020B0604030504040204" pitchFamily="50" charset="-128"/>
              </a:rPr>
              <a:t>踏込み量調整</a:t>
            </a:r>
          </a:p>
        </p:txBody>
      </p:sp>
      <p:sp>
        <p:nvSpPr>
          <p:cNvPr id="8" name="テキスト ボックス 7">
            <a:extLst>
              <a:ext uri="{FF2B5EF4-FFF2-40B4-BE49-F238E27FC236}">
                <a16:creationId xmlns:a16="http://schemas.microsoft.com/office/drawing/2014/main" id="{F0C7AF8E-AD4D-A53B-766C-C6EE7CFC339C}"/>
              </a:ext>
            </a:extLst>
          </p:cNvPr>
          <p:cNvSpPr txBox="1"/>
          <p:nvPr/>
        </p:nvSpPr>
        <p:spPr>
          <a:xfrm>
            <a:off x="9740452" y="2102025"/>
            <a:ext cx="2210139" cy="276999"/>
          </a:xfrm>
          <a:prstGeom prst="rect">
            <a:avLst/>
          </a:prstGeom>
          <a:solidFill>
            <a:schemeClr val="bg1"/>
          </a:solidFill>
        </p:spPr>
        <p:txBody>
          <a:bodyPr wrap="square" rtlCol="0">
            <a:spAutoFit/>
          </a:bodyPr>
          <a:lstStyle/>
          <a:p>
            <a:r>
              <a:rPr lang="ja-JP" altLang="en-US" sz="1200">
                <a:solidFill>
                  <a:schemeClr val="tx1">
                    <a:lumMod val="75000"/>
                    <a:lumOff val="25000"/>
                  </a:schemeClr>
                </a:solidFill>
                <a:latin typeface="Meiryo UI" panose="020B0604030504040204" pitchFamily="50" charset="-128"/>
                <a:ea typeface="Meiryo UI" panose="020B0604030504040204" pitchFamily="50" charset="-128"/>
              </a:rPr>
              <a:t>踏込み量調整装置での操作</a:t>
            </a:r>
            <a:endParaRPr lang="en-US" altLang="ja-JP" sz="12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8441CEC3-F1EA-53D0-BF89-BA5A3F65819E}"/>
              </a:ext>
            </a:extLst>
          </p:cNvPr>
          <p:cNvSpPr txBox="1"/>
          <p:nvPr/>
        </p:nvSpPr>
        <p:spPr>
          <a:xfrm>
            <a:off x="9729437" y="1854630"/>
            <a:ext cx="888362" cy="276999"/>
          </a:xfrm>
          <a:prstGeom prst="rect">
            <a:avLst/>
          </a:prstGeom>
          <a:solidFill>
            <a:schemeClr val="bg1"/>
          </a:solidFill>
        </p:spPr>
        <p:txBody>
          <a:bodyPr wrap="square" rtlCol="0">
            <a:spAutoFit/>
          </a:bodyPr>
          <a:lstStyle/>
          <a:p>
            <a:r>
              <a:rPr lang="ja-JP" altLang="en-US" sz="1200">
                <a:solidFill>
                  <a:schemeClr val="tx1">
                    <a:lumMod val="75000"/>
                    <a:lumOff val="25000"/>
                  </a:schemeClr>
                </a:solidFill>
                <a:latin typeface="Meiryo UI" panose="020B0604030504040204" pitchFamily="50" charset="-128"/>
                <a:ea typeface="Meiryo UI" panose="020B0604030504040204" pitchFamily="50" charset="-128"/>
              </a:rPr>
              <a:t>試験条件</a:t>
            </a:r>
            <a:endParaRPr lang="en-US" altLang="ja-JP" sz="12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0" name="フローチャート: 端子 19">
            <a:extLst>
              <a:ext uri="{FF2B5EF4-FFF2-40B4-BE49-F238E27FC236}">
                <a16:creationId xmlns:a16="http://schemas.microsoft.com/office/drawing/2014/main" id="{5924ED1E-D616-32CE-B0C5-B9C042D26225}"/>
              </a:ext>
            </a:extLst>
          </p:cNvPr>
          <p:cNvSpPr/>
          <p:nvPr/>
        </p:nvSpPr>
        <p:spPr>
          <a:xfrm rot="21226746">
            <a:off x="1551543" y="6220726"/>
            <a:ext cx="819021" cy="73594"/>
          </a:xfrm>
          <a:prstGeom prst="flowChartTerminator">
            <a:avLst/>
          </a:prstGeom>
          <a:solidFill>
            <a:schemeClr val="bg2">
              <a:lumMod val="90000"/>
            </a:schemeClr>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下カーブ 25">
            <a:extLst>
              <a:ext uri="{FF2B5EF4-FFF2-40B4-BE49-F238E27FC236}">
                <a16:creationId xmlns:a16="http://schemas.microsoft.com/office/drawing/2014/main" id="{482C7CB3-E545-3476-E688-FA94239A6F5C}"/>
              </a:ext>
            </a:extLst>
          </p:cNvPr>
          <p:cNvSpPr/>
          <p:nvPr/>
        </p:nvSpPr>
        <p:spPr>
          <a:xfrm rot="21116965">
            <a:off x="1800801" y="5310291"/>
            <a:ext cx="1632415" cy="598539"/>
          </a:xfrm>
          <a:prstGeom prst="curvedDownArrow">
            <a:avLst>
              <a:gd name="adj1" fmla="val 25473"/>
              <a:gd name="adj2" fmla="val 50000"/>
              <a:gd name="adj3" fmla="val 25000"/>
            </a:avLst>
          </a:prstGeom>
          <a:solidFill>
            <a:srgbClr val="FF0000">
              <a:alpha val="29020"/>
            </a:srgbClr>
          </a:solidFill>
          <a:ln>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矢印: 下カーブ 26">
            <a:extLst>
              <a:ext uri="{FF2B5EF4-FFF2-40B4-BE49-F238E27FC236}">
                <a16:creationId xmlns:a16="http://schemas.microsoft.com/office/drawing/2014/main" id="{5142D7E3-BFD6-2DEA-69F0-31C3FE7510F5}"/>
              </a:ext>
            </a:extLst>
          </p:cNvPr>
          <p:cNvSpPr/>
          <p:nvPr/>
        </p:nvSpPr>
        <p:spPr>
          <a:xfrm rot="21345794" flipH="1">
            <a:off x="5396965" y="5188615"/>
            <a:ext cx="1440837" cy="598539"/>
          </a:xfrm>
          <a:prstGeom prst="curvedDownArrow">
            <a:avLst>
              <a:gd name="adj1" fmla="val 25473"/>
              <a:gd name="adj2" fmla="val 50000"/>
              <a:gd name="adj3" fmla="val 25000"/>
            </a:avLst>
          </a:prstGeom>
          <a:solidFill>
            <a:srgbClr val="FF0000">
              <a:alpha val="29020"/>
            </a:srgbClr>
          </a:solidFill>
          <a:ln>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フローチャート: 端子 27">
            <a:extLst>
              <a:ext uri="{FF2B5EF4-FFF2-40B4-BE49-F238E27FC236}">
                <a16:creationId xmlns:a16="http://schemas.microsoft.com/office/drawing/2014/main" id="{7215A1F7-0EB6-7765-3B51-31006E134E4E}"/>
              </a:ext>
            </a:extLst>
          </p:cNvPr>
          <p:cNvSpPr/>
          <p:nvPr/>
        </p:nvSpPr>
        <p:spPr>
          <a:xfrm rot="20907936">
            <a:off x="6502630" y="5852551"/>
            <a:ext cx="819021" cy="73594"/>
          </a:xfrm>
          <a:prstGeom prst="flowChartTerminator">
            <a:avLst/>
          </a:prstGeom>
          <a:solidFill>
            <a:schemeClr val="bg2">
              <a:lumMod val="90000"/>
            </a:schemeClr>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ローチャート: 端子 28">
            <a:extLst>
              <a:ext uri="{FF2B5EF4-FFF2-40B4-BE49-F238E27FC236}">
                <a16:creationId xmlns:a16="http://schemas.microsoft.com/office/drawing/2014/main" id="{B9245FC4-8CCF-3E84-1367-5BFB17887EF1}"/>
              </a:ext>
            </a:extLst>
          </p:cNvPr>
          <p:cNvSpPr/>
          <p:nvPr/>
        </p:nvSpPr>
        <p:spPr>
          <a:xfrm rot="426406">
            <a:off x="8554391" y="5896214"/>
            <a:ext cx="819021" cy="73594"/>
          </a:xfrm>
          <a:prstGeom prst="flowChartTerminator">
            <a:avLst/>
          </a:prstGeom>
          <a:solidFill>
            <a:schemeClr val="bg2">
              <a:lumMod val="90000"/>
            </a:schemeClr>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下カーブ 29">
            <a:extLst>
              <a:ext uri="{FF2B5EF4-FFF2-40B4-BE49-F238E27FC236}">
                <a16:creationId xmlns:a16="http://schemas.microsoft.com/office/drawing/2014/main" id="{44FEF5B2-D4CD-BF1D-83DC-03159ABAB2E4}"/>
              </a:ext>
            </a:extLst>
          </p:cNvPr>
          <p:cNvSpPr/>
          <p:nvPr/>
        </p:nvSpPr>
        <p:spPr>
          <a:xfrm>
            <a:off x="8913229" y="5204405"/>
            <a:ext cx="1632415" cy="598539"/>
          </a:xfrm>
          <a:prstGeom prst="curvedDownArrow">
            <a:avLst>
              <a:gd name="adj1" fmla="val 25473"/>
              <a:gd name="adj2" fmla="val 50000"/>
              <a:gd name="adj3" fmla="val 25000"/>
            </a:avLst>
          </a:prstGeom>
          <a:solidFill>
            <a:srgbClr val="FF0000">
              <a:alpha val="29020"/>
            </a:srgbClr>
          </a:solidFill>
          <a:ln>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角丸四角形 129">
            <a:extLst>
              <a:ext uri="{FF2B5EF4-FFF2-40B4-BE49-F238E27FC236}">
                <a16:creationId xmlns:a16="http://schemas.microsoft.com/office/drawing/2014/main" id="{5B0D2B0B-3400-B6AE-08B4-DCC21D0DCAD0}"/>
              </a:ext>
            </a:extLst>
          </p:cNvPr>
          <p:cNvSpPr/>
          <p:nvPr/>
        </p:nvSpPr>
        <p:spPr>
          <a:xfrm>
            <a:off x="8831382" y="3849149"/>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0.5</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2" name="角丸四角形 129">
            <a:extLst>
              <a:ext uri="{FF2B5EF4-FFF2-40B4-BE49-F238E27FC236}">
                <a16:creationId xmlns:a16="http://schemas.microsoft.com/office/drawing/2014/main" id="{E29CA174-2826-347D-94EA-46BAC9114D75}"/>
              </a:ext>
            </a:extLst>
          </p:cNvPr>
          <p:cNvSpPr/>
          <p:nvPr/>
        </p:nvSpPr>
        <p:spPr>
          <a:xfrm>
            <a:off x="9673588" y="3849149"/>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1.0</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3" name="角丸四角形 129">
            <a:extLst>
              <a:ext uri="{FF2B5EF4-FFF2-40B4-BE49-F238E27FC236}">
                <a16:creationId xmlns:a16="http://schemas.microsoft.com/office/drawing/2014/main" id="{253D3CC5-8271-EA22-8473-120210FFE25B}"/>
              </a:ext>
            </a:extLst>
          </p:cNvPr>
          <p:cNvSpPr/>
          <p:nvPr/>
        </p:nvSpPr>
        <p:spPr>
          <a:xfrm>
            <a:off x="10653650" y="3849149"/>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1.5</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4" name="角丸四角形 129">
            <a:extLst>
              <a:ext uri="{FF2B5EF4-FFF2-40B4-BE49-F238E27FC236}">
                <a16:creationId xmlns:a16="http://schemas.microsoft.com/office/drawing/2014/main" id="{C9B290C3-6589-2FBB-655B-41043AAF5436}"/>
              </a:ext>
            </a:extLst>
          </p:cNvPr>
          <p:cNvSpPr/>
          <p:nvPr/>
        </p:nvSpPr>
        <p:spPr>
          <a:xfrm>
            <a:off x="11534930" y="3849149"/>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lumMod val="75000"/>
                    <a:lumOff val="25000"/>
                  </a:schemeClr>
                </a:solidFill>
                <a:latin typeface="Meiryo UI" panose="020B0604030504040204" pitchFamily="50" charset="-128"/>
                <a:ea typeface="Meiryo UI" panose="020B0604030504040204" pitchFamily="50" charset="-128"/>
              </a:rPr>
              <a:t>2.0</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25" name="直線コネクタ 24">
            <a:extLst>
              <a:ext uri="{FF2B5EF4-FFF2-40B4-BE49-F238E27FC236}">
                <a16:creationId xmlns:a16="http://schemas.microsoft.com/office/drawing/2014/main" id="{B18E5E68-FD0F-B175-1FA0-11247E1733DD}"/>
              </a:ext>
            </a:extLst>
          </p:cNvPr>
          <p:cNvCxnSpPr>
            <a:cxnSpLocks/>
          </p:cNvCxnSpPr>
          <p:nvPr/>
        </p:nvCxnSpPr>
        <p:spPr>
          <a:xfrm>
            <a:off x="9229429" y="3768690"/>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36579B4B-AE0B-AF11-F5D8-AF9B4FF84093}"/>
              </a:ext>
            </a:extLst>
          </p:cNvPr>
          <p:cNvCxnSpPr>
            <a:cxnSpLocks/>
          </p:cNvCxnSpPr>
          <p:nvPr/>
        </p:nvCxnSpPr>
        <p:spPr>
          <a:xfrm>
            <a:off x="10081313" y="3768690"/>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918967F-C1F9-1D56-6C4D-76CCE17168F5}"/>
              </a:ext>
            </a:extLst>
          </p:cNvPr>
          <p:cNvCxnSpPr>
            <a:cxnSpLocks/>
          </p:cNvCxnSpPr>
          <p:nvPr/>
        </p:nvCxnSpPr>
        <p:spPr>
          <a:xfrm>
            <a:off x="11050420" y="3768690"/>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6C5F647B-ABFE-AEB3-27E0-98CF9870AECB}"/>
              </a:ext>
            </a:extLst>
          </p:cNvPr>
          <p:cNvCxnSpPr>
            <a:cxnSpLocks/>
          </p:cNvCxnSpPr>
          <p:nvPr/>
        </p:nvCxnSpPr>
        <p:spPr>
          <a:xfrm>
            <a:off x="11930494" y="3768690"/>
            <a:ext cx="0" cy="16143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角丸四角形 129">
            <a:extLst>
              <a:ext uri="{FF2B5EF4-FFF2-40B4-BE49-F238E27FC236}">
                <a16:creationId xmlns:a16="http://schemas.microsoft.com/office/drawing/2014/main" id="{4F9F7124-186F-3C81-75C2-264F468986B0}"/>
              </a:ext>
            </a:extLst>
          </p:cNvPr>
          <p:cNvSpPr/>
          <p:nvPr/>
        </p:nvSpPr>
        <p:spPr>
          <a:xfrm>
            <a:off x="11508413" y="4017692"/>
            <a:ext cx="791129" cy="367729"/>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rPr>
              <a:t>（秒）</a:t>
            </a:r>
          </a:p>
        </p:txBody>
      </p:sp>
      <p:pic>
        <p:nvPicPr>
          <p:cNvPr id="35" name="⑲">
            <a:hlinkClick r:id="" action="ppaction://media"/>
            <a:extLst>
              <a:ext uri="{FF2B5EF4-FFF2-40B4-BE49-F238E27FC236}">
                <a16:creationId xmlns:a16="http://schemas.microsoft.com/office/drawing/2014/main" id="{EA3F15CF-8EF7-6D8E-2663-3FB821A90FBA}"/>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9"/>
          <a:stretch>
            <a:fillRect/>
          </a:stretch>
        </p:blipFill>
        <p:spPr>
          <a:xfrm>
            <a:off x="39619" y="93475"/>
            <a:ext cx="304800" cy="304800"/>
          </a:xfrm>
          <a:prstGeom prst="rect">
            <a:avLst/>
          </a:prstGeom>
        </p:spPr>
      </p:pic>
    </p:spTree>
    <p:extLst>
      <p:ext uri="{BB962C8B-B14F-4D97-AF65-F5344CB8AC3E}">
        <p14:creationId xmlns:p14="http://schemas.microsoft.com/office/powerpoint/2010/main" val="166917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78"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楕円 5">
            <a:extLst>
              <a:ext uri="{FF2B5EF4-FFF2-40B4-BE49-F238E27FC236}">
                <a16:creationId xmlns:a16="http://schemas.microsoft.com/office/drawing/2014/main" id="{DC6AC115-C80D-383D-5EF6-42C21FFB6666}"/>
              </a:ext>
            </a:extLst>
          </p:cNvPr>
          <p:cNvSpPr/>
          <p:nvPr/>
        </p:nvSpPr>
        <p:spPr>
          <a:xfrm>
            <a:off x="3963314" y="3706452"/>
            <a:ext cx="2566089" cy="2413130"/>
          </a:xfrm>
          <a:prstGeom prst="ellipse">
            <a:avLst/>
          </a:prstGeom>
          <a:solidFill>
            <a:schemeClr val="accent2">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a:off x="262793" y="540323"/>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62794" y="8552"/>
            <a:ext cx="3775415"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効果の確認・標準化</a:t>
            </a:r>
          </a:p>
        </p:txBody>
      </p:sp>
      <p:sp>
        <p:nvSpPr>
          <p:cNvPr id="14" name="テキスト ボックス 13"/>
          <p:cNvSpPr txBox="1"/>
          <p:nvPr/>
        </p:nvSpPr>
        <p:spPr>
          <a:xfrm>
            <a:off x="151513" y="665959"/>
            <a:ext cx="4648972" cy="485774"/>
          </a:xfrm>
          <a:prstGeom prst="rect">
            <a:avLst/>
          </a:prstGeom>
          <a:noFill/>
        </p:spPr>
        <p:txBody>
          <a:bodyPr wrap="square" rtlCol="0" anchor="ctr">
            <a:spAutoFit/>
          </a:bodyPr>
          <a:lstStyle/>
          <a:p>
            <a:pPr>
              <a:lnSpc>
                <a:spcPct val="120000"/>
              </a:lnSpc>
            </a:pP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＜効果の確認＞</a:t>
            </a:r>
          </a:p>
        </p:txBody>
      </p:sp>
      <p:graphicFrame>
        <p:nvGraphicFramePr>
          <p:cNvPr id="26" name="グラフ 25"/>
          <p:cNvGraphicFramePr/>
          <p:nvPr>
            <p:extLst>
              <p:ext uri="{D42A27DB-BD31-4B8C-83A1-F6EECF244321}">
                <p14:modId xmlns:p14="http://schemas.microsoft.com/office/powerpoint/2010/main" val="2435298621"/>
              </p:ext>
            </p:extLst>
          </p:nvPr>
        </p:nvGraphicFramePr>
        <p:xfrm>
          <a:off x="5519060" y="824279"/>
          <a:ext cx="5600813" cy="3050304"/>
        </p:xfrm>
        <a:graphic>
          <a:graphicData uri="http://schemas.openxmlformats.org/drawingml/2006/chart">
            <c:chart xmlns:c="http://schemas.openxmlformats.org/drawingml/2006/chart" xmlns:r="http://schemas.openxmlformats.org/officeDocument/2006/relationships" r:id="rId5"/>
          </a:graphicData>
        </a:graphic>
      </p:graphicFrame>
      <p:sp>
        <p:nvSpPr>
          <p:cNvPr id="29" name="テキスト ボックス 125"/>
          <p:cNvSpPr txBox="1"/>
          <p:nvPr/>
        </p:nvSpPr>
        <p:spPr>
          <a:xfrm>
            <a:off x="5613261" y="3207766"/>
            <a:ext cx="257479" cy="302249"/>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200">
                <a:solidFill>
                  <a:schemeClr val="tx1">
                    <a:lumMod val="75000"/>
                    <a:lumOff val="25000"/>
                  </a:schemeClr>
                </a:solidFill>
                <a:latin typeface="Meiryo UI" panose="020B0604030504040204" pitchFamily="50" charset="-128"/>
                <a:ea typeface="Meiryo UI" panose="020B0604030504040204" pitchFamily="50" charset="-128"/>
              </a:rPr>
              <a:t>0</a:t>
            </a:r>
            <a:endParaRPr lang="ja-JP" altLang="en-US" sz="12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0" name="正方形/長方形 29"/>
          <p:cNvSpPr/>
          <p:nvPr/>
        </p:nvSpPr>
        <p:spPr>
          <a:xfrm>
            <a:off x="6492756" y="1248178"/>
            <a:ext cx="665219" cy="805929"/>
          </a:xfrm>
          <a:prstGeom prst="rect">
            <a:avLst/>
          </a:prstGeom>
          <a:solidFill>
            <a:srgbClr val="D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32" name="グループ化 31"/>
          <p:cNvGrpSpPr/>
          <p:nvPr/>
        </p:nvGrpSpPr>
        <p:grpSpPr>
          <a:xfrm>
            <a:off x="6295513" y="2978284"/>
            <a:ext cx="4337160" cy="214205"/>
            <a:chOff x="-12442" y="-5273"/>
            <a:chExt cx="4886325" cy="362480"/>
          </a:xfrm>
        </p:grpSpPr>
        <p:sp>
          <p:nvSpPr>
            <p:cNvPr id="33" name="フリーフォーム 32"/>
            <p:cNvSpPr/>
            <p:nvPr/>
          </p:nvSpPr>
          <p:spPr>
            <a:xfrm>
              <a:off x="-12442" y="-4753"/>
              <a:ext cx="4886325" cy="361960"/>
            </a:xfrm>
            <a:custGeom>
              <a:avLst/>
              <a:gdLst>
                <a:gd name="connsiteX0" fmla="*/ 0 w 4886325"/>
                <a:gd name="connsiteY0" fmla="*/ 342905 h 361960"/>
                <a:gd name="connsiteX1" fmla="*/ 628650 w 4886325"/>
                <a:gd name="connsiteY1" fmla="*/ 19055 h 361960"/>
                <a:gd name="connsiteX2" fmla="*/ 1219200 w 4886325"/>
                <a:gd name="connsiteY2" fmla="*/ 323855 h 361960"/>
                <a:gd name="connsiteX3" fmla="*/ 1819275 w 4886325"/>
                <a:gd name="connsiteY3" fmla="*/ 9530 h 361960"/>
                <a:gd name="connsiteX4" fmla="*/ 2457450 w 4886325"/>
                <a:gd name="connsiteY4" fmla="*/ 342905 h 361960"/>
                <a:gd name="connsiteX5" fmla="*/ 3048000 w 4886325"/>
                <a:gd name="connsiteY5" fmla="*/ 5 h 361960"/>
                <a:gd name="connsiteX6" fmla="*/ 3676650 w 4886325"/>
                <a:gd name="connsiteY6" fmla="*/ 333380 h 361960"/>
                <a:gd name="connsiteX7" fmla="*/ 4295775 w 4886325"/>
                <a:gd name="connsiteY7" fmla="*/ 19055 h 361960"/>
                <a:gd name="connsiteX8" fmla="*/ 4886325 w 4886325"/>
                <a:gd name="connsiteY8" fmla="*/ 361955 h 3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6325" h="361960">
                  <a:moveTo>
                    <a:pt x="0" y="342905"/>
                  </a:moveTo>
                  <a:cubicBezTo>
                    <a:pt x="212725" y="182567"/>
                    <a:pt x="425450" y="22230"/>
                    <a:pt x="628650" y="19055"/>
                  </a:cubicBezTo>
                  <a:cubicBezTo>
                    <a:pt x="831850" y="15880"/>
                    <a:pt x="1020763" y="325442"/>
                    <a:pt x="1219200" y="323855"/>
                  </a:cubicBezTo>
                  <a:cubicBezTo>
                    <a:pt x="1417637" y="322268"/>
                    <a:pt x="1612900" y="6355"/>
                    <a:pt x="1819275" y="9530"/>
                  </a:cubicBezTo>
                  <a:cubicBezTo>
                    <a:pt x="2025650" y="12705"/>
                    <a:pt x="2252663" y="344492"/>
                    <a:pt x="2457450" y="342905"/>
                  </a:cubicBezTo>
                  <a:cubicBezTo>
                    <a:pt x="2662237" y="341318"/>
                    <a:pt x="2844800" y="1592"/>
                    <a:pt x="3048000" y="5"/>
                  </a:cubicBezTo>
                  <a:cubicBezTo>
                    <a:pt x="3251200" y="-1582"/>
                    <a:pt x="3468688" y="330205"/>
                    <a:pt x="3676650" y="333380"/>
                  </a:cubicBezTo>
                  <a:cubicBezTo>
                    <a:pt x="3884612" y="336555"/>
                    <a:pt x="4094163" y="14293"/>
                    <a:pt x="4295775" y="19055"/>
                  </a:cubicBezTo>
                  <a:cubicBezTo>
                    <a:pt x="4497387" y="23817"/>
                    <a:pt x="4699000" y="363543"/>
                    <a:pt x="4886325" y="361955"/>
                  </a:cubicBezTo>
                </a:path>
              </a:pathLst>
            </a:custGeom>
            <a:noFill/>
            <a:ln w="1270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a:p>
          </p:txBody>
        </p:sp>
        <p:sp>
          <p:nvSpPr>
            <p:cNvPr id="40" name="フリーフォーム 39"/>
            <p:cNvSpPr/>
            <p:nvPr/>
          </p:nvSpPr>
          <p:spPr>
            <a:xfrm>
              <a:off x="-12442" y="-5273"/>
              <a:ext cx="4886325" cy="351802"/>
            </a:xfrm>
            <a:custGeom>
              <a:avLst/>
              <a:gdLst>
                <a:gd name="connsiteX0" fmla="*/ 0 w 4886325"/>
                <a:gd name="connsiteY0" fmla="*/ 342905 h 361960"/>
                <a:gd name="connsiteX1" fmla="*/ 628650 w 4886325"/>
                <a:gd name="connsiteY1" fmla="*/ 19055 h 361960"/>
                <a:gd name="connsiteX2" fmla="*/ 1219200 w 4886325"/>
                <a:gd name="connsiteY2" fmla="*/ 323855 h 361960"/>
                <a:gd name="connsiteX3" fmla="*/ 1819275 w 4886325"/>
                <a:gd name="connsiteY3" fmla="*/ 9530 h 361960"/>
                <a:gd name="connsiteX4" fmla="*/ 2457450 w 4886325"/>
                <a:gd name="connsiteY4" fmla="*/ 342905 h 361960"/>
                <a:gd name="connsiteX5" fmla="*/ 3048000 w 4886325"/>
                <a:gd name="connsiteY5" fmla="*/ 5 h 361960"/>
                <a:gd name="connsiteX6" fmla="*/ 3676650 w 4886325"/>
                <a:gd name="connsiteY6" fmla="*/ 333380 h 361960"/>
                <a:gd name="connsiteX7" fmla="*/ 4295775 w 4886325"/>
                <a:gd name="connsiteY7" fmla="*/ 19055 h 361960"/>
                <a:gd name="connsiteX8" fmla="*/ 4886325 w 4886325"/>
                <a:gd name="connsiteY8" fmla="*/ 361955 h 3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6325" h="361960">
                  <a:moveTo>
                    <a:pt x="0" y="342905"/>
                  </a:moveTo>
                  <a:cubicBezTo>
                    <a:pt x="212725" y="182567"/>
                    <a:pt x="425450" y="22230"/>
                    <a:pt x="628650" y="19055"/>
                  </a:cubicBezTo>
                  <a:cubicBezTo>
                    <a:pt x="831850" y="15880"/>
                    <a:pt x="1020763" y="325442"/>
                    <a:pt x="1219200" y="323855"/>
                  </a:cubicBezTo>
                  <a:cubicBezTo>
                    <a:pt x="1417637" y="322268"/>
                    <a:pt x="1612900" y="6355"/>
                    <a:pt x="1819275" y="9530"/>
                  </a:cubicBezTo>
                  <a:cubicBezTo>
                    <a:pt x="2025650" y="12705"/>
                    <a:pt x="2252663" y="344492"/>
                    <a:pt x="2457450" y="342905"/>
                  </a:cubicBezTo>
                  <a:cubicBezTo>
                    <a:pt x="2662237" y="341318"/>
                    <a:pt x="2844800" y="1592"/>
                    <a:pt x="3048000" y="5"/>
                  </a:cubicBezTo>
                  <a:cubicBezTo>
                    <a:pt x="3251200" y="-1582"/>
                    <a:pt x="3468688" y="330205"/>
                    <a:pt x="3676650" y="333380"/>
                  </a:cubicBezTo>
                  <a:cubicBezTo>
                    <a:pt x="3884612" y="336555"/>
                    <a:pt x="4094163" y="14293"/>
                    <a:pt x="4295775" y="19055"/>
                  </a:cubicBezTo>
                  <a:cubicBezTo>
                    <a:pt x="4497387" y="23817"/>
                    <a:pt x="4699000" y="363543"/>
                    <a:pt x="4886325" y="361955"/>
                  </a:cubicBezTo>
                </a:path>
              </a:pathLst>
            </a:cu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a:p>
          </p:txBody>
        </p:sp>
      </p:grpSp>
      <p:sp>
        <p:nvSpPr>
          <p:cNvPr id="42" name="テキスト ボックス 125"/>
          <p:cNvSpPr txBox="1"/>
          <p:nvPr/>
        </p:nvSpPr>
        <p:spPr>
          <a:xfrm>
            <a:off x="5297010" y="766956"/>
            <a:ext cx="725337" cy="311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400">
                <a:solidFill>
                  <a:schemeClr val="tx1">
                    <a:lumMod val="75000"/>
                    <a:lumOff val="25000"/>
                  </a:schemeClr>
                </a:solidFill>
                <a:latin typeface="Meiryo UI" panose="020B0604030504040204" pitchFamily="50" charset="-128"/>
                <a:ea typeface="Meiryo UI" panose="020B0604030504040204" pitchFamily="50" charset="-128"/>
              </a:rPr>
              <a:t>[h/</a:t>
            </a: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台</a:t>
            </a:r>
            <a:r>
              <a:rPr lang="en-US" altLang="ja-JP" sz="1400">
                <a:solidFill>
                  <a:schemeClr val="tx1">
                    <a:lumMod val="75000"/>
                    <a:lumOff val="25000"/>
                  </a:schemeClr>
                </a:solidFill>
                <a:latin typeface="Meiryo UI" panose="020B0604030504040204" pitchFamily="50" charset="-128"/>
                <a:ea typeface="Meiryo UI" panose="020B0604030504040204" pitchFamily="50" charset="-128"/>
              </a:rPr>
              <a:t>]</a:t>
            </a:r>
            <a:endParaRPr lang="ja-JP" altLang="en-US" sz="14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3" name="テキスト ボックス 78"/>
          <p:cNvSpPr txBox="1"/>
          <p:nvPr/>
        </p:nvSpPr>
        <p:spPr>
          <a:xfrm>
            <a:off x="6343653" y="2235133"/>
            <a:ext cx="930238" cy="73493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標準工数</a:t>
            </a:r>
            <a:endPar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14</a:t>
            </a:r>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h/</a:t>
            </a:r>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台</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4" name="テキスト ボックス 78"/>
          <p:cNvSpPr txBox="1"/>
          <p:nvPr/>
        </p:nvSpPr>
        <p:spPr>
          <a:xfrm>
            <a:off x="6137941" y="1402689"/>
            <a:ext cx="1341667" cy="5668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やり直し</a:t>
            </a:r>
            <a:endPar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工数</a:t>
            </a:r>
            <a:endPar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a:t>
            </a:r>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h/</a:t>
            </a:r>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台</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6" name="正方形/長方形 45"/>
          <p:cNvSpPr/>
          <p:nvPr/>
        </p:nvSpPr>
        <p:spPr>
          <a:xfrm>
            <a:off x="6105791" y="3475067"/>
            <a:ext cx="1405964" cy="31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tx1">
                    <a:lumMod val="75000"/>
                    <a:lumOff val="25000"/>
                  </a:schemeClr>
                </a:solidFill>
                <a:latin typeface="Meiryo UI" panose="020B0604030504040204" pitchFamily="50" charset="-128"/>
                <a:ea typeface="Meiryo UI" panose="020B0604030504040204" pitchFamily="50" charset="-128"/>
              </a:rPr>
              <a:t>現状</a:t>
            </a:r>
            <a:r>
              <a:rPr lang="en-US" altLang="ja-JP" sz="1400">
                <a:solidFill>
                  <a:schemeClr val="tx1">
                    <a:lumMod val="75000"/>
                    <a:lumOff val="25000"/>
                  </a:schemeClr>
                </a:solidFill>
                <a:latin typeface="Meiryo UI" panose="020B0604030504040204" pitchFamily="50" charset="-128"/>
                <a:ea typeface="Meiryo UI" panose="020B0604030504040204" pitchFamily="50" charset="-128"/>
              </a:rPr>
              <a:t>:</a:t>
            </a:r>
            <a:r>
              <a:rPr lang="en-US" altLang="ja-JP" sz="1600" b="1" u="sng">
                <a:solidFill>
                  <a:srgbClr val="D33D3D"/>
                </a:solidFill>
                <a:latin typeface="Meiryo UI" panose="020B0604030504040204" pitchFamily="50" charset="-128"/>
                <a:ea typeface="Meiryo UI" panose="020B0604030504040204" pitchFamily="50" charset="-128"/>
              </a:rPr>
              <a:t>20</a:t>
            </a:r>
            <a:r>
              <a:rPr lang="en-US" altLang="ja-JP" sz="1200" b="1" u="sng">
                <a:solidFill>
                  <a:srgbClr val="D33D3D"/>
                </a:solidFill>
                <a:latin typeface="Meiryo UI" panose="020B0604030504040204" pitchFamily="50" charset="-128"/>
                <a:ea typeface="Meiryo UI" panose="020B0604030504040204" pitchFamily="50" charset="-128"/>
              </a:rPr>
              <a:t>h/</a:t>
            </a:r>
            <a:r>
              <a:rPr lang="ja-JP" altLang="en-US" sz="1200" b="1" u="sng">
                <a:solidFill>
                  <a:srgbClr val="D33D3D"/>
                </a:solidFill>
                <a:latin typeface="Meiryo UI" panose="020B0604030504040204" pitchFamily="50" charset="-128"/>
                <a:ea typeface="Meiryo UI" panose="020B0604030504040204" pitchFamily="50" charset="-128"/>
              </a:rPr>
              <a:t>台</a:t>
            </a:r>
            <a:endParaRPr lang="ja-JP" altLang="en-US" sz="1400" b="1" u="sng">
              <a:solidFill>
                <a:srgbClr val="D33D3D"/>
              </a:solidFill>
              <a:latin typeface="Meiryo UI" panose="020B0604030504040204" pitchFamily="50" charset="-128"/>
              <a:ea typeface="Meiryo UI" panose="020B0604030504040204" pitchFamily="50" charset="-128"/>
            </a:endParaRPr>
          </a:p>
        </p:txBody>
      </p:sp>
      <p:sp>
        <p:nvSpPr>
          <p:cNvPr id="47" name="角丸四角形吹き出し 46"/>
          <p:cNvSpPr/>
          <p:nvPr/>
        </p:nvSpPr>
        <p:spPr>
          <a:xfrm>
            <a:off x="7462026" y="699622"/>
            <a:ext cx="1464990" cy="716899"/>
          </a:xfrm>
          <a:prstGeom prst="wedgeRoundRectCallout">
            <a:avLst>
              <a:gd name="adj1" fmla="val -67212"/>
              <a:gd name="adj2" fmla="val 43680"/>
              <a:gd name="adj3" fmla="val 16667"/>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rgbClr val="D33D3D"/>
                </a:solidFill>
                <a:latin typeface="Meiryo UI" panose="020B0604030504040204" pitchFamily="50" charset="-128"/>
                <a:ea typeface="Meiryo UI" panose="020B0604030504040204" pitchFamily="50" charset="-128"/>
              </a:rPr>
              <a:t>60h/</a:t>
            </a:r>
            <a:r>
              <a:rPr lang="ja-JP" altLang="en-US" sz="2000" b="1" dirty="0">
                <a:solidFill>
                  <a:srgbClr val="D33D3D"/>
                </a:solidFill>
                <a:latin typeface="Meiryo UI" panose="020B0604030504040204" pitchFamily="50" charset="-128"/>
                <a:ea typeface="Meiryo UI" panose="020B0604030504040204" pitchFamily="50" charset="-128"/>
              </a:rPr>
              <a:t>月</a:t>
            </a:r>
            <a:endParaRPr lang="en-US" altLang="ja-JP" sz="2000" b="1" dirty="0">
              <a:solidFill>
                <a:srgbClr val="D33D3D"/>
              </a:solidFill>
              <a:latin typeface="Meiryo UI" panose="020B0604030504040204" pitchFamily="50" charset="-128"/>
              <a:ea typeface="Meiryo UI" panose="020B0604030504040204" pitchFamily="50" charset="-128"/>
            </a:endParaRPr>
          </a:p>
          <a:p>
            <a:pPr algn="ctr"/>
            <a:r>
              <a:rPr lang="en-US" altLang="ja-JP" sz="1600" b="1" dirty="0">
                <a:solidFill>
                  <a:srgbClr val="D33D3D"/>
                </a:solidFill>
                <a:latin typeface="Meiryo UI" panose="020B0604030504040204" pitchFamily="50" charset="-128"/>
                <a:ea typeface="Meiryo UI" panose="020B0604030504040204" pitchFamily="50" charset="-128"/>
              </a:rPr>
              <a:t>(</a:t>
            </a:r>
            <a:r>
              <a:rPr lang="en-US" altLang="ja-JP" b="1" dirty="0">
                <a:solidFill>
                  <a:srgbClr val="D33D3D"/>
                </a:solidFill>
                <a:latin typeface="Meiryo UI" panose="020B0604030504040204" pitchFamily="50" charset="-128"/>
                <a:ea typeface="Meiryo UI" panose="020B0604030504040204" pitchFamily="50" charset="-128"/>
              </a:rPr>
              <a:t>10</a:t>
            </a:r>
            <a:r>
              <a:rPr lang="ja-JP" altLang="en-US" sz="1600" b="1" dirty="0">
                <a:solidFill>
                  <a:srgbClr val="D33D3D"/>
                </a:solidFill>
                <a:latin typeface="Meiryo UI" panose="020B0604030504040204" pitchFamily="50" charset="-128"/>
                <a:ea typeface="Meiryo UI" panose="020B0604030504040204" pitchFamily="50" charset="-128"/>
              </a:rPr>
              <a:t>台評価</a:t>
            </a:r>
            <a:r>
              <a:rPr lang="en-US" altLang="ja-JP" sz="1600" b="1" dirty="0">
                <a:solidFill>
                  <a:srgbClr val="D33D3D"/>
                </a:solidFill>
                <a:latin typeface="Meiryo UI" panose="020B0604030504040204" pitchFamily="50" charset="-128"/>
                <a:ea typeface="Meiryo UI" panose="020B0604030504040204" pitchFamily="50" charset="-128"/>
              </a:rPr>
              <a:t>)</a:t>
            </a:r>
            <a:endParaRPr lang="ja-JP" altLang="en-US" sz="2000" b="1" dirty="0">
              <a:solidFill>
                <a:srgbClr val="D33D3D"/>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7641866" y="3451483"/>
            <a:ext cx="1688715" cy="315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tx1">
                    <a:lumMod val="75000"/>
                    <a:lumOff val="25000"/>
                  </a:schemeClr>
                </a:solidFill>
                <a:latin typeface="Meiryo UI" panose="020B0604030504040204" pitchFamily="50" charset="-128"/>
                <a:ea typeface="Meiryo UI" panose="020B0604030504040204" pitchFamily="50" charset="-128"/>
              </a:rPr>
              <a:t>対策後</a:t>
            </a:r>
            <a:r>
              <a:rPr lang="en-US" altLang="ja-JP" sz="1400">
                <a:solidFill>
                  <a:schemeClr val="tx1">
                    <a:lumMod val="75000"/>
                    <a:lumOff val="25000"/>
                  </a:schemeClr>
                </a:solidFill>
                <a:latin typeface="Meiryo UI" panose="020B0604030504040204" pitchFamily="50" charset="-128"/>
                <a:ea typeface="Meiryo UI" panose="020B0604030504040204" pitchFamily="50" charset="-128"/>
              </a:rPr>
              <a:t>:</a:t>
            </a:r>
            <a:r>
              <a:rPr lang="en-US" altLang="ja-JP" sz="1600" b="1" u="sng">
                <a:solidFill>
                  <a:srgbClr val="D33D3D"/>
                </a:solidFill>
                <a:latin typeface="Meiryo UI" panose="020B0604030504040204" pitchFamily="50" charset="-128"/>
                <a:ea typeface="Meiryo UI" panose="020B0604030504040204" pitchFamily="50" charset="-128"/>
              </a:rPr>
              <a:t>14</a:t>
            </a:r>
            <a:r>
              <a:rPr lang="en-US" altLang="ja-JP" sz="1200" b="1" u="sng">
                <a:solidFill>
                  <a:srgbClr val="D33D3D"/>
                </a:solidFill>
                <a:latin typeface="Meiryo UI" panose="020B0604030504040204" pitchFamily="50" charset="-128"/>
                <a:ea typeface="Meiryo UI" panose="020B0604030504040204" pitchFamily="50" charset="-128"/>
              </a:rPr>
              <a:t>h/</a:t>
            </a:r>
            <a:r>
              <a:rPr lang="ja-JP" altLang="en-US" sz="1200" b="1" u="sng">
                <a:solidFill>
                  <a:srgbClr val="D33D3D"/>
                </a:solidFill>
                <a:latin typeface="Meiryo UI" panose="020B0604030504040204" pitchFamily="50" charset="-128"/>
                <a:ea typeface="Meiryo UI" panose="020B0604030504040204" pitchFamily="50" charset="-128"/>
              </a:rPr>
              <a:t>台</a:t>
            </a:r>
            <a:endParaRPr lang="ja-JP" altLang="en-US" sz="1400" b="1" u="sng">
              <a:solidFill>
                <a:srgbClr val="D33D3D"/>
              </a:solidFill>
              <a:latin typeface="Meiryo UI" panose="020B0604030504040204" pitchFamily="50" charset="-128"/>
              <a:ea typeface="Meiryo UI" panose="020B0604030504040204" pitchFamily="50" charset="-128"/>
            </a:endParaRPr>
          </a:p>
        </p:txBody>
      </p:sp>
      <p:sp>
        <p:nvSpPr>
          <p:cNvPr id="60" name="正方形/長方形 59"/>
          <p:cNvSpPr/>
          <p:nvPr/>
        </p:nvSpPr>
        <p:spPr>
          <a:xfrm>
            <a:off x="9258435" y="3552528"/>
            <a:ext cx="1809262" cy="315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tx1">
                    <a:lumMod val="75000"/>
                    <a:lumOff val="25000"/>
                  </a:schemeClr>
                </a:solidFill>
                <a:latin typeface="Meiryo UI" panose="020B0604030504040204" pitchFamily="50" charset="-128"/>
                <a:ea typeface="Meiryo UI" panose="020B0604030504040204" pitchFamily="50" charset="-128"/>
              </a:rPr>
              <a:t>あるべき姿</a:t>
            </a:r>
            <a:r>
              <a:rPr lang="en-US" altLang="ja-JP" sz="1400">
                <a:solidFill>
                  <a:schemeClr val="tx1">
                    <a:lumMod val="75000"/>
                    <a:lumOff val="25000"/>
                  </a:schemeClr>
                </a:solidFill>
                <a:latin typeface="Meiryo UI" panose="020B0604030504040204" pitchFamily="50" charset="-128"/>
                <a:ea typeface="Meiryo UI" panose="020B0604030504040204" pitchFamily="50" charset="-128"/>
              </a:rPr>
              <a:t>:</a:t>
            </a:r>
            <a:r>
              <a:rPr lang="en-US" altLang="ja-JP" sz="1600" b="1" u="sng">
                <a:solidFill>
                  <a:srgbClr val="D33D3D"/>
                </a:solidFill>
                <a:latin typeface="Meiryo UI" panose="020B0604030504040204" pitchFamily="50" charset="-128"/>
                <a:ea typeface="Meiryo UI" panose="020B0604030504040204" pitchFamily="50" charset="-128"/>
              </a:rPr>
              <a:t>14</a:t>
            </a:r>
            <a:r>
              <a:rPr lang="en-US" altLang="ja-JP" sz="1200" b="1" u="sng">
                <a:solidFill>
                  <a:srgbClr val="D33D3D"/>
                </a:solidFill>
                <a:latin typeface="Meiryo UI" panose="020B0604030504040204" pitchFamily="50" charset="-128"/>
                <a:ea typeface="Meiryo UI" panose="020B0604030504040204" pitchFamily="50" charset="-128"/>
              </a:rPr>
              <a:t>h/</a:t>
            </a:r>
            <a:r>
              <a:rPr lang="ja-JP" altLang="en-US" sz="1200" b="1" u="sng">
                <a:solidFill>
                  <a:srgbClr val="D33D3D"/>
                </a:solidFill>
                <a:latin typeface="Meiryo UI" panose="020B0604030504040204" pitchFamily="50" charset="-128"/>
                <a:ea typeface="Meiryo UI" panose="020B0604030504040204" pitchFamily="50" charset="-128"/>
              </a:rPr>
              <a:t>台</a:t>
            </a:r>
            <a:endParaRPr lang="en-US" altLang="ja-JP" sz="1200" b="1" u="sng">
              <a:solidFill>
                <a:srgbClr val="D33D3D"/>
              </a:solidFill>
              <a:latin typeface="Meiryo UI" panose="020B0604030504040204" pitchFamily="50" charset="-128"/>
              <a:ea typeface="Meiryo UI" panose="020B0604030504040204" pitchFamily="50" charset="-128"/>
            </a:endParaRPr>
          </a:p>
          <a:p>
            <a:pPr algn="ctr"/>
            <a:endParaRPr lang="ja-JP" altLang="en-US" sz="1400" b="1" u="sng">
              <a:solidFill>
                <a:srgbClr val="D33D3D"/>
              </a:solidFill>
              <a:latin typeface="Meiryo UI" panose="020B0604030504040204" pitchFamily="50" charset="-128"/>
              <a:ea typeface="Meiryo UI" panose="020B0604030504040204" pitchFamily="50" charset="-128"/>
            </a:endParaRPr>
          </a:p>
        </p:txBody>
      </p:sp>
      <p:sp>
        <p:nvSpPr>
          <p:cNvPr id="61" name="テキスト ボックス 78"/>
          <p:cNvSpPr txBox="1"/>
          <p:nvPr/>
        </p:nvSpPr>
        <p:spPr>
          <a:xfrm>
            <a:off x="8107732" y="2235133"/>
            <a:ext cx="767045" cy="73493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標準工数</a:t>
            </a:r>
            <a:endPar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(14</a:t>
            </a:r>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h/</a:t>
            </a:r>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台</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2" name="テキスト ボックス 78"/>
          <p:cNvSpPr txBox="1"/>
          <p:nvPr/>
        </p:nvSpPr>
        <p:spPr>
          <a:xfrm>
            <a:off x="9779543" y="2166037"/>
            <a:ext cx="767045" cy="73493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標準工数</a:t>
            </a:r>
            <a:endPar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(14</a:t>
            </a:r>
            <a:r>
              <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h/</a:t>
            </a:r>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台</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6" name="右矢印 55"/>
          <p:cNvSpPr/>
          <p:nvPr/>
        </p:nvSpPr>
        <p:spPr>
          <a:xfrm rot="1879568">
            <a:off x="7220648" y="1583887"/>
            <a:ext cx="913459" cy="288398"/>
          </a:xfrm>
          <a:prstGeom prst="rightArrow">
            <a:avLst/>
          </a:prstGeom>
          <a:solidFill>
            <a:srgbClr val="EF8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a:p>
        </p:txBody>
      </p:sp>
      <p:pic>
        <p:nvPicPr>
          <p:cNvPr id="3" name="図 2">
            <a:extLst>
              <a:ext uri="{FF2B5EF4-FFF2-40B4-BE49-F238E27FC236}">
                <a16:creationId xmlns:a16="http://schemas.microsoft.com/office/drawing/2014/main" id="{1D8A6F0F-0ECE-8809-E5D7-9C83035D2A84}"/>
              </a:ext>
            </a:extLst>
          </p:cNvPr>
          <p:cNvPicPr>
            <a:picLocks noChangeAspect="1"/>
          </p:cNvPicPr>
          <p:nvPr/>
        </p:nvPicPr>
        <p:blipFill rotWithShape="1">
          <a:blip r:embed="rId6"/>
          <a:srcRect l="1619"/>
          <a:stretch/>
        </p:blipFill>
        <p:spPr>
          <a:xfrm>
            <a:off x="7655724" y="3882801"/>
            <a:ext cx="3953333" cy="2873106"/>
          </a:xfrm>
          <a:prstGeom prst="rect">
            <a:avLst/>
          </a:prstGeom>
        </p:spPr>
      </p:pic>
      <p:sp>
        <p:nvSpPr>
          <p:cNvPr id="4" name="スマイル 3">
            <a:extLst>
              <a:ext uri="{FF2B5EF4-FFF2-40B4-BE49-F238E27FC236}">
                <a16:creationId xmlns:a16="http://schemas.microsoft.com/office/drawing/2014/main" id="{31D9D49F-2B39-AA3D-5BD4-E848CCD03674}"/>
              </a:ext>
            </a:extLst>
          </p:cNvPr>
          <p:cNvSpPr/>
          <p:nvPr/>
        </p:nvSpPr>
        <p:spPr>
          <a:xfrm>
            <a:off x="9990556" y="4334252"/>
            <a:ext cx="283622" cy="249160"/>
          </a:xfrm>
          <a:prstGeom prst="smileyFac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aphicFrame>
        <p:nvGraphicFramePr>
          <p:cNvPr id="9" name="表 8">
            <a:extLst>
              <a:ext uri="{FF2B5EF4-FFF2-40B4-BE49-F238E27FC236}">
                <a16:creationId xmlns:a16="http://schemas.microsoft.com/office/drawing/2014/main" id="{8931F67C-F0AB-B262-4F01-B60BCA7E51C8}"/>
              </a:ext>
            </a:extLst>
          </p:cNvPr>
          <p:cNvGraphicFramePr>
            <a:graphicFrameLocks noGrp="1"/>
          </p:cNvGraphicFramePr>
          <p:nvPr>
            <p:extLst>
              <p:ext uri="{D42A27DB-BD31-4B8C-83A1-F6EECF244321}">
                <p14:modId xmlns:p14="http://schemas.microsoft.com/office/powerpoint/2010/main" val="406924354"/>
              </p:ext>
            </p:extLst>
          </p:nvPr>
        </p:nvGraphicFramePr>
        <p:xfrm>
          <a:off x="401489" y="1233500"/>
          <a:ext cx="4567385" cy="1925480"/>
        </p:xfrm>
        <a:graphic>
          <a:graphicData uri="http://schemas.openxmlformats.org/drawingml/2006/table">
            <a:tbl>
              <a:tblPr firstRow="1" bandRow="1">
                <a:tableStyleId>{5940675A-B579-460E-94D1-54222C63F5DA}</a:tableStyleId>
              </a:tblPr>
              <a:tblGrid>
                <a:gridCol w="1149408">
                  <a:extLst>
                    <a:ext uri="{9D8B030D-6E8A-4147-A177-3AD203B41FA5}">
                      <a16:colId xmlns:a16="http://schemas.microsoft.com/office/drawing/2014/main" val="1865509347"/>
                    </a:ext>
                  </a:extLst>
                </a:gridCol>
                <a:gridCol w="3417977">
                  <a:extLst>
                    <a:ext uri="{9D8B030D-6E8A-4147-A177-3AD203B41FA5}">
                      <a16:colId xmlns:a16="http://schemas.microsoft.com/office/drawing/2014/main" val="175524659"/>
                    </a:ext>
                  </a:extLst>
                </a:gridCol>
              </a:tblGrid>
              <a:tr h="481370">
                <a:tc>
                  <a:txBody>
                    <a:bodyPr/>
                    <a:lstStyle/>
                    <a:p>
                      <a:pPr algn="ctr"/>
                      <a:r>
                        <a:rPr kumimoji="1" lang="ja-JP" altLang="en-US" sz="1800" b="0" dirty="0">
                          <a:solidFill>
                            <a:schemeClr val="tx1">
                              <a:lumMod val="75000"/>
                              <a:lumOff val="25000"/>
                            </a:schemeClr>
                          </a:solidFill>
                          <a:latin typeface="Meiryo UI" panose="020B0604030504040204" pitchFamily="50" charset="-128"/>
                          <a:ea typeface="Meiryo UI" panose="020B0604030504040204" pitchFamily="50" charset="-128"/>
                        </a:rPr>
                        <a:t>何を</a:t>
                      </a:r>
                      <a:endParaRPr kumimoji="1" lang="en-US" altLang="ja-JP" sz="1800" b="0" dirty="0">
                        <a:solidFill>
                          <a:schemeClr val="tx1">
                            <a:lumMod val="75000"/>
                            <a:lumOff val="25000"/>
                          </a:schemeClr>
                        </a:solidFill>
                        <a:latin typeface="Meiryo UI" panose="020B0604030504040204" pitchFamily="50" charset="-128"/>
                        <a:ea typeface="Meiryo UI" panose="020B0604030504040204" pitchFamily="50" charset="-128"/>
                      </a:endParaRPr>
                    </a:p>
                  </a:txBody>
                  <a:tcPr anchor="ctr">
                    <a:solidFill>
                      <a:srgbClr val="FFF2CC"/>
                    </a:solidFill>
                  </a:tcPr>
                </a:tc>
                <a:tc>
                  <a:txBody>
                    <a:bodyPr/>
                    <a:lstStyle/>
                    <a:p>
                      <a:pPr algn="ctr"/>
                      <a:r>
                        <a:rPr kumimoji="1" lang="ja-JP" altLang="en-US" sz="1800" dirty="0">
                          <a:solidFill>
                            <a:schemeClr val="tx1">
                              <a:lumMod val="75000"/>
                              <a:lumOff val="25000"/>
                            </a:schemeClr>
                          </a:solidFill>
                          <a:latin typeface="Meiryo UI" panose="020B0604030504040204" pitchFamily="50" charset="-128"/>
                          <a:ea typeface="Meiryo UI" panose="020B0604030504040204" pitchFamily="50" charset="-128"/>
                        </a:rPr>
                        <a:t>機能評価やり直し工数を</a:t>
                      </a:r>
                    </a:p>
                  </a:txBody>
                  <a:tcPr anchor="ctr"/>
                </a:tc>
                <a:extLst>
                  <a:ext uri="{0D108BD9-81ED-4DB2-BD59-A6C34878D82A}">
                    <a16:rowId xmlns:a16="http://schemas.microsoft.com/office/drawing/2014/main" val="4195047875"/>
                  </a:ext>
                </a:extLst>
              </a:tr>
              <a:tr h="481370">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いつまでに</a:t>
                      </a:r>
                    </a:p>
                  </a:txBody>
                  <a:tcPr anchor="ctr">
                    <a:solidFill>
                      <a:srgbClr val="FFF2CC"/>
                    </a:solidFill>
                  </a:tcPr>
                </a:tc>
                <a:tc>
                  <a:txBody>
                    <a:bodyPr/>
                    <a:lstStyle/>
                    <a:p>
                      <a:pPr algn="ctr"/>
                      <a:r>
                        <a:rPr kumimoji="1" lang="en-US" altLang="ja-JP" sz="1800" dirty="0">
                          <a:solidFill>
                            <a:schemeClr val="tx1">
                              <a:lumMod val="75000"/>
                              <a:lumOff val="25000"/>
                            </a:schemeClr>
                          </a:solidFill>
                          <a:latin typeface="Meiryo UI" panose="020B0604030504040204" pitchFamily="50" charset="-128"/>
                          <a:ea typeface="Meiryo UI" panose="020B0604030504040204" pitchFamily="50" charset="-128"/>
                        </a:rPr>
                        <a:t>2022</a:t>
                      </a:r>
                      <a:r>
                        <a:rPr kumimoji="1" lang="ja-JP" altLang="en-US" sz="1800" dirty="0">
                          <a:solidFill>
                            <a:schemeClr val="tx1">
                              <a:lumMod val="75000"/>
                              <a:lumOff val="25000"/>
                            </a:schemeClr>
                          </a:solidFill>
                          <a:latin typeface="Meiryo UI" panose="020B0604030504040204" pitchFamily="50" charset="-128"/>
                          <a:ea typeface="Meiryo UI" panose="020B0604030504040204" pitchFamily="50" charset="-128"/>
                        </a:rPr>
                        <a:t>年</a:t>
                      </a:r>
                      <a:r>
                        <a:rPr kumimoji="1" lang="en-US" altLang="ja-JP" sz="1800" dirty="0">
                          <a:solidFill>
                            <a:schemeClr val="tx1">
                              <a:lumMod val="75000"/>
                              <a:lumOff val="25000"/>
                            </a:schemeClr>
                          </a:solidFill>
                          <a:latin typeface="Meiryo UI" panose="020B0604030504040204" pitchFamily="50" charset="-128"/>
                          <a:ea typeface="Meiryo UI" panose="020B0604030504040204" pitchFamily="50" charset="-128"/>
                        </a:rPr>
                        <a:t>12</a:t>
                      </a:r>
                      <a:r>
                        <a:rPr kumimoji="1" lang="ja-JP" altLang="en-US" sz="1800" dirty="0">
                          <a:solidFill>
                            <a:schemeClr val="tx1">
                              <a:lumMod val="75000"/>
                              <a:lumOff val="25000"/>
                            </a:schemeClr>
                          </a:solidFill>
                          <a:latin typeface="Meiryo UI" panose="020B0604030504040204" pitchFamily="50" charset="-128"/>
                          <a:ea typeface="Meiryo UI" panose="020B0604030504040204" pitchFamily="50" charset="-128"/>
                        </a:rPr>
                        <a:t>月までに</a:t>
                      </a:r>
                      <a:endParaRPr kumimoji="1" lang="en-US" altLang="ja-JP" sz="1800" dirty="0">
                        <a:solidFill>
                          <a:schemeClr val="tx1">
                            <a:lumMod val="75000"/>
                            <a:lumOff val="25000"/>
                          </a:schemeClr>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97447053"/>
                  </a:ext>
                </a:extLst>
              </a:tr>
              <a:tr h="481370">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どれだけ</a:t>
                      </a:r>
                    </a:p>
                  </a:txBody>
                  <a:tcPr anchor="ctr">
                    <a:solidFill>
                      <a:srgbClr val="FFF2CC"/>
                    </a:solidFill>
                  </a:tcPr>
                </a:tc>
                <a:tc>
                  <a:txBody>
                    <a:bodyPr/>
                    <a:lstStyle/>
                    <a:p>
                      <a:pPr algn="ctr"/>
                      <a:r>
                        <a:rPr kumimoji="1" lang="en-US" altLang="ja-JP" sz="1800">
                          <a:solidFill>
                            <a:schemeClr val="tx1">
                              <a:lumMod val="75000"/>
                              <a:lumOff val="25000"/>
                            </a:schemeClr>
                          </a:solidFill>
                          <a:latin typeface="Meiryo UI" panose="020B0604030504040204" pitchFamily="50" charset="-128"/>
                          <a:ea typeface="Meiryo UI" panose="020B0604030504040204" pitchFamily="50" charset="-128"/>
                        </a:rPr>
                        <a:t>6h/</a:t>
                      </a:r>
                      <a:r>
                        <a:rPr kumimoji="1" lang="ja-JP" altLang="en-US" sz="1800">
                          <a:solidFill>
                            <a:schemeClr val="tx1">
                              <a:lumMod val="75000"/>
                              <a:lumOff val="25000"/>
                            </a:schemeClr>
                          </a:solidFill>
                          <a:latin typeface="Meiryo UI" panose="020B0604030504040204" pitchFamily="50" charset="-128"/>
                          <a:ea typeface="Meiryo UI" panose="020B0604030504040204" pitchFamily="50" charset="-128"/>
                        </a:rPr>
                        <a:t>台</a:t>
                      </a:r>
                    </a:p>
                  </a:txBody>
                  <a:tcPr anchor="ctr"/>
                </a:tc>
                <a:extLst>
                  <a:ext uri="{0D108BD9-81ED-4DB2-BD59-A6C34878D82A}">
                    <a16:rowId xmlns:a16="http://schemas.microsoft.com/office/drawing/2014/main" val="616971723"/>
                  </a:ext>
                </a:extLst>
              </a:tr>
              <a:tr h="481370">
                <a:tc>
                  <a:txBody>
                    <a:bodyPr/>
                    <a:lstStyle/>
                    <a:p>
                      <a:pPr algn="ctr"/>
                      <a:r>
                        <a:rPr kumimoji="1" lang="ja-JP" altLang="en-US" sz="1800" b="0">
                          <a:solidFill>
                            <a:schemeClr val="tx1">
                              <a:lumMod val="75000"/>
                              <a:lumOff val="25000"/>
                            </a:schemeClr>
                          </a:solidFill>
                          <a:latin typeface="Meiryo UI" panose="020B0604030504040204" pitchFamily="50" charset="-128"/>
                          <a:ea typeface="Meiryo UI" panose="020B0604030504040204" pitchFamily="50" charset="-128"/>
                        </a:rPr>
                        <a:t>どうした</a:t>
                      </a:r>
                    </a:p>
                  </a:txBody>
                  <a:tcPr anchor="ctr">
                    <a:solidFill>
                      <a:srgbClr val="FFF2CC"/>
                    </a:solidFill>
                  </a:tcPr>
                </a:tc>
                <a:tc>
                  <a:txBody>
                    <a:bodyPr/>
                    <a:lstStyle/>
                    <a:p>
                      <a:pPr algn="ctr"/>
                      <a:r>
                        <a:rPr kumimoji="1" lang="en-US" altLang="ja-JP" sz="2000" b="1" dirty="0">
                          <a:solidFill>
                            <a:srgbClr val="D33D3D"/>
                          </a:solidFill>
                          <a:latin typeface="Meiryo UI" panose="020B0604030504040204" pitchFamily="50" charset="-128"/>
                          <a:ea typeface="Meiryo UI" panose="020B0604030504040204" pitchFamily="50" charset="-128"/>
                        </a:rPr>
                        <a:t>0h/</a:t>
                      </a:r>
                      <a:r>
                        <a:rPr kumimoji="1" lang="ja-JP" altLang="en-US" sz="2000" b="1" dirty="0">
                          <a:solidFill>
                            <a:srgbClr val="D33D3D"/>
                          </a:solidFill>
                          <a:latin typeface="Meiryo UI" panose="020B0604030504040204" pitchFamily="50" charset="-128"/>
                          <a:ea typeface="Meiryo UI" panose="020B0604030504040204" pitchFamily="50" charset="-128"/>
                        </a:rPr>
                        <a:t>台達成！</a:t>
                      </a:r>
                    </a:p>
                  </a:txBody>
                  <a:tcPr anchor="ctr"/>
                </a:tc>
                <a:extLst>
                  <a:ext uri="{0D108BD9-81ED-4DB2-BD59-A6C34878D82A}">
                    <a16:rowId xmlns:a16="http://schemas.microsoft.com/office/drawing/2014/main" val="1903274161"/>
                  </a:ext>
                </a:extLst>
              </a:tr>
            </a:tbl>
          </a:graphicData>
        </a:graphic>
      </p:graphicFrame>
      <p:graphicFrame>
        <p:nvGraphicFramePr>
          <p:cNvPr id="10" name="表 9">
            <a:extLst>
              <a:ext uri="{FF2B5EF4-FFF2-40B4-BE49-F238E27FC236}">
                <a16:creationId xmlns:a16="http://schemas.microsoft.com/office/drawing/2014/main" id="{0338F2B4-B9BF-3363-1C4C-6255DD207676}"/>
              </a:ext>
            </a:extLst>
          </p:cNvPr>
          <p:cNvGraphicFramePr>
            <a:graphicFrameLocks noGrp="1"/>
          </p:cNvGraphicFramePr>
          <p:nvPr>
            <p:extLst>
              <p:ext uri="{D42A27DB-BD31-4B8C-83A1-F6EECF244321}">
                <p14:modId xmlns:p14="http://schemas.microsoft.com/office/powerpoint/2010/main" val="2295747633"/>
              </p:ext>
            </p:extLst>
          </p:nvPr>
        </p:nvGraphicFramePr>
        <p:xfrm>
          <a:off x="420675" y="1230463"/>
          <a:ext cx="4567385" cy="1925479"/>
        </p:xfrm>
        <a:graphic>
          <a:graphicData uri="http://schemas.openxmlformats.org/drawingml/2006/table">
            <a:tbl>
              <a:tblPr/>
              <a:tblGrid>
                <a:gridCol w="4567385">
                  <a:extLst>
                    <a:ext uri="{9D8B030D-6E8A-4147-A177-3AD203B41FA5}">
                      <a16:colId xmlns:a16="http://schemas.microsoft.com/office/drawing/2014/main" val="60689935"/>
                    </a:ext>
                  </a:extLst>
                </a:gridCol>
              </a:tblGrid>
              <a:tr h="1925479">
                <a:tc>
                  <a:txBody>
                    <a:bodyPr/>
                    <a:lstStyle/>
                    <a:p>
                      <a:endParaRPr kumimoji="1" lang="ja-JP" altLang="en-US" dirty="0"/>
                    </a:p>
                  </a:txBody>
                  <a:tcPr>
                    <a:lnL w="38100" cmpd="sng">
                      <a:solidFill>
                        <a:schemeClr val="tx1">
                          <a:lumMod val="75000"/>
                          <a:lumOff val="25000"/>
                        </a:schemeClr>
                      </a:solidFill>
                      <a:prstDash val="solid"/>
                    </a:lnL>
                    <a:lnR w="38100" cmpd="sng">
                      <a:solidFill>
                        <a:schemeClr val="tx1">
                          <a:lumMod val="75000"/>
                          <a:lumOff val="25000"/>
                        </a:schemeClr>
                      </a:solidFill>
                      <a:prstDash val="solid"/>
                    </a:lnR>
                    <a:lnT w="38100" cmpd="sng">
                      <a:solidFill>
                        <a:schemeClr val="tx1">
                          <a:lumMod val="75000"/>
                          <a:lumOff val="25000"/>
                        </a:schemeClr>
                      </a:solidFill>
                      <a:prstDash val="solid"/>
                    </a:lnT>
                    <a:lnB w="38100" cmpd="sng">
                      <a:solidFill>
                        <a:schemeClr val="tx1">
                          <a:lumMod val="75000"/>
                          <a:lumOff val="25000"/>
                        </a:schemeClr>
                      </a:solidFill>
                      <a:prstDash val="solid"/>
                    </a:lnB>
                  </a:tcPr>
                </a:tc>
                <a:extLst>
                  <a:ext uri="{0D108BD9-81ED-4DB2-BD59-A6C34878D82A}">
                    <a16:rowId xmlns:a16="http://schemas.microsoft.com/office/drawing/2014/main" val="3314792770"/>
                  </a:ext>
                </a:extLst>
              </a:tr>
            </a:tbl>
          </a:graphicData>
        </a:graphic>
      </p:graphicFrame>
      <p:pic>
        <p:nvPicPr>
          <p:cNvPr id="11" name="図 10">
            <a:extLst>
              <a:ext uri="{FF2B5EF4-FFF2-40B4-BE49-F238E27FC236}">
                <a16:creationId xmlns:a16="http://schemas.microsoft.com/office/drawing/2014/main" id="{774AAB7C-C017-8E66-0344-5AEF25D051A5}"/>
              </a:ext>
            </a:extLst>
          </p:cNvPr>
          <p:cNvPicPr>
            <a:picLocks noChangeAspect="1"/>
          </p:cNvPicPr>
          <p:nvPr/>
        </p:nvPicPr>
        <p:blipFill>
          <a:blip r:embed="rId7"/>
          <a:stretch>
            <a:fillRect/>
          </a:stretch>
        </p:blipFill>
        <p:spPr>
          <a:xfrm>
            <a:off x="10366695" y="640627"/>
            <a:ext cx="1588085" cy="1349872"/>
          </a:xfrm>
          <a:prstGeom prst="rect">
            <a:avLst/>
          </a:prstGeom>
        </p:spPr>
      </p:pic>
      <p:sp>
        <p:nvSpPr>
          <p:cNvPr id="12" name="五角形 11">
            <a:extLst>
              <a:ext uri="{FF2B5EF4-FFF2-40B4-BE49-F238E27FC236}">
                <a16:creationId xmlns:a16="http://schemas.microsoft.com/office/drawing/2014/main" id="{22AFA004-6B31-1F61-6246-0E917EA4A9EA}"/>
              </a:ext>
            </a:extLst>
          </p:cNvPr>
          <p:cNvSpPr/>
          <p:nvPr/>
        </p:nvSpPr>
        <p:spPr>
          <a:xfrm>
            <a:off x="1335655" y="3739625"/>
            <a:ext cx="1875422" cy="1786116"/>
          </a:xfrm>
          <a:prstGeom prst="pentagon">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五角形 12">
            <a:extLst>
              <a:ext uri="{FF2B5EF4-FFF2-40B4-BE49-F238E27FC236}">
                <a16:creationId xmlns:a16="http://schemas.microsoft.com/office/drawing/2014/main" id="{FA5A119B-D234-05A3-99C8-21613E95A118}"/>
              </a:ext>
            </a:extLst>
          </p:cNvPr>
          <p:cNvSpPr/>
          <p:nvPr/>
        </p:nvSpPr>
        <p:spPr>
          <a:xfrm>
            <a:off x="1501593" y="3904861"/>
            <a:ext cx="1552854" cy="1478908"/>
          </a:xfrm>
          <a:prstGeom prst="pentagon">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五角形 14">
            <a:extLst>
              <a:ext uri="{FF2B5EF4-FFF2-40B4-BE49-F238E27FC236}">
                <a16:creationId xmlns:a16="http://schemas.microsoft.com/office/drawing/2014/main" id="{22AD17A3-376E-542A-3687-3A1F665B873C}"/>
              </a:ext>
            </a:extLst>
          </p:cNvPr>
          <p:cNvSpPr/>
          <p:nvPr/>
        </p:nvSpPr>
        <p:spPr>
          <a:xfrm>
            <a:off x="1672488" y="4075989"/>
            <a:ext cx="1219203" cy="1161145"/>
          </a:xfrm>
          <a:prstGeom prst="pentagon">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五角形 15">
            <a:extLst>
              <a:ext uri="{FF2B5EF4-FFF2-40B4-BE49-F238E27FC236}">
                <a16:creationId xmlns:a16="http://schemas.microsoft.com/office/drawing/2014/main" id="{0E584C26-196C-6129-54E5-5F2940C2F495}"/>
              </a:ext>
            </a:extLst>
          </p:cNvPr>
          <p:cNvSpPr/>
          <p:nvPr/>
        </p:nvSpPr>
        <p:spPr>
          <a:xfrm>
            <a:off x="1886292" y="4298919"/>
            <a:ext cx="792333" cy="754602"/>
          </a:xfrm>
          <a:prstGeom prst="pentagon">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五角形 16">
            <a:extLst>
              <a:ext uri="{FF2B5EF4-FFF2-40B4-BE49-F238E27FC236}">
                <a16:creationId xmlns:a16="http://schemas.microsoft.com/office/drawing/2014/main" id="{1BA6F18A-FA62-024B-B9FB-101C2376A00D}"/>
              </a:ext>
            </a:extLst>
          </p:cNvPr>
          <p:cNvSpPr/>
          <p:nvPr/>
        </p:nvSpPr>
        <p:spPr>
          <a:xfrm>
            <a:off x="2053857" y="4479852"/>
            <a:ext cx="459053" cy="437193"/>
          </a:xfrm>
          <a:prstGeom prst="pentagon">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ACCE46B7-F43E-FEE2-DD59-273969790C0A}"/>
              </a:ext>
            </a:extLst>
          </p:cNvPr>
          <p:cNvCxnSpPr>
            <a:cxnSpLocks/>
            <a:stCxn id="12" idx="0"/>
          </p:cNvCxnSpPr>
          <p:nvPr/>
        </p:nvCxnSpPr>
        <p:spPr>
          <a:xfrm>
            <a:off x="2273366" y="3739625"/>
            <a:ext cx="8721" cy="95882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AB310FAB-2704-F7B3-5FC5-2C1F07EC10B7}"/>
              </a:ext>
            </a:extLst>
          </p:cNvPr>
          <p:cNvCxnSpPr>
            <a:cxnSpLocks/>
            <a:stCxn id="12" idx="5"/>
          </p:cNvCxnSpPr>
          <p:nvPr/>
        </p:nvCxnSpPr>
        <p:spPr>
          <a:xfrm flipH="1">
            <a:off x="2282089" y="4421859"/>
            <a:ext cx="928986" cy="28297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EA410E98-EE20-6164-0450-290B74B6E267}"/>
              </a:ext>
            </a:extLst>
          </p:cNvPr>
          <p:cNvCxnSpPr>
            <a:cxnSpLocks/>
            <a:stCxn id="12" idx="4"/>
          </p:cNvCxnSpPr>
          <p:nvPr/>
        </p:nvCxnSpPr>
        <p:spPr>
          <a:xfrm flipH="1" flipV="1">
            <a:off x="2282089" y="4704837"/>
            <a:ext cx="570813" cy="82089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4751E6C8-89A3-4E8E-939B-FEA5B55BE13B}"/>
              </a:ext>
            </a:extLst>
          </p:cNvPr>
          <p:cNvCxnSpPr>
            <a:cxnSpLocks/>
            <a:stCxn id="12" idx="2"/>
          </p:cNvCxnSpPr>
          <p:nvPr/>
        </p:nvCxnSpPr>
        <p:spPr>
          <a:xfrm flipV="1">
            <a:off x="1693830" y="4710960"/>
            <a:ext cx="584190" cy="81477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FE61078F-04F6-D678-F74B-12CD00514C92}"/>
              </a:ext>
            </a:extLst>
          </p:cNvPr>
          <p:cNvCxnSpPr>
            <a:cxnSpLocks/>
            <a:stCxn id="12" idx="1"/>
          </p:cNvCxnSpPr>
          <p:nvPr/>
        </p:nvCxnSpPr>
        <p:spPr>
          <a:xfrm>
            <a:off x="1335657" y="4421859"/>
            <a:ext cx="946430" cy="28297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9F9DB309-F516-4807-FC32-FB12353B709F}"/>
              </a:ext>
            </a:extLst>
          </p:cNvPr>
          <p:cNvCxnSpPr>
            <a:cxnSpLocks/>
            <a:stCxn id="15" idx="0"/>
            <a:endCxn id="15" idx="1"/>
          </p:cNvCxnSpPr>
          <p:nvPr/>
        </p:nvCxnSpPr>
        <p:spPr>
          <a:xfrm flipH="1">
            <a:off x="1672489" y="4075989"/>
            <a:ext cx="609601" cy="4435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AA4325A8-568D-75B3-2287-F7354F4F58C8}"/>
              </a:ext>
            </a:extLst>
          </p:cNvPr>
          <p:cNvCxnSpPr>
            <a:cxnSpLocks/>
            <a:stCxn id="15" idx="2"/>
            <a:endCxn id="15" idx="1"/>
          </p:cNvCxnSpPr>
          <p:nvPr/>
        </p:nvCxnSpPr>
        <p:spPr>
          <a:xfrm flipH="1" flipV="1">
            <a:off x="1672489" y="4519506"/>
            <a:ext cx="232847" cy="71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4DD0093F-95B6-20B3-280A-AE7C807126C1}"/>
              </a:ext>
            </a:extLst>
          </p:cNvPr>
          <p:cNvCxnSpPr>
            <a:cxnSpLocks/>
            <a:stCxn id="15" idx="5"/>
            <a:endCxn id="15" idx="0"/>
          </p:cNvCxnSpPr>
          <p:nvPr/>
        </p:nvCxnSpPr>
        <p:spPr>
          <a:xfrm flipH="1" flipV="1">
            <a:off x="2282090" y="4075989"/>
            <a:ext cx="609600" cy="4435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55416DF5-8DC3-06F6-D3FD-48C8B676AA51}"/>
              </a:ext>
            </a:extLst>
          </p:cNvPr>
          <p:cNvCxnSpPr>
            <a:cxnSpLocks/>
            <a:stCxn id="15" idx="5"/>
            <a:endCxn id="15" idx="4"/>
          </p:cNvCxnSpPr>
          <p:nvPr/>
        </p:nvCxnSpPr>
        <p:spPr>
          <a:xfrm flipH="1">
            <a:off x="2658843" y="4519506"/>
            <a:ext cx="232847" cy="717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5AF69DD4-D15E-24A9-24A5-3629C17950F3}"/>
              </a:ext>
            </a:extLst>
          </p:cNvPr>
          <p:cNvCxnSpPr>
            <a:cxnSpLocks/>
            <a:stCxn id="15" idx="2"/>
            <a:endCxn id="15" idx="4"/>
          </p:cNvCxnSpPr>
          <p:nvPr/>
        </p:nvCxnSpPr>
        <p:spPr>
          <a:xfrm>
            <a:off x="1905336" y="5237131"/>
            <a:ext cx="7535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テキスト ボックス 125">
            <a:extLst>
              <a:ext uri="{FF2B5EF4-FFF2-40B4-BE49-F238E27FC236}">
                <a16:creationId xmlns:a16="http://schemas.microsoft.com/office/drawing/2014/main" id="{59925B50-F9EB-8877-D7DD-36064500C9B7}"/>
              </a:ext>
            </a:extLst>
          </p:cNvPr>
          <p:cNvSpPr txBox="1"/>
          <p:nvPr/>
        </p:nvSpPr>
        <p:spPr>
          <a:xfrm>
            <a:off x="1905336" y="3389200"/>
            <a:ext cx="725337" cy="311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考え方</a:t>
            </a:r>
          </a:p>
        </p:txBody>
      </p:sp>
      <p:sp>
        <p:nvSpPr>
          <p:cNvPr id="71" name="テキスト ボックス 125">
            <a:extLst>
              <a:ext uri="{FF2B5EF4-FFF2-40B4-BE49-F238E27FC236}">
                <a16:creationId xmlns:a16="http://schemas.microsoft.com/office/drawing/2014/main" id="{CDF67C90-1E8A-7A93-A088-0AD566BF0B34}"/>
              </a:ext>
            </a:extLst>
          </p:cNvPr>
          <p:cNvSpPr txBox="1"/>
          <p:nvPr/>
        </p:nvSpPr>
        <p:spPr>
          <a:xfrm>
            <a:off x="3367099" y="3473268"/>
            <a:ext cx="725337" cy="311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改善前</a:t>
            </a:r>
          </a:p>
        </p:txBody>
      </p:sp>
      <p:sp>
        <p:nvSpPr>
          <p:cNvPr id="72" name="テキスト ボックス 125">
            <a:extLst>
              <a:ext uri="{FF2B5EF4-FFF2-40B4-BE49-F238E27FC236}">
                <a16:creationId xmlns:a16="http://schemas.microsoft.com/office/drawing/2014/main" id="{A12E3FC6-1B1F-32C8-1666-3169E8CD9821}"/>
              </a:ext>
            </a:extLst>
          </p:cNvPr>
          <p:cNvSpPr txBox="1"/>
          <p:nvPr/>
        </p:nvSpPr>
        <p:spPr>
          <a:xfrm>
            <a:off x="2691778" y="5532125"/>
            <a:ext cx="928986" cy="311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400" b="1">
                <a:solidFill>
                  <a:srgbClr val="D33D3D"/>
                </a:solidFill>
                <a:latin typeface="Meiryo UI" panose="020B0604030504040204" pitchFamily="50" charset="-128"/>
                <a:ea typeface="Meiryo UI" panose="020B0604030504040204" pitchFamily="50" charset="-128"/>
              </a:rPr>
              <a:t>QC</a:t>
            </a:r>
            <a:r>
              <a:rPr lang="ja-JP" altLang="en-US" sz="1400" b="1">
                <a:solidFill>
                  <a:srgbClr val="D33D3D"/>
                </a:solidFill>
                <a:latin typeface="Meiryo UI" panose="020B0604030504040204" pitchFamily="50" charset="-128"/>
                <a:ea typeface="Meiryo UI" panose="020B0604030504040204" pitchFamily="50" charset="-128"/>
              </a:rPr>
              <a:t>手法</a:t>
            </a:r>
          </a:p>
        </p:txBody>
      </p:sp>
      <p:sp>
        <p:nvSpPr>
          <p:cNvPr id="73" name="テキスト ボックス 125">
            <a:extLst>
              <a:ext uri="{FF2B5EF4-FFF2-40B4-BE49-F238E27FC236}">
                <a16:creationId xmlns:a16="http://schemas.microsoft.com/office/drawing/2014/main" id="{BF8485A5-E0B7-9B6D-075D-B659FB18B326}"/>
              </a:ext>
            </a:extLst>
          </p:cNvPr>
          <p:cNvSpPr txBox="1"/>
          <p:nvPr/>
        </p:nvSpPr>
        <p:spPr>
          <a:xfrm>
            <a:off x="929081" y="5532125"/>
            <a:ext cx="928986" cy="311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多能工</a:t>
            </a:r>
          </a:p>
        </p:txBody>
      </p:sp>
      <p:sp>
        <p:nvSpPr>
          <p:cNvPr id="74" name="テキスト ボックス 125">
            <a:extLst>
              <a:ext uri="{FF2B5EF4-FFF2-40B4-BE49-F238E27FC236}">
                <a16:creationId xmlns:a16="http://schemas.microsoft.com/office/drawing/2014/main" id="{BDACAAE9-8C1B-DF4D-4B20-6D88CD55B701}"/>
              </a:ext>
            </a:extLst>
          </p:cNvPr>
          <p:cNvSpPr txBox="1"/>
          <p:nvPr/>
        </p:nvSpPr>
        <p:spPr>
          <a:xfrm>
            <a:off x="476376" y="4233404"/>
            <a:ext cx="928986" cy="311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改善能力</a:t>
            </a:r>
          </a:p>
        </p:txBody>
      </p:sp>
      <p:sp>
        <p:nvSpPr>
          <p:cNvPr id="75" name="テキスト ボックス 125">
            <a:extLst>
              <a:ext uri="{FF2B5EF4-FFF2-40B4-BE49-F238E27FC236}">
                <a16:creationId xmlns:a16="http://schemas.microsoft.com/office/drawing/2014/main" id="{91BB5520-17DA-244E-D391-67441E6B4634}"/>
              </a:ext>
            </a:extLst>
          </p:cNvPr>
          <p:cNvSpPr txBox="1"/>
          <p:nvPr/>
        </p:nvSpPr>
        <p:spPr>
          <a:xfrm>
            <a:off x="1668322" y="3769121"/>
            <a:ext cx="725337" cy="11684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a:solidFill>
                  <a:schemeClr val="tx1">
                    <a:lumMod val="75000"/>
                    <a:lumOff val="25000"/>
                  </a:schemeClr>
                </a:solidFill>
                <a:latin typeface="Meiryo UI" panose="020B0604030504040204" pitchFamily="50" charset="-128"/>
                <a:ea typeface="Meiryo UI" panose="020B0604030504040204" pitchFamily="50" charset="-128"/>
              </a:rPr>
              <a:t>5</a:t>
            </a:r>
          </a:p>
          <a:p>
            <a:pPr algn="ctr"/>
            <a:r>
              <a:rPr lang="en-US" altLang="ja-JP">
                <a:solidFill>
                  <a:schemeClr val="tx1">
                    <a:lumMod val="75000"/>
                    <a:lumOff val="25000"/>
                  </a:schemeClr>
                </a:solidFill>
                <a:latin typeface="Meiryo UI" panose="020B0604030504040204" pitchFamily="50" charset="-128"/>
                <a:ea typeface="Meiryo UI" panose="020B0604030504040204" pitchFamily="50" charset="-128"/>
              </a:rPr>
              <a:t>4</a:t>
            </a:r>
          </a:p>
          <a:p>
            <a:pPr algn="ctr"/>
            <a:r>
              <a:rPr lang="en-US" altLang="ja-JP">
                <a:solidFill>
                  <a:schemeClr val="tx1">
                    <a:lumMod val="75000"/>
                    <a:lumOff val="25000"/>
                  </a:schemeClr>
                </a:solidFill>
                <a:latin typeface="Meiryo UI" panose="020B0604030504040204" pitchFamily="50" charset="-128"/>
                <a:ea typeface="Meiryo UI" panose="020B0604030504040204" pitchFamily="50" charset="-128"/>
              </a:rPr>
              <a:t>3</a:t>
            </a:r>
          </a:p>
          <a:p>
            <a:pPr algn="ctr"/>
            <a:r>
              <a:rPr lang="en-US" altLang="ja-JP">
                <a:solidFill>
                  <a:schemeClr val="tx1">
                    <a:lumMod val="75000"/>
                    <a:lumOff val="25000"/>
                  </a:schemeClr>
                </a:solidFill>
                <a:latin typeface="Meiryo UI" panose="020B0604030504040204" pitchFamily="50" charset="-128"/>
                <a:ea typeface="Meiryo UI" panose="020B0604030504040204" pitchFamily="50" charset="-128"/>
              </a:rPr>
              <a:t>2</a:t>
            </a:r>
          </a:p>
          <a:p>
            <a:pPr algn="ctr"/>
            <a:r>
              <a:rPr lang="en-US" altLang="ja-JP">
                <a:solidFill>
                  <a:schemeClr val="tx1">
                    <a:lumMod val="75000"/>
                    <a:lumOff val="25000"/>
                  </a:schemeClr>
                </a:solidFill>
                <a:latin typeface="Meiryo UI" panose="020B0604030504040204" pitchFamily="50" charset="-128"/>
                <a:ea typeface="Meiryo UI" panose="020B0604030504040204" pitchFamily="50" charset="-128"/>
              </a:rPr>
              <a:t>1</a:t>
            </a:r>
          </a:p>
          <a:p>
            <a:pPr algn="ctr"/>
            <a:r>
              <a:rPr lang="en-US" altLang="ja-JP">
                <a:solidFill>
                  <a:schemeClr val="tx1">
                    <a:lumMod val="75000"/>
                    <a:lumOff val="25000"/>
                  </a:schemeClr>
                </a:solidFill>
                <a:latin typeface="Meiryo UI" panose="020B0604030504040204" pitchFamily="50" charset="-128"/>
                <a:ea typeface="Meiryo UI" panose="020B0604030504040204" pitchFamily="50" charset="-128"/>
              </a:rPr>
              <a:t>0</a:t>
            </a:r>
            <a:endParaRPr lang="ja-JP" altLang="en-US">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76" name="図 75">
            <a:extLst>
              <a:ext uri="{FF2B5EF4-FFF2-40B4-BE49-F238E27FC236}">
                <a16:creationId xmlns:a16="http://schemas.microsoft.com/office/drawing/2014/main" id="{D255FB3F-E179-7E65-702B-BD3EA8192BA2}"/>
              </a:ext>
            </a:extLst>
          </p:cNvPr>
          <p:cNvPicPr>
            <a:picLocks noChangeAspect="1"/>
          </p:cNvPicPr>
          <p:nvPr/>
        </p:nvPicPr>
        <p:blipFill>
          <a:blip r:embed="rId8"/>
          <a:stretch>
            <a:fillRect/>
          </a:stretch>
        </p:blipFill>
        <p:spPr>
          <a:xfrm>
            <a:off x="5462831" y="4588449"/>
            <a:ext cx="515612" cy="628589"/>
          </a:xfrm>
          <a:prstGeom prst="rect">
            <a:avLst/>
          </a:prstGeom>
          <a:ln>
            <a:solidFill>
              <a:schemeClr val="tx1"/>
            </a:solidFill>
          </a:ln>
        </p:spPr>
      </p:pic>
      <p:pic>
        <p:nvPicPr>
          <p:cNvPr id="77" name="図 76" descr="メガネをかけた少年&#10;&#10;説明は自動で生成されたものです">
            <a:extLst>
              <a:ext uri="{FF2B5EF4-FFF2-40B4-BE49-F238E27FC236}">
                <a16:creationId xmlns:a16="http://schemas.microsoft.com/office/drawing/2014/main" id="{211EA575-1BEB-A9F6-7913-D43F1F30C3E0}"/>
              </a:ext>
            </a:extLst>
          </p:cNvPr>
          <p:cNvPicPr>
            <a:picLocks noChangeAspect="1"/>
          </p:cNvPicPr>
          <p:nvPr/>
        </p:nvPicPr>
        <p:blipFill>
          <a:blip r:embed="rId9"/>
          <a:stretch>
            <a:fillRect/>
          </a:stretch>
        </p:blipFill>
        <p:spPr>
          <a:xfrm>
            <a:off x="4949155" y="5237879"/>
            <a:ext cx="517807" cy="638891"/>
          </a:xfrm>
          <a:prstGeom prst="rect">
            <a:avLst/>
          </a:prstGeom>
        </p:spPr>
      </p:pic>
      <p:pic>
        <p:nvPicPr>
          <p:cNvPr id="80" name="図 79" descr="白いシャツを着ている男性の白黒写真&#10;&#10;説明は自動で生成されたものです">
            <a:extLst>
              <a:ext uri="{FF2B5EF4-FFF2-40B4-BE49-F238E27FC236}">
                <a16:creationId xmlns:a16="http://schemas.microsoft.com/office/drawing/2014/main" id="{D68C4000-8F82-7BA6-67F5-E6D6B30CCF1F}"/>
              </a:ext>
            </a:extLst>
          </p:cNvPr>
          <p:cNvPicPr>
            <a:picLocks noChangeAspect="1"/>
          </p:cNvPicPr>
          <p:nvPr/>
        </p:nvPicPr>
        <p:blipFill rotWithShape="1">
          <a:blip r:embed="rId10"/>
          <a:srcRect l="-1" r="8958" b="-484"/>
          <a:stretch/>
        </p:blipFill>
        <p:spPr>
          <a:xfrm>
            <a:off x="5466963" y="5226003"/>
            <a:ext cx="519989" cy="650767"/>
          </a:xfrm>
          <a:prstGeom prst="rect">
            <a:avLst/>
          </a:prstGeom>
        </p:spPr>
      </p:pic>
      <p:pic>
        <p:nvPicPr>
          <p:cNvPr id="82" name="図 81" descr="白いシャツを着ている男はスマイルしている&#10;&#10;説明は自動で生成されたものです">
            <a:extLst>
              <a:ext uri="{FF2B5EF4-FFF2-40B4-BE49-F238E27FC236}">
                <a16:creationId xmlns:a16="http://schemas.microsoft.com/office/drawing/2014/main" id="{FE60BDAF-D334-52AE-BC70-4B3DC2737808}"/>
              </a:ext>
            </a:extLst>
          </p:cNvPr>
          <p:cNvPicPr>
            <a:picLocks noChangeAspect="1"/>
          </p:cNvPicPr>
          <p:nvPr/>
        </p:nvPicPr>
        <p:blipFill>
          <a:blip r:embed="rId11"/>
          <a:stretch>
            <a:fillRect/>
          </a:stretch>
        </p:blipFill>
        <p:spPr>
          <a:xfrm>
            <a:off x="4443319" y="4587113"/>
            <a:ext cx="498780" cy="650767"/>
          </a:xfrm>
          <a:prstGeom prst="rect">
            <a:avLst/>
          </a:prstGeom>
        </p:spPr>
      </p:pic>
      <p:pic>
        <p:nvPicPr>
          <p:cNvPr id="83" name="図 82" descr="白いシャツを着ている男はスマイルしている&#10;&#10;説明は自動で生成されたものです">
            <a:extLst>
              <a:ext uri="{FF2B5EF4-FFF2-40B4-BE49-F238E27FC236}">
                <a16:creationId xmlns:a16="http://schemas.microsoft.com/office/drawing/2014/main" id="{BF9080DC-EE28-5619-F255-DACA902FB122}"/>
              </a:ext>
            </a:extLst>
          </p:cNvPr>
          <p:cNvPicPr>
            <a:picLocks noChangeAspect="1"/>
          </p:cNvPicPr>
          <p:nvPr/>
        </p:nvPicPr>
        <p:blipFill>
          <a:blip r:embed="rId12"/>
          <a:stretch>
            <a:fillRect/>
          </a:stretch>
        </p:blipFill>
        <p:spPr>
          <a:xfrm>
            <a:off x="4940670" y="4561815"/>
            <a:ext cx="550209" cy="676065"/>
          </a:xfrm>
          <a:prstGeom prst="rect">
            <a:avLst/>
          </a:prstGeom>
        </p:spPr>
      </p:pic>
      <p:pic>
        <p:nvPicPr>
          <p:cNvPr id="84" name="図 83">
            <a:extLst>
              <a:ext uri="{FF2B5EF4-FFF2-40B4-BE49-F238E27FC236}">
                <a16:creationId xmlns:a16="http://schemas.microsoft.com/office/drawing/2014/main" id="{5F2C659C-998E-942D-5599-0532331A506F}"/>
              </a:ext>
            </a:extLst>
          </p:cNvPr>
          <p:cNvPicPr>
            <a:picLocks noChangeAspect="1"/>
          </p:cNvPicPr>
          <p:nvPr/>
        </p:nvPicPr>
        <p:blipFill>
          <a:blip r:embed="rId13"/>
          <a:stretch>
            <a:fillRect/>
          </a:stretch>
        </p:blipFill>
        <p:spPr>
          <a:xfrm>
            <a:off x="4452006" y="5242991"/>
            <a:ext cx="494162" cy="633779"/>
          </a:xfrm>
          <a:prstGeom prst="rect">
            <a:avLst/>
          </a:prstGeom>
          <a:ln>
            <a:solidFill>
              <a:schemeClr val="tx1"/>
            </a:solidFill>
          </a:ln>
        </p:spPr>
      </p:pic>
      <p:sp>
        <p:nvSpPr>
          <p:cNvPr id="85" name="角丸四角形 54">
            <a:extLst>
              <a:ext uri="{FF2B5EF4-FFF2-40B4-BE49-F238E27FC236}">
                <a16:creationId xmlns:a16="http://schemas.microsoft.com/office/drawing/2014/main" id="{8E2F85C0-0691-E817-A284-F2CE262E3FD4}"/>
              </a:ext>
            </a:extLst>
          </p:cNvPr>
          <p:cNvSpPr/>
          <p:nvPr/>
        </p:nvSpPr>
        <p:spPr>
          <a:xfrm>
            <a:off x="338899" y="6119584"/>
            <a:ext cx="7172856" cy="558998"/>
          </a:xfrm>
          <a:prstGeom prst="roundRect">
            <a:avLst/>
          </a:prstGeom>
          <a:solidFill>
            <a:srgbClr val="FFF2CC"/>
          </a:solidFill>
          <a:ln w="5715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rgbClr val="D33D3D"/>
                </a:solidFill>
                <a:latin typeface="Meiryo UI" panose="020B0604030504040204" pitchFamily="50" charset="-128"/>
                <a:ea typeface="Meiryo UI" panose="020B0604030504040204" pitchFamily="50" charset="-128"/>
              </a:rPr>
              <a:t>若手中心に「</a:t>
            </a:r>
            <a:r>
              <a:rPr lang="en-US" altLang="ja-JP" sz="2400" b="1">
                <a:solidFill>
                  <a:srgbClr val="D33D3D"/>
                </a:solidFill>
                <a:latin typeface="Meiryo UI" panose="020B0604030504040204" pitchFamily="50" charset="-128"/>
                <a:ea typeface="Meiryo UI" panose="020B0604030504040204" pitchFamily="50" charset="-128"/>
              </a:rPr>
              <a:t>QC</a:t>
            </a:r>
            <a:r>
              <a:rPr lang="ja-JP" altLang="en-US" sz="2400" b="1">
                <a:solidFill>
                  <a:srgbClr val="D33D3D"/>
                </a:solidFill>
                <a:latin typeface="Meiryo UI" panose="020B0604030504040204" pitchFamily="50" charset="-128"/>
                <a:ea typeface="Meiryo UI" panose="020B0604030504040204" pitchFamily="50" charset="-128"/>
              </a:rPr>
              <a:t>手法」がレベルアップ！</a:t>
            </a:r>
            <a:endParaRPr lang="en-US" altLang="ja-JP" sz="24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87" name="テキスト ボックス 125">
            <a:extLst>
              <a:ext uri="{FF2B5EF4-FFF2-40B4-BE49-F238E27FC236}">
                <a16:creationId xmlns:a16="http://schemas.microsoft.com/office/drawing/2014/main" id="{8443113B-8CE0-1681-EE14-D59AAEF407BA}"/>
              </a:ext>
            </a:extLst>
          </p:cNvPr>
          <p:cNvSpPr txBox="1"/>
          <p:nvPr/>
        </p:nvSpPr>
        <p:spPr>
          <a:xfrm>
            <a:off x="9080187" y="5216111"/>
            <a:ext cx="2387982" cy="741814"/>
          </a:xfrm>
          <a:prstGeom prst="rect">
            <a:avLst/>
          </a:prstGeom>
          <a:solidFill>
            <a:schemeClr val="bg1"/>
          </a:solidFill>
          <a:ln w="9525" cmpd="sng">
            <a:solidFill>
              <a:srgbClr val="D33D3D"/>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X</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軸　</a:t>
            </a: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2.8</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 ⇒ </a:t>
            </a:r>
            <a:r>
              <a:rPr lang="en-US" altLang="ja-JP" sz="2000" b="1">
                <a:solidFill>
                  <a:srgbClr val="D33D3D"/>
                </a:solidFill>
                <a:latin typeface="Meiryo UI" panose="020B0604030504040204" pitchFamily="50" charset="-128"/>
                <a:ea typeface="Meiryo UI" panose="020B0604030504040204" pitchFamily="50" charset="-128"/>
              </a:rPr>
              <a:t>3.0</a:t>
            </a:r>
            <a:endParaRPr lang="en-US" altLang="ja-JP" sz="1600" b="1">
              <a:solidFill>
                <a:srgbClr val="D33D3D"/>
              </a:solidFill>
              <a:latin typeface="Meiryo UI" panose="020B0604030504040204" pitchFamily="50" charset="-128"/>
              <a:ea typeface="Meiryo UI" panose="020B0604030504040204" pitchFamily="50" charset="-128"/>
            </a:endParaRPr>
          </a:p>
          <a:p>
            <a:pPr algn="ct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Y</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軸　</a:t>
            </a: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4.0</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 ⇒ </a:t>
            </a: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4.0</a:t>
            </a:r>
            <a:endParaRPr lang="ja-JP" altLang="en-US" sz="16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81" name="図 80" descr="メガネを掛けた男&#10;&#10;説明は自動で生成されたものです">
            <a:extLst>
              <a:ext uri="{FF2B5EF4-FFF2-40B4-BE49-F238E27FC236}">
                <a16:creationId xmlns:a16="http://schemas.microsoft.com/office/drawing/2014/main" id="{C36AC2D1-D6B3-8593-E072-07C09CDE4499}"/>
              </a:ext>
            </a:extLst>
          </p:cNvPr>
          <p:cNvPicPr>
            <a:picLocks noChangeAspect="1"/>
          </p:cNvPicPr>
          <p:nvPr/>
        </p:nvPicPr>
        <p:blipFill>
          <a:blip r:embed="rId14"/>
          <a:stretch>
            <a:fillRect/>
          </a:stretch>
        </p:blipFill>
        <p:spPr>
          <a:xfrm>
            <a:off x="4909399" y="3800977"/>
            <a:ext cx="612752" cy="757645"/>
          </a:xfrm>
          <a:prstGeom prst="rect">
            <a:avLst/>
          </a:prstGeom>
          <a:ln w="38100">
            <a:solidFill>
              <a:srgbClr val="C00000"/>
            </a:solidFill>
          </a:ln>
        </p:spPr>
      </p:pic>
      <p:sp>
        <p:nvSpPr>
          <p:cNvPr id="2" name="直角三角形 1">
            <a:extLst>
              <a:ext uri="{FF2B5EF4-FFF2-40B4-BE49-F238E27FC236}">
                <a16:creationId xmlns:a16="http://schemas.microsoft.com/office/drawing/2014/main" id="{51942AB5-8245-D857-7D8A-DD3C8BDE056E}"/>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04F30457-2B2E-9776-53A4-C68F7C4EB279}"/>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20</a:t>
            </a:r>
            <a:endParaRPr lang="ja-JP" altLang="en-US" sz="2400" b="1" dirty="0">
              <a:latin typeface="Meiryo UI" panose="020B0604030504040204" pitchFamily="50" charset="-128"/>
              <a:ea typeface="Meiryo UI" panose="020B0604030504040204" pitchFamily="50" charset="-128"/>
            </a:endParaRPr>
          </a:p>
        </p:txBody>
      </p:sp>
      <p:cxnSp>
        <p:nvCxnSpPr>
          <p:cNvPr id="18" name="直線コネクタ 17">
            <a:extLst>
              <a:ext uri="{FF2B5EF4-FFF2-40B4-BE49-F238E27FC236}">
                <a16:creationId xmlns:a16="http://schemas.microsoft.com/office/drawing/2014/main" id="{D1D9BE61-96D5-B9A7-9C5E-665C4312DF0B}"/>
              </a:ext>
            </a:extLst>
          </p:cNvPr>
          <p:cNvCxnSpPr>
            <a:cxnSpLocks/>
            <a:endCxn id="16" idx="4"/>
          </p:cNvCxnSpPr>
          <p:nvPr/>
        </p:nvCxnSpPr>
        <p:spPr>
          <a:xfrm flipV="1">
            <a:off x="1886292" y="5053519"/>
            <a:ext cx="641010" cy="186951"/>
          </a:xfrm>
          <a:prstGeom prst="line">
            <a:avLst/>
          </a:prstGeom>
          <a:ln w="571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C9AC043F-615A-9D4E-214B-ED8B05130294}"/>
              </a:ext>
            </a:extLst>
          </p:cNvPr>
          <p:cNvCxnSpPr>
            <a:cxnSpLocks/>
            <a:stCxn id="16" idx="4"/>
            <a:endCxn id="15" idx="5"/>
          </p:cNvCxnSpPr>
          <p:nvPr/>
        </p:nvCxnSpPr>
        <p:spPr>
          <a:xfrm flipV="1">
            <a:off x="2527302" y="4519506"/>
            <a:ext cx="364388" cy="534013"/>
          </a:xfrm>
          <a:prstGeom prst="line">
            <a:avLst/>
          </a:prstGeom>
          <a:ln w="571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DAD8BE9B-0F48-EA57-87E6-A3804BFC369E}"/>
              </a:ext>
            </a:extLst>
          </p:cNvPr>
          <p:cNvCxnSpPr>
            <a:cxnSpLocks/>
          </p:cNvCxnSpPr>
          <p:nvPr/>
        </p:nvCxnSpPr>
        <p:spPr>
          <a:xfrm>
            <a:off x="2766180" y="3615951"/>
            <a:ext cx="583068" cy="0"/>
          </a:xfrm>
          <a:prstGeom prst="line">
            <a:avLst/>
          </a:prstGeom>
          <a:ln w="571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954BDB08-20FE-16F0-0120-78ACE0E316C6}"/>
              </a:ext>
            </a:extLst>
          </p:cNvPr>
          <p:cNvCxnSpPr>
            <a:cxnSpLocks/>
          </p:cNvCxnSpPr>
          <p:nvPr/>
        </p:nvCxnSpPr>
        <p:spPr>
          <a:xfrm flipH="1">
            <a:off x="2760445" y="3873466"/>
            <a:ext cx="593158" cy="26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テキスト ボックス 125">
            <a:extLst>
              <a:ext uri="{FF2B5EF4-FFF2-40B4-BE49-F238E27FC236}">
                <a16:creationId xmlns:a16="http://schemas.microsoft.com/office/drawing/2014/main" id="{D18C1FB0-7142-5579-29E4-B7D02A3F5005}"/>
              </a:ext>
            </a:extLst>
          </p:cNvPr>
          <p:cNvSpPr txBox="1"/>
          <p:nvPr/>
        </p:nvSpPr>
        <p:spPr>
          <a:xfrm>
            <a:off x="3270097" y="4262813"/>
            <a:ext cx="725337" cy="311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運営力</a:t>
            </a:r>
          </a:p>
        </p:txBody>
      </p:sp>
      <p:sp>
        <p:nvSpPr>
          <p:cNvPr id="37" name="テキスト ボックス 125">
            <a:extLst>
              <a:ext uri="{FF2B5EF4-FFF2-40B4-BE49-F238E27FC236}">
                <a16:creationId xmlns:a16="http://schemas.microsoft.com/office/drawing/2014/main" id="{A3977FDE-8712-C98A-BF50-5A93609828A0}"/>
              </a:ext>
            </a:extLst>
          </p:cNvPr>
          <p:cNvSpPr txBox="1"/>
          <p:nvPr/>
        </p:nvSpPr>
        <p:spPr>
          <a:xfrm>
            <a:off x="3370310" y="3727188"/>
            <a:ext cx="725337" cy="311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改善後</a:t>
            </a:r>
          </a:p>
        </p:txBody>
      </p:sp>
      <p:pic>
        <p:nvPicPr>
          <p:cNvPr id="19" name="20">
            <a:hlinkClick r:id="" action="ppaction://media"/>
            <a:extLst>
              <a:ext uri="{FF2B5EF4-FFF2-40B4-BE49-F238E27FC236}">
                <a16:creationId xmlns:a16="http://schemas.microsoft.com/office/drawing/2014/main" id="{EE2DDAB7-8674-619C-2972-58933CC4F058}"/>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5"/>
          <a:stretch>
            <a:fillRect/>
          </a:stretch>
        </p:blipFill>
        <p:spPr>
          <a:xfrm>
            <a:off x="37309" y="113098"/>
            <a:ext cx="301590" cy="301590"/>
          </a:xfrm>
          <a:prstGeom prst="rect">
            <a:avLst/>
          </a:prstGeom>
        </p:spPr>
      </p:pic>
    </p:spTree>
    <p:extLst>
      <p:ext uri="{BB962C8B-B14F-4D97-AF65-F5344CB8AC3E}">
        <p14:creationId xmlns:p14="http://schemas.microsoft.com/office/powerpoint/2010/main" val="302946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8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楕円 17">
            <a:extLst>
              <a:ext uri="{FF2B5EF4-FFF2-40B4-BE49-F238E27FC236}">
                <a16:creationId xmlns:a16="http://schemas.microsoft.com/office/drawing/2014/main" id="{F9F49EC6-7599-E183-76E4-E0B1D65DBEE9}"/>
              </a:ext>
            </a:extLst>
          </p:cNvPr>
          <p:cNvSpPr/>
          <p:nvPr/>
        </p:nvSpPr>
        <p:spPr>
          <a:xfrm>
            <a:off x="4135927" y="1299721"/>
            <a:ext cx="3875722" cy="2954970"/>
          </a:xfrm>
          <a:prstGeom prst="ellipse">
            <a:avLst/>
          </a:prstGeom>
          <a:solidFill>
            <a:schemeClr val="accent4">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A16F9B53-9493-0456-40DC-47E422024965}"/>
              </a:ext>
            </a:extLst>
          </p:cNvPr>
          <p:cNvSpPr/>
          <p:nvPr/>
        </p:nvSpPr>
        <p:spPr>
          <a:xfrm>
            <a:off x="8034075" y="1299721"/>
            <a:ext cx="3875722" cy="2954970"/>
          </a:xfrm>
          <a:prstGeom prst="ellipse">
            <a:avLst/>
          </a:prstGeom>
          <a:solidFill>
            <a:schemeClr val="accent4">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C04740C1-3B71-7274-A52C-EB2CAD2A4604}"/>
              </a:ext>
            </a:extLst>
          </p:cNvPr>
          <p:cNvSpPr/>
          <p:nvPr/>
        </p:nvSpPr>
        <p:spPr>
          <a:xfrm>
            <a:off x="237780" y="1299721"/>
            <a:ext cx="3875722" cy="2954970"/>
          </a:xfrm>
          <a:prstGeom prst="ellipse">
            <a:avLst/>
          </a:prstGeom>
          <a:solidFill>
            <a:schemeClr val="accent4">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a:off x="262793" y="540323"/>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62794" y="8552"/>
            <a:ext cx="3775415"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効果の確認・標準化</a:t>
            </a:r>
          </a:p>
        </p:txBody>
      </p:sp>
      <p:sp>
        <p:nvSpPr>
          <p:cNvPr id="15" name="テキスト ボックス 14"/>
          <p:cNvSpPr txBox="1"/>
          <p:nvPr/>
        </p:nvSpPr>
        <p:spPr>
          <a:xfrm>
            <a:off x="217884" y="4380964"/>
            <a:ext cx="4648972" cy="485774"/>
          </a:xfrm>
          <a:prstGeom prst="rect">
            <a:avLst/>
          </a:prstGeom>
          <a:noFill/>
        </p:spPr>
        <p:txBody>
          <a:bodyPr wrap="square" rtlCol="0" anchor="ctr">
            <a:spAutoFit/>
          </a:bodyPr>
          <a:lstStyle/>
          <a:p>
            <a:pPr>
              <a:lnSpc>
                <a:spcPct val="120000"/>
              </a:lnSpc>
            </a:pP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＜標準化＞</a:t>
            </a:r>
          </a:p>
        </p:txBody>
      </p:sp>
      <p:graphicFrame>
        <p:nvGraphicFramePr>
          <p:cNvPr id="24" name="表 23"/>
          <p:cNvGraphicFramePr>
            <a:graphicFrameLocks noGrp="1"/>
          </p:cNvGraphicFramePr>
          <p:nvPr>
            <p:extLst>
              <p:ext uri="{D42A27DB-BD31-4B8C-83A1-F6EECF244321}">
                <p14:modId xmlns:p14="http://schemas.microsoft.com/office/powerpoint/2010/main" val="276909056"/>
              </p:ext>
            </p:extLst>
          </p:nvPr>
        </p:nvGraphicFramePr>
        <p:xfrm>
          <a:off x="478887" y="4881294"/>
          <a:ext cx="5617112" cy="1758942"/>
        </p:xfrm>
        <a:graphic>
          <a:graphicData uri="http://schemas.openxmlformats.org/drawingml/2006/table">
            <a:tbl>
              <a:tblPr firstRow="1" bandRow="1">
                <a:tableStyleId>{5940675A-B579-460E-94D1-54222C63F5DA}</a:tableStyleId>
              </a:tblPr>
              <a:tblGrid>
                <a:gridCol w="2281612">
                  <a:extLst>
                    <a:ext uri="{9D8B030D-6E8A-4147-A177-3AD203B41FA5}">
                      <a16:colId xmlns:a16="http://schemas.microsoft.com/office/drawing/2014/main" val="3030574749"/>
                    </a:ext>
                  </a:extLst>
                </a:gridCol>
                <a:gridCol w="1667750">
                  <a:extLst>
                    <a:ext uri="{9D8B030D-6E8A-4147-A177-3AD203B41FA5}">
                      <a16:colId xmlns:a16="http://schemas.microsoft.com/office/drawing/2014/main" val="1095615565"/>
                    </a:ext>
                  </a:extLst>
                </a:gridCol>
                <a:gridCol w="1667750">
                  <a:extLst>
                    <a:ext uri="{9D8B030D-6E8A-4147-A177-3AD203B41FA5}">
                      <a16:colId xmlns:a16="http://schemas.microsoft.com/office/drawing/2014/main" val="2301359718"/>
                    </a:ext>
                  </a:extLst>
                </a:gridCol>
              </a:tblGrid>
              <a:tr h="603094">
                <a:tc>
                  <a:txBody>
                    <a:bodyPr/>
                    <a:lstStyle/>
                    <a:p>
                      <a:pPr algn="ctr"/>
                      <a:r>
                        <a:rPr kumimoji="1" lang="ja-JP" altLang="en-US" sz="1800" b="1">
                          <a:solidFill>
                            <a:schemeClr val="tx1">
                              <a:lumMod val="75000"/>
                              <a:lumOff val="25000"/>
                            </a:schemeClr>
                          </a:solidFill>
                          <a:latin typeface="Meiryo UI" panose="020B0604030504040204" pitchFamily="50" charset="-128"/>
                          <a:ea typeface="Meiryo UI" panose="020B0604030504040204" pitchFamily="50" charset="-128"/>
                        </a:rPr>
                        <a:t>項目</a:t>
                      </a:r>
                      <a:endParaRPr kumimoji="1" lang="en-US" altLang="ja-JP" sz="1800" b="1">
                        <a:solidFill>
                          <a:schemeClr val="tx1">
                            <a:lumMod val="75000"/>
                            <a:lumOff val="25000"/>
                          </a:schemeClr>
                        </a:solidFill>
                        <a:latin typeface="Meiryo UI" panose="020B0604030504040204" pitchFamily="50" charset="-128"/>
                        <a:ea typeface="Meiryo UI" panose="020B0604030504040204" pitchFamily="50" charset="-128"/>
                      </a:endParaRPr>
                    </a:p>
                  </a:txBody>
                  <a:tcPr marL="100305" marR="100305" marT="50153" marB="50153" anchor="ctr">
                    <a:solidFill>
                      <a:schemeClr val="accent4">
                        <a:lumMod val="20000"/>
                        <a:lumOff val="80000"/>
                      </a:schemeClr>
                    </a:solidFill>
                  </a:tcPr>
                </a:tc>
                <a:tc>
                  <a:txBody>
                    <a:bodyPr/>
                    <a:lstStyle/>
                    <a:p>
                      <a:pPr algn="ctr"/>
                      <a:r>
                        <a:rPr kumimoji="1" lang="ja-JP" altLang="en-US" sz="1800" b="1">
                          <a:solidFill>
                            <a:schemeClr val="tx1">
                              <a:lumMod val="75000"/>
                              <a:lumOff val="25000"/>
                            </a:schemeClr>
                          </a:solidFill>
                          <a:latin typeface="Meiryo UI" panose="020B0604030504040204" pitchFamily="50" charset="-128"/>
                          <a:ea typeface="Meiryo UI" panose="020B0604030504040204" pitchFamily="50" charset="-128"/>
                        </a:rPr>
                        <a:t>いつ</a:t>
                      </a:r>
                    </a:p>
                  </a:txBody>
                  <a:tcPr marL="100305" marR="100305" marT="50153" marB="50153" anchor="ctr">
                    <a:solidFill>
                      <a:schemeClr val="accent4">
                        <a:lumMod val="20000"/>
                        <a:lumOff val="80000"/>
                      </a:schemeClr>
                    </a:solidFill>
                  </a:tcPr>
                </a:tc>
                <a:tc>
                  <a:txBody>
                    <a:bodyPr/>
                    <a:lstStyle/>
                    <a:p>
                      <a:pPr algn="ctr"/>
                      <a:r>
                        <a:rPr kumimoji="1" lang="ja-JP" altLang="en-US" sz="1800" b="1">
                          <a:solidFill>
                            <a:schemeClr val="tx1">
                              <a:lumMod val="75000"/>
                              <a:lumOff val="25000"/>
                            </a:schemeClr>
                          </a:solidFill>
                          <a:latin typeface="Meiryo UI" panose="020B0604030504040204" pitchFamily="50" charset="-128"/>
                          <a:ea typeface="Meiryo UI" panose="020B0604030504040204" pitchFamily="50" charset="-128"/>
                        </a:rPr>
                        <a:t>誰が</a:t>
                      </a:r>
                    </a:p>
                  </a:txBody>
                  <a:tcPr marL="100305" marR="100305" marT="50153" marB="50153" anchor="ctr">
                    <a:solidFill>
                      <a:schemeClr val="accent4">
                        <a:lumMod val="20000"/>
                        <a:lumOff val="80000"/>
                      </a:schemeClr>
                    </a:solidFill>
                  </a:tcPr>
                </a:tc>
                <a:extLst>
                  <a:ext uri="{0D108BD9-81ED-4DB2-BD59-A6C34878D82A}">
                    <a16:rowId xmlns:a16="http://schemas.microsoft.com/office/drawing/2014/main" val="3793465833"/>
                  </a:ext>
                </a:extLst>
              </a:tr>
              <a:tr h="577924">
                <a:tc>
                  <a:txBody>
                    <a:bodyPr/>
                    <a:lstStyle/>
                    <a:p>
                      <a:pPr algn="ctr"/>
                      <a:r>
                        <a:rPr kumimoji="1" lang="ja-JP" altLang="en-US" sz="1600">
                          <a:solidFill>
                            <a:schemeClr val="tx1">
                              <a:lumMod val="75000"/>
                              <a:lumOff val="25000"/>
                            </a:schemeClr>
                          </a:solidFill>
                          <a:latin typeface="Meiryo UI" panose="020B0604030504040204" pitchFamily="50" charset="-128"/>
                          <a:ea typeface="Meiryo UI" panose="020B0604030504040204" pitchFamily="50" charset="-128"/>
                        </a:rPr>
                        <a:t>作業要領書 作成</a:t>
                      </a:r>
                    </a:p>
                  </a:txBody>
                  <a:tcPr marL="100305" marR="100305" marT="50153" marB="50153" anchor="ctr">
                    <a:solidFill>
                      <a:schemeClr val="bg1"/>
                    </a:solidFill>
                  </a:tcPr>
                </a:tc>
                <a:tc>
                  <a:txBody>
                    <a:bodyPr/>
                    <a:lstStyle/>
                    <a:p>
                      <a:pPr algn="ctr"/>
                      <a:r>
                        <a:rPr lang="ja-JP" altLang="en-US" sz="1600">
                          <a:solidFill>
                            <a:schemeClr val="tx1">
                              <a:lumMod val="75000"/>
                              <a:lumOff val="25000"/>
                            </a:schemeClr>
                          </a:solidFill>
                          <a:latin typeface="Meiryo UI" panose="020B0604030504040204" pitchFamily="50" charset="-128"/>
                          <a:ea typeface="Meiryo UI" panose="020B0604030504040204" pitchFamily="50" charset="-128"/>
                        </a:rPr>
                        <a:t>作成済</a:t>
                      </a:r>
                    </a:p>
                  </a:txBody>
                  <a:tcPr marL="100305" marR="100305" marT="50153" marB="50153" anchor="ctr">
                    <a:solidFill>
                      <a:schemeClr val="bg1"/>
                    </a:solidFill>
                  </a:tcPr>
                </a:tc>
                <a:tc>
                  <a:txBody>
                    <a:bodyPr/>
                    <a:lstStyle/>
                    <a:p>
                      <a:pPr algn="ctr"/>
                      <a:r>
                        <a:rPr lang="ja-JP" altLang="en-US" sz="1600">
                          <a:solidFill>
                            <a:schemeClr val="tx1">
                              <a:lumMod val="75000"/>
                              <a:lumOff val="25000"/>
                            </a:schemeClr>
                          </a:solidFill>
                          <a:latin typeface="Meiryo UI" panose="020B0604030504040204" pitchFamily="50" charset="-128"/>
                          <a:ea typeface="Meiryo UI" panose="020B0604030504040204" pitchFamily="50" charset="-128"/>
                        </a:rPr>
                        <a:t>貞森</a:t>
                      </a:r>
                    </a:p>
                  </a:txBody>
                  <a:tcPr marL="100305" marR="100305" marT="50153" marB="50153" anchor="ctr">
                    <a:solidFill>
                      <a:schemeClr val="bg1"/>
                    </a:solidFill>
                  </a:tcPr>
                </a:tc>
                <a:extLst>
                  <a:ext uri="{0D108BD9-81ED-4DB2-BD59-A6C34878D82A}">
                    <a16:rowId xmlns:a16="http://schemas.microsoft.com/office/drawing/2014/main" val="3761044053"/>
                  </a:ext>
                </a:extLst>
              </a:tr>
              <a:tr h="577924">
                <a:tc>
                  <a:txBody>
                    <a:bodyPr/>
                    <a:lstStyle/>
                    <a:p>
                      <a:pPr algn="ctr"/>
                      <a:r>
                        <a:rPr lang="ja-JP" altLang="en-US" sz="1600">
                          <a:solidFill>
                            <a:schemeClr val="tx1">
                              <a:lumMod val="75000"/>
                              <a:lumOff val="25000"/>
                            </a:schemeClr>
                          </a:solidFill>
                          <a:latin typeface="Meiryo UI" panose="020B0604030504040204" pitchFamily="50" charset="-128"/>
                          <a:ea typeface="Meiryo UI" panose="020B0604030504040204" pitchFamily="50" charset="-128"/>
                        </a:rPr>
                        <a:t>対策品</a:t>
                      </a:r>
                      <a:r>
                        <a:rPr lang="ja-JP" altLang="en-US" sz="1600" baseline="0">
                          <a:solidFill>
                            <a:schemeClr val="tx1">
                              <a:lumMod val="75000"/>
                              <a:lumOff val="25000"/>
                            </a:schemeClr>
                          </a:solidFill>
                          <a:latin typeface="Meiryo UI" panose="020B0604030504040204" pitchFamily="50" charset="-128"/>
                          <a:ea typeface="Meiryo UI" panose="020B0604030504040204" pitchFamily="50" charset="-128"/>
                        </a:rPr>
                        <a:t> キャリブレーション</a:t>
                      </a:r>
                      <a:endParaRPr lang="ja-JP" altLang="en-US" sz="1600">
                        <a:solidFill>
                          <a:schemeClr val="tx1">
                            <a:lumMod val="75000"/>
                            <a:lumOff val="25000"/>
                          </a:schemeClr>
                        </a:solidFill>
                        <a:latin typeface="Meiryo UI" panose="020B0604030504040204" pitchFamily="50" charset="-128"/>
                        <a:ea typeface="Meiryo UI" panose="020B0604030504040204" pitchFamily="50" charset="-128"/>
                      </a:endParaRPr>
                    </a:p>
                  </a:txBody>
                  <a:tcPr marL="100305" marR="100305" marT="50153" marB="50153" anchor="ctr">
                    <a:solidFill>
                      <a:schemeClr val="bg1"/>
                    </a:solidFill>
                  </a:tcPr>
                </a:tc>
                <a:tc>
                  <a:txBody>
                    <a:bodyPr/>
                    <a:lstStyle/>
                    <a:p>
                      <a:pPr algn="ctr"/>
                      <a:r>
                        <a:rPr lang="ja-JP" altLang="en-US" sz="1600">
                          <a:solidFill>
                            <a:schemeClr val="tx1">
                              <a:lumMod val="75000"/>
                              <a:lumOff val="25000"/>
                            </a:schemeClr>
                          </a:solidFill>
                          <a:latin typeface="Meiryo UI" panose="020B0604030504040204" pitchFamily="50" charset="-128"/>
                          <a:ea typeface="Meiryo UI" panose="020B0604030504040204" pitchFamily="50" charset="-128"/>
                        </a:rPr>
                        <a:t>評価前</a:t>
                      </a:r>
                    </a:p>
                  </a:txBody>
                  <a:tcPr marL="100305" marR="100305" marT="50153" marB="50153" anchor="ctr">
                    <a:solidFill>
                      <a:schemeClr val="bg1"/>
                    </a:solidFill>
                  </a:tcPr>
                </a:tc>
                <a:tc>
                  <a:txBody>
                    <a:bodyPr/>
                    <a:lstStyle/>
                    <a:p>
                      <a:pPr algn="ctr"/>
                      <a:r>
                        <a:rPr kumimoji="1" lang="ja-JP" altLang="en-US" sz="1600">
                          <a:solidFill>
                            <a:schemeClr val="tx1">
                              <a:lumMod val="75000"/>
                              <a:lumOff val="25000"/>
                            </a:schemeClr>
                          </a:solidFill>
                          <a:latin typeface="Meiryo UI" panose="020B0604030504040204" pitchFamily="50" charset="-128"/>
                          <a:ea typeface="Meiryo UI" panose="020B0604030504040204" pitchFamily="50" charset="-128"/>
                        </a:rPr>
                        <a:t>サークルメンバー</a:t>
                      </a:r>
                    </a:p>
                  </a:txBody>
                  <a:tcPr marL="100305" marR="100305" marT="50153" marB="50153" anchor="ctr">
                    <a:solidFill>
                      <a:schemeClr val="bg1"/>
                    </a:solidFill>
                  </a:tcPr>
                </a:tc>
                <a:extLst>
                  <a:ext uri="{0D108BD9-81ED-4DB2-BD59-A6C34878D82A}">
                    <a16:rowId xmlns:a16="http://schemas.microsoft.com/office/drawing/2014/main" val="2372064177"/>
                  </a:ext>
                </a:extLst>
              </a:tr>
            </a:tbl>
          </a:graphicData>
        </a:graphic>
      </p:graphicFrame>
      <p:sp>
        <p:nvSpPr>
          <p:cNvPr id="3" name="テキスト ボックス 2">
            <a:extLst>
              <a:ext uri="{FF2B5EF4-FFF2-40B4-BE49-F238E27FC236}">
                <a16:creationId xmlns:a16="http://schemas.microsoft.com/office/drawing/2014/main" id="{596C1F3C-C759-C9AC-677E-9FDC56A49D13}"/>
              </a:ext>
            </a:extLst>
          </p:cNvPr>
          <p:cNvSpPr txBox="1"/>
          <p:nvPr/>
        </p:nvSpPr>
        <p:spPr>
          <a:xfrm>
            <a:off x="84719" y="716536"/>
            <a:ext cx="2090922" cy="485774"/>
          </a:xfrm>
          <a:prstGeom prst="rect">
            <a:avLst/>
          </a:prstGeom>
          <a:noFill/>
        </p:spPr>
        <p:txBody>
          <a:bodyPr wrap="square" rtlCol="0" anchor="ctr">
            <a:spAutoFit/>
          </a:bodyPr>
          <a:lstStyle/>
          <a:p>
            <a:pPr>
              <a:lnSpc>
                <a:spcPct val="120000"/>
              </a:lnSpc>
            </a:pP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＜付随効果＞</a:t>
            </a:r>
            <a:endParaRPr lang="en-US" altLang="ja-JP" sz="24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F3DB4BF1-71EA-BC4B-E719-C5F69B4B0059}"/>
              </a:ext>
            </a:extLst>
          </p:cNvPr>
          <p:cNvSpPr txBox="1"/>
          <p:nvPr/>
        </p:nvSpPr>
        <p:spPr>
          <a:xfrm>
            <a:off x="6261524" y="4389702"/>
            <a:ext cx="2638017" cy="485774"/>
          </a:xfrm>
          <a:prstGeom prst="rect">
            <a:avLst/>
          </a:prstGeom>
          <a:noFill/>
        </p:spPr>
        <p:txBody>
          <a:bodyPr wrap="square" rtlCol="0" anchor="ctr">
            <a:spAutoFit/>
          </a:bodyPr>
          <a:lstStyle/>
          <a:p>
            <a:pPr>
              <a:lnSpc>
                <a:spcPct val="120000"/>
              </a:lnSpc>
            </a:pP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＜今後の進め方＞</a:t>
            </a:r>
          </a:p>
        </p:txBody>
      </p:sp>
      <p:sp>
        <p:nvSpPr>
          <p:cNvPr id="9" name="テキスト ボックス 8">
            <a:extLst>
              <a:ext uri="{FF2B5EF4-FFF2-40B4-BE49-F238E27FC236}">
                <a16:creationId xmlns:a16="http://schemas.microsoft.com/office/drawing/2014/main" id="{4D2C9628-439C-0F95-344B-E7D42965EAD7}"/>
              </a:ext>
            </a:extLst>
          </p:cNvPr>
          <p:cNvSpPr txBox="1"/>
          <p:nvPr/>
        </p:nvSpPr>
        <p:spPr>
          <a:xfrm>
            <a:off x="6562165" y="4894690"/>
            <a:ext cx="5367042" cy="1785104"/>
          </a:xfrm>
          <a:prstGeom prst="rect">
            <a:avLst/>
          </a:prstGeom>
          <a:noFill/>
        </p:spPr>
        <p:txBody>
          <a:bodyPr wrap="square" rtlCol="0" anchor="ctr">
            <a:spAutoFit/>
          </a:bodyPr>
          <a:lstStyle/>
          <a:p>
            <a:pPr>
              <a:lnSpc>
                <a:spcPts val="3400"/>
              </a:lnSpc>
            </a:pPr>
            <a:r>
              <a:rPr lang="ja-JP" altLang="en-US" sz="2800" b="1">
                <a:solidFill>
                  <a:schemeClr val="tx1">
                    <a:lumMod val="75000"/>
                    <a:lumOff val="25000"/>
                  </a:schemeClr>
                </a:solidFill>
                <a:latin typeface="Meiryo UI" panose="020B0604030504040204" pitchFamily="50" charset="-128"/>
                <a:ea typeface="Meiryo UI" panose="020B0604030504040204" pitchFamily="50" charset="-128"/>
              </a:rPr>
              <a:t>既存業務に疑問を持ち</a:t>
            </a:r>
            <a:endParaRPr lang="en-US" altLang="ja-JP" sz="2800" b="1">
              <a:solidFill>
                <a:schemeClr val="tx1">
                  <a:lumMod val="75000"/>
                  <a:lumOff val="25000"/>
                </a:schemeClr>
              </a:solidFill>
              <a:latin typeface="Meiryo UI" panose="020B0604030504040204" pitchFamily="50" charset="-128"/>
              <a:ea typeface="Meiryo UI" panose="020B0604030504040204" pitchFamily="50" charset="-128"/>
            </a:endParaRPr>
          </a:p>
          <a:p>
            <a:pPr>
              <a:lnSpc>
                <a:spcPts val="3400"/>
              </a:lnSpc>
            </a:pPr>
            <a:r>
              <a:rPr lang="ja-JP" altLang="en-US" sz="3200" b="1">
                <a:solidFill>
                  <a:srgbClr val="D33D3D"/>
                </a:solidFill>
                <a:latin typeface="Meiryo UI" panose="020B0604030504040204" pitchFamily="50" charset="-128"/>
                <a:ea typeface="Meiryo UI" panose="020B0604030504040204" pitchFamily="50" charset="-128"/>
              </a:rPr>
              <a:t>「やめる・変える活動」</a:t>
            </a:r>
            <a:r>
              <a:rPr lang="ja-JP" altLang="en-US" sz="2800" b="1">
                <a:solidFill>
                  <a:schemeClr val="tx1">
                    <a:lumMod val="75000"/>
                    <a:lumOff val="25000"/>
                  </a:schemeClr>
                </a:solidFill>
                <a:latin typeface="Meiryo UI" panose="020B0604030504040204" pitchFamily="50" charset="-128"/>
                <a:ea typeface="Meiryo UI" panose="020B0604030504040204" pitchFamily="50" charset="-128"/>
              </a:rPr>
              <a:t>を継続！</a:t>
            </a:r>
            <a:endParaRPr lang="en-US" altLang="ja-JP" sz="2800" b="1">
              <a:solidFill>
                <a:schemeClr val="tx1">
                  <a:lumMod val="75000"/>
                  <a:lumOff val="25000"/>
                </a:schemeClr>
              </a:solidFill>
              <a:latin typeface="Meiryo UI" panose="020B0604030504040204" pitchFamily="50" charset="-128"/>
              <a:ea typeface="Meiryo UI" panose="020B0604030504040204" pitchFamily="50" charset="-128"/>
            </a:endParaRPr>
          </a:p>
          <a:p>
            <a:pPr>
              <a:lnSpc>
                <a:spcPts val="3200"/>
              </a:lnSpc>
            </a:pPr>
            <a:r>
              <a:rPr lang="ja-JP" altLang="en-US" sz="2800" b="1">
                <a:solidFill>
                  <a:schemeClr val="tx1">
                    <a:lumMod val="75000"/>
                    <a:lumOff val="25000"/>
                  </a:schemeClr>
                </a:solidFill>
                <a:latin typeface="Meiryo UI" panose="020B0604030504040204" pitchFamily="50" charset="-128"/>
                <a:ea typeface="Meiryo UI" panose="020B0604030504040204" pitchFamily="50" charset="-128"/>
              </a:rPr>
              <a:t>更なるサークルレベル</a:t>
            </a:r>
            <a:endParaRPr lang="en-US" altLang="ja-JP" sz="2800" b="1">
              <a:solidFill>
                <a:schemeClr val="tx1">
                  <a:lumMod val="75000"/>
                  <a:lumOff val="25000"/>
                </a:schemeClr>
              </a:solidFill>
              <a:latin typeface="Meiryo UI" panose="020B0604030504040204" pitchFamily="50" charset="-128"/>
              <a:ea typeface="Meiryo UI" panose="020B0604030504040204" pitchFamily="50" charset="-128"/>
            </a:endParaRPr>
          </a:p>
          <a:p>
            <a:pPr>
              <a:lnSpc>
                <a:spcPts val="3200"/>
              </a:lnSpc>
            </a:pPr>
            <a:r>
              <a:rPr lang="ja-JP" altLang="en-US" sz="2800" b="1">
                <a:solidFill>
                  <a:schemeClr val="tx1">
                    <a:lumMod val="75000"/>
                    <a:lumOff val="25000"/>
                  </a:schemeClr>
                </a:solidFill>
                <a:latin typeface="Meiryo UI" panose="020B0604030504040204" pitchFamily="50" charset="-128"/>
                <a:ea typeface="Meiryo UI" panose="020B0604030504040204" pitchFamily="50" charset="-128"/>
              </a:rPr>
              <a:t>向上に努めます！</a:t>
            </a:r>
          </a:p>
        </p:txBody>
      </p:sp>
      <p:pic>
        <p:nvPicPr>
          <p:cNvPr id="2050" name="Picture 2" descr="木工工作をする人のイラスト（男性）">
            <a:extLst>
              <a:ext uri="{FF2B5EF4-FFF2-40B4-BE49-F238E27FC236}">
                <a16:creationId xmlns:a16="http://schemas.microsoft.com/office/drawing/2014/main" id="{8DD69306-AA12-46FE-DC05-EC4A3B1A1C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22" r="1" b="1734"/>
          <a:stretch/>
        </p:blipFill>
        <p:spPr bwMode="auto">
          <a:xfrm>
            <a:off x="819589" y="1900934"/>
            <a:ext cx="1706524" cy="189891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1C0F3918-3D0F-EF19-A227-A0FFACA8026A}"/>
              </a:ext>
            </a:extLst>
          </p:cNvPr>
          <p:cNvSpPr txBox="1"/>
          <p:nvPr/>
        </p:nvSpPr>
        <p:spPr>
          <a:xfrm>
            <a:off x="7918374" y="1293798"/>
            <a:ext cx="4107123" cy="707886"/>
          </a:xfrm>
          <a:prstGeom prst="rect">
            <a:avLst/>
          </a:prstGeom>
          <a:noFill/>
        </p:spPr>
        <p:txBody>
          <a:bodyPr wrap="square" rtlCol="0" anchor="ctr">
            <a:spAutoFit/>
          </a:bodyPr>
          <a:lstStyle/>
          <a:p>
            <a:pPr algn="ctr">
              <a:lnSpc>
                <a:spcPts val="2400"/>
              </a:lnSpc>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rPr>
              <a:t>助手席操作による</a:t>
            </a:r>
            <a:endParaRPr lang="en-US" altLang="ja-JP" sz="2400" dirty="0">
              <a:solidFill>
                <a:schemeClr val="tx1">
                  <a:lumMod val="75000"/>
                  <a:lumOff val="25000"/>
                </a:schemeClr>
              </a:solidFill>
              <a:latin typeface="Meiryo UI" panose="020B0604030504040204" pitchFamily="50" charset="-128"/>
              <a:ea typeface="Meiryo UI" panose="020B0604030504040204" pitchFamily="50" charset="-128"/>
            </a:endParaRPr>
          </a:p>
          <a:p>
            <a:pPr algn="ctr">
              <a:lnSpc>
                <a:spcPts val="2400"/>
              </a:lnSpc>
            </a:pPr>
            <a:r>
              <a:rPr lang="ja-JP" altLang="en-US" sz="2400" b="1" dirty="0">
                <a:solidFill>
                  <a:srgbClr val="D33D3D"/>
                </a:solidFill>
                <a:latin typeface="Meiryo UI" panose="020B0604030504040204" pitchFamily="50" charset="-128"/>
                <a:ea typeface="Meiryo UI" panose="020B0604030504040204" pitchFamily="50" charset="-128"/>
              </a:rPr>
              <a:t>ドライバーの負担軽減</a:t>
            </a:r>
            <a:r>
              <a:rPr lang="ja-JP" altLang="en-US" b="1" dirty="0">
                <a:solidFill>
                  <a:srgbClr val="D33D3D"/>
                </a:solidFill>
                <a:latin typeface="Meiryo UI" panose="020B0604030504040204" pitchFamily="50" charset="-128"/>
                <a:ea typeface="Meiryo UI" panose="020B0604030504040204" pitchFamily="50" charset="-128"/>
              </a:rPr>
              <a:t>　　</a:t>
            </a:r>
            <a:endParaRPr lang="en-US" altLang="ja-JP" b="1" dirty="0">
              <a:solidFill>
                <a:srgbClr val="D33D3D"/>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48201F97-525D-8E2D-CE77-414A0D324259}"/>
              </a:ext>
            </a:extLst>
          </p:cNvPr>
          <p:cNvSpPr txBox="1"/>
          <p:nvPr/>
        </p:nvSpPr>
        <p:spPr>
          <a:xfrm>
            <a:off x="668937" y="1404854"/>
            <a:ext cx="3094223" cy="485774"/>
          </a:xfrm>
          <a:prstGeom prst="rect">
            <a:avLst/>
          </a:prstGeom>
          <a:noFill/>
        </p:spPr>
        <p:txBody>
          <a:bodyPr wrap="square" rtlCol="0" anchor="ctr">
            <a:spAutoFit/>
          </a:bodyPr>
          <a:lstStyle/>
          <a:p>
            <a:pPr algn="ctr">
              <a:lnSpc>
                <a:spcPct val="120000"/>
              </a:lnSpc>
            </a:pPr>
            <a:r>
              <a:rPr lang="ja-JP" altLang="en-US" sz="2400" b="1">
                <a:solidFill>
                  <a:srgbClr val="D33D3D"/>
                </a:solidFill>
                <a:latin typeface="Meiryo UI" panose="020B0604030504040204" pitchFamily="50" charset="-128"/>
                <a:ea typeface="Meiryo UI" panose="020B0604030504040204" pitchFamily="50" charset="-128"/>
              </a:rPr>
              <a:t>若手の工作技能向上</a:t>
            </a:r>
            <a:endParaRPr lang="en-US" altLang="ja-JP" sz="2400" b="1">
              <a:solidFill>
                <a:srgbClr val="D33D3D"/>
              </a:solidFill>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B50FCD4A-3292-4D6C-9B70-EBF67D59BDA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64" b="93266" l="10000" r="90000">
                        <a14:foregroundMark x1="18000" y1="83838" x2="18750" y2="89226"/>
                        <a14:foregroundMark x1="31250" y1="77104" x2="32000" y2="85859"/>
                        <a14:foregroundMark x1="43750" y1="68687" x2="44500" y2="93266"/>
                        <a14:foregroundMark x1="57750" y1="63300" x2="60750" y2="87879"/>
                        <a14:foregroundMark x1="67000" y1="52525" x2="67750" y2="86532"/>
                        <a14:foregroundMark x1="56500" y1="25253" x2="38500" y2="45455"/>
                        <a14:foregroundMark x1="38500" y1="45455" x2="13250" y2="59596"/>
                        <a14:foregroundMark x1="46750" y1="27273" x2="43000" y2="27273"/>
                      </a14:backgroundRemoval>
                    </a14:imgEffect>
                  </a14:imgLayer>
                </a14:imgProps>
              </a:ext>
            </a:extLst>
          </a:blip>
          <a:stretch>
            <a:fillRect/>
          </a:stretch>
        </p:blipFill>
        <p:spPr>
          <a:xfrm>
            <a:off x="2216048" y="2431339"/>
            <a:ext cx="1677516" cy="1245556"/>
          </a:xfrm>
          <a:prstGeom prst="rect">
            <a:avLst/>
          </a:prstGeom>
        </p:spPr>
      </p:pic>
      <p:pic>
        <p:nvPicPr>
          <p:cNvPr id="13" name="図 12">
            <a:extLst>
              <a:ext uri="{FF2B5EF4-FFF2-40B4-BE49-F238E27FC236}">
                <a16:creationId xmlns:a16="http://schemas.microsoft.com/office/drawing/2014/main" id="{4564E7E8-E6ED-ADA1-FC8A-092F712DA7B5}"/>
              </a:ext>
            </a:extLst>
          </p:cNvPr>
          <p:cNvPicPr>
            <a:picLocks noChangeAspect="1"/>
          </p:cNvPicPr>
          <p:nvPr/>
        </p:nvPicPr>
        <p:blipFill>
          <a:blip r:embed="rId8"/>
          <a:stretch>
            <a:fillRect/>
          </a:stretch>
        </p:blipFill>
        <p:spPr>
          <a:xfrm>
            <a:off x="9631061" y="2087457"/>
            <a:ext cx="1815978" cy="1484562"/>
          </a:xfrm>
          <a:prstGeom prst="rect">
            <a:avLst/>
          </a:prstGeom>
        </p:spPr>
      </p:pic>
      <p:pic>
        <p:nvPicPr>
          <p:cNvPr id="2052" name="Picture 4" descr="安心している男の子のイラスト">
            <a:extLst>
              <a:ext uri="{FF2B5EF4-FFF2-40B4-BE49-F238E27FC236}">
                <a16:creationId xmlns:a16="http://schemas.microsoft.com/office/drawing/2014/main" id="{78180419-6654-9294-2269-D33421F7E9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3858" y="2134455"/>
            <a:ext cx="1599940" cy="1693058"/>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1208B6FC-58C1-6C7D-5E2D-E21A30CE9847}"/>
              </a:ext>
            </a:extLst>
          </p:cNvPr>
          <p:cNvSpPr txBox="1"/>
          <p:nvPr/>
        </p:nvSpPr>
        <p:spPr>
          <a:xfrm>
            <a:off x="4249198" y="1293798"/>
            <a:ext cx="3649181" cy="707886"/>
          </a:xfrm>
          <a:prstGeom prst="rect">
            <a:avLst/>
          </a:prstGeom>
          <a:noFill/>
        </p:spPr>
        <p:txBody>
          <a:bodyPr wrap="square" rtlCol="0" anchor="ctr">
            <a:spAutoFit/>
          </a:bodyPr>
          <a:lstStyle/>
          <a:p>
            <a:pPr algn="ctr">
              <a:lnSpc>
                <a:spcPts val="2400"/>
              </a:lnSpc>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rPr>
              <a:t>走行時間短縮による</a:t>
            </a:r>
            <a:endParaRPr lang="en-US" altLang="ja-JP" sz="2400" dirty="0">
              <a:solidFill>
                <a:schemeClr val="tx1">
                  <a:lumMod val="75000"/>
                  <a:lumOff val="25000"/>
                </a:schemeClr>
              </a:solidFill>
              <a:latin typeface="Meiryo UI" panose="020B0604030504040204" pitchFamily="50" charset="-128"/>
              <a:ea typeface="Meiryo UI" panose="020B0604030504040204" pitchFamily="50" charset="-128"/>
            </a:endParaRPr>
          </a:p>
          <a:p>
            <a:pPr algn="ctr">
              <a:lnSpc>
                <a:spcPts val="2400"/>
              </a:lnSpc>
            </a:pPr>
            <a:r>
              <a:rPr lang="ja-JP" altLang="en-US" sz="2400" b="1" dirty="0">
                <a:solidFill>
                  <a:srgbClr val="D33D3D"/>
                </a:solidFill>
                <a:latin typeface="Meiryo UI" panose="020B0604030504040204" pitchFamily="50" charset="-128"/>
                <a:ea typeface="Meiryo UI" panose="020B0604030504040204" pitchFamily="50" charset="-128"/>
              </a:rPr>
              <a:t>排気量削減</a:t>
            </a:r>
            <a:endParaRPr lang="en-US" altLang="ja-JP" sz="2400" b="1" dirty="0">
              <a:solidFill>
                <a:srgbClr val="D33D3D"/>
              </a:solidFill>
              <a:latin typeface="Meiryo UI" panose="020B0604030504040204" pitchFamily="50" charset="-128"/>
              <a:ea typeface="Meiryo UI" panose="020B0604030504040204" pitchFamily="50" charset="-128"/>
            </a:endParaRPr>
          </a:p>
        </p:txBody>
      </p:sp>
      <p:pic>
        <p:nvPicPr>
          <p:cNvPr id="29" name="図 28">
            <a:extLst>
              <a:ext uri="{FF2B5EF4-FFF2-40B4-BE49-F238E27FC236}">
                <a16:creationId xmlns:a16="http://schemas.microsoft.com/office/drawing/2014/main" id="{7CEC821D-CCF6-F55D-780E-EDCC3A318533}"/>
              </a:ext>
            </a:extLst>
          </p:cNvPr>
          <p:cNvPicPr>
            <a:picLocks noChangeAspect="1"/>
          </p:cNvPicPr>
          <p:nvPr/>
        </p:nvPicPr>
        <p:blipFill>
          <a:blip r:embed="rId10"/>
          <a:stretch>
            <a:fillRect/>
          </a:stretch>
        </p:blipFill>
        <p:spPr>
          <a:xfrm>
            <a:off x="4919084" y="1945282"/>
            <a:ext cx="2309409" cy="2309409"/>
          </a:xfrm>
          <a:prstGeom prst="rect">
            <a:avLst/>
          </a:prstGeom>
        </p:spPr>
      </p:pic>
      <p:pic>
        <p:nvPicPr>
          <p:cNvPr id="2054" name="Picture 6" descr="エコバッグのイラスト">
            <a:extLst>
              <a:ext uri="{FF2B5EF4-FFF2-40B4-BE49-F238E27FC236}">
                <a16:creationId xmlns:a16="http://schemas.microsoft.com/office/drawing/2014/main" id="{92EBAA07-C38B-F6E5-0758-A5210B2053A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5131" t="41171" r="23625" b="11443"/>
          <a:stretch/>
        </p:blipFill>
        <p:spPr bwMode="auto">
          <a:xfrm>
            <a:off x="5666663" y="2816351"/>
            <a:ext cx="814251" cy="707887"/>
          </a:xfrm>
          <a:prstGeom prst="ellipse">
            <a:avLst/>
          </a:prstGeom>
          <a:noFill/>
          <a:extLst>
            <a:ext uri="{909E8E84-426E-40DD-AFC4-6F175D3DCCD1}">
              <a14:hiddenFill xmlns:a14="http://schemas.microsoft.com/office/drawing/2010/main">
                <a:solidFill>
                  <a:srgbClr val="FFFFFF"/>
                </a:solidFill>
              </a14:hiddenFill>
            </a:ext>
          </a:extLst>
        </p:spPr>
      </p:pic>
      <p:sp>
        <p:nvSpPr>
          <p:cNvPr id="10" name="直角三角形 9">
            <a:extLst>
              <a:ext uri="{FF2B5EF4-FFF2-40B4-BE49-F238E27FC236}">
                <a16:creationId xmlns:a16="http://schemas.microsoft.com/office/drawing/2014/main" id="{1CD1A996-2566-5207-C222-6B5D5BF8A5C2}"/>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テキスト ボックス 11">
            <a:extLst>
              <a:ext uri="{FF2B5EF4-FFF2-40B4-BE49-F238E27FC236}">
                <a16:creationId xmlns:a16="http://schemas.microsoft.com/office/drawing/2014/main" id="{C7D89DD0-6972-B996-7FE9-1D8CF6046B76}"/>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21</a:t>
            </a:r>
            <a:endParaRPr lang="ja-JP" altLang="en-US" sz="2400" b="1" dirty="0">
              <a:latin typeface="Meiryo UI" panose="020B0604030504040204" pitchFamily="50" charset="-128"/>
              <a:ea typeface="Meiryo UI" panose="020B0604030504040204" pitchFamily="50" charset="-128"/>
            </a:endParaRPr>
          </a:p>
        </p:txBody>
      </p:sp>
      <p:pic>
        <p:nvPicPr>
          <p:cNvPr id="5" name="21">
            <a:hlinkClick r:id="" action="ppaction://media"/>
            <a:extLst>
              <a:ext uri="{FF2B5EF4-FFF2-40B4-BE49-F238E27FC236}">
                <a16:creationId xmlns:a16="http://schemas.microsoft.com/office/drawing/2014/main" id="{43C9F45D-4621-162C-90A9-BEA2E04DA5C9}"/>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2"/>
          <a:stretch>
            <a:fillRect/>
          </a:stretch>
        </p:blipFill>
        <p:spPr>
          <a:xfrm>
            <a:off x="65484" y="113754"/>
            <a:ext cx="304799" cy="304799"/>
          </a:xfrm>
          <a:prstGeom prst="rect">
            <a:avLst/>
          </a:prstGeom>
        </p:spPr>
      </p:pic>
    </p:spTree>
    <p:extLst>
      <p:ext uri="{BB962C8B-B14F-4D97-AF65-F5344CB8AC3E}">
        <p14:creationId xmlns:p14="http://schemas.microsoft.com/office/powerpoint/2010/main" val="358635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A968910D-33F6-1924-D77A-D089ACFDF28D}"/>
              </a:ext>
            </a:extLst>
          </p:cNvPr>
          <p:cNvSpPr/>
          <p:nvPr/>
        </p:nvSpPr>
        <p:spPr>
          <a:xfrm>
            <a:off x="3483762" y="2506106"/>
            <a:ext cx="9569143" cy="3810931"/>
          </a:xfrm>
          <a:prstGeom prst="rect">
            <a:avLst/>
          </a:prstGeom>
          <a:noFill/>
        </p:spPr>
      </p:sp>
      <p:cxnSp>
        <p:nvCxnSpPr>
          <p:cNvPr id="3" name="直線コネクタ 2">
            <a:extLst>
              <a:ext uri="{FF2B5EF4-FFF2-40B4-BE49-F238E27FC236}">
                <a16:creationId xmlns:a16="http://schemas.microsoft.com/office/drawing/2014/main" id="{9F982012-816C-FAB8-9679-E756629A956A}"/>
              </a:ext>
            </a:extLst>
          </p:cNvPr>
          <p:cNvCxnSpPr/>
          <p:nvPr/>
        </p:nvCxnSpPr>
        <p:spPr>
          <a:xfrm>
            <a:off x="262793" y="540323"/>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5921C2E-8250-3903-5BA4-233913B46965}"/>
              </a:ext>
            </a:extLst>
          </p:cNvPr>
          <p:cNvSpPr txBox="1"/>
          <p:nvPr/>
        </p:nvSpPr>
        <p:spPr>
          <a:xfrm>
            <a:off x="262794" y="8552"/>
            <a:ext cx="6370763"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職場紹介</a:t>
            </a:r>
            <a:endParaRPr lang="en-US" altLang="ja-JP" sz="28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151A8E1F-5A1D-A324-AC73-53635F7D0140}"/>
              </a:ext>
            </a:extLst>
          </p:cNvPr>
          <p:cNvSpPr txBox="1"/>
          <p:nvPr/>
        </p:nvSpPr>
        <p:spPr>
          <a:xfrm>
            <a:off x="512744" y="671743"/>
            <a:ext cx="3556623" cy="485774"/>
          </a:xfrm>
          <a:prstGeom prst="rect">
            <a:avLst/>
          </a:prstGeom>
          <a:noFill/>
        </p:spPr>
        <p:txBody>
          <a:bodyPr wrap="square" rtlCol="0" anchor="ctr">
            <a:spAutoFit/>
          </a:bodyPr>
          <a:lstStyle/>
          <a:p>
            <a:pPr>
              <a:lnSpc>
                <a:spcPct val="120000"/>
              </a:lnSpc>
            </a:pP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＜用品開発事業　</a:t>
            </a:r>
            <a:r>
              <a:rPr lang="zh-TW" altLang="en-US" sz="2400" b="1">
                <a:solidFill>
                  <a:schemeClr val="tx1">
                    <a:lumMod val="75000"/>
                    <a:lumOff val="25000"/>
                  </a:schemeClr>
                </a:solidFill>
                <a:latin typeface="Meiryo UI" panose="020B0604030504040204" pitchFamily="50" charset="-128"/>
                <a:ea typeface="Meiryo UI" panose="020B0604030504040204" pitchFamily="50" charset="-128"/>
              </a:rPr>
              <a:t>方針</a:t>
            </a: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a:t>
            </a:r>
          </a:p>
        </p:txBody>
      </p:sp>
      <p:sp>
        <p:nvSpPr>
          <p:cNvPr id="31" name="テキスト ボックス 30">
            <a:extLst>
              <a:ext uri="{FF2B5EF4-FFF2-40B4-BE49-F238E27FC236}">
                <a16:creationId xmlns:a16="http://schemas.microsoft.com/office/drawing/2014/main" id="{83EBD561-9035-F973-12E6-C3FA2F50D3F5}"/>
              </a:ext>
            </a:extLst>
          </p:cNvPr>
          <p:cNvSpPr txBox="1"/>
          <p:nvPr/>
        </p:nvSpPr>
        <p:spPr>
          <a:xfrm>
            <a:off x="1685842" y="1070225"/>
            <a:ext cx="8820319" cy="485774"/>
          </a:xfrm>
          <a:prstGeom prst="rect">
            <a:avLst/>
          </a:prstGeom>
          <a:noFill/>
        </p:spPr>
        <p:txBody>
          <a:bodyPr wrap="square" rtlCol="0" anchor="ctr">
            <a:spAutoFit/>
          </a:bodyPr>
          <a:lstStyle/>
          <a:p>
            <a:pPr>
              <a:lnSpc>
                <a:spcPct val="120000"/>
              </a:lnSpc>
            </a:pP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豊かなモビリティ社会実現に向けた新商品・新ビジネスの発掘</a:t>
            </a:r>
          </a:p>
        </p:txBody>
      </p:sp>
      <p:pic>
        <p:nvPicPr>
          <p:cNvPr id="2" name="図 1">
            <a:extLst>
              <a:ext uri="{FF2B5EF4-FFF2-40B4-BE49-F238E27FC236}">
                <a16:creationId xmlns:a16="http://schemas.microsoft.com/office/drawing/2014/main" id="{879B994D-5422-0FEA-09B9-7B313BFE5270}"/>
              </a:ext>
            </a:extLst>
          </p:cNvPr>
          <p:cNvPicPr>
            <a:picLocks noChangeAspect="1"/>
          </p:cNvPicPr>
          <p:nvPr/>
        </p:nvPicPr>
        <p:blipFill rotWithShape="1">
          <a:blip r:embed="rId5"/>
          <a:srcRect l="42120" t="33214" r="8728" b="18690"/>
          <a:stretch/>
        </p:blipFill>
        <p:spPr>
          <a:xfrm>
            <a:off x="512745" y="2173388"/>
            <a:ext cx="3556623" cy="19575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図 6">
            <a:extLst>
              <a:ext uri="{FF2B5EF4-FFF2-40B4-BE49-F238E27FC236}">
                <a16:creationId xmlns:a16="http://schemas.microsoft.com/office/drawing/2014/main" id="{735F2676-BB7D-6110-CEC4-EADD5569D0E7}"/>
              </a:ext>
            </a:extLst>
          </p:cNvPr>
          <p:cNvPicPr>
            <a:picLocks noChangeAspect="1"/>
          </p:cNvPicPr>
          <p:nvPr/>
        </p:nvPicPr>
        <p:blipFill rotWithShape="1">
          <a:blip r:embed="rId6"/>
          <a:srcRect l="49295" t="39152" r="8364" b="12848"/>
          <a:stretch/>
        </p:blipFill>
        <p:spPr>
          <a:xfrm>
            <a:off x="1416827" y="4861779"/>
            <a:ext cx="2374504" cy="15141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図 8">
            <a:extLst>
              <a:ext uri="{FF2B5EF4-FFF2-40B4-BE49-F238E27FC236}">
                <a16:creationId xmlns:a16="http://schemas.microsoft.com/office/drawing/2014/main" id="{AFDA709F-101A-1D05-CD69-27FA248F8DF2}"/>
              </a:ext>
            </a:extLst>
          </p:cNvPr>
          <p:cNvPicPr>
            <a:picLocks noChangeAspect="1"/>
          </p:cNvPicPr>
          <p:nvPr/>
        </p:nvPicPr>
        <p:blipFill rotWithShape="1">
          <a:blip r:embed="rId7"/>
          <a:srcRect l="5545" t="23645" r="10069" b="13818"/>
          <a:stretch/>
        </p:blipFill>
        <p:spPr>
          <a:xfrm>
            <a:off x="6779855" y="1678173"/>
            <a:ext cx="4899403" cy="190065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026" name="Picture 2">
            <a:extLst>
              <a:ext uri="{FF2B5EF4-FFF2-40B4-BE49-F238E27FC236}">
                <a16:creationId xmlns:a16="http://schemas.microsoft.com/office/drawing/2014/main" id="{DA97441E-4D07-4FBA-D68F-5F2EB63D8F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4674" y="1982586"/>
            <a:ext cx="3858468" cy="3356867"/>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56">
            <a:extLst>
              <a:ext uri="{FF2B5EF4-FFF2-40B4-BE49-F238E27FC236}">
                <a16:creationId xmlns:a16="http://schemas.microsoft.com/office/drawing/2014/main" id="{9916BACB-CE0C-24CD-4CF2-80E4F219E741}"/>
              </a:ext>
            </a:extLst>
          </p:cNvPr>
          <p:cNvSpPr txBox="1"/>
          <p:nvPr/>
        </p:nvSpPr>
        <p:spPr>
          <a:xfrm>
            <a:off x="4953707" y="5369744"/>
            <a:ext cx="7359175" cy="107721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3200" b="1">
                <a:ln w="12700">
                  <a:solidFill>
                    <a:schemeClr val="accent1"/>
                  </a:solidFill>
                  <a:prstDash val="solid"/>
                </a:ln>
                <a:solidFill>
                  <a:srgbClr val="FF0000"/>
                </a:solidFill>
                <a:effectLst>
                  <a:outerShdw dist="38100" dir="2640000" algn="bl" rotWithShape="0">
                    <a:schemeClr val="accent1"/>
                  </a:outerShdw>
                </a:effectLst>
                <a:latin typeface="Meiryo UI" panose="020B0604030504040204" pitchFamily="50" charset="-128"/>
                <a:ea typeface="Meiryo UI" panose="020B0604030504040204" pitchFamily="50" charset="-128"/>
                <a:cs typeface="Meiryo UI" panose="020B0604030504040204" pitchFamily="50" charset="-128"/>
              </a:rPr>
              <a:t>老若男女問わず喜ばれる商品の開発と</a:t>
            </a:r>
            <a:endParaRPr lang="en-US" altLang="ja-JP" sz="3200" b="1">
              <a:ln w="12700">
                <a:solidFill>
                  <a:schemeClr val="accent1"/>
                </a:solidFill>
                <a:prstDash val="solid"/>
              </a:ln>
              <a:solidFill>
                <a:srgbClr val="FF0000"/>
              </a:solidFill>
              <a:effectLst>
                <a:outerShdw dist="38100" dir="2640000" algn="bl" rotWithShape="0">
                  <a:schemeClr val="accent1"/>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3200" b="1">
                <a:ln w="12700">
                  <a:solidFill>
                    <a:schemeClr val="accent1"/>
                  </a:solidFill>
                  <a:prstDash val="solid"/>
                </a:ln>
                <a:solidFill>
                  <a:srgbClr val="FF0000"/>
                </a:solidFill>
                <a:effectLst>
                  <a:outerShdw dist="38100" dir="2640000" algn="bl" rotWithShape="0">
                    <a:schemeClr val="accent1"/>
                  </a:outerShdw>
                </a:effectLst>
                <a:latin typeface="Meiryo UI" panose="020B0604030504040204" pitchFamily="50" charset="-128"/>
                <a:ea typeface="Meiryo UI" panose="020B0604030504040204" pitchFamily="50" charset="-128"/>
                <a:cs typeface="Meiryo UI" panose="020B0604030504040204" pitchFamily="50" charset="-128"/>
              </a:rPr>
              <a:t>　　　　タイムリーな提供を目指す！</a:t>
            </a:r>
          </a:p>
        </p:txBody>
      </p:sp>
      <p:sp>
        <p:nvSpPr>
          <p:cNvPr id="12" name="Rectangle 988">
            <a:extLst>
              <a:ext uri="{FF2B5EF4-FFF2-40B4-BE49-F238E27FC236}">
                <a16:creationId xmlns:a16="http://schemas.microsoft.com/office/drawing/2014/main" id="{CCAFD4A2-B311-677C-B53D-323EADBC6FF0}"/>
              </a:ext>
            </a:extLst>
          </p:cNvPr>
          <p:cNvSpPr>
            <a:spLocks noChangeArrowheads="1"/>
          </p:cNvSpPr>
          <p:nvPr/>
        </p:nvSpPr>
        <p:spPr bwMode="auto">
          <a:xfrm>
            <a:off x="7604056" y="1674706"/>
            <a:ext cx="31197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l" eaLnBrk="1" hangingPunct="1">
              <a:spcBef>
                <a:spcPct val="0"/>
              </a:spcBef>
            </a:pPr>
            <a:r>
              <a:rPr lang="ja-JP" altLang="en-US" sz="1600">
                <a:solidFill>
                  <a:schemeClr val="tx2">
                    <a:lumMod val="50000"/>
                  </a:schemeClr>
                </a:solidFill>
              </a:rPr>
              <a:t>幼稚園バス置き去り防止システム</a:t>
            </a:r>
            <a:endParaRPr lang="en-US" altLang="ja-JP" sz="1600">
              <a:solidFill>
                <a:schemeClr val="tx2">
                  <a:lumMod val="50000"/>
                </a:schemeClr>
              </a:solidFill>
            </a:endParaRPr>
          </a:p>
        </p:txBody>
      </p:sp>
      <p:sp>
        <p:nvSpPr>
          <p:cNvPr id="14" name="Rectangle 988">
            <a:extLst>
              <a:ext uri="{FF2B5EF4-FFF2-40B4-BE49-F238E27FC236}">
                <a16:creationId xmlns:a16="http://schemas.microsoft.com/office/drawing/2014/main" id="{C444294A-79AF-F23B-3624-9CB97BD69F88}"/>
              </a:ext>
            </a:extLst>
          </p:cNvPr>
          <p:cNvSpPr>
            <a:spLocks noChangeArrowheads="1"/>
          </p:cNvSpPr>
          <p:nvPr/>
        </p:nvSpPr>
        <p:spPr bwMode="auto">
          <a:xfrm>
            <a:off x="705781" y="1774711"/>
            <a:ext cx="31197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l" eaLnBrk="1" hangingPunct="1">
              <a:spcBef>
                <a:spcPct val="0"/>
              </a:spcBef>
            </a:pPr>
            <a:r>
              <a:rPr lang="ja-JP" altLang="en-US" sz="1600">
                <a:solidFill>
                  <a:schemeClr val="tx2">
                    <a:lumMod val="50000"/>
                  </a:schemeClr>
                </a:solidFill>
              </a:rPr>
              <a:t>踏み間違い防止システム</a:t>
            </a:r>
            <a:endParaRPr lang="en-US" altLang="ja-JP" sz="1600">
              <a:solidFill>
                <a:schemeClr val="tx2">
                  <a:lumMod val="50000"/>
                </a:schemeClr>
              </a:solidFill>
            </a:endParaRPr>
          </a:p>
        </p:txBody>
      </p:sp>
      <p:sp>
        <p:nvSpPr>
          <p:cNvPr id="15" name="Rectangle 988">
            <a:extLst>
              <a:ext uri="{FF2B5EF4-FFF2-40B4-BE49-F238E27FC236}">
                <a16:creationId xmlns:a16="http://schemas.microsoft.com/office/drawing/2014/main" id="{C1033819-2E96-3D77-7DFD-ABDB9AAC56D8}"/>
              </a:ext>
            </a:extLst>
          </p:cNvPr>
          <p:cNvSpPr>
            <a:spLocks noChangeArrowheads="1"/>
          </p:cNvSpPr>
          <p:nvPr/>
        </p:nvSpPr>
        <p:spPr bwMode="auto">
          <a:xfrm>
            <a:off x="407736" y="4498380"/>
            <a:ext cx="37158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l" eaLnBrk="1" hangingPunct="1">
              <a:spcBef>
                <a:spcPct val="0"/>
              </a:spcBef>
            </a:pPr>
            <a:r>
              <a:rPr lang="ja-JP" altLang="en-US" sz="1600">
                <a:solidFill>
                  <a:schemeClr val="tx2">
                    <a:lumMod val="50000"/>
                  </a:schemeClr>
                </a:solidFill>
              </a:rPr>
              <a:t>プラスサポートキー（</a:t>
            </a:r>
            <a:r>
              <a:rPr lang="en-US" altLang="ja-JP" sz="1600">
                <a:solidFill>
                  <a:schemeClr val="tx2">
                    <a:lumMod val="50000"/>
                  </a:schemeClr>
                </a:solidFill>
              </a:rPr>
              <a:t>DPO</a:t>
            </a:r>
            <a:r>
              <a:rPr lang="ja-JP" altLang="en-US" sz="1600">
                <a:solidFill>
                  <a:schemeClr val="tx2">
                    <a:lumMod val="50000"/>
                  </a:schemeClr>
                </a:solidFill>
              </a:rPr>
              <a:t>専用電子キー）</a:t>
            </a:r>
            <a:endParaRPr lang="en-US" altLang="ja-JP" sz="1600">
              <a:solidFill>
                <a:schemeClr val="tx2">
                  <a:lumMod val="50000"/>
                </a:schemeClr>
              </a:solidFill>
            </a:endParaRPr>
          </a:p>
        </p:txBody>
      </p:sp>
      <p:pic>
        <p:nvPicPr>
          <p:cNvPr id="18" name="図 17">
            <a:extLst>
              <a:ext uri="{FF2B5EF4-FFF2-40B4-BE49-F238E27FC236}">
                <a16:creationId xmlns:a16="http://schemas.microsoft.com/office/drawing/2014/main" id="{C1C5C317-BC01-9922-B10E-CD05435C4E4A}"/>
              </a:ext>
            </a:extLst>
          </p:cNvPr>
          <p:cNvPicPr>
            <a:picLocks noChangeAspect="1"/>
          </p:cNvPicPr>
          <p:nvPr/>
        </p:nvPicPr>
        <p:blipFill rotWithShape="1">
          <a:blip r:embed="rId9"/>
          <a:srcRect l="66886" t="31087" r="9490" b="34186"/>
          <a:stretch/>
        </p:blipFill>
        <p:spPr>
          <a:xfrm>
            <a:off x="7976734" y="3120949"/>
            <a:ext cx="2106604" cy="1741815"/>
          </a:xfrm>
          <a:prstGeom prst="ellipse">
            <a:avLst/>
          </a:prstGeom>
          <a:ln>
            <a:noFill/>
          </a:ln>
          <a:effectLst>
            <a:softEdge rad="112500"/>
          </a:effectLst>
        </p:spPr>
      </p:pic>
      <p:sp>
        <p:nvSpPr>
          <p:cNvPr id="4" name="直角三角形 3">
            <a:extLst>
              <a:ext uri="{FF2B5EF4-FFF2-40B4-BE49-F238E27FC236}">
                <a16:creationId xmlns:a16="http://schemas.microsoft.com/office/drawing/2014/main" id="{0EC36E80-D628-0C2C-14B9-A8E12601B6E7}"/>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a:extLst>
              <a:ext uri="{FF2B5EF4-FFF2-40B4-BE49-F238E27FC236}">
                <a16:creationId xmlns:a16="http://schemas.microsoft.com/office/drawing/2014/main" id="{A4946EAC-6D2C-3C1D-BE43-B832E37D0D66}"/>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a:latin typeface="Meiryo UI" panose="020B0604030504040204" pitchFamily="50" charset="-128"/>
                <a:ea typeface="Meiryo UI" panose="020B0604030504040204" pitchFamily="50" charset="-128"/>
              </a:rPr>
              <a:t>2</a:t>
            </a:r>
            <a:endParaRPr lang="ja-JP" altLang="en-US" sz="2400" b="1">
              <a:latin typeface="Meiryo UI" panose="020B0604030504040204" pitchFamily="50" charset="-128"/>
              <a:ea typeface="Meiryo UI" panose="020B0604030504040204" pitchFamily="50" charset="-128"/>
            </a:endParaRPr>
          </a:p>
        </p:txBody>
      </p:sp>
      <p:pic>
        <p:nvPicPr>
          <p:cNvPr id="8" name="②">
            <a:hlinkClick r:id="" action="ppaction://media"/>
            <a:extLst>
              <a:ext uri="{FF2B5EF4-FFF2-40B4-BE49-F238E27FC236}">
                <a16:creationId xmlns:a16="http://schemas.microsoft.com/office/drawing/2014/main" id="{368A46AF-C292-E69F-54D5-0BFDB52E2C30}"/>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0"/>
          <a:stretch>
            <a:fillRect/>
          </a:stretch>
        </p:blipFill>
        <p:spPr>
          <a:xfrm>
            <a:off x="1243" y="-3749"/>
            <a:ext cx="412653" cy="412653"/>
          </a:xfrm>
          <a:prstGeom prst="rect">
            <a:avLst/>
          </a:prstGeom>
        </p:spPr>
      </p:pic>
    </p:spTree>
    <p:extLst>
      <p:ext uri="{BB962C8B-B14F-4D97-AF65-F5344CB8AC3E}">
        <p14:creationId xmlns:p14="http://schemas.microsoft.com/office/powerpoint/2010/main" val="32707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520840C3-E925-9797-C4A8-01CA82BADD36}"/>
              </a:ext>
            </a:extLst>
          </p:cNvPr>
          <p:cNvSpPr/>
          <p:nvPr/>
        </p:nvSpPr>
        <p:spPr>
          <a:xfrm>
            <a:off x="345035" y="883809"/>
            <a:ext cx="11559093" cy="5723155"/>
          </a:xfrm>
          <a:prstGeom prst="roundRect">
            <a:avLst>
              <a:gd name="adj" fmla="val 5790"/>
            </a:avLst>
          </a:prstGeom>
          <a:solidFill>
            <a:schemeClr val="bg1">
              <a:lumMod val="65000"/>
              <a:alpha val="20000"/>
            </a:schemeClr>
          </a:solid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hangingPunct="1">
              <a:spcBef>
                <a:spcPct val="0"/>
              </a:spcBef>
            </a:pPr>
            <a:r>
              <a:rPr lang="ja-JP" altLang="en-US" sz="1800">
                <a:solidFill>
                  <a:srgbClr val="000000"/>
                </a:solidFill>
              </a:rPr>
              <a:t>お客様ニーズへの個別対応</a:t>
            </a:r>
          </a:p>
        </p:txBody>
      </p:sp>
      <p:sp>
        <p:nvSpPr>
          <p:cNvPr id="2" name="正方形/長方形 1">
            <a:extLst>
              <a:ext uri="{FF2B5EF4-FFF2-40B4-BE49-F238E27FC236}">
                <a16:creationId xmlns:a16="http://schemas.microsoft.com/office/drawing/2014/main" id="{5EEACB12-385C-AAF4-F8F4-57270E983FE2}"/>
              </a:ext>
            </a:extLst>
          </p:cNvPr>
          <p:cNvSpPr/>
          <p:nvPr/>
        </p:nvSpPr>
        <p:spPr>
          <a:xfrm>
            <a:off x="4793636" y="4530138"/>
            <a:ext cx="4129874" cy="19142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4" name="正方形/長方形 43">
            <a:extLst>
              <a:ext uri="{FF2B5EF4-FFF2-40B4-BE49-F238E27FC236}">
                <a16:creationId xmlns:a16="http://schemas.microsoft.com/office/drawing/2014/main" id="{FF81C4A0-32B3-C4C3-2F7A-C9E61BA8B3A8}"/>
              </a:ext>
            </a:extLst>
          </p:cNvPr>
          <p:cNvSpPr/>
          <p:nvPr/>
        </p:nvSpPr>
        <p:spPr>
          <a:xfrm>
            <a:off x="543565" y="4530138"/>
            <a:ext cx="4129874" cy="19142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正方形/長方形 40">
            <a:extLst>
              <a:ext uri="{FF2B5EF4-FFF2-40B4-BE49-F238E27FC236}">
                <a16:creationId xmlns:a16="http://schemas.microsoft.com/office/drawing/2014/main" id="{02A144FA-CBFA-5FB6-3451-8DBE30CEDF9C}"/>
              </a:ext>
            </a:extLst>
          </p:cNvPr>
          <p:cNvSpPr/>
          <p:nvPr/>
        </p:nvSpPr>
        <p:spPr>
          <a:xfrm>
            <a:off x="9072105" y="2429868"/>
            <a:ext cx="2591256" cy="19142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正方形/長方形 36">
            <a:extLst>
              <a:ext uri="{FF2B5EF4-FFF2-40B4-BE49-F238E27FC236}">
                <a16:creationId xmlns:a16="http://schemas.microsoft.com/office/drawing/2014/main" id="{5456F264-C578-01EA-9184-9DA3733774CB}"/>
              </a:ext>
            </a:extLst>
          </p:cNvPr>
          <p:cNvSpPr/>
          <p:nvPr/>
        </p:nvSpPr>
        <p:spPr>
          <a:xfrm>
            <a:off x="4782544" y="2433738"/>
            <a:ext cx="4129874" cy="19142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正方形/長方形 24">
            <a:extLst>
              <a:ext uri="{FF2B5EF4-FFF2-40B4-BE49-F238E27FC236}">
                <a16:creationId xmlns:a16="http://schemas.microsoft.com/office/drawing/2014/main" id="{ECEA9D11-8F09-9955-54EF-920AD86DE453}"/>
              </a:ext>
            </a:extLst>
          </p:cNvPr>
          <p:cNvSpPr/>
          <p:nvPr/>
        </p:nvSpPr>
        <p:spPr>
          <a:xfrm>
            <a:off x="538649" y="2433738"/>
            <a:ext cx="4129874" cy="19142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9" name="グループ化 28">
            <a:extLst>
              <a:ext uri="{FF2B5EF4-FFF2-40B4-BE49-F238E27FC236}">
                <a16:creationId xmlns:a16="http://schemas.microsoft.com/office/drawing/2014/main" id="{E39AFDAD-2FE1-9980-F649-FA80B79F60CA}"/>
              </a:ext>
            </a:extLst>
          </p:cNvPr>
          <p:cNvGrpSpPr/>
          <p:nvPr/>
        </p:nvGrpSpPr>
        <p:grpSpPr>
          <a:xfrm>
            <a:off x="804587" y="2861401"/>
            <a:ext cx="3627635" cy="1430815"/>
            <a:chOff x="612418" y="3073199"/>
            <a:chExt cx="3662487" cy="1429193"/>
          </a:xfrm>
        </p:grpSpPr>
        <p:pic>
          <p:nvPicPr>
            <p:cNvPr id="9" name="Picture 13">
              <a:extLst>
                <a:ext uri="{FF2B5EF4-FFF2-40B4-BE49-F238E27FC236}">
                  <a16:creationId xmlns:a16="http://schemas.microsoft.com/office/drawing/2014/main" id="{97BECC41-6CC8-43DC-5787-84CFFB724AE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21" t="11176" r="30736" b="8789"/>
            <a:stretch/>
          </p:blipFill>
          <p:spPr bwMode="auto">
            <a:xfrm>
              <a:off x="612418" y="3113913"/>
              <a:ext cx="1867696" cy="1378330"/>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2" name="図 21">
              <a:extLst>
                <a:ext uri="{FF2B5EF4-FFF2-40B4-BE49-F238E27FC236}">
                  <a16:creationId xmlns:a16="http://schemas.microsoft.com/office/drawing/2014/main" id="{6511F6C6-BC58-5207-009B-589B19DC96F5}"/>
                </a:ext>
              </a:extLst>
            </p:cNvPr>
            <p:cNvPicPr>
              <a:picLocks noChangeAspect="1"/>
            </p:cNvPicPr>
            <p:nvPr/>
          </p:nvPicPr>
          <p:blipFill rotWithShape="1">
            <a:blip r:embed="rId6"/>
            <a:srcRect l="9535" r="23824"/>
            <a:stretch/>
          </p:blipFill>
          <p:spPr>
            <a:xfrm>
              <a:off x="2472900" y="3073199"/>
              <a:ext cx="1802005" cy="1429193"/>
            </a:xfrm>
            <a:prstGeom prst="rect">
              <a:avLst/>
            </a:prstGeom>
          </p:spPr>
        </p:pic>
      </p:grpSp>
      <p:grpSp>
        <p:nvGrpSpPr>
          <p:cNvPr id="30" name="グループ化 29">
            <a:extLst>
              <a:ext uri="{FF2B5EF4-FFF2-40B4-BE49-F238E27FC236}">
                <a16:creationId xmlns:a16="http://schemas.microsoft.com/office/drawing/2014/main" id="{AFE04CB6-A88A-E356-D945-FCDA821A1C02}"/>
              </a:ext>
            </a:extLst>
          </p:cNvPr>
          <p:cNvGrpSpPr/>
          <p:nvPr/>
        </p:nvGrpSpPr>
        <p:grpSpPr>
          <a:xfrm>
            <a:off x="5155649" y="2864681"/>
            <a:ext cx="3358744" cy="1428594"/>
            <a:chOff x="4814213" y="3092913"/>
            <a:chExt cx="3358744" cy="1428594"/>
          </a:xfrm>
        </p:grpSpPr>
        <p:pic>
          <p:nvPicPr>
            <p:cNvPr id="10" name="Picture 11">
              <a:extLst>
                <a:ext uri="{FF2B5EF4-FFF2-40B4-BE49-F238E27FC236}">
                  <a16:creationId xmlns:a16="http://schemas.microsoft.com/office/drawing/2014/main" id="{71176D63-3145-A5E0-14AA-6995100877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901" t="31633" r="51025" b="31551"/>
            <a:stretch/>
          </p:blipFill>
          <p:spPr bwMode="auto">
            <a:xfrm>
              <a:off x="4814213" y="3100998"/>
              <a:ext cx="1789296" cy="1420509"/>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3" name="図 2">
              <a:extLst>
                <a:ext uri="{FF2B5EF4-FFF2-40B4-BE49-F238E27FC236}">
                  <a16:creationId xmlns:a16="http://schemas.microsoft.com/office/drawing/2014/main" id="{16E8D52D-17BC-7604-D53C-811CDDECD225}"/>
                </a:ext>
              </a:extLst>
            </p:cNvPr>
            <p:cNvPicPr>
              <a:picLocks noChangeAspect="1"/>
            </p:cNvPicPr>
            <p:nvPr/>
          </p:nvPicPr>
          <p:blipFill rotWithShape="1">
            <a:blip r:embed="rId8"/>
            <a:srcRect l="28826" r="13821"/>
            <a:stretch/>
          </p:blipFill>
          <p:spPr>
            <a:xfrm>
              <a:off x="6326490" y="3092913"/>
              <a:ext cx="1846467" cy="1428593"/>
            </a:xfrm>
            <a:prstGeom prst="rect">
              <a:avLst/>
            </a:prstGeom>
          </p:spPr>
        </p:pic>
      </p:grpSp>
      <p:sp>
        <p:nvSpPr>
          <p:cNvPr id="5" name="テキスト ボックス 4">
            <a:extLst>
              <a:ext uri="{FF2B5EF4-FFF2-40B4-BE49-F238E27FC236}">
                <a16:creationId xmlns:a16="http://schemas.microsoft.com/office/drawing/2014/main" id="{CDC10E4B-BB29-A26C-121E-9C73637B2DC8}"/>
              </a:ext>
            </a:extLst>
          </p:cNvPr>
          <p:cNvSpPr txBox="1"/>
          <p:nvPr/>
        </p:nvSpPr>
        <p:spPr>
          <a:xfrm>
            <a:off x="262794" y="8552"/>
            <a:ext cx="6370763"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職場紹介</a:t>
            </a:r>
            <a:endParaRPr lang="en-US" altLang="ja-JP" sz="28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 name="角丸四角形 40">
            <a:extLst>
              <a:ext uri="{FF2B5EF4-FFF2-40B4-BE49-F238E27FC236}">
                <a16:creationId xmlns:a16="http://schemas.microsoft.com/office/drawing/2014/main" id="{F9F678AC-209F-3D07-37B0-18A874443C4F}"/>
              </a:ext>
            </a:extLst>
          </p:cNvPr>
          <p:cNvSpPr/>
          <p:nvPr/>
        </p:nvSpPr>
        <p:spPr>
          <a:xfrm>
            <a:off x="760365" y="594366"/>
            <a:ext cx="2238919" cy="578882"/>
          </a:xfrm>
          <a:prstGeom prst="roundRect">
            <a:avLst/>
          </a:prstGeom>
          <a:solidFill>
            <a:schemeClr val="bg1"/>
          </a:solidFill>
          <a:ln w="762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spAutoFit/>
          </a:bodyPr>
          <a:lstStyle/>
          <a:p>
            <a:r>
              <a:rPr lang="ja-JP" altLang="en-US" sz="2800" b="1" dirty="0">
                <a:solidFill>
                  <a:schemeClr val="tx1"/>
                </a:solidFill>
                <a:effectLst>
                  <a:glow rad="101600">
                    <a:prstClr val="white"/>
                  </a:glow>
                </a:effectLst>
                <a:latin typeface="Meiryo UI" panose="020B0604030504040204" pitchFamily="50" charset="-128"/>
                <a:ea typeface="Meiryo UI" panose="020B0604030504040204" pitchFamily="50" charset="-128"/>
              </a:rPr>
              <a:t>＜用品とは＞</a:t>
            </a:r>
            <a:endParaRPr lang="en-US" altLang="ja-JP" sz="2800" b="1" dirty="0">
              <a:solidFill>
                <a:schemeClr val="tx1"/>
              </a:solidFill>
              <a:effectLst>
                <a:glow rad="101600">
                  <a:prstClr val="white"/>
                </a:glow>
              </a:effectLst>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A4701084-B6B0-ECDE-0248-8332B3D977A7}"/>
              </a:ext>
            </a:extLst>
          </p:cNvPr>
          <p:cNvPicPr>
            <a:picLocks noChangeAspect="1"/>
          </p:cNvPicPr>
          <p:nvPr/>
        </p:nvPicPr>
        <p:blipFill>
          <a:blip r:embed="rId9"/>
          <a:stretch>
            <a:fillRect/>
          </a:stretch>
        </p:blipFill>
        <p:spPr>
          <a:xfrm>
            <a:off x="9200780" y="2799883"/>
            <a:ext cx="2333911" cy="1522116"/>
          </a:xfrm>
          <a:prstGeom prst="rect">
            <a:avLst/>
          </a:prstGeom>
        </p:spPr>
      </p:pic>
      <p:sp>
        <p:nvSpPr>
          <p:cNvPr id="15" name="Rectangle 988">
            <a:extLst>
              <a:ext uri="{FF2B5EF4-FFF2-40B4-BE49-F238E27FC236}">
                <a16:creationId xmlns:a16="http://schemas.microsoft.com/office/drawing/2014/main" id="{63A54B34-7BED-49E7-B918-A0286A9E4F70}"/>
              </a:ext>
            </a:extLst>
          </p:cNvPr>
          <p:cNvSpPr>
            <a:spLocks noChangeArrowheads="1"/>
          </p:cNvSpPr>
          <p:nvPr/>
        </p:nvSpPr>
        <p:spPr bwMode="auto">
          <a:xfrm>
            <a:off x="1038634" y="3872602"/>
            <a:ext cx="144053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l" eaLnBrk="1" hangingPunct="1">
              <a:spcBef>
                <a:spcPct val="0"/>
              </a:spcBef>
            </a:pPr>
            <a:r>
              <a:rPr lang="en-US" altLang="ja-JP" sz="2000" b="1">
                <a:ln w="3175">
                  <a:noFill/>
                </a:ln>
                <a:effectLst>
                  <a:glow rad="101600">
                    <a:srgbClr val="FF0000">
                      <a:alpha val="60000"/>
                    </a:srgbClr>
                  </a:glow>
                </a:effectLst>
                <a:latin typeface="Meiryo UI" panose="020B0604030504040204" pitchFamily="50" charset="-128"/>
                <a:ea typeface="Meiryo UI" panose="020B0604030504040204" pitchFamily="50" charset="-128"/>
              </a:rPr>
              <a:t> </a:t>
            </a:r>
            <a:r>
              <a:rPr lang="ja-JP" altLang="en-US" sz="2000" b="1">
                <a:ln w="3175">
                  <a:noFill/>
                </a:ln>
                <a:effectLst>
                  <a:glow rad="101600">
                    <a:srgbClr val="FF0000">
                      <a:alpha val="60000"/>
                    </a:srgbClr>
                  </a:glow>
                </a:effectLst>
                <a:latin typeface="Meiryo UI" panose="020B0604030504040204" pitchFamily="50" charset="-128"/>
                <a:ea typeface="Meiryo UI" panose="020B0604030504040204" pitchFamily="50" charset="-128"/>
              </a:rPr>
              <a:t>エアロ</a:t>
            </a:r>
            <a:endParaRPr lang="en-US" altLang="ja-JP" sz="2000" b="1">
              <a:ln w="3175">
                <a:noFill/>
              </a:ln>
              <a:effectLst>
                <a:glow rad="101600">
                  <a:srgbClr val="FF0000">
                    <a:alpha val="60000"/>
                  </a:srgbClr>
                </a:glow>
              </a:effectLst>
              <a:latin typeface="Meiryo UI" panose="020B0604030504040204" pitchFamily="50" charset="-128"/>
              <a:ea typeface="Meiryo UI" panose="020B0604030504040204" pitchFamily="50" charset="-128"/>
            </a:endParaRPr>
          </a:p>
        </p:txBody>
      </p:sp>
      <p:sp>
        <p:nvSpPr>
          <p:cNvPr id="16" name="Rectangle 988">
            <a:extLst>
              <a:ext uri="{FF2B5EF4-FFF2-40B4-BE49-F238E27FC236}">
                <a16:creationId xmlns:a16="http://schemas.microsoft.com/office/drawing/2014/main" id="{68D29E19-52C2-24A0-E95D-862F3A29D63D}"/>
              </a:ext>
            </a:extLst>
          </p:cNvPr>
          <p:cNvSpPr>
            <a:spLocks noChangeArrowheads="1"/>
          </p:cNvSpPr>
          <p:nvPr/>
        </p:nvSpPr>
        <p:spPr bwMode="auto">
          <a:xfrm>
            <a:off x="5188362" y="3892969"/>
            <a:ext cx="16949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l" eaLnBrk="1" hangingPunct="1">
              <a:spcBef>
                <a:spcPct val="0"/>
              </a:spcBef>
            </a:pPr>
            <a:r>
              <a:rPr lang="en-US" altLang="ja-JP" sz="2000" b="1">
                <a:ln w="3175">
                  <a:noFill/>
                </a:ln>
                <a:effectLst>
                  <a:glow rad="101600">
                    <a:srgbClr val="FF0000">
                      <a:alpha val="60000"/>
                    </a:srgbClr>
                  </a:glow>
                </a:effectLst>
                <a:latin typeface="Meiryo UI" panose="020B0604030504040204" pitchFamily="50" charset="-128"/>
                <a:ea typeface="Meiryo UI" panose="020B0604030504040204" pitchFamily="50" charset="-128"/>
              </a:rPr>
              <a:t> </a:t>
            </a:r>
            <a:r>
              <a:rPr lang="ja-JP" altLang="en-US" sz="2000" b="1">
                <a:ln w="3175">
                  <a:noFill/>
                </a:ln>
                <a:effectLst>
                  <a:glow rad="101600">
                    <a:srgbClr val="FF0000">
                      <a:alpha val="60000"/>
                    </a:srgbClr>
                  </a:glow>
                </a:effectLst>
                <a:latin typeface="Meiryo UI" panose="020B0604030504040204" pitchFamily="50" charset="-128"/>
                <a:ea typeface="Meiryo UI" panose="020B0604030504040204" pitchFamily="50" charset="-128"/>
              </a:rPr>
              <a:t>フロアマット</a:t>
            </a:r>
            <a:endParaRPr lang="en-US" altLang="ja-JP" sz="2000" b="1">
              <a:ln w="3175">
                <a:noFill/>
              </a:ln>
              <a:effectLst>
                <a:glow rad="101600">
                  <a:srgbClr val="FF0000">
                    <a:alpha val="60000"/>
                  </a:srgbClr>
                </a:glow>
              </a:effectLst>
              <a:latin typeface="Meiryo UI" panose="020B0604030504040204" pitchFamily="50" charset="-128"/>
              <a:ea typeface="Meiryo UI" panose="020B0604030504040204" pitchFamily="50" charset="-128"/>
            </a:endParaRPr>
          </a:p>
        </p:txBody>
      </p:sp>
      <p:sp>
        <p:nvSpPr>
          <p:cNvPr id="17" name="Rectangle 988">
            <a:extLst>
              <a:ext uri="{FF2B5EF4-FFF2-40B4-BE49-F238E27FC236}">
                <a16:creationId xmlns:a16="http://schemas.microsoft.com/office/drawing/2014/main" id="{C47DDBF8-30FB-8390-E86F-5E6CF4E09B21}"/>
              </a:ext>
            </a:extLst>
          </p:cNvPr>
          <p:cNvSpPr>
            <a:spLocks noChangeArrowheads="1"/>
          </p:cNvSpPr>
          <p:nvPr/>
        </p:nvSpPr>
        <p:spPr bwMode="auto">
          <a:xfrm>
            <a:off x="9647466" y="3327330"/>
            <a:ext cx="1440539" cy="36933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ctr" eaLnBrk="1" hangingPunct="1">
              <a:spcBef>
                <a:spcPct val="0"/>
              </a:spcBef>
            </a:pPr>
            <a:r>
              <a:rPr lang="en-US" altLang="ja-JP" sz="1800" b="1">
                <a:ln w="3175">
                  <a:noFill/>
                </a:ln>
                <a:effectLst>
                  <a:glow rad="101600">
                    <a:srgbClr val="FF0000">
                      <a:alpha val="60000"/>
                    </a:srgbClr>
                  </a:glow>
                </a:effectLst>
                <a:latin typeface="Meiryo UI" panose="020B0604030504040204" pitchFamily="50" charset="-128"/>
                <a:ea typeface="Meiryo UI" panose="020B0604030504040204" pitchFamily="50" charset="-128"/>
              </a:rPr>
              <a:t> </a:t>
            </a:r>
            <a:r>
              <a:rPr lang="ja-JP" altLang="en-US" sz="1800" b="1">
                <a:ln w="3175">
                  <a:noFill/>
                </a:ln>
                <a:effectLst>
                  <a:glow rad="101600">
                    <a:srgbClr val="FF0000">
                      <a:alpha val="60000"/>
                    </a:srgbClr>
                  </a:glow>
                </a:effectLst>
                <a:latin typeface="Meiryo UI" panose="020B0604030504040204" pitchFamily="50" charset="-128"/>
                <a:ea typeface="Meiryo UI" panose="020B0604030504040204" pitchFamily="50" charset="-128"/>
              </a:rPr>
              <a:t>防災セット</a:t>
            </a:r>
            <a:endParaRPr lang="en-US" altLang="ja-JP" sz="1800" b="1">
              <a:ln w="3175">
                <a:noFill/>
              </a:ln>
              <a:effectLst>
                <a:glow rad="101600">
                  <a:srgbClr val="FF0000">
                    <a:alpha val="60000"/>
                  </a:srgbClr>
                </a:glow>
              </a:effectLst>
              <a:latin typeface="Meiryo UI" panose="020B0604030504040204" pitchFamily="50" charset="-128"/>
              <a:ea typeface="Meiryo UI" panose="020B0604030504040204" pitchFamily="50" charset="-128"/>
            </a:endParaRPr>
          </a:p>
        </p:txBody>
      </p:sp>
      <p:sp>
        <p:nvSpPr>
          <p:cNvPr id="18" name="Rectangle 988">
            <a:extLst>
              <a:ext uri="{FF2B5EF4-FFF2-40B4-BE49-F238E27FC236}">
                <a16:creationId xmlns:a16="http://schemas.microsoft.com/office/drawing/2014/main" id="{49E13651-C0A4-A646-D1DA-85F1CCEE51BE}"/>
              </a:ext>
            </a:extLst>
          </p:cNvPr>
          <p:cNvSpPr>
            <a:spLocks noChangeArrowheads="1"/>
          </p:cNvSpPr>
          <p:nvPr/>
        </p:nvSpPr>
        <p:spPr bwMode="auto">
          <a:xfrm>
            <a:off x="9982021" y="3975413"/>
            <a:ext cx="1850364" cy="36933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ctr" eaLnBrk="1" hangingPunct="1">
              <a:spcBef>
                <a:spcPct val="0"/>
              </a:spcBef>
            </a:pPr>
            <a:r>
              <a:rPr lang="en-US" altLang="ja-JP" sz="1800" b="1">
                <a:ln w="3175">
                  <a:noFill/>
                </a:ln>
                <a:effectLst>
                  <a:glow rad="101600">
                    <a:srgbClr val="FF0000">
                      <a:alpha val="60000"/>
                    </a:srgbClr>
                  </a:glow>
                </a:effectLst>
                <a:latin typeface="Meiryo UI" panose="020B0604030504040204" pitchFamily="50" charset="-128"/>
                <a:ea typeface="Meiryo UI" panose="020B0604030504040204" pitchFamily="50" charset="-128"/>
              </a:rPr>
              <a:t> </a:t>
            </a:r>
            <a:r>
              <a:rPr lang="ja-JP" altLang="en-US" sz="1800" b="1">
                <a:ln w="3175">
                  <a:noFill/>
                </a:ln>
                <a:effectLst>
                  <a:glow rad="101600">
                    <a:srgbClr val="FF0000">
                      <a:alpha val="60000"/>
                    </a:srgbClr>
                  </a:glow>
                </a:effectLst>
                <a:latin typeface="Meiryo UI" panose="020B0604030504040204" pitchFamily="50" charset="-128"/>
                <a:ea typeface="Meiryo UI" panose="020B0604030504040204" pitchFamily="50" charset="-128"/>
              </a:rPr>
              <a:t>ナンバーロック</a:t>
            </a:r>
            <a:endParaRPr lang="en-US" altLang="ja-JP" sz="1800" b="1">
              <a:ln w="3175">
                <a:noFill/>
              </a:ln>
              <a:effectLst>
                <a:glow rad="101600">
                  <a:srgbClr val="FF0000">
                    <a:alpha val="60000"/>
                  </a:srgbClr>
                </a:glow>
              </a:effectLst>
              <a:latin typeface="Meiryo UI" panose="020B0604030504040204" pitchFamily="50" charset="-128"/>
              <a:ea typeface="Meiryo UI" panose="020B0604030504040204" pitchFamily="50" charset="-128"/>
            </a:endParaRPr>
          </a:p>
        </p:txBody>
      </p:sp>
      <p:sp>
        <p:nvSpPr>
          <p:cNvPr id="19" name="Rectangle 988">
            <a:extLst>
              <a:ext uri="{FF2B5EF4-FFF2-40B4-BE49-F238E27FC236}">
                <a16:creationId xmlns:a16="http://schemas.microsoft.com/office/drawing/2014/main" id="{1E7A0D16-0D1B-38E2-9F3E-1881BF5D2400}"/>
              </a:ext>
            </a:extLst>
          </p:cNvPr>
          <p:cNvSpPr>
            <a:spLocks noChangeArrowheads="1"/>
          </p:cNvSpPr>
          <p:nvPr/>
        </p:nvSpPr>
        <p:spPr bwMode="auto">
          <a:xfrm>
            <a:off x="9156375" y="3800127"/>
            <a:ext cx="1297078"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l" eaLnBrk="1" hangingPunct="1">
              <a:spcBef>
                <a:spcPct val="0"/>
              </a:spcBef>
            </a:pPr>
            <a:r>
              <a:rPr lang="ja-JP" altLang="en-US" sz="1800" b="1">
                <a:ln w="3175">
                  <a:noFill/>
                </a:ln>
                <a:effectLst>
                  <a:glow rad="101600">
                    <a:srgbClr val="FF0000">
                      <a:alpha val="60000"/>
                    </a:srgbClr>
                  </a:glow>
                </a:effectLst>
                <a:latin typeface="Meiryo UI" panose="020B0604030504040204" pitchFamily="50" charset="-128"/>
                <a:ea typeface="Meiryo UI" panose="020B0604030504040204" pitchFamily="50" charset="-128"/>
              </a:rPr>
              <a:t>レインクリア</a:t>
            </a:r>
            <a:endParaRPr lang="en-US" altLang="ja-JP" sz="1800" b="1">
              <a:ln w="3175">
                <a:noFill/>
              </a:ln>
              <a:effectLst>
                <a:glow rad="101600">
                  <a:srgbClr val="FF0000">
                    <a:alpha val="60000"/>
                  </a:srgbClr>
                </a:glow>
              </a:effectLst>
              <a:latin typeface="Meiryo UI" panose="020B0604030504040204" pitchFamily="50" charset="-128"/>
              <a:ea typeface="Meiryo UI" panose="020B0604030504040204" pitchFamily="50" charset="-128"/>
            </a:endParaRPr>
          </a:p>
          <a:p>
            <a:pPr algn="l" eaLnBrk="1" hangingPunct="1">
              <a:spcBef>
                <a:spcPct val="0"/>
              </a:spcBef>
            </a:pPr>
            <a:r>
              <a:rPr lang="ja-JP" altLang="en-US" sz="1800" b="1">
                <a:ln w="3175">
                  <a:noFill/>
                </a:ln>
                <a:effectLst>
                  <a:glow rad="101600">
                    <a:srgbClr val="FF0000">
                      <a:alpha val="60000"/>
                    </a:srgbClr>
                  </a:glow>
                </a:effectLst>
                <a:latin typeface="Meiryo UI" panose="020B0604030504040204" pitchFamily="50" charset="-128"/>
                <a:ea typeface="Meiryo UI" panose="020B0604030504040204" pitchFamily="50" charset="-128"/>
              </a:rPr>
              <a:t>リングミラー</a:t>
            </a:r>
            <a:endParaRPr lang="en-US" altLang="ja-JP" sz="1800" b="1">
              <a:ln w="3175">
                <a:noFill/>
              </a:ln>
              <a:effectLst>
                <a:glow rad="101600">
                  <a:srgbClr val="FF0000">
                    <a:alpha val="60000"/>
                  </a:srgbClr>
                </a:glow>
              </a:effectLst>
              <a:latin typeface="Meiryo UI" panose="020B0604030504040204" pitchFamily="50" charset="-128"/>
              <a:ea typeface="Meiryo UI" panose="020B0604030504040204" pitchFamily="50" charset="-128"/>
            </a:endParaRPr>
          </a:p>
        </p:txBody>
      </p:sp>
      <p:pic>
        <p:nvPicPr>
          <p:cNvPr id="3074" name="Picture 2">
            <a:extLst>
              <a:ext uri="{FF2B5EF4-FFF2-40B4-BE49-F238E27FC236}">
                <a16:creationId xmlns:a16="http://schemas.microsoft.com/office/drawing/2014/main" id="{99A9A16A-75D9-1496-A685-A9A7AE08CC9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76878" y="4828701"/>
            <a:ext cx="2390942" cy="1778263"/>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直線コネクタ 27">
            <a:extLst>
              <a:ext uri="{FF2B5EF4-FFF2-40B4-BE49-F238E27FC236}">
                <a16:creationId xmlns:a16="http://schemas.microsoft.com/office/drawing/2014/main" id="{360F7E6C-931B-0F86-08BF-67CB3BA28455}"/>
              </a:ext>
            </a:extLst>
          </p:cNvPr>
          <p:cNvCxnSpPr/>
          <p:nvPr/>
        </p:nvCxnSpPr>
        <p:spPr>
          <a:xfrm>
            <a:off x="262793" y="540323"/>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12" name="Rectangle 988">
            <a:extLst>
              <a:ext uri="{FF2B5EF4-FFF2-40B4-BE49-F238E27FC236}">
                <a16:creationId xmlns:a16="http://schemas.microsoft.com/office/drawing/2014/main" id="{87BDDD85-C151-9CBF-8AA9-FAD4B3EA1725}"/>
              </a:ext>
            </a:extLst>
          </p:cNvPr>
          <p:cNvSpPr>
            <a:spLocks noChangeArrowheads="1"/>
          </p:cNvSpPr>
          <p:nvPr/>
        </p:nvSpPr>
        <p:spPr bwMode="auto">
          <a:xfrm>
            <a:off x="6899359" y="3892969"/>
            <a:ext cx="16949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l" eaLnBrk="1" hangingPunct="1">
              <a:spcBef>
                <a:spcPct val="0"/>
              </a:spcBef>
            </a:pPr>
            <a:r>
              <a:rPr lang="en-US" altLang="ja-JP" sz="2000" b="1">
                <a:ln w="3175">
                  <a:noFill/>
                </a:ln>
                <a:effectLst>
                  <a:glow rad="101600">
                    <a:srgbClr val="FF0000">
                      <a:alpha val="60000"/>
                    </a:srgbClr>
                  </a:glow>
                </a:effectLst>
                <a:latin typeface="Meiryo UI" panose="020B0604030504040204" pitchFamily="50" charset="-128"/>
                <a:ea typeface="Meiryo UI" panose="020B0604030504040204" pitchFamily="50" charset="-128"/>
              </a:rPr>
              <a:t> </a:t>
            </a:r>
            <a:r>
              <a:rPr lang="ja-JP" altLang="en-US" sz="2000" b="1">
                <a:ln w="3175">
                  <a:noFill/>
                </a:ln>
                <a:effectLst>
                  <a:glow rad="101600">
                    <a:srgbClr val="FF0000">
                      <a:alpha val="60000"/>
                    </a:srgbClr>
                  </a:glow>
                </a:effectLst>
                <a:latin typeface="Meiryo UI" panose="020B0604030504040204" pitchFamily="50" charset="-128"/>
                <a:ea typeface="Meiryo UI" panose="020B0604030504040204" pitchFamily="50" charset="-128"/>
              </a:rPr>
              <a:t>シートカバー</a:t>
            </a:r>
            <a:endParaRPr lang="en-US" altLang="ja-JP" sz="2000" b="1">
              <a:ln w="3175">
                <a:noFill/>
              </a:ln>
              <a:effectLst>
                <a:glow rad="101600">
                  <a:srgbClr val="FF0000">
                    <a:alpha val="60000"/>
                  </a:srgbClr>
                </a:glow>
              </a:effectLst>
              <a:latin typeface="Meiryo UI" panose="020B0604030504040204" pitchFamily="50" charset="-128"/>
              <a:ea typeface="Meiryo UI" panose="020B0604030504040204" pitchFamily="50" charset="-128"/>
            </a:endParaRPr>
          </a:p>
        </p:txBody>
      </p:sp>
      <p:sp>
        <p:nvSpPr>
          <p:cNvPr id="23" name="Rectangle 988">
            <a:extLst>
              <a:ext uri="{FF2B5EF4-FFF2-40B4-BE49-F238E27FC236}">
                <a16:creationId xmlns:a16="http://schemas.microsoft.com/office/drawing/2014/main" id="{FB6F5ADA-7E4F-032C-7242-6E2E70F4D3D0}"/>
              </a:ext>
            </a:extLst>
          </p:cNvPr>
          <p:cNvSpPr>
            <a:spLocks noChangeArrowheads="1"/>
          </p:cNvSpPr>
          <p:nvPr/>
        </p:nvSpPr>
        <p:spPr bwMode="auto">
          <a:xfrm>
            <a:off x="2719930" y="3872602"/>
            <a:ext cx="17799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l" eaLnBrk="1" hangingPunct="1">
              <a:spcBef>
                <a:spcPct val="0"/>
              </a:spcBef>
            </a:pPr>
            <a:r>
              <a:rPr lang="en-US" altLang="ja-JP" sz="2000" b="1">
                <a:ln w="3175">
                  <a:noFill/>
                </a:ln>
                <a:effectLst>
                  <a:glow rad="101600">
                    <a:srgbClr val="FF0000">
                      <a:alpha val="60000"/>
                    </a:srgbClr>
                  </a:glow>
                </a:effectLst>
                <a:latin typeface="Meiryo UI" panose="020B0604030504040204" pitchFamily="50" charset="-128"/>
                <a:ea typeface="Meiryo UI" panose="020B0604030504040204" pitchFamily="50" charset="-128"/>
              </a:rPr>
              <a:t> </a:t>
            </a:r>
            <a:r>
              <a:rPr lang="ja-JP" altLang="en-US" sz="2000" b="1">
                <a:ln w="3175">
                  <a:noFill/>
                </a:ln>
                <a:effectLst>
                  <a:glow rad="101600">
                    <a:srgbClr val="FF0000">
                      <a:alpha val="60000"/>
                    </a:srgbClr>
                  </a:glow>
                </a:effectLst>
                <a:latin typeface="Meiryo UI" panose="020B0604030504040204" pitchFamily="50" charset="-128"/>
                <a:ea typeface="Meiryo UI" panose="020B0604030504040204" pitchFamily="50" charset="-128"/>
              </a:rPr>
              <a:t>サイドバイザー</a:t>
            </a:r>
            <a:endParaRPr lang="en-US" altLang="ja-JP" sz="2000" b="1">
              <a:ln w="3175">
                <a:noFill/>
              </a:ln>
              <a:effectLst>
                <a:glow rad="101600">
                  <a:srgbClr val="FF0000">
                    <a:alpha val="60000"/>
                  </a:srgbClr>
                </a:glow>
              </a:effectLst>
              <a:latin typeface="Meiryo UI" panose="020B0604030504040204" pitchFamily="50" charset="-128"/>
              <a:ea typeface="Meiryo UI" panose="020B0604030504040204" pitchFamily="50" charset="-128"/>
            </a:endParaRPr>
          </a:p>
        </p:txBody>
      </p:sp>
      <p:grpSp>
        <p:nvGrpSpPr>
          <p:cNvPr id="35" name="グループ化 34">
            <a:extLst>
              <a:ext uri="{FF2B5EF4-FFF2-40B4-BE49-F238E27FC236}">
                <a16:creationId xmlns:a16="http://schemas.microsoft.com/office/drawing/2014/main" id="{EACBD27C-0FEA-6240-AB11-094165F265C9}"/>
              </a:ext>
            </a:extLst>
          </p:cNvPr>
          <p:cNvGrpSpPr/>
          <p:nvPr/>
        </p:nvGrpSpPr>
        <p:grpSpPr>
          <a:xfrm>
            <a:off x="4966844" y="5031823"/>
            <a:ext cx="3771172" cy="1297647"/>
            <a:chOff x="4796706" y="4689937"/>
            <a:chExt cx="3771172" cy="1297647"/>
          </a:xfrm>
        </p:grpSpPr>
        <p:pic>
          <p:nvPicPr>
            <p:cNvPr id="32" name="図 31">
              <a:extLst>
                <a:ext uri="{FF2B5EF4-FFF2-40B4-BE49-F238E27FC236}">
                  <a16:creationId xmlns:a16="http://schemas.microsoft.com/office/drawing/2014/main" id="{9C3FD4BE-0311-0801-C781-E8C697B7B252}"/>
                </a:ext>
              </a:extLst>
            </p:cNvPr>
            <p:cNvPicPr>
              <a:picLocks noChangeAspect="1"/>
            </p:cNvPicPr>
            <p:nvPr/>
          </p:nvPicPr>
          <p:blipFill>
            <a:blip r:embed="rId11"/>
            <a:stretch>
              <a:fillRect/>
            </a:stretch>
          </p:blipFill>
          <p:spPr>
            <a:xfrm>
              <a:off x="4796706" y="4765550"/>
              <a:ext cx="2325909" cy="1175782"/>
            </a:xfrm>
            <a:prstGeom prst="rect">
              <a:avLst/>
            </a:prstGeom>
          </p:spPr>
        </p:pic>
        <p:pic>
          <p:nvPicPr>
            <p:cNvPr id="34" name="図 33">
              <a:extLst>
                <a:ext uri="{FF2B5EF4-FFF2-40B4-BE49-F238E27FC236}">
                  <a16:creationId xmlns:a16="http://schemas.microsoft.com/office/drawing/2014/main" id="{FF6A0ADF-0E45-4DAD-8403-C269266E2FDB}"/>
                </a:ext>
              </a:extLst>
            </p:cNvPr>
            <p:cNvPicPr>
              <a:picLocks noChangeAspect="1"/>
            </p:cNvPicPr>
            <p:nvPr/>
          </p:nvPicPr>
          <p:blipFill>
            <a:blip r:embed="rId12"/>
            <a:stretch>
              <a:fillRect/>
            </a:stretch>
          </p:blipFill>
          <p:spPr>
            <a:xfrm>
              <a:off x="7122615" y="4689937"/>
              <a:ext cx="1445263" cy="1297647"/>
            </a:xfrm>
            <a:prstGeom prst="rect">
              <a:avLst/>
            </a:prstGeom>
          </p:spPr>
        </p:pic>
      </p:grpSp>
      <p:sp>
        <p:nvSpPr>
          <p:cNvPr id="38" name="Rectangle 988">
            <a:extLst>
              <a:ext uri="{FF2B5EF4-FFF2-40B4-BE49-F238E27FC236}">
                <a16:creationId xmlns:a16="http://schemas.microsoft.com/office/drawing/2014/main" id="{E25FB251-5495-A1A6-9DE4-BAA185922527}"/>
              </a:ext>
            </a:extLst>
          </p:cNvPr>
          <p:cNvSpPr>
            <a:spLocks noChangeArrowheads="1"/>
          </p:cNvSpPr>
          <p:nvPr/>
        </p:nvSpPr>
        <p:spPr bwMode="auto">
          <a:xfrm>
            <a:off x="5482703" y="5913769"/>
            <a:ext cx="16949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l" eaLnBrk="1" hangingPunct="1">
              <a:spcBef>
                <a:spcPct val="0"/>
              </a:spcBef>
            </a:pPr>
            <a:r>
              <a:rPr lang="en-US" altLang="ja-JP" sz="2000" b="1">
                <a:ln w="3175">
                  <a:noFill/>
                </a:ln>
                <a:effectLst>
                  <a:glow rad="101600">
                    <a:srgbClr val="FF0000">
                      <a:alpha val="60000"/>
                    </a:srgbClr>
                  </a:glow>
                </a:effectLst>
                <a:latin typeface="Meiryo UI" panose="020B0604030504040204" pitchFamily="50" charset="-128"/>
                <a:ea typeface="Meiryo UI" panose="020B0604030504040204" pitchFamily="50" charset="-128"/>
              </a:rPr>
              <a:t> </a:t>
            </a:r>
            <a:r>
              <a:rPr lang="ja-JP" altLang="en-US" sz="2000" b="1">
                <a:ln w="3175">
                  <a:noFill/>
                </a:ln>
                <a:effectLst>
                  <a:glow rad="101600">
                    <a:srgbClr val="FF0000">
                      <a:alpha val="60000"/>
                    </a:srgbClr>
                  </a:glow>
                </a:effectLst>
                <a:latin typeface="Meiryo UI" panose="020B0604030504040204" pitchFamily="50" charset="-128"/>
                <a:ea typeface="Meiryo UI" panose="020B0604030504040204" pitchFamily="50" charset="-128"/>
              </a:rPr>
              <a:t>ナビ</a:t>
            </a:r>
            <a:endParaRPr lang="en-US" altLang="ja-JP" sz="2000" b="1">
              <a:ln w="3175">
                <a:noFill/>
              </a:ln>
              <a:effectLst>
                <a:glow rad="101600">
                  <a:srgbClr val="FF0000">
                    <a:alpha val="60000"/>
                  </a:srgbClr>
                </a:glow>
              </a:effectLst>
              <a:latin typeface="Meiryo UI" panose="020B0604030504040204" pitchFamily="50" charset="-128"/>
              <a:ea typeface="Meiryo UI" panose="020B0604030504040204" pitchFamily="50" charset="-128"/>
            </a:endParaRPr>
          </a:p>
        </p:txBody>
      </p:sp>
      <p:sp>
        <p:nvSpPr>
          <p:cNvPr id="39" name="Rectangle 988">
            <a:extLst>
              <a:ext uri="{FF2B5EF4-FFF2-40B4-BE49-F238E27FC236}">
                <a16:creationId xmlns:a16="http://schemas.microsoft.com/office/drawing/2014/main" id="{33C5A2AE-3B86-63AB-CF63-B82C4A2DEDC2}"/>
              </a:ext>
            </a:extLst>
          </p:cNvPr>
          <p:cNvSpPr>
            <a:spLocks noChangeArrowheads="1"/>
          </p:cNvSpPr>
          <p:nvPr/>
        </p:nvSpPr>
        <p:spPr bwMode="auto">
          <a:xfrm>
            <a:off x="6752886" y="5913763"/>
            <a:ext cx="21658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l" eaLnBrk="1" hangingPunct="1">
              <a:spcBef>
                <a:spcPct val="0"/>
              </a:spcBef>
            </a:pPr>
            <a:r>
              <a:rPr lang="en-US" altLang="ja-JP" sz="2000" b="1">
                <a:ln w="3175">
                  <a:noFill/>
                </a:ln>
                <a:effectLst>
                  <a:glow rad="101600">
                    <a:srgbClr val="FF0000">
                      <a:alpha val="60000"/>
                    </a:srgbClr>
                  </a:glow>
                </a:effectLst>
                <a:latin typeface="Meiryo UI" panose="020B0604030504040204" pitchFamily="50" charset="-128"/>
                <a:ea typeface="Meiryo UI" panose="020B0604030504040204" pitchFamily="50" charset="-128"/>
              </a:rPr>
              <a:t> </a:t>
            </a:r>
            <a:r>
              <a:rPr lang="ja-JP" altLang="en-US" sz="2000" b="1">
                <a:ln w="3175">
                  <a:noFill/>
                </a:ln>
                <a:effectLst>
                  <a:glow rad="101600">
                    <a:srgbClr val="FF0000">
                      <a:alpha val="60000"/>
                    </a:srgbClr>
                  </a:glow>
                </a:effectLst>
                <a:latin typeface="Meiryo UI" panose="020B0604030504040204" pitchFamily="50" charset="-128"/>
                <a:ea typeface="Meiryo UI" panose="020B0604030504040204" pitchFamily="50" charset="-128"/>
              </a:rPr>
              <a:t>ドライブレコーダー</a:t>
            </a:r>
            <a:endParaRPr lang="en-US" altLang="ja-JP" sz="2000" b="1">
              <a:ln w="3175">
                <a:noFill/>
              </a:ln>
              <a:effectLst>
                <a:glow rad="101600">
                  <a:srgbClr val="FF0000">
                    <a:alpha val="60000"/>
                  </a:srgbClr>
                </a:glow>
              </a:effectLst>
              <a:latin typeface="Meiryo UI" panose="020B0604030504040204" pitchFamily="50" charset="-128"/>
              <a:ea typeface="Meiryo UI" panose="020B0604030504040204" pitchFamily="50" charset="-128"/>
            </a:endParaRPr>
          </a:p>
        </p:txBody>
      </p:sp>
      <p:grpSp>
        <p:nvGrpSpPr>
          <p:cNvPr id="26" name="グループ化 25">
            <a:extLst>
              <a:ext uri="{FF2B5EF4-FFF2-40B4-BE49-F238E27FC236}">
                <a16:creationId xmlns:a16="http://schemas.microsoft.com/office/drawing/2014/main" id="{C5338C44-99FF-BF94-AFEE-1FC29BBB9A19}"/>
              </a:ext>
            </a:extLst>
          </p:cNvPr>
          <p:cNvGrpSpPr/>
          <p:nvPr/>
        </p:nvGrpSpPr>
        <p:grpSpPr>
          <a:xfrm>
            <a:off x="1101283" y="4997345"/>
            <a:ext cx="3018916" cy="1413996"/>
            <a:chOff x="1298712" y="5069306"/>
            <a:chExt cx="3006449" cy="1441168"/>
          </a:xfrm>
        </p:grpSpPr>
        <p:pic>
          <p:nvPicPr>
            <p:cNvPr id="13" name="Picture 4" descr="快適・便利">
              <a:extLst>
                <a:ext uri="{FF2B5EF4-FFF2-40B4-BE49-F238E27FC236}">
                  <a16:creationId xmlns:a16="http://schemas.microsoft.com/office/drawing/2014/main" id="{E526D5DD-0D83-6FBC-88CA-F3B9C066744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9023" r="66432"/>
            <a:stretch/>
          </p:blipFill>
          <p:spPr bwMode="auto">
            <a:xfrm>
              <a:off x="1298712" y="5069306"/>
              <a:ext cx="1339829" cy="1441168"/>
            </a:xfrm>
            <a:prstGeom prst="rect">
              <a:avLst/>
            </a:prstGeom>
            <a:noFill/>
            <a:extLst>
              <a:ext uri="{909E8E84-426E-40DD-AFC4-6F175D3DCCD1}">
                <a14:hiddenFill xmlns:a14="http://schemas.microsoft.com/office/drawing/2010/main">
                  <a:solidFill>
                    <a:srgbClr val="FFFFFF"/>
                  </a:solidFill>
                </a14:hiddenFill>
              </a:ext>
            </a:extLst>
          </p:spPr>
        </p:pic>
        <p:pic>
          <p:nvPicPr>
            <p:cNvPr id="21" name="図 20">
              <a:extLst>
                <a:ext uri="{FF2B5EF4-FFF2-40B4-BE49-F238E27FC236}">
                  <a16:creationId xmlns:a16="http://schemas.microsoft.com/office/drawing/2014/main" id="{BBF61576-6566-E6DD-57FA-BDA6306CD5D9}"/>
                </a:ext>
              </a:extLst>
            </p:cNvPr>
            <p:cNvPicPr>
              <a:picLocks noChangeAspect="1"/>
            </p:cNvPicPr>
            <p:nvPr/>
          </p:nvPicPr>
          <p:blipFill rotWithShape="1">
            <a:blip r:embed="rId14"/>
            <a:srcRect l="16070" t="12034" r="9667" b="2163"/>
            <a:stretch/>
          </p:blipFill>
          <p:spPr>
            <a:xfrm>
              <a:off x="2634591" y="5069306"/>
              <a:ext cx="1670570" cy="1437511"/>
            </a:xfrm>
            <a:prstGeom prst="rect">
              <a:avLst/>
            </a:prstGeom>
          </p:spPr>
        </p:pic>
      </p:grpSp>
      <p:sp>
        <p:nvSpPr>
          <p:cNvPr id="24" name="Rectangle 988">
            <a:extLst>
              <a:ext uri="{FF2B5EF4-FFF2-40B4-BE49-F238E27FC236}">
                <a16:creationId xmlns:a16="http://schemas.microsoft.com/office/drawing/2014/main" id="{105739D6-8D25-F09A-894A-FAD114C6AB3E}"/>
              </a:ext>
            </a:extLst>
          </p:cNvPr>
          <p:cNvSpPr>
            <a:spLocks noChangeArrowheads="1"/>
          </p:cNvSpPr>
          <p:nvPr/>
        </p:nvSpPr>
        <p:spPr bwMode="auto">
          <a:xfrm>
            <a:off x="2499513" y="6049085"/>
            <a:ext cx="1897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l" eaLnBrk="1" hangingPunct="1">
              <a:spcBef>
                <a:spcPct val="0"/>
              </a:spcBef>
            </a:pPr>
            <a:r>
              <a:rPr lang="ja-JP" altLang="en-US" sz="1800" b="1">
                <a:ln w="3175">
                  <a:noFill/>
                </a:ln>
                <a:effectLst>
                  <a:glow rad="101600">
                    <a:srgbClr val="FF0000">
                      <a:alpha val="60000"/>
                    </a:srgbClr>
                  </a:glow>
                </a:effectLst>
                <a:latin typeface="Meiryo UI" panose="020B0604030504040204" pitchFamily="50" charset="-128"/>
                <a:ea typeface="Meiryo UI" panose="020B0604030504040204" pitchFamily="50" charset="-128"/>
              </a:rPr>
              <a:t>霜取りウォッシャー</a:t>
            </a:r>
            <a:endParaRPr lang="en-US" altLang="ja-JP" sz="1800" b="1">
              <a:ln w="3175">
                <a:noFill/>
              </a:ln>
              <a:effectLst>
                <a:glow rad="101600">
                  <a:srgbClr val="FF0000">
                    <a:alpha val="60000"/>
                  </a:srgbClr>
                </a:glow>
              </a:effectLst>
              <a:latin typeface="Meiryo UI" panose="020B0604030504040204" pitchFamily="50" charset="-128"/>
              <a:ea typeface="Meiryo UI" panose="020B0604030504040204" pitchFamily="50" charset="-128"/>
            </a:endParaRPr>
          </a:p>
        </p:txBody>
      </p:sp>
      <p:sp>
        <p:nvSpPr>
          <p:cNvPr id="20" name="Rectangle 988">
            <a:extLst>
              <a:ext uri="{FF2B5EF4-FFF2-40B4-BE49-F238E27FC236}">
                <a16:creationId xmlns:a16="http://schemas.microsoft.com/office/drawing/2014/main" id="{B425B1E7-6F09-1669-767C-BAC2346BEDFF}"/>
              </a:ext>
            </a:extLst>
          </p:cNvPr>
          <p:cNvSpPr>
            <a:spLocks noChangeArrowheads="1"/>
          </p:cNvSpPr>
          <p:nvPr/>
        </p:nvSpPr>
        <p:spPr bwMode="auto">
          <a:xfrm>
            <a:off x="811134" y="6044203"/>
            <a:ext cx="1897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l" eaLnBrk="1" hangingPunct="1">
              <a:spcBef>
                <a:spcPct val="0"/>
              </a:spcBef>
            </a:pPr>
            <a:r>
              <a:rPr lang="ja-JP" altLang="en-US" sz="1800" b="1">
                <a:ln w="3175">
                  <a:noFill/>
                </a:ln>
                <a:effectLst>
                  <a:glow rad="101600">
                    <a:srgbClr val="FF0000">
                      <a:alpha val="60000"/>
                    </a:srgbClr>
                  </a:glow>
                </a:effectLst>
                <a:latin typeface="Meiryo UI" panose="020B0604030504040204" pitchFamily="50" charset="-128"/>
                <a:ea typeface="Meiryo UI" panose="020B0604030504040204" pitchFamily="50" charset="-128"/>
              </a:rPr>
              <a:t>リモートスタート</a:t>
            </a:r>
            <a:endParaRPr lang="en-US" altLang="ja-JP" sz="1800" b="1">
              <a:ln w="3175">
                <a:noFill/>
              </a:ln>
              <a:effectLst>
                <a:glow rad="101600">
                  <a:srgbClr val="FF0000">
                    <a:alpha val="60000"/>
                  </a:srgbClr>
                </a:glow>
              </a:effectLst>
              <a:latin typeface="Meiryo UI" panose="020B0604030504040204" pitchFamily="50" charset="-128"/>
              <a:ea typeface="Meiryo UI" panose="020B0604030504040204" pitchFamily="50" charset="-128"/>
            </a:endParaRPr>
          </a:p>
        </p:txBody>
      </p:sp>
      <p:sp>
        <p:nvSpPr>
          <p:cNvPr id="27" name="Rectangle 988">
            <a:extLst>
              <a:ext uri="{FF2B5EF4-FFF2-40B4-BE49-F238E27FC236}">
                <a16:creationId xmlns:a16="http://schemas.microsoft.com/office/drawing/2014/main" id="{F15A6324-69E0-4B46-00BF-A8E77A176D18}"/>
              </a:ext>
            </a:extLst>
          </p:cNvPr>
          <p:cNvSpPr>
            <a:spLocks noChangeArrowheads="1"/>
          </p:cNvSpPr>
          <p:nvPr/>
        </p:nvSpPr>
        <p:spPr bwMode="auto">
          <a:xfrm>
            <a:off x="562714" y="2445768"/>
            <a:ext cx="4091159" cy="400110"/>
          </a:xfrm>
          <a:prstGeom prst="rect">
            <a:avLst/>
          </a:prstGeom>
          <a:solidFill>
            <a:schemeClr val="accent4">
              <a:lumMod val="20000"/>
              <a:lumOff val="80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ctr" eaLnBrk="1" hangingPunct="1">
              <a:spcBef>
                <a:spcPct val="0"/>
              </a:spcBef>
            </a:pPr>
            <a:r>
              <a:rPr lang="en-US" altLang="ja-JP" sz="2000" b="1">
                <a:ln w="3175">
                  <a:noFill/>
                </a:ln>
                <a:solidFill>
                  <a:schemeClr val="tx1"/>
                </a:solidFill>
                <a:latin typeface="Meiryo UI" panose="020B0604030504040204" pitchFamily="50" charset="-128"/>
                <a:ea typeface="Meiryo UI" panose="020B0604030504040204" pitchFamily="50" charset="-128"/>
              </a:rPr>
              <a:t> </a:t>
            </a:r>
            <a:r>
              <a:rPr lang="ja-JP" altLang="en-US" sz="2000" b="1">
                <a:ln w="3175">
                  <a:noFill/>
                </a:ln>
                <a:solidFill>
                  <a:schemeClr val="tx1"/>
                </a:solidFill>
                <a:latin typeface="Meiryo UI" panose="020B0604030504040204" pitchFamily="50" charset="-128"/>
                <a:ea typeface="Meiryo UI" panose="020B0604030504040204" pitchFamily="50" charset="-128"/>
              </a:rPr>
              <a:t>外装</a:t>
            </a:r>
            <a:endParaRPr lang="en-US" altLang="ja-JP" sz="2000" b="1">
              <a:ln w="3175">
                <a:noFill/>
              </a:ln>
              <a:solidFill>
                <a:schemeClr val="tx1"/>
              </a:solidFill>
              <a:latin typeface="Meiryo UI" panose="020B0604030504040204" pitchFamily="50" charset="-128"/>
              <a:ea typeface="Meiryo UI" panose="020B0604030504040204" pitchFamily="50" charset="-128"/>
            </a:endParaRPr>
          </a:p>
        </p:txBody>
      </p:sp>
      <p:sp>
        <p:nvSpPr>
          <p:cNvPr id="45" name="Rectangle 988">
            <a:extLst>
              <a:ext uri="{FF2B5EF4-FFF2-40B4-BE49-F238E27FC236}">
                <a16:creationId xmlns:a16="http://schemas.microsoft.com/office/drawing/2014/main" id="{8EB65901-2CE0-384C-AF71-54793B3F9D37}"/>
              </a:ext>
            </a:extLst>
          </p:cNvPr>
          <p:cNvSpPr>
            <a:spLocks noChangeArrowheads="1"/>
          </p:cNvSpPr>
          <p:nvPr/>
        </p:nvSpPr>
        <p:spPr bwMode="auto">
          <a:xfrm>
            <a:off x="4799307" y="2441169"/>
            <a:ext cx="4105160" cy="400110"/>
          </a:xfrm>
          <a:prstGeom prst="rect">
            <a:avLst/>
          </a:prstGeom>
          <a:solidFill>
            <a:schemeClr val="accent4">
              <a:lumMod val="20000"/>
              <a:lumOff val="80000"/>
            </a:schemeClr>
          </a:solidFill>
          <a:ln w="9525">
            <a:noFill/>
            <a:miter lim="800000"/>
            <a:headEnd/>
            <a:tailEnd/>
          </a:ln>
          <a:effec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ctr" eaLnBrk="1" hangingPunct="1">
              <a:spcBef>
                <a:spcPct val="0"/>
              </a:spcBef>
            </a:pPr>
            <a:r>
              <a:rPr lang="en-US" altLang="ja-JP" sz="2000" b="1">
                <a:ln w="3175">
                  <a:noFill/>
                </a:ln>
                <a:solidFill>
                  <a:schemeClr val="tx1"/>
                </a:solidFill>
                <a:latin typeface="Meiryo UI" panose="020B0604030504040204" pitchFamily="50" charset="-128"/>
                <a:ea typeface="Meiryo UI" panose="020B0604030504040204" pitchFamily="50" charset="-128"/>
              </a:rPr>
              <a:t> </a:t>
            </a:r>
            <a:r>
              <a:rPr lang="ja-JP" altLang="en-US" sz="2000" b="1">
                <a:ln w="3175">
                  <a:noFill/>
                </a:ln>
                <a:solidFill>
                  <a:schemeClr val="tx1"/>
                </a:solidFill>
                <a:latin typeface="Meiryo UI" panose="020B0604030504040204" pitchFamily="50" charset="-128"/>
                <a:ea typeface="Meiryo UI" panose="020B0604030504040204" pitchFamily="50" charset="-128"/>
              </a:rPr>
              <a:t>内装</a:t>
            </a:r>
            <a:endParaRPr lang="en-US" altLang="ja-JP" sz="2000" b="1">
              <a:ln w="3175">
                <a:noFill/>
              </a:ln>
              <a:solidFill>
                <a:schemeClr val="tx1"/>
              </a:solidFill>
              <a:latin typeface="Meiryo UI" panose="020B0604030504040204" pitchFamily="50" charset="-128"/>
              <a:ea typeface="Meiryo UI" panose="020B0604030504040204" pitchFamily="50" charset="-128"/>
            </a:endParaRPr>
          </a:p>
        </p:txBody>
      </p:sp>
      <p:sp>
        <p:nvSpPr>
          <p:cNvPr id="46" name="Rectangle 988">
            <a:extLst>
              <a:ext uri="{FF2B5EF4-FFF2-40B4-BE49-F238E27FC236}">
                <a16:creationId xmlns:a16="http://schemas.microsoft.com/office/drawing/2014/main" id="{B7CCF4BC-8C98-F5A6-FFD7-08AC491E71DD}"/>
              </a:ext>
            </a:extLst>
          </p:cNvPr>
          <p:cNvSpPr>
            <a:spLocks noChangeArrowheads="1"/>
          </p:cNvSpPr>
          <p:nvPr/>
        </p:nvSpPr>
        <p:spPr bwMode="auto">
          <a:xfrm>
            <a:off x="555615" y="4543250"/>
            <a:ext cx="4115231" cy="400110"/>
          </a:xfrm>
          <a:prstGeom prst="rect">
            <a:avLst/>
          </a:prstGeom>
          <a:solidFill>
            <a:schemeClr val="accent4">
              <a:lumMod val="20000"/>
              <a:lumOff val="80000"/>
            </a:schemeClr>
          </a:solidFill>
          <a:ln w="9525">
            <a:noFill/>
            <a:miter lim="800000"/>
            <a:headEnd/>
            <a:tailEnd/>
          </a:ln>
          <a:effec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ctr" eaLnBrk="1" hangingPunct="1">
              <a:spcBef>
                <a:spcPct val="0"/>
              </a:spcBef>
            </a:pPr>
            <a:r>
              <a:rPr lang="en-US" altLang="ja-JP" sz="2000" b="1">
                <a:ln w="3175">
                  <a:noFill/>
                </a:ln>
                <a:solidFill>
                  <a:schemeClr val="tx1">
                    <a:lumMod val="75000"/>
                    <a:lumOff val="25000"/>
                  </a:schemeClr>
                </a:solidFill>
                <a:latin typeface="Meiryo UI" panose="020B0604030504040204" pitchFamily="50" charset="-128"/>
                <a:ea typeface="Meiryo UI" panose="020B0604030504040204" pitchFamily="50" charset="-128"/>
              </a:rPr>
              <a:t> </a:t>
            </a:r>
            <a:r>
              <a:rPr lang="ja-JP" altLang="en-US" sz="2000" b="1">
                <a:ln w="3175">
                  <a:noFill/>
                </a:ln>
                <a:solidFill>
                  <a:schemeClr val="tx1">
                    <a:lumMod val="75000"/>
                    <a:lumOff val="25000"/>
                  </a:schemeClr>
                </a:solidFill>
                <a:latin typeface="Meiryo UI" panose="020B0604030504040204" pitchFamily="50" charset="-128"/>
                <a:ea typeface="Meiryo UI" panose="020B0604030504040204" pitchFamily="50" charset="-128"/>
              </a:rPr>
              <a:t>電子関係</a:t>
            </a:r>
            <a:endParaRPr lang="en-US" altLang="ja-JP" sz="2000" b="1">
              <a:ln w="3175">
                <a:noFill/>
              </a:ln>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7" name="Rectangle 988">
            <a:extLst>
              <a:ext uri="{FF2B5EF4-FFF2-40B4-BE49-F238E27FC236}">
                <a16:creationId xmlns:a16="http://schemas.microsoft.com/office/drawing/2014/main" id="{26FFE891-189E-6388-C752-914D2DE8EC8B}"/>
              </a:ext>
            </a:extLst>
          </p:cNvPr>
          <p:cNvSpPr>
            <a:spLocks noChangeArrowheads="1"/>
          </p:cNvSpPr>
          <p:nvPr/>
        </p:nvSpPr>
        <p:spPr bwMode="auto">
          <a:xfrm>
            <a:off x="4799161" y="4542011"/>
            <a:ext cx="4116398" cy="400110"/>
          </a:xfrm>
          <a:prstGeom prst="rect">
            <a:avLst/>
          </a:prstGeom>
          <a:solidFill>
            <a:schemeClr val="accent4">
              <a:lumMod val="20000"/>
              <a:lumOff val="80000"/>
            </a:schemeClr>
          </a:solidFill>
          <a:ln w="9525">
            <a:noFill/>
            <a:miter lim="800000"/>
            <a:headEnd/>
            <a:tailEnd/>
          </a:ln>
          <a:effec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ctr" eaLnBrk="1" hangingPunct="1">
              <a:spcBef>
                <a:spcPct val="0"/>
              </a:spcBef>
            </a:pPr>
            <a:r>
              <a:rPr lang="en-US" altLang="ja-JP" sz="2000" b="1">
                <a:ln w="3175">
                  <a:noFill/>
                </a:ln>
                <a:solidFill>
                  <a:schemeClr val="tx1">
                    <a:lumMod val="75000"/>
                    <a:lumOff val="25000"/>
                  </a:schemeClr>
                </a:solidFill>
                <a:latin typeface="Meiryo UI" panose="020B0604030504040204" pitchFamily="50" charset="-128"/>
                <a:ea typeface="Meiryo UI" panose="020B0604030504040204" pitchFamily="50" charset="-128"/>
              </a:rPr>
              <a:t> </a:t>
            </a:r>
            <a:r>
              <a:rPr lang="ja-JP" altLang="en-US" sz="2000" b="1">
                <a:ln w="3175">
                  <a:noFill/>
                </a:ln>
                <a:solidFill>
                  <a:schemeClr val="tx1">
                    <a:lumMod val="75000"/>
                    <a:lumOff val="25000"/>
                  </a:schemeClr>
                </a:solidFill>
                <a:latin typeface="Meiryo UI" panose="020B0604030504040204" pitchFamily="50" charset="-128"/>
                <a:ea typeface="Meiryo UI" panose="020B0604030504040204" pitchFamily="50" charset="-128"/>
              </a:rPr>
              <a:t>オーディオ＆ナビ等</a:t>
            </a:r>
            <a:endParaRPr lang="en-US" altLang="ja-JP" sz="2000" b="1">
              <a:ln w="3175">
                <a:noFill/>
              </a:ln>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8" name="Rectangle 988">
            <a:extLst>
              <a:ext uri="{FF2B5EF4-FFF2-40B4-BE49-F238E27FC236}">
                <a16:creationId xmlns:a16="http://schemas.microsoft.com/office/drawing/2014/main" id="{B73A5140-C6F2-E0F4-7267-5F4A30287910}"/>
              </a:ext>
            </a:extLst>
          </p:cNvPr>
          <p:cNvSpPr>
            <a:spLocks noChangeArrowheads="1"/>
          </p:cNvSpPr>
          <p:nvPr/>
        </p:nvSpPr>
        <p:spPr bwMode="auto">
          <a:xfrm>
            <a:off x="9087516" y="2441898"/>
            <a:ext cx="2565837" cy="400110"/>
          </a:xfrm>
          <a:prstGeom prst="rect">
            <a:avLst/>
          </a:prstGeom>
          <a:solidFill>
            <a:schemeClr val="accent4">
              <a:lumMod val="20000"/>
              <a:lumOff val="80000"/>
            </a:schemeClr>
          </a:solidFill>
          <a:ln w="9525">
            <a:noFill/>
            <a:miter lim="800000"/>
            <a:headEnd/>
            <a:tailEnd/>
          </a:ln>
          <a:effectLst/>
        </p:spPr>
        <p:txBody>
          <a:bodyPr wrap="square">
            <a:spAutoFit/>
          </a:bodyPr>
          <a:lstStyle>
            <a:lvl1pPr defTabSz="885825" eaLnBrk="0" hangingPunct="0">
              <a:defRPr kumimoji="1" sz="2800">
                <a:solidFill>
                  <a:schemeClr val="bg1"/>
                </a:solidFill>
                <a:latin typeface="HGP創英角ｺﾞｼｯｸUB" pitchFamily="50" charset="-128"/>
                <a:ea typeface="HGP創英角ｺﾞｼｯｸUB" pitchFamily="50" charset="-128"/>
              </a:defRPr>
            </a:lvl1pPr>
            <a:lvl2pPr marL="742950" indent="-285750" defTabSz="885825" eaLnBrk="0" hangingPunct="0">
              <a:defRPr kumimoji="1" sz="2800">
                <a:solidFill>
                  <a:schemeClr val="bg1"/>
                </a:solidFill>
                <a:latin typeface="HGP創英角ｺﾞｼｯｸUB" pitchFamily="50" charset="-128"/>
                <a:ea typeface="HGP創英角ｺﾞｼｯｸUB" pitchFamily="50" charset="-128"/>
              </a:defRPr>
            </a:lvl2pPr>
            <a:lvl3pPr marL="1143000" indent="-228600" defTabSz="885825" eaLnBrk="0" hangingPunct="0">
              <a:defRPr kumimoji="1" sz="2800">
                <a:solidFill>
                  <a:schemeClr val="bg1"/>
                </a:solidFill>
                <a:latin typeface="HGP創英角ｺﾞｼｯｸUB" pitchFamily="50" charset="-128"/>
                <a:ea typeface="HGP創英角ｺﾞｼｯｸUB" pitchFamily="50" charset="-128"/>
              </a:defRPr>
            </a:lvl3pPr>
            <a:lvl4pPr marL="1600200" indent="-228600" defTabSz="885825" eaLnBrk="0" hangingPunct="0">
              <a:defRPr kumimoji="1" sz="2800">
                <a:solidFill>
                  <a:schemeClr val="bg1"/>
                </a:solidFill>
                <a:latin typeface="HGP創英角ｺﾞｼｯｸUB" pitchFamily="50" charset="-128"/>
                <a:ea typeface="HGP創英角ｺﾞｼｯｸUB" pitchFamily="50" charset="-128"/>
              </a:defRPr>
            </a:lvl4pPr>
            <a:lvl5pPr marL="2057400" indent="-228600" defTabSz="885825"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defTabSz="885825"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ctr" eaLnBrk="1" hangingPunct="1">
              <a:spcBef>
                <a:spcPct val="0"/>
              </a:spcBef>
            </a:pPr>
            <a:r>
              <a:rPr lang="ja-JP" altLang="en-US" sz="2000" b="1">
                <a:ln w="3175">
                  <a:noFill/>
                </a:ln>
                <a:solidFill>
                  <a:schemeClr val="tx1"/>
                </a:solidFill>
                <a:latin typeface="Meiryo UI" panose="020B0604030504040204" pitchFamily="50" charset="-128"/>
                <a:ea typeface="Meiryo UI" panose="020B0604030504040204" pitchFamily="50" charset="-128"/>
              </a:rPr>
              <a:t>安心・安全支援</a:t>
            </a:r>
            <a:endParaRPr lang="en-US" altLang="ja-JP" sz="2000" b="1">
              <a:ln w="3175">
                <a:noFill/>
              </a:ln>
              <a:solidFill>
                <a:schemeClr val="tx1"/>
              </a:solidFill>
              <a:latin typeface="Meiryo UI" panose="020B0604030504040204" pitchFamily="50" charset="-128"/>
              <a:ea typeface="Meiryo UI" panose="020B0604030504040204" pitchFamily="50" charset="-128"/>
            </a:endParaRPr>
          </a:p>
        </p:txBody>
      </p:sp>
      <p:sp>
        <p:nvSpPr>
          <p:cNvPr id="4" name="直角三角形 3">
            <a:extLst>
              <a:ext uri="{FF2B5EF4-FFF2-40B4-BE49-F238E27FC236}">
                <a16:creationId xmlns:a16="http://schemas.microsoft.com/office/drawing/2014/main" id="{8B9D22BE-24EA-755D-B08C-FCCA5609E720}"/>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テキスト ボックス 30">
            <a:extLst>
              <a:ext uri="{FF2B5EF4-FFF2-40B4-BE49-F238E27FC236}">
                <a16:creationId xmlns:a16="http://schemas.microsoft.com/office/drawing/2014/main" id="{C9365993-A65B-4307-2B3D-286E87721E26}"/>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a:latin typeface="Meiryo UI" panose="020B0604030504040204" pitchFamily="50" charset="-128"/>
                <a:ea typeface="Meiryo UI" panose="020B0604030504040204" pitchFamily="50" charset="-128"/>
              </a:rPr>
              <a:t>3</a:t>
            </a:r>
            <a:endParaRPr lang="ja-JP" altLang="en-US" sz="2400" b="1">
              <a:latin typeface="Meiryo UI" panose="020B0604030504040204" pitchFamily="50" charset="-128"/>
              <a:ea typeface="Meiryo UI" panose="020B0604030504040204" pitchFamily="50" charset="-128"/>
            </a:endParaRPr>
          </a:p>
        </p:txBody>
      </p:sp>
      <p:graphicFrame>
        <p:nvGraphicFramePr>
          <p:cNvPr id="33" name="Object 6">
            <a:extLst>
              <a:ext uri="{FF2B5EF4-FFF2-40B4-BE49-F238E27FC236}">
                <a16:creationId xmlns:a16="http://schemas.microsoft.com/office/drawing/2014/main" id="{44293E7E-B8EC-FB43-E0B2-A8BDFB40D7BD}"/>
              </a:ext>
            </a:extLst>
          </p:cNvPr>
          <p:cNvGraphicFramePr>
            <a:graphicFrameLocks noChangeAspect="1"/>
          </p:cNvGraphicFramePr>
          <p:nvPr>
            <p:extLst>
              <p:ext uri="{D42A27DB-BD31-4B8C-83A1-F6EECF244321}">
                <p14:modId xmlns:p14="http://schemas.microsoft.com/office/powerpoint/2010/main" val="39295633"/>
              </p:ext>
            </p:extLst>
          </p:nvPr>
        </p:nvGraphicFramePr>
        <p:xfrm>
          <a:off x="7946304" y="1080651"/>
          <a:ext cx="2353997" cy="1172107"/>
        </p:xfrm>
        <a:graphic>
          <a:graphicData uri="http://schemas.openxmlformats.org/presentationml/2006/ole">
            <mc:AlternateContent xmlns:mc="http://schemas.openxmlformats.org/markup-compatibility/2006">
              <mc:Choice xmlns:v="urn:schemas-microsoft-com:vml" Requires="v">
                <p:oleObj name="Photo Editor Photo" r:id="rId15" imgW="2866667" imgH="1428949" progId="MSPhotoEd.3">
                  <p:embed/>
                </p:oleObj>
              </mc:Choice>
              <mc:Fallback>
                <p:oleObj name="Photo Editor Photo" r:id="rId15" imgW="2866667" imgH="1428949" progId="MSPhotoEd.3">
                  <p:embed/>
                  <p:pic>
                    <p:nvPicPr>
                      <p:cNvPr id="33" name="Object 6">
                        <a:extLst>
                          <a:ext uri="{FF2B5EF4-FFF2-40B4-BE49-F238E27FC236}">
                            <a16:creationId xmlns:a16="http://schemas.microsoft.com/office/drawing/2014/main" id="{44293E7E-B8EC-FB43-E0B2-A8BDFB40D7B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46304" y="1080651"/>
                        <a:ext cx="2353997" cy="1172107"/>
                      </a:xfrm>
                      <a:prstGeom prst="rect">
                        <a:avLst/>
                      </a:prstGeom>
                      <a:noFill/>
                      <a:ln>
                        <a:noFill/>
                      </a:ln>
                      <a:effectLst/>
                    </p:spPr>
                  </p:pic>
                </p:oleObj>
              </mc:Fallback>
            </mc:AlternateContent>
          </a:graphicData>
        </a:graphic>
      </p:graphicFrame>
      <p:graphicFrame>
        <p:nvGraphicFramePr>
          <p:cNvPr id="36" name="Object 19">
            <a:extLst>
              <a:ext uri="{FF2B5EF4-FFF2-40B4-BE49-F238E27FC236}">
                <a16:creationId xmlns:a16="http://schemas.microsoft.com/office/drawing/2014/main" id="{B2367A97-5134-0E6E-B692-F525DDD9A21B}"/>
              </a:ext>
            </a:extLst>
          </p:cNvPr>
          <p:cNvGraphicFramePr>
            <a:graphicFrameLocks noChangeAspect="1"/>
          </p:cNvGraphicFramePr>
          <p:nvPr>
            <p:extLst>
              <p:ext uri="{D42A27DB-BD31-4B8C-83A1-F6EECF244321}">
                <p14:modId xmlns:p14="http://schemas.microsoft.com/office/powerpoint/2010/main" val="4214130180"/>
              </p:ext>
            </p:extLst>
          </p:nvPr>
        </p:nvGraphicFramePr>
        <p:xfrm>
          <a:off x="10249097" y="1545191"/>
          <a:ext cx="1095307" cy="767939"/>
        </p:xfrm>
        <a:graphic>
          <a:graphicData uri="http://schemas.openxmlformats.org/presentationml/2006/ole">
            <mc:AlternateContent xmlns:mc="http://schemas.openxmlformats.org/markup-compatibility/2006">
              <mc:Choice xmlns:v="urn:schemas-microsoft-com:vml" Requires="v">
                <p:oleObj name="Photo Editor Photo" r:id="rId17" imgW="4409524" imgH="3095238" progId="MSPhotoEd.3">
                  <p:embed/>
                </p:oleObj>
              </mc:Choice>
              <mc:Fallback>
                <p:oleObj name="Photo Editor Photo" r:id="rId17" imgW="4409524" imgH="3095238" progId="MSPhotoEd.3">
                  <p:embed/>
                  <p:pic>
                    <p:nvPicPr>
                      <p:cNvPr id="36" name="Object 19">
                        <a:extLst>
                          <a:ext uri="{FF2B5EF4-FFF2-40B4-BE49-F238E27FC236}">
                            <a16:creationId xmlns:a16="http://schemas.microsoft.com/office/drawing/2014/main" id="{B2367A97-5134-0E6E-B692-F525DDD9A21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49097" y="1545191"/>
                        <a:ext cx="1095307" cy="767939"/>
                      </a:xfrm>
                      <a:prstGeom prst="rect">
                        <a:avLst/>
                      </a:prstGeom>
                      <a:noFill/>
                      <a:ln>
                        <a:noFill/>
                      </a:ln>
                      <a:effectLst/>
                    </p:spPr>
                  </p:pic>
                </p:oleObj>
              </mc:Fallback>
            </mc:AlternateContent>
          </a:graphicData>
        </a:graphic>
      </p:graphicFrame>
      <p:sp>
        <p:nvSpPr>
          <p:cNvPr id="40" name="AutoShape 13">
            <a:extLst>
              <a:ext uri="{FF2B5EF4-FFF2-40B4-BE49-F238E27FC236}">
                <a16:creationId xmlns:a16="http://schemas.microsoft.com/office/drawing/2014/main" id="{E9DB9026-5CCD-A704-6BC2-8B9B4EB3D36E}"/>
              </a:ext>
            </a:extLst>
          </p:cNvPr>
          <p:cNvSpPr>
            <a:spLocks noChangeArrowheads="1"/>
          </p:cNvSpPr>
          <p:nvPr/>
        </p:nvSpPr>
        <p:spPr bwMode="auto">
          <a:xfrm>
            <a:off x="722896" y="1148427"/>
            <a:ext cx="7179666" cy="1065213"/>
          </a:xfrm>
          <a:prstGeom prst="wedgeRectCallout">
            <a:avLst>
              <a:gd name="adj1" fmla="val 14348"/>
              <a:gd name="adj2" fmla="val -49007"/>
            </a:avLst>
          </a:prstGeom>
          <a:noFill/>
          <a:ln w="25400">
            <a:noFill/>
            <a:miter lim="800000"/>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800">
                <a:solidFill>
                  <a:schemeClr val="bg1"/>
                </a:solidFill>
                <a:latin typeface="HGP創英角ｺﾞｼｯｸUB" pitchFamily="50" charset="-128"/>
                <a:ea typeface="HGP創英角ｺﾞｼｯｸUB" pitchFamily="50" charset="-128"/>
              </a:defRPr>
            </a:lvl1pPr>
            <a:lvl2pPr marL="742950" indent="-285750" eaLnBrk="0" hangingPunct="0">
              <a:defRPr kumimoji="1" sz="2800">
                <a:solidFill>
                  <a:schemeClr val="bg1"/>
                </a:solidFill>
                <a:latin typeface="HGP創英角ｺﾞｼｯｸUB" pitchFamily="50" charset="-128"/>
                <a:ea typeface="HGP創英角ｺﾞｼｯｸUB" pitchFamily="50" charset="-128"/>
              </a:defRPr>
            </a:lvl2pPr>
            <a:lvl3pPr marL="1143000" indent="-228600" eaLnBrk="0" hangingPunct="0">
              <a:defRPr kumimoji="1" sz="2800">
                <a:solidFill>
                  <a:schemeClr val="bg1"/>
                </a:solidFill>
                <a:latin typeface="HGP創英角ｺﾞｼｯｸUB" pitchFamily="50" charset="-128"/>
                <a:ea typeface="HGP創英角ｺﾞｼｯｸUB" pitchFamily="50" charset="-128"/>
              </a:defRPr>
            </a:lvl3pPr>
            <a:lvl4pPr marL="1600200" indent="-228600" eaLnBrk="0" hangingPunct="0">
              <a:defRPr kumimoji="1" sz="2800">
                <a:solidFill>
                  <a:schemeClr val="bg1"/>
                </a:solidFill>
                <a:latin typeface="HGP創英角ｺﾞｼｯｸUB" pitchFamily="50" charset="-128"/>
                <a:ea typeface="HGP創英角ｺﾞｼｯｸUB" pitchFamily="50" charset="-128"/>
              </a:defRPr>
            </a:lvl4pPr>
            <a:lvl5pPr marL="2057400" indent="-228600" eaLnBrk="0" hangingPunct="0">
              <a:defRPr kumimoji="1" sz="2800">
                <a:solidFill>
                  <a:schemeClr val="bg1"/>
                </a:solidFill>
                <a:latin typeface="HGP創英角ｺﾞｼｯｸUB" pitchFamily="50" charset="-128"/>
                <a:ea typeface="HGP創英角ｺﾞｼｯｸUB" pitchFamily="50" charset="-128"/>
              </a:defRPr>
            </a:lvl5pPr>
            <a:lvl6pPr marL="2514600" indent="-228600" algn="ctr"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6pPr>
            <a:lvl7pPr marL="2971800" indent="-228600" algn="ctr"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7pPr>
            <a:lvl8pPr marL="3429000" indent="-228600" algn="ctr"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8pPr>
            <a:lvl9pPr marL="3886200" indent="-228600" algn="ctr" eaLnBrk="0" fontAlgn="base" hangingPunct="0">
              <a:spcBef>
                <a:spcPct val="20000"/>
              </a:spcBef>
              <a:spcAft>
                <a:spcPct val="0"/>
              </a:spcAft>
              <a:defRPr kumimoji="1" sz="2800">
                <a:solidFill>
                  <a:schemeClr val="bg1"/>
                </a:solidFill>
                <a:latin typeface="HGP創英角ｺﾞｼｯｸUB" pitchFamily="50" charset="-128"/>
                <a:ea typeface="HGP創英角ｺﾞｼｯｸUB" pitchFamily="50" charset="-128"/>
              </a:defRPr>
            </a:lvl9pPr>
          </a:lstStyle>
          <a:p>
            <a:pPr algn="l" eaLnBrk="1" hangingPunct="1">
              <a:spcBef>
                <a:spcPct val="0"/>
              </a:spcBef>
            </a:pPr>
            <a:r>
              <a:rPr lang="ja-JP" altLang="en-US" sz="2000" b="1">
                <a:solidFill>
                  <a:srgbClr val="000000"/>
                </a:solidFill>
                <a:latin typeface="BIZ UDPゴシック" panose="020B0400000000000000" pitchFamily="50" charset="-128"/>
                <a:ea typeface="BIZ UDPゴシック" panose="020B0400000000000000" pitchFamily="50" charset="-128"/>
              </a:rPr>
              <a:t>　お客様ニーズへの個別対応をするべく</a:t>
            </a:r>
            <a:endParaRPr lang="en-US" altLang="ja-JP" sz="2000" b="1">
              <a:solidFill>
                <a:srgbClr val="000000"/>
              </a:solidFill>
              <a:latin typeface="BIZ UDPゴシック" panose="020B0400000000000000" pitchFamily="50" charset="-128"/>
              <a:ea typeface="BIZ UDPゴシック" panose="020B0400000000000000" pitchFamily="50" charset="-128"/>
            </a:endParaRPr>
          </a:p>
          <a:p>
            <a:pPr algn="l" eaLnBrk="1" hangingPunct="1">
              <a:spcBef>
                <a:spcPct val="0"/>
              </a:spcBef>
            </a:pPr>
            <a:r>
              <a:rPr lang="ja-JP" altLang="en-US" sz="2000" b="1">
                <a:solidFill>
                  <a:srgbClr val="000000"/>
                </a:solidFill>
                <a:latin typeface="BIZ UDPゴシック" panose="020B0400000000000000" pitchFamily="50" charset="-128"/>
                <a:ea typeface="BIZ UDPゴシック" panose="020B0400000000000000" pitchFamily="50" charset="-128"/>
              </a:rPr>
              <a:t>　　　　　　　　　　　販売店で装着するオプション商品</a:t>
            </a:r>
          </a:p>
        </p:txBody>
      </p:sp>
      <p:pic>
        <p:nvPicPr>
          <p:cNvPr id="7" name="④">
            <a:hlinkClick r:id="" action="ppaction://media"/>
            <a:extLst>
              <a:ext uri="{FF2B5EF4-FFF2-40B4-BE49-F238E27FC236}">
                <a16:creationId xmlns:a16="http://schemas.microsoft.com/office/drawing/2014/main" id="{4CD22383-BF37-B532-4618-8ED998995362}"/>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9"/>
          <a:stretch>
            <a:fillRect/>
          </a:stretch>
        </p:blipFill>
        <p:spPr>
          <a:xfrm>
            <a:off x="-11852" y="72592"/>
            <a:ext cx="356887" cy="356887"/>
          </a:xfrm>
          <a:prstGeom prst="rect">
            <a:avLst/>
          </a:prstGeom>
        </p:spPr>
      </p:pic>
    </p:spTree>
    <p:extLst>
      <p:ext uri="{BB962C8B-B14F-4D97-AF65-F5344CB8AC3E}">
        <p14:creationId xmlns:p14="http://schemas.microsoft.com/office/powerpoint/2010/main" val="354516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45F15327-DE6B-C0C0-FF82-BD9BD236FC05}"/>
              </a:ext>
            </a:extLst>
          </p:cNvPr>
          <p:cNvPicPr>
            <a:picLocks noChangeAspect="1"/>
          </p:cNvPicPr>
          <p:nvPr/>
        </p:nvPicPr>
        <p:blipFill rotWithShape="1">
          <a:blip r:embed="rId5"/>
          <a:srcRect l="38775" r="31582"/>
          <a:stretch/>
        </p:blipFill>
        <p:spPr>
          <a:xfrm>
            <a:off x="9707452" y="1801759"/>
            <a:ext cx="1486659" cy="2821076"/>
          </a:xfrm>
          <a:prstGeom prst="rect">
            <a:avLst/>
          </a:prstGeom>
        </p:spPr>
      </p:pic>
      <p:pic>
        <p:nvPicPr>
          <p:cNvPr id="15" name="図 14">
            <a:extLst>
              <a:ext uri="{FF2B5EF4-FFF2-40B4-BE49-F238E27FC236}">
                <a16:creationId xmlns:a16="http://schemas.microsoft.com/office/drawing/2014/main" id="{9563BF32-0DC8-6125-FB98-38CDC1C7D680}"/>
              </a:ext>
            </a:extLst>
          </p:cNvPr>
          <p:cNvPicPr>
            <a:picLocks noChangeAspect="1"/>
          </p:cNvPicPr>
          <p:nvPr/>
        </p:nvPicPr>
        <p:blipFill rotWithShape="1">
          <a:blip r:embed="rId6"/>
          <a:srcRect l="37598" r="33071"/>
          <a:stretch/>
        </p:blipFill>
        <p:spPr>
          <a:xfrm>
            <a:off x="10148667" y="3381329"/>
            <a:ext cx="1690907" cy="3242746"/>
          </a:xfrm>
          <a:prstGeom prst="rect">
            <a:avLst/>
          </a:prstGeom>
        </p:spPr>
      </p:pic>
      <p:sp>
        <p:nvSpPr>
          <p:cNvPr id="5" name="テキスト ボックス 4">
            <a:extLst>
              <a:ext uri="{FF2B5EF4-FFF2-40B4-BE49-F238E27FC236}">
                <a16:creationId xmlns:a16="http://schemas.microsoft.com/office/drawing/2014/main" id="{F9EE349A-E60C-63BB-880B-AAE632B8678F}"/>
              </a:ext>
            </a:extLst>
          </p:cNvPr>
          <p:cNvSpPr txBox="1"/>
          <p:nvPr/>
        </p:nvSpPr>
        <p:spPr>
          <a:xfrm>
            <a:off x="262794" y="8552"/>
            <a:ext cx="6370763"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職場紹介</a:t>
            </a:r>
            <a:endParaRPr lang="en-US" altLang="ja-JP" sz="2800">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6" name="直線コネクタ 5">
            <a:extLst>
              <a:ext uri="{FF2B5EF4-FFF2-40B4-BE49-F238E27FC236}">
                <a16:creationId xmlns:a16="http://schemas.microsoft.com/office/drawing/2014/main" id="{E04999BB-B9B9-815D-7105-503C47649631}"/>
              </a:ext>
            </a:extLst>
          </p:cNvPr>
          <p:cNvCxnSpPr/>
          <p:nvPr/>
        </p:nvCxnSpPr>
        <p:spPr>
          <a:xfrm>
            <a:off x="262793" y="540323"/>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7" name="角丸四角形 40">
            <a:extLst>
              <a:ext uri="{FF2B5EF4-FFF2-40B4-BE49-F238E27FC236}">
                <a16:creationId xmlns:a16="http://schemas.microsoft.com/office/drawing/2014/main" id="{4885399F-A7F7-DCB4-4F8A-E244B0D6BEE2}"/>
              </a:ext>
            </a:extLst>
          </p:cNvPr>
          <p:cNvSpPr/>
          <p:nvPr/>
        </p:nvSpPr>
        <p:spPr>
          <a:xfrm>
            <a:off x="356140" y="534085"/>
            <a:ext cx="6226576" cy="5788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spAutoFit/>
          </a:bodyPr>
          <a:lstStyle/>
          <a:p>
            <a:r>
              <a:rPr lang="ja-JP" altLang="en-US" sz="2800" b="1" dirty="0">
                <a:solidFill>
                  <a:schemeClr val="tx1"/>
                </a:solidFill>
                <a:effectLst>
                  <a:glow rad="101600">
                    <a:prstClr val="white"/>
                  </a:glow>
                </a:effectLst>
                <a:latin typeface="Meiryo UI" panose="020B0604030504040204" pitchFamily="50" charset="-128"/>
                <a:ea typeface="Meiryo UI" panose="020B0604030504040204" pitchFamily="50" charset="-128"/>
              </a:rPr>
              <a:t>＜</a:t>
            </a:r>
            <a:r>
              <a:rPr lang="ja-JP" altLang="en-US" sz="28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我々 </a:t>
            </a:r>
            <a:r>
              <a:rPr lang="en-US" altLang="ja-JP" sz="28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VC</a:t>
            </a:r>
            <a:r>
              <a:rPr lang="ja-JP" altLang="en-US" sz="28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品質課 </a:t>
            </a:r>
            <a:r>
              <a:rPr lang="ja-JP" altLang="en-US" sz="28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電子チーム </a:t>
            </a:r>
            <a:r>
              <a:rPr lang="ja-JP" altLang="en-US" sz="28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の作業</a:t>
            </a:r>
            <a:r>
              <a:rPr lang="ja-JP" altLang="en-US" sz="2800" b="1" dirty="0">
                <a:solidFill>
                  <a:schemeClr val="tx1"/>
                </a:solidFill>
                <a:effectLst>
                  <a:glow rad="101600">
                    <a:prstClr val="white"/>
                  </a:glow>
                </a:effectLst>
                <a:latin typeface="Meiryo UI" panose="020B0604030504040204" pitchFamily="50" charset="-128"/>
                <a:ea typeface="Meiryo UI" panose="020B0604030504040204" pitchFamily="50" charset="-128"/>
              </a:rPr>
              <a:t>＞</a:t>
            </a:r>
            <a:endParaRPr lang="en-US" altLang="ja-JP" sz="2800" b="1" dirty="0">
              <a:solidFill>
                <a:schemeClr val="tx1"/>
              </a:solidFill>
              <a:effectLst>
                <a:glow rad="101600">
                  <a:prstClr val="white"/>
                </a:glow>
              </a:effectLst>
              <a:latin typeface="Meiryo UI" panose="020B0604030504040204" pitchFamily="50" charset="-128"/>
              <a:ea typeface="Meiryo UI" panose="020B0604030504040204" pitchFamily="50" charset="-128"/>
            </a:endParaRPr>
          </a:p>
        </p:txBody>
      </p:sp>
      <p:sp>
        <p:nvSpPr>
          <p:cNvPr id="10" name="四角形: 角を丸くする 9">
            <a:extLst>
              <a:ext uri="{FF2B5EF4-FFF2-40B4-BE49-F238E27FC236}">
                <a16:creationId xmlns:a16="http://schemas.microsoft.com/office/drawing/2014/main" id="{D5678928-308C-8001-737D-0FD560D1C907}"/>
              </a:ext>
            </a:extLst>
          </p:cNvPr>
          <p:cNvSpPr/>
          <p:nvPr/>
        </p:nvSpPr>
        <p:spPr>
          <a:xfrm>
            <a:off x="855174" y="1112969"/>
            <a:ext cx="4232206" cy="2353071"/>
          </a:xfrm>
          <a:prstGeom prst="roundRect">
            <a:avLst>
              <a:gd name="adj" fmla="val 5790"/>
            </a:avLst>
          </a:prstGeom>
          <a:solidFill>
            <a:schemeClr val="accent5">
              <a:lumMod val="20000"/>
              <a:lumOff val="80000"/>
            </a:schemeClr>
          </a:solid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11" name="テキスト ボックス 56">
            <a:extLst>
              <a:ext uri="{FF2B5EF4-FFF2-40B4-BE49-F238E27FC236}">
                <a16:creationId xmlns:a16="http://schemas.microsoft.com/office/drawing/2014/main" id="{3950AC7E-5F23-6DE5-1C03-1C7984B260A3}"/>
              </a:ext>
            </a:extLst>
          </p:cNvPr>
          <p:cNvSpPr txBox="1"/>
          <p:nvPr/>
        </p:nvSpPr>
        <p:spPr>
          <a:xfrm>
            <a:off x="886380" y="1131237"/>
            <a:ext cx="4169795" cy="58477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3200" b="1">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取付性評価作業</a:t>
            </a:r>
          </a:p>
        </p:txBody>
      </p:sp>
      <p:pic>
        <p:nvPicPr>
          <p:cNvPr id="12" name="図 11">
            <a:extLst>
              <a:ext uri="{FF2B5EF4-FFF2-40B4-BE49-F238E27FC236}">
                <a16:creationId xmlns:a16="http://schemas.microsoft.com/office/drawing/2014/main" id="{173C720A-BDBA-5E43-2E91-CF3D8F55082E}"/>
              </a:ext>
            </a:extLst>
          </p:cNvPr>
          <p:cNvPicPr>
            <a:picLocks noChangeAspect="1"/>
          </p:cNvPicPr>
          <p:nvPr/>
        </p:nvPicPr>
        <p:blipFill rotWithShape="1">
          <a:blip r:embed="rId7"/>
          <a:srcRect l="-285" t="44701" r="285" b="-6426"/>
          <a:stretch/>
        </p:blipFill>
        <p:spPr>
          <a:xfrm>
            <a:off x="1255615" y="1781469"/>
            <a:ext cx="3431325" cy="1785928"/>
          </a:xfrm>
          <a:prstGeom prst="rect">
            <a:avLst/>
          </a:prstGeom>
        </p:spPr>
      </p:pic>
      <p:sp>
        <p:nvSpPr>
          <p:cNvPr id="14" name="四角形: 角を丸くする 13">
            <a:extLst>
              <a:ext uri="{FF2B5EF4-FFF2-40B4-BE49-F238E27FC236}">
                <a16:creationId xmlns:a16="http://schemas.microsoft.com/office/drawing/2014/main" id="{EBD59B22-2B2B-1238-3D62-723153DE4F76}"/>
              </a:ext>
            </a:extLst>
          </p:cNvPr>
          <p:cNvSpPr/>
          <p:nvPr/>
        </p:nvSpPr>
        <p:spPr>
          <a:xfrm>
            <a:off x="5516021" y="3816840"/>
            <a:ext cx="4232206" cy="2353071"/>
          </a:xfrm>
          <a:prstGeom prst="roundRect">
            <a:avLst>
              <a:gd name="adj" fmla="val 5790"/>
            </a:avLst>
          </a:prstGeom>
          <a:solidFill>
            <a:schemeClr val="accent5">
              <a:lumMod val="20000"/>
              <a:lumOff val="80000"/>
            </a:schemeClr>
          </a:solid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13" name="テキスト ボックス 56">
            <a:extLst>
              <a:ext uri="{FF2B5EF4-FFF2-40B4-BE49-F238E27FC236}">
                <a16:creationId xmlns:a16="http://schemas.microsoft.com/office/drawing/2014/main" id="{86009C44-AC43-4DE8-E69B-CA7DD154DB22}"/>
              </a:ext>
            </a:extLst>
          </p:cNvPr>
          <p:cNvSpPr txBox="1"/>
          <p:nvPr/>
        </p:nvSpPr>
        <p:spPr>
          <a:xfrm>
            <a:off x="5516021" y="3835902"/>
            <a:ext cx="4232206" cy="58477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3200" b="1">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機能評価作業</a:t>
            </a:r>
          </a:p>
        </p:txBody>
      </p:sp>
      <p:sp>
        <p:nvSpPr>
          <p:cNvPr id="16" name="四角形: 角を丸くする 15">
            <a:extLst>
              <a:ext uri="{FF2B5EF4-FFF2-40B4-BE49-F238E27FC236}">
                <a16:creationId xmlns:a16="http://schemas.microsoft.com/office/drawing/2014/main" id="{18BCB9F6-A69A-A967-B288-BD612B73CAB9}"/>
              </a:ext>
            </a:extLst>
          </p:cNvPr>
          <p:cNvSpPr/>
          <p:nvPr/>
        </p:nvSpPr>
        <p:spPr>
          <a:xfrm>
            <a:off x="855174" y="3822802"/>
            <a:ext cx="4232206" cy="2353071"/>
          </a:xfrm>
          <a:prstGeom prst="roundRect">
            <a:avLst>
              <a:gd name="adj" fmla="val 5790"/>
            </a:avLst>
          </a:prstGeom>
          <a:solidFill>
            <a:schemeClr val="accent5">
              <a:lumMod val="20000"/>
              <a:lumOff val="80000"/>
            </a:schemeClr>
          </a:solid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20" name="テキスト ボックス 56">
            <a:extLst>
              <a:ext uri="{FF2B5EF4-FFF2-40B4-BE49-F238E27FC236}">
                <a16:creationId xmlns:a16="http://schemas.microsoft.com/office/drawing/2014/main" id="{F1419F40-3E0E-BDA0-F38A-BED21CACBE9E}"/>
              </a:ext>
            </a:extLst>
          </p:cNvPr>
          <p:cNvSpPr txBox="1"/>
          <p:nvPr/>
        </p:nvSpPr>
        <p:spPr>
          <a:xfrm>
            <a:off x="826974" y="3833563"/>
            <a:ext cx="4288606" cy="58477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3200" b="1">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取付要領書チェック作業</a:t>
            </a:r>
          </a:p>
        </p:txBody>
      </p:sp>
      <p:sp>
        <p:nvSpPr>
          <p:cNvPr id="24" name="四角形: 角を丸くする 23">
            <a:extLst>
              <a:ext uri="{FF2B5EF4-FFF2-40B4-BE49-F238E27FC236}">
                <a16:creationId xmlns:a16="http://schemas.microsoft.com/office/drawing/2014/main" id="{CE3E114B-9F6B-2D0B-2C1A-AA35C208ABBF}"/>
              </a:ext>
            </a:extLst>
          </p:cNvPr>
          <p:cNvSpPr/>
          <p:nvPr/>
        </p:nvSpPr>
        <p:spPr>
          <a:xfrm>
            <a:off x="5476128" y="1140964"/>
            <a:ext cx="4262170" cy="2353071"/>
          </a:xfrm>
          <a:prstGeom prst="roundRect">
            <a:avLst>
              <a:gd name="adj" fmla="val 5790"/>
            </a:avLst>
          </a:prstGeom>
          <a:solidFill>
            <a:schemeClr val="accent5">
              <a:lumMod val="20000"/>
              <a:lumOff val="80000"/>
            </a:schemeClr>
          </a:solid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35" name="テキスト ボックス 56">
            <a:extLst>
              <a:ext uri="{FF2B5EF4-FFF2-40B4-BE49-F238E27FC236}">
                <a16:creationId xmlns:a16="http://schemas.microsoft.com/office/drawing/2014/main" id="{6BD04743-0E6C-8BED-D77A-D3EEC80D1A7E}"/>
              </a:ext>
            </a:extLst>
          </p:cNvPr>
          <p:cNvSpPr txBox="1"/>
          <p:nvPr/>
        </p:nvSpPr>
        <p:spPr>
          <a:xfrm>
            <a:off x="5469406" y="6194963"/>
            <a:ext cx="6534788" cy="58477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3200" b="1" u="sng">
                <a:solidFill>
                  <a:srgbClr val="002060"/>
                </a:solidFill>
                <a:highlight>
                  <a:srgbClr val="FFFFFF"/>
                </a:highlight>
                <a:latin typeface="Meiryo UI" panose="020B0604030504040204" pitchFamily="50" charset="-128"/>
                <a:ea typeface="Meiryo UI" panose="020B0604030504040204" pitchFamily="50" charset="-128"/>
                <a:cs typeface="Meiryo UI" panose="020B0604030504040204" pitchFamily="50" charset="-128"/>
              </a:rPr>
              <a:t>主に</a:t>
            </a:r>
            <a:r>
              <a:rPr lang="en-US" altLang="ja-JP" sz="3200" b="1" u="sng">
                <a:solidFill>
                  <a:srgbClr val="002060"/>
                </a:solidFill>
                <a:highlight>
                  <a:srgbClr val="FFFFFF"/>
                </a:highlight>
                <a:latin typeface="Meiryo UI" panose="020B0604030504040204" pitchFamily="50" charset="-128"/>
                <a:ea typeface="Meiryo UI" panose="020B0604030504040204" pitchFamily="50" charset="-128"/>
                <a:cs typeface="Meiryo UI" panose="020B0604030504040204" pitchFamily="50" charset="-128"/>
              </a:rPr>
              <a:t>4</a:t>
            </a:r>
            <a:r>
              <a:rPr lang="ja-JP" altLang="en-US" sz="3200" b="1" u="sng">
                <a:solidFill>
                  <a:srgbClr val="002060"/>
                </a:solidFill>
                <a:highlight>
                  <a:srgbClr val="FFFFFF"/>
                </a:highlight>
                <a:latin typeface="Meiryo UI" panose="020B0604030504040204" pitchFamily="50" charset="-128"/>
                <a:ea typeface="Meiryo UI" panose="020B0604030504040204" pitchFamily="50" charset="-128"/>
                <a:cs typeface="Meiryo UI" panose="020B0604030504040204" pitchFamily="50" charset="-128"/>
              </a:rPr>
              <a:t>つの作業を担当し品質を担保</a:t>
            </a:r>
            <a:endParaRPr lang="en-US" altLang="ja-JP" sz="3200" b="1" u="sng">
              <a:solidFill>
                <a:srgbClr val="002060"/>
              </a:solidFill>
              <a:highlight>
                <a:srgbClr val="FFFFFF"/>
              </a:highlight>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56">
            <a:extLst>
              <a:ext uri="{FF2B5EF4-FFF2-40B4-BE49-F238E27FC236}">
                <a16:creationId xmlns:a16="http://schemas.microsoft.com/office/drawing/2014/main" id="{77392469-B8F7-F15F-AE6B-B37E49192051}"/>
              </a:ext>
            </a:extLst>
          </p:cNvPr>
          <p:cNvSpPr txBox="1"/>
          <p:nvPr/>
        </p:nvSpPr>
        <p:spPr>
          <a:xfrm>
            <a:off x="5506974" y="1131237"/>
            <a:ext cx="4200478" cy="58477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32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取付時間の算出作業</a:t>
            </a:r>
          </a:p>
        </p:txBody>
      </p:sp>
      <p:pic>
        <p:nvPicPr>
          <p:cNvPr id="40" name="図 39">
            <a:extLst>
              <a:ext uri="{FF2B5EF4-FFF2-40B4-BE49-F238E27FC236}">
                <a16:creationId xmlns:a16="http://schemas.microsoft.com/office/drawing/2014/main" id="{7A47B0E5-A63A-7C61-6A96-5FDA23F64DF4}"/>
              </a:ext>
            </a:extLst>
          </p:cNvPr>
          <p:cNvPicPr>
            <a:picLocks noChangeAspect="1"/>
          </p:cNvPicPr>
          <p:nvPr/>
        </p:nvPicPr>
        <p:blipFill>
          <a:blip r:embed="rId8"/>
          <a:stretch>
            <a:fillRect/>
          </a:stretch>
        </p:blipFill>
        <p:spPr>
          <a:xfrm>
            <a:off x="1061356" y="4472934"/>
            <a:ext cx="3223490" cy="1283893"/>
          </a:xfrm>
          <a:prstGeom prst="rect">
            <a:avLst/>
          </a:prstGeom>
        </p:spPr>
      </p:pic>
      <p:pic>
        <p:nvPicPr>
          <p:cNvPr id="17" name="図 16">
            <a:extLst>
              <a:ext uri="{FF2B5EF4-FFF2-40B4-BE49-F238E27FC236}">
                <a16:creationId xmlns:a16="http://schemas.microsoft.com/office/drawing/2014/main" id="{D66CABF4-8A9A-3FBD-6375-37D61822EA69}"/>
              </a:ext>
            </a:extLst>
          </p:cNvPr>
          <p:cNvPicPr>
            <a:picLocks noChangeAspect="1"/>
          </p:cNvPicPr>
          <p:nvPr/>
        </p:nvPicPr>
        <p:blipFill>
          <a:blip r:embed="rId9"/>
          <a:stretch>
            <a:fillRect/>
          </a:stretch>
        </p:blipFill>
        <p:spPr>
          <a:xfrm>
            <a:off x="4138584" y="4826346"/>
            <a:ext cx="1330822" cy="1239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7" name="図 46">
            <a:extLst>
              <a:ext uri="{FF2B5EF4-FFF2-40B4-BE49-F238E27FC236}">
                <a16:creationId xmlns:a16="http://schemas.microsoft.com/office/drawing/2014/main" id="{FACB56B9-74C1-D3F9-94F5-99EC3E409CC2}"/>
              </a:ext>
            </a:extLst>
          </p:cNvPr>
          <p:cNvPicPr>
            <a:picLocks noChangeAspect="1"/>
          </p:cNvPicPr>
          <p:nvPr/>
        </p:nvPicPr>
        <p:blipFill rotWithShape="1">
          <a:blip r:embed="rId10"/>
          <a:srcRect l="55849" t="32418" r="10468" b="43296"/>
          <a:stretch/>
        </p:blipFill>
        <p:spPr>
          <a:xfrm>
            <a:off x="5746120" y="1923879"/>
            <a:ext cx="3636793" cy="1474965"/>
          </a:xfrm>
          <a:prstGeom prst="rect">
            <a:avLst/>
          </a:prstGeom>
        </p:spPr>
      </p:pic>
      <p:grpSp>
        <p:nvGrpSpPr>
          <p:cNvPr id="52" name="グループ化 51">
            <a:extLst>
              <a:ext uri="{FF2B5EF4-FFF2-40B4-BE49-F238E27FC236}">
                <a16:creationId xmlns:a16="http://schemas.microsoft.com/office/drawing/2014/main" id="{C8149C55-C9D4-5A9C-825D-08F4E1BE5BC0}"/>
              </a:ext>
            </a:extLst>
          </p:cNvPr>
          <p:cNvGrpSpPr/>
          <p:nvPr/>
        </p:nvGrpSpPr>
        <p:grpSpPr>
          <a:xfrm>
            <a:off x="8678267" y="2772372"/>
            <a:ext cx="882803" cy="479533"/>
            <a:chOff x="9516518" y="2045974"/>
            <a:chExt cx="882803" cy="479533"/>
          </a:xfrm>
        </p:grpSpPr>
        <p:sp>
          <p:nvSpPr>
            <p:cNvPr id="42" name="角丸四角形吹き出し 5">
              <a:extLst>
                <a:ext uri="{FF2B5EF4-FFF2-40B4-BE49-F238E27FC236}">
                  <a16:creationId xmlns:a16="http://schemas.microsoft.com/office/drawing/2014/main" id="{CD942817-BB87-96FE-2F28-162A345CCC71}"/>
                </a:ext>
              </a:extLst>
            </p:cNvPr>
            <p:cNvSpPr/>
            <p:nvPr/>
          </p:nvSpPr>
          <p:spPr>
            <a:xfrm>
              <a:off x="9516518" y="2045974"/>
              <a:ext cx="882803" cy="479533"/>
            </a:xfrm>
            <a:prstGeom prst="wedgeRoundRectCallout">
              <a:avLst>
                <a:gd name="adj1" fmla="val -147169"/>
                <a:gd name="adj2" fmla="val -12303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51" name="図 50">
              <a:extLst>
                <a:ext uri="{FF2B5EF4-FFF2-40B4-BE49-F238E27FC236}">
                  <a16:creationId xmlns:a16="http://schemas.microsoft.com/office/drawing/2014/main" id="{4D4B08D3-7A55-5557-D3C3-35E4B1DDCD08}"/>
                </a:ext>
              </a:extLst>
            </p:cNvPr>
            <p:cNvPicPr>
              <a:picLocks noChangeAspect="1"/>
            </p:cNvPicPr>
            <p:nvPr/>
          </p:nvPicPr>
          <p:blipFill rotWithShape="1">
            <a:blip r:embed="rId10"/>
            <a:srcRect l="73030" t="39755" r="24728" b="58498"/>
            <a:stretch/>
          </p:blipFill>
          <p:spPr>
            <a:xfrm>
              <a:off x="9574768" y="2122208"/>
              <a:ext cx="781222" cy="342893"/>
            </a:xfrm>
            <a:prstGeom prst="rect">
              <a:avLst/>
            </a:prstGeom>
          </p:spPr>
        </p:pic>
      </p:grpSp>
      <p:pic>
        <p:nvPicPr>
          <p:cNvPr id="53" name="図 52">
            <a:extLst>
              <a:ext uri="{FF2B5EF4-FFF2-40B4-BE49-F238E27FC236}">
                <a16:creationId xmlns:a16="http://schemas.microsoft.com/office/drawing/2014/main" id="{777D774C-D29C-9EFB-F689-EEAEE06A1D4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r="34527"/>
          <a:stretch/>
        </p:blipFill>
        <p:spPr>
          <a:xfrm>
            <a:off x="5632265" y="4696232"/>
            <a:ext cx="1052889" cy="1123379"/>
          </a:xfrm>
          <a:prstGeom prst="rect">
            <a:avLst/>
          </a:prstGeom>
          <a:ln w="3175">
            <a:solidFill>
              <a:schemeClr val="tx1"/>
            </a:solidFill>
          </a:ln>
        </p:spPr>
      </p:pic>
      <p:pic>
        <p:nvPicPr>
          <p:cNvPr id="54" name="図 53">
            <a:extLst>
              <a:ext uri="{FF2B5EF4-FFF2-40B4-BE49-F238E27FC236}">
                <a16:creationId xmlns:a16="http://schemas.microsoft.com/office/drawing/2014/main" id="{E4CD1247-EF24-66F2-EE08-77D65629521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 r="8842"/>
          <a:stretch/>
        </p:blipFill>
        <p:spPr>
          <a:xfrm>
            <a:off x="6812072" y="4696230"/>
            <a:ext cx="1288387" cy="1155632"/>
          </a:xfrm>
          <a:prstGeom prst="rect">
            <a:avLst/>
          </a:prstGeom>
          <a:ln w="3175">
            <a:solidFill>
              <a:schemeClr val="tx1"/>
            </a:solidFill>
          </a:ln>
        </p:spPr>
      </p:pic>
      <p:pic>
        <p:nvPicPr>
          <p:cNvPr id="55" name="図 54">
            <a:extLst>
              <a:ext uri="{FF2B5EF4-FFF2-40B4-BE49-F238E27FC236}">
                <a16:creationId xmlns:a16="http://schemas.microsoft.com/office/drawing/2014/main" id="{F2284196-CFC7-3ED4-005D-C52591C8198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0443"/>
          <a:stretch/>
        </p:blipFill>
        <p:spPr>
          <a:xfrm>
            <a:off x="8228288" y="4679435"/>
            <a:ext cx="1391855" cy="1210740"/>
          </a:xfrm>
          <a:prstGeom prst="rect">
            <a:avLst/>
          </a:prstGeom>
          <a:ln w="3175">
            <a:solidFill>
              <a:schemeClr val="tx1"/>
            </a:solidFill>
          </a:ln>
        </p:spPr>
      </p:pic>
      <p:pic>
        <p:nvPicPr>
          <p:cNvPr id="9" name="図 8">
            <a:extLst>
              <a:ext uri="{FF2B5EF4-FFF2-40B4-BE49-F238E27FC236}">
                <a16:creationId xmlns:a16="http://schemas.microsoft.com/office/drawing/2014/main" id="{A6401118-8080-F5F4-4AC4-F5EEBB00079A}"/>
              </a:ext>
            </a:extLst>
          </p:cNvPr>
          <p:cNvPicPr>
            <a:picLocks noChangeAspect="1"/>
          </p:cNvPicPr>
          <p:nvPr/>
        </p:nvPicPr>
        <p:blipFill rotWithShape="1">
          <a:blip r:embed="rId14"/>
          <a:srcRect l="34271" r="34453"/>
          <a:stretch/>
        </p:blipFill>
        <p:spPr>
          <a:xfrm>
            <a:off x="9977444" y="106331"/>
            <a:ext cx="1692127" cy="3043238"/>
          </a:xfrm>
          <a:prstGeom prst="rect">
            <a:avLst/>
          </a:prstGeom>
        </p:spPr>
      </p:pic>
      <p:pic>
        <p:nvPicPr>
          <p:cNvPr id="18" name="図 17">
            <a:extLst>
              <a:ext uri="{FF2B5EF4-FFF2-40B4-BE49-F238E27FC236}">
                <a16:creationId xmlns:a16="http://schemas.microsoft.com/office/drawing/2014/main" id="{068920F5-EA81-E4EF-AC6C-933DA8FAD1FE}"/>
              </a:ext>
            </a:extLst>
          </p:cNvPr>
          <p:cNvPicPr>
            <a:picLocks noChangeAspect="1"/>
          </p:cNvPicPr>
          <p:nvPr/>
        </p:nvPicPr>
        <p:blipFill rotWithShape="1">
          <a:blip r:embed="rId15"/>
          <a:srcRect l="37799" r="39572"/>
          <a:stretch/>
        </p:blipFill>
        <p:spPr>
          <a:xfrm>
            <a:off x="10907431" y="1801758"/>
            <a:ext cx="1175050" cy="2920911"/>
          </a:xfrm>
          <a:prstGeom prst="rect">
            <a:avLst/>
          </a:prstGeom>
        </p:spPr>
      </p:pic>
      <p:sp>
        <p:nvSpPr>
          <p:cNvPr id="2" name="直角三角形 1">
            <a:extLst>
              <a:ext uri="{FF2B5EF4-FFF2-40B4-BE49-F238E27FC236}">
                <a16:creationId xmlns:a16="http://schemas.microsoft.com/office/drawing/2014/main" id="{1C3D7578-DF90-09FF-E943-99B05671150D}"/>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a:extLst>
              <a:ext uri="{FF2B5EF4-FFF2-40B4-BE49-F238E27FC236}">
                <a16:creationId xmlns:a16="http://schemas.microsoft.com/office/drawing/2014/main" id="{25B5A536-D79B-8917-3FCB-B255659418C7}"/>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4</a:t>
            </a:r>
            <a:endParaRPr lang="ja-JP" altLang="en-US" sz="2400" b="1" dirty="0">
              <a:latin typeface="Meiryo UI" panose="020B0604030504040204" pitchFamily="50" charset="-128"/>
              <a:ea typeface="Meiryo UI" panose="020B0604030504040204" pitchFamily="50" charset="-128"/>
            </a:endParaRPr>
          </a:p>
        </p:txBody>
      </p:sp>
      <p:pic>
        <p:nvPicPr>
          <p:cNvPr id="4" name="④">
            <a:hlinkClick r:id="" action="ppaction://media"/>
            <a:extLst>
              <a:ext uri="{FF2B5EF4-FFF2-40B4-BE49-F238E27FC236}">
                <a16:creationId xmlns:a16="http://schemas.microsoft.com/office/drawing/2014/main" id="{802672A6-7F22-BCA7-5C8E-DDA5B56E797A}"/>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6"/>
          <a:stretch>
            <a:fillRect/>
          </a:stretch>
        </p:blipFill>
        <p:spPr>
          <a:xfrm>
            <a:off x="51282" y="88451"/>
            <a:ext cx="304800" cy="304800"/>
          </a:xfrm>
          <a:prstGeom prst="rect">
            <a:avLst/>
          </a:prstGeom>
        </p:spPr>
      </p:pic>
    </p:spTree>
    <p:extLst>
      <p:ext uri="{BB962C8B-B14F-4D97-AF65-F5344CB8AC3E}">
        <p14:creationId xmlns:p14="http://schemas.microsoft.com/office/powerpoint/2010/main" val="392250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966DCA8-9A8B-848F-D6B3-12DE9FA42885}"/>
              </a:ext>
            </a:extLst>
          </p:cNvPr>
          <p:cNvSpPr/>
          <p:nvPr/>
        </p:nvSpPr>
        <p:spPr>
          <a:xfrm>
            <a:off x="663942" y="894596"/>
            <a:ext cx="7517881" cy="52752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4AB2E470-19CC-9A18-A194-872B80F1B897}"/>
              </a:ext>
            </a:extLst>
          </p:cNvPr>
          <p:cNvSpPr/>
          <p:nvPr/>
        </p:nvSpPr>
        <p:spPr>
          <a:xfrm>
            <a:off x="2969327" y="5393016"/>
            <a:ext cx="1187711" cy="599317"/>
          </a:xfrm>
          <a:prstGeom prst="ellipse">
            <a:avLst/>
          </a:prstGeom>
          <a:solidFill>
            <a:schemeClr val="accent2">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CC31BFF9-CE22-3985-906F-F606AA5143C4}"/>
              </a:ext>
            </a:extLst>
          </p:cNvPr>
          <p:cNvSpPr/>
          <p:nvPr/>
        </p:nvSpPr>
        <p:spPr>
          <a:xfrm rot="3923954">
            <a:off x="5557861" y="304313"/>
            <a:ext cx="1983571" cy="3406050"/>
          </a:xfrm>
          <a:prstGeom prst="ellipse">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8F493EC9-9D1D-82EF-72E1-ADD41AD96ECB}"/>
              </a:ext>
            </a:extLst>
          </p:cNvPr>
          <p:cNvSpPr/>
          <p:nvPr/>
        </p:nvSpPr>
        <p:spPr>
          <a:xfrm>
            <a:off x="2724129" y="3049450"/>
            <a:ext cx="2193340" cy="2148327"/>
          </a:xfrm>
          <a:prstGeom prst="ellipse">
            <a:avLst/>
          </a:prstGeom>
          <a:solidFill>
            <a:schemeClr val="accent6">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楕円 1">
            <a:extLst>
              <a:ext uri="{FF2B5EF4-FFF2-40B4-BE49-F238E27FC236}">
                <a16:creationId xmlns:a16="http://schemas.microsoft.com/office/drawing/2014/main" id="{BA07537C-2EF5-CE85-DD35-D3B21CF1B7CA}"/>
              </a:ext>
            </a:extLst>
          </p:cNvPr>
          <p:cNvSpPr/>
          <p:nvPr/>
        </p:nvSpPr>
        <p:spPr>
          <a:xfrm>
            <a:off x="671586" y="4039644"/>
            <a:ext cx="2193340" cy="2148327"/>
          </a:xfrm>
          <a:prstGeom prst="ellipse">
            <a:avLst/>
          </a:prstGeom>
          <a:solidFill>
            <a:schemeClr val="accent2">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3BD75954-37D1-5BEB-F5BC-54DDA26FFF40}"/>
              </a:ext>
            </a:extLst>
          </p:cNvPr>
          <p:cNvPicPr>
            <a:picLocks noChangeAspect="1"/>
          </p:cNvPicPr>
          <p:nvPr/>
        </p:nvPicPr>
        <p:blipFill>
          <a:blip r:embed="rId5"/>
          <a:stretch>
            <a:fillRect/>
          </a:stretch>
        </p:blipFill>
        <p:spPr>
          <a:xfrm>
            <a:off x="2011117" y="4786406"/>
            <a:ext cx="481720" cy="587271"/>
          </a:xfrm>
          <a:prstGeom prst="rect">
            <a:avLst/>
          </a:prstGeom>
          <a:ln>
            <a:solidFill>
              <a:schemeClr val="tx1"/>
            </a:solidFill>
          </a:ln>
        </p:spPr>
      </p:pic>
      <p:sp>
        <p:nvSpPr>
          <p:cNvPr id="6" name="テキスト ボックス 5">
            <a:extLst>
              <a:ext uri="{FF2B5EF4-FFF2-40B4-BE49-F238E27FC236}">
                <a16:creationId xmlns:a16="http://schemas.microsoft.com/office/drawing/2014/main" id="{D0A52960-366C-4742-BF8A-AB90503B6C95}"/>
              </a:ext>
            </a:extLst>
          </p:cNvPr>
          <p:cNvSpPr txBox="1"/>
          <p:nvPr/>
        </p:nvSpPr>
        <p:spPr>
          <a:xfrm>
            <a:off x="342900" y="0"/>
            <a:ext cx="2834640" cy="523220"/>
          </a:xfrm>
          <a:prstGeom prst="rect">
            <a:avLst/>
          </a:prstGeom>
          <a:noFill/>
        </p:spPr>
        <p:txBody>
          <a:bodyPr wrap="square" rtlCol="0">
            <a:spAutoFit/>
          </a:bodyPr>
          <a:lstStyle/>
          <a:p>
            <a:r>
              <a:rPr lang="ja-JP" altLang="en-US" sz="2800" b="1">
                <a:solidFill>
                  <a:schemeClr val="bg1"/>
                </a:solidFill>
                <a:latin typeface="HGP創英角ｺﾞｼｯｸUB" panose="020B0900000000000000" pitchFamily="50" charset="-128"/>
                <a:ea typeface="HGP創英角ｺﾞｼｯｸUB" panose="020B0900000000000000" pitchFamily="50" charset="-128"/>
              </a:rPr>
              <a:t>係メンバー紹介</a:t>
            </a:r>
          </a:p>
        </p:txBody>
      </p:sp>
      <p:sp>
        <p:nvSpPr>
          <p:cNvPr id="54" name="テキスト ボックス 53">
            <a:extLst>
              <a:ext uri="{FF2B5EF4-FFF2-40B4-BE49-F238E27FC236}">
                <a16:creationId xmlns:a16="http://schemas.microsoft.com/office/drawing/2014/main" id="{149DE13F-79F7-FC0F-C6A3-1EF7D497F04C}"/>
              </a:ext>
            </a:extLst>
          </p:cNvPr>
          <p:cNvSpPr txBox="1"/>
          <p:nvPr/>
        </p:nvSpPr>
        <p:spPr>
          <a:xfrm>
            <a:off x="2274519" y="5374431"/>
            <a:ext cx="6505660" cy="584775"/>
          </a:xfrm>
          <a:prstGeom prst="rect">
            <a:avLst/>
          </a:prstGeom>
          <a:noFill/>
        </p:spPr>
        <p:txBody>
          <a:bodyPr wrap="square" rtlCol="0">
            <a:spAutoFit/>
          </a:bodyPr>
          <a:lstStyle/>
          <a:p>
            <a:pPr algn="ctr"/>
            <a:r>
              <a:rPr lang="ja-JP" altLang="en-US" sz="3200" b="1">
                <a:solidFill>
                  <a:srgbClr val="FF6699"/>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若手の成長が著しいサークル</a:t>
            </a:r>
          </a:p>
        </p:txBody>
      </p:sp>
      <p:pic>
        <p:nvPicPr>
          <p:cNvPr id="62" name="図 61" descr="メガネをかけた少年&#10;&#10;説明は自動で生成されたものです">
            <a:extLst>
              <a:ext uri="{FF2B5EF4-FFF2-40B4-BE49-F238E27FC236}">
                <a16:creationId xmlns:a16="http://schemas.microsoft.com/office/drawing/2014/main" id="{0D99BA2E-B43F-A5AB-6BFB-AFC52618CE78}"/>
              </a:ext>
            </a:extLst>
          </p:cNvPr>
          <p:cNvPicPr>
            <a:picLocks noChangeAspect="1"/>
          </p:cNvPicPr>
          <p:nvPr/>
        </p:nvPicPr>
        <p:blipFill>
          <a:blip r:embed="rId6"/>
          <a:stretch>
            <a:fillRect/>
          </a:stretch>
        </p:blipFill>
        <p:spPr>
          <a:xfrm>
            <a:off x="1063654" y="5603258"/>
            <a:ext cx="440323" cy="554460"/>
          </a:xfrm>
          <a:prstGeom prst="rect">
            <a:avLst/>
          </a:prstGeom>
        </p:spPr>
      </p:pic>
      <p:pic>
        <p:nvPicPr>
          <p:cNvPr id="63" name="図 62" descr="白いシャツを着ている男性の白黒写真&#10;&#10;説明は自動で生成されたものです">
            <a:extLst>
              <a:ext uri="{FF2B5EF4-FFF2-40B4-BE49-F238E27FC236}">
                <a16:creationId xmlns:a16="http://schemas.microsoft.com/office/drawing/2014/main" id="{B6B94E47-E80A-4FBB-D6B4-F576067F83D7}"/>
              </a:ext>
            </a:extLst>
          </p:cNvPr>
          <p:cNvPicPr>
            <a:picLocks noChangeAspect="1"/>
          </p:cNvPicPr>
          <p:nvPr/>
        </p:nvPicPr>
        <p:blipFill rotWithShape="1">
          <a:blip r:embed="rId7"/>
          <a:srcRect l="-1" r="8958" b="-484"/>
          <a:stretch/>
        </p:blipFill>
        <p:spPr>
          <a:xfrm>
            <a:off x="1466758" y="5574500"/>
            <a:ext cx="447025" cy="562899"/>
          </a:xfrm>
          <a:prstGeom prst="rect">
            <a:avLst/>
          </a:prstGeom>
        </p:spPr>
      </p:pic>
      <p:pic>
        <p:nvPicPr>
          <p:cNvPr id="64" name="図 63" descr="メガネを掛けた男&#10;&#10;説明は自動で生成されたものです">
            <a:extLst>
              <a:ext uri="{FF2B5EF4-FFF2-40B4-BE49-F238E27FC236}">
                <a16:creationId xmlns:a16="http://schemas.microsoft.com/office/drawing/2014/main" id="{B77326E0-EF5E-AEAC-2BFA-39255395E2AF}"/>
              </a:ext>
            </a:extLst>
          </p:cNvPr>
          <p:cNvPicPr>
            <a:picLocks noChangeAspect="1"/>
          </p:cNvPicPr>
          <p:nvPr/>
        </p:nvPicPr>
        <p:blipFill>
          <a:blip r:embed="rId8"/>
          <a:stretch>
            <a:fillRect/>
          </a:stretch>
        </p:blipFill>
        <p:spPr>
          <a:xfrm>
            <a:off x="1388084" y="4819548"/>
            <a:ext cx="612752" cy="757645"/>
          </a:xfrm>
          <a:prstGeom prst="rect">
            <a:avLst/>
          </a:prstGeom>
          <a:ln w="38100">
            <a:solidFill>
              <a:srgbClr val="C00000"/>
            </a:solidFill>
          </a:ln>
        </p:spPr>
      </p:pic>
      <p:pic>
        <p:nvPicPr>
          <p:cNvPr id="66" name="図 65" descr="白いシャツを着ている男はスマイルしている&#10;&#10;説明は自動で生成されたものです">
            <a:extLst>
              <a:ext uri="{FF2B5EF4-FFF2-40B4-BE49-F238E27FC236}">
                <a16:creationId xmlns:a16="http://schemas.microsoft.com/office/drawing/2014/main" id="{933DF58A-A77F-BCBE-352F-3AC75CEDE69E}"/>
              </a:ext>
            </a:extLst>
          </p:cNvPr>
          <p:cNvPicPr>
            <a:picLocks noChangeAspect="1"/>
          </p:cNvPicPr>
          <p:nvPr/>
        </p:nvPicPr>
        <p:blipFill>
          <a:blip r:embed="rId9"/>
          <a:stretch>
            <a:fillRect/>
          </a:stretch>
        </p:blipFill>
        <p:spPr>
          <a:xfrm>
            <a:off x="2509875" y="4657088"/>
            <a:ext cx="497119" cy="648599"/>
          </a:xfrm>
          <a:prstGeom prst="rect">
            <a:avLst/>
          </a:prstGeom>
        </p:spPr>
      </p:pic>
      <p:pic>
        <p:nvPicPr>
          <p:cNvPr id="67" name="図 66" descr="白いシャツを着ている男はスマイルしている&#10;&#10;説明は自動で生成されたものです">
            <a:extLst>
              <a:ext uri="{FF2B5EF4-FFF2-40B4-BE49-F238E27FC236}">
                <a16:creationId xmlns:a16="http://schemas.microsoft.com/office/drawing/2014/main" id="{0E6E7360-7F69-DD9C-01E0-35D0C2460CF9}"/>
              </a:ext>
            </a:extLst>
          </p:cNvPr>
          <p:cNvPicPr>
            <a:picLocks noChangeAspect="1"/>
          </p:cNvPicPr>
          <p:nvPr/>
        </p:nvPicPr>
        <p:blipFill>
          <a:blip r:embed="rId10"/>
          <a:stretch>
            <a:fillRect/>
          </a:stretch>
        </p:blipFill>
        <p:spPr>
          <a:xfrm>
            <a:off x="3011036" y="4277353"/>
            <a:ext cx="550209" cy="676065"/>
          </a:xfrm>
          <a:prstGeom prst="rect">
            <a:avLst/>
          </a:prstGeom>
        </p:spPr>
      </p:pic>
      <p:pic>
        <p:nvPicPr>
          <p:cNvPr id="70" name="図 69" descr="スーツを着ている男は口ひげの男性の顔&#10;&#10;説明は自動で生成されたものです">
            <a:extLst>
              <a:ext uri="{FF2B5EF4-FFF2-40B4-BE49-F238E27FC236}">
                <a16:creationId xmlns:a16="http://schemas.microsoft.com/office/drawing/2014/main" id="{6509B0CD-EA67-0AB0-6EAB-6032DD3AFDE1}"/>
              </a:ext>
            </a:extLst>
          </p:cNvPr>
          <p:cNvPicPr>
            <a:picLocks noChangeAspect="1"/>
          </p:cNvPicPr>
          <p:nvPr/>
        </p:nvPicPr>
        <p:blipFill>
          <a:blip r:embed="rId11"/>
          <a:stretch>
            <a:fillRect/>
          </a:stretch>
        </p:blipFill>
        <p:spPr>
          <a:xfrm>
            <a:off x="5176446" y="2062145"/>
            <a:ext cx="639337" cy="766595"/>
          </a:xfrm>
          <a:prstGeom prst="rect">
            <a:avLst/>
          </a:prstGeom>
        </p:spPr>
      </p:pic>
      <p:pic>
        <p:nvPicPr>
          <p:cNvPr id="72" name="図 71" descr="白いシャツを着ている男はスマイルしている&#10;&#10;説明は自動で生成されたものです">
            <a:extLst>
              <a:ext uri="{FF2B5EF4-FFF2-40B4-BE49-F238E27FC236}">
                <a16:creationId xmlns:a16="http://schemas.microsoft.com/office/drawing/2014/main" id="{EAFD6F03-8759-4686-4958-71C8D07DA0FC}"/>
              </a:ext>
            </a:extLst>
          </p:cNvPr>
          <p:cNvPicPr>
            <a:picLocks noChangeAspect="1"/>
          </p:cNvPicPr>
          <p:nvPr/>
        </p:nvPicPr>
        <p:blipFill>
          <a:blip r:embed="rId12"/>
          <a:stretch>
            <a:fillRect/>
          </a:stretch>
        </p:blipFill>
        <p:spPr>
          <a:xfrm>
            <a:off x="6096000" y="1539364"/>
            <a:ext cx="689449" cy="795927"/>
          </a:xfrm>
          <a:prstGeom prst="rect">
            <a:avLst/>
          </a:prstGeom>
        </p:spPr>
      </p:pic>
      <p:pic>
        <p:nvPicPr>
          <p:cNvPr id="27" name="図 26">
            <a:extLst>
              <a:ext uri="{FF2B5EF4-FFF2-40B4-BE49-F238E27FC236}">
                <a16:creationId xmlns:a16="http://schemas.microsoft.com/office/drawing/2014/main" id="{89103085-3BD4-E45F-7C9C-20C23906517D}"/>
              </a:ext>
            </a:extLst>
          </p:cNvPr>
          <p:cNvPicPr>
            <a:picLocks noChangeAspect="1"/>
          </p:cNvPicPr>
          <p:nvPr/>
        </p:nvPicPr>
        <p:blipFill>
          <a:blip r:embed="rId13"/>
          <a:stretch>
            <a:fillRect/>
          </a:stretch>
        </p:blipFill>
        <p:spPr>
          <a:xfrm>
            <a:off x="660992" y="5624638"/>
            <a:ext cx="415000" cy="536545"/>
          </a:xfrm>
          <a:prstGeom prst="rect">
            <a:avLst/>
          </a:prstGeom>
          <a:ln>
            <a:solidFill>
              <a:schemeClr val="tx1"/>
            </a:solidFill>
          </a:ln>
        </p:spPr>
      </p:pic>
      <p:pic>
        <p:nvPicPr>
          <p:cNvPr id="28" name="図 27">
            <a:extLst>
              <a:ext uri="{FF2B5EF4-FFF2-40B4-BE49-F238E27FC236}">
                <a16:creationId xmlns:a16="http://schemas.microsoft.com/office/drawing/2014/main" id="{EC633E35-5F62-CF34-A447-E18C9E3A2F0C}"/>
              </a:ext>
            </a:extLst>
          </p:cNvPr>
          <p:cNvPicPr>
            <a:picLocks noChangeAspect="1"/>
          </p:cNvPicPr>
          <p:nvPr/>
        </p:nvPicPr>
        <p:blipFill>
          <a:blip r:embed="rId14"/>
          <a:stretch>
            <a:fillRect/>
          </a:stretch>
        </p:blipFill>
        <p:spPr>
          <a:xfrm>
            <a:off x="6857893" y="936731"/>
            <a:ext cx="532350" cy="623692"/>
          </a:xfrm>
          <a:prstGeom prst="rect">
            <a:avLst/>
          </a:prstGeom>
          <a:ln>
            <a:solidFill>
              <a:schemeClr val="tx1"/>
            </a:solidFill>
          </a:ln>
        </p:spPr>
      </p:pic>
      <p:pic>
        <p:nvPicPr>
          <p:cNvPr id="29" name="図 28">
            <a:extLst>
              <a:ext uri="{FF2B5EF4-FFF2-40B4-BE49-F238E27FC236}">
                <a16:creationId xmlns:a16="http://schemas.microsoft.com/office/drawing/2014/main" id="{9DFAABE0-7781-C87C-152E-6E8A4F3940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2654" t="36582" r="53532" b="36398"/>
          <a:stretch/>
        </p:blipFill>
        <p:spPr>
          <a:xfrm rot="5400000">
            <a:off x="3467843" y="4178630"/>
            <a:ext cx="690802" cy="466628"/>
          </a:xfrm>
          <a:prstGeom prst="rect">
            <a:avLst/>
          </a:prstGeom>
          <a:ln>
            <a:solidFill>
              <a:schemeClr val="tx1"/>
            </a:solidFill>
          </a:ln>
        </p:spPr>
      </p:pic>
      <p:pic>
        <p:nvPicPr>
          <p:cNvPr id="31" name="図 30">
            <a:extLst>
              <a:ext uri="{FF2B5EF4-FFF2-40B4-BE49-F238E27FC236}">
                <a16:creationId xmlns:a16="http://schemas.microsoft.com/office/drawing/2014/main" id="{FAA26AE6-0510-2681-33E8-DA2BF9C43EA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5191" t="34288" r="54976" b="36620"/>
          <a:stretch/>
        </p:blipFill>
        <p:spPr>
          <a:xfrm rot="5400000">
            <a:off x="7361409" y="992916"/>
            <a:ext cx="691496" cy="569999"/>
          </a:xfrm>
          <a:prstGeom prst="rect">
            <a:avLst/>
          </a:prstGeom>
          <a:ln>
            <a:solidFill>
              <a:schemeClr val="tx1"/>
            </a:solidFill>
          </a:ln>
        </p:spPr>
      </p:pic>
      <p:sp>
        <p:nvSpPr>
          <p:cNvPr id="32" name="テキスト ボックス 31">
            <a:extLst>
              <a:ext uri="{FF2B5EF4-FFF2-40B4-BE49-F238E27FC236}">
                <a16:creationId xmlns:a16="http://schemas.microsoft.com/office/drawing/2014/main" id="{BB0FE914-A29F-0DE0-63F2-C07BE835CC14}"/>
              </a:ext>
            </a:extLst>
          </p:cNvPr>
          <p:cNvSpPr txBox="1"/>
          <p:nvPr/>
        </p:nvSpPr>
        <p:spPr>
          <a:xfrm>
            <a:off x="262795" y="8552"/>
            <a:ext cx="3392170"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サークル紹介</a:t>
            </a:r>
            <a:endParaRPr lang="en-US" altLang="ja-JP" sz="280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39" name="図 38">
            <a:extLst>
              <a:ext uri="{FF2B5EF4-FFF2-40B4-BE49-F238E27FC236}">
                <a16:creationId xmlns:a16="http://schemas.microsoft.com/office/drawing/2014/main" id="{572DCE47-F5B7-4509-9A0E-558C38E89088}"/>
              </a:ext>
            </a:extLst>
          </p:cNvPr>
          <p:cNvPicPr>
            <a:picLocks noChangeAspect="1"/>
          </p:cNvPicPr>
          <p:nvPr/>
        </p:nvPicPr>
        <p:blipFill rotWithShape="1">
          <a:blip r:embed="rId17"/>
          <a:srcRect l="1619"/>
          <a:stretch/>
        </p:blipFill>
        <p:spPr>
          <a:xfrm>
            <a:off x="8377564" y="3727727"/>
            <a:ext cx="3814436" cy="2772162"/>
          </a:xfrm>
          <a:prstGeom prst="rect">
            <a:avLst/>
          </a:prstGeom>
        </p:spPr>
      </p:pic>
      <p:pic>
        <p:nvPicPr>
          <p:cNvPr id="58" name="図 57">
            <a:extLst>
              <a:ext uri="{FF2B5EF4-FFF2-40B4-BE49-F238E27FC236}">
                <a16:creationId xmlns:a16="http://schemas.microsoft.com/office/drawing/2014/main" id="{96409868-DFFE-4727-55AA-CD07BACBD5A1}"/>
              </a:ext>
            </a:extLst>
          </p:cNvPr>
          <p:cNvPicPr>
            <a:picLocks noChangeAspect="1"/>
          </p:cNvPicPr>
          <p:nvPr/>
        </p:nvPicPr>
        <p:blipFill>
          <a:blip r:embed="rId18"/>
          <a:stretch>
            <a:fillRect/>
          </a:stretch>
        </p:blipFill>
        <p:spPr>
          <a:xfrm>
            <a:off x="8371422" y="1720697"/>
            <a:ext cx="3745034" cy="1901725"/>
          </a:xfrm>
          <a:prstGeom prst="rect">
            <a:avLst/>
          </a:prstGeom>
        </p:spPr>
      </p:pic>
      <p:sp>
        <p:nvSpPr>
          <p:cNvPr id="65" name="四角形: 角を丸くする 64">
            <a:extLst>
              <a:ext uri="{FF2B5EF4-FFF2-40B4-BE49-F238E27FC236}">
                <a16:creationId xmlns:a16="http://schemas.microsoft.com/office/drawing/2014/main" id="{9F950BBA-9BC6-6A18-0CFA-DB9DB7025470}"/>
              </a:ext>
            </a:extLst>
          </p:cNvPr>
          <p:cNvSpPr/>
          <p:nvPr/>
        </p:nvSpPr>
        <p:spPr>
          <a:xfrm>
            <a:off x="884569" y="1056605"/>
            <a:ext cx="3746215" cy="1020892"/>
          </a:xfrm>
          <a:prstGeom prst="roundRect">
            <a:avLst/>
          </a:prstGeom>
          <a:solidFill>
            <a:srgbClr val="FFF2C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テキスト ボックス 74">
            <a:extLst>
              <a:ext uri="{FF2B5EF4-FFF2-40B4-BE49-F238E27FC236}">
                <a16:creationId xmlns:a16="http://schemas.microsoft.com/office/drawing/2014/main" id="{54ECD179-A941-55C8-6801-F0AFD5AA7F2E}"/>
              </a:ext>
            </a:extLst>
          </p:cNvPr>
          <p:cNvSpPr txBox="1"/>
          <p:nvPr/>
        </p:nvSpPr>
        <p:spPr>
          <a:xfrm>
            <a:off x="1161024" y="1046740"/>
            <a:ext cx="3193305" cy="616964"/>
          </a:xfrm>
          <a:prstGeom prst="rect">
            <a:avLst/>
          </a:prstGeom>
          <a:noFill/>
        </p:spPr>
        <p:txBody>
          <a:bodyPr wrap="square" rtlCol="0" anchor="ctr">
            <a:spAutoFit/>
          </a:bodyPr>
          <a:lstStyle/>
          <a:p>
            <a:pPr algn="ctr">
              <a:lnSpc>
                <a:spcPct val="120000"/>
              </a:lnSpc>
            </a:pPr>
            <a:r>
              <a:rPr lang="en-US" altLang="ja-JP" sz="3200" b="1">
                <a:solidFill>
                  <a:srgbClr val="C00000"/>
                </a:solidFill>
                <a:latin typeface="Meiryo UI" panose="020B0604030504040204" pitchFamily="50" charset="-128"/>
                <a:ea typeface="Meiryo UI" panose="020B0604030504040204" pitchFamily="50" charset="-128"/>
              </a:rPr>
              <a:t>CA</a:t>
            </a:r>
            <a:r>
              <a:rPr lang="ja-JP" altLang="en-US" sz="3200" b="1">
                <a:solidFill>
                  <a:srgbClr val="C00000"/>
                </a:solidFill>
                <a:latin typeface="Meiryo UI" panose="020B0604030504040204" pitchFamily="50" charset="-128"/>
                <a:ea typeface="Meiryo UI" panose="020B0604030504040204" pitchFamily="50" charset="-128"/>
              </a:rPr>
              <a:t> </a:t>
            </a:r>
            <a:r>
              <a:rPr lang="en-US" altLang="ja-JP" sz="3200" b="1">
                <a:solidFill>
                  <a:srgbClr val="C00000"/>
                </a:solidFill>
                <a:latin typeface="Meiryo UI" panose="020B0604030504040204" pitchFamily="50" charset="-128"/>
                <a:ea typeface="Meiryo UI" panose="020B0604030504040204" pitchFamily="50" charset="-128"/>
              </a:rPr>
              <a:t>Reformers</a:t>
            </a:r>
          </a:p>
        </p:txBody>
      </p:sp>
      <p:sp>
        <p:nvSpPr>
          <p:cNvPr id="76" name="テキスト ボックス 75">
            <a:extLst>
              <a:ext uri="{FF2B5EF4-FFF2-40B4-BE49-F238E27FC236}">
                <a16:creationId xmlns:a16="http://schemas.microsoft.com/office/drawing/2014/main" id="{97E06C69-D82C-1B24-2CB0-66E9D176B4D8}"/>
              </a:ext>
            </a:extLst>
          </p:cNvPr>
          <p:cNvSpPr txBox="1"/>
          <p:nvPr/>
        </p:nvSpPr>
        <p:spPr>
          <a:xfrm>
            <a:off x="1161024" y="1535501"/>
            <a:ext cx="3193305" cy="485774"/>
          </a:xfrm>
          <a:prstGeom prst="rect">
            <a:avLst/>
          </a:prstGeom>
          <a:noFill/>
        </p:spPr>
        <p:txBody>
          <a:bodyPr wrap="square" rtlCol="0" anchor="ctr">
            <a:spAutoFit/>
          </a:bodyPr>
          <a:lstStyle/>
          <a:p>
            <a:pPr algn="ctr">
              <a:lnSpc>
                <a:spcPct val="120000"/>
              </a:lnSpc>
            </a:pP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平均年齢：３６歳</a:t>
            </a:r>
          </a:p>
        </p:txBody>
      </p:sp>
      <p:cxnSp>
        <p:nvCxnSpPr>
          <p:cNvPr id="77" name="直線コネクタ 76">
            <a:extLst>
              <a:ext uri="{FF2B5EF4-FFF2-40B4-BE49-F238E27FC236}">
                <a16:creationId xmlns:a16="http://schemas.microsoft.com/office/drawing/2014/main" id="{02F6A730-6B80-8687-8FFD-66515A5FC7B2}"/>
              </a:ext>
            </a:extLst>
          </p:cNvPr>
          <p:cNvCxnSpPr/>
          <p:nvPr/>
        </p:nvCxnSpPr>
        <p:spPr>
          <a:xfrm>
            <a:off x="262793" y="540323"/>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BFADD62F-39D9-9EE0-67DE-162590C85973}"/>
              </a:ext>
            </a:extLst>
          </p:cNvPr>
          <p:cNvSpPr txBox="1"/>
          <p:nvPr/>
        </p:nvSpPr>
        <p:spPr>
          <a:xfrm>
            <a:off x="8327933" y="767207"/>
            <a:ext cx="2081528" cy="485774"/>
          </a:xfrm>
          <a:prstGeom prst="rect">
            <a:avLst/>
          </a:prstGeom>
          <a:noFill/>
        </p:spPr>
        <p:txBody>
          <a:bodyPr wrap="square" rtlCol="0" anchor="ctr">
            <a:spAutoFit/>
          </a:bodyPr>
          <a:lstStyle/>
          <a:p>
            <a:pPr>
              <a:lnSpc>
                <a:spcPct val="120000"/>
              </a:lnSpc>
            </a:pP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サークル診断</a:t>
            </a:r>
            <a:endParaRPr lang="en-US" altLang="ja-JP" sz="24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79" name="テキスト ボックス 78">
            <a:extLst>
              <a:ext uri="{FF2B5EF4-FFF2-40B4-BE49-F238E27FC236}">
                <a16:creationId xmlns:a16="http://schemas.microsoft.com/office/drawing/2014/main" id="{42D86DCD-E0AD-D018-95E3-6BB5A3B474A0}"/>
              </a:ext>
            </a:extLst>
          </p:cNvPr>
          <p:cNvSpPr txBox="1"/>
          <p:nvPr/>
        </p:nvSpPr>
        <p:spPr>
          <a:xfrm>
            <a:off x="9368699" y="1181909"/>
            <a:ext cx="2329469" cy="485774"/>
          </a:xfrm>
          <a:prstGeom prst="rect">
            <a:avLst/>
          </a:prstGeom>
          <a:noFill/>
        </p:spPr>
        <p:txBody>
          <a:bodyPr wrap="square" rtlCol="0" anchor="ctr">
            <a:spAutoFit/>
          </a:bodyPr>
          <a:lstStyle/>
          <a:p>
            <a:pPr>
              <a:lnSpc>
                <a:spcPct val="120000"/>
              </a:lnSpc>
            </a:pP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現在 </a:t>
            </a:r>
            <a:r>
              <a:rPr lang="en-US" altLang="ja-JP" sz="2400" b="1">
                <a:solidFill>
                  <a:schemeClr val="tx1">
                    <a:lumMod val="75000"/>
                    <a:lumOff val="25000"/>
                  </a:schemeClr>
                </a:solidFill>
                <a:latin typeface="Meiryo UI" panose="020B0604030504040204" pitchFamily="50" charset="-128"/>
                <a:ea typeface="Meiryo UI" panose="020B0604030504040204" pitchFamily="50" charset="-128"/>
              </a:rPr>
              <a:t>C </a:t>
            </a: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ゾーン</a:t>
            </a:r>
            <a:endParaRPr lang="en-US" altLang="ja-JP" sz="24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25" name="図 24">
            <a:extLst>
              <a:ext uri="{FF2B5EF4-FFF2-40B4-BE49-F238E27FC236}">
                <a16:creationId xmlns:a16="http://schemas.microsoft.com/office/drawing/2014/main" id="{C1284297-0A27-FC9D-C916-BBF1CA7C84D4}"/>
              </a:ext>
            </a:extLst>
          </p:cNvPr>
          <p:cNvPicPr>
            <a:picLocks noChangeAspect="1"/>
          </p:cNvPicPr>
          <p:nvPr/>
        </p:nvPicPr>
        <p:blipFill>
          <a:blip r:embed="rId19"/>
          <a:stretch>
            <a:fillRect/>
          </a:stretch>
        </p:blipFill>
        <p:spPr>
          <a:xfrm>
            <a:off x="3752553" y="3321287"/>
            <a:ext cx="625381" cy="742343"/>
          </a:xfrm>
          <a:prstGeom prst="rect">
            <a:avLst/>
          </a:prstGeom>
          <a:ln w="38100">
            <a:solidFill>
              <a:srgbClr val="C00000"/>
            </a:solidFill>
          </a:ln>
        </p:spPr>
      </p:pic>
      <p:cxnSp>
        <p:nvCxnSpPr>
          <p:cNvPr id="13" name="直線コネクタ 12">
            <a:extLst>
              <a:ext uri="{FF2B5EF4-FFF2-40B4-BE49-F238E27FC236}">
                <a16:creationId xmlns:a16="http://schemas.microsoft.com/office/drawing/2014/main" id="{56BE587A-6D98-A22E-CB39-FE250830F1B7}"/>
              </a:ext>
            </a:extLst>
          </p:cNvPr>
          <p:cNvCxnSpPr>
            <a:cxnSpLocks/>
          </p:cNvCxnSpPr>
          <p:nvPr/>
        </p:nvCxnSpPr>
        <p:spPr>
          <a:xfrm flipH="1">
            <a:off x="656412" y="894596"/>
            <a:ext cx="7530" cy="526886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FAA95773-EB4D-BB58-F359-32C68E433CC4}"/>
              </a:ext>
            </a:extLst>
          </p:cNvPr>
          <p:cNvCxnSpPr>
            <a:cxnSpLocks/>
          </p:cNvCxnSpPr>
          <p:nvPr/>
        </p:nvCxnSpPr>
        <p:spPr>
          <a:xfrm flipH="1">
            <a:off x="624011" y="6163463"/>
            <a:ext cx="7565342"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05BA63BA-DB8E-AEB1-5844-F942E8917B52}"/>
              </a:ext>
            </a:extLst>
          </p:cNvPr>
          <p:cNvSpPr txBox="1"/>
          <p:nvPr/>
        </p:nvSpPr>
        <p:spPr>
          <a:xfrm>
            <a:off x="-195699" y="643492"/>
            <a:ext cx="1046476" cy="407932"/>
          </a:xfrm>
          <a:prstGeom prst="rect">
            <a:avLst/>
          </a:prstGeom>
          <a:noFill/>
        </p:spPr>
        <p:txBody>
          <a:bodyPr wrap="square" rtlCol="0" anchor="ctr">
            <a:spAutoFit/>
          </a:bodyPr>
          <a:lstStyle/>
          <a:p>
            <a:pPr algn="ctr">
              <a:lnSpc>
                <a:spcPct val="120000"/>
              </a:lnSpc>
            </a:pPr>
            <a:r>
              <a:rPr lang="ja-JP" altLang="en-US"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（年）</a:t>
            </a:r>
            <a:endPar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endParaRPr>
          </a:p>
        </p:txBody>
      </p:sp>
      <p:sp>
        <p:nvSpPr>
          <p:cNvPr id="20" name="テキスト ボックス 19">
            <a:extLst>
              <a:ext uri="{FF2B5EF4-FFF2-40B4-BE49-F238E27FC236}">
                <a16:creationId xmlns:a16="http://schemas.microsoft.com/office/drawing/2014/main" id="{A3AB971A-9066-7899-3D04-6BED11063FF6}"/>
              </a:ext>
            </a:extLst>
          </p:cNvPr>
          <p:cNvSpPr txBox="1"/>
          <p:nvPr/>
        </p:nvSpPr>
        <p:spPr>
          <a:xfrm>
            <a:off x="75544" y="5201399"/>
            <a:ext cx="819744" cy="407932"/>
          </a:xfrm>
          <a:prstGeom prst="rect">
            <a:avLst/>
          </a:prstGeom>
          <a:noFill/>
        </p:spPr>
        <p:txBody>
          <a:bodyPr wrap="square" rtlCol="0" anchor="ctr">
            <a:spAutoFit/>
          </a:bodyPr>
          <a:lstStyle/>
          <a:p>
            <a:pPr algn="ctr">
              <a:lnSpc>
                <a:spcPct val="120000"/>
              </a:lnSpc>
            </a:pPr>
            <a:r>
              <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5</a:t>
            </a:r>
          </a:p>
        </p:txBody>
      </p:sp>
      <p:sp>
        <p:nvSpPr>
          <p:cNvPr id="21" name="テキスト ボックス 20">
            <a:extLst>
              <a:ext uri="{FF2B5EF4-FFF2-40B4-BE49-F238E27FC236}">
                <a16:creationId xmlns:a16="http://schemas.microsoft.com/office/drawing/2014/main" id="{A2A36A00-2641-4866-68A8-54BEA4D1709E}"/>
              </a:ext>
            </a:extLst>
          </p:cNvPr>
          <p:cNvSpPr txBox="1"/>
          <p:nvPr/>
        </p:nvSpPr>
        <p:spPr>
          <a:xfrm>
            <a:off x="75544" y="4595235"/>
            <a:ext cx="819744" cy="407932"/>
          </a:xfrm>
          <a:prstGeom prst="rect">
            <a:avLst/>
          </a:prstGeom>
          <a:noFill/>
        </p:spPr>
        <p:txBody>
          <a:bodyPr wrap="square" rtlCol="0" anchor="ctr">
            <a:spAutoFit/>
          </a:bodyPr>
          <a:lstStyle/>
          <a:p>
            <a:pPr algn="ctr">
              <a:lnSpc>
                <a:spcPct val="120000"/>
              </a:lnSpc>
            </a:pPr>
            <a:r>
              <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10</a:t>
            </a:r>
          </a:p>
        </p:txBody>
      </p:sp>
      <p:sp>
        <p:nvSpPr>
          <p:cNvPr id="33" name="テキスト ボックス 32">
            <a:extLst>
              <a:ext uri="{FF2B5EF4-FFF2-40B4-BE49-F238E27FC236}">
                <a16:creationId xmlns:a16="http://schemas.microsoft.com/office/drawing/2014/main" id="{5B734467-1D52-1EA9-1A3F-267DE7F2387D}"/>
              </a:ext>
            </a:extLst>
          </p:cNvPr>
          <p:cNvSpPr txBox="1"/>
          <p:nvPr/>
        </p:nvSpPr>
        <p:spPr>
          <a:xfrm>
            <a:off x="75544" y="3989074"/>
            <a:ext cx="819744" cy="407932"/>
          </a:xfrm>
          <a:prstGeom prst="rect">
            <a:avLst/>
          </a:prstGeom>
          <a:noFill/>
        </p:spPr>
        <p:txBody>
          <a:bodyPr wrap="square" rtlCol="0" anchor="ctr">
            <a:spAutoFit/>
          </a:bodyPr>
          <a:lstStyle/>
          <a:p>
            <a:pPr algn="ctr">
              <a:lnSpc>
                <a:spcPct val="120000"/>
              </a:lnSpc>
            </a:pPr>
            <a:r>
              <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15</a:t>
            </a:r>
          </a:p>
        </p:txBody>
      </p:sp>
      <p:sp>
        <p:nvSpPr>
          <p:cNvPr id="35" name="テキスト ボックス 34">
            <a:extLst>
              <a:ext uri="{FF2B5EF4-FFF2-40B4-BE49-F238E27FC236}">
                <a16:creationId xmlns:a16="http://schemas.microsoft.com/office/drawing/2014/main" id="{3E61FE45-C38F-6F1D-720A-A0A01A30272B}"/>
              </a:ext>
            </a:extLst>
          </p:cNvPr>
          <p:cNvSpPr txBox="1"/>
          <p:nvPr/>
        </p:nvSpPr>
        <p:spPr>
          <a:xfrm>
            <a:off x="75544" y="3382913"/>
            <a:ext cx="819744" cy="407932"/>
          </a:xfrm>
          <a:prstGeom prst="rect">
            <a:avLst/>
          </a:prstGeom>
          <a:noFill/>
        </p:spPr>
        <p:txBody>
          <a:bodyPr wrap="square" rtlCol="0" anchor="ctr">
            <a:spAutoFit/>
          </a:bodyPr>
          <a:lstStyle/>
          <a:p>
            <a:pPr algn="ctr">
              <a:lnSpc>
                <a:spcPct val="120000"/>
              </a:lnSpc>
            </a:pPr>
            <a:r>
              <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20</a:t>
            </a:r>
          </a:p>
        </p:txBody>
      </p:sp>
      <p:sp>
        <p:nvSpPr>
          <p:cNvPr id="36" name="テキスト ボックス 35">
            <a:extLst>
              <a:ext uri="{FF2B5EF4-FFF2-40B4-BE49-F238E27FC236}">
                <a16:creationId xmlns:a16="http://schemas.microsoft.com/office/drawing/2014/main" id="{189A18B1-13AB-90D8-CA74-FC5699A71AC8}"/>
              </a:ext>
            </a:extLst>
          </p:cNvPr>
          <p:cNvSpPr txBox="1"/>
          <p:nvPr/>
        </p:nvSpPr>
        <p:spPr>
          <a:xfrm>
            <a:off x="75544" y="2776752"/>
            <a:ext cx="819744" cy="407932"/>
          </a:xfrm>
          <a:prstGeom prst="rect">
            <a:avLst/>
          </a:prstGeom>
          <a:noFill/>
        </p:spPr>
        <p:txBody>
          <a:bodyPr wrap="square" rtlCol="0" anchor="ctr">
            <a:spAutoFit/>
          </a:bodyPr>
          <a:lstStyle/>
          <a:p>
            <a:pPr algn="ctr">
              <a:lnSpc>
                <a:spcPct val="120000"/>
              </a:lnSpc>
            </a:pPr>
            <a:r>
              <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25</a:t>
            </a:r>
          </a:p>
        </p:txBody>
      </p:sp>
      <p:sp>
        <p:nvSpPr>
          <p:cNvPr id="37" name="テキスト ボックス 36">
            <a:extLst>
              <a:ext uri="{FF2B5EF4-FFF2-40B4-BE49-F238E27FC236}">
                <a16:creationId xmlns:a16="http://schemas.microsoft.com/office/drawing/2014/main" id="{A9A9C45C-3A12-2451-9D08-D9C120ABBFF5}"/>
              </a:ext>
            </a:extLst>
          </p:cNvPr>
          <p:cNvSpPr txBox="1"/>
          <p:nvPr/>
        </p:nvSpPr>
        <p:spPr>
          <a:xfrm>
            <a:off x="-3787" y="2346492"/>
            <a:ext cx="352501" cy="1405128"/>
          </a:xfrm>
          <a:prstGeom prst="rect">
            <a:avLst/>
          </a:prstGeom>
          <a:noFill/>
        </p:spPr>
        <p:txBody>
          <a:bodyPr wrap="square" rtlCol="0" anchor="ctr">
            <a:spAutoFit/>
          </a:bodyPr>
          <a:lstStyle/>
          <a:p>
            <a:pPr algn="ctr">
              <a:lnSpc>
                <a:spcPct val="120000"/>
              </a:lnSpc>
            </a:pPr>
            <a:r>
              <a:rPr lang="ja-JP" altLang="en-US"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経験年数</a:t>
            </a:r>
            <a:endPar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endParaRPr>
          </a:p>
        </p:txBody>
      </p:sp>
      <p:sp>
        <p:nvSpPr>
          <p:cNvPr id="41" name="テキスト ボックス 40">
            <a:extLst>
              <a:ext uri="{FF2B5EF4-FFF2-40B4-BE49-F238E27FC236}">
                <a16:creationId xmlns:a16="http://schemas.microsoft.com/office/drawing/2014/main" id="{13061375-6887-9412-FD0F-0620F63568EE}"/>
              </a:ext>
            </a:extLst>
          </p:cNvPr>
          <p:cNvSpPr txBox="1"/>
          <p:nvPr/>
        </p:nvSpPr>
        <p:spPr>
          <a:xfrm>
            <a:off x="7418069" y="6169815"/>
            <a:ext cx="1046476" cy="407932"/>
          </a:xfrm>
          <a:prstGeom prst="rect">
            <a:avLst/>
          </a:prstGeom>
          <a:noFill/>
        </p:spPr>
        <p:txBody>
          <a:bodyPr wrap="square" rtlCol="0" anchor="ctr">
            <a:spAutoFit/>
          </a:bodyPr>
          <a:lstStyle/>
          <a:p>
            <a:pPr algn="ctr">
              <a:lnSpc>
                <a:spcPct val="120000"/>
              </a:lnSpc>
            </a:pPr>
            <a:r>
              <a:rPr lang="ja-JP" altLang="en-US"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（歳）</a:t>
            </a:r>
            <a:endPar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endParaRPr>
          </a:p>
        </p:txBody>
      </p:sp>
      <p:sp>
        <p:nvSpPr>
          <p:cNvPr id="42" name="テキスト ボックス 41">
            <a:extLst>
              <a:ext uri="{FF2B5EF4-FFF2-40B4-BE49-F238E27FC236}">
                <a16:creationId xmlns:a16="http://schemas.microsoft.com/office/drawing/2014/main" id="{12AFD407-6A4A-45E2-8EEA-5F1F20007D81}"/>
              </a:ext>
            </a:extLst>
          </p:cNvPr>
          <p:cNvSpPr txBox="1"/>
          <p:nvPr/>
        </p:nvSpPr>
        <p:spPr>
          <a:xfrm>
            <a:off x="3561245" y="6430581"/>
            <a:ext cx="1934870" cy="407932"/>
          </a:xfrm>
          <a:prstGeom prst="rect">
            <a:avLst/>
          </a:prstGeom>
          <a:noFill/>
        </p:spPr>
        <p:txBody>
          <a:bodyPr wrap="square" rtlCol="0" anchor="ctr">
            <a:spAutoFit/>
          </a:bodyPr>
          <a:lstStyle/>
          <a:p>
            <a:pPr algn="ctr">
              <a:lnSpc>
                <a:spcPct val="120000"/>
              </a:lnSpc>
            </a:pPr>
            <a:r>
              <a:rPr lang="ja-JP" altLang="en-US"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年齢</a:t>
            </a:r>
            <a:endPar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endParaRPr>
          </a:p>
        </p:txBody>
      </p:sp>
      <p:sp>
        <p:nvSpPr>
          <p:cNvPr id="43" name="テキスト ボックス 42">
            <a:extLst>
              <a:ext uri="{FF2B5EF4-FFF2-40B4-BE49-F238E27FC236}">
                <a16:creationId xmlns:a16="http://schemas.microsoft.com/office/drawing/2014/main" id="{1F188298-8527-846B-F137-8D3A962288E8}"/>
              </a:ext>
            </a:extLst>
          </p:cNvPr>
          <p:cNvSpPr txBox="1"/>
          <p:nvPr/>
        </p:nvSpPr>
        <p:spPr>
          <a:xfrm>
            <a:off x="1200172" y="6107819"/>
            <a:ext cx="819744" cy="407932"/>
          </a:xfrm>
          <a:prstGeom prst="rect">
            <a:avLst/>
          </a:prstGeom>
          <a:noFill/>
        </p:spPr>
        <p:txBody>
          <a:bodyPr wrap="square" rtlCol="0" anchor="ctr">
            <a:spAutoFit/>
          </a:bodyPr>
          <a:lstStyle/>
          <a:p>
            <a:pPr algn="ctr">
              <a:lnSpc>
                <a:spcPct val="120000"/>
              </a:lnSpc>
            </a:pPr>
            <a:r>
              <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20</a:t>
            </a:r>
          </a:p>
        </p:txBody>
      </p:sp>
      <p:sp>
        <p:nvSpPr>
          <p:cNvPr id="44" name="テキスト ボックス 43">
            <a:extLst>
              <a:ext uri="{FF2B5EF4-FFF2-40B4-BE49-F238E27FC236}">
                <a16:creationId xmlns:a16="http://schemas.microsoft.com/office/drawing/2014/main" id="{44A12A17-D0E6-07FC-8AC6-1F3C48CF04EC}"/>
              </a:ext>
            </a:extLst>
          </p:cNvPr>
          <p:cNvSpPr txBox="1"/>
          <p:nvPr/>
        </p:nvSpPr>
        <p:spPr>
          <a:xfrm>
            <a:off x="2645222" y="6107819"/>
            <a:ext cx="819744" cy="407932"/>
          </a:xfrm>
          <a:prstGeom prst="rect">
            <a:avLst/>
          </a:prstGeom>
          <a:noFill/>
        </p:spPr>
        <p:txBody>
          <a:bodyPr wrap="square" rtlCol="0" anchor="ctr">
            <a:spAutoFit/>
          </a:bodyPr>
          <a:lstStyle/>
          <a:p>
            <a:pPr algn="ctr">
              <a:lnSpc>
                <a:spcPct val="120000"/>
              </a:lnSpc>
            </a:pPr>
            <a:r>
              <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30</a:t>
            </a:r>
          </a:p>
        </p:txBody>
      </p:sp>
      <p:sp>
        <p:nvSpPr>
          <p:cNvPr id="45" name="テキスト ボックス 44">
            <a:extLst>
              <a:ext uri="{FF2B5EF4-FFF2-40B4-BE49-F238E27FC236}">
                <a16:creationId xmlns:a16="http://schemas.microsoft.com/office/drawing/2014/main" id="{3795405C-A229-7B77-F245-17EC377E1D1B}"/>
              </a:ext>
            </a:extLst>
          </p:cNvPr>
          <p:cNvSpPr txBox="1"/>
          <p:nvPr/>
        </p:nvSpPr>
        <p:spPr>
          <a:xfrm>
            <a:off x="4090272" y="6107819"/>
            <a:ext cx="819744" cy="407932"/>
          </a:xfrm>
          <a:prstGeom prst="rect">
            <a:avLst/>
          </a:prstGeom>
          <a:noFill/>
        </p:spPr>
        <p:txBody>
          <a:bodyPr wrap="square" rtlCol="0" anchor="ctr">
            <a:spAutoFit/>
          </a:bodyPr>
          <a:lstStyle/>
          <a:p>
            <a:pPr algn="ctr">
              <a:lnSpc>
                <a:spcPct val="120000"/>
              </a:lnSpc>
            </a:pPr>
            <a:r>
              <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40</a:t>
            </a:r>
          </a:p>
        </p:txBody>
      </p:sp>
      <p:sp>
        <p:nvSpPr>
          <p:cNvPr id="46" name="テキスト ボックス 45">
            <a:extLst>
              <a:ext uri="{FF2B5EF4-FFF2-40B4-BE49-F238E27FC236}">
                <a16:creationId xmlns:a16="http://schemas.microsoft.com/office/drawing/2014/main" id="{E9D5E2B7-DDF4-F7F0-A976-5D76323077AA}"/>
              </a:ext>
            </a:extLst>
          </p:cNvPr>
          <p:cNvSpPr txBox="1"/>
          <p:nvPr/>
        </p:nvSpPr>
        <p:spPr>
          <a:xfrm>
            <a:off x="5535322" y="6107819"/>
            <a:ext cx="819744" cy="407932"/>
          </a:xfrm>
          <a:prstGeom prst="rect">
            <a:avLst/>
          </a:prstGeom>
          <a:noFill/>
        </p:spPr>
        <p:txBody>
          <a:bodyPr wrap="square" rtlCol="0" anchor="ctr">
            <a:spAutoFit/>
          </a:bodyPr>
          <a:lstStyle/>
          <a:p>
            <a:pPr algn="ctr">
              <a:lnSpc>
                <a:spcPct val="120000"/>
              </a:lnSpc>
            </a:pPr>
            <a:r>
              <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50</a:t>
            </a:r>
          </a:p>
        </p:txBody>
      </p:sp>
      <p:sp>
        <p:nvSpPr>
          <p:cNvPr id="47" name="テキスト ボックス 46">
            <a:extLst>
              <a:ext uri="{FF2B5EF4-FFF2-40B4-BE49-F238E27FC236}">
                <a16:creationId xmlns:a16="http://schemas.microsoft.com/office/drawing/2014/main" id="{3FA0B9D6-0C73-91A0-8694-8B877109B058}"/>
              </a:ext>
            </a:extLst>
          </p:cNvPr>
          <p:cNvSpPr txBox="1"/>
          <p:nvPr/>
        </p:nvSpPr>
        <p:spPr>
          <a:xfrm>
            <a:off x="6980371" y="6107819"/>
            <a:ext cx="819744" cy="407932"/>
          </a:xfrm>
          <a:prstGeom prst="rect">
            <a:avLst/>
          </a:prstGeom>
          <a:noFill/>
        </p:spPr>
        <p:txBody>
          <a:bodyPr wrap="square" rtlCol="0" anchor="ctr">
            <a:spAutoFit/>
          </a:bodyPr>
          <a:lstStyle/>
          <a:p>
            <a:pPr algn="ctr">
              <a:lnSpc>
                <a:spcPct val="120000"/>
              </a:lnSpc>
            </a:pPr>
            <a:r>
              <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60</a:t>
            </a:r>
          </a:p>
        </p:txBody>
      </p:sp>
      <p:pic>
        <p:nvPicPr>
          <p:cNvPr id="30" name="図 29">
            <a:extLst>
              <a:ext uri="{FF2B5EF4-FFF2-40B4-BE49-F238E27FC236}">
                <a16:creationId xmlns:a16="http://schemas.microsoft.com/office/drawing/2014/main" id="{B5DBCDAB-410E-D916-1087-06A47B6424C7}"/>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0252" t="42931" r="53982" b="32763"/>
          <a:stretch/>
        </p:blipFill>
        <p:spPr>
          <a:xfrm rot="5400000">
            <a:off x="7066086" y="1558670"/>
            <a:ext cx="691495" cy="532348"/>
          </a:xfrm>
          <a:prstGeom prst="rect">
            <a:avLst/>
          </a:prstGeom>
          <a:ln>
            <a:solidFill>
              <a:schemeClr val="tx1"/>
            </a:solidFill>
          </a:ln>
        </p:spPr>
      </p:pic>
      <p:sp>
        <p:nvSpPr>
          <p:cNvPr id="4" name="テキスト ボックス 3">
            <a:extLst>
              <a:ext uri="{FF2B5EF4-FFF2-40B4-BE49-F238E27FC236}">
                <a16:creationId xmlns:a16="http://schemas.microsoft.com/office/drawing/2014/main" id="{DE56B0C6-1882-B823-3598-19017BDDCCBA}"/>
              </a:ext>
            </a:extLst>
          </p:cNvPr>
          <p:cNvSpPr txBox="1"/>
          <p:nvPr/>
        </p:nvSpPr>
        <p:spPr>
          <a:xfrm>
            <a:off x="75544" y="2170591"/>
            <a:ext cx="819744" cy="407932"/>
          </a:xfrm>
          <a:prstGeom prst="rect">
            <a:avLst/>
          </a:prstGeom>
          <a:noFill/>
        </p:spPr>
        <p:txBody>
          <a:bodyPr wrap="square" rtlCol="0" anchor="ctr">
            <a:spAutoFit/>
          </a:bodyPr>
          <a:lstStyle/>
          <a:p>
            <a:pPr algn="ctr">
              <a:lnSpc>
                <a:spcPct val="120000"/>
              </a:lnSpc>
            </a:pPr>
            <a:r>
              <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30</a:t>
            </a:r>
          </a:p>
        </p:txBody>
      </p:sp>
      <p:sp>
        <p:nvSpPr>
          <p:cNvPr id="7" name="テキスト ボックス 6">
            <a:extLst>
              <a:ext uri="{FF2B5EF4-FFF2-40B4-BE49-F238E27FC236}">
                <a16:creationId xmlns:a16="http://schemas.microsoft.com/office/drawing/2014/main" id="{36FE5412-3E4C-D7F1-38A6-A99BBA865E8D}"/>
              </a:ext>
            </a:extLst>
          </p:cNvPr>
          <p:cNvSpPr txBox="1"/>
          <p:nvPr/>
        </p:nvSpPr>
        <p:spPr>
          <a:xfrm>
            <a:off x="75544" y="1564430"/>
            <a:ext cx="819744" cy="407932"/>
          </a:xfrm>
          <a:prstGeom prst="rect">
            <a:avLst/>
          </a:prstGeom>
          <a:noFill/>
        </p:spPr>
        <p:txBody>
          <a:bodyPr wrap="square" rtlCol="0" anchor="ctr">
            <a:spAutoFit/>
          </a:bodyPr>
          <a:lstStyle/>
          <a:p>
            <a:pPr algn="ctr">
              <a:lnSpc>
                <a:spcPct val="120000"/>
              </a:lnSpc>
            </a:pPr>
            <a:r>
              <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35</a:t>
            </a:r>
          </a:p>
        </p:txBody>
      </p:sp>
      <p:sp>
        <p:nvSpPr>
          <p:cNvPr id="8" name="テキスト ボックス 7">
            <a:extLst>
              <a:ext uri="{FF2B5EF4-FFF2-40B4-BE49-F238E27FC236}">
                <a16:creationId xmlns:a16="http://schemas.microsoft.com/office/drawing/2014/main" id="{C5E6A30C-43EF-183B-875F-A2D92D44F9F7}"/>
              </a:ext>
            </a:extLst>
          </p:cNvPr>
          <p:cNvSpPr txBox="1"/>
          <p:nvPr/>
        </p:nvSpPr>
        <p:spPr>
          <a:xfrm>
            <a:off x="75544" y="958269"/>
            <a:ext cx="819744" cy="407932"/>
          </a:xfrm>
          <a:prstGeom prst="rect">
            <a:avLst/>
          </a:prstGeom>
          <a:noFill/>
        </p:spPr>
        <p:txBody>
          <a:bodyPr wrap="square" rtlCol="0" anchor="ctr">
            <a:spAutoFit/>
          </a:bodyPr>
          <a:lstStyle/>
          <a:p>
            <a:pPr algn="ctr">
              <a:lnSpc>
                <a:spcPct val="120000"/>
              </a:lnSpc>
            </a:pPr>
            <a:r>
              <a:rPr lang="en-US" altLang="ja-JP" b="1">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40</a:t>
            </a:r>
          </a:p>
        </p:txBody>
      </p:sp>
      <p:sp>
        <p:nvSpPr>
          <p:cNvPr id="10" name="テキスト ボックス 9">
            <a:extLst>
              <a:ext uri="{FF2B5EF4-FFF2-40B4-BE49-F238E27FC236}">
                <a16:creationId xmlns:a16="http://schemas.microsoft.com/office/drawing/2014/main" id="{C2A7CF7E-D605-B723-F176-2CE3F3F4C91B}"/>
              </a:ext>
            </a:extLst>
          </p:cNvPr>
          <p:cNvSpPr txBox="1"/>
          <p:nvPr/>
        </p:nvSpPr>
        <p:spPr>
          <a:xfrm>
            <a:off x="2888610" y="2733382"/>
            <a:ext cx="2329469" cy="585032"/>
          </a:xfrm>
          <a:prstGeom prst="rect">
            <a:avLst/>
          </a:prstGeom>
          <a:noFill/>
        </p:spPr>
        <p:txBody>
          <a:bodyPr wrap="square" rtlCol="0" anchor="ctr">
            <a:spAutoFit/>
          </a:bodyPr>
          <a:lstStyle/>
          <a:p>
            <a:pPr algn="ctr">
              <a:lnSpc>
                <a:spcPts val="1900"/>
              </a:lnSpc>
            </a:pP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サークルリーダー</a:t>
            </a:r>
            <a:endParaRPr lang="en-US" altLang="ja-JP" b="1" dirty="0">
              <a:solidFill>
                <a:schemeClr val="tx1">
                  <a:lumMod val="75000"/>
                  <a:lumOff val="25000"/>
                </a:schemeClr>
              </a:solidFill>
              <a:latin typeface="Meiryo UI" panose="020B0604030504040204" pitchFamily="50" charset="-128"/>
              <a:ea typeface="Meiryo UI" panose="020B0604030504040204" pitchFamily="50" charset="-128"/>
            </a:endParaRPr>
          </a:p>
          <a:p>
            <a:pPr algn="ctr">
              <a:lnSpc>
                <a:spcPts val="1900"/>
              </a:lnSpc>
            </a:pP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釜谷</a:t>
            </a:r>
            <a:endParaRPr lang="en-US" altLang="ja-JP"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C0352739-D8E5-CF3C-4857-3831C1E5D548}"/>
              </a:ext>
            </a:extLst>
          </p:cNvPr>
          <p:cNvSpPr txBox="1"/>
          <p:nvPr/>
        </p:nvSpPr>
        <p:spPr>
          <a:xfrm>
            <a:off x="525251" y="4242762"/>
            <a:ext cx="2329469" cy="585032"/>
          </a:xfrm>
          <a:prstGeom prst="rect">
            <a:avLst/>
          </a:prstGeom>
          <a:noFill/>
        </p:spPr>
        <p:txBody>
          <a:bodyPr wrap="square" rtlCol="0" anchor="ctr">
            <a:spAutoFit/>
          </a:bodyPr>
          <a:lstStyle/>
          <a:p>
            <a:pPr algn="ctr">
              <a:lnSpc>
                <a:spcPts val="1900"/>
              </a:lnSpc>
            </a:pP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テーマリーダー</a:t>
            </a:r>
            <a:endParaRPr lang="en-US" altLang="ja-JP" b="1" dirty="0">
              <a:solidFill>
                <a:schemeClr val="tx1">
                  <a:lumMod val="75000"/>
                  <a:lumOff val="25000"/>
                </a:schemeClr>
              </a:solidFill>
              <a:latin typeface="Meiryo UI" panose="020B0604030504040204" pitchFamily="50" charset="-128"/>
              <a:ea typeface="Meiryo UI" panose="020B0604030504040204" pitchFamily="50" charset="-128"/>
            </a:endParaRPr>
          </a:p>
          <a:p>
            <a:pPr algn="ctr">
              <a:lnSpc>
                <a:spcPts val="1900"/>
              </a:lnSpc>
            </a:pP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貞森</a:t>
            </a:r>
            <a:endParaRPr lang="en-US" altLang="ja-JP"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5" name="直角三角形 14">
            <a:extLst>
              <a:ext uri="{FF2B5EF4-FFF2-40B4-BE49-F238E27FC236}">
                <a16:creationId xmlns:a16="http://schemas.microsoft.com/office/drawing/2014/main" id="{A4849554-1364-20CA-1AC3-AA83B83B37AC}"/>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テキスト ボックス 15">
            <a:extLst>
              <a:ext uri="{FF2B5EF4-FFF2-40B4-BE49-F238E27FC236}">
                <a16:creationId xmlns:a16="http://schemas.microsoft.com/office/drawing/2014/main" id="{F491B22B-FB87-A01A-C815-485D0862D7A8}"/>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5</a:t>
            </a:r>
            <a:endParaRPr lang="ja-JP" altLang="en-US" sz="2400" b="1" dirty="0">
              <a:latin typeface="Meiryo UI" panose="020B0604030504040204" pitchFamily="50" charset="-128"/>
              <a:ea typeface="Meiryo UI" panose="020B0604030504040204" pitchFamily="50" charset="-128"/>
            </a:endParaRPr>
          </a:p>
        </p:txBody>
      </p:sp>
      <p:pic>
        <p:nvPicPr>
          <p:cNvPr id="18" name="⑤">
            <a:hlinkClick r:id="" action="ppaction://media"/>
            <a:extLst>
              <a:ext uri="{FF2B5EF4-FFF2-40B4-BE49-F238E27FC236}">
                <a16:creationId xmlns:a16="http://schemas.microsoft.com/office/drawing/2014/main" id="{5E19A743-4715-501E-C344-450B8D1C3285}"/>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21"/>
          <a:stretch>
            <a:fillRect/>
          </a:stretch>
        </p:blipFill>
        <p:spPr>
          <a:xfrm>
            <a:off x="44866" y="80321"/>
            <a:ext cx="255194" cy="255194"/>
          </a:xfrm>
          <a:prstGeom prst="rect">
            <a:avLst/>
          </a:prstGeom>
        </p:spPr>
      </p:pic>
    </p:spTree>
    <p:extLst>
      <p:ext uri="{BB962C8B-B14F-4D97-AF65-F5344CB8AC3E}">
        <p14:creationId xmlns:p14="http://schemas.microsoft.com/office/powerpoint/2010/main" val="231684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9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264000" y="6182625"/>
            <a:ext cx="11664000" cy="558998"/>
          </a:xfrm>
          <a:prstGeom prst="roundRect">
            <a:avLst/>
          </a:prstGeom>
          <a:solidFill>
            <a:srgbClr val="FFF2CC"/>
          </a:solidFill>
          <a:ln w="5715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chemeClr val="tx1">
                    <a:lumMod val="75000"/>
                    <a:lumOff val="25000"/>
                  </a:schemeClr>
                </a:solidFill>
                <a:latin typeface="Meiryo UI" panose="020B0604030504040204" pitchFamily="50" charset="-128"/>
                <a:ea typeface="Meiryo UI" panose="020B0604030504040204" pitchFamily="50" charset="-128"/>
              </a:rPr>
              <a:t>テーマ</a:t>
            </a:r>
            <a:r>
              <a:rPr lang="en-US" altLang="ja-JP" sz="28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3200" b="1">
                <a:solidFill>
                  <a:srgbClr val="D33D3D"/>
                </a:solidFill>
                <a:latin typeface="Meiryo UI" panose="020B0604030504040204" pitchFamily="50" charset="-128"/>
                <a:ea typeface="Meiryo UI" panose="020B0604030504040204" pitchFamily="50" charset="-128"/>
              </a:rPr>
              <a:t>「踏み間違い加速抑制システム 機能評価」</a:t>
            </a:r>
            <a:r>
              <a:rPr lang="ja-JP" altLang="en-US" sz="2800" b="1">
                <a:solidFill>
                  <a:schemeClr val="tx1">
                    <a:lumMod val="75000"/>
                    <a:lumOff val="25000"/>
                  </a:schemeClr>
                </a:solidFill>
                <a:latin typeface="Meiryo UI" panose="020B0604030504040204" pitchFamily="50" charset="-128"/>
                <a:ea typeface="Meiryo UI" panose="020B0604030504040204" pitchFamily="50" charset="-128"/>
              </a:rPr>
              <a:t>に決定</a:t>
            </a:r>
            <a:endParaRPr lang="en-US" altLang="ja-JP" sz="2800" b="1">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262793" y="540323"/>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62794" y="8552"/>
            <a:ext cx="6370763"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テーマ選定</a:t>
            </a:r>
            <a:endParaRPr lang="en-US" altLang="ja-JP" sz="28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165596" y="608986"/>
            <a:ext cx="5616827" cy="485774"/>
          </a:xfrm>
          <a:prstGeom prst="rect">
            <a:avLst/>
          </a:prstGeom>
          <a:noFill/>
        </p:spPr>
        <p:txBody>
          <a:bodyPr wrap="square" rtlCol="0" anchor="ctr">
            <a:spAutoFit/>
          </a:bodyPr>
          <a:lstStyle/>
          <a:p>
            <a:pPr>
              <a:lnSpc>
                <a:spcPct val="120000"/>
              </a:lnSpc>
            </a:pPr>
            <a:r>
              <a:rPr lang="ja-JP" altLang="en-US" sz="2400" b="1" dirty="0">
                <a:solidFill>
                  <a:schemeClr val="tx1">
                    <a:lumMod val="75000"/>
                    <a:lumOff val="25000"/>
                  </a:schemeClr>
                </a:solidFill>
                <a:latin typeface="Meiryo UI" panose="020B0604030504040204" pitchFamily="50" charset="-128"/>
                <a:ea typeface="Meiryo UI" panose="020B0604030504040204" pitchFamily="50" charset="-128"/>
              </a:rPr>
              <a:t>＜背景＞</a:t>
            </a:r>
          </a:p>
        </p:txBody>
      </p:sp>
      <p:pic>
        <p:nvPicPr>
          <p:cNvPr id="14" name="図 13">
            <a:extLst>
              <a:ext uri="{FF2B5EF4-FFF2-40B4-BE49-F238E27FC236}">
                <a16:creationId xmlns:a16="http://schemas.microsoft.com/office/drawing/2014/main" id="{A065DE23-15B1-9CDB-1E84-E6BFC9E245D4}"/>
              </a:ext>
            </a:extLst>
          </p:cNvPr>
          <p:cNvPicPr>
            <a:picLocks noChangeAspect="1"/>
          </p:cNvPicPr>
          <p:nvPr/>
        </p:nvPicPr>
        <p:blipFill>
          <a:blip r:embed="rId5"/>
          <a:stretch>
            <a:fillRect/>
          </a:stretch>
        </p:blipFill>
        <p:spPr>
          <a:xfrm>
            <a:off x="2719593" y="1670558"/>
            <a:ext cx="9208409" cy="1324686"/>
          </a:xfrm>
          <a:prstGeom prst="rect">
            <a:avLst/>
          </a:prstGeom>
        </p:spPr>
      </p:pic>
      <p:sp>
        <p:nvSpPr>
          <p:cNvPr id="15" name="テキスト ボックス 14">
            <a:extLst>
              <a:ext uri="{FF2B5EF4-FFF2-40B4-BE49-F238E27FC236}">
                <a16:creationId xmlns:a16="http://schemas.microsoft.com/office/drawing/2014/main" id="{3FDF2E90-1F81-CC72-D57C-95F8748E6267}"/>
              </a:ext>
            </a:extLst>
          </p:cNvPr>
          <p:cNvSpPr txBox="1"/>
          <p:nvPr/>
        </p:nvSpPr>
        <p:spPr>
          <a:xfrm>
            <a:off x="9240437" y="1314707"/>
            <a:ext cx="2715056" cy="387414"/>
          </a:xfrm>
          <a:prstGeom prst="rect">
            <a:avLst/>
          </a:prstGeom>
          <a:noFill/>
        </p:spPr>
        <p:txBody>
          <a:bodyPr wrap="square" rtlCol="0" anchor="ctr">
            <a:spAutoFit/>
          </a:bodyPr>
          <a:lstStyle/>
          <a:p>
            <a:pPr>
              <a:lnSpc>
                <a:spcPct val="120000"/>
              </a:lnSpc>
            </a:pPr>
            <a:r>
              <a:rPr lang="ja-JP" altLang="en-US">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a:t>
            </a:r>
            <a:r>
              <a:rPr lang="en-US" altLang="ja-JP" sz="1400">
                <a:solidFill>
                  <a:schemeClr val="tx1">
                    <a:lumMod val="75000"/>
                    <a:lumOff val="25000"/>
                  </a:schemeClr>
                </a:solidFill>
                <a:latin typeface="Meiryo UI" panose="020B0604030504040204" pitchFamily="50" charset="-128"/>
                <a:ea typeface="Meiryo UI" panose="020B0604030504040204" pitchFamily="50" charset="-128"/>
              </a:rPr>
              <a:t>3</a:t>
            </a: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点　 〇：</a:t>
            </a:r>
            <a:r>
              <a:rPr lang="en-US" altLang="ja-JP" sz="1400">
                <a:solidFill>
                  <a:schemeClr val="tx1">
                    <a:lumMod val="75000"/>
                    <a:lumOff val="25000"/>
                  </a:schemeClr>
                </a:solidFill>
                <a:latin typeface="Meiryo UI" panose="020B0604030504040204" pitchFamily="50" charset="-128"/>
                <a:ea typeface="Meiryo UI" panose="020B0604030504040204" pitchFamily="50" charset="-128"/>
              </a:rPr>
              <a:t>2</a:t>
            </a: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点　 △：</a:t>
            </a:r>
            <a:r>
              <a:rPr lang="en-US" altLang="ja-JP" sz="1400">
                <a:solidFill>
                  <a:schemeClr val="tx1">
                    <a:lumMod val="75000"/>
                    <a:lumOff val="25000"/>
                  </a:schemeClr>
                </a:solidFill>
                <a:latin typeface="Meiryo UI" panose="020B0604030504040204" pitchFamily="50" charset="-128"/>
                <a:ea typeface="Meiryo UI" panose="020B0604030504040204" pitchFamily="50" charset="-128"/>
              </a:rPr>
              <a:t>1</a:t>
            </a: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点</a:t>
            </a:r>
            <a:endParaRPr lang="en-US" altLang="ja-JP" sz="1400">
              <a:solidFill>
                <a:schemeClr val="tx1">
                  <a:lumMod val="75000"/>
                  <a:lumOff val="25000"/>
                </a:schemeClr>
              </a:solidFill>
              <a:latin typeface="Meiryo UI" panose="020B0604030504040204" pitchFamily="50" charset="-128"/>
              <a:ea typeface="Meiryo UI" panose="020B0604030504040204" pitchFamily="50" charset="-128"/>
            </a:endParaRPr>
          </a:p>
        </p:txBody>
      </p:sp>
      <p:grpSp>
        <p:nvGrpSpPr>
          <p:cNvPr id="75" name="グループ化 74">
            <a:extLst>
              <a:ext uri="{FF2B5EF4-FFF2-40B4-BE49-F238E27FC236}">
                <a16:creationId xmlns:a16="http://schemas.microsoft.com/office/drawing/2014/main" id="{55583BB1-084F-2203-1891-14FA89A627A6}"/>
              </a:ext>
            </a:extLst>
          </p:cNvPr>
          <p:cNvGrpSpPr/>
          <p:nvPr/>
        </p:nvGrpSpPr>
        <p:grpSpPr>
          <a:xfrm>
            <a:off x="206947" y="3391805"/>
            <a:ext cx="3810236" cy="2394263"/>
            <a:chOff x="-215315" y="3315761"/>
            <a:chExt cx="3926013" cy="2394263"/>
          </a:xfrm>
        </p:grpSpPr>
        <p:sp>
          <p:nvSpPr>
            <p:cNvPr id="30" name="正方形/長方形 29">
              <a:extLst>
                <a:ext uri="{FF2B5EF4-FFF2-40B4-BE49-F238E27FC236}">
                  <a16:creationId xmlns:a16="http://schemas.microsoft.com/office/drawing/2014/main" id="{34E3FD3E-28A1-0343-7BB7-E88795591EA2}"/>
                </a:ext>
              </a:extLst>
            </p:cNvPr>
            <p:cNvSpPr/>
            <p:nvPr/>
          </p:nvSpPr>
          <p:spPr>
            <a:xfrm>
              <a:off x="-140890" y="3356259"/>
              <a:ext cx="3851588" cy="2353765"/>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正方形/長方形 30">
              <a:extLst>
                <a:ext uri="{FF2B5EF4-FFF2-40B4-BE49-F238E27FC236}">
                  <a16:creationId xmlns:a16="http://schemas.microsoft.com/office/drawing/2014/main" id="{2F155D94-10CE-6DF9-6CC4-740913D4756B}"/>
                </a:ext>
              </a:extLst>
            </p:cNvPr>
            <p:cNvSpPr/>
            <p:nvPr/>
          </p:nvSpPr>
          <p:spPr>
            <a:xfrm>
              <a:off x="-145809" y="3350855"/>
              <a:ext cx="3848949" cy="338870"/>
            </a:xfrm>
            <a:prstGeom prst="rect">
              <a:avLst/>
            </a:prstGeom>
            <a:solidFill>
              <a:schemeClr val="accent1">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テキスト ボックス 31">
              <a:extLst>
                <a:ext uri="{FF2B5EF4-FFF2-40B4-BE49-F238E27FC236}">
                  <a16:creationId xmlns:a16="http://schemas.microsoft.com/office/drawing/2014/main" id="{E415A264-DE97-FE57-E1E0-DC17C347AF2F}"/>
                </a:ext>
              </a:extLst>
            </p:cNvPr>
            <p:cNvSpPr txBox="1"/>
            <p:nvPr/>
          </p:nvSpPr>
          <p:spPr>
            <a:xfrm>
              <a:off x="183293" y="3315761"/>
              <a:ext cx="3203222"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b="1">
                  <a:solidFill>
                    <a:schemeClr val="bg1">
                      <a:lumMod val="95000"/>
                    </a:schemeClr>
                  </a:solidFill>
                  <a:latin typeface="Meiryo UI" panose="020B0604030504040204" pitchFamily="50" charset="-128"/>
                  <a:ea typeface="Meiryo UI" panose="020B0604030504040204" pitchFamily="50" charset="-128"/>
                </a:rPr>
                <a:t>＜重要度＞</a:t>
              </a:r>
            </a:p>
          </p:txBody>
        </p:sp>
        <p:sp>
          <p:nvSpPr>
            <p:cNvPr id="40" name="テキスト ボックス 39">
              <a:extLst>
                <a:ext uri="{FF2B5EF4-FFF2-40B4-BE49-F238E27FC236}">
                  <a16:creationId xmlns:a16="http://schemas.microsoft.com/office/drawing/2014/main" id="{F856839B-6CA2-95EB-7B27-C1F87F20BC45}"/>
                </a:ext>
              </a:extLst>
            </p:cNvPr>
            <p:cNvSpPr txBox="1"/>
            <p:nvPr/>
          </p:nvSpPr>
          <p:spPr>
            <a:xfrm>
              <a:off x="-215315" y="3703725"/>
              <a:ext cx="253255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機能評価が遅れると・・・</a:t>
              </a: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a:t>
              </a:r>
              <a:endParaRPr lang="ja-JP" altLang="en-US" sz="1600" b="1">
                <a:solidFill>
                  <a:srgbClr val="D33D3D"/>
                </a:solidFill>
                <a:latin typeface="Meiryo UI" panose="020B0604030504040204" pitchFamily="50" charset="-128"/>
                <a:ea typeface="Meiryo UI" panose="020B0604030504040204" pitchFamily="50" charset="-128"/>
              </a:endParaRPr>
            </a:p>
          </p:txBody>
        </p:sp>
        <p:sp>
          <p:nvSpPr>
            <p:cNvPr id="50" name="正方形/長方形 49">
              <a:extLst>
                <a:ext uri="{FF2B5EF4-FFF2-40B4-BE49-F238E27FC236}">
                  <a16:creationId xmlns:a16="http://schemas.microsoft.com/office/drawing/2014/main" id="{F27F2333-259C-5E87-5AD2-68B9FF5D187F}"/>
                </a:ext>
              </a:extLst>
            </p:cNvPr>
            <p:cNvSpPr/>
            <p:nvPr/>
          </p:nvSpPr>
          <p:spPr>
            <a:xfrm>
              <a:off x="-14006" y="5387618"/>
              <a:ext cx="3581502" cy="243074"/>
            </a:xfrm>
            <a:prstGeom prst="rect">
              <a:avLst/>
            </a:prstGeom>
            <a:solidFill>
              <a:srgbClr val="D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a:latin typeface="Meiryo UI" panose="020B0604030504040204" pitchFamily="50" charset="-128"/>
                  <a:ea typeface="Meiryo UI" panose="020B0604030504040204" pitchFamily="50" charset="-128"/>
                </a:rPr>
                <a:t>商品提供時期が遅れる</a:t>
              </a:r>
            </a:p>
          </p:txBody>
        </p:sp>
      </p:grpSp>
      <p:grpSp>
        <p:nvGrpSpPr>
          <p:cNvPr id="76" name="グループ化 75">
            <a:extLst>
              <a:ext uri="{FF2B5EF4-FFF2-40B4-BE49-F238E27FC236}">
                <a16:creationId xmlns:a16="http://schemas.microsoft.com/office/drawing/2014/main" id="{088FB2EC-28CF-5395-0C8E-C52FFA3F7239}"/>
              </a:ext>
            </a:extLst>
          </p:cNvPr>
          <p:cNvGrpSpPr/>
          <p:nvPr/>
        </p:nvGrpSpPr>
        <p:grpSpPr>
          <a:xfrm>
            <a:off x="4122758" y="3391805"/>
            <a:ext cx="3839446" cy="2394263"/>
            <a:chOff x="3747768" y="3315761"/>
            <a:chExt cx="3956111" cy="2394263"/>
          </a:xfrm>
        </p:grpSpPr>
        <p:sp>
          <p:nvSpPr>
            <p:cNvPr id="33" name="正方形/長方形 32">
              <a:extLst>
                <a:ext uri="{FF2B5EF4-FFF2-40B4-BE49-F238E27FC236}">
                  <a16:creationId xmlns:a16="http://schemas.microsoft.com/office/drawing/2014/main" id="{F90A555F-1E00-4ACB-7E5B-F1735BCE04D1}"/>
                </a:ext>
              </a:extLst>
            </p:cNvPr>
            <p:cNvSpPr/>
            <p:nvPr/>
          </p:nvSpPr>
          <p:spPr>
            <a:xfrm>
              <a:off x="3851547" y="3356260"/>
              <a:ext cx="3852332" cy="2353764"/>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正方形/長方形 34">
              <a:extLst>
                <a:ext uri="{FF2B5EF4-FFF2-40B4-BE49-F238E27FC236}">
                  <a16:creationId xmlns:a16="http://schemas.microsoft.com/office/drawing/2014/main" id="{202D0277-84CB-D36E-0BDF-53585E4DD1C9}"/>
                </a:ext>
              </a:extLst>
            </p:cNvPr>
            <p:cNvSpPr/>
            <p:nvPr/>
          </p:nvSpPr>
          <p:spPr>
            <a:xfrm>
              <a:off x="3855692" y="3354587"/>
              <a:ext cx="3836898" cy="33887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テキスト ボックス 35">
              <a:extLst>
                <a:ext uri="{FF2B5EF4-FFF2-40B4-BE49-F238E27FC236}">
                  <a16:creationId xmlns:a16="http://schemas.microsoft.com/office/drawing/2014/main" id="{FB8121A7-1E85-FDF9-579B-71A58EE1E6BE}"/>
                </a:ext>
              </a:extLst>
            </p:cNvPr>
            <p:cNvSpPr txBox="1"/>
            <p:nvPr/>
          </p:nvSpPr>
          <p:spPr>
            <a:xfrm>
              <a:off x="4174222" y="3315761"/>
              <a:ext cx="32032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b="1">
                  <a:solidFill>
                    <a:schemeClr val="bg1">
                      <a:lumMod val="95000"/>
                    </a:schemeClr>
                  </a:solidFill>
                  <a:latin typeface="Meiryo UI" panose="020B0604030504040204" pitchFamily="50" charset="-128"/>
                  <a:ea typeface="Meiryo UI" panose="020B0604030504040204" pitchFamily="50" charset="-128"/>
                </a:rPr>
                <a:t>＜緊急度＞</a:t>
              </a:r>
            </a:p>
          </p:txBody>
        </p:sp>
        <p:sp>
          <p:nvSpPr>
            <p:cNvPr id="51" name="正方形/長方形 50">
              <a:extLst>
                <a:ext uri="{FF2B5EF4-FFF2-40B4-BE49-F238E27FC236}">
                  <a16:creationId xmlns:a16="http://schemas.microsoft.com/office/drawing/2014/main" id="{AC1FD20F-FD60-3053-5A3C-F3662B8B7159}"/>
                </a:ext>
              </a:extLst>
            </p:cNvPr>
            <p:cNvSpPr/>
            <p:nvPr/>
          </p:nvSpPr>
          <p:spPr>
            <a:xfrm>
              <a:off x="3994679" y="5387618"/>
              <a:ext cx="3581502" cy="243074"/>
            </a:xfrm>
            <a:prstGeom prst="rect">
              <a:avLst/>
            </a:prstGeom>
            <a:solidFill>
              <a:srgbClr val="D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a:latin typeface="Meiryo UI" panose="020B0604030504040204" pitchFamily="50" charset="-128"/>
                  <a:ea typeface="Meiryo UI" panose="020B0604030504040204" pitchFamily="50" charset="-128"/>
                </a:rPr>
                <a:t>タイムリーな提供が必要</a:t>
              </a:r>
            </a:p>
          </p:txBody>
        </p:sp>
        <p:sp>
          <p:nvSpPr>
            <p:cNvPr id="53" name="テキスト ボックス 52">
              <a:extLst>
                <a:ext uri="{FF2B5EF4-FFF2-40B4-BE49-F238E27FC236}">
                  <a16:creationId xmlns:a16="http://schemas.microsoft.com/office/drawing/2014/main" id="{75F01F3D-FD63-8E2E-99D8-F638529088E4}"/>
                </a:ext>
              </a:extLst>
            </p:cNvPr>
            <p:cNvSpPr txBox="1"/>
            <p:nvPr/>
          </p:nvSpPr>
          <p:spPr>
            <a:xfrm>
              <a:off x="3747768" y="3690933"/>
              <a:ext cx="20257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近年の事故状況</a:t>
              </a: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a:t>
              </a:r>
              <a:endParaRPr lang="ja-JP" altLang="en-US" sz="1600" b="1">
                <a:solidFill>
                  <a:srgbClr val="D33D3D"/>
                </a:solidFill>
                <a:latin typeface="Meiryo UI" panose="020B0604030504040204" pitchFamily="50" charset="-128"/>
                <a:ea typeface="Meiryo UI" panose="020B0604030504040204" pitchFamily="50" charset="-128"/>
              </a:endParaRPr>
            </a:p>
          </p:txBody>
        </p:sp>
      </p:grpSp>
      <p:grpSp>
        <p:nvGrpSpPr>
          <p:cNvPr id="77" name="グループ化 76">
            <a:extLst>
              <a:ext uri="{FF2B5EF4-FFF2-40B4-BE49-F238E27FC236}">
                <a16:creationId xmlns:a16="http://schemas.microsoft.com/office/drawing/2014/main" id="{6078F395-3392-750C-AEFA-1D931FDBECF0}"/>
              </a:ext>
            </a:extLst>
          </p:cNvPr>
          <p:cNvGrpSpPr/>
          <p:nvPr/>
        </p:nvGrpSpPr>
        <p:grpSpPr>
          <a:xfrm>
            <a:off x="8041995" y="3391805"/>
            <a:ext cx="3868077" cy="2394263"/>
            <a:chOff x="7706462" y="3315761"/>
            <a:chExt cx="3985612" cy="2394263"/>
          </a:xfrm>
        </p:grpSpPr>
        <p:sp>
          <p:nvSpPr>
            <p:cNvPr id="37" name="正方形/長方形 36">
              <a:extLst>
                <a:ext uri="{FF2B5EF4-FFF2-40B4-BE49-F238E27FC236}">
                  <a16:creationId xmlns:a16="http://schemas.microsoft.com/office/drawing/2014/main" id="{3668E1FB-F74B-5EE2-3074-3B1956376A20}"/>
                </a:ext>
              </a:extLst>
            </p:cNvPr>
            <p:cNvSpPr/>
            <p:nvPr/>
          </p:nvSpPr>
          <p:spPr>
            <a:xfrm>
              <a:off x="7839742" y="3356260"/>
              <a:ext cx="3852332" cy="2353764"/>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正方形/長方形 37">
              <a:extLst>
                <a:ext uri="{FF2B5EF4-FFF2-40B4-BE49-F238E27FC236}">
                  <a16:creationId xmlns:a16="http://schemas.microsoft.com/office/drawing/2014/main" id="{554484AC-92A9-3C1A-46F6-751181EF885C}"/>
                </a:ext>
              </a:extLst>
            </p:cNvPr>
            <p:cNvSpPr/>
            <p:nvPr/>
          </p:nvSpPr>
          <p:spPr>
            <a:xfrm>
              <a:off x="7839741" y="3354587"/>
              <a:ext cx="3852332" cy="33887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テキスト ボックス 38">
              <a:extLst>
                <a:ext uri="{FF2B5EF4-FFF2-40B4-BE49-F238E27FC236}">
                  <a16:creationId xmlns:a16="http://schemas.microsoft.com/office/drawing/2014/main" id="{A8DE3080-DBEA-EBC3-98B1-2D9513AF2502}"/>
                </a:ext>
              </a:extLst>
            </p:cNvPr>
            <p:cNvSpPr txBox="1"/>
            <p:nvPr/>
          </p:nvSpPr>
          <p:spPr>
            <a:xfrm>
              <a:off x="8125628" y="3315761"/>
              <a:ext cx="32032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b="1">
                  <a:solidFill>
                    <a:schemeClr val="bg1">
                      <a:lumMod val="95000"/>
                    </a:schemeClr>
                  </a:solidFill>
                  <a:latin typeface="Meiryo UI" panose="020B0604030504040204" pitchFamily="50" charset="-128"/>
                  <a:ea typeface="Meiryo UI" panose="020B0604030504040204" pitchFamily="50" charset="-128"/>
                </a:rPr>
                <a:t>＜拡大傾向＞</a:t>
              </a:r>
            </a:p>
          </p:txBody>
        </p:sp>
        <p:sp>
          <p:nvSpPr>
            <p:cNvPr id="52" name="正方形/長方形 51">
              <a:extLst>
                <a:ext uri="{FF2B5EF4-FFF2-40B4-BE49-F238E27FC236}">
                  <a16:creationId xmlns:a16="http://schemas.microsoft.com/office/drawing/2014/main" id="{682B1094-B544-9921-09F3-222A47FE9A05}"/>
                </a:ext>
              </a:extLst>
            </p:cNvPr>
            <p:cNvSpPr/>
            <p:nvPr/>
          </p:nvSpPr>
          <p:spPr>
            <a:xfrm>
              <a:off x="7975155" y="5387618"/>
              <a:ext cx="3581502" cy="243074"/>
            </a:xfrm>
            <a:prstGeom prst="rect">
              <a:avLst/>
            </a:prstGeom>
            <a:solidFill>
              <a:srgbClr val="D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a:latin typeface="Meiryo UI" panose="020B0604030504040204" pitchFamily="50" charset="-128"/>
                  <a:ea typeface="Meiryo UI" panose="020B0604030504040204" pitchFamily="50" charset="-128"/>
                </a:rPr>
                <a:t>新規電子品目増加傾向</a:t>
              </a:r>
            </a:p>
          </p:txBody>
        </p:sp>
        <p:sp>
          <p:nvSpPr>
            <p:cNvPr id="54" name="テキスト ボックス 53">
              <a:extLst>
                <a:ext uri="{FF2B5EF4-FFF2-40B4-BE49-F238E27FC236}">
                  <a16:creationId xmlns:a16="http://schemas.microsoft.com/office/drawing/2014/main" id="{B6592FDF-496D-FE83-1066-05DA73951728}"/>
                </a:ext>
              </a:extLst>
            </p:cNvPr>
            <p:cNvSpPr txBox="1"/>
            <p:nvPr/>
          </p:nvSpPr>
          <p:spPr>
            <a:xfrm>
              <a:off x="7706462" y="3690933"/>
              <a:ext cx="20257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今後の用品状況</a:t>
              </a: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a:t>
              </a:r>
              <a:endParaRPr lang="ja-JP" altLang="en-US" sz="1600" b="1">
                <a:solidFill>
                  <a:srgbClr val="D33D3D"/>
                </a:solidFill>
                <a:latin typeface="Meiryo UI" panose="020B0604030504040204" pitchFamily="50" charset="-128"/>
                <a:ea typeface="Meiryo UI" panose="020B0604030504040204" pitchFamily="50" charset="-128"/>
              </a:endParaRPr>
            </a:p>
          </p:txBody>
        </p:sp>
      </p:grpSp>
      <p:graphicFrame>
        <p:nvGraphicFramePr>
          <p:cNvPr id="11" name="グラフ 10"/>
          <p:cNvGraphicFramePr/>
          <p:nvPr>
            <p:extLst>
              <p:ext uri="{D42A27DB-BD31-4B8C-83A1-F6EECF244321}">
                <p14:modId xmlns:p14="http://schemas.microsoft.com/office/powerpoint/2010/main" val="1051316236"/>
              </p:ext>
            </p:extLst>
          </p:nvPr>
        </p:nvGraphicFramePr>
        <p:xfrm>
          <a:off x="8883460" y="4167962"/>
          <a:ext cx="2389639" cy="1173904"/>
        </p:xfrm>
        <a:graphic>
          <a:graphicData uri="http://schemas.openxmlformats.org/drawingml/2006/chart">
            <c:chart xmlns:c="http://schemas.openxmlformats.org/drawingml/2006/chart" xmlns:r="http://schemas.openxmlformats.org/officeDocument/2006/relationships" r:id="rId6"/>
          </a:graphicData>
        </a:graphic>
      </p:graphicFrame>
      <p:sp>
        <p:nvSpPr>
          <p:cNvPr id="26" name="テキスト ボックス 125"/>
          <p:cNvSpPr txBox="1"/>
          <p:nvPr/>
        </p:nvSpPr>
        <p:spPr>
          <a:xfrm>
            <a:off x="8328582" y="4126513"/>
            <a:ext cx="596900" cy="34122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5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050">
                <a:solidFill>
                  <a:schemeClr val="tx1">
                    <a:lumMod val="75000"/>
                    <a:lumOff val="25000"/>
                  </a:schemeClr>
                </a:solidFill>
                <a:latin typeface="Meiryo UI" panose="020B0604030504040204" pitchFamily="50" charset="-128"/>
                <a:ea typeface="Meiryo UI" panose="020B0604030504040204" pitchFamily="50" charset="-128"/>
              </a:rPr>
              <a:t>品目</a:t>
            </a:r>
            <a:r>
              <a:rPr lang="en-US" altLang="ja-JP" sz="1050">
                <a:solidFill>
                  <a:schemeClr val="tx1">
                    <a:lumMod val="75000"/>
                    <a:lumOff val="25000"/>
                  </a:schemeClr>
                </a:solidFill>
                <a:latin typeface="Meiryo UI" panose="020B0604030504040204" pitchFamily="50" charset="-128"/>
                <a:ea typeface="Meiryo UI" panose="020B0604030504040204" pitchFamily="50" charset="-128"/>
              </a:rPr>
              <a:t>]</a:t>
            </a:r>
            <a:endParaRPr lang="ja-JP" altLang="en-US" sz="105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2" name="右矢印 21"/>
          <p:cNvSpPr/>
          <p:nvPr/>
        </p:nvSpPr>
        <p:spPr>
          <a:xfrm rot="20878716">
            <a:off x="9515019" y="4606855"/>
            <a:ext cx="1445697" cy="213192"/>
          </a:xfrm>
          <a:prstGeom prst="rightArrow">
            <a:avLst>
              <a:gd name="adj1" fmla="val 50000"/>
              <a:gd name="adj2" fmla="val 91687"/>
            </a:avLst>
          </a:prstGeom>
          <a:solidFill>
            <a:srgbClr val="D3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a:p>
        </p:txBody>
      </p:sp>
      <p:sp>
        <p:nvSpPr>
          <p:cNvPr id="28" name="テキスト ボックス 27"/>
          <p:cNvSpPr txBox="1"/>
          <p:nvPr/>
        </p:nvSpPr>
        <p:spPr>
          <a:xfrm>
            <a:off x="9066569" y="3995351"/>
            <a:ext cx="2230804" cy="272703"/>
          </a:xfrm>
          <a:prstGeom prst="rect">
            <a:avLst/>
          </a:prstGeom>
          <a:noFill/>
        </p:spPr>
        <p:txBody>
          <a:bodyPr wrap="square" rtlCol="0" anchor="ctr">
            <a:spAutoFit/>
          </a:bodyPr>
          <a:lstStyle/>
          <a:p>
            <a:pPr algn="ctr">
              <a:lnSpc>
                <a:spcPct val="120000"/>
              </a:lnSpc>
            </a:pPr>
            <a:r>
              <a:rPr lang="ja-JP" altLang="en-US" sz="1100" u="sng">
                <a:solidFill>
                  <a:schemeClr val="tx1">
                    <a:lumMod val="75000"/>
                    <a:lumOff val="25000"/>
                  </a:schemeClr>
                </a:solidFill>
                <a:latin typeface="Meiryo UI" panose="020B0604030504040204" pitchFamily="50" charset="-128"/>
                <a:ea typeface="Meiryo UI" panose="020B0604030504040204" pitchFamily="50" charset="-128"/>
              </a:rPr>
              <a:t>電子用品 品目数の推移</a:t>
            </a:r>
            <a:endParaRPr lang="ja-JP" altLang="en-US" sz="11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78" name="テキスト ボックス 77">
            <a:extLst>
              <a:ext uri="{FF2B5EF4-FFF2-40B4-BE49-F238E27FC236}">
                <a16:creationId xmlns:a16="http://schemas.microsoft.com/office/drawing/2014/main" id="{A2AD63F4-D389-465E-69FB-06F3FD6E9717}"/>
              </a:ext>
            </a:extLst>
          </p:cNvPr>
          <p:cNvSpPr txBox="1"/>
          <p:nvPr/>
        </p:nvSpPr>
        <p:spPr>
          <a:xfrm>
            <a:off x="9074097" y="5154209"/>
            <a:ext cx="1049824" cy="272703"/>
          </a:xfrm>
          <a:prstGeom prst="rect">
            <a:avLst/>
          </a:prstGeom>
          <a:noFill/>
        </p:spPr>
        <p:txBody>
          <a:bodyPr wrap="square" rtlCol="0" anchor="ctr">
            <a:spAutoFit/>
          </a:bodyPr>
          <a:lstStyle/>
          <a:p>
            <a:pPr algn="ctr">
              <a:lnSpc>
                <a:spcPct val="120000"/>
              </a:lnSpc>
            </a:pP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rPr>
              <a:t>2020</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rPr>
              <a:t>年</a:t>
            </a:r>
          </a:p>
        </p:txBody>
      </p:sp>
      <p:sp>
        <p:nvSpPr>
          <p:cNvPr id="79" name="テキスト ボックス 78">
            <a:extLst>
              <a:ext uri="{FF2B5EF4-FFF2-40B4-BE49-F238E27FC236}">
                <a16:creationId xmlns:a16="http://schemas.microsoft.com/office/drawing/2014/main" id="{E8145065-1B6B-6B8E-F5A0-CDE430E14438}"/>
              </a:ext>
            </a:extLst>
          </p:cNvPr>
          <p:cNvSpPr txBox="1"/>
          <p:nvPr/>
        </p:nvSpPr>
        <p:spPr>
          <a:xfrm>
            <a:off x="9740076" y="5161904"/>
            <a:ext cx="1049824" cy="272703"/>
          </a:xfrm>
          <a:prstGeom prst="rect">
            <a:avLst/>
          </a:prstGeom>
          <a:noFill/>
        </p:spPr>
        <p:txBody>
          <a:bodyPr wrap="square" rtlCol="0" anchor="ctr">
            <a:spAutoFit/>
          </a:bodyPr>
          <a:lstStyle/>
          <a:p>
            <a:pPr algn="ctr">
              <a:lnSpc>
                <a:spcPct val="120000"/>
              </a:lnSpc>
            </a:pP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rPr>
              <a:t>2021</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rPr>
              <a:t>年</a:t>
            </a:r>
          </a:p>
        </p:txBody>
      </p:sp>
      <p:sp>
        <p:nvSpPr>
          <p:cNvPr id="80" name="テキスト ボックス 79">
            <a:extLst>
              <a:ext uri="{FF2B5EF4-FFF2-40B4-BE49-F238E27FC236}">
                <a16:creationId xmlns:a16="http://schemas.microsoft.com/office/drawing/2014/main" id="{FFFB8902-BD55-1E4A-E2E9-22535A8F1DA1}"/>
              </a:ext>
            </a:extLst>
          </p:cNvPr>
          <p:cNvSpPr txBox="1"/>
          <p:nvPr/>
        </p:nvSpPr>
        <p:spPr>
          <a:xfrm>
            <a:off x="10421489" y="5168545"/>
            <a:ext cx="1049824" cy="272703"/>
          </a:xfrm>
          <a:prstGeom prst="rect">
            <a:avLst/>
          </a:prstGeom>
          <a:noFill/>
        </p:spPr>
        <p:txBody>
          <a:bodyPr wrap="square" rtlCol="0" anchor="ctr">
            <a:spAutoFit/>
          </a:bodyPr>
          <a:lstStyle/>
          <a:p>
            <a:pPr algn="ctr">
              <a:lnSpc>
                <a:spcPct val="120000"/>
              </a:lnSpc>
            </a:pP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rPr>
              <a:t>2022</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rPr>
              <a:t>年</a:t>
            </a:r>
          </a:p>
        </p:txBody>
      </p:sp>
      <p:sp>
        <p:nvSpPr>
          <p:cNvPr id="81" name="角丸四角形吹き出し 2">
            <a:extLst>
              <a:ext uri="{FF2B5EF4-FFF2-40B4-BE49-F238E27FC236}">
                <a16:creationId xmlns:a16="http://schemas.microsoft.com/office/drawing/2014/main" id="{B409605C-0B2E-B971-DFA9-F3D002D1BAD7}"/>
              </a:ext>
            </a:extLst>
          </p:cNvPr>
          <p:cNvSpPr/>
          <p:nvPr/>
        </p:nvSpPr>
        <p:spPr>
          <a:xfrm>
            <a:off x="361456" y="1583169"/>
            <a:ext cx="1399615" cy="654588"/>
          </a:xfrm>
          <a:prstGeom prst="wedgeRoundRectCallout">
            <a:avLst>
              <a:gd name="adj1" fmla="val 61290"/>
              <a:gd name="adj2" fmla="val -323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400" b="1" dirty="0">
                <a:solidFill>
                  <a:srgbClr val="D33D3D"/>
                </a:solidFill>
                <a:latin typeface="Meiryo UI" panose="020B0604030504040204" pitchFamily="50" charset="-128"/>
                <a:ea typeface="Meiryo UI" panose="020B0604030504040204" pitchFamily="50" charset="-128"/>
              </a:rPr>
              <a:t>「工数」</a:t>
            </a:r>
            <a:r>
              <a:rPr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の観点で</a:t>
            </a:r>
            <a:endParaRPr lang="en-US" altLang="ja-JP" sz="1200" b="1" dirty="0">
              <a:solidFill>
                <a:schemeClr val="tx1">
                  <a:lumMod val="75000"/>
                  <a:lumOff val="25000"/>
                </a:schemeClr>
              </a:solidFill>
              <a:latin typeface="Meiryo UI" panose="020B0604030504040204" pitchFamily="50" charset="-128"/>
              <a:ea typeface="Meiryo UI" panose="020B0604030504040204" pitchFamily="50" charset="-128"/>
            </a:endParaRPr>
          </a:p>
          <a:p>
            <a:pPr algn="ctr">
              <a:lnSpc>
                <a:spcPts val="1900"/>
              </a:lnSpc>
            </a:pPr>
            <a:r>
              <a:rPr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洗い出そう！</a:t>
            </a:r>
            <a:endPar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1026" name="Picture 2" descr="ブレインストーミング・会議のイラスト">
            <a:extLst>
              <a:ext uri="{FF2B5EF4-FFF2-40B4-BE49-F238E27FC236}">
                <a16:creationId xmlns:a16="http://schemas.microsoft.com/office/drawing/2014/main" id="{39663A8A-E82F-24A9-06BD-F176441222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2484" y="1655248"/>
            <a:ext cx="1399615" cy="1399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高齢者の車の事故のイラスト">
            <a:extLst>
              <a:ext uri="{FF2B5EF4-FFF2-40B4-BE49-F238E27FC236}">
                <a16:creationId xmlns:a16="http://schemas.microsoft.com/office/drawing/2014/main" id="{E38461F0-2962-C02F-AED0-1A40AE985C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6636" y="4057773"/>
            <a:ext cx="1502490" cy="1348484"/>
          </a:xfrm>
          <a:prstGeom prst="rect">
            <a:avLst/>
          </a:prstGeom>
          <a:noFill/>
          <a:extLst>
            <a:ext uri="{909E8E84-426E-40DD-AFC4-6F175D3DCCD1}">
              <a14:hiddenFill xmlns:a14="http://schemas.microsoft.com/office/drawing/2010/main">
                <a:solidFill>
                  <a:srgbClr val="FFFFFF"/>
                </a:solidFill>
              </a14:hiddenFill>
            </a:ext>
          </a:extLst>
        </p:spPr>
      </p:pic>
      <p:pic>
        <p:nvPicPr>
          <p:cNvPr id="82" name="図 81">
            <a:extLst>
              <a:ext uri="{FF2B5EF4-FFF2-40B4-BE49-F238E27FC236}">
                <a16:creationId xmlns:a16="http://schemas.microsoft.com/office/drawing/2014/main" id="{FB2CB3BB-8980-5B7A-2C45-37FADC8BE49E}"/>
              </a:ext>
            </a:extLst>
          </p:cNvPr>
          <p:cNvPicPr>
            <a:picLocks noChangeAspect="1"/>
          </p:cNvPicPr>
          <p:nvPr/>
        </p:nvPicPr>
        <p:blipFill>
          <a:blip r:embed="rId9"/>
          <a:stretch>
            <a:fillRect/>
          </a:stretch>
        </p:blipFill>
        <p:spPr>
          <a:xfrm>
            <a:off x="4440099" y="4136872"/>
            <a:ext cx="472313" cy="472313"/>
          </a:xfrm>
          <a:prstGeom prst="rect">
            <a:avLst/>
          </a:prstGeom>
        </p:spPr>
      </p:pic>
      <p:sp>
        <p:nvSpPr>
          <p:cNvPr id="83" name="テキスト ボックス 82">
            <a:extLst>
              <a:ext uri="{FF2B5EF4-FFF2-40B4-BE49-F238E27FC236}">
                <a16:creationId xmlns:a16="http://schemas.microsoft.com/office/drawing/2014/main" id="{0B9119B1-BE52-D7A2-3BE0-3692CB58C8F4}"/>
              </a:ext>
            </a:extLst>
          </p:cNvPr>
          <p:cNvSpPr txBox="1"/>
          <p:nvPr/>
        </p:nvSpPr>
        <p:spPr>
          <a:xfrm>
            <a:off x="6007616" y="4421065"/>
            <a:ext cx="196601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踏み間違い事故</a:t>
            </a:r>
            <a:endParaRPr lang="en-US" altLang="ja-JP" sz="1600" b="1">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年間</a:t>
            </a:r>
            <a:r>
              <a:rPr lang="en-US" altLang="ja-JP" sz="1600" b="1">
                <a:solidFill>
                  <a:srgbClr val="D33D3D"/>
                </a:solidFill>
                <a:latin typeface="Meiryo UI" panose="020B0604030504040204" pitchFamily="50" charset="-128"/>
                <a:ea typeface="Meiryo UI" panose="020B0604030504040204" pitchFamily="50" charset="-128"/>
              </a:rPr>
              <a:t>6000</a:t>
            </a:r>
            <a:r>
              <a:rPr lang="ja-JP" altLang="en-US" sz="1600" b="1">
                <a:solidFill>
                  <a:srgbClr val="D33D3D"/>
                </a:solidFill>
                <a:latin typeface="Meiryo UI" panose="020B0604030504040204" pitchFamily="50" charset="-128"/>
                <a:ea typeface="Meiryo UI" panose="020B0604030504040204" pitchFamily="50" charset="-128"/>
              </a:rPr>
              <a:t>件</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発生！</a:t>
            </a:r>
            <a:endParaRPr lang="en-US" altLang="ja-JP" sz="1600" b="1">
              <a:solidFill>
                <a:schemeClr val="tx1">
                  <a:lumMod val="75000"/>
                  <a:lumOff val="25000"/>
                </a:schemeClr>
              </a:solidFill>
              <a:latin typeface="Meiryo UI" panose="020B0604030504040204" pitchFamily="50" charset="-128"/>
              <a:ea typeface="Meiryo UI" panose="020B0604030504040204" pitchFamily="50" charset="-128"/>
            </a:endParaRPr>
          </a:p>
          <a:p>
            <a:pPr algn="ctr"/>
            <a:endParaRPr lang="ja-JP" altLang="en-US" sz="16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 name="矢印: 五方向 5">
            <a:extLst>
              <a:ext uri="{FF2B5EF4-FFF2-40B4-BE49-F238E27FC236}">
                <a16:creationId xmlns:a16="http://schemas.microsoft.com/office/drawing/2014/main" id="{72A841B1-18EE-1D13-E60F-10EC24204CAD}"/>
              </a:ext>
            </a:extLst>
          </p:cNvPr>
          <p:cNvSpPr/>
          <p:nvPr/>
        </p:nvSpPr>
        <p:spPr>
          <a:xfrm>
            <a:off x="407480" y="4093903"/>
            <a:ext cx="2284619" cy="282278"/>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車種設定計画</a:t>
            </a:r>
          </a:p>
        </p:txBody>
      </p:sp>
      <p:sp>
        <p:nvSpPr>
          <p:cNvPr id="10" name="矢印: 五方向 9">
            <a:extLst>
              <a:ext uri="{FF2B5EF4-FFF2-40B4-BE49-F238E27FC236}">
                <a16:creationId xmlns:a16="http://schemas.microsoft.com/office/drawing/2014/main" id="{65495D92-6EFD-E291-FDA5-742BA7BA7A23}"/>
              </a:ext>
            </a:extLst>
          </p:cNvPr>
          <p:cNvSpPr/>
          <p:nvPr/>
        </p:nvSpPr>
        <p:spPr>
          <a:xfrm>
            <a:off x="2849802" y="4092250"/>
            <a:ext cx="988010" cy="282278"/>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お客様</a:t>
            </a:r>
          </a:p>
        </p:txBody>
      </p:sp>
      <p:pic>
        <p:nvPicPr>
          <p:cNvPr id="12" name="Picture 6" descr="イライラと待つ人のイラスト">
            <a:extLst>
              <a:ext uri="{FF2B5EF4-FFF2-40B4-BE49-F238E27FC236}">
                <a16:creationId xmlns:a16="http://schemas.microsoft.com/office/drawing/2014/main" id="{BB7DD4C0-D4E8-6A58-21E7-7305FDF564C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40709"/>
          <a:stretch/>
        </p:blipFill>
        <p:spPr bwMode="auto">
          <a:xfrm>
            <a:off x="2849804" y="4520394"/>
            <a:ext cx="822825" cy="623685"/>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8801E917-791F-3ACB-5754-3F84D3B0E5AD}"/>
              </a:ext>
            </a:extLst>
          </p:cNvPr>
          <p:cNvSpPr txBox="1"/>
          <p:nvPr/>
        </p:nvSpPr>
        <p:spPr>
          <a:xfrm>
            <a:off x="640989" y="5192693"/>
            <a:ext cx="173002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050">
                <a:solidFill>
                  <a:schemeClr val="tx1">
                    <a:lumMod val="75000"/>
                    <a:lumOff val="25000"/>
                  </a:schemeClr>
                </a:solidFill>
                <a:latin typeface="Meiryo UI" panose="020B0604030504040204" pitchFamily="50" charset="-128"/>
                <a:ea typeface="Meiryo UI" panose="020B0604030504040204" pitchFamily="50" charset="-128"/>
              </a:rPr>
              <a:t>設定計画に遅れが発生する</a:t>
            </a:r>
            <a:endParaRPr lang="ja-JP" altLang="en-US" sz="1050">
              <a:solidFill>
                <a:srgbClr val="D33D3D"/>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F4877767-0BE1-72F3-896A-A8989EDCBB08}"/>
              </a:ext>
            </a:extLst>
          </p:cNvPr>
          <p:cNvSpPr txBox="1"/>
          <p:nvPr/>
        </p:nvSpPr>
        <p:spPr>
          <a:xfrm>
            <a:off x="2699282" y="5196907"/>
            <a:ext cx="123438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050">
                <a:solidFill>
                  <a:schemeClr val="tx1">
                    <a:lumMod val="75000"/>
                    <a:lumOff val="25000"/>
                  </a:schemeClr>
                </a:solidFill>
                <a:latin typeface="Meiryo UI" panose="020B0604030504040204" pitchFamily="50" charset="-128"/>
                <a:ea typeface="Meiryo UI" panose="020B0604030504040204" pitchFamily="50" charset="-128"/>
              </a:rPr>
              <a:t>商品提供が遅れる</a:t>
            </a:r>
          </a:p>
        </p:txBody>
      </p:sp>
      <p:pic>
        <p:nvPicPr>
          <p:cNvPr id="24" name="図 23">
            <a:extLst>
              <a:ext uri="{FF2B5EF4-FFF2-40B4-BE49-F238E27FC236}">
                <a16:creationId xmlns:a16="http://schemas.microsoft.com/office/drawing/2014/main" id="{7F0BEDFE-3DA9-9491-F0F4-27A7B3DABDEB}"/>
              </a:ext>
            </a:extLst>
          </p:cNvPr>
          <p:cNvPicPr>
            <a:picLocks noChangeAspect="1"/>
          </p:cNvPicPr>
          <p:nvPr/>
        </p:nvPicPr>
        <p:blipFill rotWithShape="1">
          <a:blip r:embed="rId11"/>
          <a:srcRect l="1006" t="3614" r="951" b="3614"/>
          <a:stretch/>
        </p:blipFill>
        <p:spPr>
          <a:xfrm>
            <a:off x="562031" y="4435575"/>
            <a:ext cx="1926935" cy="755330"/>
          </a:xfrm>
          <a:prstGeom prst="rect">
            <a:avLst/>
          </a:prstGeom>
          <a:ln>
            <a:solidFill>
              <a:schemeClr val="tx1">
                <a:lumMod val="75000"/>
                <a:lumOff val="25000"/>
              </a:schemeClr>
            </a:solidFill>
          </a:ln>
        </p:spPr>
      </p:pic>
      <p:sp>
        <p:nvSpPr>
          <p:cNvPr id="2" name="テキスト ボックス 1">
            <a:extLst>
              <a:ext uri="{FF2B5EF4-FFF2-40B4-BE49-F238E27FC236}">
                <a16:creationId xmlns:a16="http://schemas.microsoft.com/office/drawing/2014/main" id="{A6708E05-CABD-41D1-89C3-FEB80EA671D0}"/>
              </a:ext>
            </a:extLst>
          </p:cNvPr>
          <p:cNvSpPr txBox="1"/>
          <p:nvPr/>
        </p:nvSpPr>
        <p:spPr>
          <a:xfrm>
            <a:off x="480141" y="991148"/>
            <a:ext cx="9077168" cy="420243"/>
          </a:xfrm>
          <a:prstGeom prst="rect">
            <a:avLst/>
          </a:prstGeom>
          <a:noFill/>
        </p:spPr>
        <p:txBody>
          <a:bodyPr wrap="square" rtlCol="0" anchor="ctr">
            <a:spAutoFit/>
          </a:bodyPr>
          <a:lstStyle/>
          <a:p>
            <a:pPr>
              <a:lnSpc>
                <a:spcPct val="120000"/>
              </a:lnSpc>
            </a:pPr>
            <a:r>
              <a:rPr lang="ja-JP" altLang="en-US" sz="2000" dirty="0">
                <a:solidFill>
                  <a:schemeClr val="tx1">
                    <a:lumMod val="75000"/>
                    <a:lumOff val="25000"/>
                  </a:schemeClr>
                </a:solidFill>
                <a:latin typeface="Meiryo UI" panose="020B0604030504040204" pitchFamily="50" charset="-128"/>
                <a:ea typeface="Meiryo UI" panose="020B0604030504040204" pitchFamily="50" charset="-128"/>
              </a:rPr>
              <a:t>既存業務の見直しを行い</a:t>
            </a:r>
            <a:r>
              <a:rPr lang="ja-JP" altLang="en-US" sz="2000" b="1" dirty="0">
                <a:solidFill>
                  <a:srgbClr val="D33D3D"/>
                </a:solidFill>
                <a:latin typeface="Meiryo UI" panose="020B0604030504040204" pitchFamily="50" charset="-128"/>
                <a:ea typeface="Meiryo UI" panose="020B0604030504040204" pitchFamily="50" charset="-128"/>
              </a:rPr>
              <a:t>「やめる・変える活動」</a:t>
            </a:r>
            <a:r>
              <a:rPr lang="ja-JP" altLang="en-US" sz="2000" dirty="0">
                <a:solidFill>
                  <a:schemeClr val="tx1">
                    <a:lumMod val="75000"/>
                    <a:lumOff val="25000"/>
                  </a:schemeClr>
                </a:solidFill>
                <a:latin typeface="Meiryo UI" panose="020B0604030504040204" pitchFamily="50" charset="-128"/>
                <a:ea typeface="Meiryo UI" panose="020B0604030504040204" pitchFamily="50" charset="-128"/>
              </a:rPr>
              <a:t>による業務改廃を行っていきたい</a:t>
            </a:r>
          </a:p>
        </p:txBody>
      </p:sp>
      <p:sp>
        <p:nvSpPr>
          <p:cNvPr id="3" name="直角三角形 2">
            <a:extLst>
              <a:ext uri="{FF2B5EF4-FFF2-40B4-BE49-F238E27FC236}">
                <a16:creationId xmlns:a16="http://schemas.microsoft.com/office/drawing/2014/main" id="{BDA28C1F-E4B6-C342-F588-F2E683606FFE}"/>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テキスト ボックス 3">
            <a:extLst>
              <a:ext uri="{FF2B5EF4-FFF2-40B4-BE49-F238E27FC236}">
                <a16:creationId xmlns:a16="http://schemas.microsoft.com/office/drawing/2014/main" id="{D95EE23C-3BFA-9A47-4D6E-3A83CB0F6EFC}"/>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6</a:t>
            </a:r>
            <a:endParaRPr lang="ja-JP" altLang="en-US" sz="2400" b="1" dirty="0">
              <a:latin typeface="Meiryo UI" panose="020B0604030504040204" pitchFamily="50" charset="-128"/>
              <a:ea typeface="Meiryo UI" panose="020B0604030504040204" pitchFamily="50" charset="-128"/>
            </a:endParaRPr>
          </a:p>
        </p:txBody>
      </p:sp>
      <p:pic>
        <p:nvPicPr>
          <p:cNvPr id="5" name="⑤">
            <a:hlinkClick r:id="" action="ppaction://media"/>
            <a:extLst>
              <a:ext uri="{FF2B5EF4-FFF2-40B4-BE49-F238E27FC236}">
                <a16:creationId xmlns:a16="http://schemas.microsoft.com/office/drawing/2014/main" id="{5149221E-A1A0-5D91-F243-60D21AD08F8C}"/>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2"/>
          <a:stretch>
            <a:fillRect/>
          </a:stretch>
        </p:blipFill>
        <p:spPr>
          <a:xfrm>
            <a:off x="54547" y="141655"/>
            <a:ext cx="304800" cy="304800"/>
          </a:xfrm>
          <a:prstGeom prst="rect">
            <a:avLst/>
          </a:prstGeom>
        </p:spPr>
      </p:pic>
    </p:spTree>
    <p:extLst>
      <p:ext uri="{BB962C8B-B14F-4D97-AF65-F5344CB8AC3E}">
        <p14:creationId xmlns:p14="http://schemas.microsoft.com/office/powerpoint/2010/main" val="22142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44">
            <a:extLst>
              <a:ext uri="{FF2B5EF4-FFF2-40B4-BE49-F238E27FC236}">
                <a16:creationId xmlns:a16="http://schemas.microsoft.com/office/drawing/2014/main" id="{D24437B6-597F-3AF8-D126-0A726498EBFC}"/>
              </a:ext>
            </a:extLst>
          </p:cNvPr>
          <p:cNvSpPr/>
          <p:nvPr/>
        </p:nvSpPr>
        <p:spPr>
          <a:xfrm>
            <a:off x="7238810" y="2069269"/>
            <a:ext cx="3384820" cy="3777556"/>
          </a:xfrm>
          <a:prstGeom prst="roundRect">
            <a:avLst>
              <a:gd name="adj" fmla="val 0"/>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　　　　</a:t>
            </a:r>
            <a:endParaRPr lang="ja-JP" altLang="en-US" sz="14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8" name="角丸四角形 44">
            <a:extLst>
              <a:ext uri="{FF2B5EF4-FFF2-40B4-BE49-F238E27FC236}">
                <a16:creationId xmlns:a16="http://schemas.microsoft.com/office/drawing/2014/main" id="{A43D6F07-719A-0FF3-E62C-6068EE31BA34}"/>
              </a:ext>
            </a:extLst>
          </p:cNvPr>
          <p:cNvSpPr/>
          <p:nvPr/>
        </p:nvSpPr>
        <p:spPr>
          <a:xfrm>
            <a:off x="3747889" y="2069269"/>
            <a:ext cx="3384820" cy="3777556"/>
          </a:xfrm>
          <a:prstGeom prst="roundRect">
            <a:avLst>
              <a:gd name="adj" fmla="val 0"/>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　　　　</a:t>
            </a:r>
            <a:endParaRPr lang="ja-JP" altLang="en-US" sz="14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3" name="角丸四角形 44">
            <a:extLst>
              <a:ext uri="{FF2B5EF4-FFF2-40B4-BE49-F238E27FC236}">
                <a16:creationId xmlns:a16="http://schemas.microsoft.com/office/drawing/2014/main" id="{6A74EAFB-EC72-FB72-6AFD-412133916E36}"/>
              </a:ext>
            </a:extLst>
          </p:cNvPr>
          <p:cNvSpPr/>
          <p:nvPr/>
        </p:nvSpPr>
        <p:spPr>
          <a:xfrm>
            <a:off x="260802" y="2069270"/>
            <a:ext cx="3384820" cy="3777556"/>
          </a:xfrm>
          <a:prstGeom prst="roundRect">
            <a:avLst>
              <a:gd name="adj" fmla="val 0"/>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　　　　</a:t>
            </a:r>
            <a:endParaRPr lang="ja-JP" altLang="en-US" sz="1400">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262793" y="540323"/>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62793" y="8552"/>
            <a:ext cx="9032036" cy="523220"/>
          </a:xfrm>
          <a:prstGeom prst="rect">
            <a:avLst/>
          </a:prstGeom>
          <a:noFill/>
        </p:spPr>
        <p:txBody>
          <a:bodyPr wrap="square" rtlCol="0" anchor="ctr">
            <a:spAutoFit/>
          </a:bodyPr>
          <a:lstStyle/>
          <a:p>
            <a:r>
              <a:rPr lang="ja-JP" altLang="en-US" sz="2800">
                <a:solidFill>
                  <a:schemeClr val="tx1">
                    <a:lumMod val="75000"/>
                    <a:lumOff val="25000"/>
                  </a:schemeClr>
                </a:solidFill>
                <a:latin typeface="Meiryo UI" panose="020B0604030504040204" pitchFamily="50" charset="-128"/>
                <a:ea typeface="Meiryo UI" panose="020B0604030504040204" pitchFamily="50" charset="-128"/>
              </a:rPr>
              <a:t>踏み間違い加速抑制システム・機能評価とは</a:t>
            </a:r>
          </a:p>
        </p:txBody>
      </p:sp>
      <p:sp>
        <p:nvSpPr>
          <p:cNvPr id="9" name="テキスト ボックス 8"/>
          <p:cNvSpPr txBox="1"/>
          <p:nvPr/>
        </p:nvSpPr>
        <p:spPr>
          <a:xfrm>
            <a:off x="485634" y="1066615"/>
            <a:ext cx="9581443" cy="789575"/>
          </a:xfrm>
          <a:prstGeom prst="rect">
            <a:avLst/>
          </a:prstGeom>
          <a:noFill/>
        </p:spPr>
        <p:txBody>
          <a:bodyPr wrap="square" rtlCol="0" anchor="ctr">
            <a:spAutoFit/>
          </a:bodyPr>
          <a:lstStyle/>
          <a:p>
            <a:pPr>
              <a:lnSpc>
                <a:spcPct val="120000"/>
              </a:lnSpc>
            </a:pPr>
            <a:r>
              <a:rPr lang="ja-JP" altLang="en-US" sz="2000" dirty="0">
                <a:solidFill>
                  <a:schemeClr val="tx1">
                    <a:lumMod val="75000"/>
                    <a:lumOff val="25000"/>
                  </a:schemeClr>
                </a:solidFill>
                <a:latin typeface="Meiryo UI" panose="020B0604030504040204" pitchFamily="50" charset="-128"/>
                <a:ea typeface="Meiryo UI" panose="020B0604030504040204" pitchFamily="50" charset="-128"/>
              </a:rPr>
              <a:t>近年お年寄りの</a:t>
            </a:r>
            <a:r>
              <a:rPr lang="ja-JP" altLang="en-US" sz="2000" b="1" dirty="0">
                <a:solidFill>
                  <a:srgbClr val="D33D3D"/>
                </a:solidFill>
                <a:latin typeface="Meiryo UI" panose="020B0604030504040204" pitchFamily="50" charset="-128"/>
                <a:ea typeface="Meiryo UI" panose="020B0604030504040204" pitchFamily="50" charset="-128"/>
              </a:rPr>
              <a:t>アクセル踏み間違い事故</a:t>
            </a:r>
            <a:r>
              <a:rPr lang="ja-JP" altLang="en-US" sz="2000" dirty="0">
                <a:solidFill>
                  <a:schemeClr val="tx1">
                    <a:lumMod val="75000"/>
                    <a:lumOff val="25000"/>
                  </a:schemeClr>
                </a:solidFill>
                <a:latin typeface="Meiryo UI" panose="020B0604030504040204" pitchFamily="50" charset="-128"/>
                <a:ea typeface="Meiryo UI" panose="020B0604030504040204" pitchFamily="50" charset="-128"/>
              </a:rPr>
              <a:t>が多数発生！用品部署として貢献したい・・・</a:t>
            </a:r>
            <a:endParaRPr lang="en-US" altLang="ja-JP" sz="2000" dirty="0">
              <a:solidFill>
                <a:schemeClr val="tx1">
                  <a:lumMod val="75000"/>
                  <a:lumOff val="25000"/>
                </a:schemeClr>
              </a:solidFill>
              <a:latin typeface="Meiryo UI" panose="020B0604030504040204" pitchFamily="50" charset="-128"/>
              <a:ea typeface="Meiryo UI" panose="020B0604030504040204" pitchFamily="50" charset="-128"/>
            </a:endParaRPr>
          </a:p>
          <a:p>
            <a:pPr>
              <a:lnSpc>
                <a:spcPct val="120000"/>
              </a:lnSpc>
            </a:pPr>
            <a:r>
              <a:rPr lang="ja-JP" altLang="en-US" sz="2000" dirty="0">
                <a:solidFill>
                  <a:schemeClr val="tx1">
                    <a:lumMod val="75000"/>
                    <a:lumOff val="25000"/>
                  </a:schemeClr>
                </a:solidFill>
                <a:latin typeface="Meiryo UI" panose="020B0604030504040204" pitchFamily="50" charset="-128"/>
                <a:ea typeface="Meiryo UI" panose="020B0604030504040204" pitchFamily="50" charset="-128"/>
              </a:rPr>
              <a:t>　→既販車へ安全装備を後付けし、アクセルペダルの</a:t>
            </a:r>
            <a:r>
              <a:rPr lang="ja-JP" altLang="en-US" sz="2000" b="1" dirty="0">
                <a:solidFill>
                  <a:srgbClr val="D33D3D"/>
                </a:solidFill>
                <a:latin typeface="Meiryo UI" panose="020B0604030504040204" pitchFamily="50" charset="-128"/>
                <a:ea typeface="Meiryo UI" panose="020B0604030504040204" pitchFamily="50" charset="-128"/>
              </a:rPr>
              <a:t>踏み間違いによる事故を防止</a:t>
            </a:r>
            <a:endParaRPr lang="en-US" altLang="ja-JP" sz="2000" b="1" dirty="0">
              <a:solidFill>
                <a:srgbClr val="D33D3D"/>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129869" y="580645"/>
            <a:ext cx="4734859" cy="485774"/>
          </a:xfrm>
          <a:prstGeom prst="rect">
            <a:avLst/>
          </a:prstGeom>
          <a:noFill/>
        </p:spPr>
        <p:txBody>
          <a:bodyPr wrap="square" rtlCol="0" anchor="ctr">
            <a:spAutoFit/>
          </a:bodyPr>
          <a:lstStyle/>
          <a:p>
            <a:pPr>
              <a:lnSpc>
                <a:spcPct val="120000"/>
              </a:lnSpc>
            </a:pP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＜踏み間違い加速抑制システム＞</a:t>
            </a:r>
          </a:p>
        </p:txBody>
      </p:sp>
      <p:pic>
        <p:nvPicPr>
          <p:cNvPr id="55" name="図 54"/>
          <p:cNvPicPr>
            <a:picLocks noChangeAspect="1"/>
          </p:cNvPicPr>
          <p:nvPr/>
        </p:nvPicPr>
        <p:blipFill>
          <a:blip r:embed="rId5">
            <a:extLst>
              <a:ext uri="{BEBA8EAE-BF5A-486C-A8C5-ECC9F3942E4B}">
                <a14:imgProps xmlns:a14="http://schemas.microsoft.com/office/drawing/2010/main">
                  <a14:imgLayer r:embed="rId6">
                    <a14:imgEffect>
                      <a14:backgroundRemoval t="812" b="99729" l="0" r="100000"/>
                    </a14:imgEffect>
                  </a14:imgLayer>
                </a14:imgProps>
              </a:ext>
            </a:extLst>
          </a:blip>
          <a:stretch>
            <a:fillRect/>
          </a:stretch>
        </p:blipFill>
        <p:spPr>
          <a:xfrm>
            <a:off x="10323920" y="543073"/>
            <a:ext cx="1543203" cy="1000101"/>
          </a:xfrm>
          <a:prstGeom prst="rect">
            <a:avLst/>
          </a:prstGeom>
        </p:spPr>
      </p:pic>
      <p:pic>
        <p:nvPicPr>
          <p:cNvPr id="13" name="図 12">
            <a:extLst>
              <a:ext uri="{FF2B5EF4-FFF2-40B4-BE49-F238E27FC236}">
                <a16:creationId xmlns:a16="http://schemas.microsoft.com/office/drawing/2014/main" id="{26A8C94E-D4FC-7DA9-B9DF-562A1846990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617" b="95647" l="1695" r="97363">
                        <a14:foregroundMark x1="48776" y1="37687" x2="48588" y2="39055"/>
                        <a14:foregroundMark x1="51977" y1="49627" x2="50471" y2="47761"/>
                        <a14:foregroundMark x1="54520" y1="67164" x2="53013" y2="67413"/>
                        <a14:foregroundMark x1="62900" y1="77114" x2="62806" y2="79851"/>
                        <a14:foregroundMark x1="83616" y1="55970" x2="82957" y2="56592"/>
                        <a14:foregroundMark x1="86064" y1="51866" x2="82674" y2="53109"/>
                        <a14:foregroundMark x1="58192" y1="48383" x2="60075" y2="47761"/>
                        <a14:foregroundMark x1="59134" y1="50373" x2="61676" y2="49502"/>
                        <a14:foregroundMark x1="57439" y1="50995" x2="55179" y2="51866"/>
                        <a14:backgroundMark x1="8286" y1="5721" x2="14878" y2="8458"/>
                        <a14:backgroundMark x1="12241" y1="7587" x2="12806" y2="13184"/>
                        <a14:backgroundMark x1="8663" y1="8955" x2="6309" y2="8458"/>
                        <a14:backgroundMark x1="13748" y1="13930" x2="12335" y2="23134"/>
                        <a14:backgroundMark x1="13089" y1="28234" x2="12806" y2="32463"/>
                        <a14:backgroundMark x1="12335" y1="38308" x2="12429" y2="45025"/>
                        <a14:backgroundMark x1="13653" y1="50124" x2="15819" y2="61194"/>
                        <a14:backgroundMark x1="17797" y1="63184" x2="21751" y2="66791"/>
                        <a14:backgroundMark x1="36723" y1="68159" x2="42373" y2="68408"/>
                        <a14:backgroundMark x1="45009" y1="67413" x2="45480" y2="71020"/>
                        <a14:backgroundMark x1="43315" y1="81095" x2="28814" y2="81095"/>
                        <a14:backgroundMark x1="25518" y1="81841" x2="21657" y2="81592"/>
                        <a14:backgroundMark x1="70056" y1="85448" x2="79379" y2="85572"/>
                        <a14:backgroundMark x1="88136" y1="85199" x2="94444" y2="85199"/>
                        <a14:backgroundMark x1="92185" y1="87065" x2="92655" y2="91667"/>
                        <a14:backgroundMark x1="90113" y1="92537" x2="83522" y2="93408"/>
                        <a14:backgroundMark x1="82392" y1="93159" x2="71281" y2="94279"/>
                        <a14:backgroundMark x1="68079" y1="93159" x2="6497" y2="92786"/>
                        <a14:backgroundMark x1="68079" y1="12065" x2="74482" y2="24254"/>
                        <a14:backgroundMark x1="82674" y1="20896" x2="72316" y2="32090"/>
                        <a14:backgroundMark x1="66667" y1="23010" x2="71375" y2="39179"/>
                        <a14:backgroundMark x1="85687" y1="37811" x2="36252" y2="3607"/>
                        <a14:backgroundMark x1="67608" y1="51493" x2="58286" y2="54975"/>
                        <a14:backgroundMark x1="61017" y1="48881" x2="56591" y2="49876"/>
                        <a14:backgroundMark x1="57062" y1="56095" x2="51412" y2="58333"/>
                        <a14:backgroundMark x1="54896" y1="51119" x2="56215" y2="50622"/>
                        <a14:backgroundMark x1="61582" y1="48632" x2="67420" y2="45398"/>
                        <a14:backgroundMark x1="23446" y1="11692" x2="22599" y2="10323"/>
                        <a14:backgroundMark x1="21375" y1="13184" x2="20339" y2="11567"/>
                        <a14:backgroundMark x1="56968" y1="51990" x2="58286" y2="51493"/>
                        <a14:backgroundMark x1="54237" y1="52612" x2="59699" y2="50498"/>
                      </a14:backgroundRemoval>
                    </a14:imgEffect>
                  </a14:imgLayer>
                </a14:imgProps>
              </a:ext>
            </a:extLst>
          </a:blip>
          <a:stretch>
            <a:fillRect/>
          </a:stretch>
        </p:blipFill>
        <p:spPr>
          <a:xfrm>
            <a:off x="2478270" y="2338488"/>
            <a:ext cx="1035905" cy="784244"/>
          </a:xfrm>
          <a:prstGeom prst="rect">
            <a:avLst/>
          </a:prstGeom>
        </p:spPr>
      </p:pic>
      <p:sp>
        <p:nvSpPr>
          <p:cNvPr id="19" name="テキスト ボックス 18">
            <a:extLst>
              <a:ext uri="{FF2B5EF4-FFF2-40B4-BE49-F238E27FC236}">
                <a16:creationId xmlns:a16="http://schemas.microsoft.com/office/drawing/2014/main" id="{BA60235C-9147-B0DC-9F5D-4324806D4062}"/>
              </a:ext>
            </a:extLst>
          </p:cNvPr>
          <p:cNvSpPr txBox="1"/>
          <p:nvPr/>
        </p:nvSpPr>
        <p:spPr>
          <a:xfrm>
            <a:off x="303719" y="2664324"/>
            <a:ext cx="3384819" cy="719812"/>
          </a:xfrm>
          <a:prstGeom prst="rect">
            <a:avLst/>
          </a:prstGeom>
          <a:noFill/>
        </p:spPr>
        <p:txBody>
          <a:bodyPr wrap="square" rtlCol="0" anchor="ctr">
            <a:spAutoFit/>
          </a:bodyPr>
          <a:lstStyle/>
          <a:p>
            <a:pPr>
              <a:lnSpc>
                <a:spcPct val="120000"/>
              </a:lnSpc>
            </a:pPr>
            <a:r>
              <a:rPr lang="ja-JP" altLang="en-US" b="1">
                <a:solidFill>
                  <a:srgbClr val="D33D3D"/>
                </a:solidFill>
                <a:latin typeface="Meiryo UI" panose="020B0604030504040204" pitchFamily="50" charset="-128"/>
                <a:ea typeface="Meiryo UI" panose="020B0604030504040204" pitchFamily="50" charset="-128"/>
              </a:rPr>
              <a:t>障害物への</a:t>
            </a:r>
            <a:endParaRPr lang="en-US" altLang="ja-JP" b="1">
              <a:solidFill>
                <a:srgbClr val="D33D3D"/>
              </a:solidFill>
              <a:latin typeface="Meiryo UI" panose="020B0604030504040204" pitchFamily="50" charset="-128"/>
              <a:ea typeface="Meiryo UI" panose="020B0604030504040204" pitchFamily="50" charset="-128"/>
            </a:endParaRPr>
          </a:p>
          <a:p>
            <a:pPr>
              <a:lnSpc>
                <a:spcPct val="120000"/>
              </a:lnSpc>
            </a:pPr>
            <a:r>
              <a:rPr lang="ja-JP" altLang="en-US" b="1">
                <a:solidFill>
                  <a:srgbClr val="D33D3D"/>
                </a:solidFill>
                <a:latin typeface="Meiryo UI" panose="020B0604030504040204" pitchFamily="50" charset="-128"/>
                <a:ea typeface="Meiryo UI" panose="020B0604030504040204" pitchFamily="50" charset="-128"/>
              </a:rPr>
              <a:t>衝突被害軽減</a:t>
            </a:r>
            <a:r>
              <a:rPr lang="ja-JP" altLang="en-US">
                <a:solidFill>
                  <a:schemeClr val="tx1">
                    <a:lumMod val="75000"/>
                    <a:lumOff val="25000"/>
                  </a:schemeClr>
                </a:solidFill>
                <a:latin typeface="Meiryo UI" panose="020B0604030504040204" pitchFamily="50" charset="-128"/>
                <a:ea typeface="Meiryo UI" panose="020B0604030504040204" pitchFamily="50" charset="-128"/>
              </a:rPr>
              <a:t>をサポート</a:t>
            </a:r>
            <a:r>
              <a:rPr lang="en-US" altLang="ja-JP">
                <a:solidFill>
                  <a:schemeClr val="tx1">
                    <a:lumMod val="75000"/>
                    <a:lumOff val="25000"/>
                  </a:schemeClr>
                </a:solidFill>
                <a:latin typeface="Meiryo UI" panose="020B0604030504040204" pitchFamily="50" charset="-128"/>
                <a:ea typeface="Meiryo UI" panose="020B0604030504040204" pitchFamily="50" charset="-128"/>
              </a:rPr>
              <a:t>!</a:t>
            </a:r>
          </a:p>
        </p:txBody>
      </p:sp>
      <p:sp>
        <p:nvSpPr>
          <p:cNvPr id="34" name="テキスト ボックス 33">
            <a:extLst>
              <a:ext uri="{FF2B5EF4-FFF2-40B4-BE49-F238E27FC236}">
                <a16:creationId xmlns:a16="http://schemas.microsoft.com/office/drawing/2014/main" id="{0AC78433-F3A9-D731-3A8E-B9FD3AD0B2B7}"/>
              </a:ext>
            </a:extLst>
          </p:cNvPr>
          <p:cNvSpPr txBox="1"/>
          <p:nvPr/>
        </p:nvSpPr>
        <p:spPr>
          <a:xfrm>
            <a:off x="3790805" y="2664324"/>
            <a:ext cx="2867683" cy="719812"/>
          </a:xfrm>
          <a:prstGeom prst="rect">
            <a:avLst/>
          </a:prstGeom>
          <a:noFill/>
        </p:spPr>
        <p:txBody>
          <a:bodyPr wrap="square" rtlCol="0" anchor="ctr">
            <a:spAutoFit/>
          </a:bodyPr>
          <a:lstStyle/>
          <a:p>
            <a:pPr>
              <a:lnSpc>
                <a:spcPct val="120000"/>
              </a:lnSpc>
            </a:pPr>
            <a:r>
              <a:rPr lang="ja-JP" altLang="en-US" b="1">
                <a:solidFill>
                  <a:srgbClr val="D33D3D"/>
                </a:solidFill>
                <a:latin typeface="Meiryo UI" panose="020B0604030504040204" pitchFamily="50" charset="-128"/>
                <a:ea typeface="Meiryo UI" panose="020B0604030504040204" pitchFamily="50" charset="-128"/>
              </a:rPr>
              <a:t>バックで速度が</a:t>
            </a:r>
            <a:endParaRPr lang="en-US" altLang="ja-JP" b="1">
              <a:solidFill>
                <a:srgbClr val="D33D3D"/>
              </a:solidFill>
              <a:latin typeface="Meiryo UI" panose="020B0604030504040204" pitchFamily="50" charset="-128"/>
              <a:ea typeface="Meiryo UI" panose="020B0604030504040204" pitchFamily="50" charset="-128"/>
            </a:endParaRPr>
          </a:p>
          <a:p>
            <a:pPr>
              <a:lnSpc>
                <a:spcPct val="120000"/>
              </a:lnSpc>
            </a:pPr>
            <a:r>
              <a:rPr lang="ja-JP" altLang="en-US" b="1">
                <a:solidFill>
                  <a:srgbClr val="D33D3D"/>
                </a:solidFill>
                <a:latin typeface="Meiryo UI" panose="020B0604030504040204" pitchFamily="50" charset="-128"/>
                <a:ea typeface="Meiryo UI" panose="020B0604030504040204" pitchFamily="50" charset="-128"/>
              </a:rPr>
              <a:t>出すぎない</a:t>
            </a:r>
            <a:r>
              <a:rPr lang="ja-JP" altLang="en-US">
                <a:solidFill>
                  <a:schemeClr val="tx1">
                    <a:lumMod val="75000"/>
                    <a:lumOff val="25000"/>
                  </a:schemeClr>
                </a:solidFill>
                <a:latin typeface="Meiryo UI" panose="020B0604030504040204" pitchFamily="50" charset="-128"/>
                <a:ea typeface="Meiryo UI" panose="020B0604030504040204" pitchFamily="50" charset="-128"/>
              </a:rPr>
              <a:t>ようサポート</a:t>
            </a:r>
            <a:r>
              <a:rPr lang="en-US" altLang="ja-JP">
                <a:solidFill>
                  <a:schemeClr val="tx1">
                    <a:lumMod val="75000"/>
                    <a:lumOff val="25000"/>
                  </a:schemeClr>
                </a:solidFill>
                <a:latin typeface="Meiryo UI" panose="020B0604030504040204" pitchFamily="50" charset="-128"/>
                <a:ea typeface="Meiryo UI" panose="020B0604030504040204" pitchFamily="50" charset="-128"/>
              </a:rPr>
              <a:t>!</a:t>
            </a:r>
          </a:p>
        </p:txBody>
      </p:sp>
      <p:pic>
        <p:nvPicPr>
          <p:cNvPr id="35" name="図 34">
            <a:extLst>
              <a:ext uri="{FF2B5EF4-FFF2-40B4-BE49-F238E27FC236}">
                <a16:creationId xmlns:a16="http://schemas.microsoft.com/office/drawing/2014/main" id="{B59F4469-B8DC-62FB-8091-FDF75CC901B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151" b="97849" l="1471" r="96415">
                        <a14:foregroundMark x1="6893" y1="50060" x2="7077" y2="51374"/>
                        <a14:foregroundMark x1="5699" y1="50299" x2="8272" y2="57706"/>
                        <a14:foregroundMark x1="13511" y1="49462" x2="8824" y2="56033"/>
                        <a14:foregroundMark x1="22794" y1="51613" x2="29412" y2="53047"/>
                        <a14:foregroundMark x1="44577" y1="63560" x2="45313" y2="65472"/>
                        <a14:foregroundMark x1="35662" y1="81004" x2="34007" y2="83751"/>
                        <a14:foregroundMark x1="56066" y1="80526" x2="61213" y2="80048"/>
                        <a14:backgroundMark x1="29504" y1="17563" x2="30515" y2="22700"/>
                        <a14:backgroundMark x1="19485" y1="21147" x2="38971" y2="29749"/>
                        <a14:backgroundMark x1="14890" y1="17802" x2="36489" y2="42891"/>
                        <a14:backgroundMark x1="9651" y1="8841" x2="92188" y2="7766"/>
                        <a14:backgroundMark x1="39522" y1="38949" x2="52941" y2="71685"/>
                        <a14:backgroundMark x1="93934" y1="43250" x2="92371" y2="90203"/>
                        <a14:backgroundMark x1="83272" y1="89964" x2="62224" y2="89008"/>
                        <a14:backgroundMark x1="56893" y1="95102" x2="31066" y2="93429"/>
                        <a14:backgroundMark x1="26930" y1="90800" x2="14614" y2="88889"/>
                        <a14:backgroundMark x1="59835" y1="73596" x2="55423" y2="72640"/>
                        <a14:backgroundMark x1="74816" y1="72282" x2="85202" y2="71326"/>
                        <a14:backgroundMark x1="62408" y1="73477" x2="65993" y2="73357"/>
                        <a14:backgroundMark x1="30882" y1="91995" x2="31250" y2="91995"/>
                        <a14:backgroundMark x1="35294" y1="91756" x2="35662" y2="91517"/>
                        <a14:backgroundMark x1="35294" y1="91876" x2="34651" y2="91876"/>
                        <a14:backgroundMark x1="32445" y1="91995" x2="31801" y2="91995"/>
                      </a14:backgroundRemoval>
                    </a14:imgEffect>
                  </a14:imgLayer>
                </a14:imgProps>
              </a:ext>
            </a:extLst>
          </a:blip>
          <a:srcRect l="3895" r="1"/>
          <a:stretch/>
        </p:blipFill>
        <p:spPr>
          <a:xfrm>
            <a:off x="6040336" y="2267484"/>
            <a:ext cx="1004594" cy="804165"/>
          </a:xfrm>
          <a:prstGeom prst="rect">
            <a:avLst/>
          </a:prstGeom>
        </p:spPr>
      </p:pic>
      <p:sp>
        <p:nvSpPr>
          <p:cNvPr id="39" name="テキスト ボックス 38">
            <a:extLst>
              <a:ext uri="{FF2B5EF4-FFF2-40B4-BE49-F238E27FC236}">
                <a16:creationId xmlns:a16="http://schemas.microsoft.com/office/drawing/2014/main" id="{A3AD59EB-6E19-1E18-B9B8-58C7CCC3BC81}"/>
              </a:ext>
            </a:extLst>
          </p:cNvPr>
          <p:cNvSpPr txBox="1"/>
          <p:nvPr/>
        </p:nvSpPr>
        <p:spPr>
          <a:xfrm>
            <a:off x="7237468" y="2664324"/>
            <a:ext cx="2867683" cy="707886"/>
          </a:xfrm>
          <a:prstGeom prst="rect">
            <a:avLst/>
          </a:prstGeom>
          <a:noFill/>
        </p:spPr>
        <p:txBody>
          <a:bodyPr wrap="square" rtlCol="0" anchor="ctr">
            <a:spAutoFit/>
          </a:bodyPr>
          <a:lstStyle/>
          <a:p>
            <a:r>
              <a:rPr lang="ja-JP" altLang="en-US" sz="2000" b="1">
                <a:solidFill>
                  <a:srgbClr val="D33D3D"/>
                </a:solidFill>
                <a:latin typeface="Meiryo UI" panose="020B0604030504040204" pitchFamily="50" charset="-128"/>
                <a:ea typeface="Meiryo UI" panose="020B0604030504040204" pitchFamily="50" charset="-128"/>
              </a:rPr>
              <a:t>低速走行時</a:t>
            </a:r>
            <a:r>
              <a:rPr lang="ja-JP" altLang="en-US" sz="1800">
                <a:solidFill>
                  <a:schemeClr val="tx1">
                    <a:lumMod val="75000"/>
                    <a:lumOff val="25000"/>
                  </a:schemeClr>
                </a:solidFill>
                <a:latin typeface="Meiryo UI" panose="020B0604030504040204" pitchFamily="50" charset="-128"/>
                <a:ea typeface="Meiryo UI" panose="020B0604030504040204" pitchFamily="50" charset="-128"/>
              </a:rPr>
              <a:t>の</a:t>
            </a:r>
            <a:endParaRPr lang="en-US" altLang="ja-JP" sz="180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2000" b="1">
                <a:solidFill>
                  <a:srgbClr val="D33D3D"/>
                </a:solidFill>
                <a:latin typeface="Meiryo UI" panose="020B0604030504040204" pitchFamily="50" charset="-128"/>
                <a:ea typeface="Meiryo UI" panose="020B0604030504040204" pitchFamily="50" charset="-128"/>
              </a:rPr>
              <a:t>急加速回避</a:t>
            </a:r>
            <a:r>
              <a:rPr lang="ja-JP" altLang="en-US" sz="1800">
                <a:solidFill>
                  <a:schemeClr val="tx1">
                    <a:lumMod val="75000"/>
                    <a:lumOff val="25000"/>
                  </a:schemeClr>
                </a:solidFill>
                <a:latin typeface="Meiryo UI" panose="020B0604030504040204" pitchFamily="50" charset="-128"/>
                <a:ea typeface="Meiryo UI" panose="020B0604030504040204" pitchFamily="50" charset="-128"/>
              </a:rPr>
              <a:t>をサポート</a:t>
            </a:r>
            <a:r>
              <a:rPr lang="en-US" altLang="ja-JP" sz="1800">
                <a:solidFill>
                  <a:schemeClr val="tx1">
                    <a:lumMod val="75000"/>
                    <a:lumOff val="25000"/>
                  </a:schemeClr>
                </a:solidFill>
                <a:latin typeface="Meiryo UI" panose="020B0604030504040204" pitchFamily="50" charset="-128"/>
                <a:ea typeface="Meiryo UI" panose="020B0604030504040204" pitchFamily="50" charset="-128"/>
              </a:rPr>
              <a:t>!</a:t>
            </a:r>
            <a:endParaRPr lang="ja-JP" altLang="en-US" sz="180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40" name="図 39">
            <a:extLst>
              <a:ext uri="{FF2B5EF4-FFF2-40B4-BE49-F238E27FC236}">
                <a16:creationId xmlns:a16="http://schemas.microsoft.com/office/drawing/2014/main" id="{D4BDFAAB-2BB9-6475-2054-45FC989CCB3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529" b="95349" l="6000" r="97429">
                        <a14:foregroundMark x1="64571" y1="31334" x2="66952" y2="39045"/>
                        <a14:foregroundMark x1="90381" y1="29131" x2="90571" y2="33537"/>
                        <a14:foregroundMark x1="90952" y1="27907" x2="91619" y2="31089"/>
                        <a14:foregroundMark x1="68286" y1="31089" x2="64190" y2="27907"/>
                        <a14:foregroundMark x1="91524" y1="34517" x2="91333" y2="36720"/>
                        <a14:foregroundMark x1="91524" y1="33293" x2="91905" y2="36965"/>
                        <a14:foregroundMark x1="90857" y1="40881" x2="92286" y2="42105"/>
                        <a14:foregroundMark x1="90857" y1="36475" x2="92286" y2="37576"/>
                        <a14:foregroundMark x1="67524" y1="35251" x2="70286" y2="42472"/>
                        <a14:foregroundMark x1="92000" y1="39535" x2="91524" y2="41126"/>
                        <a14:foregroundMark x1="27714" y1="79559" x2="24857" y2="76622"/>
                        <a14:foregroundMark x1="17333" y1="77234" x2="18762" y2="81151"/>
                        <a14:foregroundMark x1="19905" y1="87026" x2="22571" y2="87882"/>
                        <a14:foregroundMark x1="51238" y1="83231" x2="46762" y2="74786"/>
                        <a14:foregroundMark x1="43905" y1="80049" x2="35905" y2="81518"/>
                        <a14:foregroundMark x1="38667" y1="64627" x2="36476" y2="70379"/>
                        <a14:foregroundMark x1="44286" y1="68911" x2="45619" y2="69767"/>
                        <a14:foregroundMark x1="57333" y1="74908" x2="57714" y2="77234"/>
                        <a14:foregroundMark x1="58190" y1="76132" x2="58952" y2="78703"/>
                        <a14:foregroundMark x1="59714" y1="79559" x2="57429" y2="73439"/>
                        <a14:foregroundMark x1="63810" y1="74174" x2="63905" y2="75031"/>
                        <a14:foregroundMark x1="67238" y1="74663" x2="67429" y2="75520"/>
                        <a14:foregroundMark x1="71048" y1="76499" x2="71429" y2="77356"/>
                        <a14:foregroundMark x1="74286" y1="78335" x2="74476" y2="79192"/>
                      </a14:backgroundRemoval>
                    </a14:imgEffect>
                  </a14:imgLayer>
                </a14:imgProps>
              </a:ext>
            </a:extLst>
          </a:blip>
          <a:stretch>
            <a:fillRect/>
          </a:stretch>
        </p:blipFill>
        <p:spPr>
          <a:xfrm>
            <a:off x="9481159" y="2280914"/>
            <a:ext cx="1118426" cy="870243"/>
          </a:xfrm>
          <a:prstGeom prst="rect">
            <a:avLst/>
          </a:prstGeom>
        </p:spPr>
      </p:pic>
      <p:pic>
        <p:nvPicPr>
          <p:cNvPr id="47" name="図 46">
            <a:extLst>
              <a:ext uri="{FF2B5EF4-FFF2-40B4-BE49-F238E27FC236}">
                <a16:creationId xmlns:a16="http://schemas.microsoft.com/office/drawing/2014/main" id="{90F5EBA5-DB15-947F-78FA-8D08D6C407E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6528" t="28519" r="15613" b="11162"/>
          <a:stretch/>
        </p:blipFill>
        <p:spPr>
          <a:xfrm>
            <a:off x="3991122" y="3545362"/>
            <a:ext cx="2913617" cy="1942411"/>
          </a:xfrm>
          <a:prstGeom prst="rect">
            <a:avLst/>
          </a:prstGeom>
          <a:ln>
            <a:solidFill>
              <a:schemeClr val="tx1">
                <a:lumMod val="75000"/>
                <a:lumOff val="25000"/>
              </a:schemeClr>
            </a:solidFill>
          </a:ln>
        </p:spPr>
      </p:pic>
      <p:pic>
        <p:nvPicPr>
          <p:cNvPr id="58" name="図 57">
            <a:extLst>
              <a:ext uri="{FF2B5EF4-FFF2-40B4-BE49-F238E27FC236}">
                <a16:creationId xmlns:a16="http://schemas.microsoft.com/office/drawing/2014/main" id="{8A0626BA-162E-4A2C-CE73-A0DF6595750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9722" t="19445" r="10219" b="9392"/>
          <a:stretch/>
        </p:blipFill>
        <p:spPr>
          <a:xfrm>
            <a:off x="501253" y="3545362"/>
            <a:ext cx="2913617" cy="1942411"/>
          </a:xfrm>
          <a:prstGeom prst="rect">
            <a:avLst/>
          </a:prstGeom>
          <a:ln>
            <a:solidFill>
              <a:schemeClr val="tx1">
                <a:lumMod val="75000"/>
                <a:lumOff val="25000"/>
              </a:schemeClr>
            </a:solidFill>
          </a:ln>
        </p:spPr>
      </p:pic>
      <p:pic>
        <p:nvPicPr>
          <p:cNvPr id="59" name="図 58">
            <a:extLst>
              <a:ext uri="{FF2B5EF4-FFF2-40B4-BE49-F238E27FC236}">
                <a16:creationId xmlns:a16="http://schemas.microsoft.com/office/drawing/2014/main" id="{B04EC6D2-503E-2C46-575E-39DDC1993C6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5972" t="25185" r="18090" b="16204"/>
          <a:stretch/>
        </p:blipFill>
        <p:spPr>
          <a:xfrm>
            <a:off x="7483233" y="3559110"/>
            <a:ext cx="2913617" cy="1942411"/>
          </a:xfrm>
          <a:prstGeom prst="rect">
            <a:avLst/>
          </a:prstGeom>
          <a:ln>
            <a:solidFill>
              <a:schemeClr val="tx1">
                <a:lumMod val="75000"/>
                <a:lumOff val="25000"/>
              </a:schemeClr>
            </a:solidFill>
          </a:ln>
        </p:spPr>
      </p:pic>
      <p:sp>
        <p:nvSpPr>
          <p:cNvPr id="66" name="角丸四角形 45">
            <a:extLst>
              <a:ext uri="{FF2B5EF4-FFF2-40B4-BE49-F238E27FC236}">
                <a16:creationId xmlns:a16="http://schemas.microsoft.com/office/drawing/2014/main" id="{30BD7926-C129-0740-EF99-DE92D2952008}"/>
              </a:ext>
            </a:extLst>
          </p:cNvPr>
          <p:cNvSpPr/>
          <p:nvPr/>
        </p:nvSpPr>
        <p:spPr>
          <a:xfrm>
            <a:off x="260802" y="2111675"/>
            <a:ext cx="2754024" cy="4202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solidFill>
                  <a:schemeClr val="tx1">
                    <a:lumMod val="75000"/>
                    <a:lumOff val="25000"/>
                  </a:schemeClr>
                </a:solidFill>
                <a:latin typeface="Meiryo UI" panose="020B0604030504040204" pitchFamily="50" charset="-128"/>
                <a:ea typeface="Meiryo UI" panose="020B0604030504040204" pitchFamily="50" charset="-128"/>
              </a:rPr>
              <a:t>評価①：障害物評価</a:t>
            </a:r>
          </a:p>
        </p:txBody>
      </p:sp>
      <p:sp>
        <p:nvSpPr>
          <p:cNvPr id="67" name="角丸四角形 45">
            <a:extLst>
              <a:ext uri="{FF2B5EF4-FFF2-40B4-BE49-F238E27FC236}">
                <a16:creationId xmlns:a16="http://schemas.microsoft.com/office/drawing/2014/main" id="{989A8D23-74B4-27CF-4C3D-3A4AE7C0326B}"/>
              </a:ext>
            </a:extLst>
          </p:cNvPr>
          <p:cNvSpPr/>
          <p:nvPr/>
        </p:nvSpPr>
        <p:spPr>
          <a:xfrm>
            <a:off x="3732826" y="2103063"/>
            <a:ext cx="2754024" cy="4202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solidFill>
                  <a:schemeClr val="tx1">
                    <a:lumMod val="75000"/>
                    <a:lumOff val="25000"/>
                  </a:schemeClr>
                </a:solidFill>
                <a:latin typeface="Meiryo UI" panose="020B0604030504040204" pitchFamily="50" charset="-128"/>
                <a:ea typeface="Meiryo UI" panose="020B0604030504040204" pitchFamily="50" charset="-128"/>
              </a:rPr>
              <a:t>評価②：後退評価</a:t>
            </a:r>
          </a:p>
        </p:txBody>
      </p:sp>
      <p:sp>
        <p:nvSpPr>
          <p:cNvPr id="68" name="角丸四角形 45">
            <a:extLst>
              <a:ext uri="{FF2B5EF4-FFF2-40B4-BE49-F238E27FC236}">
                <a16:creationId xmlns:a16="http://schemas.microsoft.com/office/drawing/2014/main" id="{BB3FBAE3-A0E7-0D6A-A2E7-8C38BD2A5900}"/>
              </a:ext>
            </a:extLst>
          </p:cNvPr>
          <p:cNvSpPr/>
          <p:nvPr/>
        </p:nvSpPr>
        <p:spPr>
          <a:xfrm>
            <a:off x="7203752" y="2103063"/>
            <a:ext cx="2754024" cy="4202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solidFill>
                  <a:schemeClr val="tx1">
                    <a:lumMod val="75000"/>
                    <a:lumOff val="25000"/>
                  </a:schemeClr>
                </a:solidFill>
                <a:latin typeface="Meiryo UI" panose="020B0604030504040204" pitchFamily="50" charset="-128"/>
                <a:ea typeface="Meiryo UI" panose="020B0604030504040204" pitchFamily="50" charset="-128"/>
              </a:rPr>
              <a:t>評価③：低速走行評価</a:t>
            </a:r>
          </a:p>
        </p:txBody>
      </p:sp>
      <p:sp>
        <p:nvSpPr>
          <p:cNvPr id="69" name="角丸四角形 42">
            <a:extLst>
              <a:ext uri="{FF2B5EF4-FFF2-40B4-BE49-F238E27FC236}">
                <a16:creationId xmlns:a16="http://schemas.microsoft.com/office/drawing/2014/main" id="{A160764A-1E42-1447-AF18-3CF8BFC19FA5}"/>
              </a:ext>
            </a:extLst>
          </p:cNvPr>
          <p:cNvSpPr/>
          <p:nvPr/>
        </p:nvSpPr>
        <p:spPr>
          <a:xfrm>
            <a:off x="264000" y="6182625"/>
            <a:ext cx="11664000" cy="558998"/>
          </a:xfrm>
          <a:prstGeom prst="roundRect">
            <a:avLst/>
          </a:prstGeom>
          <a:solidFill>
            <a:srgbClr val="FFF2CC"/>
          </a:solidFill>
          <a:ln w="5715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a:solidFill>
                  <a:srgbClr val="D33D3D"/>
                </a:solidFill>
                <a:latin typeface="Meiryo UI" panose="020B0604030504040204" pitchFamily="50" charset="-128"/>
                <a:ea typeface="Meiryo UI" panose="020B0604030504040204" pitchFamily="50" charset="-128"/>
              </a:rPr>
              <a:t>お客様の使用シーンに沿った評価</a:t>
            </a:r>
            <a:r>
              <a:rPr lang="ja-JP" altLang="en-US" sz="2800" b="1">
                <a:solidFill>
                  <a:schemeClr val="tx1">
                    <a:lumMod val="75000"/>
                    <a:lumOff val="25000"/>
                  </a:schemeClr>
                </a:solidFill>
                <a:latin typeface="Meiryo UI" panose="020B0604030504040204" pitchFamily="50" charset="-128"/>
                <a:ea typeface="Meiryo UI" panose="020B0604030504040204" pitchFamily="50" charset="-128"/>
              </a:rPr>
              <a:t>により品質を担保</a:t>
            </a:r>
            <a:endParaRPr lang="en-US" altLang="ja-JP" sz="2800" b="1">
              <a:solidFill>
                <a:schemeClr val="tx1">
                  <a:lumMod val="75000"/>
                  <a:lumOff val="25000"/>
                </a:schemeClr>
              </a:solidFill>
              <a:latin typeface="Meiryo UI" panose="020B0604030504040204" pitchFamily="50" charset="-128"/>
              <a:ea typeface="Meiryo UI" panose="020B0604030504040204" pitchFamily="50" charset="-128"/>
            </a:endParaRPr>
          </a:p>
        </p:txBody>
      </p:sp>
      <p:grpSp>
        <p:nvGrpSpPr>
          <p:cNvPr id="81" name="グループ化 80">
            <a:extLst>
              <a:ext uri="{FF2B5EF4-FFF2-40B4-BE49-F238E27FC236}">
                <a16:creationId xmlns:a16="http://schemas.microsoft.com/office/drawing/2014/main" id="{C57EF8D0-756A-3C85-C9CA-89CF20266877}"/>
              </a:ext>
            </a:extLst>
          </p:cNvPr>
          <p:cNvGrpSpPr/>
          <p:nvPr/>
        </p:nvGrpSpPr>
        <p:grpSpPr>
          <a:xfrm>
            <a:off x="10757075" y="2965197"/>
            <a:ext cx="1261132" cy="902690"/>
            <a:chOff x="8361600" y="4484229"/>
            <a:chExt cx="2444518" cy="1705137"/>
          </a:xfrm>
        </p:grpSpPr>
        <p:pic>
          <p:nvPicPr>
            <p:cNvPr id="82" name="図 81">
              <a:extLst>
                <a:ext uri="{FF2B5EF4-FFF2-40B4-BE49-F238E27FC236}">
                  <a16:creationId xmlns:a16="http://schemas.microsoft.com/office/drawing/2014/main" id="{CC9078BA-02C5-FF55-3F22-2F1C79D86350}"/>
                </a:ext>
              </a:extLst>
            </p:cNvPr>
            <p:cNvPicPr>
              <a:picLocks noChangeAspect="1"/>
            </p:cNvPicPr>
            <p:nvPr/>
          </p:nvPicPr>
          <p:blipFill rotWithShape="1">
            <a:blip r:embed="rId16"/>
            <a:srcRect l="3331" t="21066" r="10945" b="600"/>
            <a:stretch/>
          </p:blipFill>
          <p:spPr>
            <a:xfrm>
              <a:off x="8361600" y="4484229"/>
              <a:ext cx="1729522" cy="660109"/>
            </a:xfrm>
            <a:prstGeom prst="rect">
              <a:avLst/>
            </a:prstGeom>
            <a:ln>
              <a:solidFill>
                <a:schemeClr val="tx1"/>
              </a:solidFill>
            </a:ln>
          </p:spPr>
        </p:pic>
        <p:pic>
          <p:nvPicPr>
            <p:cNvPr id="83" name="図 82">
              <a:extLst>
                <a:ext uri="{FF2B5EF4-FFF2-40B4-BE49-F238E27FC236}">
                  <a16:creationId xmlns:a16="http://schemas.microsoft.com/office/drawing/2014/main" id="{AE0706B3-FA81-EC3A-EDC2-3C1C2E52B4E8}"/>
                </a:ext>
              </a:extLst>
            </p:cNvPr>
            <p:cNvPicPr>
              <a:picLocks noChangeAspect="1"/>
            </p:cNvPicPr>
            <p:nvPr/>
          </p:nvPicPr>
          <p:blipFill rotWithShape="1">
            <a:blip r:embed="rId16"/>
            <a:srcRect l="3331" t="21066" r="10945" b="600"/>
            <a:stretch/>
          </p:blipFill>
          <p:spPr>
            <a:xfrm>
              <a:off x="8540350" y="4745486"/>
              <a:ext cx="1729522" cy="660109"/>
            </a:xfrm>
            <a:prstGeom prst="rect">
              <a:avLst/>
            </a:prstGeom>
            <a:ln>
              <a:solidFill>
                <a:schemeClr val="tx1"/>
              </a:solidFill>
            </a:ln>
          </p:spPr>
        </p:pic>
        <p:pic>
          <p:nvPicPr>
            <p:cNvPr id="84" name="図 83">
              <a:extLst>
                <a:ext uri="{FF2B5EF4-FFF2-40B4-BE49-F238E27FC236}">
                  <a16:creationId xmlns:a16="http://schemas.microsoft.com/office/drawing/2014/main" id="{BED83D4A-BD0F-910D-D736-51D1B6135AEE}"/>
                </a:ext>
              </a:extLst>
            </p:cNvPr>
            <p:cNvPicPr>
              <a:picLocks noChangeAspect="1"/>
            </p:cNvPicPr>
            <p:nvPr/>
          </p:nvPicPr>
          <p:blipFill rotWithShape="1">
            <a:blip r:embed="rId16"/>
            <a:srcRect l="3331" t="21066" r="10945" b="600"/>
            <a:stretch/>
          </p:blipFill>
          <p:spPr>
            <a:xfrm>
              <a:off x="8719099" y="5006743"/>
              <a:ext cx="1729522" cy="660109"/>
            </a:xfrm>
            <a:prstGeom prst="rect">
              <a:avLst/>
            </a:prstGeom>
            <a:ln>
              <a:solidFill>
                <a:schemeClr val="tx1"/>
              </a:solidFill>
            </a:ln>
          </p:spPr>
        </p:pic>
        <p:pic>
          <p:nvPicPr>
            <p:cNvPr id="85" name="図 84">
              <a:extLst>
                <a:ext uri="{FF2B5EF4-FFF2-40B4-BE49-F238E27FC236}">
                  <a16:creationId xmlns:a16="http://schemas.microsoft.com/office/drawing/2014/main" id="{4012E690-6AE8-0CAB-341D-FE4B552A6862}"/>
                </a:ext>
              </a:extLst>
            </p:cNvPr>
            <p:cNvPicPr>
              <a:picLocks noChangeAspect="1"/>
            </p:cNvPicPr>
            <p:nvPr/>
          </p:nvPicPr>
          <p:blipFill rotWithShape="1">
            <a:blip r:embed="rId16"/>
            <a:srcRect l="3331" t="21066" r="10945" b="600"/>
            <a:stretch/>
          </p:blipFill>
          <p:spPr>
            <a:xfrm>
              <a:off x="8897849" y="5268000"/>
              <a:ext cx="1729522" cy="660109"/>
            </a:xfrm>
            <a:prstGeom prst="rect">
              <a:avLst/>
            </a:prstGeom>
            <a:ln>
              <a:solidFill>
                <a:schemeClr val="tx1"/>
              </a:solidFill>
            </a:ln>
          </p:spPr>
        </p:pic>
        <p:pic>
          <p:nvPicPr>
            <p:cNvPr id="86" name="図 85">
              <a:extLst>
                <a:ext uri="{FF2B5EF4-FFF2-40B4-BE49-F238E27FC236}">
                  <a16:creationId xmlns:a16="http://schemas.microsoft.com/office/drawing/2014/main" id="{BAEC7E08-EE41-32F9-B66E-7E09E45CF24D}"/>
                </a:ext>
              </a:extLst>
            </p:cNvPr>
            <p:cNvPicPr>
              <a:picLocks noChangeAspect="1"/>
            </p:cNvPicPr>
            <p:nvPr/>
          </p:nvPicPr>
          <p:blipFill rotWithShape="1">
            <a:blip r:embed="rId16"/>
            <a:srcRect l="3331" t="21066" r="10945" b="600"/>
            <a:stretch/>
          </p:blipFill>
          <p:spPr>
            <a:xfrm>
              <a:off x="9076596" y="5529257"/>
              <a:ext cx="1729522" cy="660109"/>
            </a:xfrm>
            <a:prstGeom prst="rect">
              <a:avLst/>
            </a:prstGeom>
            <a:ln>
              <a:solidFill>
                <a:schemeClr val="tx1"/>
              </a:solidFill>
            </a:ln>
          </p:spPr>
        </p:pic>
      </p:grpSp>
      <p:sp>
        <p:nvSpPr>
          <p:cNvPr id="87" name="テキスト ボックス 86">
            <a:extLst>
              <a:ext uri="{FF2B5EF4-FFF2-40B4-BE49-F238E27FC236}">
                <a16:creationId xmlns:a16="http://schemas.microsoft.com/office/drawing/2014/main" id="{BA1BFA85-6528-5BD7-3271-4EAFF4198586}"/>
              </a:ext>
            </a:extLst>
          </p:cNvPr>
          <p:cNvSpPr txBox="1"/>
          <p:nvPr/>
        </p:nvSpPr>
        <p:spPr>
          <a:xfrm>
            <a:off x="10652316" y="3932532"/>
            <a:ext cx="1479922" cy="528350"/>
          </a:xfrm>
          <a:prstGeom prst="rect">
            <a:avLst/>
          </a:prstGeom>
          <a:noFill/>
        </p:spPr>
        <p:txBody>
          <a:bodyPr wrap="square" rtlCol="0">
            <a:spAutoFit/>
          </a:bodyPr>
          <a:lstStyle/>
          <a:p>
            <a:pPr algn="ctr">
              <a:lnSpc>
                <a:spcPts val="1700"/>
              </a:lnSpc>
            </a:pP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チェックシート</a:t>
            </a:r>
            <a:endParaRPr lang="en-US" altLang="ja-JP" sz="1600" b="1">
              <a:solidFill>
                <a:schemeClr val="tx1">
                  <a:lumMod val="75000"/>
                  <a:lumOff val="25000"/>
                </a:schemeClr>
              </a:solidFill>
              <a:latin typeface="Meiryo UI" panose="020B0604030504040204" pitchFamily="50" charset="-128"/>
              <a:ea typeface="Meiryo UI" panose="020B0604030504040204" pitchFamily="50" charset="-128"/>
            </a:endParaRPr>
          </a:p>
          <a:p>
            <a:pPr algn="ctr">
              <a:lnSpc>
                <a:spcPts val="1700"/>
              </a:lnSpc>
            </a:pP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155</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項目</a:t>
            </a: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台</a:t>
            </a:r>
            <a:endParaRPr lang="en-US" altLang="ja-JP" sz="1600" b="1">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88" name="テキスト ボックス 87">
            <a:extLst>
              <a:ext uri="{FF2B5EF4-FFF2-40B4-BE49-F238E27FC236}">
                <a16:creationId xmlns:a16="http://schemas.microsoft.com/office/drawing/2014/main" id="{491BEA4A-BC6C-F554-BC1B-1D733BC5F2A1}"/>
              </a:ext>
            </a:extLst>
          </p:cNvPr>
          <p:cNvSpPr txBox="1"/>
          <p:nvPr/>
        </p:nvSpPr>
        <p:spPr>
          <a:xfrm>
            <a:off x="10623630" y="5575103"/>
            <a:ext cx="1559593" cy="338554"/>
          </a:xfrm>
          <a:prstGeom prst="rect">
            <a:avLst/>
          </a:prstGeom>
          <a:noFill/>
        </p:spPr>
        <p:txBody>
          <a:bodyPr wrap="square" rtlCol="0">
            <a:spAutoFit/>
          </a:bodyPr>
          <a:lstStyle/>
          <a:p>
            <a:pPr algn="ct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10</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台</a:t>
            </a:r>
            <a:r>
              <a:rPr lang="en-US" altLang="ja-JP" sz="1600" b="1">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600" b="1">
                <a:solidFill>
                  <a:schemeClr val="tx1">
                    <a:lumMod val="75000"/>
                    <a:lumOff val="25000"/>
                  </a:schemeClr>
                </a:solidFill>
                <a:latin typeface="Meiryo UI" panose="020B0604030504040204" pitchFamily="50" charset="-128"/>
                <a:ea typeface="Meiryo UI" panose="020B0604030504040204" pitchFamily="50" charset="-128"/>
              </a:rPr>
              <a:t>月</a:t>
            </a:r>
            <a:endParaRPr lang="en-US" altLang="ja-JP" sz="16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D8D4BAD7-3E90-6A70-3798-2E39BBAE92A6}"/>
              </a:ext>
            </a:extLst>
          </p:cNvPr>
          <p:cNvPicPr>
            <a:picLocks noChangeAspect="1"/>
          </p:cNvPicPr>
          <p:nvPr/>
        </p:nvPicPr>
        <p:blipFill>
          <a:blip r:embed="rId17"/>
          <a:stretch>
            <a:fillRect/>
          </a:stretch>
        </p:blipFill>
        <p:spPr>
          <a:xfrm>
            <a:off x="10941509" y="4572253"/>
            <a:ext cx="1004595" cy="1031746"/>
          </a:xfrm>
          <a:prstGeom prst="rect">
            <a:avLst/>
          </a:prstGeom>
        </p:spPr>
      </p:pic>
      <p:sp>
        <p:nvSpPr>
          <p:cNvPr id="3" name="直角三角形 2">
            <a:extLst>
              <a:ext uri="{FF2B5EF4-FFF2-40B4-BE49-F238E27FC236}">
                <a16:creationId xmlns:a16="http://schemas.microsoft.com/office/drawing/2014/main" id="{94324910-A763-ED6A-87FE-FD9A698EBA64}"/>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テキスト ボックス 3">
            <a:extLst>
              <a:ext uri="{FF2B5EF4-FFF2-40B4-BE49-F238E27FC236}">
                <a16:creationId xmlns:a16="http://schemas.microsoft.com/office/drawing/2014/main" id="{2A44AAD6-AD7A-7B66-57BA-50805F382CB0}"/>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7</a:t>
            </a:r>
            <a:endParaRPr lang="ja-JP" altLang="en-US" sz="2400" b="1" dirty="0">
              <a:latin typeface="Meiryo UI" panose="020B0604030504040204" pitchFamily="50" charset="-128"/>
              <a:ea typeface="Meiryo UI" panose="020B0604030504040204" pitchFamily="50" charset="-128"/>
            </a:endParaRPr>
          </a:p>
        </p:txBody>
      </p:sp>
      <p:pic>
        <p:nvPicPr>
          <p:cNvPr id="5" name="録音したサウンド">
            <a:hlinkClick r:id="" action="ppaction://media"/>
            <a:extLst>
              <a:ext uri="{FF2B5EF4-FFF2-40B4-BE49-F238E27FC236}">
                <a16:creationId xmlns:a16="http://schemas.microsoft.com/office/drawing/2014/main" id="{D0CFBF4D-6CD5-035E-8D52-120A6C2C075E}"/>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8"/>
          <a:stretch>
            <a:fillRect/>
          </a:stretch>
        </p:blipFill>
        <p:spPr>
          <a:xfrm>
            <a:off x="33983" y="114619"/>
            <a:ext cx="304800" cy="304800"/>
          </a:xfrm>
          <a:prstGeom prst="rect">
            <a:avLst/>
          </a:prstGeom>
        </p:spPr>
      </p:pic>
    </p:spTree>
    <p:extLst>
      <p:ext uri="{BB962C8B-B14F-4D97-AF65-F5344CB8AC3E}">
        <p14:creationId xmlns:p14="http://schemas.microsoft.com/office/powerpoint/2010/main" val="272891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線コネクタ 17">
            <a:extLst>
              <a:ext uri="{FF2B5EF4-FFF2-40B4-BE49-F238E27FC236}">
                <a16:creationId xmlns:a16="http://schemas.microsoft.com/office/drawing/2014/main" id="{1B8DFBBE-0377-AD85-3C5A-CA429109284B}"/>
              </a:ext>
            </a:extLst>
          </p:cNvPr>
          <p:cNvCxnSpPr>
            <a:cxnSpLocks/>
          </p:cNvCxnSpPr>
          <p:nvPr/>
        </p:nvCxnSpPr>
        <p:spPr>
          <a:xfrm>
            <a:off x="6480305" y="4788382"/>
            <a:ext cx="0" cy="819398"/>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a:off x="6485531" y="3417306"/>
            <a:ext cx="0" cy="329944"/>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62793" y="540323"/>
            <a:ext cx="11666414" cy="0"/>
          </a:xfrm>
          <a:prstGeom prst="line">
            <a:avLst/>
          </a:prstGeom>
          <a:ln w="38100">
            <a:solidFill>
              <a:srgbClr val="265F92"/>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62794" y="8552"/>
            <a:ext cx="6370763" cy="523220"/>
          </a:xfrm>
          <a:prstGeom prst="rect">
            <a:avLst/>
          </a:prstGeom>
          <a:noFill/>
        </p:spPr>
        <p:txBody>
          <a:bodyPr wrap="square" rtlCol="0" anchor="ctr">
            <a:spAutoFit/>
          </a:bodyPr>
          <a:lstStyle/>
          <a:p>
            <a:pPr>
              <a:defRPr/>
            </a:pPr>
            <a:r>
              <a:rPr lang="ja-JP" altLang="en-US" sz="2800">
                <a:solidFill>
                  <a:prstClr val="black">
                    <a:lumMod val="75000"/>
                    <a:lumOff val="25000"/>
                  </a:prstClr>
                </a:solidFill>
                <a:latin typeface="Meiryo UI" panose="020B0604030504040204" pitchFamily="50" charset="-128"/>
                <a:ea typeface="Meiryo UI" panose="020B0604030504040204" pitchFamily="50" charset="-128"/>
              </a:rPr>
              <a:t>現状把握</a:t>
            </a:r>
            <a:r>
              <a:rPr lang="en-US" altLang="ja-JP" sz="2800">
                <a:solidFill>
                  <a:prstClr val="black">
                    <a:lumMod val="75000"/>
                    <a:lumOff val="25000"/>
                  </a:prstClr>
                </a:solidFill>
                <a:latin typeface="Meiryo UI" panose="020B0604030504040204" pitchFamily="50" charset="-128"/>
                <a:ea typeface="Meiryo UI" panose="020B0604030504040204" pitchFamily="50" charset="-128"/>
              </a:rPr>
              <a:t>(</a:t>
            </a:r>
            <a:r>
              <a:rPr lang="ja-JP" altLang="en-US" sz="2800">
                <a:solidFill>
                  <a:prstClr val="black">
                    <a:lumMod val="75000"/>
                    <a:lumOff val="25000"/>
                  </a:prstClr>
                </a:solidFill>
                <a:latin typeface="Meiryo UI" panose="020B0604030504040204" pitchFamily="50" charset="-128"/>
                <a:ea typeface="Meiryo UI" panose="020B0604030504040204" pitchFamily="50" charset="-128"/>
              </a:rPr>
              <a:t>層別</a:t>
            </a:r>
            <a:r>
              <a:rPr lang="en-US" altLang="ja-JP" sz="2800">
                <a:solidFill>
                  <a:prstClr val="black">
                    <a:lumMod val="75000"/>
                    <a:lumOff val="25000"/>
                  </a:prstClr>
                </a:solidFill>
                <a:latin typeface="Meiryo UI" panose="020B0604030504040204" pitchFamily="50" charset="-128"/>
                <a:ea typeface="Meiryo UI" panose="020B0604030504040204" pitchFamily="50" charset="-128"/>
              </a:rPr>
              <a:t>)</a:t>
            </a:r>
            <a:endParaRPr lang="ja-JP" altLang="en-US" sz="2800">
              <a:solidFill>
                <a:prstClr val="black">
                  <a:lumMod val="75000"/>
                  <a:lumOff val="25000"/>
                </a:prstClr>
              </a:solidFill>
              <a:latin typeface="Meiryo UI" panose="020B0604030504040204" pitchFamily="50" charset="-128"/>
              <a:ea typeface="Meiryo UI" panose="020B0604030504040204" pitchFamily="50" charset="-128"/>
            </a:endParaRPr>
          </a:p>
        </p:txBody>
      </p:sp>
      <p:cxnSp>
        <p:nvCxnSpPr>
          <p:cNvPr id="10" name="直線コネクタ 9"/>
          <p:cNvCxnSpPr>
            <a:cxnSpLocks/>
          </p:cNvCxnSpPr>
          <p:nvPr/>
        </p:nvCxnSpPr>
        <p:spPr>
          <a:xfrm>
            <a:off x="2588167" y="2042966"/>
            <a:ext cx="3288" cy="305718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a:cxnSpLocks/>
          </p:cNvCxnSpPr>
          <p:nvPr/>
        </p:nvCxnSpPr>
        <p:spPr>
          <a:xfrm>
            <a:off x="10407156" y="2007799"/>
            <a:ext cx="0" cy="62371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a:cxnSpLocks/>
          </p:cNvCxnSpPr>
          <p:nvPr/>
        </p:nvCxnSpPr>
        <p:spPr>
          <a:xfrm>
            <a:off x="6510804" y="1345379"/>
            <a:ext cx="6265" cy="95105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2573798" y="2022040"/>
            <a:ext cx="7848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2" name="角丸四角形 71"/>
          <p:cNvSpPr/>
          <p:nvPr/>
        </p:nvSpPr>
        <p:spPr>
          <a:xfrm>
            <a:off x="317200" y="6220725"/>
            <a:ext cx="11554896" cy="558998"/>
          </a:xfrm>
          <a:prstGeom prst="roundRect">
            <a:avLst/>
          </a:prstGeom>
          <a:solidFill>
            <a:srgbClr val="EC9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900" b="1">
                <a:latin typeface="Meiryo UI" panose="020B0604030504040204" pitchFamily="50" charset="-128"/>
                <a:ea typeface="Meiryo UI" panose="020B0604030504040204" pitchFamily="50" charset="-128"/>
              </a:rPr>
              <a:t>アクセル開度の調整“あり”評価で、</a:t>
            </a:r>
            <a:r>
              <a:rPr lang="en-US" altLang="ja-JP" sz="3200" b="1">
                <a:solidFill>
                  <a:srgbClr val="D33D3D"/>
                </a:solidFill>
                <a:latin typeface="Meiryo UI" panose="020B0604030504040204" pitchFamily="50" charset="-128"/>
                <a:ea typeface="Meiryo UI" panose="020B0604030504040204" pitchFamily="50" charset="-128"/>
              </a:rPr>
              <a:t>1</a:t>
            </a:r>
            <a:r>
              <a:rPr lang="ja-JP" altLang="en-US" sz="3200" b="1">
                <a:solidFill>
                  <a:srgbClr val="D33D3D"/>
                </a:solidFill>
                <a:latin typeface="Meiryo UI" panose="020B0604030504040204" pitchFamily="50" charset="-128"/>
                <a:ea typeface="Meiryo UI" panose="020B0604030504040204" pitchFamily="50" charset="-128"/>
              </a:rPr>
              <a:t>台あたり</a:t>
            </a:r>
            <a:r>
              <a:rPr lang="en-US" altLang="ja-JP" sz="3200" b="1">
                <a:solidFill>
                  <a:srgbClr val="D33D3D"/>
                </a:solidFill>
                <a:latin typeface="Meiryo UI" panose="020B0604030504040204" pitchFamily="50" charset="-128"/>
                <a:ea typeface="Meiryo UI" panose="020B0604030504040204" pitchFamily="50" charset="-128"/>
              </a:rPr>
              <a:t>6h</a:t>
            </a:r>
            <a:r>
              <a:rPr lang="ja-JP" altLang="en-US" sz="3200" b="1">
                <a:solidFill>
                  <a:srgbClr val="D33D3D"/>
                </a:solidFill>
                <a:latin typeface="Meiryo UI" panose="020B0604030504040204" pitchFamily="50" charset="-128"/>
                <a:ea typeface="Meiryo UI" panose="020B0604030504040204" pitchFamily="50" charset="-128"/>
              </a:rPr>
              <a:t>のギャップ</a:t>
            </a:r>
            <a:r>
              <a:rPr lang="ja-JP" altLang="en-US" sz="2900" b="1">
                <a:latin typeface="Meiryo UI" panose="020B0604030504040204" pitchFamily="50" charset="-128"/>
                <a:ea typeface="Meiryo UI" panose="020B0604030504040204" pitchFamily="50" charset="-128"/>
              </a:rPr>
              <a:t>が発生</a:t>
            </a:r>
          </a:p>
        </p:txBody>
      </p:sp>
      <p:cxnSp>
        <p:nvCxnSpPr>
          <p:cNvPr id="73" name="直線コネクタ 72"/>
          <p:cNvCxnSpPr/>
          <p:nvPr/>
        </p:nvCxnSpPr>
        <p:spPr>
          <a:xfrm>
            <a:off x="2589043" y="3432905"/>
            <a:ext cx="389648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2" name="角丸四角形 81"/>
          <p:cNvSpPr/>
          <p:nvPr/>
        </p:nvSpPr>
        <p:spPr>
          <a:xfrm>
            <a:off x="264000" y="6182625"/>
            <a:ext cx="11664000" cy="558998"/>
          </a:xfrm>
          <a:prstGeom prst="roundRect">
            <a:avLst/>
          </a:prstGeom>
          <a:solidFill>
            <a:srgbClr val="FFF2CC"/>
          </a:solidFill>
          <a:ln w="57150">
            <a:solidFill>
              <a:srgbClr val="D3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lumMod val="75000"/>
                    <a:lumOff val="25000"/>
                  </a:schemeClr>
                </a:solidFill>
                <a:latin typeface="Meiryo UI" panose="020B0604030504040204" pitchFamily="50" charset="-128"/>
                <a:ea typeface="Meiryo UI" panose="020B0604030504040204" pitchFamily="50" charset="-128"/>
              </a:rPr>
              <a:t>全開・全閉以外の調整の評価で、</a:t>
            </a:r>
            <a:r>
              <a:rPr lang="en-US" altLang="ja-JP" sz="3200" b="1" dirty="0">
                <a:solidFill>
                  <a:srgbClr val="D33D3D"/>
                </a:solidFill>
                <a:latin typeface="Meiryo UI" panose="020B0604030504040204" pitchFamily="50" charset="-128"/>
                <a:ea typeface="Meiryo UI" panose="020B0604030504040204" pitchFamily="50" charset="-128"/>
              </a:rPr>
              <a:t>1</a:t>
            </a:r>
            <a:r>
              <a:rPr lang="ja-JP" altLang="en-US" sz="3200" b="1" dirty="0">
                <a:solidFill>
                  <a:srgbClr val="D33D3D"/>
                </a:solidFill>
                <a:latin typeface="Meiryo UI" panose="020B0604030504040204" pitchFamily="50" charset="-128"/>
                <a:ea typeface="Meiryo UI" panose="020B0604030504040204" pitchFamily="50" charset="-128"/>
              </a:rPr>
              <a:t>台あたり</a:t>
            </a:r>
            <a:r>
              <a:rPr lang="en-US" altLang="ja-JP" sz="3200" b="1" dirty="0">
                <a:solidFill>
                  <a:srgbClr val="D33D3D"/>
                </a:solidFill>
                <a:latin typeface="Meiryo UI" panose="020B0604030504040204" pitchFamily="50" charset="-128"/>
                <a:ea typeface="Meiryo UI" panose="020B0604030504040204" pitchFamily="50" charset="-128"/>
              </a:rPr>
              <a:t>15h</a:t>
            </a:r>
            <a:r>
              <a:rPr lang="ja-JP" altLang="en-US" sz="2800" b="1" dirty="0">
                <a:solidFill>
                  <a:schemeClr val="tx1">
                    <a:lumMod val="75000"/>
                    <a:lumOff val="25000"/>
                  </a:schemeClr>
                </a:solidFill>
                <a:latin typeface="Meiryo UI" panose="020B0604030504040204" pitchFamily="50" charset="-128"/>
                <a:ea typeface="Meiryo UI" panose="020B0604030504040204" pitchFamily="50" charset="-128"/>
              </a:rPr>
              <a:t>の工数発生</a:t>
            </a:r>
            <a:endParaRPr lang="en-US" altLang="ja-JP"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graphicFrame>
        <p:nvGraphicFramePr>
          <p:cNvPr id="83" name="表 82"/>
          <p:cNvGraphicFramePr>
            <a:graphicFrameLocks noGrp="1"/>
          </p:cNvGraphicFramePr>
          <p:nvPr>
            <p:extLst>
              <p:ext uri="{D42A27DB-BD31-4B8C-83A1-F6EECF244321}">
                <p14:modId xmlns:p14="http://schemas.microsoft.com/office/powerpoint/2010/main" val="2202646872"/>
              </p:ext>
            </p:extLst>
          </p:nvPr>
        </p:nvGraphicFramePr>
        <p:xfrm>
          <a:off x="4832591" y="688747"/>
          <a:ext cx="3352185" cy="934120"/>
        </p:xfrm>
        <a:graphic>
          <a:graphicData uri="http://schemas.openxmlformats.org/drawingml/2006/table">
            <a:tbl>
              <a:tblPr>
                <a:tableStyleId>{5C22544A-7EE6-4342-B048-85BDC9FD1C3A}</a:tableStyleId>
              </a:tblPr>
              <a:tblGrid>
                <a:gridCol w="1173098">
                  <a:extLst>
                    <a:ext uri="{9D8B030D-6E8A-4147-A177-3AD203B41FA5}">
                      <a16:colId xmlns:a16="http://schemas.microsoft.com/office/drawing/2014/main" val="1053128441"/>
                    </a:ext>
                  </a:extLst>
                </a:gridCol>
                <a:gridCol w="941521">
                  <a:extLst>
                    <a:ext uri="{9D8B030D-6E8A-4147-A177-3AD203B41FA5}">
                      <a16:colId xmlns:a16="http://schemas.microsoft.com/office/drawing/2014/main" val="215145938"/>
                    </a:ext>
                  </a:extLst>
                </a:gridCol>
                <a:gridCol w="1237566">
                  <a:extLst>
                    <a:ext uri="{9D8B030D-6E8A-4147-A177-3AD203B41FA5}">
                      <a16:colId xmlns:a16="http://schemas.microsoft.com/office/drawing/2014/main" val="1719477276"/>
                    </a:ext>
                  </a:extLst>
                </a:gridCol>
              </a:tblGrid>
              <a:tr h="423806">
                <a:tc gridSpan="3">
                  <a:txBody>
                    <a:bodyPr/>
                    <a:lstStyle/>
                    <a:p>
                      <a:pPr algn="ctr"/>
                      <a:r>
                        <a:rPr kumimoji="1" lang="ja-JP" altLang="en-US" sz="1500" b="1" dirty="0">
                          <a:solidFill>
                            <a:srgbClr val="D33D3D"/>
                          </a:solidFill>
                          <a:latin typeface="Meiryo UI" panose="020B0604030504040204" pitchFamily="50" charset="-128"/>
                          <a:ea typeface="Meiryo UI" panose="020B0604030504040204" pitchFamily="50" charset="-128"/>
                        </a:rPr>
                        <a:t>踏み間違い加速抑制システム　機能評価</a:t>
                      </a:r>
                    </a:p>
                  </a:txBody>
                  <a:tcPr marL="79803" marR="79803" marT="39901" marB="39901" anchor="ctr">
                    <a:solidFill>
                      <a:srgbClr val="FFF2CC"/>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01214676"/>
                  </a:ext>
                </a:extLst>
              </a:tr>
              <a:tr h="510314">
                <a:tc>
                  <a:txBody>
                    <a:bodyPr/>
                    <a:lstStyle/>
                    <a:p>
                      <a:pPr algn="ctr"/>
                      <a:r>
                        <a:rPr kumimoji="1" lang="ja-JP" altLang="en-US" sz="1300" dirty="0">
                          <a:solidFill>
                            <a:schemeClr val="tx1">
                              <a:lumMod val="75000"/>
                              <a:lumOff val="25000"/>
                            </a:schemeClr>
                          </a:solidFill>
                          <a:latin typeface="Meiryo UI" panose="020B0604030504040204" pitchFamily="50" charset="-128"/>
                          <a:ea typeface="Meiryo UI" panose="020B0604030504040204" pitchFamily="50" charset="-128"/>
                        </a:rPr>
                        <a:t>現状工数</a:t>
                      </a:r>
                    </a:p>
                  </a:txBody>
                  <a:tcPr marL="79803" marR="79803" marT="39901" marB="39901" anchor="ctr">
                    <a:solidFill>
                      <a:schemeClr val="bg1"/>
                    </a:solidFill>
                  </a:tcPr>
                </a:tc>
                <a:tc>
                  <a:txBody>
                    <a:bodyPr/>
                    <a:lstStyle/>
                    <a:p>
                      <a:pPr algn="ctr"/>
                      <a:r>
                        <a:rPr kumimoji="1" lang="en-US" altLang="ja-JP" sz="2400" dirty="0">
                          <a:solidFill>
                            <a:schemeClr val="tx1">
                              <a:lumMod val="75000"/>
                              <a:lumOff val="25000"/>
                            </a:schemeClr>
                          </a:solidFill>
                          <a:latin typeface="Meiryo UI" panose="020B0604030504040204" pitchFamily="50" charset="-128"/>
                          <a:ea typeface="Meiryo UI" panose="020B0604030504040204" pitchFamily="50" charset="-128"/>
                        </a:rPr>
                        <a:t>20h</a:t>
                      </a:r>
                      <a:endParaRPr kumimoji="1" lang="ja-JP" altLang="en-US" sz="2400" dirty="0">
                        <a:solidFill>
                          <a:schemeClr val="tx1">
                            <a:lumMod val="75000"/>
                            <a:lumOff val="25000"/>
                          </a:schemeClr>
                        </a:solidFill>
                        <a:latin typeface="Meiryo UI" panose="020B0604030504040204" pitchFamily="50" charset="-128"/>
                        <a:ea typeface="Meiryo UI" panose="020B0604030504040204" pitchFamily="50" charset="-128"/>
                      </a:endParaRPr>
                    </a:p>
                  </a:txBody>
                  <a:tcPr marL="79803" marR="79803" marT="39901" marB="39901"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標準工数</a:t>
                      </a: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14</a:t>
                      </a:r>
                      <a:r>
                        <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ｈ</a:t>
                      </a: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a:t>
                      </a:r>
                      <a:endPar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endParaRPr>
                    </a:p>
                  </a:txBody>
                  <a:tcPr marL="79803" marR="79803" marT="39901" marB="39901" anchor="ctr">
                    <a:solidFill>
                      <a:schemeClr val="bg1"/>
                    </a:solidFill>
                  </a:tcPr>
                </a:tc>
                <a:extLst>
                  <a:ext uri="{0D108BD9-81ED-4DB2-BD59-A6C34878D82A}">
                    <a16:rowId xmlns:a16="http://schemas.microsoft.com/office/drawing/2014/main" val="2344969127"/>
                  </a:ext>
                </a:extLst>
              </a:tr>
            </a:tbl>
          </a:graphicData>
        </a:graphic>
      </p:graphicFrame>
      <p:sp>
        <p:nvSpPr>
          <p:cNvPr id="25" name="テキスト ボックス 24"/>
          <p:cNvSpPr txBox="1"/>
          <p:nvPr/>
        </p:nvSpPr>
        <p:spPr>
          <a:xfrm>
            <a:off x="151514" y="665959"/>
            <a:ext cx="2695858" cy="485774"/>
          </a:xfrm>
          <a:prstGeom prst="rect">
            <a:avLst/>
          </a:prstGeom>
          <a:noFill/>
        </p:spPr>
        <p:txBody>
          <a:bodyPr wrap="square" rtlCol="0" anchor="ctr">
            <a:spAutoFit/>
          </a:bodyPr>
          <a:lstStyle/>
          <a:p>
            <a:pPr>
              <a:lnSpc>
                <a:spcPct val="120000"/>
              </a:lnSpc>
            </a:pPr>
            <a:r>
              <a:rPr lang="ja-JP" altLang="en-US" sz="2400" b="1">
                <a:solidFill>
                  <a:schemeClr val="tx1">
                    <a:lumMod val="75000"/>
                    <a:lumOff val="25000"/>
                  </a:schemeClr>
                </a:solidFill>
                <a:latin typeface="Meiryo UI" panose="020B0604030504040204" pitchFamily="50" charset="-128"/>
                <a:ea typeface="Meiryo UI" panose="020B0604030504040204" pitchFamily="50" charset="-128"/>
              </a:rPr>
              <a:t>＜問題の層別＞</a:t>
            </a:r>
          </a:p>
        </p:txBody>
      </p:sp>
      <p:sp>
        <p:nvSpPr>
          <p:cNvPr id="26" name="テキスト ボックス 25"/>
          <p:cNvSpPr txBox="1"/>
          <p:nvPr/>
        </p:nvSpPr>
        <p:spPr>
          <a:xfrm>
            <a:off x="112074" y="2628477"/>
            <a:ext cx="896225" cy="307777"/>
          </a:xfrm>
          <a:prstGeom prst="rect">
            <a:avLst/>
          </a:prstGeom>
          <a:noFill/>
        </p:spPr>
        <p:txBody>
          <a:bodyPr wrap="square" rtlCol="0">
            <a:spAutoFit/>
          </a:bodyPr>
          <a:lstStyle/>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工程別</a:t>
            </a:r>
            <a:endParaRPr lang="en-US" altLang="ja-JP" sz="140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160372" y="3861673"/>
            <a:ext cx="901394" cy="523220"/>
          </a:xfrm>
          <a:prstGeom prst="rect">
            <a:avLst/>
          </a:prstGeom>
          <a:noFill/>
        </p:spPr>
        <p:txBody>
          <a:bodyPr wrap="square" rtlCol="0">
            <a:spAutoFit/>
          </a:bodyPr>
          <a:lstStyle/>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評価</a:t>
            </a:r>
            <a:endParaRPr lang="en-US" altLang="ja-JP" sz="140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条件別</a:t>
            </a:r>
            <a:endParaRPr lang="en-US" altLang="ja-JP" sz="1400">
              <a:solidFill>
                <a:schemeClr val="tx1">
                  <a:lumMod val="75000"/>
                  <a:lumOff val="25000"/>
                </a:schemeClr>
              </a:solidFill>
              <a:latin typeface="Meiryo UI" panose="020B0604030504040204" pitchFamily="50" charset="-128"/>
              <a:ea typeface="Meiryo UI" panose="020B0604030504040204" pitchFamily="50" charset="-128"/>
            </a:endParaRPr>
          </a:p>
        </p:txBody>
      </p:sp>
      <p:graphicFrame>
        <p:nvGraphicFramePr>
          <p:cNvPr id="3" name="表 2">
            <a:extLst>
              <a:ext uri="{FF2B5EF4-FFF2-40B4-BE49-F238E27FC236}">
                <a16:creationId xmlns:a16="http://schemas.microsoft.com/office/drawing/2014/main" id="{C3B5402E-C0D8-91A7-FDC5-D4C90D3DD836}"/>
              </a:ext>
            </a:extLst>
          </p:cNvPr>
          <p:cNvGraphicFramePr>
            <a:graphicFrameLocks noGrp="1"/>
          </p:cNvGraphicFramePr>
          <p:nvPr>
            <p:extLst>
              <p:ext uri="{D42A27DB-BD31-4B8C-83A1-F6EECF244321}">
                <p14:modId xmlns:p14="http://schemas.microsoft.com/office/powerpoint/2010/main" val="4288908936"/>
              </p:ext>
            </p:extLst>
          </p:nvPr>
        </p:nvGraphicFramePr>
        <p:xfrm>
          <a:off x="4840666" y="688993"/>
          <a:ext cx="3352805" cy="958553"/>
        </p:xfrm>
        <a:graphic>
          <a:graphicData uri="http://schemas.openxmlformats.org/drawingml/2006/table">
            <a:tbl>
              <a:tblPr/>
              <a:tblGrid>
                <a:gridCol w="3352805">
                  <a:extLst>
                    <a:ext uri="{9D8B030D-6E8A-4147-A177-3AD203B41FA5}">
                      <a16:colId xmlns:a16="http://schemas.microsoft.com/office/drawing/2014/main" val="60689935"/>
                    </a:ext>
                  </a:extLst>
                </a:gridCol>
              </a:tblGrid>
              <a:tr h="958553">
                <a:tc>
                  <a:txBody>
                    <a:bodyPr/>
                    <a:lstStyle/>
                    <a:p>
                      <a:endParaRPr kumimoji="1" lang="ja-JP" altLang="en-US" dirty="0"/>
                    </a:p>
                  </a:txBody>
                  <a:tcPr>
                    <a:lnL w="38100" cmpd="sng">
                      <a:solidFill>
                        <a:schemeClr val="tx1">
                          <a:lumMod val="75000"/>
                          <a:lumOff val="25000"/>
                        </a:schemeClr>
                      </a:solidFill>
                      <a:prstDash val="solid"/>
                    </a:lnL>
                    <a:lnR w="38100" cmpd="sng">
                      <a:solidFill>
                        <a:schemeClr val="tx1">
                          <a:lumMod val="75000"/>
                          <a:lumOff val="25000"/>
                        </a:schemeClr>
                      </a:solidFill>
                      <a:prstDash val="solid"/>
                    </a:lnR>
                    <a:lnT w="38100" cmpd="sng">
                      <a:solidFill>
                        <a:schemeClr val="tx1">
                          <a:lumMod val="75000"/>
                          <a:lumOff val="25000"/>
                        </a:schemeClr>
                      </a:solidFill>
                      <a:prstDash val="solid"/>
                    </a:lnT>
                    <a:lnB w="38100" cmpd="sng">
                      <a:solidFill>
                        <a:schemeClr val="tx1">
                          <a:lumMod val="75000"/>
                          <a:lumOff val="25000"/>
                        </a:schemeClr>
                      </a:solidFill>
                      <a:prstDash val="solid"/>
                    </a:lnB>
                  </a:tcPr>
                </a:tc>
                <a:extLst>
                  <a:ext uri="{0D108BD9-81ED-4DB2-BD59-A6C34878D82A}">
                    <a16:rowId xmlns:a16="http://schemas.microsoft.com/office/drawing/2014/main" val="3314792770"/>
                  </a:ext>
                </a:extLst>
              </a:tr>
            </a:tbl>
          </a:graphicData>
        </a:graphic>
      </p:graphicFrame>
      <p:sp>
        <p:nvSpPr>
          <p:cNvPr id="13" name="テキスト ボックス 12">
            <a:extLst>
              <a:ext uri="{FF2B5EF4-FFF2-40B4-BE49-F238E27FC236}">
                <a16:creationId xmlns:a16="http://schemas.microsoft.com/office/drawing/2014/main" id="{8E1EA250-7CDF-BB45-5DDD-D750BACB727D}"/>
              </a:ext>
            </a:extLst>
          </p:cNvPr>
          <p:cNvSpPr txBox="1"/>
          <p:nvPr/>
        </p:nvSpPr>
        <p:spPr>
          <a:xfrm>
            <a:off x="167834" y="5242670"/>
            <a:ext cx="901394" cy="523220"/>
          </a:xfrm>
          <a:prstGeom prst="rect">
            <a:avLst/>
          </a:prstGeom>
          <a:noFill/>
        </p:spPr>
        <p:txBody>
          <a:bodyPr wrap="square" rtlCol="0">
            <a:spAutoFit/>
          </a:bodyPr>
          <a:lstStyle/>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評価</a:t>
            </a:r>
            <a:endParaRPr lang="en-US" altLang="ja-JP" sz="140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400">
                <a:solidFill>
                  <a:schemeClr val="tx1">
                    <a:lumMod val="75000"/>
                    <a:lumOff val="25000"/>
                  </a:schemeClr>
                </a:solidFill>
                <a:latin typeface="Meiryo UI" panose="020B0604030504040204" pitchFamily="50" charset="-128"/>
                <a:ea typeface="Meiryo UI" panose="020B0604030504040204" pitchFamily="50" charset="-128"/>
              </a:rPr>
              <a:t>項目別</a:t>
            </a:r>
            <a:endParaRPr lang="en-US" altLang="ja-JP" sz="1400">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16" name="直線コネクタ 15">
            <a:extLst>
              <a:ext uri="{FF2B5EF4-FFF2-40B4-BE49-F238E27FC236}">
                <a16:creationId xmlns:a16="http://schemas.microsoft.com/office/drawing/2014/main" id="{5800461C-22C0-ADC5-34D8-3EE16F88D666}"/>
              </a:ext>
            </a:extLst>
          </p:cNvPr>
          <p:cNvCxnSpPr/>
          <p:nvPr/>
        </p:nvCxnSpPr>
        <p:spPr>
          <a:xfrm>
            <a:off x="2591454" y="4797973"/>
            <a:ext cx="389648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表 14">
            <a:extLst>
              <a:ext uri="{FF2B5EF4-FFF2-40B4-BE49-F238E27FC236}">
                <a16:creationId xmlns:a16="http://schemas.microsoft.com/office/drawing/2014/main" id="{72626FAE-EC18-B3B9-17AD-56ED9A0A470A}"/>
              </a:ext>
            </a:extLst>
          </p:cNvPr>
          <p:cNvGraphicFramePr>
            <a:graphicFrameLocks noGrp="1"/>
          </p:cNvGraphicFramePr>
          <p:nvPr>
            <p:extLst>
              <p:ext uri="{D42A27DB-BD31-4B8C-83A1-F6EECF244321}">
                <p14:modId xmlns:p14="http://schemas.microsoft.com/office/powerpoint/2010/main" val="1825797082"/>
              </p:ext>
            </p:extLst>
          </p:nvPr>
        </p:nvGraphicFramePr>
        <p:xfrm>
          <a:off x="866571" y="2121596"/>
          <a:ext cx="3348000" cy="979378"/>
        </p:xfrm>
        <a:graphic>
          <a:graphicData uri="http://schemas.openxmlformats.org/drawingml/2006/table">
            <a:tbl>
              <a:tblPr>
                <a:tableStyleId>{5C22544A-7EE6-4342-B048-85BDC9FD1C3A}</a:tableStyleId>
              </a:tblPr>
              <a:tblGrid>
                <a:gridCol w="1116000">
                  <a:extLst>
                    <a:ext uri="{9D8B030D-6E8A-4147-A177-3AD203B41FA5}">
                      <a16:colId xmlns:a16="http://schemas.microsoft.com/office/drawing/2014/main" val="1053128441"/>
                    </a:ext>
                  </a:extLst>
                </a:gridCol>
                <a:gridCol w="1116000">
                  <a:extLst>
                    <a:ext uri="{9D8B030D-6E8A-4147-A177-3AD203B41FA5}">
                      <a16:colId xmlns:a16="http://schemas.microsoft.com/office/drawing/2014/main" val="215145938"/>
                    </a:ext>
                  </a:extLst>
                </a:gridCol>
                <a:gridCol w="1116000">
                  <a:extLst>
                    <a:ext uri="{9D8B030D-6E8A-4147-A177-3AD203B41FA5}">
                      <a16:colId xmlns:a16="http://schemas.microsoft.com/office/drawing/2014/main" val="1719477276"/>
                    </a:ext>
                  </a:extLst>
                </a:gridCol>
              </a:tblGrid>
              <a:tr h="417194">
                <a:tc gridSpan="3">
                  <a:txBody>
                    <a:bodyPr/>
                    <a:lstStyle/>
                    <a:p>
                      <a:pPr algn="ctr"/>
                      <a:r>
                        <a:rPr kumimoji="1" lang="ja-JP" altLang="en-US" sz="1500" b="1" dirty="0">
                          <a:solidFill>
                            <a:srgbClr val="D33D3D"/>
                          </a:solidFill>
                          <a:latin typeface="Meiryo UI" panose="020B0604030504040204" pitchFamily="50" charset="-128"/>
                          <a:ea typeface="Meiryo UI" panose="020B0604030504040204" pitchFamily="50" charset="-128"/>
                        </a:rPr>
                        <a:t>評価</a:t>
                      </a:r>
                    </a:p>
                  </a:txBody>
                  <a:tcPr marL="79803" marR="79803" marT="39901" marB="39901" anchor="ctr">
                    <a:solidFill>
                      <a:srgbClr val="FFF2CC"/>
                    </a:solidFill>
                  </a:tcPr>
                </a:tc>
                <a:tc hMerge="1">
                  <a:txBody>
                    <a:bodyPr/>
                    <a:lstStyle/>
                    <a:p>
                      <a:endParaRPr kumimoji="1" lang="ja-JP" altLang="en-US"/>
                    </a:p>
                  </a:txBody>
                  <a:tcPr/>
                </a:tc>
                <a:tc hMerge="1">
                  <a:txBody>
                    <a:bodyPr/>
                    <a:lstStyle/>
                    <a:p>
                      <a:endParaRPr kumimoji="1" lang="ja-JP" altLang="en-US" dirty="0"/>
                    </a:p>
                  </a:txBody>
                  <a:tcPr/>
                </a:tc>
                <a:extLst>
                  <a:ext uri="{0D108BD9-81ED-4DB2-BD59-A6C34878D82A}">
                    <a16:rowId xmlns:a16="http://schemas.microsoft.com/office/drawing/2014/main" val="801214676"/>
                  </a:ext>
                </a:extLst>
              </a:tr>
              <a:tr h="562184">
                <a:tc>
                  <a:txBody>
                    <a:bodyPr/>
                    <a:lstStyle/>
                    <a:p>
                      <a:pPr algn="ctr"/>
                      <a:r>
                        <a:rPr kumimoji="1" lang="ja-JP" altLang="en-US" sz="1300">
                          <a:solidFill>
                            <a:schemeClr val="tx1">
                              <a:lumMod val="75000"/>
                              <a:lumOff val="25000"/>
                            </a:schemeClr>
                          </a:solidFill>
                          <a:latin typeface="Meiryo UI" panose="020B0604030504040204" pitchFamily="50" charset="-128"/>
                          <a:ea typeface="Meiryo UI" panose="020B0604030504040204" pitchFamily="50" charset="-128"/>
                        </a:rPr>
                        <a:t>現状工数</a:t>
                      </a:r>
                    </a:p>
                  </a:txBody>
                  <a:tcPr marL="79803" marR="79803" marT="39901" marB="39901" anchor="ctr">
                    <a:solidFill>
                      <a:schemeClr val="bg1"/>
                    </a:solidFill>
                  </a:tcPr>
                </a:tc>
                <a:tc>
                  <a:txBody>
                    <a:bodyPr/>
                    <a:lstStyle/>
                    <a:p>
                      <a:pPr algn="ctr"/>
                      <a:r>
                        <a:rPr kumimoji="1" lang="en-US" altLang="ja-JP" sz="2400" dirty="0">
                          <a:solidFill>
                            <a:schemeClr val="tx1">
                              <a:lumMod val="75000"/>
                              <a:lumOff val="25000"/>
                            </a:schemeClr>
                          </a:solidFill>
                          <a:latin typeface="Meiryo UI" panose="020B0604030504040204" pitchFamily="50" charset="-128"/>
                          <a:ea typeface="Meiryo UI" panose="020B0604030504040204" pitchFamily="50" charset="-128"/>
                        </a:rPr>
                        <a:t>18h</a:t>
                      </a:r>
                      <a:endParaRPr kumimoji="1" lang="ja-JP" altLang="en-US" sz="2400" dirty="0">
                        <a:solidFill>
                          <a:schemeClr val="tx1">
                            <a:lumMod val="75000"/>
                            <a:lumOff val="25000"/>
                          </a:schemeClr>
                        </a:solidFill>
                        <a:latin typeface="Meiryo UI" panose="020B0604030504040204" pitchFamily="50" charset="-128"/>
                        <a:ea typeface="Meiryo UI" panose="020B0604030504040204" pitchFamily="50" charset="-128"/>
                      </a:endParaRPr>
                    </a:p>
                  </a:txBody>
                  <a:tcPr marL="79803" marR="79803" marT="39901" marB="39901"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標準工数</a:t>
                      </a: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ｈ</a:t>
                      </a: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a:t>
                      </a:r>
                      <a:endPar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endParaRPr>
                    </a:p>
                  </a:txBody>
                  <a:tcPr marL="79803" marR="79803" marT="39901" marB="39901" anchor="ctr">
                    <a:solidFill>
                      <a:schemeClr val="bg1"/>
                    </a:solidFill>
                  </a:tcPr>
                </a:tc>
                <a:extLst>
                  <a:ext uri="{0D108BD9-81ED-4DB2-BD59-A6C34878D82A}">
                    <a16:rowId xmlns:a16="http://schemas.microsoft.com/office/drawing/2014/main" val="2344969127"/>
                  </a:ext>
                </a:extLst>
              </a:tr>
            </a:tbl>
          </a:graphicData>
        </a:graphic>
      </p:graphicFrame>
      <p:graphicFrame>
        <p:nvGraphicFramePr>
          <p:cNvPr id="17" name="表 16">
            <a:extLst>
              <a:ext uri="{FF2B5EF4-FFF2-40B4-BE49-F238E27FC236}">
                <a16:creationId xmlns:a16="http://schemas.microsoft.com/office/drawing/2014/main" id="{03F04F56-028B-67D8-14C2-F02344B5032C}"/>
              </a:ext>
            </a:extLst>
          </p:cNvPr>
          <p:cNvGraphicFramePr>
            <a:graphicFrameLocks noGrp="1"/>
          </p:cNvGraphicFramePr>
          <p:nvPr>
            <p:extLst>
              <p:ext uri="{D42A27DB-BD31-4B8C-83A1-F6EECF244321}">
                <p14:modId xmlns:p14="http://schemas.microsoft.com/office/powerpoint/2010/main" val="2098235037"/>
              </p:ext>
            </p:extLst>
          </p:nvPr>
        </p:nvGraphicFramePr>
        <p:xfrm>
          <a:off x="4840977" y="2138036"/>
          <a:ext cx="3348000" cy="967741"/>
        </p:xfrm>
        <a:graphic>
          <a:graphicData uri="http://schemas.openxmlformats.org/drawingml/2006/table">
            <a:tbl>
              <a:tblPr>
                <a:tableStyleId>{5C22544A-7EE6-4342-B048-85BDC9FD1C3A}</a:tableStyleId>
              </a:tblPr>
              <a:tblGrid>
                <a:gridCol w="1116000">
                  <a:extLst>
                    <a:ext uri="{9D8B030D-6E8A-4147-A177-3AD203B41FA5}">
                      <a16:colId xmlns:a16="http://schemas.microsoft.com/office/drawing/2014/main" val="1053128441"/>
                    </a:ext>
                  </a:extLst>
                </a:gridCol>
                <a:gridCol w="1116000">
                  <a:extLst>
                    <a:ext uri="{9D8B030D-6E8A-4147-A177-3AD203B41FA5}">
                      <a16:colId xmlns:a16="http://schemas.microsoft.com/office/drawing/2014/main" val="215145938"/>
                    </a:ext>
                  </a:extLst>
                </a:gridCol>
                <a:gridCol w="1116000">
                  <a:extLst>
                    <a:ext uri="{9D8B030D-6E8A-4147-A177-3AD203B41FA5}">
                      <a16:colId xmlns:a16="http://schemas.microsoft.com/office/drawing/2014/main" val="1719477276"/>
                    </a:ext>
                  </a:extLst>
                </a:gridCol>
              </a:tblGrid>
              <a:tr h="412237">
                <a:tc gridSpan="3">
                  <a:txBody>
                    <a:bodyPr/>
                    <a:lstStyle/>
                    <a:p>
                      <a:pPr algn="ctr"/>
                      <a:r>
                        <a:rPr kumimoji="1" lang="ja-JP" altLang="en-US" sz="1500" b="1">
                          <a:solidFill>
                            <a:schemeClr val="tx1">
                              <a:lumMod val="75000"/>
                              <a:lumOff val="25000"/>
                            </a:schemeClr>
                          </a:solidFill>
                          <a:latin typeface="Meiryo UI" panose="020B0604030504040204" pitchFamily="50" charset="-128"/>
                          <a:ea typeface="Meiryo UI" panose="020B0604030504040204" pitchFamily="50" charset="-128"/>
                        </a:rPr>
                        <a:t>準備</a:t>
                      </a:r>
                    </a:p>
                  </a:txBody>
                  <a:tcPr marL="79803" marR="79803" marT="39901" marB="39901" anchor="ctr">
                    <a:solidFill>
                      <a:srgbClr val="FFF2CC"/>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01214676"/>
                  </a:ext>
                </a:extLst>
              </a:tr>
              <a:tr h="555504">
                <a:tc>
                  <a:txBody>
                    <a:bodyPr/>
                    <a:lstStyle/>
                    <a:p>
                      <a:pPr algn="ctr"/>
                      <a:r>
                        <a:rPr kumimoji="1" lang="ja-JP" altLang="en-US" sz="1300">
                          <a:solidFill>
                            <a:schemeClr val="tx1">
                              <a:lumMod val="75000"/>
                              <a:lumOff val="25000"/>
                            </a:schemeClr>
                          </a:solidFill>
                          <a:latin typeface="Meiryo UI" panose="020B0604030504040204" pitchFamily="50" charset="-128"/>
                          <a:ea typeface="Meiryo UI" panose="020B0604030504040204" pitchFamily="50" charset="-128"/>
                        </a:rPr>
                        <a:t>現状工数</a:t>
                      </a:r>
                    </a:p>
                  </a:txBody>
                  <a:tcPr marL="79803" marR="79803" marT="39901" marB="39901" anchor="ctr">
                    <a:solidFill>
                      <a:schemeClr val="bg1"/>
                    </a:solidFill>
                  </a:tcPr>
                </a:tc>
                <a:tc>
                  <a:txBody>
                    <a:bodyPr/>
                    <a:lstStyle/>
                    <a:p>
                      <a:pPr algn="ctr"/>
                      <a:r>
                        <a:rPr kumimoji="1" lang="en-US" altLang="ja-JP" sz="2400" dirty="0">
                          <a:solidFill>
                            <a:schemeClr val="tx1">
                              <a:lumMod val="75000"/>
                              <a:lumOff val="25000"/>
                            </a:schemeClr>
                          </a:solidFill>
                          <a:latin typeface="Meiryo UI" panose="020B0604030504040204" pitchFamily="50" charset="-128"/>
                          <a:ea typeface="Meiryo UI" panose="020B0604030504040204" pitchFamily="50" charset="-128"/>
                        </a:rPr>
                        <a:t>1h</a:t>
                      </a:r>
                      <a:endParaRPr kumimoji="1" lang="ja-JP" altLang="en-US" sz="2400" dirty="0">
                        <a:solidFill>
                          <a:schemeClr val="tx1">
                            <a:lumMod val="75000"/>
                            <a:lumOff val="25000"/>
                          </a:schemeClr>
                        </a:solidFill>
                        <a:latin typeface="Meiryo UI" panose="020B0604030504040204" pitchFamily="50" charset="-128"/>
                        <a:ea typeface="Meiryo UI" panose="020B0604030504040204" pitchFamily="50" charset="-128"/>
                      </a:endParaRPr>
                    </a:p>
                  </a:txBody>
                  <a:tcPr marL="79803" marR="79803" marT="39901" marB="39901"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標準工数</a:t>
                      </a: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ｈ</a:t>
                      </a: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a:t>
                      </a:r>
                      <a:endPar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endParaRPr>
                    </a:p>
                  </a:txBody>
                  <a:tcPr marL="79803" marR="79803" marT="39901" marB="39901" anchor="ctr">
                    <a:solidFill>
                      <a:schemeClr val="bg1"/>
                    </a:solidFill>
                  </a:tcPr>
                </a:tc>
                <a:extLst>
                  <a:ext uri="{0D108BD9-81ED-4DB2-BD59-A6C34878D82A}">
                    <a16:rowId xmlns:a16="http://schemas.microsoft.com/office/drawing/2014/main" val="2344969127"/>
                  </a:ext>
                </a:extLst>
              </a:tr>
            </a:tbl>
          </a:graphicData>
        </a:graphic>
      </p:graphicFrame>
      <p:graphicFrame>
        <p:nvGraphicFramePr>
          <p:cNvPr id="19" name="表 18">
            <a:extLst>
              <a:ext uri="{FF2B5EF4-FFF2-40B4-BE49-F238E27FC236}">
                <a16:creationId xmlns:a16="http://schemas.microsoft.com/office/drawing/2014/main" id="{4FA16CD4-895F-FDC4-C331-B94031E961D1}"/>
              </a:ext>
            </a:extLst>
          </p:cNvPr>
          <p:cNvGraphicFramePr>
            <a:graphicFrameLocks noGrp="1"/>
          </p:cNvGraphicFramePr>
          <p:nvPr>
            <p:extLst>
              <p:ext uri="{D42A27DB-BD31-4B8C-83A1-F6EECF244321}">
                <p14:modId xmlns:p14="http://schemas.microsoft.com/office/powerpoint/2010/main" val="91585301"/>
              </p:ext>
            </p:extLst>
          </p:nvPr>
        </p:nvGraphicFramePr>
        <p:xfrm>
          <a:off x="8705850" y="2138036"/>
          <a:ext cx="3348000" cy="962938"/>
        </p:xfrm>
        <a:graphic>
          <a:graphicData uri="http://schemas.openxmlformats.org/drawingml/2006/table">
            <a:tbl>
              <a:tblPr>
                <a:tableStyleId>{5C22544A-7EE6-4342-B048-85BDC9FD1C3A}</a:tableStyleId>
              </a:tblPr>
              <a:tblGrid>
                <a:gridCol w="1116000">
                  <a:extLst>
                    <a:ext uri="{9D8B030D-6E8A-4147-A177-3AD203B41FA5}">
                      <a16:colId xmlns:a16="http://schemas.microsoft.com/office/drawing/2014/main" val="1053128441"/>
                    </a:ext>
                  </a:extLst>
                </a:gridCol>
                <a:gridCol w="1116000">
                  <a:extLst>
                    <a:ext uri="{9D8B030D-6E8A-4147-A177-3AD203B41FA5}">
                      <a16:colId xmlns:a16="http://schemas.microsoft.com/office/drawing/2014/main" val="215145938"/>
                    </a:ext>
                  </a:extLst>
                </a:gridCol>
                <a:gridCol w="1116000">
                  <a:extLst>
                    <a:ext uri="{9D8B030D-6E8A-4147-A177-3AD203B41FA5}">
                      <a16:colId xmlns:a16="http://schemas.microsoft.com/office/drawing/2014/main" val="1719477276"/>
                    </a:ext>
                  </a:extLst>
                </a:gridCol>
              </a:tblGrid>
              <a:tr h="410191">
                <a:tc gridSpan="3">
                  <a:txBody>
                    <a:bodyPr/>
                    <a:lstStyle/>
                    <a:p>
                      <a:pPr algn="ctr"/>
                      <a:r>
                        <a:rPr kumimoji="1" lang="ja-JP" altLang="en-US" sz="1500" b="1" dirty="0">
                          <a:solidFill>
                            <a:schemeClr val="tx1">
                              <a:lumMod val="75000"/>
                              <a:lumOff val="25000"/>
                            </a:schemeClr>
                          </a:solidFill>
                          <a:latin typeface="Meiryo UI" panose="020B0604030504040204" pitchFamily="50" charset="-128"/>
                          <a:ea typeface="Meiryo UI" panose="020B0604030504040204" pitchFamily="50" charset="-128"/>
                        </a:rPr>
                        <a:t>片付け</a:t>
                      </a:r>
                    </a:p>
                  </a:txBody>
                  <a:tcPr marL="79803" marR="79803" marT="39901" marB="39901" anchor="ctr">
                    <a:solidFill>
                      <a:srgbClr val="FFF2CC"/>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01214676"/>
                  </a:ext>
                </a:extLst>
              </a:tr>
              <a:tr h="552747">
                <a:tc>
                  <a:txBody>
                    <a:bodyPr/>
                    <a:lstStyle/>
                    <a:p>
                      <a:pPr algn="ctr"/>
                      <a:r>
                        <a:rPr kumimoji="1" lang="ja-JP" altLang="en-US" sz="1300">
                          <a:solidFill>
                            <a:schemeClr val="tx1">
                              <a:lumMod val="75000"/>
                              <a:lumOff val="25000"/>
                            </a:schemeClr>
                          </a:solidFill>
                          <a:latin typeface="Meiryo UI" panose="020B0604030504040204" pitchFamily="50" charset="-128"/>
                          <a:ea typeface="Meiryo UI" panose="020B0604030504040204" pitchFamily="50" charset="-128"/>
                        </a:rPr>
                        <a:t>現状工数</a:t>
                      </a:r>
                    </a:p>
                  </a:txBody>
                  <a:tcPr marL="79803" marR="79803" marT="39901" marB="39901" anchor="ctr">
                    <a:solidFill>
                      <a:schemeClr val="bg1"/>
                    </a:solidFill>
                  </a:tcPr>
                </a:tc>
                <a:tc>
                  <a:txBody>
                    <a:bodyPr/>
                    <a:lstStyle/>
                    <a:p>
                      <a:pPr algn="ctr"/>
                      <a:r>
                        <a:rPr kumimoji="1" lang="en-US" altLang="ja-JP" sz="2400" dirty="0">
                          <a:solidFill>
                            <a:schemeClr val="tx1">
                              <a:lumMod val="75000"/>
                              <a:lumOff val="25000"/>
                            </a:schemeClr>
                          </a:solidFill>
                          <a:latin typeface="Meiryo UI" panose="020B0604030504040204" pitchFamily="50" charset="-128"/>
                          <a:ea typeface="Meiryo UI" panose="020B0604030504040204" pitchFamily="50" charset="-128"/>
                        </a:rPr>
                        <a:t>1h</a:t>
                      </a:r>
                      <a:endParaRPr kumimoji="1" lang="ja-JP" altLang="en-US" sz="2400" dirty="0">
                        <a:solidFill>
                          <a:schemeClr val="tx1">
                            <a:lumMod val="75000"/>
                            <a:lumOff val="25000"/>
                          </a:schemeClr>
                        </a:solidFill>
                        <a:latin typeface="Meiryo UI" panose="020B0604030504040204" pitchFamily="50" charset="-128"/>
                        <a:ea typeface="Meiryo UI" panose="020B0604030504040204" pitchFamily="50" charset="-128"/>
                      </a:endParaRPr>
                    </a:p>
                  </a:txBody>
                  <a:tcPr marL="79803" marR="79803" marT="39901" marB="39901"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標準工数</a:t>
                      </a: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ｈ</a:t>
                      </a: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a:t>
                      </a:r>
                      <a:endPar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endParaRPr>
                    </a:p>
                  </a:txBody>
                  <a:tcPr marL="79803" marR="79803" marT="39901" marB="39901" anchor="ctr">
                    <a:solidFill>
                      <a:schemeClr val="bg1"/>
                    </a:solidFill>
                  </a:tcPr>
                </a:tc>
                <a:extLst>
                  <a:ext uri="{0D108BD9-81ED-4DB2-BD59-A6C34878D82A}">
                    <a16:rowId xmlns:a16="http://schemas.microsoft.com/office/drawing/2014/main" val="2344969127"/>
                  </a:ext>
                </a:extLst>
              </a:tr>
            </a:tbl>
          </a:graphicData>
        </a:graphic>
      </p:graphicFrame>
      <p:graphicFrame>
        <p:nvGraphicFramePr>
          <p:cNvPr id="22" name="表 21">
            <a:extLst>
              <a:ext uri="{FF2B5EF4-FFF2-40B4-BE49-F238E27FC236}">
                <a16:creationId xmlns:a16="http://schemas.microsoft.com/office/drawing/2014/main" id="{72A318FE-2092-9FFA-E8AE-0B15B609CDF5}"/>
              </a:ext>
            </a:extLst>
          </p:cNvPr>
          <p:cNvGraphicFramePr>
            <a:graphicFrameLocks noGrp="1"/>
          </p:cNvGraphicFramePr>
          <p:nvPr>
            <p:extLst>
              <p:ext uri="{D42A27DB-BD31-4B8C-83A1-F6EECF244321}">
                <p14:modId xmlns:p14="http://schemas.microsoft.com/office/powerpoint/2010/main" val="3720569530"/>
              </p:ext>
            </p:extLst>
          </p:nvPr>
        </p:nvGraphicFramePr>
        <p:xfrm>
          <a:off x="866571" y="3517709"/>
          <a:ext cx="3348000" cy="967916"/>
        </p:xfrm>
        <a:graphic>
          <a:graphicData uri="http://schemas.openxmlformats.org/drawingml/2006/table">
            <a:tbl>
              <a:tblPr>
                <a:tableStyleId>{5C22544A-7EE6-4342-B048-85BDC9FD1C3A}</a:tableStyleId>
              </a:tblPr>
              <a:tblGrid>
                <a:gridCol w="1116000">
                  <a:extLst>
                    <a:ext uri="{9D8B030D-6E8A-4147-A177-3AD203B41FA5}">
                      <a16:colId xmlns:a16="http://schemas.microsoft.com/office/drawing/2014/main" val="1053128441"/>
                    </a:ext>
                  </a:extLst>
                </a:gridCol>
                <a:gridCol w="1116000">
                  <a:extLst>
                    <a:ext uri="{9D8B030D-6E8A-4147-A177-3AD203B41FA5}">
                      <a16:colId xmlns:a16="http://schemas.microsoft.com/office/drawing/2014/main" val="215145938"/>
                    </a:ext>
                  </a:extLst>
                </a:gridCol>
                <a:gridCol w="1116000">
                  <a:extLst>
                    <a:ext uri="{9D8B030D-6E8A-4147-A177-3AD203B41FA5}">
                      <a16:colId xmlns:a16="http://schemas.microsoft.com/office/drawing/2014/main" val="1719477276"/>
                    </a:ext>
                  </a:extLst>
                </a:gridCol>
              </a:tblGrid>
              <a:tr h="412311">
                <a:tc gridSpan="3">
                  <a:txBody>
                    <a:bodyPr/>
                    <a:lstStyle/>
                    <a:p>
                      <a:pPr algn="ctr"/>
                      <a:r>
                        <a:rPr kumimoji="1" lang="ja-JP" altLang="en-US" sz="1500" b="1" dirty="0">
                          <a:solidFill>
                            <a:srgbClr val="D33D3D"/>
                          </a:solidFill>
                          <a:latin typeface="Meiryo UI" panose="020B0604030504040204" pitchFamily="50" charset="-128"/>
                          <a:ea typeface="Meiryo UI" panose="020B0604030504040204" pitchFamily="50" charset="-128"/>
                        </a:rPr>
                        <a:t>アクセル踏込み量調整　あり</a:t>
                      </a:r>
                    </a:p>
                  </a:txBody>
                  <a:tcPr marL="79803" marR="79803" marT="39901" marB="39901" anchor="ctr">
                    <a:solidFill>
                      <a:srgbClr val="FFF2CC"/>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01214676"/>
                  </a:ext>
                </a:extLst>
              </a:tr>
              <a:tr h="555605">
                <a:tc>
                  <a:txBody>
                    <a:bodyPr/>
                    <a:lstStyle/>
                    <a:p>
                      <a:pPr algn="ctr"/>
                      <a:r>
                        <a:rPr kumimoji="1" lang="ja-JP" altLang="en-US" sz="1300">
                          <a:solidFill>
                            <a:schemeClr val="tx1">
                              <a:lumMod val="75000"/>
                              <a:lumOff val="25000"/>
                            </a:schemeClr>
                          </a:solidFill>
                          <a:latin typeface="Meiryo UI" panose="020B0604030504040204" pitchFamily="50" charset="-128"/>
                          <a:ea typeface="Meiryo UI" panose="020B0604030504040204" pitchFamily="50" charset="-128"/>
                        </a:rPr>
                        <a:t>現状工数</a:t>
                      </a:r>
                    </a:p>
                  </a:txBody>
                  <a:tcPr marL="79803" marR="79803" marT="39901" marB="39901" anchor="ctr">
                    <a:solidFill>
                      <a:schemeClr val="bg1"/>
                    </a:solidFill>
                  </a:tcPr>
                </a:tc>
                <a:tc>
                  <a:txBody>
                    <a:bodyPr/>
                    <a:lstStyle/>
                    <a:p>
                      <a:pPr algn="ctr"/>
                      <a:r>
                        <a:rPr kumimoji="1" lang="en-US" altLang="ja-JP" sz="2400" dirty="0">
                          <a:solidFill>
                            <a:schemeClr val="tx1">
                              <a:lumMod val="75000"/>
                              <a:lumOff val="25000"/>
                            </a:schemeClr>
                          </a:solidFill>
                          <a:latin typeface="Meiryo UI" panose="020B0604030504040204" pitchFamily="50" charset="-128"/>
                          <a:ea typeface="Meiryo UI" panose="020B0604030504040204" pitchFamily="50" charset="-128"/>
                        </a:rPr>
                        <a:t>17h</a:t>
                      </a:r>
                      <a:endParaRPr kumimoji="1" lang="ja-JP" altLang="en-US" sz="2400" dirty="0">
                        <a:solidFill>
                          <a:schemeClr val="tx1">
                            <a:lumMod val="75000"/>
                            <a:lumOff val="25000"/>
                          </a:schemeClr>
                        </a:solidFill>
                        <a:latin typeface="Meiryo UI" panose="020B0604030504040204" pitchFamily="50" charset="-128"/>
                        <a:ea typeface="Meiryo UI" panose="020B0604030504040204" pitchFamily="50" charset="-128"/>
                      </a:endParaRPr>
                    </a:p>
                  </a:txBody>
                  <a:tcPr marL="79803" marR="79803" marT="39901" marB="39901"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標準工数</a:t>
                      </a: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11h)</a:t>
                      </a:r>
                      <a:endPar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endParaRPr>
                    </a:p>
                  </a:txBody>
                  <a:tcPr marL="79803" marR="79803" marT="39901" marB="39901" anchor="ctr">
                    <a:solidFill>
                      <a:schemeClr val="bg1"/>
                    </a:solidFill>
                  </a:tcPr>
                </a:tc>
                <a:extLst>
                  <a:ext uri="{0D108BD9-81ED-4DB2-BD59-A6C34878D82A}">
                    <a16:rowId xmlns:a16="http://schemas.microsoft.com/office/drawing/2014/main" val="2344969127"/>
                  </a:ext>
                </a:extLst>
              </a:tr>
            </a:tbl>
          </a:graphicData>
        </a:graphic>
      </p:graphicFrame>
      <p:graphicFrame>
        <p:nvGraphicFramePr>
          <p:cNvPr id="23" name="表 22">
            <a:extLst>
              <a:ext uri="{FF2B5EF4-FFF2-40B4-BE49-F238E27FC236}">
                <a16:creationId xmlns:a16="http://schemas.microsoft.com/office/drawing/2014/main" id="{593F445A-8E19-D2F2-6B62-8B16A9586479}"/>
              </a:ext>
            </a:extLst>
          </p:cNvPr>
          <p:cNvGraphicFramePr>
            <a:graphicFrameLocks noGrp="1"/>
          </p:cNvGraphicFramePr>
          <p:nvPr>
            <p:extLst>
              <p:ext uri="{D42A27DB-BD31-4B8C-83A1-F6EECF244321}">
                <p14:modId xmlns:p14="http://schemas.microsoft.com/office/powerpoint/2010/main" val="803260197"/>
              </p:ext>
            </p:extLst>
          </p:nvPr>
        </p:nvGraphicFramePr>
        <p:xfrm>
          <a:off x="4840977" y="3520582"/>
          <a:ext cx="3348000" cy="965043"/>
        </p:xfrm>
        <a:graphic>
          <a:graphicData uri="http://schemas.openxmlformats.org/drawingml/2006/table">
            <a:tbl>
              <a:tblPr>
                <a:tableStyleId>{5C22544A-7EE6-4342-B048-85BDC9FD1C3A}</a:tableStyleId>
              </a:tblPr>
              <a:tblGrid>
                <a:gridCol w="1116000">
                  <a:extLst>
                    <a:ext uri="{9D8B030D-6E8A-4147-A177-3AD203B41FA5}">
                      <a16:colId xmlns:a16="http://schemas.microsoft.com/office/drawing/2014/main" val="1053128441"/>
                    </a:ext>
                  </a:extLst>
                </a:gridCol>
                <a:gridCol w="1116000">
                  <a:extLst>
                    <a:ext uri="{9D8B030D-6E8A-4147-A177-3AD203B41FA5}">
                      <a16:colId xmlns:a16="http://schemas.microsoft.com/office/drawing/2014/main" val="215145938"/>
                    </a:ext>
                  </a:extLst>
                </a:gridCol>
                <a:gridCol w="1116000">
                  <a:extLst>
                    <a:ext uri="{9D8B030D-6E8A-4147-A177-3AD203B41FA5}">
                      <a16:colId xmlns:a16="http://schemas.microsoft.com/office/drawing/2014/main" val="1719477276"/>
                    </a:ext>
                  </a:extLst>
                </a:gridCol>
              </a:tblGrid>
              <a:tr h="411087">
                <a:tc gridSpan="3">
                  <a:txBody>
                    <a:bodyPr/>
                    <a:lstStyle/>
                    <a:p>
                      <a:pPr algn="ctr"/>
                      <a:r>
                        <a:rPr kumimoji="1" lang="ja-JP" altLang="en-US" sz="1500" b="1" dirty="0">
                          <a:solidFill>
                            <a:schemeClr val="tx1">
                              <a:lumMod val="75000"/>
                              <a:lumOff val="25000"/>
                            </a:schemeClr>
                          </a:solidFill>
                          <a:latin typeface="Meiryo UI" panose="020B0604030504040204" pitchFamily="50" charset="-128"/>
                          <a:ea typeface="Meiryo UI" panose="020B0604030504040204" pitchFamily="50" charset="-128"/>
                        </a:rPr>
                        <a:t>アクセル踏込み量調整　なし</a:t>
                      </a:r>
                    </a:p>
                  </a:txBody>
                  <a:tcPr marL="79803" marR="79803" marT="39901" marB="39901" anchor="ctr">
                    <a:solidFill>
                      <a:srgbClr val="FFF2CC"/>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01214676"/>
                  </a:ext>
                </a:extLst>
              </a:tr>
              <a:tr h="553956">
                <a:tc>
                  <a:txBody>
                    <a:bodyPr/>
                    <a:lstStyle/>
                    <a:p>
                      <a:pPr algn="ctr"/>
                      <a:r>
                        <a:rPr kumimoji="1" lang="ja-JP" altLang="en-US" sz="1300">
                          <a:solidFill>
                            <a:schemeClr val="tx1">
                              <a:lumMod val="75000"/>
                              <a:lumOff val="25000"/>
                            </a:schemeClr>
                          </a:solidFill>
                          <a:latin typeface="Meiryo UI" panose="020B0604030504040204" pitchFamily="50" charset="-128"/>
                          <a:ea typeface="Meiryo UI" panose="020B0604030504040204" pitchFamily="50" charset="-128"/>
                        </a:rPr>
                        <a:t>現状工数</a:t>
                      </a:r>
                    </a:p>
                  </a:txBody>
                  <a:tcPr marL="79803" marR="79803" marT="39901" marB="39901" anchor="ctr">
                    <a:solidFill>
                      <a:schemeClr val="bg1"/>
                    </a:solidFill>
                  </a:tcPr>
                </a:tc>
                <a:tc>
                  <a:txBody>
                    <a:bodyPr/>
                    <a:lstStyle/>
                    <a:p>
                      <a:pPr algn="ctr"/>
                      <a:r>
                        <a:rPr kumimoji="1" lang="en-US" altLang="ja-JP" sz="2400" dirty="0">
                          <a:solidFill>
                            <a:schemeClr val="tx1">
                              <a:lumMod val="75000"/>
                              <a:lumOff val="25000"/>
                            </a:schemeClr>
                          </a:solidFill>
                          <a:latin typeface="Meiryo UI" panose="020B0604030504040204" pitchFamily="50" charset="-128"/>
                          <a:ea typeface="Meiryo UI" panose="020B0604030504040204" pitchFamily="50" charset="-128"/>
                        </a:rPr>
                        <a:t>1h</a:t>
                      </a:r>
                      <a:endParaRPr kumimoji="1" lang="ja-JP" altLang="en-US" sz="2400" dirty="0">
                        <a:solidFill>
                          <a:schemeClr val="tx1">
                            <a:lumMod val="75000"/>
                            <a:lumOff val="25000"/>
                          </a:schemeClr>
                        </a:solidFill>
                        <a:latin typeface="Meiryo UI" panose="020B0604030504040204" pitchFamily="50" charset="-128"/>
                        <a:ea typeface="Meiryo UI" panose="020B0604030504040204" pitchFamily="50" charset="-128"/>
                      </a:endParaRPr>
                    </a:p>
                  </a:txBody>
                  <a:tcPr marL="79803" marR="79803" marT="39901" marB="39901"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標準工数</a:t>
                      </a: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1h)</a:t>
                      </a:r>
                      <a:endPar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endParaRPr>
                    </a:p>
                  </a:txBody>
                  <a:tcPr marL="79803" marR="79803" marT="39901" marB="39901" anchor="ctr">
                    <a:solidFill>
                      <a:schemeClr val="bg1"/>
                    </a:solidFill>
                  </a:tcPr>
                </a:tc>
                <a:extLst>
                  <a:ext uri="{0D108BD9-81ED-4DB2-BD59-A6C34878D82A}">
                    <a16:rowId xmlns:a16="http://schemas.microsoft.com/office/drawing/2014/main" val="2344969127"/>
                  </a:ext>
                </a:extLst>
              </a:tr>
            </a:tbl>
          </a:graphicData>
        </a:graphic>
      </p:graphicFrame>
      <p:graphicFrame>
        <p:nvGraphicFramePr>
          <p:cNvPr id="24" name="表 23">
            <a:extLst>
              <a:ext uri="{FF2B5EF4-FFF2-40B4-BE49-F238E27FC236}">
                <a16:creationId xmlns:a16="http://schemas.microsoft.com/office/drawing/2014/main" id="{298632B3-54DC-7162-2957-3EB718FC3F9D}"/>
              </a:ext>
            </a:extLst>
          </p:cNvPr>
          <p:cNvGraphicFramePr>
            <a:graphicFrameLocks noGrp="1"/>
          </p:cNvGraphicFramePr>
          <p:nvPr>
            <p:extLst>
              <p:ext uri="{D42A27DB-BD31-4B8C-83A1-F6EECF244321}">
                <p14:modId xmlns:p14="http://schemas.microsoft.com/office/powerpoint/2010/main" val="3840841129"/>
              </p:ext>
            </p:extLst>
          </p:nvPr>
        </p:nvGraphicFramePr>
        <p:xfrm>
          <a:off x="866571" y="4889509"/>
          <a:ext cx="3348000" cy="967916"/>
        </p:xfrm>
        <a:graphic>
          <a:graphicData uri="http://schemas.openxmlformats.org/drawingml/2006/table">
            <a:tbl>
              <a:tblPr>
                <a:tableStyleId>{5C22544A-7EE6-4342-B048-85BDC9FD1C3A}</a:tableStyleId>
              </a:tblPr>
              <a:tblGrid>
                <a:gridCol w="1116000">
                  <a:extLst>
                    <a:ext uri="{9D8B030D-6E8A-4147-A177-3AD203B41FA5}">
                      <a16:colId xmlns:a16="http://schemas.microsoft.com/office/drawing/2014/main" val="1053128441"/>
                    </a:ext>
                  </a:extLst>
                </a:gridCol>
                <a:gridCol w="1116000">
                  <a:extLst>
                    <a:ext uri="{9D8B030D-6E8A-4147-A177-3AD203B41FA5}">
                      <a16:colId xmlns:a16="http://schemas.microsoft.com/office/drawing/2014/main" val="215145938"/>
                    </a:ext>
                  </a:extLst>
                </a:gridCol>
                <a:gridCol w="1116000">
                  <a:extLst>
                    <a:ext uri="{9D8B030D-6E8A-4147-A177-3AD203B41FA5}">
                      <a16:colId xmlns:a16="http://schemas.microsoft.com/office/drawing/2014/main" val="1719477276"/>
                    </a:ext>
                  </a:extLst>
                </a:gridCol>
              </a:tblGrid>
              <a:tr h="412311">
                <a:tc gridSpan="3">
                  <a:txBody>
                    <a:bodyPr/>
                    <a:lstStyle/>
                    <a:p>
                      <a:pPr algn="ctr"/>
                      <a:r>
                        <a:rPr kumimoji="1" lang="ja-JP" altLang="en-US" sz="1500" b="1" dirty="0">
                          <a:solidFill>
                            <a:srgbClr val="D33D3D"/>
                          </a:solidFill>
                          <a:latin typeface="Meiryo UI" panose="020B0604030504040204" pitchFamily="50" charset="-128"/>
                          <a:ea typeface="Meiryo UI" panose="020B0604030504040204" pitchFamily="50" charset="-128"/>
                        </a:rPr>
                        <a:t>全開・全閉以外の調整　</a:t>
                      </a:r>
                    </a:p>
                  </a:txBody>
                  <a:tcPr marL="79803" marR="79803" marT="39901" marB="39901" anchor="ctr">
                    <a:solidFill>
                      <a:srgbClr val="FFF2CC"/>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01214676"/>
                  </a:ext>
                </a:extLst>
              </a:tr>
              <a:tr h="555605">
                <a:tc>
                  <a:txBody>
                    <a:bodyPr/>
                    <a:lstStyle/>
                    <a:p>
                      <a:pPr algn="ctr"/>
                      <a:r>
                        <a:rPr kumimoji="1" lang="ja-JP" altLang="en-US" sz="1300">
                          <a:solidFill>
                            <a:schemeClr val="tx1">
                              <a:lumMod val="75000"/>
                              <a:lumOff val="25000"/>
                            </a:schemeClr>
                          </a:solidFill>
                          <a:latin typeface="Meiryo UI" panose="020B0604030504040204" pitchFamily="50" charset="-128"/>
                          <a:ea typeface="Meiryo UI" panose="020B0604030504040204" pitchFamily="50" charset="-128"/>
                        </a:rPr>
                        <a:t>現状工数</a:t>
                      </a:r>
                    </a:p>
                  </a:txBody>
                  <a:tcPr marL="79803" marR="79803" marT="39901" marB="39901" anchor="ctr">
                    <a:solidFill>
                      <a:schemeClr val="bg1"/>
                    </a:solidFill>
                  </a:tcPr>
                </a:tc>
                <a:tc>
                  <a:txBody>
                    <a:bodyPr/>
                    <a:lstStyle/>
                    <a:p>
                      <a:pPr algn="ctr"/>
                      <a:r>
                        <a:rPr kumimoji="1" lang="en-US" altLang="ja-JP" sz="2400" b="1" dirty="0">
                          <a:solidFill>
                            <a:srgbClr val="D33D3D"/>
                          </a:solidFill>
                          <a:latin typeface="Meiryo UI" panose="020B0604030504040204" pitchFamily="50" charset="-128"/>
                          <a:ea typeface="Meiryo UI" panose="020B0604030504040204" pitchFamily="50" charset="-128"/>
                        </a:rPr>
                        <a:t>15h</a:t>
                      </a:r>
                      <a:endParaRPr kumimoji="1" lang="ja-JP" altLang="en-US" sz="2400" b="1" dirty="0">
                        <a:solidFill>
                          <a:srgbClr val="D33D3D"/>
                        </a:solidFill>
                        <a:latin typeface="Meiryo UI" panose="020B0604030504040204" pitchFamily="50" charset="-128"/>
                        <a:ea typeface="Meiryo UI" panose="020B0604030504040204" pitchFamily="50" charset="-128"/>
                      </a:endParaRPr>
                    </a:p>
                  </a:txBody>
                  <a:tcPr marL="79803" marR="79803" marT="39901" marB="39901"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標準工数</a:t>
                      </a: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9h)</a:t>
                      </a:r>
                      <a:endPar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endParaRPr>
                    </a:p>
                  </a:txBody>
                  <a:tcPr marL="79803" marR="79803" marT="39901" marB="39901" anchor="ctr">
                    <a:solidFill>
                      <a:schemeClr val="bg1"/>
                    </a:solidFill>
                  </a:tcPr>
                </a:tc>
                <a:extLst>
                  <a:ext uri="{0D108BD9-81ED-4DB2-BD59-A6C34878D82A}">
                    <a16:rowId xmlns:a16="http://schemas.microsoft.com/office/drawing/2014/main" val="2344969127"/>
                  </a:ext>
                </a:extLst>
              </a:tr>
            </a:tbl>
          </a:graphicData>
        </a:graphic>
      </p:graphicFrame>
      <p:graphicFrame>
        <p:nvGraphicFramePr>
          <p:cNvPr id="27" name="表 26">
            <a:extLst>
              <a:ext uri="{FF2B5EF4-FFF2-40B4-BE49-F238E27FC236}">
                <a16:creationId xmlns:a16="http://schemas.microsoft.com/office/drawing/2014/main" id="{29A13EC2-5042-6710-0E1F-A3026DBF0B94}"/>
              </a:ext>
            </a:extLst>
          </p:cNvPr>
          <p:cNvGraphicFramePr>
            <a:graphicFrameLocks noGrp="1"/>
          </p:cNvGraphicFramePr>
          <p:nvPr>
            <p:extLst>
              <p:ext uri="{D42A27DB-BD31-4B8C-83A1-F6EECF244321}">
                <p14:modId xmlns:p14="http://schemas.microsoft.com/office/powerpoint/2010/main" val="2683665764"/>
              </p:ext>
            </p:extLst>
          </p:nvPr>
        </p:nvGraphicFramePr>
        <p:xfrm>
          <a:off x="4843069" y="4888715"/>
          <a:ext cx="3348000" cy="877175"/>
        </p:xfrm>
        <a:graphic>
          <a:graphicData uri="http://schemas.openxmlformats.org/drawingml/2006/table">
            <a:tbl>
              <a:tblPr>
                <a:tableStyleId>{5C22544A-7EE6-4342-B048-85BDC9FD1C3A}</a:tableStyleId>
              </a:tblPr>
              <a:tblGrid>
                <a:gridCol w="1116000">
                  <a:extLst>
                    <a:ext uri="{9D8B030D-6E8A-4147-A177-3AD203B41FA5}">
                      <a16:colId xmlns:a16="http://schemas.microsoft.com/office/drawing/2014/main" val="1053128441"/>
                    </a:ext>
                  </a:extLst>
                </a:gridCol>
                <a:gridCol w="1116000">
                  <a:extLst>
                    <a:ext uri="{9D8B030D-6E8A-4147-A177-3AD203B41FA5}">
                      <a16:colId xmlns:a16="http://schemas.microsoft.com/office/drawing/2014/main" val="215145938"/>
                    </a:ext>
                  </a:extLst>
                </a:gridCol>
                <a:gridCol w="1116000">
                  <a:extLst>
                    <a:ext uri="{9D8B030D-6E8A-4147-A177-3AD203B41FA5}">
                      <a16:colId xmlns:a16="http://schemas.microsoft.com/office/drawing/2014/main" val="1719477276"/>
                    </a:ext>
                  </a:extLst>
                </a:gridCol>
              </a:tblGrid>
              <a:tr h="373657">
                <a:tc gridSpan="3">
                  <a:txBody>
                    <a:bodyPr/>
                    <a:lstStyle/>
                    <a:p>
                      <a:pPr algn="ctr"/>
                      <a:r>
                        <a:rPr kumimoji="1" lang="ja-JP" altLang="en-US" sz="1500" b="1" dirty="0">
                          <a:solidFill>
                            <a:schemeClr val="tx1">
                              <a:lumMod val="75000"/>
                              <a:lumOff val="25000"/>
                            </a:schemeClr>
                          </a:solidFill>
                          <a:latin typeface="Meiryo UI" panose="020B0604030504040204" pitchFamily="50" charset="-128"/>
                          <a:ea typeface="Meiryo UI" panose="020B0604030504040204" pitchFamily="50" charset="-128"/>
                        </a:rPr>
                        <a:t>全開・全閉での調整</a:t>
                      </a:r>
                    </a:p>
                  </a:txBody>
                  <a:tcPr marL="79803" marR="79803" marT="39901" marB="39901" anchor="ctr">
                    <a:solidFill>
                      <a:srgbClr val="FFF2CC"/>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01214676"/>
                  </a:ext>
                </a:extLst>
              </a:tr>
              <a:tr h="503518">
                <a:tc>
                  <a:txBody>
                    <a:bodyPr/>
                    <a:lstStyle/>
                    <a:p>
                      <a:pPr algn="ctr"/>
                      <a:r>
                        <a:rPr kumimoji="1" lang="ja-JP" altLang="en-US" sz="1300">
                          <a:solidFill>
                            <a:schemeClr val="tx1">
                              <a:lumMod val="75000"/>
                              <a:lumOff val="25000"/>
                            </a:schemeClr>
                          </a:solidFill>
                          <a:latin typeface="Meiryo UI" panose="020B0604030504040204" pitchFamily="50" charset="-128"/>
                          <a:ea typeface="Meiryo UI" panose="020B0604030504040204" pitchFamily="50" charset="-128"/>
                        </a:rPr>
                        <a:t>現状工数</a:t>
                      </a:r>
                    </a:p>
                  </a:txBody>
                  <a:tcPr marL="79803" marR="79803" marT="39901" marB="39901" anchor="ctr">
                    <a:solidFill>
                      <a:schemeClr val="bg1"/>
                    </a:solidFill>
                  </a:tcPr>
                </a:tc>
                <a:tc>
                  <a:txBody>
                    <a:bodyPr/>
                    <a:lstStyle/>
                    <a:p>
                      <a:pPr algn="ctr"/>
                      <a:r>
                        <a:rPr kumimoji="1" lang="en-US" altLang="ja-JP" sz="2400" dirty="0">
                          <a:solidFill>
                            <a:schemeClr val="tx1">
                              <a:lumMod val="75000"/>
                              <a:lumOff val="25000"/>
                            </a:schemeClr>
                          </a:solidFill>
                          <a:latin typeface="Meiryo UI" panose="020B0604030504040204" pitchFamily="50" charset="-128"/>
                          <a:ea typeface="Meiryo UI" panose="020B0604030504040204" pitchFamily="50" charset="-128"/>
                        </a:rPr>
                        <a:t>2h</a:t>
                      </a:r>
                      <a:endParaRPr kumimoji="1" lang="ja-JP" altLang="en-US" sz="2400" dirty="0">
                        <a:solidFill>
                          <a:schemeClr val="tx1">
                            <a:lumMod val="75000"/>
                            <a:lumOff val="25000"/>
                          </a:schemeClr>
                        </a:solidFill>
                        <a:latin typeface="Meiryo UI" panose="020B0604030504040204" pitchFamily="50" charset="-128"/>
                        <a:ea typeface="Meiryo UI" panose="020B0604030504040204" pitchFamily="50" charset="-128"/>
                      </a:endParaRPr>
                    </a:p>
                  </a:txBody>
                  <a:tcPr marL="79803" marR="79803" marT="39901" marB="39901"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標準工数</a:t>
                      </a:r>
                      <a:r>
                        <a:rPr kumimoji="1" lang="en-US" altLang="ja-JP"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rPr>
                        <a:t>2h)</a:t>
                      </a:r>
                      <a:endParaRPr kumimoji="1" lang="ja-JP" altLang="en-US" sz="1050" b="0" i="0" u="none" strike="noStrike" kern="1200" cap="none" spc="0" normalizeH="0" baseline="0" noProof="0" dirty="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cs typeface="+mn-cs"/>
                      </a:endParaRPr>
                    </a:p>
                  </a:txBody>
                  <a:tcPr marL="79803" marR="79803" marT="39901" marB="39901" anchor="ctr">
                    <a:solidFill>
                      <a:schemeClr val="bg1"/>
                    </a:solidFill>
                  </a:tcPr>
                </a:tc>
                <a:extLst>
                  <a:ext uri="{0D108BD9-81ED-4DB2-BD59-A6C34878D82A}">
                    <a16:rowId xmlns:a16="http://schemas.microsoft.com/office/drawing/2014/main" val="2344969127"/>
                  </a:ext>
                </a:extLst>
              </a:tr>
            </a:tbl>
          </a:graphicData>
        </a:graphic>
      </p:graphicFrame>
      <p:sp>
        <p:nvSpPr>
          <p:cNvPr id="2" name="直角三角形 1">
            <a:extLst>
              <a:ext uri="{FF2B5EF4-FFF2-40B4-BE49-F238E27FC236}">
                <a16:creationId xmlns:a16="http://schemas.microsoft.com/office/drawing/2014/main" id="{B336C30D-B671-4266-8D54-DAA29AEC0231}"/>
              </a:ext>
            </a:extLst>
          </p:cNvPr>
          <p:cNvSpPr/>
          <p:nvPr/>
        </p:nvSpPr>
        <p:spPr>
          <a:xfrm flipH="1" flipV="1">
            <a:off x="11073516" y="-1"/>
            <a:ext cx="1118482" cy="934123"/>
          </a:xfrm>
          <a:prstGeom prst="rtTriangle">
            <a:avLst/>
          </a:prstGeom>
          <a:solidFill>
            <a:schemeClr val="accent2"/>
          </a:solid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テキスト ボックス 3">
            <a:extLst>
              <a:ext uri="{FF2B5EF4-FFF2-40B4-BE49-F238E27FC236}">
                <a16:creationId xmlns:a16="http://schemas.microsoft.com/office/drawing/2014/main" id="{02329BC2-77D9-7BD3-683C-5FAC7AB7DCB9}"/>
              </a:ext>
            </a:extLst>
          </p:cNvPr>
          <p:cNvSpPr txBox="1"/>
          <p:nvPr/>
        </p:nvSpPr>
        <p:spPr>
          <a:xfrm>
            <a:off x="11344404" y="-22914"/>
            <a:ext cx="738077" cy="461665"/>
          </a:xfrm>
          <a:prstGeom prst="rect">
            <a:avLst/>
          </a:prstGeom>
          <a:noFill/>
        </p:spPr>
        <p:txBody>
          <a:bodyPr vert="horz" wrap="square" lIns="91440" tIns="45720" rIns="91440" bIns="45720" rtlCol="0" anchor="b">
            <a:spAutoFit/>
          </a:bodyPr>
          <a:lstStyle/>
          <a:p>
            <a:pPr algn="r"/>
            <a:r>
              <a:rPr lang="en-US" altLang="ja-JP" sz="2400" b="1" dirty="0">
                <a:latin typeface="Meiryo UI" panose="020B0604030504040204" pitchFamily="50" charset="-128"/>
                <a:ea typeface="Meiryo UI" panose="020B0604030504040204" pitchFamily="50" charset="-128"/>
              </a:rPr>
              <a:t>8</a:t>
            </a:r>
            <a:endParaRPr lang="ja-JP" altLang="en-US" sz="2400" b="1" dirty="0">
              <a:latin typeface="Meiryo UI" panose="020B0604030504040204" pitchFamily="50" charset="-128"/>
              <a:ea typeface="Meiryo UI" panose="020B0604030504040204" pitchFamily="50" charset="-128"/>
            </a:endParaRPr>
          </a:p>
        </p:txBody>
      </p:sp>
      <p:graphicFrame>
        <p:nvGraphicFramePr>
          <p:cNvPr id="5" name="表 4">
            <a:extLst>
              <a:ext uri="{FF2B5EF4-FFF2-40B4-BE49-F238E27FC236}">
                <a16:creationId xmlns:a16="http://schemas.microsoft.com/office/drawing/2014/main" id="{81118B91-A805-17B0-FAD2-437583AA46E6}"/>
              </a:ext>
            </a:extLst>
          </p:cNvPr>
          <p:cNvGraphicFramePr>
            <a:graphicFrameLocks noGrp="1"/>
          </p:cNvGraphicFramePr>
          <p:nvPr>
            <p:extLst>
              <p:ext uri="{D42A27DB-BD31-4B8C-83A1-F6EECF244321}">
                <p14:modId xmlns:p14="http://schemas.microsoft.com/office/powerpoint/2010/main" val="2150755347"/>
              </p:ext>
            </p:extLst>
          </p:nvPr>
        </p:nvGraphicFramePr>
        <p:xfrm>
          <a:off x="878842" y="2143281"/>
          <a:ext cx="3352805" cy="958553"/>
        </p:xfrm>
        <a:graphic>
          <a:graphicData uri="http://schemas.openxmlformats.org/drawingml/2006/table">
            <a:tbl>
              <a:tblPr/>
              <a:tblGrid>
                <a:gridCol w="3352805">
                  <a:extLst>
                    <a:ext uri="{9D8B030D-6E8A-4147-A177-3AD203B41FA5}">
                      <a16:colId xmlns:a16="http://schemas.microsoft.com/office/drawing/2014/main" val="60689935"/>
                    </a:ext>
                  </a:extLst>
                </a:gridCol>
              </a:tblGrid>
              <a:tr h="958553">
                <a:tc>
                  <a:txBody>
                    <a:bodyPr/>
                    <a:lstStyle/>
                    <a:p>
                      <a:endParaRPr kumimoji="1" lang="ja-JP" altLang="en-US" dirty="0"/>
                    </a:p>
                  </a:txBody>
                  <a:tcPr>
                    <a:lnL w="38100" cmpd="sng">
                      <a:solidFill>
                        <a:schemeClr val="tx1">
                          <a:lumMod val="75000"/>
                          <a:lumOff val="25000"/>
                        </a:schemeClr>
                      </a:solidFill>
                      <a:prstDash val="solid"/>
                    </a:lnL>
                    <a:lnR w="38100" cmpd="sng">
                      <a:solidFill>
                        <a:schemeClr val="tx1">
                          <a:lumMod val="75000"/>
                          <a:lumOff val="25000"/>
                        </a:schemeClr>
                      </a:solidFill>
                      <a:prstDash val="solid"/>
                    </a:lnR>
                    <a:lnT w="38100" cmpd="sng">
                      <a:solidFill>
                        <a:schemeClr val="tx1">
                          <a:lumMod val="75000"/>
                          <a:lumOff val="25000"/>
                        </a:schemeClr>
                      </a:solidFill>
                      <a:prstDash val="solid"/>
                    </a:lnT>
                    <a:lnB w="38100" cmpd="sng">
                      <a:solidFill>
                        <a:schemeClr val="tx1">
                          <a:lumMod val="75000"/>
                          <a:lumOff val="25000"/>
                        </a:schemeClr>
                      </a:solidFill>
                      <a:prstDash val="solid"/>
                    </a:lnB>
                  </a:tcPr>
                </a:tc>
                <a:extLst>
                  <a:ext uri="{0D108BD9-81ED-4DB2-BD59-A6C34878D82A}">
                    <a16:rowId xmlns:a16="http://schemas.microsoft.com/office/drawing/2014/main" val="3314792770"/>
                  </a:ext>
                </a:extLst>
              </a:tr>
            </a:tbl>
          </a:graphicData>
        </a:graphic>
      </p:graphicFrame>
      <p:graphicFrame>
        <p:nvGraphicFramePr>
          <p:cNvPr id="6" name="表 5">
            <a:extLst>
              <a:ext uri="{FF2B5EF4-FFF2-40B4-BE49-F238E27FC236}">
                <a16:creationId xmlns:a16="http://schemas.microsoft.com/office/drawing/2014/main" id="{DE3E266A-693A-9CB9-0160-D9DCF68751A9}"/>
              </a:ext>
            </a:extLst>
          </p:cNvPr>
          <p:cNvGraphicFramePr>
            <a:graphicFrameLocks noGrp="1"/>
          </p:cNvGraphicFramePr>
          <p:nvPr>
            <p:extLst>
              <p:ext uri="{D42A27DB-BD31-4B8C-83A1-F6EECF244321}">
                <p14:modId xmlns:p14="http://schemas.microsoft.com/office/powerpoint/2010/main" val="1303040695"/>
              </p:ext>
            </p:extLst>
          </p:nvPr>
        </p:nvGraphicFramePr>
        <p:xfrm>
          <a:off x="861766" y="3514415"/>
          <a:ext cx="3352805" cy="958553"/>
        </p:xfrm>
        <a:graphic>
          <a:graphicData uri="http://schemas.openxmlformats.org/drawingml/2006/table">
            <a:tbl>
              <a:tblPr/>
              <a:tblGrid>
                <a:gridCol w="3352805">
                  <a:extLst>
                    <a:ext uri="{9D8B030D-6E8A-4147-A177-3AD203B41FA5}">
                      <a16:colId xmlns:a16="http://schemas.microsoft.com/office/drawing/2014/main" val="60689935"/>
                    </a:ext>
                  </a:extLst>
                </a:gridCol>
              </a:tblGrid>
              <a:tr h="958553">
                <a:tc>
                  <a:txBody>
                    <a:bodyPr/>
                    <a:lstStyle/>
                    <a:p>
                      <a:endParaRPr kumimoji="1" lang="ja-JP" altLang="en-US" dirty="0"/>
                    </a:p>
                  </a:txBody>
                  <a:tcPr>
                    <a:lnL w="38100" cmpd="sng">
                      <a:solidFill>
                        <a:schemeClr val="tx1">
                          <a:lumMod val="75000"/>
                          <a:lumOff val="25000"/>
                        </a:schemeClr>
                      </a:solidFill>
                      <a:prstDash val="solid"/>
                    </a:lnL>
                    <a:lnR w="38100" cmpd="sng">
                      <a:solidFill>
                        <a:schemeClr val="tx1">
                          <a:lumMod val="75000"/>
                          <a:lumOff val="25000"/>
                        </a:schemeClr>
                      </a:solidFill>
                      <a:prstDash val="solid"/>
                    </a:lnR>
                    <a:lnT w="38100" cmpd="sng">
                      <a:solidFill>
                        <a:schemeClr val="tx1">
                          <a:lumMod val="75000"/>
                          <a:lumOff val="25000"/>
                        </a:schemeClr>
                      </a:solidFill>
                      <a:prstDash val="solid"/>
                    </a:lnT>
                    <a:lnB w="38100" cmpd="sng">
                      <a:solidFill>
                        <a:schemeClr val="tx1">
                          <a:lumMod val="75000"/>
                          <a:lumOff val="25000"/>
                        </a:schemeClr>
                      </a:solidFill>
                      <a:prstDash val="solid"/>
                    </a:lnB>
                  </a:tcPr>
                </a:tc>
                <a:extLst>
                  <a:ext uri="{0D108BD9-81ED-4DB2-BD59-A6C34878D82A}">
                    <a16:rowId xmlns:a16="http://schemas.microsoft.com/office/drawing/2014/main" val="3314792770"/>
                  </a:ext>
                </a:extLst>
              </a:tr>
            </a:tbl>
          </a:graphicData>
        </a:graphic>
      </p:graphicFrame>
      <p:graphicFrame>
        <p:nvGraphicFramePr>
          <p:cNvPr id="9" name="表 8">
            <a:extLst>
              <a:ext uri="{FF2B5EF4-FFF2-40B4-BE49-F238E27FC236}">
                <a16:creationId xmlns:a16="http://schemas.microsoft.com/office/drawing/2014/main" id="{5248A167-87C6-775B-8E38-6D12E45F657E}"/>
              </a:ext>
            </a:extLst>
          </p:cNvPr>
          <p:cNvGraphicFramePr>
            <a:graphicFrameLocks noGrp="1"/>
          </p:cNvGraphicFramePr>
          <p:nvPr>
            <p:extLst>
              <p:ext uri="{D42A27DB-BD31-4B8C-83A1-F6EECF244321}">
                <p14:modId xmlns:p14="http://schemas.microsoft.com/office/powerpoint/2010/main" val="3183725553"/>
              </p:ext>
            </p:extLst>
          </p:nvPr>
        </p:nvGraphicFramePr>
        <p:xfrm>
          <a:off x="4840980" y="2147035"/>
          <a:ext cx="3352805" cy="958553"/>
        </p:xfrm>
        <a:graphic>
          <a:graphicData uri="http://schemas.openxmlformats.org/drawingml/2006/table">
            <a:tbl>
              <a:tblPr/>
              <a:tblGrid>
                <a:gridCol w="3352805">
                  <a:extLst>
                    <a:ext uri="{9D8B030D-6E8A-4147-A177-3AD203B41FA5}">
                      <a16:colId xmlns:a16="http://schemas.microsoft.com/office/drawing/2014/main" val="60689935"/>
                    </a:ext>
                  </a:extLst>
                </a:gridCol>
              </a:tblGrid>
              <a:tr h="958553">
                <a:tc>
                  <a:txBody>
                    <a:bodyPr/>
                    <a:lstStyle/>
                    <a:p>
                      <a:endParaRPr kumimoji="1" lang="ja-JP" altLang="en-US" dirty="0"/>
                    </a:p>
                  </a:txBody>
                  <a:tcPr>
                    <a:lnL w="38100" cmpd="sng">
                      <a:solidFill>
                        <a:schemeClr val="tx1">
                          <a:lumMod val="75000"/>
                          <a:lumOff val="25000"/>
                        </a:schemeClr>
                      </a:solidFill>
                      <a:prstDash val="solid"/>
                    </a:lnL>
                    <a:lnR w="38100" cmpd="sng">
                      <a:solidFill>
                        <a:schemeClr val="tx1">
                          <a:lumMod val="75000"/>
                          <a:lumOff val="25000"/>
                        </a:schemeClr>
                      </a:solidFill>
                      <a:prstDash val="solid"/>
                    </a:lnR>
                    <a:lnT w="38100" cmpd="sng">
                      <a:solidFill>
                        <a:schemeClr val="tx1">
                          <a:lumMod val="75000"/>
                          <a:lumOff val="25000"/>
                        </a:schemeClr>
                      </a:solidFill>
                      <a:prstDash val="solid"/>
                    </a:lnT>
                    <a:lnB w="38100" cmpd="sng">
                      <a:solidFill>
                        <a:schemeClr val="tx1">
                          <a:lumMod val="75000"/>
                          <a:lumOff val="25000"/>
                        </a:schemeClr>
                      </a:solidFill>
                      <a:prstDash val="solid"/>
                    </a:lnB>
                  </a:tcPr>
                </a:tc>
                <a:extLst>
                  <a:ext uri="{0D108BD9-81ED-4DB2-BD59-A6C34878D82A}">
                    <a16:rowId xmlns:a16="http://schemas.microsoft.com/office/drawing/2014/main" val="3314792770"/>
                  </a:ext>
                </a:extLst>
              </a:tr>
            </a:tbl>
          </a:graphicData>
        </a:graphic>
      </p:graphicFrame>
      <p:graphicFrame>
        <p:nvGraphicFramePr>
          <p:cNvPr id="11" name="表 10">
            <a:extLst>
              <a:ext uri="{FF2B5EF4-FFF2-40B4-BE49-F238E27FC236}">
                <a16:creationId xmlns:a16="http://schemas.microsoft.com/office/drawing/2014/main" id="{29669C5F-11D9-397F-13FB-F2F43F72E747}"/>
              </a:ext>
            </a:extLst>
          </p:cNvPr>
          <p:cNvGraphicFramePr>
            <a:graphicFrameLocks noGrp="1"/>
          </p:cNvGraphicFramePr>
          <p:nvPr>
            <p:extLst>
              <p:ext uri="{D42A27DB-BD31-4B8C-83A1-F6EECF244321}">
                <p14:modId xmlns:p14="http://schemas.microsoft.com/office/powerpoint/2010/main" val="433463145"/>
              </p:ext>
            </p:extLst>
          </p:nvPr>
        </p:nvGraphicFramePr>
        <p:xfrm>
          <a:off x="8710655" y="2154887"/>
          <a:ext cx="3352805" cy="958553"/>
        </p:xfrm>
        <a:graphic>
          <a:graphicData uri="http://schemas.openxmlformats.org/drawingml/2006/table">
            <a:tbl>
              <a:tblPr/>
              <a:tblGrid>
                <a:gridCol w="3352805">
                  <a:extLst>
                    <a:ext uri="{9D8B030D-6E8A-4147-A177-3AD203B41FA5}">
                      <a16:colId xmlns:a16="http://schemas.microsoft.com/office/drawing/2014/main" val="60689935"/>
                    </a:ext>
                  </a:extLst>
                </a:gridCol>
              </a:tblGrid>
              <a:tr h="958553">
                <a:tc>
                  <a:txBody>
                    <a:bodyPr/>
                    <a:lstStyle/>
                    <a:p>
                      <a:endParaRPr kumimoji="1" lang="ja-JP" altLang="en-US" dirty="0"/>
                    </a:p>
                  </a:txBody>
                  <a:tcPr>
                    <a:lnL w="38100" cmpd="sng">
                      <a:solidFill>
                        <a:schemeClr val="tx1">
                          <a:lumMod val="75000"/>
                          <a:lumOff val="25000"/>
                        </a:schemeClr>
                      </a:solidFill>
                      <a:prstDash val="solid"/>
                    </a:lnL>
                    <a:lnR w="38100" cmpd="sng">
                      <a:solidFill>
                        <a:schemeClr val="tx1">
                          <a:lumMod val="75000"/>
                          <a:lumOff val="25000"/>
                        </a:schemeClr>
                      </a:solidFill>
                      <a:prstDash val="solid"/>
                    </a:lnR>
                    <a:lnT w="38100" cmpd="sng">
                      <a:solidFill>
                        <a:schemeClr val="tx1">
                          <a:lumMod val="75000"/>
                          <a:lumOff val="25000"/>
                        </a:schemeClr>
                      </a:solidFill>
                      <a:prstDash val="solid"/>
                    </a:lnT>
                    <a:lnB w="38100" cmpd="sng">
                      <a:solidFill>
                        <a:schemeClr val="tx1">
                          <a:lumMod val="75000"/>
                          <a:lumOff val="25000"/>
                        </a:schemeClr>
                      </a:solidFill>
                      <a:prstDash val="solid"/>
                    </a:lnB>
                  </a:tcPr>
                </a:tc>
                <a:extLst>
                  <a:ext uri="{0D108BD9-81ED-4DB2-BD59-A6C34878D82A}">
                    <a16:rowId xmlns:a16="http://schemas.microsoft.com/office/drawing/2014/main" val="3314792770"/>
                  </a:ext>
                </a:extLst>
              </a:tr>
            </a:tbl>
          </a:graphicData>
        </a:graphic>
      </p:graphicFrame>
      <p:graphicFrame>
        <p:nvGraphicFramePr>
          <p:cNvPr id="12" name="表 11">
            <a:extLst>
              <a:ext uri="{FF2B5EF4-FFF2-40B4-BE49-F238E27FC236}">
                <a16:creationId xmlns:a16="http://schemas.microsoft.com/office/drawing/2014/main" id="{F4EEC76C-12E2-B651-4B73-2215F716820D}"/>
              </a:ext>
            </a:extLst>
          </p:cNvPr>
          <p:cNvGraphicFramePr>
            <a:graphicFrameLocks noGrp="1"/>
          </p:cNvGraphicFramePr>
          <p:nvPr>
            <p:extLst>
              <p:ext uri="{D42A27DB-BD31-4B8C-83A1-F6EECF244321}">
                <p14:modId xmlns:p14="http://schemas.microsoft.com/office/powerpoint/2010/main" val="4224090842"/>
              </p:ext>
            </p:extLst>
          </p:nvPr>
        </p:nvGraphicFramePr>
        <p:xfrm>
          <a:off x="4840977" y="3514154"/>
          <a:ext cx="3352805" cy="958553"/>
        </p:xfrm>
        <a:graphic>
          <a:graphicData uri="http://schemas.openxmlformats.org/drawingml/2006/table">
            <a:tbl>
              <a:tblPr/>
              <a:tblGrid>
                <a:gridCol w="3352805">
                  <a:extLst>
                    <a:ext uri="{9D8B030D-6E8A-4147-A177-3AD203B41FA5}">
                      <a16:colId xmlns:a16="http://schemas.microsoft.com/office/drawing/2014/main" val="60689935"/>
                    </a:ext>
                  </a:extLst>
                </a:gridCol>
              </a:tblGrid>
              <a:tr h="958553">
                <a:tc>
                  <a:txBody>
                    <a:bodyPr/>
                    <a:lstStyle/>
                    <a:p>
                      <a:endParaRPr kumimoji="1" lang="ja-JP" altLang="en-US" dirty="0"/>
                    </a:p>
                  </a:txBody>
                  <a:tcPr>
                    <a:lnL w="38100" cmpd="sng">
                      <a:solidFill>
                        <a:schemeClr val="tx1">
                          <a:lumMod val="75000"/>
                          <a:lumOff val="25000"/>
                        </a:schemeClr>
                      </a:solidFill>
                      <a:prstDash val="solid"/>
                    </a:lnL>
                    <a:lnR w="38100" cmpd="sng">
                      <a:solidFill>
                        <a:schemeClr val="tx1">
                          <a:lumMod val="75000"/>
                          <a:lumOff val="25000"/>
                        </a:schemeClr>
                      </a:solidFill>
                      <a:prstDash val="solid"/>
                    </a:lnR>
                    <a:lnT w="38100" cmpd="sng">
                      <a:solidFill>
                        <a:schemeClr val="tx1">
                          <a:lumMod val="75000"/>
                          <a:lumOff val="25000"/>
                        </a:schemeClr>
                      </a:solidFill>
                      <a:prstDash val="solid"/>
                    </a:lnT>
                    <a:lnB w="38100" cmpd="sng">
                      <a:solidFill>
                        <a:schemeClr val="tx1">
                          <a:lumMod val="75000"/>
                          <a:lumOff val="25000"/>
                        </a:schemeClr>
                      </a:solidFill>
                      <a:prstDash val="solid"/>
                    </a:lnB>
                  </a:tcPr>
                </a:tc>
                <a:extLst>
                  <a:ext uri="{0D108BD9-81ED-4DB2-BD59-A6C34878D82A}">
                    <a16:rowId xmlns:a16="http://schemas.microsoft.com/office/drawing/2014/main" val="3314792770"/>
                  </a:ext>
                </a:extLst>
              </a:tr>
            </a:tbl>
          </a:graphicData>
        </a:graphic>
      </p:graphicFrame>
      <p:graphicFrame>
        <p:nvGraphicFramePr>
          <p:cNvPr id="14" name="表 13">
            <a:extLst>
              <a:ext uri="{FF2B5EF4-FFF2-40B4-BE49-F238E27FC236}">
                <a16:creationId xmlns:a16="http://schemas.microsoft.com/office/drawing/2014/main" id="{75A85346-3B4D-B3AF-D6B4-2838B7D9A349}"/>
              </a:ext>
            </a:extLst>
          </p:cNvPr>
          <p:cNvGraphicFramePr>
            <a:graphicFrameLocks noGrp="1"/>
          </p:cNvGraphicFramePr>
          <p:nvPr>
            <p:extLst>
              <p:ext uri="{D42A27DB-BD31-4B8C-83A1-F6EECF244321}">
                <p14:modId xmlns:p14="http://schemas.microsoft.com/office/powerpoint/2010/main" val="206898649"/>
              </p:ext>
            </p:extLst>
          </p:nvPr>
        </p:nvGraphicFramePr>
        <p:xfrm>
          <a:off x="4840977" y="4911723"/>
          <a:ext cx="3352805" cy="958553"/>
        </p:xfrm>
        <a:graphic>
          <a:graphicData uri="http://schemas.openxmlformats.org/drawingml/2006/table">
            <a:tbl>
              <a:tblPr/>
              <a:tblGrid>
                <a:gridCol w="3352805">
                  <a:extLst>
                    <a:ext uri="{9D8B030D-6E8A-4147-A177-3AD203B41FA5}">
                      <a16:colId xmlns:a16="http://schemas.microsoft.com/office/drawing/2014/main" val="60689935"/>
                    </a:ext>
                  </a:extLst>
                </a:gridCol>
              </a:tblGrid>
              <a:tr h="958553">
                <a:tc>
                  <a:txBody>
                    <a:bodyPr/>
                    <a:lstStyle/>
                    <a:p>
                      <a:endParaRPr kumimoji="1" lang="ja-JP" altLang="en-US" dirty="0"/>
                    </a:p>
                  </a:txBody>
                  <a:tcPr>
                    <a:lnL w="38100" cmpd="sng">
                      <a:solidFill>
                        <a:schemeClr val="tx1">
                          <a:lumMod val="75000"/>
                          <a:lumOff val="25000"/>
                        </a:schemeClr>
                      </a:solidFill>
                      <a:prstDash val="solid"/>
                    </a:lnL>
                    <a:lnR w="38100" cmpd="sng">
                      <a:solidFill>
                        <a:schemeClr val="tx1">
                          <a:lumMod val="75000"/>
                          <a:lumOff val="25000"/>
                        </a:schemeClr>
                      </a:solidFill>
                      <a:prstDash val="solid"/>
                    </a:lnR>
                    <a:lnT w="38100" cmpd="sng">
                      <a:solidFill>
                        <a:schemeClr val="tx1">
                          <a:lumMod val="75000"/>
                          <a:lumOff val="25000"/>
                        </a:schemeClr>
                      </a:solidFill>
                      <a:prstDash val="solid"/>
                    </a:lnT>
                    <a:lnB w="38100" cmpd="sng">
                      <a:solidFill>
                        <a:schemeClr val="tx1">
                          <a:lumMod val="75000"/>
                          <a:lumOff val="25000"/>
                        </a:schemeClr>
                      </a:solidFill>
                      <a:prstDash val="solid"/>
                    </a:lnB>
                  </a:tcPr>
                </a:tc>
                <a:extLst>
                  <a:ext uri="{0D108BD9-81ED-4DB2-BD59-A6C34878D82A}">
                    <a16:rowId xmlns:a16="http://schemas.microsoft.com/office/drawing/2014/main" val="3314792770"/>
                  </a:ext>
                </a:extLst>
              </a:tr>
            </a:tbl>
          </a:graphicData>
        </a:graphic>
      </p:graphicFrame>
      <p:graphicFrame>
        <p:nvGraphicFramePr>
          <p:cNvPr id="20" name="表 19">
            <a:extLst>
              <a:ext uri="{FF2B5EF4-FFF2-40B4-BE49-F238E27FC236}">
                <a16:creationId xmlns:a16="http://schemas.microsoft.com/office/drawing/2014/main" id="{CD294803-D7B4-2AEE-19A8-71B467E9EF4C}"/>
              </a:ext>
            </a:extLst>
          </p:cNvPr>
          <p:cNvGraphicFramePr>
            <a:graphicFrameLocks noGrp="1"/>
          </p:cNvGraphicFramePr>
          <p:nvPr>
            <p:extLst>
              <p:ext uri="{D42A27DB-BD31-4B8C-83A1-F6EECF244321}">
                <p14:modId xmlns:p14="http://schemas.microsoft.com/office/powerpoint/2010/main" val="3493524906"/>
              </p:ext>
            </p:extLst>
          </p:nvPr>
        </p:nvGraphicFramePr>
        <p:xfrm>
          <a:off x="858935" y="4911723"/>
          <a:ext cx="3352805" cy="958553"/>
        </p:xfrm>
        <a:graphic>
          <a:graphicData uri="http://schemas.openxmlformats.org/drawingml/2006/table">
            <a:tbl>
              <a:tblPr/>
              <a:tblGrid>
                <a:gridCol w="3352805">
                  <a:extLst>
                    <a:ext uri="{9D8B030D-6E8A-4147-A177-3AD203B41FA5}">
                      <a16:colId xmlns:a16="http://schemas.microsoft.com/office/drawing/2014/main" val="60689935"/>
                    </a:ext>
                  </a:extLst>
                </a:gridCol>
              </a:tblGrid>
              <a:tr h="958553">
                <a:tc>
                  <a:txBody>
                    <a:bodyPr/>
                    <a:lstStyle/>
                    <a:p>
                      <a:endParaRPr kumimoji="1" lang="ja-JP" altLang="en-US" dirty="0"/>
                    </a:p>
                  </a:txBody>
                  <a:tcPr>
                    <a:lnL w="38100" cmpd="sng">
                      <a:solidFill>
                        <a:schemeClr val="tx1">
                          <a:lumMod val="75000"/>
                          <a:lumOff val="25000"/>
                        </a:schemeClr>
                      </a:solidFill>
                      <a:prstDash val="solid"/>
                    </a:lnL>
                    <a:lnR w="38100" cmpd="sng">
                      <a:solidFill>
                        <a:schemeClr val="tx1">
                          <a:lumMod val="75000"/>
                          <a:lumOff val="25000"/>
                        </a:schemeClr>
                      </a:solidFill>
                      <a:prstDash val="solid"/>
                    </a:lnR>
                    <a:lnT w="38100" cmpd="sng">
                      <a:solidFill>
                        <a:schemeClr val="tx1">
                          <a:lumMod val="75000"/>
                          <a:lumOff val="25000"/>
                        </a:schemeClr>
                      </a:solidFill>
                      <a:prstDash val="solid"/>
                    </a:lnT>
                    <a:lnB w="38100" cmpd="sng">
                      <a:solidFill>
                        <a:schemeClr val="tx1">
                          <a:lumMod val="75000"/>
                          <a:lumOff val="25000"/>
                        </a:schemeClr>
                      </a:solidFill>
                      <a:prstDash val="solid"/>
                    </a:lnB>
                  </a:tcPr>
                </a:tc>
                <a:extLst>
                  <a:ext uri="{0D108BD9-81ED-4DB2-BD59-A6C34878D82A}">
                    <a16:rowId xmlns:a16="http://schemas.microsoft.com/office/drawing/2014/main" val="3314792770"/>
                  </a:ext>
                </a:extLst>
              </a:tr>
            </a:tbl>
          </a:graphicData>
        </a:graphic>
      </p:graphicFrame>
      <p:pic>
        <p:nvPicPr>
          <p:cNvPr id="21" name="⑧">
            <a:hlinkClick r:id="" action="ppaction://media"/>
            <a:extLst>
              <a:ext uri="{FF2B5EF4-FFF2-40B4-BE49-F238E27FC236}">
                <a16:creationId xmlns:a16="http://schemas.microsoft.com/office/drawing/2014/main" id="{05C49C17-FDDA-BD87-B25F-2379B63DA0D2}"/>
              </a:ext>
            </a:extLst>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5"/>
          <a:stretch>
            <a:fillRect/>
          </a:stretch>
        </p:blipFill>
        <p:spPr>
          <a:xfrm>
            <a:off x="80211" y="130352"/>
            <a:ext cx="301512" cy="301512"/>
          </a:xfrm>
          <a:prstGeom prst="rect">
            <a:avLst/>
          </a:prstGeom>
        </p:spPr>
      </p:pic>
    </p:spTree>
    <p:extLst>
      <p:ext uri="{BB962C8B-B14F-4D97-AF65-F5344CB8AC3E}">
        <p14:creationId xmlns:p14="http://schemas.microsoft.com/office/powerpoint/2010/main" val="82520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6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882f6ac-d525-48e4-90ed-185f5a86427d">
      <Terms xmlns="http://schemas.microsoft.com/office/infopath/2007/PartnerControls"/>
    </lcf76f155ced4ddcb4097134ff3c332f>
    <TaxCatchAll xmlns="5bdb9db2-b0a6-43d5-b87c-dc3477ec092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0CAAC987AFB4A44DA398F3EAD4E471F6" ma:contentTypeVersion="14" ma:contentTypeDescription="新しいドキュメントを作成します。" ma:contentTypeScope="" ma:versionID="22301da22f11099dd817534a156dd8e5">
  <xsd:schema xmlns:xsd="http://www.w3.org/2001/XMLSchema" xmlns:xs="http://www.w3.org/2001/XMLSchema" xmlns:p="http://schemas.microsoft.com/office/2006/metadata/properties" xmlns:ns2="c882f6ac-d525-48e4-90ed-185f5a86427d" xmlns:ns3="5bdb9db2-b0a6-43d5-b87c-dc3477ec092c" targetNamespace="http://schemas.microsoft.com/office/2006/metadata/properties" ma:root="true" ma:fieldsID="21d89c768724758b5b002c40d16b6939" ns2:_="" ns3:_="">
    <xsd:import namespace="c882f6ac-d525-48e4-90ed-185f5a86427d"/>
    <xsd:import namespace="5bdb9db2-b0a6-43d5-b87c-dc3477ec092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82f6ac-d525-48e4-90ed-185f5a8642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401df557-eeb5-435c-8d7c-77a7fa12a98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db9db2-b0a6-43d5-b87c-dc3477ec092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cac50e0-8f97-4aaf-9637-b9e3b9ff8536}" ma:internalName="TaxCatchAll" ma:showField="CatchAllData" ma:web="5bdb9db2-b0a6-43d5-b87c-dc3477ec092c">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11FC23-7594-499E-BEA2-17E9A9E7EC4A}">
  <ds:schemaRefs>
    <ds:schemaRef ds:uri="5bdb9db2-b0a6-43d5-b87c-dc3477ec092c"/>
    <ds:schemaRef ds:uri="c882f6ac-d525-48e4-90ed-185f5a8642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F1DD766-0390-4289-9662-2440DA8A878D}">
  <ds:schemaRefs>
    <ds:schemaRef ds:uri="5bdb9db2-b0a6-43d5-b87c-dc3477ec092c"/>
    <ds:schemaRef ds:uri="c882f6ac-d525-48e4-90ed-185f5a8642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BD592FF-6836-48DB-A675-8F213FD5BA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286</TotalTime>
  <Words>4127</Words>
  <Application>Microsoft Office PowerPoint</Application>
  <PresentationFormat>ワイド画面</PresentationFormat>
  <Paragraphs>792</Paragraphs>
  <Slides>22</Slides>
  <Notes>22</Notes>
  <HiddenSlides>0</HiddenSlides>
  <MMClips>22</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22</vt:i4>
      </vt:variant>
    </vt:vector>
  </HeadingPairs>
  <TitlesOfParts>
    <vt:vector size="35" baseType="lpstr">
      <vt:lpstr>BIZ UDPゴシック</vt:lpstr>
      <vt:lpstr>HGP創英角ｺﾞｼｯｸUB</vt:lpstr>
      <vt:lpstr>HGP創英角ﾎﾟｯﾌﾟ体</vt:lpstr>
      <vt:lpstr>Meiryo UI</vt:lpstr>
      <vt:lpstr>ＭＳ Ｐゴシック</vt:lpstr>
      <vt:lpstr>UD デジタル 教科書体 NP-R</vt:lpstr>
      <vt:lpstr>游ゴシック</vt:lpstr>
      <vt:lpstr>游明朝</vt:lpstr>
      <vt:lpstr>Arial</vt:lpstr>
      <vt:lpstr>Calibri</vt:lpstr>
      <vt:lpstr>Calibri Light</vt:lpstr>
      <vt:lpstr>Office テーマ</vt:lpstr>
      <vt:lpstr>Photo Editor Photo</vt:lpstr>
      <vt:lpstr>テーマ：手動式アクセル装置による評価工数低減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改善サークル活動　報告(20年)</dc:title>
  <dc:creator>Sadamori, Kosuke/貞森 康佑</dc:creator>
  <cp:lastModifiedBy>Nishida, Haruno/西田 遥乃</cp:lastModifiedBy>
  <cp:revision>17</cp:revision>
  <cp:lastPrinted>2020-12-18T08:48:37Z</cp:lastPrinted>
  <dcterms:created xsi:type="dcterms:W3CDTF">2020-09-14T02:57:22Z</dcterms:created>
  <dcterms:modified xsi:type="dcterms:W3CDTF">2023-11-24T02:10:16Z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0x0101000CAAC987AFB4A44DA398F3EAD4E471F6</vt:lpwstr>
  </property>
  <property fmtid="{D5CDD505-2E9C-101B-9397-08002B2CF9AE}" pid="3" name="MediaServiceImageTags">
    <vt:lpwstr/>
  </property>
</Properties>
</file>