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3"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496FEE"/>
    <a:srgbClr val="003399"/>
    <a:srgbClr val="ACBDF7"/>
    <a:srgbClr val="D9D9FF"/>
    <a:srgbClr val="F3FBFE"/>
    <a:srgbClr val="FFFF99"/>
    <a:srgbClr val="A6A6A6"/>
    <a:srgbClr val="000089"/>
    <a:srgbClr val="003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0483" autoAdjust="0"/>
  </p:normalViewPr>
  <p:slideViewPr>
    <p:cSldViewPr>
      <p:cViewPr varScale="1">
        <p:scale>
          <a:sx n="58" d="100"/>
          <a:sy n="58" d="100"/>
        </p:scale>
        <p:origin x="102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40" y="84"/>
      </p:cViewPr>
      <p:guideLst/>
    </p:cSldViewPr>
  </p:notes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Fsvr2-tdc\mco\RST-MCO\QC\Mint\2022-2\7&#23550;&#31574;&#23455;&#26045;\No.4\&#12497;&#12524;&#12540;&#12488;&#2225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vr2-tdc\mco\RST-MCO\QC\Mint\2022-2\3&#29694;&#29366;&#25226;&#25569;\&#24847;&#35672;&#35519;&#26619;&#12450;&#12531;&#12465;&#12540;&#12488;\20221213-&#12450;&#12531;&#12465;&#12540;&#12488;&#20870;&#12464;&#12521;&#12501;&#12392;&#27491;&#31572;&#2957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svr2-tdc\mco\RST-MCO\QC\Mint\2022-2\3&#29694;&#29366;&#25226;&#25569;\&#24847;&#35672;&#35519;&#26619;&#12450;&#12531;&#12465;&#12540;&#12488;\20221213-&#12450;&#12531;&#12465;&#12540;&#12488;&#20870;&#12464;&#12521;&#12501;&#12392;&#27491;&#31572;&#2957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svr2-tdc\mco\RST-MCO\QC\Mint\2022-2\3&#29694;&#29366;&#25226;&#25569;\&#24847;&#35672;&#35519;&#26619;&#12450;&#12531;&#12465;&#12540;&#12488;\20221213-&#12450;&#12531;&#12465;&#12540;&#12488;&#20870;&#12464;&#12521;&#12501;&#12392;&#27491;&#31572;&#2957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oleObject" Target="file:///\\ahresty.local\rstfs\RST-MC0\QC\Mint\2022-2\3&#29694;&#29366;&#25226;&#25569;\&#24847;&#35672;&#35519;&#26619;&#12450;&#12531;&#12465;&#12540;&#12488;\20221213-&#12450;&#12531;&#12465;&#12540;&#12488;&#20870;&#12464;&#12521;&#12501;&#12392;&#27491;&#31572;&#29575;.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Sheet1!$A$12</c:f>
              <c:strCache>
                <c:ptCount val="1"/>
                <c:pt idx="0">
                  <c:v>年間消費電力量[kW/Y]</c:v>
                </c:pt>
              </c:strCache>
            </c:strRef>
          </c:tx>
          <c:spPr>
            <a:solidFill>
              <a:schemeClr val="accent1"/>
            </a:solidFill>
            <a:ln>
              <a:noFill/>
            </a:ln>
            <a:effectLst/>
          </c:spPr>
          <c:invertIfNegative val="0"/>
          <c:cat>
            <c:strRef>
              <c:f>Sheet1!$B$11:$W$11</c:f>
              <c:strCache>
                <c:ptCount val="22"/>
                <c:pt idx="0">
                  <c:v>エアコン(業務用)</c:v>
                </c:pt>
                <c:pt idx="1">
                  <c:v>蛍光灯</c:v>
                </c:pt>
                <c:pt idx="2">
                  <c:v>デスクトップPC</c:v>
                </c:pt>
                <c:pt idx="3">
                  <c:v>LED電灯</c:v>
                </c:pt>
                <c:pt idx="4">
                  <c:v>ラップトップPC</c:v>
                </c:pt>
                <c:pt idx="5">
                  <c:v>PCモニタ―</c:v>
                </c:pt>
                <c:pt idx="6">
                  <c:v>冷蔵庫</c:v>
                </c:pt>
                <c:pt idx="7">
                  <c:v>扇風機</c:v>
                </c:pt>
                <c:pt idx="8">
                  <c:v>プロッター</c:v>
                </c:pt>
                <c:pt idx="9">
                  <c:v>自販機</c:v>
                </c:pt>
                <c:pt idx="10">
                  <c:v>プロジェクター</c:v>
                </c:pt>
                <c:pt idx="11">
                  <c:v>保温器(ご飯)</c:v>
                </c:pt>
                <c:pt idx="12">
                  <c:v>大型モニター</c:v>
                </c:pt>
                <c:pt idx="13">
                  <c:v>掃除機</c:v>
                </c:pt>
                <c:pt idx="14">
                  <c:v>保温器(みそ汁)</c:v>
                </c:pt>
                <c:pt idx="15">
                  <c:v>加湿器</c:v>
                </c:pt>
                <c:pt idx="16">
                  <c:v>複合機</c:v>
                </c:pt>
                <c:pt idx="17">
                  <c:v>湯沸かしポット</c:v>
                </c:pt>
                <c:pt idx="18">
                  <c:v>給湯器</c:v>
                </c:pt>
                <c:pt idx="19">
                  <c:v>シュレッダー</c:v>
                </c:pt>
                <c:pt idx="20">
                  <c:v>電子レンジ</c:v>
                </c:pt>
                <c:pt idx="21">
                  <c:v>小型プリンター</c:v>
                </c:pt>
              </c:strCache>
            </c:strRef>
          </c:cat>
          <c:val>
            <c:numRef>
              <c:f>Sheet1!$B$12:$W$12</c:f>
              <c:numCache>
                <c:formatCode>0_ </c:formatCode>
                <c:ptCount val="22"/>
                <c:pt idx="0">
                  <c:v>179192.50000000009</c:v>
                </c:pt>
                <c:pt idx="1">
                  <c:v>75640.320000000007</c:v>
                </c:pt>
                <c:pt idx="2">
                  <c:v>21756</c:v>
                </c:pt>
                <c:pt idx="3">
                  <c:v>21133.111999999997</c:v>
                </c:pt>
                <c:pt idx="4">
                  <c:v>12054</c:v>
                </c:pt>
                <c:pt idx="5">
                  <c:v>9016</c:v>
                </c:pt>
                <c:pt idx="6">
                  <c:v>4175.6000000000004</c:v>
                </c:pt>
                <c:pt idx="7">
                  <c:v>2578.752</c:v>
                </c:pt>
                <c:pt idx="8">
                  <c:v>2131.5</c:v>
                </c:pt>
                <c:pt idx="9">
                  <c:v>1950</c:v>
                </c:pt>
                <c:pt idx="10">
                  <c:v>1425.9</c:v>
                </c:pt>
                <c:pt idx="11">
                  <c:v>1411.2</c:v>
                </c:pt>
                <c:pt idx="12">
                  <c:v>1372</c:v>
                </c:pt>
                <c:pt idx="13">
                  <c:v>583.1</c:v>
                </c:pt>
                <c:pt idx="14">
                  <c:v>490</c:v>
                </c:pt>
                <c:pt idx="15">
                  <c:v>411.84</c:v>
                </c:pt>
                <c:pt idx="16">
                  <c:v>408</c:v>
                </c:pt>
                <c:pt idx="17">
                  <c:v>379.75</c:v>
                </c:pt>
                <c:pt idx="18">
                  <c:v>294</c:v>
                </c:pt>
                <c:pt idx="19">
                  <c:v>202.125</c:v>
                </c:pt>
                <c:pt idx="20">
                  <c:v>183.75</c:v>
                </c:pt>
                <c:pt idx="21">
                  <c:v>19.600000000000001</c:v>
                </c:pt>
              </c:numCache>
            </c:numRef>
          </c:val>
          <c:extLst>
            <c:ext xmlns:c16="http://schemas.microsoft.com/office/drawing/2014/chart" uri="{C3380CC4-5D6E-409C-BE32-E72D297353CC}">
              <c16:uniqueId val="{00000000-FDFB-4A2C-BF46-507BE390175F}"/>
            </c:ext>
          </c:extLst>
        </c:ser>
        <c:dLbls>
          <c:showLegendKey val="0"/>
          <c:showVal val="0"/>
          <c:showCatName val="0"/>
          <c:showSerName val="0"/>
          <c:showPercent val="0"/>
          <c:showBubbleSize val="0"/>
        </c:dLbls>
        <c:gapWidth val="2"/>
        <c:axId val="645148592"/>
        <c:axId val="645154496"/>
      </c:barChart>
      <c:lineChart>
        <c:grouping val="standard"/>
        <c:varyColors val="0"/>
        <c:ser>
          <c:idx val="1"/>
          <c:order val="1"/>
          <c:tx>
            <c:strRef>
              <c:f>Sheet1!$A$14</c:f>
              <c:strCache>
                <c:ptCount val="1"/>
                <c:pt idx="0">
                  <c:v>累積</c:v>
                </c:pt>
              </c:strCache>
            </c:strRef>
          </c:tx>
          <c:spPr>
            <a:ln w="28575" cap="rnd">
              <a:solidFill>
                <a:schemeClr val="accent2"/>
              </a:solidFill>
              <a:round/>
            </a:ln>
            <a:effectLst/>
          </c:spPr>
          <c:marker>
            <c:symbol val="none"/>
          </c:marker>
          <c:cat>
            <c:strRef>
              <c:f>Sheet1!$B$11:$W$11</c:f>
              <c:strCache>
                <c:ptCount val="22"/>
                <c:pt idx="0">
                  <c:v>エアコン(業務用)</c:v>
                </c:pt>
                <c:pt idx="1">
                  <c:v>蛍光灯</c:v>
                </c:pt>
                <c:pt idx="2">
                  <c:v>デスクトップPC</c:v>
                </c:pt>
                <c:pt idx="3">
                  <c:v>LED電灯</c:v>
                </c:pt>
                <c:pt idx="4">
                  <c:v>ラップトップPC</c:v>
                </c:pt>
                <c:pt idx="5">
                  <c:v>PCモニタ―</c:v>
                </c:pt>
                <c:pt idx="6">
                  <c:v>冷蔵庫</c:v>
                </c:pt>
                <c:pt idx="7">
                  <c:v>扇風機</c:v>
                </c:pt>
                <c:pt idx="8">
                  <c:v>プロッター</c:v>
                </c:pt>
                <c:pt idx="9">
                  <c:v>自販機</c:v>
                </c:pt>
                <c:pt idx="10">
                  <c:v>プロジェクター</c:v>
                </c:pt>
                <c:pt idx="11">
                  <c:v>保温器(ご飯)</c:v>
                </c:pt>
                <c:pt idx="12">
                  <c:v>大型モニター</c:v>
                </c:pt>
                <c:pt idx="13">
                  <c:v>掃除機</c:v>
                </c:pt>
                <c:pt idx="14">
                  <c:v>保温器(みそ汁)</c:v>
                </c:pt>
                <c:pt idx="15">
                  <c:v>加湿器</c:v>
                </c:pt>
                <c:pt idx="16">
                  <c:v>複合機</c:v>
                </c:pt>
                <c:pt idx="17">
                  <c:v>湯沸かしポット</c:v>
                </c:pt>
                <c:pt idx="18">
                  <c:v>給湯器</c:v>
                </c:pt>
                <c:pt idx="19">
                  <c:v>シュレッダー</c:v>
                </c:pt>
                <c:pt idx="20">
                  <c:v>電子レンジ</c:v>
                </c:pt>
                <c:pt idx="21">
                  <c:v>小型プリンター</c:v>
                </c:pt>
              </c:strCache>
            </c:strRef>
          </c:cat>
          <c:val>
            <c:numRef>
              <c:f>Sheet1!$A$14:$W$14</c:f>
              <c:numCache>
                <c:formatCode>0.0%</c:formatCode>
                <c:ptCount val="23"/>
                <c:pt idx="0" formatCode="General">
                  <c:v>0</c:v>
                </c:pt>
                <c:pt idx="1">
                  <c:v>0.53202994554935501</c:v>
                </c:pt>
                <c:pt idx="2">
                  <c:v>0.75660918480845218</c:v>
                </c:pt>
                <c:pt idx="3">
                  <c:v>0.82120364883664398</c:v>
                </c:pt>
                <c:pt idx="4">
                  <c:v>0.88394873262446105</c:v>
                </c:pt>
                <c:pt idx="5">
                  <c:v>0.91973755728872952</c:v>
                </c:pt>
                <c:pt idx="6">
                  <c:v>0.94650643427338554</c:v>
                </c:pt>
                <c:pt idx="7">
                  <c:v>0.95890396341459339</c:v>
                </c:pt>
                <c:pt idx="8">
                  <c:v>0.96656038478348605</c:v>
                </c:pt>
                <c:pt idx="9">
                  <c:v>0.97288889646192378</c:v>
                </c:pt>
                <c:pt idx="10">
                  <c:v>0.97867852713185277</c:v>
                </c:pt>
                <c:pt idx="11">
                  <c:v>0.98291208322018697</c:v>
                </c:pt>
                <c:pt idx="12">
                  <c:v>0.98710199440039403</c:v>
                </c:pt>
                <c:pt idx="13">
                  <c:v>0.99117551915892865</c:v>
                </c:pt>
                <c:pt idx="14">
                  <c:v>0.99290676718130588</c:v>
                </c:pt>
                <c:pt idx="15">
                  <c:v>0.99436159745221109</c:v>
                </c:pt>
                <c:pt idx="16">
                  <c:v>0.99558436744970003</c:v>
                </c:pt>
                <c:pt idx="17">
                  <c:v>0.99679573632833129</c:v>
                </c:pt>
                <c:pt idx="18">
                  <c:v>0.99792322978828285</c:v>
                </c:pt>
                <c:pt idx="19">
                  <c:v>0.99879612795082595</c:v>
                </c:pt>
                <c:pt idx="20">
                  <c:v>0.99939624543757433</c:v>
                </c:pt>
                <c:pt idx="21">
                  <c:v>0.99994180678916378</c:v>
                </c:pt>
                <c:pt idx="22">
                  <c:v>1</c:v>
                </c:pt>
              </c:numCache>
            </c:numRef>
          </c:val>
          <c:smooth val="0"/>
          <c:extLst>
            <c:ext xmlns:c16="http://schemas.microsoft.com/office/drawing/2014/chart" uri="{C3380CC4-5D6E-409C-BE32-E72D297353CC}">
              <c16:uniqueId val="{00000001-FDFB-4A2C-BF46-507BE390175F}"/>
            </c:ext>
          </c:extLst>
        </c:ser>
        <c:dLbls>
          <c:showLegendKey val="0"/>
          <c:showVal val="0"/>
          <c:showCatName val="0"/>
          <c:showSerName val="0"/>
          <c:showPercent val="0"/>
          <c:showBubbleSize val="0"/>
        </c:dLbls>
        <c:marker val="1"/>
        <c:smooth val="0"/>
        <c:axId val="645169912"/>
        <c:axId val="645169256"/>
      </c:lineChart>
      <c:catAx>
        <c:axId val="64514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5154496"/>
        <c:crosses val="autoZero"/>
        <c:auto val="1"/>
        <c:lblAlgn val="ctr"/>
        <c:lblOffset val="100"/>
        <c:noMultiLvlLbl val="0"/>
      </c:catAx>
      <c:valAx>
        <c:axId val="645154496"/>
        <c:scaling>
          <c:orientation val="minMax"/>
          <c:max val="336809"/>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年間消費電力</a:t>
                </a:r>
                <a:r>
                  <a:rPr lang="en-US" altLang="ja-JP"/>
                  <a:t>[kWH/</a:t>
                </a:r>
                <a:r>
                  <a:rPr lang="ja-JP" altLang="en-US"/>
                  <a:t>年</a:t>
                </a:r>
                <a:r>
                  <a:rPr lang="en-US" altLang="ja-JP"/>
                  <a:t>]</a:t>
                </a:r>
                <a:endParaRPr lang="ja-JP"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5148592"/>
        <c:crosses val="autoZero"/>
        <c:crossBetween val="between"/>
      </c:valAx>
      <c:valAx>
        <c:axId val="645169256"/>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5169912"/>
        <c:crosses val="max"/>
        <c:crossBetween val="midCat"/>
      </c:valAx>
      <c:catAx>
        <c:axId val="645169912"/>
        <c:scaling>
          <c:orientation val="minMax"/>
        </c:scaling>
        <c:delete val="0"/>
        <c:axPos val="t"/>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5169256"/>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altLang="ja-JP" dirty="0"/>
              <a:t>Q.</a:t>
            </a:r>
            <a:r>
              <a:rPr lang="ja-JP" altLang="en-US" dirty="0"/>
              <a:t>オフィス内で、省エネについて行動していることはありますか？</a:t>
            </a:r>
          </a:p>
        </c:rich>
      </c:tx>
      <c:layout>
        <c:manualLayout>
          <c:xMode val="edge"/>
          <c:yMode val="edge"/>
          <c:x val="9.5634617293591712E-2"/>
          <c:y val="2.506534930584683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円グラフ!$A$17</c:f>
              <c:strCache>
                <c:ptCount val="1"/>
                <c:pt idx="0">
                  <c:v>3,オフィス内で、省エネについて行動していることはありますか？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09-412D-BF5B-D8EE563525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09-412D-BF5B-D8EE563525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09-412D-BF5B-D8EE563525AA}"/>
              </c:ext>
            </c:extLst>
          </c:dPt>
          <c:dLbls>
            <c:dLbl>
              <c:idx val="0"/>
              <c:layout>
                <c:manualLayout>
                  <c:x val="8.5324232081911158E-2"/>
                  <c:y val="-1.871345029239766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2509-412D-BF5B-D8EE563525AA}"/>
                </c:ext>
              </c:extLst>
            </c:dLbl>
            <c:dLbl>
              <c:idx val="1"/>
              <c:layout>
                <c:manualLayout>
                  <c:x val="0.23042414203027614"/>
                  <c:y val="-5.2925829764460697E-2"/>
                </c:manualLayout>
              </c:layout>
              <c:tx>
                <c:rich>
                  <a:bodyPr rot="0" spcFirstLastPara="1" vertOverflow="clip" horzOverflow="clip"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fld id="{A3E21CB1-5069-42AE-8AB8-B0C2398ACDD8}" type="CATEGORYNAME">
                      <a:rPr lang="ja-JP" altLang="en-US" sz="1050">
                        <a:solidFill>
                          <a:schemeClr val="tx1"/>
                        </a:solidFill>
                      </a:rPr>
                      <a:pPr>
                        <a:defRPr sz="1050">
                          <a:solidFill>
                            <a:schemeClr val="tx1"/>
                          </a:solidFill>
                        </a:defRPr>
                      </a:pPr>
                      <a:t>[分類名]</a:t>
                    </a:fld>
                    <a:r>
                      <a:rPr lang="ja-JP" altLang="en-US" sz="1050" baseline="0">
                        <a:solidFill>
                          <a:schemeClr val="tx1"/>
                        </a:solidFill>
                      </a:rPr>
                      <a:t>
</a:t>
                    </a:r>
                    <a:fld id="{B5AF6220-F5AC-48A8-BD8B-23BF8B62FF69}" type="PERCENTAGE">
                      <a:rPr lang="en-US" altLang="ja-JP" sz="1050" baseline="0">
                        <a:solidFill>
                          <a:schemeClr val="tx1"/>
                        </a:solidFill>
                      </a:rPr>
                      <a:pPr>
                        <a:defRPr sz="1050">
                          <a:solidFill>
                            <a:schemeClr val="tx1"/>
                          </a:solidFill>
                        </a:defRPr>
                      </a:pPr>
                      <a:t>[パーセンテージ]</a:t>
                    </a:fld>
                    <a:endParaRPr lang="ja-JP" altLang="en-US" sz="1050" baseline="0">
                      <a:solidFill>
                        <a:schemeClr val="tx1"/>
                      </a:solidFill>
                    </a:endParaRP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2509-412D-BF5B-D8EE563525AA}"/>
                </c:ext>
              </c:extLst>
            </c:dLbl>
            <c:dLbl>
              <c:idx val="2"/>
              <c:layout>
                <c:manualLayout>
                  <c:x val="1.7911598870691939E-2"/>
                  <c:y val="-3.128463563531803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accent5"/>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57560507057295"/>
                      <c:h val="0.23765156648368777"/>
                    </c:manualLayout>
                  </c15:layout>
                </c:ext>
                <c:ext xmlns:c16="http://schemas.microsoft.com/office/drawing/2014/chart" uri="{C3380CC4-5D6E-409C-BE32-E72D297353CC}">
                  <c16:uniqueId val="{00000005-2509-412D-BF5B-D8EE563525A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円グラフ!$A$18:$A$20</c:f>
              <c:strCache>
                <c:ptCount val="3"/>
                <c:pt idx="0">
                  <c:v>①行動している</c:v>
                </c:pt>
                <c:pt idx="1">
                  <c:v>②一部行動している</c:v>
                </c:pt>
                <c:pt idx="2">
                  <c:v>③特に行動していない</c:v>
                </c:pt>
              </c:strCache>
            </c:strRef>
          </c:cat>
          <c:val>
            <c:numRef>
              <c:f>円グラフ!$B$18:$B$20</c:f>
              <c:numCache>
                <c:formatCode>General</c:formatCode>
                <c:ptCount val="3"/>
                <c:pt idx="0">
                  <c:v>35</c:v>
                </c:pt>
                <c:pt idx="1">
                  <c:v>70</c:v>
                </c:pt>
                <c:pt idx="2">
                  <c:v>42</c:v>
                </c:pt>
              </c:numCache>
            </c:numRef>
          </c:val>
          <c:extLst>
            <c:ext xmlns:c16="http://schemas.microsoft.com/office/drawing/2014/chart" uri="{C3380CC4-5D6E-409C-BE32-E72D297353CC}">
              <c16:uniqueId val="{00000006-2509-412D-BF5B-D8EE563525A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altLang="ja-JP" dirty="0"/>
              <a:t>(</a:t>
            </a:r>
            <a:r>
              <a:rPr lang="ja-JP" altLang="en-US" dirty="0"/>
              <a:t>左記</a:t>
            </a:r>
            <a:r>
              <a:rPr lang="en-US" altLang="ja-JP" dirty="0"/>
              <a:t>Q</a:t>
            </a:r>
            <a:r>
              <a:rPr lang="ja-JP" altLang="en-US" dirty="0"/>
              <a:t>で③と回答した人へ</a:t>
            </a:r>
            <a:r>
              <a:rPr lang="en-US" altLang="ja-JP" dirty="0"/>
              <a:t>)</a:t>
            </a:r>
          </a:p>
          <a:p>
            <a:pPr>
              <a:defRPr sz="1600"/>
            </a:pPr>
            <a:r>
              <a:rPr lang="ja-JP" altLang="en-US" dirty="0"/>
              <a:t>理由をお教えください（複数回答可）</a:t>
            </a:r>
          </a:p>
        </c:rich>
      </c:tx>
      <c:layout>
        <c:manualLayout>
          <c:xMode val="edge"/>
          <c:yMode val="edge"/>
          <c:x val="8.8811842811622292E-3"/>
          <c:y val="4.4243022615672459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円グラフ!$A$24</c:f>
              <c:strCache>
                <c:ptCount val="1"/>
                <c:pt idx="0">
                  <c:v>5,(Q3で③と回答した人)理由をお教えください（複数回答可）</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34-4A29-9A9E-8EE19348FB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34-4A29-9A9E-8EE19348FB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34-4A29-9A9E-8EE19348FB9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A34-4A29-9A9E-8EE19348FB9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A34-4A29-9A9E-8EE19348FB9E}"/>
              </c:ext>
            </c:extLst>
          </c:dPt>
          <c:dLbls>
            <c:dLbl>
              <c:idx val="0"/>
              <c:layout>
                <c:manualLayout>
                  <c:x val="0.12709778084846904"/>
                  <c:y val="1.5977206187984538E-2"/>
                </c:manualLayout>
              </c:layout>
              <c:tx>
                <c:rich>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fld id="{8ED9B3F8-E0DE-428A-9614-445712932C6F}" type="CATEGORYNAME">
                      <a:rPr lang="ja-JP" altLang="en-US" sz="1400">
                        <a:solidFill>
                          <a:srgbClr val="FF0000"/>
                        </a:solidFill>
                      </a:rPr>
                      <a:pPr>
                        <a:defRPr sz="1400"/>
                      </a:pPr>
                      <a:t>[分類名]</a:t>
                    </a:fld>
                    <a:r>
                      <a:rPr lang="ja-JP" altLang="en-US" sz="1400" baseline="0">
                        <a:solidFill>
                          <a:srgbClr val="FF0000"/>
                        </a:solidFill>
                      </a:rPr>
                      <a:t>
</a:t>
                    </a:r>
                    <a:fld id="{F4EAE026-0E9F-4C0E-BCF1-4B3346988A31}" type="PERCENTAGE">
                      <a:rPr lang="en-US" altLang="ja-JP" sz="1400" baseline="0">
                        <a:solidFill>
                          <a:srgbClr val="FF0000"/>
                        </a:solidFill>
                      </a:rPr>
                      <a:pPr>
                        <a:defRPr sz="1400"/>
                      </a:pPr>
                      <a:t>[パーセンテージ]</a:t>
                    </a:fld>
                    <a:endParaRPr lang="ja-JP" altLang="en-US" sz="1400" baseline="0">
                      <a:solidFill>
                        <a:srgbClr val="FF0000"/>
                      </a:solidFill>
                    </a:endParaRP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0828391088177284"/>
                      <c:h val="0.30795121391541691"/>
                    </c:manualLayout>
                  </c15:layout>
                  <c15:dlblFieldTable/>
                  <c15:showDataLabelsRange val="0"/>
                </c:ext>
                <c:ext xmlns:c16="http://schemas.microsoft.com/office/drawing/2014/chart" uri="{C3380CC4-5D6E-409C-BE32-E72D297353CC}">
                  <c16:uniqueId val="{00000001-9A34-4A29-9A9E-8EE19348FB9E}"/>
                </c:ext>
              </c:extLst>
            </c:dLbl>
            <c:dLbl>
              <c:idx val="1"/>
              <c:layout>
                <c:manualLayout>
                  <c:x val="4.6036229509170849E-2"/>
                  <c:y val="6.88367761688785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A34-4A29-9A9E-8EE19348FB9E}"/>
                </c:ext>
              </c:extLst>
            </c:dLbl>
            <c:dLbl>
              <c:idx val="2"/>
              <c:layout>
                <c:manualLayout>
                  <c:x val="0.29878130782536894"/>
                  <c:y val="-3.3906848542646271E-3"/>
                </c:manualLayout>
              </c:layout>
              <c:tx>
                <c:rich>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fld id="{6419DD44-994A-4DD4-8F76-356FE2E354A3}" type="CATEGORYNAME">
                      <a:rPr lang="ja-JP" altLang="en-US" sz="1400">
                        <a:solidFill>
                          <a:srgbClr val="FF0000"/>
                        </a:solidFill>
                      </a:rPr>
                      <a:pPr>
                        <a:defRPr sz="1400"/>
                      </a:pPr>
                      <a:t>[分類名]</a:t>
                    </a:fld>
                    <a:r>
                      <a:rPr lang="ja-JP" altLang="en-US" sz="1400" baseline="0" dirty="0">
                        <a:solidFill>
                          <a:srgbClr val="FF0000"/>
                        </a:solidFill>
                      </a:rPr>
                      <a:t>
</a:t>
                    </a:r>
                    <a:fld id="{2DF39F15-6F7A-4581-BEFE-7D706B7D7186}" type="PERCENTAGE">
                      <a:rPr lang="en-US" altLang="ja-JP" sz="1400" baseline="0">
                        <a:solidFill>
                          <a:srgbClr val="FF0000"/>
                        </a:solidFill>
                      </a:rPr>
                      <a:pPr>
                        <a:defRPr sz="1400"/>
                      </a:pPr>
                      <a:t>[パーセンテージ]</a:t>
                    </a:fld>
                    <a:endParaRPr lang="ja-JP" altLang="en-US" sz="1400" baseline="0" dirty="0">
                      <a:solidFill>
                        <a:srgbClr val="FF0000"/>
                      </a:solidFill>
                    </a:endParaRP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9A34-4A29-9A9E-8EE19348FB9E}"/>
                </c:ext>
              </c:extLst>
            </c:dLbl>
            <c:dLbl>
              <c:idx val="3"/>
              <c:layout>
                <c:manualLayout>
                  <c:x val="-0.22468714448236632"/>
                  <c:y val="0.2521890954876611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A34-4A29-9A9E-8EE19348FB9E}"/>
                </c:ext>
              </c:extLst>
            </c:dLbl>
            <c:dLbl>
              <c:idx val="4"/>
              <c:layout>
                <c:manualLayout>
                  <c:x val="-0.11376564277588168"/>
                  <c:y val="1.40105053048700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A34-4A29-9A9E-8EE19348FB9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円グラフ!$A$25:$A$29</c:f>
              <c:strCache>
                <c:ptCount val="5"/>
                <c:pt idx="0">
                  <c:v>①特に指示や依頼が無いため</c:v>
                </c:pt>
                <c:pt idx="1">
                  <c:v>②周囲の人たちもやっていないから</c:v>
                </c:pt>
                <c:pt idx="2">
                  <c:v>③なにをやったら良いか判らないから</c:v>
                </c:pt>
                <c:pt idx="3">
                  <c:v>④他の人がやっているから人任せになっている</c:v>
                </c:pt>
                <c:pt idx="4">
                  <c:v>その他</c:v>
                </c:pt>
              </c:strCache>
            </c:strRef>
          </c:cat>
          <c:val>
            <c:numRef>
              <c:f>円グラフ!$B$25:$B$29</c:f>
              <c:numCache>
                <c:formatCode>General</c:formatCode>
                <c:ptCount val="5"/>
                <c:pt idx="0">
                  <c:v>8</c:v>
                </c:pt>
                <c:pt idx="1">
                  <c:v>2</c:v>
                </c:pt>
                <c:pt idx="2">
                  <c:v>29</c:v>
                </c:pt>
                <c:pt idx="3">
                  <c:v>4</c:v>
                </c:pt>
                <c:pt idx="4">
                  <c:v>8</c:v>
                </c:pt>
              </c:numCache>
            </c:numRef>
          </c:val>
          <c:extLst>
            <c:ext xmlns:c16="http://schemas.microsoft.com/office/drawing/2014/chart" uri="{C3380CC4-5D6E-409C-BE32-E72D297353CC}">
              <c16:uniqueId val="{0000000A-9A34-4A29-9A9E-8EE19348FB9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altLang="ja-JP" dirty="0"/>
              <a:t>Q.</a:t>
            </a:r>
            <a:r>
              <a:rPr lang="ja-JP" altLang="en-US" dirty="0"/>
              <a:t>オフィス内で、省エネについて行動していることはありますか？</a:t>
            </a:r>
          </a:p>
        </c:rich>
      </c:tx>
      <c:layout>
        <c:manualLayout>
          <c:xMode val="edge"/>
          <c:yMode val="edge"/>
          <c:x val="6.6297636932549558E-2"/>
          <c:y val="3.6445979244448985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円グラフ!$A$17</c:f>
              <c:strCache>
                <c:ptCount val="1"/>
                <c:pt idx="0">
                  <c:v>3,オフィス内で、省エネについて行動していることはありますか？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7F-44F5-A768-BB96B0FC12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07F-44F5-A768-BB96B0FC12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07F-44F5-A768-BB96B0FC12EE}"/>
              </c:ext>
            </c:extLst>
          </c:dPt>
          <c:dLbls>
            <c:dLbl>
              <c:idx val="0"/>
              <c:layout>
                <c:manualLayout>
                  <c:x val="-2.8549148315805486E-2"/>
                  <c:y val="9.3676247640339314E-2"/>
                </c:manualLayout>
              </c:layout>
              <c:tx>
                <c:rich>
                  <a:bodyPr rot="0" spcFirstLastPara="1" vertOverflow="clip" horzOverflow="clip"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mn-lt"/>
                        <a:ea typeface="+mn-ea"/>
                        <a:cs typeface="+mn-cs"/>
                      </a:defRPr>
                    </a:pPr>
                    <a:fld id="{7FFC6819-F7AE-42DD-9160-C68311776FDC}" type="CATEGORYNAME">
                      <a:rPr lang="ja-JP" altLang="en-US" sz="1600">
                        <a:solidFill>
                          <a:srgbClr val="FF0000"/>
                        </a:solidFill>
                      </a:rPr>
                      <a:pPr>
                        <a:defRPr sz="1050"/>
                      </a:pPr>
                      <a:t>[分類名]</a:t>
                    </a:fld>
                    <a:r>
                      <a:rPr lang="ja-JP" altLang="en-US" sz="1600" baseline="0" dirty="0">
                        <a:solidFill>
                          <a:srgbClr val="FF0000"/>
                        </a:solidFill>
                      </a:rPr>
                      <a:t>
</a:t>
                    </a:r>
                    <a:fld id="{7A3B9634-9B8B-46CD-8093-0E06EC176F31}" type="PERCENTAGE">
                      <a:rPr lang="en-US" altLang="ja-JP" sz="1600" baseline="0">
                        <a:solidFill>
                          <a:srgbClr val="FF0000"/>
                        </a:solidFill>
                      </a:rPr>
                      <a:pPr>
                        <a:defRPr sz="1050"/>
                      </a:pPr>
                      <a:t>[パーセンテージ]</a:t>
                    </a:fld>
                    <a:endParaRPr lang="ja-JP" altLang="en-US" sz="1600" baseline="0" dirty="0">
                      <a:solidFill>
                        <a:srgbClr val="FF0000"/>
                      </a:solidFill>
                    </a:endParaRPr>
                  </a:p>
                </c:rich>
              </c:tx>
              <c:spPr>
                <a:xfrm>
                  <a:off x="2999798" y="793205"/>
                  <a:ext cx="1388611" cy="908586"/>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5657"/>
                        <a:gd name="adj2" fmla="val 47462"/>
                      </a:avLst>
                    </a:prstGeom>
                    <a:noFill/>
                    <a:ln>
                      <a:noFill/>
                    </a:ln>
                  </c15:spPr>
                  <c15:layout>
                    <c:manualLayout>
                      <c:w val="0.2974866157791341"/>
                      <c:h val="0.2512692250467784"/>
                    </c:manualLayout>
                  </c15:layout>
                  <c15:dlblFieldTable/>
                  <c15:showDataLabelsRange val="0"/>
                </c:ext>
                <c:ext xmlns:c16="http://schemas.microsoft.com/office/drawing/2014/chart" uri="{C3380CC4-5D6E-409C-BE32-E72D297353CC}">
                  <c16:uniqueId val="{00000001-607F-44F5-A768-BB96B0FC12EE}"/>
                </c:ext>
              </c:extLst>
            </c:dLbl>
            <c:dLbl>
              <c:idx val="1"/>
              <c:layout>
                <c:manualLayout>
                  <c:x val="0.10229433074611007"/>
                  <c:y val="-9.813671844968426E-2"/>
                </c:manualLayout>
              </c:layout>
              <c:tx>
                <c:rich>
                  <a:bodyPr rot="0" spcFirstLastPara="1" vertOverflow="clip" horzOverflow="clip"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fld id="{A3E21CB1-5069-42AE-8AB8-B0C2398ACDD8}" type="CATEGORYNAME">
                      <a:rPr lang="ja-JP" altLang="en-US" sz="1600">
                        <a:solidFill>
                          <a:srgbClr val="FF0000"/>
                        </a:solidFill>
                      </a:rPr>
                      <a:pPr>
                        <a:defRPr sz="1050">
                          <a:solidFill>
                            <a:schemeClr val="tx1"/>
                          </a:solidFill>
                        </a:defRPr>
                      </a:pPr>
                      <a:t>[分類名]</a:t>
                    </a:fld>
                    <a:r>
                      <a:rPr lang="ja-JP" altLang="en-US" sz="1600" baseline="0" dirty="0">
                        <a:solidFill>
                          <a:srgbClr val="FF0000"/>
                        </a:solidFill>
                      </a:rPr>
                      <a:t>
</a:t>
                    </a:r>
                    <a:fld id="{B5AF6220-F5AC-48A8-BD8B-23BF8B62FF69}" type="PERCENTAGE">
                      <a:rPr lang="en-US" altLang="ja-JP" sz="1600" baseline="0">
                        <a:solidFill>
                          <a:srgbClr val="FF0000"/>
                        </a:solidFill>
                      </a:rPr>
                      <a:pPr>
                        <a:defRPr sz="1050">
                          <a:solidFill>
                            <a:schemeClr val="tx1"/>
                          </a:solidFill>
                        </a:defRPr>
                      </a:pPr>
                      <a:t>[パーセンテージ]</a:t>
                    </a:fld>
                    <a:endParaRPr lang="ja-JP" altLang="en-US" sz="1600" baseline="0" dirty="0">
                      <a:solidFill>
                        <a:srgbClr val="FF0000"/>
                      </a:solidFill>
                    </a:endParaRPr>
                  </a:p>
                </c:rich>
              </c:tx>
              <c:spPr>
                <a:xfrm>
                  <a:off x="2471961" y="2425503"/>
                  <a:ext cx="1898772" cy="835622"/>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7655"/>
                        <a:gd name="adj2" fmla="val -30872"/>
                      </a:avLst>
                    </a:prstGeom>
                    <a:noFill/>
                    <a:ln>
                      <a:noFill/>
                    </a:ln>
                  </c15:spPr>
                  <c15:layout>
                    <c:manualLayout>
                      <c:w val="0.40678026740591405"/>
                      <c:h val="0.23109104957817866"/>
                    </c:manualLayout>
                  </c15:layout>
                  <c15:dlblFieldTable/>
                  <c15:showDataLabelsRange val="0"/>
                </c:ext>
                <c:ext xmlns:c16="http://schemas.microsoft.com/office/drawing/2014/chart" uri="{C3380CC4-5D6E-409C-BE32-E72D297353CC}">
                  <c16:uniqueId val="{00000003-607F-44F5-A768-BB96B0FC12EE}"/>
                </c:ext>
              </c:extLst>
            </c:dLbl>
            <c:dLbl>
              <c:idx val="2"/>
              <c:layout>
                <c:manualLayout>
                  <c:x val="2.9928488948778979E-2"/>
                  <c:y val="4.8910564173899967E-2"/>
                </c:manualLayout>
              </c:layout>
              <c:tx>
                <c:rich>
                  <a:bodyPr rot="0" spcFirstLastPara="1" vertOverflow="clip" horzOverflow="clip" vert="horz" wrap="square" lIns="38100" tIns="19050" rIns="38100" bIns="19050" anchor="ctr" anchorCtr="1">
                    <a:spAutoFit/>
                  </a:bodyPr>
                  <a:lstStyle/>
                  <a:p>
                    <a:pPr>
                      <a:defRPr sz="1400" b="0" i="0" u="none" strike="noStrike" kern="1200" baseline="0">
                        <a:solidFill>
                          <a:schemeClr val="accent5"/>
                        </a:solidFill>
                        <a:latin typeface="+mn-lt"/>
                        <a:ea typeface="+mn-ea"/>
                        <a:cs typeface="+mn-cs"/>
                      </a:defRPr>
                    </a:pPr>
                    <a:fld id="{7A2A83EC-8D21-40C2-AEE4-1ABE348B6F72}" type="CATEGORYNAME">
                      <a:rPr lang="ja-JP" altLang="en-US" sz="1600">
                        <a:solidFill>
                          <a:schemeClr val="tx1"/>
                        </a:solidFill>
                      </a:rPr>
                      <a:pPr>
                        <a:defRPr sz="1400">
                          <a:solidFill>
                            <a:schemeClr val="accent5"/>
                          </a:solidFill>
                        </a:defRPr>
                      </a:pPr>
                      <a:t>[分類名]</a:t>
                    </a:fld>
                    <a:r>
                      <a:rPr lang="ja-JP" altLang="en-US" sz="1600" baseline="0" dirty="0">
                        <a:solidFill>
                          <a:schemeClr val="tx1"/>
                        </a:solidFill>
                      </a:rPr>
                      <a:t>
</a:t>
                    </a:r>
                    <a:fld id="{97F3674A-40E7-41E4-918A-B53DC9282F41}" type="PERCENTAGE">
                      <a:rPr lang="en-US" altLang="ja-JP" sz="1600" baseline="0">
                        <a:solidFill>
                          <a:schemeClr val="tx1"/>
                        </a:solidFill>
                      </a:rPr>
                      <a:pPr>
                        <a:defRPr sz="1400">
                          <a:solidFill>
                            <a:schemeClr val="accent5"/>
                          </a:solidFill>
                        </a:defRPr>
                      </a:pPr>
                      <a:t>[パーセンテージ]</a:t>
                    </a:fld>
                    <a:endParaRPr lang="ja-JP" altLang="en-US" sz="1600" baseline="0" dirty="0">
                      <a:solidFill>
                        <a:schemeClr val="tx1"/>
                      </a:solidFill>
                    </a:endParaRPr>
                  </a:p>
                </c:rich>
              </c:tx>
              <c:spPr>
                <a:xfrm>
                  <a:off x="139700" y="800251"/>
                  <a:ext cx="1874478" cy="869235"/>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accent5"/>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54318"/>
                        <a:gd name="adj2" fmla="val 79782"/>
                      </a:avLst>
                    </a:prstGeom>
                    <a:noFill/>
                    <a:ln>
                      <a:noFill/>
                    </a:ln>
                  </c15:spPr>
                  <c15:layout>
                    <c:manualLayout>
                      <c:w val="0.40157568538565191"/>
                      <c:h val="0.2633557847319784"/>
                    </c:manualLayout>
                  </c15:layout>
                  <c15:dlblFieldTable/>
                  <c15:showDataLabelsRange val="0"/>
                </c:ext>
                <c:ext xmlns:c16="http://schemas.microsoft.com/office/drawing/2014/chart" uri="{C3380CC4-5D6E-409C-BE32-E72D297353CC}">
                  <c16:uniqueId val="{00000005-607F-44F5-A768-BB96B0FC12E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円グラフ!$A$18:$A$20</c:f>
              <c:strCache>
                <c:ptCount val="3"/>
                <c:pt idx="0">
                  <c:v>①行動している</c:v>
                </c:pt>
                <c:pt idx="1">
                  <c:v>②一部行動している</c:v>
                </c:pt>
                <c:pt idx="2">
                  <c:v>③特に行動していない</c:v>
                </c:pt>
              </c:strCache>
            </c:strRef>
          </c:cat>
          <c:val>
            <c:numRef>
              <c:f>円グラフ!$B$18:$B$20</c:f>
              <c:numCache>
                <c:formatCode>General</c:formatCode>
                <c:ptCount val="3"/>
                <c:pt idx="0">
                  <c:v>35</c:v>
                </c:pt>
                <c:pt idx="1">
                  <c:v>70</c:v>
                </c:pt>
                <c:pt idx="2">
                  <c:v>42</c:v>
                </c:pt>
              </c:numCache>
            </c:numRef>
          </c:val>
          <c:extLst>
            <c:ext xmlns:c16="http://schemas.microsoft.com/office/drawing/2014/chart" uri="{C3380CC4-5D6E-409C-BE32-E72D297353CC}">
              <c16:uniqueId val="{00000006-607F-44F5-A768-BB96B0FC12E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b="1" dirty="0"/>
              <a:t>自由意見まとめ</a:t>
            </a:r>
          </a:p>
        </c:rich>
      </c:tx>
      <c:layout>
        <c:manualLayout>
          <c:xMode val="edge"/>
          <c:yMode val="edge"/>
          <c:x val="0.46311868686868685"/>
          <c:y val="1.8561105131122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0889444444444447"/>
          <c:y val="0.17930198065504138"/>
          <c:w val="0.66179292929292932"/>
          <c:h val="0.79388428636813491"/>
        </c:manualLayout>
      </c:layout>
      <c:barChart>
        <c:barDir val="bar"/>
        <c:grouping val="clustered"/>
        <c:varyColors val="0"/>
        <c:ser>
          <c:idx val="0"/>
          <c:order val="0"/>
          <c:spPr>
            <a:solidFill>
              <a:schemeClr val="accent1"/>
            </a:solidFill>
            <a:ln>
              <a:noFill/>
            </a:ln>
            <a:effectLst/>
          </c:spPr>
          <c:invertIfNegative val="0"/>
          <c:cat>
            <c:strRef>
              <c:f>'Q10 自由意見まとめ'!$B$6:$B$33</c:f>
              <c:strCache>
                <c:ptCount val="28"/>
                <c:pt idx="0">
                  <c:v>節電対策</c:v>
                </c:pt>
                <c:pt idx="1">
                  <c:v>エアコン消し忘れ</c:v>
                </c:pt>
                <c:pt idx="2">
                  <c:v>効率的な換気方法</c:v>
                </c:pt>
                <c:pt idx="3">
                  <c:v>4階関係</c:v>
                </c:pt>
                <c:pt idx="4">
                  <c:v>空調改善</c:v>
                </c:pt>
                <c:pt idx="5">
                  <c:v>意識改革</c:v>
                </c:pt>
                <c:pt idx="6">
                  <c:v>LED化</c:v>
                </c:pt>
                <c:pt idx="7">
                  <c:v>エアコン設定温度</c:v>
                </c:pt>
                <c:pt idx="8">
                  <c:v>風力、太陽光利用</c:v>
                </c:pt>
                <c:pt idx="9">
                  <c:v>見えるか</c:v>
                </c:pt>
                <c:pt idx="10">
                  <c:v>ルールは守られている</c:v>
                </c:pt>
                <c:pt idx="11">
                  <c:v>設備改善</c:v>
                </c:pt>
                <c:pt idx="12">
                  <c:v>暑い、寒い</c:v>
                </c:pt>
                <c:pt idx="13">
                  <c:v>社員の検討と省エネのバランス</c:v>
                </c:pt>
                <c:pt idx="14">
                  <c:v>会議室の利用</c:v>
                </c:pt>
                <c:pt idx="15">
                  <c:v>無理のない省エネ</c:v>
                </c:pt>
                <c:pt idx="16">
                  <c:v>グリーン化</c:v>
                </c:pt>
                <c:pt idx="17">
                  <c:v>エアコンルール周知不足</c:v>
                </c:pt>
                <c:pt idx="18">
                  <c:v>節電に頼らない防寒対策</c:v>
                </c:pt>
                <c:pt idx="19">
                  <c:v>照明、エアコン稼働時間の長時間化</c:v>
                </c:pt>
                <c:pt idx="20">
                  <c:v>これ以上の改悪化はやめてほしい</c:v>
                </c:pt>
                <c:pt idx="21">
                  <c:v>Co2と電気使用量の換算</c:v>
                </c:pt>
                <c:pt idx="22">
                  <c:v>女子トイレ便座</c:v>
                </c:pt>
                <c:pt idx="23">
                  <c:v>対策思いつかず</c:v>
                </c:pt>
                <c:pt idx="24">
                  <c:v>間引き</c:v>
                </c:pt>
                <c:pt idx="25">
                  <c:v>B棟改善要望</c:v>
                </c:pt>
                <c:pt idx="26">
                  <c:v>Se0へのアドバイス</c:v>
                </c:pt>
                <c:pt idx="27">
                  <c:v>電気消し忘れ</c:v>
                </c:pt>
              </c:strCache>
            </c:strRef>
          </c:cat>
          <c:val>
            <c:numRef>
              <c:f>'Q10 自由意見まとめ'!$C$6:$C$33</c:f>
              <c:numCache>
                <c:formatCode>General</c:formatCode>
                <c:ptCount val="28"/>
                <c:pt idx="0">
                  <c:v>7</c:v>
                </c:pt>
                <c:pt idx="1">
                  <c:v>5</c:v>
                </c:pt>
                <c:pt idx="2">
                  <c:v>4</c:v>
                </c:pt>
                <c:pt idx="3">
                  <c:v>3</c:v>
                </c:pt>
                <c:pt idx="4">
                  <c:v>3</c:v>
                </c:pt>
                <c:pt idx="5">
                  <c:v>3</c:v>
                </c:pt>
                <c:pt idx="6">
                  <c:v>2</c:v>
                </c:pt>
                <c:pt idx="7">
                  <c:v>2</c:v>
                </c:pt>
                <c:pt idx="8">
                  <c:v>2</c:v>
                </c:pt>
                <c:pt idx="9">
                  <c:v>2</c:v>
                </c:pt>
                <c:pt idx="10">
                  <c:v>2</c:v>
                </c:pt>
                <c:pt idx="11">
                  <c:v>2</c:v>
                </c:pt>
                <c:pt idx="12">
                  <c:v>2</c:v>
                </c:pt>
                <c:pt idx="13">
                  <c:v>2</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numCache>
            </c:numRef>
          </c:val>
          <c:extLst>
            <c:ext xmlns:c16="http://schemas.microsoft.com/office/drawing/2014/chart" uri="{C3380CC4-5D6E-409C-BE32-E72D297353CC}">
              <c16:uniqueId val="{00000000-48F7-408A-B8B6-C221F60802F9}"/>
            </c:ext>
          </c:extLst>
        </c:ser>
        <c:dLbls>
          <c:showLegendKey val="0"/>
          <c:showVal val="0"/>
          <c:showCatName val="0"/>
          <c:showSerName val="0"/>
          <c:showPercent val="0"/>
          <c:showBubbleSize val="0"/>
        </c:dLbls>
        <c:gapWidth val="182"/>
        <c:axId val="659847328"/>
        <c:axId val="659852248"/>
      </c:barChart>
      <c:catAx>
        <c:axId val="659847328"/>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659852248"/>
        <c:crosses val="autoZero"/>
        <c:auto val="1"/>
        <c:lblAlgn val="ctr"/>
        <c:lblOffset val="100"/>
        <c:noMultiLvlLbl val="0"/>
      </c:catAx>
      <c:valAx>
        <c:axId val="6598522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59847328"/>
        <c:crosses val="autoZero"/>
        <c:crossBetween val="between"/>
      </c:valAx>
      <c:spPr>
        <a:noFill/>
        <a:ln>
          <a:solidFill>
            <a:srgbClr val="000000"/>
          </a:solid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600" b="1" dirty="0"/>
              <a:t>対策前後の○と</a:t>
            </a:r>
            <a:r>
              <a:rPr lang="en-US" altLang="ja-JP" sz="1600" b="1" dirty="0"/>
              <a:t>(</a:t>
            </a:r>
            <a:r>
              <a:rPr lang="ja-JP" altLang="en-US" sz="1600" b="1" dirty="0"/>
              <a:t>○</a:t>
            </a:r>
            <a:r>
              <a:rPr lang="en-US" altLang="ja-JP" sz="1600" b="1" dirty="0"/>
              <a:t>)</a:t>
            </a:r>
            <a:r>
              <a:rPr lang="ja-JP" altLang="en-US" sz="1600" b="1" dirty="0"/>
              <a:t>の割合</a:t>
            </a:r>
          </a:p>
        </c:rich>
      </c:tx>
      <c:layout>
        <c:manualLayout>
          <c:xMode val="edge"/>
          <c:yMode val="edge"/>
          <c:x val="0.22177333585576653"/>
          <c:y val="1.628446547056297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5009008223066736"/>
          <c:y val="0.26064579334643107"/>
          <c:w val="0.79862941001385424"/>
          <c:h val="0.59533140274842877"/>
        </c:manualLayout>
      </c:layout>
      <c:barChart>
        <c:barDir val="col"/>
        <c:grouping val="clustered"/>
        <c:varyColors val="0"/>
        <c:ser>
          <c:idx val="0"/>
          <c:order val="0"/>
          <c:tx>
            <c:strRef>
              <c:f>'Sheet1 (2)'!$A$4</c:f>
              <c:strCache>
                <c:ptCount val="1"/>
                <c:pt idx="0">
                  <c:v>対策前</c:v>
                </c:pt>
              </c:strCache>
            </c:strRef>
          </c:tx>
          <c:spPr>
            <a:solidFill>
              <a:schemeClr val="accent1">
                <a:lumMod val="60000"/>
                <a:lumOff val="40000"/>
              </a:schemeClr>
            </a:solidFill>
            <a:ln>
              <a:noFill/>
            </a:ln>
            <a:effectLst/>
          </c:spPr>
          <c:invertIfNegative val="0"/>
          <c:dLbls>
            <c:dLbl>
              <c:idx val="0"/>
              <c:layout>
                <c:manualLayout>
                  <c:x val="0"/>
                  <c:y val="1.926539676857101E-2"/>
                </c:manualLayout>
              </c:layout>
              <c:tx>
                <c:rich>
                  <a:bodyPr/>
                  <a:lstStyle/>
                  <a:p>
                    <a:fld id="{113F3FBD-839B-4671-813E-FFE4DF3D7E0B}" type="VALUE">
                      <a:rPr lang="en-US" altLang="ja-JP">
                        <a:solidFill>
                          <a:schemeClr val="bg1"/>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B7-4573-B9B3-2AF20CC4CCD8}"/>
                </c:ext>
              </c:extLst>
            </c:dLbl>
            <c:spPr>
              <a:solidFill>
                <a:srgbClr val="002060"/>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(2)'!$B$2:$B$4,'Sheet1 (2)'!$B$8)</c:f>
              <c:numCache>
                <c:formatCode>General</c:formatCode>
                <c:ptCount val="3"/>
                <c:pt idx="1">
                  <c:v>22</c:v>
                </c:pt>
                <c:pt idx="2">
                  <c:v>100</c:v>
                </c:pt>
              </c:numCache>
            </c:numRef>
          </c:cat>
          <c:val>
            <c:numRef>
              <c:f>'Sheet1 (2)'!$B$4</c:f>
              <c:numCache>
                <c:formatCode>General</c:formatCode>
                <c:ptCount val="1"/>
                <c:pt idx="0">
                  <c:v>22</c:v>
                </c:pt>
              </c:numCache>
            </c:numRef>
          </c:val>
          <c:extLst>
            <c:ext xmlns:c16="http://schemas.microsoft.com/office/drawing/2014/chart" uri="{C3380CC4-5D6E-409C-BE32-E72D297353CC}">
              <c16:uniqueId val="{00000001-A6B7-4573-B9B3-2AF20CC4CCD8}"/>
            </c:ext>
          </c:extLst>
        </c:ser>
        <c:ser>
          <c:idx val="1"/>
          <c:order val="1"/>
          <c:tx>
            <c:strRef>
              <c:f>'Sheet1 (2)'!$A$8</c:f>
              <c:strCache>
                <c:ptCount val="1"/>
                <c:pt idx="0">
                  <c:v>対策後</c:v>
                </c:pt>
              </c:strCache>
            </c:strRef>
          </c:tx>
          <c:spPr>
            <a:solidFill>
              <a:schemeClr val="accent2"/>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A6B7-4573-B9B3-2AF20CC4CCD8}"/>
              </c:ext>
            </c:extLst>
          </c:dPt>
          <c:dLbls>
            <c:dLbl>
              <c:idx val="0"/>
              <c:tx>
                <c:rich>
                  <a:bodyPr/>
                  <a:lstStyle/>
                  <a:p>
                    <a:fld id="{E80B3DF2-87AB-4B37-9ADE-7E116D133078}" type="VALUE">
                      <a:rPr lang="en-US" altLang="ja-JP">
                        <a:solidFill>
                          <a:schemeClr val="bg1"/>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6B7-4573-B9B3-2AF20CC4CCD8}"/>
                </c:ext>
              </c:extLst>
            </c:dLbl>
            <c:spPr>
              <a:solidFill>
                <a:srgbClr val="002060"/>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(2)'!$B$2:$B$4,'Sheet1 (2)'!$B$8)</c:f>
              <c:numCache>
                <c:formatCode>General</c:formatCode>
                <c:ptCount val="3"/>
                <c:pt idx="1">
                  <c:v>22</c:v>
                </c:pt>
                <c:pt idx="2">
                  <c:v>100</c:v>
                </c:pt>
              </c:numCache>
            </c:numRef>
          </c:cat>
          <c:val>
            <c:numRef>
              <c:f>'Sheet1 (2)'!$B$8</c:f>
              <c:numCache>
                <c:formatCode>General</c:formatCode>
                <c:ptCount val="1"/>
                <c:pt idx="0">
                  <c:v>100</c:v>
                </c:pt>
              </c:numCache>
            </c:numRef>
          </c:val>
          <c:extLst>
            <c:ext xmlns:c16="http://schemas.microsoft.com/office/drawing/2014/chart" uri="{C3380CC4-5D6E-409C-BE32-E72D297353CC}">
              <c16:uniqueId val="{00000004-A6B7-4573-B9B3-2AF20CC4CCD8}"/>
            </c:ext>
          </c:extLst>
        </c:ser>
        <c:dLbls>
          <c:dLblPos val="outEnd"/>
          <c:showLegendKey val="0"/>
          <c:showVal val="1"/>
          <c:showCatName val="0"/>
          <c:showSerName val="0"/>
          <c:showPercent val="0"/>
          <c:showBubbleSize val="0"/>
        </c:dLbls>
        <c:gapWidth val="219"/>
        <c:overlap val="-27"/>
        <c:axId val="500128544"/>
        <c:axId val="500135760"/>
      </c:barChart>
      <c:catAx>
        <c:axId val="50012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0135760"/>
        <c:crosses val="autoZero"/>
        <c:auto val="1"/>
        <c:lblAlgn val="ctr"/>
        <c:lblOffset val="100"/>
        <c:noMultiLvlLbl val="0"/>
      </c:catAx>
      <c:valAx>
        <c:axId val="500135760"/>
        <c:scaling>
          <c:orientation val="minMax"/>
          <c:max val="1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solidFill>
              <a:round/>
            </a:ln>
            <a:effectLst/>
          </c:spPr>
        </c:min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ja-JP" altLang="en-US" sz="1100" b="1" dirty="0"/>
                  <a:t>○と（○</a:t>
                </a:r>
                <a:r>
                  <a:rPr lang="en-US" altLang="ja-JP" sz="1100" b="1" dirty="0"/>
                  <a:t>)</a:t>
                </a:r>
                <a:r>
                  <a:rPr lang="ja-JP" altLang="en-US" sz="1100" b="1" dirty="0"/>
                  <a:t>の割合</a:t>
                </a:r>
                <a:r>
                  <a:rPr lang="en-US" altLang="ja-JP" sz="1100" b="1" dirty="0"/>
                  <a:t>(%)</a:t>
                </a:r>
                <a:endParaRPr lang="ja-JP" altLang="en-US" sz="1100" b="1" dirty="0"/>
              </a:p>
            </c:rich>
          </c:tx>
          <c:layout>
            <c:manualLayout>
              <c:xMode val="edge"/>
              <c:yMode val="edge"/>
              <c:x val="6.2243978752748296E-3"/>
              <c:y val="0.27243486930839989"/>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00128544"/>
        <c:crosses val="autoZero"/>
        <c:crossBetween val="between"/>
        <c:majorUnit val="20"/>
        <c:minorUnit val="20"/>
      </c:valAx>
      <c:spPr>
        <a:noFill/>
        <a:ln>
          <a:noFill/>
        </a:ln>
        <a:effectLst/>
      </c:spPr>
    </c:plotArea>
    <c:legend>
      <c:legendPos val="b"/>
      <c:layout>
        <c:manualLayout>
          <c:xMode val="edge"/>
          <c:yMode val="edge"/>
          <c:x val="0.25544708330596888"/>
          <c:y val="0.88109747583426234"/>
          <c:w val="0.37637481360494207"/>
          <c:h val="0.1037862380899848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rgbClr val="FFFF00">
        <a:lumMod val="20000"/>
        <a:lumOff val="80000"/>
      </a:srgbClr>
    </a:solidFill>
    <a:ln w="9525" cap="flat" cmpd="sng" algn="ctr">
      <a:solidFill>
        <a:schemeClr val="tx1"/>
      </a:solid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8.png"/></Relationships>
</file>

<file path=ppt/drawings/drawing1.xml><?xml version="1.0" encoding="utf-8"?>
<c:userShapes xmlns:c="http://schemas.openxmlformats.org/drawingml/2006/chart">
  <cdr:relSizeAnchor xmlns:cdr="http://schemas.openxmlformats.org/drawingml/2006/chartDrawing">
    <cdr:from>
      <cdr:x>0.94535</cdr:x>
      <cdr:y>0.04223</cdr:y>
    </cdr:from>
    <cdr:to>
      <cdr:x>1</cdr:x>
      <cdr:y>0.12391</cdr:y>
    </cdr:to>
    <cdr:pic>
      <cdr:nvPicPr>
        <cdr:cNvPr id="2" name="chart">
          <a:extLst xmlns:a="http://schemas.openxmlformats.org/drawingml/2006/main">
            <a:ext uri="{FF2B5EF4-FFF2-40B4-BE49-F238E27FC236}">
              <a16:creationId xmlns:a16="http://schemas.microsoft.com/office/drawing/2014/main" id="{C653E0C3-6139-460D-914B-F41ED38BA8A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487146" y="173379"/>
          <a:ext cx="432854" cy="335309"/>
        </a:xfrm>
        <a:prstGeom xmlns:a="http://schemas.openxmlformats.org/drawingml/2006/main" prst="rect">
          <a:avLst/>
        </a:prstGeom>
      </cdr:spPr>
    </cdr:pic>
  </cdr:relSizeAnchor>
  <cdr:relSizeAnchor xmlns:cdr="http://schemas.openxmlformats.org/drawingml/2006/chartDrawing">
    <cdr:from>
      <cdr:x>0.88474</cdr:x>
      <cdr:y>0.20875</cdr:y>
    </cdr:from>
    <cdr:to>
      <cdr:x>0.95292</cdr:x>
      <cdr:y>0.29644</cdr:y>
    </cdr:to>
    <cdr:sp macro="" textlink="">
      <cdr:nvSpPr>
        <cdr:cNvPr id="6" name="正方形/長方形 5">
          <a:extLst xmlns:a="http://schemas.openxmlformats.org/drawingml/2006/main">
            <a:ext uri="{FF2B5EF4-FFF2-40B4-BE49-F238E27FC236}">
              <a16:creationId xmlns:a16="http://schemas.microsoft.com/office/drawing/2014/main" id="{872BAC45-21F9-481B-A2EF-C4A3906592C0}"/>
            </a:ext>
          </a:extLst>
        </cdr:cNvPr>
        <cdr:cNvSpPr/>
      </cdr:nvSpPr>
      <cdr:spPr>
        <a:xfrm xmlns:a="http://schemas.openxmlformats.org/drawingml/2006/main">
          <a:off x="6844499" y="806424"/>
          <a:ext cx="527453" cy="338751"/>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dirty="0">
              <a:solidFill>
                <a:schemeClr val="tx1"/>
              </a:solidFill>
            </a:rPr>
            <a:t>n=60</a:t>
          </a:r>
          <a:endParaRPr lang="ja-JP"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05C3DE-EAB1-4127-B087-D3CA3D153EBD}" type="datetimeFigureOut">
              <a:rPr kumimoji="1" lang="ja-JP" altLang="en-US" smtClean="0"/>
              <a:t>2024/5/22</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C3EE35-B5FD-4DD9-AE94-5875A6254DC1}" type="slidenum">
              <a:rPr kumimoji="1" lang="ja-JP" altLang="en-US" smtClean="0"/>
              <a:t>‹#›</a:t>
            </a:fld>
            <a:endParaRPr kumimoji="1" lang="ja-JP" altLang="en-US"/>
          </a:p>
        </p:txBody>
      </p:sp>
    </p:spTree>
    <p:extLst>
      <p:ext uri="{BB962C8B-B14F-4D97-AF65-F5344CB8AC3E}">
        <p14:creationId xmlns:p14="http://schemas.microsoft.com/office/powerpoint/2010/main" val="3731217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CAA7A-9001-417B-A97A-D1A4F5CDD911}" type="datetimeFigureOut">
              <a:rPr kumimoji="1" lang="ja-JP" altLang="en-US" smtClean="0"/>
              <a:t>2024/5/22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0BEFE-A242-48C0-B52A-3D2CC1449AAA}" type="slidenum">
              <a:rPr kumimoji="1" lang="ja-JP" altLang="en-US" smtClean="0"/>
              <a:t>‹#›</a:t>
            </a:fld>
            <a:endParaRPr kumimoji="1" lang="ja-JP" altLang="en-US"/>
          </a:p>
        </p:txBody>
      </p:sp>
    </p:spTree>
    <p:extLst>
      <p:ext uri="{BB962C8B-B14F-4D97-AF65-F5344CB8AC3E}">
        <p14:creationId xmlns:p14="http://schemas.microsoft.com/office/powerpoint/2010/main" val="42580924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ただ今より、</a:t>
            </a:r>
            <a:r>
              <a:rPr kumimoji="1" lang="en-US" altLang="ja-JP" dirty="0"/>
              <a:t>Mint</a:t>
            </a:r>
            <a:r>
              <a:rPr kumimoji="1" lang="ja-JP" altLang="en-US" dirty="0"/>
              <a:t>サークル</a:t>
            </a:r>
            <a:r>
              <a:rPr kumimoji="1" lang="en-US" altLang="ja-JP" dirty="0"/>
              <a:t>QC</a:t>
            </a:r>
            <a:r>
              <a:rPr kumimoji="1" lang="ja-JP" altLang="en-US" dirty="0"/>
              <a:t>事例発表を行います。</a:t>
            </a:r>
            <a:endParaRPr kumimoji="1" lang="en-US" altLang="ja-JP" dirty="0"/>
          </a:p>
          <a:p>
            <a:r>
              <a:rPr kumimoji="1" lang="ja-JP" altLang="en-US" dirty="0"/>
              <a:t>今回の活動テーマは「省エネ活動を推進しよう！！」です。</a:t>
            </a:r>
            <a:endParaRPr kumimoji="1" lang="en-US" altLang="ja-JP" dirty="0"/>
          </a:p>
          <a:p>
            <a:r>
              <a:rPr kumimoji="1" lang="ja-JP" altLang="en-US" dirty="0"/>
              <a:t>よろしくお願いします！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0</a:t>
            </a:fld>
            <a:endParaRPr kumimoji="1" lang="ja-JP" altLang="en-US"/>
          </a:p>
        </p:txBody>
      </p:sp>
    </p:spTree>
    <p:extLst>
      <p:ext uri="{BB962C8B-B14F-4D97-AF65-F5344CB8AC3E}">
        <p14:creationId xmlns:p14="http://schemas.microsoft.com/office/powerpoint/2010/main" val="3955360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「テクニカルセンター</a:t>
            </a:r>
            <a:r>
              <a:rPr kumimoji="1" lang="en-US" altLang="ja-JP" dirty="0"/>
              <a:t>,A</a:t>
            </a:r>
            <a:r>
              <a:rPr kumimoji="1" lang="ja-JP" altLang="en-US" dirty="0"/>
              <a:t>棟事務棟での省エネに対して、思っていること、感じていることがあればご記入ください。」というアンケートの回答に関しては、こちらのグラフが示すように、「節電対策」「効率的な換気方法」「空調改善」の</a:t>
            </a:r>
            <a:endParaRPr kumimoji="1" lang="en-US" altLang="ja-JP" dirty="0"/>
          </a:p>
          <a:p>
            <a:r>
              <a:rPr kumimoji="1" lang="ja-JP" altLang="en-US" dirty="0"/>
              <a:t>意見が上位を占めました。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9</a:t>
            </a:fld>
            <a:endParaRPr kumimoji="1" lang="ja-JP" altLang="en-US"/>
          </a:p>
        </p:txBody>
      </p:sp>
    </p:spTree>
    <p:extLst>
      <p:ext uri="{BB962C8B-B14F-4D97-AF65-F5344CB8AC3E}">
        <p14:creationId xmlns:p14="http://schemas.microsoft.com/office/powerpoint/2010/main" val="287516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次に、テクニカルセンターでの省エネ推進体制の現状を確認したところ、過去に“省エネ委員会”という組織があったが、現在省エネ委員会は存在していないことがわかりました。</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10</a:t>
            </a:fld>
            <a:endParaRPr kumimoji="1" lang="ja-JP" altLang="en-US"/>
          </a:p>
        </p:txBody>
      </p:sp>
    </p:spTree>
    <p:extLst>
      <p:ext uri="{BB962C8B-B14F-4D97-AF65-F5344CB8AC3E}">
        <p14:creationId xmlns:p14="http://schemas.microsoft.com/office/powerpoint/2010/main" val="155050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次に、テクニカルセンター</a:t>
            </a:r>
            <a:r>
              <a:rPr lang="ja-JP" altLang="ja-JP" dirty="0"/>
              <a:t>内の省エネ関連</a:t>
            </a:r>
            <a:r>
              <a:rPr lang="ja-JP" altLang="en-US" dirty="0"/>
              <a:t>に関する</a:t>
            </a:r>
            <a:r>
              <a:rPr lang="ja-JP" altLang="ja-JP" dirty="0"/>
              <a:t>決め事</a:t>
            </a:r>
            <a:r>
              <a:rPr lang="ja-JP" altLang="en-US" dirty="0"/>
              <a:t>について調査を行いました。</a:t>
            </a:r>
            <a:endParaRPr kumimoji="1" lang="en-US" altLang="ja-JP" dirty="0"/>
          </a:p>
          <a:p>
            <a:r>
              <a:rPr kumimoji="1" lang="ja-JP" altLang="en-US" dirty="0"/>
              <a:t>テクニカルセンタールールや</a:t>
            </a:r>
            <a:r>
              <a:rPr kumimoji="1" lang="en-US" altLang="ja-JP" dirty="0"/>
              <a:t>A</a:t>
            </a:r>
            <a:r>
              <a:rPr kumimoji="1" lang="ja-JP" altLang="en-US" dirty="0"/>
              <a:t>棟内掲示物を確認しましたが、</a:t>
            </a:r>
            <a:endParaRPr kumimoji="1" lang="en-US" altLang="ja-JP" dirty="0"/>
          </a:p>
          <a:p>
            <a:r>
              <a:rPr kumimoji="1" lang="ja-JP" altLang="en-US" dirty="0"/>
              <a:t>現状、省エネに資する働く人の行動についての決め事は、少し不明瞭で、十分であるか疑問が残るところでした。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11</a:t>
            </a:fld>
            <a:endParaRPr kumimoji="1" lang="ja-JP" altLang="en-US"/>
          </a:p>
        </p:txBody>
      </p:sp>
    </p:spTree>
    <p:extLst>
      <p:ext uri="{BB962C8B-B14F-4D97-AF65-F5344CB8AC3E}">
        <p14:creationId xmlns:p14="http://schemas.microsoft.com/office/powerpoint/2010/main" val="3651439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続いて、一般的な省エネチェック観点について、確認を行いました。</a:t>
            </a:r>
            <a:endParaRPr kumimoji="1" lang="en-US" altLang="ja-JP" sz="1200" dirty="0">
              <a:solidFill>
                <a:srgbClr val="00B050"/>
              </a:solidFill>
            </a:endParaRPr>
          </a:p>
          <a:p>
            <a:r>
              <a:rPr kumimoji="1" lang="ja-JP" altLang="en-US" sz="1200" dirty="0">
                <a:solidFill>
                  <a:srgbClr val="00B050"/>
                </a:solidFill>
              </a:rPr>
              <a:t>省エネが進んでいるか否かをある程度定量的に把握するために、</a:t>
            </a:r>
            <a:r>
              <a:rPr kumimoji="1" lang="ja-JP" altLang="en-US" sz="1200" dirty="0"/>
              <a:t>オフィスの一般的な省エネに関する観点の情報収集をしました。</a:t>
            </a:r>
            <a:endParaRPr kumimoji="1" lang="en-US" altLang="ja-JP" sz="1200" dirty="0"/>
          </a:p>
          <a:p>
            <a:r>
              <a:rPr kumimoji="1" lang="ja-JP" altLang="en-US" sz="1200" dirty="0"/>
              <a:t>そこから、省エネルギーセンター</a:t>
            </a:r>
            <a:r>
              <a:rPr lang="ja-JP" altLang="en-US" sz="1200" dirty="0"/>
              <a:t>のガイドラインなどを見つけ、テクニカルセンター版の省エネチェックシートを作成できないか、検討しました。</a:t>
            </a:r>
            <a:endParaRPr lang="en-US" altLang="ja-JP" sz="1200" dirty="0"/>
          </a:p>
          <a:p>
            <a:endParaRPr kumimoji="1" lang="en-US" altLang="ja-JP" sz="1200" dirty="0">
              <a:solidFill>
                <a:srgbClr val="00B050"/>
              </a:solidFill>
            </a:endParaRPr>
          </a:p>
          <a:p>
            <a:r>
              <a:rPr kumimoji="1" lang="ja-JP" altLang="en-US" sz="1200" dirty="0">
                <a:solidFill>
                  <a:srgbClr val="00B050"/>
                </a:solidFill>
              </a:rPr>
              <a:t>現状把握アンケートから多く上がった内容なども織り込み、オリジナルの省エネチェックリスト、通称</a:t>
            </a:r>
            <a:r>
              <a:rPr kumimoji="1" lang="en-US" altLang="ja-JP" sz="1200" dirty="0">
                <a:solidFill>
                  <a:srgbClr val="00B050"/>
                </a:solidFill>
              </a:rPr>
              <a:t>『TEES』</a:t>
            </a:r>
            <a:r>
              <a:rPr kumimoji="1" lang="ja-JP" altLang="en-US" sz="1200" dirty="0">
                <a:solidFill>
                  <a:srgbClr val="00B050"/>
                </a:solidFill>
              </a:rPr>
              <a:t>をつくりあげました。</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12</a:t>
            </a:fld>
            <a:endParaRPr kumimoji="1" lang="ja-JP" altLang="en-US"/>
          </a:p>
        </p:txBody>
      </p:sp>
    </p:spTree>
    <p:extLst>
      <p:ext uri="{BB962C8B-B14F-4D97-AF65-F5344CB8AC3E}">
        <p14:creationId xmlns:p14="http://schemas.microsoft.com/office/powerpoint/2010/main" val="3487959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作成した</a:t>
            </a:r>
            <a:r>
              <a:rPr kumimoji="1" lang="en-US" altLang="ja-JP" dirty="0"/>
              <a:t>TEES</a:t>
            </a:r>
            <a:r>
              <a:rPr kumimoji="1" lang="ja-JP" altLang="en-US" dirty="0"/>
              <a:t>に基づき、現状の省エネ度評価を行ったところ　「実施できている」と評価できた率は、残念ながら</a:t>
            </a:r>
            <a:r>
              <a:rPr kumimoji="1" lang="en-US" altLang="ja-JP" dirty="0"/>
              <a:t>30%</a:t>
            </a:r>
            <a:r>
              <a:rPr kumimoji="1" lang="ja-JP" altLang="en-US" dirty="0"/>
              <a:t>という低い水準でした。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13</a:t>
            </a:fld>
            <a:endParaRPr kumimoji="1" lang="ja-JP" altLang="en-US"/>
          </a:p>
        </p:txBody>
      </p:sp>
    </p:spTree>
    <p:extLst>
      <p:ext uri="{BB962C8B-B14F-4D97-AF65-F5344CB8AC3E}">
        <p14:creationId xmlns:p14="http://schemas.microsoft.com/office/powerpoint/2010/main" val="352210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現状把握のまとめです。</a:t>
            </a:r>
            <a:endParaRPr kumimoji="1" lang="en-US" altLang="ja-JP" dirty="0"/>
          </a:p>
          <a:p>
            <a:r>
              <a:rPr lang="en-US" altLang="ja-JP" sz="1200" dirty="0"/>
              <a:t>A</a:t>
            </a:r>
            <a:r>
              <a:rPr lang="ja-JP" altLang="en-US" sz="1200" dirty="0"/>
              <a:t>棟電気消費量は</a:t>
            </a:r>
            <a:r>
              <a:rPr lang="ja-JP" altLang="en-US" sz="1200" dirty="0">
                <a:solidFill>
                  <a:srgbClr val="FF0000"/>
                </a:solidFill>
              </a:rPr>
              <a:t>エアコンの使用量が突出して一番高い。</a:t>
            </a:r>
            <a:endParaRPr lang="en-US" altLang="ja-JP" sz="1200" dirty="0">
              <a:solidFill>
                <a:srgbClr val="FF0000"/>
              </a:solidFill>
            </a:endParaRPr>
          </a:p>
          <a:p>
            <a:r>
              <a:rPr kumimoji="1" lang="ja-JP" altLang="en-US" sz="1200" dirty="0"/>
              <a:t>アンケート結果から</a:t>
            </a:r>
            <a:r>
              <a:rPr lang="en-US" altLang="ja-JP" sz="1200" dirty="0">
                <a:solidFill>
                  <a:srgbClr val="FF0000"/>
                </a:solidFill>
              </a:rPr>
              <a:t>28</a:t>
            </a:r>
            <a:r>
              <a:rPr lang="ja-JP" altLang="en-US" sz="1200" dirty="0">
                <a:solidFill>
                  <a:srgbClr val="FF0000"/>
                </a:solidFill>
              </a:rPr>
              <a:t>％の方が省エネに関する行動をしていない。</a:t>
            </a:r>
            <a:endParaRPr lang="en-US" altLang="ja-JP" sz="1200" dirty="0">
              <a:solidFill>
                <a:srgbClr val="FF0000"/>
              </a:solidFill>
            </a:endParaRPr>
          </a:p>
          <a:p>
            <a:r>
              <a:rPr kumimoji="1" lang="ja-JP" altLang="en-US" sz="1200" dirty="0">
                <a:solidFill>
                  <a:srgbClr val="FF0000"/>
                </a:solidFill>
              </a:rPr>
              <a:t>ことがわかりました。</a:t>
            </a:r>
            <a:endParaRPr kumimoji="1" lang="en-US" altLang="ja-JP" sz="1200" dirty="0">
              <a:solidFill>
                <a:srgbClr val="FF0000"/>
              </a:solidFill>
            </a:endParaRPr>
          </a:p>
          <a:p>
            <a:r>
              <a:rPr lang="ja-JP" altLang="en-US" sz="1200" dirty="0">
                <a:solidFill>
                  <a:srgbClr val="FF0000"/>
                </a:solidFill>
              </a:rPr>
              <a:t>また、一般的な省エネチェック項目から</a:t>
            </a:r>
            <a:r>
              <a:rPr lang="en-US" altLang="ja-JP" sz="1200" dirty="0">
                <a:solidFill>
                  <a:srgbClr val="FF0000"/>
                </a:solidFill>
              </a:rPr>
              <a:t>TC</a:t>
            </a:r>
            <a:r>
              <a:rPr lang="ja-JP" altLang="en-US" sz="1200" dirty="0">
                <a:solidFill>
                  <a:srgbClr val="FF0000"/>
                </a:solidFill>
              </a:rPr>
              <a:t>版チェックシート</a:t>
            </a:r>
            <a:r>
              <a:rPr lang="en-US" altLang="ja-JP" sz="1200" dirty="0">
                <a:solidFill>
                  <a:srgbClr val="FF0000"/>
                </a:solidFill>
              </a:rPr>
              <a:t>『TEES(</a:t>
            </a:r>
            <a:r>
              <a:rPr lang="ja-JP" altLang="en-US" sz="1200" dirty="0">
                <a:solidFill>
                  <a:srgbClr val="FF0000"/>
                </a:solidFill>
              </a:rPr>
              <a:t>通称 ティース</a:t>
            </a:r>
            <a:r>
              <a:rPr lang="en-US" altLang="ja-JP" sz="1200" dirty="0">
                <a:solidFill>
                  <a:srgbClr val="FF0000"/>
                </a:solidFill>
              </a:rPr>
              <a:t>)』</a:t>
            </a:r>
            <a:r>
              <a:rPr lang="ja-JP" altLang="en-US" sz="1200" dirty="0">
                <a:solidFill>
                  <a:srgbClr val="FF0000"/>
                </a:solidFill>
              </a:rPr>
              <a:t>を作成し、現状をチェックしたところ、実施できている率は</a:t>
            </a:r>
            <a:r>
              <a:rPr lang="en-US" altLang="ja-JP" sz="1200" dirty="0">
                <a:solidFill>
                  <a:srgbClr val="FF0000"/>
                </a:solidFill>
              </a:rPr>
              <a:t>30</a:t>
            </a:r>
            <a:r>
              <a:rPr lang="ja-JP" altLang="en-US" sz="1200" dirty="0">
                <a:solidFill>
                  <a:srgbClr val="FF0000"/>
                </a:solidFill>
              </a:rPr>
              <a:t>％でした。</a:t>
            </a:r>
            <a:endParaRPr lang="zh-CN" altLang="en-US" sz="1200" dirty="0">
              <a:solidFill>
                <a:srgbClr val="FF000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14</a:t>
            </a:fld>
            <a:endParaRPr kumimoji="1" lang="ja-JP" altLang="en-US"/>
          </a:p>
        </p:txBody>
      </p:sp>
    </p:spTree>
    <p:extLst>
      <p:ext uri="{BB962C8B-B14F-4D97-AF65-F5344CB8AC3E}">
        <p14:creationId xmlns:p14="http://schemas.microsoft.com/office/powerpoint/2010/main" val="246695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rPr>
              <a:t> 目標設定の前段取りとして、</a:t>
            </a:r>
            <a:r>
              <a:rPr lang="en-US" altLang="ja-JP" sz="1200" dirty="0">
                <a:latin typeface="+mn-ea"/>
              </a:rPr>
              <a:t>QC</a:t>
            </a:r>
            <a:r>
              <a:rPr lang="ja-JP" altLang="en-US" sz="1200" dirty="0">
                <a:latin typeface="+mn-ea"/>
              </a:rPr>
              <a:t>の活動期間や権限を踏まえ、</a:t>
            </a:r>
            <a:r>
              <a:rPr lang="en-US" altLang="ja-JP" sz="1200" dirty="0">
                <a:latin typeface="+mn-ea"/>
              </a:rPr>
              <a:t>TEES</a:t>
            </a:r>
            <a:r>
              <a:rPr lang="ja-JP" altLang="en-US" sz="1200" dirty="0">
                <a:latin typeface="+mn-ea"/>
              </a:rPr>
              <a:t>の中でも重要と考える全体の基盤事項や、エネルギー使用の占有率が高いと思われる空調や照明などの電気機器に関する項目を抜粋し、目標設定対象項目を整理しました。さらに、半年活動期間を考慮し、活動期間内に実施済みを目標とするものと、提案までを目標とする項目に層別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15</a:t>
            </a:fld>
            <a:endParaRPr kumimoji="1" lang="ja-JP" altLang="en-US"/>
          </a:p>
        </p:txBody>
      </p:sp>
    </p:spTree>
    <p:extLst>
      <p:ext uri="{BB962C8B-B14F-4D97-AF65-F5344CB8AC3E}">
        <p14:creationId xmlns:p14="http://schemas.microsoft.com/office/powerpoint/2010/main" val="218401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前ページの整理を踏まえて、目標設定を「</a:t>
            </a:r>
            <a:r>
              <a:rPr kumimoji="1" lang="en-US" altLang="ja-JP" dirty="0"/>
              <a:t>TEES</a:t>
            </a:r>
            <a:r>
              <a:rPr kumimoji="1" lang="ja-JP" altLang="en-US" dirty="0"/>
              <a:t>目標対象項目評価を</a:t>
            </a:r>
            <a:r>
              <a:rPr kumimoji="1" lang="en-US" altLang="ja-JP" dirty="0"/>
              <a:t>2023</a:t>
            </a:r>
            <a:r>
              <a:rPr kumimoji="1" lang="ja-JP" altLang="en-US" dirty="0"/>
              <a:t>年</a:t>
            </a:r>
            <a:r>
              <a:rPr kumimoji="1" lang="en-US" altLang="ja-JP" dirty="0"/>
              <a:t>3</a:t>
            </a:r>
            <a:r>
              <a:rPr kumimoji="1" lang="ja-JP" altLang="en-US" dirty="0"/>
              <a:t>月末までに現状</a:t>
            </a:r>
            <a:r>
              <a:rPr kumimoji="1" lang="en-US" altLang="ja-JP" dirty="0"/>
              <a:t>22</a:t>
            </a:r>
            <a:r>
              <a:rPr kumimoji="1" lang="ja-JP" altLang="en-US" dirty="0"/>
              <a:t>％から</a:t>
            </a:r>
            <a:r>
              <a:rPr kumimoji="1" lang="en-US" altLang="ja-JP" dirty="0"/>
              <a:t>100</a:t>
            </a:r>
            <a:r>
              <a:rPr kumimoji="1" lang="ja-JP" altLang="en-US" dirty="0"/>
              <a:t>％へする」にしました。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16</a:t>
            </a:fld>
            <a:endParaRPr kumimoji="1" lang="ja-JP" altLang="en-US"/>
          </a:p>
        </p:txBody>
      </p:sp>
    </p:spTree>
    <p:extLst>
      <p:ext uri="{BB962C8B-B14F-4D97-AF65-F5344CB8AC3E}">
        <p14:creationId xmlns:p14="http://schemas.microsoft.com/office/powerpoint/2010/main" val="2947140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要因解析です。</a:t>
            </a:r>
            <a:endParaRPr kumimoji="1" lang="en-US" altLang="ja-JP" dirty="0"/>
          </a:p>
          <a:p>
            <a:r>
              <a:rPr kumimoji="1" lang="en-US" altLang="ja-JP" dirty="0"/>
              <a:t>TEES</a:t>
            </a:r>
            <a:r>
              <a:rPr kumimoji="1" lang="ja-JP" altLang="en-US" dirty="0"/>
              <a:t>の評価に</a:t>
            </a:r>
            <a:r>
              <a:rPr kumimoji="1" lang="en-US" altLang="ja-JP" dirty="0"/>
              <a:t>×</a:t>
            </a:r>
            <a:r>
              <a:rPr kumimoji="1" lang="ja-JP" altLang="en-US" dirty="0"/>
              <a:t>や△がある、を特性とし、特性要因図を作成しました。</a:t>
            </a:r>
            <a:endParaRPr kumimoji="1" lang="en-US" altLang="ja-JP" dirty="0"/>
          </a:p>
          <a:p>
            <a:r>
              <a:rPr kumimoji="1" lang="ja-JP" altLang="en-US" dirty="0"/>
              <a:t>その中で、重要要因と思われる８項目を抽出し、要因検証を進める事にしました。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17</a:t>
            </a:fld>
            <a:endParaRPr kumimoji="1" lang="ja-JP" altLang="en-US"/>
          </a:p>
        </p:txBody>
      </p:sp>
    </p:spTree>
    <p:extLst>
      <p:ext uri="{BB962C8B-B14F-4D97-AF65-F5344CB8AC3E}">
        <p14:creationId xmlns:p14="http://schemas.microsoft.com/office/powerpoint/2010/main" val="2643770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要因検証です。</a:t>
            </a:r>
            <a:endParaRPr kumimoji="1" lang="en-US" altLang="ja-JP" dirty="0"/>
          </a:p>
          <a:p>
            <a:r>
              <a:rPr kumimoji="1" lang="ja-JP" altLang="en-US" dirty="0"/>
              <a:t>「省エネ委員会の必要性を検討していない」について、</a:t>
            </a:r>
            <a:endParaRPr kumimoji="1" lang="en-US" altLang="ja-JP" dirty="0"/>
          </a:p>
          <a:p>
            <a:r>
              <a:rPr kumimoji="1" lang="ja-JP" altLang="en-US" dirty="0"/>
              <a:t>過去の</a:t>
            </a:r>
            <a:r>
              <a:rPr kumimoji="1" lang="en-US" altLang="ja-JP" dirty="0"/>
              <a:t>TC</a:t>
            </a:r>
            <a:r>
              <a:rPr kumimoji="1" lang="ja-JP" altLang="en-US" dirty="0"/>
              <a:t>環境活動計画、過去の</a:t>
            </a:r>
            <a:r>
              <a:rPr kumimoji="1" lang="en-US" altLang="ja-JP" dirty="0"/>
              <a:t>TC</a:t>
            </a:r>
            <a:r>
              <a:rPr kumimoji="1" lang="ja-JP" altLang="en-US" dirty="0"/>
              <a:t>環境委員会議事録を確認し、この要因は重要要因である、と判断しました。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18</a:t>
            </a:fld>
            <a:endParaRPr kumimoji="1" lang="ja-JP" altLang="en-US"/>
          </a:p>
        </p:txBody>
      </p:sp>
    </p:spTree>
    <p:extLst>
      <p:ext uri="{BB962C8B-B14F-4D97-AF65-F5344CB8AC3E}">
        <p14:creationId xmlns:p14="http://schemas.microsoft.com/office/powerpoint/2010/main" val="129275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株式会社アーレスティについて、簡単に紹介させていただきます。</a:t>
            </a:r>
            <a:endParaRPr kumimoji="1" lang="en-US" altLang="ja-JP" dirty="0"/>
          </a:p>
          <a:p>
            <a:r>
              <a:rPr kumimoji="1" lang="ja-JP" altLang="en-US" dirty="0"/>
              <a:t>「ダイカスト」という言葉を知っていますか？</a:t>
            </a:r>
            <a:endParaRPr kumimoji="1" lang="en-US" altLang="ja-JP" dirty="0"/>
          </a:p>
          <a:p>
            <a:r>
              <a:rPr kumimoji="1" lang="ja-JP" altLang="en-US" dirty="0"/>
              <a:t>私たちアーレスティは、溶かしたアルミを高圧で金型に射出し、製品を成型する、「アルミダイカスト」の会社です。</a:t>
            </a:r>
            <a:endParaRPr kumimoji="1" lang="en-US" altLang="ja-JP" dirty="0"/>
          </a:p>
          <a:p>
            <a:r>
              <a:rPr kumimoji="1" lang="ja-JP" altLang="en-US" dirty="0"/>
              <a:t>国内に　　工場、海外に　　工場を持ち、主に自動車部品を作っています。</a:t>
            </a:r>
            <a:endParaRPr kumimoji="1" lang="en-US" altLang="ja-JP" dirty="0"/>
          </a:p>
          <a:p>
            <a:endParaRPr kumimoji="1" lang="en-US" altLang="ja-JP" dirty="0"/>
          </a:p>
          <a:p>
            <a:r>
              <a:rPr kumimoji="1" lang="ja-JP" altLang="en-US" dirty="0"/>
              <a:t>「本社・テクニカルセンター」はアーレスティの開発拠点であり、豊橋市に位置しています。</a:t>
            </a:r>
            <a:endParaRPr kumimoji="1" lang="en-US" altLang="ja-JP" dirty="0"/>
          </a:p>
          <a:p>
            <a:r>
              <a:rPr kumimoji="1" lang="ja-JP" altLang="en-US" dirty="0"/>
              <a:t>約　　名が勤務しています。</a:t>
            </a:r>
            <a:endParaRPr kumimoji="1" lang="en-US" altLang="ja-JP" dirty="0"/>
          </a:p>
          <a:p>
            <a:endParaRPr kumimoji="1" lang="en-US" altLang="ja-JP" dirty="0"/>
          </a:p>
          <a:p>
            <a:endParaRPr kumimoji="1" lang="en-US" altLang="ja-JP" dirty="0"/>
          </a:p>
          <a:p>
            <a:r>
              <a:rPr kumimoji="1" lang="ja-JP" altLang="en-US" dirty="0"/>
              <a:t>テクニカルセンターを簡単に紹介させていただきます。</a:t>
            </a:r>
            <a:endParaRPr kumimoji="1" lang="en-US" altLang="ja-JP" dirty="0"/>
          </a:p>
          <a:p>
            <a:r>
              <a:rPr kumimoji="1" lang="ja-JP" altLang="en-US" dirty="0"/>
              <a:t>テクニカルセンターは、事務所の</a:t>
            </a:r>
            <a:r>
              <a:rPr kumimoji="1" lang="en-US" altLang="ja-JP" dirty="0"/>
              <a:t>A</a:t>
            </a:r>
            <a:r>
              <a:rPr kumimoji="1" lang="ja-JP" altLang="en-US" dirty="0"/>
              <a:t>棟と、鋳造実験や試験を行う</a:t>
            </a:r>
            <a:r>
              <a:rPr kumimoji="1" lang="en-US" altLang="ja-JP" dirty="0"/>
              <a:t>B</a:t>
            </a:r>
            <a:r>
              <a:rPr kumimoji="1" lang="ja-JP" altLang="en-US" dirty="0"/>
              <a:t>棟で構成されています。</a:t>
            </a:r>
            <a:endParaRPr kumimoji="1" lang="en-US" altLang="ja-JP" dirty="0"/>
          </a:p>
          <a:p>
            <a:r>
              <a:rPr kumimoji="1" lang="ja-JP" altLang="en-US" dirty="0"/>
              <a:t>製造本部、生産技術部、技術部、安全環境部、品証本部、</a:t>
            </a:r>
            <a:r>
              <a:rPr kumimoji="1" lang="en-US" altLang="ja-JP" dirty="0"/>
              <a:t>IT</a:t>
            </a:r>
            <a:r>
              <a:rPr kumimoji="1" lang="ja-JP" altLang="en-US" dirty="0"/>
              <a:t>システム部が所属しています。</a:t>
            </a:r>
            <a:endParaRPr kumimoji="1" lang="en-US" altLang="ja-JP" dirty="0"/>
          </a:p>
          <a:p>
            <a:r>
              <a:rPr kumimoji="1" lang="ja-JP" altLang="en-US" dirty="0"/>
              <a:t>また、本社・テクニカルセンターとしては、</a:t>
            </a:r>
            <a:r>
              <a:rPr kumimoji="1" lang="en-US" altLang="ja-JP" dirty="0"/>
              <a:t>AIS</a:t>
            </a:r>
            <a:r>
              <a:rPr kumimoji="1" lang="ja-JP" altLang="en-US" dirty="0"/>
              <a:t>、東海営業所、</a:t>
            </a:r>
            <a:r>
              <a:rPr kumimoji="1" lang="ja-JP" altLang="en-US" sz="1200" b="0" i="0" kern="1200" dirty="0">
                <a:solidFill>
                  <a:schemeClr val="tx1"/>
                </a:solidFill>
                <a:effectLst/>
                <a:latin typeface="+mn-lt"/>
                <a:ea typeface="+mn-ea"/>
                <a:cs typeface="+mn-cs"/>
              </a:rPr>
              <a:t>営業本部が</a:t>
            </a:r>
            <a:r>
              <a:rPr kumimoji="1" lang="en-US" altLang="ja-JP" sz="1200" b="0" i="0" kern="1200" dirty="0">
                <a:solidFill>
                  <a:schemeClr val="tx1"/>
                </a:solidFill>
                <a:effectLst/>
                <a:latin typeface="+mn-lt"/>
                <a:ea typeface="+mn-ea"/>
                <a:cs typeface="+mn-cs"/>
              </a:rPr>
              <a:t>2022</a:t>
            </a:r>
            <a:r>
              <a:rPr kumimoji="1" lang="ja-JP" altLang="en-US" sz="1200" b="0" i="0" kern="1200" dirty="0">
                <a:solidFill>
                  <a:schemeClr val="tx1"/>
                </a:solidFill>
                <a:effectLst/>
                <a:latin typeface="+mn-lt"/>
                <a:ea typeface="+mn-ea"/>
                <a:cs typeface="+mn-cs"/>
              </a:rPr>
              <a:t>年から加わり製販の</a:t>
            </a:r>
            <a:r>
              <a:rPr kumimoji="1" lang="en-US" altLang="ja-JP" sz="1200" b="0" i="0" kern="1200" dirty="0">
                <a:solidFill>
                  <a:schemeClr val="tx1"/>
                </a:solidFill>
                <a:effectLst/>
                <a:latin typeface="+mn-lt"/>
                <a:ea typeface="+mn-ea"/>
                <a:cs typeface="+mn-cs"/>
              </a:rPr>
              <a:t>TOP</a:t>
            </a:r>
            <a:r>
              <a:rPr kumimoji="1" lang="ja-JP" altLang="en-US" sz="1200" b="0" i="0" kern="1200" dirty="0">
                <a:solidFill>
                  <a:schemeClr val="tx1"/>
                </a:solidFill>
                <a:effectLst/>
                <a:latin typeface="+mn-lt"/>
                <a:ea typeface="+mn-ea"/>
                <a:cs typeface="+mn-cs"/>
              </a:rPr>
              <a:t>マネジメントの揃う拠点です。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1</a:t>
            </a:fld>
            <a:endParaRPr kumimoji="1" lang="ja-JP" altLang="en-US"/>
          </a:p>
        </p:txBody>
      </p:sp>
    </p:spTree>
    <p:extLst>
      <p:ext uri="{BB962C8B-B14F-4D97-AF65-F5344CB8AC3E}">
        <p14:creationId xmlns:p14="http://schemas.microsoft.com/office/powerpoint/2010/main" val="4143930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a:t>
            </a:r>
            <a:r>
              <a:rPr lang="ja-JP" altLang="en-US" sz="1200" dirty="0">
                <a:solidFill>
                  <a:srgbClr val="000000"/>
                </a:solidFill>
              </a:rPr>
              <a:t>電気利用量、消費電力の</a:t>
            </a:r>
            <a:r>
              <a:rPr lang="ja-JP" altLang="en-US" sz="1200" dirty="0">
                <a:solidFill>
                  <a:srgbClr val="000000"/>
                </a:solidFill>
                <a:latin typeface="ＭＳ Ｐゴシック" panose="020B0600070205080204" pitchFamily="50" charset="-128"/>
              </a:rPr>
              <a:t>内容の分析をしていない　と　</a:t>
            </a:r>
            <a:r>
              <a:rPr lang="ja-JP" altLang="en-US" sz="1200" dirty="0"/>
              <a:t>電気利用量のデータを掲示していない</a:t>
            </a:r>
            <a:r>
              <a:rPr kumimoji="1" lang="ja-JP" altLang="en-US" dirty="0"/>
              <a:t>」について、</a:t>
            </a:r>
            <a:endParaRPr kumimoji="1" lang="en-US" altLang="ja-JP" dirty="0"/>
          </a:p>
          <a:p>
            <a:r>
              <a:rPr kumimoji="1" lang="en-US" altLang="ja-JP" dirty="0"/>
              <a:t>TC</a:t>
            </a:r>
            <a:r>
              <a:rPr kumimoji="1" lang="ja-JP" altLang="en-US" dirty="0"/>
              <a:t>環境事務局での消費電力の分析状況および掲示を確認してみた結果、</a:t>
            </a:r>
            <a:endParaRPr kumimoji="1" lang="en-US" altLang="ja-JP" dirty="0"/>
          </a:p>
          <a:p>
            <a:r>
              <a:rPr kumimoji="1" lang="ja-JP" altLang="en-US" dirty="0"/>
              <a:t>電気使用量のデータは大きく</a:t>
            </a:r>
            <a:r>
              <a:rPr kumimoji="1" lang="en-US" altLang="ja-JP" dirty="0"/>
              <a:t>4</a:t>
            </a:r>
            <a:r>
              <a:rPr kumimoji="1" lang="ja-JP" altLang="en-US" dirty="0"/>
              <a:t>項目に分けて把握はしているが、各項目ごとの内容分析はしておらず、電気利用量の掲示もされていない。</a:t>
            </a:r>
            <a:endParaRPr kumimoji="1" lang="en-US" altLang="ja-JP" dirty="0"/>
          </a:p>
          <a:p>
            <a:r>
              <a:rPr kumimoji="1" lang="ja-JP" altLang="en-US" dirty="0"/>
              <a:t>よって、重要要因であると判断しました。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19</a:t>
            </a:fld>
            <a:endParaRPr kumimoji="1" lang="ja-JP" altLang="en-US"/>
          </a:p>
        </p:txBody>
      </p:sp>
    </p:spTree>
    <p:extLst>
      <p:ext uri="{BB962C8B-B14F-4D97-AF65-F5344CB8AC3E}">
        <p14:creationId xmlns:p14="http://schemas.microsoft.com/office/powerpoint/2010/main" val="645230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「啓蒙活動をしていない　と　具体的な指示がない」についてです。</a:t>
            </a:r>
            <a:endParaRPr kumimoji="1" lang="en-US" altLang="ja-JP" dirty="0"/>
          </a:p>
          <a:p>
            <a:r>
              <a:rPr kumimoji="1" lang="ja-JP" altLang="en-US" dirty="0"/>
              <a:t>各種情報を確認した結果、啓蒙活動・具体的な指示に関する議論はされていないようでした。又、全体朝礼資料での節電指示は過去なく、アーレスティハンドブックでも節電に関する指示はありませんでした。</a:t>
            </a:r>
            <a:endParaRPr kumimoji="1" lang="en-US" altLang="ja-JP" dirty="0"/>
          </a:p>
          <a:p>
            <a:r>
              <a:rPr kumimoji="1" lang="ja-JP" altLang="en-US" dirty="0"/>
              <a:t>その他の状況も含め、過去具体的な実施事項は確認できなかったため、重要要因であると判断しました。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20</a:t>
            </a:fld>
            <a:endParaRPr kumimoji="1" lang="ja-JP" altLang="en-US"/>
          </a:p>
        </p:txBody>
      </p:sp>
    </p:spTree>
    <p:extLst>
      <p:ext uri="{BB962C8B-B14F-4D97-AF65-F5344CB8AC3E}">
        <p14:creationId xmlns:p14="http://schemas.microsoft.com/office/powerpoint/2010/main" val="4207223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a:t>
            </a:r>
            <a:r>
              <a:rPr lang="ja-JP" altLang="en-US" sz="1200" dirty="0"/>
              <a:t>防寒着禁止の理由が不明</a:t>
            </a:r>
            <a:r>
              <a:rPr kumimoji="1" lang="ja-JP" altLang="en-US" sz="1200" kern="1200" dirty="0">
                <a:solidFill>
                  <a:schemeClr val="tx1"/>
                </a:solidFill>
                <a:effectLst/>
                <a:latin typeface="+mn-lt"/>
                <a:ea typeface="+mn-ea"/>
                <a:cs typeface="+mn-cs"/>
              </a:rPr>
              <a:t>」についてです。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テクニカルセンタールールを確認した結果、ダウン、ジャンパーの着用は可だが、上着としての着用が認められていないことがわかったが、その理由は不明であることから</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重要要因であると判断しました。</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21</a:t>
            </a:fld>
            <a:endParaRPr kumimoji="1" lang="ja-JP" altLang="en-US"/>
          </a:p>
        </p:txBody>
      </p:sp>
    </p:spTree>
    <p:extLst>
      <p:ext uri="{BB962C8B-B14F-4D97-AF65-F5344CB8AC3E}">
        <p14:creationId xmlns:p14="http://schemas.microsoft.com/office/powerpoint/2010/main" val="2969932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「蛍光灯が番号記載で分かりにくい」についてです。</a:t>
            </a:r>
            <a:endParaRPr kumimoji="1" lang="en-US" altLang="ja-JP" dirty="0"/>
          </a:p>
          <a:p>
            <a:r>
              <a:rPr kumimoji="1" lang="ja-JP" altLang="en-US" dirty="0"/>
              <a:t>２～４階フロアのスイッチとレイアウト表示を確認しましたが、</a:t>
            </a:r>
            <a:r>
              <a:rPr kumimoji="1" lang="en-US" altLang="ja-JP" dirty="0"/>
              <a:t>3</a:t>
            </a:r>
            <a:r>
              <a:rPr kumimoji="1" lang="ja-JP" altLang="en-US" dirty="0"/>
              <a:t>階においてレイアウトが現状と合っていないことがわかりました。</a:t>
            </a:r>
            <a:endParaRPr kumimoji="1" lang="en-US" altLang="ja-JP" dirty="0"/>
          </a:p>
          <a:p>
            <a:r>
              <a:rPr kumimoji="1" lang="ja-JP" altLang="en-US" dirty="0"/>
              <a:t>よって、</a:t>
            </a:r>
            <a:r>
              <a:rPr kumimoji="1" lang="en-US" altLang="ja-JP" dirty="0"/>
              <a:t>3</a:t>
            </a:r>
            <a:r>
              <a:rPr kumimoji="1" lang="ja-JP" altLang="en-US" dirty="0"/>
              <a:t>階のみ重要要因と判断しました。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22</a:t>
            </a:fld>
            <a:endParaRPr kumimoji="1" lang="ja-JP" altLang="en-US"/>
          </a:p>
        </p:txBody>
      </p:sp>
    </p:spTree>
    <p:extLst>
      <p:ext uri="{BB962C8B-B14F-4D97-AF65-F5344CB8AC3E}">
        <p14:creationId xmlns:p14="http://schemas.microsoft.com/office/powerpoint/2010/main" val="3251183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「環境悪化による効率低下」についてです。</a:t>
            </a:r>
            <a:endParaRPr kumimoji="1" lang="en-US" altLang="ja-JP" dirty="0"/>
          </a:p>
          <a:p>
            <a:r>
              <a:rPr kumimoji="1" lang="ja-JP" altLang="en-US" dirty="0"/>
              <a:t>これについて検証したところ、温度変化により、業務効率に影響を及ぼすという実証データを見つけました。</a:t>
            </a:r>
            <a:endParaRPr kumimoji="1" lang="en-US" altLang="ja-JP" dirty="0"/>
          </a:p>
          <a:p>
            <a:r>
              <a:rPr kumimoji="1" lang="ja-JP" altLang="en-US" dirty="0"/>
              <a:t>これらの情報から、“環境悪化による効率低下”は重要要因と考えられましたが、夏の室温設定を常に一定に保つことは一概に難しいと考え、今回の</a:t>
            </a:r>
            <a:r>
              <a:rPr kumimoji="1" lang="en-US" altLang="ja-JP" dirty="0"/>
              <a:t>QC</a:t>
            </a:r>
            <a:r>
              <a:rPr kumimoji="1" lang="ja-JP" altLang="en-US" dirty="0"/>
              <a:t>活動においては活動対象外としました。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23</a:t>
            </a:fld>
            <a:endParaRPr kumimoji="1" lang="ja-JP" altLang="en-US"/>
          </a:p>
        </p:txBody>
      </p:sp>
    </p:spTree>
    <p:extLst>
      <p:ext uri="{BB962C8B-B14F-4D97-AF65-F5344CB8AC3E}">
        <p14:creationId xmlns:p14="http://schemas.microsoft.com/office/powerpoint/2010/main" val="291349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対策立案です。</a:t>
            </a:r>
            <a:endParaRPr kumimoji="1" lang="en-US" altLang="ja-JP" dirty="0"/>
          </a:p>
          <a:p>
            <a:r>
              <a:rPr kumimoji="1" lang="ja-JP" altLang="en-US" dirty="0"/>
              <a:t>各重要要因に対して、サークル員全員で具体的対策の立案と定量評価を実施し、方向性が同じ対策を層別集約しました。</a:t>
            </a:r>
            <a:endParaRPr kumimoji="1" lang="en-US" altLang="ja-JP" dirty="0"/>
          </a:p>
          <a:p>
            <a:r>
              <a:rPr kumimoji="1" lang="ja-JP" altLang="en-US" dirty="0"/>
              <a:t>右の表にある</a:t>
            </a:r>
            <a:r>
              <a:rPr kumimoji="1" lang="en-US" altLang="ja-JP" dirty="0"/>
              <a:t>9</a:t>
            </a:r>
            <a:r>
              <a:rPr kumimoji="1" lang="ja-JP" altLang="en-US" dirty="0"/>
              <a:t>項目について、対策実施していくこととしました。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24</a:t>
            </a:fld>
            <a:endParaRPr kumimoji="1" lang="ja-JP" altLang="en-US"/>
          </a:p>
        </p:txBody>
      </p:sp>
    </p:spTree>
    <p:extLst>
      <p:ext uri="{BB962C8B-B14F-4D97-AF65-F5344CB8AC3E}">
        <p14:creationId xmlns:p14="http://schemas.microsoft.com/office/powerpoint/2010/main" val="877449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対策実施</a:t>
            </a:r>
            <a:r>
              <a:rPr lang="en-US" altLang="ja-JP" dirty="0"/>
              <a:t>No.1</a:t>
            </a:r>
            <a:r>
              <a:rPr lang="ja-JP" altLang="en-US" dirty="0"/>
              <a:t>、環境活動あるべき姿の進言　についてです。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サークル内での話し合いとともに、安全環境部としての</a:t>
            </a:r>
            <a:r>
              <a:rPr lang="ja-JP" altLang="en-US" dirty="0">
                <a:solidFill>
                  <a:schemeClr val="tx1"/>
                </a:solidFill>
              </a:rPr>
              <a:t>観点や情報も含め、</a:t>
            </a:r>
            <a:r>
              <a:rPr kumimoji="1" lang="ja-JP" altLang="en-US" dirty="0">
                <a:solidFill>
                  <a:schemeClr val="tx1"/>
                </a:solidFill>
              </a:rPr>
              <a:t>テクニカルセンター環境事務局へ体制見直しをしてもらうべき内容を整理し、説明用の資料を作成しました。対策</a:t>
            </a:r>
            <a:r>
              <a:rPr kumimoji="1" lang="en-US" altLang="ja-JP" dirty="0">
                <a:solidFill>
                  <a:schemeClr val="tx1"/>
                </a:solidFill>
              </a:rPr>
              <a:t>No.3</a:t>
            </a:r>
            <a:r>
              <a:rPr kumimoji="1" lang="ja-JP" altLang="en-US" dirty="0">
                <a:solidFill>
                  <a:schemeClr val="tx1"/>
                </a:solidFill>
              </a:rPr>
              <a:t>と</a:t>
            </a:r>
            <a:r>
              <a:rPr lang="ja-JP" altLang="en-US" dirty="0">
                <a:solidFill>
                  <a:schemeClr val="tx1"/>
                </a:solidFill>
              </a:rPr>
              <a:t>併せて、直接、テクニカルセンター環境事務局各位へご説明するかたちで進言することとしました。</a:t>
            </a:r>
            <a:endParaRPr kumimoji="1" lang="ja-JP" altLang="en-US"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25</a:t>
            </a:fld>
            <a:endParaRPr kumimoji="1" lang="ja-JP" altLang="en-US"/>
          </a:p>
        </p:txBody>
      </p:sp>
    </p:spTree>
    <p:extLst>
      <p:ext uri="{BB962C8B-B14F-4D97-AF65-F5344CB8AC3E}">
        <p14:creationId xmlns:p14="http://schemas.microsoft.com/office/powerpoint/2010/main" val="1005163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対策実施</a:t>
            </a:r>
            <a:r>
              <a:rPr lang="en-US" altLang="ja-JP" dirty="0"/>
              <a:t>No.2</a:t>
            </a:r>
            <a:r>
              <a:rPr lang="ja-JP" altLang="en-US" dirty="0"/>
              <a:t>として、</a:t>
            </a:r>
            <a:r>
              <a:rPr kumimoji="1" lang="ja-JP" altLang="en-US" dirty="0"/>
              <a:t>「各課</a:t>
            </a:r>
            <a:r>
              <a:rPr kumimoji="1" lang="en-US" altLang="ja-JP" dirty="0"/>
              <a:t>/</a:t>
            </a:r>
            <a:r>
              <a:rPr kumimoji="1" lang="ja-JP" altLang="en-US" dirty="0"/>
              <a:t>部参加型</a:t>
            </a:r>
            <a:r>
              <a:rPr kumimoji="1" lang="en-US" altLang="ja-JP" dirty="0"/>
              <a:t>TC</a:t>
            </a:r>
            <a:r>
              <a:rPr kumimoji="1" lang="ja-JP" altLang="en-US" dirty="0"/>
              <a:t>サイト環境委員会の発足」、「</a:t>
            </a:r>
            <a:r>
              <a:rPr kumimoji="1" lang="en-US" altLang="ja-JP" dirty="0"/>
              <a:t>TC A</a:t>
            </a:r>
            <a:r>
              <a:rPr kumimoji="1" lang="ja-JP" altLang="en-US" dirty="0"/>
              <a:t>棟電気使用機器の電気使用量分析」についての、</a:t>
            </a:r>
            <a:r>
              <a:rPr kumimoji="1" lang="en-US" altLang="ja-JP" dirty="0"/>
              <a:t>2</a:t>
            </a:r>
            <a:r>
              <a:rPr kumimoji="1" lang="ja-JP" altLang="en-US" dirty="0"/>
              <a:t>件の提案を行いました。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後日、テクニカルセンター環境事務局より、回答をいただき、</a:t>
            </a:r>
            <a:r>
              <a:rPr kumimoji="1" lang="en-US" altLang="ja-JP" dirty="0"/>
              <a:t>2</a:t>
            </a:r>
            <a:r>
              <a:rPr kumimoji="1" lang="ja-JP" altLang="en-US" dirty="0"/>
              <a:t>件ともに前向きに検討していただいています。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26</a:t>
            </a:fld>
            <a:endParaRPr kumimoji="1" lang="ja-JP" altLang="en-US"/>
          </a:p>
        </p:txBody>
      </p:sp>
    </p:spTree>
    <p:extLst>
      <p:ext uri="{BB962C8B-B14F-4D97-AF65-F5344CB8AC3E}">
        <p14:creationId xmlns:p14="http://schemas.microsoft.com/office/powerpoint/2010/main" val="2979946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対策実施　</a:t>
            </a:r>
            <a:r>
              <a:rPr lang="en-US" altLang="ja-JP" dirty="0"/>
              <a:t>No.3 TC</a:t>
            </a:r>
            <a:r>
              <a:rPr lang="ja-JP" altLang="en-US" dirty="0"/>
              <a:t>環境事務局等への取り組み進言を行いました。</a:t>
            </a:r>
            <a:endParaRPr lang="en-US" altLang="ja-JP" dirty="0"/>
          </a:p>
          <a:p>
            <a:r>
              <a:rPr kumimoji="1" lang="ja-JP" altLang="en-US" dirty="0"/>
              <a:t>対策</a:t>
            </a:r>
            <a:r>
              <a:rPr kumimoji="1" lang="en-US" altLang="ja-JP" dirty="0"/>
              <a:t>No.1</a:t>
            </a:r>
            <a:r>
              <a:rPr kumimoji="1" lang="ja-JP" altLang="en-US" dirty="0"/>
              <a:t>の体制見直しや</a:t>
            </a:r>
            <a:r>
              <a:rPr kumimoji="1" lang="en-US" altLang="ja-JP" dirty="0"/>
              <a:t>TC</a:t>
            </a:r>
            <a:r>
              <a:rPr kumimoji="1" lang="ja-JP" altLang="en-US" dirty="0"/>
              <a:t>ルールへの省エネ関連事項追加、空調利用最適化に資するドレスコード見直し、昼休憩グループ見直しによる消灯最適化、環境掲示板創設など、省エネを進めるために基盤となる事項の改善について、</a:t>
            </a:r>
            <a:r>
              <a:rPr kumimoji="1" lang="en-US" altLang="ja-JP" dirty="0"/>
              <a:t>TC</a:t>
            </a:r>
            <a:r>
              <a:rPr kumimoji="1" lang="ja-JP" altLang="en-US" dirty="0"/>
              <a:t>環境事務局および業務管理課長への提案会を実施しました。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27</a:t>
            </a:fld>
            <a:endParaRPr kumimoji="1" lang="ja-JP" altLang="en-US"/>
          </a:p>
        </p:txBody>
      </p:sp>
    </p:spTree>
    <p:extLst>
      <p:ext uri="{BB962C8B-B14F-4D97-AF65-F5344CB8AC3E}">
        <p14:creationId xmlns:p14="http://schemas.microsoft.com/office/powerpoint/2010/main" val="1422354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対策実施</a:t>
            </a:r>
            <a:r>
              <a:rPr kumimoji="1" lang="en-US" altLang="ja-JP" dirty="0"/>
              <a:t>No.4</a:t>
            </a:r>
            <a:r>
              <a:rPr kumimoji="1" lang="ja-JP" altLang="en-US" dirty="0"/>
              <a:t>、</a:t>
            </a:r>
            <a:r>
              <a:rPr kumimoji="1" lang="en-US" altLang="ja-JP" dirty="0"/>
              <a:t>No.5</a:t>
            </a:r>
            <a:r>
              <a:rPr kumimoji="1" lang="ja-JP" altLang="en-US" dirty="0"/>
              <a:t>として、</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TC1F</a:t>
            </a:r>
            <a:r>
              <a:rPr kumimoji="1" lang="ja-JP" altLang="en-US" dirty="0"/>
              <a:t>に環境情報掲示板を新設して、電気料金単価の推移と</a:t>
            </a:r>
            <a:r>
              <a:rPr kumimoji="1" lang="en-US" altLang="ja-JP" dirty="0"/>
              <a:t>TC</a:t>
            </a:r>
            <a:r>
              <a:rPr kumimoji="1" lang="ja-JP" altLang="en-US" dirty="0"/>
              <a:t>電気料金と、</a:t>
            </a:r>
            <a:r>
              <a:rPr kumimoji="1" lang="en-US" altLang="ja-JP" dirty="0"/>
              <a:t>TC-A</a:t>
            </a:r>
            <a:r>
              <a:rPr kumimoji="1" lang="ja-JP" altLang="en-US" dirty="0"/>
              <a:t>棟の主な電気機器の年間電力消費量を掲示し、見える化を行いました。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28</a:t>
            </a:fld>
            <a:endParaRPr kumimoji="1" lang="ja-JP" altLang="en-US"/>
          </a:p>
        </p:txBody>
      </p:sp>
    </p:spTree>
    <p:extLst>
      <p:ext uri="{BB962C8B-B14F-4D97-AF65-F5344CB8AC3E}">
        <p14:creationId xmlns:p14="http://schemas.microsoft.com/office/powerpoint/2010/main" val="158635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a:t>
            </a:r>
            <a:r>
              <a:rPr kumimoji="1" lang="en-US" altLang="ja-JP" dirty="0"/>
              <a:t>Mint</a:t>
            </a:r>
            <a:r>
              <a:rPr kumimoji="1" lang="ja-JP" altLang="en-US" dirty="0"/>
              <a:t>サークルの紹介です。</a:t>
            </a:r>
            <a:endParaRPr kumimoji="1" lang="en-US" altLang="ja-JP" dirty="0"/>
          </a:p>
          <a:p>
            <a:r>
              <a:rPr kumimoji="1" lang="en-US" altLang="ja-JP" dirty="0"/>
              <a:t>Mint</a:t>
            </a:r>
            <a:r>
              <a:rPr kumimoji="1" lang="ja-JP" altLang="en-US" dirty="0"/>
              <a:t>サークルは</a:t>
            </a:r>
            <a:r>
              <a:rPr kumimoji="1" lang="en-US" altLang="ja-JP" dirty="0"/>
              <a:t>2017</a:t>
            </a:r>
            <a:r>
              <a:rPr kumimoji="1" lang="ja-JP" altLang="en-US" dirty="0"/>
              <a:t>年に結成されました。</a:t>
            </a:r>
            <a:endParaRPr kumimoji="1" lang="en-US" altLang="ja-JP" dirty="0"/>
          </a:p>
          <a:p>
            <a:r>
              <a:rPr kumimoji="1" lang="ja-JP" altLang="en-US" dirty="0"/>
              <a:t>３つの課をまたいだメンバーで構成されています。</a:t>
            </a:r>
            <a:endParaRPr kumimoji="1" lang="en-US" altLang="ja-JP" dirty="0"/>
          </a:p>
          <a:p>
            <a:endParaRPr kumimoji="1" lang="en-US" altLang="ja-JP" dirty="0"/>
          </a:p>
          <a:p>
            <a:r>
              <a:rPr kumimoji="1" lang="ja-JP" altLang="en-US" dirty="0"/>
              <a:t>さわやかなイメージで</a:t>
            </a:r>
            <a:r>
              <a:rPr kumimoji="1" lang="en-US" altLang="ja-JP" dirty="0"/>
              <a:t>『</a:t>
            </a:r>
            <a:r>
              <a:rPr kumimoji="1" lang="ja-JP" altLang="en-US" dirty="0"/>
              <a:t>良いものを“造り出す”サークルになる」という思いがこもっています。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2</a:t>
            </a:fld>
            <a:endParaRPr kumimoji="1" lang="ja-JP" altLang="en-US"/>
          </a:p>
        </p:txBody>
      </p:sp>
    </p:spTree>
    <p:extLst>
      <p:ext uri="{BB962C8B-B14F-4D97-AF65-F5344CB8AC3E}">
        <p14:creationId xmlns:p14="http://schemas.microsoft.com/office/powerpoint/2010/main" val="794951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対策実施　</a:t>
            </a:r>
            <a:r>
              <a:rPr kumimoji="1" lang="en-US" altLang="ja-JP" dirty="0"/>
              <a:t>No.6</a:t>
            </a:r>
            <a:r>
              <a:rPr kumimoji="1" lang="ja-JP" altLang="en-US" dirty="0"/>
              <a:t>　照明利用適正化のための進言として</a:t>
            </a:r>
            <a:endParaRPr kumimoji="1" lang="en-US" altLang="ja-JP" dirty="0"/>
          </a:p>
          <a:p>
            <a:r>
              <a:rPr kumimoji="1" lang="ja-JP" altLang="en-US" dirty="0"/>
              <a:t>照明スイッチと座席位置に合ったグループ分けをしてもらえるように提案を行いました。</a:t>
            </a:r>
            <a:endParaRPr kumimoji="1" lang="en-US" altLang="ja-JP" dirty="0"/>
          </a:p>
          <a:p>
            <a:endParaRPr kumimoji="1" lang="en-US" altLang="ja-JP" dirty="0"/>
          </a:p>
          <a:p>
            <a:r>
              <a:rPr kumimoji="1" lang="ja-JP" altLang="en-US" dirty="0"/>
              <a:t>なお</a:t>
            </a:r>
            <a:r>
              <a:rPr kumimoji="1" lang="en-US" altLang="ja-JP" dirty="0"/>
              <a:t>QC</a:t>
            </a:r>
            <a:r>
              <a:rPr kumimoji="1" lang="ja-JP" altLang="en-US" dirty="0"/>
              <a:t>活動期間後、</a:t>
            </a:r>
            <a:r>
              <a:rPr kumimoji="1" lang="en-US" altLang="zh-TW" dirty="0"/>
              <a:t>6/1</a:t>
            </a:r>
            <a:r>
              <a:rPr kumimoji="1" lang="ja-JP" altLang="en-US" dirty="0"/>
              <a:t>からの</a:t>
            </a:r>
            <a:r>
              <a:rPr kumimoji="1" lang="zh-TW" altLang="en-US" dirty="0"/>
              <a:t>時差休憩変更</a:t>
            </a:r>
            <a:r>
              <a:rPr kumimoji="1" lang="ja-JP" altLang="en-US" dirty="0"/>
              <a:t>で現在の</a:t>
            </a:r>
            <a:r>
              <a:rPr kumimoji="1" lang="en-US" altLang="ja-JP" dirty="0"/>
              <a:t>4</a:t>
            </a:r>
            <a:r>
              <a:rPr kumimoji="1" lang="ja-JP" altLang="en-US" dirty="0"/>
              <a:t>グループから</a:t>
            </a:r>
            <a:r>
              <a:rPr kumimoji="1" lang="en-US" altLang="ja-JP" dirty="0"/>
              <a:t>2</a:t>
            </a:r>
            <a:r>
              <a:rPr kumimoji="1" lang="ja-JP" altLang="en-US" dirty="0"/>
              <a:t>グループになる旨の連絡をもらった際、担当課長へ、改めてこの消灯範囲が適正になる検討のお願いをさせていただき、検討いただける旨の回答をいただきました。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29</a:t>
            </a:fld>
            <a:endParaRPr kumimoji="1" lang="ja-JP" altLang="en-US"/>
          </a:p>
        </p:txBody>
      </p:sp>
    </p:spTree>
    <p:extLst>
      <p:ext uri="{BB962C8B-B14F-4D97-AF65-F5344CB8AC3E}">
        <p14:creationId xmlns:p14="http://schemas.microsoft.com/office/powerpoint/2010/main" val="80211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対策実施　</a:t>
            </a:r>
            <a:r>
              <a:rPr kumimoji="1" lang="en-US" altLang="ja-JP" dirty="0"/>
              <a:t>No.7</a:t>
            </a:r>
            <a:r>
              <a:rPr kumimoji="1" lang="ja-JP" altLang="en-US" dirty="0"/>
              <a:t>　として、</a:t>
            </a:r>
            <a:endParaRPr kumimoji="1" lang="en-US" altLang="ja-JP" dirty="0"/>
          </a:p>
          <a:p>
            <a:r>
              <a:rPr kumimoji="1" lang="ja-JP" altLang="en-US" dirty="0"/>
              <a:t>現状に併せて右の写真にあるように座席表の見直しを行い、スイッチ付近の掲示物を最新のものに差し替えました。</a:t>
            </a:r>
            <a:endParaRPr kumimoji="1" lang="en-US" altLang="ja-JP" dirty="0"/>
          </a:p>
          <a:p>
            <a:r>
              <a:rPr kumimoji="1" lang="ja-JP" altLang="en-US" dirty="0"/>
              <a:t>また、座席移動した際にスイッチ</a:t>
            </a:r>
            <a:r>
              <a:rPr kumimoji="1" lang="en-US" altLang="ja-JP" dirty="0"/>
              <a:t>No.</a:t>
            </a:r>
            <a:r>
              <a:rPr kumimoji="1" lang="ja-JP" altLang="en-US" dirty="0"/>
              <a:t>が分からなくなる問題の対策として、座席表の最背面にスイッチレイアウトを追加しました。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30</a:t>
            </a:fld>
            <a:endParaRPr kumimoji="1" lang="ja-JP" altLang="en-US"/>
          </a:p>
        </p:txBody>
      </p:sp>
    </p:spTree>
    <p:extLst>
      <p:ext uri="{BB962C8B-B14F-4D97-AF65-F5344CB8AC3E}">
        <p14:creationId xmlns:p14="http://schemas.microsoft.com/office/powerpoint/2010/main" val="4102739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対策実施　</a:t>
            </a:r>
            <a:r>
              <a:rPr kumimoji="1" lang="en-US" altLang="ja-JP" dirty="0"/>
              <a:t>No.8</a:t>
            </a:r>
            <a:r>
              <a:rPr kumimoji="1" lang="ja-JP" altLang="en-US" dirty="0"/>
              <a:t>省エネ活動事例の見える化として、</a:t>
            </a:r>
            <a:endParaRPr kumimoji="1" lang="en-US" altLang="ja-JP" dirty="0"/>
          </a:p>
          <a:p>
            <a:r>
              <a:rPr kumimoji="1" lang="ja-JP" altLang="en-US" dirty="0"/>
              <a:t>エアコン・照明消し忘れ防止の掲示を行いました。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31</a:t>
            </a:fld>
            <a:endParaRPr kumimoji="1" lang="ja-JP" altLang="en-US"/>
          </a:p>
        </p:txBody>
      </p:sp>
    </p:spTree>
    <p:extLst>
      <p:ext uri="{BB962C8B-B14F-4D97-AF65-F5344CB8AC3E}">
        <p14:creationId xmlns:p14="http://schemas.microsoft.com/office/powerpoint/2010/main" val="3469677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対策実施</a:t>
            </a:r>
            <a:r>
              <a:rPr lang="en-US" altLang="ja-JP" dirty="0"/>
              <a:t>No.9</a:t>
            </a:r>
            <a:r>
              <a:rPr lang="ja-JP" altLang="en-US" dirty="0"/>
              <a:t>、省エネ啓発・啓蒙の展開 について、</a:t>
            </a:r>
            <a:endParaRPr lang="en-US" altLang="ja-JP" dirty="0"/>
          </a:p>
          <a:p>
            <a:endParaRPr kumimoji="1" lang="en-US" altLang="ja-JP" dirty="0"/>
          </a:p>
          <a:p>
            <a:r>
              <a:rPr lang="ja-JP" altLang="en-US" sz="1200" b="0" dirty="0"/>
              <a:t>省エネルギーセンターのガイドラインや、アーレスティ内他事業所の取り組みを参考にしながら、省エネ教育資料を作成しました。</a:t>
            </a:r>
            <a:endParaRPr lang="en-US" altLang="ja-JP" sz="1200" b="0" dirty="0"/>
          </a:p>
          <a:p>
            <a:r>
              <a:rPr lang="ja-JP" altLang="en-US" sz="1200" b="0" dirty="0"/>
              <a:t>その成果物については、ヒューマンリソース部に相談をし、</a:t>
            </a:r>
            <a:r>
              <a:rPr lang="en-US" altLang="ja-JP" sz="1200" b="0" dirty="0"/>
              <a:t>e</a:t>
            </a:r>
            <a:r>
              <a:rPr lang="ja-JP" altLang="en-US" sz="1200" b="0" dirty="0"/>
              <a:t>ラーニングシステムへコンテンツ登録し、</a:t>
            </a:r>
            <a:r>
              <a:rPr lang="en-US" altLang="ja-JP" sz="1200" b="0" dirty="0"/>
              <a:t>TC</a:t>
            </a:r>
            <a:r>
              <a:rPr lang="ja-JP" altLang="en-US" sz="1200" b="0" dirty="0"/>
              <a:t>内へ展開を行いました。</a:t>
            </a:r>
            <a:endParaRPr lang="en-US" altLang="ja-JP" sz="1200" b="0" dirty="0"/>
          </a:p>
          <a:p>
            <a:endParaRPr kumimoji="1" lang="en-US" altLang="ja-JP" sz="1200" b="0" dirty="0"/>
          </a:p>
          <a:p>
            <a:r>
              <a:rPr kumimoji="1" lang="ja-JP" altLang="en-US" sz="1200" b="0" dirty="0"/>
              <a:t>展開後、部門長や何名かの方から実施いただいた旨ご連絡いただき、いいコンテンツであるという感想もいただきました。</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32</a:t>
            </a:fld>
            <a:endParaRPr kumimoji="1" lang="ja-JP" altLang="en-US"/>
          </a:p>
        </p:txBody>
      </p:sp>
    </p:spTree>
    <p:extLst>
      <p:ext uri="{BB962C8B-B14F-4D97-AF65-F5344CB8AC3E}">
        <p14:creationId xmlns:p14="http://schemas.microsoft.com/office/powerpoint/2010/main" val="2158772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効果の確認です。</a:t>
            </a:r>
            <a:endParaRPr kumimoji="1" lang="en-US" altLang="ja-JP" dirty="0"/>
          </a:p>
          <a:p>
            <a:r>
              <a:rPr kumimoji="1" lang="ja-JP" altLang="en-US" dirty="0"/>
              <a:t>左の図が、</a:t>
            </a:r>
            <a:r>
              <a:rPr kumimoji="1" lang="en-US" altLang="ja-JP" dirty="0"/>
              <a:t>TEES</a:t>
            </a:r>
            <a:r>
              <a:rPr kumimoji="1" lang="ja-JP" altLang="en-US" dirty="0"/>
              <a:t>の目標対象項目に対して、それぞれ対策後に再評価した結果になります。</a:t>
            </a:r>
            <a:endParaRPr kumimoji="1" lang="en-US" altLang="ja-JP" dirty="0"/>
          </a:p>
          <a:p>
            <a:r>
              <a:rPr kumimoji="1" lang="ja-JP" altLang="en-US" dirty="0"/>
              <a:t>対策前</a:t>
            </a:r>
            <a:r>
              <a:rPr kumimoji="1" lang="en-US" altLang="ja-JP" dirty="0"/>
              <a:t>22%</a:t>
            </a:r>
            <a:r>
              <a:rPr kumimoji="1" lang="ja-JP" altLang="en-US" dirty="0"/>
              <a:t>と非常に低い数値でしたが、提案までの項目含め、対策後は</a:t>
            </a:r>
            <a:r>
              <a:rPr kumimoji="1" lang="en-US" altLang="ja-JP" dirty="0"/>
              <a:t>100%</a:t>
            </a:r>
            <a:r>
              <a:rPr kumimoji="1" lang="ja-JP" altLang="en-US" dirty="0"/>
              <a:t>になりました。</a:t>
            </a:r>
            <a:endParaRPr kumimoji="1" lang="en-US" altLang="ja-JP" dirty="0"/>
          </a:p>
          <a:p>
            <a:r>
              <a:rPr kumimoji="1" lang="ja-JP" altLang="en-US" dirty="0"/>
              <a:t>目標達成です！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33</a:t>
            </a:fld>
            <a:endParaRPr kumimoji="1" lang="ja-JP" altLang="en-US"/>
          </a:p>
        </p:txBody>
      </p:sp>
    </p:spTree>
    <p:extLst>
      <p:ext uri="{BB962C8B-B14F-4D97-AF65-F5344CB8AC3E}">
        <p14:creationId xmlns:p14="http://schemas.microsoft.com/office/powerpoint/2010/main" val="3625473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効果の確認のまとめです。</a:t>
            </a:r>
            <a:endParaRPr kumimoji="1" lang="en-US" altLang="ja-JP" dirty="0"/>
          </a:p>
          <a:p>
            <a:r>
              <a:rPr kumimoji="1" lang="ja-JP" altLang="en-US" dirty="0"/>
              <a:t>有形効果として、３階事務所エアコンの消し忘れが週一回、昼休憩時の照明消し忘れ及び</a:t>
            </a:r>
            <a:r>
              <a:rPr kumimoji="1" lang="en-US" altLang="ja-JP" dirty="0"/>
              <a:t>PC</a:t>
            </a:r>
            <a:r>
              <a:rPr kumimoji="1" lang="ja-JP" altLang="en-US" dirty="0"/>
              <a:t>モニターオフ忘れを想定し、金額を算出しました。</a:t>
            </a:r>
            <a:endParaRPr kumimoji="1" lang="en-US" altLang="ja-JP" dirty="0"/>
          </a:p>
          <a:p>
            <a:r>
              <a:rPr kumimoji="1" lang="ja-JP" altLang="en-US" dirty="0"/>
              <a:t>節電ルールが徹底されれば、年間約</a:t>
            </a:r>
            <a:r>
              <a:rPr kumimoji="1" lang="en-US" altLang="ja-JP" dirty="0"/>
              <a:t>28</a:t>
            </a:r>
            <a:r>
              <a:rPr kumimoji="1" lang="ja-JP" altLang="en-US" dirty="0"/>
              <a:t>万２千円、１０年間で約</a:t>
            </a:r>
            <a:r>
              <a:rPr kumimoji="1" lang="en-US" altLang="ja-JP" dirty="0"/>
              <a:t>282</a:t>
            </a:r>
            <a:r>
              <a:rPr kumimoji="1" lang="ja-JP" altLang="en-US" dirty="0"/>
              <a:t>万強、節約できる見込みとなりました。塵も積もれば恐ろしいとはこの事のようです。</a:t>
            </a:r>
            <a:endParaRPr kumimoji="1" lang="en-US" altLang="ja-JP" dirty="0"/>
          </a:p>
          <a:p>
            <a:endParaRPr lang="en-US" altLang="ja-JP" b="0" dirty="0">
              <a:solidFill>
                <a:srgbClr val="C00000"/>
              </a:solidFill>
            </a:endParaRPr>
          </a:p>
          <a:p>
            <a:r>
              <a:rPr kumimoji="1" lang="ja-JP" altLang="en-US" dirty="0"/>
              <a:t>無形効果としては</a:t>
            </a:r>
            <a:r>
              <a:rPr kumimoji="1" lang="ja-JP" altLang="en-US" sz="2800" dirty="0"/>
              <a:t>、</a:t>
            </a:r>
            <a:endParaRPr kumimoji="1" lang="en-US" altLang="ja-JP" sz="2800" dirty="0"/>
          </a:p>
          <a:p>
            <a:r>
              <a:rPr lang="ja-JP" altLang="en-US" sz="2800" dirty="0"/>
              <a:t>以下の</a:t>
            </a:r>
            <a:r>
              <a:rPr lang="en-US" altLang="ja-JP" sz="2800" dirty="0"/>
              <a:t>3</a:t>
            </a:r>
            <a:r>
              <a:rPr lang="ja-JP" altLang="en-US" sz="2800" dirty="0"/>
              <a:t>点があげられました</a:t>
            </a:r>
            <a:r>
              <a:rPr kumimoji="1" lang="ja-JP" altLang="en-US" sz="2800" dirty="0"/>
              <a:t>。</a:t>
            </a:r>
            <a:endParaRPr kumimoji="1" lang="en-US" altLang="ja-JP" sz="2800" dirty="0"/>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34</a:t>
            </a:fld>
            <a:endParaRPr kumimoji="1" lang="ja-JP" altLang="en-US"/>
          </a:p>
        </p:txBody>
      </p:sp>
    </p:spTree>
    <p:extLst>
      <p:ext uri="{BB962C8B-B14F-4D97-AF65-F5344CB8AC3E}">
        <p14:creationId xmlns:p14="http://schemas.microsoft.com/office/powerpoint/2010/main" val="457803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歯止めです。</a:t>
            </a:r>
            <a:endParaRPr kumimoji="1" lang="en-US" altLang="ja-JP" dirty="0"/>
          </a:p>
          <a:p>
            <a:r>
              <a:rPr lang="en-US" altLang="ja-JP" dirty="0"/>
              <a:t>5W1H</a:t>
            </a:r>
            <a:r>
              <a:rPr lang="ja-JP" altLang="en-US" dirty="0"/>
              <a:t>表を用いて、以下</a:t>
            </a:r>
            <a:r>
              <a:rPr lang="en-US" altLang="ja-JP" dirty="0"/>
              <a:t>2</a:t>
            </a:r>
            <a:r>
              <a:rPr lang="ja-JP" altLang="en-US" dirty="0"/>
              <a:t>項目があげられました。</a:t>
            </a:r>
            <a:endParaRPr lang="en-US" altLang="ja-JP" dirty="0"/>
          </a:p>
          <a:p>
            <a:r>
              <a:rPr lang="ja-JP" altLang="en-US" dirty="0"/>
              <a:t>その後、</a:t>
            </a:r>
            <a:r>
              <a:rPr lang="en-US" altLang="ja-JP" dirty="0"/>
              <a:t>1</a:t>
            </a:r>
            <a:r>
              <a:rPr lang="ja-JP" altLang="en-US" dirty="0"/>
              <a:t>つ目のテクニカルセンター事務局、業務管理課への提案事項の進捗確認実施については、確認を行い、引きつづき検討していただいている旨の回答をいただきました。</a:t>
            </a:r>
            <a:endParaRPr lang="en-US" altLang="ja-JP" dirty="0"/>
          </a:p>
          <a:p>
            <a:r>
              <a:rPr kumimoji="1" lang="en-US" altLang="ja-JP" dirty="0"/>
              <a:t>2</a:t>
            </a:r>
            <a:r>
              <a:rPr kumimoji="1" lang="ja-JP" altLang="en-US" dirty="0"/>
              <a:t>つ目の、作成した</a:t>
            </a:r>
            <a:r>
              <a:rPr kumimoji="1" lang="en-US" altLang="ja-JP" dirty="0"/>
              <a:t>TC</a:t>
            </a:r>
            <a:r>
              <a:rPr kumimoji="1" lang="ja-JP" altLang="en-US" dirty="0"/>
              <a:t>版チェックシート</a:t>
            </a:r>
            <a:r>
              <a:rPr kumimoji="1" lang="en-US" altLang="ja-JP" dirty="0"/>
              <a:t>『TEES』</a:t>
            </a:r>
            <a:r>
              <a:rPr kumimoji="1" lang="ja-JP" altLang="en-US" dirty="0"/>
              <a:t>は、</a:t>
            </a:r>
            <a:r>
              <a:rPr kumimoji="1" lang="en-US" altLang="ja-JP" dirty="0"/>
              <a:t>TC</a:t>
            </a:r>
            <a:r>
              <a:rPr kumimoji="1" lang="ja-JP" altLang="en-US" dirty="0"/>
              <a:t>環境事務局へ共有を行いました。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35</a:t>
            </a:fld>
            <a:endParaRPr kumimoji="1" lang="ja-JP" altLang="en-US"/>
          </a:p>
        </p:txBody>
      </p:sp>
    </p:spTree>
    <p:extLst>
      <p:ext uri="{BB962C8B-B14F-4D97-AF65-F5344CB8AC3E}">
        <p14:creationId xmlns:p14="http://schemas.microsoft.com/office/powerpoint/2010/main" val="1402900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最後にまとめと反省です。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2022</a:t>
            </a:r>
            <a:r>
              <a:rPr lang="ja-JP" altLang="en-US" sz="1200" dirty="0"/>
              <a:t>年度上期と下期の個人レベル評価結果を比較してみると、僅かながらもレベルアップすることができました。</a:t>
            </a:r>
            <a:endParaRPr kumimoji="1" lang="en-US" altLang="ja-JP" dirty="0"/>
          </a:p>
          <a:p>
            <a:r>
              <a:rPr kumimoji="1" lang="ja-JP" altLang="en-US" dirty="0"/>
              <a:t>また、良かった点として、昨今、社会的ニーズの高まってきているカーボンニュートラルに寄与する省エネ活動であり、原価低減にもつながる活動を行うことができました。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36</a:t>
            </a:fld>
            <a:endParaRPr kumimoji="1" lang="ja-JP" altLang="en-US"/>
          </a:p>
        </p:txBody>
      </p:sp>
    </p:spTree>
    <p:extLst>
      <p:ext uri="{BB962C8B-B14F-4D97-AF65-F5344CB8AC3E}">
        <p14:creationId xmlns:p14="http://schemas.microsoft.com/office/powerpoint/2010/main" val="421583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テーマ選定です。</a:t>
            </a:r>
            <a:endParaRPr kumimoji="1" lang="en-US" altLang="ja-JP" sz="1200" dirty="0"/>
          </a:p>
          <a:p>
            <a:r>
              <a:rPr lang="ja-JP" altLang="en-US" sz="1200" dirty="0">
                <a:solidFill>
                  <a:schemeClr val="tx1"/>
                </a:solidFill>
              </a:rPr>
              <a:t>今回、総合点数が高いだけでなく、サークル員の重要度や取り組みたい度、上位方針との関連性に重きを置き、テーマ選定を行い、「省エネ活動を推進しよう」のテーマに決定しました。</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3</a:t>
            </a:fld>
            <a:endParaRPr kumimoji="1" lang="ja-JP" altLang="en-US"/>
          </a:p>
        </p:txBody>
      </p:sp>
    </p:spTree>
    <p:extLst>
      <p:ext uri="{BB962C8B-B14F-4D97-AF65-F5344CB8AC3E}">
        <p14:creationId xmlns:p14="http://schemas.microsoft.com/office/powerpoint/2010/main" val="1156919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QC</a:t>
            </a:r>
            <a:r>
              <a:rPr kumimoji="1" lang="ja-JP" altLang="en-US" dirty="0"/>
              <a:t>ストーリーの適用判定です。</a:t>
            </a:r>
            <a:endParaRPr kumimoji="1" lang="en-US" altLang="ja-JP" dirty="0"/>
          </a:p>
          <a:p>
            <a:r>
              <a:rPr kumimoji="1" lang="ja-JP" altLang="en-US" dirty="0"/>
              <a:t>ストーリー選定のフローチャートを用いて判定を行い、「問題解決」型</a:t>
            </a:r>
            <a:r>
              <a:rPr kumimoji="1" lang="en-US" altLang="ja-JP" dirty="0"/>
              <a:t>QC</a:t>
            </a:r>
            <a:r>
              <a:rPr kumimoji="1" lang="ja-JP" altLang="en-US" dirty="0"/>
              <a:t>ストーリーに沿って活動を行う事としました。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4</a:t>
            </a:fld>
            <a:endParaRPr kumimoji="1" lang="ja-JP" altLang="en-US"/>
          </a:p>
        </p:txBody>
      </p:sp>
    </p:spTree>
    <p:extLst>
      <p:ext uri="{BB962C8B-B14F-4D97-AF65-F5344CB8AC3E}">
        <p14:creationId xmlns:p14="http://schemas.microsoft.com/office/powerpoint/2010/main" val="116860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活動計画です。</a:t>
            </a:r>
            <a:endParaRPr kumimoji="1" lang="en-US" altLang="ja-JP" dirty="0"/>
          </a:p>
          <a:p>
            <a:r>
              <a:rPr kumimoji="1" lang="ja-JP" altLang="en-US" dirty="0"/>
              <a:t>現状把握が活動の要になるという思いで、２カ月以上を現状把握に費やしました。</a:t>
            </a:r>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5</a:t>
            </a:fld>
            <a:endParaRPr kumimoji="1" lang="ja-JP" altLang="en-US"/>
          </a:p>
        </p:txBody>
      </p:sp>
    </p:spTree>
    <p:extLst>
      <p:ext uri="{BB962C8B-B14F-4D97-AF65-F5344CB8AC3E}">
        <p14:creationId xmlns:p14="http://schemas.microsoft.com/office/powerpoint/2010/main" val="248705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現状把握です。</a:t>
            </a:r>
            <a:endParaRPr kumimoji="1" lang="en-US" altLang="ja-JP" dirty="0"/>
          </a:p>
          <a:p>
            <a:r>
              <a:rPr kumimoji="1" lang="ja-JP" altLang="en-US" dirty="0"/>
              <a:t>まずは、</a:t>
            </a:r>
            <a:r>
              <a:rPr kumimoji="1" lang="en-US" altLang="ja-JP" dirty="0"/>
              <a:t>A</a:t>
            </a:r>
            <a:r>
              <a:rPr kumimoji="1" lang="ja-JP" altLang="en-US" dirty="0"/>
              <a:t>棟（事務棟）で使用している各電気機器の推定年間電力消費量を調査しました。</a:t>
            </a:r>
            <a:endParaRPr kumimoji="1" lang="en-US" altLang="ja-JP" dirty="0"/>
          </a:p>
          <a:p>
            <a:r>
              <a:rPr kumimoji="1" lang="ja-JP" altLang="en-US" dirty="0"/>
              <a:t>こちらのグラフが示すように、エアコン、蛍光灯、デスクトップ</a:t>
            </a:r>
            <a:r>
              <a:rPr kumimoji="1" lang="en-US" altLang="ja-JP" dirty="0"/>
              <a:t>PC</a:t>
            </a:r>
            <a:r>
              <a:rPr kumimoji="1" lang="ja-JP" altLang="en-US" dirty="0"/>
              <a:t>が、使用量上位</a:t>
            </a:r>
            <a:r>
              <a:rPr kumimoji="1" lang="en-US" altLang="ja-JP" dirty="0"/>
              <a:t>3</a:t>
            </a:r>
            <a:r>
              <a:rPr kumimoji="1" lang="ja-JP" altLang="en-US" dirty="0"/>
              <a:t>つであることがわかりました。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なお、</a:t>
            </a:r>
            <a:r>
              <a:rPr lang="en-US" altLang="ja-JP" sz="1200" dirty="0"/>
              <a:t>B</a:t>
            </a:r>
            <a:r>
              <a:rPr lang="ja-JP" altLang="en-US" sz="1200" dirty="0"/>
              <a:t>棟（実験棟）は業務との兼ね合いで</a:t>
            </a:r>
            <a:r>
              <a:rPr lang="en-US" altLang="ja-JP" sz="1200" dirty="0"/>
              <a:t>QC</a:t>
            </a:r>
            <a:r>
              <a:rPr lang="ja-JP" altLang="en-US" sz="1200" dirty="0"/>
              <a:t>サークル活動としてのアプローチが難しいと思われ、今回は事務棟である</a:t>
            </a:r>
            <a:r>
              <a:rPr lang="en-US" altLang="ja-JP" sz="1200" dirty="0"/>
              <a:t>A</a:t>
            </a:r>
            <a:r>
              <a:rPr lang="ja-JP" altLang="en-US" sz="1200" dirty="0"/>
              <a:t>棟にターゲットを絞りました。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6</a:t>
            </a:fld>
            <a:endParaRPr kumimoji="1" lang="ja-JP" altLang="en-US"/>
          </a:p>
        </p:txBody>
      </p:sp>
    </p:spTree>
    <p:extLst>
      <p:ext uri="{BB962C8B-B14F-4D97-AF65-F5344CB8AC3E}">
        <p14:creationId xmlns:p14="http://schemas.microsoft.com/office/powerpoint/2010/main" val="91864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次に、省エネ行動に関するアンケートを</a:t>
            </a:r>
            <a:r>
              <a:rPr kumimoji="1" lang="en-US" altLang="ja-JP" dirty="0"/>
              <a:t>A</a:t>
            </a:r>
            <a:r>
              <a:rPr kumimoji="1" lang="ja-JP" altLang="en-US" dirty="0"/>
              <a:t>棟事務棟で働く方々に対し実施しました。</a:t>
            </a:r>
            <a:endParaRPr kumimoji="1" lang="en-US" altLang="ja-JP" dirty="0"/>
          </a:p>
          <a:p>
            <a:r>
              <a:rPr kumimoji="1" lang="ja-JP" altLang="en-US" dirty="0"/>
              <a:t>アンケート結果から、省エネ行動については、約３割の方が特に行動していないという状況でした。</a:t>
            </a:r>
            <a:endParaRPr kumimoji="1" lang="en-US" altLang="ja-JP" dirty="0"/>
          </a:p>
          <a:p>
            <a:r>
              <a:rPr kumimoji="1" lang="ja-JP" altLang="en-US" dirty="0"/>
              <a:t>その理由として、指示が無い事やなにをやったら良いか判らないから省エネ行動を行っていないという事がわかりました。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7</a:t>
            </a:fld>
            <a:endParaRPr kumimoji="1" lang="ja-JP" altLang="en-US"/>
          </a:p>
        </p:txBody>
      </p:sp>
    </p:spTree>
    <p:extLst>
      <p:ext uri="{BB962C8B-B14F-4D97-AF65-F5344CB8AC3E}">
        <p14:creationId xmlns:p14="http://schemas.microsoft.com/office/powerpoint/2010/main" val="766550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前スライドで「省エネについて行動している」と回答した方の自由回答を層別した結果、</a:t>
            </a:r>
            <a:endParaRPr kumimoji="1" lang="en-US" altLang="ja-JP" dirty="0"/>
          </a:p>
          <a:p>
            <a:r>
              <a:rPr kumimoji="1" lang="ja-JP" altLang="en-US" dirty="0"/>
              <a:t>緑枠で示す「</a:t>
            </a:r>
            <a:r>
              <a:rPr kumimoji="1" lang="en-US" altLang="ja-JP" dirty="0"/>
              <a:t>IT</a:t>
            </a:r>
            <a:r>
              <a:rPr kumimoji="1" lang="ja-JP" altLang="en-US" dirty="0"/>
              <a:t>システム部から推奨されている行動」と、オレンジ枠の「省エネに関する推奨として過去に展開された内容」が実施されていることが確認できました。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E70BEFE-A242-48C0-B52A-3D2CC1449AAA}" type="slidenum">
              <a:rPr kumimoji="1" lang="ja-JP" altLang="en-US" smtClean="0"/>
              <a:t>8</a:t>
            </a:fld>
            <a:endParaRPr kumimoji="1" lang="ja-JP" altLang="en-US"/>
          </a:p>
        </p:txBody>
      </p:sp>
    </p:spTree>
    <p:extLst>
      <p:ext uri="{BB962C8B-B14F-4D97-AF65-F5344CB8AC3E}">
        <p14:creationId xmlns:p14="http://schemas.microsoft.com/office/powerpoint/2010/main" val="1407999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1(RST Eng)">
    <p:spTree>
      <p:nvGrpSpPr>
        <p:cNvPr id="1" name=""/>
        <p:cNvGrpSpPr/>
        <p:nvPr/>
      </p:nvGrpSpPr>
      <p:grpSpPr>
        <a:xfrm>
          <a:off x="0" y="0"/>
          <a:ext cx="0" cy="0"/>
          <a:chOff x="0" y="0"/>
          <a:chExt cx="0" cy="0"/>
        </a:xfrm>
      </p:grpSpPr>
      <p:sp>
        <p:nvSpPr>
          <p:cNvPr id="12" name="正方形/長方形 11"/>
          <p:cNvSpPr/>
          <p:nvPr userDrawn="1"/>
        </p:nvSpPr>
        <p:spPr>
          <a:xfrm flipH="1">
            <a:off x="-3732" y="-16112"/>
            <a:ext cx="12291636" cy="900000"/>
          </a:xfrm>
          <a:prstGeom prst="rect">
            <a:avLst/>
          </a:prstGeom>
          <a:gradFill flip="none" rotWithShape="1">
            <a:gsLst>
              <a:gs pos="57000">
                <a:srgbClr val="0035CC"/>
              </a:gs>
              <a:gs pos="15000">
                <a:schemeClr val="bg1"/>
              </a:gs>
              <a:gs pos="55000">
                <a:srgbClr val="0036E7"/>
              </a:gs>
              <a:gs pos="89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 name="Subtitle 2"/>
          <p:cNvSpPr>
            <a:spLocks noGrp="1"/>
          </p:cNvSpPr>
          <p:nvPr>
            <p:ph type="subTitle" idx="1"/>
          </p:nvPr>
        </p:nvSpPr>
        <p:spPr>
          <a:xfrm>
            <a:off x="1520268" y="1449000"/>
            <a:ext cx="9144000" cy="4039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7522905" y="3315382"/>
            <a:ext cx="3141363" cy="365125"/>
          </a:xfrm>
        </p:spPr>
        <p:txBody>
          <a:bodyPr/>
          <a:lstStyle>
            <a:lvl1pPr algn="r">
              <a:defRPr sz="1800">
                <a:solidFill>
                  <a:schemeClr val="tx1"/>
                </a:solidFill>
              </a:defRPr>
            </a:lvl1pPr>
          </a:lstStyle>
          <a:p>
            <a:fld id="{45E1F077-F22C-4DD4-8887-04FB057CFE2A}" type="datetime1">
              <a:rPr lang="ja-JP" altLang="en-US" smtClean="0"/>
              <a:t>2024/5/22</a:t>
            </a:fld>
            <a:endParaRPr lang="ja-JP" altLang="en-US" dirty="0"/>
          </a:p>
        </p:txBody>
      </p:sp>
      <p:sp>
        <p:nvSpPr>
          <p:cNvPr id="20" name="正方形/長方形 19"/>
          <p:cNvSpPr/>
          <p:nvPr userDrawn="1"/>
        </p:nvSpPr>
        <p:spPr>
          <a:xfrm>
            <a:off x="1200000" y="3197707"/>
            <a:ext cx="109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円/楕円 10"/>
          <p:cNvSpPr/>
          <p:nvPr userDrawn="1"/>
        </p:nvSpPr>
        <p:spPr>
          <a:xfrm>
            <a:off x="11111904" y="660037"/>
            <a:ext cx="216000" cy="21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2" name="円/楕円 21"/>
          <p:cNvSpPr/>
          <p:nvPr userDrawn="1"/>
        </p:nvSpPr>
        <p:spPr>
          <a:xfrm>
            <a:off x="11283023" y="297000"/>
            <a:ext cx="432000" cy="39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1097" y="-14433"/>
            <a:ext cx="717804" cy="456586"/>
          </a:xfrm>
          <a:prstGeom prst="rect">
            <a:avLst/>
          </a:prstGeom>
        </p:spPr>
      </p:pic>
      <p:pic>
        <p:nvPicPr>
          <p:cNvPr id="15" name="Picture 8"/>
          <p:cNvPicPr>
            <a:picLocks noChangeAspect="1" noChangeArrowheads="1"/>
          </p:cNvPicPr>
          <p:nvPr userDrawn="1"/>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9402096" y="5111909"/>
            <a:ext cx="2474522" cy="8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userDrawn="1"/>
        </p:nvSpPr>
        <p:spPr>
          <a:xfrm>
            <a:off x="10367903" y="-26060"/>
            <a:ext cx="1920001" cy="830997"/>
          </a:xfrm>
          <a:prstGeom prst="rect">
            <a:avLst/>
          </a:prstGeom>
          <a:noFill/>
        </p:spPr>
        <p:txBody>
          <a:bodyPr wrap="square" rtlCol="0">
            <a:spAutoFit/>
          </a:bodyPr>
          <a:lstStyle/>
          <a:p>
            <a:r>
              <a:rPr kumimoji="1" lang="en-US" altLang="ja-JP" sz="1600" i="0" dirty="0">
                <a:solidFill>
                  <a:srgbClr val="00B0F0"/>
                </a:solidFill>
                <a:latin typeface="+mn-ea"/>
                <a:ea typeface="+mn-ea"/>
              </a:rPr>
              <a:t>R</a:t>
            </a:r>
            <a:r>
              <a:rPr kumimoji="1" lang="en-US" altLang="ja-JP" sz="1600" i="0" dirty="0">
                <a:solidFill>
                  <a:srgbClr val="A6A6A6"/>
                </a:solidFill>
                <a:latin typeface="+mn-ea"/>
                <a:ea typeface="+mn-ea"/>
              </a:rPr>
              <a:t>esearch</a:t>
            </a:r>
          </a:p>
          <a:p>
            <a:r>
              <a:rPr kumimoji="1" lang="en-US" altLang="ja-JP" sz="1600" i="0" dirty="0">
                <a:solidFill>
                  <a:srgbClr val="00B0F0"/>
                </a:solidFill>
                <a:effectLst/>
                <a:latin typeface="+mn-ea"/>
                <a:ea typeface="+mn-ea"/>
              </a:rPr>
              <a:t>S</a:t>
            </a:r>
            <a:r>
              <a:rPr kumimoji="1" lang="en-US" altLang="ja-JP" sz="1600" i="0" dirty="0">
                <a:solidFill>
                  <a:srgbClr val="A6A6A6"/>
                </a:solidFill>
                <a:latin typeface="+mn-ea"/>
                <a:ea typeface="+mn-ea"/>
              </a:rPr>
              <a:t>ervice</a:t>
            </a:r>
          </a:p>
          <a:p>
            <a:r>
              <a:rPr kumimoji="1" lang="en-US" altLang="ja-JP" sz="1600" i="0" dirty="0">
                <a:solidFill>
                  <a:srgbClr val="00B0F0"/>
                </a:solidFill>
                <a:latin typeface="+mn-ea"/>
                <a:ea typeface="+mn-ea"/>
              </a:rPr>
              <a:t>T</a:t>
            </a:r>
            <a:r>
              <a:rPr kumimoji="1" lang="en-US" altLang="ja-JP" sz="1600" i="0" dirty="0">
                <a:solidFill>
                  <a:srgbClr val="A6A6A6"/>
                </a:solidFill>
                <a:latin typeface="+mn-ea"/>
                <a:ea typeface="+mn-ea"/>
              </a:rPr>
              <a:t>echnology</a:t>
            </a:r>
            <a:endParaRPr kumimoji="1" lang="ja-JP" altLang="en-US" sz="1600" i="0" dirty="0">
              <a:solidFill>
                <a:srgbClr val="A6A6A6"/>
              </a:solidFill>
              <a:latin typeface="+mn-ea"/>
              <a:ea typeface="+mn-ea"/>
            </a:endParaRPr>
          </a:p>
        </p:txBody>
      </p:sp>
      <p:sp>
        <p:nvSpPr>
          <p:cNvPr id="7" name="タイトル 6"/>
          <p:cNvSpPr>
            <a:spLocks noGrp="1"/>
          </p:cNvSpPr>
          <p:nvPr>
            <p:ph type="title"/>
          </p:nvPr>
        </p:nvSpPr>
        <p:spPr>
          <a:xfrm>
            <a:off x="1520269" y="1908128"/>
            <a:ext cx="9144000" cy="1289580"/>
          </a:xfrm>
        </p:spPr>
        <p:txBody>
          <a:bodyPr anchor="b" anchorCtr="0"/>
          <a:lstStyle>
            <a:lvl1pPr algn="r">
              <a:defRPr>
                <a:effectLst/>
              </a:defRPr>
            </a:lvl1pPr>
          </a:lstStyle>
          <a:p>
            <a:r>
              <a:rPr kumimoji="1" lang="ja-JP" altLang="en-US" dirty="0"/>
              <a:t>マスター タイトルの書式設定</a:t>
            </a:r>
          </a:p>
        </p:txBody>
      </p:sp>
      <p:sp>
        <p:nvSpPr>
          <p:cNvPr id="16" name="正方形/長方形 15"/>
          <p:cNvSpPr/>
          <p:nvPr userDrawn="1"/>
        </p:nvSpPr>
        <p:spPr>
          <a:xfrm>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テキスト プレースホルダー 5"/>
          <p:cNvSpPr>
            <a:spLocks noGrp="1"/>
          </p:cNvSpPr>
          <p:nvPr>
            <p:ph type="body" sz="quarter" idx="13"/>
          </p:nvPr>
        </p:nvSpPr>
        <p:spPr>
          <a:xfrm>
            <a:off x="7522905" y="4230509"/>
            <a:ext cx="4426189" cy="719138"/>
          </a:xfrm>
        </p:spPr>
        <p:txBody>
          <a:bodyPr>
            <a:noAutofit/>
          </a:bodyPr>
          <a:lstStyle>
            <a:lvl1pPr marL="0" indent="0" algn="r">
              <a:buFont typeface="Arial" panose="020B0604020202020204" pitchFamily="34" charset="0"/>
              <a:buNone/>
              <a:defRPr sz="1800"/>
            </a:lvl1pPr>
            <a:lvl2pPr marL="457200" indent="0" algn="r">
              <a:buFont typeface="Arial" panose="020B0604020202020204" pitchFamily="34" charset="0"/>
              <a:buNone/>
              <a:defRPr sz="1600"/>
            </a:lvl2pPr>
            <a:lvl3pPr marL="914400" indent="0" algn="r">
              <a:buFont typeface="Arial" panose="020B0604020202020204" pitchFamily="34" charset="0"/>
              <a:buNone/>
              <a:defRPr sz="1400"/>
            </a:lvl3pPr>
            <a:lvl4pPr marL="1371600" indent="0" algn="r">
              <a:buFont typeface="Arial" panose="020B0604020202020204" pitchFamily="34" charset="0"/>
              <a:buNone/>
              <a:defRPr sz="1200"/>
            </a:lvl4pPr>
            <a:lvl5pPr marL="1828800" indent="0" algn="r">
              <a:buFont typeface="Arial" panose="020B0604020202020204" pitchFamily="34" charset="0"/>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08755" y="5964087"/>
            <a:ext cx="2311026" cy="252000"/>
          </a:xfrm>
          <a:prstGeom prst="rect">
            <a:avLst/>
          </a:prstGeom>
        </p:spPr>
      </p:pic>
      <p:grpSp>
        <p:nvGrpSpPr>
          <p:cNvPr id="17" name="グループ化 16">
            <a:extLst>
              <a:ext uri="{FF2B5EF4-FFF2-40B4-BE49-F238E27FC236}">
                <a16:creationId xmlns:a16="http://schemas.microsoft.com/office/drawing/2014/main" id="{664B6214-3BCD-4C03-9784-635658333894}"/>
              </a:ext>
            </a:extLst>
          </p:cNvPr>
          <p:cNvGrpSpPr/>
          <p:nvPr userDrawn="1"/>
        </p:nvGrpSpPr>
        <p:grpSpPr>
          <a:xfrm>
            <a:off x="-3732" y="6216087"/>
            <a:ext cx="1524000" cy="632089"/>
            <a:chOff x="0" y="0"/>
            <a:chExt cx="1620000" cy="581030"/>
          </a:xfrm>
        </p:grpSpPr>
        <p:sp>
          <p:nvSpPr>
            <p:cNvPr id="23" name="正方形/長方形 22">
              <a:extLst>
                <a:ext uri="{FF2B5EF4-FFF2-40B4-BE49-F238E27FC236}">
                  <a16:creationId xmlns:a16="http://schemas.microsoft.com/office/drawing/2014/main" id="{0ED6049B-A4E2-4CA1-9428-1C446CC4D30E}"/>
                </a:ext>
              </a:extLst>
            </p:cNvPr>
            <p:cNvSpPr/>
            <p:nvPr/>
          </p:nvSpPr>
          <p:spPr>
            <a:xfrm>
              <a:off x="0" y="0"/>
              <a:ext cx="1620000" cy="29527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u="none" dirty="0">
                  <a:solidFill>
                    <a:srgbClr val="FF0000"/>
                  </a:solidFill>
                  <a:latin typeface="+mn-ea"/>
                  <a:cs typeface="Arial" panose="020B0604020202020204" pitchFamily="34" charset="0"/>
                </a:rPr>
                <a:t>Internal Use Only</a:t>
              </a:r>
              <a:endParaRPr kumimoji="1" lang="en-US" altLang="ja-JP" sz="400" b="1" u="none" dirty="0">
                <a:solidFill>
                  <a:srgbClr val="FF0000"/>
                </a:solidFill>
                <a:latin typeface="ＭＳ 明朝" panose="02020609040205080304" pitchFamily="17" charset="-128"/>
                <a:ea typeface="ＭＳ 明朝" panose="02020609040205080304" pitchFamily="17" charset="-128"/>
                <a:cs typeface="Arial" panose="020B0604020202020204" pitchFamily="34" charset="0"/>
              </a:endParaRPr>
            </a:p>
          </p:txBody>
        </p:sp>
        <p:sp>
          <p:nvSpPr>
            <p:cNvPr id="21" name="正方形/長方形 20">
              <a:extLst>
                <a:ext uri="{FF2B5EF4-FFF2-40B4-BE49-F238E27FC236}">
                  <a16:creationId xmlns:a16="http://schemas.microsoft.com/office/drawing/2014/main" id="{73094726-F4F7-455E-83E3-BAB0AF03521C}"/>
                </a:ext>
              </a:extLst>
            </p:cNvPr>
            <p:cNvSpPr/>
            <p:nvPr/>
          </p:nvSpPr>
          <p:spPr>
            <a:xfrm>
              <a:off x="0" y="285755"/>
              <a:ext cx="1620000" cy="29527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400" u="none" dirty="0">
                  <a:solidFill>
                    <a:srgbClr val="FF0000"/>
                  </a:solidFill>
                  <a:latin typeface="+mn-ea"/>
                  <a:cs typeface="Arial" panose="020B0604020202020204" pitchFamily="34" charset="0"/>
                </a:rPr>
                <a:t>CL2</a:t>
              </a:r>
              <a:endParaRPr kumimoji="1" lang="en-US" altLang="ja-JP" sz="500" b="1" u="none" dirty="0">
                <a:solidFill>
                  <a:srgbClr val="FF0000"/>
                </a:solidFill>
                <a:latin typeface="ＭＳ 明朝" panose="02020609040205080304" pitchFamily="17" charset="-128"/>
                <a:ea typeface="ＭＳ 明朝" panose="02020609040205080304" pitchFamily="17" charset="-128"/>
                <a:cs typeface="Arial" panose="020B0604020202020204" pitchFamily="34" charset="0"/>
              </a:endParaRPr>
            </a:p>
          </p:txBody>
        </p:sp>
      </p:grpSp>
    </p:spTree>
    <p:extLst>
      <p:ext uri="{BB962C8B-B14F-4D97-AF65-F5344CB8AC3E}">
        <p14:creationId xmlns:p14="http://schemas.microsoft.com/office/powerpoint/2010/main" val="141242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Slide1(ATS)">
    <p:spTree>
      <p:nvGrpSpPr>
        <p:cNvPr id="1" name=""/>
        <p:cNvGrpSpPr/>
        <p:nvPr/>
      </p:nvGrpSpPr>
      <p:grpSpPr>
        <a:xfrm>
          <a:off x="0" y="0"/>
          <a:ext cx="0" cy="0"/>
          <a:chOff x="0" y="0"/>
          <a:chExt cx="0" cy="0"/>
        </a:xfrm>
      </p:grpSpPr>
      <p:sp>
        <p:nvSpPr>
          <p:cNvPr id="12" name="正方形/長方形 11"/>
          <p:cNvSpPr/>
          <p:nvPr userDrawn="1"/>
        </p:nvSpPr>
        <p:spPr>
          <a:xfrm flipH="1">
            <a:off x="-3732" y="-16112"/>
            <a:ext cx="12192000" cy="900000"/>
          </a:xfrm>
          <a:prstGeom prst="rect">
            <a:avLst/>
          </a:prstGeom>
          <a:gradFill flip="none" rotWithShape="1">
            <a:gsLst>
              <a:gs pos="57000">
                <a:srgbClr val="0035CC"/>
              </a:gs>
              <a:gs pos="15000">
                <a:schemeClr val="bg1"/>
              </a:gs>
              <a:gs pos="55000">
                <a:srgbClr val="0036E7"/>
              </a:gs>
              <a:gs pos="89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 name="Subtitle 2"/>
          <p:cNvSpPr>
            <a:spLocks noGrp="1"/>
          </p:cNvSpPr>
          <p:nvPr>
            <p:ph type="subTitle" idx="1"/>
          </p:nvPr>
        </p:nvSpPr>
        <p:spPr>
          <a:xfrm>
            <a:off x="1520268" y="1449000"/>
            <a:ext cx="9144000" cy="4039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7522905" y="3315382"/>
            <a:ext cx="3141363" cy="365125"/>
          </a:xfrm>
        </p:spPr>
        <p:txBody>
          <a:bodyPr/>
          <a:lstStyle>
            <a:lvl1pPr algn="r">
              <a:defRPr sz="1800">
                <a:solidFill>
                  <a:schemeClr val="tx1"/>
                </a:solidFill>
              </a:defRPr>
            </a:lvl1pPr>
          </a:lstStyle>
          <a:p>
            <a:fld id="{0B23B8D3-C6E2-4721-9032-14FEB821AECC}" type="datetime1">
              <a:rPr lang="ja-JP" altLang="en-US" smtClean="0"/>
              <a:t>2024/5/22</a:t>
            </a:fld>
            <a:endParaRPr lang="ja-JP" altLang="en-US" dirty="0"/>
          </a:p>
        </p:txBody>
      </p:sp>
      <p:sp>
        <p:nvSpPr>
          <p:cNvPr id="20" name="正方形/長方形 19"/>
          <p:cNvSpPr/>
          <p:nvPr userDrawn="1"/>
        </p:nvSpPr>
        <p:spPr>
          <a:xfrm>
            <a:off x="1200000" y="3197707"/>
            <a:ext cx="109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円/楕円 10"/>
          <p:cNvSpPr/>
          <p:nvPr userDrawn="1"/>
        </p:nvSpPr>
        <p:spPr>
          <a:xfrm>
            <a:off x="11111904" y="660037"/>
            <a:ext cx="216000" cy="21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2" name="円/楕円 21"/>
          <p:cNvSpPr/>
          <p:nvPr userDrawn="1"/>
        </p:nvSpPr>
        <p:spPr>
          <a:xfrm>
            <a:off x="11283023" y="297000"/>
            <a:ext cx="432000" cy="39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1097" y="-14433"/>
            <a:ext cx="717804" cy="456586"/>
          </a:xfrm>
          <a:prstGeom prst="rect">
            <a:avLst/>
          </a:prstGeom>
        </p:spPr>
      </p:pic>
      <p:pic>
        <p:nvPicPr>
          <p:cNvPr id="15" name="Picture 8"/>
          <p:cNvPicPr>
            <a:picLocks noChangeAspect="1" noChangeArrowheads="1"/>
          </p:cNvPicPr>
          <p:nvPr userDrawn="1"/>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9402096" y="5111909"/>
            <a:ext cx="2474522" cy="8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userDrawn="1"/>
        </p:nvSpPr>
        <p:spPr>
          <a:xfrm>
            <a:off x="10589837" y="-16903"/>
            <a:ext cx="1920001" cy="830997"/>
          </a:xfrm>
          <a:prstGeom prst="rect">
            <a:avLst/>
          </a:prstGeom>
          <a:noFill/>
        </p:spPr>
        <p:txBody>
          <a:bodyPr wrap="square" rtlCol="0">
            <a:spAutoFit/>
          </a:bodyPr>
          <a:lstStyle/>
          <a:p>
            <a:r>
              <a:rPr kumimoji="1" lang="en-US" altLang="ja-JP" sz="1600" i="0" dirty="0">
                <a:solidFill>
                  <a:srgbClr val="00B0F0"/>
                </a:solidFill>
                <a:latin typeface="+mn-ea"/>
                <a:ea typeface="+mn-ea"/>
              </a:rPr>
              <a:t>R</a:t>
            </a:r>
            <a:r>
              <a:rPr kumimoji="1" lang="en-US" altLang="ja-JP" sz="1600" i="0" dirty="0">
                <a:solidFill>
                  <a:srgbClr val="A6A6A6"/>
                </a:solidFill>
                <a:latin typeface="+mn-ea"/>
                <a:ea typeface="+mn-ea"/>
              </a:rPr>
              <a:t>esearch</a:t>
            </a:r>
          </a:p>
          <a:p>
            <a:r>
              <a:rPr kumimoji="1" lang="en-US" altLang="ja-JP" sz="1600" i="0" dirty="0">
                <a:solidFill>
                  <a:srgbClr val="00B0F0"/>
                </a:solidFill>
                <a:effectLst/>
                <a:latin typeface="+mn-ea"/>
                <a:ea typeface="+mn-ea"/>
              </a:rPr>
              <a:t>S</a:t>
            </a:r>
            <a:r>
              <a:rPr kumimoji="1" lang="en-US" altLang="ja-JP" sz="1600" i="0" dirty="0">
                <a:solidFill>
                  <a:srgbClr val="A6A6A6"/>
                </a:solidFill>
                <a:latin typeface="+mn-ea"/>
                <a:ea typeface="+mn-ea"/>
              </a:rPr>
              <a:t>ervice</a:t>
            </a:r>
          </a:p>
          <a:p>
            <a:r>
              <a:rPr kumimoji="1" lang="en-US" altLang="ja-JP" sz="1600" i="0" dirty="0">
                <a:solidFill>
                  <a:srgbClr val="00B0F0"/>
                </a:solidFill>
                <a:latin typeface="+mn-ea"/>
                <a:ea typeface="+mn-ea"/>
              </a:rPr>
              <a:t>T</a:t>
            </a:r>
            <a:r>
              <a:rPr kumimoji="1" lang="en-US" altLang="ja-JP" sz="1600" i="0" dirty="0">
                <a:solidFill>
                  <a:srgbClr val="A6A6A6"/>
                </a:solidFill>
                <a:latin typeface="+mn-ea"/>
                <a:ea typeface="+mn-ea"/>
              </a:rPr>
              <a:t>echnology</a:t>
            </a:r>
            <a:endParaRPr kumimoji="1" lang="ja-JP" altLang="en-US" sz="1600" i="0" dirty="0">
              <a:solidFill>
                <a:srgbClr val="A6A6A6"/>
              </a:solidFill>
              <a:latin typeface="+mn-ea"/>
              <a:ea typeface="+mn-ea"/>
            </a:endParaRPr>
          </a:p>
        </p:txBody>
      </p:sp>
      <p:sp>
        <p:nvSpPr>
          <p:cNvPr id="7" name="タイトル 6"/>
          <p:cNvSpPr>
            <a:spLocks noGrp="1"/>
          </p:cNvSpPr>
          <p:nvPr>
            <p:ph type="title"/>
          </p:nvPr>
        </p:nvSpPr>
        <p:spPr>
          <a:xfrm>
            <a:off x="1520269" y="1908128"/>
            <a:ext cx="9144000" cy="1289580"/>
          </a:xfrm>
        </p:spPr>
        <p:txBody>
          <a:bodyPr anchor="b" anchorCtr="0"/>
          <a:lstStyle>
            <a:lvl1pPr algn="r">
              <a:defRPr>
                <a:effectLst/>
              </a:defRPr>
            </a:lvl1pPr>
          </a:lstStyle>
          <a:p>
            <a:r>
              <a:rPr kumimoji="1" lang="ja-JP" altLang="en-US" dirty="0"/>
              <a:t>マスター タイトルの書式設定</a:t>
            </a:r>
          </a:p>
        </p:txBody>
      </p:sp>
      <p:sp>
        <p:nvSpPr>
          <p:cNvPr id="16" name="正方形/長方形 15"/>
          <p:cNvSpPr/>
          <p:nvPr userDrawn="1"/>
        </p:nvSpPr>
        <p:spPr>
          <a:xfrm>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テキスト プレースホルダー 5"/>
          <p:cNvSpPr>
            <a:spLocks noGrp="1"/>
          </p:cNvSpPr>
          <p:nvPr>
            <p:ph type="body" sz="quarter" idx="13"/>
          </p:nvPr>
        </p:nvSpPr>
        <p:spPr>
          <a:xfrm>
            <a:off x="7522905" y="4230509"/>
            <a:ext cx="4426189" cy="719138"/>
          </a:xfrm>
        </p:spPr>
        <p:txBody>
          <a:bodyPr>
            <a:noAutofit/>
          </a:bodyPr>
          <a:lstStyle>
            <a:lvl1pPr marL="0" indent="0" algn="r">
              <a:buFont typeface="Arial" panose="020B0604020202020204" pitchFamily="34" charset="0"/>
              <a:buNone/>
              <a:defRPr sz="1800"/>
            </a:lvl1pPr>
            <a:lvl2pPr marL="457200" indent="0" algn="r">
              <a:buFont typeface="Arial" panose="020B0604020202020204" pitchFamily="34" charset="0"/>
              <a:buNone/>
              <a:defRPr sz="1600"/>
            </a:lvl2pPr>
            <a:lvl3pPr marL="914400" indent="0" algn="r">
              <a:buFont typeface="Arial" panose="020B0604020202020204" pitchFamily="34" charset="0"/>
              <a:buNone/>
              <a:defRPr sz="1400"/>
            </a:lvl3pPr>
            <a:lvl4pPr marL="1371600" indent="0" algn="r">
              <a:buFont typeface="Arial" panose="020B0604020202020204" pitchFamily="34" charset="0"/>
              <a:buNone/>
              <a:defRPr sz="1200"/>
            </a:lvl4pPr>
            <a:lvl5pPr marL="1828800" indent="0" algn="r">
              <a:buFont typeface="Arial" panose="020B0604020202020204" pitchFamily="34" charset="0"/>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86331" y="5949000"/>
            <a:ext cx="2753668" cy="252000"/>
          </a:xfrm>
          <a:prstGeom prst="rect">
            <a:avLst/>
          </a:prstGeom>
        </p:spPr>
      </p:pic>
    </p:spTree>
    <p:extLst>
      <p:ext uri="{BB962C8B-B14F-4D97-AF65-F5344CB8AC3E}">
        <p14:creationId xmlns:p14="http://schemas.microsoft.com/office/powerpoint/2010/main" val="227625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lide1(AWC)">
    <p:spTree>
      <p:nvGrpSpPr>
        <p:cNvPr id="1" name=""/>
        <p:cNvGrpSpPr/>
        <p:nvPr/>
      </p:nvGrpSpPr>
      <p:grpSpPr>
        <a:xfrm>
          <a:off x="0" y="0"/>
          <a:ext cx="0" cy="0"/>
          <a:chOff x="0" y="0"/>
          <a:chExt cx="0" cy="0"/>
        </a:xfrm>
      </p:grpSpPr>
      <p:sp>
        <p:nvSpPr>
          <p:cNvPr id="12" name="正方形/長方形 11"/>
          <p:cNvSpPr/>
          <p:nvPr userDrawn="1"/>
        </p:nvSpPr>
        <p:spPr>
          <a:xfrm flipH="1">
            <a:off x="-3732" y="-16112"/>
            <a:ext cx="12192000" cy="900000"/>
          </a:xfrm>
          <a:prstGeom prst="rect">
            <a:avLst/>
          </a:prstGeom>
          <a:gradFill flip="none" rotWithShape="1">
            <a:gsLst>
              <a:gs pos="57000">
                <a:srgbClr val="0035CC"/>
              </a:gs>
              <a:gs pos="15000">
                <a:schemeClr val="bg1"/>
              </a:gs>
              <a:gs pos="55000">
                <a:srgbClr val="0036E7"/>
              </a:gs>
              <a:gs pos="89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 name="Subtitle 2"/>
          <p:cNvSpPr>
            <a:spLocks noGrp="1"/>
          </p:cNvSpPr>
          <p:nvPr>
            <p:ph type="subTitle" idx="1"/>
          </p:nvPr>
        </p:nvSpPr>
        <p:spPr>
          <a:xfrm>
            <a:off x="1520268" y="1449000"/>
            <a:ext cx="9144000" cy="4039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7522905" y="3315382"/>
            <a:ext cx="3141363" cy="365125"/>
          </a:xfrm>
        </p:spPr>
        <p:txBody>
          <a:bodyPr/>
          <a:lstStyle>
            <a:lvl1pPr algn="r">
              <a:defRPr sz="1800">
                <a:solidFill>
                  <a:schemeClr val="tx1"/>
                </a:solidFill>
              </a:defRPr>
            </a:lvl1pPr>
          </a:lstStyle>
          <a:p>
            <a:fld id="{4356B933-6FFF-4CC5-A603-32C9384719EC}" type="datetime1">
              <a:rPr lang="ja-JP" altLang="en-US" smtClean="0"/>
              <a:t>2024/5/22</a:t>
            </a:fld>
            <a:endParaRPr lang="ja-JP" altLang="en-US" dirty="0"/>
          </a:p>
        </p:txBody>
      </p:sp>
      <p:sp>
        <p:nvSpPr>
          <p:cNvPr id="20" name="正方形/長方形 19"/>
          <p:cNvSpPr/>
          <p:nvPr userDrawn="1"/>
        </p:nvSpPr>
        <p:spPr>
          <a:xfrm>
            <a:off x="1200000" y="3197707"/>
            <a:ext cx="109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円/楕円 10"/>
          <p:cNvSpPr/>
          <p:nvPr userDrawn="1"/>
        </p:nvSpPr>
        <p:spPr>
          <a:xfrm>
            <a:off x="11111904" y="660037"/>
            <a:ext cx="216000" cy="21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2" name="円/楕円 21"/>
          <p:cNvSpPr/>
          <p:nvPr userDrawn="1"/>
        </p:nvSpPr>
        <p:spPr>
          <a:xfrm>
            <a:off x="11283023" y="297000"/>
            <a:ext cx="432000" cy="39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1097" y="-14433"/>
            <a:ext cx="717804" cy="456586"/>
          </a:xfrm>
          <a:prstGeom prst="rect">
            <a:avLst/>
          </a:prstGeom>
        </p:spPr>
      </p:pic>
      <p:pic>
        <p:nvPicPr>
          <p:cNvPr id="15" name="Picture 8"/>
          <p:cNvPicPr>
            <a:picLocks noChangeAspect="1" noChangeArrowheads="1"/>
          </p:cNvPicPr>
          <p:nvPr userDrawn="1"/>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9402096" y="5111909"/>
            <a:ext cx="2474522" cy="8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userDrawn="1"/>
        </p:nvSpPr>
        <p:spPr>
          <a:xfrm>
            <a:off x="10589837" y="-16903"/>
            <a:ext cx="1920001" cy="830997"/>
          </a:xfrm>
          <a:prstGeom prst="rect">
            <a:avLst/>
          </a:prstGeom>
          <a:noFill/>
        </p:spPr>
        <p:txBody>
          <a:bodyPr wrap="square" rtlCol="0">
            <a:spAutoFit/>
          </a:bodyPr>
          <a:lstStyle/>
          <a:p>
            <a:r>
              <a:rPr kumimoji="1" lang="en-US" altLang="ja-JP" sz="1600" i="0" dirty="0">
                <a:solidFill>
                  <a:srgbClr val="00B0F0"/>
                </a:solidFill>
                <a:latin typeface="+mn-ea"/>
                <a:ea typeface="+mn-ea"/>
              </a:rPr>
              <a:t>R</a:t>
            </a:r>
            <a:r>
              <a:rPr kumimoji="1" lang="en-US" altLang="ja-JP" sz="1600" i="0" dirty="0">
                <a:solidFill>
                  <a:srgbClr val="A6A6A6"/>
                </a:solidFill>
                <a:latin typeface="+mn-ea"/>
                <a:ea typeface="+mn-ea"/>
              </a:rPr>
              <a:t>esearch</a:t>
            </a:r>
          </a:p>
          <a:p>
            <a:r>
              <a:rPr kumimoji="1" lang="en-US" altLang="ja-JP" sz="1600" i="0" dirty="0">
                <a:solidFill>
                  <a:srgbClr val="00B0F0"/>
                </a:solidFill>
                <a:effectLst/>
                <a:latin typeface="+mn-ea"/>
                <a:ea typeface="+mn-ea"/>
              </a:rPr>
              <a:t>S</a:t>
            </a:r>
            <a:r>
              <a:rPr kumimoji="1" lang="en-US" altLang="ja-JP" sz="1600" i="0" dirty="0">
                <a:solidFill>
                  <a:srgbClr val="A6A6A6"/>
                </a:solidFill>
                <a:latin typeface="+mn-ea"/>
                <a:ea typeface="+mn-ea"/>
              </a:rPr>
              <a:t>ervice</a:t>
            </a:r>
          </a:p>
          <a:p>
            <a:r>
              <a:rPr kumimoji="1" lang="en-US" altLang="ja-JP" sz="1600" i="0" dirty="0">
                <a:solidFill>
                  <a:srgbClr val="00B0F0"/>
                </a:solidFill>
                <a:latin typeface="+mn-ea"/>
                <a:ea typeface="+mn-ea"/>
              </a:rPr>
              <a:t>T</a:t>
            </a:r>
            <a:r>
              <a:rPr kumimoji="1" lang="en-US" altLang="ja-JP" sz="1600" i="0" dirty="0">
                <a:solidFill>
                  <a:srgbClr val="A6A6A6"/>
                </a:solidFill>
                <a:latin typeface="+mn-ea"/>
                <a:ea typeface="+mn-ea"/>
              </a:rPr>
              <a:t>echnology</a:t>
            </a:r>
            <a:endParaRPr kumimoji="1" lang="ja-JP" altLang="en-US" sz="1600" i="0" dirty="0">
              <a:solidFill>
                <a:srgbClr val="A6A6A6"/>
              </a:solidFill>
              <a:latin typeface="+mn-ea"/>
              <a:ea typeface="+mn-ea"/>
            </a:endParaRPr>
          </a:p>
        </p:txBody>
      </p:sp>
      <p:sp>
        <p:nvSpPr>
          <p:cNvPr id="7" name="タイトル 6"/>
          <p:cNvSpPr>
            <a:spLocks noGrp="1"/>
          </p:cNvSpPr>
          <p:nvPr>
            <p:ph type="title"/>
          </p:nvPr>
        </p:nvSpPr>
        <p:spPr>
          <a:xfrm>
            <a:off x="1520269" y="1908128"/>
            <a:ext cx="9144000" cy="1289580"/>
          </a:xfrm>
        </p:spPr>
        <p:txBody>
          <a:bodyPr anchor="b" anchorCtr="0"/>
          <a:lstStyle>
            <a:lvl1pPr algn="r">
              <a:defRPr>
                <a:effectLst/>
              </a:defRPr>
            </a:lvl1pPr>
          </a:lstStyle>
          <a:p>
            <a:r>
              <a:rPr kumimoji="1" lang="ja-JP" altLang="en-US" dirty="0"/>
              <a:t>マスター タイトルの書式設定</a:t>
            </a:r>
          </a:p>
        </p:txBody>
      </p:sp>
      <p:sp>
        <p:nvSpPr>
          <p:cNvPr id="16" name="正方形/長方形 15"/>
          <p:cNvSpPr/>
          <p:nvPr userDrawn="1"/>
        </p:nvSpPr>
        <p:spPr>
          <a:xfrm>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テキスト プレースホルダー 5"/>
          <p:cNvSpPr>
            <a:spLocks noGrp="1"/>
          </p:cNvSpPr>
          <p:nvPr>
            <p:ph type="body" sz="quarter" idx="13"/>
          </p:nvPr>
        </p:nvSpPr>
        <p:spPr>
          <a:xfrm>
            <a:off x="7522905" y="4230509"/>
            <a:ext cx="4426189" cy="719138"/>
          </a:xfrm>
        </p:spPr>
        <p:txBody>
          <a:bodyPr>
            <a:noAutofit/>
          </a:bodyPr>
          <a:lstStyle>
            <a:lvl1pPr marL="0" indent="0" algn="r">
              <a:buFont typeface="Arial" panose="020B0604020202020204" pitchFamily="34" charset="0"/>
              <a:buNone/>
              <a:defRPr sz="1800"/>
            </a:lvl1pPr>
            <a:lvl2pPr marL="457200" indent="0" algn="r">
              <a:buFont typeface="Arial" panose="020B0604020202020204" pitchFamily="34" charset="0"/>
              <a:buNone/>
              <a:defRPr sz="1600"/>
            </a:lvl2pPr>
            <a:lvl3pPr marL="914400" indent="0" algn="r">
              <a:buFont typeface="Arial" panose="020B0604020202020204" pitchFamily="34" charset="0"/>
              <a:buNone/>
              <a:defRPr sz="1400"/>
            </a:lvl3pPr>
            <a:lvl4pPr marL="1371600" indent="0" algn="r">
              <a:buFont typeface="Arial" panose="020B0604020202020204" pitchFamily="34" charset="0"/>
              <a:buNone/>
              <a:defRPr sz="1200"/>
            </a:lvl4pPr>
            <a:lvl5pPr marL="1828800" indent="0" algn="r">
              <a:buFont typeface="Arial" panose="020B0604020202020204" pitchFamily="34" charset="0"/>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44608" y="5972476"/>
            <a:ext cx="3295391" cy="252000"/>
          </a:xfrm>
          <a:prstGeom prst="rect">
            <a:avLst/>
          </a:prstGeom>
        </p:spPr>
      </p:pic>
    </p:spTree>
    <p:extLst>
      <p:ext uri="{BB962C8B-B14F-4D97-AF65-F5344CB8AC3E}">
        <p14:creationId xmlns:p14="http://schemas.microsoft.com/office/powerpoint/2010/main" val="76156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lide1(AYC)">
    <p:spTree>
      <p:nvGrpSpPr>
        <p:cNvPr id="1" name=""/>
        <p:cNvGrpSpPr/>
        <p:nvPr/>
      </p:nvGrpSpPr>
      <p:grpSpPr>
        <a:xfrm>
          <a:off x="0" y="0"/>
          <a:ext cx="0" cy="0"/>
          <a:chOff x="0" y="0"/>
          <a:chExt cx="0" cy="0"/>
        </a:xfrm>
      </p:grpSpPr>
      <p:sp>
        <p:nvSpPr>
          <p:cNvPr id="12" name="正方形/長方形 11"/>
          <p:cNvSpPr/>
          <p:nvPr userDrawn="1"/>
        </p:nvSpPr>
        <p:spPr>
          <a:xfrm flipH="1">
            <a:off x="-3732" y="-16112"/>
            <a:ext cx="12192000" cy="900000"/>
          </a:xfrm>
          <a:prstGeom prst="rect">
            <a:avLst/>
          </a:prstGeom>
          <a:gradFill flip="none" rotWithShape="1">
            <a:gsLst>
              <a:gs pos="57000">
                <a:srgbClr val="0035CC"/>
              </a:gs>
              <a:gs pos="15000">
                <a:schemeClr val="bg1"/>
              </a:gs>
              <a:gs pos="55000">
                <a:srgbClr val="0036E7"/>
              </a:gs>
              <a:gs pos="89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 name="Subtitle 2"/>
          <p:cNvSpPr>
            <a:spLocks noGrp="1"/>
          </p:cNvSpPr>
          <p:nvPr>
            <p:ph type="subTitle" idx="1"/>
          </p:nvPr>
        </p:nvSpPr>
        <p:spPr>
          <a:xfrm>
            <a:off x="1520268" y="1449000"/>
            <a:ext cx="9144000" cy="4039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7522905" y="3315382"/>
            <a:ext cx="3141363" cy="365125"/>
          </a:xfrm>
        </p:spPr>
        <p:txBody>
          <a:bodyPr/>
          <a:lstStyle>
            <a:lvl1pPr algn="r">
              <a:defRPr sz="1800">
                <a:solidFill>
                  <a:schemeClr val="tx1"/>
                </a:solidFill>
              </a:defRPr>
            </a:lvl1pPr>
          </a:lstStyle>
          <a:p>
            <a:fld id="{83449122-61EE-477D-B0B7-AEAC53FB4E69}" type="datetime1">
              <a:rPr lang="ja-JP" altLang="en-US" smtClean="0"/>
              <a:t>2024/5/22</a:t>
            </a:fld>
            <a:endParaRPr lang="ja-JP" altLang="en-US" dirty="0"/>
          </a:p>
        </p:txBody>
      </p:sp>
      <p:sp>
        <p:nvSpPr>
          <p:cNvPr id="20" name="正方形/長方形 19"/>
          <p:cNvSpPr/>
          <p:nvPr userDrawn="1"/>
        </p:nvSpPr>
        <p:spPr>
          <a:xfrm>
            <a:off x="1200000" y="3197707"/>
            <a:ext cx="109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円/楕円 10"/>
          <p:cNvSpPr/>
          <p:nvPr userDrawn="1"/>
        </p:nvSpPr>
        <p:spPr>
          <a:xfrm>
            <a:off x="11111904" y="660037"/>
            <a:ext cx="216000" cy="21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2" name="円/楕円 21"/>
          <p:cNvSpPr/>
          <p:nvPr userDrawn="1"/>
        </p:nvSpPr>
        <p:spPr>
          <a:xfrm>
            <a:off x="11283023" y="297000"/>
            <a:ext cx="432000" cy="39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1097" y="-14433"/>
            <a:ext cx="717804" cy="456586"/>
          </a:xfrm>
          <a:prstGeom prst="rect">
            <a:avLst/>
          </a:prstGeom>
        </p:spPr>
      </p:pic>
      <p:pic>
        <p:nvPicPr>
          <p:cNvPr id="15" name="Picture 8"/>
          <p:cNvPicPr>
            <a:picLocks noChangeAspect="1" noChangeArrowheads="1"/>
          </p:cNvPicPr>
          <p:nvPr userDrawn="1"/>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9402096" y="5111909"/>
            <a:ext cx="2474522" cy="8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userDrawn="1"/>
        </p:nvSpPr>
        <p:spPr>
          <a:xfrm>
            <a:off x="10589837" y="-16903"/>
            <a:ext cx="1920001" cy="830997"/>
          </a:xfrm>
          <a:prstGeom prst="rect">
            <a:avLst/>
          </a:prstGeom>
          <a:noFill/>
        </p:spPr>
        <p:txBody>
          <a:bodyPr wrap="square" rtlCol="0">
            <a:spAutoFit/>
          </a:bodyPr>
          <a:lstStyle/>
          <a:p>
            <a:r>
              <a:rPr kumimoji="1" lang="en-US" altLang="ja-JP" sz="1600" i="0" dirty="0">
                <a:solidFill>
                  <a:srgbClr val="00B0F0"/>
                </a:solidFill>
                <a:latin typeface="+mn-ea"/>
                <a:ea typeface="+mn-ea"/>
              </a:rPr>
              <a:t>R</a:t>
            </a:r>
            <a:r>
              <a:rPr kumimoji="1" lang="en-US" altLang="ja-JP" sz="1600" i="0" dirty="0">
                <a:solidFill>
                  <a:srgbClr val="A6A6A6"/>
                </a:solidFill>
                <a:latin typeface="+mn-ea"/>
                <a:ea typeface="+mn-ea"/>
              </a:rPr>
              <a:t>esearch</a:t>
            </a:r>
          </a:p>
          <a:p>
            <a:r>
              <a:rPr kumimoji="1" lang="en-US" altLang="ja-JP" sz="1600" i="0" dirty="0">
                <a:solidFill>
                  <a:srgbClr val="00B0F0"/>
                </a:solidFill>
                <a:effectLst/>
                <a:latin typeface="+mn-ea"/>
                <a:ea typeface="+mn-ea"/>
              </a:rPr>
              <a:t>S</a:t>
            </a:r>
            <a:r>
              <a:rPr kumimoji="1" lang="en-US" altLang="ja-JP" sz="1600" i="0" dirty="0">
                <a:solidFill>
                  <a:srgbClr val="A6A6A6"/>
                </a:solidFill>
                <a:latin typeface="+mn-ea"/>
                <a:ea typeface="+mn-ea"/>
              </a:rPr>
              <a:t>ervice</a:t>
            </a:r>
          </a:p>
          <a:p>
            <a:r>
              <a:rPr kumimoji="1" lang="en-US" altLang="ja-JP" sz="1600" i="0" dirty="0">
                <a:solidFill>
                  <a:srgbClr val="00B0F0"/>
                </a:solidFill>
                <a:latin typeface="+mn-ea"/>
                <a:ea typeface="+mn-ea"/>
              </a:rPr>
              <a:t>T</a:t>
            </a:r>
            <a:r>
              <a:rPr kumimoji="1" lang="en-US" altLang="ja-JP" sz="1600" i="0" dirty="0">
                <a:solidFill>
                  <a:srgbClr val="A6A6A6"/>
                </a:solidFill>
                <a:latin typeface="+mn-ea"/>
                <a:ea typeface="+mn-ea"/>
              </a:rPr>
              <a:t>echnology</a:t>
            </a:r>
            <a:endParaRPr kumimoji="1" lang="ja-JP" altLang="en-US" sz="1600" i="0" dirty="0">
              <a:solidFill>
                <a:srgbClr val="A6A6A6"/>
              </a:solidFill>
              <a:latin typeface="+mn-ea"/>
              <a:ea typeface="+mn-ea"/>
            </a:endParaRPr>
          </a:p>
        </p:txBody>
      </p:sp>
      <p:sp>
        <p:nvSpPr>
          <p:cNvPr id="7" name="タイトル 6"/>
          <p:cNvSpPr>
            <a:spLocks noGrp="1"/>
          </p:cNvSpPr>
          <p:nvPr>
            <p:ph type="title"/>
          </p:nvPr>
        </p:nvSpPr>
        <p:spPr>
          <a:xfrm>
            <a:off x="1520269" y="1908128"/>
            <a:ext cx="9144000" cy="1289580"/>
          </a:xfrm>
        </p:spPr>
        <p:txBody>
          <a:bodyPr anchor="b" anchorCtr="0"/>
          <a:lstStyle>
            <a:lvl1pPr algn="r">
              <a:defRPr>
                <a:effectLst/>
              </a:defRPr>
            </a:lvl1pPr>
          </a:lstStyle>
          <a:p>
            <a:r>
              <a:rPr kumimoji="1" lang="ja-JP" altLang="en-US" dirty="0"/>
              <a:t>マスター タイトルの書式設定</a:t>
            </a:r>
          </a:p>
        </p:txBody>
      </p:sp>
      <p:sp>
        <p:nvSpPr>
          <p:cNvPr id="16" name="正方形/長方形 15"/>
          <p:cNvSpPr/>
          <p:nvPr userDrawn="1"/>
        </p:nvSpPr>
        <p:spPr>
          <a:xfrm>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テキスト プレースホルダー 5"/>
          <p:cNvSpPr>
            <a:spLocks noGrp="1"/>
          </p:cNvSpPr>
          <p:nvPr>
            <p:ph type="body" sz="quarter" idx="13"/>
          </p:nvPr>
        </p:nvSpPr>
        <p:spPr>
          <a:xfrm>
            <a:off x="7522905" y="4230509"/>
            <a:ext cx="4426189" cy="719138"/>
          </a:xfrm>
        </p:spPr>
        <p:txBody>
          <a:bodyPr>
            <a:noAutofit/>
          </a:bodyPr>
          <a:lstStyle>
            <a:lvl1pPr marL="0" indent="0" algn="r">
              <a:buFont typeface="Arial" panose="020B0604020202020204" pitchFamily="34" charset="0"/>
              <a:buNone/>
              <a:defRPr sz="1800"/>
            </a:lvl1pPr>
            <a:lvl2pPr marL="457200" indent="0" algn="r">
              <a:buFont typeface="Arial" panose="020B0604020202020204" pitchFamily="34" charset="0"/>
              <a:buNone/>
              <a:defRPr sz="1600"/>
            </a:lvl2pPr>
            <a:lvl3pPr marL="914400" indent="0" algn="r">
              <a:buFont typeface="Arial" panose="020B0604020202020204" pitchFamily="34" charset="0"/>
              <a:buNone/>
              <a:defRPr sz="1400"/>
            </a:lvl3pPr>
            <a:lvl4pPr marL="1371600" indent="0" algn="r">
              <a:buFont typeface="Arial" panose="020B0604020202020204" pitchFamily="34" charset="0"/>
              <a:buNone/>
              <a:defRPr sz="1200"/>
            </a:lvl4pPr>
            <a:lvl5pPr marL="1828800" indent="0" algn="r">
              <a:buFont typeface="Arial" panose="020B0604020202020204" pitchFamily="34" charset="0"/>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0070" y="5936214"/>
            <a:ext cx="1939929" cy="252000"/>
          </a:xfrm>
          <a:prstGeom prst="rect">
            <a:avLst/>
          </a:prstGeom>
        </p:spPr>
      </p:pic>
    </p:spTree>
    <p:extLst>
      <p:ext uri="{BB962C8B-B14F-4D97-AF65-F5344CB8AC3E}">
        <p14:creationId xmlns:p14="http://schemas.microsoft.com/office/powerpoint/2010/main" val="2651071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Slide1(GAC)">
    <p:spTree>
      <p:nvGrpSpPr>
        <p:cNvPr id="1" name=""/>
        <p:cNvGrpSpPr/>
        <p:nvPr/>
      </p:nvGrpSpPr>
      <p:grpSpPr>
        <a:xfrm>
          <a:off x="0" y="0"/>
          <a:ext cx="0" cy="0"/>
          <a:chOff x="0" y="0"/>
          <a:chExt cx="0" cy="0"/>
        </a:xfrm>
      </p:grpSpPr>
      <p:sp>
        <p:nvSpPr>
          <p:cNvPr id="12" name="正方形/長方形 11"/>
          <p:cNvSpPr/>
          <p:nvPr userDrawn="1"/>
        </p:nvSpPr>
        <p:spPr>
          <a:xfrm flipH="1">
            <a:off x="-3732" y="-16112"/>
            <a:ext cx="12192000" cy="900000"/>
          </a:xfrm>
          <a:prstGeom prst="rect">
            <a:avLst/>
          </a:prstGeom>
          <a:gradFill flip="none" rotWithShape="1">
            <a:gsLst>
              <a:gs pos="57000">
                <a:srgbClr val="0035CC"/>
              </a:gs>
              <a:gs pos="15000">
                <a:schemeClr val="bg1"/>
              </a:gs>
              <a:gs pos="55000">
                <a:srgbClr val="0036E7"/>
              </a:gs>
              <a:gs pos="89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 name="Subtitle 2"/>
          <p:cNvSpPr>
            <a:spLocks noGrp="1"/>
          </p:cNvSpPr>
          <p:nvPr>
            <p:ph type="subTitle" idx="1"/>
          </p:nvPr>
        </p:nvSpPr>
        <p:spPr>
          <a:xfrm>
            <a:off x="1520268" y="1449000"/>
            <a:ext cx="9144000" cy="4039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7522905" y="3315382"/>
            <a:ext cx="3141363" cy="365125"/>
          </a:xfrm>
        </p:spPr>
        <p:txBody>
          <a:bodyPr/>
          <a:lstStyle>
            <a:lvl1pPr algn="r">
              <a:defRPr sz="1800">
                <a:solidFill>
                  <a:schemeClr val="tx1"/>
                </a:solidFill>
              </a:defRPr>
            </a:lvl1pPr>
          </a:lstStyle>
          <a:p>
            <a:fld id="{59031BF3-22CF-4FFD-8DB8-1D1A56402E72}" type="datetime1">
              <a:rPr lang="ja-JP" altLang="en-US" smtClean="0"/>
              <a:t>2024/5/22</a:t>
            </a:fld>
            <a:endParaRPr lang="ja-JP" altLang="en-US" dirty="0"/>
          </a:p>
        </p:txBody>
      </p:sp>
      <p:sp>
        <p:nvSpPr>
          <p:cNvPr id="20" name="正方形/長方形 19"/>
          <p:cNvSpPr/>
          <p:nvPr userDrawn="1"/>
        </p:nvSpPr>
        <p:spPr>
          <a:xfrm>
            <a:off x="1200000" y="3197707"/>
            <a:ext cx="109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円/楕円 10"/>
          <p:cNvSpPr/>
          <p:nvPr userDrawn="1"/>
        </p:nvSpPr>
        <p:spPr>
          <a:xfrm>
            <a:off x="11111904" y="660037"/>
            <a:ext cx="216000" cy="21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2" name="円/楕円 21"/>
          <p:cNvSpPr/>
          <p:nvPr userDrawn="1"/>
        </p:nvSpPr>
        <p:spPr>
          <a:xfrm>
            <a:off x="11283023" y="297000"/>
            <a:ext cx="432000" cy="39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1097" y="-14433"/>
            <a:ext cx="717804" cy="456586"/>
          </a:xfrm>
          <a:prstGeom prst="rect">
            <a:avLst/>
          </a:prstGeom>
        </p:spPr>
      </p:pic>
      <p:pic>
        <p:nvPicPr>
          <p:cNvPr id="15" name="Picture 8"/>
          <p:cNvPicPr>
            <a:picLocks noChangeAspect="1" noChangeArrowheads="1"/>
          </p:cNvPicPr>
          <p:nvPr userDrawn="1"/>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9402096" y="5111909"/>
            <a:ext cx="2474522" cy="8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userDrawn="1"/>
        </p:nvSpPr>
        <p:spPr>
          <a:xfrm>
            <a:off x="10589837" y="-16903"/>
            <a:ext cx="1920001" cy="830997"/>
          </a:xfrm>
          <a:prstGeom prst="rect">
            <a:avLst/>
          </a:prstGeom>
          <a:noFill/>
        </p:spPr>
        <p:txBody>
          <a:bodyPr wrap="square" rtlCol="0">
            <a:spAutoFit/>
          </a:bodyPr>
          <a:lstStyle/>
          <a:p>
            <a:r>
              <a:rPr kumimoji="1" lang="en-US" altLang="ja-JP" sz="1600" i="0" dirty="0">
                <a:solidFill>
                  <a:srgbClr val="00B0F0"/>
                </a:solidFill>
                <a:latin typeface="+mn-ea"/>
                <a:ea typeface="+mn-ea"/>
              </a:rPr>
              <a:t>R</a:t>
            </a:r>
            <a:r>
              <a:rPr kumimoji="1" lang="en-US" altLang="ja-JP" sz="1600" i="0" dirty="0">
                <a:solidFill>
                  <a:srgbClr val="A6A6A6"/>
                </a:solidFill>
                <a:latin typeface="+mn-ea"/>
                <a:ea typeface="+mn-ea"/>
              </a:rPr>
              <a:t>esearch</a:t>
            </a:r>
          </a:p>
          <a:p>
            <a:r>
              <a:rPr kumimoji="1" lang="en-US" altLang="ja-JP" sz="1600" i="0" dirty="0">
                <a:solidFill>
                  <a:srgbClr val="00B0F0"/>
                </a:solidFill>
                <a:effectLst/>
                <a:latin typeface="+mn-ea"/>
                <a:ea typeface="+mn-ea"/>
              </a:rPr>
              <a:t>S</a:t>
            </a:r>
            <a:r>
              <a:rPr kumimoji="1" lang="en-US" altLang="ja-JP" sz="1600" i="0" dirty="0">
                <a:solidFill>
                  <a:srgbClr val="A6A6A6"/>
                </a:solidFill>
                <a:latin typeface="+mn-ea"/>
                <a:ea typeface="+mn-ea"/>
              </a:rPr>
              <a:t>ervice</a:t>
            </a:r>
          </a:p>
          <a:p>
            <a:r>
              <a:rPr kumimoji="1" lang="en-US" altLang="ja-JP" sz="1600" i="0" dirty="0">
                <a:solidFill>
                  <a:srgbClr val="00B0F0"/>
                </a:solidFill>
                <a:latin typeface="+mn-ea"/>
                <a:ea typeface="+mn-ea"/>
              </a:rPr>
              <a:t>T</a:t>
            </a:r>
            <a:r>
              <a:rPr kumimoji="1" lang="en-US" altLang="ja-JP" sz="1600" i="0" dirty="0">
                <a:solidFill>
                  <a:srgbClr val="A6A6A6"/>
                </a:solidFill>
                <a:latin typeface="+mn-ea"/>
                <a:ea typeface="+mn-ea"/>
              </a:rPr>
              <a:t>echnology</a:t>
            </a:r>
            <a:endParaRPr kumimoji="1" lang="ja-JP" altLang="en-US" sz="1600" i="0" dirty="0">
              <a:solidFill>
                <a:srgbClr val="A6A6A6"/>
              </a:solidFill>
              <a:latin typeface="+mn-ea"/>
              <a:ea typeface="+mn-ea"/>
            </a:endParaRPr>
          </a:p>
        </p:txBody>
      </p:sp>
      <p:sp>
        <p:nvSpPr>
          <p:cNvPr id="7" name="タイトル 6"/>
          <p:cNvSpPr>
            <a:spLocks noGrp="1"/>
          </p:cNvSpPr>
          <p:nvPr>
            <p:ph type="title"/>
          </p:nvPr>
        </p:nvSpPr>
        <p:spPr>
          <a:xfrm>
            <a:off x="1520269" y="1908128"/>
            <a:ext cx="9144000" cy="1289580"/>
          </a:xfrm>
        </p:spPr>
        <p:txBody>
          <a:bodyPr anchor="b" anchorCtr="0"/>
          <a:lstStyle>
            <a:lvl1pPr algn="r">
              <a:defRPr>
                <a:effectLst/>
              </a:defRPr>
            </a:lvl1pPr>
          </a:lstStyle>
          <a:p>
            <a:r>
              <a:rPr kumimoji="1" lang="ja-JP" altLang="en-US" dirty="0"/>
              <a:t>マスター タイトルの書式設定</a:t>
            </a:r>
          </a:p>
        </p:txBody>
      </p:sp>
      <p:sp>
        <p:nvSpPr>
          <p:cNvPr id="16" name="正方形/長方形 15"/>
          <p:cNvSpPr/>
          <p:nvPr userDrawn="1"/>
        </p:nvSpPr>
        <p:spPr>
          <a:xfrm>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テキスト プレースホルダー 5"/>
          <p:cNvSpPr>
            <a:spLocks noGrp="1"/>
          </p:cNvSpPr>
          <p:nvPr>
            <p:ph type="body" sz="quarter" idx="13"/>
          </p:nvPr>
        </p:nvSpPr>
        <p:spPr>
          <a:xfrm>
            <a:off x="7522905" y="4230509"/>
            <a:ext cx="4426189" cy="719138"/>
          </a:xfrm>
        </p:spPr>
        <p:txBody>
          <a:bodyPr>
            <a:noAutofit/>
          </a:bodyPr>
          <a:lstStyle>
            <a:lvl1pPr marL="0" indent="0" algn="r">
              <a:buFont typeface="Arial" panose="020B0604020202020204" pitchFamily="34" charset="0"/>
              <a:buNone/>
              <a:defRPr sz="1800"/>
            </a:lvl1pPr>
            <a:lvl2pPr marL="457200" indent="0" algn="r">
              <a:buFont typeface="Arial" panose="020B0604020202020204" pitchFamily="34" charset="0"/>
              <a:buNone/>
              <a:defRPr sz="1600"/>
            </a:lvl2pPr>
            <a:lvl3pPr marL="914400" indent="0" algn="r">
              <a:buFont typeface="Arial" panose="020B0604020202020204" pitchFamily="34" charset="0"/>
              <a:buNone/>
              <a:defRPr sz="1400"/>
            </a:lvl3pPr>
            <a:lvl4pPr marL="1371600" indent="0" algn="r">
              <a:buFont typeface="Arial" panose="020B0604020202020204" pitchFamily="34" charset="0"/>
              <a:buNone/>
              <a:defRPr sz="1200"/>
            </a:lvl4pPr>
            <a:lvl5pPr marL="1828800" indent="0" algn="r">
              <a:buFont typeface="Arial" panose="020B0604020202020204" pitchFamily="34" charset="0"/>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12617" y="5990476"/>
            <a:ext cx="3244160" cy="216000"/>
          </a:xfrm>
          <a:prstGeom prst="rect">
            <a:avLst/>
          </a:prstGeom>
        </p:spPr>
      </p:pic>
    </p:spTree>
    <p:extLst>
      <p:ext uri="{BB962C8B-B14F-4D97-AF65-F5344CB8AC3E}">
        <p14:creationId xmlns:p14="http://schemas.microsoft.com/office/powerpoint/2010/main" val="1754994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Slide1(TAD)">
    <p:spTree>
      <p:nvGrpSpPr>
        <p:cNvPr id="1" name=""/>
        <p:cNvGrpSpPr/>
        <p:nvPr/>
      </p:nvGrpSpPr>
      <p:grpSpPr>
        <a:xfrm>
          <a:off x="0" y="0"/>
          <a:ext cx="0" cy="0"/>
          <a:chOff x="0" y="0"/>
          <a:chExt cx="0" cy="0"/>
        </a:xfrm>
      </p:grpSpPr>
      <p:sp>
        <p:nvSpPr>
          <p:cNvPr id="12" name="正方形/長方形 11"/>
          <p:cNvSpPr/>
          <p:nvPr userDrawn="1"/>
        </p:nvSpPr>
        <p:spPr>
          <a:xfrm flipH="1">
            <a:off x="-3732" y="-16112"/>
            <a:ext cx="12192000" cy="900000"/>
          </a:xfrm>
          <a:prstGeom prst="rect">
            <a:avLst/>
          </a:prstGeom>
          <a:gradFill flip="none" rotWithShape="1">
            <a:gsLst>
              <a:gs pos="57000">
                <a:srgbClr val="0035CC"/>
              </a:gs>
              <a:gs pos="15000">
                <a:schemeClr val="bg1"/>
              </a:gs>
              <a:gs pos="55000">
                <a:srgbClr val="0036E7"/>
              </a:gs>
              <a:gs pos="89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 name="Subtitle 2"/>
          <p:cNvSpPr>
            <a:spLocks noGrp="1"/>
          </p:cNvSpPr>
          <p:nvPr>
            <p:ph type="subTitle" idx="1"/>
          </p:nvPr>
        </p:nvSpPr>
        <p:spPr>
          <a:xfrm>
            <a:off x="1520268" y="1449000"/>
            <a:ext cx="9144000" cy="4039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7522905" y="3315382"/>
            <a:ext cx="3141363" cy="365125"/>
          </a:xfrm>
        </p:spPr>
        <p:txBody>
          <a:bodyPr/>
          <a:lstStyle>
            <a:lvl1pPr algn="r">
              <a:defRPr sz="1800">
                <a:solidFill>
                  <a:schemeClr val="tx1"/>
                </a:solidFill>
              </a:defRPr>
            </a:lvl1pPr>
          </a:lstStyle>
          <a:p>
            <a:fld id="{A874D0EA-BE8B-421D-B6DA-E3D0855A4DCB}" type="datetime1">
              <a:rPr lang="ja-JP" altLang="en-US" smtClean="0"/>
              <a:t>2024/5/22</a:t>
            </a:fld>
            <a:endParaRPr lang="ja-JP" altLang="en-US" dirty="0"/>
          </a:p>
        </p:txBody>
      </p:sp>
      <p:sp>
        <p:nvSpPr>
          <p:cNvPr id="20" name="正方形/長方形 19"/>
          <p:cNvSpPr/>
          <p:nvPr userDrawn="1"/>
        </p:nvSpPr>
        <p:spPr>
          <a:xfrm>
            <a:off x="1200000" y="3197707"/>
            <a:ext cx="109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円/楕円 10"/>
          <p:cNvSpPr/>
          <p:nvPr userDrawn="1"/>
        </p:nvSpPr>
        <p:spPr>
          <a:xfrm>
            <a:off x="11111904" y="660037"/>
            <a:ext cx="216000" cy="21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2" name="円/楕円 21"/>
          <p:cNvSpPr/>
          <p:nvPr userDrawn="1"/>
        </p:nvSpPr>
        <p:spPr>
          <a:xfrm>
            <a:off x="11283023" y="297000"/>
            <a:ext cx="432000" cy="39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1097" y="-14433"/>
            <a:ext cx="717804" cy="456586"/>
          </a:xfrm>
          <a:prstGeom prst="rect">
            <a:avLst/>
          </a:prstGeom>
        </p:spPr>
      </p:pic>
      <p:pic>
        <p:nvPicPr>
          <p:cNvPr id="15" name="Picture 8"/>
          <p:cNvPicPr>
            <a:picLocks noChangeAspect="1" noChangeArrowheads="1"/>
          </p:cNvPicPr>
          <p:nvPr userDrawn="1"/>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9402096" y="5111909"/>
            <a:ext cx="2474522" cy="8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userDrawn="1"/>
        </p:nvSpPr>
        <p:spPr>
          <a:xfrm>
            <a:off x="10589837" y="-16903"/>
            <a:ext cx="1920001" cy="830997"/>
          </a:xfrm>
          <a:prstGeom prst="rect">
            <a:avLst/>
          </a:prstGeom>
          <a:noFill/>
        </p:spPr>
        <p:txBody>
          <a:bodyPr wrap="square" rtlCol="0">
            <a:spAutoFit/>
          </a:bodyPr>
          <a:lstStyle/>
          <a:p>
            <a:r>
              <a:rPr kumimoji="1" lang="en-US" altLang="ja-JP" sz="1600" i="0" dirty="0">
                <a:solidFill>
                  <a:srgbClr val="00B0F0"/>
                </a:solidFill>
                <a:latin typeface="+mn-ea"/>
                <a:ea typeface="+mn-ea"/>
              </a:rPr>
              <a:t>R</a:t>
            </a:r>
            <a:r>
              <a:rPr kumimoji="1" lang="en-US" altLang="ja-JP" sz="1600" i="0" dirty="0">
                <a:solidFill>
                  <a:srgbClr val="A6A6A6"/>
                </a:solidFill>
                <a:latin typeface="+mn-ea"/>
                <a:ea typeface="+mn-ea"/>
              </a:rPr>
              <a:t>esearch</a:t>
            </a:r>
          </a:p>
          <a:p>
            <a:r>
              <a:rPr kumimoji="1" lang="en-US" altLang="ja-JP" sz="1600" i="0" dirty="0">
                <a:solidFill>
                  <a:srgbClr val="00B0F0"/>
                </a:solidFill>
                <a:effectLst/>
                <a:latin typeface="+mn-ea"/>
                <a:ea typeface="+mn-ea"/>
              </a:rPr>
              <a:t>S</a:t>
            </a:r>
            <a:r>
              <a:rPr kumimoji="1" lang="en-US" altLang="ja-JP" sz="1600" i="0" dirty="0">
                <a:solidFill>
                  <a:srgbClr val="A6A6A6"/>
                </a:solidFill>
                <a:latin typeface="+mn-ea"/>
                <a:ea typeface="+mn-ea"/>
              </a:rPr>
              <a:t>ervice</a:t>
            </a:r>
          </a:p>
          <a:p>
            <a:r>
              <a:rPr kumimoji="1" lang="en-US" altLang="ja-JP" sz="1600" i="0" dirty="0">
                <a:solidFill>
                  <a:srgbClr val="00B0F0"/>
                </a:solidFill>
                <a:latin typeface="+mn-ea"/>
                <a:ea typeface="+mn-ea"/>
              </a:rPr>
              <a:t>T</a:t>
            </a:r>
            <a:r>
              <a:rPr kumimoji="1" lang="en-US" altLang="ja-JP" sz="1600" i="0" dirty="0">
                <a:solidFill>
                  <a:srgbClr val="A6A6A6"/>
                </a:solidFill>
                <a:latin typeface="+mn-ea"/>
                <a:ea typeface="+mn-ea"/>
              </a:rPr>
              <a:t>echnology</a:t>
            </a:r>
            <a:endParaRPr kumimoji="1" lang="ja-JP" altLang="en-US" sz="1600" i="0" dirty="0">
              <a:solidFill>
                <a:srgbClr val="A6A6A6"/>
              </a:solidFill>
              <a:latin typeface="+mn-ea"/>
              <a:ea typeface="+mn-ea"/>
            </a:endParaRPr>
          </a:p>
        </p:txBody>
      </p:sp>
      <p:sp>
        <p:nvSpPr>
          <p:cNvPr id="7" name="タイトル 6"/>
          <p:cNvSpPr>
            <a:spLocks noGrp="1"/>
          </p:cNvSpPr>
          <p:nvPr>
            <p:ph type="title"/>
          </p:nvPr>
        </p:nvSpPr>
        <p:spPr>
          <a:xfrm>
            <a:off x="1520269" y="1908128"/>
            <a:ext cx="9144000" cy="1289580"/>
          </a:xfrm>
        </p:spPr>
        <p:txBody>
          <a:bodyPr anchor="b" anchorCtr="0"/>
          <a:lstStyle>
            <a:lvl1pPr algn="r">
              <a:defRPr>
                <a:effectLst/>
              </a:defRPr>
            </a:lvl1pPr>
          </a:lstStyle>
          <a:p>
            <a:r>
              <a:rPr kumimoji="1" lang="ja-JP" altLang="en-US" dirty="0"/>
              <a:t>マスター タイトルの書式設定</a:t>
            </a:r>
          </a:p>
        </p:txBody>
      </p:sp>
      <p:sp>
        <p:nvSpPr>
          <p:cNvPr id="16" name="正方形/長方形 15"/>
          <p:cNvSpPr/>
          <p:nvPr userDrawn="1"/>
        </p:nvSpPr>
        <p:spPr>
          <a:xfrm>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テキスト プレースホルダー 5"/>
          <p:cNvSpPr>
            <a:spLocks noGrp="1"/>
          </p:cNvSpPr>
          <p:nvPr>
            <p:ph type="body" sz="quarter" idx="13"/>
          </p:nvPr>
        </p:nvSpPr>
        <p:spPr>
          <a:xfrm>
            <a:off x="7522905" y="4230509"/>
            <a:ext cx="4426189" cy="719138"/>
          </a:xfrm>
        </p:spPr>
        <p:txBody>
          <a:bodyPr>
            <a:noAutofit/>
          </a:bodyPr>
          <a:lstStyle>
            <a:lvl1pPr marL="0" indent="0" algn="r">
              <a:buFont typeface="Arial" panose="020B0604020202020204" pitchFamily="34" charset="0"/>
              <a:buNone/>
              <a:defRPr sz="1800"/>
            </a:lvl1pPr>
            <a:lvl2pPr marL="457200" indent="0" algn="r">
              <a:buFont typeface="Arial" panose="020B0604020202020204" pitchFamily="34" charset="0"/>
              <a:buNone/>
              <a:defRPr sz="1600"/>
            </a:lvl2pPr>
            <a:lvl3pPr marL="914400" indent="0" algn="r">
              <a:buFont typeface="Arial" panose="020B0604020202020204" pitchFamily="34" charset="0"/>
              <a:buNone/>
              <a:defRPr sz="1400"/>
            </a:lvl3pPr>
            <a:lvl4pPr marL="1371600" indent="0" algn="r">
              <a:buFont typeface="Arial" panose="020B0604020202020204" pitchFamily="34" charset="0"/>
              <a:buNone/>
              <a:defRPr sz="1200"/>
            </a:lvl4pPr>
            <a:lvl5pPr marL="1828800" indent="0" algn="r">
              <a:buFont typeface="Arial" panose="020B0604020202020204" pitchFamily="34" charset="0"/>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4201" y="5994456"/>
            <a:ext cx="2280965" cy="216000"/>
          </a:xfrm>
          <a:prstGeom prst="rect">
            <a:avLst/>
          </a:prstGeom>
        </p:spPr>
      </p:pic>
    </p:spTree>
    <p:extLst>
      <p:ext uri="{BB962C8B-B14F-4D97-AF65-F5344CB8AC3E}">
        <p14:creationId xmlns:p14="http://schemas.microsoft.com/office/powerpoint/2010/main" val="1304277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Slide1(TAE)">
    <p:spTree>
      <p:nvGrpSpPr>
        <p:cNvPr id="1" name=""/>
        <p:cNvGrpSpPr/>
        <p:nvPr/>
      </p:nvGrpSpPr>
      <p:grpSpPr>
        <a:xfrm>
          <a:off x="0" y="0"/>
          <a:ext cx="0" cy="0"/>
          <a:chOff x="0" y="0"/>
          <a:chExt cx="0" cy="0"/>
        </a:xfrm>
      </p:grpSpPr>
      <p:sp>
        <p:nvSpPr>
          <p:cNvPr id="12" name="正方形/長方形 11"/>
          <p:cNvSpPr/>
          <p:nvPr userDrawn="1"/>
        </p:nvSpPr>
        <p:spPr>
          <a:xfrm flipH="1">
            <a:off x="-3732" y="-16112"/>
            <a:ext cx="12192000" cy="900000"/>
          </a:xfrm>
          <a:prstGeom prst="rect">
            <a:avLst/>
          </a:prstGeom>
          <a:gradFill flip="none" rotWithShape="1">
            <a:gsLst>
              <a:gs pos="57000">
                <a:srgbClr val="0035CC"/>
              </a:gs>
              <a:gs pos="15000">
                <a:schemeClr val="bg1"/>
              </a:gs>
              <a:gs pos="55000">
                <a:srgbClr val="0036E7"/>
              </a:gs>
              <a:gs pos="89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 name="Subtitle 2"/>
          <p:cNvSpPr>
            <a:spLocks noGrp="1"/>
          </p:cNvSpPr>
          <p:nvPr>
            <p:ph type="subTitle" idx="1"/>
          </p:nvPr>
        </p:nvSpPr>
        <p:spPr>
          <a:xfrm>
            <a:off x="1520268" y="1449000"/>
            <a:ext cx="9144000" cy="4039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7522905" y="3315382"/>
            <a:ext cx="3141363" cy="365125"/>
          </a:xfrm>
        </p:spPr>
        <p:txBody>
          <a:bodyPr/>
          <a:lstStyle>
            <a:lvl1pPr algn="r">
              <a:defRPr sz="1800">
                <a:solidFill>
                  <a:schemeClr val="tx1"/>
                </a:solidFill>
              </a:defRPr>
            </a:lvl1pPr>
          </a:lstStyle>
          <a:p>
            <a:fld id="{7B7FA90D-2B7B-41B8-9DD5-74DFCD2C1343}" type="datetime1">
              <a:rPr lang="ja-JP" altLang="en-US" smtClean="0"/>
              <a:t>2024/5/22</a:t>
            </a:fld>
            <a:endParaRPr lang="ja-JP" altLang="en-US" dirty="0"/>
          </a:p>
        </p:txBody>
      </p:sp>
      <p:sp>
        <p:nvSpPr>
          <p:cNvPr id="20" name="正方形/長方形 19"/>
          <p:cNvSpPr/>
          <p:nvPr userDrawn="1"/>
        </p:nvSpPr>
        <p:spPr>
          <a:xfrm>
            <a:off x="1200000" y="3197707"/>
            <a:ext cx="109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円/楕円 10"/>
          <p:cNvSpPr/>
          <p:nvPr userDrawn="1"/>
        </p:nvSpPr>
        <p:spPr>
          <a:xfrm>
            <a:off x="11111904" y="660037"/>
            <a:ext cx="216000" cy="21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2" name="円/楕円 21"/>
          <p:cNvSpPr/>
          <p:nvPr userDrawn="1"/>
        </p:nvSpPr>
        <p:spPr>
          <a:xfrm>
            <a:off x="11283023" y="297000"/>
            <a:ext cx="432000" cy="39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1097" y="-14433"/>
            <a:ext cx="717804" cy="456586"/>
          </a:xfrm>
          <a:prstGeom prst="rect">
            <a:avLst/>
          </a:prstGeom>
        </p:spPr>
      </p:pic>
      <p:pic>
        <p:nvPicPr>
          <p:cNvPr id="15" name="Picture 8"/>
          <p:cNvPicPr>
            <a:picLocks noChangeAspect="1" noChangeArrowheads="1"/>
          </p:cNvPicPr>
          <p:nvPr userDrawn="1"/>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9402096" y="5111909"/>
            <a:ext cx="2474522" cy="8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userDrawn="1"/>
        </p:nvSpPr>
        <p:spPr>
          <a:xfrm>
            <a:off x="10589837" y="-16903"/>
            <a:ext cx="1920001" cy="830997"/>
          </a:xfrm>
          <a:prstGeom prst="rect">
            <a:avLst/>
          </a:prstGeom>
          <a:noFill/>
        </p:spPr>
        <p:txBody>
          <a:bodyPr wrap="square" rtlCol="0">
            <a:spAutoFit/>
          </a:bodyPr>
          <a:lstStyle/>
          <a:p>
            <a:r>
              <a:rPr kumimoji="1" lang="en-US" altLang="ja-JP" sz="1600" i="0" dirty="0">
                <a:solidFill>
                  <a:srgbClr val="00B0F0"/>
                </a:solidFill>
                <a:latin typeface="+mn-ea"/>
                <a:ea typeface="+mn-ea"/>
              </a:rPr>
              <a:t>R</a:t>
            </a:r>
            <a:r>
              <a:rPr kumimoji="1" lang="en-US" altLang="ja-JP" sz="1600" i="0" dirty="0">
                <a:solidFill>
                  <a:srgbClr val="A6A6A6"/>
                </a:solidFill>
                <a:latin typeface="+mn-ea"/>
                <a:ea typeface="+mn-ea"/>
              </a:rPr>
              <a:t>esearch</a:t>
            </a:r>
          </a:p>
          <a:p>
            <a:r>
              <a:rPr kumimoji="1" lang="en-US" altLang="ja-JP" sz="1600" i="0" dirty="0">
                <a:solidFill>
                  <a:srgbClr val="00B0F0"/>
                </a:solidFill>
                <a:effectLst/>
                <a:latin typeface="+mn-ea"/>
                <a:ea typeface="+mn-ea"/>
              </a:rPr>
              <a:t>S</a:t>
            </a:r>
            <a:r>
              <a:rPr kumimoji="1" lang="en-US" altLang="ja-JP" sz="1600" i="0" dirty="0">
                <a:solidFill>
                  <a:srgbClr val="A6A6A6"/>
                </a:solidFill>
                <a:latin typeface="+mn-ea"/>
                <a:ea typeface="+mn-ea"/>
              </a:rPr>
              <a:t>ervice</a:t>
            </a:r>
          </a:p>
          <a:p>
            <a:r>
              <a:rPr kumimoji="1" lang="en-US" altLang="ja-JP" sz="1600" i="0" dirty="0">
                <a:solidFill>
                  <a:srgbClr val="00B0F0"/>
                </a:solidFill>
                <a:latin typeface="+mn-ea"/>
                <a:ea typeface="+mn-ea"/>
              </a:rPr>
              <a:t>T</a:t>
            </a:r>
            <a:r>
              <a:rPr kumimoji="1" lang="en-US" altLang="ja-JP" sz="1600" i="0" dirty="0">
                <a:solidFill>
                  <a:srgbClr val="A6A6A6"/>
                </a:solidFill>
                <a:latin typeface="+mn-ea"/>
                <a:ea typeface="+mn-ea"/>
              </a:rPr>
              <a:t>echnology</a:t>
            </a:r>
            <a:endParaRPr kumimoji="1" lang="ja-JP" altLang="en-US" sz="1600" i="0" dirty="0">
              <a:solidFill>
                <a:srgbClr val="A6A6A6"/>
              </a:solidFill>
              <a:latin typeface="+mn-ea"/>
              <a:ea typeface="+mn-ea"/>
            </a:endParaRPr>
          </a:p>
        </p:txBody>
      </p:sp>
      <p:sp>
        <p:nvSpPr>
          <p:cNvPr id="7" name="タイトル 6"/>
          <p:cNvSpPr>
            <a:spLocks noGrp="1"/>
          </p:cNvSpPr>
          <p:nvPr>
            <p:ph type="title"/>
          </p:nvPr>
        </p:nvSpPr>
        <p:spPr>
          <a:xfrm>
            <a:off x="1520269" y="1908128"/>
            <a:ext cx="9144000" cy="1289580"/>
          </a:xfrm>
        </p:spPr>
        <p:txBody>
          <a:bodyPr anchor="b" anchorCtr="0"/>
          <a:lstStyle>
            <a:lvl1pPr algn="r">
              <a:defRPr>
                <a:effectLst/>
              </a:defRPr>
            </a:lvl1pPr>
          </a:lstStyle>
          <a:p>
            <a:r>
              <a:rPr kumimoji="1" lang="ja-JP" altLang="en-US" dirty="0"/>
              <a:t>マスター タイトルの書式設定</a:t>
            </a:r>
          </a:p>
        </p:txBody>
      </p:sp>
      <p:sp>
        <p:nvSpPr>
          <p:cNvPr id="16" name="正方形/長方形 15"/>
          <p:cNvSpPr/>
          <p:nvPr userDrawn="1"/>
        </p:nvSpPr>
        <p:spPr>
          <a:xfrm>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テキスト プレースホルダー 5"/>
          <p:cNvSpPr>
            <a:spLocks noGrp="1"/>
          </p:cNvSpPr>
          <p:nvPr>
            <p:ph type="body" sz="quarter" idx="13"/>
          </p:nvPr>
        </p:nvSpPr>
        <p:spPr>
          <a:xfrm>
            <a:off x="7522905" y="4230509"/>
            <a:ext cx="4426189" cy="719138"/>
          </a:xfrm>
        </p:spPr>
        <p:txBody>
          <a:bodyPr>
            <a:noAutofit/>
          </a:bodyPr>
          <a:lstStyle>
            <a:lvl1pPr marL="0" indent="0" algn="r">
              <a:buFont typeface="Arial" panose="020B0604020202020204" pitchFamily="34" charset="0"/>
              <a:buNone/>
              <a:defRPr sz="1800"/>
            </a:lvl1pPr>
            <a:lvl2pPr marL="457200" indent="0" algn="r">
              <a:buFont typeface="Arial" panose="020B0604020202020204" pitchFamily="34" charset="0"/>
              <a:buNone/>
              <a:defRPr sz="1600"/>
            </a:lvl2pPr>
            <a:lvl3pPr marL="914400" indent="0" algn="r">
              <a:buFont typeface="Arial" panose="020B0604020202020204" pitchFamily="34" charset="0"/>
              <a:buNone/>
              <a:defRPr sz="1400"/>
            </a:lvl3pPr>
            <a:lvl4pPr marL="1371600" indent="0" algn="r">
              <a:buFont typeface="Arial" panose="020B0604020202020204" pitchFamily="34" charset="0"/>
              <a:buNone/>
              <a:defRPr sz="1200"/>
            </a:lvl4pPr>
            <a:lvl5pPr marL="1828800" indent="0" algn="r">
              <a:buFont typeface="Arial" panose="020B0604020202020204" pitchFamily="34" charset="0"/>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96953" y="5998865"/>
            <a:ext cx="3062887" cy="216000"/>
          </a:xfrm>
          <a:prstGeom prst="rect">
            <a:avLst/>
          </a:prstGeom>
        </p:spPr>
      </p:pic>
    </p:spTree>
    <p:extLst>
      <p:ext uri="{BB962C8B-B14F-4D97-AF65-F5344CB8AC3E}">
        <p14:creationId xmlns:p14="http://schemas.microsoft.com/office/powerpoint/2010/main" val="2126289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1ED09E9-04C1-4411-B4FA-C5EB62BE230B}" type="datetime1">
              <a:rPr kumimoji="1" lang="ja-JP" altLang="en-US" smtClean="0"/>
              <a:t>2024/5/22</a:t>
            </a:fld>
            <a:endParaRPr kumimoji="1" lang="ja-JP" altLang="en-US"/>
          </a:p>
        </p:txBody>
      </p:sp>
      <p:sp>
        <p:nvSpPr>
          <p:cNvPr id="11" name="正方形/長方形 10"/>
          <p:cNvSpPr/>
          <p:nvPr userDrawn="1"/>
        </p:nvSpPr>
        <p:spPr>
          <a:xfrm>
            <a:off x="0" y="2622837"/>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12" name="Picture 8"/>
          <p:cNvPicPr>
            <a:picLocks noChangeAspect="1" noChangeArrowheads="1"/>
          </p:cNvPicPr>
          <p:nvPr userDrawn="1"/>
        </p:nvPicPr>
        <p:blipFill>
          <a:blip r:embed="rId2" cstate="print">
            <a:lum bright="6000" contrast="6000"/>
            <a:extLst>
              <a:ext uri="{28A0092B-C50C-407E-A947-70E740481C1C}">
                <a14:useLocalDpi xmlns:a14="http://schemas.microsoft.com/office/drawing/2010/main" val="0"/>
              </a:ext>
            </a:extLst>
          </a:blip>
          <a:stretch>
            <a:fillRect/>
          </a:stretch>
        </p:blipFill>
        <p:spPr bwMode="auto">
          <a:xfrm>
            <a:off x="10677766" y="6215067"/>
            <a:ext cx="1190244"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38234" y="1629000"/>
            <a:ext cx="9477766" cy="996599"/>
          </a:xfrm>
        </p:spPr>
        <p:txBody>
          <a:bodyPr anchor="b">
            <a:normAutofit/>
          </a:bodyPr>
          <a:lstStyle>
            <a:lvl1pPr algn="r">
              <a:defRPr sz="4400">
                <a:effectLst/>
              </a:defRPr>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838234" y="2691553"/>
            <a:ext cx="9477766" cy="740933"/>
          </a:xfrm>
        </p:spPr>
        <p:txBody>
          <a:bodyPr/>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9" name="Slide Number Placeholder 5"/>
          <p:cNvSpPr txBox="1">
            <a:spLocks/>
          </p:cNvSpPr>
          <p:nvPr userDrawn="1"/>
        </p:nvSpPr>
        <p:spPr>
          <a:xfrm>
            <a:off x="5804400" y="6356350"/>
            <a:ext cx="58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AEEB2FFC-1339-4A73-96D5-781AE2DC7E5F}" type="slidenum">
              <a:rPr lang="ja-JP" altLang="en-US" smtClean="0">
                <a:solidFill>
                  <a:schemeClr val="tx1">
                    <a:lumMod val="50000"/>
                    <a:lumOff val="50000"/>
                  </a:schemeClr>
                </a:solidFill>
              </a:rPr>
              <a:pPr algn="ctr"/>
              <a:t>‹#›</a:t>
            </a:fld>
            <a:endParaRPr lang="ja-JP" altLang="en-US">
              <a:solidFill>
                <a:schemeClr val="tx1">
                  <a:lumMod val="50000"/>
                  <a:lumOff val="50000"/>
                </a:schemeClr>
              </a:solidFill>
            </a:endParaRPr>
          </a:p>
        </p:txBody>
      </p:sp>
    </p:spTree>
    <p:extLst>
      <p:ext uri="{BB962C8B-B14F-4D97-AF65-F5344CB8AC3E}">
        <p14:creationId xmlns:p14="http://schemas.microsoft.com/office/powerpoint/2010/main" val="1260568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9" name="Picture 8"/>
          <p:cNvPicPr>
            <a:picLocks noChangeAspect="1" noChangeArrowheads="1"/>
          </p:cNvPicPr>
          <p:nvPr userDrawn="1"/>
        </p:nvPicPr>
        <p:blipFill>
          <a:blip r:embed="rId2" cstate="print">
            <a:lum bright="6000" contrast="6000"/>
            <a:extLst>
              <a:ext uri="{28A0092B-C50C-407E-A947-70E740481C1C}">
                <a14:useLocalDpi xmlns:a14="http://schemas.microsoft.com/office/drawing/2010/main" val="0"/>
              </a:ext>
            </a:extLst>
          </a:blip>
          <a:stretch>
            <a:fillRect/>
          </a:stretch>
        </p:blipFill>
        <p:spPr bwMode="auto">
          <a:xfrm>
            <a:off x="10677766" y="6215067"/>
            <a:ext cx="1190244"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838200" y="1269000"/>
            <a:ext cx="5181600" cy="4907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269000"/>
            <a:ext cx="5181600" cy="4907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C05E7B0-BB38-4CEF-90C7-FBA1C2BDA15F}" type="datetime1">
              <a:rPr kumimoji="1" lang="ja-JP" altLang="en-US" smtClean="0"/>
              <a:t>2024/5/22</a:t>
            </a:fld>
            <a:endParaRPr kumimoji="1" lang="ja-JP" altLang="en-US"/>
          </a:p>
        </p:txBody>
      </p:sp>
      <p:sp>
        <p:nvSpPr>
          <p:cNvPr id="10" name="正方形/長方形 9"/>
          <p:cNvSpPr/>
          <p:nvPr userDrawn="1"/>
        </p:nvSpPr>
        <p:spPr>
          <a:xfrm flipH="1">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正方形/長方形 10"/>
          <p:cNvSpPr/>
          <p:nvPr userDrawn="1"/>
        </p:nvSpPr>
        <p:spPr>
          <a:xfrm>
            <a:off x="0" y="6191667"/>
            <a:ext cx="12192000" cy="46800"/>
          </a:xfrm>
          <a:prstGeom prst="rect">
            <a:avLst/>
          </a:prstGeom>
          <a:gradFill flip="none" rotWithShape="1">
            <a:gsLst>
              <a:gs pos="0">
                <a:srgbClr val="F3FBFE"/>
              </a:gs>
              <a:gs pos="72000">
                <a:srgbClr val="0036E7"/>
              </a:gs>
              <a:gs pos="80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p:txBody>
          <a:bodyPr/>
          <a:lstStyle>
            <a:lvl1pPr>
              <a:defRPr>
                <a:effectLst/>
              </a:defRPr>
            </a:lvl1pPr>
          </a:lstStyle>
          <a:p>
            <a:r>
              <a:rPr lang="ja-JP" altLang="en-US" dirty="0"/>
              <a:t>マスター タイトルの書式設定</a:t>
            </a:r>
            <a:endParaRPr lang="en-US" dirty="0"/>
          </a:p>
        </p:txBody>
      </p:sp>
      <p:sp>
        <p:nvSpPr>
          <p:cNvPr id="12" name="Slide Number Placeholder 5"/>
          <p:cNvSpPr txBox="1">
            <a:spLocks/>
          </p:cNvSpPr>
          <p:nvPr userDrawn="1"/>
        </p:nvSpPr>
        <p:spPr>
          <a:xfrm>
            <a:off x="5804400" y="6356350"/>
            <a:ext cx="58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AEEB2FFC-1339-4A73-96D5-781AE2DC7E5F}" type="slidenum">
              <a:rPr lang="ja-JP" altLang="en-US" smtClean="0">
                <a:solidFill>
                  <a:schemeClr val="tx1">
                    <a:lumMod val="50000"/>
                    <a:lumOff val="50000"/>
                  </a:schemeClr>
                </a:solidFill>
              </a:rPr>
              <a:pPr algn="ctr"/>
              <a:t>‹#›</a:t>
            </a:fld>
            <a:endParaRPr lang="ja-JP" altLang="en-US">
              <a:solidFill>
                <a:schemeClr val="tx1">
                  <a:lumMod val="50000"/>
                  <a:lumOff val="50000"/>
                </a:schemeClr>
              </a:solidFill>
            </a:endParaRPr>
          </a:p>
        </p:txBody>
      </p:sp>
    </p:spTree>
    <p:extLst>
      <p:ext uri="{BB962C8B-B14F-4D97-AF65-F5344CB8AC3E}">
        <p14:creationId xmlns:p14="http://schemas.microsoft.com/office/powerpoint/2010/main" val="2223350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4" name="Picture 8"/>
          <p:cNvPicPr>
            <a:picLocks noChangeAspect="1" noChangeArrowheads="1"/>
          </p:cNvPicPr>
          <p:nvPr userDrawn="1"/>
        </p:nvPicPr>
        <p:blipFill>
          <a:blip r:embed="rId2" cstate="print">
            <a:lum bright="6000" contrast="6000"/>
            <a:extLst>
              <a:ext uri="{28A0092B-C50C-407E-A947-70E740481C1C}">
                <a14:useLocalDpi xmlns:a14="http://schemas.microsoft.com/office/drawing/2010/main" val="0"/>
              </a:ext>
            </a:extLst>
          </a:blip>
          <a:stretch>
            <a:fillRect/>
          </a:stretch>
        </p:blipFill>
        <p:spPr bwMode="auto">
          <a:xfrm>
            <a:off x="10677766" y="6215067"/>
            <a:ext cx="1190244"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39788" y="105589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1997694"/>
            <a:ext cx="5157787" cy="419196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05589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1997694"/>
            <a:ext cx="5183188" cy="419196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C4E35A4-5F56-47B2-806D-D5641B14AB48}" type="datetime1">
              <a:rPr kumimoji="1" lang="ja-JP" altLang="en-US" smtClean="0"/>
              <a:t>2024/5/22</a:t>
            </a:fld>
            <a:endParaRPr kumimoji="1" lang="ja-JP" altLang="en-US"/>
          </a:p>
        </p:txBody>
      </p:sp>
      <p:sp>
        <p:nvSpPr>
          <p:cNvPr id="12" name="正方形/長方形 11"/>
          <p:cNvSpPr/>
          <p:nvPr userDrawn="1"/>
        </p:nvSpPr>
        <p:spPr>
          <a:xfrm flipH="1">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正方形/長方形 12"/>
          <p:cNvSpPr/>
          <p:nvPr userDrawn="1"/>
        </p:nvSpPr>
        <p:spPr>
          <a:xfrm>
            <a:off x="0" y="6191667"/>
            <a:ext cx="12192000" cy="46800"/>
          </a:xfrm>
          <a:prstGeom prst="rect">
            <a:avLst/>
          </a:prstGeom>
          <a:gradFill flip="none" rotWithShape="1">
            <a:gsLst>
              <a:gs pos="0">
                <a:srgbClr val="F3FBFE"/>
              </a:gs>
              <a:gs pos="72000">
                <a:srgbClr val="0036E7"/>
              </a:gs>
              <a:gs pos="80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360000" y="108000"/>
            <a:ext cx="10440000" cy="756000"/>
          </a:xfrm>
        </p:spPr>
        <p:txBody>
          <a:bodyPr/>
          <a:lstStyle/>
          <a:p>
            <a:r>
              <a:rPr lang="ja-JP" altLang="en-US" dirty="0"/>
              <a:t>マスター タイトルの書式設定</a:t>
            </a:r>
            <a:endParaRPr lang="en-US" dirty="0"/>
          </a:p>
        </p:txBody>
      </p:sp>
      <p:sp>
        <p:nvSpPr>
          <p:cNvPr id="15" name="Slide Number Placeholder 5"/>
          <p:cNvSpPr txBox="1">
            <a:spLocks/>
          </p:cNvSpPr>
          <p:nvPr userDrawn="1"/>
        </p:nvSpPr>
        <p:spPr>
          <a:xfrm>
            <a:off x="5804400" y="6356350"/>
            <a:ext cx="58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AEEB2FFC-1339-4A73-96D5-781AE2DC7E5F}" type="slidenum">
              <a:rPr lang="ja-JP" altLang="en-US" smtClean="0">
                <a:solidFill>
                  <a:schemeClr val="tx1">
                    <a:lumMod val="50000"/>
                    <a:lumOff val="50000"/>
                  </a:schemeClr>
                </a:solidFill>
              </a:rPr>
              <a:pPr algn="ctr"/>
              <a:t>‹#›</a:t>
            </a:fld>
            <a:endParaRPr lang="ja-JP" altLang="en-US">
              <a:solidFill>
                <a:schemeClr val="tx1">
                  <a:lumMod val="50000"/>
                  <a:lumOff val="50000"/>
                </a:schemeClr>
              </a:solidFill>
            </a:endParaRPr>
          </a:p>
        </p:txBody>
      </p:sp>
    </p:spTree>
    <p:extLst>
      <p:ext uri="{BB962C8B-B14F-4D97-AF65-F5344CB8AC3E}">
        <p14:creationId xmlns:p14="http://schemas.microsoft.com/office/powerpoint/2010/main" val="1608808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10" name="Picture 8"/>
          <p:cNvPicPr>
            <a:picLocks noChangeAspect="1" noChangeArrowheads="1"/>
          </p:cNvPicPr>
          <p:nvPr userDrawn="1"/>
        </p:nvPicPr>
        <p:blipFill>
          <a:blip r:embed="rId2" cstate="print">
            <a:lum bright="6000" contrast="6000"/>
            <a:extLst>
              <a:ext uri="{28A0092B-C50C-407E-A947-70E740481C1C}">
                <a14:useLocalDpi xmlns:a14="http://schemas.microsoft.com/office/drawing/2010/main" val="0"/>
              </a:ext>
            </a:extLst>
          </a:blip>
          <a:stretch>
            <a:fillRect/>
          </a:stretch>
        </p:blipFill>
        <p:spPr bwMode="auto">
          <a:xfrm>
            <a:off x="10677766" y="6215067"/>
            <a:ext cx="1190244"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7" name="正方形/長方形 6"/>
          <p:cNvSpPr/>
          <p:nvPr userDrawn="1"/>
        </p:nvSpPr>
        <p:spPr>
          <a:xfrm>
            <a:off x="0" y="6191667"/>
            <a:ext cx="12192000" cy="46800"/>
          </a:xfrm>
          <a:prstGeom prst="rect">
            <a:avLst/>
          </a:prstGeom>
          <a:gradFill flip="none" rotWithShape="1">
            <a:gsLst>
              <a:gs pos="0">
                <a:srgbClr val="F3FBFE"/>
              </a:gs>
              <a:gs pos="72000">
                <a:srgbClr val="0036E7"/>
              </a:gs>
              <a:gs pos="80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正方形/長方形 8"/>
          <p:cNvSpPr/>
          <p:nvPr userDrawn="1"/>
        </p:nvSpPr>
        <p:spPr>
          <a:xfrm flipH="1">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Slide Number Placeholder 5"/>
          <p:cNvSpPr txBox="1">
            <a:spLocks/>
          </p:cNvSpPr>
          <p:nvPr userDrawn="1"/>
        </p:nvSpPr>
        <p:spPr>
          <a:xfrm>
            <a:off x="5804400" y="6356350"/>
            <a:ext cx="58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AEEB2FFC-1339-4A73-96D5-781AE2DC7E5F}" type="slidenum">
              <a:rPr lang="ja-JP" altLang="en-US" smtClean="0">
                <a:solidFill>
                  <a:schemeClr val="tx1">
                    <a:lumMod val="50000"/>
                    <a:lumOff val="50000"/>
                  </a:schemeClr>
                </a:solidFill>
              </a:rPr>
              <a:pPr algn="ctr"/>
              <a:t>‹#›</a:t>
            </a:fld>
            <a:endParaRPr lang="ja-JP" altLang="en-US">
              <a:solidFill>
                <a:schemeClr val="tx1">
                  <a:lumMod val="50000"/>
                  <a:lumOff val="50000"/>
                </a:schemeClr>
              </a:solidFill>
            </a:endParaRPr>
          </a:p>
        </p:txBody>
      </p:sp>
    </p:spTree>
    <p:extLst>
      <p:ext uri="{BB962C8B-B14F-4D97-AF65-F5344CB8AC3E}">
        <p14:creationId xmlns:p14="http://schemas.microsoft.com/office/powerpoint/2010/main" val="258665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1" name="Picture 8"/>
          <p:cNvPicPr>
            <a:picLocks noChangeAspect="1" noChangeArrowheads="1"/>
          </p:cNvPicPr>
          <p:nvPr userDrawn="1"/>
        </p:nvPicPr>
        <p:blipFill>
          <a:blip r:embed="rId2" cstate="print">
            <a:lum bright="6000" contrast="6000"/>
            <a:extLst>
              <a:ext uri="{28A0092B-C50C-407E-A947-70E740481C1C}">
                <a14:useLocalDpi xmlns:a14="http://schemas.microsoft.com/office/drawing/2010/main" val="0"/>
              </a:ext>
            </a:extLst>
          </a:blip>
          <a:stretch>
            <a:fillRect/>
          </a:stretch>
        </p:blipFill>
        <p:spPr bwMode="auto">
          <a:xfrm>
            <a:off x="10677766" y="6215067"/>
            <a:ext cx="1190244"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05D443-21ED-4B47-ACF6-3F12BEA0643B}" type="datetime1">
              <a:rPr kumimoji="1" lang="ja-JP" altLang="en-US" smtClean="0"/>
              <a:t>2024/5/22</a:t>
            </a:fld>
            <a:endParaRPr kumimoji="1" lang="ja-JP" altLang="en-US"/>
          </a:p>
        </p:txBody>
      </p:sp>
      <p:sp>
        <p:nvSpPr>
          <p:cNvPr id="9" name="正方形/長方形 8"/>
          <p:cNvSpPr/>
          <p:nvPr userDrawn="1"/>
        </p:nvSpPr>
        <p:spPr>
          <a:xfrm>
            <a:off x="0" y="6191667"/>
            <a:ext cx="12192000" cy="46800"/>
          </a:xfrm>
          <a:prstGeom prst="rect">
            <a:avLst/>
          </a:prstGeom>
          <a:gradFill flip="none" rotWithShape="1">
            <a:gsLst>
              <a:gs pos="0">
                <a:srgbClr val="F3FBFE"/>
              </a:gs>
              <a:gs pos="72000">
                <a:srgbClr val="0036E7"/>
              </a:gs>
              <a:gs pos="80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 name="正方形/長方形 9"/>
          <p:cNvSpPr/>
          <p:nvPr userDrawn="1"/>
        </p:nvSpPr>
        <p:spPr>
          <a:xfrm flipH="1">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360000" y="108000"/>
            <a:ext cx="10440000" cy="756000"/>
          </a:xfrm>
        </p:spPr>
        <p:txBody>
          <a:bodyPr/>
          <a:lstStyle>
            <a:lvl1pPr>
              <a:defRPr>
                <a:effectLst/>
              </a:defRPr>
            </a:lvl1pPr>
          </a:lstStyle>
          <a:p>
            <a:r>
              <a:rPr lang="ja-JP" altLang="en-US" dirty="0"/>
              <a:t>マスター タイトルの書式設定</a:t>
            </a:r>
            <a:endParaRPr lang="en-US" dirty="0"/>
          </a:p>
        </p:txBody>
      </p:sp>
      <p:sp>
        <p:nvSpPr>
          <p:cNvPr id="12" name="Slide Number Placeholder 5"/>
          <p:cNvSpPr txBox="1">
            <a:spLocks/>
          </p:cNvSpPr>
          <p:nvPr userDrawn="1"/>
        </p:nvSpPr>
        <p:spPr>
          <a:xfrm>
            <a:off x="5804400" y="6356350"/>
            <a:ext cx="58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AEEB2FFC-1339-4A73-96D5-781AE2DC7E5F}" type="slidenum">
              <a:rPr lang="ja-JP" altLang="en-US" smtClean="0">
                <a:solidFill>
                  <a:schemeClr val="tx1">
                    <a:lumMod val="50000"/>
                    <a:lumOff val="50000"/>
                  </a:schemeClr>
                </a:solidFill>
              </a:rPr>
              <a:pPr algn="ctr"/>
              <a:t>‹#›</a:t>
            </a:fld>
            <a:endParaRPr lang="ja-JP" altLang="en-US">
              <a:solidFill>
                <a:schemeClr val="tx1">
                  <a:lumMod val="50000"/>
                  <a:lumOff val="50000"/>
                </a:schemeClr>
              </a:solidFill>
            </a:endParaRPr>
          </a:p>
        </p:txBody>
      </p:sp>
    </p:spTree>
    <p:extLst>
      <p:ext uri="{BB962C8B-B14F-4D97-AF65-F5344CB8AC3E}">
        <p14:creationId xmlns:p14="http://schemas.microsoft.com/office/powerpoint/2010/main" val="2500481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8"/>
          <p:cNvPicPr>
            <a:picLocks noChangeAspect="1" noChangeArrowheads="1"/>
          </p:cNvPicPr>
          <p:nvPr userDrawn="1"/>
        </p:nvPicPr>
        <p:blipFill>
          <a:blip r:embed="rId2" cstate="print">
            <a:lum bright="6000" contrast="6000"/>
            <a:extLst>
              <a:ext uri="{28A0092B-C50C-407E-A947-70E740481C1C}">
                <a14:useLocalDpi xmlns:a14="http://schemas.microsoft.com/office/drawing/2010/main" val="0"/>
              </a:ext>
            </a:extLst>
          </a:blip>
          <a:stretch>
            <a:fillRect/>
          </a:stretch>
        </p:blipFill>
        <p:spPr bwMode="auto">
          <a:xfrm>
            <a:off x="10677766" y="6215067"/>
            <a:ext cx="1190244"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3DD8273D-AA69-4A95-B702-B6877EA6B7BF}" type="datetime1">
              <a:rPr kumimoji="1" lang="ja-JP" altLang="en-US" smtClean="0"/>
              <a:t>2024/5/22</a:t>
            </a:fld>
            <a:endParaRPr kumimoji="1" lang="ja-JP" altLang="en-US"/>
          </a:p>
        </p:txBody>
      </p:sp>
      <p:sp>
        <p:nvSpPr>
          <p:cNvPr id="5" name="正方形/長方形 4"/>
          <p:cNvSpPr/>
          <p:nvPr userDrawn="1"/>
        </p:nvSpPr>
        <p:spPr>
          <a:xfrm>
            <a:off x="0" y="6191667"/>
            <a:ext cx="12192000" cy="46800"/>
          </a:xfrm>
          <a:prstGeom prst="rect">
            <a:avLst/>
          </a:prstGeom>
          <a:gradFill flip="none" rotWithShape="1">
            <a:gsLst>
              <a:gs pos="0">
                <a:srgbClr val="F3FBFE"/>
              </a:gs>
              <a:gs pos="72000">
                <a:srgbClr val="0036E7"/>
              </a:gs>
              <a:gs pos="80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Slide Number Placeholder 5"/>
          <p:cNvSpPr txBox="1">
            <a:spLocks/>
          </p:cNvSpPr>
          <p:nvPr userDrawn="1"/>
        </p:nvSpPr>
        <p:spPr>
          <a:xfrm>
            <a:off x="5804400" y="6356350"/>
            <a:ext cx="58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AEEB2FFC-1339-4A73-96D5-781AE2DC7E5F}" type="slidenum">
              <a:rPr lang="ja-JP" altLang="en-US" smtClean="0">
                <a:solidFill>
                  <a:schemeClr val="tx1">
                    <a:lumMod val="50000"/>
                    <a:lumOff val="50000"/>
                  </a:schemeClr>
                </a:solidFill>
              </a:rPr>
              <a:pPr algn="ctr"/>
              <a:t>‹#›</a:t>
            </a:fld>
            <a:endParaRPr lang="ja-JP" altLang="en-US">
              <a:solidFill>
                <a:schemeClr val="tx1">
                  <a:lumMod val="50000"/>
                  <a:lumOff val="50000"/>
                </a:schemeClr>
              </a:solidFill>
            </a:endParaRPr>
          </a:p>
        </p:txBody>
      </p:sp>
    </p:spTree>
    <p:extLst>
      <p:ext uri="{BB962C8B-B14F-4D97-AF65-F5344CB8AC3E}">
        <p14:creationId xmlns:p14="http://schemas.microsoft.com/office/powerpoint/2010/main" val="2340431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ndSlide">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F2A564DB-CD90-4470-A286-0B3D4AE207CE}" type="datetime1">
              <a:rPr kumimoji="1" lang="ja-JP" altLang="en-US" smtClean="0"/>
              <a:t>2024/5/22</a:t>
            </a:fld>
            <a:endParaRPr kumimoji="1" lang="ja-JP" altLang="en-US"/>
          </a:p>
        </p:txBody>
      </p:sp>
      <p:sp>
        <p:nvSpPr>
          <p:cNvPr id="2" name="タイトル 1"/>
          <p:cNvSpPr>
            <a:spLocks noGrp="1"/>
          </p:cNvSpPr>
          <p:nvPr>
            <p:ph type="title"/>
          </p:nvPr>
        </p:nvSpPr>
        <p:spPr>
          <a:xfrm>
            <a:off x="740623" y="3874374"/>
            <a:ext cx="11114659" cy="776835"/>
          </a:xfrm>
        </p:spPr>
        <p:txBody>
          <a:bodyPr/>
          <a:lstStyle>
            <a:lvl1pPr algn="r">
              <a:defRPr/>
            </a:lvl1pPr>
          </a:lstStyle>
          <a:p>
            <a:r>
              <a:rPr kumimoji="1" lang="ja-JP" altLang="en-US" dirty="0"/>
              <a:t>マスター タイトルの書式設定</a:t>
            </a:r>
          </a:p>
        </p:txBody>
      </p:sp>
      <p:sp>
        <p:nvSpPr>
          <p:cNvPr id="11" name="正方形/長方形 10"/>
          <p:cNvSpPr/>
          <p:nvPr userDrawn="1"/>
        </p:nvSpPr>
        <p:spPr>
          <a:xfrm>
            <a:off x="0" y="4661507"/>
            <a:ext cx="121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 name="正方形/長方形 9"/>
          <p:cNvSpPr/>
          <p:nvPr userDrawn="1"/>
        </p:nvSpPr>
        <p:spPr>
          <a:xfrm>
            <a:off x="10840995" y="1"/>
            <a:ext cx="1351005" cy="647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コンテンツ プレースホルダー 12"/>
          <p:cNvSpPr>
            <a:spLocks noGrp="1"/>
          </p:cNvSpPr>
          <p:nvPr>
            <p:ph sz="quarter" idx="12"/>
          </p:nvPr>
        </p:nvSpPr>
        <p:spPr>
          <a:xfrm>
            <a:off x="740624" y="4734274"/>
            <a:ext cx="11114617" cy="147796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Picture 30" descr="tagline_image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8266" y="1083472"/>
            <a:ext cx="5055468" cy="258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494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ndSlide">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C970254F-9C38-49F9-803E-42D49AC1A61F}" type="datetime1">
              <a:rPr kumimoji="1" lang="ja-JP" altLang="en-US" smtClean="0"/>
              <a:t>2024/5/22</a:t>
            </a:fld>
            <a:endParaRPr kumimoji="1" lang="ja-JP" altLang="en-US"/>
          </a:p>
        </p:txBody>
      </p:sp>
      <p:sp>
        <p:nvSpPr>
          <p:cNvPr id="2" name="タイトル 1"/>
          <p:cNvSpPr>
            <a:spLocks noGrp="1"/>
          </p:cNvSpPr>
          <p:nvPr>
            <p:ph type="title"/>
          </p:nvPr>
        </p:nvSpPr>
        <p:spPr>
          <a:xfrm>
            <a:off x="740623" y="3874374"/>
            <a:ext cx="11114659" cy="776835"/>
          </a:xfrm>
        </p:spPr>
        <p:txBody>
          <a:bodyPr/>
          <a:lstStyle>
            <a:lvl1pPr algn="r">
              <a:defRPr/>
            </a:lvl1pPr>
          </a:lstStyle>
          <a:p>
            <a:r>
              <a:rPr kumimoji="1" lang="ja-JP" altLang="en-US" dirty="0"/>
              <a:t>マスター タイトルの書式設定</a:t>
            </a:r>
          </a:p>
        </p:txBody>
      </p:sp>
      <p:sp>
        <p:nvSpPr>
          <p:cNvPr id="11" name="正方形/長方形 10"/>
          <p:cNvSpPr/>
          <p:nvPr userDrawn="1"/>
        </p:nvSpPr>
        <p:spPr>
          <a:xfrm>
            <a:off x="0" y="4661507"/>
            <a:ext cx="121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 name="正方形/長方形 9"/>
          <p:cNvSpPr/>
          <p:nvPr userDrawn="1"/>
        </p:nvSpPr>
        <p:spPr>
          <a:xfrm>
            <a:off x="10840995" y="1"/>
            <a:ext cx="1351005" cy="647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コンテンツ プレースホルダー 12"/>
          <p:cNvSpPr>
            <a:spLocks noGrp="1"/>
          </p:cNvSpPr>
          <p:nvPr>
            <p:ph sz="quarter" idx="12"/>
          </p:nvPr>
        </p:nvSpPr>
        <p:spPr>
          <a:xfrm>
            <a:off x="740624" y="4734274"/>
            <a:ext cx="11114617" cy="147796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Picture 30" descr="tagline_image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0258"/>
          <a:stretch/>
        </p:blipFill>
        <p:spPr bwMode="auto">
          <a:xfrm>
            <a:off x="3568266" y="1679848"/>
            <a:ext cx="5055468" cy="180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85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lide1(ADG)">
    <p:spTree>
      <p:nvGrpSpPr>
        <p:cNvPr id="1" name=""/>
        <p:cNvGrpSpPr/>
        <p:nvPr/>
      </p:nvGrpSpPr>
      <p:grpSpPr>
        <a:xfrm>
          <a:off x="0" y="0"/>
          <a:ext cx="0" cy="0"/>
          <a:chOff x="0" y="0"/>
          <a:chExt cx="0" cy="0"/>
        </a:xfrm>
      </p:grpSpPr>
      <p:sp>
        <p:nvSpPr>
          <p:cNvPr id="12" name="正方形/長方形 11"/>
          <p:cNvSpPr/>
          <p:nvPr userDrawn="1"/>
        </p:nvSpPr>
        <p:spPr>
          <a:xfrm flipH="1">
            <a:off x="-3732" y="-16112"/>
            <a:ext cx="12192000" cy="900000"/>
          </a:xfrm>
          <a:prstGeom prst="rect">
            <a:avLst/>
          </a:prstGeom>
          <a:gradFill flip="none" rotWithShape="1">
            <a:gsLst>
              <a:gs pos="57000">
                <a:srgbClr val="0035CC"/>
              </a:gs>
              <a:gs pos="15000">
                <a:schemeClr val="bg1"/>
              </a:gs>
              <a:gs pos="55000">
                <a:srgbClr val="0036E7"/>
              </a:gs>
              <a:gs pos="89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 name="Subtitle 2"/>
          <p:cNvSpPr>
            <a:spLocks noGrp="1"/>
          </p:cNvSpPr>
          <p:nvPr>
            <p:ph type="subTitle" idx="1"/>
          </p:nvPr>
        </p:nvSpPr>
        <p:spPr>
          <a:xfrm>
            <a:off x="1520268" y="1449000"/>
            <a:ext cx="9144000" cy="4039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7522905" y="3315382"/>
            <a:ext cx="3141363" cy="365125"/>
          </a:xfrm>
        </p:spPr>
        <p:txBody>
          <a:bodyPr/>
          <a:lstStyle>
            <a:lvl1pPr algn="r">
              <a:defRPr sz="1800">
                <a:solidFill>
                  <a:schemeClr val="tx1"/>
                </a:solidFill>
              </a:defRPr>
            </a:lvl1pPr>
          </a:lstStyle>
          <a:p>
            <a:fld id="{9B032665-3969-49ED-9515-D371475E061E}" type="datetime1">
              <a:rPr lang="ja-JP" altLang="en-US" smtClean="0"/>
              <a:t>2024/5/22</a:t>
            </a:fld>
            <a:endParaRPr lang="ja-JP" altLang="en-US" dirty="0"/>
          </a:p>
        </p:txBody>
      </p:sp>
      <p:sp>
        <p:nvSpPr>
          <p:cNvPr id="20" name="正方形/長方形 19"/>
          <p:cNvSpPr/>
          <p:nvPr userDrawn="1"/>
        </p:nvSpPr>
        <p:spPr>
          <a:xfrm>
            <a:off x="1200000" y="3197707"/>
            <a:ext cx="109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円/楕円 10"/>
          <p:cNvSpPr/>
          <p:nvPr userDrawn="1"/>
        </p:nvSpPr>
        <p:spPr>
          <a:xfrm>
            <a:off x="11111904" y="660037"/>
            <a:ext cx="216000" cy="21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2" name="円/楕円 21"/>
          <p:cNvSpPr/>
          <p:nvPr userDrawn="1"/>
        </p:nvSpPr>
        <p:spPr>
          <a:xfrm>
            <a:off x="11283023" y="297000"/>
            <a:ext cx="432000" cy="39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1097" y="-14433"/>
            <a:ext cx="717804" cy="456586"/>
          </a:xfrm>
          <a:prstGeom prst="rect">
            <a:avLst/>
          </a:prstGeom>
        </p:spPr>
      </p:pic>
      <p:pic>
        <p:nvPicPr>
          <p:cNvPr id="15" name="Picture 8"/>
          <p:cNvPicPr>
            <a:picLocks noChangeAspect="1" noChangeArrowheads="1"/>
          </p:cNvPicPr>
          <p:nvPr userDrawn="1"/>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9402096" y="5111909"/>
            <a:ext cx="2474522" cy="8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userDrawn="1"/>
        </p:nvSpPr>
        <p:spPr>
          <a:xfrm>
            <a:off x="10589837" y="-16903"/>
            <a:ext cx="1920001" cy="830997"/>
          </a:xfrm>
          <a:prstGeom prst="rect">
            <a:avLst/>
          </a:prstGeom>
          <a:noFill/>
        </p:spPr>
        <p:txBody>
          <a:bodyPr wrap="square" rtlCol="0">
            <a:spAutoFit/>
          </a:bodyPr>
          <a:lstStyle/>
          <a:p>
            <a:r>
              <a:rPr kumimoji="1" lang="en-US" altLang="ja-JP" sz="1600" i="0" dirty="0">
                <a:solidFill>
                  <a:srgbClr val="00B0F0"/>
                </a:solidFill>
                <a:latin typeface="+mn-ea"/>
                <a:ea typeface="+mn-ea"/>
              </a:rPr>
              <a:t>R</a:t>
            </a:r>
            <a:r>
              <a:rPr kumimoji="1" lang="en-US" altLang="ja-JP" sz="1600" i="0" dirty="0">
                <a:solidFill>
                  <a:srgbClr val="A6A6A6"/>
                </a:solidFill>
                <a:latin typeface="+mn-ea"/>
                <a:ea typeface="+mn-ea"/>
              </a:rPr>
              <a:t>esearch</a:t>
            </a:r>
          </a:p>
          <a:p>
            <a:r>
              <a:rPr kumimoji="1" lang="en-US" altLang="ja-JP" sz="1600" i="0" dirty="0">
                <a:solidFill>
                  <a:srgbClr val="00B0F0"/>
                </a:solidFill>
                <a:effectLst/>
                <a:latin typeface="+mn-ea"/>
                <a:ea typeface="+mn-ea"/>
              </a:rPr>
              <a:t>S</a:t>
            </a:r>
            <a:r>
              <a:rPr kumimoji="1" lang="en-US" altLang="ja-JP" sz="1600" i="0" dirty="0">
                <a:solidFill>
                  <a:srgbClr val="A6A6A6"/>
                </a:solidFill>
                <a:latin typeface="+mn-ea"/>
                <a:ea typeface="+mn-ea"/>
              </a:rPr>
              <a:t>ervice</a:t>
            </a:r>
          </a:p>
          <a:p>
            <a:r>
              <a:rPr kumimoji="1" lang="en-US" altLang="ja-JP" sz="1600" i="0" dirty="0">
                <a:solidFill>
                  <a:srgbClr val="00B0F0"/>
                </a:solidFill>
                <a:latin typeface="+mn-ea"/>
                <a:ea typeface="+mn-ea"/>
              </a:rPr>
              <a:t>T</a:t>
            </a:r>
            <a:r>
              <a:rPr kumimoji="1" lang="en-US" altLang="ja-JP" sz="1600" i="0" dirty="0">
                <a:solidFill>
                  <a:srgbClr val="A6A6A6"/>
                </a:solidFill>
                <a:latin typeface="+mn-ea"/>
                <a:ea typeface="+mn-ea"/>
              </a:rPr>
              <a:t>echnology</a:t>
            </a:r>
            <a:endParaRPr kumimoji="1" lang="ja-JP" altLang="en-US" sz="1600" i="0" dirty="0">
              <a:solidFill>
                <a:srgbClr val="A6A6A6"/>
              </a:solidFill>
              <a:latin typeface="+mn-ea"/>
              <a:ea typeface="+mn-ea"/>
            </a:endParaRPr>
          </a:p>
        </p:txBody>
      </p:sp>
      <p:sp>
        <p:nvSpPr>
          <p:cNvPr id="7" name="タイトル 6"/>
          <p:cNvSpPr>
            <a:spLocks noGrp="1"/>
          </p:cNvSpPr>
          <p:nvPr>
            <p:ph type="title"/>
          </p:nvPr>
        </p:nvSpPr>
        <p:spPr>
          <a:xfrm>
            <a:off x="1520269" y="1908128"/>
            <a:ext cx="9144000" cy="1289580"/>
          </a:xfrm>
        </p:spPr>
        <p:txBody>
          <a:bodyPr anchor="b" anchorCtr="0"/>
          <a:lstStyle>
            <a:lvl1pPr algn="r">
              <a:defRPr>
                <a:effectLst/>
              </a:defRPr>
            </a:lvl1pPr>
          </a:lstStyle>
          <a:p>
            <a:r>
              <a:rPr kumimoji="1" lang="ja-JP" altLang="en-US" dirty="0"/>
              <a:t>マスター タイトルの書式設定</a:t>
            </a:r>
          </a:p>
        </p:txBody>
      </p:sp>
      <p:sp>
        <p:nvSpPr>
          <p:cNvPr id="16" name="正方形/長方形 15"/>
          <p:cNvSpPr/>
          <p:nvPr userDrawn="1"/>
        </p:nvSpPr>
        <p:spPr>
          <a:xfrm>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テキスト プレースホルダー 5"/>
          <p:cNvSpPr>
            <a:spLocks noGrp="1"/>
          </p:cNvSpPr>
          <p:nvPr>
            <p:ph type="body" sz="quarter" idx="13"/>
          </p:nvPr>
        </p:nvSpPr>
        <p:spPr>
          <a:xfrm>
            <a:off x="7522905" y="4230509"/>
            <a:ext cx="4426189" cy="719138"/>
          </a:xfrm>
        </p:spPr>
        <p:txBody>
          <a:bodyPr>
            <a:noAutofit/>
          </a:bodyPr>
          <a:lstStyle>
            <a:lvl1pPr marL="0" indent="0" algn="r">
              <a:buFont typeface="Arial" panose="020B0604020202020204" pitchFamily="34" charset="0"/>
              <a:buNone/>
              <a:defRPr sz="1800"/>
            </a:lvl1pPr>
            <a:lvl2pPr marL="457200" indent="0" algn="r">
              <a:buFont typeface="Arial" panose="020B0604020202020204" pitchFamily="34" charset="0"/>
              <a:buNone/>
              <a:defRPr sz="1600"/>
            </a:lvl2pPr>
            <a:lvl3pPr marL="914400" indent="0" algn="r">
              <a:buFont typeface="Arial" panose="020B0604020202020204" pitchFamily="34" charset="0"/>
              <a:buNone/>
              <a:defRPr sz="1400"/>
            </a:lvl3pPr>
            <a:lvl4pPr marL="1371600" indent="0" algn="r">
              <a:buFont typeface="Arial" panose="020B0604020202020204" pitchFamily="34" charset="0"/>
              <a:buNone/>
              <a:defRPr sz="1200"/>
            </a:lvl4pPr>
            <a:lvl5pPr marL="1828800" indent="0" algn="r">
              <a:buFont typeface="Arial" panose="020B0604020202020204" pitchFamily="34" charset="0"/>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6148" y="5919327"/>
            <a:ext cx="2144685" cy="180000"/>
          </a:xfrm>
          <a:prstGeom prst="rect">
            <a:avLst/>
          </a:prstGeom>
        </p:spPr>
      </p:pic>
      <p:pic>
        <p:nvPicPr>
          <p:cNvPr id="17" name="図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17228" y="6129000"/>
            <a:ext cx="1713605" cy="180000"/>
          </a:xfrm>
          <a:prstGeom prst="rect">
            <a:avLst/>
          </a:prstGeom>
        </p:spPr>
      </p:pic>
    </p:spTree>
    <p:extLst>
      <p:ext uri="{BB962C8B-B14F-4D97-AF65-F5344CB8AC3E}">
        <p14:creationId xmlns:p14="http://schemas.microsoft.com/office/powerpoint/2010/main" val="383935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lide1(ADH)">
    <p:spTree>
      <p:nvGrpSpPr>
        <p:cNvPr id="1" name=""/>
        <p:cNvGrpSpPr/>
        <p:nvPr/>
      </p:nvGrpSpPr>
      <p:grpSpPr>
        <a:xfrm>
          <a:off x="0" y="0"/>
          <a:ext cx="0" cy="0"/>
          <a:chOff x="0" y="0"/>
          <a:chExt cx="0" cy="0"/>
        </a:xfrm>
      </p:grpSpPr>
      <p:sp>
        <p:nvSpPr>
          <p:cNvPr id="12" name="正方形/長方形 11"/>
          <p:cNvSpPr/>
          <p:nvPr userDrawn="1"/>
        </p:nvSpPr>
        <p:spPr>
          <a:xfrm flipH="1">
            <a:off x="-3732" y="-16112"/>
            <a:ext cx="12192000" cy="900000"/>
          </a:xfrm>
          <a:prstGeom prst="rect">
            <a:avLst/>
          </a:prstGeom>
          <a:gradFill flip="none" rotWithShape="1">
            <a:gsLst>
              <a:gs pos="57000">
                <a:srgbClr val="0035CC"/>
              </a:gs>
              <a:gs pos="15000">
                <a:schemeClr val="bg1"/>
              </a:gs>
              <a:gs pos="55000">
                <a:srgbClr val="0036E7"/>
              </a:gs>
              <a:gs pos="89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 name="Subtitle 2"/>
          <p:cNvSpPr>
            <a:spLocks noGrp="1"/>
          </p:cNvSpPr>
          <p:nvPr>
            <p:ph type="subTitle" idx="1"/>
          </p:nvPr>
        </p:nvSpPr>
        <p:spPr>
          <a:xfrm>
            <a:off x="1520268" y="1449000"/>
            <a:ext cx="9144000" cy="4039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7522905" y="3315382"/>
            <a:ext cx="3141363" cy="365125"/>
          </a:xfrm>
        </p:spPr>
        <p:txBody>
          <a:bodyPr/>
          <a:lstStyle>
            <a:lvl1pPr algn="r">
              <a:defRPr sz="1800">
                <a:solidFill>
                  <a:schemeClr val="tx1"/>
                </a:solidFill>
              </a:defRPr>
            </a:lvl1pPr>
          </a:lstStyle>
          <a:p>
            <a:fld id="{84ACEBD9-EA8C-4508-BD60-4155DE133D88}" type="datetime1">
              <a:rPr lang="ja-JP" altLang="en-US" smtClean="0"/>
              <a:t>2024/5/22</a:t>
            </a:fld>
            <a:endParaRPr lang="ja-JP" altLang="en-US" dirty="0"/>
          </a:p>
        </p:txBody>
      </p:sp>
      <p:sp>
        <p:nvSpPr>
          <p:cNvPr id="20" name="正方形/長方形 19"/>
          <p:cNvSpPr/>
          <p:nvPr userDrawn="1"/>
        </p:nvSpPr>
        <p:spPr>
          <a:xfrm>
            <a:off x="1200000" y="3197707"/>
            <a:ext cx="109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円/楕円 10"/>
          <p:cNvSpPr/>
          <p:nvPr userDrawn="1"/>
        </p:nvSpPr>
        <p:spPr>
          <a:xfrm>
            <a:off x="11111904" y="660037"/>
            <a:ext cx="216000" cy="21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2" name="円/楕円 21"/>
          <p:cNvSpPr/>
          <p:nvPr userDrawn="1"/>
        </p:nvSpPr>
        <p:spPr>
          <a:xfrm>
            <a:off x="11283023" y="297000"/>
            <a:ext cx="432000" cy="39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1097" y="-14433"/>
            <a:ext cx="717804" cy="456586"/>
          </a:xfrm>
          <a:prstGeom prst="rect">
            <a:avLst/>
          </a:prstGeom>
        </p:spPr>
      </p:pic>
      <p:pic>
        <p:nvPicPr>
          <p:cNvPr id="15" name="Picture 8"/>
          <p:cNvPicPr>
            <a:picLocks noChangeAspect="1" noChangeArrowheads="1"/>
          </p:cNvPicPr>
          <p:nvPr userDrawn="1"/>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9402096" y="5111909"/>
            <a:ext cx="2474522" cy="8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userDrawn="1"/>
        </p:nvSpPr>
        <p:spPr>
          <a:xfrm>
            <a:off x="10589837" y="-16903"/>
            <a:ext cx="1920001" cy="830997"/>
          </a:xfrm>
          <a:prstGeom prst="rect">
            <a:avLst/>
          </a:prstGeom>
          <a:noFill/>
        </p:spPr>
        <p:txBody>
          <a:bodyPr wrap="square" rtlCol="0">
            <a:spAutoFit/>
          </a:bodyPr>
          <a:lstStyle/>
          <a:p>
            <a:r>
              <a:rPr kumimoji="1" lang="en-US" altLang="ja-JP" sz="1600" i="0" dirty="0">
                <a:solidFill>
                  <a:srgbClr val="00B0F0"/>
                </a:solidFill>
                <a:latin typeface="+mn-ea"/>
                <a:ea typeface="+mn-ea"/>
              </a:rPr>
              <a:t>R</a:t>
            </a:r>
            <a:r>
              <a:rPr kumimoji="1" lang="en-US" altLang="ja-JP" sz="1600" i="0" dirty="0">
                <a:solidFill>
                  <a:srgbClr val="A6A6A6"/>
                </a:solidFill>
                <a:latin typeface="+mn-ea"/>
                <a:ea typeface="+mn-ea"/>
              </a:rPr>
              <a:t>esearch</a:t>
            </a:r>
          </a:p>
          <a:p>
            <a:r>
              <a:rPr kumimoji="1" lang="en-US" altLang="ja-JP" sz="1600" i="0" dirty="0">
                <a:solidFill>
                  <a:srgbClr val="00B0F0"/>
                </a:solidFill>
                <a:effectLst/>
                <a:latin typeface="+mn-ea"/>
                <a:ea typeface="+mn-ea"/>
              </a:rPr>
              <a:t>S</a:t>
            </a:r>
            <a:r>
              <a:rPr kumimoji="1" lang="en-US" altLang="ja-JP" sz="1600" i="0" dirty="0">
                <a:solidFill>
                  <a:srgbClr val="A6A6A6"/>
                </a:solidFill>
                <a:latin typeface="+mn-ea"/>
                <a:ea typeface="+mn-ea"/>
              </a:rPr>
              <a:t>ervice</a:t>
            </a:r>
          </a:p>
          <a:p>
            <a:r>
              <a:rPr kumimoji="1" lang="en-US" altLang="ja-JP" sz="1600" i="0" dirty="0">
                <a:solidFill>
                  <a:srgbClr val="00B0F0"/>
                </a:solidFill>
                <a:latin typeface="+mn-ea"/>
                <a:ea typeface="+mn-ea"/>
              </a:rPr>
              <a:t>T</a:t>
            </a:r>
            <a:r>
              <a:rPr kumimoji="1" lang="en-US" altLang="ja-JP" sz="1600" i="0" dirty="0">
                <a:solidFill>
                  <a:srgbClr val="A6A6A6"/>
                </a:solidFill>
                <a:latin typeface="+mn-ea"/>
                <a:ea typeface="+mn-ea"/>
              </a:rPr>
              <a:t>echnology</a:t>
            </a:r>
            <a:endParaRPr kumimoji="1" lang="ja-JP" altLang="en-US" sz="1600" i="0" dirty="0">
              <a:solidFill>
                <a:srgbClr val="A6A6A6"/>
              </a:solidFill>
              <a:latin typeface="+mn-ea"/>
              <a:ea typeface="+mn-ea"/>
            </a:endParaRPr>
          </a:p>
        </p:txBody>
      </p:sp>
      <p:sp>
        <p:nvSpPr>
          <p:cNvPr id="7" name="タイトル 6"/>
          <p:cNvSpPr>
            <a:spLocks noGrp="1"/>
          </p:cNvSpPr>
          <p:nvPr>
            <p:ph type="title"/>
          </p:nvPr>
        </p:nvSpPr>
        <p:spPr>
          <a:xfrm>
            <a:off x="1520269" y="1908128"/>
            <a:ext cx="9144000" cy="1289580"/>
          </a:xfrm>
        </p:spPr>
        <p:txBody>
          <a:bodyPr anchor="b" anchorCtr="0"/>
          <a:lstStyle>
            <a:lvl1pPr algn="r">
              <a:defRPr>
                <a:effectLst/>
              </a:defRPr>
            </a:lvl1pPr>
          </a:lstStyle>
          <a:p>
            <a:r>
              <a:rPr kumimoji="1" lang="ja-JP" altLang="en-US" dirty="0"/>
              <a:t>マスター タイトルの書式設定</a:t>
            </a:r>
          </a:p>
        </p:txBody>
      </p:sp>
      <p:sp>
        <p:nvSpPr>
          <p:cNvPr id="16" name="正方形/長方形 15"/>
          <p:cNvSpPr/>
          <p:nvPr userDrawn="1"/>
        </p:nvSpPr>
        <p:spPr>
          <a:xfrm>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テキスト プレースホルダー 5"/>
          <p:cNvSpPr>
            <a:spLocks noGrp="1"/>
          </p:cNvSpPr>
          <p:nvPr>
            <p:ph type="body" sz="quarter" idx="13"/>
          </p:nvPr>
        </p:nvSpPr>
        <p:spPr>
          <a:xfrm>
            <a:off x="7522905" y="4230509"/>
            <a:ext cx="4426189" cy="719138"/>
          </a:xfrm>
        </p:spPr>
        <p:txBody>
          <a:bodyPr>
            <a:noAutofit/>
          </a:bodyPr>
          <a:lstStyle>
            <a:lvl1pPr marL="0" indent="0" algn="r">
              <a:buFont typeface="Arial" panose="020B0604020202020204" pitchFamily="34" charset="0"/>
              <a:buNone/>
              <a:defRPr sz="1800"/>
            </a:lvl1pPr>
            <a:lvl2pPr marL="457200" indent="0" algn="r">
              <a:buFont typeface="Arial" panose="020B0604020202020204" pitchFamily="34" charset="0"/>
              <a:buNone/>
              <a:defRPr sz="1600"/>
            </a:lvl2pPr>
            <a:lvl3pPr marL="914400" indent="0" algn="r">
              <a:buFont typeface="Arial" panose="020B0604020202020204" pitchFamily="34" charset="0"/>
              <a:buNone/>
              <a:defRPr sz="1400"/>
            </a:lvl3pPr>
            <a:lvl4pPr marL="1371600" indent="0" algn="r">
              <a:buFont typeface="Arial" panose="020B0604020202020204" pitchFamily="34" charset="0"/>
              <a:buNone/>
              <a:defRPr sz="1200"/>
            </a:lvl4pPr>
            <a:lvl5pPr marL="1828800" indent="0" algn="r">
              <a:buFont typeface="Arial" panose="020B0604020202020204" pitchFamily="34" charset="0"/>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16005" y="5964087"/>
            <a:ext cx="3023994" cy="252000"/>
          </a:xfrm>
          <a:prstGeom prst="rect">
            <a:avLst/>
          </a:prstGeom>
        </p:spPr>
      </p:pic>
    </p:spTree>
    <p:extLst>
      <p:ext uri="{BB962C8B-B14F-4D97-AF65-F5344CB8AC3E}">
        <p14:creationId xmlns:p14="http://schemas.microsoft.com/office/powerpoint/2010/main" val="339734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lide1(AHC)">
    <p:spTree>
      <p:nvGrpSpPr>
        <p:cNvPr id="1" name=""/>
        <p:cNvGrpSpPr/>
        <p:nvPr/>
      </p:nvGrpSpPr>
      <p:grpSpPr>
        <a:xfrm>
          <a:off x="0" y="0"/>
          <a:ext cx="0" cy="0"/>
          <a:chOff x="0" y="0"/>
          <a:chExt cx="0" cy="0"/>
        </a:xfrm>
      </p:grpSpPr>
      <p:sp>
        <p:nvSpPr>
          <p:cNvPr id="12" name="正方形/長方形 11"/>
          <p:cNvSpPr/>
          <p:nvPr userDrawn="1"/>
        </p:nvSpPr>
        <p:spPr>
          <a:xfrm flipH="1">
            <a:off x="-3732" y="-16112"/>
            <a:ext cx="12192000" cy="900000"/>
          </a:xfrm>
          <a:prstGeom prst="rect">
            <a:avLst/>
          </a:prstGeom>
          <a:gradFill flip="none" rotWithShape="1">
            <a:gsLst>
              <a:gs pos="57000">
                <a:srgbClr val="0035CC"/>
              </a:gs>
              <a:gs pos="15000">
                <a:schemeClr val="bg1"/>
              </a:gs>
              <a:gs pos="55000">
                <a:srgbClr val="0036E7"/>
              </a:gs>
              <a:gs pos="89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 name="Subtitle 2"/>
          <p:cNvSpPr>
            <a:spLocks noGrp="1"/>
          </p:cNvSpPr>
          <p:nvPr>
            <p:ph type="subTitle" idx="1"/>
          </p:nvPr>
        </p:nvSpPr>
        <p:spPr>
          <a:xfrm>
            <a:off x="1520268" y="1449000"/>
            <a:ext cx="9144000" cy="4039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7522905" y="3315382"/>
            <a:ext cx="3141363" cy="365125"/>
          </a:xfrm>
        </p:spPr>
        <p:txBody>
          <a:bodyPr/>
          <a:lstStyle>
            <a:lvl1pPr algn="r">
              <a:defRPr sz="1800">
                <a:solidFill>
                  <a:schemeClr val="tx1"/>
                </a:solidFill>
              </a:defRPr>
            </a:lvl1pPr>
          </a:lstStyle>
          <a:p>
            <a:fld id="{924DCBD0-C91A-47E4-88D4-2E571592F24D}" type="datetime1">
              <a:rPr lang="ja-JP" altLang="en-US" smtClean="0"/>
              <a:t>2024/5/22</a:t>
            </a:fld>
            <a:endParaRPr lang="ja-JP" altLang="en-US" dirty="0"/>
          </a:p>
        </p:txBody>
      </p:sp>
      <p:sp>
        <p:nvSpPr>
          <p:cNvPr id="20" name="正方形/長方形 19"/>
          <p:cNvSpPr/>
          <p:nvPr userDrawn="1"/>
        </p:nvSpPr>
        <p:spPr>
          <a:xfrm>
            <a:off x="1200000" y="3197707"/>
            <a:ext cx="109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円/楕円 10"/>
          <p:cNvSpPr/>
          <p:nvPr userDrawn="1"/>
        </p:nvSpPr>
        <p:spPr>
          <a:xfrm>
            <a:off x="11111904" y="660037"/>
            <a:ext cx="216000" cy="21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2" name="円/楕円 21"/>
          <p:cNvSpPr/>
          <p:nvPr userDrawn="1"/>
        </p:nvSpPr>
        <p:spPr>
          <a:xfrm>
            <a:off x="11283023" y="297000"/>
            <a:ext cx="432000" cy="39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1097" y="-14433"/>
            <a:ext cx="717804" cy="456586"/>
          </a:xfrm>
          <a:prstGeom prst="rect">
            <a:avLst/>
          </a:prstGeom>
        </p:spPr>
      </p:pic>
      <p:pic>
        <p:nvPicPr>
          <p:cNvPr id="15" name="Picture 8"/>
          <p:cNvPicPr>
            <a:picLocks noChangeAspect="1" noChangeArrowheads="1"/>
          </p:cNvPicPr>
          <p:nvPr userDrawn="1"/>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9402096" y="5111909"/>
            <a:ext cx="2474522" cy="8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userDrawn="1"/>
        </p:nvSpPr>
        <p:spPr>
          <a:xfrm>
            <a:off x="10589837" y="-16903"/>
            <a:ext cx="1920001" cy="830997"/>
          </a:xfrm>
          <a:prstGeom prst="rect">
            <a:avLst/>
          </a:prstGeom>
          <a:noFill/>
        </p:spPr>
        <p:txBody>
          <a:bodyPr wrap="square" rtlCol="0">
            <a:spAutoFit/>
          </a:bodyPr>
          <a:lstStyle/>
          <a:p>
            <a:r>
              <a:rPr kumimoji="1" lang="en-US" altLang="ja-JP" sz="1600" i="0" dirty="0">
                <a:solidFill>
                  <a:srgbClr val="00B0F0"/>
                </a:solidFill>
                <a:latin typeface="+mn-ea"/>
                <a:ea typeface="+mn-ea"/>
              </a:rPr>
              <a:t>R</a:t>
            </a:r>
            <a:r>
              <a:rPr kumimoji="1" lang="en-US" altLang="ja-JP" sz="1600" i="0" dirty="0">
                <a:solidFill>
                  <a:srgbClr val="A6A6A6"/>
                </a:solidFill>
                <a:latin typeface="+mn-ea"/>
                <a:ea typeface="+mn-ea"/>
              </a:rPr>
              <a:t>esearch</a:t>
            </a:r>
          </a:p>
          <a:p>
            <a:r>
              <a:rPr kumimoji="1" lang="en-US" altLang="ja-JP" sz="1600" i="0" dirty="0">
                <a:solidFill>
                  <a:srgbClr val="00B0F0"/>
                </a:solidFill>
                <a:effectLst/>
                <a:latin typeface="+mn-ea"/>
                <a:ea typeface="+mn-ea"/>
              </a:rPr>
              <a:t>S</a:t>
            </a:r>
            <a:r>
              <a:rPr kumimoji="1" lang="en-US" altLang="ja-JP" sz="1600" i="0" dirty="0">
                <a:solidFill>
                  <a:srgbClr val="A6A6A6"/>
                </a:solidFill>
                <a:latin typeface="+mn-ea"/>
                <a:ea typeface="+mn-ea"/>
              </a:rPr>
              <a:t>ervice</a:t>
            </a:r>
          </a:p>
          <a:p>
            <a:r>
              <a:rPr kumimoji="1" lang="en-US" altLang="ja-JP" sz="1600" i="0" dirty="0">
                <a:solidFill>
                  <a:srgbClr val="00B0F0"/>
                </a:solidFill>
                <a:latin typeface="+mn-ea"/>
                <a:ea typeface="+mn-ea"/>
              </a:rPr>
              <a:t>T</a:t>
            </a:r>
            <a:r>
              <a:rPr kumimoji="1" lang="en-US" altLang="ja-JP" sz="1600" i="0" dirty="0">
                <a:solidFill>
                  <a:srgbClr val="A6A6A6"/>
                </a:solidFill>
                <a:latin typeface="+mn-ea"/>
                <a:ea typeface="+mn-ea"/>
              </a:rPr>
              <a:t>echnology</a:t>
            </a:r>
            <a:endParaRPr kumimoji="1" lang="ja-JP" altLang="en-US" sz="1600" i="0" dirty="0">
              <a:solidFill>
                <a:srgbClr val="A6A6A6"/>
              </a:solidFill>
              <a:latin typeface="+mn-ea"/>
              <a:ea typeface="+mn-ea"/>
            </a:endParaRPr>
          </a:p>
        </p:txBody>
      </p:sp>
      <p:sp>
        <p:nvSpPr>
          <p:cNvPr id="7" name="タイトル 6"/>
          <p:cNvSpPr>
            <a:spLocks noGrp="1"/>
          </p:cNvSpPr>
          <p:nvPr>
            <p:ph type="title"/>
          </p:nvPr>
        </p:nvSpPr>
        <p:spPr>
          <a:xfrm>
            <a:off x="1520269" y="1908128"/>
            <a:ext cx="9144000" cy="1289580"/>
          </a:xfrm>
        </p:spPr>
        <p:txBody>
          <a:bodyPr anchor="b" anchorCtr="0"/>
          <a:lstStyle>
            <a:lvl1pPr algn="r">
              <a:defRPr>
                <a:effectLst/>
              </a:defRPr>
            </a:lvl1pPr>
          </a:lstStyle>
          <a:p>
            <a:r>
              <a:rPr kumimoji="1" lang="ja-JP" altLang="en-US" dirty="0"/>
              <a:t>マスター タイトルの書式設定</a:t>
            </a:r>
          </a:p>
        </p:txBody>
      </p:sp>
      <p:sp>
        <p:nvSpPr>
          <p:cNvPr id="16" name="正方形/長方形 15"/>
          <p:cNvSpPr/>
          <p:nvPr userDrawn="1"/>
        </p:nvSpPr>
        <p:spPr>
          <a:xfrm>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テキスト プレースホルダー 5"/>
          <p:cNvSpPr>
            <a:spLocks noGrp="1"/>
          </p:cNvSpPr>
          <p:nvPr>
            <p:ph type="body" sz="quarter" idx="13"/>
          </p:nvPr>
        </p:nvSpPr>
        <p:spPr>
          <a:xfrm>
            <a:off x="7522905" y="4230509"/>
            <a:ext cx="4426189" cy="719138"/>
          </a:xfrm>
        </p:spPr>
        <p:txBody>
          <a:bodyPr>
            <a:noAutofit/>
          </a:bodyPr>
          <a:lstStyle>
            <a:lvl1pPr marL="0" indent="0" algn="r">
              <a:buFont typeface="Arial" panose="020B0604020202020204" pitchFamily="34" charset="0"/>
              <a:buNone/>
              <a:defRPr sz="1800"/>
            </a:lvl1pPr>
            <a:lvl2pPr marL="457200" indent="0" algn="r">
              <a:buFont typeface="Arial" panose="020B0604020202020204" pitchFamily="34" charset="0"/>
              <a:buNone/>
              <a:defRPr sz="1600"/>
            </a:lvl2pPr>
            <a:lvl3pPr marL="914400" indent="0" algn="r">
              <a:buFont typeface="Arial" panose="020B0604020202020204" pitchFamily="34" charset="0"/>
              <a:buNone/>
              <a:defRPr sz="1400"/>
            </a:lvl3pPr>
            <a:lvl4pPr marL="1371600" indent="0" algn="r">
              <a:buFont typeface="Arial" panose="020B0604020202020204" pitchFamily="34" charset="0"/>
              <a:buNone/>
              <a:defRPr sz="1200"/>
            </a:lvl4pPr>
            <a:lvl5pPr marL="1828800" indent="0" algn="r">
              <a:buFont typeface="Arial" panose="020B0604020202020204" pitchFamily="34" charset="0"/>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52934" y="5964087"/>
            <a:ext cx="3187065" cy="252000"/>
          </a:xfrm>
          <a:prstGeom prst="rect">
            <a:avLst/>
          </a:prstGeom>
        </p:spPr>
      </p:pic>
    </p:spTree>
    <p:extLst>
      <p:ext uri="{BB962C8B-B14F-4D97-AF65-F5344CB8AC3E}">
        <p14:creationId xmlns:p14="http://schemas.microsoft.com/office/powerpoint/2010/main" val="412592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lide1(AIN)">
    <p:spTree>
      <p:nvGrpSpPr>
        <p:cNvPr id="1" name=""/>
        <p:cNvGrpSpPr/>
        <p:nvPr/>
      </p:nvGrpSpPr>
      <p:grpSpPr>
        <a:xfrm>
          <a:off x="0" y="0"/>
          <a:ext cx="0" cy="0"/>
          <a:chOff x="0" y="0"/>
          <a:chExt cx="0" cy="0"/>
        </a:xfrm>
      </p:grpSpPr>
      <p:sp>
        <p:nvSpPr>
          <p:cNvPr id="12" name="正方形/長方形 11"/>
          <p:cNvSpPr/>
          <p:nvPr userDrawn="1"/>
        </p:nvSpPr>
        <p:spPr>
          <a:xfrm flipH="1">
            <a:off x="-3732" y="-16112"/>
            <a:ext cx="12192000" cy="900000"/>
          </a:xfrm>
          <a:prstGeom prst="rect">
            <a:avLst/>
          </a:prstGeom>
          <a:gradFill flip="none" rotWithShape="1">
            <a:gsLst>
              <a:gs pos="57000">
                <a:srgbClr val="0035CC"/>
              </a:gs>
              <a:gs pos="15000">
                <a:schemeClr val="bg1"/>
              </a:gs>
              <a:gs pos="55000">
                <a:srgbClr val="0036E7"/>
              </a:gs>
              <a:gs pos="89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 name="Subtitle 2"/>
          <p:cNvSpPr>
            <a:spLocks noGrp="1"/>
          </p:cNvSpPr>
          <p:nvPr>
            <p:ph type="subTitle" idx="1"/>
          </p:nvPr>
        </p:nvSpPr>
        <p:spPr>
          <a:xfrm>
            <a:off x="1520268" y="1449000"/>
            <a:ext cx="9144000" cy="4039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7522905" y="3315382"/>
            <a:ext cx="3141363" cy="365125"/>
          </a:xfrm>
        </p:spPr>
        <p:txBody>
          <a:bodyPr/>
          <a:lstStyle>
            <a:lvl1pPr algn="r">
              <a:defRPr sz="1800">
                <a:solidFill>
                  <a:schemeClr val="tx1"/>
                </a:solidFill>
              </a:defRPr>
            </a:lvl1pPr>
          </a:lstStyle>
          <a:p>
            <a:fld id="{78A34E4B-3B42-40AB-8291-A2FFC06AEDDD}" type="datetime1">
              <a:rPr lang="ja-JP" altLang="en-US" smtClean="0"/>
              <a:t>2024/5/22</a:t>
            </a:fld>
            <a:endParaRPr lang="ja-JP" altLang="en-US" dirty="0"/>
          </a:p>
        </p:txBody>
      </p:sp>
      <p:sp>
        <p:nvSpPr>
          <p:cNvPr id="20" name="正方形/長方形 19"/>
          <p:cNvSpPr/>
          <p:nvPr userDrawn="1"/>
        </p:nvSpPr>
        <p:spPr>
          <a:xfrm>
            <a:off x="1200000" y="3197707"/>
            <a:ext cx="109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円/楕円 10"/>
          <p:cNvSpPr/>
          <p:nvPr userDrawn="1"/>
        </p:nvSpPr>
        <p:spPr>
          <a:xfrm>
            <a:off x="11111904" y="660037"/>
            <a:ext cx="216000" cy="21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2" name="円/楕円 21"/>
          <p:cNvSpPr/>
          <p:nvPr userDrawn="1"/>
        </p:nvSpPr>
        <p:spPr>
          <a:xfrm>
            <a:off x="11283023" y="297000"/>
            <a:ext cx="432000" cy="39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1097" y="-14433"/>
            <a:ext cx="717804" cy="456586"/>
          </a:xfrm>
          <a:prstGeom prst="rect">
            <a:avLst/>
          </a:prstGeom>
        </p:spPr>
      </p:pic>
      <p:pic>
        <p:nvPicPr>
          <p:cNvPr id="15" name="Picture 8"/>
          <p:cNvPicPr>
            <a:picLocks noChangeAspect="1" noChangeArrowheads="1"/>
          </p:cNvPicPr>
          <p:nvPr userDrawn="1"/>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9402096" y="5111909"/>
            <a:ext cx="2474522" cy="8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userDrawn="1"/>
        </p:nvSpPr>
        <p:spPr>
          <a:xfrm>
            <a:off x="10589837" y="-16903"/>
            <a:ext cx="1920001" cy="830997"/>
          </a:xfrm>
          <a:prstGeom prst="rect">
            <a:avLst/>
          </a:prstGeom>
          <a:noFill/>
        </p:spPr>
        <p:txBody>
          <a:bodyPr wrap="square" rtlCol="0">
            <a:spAutoFit/>
          </a:bodyPr>
          <a:lstStyle/>
          <a:p>
            <a:r>
              <a:rPr kumimoji="1" lang="en-US" altLang="ja-JP" sz="1600" i="0" dirty="0">
                <a:solidFill>
                  <a:srgbClr val="00B0F0"/>
                </a:solidFill>
                <a:latin typeface="+mn-ea"/>
                <a:ea typeface="+mn-ea"/>
              </a:rPr>
              <a:t>R</a:t>
            </a:r>
            <a:r>
              <a:rPr kumimoji="1" lang="en-US" altLang="ja-JP" sz="1600" i="0" dirty="0">
                <a:solidFill>
                  <a:srgbClr val="A6A6A6"/>
                </a:solidFill>
                <a:latin typeface="+mn-ea"/>
                <a:ea typeface="+mn-ea"/>
              </a:rPr>
              <a:t>esearch</a:t>
            </a:r>
          </a:p>
          <a:p>
            <a:r>
              <a:rPr kumimoji="1" lang="en-US" altLang="ja-JP" sz="1600" i="0" dirty="0">
                <a:solidFill>
                  <a:srgbClr val="00B0F0"/>
                </a:solidFill>
                <a:effectLst/>
                <a:latin typeface="+mn-ea"/>
                <a:ea typeface="+mn-ea"/>
              </a:rPr>
              <a:t>S</a:t>
            </a:r>
            <a:r>
              <a:rPr kumimoji="1" lang="en-US" altLang="ja-JP" sz="1600" i="0" dirty="0">
                <a:solidFill>
                  <a:srgbClr val="A6A6A6"/>
                </a:solidFill>
                <a:latin typeface="+mn-ea"/>
                <a:ea typeface="+mn-ea"/>
              </a:rPr>
              <a:t>ervice</a:t>
            </a:r>
          </a:p>
          <a:p>
            <a:r>
              <a:rPr kumimoji="1" lang="en-US" altLang="ja-JP" sz="1600" i="0" dirty="0">
                <a:solidFill>
                  <a:srgbClr val="00B0F0"/>
                </a:solidFill>
                <a:latin typeface="+mn-ea"/>
                <a:ea typeface="+mn-ea"/>
              </a:rPr>
              <a:t>T</a:t>
            </a:r>
            <a:r>
              <a:rPr kumimoji="1" lang="en-US" altLang="ja-JP" sz="1600" i="0" dirty="0">
                <a:solidFill>
                  <a:srgbClr val="A6A6A6"/>
                </a:solidFill>
                <a:latin typeface="+mn-ea"/>
                <a:ea typeface="+mn-ea"/>
              </a:rPr>
              <a:t>echnology</a:t>
            </a:r>
            <a:endParaRPr kumimoji="1" lang="ja-JP" altLang="en-US" sz="1600" i="0" dirty="0">
              <a:solidFill>
                <a:srgbClr val="A6A6A6"/>
              </a:solidFill>
              <a:latin typeface="+mn-ea"/>
              <a:ea typeface="+mn-ea"/>
            </a:endParaRPr>
          </a:p>
        </p:txBody>
      </p:sp>
      <p:sp>
        <p:nvSpPr>
          <p:cNvPr id="7" name="タイトル 6"/>
          <p:cNvSpPr>
            <a:spLocks noGrp="1"/>
          </p:cNvSpPr>
          <p:nvPr>
            <p:ph type="title"/>
          </p:nvPr>
        </p:nvSpPr>
        <p:spPr>
          <a:xfrm>
            <a:off x="1520269" y="1908128"/>
            <a:ext cx="9144000" cy="1289580"/>
          </a:xfrm>
        </p:spPr>
        <p:txBody>
          <a:bodyPr anchor="b" anchorCtr="0"/>
          <a:lstStyle>
            <a:lvl1pPr algn="r">
              <a:defRPr>
                <a:effectLst/>
              </a:defRPr>
            </a:lvl1pPr>
          </a:lstStyle>
          <a:p>
            <a:r>
              <a:rPr kumimoji="1" lang="ja-JP" altLang="en-US" dirty="0"/>
              <a:t>マスター タイトルの書式設定</a:t>
            </a:r>
          </a:p>
        </p:txBody>
      </p:sp>
      <p:sp>
        <p:nvSpPr>
          <p:cNvPr id="16" name="正方形/長方形 15"/>
          <p:cNvSpPr/>
          <p:nvPr userDrawn="1"/>
        </p:nvSpPr>
        <p:spPr>
          <a:xfrm>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テキスト プレースホルダー 5"/>
          <p:cNvSpPr>
            <a:spLocks noGrp="1"/>
          </p:cNvSpPr>
          <p:nvPr>
            <p:ph type="body" sz="quarter" idx="13"/>
          </p:nvPr>
        </p:nvSpPr>
        <p:spPr>
          <a:xfrm>
            <a:off x="7522905" y="4230509"/>
            <a:ext cx="4426189" cy="719138"/>
          </a:xfrm>
        </p:spPr>
        <p:txBody>
          <a:bodyPr>
            <a:noAutofit/>
          </a:bodyPr>
          <a:lstStyle>
            <a:lvl1pPr marL="0" indent="0" algn="r">
              <a:buFont typeface="Arial" panose="020B0604020202020204" pitchFamily="34" charset="0"/>
              <a:buNone/>
              <a:defRPr sz="1800"/>
            </a:lvl1pPr>
            <a:lvl2pPr marL="457200" indent="0" algn="r">
              <a:buFont typeface="Arial" panose="020B0604020202020204" pitchFamily="34" charset="0"/>
              <a:buNone/>
              <a:defRPr sz="1600"/>
            </a:lvl2pPr>
            <a:lvl3pPr marL="914400" indent="0" algn="r">
              <a:buFont typeface="Arial" panose="020B0604020202020204" pitchFamily="34" charset="0"/>
              <a:buNone/>
              <a:defRPr sz="1400"/>
            </a:lvl3pPr>
            <a:lvl4pPr marL="1371600" indent="0" algn="r">
              <a:buFont typeface="Arial" panose="020B0604020202020204" pitchFamily="34" charset="0"/>
              <a:buNone/>
              <a:defRPr sz="1200"/>
            </a:lvl4pPr>
            <a:lvl5pPr marL="1828800" indent="0" algn="r">
              <a:buFont typeface="Arial" panose="020B0604020202020204" pitchFamily="34" charset="0"/>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21032" y="5965778"/>
            <a:ext cx="3018967" cy="252000"/>
          </a:xfrm>
          <a:prstGeom prst="rect">
            <a:avLst/>
          </a:prstGeom>
        </p:spPr>
      </p:pic>
    </p:spTree>
    <p:extLst>
      <p:ext uri="{BB962C8B-B14F-4D97-AF65-F5344CB8AC3E}">
        <p14:creationId xmlns:p14="http://schemas.microsoft.com/office/powerpoint/2010/main" val="309133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lide1(AKC)">
    <p:spTree>
      <p:nvGrpSpPr>
        <p:cNvPr id="1" name=""/>
        <p:cNvGrpSpPr/>
        <p:nvPr/>
      </p:nvGrpSpPr>
      <p:grpSpPr>
        <a:xfrm>
          <a:off x="0" y="0"/>
          <a:ext cx="0" cy="0"/>
          <a:chOff x="0" y="0"/>
          <a:chExt cx="0" cy="0"/>
        </a:xfrm>
      </p:grpSpPr>
      <p:sp>
        <p:nvSpPr>
          <p:cNvPr id="12" name="正方形/長方形 11"/>
          <p:cNvSpPr/>
          <p:nvPr userDrawn="1"/>
        </p:nvSpPr>
        <p:spPr>
          <a:xfrm flipH="1">
            <a:off x="-3732" y="-16112"/>
            <a:ext cx="12192000" cy="900000"/>
          </a:xfrm>
          <a:prstGeom prst="rect">
            <a:avLst/>
          </a:prstGeom>
          <a:gradFill flip="none" rotWithShape="1">
            <a:gsLst>
              <a:gs pos="57000">
                <a:srgbClr val="0035CC"/>
              </a:gs>
              <a:gs pos="15000">
                <a:schemeClr val="bg1"/>
              </a:gs>
              <a:gs pos="55000">
                <a:srgbClr val="0036E7"/>
              </a:gs>
              <a:gs pos="89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 name="Subtitle 2"/>
          <p:cNvSpPr>
            <a:spLocks noGrp="1"/>
          </p:cNvSpPr>
          <p:nvPr>
            <p:ph type="subTitle" idx="1"/>
          </p:nvPr>
        </p:nvSpPr>
        <p:spPr>
          <a:xfrm>
            <a:off x="1520268" y="1449000"/>
            <a:ext cx="9144000" cy="4039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7522905" y="3315382"/>
            <a:ext cx="3141363" cy="365125"/>
          </a:xfrm>
        </p:spPr>
        <p:txBody>
          <a:bodyPr/>
          <a:lstStyle>
            <a:lvl1pPr algn="r">
              <a:defRPr sz="1800">
                <a:solidFill>
                  <a:schemeClr val="tx1"/>
                </a:solidFill>
              </a:defRPr>
            </a:lvl1pPr>
          </a:lstStyle>
          <a:p>
            <a:fld id="{FEAE57BD-88BA-4790-B7A0-A2F46FA78856}" type="datetime1">
              <a:rPr lang="ja-JP" altLang="en-US" smtClean="0"/>
              <a:t>2024/5/22</a:t>
            </a:fld>
            <a:endParaRPr lang="ja-JP" altLang="en-US" dirty="0"/>
          </a:p>
        </p:txBody>
      </p:sp>
      <p:sp>
        <p:nvSpPr>
          <p:cNvPr id="20" name="正方形/長方形 19"/>
          <p:cNvSpPr/>
          <p:nvPr userDrawn="1"/>
        </p:nvSpPr>
        <p:spPr>
          <a:xfrm>
            <a:off x="1200000" y="3197707"/>
            <a:ext cx="109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円/楕円 10"/>
          <p:cNvSpPr/>
          <p:nvPr userDrawn="1"/>
        </p:nvSpPr>
        <p:spPr>
          <a:xfrm>
            <a:off x="11111904" y="660037"/>
            <a:ext cx="216000" cy="21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2" name="円/楕円 21"/>
          <p:cNvSpPr/>
          <p:nvPr userDrawn="1"/>
        </p:nvSpPr>
        <p:spPr>
          <a:xfrm>
            <a:off x="11283023" y="297000"/>
            <a:ext cx="432000" cy="39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1097" y="-14433"/>
            <a:ext cx="717804" cy="456586"/>
          </a:xfrm>
          <a:prstGeom prst="rect">
            <a:avLst/>
          </a:prstGeom>
        </p:spPr>
      </p:pic>
      <p:pic>
        <p:nvPicPr>
          <p:cNvPr id="15" name="Picture 8"/>
          <p:cNvPicPr>
            <a:picLocks noChangeAspect="1" noChangeArrowheads="1"/>
          </p:cNvPicPr>
          <p:nvPr userDrawn="1"/>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9402096" y="5111909"/>
            <a:ext cx="2474522" cy="8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userDrawn="1"/>
        </p:nvSpPr>
        <p:spPr>
          <a:xfrm>
            <a:off x="10589837" y="-16903"/>
            <a:ext cx="1920001" cy="830997"/>
          </a:xfrm>
          <a:prstGeom prst="rect">
            <a:avLst/>
          </a:prstGeom>
          <a:noFill/>
        </p:spPr>
        <p:txBody>
          <a:bodyPr wrap="square" rtlCol="0">
            <a:spAutoFit/>
          </a:bodyPr>
          <a:lstStyle/>
          <a:p>
            <a:r>
              <a:rPr kumimoji="1" lang="en-US" altLang="ja-JP" sz="1600" i="0" dirty="0">
                <a:solidFill>
                  <a:srgbClr val="00B0F0"/>
                </a:solidFill>
                <a:latin typeface="+mn-ea"/>
                <a:ea typeface="+mn-ea"/>
              </a:rPr>
              <a:t>R</a:t>
            </a:r>
            <a:r>
              <a:rPr kumimoji="1" lang="en-US" altLang="ja-JP" sz="1600" i="0" dirty="0">
                <a:solidFill>
                  <a:srgbClr val="A6A6A6"/>
                </a:solidFill>
                <a:latin typeface="+mn-ea"/>
                <a:ea typeface="+mn-ea"/>
              </a:rPr>
              <a:t>esearch</a:t>
            </a:r>
          </a:p>
          <a:p>
            <a:r>
              <a:rPr kumimoji="1" lang="en-US" altLang="ja-JP" sz="1600" i="0" dirty="0">
                <a:solidFill>
                  <a:srgbClr val="00B0F0"/>
                </a:solidFill>
                <a:effectLst/>
                <a:latin typeface="+mn-ea"/>
                <a:ea typeface="+mn-ea"/>
              </a:rPr>
              <a:t>S</a:t>
            </a:r>
            <a:r>
              <a:rPr kumimoji="1" lang="en-US" altLang="ja-JP" sz="1600" i="0" dirty="0">
                <a:solidFill>
                  <a:srgbClr val="A6A6A6"/>
                </a:solidFill>
                <a:latin typeface="+mn-ea"/>
                <a:ea typeface="+mn-ea"/>
              </a:rPr>
              <a:t>ervice</a:t>
            </a:r>
          </a:p>
          <a:p>
            <a:r>
              <a:rPr kumimoji="1" lang="en-US" altLang="ja-JP" sz="1600" i="0" dirty="0">
                <a:solidFill>
                  <a:srgbClr val="00B0F0"/>
                </a:solidFill>
                <a:latin typeface="+mn-ea"/>
                <a:ea typeface="+mn-ea"/>
              </a:rPr>
              <a:t>T</a:t>
            </a:r>
            <a:r>
              <a:rPr kumimoji="1" lang="en-US" altLang="ja-JP" sz="1600" i="0" dirty="0">
                <a:solidFill>
                  <a:srgbClr val="A6A6A6"/>
                </a:solidFill>
                <a:latin typeface="+mn-ea"/>
                <a:ea typeface="+mn-ea"/>
              </a:rPr>
              <a:t>echnology</a:t>
            </a:r>
            <a:endParaRPr kumimoji="1" lang="ja-JP" altLang="en-US" sz="1600" i="0" dirty="0">
              <a:solidFill>
                <a:srgbClr val="A6A6A6"/>
              </a:solidFill>
              <a:latin typeface="+mn-ea"/>
              <a:ea typeface="+mn-ea"/>
            </a:endParaRPr>
          </a:p>
        </p:txBody>
      </p:sp>
      <p:sp>
        <p:nvSpPr>
          <p:cNvPr id="7" name="タイトル 6"/>
          <p:cNvSpPr>
            <a:spLocks noGrp="1"/>
          </p:cNvSpPr>
          <p:nvPr>
            <p:ph type="title"/>
          </p:nvPr>
        </p:nvSpPr>
        <p:spPr>
          <a:xfrm>
            <a:off x="1520269" y="1908128"/>
            <a:ext cx="9144000" cy="1289580"/>
          </a:xfrm>
        </p:spPr>
        <p:txBody>
          <a:bodyPr anchor="b" anchorCtr="0"/>
          <a:lstStyle>
            <a:lvl1pPr algn="r">
              <a:defRPr>
                <a:effectLst/>
              </a:defRPr>
            </a:lvl1pPr>
          </a:lstStyle>
          <a:p>
            <a:r>
              <a:rPr kumimoji="1" lang="ja-JP" altLang="en-US" dirty="0"/>
              <a:t>マスター タイトルの書式設定</a:t>
            </a:r>
          </a:p>
        </p:txBody>
      </p:sp>
      <p:sp>
        <p:nvSpPr>
          <p:cNvPr id="16" name="正方形/長方形 15"/>
          <p:cNvSpPr/>
          <p:nvPr userDrawn="1"/>
        </p:nvSpPr>
        <p:spPr>
          <a:xfrm>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テキスト プレースホルダー 5"/>
          <p:cNvSpPr>
            <a:spLocks noGrp="1"/>
          </p:cNvSpPr>
          <p:nvPr>
            <p:ph type="body" sz="quarter" idx="13"/>
          </p:nvPr>
        </p:nvSpPr>
        <p:spPr>
          <a:xfrm>
            <a:off x="7522905" y="4230509"/>
            <a:ext cx="4426189" cy="719138"/>
          </a:xfrm>
        </p:spPr>
        <p:txBody>
          <a:bodyPr>
            <a:noAutofit/>
          </a:bodyPr>
          <a:lstStyle>
            <a:lvl1pPr marL="0" indent="0" algn="r">
              <a:buFont typeface="Arial" panose="020B0604020202020204" pitchFamily="34" charset="0"/>
              <a:buNone/>
              <a:defRPr sz="1800"/>
            </a:lvl1pPr>
            <a:lvl2pPr marL="457200" indent="0" algn="r">
              <a:buFont typeface="Arial" panose="020B0604020202020204" pitchFamily="34" charset="0"/>
              <a:buNone/>
              <a:defRPr sz="1600"/>
            </a:lvl2pPr>
            <a:lvl3pPr marL="914400" indent="0" algn="r">
              <a:buFont typeface="Arial" panose="020B0604020202020204" pitchFamily="34" charset="0"/>
              <a:buNone/>
              <a:defRPr sz="1400"/>
            </a:lvl3pPr>
            <a:lvl4pPr marL="1371600" indent="0" algn="r">
              <a:buFont typeface="Arial" panose="020B0604020202020204" pitchFamily="34" charset="0"/>
              <a:buNone/>
              <a:defRPr sz="1200"/>
            </a:lvl4pPr>
            <a:lvl5pPr marL="1828800" indent="0" algn="r">
              <a:buFont typeface="Arial" panose="020B0604020202020204" pitchFamily="34" charset="0"/>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0070" y="5944603"/>
            <a:ext cx="1939929" cy="252000"/>
          </a:xfrm>
          <a:prstGeom prst="rect">
            <a:avLst/>
          </a:prstGeom>
        </p:spPr>
      </p:pic>
    </p:spTree>
    <p:extLst>
      <p:ext uri="{BB962C8B-B14F-4D97-AF65-F5344CB8AC3E}">
        <p14:creationId xmlns:p14="http://schemas.microsoft.com/office/powerpoint/2010/main" val="230559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Slide1(AMX)">
    <p:spTree>
      <p:nvGrpSpPr>
        <p:cNvPr id="1" name=""/>
        <p:cNvGrpSpPr/>
        <p:nvPr/>
      </p:nvGrpSpPr>
      <p:grpSpPr>
        <a:xfrm>
          <a:off x="0" y="0"/>
          <a:ext cx="0" cy="0"/>
          <a:chOff x="0" y="0"/>
          <a:chExt cx="0" cy="0"/>
        </a:xfrm>
      </p:grpSpPr>
      <p:sp>
        <p:nvSpPr>
          <p:cNvPr id="12" name="正方形/長方形 11"/>
          <p:cNvSpPr/>
          <p:nvPr userDrawn="1"/>
        </p:nvSpPr>
        <p:spPr>
          <a:xfrm flipH="1">
            <a:off x="-3732" y="-16112"/>
            <a:ext cx="12192000" cy="900000"/>
          </a:xfrm>
          <a:prstGeom prst="rect">
            <a:avLst/>
          </a:prstGeom>
          <a:gradFill flip="none" rotWithShape="1">
            <a:gsLst>
              <a:gs pos="57000">
                <a:srgbClr val="0035CC"/>
              </a:gs>
              <a:gs pos="15000">
                <a:schemeClr val="bg1"/>
              </a:gs>
              <a:gs pos="55000">
                <a:srgbClr val="0036E7"/>
              </a:gs>
              <a:gs pos="89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 name="Subtitle 2"/>
          <p:cNvSpPr>
            <a:spLocks noGrp="1"/>
          </p:cNvSpPr>
          <p:nvPr>
            <p:ph type="subTitle" idx="1"/>
          </p:nvPr>
        </p:nvSpPr>
        <p:spPr>
          <a:xfrm>
            <a:off x="1520268" y="1449000"/>
            <a:ext cx="9144000" cy="4039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7522905" y="3315382"/>
            <a:ext cx="3141363" cy="365125"/>
          </a:xfrm>
        </p:spPr>
        <p:txBody>
          <a:bodyPr/>
          <a:lstStyle>
            <a:lvl1pPr algn="r">
              <a:defRPr sz="1800">
                <a:solidFill>
                  <a:schemeClr val="tx1"/>
                </a:solidFill>
              </a:defRPr>
            </a:lvl1pPr>
          </a:lstStyle>
          <a:p>
            <a:fld id="{57B4F8E1-1A15-471A-8C8D-81321CE93B41}" type="datetime1">
              <a:rPr lang="ja-JP" altLang="en-US" smtClean="0"/>
              <a:t>2024/5/22</a:t>
            </a:fld>
            <a:endParaRPr lang="ja-JP" altLang="en-US" dirty="0"/>
          </a:p>
        </p:txBody>
      </p:sp>
      <p:sp>
        <p:nvSpPr>
          <p:cNvPr id="20" name="正方形/長方形 19"/>
          <p:cNvSpPr/>
          <p:nvPr userDrawn="1"/>
        </p:nvSpPr>
        <p:spPr>
          <a:xfrm>
            <a:off x="1200000" y="3197707"/>
            <a:ext cx="109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円/楕円 10"/>
          <p:cNvSpPr/>
          <p:nvPr userDrawn="1"/>
        </p:nvSpPr>
        <p:spPr>
          <a:xfrm>
            <a:off x="11111904" y="660037"/>
            <a:ext cx="216000" cy="21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2" name="円/楕円 21"/>
          <p:cNvSpPr/>
          <p:nvPr userDrawn="1"/>
        </p:nvSpPr>
        <p:spPr>
          <a:xfrm>
            <a:off x="11283023" y="297000"/>
            <a:ext cx="432000" cy="39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1097" y="-14433"/>
            <a:ext cx="717804" cy="456586"/>
          </a:xfrm>
          <a:prstGeom prst="rect">
            <a:avLst/>
          </a:prstGeom>
        </p:spPr>
      </p:pic>
      <p:pic>
        <p:nvPicPr>
          <p:cNvPr id="15" name="Picture 8"/>
          <p:cNvPicPr>
            <a:picLocks noChangeAspect="1" noChangeArrowheads="1"/>
          </p:cNvPicPr>
          <p:nvPr userDrawn="1"/>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9402096" y="5111909"/>
            <a:ext cx="2474522" cy="8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userDrawn="1"/>
        </p:nvSpPr>
        <p:spPr>
          <a:xfrm>
            <a:off x="10589837" y="-16903"/>
            <a:ext cx="1920001" cy="830997"/>
          </a:xfrm>
          <a:prstGeom prst="rect">
            <a:avLst/>
          </a:prstGeom>
          <a:noFill/>
        </p:spPr>
        <p:txBody>
          <a:bodyPr wrap="square" rtlCol="0">
            <a:spAutoFit/>
          </a:bodyPr>
          <a:lstStyle/>
          <a:p>
            <a:r>
              <a:rPr kumimoji="1" lang="en-US" altLang="ja-JP" sz="1600" i="0" dirty="0">
                <a:solidFill>
                  <a:srgbClr val="00B0F0"/>
                </a:solidFill>
                <a:latin typeface="+mn-ea"/>
                <a:ea typeface="+mn-ea"/>
              </a:rPr>
              <a:t>R</a:t>
            </a:r>
            <a:r>
              <a:rPr kumimoji="1" lang="en-US" altLang="ja-JP" sz="1600" i="0" dirty="0">
                <a:solidFill>
                  <a:srgbClr val="A6A6A6"/>
                </a:solidFill>
                <a:latin typeface="+mn-ea"/>
                <a:ea typeface="+mn-ea"/>
              </a:rPr>
              <a:t>esearch</a:t>
            </a:r>
          </a:p>
          <a:p>
            <a:r>
              <a:rPr kumimoji="1" lang="en-US" altLang="ja-JP" sz="1600" i="0" dirty="0">
                <a:solidFill>
                  <a:srgbClr val="00B0F0"/>
                </a:solidFill>
                <a:effectLst/>
                <a:latin typeface="+mn-ea"/>
                <a:ea typeface="+mn-ea"/>
              </a:rPr>
              <a:t>S</a:t>
            </a:r>
            <a:r>
              <a:rPr kumimoji="1" lang="en-US" altLang="ja-JP" sz="1600" i="0" dirty="0">
                <a:solidFill>
                  <a:srgbClr val="A6A6A6"/>
                </a:solidFill>
                <a:latin typeface="+mn-ea"/>
                <a:ea typeface="+mn-ea"/>
              </a:rPr>
              <a:t>ervice</a:t>
            </a:r>
          </a:p>
          <a:p>
            <a:r>
              <a:rPr kumimoji="1" lang="en-US" altLang="ja-JP" sz="1600" i="0" dirty="0">
                <a:solidFill>
                  <a:srgbClr val="00B0F0"/>
                </a:solidFill>
                <a:latin typeface="+mn-ea"/>
                <a:ea typeface="+mn-ea"/>
              </a:rPr>
              <a:t>T</a:t>
            </a:r>
            <a:r>
              <a:rPr kumimoji="1" lang="en-US" altLang="ja-JP" sz="1600" i="0" dirty="0">
                <a:solidFill>
                  <a:srgbClr val="A6A6A6"/>
                </a:solidFill>
                <a:latin typeface="+mn-ea"/>
                <a:ea typeface="+mn-ea"/>
              </a:rPr>
              <a:t>echnology</a:t>
            </a:r>
            <a:endParaRPr kumimoji="1" lang="ja-JP" altLang="en-US" sz="1600" i="0" dirty="0">
              <a:solidFill>
                <a:srgbClr val="A6A6A6"/>
              </a:solidFill>
              <a:latin typeface="+mn-ea"/>
              <a:ea typeface="+mn-ea"/>
            </a:endParaRPr>
          </a:p>
        </p:txBody>
      </p:sp>
      <p:sp>
        <p:nvSpPr>
          <p:cNvPr id="7" name="タイトル 6"/>
          <p:cNvSpPr>
            <a:spLocks noGrp="1"/>
          </p:cNvSpPr>
          <p:nvPr>
            <p:ph type="title"/>
          </p:nvPr>
        </p:nvSpPr>
        <p:spPr>
          <a:xfrm>
            <a:off x="1520269" y="1908128"/>
            <a:ext cx="9144000" cy="1289580"/>
          </a:xfrm>
        </p:spPr>
        <p:txBody>
          <a:bodyPr anchor="b" anchorCtr="0"/>
          <a:lstStyle>
            <a:lvl1pPr algn="r">
              <a:defRPr>
                <a:effectLst/>
              </a:defRPr>
            </a:lvl1pPr>
          </a:lstStyle>
          <a:p>
            <a:r>
              <a:rPr kumimoji="1" lang="ja-JP" altLang="en-US" dirty="0"/>
              <a:t>マスター タイトルの書式設定</a:t>
            </a:r>
          </a:p>
        </p:txBody>
      </p:sp>
      <p:sp>
        <p:nvSpPr>
          <p:cNvPr id="16" name="正方形/長方形 15"/>
          <p:cNvSpPr/>
          <p:nvPr userDrawn="1"/>
        </p:nvSpPr>
        <p:spPr>
          <a:xfrm>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テキスト プレースホルダー 5"/>
          <p:cNvSpPr>
            <a:spLocks noGrp="1"/>
          </p:cNvSpPr>
          <p:nvPr>
            <p:ph type="body" sz="quarter" idx="13"/>
          </p:nvPr>
        </p:nvSpPr>
        <p:spPr>
          <a:xfrm>
            <a:off x="7522905" y="4230509"/>
            <a:ext cx="4426189" cy="719138"/>
          </a:xfrm>
        </p:spPr>
        <p:txBody>
          <a:bodyPr>
            <a:noAutofit/>
          </a:bodyPr>
          <a:lstStyle>
            <a:lvl1pPr marL="0" indent="0" algn="r">
              <a:buFont typeface="Arial" panose="020B0604020202020204" pitchFamily="34" charset="0"/>
              <a:buNone/>
              <a:defRPr sz="1800"/>
            </a:lvl1pPr>
            <a:lvl2pPr marL="457200" indent="0" algn="r">
              <a:buFont typeface="Arial" panose="020B0604020202020204" pitchFamily="34" charset="0"/>
              <a:buNone/>
              <a:defRPr sz="1600"/>
            </a:lvl2pPr>
            <a:lvl3pPr marL="914400" indent="0" algn="r">
              <a:buFont typeface="Arial" panose="020B0604020202020204" pitchFamily="34" charset="0"/>
              <a:buNone/>
              <a:defRPr sz="1400"/>
            </a:lvl3pPr>
            <a:lvl4pPr marL="1371600" indent="0" algn="r">
              <a:buFont typeface="Arial" panose="020B0604020202020204" pitchFamily="34" charset="0"/>
              <a:buNone/>
              <a:defRPr sz="1200"/>
            </a:lvl4pPr>
            <a:lvl5pPr marL="1828800" indent="0" algn="r">
              <a:buFont typeface="Arial" panose="020B0604020202020204" pitchFamily="34" charset="0"/>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6942" y="5952992"/>
            <a:ext cx="3311287" cy="252000"/>
          </a:xfrm>
          <a:prstGeom prst="rect">
            <a:avLst/>
          </a:prstGeom>
        </p:spPr>
      </p:pic>
    </p:spTree>
    <p:extLst>
      <p:ext uri="{BB962C8B-B14F-4D97-AF65-F5344CB8AC3E}">
        <p14:creationId xmlns:p14="http://schemas.microsoft.com/office/powerpoint/2010/main" val="379856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lide1(ATC)">
    <p:spTree>
      <p:nvGrpSpPr>
        <p:cNvPr id="1" name=""/>
        <p:cNvGrpSpPr/>
        <p:nvPr/>
      </p:nvGrpSpPr>
      <p:grpSpPr>
        <a:xfrm>
          <a:off x="0" y="0"/>
          <a:ext cx="0" cy="0"/>
          <a:chOff x="0" y="0"/>
          <a:chExt cx="0" cy="0"/>
        </a:xfrm>
      </p:grpSpPr>
      <p:sp>
        <p:nvSpPr>
          <p:cNvPr id="12" name="正方形/長方形 11"/>
          <p:cNvSpPr/>
          <p:nvPr userDrawn="1"/>
        </p:nvSpPr>
        <p:spPr>
          <a:xfrm flipH="1">
            <a:off x="-3732" y="-16112"/>
            <a:ext cx="12192000" cy="900000"/>
          </a:xfrm>
          <a:prstGeom prst="rect">
            <a:avLst/>
          </a:prstGeom>
          <a:gradFill flip="none" rotWithShape="1">
            <a:gsLst>
              <a:gs pos="57000">
                <a:srgbClr val="0035CC"/>
              </a:gs>
              <a:gs pos="15000">
                <a:schemeClr val="bg1"/>
              </a:gs>
              <a:gs pos="55000">
                <a:srgbClr val="0036E7"/>
              </a:gs>
              <a:gs pos="89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 name="Subtitle 2"/>
          <p:cNvSpPr>
            <a:spLocks noGrp="1"/>
          </p:cNvSpPr>
          <p:nvPr>
            <p:ph type="subTitle" idx="1"/>
          </p:nvPr>
        </p:nvSpPr>
        <p:spPr>
          <a:xfrm>
            <a:off x="1520268" y="1449000"/>
            <a:ext cx="9144000" cy="4039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7522905" y="3315382"/>
            <a:ext cx="3141363" cy="365125"/>
          </a:xfrm>
        </p:spPr>
        <p:txBody>
          <a:bodyPr/>
          <a:lstStyle>
            <a:lvl1pPr algn="r">
              <a:defRPr sz="1800">
                <a:solidFill>
                  <a:schemeClr val="tx1"/>
                </a:solidFill>
              </a:defRPr>
            </a:lvl1pPr>
          </a:lstStyle>
          <a:p>
            <a:fld id="{716957CB-8ADD-4B1D-AF5F-6D6BFBB6FA04}" type="datetime1">
              <a:rPr lang="ja-JP" altLang="en-US" smtClean="0"/>
              <a:t>2024/5/22</a:t>
            </a:fld>
            <a:endParaRPr lang="ja-JP" altLang="en-US" dirty="0"/>
          </a:p>
        </p:txBody>
      </p:sp>
      <p:sp>
        <p:nvSpPr>
          <p:cNvPr id="20" name="正方形/長方形 19"/>
          <p:cNvSpPr/>
          <p:nvPr userDrawn="1"/>
        </p:nvSpPr>
        <p:spPr>
          <a:xfrm>
            <a:off x="1200000" y="3197707"/>
            <a:ext cx="10992000" cy="62469"/>
          </a:xfrm>
          <a:prstGeom prst="rect">
            <a:avLst/>
          </a:prstGeom>
          <a:gradFill flip="none" rotWithShape="1">
            <a:gsLst>
              <a:gs pos="0">
                <a:srgbClr val="F3FBFE"/>
              </a:gs>
              <a:gs pos="23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円/楕円 10"/>
          <p:cNvSpPr/>
          <p:nvPr userDrawn="1"/>
        </p:nvSpPr>
        <p:spPr>
          <a:xfrm>
            <a:off x="11111904" y="660037"/>
            <a:ext cx="216000" cy="21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22" name="円/楕円 21"/>
          <p:cNvSpPr/>
          <p:nvPr userDrawn="1"/>
        </p:nvSpPr>
        <p:spPr>
          <a:xfrm>
            <a:off x="11283023" y="297000"/>
            <a:ext cx="432000" cy="39600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1097" y="-14433"/>
            <a:ext cx="717804" cy="456586"/>
          </a:xfrm>
          <a:prstGeom prst="rect">
            <a:avLst/>
          </a:prstGeom>
        </p:spPr>
      </p:pic>
      <p:pic>
        <p:nvPicPr>
          <p:cNvPr id="15" name="Picture 8"/>
          <p:cNvPicPr>
            <a:picLocks noChangeAspect="1" noChangeArrowheads="1"/>
          </p:cNvPicPr>
          <p:nvPr userDrawn="1"/>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9402096" y="5111909"/>
            <a:ext cx="2474522" cy="8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userDrawn="1"/>
        </p:nvSpPr>
        <p:spPr>
          <a:xfrm>
            <a:off x="10589837" y="-16903"/>
            <a:ext cx="1920001" cy="830997"/>
          </a:xfrm>
          <a:prstGeom prst="rect">
            <a:avLst/>
          </a:prstGeom>
          <a:noFill/>
        </p:spPr>
        <p:txBody>
          <a:bodyPr wrap="square" rtlCol="0">
            <a:spAutoFit/>
          </a:bodyPr>
          <a:lstStyle/>
          <a:p>
            <a:r>
              <a:rPr kumimoji="1" lang="en-US" altLang="ja-JP" sz="1600" i="0" dirty="0">
                <a:solidFill>
                  <a:srgbClr val="00B0F0"/>
                </a:solidFill>
                <a:latin typeface="+mn-ea"/>
                <a:ea typeface="+mn-ea"/>
              </a:rPr>
              <a:t>R</a:t>
            </a:r>
            <a:r>
              <a:rPr kumimoji="1" lang="en-US" altLang="ja-JP" sz="1600" i="0" dirty="0">
                <a:solidFill>
                  <a:srgbClr val="A6A6A6"/>
                </a:solidFill>
                <a:latin typeface="+mn-ea"/>
                <a:ea typeface="+mn-ea"/>
              </a:rPr>
              <a:t>esearch</a:t>
            </a:r>
          </a:p>
          <a:p>
            <a:r>
              <a:rPr kumimoji="1" lang="en-US" altLang="ja-JP" sz="1600" i="0" dirty="0">
                <a:solidFill>
                  <a:srgbClr val="00B0F0"/>
                </a:solidFill>
                <a:effectLst/>
                <a:latin typeface="+mn-ea"/>
                <a:ea typeface="+mn-ea"/>
              </a:rPr>
              <a:t>S</a:t>
            </a:r>
            <a:r>
              <a:rPr kumimoji="1" lang="en-US" altLang="ja-JP" sz="1600" i="0" dirty="0">
                <a:solidFill>
                  <a:srgbClr val="A6A6A6"/>
                </a:solidFill>
                <a:latin typeface="+mn-ea"/>
                <a:ea typeface="+mn-ea"/>
              </a:rPr>
              <a:t>ervice</a:t>
            </a:r>
          </a:p>
          <a:p>
            <a:r>
              <a:rPr kumimoji="1" lang="en-US" altLang="ja-JP" sz="1600" i="0" dirty="0">
                <a:solidFill>
                  <a:srgbClr val="00B0F0"/>
                </a:solidFill>
                <a:latin typeface="+mn-ea"/>
                <a:ea typeface="+mn-ea"/>
              </a:rPr>
              <a:t>T</a:t>
            </a:r>
            <a:r>
              <a:rPr kumimoji="1" lang="en-US" altLang="ja-JP" sz="1600" i="0" dirty="0">
                <a:solidFill>
                  <a:srgbClr val="A6A6A6"/>
                </a:solidFill>
                <a:latin typeface="+mn-ea"/>
                <a:ea typeface="+mn-ea"/>
              </a:rPr>
              <a:t>echnology</a:t>
            </a:r>
            <a:endParaRPr kumimoji="1" lang="ja-JP" altLang="en-US" sz="1600" i="0" dirty="0">
              <a:solidFill>
                <a:srgbClr val="A6A6A6"/>
              </a:solidFill>
              <a:latin typeface="+mn-ea"/>
              <a:ea typeface="+mn-ea"/>
            </a:endParaRPr>
          </a:p>
        </p:txBody>
      </p:sp>
      <p:sp>
        <p:nvSpPr>
          <p:cNvPr id="7" name="タイトル 6"/>
          <p:cNvSpPr>
            <a:spLocks noGrp="1"/>
          </p:cNvSpPr>
          <p:nvPr>
            <p:ph type="title"/>
          </p:nvPr>
        </p:nvSpPr>
        <p:spPr>
          <a:xfrm>
            <a:off x="1520269" y="1908128"/>
            <a:ext cx="9144000" cy="1289580"/>
          </a:xfrm>
        </p:spPr>
        <p:txBody>
          <a:bodyPr anchor="b" anchorCtr="0"/>
          <a:lstStyle>
            <a:lvl1pPr algn="r">
              <a:defRPr>
                <a:effectLst/>
              </a:defRPr>
            </a:lvl1pPr>
          </a:lstStyle>
          <a:p>
            <a:r>
              <a:rPr kumimoji="1" lang="ja-JP" altLang="en-US" dirty="0"/>
              <a:t>マスター タイトルの書式設定</a:t>
            </a:r>
          </a:p>
        </p:txBody>
      </p:sp>
      <p:sp>
        <p:nvSpPr>
          <p:cNvPr id="16" name="正方形/長方形 15"/>
          <p:cNvSpPr/>
          <p:nvPr userDrawn="1"/>
        </p:nvSpPr>
        <p:spPr>
          <a:xfrm>
            <a:off x="0" y="869300"/>
            <a:ext cx="12192000" cy="68716"/>
          </a:xfrm>
          <a:prstGeom prst="rect">
            <a:avLst/>
          </a:prstGeom>
          <a:gradFill flip="none" rotWithShape="1">
            <a:gsLst>
              <a:gs pos="20000">
                <a:srgbClr val="FFFF99"/>
              </a:gs>
              <a:gs pos="8000">
                <a:schemeClr val="bg1"/>
              </a:gs>
              <a:gs pos="40000">
                <a:srgbClr val="0036E7"/>
              </a:gs>
              <a:gs pos="76000">
                <a:srgbClr val="00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テキスト プレースホルダー 5"/>
          <p:cNvSpPr>
            <a:spLocks noGrp="1"/>
          </p:cNvSpPr>
          <p:nvPr>
            <p:ph type="body" sz="quarter" idx="13"/>
          </p:nvPr>
        </p:nvSpPr>
        <p:spPr>
          <a:xfrm>
            <a:off x="7522905" y="4230509"/>
            <a:ext cx="4426189" cy="719138"/>
          </a:xfrm>
        </p:spPr>
        <p:txBody>
          <a:bodyPr>
            <a:noAutofit/>
          </a:bodyPr>
          <a:lstStyle>
            <a:lvl1pPr marL="0" indent="0" algn="r">
              <a:buFont typeface="Arial" panose="020B0604020202020204" pitchFamily="34" charset="0"/>
              <a:buNone/>
              <a:defRPr sz="1800"/>
            </a:lvl1pPr>
            <a:lvl2pPr marL="457200" indent="0" algn="r">
              <a:buFont typeface="Arial" panose="020B0604020202020204" pitchFamily="34" charset="0"/>
              <a:buNone/>
              <a:defRPr sz="1600"/>
            </a:lvl2pPr>
            <a:lvl3pPr marL="914400" indent="0" algn="r">
              <a:buFont typeface="Arial" panose="020B0604020202020204" pitchFamily="34" charset="0"/>
              <a:buNone/>
              <a:defRPr sz="1400"/>
            </a:lvl3pPr>
            <a:lvl4pPr marL="1371600" indent="0" algn="r">
              <a:buFont typeface="Arial" panose="020B0604020202020204" pitchFamily="34" charset="0"/>
              <a:buNone/>
              <a:defRPr sz="1200"/>
            </a:lvl4pPr>
            <a:lvl5pPr marL="1828800" indent="0" algn="r">
              <a:buFont typeface="Arial" panose="020B0604020202020204" pitchFamily="34" charset="0"/>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99082" y="5944603"/>
            <a:ext cx="1939929" cy="252000"/>
          </a:xfrm>
          <a:prstGeom prst="rect">
            <a:avLst/>
          </a:prstGeom>
        </p:spPr>
      </p:pic>
    </p:spTree>
    <p:extLst>
      <p:ext uri="{BB962C8B-B14F-4D97-AF65-F5344CB8AC3E}">
        <p14:creationId xmlns:p14="http://schemas.microsoft.com/office/powerpoint/2010/main" val="1425250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108000"/>
            <a:ext cx="10440000" cy="756599"/>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268305"/>
            <a:ext cx="10515600" cy="490865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6AD8E-3C3F-4881-9345-2BFE41AB169D}" type="datetime1">
              <a:rPr kumimoji="1" lang="ja-JP" altLang="en-US" smtClean="0"/>
              <a:t>2024/5/22</a:t>
            </a:fld>
            <a:endParaRPr kumimoji="1" lang="ja-JP" altLang="en-US"/>
          </a:p>
        </p:txBody>
      </p:sp>
      <p:sp>
        <p:nvSpPr>
          <p:cNvPr id="7" name="テキスト ボックス 6"/>
          <p:cNvSpPr txBox="1"/>
          <p:nvPr userDrawn="1"/>
        </p:nvSpPr>
        <p:spPr>
          <a:xfrm>
            <a:off x="8406640" y="6535655"/>
            <a:ext cx="3558988" cy="246221"/>
          </a:xfrm>
          <a:prstGeom prst="rect">
            <a:avLst/>
          </a:prstGeom>
          <a:noFill/>
        </p:spPr>
        <p:txBody>
          <a:bodyPr wrap="none" rtlCol="0">
            <a:spAutoFit/>
          </a:bodyPr>
          <a:lstStyle/>
          <a:p>
            <a:pPr algn="r"/>
            <a:r>
              <a:rPr kumimoji="1" lang="en-US" altLang="ja-JP" sz="1000" dirty="0">
                <a:solidFill>
                  <a:srgbClr val="A6A6A6"/>
                </a:solidFill>
                <a:latin typeface="+mn-ea"/>
                <a:ea typeface="+mn-ea"/>
              </a:rPr>
              <a:t>Copyright Ⓒ</a:t>
            </a:r>
            <a:r>
              <a:rPr kumimoji="1" lang="en-US" altLang="ja-JP" sz="1000" dirty="0" err="1">
                <a:solidFill>
                  <a:srgbClr val="A6A6A6"/>
                </a:solidFill>
                <a:latin typeface="+mn-ea"/>
                <a:ea typeface="+mn-ea"/>
              </a:rPr>
              <a:t>Ahresty</a:t>
            </a:r>
            <a:r>
              <a:rPr kumimoji="1" lang="en-US" altLang="ja-JP" sz="1000" dirty="0">
                <a:solidFill>
                  <a:srgbClr val="A6A6A6"/>
                </a:solidFill>
                <a:latin typeface="+mn-ea"/>
                <a:ea typeface="+mn-ea"/>
              </a:rPr>
              <a:t> Corporation. All Rights reserved. </a:t>
            </a:r>
            <a:endParaRPr kumimoji="1" lang="ja-JP" altLang="en-US" sz="1000" dirty="0">
              <a:solidFill>
                <a:srgbClr val="A6A6A6"/>
              </a:solidFill>
              <a:latin typeface="+mn-ea"/>
              <a:ea typeface="+mn-ea"/>
            </a:endParaRPr>
          </a:p>
        </p:txBody>
      </p:sp>
      <p:grpSp>
        <p:nvGrpSpPr>
          <p:cNvPr id="6" name="グループ化 5">
            <a:extLst>
              <a:ext uri="{FF2B5EF4-FFF2-40B4-BE49-F238E27FC236}">
                <a16:creationId xmlns:a16="http://schemas.microsoft.com/office/drawing/2014/main" id="{17F336E7-5944-4900-B13E-FE2DCF52C4B4}"/>
              </a:ext>
            </a:extLst>
          </p:cNvPr>
          <p:cNvGrpSpPr/>
          <p:nvPr userDrawn="1"/>
        </p:nvGrpSpPr>
        <p:grpSpPr>
          <a:xfrm>
            <a:off x="10800000" y="0"/>
            <a:ext cx="1392000" cy="549000"/>
            <a:chOff x="0" y="0"/>
            <a:chExt cx="1620000" cy="581029"/>
          </a:xfrm>
        </p:grpSpPr>
        <p:sp>
          <p:nvSpPr>
            <p:cNvPr id="8" name="正方形/長方形 7">
              <a:extLst>
                <a:ext uri="{FF2B5EF4-FFF2-40B4-BE49-F238E27FC236}">
                  <a16:creationId xmlns:a16="http://schemas.microsoft.com/office/drawing/2014/main" id="{985F4B82-82F5-45E8-9968-D036E0739591}"/>
                </a:ext>
              </a:extLst>
            </p:cNvPr>
            <p:cNvSpPr/>
            <p:nvPr/>
          </p:nvSpPr>
          <p:spPr>
            <a:xfrm>
              <a:off x="0" y="0"/>
              <a:ext cx="1620000" cy="29527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000" b="0" u="none" dirty="0">
                  <a:solidFill>
                    <a:srgbClr val="FF0000"/>
                  </a:solidFill>
                  <a:latin typeface="+mn-ea"/>
                  <a:ea typeface="ＭＳ 明朝" panose="02020609040205080304" pitchFamily="17" charset="-128"/>
                  <a:cs typeface="Arial" panose="020B0604020202020204" pitchFamily="34" charset="0"/>
                </a:rPr>
                <a:t>Internal Use Only</a:t>
              </a:r>
              <a:endParaRPr kumimoji="1" lang="en-US" altLang="ja-JP" sz="100" b="0" u="none" dirty="0">
                <a:solidFill>
                  <a:srgbClr val="FF0000"/>
                </a:solidFill>
                <a:latin typeface="ＭＳ 明朝" panose="02020609040205080304" pitchFamily="17" charset="-128"/>
                <a:ea typeface="ＭＳ 明朝" panose="02020609040205080304" pitchFamily="17" charset="-128"/>
                <a:cs typeface="Arial" panose="020B0604020202020204" pitchFamily="34" charset="0"/>
              </a:endParaRPr>
            </a:p>
          </p:txBody>
        </p:sp>
        <p:sp>
          <p:nvSpPr>
            <p:cNvPr id="9" name="正方形/長方形 8">
              <a:extLst>
                <a:ext uri="{FF2B5EF4-FFF2-40B4-BE49-F238E27FC236}">
                  <a16:creationId xmlns:a16="http://schemas.microsoft.com/office/drawing/2014/main" id="{75222289-FC32-4A9F-B9F9-1D2F257D4D35}"/>
                </a:ext>
              </a:extLst>
            </p:cNvPr>
            <p:cNvSpPr/>
            <p:nvPr/>
          </p:nvSpPr>
          <p:spPr>
            <a:xfrm>
              <a:off x="0" y="285754"/>
              <a:ext cx="1620000" cy="29527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000" u="none" dirty="0">
                  <a:solidFill>
                    <a:srgbClr val="FF0000"/>
                  </a:solidFill>
                  <a:latin typeface="+mn-ea"/>
                  <a:cs typeface="Arial" panose="020B0604020202020204" pitchFamily="34" charset="0"/>
                </a:rPr>
                <a:t>CL2</a:t>
              </a:r>
              <a:endParaRPr kumimoji="1" lang="en-US" altLang="ja-JP" sz="100" b="1" u="none" dirty="0">
                <a:solidFill>
                  <a:srgbClr val="FF0000"/>
                </a:solidFill>
                <a:latin typeface="ＭＳ 明朝" panose="02020609040205080304" pitchFamily="17" charset="-128"/>
                <a:ea typeface="ＭＳ 明朝" panose="02020609040205080304" pitchFamily="17" charset="-128"/>
                <a:cs typeface="Arial" panose="020B0604020202020204" pitchFamily="34" charset="0"/>
              </a:endParaRPr>
            </a:p>
          </p:txBody>
        </p:sp>
      </p:grpSp>
    </p:spTree>
    <p:extLst>
      <p:ext uri="{BB962C8B-B14F-4D97-AF65-F5344CB8AC3E}">
        <p14:creationId xmlns:p14="http://schemas.microsoft.com/office/powerpoint/2010/main" val="3027825324"/>
      </p:ext>
    </p:extLst>
  </p:cSld>
  <p:clrMap bg1="lt1" tx1="dk1" bg2="lt2" tx2="dk2" accent1="accent1" accent2="accent2" accent3="accent3" accent4="accent4" accent5="accent5" accent6="accent6" hlink="hlink" folHlink="folHlink"/>
  <p:sldLayoutIdLst>
    <p:sldLayoutId id="2147483689" r:id="rId1"/>
    <p:sldLayoutId id="2147483675" r:id="rId2"/>
    <p:sldLayoutId id="2147483690" r:id="rId3"/>
    <p:sldLayoutId id="2147483691" r:id="rId4"/>
    <p:sldLayoutId id="2147483694" r:id="rId5"/>
    <p:sldLayoutId id="2147483695" r:id="rId6"/>
    <p:sldLayoutId id="2147483696" r:id="rId7"/>
    <p:sldLayoutId id="2147483697" r:id="rId8"/>
    <p:sldLayoutId id="2147483699" r:id="rId9"/>
    <p:sldLayoutId id="2147483700" r:id="rId10"/>
    <p:sldLayoutId id="2147483701" r:id="rId11"/>
    <p:sldLayoutId id="2147483702" r:id="rId12"/>
    <p:sldLayoutId id="2147483703" r:id="rId13"/>
    <p:sldLayoutId id="2147483704" r:id="rId14"/>
    <p:sldLayoutId id="2147483705" r:id="rId15"/>
    <p:sldLayoutId id="2147483676" r:id="rId16"/>
    <p:sldLayoutId id="2147483677" r:id="rId17"/>
    <p:sldLayoutId id="2147483678" r:id="rId18"/>
    <p:sldLayoutId id="2147483679" r:id="rId19"/>
    <p:sldLayoutId id="2147483680" r:id="rId20"/>
    <p:sldLayoutId id="2147483686" r:id="rId21"/>
    <p:sldLayoutId id="2147483688" r:id="rId22"/>
  </p:sldLayoutIdLst>
  <p:hf sldNum="0" hdr="0" ftr="0"/>
  <p:txStyles>
    <p:titleStyle>
      <a:lvl1pPr algn="l" defTabSz="914400" rtl="0" eaLnBrk="1" latinLnBrk="0" hangingPunct="1">
        <a:lnSpc>
          <a:spcPct val="90000"/>
        </a:lnSpc>
        <a:spcBef>
          <a:spcPct val="0"/>
        </a:spcBef>
        <a:buNone/>
        <a:defRPr kumimoji="1" sz="4400" b="1" kern="1200">
          <a:solidFill>
            <a:schemeClr val="tx1"/>
          </a:solidFill>
          <a:effectLst/>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24"/>
        </a:buBlip>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Tx/>
        <a:buBlip>
          <a:blip r:embed="rId25"/>
        </a:buBlip>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Tx/>
        <a:buBlip>
          <a:blip r:embed="rId26"/>
        </a:buBlip>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Tx/>
        <a:buBlip>
          <a:blip r:embed="rId27"/>
        </a:buBlip>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Tx/>
        <a:buBlip>
          <a:blip r:embed="rId24"/>
        </a:buBlip>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9.emf"/><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42.jpeg"/><Relationship Id="rId4" Type="http://schemas.openxmlformats.org/officeDocument/2006/relationships/image" Target="../media/image40.pn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emf"/><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3.png"/><Relationship Id="rId7" Type="http://schemas.openxmlformats.org/officeDocument/2006/relationships/image" Target="../media/image53.png"/><Relationship Id="rId12" Type="http://schemas.openxmlformats.org/officeDocument/2006/relationships/hyperlink" Target="https://www.eccj.or.jp/"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52.png"/><Relationship Id="rId11" Type="http://schemas.openxmlformats.org/officeDocument/2006/relationships/image" Target="../media/image57.emf"/><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3.png"/><Relationship Id="rId7"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png"/><Relationship Id="rId7" Type="http://schemas.openxmlformats.org/officeDocument/2006/relationships/image" Target="../media/image63.emf"/><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65.emf"/><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71.png"/><Relationship Id="rId5" Type="http://schemas.openxmlformats.org/officeDocument/2006/relationships/image" Target="../media/image70.emf"/><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png"/><Relationship Id="rId7" Type="http://schemas.openxmlformats.org/officeDocument/2006/relationships/image" Target="../media/image72.jpe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1.png"/><Relationship Id="rId7" Type="http://schemas.openxmlformats.org/officeDocument/2006/relationships/image" Target="../media/image79.jpe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1.jpeg"/></Relationships>
</file>

<file path=ppt/slides/_rels/slide2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1.png"/><Relationship Id="rId7"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4.png"/></Relationships>
</file>

<file path=ppt/slides/_rels/slide25.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86.png"/></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jpeg"/></Relationships>
</file>

<file path=ppt/slides/_rels/slide2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1.png"/><Relationship Id="rId7"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93.jpeg"/><Relationship Id="rId7" Type="http://schemas.openxmlformats.org/officeDocument/2006/relationships/image" Target="../media/image97.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98.png"/><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jpeg"/><Relationship Id="rId12"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3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9.png"/><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1.png"/><Relationship Id="rId7" Type="http://schemas.openxmlformats.org/officeDocument/2006/relationships/image" Target="../media/image100.png"/><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03.png"/><Relationship Id="rId4" Type="http://schemas.openxmlformats.org/officeDocument/2006/relationships/image" Target="../media/image2.png"/><Relationship Id="rId9" Type="http://schemas.openxmlformats.org/officeDocument/2006/relationships/image" Target="../media/image102.png"/></Relationships>
</file>

<file path=ppt/slides/_rels/slide3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image" Target="../media/image106.png"/><Relationship Id="rId4" Type="http://schemas.openxmlformats.org/officeDocument/2006/relationships/image" Target="../media/image105.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7.png"/><Relationship Id="rId7"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8.png"/><Relationship Id="rId9" Type="http://schemas.openxmlformats.org/officeDocument/2006/relationships/image" Target="../media/image109.png"/></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110.emf"/></Relationships>
</file>

<file path=ppt/slides/_rels/slide3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microsoft.com/office/2007/relationships/hdphoto" Target="../media/hdphoto4.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37.xml"/><Relationship Id="rId1" Type="http://schemas.openxmlformats.org/officeDocument/2006/relationships/slideLayout" Target="../slideLayouts/slideLayout19.xml"/><Relationship Id="rId5" Type="http://schemas.openxmlformats.org/officeDocument/2006/relationships/image" Target="../media/image114.png"/><Relationship Id="rId4" Type="http://schemas.openxmlformats.org/officeDocument/2006/relationships/image" Target="../media/image113.png"/></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8790130" y="3429000"/>
            <a:ext cx="3141363" cy="365125"/>
          </a:xfrm>
        </p:spPr>
        <p:txBody>
          <a:bodyPr/>
          <a:lstStyle/>
          <a:p>
            <a:fld id="{BF849007-C5EB-48B9-8E2C-D4B04D62E3B7}" type="datetime1">
              <a:rPr lang="ja-JP" altLang="en-US" smtClean="0"/>
              <a:t>2024/5/22</a:t>
            </a:fld>
            <a:endParaRPr lang="ja-JP" altLang="en-US" dirty="0"/>
          </a:p>
        </p:txBody>
      </p:sp>
      <p:sp>
        <p:nvSpPr>
          <p:cNvPr id="6" name="タイトル 1">
            <a:extLst>
              <a:ext uri="{FF2B5EF4-FFF2-40B4-BE49-F238E27FC236}">
                <a16:creationId xmlns:a16="http://schemas.microsoft.com/office/drawing/2014/main" id="{818A2D84-9268-8823-0E55-524F1DB1CB66}"/>
              </a:ext>
            </a:extLst>
          </p:cNvPr>
          <p:cNvSpPr txBox="1">
            <a:spLocks/>
          </p:cNvSpPr>
          <p:nvPr/>
        </p:nvSpPr>
        <p:spPr>
          <a:xfrm>
            <a:off x="4176694" y="1765694"/>
            <a:ext cx="7772400" cy="1274687"/>
          </a:xfrm>
          <a:prstGeom prst="rect">
            <a:avLst/>
          </a:prstGeom>
        </p:spPr>
        <p:txBody>
          <a:bodyPr vert="horz" lIns="91440" tIns="45720" rIns="91440" bIns="45720" rtlCol="0" anchor="b" anchorCtr="0">
            <a:normAutofit/>
          </a:bodyPr>
          <a:lstStyle>
            <a:lvl1pPr algn="r" defTabSz="914400" rtl="0" eaLnBrk="1" latinLnBrk="0" hangingPunct="1">
              <a:lnSpc>
                <a:spcPct val="90000"/>
              </a:lnSpc>
              <a:spcBef>
                <a:spcPct val="0"/>
              </a:spcBef>
              <a:buNone/>
              <a:defRPr kumimoji="1" sz="4400" b="1" kern="1200">
                <a:solidFill>
                  <a:schemeClr val="tx1"/>
                </a:solidFill>
                <a:effectLst/>
                <a:latin typeface="+mj-lt"/>
                <a:ea typeface="+mj-ea"/>
                <a:cs typeface="+mj-cs"/>
              </a:defRPr>
            </a:lvl1pPr>
          </a:lstStyle>
          <a:p>
            <a:r>
              <a:rPr lang="ja-JP" altLang="en-US" dirty="0"/>
              <a:t>省エネ活動を推進しよう</a:t>
            </a:r>
          </a:p>
        </p:txBody>
      </p:sp>
      <p:sp>
        <p:nvSpPr>
          <p:cNvPr id="7" name="テキスト プレースホルダー 6">
            <a:extLst>
              <a:ext uri="{FF2B5EF4-FFF2-40B4-BE49-F238E27FC236}">
                <a16:creationId xmlns:a16="http://schemas.microsoft.com/office/drawing/2014/main" id="{38634197-8229-15AD-816F-1CDBACFD0ECD}"/>
              </a:ext>
            </a:extLst>
          </p:cNvPr>
          <p:cNvSpPr>
            <a:spLocks noGrp="1"/>
          </p:cNvSpPr>
          <p:nvPr>
            <p:ph type="body" sz="quarter" idx="13"/>
          </p:nvPr>
        </p:nvSpPr>
        <p:spPr>
          <a:xfrm>
            <a:off x="7644361" y="4143929"/>
            <a:ext cx="4322763" cy="877887"/>
          </a:xfrm>
        </p:spPr>
        <p:txBody>
          <a:bodyPr/>
          <a:lstStyle/>
          <a:p>
            <a:r>
              <a:rPr lang="en-US" altLang="ja-JP" dirty="0"/>
              <a:t>Mint</a:t>
            </a:r>
            <a:r>
              <a:rPr lang="ja-JP" altLang="en-US" dirty="0"/>
              <a:t>サークル</a:t>
            </a:r>
            <a:endParaRPr kumimoji="1" lang="ja-JP" altLang="en-US" dirty="0"/>
          </a:p>
        </p:txBody>
      </p:sp>
      <p:sp>
        <p:nvSpPr>
          <p:cNvPr id="8" name="テキスト ボックス 7">
            <a:extLst>
              <a:ext uri="{FF2B5EF4-FFF2-40B4-BE49-F238E27FC236}">
                <a16:creationId xmlns:a16="http://schemas.microsoft.com/office/drawing/2014/main" id="{ED94B05F-8DED-8695-B1C0-991C6C8623CA}"/>
              </a:ext>
            </a:extLst>
          </p:cNvPr>
          <p:cNvSpPr txBox="1"/>
          <p:nvPr/>
        </p:nvSpPr>
        <p:spPr>
          <a:xfrm>
            <a:off x="1236000" y="5026155"/>
            <a:ext cx="4230000" cy="715581"/>
          </a:xfrm>
          <a:prstGeom prst="rect">
            <a:avLst/>
          </a:prstGeom>
          <a:noFill/>
        </p:spPr>
        <p:txBody>
          <a:bodyPr wrap="square" rtlCol="0">
            <a:spAutoFit/>
          </a:bodyPr>
          <a:lstStyle/>
          <a:p>
            <a:r>
              <a:rPr lang="ja-JP" altLang="en-US" sz="1350" dirty="0"/>
              <a:t>本テーマの活動期間：</a:t>
            </a:r>
            <a:r>
              <a:rPr lang="en-US" altLang="ja-JP" sz="1350" dirty="0"/>
              <a:t>2022</a:t>
            </a:r>
            <a:r>
              <a:rPr lang="ja-JP" altLang="en-US" sz="1350" dirty="0"/>
              <a:t>年</a:t>
            </a:r>
            <a:r>
              <a:rPr lang="en-US" altLang="ja-JP" sz="1350" dirty="0"/>
              <a:t>10</a:t>
            </a:r>
            <a:r>
              <a:rPr lang="ja-JP" altLang="en-US" sz="1350" dirty="0"/>
              <a:t>月～</a:t>
            </a:r>
            <a:r>
              <a:rPr lang="en-US" altLang="ja-JP" sz="1350" dirty="0"/>
              <a:t>2023</a:t>
            </a:r>
            <a:r>
              <a:rPr lang="ja-JP" altLang="en-US" sz="1350" dirty="0"/>
              <a:t>年</a:t>
            </a:r>
            <a:r>
              <a:rPr lang="en-US" altLang="ja-JP" sz="1350" dirty="0"/>
              <a:t>3</a:t>
            </a:r>
            <a:r>
              <a:rPr lang="ja-JP" altLang="en-US" sz="1350" dirty="0"/>
              <a:t>月</a:t>
            </a:r>
            <a:endParaRPr lang="en-US" altLang="ja-JP" sz="1350" dirty="0"/>
          </a:p>
          <a:p>
            <a:r>
              <a:rPr lang="ja-JP" altLang="en-US" sz="1350" dirty="0"/>
              <a:t>本テーマの会合回数：</a:t>
            </a:r>
            <a:r>
              <a:rPr lang="en-US" altLang="ja-JP" sz="1350" dirty="0"/>
              <a:t>20</a:t>
            </a:r>
            <a:r>
              <a:rPr lang="ja-JP" altLang="en-US" sz="1350" dirty="0"/>
              <a:t>回</a:t>
            </a:r>
            <a:endParaRPr lang="en-US" altLang="ja-JP" sz="1350" dirty="0"/>
          </a:p>
          <a:p>
            <a:r>
              <a:rPr lang="en-US" altLang="ja-JP" sz="1350" dirty="0"/>
              <a:t>1</a:t>
            </a:r>
            <a:r>
              <a:rPr lang="ja-JP" altLang="en-US" sz="1350" dirty="0"/>
              <a:t>回あたりの会合時間：</a:t>
            </a:r>
            <a:r>
              <a:rPr lang="en-US" altLang="ja-JP" sz="1350" dirty="0"/>
              <a:t>60</a:t>
            </a:r>
            <a:r>
              <a:rPr lang="ja-JP" altLang="en-US" sz="1350" dirty="0"/>
              <a:t>分</a:t>
            </a:r>
          </a:p>
        </p:txBody>
      </p:sp>
    </p:spTree>
    <p:extLst>
      <p:ext uri="{BB962C8B-B14F-4D97-AF65-F5344CB8AC3E}">
        <p14:creationId xmlns:p14="http://schemas.microsoft.com/office/powerpoint/2010/main" val="205871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タイトル 3">
            <a:extLst>
              <a:ext uri="{FF2B5EF4-FFF2-40B4-BE49-F238E27FC236}">
                <a16:creationId xmlns:a16="http://schemas.microsoft.com/office/drawing/2014/main" id="{60CC03E3-C4EB-26B4-7178-41D516B32306}"/>
              </a:ext>
            </a:extLst>
          </p:cNvPr>
          <p:cNvSpPr txBox="1">
            <a:spLocks/>
          </p:cNvSpPr>
          <p:nvPr/>
        </p:nvSpPr>
        <p:spPr>
          <a:xfrm>
            <a:off x="336000" y="1026663"/>
            <a:ext cx="11340000" cy="50868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3200" b="1" kern="1200" baseline="0">
                <a:solidFill>
                  <a:schemeClr val="tx1"/>
                </a:solidFill>
                <a:effectLst/>
                <a:latin typeface="+mj-lt"/>
                <a:ea typeface="+mj-ea"/>
                <a:cs typeface="+mj-cs"/>
              </a:defRPr>
            </a:lvl1pPr>
          </a:lstStyle>
          <a:p>
            <a:r>
              <a:rPr lang="en-US" altLang="ja-JP" sz="2000" dirty="0">
                <a:latin typeface="+mn-lt"/>
              </a:rPr>
              <a:t>Q: </a:t>
            </a:r>
            <a:r>
              <a:rPr lang="ja-JP" altLang="en-US" sz="2000" dirty="0">
                <a:latin typeface="+mn-lt"/>
              </a:rPr>
              <a:t>テクニカルセンター、</a:t>
            </a:r>
            <a:r>
              <a:rPr lang="en-US" altLang="ja-JP" sz="2000" dirty="0">
                <a:latin typeface="+mn-lt"/>
              </a:rPr>
              <a:t>A</a:t>
            </a:r>
            <a:r>
              <a:rPr lang="ja-JP" altLang="en-US" sz="2000" dirty="0">
                <a:latin typeface="+mn-lt"/>
              </a:rPr>
              <a:t>棟事務棟での省エネに対して、今思っていること、感じていることがあればご記入ください。</a:t>
            </a:r>
          </a:p>
        </p:txBody>
      </p:sp>
      <p:graphicFrame>
        <p:nvGraphicFramePr>
          <p:cNvPr id="4" name="グラフ 3">
            <a:extLst>
              <a:ext uri="{FF2B5EF4-FFF2-40B4-BE49-F238E27FC236}">
                <a16:creationId xmlns:a16="http://schemas.microsoft.com/office/drawing/2014/main" id="{21F3AD60-5B35-3FDC-E7D7-4201DF4145AD}"/>
              </a:ext>
            </a:extLst>
          </p:cNvPr>
          <p:cNvGraphicFramePr>
            <a:graphicFrameLocks/>
          </p:cNvGraphicFramePr>
          <p:nvPr>
            <p:extLst>
              <p:ext uri="{D42A27DB-BD31-4B8C-83A1-F6EECF244321}">
                <p14:modId xmlns:p14="http://schemas.microsoft.com/office/powerpoint/2010/main" val="3760921113"/>
              </p:ext>
            </p:extLst>
          </p:nvPr>
        </p:nvGraphicFramePr>
        <p:xfrm>
          <a:off x="1956000" y="1352294"/>
          <a:ext cx="7736174" cy="3863045"/>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a:extLst>
              <a:ext uri="{FF2B5EF4-FFF2-40B4-BE49-F238E27FC236}">
                <a16:creationId xmlns:a16="http://schemas.microsoft.com/office/drawing/2014/main" id="{05134EFD-6F0B-114E-2B54-C2F0355227F2}"/>
              </a:ext>
            </a:extLst>
          </p:cNvPr>
          <p:cNvSpPr/>
          <p:nvPr/>
        </p:nvSpPr>
        <p:spPr>
          <a:xfrm>
            <a:off x="3216000" y="1989000"/>
            <a:ext cx="1758240" cy="6781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FC46EE1E-114A-BE36-8250-BDDE6CFA70AD}"/>
              </a:ext>
            </a:extLst>
          </p:cNvPr>
          <p:cNvSpPr/>
          <p:nvPr/>
        </p:nvSpPr>
        <p:spPr>
          <a:xfrm>
            <a:off x="2136000" y="5586681"/>
            <a:ext cx="8083340" cy="400110"/>
          </a:xfrm>
          <a:prstGeom prst="rect">
            <a:avLst/>
          </a:prstGeom>
          <a:solidFill>
            <a:schemeClr val="accent3">
              <a:lumMod val="20000"/>
              <a:lumOff val="80000"/>
            </a:schemeClr>
          </a:solidFill>
        </p:spPr>
        <p:txBody>
          <a:bodyPr wrap="square">
            <a:spAutoFit/>
          </a:bodyPr>
          <a:lstStyle/>
          <a:p>
            <a:r>
              <a:rPr lang="ja-JP" altLang="en-US" sz="2000" dirty="0"/>
              <a:t>「節電対策」「効率的な換気方法」「空調改善」に関する意見が上位を占めた</a:t>
            </a:r>
            <a:endParaRPr lang="en-US" altLang="ja-JP" sz="2000" dirty="0"/>
          </a:p>
        </p:txBody>
      </p:sp>
      <p:sp>
        <p:nvSpPr>
          <p:cNvPr id="7" name="正方形/長方形 6">
            <a:extLst>
              <a:ext uri="{FF2B5EF4-FFF2-40B4-BE49-F238E27FC236}">
                <a16:creationId xmlns:a16="http://schemas.microsoft.com/office/drawing/2014/main" id="{2D904C03-E061-5142-9E66-F07BC43DA82F}"/>
              </a:ext>
            </a:extLst>
          </p:cNvPr>
          <p:cNvSpPr/>
          <p:nvPr/>
        </p:nvSpPr>
        <p:spPr>
          <a:xfrm>
            <a:off x="5439319" y="5197937"/>
            <a:ext cx="2476960" cy="307777"/>
          </a:xfrm>
          <a:prstGeom prst="rect">
            <a:avLst/>
          </a:prstGeom>
          <a:solidFill>
            <a:schemeClr val="bg1"/>
          </a:solidFill>
        </p:spPr>
        <p:txBody>
          <a:bodyPr wrap="none">
            <a:spAutoFit/>
          </a:bodyPr>
          <a:lstStyle/>
          <a:p>
            <a:r>
              <a:rPr lang="ja-JP" altLang="en-US" sz="1400" dirty="0"/>
              <a:t>図</a:t>
            </a:r>
            <a:r>
              <a:rPr lang="en-US" altLang="ja-JP" sz="1400" dirty="0"/>
              <a:t>7</a:t>
            </a:r>
            <a:r>
              <a:rPr lang="ja-JP" altLang="en-US" sz="1400" dirty="0"/>
              <a:t> アンケートの自由意見まとめ</a:t>
            </a:r>
          </a:p>
        </p:txBody>
      </p:sp>
      <p:sp>
        <p:nvSpPr>
          <p:cNvPr id="8" name="タイトル 1">
            <a:extLst>
              <a:ext uri="{FF2B5EF4-FFF2-40B4-BE49-F238E27FC236}">
                <a16:creationId xmlns:a16="http://schemas.microsoft.com/office/drawing/2014/main" id="{0BDFAC0D-0E7B-7F15-7749-CBF475C79460}"/>
              </a:ext>
            </a:extLst>
          </p:cNvPr>
          <p:cNvSpPr>
            <a:spLocks noGrp="1"/>
          </p:cNvSpPr>
          <p:nvPr>
            <p:ph type="title"/>
          </p:nvPr>
        </p:nvSpPr>
        <p:spPr>
          <a:xfrm>
            <a:off x="252000" y="108000"/>
            <a:ext cx="8263350" cy="776835"/>
          </a:xfrm>
        </p:spPr>
        <p:txBody>
          <a:bodyPr/>
          <a:lstStyle/>
          <a:p>
            <a:r>
              <a:rPr lang="en-US" altLang="ja-JP" dirty="0"/>
              <a:t>3</a:t>
            </a:r>
            <a:r>
              <a:rPr kumimoji="1" lang="en-US" altLang="ja-JP" dirty="0"/>
              <a:t>.</a:t>
            </a:r>
            <a:r>
              <a:rPr kumimoji="1" lang="ja-JP" altLang="en-US" dirty="0"/>
              <a:t>現状</a:t>
            </a:r>
            <a:r>
              <a:rPr lang="ja-JP" altLang="en-US" dirty="0"/>
              <a:t>把握　アンケート結果</a:t>
            </a:r>
            <a:endParaRPr kumimoji="1" lang="ja-JP" altLang="en-US" dirty="0"/>
          </a:p>
        </p:txBody>
      </p:sp>
    </p:spTree>
    <p:extLst>
      <p:ext uri="{BB962C8B-B14F-4D97-AF65-F5344CB8AC3E}">
        <p14:creationId xmlns:p14="http://schemas.microsoft.com/office/powerpoint/2010/main" val="3323461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四角形: 角を丸くする 2">
            <a:extLst>
              <a:ext uri="{FF2B5EF4-FFF2-40B4-BE49-F238E27FC236}">
                <a16:creationId xmlns:a16="http://schemas.microsoft.com/office/drawing/2014/main" id="{05B5BBC6-4CAD-68C1-9B8A-5DB86FC594CB}"/>
              </a:ext>
            </a:extLst>
          </p:cNvPr>
          <p:cNvSpPr/>
          <p:nvPr/>
        </p:nvSpPr>
        <p:spPr>
          <a:xfrm>
            <a:off x="1236000" y="1064115"/>
            <a:ext cx="4811086" cy="129263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a:extLst>
              <a:ext uri="{FF2B5EF4-FFF2-40B4-BE49-F238E27FC236}">
                <a16:creationId xmlns:a16="http://schemas.microsoft.com/office/drawing/2014/main" id="{1ADD0219-460A-5B82-75CB-219D23E858B8}"/>
              </a:ext>
            </a:extLst>
          </p:cNvPr>
          <p:cNvSpPr/>
          <p:nvPr/>
        </p:nvSpPr>
        <p:spPr>
          <a:xfrm>
            <a:off x="5043643" y="5851139"/>
            <a:ext cx="2050561" cy="276999"/>
          </a:xfrm>
          <a:prstGeom prst="rect">
            <a:avLst/>
          </a:prstGeom>
          <a:solidFill>
            <a:schemeClr val="bg1"/>
          </a:solidFill>
        </p:spPr>
        <p:txBody>
          <a:bodyPr wrap="none">
            <a:spAutoFit/>
          </a:bodyPr>
          <a:lstStyle/>
          <a:p>
            <a:r>
              <a:rPr lang="ja-JP" altLang="en-US" sz="1200" dirty="0"/>
              <a:t>図</a:t>
            </a:r>
            <a:r>
              <a:rPr lang="en-US" altLang="ja-JP" sz="1200" dirty="0"/>
              <a:t>8 </a:t>
            </a:r>
            <a:r>
              <a:rPr lang="ja-JP" altLang="en-US" sz="1200" dirty="0"/>
              <a:t>環境委員会の構成比較 </a:t>
            </a:r>
          </a:p>
        </p:txBody>
      </p:sp>
      <p:sp>
        <p:nvSpPr>
          <p:cNvPr id="5" name="テキスト ボックス 4">
            <a:extLst>
              <a:ext uri="{FF2B5EF4-FFF2-40B4-BE49-F238E27FC236}">
                <a16:creationId xmlns:a16="http://schemas.microsoft.com/office/drawing/2014/main" id="{16D182DA-EA5C-FC68-6D1A-5FBDAAD58D6E}"/>
              </a:ext>
            </a:extLst>
          </p:cNvPr>
          <p:cNvSpPr txBox="1"/>
          <p:nvPr/>
        </p:nvSpPr>
        <p:spPr>
          <a:xfrm>
            <a:off x="1236000" y="1156421"/>
            <a:ext cx="4811086" cy="923330"/>
          </a:xfrm>
          <a:prstGeom prst="rect">
            <a:avLst/>
          </a:prstGeom>
          <a:noFill/>
        </p:spPr>
        <p:txBody>
          <a:bodyPr wrap="square" rtlCol="0">
            <a:spAutoFit/>
          </a:bodyPr>
          <a:lstStyle/>
          <a:p>
            <a:r>
              <a:rPr lang="ja-JP" altLang="en-US" dirty="0"/>
              <a:t>テクニカルセンターでは過去に“省エネ委員会”という組織があり、当時の活動の名残を目にすることができるが、現在省エネ委員会は存在していない。</a:t>
            </a:r>
            <a:endParaRPr lang="en-US" altLang="ja-JP" dirty="0"/>
          </a:p>
        </p:txBody>
      </p:sp>
      <p:sp>
        <p:nvSpPr>
          <p:cNvPr id="6" name="四角形: 角を丸くする 5">
            <a:extLst>
              <a:ext uri="{FF2B5EF4-FFF2-40B4-BE49-F238E27FC236}">
                <a16:creationId xmlns:a16="http://schemas.microsoft.com/office/drawing/2014/main" id="{8596238C-8AE0-7122-1AD4-9F2B1E0E31A2}"/>
              </a:ext>
            </a:extLst>
          </p:cNvPr>
          <p:cNvSpPr/>
          <p:nvPr/>
        </p:nvSpPr>
        <p:spPr>
          <a:xfrm>
            <a:off x="6063075" y="3823664"/>
            <a:ext cx="4352925" cy="1975750"/>
          </a:xfrm>
          <a:prstGeom prst="roundRect">
            <a:avLst>
              <a:gd name="adj" fmla="val 1930"/>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四角形: 角を丸くする 6">
            <a:extLst>
              <a:ext uri="{FF2B5EF4-FFF2-40B4-BE49-F238E27FC236}">
                <a16:creationId xmlns:a16="http://schemas.microsoft.com/office/drawing/2014/main" id="{C638F6C9-E74F-B1F8-5FE6-8B203282000A}"/>
              </a:ext>
            </a:extLst>
          </p:cNvPr>
          <p:cNvSpPr/>
          <p:nvPr/>
        </p:nvSpPr>
        <p:spPr>
          <a:xfrm>
            <a:off x="1714901" y="3823664"/>
            <a:ext cx="4002279" cy="1975750"/>
          </a:xfrm>
          <a:prstGeom prst="roundRect">
            <a:avLst>
              <a:gd name="adj" fmla="val 193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 name="図 7">
            <a:extLst>
              <a:ext uri="{FF2B5EF4-FFF2-40B4-BE49-F238E27FC236}">
                <a16:creationId xmlns:a16="http://schemas.microsoft.com/office/drawing/2014/main" id="{E88612A7-D224-9FC4-D522-F30A2F5AA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5330" y="3937877"/>
            <a:ext cx="3038070" cy="1841456"/>
          </a:xfrm>
          <a:prstGeom prst="rect">
            <a:avLst/>
          </a:prstGeom>
          <a:solidFill>
            <a:schemeClr val="bg1"/>
          </a:solidFill>
        </p:spPr>
      </p:pic>
      <p:pic>
        <p:nvPicPr>
          <p:cNvPr id="9" name="図 8">
            <a:extLst>
              <a:ext uri="{FF2B5EF4-FFF2-40B4-BE49-F238E27FC236}">
                <a16:creationId xmlns:a16="http://schemas.microsoft.com/office/drawing/2014/main" id="{9D65CB58-85DF-5CB9-BD51-92335F2D47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27260" y="3875385"/>
            <a:ext cx="3390024" cy="1864016"/>
          </a:xfrm>
          <a:prstGeom prst="rect">
            <a:avLst/>
          </a:prstGeom>
        </p:spPr>
      </p:pic>
      <p:sp>
        <p:nvSpPr>
          <p:cNvPr id="10" name="コンテンツ プレースホルダー 1">
            <a:extLst>
              <a:ext uri="{FF2B5EF4-FFF2-40B4-BE49-F238E27FC236}">
                <a16:creationId xmlns:a16="http://schemas.microsoft.com/office/drawing/2014/main" id="{3B61DD53-11B7-84C0-7028-36D5B570DB3E}"/>
              </a:ext>
            </a:extLst>
          </p:cNvPr>
          <p:cNvSpPr txBox="1">
            <a:spLocks/>
          </p:cNvSpPr>
          <p:nvPr/>
        </p:nvSpPr>
        <p:spPr>
          <a:xfrm>
            <a:off x="3032207" y="3429004"/>
            <a:ext cx="1832925" cy="30071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5"/>
              </a:buBlip>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Tx/>
              <a:buBlip>
                <a:blip r:embed="rId6"/>
              </a:buBlip>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Tx/>
              <a:buBlip>
                <a:blip r:embed="rId7"/>
              </a:buBlip>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Tx/>
              <a:buBlip>
                <a:blip r:embed="rId8"/>
              </a:buBlip>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Tx/>
              <a:buBlip>
                <a:blip r:embed="rId5"/>
              </a:buBlip>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dirty="0"/>
              <a:t>東京本社</a:t>
            </a:r>
          </a:p>
        </p:txBody>
      </p:sp>
      <p:sp>
        <p:nvSpPr>
          <p:cNvPr id="11" name="コンテンツ プレースホルダー 1">
            <a:extLst>
              <a:ext uri="{FF2B5EF4-FFF2-40B4-BE49-F238E27FC236}">
                <a16:creationId xmlns:a16="http://schemas.microsoft.com/office/drawing/2014/main" id="{CC3A84D6-2E0A-B149-214B-465739B2BB92}"/>
              </a:ext>
            </a:extLst>
          </p:cNvPr>
          <p:cNvSpPr txBox="1">
            <a:spLocks/>
          </p:cNvSpPr>
          <p:nvPr/>
        </p:nvSpPr>
        <p:spPr>
          <a:xfrm>
            <a:off x="7065533" y="3429702"/>
            <a:ext cx="3060000" cy="30071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5"/>
              </a:buBlip>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Tx/>
              <a:buBlip>
                <a:blip r:embed="rId6"/>
              </a:buBlip>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Tx/>
              <a:buBlip>
                <a:blip r:embed="rId7"/>
              </a:buBlip>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Tx/>
              <a:buBlip>
                <a:blip r:embed="rId8"/>
              </a:buBlip>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Tx/>
              <a:buBlip>
                <a:blip r:embed="rId5"/>
              </a:buBlip>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dirty="0"/>
              <a:t>本社・テクニカルセンター</a:t>
            </a:r>
          </a:p>
        </p:txBody>
      </p:sp>
      <p:pic>
        <p:nvPicPr>
          <p:cNvPr id="12" name="図 11">
            <a:extLst>
              <a:ext uri="{FF2B5EF4-FFF2-40B4-BE49-F238E27FC236}">
                <a16:creationId xmlns:a16="http://schemas.microsoft.com/office/drawing/2014/main" id="{AE1127E0-7D65-6A02-CBE0-58C74DC65ED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38202" y="1064111"/>
            <a:ext cx="2062259" cy="1389756"/>
          </a:xfrm>
          <a:prstGeom prst="rect">
            <a:avLst/>
          </a:prstGeom>
        </p:spPr>
      </p:pic>
      <p:pic>
        <p:nvPicPr>
          <p:cNvPr id="13" name="図 12">
            <a:extLst>
              <a:ext uri="{FF2B5EF4-FFF2-40B4-BE49-F238E27FC236}">
                <a16:creationId xmlns:a16="http://schemas.microsoft.com/office/drawing/2014/main" id="{D04E336D-875E-3616-3FBB-00293024A3E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5400000">
            <a:off x="8558358" y="1204094"/>
            <a:ext cx="2373024" cy="2062259"/>
          </a:xfrm>
          <a:prstGeom prst="rect">
            <a:avLst/>
          </a:prstGeom>
        </p:spPr>
      </p:pic>
      <p:sp>
        <p:nvSpPr>
          <p:cNvPr id="14" name="テキスト ボックス 13">
            <a:extLst>
              <a:ext uri="{FF2B5EF4-FFF2-40B4-BE49-F238E27FC236}">
                <a16:creationId xmlns:a16="http://schemas.microsoft.com/office/drawing/2014/main" id="{87183FAB-168D-FA2A-5943-E29E21A33A19}"/>
              </a:ext>
            </a:extLst>
          </p:cNvPr>
          <p:cNvSpPr txBox="1"/>
          <p:nvPr/>
        </p:nvSpPr>
        <p:spPr>
          <a:xfrm>
            <a:off x="1496550" y="2598562"/>
            <a:ext cx="6250666" cy="646331"/>
          </a:xfrm>
          <a:prstGeom prst="rect">
            <a:avLst/>
          </a:prstGeom>
          <a:noFill/>
          <a:ln w="28575">
            <a:solidFill>
              <a:srgbClr val="7030A0"/>
            </a:solidFill>
          </a:ln>
        </p:spPr>
        <p:txBody>
          <a:bodyPr wrap="square" rtlCol="0">
            <a:spAutoFit/>
          </a:bodyPr>
          <a:lstStyle/>
          <a:p>
            <a:r>
              <a:rPr lang="ja-JP" altLang="en-US" dirty="0"/>
              <a:t>環境委員会の構成について、東京本社と比較した。</a:t>
            </a:r>
            <a:endParaRPr lang="en-US" altLang="ja-JP" dirty="0"/>
          </a:p>
          <a:p>
            <a:r>
              <a:rPr lang="ja-JP" altLang="en-US" dirty="0"/>
              <a:t>東京本社では、各部門の担当レベルも参加していることがわかった。</a:t>
            </a:r>
            <a:endParaRPr lang="en-US" altLang="ja-JP" dirty="0"/>
          </a:p>
        </p:txBody>
      </p:sp>
      <p:sp>
        <p:nvSpPr>
          <p:cNvPr id="15" name="楕円 14">
            <a:extLst>
              <a:ext uri="{FF2B5EF4-FFF2-40B4-BE49-F238E27FC236}">
                <a16:creationId xmlns:a16="http://schemas.microsoft.com/office/drawing/2014/main" id="{E7D2E3ED-904F-8C0E-3FEE-72EB142D790F}"/>
              </a:ext>
            </a:extLst>
          </p:cNvPr>
          <p:cNvSpPr/>
          <p:nvPr/>
        </p:nvSpPr>
        <p:spPr>
          <a:xfrm>
            <a:off x="7515128" y="1969853"/>
            <a:ext cx="625333" cy="19915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楕円 15">
            <a:extLst>
              <a:ext uri="{FF2B5EF4-FFF2-40B4-BE49-F238E27FC236}">
                <a16:creationId xmlns:a16="http://schemas.microsoft.com/office/drawing/2014/main" id="{61CB7E31-DA5B-B3DA-B01B-02C1E2398BE7}"/>
              </a:ext>
            </a:extLst>
          </p:cNvPr>
          <p:cNvSpPr/>
          <p:nvPr/>
        </p:nvSpPr>
        <p:spPr>
          <a:xfrm>
            <a:off x="10119321" y="3211234"/>
            <a:ext cx="625333" cy="19915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タイトル 1">
            <a:extLst>
              <a:ext uri="{FF2B5EF4-FFF2-40B4-BE49-F238E27FC236}">
                <a16:creationId xmlns:a16="http://schemas.microsoft.com/office/drawing/2014/main" id="{6BA452CB-F675-FF7C-EDE7-3BC79B72D626}"/>
              </a:ext>
            </a:extLst>
          </p:cNvPr>
          <p:cNvSpPr>
            <a:spLocks noGrp="1"/>
          </p:cNvSpPr>
          <p:nvPr>
            <p:ph type="title"/>
          </p:nvPr>
        </p:nvSpPr>
        <p:spPr>
          <a:xfrm>
            <a:off x="252000" y="108000"/>
            <a:ext cx="8263350" cy="776835"/>
          </a:xfrm>
        </p:spPr>
        <p:txBody>
          <a:bodyPr/>
          <a:lstStyle/>
          <a:p>
            <a:r>
              <a:rPr lang="en-US" altLang="ja-JP" dirty="0"/>
              <a:t>3</a:t>
            </a:r>
            <a:r>
              <a:rPr kumimoji="1" lang="en-US" altLang="ja-JP" dirty="0"/>
              <a:t>.</a:t>
            </a:r>
            <a:r>
              <a:rPr kumimoji="1" lang="ja-JP" altLang="en-US" dirty="0"/>
              <a:t>現状</a:t>
            </a:r>
            <a:r>
              <a:rPr lang="ja-JP" altLang="en-US" dirty="0"/>
              <a:t>把握　省エネ推進体制</a:t>
            </a:r>
            <a:endParaRPr kumimoji="1" lang="ja-JP" altLang="en-US" dirty="0"/>
          </a:p>
        </p:txBody>
      </p:sp>
    </p:spTree>
    <p:extLst>
      <p:ext uri="{BB962C8B-B14F-4D97-AF65-F5344CB8AC3E}">
        <p14:creationId xmlns:p14="http://schemas.microsoft.com/office/powerpoint/2010/main" val="273985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四角形: 角を丸くする 2">
            <a:extLst>
              <a:ext uri="{FF2B5EF4-FFF2-40B4-BE49-F238E27FC236}">
                <a16:creationId xmlns:a16="http://schemas.microsoft.com/office/drawing/2014/main" id="{723C2BCC-0C05-ED95-DACD-74C0B9B872C0}"/>
              </a:ext>
            </a:extLst>
          </p:cNvPr>
          <p:cNvSpPr/>
          <p:nvPr/>
        </p:nvSpPr>
        <p:spPr>
          <a:xfrm>
            <a:off x="1686805" y="2538743"/>
            <a:ext cx="4244312" cy="2609985"/>
          </a:xfrm>
          <a:prstGeom prst="roundRect">
            <a:avLst>
              <a:gd name="adj" fmla="val 2336"/>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思考の吹き出し: 雲形 3">
            <a:extLst>
              <a:ext uri="{FF2B5EF4-FFF2-40B4-BE49-F238E27FC236}">
                <a16:creationId xmlns:a16="http://schemas.microsoft.com/office/drawing/2014/main" id="{341B68EC-C398-CC2E-F7E2-5FAEEAE79B6C}"/>
              </a:ext>
            </a:extLst>
          </p:cNvPr>
          <p:cNvSpPr/>
          <p:nvPr/>
        </p:nvSpPr>
        <p:spPr>
          <a:xfrm>
            <a:off x="3391517" y="1068017"/>
            <a:ext cx="6575289" cy="776835"/>
          </a:xfrm>
          <a:prstGeom prst="cloudCallout">
            <a:avLst>
              <a:gd name="adj1" fmla="val -55744"/>
              <a:gd name="adj2" fmla="val -6444"/>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5" name="Picture 2" descr="クエスチョンマークを出している人のイラスト（棒人間）">
            <a:extLst>
              <a:ext uri="{FF2B5EF4-FFF2-40B4-BE49-F238E27FC236}">
                <a16:creationId xmlns:a16="http://schemas.microsoft.com/office/drawing/2014/main" id="{3ED3CCD0-A8F6-1A6C-839B-B6990BB4822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06803" y="976572"/>
            <a:ext cx="720000" cy="98630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2FEE421-1487-7941-0756-FFB94E28C378}"/>
              </a:ext>
            </a:extLst>
          </p:cNvPr>
          <p:cNvSpPr txBox="1"/>
          <p:nvPr/>
        </p:nvSpPr>
        <p:spPr>
          <a:xfrm>
            <a:off x="3683712" y="1261799"/>
            <a:ext cx="5400000" cy="338554"/>
          </a:xfrm>
          <a:prstGeom prst="rect">
            <a:avLst/>
          </a:prstGeom>
          <a:noFill/>
        </p:spPr>
        <p:txBody>
          <a:bodyPr wrap="square" rtlCol="0">
            <a:spAutoFit/>
          </a:bodyPr>
          <a:lstStyle/>
          <a:p>
            <a:pPr algn="ctr"/>
            <a:r>
              <a:rPr lang="ja-JP" altLang="en-US" sz="1600" dirty="0"/>
              <a:t>現状って、</a:t>
            </a:r>
            <a:r>
              <a:rPr lang="en-US" altLang="ja-JP" sz="1600" dirty="0"/>
              <a:t>TC</a:t>
            </a:r>
            <a:r>
              <a:rPr lang="ja-JP" altLang="en-US" sz="1600" dirty="0"/>
              <a:t>内の省エネに関する決め事はあるのかなぁ？</a:t>
            </a:r>
          </a:p>
        </p:txBody>
      </p:sp>
      <p:sp>
        <p:nvSpPr>
          <p:cNvPr id="7" name="テキスト ボックス 6">
            <a:extLst>
              <a:ext uri="{FF2B5EF4-FFF2-40B4-BE49-F238E27FC236}">
                <a16:creationId xmlns:a16="http://schemas.microsoft.com/office/drawing/2014/main" id="{2320D817-FD5E-35B2-FD00-F5F6CAEC9741}"/>
              </a:ext>
            </a:extLst>
          </p:cNvPr>
          <p:cNvSpPr txBox="1"/>
          <p:nvPr/>
        </p:nvSpPr>
        <p:spPr>
          <a:xfrm>
            <a:off x="1686805" y="2133035"/>
            <a:ext cx="4144350" cy="369332"/>
          </a:xfrm>
          <a:prstGeom prst="rect">
            <a:avLst/>
          </a:prstGeom>
          <a:noFill/>
        </p:spPr>
        <p:txBody>
          <a:bodyPr wrap="square" rtlCol="0">
            <a:spAutoFit/>
          </a:bodyPr>
          <a:lstStyle/>
          <a:p>
            <a:pPr algn="ctr"/>
            <a:r>
              <a:rPr lang="ja-JP" altLang="en-US" b="1" u="sng" dirty="0">
                <a:solidFill>
                  <a:srgbClr val="00B050"/>
                </a:solidFill>
              </a:rPr>
              <a:t>「テクニカルセンタールール」を見てみよう！</a:t>
            </a:r>
          </a:p>
        </p:txBody>
      </p:sp>
      <p:pic>
        <p:nvPicPr>
          <p:cNvPr id="8" name="図 7">
            <a:extLst>
              <a:ext uri="{FF2B5EF4-FFF2-40B4-BE49-F238E27FC236}">
                <a16:creationId xmlns:a16="http://schemas.microsoft.com/office/drawing/2014/main" id="{C2EC88E3-4B60-E85A-C737-E3D6B70D22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4832" y="2640727"/>
            <a:ext cx="4028296" cy="1026441"/>
          </a:xfrm>
          <a:prstGeom prst="rect">
            <a:avLst/>
          </a:prstGeom>
          <a:solidFill>
            <a:schemeClr val="bg1"/>
          </a:solidFill>
          <a:ln>
            <a:solidFill>
              <a:schemeClr val="bg1">
                <a:lumMod val="65000"/>
              </a:schemeClr>
            </a:solidFill>
          </a:ln>
        </p:spPr>
      </p:pic>
      <p:pic>
        <p:nvPicPr>
          <p:cNvPr id="9" name="Picture 2" descr="https://4.bp.blogspot.com/-nfpMS8ZUzJk/WIHlXCF4trI/AAAAAAABBOo/jmvODl5ErI8cf2NxeFI555evFeAdDV42wCLcB/s800/clipboard4_check.png">
            <a:extLst>
              <a:ext uri="{FF2B5EF4-FFF2-40B4-BE49-F238E27FC236}">
                <a16:creationId xmlns:a16="http://schemas.microsoft.com/office/drawing/2014/main" id="{DBA9DA3B-456C-940D-0E05-D3BBF5E724B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66807" y="3732255"/>
            <a:ext cx="910475" cy="1233768"/>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F6F7B4AA-5CF7-C677-0277-67326AD81AF0}"/>
              </a:ext>
            </a:extLst>
          </p:cNvPr>
          <p:cNvSpPr txBox="1"/>
          <p:nvPr/>
        </p:nvSpPr>
        <p:spPr>
          <a:xfrm>
            <a:off x="2842597" y="3787478"/>
            <a:ext cx="2869525" cy="1323439"/>
          </a:xfrm>
          <a:prstGeom prst="rect">
            <a:avLst/>
          </a:prstGeom>
          <a:noFill/>
        </p:spPr>
        <p:txBody>
          <a:bodyPr wrap="square" rtlCol="0">
            <a:spAutoFit/>
          </a:bodyPr>
          <a:lstStyle/>
          <a:p>
            <a:r>
              <a:rPr lang="ja-JP" altLang="en-US" sz="1600" dirty="0"/>
              <a:t>空調使用状況や消灯のチェックをすることはルールになっている。電気機器に対しては、扇風機に対してのみ、協力の要請までであった。</a:t>
            </a:r>
            <a:endParaRPr lang="en-US" altLang="ja-JP" sz="1600" dirty="0"/>
          </a:p>
        </p:txBody>
      </p:sp>
      <p:sp>
        <p:nvSpPr>
          <p:cNvPr id="11" name="テキスト ボックス 10">
            <a:extLst>
              <a:ext uri="{FF2B5EF4-FFF2-40B4-BE49-F238E27FC236}">
                <a16:creationId xmlns:a16="http://schemas.microsoft.com/office/drawing/2014/main" id="{0E87B0E7-EBA4-218C-4304-74AD2F8CEFAB}"/>
              </a:ext>
            </a:extLst>
          </p:cNvPr>
          <p:cNvSpPr txBox="1"/>
          <p:nvPr/>
        </p:nvSpPr>
        <p:spPr>
          <a:xfrm>
            <a:off x="6412027" y="2104093"/>
            <a:ext cx="4144350" cy="369332"/>
          </a:xfrm>
          <a:prstGeom prst="rect">
            <a:avLst/>
          </a:prstGeom>
          <a:noFill/>
        </p:spPr>
        <p:txBody>
          <a:bodyPr wrap="square" rtlCol="0">
            <a:spAutoFit/>
          </a:bodyPr>
          <a:lstStyle/>
          <a:p>
            <a:pPr algn="ctr"/>
            <a:r>
              <a:rPr lang="en-US" altLang="ja-JP" b="1" u="sng" dirty="0">
                <a:solidFill>
                  <a:schemeClr val="accent3">
                    <a:lumMod val="75000"/>
                  </a:schemeClr>
                </a:solidFill>
              </a:rPr>
              <a:t>A</a:t>
            </a:r>
            <a:r>
              <a:rPr lang="ja-JP" altLang="en-US" b="1" u="sng" dirty="0">
                <a:solidFill>
                  <a:schemeClr val="accent3">
                    <a:lumMod val="75000"/>
                  </a:schemeClr>
                </a:solidFill>
              </a:rPr>
              <a:t>棟内の掲示物を見てみよう！</a:t>
            </a:r>
          </a:p>
        </p:txBody>
      </p:sp>
      <p:sp>
        <p:nvSpPr>
          <p:cNvPr id="12" name="四角形: 角を丸くする 11">
            <a:extLst>
              <a:ext uri="{FF2B5EF4-FFF2-40B4-BE49-F238E27FC236}">
                <a16:creationId xmlns:a16="http://schemas.microsoft.com/office/drawing/2014/main" id="{0FB7C689-8310-2B6C-1A6A-1B33487CCE43}"/>
              </a:ext>
            </a:extLst>
          </p:cNvPr>
          <p:cNvSpPr/>
          <p:nvPr/>
        </p:nvSpPr>
        <p:spPr>
          <a:xfrm>
            <a:off x="6186807" y="2502370"/>
            <a:ext cx="4478415" cy="2646357"/>
          </a:xfrm>
          <a:prstGeom prst="roundRect">
            <a:avLst>
              <a:gd name="adj" fmla="val 2336"/>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3" name="図 12">
            <a:extLst>
              <a:ext uri="{FF2B5EF4-FFF2-40B4-BE49-F238E27FC236}">
                <a16:creationId xmlns:a16="http://schemas.microsoft.com/office/drawing/2014/main" id="{E08891A7-0158-2C20-D9BD-6FE4DA4A344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97585" y="2819615"/>
            <a:ext cx="2662103" cy="2045081"/>
          </a:xfrm>
          <a:prstGeom prst="rect">
            <a:avLst/>
          </a:prstGeom>
        </p:spPr>
      </p:pic>
      <p:pic>
        <p:nvPicPr>
          <p:cNvPr id="14" name="図 13">
            <a:extLst>
              <a:ext uri="{FF2B5EF4-FFF2-40B4-BE49-F238E27FC236}">
                <a16:creationId xmlns:a16="http://schemas.microsoft.com/office/drawing/2014/main" id="{9A0A924C-5D93-BE07-9875-1D6D4D6DE0E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19064" y="2571329"/>
            <a:ext cx="2662102" cy="991420"/>
          </a:xfrm>
          <a:prstGeom prst="rect">
            <a:avLst/>
          </a:prstGeom>
        </p:spPr>
      </p:pic>
      <p:sp>
        <p:nvSpPr>
          <p:cNvPr id="15" name="テキスト ボックス 14">
            <a:extLst>
              <a:ext uri="{FF2B5EF4-FFF2-40B4-BE49-F238E27FC236}">
                <a16:creationId xmlns:a16="http://schemas.microsoft.com/office/drawing/2014/main" id="{4C5A7243-A872-8147-4379-537C053FE0FC}"/>
              </a:ext>
            </a:extLst>
          </p:cNvPr>
          <p:cNvSpPr txBox="1"/>
          <p:nvPr/>
        </p:nvSpPr>
        <p:spPr>
          <a:xfrm>
            <a:off x="8936935" y="3609000"/>
            <a:ext cx="1839065" cy="1077218"/>
          </a:xfrm>
          <a:prstGeom prst="rect">
            <a:avLst/>
          </a:prstGeom>
          <a:noFill/>
        </p:spPr>
        <p:txBody>
          <a:bodyPr wrap="square" rtlCol="0">
            <a:spAutoFit/>
          </a:bodyPr>
          <a:lstStyle/>
          <a:p>
            <a:r>
              <a:rPr lang="ja-JP" altLang="en-US" sz="1600" dirty="0"/>
              <a:t>複数箇所に掲示はあったが、明確な決め事であるかは不明であった。</a:t>
            </a:r>
            <a:endParaRPr lang="en-US" altLang="ja-JP" sz="1600" dirty="0"/>
          </a:p>
        </p:txBody>
      </p:sp>
      <p:sp>
        <p:nvSpPr>
          <p:cNvPr id="16" name="吹き出し: 四角形 15">
            <a:extLst>
              <a:ext uri="{FF2B5EF4-FFF2-40B4-BE49-F238E27FC236}">
                <a16:creationId xmlns:a16="http://schemas.microsoft.com/office/drawing/2014/main" id="{144B536D-26E4-7C7F-ACDD-808EC067D413}"/>
              </a:ext>
            </a:extLst>
          </p:cNvPr>
          <p:cNvSpPr/>
          <p:nvPr/>
        </p:nvSpPr>
        <p:spPr>
          <a:xfrm>
            <a:off x="6592878" y="4627279"/>
            <a:ext cx="1830325" cy="456871"/>
          </a:xfrm>
          <a:prstGeom prst="wedgeRectCallout">
            <a:avLst>
              <a:gd name="adj1" fmla="val 43399"/>
              <a:gd name="adj2" fmla="val -69024"/>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7" name="図 16">
            <a:extLst>
              <a:ext uri="{FF2B5EF4-FFF2-40B4-BE49-F238E27FC236}">
                <a16:creationId xmlns:a16="http://schemas.microsoft.com/office/drawing/2014/main" id="{479EA1EE-C591-6D0D-50E7-8055F1B310D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698036" y="4700306"/>
            <a:ext cx="1620000" cy="328779"/>
          </a:xfrm>
          <a:prstGeom prst="rect">
            <a:avLst/>
          </a:prstGeom>
        </p:spPr>
      </p:pic>
      <p:pic>
        <p:nvPicPr>
          <p:cNvPr id="18" name="Picture 8" descr="https://3.bp.blogspot.com/-4JoGjamSqvc/W3abKCpco2I/AAAAAAABN_A/aiPpwG4nUSQFJhPFuLho3el0vqmQbkfOgCLcBGAs/s800/dog2_4_think.png">
            <a:extLst>
              <a:ext uri="{FF2B5EF4-FFF2-40B4-BE49-F238E27FC236}">
                <a16:creationId xmlns:a16="http://schemas.microsoft.com/office/drawing/2014/main" id="{E725B81C-EB3E-F558-DBD9-BC18C639AEA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073172" y="5229343"/>
            <a:ext cx="769425" cy="873475"/>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3F41A91B-FFCE-91D7-A27F-A582DAC268F0}"/>
              </a:ext>
            </a:extLst>
          </p:cNvPr>
          <p:cNvSpPr txBox="1"/>
          <p:nvPr/>
        </p:nvSpPr>
        <p:spPr>
          <a:xfrm>
            <a:off x="3047443" y="5393803"/>
            <a:ext cx="5505163" cy="646331"/>
          </a:xfrm>
          <a:prstGeom prst="rect">
            <a:avLst/>
          </a:prstGeom>
          <a:noFill/>
        </p:spPr>
        <p:txBody>
          <a:bodyPr wrap="square" rtlCol="0">
            <a:spAutoFit/>
          </a:bodyPr>
          <a:lstStyle/>
          <a:p>
            <a:r>
              <a:rPr lang="ja-JP" altLang="en-US" b="1" dirty="0">
                <a:solidFill>
                  <a:srgbClr val="FF0000"/>
                </a:solidFill>
              </a:rPr>
              <a:t>現状</a:t>
            </a:r>
            <a:r>
              <a:rPr lang="en-US" altLang="ja-JP" b="1" dirty="0">
                <a:solidFill>
                  <a:srgbClr val="FF0000"/>
                </a:solidFill>
              </a:rPr>
              <a:t>…</a:t>
            </a:r>
            <a:r>
              <a:rPr lang="ja-JP" altLang="en-US" b="1" dirty="0">
                <a:solidFill>
                  <a:srgbClr val="FF0000"/>
                </a:solidFill>
              </a:rPr>
              <a:t>省エネに資する働く人の行動についての決め事は、</a:t>
            </a:r>
            <a:endParaRPr lang="en-US" altLang="ja-JP" b="1" dirty="0">
              <a:solidFill>
                <a:srgbClr val="FF0000"/>
              </a:solidFill>
            </a:endParaRPr>
          </a:p>
          <a:p>
            <a:r>
              <a:rPr lang="ja-JP" altLang="en-US" b="1" dirty="0">
                <a:solidFill>
                  <a:srgbClr val="FF0000"/>
                </a:solidFill>
              </a:rPr>
              <a:t>少し不明瞭で、十分であるか疑問が残るところであった。</a:t>
            </a:r>
          </a:p>
        </p:txBody>
      </p:sp>
      <p:sp>
        <p:nvSpPr>
          <p:cNvPr id="20" name="タイトル 1">
            <a:extLst>
              <a:ext uri="{FF2B5EF4-FFF2-40B4-BE49-F238E27FC236}">
                <a16:creationId xmlns:a16="http://schemas.microsoft.com/office/drawing/2014/main" id="{24852917-2272-5277-264E-8C83AF2035FD}"/>
              </a:ext>
            </a:extLst>
          </p:cNvPr>
          <p:cNvSpPr>
            <a:spLocks noGrp="1"/>
          </p:cNvSpPr>
          <p:nvPr>
            <p:ph type="title"/>
          </p:nvPr>
        </p:nvSpPr>
        <p:spPr>
          <a:xfrm>
            <a:off x="252000" y="108000"/>
            <a:ext cx="10329166" cy="776835"/>
          </a:xfrm>
        </p:spPr>
        <p:txBody>
          <a:bodyPr>
            <a:normAutofit fontScale="90000"/>
          </a:bodyPr>
          <a:lstStyle/>
          <a:p>
            <a:r>
              <a:rPr lang="en-US" altLang="ja-JP" dirty="0"/>
              <a:t>3</a:t>
            </a:r>
            <a:r>
              <a:rPr kumimoji="1" lang="en-US" altLang="ja-JP" dirty="0"/>
              <a:t>.</a:t>
            </a:r>
            <a:r>
              <a:rPr kumimoji="1" lang="ja-JP" altLang="en-US" dirty="0"/>
              <a:t>現状</a:t>
            </a:r>
            <a:r>
              <a:rPr lang="ja-JP" altLang="en-US" dirty="0"/>
              <a:t>把握　</a:t>
            </a:r>
            <a:r>
              <a:rPr lang="en-US" altLang="ja-JP" dirty="0"/>
              <a:t>TC</a:t>
            </a:r>
            <a:r>
              <a:rPr lang="ja-JP" altLang="ja-JP" dirty="0"/>
              <a:t>内の省エネ関連決め事調査</a:t>
            </a:r>
            <a:endParaRPr kumimoji="1" lang="ja-JP" altLang="en-US" dirty="0"/>
          </a:p>
        </p:txBody>
      </p:sp>
    </p:spTree>
    <p:extLst>
      <p:ext uri="{BB962C8B-B14F-4D97-AF65-F5344CB8AC3E}">
        <p14:creationId xmlns:p14="http://schemas.microsoft.com/office/powerpoint/2010/main" val="2069878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四角形: 角を丸くする 2">
            <a:extLst>
              <a:ext uri="{FF2B5EF4-FFF2-40B4-BE49-F238E27FC236}">
                <a16:creationId xmlns:a16="http://schemas.microsoft.com/office/drawing/2014/main" id="{89A178EF-FECF-3FA5-0346-484AD6B1102B}"/>
              </a:ext>
            </a:extLst>
          </p:cNvPr>
          <p:cNvSpPr/>
          <p:nvPr/>
        </p:nvSpPr>
        <p:spPr>
          <a:xfrm>
            <a:off x="1236000" y="1814477"/>
            <a:ext cx="3162326" cy="4086971"/>
          </a:xfrm>
          <a:prstGeom prst="roundRect">
            <a:avLst>
              <a:gd name="adj" fmla="val 2336"/>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思考の吹き出し: 雲形 3">
            <a:extLst>
              <a:ext uri="{FF2B5EF4-FFF2-40B4-BE49-F238E27FC236}">
                <a16:creationId xmlns:a16="http://schemas.microsoft.com/office/drawing/2014/main" id="{8CEE2776-BA9B-4305-29EC-BAD1689FDD66}"/>
              </a:ext>
            </a:extLst>
          </p:cNvPr>
          <p:cNvSpPr/>
          <p:nvPr/>
        </p:nvSpPr>
        <p:spPr>
          <a:xfrm>
            <a:off x="3337482" y="1068017"/>
            <a:ext cx="6575289" cy="776835"/>
          </a:xfrm>
          <a:prstGeom prst="cloudCallout">
            <a:avLst>
              <a:gd name="adj1" fmla="val -55744"/>
              <a:gd name="adj2" fmla="val -6444"/>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5" name="Picture 2" descr="クエスチョンマークを出している人のイラスト（棒人間）">
            <a:extLst>
              <a:ext uri="{FF2B5EF4-FFF2-40B4-BE49-F238E27FC236}">
                <a16:creationId xmlns:a16="http://schemas.microsoft.com/office/drawing/2014/main" id="{5CD266DF-9E76-DE12-34CE-770EE8C35DA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52768" y="976572"/>
            <a:ext cx="720000" cy="98630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C9455E28-1E57-1945-7186-DB3BF67B1A2E}"/>
              </a:ext>
            </a:extLst>
          </p:cNvPr>
          <p:cNvSpPr txBox="1"/>
          <p:nvPr/>
        </p:nvSpPr>
        <p:spPr>
          <a:xfrm>
            <a:off x="4877390" y="1936752"/>
            <a:ext cx="5678268" cy="1077218"/>
          </a:xfrm>
          <a:prstGeom prst="rect">
            <a:avLst/>
          </a:prstGeom>
          <a:noFill/>
        </p:spPr>
        <p:txBody>
          <a:bodyPr wrap="square" rtlCol="0">
            <a:spAutoFit/>
          </a:bodyPr>
          <a:lstStyle/>
          <a:p>
            <a:r>
              <a:rPr lang="ja-JP" altLang="en-US" sz="1600" dirty="0"/>
              <a:t>　省エネルギーセンター</a:t>
            </a:r>
            <a:r>
              <a:rPr lang="en-US" altLang="ja-JP" sz="1600" dirty="0"/>
              <a:t>(</a:t>
            </a:r>
            <a:r>
              <a:rPr lang="ja-JP" altLang="en-US" sz="1600" dirty="0"/>
              <a:t>過去 経産省所管団体</a:t>
            </a:r>
            <a:r>
              <a:rPr lang="en-US" altLang="ja-JP" sz="1600" dirty="0"/>
              <a:t>)</a:t>
            </a:r>
            <a:r>
              <a:rPr lang="ja-JP" altLang="en-US" sz="1600" dirty="0"/>
              <a:t>にて、各企業が省エネに取り組むためのガイドラインなどを見つけ、内容を確認した。その中には、オフィスでも活用できる省エネチェックリストがあり、これの</a:t>
            </a:r>
            <a:r>
              <a:rPr lang="en-US" altLang="ja-JP" sz="1600" dirty="0"/>
              <a:t>”</a:t>
            </a:r>
            <a:r>
              <a:rPr lang="ja-JP" altLang="en-US" sz="1600" dirty="0"/>
              <a:t>テクニカルセンター版</a:t>
            </a:r>
            <a:r>
              <a:rPr lang="en-US" altLang="ja-JP" sz="1600" dirty="0"/>
              <a:t>”</a:t>
            </a:r>
            <a:r>
              <a:rPr lang="ja-JP" altLang="en-US" sz="1600" dirty="0"/>
              <a:t>が作成できないか、検討をすることとした！</a:t>
            </a:r>
          </a:p>
        </p:txBody>
      </p:sp>
      <p:pic>
        <p:nvPicPr>
          <p:cNvPr id="7" name="図 6">
            <a:extLst>
              <a:ext uri="{FF2B5EF4-FFF2-40B4-BE49-F238E27FC236}">
                <a16:creationId xmlns:a16="http://schemas.microsoft.com/office/drawing/2014/main" id="{FF22530B-AF5D-212D-CA2E-84A2892E83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71544" y="3910385"/>
            <a:ext cx="1381316" cy="1920074"/>
          </a:xfrm>
          <a:prstGeom prst="rect">
            <a:avLst/>
          </a:prstGeom>
        </p:spPr>
      </p:pic>
      <p:pic>
        <p:nvPicPr>
          <p:cNvPr id="8" name="図 7">
            <a:extLst>
              <a:ext uri="{FF2B5EF4-FFF2-40B4-BE49-F238E27FC236}">
                <a16:creationId xmlns:a16="http://schemas.microsoft.com/office/drawing/2014/main" id="{977FC040-5C50-208A-213D-438C72B347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15929" y="3910385"/>
            <a:ext cx="1381316" cy="1920074"/>
          </a:xfrm>
          <a:prstGeom prst="rect">
            <a:avLst/>
          </a:prstGeom>
        </p:spPr>
      </p:pic>
      <p:pic>
        <p:nvPicPr>
          <p:cNvPr id="9" name="図 8">
            <a:extLst>
              <a:ext uri="{FF2B5EF4-FFF2-40B4-BE49-F238E27FC236}">
                <a16:creationId xmlns:a16="http://schemas.microsoft.com/office/drawing/2014/main" id="{43A6099A-8A14-1C45-8402-078D20B7DC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71548" y="1902056"/>
            <a:ext cx="1365453" cy="1920074"/>
          </a:xfrm>
          <a:prstGeom prst="rect">
            <a:avLst/>
          </a:prstGeom>
        </p:spPr>
      </p:pic>
      <p:pic>
        <p:nvPicPr>
          <p:cNvPr id="10" name="図 9">
            <a:extLst>
              <a:ext uri="{FF2B5EF4-FFF2-40B4-BE49-F238E27FC236}">
                <a16:creationId xmlns:a16="http://schemas.microsoft.com/office/drawing/2014/main" id="{3857AE50-23F6-EBDD-6D69-22BCE7142E2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90510" y="1902056"/>
            <a:ext cx="1529438" cy="1920074"/>
          </a:xfrm>
          <a:prstGeom prst="rect">
            <a:avLst/>
          </a:prstGeom>
        </p:spPr>
      </p:pic>
      <p:pic>
        <p:nvPicPr>
          <p:cNvPr id="11" name="Picture 4" descr="https://4.bp.blogspot.com/-Xg8XOtDeXyk/XNE_K_9Gt8I/AAAAAAABSvQ/LxhqODnftlk2Vy9OPYtRm8Eu9V-jRTbOACLcBGAs/s800/magnifier_mushimegane_check.png">
            <a:extLst>
              <a:ext uri="{FF2B5EF4-FFF2-40B4-BE49-F238E27FC236}">
                <a16:creationId xmlns:a16="http://schemas.microsoft.com/office/drawing/2014/main" id="{F1E42BBB-09D6-67C4-336C-DA84E2FDC1E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94923" y="1629000"/>
            <a:ext cx="751156" cy="10189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考え事をしている女性会社員のイラスト（スーツ）">
            <a:extLst>
              <a:ext uri="{FF2B5EF4-FFF2-40B4-BE49-F238E27FC236}">
                <a16:creationId xmlns:a16="http://schemas.microsoft.com/office/drawing/2014/main" id="{ED308133-183B-86D9-27D2-F761885E50B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flipH="1">
            <a:off x="10658615" y="1629000"/>
            <a:ext cx="922960" cy="123608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250A73D5-7A6D-5BFB-0A47-2F9F524B71CE}"/>
              </a:ext>
            </a:extLst>
          </p:cNvPr>
          <p:cNvSpPr txBox="1"/>
          <p:nvPr/>
        </p:nvSpPr>
        <p:spPr>
          <a:xfrm>
            <a:off x="3792768" y="1196488"/>
            <a:ext cx="5400000" cy="584775"/>
          </a:xfrm>
          <a:prstGeom prst="rect">
            <a:avLst/>
          </a:prstGeom>
          <a:noFill/>
        </p:spPr>
        <p:txBody>
          <a:bodyPr wrap="square" rtlCol="0">
            <a:spAutoFit/>
          </a:bodyPr>
          <a:lstStyle/>
          <a:p>
            <a:pPr algn="ctr"/>
            <a:r>
              <a:rPr lang="ja-JP" altLang="en-US" sz="1600" dirty="0"/>
              <a:t>現状って、オフィスの一般的な省エネに関する観点の情報を</a:t>
            </a:r>
            <a:endParaRPr lang="en-US" altLang="ja-JP" sz="1600" dirty="0"/>
          </a:p>
          <a:p>
            <a:pPr algn="ctr"/>
            <a:r>
              <a:rPr lang="ja-JP" altLang="en-US" sz="1600" dirty="0"/>
              <a:t>取得することはできないかな？</a:t>
            </a:r>
          </a:p>
        </p:txBody>
      </p:sp>
      <p:pic>
        <p:nvPicPr>
          <p:cNvPr id="14" name="Picture 14" descr="ガッツポーズのイラスト（会社員）">
            <a:extLst>
              <a:ext uri="{FF2B5EF4-FFF2-40B4-BE49-F238E27FC236}">
                <a16:creationId xmlns:a16="http://schemas.microsoft.com/office/drawing/2014/main" id="{0CBE23C1-54D6-347F-00AA-EBFC60B67B5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66364" y="4637269"/>
            <a:ext cx="1119721" cy="1094527"/>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796CC3AD-4F78-68C3-FAC0-263E767E9F0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b="34136"/>
          <a:stretch/>
        </p:blipFill>
        <p:spPr>
          <a:xfrm>
            <a:off x="6256739" y="3040307"/>
            <a:ext cx="4699261" cy="2449659"/>
          </a:xfrm>
          <a:prstGeom prst="rect">
            <a:avLst/>
          </a:prstGeom>
        </p:spPr>
      </p:pic>
      <p:sp>
        <p:nvSpPr>
          <p:cNvPr id="16" name="矢印: ストライプ 15">
            <a:extLst>
              <a:ext uri="{FF2B5EF4-FFF2-40B4-BE49-F238E27FC236}">
                <a16:creationId xmlns:a16="http://schemas.microsoft.com/office/drawing/2014/main" id="{628EE976-5FD1-32BA-D805-5E24A9EE6054}"/>
              </a:ext>
            </a:extLst>
          </p:cNvPr>
          <p:cNvSpPr/>
          <p:nvPr/>
        </p:nvSpPr>
        <p:spPr>
          <a:xfrm rot="2756143">
            <a:off x="4569010" y="3272024"/>
            <a:ext cx="1651882" cy="861744"/>
          </a:xfrm>
          <a:prstGeom prst="striped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16">
            <a:extLst>
              <a:ext uri="{FF2B5EF4-FFF2-40B4-BE49-F238E27FC236}">
                <a16:creationId xmlns:a16="http://schemas.microsoft.com/office/drawing/2014/main" id="{07D900E9-4E14-773F-4DE2-173913CA2406}"/>
              </a:ext>
            </a:extLst>
          </p:cNvPr>
          <p:cNvSpPr txBox="1"/>
          <p:nvPr/>
        </p:nvSpPr>
        <p:spPr>
          <a:xfrm>
            <a:off x="6415148" y="5715763"/>
            <a:ext cx="4180852" cy="400110"/>
          </a:xfrm>
          <a:prstGeom prst="rect">
            <a:avLst/>
          </a:prstGeom>
          <a:noFill/>
        </p:spPr>
        <p:txBody>
          <a:bodyPr wrap="square" rtlCol="0">
            <a:spAutoFit/>
          </a:bodyPr>
          <a:lstStyle/>
          <a:p>
            <a:r>
              <a:rPr lang="ja-JP" altLang="en-US" sz="2000" dirty="0"/>
              <a:t>　</a:t>
            </a:r>
            <a:r>
              <a:rPr lang="en-US" altLang="ja-JP" sz="2000" dirty="0"/>
              <a:t>『</a:t>
            </a:r>
            <a:r>
              <a:rPr lang="en-US" altLang="ja-JP" sz="2000" b="1" dirty="0">
                <a:solidFill>
                  <a:srgbClr val="00B050"/>
                </a:solidFill>
              </a:rPr>
              <a:t>TEES</a:t>
            </a:r>
            <a:r>
              <a:rPr lang="en-US" altLang="ja-JP" sz="1600" b="1" dirty="0">
                <a:solidFill>
                  <a:srgbClr val="00B050"/>
                </a:solidFill>
              </a:rPr>
              <a:t>(</a:t>
            </a:r>
            <a:r>
              <a:rPr lang="ja-JP" altLang="en-US" sz="1600" b="1" dirty="0">
                <a:solidFill>
                  <a:srgbClr val="00B050"/>
                </a:solidFill>
              </a:rPr>
              <a:t>通称 ティース</a:t>
            </a:r>
            <a:r>
              <a:rPr lang="en-US" altLang="ja-JP" sz="1600" b="1" dirty="0">
                <a:solidFill>
                  <a:srgbClr val="00B050"/>
                </a:solidFill>
              </a:rPr>
              <a:t>)</a:t>
            </a:r>
            <a:r>
              <a:rPr lang="en-US" altLang="ja-JP" sz="2000" dirty="0"/>
              <a:t>』</a:t>
            </a:r>
            <a:r>
              <a:rPr lang="ja-JP" altLang="en-US" sz="2000" dirty="0"/>
              <a:t>の完成だ！！</a:t>
            </a:r>
          </a:p>
        </p:txBody>
      </p:sp>
      <p:sp>
        <p:nvSpPr>
          <p:cNvPr id="18" name="正方形/長方形 17">
            <a:extLst>
              <a:ext uri="{FF2B5EF4-FFF2-40B4-BE49-F238E27FC236}">
                <a16:creationId xmlns:a16="http://schemas.microsoft.com/office/drawing/2014/main" id="{B5CD5084-D9B0-5BD6-7695-1B269983C825}"/>
              </a:ext>
            </a:extLst>
          </p:cNvPr>
          <p:cNvSpPr/>
          <p:nvPr/>
        </p:nvSpPr>
        <p:spPr>
          <a:xfrm>
            <a:off x="1628926" y="5859750"/>
            <a:ext cx="2903533" cy="215444"/>
          </a:xfrm>
          <a:prstGeom prst="rect">
            <a:avLst/>
          </a:prstGeom>
        </p:spPr>
        <p:txBody>
          <a:bodyPr wrap="square">
            <a:spAutoFit/>
          </a:bodyPr>
          <a:lstStyle/>
          <a:p>
            <a:r>
              <a:rPr lang="ja-JP" altLang="en-US" sz="800" dirty="0"/>
              <a:t>出典：省エネルギーセンター</a:t>
            </a:r>
            <a:r>
              <a:rPr lang="en-US" altLang="ja-JP" sz="800" dirty="0"/>
              <a:t>HP</a:t>
            </a:r>
            <a:r>
              <a:rPr lang="ja-JP" altLang="en-US" sz="800" dirty="0"/>
              <a:t>より　</a:t>
            </a:r>
            <a:r>
              <a:rPr lang="ja-JP" altLang="en-US" sz="800" dirty="0">
                <a:hlinkClick r:id="rId12"/>
              </a:rPr>
              <a:t>https://www.eccj.or.jp/</a:t>
            </a:r>
            <a:endParaRPr lang="en-US" altLang="ja-JP" sz="800" dirty="0"/>
          </a:p>
        </p:txBody>
      </p:sp>
      <p:sp>
        <p:nvSpPr>
          <p:cNvPr id="19" name="正方形/長方形 18">
            <a:extLst>
              <a:ext uri="{FF2B5EF4-FFF2-40B4-BE49-F238E27FC236}">
                <a16:creationId xmlns:a16="http://schemas.microsoft.com/office/drawing/2014/main" id="{1971E441-B90D-7207-1309-D4BC50DE39EA}"/>
              </a:ext>
            </a:extLst>
          </p:cNvPr>
          <p:cNvSpPr/>
          <p:nvPr/>
        </p:nvSpPr>
        <p:spPr>
          <a:xfrm>
            <a:off x="7588973" y="5489970"/>
            <a:ext cx="1730526" cy="276999"/>
          </a:xfrm>
          <a:prstGeom prst="rect">
            <a:avLst/>
          </a:prstGeom>
          <a:noFill/>
        </p:spPr>
        <p:txBody>
          <a:bodyPr wrap="square">
            <a:spAutoFit/>
          </a:bodyPr>
          <a:lstStyle/>
          <a:p>
            <a:pPr algn="ctr"/>
            <a:r>
              <a:rPr lang="ja-JP" altLang="en-US" sz="1200" u="sng" dirty="0"/>
              <a:t>図</a:t>
            </a:r>
            <a:r>
              <a:rPr lang="en-US" altLang="ja-JP" sz="1200" u="sng" dirty="0"/>
              <a:t>9 TEES</a:t>
            </a:r>
            <a:r>
              <a:rPr lang="ja-JP" altLang="en-US" sz="1200" u="sng" dirty="0"/>
              <a:t>フォーマット</a:t>
            </a:r>
          </a:p>
        </p:txBody>
      </p:sp>
      <p:sp>
        <p:nvSpPr>
          <p:cNvPr id="20" name="タイトル 1">
            <a:extLst>
              <a:ext uri="{FF2B5EF4-FFF2-40B4-BE49-F238E27FC236}">
                <a16:creationId xmlns:a16="http://schemas.microsoft.com/office/drawing/2014/main" id="{41EC2B7D-0D2B-B56F-AB63-A4CF05D87B2C}"/>
              </a:ext>
            </a:extLst>
          </p:cNvPr>
          <p:cNvSpPr>
            <a:spLocks noGrp="1"/>
          </p:cNvSpPr>
          <p:nvPr>
            <p:ph type="title"/>
          </p:nvPr>
        </p:nvSpPr>
        <p:spPr>
          <a:xfrm>
            <a:off x="252000" y="108000"/>
            <a:ext cx="9984000" cy="776835"/>
          </a:xfrm>
        </p:spPr>
        <p:txBody>
          <a:bodyPr>
            <a:normAutofit/>
          </a:bodyPr>
          <a:lstStyle/>
          <a:p>
            <a:r>
              <a:rPr lang="en-US" altLang="ja-JP" dirty="0"/>
              <a:t>3</a:t>
            </a:r>
            <a:r>
              <a:rPr kumimoji="1" lang="en-US" altLang="ja-JP" dirty="0"/>
              <a:t>.</a:t>
            </a:r>
            <a:r>
              <a:rPr kumimoji="1" lang="ja-JP" altLang="en-US" dirty="0"/>
              <a:t>現状</a:t>
            </a:r>
            <a:r>
              <a:rPr lang="ja-JP" altLang="en-US" dirty="0"/>
              <a:t>把握　一般的な省エネチェック観点</a:t>
            </a:r>
            <a:endParaRPr kumimoji="1" lang="ja-JP" altLang="en-US" dirty="0"/>
          </a:p>
        </p:txBody>
      </p:sp>
    </p:spTree>
    <p:extLst>
      <p:ext uri="{BB962C8B-B14F-4D97-AF65-F5344CB8AC3E}">
        <p14:creationId xmlns:p14="http://schemas.microsoft.com/office/powerpoint/2010/main" val="232979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思考の吹き出し: 雲形 2">
            <a:extLst>
              <a:ext uri="{FF2B5EF4-FFF2-40B4-BE49-F238E27FC236}">
                <a16:creationId xmlns:a16="http://schemas.microsoft.com/office/drawing/2014/main" id="{319D36E2-95E0-0711-C541-25A5BFD549F6}"/>
              </a:ext>
            </a:extLst>
          </p:cNvPr>
          <p:cNvSpPr/>
          <p:nvPr/>
        </p:nvSpPr>
        <p:spPr>
          <a:xfrm>
            <a:off x="3300714" y="1068017"/>
            <a:ext cx="6575289" cy="776835"/>
          </a:xfrm>
          <a:prstGeom prst="cloudCallout">
            <a:avLst>
              <a:gd name="adj1" fmla="val -55744"/>
              <a:gd name="adj2" fmla="val -6444"/>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4" name="Picture 2" descr="クエスチョンマークを出している人のイラスト（棒人間）">
            <a:extLst>
              <a:ext uri="{FF2B5EF4-FFF2-40B4-BE49-F238E27FC236}">
                <a16:creationId xmlns:a16="http://schemas.microsoft.com/office/drawing/2014/main" id="{21A2CB9B-6FB9-5115-9216-938659AF905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16000" y="976572"/>
            <a:ext cx="720000" cy="98630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705B95BD-FF09-D45D-B85D-1B529B58CF7E}"/>
              </a:ext>
            </a:extLst>
          </p:cNvPr>
          <p:cNvSpPr txBox="1"/>
          <p:nvPr/>
        </p:nvSpPr>
        <p:spPr>
          <a:xfrm>
            <a:off x="3756000" y="1196488"/>
            <a:ext cx="5400000" cy="584775"/>
          </a:xfrm>
          <a:prstGeom prst="rect">
            <a:avLst/>
          </a:prstGeom>
          <a:noFill/>
        </p:spPr>
        <p:txBody>
          <a:bodyPr wrap="square" rtlCol="0">
            <a:spAutoFit/>
          </a:bodyPr>
          <a:lstStyle/>
          <a:p>
            <a:pPr algn="ctr"/>
            <a:r>
              <a:rPr lang="ja-JP" altLang="en-US" sz="1600" dirty="0"/>
              <a:t>現状って、</a:t>
            </a:r>
            <a:r>
              <a:rPr lang="en-US" altLang="ja-JP" sz="1600" dirty="0"/>
              <a:t>TC</a:t>
            </a:r>
            <a:r>
              <a:rPr lang="ja-JP" altLang="en-US" sz="1600" dirty="0"/>
              <a:t>の省エネ取り組みについての</a:t>
            </a:r>
            <a:endParaRPr lang="en-US" altLang="ja-JP" sz="1600" dirty="0"/>
          </a:p>
          <a:p>
            <a:pPr algn="ctr"/>
            <a:r>
              <a:rPr lang="ja-JP" altLang="en-US" sz="1600" dirty="0"/>
              <a:t>総合評価ってどうなんだろう？</a:t>
            </a:r>
          </a:p>
        </p:txBody>
      </p:sp>
      <p:pic>
        <p:nvPicPr>
          <p:cNvPr id="6" name="図 5">
            <a:extLst>
              <a:ext uri="{FF2B5EF4-FFF2-40B4-BE49-F238E27FC236}">
                <a16:creationId xmlns:a16="http://schemas.microsoft.com/office/drawing/2014/main" id="{876F1E4C-85E5-4E71-7C06-779E1BCF77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8960" y="2349000"/>
            <a:ext cx="4860206" cy="3367326"/>
          </a:xfrm>
          <a:prstGeom prst="rect">
            <a:avLst/>
          </a:prstGeom>
        </p:spPr>
      </p:pic>
      <p:sp>
        <p:nvSpPr>
          <p:cNvPr id="7" name="テキスト ボックス 6">
            <a:extLst>
              <a:ext uri="{FF2B5EF4-FFF2-40B4-BE49-F238E27FC236}">
                <a16:creationId xmlns:a16="http://schemas.microsoft.com/office/drawing/2014/main" id="{91044D98-5B71-0403-39BD-5BD9574309CA}"/>
              </a:ext>
            </a:extLst>
          </p:cNvPr>
          <p:cNvSpPr txBox="1"/>
          <p:nvPr/>
        </p:nvSpPr>
        <p:spPr>
          <a:xfrm>
            <a:off x="1416000" y="1989000"/>
            <a:ext cx="4693184" cy="400110"/>
          </a:xfrm>
          <a:prstGeom prst="rect">
            <a:avLst/>
          </a:prstGeom>
          <a:noFill/>
        </p:spPr>
        <p:txBody>
          <a:bodyPr wrap="square" rtlCol="0">
            <a:spAutoFit/>
          </a:bodyPr>
          <a:lstStyle/>
          <a:p>
            <a:r>
              <a:rPr lang="ja-JP" altLang="en-US" sz="2000" dirty="0"/>
              <a:t>　</a:t>
            </a:r>
            <a:r>
              <a:rPr lang="en-US" altLang="ja-JP" sz="2000" dirty="0"/>
              <a:t>TEES</a:t>
            </a:r>
            <a:r>
              <a:rPr lang="ja-JP" altLang="en-US" sz="2000" dirty="0"/>
              <a:t>の項目に基づいて、評価を行った！</a:t>
            </a:r>
          </a:p>
        </p:txBody>
      </p:sp>
      <p:pic>
        <p:nvPicPr>
          <p:cNvPr id="8" name="Picture 2" descr="お辞儀をする女性のイラスト">
            <a:extLst>
              <a:ext uri="{FF2B5EF4-FFF2-40B4-BE49-F238E27FC236}">
                <a16:creationId xmlns:a16="http://schemas.microsoft.com/office/drawing/2014/main" id="{2411BA01-8C9C-9215-585C-C0BBDFE9697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49897" y="4489430"/>
            <a:ext cx="950291" cy="15707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お辞儀をする男性のイラスト">
            <a:extLst>
              <a:ext uri="{FF2B5EF4-FFF2-40B4-BE49-F238E27FC236}">
                <a16:creationId xmlns:a16="http://schemas.microsoft.com/office/drawing/2014/main" id="{7ACD25E0-A7CB-4D97-0F87-48BA740BF5A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03689" y="4516121"/>
            <a:ext cx="950291" cy="1570728"/>
          </a:xfrm>
          <a:prstGeom prst="rect">
            <a:avLst/>
          </a:prstGeom>
          <a:noFill/>
          <a:extLst>
            <a:ext uri="{909E8E84-426E-40DD-AFC4-6F175D3DCCD1}">
              <a14:hiddenFill xmlns:a14="http://schemas.microsoft.com/office/drawing/2010/main">
                <a:solidFill>
                  <a:srgbClr val="FFFFFF"/>
                </a:solidFill>
              </a14:hiddenFill>
            </a:ext>
          </a:extLst>
        </p:spPr>
      </p:pic>
      <p:sp>
        <p:nvSpPr>
          <p:cNvPr id="10" name="スクロール: 横 9">
            <a:extLst>
              <a:ext uri="{FF2B5EF4-FFF2-40B4-BE49-F238E27FC236}">
                <a16:creationId xmlns:a16="http://schemas.microsoft.com/office/drawing/2014/main" id="{E46EEC76-50E8-3F3B-039A-1690932DFB86}"/>
              </a:ext>
            </a:extLst>
          </p:cNvPr>
          <p:cNvSpPr/>
          <p:nvPr/>
        </p:nvSpPr>
        <p:spPr>
          <a:xfrm>
            <a:off x="8817539" y="4689000"/>
            <a:ext cx="2237040" cy="1371158"/>
          </a:xfrm>
          <a:prstGeom prst="horizontalScroll">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評価にご協力くださったみなさま、誠にありがとうございました！</a:t>
            </a:r>
          </a:p>
        </p:txBody>
      </p:sp>
      <p:sp>
        <p:nvSpPr>
          <p:cNvPr id="11" name="正方形/長方形 10">
            <a:extLst>
              <a:ext uri="{FF2B5EF4-FFF2-40B4-BE49-F238E27FC236}">
                <a16:creationId xmlns:a16="http://schemas.microsoft.com/office/drawing/2014/main" id="{505AC7A1-4A3F-896A-E194-855DAF7BBC8B}"/>
              </a:ext>
            </a:extLst>
          </p:cNvPr>
          <p:cNvSpPr/>
          <p:nvPr/>
        </p:nvSpPr>
        <p:spPr>
          <a:xfrm>
            <a:off x="7565077" y="1909734"/>
            <a:ext cx="3035812" cy="1015663"/>
          </a:xfrm>
          <a:prstGeom prst="rect">
            <a:avLst/>
          </a:prstGeom>
          <a:ln>
            <a:solidFill>
              <a:srgbClr val="FF0000"/>
            </a:solidFill>
          </a:ln>
        </p:spPr>
        <p:txBody>
          <a:bodyPr wrap="square">
            <a:spAutoFit/>
          </a:bodyPr>
          <a:lstStyle/>
          <a:p>
            <a:pPr algn="ctr"/>
            <a:r>
              <a:rPr lang="ja-JP" altLang="en-US" sz="3000" b="1" dirty="0">
                <a:solidFill>
                  <a:srgbClr val="FF0000"/>
                </a:solidFill>
              </a:rPr>
              <a:t>評価結果</a:t>
            </a:r>
            <a:endParaRPr lang="en-US" altLang="ja-JP" sz="3000" b="1" dirty="0">
              <a:solidFill>
                <a:srgbClr val="FF0000"/>
              </a:solidFill>
            </a:endParaRPr>
          </a:p>
          <a:p>
            <a:pPr algn="ctr"/>
            <a:r>
              <a:rPr lang="ja-JP" altLang="en-US" sz="3000" b="1" dirty="0">
                <a:solidFill>
                  <a:srgbClr val="FF0000"/>
                </a:solidFill>
              </a:rPr>
              <a:t>○率：</a:t>
            </a:r>
            <a:r>
              <a:rPr lang="en-US" altLang="ja-JP" sz="3000" b="1" dirty="0">
                <a:solidFill>
                  <a:srgbClr val="FF0000"/>
                </a:solidFill>
              </a:rPr>
              <a:t>30%</a:t>
            </a:r>
          </a:p>
        </p:txBody>
      </p:sp>
      <p:sp>
        <p:nvSpPr>
          <p:cNvPr id="12" name="正方形/長方形 11">
            <a:extLst>
              <a:ext uri="{FF2B5EF4-FFF2-40B4-BE49-F238E27FC236}">
                <a16:creationId xmlns:a16="http://schemas.microsoft.com/office/drawing/2014/main" id="{1400CBE0-AA2D-8ADF-4658-BBB67757A768}"/>
              </a:ext>
            </a:extLst>
          </p:cNvPr>
          <p:cNvSpPr/>
          <p:nvPr/>
        </p:nvSpPr>
        <p:spPr>
          <a:xfrm>
            <a:off x="3486958" y="5661520"/>
            <a:ext cx="2925801" cy="577081"/>
          </a:xfrm>
          <a:prstGeom prst="rect">
            <a:avLst/>
          </a:prstGeom>
        </p:spPr>
        <p:txBody>
          <a:bodyPr wrap="none">
            <a:spAutoFit/>
          </a:bodyPr>
          <a:lstStyle/>
          <a:p>
            <a:r>
              <a:rPr lang="en-US" altLang="ja-JP" sz="1050" b="1" dirty="0">
                <a:latin typeface="Meiryo UI" panose="020B0604030504040204" pitchFamily="50" charset="-128"/>
                <a:ea typeface="Meiryo UI" panose="020B0604030504040204" pitchFamily="50" charset="-128"/>
              </a:rPr>
              <a:t>Ⅰ</a:t>
            </a:r>
            <a:r>
              <a:rPr lang="ja-JP" altLang="en-US" sz="1050" dirty="0">
                <a:latin typeface="Meiryo UI" panose="020B0604030504040204" pitchFamily="50" charset="-128"/>
                <a:ea typeface="Meiryo UI" panose="020B0604030504040204" pitchFamily="50" charset="-128"/>
              </a:rPr>
              <a:t>：日常業務に組み込むべき必須級</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Ⅱ</a:t>
            </a:r>
            <a:r>
              <a:rPr lang="ja-JP" altLang="en-US" sz="1050" dirty="0">
                <a:latin typeface="Meiryo UI" panose="020B0604030504040204" pitchFamily="50" charset="-128"/>
                <a:ea typeface="Meiryo UI" panose="020B0604030504040204" pitchFamily="50" charset="-128"/>
              </a:rPr>
              <a:t>：短期の計測等、技術的知見を要する取り組み</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Ⅲ</a:t>
            </a:r>
            <a:r>
              <a:rPr lang="ja-JP" altLang="en-US" sz="1050" dirty="0">
                <a:latin typeface="Meiryo UI" panose="020B0604030504040204" pitchFamily="50" charset="-128"/>
                <a:ea typeface="Meiryo UI" panose="020B0604030504040204" pitchFamily="50" charset="-128"/>
              </a:rPr>
              <a:t>：設備投資が必要な効果の高い取り組み</a:t>
            </a:r>
            <a:endParaRPr lang="en-US" altLang="ja-JP" sz="1050" dirty="0">
              <a:latin typeface="Meiryo UI" panose="020B0604030504040204" pitchFamily="50" charset="-128"/>
              <a:ea typeface="Meiryo UI" panose="020B0604030504040204" pitchFamily="50" charset="-128"/>
            </a:endParaRPr>
          </a:p>
        </p:txBody>
      </p:sp>
      <p:pic>
        <p:nvPicPr>
          <p:cNvPr id="13" name="Picture 2" descr="落ち込む会社員たちのイラスト">
            <a:extLst>
              <a:ext uri="{FF2B5EF4-FFF2-40B4-BE49-F238E27FC236}">
                <a16:creationId xmlns:a16="http://schemas.microsoft.com/office/drawing/2014/main" id="{2EC35DE2-A320-EB74-49A4-69D7BB7AFA5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571147" y="3133731"/>
            <a:ext cx="1564853" cy="1564853"/>
          </a:xfrm>
          <a:prstGeom prst="rect">
            <a:avLst/>
          </a:prstGeom>
          <a:noFill/>
          <a:extLst>
            <a:ext uri="{909E8E84-426E-40DD-AFC4-6F175D3DCCD1}">
              <a14:hiddenFill xmlns:a14="http://schemas.microsoft.com/office/drawing/2010/main">
                <a:solidFill>
                  <a:srgbClr val="FFFFFF"/>
                </a:solidFill>
              </a14:hiddenFill>
            </a:ext>
          </a:extLst>
        </p:spPr>
      </p:pic>
      <p:sp>
        <p:nvSpPr>
          <p:cNvPr id="14" name="吹き出し: 角を丸めた四角形 13">
            <a:extLst>
              <a:ext uri="{FF2B5EF4-FFF2-40B4-BE49-F238E27FC236}">
                <a16:creationId xmlns:a16="http://schemas.microsoft.com/office/drawing/2014/main" id="{FA65AE98-9D83-3D09-36A0-786EDB6787AC}"/>
              </a:ext>
            </a:extLst>
          </p:cNvPr>
          <p:cNvSpPr/>
          <p:nvPr/>
        </p:nvSpPr>
        <p:spPr>
          <a:xfrm>
            <a:off x="7149893" y="2997918"/>
            <a:ext cx="2753838" cy="1224540"/>
          </a:xfrm>
          <a:prstGeom prst="wedgeRoundRectCallout">
            <a:avLst>
              <a:gd name="adj1" fmla="val 60007"/>
              <a:gd name="adj2" fmla="val 38933"/>
              <a:gd name="adj3" fmla="val 16667"/>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rPr>
              <a:t>特に残念だったのは、日常業務に組み込むべき必須級の内容の半分以上が、できていなかったこと</a:t>
            </a:r>
            <a:r>
              <a:rPr lang="en-US" altLang="ja-JP" dirty="0">
                <a:solidFill>
                  <a:schemeClr val="tx1"/>
                </a:solidFill>
                <a:latin typeface="Meiryo UI" panose="020B0604030504040204" pitchFamily="50" charset="-128"/>
                <a:ea typeface="Meiryo UI" panose="020B0604030504040204" pitchFamily="50" charset="-128"/>
              </a:rPr>
              <a:t>…</a:t>
            </a:r>
          </a:p>
        </p:txBody>
      </p:sp>
      <p:pic>
        <p:nvPicPr>
          <p:cNvPr id="15" name="図 14">
            <a:extLst>
              <a:ext uri="{FF2B5EF4-FFF2-40B4-BE49-F238E27FC236}">
                <a16:creationId xmlns:a16="http://schemas.microsoft.com/office/drawing/2014/main" id="{31ABE6C4-254C-5DFB-1AD2-60A48735228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71802" y="1987220"/>
            <a:ext cx="1040684" cy="401890"/>
          </a:xfrm>
          <a:prstGeom prst="rect">
            <a:avLst/>
          </a:prstGeom>
        </p:spPr>
      </p:pic>
      <p:sp>
        <p:nvSpPr>
          <p:cNvPr id="16" name="タイトル 1">
            <a:extLst>
              <a:ext uri="{FF2B5EF4-FFF2-40B4-BE49-F238E27FC236}">
                <a16:creationId xmlns:a16="http://schemas.microsoft.com/office/drawing/2014/main" id="{A1F848D2-2B72-A422-97BF-E67651F0C363}"/>
              </a:ext>
            </a:extLst>
          </p:cNvPr>
          <p:cNvSpPr>
            <a:spLocks noGrp="1"/>
          </p:cNvSpPr>
          <p:nvPr>
            <p:ph type="title"/>
          </p:nvPr>
        </p:nvSpPr>
        <p:spPr>
          <a:xfrm>
            <a:off x="252000" y="108000"/>
            <a:ext cx="8263350" cy="776835"/>
          </a:xfrm>
        </p:spPr>
        <p:txBody>
          <a:bodyPr>
            <a:normAutofit/>
          </a:bodyPr>
          <a:lstStyle/>
          <a:p>
            <a:r>
              <a:rPr lang="en-US" altLang="ja-JP" dirty="0"/>
              <a:t>3</a:t>
            </a:r>
            <a:r>
              <a:rPr kumimoji="1" lang="en-US" altLang="ja-JP" dirty="0"/>
              <a:t>.</a:t>
            </a:r>
            <a:r>
              <a:rPr kumimoji="1" lang="ja-JP" altLang="en-US" dirty="0"/>
              <a:t>現状</a:t>
            </a:r>
            <a:r>
              <a:rPr lang="ja-JP" altLang="en-US" dirty="0"/>
              <a:t>把握　</a:t>
            </a:r>
            <a:r>
              <a:rPr lang="en-US" altLang="ja-JP" dirty="0"/>
              <a:t>TC</a:t>
            </a:r>
            <a:r>
              <a:rPr lang="ja-JP" altLang="en-US" dirty="0"/>
              <a:t>の省エネ評価</a:t>
            </a:r>
            <a:endParaRPr kumimoji="1" lang="ja-JP" altLang="en-US" dirty="0"/>
          </a:p>
        </p:txBody>
      </p:sp>
    </p:spTree>
    <p:extLst>
      <p:ext uri="{BB962C8B-B14F-4D97-AF65-F5344CB8AC3E}">
        <p14:creationId xmlns:p14="http://schemas.microsoft.com/office/powerpoint/2010/main" val="1514342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四角形: 角を丸くする 2">
            <a:extLst>
              <a:ext uri="{FF2B5EF4-FFF2-40B4-BE49-F238E27FC236}">
                <a16:creationId xmlns:a16="http://schemas.microsoft.com/office/drawing/2014/main" id="{F4B1C67B-88E4-3508-4304-39818DAFE600}"/>
              </a:ext>
            </a:extLst>
          </p:cNvPr>
          <p:cNvSpPr/>
          <p:nvPr/>
        </p:nvSpPr>
        <p:spPr>
          <a:xfrm>
            <a:off x="252000" y="1089000"/>
            <a:ext cx="11688000" cy="5040000"/>
          </a:xfrm>
          <a:prstGeom prst="roundRect">
            <a:avLst>
              <a:gd name="adj" fmla="val 778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a:extLst>
              <a:ext uri="{FF2B5EF4-FFF2-40B4-BE49-F238E27FC236}">
                <a16:creationId xmlns:a16="http://schemas.microsoft.com/office/drawing/2014/main" id="{FFB18A7F-BE69-1BEF-6BF7-A37C6D9A4DC7}"/>
              </a:ext>
            </a:extLst>
          </p:cNvPr>
          <p:cNvSpPr txBox="1"/>
          <p:nvPr/>
        </p:nvSpPr>
        <p:spPr>
          <a:xfrm>
            <a:off x="252000" y="1228401"/>
            <a:ext cx="11604000" cy="4893647"/>
          </a:xfrm>
          <a:prstGeom prst="rect">
            <a:avLst/>
          </a:prstGeom>
          <a:noFill/>
        </p:spPr>
        <p:txBody>
          <a:bodyPr wrap="square" rtlCol="0">
            <a:spAutoFit/>
          </a:bodyPr>
          <a:lstStyle/>
          <a:p>
            <a:r>
              <a:rPr lang="ja-JP" altLang="en-US" sz="2400" dirty="0"/>
              <a:t>○</a:t>
            </a:r>
            <a:r>
              <a:rPr lang="en-US" altLang="ja-JP" sz="2400" dirty="0"/>
              <a:t>A</a:t>
            </a:r>
            <a:r>
              <a:rPr lang="ja-JP" altLang="en-US" sz="2400" dirty="0"/>
              <a:t>棟電気機器の年間推定電力消費量の調査から</a:t>
            </a:r>
            <a:r>
              <a:rPr lang="ja-JP" altLang="en-US" sz="2400" dirty="0">
                <a:solidFill>
                  <a:srgbClr val="FF0000"/>
                </a:solidFill>
              </a:rPr>
              <a:t>エアコンの使用量が突出して一番高い。</a:t>
            </a:r>
            <a:endParaRPr lang="en-US" altLang="ja-JP" sz="2400" dirty="0">
              <a:solidFill>
                <a:srgbClr val="FF0000"/>
              </a:solidFill>
            </a:endParaRPr>
          </a:p>
          <a:p>
            <a:r>
              <a:rPr lang="ja-JP" altLang="en-US" sz="2400" dirty="0"/>
              <a:t>また、私たちが通常使用している蛍光灯、デスクトップ</a:t>
            </a:r>
            <a:r>
              <a:rPr lang="en-US" altLang="ja-JP" sz="2400" dirty="0"/>
              <a:t>PC</a:t>
            </a:r>
            <a:r>
              <a:rPr lang="ja-JP" altLang="en-US" sz="2400" dirty="0"/>
              <a:t>が２番目、３番目に高い事がわかった。</a:t>
            </a:r>
            <a:endParaRPr lang="en-US" altLang="ja-JP" sz="2400" dirty="0"/>
          </a:p>
          <a:p>
            <a:r>
              <a:rPr lang="ja-JP" altLang="en-US" sz="2400" dirty="0"/>
              <a:t>○アンケート結果から</a:t>
            </a:r>
            <a:endParaRPr lang="en-US" altLang="ja-JP" sz="2400" dirty="0"/>
          </a:p>
          <a:p>
            <a:r>
              <a:rPr lang="ja-JP" altLang="en-US" sz="2400" dirty="0"/>
              <a:t>　・</a:t>
            </a:r>
            <a:r>
              <a:rPr lang="en-US" altLang="ja-JP" sz="2400" dirty="0">
                <a:solidFill>
                  <a:srgbClr val="FF0000"/>
                </a:solidFill>
              </a:rPr>
              <a:t>28</a:t>
            </a:r>
            <a:r>
              <a:rPr lang="ja-JP" altLang="en-US" sz="2400" dirty="0">
                <a:solidFill>
                  <a:srgbClr val="FF0000"/>
                </a:solidFill>
              </a:rPr>
              <a:t>％の方が省エネに関する行動をしていないことがわかった。</a:t>
            </a:r>
            <a:r>
              <a:rPr lang="ja-JP" altLang="en-US" sz="2400" dirty="0"/>
              <a:t>その理由としては、指示が無い事・なにをやれば良いか判らないからだということがわかった。</a:t>
            </a:r>
          </a:p>
          <a:p>
            <a:r>
              <a:rPr lang="ja-JP" altLang="en-US" sz="2400" dirty="0"/>
              <a:t>　・</a:t>
            </a:r>
            <a:r>
              <a:rPr lang="en-US" altLang="ja-JP" sz="2400" dirty="0"/>
              <a:t>71</a:t>
            </a:r>
            <a:r>
              <a:rPr lang="ja-JP" altLang="en-US" sz="2400" dirty="0"/>
              <a:t>％の省エネ行動をしている方の大半は、</a:t>
            </a:r>
            <a:r>
              <a:rPr lang="en-US" altLang="ja-JP" sz="2400" dirty="0"/>
              <a:t>IT0</a:t>
            </a:r>
            <a:r>
              <a:rPr lang="ja-JP" altLang="en-US" sz="2400" dirty="0"/>
              <a:t>から推奨されている個人行動や省エネに関する推奨として展開された内容は対応しているとの回答結果だった。　　　　　　　　　</a:t>
            </a:r>
            <a:endParaRPr lang="en-US" altLang="ja-JP" sz="2400" dirty="0"/>
          </a:p>
          <a:p>
            <a:r>
              <a:rPr lang="ja-JP" altLang="en-US" sz="2400" dirty="0"/>
              <a:t>○省エネ推進体制について、</a:t>
            </a:r>
            <a:r>
              <a:rPr lang="en-US" altLang="ja-JP" sz="2400" dirty="0"/>
              <a:t>TC</a:t>
            </a:r>
            <a:r>
              <a:rPr lang="ja-JP" altLang="en-US" sz="2400" dirty="0"/>
              <a:t>では過去に“省エネ委員会”という組織があったが、</a:t>
            </a:r>
          </a:p>
          <a:p>
            <a:r>
              <a:rPr lang="ja-JP" altLang="en-US" sz="2400" dirty="0"/>
              <a:t>現在省エネ委員会は存在していない。</a:t>
            </a:r>
          </a:p>
          <a:p>
            <a:r>
              <a:rPr lang="ja-JP" altLang="en-US" sz="2400" dirty="0"/>
              <a:t>○</a:t>
            </a:r>
            <a:r>
              <a:rPr lang="en-US" altLang="ja-JP" sz="2400" dirty="0"/>
              <a:t>TC</a:t>
            </a:r>
            <a:r>
              <a:rPr lang="ja-JP" altLang="en-US" sz="2400" dirty="0"/>
              <a:t>内の省エネ関連決め事調査より、現状省エネに資する働く人の行動についての決め事は、少し不明瞭で、十分であるか疑問に残るところがあった。</a:t>
            </a:r>
          </a:p>
          <a:p>
            <a:r>
              <a:rPr lang="ja-JP" altLang="en-US" sz="2400" dirty="0"/>
              <a:t>○</a:t>
            </a:r>
            <a:r>
              <a:rPr lang="ja-JP" altLang="en-US" sz="2400" dirty="0">
                <a:solidFill>
                  <a:srgbClr val="FF0000"/>
                </a:solidFill>
              </a:rPr>
              <a:t>一般的な省エネチェック項目から</a:t>
            </a:r>
            <a:r>
              <a:rPr lang="en-US" altLang="ja-JP" sz="2400" dirty="0">
                <a:solidFill>
                  <a:srgbClr val="FF0000"/>
                </a:solidFill>
              </a:rPr>
              <a:t>TC</a:t>
            </a:r>
            <a:r>
              <a:rPr lang="ja-JP" altLang="en-US" sz="2400" dirty="0">
                <a:solidFill>
                  <a:srgbClr val="FF0000"/>
                </a:solidFill>
              </a:rPr>
              <a:t>版チェックシート</a:t>
            </a:r>
            <a:r>
              <a:rPr lang="en-US" altLang="ja-JP" sz="2400" dirty="0">
                <a:solidFill>
                  <a:srgbClr val="FF0000"/>
                </a:solidFill>
              </a:rPr>
              <a:t>『TEES(</a:t>
            </a:r>
            <a:r>
              <a:rPr lang="ja-JP" altLang="en-US" sz="2400" dirty="0">
                <a:solidFill>
                  <a:srgbClr val="FF0000"/>
                </a:solidFill>
              </a:rPr>
              <a:t>通称 ティース</a:t>
            </a:r>
            <a:r>
              <a:rPr lang="en-US" altLang="ja-JP" sz="2400" dirty="0">
                <a:solidFill>
                  <a:srgbClr val="FF0000"/>
                </a:solidFill>
              </a:rPr>
              <a:t>)』</a:t>
            </a:r>
            <a:r>
              <a:rPr lang="ja-JP" altLang="en-US" sz="2400" dirty="0">
                <a:solidFill>
                  <a:srgbClr val="FF0000"/>
                </a:solidFill>
              </a:rPr>
              <a:t>を作成した。</a:t>
            </a:r>
            <a:endParaRPr lang="en-US" altLang="ja-JP" sz="2400" dirty="0">
              <a:solidFill>
                <a:srgbClr val="FF0000"/>
              </a:solidFill>
            </a:endParaRPr>
          </a:p>
          <a:p>
            <a:r>
              <a:rPr lang="ja-JP" altLang="en-US" sz="2400" dirty="0"/>
              <a:t>○</a:t>
            </a:r>
            <a:r>
              <a:rPr lang="en-US" altLang="ja-JP" sz="2400" dirty="0">
                <a:solidFill>
                  <a:srgbClr val="FF0000"/>
                </a:solidFill>
              </a:rPr>
              <a:t>TEES</a:t>
            </a:r>
            <a:r>
              <a:rPr lang="ja-JP" altLang="en-US" sz="2400" dirty="0">
                <a:solidFill>
                  <a:srgbClr val="FF0000"/>
                </a:solidFill>
              </a:rPr>
              <a:t>で現状を確認したところ、実施率（○率）は</a:t>
            </a:r>
            <a:r>
              <a:rPr lang="en-US" altLang="zh-CN" sz="2400" dirty="0">
                <a:solidFill>
                  <a:srgbClr val="FF0000"/>
                </a:solidFill>
              </a:rPr>
              <a:t>3</a:t>
            </a:r>
            <a:r>
              <a:rPr lang="en-US" altLang="ja-JP" sz="2400" dirty="0">
                <a:solidFill>
                  <a:srgbClr val="FF0000"/>
                </a:solidFill>
              </a:rPr>
              <a:t>0</a:t>
            </a:r>
            <a:r>
              <a:rPr lang="ja-JP" altLang="en-US" sz="2400" dirty="0">
                <a:solidFill>
                  <a:srgbClr val="FF0000"/>
                </a:solidFill>
              </a:rPr>
              <a:t>％だった。</a:t>
            </a:r>
            <a:endParaRPr lang="zh-CN" altLang="en-US" sz="2400" dirty="0">
              <a:solidFill>
                <a:srgbClr val="FF0000"/>
              </a:solidFill>
            </a:endParaRPr>
          </a:p>
        </p:txBody>
      </p:sp>
      <p:sp>
        <p:nvSpPr>
          <p:cNvPr id="5" name="タイトル 1">
            <a:extLst>
              <a:ext uri="{FF2B5EF4-FFF2-40B4-BE49-F238E27FC236}">
                <a16:creationId xmlns:a16="http://schemas.microsoft.com/office/drawing/2014/main" id="{765085A9-EAF6-609C-8F8B-B090233667FC}"/>
              </a:ext>
            </a:extLst>
          </p:cNvPr>
          <p:cNvSpPr>
            <a:spLocks noGrp="1"/>
          </p:cNvSpPr>
          <p:nvPr>
            <p:ph type="title"/>
          </p:nvPr>
        </p:nvSpPr>
        <p:spPr>
          <a:xfrm>
            <a:off x="252000" y="108000"/>
            <a:ext cx="8263350" cy="776835"/>
          </a:xfrm>
        </p:spPr>
        <p:txBody>
          <a:bodyPr/>
          <a:lstStyle/>
          <a:p>
            <a:r>
              <a:rPr lang="en-US" altLang="ja-JP" dirty="0"/>
              <a:t>3</a:t>
            </a:r>
            <a:r>
              <a:rPr kumimoji="1" lang="en-US" altLang="ja-JP" dirty="0"/>
              <a:t>.</a:t>
            </a:r>
            <a:r>
              <a:rPr kumimoji="1" lang="ja-JP" altLang="en-US" dirty="0"/>
              <a:t>現状</a:t>
            </a:r>
            <a:r>
              <a:rPr lang="ja-JP" altLang="en-US" dirty="0"/>
              <a:t>把握　まとめ</a:t>
            </a:r>
            <a:endParaRPr kumimoji="1" lang="ja-JP" altLang="en-US" dirty="0"/>
          </a:p>
        </p:txBody>
      </p:sp>
    </p:spTree>
    <p:extLst>
      <p:ext uri="{BB962C8B-B14F-4D97-AF65-F5344CB8AC3E}">
        <p14:creationId xmlns:p14="http://schemas.microsoft.com/office/powerpoint/2010/main" val="27951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テキスト ボックス 2">
            <a:extLst>
              <a:ext uri="{FF2B5EF4-FFF2-40B4-BE49-F238E27FC236}">
                <a16:creationId xmlns:a16="http://schemas.microsoft.com/office/drawing/2014/main" id="{2D920FA4-4FEB-370D-E9EE-75FBFC6D8FC8}"/>
              </a:ext>
            </a:extLst>
          </p:cNvPr>
          <p:cNvSpPr txBox="1"/>
          <p:nvPr/>
        </p:nvSpPr>
        <p:spPr>
          <a:xfrm>
            <a:off x="1933513" y="1089000"/>
            <a:ext cx="8454033" cy="400110"/>
          </a:xfrm>
          <a:prstGeom prst="rect">
            <a:avLst/>
          </a:prstGeom>
          <a:noFill/>
        </p:spPr>
        <p:txBody>
          <a:bodyPr wrap="square" rtlCol="0">
            <a:spAutoFit/>
          </a:bodyPr>
          <a:lstStyle/>
          <a:p>
            <a:endParaRPr lang="zh-CN" altLang="en-US" sz="2000" dirty="0"/>
          </a:p>
        </p:txBody>
      </p:sp>
      <p:sp>
        <p:nvSpPr>
          <p:cNvPr id="4" name="テキスト プレースホルダー 2">
            <a:extLst>
              <a:ext uri="{FF2B5EF4-FFF2-40B4-BE49-F238E27FC236}">
                <a16:creationId xmlns:a16="http://schemas.microsoft.com/office/drawing/2014/main" id="{94256C30-B0BB-456E-B329-972E3F91D7B4}"/>
              </a:ext>
            </a:extLst>
          </p:cNvPr>
          <p:cNvSpPr txBox="1">
            <a:spLocks/>
          </p:cNvSpPr>
          <p:nvPr/>
        </p:nvSpPr>
        <p:spPr>
          <a:xfrm>
            <a:off x="838200" y="980990"/>
            <a:ext cx="10477800" cy="915024"/>
          </a:xfrm>
          <a:prstGeom prst="rect">
            <a:avLst/>
          </a:prstGeom>
        </p:spPr>
        <p:txBody>
          <a:bodyPr>
            <a:noAutofit/>
          </a:bodyPr>
          <a:lstStyle>
            <a:lvl1pPr marL="228600" indent="-228600" algn="l" defTabSz="914400" rtl="0" eaLnBrk="1" latinLnBrk="0" hangingPunct="1">
              <a:lnSpc>
                <a:spcPct val="100000"/>
              </a:lnSpc>
              <a:spcBef>
                <a:spcPts val="1000"/>
              </a:spcBef>
              <a:buClr>
                <a:srgbClr val="000089"/>
              </a:buClr>
              <a:buFontTx/>
              <a:buBlip>
                <a:blip r:embed="rId3"/>
              </a:buBlip>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000089"/>
              </a:buClr>
              <a:buFontTx/>
              <a:buBlip>
                <a:blip r:embed="rId4"/>
              </a:buBlip>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000089"/>
              </a:buClr>
              <a:buFontTx/>
              <a:buBlip>
                <a:blip r:embed="rId5"/>
              </a:buBlip>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000089"/>
              </a:buClr>
              <a:buFontTx/>
              <a:buBlip>
                <a:blip r:embed="rId6"/>
              </a:buBlip>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000089"/>
              </a:buClr>
              <a:buFontTx/>
              <a:buBlip>
                <a:blip r:embed="rId3"/>
              </a:buBlip>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a:latin typeface="+mn-ea"/>
              </a:rPr>
              <a:t> 　</a:t>
            </a:r>
            <a:r>
              <a:rPr lang="ja-JP" altLang="en-US" sz="1800" dirty="0">
                <a:latin typeface="+mn-ea"/>
              </a:rPr>
              <a:t>目標設定の前段取りとして、</a:t>
            </a:r>
            <a:r>
              <a:rPr lang="en-US" altLang="ja-JP" sz="1800" dirty="0">
                <a:latin typeface="+mn-ea"/>
              </a:rPr>
              <a:t>QC</a:t>
            </a:r>
            <a:r>
              <a:rPr lang="ja-JP" altLang="en-US" sz="1800" dirty="0">
                <a:latin typeface="+mn-ea"/>
              </a:rPr>
              <a:t>の活動期間や権限を踏まえ、</a:t>
            </a:r>
            <a:r>
              <a:rPr lang="en-US" altLang="ja-JP" sz="1800" dirty="0">
                <a:latin typeface="+mn-ea"/>
              </a:rPr>
              <a:t>TEES</a:t>
            </a:r>
            <a:r>
              <a:rPr lang="ja-JP" altLang="en-US" sz="1800" dirty="0">
                <a:latin typeface="+mn-ea"/>
              </a:rPr>
              <a:t>の中でも重要と考える全体の基盤事項や、エネルギー使用の占有率が高いと思われる空調や照明などの電気機器に関する項目を抜粋し、目標設定対象項目を整理した。さらに、活動期間内に○評価するものと、上申提案までとする項目を層別をした。</a:t>
            </a:r>
            <a:endParaRPr lang="ja-JP" altLang="en-US" sz="1600" dirty="0">
              <a:latin typeface="+mn-ea"/>
            </a:endParaRPr>
          </a:p>
        </p:txBody>
      </p:sp>
      <p:pic>
        <p:nvPicPr>
          <p:cNvPr id="5" name="図 4">
            <a:extLst>
              <a:ext uri="{FF2B5EF4-FFF2-40B4-BE49-F238E27FC236}">
                <a16:creationId xmlns:a16="http://schemas.microsoft.com/office/drawing/2014/main" id="{92D5A529-21CE-D3A0-A351-9FC90A70EC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000" y="2030239"/>
            <a:ext cx="6630400" cy="3918573"/>
          </a:xfrm>
          <a:prstGeom prst="rect">
            <a:avLst/>
          </a:prstGeom>
        </p:spPr>
      </p:pic>
      <p:pic>
        <p:nvPicPr>
          <p:cNvPr id="6" name="Picture 4" descr="運動会のイラスト「応援団・白組」">
            <a:extLst>
              <a:ext uri="{FF2B5EF4-FFF2-40B4-BE49-F238E27FC236}">
                <a16:creationId xmlns:a16="http://schemas.microsoft.com/office/drawing/2014/main" id="{9A301D9F-10C7-8075-7138-203B78B0AA5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603440" y="2084521"/>
            <a:ext cx="1433513"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8E9C4994-D681-F2A4-81E9-55518333DB6F}"/>
              </a:ext>
            </a:extLst>
          </p:cNvPr>
          <p:cNvSpPr/>
          <p:nvPr/>
        </p:nvSpPr>
        <p:spPr>
          <a:xfrm>
            <a:off x="8377942" y="4178028"/>
            <a:ext cx="2218058" cy="1740658"/>
          </a:xfrm>
          <a:prstGeom prst="roundRect">
            <a:avLst>
              <a:gd name="adj" fmla="val 3104"/>
            </a:avLst>
          </a:prstGeom>
          <a:solidFill>
            <a:schemeClr val="accent2">
              <a:lumMod val="20000"/>
              <a:lumOff val="80000"/>
            </a:schemeClr>
          </a:solidFill>
          <a:ln>
            <a:solidFill>
              <a:srgbClr val="0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700" dirty="0">
                <a:solidFill>
                  <a:schemeClr val="tx1"/>
                </a:solidFill>
              </a:rPr>
              <a:t>目標対象として絞った項目の評価としては、</a:t>
            </a:r>
            <a:r>
              <a:rPr lang="ja-JP" altLang="en-US" sz="1700" b="1" dirty="0">
                <a:solidFill>
                  <a:srgbClr val="FF0000"/>
                </a:solidFill>
              </a:rPr>
              <a:t>〇率</a:t>
            </a:r>
            <a:r>
              <a:rPr lang="en-US" altLang="ja-JP" sz="1700" b="1" dirty="0">
                <a:solidFill>
                  <a:srgbClr val="FF0000"/>
                </a:solidFill>
              </a:rPr>
              <a:t>:22%</a:t>
            </a:r>
            <a:r>
              <a:rPr lang="ja-JP" altLang="en-US" sz="1700" dirty="0">
                <a:solidFill>
                  <a:schemeClr val="tx1"/>
                </a:solidFill>
              </a:rPr>
              <a:t>であった</a:t>
            </a:r>
            <a:r>
              <a:rPr lang="en-US" altLang="ja-JP" sz="1700" dirty="0">
                <a:solidFill>
                  <a:schemeClr val="tx1"/>
                </a:solidFill>
              </a:rPr>
              <a:t>…</a:t>
            </a:r>
          </a:p>
          <a:p>
            <a:r>
              <a:rPr lang="ja-JP" altLang="en-US" sz="1700" dirty="0">
                <a:solidFill>
                  <a:schemeClr val="tx1"/>
                </a:solidFill>
              </a:rPr>
              <a:t>でも逆に言えば頑張り代があるということ！</a:t>
            </a:r>
          </a:p>
        </p:txBody>
      </p:sp>
      <p:sp>
        <p:nvSpPr>
          <p:cNvPr id="8" name="タイトル 1">
            <a:extLst>
              <a:ext uri="{FF2B5EF4-FFF2-40B4-BE49-F238E27FC236}">
                <a16:creationId xmlns:a16="http://schemas.microsoft.com/office/drawing/2014/main" id="{32FBAB18-B9B9-7094-D58F-2B42B9B28E1B}"/>
              </a:ext>
            </a:extLst>
          </p:cNvPr>
          <p:cNvSpPr>
            <a:spLocks noGrp="1"/>
          </p:cNvSpPr>
          <p:nvPr>
            <p:ph type="title"/>
          </p:nvPr>
        </p:nvSpPr>
        <p:spPr>
          <a:xfrm>
            <a:off x="252000" y="108004"/>
            <a:ext cx="8263350" cy="776835"/>
          </a:xfrm>
        </p:spPr>
        <p:txBody>
          <a:bodyPr>
            <a:normAutofit/>
          </a:bodyPr>
          <a:lstStyle/>
          <a:p>
            <a:r>
              <a:rPr kumimoji="1" lang="en-US" altLang="ja-JP" dirty="0"/>
              <a:t>4.</a:t>
            </a:r>
            <a:r>
              <a:rPr lang="ja-JP" altLang="en-US" dirty="0"/>
              <a:t>現状把握➝</a:t>
            </a:r>
            <a:r>
              <a:rPr kumimoji="1" lang="ja-JP" altLang="en-US" dirty="0"/>
              <a:t>目標設定</a:t>
            </a:r>
          </a:p>
        </p:txBody>
      </p:sp>
    </p:spTree>
    <p:extLst>
      <p:ext uri="{BB962C8B-B14F-4D97-AF65-F5344CB8AC3E}">
        <p14:creationId xmlns:p14="http://schemas.microsoft.com/office/powerpoint/2010/main" val="3374480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テキスト ボックス 2">
            <a:extLst>
              <a:ext uri="{FF2B5EF4-FFF2-40B4-BE49-F238E27FC236}">
                <a16:creationId xmlns:a16="http://schemas.microsoft.com/office/drawing/2014/main" id="{24CE7965-76AA-9D77-5A48-6EC2C6D96551}"/>
              </a:ext>
            </a:extLst>
          </p:cNvPr>
          <p:cNvSpPr txBox="1"/>
          <p:nvPr/>
        </p:nvSpPr>
        <p:spPr>
          <a:xfrm>
            <a:off x="2647628" y="3017378"/>
            <a:ext cx="7277903" cy="707886"/>
          </a:xfrm>
          <a:prstGeom prst="rect">
            <a:avLst/>
          </a:prstGeom>
          <a:noFill/>
        </p:spPr>
        <p:txBody>
          <a:bodyPr wrap="square" rtlCol="0">
            <a:spAutoFit/>
          </a:bodyPr>
          <a:lstStyle/>
          <a:p>
            <a:pPr algn="ctr">
              <a:defRPr/>
            </a:pPr>
            <a:r>
              <a:rPr lang="en-US" altLang="ja-JP" sz="4000" b="1" dirty="0">
                <a:solidFill>
                  <a:srgbClr val="000000"/>
                </a:solidFill>
              </a:rPr>
              <a:t>2023</a:t>
            </a:r>
            <a:r>
              <a:rPr lang="ja-JP" altLang="en-US" sz="4000" b="1" dirty="0">
                <a:solidFill>
                  <a:srgbClr val="000000"/>
                </a:solidFill>
              </a:rPr>
              <a:t>年</a:t>
            </a:r>
            <a:r>
              <a:rPr lang="en-US" altLang="ja-JP" sz="4000" b="1" dirty="0">
                <a:solidFill>
                  <a:srgbClr val="000000"/>
                </a:solidFill>
              </a:rPr>
              <a:t>3</a:t>
            </a:r>
            <a:r>
              <a:rPr lang="ja-JP" altLang="en-US" sz="4000" b="1" dirty="0">
                <a:solidFill>
                  <a:srgbClr val="000000"/>
                </a:solidFill>
              </a:rPr>
              <a:t>月末までに　</a:t>
            </a:r>
            <a:endParaRPr lang="en-US" altLang="ja-JP" sz="4000" b="1" dirty="0">
              <a:solidFill>
                <a:srgbClr val="000000"/>
              </a:solidFill>
              <a:latin typeface="Meiryo UI"/>
              <a:ea typeface="Meiryo UI"/>
            </a:endParaRPr>
          </a:p>
        </p:txBody>
      </p:sp>
      <p:sp>
        <p:nvSpPr>
          <p:cNvPr id="4" name="角丸四角形吹き出し 8">
            <a:extLst>
              <a:ext uri="{FF2B5EF4-FFF2-40B4-BE49-F238E27FC236}">
                <a16:creationId xmlns:a16="http://schemas.microsoft.com/office/drawing/2014/main" id="{E0278215-B6FB-1AB7-BD14-D6B3883B2492}"/>
              </a:ext>
            </a:extLst>
          </p:cNvPr>
          <p:cNvSpPr/>
          <p:nvPr/>
        </p:nvSpPr>
        <p:spPr>
          <a:xfrm>
            <a:off x="1787116" y="1989004"/>
            <a:ext cx="1359159" cy="648683"/>
          </a:xfrm>
          <a:prstGeom prst="wedgeRoundRectCallout">
            <a:avLst>
              <a:gd name="adj1" fmla="val 38823"/>
              <a:gd name="adj2" fmla="val 20059"/>
              <a:gd name="adj3" fmla="val 16667"/>
            </a:avLst>
          </a:prstGeom>
          <a:solidFill>
            <a:schemeClr val="accent3">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何を</a:t>
            </a:r>
          </a:p>
        </p:txBody>
      </p:sp>
      <p:sp>
        <p:nvSpPr>
          <p:cNvPr id="5" name="角丸四角形吹き出し 9">
            <a:extLst>
              <a:ext uri="{FF2B5EF4-FFF2-40B4-BE49-F238E27FC236}">
                <a16:creationId xmlns:a16="http://schemas.microsoft.com/office/drawing/2014/main" id="{44FE7AFF-1488-CBA2-25DF-321B2A84629C}"/>
              </a:ext>
            </a:extLst>
          </p:cNvPr>
          <p:cNvSpPr/>
          <p:nvPr/>
        </p:nvSpPr>
        <p:spPr>
          <a:xfrm>
            <a:off x="1807033" y="3017378"/>
            <a:ext cx="1359159" cy="676632"/>
          </a:xfrm>
          <a:prstGeom prst="wedgeRoundRectCallout">
            <a:avLst>
              <a:gd name="adj1" fmla="val 18164"/>
              <a:gd name="adj2" fmla="val 13805"/>
              <a:gd name="adj3" fmla="val 16667"/>
            </a:avLst>
          </a:prstGeom>
          <a:solidFill>
            <a:schemeClr val="accent3">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いつまでに</a:t>
            </a:r>
          </a:p>
        </p:txBody>
      </p:sp>
      <p:sp>
        <p:nvSpPr>
          <p:cNvPr id="6" name="角丸四角形吹き出し 10">
            <a:extLst>
              <a:ext uri="{FF2B5EF4-FFF2-40B4-BE49-F238E27FC236}">
                <a16:creationId xmlns:a16="http://schemas.microsoft.com/office/drawing/2014/main" id="{97F78CDE-0E4A-987E-DC58-68503987EE68}"/>
              </a:ext>
            </a:extLst>
          </p:cNvPr>
          <p:cNvSpPr/>
          <p:nvPr/>
        </p:nvSpPr>
        <p:spPr>
          <a:xfrm>
            <a:off x="1807033" y="4081624"/>
            <a:ext cx="1359159" cy="680242"/>
          </a:xfrm>
          <a:prstGeom prst="wedgeRoundRectCallout">
            <a:avLst>
              <a:gd name="adj1" fmla="val -19661"/>
              <a:gd name="adj2" fmla="val 16552"/>
              <a:gd name="adj3" fmla="val 16667"/>
            </a:avLst>
          </a:prstGeom>
          <a:solidFill>
            <a:schemeClr val="accent3">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どのくらい</a:t>
            </a:r>
          </a:p>
        </p:txBody>
      </p:sp>
      <p:pic>
        <p:nvPicPr>
          <p:cNvPr id="7" name="図 6">
            <a:extLst>
              <a:ext uri="{FF2B5EF4-FFF2-40B4-BE49-F238E27FC236}">
                <a16:creationId xmlns:a16="http://schemas.microsoft.com/office/drawing/2014/main" id="{824D96E7-6159-FAFF-F76E-803D84A314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82177" y="5528310"/>
            <a:ext cx="530238" cy="461971"/>
          </a:xfrm>
          <a:prstGeom prst="ellipse">
            <a:avLst/>
          </a:prstGeom>
          <a:ln>
            <a:noFill/>
          </a:ln>
          <a:effectLst>
            <a:softEdge rad="112500"/>
          </a:effectLst>
        </p:spPr>
      </p:pic>
      <p:sp>
        <p:nvSpPr>
          <p:cNvPr id="8" name="テキスト ボックス 7">
            <a:extLst>
              <a:ext uri="{FF2B5EF4-FFF2-40B4-BE49-F238E27FC236}">
                <a16:creationId xmlns:a16="http://schemas.microsoft.com/office/drawing/2014/main" id="{3FC311D8-FDC1-A12F-9674-42DB74E17227}"/>
              </a:ext>
            </a:extLst>
          </p:cNvPr>
          <p:cNvSpPr txBox="1"/>
          <p:nvPr/>
        </p:nvSpPr>
        <p:spPr>
          <a:xfrm>
            <a:off x="2834516" y="1994026"/>
            <a:ext cx="7277903" cy="707886"/>
          </a:xfrm>
          <a:prstGeom prst="rect">
            <a:avLst/>
          </a:prstGeom>
          <a:noFill/>
        </p:spPr>
        <p:txBody>
          <a:bodyPr wrap="square" rtlCol="0">
            <a:spAutoFit/>
          </a:bodyPr>
          <a:lstStyle/>
          <a:p>
            <a:pPr algn="ctr">
              <a:defRPr/>
            </a:pPr>
            <a:r>
              <a:rPr lang="en-US" altLang="ja-JP" sz="4000" b="1" dirty="0">
                <a:solidFill>
                  <a:srgbClr val="000000"/>
                </a:solidFill>
                <a:latin typeface="Meiryo UI"/>
                <a:ea typeface="Meiryo UI"/>
              </a:rPr>
              <a:t>TEES</a:t>
            </a:r>
            <a:r>
              <a:rPr lang="ja-JP" altLang="en-US" sz="4000" b="1" dirty="0">
                <a:solidFill>
                  <a:srgbClr val="000000"/>
                </a:solidFill>
                <a:latin typeface="Meiryo UI"/>
                <a:ea typeface="Meiryo UI"/>
              </a:rPr>
              <a:t>目標対象項目評価を　　　　　　　　　　　　　　　　　　　　　　　　　　　　　　　　　　　　　　　　　　　　　　</a:t>
            </a:r>
            <a:endParaRPr lang="en-US" altLang="ja-JP" sz="4000" b="1" dirty="0">
              <a:solidFill>
                <a:srgbClr val="000000"/>
              </a:solidFill>
              <a:latin typeface="Meiryo UI"/>
              <a:ea typeface="Meiryo UI"/>
            </a:endParaRPr>
          </a:p>
        </p:txBody>
      </p:sp>
      <p:sp>
        <p:nvSpPr>
          <p:cNvPr id="9" name="テキスト ボックス 8">
            <a:extLst>
              <a:ext uri="{FF2B5EF4-FFF2-40B4-BE49-F238E27FC236}">
                <a16:creationId xmlns:a16="http://schemas.microsoft.com/office/drawing/2014/main" id="{DE953F5D-B6E1-4D79-4267-36A7F2A427C5}"/>
              </a:ext>
            </a:extLst>
          </p:cNvPr>
          <p:cNvSpPr txBox="1"/>
          <p:nvPr/>
        </p:nvSpPr>
        <p:spPr>
          <a:xfrm>
            <a:off x="3091304" y="4070801"/>
            <a:ext cx="7277903" cy="646331"/>
          </a:xfrm>
          <a:prstGeom prst="rect">
            <a:avLst/>
          </a:prstGeom>
          <a:noFill/>
        </p:spPr>
        <p:txBody>
          <a:bodyPr wrap="square" rtlCol="0">
            <a:spAutoFit/>
          </a:bodyPr>
          <a:lstStyle/>
          <a:p>
            <a:pPr algn="ctr">
              <a:defRPr/>
            </a:pPr>
            <a:r>
              <a:rPr lang="ja-JP" altLang="en-US" sz="3600" b="1" dirty="0">
                <a:solidFill>
                  <a:srgbClr val="000000"/>
                </a:solidFill>
                <a:latin typeface="Meiryo UI"/>
                <a:ea typeface="Meiryo UI"/>
              </a:rPr>
              <a:t>全評価　○</a:t>
            </a:r>
            <a:r>
              <a:rPr lang="en-US" altLang="ja-JP" sz="3600" b="1" dirty="0">
                <a:solidFill>
                  <a:srgbClr val="000000"/>
                </a:solidFill>
                <a:latin typeface="Meiryo UI"/>
                <a:ea typeface="Meiryo UI"/>
              </a:rPr>
              <a:t>or(</a:t>
            </a:r>
            <a:r>
              <a:rPr lang="ja-JP" altLang="en-US" sz="3600" b="1" dirty="0">
                <a:solidFill>
                  <a:srgbClr val="000000"/>
                </a:solidFill>
              </a:rPr>
              <a:t>○</a:t>
            </a:r>
            <a:r>
              <a:rPr lang="en-US" altLang="ja-JP" sz="3600" b="1" dirty="0">
                <a:solidFill>
                  <a:srgbClr val="000000"/>
                </a:solidFill>
                <a:latin typeface="Meiryo UI"/>
                <a:ea typeface="Meiryo UI"/>
              </a:rPr>
              <a:t>)</a:t>
            </a:r>
            <a:r>
              <a:rPr lang="ja-JP" altLang="en-US" sz="3600" b="1" dirty="0">
                <a:solidFill>
                  <a:srgbClr val="000000"/>
                </a:solidFill>
                <a:latin typeface="Meiryo UI"/>
                <a:ea typeface="Meiryo UI"/>
              </a:rPr>
              <a:t> </a:t>
            </a:r>
            <a:r>
              <a:rPr lang="en-US" altLang="ja-JP" sz="3600" b="1" dirty="0">
                <a:solidFill>
                  <a:srgbClr val="000000"/>
                </a:solidFill>
                <a:latin typeface="Meiryo UI"/>
                <a:ea typeface="Meiryo UI"/>
              </a:rPr>
              <a:t>100%</a:t>
            </a:r>
            <a:r>
              <a:rPr lang="ja-JP" altLang="en-US" sz="3600" b="1" dirty="0">
                <a:solidFill>
                  <a:srgbClr val="000000"/>
                </a:solidFill>
                <a:latin typeface="Meiryo UI"/>
                <a:ea typeface="Meiryo UI"/>
              </a:rPr>
              <a:t>にする！</a:t>
            </a:r>
            <a:endParaRPr lang="en-US" altLang="ja-JP" sz="3600" b="1" dirty="0">
              <a:solidFill>
                <a:srgbClr val="000000"/>
              </a:solidFill>
              <a:latin typeface="Meiryo UI"/>
              <a:ea typeface="Meiryo UI"/>
            </a:endParaRPr>
          </a:p>
        </p:txBody>
      </p:sp>
      <p:sp>
        <p:nvSpPr>
          <p:cNvPr id="10" name="テキスト ボックス 9">
            <a:extLst>
              <a:ext uri="{FF2B5EF4-FFF2-40B4-BE49-F238E27FC236}">
                <a16:creationId xmlns:a16="http://schemas.microsoft.com/office/drawing/2014/main" id="{B0F50878-23D5-947A-1FEF-2E68AFAF8D57}"/>
              </a:ext>
            </a:extLst>
          </p:cNvPr>
          <p:cNvSpPr txBox="1"/>
          <p:nvPr/>
        </p:nvSpPr>
        <p:spPr>
          <a:xfrm>
            <a:off x="4037481" y="4739302"/>
            <a:ext cx="4510877" cy="338554"/>
          </a:xfrm>
          <a:prstGeom prst="rect">
            <a:avLst/>
          </a:prstGeom>
          <a:noFill/>
        </p:spPr>
        <p:txBody>
          <a:bodyPr wrap="square" rtlCol="0">
            <a:spAutoFit/>
          </a:bodyPr>
          <a:lstStyle/>
          <a:p>
            <a:pPr algn="ctr">
              <a:defRPr/>
            </a:pPr>
            <a:r>
              <a:rPr lang="en-US" altLang="ja-JP" sz="1600" b="1" dirty="0">
                <a:solidFill>
                  <a:srgbClr val="000000"/>
                </a:solidFill>
                <a:latin typeface="Meiryo UI"/>
                <a:ea typeface="Meiryo UI"/>
              </a:rPr>
              <a:t>※(</a:t>
            </a:r>
            <a:r>
              <a:rPr lang="ja-JP" altLang="en-US" sz="1600" b="1" dirty="0">
                <a:solidFill>
                  <a:srgbClr val="000000"/>
                </a:solidFill>
                <a:latin typeface="Meiryo UI"/>
                <a:ea typeface="Meiryo UI"/>
              </a:rPr>
              <a:t>○</a:t>
            </a:r>
            <a:r>
              <a:rPr lang="en-US" altLang="ja-JP" sz="1600" b="1" dirty="0">
                <a:solidFill>
                  <a:srgbClr val="000000"/>
                </a:solidFill>
                <a:latin typeface="Meiryo UI"/>
                <a:ea typeface="Meiryo UI"/>
              </a:rPr>
              <a:t>)</a:t>
            </a:r>
            <a:r>
              <a:rPr lang="ja-JP" altLang="en-US" sz="1600" b="1" dirty="0">
                <a:solidFill>
                  <a:srgbClr val="000000"/>
                </a:solidFill>
                <a:latin typeface="Meiryo UI"/>
                <a:ea typeface="Meiryo UI"/>
              </a:rPr>
              <a:t>とは上申提案完了の評価</a:t>
            </a:r>
            <a:endParaRPr lang="en-US" altLang="ja-JP" sz="1600" b="1" dirty="0">
              <a:solidFill>
                <a:srgbClr val="000000"/>
              </a:solidFill>
              <a:latin typeface="Meiryo UI"/>
              <a:ea typeface="Meiryo UI"/>
            </a:endParaRPr>
          </a:p>
        </p:txBody>
      </p:sp>
      <p:sp>
        <p:nvSpPr>
          <p:cNvPr id="11" name="吹き出し: 角を丸めた四角形 10">
            <a:extLst>
              <a:ext uri="{FF2B5EF4-FFF2-40B4-BE49-F238E27FC236}">
                <a16:creationId xmlns:a16="http://schemas.microsoft.com/office/drawing/2014/main" id="{36CFD0F2-6075-3C33-B14F-46B497AB6E7E}"/>
              </a:ext>
            </a:extLst>
          </p:cNvPr>
          <p:cNvSpPr/>
          <p:nvPr/>
        </p:nvSpPr>
        <p:spPr>
          <a:xfrm>
            <a:off x="8748354" y="4813632"/>
            <a:ext cx="1667646" cy="528448"/>
          </a:xfrm>
          <a:prstGeom prst="wedgeRoundRectCallout">
            <a:avLst>
              <a:gd name="adj1" fmla="val -82730"/>
              <a:gd name="adj2" fmla="val -79170"/>
              <a:gd name="adj3" fmla="val 16667"/>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FF0000"/>
                </a:solidFill>
                <a:latin typeface="Meiryo UI" panose="020B0604030504040204" pitchFamily="50" charset="-128"/>
                <a:ea typeface="Meiryo UI" panose="020B0604030504040204" pitchFamily="50" charset="-128"/>
              </a:rPr>
              <a:t>現状は</a:t>
            </a:r>
            <a:r>
              <a:rPr lang="en-US" altLang="ja-JP" b="1" dirty="0">
                <a:solidFill>
                  <a:srgbClr val="FF0000"/>
                </a:solidFill>
                <a:latin typeface="Meiryo UI" panose="020B0604030504040204" pitchFamily="50" charset="-128"/>
                <a:ea typeface="Meiryo UI" panose="020B0604030504040204" pitchFamily="50" charset="-128"/>
              </a:rPr>
              <a:t>22%</a:t>
            </a:r>
          </a:p>
        </p:txBody>
      </p:sp>
      <p:sp>
        <p:nvSpPr>
          <p:cNvPr id="12" name="タイトル 1">
            <a:extLst>
              <a:ext uri="{FF2B5EF4-FFF2-40B4-BE49-F238E27FC236}">
                <a16:creationId xmlns:a16="http://schemas.microsoft.com/office/drawing/2014/main" id="{1AE522D2-7282-2A0C-84D2-86B9BB3C1C05}"/>
              </a:ext>
            </a:extLst>
          </p:cNvPr>
          <p:cNvSpPr>
            <a:spLocks noGrp="1"/>
          </p:cNvSpPr>
          <p:nvPr>
            <p:ph type="title"/>
          </p:nvPr>
        </p:nvSpPr>
        <p:spPr>
          <a:xfrm>
            <a:off x="252000" y="108000"/>
            <a:ext cx="8263350" cy="776835"/>
          </a:xfrm>
        </p:spPr>
        <p:txBody>
          <a:bodyPr>
            <a:normAutofit/>
          </a:bodyPr>
          <a:lstStyle/>
          <a:p>
            <a:r>
              <a:rPr kumimoji="1" lang="en-US" altLang="ja-JP" dirty="0"/>
              <a:t>4.</a:t>
            </a:r>
            <a:r>
              <a:rPr kumimoji="1" lang="ja-JP" altLang="en-US" dirty="0"/>
              <a:t>目標設定</a:t>
            </a:r>
          </a:p>
        </p:txBody>
      </p:sp>
    </p:spTree>
    <p:extLst>
      <p:ext uri="{BB962C8B-B14F-4D97-AF65-F5344CB8AC3E}">
        <p14:creationId xmlns:p14="http://schemas.microsoft.com/office/powerpoint/2010/main" val="4228261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4ED777F6-14FA-82DF-2ED0-B4F337A150A0}"/>
              </a:ext>
            </a:extLst>
          </p:cNvPr>
          <p:cNvPicPr>
            <a:picLocks noChangeAspect="1"/>
          </p:cNvPicPr>
          <p:nvPr/>
        </p:nvPicPr>
        <p:blipFill>
          <a:blip r:embed="rId3"/>
          <a:stretch>
            <a:fillRect/>
          </a:stretch>
        </p:blipFill>
        <p:spPr>
          <a:xfrm>
            <a:off x="1852573" y="815175"/>
            <a:ext cx="8383427" cy="5358921"/>
          </a:xfrm>
          <a:prstGeom prst="rect">
            <a:avLst/>
          </a:prstGeom>
        </p:spPr>
      </p:pic>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4" name="四角形: 角を丸くする 3">
            <a:extLst>
              <a:ext uri="{FF2B5EF4-FFF2-40B4-BE49-F238E27FC236}">
                <a16:creationId xmlns:a16="http://schemas.microsoft.com/office/drawing/2014/main" id="{06905B2A-101E-E867-062C-88047492E248}"/>
              </a:ext>
            </a:extLst>
          </p:cNvPr>
          <p:cNvSpPr/>
          <p:nvPr/>
        </p:nvSpPr>
        <p:spPr>
          <a:xfrm>
            <a:off x="3601635" y="1221594"/>
            <a:ext cx="1727100" cy="2860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200" dirty="0"/>
              <a:t>必要性を検討していない</a:t>
            </a:r>
          </a:p>
        </p:txBody>
      </p:sp>
      <p:sp>
        <p:nvSpPr>
          <p:cNvPr id="5" name="四角形: 角を丸くする 4">
            <a:extLst>
              <a:ext uri="{FF2B5EF4-FFF2-40B4-BE49-F238E27FC236}">
                <a16:creationId xmlns:a16="http://schemas.microsoft.com/office/drawing/2014/main" id="{9C4DC3A2-BF95-CA32-AF51-1EF0DA7ECFE1}"/>
              </a:ext>
            </a:extLst>
          </p:cNvPr>
          <p:cNvSpPr/>
          <p:nvPr/>
        </p:nvSpPr>
        <p:spPr>
          <a:xfrm>
            <a:off x="5783267" y="1073741"/>
            <a:ext cx="1080000" cy="4530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200" dirty="0"/>
              <a:t>具体的指示が無い</a:t>
            </a:r>
          </a:p>
        </p:txBody>
      </p:sp>
      <p:sp>
        <p:nvSpPr>
          <p:cNvPr id="6" name="四角形: 角を丸くする 5">
            <a:extLst>
              <a:ext uri="{FF2B5EF4-FFF2-40B4-BE49-F238E27FC236}">
                <a16:creationId xmlns:a16="http://schemas.microsoft.com/office/drawing/2014/main" id="{2F07BB30-4107-0305-405C-F9F8D5EDC122}"/>
              </a:ext>
            </a:extLst>
          </p:cNvPr>
          <p:cNvSpPr/>
          <p:nvPr/>
        </p:nvSpPr>
        <p:spPr>
          <a:xfrm>
            <a:off x="7839679" y="1157222"/>
            <a:ext cx="1699169" cy="2860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200" dirty="0"/>
              <a:t>啓蒙活動をしていない</a:t>
            </a:r>
          </a:p>
        </p:txBody>
      </p:sp>
      <p:sp>
        <p:nvSpPr>
          <p:cNvPr id="7" name="四角形: 角を丸くする 6">
            <a:extLst>
              <a:ext uri="{FF2B5EF4-FFF2-40B4-BE49-F238E27FC236}">
                <a16:creationId xmlns:a16="http://schemas.microsoft.com/office/drawing/2014/main" id="{1E858C61-754E-99F7-3A15-0FAF1E643EC9}"/>
              </a:ext>
            </a:extLst>
          </p:cNvPr>
          <p:cNvSpPr/>
          <p:nvPr/>
        </p:nvSpPr>
        <p:spPr>
          <a:xfrm>
            <a:off x="8906025" y="2904138"/>
            <a:ext cx="1080000" cy="4530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200" dirty="0"/>
              <a:t>環境悪化による効率低下</a:t>
            </a:r>
          </a:p>
        </p:txBody>
      </p:sp>
      <p:sp>
        <p:nvSpPr>
          <p:cNvPr id="8" name="四角形: 角を丸くする 7">
            <a:extLst>
              <a:ext uri="{FF2B5EF4-FFF2-40B4-BE49-F238E27FC236}">
                <a16:creationId xmlns:a16="http://schemas.microsoft.com/office/drawing/2014/main" id="{2E2B65FB-FCB5-6916-21CA-FB8992EF128D}"/>
              </a:ext>
            </a:extLst>
          </p:cNvPr>
          <p:cNvSpPr/>
          <p:nvPr/>
        </p:nvSpPr>
        <p:spPr>
          <a:xfrm>
            <a:off x="8976000" y="3695970"/>
            <a:ext cx="1080000" cy="4530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200" dirty="0"/>
              <a:t>防寒着禁止理由が不明</a:t>
            </a:r>
          </a:p>
        </p:txBody>
      </p:sp>
      <p:sp>
        <p:nvSpPr>
          <p:cNvPr id="9" name="テキスト プレースホルダー 2">
            <a:extLst>
              <a:ext uri="{FF2B5EF4-FFF2-40B4-BE49-F238E27FC236}">
                <a16:creationId xmlns:a16="http://schemas.microsoft.com/office/drawing/2014/main" id="{E00A6F8D-0470-75F5-9B1C-F85F928468FB}"/>
              </a:ext>
            </a:extLst>
          </p:cNvPr>
          <p:cNvSpPr txBox="1">
            <a:spLocks/>
          </p:cNvSpPr>
          <p:nvPr/>
        </p:nvSpPr>
        <p:spPr>
          <a:xfrm>
            <a:off x="10182909" y="1449001"/>
            <a:ext cx="413091" cy="4140000"/>
          </a:xfrm>
          <a:prstGeom prst="rect">
            <a:avLst/>
          </a:prstGeom>
          <a:ln w="28575" cap="flat" cmpd="sng" algn="ctr">
            <a:solidFill>
              <a:schemeClr val="accent6">
                <a:lumMod val="60000"/>
                <a:lumOff val="40000"/>
              </a:schemeClr>
            </a:solidFill>
            <a:prstDash val="solid"/>
            <a:miter lim="800000"/>
          </a:ln>
        </p:spPr>
        <p:style>
          <a:lnRef idx="2">
            <a:schemeClr val="accent1"/>
          </a:lnRef>
          <a:fillRef idx="1">
            <a:schemeClr val="lt1"/>
          </a:fillRef>
          <a:effectRef idx="0">
            <a:schemeClr val="accent1"/>
          </a:effectRef>
          <a:fontRef idx="minor">
            <a:schemeClr val="dk1"/>
          </a:fontRef>
        </p:style>
        <p:txBody>
          <a:bodyPr vert="eaVert" anchor="ctr" anchorCtr="1">
            <a:normAutofit lnSpcReduction="10000"/>
          </a:bodyPr>
          <a:lstStyle>
            <a:lvl1pPr marL="228600" indent="-228600" algn="l" defTabSz="914400" rtl="0" eaLnBrk="1" latinLnBrk="0" hangingPunct="1">
              <a:lnSpc>
                <a:spcPct val="100000"/>
              </a:lnSpc>
              <a:spcBef>
                <a:spcPts val="1000"/>
              </a:spcBef>
              <a:buFontTx/>
              <a:buBlip>
                <a:blip r:embed="rId4"/>
              </a:buBlip>
              <a:defRPr kumimoji="1" sz="2800" kern="1200">
                <a:solidFill>
                  <a:schemeClr val="dk1"/>
                </a:solidFill>
                <a:latin typeface="+mn-lt"/>
                <a:ea typeface="+mn-ea"/>
                <a:cs typeface="+mn-cs"/>
              </a:defRPr>
            </a:lvl1pPr>
            <a:lvl2pPr marL="685800" indent="-228600" algn="l" defTabSz="914400" rtl="0" eaLnBrk="1" latinLnBrk="0" hangingPunct="1">
              <a:lnSpc>
                <a:spcPct val="100000"/>
              </a:lnSpc>
              <a:spcBef>
                <a:spcPts val="500"/>
              </a:spcBef>
              <a:buFontTx/>
              <a:buBlip>
                <a:blip r:embed="rId5"/>
              </a:buBlip>
              <a:defRPr kumimoji="1" sz="2400" kern="1200">
                <a:solidFill>
                  <a:schemeClr val="dk1"/>
                </a:solidFill>
                <a:latin typeface="+mn-lt"/>
                <a:ea typeface="+mn-ea"/>
                <a:cs typeface="+mn-cs"/>
              </a:defRPr>
            </a:lvl2pPr>
            <a:lvl3pPr marL="1143000" indent="-228600" algn="l" defTabSz="914400" rtl="0" eaLnBrk="1" latinLnBrk="0" hangingPunct="1">
              <a:lnSpc>
                <a:spcPct val="100000"/>
              </a:lnSpc>
              <a:spcBef>
                <a:spcPts val="500"/>
              </a:spcBef>
              <a:buFontTx/>
              <a:buBlip>
                <a:blip r:embed="rId6"/>
              </a:buBlip>
              <a:defRPr kumimoji="1" sz="2000" kern="1200">
                <a:solidFill>
                  <a:schemeClr val="dk1"/>
                </a:solidFill>
                <a:latin typeface="+mn-lt"/>
                <a:ea typeface="+mn-ea"/>
                <a:cs typeface="+mn-cs"/>
              </a:defRPr>
            </a:lvl3pPr>
            <a:lvl4pPr marL="1600200" indent="-228600" algn="l" defTabSz="914400" rtl="0" eaLnBrk="1" latinLnBrk="0" hangingPunct="1">
              <a:lnSpc>
                <a:spcPct val="100000"/>
              </a:lnSpc>
              <a:spcBef>
                <a:spcPts val="500"/>
              </a:spcBef>
              <a:buFontTx/>
              <a:buBlip>
                <a:blip r:embed="rId7"/>
              </a:buBlip>
              <a:defRPr kumimoji="1" sz="1800" kern="1200">
                <a:solidFill>
                  <a:schemeClr val="dk1"/>
                </a:solidFill>
                <a:latin typeface="+mn-lt"/>
                <a:ea typeface="+mn-ea"/>
                <a:cs typeface="+mn-cs"/>
              </a:defRPr>
            </a:lvl4pPr>
            <a:lvl5pPr marL="2057400" indent="-228600" algn="l" defTabSz="914400" rtl="0" eaLnBrk="1" latinLnBrk="0" hangingPunct="1">
              <a:lnSpc>
                <a:spcPct val="100000"/>
              </a:lnSpc>
              <a:spcBef>
                <a:spcPts val="500"/>
              </a:spcBef>
              <a:buFontTx/>
              <a:buBlip>
                <a:blip r:embed="rId4"/>
              </a:buBlip>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r>
              <a:rPr lang="en-US" altLang="zh-TW" sz="1600"/>
              <a:t>TEES(</a:t>
            </a:r>
            <a:r>
              <a:rPr lang="zh-TW" altLang="en-US" sz="1600"/>
              <a:t>目標対象項目</a:t>
            </a:r>
            <a:r>
              <a:rPr lang="en-US" altLang="zh-TW" sz="1600"/>
              <a:t>)</a:t>
            </a:r>
            <a:r>
              <a:rPr lang="ja-JP" altLang="en-US" sz="1600"/>
              <a:t>に</a:t>
            </a:r>
            <a:r>
              <a:rPr lang="en-US" altLang="ja-JP" sz="1600"/>
              <a:t>×(</a:t>
            </a:r>
            <a:r>
              <a:rPr lang="ja-JP" altLang="en-US" sz="1600"/>
              <a:t>△</a:t>
            </a:r>
            <a:r>
              <a:rPr lang="en-US" altLang="ja-JP" sz="1600"/>
              <a:t>)</a:t>
            </a:r>
            <a:r>
              <a:rPr lang="ja-JP" altLang="en-US" sz="1600"/>
              <a:t>がある</a:t>
            </a:r>
            <a:endParaRPr lang="ja-JP" altLang="en-US" sz="1600" dirty="0"/>
          </a:p>
        </p:txBody>
      </p:sp>
      <p:sp>
        <p:nvSpPr>
          <p:cNvPr id="10" name="四角形: 角を丸くする 9">
            <a:extLst>
              <a:ext uri="{FF2B5EF4-FFF2-40B4-BE49-F238E27FC236}">
                <a16:creationId xmlns:a16="http://schemas.microsoft.com/office/drawing/2014/main" id="{395297F6-4BB6-79BE-A694-BF65E51796CA}"/>
              </a:ext>
            </a:extLst>
          </p:cNvPr>
          <p:cNvSpPr/>
          <p:nvPr/>
        </p:nvSpPr>
        <p:spPr>
          <a:xfrm>
            <a:off x="2734590" y="2650572"/>
            <a:ext cx="1080000" cy="4644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200" dirty="0"/>
              <a:t>番号記載で分かりにくい</a:t>
            </a:r>
          </a:p>
        </p:txBody>
      </p:sp>
      <p:sp>
        <p:nvSpPr>
          <p:cNvPr id="11" name="四角形: 角を丸くする 10">
            <a:extLst>
              <a:ext uri="{FF2B5EF4-FFF2-40B4-BE49-F238E27FC236}">
                <a16:creationId xmlns:a16="http://schemas.microsoft.com/office/drawing/2014/main" id="{A26BC7C0-1CFF-A961-467A-E76AAAC82892}"/>
              </a:ext>
            </a:extLst>
          </p:cNvPr>
          <p:cNvSpPr/>
          <p:nvPr/>
        </p:nvSpPr>
        <p:spPr>
          <a:xfrm>
            <a:off x="4093825" y="4149004"/>
            <a:ext cx="1514145" cy="46882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200" dirty="0"/>
              <a:t>電気利用量のデータを掲示していない</a:t>
            </a:r>
          </a:p>
        </p:txBody>
      </p:sp>
      <p:sp>
        <p:nvSpPr>
          <p:cNvPr id="12" name="四角形: 角を丸くする 11">
            <a:extLst>
              <a:ext uri="{FF2B5EF4-FFF2-40B4-BE49-F238E27FC236}">
                <a16:creationId xmlns:a16="http://schemas.microsoft.com/office/drawing/2014/main" id="{8BC26A86-DEBB-3244-6014-5D891F2107BF}"/>
              </a:ext>
            </a:extLst>
          </p:cNvPr>
          <p:cNvSpPr/>
          <p:nvPr/>
        </p:nvSpPr>
        <p:spPr>
          <a:xfrm>
            <a:off x="4011474" y="2309432"/>
            <a:ext cx="1073861" cy="4644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200" dirty="0">
                <a:solidFill>
                  <a:srgbClr val="000000"/>
                </a:solidFill>
                <a:latin typeface="ＭＳ Ｐゴシック" panose="020B0600070205080204" pitchFamily="50" charset="-128"/>
              </a:rPr>
              <a:t>内容の分析をしていない</a:t>
            </a:r>
          </a:p>
        </p:txBody>
      </p:sp>
      <p:sp>
        <p:nvSpPr>
          <p:cNvPr id="13" name="テキスト ボックス 12">
            <a:extLst>
              <a:ext uri="{FF2B5EF4-FFF2-40B4-BE49-F238E27FC236}">
                <a16:creationId xmlns:a16="http://schemas.microsoft.com/office/drawing/2014/main" id="{C4186316-5183-8277-8F5A-4C94863B2D53}"/>
              </a:ext>
            </a:extLst>
          </p:cNvPr>
          <p:cNvSpPr txBox="1"/>
          <p:nvPr/>
        </p:nvSpPr>
        <p:spPr>
          <a:xfrm>
            <a:off x="4270350" y="5835543"/>
            <a:ext cx="2087100" cy="338554"/>
          </a:xfrm>
          <a:prstGeom prst="rect">
            <a:avLst/>
          </a:prstGeom>
          <a:noFill/>
        </p:spPr>
        <p:txBody>
          <a:bodyPr wrap="square" rtlCol="0">
            <a:spAutoFit/>
          </a:bodyPr>
          <a:lstStyle/>
          <a:p>
            <a:pPr algn="ctr"/>
            <a:r>
              <a:rPr lang="ja-JP" altLang="en-US" sz="1600" u="sng" dirty="0"/>
              <a:t>図</a:t>
            </a:r>
            <a:r>
              <a:rPr lang="en-US" altLang="ja-JP" sz="1600" u="sng" dirty="0"/>
              <a:t>10</a:t>
            </a:r>
            <a:r>
              <a:rPr lang="ja-JP" altLang="en-US" sz="1600" u="sng" dirty="0"/>
              <a:t>　特性要因図</a:t>
            </a:r>
          </a:p>
        </p:txBody>
      </p:sp>
      <p:sp>
        <p:nvSpPr>
          <p:cNvPr id="14" name="タイトル 1">
            <a:extLst>
              <a:ext uri="{FF2B5EF4-FFF2-40B4-BE49-F238E27FC236}">
                <a16:creationId xmlns:a16="http://schemas.microsoft.com/office/drawing/2014/main" id="{204449AF-3BF3-B41E-2821-BC82C5884A6E}"/>
              </a:ext>
            </a:extLst>
          </p:cNvPr>
          <p:cNvSpPr>
            <a:spLocks noGrp="1"/>
          </p:cNvSpPr>
          <p:nvPr>
            <p:ph type="title"/>
          </p:nvPr>
        </p:nvSpPr>
        <p:spPr>
          <a:xfrm>
            <a:off x="252000" y="107612"/>
            <a:ext cx="8640000" cy="766764"/>
          </a:xfrm>
        </p:spPr>
        <p:txBody>
          <a:bodyPr>
            <a:normAutofit/>
          </a:bodyPr>
          <a:lstStyle/>
          <a:p>
            <a:r>
              <a:rPr kumimoji="1" lang="en-US" altLang="ja-JP" dirty="0"/>
              <a:t>5.</a:t>
            </a:r>
            <a:r>
              <a:rPr kumimoji="1" lang="ja-JP" altLang="en-US" dirty="0"/>
              <a:t>特性要因図</a:t>
            </a:r>
          </a:p>
        </p:txBody>
      </p:sp>
    </p:spTree>
    <p:extLst>
      <p:ext uri="{BB962C8B-B14F-4D97-AF65-F5344CB8AC3E}">
        <p14:creationId xmlns:p14="http://schemas.microsoft.com/office/powerpoint/2010/main" val="1261012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横巻き 26">
            <a:extLst>
              <a:ext uri="{FF2B5EF4-FFF2-40B4-BE49-F238E27FC236}">
                <a16:creationId xmlns:a16="http://schemas.microsoft.com/office/drawing/2014/main" id="{A9E43C91-DBBE-C713-9E5B-1ECE50088095}"/>
              </a:ext>
            </a:extLst>
          </p:cNvPr>
          <p:cNvSpPr/>
          <p:nvPr/>
        </p:nvSpPr>
        <p:spPr>
          <a:xfrm>
            <a:off x="8595241" y="5519018"/>
            <a:ext cx="2180759" cy="508280"/>
          </a:xfrm>
          <a:prstGeom prst="horizontalScroll">
            <a:avLst/>
          </a:prstGeom>
          <a:solidFill>
            <a:srgbClr val="FF0000">
              <a:lumMod val="60000"/>
              <a:lumOff val="40000"/>
            </a:srgbClr>
          </a:solidFill>
          <a:ln w="127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b="1" dirty="0"/>
              <a:t>重要要因である！</a:t>
            </a:r>
          </a:p>
        </p:txBody>
      </p:sp>
      <p:sp>
        <p:nvSpPr>
          <p:cNvPr id="4" name="タイトル 2">
            <a:extLst>
              <a:ext uri="{FF2B5EF4-FFF2-40B4-BE49-F238E27FC236}">
                <a16:creationId xmlns:a16="http://schemas.microsoft.com/office/drawing/2014/main" id="{C88CDF4F-A0A9-409A-BD60-4C8492B4A513}"/>
              </a:ext>
            </a:extLst>
          </p:cNvPr>
          <p:cNvSpPr txBox="1">
            <a:spLocks/>
          </p:cNvSpPr>
          <p:nvPr/>
        </p:nvSpPr>
        <p:spPr>
          <a:xfrm>
            <a:off x="838200" y="1035570"/>
            <a:ext cx="8491664" cy="37570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b="1" kern="1200">
                <a:solidFill>
                  <a:schemeClr val="tx1"/>
                </a:solidFill>
                <a:effectLst/>
                <a:latin typeface="+mj-lt"/>
                <a:ea typeface="+mj-ea"/>
                <a:cs typeface="+mj-cs"/>
              </a:defRPr>
            </a:lvl1pPr>
          </a:lstStyle>
          <a:p>
            <a:r>
              <a:rPr lang="ja-JP" altLang="en-US" sz="2100" dirty="0">
                <a:solidFill>
                  <a:srgbClr val="000000"/>
                </a:solidFill>
              </a:rPr>
              <a:t>重要要因候補：「必要性を検討していない</a:t>
            </a:r>
            <a:r>
              <a:rPr lang="en-US" altLang="ja-JP" sz="2100" dirty="0">
                <a:solidFill>
                  <a:srgbClr val="000000"/>
                </a:solidFill>
              </a:rPr>
              <a:t>(</a:t>
            </a:r>
            <a:r>
              <a:rPr lang="ja-JP" altLang="en-US" sz="2100" dirty="0">
                <a:solidFill>
                  <a:srgbClr val="000000"/>
                </a:solidFill>
              </a:rPr>
              <a:t>←省エネ委員会がない</a:t>
            </a:r>
            <a:r>
              <a:rPr lang="en-US" altLang="ja-JP" sz="2100" dirty="0">
                <a:solidFill>
                  <a:srgbClr val="000000"/>
                </a:solidFill>
              </a:rPr>
              <a:t>)</a:t>
            </a:r>
            <a:r>
              <a:rPr lang="ja-JP" altLang="en-US" sz="2100" dirty="0">
                <a:solidFill>
                  <a:srgbClr val="000000"/>
                </a:solidFill>
              </a:rPr>
              <a:t>」</a:t>
            </a:r>
            <a:endParaRPr lang="ja-JP" altLang="en-US" sz="2100" dirty="0"/>
          </a:p>
        </p:txBody>
      </p:sp>
      <p:pic>
        <p:nvPicPr>
          <p:cNvPr id="5" name="図 4">
            <a:extLst>
              <a:ext uri="{FF2B5EF4-FFF2-40B4-BE49-F238E27FC236}">
                <a16:creationId xmlns:a16="http://schemas.microsoft.com/office/drawing/2014/main" id="{556C11A0-5740-2045-AAB0-8A9EF5E3E7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6001" y="2029362"/>
            <a:ext cx="2025000" cy="1787765"/>
          </a:xfrm>
          <a:prstGeom prst="rect">
            <a:avLst/>
          </a:prstGeom>
          <a:ln>
            <a:solidFill>
              <a:schemeClr val="bg1">
                <a:lumMod val="50000"/>
              </a:schemeClr>
            </a:solidFill>
          </a:ln>
        </p:spPr>
      </p:pic>
      <p:sp>
        <p:nvSpPr>
          <p:cNvPr id="6" name="四角形: 角を丸くする 5">
            <a:extLst>
              <a:ext uri="{FF2B5EF4-FFF2-40B4-BE49-F238E27FC236}">
                <a16:creationId xmlns:a16="http://schemas.microsoft.com/office/drawing/2014/main" id="{3EB5A832-4B4A-EEF5-5346-79EDA47932CA}"/>
              </a:ext>
            </a:extLst>
          </p:cNvPr>
          <p:cNvSpPr/>
          <p:nvPr/>
        </p:nvSpPr>
        <p:spPr>
          <a:xfrm>
            <a:off x="3297068" y="2024870"/>
            <a:ext cx="2560585" cy="3222251"/>
          </a:xfrm>
          <a:prstGeom prst="roundRect">
            <a:avLst>
              <a:gd name="adj" fmla="val 3104"/>
            </a:avLst>
          </a:prstGeom>
          <a:solidFill>
            <a:schemeClr val="accent2">
              <a:lumMod val="20000"/>
              <a:lumOff val="80000"/>
            </a:schemeClr>
          </a:solidFill>
          <a:ln>
            <a:solidFill>
              <a:srgbClr val="0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　過去の</a:t>
            </a:r>
            <a:r>
              <a:rPr lang="en-US" altLang="ja-JP" sz="1600" dirty="0">
                <a:solidFill>
                  <a:schemeClr val="tx1"/>
                </a:solidFill>
              </a:rPr>
              <a:t>TC</a:t>
            </a:r>
            <a:r>
              <a:rPr lang="ja-JP" altLang="en-US" sz="1600" dirty="0">
                <a:solidFill>
                  <a:schemeClr val="tx1"/>
                </a:solidFill>
              </a:rPr>
              <a:t>環境活動計画書を確認したところ、</a:t>
            </a:r>
            <a:r>
              <a:rPr lang="en-US" altLang="ja-JP" sz="1600" dirty="0">
                <a:solidFill>
                  <a:schemeClr val="tx1"/>
                </a:solidFill>
              </a:rPr>
              <a:t>2012</a:t>
            </a:r>
            <a:r>
              <a:rPr lang="ja-JP" altLang="en-US" sz="1600" dirty="0">
                <a:solidFill>
                  <a:schemeClr val="tx1"/>
                </a:solidFill>
              </a:rPr>
              <a:t>年度までは</a:t>
            </a:r>
            <a:r>
              <a:rPr lang="en-US" altLang="ja-JP" sz="1600" dirty="0">
                <a:solidFill>
                  <a:schemeClr val="tx1"/>
                </a:solidFill>
              </a:rPr>
              <a:t>”</a:t>
            </a:r>
            <a:r>
              <a:rPr lang="ja-JP" altLang="en-US" sz="1600" dirty="0">
                <a:solidFill>
                  <a:schemeClr val="tx1"/>
                </a:solidFill>
              </a:rPr>
              <a:t>省エネ委員会</a:t>
            </a:r>
            <a:r>
              <a:rPr lang="en-US" altLang="ja-JP" sz="1600" dirty="0">
                <a:solidFill>
                  <a:schemeClr val="tx1"/>
                </a:solidFill>
              </a:rPr>
              <a:t>”</a:t>
            </a:r>
            <a:r>
              <a:rPr lang="ja-JP" altLang="en-US" sz="1600" dirty="0">
                <a:solidFill>
                  <a:schemeClr val="tx1"/>
                </a:solidFill>
              </a:rPr>
              <a:t>の組織があったことは確認できたが、</a:t>
            </a:r>
            <a:r>
              <a:rPr lang="en-US" altLang="ja-JP" sz="1600" dirty="0">
                <a:solidFill>
                  <a:schemeClr val="tx1"/>
                </a:solidFill>
              </a:rPr>
              <a:t>2013</a:t>
            </a:r>
            <a:r>
              <a:rPr lang="ja-JP" altLang="en-US" sz="1600" dirty="0">
                <a:solidFill>
                  <a:schemeClr val="tx1"/>
                </a:solidFill>
              </a:rPr>
              <a:t>年度以降ではその存在があった記述はなくなっていた</a:t>
            </a:r>
            <a:r>
              <a:rPr lang="en-US" altLang="ja-JP" sz="1600" dirty="0">
                <a:solidFill>
                  <a:schemeClr val="tx1"/>
                </a:solidFill>
              </a:rPr>
              <a:t>…</a:t>
            </a:r>
          </a:p>
          <a:p>
            <a:r>
              <a:rPr lang="ja-JP" altLang="en-US" sz="1600" dirty="0">
                <a:solidFill>
                  <a:schemeClr val="tx1"/>
                </a:solidFill>
              </a:rPr>
              <a:t>　</a:t>
            </a:r>
            <a:r>
              <a:rPr lang="ja-JP" altLang="en-US" sz="1600" b="1" u="sng" dirty="0">
                <a:solidFill>
                  <a:srgbClr val="FF0000"/>
                </a:solidFill>
              </a:rPr>
              <a:t>このタイミングで、</a:t>
            </a:r>
            <a:r>
              <a:rPr lang="en-US" altLang="ja-JP" sz="1600" b="1" u="sng" dirty="0">
                <a:solidFill>
                  <a:srgbClr val="FF0000"/>
                </a:solidFill>
              </a:rPr>
              <a:t>TC</a:t>
            </a:r>
            <a:r>
              <a:rPr lang="ja-JP" altLang="en-US" sz="1600" b="1" u="sng" dirty="0">
                <a:solidFill>
                  <a:srgbClr val="FF0000"/>
                </a:solidFill>
              </a:rPr>
              <a:t>計画から</a:t>
            </a:r>
            <a:r>
              <a:rPr lang="en-US" altLang="ja-JP" sz="1600" b="1" u="sng" dirty="0">
                <a:solidFill>
                  <a:srgbClr val="FF0000"/>
                </a:solidFill>
              </a:rPr>
              <a:t>CO2</a:t>
            </a:r>
            <a:r>
              <a:rPr lang="ja-JP" altLang="en-US" sz="1600" b="1" u="sng" dirty="0">
                <a:solidFill>
                  <a:srgbClr val="FF0000"/>
                </a:solidFill>
              </a:rPr>
              <a:t>活動が取り下げられたという変化点があったため、それが影響していると考えられた。</a:t>
            </a:r>
          </a:p>
        </p:txBody>
      </p:sp>
      <p:sp>
        <p:nvSpPr>
          <p:cNvPr id="7" name="スクロール: 横 6">
            <a:extLst>
              <a:ext uri="{FF2B5EF4-FFF2-40B4-BE49-F238E27FC236}">
                <a16:creationId xmlns:a16="http://schemas.microsoft.com/office/drawing/2014/main" id="{A97A1FF5-B800-B4A2-0A68-82EF85A7B582}"/>
              </a:ext>
            </a:extLst>
          </p:cNvPr>
          <p:cNvSpPr/>
          <p:nvPr/>
        </p:nvSpPr>
        <p:spPr>
          <a:xfrm>
            <a:off x="1236000" y="1526136"/>
            <a:ext cx="3871778" cy="457469"/>
          </a:xfrm>
          <a:prstGeom prst="horizontalScroll">
            <a:avLst/>
          </a:prstGeom>
          <a:noFill/>
          <a:ln>
            <a:solidFill>
              <a:srgbClr val="0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007E00"/>
                </a:solidFill>
                <a:effectLst>
                  <a:outerShdw blurRad="38100" dist="38100" dir="2700000" algn="tl">
                    <a:srgbClr val="000000">
                      <a:alpha val="43137"/>
                    </a:srgbClr>
                  </a:outerShdw>
                </a:effectLst>
              </a:rPr>
              <a:t>過去の</a:t>
            </a:r>
            <a:r>
              <a:rPr lang="en-US" altLang="ja-JP" sz="1600" b="1" dirty="0">
                <a:solidFill>
                  <a:srgbClr val="007E00"/>
                </a:solidFill>
                <a:effectLst>
                  <a:outerShdw blurRad="38100" dist="38100" dir="2700000" algn="tl">
                    <a:srgbClr val="000000">
                      <a:alpha val="43137"/>
                    </a:srgbClr>
                  </a:outerShdw>
                </a:effectLst>
              </a:rPr>
              <a:t>TC</a:t>
            </a:r>
            <a:r>
              <a:rPr lang="ja-JP" altLang="en-US" sz="1600" b="1" dirty="0">
                <a:solidFill>
                  <a:srgbClr val="007E00"/>
                </a:solidFill>
                <a:effectLst>
                  <a:outerShdw blurRad="38100" dist="38100" dir="2700000" algn="tl">
                    <a:srgbClr val="000000">
                      <a:alpha val="43137"/>
                    </a:srgbClr>
                  </a:outerShdw>
                </a:effectLst>
              </a:rPr>
              <a:t>環境活動計画を確認してみた！</a:t>
            </a:r>
          </a:p>
        </p:txBody>
      </p:sp>
      <p:sp>
        <p:nvSpPr>
          <p:cNvPr id="8" name="スクロール: 横 7">
            <a:extLst>
              <a:ext uri="{FF2B5EF4-FFF2-40B4-BE49-F238E27FC236}">
                <a16:creationId xmlns:a16="http://schemas.microsoft.com/office/drawing/2014/main" id="{B2D2CBBA-2ED7-6636-9489-6F71420176A7}"/>
              </a:ext>
            </a:extLst>
          </p:cNvPr>
          <p:cNvSpPr/>
          <p:nvPr/>
        </p:nvSpPr>
        <p:spPr>
          <a:xfrm>
            <a:off x="6637441" y="1526136"/>
            <a:ext cx="4318558" cy="457469"/>
          </a:xfrm>
          <a:prstGeom prst="horizontalScroll">
            <a:avLst/>
          </a:prstGeom>
          <a:noFill/>
          <a:ln>
            <a:solidFill>
              <a:srgbClr val="0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007E00"/>
                </a:solidFill>
                <a:effectLst>
                  <a:outerShdw blurRad="38100" dist="38100" dir="2700000" algn="tl">
                    <a:srgbClr val="000000">
                      <a:alpha val="43137"/>
                    </a:srgbClr>
                  </a:outerShdw>
                </a:effectLst>
              </a:rPr>
              <a:t>過去の</a:t>
            </a:r>
            <a:r>
              <a:rPr lang="en-US" altLang="ja-JP" sz="1600" b="1" dirty="0">
                <a:solidFill>
                  <a:srgbClr val="007E00"/>
                </a:solidFill>
                <a:effectLst>
                  <a:outerShdw blurRad="38100" dist="38100" dir="2700000" algn="tl">
                    <a:srgbClr val="000000">
                      <a:alpha val="43137"/>
                    </a:srgbClr>
                  </a:outerShdw>
                </a:effectLst>
              </a:rPr>
              <a:t>TC</a:t>
            </a:r>
            <a:r>
              <a:rPr lang="ja-JP" altLang="en-US" sz="1600" b="1" dirty="0">
                <a:solidFill>
                  <a:srgbClr val="007E00"/>
                </a:solidFill>
                <a:effectLst>
                  <a:outerShdw blurRad="38100" dist="38100" dir="2700000" algn="tl">
                    <a:srgbClr val="000000">
                      <a:alpha val="43137"/>
                    </a:srgbClr>
                  </a:outerShdw>
                </a:effectLst>
              </a:rPr>
              <a:t>環境委員会議事録を確認してみた！</a:t>
            </a:r>
          </a:p>
        </p:txBody>
      </p:sp>
      <p:pic>
        <p:nvPicPr>
          <p:cNvPr id="9" name="Picture 2" descr="山積みの書類のイラスト">
            <a:extLst>
              <a:ext uri="{FF2B5EF4-FFF2-40B4-BE49-F238E27FC236}">
                <a16:creationId xmlns:a16="http://schemas.microsoft.com/office/drawing/2014/main" id="{5F3FFED0-CC19-5261-0761-0BFFEC5ACFC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81768" y="2378618"/>
            <a:ext cx="1213649" cy="10892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真面目に書類を読んでいる人のイラスト（男性）">
            <a:extLst>
              <a:ext uri="{FF2B5EF4-FFF2-40B4-BE49-F238E27FC236}">
                <a16:creationId xmlns:a16="http://schemas.microsoft.com/office/drawing/2014/main" id="{EF17CAAD-FEF3-AF28-0BDC-D0C420F18C7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6339" y="3162635"/>
            <a:ext cx="961565" cy="1252854"/>
          </a:xfrm>
          <a:prstGeom prst="rect">
            <a:avLst/>
          </a:prstGeom>
          <a:noFill/>
          <a:extLst>
            <a:ext uri="{909E8E84-426E-40DD-AFC4-6F175D3DCCD1}">
              <a14:hiddenFill xmlns:a14="http://schemas.microsoft.com/office/drawing/2010/main">
                <a:solidFill>
                  <a:srgbClr val="FFFFFF"/>
                </a:solidFill>
              </a14:hiddenFill>
            </a:ext>
          </a:extLst>
        </p:spPr>
      </p:pic>
      <p:sp>
        <p:nvSpPr>
          <p:cNvPr id="11" name="四角形: 角を丸くする 10">
            <a:extLst>
              <a:ext uri="{FF2B5EF4-FFF2-40B4-BE49-F238E27FC236}">
                <a16:creationId xmlns:a16="http://schemas.microsoft.com/office/drawing/2014/main" id="{31402E02-09F1-4456-2DBB-0B251C621DA4}"/>
              </a:ext>
            </a:extLst>
          </p:cNvPr>
          <p:cNvSpPr/>
          <p:nvPr/>
        </p:nvSpPr>
        <p:spPr>
          <a:xfrm>
            <a:off x="8395414" y="2024871"/>
            <a:ext cx="3100586" cy="3222250"/>
          </a:xfrm>
          <a:prstGeom prst="roundRect">
            <a:avLst>
              <a:gd name="adj" fmla="val 3104"/>
            </a:avLst>
          </a:prstGeom>
          <a:solidFill>
            <a:schemeClr val="accent2">
              <a:lumMod val="20000"/>
              <a:lumOff val="80000"/>
            </a:schemeClr>
          </a:solidFill>
          <a:ln>
            <a:solidFill>
              <a:srgbClr val="0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　</a:t>
            </a:r>
            <a:r>
              <a:rPr lang="en-US" altLang="ja-JP" sz="1600" dirty="0">
                <a:solidFill>
                  <a:schemeClr val="tx1"/>
                </a:solidFill>
              </a:rPr>
              <a:t>22</a:t>
            </a:r>
            <a:r>
              <a:rPr lang="ja-JP" altLang="en-US" sz="1600" dirty="0">
                <a:solidFill>
                  <a:schemeClr val="tx1"/>
                </a:solidFill>
              </a:rPr>
              <a:t>年度からは、</a:t>
            </a:r>
            <a:r>
              <a:rPr lang="en-US" altLang="ja-JP" sz="1600" dirty="0">
                <a:solidFill>
                  <a:schemeClr val="tx1"/>
                </a:solidFill>
              </a:rPr>
              <a:t>A3</a:t>
            </a:r>
            <a:r>
              <a:rPr lang="ja-JP" altLang="en-US" sz="1600" dirty="0">
                <a:solidFill>
                  <a:schemeClr val="tx1"/>
                </a:solidFill>
              </a:rPr>
              <a:t>方針活動として</a:t>
            </a:r>
            <a:r>
              <a:rPr lang="en-US" altLang="ja-JP" sz="1600" dirty="0">
                <a:solidFill>
                  <a:schemeClr val="tx1"/>
                </a:solidFill>
              </a:rPr>
              <a:t>CO2</a:t>
            </a:r>
            <a:r>
              <a:rPr lang="ja-JP" altLang="en-US" sz="1600" dirty="0">
                <a:solidFill>
                  <a:schemeClr val="tx1"/>
                </a:solidFill>
              </a:rPr>
              <a:t>削減計画が立案されていることから、その状況を踏まえ、省エネ委員会活動の再発足について協議がされているかを確認した。</a:t>
            </a:r>
            <a:endParaRPr lang="en-US" altLang="ja-JP" sz="1600" dirty="0">
              <a:solidFill>
                <a:schemeClr val="tx1"/>
              </a:solidFill>
            </a:endParaRPr>
          </a:p>
          <a:p>
            <a:r>
              <a:rPr lang="ja-JP" altLang="en-US" sz="1600" b="1" dirty="0">
                <a:solidFill>
                  <a:schemeClr val="tx1"/>
                </a:solidFill>
              </a:rPr>
              <a:t>　</a:t>
            </a:r>
            <a:r>
              <a:rPr lang="ja-JP" altLang="en-US" sz="1600" b="1" u="sng" dirty="0">
                <a:solidFill>
                  <a:srgbClr val="FF0000"/>
                </a:solidFill>
              </a:rPr>
              <a:t>一人ひとりが取り組むべき省エネ活動の話題も挙がっていたが、省エネ委員会の発足に関しては協議記録はなかった。よって、必要性の検討がなされていないと考えられた。</a:t>
            </a:r>
          </a:p>
        </p:txBody>
      </p:sp>
      <p:sp>
        <p:nvSpPr>
          <p:cNvPr id="12" name="矢印: 右 11">
            <a:extLst>
              <a:ext uri="{FF2B5EF4-FFF2-40B4-BE49-F238E27FC236}">
                <a16:creationId xmlns:a16="http://schemas.microsoft.com/office/drawing/2014/main" id="{A42542A6-421B-5354-353B-DAF9C03A0650}"/>
              </a:ext>
            </a:extLst>
          </p:cNvPr>
          <p:cNvSpPr/>
          <p:nvPr/>
        </p:nvSpPr>
        <p:spPr>
          <a:xfrm>
            <a:off x="6044323" y="2192502"/>
            <a:ext cx="591677" cy="814625"/>
          </a:xfrm>
          <a:prstGeom prst="rightArrow">
            <a:avLst/>
          </a:prstGeom>
          <a:solidFill>
            <a:schemeClr val="accent2">
              <a:lumMod val="20000"/>
              <a:lumOff val="80000"/>
            </a:schemeClr>
          </a:solidFill>
          <a:ln>
            <a:solidFill>
              <a:srgbClr val="0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003399"/>
              </a:solidFill>
            </a:endParaRPr>
          </a:p>
        </p:txBody>
      </p:sp>
      <p:sp>
        <p:nvSpPr>
          <p:cNvPr id="13" name="矢印: 右 12">
            <a:extLst>
              <a:ext uri="{FF2B5EF4-FFF2-40B4-BE49-F238E27FC236}">
                <a16:creationId xmlns:a16="http://schemas.microsoft.com/office/drawing/2014/main" id="{C5D52A14-D308-56B5-44B8-41B383EEE383}"/>
              </a:ext>
            </a:extLst>
          </p:cNvPr>
          <p:cNvSpPr/>
          <p:nvPr/>
        </p:nvSpPr>
        <p:spPr>
          <a:xfrm rot="5400000">
            <a:off x="9743406" y="4987332"/>
            <a:ext cx="331288" cy="814625"/>
          </a:xfrm>
          <a:prstGeom prst="rightArrow">
            <a:avLst/>
          </a:prstGeom>
          <a:solidFill>
            <a:schemeClr val="accent2">
              <a:lumMod val="20000"/>
              <a:lumOff val="80000"/>
            </a:schemeClr>
          </a:solidFill>
          <a:ln>
            <a:solidFill>
              <a:srgbClr val="0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003399"/>
              </a:solidFill>
            </a:endParaRPr>
          </a:p>
        </p:txBody>
      </p:sp>
      <p:pic>
        <p:nvPicPr>
          <p:cNvPr id="14" name="Picture 6" descr="「省エネ」のイラスト文字">
            <a:extLst>
              <a:ext uri="{FF2B5EF4-FFF2-40B4-BE49-F238E27FC236}">
                <a16:creationId xmlns:a16="http://schemas.microsoft.com/office/drawing/2014/main" id="{685B210B-0BCF-39FB-96DD-1E1499B2B46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53624" y="4238383"/>
            <a:ext cx="1584305" cy="1350620"/>
          </a:xfrm>
          <a:prstGeom prst="rect">
            <a:avLst/>
          </a:prstGeom>
          <a:noFill/>
          <a:extLst>
            <a:ext uri="{909E8E84-426E-40DD-AFC4-6F175D3DCCD1}">
              <a14:hiddenFill xmlns:a14="http://schemas.microsoft.com/office/drawing/2010/main">
                <a:solidFill>
                  <a:srgbClr val="FFFFFF"/>
                </a:solidFill>
              </a14:hiddenFill>
            </a:ext>
          </a:extLst>
        </p:spPr>
      </p:pic>
      <p:sp>
        <p:nvSpPr>
          <p:cNvPr id="15" name="タイトル 1">
            <a:extLst>
              <a:ext uri="{FF2B5EF4-FFF2-40B4-BE49-F238E27FC236}">
                <a16:creationId xmlns:a16="http://schemas.microsoft.com/office/drawing/2014/main" id="{EAB9D549-130E-C125-155B-0C8F8A881F12}"/>
              </a:ext>
            </a:extLst>
          </p:cNvPr>
          <p:cNvSpPr>
            <a:spLocks noGrp="1"/>
          </p:cNvSpPr>
          <p:nvPr>
            <p:ph type="title"/>
          </p:nvPr>
        </p:nvSpPr>
        <p:spPr>
          <a:xfrm>
            <a:off x="251999" y="107612"/>
            <a:ext cx="10704001" cy="766764"/>
          </a:xfrm>
        </p:spPr>
        <p:txBody>
          <a:bodyPr>
            <a:noAutofit/>
          </a:bodyPr>
          <a:lstStyle/>
          <a:p>
            <a:r>
              <a:rPr kumimoji="1" lang="en-US" altLang="ja-JP" sz="3600" dirty="0"/>
              <a:t>5.</a:t>
            </a:r>
            <a:r>
              <a:rPr kumimoji="1" lang="ja-JP" altLang="en-US" sz="3600" dirty="0"/>
              <a:t>要因検証　省エネ委員会の必要性を検討していない</a:t>
            </a:r>
          </a:p>
        </p:txBody>
      </p:sp>
    </p:spTree>
    <p:extLst>
      <p:ext uri="{BB962C8B-B14F-4D97-AF65-F5344CB8AC3E}">
        <p14:creationId xmlns:p14="http://schemas.microsoft.com/office/powerpoint/2010/main" val="304141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4" name="タイトル 1">
            <a:extLst>
              <a:ext uri="{FF2B5EF4-FFF2-40B4-BE49-F238E27FC236}">
                <a16:creationId xmlns:a16="http://schemas.microsoft.com/office/drawing/2014/main" id="{24ABA2C5-A7CF-1C2E-C055-FFC991076EE4}"/>
              </a:ext>
            </a:extLst>
          </p:cNvPr>
          <p:cNvSpPr>
            <a:spLocks noGrp="1"/>
          </p:cNvSpPr>
          <p:nvPr>
            <p:ph type="title"/>
          </p:nvPr>
        </p:nvSpPr>
        <p:spPr>
          <a:xfrm>
            <a:off x="111369" y="147002"/>
            <a:ext cx="10439400" cy="757238"/>
          </a:xfrm>
        </p:spPr>
        <p:txBody>
          <a:bodyPr/>
          <a:lstStyle/>
          <a:p>
            <a:r>
              <a:rPr lang="ja-JP" altLang="en-US" dirty="0">
                <a:solidFill>
                  <a:prstClr val="black"/>
                </a:solidFill>
                <a:latin typeface="Calibri"/>
              </a:rPr>
              <a:t>　　拠点紹介　テクニカルセンター　　　　　</a:t>
            </a:r>
            <a:endParaRPr kumimoji="1" lang="ja-JP" altLang="en-US" dirty="0"/>
          </a:p>
        </p:txBody>
      </p:sp>
      <p:pic>
        <p:nvPicPr>
          <p:cNvPr id="5" name="Picture 2" descr="world_map3-2">
            <a:extLst>
              <a:ext uri="{FF2B5EF4-FFF2-40B4-BE49-F238E27FC236}">
                <a16:creationId xmlns:a16="http://schemas.microsoft.com/office/drawing/2014/main" id="{AF4F903D-56ED-52D0-F116-4D92CE860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694" y="1055441"/>
            <a:ext cx="4176713" cy="1833563"/>
          </a:xfrm>
          <a:prstGeom prst="rect">
            <a:avLst/>
          </a:prstGeom>
          <a:noFill/>
          <a:ln w="38100">
            <a:no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5C1647B9-0BD8-12A6-B55A-09B07ED0B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000" y="2645271"/>
            <a:ext cx="3459404" cy="187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4">
            <a:extLst>
              <a:ext uri="{FF2B5EF4-FFF2-40B4-BE49-F238E27FC236}">
                <a16:creationId xmlns:a16="http://schemas.microsoft.com/office/drawing/2014/main" id="{DBCB8240-51D7-95B2-2A9C-EBC4A7DD949B}"/>
              </a:ext>
            </a:extLst>
          </p:cNvPr>
          <p:cNvSpPr txBox="1">
            <a:spLocks noChangeArrowheads="1"/>
          </p:cNvSpPr>
          <p:nvPr/>
        </p:nvSpPr>
        <p:spPr bwMode="gray">
          <a:xfrm>
            <a:off x="1710004" y="909004"/>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ja-JP" altLang="en-US" sz="3200" b="1" dirty="0">
                <a:ln w="19050">
                  <a:solidFill>
                    <a:srgbClr val="1F497D"/>
                  </a:solidFill>
                </a:ln>
                <a:solidFill>
                  <a:prstClr val="white"/>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海外</a:t>
            </a:r>
          </a:p>
        </p:txBody>
      </p:sp>
      <p:sp>
        <p:nvSpPr>
          <p:cNvPr id="8" name="Text Box 14">
            <a:extLst>
              <a:ext uri="{FF2B5EF4-FFF2-40B4-BE49-F238E27FC236}">
                <a16:creationId xmlns:a16="http://schemas.microsoft.com/office/drawing/2014/main" id="{6C282A61-CC40-2EAA-A9B5-C5664F897FA7}"/>
              </a:ext>
            </a:extLst>
          </p:cNvPr>
          <p:cNvSpPr txBox="1">
            <a:spLocks noChangeArrowheads="1"/>
          </p:cNvSpPr>
          <p:nvPr/>
        </p:nvSpPr>
        <p:spPr bwMode="gray">
          <a:xfrm>
            <a:off x="2535407" y="2889004"/>
            <a:ext cx="1005403" cy="584775"/>
          </a:xfrm>
          <a:prstGeom prst="rect">
            <a:avLst/>
          </a:prstGeom>
          <a:noFill/>
          <a:ln>
            <a:noFill/>
          </a:ln>
          <a:effectLst/>
        </p:spPr>
        <p:txBody>
          <a:bodyPr wrap="none">
            <a:spAutoFit/>
          </a:bodyPr>
          <a:lstStyle/>
          <a:p>
            <a:pPr>
              <a:defRPr/>
            </a:pPr>
            <a:r>
              <a:rPr lang="ja-JP" altLang="en-US" sz="3200" b="1" dirty="0">
                <a:ln w="19050">
                  <a:solidFill>
                    <a:prstClr val="white"/>
                  </a:solidFill>
                </a:ln>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国内</a:t>
            </a:r>
          </a:p>
        </p:txBody>
      </p:sp>
      <p:pic>
        <p:nvPicPr>
          <p:cNvPr id="9" name="図 8">
            <a:extLst>
              <a:ext uri="{FF2B5EF4-FFF2-40B4-BE49-F238E27FC236}">
                <a16:creationId xmlns:a16="http://schemas.microsoft.com/office/drawing/2014/main" id="{58DDB43A-A6F8-ABBB-797E-D25691C92D7C}"/>
              </a:ext>
            </a:extLst>
          </p:cNvPr>
          <p:cNvPicPr>
            <a:picLocks noChangeAspect="1"/>
          </p:cNvPicPr>
          <p:nvPr/>
        </p:nvPicPr>
        <p:blipFill rotWithShape="1">
          <a:blip r:embed="rId5"/>
          <a:srcRect l="2560" t="14834" r="316" b="12835"/>
          <a:stretch/>
        </p:blipFill>
        <p:spPr>
          <a:xfrm>
            <a:off x="6223046" y="1339301"/>
            <a:ext cx="4232361" cy="1770609"/>
          </a:xfrm>
          <a:prstGeom prst="rect">
            <a:avLst/>
          </a:prstGeom>
        </p:spPr>
      </p:pic>
      <p:pic>
        <p:nvPicPr>
          <p:cNvPr id="10" name="Picture 2">
            <a:extLst>
              <a:ext uri="{FF2B5EF4-FFF2-40B4-BE49-F238E27FC236}">
                <a16:creationId xmlns:a16="http://schemas.microsoft.com/office/drawing/2014/main" id="{F7A2697B-349F-1AE6-29E8-21ED803C221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222" b="95"/>
          <a:stretch/>
        </p:blipFill>
        <p:spPr bwMode="auto">
          <a:xfrm>
            <a:off x="6278739" y="3582677"/>
            <a:ext cx="4326255" cy="254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タイトル 1">
            <a:extLst>
              <a:ext uri="{FF2B5EF4-FFF2-40B4-BE49-F238E27FC236}">
                <a16:creationId xmlns:a16="http://schemas.microsoft.com/office/drawing/2014/main" id="{C13D29EE-7850-FD5B-F3AF-62A0D9D75DEC}"/>
              </a:ext>
            </a:extLst>
          </p:cNvPr>
          <p:cNvSpPr>
            <a:spLocks noGrp="1"/>
          </p:cNvSpPr>
          <p:nvPr/>
        </p:nvSpPr>
        <p:spPr bwMode="auto">
          <a:xfrm>
            <a:off x="5955403" y="3429004"/>
            <a:ext cx="2170158" cy="58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アルミダイカスト適用品</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自動車</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AutoShape 19">
            <a:extLst>
              <a:ext uri="{FF2B5EF4-FFF2-40B4-BE49-F238E27FC236}">
                <a16:creationId xmlns:a16="http://schemas.microsoft.com/office/drawing/2014/main" id="{25DCD51B-8002-4603-FCE1-8B5C4F496571}"/>
              </a:ext>
            </a:extLst>
          </p:cNvPr>
          <p:cNvSpPr>
            <a:spLocks noChangeArrowheads="1"/>
          </p:cNvSpPr>
          <p:nvPr/>
        </p:nvSpPr>
        <p:spPr bwMode="auto">
          <a:xfrm>
            <a:off x="2355407" y="3969000"/>
            <a:ext cx="3441505" cy="2160000"/>
          </a:xfrm>
          <a:prstGeom prst="wedgeRectCallout">
            <a:avLst>
              <a:gd name="adj1" fmla="val 3414"/>
              <a:gd name="adj2" fmla="val -56606"/>
            </a:avLst>
          </a:prstGeom>
          <a:solidFill>
            <a:srgbClr val="D9D9FF">
              <a:alpha val="50195"/>
            </a:srgbClr>
          </a:solidFill>
          <a:ln w="19050">
            <a:solidFill>
              <a:schemeClr val="accent1">
                <a:lumMod val="60000"/>
                <a:lumOff val="40000"/>
              </a:schemeClr>
            </a:solidFill>
            <a:miter lim="800000"/>
            <a:headEnd/>
            <a:tailEnd/>
          </a:ln>
        </p:spPr>
        <p:txBody>
          <a:bodyPr lIns="90000" tIns="46800" rIns="90000" bIns="46800" anchor="ctr"/>
          <a:lstStyle>
            <a:defPPr>
              <a:defRPr lang="ja-JP"/>
            </a:defPPr>
            <a:lvl1pPr algn="ctr" rtl="0" fontAlgn="base">
              <a:spcBef>
                <a:spcPct val="50000"/>
              </a:spcBef>
              <a:spcAft>
                <a:spcPct val="0"/>
              </a:spcAft>
              <a:defRPr kumimoji="1" sz="1400" kern="1200">
                <a:solidFill>
                  <a:schemeClr val="tx1"/>
                </a:solidFill>
                <a:latin typeface="HGS創英角ﾎﾟｯﾌﾟ体" pitchFamily="50" charset="-128"/>
                <a:ea typeface="HGS創英角ﾎﾟｯﾌﾟ体" pitchFamily="50" charset="-128"/>
                <a:cs typeface="+mn-cs"/>
              </a:defRPr>
            </a:lvl1pPr>
            <a:lvl2pPr marL="457200" algn="ctr" rtl="0" fontAlgn="base">
              <a:spcBef>
                <a:spcPct val="50000"/>
              </a:spcBef>
              <a:spcAft>
                <a:spcPct val="0"/>
              </a:spcAft>
              <a:defRPr kumimoji="1" sz="1400" kern="1200">
                <a:solidFill>
                  <a:schemeClr val="tx1"/>
                </a:solidFill>
                <a:latin typeface="HGS創英角ﾎﾟｯﾌﾟ体" pitchFamily="50" charset="-128"/>
                <a:ea typeface="HGS創英角ﾎﾟｯﾌﾟ体" pitchFamily="50" charset="-128"/>
                <a:cs typeface="+mn-cs"/>
              </a:defRPr>
            </a:lvl2pPr>
            <a:lvl3pPr marL="914400" algn="ctr" rtl="0" fontAlgn="base">
              <a:spcBef>
                <a:spcPct val="50000"/>
              </a:spcBef>
              <a:spcAft>
                <a:spcPct val="0"/>
              </a:spcAft>
              <a:defRPr kumimoji="1" sz="1400" kern="1200">
                <a:solidFill>
                  <a:schemeClr val="tx1"/>
                </a:solidFill>
                <a:latin typeface="HGS創英角ﾎﾟｯﾌﾟ体" pitchFamily="50" charset="-128"/>
                <a:ea typeface="HGS創英角ﾎﾟｯﾌﾟ体" pitchFamily="50" charset="-128"/>
                <a:cs typeface="+mn-cs"/>
              </a:defRPr>
            </a:lvl3pPr>
            <a:lvl4pPr marL="1371600" algn="ctr" rtl="0" fontAlgn="base">
              <a:spcBef>
                <a:spcPct val="50000"/>
              </a:spcBef>
              <a:spcAft>
                <a:spcPct val="0"/>
              </a:spcAft>
              <a:defRPr kumimoji="1" sz="1400" kern="1200">
                <a:solidFill>
                  <a:schemeClr val="tx1"/>
                </a:solidFill>
                <a:latin typeface="HGS創英角ﾎﾟｯﾌﾟ体" pitchFamily="50" charset="-128"/>
                <a:ea typeface="HGS創英角ﾎﾟｯﾌﾟ体" pitchFamily="50" charset="-128"/>
                <a:cs typeface="+mn-cs"/>
              </a:defRPr>
            </a:lvl4pPr>
            <a:lvl5pPr marL="1828800" algn="ctr" rtl="0" fontAlgn="base">
              <a:spcBef>
                <a:spcPct val="50000"/>
              </a:spcBef>
              <a:spcAft>
                <a:spcPct val="0"/>
              </a:spcAft>
              <a:defRPr kumimoji="1" sz="1400" kern="1200">
                <a:solidFill>
                  <a:schemeClr val="tx1"/>
                </a:solidFill>
                <a:latin typeface="HGS創英角ﾎﾟｯﾌﾟ体" pitchFamily="50" charset="-128"/>
                <a:ea typeface="HGS創英角ﾎﾟｯﾌﾟ体" pitchFamily="50" charset="-128"/>
                <a:cs typeface="+mn-cs"/>
              </a:defRPr>
            </a:lvl5pPr>
            <a:lvl6pPr marL="2286000" algn="l" defTabSz="914400" rtl="0" eaLnBrk="1" latinLnBrk="0" hangingPunct="1">
              <a:defRPr kumimoji="1" sz="1400" kern="1200">
                <a:solidFill>
                  <a:schemeClr val="tx1"/>
                </a:solidFill>
                <a:latin typeface="HGS創英角ﾎﾟｯﾌﾟ体" pitchFamily="50" charset="-128"/>
                <a:ea typeface="HGS創英角ﾎﾟｯﾌﾟ体" pitchFamily="50" charset="-128"/>
                <a:cs typeface="+mn-cs"/>
              </a:defRPr>
            </a:lvl6pPr>
            <a:lvl7pPr marL="2743200" algn="l" defTabSz="914400" rtl="0" eaLnBrk="1" latinLnBrk="0" hangingPunct="1">
              <a:defRPr kumimoji="1" sz="1400" kern="1200">
                <a:solidFill>
                  <a:schemeClr val="tx1"/>
                </a:solidFill>
                <a:latin typeface="HGS創英角ﾎﾟｯﾌﾟ体" pitchFamily="50" charset="-128"/>
                <a:ea typeface="HGS創英角ﾎﾟｯﾌﾟ体" pitchFamily="50" charset="-128"/>
                <a:cs typeface="+mn-cs"/>
              </a:defRPr>
            </a:lvl7pPr>
            <a:lvl8pPr marL="3200400" algn="l" defTabSz="914400" rtl="0" eaLnBrk="1" latinLnBrk="0" hangingPunct="1">
              <a:defRPr kumimoji="1" sz="1400" kern="1200">
                <a:solidFill>
                  <a:schemeClr val="tx1"/>
                </a:solidFill>
                <a:latin typeface="HGS創英角ﾎﾟｯﾌﾟ体" pitchFamily="50" charset="-128"/>
                <a:ea typeface="HGS創英角ﾎﾟｯﾌﾟ体" pitchFamily="50" charset="-128"/>
                <a:cs typeface="+mn-cs"/>
              </a:defRPr>
            </a:lvl8pPr>
            <a:lvl9pPr marL="3657600" algn="l" defTabSz="914400" rtl="0" eaLnBrk="1" latinLnBrk="0" hangingPunct="1">
              <a:defRPr kumimoji="1" sz="1400" kern="1200">
                <a:solidFill>
                  <a:schemeClr val="tx1"/>
                </a:solidFill>
                <a:latin typeface="HGS創英角ﾎﾟｯﾌﾟ体" pitchFamily="50" charset="-128"/>
                <a:ea typeface="HGS創英角ﾎﾟｯﾌﾟ体" pitchFamily="50" charset="-128"/>
                <a:cs typeface="+mn-cs"/>
              </a:defRPr>
            </a:lvl9pPr>
          </a:lstStyle>
          <a:p>
            <a:pPr algn="ctr" eaLnBrk="1" hangingPunct="1">
              <a:spcBef>
                <a:spcPct val="50000"/>
              </a:spcBef>
              <a:buFontTx/>
              <a:buNone/>
            </a:pPr>
            <a:endParaRPr lang="ja-JP" altLang="ja-JP" sz="2000">
              <a:latin typeface="Times New Roman" pitchFamily="18" charset="0"/>
            </a:endParaRPr>
          </a:p>
        </p:txBody>
      </p:sp>
      <p:pic>
        <p:nvPicPr>
          <p:cNvPr id="13" name="図 12">
            <a:extLst>
              <a:ext uri="{FF2B5EF4-FFF2-40B4-BE49-F238E27FC236}">
                <a16:creationId xmlns:a16="http://schemas.microsoft.com/office/drawing/2014/main" id="{E84D6ADD-F07C-2747-99EA-8AFE20F2C7C5}"/>
              </a:ext>
            </a:extLst>
          </p:cNvPr>
          <p:cNvPicPr>
            <a:picLocks/>
          </p:cNvPicPr>
          <p:nvPr/>
        </p:nvPicPr>
        <p:blipFill rotWithShape="1">
          <a:blip r:embed="rId7">
            <a:extLst>
              <a:ext uri="{28A0092B-C50C-407E-A947-70E740481C1C}">
                <a14:useLocalDpi xmlns:a14="http://schemas.microsoft.com/office/drawing/2010/main" val="0"/>
              </a:ext>
            </a:extLst>
          </a:blip>
          <a:srcRect b="23532"/>
          <a:stretch/>
        </p:blipFill>
        <p:spPr>
          <a:xfrm>
            <a:off x="2380693" y="4028873"/>
            <a:ext cx="3394710" cy="1560128"/>
          </a:xfrm>
          <a:prstGeom prst="rect">
            <a:avLst/>
          </a:prstGeom>
        </p:spPr>
      </p:pic>
      <p:sp>
        <p:nvSpPr>
          <p:cNvPr id="14" name="テキスト ボックス 13">
            <a:extLst>
              <a:ext uri="{FF2B5EF4-FFF2-40B4-BE49-F238E27FC236}">
                <a16:creationId xmlns:a16="http://schemas.microsoft.com/office/drawing/2014/main" id="{1143D510-B4B7-A1D1-0018-1883D27AE13C}"/>
              </a:ext>
            </a:extLst>
          </p:cNvPr>
          <p:cNvSpPr txBox="1"/>
          <p:nvPr/>
        </p:nvSpPr>
        <p:spPr>
          <a:xfrm>
            <a:off x="2355403" y="5530996"/>
            <a:ext cx="3420000" cy="677108"/>
          </a:xfrm>
          <a:prstGeom prst="rect">
            <a:avLst/>
          </a:prstGeom>
          <a:noFill/>
        </p:spPr>
        <p:txBody>
          <a:bodyPr wrap="square" rtlCol="0">
            <a:spAutoFit/>
          </a:bodyPr>
          <a:lstStyle/>
          <a:p>
            <a:pPr>
              <a:defRPr/>
            </a:pPr>
            <a:r>
              <a:rPr lang="ja-JP" altLang="en-US" b="1" dirty="0">
                <a:solidFill>
                  <a:srgbClr val="000089"/>
                </a:solidFill>
                <a:effectLst>
                  <a:glow rad="101600">
                    <a:schemeClr val="accent3">
                      <a:satMod val="175000"/>
                      <a:alpha val="40000"/>
                    </a:schemeClr>
                  </a:glow>
                  <a:outerShdw blurRad="50800" dist="50800" dir="5400000" algn="ctr" rotWithShape="0">
                    <a:schemeClr val="bg1"/>
                  </a:outerShdw>
                </a:effectLst>
                <a:latin typeface="Calibri"/>
                <a:ea typeface="Meiryo UI"/>
              </a:rPr>
              <a:t>株式会社アーレスティ </a:t>
            </a:r>
            <a:endParaRPr lang="en-US" altLang="ja-JP" b="1" dirty="0">
              <a:solidFill>
                <a:srgbClr val="000089"/>
              </a:solidFill>
              <a:effectLst>
                <a:glow rad="101600">
                  <a:schemeClr val="accent3">
                    <a:satMod val="175000"/>
                    <a:alpha val="40000"/>
                  </a:schemeClr>
                </a:glow>
                <a:outerShdw blurRad="50800" dist="50800" dir="5400000" algn="ctr" rotWithShape="0">
                  <a:schemeClr val="bg1"/>
                </a:outerShdw>
              </a:effectLst>
              <a:latin typeface="Calibri"/>
              <a:ea typeface="Meiryo UI"/>
            </a:endParaRPr>
          </a:p>
          <a:p>
            <a:pPr>
              <a:defRPr/>
            </a:pPr>
            <a:r>
              <a:rPr lang="ja-JP" altLang="en-US" sz="2000" b="1" dirty="0">
                <a:solidFill>
                  <a:srgbClr val="000089"/>
                </a:solidFill>
                <a:effectLst>
                  <a:glow rad="101600">
                    <a:schemeClr val="accent3">
                      <a:satMod val="175000"/>
                      <a:alpha val="40000"/>
                    </a:schemeClr>
                  </a:glow>
                  <a:outerShdw blurRad="50800" dist="50800" dir="5400000" algn="ctr" rotWithShape="0">
                    <a:schemeClr val="bg1"/>
                  </a:outerShdw>
                </a:effectLst>
                <a:latin typeface="Calibri"/>
                <a:ea typeface="Meiryo UI"/>
              </a:rPr>
              <a:t>本社・テクニカルセンター </a:t>
            </a:r>
            <a:r>
              <a:rPr lang="en-US" altLang="ja-JP" sz="2000" b="1" dirty="0">
                <a:solidFill>
                  <a:srgbClr val="000089"/>
                </a:solidFill>
                <a:effectLst>
                  <a:glow rad="101600">
                    <a:schemeClr val="accent3">
                      <a:satMod val="175000"/>
                      <a:alpha val="40000"/>
                    </a:schemeClr>
                  </a:glow>
                  <a:outerShdw blurRad="50800" dist="50800" dir="5400000" algn="ctr" rotWithShape="0">
                    <a:schemeClr val="bg1"/>
                  </a:outerShdw>
                </a:effectLst>
                <a:latin typeface="Calibri"/>
                <a:ea typeface="Meiryo UI"/>
              </a:rPr>
              <a:t>(</a:t>
            </a:r>
            <a:r>
              <a:rPr lang="ja-JP" altLang="en-US" b="1" dirty="0">
                <a:solidFill>
                  <a:srgbClr val="000089"/>
                </a:solidFill>
                <a:effectLst>
                  <a:glow rad="101600">
                    <a:schemeClr val="accent3">
                      <a:satMod val="175000"/>
                      <a:alpha val="40000"/>
                    </a:schemeClr>
                  </a:glow>
                  <a:outerShdw blurRad="50800" dist="50800" dir="5400000" algn="ctr" rotWithShape="0">
                    <a:schemeClr val="bg1"/>
                  </a:outerShdw>
                </a:effectLst>
                <a:latin typeface="Calibri"/>
                <a:ea typeface="Meiryo UI"/>
              </a:rPr>
              <a:t>愛知</a:t>
            </a:r>
            <a:r>
              <a:rPr lang="en-US" altLang="ja-JP" b="1" dirty="0">
                <a:solidFill>
                  <a:srgbClr val="000089"/>
                </a:solidFill>
                <a:effectLst>
                  <a:glow rad="101600">
                    <a:schemeClr val="accent3">
                      <a:satMod val="175000"/>
                      <a:alpha val="40000"/>
                    </a:schemeClr>
                  </a:glow>
                  <a:outerShdw blurRad="50800" dist="50800" dir="5400000" algn="ctr" rotWithShape="0">
                    <a:schemeClr val="bg1"/>
                  </a:outerShdw>
                </a:effectLst>
                <a:latin typeface="Calibri"/>
                <a:ea typeface="Meiryo UI"/>
              </a:rPr>
              <a:t>)</a:t>
            </a:r>
            <a:endParaRPr lang="ja-JP" altLang="en-US" b="1" dirty="0">
              <a:solidFill>
                <a:srgbClr val="000089"/>
              </a:solidFill>
              <a:effectLst>
                <a:glow rad="101600">
                  <a:schemeClr val="accent3">
                    <a:satMod val="175000"/>
                    <a:alpha val="40000"/>
                  </a:schemeClr>
                </a:glow>
                <a:outerShdw blurRad="50800" dist="50800" dir="5400000" algn="ctr" rotWithShape="0">
                  <a:schemeClr val="bg1"/>
                </a:outerShdw>
              </a:effectLst>
              <a:latin typeface="Calibri"/>
              <a:ea typeface="Meiryo UI"/>
            </a:endParaRPr>
          </a:p>
        </p:txBody>
      </p:sp>
      <p:grpSp>
        <p:nvGrpSpPr>
          <p:cNvPr id="15" name="グループ化 14">
            <a:extLst>
              <a:ext uri="{FF2B5EF4-FFF2-40B4-BE49-F238E27FC236}">
                <a16:creationId xmlns:a16="http://schemas.microsoft.com/office/drawing/2014/main" id="{A9A02D73-3083-8E0C-5A6F-199A153A5DDC}"/>
              </a:ext>
            </a:extLst>
          </p:cNvPr>
          <p:cNvGrpSpPr>
            <a:grpSpLocks noChangeAspect="1"/>
          </p:cNvGrpSpPr>
          <p:nvPr/>
        </p:nvGrpSpPr>
        <p:grpSpPr>
          <a:xfrm>
            <a:off x="3960840" y="3630868"/>
            <a:ext cx="288617" cy="288000"/>
            <a:chOff x="7848600" y="1122196"/>
            <a:chExt cx="918914" cy="916948"/>
          </a:xfrm>
        </p:grpSpPr>
        <p:sp>
          <p:nvSpPr>
            <p:cNvPr id="16" name="星 5 9">
              <a:extLst>
                <a:ext uri="{FF2B5EF4-FFF2-40B4-BE49-F238E27FC236}">
                  <a16:creationId xmlns:a16="http://schemas.microsoft.com/office/drawing/2014/main" id="{613C66F7-EB5C-F42E-9F1E-6DAF1F005BC4}"/>
                </a:ext>
              </a:extLst>
            </p:cNvPr>
            <p:cNvSpPr/>
            <p:nvPr/>
          </p:nvSpPr>
          <p:spPr>
            <a:xfrm>
              <a:off x="7848600" y="1124744"/>
              <a:ext cx="914400" cy="914400"/>
            </a:xfrm>
            <a:prstGeom prst="star5">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ffectLst>
                  <a:outerShdw blurRad="50800" dist="38100" dir="2700000" algn="tl" rotWithShape="0">
                    <a:prstClr val="black">
                      <a:alpha val="40000"/>
                    </a:prstClr>
                  </a:outerShdw>
                </a:effectLst>
                <a:latin typeface="Calibri"/>
                <a:ea typeface="Meiryo UI"/>
              </a:endParaRPr>
            </a:p>
          </p:txBody>
        </p:sp>
        <p:sp>
          <p:nvSpPr>
            <p:cNvPr id="17" name="星 5 10">
              <a:extLst>
                <a:ext uri="{FF2B5EF4-FFF2-40B4-BE49-F238E27FC236}">
                  <a16:creationId xmlns:a16="http://schemas.microsoft.com/office/drawing/2014/main" id="{631D12AD-CE31-ED12-4DD0-D920CCC66C90}"/>
                </a:ext>
              </a:extLst>
            </p:cNvPr>
            <p:cNvSpPr/>
            <p:nvPr/>
          </p:nvSpPr>
          <p:spPr>
            <a:xfrm>
              <a:off x="7853115" y="1122196"/>
              <a:ext cx="914399" cy="91439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Meiryo UI"/>
              </a:endParaRPr>
            </a:p>
          </p:txBody>
        </p:sp>
      </p:grpSp>
      <p:sp>
        <p:nvSpPr>
          <p:cNvPr id="18" name="テキスト ボックス 17">
            <a:extLst>
              <a:ext uri="{FF2B5EF4-FFF2-40B4-BE49-F238E27FC236}">
                <a16:creationId xmlns:a16="http://schemas.microsoft.com/office/drawing/2014/main" id="{80F288BC-09E5-7217-31DB-E47E352A2010}"/>
              </a:ext>
            </a:extLst>
          </p:cNvPr>
          <p:cNvSpPr txBox="1"/>
          <p:nvPr/>
        </p:nvSpPr>
        <p:spPr>
          <a:xfrm>
            <a:off x="6135407" y="909004"/>
            <a:ext cx="3073277" cy="461665"/>
          </a:xfrm>
          <a:prstGeom prst="rect">
            <a:avLst/>
          </a:prstGeom>
          <a:noFill/>
        </p:spPr>
        <p:txBody>
          <a:bodyPr wrap="none" rtlCol="0">
            <a:spAutoFit/>
          </a:bodyPr>
          <a:lstStyle/>
          <a:p>
            <a:pPr algn="ctr">
              <a:defRPr/>
            </a:pP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ダイカスト部品メーカー</a:t>
            </a:r>
          </a:p>
        </p:txBody>
      </p:sp>
      <p:sp>
        <p:nvSpPr>
          <p:cNvPr id="19" name="テキスト ボックス 18">
            <a:extLst>
              <a:ext uri="{FF2B5EF4-FFF2-40B4-BE49-F238E27FC236}">
                <a16:creationId xmlns:a16="http://schemas.microsoft.com/office/drawing/2014/main" id="{01DAD0D3-0BD9-5969-82F8-1036CE883716}"/>
              </a:ext>
            </a:extLst>
          </p:cNvPr>
          <p:cNvSpPr txBox="1"/>
          <p:nvPr/>
        </p:nvSpPr>
        <p:spPr>
          <a:xfrm>
            <a:off x="6223046" y="3129415"/>
            <a:ext cx="4232361" cy="246221"/>
          </a:xfrm>
          <a:prstGeom prst="rect">
            <a:avLst/>
          </a:prstGeom>
          <a:noFill/>
          <a:ln>
            <a:solidFill>
              <a:schemeClr val="tx2"/>
            </a:solidFill>
            <a:prstDash val="dash"/>
          </a:ln>
        </p:spPr>
        <p:txBody>
          <a:bodyPr wrap="square" rtlCol="0">
            <a:spAutoFit/>
          </a:bodyPr>
          <a:lstStyle/>
          <a:p>
            <a:r>
              <a:rPr lang="en-US" altLang="ja-JP" sz="1000" dirty="0">
                <a:latin typeface="+mn-ea"/>
              </a:rPr>
              <a:t>【</a:t>
            </a:r>
            <a:r>
              <a:rPr lang="ja-JP" altLang="en-US" sz="1000" dirty="0">
                <a:latin typeface="+mn-ea"/>
              </a:rPr>
              <a:t>ダイカストとは</a:t>
            </a:r>
            <a:r>
              <a:rPr lang="en-US" altLang="ja-JP" sz="1000" dirty="0">
                <a:latin typeface="+mn-ea"/>
              </a:rPr>
              <a:t>】</a:t>
            </a:r>
            <a:r>
              <a:rPr lang="ja-JP" altLang="en-US" sz="1000" dirty="0">
                <a:latin typeface="+mn-ea"/>
              </a:rPr>
              <a:t>　溶かしたアルミを金型に圧入し、製品を成形する技術です</a:t>
            </a:r>
          </a:p>
        </p:txBody>
      </p:sp>
      <p:sp>
        <p:nvSpPr>
          <p:cNvPr id="20" name="Text Box 6">
            <a:extLst>
              <a:ext uri="{FF2B5EF4-FFF2-40B4-BE49-F238E27FC236}">
                <a16:creationId xmlns:a16="http://schemas.microsoft.com/office/drawing/2014/main" id="{92B6C15B-444E-8E7D-ACB3-7B9BA3E86A95}"/>
              </a:ext>
            </a:extLst>
          </p:cNvPr>
          <p:cNvSpPr txBox="1">
            <a:spLocks noChangeArrowheads="1"/>
          </p:cNvSpPr>
          <p:nvPr/>
        </p:nvSpPr>
        <p:spPr bwMode="auto">
          <a:xfrm>
            <a:off x="4875407" y="4054367"/>
            <a:ext cx="840083" cy="274637"/>
          </a:xfrm>
          <a:prstGeom prst="rect">
            <a:avLst/>
          </a:prstGeom>
          <a:solidFill>
            <a:schemeClr val="tx1"/>
          </a:solidFill>
          <a:ln w="19050">
            <a:solidFill>
              <a:srgbClr val="000000"/>
            </a:solidFill>
            <a:miter lim="800000"/>
            <a:headEnd/>
            <a:tailEnd/>
          </a:ln>
        </p:spPr>
        <p:txBody>
          <a:bodyPr wrap="square">
            <a:spAutoFit/>
          </a:bodyPr>
          <a:lstStyle>
            <a:defPPr>
              <a:defRPr lang="ja-JP"/>
            </a:defPPr>
            <a:lvl1pPr algn="ctr" rtl="0" fontAlgn="base">
              <a:spcBef>
                <a:spcPct val="50000"/>
              </a:spcBef>
              <a:spcAft>
                <a:spcPct val="0"/>
              </a:spcAft>
              <a:defRPr kumimoji="1" sz="1400" kern="1200">
                <a:solidFill>
                  <a:schemeClr val="tx1"/>
                </a:solidFill>
                <a:latin typeface="HGS創英角ﾎﾟｯﾌﾟ体" pitchFamily="50" charset="-128"/>
                <a:ea typeface="HGS創英角ﾎﾟｯﾌﾟ体" pitchFamily="50" charset="-128"/>
                <a:cs typeface="+mn-cs"/>
              </a:defRPr>
            </a:lvl1pPr>
            <a:lvl2pPr marL="457200" algn="ctr" rtl="0" fontAlgn="base">
              <a:spcBef>
                <a:spcPct val="50000"/>
              </a:spcBef>
              <a:spcAft>
                <a:spcPct val="0"/>
              </a:spcAft>
              <a:defRPr kumimoji="1" sz="1400" kern="1200">
                <a:solidFill>
                  <a:schemeClr val="tx1"/>
                </a:solidFill>
                <a:latin typeface="HGS創英角ﾎﾟｯﾌﾟ体" pitchFamily="50" charset="-128"/>
                <a:ea typeface="HGS創英角ﾎﾟｯﾌﾟ体" pitchFamily="50" charset="-128"/>
                <a:cs typeface="+mn-cs"/>
              </a:defRPr>
            </a:lvl2pPr>
            <a:lvl3pPr marL="914400" algn="ctr" rtl="0" fontAlgn="base">
              <a:spcBef>
                <a:spcPct val="50000"/>
              </a:spcBef>
              <a:spcAft>
                <a:spcPct val="0"/>
              </a:spcAft>
              <a:defRPr kumimoji="1" sz="1400" kern="1200">
                <a:solidFill>
                  <a:schemeClr val="tx1"/>
                </a:solidFill>
                <a:latin typeface="HGS創英角ﾎﾟｯﾌﾟ体" pitchFamily="50" charset="-128"/>
                <a:ea typeface="HGS創英角ﾎﾟｯﾌﾟ体" pitchFamily="50" charset="-128"/>
                <a:cs typeface="+mn-cs"/>
              </a:defRPr>
            </a:lvl3pPr>
            <a:lvl4pPr marL="1371600" algn="ctr" rtl="0" fontAlgn="base">
              <a:spcBef>
                <a:spcPct val="50000"/>
              </a:spcBef>
              <a:spcAft>
                <a:spcPct val="0"/>
              </a:spcAft>
              <a:defRPr kumimoji="1" sz="1400" kern="1200">
                <a:solidFill>
                  <a:schemeClr val="tx1"/>
                </a:solidFill>
                <a:latin typeface="HGS創英角ﾎﾟｯﾌﾟ体" pitchFamily="50" charset="-128"/>
                <a:ea typeface="HGS創英角ﾎﾟｯﾌﾟ体" pitchFamily="50" charset="-128"/>
                <a:cs typeface="+mn-cs"/>
              </a:defRPr>
            </a:lvl4pPr>
            <a:lvl5pPr marL="1828800" algn="ctr" rtl="0" fontAlgn="base">
              <a:spcBef>
                <a:spcPct val="50000"/>
              </a:spcBef>
              <a:spcAft>
                <a:spcPct val="0"/>
              </a:spcAft>
              <a:defRPr kumimoji="1" sz="1400" kern="1200">
                <a:solidFill>
                  <a:schemeClr val="tx1"/>
                </a:solidFill>
                <a:latin typeface="HGS創英角ﾎﾟｯﾌﾟ体" pitchFamily="50" charset="-128"/>
                <a:ea typeface="HGS創英角ﾎﾟｯﾌﾟ体" pitchFamily="50" charset="-128"/>
                <a:cs typeface="+mn-cs"/>
              </a:defRPr>
            </a:lvl5pPr>
            <a:lvl6pPr marL="2286000" algn="l" defTabSz="914400" rtl="0" eaLnBrk="1" latinLnBrk="0" hangingPunct="1">
              <a:defRPr kumimoji="1" sz="1400" kern="1200">
                <a:solidFill>
                  <a:schemeClr val="tx1"/>
                </a:solidFill>
                <a:latin typeface="HGS創英角ﾎﾟｯﾌﾟ体" pitchFamily="50" charset="-128"/>
                <a:ea typeface="HGS創英角ﾎﾟｯﾌﾟ体" pitchFamily="50" charset="-128"/>
                <a:cs typeface="+mn-cs"/>
              </a:defRPr>
            </a:lvl6pPr>
            <a:lvl7pPr marL="2743200" algn="l" defTabSz="914400" rtl="0" eaLnBrk="1" latinLnBrk="0" hangingPunct="1">
              <a:defRPr kumimoji="1" sz="1400" kern="1200">
                <a:solidFill>
                  <a:schemeClr val="tx1"/>
                </a:solidFill>
                <a:latin typeface="HGS創英角ﾎﾟｯﾌﾟ体" pitchFamily="50" charset="-128"/>
                <a:ea typeface="HGS創英角ﾎﾟｯﾌﾟ体" pitchFamily="50" charset="-128"/>
                <a:cs typeface="+mn-cs"/>
              </a:defRPr>
            </a:lvl7pPr>
            <a:lvl8pPr marL="3200400" algn="l" defTabSz="914400" rtl="0" eaLnBrk="1" latinLnBrk="0" hangingPunct="1">
              <a:defRPr kumimoji="1" sz="1400" kern="1200">
                <a:solidFill>
                  <a:schemeClr val="tx1"/>
                </a:solidFill>
                <a:latin typeface="HGS創英角ﾎﾟｯﾌﾟ体" pitchFamily="50" charset="-128"/>
                <a:ea typeface="HGS創英角ﾎﾟｯﾌﾟ体" pitchFamily="50" charset="-128"/>
                <a:cs typeface="+mn-cs"/>
              </a:defRPr>
            </a:lvl8pPr>
            <a:lvl9pPr marL="3657600" algn="l" defTabSz="914400" rtl="0" eaLnBrk="1" latinLnBrk="0" hangingPunct="1">
              <a:defRPr kumimoji="1" sz="1400" kern="1200">
                <a:solidFill>
                  <a:schemeClr val="tx1"/>
                </a:solidFill>
                <a:latin typeface="HGS創英角ﾎﾟｯﾌﾟ体" pitchFamily="50" charset="-128"/>
                <a:ea typeface="HGS創英角ﾎﾟｯﾌﾟ体" pitchFamily="50" charset="-128"/>
                <a:cs typeface="+mn-cs"/>
              </a:defRPr>
            </a:lvl9pPr>
          </a:lstStyle>
          <a:p>
            <a:pPr algn="ctr" eaLnBrk="1" hangingPunct="1">
              <a:spcBef>
                <a:spcPct val="50000"/>
              </a:spcBef>
              <a:buFontTx/>
              <a:buNone/>
            </a:pPr>
            <a:r>
              <a:rPr lang="ja-JP" altLang="en-US" sz="1200" b="1" dirty="0">
                <a:solidFill>
                  <a:schemeClr val="bg1"/>
                </a:solidFill>
                <a:latin typeface="+mn-ea"/>
                <a:ea typeface="+mn-ea"/>
              </a:rPr>
              <a:t>開発拠点</a:t>
            </a:r>
          </a:p>
        </p:txBody>
      </p:sp>
      <p:sp>
        <p:nvSpPr>
          <p:cNvPr id="21" name="円形吹き出し 3">
            <a:extLst>
              <a:ext uri="{FF2B5EF4-FFF2-40B4-BE49-F238E27FC236}">
                <a16:creationId xmlns:a16="http://schemas.microsoft.com/office/drawing/2014/main" id="{3F0E2C30-B4C5-FD7B-CC72-D0E50EF56BE8}"/>
              </a:ext>
            </a:extLst>
          </p:cNvPr>
          <p:cNvSpPr/>
          <p:nvPr/>
        </p:nvSpPr>
        <p:spPr>
          <a:xfrm>
            <a:off x="3435407" y="5040779"/>
            <a:ext cx="1605233" cy="480474"/>
          </a:xfrm>
          <a:prstGeom prst="wedgeEllipseCallout">
            <a:avLst>
              <a:gd name="adj1" fmla="val 57465"/>
              <a:gd name="adj2" fmla="val -59627"/>
            </a:avLst>
          </a:prstGeom>
          <a:solidFill>
            <a:schemeClr val="bg1"/>
          </a:solidFill>
          <a:ln w="19050">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ja-JP" sz="1200" b="1" dirty="0">
                <a:solidFill>
                  <a:schemeClr val="tx1"/>
                </a:solidFill>
                <a:latin typeface="Calibri"/>
              </a:rPr>
              <a:t>B</a:t>
            </a:r>
            <a:r>
              <a:rPr lang="ja-JP" altLang="en-US" sz="1200" b="1" dirty="0">
                <a:solidFill>
                  <a:schemeClr val="tx1"/>
                </a:solidFill>
                <a:latin typeface="Calibri"/>
              </a:rPr>
              <a:t>棟：鋳造実験・検査エリア</a:t>
            </a:r>
          </a:p>
        </p:txBody>
      </p:sp>
      <p:sp>
        <p:nvSpPr>
          <p:cNvPr id="22" name="円形吹き出し 3">
            <a:extLst>
              <a:ext uri="{FF2B5EF4-FFF2-40B4-BE49-F238E27FC236}">
                <a16:creationId xmlns:a16="http://schemas.microsoft.com/office/drawing/2014/main" id="{BA2F3BBE-CD82-24C1-FE3E-6D605E3E3042}"/>
              </a:ext>
            </a:extLst>
          </p:cNvPr>
          <p:cNvSpPr/>
          <p:nvPr/>
        </p:nvSpPr>
        <p:spPr>
          <a:xfrm>
            <a:off x="2535403" y="4097927"/>
            <a:ext cx="1508760" cy="480474"/>
          </a:xfrm>
          <a:prstGeom prst="wedgeEllipseCallout">
            <a:avLst>
              <a:gd name="adj1" fmla="val 60523"/>
              <a:gd name="adj2" fmla="val 63074"/>
            </a:avLst>
          </a:prstGeom>
          <a:solidFill>
            <a:schemeClr val="bg1"/>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ja-JP" sz="1200" b="1" dirty="0">
                <a:solidFill>
                  <a:schemeClr val="tx1"/>
                </a:solidFill>
                <a:latin typeface="Calibri"/>
              </a:rPr>
              <a:t>A</a:t>
            </a:r>
            <a:r>
              <a:rPr lang="ja-JP" altLang="en-US" sz="1200" b="1" dirty="0">
                <a:solidFill>
                  <a:schemeClr val="tx1"/>
                </a:solidFill>
                <a:latin typeface="Calibri"/>
              </a:rPr>
              <a:t>棟：事務所</a:t>
            </a:r>
          </a:p>
        </p:txBody>
      </p:sp>
    </p:spTree>
    <p:extLst>
      <p:ext uri="{BB962C8B-B14F-4D97-AF65-F5344CB8AC3E}">
        <p14:creationId xmlns:p14="http://schemas.microsoft.com/office/powerpoint/2010/main" val="2134961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横巻き 26">
            <a:extLst>
              <a:ext uri="{FF2B5EF4-FFF2-40B4-BE49-F238E27FC236}">
                <a16:creationId xmlns:a16="http://schemas.microsoft.com/office/drawing/2014/main" id="{73BEB7F6-D4F3-4AAF-2476-1EAB4BC7D008}"/>
              </a:ext>
            </a:extLst>
          </p:cNvPr>
          <p:cNvSpPr/>
          <p:nvPr/>
        </p:nvSpPr>
        <p:spPr>
          <a:xfrm>
            <a:off x="8595241" y="5614605"/>
            <a:ext cx="2180759" cy="508280"/>
          </a:xfrm>
          <a:prstGeom prst="horizontalScroll">
            <a:avLst/>
          </a:prstGeom>
          <a:solidFill>
            <a:srgbClr val="FF0000">
              <a:lumMod val="60000"/>
              <a:lumOff val="40000"/>
            </a:srgbClr>
          </a:solidFill>
          <a:ln w="127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t>重要要因である！</a:t>
            </a:r>
          </a:p>
        </p:txBody>
      </p:sp>
      <p:sp>
        <p:nvSpPr>
          <p:cNvPr id="4" name="タイトル 2">
            <a:extLst>
              <a:ext uri="{FF2B5EF4-FFF2-40B4-BE49-F238E27FC236}">
                <a16:creationId xmlns:a16="http://schemas.microsoft.com/office/drawing/2014/main" id="{57F80D22-F893-3ADA-35B8-ECF779C854C5}"/>
              </a:ext>
            </a:extLst>
          </p:cNvPr>
          <p:cNvSpPr txBox="1">
            <a:spLocks/>
          </p:cNvSpPr>
          <p:nvPr/>
        </p:nvSpPr>
        <p:spPr>
          <a:xfrm>
            <a:off x="696000" y="1089004"/>
            <a:ext cx="8731441" cy="37570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b="1" kern="1200">
                <a:solidFill>
                  <a:schemeClr val="tx1"/>
                </a:solidFill>
                <a:effectLst/>
                <a:latin typeface="+mj-lt"/>
                <a:ea typeface="+mj-ea"/>
                <a:cs typeface="+mj-cs"/>
              </a:defRPr>
            </a:lvl1pPr>
          </a:lstStyle>
          <a:p>
            <a:r>
              <a:rPr lang="ja-JP" altLang="en-US" sz="2100" dirty="0">
                <a:solidFill>
                  <a:srgbClr val="000000"/>
                </a:solidFill>
              </a:rPr>
              <a:t>重要要因候補：「電気利用量、消費電力の内容分析および掲示をしていない」</a:t>
            </a:r>
            <a:endParaRPr lang="en-US" altLang="ja-JP" sz="2100" dirty="0">
              <a:solidFill>
                <a:srgbClr val="000000"/>
              </a:solidFill>
            </a:endParaRPr>
          </a:p>
        </p:txBody>
      </p:sp>
      <p:pic>
        <p:nvPicPr>
          <p:cNvPr id="5" name="Picture 4" descr="真面目に書類を読んでいる人のイラスト（男性）">
            <a:extLst>
              <a:ext uri="{FF2B5EF4-FFF2-40B4-BE49-F238E27FC236}">
                <a16:creationId xmlns:a16="http://schemas.microsoft.com/office/drawing/2014/main" id="{225894C6-9168-0938-857C-E239D3F010F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168" y="3232833"/>
            <a:ext cx="961565" cy="1252854"/>
          </a:xfrm>
          <a:prstGeom prst="rect">
            <a:avLst/>
          </a:prstGeom>
          <a:noFill/>
          <a:extLst>
            <a:ext uri="{909E8E84-426E-40DD-AFC4-6F175D3DCCD1}">
              <a14:hiddenFill xmlns:a14="http://schemas.microsoft.com/office/drawing/2010/main">
                <a:solidFill>
                  <a:srgbClr val="FFFFFF"/>
                </a:solidFill>
              </a14:hiddenFill>
            </a:ext>
          </a:extLst>
        </p:spPr>
      </p:pic>
      <p:sp>
        <p:nvSpPr>
          <p:cNvPr id="6" name="四角形: 角を丸くする 5">
            <a:extLst>
              <a:ext uri="{FF2B5EF4-FFF2-40B4-BE49-F238E27FC236}">
                <a16:creationId xmlns:a16="http://schemas.microsoft.com/office/drawing/2014/main" id="{32513C47-4A0D-E86E-F936-56949A5FAB37}"/>
              </a:ext>
            </a:extLst>
          </p:cNvPr>
          <p:cNvSpPr/>
          <p:nvPr/>
        </p:nvSpPr>
        <p:spPr>
          <a:xfrm>
            <a:off x="8273451" y="2024871"/>
            <a:ext cx="2648381" cy="3037929"/>
          </a:xfrm>
          <a:prstGeom prst="roundRect">
            <a:avLst>
              <a:gd name="adj" fmla="val 3104"/>
            </a:avLst>
          </a:prstGeom>
          <a:solidFill>
            <a:schemeClr val="accent2">
              <a:lumMod val="20000"/>
              <a:lumOff val="80000"/>
            </a:schemeClr>
          </a:solidFill>
          <a:ln>
            <a:solidFill>
              <a:srgbClr val="0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電気使用量のデータは大きく</a:t>
            </a:r>
            <a:r>
              <a:rPr lang="en-US" altLang="ja-JP" dirty="0">
                <a:solidFill>
                  <a:schemeClr val="tx1"/>
                </a:solidFill>
              </a:rPr>
              <a:t>4</a:t>
            </a:r>
            <a:r>
              <a:rPr lang="ja-JP" altLang="en-US" dirty="0">
                <a:solidFill>
                  <a:schemeClr val="tx1"/>
                </a:solidFill>
              </a:rPr>
              <a:t>項目に分けて把握をしている。</a:t>
            </a:r>
            <a:endParaRPr lang="en-US" altLang="ja-JP" dirty="0">
              <a:solidFill>
                <a:schemeClr val="tx1"/>
              </a:solidFill>
            </a:endParaRPr>
          </a:p>
          <a:p>
            <a:r>
              <a:rPr lang="ja-JP" altLang="en-US" dirty="0">
                <a:solidFill>
                  <a:schemeClr val="tx1"/>
                </a:solidFill>
              </a:rPr>
              <a:t>しかし、各項目ごとの内容分析はしていないことが分かった。（</a:t>
            </a:r>
            <a:r>
              <a:rPr lang="en-US" altLang="ja-JP" dirty="0">
                <a:solidFill>
                  <a:schemeClr val="tx1"/>
                </a:solidFill>
              </a:rPr>
              <a:t>A</a:t>
            </a:r>
            <a:r>
              <a:rPr lang="ja-JP" altLang="en-US" dirty="0">
                <a:solidFill>
                  <a:schemeClr val="tx1"/>
                </a:solidFill>
              </a:rPr>
              <a:t>棟内での消費電力分析の深堀はしていなかった）また、電気利用量の掲示もされていない。</a:t>
            </a:r>
            <a:endParaRPr lang="ja-JP" altLang="en-US" b="1" u="sng" dirty="0">
              <a:solidFill>
                <a:srgbClr val="FF0000"/>
              </a:solidFill>
            </a:endParaRPr>
          </a:p>
        </p:txBody>
      </p:sp>
      <p:sp>
        <p:nvSpPr>
          <p:cNvPr id="7" name="矢印: 右 6">
            <a:extLst>
              <a:ext uri="{FF2B5EF4-FFF2-40B4-BE49-F238E27FC236}">
                <a16:creationId xmlns:a16="http://schemas.microsoft.com/office/drawing/2014/main" id="{A5C30F4E-C4C8-9E2B-4E81-6569F6DAFEAD}"/>
              </a:ext>
            </a:extLst>
          </p:cNvPr>
          <p:cNvSpPr/>
          <p:nvPr/>
        </p:nvSpPr>
        <p:spPr>
          <a:xfrm rot="5400000">
            <a:off x="9394548" y="4867657"/>
            <a:ext cx="508278" cy="814625"/>
          </a:xfrm>
          <a:prstGeom prst="rightArrow">
            <a:avLst/>
          </a:prstGeom>
          <a:solidFill>
            <a:schemeClr val="accent2">
              <a:lumMod val="20000"/>
              <a:lumOff val="80000"/>
            </a:schemeClr>
          </a:solidFill>
          <a:ln>
            <a:solidFill>
              <a:srgbClr val="0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003399"/>
              </a:solidFill>
            </a:endParaRPr>
          </a:p>
        </p:txBody>
      </p:sp>
      <p:pic>
        <p:nvPicPr>
          <p:cNvPr id="8" name="Picture 6" descr="「省エネ」のイラスト文字">
            <a:extLst>
              <a:ext uri="{FF2B5EF4-FFF2-40B4-BE49-F238E27FC236}">
                <a16:creationId xmlns:a16="http://schemas.microsoft.com/office/drawing/2014/main" id="{CABEB9BC-8AFF-287A-10B3-BA76D2A6148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5717" y="4853799"/>
            <a:ext cx="1584305" cy="135062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E5D707B7-F63A-E6AA-025A-AA59E47FB4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786" y="1973326"/>
            <a:ext cx="6280135" cy="1144189"/>
          </a:xfrm>
          <a:prstGeom prst="rect">
            <a:avLst/>
          </a:prstGeom>
        </p:spPr>
      </p:pic>
      <p:pic>
        <p:nvPicPr>
          <p:cNvPr id="10" name="図 9">
            <a:extLst>
              <a:ext uri="{FF2B5EF4-FFF2-40B4-BE49-F238E27FC236}">
                <a16:creationId xmlns:a16="http://schemas.microsoft.com/office/drawing/2014/main" id="{A82259EB-81A9-1739-D17B-ACF2B58256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08693" y="3280281"/>
            <a:ext cx="4627417" cy="2334324"/>
          </a:xfrm>
          <a:prstGeom prst="rect">
            <a:avLst/>
          </a:prstGeom>
        </p:spPr>
      </p:pic>
      <p:sp>
        <p:nvSpPr>
          <p:cNvPr id="11" name="スクロール: 横 10">
            <a:extLst>
              <a:ext uri="{FF2B5EF4-FFF2-40B4-BE49-F238E27FC236}">
                <a16:creationId xmlns:a16="http://schemas.microsoft.com/office/drawing/2014/main" id="{541E3BC9-C8D7-EFC2-318A-B36DB38E7B92}"/>
              </a:ext>
            </a:extLst>
          </p:cNvPr>
          <p:cNvSpPr/>
          <p:nvPr/>
        </p:nvSpPr>
        <p:spPr>
          <a:xfrm>
            <a:off x="819783" y="1450180"/>
            <a:ext cx="6649424" cy="498734"/>
          </a:xfrm>
          <a:prstGeom prst="horizontalScroll">
            <a:avLst/>
          </a:prstGeom>
          <a:noFill/>
          <a:ln>
            <a:solidFill>
              <a:srgbClr val="0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007E00"/>
                </a:solidFill>
                <a:effectLst>
                  <a:outerShdw blurRad="38100" dist="38100" dir="2700000" algn="tl">
                    <a:srgbClr val="000000">
                      <a:alpha val="43137"/>
                    </a:srgbClr>
                  </a:outerShdw>
                </a:effectLst>
              </a:rPr>
              <a:t>TC</a:t>
            </a:r>
            <a:r>
              <a:rPr lang="ja-JP" altLang="en-US" sz="1600" b="1" dirty="0">
                <a:solidFill>
                  <a:srgbClr val="007E00"/>
                </a:solidFill>
                <a:effectLst>
                  <a:outerShdw blurRad="38100" dist="38100" dir="2700000" algn="tl">
                    <a:srgbClr val="000000">
                      <a:alpha val="43137"/>
                    </a:srgbClr>
                  </a:outerShdw>
                </a:effectLst>
              </a:rPr>
              <a:t>環境事務局での消費電力の分析状況および掲示を確認してみた！</a:t>
            </a:r>
          </a:p>
        </p:txBody>
      </p:sp>
      <p:sp>
        <p:nvSpPr>
          <p:cNvPr id="12" name="正方形/長方形 11">
            <a:extLst>
              <a:ext uri="{FF2B5EF4-FFF2-40B4-BE49-F238E27FC236}">
                <a16:creationId xmlns:a16="http://schemas.microsoft.com/office/drawing/2014/main" id="{20083198-BCB3-2180-3CF1-3DBCC8606745}"/>
              </a:ext>
            </a:extLst>
          </p:cNvPr>
          <p:cNvSpPr/>
          <p:nvPr/>
        </p:nvSpPr>
        <p:spPr>
          <a:xfrm>
            <a:off x="3825077" y="5644068"/>
            <a:ext cx="2827312" cy="338554"/>
          </a:xfrm>
          <a:prstGeom prst="rect">
            <a:avLst/>
          </a:prstGeom>
        </p:spPr>
        <p:txBody>
          <a:bodyPr wrap="none">
            <a:spAutoFit/>
          </a:bodyPr>
          <a:lstStyle/>
          <a:p>
            <a:r>
              <a:rPr lang="ja-JP" altLang="en-US" sz="1600" dirty="0"/>
              <a:t>図</a:t>
            </a:r>
            <a:r>
              <a:rPr lang="en-US" altLang="ja-JP" sz="1600" dirty="0"/>
              <a:t>11 TC</a:t>
            </a:r>
            <a:r>
              <a:rPr lang="ja-JP" altLang="en-US" sz="1600" dirty="0"/>
              <a:t>電気使用量分析状況</a:t>
            </a:r>
          </a:p>
        </p:txBody>
      </p:sp>
      <p:sp>
        <p:nvSpPr>
          <p:cNvPr id="13" name="タイトル 1">
            <a:extLst>
              <a:ext uri="{FF2B5EF4-FFF2-40B4-BE49-F238E27FC236}">
                <a16:creationId xmlns:a16="http://schemas.microsoft.com/office/drawing/2014/main" id="{045B4CC4-CE99-A09B-534C-6EE633489C71}"/>
              </a:ext>
            </a:extLst>
          </p:cNvPr>
          <p:cNvSpPr>
            <a:spLocks noGrp="1"/>
          </p:cNvSpPr>
          <p:nvPr>
            <p:ph type="title"/>
          </p:nvPr>
        </p:nvSpPr>
        <p:spPr>
          <a:xfrm>
            <a:off x="170401" y="42161"/>
            <a:ext cx="10704000" cy="766764"/>
          </a:xfrm>
        </p:spPr>
        <p:txBody>
          <a:bodyPr>
            <a:normAutofit/>
          </a:bodyPr>
          <a:lstStyle/>
          <a:p>
            <a:r>
              <a:rPr kumimoji="1" lang="en-US" altLang="ja-JP" sz="3600" dirty="0"/>
              <a:t>5.</a:t>
            </a:r>
            <a:r>
              <a:rPr kumimoji="1" lang="ja-JP" altLang="en-US" sz="3600" dirty="0"/>
              <a:t>要因検証　電気利用量の内訳を分析していない</a:t>
            </a:r>
          </a:p>
        </p:txBody>
      </p:sp>
    </p:spTree>
    <p:extLst>
      <p:ext uri="{BB962C8B-B14F-4D97-AF65-F5344CB8AC3E}">
        <p14:creationId xmlns:p14="http://schemas.microsoft.com/office/powerpoint/2010/main" val="228969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コンテンツ プレースホルダー 3">
            <a:extLst>
              <a:ext uri="{FF2B5EF4-FFF2-40B4-BE49-F238E27FC236}">
                <a16:creationId xmlns:a16="http://schemas.microsoft.com/office/drawing/2014/main" id="{192EF347-D7EA-AC2B-C090-8FF925D6BF78}"/>
              </a:ext>
            </a:extLst>
          </p:cNvPr>
          <p:cNvSpPr txBox="1">
            <a:spLocks/>
          </p:cNvSpPr>
          <p:nvPr/>
        </p:nvSpPr>
        <p:spPr>
          <a:xfrm>
            <a:off x="770055" y="1221519"/>
            <a:ext cx="5042547" cy="3101751"/>
          </a:xfrm>
          <a:prstGeom prst="rect">
            <a:avLst/>
          </a:prstGeom>
        </p:spPr>
        <p:txBody>
          <a:bodyPr>
            <a:normAutofit/>
          </a:bodyPr>
          <a:lstStyle>
            <a:lvl1pPr marL="228600" indent="-228600" algn="l" defTabSz="914400" rtl="0" eaLnBrk="1" latinLnBrk="0" hangingPunct="1">
              <a:lnSpc>
                <a:spcPct val="100000"/>
              </a:lnSpc>
              <a:spcBef>
                <a:spcPts val="1000"/>
              </a:spcBef>
              <a:buFontTx/>
              <a:buBlip>
                <a:blip r:embed="rId3"/>
              </a:buBlip>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Tx/>
              <a:buBlip>
                <a:blip r:embed="rId4"/>
              </a:buBlip>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Tx/>
              <a:buBlip>
                <a:blip r:embed="rId5"/>
              </a:buBlip>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Tx/>
              <a:buBlip>
                <a:blip r:embed="rId6"/>
              </a:buBlip>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solidFill>
                  <a:srgbClr val="00B050"/>
                </a:solidFill>
                <a:latin typeface="+mn-ea"/>
              </a:rPr>
              <a:t>メール、全体朝礼資料</a:t>
            </a:r>
            <a:r>
              <a:rPr lang="ja-JP" altLang="en-US" sz="1800" dirty="0">
                <a:latin typeface="+mn-ea"/>
              </a:rPr>
              <a:t>内の節電指示の有無を確認。</a:t>
            </a:r>
            <a:endParaRPr lang="en-US" altLang="ja-JP" sz="1800" dirty="0">
              <a:latin typeface="+mn-ea"/>
            </a:endParaRPr>
          </a:p>
          <a:p>
            <a:pPr marL="0" indent="0">
              <a:buFontTx/>
              <a:buNone/>
            </a:pPr>
            <a:r>
              <a:rPr lang="ja-JP" altLang="en-US" sz="1800" dirty="0">
                <a:latin typeface="+mn-ea"/>
              </a:rPr>
              <a:t>→見当たりませんでした。</a:t>
            </a:r>
            <a:endParaRPr lang="en-US" altLang="ja-JP" sz="1800" dirty="0">
              <a:latin typeface="+mn-ea"/>
            </a:endParaRPr>
          </a:p>
          <a:p>
            <a:pPr>
              <a:buFont typeface="Wingdings" panose="05000000000000000000" pitchFamily="2" charset="2"/>
              <a:buChar char="n"/>
            </a:pPr>
            <a:r>
              <a:rPr lang="ja-JP" altLang="en-US" sz="1800" dirty="0">
                <a:solidFill>
                  <a:srgbClr val="00B050"/>
                </a:solidFill>
                <a:latin typeface="+mn-ea"/>
              </a:rPr>
              <a:t>環境委員会議事録内</a:t>
            </a:r>
            <a:r>
              <a:rPr lang="ja-JP" altLang="en-US" sz="1800" dirty="0">
                <a:latin typeface="+mn-ea"/>
              </a:rPr>
              <a:t>で議題の有無を確認。</a:t>
            </a:r>
            <a:endParaRPr lang="en-US" altLang="ja-JP" sz="1800" dirty="0">
              <a:latin typeface="+mn-ea"/>
            </a:endParaRPr>
          </a:p>
          <a:p>
            <a:pPr marL="0" indent="0">
              <a:buFontTx/>
              <a:buNone/>
            </a:pPr>
            <a:r>
              <a:rPr lang="ja-JP" altLang="en-US" sz="1800" dirty="0">
                <a:latin typeface="+mn-ea"/>
              </a:rPr>
              <a:t>→見当たりませんでした。</a:t>
            </a:r>
            <a:endParaRPr lang="en-US" altLang="ja-JP" sz="1800" dirty="0">
              <a:latin typeface="+mn-ea"/>
            </a:endParaRPr>
          </a:p>
          <a:p>
            <a:pPr>
              <a:buFont typeface="Wingdings" panose="05000000000000000000" pitchFamily="2" charset="2"/>
              <a:buChar char="n"/>
            </a:pPr>
            <a:r>
              <a:rPr lang="en-US" altLang="ja-JP" sz="1800" dirty="0">
                <a:latin typeface="+mn-ea"/>
              </a:rPr>
              <a:t>A</a:t>
            </a:r>
            <a:r>
              <a:rPr lang="ja-JP" altLang="en-US" sz="1800" dirty="0">
                <a:latin typeface="+mn-ea"/>
              </a:rPr>
              <a:t>棟</a:t>
            </a:r>
            <a:r>
              <a:rPr lang="en-US" altLang="ja-JP" sz="1800" dirty="0">
                <a:latin typeface="+mn-ea"/>
              </a:rPr>
              <a:t>(</a:t>
            </a:r>
            <a:r>
              <a:rPr lang="ja-JP" altLang="en-US" sz="1800" dirty="0">
                <a:latin typeface="+mn-ea"/>
              </a:rPr>
              <a:t>事務棟</a:t>
            </a:r>
            <a:r>
              <a:rPr lang="en-US" altLang="ja-JP" sz="1800" dirty="0">
                <a:latin typeface="+mn-ea"/>
              </a:rPr>
              <a:t>)1</a:t>
            </a:r>
            <a:r>
              <a:rPr lang="ja-JP" altLang="en-US" sz="1800" dirty="0">
                <a:latin typeface="+mn-ea"/>
              </a:rPr>
              <a:t>階「</a:t>
            </a:r>
            <a:r>
              <a:rPr lang="ja-JP" altLang="en-US" sz="1800" dirty="0">
                <a:solidFill>
                  <a:srgbClr val="00B050"/>
                </a:solidFill>
                <a:latin typeface="+mn-ea"/>
              </a:rPr>
              <a:t>会社からのお知らせ」掲示版</a:t>
            </a:r>
            <a:r>
              <a:rPr lang="ja-JP" altLang="en-US" sz="1800" dirty="0">
                <a:latin typeface="+mn-ea"/>
              </a:rPr>
              <a:t>にて省エネに関する指示の有無を確認。</a:t>
            </a:r>
            <a:endParaRPr lang="en-US" altLang="ja-JP" sz="1800" dirty="0">
              <a:latin typeface="+mn-ea"/>
            </a:endParaRPr>
          </a:p>
          <a:p>
            <a:pPr marL="0" indent="0">
              <a:buFontTx/>
              <a:buNone/>
            </a:pPr>
            <a:r>
              <a:rPr lang="ja-JP" altLang="en-US" sz="1800" dirty="0">
                <a:latin typeface="+mn-ea"/>
              </a:rPr>
              <a:t>→見当たりませんでした。</a:t>
            </a:r>
            <a:endParaRPr lang="en-US" altLang="ja-JP" sz="1800" dirty="0">
              <a:latin typeface="+mn-ea"/>
            </a:endParaRPr>
          </a:p>
          <a:p>
            <a:pPr marL="0" indent="0">
              <a:buNone/>
            </a:pPr>
            <a:endParaRPr lang="ja-JP" altLang="en-US" sz="1400" dirty="0"/>
          </a:p>
        </p:txBody>
      </p:sp>
      <p:sp>
        <p:nvSpPr>
          <p:cNvPr id="4" name="コンテンツ プレースホルダー 5">
            <a:extLst>
              <a:ext uri="{FF2B5EF4-FFF2-40B4-BE49-F238E27FC236}">
                <a16:creationId xmlns:a16="http://schemas.microsoft.com/office/drawing/2014/main" id="{1DDC2BE9-0713-1FA2-0797-726DA36718A1}"/>
              </a:ext>
            </a:extLst>
          </p:cNvPr>
          <p:cNvSpPr txBox="1">
            <a:spLocks/>
          </p:cNvSpPr>
          <p:nvPr/>
        </p:nvSpPr>
        <p:spPr>
          <a:xfrm>
            <a:off x="6357188" y="1176900"/>
            <a:ext cx="5042546" cy="3146370"/>
          </a:xfrm>
          <a:prstGeom prst="rect">
            <a:avLst/>
          </a:prstGeom>
        </p:spPr>
        <p:txBody>
          <a:bodyPr>
            <a:normAutofit/>
          </a:bodyPr>
          <a:lstStyle>
            <a:lvl1pPr marL="228600" indent="-228600" algn="l" defTabSz="914400" rtl="0" eaLnBrk="1" latinLnBrk="0" hangingPunct="1">
              <a:lnSpc>
                <a:spcPct val="100000"/>
              </a:lnSpc>
              <a:spcBef>
                <a:spcPts val="1000"/>
              </a:spcBef>
              <a:buFontTx/>
              <a:buBlip>
                <a:blip r:embed="rId3"/>
              </a:buBlip>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Tx/>
              <a:buBlip>
                <a:blip r:embed="rId4"/>
              </a:buBlip>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Tx/>
              <a:buBlip>
                <a:blip r:embed="rId5"/>
              </a:buBlip>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Tx/>
              <a:buBlip>
                <a:blip r:embed="rId6"/>
              </a:buBlip>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dirty="0">
                <a:solidFill>
                  <a:srgbClr val="00B050"/>
                </a:solidFill>
                <a:latin typeface="+mn-ea"/>
              </a:rPr>
              <a:t>TC</a:t>
            </a:r>
            <a:r>
              <a:rPr lang="ja-JP" altLang="en-US" sz="1800" dirty="0">
                <a:solidFill>
                  <a:srgbClr val="00B050"/>
                </a:solidFill>
                <a:latin typeface="+mn-ea"/>
              </a:rPr>
              <a:t>ルール</a:t>
            </a:r>
            <a:r>
              <a:rPr lang="ja-JP" altLang="en-US" sz="1800" dirty="0">
                <a:latin typeface="+mn-ea"/>
              </a:rPr>
              <a:t>内のポロシャツタイプの制服に対する防寒着の指示有無を確認。</a:t>
            </a:r>
            <a:endParaRPr lang="en-US" altLang="ja-JP" sz="1800" dirty="0">
              <a:latin typeface="+mn-ea"/>
            </a:endParaRPr>
          </a:p>
          <a:p>
            <a:pPr marL="0" indent="0">
              <a:buFontTx/>
              <a:buNone/>
            </a:pPr>
            <a:r>
              <a:rPr lang="ja-JP" altLang="en-US" sz="1800" dirty="0">
                <a:latin typeface="+mn-ea"/>
              </a:rPr>
              <a:t>→見当たりませんでした。</a:t>
            </a:r>
            <a:endParaRPr lang="en-US" altLang="ja-JP" sz="1800" dirty="0">
              <a:latin typeface="+mn-ea"/>
            </a:endParaRPr>
          </a:p>
          <a:p>
            <a:pPr>
              <a:buFont typeface="Wingdings" panose="05000000000000000000" pitchFamily="2" charset="2"/>
              <a:buChar char="n"/>
            </a:pPr>
            <a:r>
              <a:rPr lang="en-US" altLang="ja-JP" sz="1800" dirty="0" err="1">
                <a:solidFill>
                  <a:srgbClr val="00B050"/>
                </a:solidFill>
                <a:latin typeface="+mn-ea"/>
              </a:rPr>
              <a:t>Ahresty</a:t>
            </a:r>
            <a:r>
              <a:rPr lang="ja-JP" altLang="en-US" sz="1800" dirty="0">
                <a:solidFill>
                  <a:srgbClr val="00B050"/>
                </a:solidFill>
                <a:latin typeface="+mn-ea"/>
              </a:rPr>
              <a:t> </a:t>
            </a:r>
            <a:r>
              <a:rPr lang="en-US" altLang="ja-JP" sz="1800" dirty="0">
                <a:solidFill>
                  <a:srgbClr val="00B050"/>
                </a:solidFill>
                <a:latin typeface="+mn-ea"/>
              </a:rPr>
              <a:t>Handbook(IT)</a:t>
            </a:r>
            <a:r>
              <a:rPr lang="ja-JP" altLang="en-US" sz="1800" dirty="0">
                <a:latin typeface="+mn-ea"/>
              </a:rPr>
              <a:t>には、</a:t>
            </a:r>
            <a:r>
              <a:rPr lang="en-US" altLang="ja-JP" sz="1800" dirty="0">
                <a:latin typeface="+mn-ea"/>
              </a:rPr>
              <a:t>PC</a:t>
            </a:r>
            <a:r>
              <a:rPr lang="ja-JP" altLang="en-US" sz="1800" dirty="0">
                <a:latin typeface="+mn-ea"/>
              </a:rPr>
              <a:t>ロックの指示はあるが、節電の為の</a:t>
            </a:r>
            <a:r>
              <a:rPr lang="en-US" altLang="ja-JP" sz="1800" dirty="0">
                <a:latin typeface="+mn-ea"/>
              </a:rPr>
              <a:t>PC</a:t>
            </a:r>
            <a:r>
              <a:rPr lang="ja-JP" altLang="en-US" sz="1800" dirty="0">
                <a:latin typeface="+mn-ea"/>
              </a:rPr>
              <a:t>ロックの指示はない。</a:t>
            </a:r>
            <a:endParaRPr lang="en-US" altLang="ja-JP" sz="1800" dirty="0">
              <a:latin typeface="+mn-ea"/>
            </a:endParaRPr>
          </a:p>
          <a:p>
            <a:pPr>
              <a:buFont typeface="Wingdings" panose="05000000000000000000" pitchFamily="2" charset="2"/>
              <a:buChar char="n"/>
            </a:pPr>
            <a:r>
              <a:rPr lang="ja-JP" altLang="en-US" sz="1800" dirty="0">
                <a:latin typeface="+mn-ea"/>
              </a:rPr>
              <a:t>不要な電気消灯の</a:t>
            </a:r>
            <a:r>
              <a:rPr lang="ja-JP" altLang="en-US" sz="1800" dirty="0">
                <a:solidFill>
                  <a:srgbClr val="00B050"/>
                </a:solidFill>
                <a:latin typeface="+mn-ea"/>
              </a:rPr>
              <a:t>音声アナウンス</a:t>
            </a:r>
            <a:r>
              <a:rPr lang="ja-JP" altLang="en-US" sz="1800" dirty="0">
                <a:latin typeface="+mn-ea"/>
              </a:rPr>
              <a:t>はあるが、不要な電気の意味が不明瞭。</a:t>
            </a:r>
            <a:endParaRPr lang="en-US" altLang="ja-JP" sz="1800" dirty="0">
              <a:latin typeface="+mn-ea"/>
            </a:endParaRPr>
          </a:p>
          <a:p>
            <a:pPr>
              <a:buFont typeface="Wingdings" panose="05000000000000000000" pitchFamily="2" charset="2"/>
              <a:buChar char="n"/>
            </a:pPr>
            <a:r>
              <a:rPr lang="ja-JP" altLang="en-US" sz="1800" dirty="0">
                <a:latin typeface="+mn-ea"/>
              </a:rPr>
              <a:t>フレックス勤務制度なので、節電アナウンスのタイミングが適切か不明瞭。</a:t>
            </a:r>
            <a:endParaRPr lang="en-US" altLang="ja-JP" sz="1800" dirty="0">
              <a:latin typeface="+mn-ea"/>
            </a:endParaRPr>
          </a:p>
        </p:txBody>
      </p:sp>
      <p:pic>
        <p:nvPicPr>
          <p:cNvPr id="5" name="図 4">
            <a:extLst>
              <a:ext uri="{FF2B5EF4-FFF2-40B4-BE49-F238E27FC236}">
                <a16:creationId xmlns:a16="http://schemas.microsoft.com/office/drawing/2014/main" id="{568AC86F-5C2F-7859-91AE-E854DBA5ABD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35999" y="4689000"/>
            <a:ext cx="1574329" cy="1239200"/>
          </a:xfrm>
          <a:prstGeom prst="rect">
            <a:avLst/>
          </a:prstGeom>
        </p:spPr>
      </p:pic>
      <p:sp>
        <p:nvSpPr>
          <p:cNvPr id="6" name="乗算記号 5">
            <a:extLst>
              <a:ext uri="{FF2B5EF4-FFF2-40B4-BE49-F238E27FC236}">
                <a16:creationId xmlns:a16="http://schemas.microsoft.com/office/drawing/2014/main" id="{F242EE53-6CE5-E2DD-FFDA-43B53ADEDFCC}"/>
              </a:ext>
            </a:extLst>
          </p:cNvPr>
          <p:cNvSpPr/>
          <p:nvPr/>
        </p:nvSpPr>
        <p:spPr>
          <a:xfrm>
            <a:off x="1936020" y="4923080"/>
            <a:ext cx="448460" cy="51932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 name="図 6">
            <a:extLst>
              <a:ext uri="{FF2B5EF4-FFF2-40B4-BE49-F238E27FC236}">
                <a16:creationId xmlns:a16="http://schemas.microsoft.com/office/drawing/2014/main" id="{2E41C9A0-A548-F7BA-4B28-97A5E651E9C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39212" y="4407066"/>
            <a:ext cx="943826" cy="703451"/>
          </a:xfrm>
          <a:prstGeom prst="rect">
            <a:avLst/>
          </a:prstGeom>
        </p:spPr>
      </p:pic>
      <p:pic>
        <p:nvPicPr>
          <p:cNvPr id="8" name="図 7">
            <a:extLst>
              <a:ext uri="{FF2B5EF4-FFF2-40B4-BE49-F238E27FC236}">
                <a16:creationId xmlns:a16="http://schemas.microsoft.com/office/drawing/2014/main" id="{9E0A0272-3D00-1E3C-2D3C-9AE0B59D7BF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62217" y="4323270"/>
            <a:ext cx="943826" cy="787247"/>
          </a:xfrm>
          <a:prstGeom prst="rect">
            <a:avLst/>
          </a:prstGeom>
        </p:spPr>
      </p:pic>
      <p:sp>
        <p:nvSpPr>
          <p:cNvPr id="9" name="吹き出し: 円形 8">
            <a:extLst>
              <a:ext uri="{FF2B5EF4-FFF2-40B4-BE49-F238E27FC236}">
                <a16:creationId xmlns:a16="http://schemas.microsoft.com/office/drawing/2014/main" id="{B090DE5E-0B35-E344-F6AE-AF4DDCBB9DBB}"/>
              </a:ext>
            </a:extLst>
          </p:cNvPr>
          <p:cNvSpPr/>
          <p:nvPr/>
        </p:nvSpPr>
        <p:spPr>
          <a:xfrm>
            <a:off x="7353565" y="5230156"/>
            <a:ext cx="3242435" cy="789072"/>
          </a:xfrm>
          <a:prstGeom prst="wedgeEllipseCallout">
            <a:avLst>
              <a:gd name="adj1" fmla="val -33684"/>
              <a:gd name="adj2" fmla="val -62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lumMod val="50000"/>
                    <a:lumOff val="50000"/>
                  </a:schemeClr>
                </a:solidFill>
              </a:rPr>
              <a:t>ポロシャツタイプの制服の下にウルトラライトダウン着れるの</a:t>
            </a:r>
            <a:r>
              <a:rPr lang="ja-JP" altLang="en-US" sz="1400" dirty="0">
                <a:solidFill>
                  <a:schemeClr val="tx1"/>
                </a:solidFill>
              </a:rPr>
              <a:t>？</a:t>
            </a:r>
            <a:endParaRPr lang="ja-JP" altLang="en-US" dirty="0">
              <a:solidFill>
                <a:schemeClr val="tx1"/>
              </a:solidFill>
            </a:endParaRPr>
          </a:p>
        </p:txBody>
      </p:sp>
      <p:sp>
        <p:nvSpPr>
          <p:cNvPr id="10" name="横巻き 26">
            <a:extLst>
              <a:ext uri="{FF2B5EF4-FFF2-40B4-BE49-F238E27FC236}">
                <a16:creationId xmlns:a16="http://schemas.microsoft.com/office/drawing/2014/main" id="{21081AEE-6917-A8D0-F507-77B6D3DE128E}"/>
              </a:ext>
            </a:extLst>
          </p:cNvPr>
          <p:cNvSpPr/>
          <p:nvPr/>
        </p:nvSpPr>
        <p:spPr>
          <a:xfrm>
            <a:off x="4655996" y="5139716"/>
            <a:ext cx="2520000" cy="859021"/>
          </a:xfrm>
          <a:prstGeom prst="horizontalScroll">
            <a:avLst/>
          </a:prstGeom>
          <a:solidFill>
            <a:srgbClr val="FF0000">
              <a:lumMod val="60000"/>
              <a:lumOff val="40000"/>
            </a:srgbClr>
          </a:solidFill>
          <a:ln w="127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b="1" dirty="0">
                <a:solidFill>
                  <a:schemeClr val="bg1"/>
                </a:solidFill>
              </a:rPr>
              <a:t>重要要因である！</a:t>
            </a:r>
          </a:p>
        </p:txBody>
      </p:sp>
      <p:sp>
        <p:nvSpPr>
          <p:cNvPr id="11" name="正方形/長方形 10">
            <a:extLst>
              <a:ext uri="{FF2B5EF4-FFF2-40B4-BE49-F238E27FC236}">
                <a16:creationId xmlns:a16="http://schemas.microsoft.com/office/drawing/2014/main" id="{3F3A578B-0D4D-F191-855E-2B1B08EE60A8}"/>
              </a:ext>
            </a:extLst>
          </p:cNvPr>
          <p:cNvSpPr/>
          <p:nvPr/>
        </p:nvSpPr>
        <p:spPr>
          <a:xfrm>
            <a:off x="751764" y="1171979"/>
            <a:ext cx="5060838" cy="30053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a:extLst>
              <a:ext uri="{FF2B5EF4-FFF2-40B4-BE49-F238E27FC236}">
                <a16:creationId xmlns:a16="http://schemas.microsoft.com/office/drawing/2014/main" id="{61DA17F2-3750-E4A2-574C-43DADE06FAF4}"/>
              </a:ext>
            </a:extLst>
          </p:cNvPr>
          <p:cNvSpPr/>
          <p:nvPr/>
        </p:nvSpPr>
        <p:spPr>
          <a:xfrm>
            <a:off x="6379398" y="1176904"/>
            <a:ext cx="5020335" cy="3000375"/>
          </a:xfrm>
          <a:prstGeom prst="rect">
            <a:avLst/>
          </a:prstGeom>
          <a:no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タイトル 1">
            <a:extLst>
              <a:ext uri="{FF2B5EF4-FFF2-40B4-BE49-F238E27FC236}">
                <a16:creationId xmlns:a16="http://schemas.microsoft.com/office/drawing/2014/main" id="{5BDDC23E-A7EC-0BED-64D1-085C01394ED9}"/>
              </a:ext>
            </a:extLst>
          </p:cNvPr>
          <p:cNvSpPr>
            <a:spLocks noGrp="1"/>
          </p:cNvSpPr>
          <p:nvPr>
            <p:ph type="title"/>
          </p:nvPr>
        </p:nvSpPr>
        <p:spPr>
          <a:xfrm>
            <a:off x="251999" y="107612"/>
            <a:ext cx="10210249" cy="766764"/>
          </a:xfrm>
        </p:spPr>
        <p:txBody>
          <a:bodyPr>
            <a:normAutofit fontScale="90000"/>
          </a:bodyPr>
          <a:lstStyle/>
          <a:p>
            <a:r>
              <a:rPr kumimoji="1" lang="en-US" altLang="ja-JP" dirty="0"/>
              <a:t>5.</a:t>
            </a:r>
            <a:r>
              <a:rPr kumimoji="1" lang="ja-JP" altLang="en-US" dirty="0"/>
              <a:t>要因検証　啓蒙活動・具体的な指示がない</a:t>
            </a:r>
          </a:p>
        </p:txBody>
      </p:sp>
    </p:spTree>
    <p:extLst>
      <p:ext uri="{BB962C8B-B14F-4D97-AF65-F5344CB8AC3E}">
        <p14:creationId xmlns:p14="http://schemas.microsoft.com/office/powerpoint/2010/main" val="1818128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pic>
        <p:nvPicPr>
          <p:cNvPr id="3" name="図 2">
            <a:extLst>
              <a:ext uri="{FF2B5EF4-FFF2-40B4-BE49-F238E27FC236}">
                <a16:creationId xmlns:a16="http://schemas.microsoft.com/office/drawing/2014/main" id="{8F7AF089-403B-2669-1C8D-EA48B0C5BE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865" y="4867790"/>
            <a:ext cx="1137524" cy="1190608"/>
          </a:xfrm>
          <a:prstGeom prst="rect">
            <a:avLst/>
          </a:prstGeom>
        </p:spPr>
      </p:pic>
      <p:sp>
        <p:nvSpPr>
          <p:cNvPr id="4" name="横巻き 26">
            <a:extLst>
              <a:ext uri="{FF2B5EF4-FFF2-40B4-BE49-F238E27FC236}">
                <a16:creationId xmlns:a16="http://schemas.microsoft.com/office/drawing/2014/main" id="{05284B5D-ED23-536E-AFE5-5EF222C0890D}"/>
              </a:ext>
            </a:extLst>
          </p:cNvPr>
          <p:cNvSpPr/>
          <p:nvPr/>
        </p:nvSpPr>
        <p:spPr>
          <a:xfrm>
            <a:off x="7489626" y="5183679"/>
            <a:ext cx="2611001" cy="802668"/>
          </a:xfrm>
          <a:prstGeom prst="horizontalScroll">
            <a:avLst/>
          </a:prstGeom>
          <a:solidFill>
            <a:srgbClr val="FF0000">
              <a:lumMod val="60000"/>
              <a:lumOff val="40000"/>
            </a:srgbClr>
          </a:solidFill>
          <a:ln w="127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500" b="1" dirty="0"/>
              <a:t>重要要因である！</a:t>
            </a:r>
          </a:p>
        </p:txBody>
      </p:sp>
      <p:sp>
        <p:nvSpPr>
          <p:cNvPr id="5" name="矢印: 右 4">
            <a:extLst>
              <a:ext uri="{FF2B5EF4-FFF2-40B4-BE49-F238E27FC236}">
                <a16:creationId xmlns:a16="http://schemas.microsoft.com/office/drawing/2014/main" id="{6AB5166E-57BA-477D-26F4-F077CB5B566A}"/>
              </a:ext>
            </a:extLst>
          </p:cNvPr>
          <p:cNvSpPr/>
          <p:nvPr/>
        </p:nvSpPr>
        <p:spPr>
          <a:xfrm rot="5400000">
            <a:off x="8379923" y="4645777"/>
            <a:ext cx="508278" cy="572251"/>
          </a:xfrm>
          <a:prstGeom prst="rightArrow">
            <a:avLst>
              <a:gd name="adj1" fmla="val 50001"/>
              <a:gd name="adj2" fmla="val 50000"/>
            </a:avLst>
          </a:prstGeom>
          <a:solidFill>
            <a:schemeClr val="accent2">
              <a:lumMod val="20000"/>
              <a:lumOff val="80000"/>
            </a:schemeClr>
          </a:solidFill>
          <a:ln>
            <a:solidFill>
              <a:srgbClr val="0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003399"/>
              </a:solidFill>
            </a:endParaRPr>
          </a:p>
        </p:txBody>
      </p:sp>
      <p:sp>
        <p:nvSpPr>
          <p:cNvPr id="6" name="タイトル 2">
            <a:extLst>
              <a:ext uri="{FF2B5EF4-FFF2-40B4-BE49-F238E27FC236}">
                <a16:creationId xmlns:a16="http://schemas.microsoft.com/office/drawing/2014/main" id="{DEE0CE27-9409-5C5D-C0B0-6B19332CCB84}"/>
              </a:ext>
            </a:extLst>
          </p:cNvPr>
          <p:cNvSpPr txBox="1">
            <a:spLocks/>
          </p:cNvSpPr>
          <p:nvPr/>
        </p:nvSpPr>
        <p:spPr>
          <a:xfrm>
            <a:off x="1797868" y="1239408"/>
            <a:ext cx="7831441" cy="56912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b="1" kern="1200">
                <a:solidFill>
                  <a:schemeClr val="tx1"/>
                </a:solidFill>
                <a:effectLst/>
                <a:latin typeface="+mj-lt"/>
                <a:ea typeface="+mj-ea"/>
                <a:cs typeface="+mj-cs"/>
              </a:defRPr>
            </a:lvl1pPr>
          </a:lstStyle>
          <a:p>
            <a:pPr>
              <a:lnSpc>
                <a:spcPts val="2900"/>
              </a:lnSpc>
            </a:pPr>
            <a:r>
              <a:rPr lang="en-US" altLang="ja-JP" sz="2400" b="0" dirty="0">
                <a:solidFill>
                  <a:srgbClr val="000000"/>
                </a:solidFill>
              </a:rPr>
              <a:t>TC</a:t>
            </a:r>
            <a:r>
              <a:rPr lang="ja-JP" altLang="en-US" sz="2400" b="0" dirty="0">
                <a:solidFill>
                  <a:srgbClr val="000000"/>
                </a:solidFill>
              </a:rPr>
              <a:t>ルールを確認してみました。</a:t>
            </a:r>
            <a:endParaRPr lang="en-US" altLang="ja-JP" sz="2400" b="0" dirty="0">
              <a:solidFill>
                <a:srgbClr val="000000"/>
              </a:solidFill>
            </a:endParaRPr>
          </a:p>
          <a:p>
            <a:endParaRPr lang="ja-JP" altLang="en-US" sz="2400" b="0" dirty="0"/>
          </a:p>
        </p:txBody>
      </p:sp>
      <p:pic>
        <p:nvPicPr>
          <p:cNvPr id="7" name="図 6">
            <a:extLst>
              <a:ext uri="{FF2B5EF4-FFF2-40B4-BE49-F238E27FC236}">
                <a16:creationId xmlns:a16="http://schemas.microsoft.com/office/drawing/2014/main" id="{B4EED74D-388C-B124-8185-552089565E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6617" y="1891276"/>
            <a:ext cx="2868578" cy="1952739"/>
          </a:xfrm>
          <a:prstGeom prst="rect">
            <a:avLst/>
          </a:prstGeom>
        </p:spPr>
      </p:pic>
      <p:pic>
        <p:nvPicPr>
          <p:cNvPr id="8" name="図 7">
            <a:extLst>
              <a:ext uri="{FF2B5EF4-FFF2-40B4-BE49-F238E27FC236}">
                <a16:creationId xmlns:a16="http://schemas.microsoft.com/office/drawing/2014/main" id="{89F5AD46-483E-CE77-AD4D-3716E6809F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0691" y="1902739"/>
            <a:ext cx="2990373" cy="1997261"/>
          </a:xfrm>
          <a:prstGeom prst="rect">
            <a:avLst/>
          </a:prstGeom>
        </p:spPr>
      </p:pic>
      <p:pic>
        <p:nvPicPr>
          <p:cNvPr id="9" name="図 8">
            <a:extLst>
              <a:ext uri="{FF2B5EF4-FFF2-40B4-BE49-F238E27FC236}">
                <a16:creationId xmlns:a16="http://schemas.microsoft.com/office/drawing/2014/main" id="{51F3BD05-0D6D-87D1-8C35-22B0A94C9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5985" y="1872773"/>
            <a:ext cx="2970015" cy="2156091"/>
          </a:xfrm>
          <a:prstGeom prst="rect">
            <a:avLst/>
          </a:prstGeom>
        </p:spPr>
      </p:pic>
      <p:sp>
        <p:nvSpPr>
          <p:cNvPr id="10" name="テキスト ボックス 9">
            <a:extLst>
              <a:ext uri="{FF2B5EF4-FFF2-40B4-BE49-F238E27FC236}">
                <a16:creationId xmlns:a16="http://schemas.microsoft.com/office/drawing/2014/main" id="{DF40B953-2291-417C-94EF-E5F153097BB1}"/>
              </a:ext>
            </a:extLst>
          </p:cNvPr>
          <p:cNvSpPr txBox="1"/>
          <p:nvPr/>
        </p:nvSpPr>
        <p:spPr>
          <a:xfrm>
            <a:off x="2180627" y="4022914"/>
            <a:ext cx="7935061" cy="794064"/>
          </a:xfrm>
          <a:prstGeom prst="rect">
            <a:avLst/>
          </a:prstGeom>
          <a:noFill/>
        </p:spPr>
        <p:txBody>
          <a:bodyPr wrap="square" rtlCol="0">
            <a:spAutoFit/>
          </a:bodyPr>
          <a:lstStyle/>
          <a:p>
            <a:pPr>
              <a:lnSpc>
                <a:spcPts val="2900"/>
              </a:lnSpc>
            </a:pPr>
            <a:r>
              <a:rPr lang="ja-JP" altLang="en-US" sz="2000" dirty="0">
                <a:solidFill>
                  <a:srgbClr val="000000"/>
                </a:solidFill>
              </a:rPr>
              <a:t>ダウン、ジャンパーの着用は可だが、</a:t>
            </a:r>
            <a:r>
              <a:rPr lang="ja-JP" altLang="en-US" sz="2000" b="1" dirty="0">
                <a:solidFill>
                  <a:srgbClr val="000000"/>
                </a:solidFill>
              </a:rPr>
              <a:t>上着としての着用が認められていない</a:t>
            </a:r>
            <a:endParaRPr lang="en-US" altLang="ja-JP" sz="2000" b="1" dirty="0">
              <a:solidFill>
                <a:srgbClr val="000000"/>
              </a:solidFill>
            </a:endParaRPr>
          </a:p>
          <a:p>
            <a:pPr>
              <a:lnSpc>
                <a:spcPts val="2900"/>
              </a:lnSpc>
            </a:pPr>
            <a:r>
              <a:rPr lang="ja-JP" altLang="en-US" sz="2000" dirty="0">
                <a:solidFill>
                  <a:srgbClr val="000000"/>
                </a:solidFill>
              </a:rPr>
              <a:t>（作業着の下に着なければならない）</a:t>
            </a:r>
            <a:endParaRPr lang="en-US" altLang="ja-JP" sz="2000" dirty="0">
              <a:solidFill>
                <a:srgbClr val="000000"/>
              </a:solidFill>
            </a:endParaRPr>
          </a:p>
        </p:txBody>
      </p:sp>
      <p:sp>
        <p:nvSpPr>
          <p:cNvPr id="11" name="テキスト ボックス 10">
            <a:extLst>
              <a:ext uri="{FF2B5EF4-FFF2-40B4-BE49-F238E27FC236}">
                <a16:creationId xmlns:a16="http://schemas.microsoft.com/office/drawing/2014/main" id="{F39B534A-EC69-15A3-7A80-255924DC0901}"/>
              </a:ext>
            </a:extLst>
          </p:cNvPr>
          <p:cNvSpPr txBox="1"/>
          <p:nvPr/>
        </p:nvSpPr>
        <p:spPr>
          <a:xfrm>
            <a:off x="3042971" y="5229004"/>
            <a:ext cx="4177655" cy="584775"/>
          </a:xfrm>
          <a:prstGeom prst="rect">
            <a:avLst/>
          </a:prstGeom>
          <a:noFill/>
        </p:spPr>
        <p:txBody>
          <a:bodyPr wrap="square" rtlCol="0">
            <a:spAutoFit/>
          </a:bodyPr>
          <a:lstStyle/>
          <a:p>
            <a:r>
              <a:rPr lang="ja-JP" altLang="en-US" sz="1600" dirty="0"/>
              <a:t>排煙窓開放中の時は特に寒いので上着を着たいけど、作業着の下に着るのは不便・・・</a:t>
            </a:r>
            <a:endParaRPr lang="en-US" altLang="ja-JP" sz="1600" dirty="0"/>
          </a:p>
        </p:txBody>
      </p:sp>
      <p:sp>
        <p:nvSpPr>
          <p:cNvPr id="12" name="吹き出し: 角を丸めた四角形 11">
            <a:extLst>
              <a:ext uri="{FF2B5EF4-FFF2-40B4-BE49-F238E27FC236}">
                <a16:creationId xmlns:a16="http://schemas.microsoft.com/office/drawing/2014/main" id="{3510B21E-4147-EEFC-E59B-F0277EE930A3}"/>
              </a:ext>
            </a:extLst>
          </p:cNvPr>
          <p:cNvSpPr/>
          <p:nvPr/>
        </p:nvSpPr>
        <p:spPr>
          <a:xfrm>
            <a:off x="2981719" y="5158736"/>
            <a:ext cx="4238907" cy="706856"/>
          </a:xfrm>
          <a:prstGeom prst="wedgeRoundRectCallout">
            <a:avLst>
              <a:gd name="adj1" fmla="val -62881"/>
              <a:gd name="adj2" fmla="val 6226"/>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3" name="Picture 14" descr="ガッツポーズのイラスト（会社員）">
            <a:extLst>
              <a:ext uri="{FF2B5EF4-FFF2-40B4-BE49-F238E27FC236}">
                <a16:creationId xmlns:a16="http://schemas.microsoft.com/office/drawing/2014/main" id="{9798720B-45F2-4A61-276C-70527FBB1A2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56259" t="3967" r="9124" b="63342"/>
          <a:stretch/>
        </p:blipFill>
        <p:spPr bwMode="auto">
          <a:xfrm>
            <a:off x="2294180" y="2315818"/>
            <a:ext cx="387626" cy="3578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ガッツポーズのイラスト（会社員）">
            <a:extLst>
              <a:ext uri="{FF2B5EF4-FFF2-40B4-BE49-F238E27FC236}">
                <a16:creationId xmlns:a16="http://schemas.microsoft.com/office/drawing/2014/main" id="{723069E0-E427-029E-5B57-42CCF1BA4A2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56259" t="3967" r="9124" b="63342"/>
          <a:stretch/>
        </p:blipFill>
        <p:spPr bwMode="auto">
          <a:xfrm>
            <a:off x="5946810" y="2382321"/>
            <a:ext cx="387626" cy="3578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ガッツポーズのイラスト（会社員）">
            <a:extLst>
              <a:ext uri="{FF2B5EF4-FFF2-40B4-BE49-F238E27FC236}">
                <a16:creationId xmlns:a16="http://schemas.microsoft.com/office/drawing/2014/main" id="{30F2D94C-D3A7-4E4C-9C19-679785F3CBE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56259" t="3967" r="9124" b="63342"/>
          <a:stretch/>
        </p:blipFill>
        <p:spPr bwMode="auto">
          <a:xfrm>
            <a:off x="4943450" y="2379008"/>
            <a:ext cx="387626" cy="3578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ガッツポーズのイラスト（会社員）">
            <a:extLst>
              <a:ext uri="{FF2B5EF4-FFF2-40B4-BE49-F238E27FC236}">
                <a16:creationId xmlns:a16="http://schemas.microsoft.com/office/drawing/2014/main" id="{389B6CC8-A314-FF2E-5325-0E6922940B3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56259" t="3967" r="9124" b="63342"/>
          <a:stretch/>
        </p:blipFill>
        <p:spPr bwMode="auto">
          <a:xfrm>
            <a:off x="3602756" y="2315818"/>
            <a:ext cx="387626" cy="3578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ガッツポーズのイラスト（会社員）">
            <a:extLst>
              <a:ext uri="{FF2B5EF4-FFF2-40B4-BE49-F238E27FC236}">
                <a16:creationId xmlns:a16="http://schemas.microsoft.com/office/drawing/2014/main" id="{D0A298B6-E032-1522-F649-EE809C07350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56259" t="3967" r="9124" b="63342"/>
          <a:stretch/>
        </p:blipFill>
        <p:spPr bwMode="auto">
          <a:xfrm>
            <a:off x="8318426" y="2278522"/>
            <a:ext cx="387626" cy="3578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ガッツポーズのイラスト（会社員）">
            <a:extLst>
              <a:ext uri="{FF2B5EF4-FFF2-40B4-BE49-F238E27FC236}">
                <a16:creationId xmlns:a16="http://schemas.microsoft.com/office/drawing/2014/main" id="{1F693DA2-AF44-694C-71CE-0D119DFDD72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56259" t="3967" r="9124" b="63342"/>
          <a:stretch/>
        </p:blipFill>
        <p:spPr bwMode="auto">
          <a:xfrm>
            <a:off x="6891782" y="2411130"/>
            <a:ext cx="387626" cy="3578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ガッツポーズのイラスト（会社員）">
            <a:extLst>
              <a:ext uri="{FF2B5EF4-FFF2-40B4-BE49-F238E27FC236}">
                <a16:creationId xmlns:a16="http://schemas.microsoft.com/office/drawing/2014/main" id="{19ED1184-C033-683D-B697-E64B4DFAA1C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56259" t="3967" r="9124" b="63342"/>
          <a:stretch/>
        </p:blipFill>
        <p:spPr bwMode="auto">
          <a:xfrm>
            <a:off x="9458611" y="2301800"/>
            <a:ext cx="387626" cy="357808"/>
          </a:xfrm>
          <a:prstGeom prst="rect">
            <a:avLst/>
          </a:prstGeom>
          <a:noFill/>
          <a:extLst>
            <a:ext uri="{909E8E84-426E-40DD-AFC4-6F175D3DCCD1}">
              <a14:hiddenFill xmlns:a14="http://schemas.microsoft.com/office/drawing/2010/main">
                <a:solidFill>
                  <a:srgbClr val="FFFFFF"/>
                </a:solidFill>
              </a14:hiddenFill>
            </a:ext>
          </a:extLst>
        </p:spPr>
      </p:pic>
      <p:sp>
        <p:nvSpPr>
          <p:cNvPr id="20" name="タイトル 1">
            <a:extLst>
              <a:ext uri="{FF2B5EF4-FFF2-40B4-BE49-F238E27FC236}">
                <a16:creationId xmlns:a16="http://schemas.microsoft.com/office/drawing/2014/main" id="{75F5F0C1-8C02-1B32-55E8-BDD5E0110B33}"/>
              </a:ext>
            </a:extLst>
          </p:cNvPr>
          <p:cNvSpPr txBox="1">
            <a:spLocks/>
          </p:cNvSpPr>
          <p:nvPr/>
        </p:nvSpPr>
        <p:spPr>
          <a:xfrm>
            <a:off x="252000" y="107612"/>
            <a:ext cx="8280000" cy="7667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200" b="1" kern="1200" baseline="0">
                <a:solidFill>
                  <a:schemeClr val="tx1"/>
                </a:solidFill>
                <a:effectLst/>
                <a:latin typeface="+mj-lt"/>
                <a:ea typeface="+mj-ea"/>
                <a:cs typeface="+mj-cs"/>
              </a:defRPr>
            </a:lvl1pPr>
          </a:lstStyle>
          <a:p>
            <a:r>
              <a:rPr lang="en-US" altLang="ja-JP" dirty="0"/>
              <a:t>5.</a:t>
            </a:r>
            <a:r>
              <a:rPr lang="ja-JP" altLang="en-US" dirty="0"/>
              <a:t>要因検証　防寒着禁止の理由が不明</a:t>
            </a:r>
          </a:p>
        </p:txBody>
      </p:sp>
    </p:spTree>
    <p:extLst>
      <p:ext uri="{BB962C8B-B14F-4D97-AF65-F5344CB8AC3E}">
        <p14:creationId xmlns:p14="http://schemas.microsoft.com/office/powerpoint/2010/main" val="515754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テキスト プレースホルダー 2">
            <a:extLst>
              <a:ext uri="{FF2B5EF4-FFF2-40B4-BE49-F238E27FC236}">
                <a16:creationId xmlns:a16="http://schemas.microsoft.com/office/drawing/2014/main" id="{6D991338-9F47-EBC2-D681-9AF8271351C3}"/>
              </a:ext>
            </a:extLst>
          </p:cNvPr>
          <p:cNvSpPr txBox="1">
            <a:spLocks/>
          </p:cNvSpPr>
          <p:nvPr/>
        </p:nvSpPr>
        <p:spPr>
          <a:xfrm>
            <a:off x="1046449" y="889862"/>
            <a:ext cx="5952270" cy="774571"/>
          </a:xfrm>
          <a:prstGeom prst="rect">
            <a:avLst/>
          </a:prstGeom>
        </p:spPr>
        <p:txBody>
          <a:bodyPr wrap="none">
            <a:spAutoFit/>
          </a:bodyPr>
          <a:lstStyle>
            <a:lvl1pPr marL="228600" indent="-228600" algn="l" defTabSz="914400" rtl="0" eaLnBrk="1" latinLnBrk="0" hangingPunct="1">
              <a:lnSpc>
                <a:spcPct val="100000"/>
              </a:lnSpc>
              <a:spcBef>
                <a:spcPts val="1000"/>
              </a:spcBef>
              <a:buFontTx/>
              <a:buBlip>
                <a:blip r:embed="rId3"/>
              </a:buBlip>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Tx/>
              <a:buBlip>
                <a:blip r:embed="rId4"/>
              </a:buBlip>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Tx/>
              <a:buBlip>
                <a:blip r:embed="rId5"/>
              </a:buBlip>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Tx/>
              <a:buBlip>
                <a:blip r:embed="rId6"/>
              </a:buBlip>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レイアウト変更等により、座席位置は変わることがある。　　　</a:t>
            </a:r>
            <a:endParaRPr lang="en-US" altLang="ja-JP" sz="1800" dirty="0"/>
          </a:p>
          <a:p>
            <a:pPr marL="0" indent="0">
              <a:buNone/>
            </a:pPr>
            <a:r>
              <a:rPr lang="ja-JP" altLang="en-US" sz="1800" dirty="0"/>
              <a:t>　　蛍光灯スイッチの対象範囲の表の記載が修正されていない。</a:t>
            </a:r>
          </a:p>
        </p:txBody>
      </p:sp>
      <p:pic>
        <p:nvPicPr>
          <p:cNvPr id="4" name="コンテンツ プレースホルダー 4">
            <a:extLst>
              <a:ext uri="{FF2B5EF4-FFF2-40B4-BE49-F238E27FC236}">
                <a16:creationId xmlns:a16="http://schemas.microsoft.com/office/drawing/2014/main" id="{3DECAECB-9DE7-D772-0616-DD8AD3C2419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95159" y="1664433"/>
            <a:ext cx="2906310" cy="3016996"/>
          </a:xfrm>
          <a:prstGeom prst="rect">
            <a:avLst/>
          </a:prstGeom>
        </p:spPr>
      </p:pic>
      <p:pic>
        <p:nvPicPr>
          <p:cNvPr id="5" name="図 4">
            <a:extLst>
              <a:ext uri="{FF2B5EF4-FFF2-40B4-BE49-F238E27FC236}">
                <a16:creationId xmlns:a16="http://schemas.microsoft.com/office/drawing/2014/main" id="{09F82B9E-ABD2-787D-8290-2E2A0648C25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295832" y="1664434"/>
            <a:ext cx="2177884" cy="3295362"/>
          </a:xfrm>
          <a:prstGeom prst="rect">
            <a:avLst/>
          </a:prstGeom>
        </p:spPr>
      </p:pic>
      <p:pic>
        <p:nvPicPr>
          <p:cNvPr id="6" name="図 5">
            <a:extLst>
              <a:ext uri="{FF2B5EF4-FFF2-40B4-BE49-F238E27FC236}">
                <a16:creationId xmlns:a16="http://schemas.microsoft.com/office/drawing/2014/main" id="{625A5A16-1920-52CF-E269-9D84AD92DF9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436000" y="1629000"/>
            <a:ext cx="2366036" cy="3016996"/>
          </a:xfrm>
          <a:prstGeom prst="rect">
            <a:avLst/>
          </a:prstGeom>
        </p:spPr>
      </p:pic>
      <p:sp>
        <p:nvSpPr>
          <p:cNvPr id="7" name="テキスト プレースホルダー 2">
            <a:extLst>
              <a:ext uri="{FF2B5EF4-FFF2-40B4-BE49-F238E27FC236}">
                <a16:creationId xmlns:a16="http://schemas.microsoft.com/office/drawing/2014/main" id="{8D994D2A-BD01-6BA1-A9DD-7FAD61650BFE}"/>
              </a:ext>
            </a:extLst>
          </p:cNvPr>
          <p:cNvSpPr txBox="1">
            <a:spLocks/>
          </p:cNvSpPr>
          <p:nvPr/>
        </p:nvSpPr>
        <p:spPr>
          <a:xfrm>
            <a:off x="1621868" y="5011007"/>
            <a:ext cx="1903414" cy="36512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rgbClr val="000089"/>
              </a:buClr>
              <a:buFontTx/>
              <a:buNone/>
              <a:defRPr kumimoji="1" sz="2400" b="1"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rgbClr val="000089"/>
              </a:buClr>
              <a:buFontTx/>
              <a:buNone/>
              <a:defRPr kumimoji="1"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rgbClr val="000089"/>
              </a:buClr>
              <a:buFontTx/>
              <a:buNone/>
              <a:defRPr kumimoji="1"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rgbClr val="000089"/>
              </a:buClr>
              <a:buFontTx/>
              <a:buNone/>
              <a:defRPr kumimoji="1"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rgbClr val="000089"/>
              </a:buClr>
              <a:buFontTx/>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en-US" altLang="ja-JP" sz="1600" dirty="0"/>
              <a:t>2</a:t>
            </a:r>
            <a:r>
              <a:rPr lang="ja-JP" altLang="en-US" sz="1600" dirty="0"/>
              <a:t>階 北側スイッチ</a:t>
            </a:r>
          </a:p>
        </p:txBody>
      </p:sp>
      <p:sp>
        <p:nvSpPr>
          <p:cNvPr id="8" name="テキスト プレースホルダー 2">
            <a:extLst>
              <a:ext uri="{FF2B5EF4-FFF2-40B4-BE49-F238E27FC236}">
                <a16:creationId xmlns:a16="http://schemas.microsoft.com/office/drawing/2014/main" id="{52BF3EB5-E5A5-12E7-5A8F-345451D2354A}"/>
              </a:ext>
            </a:extLst>
          </p:cNvPr>
          <p:cNvSpPr txBox="1">
            <a:spLocks/>
          </p:cNvSpPr>
          <p:nvPr/>
        </p:nvSpPr>
        <p:spPr>
          <a:xfrm>
            <a:off x="5016003" y="4689000"/>
            <a:ext cx="1800001" cy="365124"/>
          </a:xfrm>
          <a:prstGeom prst="rect">
            <a:avLst/>
          </a:prstGeom>
          <a:solidFill>
            <a:schemeClr val="accent5">
              <a:lumMod val="40000"/>
              <a:lumOff val="60000"/>
            </a:schemeClr>
          </a:solidFill>
        </p:spPr>
        <p:txBody>
          <a:bodyPr vert="horz" lIns="91440" tIns="45720" rIns="91440" bIns="45720" rtlCol="0" anchor="b">
            <a:noAutofit/>
          </a:bodyPr>
          <a:lstStyle>
            <a:lvl1pPr marL="0" indent="0" algn="l" defTabSz="914400" rtl="0" eaLnBrk="1" latinLnBrk="0" hangingPunct="1">
              <a:lnSpc>
                <a:spcPct val="100000"/>
              </a:lnSpc>
              <a:spcBef>
                <a:spcPts val="1000"/>
              </a:spcBef>
              <a:buClr>
                <a:srgbClr val="000089"/>
              </a:buClr>
              <a:buFontTx/>
              <a:buNone/>
              <a:defRPr kumimoji="1" sz="2400" b="1"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rgbClr val="000089"/>
              </a:buClr>
              <a:buFontTx/>
              <a:buNone/>
              <a:defRPr kumimoji="1"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rgbClr val="000089"/>
              </a:buClr>
              <a:buFontTx/>
              <a:buNone/>
              <a:defRPr kumimoji="1"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rgbClr val="000089"/>
              </a:buClr>
              <a:buFontTx/>
              <a:buNone/>
              <a:defRPr kumimoji="1"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rgbClr val="000089"/>
              </a:buClr>
              <a:buFontTx/>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en-US" altLang="ja-JP" sz="1600" dirty="0"/>
              <a:t>3</a:t>
            </a:r>
            <a:r>
              <a:rPr lang="ja-JP" altLang="en-US" sz="1600" dirty="0"/>
              <a:t>階 北側スイッチ</a:t>
            </a:r>
          </a:p>
        </p:txBody>
      </p:sp>
      <p:sp>
        <p:nvSpPr>
          <p:cNvPr id="9" name="テキスト プレースホルダー 2">
            <a:extLst>
              <a:ext uri="{FF2B5EF4-FFF2-40B4-BE49-F238E27FC236}">
                <a16:creationId xmlns:a16="http://schemas.microsoft.com/office/drawing/2014/main" id="{502C71EC-9D26-354A-BE69-FCE2455B8EAD}"/>
              </a:ext>
            </a:extLst>
          </p:cNvPr>
          <p:cNvSpPr txBox="1">
            <a:spLocks/>
          </p:cNvSpPr>
          <p:nvPr/>
        </p:nvSpPr>
        <p:spPr>
          <a:xfrm>
            <a:off x="8791834" y="4645999"/>
            <a:ext cx="2057401" cy="36512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rgbClr val="000089"/>
              </a:buClr>
              <a:buFontTx/>
              <a:buNone/>
              <a:defRPr kumimoji="1" sz="2400" b="1"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rgbClr val="000089"/>
              </a:buClr>
              <a:buFontTx/>
              <a:buNone/>
              <a:defRPr kumimoji="1"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rgbClr val="000089"/>
              </a:buClr>
              <a:buFontTx/>
              <a:buNone/>
              <a:defRPr kumimoji="1"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rgbClr val="000089"/>
              </a:buClr>
              <a:buFontTx/>
              <a:buNone/>
              <a:defRPr kumimoji="1"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rgbClr val="000089"/>
              </a:buClr>
              <a:buFontTx/>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en-US" altLang="ja-JP" sz="1600" dirty="0"/>
              <a:t>4</a:t>
            </a:r>
            <a:r>
              <a:rPr lang="ja-JP" altLang="en-US" sz="1600" dirty="0"/>
              <a:t>階 北側スイッチ</a:t>
            </a:r>
          </a:p>
        </p:txBody>
      </p:sp>
      <p:sp>
        <p:nvSpPr>
          <p:cNvPr id="10" name="テキスト プレースホルダー 2">
            <a:extLst>
              <a:ext uri="{FF2B5EF4-FFF2-40B4-BE49-F238E27FC236}">
                <a16:creationId xmlns:a16="http://schemas.microsoft.com/office/drawing/2014/main" id="{A2407FC2-0618-78FE-B3E7-135BA82E4C35}"/>
              </a:ext>
            </a:extLst>
          </p:cNvPr>
          <p:cNvSpPr txBox="1">
            <a:spLocks/>
          </p:cNvSpPr>
          <p:nvPr/>
        </p:nvSpPr>
        <p:spPr>
          <a:xfrm>
            <a:off x="4555564" y="5049000"/>
            <a:ext cx="2906311" cy="540966"/>
          </a:xfrm>
          <a:prstGeom prst="rect">
            <a:avLst/>
          </a:prstGeom>
          <a:solidFill>
            <a:schemeClr val="accent5">
              <a:lumMod val="40000"/>
              <a:lumOff val="60000"/>
            </a:schemeClr>
          </a:solidFill>
        </p:spPr>
        <p:txBody>
          <a:bodyPr vert="horz" lIns="91440" tIns="45720" rIns="91440" bIns="45720" rtlCol="0" anchor="b">
            <a:noAutofit/>
          </a:bodyPr>
          <a:lstStyle>
            <a:lvl1pPr marL="0" indent="0" algn="l" defTabSz="914400" rtl="0" eaLnBrk="1" latinLnBrk="0" hangingPunct="1">
              <a:lnSpc>
                <a:spcPct val="100000"/>
              </a:lnSpc>
              <a:spcBef>
                <a:spcPts val="1000"/>
              </a:spcBef>
              <a:buClr>
                <a:srgbClr val="000089"/>
              </a:buClr>
              <a:buFontTx/>
              <a:buNone/>
              <a:defRPr kumimoji="1" sz="2400" b="1"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rgbClr val="000089"/>
              </a:buClr>
              <a:buFontTx/>
              <a:buNone/>
              <a:defRPr kumimoji="1"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rgbClr val="000089"/>
              </a:buClr>
              <a:buFontTx/>
              <a:buNone/>
              <a:defRPr kumimoji="1"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rgbClr val="000089"/>
              </a:buClr>
              <a:buFontTx/>
              <a:buNone/>
              <a:defRPr kumimoji="1"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rgbClr val="000089"/>
              </a:buClr>
              <a:buFontTx/>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dirty="0"/>
              <a:t>レイアウトが現状と合っていない→要因である</a:t>
            </a:r>
          </a:p>
        </p:txBody>
      </p:sp>
      <p:sp>
        <p:nvSpPr>
          <p:cNvPr id="11" name="テキスト プレースホルダー 2">
            <a:extLst>
              <a:ext uri="{FF2B5EF4-FFF2-40B4-BE49-F238E27FC236}">
                <a16:creationId xmlns:a16="http://schemas.microsoft.com/office/drawing/2014/main" id="{97EC307D-39BF-28A8-0F76-A6B31F2D24F7}"/>
              </a:ext>
            </a:extLst>
          </p:cNvPr>
          <p:cNvSpPr txBox="1">
            <a:spLocks/>
          </p:cNvSpPr>
          <p:nvPr/>
        </p:nvSpPr>
        <p:spPr>
          <a:xfrm>
            <a:off x="1236000" y="5450573"/>
            <a:ext cx="2599156" cy="540966"/>
          </a:xfrm>
          <a:prstGeom prst="rect">
            <a:avLst/>
          </a:prstGeom>
          <a:solidFill>
            <a:schemeClr val="accent1">
              <a:lumMod val="20000"/>
              <a:lumOff val="80000"/>
            </a:schemeClr>
          </a:solidFill>
        </p:spPr>
        <p:txBody>
          <a:bodyPr vert="horz" lIns="91440" tIns="45720" rIns="91440" bIns="45720" rtlCol="0" anchor="b">
            <a:noAutofit/>
          </a:bodyPr>
          <a:lstStyle>
            <a:lvl1pPr marL="0" indent="0" algn="l" defTabSz="914400" rtl="0" eaLnBrk="1" latinLnBrk="0" hangingPunct="1">
              <a:lnSpc>
                <a:spcPct val="100000"/>
              </a:lnSpc>
              <a:spcBef>
                <a:spcPts val="1000"/>
              </a:spcBef>
              <a:buClr>
                <a:srgbClr val="000089"/>
              </a:buClr>
              <a:buFontTx/>
              <a:buNone/>
              <a:defRPr kumimoji="1" sz="2400" b="1"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rgbClr val="000089"/>
              </a:buClr>
              <a:buFontTx/>
              <a:buNone/>
              <a:defRPr kumimoji="1"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rgbClr val="000089"/>
              </a:buClr>
              <a:buFontTx/>
              <a:buNone/>
              <a:defRPr kumimoji="1"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rgbClr val="000089"/>
              </a:buClr>
              <a:buFontTx/>
              <a:buNone/>
              <a:defRPr kumimoji="1"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rgbClr val="000089"/>
              </a:buClr>
              <a:buFontTx/>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dirty="0"/>
              <a:t>レイアウトが明記されている　　→要因ではない</a:t>
            </a:r>
          </a:p>
        </p:txBody>
      </p:sp>
      <p:sp>
        <p:nvSpPr>
          <p:cNvPr id="12" name="テキスト プレースホルダー 2">
            <a:extLst>
              <a:ext uri="{FF2B5EF4-FFF2-40B4-BE49-F238E27FC236}">
                <a16:creationId xmlns:a16="http://schemas.microsoft.com/office/drawing/2014/main" id="{C38E51E0-06B4-AD4F-EA77-84B6B078DA21}"/>
              </a:ext>
            </a:extLst>
          </p:cNvPr>
          <p:cNvSpPr txBox="1">
            <a:spLocks/>
          </p:cNvSpPr>
          <p:nvPr/>
        </p:nvSpPr>
        <p:spPr>
          <a:xfrm>
            <a:off x="8140834" y="5011125"/>
            <a:ext cx="3175166" cy="944985"/>
          </a:xfrm>
          <a:prstGeom prst="rect">
            <a:avLst/>
          </a:prstGeom>
          <a:solidFill>
            <a:schemeClr val="accent1">
              <a:lumMod val="20000"/>
              <a:lumOff val="80000"/>
            </a:schemeClr>
          </a:solidFill>
        </p:spPr>
        <p:txBody>
          <a:bodyPr vert="horz" lIns="91440" tIns="45720" rIns="91440" bIns="45720" rtlCol="0" anchor="b">
            <a:noAutofit/>
          </a:bodyPr>
          <a:lstStyle>
            <a:lvl1pPr marL="0" indent="0" algn="l" defTabSz="914400" rtl="0" eaLnBrk="1" latinLnBrk="0" hangingPunct="1">
              <a:lnSpc>
                <a:spcPct val="100000"/>
              </a:lnSpc>
              <a:spcBef>
                <a:spcPts val="1000"/>
              </a:spcBef>
              <a:buClr>
                <a:srgbClr val="000089"/>
              </a:buClr>
              <a:buFontTx/>
              <a:buNone/>
              <a:defRPr kumimoji="1" sz="2400" b="1"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rgbClr val="000089"/>
              </a:buClr>
              <a:buFontTx/>
              <a:buNone/>
              <a:defRPr kumimoji="1"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rgbClr val="000089"/>
              </a:buClr>
              <a:buFontTx/>
              <a:buNone/>
              <a:defRPr kumimoji="1"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rgbClr val="000089"/>
              </a:buClr>
              <a:buFontTx/>
              <a:buNone/>
              <a:defRPr kumimoji="1"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rgbClr val="000089"/>
              </a:buClr>
              <a:buFontTx/>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dirty="0"/>
              <a:t>レイアウトは明記されているが、フリースペース範囲が不明である</a:t>
            </a:r>
            <a:endParaRPr lang="en-US" altLang="ja-JP" sz="1600" dirty="0"/>
          </a:p>
          <a:p>
            <a:r>
              <a:rPr lang="ja-JP" altLang="en-US" sz="1600" dirty="0"/>
              <a:t>→要因ではないが、工夫の余地あり　　　</a:t>
            </a:r>
          </a:p>
        </p:txBody>
      </p:sp>
      <p:sp>
        <p:nvSpPr>
          <p:cNvPr id="13" name="横巻き 26">
            <a:extLst>
              <a:ext uri="{FF2B5EF4-FFF2-40B4-BE49-F238E27FC236}">
                <a16:creationId xmlns:a16="http://schemas.microsoft.com/office/drawing/2014/main" id="{430D786C-0F81-957B-5963-7BFF7295BEF6}"/>
              </a:ext>
            </a:extLst>
          </p:cNvPr>
          <p:cNvSpPr/>
          <p:nvPr/>
        </p:nvSpPr>
        <p:spPr>
          <a:xfrm>
            <a:off x="5018718" y="5589966"/>
            <a:ext cx="1980001" cy="517546"/>
          </a:xfrm>
          <a:prstGeom prst="horizontalScroll">
            <a:avLst/>
          </a:prstGeom>
          <a:solidFill>
            <a:srgbClr val="FF0000">
              <a:lumMod val="60000"/>
              <a:lumOff val="40000"/>
            </a:srgbClr>
          </a:solidFill>
          <a:ln w="127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b="1" dirty="0">
                <a:solidFill>
                  <a:schemeClr val="bg1"/>
                </a:solidFill>
              </a:rPr>
              <a:t>重要要因である！</a:t>
            </a:r>
          </a:p>
        </p:txBody>
      </p:sp>
      <p:sp>
        <p:nvSpPr>
          <p:cNvPr id="14" name="タイトル 1">
            <a:extLst>
              <a:ext uri="{FF2B5EF4-FFF2-40B4-BE49-F238E27FC236}">
                <a16:creationId xmlns:a16="http://schemas.microsoft.com/office/drawing/2014/main" id="{426729AE-F2F5-4557-6085-8CD89448A956}"/>
              </a:ext>
            </a:extLst>
          </p:cNvPr>
          <p:cNvSpPr>
            <a:spLocks noGrp="1"/>
          </p:cNvSpPr>
          <p:nvPr>
            <p:ph type="title"/>
          </p:nvPr>
        </p:nvSpPr>
        <p:spPr>
          <a:xfrm>
            <a:off x="252000" y="107612"/>
            <a:ext cx="10524000" cy="766764"/>
          </a:xfrm>
        </p:spPr>
        <p:txBody>
          <a:bodyPr>
            <a:normAutofit fontScale="90000"/>
          </a:bodyPr>
          <a:lstStyle/>
          <a:p>
            <a:r>
              <a:rPr kumimoji="1" lang="en-US" altLang="ja-JP" dirty="0"/>
              <a:t>5.</a:t>
            </a:r>
            <a:r>
              <a:rPr kumimoji="1" lang="ja-JP" altLang="en-US" dirty="0"/>
              <a:t>要因検証　蛍光灯が番号記載で分かりにくい</a:t>
            </a:r>
          </a:p>
        </p:txBody>
      </p:sp>
    </p:spTree>
    <p:extLst>
      <p:ext uri="{BB962C8B-B14F-4D97-AF65-F5344CB8AC3E}">
        <p14:creationId xmlns:p14="http://schemas.microsoft.com/office/powerpoint/2010/main" val="1665358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テキスト プレースホルダー 2">
            <a:extLst>
              <a:ext uri="{FF2B5EF4-FFF2-40B4-BE49-F238E27FC236}">
                <a16:creationId xmlns:a16="http://schemas.microsoft.com/office/drawing/2014/main" id="{D3FB8189-4F6B-8F8E-B292-81F38F0B195A}"/>
              </a:ext>
            </a:extLst>
          </p:cNvPr>
          <p:cNvSpPr txBox="1">
            <a:spLocks/>
          </p:cNvSpPr>
          <p:nvPr/>
        </p:nvSpPr>
        <p:spPr>
          <a:xfrm>
            <a:off x="1476071" y="985088"/>
            <a:ext cx="4474108" cy="823912"/>
          </a:xfrm>
          <a:prstGeom prst="rect">
            <a:avLst/>
          </a:prstGeom>
        </p:spPr>
        <p:txBody>
          <a:bodyPr anchor="t" anchorCtr="0">
            <a:normAutofit/>
          </a:bodyPr>
          <a:lstStyle>
            <a:lvl1pPr marL="228600" indent="-228600" algn="l" defTabSz="914400" rtl="0" eaLnBrk="1" latinLnBrk="0" hangingPunct="1">
              <a:lnSpc>
                <a:spcPct val="100000"/>
              </a:lnSpc>
              <a:spcBef>
                <a:spcPts val="1000"/>
              </a:spcBef>
              <a:buFontTx/>
              <a:buBlip>
                <a:blip r:embed="rId3"/>
              </a:buBlip>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Tx/>
              <a:buBlip>
                <a:blip r:embed="rId4"/>
              </a:buBlip>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Tx/>
              <a:buBlip>
                <a:blip r:embed="rId5"/>
              </a:buBlip>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Tx/>
              <a:buBlip>
                <a:blip r:embed="rId6"/>
              </a:buBlip>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600" dirty="0"/>
              <a:t>兵庫県姫路市市役所では、夏のエアコン設定温度を</a:t>
            </a:r>
            <a:r>
              <a:rPr lang="en-US" altLang="ja-JP" sz="1600" dirty="0"/>
              <a:t>25℃</a:t>
            </a:r>
            <a:r>
              <a:rPr lang="ja-JP" altLang="en-US" sz="1600" dirty="0"/>
              <a:t>にした結果、</a:t>
            </a:r>
            <a:r>
              <a:rPr lang="en-US" altLang="ja-JP" sz="1600" dirty="0"/>
              <a:t>7</a:t>
            </a:r>
            <a:r>
              <a:rPr lang="ja-JP" altLang="en-US" sz="1600" dirty="0"/>
              <a:t>万円の電気代</a:t>
            </a:r>
            <a:r>
              <a:rPr lang="en-US" altLang="ja-JP" sz="1600" dirty="0"/>
              <a:t>UP</a:t>
            </a:r>
            <a:r>
              <a:rPr lang="ja-JP" altLang="en-US" sz="1600" dirty="0"/>
              <a:t>で</a:t>
            </a:r>
            <a:r>
              <a:rPr lang="en-US" altLang="ja-JP" sz="1600" dirty="0"/>
              <a:t>4</a:t>
            </a:r>
            <a:r>
              <a:rPr lang="ja-JP" altLang="en-US" sz="1600" dirty="0"/>
              <a:t>千万円の残業費が削減</a:t>
            </a:r>
          </a:p>
        </p:txBody>
      </p:sp>
      <p:sp>
        <p:nvSpPr>
          <p:cNvPr id="4" name="テキスト プレースホルダー 4">
            <a:extLst>
              <a:ext uri="{FF2B5EF4-FFF2-40B4-BE49-F238E27FC236}">
                <a16:creationId xmlns:a16="http://schemas.microsoft.com/office/drawing/2014/main" id="{B40157EE-DF5C-BB44-0456-3ECDCB32E8B3}"/>
              </a:ext>
            </a:extLst>
          </p:cNvPr>
          <p:cNvSpPr txBox="1">
            <a:spLocks/>
          </p:cNvSpPr>
          <p:nvPr/>
        </p:nvSpPr>
        <p:spPr>
          <a:xfrm>
            <a:off x="6081147" y="985088"/>
            <a:ext cx="4634782" cy="823912"/>
          </a:xfrm>
          <a:prstGeom prst="rect">
            <a:avLst/>
          </a:prstGeom>
        </p:spPr>
        <p:txBody>
          <a:bodyPr>
            <a:normAutofit/>
          </a:bodyPr>
          <a:lstStyle>
            <a:lvl1pPr marL="228600" indent="-228600" algn="l" defTabSz="914400" rtl="0" eaLnBrk="1" latinLnBrk="0" hangingPunct="1">
              <a:lnSpc>
                <a:spcPct val="100000"/>
              </a:lnSpc>
              <a:spcBef>
                <a:spcPts val="1000"/>
              </a:spcBef>
              <a:buFontTx/>
              <a:buBlip>
                <a:blip r:embed="rId3"/>
              </a:buBlip>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Tx/>
              <a:buBlip>
                <a:blip r:embed="rId4"/>
              </a:buBlip>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Tx/>
              <a:buBlip>
                <a:blip r:embed="rId5"/>
              </a:buBlip>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Tx/>
              <a:buBlip>
                <a:blip r:embed="rId6"/>
              </a:buBlip>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600" dirty="0"/>
              <a:t>論文</a:t>
            </a:r>
            <a:r>
              <a:rPr lang="en-US" altLang="ja-JP" sz="1600" dirty="0"/>
              <a:t>:</a:t>
            </a:r>
            <a:r>
              <a:rPr lang="ja-JP" altLang="en-US" sz="1600" dirty="0"/>
              <a:t>オフィスの温熱環境が作業効率及び電力消費量に与える総合的な影響では</a:t>
            </a:r>
            <a:r>
              <a:rPr lang="en-US" altLang="ja-JP" sz="1600" dirty="0"/>
              <a:t>26℃</a:t>
            </a:r>
            <a:r>
              <a:rPr lang="ja-JP" altLang="en-US" sz="1600" dirty="0"/>
              <a:t>に対して</a:t>
            </a:r>
            <a:r>
              <a:rPr lang="en-US" altLang="ja-JP" sz="1600" dirty="0"/>
              <a:t>28℃</a:t>
            </a:r>
            <a:r>
              <a:rPr lang="ja-JP" altLang="en-US" sz="1600" dirty="0"/>
              <a:t>の効率悪化</a:t>
            </a:r>
          </a:p>
        </p:txBody>
      </p:sp>
      <p:sp>
        <p:nvSpPr>
          <p:cNvPr id="5" name="テキスト ボックス 4">
            <a:extLst>
              <a:ext uri="{FF2B5EF4-FFF2-40B4-BE49-F238E27FC236}">
                <a16:creationId xmlns:a16="http://schemas.microsoft.com/office/drawing/2014/main" id="{E1D8A32E-ED97-5646-17DD-F355ABF8DDDA}"/>
              </a:ext>
            </a:extLst>
          </p:cNvPr>
          <p:cNvSpPr txBox="1"/>
          <p:nvPr/>
        </p:nvSpPr>
        <p:spPr>
          <a:xfrm>
            <a:off x="1915939" y="4929201"/>
            <a:ext cx="8206180"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defRPr/>
            </a:pPr>
            <a:r>
              <a:rPr lang="ja-JP" altLang="en-US" sz="2000" dirty="0">
                <a:solidFill>
                  <a:srgbClr val="000000"/>
                </a:solidFill>
                <a:latin typeface="Meiryo UI"/>
                <a:ea typeface="Meiryo UI"/>
              </a:rPr>
              <a:t>日本国内に限定しても夏の</a:t>
            </a:r>
            <a:r>
              <a:rPr lang="en-US" altLang="ja-JP" sz="2000" dirty="0">
                <a:solidFill>
                  <a:srgbClr val="000000"/>
                </a:solidFill>
                <a:latin typeface="Meiryo UI"/>
                <a:ea typeface="Meiryo UI"/>
              </a:rPr>
              <a:t>28℃</a:t>
            </a:r>
            <a:r>
              <a:rPr lang="ja-JP" altLang="en-US" sz="2000" dirty="0">
                <a:solidFill>
                  <a:srgbClr val="000000"/>
                </a:solidFill>
                <a:latin typeface="Meiryo UI"/>
                <a:ea typeface="Meiryo UI"/>
              </a:rPr>
              <a:t>設定は業務効率低下が報告されている</a:t>
            </a:r>
          </a:p>
        </p:txBody>
      </p:sp>
      <p:pic>
        <p:nvPicPr>
          <p:cNvPr id="6" name="図 5">
            <a:extLst>
              <a:ext uri="{FF2B5EF4-FFF2-40B4-BE49-F238E27FC236}">
                <a16:creationId xmlns:a16="http://schemas.microsoft.com/office/drawing/2014/main" id="{073298DD-4F4A-427B-8BAE-0D96E7259C8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76071" y="1833412"/>
            <a:ext cx="4547926" cy="2634939"/>
          </a:xfrm>
          <a:prstGeom prst="rect">
            <a:avLst/>
          </a:prstGeom>
        </p:spPr>
      </p:pic>
      <p:sp>
        <p:nvSpPr>
          <p:cNvPr id="7" name="横巻き 26">
            <a:extLst>
              <a:ext uri="{FF2B5EF4-FFF2-40B4-BE49-F238E27FC236}">
                <a16:creationId xmlns:a16="http://schemas.microsoft.com/office/drawing/2014/main" id="{FD47D1C3-5D67-1276-FA26-EF7BD682E582}"/>
              </a:ext>
            </a:extLst>
          </p:cNvPr>
          <p:cNvSpPr/>
          <p:nvPr/>
        </p:nvSpPr>
        <p:spPr>
          <a:xfrm>
            <a:off x="2562119" y="5328966"/>
            <a:ext cx="6660000" cy="800034"/>
          </a:xfrm>
          <a:prstGeom prst="horizontalScroll">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600" b="1" dirty="0">
                <a:solidFill>
                  <a:srgbClr val="FFFFFF"/>
                </a:solidFill>
                <a:latin typeface="Meiryo UI"/>
                <a:ea typeface="Meiryo UI"/>
              </a:rPr>
              <a:t>重要要因であるし、最終的にはコストダウンになる可能性が高いが</a:t>
            </a:r>
            <a:endParaRPr lang="en-US" altLang="ja-JP" sz="1600" b="1" dirty="0">
              <a:solidFill>
                <a:srgbClr val="FFFFFF"/>
              </a:solidFill>
              <a:latin typeface="Meiryo UI"/>
              <a:ea typeface="Meiryo UI"/>
            </a:endParaRPr>
          </a:p>
          <a:p>
            <a:pPr algn="ctr">
              <a:defRPr/>
            </a:pPr>
            <a:r>
              <a:rPr lang="ja-JP" altLang="en-US" sz="1600" b="1" dirty="0">
                <a:solidFill>
                  <a:srgbClr val="FFFFFF"/>
                </a:solidFill>
                <a:latin typeface="Meiryo UI"/>
                <a:ea typeface="Meiryo UI"/>
              </a:rPr>
              <a:t>現在の日本では簡単に受け入れられない為、今回の活動対象外とする</a:t>
            </a:r>
          </a:p>
        </p:txBody>
      </p:sp>
      <p:pic>
        <p:nvPicPr>
          <p:cNvPr id="8" name="図 7">
            <a:extLst>
              <a:ext uri="{FF2B5EF4-FFF2-40B4-BE49-F238E27FC236}">
                <a16:creationId xmlns:a16="http://schemas.microsoft.com/office/drawing/2014/main" id="{72CB33D8-35B7-20C3-66D5-40900028F4C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33441" y="4374379"/>
            <a:ext cx="3738865" cy="246158"/>
          </a:xfrm>
          <a:prstGeom prst="rect">
            <a:avLst/>
          </a:prstGeom>
        </p:spPr>
      </p:pic>
      <p:sp>
        <p:nvSpPr>
          <p:cNvPr id="9" name="テキスト ボックス 8">
            <a:extLst>
              <a:ext uri="{FF2B5EF4-FFF2-40B4-BE49-F238E27FC236}">
                <a16:creationId xmlns:a16="http://schemas.microsoft.com/office/drawing/2014/main" id="{63B090EB-560B-9A7E-DD9E-8F05CEAB33BE}"/>
              </a:ext>
            </a:extLst>
          </p:cNvPr>
          <p:cNvSpPr txBox="1"/>
          <p:nvPr/>
        </p:nvSpPr>
        <p:spPr>
          <a:xfrm>
            <a:off x="2504376" y="4399769"/>
            <a:ext cx="3420000" cy="276999"/>
          </a:xfrm>
          <a:prstGeom prst="rect">
            <a:avLst/>
          </a:prstGeom>
          <a:noFill/>
        </p:spPr>
        <p:txBody>
          <a:bodyPr wrap="square" rtlCol="0">
            <a:spAutoFit/>
          </a:bodyPr>
          <a:lstStyle/>
          <a:p>
            <a:r>
              <a:rPr lang="en-US" altLang="ja-JP" sz="1200" dirty="0"/>
              <a:t>https://harimap.com/news/himeji-25do/</a:t>
            </a:r>
            <a:endParaRPr lang="ja-JP" altLang="en-US" sz="1200" dirty="0"/>
          </a:p>
        </p:txBody>
      </p:sp>
      <p:grpSp>
        <p:nvGrpSpPr>
          <p:cNvPr id="10" name="グループ化 9">
            <a:extLst>
              <a:ext uri="{FF2B5EF4-FFF2-40B4-BE49-F238E27FC236}">
                <a16:creationId xmlns:a16="http://schemas.microsoft.com/office/drawing/2014/main" id="{A8DEB892-3BFE-31DC-FE08-438F0EA967CC}"/>
              </a:ext>
            </a:extLst>
          </p:cNvPr>
          <p:cNvGrpSpPr/>
          <p:nvPr/>
        </p:nvGrpSpPr>
        <p:grpSpPr>
          <a:xfrm>
            <a:off x="6024001" y="1809000"/>
            <a:ext cx="4571999" cy="2692790"/>
            <a:chOff x="4572000" y="1809000"/>
            <a:chExt cx="4571999" cy="2973272"/>
          </a:xfrm>
        </p:grpSpPr>
        <p:pic>
          <p:nvPicPr>
            <p:cNvPr id="11" name="図 10">
              <a:extLst>
                <a:ext uri="{FF2B5EF4-FFF2-40B4-BE49-F238E27FC236}">
                  <a16:creationId xmlns:a16="http://schemas.microsoft.com/office/drawing/2014/main" id="{9AE541C8-8F6A-B7DA-F8BB-ECBCD00E07B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72000" y="1809000"/>
              <a:ext cx="4571999" cy="2936346"/>
            </a:xfrm>
            <a:prstGeom prst="rect">
              <a:avLst/>
            </a:prstGeom>
          </p:spPr>
        </p:pic>
        <p:sp>
          <p:nvSpPr>
            <p:cNvPr id="12" name="テキスト ボックス 11">
              <a:extLst>
                <a:ext uri="{FF2B5EF4-FFF2-40B4-BE49-F238E27FC236}">
                  <a16:creationId xmlns:a16="http://schemas.microsoft.com/office/drawing/2014/main" id="{A22FFBB3-6CE8-3169-2D34-6A75EA9FB847}"/>
                </a:ext>
              </a:extLst>
            </p:cNvPr>
            <p:cNvSpPr txBox="1"/>
            <p:nvPr/>
          </p:nvSpPr>
          <p:spPr>
            <a:xfrm>
              <a:off x="4805250" y="4374470"/>
              <a:ext cx="540000" cy="407802"/>
            </a:xfrm>
            <a:prstGeom prst="rect">
              <a:avLst/>
            </a:prstGeom>
            <a:solidFill>
              <a:schemeClr val="bg1"/>
            </a:solidFill>
            <a:ln>
              <a:solidFill>
                <a:schemeClr val="bg1"/>
              </a:solidFill>
            </a:ln>
          </p:spPr>
          <p:txBody>
            <a:bodyPr wrap="square" rtlCol="0">
              <a:spAutoFit/>
            </a:bodyPr>
            <a:lstStyle/>
            <a:p>
              <a:endParaRPr lang="ja-JP" altLang="en-US" dirty="0"/>
            </a:p>
          </p:txBody>
        </p:sp>
      </p:grpSp>
      <p:sp>
        <p:nvSpPr>
          <p:cNvPr id="13" name="正方形/長方形 12">
            <a:extLst>
              <a:ext uri="{FF2B5EF4-FFF2-40B4-BE49-F238E27FC236}">
                <a16:creationId xmlns:a16="http://schemas.microsoft.com/office/drawing/2014/main" id="{7AFA182F-B670-4190-21D3-982276C9AEF3}"/>
              </a:ext>
            </a:extLst>
          </p:cNvPr>
          <p:cNvSpPr/>
          <p:nvPr/>
        </p:nvSpPr>
        <p:spPr>
          <a:xfrm>
            <a:off x="5603755" y="4582331"/>
            <a:ext cx="891591" cy="276999"/>
          </a:xfrm>
          <a:prstGeom prst="rect">
            <a:avLst/>
          </a:prstGeom>
        </p:spPr>
        <p:txBody>
          <a:bodyPr wrap="none">
            <a:spAutoFit/>
          </a:bodyPr>
          <a:lstStyle/>
          <a:p>
            <a:r>
              <a:rPr lang="ja-JP" altLang="en-US" sz="1200" dirty="0"/>
              <a:t>図</a:t>
            </a:r>
            <a:r>
              <a:rPr lang="en-US" altLang="ja-JP" sz="1200" dirty="0"/>
              <a:t>12 </a:t>
            </a:r>
            <a:r>
              <a:rPr lang="ja-JP" altLang="en-US" sz="1200" dirty="0"/>
              <a:t>事例</a:t>
            </a:r>
          </a:p>
        </p:txBody>
      </p:sp>
      <p:sp>
        <p:nvSpPr>
          <p:cNvPr id="14" name="タイトル 1">
            <a:extLst>
              <a:ext uri="{FF2B5EF4-FFF2-40B4-BE49-F238E27FC236}">
                <a16:creationId xmlns:a16="http://schemas.microsoft.com/office/drawing/2014/main" id="{E50A45A0-11B2-E2DB-242E-8BEBE7DBE147}"/>
              </a:ext>
            </a:extLst>
          </p:cNvPr>
          <p:cNvSpPr>
            <a:spLocks noGrp="1"/>
          </p:cNvSpPr>
          <p:nvPr>
            <p:ph type="title"/>
          </p:nvPr>
        </p:nvSpPr>
        <p:spPr>
          <a:xfrm>
            <a:off x="251999" y="107612"/>
            <a:ext cx="9870119" cy="766764"/>
          </a:xfrm>
        </p:spPr>
        <p:txBody>
          <a:bodyPr>
            <a:normAutofit/>
          </a:bodyPr>
          <a:lstStyle/>
          <a:p>
            <a:r>
              <a:rPr kumimoji="1" lang="en-US" altLang="ja-JP" dirty="0"/>
              <a:t>5.</a:t>
            </a:r>
            <a:r>
              <a:rPr kumimoji="1" lang="ja-JP" altLang="en-US" dirty="0"/>
              <a:t>要因検証　環境悪化による効率低下</a:t>
            </a:r>
          </a:p>
        </p:txBody>
      </p:sp>
    </p:spTree>
    <p:extLst>
      <p:ext uri="{BB962C8B-B14F-4D97-AF65-F5344CB8AC3E}">
        <p14:creationId xmlns:p14="http://schemas.microsoft.com/office/powerpoint/2010/main" val="245671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pic>
        <p:nvPicPr>
          <p:cNvPr id="3" name="図 2">
            <a:extLst>
              <a:ext uri="{FF2B5EF4-FFF2-40B4-BE49-F238E27FC236}">
                <a16:creationId xmlns:a16="http://schemas.microsoft.com/office/drawing/2014/main" id="{8DFBF0F3-B1CA-2A58-D1AE-811BBFB29D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000" y="2054540"/>
            <a:ext cx="3756754" cy="4074460"/>
          </a:xfrm>
          <a:prstGeom prst="rect">
            <a:avLst/>
          </a:prstGeom>
        </p:spPr>
      </p:pic>
      <p:sp>
        <p:nvSpPr>
          <p:cNvPr id="4" name="角丸四角形 13">
            <a:extLst>
              <a:ext uri="{FF2B5EF4-FFF2-40B4-BE49-F238E27FC236}">
                <a16:creationId xmlns:a16="http://schemas.microsoft.com/office/drawing/2014/main" id="{5D69BDDE-F71B-46D9-D4AD-BE9DF56B83B7}"/>
              </a:ext>
            </a:extLst>
          </p:cNvPr>
          <p:cNvSpPr/>
          <p:nvPr/>
        </p:nvSpPr>
        <p:spPr>
          <a:xfrm>
            <a:off x="838200" y="1141684"/>
            <a:ext cx="4436177" cy="632123"/>
          </a:xfrm>
          <a:prstGeom prst="roundRect">
            <a:avLst/>
          </a:prstGeom>
          <a:solidFill>
            <a:schemeClr val="accent2">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　</a:t>
            </a:r>
            <a:r>
              <a:rPr lang="ja-JP" altLang="en-US" dirty="0">
                <a:solidFill>
                  <a:schemeClr val="tx1"/>
                </a:solidFill>
              </a:rPr>
              <a:t>各重要要因に対して、サークル員全員で</a:t>
            </a:r>
            <a:endParaRPr lang="en-US" altLang="ja-JP" dirty="0">
              <a:solidFill>
                <a:schemeClr val="tx1"/>
              </a:solidFill>
            </a:endParaRPr>
          </a:p>
          <a:p>
            <a:r>
              <a:rPr lang="ja-JP" altLang="en-US" dirty="0">
                <a:solidFill>
                  <a:schemeClr val="tx1"/>
                </a:solidFill>
              </a:rPr>
              <a:t>具体的対策の立案と定量評価を実施。</a:t>
            </a:r>
          </a:p>
        </p:txBody>
      </p:sp>
      <p:sp>
        <p:nvSpPr>
          <p:cNvPr id="5" name="右矢印 14">
            <a:extLst>
              <a:ext uri="{FF2B5EF4-FFF2-40B4-BE49-F238E27FC236}">
                <a16:creationId xmlns:a16="http://schemas.microsoft.com/office/drawing/2014/main" id="{A2E1911A-C090-C215-A7BB-2922C73DBB07}"/>
              </a:ext>
            </a:extLst>
          </p:cNvPr>
          <p:cNvSpPr/>
          <p:nvPr/>
        </p:nvSpPr>
        <p:spPr>
          <a:xfrm>
            <a:off x="5374685" y="2667829"/>
            <a:ext cx="771722" cy="1977360"/>
          </a:xfrm>
          <a:prstGeom prst="rightArrow">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3399"/>
              </a:solidFill>
            </a:endParaRPr>
          </a:p>
        </p:txBody>
      </p:sp>
      <p:pic>
        <p:nvPicPr>
          <p:cNvPr id="6" name="Picture 2" descr="ルービックキューブをしている人のイラスト（男性）">
            <a:extLst>
              <a:ext uri="{FF2B5EF4-FFF2-40B4-BE49-F238E27FC236}">
                <a16:creationId xmlns:a16="http://schemas.microsoft.com/office/drawing/2014/main" id="{FE867C96-2749-B709-13BA-847A9D15D66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66341" y="3272169"/>
            <a:ext cx="706328" cy="70632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DFEF6AA-BB48-880B-E271-B5AC0267AB3F}"/>
              </a:ext>
            </a:extLst>
          </p:cNvPr>
          <p:cNvSpPr txBox="1"/>
          <p:nvPr/>
        </p:nvSpPr>
        <p:spPr>
          <a:xfrm>
            <a:off x="5074511" y="4628684"/>
            <a:ext cx="1372070" cy="830997"/>
          </a:xfrm>
          <a:prstGeom prst="rect">
            <a:avLst/>
          </a:prstGeom>
          <a:noFill/>
        </p:spPr>
        <p:txBody>
          <a:bodyPr wrap="square" rtlCol="0">
            <a:spAutoFit/>
          </a:bodyPr>
          <a:lstStyle/>
          <a:p>
            <a:pPr algn="ctr"/>
            <a:r>
              <a:rPr lang="ja-JP" altLang="en-US" sz="1600" b="1" dirty="0"/>
              <a:t>方向性が</a:t>
            </a:r>
            <a:endParaRPr lang="en-US" altLang="ja-JP" sz="1600" b="1" dirty="0"/>
          </a:p>
          <a:p>
            <a:pPr algn="ctr"/>
            <a:r>
              <a:rPr lang="ja-JP" altLang="en-US" sz="1600" b="1" dirty="0"/>
              <a:t>同じ対策を</a:t>
            </a:r>
            <a:endParaRPr lang="en-US" altLang="ja-JP" sz="1600" b="1" dirty="0"/>
          </a:p>
          <a:p>
            <a:pPr algn="ctr"/>
            <a:r>
              <a:rPr lang="ja-JP" altLang="en-US" sz="1600" b="1" dirty="0"/>
              <a:t>層別・集約</a:t>
            </a:r>
          </a:p>
        </p:txBody>
      </p:sp>
      <p:sp>
        <p:nvSpPr>
          <p:cNvPr id="8" name="角丸四角形 15">
            <a:extLst>
              <a:ext uri="{FF2B5EF4-FFF2-40B4-BE49-F238E27FC236}">
                <a16:creationId xmlns:a16="http://schemas.microsoft.com/office/drawing/2014/main" id="{C6C2BD56-8CD8-D0B9-32DA-93B69AD33378}"/>
              </a:ext>
            </a:extLst>
          </p:cNvPr>
          <p:cNvSpPr/>
          <p:nvPr/>
        </p:nvSpPr>
        <p:spPr>
          <a:xfrm>
            <a:off x="6146407" y="1109396"/>
            <a:ext cx="5207393" cy="1126870"/>
          </a:xfrm>
          <a:prstGeom prst="roundRect">
            <a:avLst/>
          </a:prstGeom>
          <a:solidFill>
            <a:srgbClr val="DDEBF7"/>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　</a:t>
            </a:r>
            <a:r>
              <a:rPr lang="ja-JP" altLang="en-US" dirty="0">
                <a:solidFill>
                  <a:schemeClr val="tx1"/>
                </a:solidFill>
              </a:rPr>
              <a:t>全ての重要要因に対して対策が講じられることと、</a:t>
            </a:r>
            <a:endParaRPr lang="en-US" altLang="ja-JP" dirty="0">
              <a:solidFill>
                <a:schemeClr val="tx1"/>
              </a:solidFill>
            </a:endParaRPr>
          </a:p>
          <a:p>
            <a:r>
              <a:rPr lang="ja-JP" altLang="en-US" dirty="0">
                <a:solidFill>
                  <a:schemeClr val="tx1"/>
                </a:solidFill>
              </a:rPr>
              <a:t>重点志向として定量評価</a:t>
            </a:r>
            <a:r>
              <a:rPr lang="en-US" altLang="ja-JP" dirty="0">
                <a:solidFill>
                  <a:schemeClr val="tx1"/>
                </a:solidFill>
              </a:rPr>
              <a:t>10</a:t>
            </a:r>
            <a:r>
              <a:rPr lang="ja-JP" altLang="en-US" dirty="0">
                <a:solidFill>
                  <a:schemeClr val="tx1"/>
                </a:solidFill>
              </a:rPr>
              <a:t>点以上の対策を実施していくこととした。また、目標設定した</a:t>
            </a:r>
            <a:r>
              <a:rPr lang="en-US" altLang="ja-JP" dirty="0">
                <a:solidFill>
                  <a:schemeClr val="tx1"/>
                </a:solidFill>
              </a:rPr>
              <a:t>TEES</a:t>
            </a:r>
            <a:r>
              <a:rPr lang="ja-JP" altLang="en-US" dirty="0">
                <a:solidFill>
                  <a:schemeClr val="tx1"/>
                </a:solidFill>
              </a:rPr>
              <a:t>対象項目に効く内容であるかの確認も行った。</a:t>
            </a:r>
          </a:p>
        </p:txBody>
      </p:sp>
      <p:graphicFrame>
        <p:nvGraphicFramePr>
          <p:cNvPr id="9" name="表 8">
            <a:extLst>
              <a:ext uri="{FF2B5EF4-FFF2-40B4-BE49-F238E27FC236}">
                <a16:creationId xmlns:a16="http://schemas.microsoft.com/office/drawing/2014/main" id="{21173738-E2EE-B8B1-2095-A0FD3FE7C521}"/>
              </a:ext>
            </a:extLst>
          </p:cNvPr>
          <p:cNvGraphicFramePr>
            <a:graphicFrameLocks noGrp="1"/>
          </p:cNvGraphicFramePr>
          <p:nvPr>
            <p:extLst>
              <p:ext uri="{D42A27DB-BD31-4B8C-83A1-F6EECF244321}">
                <p14:modId xmlns:p14="http://schemas.microsoft.com/office/powerpoint/2010/main" val="2249241693"/>
              </p:ext>
            </p:extLst>
          </p:nvPr>
        </p:nvGraphicFramePr>
        <p:xfrm>
          <a:off x="6606723" y="2672544"/>
          <a:ext cx="4349277" cy="3276453"/>
        </p:xfrm>
        <a:graphic>
          <a:graphicData uri="http://schemas.openxmlformats.org/drawingml/2006/table">
            <a:tbl>
              <a:tblPr/>
              <a:tblGrid>
                <a:gridCol w="520473">
                  <a:extLst>
                    <a:ext uri="{9D8B030D-6E8A-4147-A177-3AD203B41FA5}">
                      <a16:colId xmlns:a16="http://schemas.microsoft.com/office/drawing/2014/main" val="2614869534"/>
                    </a:ext>
                  </a:extLst>
                </a:gridCol>
                <a:gridCol w="3828804">
                  <a:extLst>
                    <a:ext uri="{9D8B030D-6E8A-4147-A177-3AD203B41FA5}">
                      <a16:colId xmlns:a16="http://schemas.microsoft.com/office/drawing/2014/main" val="1770501074"/>
                    </a:ext>
                  </a:extLst>
                </a:gridCol>
              </a:tblGrid>
              <a:tr h="528168">
                <a:tc>
                  <a:txBody>
                    <a:bodyPr/>
                    <a:lstStyle/>
                    <a:p>
                      <a:pPr algn="ctr" fontAlgn="ctr"/>
                      <a:r>
                        <a:rPr lang="en-US" sz="1600" b="1" i="0" u="none" strike="noStrike" dirty="0">
                          <a:solidFill>
                            <a:srgbClr val="000000"/>
                          </a:solidFill>
                          <a:effectLst/>
                          <a:latin typeface="Meiryo UI" panose="020B0604030504040204" pitchFamily="50" charset="-128"/>
                          <a:ea typeface="Meiryo UI" panose="020B0604030504040204" pitchFamily="50" charset="-128"/>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対策内容</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26589529"/>
                  </a:ext>
                </a:extLst>
              </a:tr>
              <a:tr h="279032">
                <a:tc>
                  <a:txBody>
                    <a:bodyPr/>
                    <a:lstStyle/>
                    <a:p>
                      <a:pPr algn="ctr" fontAlgn="ctr"/>
                      <a:r>
                        <a:rPr lang="en-US" altLang="ja-JP" sz="1600" b="1" i="0" u="none" strike="noStrike">
                          <a:solidFill>
                            <a:schemeClr val="tx1"/>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環境活動あるべき姿の進言</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075860358"/>
                  </a:ext>
                </a:extLst>
              </a:tr>
              <a:tr h="279032">
                <a:tc>
                  <a:txBody>
                    <a:bodyPr/>
                    <a:lstStyle/>
                    <a:p>
                      <a:pPr algn="ctr" fontAlgn="ctr"/>
                      <a:r>
                        <a:rPr lang="en-US" altLang="ja-JP" sz="1600" b="1" i="0" u="none" strike="noStrike">
                          <a:solidFill>
                            <a:schemeClr val="tx1"/>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グループ改善提案での省エネ改善進言</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296766132"/>
                  </a:ext>
                </a:extLst>
              </a:tr>
              <a:tr h="516029">
                <a:tc>
                  <a:txBody>
                    <a:bodyPr/>
                    <a:lstStyle/>
                    <a:p>
                      <a:pPr algn="ctr" fontAlgn="ctr"/>
                      <a:r>
                        <a:rPr lang="en-US" altLang="ja-JP" sz="1600" b="1" i="0" u="none" strike="noStrike">
                          <a:solidFill>
                            <a:schemeClr val="tx1"/>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TC</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環境事務局等への省エネに資する</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取り組み進言</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251488618"/>
                  </a:ext>
                </a:extLst>
              </a:tr>
              <a:tr h="279032">
                <a:tc>
                  <a:txBody>
                    <a:bodyPr/>
                    <a:lstStyle/>
                    <a:p>
                      <a:pPr algn="ctr" fontAlgn="ctr"/>
                      <a:r>
                        <a:rPr lang="en-US" altLang="ja-JP" sz="1600" b="1" i="0" u="none" strike="noStrike">
                          <a:solidFill>
                            <a:schemeClr val="tx1"/>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環境掲示板の設置</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063501006"/>
                  </a:ext>
                </a:extLst>
              </a:tr>
              <a:tr h="279032">
                <a:tc>
                  <a:txBody>
                    <a:bodyPr/>
                    <a:lstStyle/>
                    <a:p>
                      <a:pPr algn="ctr" fontAlgn="ctr"/>
                      <a:r>
                        <a:rPr lang="en-US" altLang="ja-JP" sz="1600" b="1" i="0" u="none" strike="noStrike">
                          <a:solidFill>
                            <a:schemeClr val="tx1"/>
                          </a:solidFill>
                          <a:effectLst/>
                          <a:latin typeface="Meiryo UI" panose="020B0604030504040204" pitchFamily="50" charset="-128"/>
                          <a:ea typeface="Meiryo UI" panose="020B0604030504040204" pitchFamily="50"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消費エネルギー</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関連データの見える化</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349008993"/>
                  </a:ext>
                </a:extLst>
              </a:tr>
              <a:tr h="279032">
                <a:tc>
                  <a:txBody>
                    <a:bodyPr/>
                    <a:lstStyle/>
                    <a:p>
                      <a:pPr algn="ctr" fontAlgn="ctr"/>
                      <a:r>
                        <a:rPr lang="en-US" altLang="ja-JP" sz="1600" b="1" i="0" u="none" strike="noStrike">
                          <a:solidFill>
                            <a:schemeClr val="tx1"/>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照明利用適正化のための進言</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712375386"/>
                  </a:ext>
                </a:extLst>
              </a:tr>
              <a:tr h="279032">
                <a:tc>
                  <a:txBody>
                    <a:bodyPr/>
                    <a:lstStyle/>
                    <a:p>
                      <a:pPr algn="ctr" fontAlgn="ctr"/>
                      <a:r>
                        <a:rPr lang="en-US" altLang="ja-JP" sz="1600" b="1" i="0" u="none" strike="noStrike">
                          <a:solidFill>
                            <a:schemeClr val="tx1"/>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照明利用適正化のための見える化</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315632963"/>
                  </a:ext>
                </a:extLst>
              </a:tr>
              <a:tr h="279032">
                <a:tc>
                  <a:txBody>
                    <a:bodyPr/>
                    <a:lstStyle/>
                    <a:p>
                      <a:pPr algn="ctr" fontAlgn="ctr"/>
                      <a:r>
                        <a:rPr lang="en-US" altLang="ja-JP" sz="1600" b="1" i="0" u="none" strike="noStrike">
                          <a:solidFill>
                            <a:schemeClr val="tx1"/>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省エネ活動事例の見える化</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523595467"/>
                  </a:ext>
                </a:extLst>
              </a:tr>
              <a:tr h="279032">
                <a:tc>
                  <a:txBody>
                    <a:bodyPr/>
                    <a:lstStyle/>
                    <a:p>
                      <a:pPr algn="ctr" fontAlgn="ctr"/>
                      <a:r>
                        <a:rPr lang="en-US" altLang="ja-JP" sz="1600" b="1" i="0" u="none" strike="noStrike" dirty="0">
                          <a:solidFill>
                            <a:schemeClr val="tx1"/>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省エネ啓発・啓蒙の展開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9245238"/>
                  </a:ext>
                </a:extLst>
              </a:tr>
            </a:tbl>
          </a:graphicData>
        </a:graphic>
      </p:graphicFrame>
      <p:sp>
        <p:nvSpPr>
          <p:cNvPr id="10" name="正方形/長方形 9">
            <a:extLst>
              <a:ext uri="{FF2B5EF4-FFF2-40B4-BE49-F238E27FC236}">
                <a16:creationId xmlns:a16="http://schemas.microsoft.com/office/drawing/2014/main" id="{8317BFDA-7A20-84C6-8B57-D8AC7A727892}"/>
              </a:ext>
            </a:extLst>
          </p:cNvPr>
          <p:cNvSpPr/>
          <p:nvPr/>
        </p:nvSpPr>
        <p:spPr>
          <a:xfrm>
            <a:off x="1426839" y="1817229"/>
            <a:ext cx="3015076" cy="276999"/>
          </a:xfrm>
          <a:prstGeom prst="rect">
            <a:avLst/>
          </a:prstGeom>
          <a:noFill/>
        </p:spPr>
        <p:txBody>
          <a:bodyPr wrap="square">
            <a:spAutoFit/>
          </a:bodyPr>
          <a:lstStyle/>
          <a:p>
            <a:pPr algn="ctr"/>
            <a:r>
              <a:rPr lang="ja-JP" altLang="en-US" sz="1200" u="sng" dirty="0"/>
              <a:t>表</a:t>
            </a:r>
            <a:r>
              <a:rPr lang="en-US" altLang="ja-JP" sz="1200" u="sng" dirty="0"/>
              <a:t>3 </a:t>
            </a:r>
            <a:r>
              <a:rPr lang="ja-JP" altLang="en-US" sz="1200" u="sng" dirty="0"/>
              <a:t>要因解析➝対策立案 マトリックス表</a:t>
            </a:r>
          </a:p>
        </p:txBody>
      </p:sp>
      <p:sp>
        <p:nvSpPr>
          <p:cNvPr id="11" name="正方形/長方形 10">
            <a:extLst>
              <a:ext uri="{FF2B5EF4-FFF2-40B4-BE49-F238E27FC236}">
                <a16:creationId xmlns:a16="http://schemas.microsoft.com/office/drawing/2014/main" id="{B0219CE1-02EA-716B-7EBA-46A3EE7C69E5}"/>
              </a:ext>
            </a:extLst>
          </p:cNvPr>
          <p:cNvSpPr/>
          <p:nvPr/>
        </p:nvSpPr>
        <p:spPr>
          <a:xfrm>
            <a:off x="7003819" y="2241728"/>
            <a:ext cx="3015076" cy="307777"/>
          </a:xfrm>
          <a:prstGeom prst="rect">
            <a:avLst/>
          </a:prstGeom>
          <a:noFill/>
        </p:spPr>
        <p:txBody>
          <a:bodyPr wrap="square">
            <a:spAutoFit/>
          </a:bodyPr>
          <a:lstStyle/>
          <a:p>
            <a:pPr algn="ctr"/>
            <a:r>
              <a:rPr lang="ja-JP" altLang="en-US" sz="1400" u="sng" dirty="0"/>
              <a:t>表</a:t>
            </a:r>
            <a:r>
              <a:rPr lang="en-US" altLang="ja-JP" sz="1400" u="sng" dirty="0"/>
              <a:t>4 </a:t>
            </a:r>
            <a:r>
              <a:rPr lang="ja-JP" altLang="en-US" sz="1400" u="sng" dirty="0"/>
              <a:t>対策実施事項まとめ</a:t>
            </a:r>
          </a:p>
        </p:txBody>
      </p:sp>
      <p:sp>
        <p:nvSpPr>
          <p:cNvPr id="12" name="タイトル 1">
            <a:extLst>
              <a:ext uri="{FF2B5EF4-FFF2-40B4-BE49-F238E27FC236}">
                <a16:creationId xmlns:a16="http://schemas.microsoft.com/office/drawing/2014/main" id="{2B8DA7A0-27E0-4E06-1813-7EAF6D64E5D3}"/>
              </a:ext>
            </a:extLst>
          </p:cNvPr>
          <p:cNvSpPr>
            <a:spLocks noGrp="1"/>
          </p:cNvSpPr>
          <p:nvPr>
            <p:ph type="title"/>
          </p:nvPr>
        </p:nvSpPr>
        <p:spPr>
          <a:xfrm>
            <a:off x="252000" y="107612"/>
            <a:ext cx="8280000" cy="766764"/>
          </a:xfrm>
        </p:spPr>
        <p:txBody>
          <a:bodyPr/>
          <a:lstStyle/>
          <a:p>
            <a:r>
              <a:rPr lang="en-US" altLang="ja-JP" dirty="0"/>
              <a:t>6</a:t>
            </a:r>
            <a:r>
              <a:rPr kumimoji="1" lang="en-US" altLang="ja-JP" dirty="0"/>
              <a:t>.</a:t>
            </a:r>
            <a:r>
              <a:rPr kumimoji="1" lang="ja-JP" altLang="en-US" dirty="0"/>
              <a:t>対策立案</a:t>
            </a:r>
          </a:p>
        </p:txBody>
      </p:sp>
    </p:spTree>
    <p:extLst>
      <p:ext uri="{BB962C8B-B14F-4D97-AF65-F5344CB8AC3E}">
        <p14:creationId xmlns:p14="http://schemas.microsoft.com/office/powerpoint/2010/main" val="3231047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pic>
        <p:nvPicPr>
          <p:cNvPr id="3" name="図 2">
            <a:extLst>
              <a:ext uri="{FF2B5EF4-FFF2-40B4-BE49-F238E27FC236}">
                <a16:creationId xmlns:a16="http://schemas.microsoft.com/office/drawing/2014/main" id="{C9EB070B-9F41-790B-2452-3B5CF3DCD9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6405" y="3723492"/>
            <a:ext cx="4240138" cy="2385077"/>
          </a:xfrm>
          <a:prstGeom prst="rect">
            <a:avLst/>
          </a:prstGeom>
          <a:ln>
            <a:solidFill>
              <a:schemeClr val="bg1">
                <a:lumMod val="50000"/>
              </a:schemeClr>
            </a:solidFill>
          </a:ln>
        </p:spPr>
      </p:pic>
      <p:pic>
        <p:nvPicPr>
          <p:cNvPr id="4" name="図 3">
            <a:extLst>
              <a:ext uri="{FF2B5EF4-FFF2-40B4-BE49-F238E27FC236}">
                <a16:creationId xmlns:a16="http://schemas.microsoft.com/office/drawing/2014/main" id="{341C3D46-92C6-9358-EE77-0B8FEA40D0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5862" y="3723493"/>
            <a:ext cx="4240137" cy="2385077"/>
          </a:xfrm>
          <a:prstGeom prst="rect">
            <a:avLst/>
          </a:prstGeom>
          <a:ln>
            <a:solidFill>
              <a:schemeClr val="bg1">
                <a:lumMod val="50000"/>
              </a:schemeClr>
            </a:solidFill>
          </a:ln>
        </p:spPr>
      </p:pic>
      <p:pic>
        <p:nvPicPr>
          <p:cNvPr id="5" name="図 4">
            <a:extLst>
              <a:ext uri="{FF2B5EF4-FFF2-40B4-BE49-F238E27FC236}">
                <a16:creationId xmlns:a16="http://schemas.microsoft.com/office/drawing/2014/main" id="{B23B9AD2-325E-C2F0-50C1-6CA2C01C9B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35863" y="1206571"/>
            <a:ext cx="4240137" cy="2385077"/>
          </a:xfrm>
          <a:prstGeom prst="rect">
            <a:avLst/>
          </a:prstGeom>
          <a:ln>
            <a:solidFill>
              <a:schemeClr val="bg1">
                <a:lumMod val="50000"/>
              </a:schemeClr>
            </a:solidFill>
          </a:ln>
        </p:spPr>
      </p:pic>
      <p:sp>
        <p:nvSpPr>
          <p:cNvPr id="6" name="四角形: 角を丸くする 5">
            <a:extLst>
              <a:ext uri="{FF2B5EF4-FFF2-40B4-BE49-F238E27FC236}">
                <a16:creationId xmlns:a16="http://schemas.microsoft.com/office/drawing/2014/main" id="{95C1F1D2-286A-5DD2-42C4-6490F0FE4F59}"/>
              </a:ext>
            </a:extLst>
          </p:cNvPr>
          <p:cNvSpPr/>
          <p:nvPr/>
        </p:nvSpPr>
        <p:spPr>
          <a:xfrm>
            <a:off x="1416000" y="1221249"/>
            <a:ext cx="4244312" cy="1696299"/>
          </a:xfrm>
          <a:prstGeom prst="roundRect">
            <a:avLst>
              <a:gd name="adj" fmla="val 2336"/>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schemeClr val="tx1"/>
                </a:solidFill>
              </a:rPr>
              <a:t>　</a:t>
            </a:r>
            <a:r>
              <a:rPr lang="en-US" altLang="ja-JP" dirty="0">
                <a:solidFill>
                  <a:schemeClr val="tx1"/>
                </a:solidFill>
              </a:rPr>
              <a:t>SE0</a:t>
            </a:r>
            <a:r>
              <a:rPr lang="ja-JP" altLang="en-US" dirty="0">
                <a:solidFill>
                  <a:schemeClr val="tx1"/>
                </a:solidFill>
              </a:rPr>
              <a:t>の観点や情報から、</a:t>
            </a:r>
            <a:r>
              <a:rPr lang="en-US" altLang="ja-JP" dirty="0">
                <a:solidFill>
                  <a:schemeClr val="tx1"/>
                </a:solidFill>
              </a:rPr>
              <a:t>TC</a:t>
            </a:r>
            <a:r>
              <a:rPr lang="ja-JP" altLang="en-US" dirty="0">
                <a:solidFill>
                  <a:schemeClr val="tx1"/>
                </a:solidFill>
              </a:rPr>
              <a:t>環境事務局へ体制見直しをしてもらうべき内容を整理し、説明用の資料を作成した。対策</a:t>
            </a:r>
            <a:r>
              <a:rPr lang="en-US" altLang="ja-JP" dirty="0">
                <a:solidFill>
                  <a:schemeClr val="tx1"/>
                </a:solidFill>
              </a:rPr>
              <a:t>No.3</a:t>
            </a:r>
            <a:r>
              <a:rPr lang="ja-JP" altLang="en-US" dirty="0">
                <a:solidFill>
                  <a:schemeClr val="tx1"/>
                </a:solidFill>
              </a:rPr>
              <a:t>と併せて、直接、</a:t>
            </a:r>
            <a:r>
              <a:rPr lang="en-US" altLang="ja-JP" dirty="0">
                <a:solidFill>
                  <a:schemeClr val="tx1"/>
                </a:solidFill>
              </a:rPr>
              <a:t>TC</a:t>
            </a:r>
            <a:r>
              <a:rPr lang="ja-JP" altLang="en-US" dirty="0">
                <a:solidFill>
                  <a:schemeClr val="tx1"/>
                </a:solidFill>
              </a:rPr>
              <a:t>環境事務局各位へご説明していくこととした。</a:t>
            </a:r>
          </a:p>
        </p:txBody>
      </p:sp>
      <p:pic>
        <p:nvPicPr>
          <p:cNvPr id="7" name="Picture 2" descr="シンプルなプレゼンのスライドのイラスト">
            <a:extLst>
              <a:ext uri="{FF2B5EF4-FFF2-40B4-BE49-F238E27FC236}">
                <a16:creationId xmlns:a16="http://schemas.microsoft.com/office/drawing/2014/main" id="{D28699DD-118F-40D9-BB1E-58DA64A999F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48003" y="2268292"/>
            <a:ext cx="1593280" cy="1455196"/>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1">
            <a:extLst>
              <a:ext uri="{FF2B5EF4-FFF2-40B4-BE49-F238E27FC236}">
                <a16:creationId xmlns:a16="http://schemas.microsoft.com/office/drawing/2014/main" id="{CDB6693B-46F6-5FF7-E057-707BA4497789}"/>
              </a:ext>
            </a:extLst>
          </p:cNvPr>
          <p:cNvSpPr>
            <a:spLocks noGrp="1"/>
          </p:cNvSpPr>
          <p:nvPr>
            <p:ph type="title"/>
          </p:nvPr>
        </p:nvSpPr>
        <p:spPr>
          <a:xfrm>
            <a:off x="252000" y="107612"/>
            <a:ext cx="10524000" cy="766764"/>
          </a:xfrm>
        </p:spPr>
        <p:txBody>
          <a:bodyPr>
            <a:normAutofit fontScale="90000"/>
          </a:bodyPr>
          <a:lstStyle/>
          <a:p>
            <a:r>
              <a:rPr lang="en-US" altLang="ja-JP" dirty="0"/>
              <a:t>7</a:t>
            </a:r>
            <a:r>
              <a:rPr kumimoji="1" lang="en-US" altLang="ja-JP" dirty="0"/>
              <a:t>.</a:t>
            </a:r>
            <a:r>
              <a:rPr kumimoji="1" lang="ja-JP" altLang="en-US" dirty="0"/>
              <a:t>対策実施　</a:t>
            </a:r>
            <a:r>
              <a:rPr lang="en-US" altLang="ja-JP" dirty="0"/>
              <a:t>No.1 </a:t>
            </a:r>
            <a:r>
              <a:rPr lang="ja-JP" altLang="en-US" dirty="0"/>
              <a:t>環境活動あるべき姿の進言</a:t>
            </a:r>
            <a:endParaRPr kumimoji="1" lang="ja-JP" altLang="en-US" dirty="0"/>
          </a:p>
        </p:txBody>
      </p:sp>
    </p:spTree>
    <p:extLst>
      <p:ext uri="{BB962C8B-B14F-4D97-AF65-F5344CB8AC3E}">
        <p14:creationId xmlns:p14="http://schemas.microsoft.com/office/powerpoint/2010/main" val="1939034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テキスト プレースホルダー 2">
            <a:extLst>
              <a:ext uri="{FF2B5EF4-FFF2-40B4-BE49-F238E27FC236}">
                <a16:creationId xmlns:a16="http://schemas.microsoft.com/office/drawing/2014/main" id="{6AC89FDB-3CA2-0703-D46F-608F8B1870C9}"/>
              </a:ext>
            </a:extLst>
          </p:cNvPr>
          <p:cNvSpPr txBox="1">
            <a:spLocks/>
          </p:cNvSpPr>
          <p:nvPr/>
        </p:nvSpPr>
        <p:spPr>
          <a:xfrm>
            <a:off x="1236000" y="1158110"/>
            <a:ext cx="4791365" cy="540966"/>
          </a:xfrm>
          <a:prstGeom prst="rect">
            <a:avLst/>
          </a:prstGeom>
          <a:solidFill>
            <a:schemeClr val="accent3">
              <a:lumMod val="20000"/>
              <a:lumOff val="80000"/>
            </a:schemeClr>
          </a:solidFill>
        </p:spPr>
        <p:txBody>
          <a:bodyPr>
            <a:normAutofit/>
          </a:bodyPr>
          <a:lstStyle>
            <a:lvl1pPr marL="228600" indent="-228600" algn="l" defTabSz="914400" rtl="0" eaLnBrk="1" latinLnBrk="0" hangingPunct="1">
              <a:lnSpc>
                <a:spcPct val="100000"/>
              </a:lnSpc>
              <a:spcBef>
                <a:spcPts val="1000"/>
              </a:spcBef>
              <a:buFontTx/>
              <a:buBlip>
                <a:blip r:embed="rId3"/>
              </a:buBlip>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Tx/>
              <a:buBlip>
                <a:blip r:embed="rId4"/>
              </a:buBlip>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Tx/>
              <a:buBlip>
                <a:blip r:embed="rId5"/>
              </a:buBlip>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Tx/>
              <a:buBlip>
                <a:blip r:embed="rId6"/>
              </a:buBlip>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600" dirty="0"/>
              <a:t>1.</a:t>
            </a:r>
            <a:r>
              <a:rPr lang="ja-JP" altLang="en-US" sz="1600" dirty="0"/>
              <a:t>参加型</a:t>
            </a:r>
            <a:r>
              <a:rPr lang="en-US" altLang="ja-JP" sz="1600" dirty="0"/>
              <a:t>TC</a:t>
            </a:r>
            <a:r>
              <a:rPr lang="ja-JP" altLang="en-US" sz="1600" dirty="0"/>
              <a:t>サイト環境委員会の発足を提案</a:t>
            </a:r>
          </a:p>
        </p:txBody>
      </p:sp>
      <p:pic>
        <p:nvPicPr>
          <p:cNvPr id="4" name="コンテンツ プレースホルダー 8">
            <a:extLst>
              <a:ext uri="{FF2B5EF4-FFF2-40B4-BE49-F238E27FC236}">
                <a16:creationId xmlns:a16="http://schemas.microsoft.com/office/drawing/2014/main" id="{B829BE8F-F96E-36D0-8556-FB65460B5D7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001" y="1712787"/>
            <a:ext cx="4743768" cy="4191646"/>
          </a:xfrm>
          <a:prstGeom prst="rect">
            <a:avLst/>
          </a:prstGeom>
        </p:spPr>
      </p:pic>
      <p:sp>
        <p:nvSpPr>
          <p:cNvPr id="5" name="テキスト プレースホルダー 4">
            <a:extLst>
              <a:ext uri="{FF2B5EF4-FFF2-40B4-BE49-F238E27FC236}">
                <a16:creationId xmlns:a16="http://schemas.microsoft.com/office/drawing/2014/main" id="{6B18E6C2-E99D-921F-0E6C-394DA20A9806}"/>
              </a:ext>
            </a:extLst>
          </p:cNvPr>
          <p:cNvSpPr txBox="1">
            <a:spLocks/>
          </p:cNvSpPr>
          <p:nvPr/>
        </p:nvSpPr>
        <p:spPr>
          <a:xfrm>
            <a:off x="6153150" y="1149498"/>
            <a:ext cx="4982850" cy="540966"/>
          </a:xfrm>
          <a:prstGeom prst="rect">
            <a:avLst/>
          </a:prstGeom>
          <a:solidFill>
            <a:schemeClr val="accent3">
              <a:lumMod val="20000"/>
              <a:lumOff val="80000"/>
            </a:schemeClr>
          </a:solidFill>
        </p:spPr>
        <p:txBody>
          <a:bodyPr>
            <a:normAutofit/>
          </a:bodyPr>
          <a:lstStyle>
            <a:lvl1pPr marL="228600" indent="-228600" algn="l" defTabSz="914400" rtl="0" eaLnBrk="1" latinLnBrk="0" hangingPunct="1">
              <a:lnSpc>
                <a:spcPct val="100000"/>
              </a:lnSpc>
              <a:spcBef>
                <a:spcPts val="1000"/>
              </a:spcBef>
              <a:buFontTx/>
              <a:buBlip>
                <a:blip r:embed="rId3"/>
              </a:buBlip>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Tx/>
              <a:buBlip>
                <a:blip r:embed="rId4"/>
              </a:buBlip>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Tx/>
              <a:buBlip>
                <a:blip r:embed="rId5"/>
              </a:buBlip>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Tx/>
              <a:buBlip>
                <a:blip r:embed="rId6"/>
              </a:buBlip>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600" dirty="0"/>
              <a:t>TC A</a:t>
            </a:r>
            <a:r>
              <a:rPr lang="ja-JP" altLang="en-US" sz="1600" dirty="0"/>
              <a:t>棟電気使用機器の電気使用量分析の提案</a:t>
            </a:r>
            <a:endParaRPr lang="en-US" altLang="ja-JP" sz="1600" dirty="0"/>
          </a:p>
        </p:txBody>
      </p:sp>
      <p:pic>
        <p:nvPicPr>
          <p:cNvPr id="6" name="コンテンツ プレースホルダー 9">
            <a:extLst>
              <a:ext uri="{FF2B5EF4-FFF2-40B4-BE49-F238E27FC236}">
                <a16:creationId xmlns:a16="http://schemas.microsoft.com/office/drawing/2014/main" id="{4D663306-7FA1-94EC-AE09-F7DCD52312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13290" y="1758815"/>
            <a:ext cx="4922709" cy="4191646"/>
          </a:xfrm>
          <a:prstGeom prst="rect">
            <a:avLst/>
          </a:prstGeom>
        </p:spPr>
      </p:pic>
      <p:sp>
        <p:nvSpPr>
          <p:cNvPr id="7" name="テキスト ボックス 6">
            <a:extLst>
              <a:ext uri="{FF2B5EF4-FFF2-40B4-BE49-F238E27FC236}">
                <a16:creationId xmlns:a16="http://schemas.microsoft.com/office/drawing/2014/main" id="{0BBB92DF-603A-F863-FB8B-FAECFCD7BBB7}"/>
              </a:ext>
            </a:extLst>
          </p:cNvPr>
          <p:cNvSpPr txBox="1"/>
          <p:nvPr/>
        </p:nvSpPr>
        <p:spPr>
          <a:xfrm>
            <a:off x="4713150" y="5918144"/>
            <a:ext cx="3985386" cy="338554"/>
          </a:xfrm>
          <a:prstGeom prst="rect">
            <a:avLst/>
          </a:prstGeom>
          <a:noFill/>
        </p:spPr>
        <p:txBody>
          <a:bodyPr wrap="none" rtlCol="0">
            <a:spAutoFit/>
          </a:bodyPr>
          <a:lstStyle/>
          <a:p>
            <a:r>
              <a:rPr lang="ja-JP" altLang="en-US" sz="1600" dirty="0"/>
              <a:t>図</a:t>
            </a:r>
            <a:r>
              <a:rPr lang="en-US" altLang="ja-JP" sz="1600" dirty="0"/>
              <a:t>13 </a:t>
            </a:r>
            <a:r>
              <a:rPr lang="ja-JP" altLang="en-US" sz="1600" dirty="0"/>
              <a:t>グループ提案として提出した改善提案書</a:t>
            </a:r>
          </a:p>
        </p:txBody>
      </p:sp>
      <p:sp>
        <p:nvSpPr>
          <p:cNvPr id="8" name="タイトル 1">
            <a:extLst>
              <a:ext uri="{FF2B5EF4-FFF2-40B4-BE49-F238E27FC236}">
                <a16:creationId xmlns:a16="http://schemas.microsoft.com/office/drawing/2014/main" id="{1708AC41-2BCA-8254-EE3C-C565D545CA4E}"/>
              </a:ext>
            </a:extLst>
          </p:cNvPr>
          <p:cNvSpPr>
            <a:spLocks noGrp="1"/>
          </p:cNvSpPr>
          <p:nvPr>
            <p:ph type="title"/>
          </p:nvPr>
        </p:nvSpPr>
        <p:spPr>
          <a:xfrm>
            <a:off x="252000" y="107612"/>
            <a:ext cx="10704000" cy="766764"/>
          </a:xfrm>
        </p:spPr>
        <p:txBody>
          <a:bodyPr>
            <a:normAutofit fontScale="90000"/>
          </a:bodyPr>
          <a:lstStyle/>
          <a:p>
            <a:r>
              <a:rPr lang="en-US" altLang="ja-JP" dirty="0"/>
              <a:t>7</a:t>
            </a:r>
            <a:r>
              <a:rPr kumimoji="1" lang="en-US" altLang="ja-JP" dirty="0"/>
              <a:t>.</a:t>
            </a:r>
            <a:r>
              <a:rPr kumimoji="1" lang="ja-JP" altLang="en-US" dirty="0"/>
              <a:t>対策実施　</a:t>
            </a:r>
            <a:r>
              <a:rPr lang="en-US" altLang="ja-JP" dirty="0"/>
              <a:t>No.2 </a:t>
            </a:r>
            <a:r>
              <a:rPr lang="ja-JP" altLang="en-US" dirty="0"/>
              <a:t>グループ改善提案による進言</a:t>
            </a:r>
            <a:endParaRPr kumimoji="1" lang="ja-JP" altLang="en-US" dirty="0"/>
          </a:p>
        </p:txBody>
      </p:sp>
    </p:spTree>
    <p:extLst>
      <p:ext uri="{BB962C8B-B14F-4D97-AF65-F5344CB8AC3E}">
        <p14:creationId xmlns:p14="http://schemas.microsoft.com/office/powerpoint/2010/main" val="348634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pic>
        <p:nvPicPr>
          <p:cNvPr id="3" name="図 2">
            <a:extLst>
              <a:ext uri="{FF2B5EF4-FFF2-40B4-BE49-F238E27FC236}">
                <a16:creationId xmlns:a16="http://schemas.microsoft.com/office/drawing/2014/main" id="{FA306136-E4EB-2C39-99C8-4FF36EA4AB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6331" y="2765475"/>
            <a:ext cx="5341806" cy="2055121"/>
          </a:xfrm>
          <a:prstGeom prst="rect">
            <a:avLst/>
          </a:prstGeom>
        </p:spPr>
      </p:pic>
      <p:sp>
        <p:nvSpPr>
          <p:cNvPr id="4" name="四角形: 角を丸くする 3">
            <a:extLst>
              <a:ext uri="{FF2B5EF4-FFF2-40B4-BE49-F238E27FC236}">
                <a16:creationId xmlns:a16="http://schemas.microsoft.com/office/drawing/2014/main" id="{0F2B6861-547A-F4EE-E255-CB050834E5BD}"/>
              </a:ext>
            </a:extLst>
          </p:cNvPr>
          <p:cNvSpPr/>
          <p:nvPr/>
        </p:nvSpPr>
        <p:spPr>
          <a:xfrm>
            <a:off x="838201" y="1089004"/>
            <a:ext cx="6029940" cy="1847755"/>
          </a:xfrm>
          <a:prstGeom prst="roundRect">
            <a:avLst>
              <a:gd name="adj" fmla="val 23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700" dirty="0">
                <a:solidFill>
                  <a:schemeClr val="tx1"/>
                </a:solidFill>
              </a:rPr>
              <a:t>　</a:t>
            </a:r>
            <a:r>
              <a:rPr lang="ja-JP" altLang="en-US" dirty="0">
                <a:solidFill>
                  <a:schemeClr val="tx1"/>
                </a:solidFill>
              </a:rPr>
              <a:t>対策</a:t>
            </a:r>
            <a:r>
              <a:rPr lang="en-US" altLang="ja-JP" dirty="0">
                <a:solidFill>
                  <a:schemeClr val="tx1"/>
                </a:solidFill>
              </a:rPr>
              <a:t>No.1</a:t>
            </a:r>
            <a:r>
              <a:rPr lang="ja-JP" altLang="en-US" dirty="0">
                <a:solidFill>
                  <a:schemeClr val="tx1"/>
                </a:solidFill>
              </a:rPr>
              <a:t>の体制見直し、</a:t>
            </a:r>
            <a:r>
              <a:rPr lang="en-US" altLang="ja-JP" dirty="0">
                <a:solidFill>
                  <a:schemeClr val="tx1"/>
                </a:solidFill>
              </a:rPr>
              <a:t>TC</a:t>
            </a:r>
            <a:r>
              <a:rPr lang="ja-JP" altLang="en-US" dirty="0">
                <a:solidFill>
                  <a:schemeClr val="tx1"/>
                </a:solidFill>
              </a:rPr>
              <a:t>ルールへの省エネ関連事項追加、空調利用最適化に資するドレスコード見直し、昼休憩グループ見直しによるによる消灯最適化、環境掲示板創設など、省エネを進めるために基盤となる事項の改善について、環境責任者と、</a:t>
            </a:r>
            <a:r>
              <a:rPr lang="en-US" altLang="ja-JP" dirty="0">
                <a:solidFill>
                  <a:schemeClr val="tx1"/>
                </a:solidFill>
              </a:rPr>
              <a:t>TC</a:t>
            </a:r>
            <a:r>
              <a:rPr lang="ja-JP" altLang="en-US" dirty="0">
                <a:solidFill>
                  <a:schemeClr val="tx1"/>
                </a:solidFill>
              </a:rPr>
              <a:t>環境事務局かつ業務管理課長への提案会を実施。</a:t>
            </a:r>
            <a:endParaRPr lang="ja-JP" altLang="en-US" sz="1700" dirty="0">
              <a:solidFill>
                <a:schemeClr val="tx1"/>
              </a:solidFill>
            </a:endParaRPr>
          </a:p>
        </p:txBody>
      </p:sp>
      <p:pic>
        <p:nvPicPr>
          <p:cNvPr id="5" name="Picture 2" descr="離れて会議をする会社員のイラスト">
            <a:extLst>
              <a:ext uri="{FF2B5EF4-FFF2-40B4-BE49-F238E27FC236}">
                <a16:creationId xmlns:a16="http://schemas.microsoft.com/office/drawing/2014/main" id="{EF627249-347C-3799-5C25-4923F569CF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96331" y="4840153"/>
            <a:ext cx="1202917" cy="120291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B70260C-5B4F-59A3-C629-B799182719CE}"/>
              </a:ext>
            </a:extLst>
          </p:cNvPr>
          <p:cNvSpPr txBox="1"/>
          <p:nvPr/>
        </p:nvSpPr>
        <p:spPr>
          <a:xfrm>
            <a:off x="1166331" y="2767751"/>
            <a:ext cx="1260000" cy="276999"/>
          </a:xfrm>
          <a:prstGeom prst="rect">
            <a:avLst/>
          </a:prstGeom>
          <a:solidFill>
            <a:schemeClr val="accent2">
              <a:lumMod val="20000"/>
              <a:lumOff val="80000"/>
            </a:schemeClr>
          </a:solidFill>
          <a:ln>
            <a:solidFill>
              <a:schemeClr val="accent2">
                <a:lumMod val="50000"/>
              </a:schemeClr>
            </a:solidFill>
          </a:ln>
        </p:spPr>
        <p:txBody>
          <a:bodyPr wrap="square" rtlCol="0">
            <a:spAutoFit/>
          </a:bodyPr>
          <a:lstStyle/>
          <a:p>
            <a:pPr algn="ctr"/>
            <a:r>
              <a:rPr lang="ja-JP" altLang="en-US" sz="1200" b="1" dirty="0"/>
              <a:t>提案会の様子</a:t>
            </a:r>
          </a:p>
        </p:txBody>
      </p:sp>
      <p:sp>
        <p:nvSpPr>
          <p:cNvPr id="7" name="吹き出し: 角を丸めた四角形 6">
            <a:extLst>
              <a:ext uri="{FF2B5EF4-FFF2-40B4-BE49-F238E27FC236}">
                <a16:creationId xmlns:a16="http://schemas.microsoft.com/office/drawing/2014/main" id="{F24D6E0F-F84E-1C46-AE0C-896C7993F585}"/>
              </a:ext>
            </a:extLst>
          </p:cNvPr>
          <p:cNvSpPr/>
          <p:nvPr/>
        </p:nvSpPr>
        <p:spPr>
          <a:xfrm>
            <a:off x="3216000" y="5133876"/>
            <a:ext cx="3105395" cy="804227"/>
          </a:xfrm>
          <a:prstGeom prst="wedgeRoundRectCallout">
            <a:avLst>
              <a:gd name="adj1" fmla="val -59206"/>
              <a:gd name="adj2" fmla="val -10985"/>
              <a:gd name="adj3" fmla="val 16667"/>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提案会の中では、前向きなコメントもいただくことができました。</a:t>
            </a:r>
          </a:p>
        </p:txBody>
      </p:sp>
      <p:pic>
        <p:nvPicPr>
          <p:cNvPr id="8" name="図 7">
            <a:extLst>
              <a:ext uri="{FF2B5EF4-FFF2-40B4-BE49-F238E27FC236}">
                <a16:creationId xmlns:a16="http://schemas.microsoft.com/office/drawing/2014/main" id="{7D996542-E237-7583-A605-79C558354BC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58245" y="1129566"/>
            <a:ext cx="2957755" cy="1580331"/>
          </a:xfrm>
          <a:prstGeom prst="rect">
            <a:avLst/>
          </a:prstGeom>
          <a:ln>
            <a:solidFill>
              <a:schemeClr val="bg1">
                <a:lumMod val="50000"/>
              </a:schemeClr>
            </a:solidFill>
          </a:ln>
        </p:spPr>
      </p:pic>
      <p:pic>
        <p:nvPicPr>
          <p:cNvPr id="9" name="図 8">
            <a:extLst>
              <a:ext uri="{FF2B5EF4-FFF2-40B4-BE49-F238E27FC236}">
                <a16:creationId xmlns:a16="http://schemas.microsoft.com/office/drawing/2014/main" id="{5E553BF5-029B-2B1B-0794-5F6E47B1F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58245" y="2765475"/>
            <a:ext cx="2957755" cy="1663737"/>
          </a:xfrm>
          <a:prstGeom prst="rect">
            <a:avLst/>
          </a:prstGeom>
          <a:ln>
            <a:solidFill>
              <a:schemeClr val="bg1">
                <a:lumMod val="50000"/>
              </a:schemeClr>
            </a:solidFill>
          </a:ln>
        </p:spPr>
      </p:pic>
      <p:pic>
        <p:nvPicPr>
          <p:cNvPr id="10" name="図 9">
            <a:extLst>
              <a:ext uri="{FF2B5EF4-FFF2-40B4-BE49-F238E27FC236}">
                <a16:creationId xmlns:a16="http://schemas.microsoft.com/office/drawing/2014/main" id="{1FAC40D2-EA52-ABD2-3668-E5DB007BB2F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58245" y="4466790"/>
            <a:ext cx="2957755" cy="1663737"/>
          </a:xfrm>
          <a:prstGeom prst="rect">
            <a:avLst/>
          </a:prstGeom>
          <a:ln>
            <a:solidFill>
              <a:schemeClr val="bg1">
                <a:lumMod val="50000"/>
              </a:schemeClr>
            </a:solidFill>
          </a:ln>
        </p:spPr>
      </p:pic>
      <p:sp>
        <p:nvSpPr>
          <p:cNvPr id="11" name="正方形/長方形 10">
            <a:extLst>
              <a:ext uri="{FF2B5EF4-FFF2-40B4-BE49-F238E27FC236}">
                <a16:creationId xmlns:a16="http://schemas.microsoft.com/office/drawing/2014/main" id="{C063C06B-D37E-392B-EF65-40EC61E245F7}"/>
              </a:ext>
            </a:extLst>
          </p:cNvPr>
          <p:cNvSpPr/>
          <p:nvPr/>
        </p:nvSpPr>
        <p:spPr>
          <a:xfrm>
            <a:off x="7317484" y="886906"/>
            <a:ext cx="1694695" cy="276999"/>
          </a:xfrm>
          <a:prstGeom prst="rect">
            <a:avLst/>
          </a:prstGeom>
        </p:spPr>
        <p:txBody>
          <a:bodyPr wrap="none">
            <a:spAutoFit/>
          </a:bodyPr>
          <a:lstStyle/>
          <a:p>
            <a:r>
              <a:rPr lang="ja-JP" altLang="en-US" sz="1200" dirty="0"/>
              <a:t>↓↓提案会資料の抜粋</a:t>
            </a:r>
          </a:p>
        </p:txBody>
      </p:sp>
      <p:sp>
        <p:nvSpPr>
          <p:cNvPr id="12" name="タイトル 1">
            <a:extLst>
              <a:ext uri="{FF2B5EF4-FFF2-40B4-BE49-F238E27FC236}">
                <a16:creationId xmlns:a16="http://schemas.microsoft.com/office/drawing/2014/main" id="{C0EA46C8-A599-0EE5-422D-42F221DE8697}"/>
              </a:ext>
            </a:extLst>
          </p:cNvPr>
          <p:cNvSpPr>
            <a:spLocks noGrp="1"/>
          </p:cNvSpPr>
          <p:nvPr>
            <p:ph type="title"/>
          </p:nvPr>
        </p:nvSpPr>
        <p:spPr>
          <a:xfrm>
            <a:off x="126000" y="95117"/>
            <a:ext cx="10830000" cy="766764"/>
          </a:xfrm>
        </p:spPr>
        <p:txBody>
          <a:bodyPr>
            <a:noAutofit/>
          </a:bodyPr>
          <a:lstStyle/>
          <a:p>
            <a:r>
              <a:rPr lang="en-US" altLang="ja-JP" sz="3600" dirty="0"/>
              <a:t>7</a:t>
            </a:r>
            <a:r>
              <a:rPr kumimoji="1" lang="en-US" altLang="ja-JP" sz="3600" dirty="0"/>
              <a:t>.</a:t>
            </a:r>
            <a:r>
              <a:rPr kumimoji="1" lang="ja-JP" altLang="en-US" sz="3600" dirty="0"/>
              <a:t>対策実施　</a:t>
            </a:r>
            <a:r>
              <a:rPr lang="en-US" altLang="ja-JP" sz="3600" dirty="0"/>
              <a:t>No.3 TC</a:t>
            </a:r>
            <a:r>
              <a:rPr lang="ja-JP" altLang="en-US" sz="3600" dirty="0"/>
              <a:t>環境事務局等への取り組み進言</a:t>
            </a:r>
            <a:endParaRPr kumimoji="1" lang="ja-JP" altLang="en-US" sz="3600" dirty="0"/>
          </a:p>
        </p:txBody>
      </p:sp>
    </p:spTree>
    <p:extLst>
      <p:ext uri="{BB962C8B-B14F-4D97-AF65-F5344CB8AC3E}">
        <p14:creationId xmlns:p14="http://schemas.microsoft.com/office/powerpoint/2010/main" val="2147891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テキスト プレースホルダー 2">
            <a:extLst>
              <a:ext uri="{FF2B5EF4-FFF2-40B4-BE49-F238E27FC236}">
                <a16:creationId xmlns:a16="http://schemas.microsoft.com/office/drawing/2014/main" id="{2BFC2429-F954-B9C1-6F09-0E63E27838AD}"/>
              </a:ext>
            </a:extLst>
          </p:cNvPr>
          <p:cNvSpPr txBox="1">
            <a:spLocks/>
          </p:cNvSpPr>
          <p:nvPr/>
        </p:nvSpPr>
        <p:spPr>
          <a:xfrm>
            <a:off x="2136000" y="1088034"/>
            <a:ext cx="8280000" cy="823912"/>
          </a:xfrm>
          <a:prstGeom prst="rect">
            <a:avLst/>
          </a:prstGeom>
        </p:spPr>
        <p:txBody>
          <a:bodyPr anchor="t" anchorCtr="0">
            <a:normAutofit/>
          </a:bodyPr>
          <a:lstStyle>
            <a:lvl1pPr marL="228600" indent="-228600" algn="l" defTabSz="914400" rtl="0" eaLnBrk="1" latinLnBrk="0" hangingPunct="1">
              <a:lnSpc>
                <a:spcPct val="100000"/>
              </a:lnSpc>
              <a:spcBef>
                <a:spcPts val="1000"/>
              </a:spcBef>
              <a:buFontTx/>
              <a:buBlip>
                <a:blip r:embed="rId3"/>
              </a:buBlip>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Tx/>
              <a:buBlip>
                <a:blip r:embed="rId4"/>
              </a:buBlip>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Tx/>
              <a:buBlip>
                <a:blip r:embed="rId5"/>
              </a:buBlip>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Tx/>
              <a:buBlip>
                <a:blip r:embed="rId6"/>
              </a:buBlip>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600"/>
              <a:t>TC</a:t>
            </a:r>
            <a:r>
              <a:rPr lang="ja-JP" altLang="en-US" sz="1600"/>
              <a:t>の契約電気料金単価の推移と</a:t>
            </a:r>
            <a:r>
              <a:rPr lang="en-US" altLang="ja-JP" sz="1600"/>
              <a:t>2022</a:t>
            </a:r>
            <a:r>
              <a:rPr lang="ja-JP" altLang="en-US" sz="1600"/>
              <a:t>年度の</a:t>
            </a:r>
            <a:r>
              <a:rPr lang="en-US" altLang="ja-JP" sz="1600"/>
              <a:t>TC</a:t>
            </a:r>
            <a:r>
              <a:rPr lang="ja-JP" altLang="en-US" sz="1600"/>
              <a:t>電気料金、</a:t>
            </a:r>
            <a:endParaRPr lang="en-US" altLang="ja-JP" sz="1600"/>
          </a:p>
          <a:p>
            <a:r>
              <a:rPr lang="en-US" altLang="ja-JP" sz="1600"/>
              <a:t>TC-A</a:t>
            </a:r>
            <a:r>
              <a:rPr lang="ja-JP" altLang="en-US" sz="1600"/>
              <a:t>棟で使用している電気機器別の電力消費量が分かる資料を作成して掲示板へ掲示した。</a:t>
            </a:r>
            <a:endParaRPr lang="ja-JP" altLang="en-US" sz="1600" dirty="0"/>
          </a:p>
        </p:txBody>
      </p:sp>
      <p:pic>
        <p:nvPicPr>
          <p:cNvPr id="4" name="コンテンツ プレースホルダー 8">
            <a:extLst>
              <a:ext uri="{FF2B5EF4-FFF2-40B4-BE49-F238E27FC236}">
                <a16:creationId xmlns:a16="http://schemas.microsoft.com/office/drawing/2014/main" id="{98FE1403-3DF2-4E50-F73E-DC3032076112}"/>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a:off x="2127575" y="1942246"/>
            <a:ext cx="8280400" cy="3965396"/>
          </a:xfrm>
          <a:prstGeom prst="rect">
            <a:avLst/>
          </a:prstGeom>
        </p:spPr>
      </p:pic>
      <p:sp>
        <p:nvSpPr>
          <p:cNvPr id="5" name="テキスト ボックス 4">
            <a:extLst>
              <a:ext uri="{FF2B5EF4-FFF2-40B4-BE49-F238E27FC236}">
                <a16:creationId xmlns:a16="http://schemas.microsoft.com/office/drawing/2014/main" id="{FCD475EE-E291-9C47-6C04-BFCDD6025A70}"/>
              </a:ext>
            </a:extLst>
          </p:cNvPr>
          <p:cNvSpPr txBox="1"/>
          <p:nvPr/>
        </p:nvSpPr>
        <p:spPr>
          <a:xfrm>
            <a:off x="5390772" y="5897102"/>
            <a:ext cx="1754006" cy="307777"/>
          </a:xfrm>
          <a:prstGeom prst="rect">
            <a:avLst/>
          </a:prstGeom>
          <a:noFill/>
        </p:spPr>
        <p:txBody>
          <a:bodyPr wrap="none" rtlCol="0">
            <a:spAutoFit/>
          </a:bodyPr>
          <a:lstStyle/>
          <a:p>
            <a:r>
              <a:rPr lang="ja-JP" altLang="en-US" sz="1400" dirty="0"/>
              <a:t>図</a:t>
            </a:r>
            <a:r>
              <a:rPr lang="en-US" altLang="ja-JP" sz="1400" dirty="0"/>
              <a:t>14</a:t>
            </a:r>
            <a:r>
              <a:rPr lang="ja-JP" altLang="en-US" sz="1400" dirty="0"/>
              <a:t> 掲示板の様子</a:t>
            </a:r>
            <a:r>
              <a:rPr lang="en-US" altLang="ja-JP" sz="1400" dirty="0"/>
              <a:t> </a:t>
            </a:r>
            <a:endParaRPr lang="ja-JP" altLang="en-US" sz="1400" dirty="0"/>
          </a:p>
        </p:txBody>
      </p:sp>
      <p:sp>
        <p:nvSpPr>
          <p:cNvPr id="6" name="タイトル 1">
            <a:extLst>
              <a:ext uri="{FF2B5EF4-FFF2-40B4-BE49-F238E27FC236}">
                <a16:creationId xmlns:a16="http://schemas.microsoft.com/office/drawing/2014/main" id="{A017038F-53B3-0FCE-CCF8-DF69517BC3D8}"/>
              </a:ext>
            </a:extLst>
          </p:cNvPr>
          <p:cNvSpPr>
            <a:spLocks noGrp="1"/>
          </p:cNvSpPr>
          <p:nvPr>
            <p:ph type="title"/>
          </p:nvPr>
        </p:nvSpPr>
        <p:spPr>
          <a:xfrm>
            <a:off x="252000" y="107612"/>
            <a:ext cx="10344000" cy="766764"/>
          </a:xfrm>
        </p:spPr>
        <p:txBody>
          <a:bodyPr>
            <a:normAutofit fontScale="90000"/>
          </a:bodyPr>
          <a:lstStyle/>
          <a:p>
            <a:r>
              <a:rPr lang="en-US" altLang="ja-JP" sz="3600" dirty="0"/>
              <a:t>7</a:t>
            </a:r>
            <a:r>
              <a:rPr kumimoji="1" lang="en-US" altLang="ja-JP" sz="3600" dirty="0"/>
              <a:t>.</a:t>
            </a:r>
            <a:r>
              <a:rPr kumimoji="1" lang="ja-JP" altLang="en-US" sz="3600" dirty="0"/>
              <a:t>対策実施　</a:t>
            </a:r>
            <a:r>
              <a:rPr lang="en-US" altLang="ja-JP" sz="3600" dirty="0"/>
              <a:t> </a:t>
            </a:r>
            <a:r>
              <a:rPr lang="en-US" altLang="ja-JP" sz="2800" dirty="0"/>
              <a:t>No.4 </a:t>
            </a:r>
            <a:r>
              <a:rPr lang="ja-JP" altLang="en-US" sz="2800" dirty="0"/>
              <a:t>環境情報掲示板の設置</a:t>
            </a:r>
            <a:br>
              <a:rPr lang="en-US" altLang="ja-JP" sz="2800" dirty="0"/>
            </a:br>
            <a:r>
              <a:rPr lang="ja-JP" altLang="en-US" sz="2800" dirty="0"/>
              <a:t>　　　　　　　　　　 　</a:t>
            </a:r>
            <a:r>
              <a:rPr lang="en-US" altLang="ja-JP" sz="2700" dirty="0"/>
              <a:t>No.5 </a:t>
            </a:r>
            <a:r>
              <a:rPr lang="ja-JP" altLang="en-US" sz="2700" dirty="0"/>
              <a:t>消費電力</a:t>
            </a:r>
            <a:r>
              <a:rPr lang="en-US" altLang="ja-JP" sz="2700" dirty="0"/>
              <a:t>,</a:t>
            </a:r>
            <a:r>
              <a:rPr lang="ja-JP" altLang="en-US" sz="2700" dirty="0"/>
              <a:t>関連データの見える化</a:t>
            </a:r>
            <a:endParaRPr kumimoji="1" lang="ja-JP" altLang="en-US" dirty="0"/>
          </a:p>
        </p:txBody>
      </p:sp>
    </p:spTree>
    <p:extLst>
      <p:ext uri="{BB962C8B-B14F-4D97-AF65-F5344CB8AC3E}">
        <p14:creationId xmlns:p14="http://schemas.microsoft.com/office/powerpoint/2010/main" val="374079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4" name="タイトル 1">
            <a:extLst>
              <a:ext uri="{FF2B5EF4-FFF2-40B4-BE49-F238E27FC236}">
                <a16:creationId xmlns:a16="http://schemas.microsoft.com/office/drawing/2014/main" id="{0F9F9DFE-8D78-28FC-342E-51155B5A0AEC}"/>
              </a:ext>
            </a:extLst>
          </p:cNvPr>
          <p:cNvSpPr>
            <a:spLocks noGrp="1"/>
          </p:cNvSpPr>
          <p:nvPr>
            <p:ph type="title"/>
          </p:nvPr>
        </p:nvSpPr>
        <p:spPr>
          <a:xfrm>
            <a:off x="252000" y="108000"/>
            <a:ext cx="8280000" cy="776835"/>
          </a:xfrm>
        </p:spPr>
        <p:txBody>
          <a:bodyPr/>
          <a:lstStyle/>
          <a:p>
            <a:r>
              <a:rPr kumimoji="1" lang="ja-JP" altLang="en-US" dirty="0"/>
              <a:t>１．サークル紹介</a:t>
            </a:r>
          </a:p>
        </p:txBody>
      </p:sp>
      <p:pic>
        <p:nvPicPr>
          <p:cNvPr id="5" name="図 4">
            <a:extLst>
              <a:ext uri="{FF2B5EF4-FFF2-40B4-BE49-F238E27FC236}">
                <a16:creationId xmlns:a16="http://schemas.microsoft.com/office/drawing/2014/main" id="{B5496279-06BA-2A19-6862-160A8C41592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734" b="29412" l="36011" r="61714">
                        <a14:foregroundMark x1="35609" y1="29234" x2="39625" y2="21569"/>
                        <a14:foregroundMark x1="39625" y1="21569" x2="40964" y2="12656"/>
                        <a14:foregroundMark x1="40964" y1="12656" x2="43106" y2="21034"/>
                        <a14:foregroundMark x1="47670" y1="27807" x2="47791" y2="27986"/>
                        <a14:foregroundMark x1="47550" y1="27629" x2="47670" y2="27807"/>
                        <a14:foregroundMark x1="47311" y1="27273" x2="47550" y2="27629"/>
                        <a14:foregroundMark x1="43226" y1="21212" x2="47311" y2="27273"/>
                        <a14:foregroundMark x1="43106" y1="21034" x2="43226" y2="21212"/>
                        <a14:foregroundMark x1="49303" y1="27273" x2="54217" y2="24955"/>
                        <a14:foregroundMark x1="48548" y1="27629" x2="49303" y2="27273"/>
                        <a14:foregroundMark x1="48171" y1="27807" x2="48548" y2="27629"/>
                        <a14:foregroundMark x1="47791" y1="27986" x2="48171" y2="27807"/>
                        <a14:foregroundMark x1="52621" y1="18182" x2="52075" y2="15865"/>
                        <a14:foregroundMark x1="54217" y1="24955" x2="52621" y2="18182"/>
                        <a14:foregroundMark x1="57265" y1="22282" x2="61446" y2="27451"/>
                        <a14:foregroundMark x1="56112" y1="20856" x2="57265" y2="22282"/>
                        <a14:foregroundMark x1="53949" y1="18182" x2="56112" y2="20856"/>
                        <a14:foregroundMark x1="52075" y1="15865" x2="53949" y2="18182"/>
                        <a14:foregroundMark x1="36680" y1="28877" x2="51941" y2="29947"/>
                        <a14:foregroundMark x1="51941" y1="29947" x2="59170" y2="29590"/>
                        <a14:foregroundMark x1="59170" y1="29590" x2="61044" y2="27273"/>
                        <a14:foregroundMark x1="54083" y1="26381" x2="52075" y2="17647"/>
                        <a14:foregroundMark x1="52075" y1="17647" x2="58099" y2="25490"/>
                        <a14:foregroundMark x1="36011" y1="26916" x2="36011" y2="26916"/>
                        <a14:foregroundMark x1="34270" y1="26916" x2="39759" y2="10517"/>
                        <a14:foregroundMark x1="39759" y1="10517" x2="45783" y2="14617"/>
                        <a14:foregroundMark x1="47621" y1="22940" x2="47791" y2="23708"/>
                        <a14:foregroundMark x1="47121" y1="20677" x2="47579" y2="22750"/>
                        <a14:foregroundMark x1="46964" y1="19964" x2="47121" y2="20677"/>
                        <a14:foregroundMark x1="45986" y1="15536" x2="46964" y2="19964"/>
                        <a14:foregroundMark x1="45783" y1="14617" x2="45912" y2="15202"/>
                        <a14:foregroundMark x1="49261" y1="19964" x2="50870" y2="15865"/>
                        <a14:foregroundMark x1="48981" y1="20677" x2="49261" y2="19964"/>
                        <a14:foregroundMark x1="47791" y1="23708" x2="48981" y2="20677"/>
                        <a14:foregroundMark x1="50870" y1="15865" x2="57296" y2="13012"/>
                        <a14:foregroundMark x1="57296" y1="13012" x2="59438" y2="21747"/>
                        <a14:foregroundMark x1="59438" y1="21747" x2="61714" y2="25134"/>
                        <a14:foregroundMark x1="40161" y1="10160" x2="46052" y2="14867"/>
                        <a14:foregroundMark x1="39893" y1="10339" x2="46720" y2="11586"/>
                        <a14:foregroundMark x1="47082" y1="15193" x2="47256" y2="16934"/>
                        <a14:foregroundMark x1="46720" y1="11586" x2="46856" y2="12939"/>
                        <a14:foregroundMark x1="35877" y1="20321" x2="36145" y2="11586"/>
                        <a14:foregroundMark x1="36145" y1="11586" x2="42570" y2="8734"/>
                        <a14:foregroundMark x1="42570" y1="8734" x2="46185" y2="16399"/>
                        <a14:foregroundMark x1="48970" y1="14348" x2="52477" y2="11765"/>
                        <a14:foregroundMark x1="46185" y1="16399" x2="48213" y2="14906"/>
                        <a14:foregroundMark x1="52477" y1="11765" x2="60375" y2="19073"/>
                        <a14:backgroundMark x1="49264" y1="23529" x2="49264" y2="23529"/>
                        <a14:backgroundMark x1="49264" y1="24421" x2="49264" y2="24421"/>
                        <a14:backgroundMark x1="48996" y1="27273" x2="48996" y2="27273"/>
                        <a14:backgroundMark x1="48996" y1="27807" x2="48996" y2="27807"/>
                        <a14:backgroundMark x1="48862" y1="28342" x2="48862" y2="28342"/>
                        <a14:backgroundMark x1="48461" y1="27986" x2="48461" y2="27986"/>
                        <a14:backgroundMark x1="48327" y1="27629" x2="48327" y2="27629"/>
                        <a14:backgroundMark x1="48594" y1="27986" x2="48594" y2="27986"/>
                        <a14:backgroundMark x1="47545" y1="12166" x2="49398" y2="11586"/>
                        <a14:backgroundMark x1="48996" y1="19786" x2="49130" y2="19786"/>
                        <a14:backgroundMark x1="47657" y1="19964" x2="47657" y2="19964"/>
                        <a14:backgroundMark x1="49130" y1="20677" x2="49130" y2="20677"/>
                        <a14:backgroundMark x1="49264" y1="21925" x2="48862" y2="13904"/>
                        <a14:backgroundMark x1="48193" y1="17112" x2="48193" y2="12656"/>
                      </a14:backgroundRemoval>
                    </a14:imgEffect>
                    <a14:imgEffect>
                      <a14:brightnessContrast bright="20000"/>
                    </a14:imgEffect>
                  </a14:imgLayer>
                </a14:imgProps>
              </a:ext>
            </a:extLst>
          </a:blip>
          <a:srcRect l="34046" t="9042" r="38835" b="71187"/>
          <a:stretch/>
        </p:blipFill>
        <p:spPr>
          <a:xfrm>
            <a:off x="4225964" y="3394548"/>
            <a:ext cx="1947910" cy="1066478"/>
          </a:xfrm>
          <a:prstGeom prst="rect">
            <a:avLst/>
          </a:prstGeom>
          <a:ln>
            <a:noFill/>
          </a:ln>
          <a:effectLst>
            <a:softEdge rad="112500"/>
          </a:effectLst>
        </p:spPr>
      </p:pic>
      <p:pic>
        <p:nvPicPr>
          <p:cNvPr id="6" name="図 5">
            <a:extLst>
              <a:ext uri="{FF2B5EF4-FFF2-40B4-BE49-F238E27FC236}">
                <a16:creationId xmlns:a16="http://schemas.microsoft.com/office/drawing/2014/main" id="{9546013E-9845-F340-3C84-8711D823D762}"/>
              </a:ext>
            </a:extLst>
          </p:cNvPr>
          <p:cNvPicPr>
            <a:picLocks noChangeAspect="1"/>
          </p:cNvPicPr>
          <p:nvPr/>
        </p:nvPicPr>
        <p:blipFill rotWithShape="1">
          <a:blip r:embed="rId5">
            <a:extLst>
              <a:ext uri="{BEBA8EAE-BF5A-486C-A8C5-ECC9F3942E4B}">
                <a14:imgProps xmlns:a14="http://schemas.microsoft.com/office/drawing/2010/main">
                  <a14:imgLayer r:embed="rId4">
                    <a14:imgEffect>
                      <a14:brightnessContrast bright="20000"/>
                    </a14:imgEffect>
                  </a14:imgLayer>
                </a14:imgProps>
              </a:ext>
            </a:extLst>
          </a:blip>
          <a:srcRect l="15967" t="7937" r="66250" b="74672"/>
          <a:stretch/>
        </p:blipFill>
        <p:spPr>
          <a:xfrm>
            <a:off x="3021292" y="3486675"/>
            <a:ext cx="1188390" cy="872840"/>
          </a:xfrm>
          <a:prstGeom prst="rect">
            <a:avLst/>
          </a:prstGeom>
          <a:ln>
            <a:noFill/>
          </a:ln>
          <a:effectLst>
            <a:softEdge rad="112500"/>
          </a:effectLst>
        </p:spPr>
      </p:pic>
      <p:sp>
        <p:nvSpPr>
          <p:cNvPr id="7" name="テキスト ボックス 6">
            <a:extLst>
              <a:ext uri="{FF2B5EF4-FFF2-40B4-BE49-F238E27FC236}">
                <a16:creationId xmlns:a16="http://schemas.microsoft.com/office/drawing/2014/main" id="{CAF94E11-3D56-E0CA-6FB1-D490D8536117}"/>
              </a:ext>
            </a:extLst>
          </p:cNvPr>
          <p:cNvSpPr txBox="1"/>
          <p:nvPr/>
        </p:nvSpPr>
        <p:spPr>
          <a:xfrm>
            <a:off x="7759843" y="1014374"/>
            <a:ext cx="2745000" cy="369332"/>
          </a:xfrm>
          <a:prstGeom prst="rect">
            <a:avLst/>
          </a:prstGeom>
          <a:noFill/>
        </p:spPr>
        <p:txBody>
          <a:bodyPr wrap="square" rtlCol="0">
            <a:spAutoFit/>
          </a:bodyPr>
          <a:lstStyle/>
          <a:p>
            <a:pPr algn="ctr"/>
            <a:r>
              <a:rPr lang="ja-JP" altLang="en-US" b="1" u="sng" dirty="0">
                <a:latin typeface="Meiryo UI" panose="020B0604030504040204" pitchFamily="50" charset="-128"/>
                <a:ea typeface="Meiryo UI" panose="020B0604030504040204" pitchFamily="50" charset="-128"/>
                <a:cs typeface="Meiryo UI" panose="020B0604030504040204" pitchFamily="50" charset="-128"/>
              </a:rPr>
              <a:t>サークルモットー・意気込み</a:t>
            </a:r>
            <a:endParaRPr lang="en-US" altLang="ja-JP" b="1" u="sng"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7C9D357E-A3E8-F56C-10B8-CF4994B8F342}"/>
              </a:ext>
            </a:extLst>
          </p:cNvPr>
          <p:cNvGraphicFramePr>
            <a:graphicFrameLocks noGrp="1"/>
          </p:cNvGraphicFramePr>
          <p:nvPr>
            <p:extLst>
              <p:ext uri="{D42A27DB-BD31-4B8C-83A1-F6EECF244321}">
                <p14:modId xmlns:p14="http://schemas.microsoft.com/office/powerpoint/2010/main" val="579934274"/>
              </p:ext>
            </p:extLst>
          </p:nvPr>
        </p:nvGraphicFramePr>
        <p:xfrm>
          <a:off x="1088747" y="981836"/>
          <a:ext cx="6069896" cy="2430780"/>
        </p:xfrm>
        <a:graphic>
          <a:graphicData uri="http://schemas.openxmlformats.org/drawingml/2006/table">
            <a:tbl>
              <a:tblPr bandCol="1">
                <a:tableStyleId>{5C22544A-7EE6-4342-B048-85BDC9FD1C3A}</a:tableStyleId>
              </a:tblPr>
              <a:tblGrid>
                <a:gridCol w="1947253">
                  <a:extLst>
                    <a:ext uri="{9D8B030D-6E8A-4147-A177-3AD203B41FA5}">
                      <a16:colId xmlns:a16="http://schemas.microsoft.com/office/drawing/2014/main" val="3110829503"/>
                    </a:ext>
                  </a:extLst>
                </a:gridCol>
                <a:gridCol w="4122643">
                  <a:extLst>
                    <a:ext uri="{9D8B030D-6E8A-4147-A177-3AD203B41FA5}">
                      <a16:colId xmlns:a16="http://schemas.microsoft.com/office/drawing/2014/main" val="3286657690"/>
                    </a:ext>
                  </a:extLst>
                </a:gridCol>
              </a:tblGrid>
              <a:tr h="278130">
                <a:tc>
                  <a:txBody>
                    <a:bodyPr/>
                    <a:lstStyle/>
                    <a:p>
                      <a:r>
                        <a:rPr kumimoji="1" lang="ja-JP" altLang="en-US" sz="1600" b="1" dirty="0">
                          <a:solidFill>
                            <a:schemeClr val="tx1"/>
                          </a:solidFill>
                          <a:latin typeface="+mn-ea"/>
                          <a:ea typeface="+mn-ea"/>
                        </a:rPr>
                        <a:t>事業所名</a:t>
                      </a:r>
                    </a:p>
                  </a:txBody>
                  <a:tcPr marL="68580" marR="68580" marT="34290" marB="34290"/>
                </a:tc>
                <a:tc>
                  <a:txBody>
                    <a:bodyPr/>
                    <a:lstStyle/>
                    <a:p>
                      <a:r>
                        <a:rPr kumimoji="1" lang="ja-JP" altLang="en-US" sz="1600" b="1" i="0" u="none" strike="noStrike" kern="1200" cap="none" spc="0" normalizeH="0" baseline="0" dirty="0">
                          <a:ln>
                            <a:noFill/>
                          </a:ln>
                          <a:solidFill>
                            <a:schemeClr val="tx1"/>
                          </a:solidFill>
                          <a:effectLst/>
                          <a:uLnTx/>
                          <a:uFillTx/>
                          <a:latin typeface="+mn-ea"/>
                          <a:ea typeface="+mn-ea"/>
                          <a:cs typeface="+mn-cs"/>
                        </a:rPr>
                        <a:t>本社テクニカルセンター</a:t>
                      </a:r>
                    </a:p>
                  </a:txBody>
                  <a:tcPr marL="68580" marR="68580" marT="34290" marB="34290"/>
                </a:tc>
                <a:extLst>
                  <a:ext uri="{0D108BD9-81ED-4DB2-BD59-A6C34878D82A}">
                    <a16:rowId xmlns:a16="http://schemas.microsoft.com/office/drawing/2014/main" val="2987824129"/>
                  </a:ext>
                </a:extLst>
              </a:tr>
              <a:tr h="278130">
                <a:tc>
                  <a:txBody>
                    <a:bodyPr/>
                    <a:lstStyle/>
                    <a:p>
                      <a:r>
                        <a:rPr kumimoji="1" lang="ja-JP" altLang="en-US" sz="1600" b="1" dirty="0">
                          <a:solidFill>
                            <a:schemeClr val="tx1"/>
                          </a:solidFill>
                          <a:latin typeface="+mn-ea"/>
                          <a:ea typeface="+mn-ea"/>
                        </a:rPr>
                        <a:t>サークル名</a:t>
                      </a:r>
                      <a:r>
                        <a:rPr kumimoji="1" lang="en-US" altLang="ja-JP" sz="1600" b="1" dirty="0">
                          <a:solidFill>
                            <a:schemeClr val="tx1"/>
                          </a:solidFill>
                          <a:latin typeface="+mn-ea"/>
                          <a:ea typeface="+mn-ea"/>
                        </a:rPr>
                        <a:t>/</a:t>
                      </a:r>
                      <a:r>
                        <a:rPr kumimoji="1" lang="ja-JP" altLang="en-US" sz="1600" b="1" dirty="0">
                          <a:solidFill>
                            <a:schemeClr val="tx1"/>
                          </a:solidFill>
                          <a:latin typeface="+mn-ea"/>
                          <a:ea typeface="+mn-ea"/>
                        </a:rPr>
                        <a:t>人数</a:t>
                      </a:r>
                    </a:p>
                  </a:txBody>
                  <a:tcPr marL="68580" marR="68580" marT="34290" marB="34290"/>
                </a:tc>
                <a:tc>
                  <a:txBody>
                    <a:bodyPr/>
                    <a:lstStyle/>
                    <a:p>
                      <a:r>
                        <a:rPr kumimoji="1" lang="en-US" altLang="ja-JP" sz="1600" b="1" i="0" u="none" strike="noStrike" kern="1200" cap="none" spc="0" normalizeH="0" baseline="0" dirty="0">
                          <a:ln>
                            <a:noFill/>
                          </a:ln>
                          <a:solidFill>
                            <a:schemeClr val="tx1"/>
                          </a:solidFill>
                          <a:effectLst/>
                          <a:uLnTx/>
                          <a:uFillTx/>
                          <a:latin typeface="+mn-ea"/>
                          <a:ea typeface="+mn-ea"/>
                          <a:cs typeface="+mn-cs"/>
                        </a:rPr>
                        <a:t>Mint</a:t>
                      </a:r>
                      <a:r>
                        <a:rPr kumimoji="1" lang="ja-JP" altLang="en-US" sz="1600" b="1" i="0" u="none" strike="noStrike" kern="1200" cap="none" spc="0" normalizeH="0" baseline="0" dirty="0">
                          <a:ln>
                            <a:noFill/>
                          </a:ln>
                          <a:solidFill>
                            <a:schemeClr val="tx1"/>
                          </a:solidFill>
                          <a:effectLst/>
                          <a:uLnTx/>
                          <a:uFillTx/>
                          <a:latin typeface="+mn-ea"/>
                          <a:ea typeface="+mn-ea"/>
                          <a:cs typeface="+mn-cs"/>
                        </a:rPr>
                        <a:t>サークル</a:t>
                      </a:r>
                      <a:r>
                        <a:rPr kumimoji="1" lang="en-US" altLang="ja-JP" sz="1600" b="1" i="0" u="none" strike="noStrike" kern="1200" cap="none" spc="0" normalizeH="0" baseline="0" dirty="0">
                          <a:ln>
                            <a:noFill/>
                          </a:ln>
                          <a:solidFill>
                            <a:schemeClr val="tx1"/>
                          </a:solidFill>
                          <a:effectLst/>
                          <a:uLnTx/>
                          <a:uFillTx/>
                          <a:latin typeface="+mn-ea"/>
                          <a:ea typeface="+mn-ea"/>
                          <a:cs typeface="+mn-cs"/>
                        </a:rPr>
                        <a:t>/6</a:t>
                      </a:r>
                      <a:r>
                        <a:rPr kumimoji="1" lang="ja-JP" altLang="en-US" sz="1600" b="1" i="0" u="none" strike="noStrike" kern="1200" cap="none" spc="0" normalizeH="0" baseline="0" dirty="0">
                          <a:ln>
                            <a:noFill/>
                          </a:ln>
                          <a:solidFill>
                            <a:schemeClr val="tx1"/>
                          </a:solidFill>
                          <a:effectLst/>
                          <a:uLnTx/>
                          <a:uFillTx/>
                          <a:latin typeface="+mn-ea"/>
                          <a:ea typeface="+mn-ea"/>
                          <a:cs typeface="+mn-cs"/>
                        </a:rPr>
                        <a:t>人</a:t>
                      </a:r>
                    </a:p>
                  </a:txBody>
                  <a:tcPr marL="68580" marR="68580" marT="34290" marB="34290"/>
                </a:tc>
                <a:extLst>
                  <a:ext uri="{0D108BD9-81ED-4DB2-BD59-A6C34878D82A}">
                    <a16:rowId xmlns:a16="http://schemas.microsoft.com/office/drawing/2014/main" val="89501083"/>
                  </a:ext>
                </a:extLst>
              </a:tr>
              <a:tr h="278130">
                <a:tc>
                  <a:txBody>
                    <a:bodyPr/>
                    <a:lstStyle/>
                    <a:p>
                      <a:r>
                        <a:rPr kumimoji="1" lang="ja-JP" altLang="en-US" sz="1600" b="1" dirty="0">
                          <a:solidFill>
                            <a:schemeClr val="tx1"/>
                          </a:solidFill>
                          <a:latin typeface="+mn-ea"/>
                          <a:ea typeface="+mn-ea"/>
                        </a:rPr>
                        <a:t>サークル結成年月</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dirty="0">
                          <a:ln>
                            <a:noFill/>
                          </a:ln>
                          <a:solidFill>
                            <a:schemeClr val="tx1"/>
                          </a:solidFill>
                          <a:effectLst/>
                          <a:uLnTx/>
                          <a:uFillTx/>
                          <a:latin typeface="+mn-ea"/>
                          <a:ea typeface="+mn-ea"/>
                          <a:cs typeface="+mn-cs"/>
                        </a:rPr>
                        <a:t>2017</a:t>
                      </a:r>
                      <a:r>
                        <a:rPr kumimoji="1" lang="ja-JP" altLang="en-US" sz="1600" b="1" i="0" u="none" strike="noStrike" kern="1200" cap="none" spc="0" normalizeH="0" baseline="0" dirty="0">
                          <a:ln>
                            <a:noFill/>
                          </a:ln>
                          <a:solidFill>
                            <a:schemeClr val="tx1"/>
                          </a:solidFill>
                          <a:effectLst/>
                          <a:uLnTx/>
                          <a:uFillTx/>
                          <a:latin typeface="+mn-ea"/>
                          <a:ea typeface="+mn-ea"/>
                          <a:cs typeface="+mn-cs"/>
                        </a:rPr>
                        <a:t>年</a:t>
                      </a:r>
                      <a:r>
                        <a:rPr kumimoji="1" lang="en-US" altLang="ja-JP" sz="1600" b="1" i="0" u="none" strike="noStrike" kern="1200" cap="none" spc="0" normalizeH="0" baseline="0" dirty="0">
                          <a:ln>
                            <a:noFill/>
                          </a:ln>
                          <a:solidFill>
                            <a:schemeClr val="tx1"/>
                          </a:solidFill>
                          <a:effectLst/>
                          <a:uLnTx/>
                          <a:uFillTx/>
                          <a:latin typeface="+mn-ea"/>
                          <a:ea typeface="+mn-ea"/>
                          <a:cs typeface="+mn-cs"/>
                        </a:rPr>
                        <a:t>4</a:t>
                      </a:r>
                      <a:r>
                        <a:rPr kumimoji="1" lang="ja-JP" altLang="en-US" sz="1600" b="1" i="0" u="none" strike="noStrike" kern="1200" cap="none" spc="0" normalizeH="0" baseline="0" dirty="0">
                          <a:ln>
                            <a:noFill/>
                          </a:ln>
                          <a:solidFill>
                            <a:schemeClr val="tx1"/>
                          </a:solidFill>
                          <a:effectLst/>
                          <a:uLnTx/>
                          <a:uFillTx/>
                          <a:latin typeface="+mn-ea"/>
                          <a:ea typeface="+mn-ea"/>
                          <a:cs typeface="+mn-cs"/>
                        </a:rPr>
                        <a:t>月</a:t>
                      </a:r>
                    </a:p>
                  </a:txBody>
                  <a:tcPr marL="68580" marR="68580" marT="34290" marB="34290"/>
                </a:tc>
                <a:extLst>
                  <a:ext uri="{0D108BD9-81ED-4DB2-BD59-A6C34878D82A}">
                    <a16:rowId xmlns:a16="http://schemas.microsoft.com/office/drawing/2014/main" val="319997511"/>
                  </a:ext>
                </a:extLst>
              </a:tr>
              <a:tr h="278130">
                <a:tc>
                  <a:txBody>
                    <a:bodyPr/>
                    <a:lstStyle/>
                    <a:p>
                      <a:r>
                        <a:rPr kumimoji="1" lang="ja-JP" altLang="en-US" sz="1600" b="1" dirty="0">
                          <a:solidFill>
                            <a:schemeClr val="tx1"/>
                          </a:solidFill>
                          <a:latin typeface="+mn-ea"/>
                          <a:ea typeface="+mn-ea"/>
                        </a:rPr>
                        <a:t>部署・職場名</a:t>
                      </a:r>
                    </a:p>
                  </a:txBody>
                  <a:tcPr marL="68580" marR="68580" marT="34290" marB="34290"/>
                </a:tc>
                <a:tc>
                  <a:txBody>
                    <a:bodyPr/>
                    <a:lstStyle/>
                    <a:p>
                      <a:r>
                        <a:rPr kumimoji="1" lang="ja-JP" altLang="en-US" sz="1600" b="1" i="0" u="none" strike="noStrike" kern="1200" cap="none" spc="0" normalizeH="0" baseline="0" dirty="0">
                          <a:ln>
                            <a:noFill/>
                          </a:ln>
                          <a:solidFill>
                            <a:schemeClr val="tx1"/>
                          </a:solidFill>
                          <a:effectLst/>
                          <a:uLnTx/>
                          <a:uFillTx/>
                          <a:latin typeface="+mn-ea"/>
                          <a:ea typeface="+mn-ea"/>
                          <a:cs typeface="+mn-cs"/>
                        </a:rPr>
                        <a:t>生産技術部</a:t>
                      </a:r>
                      <a:r>
                        <a:rPr kumimoji="1" lang="en-US" altLang="ja-JP" sz="1600" b="1" i="0" u="none" strike="noStrike" kern="1200" cap="none" spc="0" normalizeH="0" baseline="0" dirty="0">
                          <a:ln>
                            <a:noFill/>
                          </a:ln>
                          <a:solidFill>
                            <a:schemeClr val="tx1"/>
                          </a:solidFill>
                          <a:effectLst/>
                          <a:uLnTx/>
                          <a:uFillTx/>
                          <a:latin typeface="+mn-ea"/>
                          <a:ea typeface="+mn-ea"/>
                          <a:cs typeface="+mn-cs"/>
                        </a:rPr>
                        <a:t>-</a:t>
                      </a:r>
                      <a:r>
                        <a:rPr kumimoji="1" lang="ja-JP" altLang="en-US" sz="1600" b="1" i="0" u="none" strike="noStrike" kern="1200" cap="none" spc="0" normalizeH="0" baseline="0" dirty="0">
                          <a:ln>
                            <a:noFill/>
                          </a:ln>
                          <a:solidFill>
                            <a:schemeClr val="tx1"/>
                          </a:solidFill>
                          <a:effectLst/>
                          <a:uLnTx/>
                          <a:uFillTx/>
                          <a:latin typeface="+mn-ea"/>
                          <a:ea typeface="+mn-ea"/>
                          <a:cs typeface="+mn-cs"/>
                        </a:rPr>
                        <a:t>技術標準課＆新規推進統括課、安全環境部安全環境課</a:t>
                      </a:r>
                    </a:p>
                  </a:txBody>
                  <a:tcPr marL="68580" marR="68580" marT="34290" marB="34290"/>
                </a:tc>
                <a:extLst>
                  <a:ext uri="{0D108BD9-81ED-4DB2-BD59-A6C34878D82A}">
                    <a16:rowId xmlns:a16="http://schemas.microsoft.com/office/drawing/2014/main" val="429425029"/>
                  </a:ext>
                </a:extLst>
              </a:tr>
              <a:tr h="278130">
                <a:tc>
                  <a:txBody>
                    <a:bodyPr/>
                    <a:lstStyle/>
                    <a:p>
                      <a:r>
                        <a:rPr kumimoji="1" lang="ja-JP" altLang="en-US" sz="1600" b="1" dirty="0">
                          <a:solidFill>
                            <a:schemeClr val="tx1"/>
                          </a:solidFill>
                          <a:latin typeface="+mn-ea"/>
                          <a:ea typeface="+mn-ea"/>
                        </a:rPr>
                        <a:t>リーダー・</a:t>
                      </a:r>
                      <a:r>
                        <a:rPr kumimoji="1" lang="en-US" altLang="ja-JP" sz="1600" b="1" dirty="0">
                          <a:solidFill>
                            <a:schemeClr val="tx1"/>
                          </a:solidFill>
                          <a:latin typeface="+mn-ea"/>
                          <a:ea typeface="+mn-ea"/>
                        </a:rPr>
                        <a:t>【</a:t>
                      </a:r>
                      <a:r>
                        <a:rPr kumimoji="1" lang="ja-JP" altLang="en-US" sz="1600" b="1" dirty="0">
                          <a:solidFill>
                            <a:schemeClr val="tx1"/>
                          </a:solidFill>
                          <a:latin typeface="+mn-ea"/>
                          <a:ea typeface="+mn-ea"/>
                        </a:rPr>
                        <a:t>テーマ</a:t>
                      </a:r>
                      <a:r>
                        <a:rPr kumimoji="1" lang="en-US" altLang="ja-JP" sz="1600" b="1" dirty="0">
                          <a:solidFill>
                            <a:schemeClr val="tx1"/>
                          </a:solidFill>
                          <a:latin typeface="+mn-ea"/>
                          <a:ea typeface="+mn-ea"/>
                        </a:rPr>
                        <a:t>】</a:t>
                      </a:r>
                      <a:endParaRPr kumimoji="1" lang="ja-JP" altLang="en-US" sz="1600" b="1" dirty="0">
                        <a:solidFill>
                          <a:schemeClr val="tx1"/>
                        </a:solidFill>
                        <a:latin typeface="+mn-ea"/>
                        <a:ea typeface="+mn-ea"/>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n-ea"/>
                          <a:ea typeface="+mn-ea"/>
                          <a:cs typeface="+mn-cs"/>
                        </a:rPr>
                        <a:t>高橋　克昌・</a:t>
                      </a:r>
                      <a:r>
                        <a:rPr kumimoji="1" lang="en-US" altLang="ja-JP" sz="16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600" b="1" dirty="0">
                          <a:solidFill>
                            <a:schemeClr val="tx1"/>
                          </a:solidFill>
                          <a:latin typeface="+mn-ea"/>
                          <a:ea typeface="+mn-ea"/>
                        </a:rPr>
                        <a:t>髙山健太</a:t>
                      </a:r>
                      <a:r>
                        <a:rPr kumimoji="1" lang="en-US" altLang="ja-JP" sz="1600" b="1" i="0" u="none" strike="noStrike" kern="1200" cap="none" spc="0" normalizeH="0" baseline="0" noProof="0" dirty="0">
                          <a:ln>
                            <a:noFill/>
                          </a:ln>
                          <a:solidFill>
                            <a:schemeClr val="tx1"/>
                          </a:solidFill>
                          <a:effectLst/>
                          <a:uLnTx/>
                          <a:uFillTx/>
                          <a:latin typeface="+mn-ea"/>
                          <a:ea typeface="+mn-ea"/>
                          <a:cs typeface="+mn-cs"/>
                        </a:rPr>
                        <a:t>】</a:t>
                      </a:r>
                      <a:endParaRPr kumimoji="1" lang="ja-JP" altLang="en-US" sz="1600" b="1" dirty="0">
                        <a:solidFill>
                          <a:schemeClr val="tx1"/>
                        </a:solidFill>
                        <a:latin typeface="+mn-ea"/>
                        <a:ea typeface="+mn-ea"/>
                      </a:endParaRPr>
                    </a:p>
                  </a:txBody>
                  <a:tcPr marL="68580" marR="68580" marT="34290" marB="34290"/>
                </a:tc>
                <a:extLst>
                  <a:ext uri="{0D108BD9-81ED-4DB2-BD59-A6C34878D82A}">
                    <a16:rowId xmlns:a16="http://schemas.microsoft.com/office/drawing/2014/main" val="87068622"/>
                  </a:ext>
                </a:extLst>
              </a:tr>
              <a:tr h="278130">
                <a:tc>
                  <a:txBody>
                    <a:bodyPr/>
                    <a:lstStyle/>
                    <a:p>
                      <a:r>
                        <a:rPr kumimoji="1" lang="ja-JP" altLang="en-US" sz="1600" b="1" dirty="0">
                          <a:solidFill>
                            <a:schemeClr val="tx1"/>
                          </a:solidFill>
                          <a:latin typeface="+mn-ea"/>
                          <a:ea typeface="+mn-ea"/>
                        </a:rPr>
                        <a:t>メンバー</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n-ea"/>
                          <a:ea typeface="+mn-ea"/>
                        </a:rPr>
                        <a:t>和田・鈴木・堤・平井</a:t>
                      </a:r>
                    </a:p>
                  </a:txBody>
                  <a:tcPr marL="68580" marR="68580" marT="34290" marB="34290"/>
                </a:tc>
                <a:extLst>
                  <a:ext uri="{0D108BD9-81ED-4DB2-BD59-A6C34878D82A}">
                    <a16:rowId xmlns:a16="http://schemas.microsoft.com/office/drawing/2014/main" val="3017870487"/>
                  </a:ext>
                </a:extLst>
              </a:tr>
              <a:tr h="278130">
                <a:tc>
                  <a:txBody>
                    <a:bodyPr/>
                    <a:lstStyle/>
                    <a:p>
                      <a:r>
                        <a:rPr kumimoji="1" lang="ja-JP" altLang="en-US" sz="1600" b="1" dirty="0">
                          <a:solidFill>
                            <a:schemeClr val="tx1"/>
                          </a:solidFill>
                          <a:latin typeface="+mn-ea"/>
                          <a:ea typeface="+mn-ea"/>
                        </a:rPr>
                        <a:t>担当アドバイザー</a:t>
                      </a:r>
                    </a:p>
                  </a:txBody>
                  <a:tcPr marL="68580" marR="68580" marT="34290" marB="34290"/>
                </a:tc>
                <a:tc>
                  <a:txBody>
                    <a:bodyPr/>
                    <a:lstStyle/>
                    <a:p>
                      <a:r>
                        <a:rPr kumimoji="1" lang="ja-JP" altLang="en-US" sz="1600" b="1" dirty="0">
                          <a:solidFill>
                            <a:schemeClr val="tx1"/>
                          </a:solidFill>
                          <a:latin typeface="+mn-ea"/>
                          <a:ea typeface="+mn-ea"/>
                        </a:rPr>
                        <a:t>佐藤　俊之</a:t>
                      </a:r>
                    </a:p>
                  </a:txBody>
                  <a:tcPr marL="68580" marR="68580" marT="34290" marB="34290"/>
                </a:tc>
                <a:extLst>
                  <a:ext uri="{0D108BD9-81ED-4DB2-BD59-A6C34878D82A}">
                    <a16:rowId xmlns:a16="http://schemas.microsoft.com/office/drawing/2014/main" val="2050820240"/>
                  </a:ext>
                </a:extLst>
              </a:tr>
            </a:tbl>
          </a:graphicData>
        </a:graphic>
      </p:graphicFrame>
      <p:sp>
        <p:nvSpPr>
          <p:cNvPr id="9" name="正方形/長方形 8">
            <a:extLst>
              <a:ext uri="{FF2B5EF4-FFF2-40B4-BE49-F238E27FC236}">
                <a16:creationId xmlns:a16="http://schemas.microsoft.com/office/drawing/2014/main" id="{BA0314E5-6B62-EE99-3A39-5EE7474CDBE5}"/>
              </a:ext>
            </a:extLst>
          </p:cNvPr>
          <p:cNvSpPr/>
          <p:nvPr/>
        </p:nvSpPr>
        <p:spPr>
          <a:xfrm>
            <a:off x="7474964" y="1464759"/>
            <a:ext cx="4201036" cy="1477328"/>
          </a:xfrm>
          <a:prstGeom prst="rect">
            <a:avLst/>
          </a:prstGeom>
        </p:spPr>
        <p:txBody>
          <a:bodyPr wrap="square">
            <a:spAutoFit/>
          </a:bodyPr>
          <a:lstStyle/>
          <a:p>
            <a:r>
              <a:rPr lang="en-US" altLang="ja-JP" b="1" dirty="0">
                <a:effectLst>
                  <a:outerShdw blurRad="50800" dist="38100" dir="13500000" algn="br" rotWithShape="0">
                    <a:srgbClr val="00B050">
                      <a:alpha val="40000"/>
                    </a:srgbClr>
                  </a:outerShdw>
                </a:effectLst>
                <a:latin typeface="Meiryo UI" panose="020B0604030504040204" pitchFamily="50" charset="-128"/>
                <a:ea typeface="Meiryo UI" panose="020B0604030504040204" pitchFamily="50" charset="-128"/>
                <a:cs typeface="Meiryo UI" panose="020B0604030504040204" pitchFamily="50" charset="-128"/>
              </a:rPr>
              <a:t>mint</a:t>
            </a:r>
            <a:r>
              <a:rPr lang="ja-JP" altLang="en-US" b="1" dirty="0">
                <a:latin typeface="Meiryo UI" panose="020B0604030504040204" pitchFamily="50" charset="-128"/>
                <a:ea typeface="Meiryo UI" panose="020B0604030504040204" pitchFamily="50" charset="-128"/>
                <a:cs typeface="Meiryo UI" panose="020B0604030504040204" pitchFamily="50" charset="-128"/>
              </a:rPr>
              <a:t>には”新品” 、”造り出す”等の意味があります。爽やかなイメージで　</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良いものを“造り出す”サークルになる</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 　という想いを込めました。</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ぶりランク維持が今テーマの目標です。</a:t>
            </a:r>
          </a:p>
        </p:txBody>
      </p:sp>
      <p:grpSp>
        <p:nvGrpSpPr>
          <p:cNvPr id="10" name="グループ化 9">
            <a:extLst>
              <a:ext uri="{FF2B5EF4-FFF2-40B4-BE49-F238E27FC236}">
                <a16:creationId xmlns:a16="http://schemas.microsoft.com/office/drawing/2014/main" id="{A0876E2E-03D6-FC6D-8E41-96E9102A4615}"/>
              </a:ext>
            </a:extLst>
          </p:cNvPr>
          <p:cNvGrpSpPr/>
          <p:nvPr/>
        </p:nvGrpSpPr>
        <p:grpSpPr>
          <a:xfrm>
            <a:off x="7789473" y="3091542"/>
            <a:ext cx="3526527" cy="3033597"/>
            <a:chOff x="7901412" y="1398308"/>
            <a:chExt cx="3948785" cy="3773712"/>
          </a:xfrm>
        </p:grpSpPr>
        <p:pic>
          <p:nvPicPr>
            <p:cNvPr id="11" name="図 10">
              <a:extLst>
                <a:ext uri="{FF2B5EF4-FFF2-40B4-BE49-F238E27FC236}">
                  <a16:creationId xmlns:a16="http://schemas.microsoft.com/office/drawing/2014/main" id="{A35DF4F8-B2D1-B1CB-8827-16273B6B39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901412" y="1398308"/>
              <a:ext cx="3594588" cy="3773712"/>
            </a:xfrm>
            <a:prstGeom prst="rect">
              <a:avLst/>
            </a:prstGeom>
          </p:spPr>
        </p:pic>
        <p:sp>
          <p:nvSpPr>
            <p:cNvPr id="12" name="下矢印 21">
              <a:extLst>
                <a:ext uri="{FF2B5EF4-FFF2-40B4-BE49-F238E27FC236}">
                  <a16:creationId xmlns:a16="http://schemas.microsoft.com/office/drawing/2014/main" id="{8B70B515-D4DD-8166-DDC2-71DD2F501936}"/>
                </a:ext>
              </a:extLst>
            </p:cNvPr>
            <p:cNvSpPr/>
            <p:nvPr/>
          </p:nvSpPr>
          <p:spPr>
            <a:xfrm rot="13734784">
              <a:off x="9102028" y="3259457"/>
              <a:ext cx="370613" cy="800683"/>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13" name="星 5 22">
              <a:extLst>
                <a:ext uri="{FF2B5EF4-FFF2-40B4-BE49-F238E27FC236}">
                  <a16:creationId xmlns:a16="http://schemas.microsoft.com/office/drawing/2014/main" id="{9E0CB0E3-684D-B958-073B-B89956C6870D}"/>
                </a:ext>
              </a:extLst>
            </p:cNvPr>
            <p:cNvSpPr/>
            <p:nvPr/>
          </p:nvSpPr>
          <p:spPr>
            <a:xfrm>
              <a:off x="9539841" y="2897926"/>
              <a:ext cx="874303" cy="774477"/>
            </a:xfrm>
            <a:prstGeom prst="star5">
              <a:avLst>
                <a:gd name="adj" fmla="val 27707"/>
                <a:gd name="hf" fmla="val 105146"/>
                <a:gd name="vf" fmla="val 110557"/>
              </a:avLst>
            </a:pr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14" name="角丸四角形 24">
              <a:extLst>
                <a:ext uri="{FF2B5EF4-FFF2-40B4-BE49-F238E27FC236}">
                  <a16:creationId xmlns:a16="http://schemas.microsoft.com/office/drawing/2014/main" id="{C46C8521-6DD4-DC47-F39A-22F30D4C5BDF}"/>
                </a:ext>
              </a:extLst>
            </p:cNvPr>
            <p:cNvSpPr/>
            <p:nvPr/>
          </p:nvSpPr>
          <p:spPr>
            <a:xfrm>
              <a:off x="9183354" y="4413433"/>
              <a:ext cx="1115227" cy="2428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accent6">
                      <a:lumMod val="60000"/>
                      <a:lumOff val="40000"/>
                    </a:schemeClr>
                  </a:solidFill>
                  <a:latin typeface="+mn-ea"/>
                </a:rPr>
                <a:t>2017</a:t>
              </a:r>
              <a:r>
                <a:rPr lang="ja-JP" altLang="en-US" sz="1050" b="1" dirty="0">
                  <a:solidFill>
                    <a:schemeClr val="accent6">
                      <a:lumMod val="60000"/>
                      <a:lumOff val="40000"/>
                    </a:schemeClr>
                  </a:solidFill>
                  <a:latin typeface="+mn-ea"/>
                </a:rPr>
                <a:t>年誕生</a:t>
              </a:r>
            </a:p>
          </p:txBody>
        </p:sp>
        <p:sp>
          <p:nvSpPr>
            <p:cNvPr id="15" name="角丸四角形 25">
              <a:extLst>
                <a:ext uri="{FF2B5EF4-FFF2-40B4-BE49-F238E27FC236}">
                  <a16:creationId xmlns:a16="http://schemas.microsoft.com/office/drawing/2014/main" id="{3E2097D1-BD05-8528-5355-34AB6CEAD2F2}"/>
                </a:ext>
              </a:extLst>
            </p:cNvPr>
            <p:cNvSpPr/>
            <p:nvPr/>
          </p:nvSpPr>
          <p:spPr>
            <a:xfrm>
              <a:off x="9729766" y="3592157"/>
              <a:ext cx="992106" cy="2428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accent6">
                      <a:lumMod val="60000"/>
                      <a:lumOff val="40000"/>
                    </a:schemeClr>
                  </a:solidFill>
                  <a:latin typeface="+mn-ea"/>
                </a:rPr>
                <a:t>2017</a:t>
              </a:r>
              <a:r>
                <a:rPr lang="ja-JP" altLang="en-US" sz="1050" dirty="0">
                  <a:solidFill>
                    <a:schemeClr val="accent6">
                      <a:lumMod val="60000"/>
                      <a:lumOff val="40000"/>
                    </a:schemeClr>
                  </a:solidFill>
                  <a:latin typeface="+mn-ea"/>
                </a:rPr>
                <a:t>年度</a:t>
              </a:r>
            </a:p>
          </p:txBody>
        </p:sp>
        <p:sp>
          <p:nvSpPr>
            <p:cNvPr id="16" name="楕円 15">
              <a:extLst>
                <a:ext uri="{FF2B5EF4-FFF2-40B4-BE49-F238E27FC236}">
                  <a16:creationId xmlns:a16="http://schemas.microsoft.com/office/drawing/2014/main" id="{92685531-1C23-1981-E5D5-26EBBDC49A18}"/>
                </a:ext>
              </a:extLst>
            </p:cNvPr>
            <p:cNvSpPr/>
            <p:nvPr/>
          </p:nvSpPr>
          <p:spPr>
            <a:xfrm>
              <a:off x="8614931" y="4137569"/>
              <a:ext cx="606450" cy="629075"/>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17" name="下矢印 26">
              <a:extLst>
                <a:ext uri="{FF2B5EF4-FFF2-40B4-BE49-F238E27FC236}">
                  <a16:creationId xmlns:a16="http://schemas.microsoft.com/office/drawing/2014/main" id="{85D3B10A-84EE-CE41-4696-DD72785A5660}"/>
                </a:ext>
              </a:extLst>
            </p:cNvPr>
            <p:cNvSpPr/>
            <p:nvPr/>
          </p:nvSpPr>
          <p:spPr>
            <a:xfrm rot="13734784">
              <a:off x="9855647" y="2649574"/>
              <a:ext cx="370613" cy="407117"/>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18" name="星 5 27">
              <a:extLst>
                <a:ext uri="{FF2B5EF4-FFF2-40B4-BE49-F238E27FC236}">
                  <a16:creationId xmlns:a16="http://schemas.microsoft.com/office/drawing/2014/main" id="{9D041F08-7E9F-A9DD-CDEE-BFAAD1985B2D}"/>
                </a:ext>
              </a:extLst>
            </p:cNvPr>
            <p:cNvSpPr/>
            <p:nvPr/>
          </p:nvSpPr>
          <p:spPr>
            <a:xfrm>
              <a:off x="10047817" y="2322338"/>
              <a:ext cx="874303" cy="774477"/>
            </a:xfrm>
            <a:prstGeom prst="star5">
              <a:avLst>
                <a:gd name="adj" fmla="val 27707"/>
                <a:gd name="hf" fmla="val 105146"/>
                <a:gd name="vf" fmla="val 11055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19" name="角丸四角形 28">
              <a:extLst>
                <a:ext uri="{FF2B5EF4-FFF2-40B4-BE49-F238E27FC236}">
                  <a16:creationId xmlns:a16="http://schemas.microsoft.com/office/drawing/2014/main" id="{52E727D0-FA8A-B993-9E09-6803498198BA}"/>
                </a:ext>
              </a:extLst>
            </p:cNvPr>
            <p:cNvSpPr/>
            <p:nvPr/>
          </p:nvSpPr>
          <p:spPr>
            <a:xfrm>
              <a:off x="10273873" y="3032279"/>
              <a:ext cx="1070371" cy="2428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accent6">
                      <a:lumMod val="60000"/>
                      <a:lumOff val="40000"/>
                    </a:schemeClr>
                  </a:solidFill>
                  <a:latin typeface="+mn-ea"/>
                </a:rPr>
                <a:t>2018</a:t>
              </a:r>
              <a:r>
                <a:rPr lang="ja-JP" altLang="en-US" sz="1050" dirty="0">
                  <a:solidFill>
                    <a:schemeClr val="accent6">
                      <a:lumMod val="60000"/>
                      <a:lumOff val="40000"/>
                    </a:schemeClr>
                  </a:solidFill>
                  <a:latin typeface="+mn-ea"/>
                </a:rPr>
                <a:t>年度～</a:t>
              </a:r>
            </a:p>
          </p:txBody>
        </p:sp>
        <p:sp>
          <p:nvSpPr>
            <p:cNvPr id="20" name="下矢印 36">
              <a:extLst>
                <a:ext uri="{FF2B5EF4-FFF2-40B4-BE49-F238E27FC236}">
                  <a16:creationId xmlns:a16="http://schemas.microsoft.com/office/drawing/2014/main" id="{5B5BBD5F-FEFE-2E3B-135C-6F7DBEED4510}"/>
                </a:ext>
              </a:extLst>
            </p:cNvPr>
            <p:cNvSpPr/>
            <p:nvPr/>
          </p:nvSpPr>
          <p:spPr>
            <a:xfrm rot="15149586">
              <a:off x="10380730" y="2044372"/>
              <a:ext cx="370613" cy="407117"/>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21" name="楕円 20">
              <a:extLst>
                <a:ext uri="{FF2B5EF4-FFF2-40B4-BE49-F238E27FC236}">
                  <a16:creationId xmlns:a16="http://schemas.microsoft.com/office/drawing/2014/main" id="{F8CC119E-1B4B-6BC0-8CB2-0D1F9AB2728C}"/>
                </a:ext>
              </a:extLst>
            </p:cNvPr>
            <p:cNvSpPr/>
            <p:nvPr/>
          </p:nvSpPr>
          <p:spPr>
            <a:xfrm>
              <a:off x="10721872" y="1824741"/>
              <a:ext cx="660578" cy="629075"/>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n-ea"/>
              </a:endParaRPr>
            </a:p>
          </p:txBody>
        </p:sp>
        <p:sp>
          <p:nvSpPr>
            <p:cNvPr id="22" name="角丸四角形 38">
              <a:extLst>
                <a:ext uri="{FF2B5EF4-FFF2-40B4-BE49-F238E27FC236}">
                  <a16:creationId xmlns:a16="http://schemas.microsoft.com/office/drawing/2014/main" id="{56358FA2-0E0D-DAF8-F43B-9C2609412F01}"/>
                </a:ext>
              </a:extLst>
            </p:cNvPr>
            <p:cNvSpPr/>
            <p:nvPr/>
          </p:nvSpPr>
          <p:spPr>
            <a:xfrm>
              <a:off x="10721872" y="2462912"/>
              <a:ext cx="1128325" cy="441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accent6">
                      <a:lumMod val="60000"/>
                      <a:lumOff val="40000"/>
                    </a:schemeClr>
                  </a:solidFill>
                  <a:latin typeface="+mn-ea"/>
                </a:rPr>
                <a:t>2021</a:t>
              </a:r>
              <a:r>
                <a:rPr lang="ja-JP" altLang="en-US" sz="1050" dirty="0">
                  <a:solidFill>
                    <a:schemeClr val="accent6">
                      <a:lumMod val="60000"/>
                      <a:lumOff val="40000"/>
                    </a:schemeClr>
                  </a:solidFill>
                  <a:latin typeface="+mn-ea"/>
                </a:rPr>
                <a:t>年度上期～</a:t>
              </a:r>
            </a:p>
          </p:txBody>
        </p:sp>
      </p:grpSp>
      <p:sp>
        <p:nvSpPr>
          <p:cNvPr id="23" name="角丸四角形吹き出し 19">
            <a:extLst>
              <a:ext uri="{FF2B5EF4-FFF2-40B4-BE49-F238E27FC236}">
                <a16:creationId xmlns:a16="http://schemas.microsoft.com/office/drawing/2014/main" id="{36934815-0B26-048D-4525-C1108F3CFB54}"/>
              </a:ext>
            </a:extLst>
          </p:cNvPr>
          <p:cNvSpPr/>
          <p:nvPr/>
        </p:nvSpPr>
        <p:spPr>
          <a:xfrm>
            <a:off x="1440865" y="5027488"/>
            <a:ext cx="5555135" cy="1156747"/>
          </a:xfrm>
          <a:custGeom>
            <a:avLst/>
            <a:gdLst>
              <a:gd name="connsiteX0" fmla="*/ 0 w 5220000"/>
              <a:gd name="connsiteY0" fmla="*/ 106947 h 641668"/>
              <a:gd name="connsiteX1" fmla="*/ 106947 w 5220000"/>
              <a:gd name="connsiteY1" fmla="*/ 0 h 641668"/>
              <a:gd name="connsiteX2" fmla="*/ 870000 w 5220000"/>
              <a:gd name="connsiteY2" fmla="*/ 0 h 641668"/>
              <a:gd name="connsiteX3" fmla="*/ 1395097 w 5220000"/>
              <a:gd name="connsiteY3" fmla="*/ -112202 h 641668"/>
              <a:gd name="connsiteX4" fmla="*/ 2175000 w 5220000"/>
              <a:gd name="connsiteY4" fmla="*/ 0 h 641668"/>
              <a:gd name="connsiteX5" fmla="*/ 5113053 w 5220000"/>
              <a:gd name="connsiteY5" fmla="*/ 0 h 641668"/>
              <a:gd name="connsiteX6" fmla="*/ 5220000 w 5220000"/>
              <a:gd name="connsiteY6" fmla="*/ 106947 h 641668"/>
              <a:gd name="connsiteX7" fmla="*/ 5220000 w 5220000"/>
              <a:gd name="connsiteY7" fmla="*/ 106945 h 641668"/>
              <a:gd name="connsiteX8" fmla="*/ 5220000 w 5220000"/>
              <a:gd name="connsiteY8" fmla="*/ 106945 h 641668"/>
              <a:gd name="connsiteX9" fmla="*/ 5220000 w 5220000"/>
              <a:gd name="connsiteY9" fmla="*/ 267362 h 641668"/>
              <a:gd name="connsiteX10" fmla="*/ 5220000 w 5220000"/>
              <a:gd name="connsiteY10" fmla="*/ 534721 h 641668"/>
              <a:gd name="connsiteX11" fmla="*/ 5113053 w 5220000"/>
              <a:gd name="connsiteY11" fmla="*/ 641668 h 641668"/>
              <a:gd name="connsiteX12" fmla="*/ 2175000 w 5220000"/>
              <a:gd name="connsiteY12" fmla="*/ 641668 h 641668"/>
              <a:gd name="connsiteX13" fmla="*/ 870000 w 5220000"/>
              <a:gd name="connsiteY13" fmla="*/ 641668 h 641668"/>
              <a:gd name="connsiteX14" fmla="*/ 870000 w 5220000"/>
              <a:gd name="connsiteY14" fmla="*/ 641668 h 641668"/>
              <a:gd name="connsiteX15" fmla="*/ 106947 w 5220000"/>
              <a:gd name="connsiteY15" fmla="*/ 641668 h 641668"/>
              <a:gd name="connsiteX16" fmla="*/ 0 w 5220000"/>
              <a:gd name="connsiteY16" fmla="*/ 534721 h 641668"/>
              <a:gd name="connsiteX17" fmla="*/ 0 w 5220000"/>
              <a:gd name="connsiteY17" fmla="*/ 267362 h 641668"/>
              <a:gd name="connsiteX18" fmla="*/ 0 w 5220000"/>
              <a:gd name="connsiteY18" fmla="*/ 106945 h 641668"/>
              <a:gd name="connsiteX19" fmla="*/ 0 w 5220000"/>
              <a:gd name="connsiteY19" fmla="*/ 106945 h 641668"/>
              <a:gd name="connsiteX20" fmla="*/ 0 w 5220000"/>
              <a:gd name="connsiteY20" fmla="*/ 106947 h 641668"/>
              <a:gd name="connsiteX0" fmla="*/ 0 w 5220000"/>
              <a:gd name="connsiteY0" fmla="*/ 219149 h 753870"/>
              <a:gd name="connsiteX1" fmla="*/ 106947 w 5220000"/>
              <a:gd name="connsiteY1" fmla="*/ 112202 h 753870"/>
              <a:gd name="connsiteX2" fmla="*/ 1519705 w 5220000"/>
              <a:gd name="connsiteY2" fmla="*/ 112202 h 753870"/>
              <a:gd name="connsiteX3" fmla="*/ 1395097 w 5220000"/>
              <a:gd name="connsiteY3" fmla="*/ 0 h 753870"/>
              <a:gd name="connsiteX4" fmla="*/ 2175000 w 5220000"/>
              <a:gd name="connsiteY4" fmla="*/ 112202 h 753870"/>
              <a:gd name="connsiteX5" fmla="*/ 5113053 w 5220000"/>
              <a:gd name="connsiteY5" fmla="*/ 112202 h 753870"/>
              <a:gd name="connsiteX6" fmla="*/ 5220000 w 5220000"/>
              <a:gd name="connsiteY6" fmla="*/ 219149 h 753870"/>
              <a:gd name="connsiteX7" fmla="*/ 5220000 w 5220000"/>
              <a:gd name="connsiteY7" fmla="*/ 219147 h 753870"/>
              <a:gd name="connsiteX8" fmla="*/ 5220000 w 5220000"/>
              <a:gd name="connsiteY8" fmla="*/ 219147 h 753870"/>
              <a:gd name="connsiteX9" fmla="*/ 5220000 w 5220000"/>
              <a:gd name="connsiteY9" fmla="*/ 379564 h 753870"/>
              <a:gd name="connsiteX10" fmla="*/ 5220000 w 5220000"/>
              <a:gd name="connsiteY10" fmla="*/ 646923 h 753870"/>
              <a:gd name="connsiteX11" fmla="*/ 5113053 w 5220000"/>
              <a:gd name="connsiteY11" fmla="*/ 753870 h 753870"/>
              <a:gd name="connsiteX12" fmla="*/ 2175000 w 5220000"/>
              <a:gd name="connsiteY12" fmla="*/ 753870 h 753870"/>
              <a:gd name="connsiteX13" fmla="*/ 870000 w 5220000"/>
              <a:gd name="connsiteY13" fmla="*/ 753870 h 753870"/>
              <a:gd name="connsiteX14" fmla="*/ 870000 w 5220000"/>
              <a:gd name="connsiteY14" fmla="*/ 753870 h 753870"/>
              <a:gd name="connsiteX15" fmla="*/ 106947 w 5220000"/>
              <a:gd name="connsiteY15" fmla="*/ 753870 h 753870"/>
              <a:gd name="connsiteX16" fmla="*/ 0 w 5220000"/>
              <a:gd name="connsiteY16" fmla="*/ 646923 h 753870"/>
              <a:gd name="connsiteX17" fmla="*/ 0 w 5220000"/>
              <a:gd name="connsiteY17" fmla="*/ 379564 h 753870"/>
              <a:gd name="connsiteX18" fmla="*/ 0 w 5220000"/>
              <a:gd name="connsiteY18" fmla="*/ 219147 h 753870"/>
              <a:gd name="connsiteX19" fmla="*/ 0 w 5220000"/>
              <a:gd name="connsiteY19" fmla="*/ 219147 h 753870"/>
              <a:gd name="connsiteX20" fmla="*/ 0 w 5220000"/>
              <a:gd name="connsiteY20" fmla="*/ 219149 h 753870"/>
              <a:gd name="connsiteX0" fmla="*/ 0 w 5220000"/>
              <a:gd name="connsiteY0" fmla="*/ 219149 h 753870"/>
              <a:gd name="connsiteX1" fmla="*/ 106947 w 5220000"/>
              <a:gd name="connsiteY1" fmla="*/ 112202 h 753870"/>
              <a:gd name="connsiteX2" fmla="*/ 380284 w 5220000"/>
              <a:gd name="connsiteY2" fmla="*/ 85839 h 753870"/>
              <a:gd name="connsiteX3" fmla="*/ 1395097 w 5220000"/>
              <a:gd name="connsiteY3" fmla="*/ 0 h 753870"/>
              <a:gd name="connsiteX4" fmla="*/ 2175000 w 5220000"/>
              <a:gd name="connsiteY4" fmla="*/ 112202 h 753870"/>
              <a:gd name="connsiteX5" fmla="*/ 5113053 w 5220000"/>
              <a:gd name="connsiteY5" fmla="*/ 112202 h 753870"/>
              <a:gd name="connsiteX6" fmla="*/ 5220000 w 5220000"/>
              <a:gd name="connsiteY6" fmla="*/ 219149 h 753870"/>
              <a:gd name="connsiteX7" fmla="*/ 5220000 w 5220000"/>
              <a:gd name="connsiteY7" fmla="*/ 219147 h 753870"/>
              <a:gd name="connsiteX8" fmla="*/ 5220000 w 5220000"/>
              <a:gd name="connsiteY8" fmla="*/ 219147 h 753870"/>
              <a:gd name="connsiteX9" fmla="*/ 5220000 w 5220000"/>
              <a:gd name="connsiteY9" fmla="*/ 379564 h 753870"/>
              <a:gd name="connsiteX10" fmla="*/ 5220000 w 5220000"/>
              <a:gd name="connsiteY10" fmla="*/ 646923 h 753870"/>
              <a:gd name="connsiteX11" fmla="*/ 5113053 w 5220000"/>
              <a:gd name="connsiteY11" fmla="*/ 753870 h 753870"/>
              <a:gd name="connsiteX12" fmla="*/ 2175000 w 5220000"/>
              <a:gd name="connsiteY12" fmla="*/ 753870 h 753870"/>
              <a:gd name="connsiteX13" fmla="*/ 870000 w 5220000"/>
              <a:gd name="connsiteY13" fmla="*/ 753870 h 753870"/>
              <a:gd name="connsiteX14" fmla="*/ 870000 w 5220000"/>
              <a:gd name="connsiteY14" fmla="*/ 753870 h 753870"/>
              <a:gd name="connsiteX15" fmla="*/ 106947 w 5220000"/>
              <a:gd name="connsiteY15" fmla="*/ 753870 h 753870"/>
              <a:gd name="connsiteX16" fmla="*/ 0 w 5220000"/>
              <a:gd name="connsiteY16" fmla="*/ 646923 h 753870"/>
              <a:gd name="connsiteX17" fmla="*/ 0 w 5220000"/>
              <a:gd name="connsiteY17" fmla="*/ 379564 h 753870"/>
              <a:gd name="connsiteX18" fmla="*/ 0 w 5220000"/>
              <a:gd name="connsiteY18" fmla="*/ 219147 h 753870"/>
              <a:gd name="connsiteX19" fmla="*/ 0 w 5220000"/>
              <a:gd name="connsiteY19" fmla="*/ 219147 h 753870"/>
              <a:gd name="connsiteX20" fmla="*/ 0 w 5220000"/>
              <a:gd name="connsiteY20" fmla="*/ 219149 h 753870"/>
              <a:gd name="connsiteX0" fmla="*/ 0 w 5220000"/>
              <a:gd name="connsiteY0" fmla="*/ 219149 h 753870"/>
              <a:gd name="connsiteX1" fmla="*/ 106947 w 5220000"/>
              <a:gd name="connsiteY1" fmla="*/ 112202 h 753870"/>
              <a:gd name="connsiteX2" fmla="*/ 380284 w 5220000"/>
              <a:gd name="connsiteY2" fmla="*/ 85839 h 753870"/>
              <a:gd name="connsiteX3" fmla="*/ 1395097 w 5220000"/>
              <a:gd name="connsiteY3" fmla="*/ 0 h 753870"/>
              <a:gd name="connsiteX4" fmla="*/ 587283 w 5220000"/>
              <a:gd name="connsiteY4" fmla="*/ 118793 h 753870"/>
              <a:gd name="connsiteX5" fmla="*/ 5113053 w 5220000"/>
              <a:gd name="connsiteY5" fmla="*/ 112202 h 753870"/>
              <a:gd name="connsiteX6" fmla="*/ 5220000 w 5220000"/>
              <a:gd name="connsiteY6" fmla="*/ 219149 h 753870"/>
              <a:gd name="connsiteX7" fmla="*/ 5220000 w 5220000"/>
              <a:gd name="connsiteY7" fmla="*/ 219147 h 753870"/>
              <a:gd name="connsiteX8" fmla="*/ 5220000 w 5220000"/>
              <a:gd name="connsiteY8" fmla="*/ 219147 h 753870"/>
              <a:gd name="connsiteX9" fmla="*/ 5220000 w 5220000"/>
              <a:gd name="connsiteY9" fmla="*/ 379564 h 753870"/>
              <a:gd name="connsiteX10" fmla="*/ 5220000 w 5220000"/>
              <a:gd name="connsiteY10" fmla="*/ 646923 h 753870"/>
              <a:gd name="connsiteX11" fmla="*/ 5113053 w 5220000"/>
              <a:gd name="connsiteY11" fmla="*/ 753870 h 753870"/>
              <a:gd name="connsiteX12" fmla="*/ 2175000 w 5220000"/>
              <a:gd name="connsiteY12" fmla="*/ 753870 h 753870"/>
              <a:gd name="connsiteX13" fmla="*/ 870000 w 5220000"/>
              <a:gd name="connsiteY13" fmla="*/ 753870 h 753870"/>
              <a:gd name="connsiteX14" fmla="*/ 870000 w 5220000"/>
              <a:gd name="connsiteY14" fmla="*/ 753870 h 753870"/>
              <a:gd name="connsiteX15" fmla="*/ 106947 w 5220000"/>
              <a:gd name="connsiteY15" fmla="*/ 753870 h 753870"/>
              <a:gd name="connsiteX16" fmla="*/ 0 w 5220000"/>
              <a:gd name="connsiteY16" fmla="*/ 646923 h 753870"/>
              <a:gd name="connsiteX17" fmla="*/ 0 w 5220000"/>
              <a:gd name="connsiteY17" fmla="*/ 379564 h 753870"/>
              <a:gd name="connsiteX18" fmla="*/ 0 w 5220000"/>
              <a:gd name="connsiteY18" fmla="*/ 219147 h 753870"/>
              <a:gd name="connsiteX19" fmla="*/ 0 w 5220000"/>
              <a:gd name="connsiteY19" fmla="*/ 219147 h 753870"/>
              <a:gd name="connsiteX20" fmla="*/ 0 w 5220000"/>
              <a:gd name="connsiteY20" fmla="*/ 219149 h 753870"/>
              <a:gd name="connsiteX0" fmla="*/ 0 w 5220000"/>
              <a:gd name="connsiteY0" fmla="*/ 219149 h 753870"/>
              <a:gd name="connsiteX1" fmla="*/ 106947 w 5220000"/>
              <a:gd name="connsiteY1" fmla="*/ 112202 h 753870"/>
              <a:gd name="connsiteX2" fmla="*/ 380284 w 5220000"/>
              <a:gd name="connsiteY2" fmla="*/ 85839 h 753870"/>
              <a:gd name="connsiteX3" fmla="*/ 573220 w 5220000"/>
              <a:gd name="connsiteY3" fmla="*/ 0 h 753870"/>
              <a:gd name="connsiteX4" fmla="*/ 587283 w 5220000"/>
              <a:gd name="connsiteY4" fmla="*/ 118793 h 753870"/>
              <a:gd name="connsiteX5" fmla="*/ 5113053 w 5220000"/>
              <a:gd name="connsiteY5" fmla="*/ 112202 h 753870"/>
              <a:gd name="connsiteX6" fmla="*/ 5220000 w 5220000"/>
              <a:gd name="connsiteY6" fmla="*/ 219149 h 753870"/>
              <a:gd name="connsiteX7" fmla="*/ 5220000 w 5220000"/>
              <a:gd name="connsiteY7" fmla="*/ 219147 h 753870"/>
              <a:gd name="connsiteX8" fmla="*/ 5220000 w 5220000"/>
              <a:gd name="connsiteY8" fmla="*/ 219147 h 753870"/>
              <a:gd name="connsiteX9" fmla="*/ 5220000 w 5220000"/>
              <a:gd name="connsiteY9" fmla="*/ 379564 h 753870"/>
              <a:gd name="connsiteX10" fmla="*/ 5220000 w 5220000"/>
              <a:gd name="connsiteY10" fmla="*/ 646923 h 753870"/>
              <a:gd name="connsiteX11" fmla="*/ 5113053 w 5220000"/>
              <a:gd name="connsiteY11" fmla="*/ 753870 h 753870"/>
              <a:gd name="connsiteX12" fmla="*/ 2175000 w 5220000"/>
              <a:gd name="connsiteY12" fmla="*/ 753870 h 753870"/>
              <a:gd name="connsiteX13" fmla="*/ 870000 w 5220000"/>
              <a:gd name="connsiteY13" fmla="*/ 753870 h 753870"/>
              <a:gd name="connsiteX14" fmla="*/ 870000 w 5220000"/>
              <a:gd name="connsiteY14" fmla="*/ 753870 h 753870"/>
              <a:gd name="connsiteX15" fmla="*/ 106947 w 5220000"/>
              <a:gd name="connsiteY15" fmla="*/ 753870 h 753870"/>
              <a:gd name="connsiteX16" fmla="*/ 0 w 5220000"/>
              <a:gd name="connsiteY16" fmla="*/ 646923 h 753870"/>
              <a:gd name="connsiteX17" fmla="*/ 0 w 5220000"/>
              <a:gd name="connsiteY17" fmla="*/ 379564 h 753870"/>
              <a:gd name="connsiteX18" fmla="*/ 0 w 5220000"/>
              <a:gd name="connsiteY18" fmla="*/ 219147 h 753870"/>
              <a:gd name="connsiteX19" fmla="*/ 0 w 5220000"/>
              <a:gd name="connsiteY19" fmla="*/ 219147 h 753870"/>
              <a:gd name="connsiteX20" fmla="*/ 0 w 5220000"/>
              <a:gd name="connsiteY20" fmla="*/ 219149 h 753870"/>
              <a:gd name="connsiteX0" fmla="*/ 0 w 5220000"/>
              <a:gd name="connsiteY0" fmla="*/ 219149 h 753870"/>
              <a:gd name="connsiteX1" fmla="*/ 106947 w 5220000"/>
              <a:gd name="connsiteY1" fmla="*/ 112202 h 753870"/>
              <a:gd name="connsiteX2" fmla="*/ 305568 w 5220000"/>
              <a:gd name="connsiteY2" fmla="*/ 112202 h 753870"/>
              <a:gd name="connsiteX3" fmla="*/ 573220 w 5220000"/>
              <a:gd name="connsiteY3" fmla="*/ 0 h 753870"/>
              <a:gd name="connsiteX4" fmla="*/ 587283 w 5220000"/>
              <a:gd name="connsiteY4" fmla="*/ 118793 h 753870"/>
              <a:gd name="connsiteX5" fmla="*/ 5113053 w 5220000"/>
              <a:gd name="connsiteY5" fmla="*/ 112202 h 753870"/>
              <a:gd name="connsiteX6" fmla="*/ 5220000 w 5220000"/>
              <a:gd name="connsiteY6" fmla="*/ 219149 h 753870"/>
              <a:gd name="connsiteX7" fmla="*/ 5220000 w 5220000"/>
              <a:gd name="connsiteY7" fmla="*/ 219147 h 753870"/>
              <a:gd name="connsiteX8" fmla="*/ 5220000 w 5220000"/>
              <a:gd name="connsiteY8" fmla="*/ 219147 h 753870"/>
              <a:gd name="connsiteX9" fmla="*/ 5220000 w 5220000"/>
              <a:gd name="connsiteY9" fmla="*/ 379564 h 753870"/>
              <a:gd name="connsiteX10" fmla="*/ 5220000 w 5220000"/>
              <a:gd name="connsiteY10" fmla="*/ 646923 h 753870"/>
              <a:gd name="connsiteX11" fmla="*/ 5113053 w 5220000"/>
              <a:gd name="connsiteY11" fmla="*/ 753870 h 753870"/>
              <a:gd name="connsiteX12" fmla="*/ 2175000 w 5220000"/>
              <a:gd name="connsiteY12" fmla="*/ 753870 h 753870"/>
              <a:gd name="connsiteX13" fmla="*/ 870000 w 5220000"/>
              <a:gd name="connsiteY13" fmla="*/ 753870 h 753870"/>
              <a:gd name="connsiteX14" fmla="*/ 870000 w 5220000"/>
              <a:gd name="connsiteY14" fmla="*/ 753870 h 753870"/>
              <a:gd name="connsiteX15" fmla="*/ 106947 w 5220000"/>
              <a:gd name="connsiteY15" fmla="*/ 753870 h 753870"/>
              <a:gd name="connsiteX16" fmla="*/ 0 w 5220000"/>
              <a:gd name="connsiteY16" fmla="*/ 646923 h 753870"/>
              <a:gd name="connsiteX17" fmla="*/ 0 w 5220000"/>
              <a:gd name="connsiteY17" fmla="*/ 379564 h 753870"/>
              <a:gd name="connsiteX18" fmla="*/ 0 w 5220000"/>
              <a:gd name="connsiteY18" fmla="*/ 219147 h 753870"/>
              <a:gd name="connsiteX19" fmla="*/ 0 w 5220000"/>
              <a:gd name="connsiteY19" fmla="*/ 219147 h 753870"/>
              <a:gd name="connsiteX20" fmla="*/ 0 w 5220000"/>
              <a:gd name="connsiteY20" fmla="*/ 219149 h 753870"/>
              <a:gd name="connsiteX0" fmla="*/ 0 w 5220000"/>
              <a:gd name="connsiteY0" fmla="*/ 232330 h 767051"/>
              <a:gd name="connsiteX1" fmla="*/ 106947 w 5220000"/>
              <a:gd name="connsiteY1" fmla="*/ 125383 h 767051"/>
              <a:gd name="connsiteX2" fmla="*/ 305568 w 5220000"/>
              <a:gd name="connsiteY2" fmla="*/ 125383 h 767051"/>
              <a:gd name="connsiteX3" fmla="*/ 358411 w 5220000"/>
              <a:gd name="connsiteY3" fmla="*/ 0 h 767051"/>
              <a:gd name="connsiteX4" fmla="*/ 587283 w 5220000"/>
              <a:gd name="connsiteY4" fmla="*/ 131974 h 767051"/>
              <a:gd name="connsiteX5" fmla="*/ 5113053 w 5220000"/>
              <a:gd name="connsiteY5" fmla="*/ 125383 h 767051"/>
              <a:gd name="connsiteX6" fmla="*/ 5220000 w 5220000"/>
              <a:gd name="connsiteY6" fmla="*/ 232330 h 767051"/>
              <a:gd name="connsiteX7" fmla="*/ 5220000 w 5220000"/>
              <a:gd name="connsiteY7" fmla="*/ 232328 h 767051"/>
              <a:gd name="connsiteX8" fmla="*/ 5220000 w 5220000"/>
              <a:gd name="connsiteY8" fmla="*/ 232328 h 767051"/>
              <a:gd name="connsiteX9" fmla="*/ 5220000 w 5220000"/>
              <a:gd name="connsiteY9" fmla="*/ 392745 h 767051"/>
              <a:gd name="connsiteX10" fmla="*/ 5220000 w 5220000"/>
              <a:gd name="connsiteY10" fmla="*/ 660104 h 767051"/>
              <a:gd name="connsiteX11" fmla="*/ 5113053 w 5220000"/>
              <a:gd name="connsiteY11" fmla="*/ 767051 h 767051"/>
              <a:gd name="connsiteX12" fmla="*/ 2175000 w 5220000"/>
              <a:gd name="connsiteY12" fmla="*/ 767051 h 767051"/>
              <a:gd name="connsiteX13" fmla="*/ 870000 w 5220000"/>
              <a:gd name="connsiteY13" fmla="*/ 767051 h 767051"/>
              <a:gd name="connsiteX14" fmla="*/ 870000 w 5220000"/>
              <a:gd name="connsiteY14" fmla="*/ 767051 h 767051"/>
              <a:gd name="connsiteX15" fmla="*/ 106947 w 5220000"/>
              <a:gd name="connsiteY15" fmla="*/ 767051 h 767051"/>
              <a:gd name="connsiteX16" fmla="*/ 0 w 5220000"/>
              <a:gd name="connsiteY16" fmla="*/ 660104 h 767051"/>
              <a:gd name="connsiteX17" fmla="*/ 0 w 5220000"/>
              <a:gd name="connsiteY17" fmla="*/ 392745 h 767051"/>
              <a:gd name="connsiteX18" fmla="*/ 0 w 5220000"/>
              <a:gd name="connsiteY18" fmla="*/ 232328 h 767051"/>
              <a:gd name="connsiteX19" fmla="*/ 0 w 5220000"/>
              <a:gd name="connsiteY19" fmla="*/ 232328 h 767051"/>
              <a:gd name="connsiteX20" fmla="*/ 0 w 5220000"/>
              <a:gd name="connsiteY20" fmla="*/ 232330 h 7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20000" h="767051">
                <a:moveTo>
                  <a:pt x="0" y="232330"/>
                </a:moveTo>
                <a:cubicBezTo>
                  <a:pt x="0" y="173265"/>
                  <a:pt x="47882" y="125383"/>
                  <a:pt x="106947" y="125383"/>
                </a:cubicBezTo>
                <a:lnTo>
                  <a:pt x="305568" y="125383"/>
                </a:lnTo>
                <a:lnTo>
                  <a:pt x="358411" y="0"/>
                </a:lnTo>
                <a:lnTo>
                  <a:pt x="587283" y="131974"/>
                </a:lnTo>
                <a:lnTo>
                  <a:pt x="5113053" y="125383"/>
                </a:lnTo>
                <a:cubicBezTo>
                  <a:pt x="5172118" y="125383"/>
                  <a:pt x="5220000" y="173265"/>
                  <a:pt x="5220000" y="232330"/>
                </a:cubicBezTo>
                <a:lnTo>
                  <a:pt x="5220000" y="232328"/>
                </a:lnTo>
                <a:lnTo>
                  <a:pt x="5220000" y="232328"/>
                </a:lnTo>
                <a:lnTo>
                  <a:pt x="5220000" y="392745"/>
                </a:lnTo>
                <a:lnTo>
                  <a:pt x="5220000" y="660104"/>
                </a:lnTo>
                <a:cubicBezTo>
                  <a:pt x="5220000" y="719169"/>
                  <a:pt x="5172118" y="767051"/>
                  <a:pt x="5113053" y="767051"/>
                </a:cubicBezTo>
                <a:lnTo>
                  <a:pt x="2175000" y="767051"/>
                </a:lnTo>
                <a:lnTo>
                  <a:pt x="870000" y="767051"/>
                </a:lnTo>
                <a:lnTo>
                  <a:pt x="870000" y="767051"/>
                </a:lnTo>
                <a:lnTo>
                  <a:pt x="106947" y="767051"/>
                </a:lnTo>
                <a:cubicBezTo>
                  <a:pt x="47882" y="767051"/>
                  <a:pt x="0" y="719169"/>
                  <a:pt x="0" y="660104"/>
                </a:cubicBezTo>
                <a:lnTo>
                  <a:pt x="0" y="392745"/>
                </a:lnTo>
                <a:lnTo>
                  <a:pt x="0" y="232328"/>
                </a:lnTo>
                <a:lnTo>
                  <a:pt x="0" y="232328"/>
                </a:lnTo>
                <a:lnTo>
                  <a:pt x="0" y="232330"/>
                </a:ln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4" name="テキスト ボックス 23">
            <a:extLst>
              <a:ext uri="{FF2B5EF4-FFF2-40B4-BE49-F238E27FC236}">
                <a16:creationId xmlns:a16="http://schemas.microsoft.com/office/drawing/2014/main" id="{8430807F-24B6-5D72-B580-CEB29591DD53}"/>
              </a:ext>
            </a:extLst>
          </p:cNvPr>
          <p:cNvSpPr txBox="1"/>
          <p:nvPr/>
        </p:nvSpPr>
        <p:spPr>
          <a:xfrm>
            <a:off x="4030961" y="4064245"/>
            <a:ext cx="646331" cy="369333"/>
          </a:xfrm>
          <a:prstGeom prst="rect">
            <a:avLst/>
          </a:prstGeom>
          <a:solidFill>
            <a:srgbClr val="00CC00"/>
          </a:solidFill>
        </p:spPr>
        <p:txBody>
          <a:bodyPr wrap="none" rtlCol="0">
            <a:spAutoFit/>
          </a:bodyPr>
          <a:lstStyle/>
          <a:p>
            <a:pPr algn="ctr"/>
            <a:r>
              <a:rPr lang="ja-JP" altLang="en-US" b="1" dirty="0">
                <a:solidFill>
                  <a:schemeClr val="bg1">
                    <a:lumMod val="95000"/>
                  </a:schemeClr>
                </a:solidFill>
                <a:latin typeface="+mn-ea"/>
                <a:cs typeface="Meiryo UI" panose="020B0604030504040204" pitchFamily="50" charset="-128"/>
              </a:rPr>
              <a:t>高橋</a:t>
            </a:r>
            <a:endParaRPr lang="en-US" altLang="ja-JP" b="1" dirty="0">
              <a:solidFill>
                <a:schemeClr val="bg1">
                  <a:lumMod val="95000"/>
                </a:schemeClr>
              </a:solidFill>
              <a:latin typeface="+mn-ea"/>
              <a:cs typeface="Meiryo UI" panose="020B0604030504040204" pitchFamily="50" charset="-128"/>
            </a:endParaRPr>
          </a:p>
        </p:txBody>
      </p:sp>
      <p:sp>
        <p:nvSpPr>
          <p:cNvPr id="25" name="テキスト ボックス 24">
            <a:extLst>
              <a:ext uri="{FF2B5EF4-FFF2-40B4-BE49-F238E27FC236}">
                <a16:creationId xmlns:a16="http://schemas.microsoft.com/office/drawing/2014/main" id="{5CA620A6-7363-6F07-8985-67CE0DE1B498}"/>
              </a:ext>
            </a:extLst>
          </p:cNvPr>
          <p:cNvSpPr txBox="1"/>
          <p:nvPr/>
        </p:nvSpPr>
        <p:spPr>
          <a:xfrm>
            <a:off x="5453783" y="4834755"/>
            <a:ext cx="646331" cy="369333"/>
          </a:xfrm>
          <a:prstGeom prst="rect">
            <a:avLst/>
          </a:prstGeom>
          <a:solidFill>
            <a:srgbClr val="00CC00"/>
          </a:solidFill>
        </p:spPr>
        <p:txBody>
          <a:bodyPr wrap="square" rtlCol="0">
            <a:spAutoFit/>
          </a:bodyPr>
          <a:lstStyle/>
          <a:p>
            <a:r>
              <a:rPr lang="ja-JP" altLang="en-US" b="1" dirty="0">
                <a:solidFill>
                  <a:schemeClr val="bg1">
                    <a:lumMod val="95000"/>
                  </a:schemeClr>
                </a:solidFill>
                <a:latin typeface="+mn-ea"/>
                <a:cs typeface="Meiryo UI" panose="020B0604030504040204" pitchFamily="50" charset="-128"/>
              </a:rPr>
              <a:t>平井</a:t>
            </a:r>
            <a:endParaRPr lang="en-US" altLang="ja-JP" b="1" dirty="0">
              <a:solidFill>
                <a:schemeClr val="bg1">
                  <a:lumMod val="95000"/>
                </a:schemeClr>
              </a:solidFill>
              <a:latin typeface="+mn-ea"/>
              <a:cs typeface="Meiryo UI" panose="020B0604030504040204" pitchFamily="50" charset="-128"/>
            </a:endParaRPr>
          </a:p>
        </p:txBody>
      </p:sp>
      <p:sp>
        <p:nvSpPr>
          <p:cNvPr id="26" name="テキスト ボックス 25">
            <a:extLst>
              <a:ext uri="{FF2B5EF4-FFF2-40B4-BE49-F238E27FC236}">
                <a16:creationId xmlns:a16="http://schemas.microsoft.com/office/drawing/2014/main" id="{20BB1707-85CC-D028-5A36-BA1897F38F94}"/>
              </a:ext>
            </a:extLst>
          </p:cNvPr>
          <p:cNvSpPr txBox="1"/>
          <p:nvPr/>
        </p:nvSpPr>
        <p:spPr>
          <a:xfrm>
            <a:off x="6034956" y="3936545"/>
            <a:ext cx="646331" cy="369333"/>
          </a:xfrm>
          <a:prstGeom prst="rect">
            <a:avLst/>
          </a:prstGeom>
          <a:solidFill>
            <a:srgbClr val="00CC00"/>
          </a:solidFill>
        </p:spPr>
        <p:txBody>
          <a:bodyPr wrap="none" rtlCol="0">
            <a:spAutoFit/>
          </a:bodyPr>
          <a:lstStyle/>
          <a:p>
            <a:pPr algn="ctr"/>
            <a:r>
              <a:rPr lang="ja-JP" altLang="en-US" b="1" dirty="0">
                <a:solidFill>
                  <a:schemeClr val="bg1">
                    <a:lumMod val="95000"/>
                  </a:schemeClr>
                </a:solidFill>
                <a:latin typeface="+mn-ea"/>
                <a:cs typeface="Meiryo UI" panose="020B0604030504040204" pitchFamily="50" charset="-128"/>
              </a:rPr>
              <a:t>髙山</a:t>
            </a:r>
            <a:endParaRPr lang="en-US" altLang="ja-JP" b="1" dirty="0">
              <a:solidFill>
                <a:schemeClr val="bg1">
                  <a:lumMod val="95000"/>
                </a:schemeClr>
              </a:solidFill>
              <a:latin typeface="+mn-ea"/>
              <a:cs typeface="Meiryo UI" panose="020B0604030504040204" pitchFamily="50" charset="-128"/>
            </a:endParaRPr>
          </a:p>
        </p:txBody>
      </p:sp>
      <p:sp>
        <p:nvSpPr>
          <p:cNvPr id="27" name="テキスト ボックス 26">
            <a:extLst>
              <a:ext uri="{FF2B5EF4-FFF2-40B4-BE49-F238E27FC236}">
                <a16:creationId xmlns:a16="http://schemas.microsoft.com/office/drawing/2014/main" id="{35F71A04-B4F7-83F7-7F27-CF8A62672462}"/>
              </a:ext>
            </a:extLst>
          </p:cNvPr>
          <p:cNvSpPr txBox="1"/>
          <p:nvPr/>
        </p:nvSpPr>
        <p:spPr>
          <a:xfrm>
            <a:off x="2708055" y="4038677"/>
            <a:ext cx="695809" cy="369332"/>
          </a:xfrm>
          <a:prstGeom prst="rect">
            <a:avLst/>
          </a:prstGeom>
          <a:solidFill>
            <a:srgbClr val="00CC00"/>
          </a:solidFill>
        </p:spPr>
        <p:txBody>
          <a:bodyPr wrap="square" rtlCol="0">
            <a:spAutoFit/>
          </a:bodyPr>
          <a:lstStyle/>
          <a:p>
            <a:pPr algn="ctr"/>
            <a:r>
              <a:rPr lang="ja-JP" altLang="en-US" b="1" dirty="0">
                <a:solidFill>
                  <a:schemeClr val="bg1">
                    <a:lumMod val="95000"/>
                  </a:schemeClr>
                </a:solidFill>
                <a:latin typeface="+mn-ea"/>
                <a:cs typeface="Meiryo UI" panose="020B0604030504040204" pitchFamily="50" charset="-128"/>
              </a:rPr>
              <a:t>和田</a:t>
            </a:r>
            <a:endParaRPr lang="en-US" altLang="ja-JP" b="1" dirty="0">
              <a:solidFill>
                <a:schemeClr val="bg1">
                  <a:lumMod val="95000"/>
                </a:schemeClr>
              </a:solidFill>
              <a:latin typeface="+mn-ea"/>
              <a:cs typeface="Meiryo UI" panose="020B0604030504040204" pitchFamily="50" charset="-128"/>
            </a:endParaRPr>
          </a:p>
        </p:txBody>
      </p:sp>
      <p:pic>
        <p:nvPicPr>
          <p:cNvPr id="28" name="図 27">
            <a:extLst>
              <a:ext uri="{FF2B5EF4-FFF2-40B4-BE49-F238E27FC236}">
                <a16:creationId xmlns:a16="http://schemas.microsoft.com/office/drawing/2014/main" id="{F26B8EDD-15C5-939A-FDDF-B871E7D9115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74964" y="978519"/>
            <a:ext cx="530238" cy="461971"/>
          </a:xfrm>
          <a:prstGeom prst="ellipse">
            <a:avLst/>
          </a:prstGeom>
          <a:ln>
            <a:noFill/>
          </a:ln>
          <a:effectLst>
            <a:softEdge rad="112500"/>
          </a:effectLst>
        </p:spPr>
      </p:pic>
      <p:pic>
        <p:nvPicPr>
          <p:cNvPr id="29" name="図 28">
            <a:extLst>
              <a:ext uri="{FF2B5EF4-FFF2-40B4-BE49-F238E27FC236}">
                <a16:creationId xmlns:a16="http://schemas.microsoft.com/office/drawing/2014/main" id="{BD487F16-6CB1-DDC3-3B50-D82D5F3537D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382077" y="978520"/>
            <a:ext cx="530238" cy="461971"/>
          </a:xfrm>
          <a:prstGeom prst="ellipse">
            <a:avLst/>
          </a:prstGeom>
          <a:ln>
            <a:noFill/>
          </a:ln>
          <a:effectLst>
            <a:softEdge rad="112500"/>
          </a:effectLst>
        </p:spPr>
      </p:pic>
      <p:sp>
        <p:nvSpPr>
          <p:cNvPr id="30" name="テキスト ボックス 29">
            <a:extLst>
              <a:ext uri="{FF2B5EF4-FFF2-40B4-BE49-F238E27FC236}">
                <a16:creationId xmlns:a16="http://schemas.microsoft.com/office/drawing/2014/main" id="{2E8A8505-D58C-A6A1-D78A-8197F8411013}"/>
              </a:ext>
            </a:extLst>
          </p:cNvPr>
          <p:cNvSpPr txBox="1"/>
          <p:nvPr/>
        </p:nvSpPr>
        <p:spPr>
          <a:xfrm>
            <a:off x="1614853" y="5302227"/>
            <a:ext cx="5354717" cy="830997"/>
          </a:xfrm>
          <a:prstGeom prst="rect">
            <a:avLst/>
          </a:prstGeom>
          <a:solidFill>
            <a:schemeClr val="accent4">
              <a:lumMod val="20000"/>
              <a:lumOff val="80000"/>
            </a:schemeClr>
          </a:solidFill>
        </p:spPr>
        <p:txBody>
          <a:bodyPr wrap="square" rtlCol="0">
            <a:spAutoFit/>
          </a:bodyPr>
          <a:lstStyle/>
          <a:p>
            <a:r>
              <a:rPr lang="ja-JP" altLang="en-US" sz="1600" b="1" dirty="0">
                <a:latin typeface="+mn-ea"/>
              </a:rPr>
              <a:t>活動お疲れ様です。地球環境を考えれば待ったなしです。　　　自分達で出来ることや周りを巻き込んでの活動が良かったです。ありがとうございます。 佐藤</a:t>
            </a:r>
          </a:p>
        </p:txBody>
      </p:sp>
      <p:sp>
        <p:nvSpPr>
          <p:cNvPr id="31" name="テキスト ボックス 30">
            <a:extLst>
              <a:ext uri="{FF2B5EF4-FFF2-40B4-BE49-F238E27FC236}">
                <a16:creationId xmlns:a16="http://schemas.microsoft.com/office/drawing/2014/main" id="{6C7946FF-9D42-AC82-710C-CAB27C452C87}"/>
              </a:ext>
            </a:extLst>
          </p:cNvPr>
          <p:cNvSpPr txBox="1"/>
          <p:nvPr/>
        </p:nvSpPr>
        <p:spPr>
          <a:xfrm>
            <a:off x="1516467" y="3445780"/>
            <a:ext cx="1097014" cy="523220"/>
          </a:xfrm>
          <a:prstGeom prst="rect">
            <a:avLst/>
          </a:prstGeom>
          <a:solidFill>
            <a:srgbClr val="00CC00"/>
          </a:solidFill>
        </p:spPr>
        <p:txBody>
          <a:bodyPr wrap="square" rtlCol="0">
            <a:spAutoFit/>
          </a:bodyPr>
          <a:lstStyle/>
          <a:p>
            <a:pPr algn="ctr"/>
            <a:r>
              <a:rPr lang="ja-JP" altLang="en-US" sz="1400" b="1" dirty="0">
                <a:solidFill>
                  <a:schemeClr val="bg1">
                    <a:lumMod val="95000"/>
                  </a:schemeClr>
                </a:solidFill>
                <a:latin typeface="+mn-ea"/>
                <a:cs typeface="Meiryo UI" panose="020B0604030504040204" pitchFamily="50" charset="-128"/>
              </a:rPr>
              <a:t>佐藤　　　　アドバイザー</a:t>
            </a:r>
            <a:endParaRPr lang="en-US" altLang="ja-JP" sz="1400" b="1" dirty="0">
              <a:solidFill>
                <a:schemeClr val="bg1">
                  <a:lumMod val="95000"/>
                </a:schemeClr>
              </a:solidFill>
              <a:latin typeface="+mn-ea"/>
              <a:cs typeface="Meiryo UI" panose="020B0604030504040204" pitchFamily="50" charset="-128"/>
            </a:endParaRPr>
          </a:p>
        </p:txBody>
      </p:sp>
      <p:pic>
        <p:nvPicPr>
          <p:cNvPr id="32" name="図 31">
            <a:extLst>
              <a:ext uri="{FF2B5EF4-FFF2-40B4-BE49-F238E27FC236}">
                <a16:creationId xmlns:a16="http://schemas.microsoft.com/office/drawing/2014/main" id="{1BB605A9-ADA8-FE46-2084-519AF909C015}"/>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38146" b="57576" l="37216" r="52209">
                        <a14:foregroundMark x1="37082" y1="58467" x2="43240" y2="52585"/>
                        <a14:foregroundMark x1="43240" y1="52585" x2="52209" y2="54902"/>
                        <a14:foregroundMark x1="38019" y1="57754" x2="45515" y2="57932"/>
                        <a14:foregroundMark x1="45515" y1="57932" x2="51673" y2="54724"/>
                        <a14:foregroundMark x1="51272" y1="56684" x2="51272" y2="56684"/>
                        <a14:foregroundMark x1="51138" y1="57398" x2="51138" y2="57398"/>
                        <a14:foregroundMark x1="46319" y1="41355" x2="46319" y2="41355"/>
                        <a14:foregroundMark x1="45917" y1="40642" x2="45917" y2="40642"/>
                        <a14:foregroundMark x1="45515" y1="41355" x2="45515" y2="41355"/>
                        <a14:foregroundMark x1="44177" y1="41889" x2="44177" y2="41889"/>
                        <a14:foregroundMark x1="44846" y1="40642" x2="44846" y2="40642"/>
                        <a14:foregroundMark x1="44578" y1="41355" x2="44578" y2="41355"/>
                        <a14:foregroundMark x1="44578" y1="40998" x2="44578" y2="40998"/>
                        <a14:foregroundMark x1="44177" y1="40998" x2="44177" y2="40998"/>
                        <a14:foregroundMark x1="43106" y1="43672" x2="43106" y2="43672"/>
                        <a14:foregroundMark x1="42838" y1="43316" x2="42838" y2="43316"/>
                        <a14:foregroundMark x1="38822" y1="53654" x2="39625" y2="43672"/>
                        <a14:foregroundMark x1="39625" y1="43672" x2="46051" y2="39037"/>
                        <a14:foregroundMark x1="46051" y1="39037" x2="49933" y2="48307"/>
                        <a14:foregroundMark x1="49933" y1="48307" x2="50736" y2="52941"/>
                        <a14:foregroundMark x1="46319" y1="38681" x2="50201" y2="47237"/>
                        <a14:foregroundMark x1="50201" y1="47237" x2="49799" y2="49554"/>
                        <a14:foregroundMark x1="49264" y1="44563" x2="47390" y2="40463"/>
                        <a14:foregroundMark x1="40428" y1="42959" x2="44712" y2="39929"/>
                        <a14:foregroundMark x1="39090" y1="48841" x2="40295" y2="39037"/>
                        <a14:foregroundMark x1="40295" y1="39037" x2="47925" y2="38146"/>
                        <a14:foregroundMark x1="47925" y1="38146" x2="49531" y2="44385"/>
                        <a14:backgroundMark x1="38956" y1="43850" x2="38956" y2="43850"/>
                        <a14:backgroundMark x1="39224" y1="47059" x2="39224" y2="47059"/>
                      </a14:backgroundRemoval>
                    </a14:imgEffect>
                    <a14:imgEffect>
                      <a14:brightnessContrast bright="25000"/>
                    </a14:imgEffect>
                  </a14:imgLayer>
                </a14:imgProps>
              </a:ext>
            </a:extLst>
          </a:blip>
          <a:srcRect l="36183" t="38258" r="48329" b="43327"/>
          <a:stretch/>
        </p:blipFill>
        <p:spPr>
          <a:xfrm>
            <a:off x="2653392" y="4305874"/>
            <a:ext cx="1005935" cy="898210"/>
          </a:xfrm>
          <a:prstGeom prst="rect">
            <a:avLst/>
          </a:prstGeom>
          <a:ln>
            <a:noFill/>
          </a:ln>
          <a:effectLst>
            <a:softEdge rad="112500"/>
          </a:effectLst>
        </p:spPr>
      </p:pic>
      <p:pic>
        <p:nvPicPr>
          <p:cNvPr id="33" name="図 32">
            <a:extLst>
              <a:ext uri="{FF2B5EF4-FFF2-40B4-BE49-F238E27FC236}">
                <a16:creationId xmlns:a16="http://schemas.microsoft.com/office/drawing/2014/main" id="{1B9417ED-D78E-ADD8-3F2A-F0EEAD3F2376}"/>
              </a:ext>
            </a:extLst>
          </p:cNvPr>
          <p:cNvPicPr>
            <a:picLocks noChangeAspect="1"/>
          </p:cNvPicPr>
          <p:nvPr/>
        </p:nvPicPr>
        <p:blipFill rotWithShape="1">
          <a:blip r:embed="rId9">
            <a:extLst>
              <a:ext uri="{BEBA8EAE-BF5A-486C-A8C5-ECC9F3942E4B}">
                <a14:imgProps xmlns:a14="http://schemas.microsoft.com/office/drawing/2010/main">
                  <a14:imgLayer r:embed="rId4">
                    <a14:imgEffect>
                      <a14:brightnessContrast bright="40000" contrast="-20000"/>
                    </a14:imgEffect>
                  </a14:imgLayer>
                </a14:imgProps>
              </a:ext>
            </a:extLst>
          </a:blip>
          <a:srcRect l="63355" t="38435" r="20369" b="39481"/>
          <a:stretch/>
        </p:blipFill>
        <p:spPr>
          <a:xfrm>
            <a:off x="6002387" y="4297049"/>
            <a:ext cx="956012" cy="974199"/>
          </a:xfrm>
          <a:prstGeom prst="rect">
            <a:avLst/>
          </a:prstGeom>
          <a:ln>
            <a:noFill/>
          </a:ln>
          <a:effectLst>
            <a:softEdge rad="112500"/>
          </a:effectLst>
        </p:spPr>
      </p:pic>
      <p:pic>
        <p:nvPicPr>
          <p:cNvPr id="34" name="図 33">
            <a:extLst>
              <a:ext uri="{FF2B5EF4-FFF2-40B4-BE49-F238E27FC236}">
                <a16:creationId xmlns:a16="http://schemas.microsoft.com/office/drawing/2014/main" id="{DCA21101-9CC4-E139-C66B-7AA93DE1442C}"/>
              </a:ext>
            </a:extLst>
          </p:cNvPr>
          <p:cNvPicPr>
            <a:picLocks noChangeAspect="1"/>
          </p:cNvPicPr>
          <p:nvPr/>
        </p:nvPicPr>
        <p:blipFill rotWithShape="1">
          <a:blip r:embed="rId10">
            <a:extLst>
              <a:ext uri="{BEBA8EAE-BF5A-486C-A8C5-ECC9F3942E4B}">
                <a14:imgProps xmlns:a14="http://schemas.microsoft.com/office/drawing/2010/main">
                  <a14:imgLayer r:embed="rId4">
                    <a14:imgEffect>
                      <a14:brightnessContrast bright="20000" contrast="20000"/>
                    </a14:imgEffect>
                  </a14:imgLayer>
                </a14:imgProps>
              </a:ext>
            </a:extLst>
          </a:blip>
          <a:srcRect l="57923" t="22617" r="28882" b="58451"/>
          <a:stretch/>
        </p:blipFill>
        <p:spPr>
          <a:xfrm>
            <a:off x="4679114" y="4319580"/>
            <a:ext cx="870721" cy="938220"/>
          </a:xfrm>
          <a:prstGeom prst="rect">
            <a:avLst/>
          </a:prstGeom>
          <a:ln>
            <a:noFill/>
          </a:ln>
          <a:effectLst>
            <a:softEdge rad="112500"/>
          </a:effectLst>
        </p:spPr>
      </p:pic>
      <p:sp>
        <p:nvSpPr>
          <p:cNvPr id="35" name="テキスト ボックス 34">
            <a:extLst>
              <a:ext uri="{FF2B5EF4-FFF2-40B4-BE49-F238E27FC236}">
                <a16:creationId xmlns:a16="http://schemas.microsoft.com/office/drawing/2014/main" id="{719471BF-BB98-45DC-5E46-CF53319FF39B}"/>
              </a:ext>
            </a:extLst>
          </p:cNvPr>
          <p:cNvSpPr txBox="1"/>
          <p:nvPr/>
        </p:nvSpPr>
        <p:spPr>
          <a:xfrm>
            <a:off x="4093128" y="4834755"/>
            <a:ext cx="646331" cy="369333"/>
          </a:xfrm>
          <a:prstGeom prst="rect">
            <a:avLst/>
          </a:prstGeom>
          <a:solidFill>
            <a:srgbClr val="00CC00"/>
          </a:solidFill>
        </p:spPr>
        <p:txBody>
          <a:bodyPr wrap="none" rtlCol="0">
            <a:spAutoFit/>
          </a:bodyPr>
          <a:lstStyle/>
          <a:p>
            <a:r>
              <a:rPr lang="ja-JP" altLang="en-US" b="1" dirty="0">
                <a:solidFill>
                  <a:schemeClr val="bg1">
                    <a:lumMod val="95000"/>
                  </a:schemeClr>
                </a:solidFill>
                <a:latin typeface="+mn-ea"/>
                <a:cs typeface="Meiryo UI" panose="020B0604030504040204" pitchFamily="50" charset="-128"/>
              </a:rPr>
              <a:t>薫子</a:t>
            </a:r>
            <a:endParaRPr lang="en-US" altLang="ja-JP" b="1" dirty="0">
              <a:solidFill>
                <a:schemeClr val="bg1">
                  <a:lumMod val="95000"/>
                </a:schemeClr>
              </a:solidFill>
              <a:latin typeface="+mn-ea"/>
              <a:cs typeface="Meiryo UI" panose="020B0604030504040204" pitchFamily="50" charset="-128"/>
            </a:endParaRPr>
          </a:p>
        </p:txBody>
      </p:sp>
      <p:sp>
        <p:nvSpPr>
          <p:cNvPr id="36" name="テキスト ボックス 35">
            <a:extLst>
              <a:ext uri="{FF2B5EF4-FFF2-40B4-BE49-F238E27FC236}">
                <a16:creationId xmlns:a16="http://schemas.microsoft.com/office/drawing/2014/main" id="{674E23CB-C8A6-6DF0-5560-9F99D15E2EAD}"/>
              </a:ext>
            </a:extLst>
          </p:cNvPr>
          <p:cNvSpPr txBox="1"/>
          <p:nvPr/>
        </p:nvSpPr>
        <p:spPr>
          <a:xfrm>
            <a:off x="3565782" y="4823581"/>
            <a:ext cx="415498" cy="369333"/>
          </a:xfrm>
          <a:prstGeom prst="rect">
            <a:avLst/>
          </a:prstGeom>
          <a:solidFill>
            <a:srgbClr val="00CC00"/>
          </a:solidFill>
        </p:spPr>
        <p:txBody>
          <a:bodyPr wrap="square" rtlCol="0">
            <a:spAutoFit/>
          </a:bodyPr>
          <a:lstStyle/>
          <a:p>
            <a:r>
              <a:rPr lang="ja-JP" altLang="en-US" b="1" dirty="0">
                <a:solidFill>
                  <a:schemeClr val="bg1">
                    <a:lumMod val="95000"/>
                  </a:schemeClr>
                </a:solidFill>
                <a:latin typeface="+mn-ea"/>
                <a:cs typeface="Meiryo UI" panose="020B0604030504040204" pitchFamily="50" charset="-128"/>
              </a:rPr>
              <a:t>堤</a:t>
            </a:r>
          </a:p>
        </p:txBody>
      </p:sp>
      <p:pic>
        <p:nvPicPr>
          <p:cNvPr id="37" name="図 36">
            <a:extLst>
              <a:ext uri="{FF2B5EF4-FFF2-40B4-BE49-F238E27FC236}">
                <a16:creationId xmlns:a16="http://schemas.microsoft.com/office/drawing/2014/main" id="{BBF6BC86-CF99-C66B-46AA-93B93AAB9839}"/>
              </a:ext>
            </a:extLst>
          </p:cNvPr>
          <p:cNvPicPr>
            <a:picLocks noChangeAspect="1"/>
          </p:cNvPicPr>
          <p:nvPr/>
        </p:nvPicPr>
        <p:blipFill rotWithShape="1">
          <a:blip r:embed="rId11">
            <a:extLst>
              <a:ext uri="{BEBA8EAE-BF5A-486C-A8C5-ECC9F3942E4B}">
                <a14:imgProps xmlns:a14="http://schemas.microsoft.com/office/drawing/2010/main">
                  <a14:imgLayer r:embed="rId12">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rcRect l="38750" t="26959" r="39439" b="34238"/>
          <a:stretch/>
        </p:blipFill>
        <p:spPr>
          <a:xfrm>
            <a:off x="1611122" y="3946191"/>
            <a:ext cx="866905" cy="1156748"/>
          </a:xfrm>
          <a:prstGeom prst="rect">
            <a:avLst/>
          </a:prstGeom>
          <a:ln>
            <a:noFill/>
          </a:ln>
          <a:effectLst>
            <a:softEdge rad="112500"/>
          </a:effectLst>
        </p:spPr>
      </p:pic>
    </p:spTree>
    <p:extLst>
      <p:ext uri="{BB962C8B-B14F-4D97-AF65-F5344CB8AC3E}">
        <p14:creationId xmlns:p14="http://schemas.microsoft.com/office/powerpoint/2010/main" val="667320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テキスト プレースホルダー 4">
            <a:extLst>
              <a:ext uri="{FF2B5EF4-FFF2-40B4-BE49-F238E27FC236}">
                <a16:creationId xmlns:a16="http://schemas.microsoft.com/office/drawing/2014/main" id="{7383F120-7E05-C774-9BF0-E90CD6497C11}"/>
              </a:ext>
            </a:extLst>
          </p:cNvPr>
          <p:cNvSpPr txBox="1">
            <a:spLocks/>
          </p:cNvSpPr>
          <p:nvPr/>
        </p:nvSpPr>
        <p:spPr>
          <a:xfrm>
            <a:off x="1776000" y="862240"/>
            <a:ext cx="10224274" cy="774571"/>
          </a:xfrm>
          <a:prstGeom prst="rect">
            <a:avLst/>
          </a:prstGeom>
        </p:spPr>
        <p:txBody>
          <a:bodyPr wrap="none">
            <a:spAutoFit/>
          </a:bodyPr>
          <a:lstStyle>
            <a:lvl1pPr marL="228600" indent="-228600" algn="l" defTabSz="914400" rtl="0" eaLnBrk="1" latinLnBrk="0" hangingPunct="1">
              <a:lnSpc>
                <a:spcPct val="100000"/>
              </a:lnSpc>
              <a:spcBef>
                <a:spcPts val="1000"/>
              </a:spcBef>
              <a:buFontTx/>
              <a:buBlip>
                <a:blip r:embed="rId3"/>
              </a:buBlip>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Tx/>
              <a:buBlip>
                <a:blip r:embed="rId4"/>
              </a:buBlip>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Tx/>
              <a:buBlip>
                <a:blip r:embed="rId5"/>
              </a:buBlip>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Tx/>
              <a:buBlip>
                <a:blip r:embed="rId6"/>
              </a:buBlip>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照明エリアを考慮した時差休憩グループの見直しを提案。　　　　　　　　　　　　　　　　　　　　　　　　　　　　　　</a:t>
            </a:r>
            <a:endParaRPr lang="en-US" altLang="ja-JP" sz="1800" dirty="0"/>
          </a:p>
          <a:p>
            <a:r>
              <a:rPr lang="en-US" altLang="ja-JP" sz="1800" dirty="0"/>
              <a:t>TEES</a:t>
            </a:r>
            <a:r>
              <a:rPr lang="ja-JP" altLang="en-US" sz="1800" dirty="0"/>
              <a:t>より適温管理ついて個人差がある適温調整ができるよう</a:t>
            </a:r>
            <a:r>
              <a:rPr lang="en-US" altLang="ja-JP" sz="1800" dirty="0"/>
              <a:t>TC</a:t>
            </a:r>
            <a:r>
              <a:rPr lang="ja-JP" altLang="en-US" sz="1800" dirty="0"/>
              <a:t>ルールの改訂案提供も実施した。</a:t>
            </a:r>
          </a:p>
        </p:txBody>
      </p:sp>
      <p:pic>
        <p:nvPicPr>
          <p:cNvPr id="4" name="図 3">
            <a:extLst>
              <a:ext uri="{FF2B5EF4-FFF2-40B4-BE49-F238E27FC236}">
                <a16:creationId xmlns:a16="http://schemas.microsoft.com/office/drawing/2014/main" id="{C231801C-F719-F80B-B2B6-FE3F8AF41A68}"/>
              </a:ext>
            </a:extLst>
          </p:cNvPr>
          <p:cNvPicPr>
            <a:picLocks noChangeAspect="1"/>
          </p:cNvPicPr>
          <p:nvPr/>
        </p:nvPicPr>
        <p:blipFill>
          <a:blip r:embed="rId7"/>
          <a:stretch>
            <a:fillRect/>
          </a:stretch>
        </p:blipFill>
        <p:spPr>
          <a:xfrm>
            <a:off x="2676000" y="1608811"/>
            <a:ext cx="7273818" cy="4461138"/>
          </a:xfrm>
          <a:prstGeom prst="rect">
            <a:avLst/>
          </a:prstGeom>
        </p:spPr>
      </p:pic>
      <p:sp>
        <p:nvSpPr>
          <p:cNvPr id="5" name="タイトル 1">
            <a:extLst>
              <a:ext uri="{FF2B5EF4-FFF2-40B4-BE49-F238E27FC236}">
                <a16:creationId xmlns:a16="http://schemas.microsoft.com/office/drawing/2014/main" id="{6460DDCC-06CC-4BF7-21AC-A635DFD2B1CB}"/>
              </a:ext>
            </a:extLst>
          </p:cNvPr>
          <p:cNvSpPr>
            <a:spLocks noGrp="1"/>
          </p:cNvSpPr>
          <p:nvPr>
            <p:ph type="title"/>
          </p:nvPr>
        </p:nvSpPr>
        <p:spPr>
          <a:xfrm>
            <a:off x="252000" y="107612"/>
            <a:ext cx="10524000" cy="766764"/>
          </a:xfrm>
        </p:spPr>
        <p:txBody>
          <a:bodyPr>
            <a:noAutofit/>
          </a:bodyPr>
          <a:lstStyle/>
          <a:p>
            <a:r>
              <a:rPr lang="en-US" altLang="ja-JP" sz="3600" dirty="0"/>
              <a:t>7</a:t>
            </a:r>
            <a:r>
              <a:rPr kumimoji="1" lang="en-US" altLang="ja-JP" sz="3600" dirty="0"/>
              <a:t>.</a:t>
            </a:r>
            <a:r>
              <a:rPr kumimoji="1" lang="ja-JP" altLang="en-US" sz="3600" dirty="0"/>
              <a:t>対策実施　</a:t>
            </a:r>
            <a:r>
              <a:rPr lang="en-US" altLang="ja-JP" sz="3600" dirty="0"/>
              <a:t>No.6</a:t>
            </a:r>
            <a:r>
              <a:rPr lang="ja-JP" altLang="en-US" sz="3600" dirty="0"/>
              <a:t>　照明利用適正化のための進言</a:t>
            </a:r>
            <a:endParaRPr kumimoji="1" lang="ja-JP" altLang="en-US" sz="3600" dirty="0"/>
          </a:p>
        </p:txBody>
      </p:sp>
    </p:spTree>
    <p:extLst>
      <p:ext uri="{BB962C8B-B14F-4D97-AF65-F5344CB8AC3E}">
        <p14:creationId xmlns:p14="http://schemas.microsoft.com/office/powerpoint/2010/main" val="2667812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テキスト プレースホルダー 2">
            <a:extLst>
              <a:ext uri="{FF2B5EF4-FFF2-40B4-BE49-F238E27FC236}">
                <a16:creationId xmlns:a16="http://schemas.microsoft.com/office/drawing/2014/main" id="{46BA86E5-E4B6-3735-39AC-AF1A54B5C4FF}"/>
              </a:ext>
            </a:extLst>
          </p:cNvPr>
          <p:cNvSpPr txBox="1">
            <a:spLocks/>
          </p:cNvSpPr>
          <p:nvPr/>
        </p:nvSpPr>
        <p:spPr>
          <a:xfrm>
            <a:off x="1056000" y="994612"/>
            <a:ext cx="6353180" cy="595305"/>
          </a:xfrm>
          <a:prstGeom prst="rect">
            <a:avLst/>
          </a:prstGeom>
        </p:spPr>
        <p:txBody>
          <a:bodyPr>
            <a:noAutofit/>
          </a:bodyPr>
          <a:lstStyle>
            <a:lvl1pPr marL="228600" indent="-228600" algn="l" defTabSz="914400" rtl="0" eaLnBrk="1" latinLnBrk="0" hangingPunct="1">
              <a:lnSpc>
                <a:spcPct val="100000"/>
              </a:lnSpc>
              <a:spcBef>
                <a:spcPts val="1000"/>
              </a:spcBef>
              <a:buFontTx/>
              <a:buBlip>
                <a:blip r:embed="rId3"/>
              </a:buBlip>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Tx/>
              <a:buBlip>
                <a:blip r:embed="rId4"/>
              </a:buBlip>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Tx/>
              <a:buBlip>
                <a:blip r:embed="rId5"/>
              </a:buBlip>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Tx/>
              <a:buBlip>
                <a:blip r:embed="rId6"/>
              </a:buBlip>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Tx/>
              <a:buBlip>
                <a:blip r:embed="rId3"/>
              </a:buBlip>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600"/>
              <a:t>北側★にのみフロア全体のスイッチがある。南側には緑枠のスイッチがある。　　　　　　　　　　　　　　　　　　　　照明器具が何番かを見える化する→スイッチ付近の掲示を最新化した</a:t>
            </a:r>
            <a:endParaRPr lang="ja-JP" altLang="en-US" sz="1600" dirty="0"/>
          </a:p>
        </p:txBody>
      </p:sp>
      <p:pic>
        <p:nvPicPr>
          <p:cNvPr id="4" name="コンテンツ プレースホルダー 8">
            <a:extLst>
              <a:ext uri="{FF2B5EF4-FFF2-40B4-BE49-F238E27FC236}">
                <a16:creationId xmlns:a16="http://schemas.microsoft.com/office/drawing/2014/main" id="{08B6DED6-5BDF-3DC9-7EEE-1BF54D7BEE2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63556" y="2358761"/>
            <a:ext cx="2131708" cy="3377321"/>
          </a:xfrm>
          <a:prstGeom prst="rect">
            <a:avLst/>
          </a:prstGeom>
        </p:spPr>
      </p:pic>
      <p:pic>
        <p:nvPicPr>
          <p:cNvPr id="5" name="コンテンツ プレースホルダー 9">
            <a:extLst>
              <a:ext uri="{FF2B5EF4-FFF2-40B4-BE49-F238E27FC236}">
                <a16:creationId xmlns:a16="http://schemas.microsoft.com/office/drawing/2014/main" id="{250E2DD8-5175-281C-C02B-2250266617F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0800000">
            <a:off x="5505045" y="3214651"/>
            <a:ext cx="1743116" cy="2515638"/>
          </a:xfrm>
          <a:prstGeom prst="rect">
            <a:avLst/>
          </a:prstGeom>
          <a:ln w="38100">
            <a:solidFill>
              <a:srgbClr val="C00000"/>
            </a:solidFill>
          </a:ln>
        </p:spPr>
      </p:pic>
      <p:sp>
        <p:nvSpPr>
          <p:cNvPr id="6" name="テキスト プレースホルダー 2">
            <a:extLst>
              <a:ext uri="{FF2B5EF4-FFF2-40B4-BE49-F238E27FC236}">
                <a16:creationId xmlns:a16="http://schemas.microsoft.com/office/drawing/2014/main" id="{3A959A30-785C-0F1F-FE79-2BA704E1E2BB}"/>
              </a:ext>
            </a:extLst>
          </p:cNvPr>
          <p:cNvSpPr txBox="1">
            <a:spLocks/>
          </p:cNvSpPr>
          <p:nvPr/>
        </p:nvSpPr>
        <p:spPr>
          <a:xfrm>
            <a:off x="1149327" y="1643220"/>
            <a:ext cx="6038191" cy="568350"/>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00000"/>
              </a:lnSpc>
              <a:spcBef>
                <a:spcPts val="1000"/>
              </a:spcBef>
              <a:buClr>
                <a:srgbClr val="000089"/>
              </a:buClr>
              <a:buFontTx/>
              <a:buNone/>
              <a:defRPr kumimoji="1" sz="2400" b="1"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rgbClr val="000089"/>
              </a:buClr>
              <a:buFontTx/>
              <a:buNone/>
              <a:defRPr kumimoji="1"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rgbClr val="000089"/>
              </a:buClr>
              <a:buFontTx/>
              <a:buNone/>
              <a:defRPr kumimoji="1"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rgbClr val="000089"/>
              </a:buClr>
              <a:buFontTx/>
              <a:buNone/>
              <a:defRPr kumimoji="1"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rgbClr val="000089"/>
              </a:buClr>
              <a:buFontTx/>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1600" dirty="0"/>
              <a:t>赤枠部のスイッチ番号が不一致の為、照明器具への見える化は中止。　南側と北側スイッチでは赤枠部の番号が異なる。　↓　　　　　　　　　　　　　　　　　　　　</a:t>
            </a:r>
          </a:p>
        </p:txBody>
      </p:sp>
      <p:pic>
        <p:nvPicPr>
          <p:cNvPr id="7" name="図 6">
            <a:extLst>
              <a:ext uri="{FF2B5EF4-FFF2-40B4-BE49-F238E27FC236}">
                <a16:creationId xmlns:a16="http://schemas.microsoft.com/office/drawing/2014/main" id="{FFED74FE-215A-762B-5D63-DCDFA6912B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43874" y="1136046"/>
            <a:ext cx="2589137" cy="4883471"/>
          </a:xfrm>
          <a:prstGeom prst="rect">
            <a:avLst/>
          </a:prstGeom>
        </p:spPr>
      </p:pic>
      <p:sp>
        <p:nvSpPr>
          <p:cNvPr id="8" name="正方形/長方形 7">
            <a:extLst>
              <a:ext uri="{FF2B5EF4-FFF2-40B4-BE49-F238E27FC236}">
                <a16:creationId xmlns:a16="http://schemas.microsoft.com/office/drawing/2014/main" id="{6CA05963-BD21-8B71-9EC2-09EC7F765EA8}"/>
              </a:ext>
            </a:extLst>
          </p:cNvPr>
          <p:cNvSpPr/>
          <p:nvPr/>
        </p:nvSpPr>
        <p:spPr>
          <a:xfrm>
            <a:off x="8033336" y="5903701"/>
            <a:ext cx="469357" cy="2572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ysClr val="windowText" lastClr="000000"/>
                </a:solidFill>
              </a:rPr>
              <a:t>EV</a:t>
            </a:r>
            <a:endParaRPr lang="ja-JP" altLang="en-US" sz="1000" dirty="0"/>
          </a:p>
        </p:txBody>
      </p:sp>
      <p:sp>
        <p:nvSpPr>
          <p:cNvPr id="9" name="正方形/長方形 8">
            <a:extLst>
              <a:ext uri="{FF2B5EF4-FFF2-40B4-BE49-F238E27FC236}">
                <a16:creationId xmlns:a16="http://schemas.microsoft.com/office/drawing/2014/main" id="{4731EC7B-5AFA-69AB-9686-A1FF483527FD}"/>
              </a:ext>
            </a:extLst>
          </p:cNvPr>
          <p:cNvSpPr/>
          <p:nvPr/>
        </p:nvSpPr>
        <p:spPr>
          <a:xfrm>
            <a:off x="7880884" y="1099427"/>
            <a:ext cx="1256129" cy="283351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矢印: 右 9">
            <a:extLst>
              <a:ext uri="{FF2B5EF4-FFF2-40B4-BE49-F238E27FC236}">
                <a16:creationId xmlns:a16="http://schemas.microsoft.com/office/drawing/2014/main" id="{711B135E-FC43-A771-FF3D-E101C419D476}"/>
              </a:ext>
            </a:extLst>
          </p:cNvPr>
          <p:cNvSpPr/>
          <p:nvPr/>
        </p:nvSpPr>
        <p:spPr>
          <a:xfrm>
            <a:off x="3324007" y="2189656"/>
            <a:ext cx="3975525" cy="1041180"/>
          </a:xfrm>
          <a:prstGeom prst="rightArrow">
            <a:avLst>
              <a:gd name="adj1" fmla="val 61518"/>
              <a:gd name="adj2" fmla="val 51012"/>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座席表の最下面に設定を行った。　　　庶務担当による配置見直しのみで</a:t>
            </a:r>
            <a:r>
              <a:rPr lang="en-US" altLang="ja-JP" dirty="0">
                <a:solidFill>
                  <a:schemeClr val="tx1"/>
                </a:solidFill>
              </a:rPr>
              <a:t>OK</a:t>
            </a:r>
            <a:endParaRPr lang="ja-JP" altLang="en-US" dirty="0">
              <a:solidFill>
                <a:schemeClr val="tx1"/>
              </a:solidFill>
            </a:endParaRPr>
          </a:p>
        </p:txBody>
      </p:sp>
      <p:sp>
        <p:nvSpPr>
          <p:cNvPr id="11" name="正方形/長方形 10">
            <a:extLst>
              <a:ext uri="{FF2B5EF4-FFF2-40B4-BE49-F238E27FC236}">
                <a16:creationId xmlns:a16="http://schemas.microsoft.com/office/drawing/2014/main" id="{5433DD37-08B0-CD45-514A-FD25A8FD5578}"/>
              </a:ext>
            </a:extLst>
          </p:cNvPr>
          <p:cNvSpPr/>
          <p:nvPr/>
        </p:nvSpPr>
        <p:spPr>
          <a:xfrm>
            <a:off x="7815531" y="1035393"/>
            <a:ext cx="2780469" cy="289755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a:extLst>
              <a:ext uri="{FF2B5EF4-FFF2-40B4-BE49-F238E27FC236}">
                <a16:creationId xmlns:a16="http://schemas.microsoft.com/office/drawing/2014/main" id="{E3F85690-8E2F-0ED3-A4B4-A87FE9937806}"/>
              </a:ext>
            </a:extLst>
          </p:cNvPr>
          <p:cNvSpPr/>
          <p:nvPr/>
        </p:nvSpPr>
        <p:spPr>
          <a:xfrm>
            <a:off x="1413235" y="5730289"/>
            <a:ext cx="2199983" cy="369332"/>
          </a:xfrm>
          <a:prstGeom prst="rect">
            <a:avLst/>
          </a:prstGeom>
        </p:spPr>
        <p:txBody>
          <a:bodyPr wrap="square">
            <a:spAutoFit/>
          </a:bodyPr>
          <a:lstStyle/>
          <a:p>
            <a:r>
              <a:rPr lang="ja-JP" altLang="en-US" dirty="0"/>
              <a:t>北側スイッチに掲示</a:t>
            </a:r>
          </a:p>
        </p:txBody>
      </p:sp>
      <p:sp>
        <p:nvSpPr>
          <p:cNvPr id="13" name="正方形/長方形 12">
            <a:extLst>
              <a:ext uri="{FF2B5EF4-FFF2-40B4-BE49-F238E27FC236}">
                <a16:creationId xmlns:a16="http://schemas.microsoft.com/office/drawing/2014/main" id="{8D91BE7A-B022-31EB-292F-4F39AB07D92A}"/>
              </a:ext>
            </a:extLst>
          </p:cNvPr>
          <p:cNvSpPr/>
          <p:nvPr/>
        </p:nvSpPr>
        <p:spPr>
          <a:xfrm>
            <a:off x="3783889" y="5815990"/>
            <a:ext cx="1547374" cy="369332"/>
          </a:xfrm>
          <a:prstGeom prst="rect">
            <a:avLst/>
          </a:prstGeom>
        </p:spPr>
        <p:txBody>
          <a:bodyPr wrap="square">
            <a:spAutoFit/>
          </a:bodyPr>
          <a:lstStyle/>
          <a:p>
            <a:r>
              <a:rPr lang="ja-JP" altLang="en-US" dirty="0"/>
              <a:t>北側スイッチ</a:t>
            </a:r>
          </a:p>
        </p:txBody>
      </p:sp>
      <p:pic>
        <p:nvPicPr>
          <p:cNvPr id="14" name="コンテンツ プレースホルダー 8">
            <a:extLst>
              <a:ext uri="{FF2B5EF4-FFF2-40B4-BE49-F238E27FC236}">
                <a16:creationId xmlns:a16="http://schemas.microsoft.com/office/drawing/2014/main" id="{3403A7A0-62E3-65CB-0996-F89917A5831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774233" y="3251229"/>
            <a:ext cx="1557030" cy="2479060"/>
          </a:xfrm>
          <a:prstGeom prst="rect">
            <a:avLst/>
          </a:prstGeom>
          <a:ln w="38100">
            <a:solidFill>
              <a:srgbClr val="C00000"/>
            </a:solidFill>
          </a:ln>
        </p:spPr>
      </p:pic>
      <p:sp>
        <p:nvSpPr>
          <p:cNvPr id="15" name="正方形/長方形 14">
            <a:extLst>
              <a:ext uri="{FF2B5EF4-FFF2-40B4-BE49-F238E27FC236}">
                <a16:creationId xmlns:a16="http://schemas.microsoft.com/office/drawing/2014/main" id="{9517A301-D567-66AB-7C5D-74CE2DE41561}"/>
              </a:ext>
            </a:extLst>
          </p:cNvPr>
          <p:cNvSpPr/>
          <p:nvPr/>
        </p:nvSpPr>
        <p:spPr>
          <a:xfrm>
            <a:off x="5909371" y="5794190"/>
            <a:ext cx="2846196" cy="369332"/>
          </a:xfrm>
          <a:prstGeom prst="rect">
            <a:avLst/>
          </a:prstGeom>
        </p:spPr>
        <p:txBody>
          <a:bodyPr wrap="square">
            <a:spAutoFit/>
          </a:bodyPr>
          <a:lstStyle/>
          <a:p>
            <a:r>
              <a:rPr lang="ja-JP" altLang="en-US" dirty="0"/>
              <a:t>南側スイッチ（反転）</a:t>
            </a:r>
          </a:p>
        </p:txBody>
      </p:sp>
      <p:sp>
        <p:nvSpPr>
          <p:cNvPr id="16" name="タイトル 1">
            <a:extLst>
              <a:ext uri="{FF2B5EF4-FFF2-40B4-BE49-F238E27FC236}">
                <a16:creationId xmlns:a16="http://schemas.microsoft.com/office/drawing/2014/main" id="{9B4ABE8C-DCE3-6300-AC13-84D19B24496C}"/>
              </a:ext>
            </a:extLst>
          </p:cNvPr>
          <p:cNvSpPr>
            <a:spLocks noGrp="1"/>
          </p:cNvSpPr>
          <p:nvPr>
            <p:ph type="title"/>
          </p:nvPr>
        </p:nvSpPr>
        <p:spPr>
          <a:xfrm>
            <a:off x="47815" y="108887"/>
            <a:ext cx="10704001" cy="766764"/>
          </a:xfrm>
        </p:spPr>
        <p:txBody>
          <a:bodyPr>
            <a:noAutofit/>
          </a:bodyPr>
          <a:lstStyle/>
          <a:p>
            <a:r>
              <a:rPr lang="en-US" altLang="ja-JP" sz="3600" dirty="0"/>
              <a:t>7</a:t>
            </a:r>
            <a:r>
              <a:rPr kumimoji="1" lang="en-US" altLang="ja-JP" sz="3600" dirty="0"/>
              <a:t>.</a:t>
            </a:r>
            <a:r>
              <a:rPr kumimoji="1" lang="ja-JP" altLang="en-US" sz="3600" dirty="0"/>
              <a:t>対策実施　</a:t>
            </a:r>
            <a:r>
              <a:rPr lang="en-US" altLang="ja-JP" sz="3600" dirty="0"/>
              <a:t>No.7</a:t>
            </a:r>
            <a:r>
              <a:rPr lang="ja-JP" altLang="en-US" sz="3600" dirty="0"/>
              <a:t>　照明利用適正化の為の見える化</a:t>
            </a:r>
            <a:endParaRPr kumimoji="1" lang="ja-JP" altLang="en-US" sz="3600" dirty="0"/>
          </a:p>
        </p:txBody>
      </p:sp>
    </p:spTree>
    <p:extLst>
      <p:ext uri="{BB962C8B-B14F-4D97-AF65-F5344CB8AC3E}">
        <p14:creationId xmlns:p14="http://schemas.microsoft.com/office/powerpoint/2010/main" val="2076731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pic>
        <p:nvPicPr>
          <p:cNvPr id="3" name="図 2">
            <a:extLst>
              <a:ext uri="{FF2B5EF4-FFF2-40B4-BE49-F238E27FC236}">
                <a16:creationId xmlns:a16="http://schemas.microsoft.com/office/drawing/2014/main" id="{F22A0F16-D7C3-2CEA-10B6-F92007012A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6000" y="3069000"/>
            <a:ext cx="3412209" cy="2433297"/>
          </a:xfrm>
          <a:prstGeom prst="rect">
            <a:avLst/>
          </a:prstGeom>
        </p:spPr>
      </p:pic>
      <p:sp>
        <p:nvSpPr>
          <p:cNvPr id="4" name="テキスト ボックス 3">
            <a:extLst>
              <a:ext uri="{FF2B5EF4-FFF2-40B4-BE49-F238E27FC236}">
                <a16:creationId xmlns:a16="http://schemas.microsoft.com/office/drawing/2014/main" id="{785782C1-A394-FA1B-0555-DDFD5C10A25A}"/>
              </a:ext>
            </a:extLst>
          </p:cNvPr>
          <p:cNvSpPr txBox="1"/>
          <p:nvPr/>
        </p:nvSpPr>
        <p:spPr>
          <a:xfrm>
            <a:off x="2241059" y="5497739"/>
            <a:ext cx="1754006" cy="307777"/>
          </a:xfrm>
          <a:prstGeom prst="rect">
            <a:avLst/>
          </a:prstGeom>
          <a:noFill/>
        </p:spPr>
        <p:txBody>
          <a:bodyPr wrap="none" rtlCol="0">
            <a:spAutoFit/>
          </a:bodyPr>
          <a:lstStyle/>
          <a:p>
            <a:r>
              <a:rPr lang="ja-JP" altLang="en-US" sz="1400" dirty="0"/>
              <a:t>図</a:t>
            </a:r>
            <a:r>
              <a:rPr lang="en-US" altLang="ja-JP" sz="1400" dirty="0"/>
              <a:t>15</a:t>
            </a:r>
            <a:r>
              <a:rPr lang="ja-JP" altLang="en-US" sz="1400" dirty="0"/>
              <a:t> 掲示物の様子</a:t>
            </a:r>
            <a:r>
              <a:rPr lang="en-US" altLang="ja-JP" sz="1400" dirty="0"/>
              <a:t> </a:t>
            </a:r>
            <a:endParaRPr lang="ja-JP" altLang="en-US" sz="1400" dirty="0"/>
          </a:p>
        </p:txBody>
      </p:sp>
      <p:pic>
        <p:nvPicPr>
          <p:cNvPr id="5" name="図 4">
            <a:extLst>
              <a:ext uri="{FF2B5EF4-FFF2-40B4-BE49-F238E27FC236}">
                <a16:creationId xmlns:a16="http://schemas.microsoft.com/office/drawing/2014/main" id="{AC72AE80-F319-AED7-5245-0D6E45A942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7677" y="1418145"/>
            <a:ext cx="4474788" cy="3359962"/>
          </a:xfrm>
          <a:prstGeom prst="rect">
            <a:avLst/>
          </a:prstGeom>
        </p:spPr>
      </p:pic>
      <p:sp>
        <p:nvSpPr>
          <p:cNvPr id="6" name="正方形/長方形 5">
            <a:extLst>
              <a:ext uri="{FF2B5EF4-FFF2-40B4-BE49-F238E27FC236}">
                <a16:creationId xmlns:a16="http://schemas.microsoft.com/office/drawing/2014/main" id="{C686524C-FF79-900E-A7F2-C254E616AC58}"/>
              </a:ext>
            </a:extLst>
          </p:cNvPr>
          <p:cNvSpPr/>
          <p:nvPr/>
        </p:nvSpPr>
        <p:spPr>
          <a:xfrm>
            <a:off x="5684874" y="1291333"/>
            <a:ext cx="4720394" cy="348677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a:extLst>
              <a:ext uri="{FF2B5EF4-FFF2-40B4-BE49-F238E27FC236}">
                <a16:creationId xmlns:a16="http://schemas.microsoft.com/office/drawing/2014/main" id="{181D85A9-A682-081B-D40F-C0529E77AB5F}"/>
              </a:ext>
            </a:extLst>
          </p:cNvPr>
          <p:cNvSpPr/>
          <p:nvPr/>
        </p:nvSpPr>
        <p:spPr>
          <a:xfrm>
            <a:off x="1407061" y="3949803"/>
            <a:ext cx="1260000" cy="8710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8" name="直線コネクタ 7">
            <a:extLst>
              <a:ext uri="{FF2B5EF4-FFF2-40B4-BE49-F238E27FC236}">
                <a16:creationId xmlns:a16="http://schemas.microsoft.com/office/drawing/2014/main" id="{CA4F59FC-2067-62ED-0772-D383777DFC0B}"/>
              </a:ext>
            </a:extLst>
          </p:cNvPr>
          <p:cNvCxnSpPr>
            <a:cxnSpLocks/>
          </p:cNvCxnSpPr>
          <p:nvPr/>
        </p:nvCxnSpPr>
        <p:spPr>
          <a:xfrm flipH="1">
            <a:off x="2667061" y="1291337"/>
            <a:ext cx="3017817" cy="265846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3D35887-7825-41D4-378F-875BD0FB7F04}"/>
              </a:ext>
            </a:extLst>
          </p:cNvPr>
          <p:cNvCxnSpPr>
            <a:cxnSpLocks/>
          </p:cNvCxnSpPr>
          <p:nvPr/>
        </p:nvCxnSpPr>
        <p:spPr>
          <a:xfrm flipH="1">
            <a:off x="2667061" y="4778111"/>
            <a:ext cx="2998798" cy="4275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A34FE88-BC12-9E1F-B389-127853CD08A5}"/>
              </a:ext>
            </a:extLst>
          </p:cNvPr>
          <p:cNvSpPr txBox="1"/>
          <p:nvPr/>
        </p:nvSpPr>
        <p:spPr>
          <a:xfrm>
            <a:off x="245463" y="1052484"/>
            <a:ext cx="4720393" cy="1015663"/>
          </a:xfrm>
          <a:prstGeom prst="rect">
            <a:avLst/>
          </a:prstGeom>
          <a:noFill/>
        </p:spPr>
        <p:txBody>
          <a:bodyPr wrap="square" rtlCol="0">
            <a:spAutoFit/>
          </a:bodyPr>
          <a:lstStyle/>
          <a:p>
            <a:r>
              <a:rPr lang="ja-JP" altLang="en-US" sz="2000" b="1" dirty="0"/>
              <a:t>具体的な省エネ活動として、エアコン・照明消し忘れ防止の掲示を行った。</a:t>
            </a:r>
            <a:endParaRPr lang="en-US" altLang="ja-JP" sz="2000" b="1" dirty="0"/>
          </a:p>
          <a:p>
            <a:r>
              <a:rPr lang="ja-JP" altLang="en-US" sz="2000" b="1" dirty="0"/>
              <a:t>コスト意識向上のため、電気料金で示した。</a:t>
            </a:r>
          </a:p>
        </p:txBody>
      </p:sp>
      <p:pic>
        <p:nvPicPr>
          <p:cNvPr id="11" name="図 10">
            <a:extLst>
              <a:ext uri="{FF2B5EF4-FFF2-40B4-BE49-F238E27FC236}">
                <a16:creationId xmlns:a16="http://schemas.microsoft.com/office/drawing/2014/main" id="{EEC3ECBC-61F7-18DA-95BD-DC93AF0022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3664" y="4904919"/>
            <a:ext cx="1139286" cy="1139286"/>
          </a:xfrm>
          <a:prstGeom prst="rect">
            <a:avLst/>
          </a:prstGeom>
        </p:spPr>
      </p:pic>
      <p:sp>
        <p:nvSpPr>
          <p:cNvPr id="12" name="吹き出し: 角を丸めた四角形 11">
            <a:extLst>
              <a:ext uri="{FF2B5EF4-FFF2-40B4-BE49-F238E27FC236}">
                <a16:creationId xmlns:a16="http://schemas.microsoft.com/office/drawing/2014/main" id="{6E9341A9-0880-8822-450E-EBDF5C57C901}"/>
              </a:ext>
            </a:extLst>
          </p:cNvPr>
          <p:cNvSpPr/>
          <p:nvPr/>
        </p:nvSpPr>
        <p:spPr>
          <a:xfrm>
            <a:off x="7469927" y="4975682"/>
            <a:ext cx="3126073" cy="654016"/>
          </a:xfrm>
          <a:prstGeom prst="wedgeRoundRectCallout">
            <a:avLst>
              <a:gd name="adj1" fmla="val -64529"/>
              <a:gd name="adj2" fmla="val -12779"/>
              <a:gd name="adj3" fmla="val 16667"/>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消し忘れ＝お金の無駄遣い！</a:t>
            </a:r>
          </a:p>
        </p:txBody>
      </p:sp>
      <p:sp>
        <p:nvSpPr>
          <p:cNvPr id="13" name="タイトル 1">
            <a:extLst>
              <a:ext uri="{FF2B5EF4-FFF2-40B4-BE49-F238E27FC236}">
                <a16:creationId xmlns:a16="http://schemas.microsoft.com/office/drawing/2014/main" id="{C0B18CA2-C161-761F-2F31-69ED27E898B3}"/>
              </a:ext>
            </a:extLst>
          </p:cNvPr>
          <p:cNvSpPr>
            <a:spLocks noGrp="1"/>
          </p:cNvSpPr>
          <p:nvPr>
            <p:ph type="title"/>
          </p:nvPr>
        </p:nvSpPr>
        <p:spPr>
          <a:xfrm>
            <a:off x="252000" y="107612"/>
            <a:ext cx="10344000" cy="766764"/>
          </a:xfrm>
        </p:spPr>
        <p:txBody>
          <a:bodyPr>
            <a:normAutofit fontScale="90000"/>
          </a:bodyPr>
          <a:lstStyle/>
          <a:p>
            <a:r>
              <a:rPr lang="en-US" altLang="ja-JP" dirty="0"/>
              <a:t>7</a:t>
            </a:r>
            <a:r>
              <a:rPr kumimoji="1" lang="en-US" altLang="ja-JP" dirty="0"/>
              <a:t>.</a:t>
            </a:r>
            <a:r>
              <a:rPr kumimoji="1" lang="ja-JP" altLang="en-US" dirty="0"/>
              <a:t>対策実施　</a:t>
            </a:r>
            <a:r>
              <a:rPr lang="en-US" altLang="ja-JP" dirty="0"/>
              <a:t>No.8</a:t>
            </a:r>
            <a:r>
              <a:rPr lang="ja-JP" altLang="en-US" dirty="0"/>
              <a:t>省エネ活動事例の見える化</a:t>
            </a:r>
            <a:endParaRPr kumimoji="1" lang="ja-JP" altLang="en-US" dirty="0"/>
          </a:p>
        </p:txBody>
      </p:sp>
    </p:spTree>
    <p:extLst>
      <p:ext uri="{BB962C8B-B14F-4D97-AF65-F5344CB8AC3E}">
        <p14:creationId xmlns:p14="http://schemas.microsoft.com/office/powerpoint/2010/main" val="3949446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pic>
        <p:nvPicPr>
          <p:cNvPr id="3" name="図 2">
            <a:extLst>
              <a:ext uri="{FF2B5EF4-FFF2-40B4-BE49-F238E27FC236}">
                <a16:creationId xmlns:a16="http://schemas.microsoft.com/office/drawing/2014/main" id="{E902A66C-F93D-1F8A-C25D-4A75183CF7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0246" y="2743177"/>
            <a:ext cx="5295754" cy="2881539"/>
          </a:xfrm>
          <a:prstGeom prst="rect">
            <a:avLst/>
          </a:prstGeom>
        </p:spPr>
      </p:pic>
      <p:pic>
        <p:nvPicPr>
          <p:cNvPr id="4" name="Picture 2" descr="ぴえんのイラスト（男性）">
            <a:extLst>
              <a:ext uri="{FF2B5EF4-FFF2-40B4-BE49-F238E27FC236}">
                <a16:creationId xmlns:a16="http://schemas.microsoft.com/office/drawing/2014/main" id="{A78DB292-B079-3750-2C32-12BBD9401F8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65967" y="4329000"/>
            <a:ext cx="1306800" cy="1440000"/>
          </a:xfrm>
          <a:prstGeom prst="rect">
            <a:avLst/>
          </a:prstGeom>
          <a:noFill/>
          <a:extLst>
            <a:ext uri="{909E8E84-426E-40DD-AFC4-6F175D3DCCD1}">
              <a14:hiddenFill xmlns:a14="http://schemas.microsoft.com/office/drawing/2010/main">
                <a:solidFill>
                  <a:srgbClr val="FFFFFF"/>
                </a:solidFill>
              </a14:hiddenFill>
            </a:ext>
          </a:extLst>
        </p:spPr>
      </p:pic>
      <p:sp>
        <p:nvSpPr>
          <p:cNvPr id="5" name="吹き出し: 角を丸めた四角形 4">
            <a:extLst>
              <a:ext uri="{FF2B5EF4-FFF2-40B4-BE49-F238E27FC236}">
                <a16:creationId xmlns:a16="http://schemas.microsoft.com/office/drawing/2014/main" id="{2953785A-194C-4C9F-7B6B-9415E52CFAEB}"/>
              </a:ext>
            </a:extLst>
          </p:cNvPr>
          <p:cNvSpPr/>
          <p:nvPr/>
        </p:nvSpPr>
        <p:spPr>
          <a:xfrm>
            <a:off x="3036927" y="4499756"/>
            <a:ext cx="2160000" cy="1286335"/>
          </a:xfrm>
          <a:prstGeom prst="wedgeRoundRectCallout">
            <a:avLst>
              <a:gd name="adj1" fmla="val -71633"/>
              <a:gd name="adj2" fmla="val -11632"/>
              <a:gd name="adj3" fmla="val 16667"/>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いつの日か、この教育が</a:t>
            </a:r>
            <a:r>
              <a:rPr lang="en-US" altLang="ja-JP" sz="1600" dirty="0">
                <a:solidFill>
                  <a:schemeClr val="tx1"/>
                </a:solidFill>
              </a:rPr>
              <a:t>”</a:t>
            </a:r>
            <a:r>
              <a:rPr lang="ja-JP" altLang="en-US" sz="1600" dirty="0">
                <a:solidFill>
                  <a:schemeClr val="tx1"/>
                </a:solidFill>
              </a:rPr>
              <a:t>共通教育</a:t>
            </a:r>
            <a:r>
              <a:rPr lang="en-US" altLang="ja-JP" sz="1600" dirty="0">
                <a:solidFill>
                  <a:schemeClr val="tx1"/>
                </a:solidFill>
              </a:rPr>
              <a:t>”</a:t>
            </a:r>
            <a:r>
              <a:rPr lang="ja-JP" altLang="en-US" sz="1600" dirty="0">
                <a:solidFill>
                  <a:schemeClr val="tx1"/>
                </a:solidFill>
              </a:rPr>
              <a:t>として設定され、広く受講されるようになると良いなぁ</a:t>
            </a:r>
            <a:r>
              <a:rPr lang="en-US" altLang="ja-JP" sz="1600" dirty="0">
                <a:solidFill>
                  <a:schemeClr val="tx1"/>
                </a:solidFill>
              </a:rPr>
              <a:t>…</a:t>
            </a:r>
            <a:endParaRPr lang="ja-JP" altLang="en-US" sz="1600" dirty="0">
              <a:solidFill>
                <a:schemeClr val="tx1"/>
              </a:solidFill>
            </a:endParaRPr>
          </a:p>
        </p:txBody>
      </p:sp>
      <p:sp>
        <p:nvSpPr>
          <p:cNvPr id="6" name="テキスト プレースホルダー 2">
            <a:extLst>
              <a:ext uri="{FF2B5EF4-FFF2-40B4-BE49-F238E27FC236}">
                <a16:creationId xmlns:a16="http://schemas.microsoft.com/office/drawing/2014/main" id="{669B6D30-7187-565F-06CE-F8E0C7A091F0}"/>
              </a:ext>
            </a:extLst>
          </p:cNvPr>
          <p:cNvSpPr txBox="1">
            <a:spLocks/>
          </p:cNvSpPr>
          <p:nvPr/>
        </p:nvSpPr>
        <p:spPr>
          <a:xfrm>
            <a:off x="252000" y="1106811"/>
            <a:ext cx="5218628" cy="3222193"/>
          </a:xfrm>
          <a:prstGeom prst="rect">
            <a:avLst/>
          </a:prstGeom>
        </p:spPr>
        <p:txBody>
          <a:bodyPr anchor="ctr" anchorCtr="0">
            <a:noAutofit/>
          </a:bodyPr>
          <a:lstStyle>
            <a:lvl1pPr marL="228600" indent="-228600" algn="l" defTabSz="914400" rtl="0" eaLnBrk="1" latinLnBrk="0" hangingPunct="1">
              <a:lnSpc>
                <a:spcPct val="100000"/>
              </a:lnSpc>
              <a:spcBef>
                <a:spcPts val="1000"/>
              </a:spcBef>
              <a:buFontTx/>
              <a:buBlip>
                <a:blip r:embed="rId5"/>
              </a:buBlip>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Tx/>
              <a:buBlip>
                <a:blip r:embed="rId6"/>
              </a:buBlip>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Tx/>
              <a:buBlip>
                <a:blip r:embed="rId7"/>
              </a:buBlip>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Tx/>
              <a:buBlip>
                <a:blip r:embed="rId8"/>
              </a:buBlip>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Tx/>
              <a:buBlip>
                <a:blip r:embed="rId5"/>
              </a:buBlip>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　省エネルギーセンターのガイドラインや、アーレスティ内他事業所の取り組みを参考にしながら、個々人が取り組むことのできる省エネ行動や、その背景となる社内的ニーズなどを織り込んだ、省エネ教育資料を作成しました。内容については</a:t>
            </a:r>
            <a:r>
              <a:rPr lang="en-US" altLang="ja-JP" sz="1800" dirty="0"/>
              <a:t>SE0</a:t>
            </a:r>
            <a:r>
              <a:rPr lang="ja-JP" altLang="en-US" sz="1800" dirty="0"/>
              <a:t>内管理職にもチェックしてもらい、</a:t>
            </a:r>
            <a:r>
              <a:rPr lang="en-US" altLang="ja-JP" sz="1800" dirty="0"/>
              <a:t>TC</a:t>
            </a:r>
            <a:r>
              <a:rPr lang="ja-JP" altLang="en-US" sz="1800" dirty="0"/>
              <a:t>以外の事業所でも利用してもらえるような資料とすることができました。</a:t>
            </a:r>
            <a:endParaRPr lang="en-US" altLang="ja-JP" sz="1800" dirty="0"/>
          </a:p>
          <a:p>
            <a:r>
              <a:rPr lang="ja-JP" altLang="en-US" sz="1800" dirty="0"/>
              <a:t>　その成果物については、</a:t>
            </a:r>
            <a:r>
              <a:rPr lang="en-US" altLang="ja-JP" sz="1800" dirty="0"/>
              <a:t>HR</a:t>
            </a:r>
            <a:r>
              <a:rPr lang="ja-JP" altLang="en-US" sz="1800" dirty="0"/>
              <a:t>部に相談をし、</a:t>
            </a:r>
            <a:r>
              <a:rPr lang="en-US" altLang="ja-JP" sz="1800" dirty="0"/>
              <a:t>e</a:t>
            </a:r>
            <a:r>
              <a:rPr lang="ja-JP" altLang="en-US" sz="1800" dirty="0"/>
              <a:t>ラーニングシステムへコンテンツ登録し、</a:t>
            </a:r>
            <a:r>
              <a:rPr lang="en-US" altLang="ja-JP" sz="1800" dirty="0"/>
              <a:t>TC</a:t>
            </a:r>
            <a:r>
              <a:rPr lang="ja-JP" altLang="en-US" sz="1800" dirty="0"/>
              <a:t>内へ展開を行った。</a:t>
            </a:r>
          </a:p>
        </p:txBody>
      </p:sp>
      <p:pic>
        <p:nvPicPr>
          <p:cNvPr id="7" name="図 6">
            <a:extLst>
              <a:ext uri="{FF2B5EF4-FFF2-40B4-BE49-F238E27FC236}">
                <a16:creationId xmlns:a16="http://schemas.microsoft.com/office/drawing/2014/main" id="{CD4A30FE-EA62-4C5B-DDF2-479D7E626858}"/>
              </a:ext>
            </a:extLst>
          </p:cNvPr>
          <p:cNvPicPr>
            <a:picLocks noChangeAspect="1"/>
          </p:cNvPicPr>
          <p:nvPr/>
        </p:nvPicPr>
        <p:blipFill>
          <a:blip r:embed="rId9"/>
          <a:stretch>
            <a:fillRect/>
          </a:stretch>
        </p:blipFill>
        <p:spPr>
          <a:xfrm>
            <a:off x="5840246" y="1409404"/>
            <a:ext cx="5218628" cy="1207113"/>
          </a:xfrm>
          <a:prstGeom prst="rect">
            <a:avLst/>
          </a:prstGeom>
        </p:spPr>
      </p:pic>
      <p:sp>
        <p:nvSpPr>
          <p:cNvPr id="8" name="タイトル 1">
            <a:extLst>
              <a:ext uri="{FF2B5EF4-FFF2-40B4-BE49-F238E27FC236}">
                <a16:creationId xmlns:a16="http://schemas.microsoft.com/office/drawing/2014/main" id="{F490D9F9-5B60-BAFE-AFCD-F7765C9F98F1}"/>
              </a:ext>
            </a:extLst>
          </p:cNvPr>
          <p:cNvSpPr>
            <a:spLocks noGrp="1"/>
          </p:cNvSpPr>
          <p:nvPr>
            <p:ph type="title"/>
          </p:nvPr>
        </p:nvSpPr>
        <p:spPr>
          <a:xfrm>
            <a:off x="252000" y="107612"/>
            <a:ext cx="10164000" cy="766764"/>
          </a:xfrm>
        </p:spPr>
        <p:txBody>
          <a:bodyPr>
            <a:normAutofit fontScale="90000"/>
          </a:bodyPr>
          <a:lstStyle/>
          <a:p>
            <a:r>
              <a:rPr lang="en-US" altLang="ja-JP" dirty="0"/>
              <a:t>7</a:t>
            </a:r>
            <a:r>
              <a:rPr kumimoji="1" lang="en-US" altLang="ja-JP" dirty="0"/>
              <a:t>.</a:t>
            </a:r>
            <a:r>
              <a:rPr kumimoji="1" lang="ja-JP" altLang="en-US" dirty="0"/>
              <a:t>対策実施　</a:t>
            </a:r>
            <a:r>
              <a:rPr lang="en-US" altLang="ja-JP" dirty="0"/>
              <a:t>No.9 </a:t>
            </a:r>
            <a:r>
              <a:rPr lang="ja-JP" altLang="en-US" dirty="0"/>
              <a:t>省エネ啓発・啓蒙の展開</a:t>
            </a:r>
            <a:endParaRPr kumimoji="1" lang="ja-JP" altLang="en-US" dirty="0"/>
          </a:p>
        </p:txBody>
      </p:sp>
    </p:spTree>
    <p:extLst>
      <p:ext uri="{BB962C8B-B14F-4D97-AF65-F5344CB8AC3E}">
        <p14:creationId xmlns:p14="http://schemas.microsoft.com/office/powerpoint/2010/main" val="1317992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graphicFrame>
        <p:nvGraphicFramePr>
          <p:cNvPr id="3" name="グラフ 2">
            <a:extLst>
              <a:ext uri="{FF2B5EF4-FFF2-40B4-BE49-F238E27FC236}">
                <a16:creationId xmlns:a16="http://schemas.microsoft.com/office/drawing/2014/main" id="{02D1992B-34D5-1B56-6E1D-887F08B78AC1}"/>
              </a:ext>
            </a:extLst>
          </p:cNvPr>
          <p:cNvGraphicFramePr>
            <a:graphicFrameLocks/>
          </p:cNvGraphicFramePr>
          <p:nvPr>
            <p:extLst>
              <p:ext uri="{D42A27DB-BD31-4B8C-83A1-F6EECF244321}">
                <p14:modId xmlns:p14="http://schemas.microsoft.com/office/powerpoint/2010/main" val="328940175"/>
              </p:ext>
            </p:extLst>
          </p:nvPr>
        </p:nvGraphicFramePr>
        <p:xfrm>
          <a:off x="6565412" y="2111780"/>
          <a:ext cx="4210588" cy="2617398"/>
        </p:xfrm>
        <a:graphic>
          <a:graphicData uri="http://schemas.openxmlformats.org/drawingml/2006/chart">
            <c:chart xmlns:c="http://schemas.openxmlformats.org/drawingml/2006/chart" xmlns:r="http://schemas.openxmlformats.org/officeDocument/2006/relationships" r:id="rId3"/>
          </a:graphicData>
        </a:graphic>
      </p:graphicFrame>
      <p:sp>
        <p:nvSpPr>
          <p:cNvPr id="4" name="横巻き 1">
            <a:extLst>
              <a:ext uri="{FF2B5EF4-FFF2-40B4-BE49-F238E27FC236}">
                <a16:creationId xmlns:a16="http://schemas.microsoft.com/office/drawing/2014/main" id="{709066A3-0700-9205-366F-E354D13C612D}"/>
              </a:ext>
            </a:extLst>
          </p:cNvPr>
          <p:cNvSpPr/>
          <p:nvPr/>
        </p:nvSpPr>
        <p:spPr>
          <a:xfrm>
            <a:off x="6731993" y="5034789"/>
            <a:ext cx="3864007" cy="814616"/>
          </a:xfrm>
          <a:prstGeom prst="horizontalScroll">
            <a:avLst/>
          </a:prstGeom>
          <a:solidFill>
            <a:srgbClr val="0000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E6FE00"/>
                </a:solidFill>
              </a:rPr>
              <a:t>目標達成！！</a:t>
            </a:r>
          </a:p>
        </p:txBody>
      </p:sp>
      <p:sp>
        <p:nvSpPr>
          <p:cNvPr id="5" name="テキスト ボックス 4">
            <a:extLst>
              <a:ext uri="{FF2B5EF4-FFF2-40B4-BE49-F238E27FC236}">
                <a16:creationId xmlns:a16="http://schemas.microsoft.com/office/drawing/2014/main" id="{77C8FF89-3BEF-C7ED-3333-C13522DE36EF}"/>
              </a:ext>
            </a:extLst>
          </p:cNvPr>
          <p:cNvSpPr txBox="1"/>
          <p:nvPr/>
        </p:nvSpPr>
        <p:spPr>
          <a:xfrm>
            <a:off x="1744370" y="5760114"/>
            <a:ext cx="2738250" cy="307777"/>
          </a:xfrm>
          <a:prstGeom prst="rect">
            <a:avLst/>
          </a:prstGeom>
          <a:noFill/>
        </p:spPr>
        <p:txBody>
          <a:bodyPr wrap="none" rtlCol="0">
            <a:spAutoFit/>
          </a:bodyPr>
          <a:lstStyle/>
          <a:p>
            <a:r>
              <a:rPr lang="ja-JP" altLang="en-US" sz="1400" dirty="0"/>
              <a:t>図</a:t>
            </a:r>
            <a:r>
              <a:rPr lang="en-US" altLang="ja-JP" sz="1400" dirty="0"/>
              <a:t>16</a:t>
            </a:r>
            <a:r>
              <a:rPr lang="ja-JP" altLang="en-US" sz="1400" dirty="0"/>
              <a:t>　対策前後の</a:t>
            </a:r>
            <a:r>
              <a:rPr lang="en-US" altLang="ja-JP" sz="1400" dirty="0"/>
              <a:t>TEES</a:t>
            </a:r>
            <a:r>
              <a:rPr lang="ja-JP" altLang="en-US" sz="1400" dirty="0"/>
              <a:t>評価結果</a:t>
            </a:r>
          </a:p>
        </p:txBody>
      </p:sp>
      <p:sp>
        <p:nvSpPr>
          <p:cNvPr id="6" name="正方形/長方形 5">
            <a:extLst>
              <a:ext uri="{FF2B5EF4-FFF2-40B4-BE49-F238E27FC236}">
                <a16:creationId xmlns:a16="http://schemas.microsoft.com/office/drawing/2014/main" id="{CC510E84-D264-9DB5-0B09-1B02BA475ECC}"/>
              </a:ext>
            </a:extLst>
          </p:cNvPr>
          <p:cNvSpPr/>
          <p:nvPr/>
        </p:nvSpPr>
        <p:spPr>
          <a:xfrm>
            <a:off x="6716443" y="2358964"/>
            <a:ext cx="589387" cy="350032"/>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tx1"/>
                </a:solidFill>
              </a:rPr>
              <a:t>(%)</a:t>
            </a:r>
            <a:r>
              <a:rPr lang="en-US" altLang="ja-JP" dirty="0"/>
              <a:t>(</a:t>
            </a:r>
            <a:endParaRPr lang="ja-JP" altLang="en-US" dirty="0"/>
          </a:p>
        </p:txBody>
      </p:sp>
      <p:sp>
        <p:nvSpPr>
          <p:cNvPr id="7" name="テキスト ボックス 6">
            <a:extLst>
              <a:ext uri="{FF2B5EF4-FFF2-40B4-BE49-F238E27FC236}">
                <a16:creationId xmlns:a16="http://schemas.microsoft.com/office/drawing/2014/main" id="{D1605FCB-6A8A-44B1-B7B0-2EEDA8A52644}"/>
              </a:ext>
            </a:extLst>
          </p:cNvPr>
          <p:cNvSpPr txBox="1"/>
          <p:nvPr/>
        </p:nvSpPr>
        <p:spPr>
          <a:xfrm>
            <a:off x="6947364" y="4741223"/>
            <a:ext cx="2738250" cy="307777"/>
          </a:xfrm>
          <a:prstGeom prst="rect">
            <a:avLst/>
          </a:prstGeom>
          <a:noFill/>
        </p:spPr>
        <p:txBody>
          <a:bodyPr wrap="none" rtlCol="0">
            <a:spAutoFit/>
          </a:bodyPr>
          <a:lstStyle/>
          <a:p>
            <a:r>
              <a:rPr lang="ja-JP" altLang="en-US" sz="1400" dirty="0"/>
              <a:t>図</a:t>
            </a:r>
            <a:r>
              <a:rPr lang="en-US" altLang="ja-JP" sz="1400" dirty="0"/>
              <a:t>17</a:t>
            </a:r>
            <a:r>
              <a:rPr lang="ja-JP" altLang="en-US" sz="1400" dirty="0"/>
              <a:t>　対策前後の</a:t>
            </a:r>
            <a:r>
              <a:rPr lang="en-US" altLang="ja-JP" sz="1400" dirty="0"/>
              <a:t>TEES</a:t>
            </a:r>
            <a:r>
              <a:rPr lang="ja-JP" altLang="en-US" sz="1400" dirty="0"/>
              <a:t>評価結果</a:t>
            </a:r>
          </a:p>
        </p:txBody>
      </p:sp>
      <p:cxnSp>
        <p:nvCxnSpPr>
          <p:cNvPr id="8" name="直線矢印コネクタ 7">
            <a:extLst>
              <a:ext uri="{FF2B5EF4-FFF2-40B4-BE49-F238E27FC236}">
                <a16:creationId xmlns:a16="http://schemas.microsoft.com/office/drawing/2014/main" id="{CBA43758-B7FA-12D5-4D67-B62F1FF7484B}"/>
              </a:ext>
            </a:extLst>
          </p:cNvPr>
          <p:cNvCxnSpPr>
            <a:cxnSpLocks/>
          </p:cNvCxnSpPr>
          <p:nvPr/>
        </p:nvCxnSpPr>
        <p:spPr>
          <a:xfrm flipV="1">
            <a:off x="8711777" y="2881152"/>
            <a:ext cx="231707" cy="1129054"/>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
        <p:nvSpPr>
          <p:cNvPr id="9" name="テキスト ボックス 8">
            <a:extLst>
              <a:ext uri="{FF2B5EF4-FFF2-40B4-BE49-F238E27FC236}">
                <a16:creationId xmlns:a16="http://schemas.microsoft.com/office/drawing/2014/main" id="{E6D262A6-6D62-F635-0D56-1A04DC3159DA}"/>
              </a:ext>
            </a:extLst>
          </p:cNvPr>
          <p:cNvSpPr txBox="1"/>
          <p:nvPr/>
        </p:nvSpPr>
        <p:spPr>
          <a:xfrm>
            <a:off x="2209800" y="921954"/>
            <a:ext cx="3600000" cy="338554"/>
          </a:xfrm>
          <a:prstGeom prst="rect">
            <a:avLst/>
          </a:prstGeom>
          <a:noFill/>
        </p:spPr>
        <p:txBody>
          <a:bodyPr wrap="square" rtlCol="0">
            <a:spAutoFit/>
          </a:bodyPr>
          <a:lstStyle/>
          <a:p>
            <a:pPr algn="ctr">
              <a:defRPr/>
            </a:pPr>
            <a:r>
              <a:rPr lang="ja-JP" altLang="en-US" sz="1600" u="sng" dirty="0">
                <a:latin typeface="Meiryo UI"/>
                <a:ea typeface="Meiryo UI"/>
              </a:rPr>
              <a:t>○：実施済　　（○）：提案済</a:t>
            </a:r>
            <a:endParaRPr lang="en-US" altLang="ja-JP" sz="1600" u="sng" dirty="0">
              <a:latin typeface="Meiryo UI"/>
              <a:ea typeface="Meiryo UI"/>
            </a:endParaRPr>
          </a:p>
        </p:txBody>
      </p:sp>
      <p:pic>
        <p:nvPicPr>
          <p:cNvPr id="10" name="図 9">
            <a:extLst>
              <a:ext uri="{FF2B5EF4-FFF2-40B4-BE49-F238E27FC236}">
                <a16:creationId xmlns:a16="http://schemas.microsoft.com/office/drawing/2014/main" id="{4012EDFF-CA48-30E6-7A71-80D6FC5667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6000" y="1285680"/>
            <a:ext cx="4779773" cy="4488986"/>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DDB55E43-308E-5577-8C28-4D6CDAB247B4}"/>
              </a:ext>
            </a:extLst>
          </p:cNvPr>
          <p:cNvSpPr/>
          <p:nvPr/>
        </p:nvSpPr>
        <p:spPr>
          <a:xfrm>
            <a:off x="8943480" y="4336840"/>
            <a:ext cx="900000" cy="364086"/>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対策後</a:t>
            </a:r>
            <a:r>
              <a:rPr lang="en-US" altLang="ja-JP" dirty="0"/>
              <a:t>(</a:t>
            </a:r>
            <a:endParaRPr lang="ja-JP" altLang="en-US" dirty="0"/>
          </a:p>
        </p:txBody>
      </p:sp>
      <p:sp>
        <p:nvSpPr>
          <p:cNvPr id="12" name="正方形/長方形 11">
            <a:extLst>
              <a:ext uri="{FF2B5EF4-FFF2-40B4-BE49-F238E27FC236}">
                <a16:creationId xmlns:a16="http://schemas.microsoft.com/office/drawing/2014/main" id="{D3F5C213-7763-A6AD-5DFA-5687C7C3BA43}"/>
              </a:ext>
            </a:extLst>
          </p:cNvPr>
          <p:cNvSpPr/>
          <p:nvPr/>
        </p:nvSpPr>
        <p:spPr>
          <a:xfrm>
            <a:off x="8001072" y="4336840"/>
            <a:ext cx="900000" cy="364086"/>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対策前</a:t>
            </a:r>
            <a:r>
              <a:rPr lang="en-US" altLang="ja-JP" dirty="0"/>
              <a:t>(</a:t>
            </a:r>
            <a:endParaRPr lang="ja-JP" altLang="en-US" dirty="0"/>
          </a:p>
        </p:txBody>
      </p:sp>
      <p:sp>
        <p:nvSpPr>
          <p:cNvPr id="13" name="タイトル 2">
            <a:extLst>
              <a:ext uri="{FF2B5EF4-FFF2-40B4-BE49-F238E27FC236}">
                <a16:creationId xmlns:a16="http://schemas.microsoft.com/office/drawing/2014/main" id="{AF56BA79-56F1-7AB6-27C6-428920A03152}"/>
              </a:ext>
            </a:extLst>
          </p:cNvPr>
          <p:cNvSpPr>
            <a:spLocks noGrp="1"/>
          </p:cNvSpPr>
          <p:nvPr>
            <p:ph type="title"/>
          </p:nvPr>
        </p:nvSpPr>
        <p:spPr>
          <a:xfrm>
            <a:off x="252000" y="108000"/>
            <a:ext cx="4737854" cy="776835"/>
          </a:xfrm>
        </p:spPr>
        <p:txBody>
          <a:bodyPr>
            <a:normAutofit/>
          </a:bodyPr>
          <a:lstStyle/>
          <a:p>
            <a:r>
              <a:rPr lang="ja-JP" altLang="en-US" dirty="0">
                <a:solidFill>
                  <a:srgbClr val="000000"/>
                </a:solidFill>
              </a:rPr>
              <a:t>　</a:t>
            </a:r>
            <a:r>
              <a:rPr lang="en-US" altLang="ja-JP" dirty="0">
                <a:solidFill>
                  <a:srgbClr val="000000"/>
                </a:solidFill>
              </a:rPr>
              <a:t>8.</a:t>
            </a:r>
            <a:r>
              <a:rPr lang="ja-JP" altLang="en-US" dirty="0">
                <a:solidFill>
                  <a:srgbClr val="000000"/>
                </a:solidFill>
              </a:rPr>
              <a:t>効果の確認</a:t>
            </a:r>
            <a:endParaRPr kumimoji="1" lang="ja-JP" altLang="en-US" dirty="0"/>
          </a:p>
        </p:txBody>
      </p:sp>
      <p:sp>
        <p:nvSpPr>
          <p:cNvPr id="14" name="テキスト ボックス 13">
            <a:extLst>
              <a:ext uri="{FF2B5EF4-FFF2-40B4-BE49-F238E27FC236}">
                <a16:creationId xmlns:a16="http://schemas.microsoft.com/office/drawing/2014/main" id="{FF5CC0E7-EF36-E096-CECB-50DF8CF7E152}"/>
              </a:ext>
            </a:extLst>
          </p:cNvPr>
          <p:cNvSpPr txBox="1"/>
          <p:nvPr/>
        </p:nvSpPr>
        <p:spPr>
          <a:xfrm>
            <a:off x="7249414" y="1332502"/>
            <a:ext cx="4665114" cy="523220"/>
          </a:xfrm>
          <a:prstGeom prst="rect">
            <a:avLst/>
          </a:prstGeom>
          <a:noFill/>
          <a:ln w="28575">
            <a:solidFill>
              <a:srgbClr val="FFC000"/>
            </a:solidFill>
          </a:ln>
        </p:spPr>
        <p:txBody>
          <a:bodyPr wrap="square" rtlCol="0">
            <a:spAutoFit/>
          </a:bodyPr>
          <a:lstStyle/>
          <a:p>
            <a:pPr algn="ctr">
              <a:defRPr/>
            </a:pPr>
            <a:r>
              <a:rPr lang="en-US" altLang="ja-JP" sz="1400" b="1" dirty="0">
                <a:solidFill>
                  <a:srgbClr val="000000"/>
                </a:solidFill>
              </a:rPr>
              <a:t>TEES</a:t>
            </a:r>
            <a:r>
              <a:rPr lang="ja-JP" altLang="en-US" sz="1400" b="1" dirty="0">
                <a:solidFill>
                  <a:srgbClr val="000000"/>
                </a:solidFill>
              </a:rPr>
              <a:t>目標対象項目評価を、</a:t>
            </a:r>
            <a:r>
              <a:rPr lang="en-US" altLang="ja-JP" sz="1400" b="1" dirty="0">
                <a:solidFill>
                  <a:srgbClr val="000000"/>
                </a:solidFill>
              </a:rPr>
              <a:t>2023</a:t>
            </a:r>
            <a:r>
              <a:rPr lang="ja-JP" altLang="en-US" sz="1400" b="1" dirty="0">
                <a:solidFill>
                  <a:srgbClr val="000000"/>
                </a:solidFill>
              </a:rPr>
              <a:t>年</a:t>
            </a:r>
            <a:r>
              <a:rPr lang="en-US" altLang="ja-JP" sz="1400" b="1" dirty="0">
                <a:solidFill>
                  <a:srgbClr val="000000"/>
                </a:solidFill>
              </a:rPr>
              <a:t>3</a:t>
            </a:r>
            <a:r>
              <a:rPr lang="ja-JP" altLang="en-US" sz="1400" b="1" dirty="0">
                <a:solidFill>
                  <a:srgbClr val="000000"/>
                </a:solidFill>
              </a:rPr>
              <a:t>月末までに、</a:t>
            </a:r>
            <a:endParaRPr lang="en-US" altLang="ja-JP" sz="1400" b="1" dirty="0">
              <a:solidFill>
                <a:srgbClr val="000000"/>
              </a:solidFill>
            </a:endParaRPr>
          </a:p>
          <a:p>
            <a:pPr algn="ctr">
              <a:defRPr/>
            </a:pPr>
            <a:r>
              <a:rPr lang="ja-JP" altLang="en-US" sz="1400" b="1" dirty="0">
                <a:solidFill>
                  <a:srgbClr val="000000"/>
                </a:solidFill>
              </a:rPr>
              <a:t>全評価　○</a:t>
            </a:r>
            <a:r>
              <a:rPr lang="en-US" altLang="ja-JP" sz="1400" b="1" dirty="0">
                <a:solidFill>
                  <a:srgbClr val="000000"/>
                </a:solidFill>
              </a:rPr>
              <a:t>or(</a:t>
            </a:r>
            <a:r>
              <a:rPr lang="ja-JP" altLang="en-US" sz="1400" b="1" dirty="0">
                <a:solidFill>
                  <a:srgbClr val="000000"/>
                </a:solidFill>
              </a:rPr>
              <a:t>○</a:t>
            </a:r>
            <a:r>
              <a:rPr lang="en-US" altLang="ja-JP" sz="1400" b="1" dirty="0">
                <a:solidFill>
                  <a:srgbClr val="000000"/>
                </a:solidFill>
              </a:rPr>
              <a:t>)</a:t>
            </a:r>
            <a:r>
              <a:rPr lang="ja-JP" altLang="en-US" sz="1400" b="1" dirty="0">
                <a:solidFill>
                  <a:srgbClr val="000000"/>
                </a:solidFill>
              </a:rPr>
              <a:t> </a:t>
            </a:r>
            <a:r>
              <a:rPr lang="en-US" altLang="ja-JP" sz="1400" b="1" dirty="0">
                <a:solidFill>
                  <a:srgbClr val="000000"/>
                </a:solidFill>
              </a:rPr>
              <a:t>100%</a:t>
            </a:r>
            <a:r>
              <a:rPr lang="ja-JP" altLang="en-US" sz="1400" b="1" dirty="0">
                <a:solidFill>
                  <a:srgbClr val="000000"/>
                </a:solidFill>
              </a:rPr>
              <a:t>にする！</a:t>
            </a:r>
            <a:endParaRPr lang="en-US" altLang="ja-JP" sz="1400" b="1" dirty="0">
              <a:solidFill>
                <a:srgbClr val="000000"/>
              </a:solidFill>
            </a:endParaRPr>
          </a:p>
        </p:txBody>
      </p:sp>
      <p:sp>
        <p:nvSpPr>
          <p:cNvPr id="15" name="テキスト ボックス 14">
            <a:extLst>
              <a:ext uri="{FF2B5EF4-FFF2-40B4-BE49-F238E27FC236}">
                <a16:creationId xmlns:a16="http://schemas.microsoft.com/office/drawing/2014/main" id="{C06B25E8-AFB1-6F49-9D7D-0E6C54C5D29E}"/>
              </a:ext>
            </a:extLst>
          </p:cNvPr>
          <p:cNvSpPr txBox="1"/>
          <p:nvPr/>
        </p:nvSpPr>
        <p:spPr>
          <a:xfrm>
            <a:off x="6973455" y="1063548"/>
            <a:ext cx="809999" cy="323165"/>
          </a:xfrm>
          <a:prstGeom prst="rect">
            <a:avLst/>
          </a:prstGeom>
          <a:solidFill>
            <a:srgbClr val="FFC000"/>
          </a:solidFill>
          <a:ln>
            <a:solidFill>
              <a:srgbClr val="FFC000"/>
            </a:solidFill>
          </a:ln>
        </p:spPr>
        <p:txBody>
          <a:bodyPr wrap="square" rtlCol="0">
            <a:spAutoFit/>
          </a:bodyPr>
          <a:lstStyle/>
          <a:p>
            <a:pPr algn="ctr"/>
            <a:r>
              <a:rPr lang="ja-JP" altLang="en-US" sz="1500" b="1" dirty="0"/>
              <a:t>目標</a:t>
            </a:r>
          </a:p>
        </p:txBody>
      </p:sp>
    </p:spTree>
    <p:extLst>
      <p:ext uri="{BB962C8B-B14F-4D97-AF65-F5344CB8AC3E}">
        <p14:creationId xmlns:p14="http://schemas.microsoft.com/office/powerpoint/2010/main" val="1213201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テキスト ボックス 2">
            <a:extLst>
              <a:ext uri="{FF2B5EF4-FFF2-40B4-BE49-F238E27FC236}">
                <a16:creationId xmlns:a16="http://schemas.microsoft.com/office/drawing/2014/main" id="{17FA015D-A2FD-464B-F666-9572DFD19CE2}"/>
              </a:ext>
            </a:extLst>
          </p:cNvPr>
          <p:cNvSpPr txBox="1"/>
          <p:nvPr/>
        </p:nvSpPr>
        <p:spPr>
          <a:xfrm>
            <a:off x="1056833" y="986249"/>
            <a:ext cx="1616270" cy="400110"/>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ja-JP" altLang="en-US" sz="2000" b="1" dirty="0">
                <a:solidFill>
                  <a:srgbClr val="FF6600"/>
                </a:solidFill>
              </a:rPr>
              <a:t>有形効果 </a:t>
            </a:r>
          </a:p>
        </p:txBody>
      </p:sp>
      <p:sp>
        <p:nvSpPr>
          <p:cNvPr id="4" name="テキスト ボックス 3">
            <a:extLst>
              <a:ext uri="{FF2B5EF4-FFF2-40B4-BE49-F238E27FC236}">
                <a16:creationId xmlns:a16="http://schemas.microsoft.com/office/drawing/2014/main" id="{9719AE76-2DE8-C02A-54B6-43AC25D4B98C}"/>
              </a:ext>
            </a:extLst>
          </p:cNvPr>
          <p:cNvSpPr txBox="1"/>
          <p:nvPr/>
        </p:nvSpPr>
        <p:spPr>
          <a:xfrm>
            <a:off x="1129360" y="4442696"/>
            <a:ext cx="1471215" cy="400110"/>
          </a:xfrm>
          <a:prstGeom prst="rect">
            <a:avLst/>
          </a:prstGeom>
          <a:solidFill>
            <a:schemeClr val="accent3">
              <a:lumMod val="20000"/>
              <a:lumOff val="80000"/>
            </a:schemeClr>
          </a:solidFill>
          <a:ln>
            <a:solidFill>
              <a:schemeClr val="tx1"/>
            </a:solidFill>
          </a:ln>
        </p:spPr>
        <p:txBody>
          <a:bodyPr wrap="square" rtlCol="0">
            <a:spAutoFit/>
          </a:bodyPr>
          <a:lstStyle/>
          <a:p>
            <a:pPr algn="ctr"/>
            <a:r>
              <a:rPr lang="ja-JP" altLang="en-US" sz="2000" b="1" dirty="0">
                <a:solidFill>
                  <a:srgbClr val="FF6600"/>
                </a:solidFill>
              </a:rPr>
              <a:t>無形効果</a:t>
            </a:r>
          </a:p>
        </p:txBody>
      </p:sp>
      <p:sp>
        <p:nvSpPr>
          <p:cNvPr id="5" name="テキスト ボックス 4">
            <a:extLst>
              <a:ext uri="{FF2B5EF4-FFF2-40B4-BE49-F238E27FC236}">
                <a16:creationId xmlns:a16="http://schemas.microsoft.com/office/drawing/2014/main" id="{07CB9568-4865-F252-103A-C685DFF1FB05}"/>
              </a:ext>
            </a:extLst>
          </p:cNvPr>
          <p:cNvSpPr txBox="1"/>
          <p:nvPr/>
        </p:nvSpPr>
        <p:spPr>
          <a:xfrm>
            <a:off x="1069171" y="1472173"/>
            <a:ext cx="9526829" cy="646331"/>
          </a:xfrm>
          <a:prstGeom prst="rect">
            <a:avLst/>
          </a:prstGeom>
          <a:solidFill>
            <a:schemeClr val="accent1">
              <a:lumMod val="20000"/>
              <a:lumOff val="80000"/>
            </a:schemeClr>
          </a:solidFill>
          <a:ln>
            <a:solidFill>
              <a:srgbClr val="002060"/>
            </a:solidFill>
          </a:ln>
        </p:spPr>
        <p:txBody>
          <a:bodyPr wrap="square" rtlCol="0">
            <a:spAutoFit/>
          </a:bodyPr>
          <a:lstStyle/>
          <a:p>
            <a:r>
              <a:rPr lang="ja-JP" altLang="en-US" dirty="0"/>
              <a:t>■</a:t>
            </a:r>
            <a:r>
              <a:rPr lang="en-US" altLang="ja-JP" dirty="0"/>
              <a:t>3F</a:t>
            </a:r>
            <a:r>
              <a:rPr lang="ja-JP" altLang="en-US" dirty="0"/>
              <a:t>事務所</a:t>
            </a:r>
            <a:r>
              <a:rPr lang="ja-JP" altLang="en-US" b="1" dirty="0"/>
              <a:t>エアコン５台の消し忘れ</a:t>
            </a:r>
            <a:r>
              <a:rPr lang="ja-JP" altLang="en-US" dirty="0"/>
              <a:t>１回</a:t>
            </a:r>
            <a:r>
              <a:rPr lang="en-US" altLang="ja-JP" dirty="0"/>
              <a:t>/</a:t>
            </a:r>
            <a:r>
              <a:rPr lang="ja-JP" altLang="en-US" dirty="0"/>
              <a:t>週発生　■　　</a:t>
            </a:r>
            <a:endParaRPr lang="en-US" altLang="ja-JP" dirty="0"/>
          </a:p>
          <a:p>
            <a:r>
              <a:rPr lang="en-US" altLang="ja-JP" sz="1600" dirty="0"/>
              <a:t>118.8(kwh)×4(</a:t>
            </a:r>
            <a:r>
              <a:rPr lang="ja-JP" altLang="en-US" sz="1600" dirty="0"/>
              <a:t>回</a:t>
            </a:r>
            <a:r>
              <a:rPr lang="en-US" altLang="ja-JP" sz="1600" dirty="0"/>
              <a:t>)×24.85</a:t>
            </a:r>
            <a:r>
              <a:rPr lang="ja-JP" altLang="en-US" sz="1600" dirty="0"/>
              <a:t>円</a:t>
            </a:r>
            <a:r>
              <a:rPr lang="en-US" altLang="ja-JP" sz="1600" dirty="0"/>
              <a:t>=</a:t>
            </a:r>
            <a:r>
              <a:rPr lang="ja-JP" altLang="en-US" b="1" dirty="0"/>
              <a:t>約</a:t>
            </a:r>
            <a:r>
              <a:rPr lang="en-US" altLang="ja-JP" b="1" dirty="0"/>
              <a:t>11,808</a:t>
            </a:r>
            <a:r>
              <a:rPr lang="ja-JP" altLang="en-US" b="1" u="sng" dirty="0"/>
              <a:t>円</a:t>
            </a:r>
            <a:endParaRPr lang="en-US" altLang="ja-JP" b="1" u="sng" dirty="0"/>
          </a:p>
        </p:txBody>
      </p:sp>
      <p:sp>
        <p:nvSpPr>
          <p:cNvPr id="6" name="テキスト ボックス 5">
            <a:extLst>
              <a:ext uri="{FF2B5EF4-FFF2-40B4-BE49-F238E27FC236}">
                <a16:creationId xmlns:a16="http://schemas.microsoft.com/office/drawing/2014/main" id="{6401CC99-3749-38C9-4C96-60759D43A388}"/>
              </a:ext>
            </a:extLst>
          </p:cNvPr>
          <p:cNvSpPr txBox="1"/>
          <p:nvPr/>
        </p:nvSpPr>
        <p:spPr>
          <a:xfrm>
            <a:off x="1069171" y="4928675"/>
            <a:ext cx="9513657" cy="923330"/>
          </a:xfrm>
          <a:prstGeom prst="rect">
            <a:avLst/>
          </a:prstGeom>
          <a:solidFill>
            <a:schemeClr val="accent3">
              <a:lumMod val="20000"/>
              <a:lumOff val="80000"/>
            </a:schemeClr>
          </a:solidFill>
        </p:spPr>
        <p:txBody>
          <a:bodyPr wrap="square" rtlCol="0">
            <a:spAutoFit/>
          </a:bodyPr>
          <a:lstStyle/>
          <a:p>
            <a:r>
              <a:rPr lang="ja-JP" altLang="en-US" dirty="0"/>
              <a:t>・各課参加型の省エネ委員会が発足されれば、</a:t>
            </a:r>
            <a:r>
              <a:rPr lang="en-US" altLang="ja-JP" dirty="0"/>
              <a:t>TC</a:t>
            </a:r>
            <a:r>
              <a:rPr lang="ja-JP" altLang="en-US" dirty="0"/>
              <a:t>全体の省エネ意識の高まりが期待できる。</a:t>
            </a:r>
            <a:endParaRPr lang="en-US" altLang="ja-JP" dirty="0"/>
          </a:p>
          <a:p>
            <a:r>
              <a:rPr lang="ja-JP" altLang="en-US" dirty="0"/>
              <a:t>・各電気使用機器の電気使用量の比較をした事で、エアコンをより賢く使おうという意識へシフト出来た。</a:t>
            </a:r>
            <a:endParaRPr lang="en-US" altLang="ja-JP" dirty="0"/>
          </a:p>
          <a:p>
            <a:r>
              <a:rPr lang="ja-JP" altLang="en-US" dirty="0"/>
              <a:t>・今回の活動を、全社展開できる可能性がある。</a:t>
            </a:r>
            <a:endParaRPr lang="en-US" altLang="ja-JP" dirty="0"/>
          </a:p>
        </p:txBody>
      </p:sp>
      <p:sp>
        <p:nvSpPr>
          <p:cNvPr id="7" name="テキスト ボックス 6">
            <a:extLst>
              <a:ext uri="{FF2B5EF4-FFF2-40B4-BE49-F238E27FC236}">
                <a16:creationId xmlns:a16="http://schemas.microsoft.com/office/drawing/2014/main" id="{A2280549-A377-FACE-BE3A-31DACE17490E}"/>
              </a:ext>
            </a:extLst>
          </p:cNvPr>
          <p:cNvSpPr txBox="1"/>
          <p:nvPr/>
        </p:nvSpPr>
        <p:spPr>
          <a:xfrm>
            <a:off x="1056001" y="2186339"/>
            <a:ext cx="9526829" cy="646331"/>
          </a:xfrm>
          <a:prstGeom prst="rect">
            <a:avLst/>
          </a:prstGeom>
          <a:solidFill>
            <a:schemeClr val="accent1">
              <a:lumMod val="20000"/>
              <a:lumOff val="80000"/>
            </a:schemeClr>
          </a:solidFill>
          <a:ln>
            <a:solidFill>
              <a:srgbClr val="002060"/>
            </a:solidFill>
          </a:ln>
        </p:spPr>
        <p:txBody>
          <a:bodyPr wrap="square" rtlCol="0">
            <a:spAutoFit/>
          </a:bodyPr>
          <a:lstStyle/>
          <a:p>
            <a:r>
              <a:rPr lang="ja-JP" altLang="en-US" dirty="0"/>
              <a:t>■昼休憩時の</a:t>
            </a:r>
            <a:r>
              <a:rPr lang="ja-JP" altLang="en-US" b="1" dirty="0"/>
              <a:t>照明消灯忘れ</a:t>
            </a:r>
            <a:r>
              <a:rPr lang="ja-JP" altLang="en-US" dirty="0"/>
              <a:t>■</a:t>
            </a:r>
            <a:r>
              <a:rPr lang="en-US" altLang="ja-JP" dirty="0"/>
              <a:t>1</a:t>
            </a:r>
            <a:r>
              <a:rPr lang="ja-JP" altLang="en-US" dirty="0"/>
              <a:t>回</a:t>
            </a:r>
            <a:r>
              <a:rPr lang="en-US" altLang="ja-JP" dirty="0"/>
              <a:t>/</a:t>
            </a:r>
            <a:r>
              <a:rPr lang="ja-JP" altLang="en-US" dirty="0"/>
              <a:t>日</a:t>
            </a:r>
            <a:endParaRPr lang="en-US" altLang="ja-JP" dirty="0"/>
          </a:p>
          <a:p>
            <a:r>
              <a:rPr lang="ja-JP" altLang="en-US" sz="1600" dirty="0"/>
              <a:t>　</a:t>
            </a:r>
            <a:r>
              <a:rPr lang="en-US" altLang="ja-JP" sz="1600" dirty="0"/>
              <a:t>(36(w)*100(</a:t>
            </a:r>
            <a:r>
              <a:rPr lang="ja-JP" altLang="en-US" sz="1600" dirty="0"/>
              <a:t>本</a:t>
            </a:r>
            <a:r>
              <a:rPr lang="en-US" altLang="ja-JP" sz="1600" dirty="0"/>
              <a:t>)+31.9(w)*75(</a:t>
            </a:r>
            <a:r>
              <a:rPr lang="ja-JP" altLang="en-US" sz="1600" dirty="0"/>
              <a:t>本</a:t>
            </a:r>
            <a:r>
              <a:rPr lang="en-US" altLang="ja-JP" sz="1600" dirty="0"/>
              <a:t>))*0.75(</a:t>
            </a:r>
            <a:r>
              <a:rPr lang="ja-JP" altLang="en-US" sz="1600" dirty="0"/>
              <a:t>時間</a:t>
            </a:r>
            <a:r>
              <a:rPr lang="en-US" altLang="ja-JP" sz="1600" dirty="0"/>
              <a:t>) ×22(</a:t>
            </a:r>
            <a:r>
              <a:rPr lang="ja-JP" altLang="en-US" sz="1600" dirty="0"/>
              <a:t>日</a:t>
            </a:r>
            <a:r>
              <a:rPr lang="en-US" altLang="ja-JP" sz="1600" dirty="0"/>
              <a:t>)×24.85</a:t>
            </a:r>
            <a:r>
              <a:rPr lang="ja-JP" altLang="en-US" sz="1600" dirty="0"/>
              <a:t>円</a:t>
            </a:r>
            <a:r>
              <a:rPr lang="en-US" altLang="ja-JP" dirty="0"/>
              <a:t>=</a:t>
            </a:r>
            <a:r>
              <a:rPr lang="ja-JP" altLang="en-US" b="1" u="sng" dirty="0"/>
              <a:t>約</a:t>
            </a:r>
            <a:r>
              <a:rPr lang="en-US" altLang="ja-JP" b="1" u="sng" dirty="0"/>
              <a:t>2,457</a:t>
            </a:r>
            <a:r>
              <a:rPr lang="ja-JP" altLang="en-US" b="1" u="sng" dirty="0"/>
              <a:t>円</a:t>
            </a:r>
            <a:endParaRPr lang="en-US" altLang="ja-JP" b="1" u="sng" dirty="0"/>
          </a:p>
        </p:txBody>
      </p:sp>
      <p:sp>
        <p:nvSpPr>
          <p:cNvPr id="8" name="テキスト ボックス 7">
            <a:extLst>
              <a:ext uri="{FF2B5EF4-FFF2-40B4-BE49-F238E27FC236}">
                <a16:creationId xmlns:a16="http://schemas.microsoft.com/office/drawing/2014/main" id="{B37BB323-4A7B-9065-F87D-307BEDFA4BF1}"/>
              </a:ext>
            </a:extLst>
          </p:cNvPr>
          <p:cNvSpPr txBox="1"/>
          <p:nvPr/>
        </p:nvSpPr>
        <p:spPr>
          <a:xfrm>
            <a:off x="1056000" y="2900505"/>
            <a:ext cx="9526829" cy="923330"/>
          </a:xfrm>
          <a:prstGeom prst="rect">
            <a:avLst/>
          </a:prstGeom>
          <a:solidFill>
            <a:schemeClr val="accent1">
              <a:lumMod val="20000"/>
              <a:lumOff val="80000"/>
            </a:schemeClr>
          </a:solidFill>
          <a:ln>
            <a:solidFill>
              <a:srgbClr val="002060"/>
            </a:solidFill>
          </a:ln>
        </p:spPr>
        <p:txBody>
          <a:bodyPr wrap="square" rtlCol="0">
            <a:spAutoFit/>
          </a:bodyPr>
          <a:lstStyle/>
          <a:p>
            <a:r>
              <a:rPr lang="ja-JP" altLang="en-US" dirty="0"/>
              <a:t>■昼休憩時の</a:t>
            </a:r>
            <a:r>
              <a:rPr lang="en-US" altLang="ja-JP" b="1" dirty="0"/>
              <a:t>PC</a:t>
            </a:r>
            <a:r>
              <a:rPr lang="ja-JP" altLang="en-US" b="1" dirty="0"/>
              <a:t>モニターオフ忘れ</a:t>
            </a:r>
            <a:r>
              <a:rPr lang="en-US" altLang="ja-JP" sz="1600" dirty="0"/>
              <a:t>(</a:t>
            </a:r>
            <a:r>
              <a:rPr lang="ja-JP" altLang="en-US" sz="1600" dirty="0"/>
              <a:t>全</a:t>
            </a:r>
            <a:r>
              <a:rPr lang="en-US" altLang="ja-JP" sz="1600" dirty="0"/>
              <a:t>PC</a:t>
            </a:r>
            <a:r>
              <a:rPr lang="ja-JP" altLang="en-US" sz="1600" dirty="0"/>
              <a:t>モニターで、デスクトップ</a:t>
            </a:r>
            <a:r>
              <a:rPr lang="en-US" altLang="ja-JP" sz="1600" dirty="0"/>
              <a:t>PC,</a:t>
            </a:r>
            <a:r>
              <a:rPr lang="ja-JP" altLang="en-US" sz="1600" dirty="0"/>
              <a:t>大型モニター、ラップトップ</a:t>
            </a:r>
            <a:r>
              <a:rPr lang="en-US" altLang="ja-JP" sz="1600" dirty="0"/>
              <a:t>PC</a:t>
            </a:r>
            <a:r>
              <a:rPr lang="ja-JP" altLang="en-US" sz="1600" dirty="0"/>
              <a:t>を含む</a:t>
            </a:r>
            <a:r>
              <a:rPr lang="en-US" altLang="ja-JP" sz="1600" dirty="0"/>
              <a:t>)</a:t>
            </a:r>
            <a:r>
              <a:rPr lang="ja-JP" altLang="en-US" dirty="0"/>
              <a:t>■</a:t>
            </a:r>
            <a:endParaRPr lang="en-US" altLang="ja-JP" dirty="0"/>
          </a:p>
          <a:p>
            <a:r>
              <a:rPr lang="en-US" altLang="ja-JP" dirty="0"/>
              <a:t>  </a:t>
            </a:r>
            <a:r>
              <a:rPr lang="en-US" altLang="ja-JP" sz="1600" dirty="0"/>
              <a:t>(70(w)*10(</a:t>
            </a:r>
            <a:r>
              <a:rPr lang="ja-JP" altLang="en-US" sz="1600" dirty="0"/>
              <a:t>本</a:t>
            </a:r>
            <a:r>
              <a:rPr lang="en-US" altLang="ja-JP" sz="1600" dirty="0"/>
              <a:t>)+20(w)*230(</a:t>
            </a:r>
            <a:r>
              <a:rPr lang="ja-JP" altLang="en-US" sz="1600" dirty="0"/>
              <a:t>本</a:t>
            </a:r>
            <a:r>
              <a:rPr lang="en-US" altLang="ja-JP" sz="1600" dirty="0"/>
              <a:t>)+100(w)*111(</a:t>
            </a:r>
            <a:r>
              <a:rPr lang="ja-JP" altLang="en-US" sz="1600" dirty="0"/>
              <a:t>本</a:t>
            </a:r>
            <a:r>
              <a:rPr lang="en-US" altLang="ja-JP" sz="1600" dirty="0"/>
              <a:t>)+25(w)*246(</a:t>
            </a:r>
            <a:r>
              <a:rPr lang="ja-JP" altLang="en-US" sz="1600" dirty="0"/>
              <a:t>本</a:t>
            </a:r>
            <a:r>
              <a:rPr lang="en-US" altLang="ja-JP" sz="1600" dirty="0"/>
              <a:t>))*0.75(</a:t>
            </a:r>
            <a:r>
              <a:rPr lang="ja-JP" altLang="en-US" sz="1600" dirty="0"/>
              <a:t>時間</a:t>
            </a:r>
            <a:r>
              <a:rPr lang="en-US" altLang="ja-JP" sz="1600" dirty="0"/>
              <a:t>)×22(</a:t>
            </a:r>
            <a:r>
              <a:rPr lang="ja-JP" altLang="en-US" sz="1600" dirty="0"/>
              <a:t>日</a:t>
            </a:r>
            <a:r>
              <a:rPr lang="en-US" altLang="ja-JP" sz="1600" dirty="0"/>
              <a:t>)×24.85</a:t>
            </a:r>
            <a:r>
              <a:rPr lang="ja-JP" altLang="en-US" sz="1600" dirty="0"/>
              <a:t>円</a:t>
            </a:r>
            <a:r>
              <a:rPr lang="en-US" altLang="ja-JP" sz="1600" dirty="0"/>
              <a:t>=</a:t>
            </a:r>
            <a:r>
              <a:rPr lang="ja-JP" altLang="en-US" b="1" u="sng" dirty="0"/>
              <a:t>約</a:t>
            </a:r>
            <a:r>
              <a:rPr lang="en-US" altLang="ja-JP" b="1" u="sng" dirty="0"/>
              <a:t>9,246</a:t>
            </a:r>
            <a:r>
              <a:rPr lang="ja-JP" altLang="en-US" b="1" u="sng" dirty="0"/>
              <a:t>円</a:t>
            </a:r>
            <a:endParaRPr lang="en-US" altLang="ja-JP" sz="1600" b="1" u="sng" dirty="0"/>
          </a:p>
        </p:txBody>
      </p:sp>
      <p:sp>
        <p:nvSpPr>
          <p:cNvPr id="9" name="吹き出し: 上矢印 8">
            <a:extLst>
              <a:ext uri="{FF2B5EF4-FFF2-40B4-BE49-F238E27FC236}">
                <a16:creationId xmlns:a16="http://schemas.microsoft.com/office/drawing/2014/main" id="{FDE67019-E8DB-9A2A-5F67-106A46FF5932}"/>
              </a:ext>
            </a:extLst>
          </p:cNvPr>
          <p:cNvSpPr/>
          <p:nvPr/>
        </p:nvSpPr>
        <p:spPr>
          <a:xfrm>
            <a:off x="3918150" y="3972282"/>
            <a:ext cx="5699413" cy="616895"/>
          </a:xfrm>
          <a:prstGeom prst="up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02060"/>
                </a:solidFill>
              </a:rPr>
              <a:t>合計金額</a:t>
            </a:r>
            <a:r>
              <a:rPr lang="en-US" altLang="ja-JP" b="1" dirty="0">
                <a:solidFill>
                  <a:srgbClr val="002060"/>
                </a:solidFill>
              </a:rPr>
              <a:t>23,511</a:t>
            </a:r>
            <a:r>
              <a:rPr lang="ja-JP" altLang="en-US" b="1" dirty="0">
                <a:solidFill>
                  <a:srgbClr val="002060"/>
                </a:solidFill>
              </a:rPr>
              <a:t>円</a:t>
            </a:r>
            <a:r>
              <a:rPr lang="en-US" altLang="ja-JP" b="1" dirty="0">
                <a:solidFill>
                  <a:srgbClr val="002060"/>
                </a:solidFill>
              </a:rPr>
              <a:t>/</a:t>
            </a:r>
            <a:r>
              <a:rPr lang="ja-JP" altLang="en-US" b="1" dirty="0">
                <a:solidFill>
                  <a:srgbClr val="002060"/>
                </a:solidFill>
              </a:rPr>
              <a:t>月</a:t>
            </a:r>
            <a:r>
              <a:rPr lang="en-US" altLang="ja-JP" b="1" dirty="0">
                <a:solidFill>
                  <a:srgbClr val="002060"/>
                </a:solidFill>
              </a:rPr>
              <a:t>*12</a:t>
            </a:r>
            <a:r>
              <a:rPr lang="ja-JP" altLang="en-US" b="1" dirty="0">
                <a:solidFill>
                  <a:srgbClr val="002060"/>
                </a:solidFill>
              </a:rPr>
              <a:t>か月</a:t>
            </a:r>
            <a:r>
              <a:rPr lang="en-US" altLang="ja-JP" b="1" dirty="0">
                <a:solidFill>
                  <a:srgbClr val="002060"/>
                </a:solidFill>
              </a:rPr>
              <a:t>=</a:t>
            </a:r>
            <a:r>
              <a:rPr lang="ja-JP" altLang="en-US" b="1" dirty="0">
                <a:solidFill>
                  <a:srgbClr val="002060"/>
                </a:solidFill>
              </a:rPr>
              <a:t>約</a:t>
            </a:r>
            <a:r>
              <a:rPr lang="en-US" altLang="ja-JP" b="1" dirty="0">
                <a:solidFill>
                  <a:srgbClr val="002060"/>
                </a:solidFill>
              </a:rPr>
              <a:t>282,132</a:t>
            </a:r>
            <a:r>
              <a:rPr lang="ja-JP" altLang="en-US" b="1" dirty="0">
                <a:solidFill>
                  <a:srgbClr val="002060"/>
                </a:solidFill>
              </a:rPr>
              <a:t>円</a:t>
            </a:r>
            <a:r>
              <a:rPr lang="en-US" altLang="ja-JP" b="1" dirty="0">
                <a:solidFill>
                  <a:srgbClr val="002060"/>
                </a:solidFill>
              </a:rPr>
              <a:t>/</a:t>
            </a:r>
            <a:r>
              <a:rPr lang="ja-JP" altLang="en-US" b="1" dirty="0">
                <a:solidFill>
                  <a:srgbClr val="002060"/>
                </a:solidFill>
              </a:rPr>
              <a:t>年</a:t>
            </a:r>
          </a:p>
        </p:txBody>
      </p:sp>
      <p:pic>
        <p:nvPicPr>
          <p:cNvPr id="10" name="図 9">
            <a:extLst>
              <a:ext uri="{FF2B5EF4-FFF2-40B4-BE49-F238E27FC236}">
                <a16:creationId xmlns:a16="http://schemas.microsoft.com/office/drawing/2014/main" id="{5E3626E6-8EEA-6F44-4556-DB35B19792F6}"/>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9825" b="89825" l="0" r="99087">
                        <a14:foregroundMark x1="11369" y1="41370" x2="15068" y2="48070"/>
                        <a14:foregroundMark x1="8676" y1="36491" x2="8957" y2="37000"/>
                        <a14:foregroundMark x1="92701" y1="51205" x2="97717" y2="61754"/>
                        <a14:foregroundMark x1="91857" y1="49431" x2="91963" y2="49653"/>
                        <a14:foregroundMark x1="89041" y1="43509" x2="91207" y2="48064"/>
                        <a14:foregroundMark x1="97717" y1="61754" x2="84018" y2="62807"/>
                        <a14:foregroundMark x1="90411" y1="46667" x2="94306" y2="46825"/>
                        <a14:backgroundMark x1="2740" y1="36140" x2="0" y2="47719"/>
                        <a14:backgroundMark x1="98630" y1="46667" x2="99087" y2="48070"/>
                        <a14:backgroundMark x1="95890" y1="44912" x2="99087" y2="44912"/>
                      </a14:backgroundRemoval>
                    </a14:imgEffect>
                    <a14:imgEffect>
                      <a14:artisticMarker/>
                    </a14:imgEffect>
                  </a14:imgLayer>
                </a14:imgProps>
              </a:ext>
              <a:ext uri="{28A0092B-C50C-407E-A947-70E740481C1C}">
                <a14:useLocalDpi xmlns:a14="http://schemas.microsoft.com/office/drawing/2010/main"/>
              </a:ext>
            </a:extLst>
          </a:blip>
          <a:stretch>
            <a:fillRect/>
          </a:stretch>
        </p:blipFill>
        <p:spPr>
          <a:xfrm>
            <a:off x="10550727" y="5319499"/>
            <a:ext cx="572102" cy="744516"/>
          </a:xfrm>
          <a:prstGeom prst="rect">
            <a:avLst/>
          </a:prstGeom>
        </p:spPr>
      </p:pic>
      <p:sp>
        <p:nvSpPr>
          <p:cNvPr id="11" name="タイトル 2">
            <a:extLst>
              <a:ext uri="{FF2B5EF4-FFF2-40B4-BE49-F238E27FC236}">
                <a16:creationId xmlns:a16="http://schemas.microsoft.com/office/drawing/2014/main" id="{D51806B7-4745-3366-85A0-4620486DA819}"/>
              </a:ext>
            </a:extLst>
          </p:cNvPr>
          <p:cNvSpPr>
            <a:spLocks noGrp="1"/>
          </p:cNvSpPr>
          <p:nvPr>
            <p:ph type="title"/>
          </p:nvPr>
        </p:nvSpPr>
        <p:spPr>
          <a:xfrm>
            <a:off x="207680" y="241212"/>
            <a:ext cx="7830000" cy="567449"/>
          </a:xfrm>
        </p:spPr>
        <p:txBody>
          <a:bodyPr>
            <a:normAutofit fontScale="90000"/>
          </a:bodyPr>
          <a:lstStyle/>
          <a:p>
            <a:r>
              <a:rPr lang="ja-JP" altLang="en-US" dirty="0">
                <a:solidFill>
                  <a:srgbClr val="000000"/>
                </a:solidFill>
              </a:rPr>
              <a:t>　</a:t>
            </a:r>
            <a:r>
              <a:rPr lang="en-US" altLang="ja-JP" dirty="0">
                <a:solidFill>
                  <a:srgbClr val="000000"/>
                </a:solidFill>
              </a:rPr>
              <a:t>8.</a:t>
            </a:r>
            <a:r>
              <a:rPr lang="ja-JP" altLang="en-US" dirty="0">
                <a:solidFill>
                  <a:srgbClr val="000000"/>
                </a:solidFill>
              </a:rPr>
              <a:t>効果の確認</a:t>
            </a:r>
            <a:endParaRPr kumimoji="1" lang="ja-JP" altLang="en-US" dirty="0"/>
          </a:p>
        </p:txBody>
      </p:sp>
    </p:spTree>
    <p:extLst>
      <p:ext uri="{BB962C8B-B14F-4D97-AF65-F5344CB8AC3E}">
        <p14:creationId xmlns:p14="http://schemas.microsoft.com/office/powerpoint/2010/main" val="707921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graphicFrame>
        <p:nvGraphicFramePr>
          <p:cNvPr id="3" name="表 2">
            <a:extLst>
              <a:ext uri="{FF2B5EF4-FFF2-40B4-BE49-F238E27FC236}">
                <a16:creationId xmlns:a16="http://schemas.microsoft.com/office/drawing/2014/main" id="{350AFDCE-BF3B-C640-D5CF-93A98608CD2D}"/>
              </a:ext>
            </a:extLst>
          </p:cNvPr>
          <p:cNvGraphicFramePr>
            <a:graphicFrameLocks noGrp="1"/>
          </p:cNvGraphicFramePr>
          <p:nvPr>
            <p:extLst>
              <p:ext uri="{D42A27DB-BD31-4B8C-83A1-F6EECF244321}">
                <p14:modId xmlns:p14="http://schemas.microsoft.com/office/powerpoint/2010/main" val="2422547234"/>
              </p:ext>
            </p:extLst>
          </p:nvPr>
        </p:nvGraphicFramePr>
        <p:xfrm>
          <a:off x="838200" y="1638332"/>
          <a:ext cx="10477800" cy="3230668"/>
        </p:xfrm>
        <a:graphic>
          <a:graphicData uri="http://schemas.openxmlformats.org/drawingml/2006/table">
            <a:tbl>
              <a:tblPr/>
              <a:tblGrid>
                <a:gridCol w="1758239">
                  <a:extLst>
                    <a:ext uri="{9D8B030D-6E8A-4147-A177-3AD203B41FA5}">
                      <a16:colId xmlns:a16="http://schemas.microsoft.com/office/drawing/2014/main" val="4142845536"/>
                    </a:ext>
                  </a:extLst>
                </a:gridCol>
                <a:gridCol w="1248739">
                  <a:extLst>
                    <a:ext uri="{9D8B030D-6E8A-4147-A177-3AD203B41FA5}">
                      <a16:colId xmlns:a16="http://schemas.microsoft.com/office/drawing/2014/main" val="1716168976"/>
                    </a:ext>
                  </a:extLst>
                </a:gridCol>
                <a:gridCol w="2134520">
                  <a:extLst>
                    <a:ext uri="{9D8B030D-6E8A-4147-A177-3AD203B41FA5}">
                      <a16:colId xmlns:a16="http://schemas.microsoft.com/office/drawing/2014/main" val="3807166689"/>
                    </a:ext>
                  </a:extLst>
                </a:gridCol>
                <a:gridCol w="1067260">
                  <a:extLst>
                    <a:ext uri="{9D8B030D-6E8A-4147-A177-3AD203B41FA5}">
                      <a16:colId xmlns:a16="http://schemas.microsoft.com/office/drawing/2014/main" val="2153038420"/>
                    </a:ext>
                  </a:extLst>
                </a:gridCol>
                <a:gridCol w="1067260">
                  <a:extLst>
                    <a:ext uri="{9D8B030D-6E8A-4147-A177-3AD203B41FA5}">
                      <a16:colId xmlns:a16="http://schemas.microsoft.com/office/drawing/2014/main" val="163269759"/>
                    </a:ext>
                  </a:extLst>
                </a:gridCol>
                <a:gridCol w="1411752">
                  <a:extLst>
                    <a:ext uri="{9D8B030D-6E8A-4147-A177-3AD203B41FA5}">
                      <a16:colId xmlns:a16="http://schemas.microsoft.com/office/drawing/2014/main" val="3500856912"/>
                    </a:ext>
                  </a:extLst>
                </a:gridCol>
                <a:gridCol w="1790030">
                  <a:extLst>
                    <a:ext uri="{9D8B030D-6E8A-4147-A177-3AD203B41FA5}">
                      <a16:colId xmlns:a16="http://schemas.microsoft.com/office/drawing/2014/main" val="475938061"/>
                    </a:ext>
                  </a:extLst>
                </a:gridCol>
              </a:tblGrid>
              <a:tr h="327827">
                <a:tc rowSpan="3">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歯止め項目</a:t>
                      </a:r>
                    </a:p>
                  </a:txBody>
                  <a:tcPr marL="6311" marR="6311" marT="631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課題</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rPr>
                        <a:t>動機</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対象</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場所</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時期</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手段</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182628796"/>
                  </a:ext>
                </a:extLst>
              </a:tr>
              <a:tr h="321579">
                <a:tc vMerge="1">
                  <a:txBody>
                    <a:bodyPr/>
                    <a:lstStyle/>
                    <a:p>
                      <a:endParaRPr kumimoji="1" lang="ja-JP" altLang="en-US"/>
                    </a:p>
                  </a:txBody>
                  <a:tcPr/>
                </a:tc>
                <a:tc>
                  <a:txBody>
                    <a:bodyPr/>
                    <a:lstStyle/>
                    <a:p>
                      <a:pPr algn="ctr" fontAlgn="ctr"/>
                      <a:r>
                        <a:rPr lang="en-US" sz="1600" b="1" i="0" u="none" strike="noStrike" dirty="0">
                          <a:solidFill>
                            <a:srgbClr val="000000"/>
                          </a:solidFill>
                          <a:effectLst/>
                          <a:latin typeface="Meiryo UI" panose="020B0604030504040204" pitchFamily="50" charset="-128"/>
                          <a:ea typeface="Meiryo UI" panose="020B0604030504040204" pitchFamily="50" charset="-128"/>
                        </a:rPr>
                        <a:t>What</a:t>
                      </a:r>
                    </a:p>
                  </a:txBody>
                  <a:tcPr marL="6311" marR="6311" marT="631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DE9D9"/>
                    </a:solidFill>
                  </a:tcPr>
                </a:tc>
                <a:tc>
                  <a:txBody>
                    <a:bodyPr/>
                    <a:lstStyle/>
                    <a:p>
                      <a:pPr algn="ctr" fontAlgn="ctr"/>
                      <a:r>
                        <a:rPr lang="en-US" sz="1600" b="1" i="0" u="none" strike="noStrike" dirty="0">
                          <a:solidFill>
                            <a:srgbClr val="000000"/>
                          </a:solidFill>
                          <a:effectLst/>
                          <a:latin typeface="Meiryo UI" panose="020B0604030504040204" pitchFamily="50" charset="-128"/>
                          <a:ea typeface="Meiryo UI" panose="020B0604030504040204" pitchFamily="50" charset="-128"/>
                        </a:rPr>
                        <a:t>Why</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DE9D9"/>
                    </a:solidFill>
                  </a:tcPr>
                </a:tc>
                <a:tc>
                  <a:txBody>
                    <a:bodyPr/>
                    <a:lstStyle/>
                    <a:p>
                      <a:pPr algn="ctr" fontAlgn="ctr"/>
                      <a:r>
                        <a:rPr lang="en-US" sz="1600" b="1" i="0" u="none" strike="noStrike" dirty="0">
                          <a:solidFill>
                            <a:srgbClr val="000000"/>
                          </a:solidFill>
                          <a:effectLst/>
                          <a:latin typeface="Meiryo UI" panose="020B0604030504040204" pitchFamily="50" charset="-128"/>
                          <a:ea typeface="Meiryo UI" panose="020B0604030504040204" pitchFamily="50" charset="-128"/>
                        </a:rPr>
                        <a:t>Who</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DE9D9"/>
                    </a:solidFill>
                  </a:tcPr>
                </a:tc>
                <a:tc>
                  <a:txBody>
                    <a:bodyPr/>
                    <a:lstStyle/>
                    <a:p>
                      <a:pPr algn="ctr" fontAlgn="ctr"/>
                      <a:r>
                        <a:rPr lang="en-US" sz="1600" b="1" i="0" u="none" strike="noStrike" dirty="0">
                          <a:solidFill>
                            <a:srgbClr val="000000"/>
                          </a:solidFill>
                          <a:effectLst/>
                          <a:latin typeface="Meiryo UI" panose="020B0604030504040204" pitchFamily="50" charset="-128"/>
                          <a:ea typeface="Meiryo UI" panose="020B0604030504040204" pitchFamily="50" charset="-128"/>
                        </a:rPr>
                        <a:t>Where</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DE9D9"/>
                    </a:solidFill>
                  </a:tcPr>
                </a:tc>
                <a:tc>
                  <a:txBody>
                    <a:bodyPr/>
                    <a:lstStyle/>
                    <a:p>
                      <a:pPr algn="ctr" fontAlgn="ctr"/>
                      <a:r>
                        <a:rPr lang="en-US" sz="1600" b="1" i="0" u="none" strike="noStrike" dirty="0">
                          <a:solidFill>
                            <a:srgbClr val="000000"/>
                          </a:solidFill>
                          <a:effectLst/>
                          <a:latin typeface="Meiryo UI" panose="020B0604030504040204" pitchFamily="50" charset="-128"/>
                          <a:ea typeface="Meiryo UI" panose="020B0604030504040204" pitchFamily="50" charset="-128"/>
                        </a:rPr>
                        <a:t>When</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DE9D9"/>
                    </a:solidFill>
                  </a:tcPr>
                </a:tc>
                <a:tc>
                  <a:txBody>
                    <a:bodyPr/>
                    <a:lstStyle/>
                    <a:p>
                      <a:pPr algn="ctr" fontAlgn="ctr"/>
                      <a:r>
                        <a:rPr lang="en-US" sz="1600" b="1" i="0" u="none" strike="noStrike" dirty="0">
                          <a:solidFill>
                            <a:srgbClr val="000000"/>
                          </a:solidFill>
                          <a:effectLst/>
                          <a:latin typeface="Meiryo UI" panose="020B0604030504040204" pitchFamily="50" charset="-128"/>
                          <a:ea typeface="Meiryo UI" panose="020B0604030504040204" pitchFamily="50" charset="-128"/>
                        </a:rPr>
                        <a:t>How</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584327826"/>
                  </a:ext>
                </a:extLst>
              </a:tr>
              <a:tr h="327827">
                <a:tc vMerge="1">
                  <a:txBody>
                    <a:bodyPr/>
                    <a:lstStyle/>
                    <a:p>
                      <a:endParaRPr kumimoji="1" lang="ja-JP" altLang="en-US"/>
                    </a:p>
                  </a:txBody>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何を</a:t>
                      </a:r>
                    </a:p>
                  </a:txBody>
                  <a:tcPr marL="6311" marR="6311" marT="631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なぜ</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誰が</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どこで</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いつ</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どうする</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781488183"/>
                  </a:ext>
                </a:extLst>
              </a:tr>
              <a:tr h="1286496">
                <a:tc>
                  <a:txBody>
                    <a:bodyPr/>
                    <a:lstStyle/>
                    <a:p>
                      <a:pPr algn="l" fontAlgn="ct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TC</a:t>
                      </a: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事務局、業務管理課への提案事項の進捗確認</a:t>
                      </a:r>
                    </a:p>
                  </a:txBody>
                  <a:tcPr marL="6311" marR="6311" marT="631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進捗状況を</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検討が停滞していないか確認するために</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600" b="0" i="0" u="none" strike="noStrike" dirty="0">
                          <a:solidFill>
                            <a:srgbClr val="000000"/>
                          </a:solidFill>
                          <a:effectLst/>
                          <a:latin typeface="Meiryo UI" panose="020B0604030504040204" pitchFamily="50" charset="-128"/>
                          <a:ea typeface="Meiryo UI" panose="020B0604030504040204" pitchFamily="50" charset="-128"/>
                        </a:rPr>
                        <a:t>Mint</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600" b="0" i="0" u="none" strike="noStrike" dirty="0">
                          <a:solidFill>
                            <a:srgbClr val="000000"/>
                          </a:solidFill>
                          <a:effectLst/>
                          <a:latin typeface="Meiryo UI" panose="020B0604030504040204" pitchFamily="50" charset="-128"/>
                          <a:ea typeface="Meiryo UI" panose="020B0604030504040204" pitchFamily="50" charset="-128"/>
                        </a:rPr>
                        <a:t>TC</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内で</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23</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7</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月に</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TC</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事務局、業務管理課へ確認する</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413600185"/>
                  </a:ext>
                </a:extLst>
              </a:tr>
              <a:tr h="966939">
                <a:tc>
                  <a:txBody>
                    <a:bodyPr/>
                    <a:lstStyle/>
                    <a:p>
                      <a:pPr algn="l"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作成した</a:t>
                      </a: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TC</a:t>
                      </a: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版チェックシート</a:t>
                      </a: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『TEES』</a:t>
                      </a:r>
                    </a:p>
                  </a:txBody>
                  <a:tcPr marL="6311" marR="6311" marT="631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en-US" sz="1600" b="0" i="0" u="none" strike="noStrike" dirty="0">
                          <a:solidFill>
                            <a:srgbClr val="000000"/>
                          </a:solidFill>
                          <a:effectLst/>
                          <a:latin typeface="Meiryo UI" panose="020B0604030504040204" pitchFamily="50" charset="-128"/>
                          <a:ea typeface="Meiryo UI" panose="020B0604030504040204" pitchFamily="50" charset="-128"/>
                        </a:rPr>
                        <a:t>『TEES』</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を</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今後継続的に使用してもらうために</a:t>
                      </a:r>
                    </a:p>
                  </a:txBody>
                  <a:tcPr marL="6311" marR="6311" marT="631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600" b="0" i="0" u="none" strike="noStrike" dirty="0">
                          <a:solidFill>
                            <a:srgbClr val="000000"/>
                          </a:solidFill>
                          <a:effectLst/>
                          <a:latin typeface="Meiryo UI" panose="020B0604030504040204" pitchFamily="50" charset="-128"/>
                          <a:ea typeface="Meiryo UI" panose="020B0604030504040204" pitchFamily="50" charset="-128"/>
                        </a:rPr>
                        <a:t>Mint</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600" b="0" i="0" u="none" strike="noStrike" dirty="0">
                          <a:solidFill>
                            <a:srgbClr val="000000"/>
                          </a:solidFill>
                          <a:effectLst/>
                          <a:latin typeface="Meiryo UI" panose="020B0604030504040204" pitchFamily="50" charset="-128"/>
                          <a:ea typeface="Meiryo UI" panose="020B0604030504040204" pitchFamily="50" charset="-128"/>
                        </a:rPr>
                        <a:t>TC</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内で</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23</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年度</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月中に</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TC</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事務局へ共有する</a:t>
                      </a:r>
                    </a:p>
                  </a:txBody>
                  <a:tcPr marL="6311" marR="6311" marT="631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878424869"/>
                  </a:ext>
                </a:extLst>
              </a:tr>
            </a:tbl>
          </a:graphicData>
        </a:graphic>
      </p:graphicFrame>
      <p:sp>
        <p:nvSpPr>
          <p:cNvPr id="4" name="テキスト ボックス 3">
            <a:extLst>
              <a:ext uri="{FF2B5EF4-FFF2-40B4-BE49-F238E27FC236}">
                <a16:creationId xmlns:a16="http://schemas.microsoft.com/office/drawing/2014/main" id="{14C6CD83-12D8-5761-D88D-E532408A4353}"/>
              </a:ext>
            </a:extLst>
          </p:cNvPr>
          <p:cNvSpPr txBox="1"/>
          <p:nvPr/>
        </p:nvSpPr>
        <p:spPr>
          <a:xfrm>
            <a:off x="4841826" y="1248719"/>
            <a:ext cx="2470548" cy="369332"/>
          </a:xfrm>
          <a:prstGeom prst="rect">
            <a:avLst/>
          </a:prstGeom>
          <a:noFill/>
        </p:spPr>
        <p:txBody>
          <a:bodyPr wrap="none" rtlCol="0">
            <a:spAutoFit/>
          </a:bodyPr>
          <a:lstStyle/>
          <a:p>
            <a:r>
              <a:rPr lang="ja-JP" altLang="en-US" dirty="0"/>
              <a:t>表</a:t>
            </a:r>
            <a:r>
              <a:rPr lang="en-US" altLang="ja-JP" dirty="0"/>
              <a:t>5</a:t>
            </a:r>
            <a:r>
              <a:rPr lang="ja-JP" altLang="en-US" dirty="0"/>
              <a:t>　歯止めの</a:t>
            </a:r>
            <a:r>
              <a:rPr lang="en-US" altLang="ja-JP" dirty="0"/>
              <a:t>5W1H</a:t>
            </a:r>
            <a:r>
              <a:rPr lang="ja-JP" altLang="en-US" dirty="0"/>
              <a:t>表</a:t>
            </a:r>
          </a:p>
        </p:txBody>
      </p:sp>
      <p:sp>
        <p:nvSpPr>
          <p:cNvPr id="5" name="タイトル 1">
            <a:extLst>
              <a:ext uri="{FF2B5EF4-FFF2-40B4-BE49-F238E27FC236}">
                <a16:creationId xmlns:a16="http://schemas.microsoft.com/office/drawing/2014/main" id="{2DC20597-F0AD-7538-3D82-A676830A2CEA}"/>
              </a:ext>
            </a:extLst>
          </p:cNvPr>
          <p:cNvSpPr>
            <a:spLocks noGrp="1"/>
          </p:cNvSpPr>
          <p:nvPr>
            <p:ph type="title"/>
          </p:nvPr>
        </p:nvSpPr>
        <p:spPr>
          <a:xfrm>
            <a:off x="252000" y="107612"/>
            <a:ext cx="8280000" cy="766764"/>
          </a:xfrm>
        </p:spPr>
        <p:txBody>
          <a:bodyPr/>
          <a:lstStyle/>
          <a:p>
            <a:r>
              <a:rPr lang="en-US" altLang="ja-JP" dirty="0"/>
              <a:t>9</a:t>
            </a:r>
            <a:r>
              <a:rPr kumimoji="1" lang="en-US" altLang="ja-JP" dirty="0"/>
              <a:t>.</a:t>
            </a:r>
            <a:r>
              <a:rPr kumimoji="1" lang="ja-JP" altLang="en-US" dirty="0"/>
              <a:t>歯止め</a:t>
            </a:r>
          </a:p>
        </p:txBody>
      </p:sp>
    </p:spTree>
    <p:extLst>
      <p:ext uri="{BB962C8B-B14F-4D97-AF65-F5344CB8AC3E}">
        <p14:creationId xmlns:p14="http://schemas.microsoft.com/office/powerpoint/2010/main" val="3295040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角丸四角形 5">
            <a:extLst>
              <a:ext uri="{FF2B5EF4-FFF2-40B4-BE49-F238E27FC236}">
                <a16:creationId xmlns:a16="http://schemas.microsoft.com/office/drawing/2014/main" id="{2BE92D58-E731-7D41-64AC-29989E62F21F}"/>
              </a:ext>
            </a:extLst>
          </p:cNvPr>
          <p:cNvSpPr/>
          <p:nvPr/>
        </p:nvSpPr>
        <p:spPr>
          <a:xfrm>
            <a:off x="1056000" y="1269000"/>
            <a:ext cx="4720886" cy="4884680"/>
          </a:xfrm>
          <a:prstGeom prst="roundRect">
            <a:avLst>
              <a:gd name="adj" fmla="val 2812"/>
            </a:avLst>
          </a:prstGeom>
          <a:noFill/>
          <a:ln w="412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フローチャート: 代替処理 3">
            <a:extLst>
              <a:ext uri="{FF2B5EF4-FFF2-40B4-BE49-F238E27FC236}">
                <a16:creationId xmlns:a16="http://schemas.microsoft.com/office/drawing/2014/main" id="{D6A1AC1A-B8D8-7682-A802-D3994B869ED5}"/>
              </a:ext>
            </a:extLst>
          </p:cNvPr>
          <p:cNvSpPr/>
          <p:nvPr/>
        </p:nvSpPr>
        <p:spPr>
          <a:xfrm>
            <a:off x="1796443" y="1083577"/>
            <a:ext cx="3240000" cy="424755"/>
          </a:xfrm>
          <a:prstGeom prst="flowChartAlternateProcess">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サークルの能力</a:t>
            </a:r>
          </a:p>
        </p:txBody>
      </p:sp>
      <p:sp>
        <p:nvSpPr>
          <p:cNvPr id="5" name="テキスト ボックス 4">
            <a:extLst>
              <a:ext uri="{FF2B5EF4-FFF2-40B4-BE49-F238E27FC236}">
                <a16:creationId xmlns:a16="http://schemas.microsoft.com/office/drawing/2014/main" id="{AC3C0847-A8B4-0B76-793D-C5F4A8CBF79A}"/>
              </a:ext>
            </a:extLst>
          </p:cNvPr>
          <p:cNvSpPr txBox="1"/>
          <p:nvPr/>
        </p:nvSpPr>
        <p:spPr>
          <a:xfrm>
            <a:off x="1138778" y="4036915"/>
            <a:ext cx="2524471" cy="1723549"/>
          </a:xfrm>
          <a:prstGeom prst="rect">
            <a:avLst/>
          </a:prstGeom>
          <a:noFill/>
        </p:spPr>
        <p:txBody>
          <a:bodyPr wrap="square" rtlCol="0">
            <a:spAutoFit/>
          </a:bodyPr>
          <a:lstStyle/>
          <a:p>
            <a:r>
              <a:rPr lang="en-US" altLang="ja-JP" sz="1600" dirty="0"/>
              <a:t>2022</a:t>
            </a:r>
            <a:r>
              <a:rPr lang="ja-JP" altLang="en-US" sz="1600" dirty="0"/>
              <a:t>年度上期</a:t>
            </a:r>
            <a:r>
              <a:rPr lang="en-US" altLang="ja-JP" sz="1600" dirty="0"/>
              <a:t>-</a:t>
            </a:r>
            <a:r>
              <a:rPr lang="ja-JP" altLang="en-US" sz="1600" dirty="0"/>
              <a:t>下期比較の個人レベル評価結果です。僅かながらもレベルアップしています。</a:t>
            </a:r>
            <a:endParaRPr lang="en-US" altLang="ja-JP" sz="1600" dirty="0"/>
          </a:p>
          <a:p>
            <a:r>
              <a:rPr lang="en-US" altLang="ja-JP" sz="1400" dirty="0"/>
              <a:t>※X</a:t>
            </a:r>
            <a:r>
              <a:rPr lang="ja-JP" altLang="en-US" sz="1400" dirty="0"/>
              <a:t>軸ホ項目は、下期事業所大会の結果が出ていないため、上期結果にて仮評価しています。</a:t>
            </a:r>
            <a:endParaRPr lang="en-US" altLang="ja-JP" sz="1400" dirty="0"/>
          </a:p>
        </p:txBody>
      </p:sp>
      <p:sp>
        <p:nvSpPr>
          <p:cNvPr id="6" name="テキスト ボックス 5">
            <a:extLst>
              <a:ext uri="{FF2B5EF4-FFF2-40B4-BE49-F238E27FC236}">
                <a16:creationId xmlns:a16="http://schemas.microsoft.com/office/drawing/2014/main" id="{CA897E87-986E-CE1D-5795-202890BAB73E}"/>
              </a:ext>
            </a:extLst>
          </p:cNvPr>
          <p:cNvSpPr txBox="1"/>
          <p:nvPr/>
        </p:nvSpPr>
        <p:spPr>
          <a:xfrm>
            <a:off x="3851805" y="5349676"/>
            <a:ext cx="1787670" cy="461665"/>
          </a:xfrm>
          <a:prstGeom prst="rect">
            <a:avLst/>
          </a:prstGeom>
          <a:noFill/>
        </p:spPr>
        <p:txBody>
          <a:bodyPr wrap="none" rtlCol="0">
            <a:spAutoFit/>
          </a:bodyPr>
          <a:lstStyle/>
          <a:p>
            <a:pPr algn="ctr"/>
            <a:r>
              <a:rPr lang="ja-JP" altLang="en-US" sz="1200" dirty="0">
                <a:latin typeface="+mn-ea"/>
              </a:rPr>
              <a:t>図</a:t>
            </a:r>
            <a:r>
              <a:rPr lang="en-US" altLang="ja-JP" sz="1200" dirty="0">
                <a:latin typeface="+mn-ea"/>
              </a:rPr>
              <a:t>19</a:t>
            </a:r>
            <a:r>
              <a:rPr lang="ja-JP" altLang="en-US" sz="1200" dirty="0">
                <a:latin typeface="+mn-ea"/>
              </a:rPr>
              <a:t>　サークルレベル評価</a:t>
            </a:r>
            <a:endParaRPr lang="en-US" altLang="ja-JP" sz="1200" dirty="0">
              <a:latin typeface="+mn-ea"/>
            </a:endParaRPr>
          </a:p>
          <a:p>
            <a:pPr algn="ctr"/>
            <a:r>
              <a:rPr lang="ja-JP" altLang="en-US" sz="1200" dirty="0">
                <a:latin typeface="+mn-ea"/>
              </a:rPr>
              <a:t>　　　レーダーチャート</a:t>
            </a:r>
          </a:p>
        </p:txBody>
      </p:sp>
      <p:sp>
        <p:nvSpPr>
          <p:cNvPr id="7" name="テキスト ボックス 6">
            <a:extLst>
              <a:ext uri="{FF2B5EF4-FFF2-40B4-BE49-F238E27FC236}">
                <a16:creationId xmlns:a16="http://schemas.microsoft.com/office/drawing/2014/main" id="{739CE671-1A28-5E0D-DE5C-4C0A87F3BABD}"/>
              </a:ext>
            </a:extLst>
          </p:cNvPr>
          <p:cNvSpPr txBox="1"/>
          <p:nvPr/>
        </p:nvSpPr>
        <p:spPr>
          <a:xfrm>
            <a:off x="1072830" y="3467705"/>
            <a:ext cx="2844048" cy="276999"/>
          </a:xfrm>
          <a:prstGeom prst="rect">
            <a:avLst/>
          </a:prstGeom>
          <a:noFill/>
        </p:spPr>
        <p:txBody>
          <a:bodyPr wrap="none" rtlCol="0">
            <a:spAutoFit/>
          </a:bodyPr>
          <a:lstStyle/>
          <a:p>
            <a:pPr algn="ctr"/>
            <a:r>
              <a:rPr lang="ja-JP" altLang="en-US" sz="1200" dirty="0">
                <a:latin typeface="+mn-ea"/>
              </a:rPr>
              <a:t>図</a:t>
            </a:r>
            <a:r>
              <a:rPr lang="en-US" altLang="ja-JP" sz="1200" dirty="0">
                <a:latin typeface="+mn-ea"/>
              </a:rPr>
              <a:t>18</a:t>
            </a:r>
            <a:r>
              <a:rPr lang="ja-JP" altLang="en-US" sz="1200" dirty="0">
                <a:latin typeface="+mn-ea"/>
              </a:rPr>
              <a:t>　</a:t>
            </a:r>
            <a:r>
              <a:rPr lang="en-US" altLang="ja-JP" sz="1200" dirty="0">
                <a:latin typeface="+mn-ea"/>
              </a:rPr>
              <a:t>QC</a:t>
            </a:r>
            <a:r>
              <a:rPr lang="ja-JP" altLang="en-US" sz="1200" dirty="0">
                <a:latin typeface="+mn-ea"/>
              </a:rPr>
              <a:t>サークルメンバーレベル評価シート</a:t>
            </a:r>
          </a:p>
        </p:txBody>
      </p:sp>
      <p:sp>
        <p:nvSpPr>
          <p:cNvPr id="8" name="正方形/長方形 7">
            <a:extLst>
              <a:ext uri="{FF2B5EF4-FFF2-40B4-BE49-F238E27FC236}">
                <a16:creationId xmlns:a16="http://schemas.microsoft.com/office/drawing/2014/main" id="{57147864-1638-1053-4B21-234701043534}"/>
              </a:ext>
            </a:extLst>
          </p:cNvPr>
          <p:cNvSpPr/>
          <p:nvPr/>
        </p:nvSpPr>
        <p:spPr>
          <a:xfrm>
            <a:off x="6130098" y="3768326"/>
            <a:ext cx="5185289" cy="2369880"/>
          </a:xfrm>
          <a:prstGeom prst="rect">
            <a:avLst/>
          </a:prstGeom>
          <a:gradFill>
            <a:gsLst>
              <a:gs pos="0">
                <a:schemeClr val="accent2">
                  <a:lumMod val="60000"/>
                  <a:lumOff val="40000"/>
                </a:schemeClr>
              </a:gs>
              <a:gs pos="30000">
                <a:schemeClr val="accent2">
                  <a:lumMod val="40000"/>
                  <a:lumOff val="60000"/>
                </a:schemeClr>
              </a:gs>
              <a:gs pos="100000">
                <a:schemeClr val="accent2">
                  <a:lumMod val="20000"/>
                  <a:lumOff val="80000"/>
                </a:schemeClr>
              </a:gs>
            </a:gsLst>
            <a:lin ang="5400000" scaled="1"/>
          </a:gradFill>
        </p:spPr>
        <p:txBody>
          <a:bodyPr wrap="square">
            <a:spAutoFit/>
          </a:bodyPr>
          <a:lstStyle/>
          <a:p>
            <a:r>
              <a:rPr lang="ja-JP" altLang="en-US" b="1" dirty="0">
                <a:solidFill>
                  <a:srgbClr val="00B050"/>
                </a:solidFill>
              </a:rPr>
              <a:t>◆まとめ◆</a:t>
            </a:r>
            <a:endParaRPr lang="en-US" altLang="ja-JP" b="1" dirty="0">
              <a:solidFill>
                <a:srgbClr val="00B050"/>
              </a:solidFill>
            </a:endParaRPr>
          </a:p>
          <a:p>
            <a:r>
              <a:rPr lang="ja-JP" altLang="en-US" dirty="0">
                <a:latin typeface="+mn-ea"/>
              </a:rPr>
              <a:t>　</a:t>
            </a:r>
            <a:r>
              <a:rPr lang="ja-JP" altLang="en-US" sz="1600" dirty="0">
                <a:latin typeface="+mn-ea"/>
              </a:rPr>
              <a:t>現状把握で分かった通り、</a:t>
            </a:r>
            <a:r>
              <a:rPr lang="en-US" altLang="ja-JP" sz="1600" dirty="0">
                <a:latin typeface="+mn-ea"/>
              </a:rPr>
              <a:t>TC</a:t>
            </a:r>
            <a:r>
              <a:rPr lang="ja-JP" altLang="en-US" sz="1600" dirty="0">
                <a:latin typeface="+mn-ea"/>
              </a:rPr>
              <a:t>のエネルギー使用量は個々人の業務や行動によるところが主であり、</a:t>
            </a:r>
            <a:r>
              <a:rPr lang="en-US" altLang="ja-JP" sz="1600" dirty="0">
                <a:latin typeface="+mn-ea"/>
              </a:rPr>
              <a:t>A3</a:t>
            </a:r>
            <a:r>
              <a:rPr lang="ja-JP" altLang="en-US" sz="1600" dirty="0">
                <a:latin typeface="+mn-ea"/>
              </a:rPr>
              <a:t>方針</a:t>
            </a:r>
            <a:r>
              <a:rPr lang="en-US" altLang="ja-JP" sz="1600" dirty="0">
                <a:latin typeface="+mn-ea"/>
              </a:rPr>
              <a:t>(CO2</a:t>
            </a:r>
            <a:r>
              <a:rPr lang="ja-JP" altLang="en-US" sz="1600" dirty="0">
                <a:latin typeface="+mn-ea"/>
              </a:rPr>
              <a:t>削減</a:t>
            </a:r>
            <a:r>
              <a:rPr lang="en-US" altLang="ja-JP" sz="1600" dirty="0">
                <a:latin typeface="+mn-ea"/>
              </a:rPr>
              <a:t>)</a:t>
            </a:r>
            <a:r>
              <a:rPr lang="ja-JP" altLang="en-US" sz="1600" dirty="0">
                <a:latin typeface="+mn-ea"/>
              </a:rPr>
              <a:t>や</a:t>
            </a:r>
            <a:r>
              <a:rPr lang="en-US" altLang="ja-JP" sz="1600" dirty="0">
                <a:latin typeface="+mn-ea"/>
              </a:rPr>
              <a:t>A1-3(</a:t>
            </a:r>
            <a:r>
              <a:rPr lang="ja-JP" altLang="en-US" sz="1600" dirty="0">
                <a:latin typeface="+mn-ea"/>
              </a:rPr>
              <a:t>原価低減</a:t>
            </a:r>
            <a:r>
              <a:rPr lang="en-US" altLang="ja-JP" sz="1600" dirty="0">
                <a:latin typeface="+mn-ea"/>
              </a:rPr>
              <a:t>)</a:t>
            </a:r>
            <a:r>
              <a:rPr lang="ja-JP" altLang="en-US" sz="1600" dirty="0">
                <a:latin typeface="+mn-ea"/>
              </a:rPr>
              <a:t>の推進のカギとなるのは、個々人の意識と行動であるということを改めて認識した。省エネを突き詰めて過ぎることで逆に非効率になる背反作用は考慮しつつも、エコロジーとエコノミーは表裏一体であることを改めて認識し、この省エネ活動が</a:t>
            </a:r>
            <a:r>
              <a:rPr lang="en-US" altLang="ja-JP" sz="1600" dirty="0">
                <a:latin typeface="+mn-ea"/>
              </a:rPr>
              <a:t>TC</a:t>
            </a:r>
            <a:r>
              <a:rPr lang="ja-JP" altLang="en-US" sz="1600" dirty="0">
                <a:latin typeface="+mn-ea"/>
              </a:rPr>
              <a:t>全体で取り組まれる体制と雰囲気になるよう、今後もサークルとして可能な範囲でフォローしていきたい。</a:t>
            </a:r>
            <a:endParaRPr lang="en-US" altLang="ja-JP" dirty="0">
              <a:latin typeface="+mn-ea"/>
            </a:endParaRPr>
          </a:p>
        </p:txBody>
      </p:sp>
      <p:sp>
        <p:nvSpPr>
          <p:cNvPr id="9" name="正方形/長方形 8">
            <a:extLst>
              <a:ext uri="{FF2B5EF4-FFF2-40B4-BE49-F238E27FC236}">
                <a16:creationId xmlns:a16="http://schemas.microsoft.com/office/drawing/2014/main" id="{B81EA3CA-333F-D37B-2538-A4D3B078194D}"/>
              </a:ext>
            </a:extLst>
          </p:cNvPr>
          <p:cNvSpPr/>
          <p:nvPr/>
        </p:nvSpPr>
        <p:spPr>
          <a:xfrm>
            <a:off x="6130711" y="2709004"/>
            <a:ext cx="5185289" cy="1077218"/>
          </a:xfrm>
          <a:prstGeom prst="rect">
            <a:avLst/>
          </a:prstGeom>
          <a:gradFill>
            <a:gsLst>
              <a:gs pos="0">
                <a:schemeClr val="accent5">
                  <a:lumMod val="40000"/>
                  <a:lumOff val="60000"/>
                </a:schemeClr>
              </a:gs>
              <a:gs pos="30000">
                <a:schemeClr val="accent5">
                  <a:lumMod val="20000"/>
                  <a:lumOff val="80000"/>
                </a:schemeClr>
              </a:gs>
              <a:gs pos="100000">
                <a:schemeClr val="bg1"/>
              </a:gs>
            </a:gsLst>
            <a:lin ang="5400000" scaled="1"/>
          </a:gradFill>
        </p:spPr>
        <p:txBody>
          <a:bodyPr wrap="square">
            <a:spAutoFit/>
          </a:bodyPr>
          <a:lstStyle/>
          <a:p>
            <a:pPr lvl="0"/>
            <a:r>
              <a:rPr lang="ja-JP" altLang="en-US" sz="1600" b="1" dirty="0">
                <a:solidFill>
                  <a:schemeClr val="accent5">
                    <a:lumMod val="50000"/>
                  </a:schemeClr>
                </a:solidFill>
              </a:rPr>
              <a:t>◆反省点◆</a:t>
            </a:r>
            <a:endParaRPr lang="en-US" altLang="ja-JP" sz="1600" b="1" dirty="0">
              <a:solidFill>
                <a:schemeClr val="accent5">
                  <a:lumMod val="50000"/>
                </a:schemeClr>
              </a:solidFill>
            </a:endParaRPr>
          </a:p>
          <a:p>
            <a:pPr lvl="0"/>
            <a:r>
              <a:rPr lang="ja-JP" altLang="en-US" sz="1600" dirty="0">
                <a:solidFill>
                  <a:srgbClr val="000000"/>
                </a:solidFill>
              </a:rPr>
              <a:t>☞組織体制や決め事を変えるというような難易度の高いことへ挑戦したことは良かったが、限られた対策期間だったの中で、提案までにとどまった内容がいくつかあったところ。</a:t>
            </a:r>
            <a:endParaRPr lang="en-US" altLang="ja-JP" sz="1600" dirty="0">
              <a:solidFill>
                <a:srgbClr val="000000"/>
              </a:solidFill>
            </a:endParaRPr>
          </a:p>
        </p:txBody>
      </p:sp>
      <p:sp>
        <p:nvSpPr>
          <p:cNvPr id="10" name="正方形/長方形 9">
            <a:extLst>
              <a:ext uri="{FF2B5EF4-FFF2-40B4-BE49-F238E27FC236}">
                <a16:creationId xmlns:a16="http://schemas.microsoft.com/office/drawing/2014/main" id="{9461F3A2-0DB1-A47C-D08F-CBEEEC2612F1}"/>
              </a:ext>
            </a:extLst>
          </p:cNvPr>
          <p:cNvSpPr/>
          <p:nvPr/>
        </p:nvSpPr>
        <p:spPr>
          <a:xfrm>
            <a:off x="6130711" y="1009517"/>
            <a:ext cx="5185289" cy="1415772"/>
          </a:xfrm>
          <a:prstGeom prst="rect">
            <a:avLst/>
          </a:prstGeom>
          <a:gradFill>
            <a:gsLst>
              <a:gs pos="0">
                <a:schemeClr val="accent6">
                  <a:lumMod val="20000"/>
                  <a:lumOff val="80000"/>
                </a:schemeClr>
              </a:gs>
              <a:gs pos="16000">
                <a:srgbClr val="CCECFF"/>
              </a:gs>
              <a:gs pos="100000">
                <a:schemeClr val="bg1"/>
              </a:gs>
            </a:gsLst>
            <a:lin ang="5400000" scaled="1"/>
          </a:gradFill>
        </p:spPr>
        <p:txBody>
          <a:bodyPr wrap="square">
            <a:spAutoFit/>
          </a:bodyPr>
          <a:lstStyle/>
          <a:p>
            <a:pPr lvl="0"/>
            <a:r>
              <a:rPr lang="ja-JP" altLang="en-US" sz="1600" b="1" dirty="0">
                <a:solidFill>
                  <a:srgbClr val="003399"/>
                </a:solidFill>
              </a:rPr>
              <a:t>◆良かった点◆</a:t>
            </a:r>
            <a:endParaRPr lang="en-US" altLang="ja-JP" sz="1600" b="1" dirty="0">
              <a:solidFill>
                <a:srgbClr val="003399"/>
              </a:solidFill>
            </a:endParaRPr>
          </a:p>
          <a:p>
            <a:pPr lvl="0"/>
            <a:r>
              <a:rPr lang="ja-JP" altLang="en-US" sz="1400" dirty="0">
                <a:solidFill>
                  <a:srgbClr val="000000"/>
                </a:solidFill>
                <a:latin typeface="+mn-ea"/>
              </a:rPr>
              <a:t>☞カーボンニュートラルへの社会的ニーズの高まりや、社内で重要課題と原価低減につながるテーマ活動を行うことができた。なっている</a:t>
            </a:r>
          </a:p>
          <a:p>
            <a:pPr lvl="0"/>
            <a:r>
              <a:rPr lang="ja-JP" altLang="en-US" sz="1400" dirty="0">
                <a:solidFill>
                  <a:srgbClr val="000000"/>
                </a:solidFill>
                <a:latin typeface="+mn-ea"/>
              </a:rPr>
              <a:t>☞今回のテーマでは外部の有用情報をいかに活用していくかが重要であった中、各人が主体的に情報収集を行い、</a:t>
            </a:r>
            <a:r>
              <a:rPr lang="en-US" altLang="ja-JP" sz="1400" dirty="0">
                <a:solidFill>
                  <a:srgbClr val="000000"/>
                </a:solidFill>
                <a:latin typeface="+mn-ea"/>
              </a:rPr>
              <a:t> </a:t>
            </a:r>
            <a:r>
              <a:rPr lang="ja-JP" altLang="en-US" sz="1400" dirty="0">
                <a:solidFill>
                  <a:srgbClr val="000000"/>
                </a:solidFill>
                <a:latin typeface="+mn-ea"/>
              </a:rPr>
              <a:t>メンバーの情報リテラシーの底上げにつながったと感じる。</a:t>
            </a:r>
          </a:p>
        </p:txBody>
      </p:sp>
      <p:pic>
        <p:nvPicPr>
          <p:cNvPr id="11" name="図 10">
            <a:extLst>
              <a:ext uri="{FF2B5EF4-FFF2-40B4-BE49-F238E27FC236}">
                <a16:creationId xmlns:a16="http://schemas.microsoft.com/office/drawing/2014/main" id="{D209C971-B729-AE4A-7901-9CD880FE88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774" y="1549919"/>
            <a:ext cx="2649218" cy="1898022"/>
          </a:xfrm>
          <a:prstGeom prst="rect">
            <a:avLst/>
          </a:prstGeom>
        </p:spPr>
      </p:pic>
      <p:pic>
        <p:nvPicPr>
          <p:cNvPr id="12" name="図 11">
            <a:extLst>
              <a:ext uri="{FF2B5EF4-FFF2-40B4-BE49-F238E27FC236}">
                <a16:creationId xmlns:a16="http://schemas.microsoft.com/office/drawing/2014/main" id="{86494A4D-FB95-AF53-559E-6F0E0C3483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1239" y="1508332"/>
            <a:ext cx="2450052" cy="2252313"/>
          </a:xfrm>
          <a:prstGeom prst="rect">
            <a:avLst/>
          </a:prstGeom>
        </p:spPr>
      </p:pic>
      <p:pic>
        <p:nvPicPr>
          <p:cNvPr id="13" name="図 12">
            <a:extLst>
              <a:ext uri="{FF2B5EF4-FFF2-40B4-BE49-F238E27FC236}">
                <a16:creationId xmlns:a16="http://schemas.microsoft.com/office/drawing/2014/main" id="{C1281BDF-E918-34BA-337C-65BBDB2288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5628" y="3519370"/>
            <a:ext cx="2222406" cy="2055835"/>
          </a:xfrm>
          <a:prstGeom prst="rect">
            <a:avLst/>
          </a:prstGeom>
        </p:spPr>
      </p:pic>
      <p:sp>
        <p:nvSpPr>
          <p:cNvPr id="14" name="タイトル 1">
            <a:extLst>
              <a:ext uri="{FF2B5EF4-FFF2-40B4-BE49-F238E27FC236}">
                <a16:creationId xmlns:a16="http://schemas.microsoft.com/office/drawing/2014/main" id="{B119AB17-F7FB-BA7E-57A8-A00C8ACDD084}"/>
              </a:ext>
            </a:extLst>
          </p:cNvPr>
          <p:cNvSpPr>
            <a:spLocks noGrp="1"/>
          </p:cNvSpPr>
          <p:nvPr>
            <p:ph type="title"/>
          </p:nvPr>
        </p:nvSpPr>
        <p:spPr>
          <a:xfrm>
            <a:off x="252000" y="107612"/>
            <a:ext cx="8280000" cy="766764"/>
          </a:xfrm>
        </p:spPr>
        <p:txBody>
          <a:bodyPr/>
          <a:lstStyle/>
          <a:p>
            <a:r>
              <a:rPr lang="en-US" altLang="ja-JP" dirty="0"/>
              <a:t>10</a:t>
            </a:r>
            <a:r>
              <a:rPr kumimoji="1" lang="en-US" altLang="ja-JP" dirty="0"/>
              <a:t>.</a:t>
            </a:r>
            <a:r>
              <a:rPr kumimoji="1" lang="ja-JP" altLang="en-US" dirty="0"/>
              <a:t>まとめと反省</a:t>
            </a:r>
          </a:p>
        </p:txBody>
      </p:sp>
    </p:spTree>
    <p:extLst>
      <p:ext uri="{BB962C8B-B14F-4D97-AF65-F5344CB8AC3E}">
        <p14:creationId xmlns:p14="http://schemas.microsoft.com/office/powerpoint/2010/main" val="2237071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4EAAF57-0C11-E4A5-7422-59CCB80AED9C}"/>
              </a:ext>
            </a:extLst>
          </p:cNvPr>
          <p:cNvSpPr>
            <a:spLocks noGrp="1"/>
          </p:cNvSpPr>
          <p:nvPr>
            <p:ph type="dt" sz="half" idx="10"/>
          </p:nvPr>
        </p:nvSpPr>
        <p:spPr/>
        <p:txBody>
          <a:bodyPr/>
          <a:lstStyle/>
          <a:p>
            <a:fld id="{F2A564DB-CD90-4470-A286-0B3D4AE207CE}" type="datetime1">
              <a:rPr kumimoji="1" lang="ja-JP" altLang="en-US" smtClean="0"/>
              <a:t>2024/5/22</a:t>
            </a:fld>
            <a:endParaRPr kumimoji="1" lang="ja-JP" altLang="en-US"/>
          </a:p>
        </p:txBody>
      </p:sp>
      <p:sp>
        <p:nvSpPr>
          <p:cNvPr id="5" name="タイトル 2">
            <a:extLst>
              <a:ext uri="{FF2B5EF4-FFF2-40B4-BE49-F238E27FC236}">
                <a16:creationId xmlns:a16="http://schemas.microsoft.com/office/drawing/2014/main" id="{143B30B4-E7FE-4639-3385-17E874436575}"/>
              </a:ext>
            </a:extLst>
          </p:cNvPr>
          <p:cNvSpPr>
            <a:spLocks noGrp="1"/>
          </p:cNvSpPr>
          <p:nvPr>
            <p:ph type="title"/>
          </p:nvPr>
        </p:nvSpPr>
        <p:spPr>
          <a:xfrm>
            <a:off x="1776000" y="3789000"/>
            <a:ext cx="8335994" cy="776835"/>
          </a:xfrm>
        </p:spPr>
        <p:txBody>
          <a:bodyPr/>
          <a:lstStyle/>
          <a:p>
            <a:r>
              <a:rPr kumimoji="1" lang="ja-JP" altLang="en-US" dirty="0"/>
              <a:t>ご清聴ありがとうございました。</a:t>
            </a:r>
          </a:p>
        </p:txBody>
      </p:sp>
      <p:sp>
        <p:nvSpPr>
          <p:cNvPr id="6" name="コンテンツ プレースホルダー 3">
            <a:extLst>
              <a:ext uri="{FF2B5EF4-FFF2-40B4-BE49-F238E27FC236}">
                <a16:creationId xmlns:a16="http://schemas.microsoft.com/office/drawing/2014/main" id="{3678353B-CDF6-C218-18D4-A9AA4F1B1760}"/>
              </a:ext>
            </a:extLst>
          </p:cNvPr>
          <p:cNvSpPr>
            <a:spLocks noGrp="1"/>
          </p:cNvSpPr>
          <p:nvPr>
            <p:ph sz="quarter" idx="12"/>
          </p:nvPr>
        </p:nvSpPr>
        <p:spPr>
          <a:xfrm>
            <a:off x="1776000" y="4684773"/>
            <a:ext cx="8335963" cy="1477963"/>
          </a:xfrm>
        </p:spPr>
        <p:txBody>
          <a:bodyPr/>
          <a:lstStyle/>
          <a:p>
            <a:pPr algn="r"/>
            <a:r>
              <a:rPr kumimoji="1" lang="en-US" altLang="ja-JP" dirty="0"/>
              <a:t>TC</a:t>
            </a:r>
            <a:r>
              <a:rPr kumimoji="1" lang="ja-JP" altLang="en-US" dirty="0"/>
              <a:t>　</a:t>
            </a:r>
            <a:r>
              <a:rPr kumimoji="1" lang="en-US" altLang="ja-JP" dirty="0"/>
              <a:t>Mint</a:t>
            </a:r>
            <a:r>
              <a:rPr kumimoji="1" lang="ja-JP" altLang="en-US" dirty="0"/>
              <a:t>サークル</a:t>
            </a:r>
          </a:p>
        </p:txBody>
      </p:sp>
      <p:pic>
        <p:nvPicPr>
          <p:cNvPr id="7" name="図 6">
            <a:extLst>
              <a:ext uri="{FF2B5EF4-FFF2-40B4-BE49-F238E27FC236}">
                <a16:creationId xmlns:a16="http://schemas.microsoft.com/office/drawing/2014/main" id="{1F97EEBC-9363-69ED-291F-7B4A56282408}"/>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9825" b="89825" l="0" r="99087">
                        <a14:foregroundMark x1="11369" y1="41370" x2="15068" y2="48070"/>
                        <a14:foregroundMark x1="8676" y1="36491" x2="8957" y2="37000"/>
                        <a14:foregroundMark x1="92701" y1="51205" x2="97717" y2="61754"/>
                        <a14:foregroundMark x1="91857" y1="49431" x2="91963" y2="49653"/>
                        <a14:foregroundMark x1="89041" y1="43509" x2="91207" y2="48064"/>
                        <a14:foregroundMark x1="97717" y1="61754" x2="84018" y2="62807"/>
                        <a14:foregroundMark x1="90411" y1="46667" x2="94306" y2="46825"/>
                        <a14:backgroundMark x1="2740" y1="36140" x2="0" y2="47719"/>
                        <a14:backgroundMark x1="98630" y1="46667" x2="99087" y2="48070"/>
                        <a14:backgroundMark x1="95890" y1="44912" x2="99087" y2="44912"/>
                      </a14:backgroundRemoval>
                    </a14:imgEffect>
                    <a14:imgEffect>
                      <a14:artisticMarker/>
                    </a14:imgEffect>
                  </a14:imgLayer>
                </a14:imgProps>
              </a:ext>
              <a:ext uri="{28A0092B-C50C-407E-A947-70E740481C1C}">
                <a14:useLocalDpi xmlns:a14="http://schemas.microsoft.com/office/drawing/2010/main"/>
              </a:ext>
            </a:extLst>
          </a:blip>
          <a:stretch>
            <a:fillRect/>
          </a:stretch>
        </p:blipFill>
        <p:spPr>
          <a:xfrm>
            <a:off x="9692831" y="5171419"/>
            <a:ext cx="572102" cy="744516"/>
          </a:xfrm>
          <a:prstGeom prst="rect">
            <a:avLst/>
          </a:prstGeom>
        </p:spPr>
      </p:pic>
    </p:spTree>
    <p:extLst>
      <p:ext uri="{BB962C8B-B14F-4D97-AF65-F5344CB8AC3E}">
        <p14:creationId xmlns:p14="http://schemas.microsoft.com/office/powerpoint/2010/main" val="3684402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4" name="角丸四角形 7">
            <a:extLst>
              <a:ext uri="{FF2B5EF4-FFF2-40B4-BE49-F238E27FC236}">
                <a16:creationId xmlns:a16="http://schemas.microsoft.com/office/drawing/2014/main" id="{07FBC91E-C246-7DCE-DADE-8C2542229C7F}"/>
              </a:ext>
            </a:extLst>
          </p:cNvPr>
          <p:cNvSpPr/>
          <p:nvPr/>
        </p:nvSpPr>
        <p:spPr>
          <a:xfrm>
            <a:off x="1671727" y="5579788"/>
            <a:ext cx="8848546" cy="596086"/>
          </a:xfrm>
          <a:prstGeom prst="roundRect">
            <a:avLst>
              <a:gd name="adj" fmla="val 3821"/>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dirty="0">
                <a:solidFill>
                  <a:schemeClr val="tx1"/>
                </a:solidFill>
              </a:rPr>
              <a:t>　今回、総合点数が高いだけでなく、サークル員の重要度や取り組みたい度の評価に重きを置き、テーマ選定を行い、「省エネ活動を推進しよう」のテーマに決定しました。</a:t>
            </a:r>
            <a:endParaRPr lang="en-US" altLang="ja-JP" sz="1600" dirty="0">
              <a:solidFill>
                <a:schemeClr val="tx1"/>
              </a:solidFill>
            </a:endParaRPr>
          </a:p>
        </p:txBody>
      </p:sp>
      <p:sp>
        <p:nvSpPr>
          <p:cNvPr id="5" name="テキスト ボックス 4">
            <a:extLst>
              <a:ext uri="{FF2B5EF4-FFF2-40B4-BE49-F238E27FC236}">
                <a16:creationId xmlns:a16="http://schemas.microsoft.com/office/drawing/2014/main" id="{222BF1DA-13C6-5CB3-411A-E80EB9009237}"/>
              </a:ext>
            </a:extLst>
          </p:cNvPr>
          <p:cNvSpPr txBox="1"/>
          <p:nvPr/>
        </p:nvSpPr>
        <p:spPr>
          <a:xfrm>
            <a:off x="4576678" y="5241040"/>
            <a:ext cx="2614818" cy="338554"/>
          </a:xfrm>
          <a:prstGeom prst="rect">
            <a:avLst/>
          </a:prstGeom>
          <a:noFill/>
        </p:spPr>
        <p:txBody>
          <a:bodyPr wrap="none" rtlCol="0">
            <a:spAutoFit/>
          </a:bodyPr>
          <a:lstStyle/>
          <a:p>
            <a:r>
              <a:rPr lang="ja-JP" altLang="en-US" sz="1600" u="sng" dirty="0">
                <a:latin typeface="+mn-ea"/>
              </a:rPr>
              <a:t>図</a:t>
            </a:r>
            <a:r>
              <a:rPr lang="en-US" altLang="ja-JP" sz="1600" u="sng" dirty="0">
                <a:latin typeface="+mn-ea"/>
              </a:rPr>
              <a:t>1 </a:t>
            </a:r>
            <a:r>
              <a:rPr lang="ja-JP" altLang="en-US" sz="1600" u="sng" dirty="0">
                <a:latin typeface="+mn-ea"/>
              </a:rPr>
              <a:t>テーマ選定マトリックス図</a:t>
            </a:r>
          </a:p>
        </p:txBody>
      </p:sp>
      <p:graphicFrame>
        <p:nvGraphicFramePr>
          <p:cNvPr id="6" name="表 5">
            <a:extLst>
              <a:ext uri="{FF2B5EF4-FFF2-40B4-BE49-F238E27FC236}">
                <a16:creationId xmlns:a16="http://schemas.microsoft.com/office/drawing/2014/main" id="{617154E3-A4F0-91F5-C6B5-41F17DE821C6}"/>
              </a:ext>
            </a:extLst>
          </p:cNvPr>
          <p:cNvGraphicFramePr>
            <a:graphicFrameLocks noGrp="1"/>
          </p:cNvGraphicFramePr>
          <p:nvPr>
            <p:extLst>
              <p:ext uri="{D42A27DB-BD31-4B8C-83A1-F6EECF244321}">
                <p14:modId xmlns:p14="http://schemas.microsoft.com/office/powerpoint/2010/main" val="2509065439"/>
              </p:ext>
            </p:extLst>
          </p:nvPr>
        </p:nvGraphicFramePr>
        <p:xfrm>
          <a:off x="1776000" y="1269000"/>
          <a:ext cx="8640000" cy="4006874"/>
        </p:xfrm>
        <a:graphic>
          <a:graphicData uri="http://schemas.openxmlformats.org/drawingml/2006/table">
            <a:tbl>
              <a:tblPr/>
              <a:tblGrid>
                <a:gridCol w="3536000">
                  <a:extLst>
                    <a:ext uri="{9D8B030D-6E8A-4147-A177-3AD203B41FA5}">
                      <a16:colId xmlns:a16="http://schemas.microsoft.com/office/drawing/2014/main" val="3189279524"/>
                    </a:ext>
                  </a:extLst>
                </a:gridCol>
                <a:gridCol w="448000">
                  <a:extLst>
                    <a:ext uri="{9D8B030D-6E8A-4147-A177-3AD203B41FA5}">
                      <a16:colId xmlns:a16="http://schemas.microsoft.com/office/drawing/2014/main" val="2225259526"/>
                    </a:ext>
                  </a:extLst>
                </a:gridCol>
                <a:gridCol w="448000">
                  <a:extLst>
                    <a:ext uri="{9D8B030D-6E8A-4147-A177-3AD203B41FA5}">
                      <a16:colId xmlns:a16="http://schemas.microsoft.com/office/drawing/2014/main" val="2856681906"/>
                    </a:ext>
                  </a:extLst>
                </a:gridCol>
                <a:gridCol w="448000">
                  <a:extLst>
                    <a:ext uri="{9D8B030D-6E8A-4147-A177-3AD203B41FA5}">
                      <a16:colId xmlns:a16="http://schemas.microsoft.com/office/drawing/2014/main" val="27409320"/>
                    </a:ext>
                  </a:extLst>
                </a:gridCol>
                <a:gridCol w="448000">
                  <a:extLst>
                    <a:ext uri="{9D8B030D-6E8A-4147-A177-3AD203B41FA5}">
                      <a16:colId xmlns:a16="http://schemas.microsoft.com/office/drawing/2014/main" val="4136818511"/>
                    </a:ext>
                  </a:extLst>
                </a:gridCol>
                <a:gridCol w="448000">
                  <a:extLst>
                    <a:ext uri="{9D8B030D-6E8A-4147-A177-3AD203B41FA5}">
                      <a16:colId xmlns:a16="http://schemas.microsoft.com/office/drawing/2014/main" val="1713223241"/>
                    </a:ext>
                  </a:extLst>
                </a:gridCol>
                <a:gridCol w="448000">
                  <a:extLst>
                    <a:ext uri="{9D8B030D-6E8A-4147-A177-3AD203B41FA5}">
                      <a16:colId xmlns:a16="http://schemas.microsoft.com/office/drawing/2014/main" val="3662924059"/>
                    </a:ext>
                  </a:extLst>
                </a:gridCol>
                <a:gridCol w="448000">
                  <a:extLst>
                    <a:ext uri="{9D8B030D-6E8A-4147-A177-3AD203B41FA5}">
                      <a16:colId xmlns:a16="http://schemas.microsoft.com/office/drawing/2014/main" val="941987073"/>
                    </a:ext>
                  </a:extLst>
                </a:gridCol>
                <a:gridCol w="768000">
                  <a:extLst>
                    <a:ext uri="{9D8B030D-6E8A-4147-A177-3AD203B41FA5}">
                      <a16:colId xmlns:a16="http://schemas.microsoft.com/office/drawing/2014/main" val="2014242711"/>
                    </a:ext>
                  </a:extLst>
                </a:gridCol>
                <a:gridCol w="1200000">
                  <a:extLst>
                    <a:ext uri="{9D8B030D-6E8A-4147-A177-3AD203B41FA5}">
                      <a16:colId xmlns:a16="http://schemas.microsoft.com/office/drawing/2014/main" val="971569017"/>
                    </a:ext>
                  </a:extLst>
                </a:gridCol>
              </a:tblGrid>
              <a:tr h="1666875">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評価項目</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テーマ案（困りごと）</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C000"/>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取り組みたい度</a:t>
                      </a:r>
                    </a:p>
                  </a:txBody>
                  <a:tcPr marL="0" marR="0" marT="0" marB="0" vert="eaVert"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rPr>
                        <a:t>緊急度</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重要度</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効果</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チャレンジ度</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期間</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困り度</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rPr>
                        <a:t>上位方針</a:t>
                      </a:r>
                      <a:br>
                        <a:rPr lang="ja-JP" altLang="en-US" sz="1600" b="0" i="0" u="none" strike="noStrike">
                          <a:solidFill>
                            <a:srgbClr val="000000"/>
                          </a:solidFill>
                          <a:effectLst/>
                          <a:latin typeface="Meiryo UI" panose="020B0604030504040204" pitchFamily="50" charset="-128"/>
                          <a:ea typeface="Meiryo UI" panose="020B0604030504040204" pitchFamily="50" charset="-128"/>
                        </a:rPr>
                      </a:br>
                      <a:r>
                        <a:rPr lang="ja-JP" altLang="en-US" sz="1600" b="0" i="0" u="none" strike="noStrike">
                          <a:solidFill>
                            <a:srgbClr val="000000"/>
                          </a:solidFill>
                          <a:effectLst/>
                          <a:latin typeface="Meiryo UI" panose="020B0604030504040204" pitchFamily="50" charset="-128"/>
                          <a:ea typeface="Meiryo UI" panose="020B0604030504040204" pitchFamily="50" charset="-128"/>
                        </a:rPr>
                        <a:t>との関連性</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rPr>
                        <a:t>総合評価</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972959808"/>
                  </a:ext>
                </a:extLst>
              </a:tr>
              <a:tr h="552450">
                <a:tc>
                  <a:txBody>
                    <a:bodyPr/>
                    <a:lstStyle/>
                    <a:p>
                      <a:pPr algn="l" fontAlgn="b"/>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省エネ活動を推進しよう。</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5</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79644153"/>
                  </a:ext>
                </a:extLst>
              </a:tr>
              <a:tr h="419100">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TC</a:t>
                      </a:r>
                      <a:r>
                        <a:rPr lang="ja-JP" altLang="en-US" sz="1600" b="0" i="0" u="none" strike="noStrike">
                          <a:solidFill>
                            <a:srgbClr val="000000"/>
                          </a:solidFill>
                          <a:effectLst/>
                          <a:latin typeface="Meiryo UI" panose="020B0604030504040204" pitchFamily="50" charset="-128"/>
                          <a:ea typeface="Meiryo UI" panose="020B0604030504040204" pitchFamily="50" charset="-128"/>
                        </a:rPr>
                        <a:t>での健康推進：脳の働きをランニングで整える</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254431"/>
                  </a:ext>
                </a:extLst>
              </a:tr>
              <a:tr h="419100">
                <a:tc>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rPr>
                        <a:t>ガソリンの高騰により家計への打撃が・・・</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959567"/>
                  </a:ext>
                </a:extLst>
              </a:tr>
              <a:tr h="346394">
                <a:tc>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rPr>
                        <a:t>挨拶をしよう</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714589"/>
                  </a:ext>
                </a:extLst>
              </a:tr>
              <a:tr h="534375">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QC</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帳票のメンテナンス性を改善</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QC</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事務局業務の効率化～</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746457"/>
                  </a:ext>
                </a:extLst>
              </a:tr>
            </a:tbl>
          </a:graphicData>
        </a:graphic>
      </p:graphicFrame>
      <p:pic>
        <p:nvPicPr>
          <p:cNvPr id="7" name="図 6">
            <a:extLst>
              <a:ext uri="{FF2B5EF4-FFF2-40B4-BE49-F238E27FC236}">
                <a16:creationId xmlns:a16="http://schemas.microsoft.com/office/drawing/2014/main" id="{38E2C041-EA35-8E75-3AD9-6D8E80CE75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6004" y="2985163"/>
            <a:ext cx="574001" cy="412750"/>
          </a:xfrm>
          <a:prstGeom prst="rect">
            <a:avLst/>
          </a:prstGeom>
        </p:spPr>
      </p:pic>
      <p:sp>
        <p:nvSpPr>
          <p:cNvPr id="8" name="正方形/長方形 7">
            <a:extLst>
              <a:ext uri="{FF2B5EF4-FFF2-40B4-BE49-F238E27FC236}">
                <a16:creationId xmlns:a16="http://schemas.microsoft.com/office/drawing/2014/main" id="{C64B08A6-CC63-C1F9-0432-A9FADA53A343}"/>
              </a:ext>
            </a:extLst>
          </p:cNvPr>
          <p:cNvSpPr/>
          <p:nvPr/>
        </p:nvSpPr>
        <p:spPr>
          <a:xfrm>
            <a:off x="7557015" y="5258554"/>
            <a:ext cx="3156633" cy="338554"/>
          </a:xfrm>
          <a:prstGeom prst="rect">
            <a:avLst/>
          </a:prstGeom>
        </p:spPr>
        <p:txBody>
          <a:bodyPr wrap="none">
            <a:spAutoFit/>
          </a:bodyPr>
          <a:lstStyle/>
          <a:p>
            <a:r>
              <a:rPr lang="ja-JP" altLang="en-US" sz="1600" dirty="0"/>
              <a:t>※サークルメンバーみんなで点数付け</a:t>
            </a:r>
          </a:p>
        </p:txBody>
      </p:sp>
      <p:sp>
        <p:nvSpPr>
          <p:cNvPr id="9" name="正方形/長方形 8">
            <a:extLst>
              <a:ext uri="{FF2B5EF4-FFF2-40B4-BE49-F238E27FC236}">
                <a16:creationId xmlns:a16="http://schemas.microsoft.com/office/drawing/2014/main" id="{83F1D24E-757E-E692-C6B2-3293C82DD81F}"/>
              </a:ext>
            </a:extLst>
          </p:cNvPr>
          <p:cNvSpPr/>
          <p:nvPr/>
        </p:nvSpPr>
        <p:spPr>
          <a:xfrm>
            <a:off x="7174180" y="932791"/>
            <a:ext cx="3618298" cy="338554"/>
          </a:xfrm>
          <a:prstGeom prst="rect">
            <a:avLst/>
          </a:prstGeom>
        </p:spPr>
        <p:txBody>
          <a:bodyPr wrap="none">
            <a:spAutoFit/>
          </a:bodyPr>
          <a:lstStyle/>
          <a:p>
            <a:r>
              <a:rPr lang="ja-JP" altLang="en-US" sz="1600" dirty="0"/>
              <a:t>※5点満点で5段階評価(1・2・3・4・5)</a:t>
            </a:r>
          </a:p>
        </p:txBody>
      </p:sp>
      <p:sp>
        <p:nvSpPr>
          <p:cNvPr id="10" name="タイトル 1">
            <a:extLst>
              <a:ext uri="{FF2B5EF4-FFF2-40B4-BE49-F238E27FC236}">
                <a16:creationId xmlns:a16="http://schemas.microsoft.com/office/drawing/2014/main" id="{A6AEB167-9D42-99F0-A4FA-E7ABE849AA2D}"/>
              </a:ext>
            </a:extLst>
          </p:cNvPr>
          <p:cNvSpPr>
            <a:spLocks noGrp="1"/>
          </p:cNvSpPr>
          <p:nvPr>
            <p:ph type="title"/>
          </p:nvPr>
        </p:nvSpPr>
        <p:spPr>
          <a:xfrm>
            <a:off x="252000" y="107612"/>
            <a:ext cx="8280000" cy="766764"/>
          </a:xfrm>
        </p:spPr>
        <p:txBody>
          <a:bodyPr/>
          <a:lstStyle/>
          <a:p>
            <a:r>
              <a:rPr kumimoji="1" lang="en-US" altLang="ja-JP" dirty="0"/>
              <a:t>2.</a:t>
            </a:r>
            <a:r>
              <a:rPr kumimoji="1" lang="ja-JP" altLang="en-US" dirty="0"/>
              <a:t>テーマ選定</a:t>
            </a:r>
          </a:p>
        </p:txBody>
      </p:sp>
    </p:spTree>
    <p:extLst>
      <p:ext uri="{BB962C8B-B14F-4D97-AF65-F5344CB8AC3E}">
        <p14:creationId xmlns:p14="http://schemas.microsoft.com/office/powerpoint/2010/main" val="105392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Text Box 253">
            <a:extLst>
              <a:ext uri="{FF2B5EF4-FFF2-40B4-BE49-F238E27FC236}">
                <a16:creationId xmlns:a16="http://schemas.microsoft.com/office/drawing/2014/main" id="{524A405A-435E-7DBE-FF91-611BF8B4783A}"/>
              </a:ext>
            </a:extLst>
          </p:cNvPr>
          <p:cNvSpPr txBox="1">
            <a:spLocks noChangeArrowheads="1"/>
          </p:cNvSpPr>
          <p:nvPr/>
        </p:nvSpPr>
        <p:spPr bwMode="auto">
          <a:xfrm>
            <a:off x="4958171" y="918416"/>
            <a:ext cx="25699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表</a:t>
            </a:r>
            <a:r>
              <a:rPr lang="en-US" altLang="ja-JP" sz="1600"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cs typeface="Meiryo UI" panose="020B0604030504040204" pitchFamily="50" charset="-128"/>
              </a:rPr>
              <a:t>QC</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ストーリーの判定表</a:t>
            </a:r>
          </a:p>
        </p:txBody>
      </p:sp>
      <p:graphicFrame>
        <p:nvGraphicFramePr>
          <p:cNvPr id="4" name="Group 57">
            <a:extLst>
              <a:ext uri="{FF2B5EF4-FFF2-40B4-BE49-F238E27FC236}">
                <a16:creationId xmlns:a16="http://schemas.microsoft.com/office/drawing/2014/main" id="{71590EBD-FC1F-3497-926B-189DA108EEA6}"/>
              </a:ext>
            </a:extLst>
          </p:cNvPr>
          <p:cNvGraphicFramePr>
            <a:graphicFrameLocks noGrp="1" noChangeAspect="1"/>
          </p:cNvGraphicFramePr>
          <p:nvPr>
            <p:extLst>
              <p:ext uri="{D42A27DB-BD31-4B8C-83A1-F6EECF244321}">
                <p14:modId xmlns:p14="http://schemas.microsoft.com/office/powerpoint/2010/main" val="3268531339"/>
              </p:ext>
            </p:extLst>
          </p:nvPr>
        </p:nvGraphicFramePr>
        <p:xfrm>
          <a:off x="2655681" y="1530416"/>
          <a:ext cx="7240638" cy="3953664"/>
        </p:xfrm>
        <a:graphic>
          <a:graphicData uri="http://schemas.openxmlformats.org/drawingml/2006/table">
            <a:tbl>
              <a:tblPr/>
              <a:tblGrid>
                <a:gridCol w="2744508">
                  <a:extLst>
                    <a:ext uri="{9D8B030D-6E8A-4147-A177-3AD203B41FA5}">
                      <a16:colId xmlns:a16="http://schemas.microsoft.com/office/drawing/2014/main" val="20000"/>
                    </a:ext>
                  </a:extLst>
                </a:gridCol>
                <a:gridCol w="513270">
                  <a:extLst>
                    <a:ext uri="{9D8B030D-6E8A-4147-A177-3AD203B41FA5}">
                      <a16:colId xmlns:a16="http://schemas.microsoft.com/office/drawing/2014/main" val="20001"/>
                    </a:ext>
                  </a:extLst>
                </a:gridCol>
                <a:gridCol w="514452">
                  <a:extLst>
                    <a:ext uri="{9D8B030D-6E8A-4147-A177-3AD203B41FA5}">
                      <a16:colId xmlns:a16="http://schemas.microsoft.com/office/drawing/2014/main" val="20002"/>
                    </a:ext>
                  </a:extLst>
                </a:gridCol>
                <a:gridCol w="3468408">
                  <a:extLst>
                    <a:ext uri="{9D8B030D-6E8A-4147-A177-3AD203B41FA5}">
                      <a16:colId xmlns:a16="http://schemas.microsoft.com/office/drawing/2014/main" val="20003"/>
                    </a:ext>
                  </a:extLst>
                </a:gridCol>
              </a:tblGrid>
              <a:tr h="168228">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課題達成型</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QC</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ストーリー</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関係度</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kumimoji="1" lang="ja-JP" altLang="en-US"/>
                    </a:p>
                  </a:txBody>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FFFF00"/>
                          </a:solidFill>
                          <a:effectLst/>
                          <a:latin typeface="Meiryo UI" panose="020B0604030504040204" pitchFamily="50" charset="-128"/>
                          <a:ea typeface="Meiryo UI" panose="020B0604030504040204" pitchFamily="50" charset="-128"/>
                          <a:cs typeface="Meiryo UI" panose="020B0604030504040204" pitchFamily="50" charset="-128"/>
                        </a:rPr>
                        <a:t>問題解決型</a:t>
                      </a:r>
                      <a:r>
                        <a:rPr kumimoji="1" lang="en-US" altLang="ja-JP" sz="1800" b="1" i="0" u="none" strike="noStrike" cap="none" normalizeH="0" baseline="0" dirty="0">
                          <a:ln>
                            <a:noFill/>
                          </a:ln>
                          <a:solidFill>
                            <a:srgbClr val="FFFF00"/>
                          </a:solidFill>
                          <a:effectLst/>
                          <a:latin typeface="Meiryo UI" panose="020B0604030504040204" pitchFamily="50" charset="-128"/>
                          <a:ea typeface="Meiryo UI" panose="020B0604030504040204" pitchFamily="50" charset="-128"/>
                          <a:cs typeface="Meiryo UI" panose="020B0604030504040204" pitchFamily="50" charset="-128"/>
                        </a:rPr>
                        <a:t>QC</a:t>
                      </a:r>
                      <a:r>
                        <a:rPr kumimoji="1" lang="ja-JP" altLang="en-US" sz="1800" b="1" i="0" u="none" strike="noStrike" cap="none" normalizeH="0" baseline="0" dirty="0">
                          <a:ln>
                            <a:noFill/>
                          </a:ln>
                          <a:solidFill>
                            <a:srgbClr val="FFFF00"/>
                          </a:solidFill>
                          <a:effectLst/>
                          <a:latin typeface="Meiryo UI" panose="020B0604030504040204" pitchFamily="50" charset="-128"/>
                          <a:ea typeface="Meiryo UI" panose="020B0604030504040204" pitchFamily="50" charset="-128"/>
                          <a:cs typeface="Meiryo UI" panose="020B0604030504040204" pitchFamily="50" charset="-128"/>
                        </a:rPr>
                        <a:t>ストーリー</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00084">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今まで経験したことのない</a:t>
                      </a:r>
                      <a:b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初めての仕事をやり遂げたい</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従来からの仕事の中の問題を</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解決したい</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8228">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現状レベルを大きく打破したい</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現状レベルを維持・向上させたい</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468">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魅力的品質・魅力的レベルに</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挑戦したい</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当り前品質・当り前レベルを確保したい</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468">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予測される課題を先取りして</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対処したい</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発生している問題を再発防止したい</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0084">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方策・アイデアの追求と</a:t>
                      </a:r>
                      <a:b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実施でねらいを達成できそう</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問題の原因究明とその原因を</a:t>
                      </a:r>
                      <a:b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除去することで解決できそう</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68228">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判定結果</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合計点</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判定結果</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0848">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19</a:t>
                      </a: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279" marR="48279" marT="41848" marB="418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68228">
                <a:tc gridSpan="4">
                  <a:txBody>
                    <a:bodyPr/>
                    <a:lstStyle>
                      <a:lvl1pPr>
                        <a:spcBef>
                          <a:spcPct val="20000"/>
                        </a:spcBef>
                        <a:buClr>
                          <a:schemeClr val="hlink"/>
                        </a:buClr>
                        <a:buSzPct val="80000"/>
                        <a:buFont typeface="Wingdings" pitchFamily="2" charset="2"/>
                        <a:defRPr kumimoji="1" sz="2000">
                          <a:solidFill>
                            <a:schemeClr val="tx1"/>
                          </a:solidFill>
                          <a:latin typeface="Arial" charset="0"/>
                          <a:ea typeface="ＭＳ Ｐゴシック" charset="-128"/>
                        </a:defRPr>
                      </a:lvl1pPr>
                      <a:lvl2pPr marL="742950" indent="-285750">
                        <a:spcBef>
                          <a:spcPct val="20000"/>
                        </a:spcBef>
                        <a:buClr>
                          <a:schemeClr val="accent1"/>
                        </a:buClr>
                        <a:buSzPct val="70000"/>
                        <a:buFont typeface="Wingdings" pitchFamily="2" charset="2"/>
                        <a:defRPr kumimoji="1" sz="20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defRPr kumimoji="1" sz="2000">
                          <a:solidFill>
                            <a:schemeClr val="tx1"/>
                          </a:solidFill>
                          <a:latin typeface="Arial" charset="0"/>
                          <a:ea typeface="ＭＳ Ｐゴシック" charset="-128"/>
                        </a:defRPr>
                      </a:lvl3pPr>
                      <a:lvl4pPr marL="1600200" indent="-228600">
                        <a:spcBef>
                          <a:spcPct val="20000"/>
                        </a:spcBef>
                        <a:buClr>
                          <a:schemeClr val="hlink"/>
                        </a:buClr>
                        <a:buSzPct val="60000"/>
                        <a:buFont typeface="Wingdings" pitchFamily="2" charset="2"/>
                        <a:defRPr kumimoji="1" sz="2000">
                          <a:solidFill>
                            <a:schemeClr val="tx1"/>
                          </a:solidFill>
                          <a:latin typeface="Arial" charset="0"/>
                          <a:ea typeface="ＭＳ Ｐゴシック" charset="-128"/>
                        </a:defRPr>
                      </a:lvl4pPr>
                      <a:lvl5pPr marL="2057400" indent="-228600">
                        <a:spcBef>
                          <a:spcPct val="20000"/>
                        </a:spcBef>
                        <a:buClr>
                          <a:schemeClr val="bg2"/>
                        </a:buClr>
                        <a:buSzPct val="40000"/>
                        <a:buFont typeface="Wingdings" pitchFamily="2" charset="2"/>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SzPct val="40000"/>
                        <a:buFont typeface="Wingdings" pitchFamily="2" charset="2"/>
                        <a:defRPr kumimoji="1" sz="2000">
                          <a:solidFill>
                            <a:schemeClr val="tx1"/>
                          </a:solidFill>
                          <a:latin typeface="Arial" charset="0"/>
                          <a:ea typeface="ＭＳ Ｐゴシック"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 、△＝</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p>
                  </a:txBody>
                  <a:tcPr marL="48279" marR="48279" marT="41848" marB="41848"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8"/>
                  </a:ext>
                </a:extLst>
              </a:tr>
            </a:tbl>
          </a:graphicData>
        </a:graphic>
      </p:graphicFrame>
      <p:sp>
        <p:nvSpPr>
          <p:cNvPr id="5" name="Text Box 53">
            <a:extLst>
              <a:ext uri="{FF2B5EF4-FFF2-40B4-BE49-F238E27FC236}">
                <a16:creationId xmlns:a16="http://schemas.microsoft.com/office/drawing/2014/main" id="{E7725642-88D5-4EB2-0F4F-E166E0592C0D}"/>
              </a:ext>
            </a:extLst>
          </p:cNvPr>
          <p:cNvSpPr txBox="1">
            <a:spLocks noChangeArrowheads="1"/>
          </p:cNvSpPr>
          <p:nvPr/>
        </p:nvSpPr>
        <p:spPr bwMode="auto">
          <a:xfrm>
            <a:off x="6636000" y="1206420"/>
            <a:ext cx="342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点）　サークル員：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8">
            <a:extLst>
              <a:ext uri="{FF2B5EF4-FFF2-40B4-BE49-F238E27FC236}">
                <a16:creationId xmlns:a16="http://schemas.microsoft.com/office/drawing/2014/main" id="{D0671983-B667-1FCC-75D0-724EDEEA76B2}"/>
              </a:ext>
            </a:extLst>
          </p:cNvPr>
          <p:cNvSpPr/>
          <p:nvPr/>
        </p:nvSpPr>
        <p:spPr>
          <a:xfrm>
            <a:off x="1956000" y="5562416"/>
            <a:ext cx="8640000" cy="540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適用判定の結果、</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問題解決型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QC</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ストーリーで取り組むことになりました</a:t>
            </a:r>
          </a:p>
        </p:txBody>
      </p:sp>
      <p:sp>
        <p:nvSpPr>
          <p:cNvPr id="7" name="タイトル 1">
            <a:extLst>
              <a:ext uri="{FF2B5EF4-FFF2-40B4-BE49-F238E27FC236}">
                <a16:creationId xmlns:a16="http://schemas.microsoft.com/office/drawing/2014/main" id="{B9118965-0A25-48A6-579F-11AABE6FDAB5}"/>
              </a:ext>
            </a:extLst>
          </p:cNvPr>
          <p:cNvSpPr>
            <a:spLocks noGrp="1"/>
          </p:cNvSpPr>
          <p:nvPr>
            <p:ph type="title"/>
          </p:nvPr>
        </p:nvSpPr>
        <p:spPr>
          <a:xfrm>
            <a:off x="252000" y="107612"/>
            <a:ext cx="8280000" cy="766764"/>
          </a:xfrm>
        </p:spPr>
        <p:txBody>
          <a:bodyPr/>
          <a:lstStyle/>
          <a:p>
            <a:r>
              <a:rPr kumimoji="1" lang="en-US" altLang="ja-JP" dirty="0"/>
              <a:t>2.</a:t>
            </a:r>
            <a:r>
              <a:rPr lang="ja-JP" altLang="en-US" dirty="0"/>
              <a:t>テーマ選定</a:t>
            </a:r>
            <a:endParaRPr kumimoji="1" lang="ja-JP" altLang="en-US" dirty="0"/>
          </a:p>
        </p:txBody>
      </p:sp>
    </p:spTree>
    <p:extLst>
      <p:ext uri="{BB962C8B-B14F-4D97-AF65-F5344CB8AC3E}">
        <p14:creationId xmlns:p14="http://schemas.microsoft.com/office/powerpoint/2010/main" val="2143256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graphicFrame>
        <p:nvGraphicFramePr>
          <p:cNvPr id="3" name="Group 177">
            <a:extLst>
              <a:ext uri="{FF2B5EF4-FFF2-40B4-BE49-F238E27FC236}">
                <a16:creationId xmlns:a16="http://schemas.microsoft.com/office/drawing/2014/main" id="{E7980EF0-C861-6525-5397-60752C8A1B5E}"/>
              </a:ext>
            </a:extLst>
          </p:cNvPr>
          <p:cNvGraphicFramePr>
            <a:graphicFrameLocks noGrp="1"/>
          </p:cNvGraphicFramePr>
          <p:nvPr>
            <p:extLst>
              <p:ext uri="{D42A27DB-BD31-4B8C-83A1-F6EECF244321}">
                <p14:modId xmlns:p14="http://schemas.microsoft.com/office/powerpoint/2010/main" val="231009383"/>
              </p:ext>
            </p:extLst>
          </p:nvPr>
        </p:nvGraphicFramePr>
        <p:xfrm>
          <a:off x="1956002" y="1113984"/>
          <a:ext cx="8639998" cy="4630032"/>
        </p:xfrm>
        <a:graphic>
          <a:graphicData uri="http://schemas.openxmlformats.org/drawingml/2006/table">
            <a:tbl>
              <a:tblPr>
                <a:tableStyleId>{69C7853C-536D-4A76-A0AE-DD22124D55A5}</a:tableStyleId>
              </a:tblPr>
              <a:tblGrid>
                <a:gridCol w="1360144">
                  <a:extLst>
                    <a:ext uri="{9D8B030D-6E8A-4147-A177-3AD203B41FA5}">
                      <a16:colId xmlns:a16="http://schemas.microsoft.com/office/drawing/2014/main" val="20000"/>
                    </a:ext>
                  </a:extLst>
                </a:gridCol>
                <a:gridCol w="989548">
                  <a:extLst>
                    <a:ext uri="{9D8B030D-6E8A-4147-A177-3AD203B41FA5}">
                      <a16:colId xmlns:a16="http://schemas.microsoft.com/office/drawing/2014/main" val="20001"/>
                    </a:ext>
                  </a:extLst>
                </a:gridCol>
                <a:gridCol w="1039848">
                  <a:extLst>
                    <a:ext uri="{9D8B030D-6E8A-4147-A177-3AD203B41FA5}">
                      <a16:colId xmlns:a16="http://schemas.microsoft.com/office/drawing/2014/main" val="20002"/>
                    </a:ext>
                  </a:extLst>
                </a:gridCol>
                <a:gridCol w="1051019">
                  <a:extLst>
                    <a:ext uri="{9D8B030D-6E8A-4147-A177-3AD203B41FA5}">
                      <a16:colId xmlns:a16="http://schemas.microsoft.com/office/drawing/2014/main" val="20003"/>
                    </a:ext>
                  </a:extLst>
                </a:gridCol>
                <a:gridCol w="1047928">
                  <a:extLst>
                    <a:ext uri="{9D8B030D-6E8A-4147-A177-3AD203B41FA5}">
                      <a16:colId xmlns:a16="http://schemas.microsoft.com/office/drawing/2014/main" val="20004"/>
                    </a:ext>
                  </a:extLst>
                </a:gridCol>
                <a:gridCol w="1051019">
                  <a:extLst>
                    <a:ext uri="{9D8B030D-6E8A-4147-A177-3AD203B41FA5}">
                      <a16:colId xmlns:a16="http://schemas.microsoft.com/office/drawing/2014/main" val="20005"/>
                    </a:ext>
                  </a:extLst>
                </a:gridCol>
                <a:gridCol w="1049473">
                  <a:extLst>
                    <a:ext uri="{9D8B030D-6E8A-4147-A177-3AD203B41FA5}">
                      <a16:colId xmlns:a16="http://schemas.microsoft.com/office/drawing/2014/main" val="20006"/>
                    </a:ext>
                  </a:extLst>
                </a:gridCol>
                <a:gridCol w="1051019">
                  <a:extLst>
                    <a:ext uri="{9D8B030D-6E8A-4147-A177-3AD203B41FA5}">
                      <a16:colId xmlns:a16="http://schemas.microsoft.com/office/drawing/2014/main" val="20007"/>
                    </a:ext>
                  </a:extLst>
                </a:gridCol>
              </a:tblGrid>
              <a:tr h="367844">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90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活動事項</a:t>
                      </a: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900" u="none" strike="noStrike" cap="none" normalizeH="0" baseline="0" dirty="0">
                          <a:ln>
                            <a:no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主担当</a:t>
                      </a:r>
                      <a:endParaRPr kumimoji="1" lang="ja-JP" altLang="en-US" sz="190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ja-JP" sz="190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90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ja-JP" sz="190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90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ja-JP" sz="190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90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ja-JP" sz="190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90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ja-JP" sz="190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90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ja-JP" sz="190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90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433433">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1"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テーマ選定</a:t>
                      </a:r>
                      <a:endPar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全員</a:t>
                      </a: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2462">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活動計画</a:t>
                      </a:r>
                    </a:p>
                  </a:txBody>
                  <a:tcPr marL="83077" marR="83077" marT="46804" marB="46804"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全員</a:t>
                      </a: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39638">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現状把握</a:t>
                      </a:r>
                      <a:endParaRPr kumimoji="1"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1" lang="ja-JP" altLang="en-US" sz="160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高山</a:t>
                      </a:r>
                      <a:endParaRPr kumimoji="1" lang="en-US" altLang="ja-JP" sz="160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432362">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目標設定</a:t>
                      </a:r>
                    </a:p>
                  </a:txBody>
                  <a:tcPr marL="83077" marR="83077" marT="46804" marB="46804"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rgbClr val="EEECE1"/>
                        </a:buClr>
                        <a:buSzPct val="75000"/>
                        <a:buFont typeface="Wingdings" pitchFamily="2" charset="2"/>
                        <a:buNone/>
                        <a:tabLst/>
                        <a:defRPr/>
                      </a:pPr>
                      <a:r>
                        <a:rPr kumimoji="1" lang="ja-JP" altLang="en-US" sz="160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堤</a:t>
                      </a:r>
                      <a:endParaRPr kumimoji="1" lang="en-US" altLang="ja-JP"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558041">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要因検証と解析</a:t>
                      </a:r>
                    </a:p>
                  </a:txBody>
                  <a:tcPr marL="83077" marR="83077" marT="46804" marB="46804"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和田</a:t>
                      </a:r>
                      <a:endParaRPr kumimoji="1" lang="en-US" altLang="ja-JP" sz="160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426595">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対策の検討</a:t>
                      </a:r>
                    </a:p>
                  </a:txBody>
                  <a:tcPr marL="83077" marR="83077" marT="46804" marB="46804"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1" lang="ja-JP" altLang="en-US" sz="1600" b="0" i="0" u="none" strike="noStrike" cap="none" normalizeH="0" baseline="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高橋</a:t>
                      </a:r>
                      <a:endParaRPr kumimoji="1" lang="en-US" altLang="ja-JP" sz="160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558041">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対策実施</a:t>
                      </a:r>
                      <a:endParaRPr kumimoji="1"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1" lang="ja-JP" altLang="en-US" sz="160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薫子＋堤</a:t>
                      </a:r>
                      <a:endParaRPr kumimoji="1" lang="en-US" altLang="ja-JP" sz="160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426141">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効果の確認</a:t>
                      </a:r>
                    </a:p>
                  </a:txBody>
                  <a:tcPr marL="83077" marR="83077" marT="46804" marB="46804"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rgbClr val="EEECE1"/>
                        </a:buClr>
                        <a:buSzPct val="75000"/>
                        <a:buFont typeface="Wingdings" pitchFamily="2" charset="2"/>
                        <a:buNone/>
                        <a:tabLst/>
                        <a:defRPr/>
                      </a:pPr>
                      <a:r>
                        <a:rPr kumimoji="1" lang="ja-JP" alt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平井</a:t>
                      </a:r>
                      <a:endParaRPr kumimoji="1" lang="en-US" altLang="ja-JP"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534632">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1"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歯止め･まとめ</a:t>
                      </a:r>
                      <a:endPar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1" lang="ja-JP" altLang="en-US" sz="160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全員</a:t>
                      </a:r>
                      <a:endParaRPr kumimoji="1" lang="en-US" altLang="ja-JP" sz="160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1" lang="ja-JP" alt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（髙山</a:t>
                      </a:r>
                      <a:r>
                        <a:rPr kumimoji="1" lang="en-US" altLang="ja-JP" sz="120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solidFill>
                      <a:schemeClr val="bg1"/>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solidFill>
                      <a:schemeClr val="accent4">
                        <a:lumMod val="20000"/>
                        <a:lumOff val="80000"/>
                      </a:schemeClr>
                    </a:solidFill>
                  </a:tcPr>
                </a:tc>
                <a:tc>
                  <a:txBody>
                    <a:bodyPr/>
                    <a:lstStyle>
                      <a:lvl1pPr marL="0" algn="l" defTabSz="914400" rtl="0" eaLnBrk="0" latinLnBrk="0" hangingPunct="0">
                        <a:spcBef>
                          <a:spcPct val="20000"/>
                        </a:spcBef>
                        <a:buClr>
                          <a:schemeClr val="bg2"/>
                        </a:buClr>
                        <a:buSzPct val="75000"/>
                        <a:buFont typeface="Wingdings" pitchFamily="2" charset="2"/>
                        <a:defRPr kumimoji="1" sz="2800" kern="1200">
                          <a:solidFill>
                            <a:schemeClr val="tx1"/>
                          </a:solidFill>
                          <a:latin typeface="Arial" charset="0"/>
                          <a:ea typeface="ＭＳ Ｐゴシック" pitchFamily="50" charset="-128"/>
                          <a:cs typeface=""/>
                        </a:defRPr>
                      </a:lvl1pPr>
                      <a:lvl2pPr marL="742950" indent="-285750" algn="l" defTabSz="914400" rtl="0" eaLnBrk="0" latinLnBrk="0" hangingPunct="0">
                        <a:spcBef>
                          <a:spcPct val="20000"/>
                        </a:spcBef>
                        <a:buClr>
                          <a:schemeClr val="accent2"/>
                        </a:buClr>
                        <a:buSzPct val="80000"/>
                        <a:buFont typeface="Wingdings" pitchFamily="2" charset="2"/>
                        <a:defRPr kumimoji="1" sz="2400" kern="1200">
                          <a:solidFill>
                            <a:schemeClr val="tx1"/>
                          </a:solidFill>
                          <a:latin typeface="Arial" charset="0"/>
                          <a:ea typeface="ＭＳ Ｐゴシック" pitchFamily="50" charset="-128"/>
                          <a:cs typeface=""/>
                        </a:defRPr>
                      </a:lvl2pPr>
                      <a:lvl3pPr marL="1143000" indent="-228600" algn="l" defTabSz="914400" rtl="0" eaLnBrk="0" latinLnBrk="0" hangingPunct="0">
                        <a:spcBef>
                          <a:spcPct val="20000"/>
                        </a:spcBef>
                        <a:buClr>
                          <a:schemeClr val="bg2"/>
                        </a:buClr>
                        <a:buSzPct val="65000"/>
                        <a:buFont typeface="Wingdings" pitchFamily="2" charset="2"/>
                        <a:defRPr kumimoji="1" sz="2000" kern="1200">
                          <a:solidFill>
                            <a:schemeClr val="tx1"/>
                          </a:solidFill>
                          <a:latin typeface="Arial" charset="0"/>
                          <a:ea typeface="ＭＳ Ｐゴシック" pitchFamily="50" charset="-128"/>
                          <a:cs typeface=""/>
                        </a:defRPr>
                      </a:lvl3pPr>
                      <a:lvl4pPr marL="1600200" indent="-228600" algn="l" defTabSz="914400" rtl="0" eaLnBrk="0" latinLnBrk="0" hangingPunct="0">
                        <a:spcBef>
                          <a:spcPct val="20000"/>
                        </a:spcBef>
                        <a:buClr>
                          <a:schemeClr val="accent2"/>
                        </a:buClr>
                        <a:buSzPct val="70000"/>
                        <a:buFont typeface="Wingdings" pitchFamily="2" charset="2"/>
                        <a:defRPr kumimoji="1" sz="1800" kern="1200">
                          <a:solidFill>
                            <a:schemeClr val="tx1"/>
                          </a:solidFill>
                          <a:latin typeface="Arial" charset="0"/>
                          <a:ea typeface="ＭＳ Ｐゴシック" pitchFamily="50" charset="-128"/>
                          <a:cs typeface=""/>
                        </a:defRPr>
                      </a:lvl4pPr>
                      <a:lvl5pPr marL="2057400" indent="-228600" algn="l" defTabSz="914400" rtl="0" eaLnBrk="0" latinLnBrk="0" hangingPunct="0">
                        <a:spcBef>
                          <a:spcPct val="20000"/>
                        </a:spcBef>
                        <a:buClr>
                          <a:schemeClr val="bg2"/>
                        </a:buClr>
                        <a:buFont typeface="Wingdings" pitchFamily="2" charset="2"/>
                        <a:defRPr kumimoji="1" sz="1800" kern="1200">
                          <a:solidFill>
                            <a:schemeClr val="tx1"/>
                          </a:solidFill>
                          <a:latin typeface="Arial" charset="0"/>
                          <a:ea typeface="ＭＳ Ｐゴシック" pitchFamily="50" charset="-128"/>
                          <a:cs typeface=""/>
                        </a:defRPr>
                      </a:lvl5pPr>
                      <a:lvl6pPr marL="25146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6pPr>
                      <a:lvl7pPr marL="29718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7pPr>
                      <a:lvl8pPr marL="34290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8pPr>
                      <a:lvl9pPr marL="3886200" indent="-228600" algn="l" defTabSz="914400" rtl="0" eaLnBrk="0" fontAlgn="base" latinLnBrk="0" hangingPunct="0">
                        <a:spcBef>
                          <a:spcPct val="20000"/>
                        </a:spcBef>
                        <a:spcAft>
                          <a:spcPct val="0"/>
                        </a:spcAft>
                        <a:buClr>
                          <a:schemeClr val="bg2"/>
                        </a:buClr>
                        <a:buFont typeface="Wingdings" pitchFamily="2" charset="2"/>
                        <a:defRPr kumimoji="1" sz="1800" kern="1200">
                          <a:solidFill>
                            <a:schemeClr val="tx1"/>
                          </a:solidFill>
                          <a:latin typeface="Arial" charset="0"/>
                          <a:ea typeface="ＭＳ Ｐゴシック" pitchFamily="50" charset="-128"/>
                          <a:cs typeface=""/>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3077" marR="83077" marT="46804" marB="46804"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0009"/>
                  </a:ext>
                </a:extLst>
              </a:tr>
            </a:tbl>
          </a:graphicData>
        </a:graphic>
      </p:graphicFrame>
      <p:grpSp>
        <p:nvGrpSpPr>
          <p:cNvPr id="4" name="グループ化 3">
            <a:extLst>
              <a:ext uri="{FF2B5EF4-FFF2-40B4-BE49-F238E27FC236}">
                <a16:creationId xmlns:a16="http://schemas.microsoft.com/office/drawing/2014/main" id="{E28E771C-E0CA-4881-75B3-00F59EA5AFB7}"/>
              </a:ext>
            </a:extLst>
          </p:cNvPr>
          <p:cNvGrpSpPr/>
          <p:nvPr/>
        </p:nvGrpSpPr>
        <p:grpSpPr>
          <a:xfrm>
            <a:off x="8841849" y="1599002"/>
            <a:ext cx="1656183" cy="936104"/>
            <a:chOff x="8472269" y="188640"/>
            <a:chExt cx="1656183" cy="936104"/>
          </a:xfrm>
        </p:grpSpPr>
        <p:sp>
          <p:nvSpPr>
            <p:cNvPr id="5" name="正方形/長方形 4">
              <a:extLst>
                <a:ext uri="{FF2B5EF4-FFF2-40B4-BE49-F238E27FC236}">
                  <a16:creationId xmlns:a16="http://schemas.microsoft.com/office/drawing/2014/main" id="{FC542EC7-B0E1-64EE-623F-1882BD060CC2}"/>
                </a:ext>
              </a:extLst>
            </p:cNvPr>
            <p:cNvSpPr/>
            <p:nvPr/>
          </p:nvSpPr>
          <p:spPr bwMode="auto">
            <a:xfrm>
              <a:off x="8472269" y="188640"/>
              <a:ext cx="1656183" cy="93610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Line 123">
              <a:extLst>
                <a:ext uri="{FF2B5EF4-FFF2-40B4-BE49-F238E27FC236}">
                  <a16:creationId xmlns:a16="http://schemas.microsoft.com/office/drawing/2014/main" id="{66996EF3-F05F-DD03-D9C1-8028FA26B56F}"/>
                </a:ext>
              </a:extLst>
            </p:cNvPr>
            <p:cNvSpPr>
              <a:spLocks noChangeShapeType="1"/>
            </p:cNvSpPr>
            <p:nvPr/>
          </p:nvSpPr>
          <p:spPr bwMode="auto">
            <a:xfrm>
              <a:off x="8724295" y="476672"/>
              <a:ext cx="538603" cy="0"/>
            </a:xfrm>
            <a:prstGeom prst="line">
              <a:avLst/>
            </a:prstGeom>
            <a:ln w="31750" cap="sq" cmpd="sng" algn="ctr">
              <a:solidFill>
                <a:srgbClr val="0033CC"/>
              </a:solidFill>
              <a:prstDash val="sysDash"/>
              <a:round/>
              <a:headEnd type="diamond" w="med" len="med"/>
              <a:tailEnd type="diamond" w="med" len="med"/>
            </a:ln>
          </p:spPr>
          <p:style>
            <a:lnRef idx="0">
              <a:scrgbClr r="0" g="0" b="0"/>
            </a:lnRef>
            <a:fillRef idx="0">
              <a:scrgbClr r="0" g="0" b="0"/>
            </a:fillRef>
            <a:effectRef idx="0">
              <a:scrgbClr r="0" g="0" b="0"/>
            </a:effectRef>
            <a:fontRef idx="minor">
              <a:schemeClr val="tx1"/>
            </a:fontRef>
          </p:style>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Text Box 124">
              <a:extLst>
                <a:ext uri="{FF2B5EF4-FFF2-40B4-BE49-F238E27FC236}">
                  <a16:creationId xmlns:a16="http://schemas.microsoft.com/office/drawing/2014/main" id="{B9E41462-745F-3F1C-4CEA-0EB5EA9F653A}"/>
                </a:ext>
              </a:extLst>
            </p:cNvPr>
            <p:cNvSpPr txBox="1">
              <a:spLocks noChangeArrowheads="1"/>
            </p:cNvSpPr>
            <p:nvPr/>
          </p:nvSpPr>
          <p:spPr bwMode="auto">
            <a:xfrm>
              <a:off x="9296943" y="298913"/>
              <a:ext cx="675019" cy="707886"/>
            </a:xfrm>
            <a:prstGeom prst="rect">
              <a:avLst/>
            </a:prstGeom>
            <a:noFill/>
            <a:ln>
              <a:noFill/>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計画</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50000"/>
                </a:spcBef>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Line 126">
              <a:extLst>
                <a:ext uri="{FF2B5EF4-FFF2-40B4-BE49-F238E27FC236}">
                  <a16:creationId xmlns:a16="http://schemas.microsoft.com/office/drawing/2014/main" id="{D1208139-F119-2BF8-9F71-315097F78B76}"/>
                </a:ext>
              </a:extLst>
            </p:cNvPr>
            <p:cNvSpPr>
              <a:spLocks noChangeShapeType="1"/>
            </p:cNvSpPr>
            <p:nvPr/>
          </p:nvSpPr>
          <p:spPr bwMode="auto">
            <a:xfrm>
              <a:off x="8758342" y="799923"/>
              <a:ext cx="538601" cy="1747"/>
            </a:xfrm>
            <a:prstGeom prst="line">
              <a:avLst/>
            </a:prstGeom>
            <a:solidFill>
              <a:srgbClr val="FFFF00"/>
            </a:solidFill>
            <a:ln w="50800" cap="sq">
              <a:solidFill>
                <a:srgbClr val="FF0000"/>
              </a:solidFill>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 name="Line 123">
            <a:extLst>
              <a:ext uri="{FF2B5EF4-FFF2-40B4-BE49-F238E27FC236}">
                <a16:creationId xmlns:a16="http://schemas.microsoft.com/office/drawing/2014/main" id="{D1D9F4AA-AC07-374B-DD34-C4F0C0E4B529}"/>
              </a:ext>
            </a:extLst>
          </p:cNvPr>
          <p:cNvSpPr>
            <a:spLocks noChangeShapeType="1"/>
          </p:cNvSpPr>
          <p:nvPr/>
        </p:nvSpPr>
        <p:spPr bwMode="auto">
          <a:xfrm>
            <a:off x="4428377" y="1579345"/>
            <a:ext cx="624224" cy="0"/>
          </a:xfrm>
          <a:prstGeom prst="line">
            <a:avLst/>
          </a:prstGeom>
          <a:solidFill>
            <a:srgbClr val="FFFF00"/>
          </a:solidFill>
          <a:ln w="31750" cap="sq">
            <a:solidFill>
              <a:srgbClr val="0033CC"/>
            </a:solidFill>
            <a:prstDash val="sysDash"/>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Line 123">
            <a:extLst>
              <a:ext uri="{FF2B5EF4-FFF2-40B4-BE49-F238E27FC236}">
                <a16:creationId xmlns:a16="http://schemas.microsoft.com/office/drawing/2014/main" id="{2A449452-AB0E-BD3D-1A6D-82B518FEC1CA}"/>
              </a:ext>
            </a:extLst>
          </p:cNvPr>
          <p:cNvSpPr>
            <a:spLocks noChangeShapeType="1"/>
          </p:cNvSpPr>
          <p:nvPr/>
        </p:nvSpPr>
        <p:spPr bwMode="auto">
          <a:xfrm flipV="1">
            <a:off x="5052605" y="2374225"/>
            <a:ext cx="2141673" cy="12163"/>
          </a:xfrm>
          <a:prstGeom prst="line">
            <a:avLst/>
          </a:prstGeom>
          <a:solidFill>
            <a:srgbClr val="FFFF00"/>
          </a:solidFill>
          <a:ln w="31750" cap="sq">
            <a:solidFill>
              <a:srgbClr val="0033CC"/>
            </a:solidFill>
            <a:prstDash val="sysDash"/>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Line 123">
            <a:extLst>
              <a:ext uri="{FF2B5EF4-FFF2-40B4-BE49-F238E27FC236}">
                <a16:creationId xmlns:a16="http://schemas.microsoft.com/office/drawing/2014/main" id="{F95380A7-C5E5-7C4A-80E9-FBF3B6034DA0}"/>
              </a:ext>
            </a:extLst>
          </p:cNvPr>
          <p:cNvSpPr>
            <a:spLocks noChangeShapeType="1"/>
          </p:cNvSpPr>
          <p:nvPr/>
        </p:nvSpPr>
        <p:spPr bwMode="auto">
          <a:xfrm flipV="1">
            <a:off x="7263630" y="2889000"/>
            <a:ext cx="383349" cy="0"/>
          </a:xfrm>
          <a:prstGeom prst="line">
            <a:avLst/>
          </a:prstGeom>
          <a:solidFill>
            <a:srgbClr val="FFFF00"/>
          </a:solidFill>
          <a:ln w="31750" cap="sq">
            <a:solidFill>
              <a:srgbClr val="0033CC"/>
            </a:solidFill>
            <a:prstDash val="sysDash"/>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Line 123">
            <a:extLst>
              <a:ext uri="{FF2B5EF4-FFF2-40B4-BE49-F238E27FC236}">
                <a16:creationId xmlns:a16="http://schemas.microsoft.com/office/drawing/2014/main" id="{471E9ADB-EF84-6FF4-5115-32A4241E8EBC}"/>
              </a:ext>
            </a:extLst>
          </p:cNvPr>
          <p:cNvSpPr>
            <a:spLocks noChangeShapeType="1"/>
          </p:cNvSpPr>
          <p:nvPr/>
        </p:nvSpPr>
        <p:spPr bwMode="auto">
          <a:xfrm flipV="1">
            <a:off x="9773894" y="4869000"/>
            <a:ext cx="401039" cy="0"/>
          </a:xfrm>
          <a:prstGeom prst="line">
            <a:avLst/>
          </a:prstGeom>
          <a:solidFill>
            <a:srgbClr val="FFFF00"/>
          </a:solidFill>
          <a:ln w="31750" cap="sq">
            <a:solidFill>
              <a:srgbClr val="0033CC"/>
            </a:solidFill>
            <a:prstDash val="sysDash"/>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Line 123">
            <a:extLst>
              <a:ext uri="{FF2B5EF4-FFF2-40B4-BE49-F238E27FC236}">
                <a16:creationId xmlns:a16="http://schemas.microsoft.com/office/drawing/2014/main" id="{DABA3902-08E1-930E-8B08-3629201401F7}"/>
              </a:ext>
            </a:extLst>
          </p:cNvPr>
          <p:cNvSpPr>
            <a:spLocks noChangeShapeType="1"/>
          </p:cNvSpPr>
          <p:nvPr/>
        </p:nvSpPr>
        <p:spPr bwMode="auto">
          <a:xfrm>
            <a:off x="8805286" y="4326746"/>
            <a:ext cx="1157268" cy="4485"/>
          </a:xfrm>
          <a:prstGeom prst="line">
            <a:avLst/>
          </a:prstGeom>
          <a:solidFill>
            <a:srgbClr val="FFFF00"/>
          </a:solidFill>
          <a:ln w="31750" cap="sq">
            <a:solidFill>
              <a:srgbClr val="0033CC"/>
            </a:solidFill>
            <a:prstDash val="sysDash"/>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Line 123">
            <a:extLst>
              <a:ext uri="{FF2B5EF4-FFF2-40B4-BE49-F238E27FC236}">
                <a16:creationId xmlns:a16="http://schemas.microsoft.com/office/drawing/2014/main" id="{D72460E2-C324-AA33-EDB2-3A7E518B8D9E}"/>
              </a:ext>
            </a:extLst>
          </p:cNvPr>
          <p:cNvSpPr>
            <a:spLocks noChangeShapeType="1"/>
          </p:cNvSpPr>
          <p:nvPr/>
        </p:nvSpPr>
        <p:spPr bwMode="auto">
          <a:xfrm flipV="1">
            <a:off x="10049994" y="5361829"/>
            <a:ext cx="461005" cy="402"/>
          </a:xfrm>
          <a:prstGeom prst="line">
            <a:avLst/>
          </a:prstGeom>
          <a:solidFill>
            <a:srgbClr val="FFFF00"/>
          </a:solidFill>
          <a:ln w="31750" cap="sq">
            <a:solidFill>
              <a:srgbClr val="0033CC"/>
            </a:solidFill>
            <a:prstDash val="sysDash"/>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Line 126">
            <a:extLst>
              <a:ext uri="{FF2B5EF4-FFF2-40B4-BE49-F238E27FC236}">
                <a16:creationId xmlns:a16="http://schemas.microsoft.com/office/drawing/2014/main" id="{9BC1F6FB-F5C3-6756-9981-A9F9336286A4}"/>
              </a:ext>
            </a:extLst>
          </p:cNvPr>
          <p:cNvSpPr>
            <a:spLocks noChangeShapeType="1"/>
          </p:cNvSpPr>
          <p:nvPr/>
        </p:nvSpPr>
        <p:spPr bwMode="auto">
          <a:xfrm flipV="1">
            <a:off x="5139916" y="2554222"/>
            <a:ext cx="2880064" cy="8646"/>
          </a:xfrm>
          <a:prstGeom prst="line">
            <a:avLst/>
          </a:prstGeom>
          <a:solidFill>
            <a:srgbClr val="FFFF00"/>
          </a:solidFill>
          <a:ln w="50800" cap="sq">
            <a:solidFill>
              <a:srgbClr val="FF0000"/>
            </a:solidFill>
            <a:prstDash val="solid"/>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Line 123">
            <a:extLst>
              <a:ext uri="{FF2B5EF4-FFF2-40B4-BE49-F238E27FC236}">
                <a16:creationId xmlns:a16="http://schemas.microsoft.com/office/drawing/2014/main" id="{178DA7CD-7D6F-41DC-9626-8E1E1F169F8F}"/>
              </a:ext>
            </a:extLst>
          </p:cNvPr>
          <p:cNvSpPr>
            <a:spLocks noChangeShapeType="1"/>
          </p:cNvSpPr>
          <p:nvPr/>
        </p:nvSpPr>
        <p:spPr bwMode="auto">
          <a:xfrm>
            <a:off x="7687763" y="3275772"/>
            <a:ext cx="846910" cy="15775"/>
          </a:xfrm>
          <a:prstGeom prst="line">
            <a:avLst/>
          </a:prstGeom>
          <a:solidFill>
            <a:srgbClr val="FFFF00"/>
          </a:solidFill>
          <a:ln w="31750" cap="sq">
            <a:solidFill>
              <a:srgbClr val="0033CC"/>
            </a:solidFill>
            <a:prstDash val="sysDash"/>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2">
            <a:extLst>
              <a:ext uri="{FF2B5EF4-FFF2-40B4-BE49-F238E27FC236}">
                <a16:creationId xmlns:a16="http://schemas.microsoft.com/office/drawing/2014/main" id="{6B82E84D-9D27-24E9-FD38-8861F3ADDE72}"/>
              </a:ext>
            </a:extLst>
          </p:cNvPr>
          <p:cNvSpPr>
            <a:spLocks noChangeArrowheads="1"/>
          </p:cNvSpPr>
          <p:nvPr/>
        </p:nvSpPr>
        <p:spPr bwMode="auto">
          <a:xfrm>
            <a:off x="5386962" y="4360479"/>
            <a:ext cx="1679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8" name="Line 123">
            <a:extLst>
              <a:ext uri="{FF2B5EF4-FFF2-40B4-BE49-F238E27FC236}">
                <a16:creationId xmlns:a16="http://schemas.microsoft.com/office/drawing/2014/main" id="{3C1947F1-5698-4208-1901-92440B08B8B6}"/>
              </a:ext>
            </a:extLst>
          </p:cNvPr>
          <p:cNvSpPr>
            <a:spLocks noChangeShapeType="1"/>
          </p:cNvSpPr>
          <p:nvPr/>
        </p:nvSpPr>
        <p:spPr bwMode="auto">
          <a:xfrm>
            <a:off x="4836006" y="2063218"/>
            <a:ext cx="303913" cy="0"/>
          </a:xfrm>
          <a:prstGeom prst="line">
            <a:avLst/>
          </a:prstGeom>
          <a:solidFill>
            <a:srgbClr val="FFFF00"/>
          </a:solidFill>
          <a:ln w="31750" cap="sq">
            <a:solidFill>
              <a:srgbClr val="0033CC"/>
            </a:solidFill>
            <a:prstDash val="sysDash"/>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Line 123">
            <a:extLst>
              <a:ext uri="{FF2B5EF4-FFF2-40B4-BE49-F238E27FC236}">
                <a16:creationId xmlns:a16="http://schemas.microsoft.com/office/drawing/2014/main" id="{20872D86-1101-F168-CD21-D8CA71F4EE75}"/>
              </a:ext>
            </a:extLst>
          </p:cNvPr>
          <p:cNvSpPr>
            <a:spLocks noChangeShapeType="1"/>
          </p:cNvSpPr>
          <p:nvPr/>
        </p:nvSpPr>
        <p:spPr bwMode="auto">
          <a:xfrm flipV="1">
            <a:off x="8485986" y="3808610"/>
            <a:ext cx="319300" cy="0"/>
          </a:xfrm>
          <a:prstGeom prst="line">
            <a:avLst/>
          </a:prstGeom>
          <a:solidFill>
            <a:srgbClr val="FFFF00"/>
          </a:solidFill>
          <a:ln w="31750" cap="sq">
            <a:solidFill>
              <a:srgbClr val="0033CC"/>
            </a:solidFill>
            <a:prstDash val="sysDash"/>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E4AE68D0-1F28-DA34-9B78-A2936A99EFBB}"/>
              </a:ext>
            </a:extLst>
          </p:cNvPr>
          <p:cNvSpPr txBox="1"/>
          <p:nvPr/>
        </p:nvSpPr>
        <p:spPr>
          <a:xfrm>
            <a:off x="4626057" y="5777760"/>
            <a:ext cx="5006421" cy="292388"/>
          </a:xfrm>
          <a:prstGeom prst="rect">
            <a:avLst/>
          </a:prstGeom>
          <a:noFill/>
        </p:spPr>
        <p:txBody>
          <a:bodyPr wrap="square" rtlCol="0">
            <a:spAutoFit/>
          </a:bodyPr>
          <a:lstStyle/>
          <a:p>
            <a:r>
              <a:rPr lang="ja-JP" altLang="en-US" sz="1300" u="sng" dirty="0">
                <a:latin typeface="+mn-ea"/>
              </a:rPr>
              <a:t>図</a:t>
            </a:r>
            <a:r>
              <a:rPr lang="en-US" altLang="ja-JP" sz="1300" u="sng" dirty="0">
                <a:latin typeface="+mn-ea"/>
              </a:rPr>
              <a:t>2</a:t>
            </a:r>
            <a:r>
              <a:rPr lang="ja-JP" altLang="en-US" sz="1300" u="sng" dirty="0">
                <a:latin typeface="+mn-ea"/>
              </a:rPr>
              <a:t>　</a:t>
            </a:r>
            <a:r>
              <a:rPr lang="en-US" altLang="ja-JP" sz="1300" u="sng" dirty="0">
                <a:latin typeface="+mn-ea"/>
              </a:rPr>
              <a:t>2022</a:t>
            </a:r>
            <a:r>
              <a:rPr lang="ja-JP" altLang="en-US" sz="1300" u="sng" dirty="0">
                <a:latin typeface="+mn-ea"/>
              </a:rPr>
              <a:t>年度下期</a:t>
            </a:r>
            <a:r>
              <a:rPr lang="en-US" altLang="ja-JP" sz="1300" u="sng" dirty="0">
                <a:latin typeface="+mn-ea"/>
              </a:rPr>
              <a:t>QC</a:t>
            </a:r>
            <a:r>
              <a:rPr lang="ja-JP" altLang="en-US" sz="1300" u="sng" dirty="0">
                <a:latin typeface="+mn-ea"/>
              </a:rPr>
              <a:t>活動計画・実績のガントチャート</a:t>
            </a:r>
          </a:p>
        </p:txBody>
      </p:sp>
      <p:sp>
        <p:nvSpPr>
          <p:cNvPr id="21" name="Line 126">
            <a:extLst>
              <a:ext uri="{FF2B5EF4-FFF2-40B4-BE49-F238E27FC236}">
                <a16:creationId xmlns:a16="http://schemas.microsoft.com/office/drawing/2014/main" id="{948D52C9-D4E9-E9D5-2A6B-6AF513E46413}"/>
              </a:ext>
            </a:extLst>
          </p:cNvPr>
          <p:cNvSpPr>
            <a:spLocks noChangeShapeType="1"/>
          </p:cNvSpPr>
          <p:nvPr/>
        </p:nvSpPr>
        <p:spPr bwMode="auto">
          <a:xfrm flipV="1">
            <a:off x="8019984" y="3069000"/>
            <a:ext cx="434703" cy="0"/>
          </a:xfrm>
          <a:prstGeom prst="line">
            <a:avLst/>
          </a:prstGeom>
          <a:solidFill>
            <a:srgbClr val="FFFF00"/>
          </a:solidFill>
          <a:ln w="50800" cap="sq">
            <a:solidFill>
              <a:srgbClr val="FF0000"/>
            </a:solidFill>
            <a:prstDash val="solid"/>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Line 126">
            <a:extLst>
              <a:ext uri="{FF2B5EF4-FFF2-40B4-BE49-F238E27FC236}">
                <a16:creationId xmlns:a16="http://schemas.microsoft.com/office/drawing/2014/main" id="{2707C53C-D24F-370F-45A2-441B706E46BC}"/>
              </a:ext>
            </a:extLst>
          </p:cNvPr>
          <p:cNvSpPr>
            <a:spLocks noChangeShapeType="1"/>
          </p:cNvSpPr>
          <p:nvPr/>
        </p:nvSpPr>
        <p:spPr bwMode="auto">
          <a:xfrm flipV="1">
            <a:off x="8485990" y="3609000"/>
            <a:ext cx="490831" cy="0"/>
          </a:xfrm>
          <a:prstGeom prst="line">
            <a:avLst/>
          </a:prstGeom>
          <a:solidFill>
            <a:srgbClr val="FFFF00"/>
          </a:solidFill>
          <a:ln w="50800" cap="sq">
            <a:solidFill>
              <a:srgbClr val="FF0000"/>
            </a:solidFill>
            <a:prstDash val="solid"/>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Line 126">
            <a:extLst>
              <a:ext uri="{FF2B5EF4-FFF2-40B4-BE49-F238E27FC236}">
                <a16:creationId xmlns:a16="http://schemas.microsoft.com/office/drawing/2014/main" id="{33E19994-1204-A68A-2725-AC84203E21B4}"/>
              </a:ext>
            </a:extLst>
          </p:cNvPr>
          <p:cNvSpPr>
            <a:spLocks noChangeShapeType="1"/>
          </p:cNvSpPr>
          <p:nvPr/>
        </p:nvSpPr>
        <p:spPr bwMode="auto">
          <a:xfrm flipV="1">
            <a:off x="8976821" y="4031681"/>
            <a:ext cx="490831" cy="0"/>
          </a:xfrm>
          <a:prstGeom prst="line">
            <a:avLst/>
          </a:prstGeom>
          <a:solidFill>
            <a:srgbClr val="FFFF00"/>
          </a:solidFill>
          <a:ln w="50800" cap="sq">
            <a:solidFill>
              <a:srgbClr val="FF0000"/>
            </a:solidFill>
            <a:prstDash val="solid"/>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Line 126">
            <a:extLst>
              <a:ext uri="{FF2B5EF4-FFF2-40B4-BE49-F238E27FC236}">
                <a16:creationId xmlns:a16="http://schemas.microsoft.com/office/drawing/2014/main" id="{9281605C-1B0C-46D2-3252-71239DF7050D}"/>
              </a:ext>
            </a:extLst>
          </p:cNvPr>
          <p:cNvSpPr>
            <a:spLocks noChangeShapeType="1"/>
          </p:cNvSpPr>
          <p:nvPr/>
        </p:nvSpPr>
        <p:spPr bwMode="auto">
          <a:xfrm flipV="1">
            <a:off x="9467648" y="4549817"/>
            <a:ext cx="930412" cy="5957"/>
          </a:xfrm>
          <a:prstGeom prst="line">
            <a:avLst/>
          </a:prstGeom>
          <a:solidFill>
            <a:srgbClr val="FFFF00"/>
          </a:solidFill>
          <a:ln w="50800" cap="sq">
            <a:solidFill>
              <a:srgbClr val="FF0000"/>
            </a:solidFill>
            <a:prstDash val="solid"/>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Line 126">
            <a:extLst>
              <a:ext uri="{FF2B5EF4-FFF2-40B4-BE49-F238E27FC236}">
                <a16:creationId xmlns:a16="http://schemas.microsoft.com/office/drawing/2014/main" id="{CA8436CE-C776-EB32-B0BC-DDB4346E7975}"/>
              </a:ext>
            </a:extLst>
          </p:cNvPr>
          <p:cNvSpPr>
            <a:spLocks noChangeShapeType="1"/>
          </p:cNvSpPr>
          <p:nvPr/>
        </p:nvSpPr>
        <p:spPr bwMode="auto">
          <a:xfrm flipV="1">
            <a:off x="10150186" y="5049000"/>
            <a:ext cx="347842" cy="0"/>
          </a:xfrm>
          <a:prstGeom prst="line">
            <a:avLst/>
          </a:prstGeom>
          <a:solidFill>
            <a:srgbClr val="FFFF00"/>
          </a:solidFill>
          <a:ln w="50800" cap="sq">
            <a:solidFill>
              <a:srgbClr val="FF0000"/>
            </a:solidFill>
            <a:prstDash val="solid"/>
            <a:round/>
            <a:headEnd type="diamond"/>
            <a:tailEnd type="diamond" w="med" len="med"/>
          </a:ln>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Line 126">
            <a:extLst>
              <a:ext uri="{FF2B5EF4-FFF2-40B4-BE49-F238E27FC236}">
                <a16:creationId xmlns:a16="http://schemas.microsoft.com/office/drawing/2014/main" id="{B18F49A3-7495-C208-83F5-AB659EB6D59F}"/>
              </a:ext>
            </a:extLst>
          </p:cNvPr>
          <p:cNvSpPr>
            <a:spLocks noChangeShapeType="1"/>
          </p:cNvSpPr>
          <p:nvPr/>
        </p:nvSpPr>
        <p:spPr bwMode="auto">
          <a:xfrm flipV="1">
            <a:off x="10163153" y="5589000"/>
            <a:ext cx="347842" cy="0"/>
          </a:xfrm>
          <a:prstGeom prst="line">
            <a:avLst/>
          </a:prstGeom>
          <a:solidFill>
            <a:srgbClr val="FFFF00"/>
          </a:solidFill>
          <a:ln w="50800" cap="sq">
            <a:solidFill>
              <a:srgbClr val="FF0000"/>
            </a:solidFill>
            <a:prstDash val="solid"/>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Line 126">
            <a:extLst>
              <a:ext uri="{FF2B5EF4-FFF2-40B4-BE49-F238E27FC236}">
                <a16:creationId xmlns:a16="http://schemas.microsoft.com/office/drawing/2014/main" id="{07680F6A-B7A9-94A9-3FC5-B92083731E08}"/>
              </a:ext>
            </a:extLst>
          </p:cNvPr>
          <p:cNvSpPr>
            <a:spLocks noChangeShapeType="1"/>
          </p:cNvSpPr>
          <p:nvPr/>
        </p:nvSpPr>
        <p:spPr bwMode="auto">
          <a:xfrm flipV="1">
            <a:off x="4668160" y="1761601"/>
            <a:ext cx="347842" cy="0"/>
          </a:xfrm>
          <a:prstGeom prst="line">
            <a:avLst/>
          </a:prstGeom>
          <a:solidFill>
            <a:srgbClr val="FFFF00"/>
          </a:solidFill>
          <a:ln w="50800" cap="sq">
            <a:solidFill>
              <a:srgbClr val="FF0000"/>
            </a:solidFill>
            <a:prstDash val="solid"/>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Line 126">
            <a:extLst>
              <a:ext uri="{FF2B5EF4-FFF2-40B4-BE49-F238E27FC236}">
                <a16:creationId xmlns:a16="http://schemas.microsoft.com/office/drawing/2014/main" id="{4FB9E7F3-4560-3182-89BC-0B5035AE7ACD}"/>
              </a:ext>
            </a:extLst>
          </p:cNvPr>
          <p:cNvSpPr>
            <a:spLocks noChangeShapeType="1"/>
          </p:cNvSpPr>
          <p:nvPr/>
        </p:nvSpPr>
        <p:spPr bwMode="auto">
          <a:xfrm>
            <a:off x="4880042" y="2194222"/>
            <a:ext cx="263887" cy="12232"/>
          </a:xfrm>
          <a:prstGeom prst="line">
            <a:avLst/>
          </a:prstGeom>
          <a:solidFill>
            <a:srgbClr val="FFFF00"/>
          </a:solidFill>
          <a:ln w="50800" cap="sq">
            <a:solidFill>
              <a:srgbClr val="FF0000"/>
            </a:solidFill>
            <a:prstDash val="solid"/>
            <a:round/>
            <a:headEnd type="diamond"/>
            <a:tailEnd type="diamond" w="med" len="me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タイトル 1">
            <a:extLst>
              <a:ext uri="{FF2B5EF4-FFF2-40B4-BE49-F238E27FC236}">
                <a16:creationId xmlns:a16="http://schemas.microsoft.com/office/drawing/2014/main" id="{7AAF68B1-4656-F1C1-46C3-A3F22F16A956}"/>
              </a:ext>
            </a:extLst>
          </p:cNvPr>
          <p:cNvSpPr>
            <a:spLocks noGrp="1"/>
          </p:cNvSpPr>
          <p:nvPr>
            <p:ph type="title"/>
          </p:nvPr>
        </p:nvSpPr>
        <p:spPr>
          <a:xfrm>
            <a:off x="252000" y="107612"/>
            <a:ext cx="8280000" cy="766764"/>
          </a:xfrm>
        </p:spPr>
        <p:txBody>
          <a:bodyPr/>
          <a:lstStyle/>
          <a:p>
            <a:r>
              <a:rPr kumimoji="1" lang="en-US" altLang="ja-JP" dirty="0"/>
              <a:t>2.</a:t>
            </a:r>
            <a:r>
              <a:rPr lang="ja-JP" altLang="en-US" dirty="0"/>
              <a:t>活動計画</a:t>
            </a:r>
            <a:endParaRPr kumimoji="1" lang="ja-JP" altLang="en-US" dirty="0"/>
          </a:p>
        </p:txBody>
      </p:sp>
    </p:spTree>
    <p:extLst>
      <p:ext uri="{BB962C8B-B14F-4D97-AF65-F5344CB8AC3E}">
        <p14:creationId xmlns:p14="http://schemas.microsoft.com/office/powerpoint/2010/main" val="2590027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graphicFrame>
        <p:nvGraphicFramePr>
          <p:cNvPr id="4" name="コンテンツ プレースホルダー 11">
            <a:extLst>
              <a:ext uri="{FF2B5EF4-FFF2-40B4-BE49-F238E27FC236}">
                <a16:creationId xmlns:a16="http://schemas.microsoft.com/office/drawing/2014/main" id="{0228233D-8252-0D66-3BE7-D5669B14067A}"/>
              </a:ext>
            </a:extLst>
          </p:cNvPr>
          <p:cNvGraphicFramePr>
            <a:graphicFrameLocks/>
          </p:cNvGraphicFramePr>
          <p:nvPr>
            <p:extLst>
              <p:ext uri="{D42A27DB-BD31-4B8C-83A1-F6EECF244321}">
                <p14:modId xmlns:p14="http://schemas.microsoft.com/office/powerpoint/2010/main" val="1507012641"/>
              </p:ext>
            </p:extLst>
          </p:nvPr>
        </p:nvGraphicFramePr>
        <p:xfrm>
          <a:off x="1586314" y="1338107"/>
          <a:ext cx="8910010" cy="1215001"/>
        </p:xfrm>
        <a:graphic>
          <a:graphicData uri="http://schemas.openxmlformats.org/drawingml/2006/table">
            <a:tbl>
              <a:tblPr>
                <a:tableStyleId>{5C22544A-7EE6-4342-B048-85BDC9FD1C3A}</a:tableStyleId>
              </a:tblPr>
              <a:tblGrid>
                <a:gridCol w="903132">
                  <a:extLst>
                    <a:ext uri="{9D8B030D-6E8A-4147-A177-3AD203B41FA5}">
                      <a16:colId xmlns:a16="http://schemas.microsoft.com/office/drawing/2014/main" val="3520419972"/>
                    </a:ext>
                  </a:extLst>
                </a:gridCol>
                <a:gridCol w="363949">
                  <a:extLst>
                    <a:ext uri="{9D8B030D-6E8A-4147-A177-3AD203B41FA5}">
                      <a16:colId xmlns:a16="http://schemas.microsoft.com/office/drawing/2014/main" val="1764965879"/>
                    </a:ext>
                  </a:extLst>
                </a:gridCol>
                <a:gridCol w="363949">
                  <a:extLst>
                    <a:ext uri="{9D8B030D-6E8A-4147-A177-3AD203B41FA5}">
                      <a16:colId xmlns:a16="http://schemas.microsoft.com/office/drawing/2014/main" val="2406925714"/>
                    </a:ext>
                  </a:extLst>
                </a:gridCol>
                <a:gridCol w="363949">
                  <a:extLst>
                    <a:ext uri="{9D8B030D-6E8A-4147-A177-3AD203B41FA5}">
                      <a16:colId xmlns:a16="http://schemas.microsoft.com/office/drawing/2014/main" val="1971801171"/>
                    </a:ext>
                  </a:extLst>
                </a:gridCol>
                <a:gridCol w="363949">
                  <a:extLst>
                    <a:ext uri="{9D8B030D-6E8A-4147-A177-3AD203B41FA5}">
                      <a16:colId xmlns:a16="http://schemas.microsoft.com/office/drawing/2014/main" val="2777004487"/>
                    </a:ext>
                  </a:extLst>
                </a:gridCol>
                <a:gridCol w="363949">
                  <a:extLst>
                    <a:ext uri="{9D8B030D-6E8A-4147-A177-3AD203B41FA5}">
                      <a16:colId xmlns:a16="http://schemas.microsoft.com/office/drawing/2014/main" val="1130792029"/>
                    </a:ext>
                  </a:extLst>
                </a:gridCol>
                <a:gridCol w="363949">
                  <a:extLst>
                    <a:ext uri="{9D8B030D-6E8A-4147-A177-3AD203B41FA5}">
                      <a16:colId xmlns:a16="http://schemas.microsoft.com/office/drawing/2014/main" val="1384616001"/>
                    </a:ext>
                  </a:extLst>
                </a:gridCol>
                <a:gridCol w="363949">
                  <a:extLst>
                    <a:ext uri="{9D8B030D-6E8A-4147-A177-3AD203B41FA5}">
                      <a16:colId xmlns:a16="http://schemas.microsoft.com/office/drawing/2014/main" val="750212342"/>
                    </a:ext>
                  </a:extLst>
                </a:gridCol>
                <a:gridCol w="363949">
                  <a:extLst>
                    <a:ext uri="{9D8B030D-6E8A-4147-A177-3AD203B41FA5}">
                      <a16:colId xmlns:a16="http://schemas.microsoft.com/office/drawing/2014/main" val="3167611487"/>
                    </a:ext>
                  </a:extLst>
                </a:gridCol>
                <a:gridCol w="363949">
                  <a:extLst>
                    <a:ext uri="{9D8B030D-6E8A-4147-A177-3AD203B41FA5}">
                      <a16:colId xmlns:a16="http://schemas.microsoft.com/office/drawing/2014/main" val="1142038458"/>
                    </a:ext>
                  </a:extLst>
                </a:gridCol>
                <a:gridCol w="363949">
                  <a:extLst>
                    <a:ext uri="{9D8B030D-6E8A-4147-A177-3AD203B41FA5}">
                      <a16:colId xmlns:a16="http://schemas.microsoft.com/office/drawing/2014/main" val="2280312664"/>
                    </a:ext>
                  </a:extLst>
                </a:gridCol>
                <a:gridCol w="363949">
                  <a:extLst>
                    <a:ext uri="{9D8B030D-6E8A-4147-A177-3AD203B41FA5}">
                      <a16:colId xmlns:a16="http://schemas.microsoft.com/office/drawing/2014/main" val="2314142391"/>
                    </a:ext>
                  </a:extLst>
                </a:gridCol>
                <a:gridCol w="363949">
                  <a:extLst>
                    <a:ext uri="{9D8B030D-6E8A-4147-A177-3AD203B41FA5}">
                      <a16:colId xmlns:a16="http://schemas.microsoft.com/office/drawing/2014/main" val="2554326258"/>
                    </a:ext>
                  </a:extLst>
                </a:gridCol>
                <a:gridCol w="363949">
                  <a:extLst>
                    <a:ext uri="{9D8B030D-6E8A-4147-A177-3AD203B41FA5}">
                      <a16:colId xmlns:a16="http://schemas.microsoft.com/office/drawing/2014/main" val="440658741"/>
                    </a:ext>
                  </a:extLst>
                </a:gridCol>
                <a:gridCol w="363949">
                  <a:extLst>
                    <a:ext uri="{9D8B030D-6E8A-4147-A177-3AD203B41FA5}">
                      <a16:colId xmlns:a16="http://schemas.microsoft.com/office/drawing/2014/main" val="4158688426"/>
                    </a:ext>
                  </a:extLst>
                </a:gridCol>
                <a:gridCol w="363949">
                  <a:extLst>
                    <a:ext uri="{9D8B030D-6E8A-4147-A177-3AD203B41FA5}">
                      <a16:colId xmlns:a16="http://schemas.microsoft.com/office/drawing/2014/main" val="731514139"/>
                    </a:ext>
                  </a:extLst>
                </a:gridCol>
                <a:gridCol w="363949">
                  <a:extLst>
                    <a:ext uri="{9D8B030D-6E8A-4147-A177-3AD203B41FA5}">
                      <a16:colId xmlns:a16="http://schemas.microsoft.com/office/drawing/2014/main" val="4266941741"/>
                    </a:ext>
                  </a:extLst>
                </a:gridCol>
                <a:gridCol w="363949">
                  <a:extLst>
                    <a:ext uri="{9D8B030D-6E8A-4147-A177-3AD203B41FA5}">
                      <a16:colId xmlns:a16="http://schemas.microsoft.com/office/drawing/2014/main" val="4134053472"/>
                    </a:ext>
                  </a:extLst>
                </a:gridCol>
                <a:gridCol w="363949">
                  <a:extLst>
                    <a:ext uri="{9D8B030D-6E8A-4147-A177-3AD203B41FA5}">
                      <a16:colId xmlns:a16="http://schemas.microsoft.com/office/drawing/2014/main" val="3619807099"/>
                    </a:ext>
                  </a:extLst>
                </a:gridCol>
                <a:gridCol w="363949">
                  <a:extLst>
                    <a:ext uri="{9D8B030D-6E8A-4147-A177-3AD203B41FA5}">
                      <a16:colId xmlns:a16="http://schemas.microsoft.com/office/drawing/2014/main" val="4228952075"/>
                    </a:ext>
                  </a:extLst>
                </a:gridCol>
                <a:gridCol w="363949">
                  <a:extLst>
                    <a:ext uri="{9D8B030D-6E8A-4147-A177-3AD203B41FA5}">
                      <a16:colId xmlns:a16="http://schemas.microsoft.com/office/drawing/2014/main" val="2555897442"/>
                    </a:ext>
                  </a:extLst>
                </a:gridCol>
                <a:gridCol w="363949">
                  <a:extLst>
                    <a:ext uri="{9D8B030D-6E8A-4147-A177-3AD203B41FA5}">
                      <a16:colId xmlns:a16="http://schemas.microsoft.com/office/drawing/2014/main" val="4154462810"/>
                    </a:ext>
                  </a:extLst>
                </a:gridCol>
                <a:gridCol w="363949">
                  <a:extLst>
                    <a:ext uri="{9D8B030D-6E8A-4147-A177-3AD203B41FA5}">
                      <a16:colId xmlns:a16="http://schemas.microsoft.com/office/drawing/2014/main" val="835311682"/>
                    </a:ext>
                  </a:extLst>
                </a:gridCol>
              </a:tblGrid>
              <a:tr h="351379">
                <a:tc>
                  <a:txBody>
                    <a:bodyPr/>
                    <a:lstStyle/>
                    <a:p>
                      <a:pPr algn="ctr" fontAlgn="ctr"/>
                      <a:r>
                        <a:rPr lang="ja-JP" altLang="en-US" sz="700" u="none" strike="noStrike">
                          <a:effectLst/>
                        </a:rPr>
                        <a:t>機器名</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蛍光灯</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sz="700" u="none" strike="noStrike">
                          <a:effectLst/>
                        </a:rPr>
                        <a:t>LED</a:t>
                      </a:r>
                      <a:r>
                        <a:rPr lang="ja-JP" altLang="en-US" sz="700" u="none" strike="noStrike">
                          <a:effectLst/>
                        </a:rPr>
                        <a:t>電灯</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電子レンジ</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保温器</a:t>
                      </a:r>
                      <a:r>
                        <a:rPr lang="en-US" altLang="ja-JP" sz="700" u="none" strike="noStrike">
                          <a:effectLst/>
                        </a:rPr>
                        <a:t>(</a:t>
                      </a:r>
                      <a:r>
                        <a:rPr lang="ja-JP" altLang="en-US" sz="700" u="none" strike="noStrike">
                          <a:effectLst/>
                        </a:rPr>
                        <a:t>みそ汁</a:t>
                      </a:r>
                      <a:r>
                        <a:rPr lang="en-US" altLang="ja-JP" sz="700" u="none" strike="noStrike">
                          <a:effectLst/>
                        </a:rPr>
                        <a:t>)</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保温器</a:t>
                      </a:r>
                      <a:r>
                        <a:rPr lang="en-US" altLang="ja-JP" sz="700" u="none" strike="noStrike">
                          <a:effectLst/>
                        </a:rPr>
                        <a:t>(</a:t>
                      </a:r>
                      <a:r>
                        <a:rPr lang="ja-JP" altLang="en-US" sz="700" u="none" strike="noStrike">
                          <a:effectLst/>
                        </a:rPr>
                        <a:t>ご飯</a:t>
                      </a:r>
                      <a:r>
                        <a:rPr lang="en-US" altLang="ja-JP" sz="700" u="none" strike="noStrike">
                          <a:effectLst/>
                        </a:rPr>
                        <a:t>)</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冷蔵庫</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給湯器</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湯沸かしポット</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大型モニター</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sz="700" u="none" strike="noStrike">
                          <a:effectLst/>
                        </a:rPr>
                        <a:t>PC</a:t>
                      </a:r>
                      <a:r>
                        <a:rPr lang="ja-JP" altLang="en-US" sz="700" u="none" strike="noStrike">
                          <a:effectLst/>
                        </a:rPr>
                        <a:t>モニタ</a:t>
                      </a:r>
                      <a:r>
                        <a:rPr lang="en-US" altLang="ja-JP" sz="700" u="none" strike="noStrike">
                          <a:effectLst/>
                        </a:rPr>
                        <a:t>―</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デスクトップ</a:t>
                      </a:r>
                      <a:r>
                        <a:rPr lang="en-US" altLang="ja-JP" sz="700" u="none" strike="noStrike">
                          <a:effectLst/>
                        </a:rPr>
                        <a:t>PC</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ラップトップ</a:t>
                      </a:r>
                      <a:r>
                        <a:rPr lang="en-US" altLang="ja-JP" sz="700" u="none" strike="noStrike">
                          <a:effectLst/>
                        </a:rPr>
                        <a:t>PC</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エアコン</a:t>
                      </a:r>
                      <a:r>
                        <a:rPr lang="en-US" altLang="ja-JP" sz="700" u="none" strike="noStrike">
                          <a:effectLst/>
                        </a:rPr>
                        <a:t>(</a:t>
                      </a:r>
                      <a:r>
                        <a:rPr lang="ja-JP" altLang="en-US" sz="700" u="none" strike="noStrike">
                          <a:effectLst/>
                        </a:rPr>
                        <a:t>業務用</a:t>
                      </a:r>
                      <a:r>
                        <a:rPr lang="en-US" altLang="ja-JP" sz="700" u="none" strike="noStrike">
                          <a:effectLst/>
                        </a:rPr>
                        <a:t>)</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プロッター</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複合機</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小型プリンター</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シュレッダー</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加湿器</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扇風機</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自販機</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プロジェクター</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ja-JP" altLang="en-US" sz="700" u="none" strike="noStrike">
                          <a:effectLst/>
                        </a:rPr>
                        <a:t>掃除機</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extLst>
                  <a:ext uri="{0D108BD9-81ED-4DB2-BD59-A6C34878D82A}">
                    <a16:rowId xmlns:a16="http://schemas.microsoft.com/office/drawing/2014/main" val="1466109577"/>
                  </a:ext>
                </a:extLst>
              </a:tr>
              <a:tr h="251078">
                <a:tc>
                  <a:txBody>
                    <a:bodyPr/>
                    <a:lstStyle/>
                    <a:p>
                      <a:pPr algn="ctr" fontAlgn="ctr"/>
                      <a:r>
                        <a:rPr lang="ja-JP" altLang="en-US" sz="700" u="none" strike="noStrike">
                          <a:effectLst/>
                        </a:rPr>
                        <a:t>消費電力</a:t>
                      </a:r>
                      <a:r>
                        <a:rPr lang="en-US" altLang="ja-JP" sz="700" u="none" strike="noStrike">
                          <a:effectLst/>
                        </a:rPr>
                        <a:t>[</a:t>
                      </a:r>
                      <a:r>
                        <a:rPr lang="en-US" sz="700" u="none" strike="noStrike">
                          <a:effectLst/>
                        </a:rPr>
                        <a:t>W]</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36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31.9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600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250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120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sz="700" u="none" strike="noStrike">
                          <a:effectLst/>
                        </a:rPr>
                        <a:t>(380kWH/</a:t>
                      </a:r>
                      <a:r>
                        <a:rPr lang="ja-JP" altLang="en-US" sz="700" u="none" strike="noStrike">
                          <a:effectLst/>
                        </a:rPr>
                        <a:t>年</a:t>
                      </a:r>
                      <a:r>
                        <a:rPr lang="en-US" altLang="ja-JP" sz="700" u="none" strike="noStrike">
                          <a:effectLst/>
                        </a:rPr>
                        <a:t>)</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1200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1240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70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100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sz="700" u="none" strike="noStrike">
                          <a:effectLst/>
                        </a:rPr>
                        <a:t>(28kW)</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5800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sz="700" u="none" strike="noStrike">
                          <a:effectLst/>
                        </a:rPr>
                        <a:t>(136kWH/</a:t>
                      </a:r>
                      <a:r>
                        <a:rPr lang="ja-JP" altLang="en-US" sz="700" u="none" strike="noStrike">
                          <a:effectLst/>
                        </a:rPr>
                        <a:t>年</a:t>
                      </a:r>
                      <a:r>
                        <a:rPr lang="en-US" altLang="ja-JP" sz="700" u="none" strike="noStrike">
                          <a:effectLst/>
                        </a:rPr>
                        <a:t>)</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550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37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sz="700" u="none" strike="noStrike">
                          <a:effectLst/>
                        </a:rPr>
                        <a:t>(950kWH/</a:t>
                      </a:r>
                      <a:r>
                        <a:rPr lang="ja-JP" altLang="en-US" sz="700" u="none" strike="noStrike">
                          <a:effectLst/>
                        </a:rPr>
                        <a:t>年</a:t>
                      </a:r>
                      <a:r>
                        <a:rPr lang="en-US" altLang="ja-JP" sz="700" u="none" strike="noStrike">
                          <a:effectLst/>
                        </a:rPr>
                        <a:t>)</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291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850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extLst>
                  <a:ext uri="{0D108BD9-81ED-4DB2-BD59-A6C34878D82A}">
                    <a16:rowId xmlns:a16="http://schemas.microsoft.com/office/drawing/2014/main" val="3278156267"/>
                  </a:ext>
                </a:extLst>
              </a:tr>
              <a:tr h="125539">
                <a:tc>
                  <a:txBody>
                    <a:bodyPr/>
                    <a:lstStyle/>
                    <a:p>
                      <a:pPr algn="ctr" fontAlgn="ctr"/>
                      <a:r>
                        <a:rPr lang="ja-JP" altLang="en-US" sz="700" u="none" strike="noStrike">
                          <a:effectLst/>
                        </a:rPr>
                        <a:t>台数</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1072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338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230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111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31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dirty="0">
                          <a:effectLst/>
                        </a:rPr>
                        <a:t>2</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66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extLst>
                  <a:ext uri="{0D108BD9-81ED-4DB2-BD59-A6C34878D82A}">
                    <a16:rowId xmlns:a16="http://schemas.microsoft.com/office/drawing/2014/main" val="882410268"/>
                  </a:ext>
                </a:extLst>
              </a:tr>
              <a:tr h="125539">
                <a:tc>
                  <a:txBody>
                    <a:bodyPr/>
                    <a:lstStyle/>
                    <a:p>
                      <a:pPr algn="ctr" fontAlgn="ctr"/>
                      <a:r>
                        <a:rPr lang="ja-JP" altLang="en-US" sz="700" u="none" strike="noStrike">
                          <a:effectLst/>
                        </a:rPr>
                        <a:t>稼働時間</a:t>
                      </a:r>
                      <a:r>
                        <a:rPr lang="en-US" altLang="ja-JP" sz="700" u="none" strike="noStrike">
                          <a:effectLst/>
                        </a:rPr>
                        <a:t>[</a:t>
                      </a:r>
                      <a:r>
                        <a:rPr lang="en-US" sz="700" u="none" strike="noStrike">
                          <a:effectLst/>
                        </a:rPr>
                        <a:t>H]</a:t>
                      </a:r>
                      <a:endParaRPr 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0.25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0.25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0.25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0.5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0.2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extLst>
                  <a:ext uri="{0D108BD9-81ED-4DB2-BD59-A6C34878D82A}">
                    <a16:rowId xmlns:a16="http://schemas.microsoft.com/office/drawing/2014/main" val="728924580"/>
                  </a:ext>
                </a:extLst>
              </a:tr>
              <a:tr h="125539">
                <a:tc>
                  <a:txBody>
                    <a:bodyPr/>
                    <a:lstStyle/>
                    <a:p>
                      <a:pPr algn="ctr" fontAlgn="ctr"/>
                      <a:r>
                        <a:rPr lang="ja-JP" altLang="en-US" sz="700" u="none" strike="noStrike">
                          <a:effectLst/>
                        </a:rPr>
                        <a:t>稼働日数</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110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132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extLst>
                  <a:ext uri="{0D108BD9-81ED-4DB2-BD59-A6C34878D82A}">
                    <a16:rowId xmlns:a16="http://schemas.microsoft.com/office/drawing/2014/main" val="3588608224"/>
                  </a:ext>
                </a:extLst>
              </a:tr>
              <a:tr h="235927">
                <a:tc>
                  <a:txBody>
                    <a:bodyPr/>
                    <a:lstStyle/>
                    <a:p>
                      <a:pPr algn="ctr" fontAlgn="ctr"/>
                      <a:r>
                        <a:rPr lang="ja-JP" altLang="en-US" sz="700" u="none" strike="noStrike" dirty="0">
                          <a:effectLst/>
                        </a:rPr>
                        <a:t>年間消費電力量</a:t>
                      </a:r>
                      <a:r>
                        <a:rPr lang="en-US" altLang="ja-JP" sz="700" u="none" strike="noStrike" dirty="0">
                          <a:effectLst/>
                        </a:rPr>
                        <a:t>[</a:t>
                      </a:r>
                      <a:r>
                        <a:rPr lang="en-US" sz="700" u="none" strike="noStrike" dirty="0">
                          <a:effectLst/>
                        </a:rPr>
                        <a:t>kWh/</a:t>
                      </a:r>
                      <a:r>
                        <a:rPr lang="ja-JP" altLang="en-US" sz="700" u="none" strike="noStrike" dirty="0">
                          <a:effectLst/>
                        </a:rPr>
                        <a:t>年</a:t>
                      </a:r>
                      <a:r>
                        <a:rPr lang="en-US" altLang="ja-JP" sz="700" u="none" strike="noStrike" dirty="0">
                          <a:effectLst/>
                        </a:rPr>
                        <a:t>]</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75640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21133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184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490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1411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4176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294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380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1372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dirty="0">
                          <a:effectLst/>
                        </a:rPr>
                        <a:t>9016 </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21756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12054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179193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dirty="0">
                          <a:effectLst/>
                        </a:rPr>
                        <a:t>2132 </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408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20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202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412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2579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1950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a:effectLst/>
                        </a:rPr>
                        <a:t>1426 </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tc>
                  <a:txBody>
                    <a:bodyPr/>
                    <a:lstStyle/>
                    <a:p>
                      <a:pPr algn="ctr" fontAlgn="ctr"/>
                      <a:r>
                        <a:rPr lang="en-US" altLang="ja-JP" sz="700" u="none" strike="noStrike" dirty="0">
                          <a:effectLst/>
                        </a:rPr>
                        <a:t>583 </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475" marR="4475" marT="4475" marB="0" anchor="ctr"/>
                </a:tc>
                <a:extLst>
                  <a:ext uri="{0D108BD9-81ED-4DB2-BD59-A6C34878D82A}">
                    <a16:rowId xmlns:a16="http://schemas.microsoft.com/office/drawing/2014/main" val="2284258243"/>
                  </a:ext>
                </a:extLst>
              </a:tr>
            </a:tbl>
          </a:graphicData>
        </a:graphic>
      </p:graphicFrame>
      <p:graphicFrame>
        <p:nvGraphicFramePr>
          <p:cNvPr id="5" name="グラフ 4">
            <a:extLst>
              <a:ext uri="{FF2B5EF4-FFF2-40B4-BE49-F238E27FC236}">
                <a16:creationId xmlns:a16="http://schemas.microsoft.com/office/drawing/2014/main" id="{D6FB6D45-77A3-B97B-A200-78AE24F26FD0}"/>
              </a:ext>
            </a:extLst>
          </p:cNvPr>
          <p:cNvGraphicFramePr>
            <a:graphicFrameLocks/>
          </p:cNvGraphicFramePr>
          <p:nvPr>
            <p:extLst>
              <p:ext uri="{D42A27DB-BD31-4B8C-83A1-F6EECF244321}">
                <p14:modId xmlns:p14="http://schemas.microsoft.com/office/powerpoint/2010/main" val="3397324675"/>
              </p:ext>
            </p:extLst>
          </p:nvPr>
        </p:nvGraphicFramePr>
        <p:xfrm>
          <a:off x="1494846" y="2529000"/>
          <a:ext cx="8955117" cy="2420434"/>
        </p:xfrm>
        <a:graphic>
          <a:graphicData uri="http://schemas.openxmlformats.org/drawingml/2006/chart">
            <c:chart xmlns:c="http://schemas.openxmlformats.org/drawingml/2006/chart" xmlns:r="http://schemas.openxmlformats.org/officeDocument/2006/relationships" r:id="rId3"/>
          </a:graphicData>
        </a:graphic>
      </p:graphicFrame>
      <p:sp>
        <p:nvSpPr>
          <p:cNvPr id="6" name="タイトル 3">
            <a:extLst>
              <a:ext uri="{FF2B5EF4-FFF2-40B4-BE49-F238E27FC236}">
                <a16:creationId xmlns:a16="http://schemas.microsoft.com/office/drawing/2014/main" id="{956CD8F5-DF33-B027-482E-9E1A9E0CDBAD}"/>
              </a:ext>
            </a:extLst>
          </p:cNvPr>
          <p:cNvSpPr txBox="1">
            <a:spLocks/>
          </p:cNvSpPr>
          <p:nvPr/>
        </p:nvSpPr>
        <p:spPr>
          <a:xfrm>
            <a:off x="1568999" y="943486"/>
            <a:ext cx="5234125" cy="36933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sz="3200" b="1" kern="1200" baseline="0">
                <a:solidFill>
                  <a:schemeClr val="tx1"/>
                </a:solidFill>
                <a:effectLst/>
                <a:latin typeface="+mj-lt"/>
                <a:ea typeface="+mj-ea"/>
                <a:cs typeface="+mj-cs"/>
              </a:defRPr>
            </a:lvl1pPr>
          </a:lstStyle>
          <a:p>
            <a:r>
              <a:rPr lang="en-US" altLang="ja-JP" sz="2000" dirty="0"/>
              <a:t>A</a:t>
            </a:r>
            <a:r>
              <a:rPr lang="ja-JP" altLang="en-US" sz="2000" dirty="0"/>
              <a:t>棟</a:t>
            </a:r>
            <a:r>
              <a:rPr lang="en-US" altLang="ja-JP" sz="2000" dirty="0"/>
              <a:t>(</a:t>
            </a:r>
            <a:r>
              <a:rPr lang="ja-JP" altLang="en-US" sz="2000" dirty="0"/>
              <a:t>事務棟</a:t>
            </a:r>
            <a:r>
              <a:rPr lang="en-US" altLang="ja-JP" sz="2000" dirty="0"/>
              <a:t>)</a:t>
            </a:r>
            <a:r>
              <a:rPr lang="ja-JP" altLang="en-US" sz="2000" dirty="0"/>
              <a:t>電気機器の年間推定電力消費量</a:t>
            </a:r>
          </a:p>
        </p:txBody>
      </p:sp>
      <p:sp>
        <p:nvSpPr>
          <p:cNvPr id="7" name="正方形/長方形 6">
            <a:extLst>
              <a:ext uri="{FF2B5EF4-FFF2-40B4-BE49-F238E27FC236}">
                <a16:creationId xmlns:a16="http://schemas.microsoft.com/office/drawing/2014/main" id="{6182FF5E-D51C-6365-293C-4F2EB86CCA63}"/>
              </a:ext>
            </a:extLst>
          </p:cNvPr>
          <p:cNvSpPr/>
          <p:nvPr/>
        </p:nvSpPr>
        <p:spPr>
          <a:xfrm>
            <a:off x="838200" y="5049004"/>
            <a:ext cx="10515600" cy="1077218"/>
          </a:xfrm>
          <a:prstGeom prst="rect">
            <a:avLst/>
          </a:prstGeom>
          <a:solidFill>
            <a:schemeClr val="accent3">
              <a:lumMod val="20000"/>
              <a:lumOff val="80000"/>
            </a:schemeClr>
          </a:solidFill>
        </p:spPr>
        <p:txBody>
          <a:bodyPr wrap="square">
            <a:spAutoFit/>
          </a:bodyPr>
          <a:lstStyle/>
          <a:p>
            <a:r>
              <a:rPr lang="en-US" altLang="ja-JP" sz="1600" dirty="0"/>
              <a:t>A</a:t>
            </a:r>
            <a:r>
              <a:rPr lang="ja-JP" altLang="en-US" sz="1600" dirty="0"/>
              <a:t>棟</a:t>
            </a:r>
            <a:r>
              <a:rPr lang="en-US" altLang="ja-JP" sz="1600" dirty="0"/>
              <a:t>(</a:t>
            </a:r>
            <a:r>
              <a:rPr lang="ja-JP" altLang="en-US" sz="1600" dirty="0"/>
              <a:t>事務棟</a:t>
            </a:r>
            <a:r>
              <a:rPr lang="en-US" altLang="ja-JP" sz="1600" dirty="0"/>
              <a:t>)</a:t>
            </a:r>
            <a:r>
              <a:rPr lang="ja-JP" altLang="en-US" sz="1600" dirty="0"/>
              <a:t>電気機器の年間推定電力消費量を調査したところ、エアコンの使用量が突出して一番高い。また、私たちが通常使用している</a:t>
            </a:r>
            <a:r>
              <a:rPr lang="ja-JP" altLang="en-US" sz="1600" b="1" dirty="0">
                <a:solidFill>
                  <a:srgbClr val="002060"/>
                </a:solidFill>
              </a:rPr>
              <a:t>蛍光灯、デスクトップ</a:t>
            </a:r>
            <a:r>
              <a:rPr lang="en-US" altLang="ja-JP" sz="1600" b="1" dirty="0">
                <a:solidFill>
                  <a:srgbClr val="002060"/>
                </a:solidFill>
              </a:rPr>
              <a:t>PC</a:t>
            </a:r>
            <a:r>
              <a:rPr lang="ja-JP" altLang="en-US" sz="1600" dirty="0"/>
              <a:t>が２番目、３番目に高い事がわかった。</a:t>
            </a:r>
            <a:endParaRPr lang="en-US" altLang="ja-JP" sz="1600" dirty="0"/>
          </a:p>
          <a:p>
            <a:r>
              <a:rPr lang="en-US" altLang="ja-JP" sz="1600" dirty="0"/>
              <a:t>※B</a:t>
            </a:r>
            <a:r>
              <a:rPr lang="ja-JP" altLang="en-US" sz="1600" dirty="0"/>
              <a:t>棟</a:t>
            </a:r>
            <a:r>
              <a:rPr lang="en-US" altLang="ja-JP" sz="1600" dirty="0"/>
              <a:t>(</a:t>
            </a:r>
            <a:r>
              <a:rPr lang="ja-JP" altLang="en-US" sz="1600" dirty="0"/>
              <a:t>実験棟</a:t>
            </a:r>
            <a:r>
              <a:rPr lang="en-US" altLang="ja-JP" sz="1600" dirty="0"/>
              <a:t>)</a:t>
            </a:r>
            <a:r>
              <a:rPr lang="ja-JP" altLang="en-US" sz="1600" dirty="0"/>
              <a:t>は実験等の実施状況により日々の中で使用量にばらつきがあり、業務との兼ね合いで</a:t>
            </a:r>
            <a:r>
              <a:rPr lang="en-US" altLang="ja-JP" sz="1600" dirty="0"/>
              <a:t>Mint</a:t>
            </a:r>
            <a:r>
              <a:rPr lang="ja-JP" altLang="en-US" sz="1600" dirty="0"/>
              <a:t>サークルとしてのアプローチは難しいと思われ、今回は全体適用の改善をしていくべく事務棟である</a:t>
            </a:r>
            <a:r>
              <a:rPr lang="en-US" altLang="ja-JP" sz="1600" dirty="0"/>
              <a:t>A</a:t>
            </a:r>
            <a:r>
              <a:rPr lang="ja-JP" altLang="en-US" sz="1600" dirty="0"/>
              <a:t>棟</a:t>
            </a:r>
            <a:r>
              <a:rPr lang="en-US" altLang="ja-JP" sz="1600" dirty="0"/>
              <a:t>(</a:t>
            </a:r>
            <a:r>
              <a:rPr lang="ja-JP" altLang="en-US" sz="1600" dirty="0"/>
              <a:t>事務棟</a:t>
            </a:r>
            <a:r>
              <a:rPr lang="en-US" altLang="ja-JP" sz="1600" dirty="0"/>
              <a:t>)</a:t>
            </a:r>
            <a:r>
              <a:rPr lang="ja-JP" altLang="en-US" sz="1600" dirty="0"/>
              <a:t>にターゲットを絞った。</a:t>
            </a:r>
          </a:p>
        </p:txBody>
      </p:sp>
      <p:sp>
        <p:nvSpPr>
          <p:cNvPr id="8" name="正方形/長方形 7">
            <a:extLst>
              <a:ext uri="{FF2B5EF4-FFF2-40B4-BE49-F238E27FC236}">
                <a16:creationId xmlns:a16="http://schemas.microsoft.com/office/drawing/2014/main" id="{1BE95478-A4E8-A3FF-64C3-AE1AE19C2CC1}"/>
              </a:ext>
            </a:extLst>
          </p:cNvPr>
          <p:cNvSpPr/>
          <p:nvPr/>
        </p:nvSpPr>
        <p:spPr>
          <a:xfrm>
            <a:off x="4500683" y="4772005"/>
            <a:ext cx="3467616" cy="276999"/>
          </a:xfrm>
          <a:prstGeom prst="rect">
            <a:avLst/>
          </a:prstGeom>
        </p:spPr>
        <p:txBody>
          <a:bodyPr wrap="none">
            <a:spAutoFit/>
          </a:bodyPr>
          <a:lstStyle/>
          <a:p>
            <a:r>
              <a:rPr lang="ja-JP" altLang="en-US" sz="1200" dirty="0"/>
              <a:t>図</a:t>
            </a:r>
            <a:r>
              <a:rPr lang="en-US" altLang="ja-JP" sz="1200" dirty="0"/>
              <a:t>3 A</a:t>
            </a:r>
            <a:r>
              <a:rPr lang="ja-JP" altLang="en-US" sz="1200" dirty="0"/>
              <a:t>棟</a:t>
            </a:r>
            <a:r>
              <a:rPr lang="en-US" altLang="ja-JP" sz="1200" dirty="0"/>
              <a:t>(</a:t>
            </a:r>
            <a:r>
              <a:rPr lang="ja-JP" altLang="en-US" sz="1200" dirty="0"/>
              <a:t>事務棟</a:t>
            </a:r>
            <a:r>
              <a:rPr lang="en-US" altLang="ja-JP" sz="1200" dirty="0"/>
              <a:t>)</a:t>
            </a:r>
            <a:r>
              <a:rPr lang="ja-JP" altLang="en-US" sz="1200" dirty="0"/>
              <a:t>電気機器の年間推定電力消費量</a:t>
            </a:r>
          </a:p>
        </p:txBody>
      </p:sp>
      <p:sp>
        <p:nvSpPr>
          <p:cNvPr id="9" name="正方形/長方形 8">
            <a:extLst>
              <a:ext uri="{FF2B5EF4-FFF2-40B4-BE49-F238E27FC236}">
                <a16:creationId xmlns:a16="http://schemas.microsoft.com/office/drawing/2014/main" id="{29FAF995-92A2-C68E-580B-790E73780222}"/>
              </a:ext>
            </a:extLst>
          </p:cNvPr>
          <p:cNvSpPr/>
          <p:nvPr/>
        </p:nvSpPr>
        <p:spPr>
          <a:xfrm>
            <a:off x="2064000" y="4162534"/>
            <a:ext cx="1440000" cy="8195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B5215F35-49AD-5328-8BB5-17F8CD16597B}"/>
              </a:ext>
            </a:extLst>
          </p:cNvPr>
          <p:cNvSpPr/>
          <p:nvPr/>
        </p:nvSpPr>
        <p:spPr>
          <a:xfrm>
            <a:off x="2443350" y="3149434"/>
            <a:ext cx="501300" cy="131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rPr>
              <a:t>53%</a:t>
            </a:r>
            <a:endParaRPr lang="ja-JP" altLang="en-US" sz="900" dirty="0">
              <a:solidFill>
                <a:schemeClr val="tx1"/>
              </a:solidFill>
            </a:endParaRPr>
          </a:p>
        </p:txBody>
      </p:sp>
      <p:sp>
        <p:nvSpPr>
          <p:cNvPr id="11" name="正方形/長方形 10">
            <a:extLst>
              <a:ext uri="{FF2B5EF4-FFF2-40B4-BE49-F238E27FC236}">
                <a16:creationId xmlns:a16="http://schemas.microsoft.com/office/drawing/2014/main" id="{07D41C9F-850B-3E57-BCF8-CFD93A3C3392}"/>
              </a:ext>
            </a:extLst>
          </p:cNvPr>
          <p:cNvSpPr/>
          <p:nvPr/>
        </p:nvSpPr>
        <p:spPr>
          <a:xfrm>
            <a:off x="2842050" y="2789798"/>
            <a:ext cx="501300" cy="256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rPr>
              <a:t>75%</a:t>
            </a:r>
            <a:endParaRPr lang="ja-JP" altLang="en-US" sz="900" dirty="0">
              <a:solidFill>
                <a:schemeClr val="tx1"/>
              </a:solidFill>
            </a:endParaRPr>
          </a:p>
        </p:txBody>
      </p:sp>
      <p:sp>
        <p:nvSpPr>
          <p:cNvPr id="12" name="タイトル 3">
            <a:extLst>
              <a:ext uri="{FF2B5EF4-FFF2-40B4-BE49-F238E27FC236}">
                <a16:creationId xmlns:a16="http://schemas.microsoft.com/office/drawing/2014/main" id="{E8F05274-E02D-CC0B-D78C-B026FA7C61E7}"/>
              </a:ext>
            </a:extLst>
          </p:cNvPr>
          <p:cNvSpPr>
            <a:spLocks noGrp="1"/>
          </p:cNvSpPr>
          <p:nvPr>
            <p:ph type="title"/>
          </p:nvPr>
        </p:nvSpPr>
        <p:spPr>
          <a:xfrm>
            <a:off x="251999" y="108000"/>
            <a:ext cx="10197963" cy="776835"/>
          </a:xfrm>
        </p:spPr>
        <p:txBody>
          <a:bodyPr>
            <a:noAutofit/>
          </a:bodyPr>
          <a:lstStyle/>
          <a:p>
            <a:r>
              <a:rPr lang="en-US" altLang="ja-JP" dirty="0"/>
              <a:t>3.</a:t>
            </a:r>
            <a:r>
              <a:rPr lang="ja-JP" altLang="en-US" dirty="0"/>
              <a:t>現状把握　エネルギー使用機器を調査</a:t>
            </a:r>
            <a:endParaRPr kumimoji="1" lang="ja-JP" altLang="en-US" dirty="0"/>
          </a:p>
        </p:txBody>
      </p:sp>
    </p:spTree>
    <p:extLst>
      <p:ext uri="{BB962C8B-B14F-4D97-AF65-F5344CB8AC3E}">
        <p14:creationId xmlns:p14="http://schemas.microsoft.com/office/powerpoint/2010/main" val="253957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graphicFrame>
        <p:nvGraphicFramePr>
          <p:cNvPr id="3" name="グラフ 2">
            <a:extLst>
              <a:ext uri="{FF2B5EF4-FFF2-40B4-BE49-F238E27FC236}">
                <a16:creationId xmlns:a16="http://schemas.microsoft.com/office/drawing/2014/main" id="{B8FC99A0-1A54-8153-E585-F1D15825C77A}"/>
              </a:ext>
            </a:extLst>
          </p:cNvPr>
          <p:cNvGraphicFramePr>
            <a:graphicFrameLocks/>
          </p:cNvGraphicFramePr>
          <p:nvPr>
            <p:extLst>
              <p:ext uri="{D42A27DB-BD31-4B8C-83A1-F6EECF244321}">
                <p14:modId xmlns:p14="http://schemas.microsoft.com/office/powerpoint/2010/main" val="3567797205"/>
              </p:ext>
            </p:extLst>
          </p:nvPr>
        </p:nvGraphicFramePr>
        <p:xfrm>
          <a:off x="1056000" y="1359778"/>
          <a:ext cx="4543313" cy="39744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a:extLst>
              <a:ext uri="{FF2B5EF4-FFF2-40B4-BE49-F238E27FC236}">
                <a16:creationId xmlns:a16="http://schemas.microsoft.com/office/drawing/2014/main" id="{99922D63-6EF2-7F08-8806-EB3351B6ACF6}"/>
              </a:ext>
            </a:extLst>
          </p:cNvPr>
          <p:cNvGraphicFramePr>
            <a:graphicFrameLocks/>
          </p:cNvGraphicFramePr>
          <p:nvPr>
            <p:extLst>
              <p:ext uri="{D42A27DB-BD31-4B8C-83A1-F6EECF244321}">
                <p14:modId xmlns:p14="http://schemas.microsoft.com/office/powerpoint/2010/main" val="2177756215"/>
              </p:ext>
            </p:extLst>
          </p:nvPr>
        </p:nvGraphicFramePr>
        <p:xfrm>
          <a:off x="6412687" y="1359774"/>
          <a:ext cx="4543313" cy="3974412"/>
        </p:xfrm>
        <a:graphic>
          <a:graphicData uri="http://schemas.openxmlformats.org/drawingml/2006/chart">
            <c:chart xmlns:c="http://schemas.openxmlformats.org/drawingml/2006/chart" xmlns:r="http://schemas.openxmlformats.org/officeDocument/2006/relationships" r:id="rId4"/>
          </a:graphicData>
        </a:graphic>
      </p:graphicFrame>
      <p:sp>
        <p:nvSpPr>
          <p:cNvPr id="5" name="テキスト ボックス 4">
            <a:extLst>
              <a:ext uri="{FF2B5EF4-FFF2-40B4-BE49-F238E27FC236}">
                <a16:creationId xmlns:a16="http://schemas.microsoft.com/office/drawing/2014/main" id="{30E6CF67-BC92-1699-84FD-99C8AF4623CC}"/>
              </a:ext>
            </a:extLst>
          </p:cNvPr>
          <p:cNvSpPr txBox="1"/>
          <p:nvPr/>
        </p:nvSpPr>
        <p:spPr>
          <a:xfrm>
            <a:off x="1236000" y="5441304"/>
            <a:ext cx="9716903"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dirty="0"/>
              <a:t>アンケートの結果から</a:t>
            </a:r>
            <a:r>
              <a:rPr lang="en-US" altLang="ja-JP" dirty="0"/>
              <a:t>28</a:t>
            </a:r>
            <a:r>
              <a:rPr lang="ja-JP" altLang="en-US" dirty="0"/>
              <a:t>％の方が省エネに関する行動をしていないことがわかった。</a:t>
            </a:r>
            <a:endParaRPr lang="en-US" altLang="ja-JP" dirty="0"/>
          </a:p>
          <a:p>
            <a:r>
              <a:rPr lang="ja-JP" altLang="en-US" dirty="0"/>
              <a:t>その理由としては、指示が無い事・なにをやれば良いか判らないからだということがわかった。</a:t>
            </a:r>
            <a:endParaRPr lang="en-US" altLang="ja-JP" dirty="0"/>
          </a:p>
        </p:txBody>
      </p:sp>
      <p:sp>
        <p:nvSpPr>
          <p:cNvPr id="6" name="テキスト ボックス 5">
            <a:extLst>
              <a:ext uri="{FF2B5EF4-FFF2-40B4-BE49-F238E27FC236}">
                <a16:creationId xmlns:a16="http://schemas.microsoft.com/office/drawing/2014/main" id="{5017B1FA-19FF-E7E8-40F9-01699E4495D0}"/>
              </a:ext>
            </a:extLst>
          </p:cNvPr>
          <p:cNvSpPr txBox="1"/>
          <p:nvPr/>
        </p:nvSpPr>
        <p:spPr>
          <a:xfrm>
            <a:off x="1459309" y="5049004"/>
            <a:ext cx="2880000" cy="307777"/>
          </a:xfrm>
          <a:prstGeom prst="rect">
            <a:avLst/>
          </a:prstGeom>
          <a:noFill/>
        </p:spPr>
        <p:txBody>
          <a:bodyPr wrap="square" rtlCol="0">
            <a:spAutoFit/>
          </a:bodyPr>
          <a:lstStyle/>
          <a:p>
            <a:pPr algn="ctr"/>
            <a:r>
              <a:rPr lang="ja-JP" altLang="en-US" sz="1400" u="sng" dirty="0"/>
              <a:t>図</a:t>
            </a:r>
            <a:r>
              <a:rPr lang="en-US" altLang="ja-JP" sz="1400" u="sng" dirty="0"/>
              <a:t>4</a:t>
            </a:r>
            <a:r>
              <a:rPr lang="ja-JP" altLang="en-US" sz="1400" u="sng" dirty="0"/>
              <a:t>　省エネ行動実施比率</a:t>
            </a:r>
          </a:p>
        </p:txBody>
      </p:sp>
      <p:sp>
        <p:nvSpPr>
          <p:cNvPr id="7" name="テキスト ボックス 6">
            <a:extLst>
              <a:ext uri="{FF2B5EF4-FFF2-40B4-BE49-F238E27FC236}">
                <a16:creationId xmlns:a16="http://schemas.microsoft.com/office/drawing/2014/main" id="{FA07165A-69C3-50D3-9EE7-41AA53A45AF0}"/>
              </a:ext>
            </a:extLst>
          </p:cNvPr>
          <p:cNvSpPr txBox="1"/>
          <p:nvPr/>
        </p:nvSpPr>
        <p:spPr>
          <a:xfrm>
            <a:off x="7132683" y="5049004"/>
            <a:ext cx="2880000" cy="307777"/>
          </a:xfrm>
          <a:prstGeom prst="rect">
            <a:avLst/>
          </a:prstGeom>
          <a:noFill/>
        </p:spPr>
        <p:txBody>
          <a:bodyPr wrap="square" rtlCol="0">
            <a:spAutoFit/>
          </a:bodyPr>
          <a:lstStyle/>
          <a:p>
            <a:pPr algn="ctr"/>
            <a:r>
              <a:rPr lang="ja-JP" altLang="en-US" sz="1400" u="sng" dirty="0"/>
              <a:t>図</a:t>
            </a:r>
            <a:r>
              <a:rPr lang="en-US" altLang="ja-JP" sz="1400" u="sng" dirty="0"/>
              <a:t>5</a:t>
            </a:r>
            <a:r>
              <a:rPr lang="ja-JP" altLang="en-US" sz="1400" u="sng" dirty="0"/>
              <a:t>　省エネ未実施理由</a:t>
            </a:r>
          </a:p>
        </p:txBody>
      </p:sp>
      <p:sp>
        <p:nvSpPr>
          <p:cNvPr id="8" name="テキスト ボックス 7">
            <a:extLst>
              <a:ext uri="{FF2B5EF4-FFF2-40B4-BE49-F238E27FC236}">
                <a16:creationId xmlns:a16="http://schemas.microsoft.com/office/drawing/2014/main" id="{7E3D6EBA-4B7D-0584-5C9B-E7A8659BB13D}"/>
              </a:ext>
            </a:extLst>
          </p:cNvPr>
          <p:cNvSpPr txBox="1"/>
          <p:nvPr/>
        </p:nvSpPr>
        <p:spPr>
          <a:xfrm>
            <a:off x="6272903" y="1009736"/>
            <a:ext cx="4680000" cy="338554"/>
          </a:xfrm>
          <a:prstGeom prst="rect">
            <a:avLst/>
          </a:prstGeom>
          <a:noFill/>
        </p:spPr>
        <p:txBody>
          <a:bodyPr wrap="square" rtlCol="0">
            <a:spAutoFit/>
          </a:bodyPr>
          <a:lstStyle/>
          <a:p>
            <a:r>
              <a:rPr lang="ja-JP" altLang="en-US" sz="1600" dirty="0"/>
              <a:t>アンケート期間</a:t>
            </a:r>
            <a:r>
              <a:rPr lang="en-US" altLang="ja-JP" sz="1600" dirty="0"/>
              <a:t>:2022/12/01~09</a:t>
            </a:r>
            <a:r>
              <a:rPr lang="ja-JP" altLang="en-US" sz="1600" dirty="0" err="1"/>
              <a:t>、</a:t>
            </a:r>
            <a:r>
              <a:rPr lang="ja-JP" altLang="en-US" sz="1600" dirty="0"/>
              <a:t>回答数</a:t>
            </a:r>
            <a:r>
              <a:rPr lang="en-US" altLang="ja-JP" sz="1600" dirty="0"/>
              <a:t>:N=147</a:t>
            </a:r>
          </a:p>
        </p:txBody>
      </p:sp>
      <p:sp>
        <p:nvSpPr>
          <p:cNvPr id="9" name="タイトル 1">
            <a:extLst>
              <a:ext uri="{FF2B5EF4-FFF2-40B4-BE49-F238E27FC236}">
                <a16:creationId xmlns:a16="http://schemas.microsoft.com/office/drawing/2014/main" id="{4CB1E892-EFB8-87F0-8596-3FE8753EBD70}"/>
              </a:ext>
            </a:extLst>
          </p:cNvPr>
          <p:cNvSpPr>
            <a:spLocks noGrp="1"/>
          </p:cNvSpPr>
          <p:nvPr>
            <p:ph type="title"/>
          </p:nvPr>
        </p:nvSpPr>
        <p:spPr>
          <a:xfrm>
            <a:off x="252000" y="108000"/>
            <a:ext cx="9624000" cy="776835"/>
          </a:xfrm>
        </p:spPr>
        <p:txBody>
          <a:bodyPr>
            <a:normAutofit/>
          </a:bodyPr>
          <a:lstStyle/>
          <a:p>
            <a:r>
              <a:rPr lang="en-US" altLang="ja-JP" dirty="0"/>
              <a:t>3</a:t>
            </a:r>
            <a:r>
              <a:rPr kumimoji="1" lang="en-US" altLang="ja-JP" dirty="0"/>
              <a:t>.</a:t>
            </a:r>
            <a:r>
              <a:rPr kumimoji="1" lang="ja-JP" altLang="en-US" dirty="0"/>
              <a:t>現状</a:t>
            </a:r>
            <a:r>
              <a:rPr lang="ja-JP" altLang="en-US" dirty="0"/>
              <a:t>把握　アンケート結果</a:t>
            </a:r>
            <a:r>
              <a:rPr lang="en-US" altLang="ja-JP" dirty="0"/>
              <a:t>-</a:t>
            </a:r>
            <a:r>
              <a:rPr lang="ja-JP" altLang="en-US" dirty="0"/>
              <a:t>省エネ行動</a:t>
            </a:r>
            <a:endParaRPr kumimoji="1" lang="ja-JP" altLang="en-US" dirty="0"/>
          </a:p>
        </p:txBody>
      </p:sp>
    </p:spTree>
    <p:extLst>
      <p:ext uri="{BB962C8B-B14F-4D97-AF65-F5344CB8AC3E}">
        <p14:creationId xmlns:p14="http://schemas.microsoft.com/office/powerpoint/2010/main" val="212289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37EC55-63B9-1B24-8864-63AC3334FF0D}"/>
              </a:ext>
            </a:extLst>
          </p:cNvPr>
          <p:cNvSpPr>
            <a:spLocks noGrp="1"/>
          </p:cNvSpPr>
          <p:nvPr>
            <p:ph type="dt" sz="half" idx="10"/>
          </p:nvPr>
        </p:nvSpPr>
        <p:spPr/>
        <p:txBody>
          <a:bodyPr/>
          <a:lstStyle/>
          <a:p>
            <a:fld id="{FDAC8B2E-D67A-48B5-B811-7211F157690E}" type="datetime1">
              <a:rPr kumimoji="1" lang="ja-JP" altLang="en-US" smtClean="0"/>
              <a:t>2024/5/22</a:t>
            </a:fld>
            <a:endParaRPr kumimoji="1" lang="ja-JP" altLang="en-US"/>
          </a:p>
        </p:txBody>
      </p:sp>
      <p:sp>
        <p:nvSpPr>
          <p:cNvPr id="3" name="テキスト ボックス 2">
            <a:extLst>
              <a:ext uri="{FF2B5EF4-FFF2-40B4-BE49-F238E27FC236}">
                <a16:creationId xmlns:a16="http://schemas.microsoft.com/office/drawing/2014/main" id="{1367D957-9915-A7D6-7962-8A1DE3D194E9}"/>
              </a:ext>
            </a:extLst>
          </p:cNvPr>
          <p:cNvSpPr txBox="1"/>
          <p:nvPr/>
        </p:nvSpPr>
        <p:spPr>
          <a:xfrm>
            <a:off x="6157800" y="4646051"/>
            <a:ext cx="4212357" cy="584775"/>
          </a:xfrm>
          <a:prstGeom prst="rect">
            <a:avLst/>
          </a:prstGeom>
          <a:noFill/>
          <a:ln w="38100">
            <a:solidFill>
              <a:srgbClr val="00B050"/>
            </a:solidFill>
          </a:ln>
        </p:spPr>
        <p:txBody>
          <a:bodyPr wrap="square" rtlCol="0">
            <a:spAutoFit/>
          </a:bodyPr>
          <a:lstStyle/>
          <a:p>
            <a:pPr algn="ctr">
              <a:defRPr/>
            </a:pPr>
            <a:r>
              <a:rPr lang="en-US" altLang="ja-JP" sz="1600" b="1" dirty="0">
                <a:solidFill>
                  <a:srgbClr val="000000"/>
                </a:solidFill>
                <a:latin typeface="Meiryo UI"/>
                <a:ea typeface="Meiryo UI"/>
              </a:rPr>
              <a:t>IT</a:t>
            </a:r>
            <a:r>
              <a:rPr lang="ja-JP" altLang="en-US" sz="1600" b="1" dirty="0">
                <a:solidFill>
                  <a:srgbClr val="000000"/>
                </a:solidFill>
                <a:latin typeface="Meiryo UI"/>
                <a:ea typeface="Meiryo UI"/>
              </a:rPr>
              <a:t>システム部から推奨されている個人行動ができているとの回答が多かった。</a:t>
            </a:r>
            <a:endParaRPr lang="en-US" altLang="ja-JP" sz="1600" b="1" dirty="0">
              <a:solidFill>
                <a:srgbClr val="000000"/>
              </a:solidFill>
              <a:latin typeface="Meiryo UI"/>
              <a:ea typeface="Meiryo UI"/>
            </a:endParaRPr>
          </a:p>
        </p:txBody>
      </p:sp>
      <p:sp>
        <p:nvSpPr>
          <p:cNvPr id="4" name="テキスト ボックス 3">
            <a:extLst>
              <a:ext uri="{FF2B5EF4-FFF2-40B4-BE49-F238E27FC236}">
                <a16:creationId xmlns:a16="http://schemas.microsoft.com/office/drawing/2014/main" id="{D773CCF5-EC2F-A804-8EA3-1F5DECDF32C2}"/>
              </a:ext>
            </a:extLst>
          </p:cNvPr>
          <p:cNvSpPr txBox="1"/>
          <p:nvPr/>
        </p:nvSpPr>
        <p:spPr>
          <a:xfrm>
            <a:off x="6167985" y="5299730"/>
            <a:ext cx="4202168" cy="584775"/>
          </a:xfrm>
          <a:prstGeom prst="rect">
            <a:avLst/>
          </a:prstGeom>
          <a:noFill/>
          <a:ln w="28575">
            <a:solidFill>
              <a:schemeClr val="accent4"/>
            </a:solidFill>
          </a:ln>
        </p:spPr>
        <p:txBody>
          <a:bodyPr wrap="square" rtlCol="0">
            <a:spAutoFit/>
          </a:bodyPr>
          <a:lstStyle/>
          <a:p>
            <a:pPr lvl="0" algn="ctr">
              <a:defRPr/>
            </a:pPr>
            <a:r>
              <a:rPr lang="ja-JP" altLang="en-US" sz="1600" b="1" dirty="0">
                <a:solidFill>
                  <a:srgbClr val="000000"/>
                </a:solidFill>
                <a:latin typeface="Meiryo UI"/>
                <a:ea typeface="Meiryo UI"/>
              </a:rPr>
              <a:t>省エネに関する推奨として展開された内容は対応している</a:t>
            </a:r>
            <a:r>
              <a:rPr lang="ja-JP" altLang="en-US" sz="1600" b="1" dirty="0">
                <a:solidFill>
                  <a:srgbClr val="000000"/>
                </a:solidFill>
              </a:rPr>
              <a:t>との回答が多かった。 </a:t>
            </a:r>
            <a:r>
              <a:rPr lang="ja-JP" altLang="en-US" sz="1600" b="1" dirty="0">
                <a:solidFill>
                  <a:srgbClr val="000000"/>
                </a:solidFill>
                <a:latin typeface="Meiryo UI"/>
                <a:ea typeface="Meiryo UI"/>
              </a:rPr>
              <a:t>　　　　　　　　　　</a:t>
            </a:r>
            <a:endParaRPr lang="en-US" altLang="ja-JP" sz="1600" b="1" dirty="0">
              <a:solidFill>
                <a:srgbClr val="000000"/>
              </a:solidFill>
              <a:latin typeface="Meiryo UI"/>
              <a:ea typeface="Meiryo UI"/>
            </a:endParaRPr>
          </a:p>
        </p:txBody>
      </p:sp>
      <p:graphicFrame>
        <p:nvGraphicFramePr>
          <p:cNvPr id="5" name="表 4">
            <a:extLst>
              <a:ext uri="{FF2B5EF4-FFF2-40B4-BE49-F238E27FC236}">
                <a16:creationId xmlns:a16="http://schemas.microsoft.com/office/drawing/2014/main" id="{5D7B9050-7E93-65F4-6821-5A2FBA94517F}"/>
              </a:ext>
            </a:extLst>
          </p:cNvPr>
          <p:cNvGraphicFramePr>
            <a:graphicFrameLocks noGrp="1"/>
          </p:cNvGraphicFramePr>
          <p:nvPr>
            <p:extLst>
              <p:ext uri="{D42A27DB-BD31-4B8C-83A1-F6EECF244321}">
                <p14:modId xmlns:p14="http://schemas.microsoft.com/office/powerpoint/2010/main" val="3591345291"/>
              </p:ext>
            </p:extLst>
          </p:nvPr>
        </p:nvGraphicFramePr>
        <p:xfrm>
          <a:off x="1061612" y="1289460"/>
          <a:ext cx="4250615" cy="4450080"/>
        </p:xfrm>
        <a:graphic>
          <a:graphicData uri="http://schemas.openxmlformats.org/drawingml/2006/table">
            <a:tbl>
              <a:tblPr firstRow="1" bandRow="1">
                <a:tableStyleId>{16D9F66E-5EB9-4882-86FB-DCBF35E3C3E4}</a:tableStyleId>
              </a:tblPr>
              <a:tblGrid>
                <a:gridCol w="3689986">
                  <a:extLst>
                    <a:ext uri="{9D8B030D-6E8A-4147-A177-3AD203B41FA5}">
                      <a16:colId xmlns:a16="http://schemas.microsoft.com/office/drawing/2014/main" val="1716401290"/>
                    </a:ext>
                  </a:extLst>
                </a:gridCol>
                <a:gridCol w="560629">
                  <a:extLst>
                    <a:ext uri="{9D8B030D-6E8A-4147-A177-3AD203B41FA5}">
                      <a16:colId xmlns:a16="http://schemas.microsoft.com/office/drawing/2014/main" val="2735977701"/>
                    </a:ext>
                  </a:extLst>
                </a:gridCol>
              </a:tblGrid>
              <a:tr h="370840">
                <a:tc gridSpan="2">
                  <a:txBody>
                    <a:bodyPr/>
                    <a:lstStyle/>
                    <a:p>
                      <a:pPr algn="ctr"/>
                      <a:r>
                        <a:rPr kumimoji="1" lang="ja-JP" altLang="en-US" sz="1600" b="0" dirty="0">
                          <a:latin typeface="+mn-lt"/>
                        </a:rPr>
                        <a:t>アンケート回答 層別</a:t>
                      </a:r>
                      <a:endParaRPr kumimoji="1" lang="en-US" altLang="ja-JP" sz="1600" b="0" dirty="0">
                        <a:latin typeface="+mn-lt"/>
                      </a:endParaRPr>
                    </a:p>
                  </a:txBody>
                  <a:tcPr/>
                </a:tc>
                <a:tc hMerge="1">
                  <a:txBody>
                    <a:bodyPr/>
                    <a:lstStyle/>
                    <a:p>
                      <a:endParaRPr kumimoji="1" lang="ja-JP" altLang="en-US" sz="1600" dirty="0"/>
                    </a:p>
                  </a:txBody>
                  <a:tcPr/>
                </a:tc>
                <a:extLst>
                  <a:ext uri="{0D108BD9-81ED-4DB2-BD59-A6C34878D82A}">
                    <a16:rowId xmlns:a16="http://schemas.microsoft.com/office/drawing/2014/main" val="30315543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lt"/>
                        </a:rPr>
                        <a:t>不在時の照明</a:t>
                      </a:r>
                      <a:r>
                        <a:rPr kumimoji="1" lang="en-US" altLang="ja-JP" sz="1600" dirty="0">
                          <a:latin typeface="+mn-lt"/>
                        </a:rPr>
                        <a:t>OFF</a:t>
                      </a:r>
                    </a:p>
                  </a:txBody>
                  <a:tcPr/>
                </a:tc>
                <a:tc>
                  <a:txBody>
                    <a:bodyPr/>
                    <a:lstStyle/>
                    <a:p>
                      <a:r>
                        <a:rPr kumimoji="1" lang="en-US" altLang="ja-JP" sz="1600" dirty="0">
                          <a:latin typeface="+mn-lt"/>
                        </a:rPr>
                        <a:t>50</a:t>
                      </a:r>
                      <a:endParaRPr kumimoji="1" lang="ja-JP" altLang="en-US" sz="1600" dirty="0">
                        <a:latin typeface="+mn-lt"/>
                      </a:endParaRPr>
                    </a:p>
                  </a:txBody>
                  <a:tcPr/>
                </a:tc>
                <a:extLst>
                  <a:ext uri="{0D108BD9-81ED-4DB2-BD59-A6C34878D82A}">
                    <a16:rowId xmlns:a16="http://schemas.microsoft.com/office/drawing/2014/main" val="1871453079"/>
                  </a:ext>
                </a:extLst>
              </a:tr>
              <a:tr h="370840">
                <a:tc>
                  <a:txBody>
                    <a:bodyPr/>
                    <a:lstStyle/>
                    <a:p>
                      <a:r>
                        <a:rPr kumimoji="1" lang="ja-JP" altLang="en-US" sz="1600" dirty="0">
                          <a:latin typeface="+mn-lt"/>
                        </a:rPr>
                        <a:t>離席時の</a:t>
                      </a:r>
                      <a:r>
                        <a:rPr kumimoji="1" lang="en-US" altLang="ja-JP" sz="1600" dirty="0">
                          <a:latin typeface="+mn-lt"/>
                        </a:rPr>
                        <a:t>PC</a:t>
                      </a:r>
                      <a:r>
                        <a:rPr kumimoji="1" lang="ja-JP" altLang="en-US" sz="1600" dirty="0">
                          <a:latin typeface="+mn-lt"/>
                        </a:rPr>
                        <a:t>・モニター</a:t>
                      </a:r>
                      <a:r>
                        <a:rPr kumimoji="1" lang="en-US" altLang="ja-JP" sz="1600" dirty="0">
                          <a:latin typeface="+mn-lt"/>
                        </a:rPr>
                        <a:t>OFF/</a:t>
                      </a:r>
                      <a:r>
                        <a:rPr kumimoji="1" lang="ja-JP" altLang="en-US" sz="1600" dirty="0">
                          <a:latin typeface="+mn-lt"/>
                        </a:rPr>
                        <a:t>スリープ設定</a:t>
                      </a:r>
                    </a:p>
                  </a:txBody>
                  <a:tcPr/>
                </a:tc>
                <a:tc>
                  <a:txBody>
                    <a:bodyPr/>
                    <a:lstStyle/>
                    <a:p>
                      <a:r>
                        <a:rPr kumimoji="1" lang="en-US" altLang="ja-JP" sz="1600" dirty="0">
                          <a:latin typeface="+mn-lt"/>
                        </a:rPr>
                        <a:t>40</a:t>
                      </a:r>
                      <a:endParaRPr kumimoji="1" lang="ja-JP" altLang="en-US" sz="1600" dirty="0">
                        <a:latin typeface="+mn-lt"/>
                      </a:endParaRPr>
                    </a:p>
                  </a:txBody>
                  <a:tcPr/>
                </a:tc>
                <a:extLst>
                  <a:ext uri="{0D108BD9-81ED-4DB2-BD59-A6C34878D82A}">
                    <a16:rowId xmlns:a16="http://schemas.microsoft.com/office/drawing/2014/main" val="757090210"/>
                  </a:ext>
                </a:extLst>
              </a:tr>
              <a:tr h="370840">
                <a:tc>
                  <a:txBody>
                    <a:bodyPr/>
                    <a:lstStyle/>
                    <a:p>
                      <a:r>
                        <a:rPr kumimoji="1" lang="ja-JP" altLang="en-US" sz="1600" dirty="0">
                          <a:latin typeface="+mn-lt"/>
                        </a:rPr>
                        <a:t>未使用時の電源</a:t>
                      </a:r>
                      <a:r>
                        <a:rPr kumimoji="1" lang="en-US" altLang="ja-JP" sz="1600" dirty="0">
                          <a:latin typeface="+mn-lt"/>
                        </a:rPr>
                        <a:t>OFF</a:t>
                      </a:r>
                      <a:r>
                        <a:rPr kumimoji="1" lang="ja-JP" altLang="en-US" sz="1600" dirty="0">
                          <a:latin typeface="+mn-lt"/>
                        </a:rPr>
                        <a:t>（設備・コンセント）</a:t>
                      </a:r>
                    </a:p>
                  </a:txBody>
                  <a:tcPr/>
                </a:tc>
                <a:tc>
                  <a:txBody>
                    <a:bodyPr/>
                    <a:lstStyle/>
                    <a:p>
                      <a:r>
                        <a:rPr kumimoji="1" lang="en-US" altLang="ja-JP" sz="1600" dirty="0">
                          <a:latin typeface="+mn-lt"/>
                        </a:rPr>
                        <a:t>25</a:t>
                      </a:r>
                      <a:endParaRPr kumimoji="1" lang="ja-JP" altLang="en-US" sz="1600" dirty="0">
                        <a:latin typeface="+mn-lt"/>
                      </a:endParaRPr>
                    </a:p>
                  </a:txBody>
                  <a:tcPr/>
                </a:tc>
                <a:extLst>
                  <a:ext uri="{0D108BD9-81ED-4DB2-BD59-A6C34878D82A}">
                    <a16:rowId xmlns:a16="http://schemas.microsoft.com/office/drawing/2014/main" val="553049945"/>
                  </a:ext>
                </a:extLst>
              </a:tr>
              <a:tr h="370840">
                <a:tc>
                  <a:txBody>
                    <a:bodyPr/>
                    <a:lstStyle/>
                    <a:p>
                      <a:r>
                        <a:rPr kumimoji="1" lang="ja-JP" altLang="en-US" sz="1600" dirty="0">
                          <a:latin typeface="+mn-lt"/>
                        </a:rPr>
                        <a:t>極力エアコン</a:t>
                      </a:r>
                      <a:r>
                        <a:rPr kumimoji="1" lang="en-US" altLang="ja-JP" sz="1600" dirty="0">
                          <a:latin typeface="+mn-lt"/>
                        </a:rPr>
                        <a:t>OFF/</a:t>
                      </a:r>
                      <a:r>
                        <a:rPr kumimoji="1" lang="ja-JP" altLang="en-US" sz="1600" dirty="0">
                          <a:latin typeface="+mn-lt"/>
                        </a:rPr>
                        <a:t>温度設定の遵守</a:t>
                      </a:r>
                    </a:p>
                  </a:txBody>
                  <a:tcPr/>
                </a:tc>
                <a:tc>
                  <a:txBody>
                    <a:bodyPr/>
                    <a:lstStyle/>
                    <a:p>
                      <a:r>
                        <a:rPr kumimoji="1" lang="en-US" altLang="ja-JP" sz="1600" dirty="0">
                          <a:latin typeface="+mn-lt"/>
                        </a:rPr>
                        <a:t>16</a:t>
                      </a:r>
                      <a:endParaRPr kumimoji="1" lang="ja-JP" altLang="en-US" sz="1600" dirty="0">
                        <a:latin typeface="+mn-lt"/>
                      </a:endParaRPr>
                    </a:p>
                  </a:txBody>
                  <a:tcPr/>
                </a:tc>
                <a:extLst>
                  <a:ext uri="{0D108BD9-81ED-4DB2-BD59-A6C34878D82A}">
                    <a16:rowId xmlns:a16="http://schemas.microsoft.com/office/drawing/2014/main" val="2679229315"/>
                  </a:ext>
                </a:extLst>
              </a:tr>
              <a:tr h="370840">
                <a:tc>
                  <a:txBody>
                    <a:bodyPr/>
                    <a:lstStyle/>
                    <a:p>
                      <a:r>
                        <a:rPr kumimoji="1" lang="ja-JP" altLang="en-US" sz="1600" dirty="0">
                          <a:latin typeface="+mn-lt"/>
                        </a:rPr>
                        <a:t>衣類等での電力不使用の体温調節</a:t>
                      </a:r>
                    </a:p>
                  </a:txBody>
                  <a:tcPr/>
                </a:tc>
                <a:tc>
                  <a:txBody>
                    <a:bodyPr/>
                    <a:lstStyle/>
                    <a:p>
                      <a:r>
                        <a:rPr kumimoji="1" lang="en-US" altLang="ja-JP" sz="1600" dirty="0">
                          <a:latin typeface="+mn-lt"/>
                        </a:rPr>
                        <a:t>5</a:t>
                      </a:r>
                      <a:endParaRPr kumimoji="1" lang="ja-JP" altLang="en-US" sz="1600" dirty="0">
                        <a:latin typeface="+mn-lt"/>
                      </a:endParaRPr>
                    </a:p>
                  </a:txBody>
                  <a:tcPr/>
                </a:tc>
                <a:extLst>
                  <a:ext uri="{0D108BD9-81ED-4DB2-BD59-A6C34878D82A}">
                    <a16:rowId xmlns:a16="http://schemas.microsoft.com/office/drawing/2014/main" val="614229063"/>
                  </a:ext>
                </a:extLst>
              </a:tr>
              <a:tr h="370840">
                <a:tc>
                  <a:txBody>
                    <a:bodyPr/>
                    <a:lstStyle/>
                    <a:p>
                      <a:r>
                        <a:rPr kumimoji="1" lang="ja-JP" altLang="en-US" sz="1600" dirty="0">
                          <a:latin typeface="+mn-lt"/>
                        </a:rPr>
                        <a:t>裏紙の活用</a:t>
                      </a:r>
                    </a:p>
                  </a:txBody>
                  <a:tcPr/>
                </a:tc>
                <a:tc>
                  <a:txBody>
                    <a:bodyPr/>
                    <a:lstStyle/>
                    <a:p>
                      <a:r>
                        <a:rPr kumimoji="1" lang="en-US" altLang="ja-JP" sz="1600" dirty="0">
                          <a:latin typeface="+mn-lt"/>
                        </a:rPr>
                        <a:t>5</a:t>
                      </a:r>
                      <a:endParaRPr kumimoji="1" lang="ja-JP" altLang="en-US" sz="1600" dirty="0">
                        <a:latin typeface="+mn-lt"/>
                      </a:endParaRPr>
                    </a:p>
                  </a:txBody>
                  <a:tcPr/>
                </a:tc>
                <a:extLst>
                  <a:ext uri="{0D108BD9-81ED-4DB2-BD59-A6C34878D82A}">
                    <a16:rowId xmlns:a16="http://schemas.microsoft.com/office/drawing/2014/main" val="3017214832"/>
                  </a:ext>
                </a:extLst>
              </a:tr>
              <a:tr h="370840">
                <a:tc>
                  <a:txBody>
                    <a:bodyPr/>
                    <a:lstStyle/>
                    <a:p>
                      <a:r>
                        <a:rPr kumimoji="1" lang="ja-JP" altLang="en-US" sz="1600" dirty="0">
                          <a:latin typeface="+mn-lt"/>
                        </a:rPr>
                        <a:t>マシン等の稼働時間を短縮する</a:t>
                      </a:r>
                    </a:p>
                  </a:txBody>
                  <a:tcPr/>
                </a:tc>
                <a:tc>
                  <a:txBody>
                    <a:bodyPr/>
                    <a:lstStyle/>
                    <a:p>
                      <a:r>
                        <a:rPr kumimoji="1" lang="en-US" altLang="ja-JP" sz="1600" dirty="0">
                          <a:latin typeface="+mn-lt"/>
                        </a:rPr>
                        <a:t>3</a:t>
                      </a:r>
                      <a:endParaRPr kumimoji="1" lang="ja-JP" altLang="en-US" sz="1600" dirty="0">
                        <a:latin typeface="+mn-lt"/>
                      </a:endParaRPr>
                    </a:p>
                  </a:txBody>
                  <a:tcPr/>
                </a:tc>
                <a:extLst>
                  <a:ext uri="{0D108BD9-81ED-4DB2-BD59-A6C34878D82A}">
                    <a16:rowId xmlns:a16="http://schemas.microsoft.com/office/drawing/2014/main" val="2557800217"/>
                  </a:ext>
                </a:extLst>
              </a:tr>
              <a:tr h="370840">
                <a:tc>
                  <a:txBody>
                    <a:bodyPr/>
                    <a:lstStyle/>
                    <a:p>
                      <a:r>
                        <a:rPr kumimoji="1" lang="ja-JP" altLang="en-US" sz="1600" dirty="0">
                          <a:latin typeface="+mn-lt"/>
                        </a:rPr>
                        <a:t>充電済み、不要な電化製品の電源</a:t>
                      </a:r>
                      <a:r>
                        <a:rPr kumimoji="1" lang="en-US" altLang="ja-JP" sz="1600" dirty="0">
                          <a:latin typeface="+mn-lt"/>
                        </a:rPr>
                        <a:t>OFF</a:t>
                      </a:r>
                      <a:endParaRPr kumimoji="1" lang="ja-JP" altLang="en-US" sz="1600" dirty="0">
                        <a:latin typeface="+mn-lt"/>
                      </a:endParaRPr>
                    </a:p>
                  </a:txBody>
                  <a:tcPr/>
                </a:tc>
                <a:tc>
                  <a:txBody>
                    <a:bodyPr/>
                    <a:lstStyle/>
                    <a:p>
                      <a:r>
                        <a:rPr kumimoji="1" lang="en-US" altLang="ja-JP" sz="1600" dirty="0">
                          <a:latin typeface="+mn-lt"/>
                        </a:rPr>
                        <a:t>2</a:t>
                      </a:r>
                      <a:endParaRPr kumimoji="1" lang="ja-JP" altLang="en-US" sz="1600" dirty="0">
                        <a:latin typeface="+mn-lt"/>
                      </a:endParaRPr>
                    </a:p>
                  </a:txBody>
                  <a:tcPr/>
                </a:tc>
                <a:extLst>
                  <a:ext uri="{0D108BD9-81ED-4DB2-BD59-A6C34878D82A}">
                    <a16:rowId xmlns:a16="http://schemas.microsoft.com/office/drawing/2014/main" val="1711426705"/>
                  </a:ext>
                </a:extLst>
              </a:tr>
              <a:tr h="370840">
                <a:tc>
                  <a:txBody>
                    <a:bodyPr/>
                    <a:lstStyle/>
                    <a:p>
                      <a:r>
                        <a:rPr kumimoji="1" lang="en-US" altLang="ja-JP" sz="1600" dirty="0">
                          <a:latin typeface="+mn-lt"/>
                        </a:rPr>
                        <a:t>PC</a:t>
                      </a:r>
                      <a:r>
                        <a:rPr kumimoji="1" lang="ja-JP" altLang="en-US" sz="1600" dirty="0">
                          <a:latin typeface="+mn-lt"/>
                        </a:rPr>
                        <a:t>の不要ファイルを閉じる</a:t>
                      </a:r>
                    </a:p>
                  </a:txBody>
                  <a:tcPr/>
                </a:tc>
                <a:tc>
                  <a:txBody>
                    <a:bodyPr/>
                    <a:lstStyle/>
                    <a:p>
                      <a:r>
                        <a:rPr kumimoji="1" lang="en-US" altLang="ja-JP" sz="1600" dirty="0">
                          <a:latin typeface="+mn-lt"/>
                        </a:rPr>
                        <a:t>1</a:t>
                      </a:r>
                      <a:endParaRPr kumimoji="1" lang="ja-JP" altLang="en-US" sz="1600" dirty="0">
                        <a:latin typeface="+mn-lt"/>
                      </a:endParaRPr>
                    </a:p>
                  </a:txBody>
                  <a:tcPr/>
                </a:tc>
                <a:extLst>
                  <a:ext uri="{0D108BD9-81ED-4DB2-BD59-A6C34878D82A}">
                    <a16:rowId xmlns:a16="http://schemas.microsoft.com/office/drawing/2014/main" val="1077503720"/>
                  </a:ext>
                </a:extLst>
              </a:tr>
              <a:tr h="370840">
                <a:tc>
                  <a:txBody>
                    <a:bodyPr/>
                    <a:lstStyle/>
                    <a:p>
                      <a:r>
                        <a:rPr kumimoji="1" lang="ja-JP" altLang="en-US" sz="1600" dirty="0">
                          <a:latin typeface="+mn-lt"/>
                        </a:rPr>
                        <a:t>からくり（電力不使用）活用する</a:t>
                      </a:r>
                    </a:p>
                  </a:txBody>
                  <a:tcPr/>
                </a:tc>
                <a:tc>
                  <a:txBody>
                    <a:bodyPr/>
                    <a:lstStyle/>
                    <a:p>
                      <a:r>
                        <a:rPr kumimoji="1" lang="en-US" altLang="ja-JP" sz="1600" dirty="0">
                          <a:latin typeface="+mn-lt"/>
                        </a:rPr>
                        <a:t>1</a:t>
                      </a:r>
                      <a:endParaRPr kumimoji="1" lang="ja-JP" altLang="en-US" sz="1600" dirty="0">
                        <a:latin typeface="+mn-lt"/>
                      </a:endParaRPr>
                    </a:p>
                  </a:txBody>
                  <a:tcPr/>
                </a:tc>
                <a:extLst>
                  <a:ext uri="{0D108BD9-81ED-4DB2-BD59-A6C34878D82A}">
                    <a16:rowId xmlns:a16="http://schemas.microsoft.com/office/drawing/2014/main" val="305280431"/>
                  </a:ext>
                </a:extLst>
              </a:tr>
              <a:tr h="370840">
                <a:tc>
                  <a:txBody>
                    <a:bodyPr/>
                    <a:lstStyle/>
                    <a:p>
                      <a:r>
                        <a:rPr kumimoji="1" lang="ja-JP" altLang="en-US" sz="1600" dirty="0">
                          <a:latin typeface="+mn-lt"/>
                        </a:rPr>
                        <a:t>換気を早めに閉め室温維持</a:t>
                      </a:r>
                    </a:p>
                  </a:txBody>
                  <a:tcPr/>
                </a:tc>
                <a:tc>
                  <a:txBody>
                    <a:bodyPr/>
                    <a:lstStyle/>
                    <a:p>
                      <a:r>
                        <a:rPr kumimoji="1" lang="en-US" altLang="ja-JP" sz="1600" dirty="0">
                          <a:latin typeface="+mn-lt"/>
                        </a:rPr>
                        <a:t>2</a:t>
                      </a:r>
                      <a:endParaRPr kumimoji="1" lang="ja-JP" altLang="en-US" sz="1600" dirty="0">
                        <a:latin typeface="+mn-lt"/>
                      </a:endParaRPr>
                    </a:p>
                  </a:txBody>
                  <a:tcPr/>
                </a:tc>
                <a:extLst>
                  <a:ext uri="{0D108BD9-81ED-4DB2-BD59-A6C34878D82A}">
                    <a16:rowId xmlns:a16="http://schemas.microsoft.com/office/drawing/2014/main" val="3062837801"/>
                  </a:ext>
                </a:extLst>
              </a:tr>
            </a:tbl>
          </a:graphicData>
        </a:graphic>
      </p:graphicFrame>
      <p:sp>
        <p:nvSpPr>
          <p:cNvPr id="6" name="テキスト ボックス 5">
            <a:extLst>
              <a:ext uri="{FF2B5EF4-FFF2-40B4-BE49-F238E27FC236}">
                <a16:creationId xmlns:a16="http://schemas.microsoft.com/office/drawing/2014/main" id="{2C9EA792-7FFC-4537-CD6C-706ABE3DD04E}"/>
              </a:ext>
            </a:extLst>
          </p:cNvPr>
          <p:cNvSpPr txBox="1"/>
          <p:nvPr/>
        </p:nvSpPr>
        <p:spPr>
          <a:xfrm>
            <a:off x="6110508" y="1006895"/>
            <a:ext cx="4584268" cy="338554"/>
          </a:xfrm>
          <a:prstGeom prst="rect">
            <a:avLst/>
          </a:prstGeom>
          <a:noFill/>
        </p:spPr>
        <p:txBody>
          <a:bodyPr wrap="none" rtlCol="0">
            <a:spAutoFit/>
          </a:bodyPr>
          <a:lstStyle/>
          <a:p>
            <a:r>
              <a:rPr lang="ja-JP" altLang="en-US" sz="1600" dirty="0"/>
              <a:t>アンケート期間</a:t>
            </a:r>
            <a:r>
              <a:rPr lang="en-US" altLang="ja-JP" sz="1600" dirty="0"/>
              <a:t>:2022/12/01~09 </a:t>
            </a:r>
            <a:r>
              <a:rPr lang="ja-JP" altLang="en-US" sz="1600" dirty="0"/>
              <a:t>回答数</a:t>
            </a:r>
            <a:r>
              <a:rPr lang="en-US" altLang="ja-JP" sz="1600" dirty="0"/>
              <a:t>:N=147</a:t>
            </a:r>
          </a:p>
        </p:txBody>
      </p:sp>
      <p:graphicFrame>
        <p:nvGraphicFramePr>
          <p:cNvPr id="7" name="グラフ 6">
            <a:extLst>
              <a:ext uri="{FF2B5EF4-FFF2-40B4-BE49-F238E27FC236}">
                <a16:creationId xmlns:a16="http://schemas.microsoft.com/office/drawing/2014/main" id="{74021577-59E6-572A-0291-F9261E498A8E}"/>
              </a:ext>
            </a:extLst>
          </p:cNvPr>
          <p:cNvGraphicFramePr>
            <a:graphicFrameLocks/>
          </p:cNvGraphicFramePr>
          <p:nvPr>
            <p:extLst>
              <p:ext uri="{D42A27DB-BD31-4B8C-83A1-F6EECF244321}">
                <p14:modId xmlns:p14="http://schemas.microsoft.com/office/powerpoint/2010/main" val="429869650"/>
              </p:ext>
            </p:extLst>
          </p:nvPr>
        </p:nvGraphicFramePr>
        <p:xfrm>
          <a:off x="5774722" y="1223380"/>
          <a:ext cx="5355666" cy="3300611"/>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a:extLst>
              <a:ext uri="{FF2B5EF4-FFF2-40B4-BE49-F238E27FC236}">
                <a16:creationId xmlns:a16="http://schemas.microsoft.com/office/drawing/2014/main" id="{C6CFC66C-9E66-6C2A-DC27-69A7DB84852B}"/>
              </a:ext>
            </a:extLst>
          </p:cNvPr>
          <p:cNvSpPr/>
          <p:nvPr/>
        </p:nvSpPr>
        <p:spPr>
          <a:xfrm>
            <a:off x="1061608" y="1989000"/>
            <a:ext cx="4267628" cy="3600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a:extLst>
              <a:ext uri="{FF2B5EF4-FFF2-40B4-BE49-F238E27FC236}">
                <a16:creationId xmlns:a16="http://schemas.microsoft.com/office/drawing/2014/main" id="{8E3EFBB4-79C9-6434-DA71-7FB6D91F80B4}"/>
              </a:ext>
            </a:extLst>
          </p:cNvPr>
          <p:cNvSpPr/>
          <p:nvPr/>
        </p:nvSpPr>
        <p:spPr>
          <a:xfrm>
            <a:off x="1061612" y="1647086"/>
            <a:ext cx="4250615" cy="294945"/>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0B4AB3B2-38D0-4296-EE25-65E30303D0B6}"/>
              </a:ext>
            </a:extLst>
          </p:cNvPr>
          <p:cNvSpPr/>
          <p:nvPr/>
        </p:nvSpPr>
        <p:spPr>
          <a:xfrm>
            <a:off x="1056000" y="2753625"/>
            <a:ext cx="4250615" cy="360000"/>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a:extLst>
              <a:ext uri="{FF2B5EF4-FFF2-40B4-BE49-F238E27FC236}">
                <a16:creationId xmlns:a16="http://schemas.microsoft.com/office/drawing/2014/main" id="{6ACBD4B6-DFCD-6360-11FC-FB314370D1E9}"/>
              </a:ext>
            </a:extLst>
          </p:cNvPr>
          <p:cNvSpPr/>
          <p:nvPr/>
        </p:nvSpPr>
        <p:spPr>
          <a:xfrm>
            <a:off x="1056000" y="2395972"/>
            <a:ext cx="4250615" cy="360000"/>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D3A3D958-FBBC-CA46-415A-3933F8B01296}"/>
              </a:ext>
            </a:extLst>
          </p:cNvPr>
          <p:cNvSpPr txBox="1"/>
          <p:nvPr/>
        </p:nvSpPr>
        <p:spPr>
          <a:xfrm>
            <a:off x="6962642" y="4216214"/>
            <a:ext cx="2880000" cy="307777"/>
          </a:xfrm>
          <a:prstGeom prst="rect">
            <a:avLst/>
          </a:prstGeom>
          <a:noFill/>
        </p:spPr>
        <p:txBody>
          <a:bodyPr wrap="square" rtlCol="0">
            <a:spAutoFit/>
          </a:bodyPr>
          <a:lstStyle/>
          <a:p>
            <a:pPr algn="ctr"/>
            <a:r>
              <a:rPr lang="ja-JP" altLang="en-US" sz="1400" u="sng" dirty="0"/>
              <a:t>図</a:t>
            </a:r>
            <a:r>
              <a:rPr lang="en-US" altLang="ja-JP" sz="1400" u="sng" dirty="0"/>
              <a:t>6</a:t>
            </a:r>
            <a:r>
              <a:rPr lang="ja-JP" altLang="en-US" sz="1400" u="sng" dirty="0"/>
              <a:t>　省エネ行動実施比率</a:t>
            </a:r>
          </a:p>
        </p:txBody>
      </p:sp>
      <p:sp>
        <p:nvSpPr>
          <p:cNvPr id="13" name="テキスト ボックス 12">
            <a:extLst>
              <a:ext uri="{FF2B5EF4-FFF2-40B4-BE49-F238E27FC236}">
                <a16:creationId xmlns:a16="http://schemas.microsoft.com/office/drawing/2014/main" id="{9BE6C209-A84F-2246-5BF4-3DB4B3B82E05}"/>
              </a:ext>
            </a:extLst>
          </p:cNvPr>
          <p:cNvSpPr txBox="1"/>
          <p:nvPr/>
        </p:nvSpPr>
        <p:spPr>
          <a:xfrm>
            <a:off x="1507098" y="966070"/>
            <a:ext cx="3424499" cy="338554"/>
          </a:xfrm>
          <a:prstGeom prst="rect">
            <a:avLst/>
          </a:prstGeom>
          <a:noFill/>
          <a:ln>
            <a:noFill/>
          </a:ln>
        </p:spPr>
        <p:txBody>
          <a:bodyPr wrap="square" rtlCol="0">
            <a:spAutoFit/>
          </a:bodyPr>
          <a:lstStyle/>
          <a:p>
            <a:pPr algn="ctr"/>
            <a:r>
              <a:rPr lang="ja-JP" altLang="en-US" sz="1600" u="sng" dirty="0"/>
              <a:t>表</a:t>
            </a:r>
            <a:r>
              <a:rPr lang="en-US" altLang="ja-JP" sz="1600" u="sng" dirty="0"/>
              <a:t>2</a:t>
            </a:r>
            <a:r>
              <a:rPr lang="ja-JP" altLang="en-US" sz="1600" u="sng" dirty="0"/>
              <a:t>　</a:t>
            </a:r>
            <a:r>
              <a:rPr lang="en-US" altLang="ja-JP" sz="1600" u="sng" dirty="0"/>
              <a:t>Q.</a:t>
            </a:r>
            <a:r>
              <a:rPr lang="ja-JP" altLang="en-US" sz="1600" u="sng" dirty="0"/>
              <a:t>行動している内容　層別</a:t>
            </a:r>
            <a:r>
              <a:rPr lang="en-US" altLang="ja-JP" sz="1600" u="sng" dirty="0"/>
              <a:t>※</a:t>
            </a:r>
            <a:endParaRPr lang="ja-JP" altLang="en-US" sz="1600" u="sng" dirty="0"/>
          </a:p>
        </p:txBody>
      </p:sp>
      <p:sp>
        <p:nvSpPr>
          <p:cNvPr id="14" name="テキスト ボックス 13">
            <a:extLst>
              <a:ext uri="{FF2B5EF4-FFF2-40B4-BE49-F238E27FC236}">
                <a16:creationId xmlns:a16="http://schemas.microsoft.com/office/drawing/2014/main" id="{5197463B-89DA-6EA2-9AA5-F92AB2BE6190}"/>
              </a:ext>
            </a:extLst>
          </p:cNvPr>
          <p:cNvSpPr txBox="1"/>
          <p:nvPr/>
        </p:nvSpPr>
        <p:spPr>
          <a:xfrm>
            <a:off x="1116883" y="5800668"/>
            <a:ext cx="4212357" cy="338554"/>
          </a:xfrm>
          <a:prstGeom prst="rect">
            <a:avLst/>
          </a:prstGeom>
          <a:noFill/>
          <a:ln w="38100">
            <a:solidFill>
              <a:schemeClr val="accent6">
                <a:lumMod val="60000"/>
                <a:lumOff val="40000"/>
              </a:schemeClr>
            </a:solidFill>
          </a:ln>
        </p:spPr>
        <p:txBody>
          <a:bodyPr wrap="square" rtlCol="0">
            <a:spAutoFit/>
          </a:bodyPr>
          <a:lstStyle/>
          <a:p>
            <a:pPr algn="ctr">
              <a:defRPr/>
            </a:pPr>
            <a:r>
              <a:rPr lang="en-US" altLang="ja-JP" sz="1600" dirty="0">
                <a:solidFill>
                  <a:srgbClr val="000000"/>
                </a:solidFill>
                <a:latin typeface="Meiryo UI"/>
                <a:ea typeface="Meiryo UI"/>
              </a:rPr>
              <a:t>※</a:t>
            </a:r>
            <a:r>
              <a:rPr lang="ja-JP" altLang="en-US" sz="1600" dirty="0">
                <a:solidFill>
                  <a:srgbClr val="000000"/>
                </a:solidFill>
                <a:latin typeface="Meiryo UI"/>
                <a:ea typeface="Meiryo UI"/>
              </a:rPr>
              <a:t>複数回答がある為、</a:t>
            </a:r>
            <a:r>
              <a:rPr lang="en-US" altLang="ja-JP" sz="1600" dirty="0">
                <a:solidFill>
                  <a:srgbClr val="000000"/>
                </a:solidFill>
                <a:latin typeface="Meiryo UI"/>
                <a:ea typeface="Meiryo UI"/>
              </a:rPr>
              <a:t>N</a:t>
            </a:r>
            <a:r>
              <a:rPr lang="ja-JP" altLang="en-US" sz="1600" dirty="0">
                <a:solidFill>
                  <a:srgbClr val="000000"/>
                </a:solidFill>
                <a:latin typeface="Meiryo UI"/>
                <a:ea typeface="Meiryo UI"/>
              </a:rPr>
              <a:t>＝１以上のカウントです。</a:t>
            </a:r>
            <a:endParaRPr lang="en-US" altLang="ja-JP" sz="1600" dirty="0">
              <a:solidFill>
                <a:srgbClr val="000000"/>
              </a:solidFill>
              <a:latin typeface="Meiryo UI"/>
              <a:ea typeface="Meiryo UI"/>
            </a:endParaRPr>
          </a:p>
        </p:txBody>
      </p:sp>
      <p:sp>
        <p:nvSpPr>
          <p:cNvPr id="15" name="テキスト ボックス 14">
            <a:extLst>
              <a:ext uri="{FF2B5EF4-FFF2-40B4-BE49-F238E27FC236}">
                <a16:creationId xmlns:a16="http://schemas.microsoft.com/office/drawing/2014/main" id="{F9C31B52-65C4-D95B-A5D4-12F8D05046C4}"/>
              </a:ext>
            </a:extLst>
          </p:cNvPr>
          <p:cNvSpPr txBox="1"/>
          <p:nvPr/>
        </p:nvSpPr>
        <p:spPr>
          <a:xfrm>
            <a:off x="6049240" y="3944716"/>
            <a:ext cx="1239371" cy="602761"/>
          </a:xfrm>
          <a:prstGeom prst="rect">
            <a:avLst/>
          </a:prstGeom>
          <a:noFill/>
          <a:ln w="38100">
            <a:solidFill>
              <a:schemeClr val="accent6">
                <a:lumMod val="60000"/>
                <a:lumOff val="40000"/>
              </a:schemeClr>
            </a:solidFill>
          </a:ln>
        </p:spPr>
        <p:txBody>
          <a:bodyPr wrap="square" rtlCol="0">
            <a:spAutoFit/>
          </a:bodyPr>
          <a:lstStyle/>
          <a:p>
            <a:pPr algn="ctr">
              <a:defRPr/>
            </a:pPr>
            <a:r>
              <a:rPr lang="ja-JP" altLang="en-US" sz="1600" dirty="0">
                <a:solidFill>
                  <a:srgbClr val="000000"/>
                </a:solidFill>
                <a:latin typeface="Meiryo UI"/>
                <a:ea typeface="Meiryo UI"/>
              </a:rPr>
              <a:t>①②回答者　　</a:t>
            </a:r>
            <a:r>
              <a:rPr lang="en-US" altLang="ja-JP" sz="1600" dirty="0">
                <a:solidFill>
                  <a:srgbClr val="000000"/>
                </a:solidFill>
                <a:latin typeface="Meiryo UI"/>
                <a:ea typeface="Meiryo UI"/>
              </a:rPr>
              <a:t>105</a:t>
            </a:r>
          </a:p>
        </p:txBody>
      </p:sp>
      <p:sp>
        <p:nvSpPr>
          <p:cNvPr id="16" name="タイトル 1">
            <a:extLst>
              <a:ext uri="{FF2B5EF4-FFF2-40B4-BE49-F238E27FC236}">
                <a16:creationId xmlns:a16="http://schemas.microsoft.com/office/drawing/2014/main" id="{4FA532E2-DAD1-5AF8-E83D-F281B4849DDB}"/>
              </a:ext>
            </a:extLst>
          </p:cNvPr>
          <p:cNvSpPr>
            <a:spLocks noGrp="1"/>
          </p:cNvSpPr>
          <p:nvPr>
            <p:ph type="title"/>
          </p:nvPr>
        </p:nvSpPr>
        <p:spPr>
          <a:xfrm>
            <a:off x="251999" y="108000"/>
            <a:ext cx="10118153" cy="776835"/>
          </a:xfrm>
        </p:spPr>
        <p:txBody>
          <a:bodyPr>
            <a:normAutofit fontScale="90000"/>
          </a:bodyPr>
          <a:lstStyle/>
          <a:p>
            <a:r>
              <a:rPr lang="en-US" altLang="ja-JP" dirty="0"/>
              <a:t>3</a:t>
            </a:r>
            <a:r>
              <a:rPr kumimoji="1" lang="en-US" altLang="ja-JP" dirty="0"/>
              <a:t>.</a:t>
            </a:r>
            <a:r>
              <a:rPr kumimoji="1" lang="ja-JP" altLang="en-US" dirty="0"/>
              <a:t>現状</a:t>
            </a:r>
            <a:r>
              <a:rPr lang="ja-JP" altLang="en-US" dirty="0"/>
              <a:t>把握　アンケート結果</a:t>
            </a:r>
            <a:r>
              <a:rPr lang="en-US" altLang="ja-JP" dirty="0"/>
              <a:t>-</a:t>
            </a:r>
            <a:r>
              <a:rPr lang="ja-JP" altLang="en-US" dirty="0"/>
              <a:t>個人行動の内容</a:t>
            </a:r>
            <a:endParaRPr kumimoji="1" lang="ja-JP" altLang="en-US" dirty="0"/>
          </a:p>
        </p:txBody>
      </p:sp>
    </p:spTree>
    <p:extLst>
      <p:ext uri="{BB962C8B-B14F-4D97-AF65-F5344CB8AC3E}">
        <p14:creationId xmlns:p14="http://schemas.microsoft.com/office/powerpoint/2010/main" val="1339699176"/>
      </p:ext>
    </p:extLst>
  </p:cSld>
  <p:clrMapOvr>
    <a:masterClrMapping/>
  </p:clrMapOvr>
</p:sld>
</file>

<file path=ppt/theme/theme1.xml><?xml version="1.0" encoding="utf-8"?>
<a:theme xmlns:a="http://schemas.openxmlformats.org/drawingml/2006/main" name="Office テーマ">
  <a:themeElements>
    <a:clrScheme name="RST color theme">
      <a:dk1>
        <a:srgbClr val="000000"/>
      </a:dk1>
      <a:lt1>
        <a:srgbClr val="FFFFFF"/>
      </a:lt1>
      <a:dk2>
        <a:srgbClr val="000000"/>
      </a:dk2>
      <a:lt2>
        <a:srgbClr val="7F7F7F"/>
      </a:lt2>
      <a:accent1>
        <a:srgbClr val="0070C0"/>
      </a:accent1>
      <a:accent2>
        <a:srgbClr val="92D050"/>
      </a:accent2>
      <a:accent3>
        <a:srgbClr val="FFFF00"/>
      </a:accent3>
      <a:accent4>
        <a:srgbClr val="FF6600"/>
      </a:accent4>
      <a:accent5>
        <a:srgbClr val="FF0000"/>
      </a:accent5>
      <a:accent6>
        <a:srgbClr val="000066"/>
      </a:accent6>
      <a:hlink>
        <a:srgbClr val="3333CC"/>
      </a:hlink>
      <a:folHlink>
        <a:srgbClr val="3333CC"/>
      </a:folHlink>
    </a:clrScheme>
    <a:fontScheme name="RST 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652</TotalTime>
  <Words>7216</Words>
  <Application>Microsoft Office PowerPoint</Application>
  <PresentationFormat>ワイド画面</PresentationFormat>
  <Paragraphs>846</Paragraphs>
  <Slides>38</Slides>
  <Notes>37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38</vt:i4>
      </vt:variant>
    </vt:vector>
  </HeadingPairs>
  <TitlesOfParts>
    <vt:vector size="47" baseType="lpstr">
      <vt:lpstr>Meiryo UI</vt:lpstr>
      <vt:lpstr>ＭＳ Ｐゴシック</vt:lpstr>
      <vt:lpstr>ＭＳ 明朝</vt:lpstr>
      <vt:lpstr>游ゴシック</vt:lpstr>
      <vt:lpstr>Arial</vt:lpstr>
      <vt:lpstr>Calibri</vt:lpstr>
      <vt:lpstr>Times New Roman</vt:lpstr>
      <vt:lpstr>Wingdings</vt:lpstr>
      <vt:lpstr>Office テーマ</vt:lpstr>
      <vt:lpstr>PowerPoint プレゼンテーション</vt:lpstr>
      <vt:lpstr>　　拠点紹介　テクニカルセンター　　　　　</vt:lpstr>
      <vt:lpstr>１．サークル紹介</vt:lpstr>
      <vt:lpstr>2.テーマ選定</vt:lpstr>
      <vt:lpstr>2.テーマ選定</vt:lpstr>
      <vt:lpstr>2.活動計画</vt:lpstr>
      <vt:lpstr>3.現状把握　エネルギー使用機器を調査</vt:lpstr>
      <vt:lpstr>3.現状把握　アンケート結果-省エネ行動</vt:lpstr>
      <vt:lpstr>3.現状把握　アンケート結果-個人行動の内容</vt:lpstr>
      <vt:lpstr>3.現状把握　アンケート結果</vt:lpstr>
      <vt:lpstr>3.現状把握　省エネ推進体制</vt:lpstr>
      <vt:lpstr>3.現状把握　TC内の省エネ関連決め事調査</vt:lpstr>
      <vt:lpstr>3.現状把握　一般的な省エネチェック観点</vt:lpstr>
      <vt:lpstr>3.現状把握　TCの省エネ評価</vt:lpstr>
      <vt:lpstr>3.現状把握　まとめ</vt:lpstr>
      <vt:lpstr>4.現状把握➝目標設定</vt:lpstr>
      <vt:lpstr>4.目標設定</vt:lpstr>
      <vt:lpstr>5.特性要因図</vt:lpstr>
      <vt:lpstr>5.要因検証　省エネ委員会の必要性を検討していない</vt:lpstr>
      <vt:lpstr>5.要因検証　電気利用量の内訳を分析していない</vt:lpstr>
      <vt:lpstr>5.要因検証　啓蒙活動・具体的な指示がない</vt:lpstr>
      <vt:lpstr>PowerPoint プレゼンテーション</vt:lpstr>
      <vt:lpstr>5.要因検証　蛍光灯が番号記載で分かりにくい</vt:lpstr>
      <vt:lpstr>5.要因検証　環境悪化による効率低下</vt:lpstr>
      <vt:lpstr>6.対策立案</vt:lpstr>
      <vt:lpstr>7.対策実施　No.1 環境活動あるべき姿の進言</vt:lpstr>
      <vt:lpstr>7.対策実施　No.2 グループ改善提案による進言</vt:lpstr>
      <vt:lpstr>7.対策実施　No.3 TC環境事務局等への取り組み進言</vt:lpstr>
      <vt:lpstr>7.対策実施　 No.4 環境情報掲示板の設置 　　　　　　　　　　 　No.5 消費電力,関連データの見える化</vt:lpstr>
      <vt:lpstr>7.対策実施　No.6　照明利用適正化のための進言</vt:lpstr>
      <vt:lpstr>7.対策実施　No.7　照明利用適正化の為の見える化</vt:lpstr>
      <vt:lpstr>7.対策実施　No.8省エネ活動事例の見える化</vt:lpstr>
      <vt:lpstr>7.対策実施　No.9 省エネ啓発・啓蒙の展開</vt:lpstr>
      <vt:lpstr>　8.効果の確認</vt:lpstr>
      <vt:lpstr>　8.効果の確認</vt:lpstr>
      <vt:lpstr>9.歯止め</vt:lpstr>
      <vt:lpstr>10.まとめと反省</vt:lpstr>
      <vt:lpstr>ご清聴ありがとうございました。</vt:lpstr>
    </vt:vector>
  </TitlesOfParts>
  <Company>株式会社アーレスティ</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新一</dc:creator>
  <cp:lastModifiedBy>Kenta Koyama</cp:lastModifiedBy>
  <cp:revision>86</cp:revision>
  <dcterms:created xsi:type="dcterms:W3CDTF">2016-04-19T02:31:18Z</dcterms:created>
  <dcterms:modified xsi:type="dcterms:W3CDTF">2024-05-22T08:00:43Z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94064</vt:lpwstr>
  </property>
  <property fmtid="{D5CDD505-2E9C-101B-9397-08002B2CF9AE}" pid="3" name="NXPowerLiteSettings">
    <vt:lpwstr>C800050004A000</vt:lpwstr>
  </property>
  <property fmtid="{D5CDD505-2E9C-101B-9397-08002B2CF9AE}" pid="4" name="NXPowerLiteVersion">
    <vt:lpwstr>S6.2.13</vt:lpwstr>
  </property>
</Properties>
</file>