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66" r:id="rId5"/>
    <p:sldId id="282" r:id="rId6"/>
    <p:sldId id="278" r:id="rId7"/>
    <p:sldId id="279" r:id="rId8"/>
  </p:sldIdLst>
  <p:sldSz cx="9906000" cy="6858000" type="A4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FFFFCC"/>
    <a:srgbClr val="CCEC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26" autoAdjust="0"/>
    <p:restoredTop sz="96290" autoAdjust="0"/>
  </p:normalViewPr>
  <p:slideViewPr>
    <p:cSldViewPr>
      <p:cViewPr varScale="1">
        <p:scale>
          <a:sx n="109" d="100"/>
          <a:sy n="109" d="100"/>
        </p:scale>
        <p:origin x="1722" y="114"/>
      </p:cViewPr>
      <p:guideLst>
        <p:guide orient="horz" pos="2160"/>
        <p:guide pos="312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森田 未希" userId="S::miki_morita@pax.cjiac.co.jp::a6b7ca52-0fdd-444b-80c2-898147956c63" providerId="AD" clId="Web-{BE59769E-72D2-496E-834F-E5B5BA16AE5F}"/>
    <pc:docChg chg="modSld">
      <pc:chgData name="森田 未希" userId="S::miki_morita@pax.cjiac.co.jp::a6b7ca52-0fdd-444b-80c2-898147956c63" providerId="AD" clId="Web-{BE59769E-72D2-496E-834F-E5B5BA16AE5F}" dt="2023-08-25T10:05:06.227" v="9"/>
      <pc:docMkLst>
        <pc:docMk/>
      </pc:docMkLst>
      <pc:sldChg chg="modSp">
        <pc:chgData name="森田 未希" userId="S::miki_morita@pax.cjiac.co.jp::a6b7ca52-0fdd-444b-80c2-898147956c63" providerId="AD" clId="Web-{BE59769E-72D2-496E-834F-E5B5BA16AE5F}" dt="2023-08-25T10:05:06.227" v="9"/>
        <pc:sldMkLst>
          <pc:docMk/>
          <pc:sldMk cId="0" sldId="281"/>
        </pc:sldMkLst>
        <pc:graphicFrameChg chg="mod modGraphic">
          <ac:chgData name="森田 未希" userId="S::miki_morita@pax.cjiac.co.jp::a6b7ca52-0fdd-444b-80c2-898147956c63" providerId="AD" clId="Web-{BE59769E-72D2-496E-834F-E5B5BA16AE5F}" dt="2023-08-25T10:05:06.227" v="9"/>
          <ac:graphicFrameMkLst>
            <pc:docMk/>
            <pc:sldMk cId="0" sldId="281"/>
            <ac:graphicFrameMk id="53251" creationId="{00000000-0000-0000-0000-000000000000}"/>
          </ac:graphicFrameMkLst>
        </pc:graphicFrameChg>
      </pc:sldChg>
    </pc:docChg>
  </pc:docChgLst>
  <pc:docChgLst>
    <pc:chgData name="森田 未希" userId="a6b7ca52-0fdd-444b-80c2-898147956c63" providerId="ADAL" clId="{392AE017-B409-4652-A68F-6D3DAC7CABC0}"/>
    <pc:docChg chg="delSld">
      <pc:chgData name="森田 未希" userId="a6b7ca52-0fdd-444b-80c2-898147956c63" providerId="ADAL" clId="{392AE017-B409-4652-A68F-6D3DAC7CABC0}" dt="2023-09-20T09:00:42.603" v="0" actId="47"/>
      <pc:docMkLst>
        <pc:docMk/>
      </pc:docMkLst>
      <pc:sldChg chg="del">
        <pc:chgData name="森田 未希" userId="a6b7ca52-0fdd-444b-80c2-898147956c63" providerId="ADAL" clId="{392AE017-B409-4652-A68F-6D3DAC7CABC0}" dt="2023-09-20T09:00:42.603" v="0" actId="47"/>
        <pc:sldMkLst>
          <pc:docMk/>
          <pc:sldMk cId="0" sldId="281"/>
        </pc:sldMkLst>
      </pc:sldChg>
    </pc:docChg>
  </pc:docChgLst>
  <pc:docChgLst>
    <pc:chgData name="森田 未希" userId="S::miki_morita@pax.cjiac.co.jp::a6b7ca52-0fdd-444b-80c2-898147956c63" providerId="AD" clId="Web-{CBA01538-F1EF-483B-B2AE-65A22CE43002}"/>
    <pc:docChg chg="modSld">
      <pc:chgData name="森田 未希" userId="S::miki_morita@pax.cjiac.co.jp::a6b7ca52-0fdd-444b-80c2-898147956c63" providerId="AD" clId="Web-{CBA01538-F1EF-483B-B2AE-65A22CE43002}" dt="2023-08-25T10:01:22.555" v="11"/>
      <pc:docMkLst>
        <pc:docMk/>
      </pc:docMkLst>
      <pc:sldChg chg="modSp">
        <pc:chgData name="森田 未希" userId="S::miki_morita@pax.cjiac.co.jp::a6b7ca52-0fdd-444b-80c2-898147956c63" providerId="AD" clId="Web-{CBA01538-F1EF-483B-B2AE-65A22CE43002}" dt="2023-08-25T10:01:22.555" v="11"/>
        <pc:sldMkLst>
          <pc:docMk/>
          <pc:sldMk cId="0" sldId="281"/>
        </pc:sldMkLst>
        <pc:graphicFrameChg chg="mod modGraphic">
          <ac:chgData name="森田 未希" userId="S::miki_morita@pax.cjiac.co.jp::a6b7ca52-0fdd-444b-80c2-898147956c63" providerId="AD" clId="Web-{CBA01538-F1EF-483B-B2AE-65A22CE43002}" dt="2023-08-25T10:01:22.555" v="11"/>
          <ac:graphicFrameMkLst>
            <pc:docMk/>
            <pc:sldMk cId="0" sldId="281"/>
            <ac:graphicFrameMk id="53251" creationId="{00000000-0000-0000-0000-000000000000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1" rIns="91441" bIns="45721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614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495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1" rIns="91441" bIns="45721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614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5625"/>
            <a:ext cx="29495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1" rIns="91441" bIns="45721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614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5625"/>
            <a:ext cx="29495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1" rIns="91441" bIns="4572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5B5BB21-A713-45E8-8009-9CEC9865B78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687874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1" rIns="91441" bIns="45721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29495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1" rIns="91441" bIns="45721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74688" y="708025"/>
            <a:ext cx="5457825" cy="3778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2813"/>
            <a:ext cx="4991100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1" rIns="91441" bIns="457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495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1" rIns="91441" bIns="45721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9445625"/>
            <a:ext cx="29495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1" rIns="91441" bIns="4572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603785F-4319-4AEC-BF06-A3FE7F39EB7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629661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4D67ED-037A-45C8-A7E7-A55194493DF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1958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A855EF-73E6-4BF0-A8FD-3E888BBAFAE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2314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736F65-5B05-44B6-9392-B8FCB1FE9BF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93769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2950" y="609600"/>
            <a:ext cx="8420100" cy="11430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742950" y="1981200"/>
            <a:ext cx="8420100" cy="4114800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D00D5F-2EF1-4147-9B34-AB6DCF32EC0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49410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D08EAF-3CA3-4F4C-9EF3-A4407EED241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1578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C97984-3DA0-4F73-878B-3C6640F8398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95091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6A8041-DAE0-4068-9829-E2E2446766C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43137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96E12E-C5A4-48AE-B1E5-74210742A83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95007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90D3EB-95A9-4BA6-AEF9-A91E97583A3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14833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1390A6-8C57-488B-80AB-6E5F32BB1F3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80891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FF4DAB-753A-4DB9-A44E-A2860F0491C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57128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9588FE-88A8-4A2A-B4F5-1ED57C6AAED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37267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BF8D313-88D5-4AF0-A928-AEC0183315D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12750" y="228600"/>
            <a:ext cx="2393950" cy="457200"/>
          </a:xfrm>
        </p:spPr>
        <p:txBody>
          <a:bodyPr/>
          <a:lstStyle/>
          <a:p>
            <a:pPr eaLnBrk="1" hangingPunct="1"/>
            <a:r>
              <a:rPr lang="ja-JP" altLang="en-US" sz="2600">
                <a:solidFill>
                  <a:schemeClr val="tx1"/>
                </a:solidFill>
              </a:rPr>
              <a:t>グループの旗</a:t>
            </a:r>
          </a:p>
        </p:txBody>
      </p:sp>
      <p:sp>
        <p:nvSpPr>
          <p:cNvPr id="2051" name="Rectangle 6"/>
          <p:cNvSpPr>
            <a:spLocks noChangeArrowheads="1"/>
          </p:cNvSpPr>
          <p:nvPr/>
        </p:nvSpPr>
        <p:spPr bwMode="auto">
          <a:xfrm>
            <a:off x="306388" y="685800"/>
            <a:ext cx="31353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9212" rIns="96838" bIns="49212">
            <a:spAutoFit/>
          </a:bodyPr>
          <a:lstStyle>
            <a:lvl1pPr defTabSz="84455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8445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84455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84455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84455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800" u="sng"/>
              <a:t>支援者コース：</a:t>
            </a:r>
            <a:br>
              <a:rPr lang="ja-JP" altLang="en-US" sz="1800" u="sng"/>
            </a:br>
            <a:r>
              <a:rPr lang="ja-JP" altLang="en-US" sz="1800" u="sng"/>
              <a:t>グループ№　：　　　　　　　　　　</a:t>
            </a:r>
          </a:p>
        </p:txBody>
      </p:sp>
      <p:graphicFrame>
        <p:nvGraphicFramePr>
          <p:cNvPr id="18647" name="Group 215"/>
          <p:cNvGraphicFramePr>
            <a:graphicFrameLocks noGrp="1"/>
          </p:cNvGraphicFramePr>
          <p:nvPr/>
        </p:nvGraphicFramePr>
        <p:xfrm>
          <a:off x="382588" y="1346200"/>
          <a:ext cx="2919412" cy="1397001"/>
        </p:xfrm>
        <a:graphic>
          <a:graphicData uri="http://schemas.openxmlformats.org/drawingml/2006/table">
            <a:tbl>
              <a:tblPr/>
              <a:tblGrid>
                <a:gridCol w="2919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9057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グループのネーミング</a:t>
                      </a:r>
                    </a:p>
                  </a:txBody>
                  <a:tcPr marT="45709" marB="45709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7943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60" name="Rectangle 15"/>
          <p:cNvSpPr>
            <a:spLocks noChangeArrowheads="1"/>
          </p:cNvSpPr>
          <p:nvPr/>
        </p:nvSpPr>
        <p:spPr bwMode="auto">
          <a:xfrm>
            <a:off x="3486150" y="685800"/>
            <a:ext cx="3200400" cy="2057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400"/>
          </a:p>
        </p:txBody>
      </p:sp>
      <p:sp>
        <p:nvSpPr>
          <p:cNvPr id="2061" name="Text Box 16"/>
          <p:cNvSpPr txBox="1">
            <a:spLocks noChangeArrowheads="1"/>
          </p:cNvSpPr>
          <p:nvPr/>
        </p:nvSpPr>
        <p:spPr bwMode="auto">
          <a:xfrm>
            <a:off x="4330700" y="546100"/>
            <a:ext cx="1447800" cy="2841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200"/>
              <a:t>シンボルマーク</a:t>
            </a:r>
          </a:p>
        </p:txBody>
      </p:sp>
      <p:graphicFrame>
        <p:nvGraphicFramePr>
          <p:cNvPr id="18596" name="Group 164"/>
          <p:cNvGraphicFramePr>
            <a:graphicFrameLocks noGrp="1"/>
          </p:cNvGraphicFramePr>
          <p:nvPr/>
        </p:nvGraphicFramePr>
        <p:xfrm>
          <a:off x="6931025" y="1066800"/>
          <a:ext cx="2768600" cy="1600201"/>
        </p:xfrm>
        <a:graphic>
          <a:graphicData uri="http://schemas.openxmlformats.org/drawingml/2006/table">
            <a:tbl>
              <a:tblPr/>
              <a:tblGrid>
                <a:gridCol w="276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8450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チーフアドバイザー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7838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行書体" pitchFamily="66" charset="-128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8450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アドバイザー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463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行書体" pitchFamily="66" charset="-128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8749" name="Group 317"/>
          <p:cNvGraphicFramePr>
            <a:graphicFrameLocks noGrp="1"/>
          </p:cNvGraphicFramePr>
          <p:nvPr/>
        </p:nvGraphicFramePr>
        <p:xfrm>
          <a:off x="382588" y="3048000"/>
          <a:ext cx="5408612" cy="3467144"/>
        </p:xfrm>
        <a:graphic>
          <a:graphicData uri="http://schemas.openxmlformats.org/drawingml/2006/table">
            <a:tbl>
              <a:tblPr/>
              <a:tblGrid>
                <a:gridCol w="379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71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60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5724">
                <a:tc gridSpan="4"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メンバーと役割分担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928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№ 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役　　割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氏　名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会　社　名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245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１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リーダー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245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２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時間係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245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３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書記１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5245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４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書記２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5245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５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発表者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2799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６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質問者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6279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７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５Ｓ責任者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9146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８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18745" name="Group 313"/>
          <p:cNvGraphicFramePr>
            <a:graphicFrameLocks noGrp="1"/>
          </p:cNvGraphicFramePr>
          <p:nvPr/>
        </p:nvGraphicFramePr>
        <p:xfrm>
          <a:off x="5918200" y="3035300"/>
          <a:ext cx="3714750" cy="3390899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20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740">
                <a:tc gridSpan="2"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グループの決め事</a:t>
                      </a:r>
                    </a:p>
                  </a:txBody>
                  <a:tcPr marT="45710" marB="4571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評価</a:t>
                      </a: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3440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①</a:t>
                      </a:r>
                    </a:p>
                  </a:txBody>
                  <a:tcPr marT="45710" marB="4571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9476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②</a:t>
                      </a:r>
                    </a:p>
                  </a:txBody>
                  <a:tcPr marT="45710" marB="4571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476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③</a:t>
                      </a:r>
                    </a:p>
                  </a:txBody>
                  <a:tcPr marT="45710" marB="4571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291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④</a:t>
                      </a:r>
                    </a:p>
                  </a:txBody>
                  <a:tcPr marT="45710" marB="4571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9476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⑤</a:t>
                      </a:r>
                    </a:p>
                  </a:txBody>
                  <a:tcPr marT="45710" marB="4571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157" name="Text Box 118"/>
          <p:cNvSpPr txBox="1">
            <a:spLocks noChangeArrowheads="1"/>
          </p:cNvSpPr>
          <p:nvPr/>
        </p:nvSpPr>
        <p:spPr bwMode="auto">
          <a:xfrm>
            <a:off x="6969224" y="723900"/>
            <a:ext cx="26812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400" dirty="0"/>
              <a:t>　　　　年　　月　　日～　　日</a:t>
            </a:r>
          </a:p>
        </p:txBody>
      </p:sp>
      <p:sp>
        <p:nvSpPr>
          <p:cNvPr id="2158" name="Text Box 144"/>
          <p:cNvSpPr txBox="1">
            <a:spLocks noChangeArrowheads="1"/>
          </p:cNvSpPr>
          <p:nvPr/>
        </p:nvSpPr>
        <p:spPr bwMode="auto">
          <a:xfrm>
            <a:off x="5867400" y="6489700"/>
            <a:ext cx="30543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/>
              <a:t>（</a:t>
            </a:r>
            <a:r>
              <a:rPr lang="en-US" altLang="ja-JP" sz="1100"/>
              <a:t>※</a:t>
            </a:r>
            <a:r>
              <a:rPr lang="ja-JP" altLang="en-US" sz="1100"/>
              <a:t>評価は、○、△、</a:t>
            </a:r>
            <a:r>
              <a:rPr lang="en-US" altLang="ja-JP" sz="1100"/>
              <a:t>×</a:t>
            </a:r>
            <a:r>
              <a:rPr lang="ja-JP" altLang="en-US" sz="1100"/>
              <a:t>等で記入する）</a:t>
            </a:r>
          </a:p>
        </p:txBody>
      </p:sp>
      <p:sp>
        <p:nvSpPr>
          <p:cNvPr id="2159" name="Text Box 318"/>
          <p:cNvSpPr txBox="1">
            <a:spLocks noChangeArrowheads="1"/>
          </p:cNvSpPr>
          <p:nvPr/>
        </p:nvSpPr>
        <p:spPr bwMode="auto">
          <a:xfrm>
            <a:off x="7915275" y="114300"/>
            <a:ext cx="1609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発表資料１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グループ名：</a:t>
            </a:r>
            <a:r>
              <a:rPr lang="ja-JP" altLang="en-US" sz="1200" u="sng">
                <a:ea typeface="HGS創英角ﾎﾟｯﾌﾟ体" panose="040B0A00000000000000" pitchFamily="50" charset="-128"/>
              </a:rPr>
              <a:t>　　　</a:t>
            </a:r>
            <a:r>
              <a:rPr lang="ja-JP" altLang="en-US" sz="1200" u="sng"/>
              <a:t>　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28600" y="317500"/>
            <a:ext cx="449580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/>
              <a:t>支援者としてのあるべき姿の抽出表</a:t>
            </a:r>
            <a:endParaRPr lang="ja-JP" altLang="en-US" sz="1400" b="1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577850" y="1143000"/>
            <a:ext cx="9080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ja-JP" altLang="ja-JP" sz="2400"/>
          </a:p>
        </p:txBody>
      </p:sp>
      <p:graphicFrame>
        <p:nvGraphicFramePr>
          <p:cNvPr id="3268" name="Group 196"/>
          <p:cNvGraphicFramePr>
            <a:graphicFrameLocks noGrp="1"/>
          </p:cNvGraphicFramePr>
          <p:nvPr/>
        </p:nvGraphicFramePr>
        <p:xfrm>
          <a:off x="203200" y="838200"/>
          <a:ext cx="9512300" cy="5372104"/>
        </p:xfrm>
        <a:graphic>
          <a:graphicData uri="http://schemas.openxmlformats.org/drawingml/2006/table">
            <a:tbl>
              <a:tblPr/>
              <a:tblGrid>
                <a:gridCol w="444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34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928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1913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706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74638">
                <a:tc rowSpan="2" gridSpan="9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グループメンバーが考える支援者のあるべき姿の抽出</a:t>
                      </a:r>
                    </a:p>
                  </a:txBody>
                  <a:tcPr marT="45714" marB="45714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あるべき姿を行動形で表現する</a:t>
                      </a:r>
                      <a:br>
                        <a:rPr kumimoji="1" lang="ja-JP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（○○の◆◆を△△する）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グループの選定結果</a:t>
                      </a:r>
                      <a:endParaRPr kumimoji="1" lang="ja-JP" altLang="en-U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238">
                <a:tc gridSpan="9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根拠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選んだ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もの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94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№</a:t>
                      </a:r>
                    </a:p>
                  </a:txBody>
                  <a:tcPr marT="45714" marB="45714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S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S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51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①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94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②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95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③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78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④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⑤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⑥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38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⑦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43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⑧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57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⑨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43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⑩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3235" name="Text Box 163"/>
          <p:cNvSpPr txBox="1">
            <a:spLocks noChangeArrowheads="1"/>
          </p:cNvSpPr>
          <p:nvPr/>
        </p:nvSpPr>
        <p:spPr bwMode="auto">
          <a:xfrm>
            <a:off x="6705600" y="6248400"/>
            <a:ext cx="3048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ja-JP" sz="1400"/>
              <a:t>※</a:t>
            </a:r>
            <a:r>
              <a:rPr lang="ja-JP" altLang="en-US" sz="1400"/>
              <a:t>選定基準　◎：最重要、○：重要</a:t>
            </a:r>
          </a:p>
        </p:txBody>
      </p:sp>
      <p:sp>
        <p:nvSpPr>
          <p:cNvPr id="3236" name="Text Box 164"/>
          <p:cNvSpPr txBox="1">
            <a:spLocks noChangeArrowheads="1"/>
          </p:cNvSpPr>
          <p:nvPr/>
        </p:nvSpPr>
        <p:spPr bwMode="auto">
          <a:xfrm>
            <a:off x="7915275" y="114300"/>
            <a:ext cx="1609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発表資料２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グループ名：</a:t>
            </a:r>
            <a:r>
              <a:rPr lang="ja-JP" altLang="en-US" sz="1200" u="sng">
                <a:ea typeface="HGS創英角ﾎﾟｯﾌﾟ体" panose="040B0A00000000000000" pitchFamily="50" charset="-128"/>
              </a:rPr>
              <a:t>　　　</a:t>
            </a:r>
            <a:r>
              <a:rPr lang="ja-JP" altLang="en-US" sz="1200" u="sng"/>
              <a:t>　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2990850" cy="457200"/>
          </a:xfrm>
        </p:spPr>
        <p:txBody>
          <a:bodyPr/>
          <a:lstStyle/>
          <a:p>
            <a:pPr eaLnBrk="1" hangingPunct="1"/>
            <a:r>
              <a:rPr lang="ja-JP" altLang="en-US" sz="2000" b="1"/>
              <a:t>活動支援マトリックス表</a:t>
            </a:r>
          </a:p>
        </p:txBody>
      </p:sp>
      <p:graphicFrame>
        <p:nvGraphicFramePr>
          <p:cNvPr id="47108" name="Group 4"/>
          <p:cNvGraphicFramePr>
            <a:graphicFrameLocks noGrp="1"/>
          </p:cNvGraphicFramePr>
          <p:nvPr/>
        </p:nvGraphicFramePr>
        <p:xfrm>
          <a:off x="228600" y="685800"/>
          <a:ext cx="9448800" cy="5948364"/>
        </p:xfrm>
        <a:graphic>
          <a:graphicData uri="http://schemas.openxmlformats.org/drawingml/2006/table">
            <a:tbl>
              <a:tblPr/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36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　　　　　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重要</a:t>
                      </a:r>
                      <a:b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</a:b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　　　　　　　行動ポイント</a:t>
                      </a:r>
                      <a:b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</a:br>
                      <a:endParaRPr kumimoji="1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活動ステップ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１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２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３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87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現状の姿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問題点</a:t>
                      </a:r>
                      <a:br>
                        <a:rPr kumimoji="1" lang="ja-JP" alt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</a:b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　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（課題）</a:t>
                      </a:r>
                      <a:b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</a:br>
                      <a:br>
                        <a: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</a:b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２つに絞り込む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7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やるべき事</a:t>
                      </a:r>
                      <a:b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</a:b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　（方策）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ゴシック" pitchFamily="49" charset="-128"/>
                          <a:ea typeface="ＭＳ ゴシック" pitchFamily="49" charset="-128"/>
                        </a:rPr>
                        <a:t>絞り込んだ２つの問題点ごとに１つを洗い出す</a:t>
                      </a: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127" name="Text Box 33"/>
          <p:cNvSpPr txBox="1">
            <a:spLocks noChangeArrowheads="1"/>
          </p:cNvSpPr>
          <p:nvPr/>
        </p:nvSpPr>
        <p:spPr bwMode="auto">
          <a:xfrm>
            <a:off x="7915275" y="114300"/>
            <a:ext cx="1609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発表資料３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グループ名：</a:t>
            </a:r>
            <a:r>
              <a:rPr lang="ja-JP" altLang="en-US" sz="1200" u="sng">
                <a:ea typeface="HGS創英角ﾎﾟｯﾌﾟ体" panose="040B0A00000000000000" pitchFamily="50" charset="-128"/>
              </a:rPr>
              <a:t>　　　</a:t>
            </a:r>
            <a:r>
              <a:rPr lang="ja-JP" altLang="en-US" sz="1200" u="sng"/>
              <a:t>　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3962400" cy="457200"/>
          </a:xfrm>
        </p:spPr>
        <p:txBody>
          <a:bodyPr/>
          <a:lstStyle/>
          <a:p>
            <a:pPr algn="l" eaLnBrk="1" hangingPunct="1"/>
            <a:r>
              <a:rPr lang="ja-JP" altLang="en-US" sz="2000" b="1">
                <a:solidFill>
                  <a:schemeClr val="tx1"/>
                </a:solidFill>
              </a:rPr>
              <a:t>グループ討論振りかえり表</a:t>
            </a:r>
          </a:p>
        </p:txBody>
      </p:sp>
      <p:graphicFrame>
        <p:nvGraphicFramePr>
          <p:cNvPr id="48132" name="Group 4"/>
          <p:cNvGraphicFramePr>
            <a:graphicFrameLocks noGrp="1"/>
          </p:cNvGraphicFramePr>
          <p:nvPr/>
        </p:nvGraphicFramePr>
        <p:xfrm>
          <a:off x="228600" y="838200"/>
          <a:ext cx="9448800" cy="5602288"/>
        </p:xfrm>
        <a:graphic>
          <a:graphicData uri="http://schemas.openxmlformats.org/drawingml/2006/table">
            <a:tbl>
              <a:tblPr/>
              <a:tblGrid>
                <a:gridCol w="4678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70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65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グループ討論を振りかえり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今後の行動指針（決意表明）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6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400" b="0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133" name="Text Box 15"/>
          <p:cNvSpPr txBox="1">
            <a:spLocks noChangeArrowheads="1"/>
          </p:cNvSpPr>
          <p:nvPr/>
        </p:nvSpPr>
        <p:spPr bwMode="auto">
          <a:xfrm>
            <a:off x="7915275" y="114300"/>
            <a:ext cx="1609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発表資料４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グループ名：</a:t>
            </a:r>
            <a:r>
              <a:rPr lang="ja-JP" altLang="en-US" sz="1200" u="sng">
                <a:ea typeface="HGS創英角ﾎﾟｯﾌﾟ体" panose="040B0A00000000000000" pitchFamily="50" charset="-128"/>
              </a:rPr>
              <a:t>　　　</a:t>
            </a:r>
            <a:r>
              <a:rPr lang="ja-JP" altLang="en-US" sz="1200" u="sng"/>
              <a:t>　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A44B2D097BAFA499C3D236365D8EA3D" ma:contentTypeVersion="13" ma:contentTypeDescription="新しいドキュメントを作成します。" ma:contentTypeScope="" ma:versionID="0a25925617d6dc960c13e97a90321a28">
  <xsd:schema xmlns:xsd="http://www.w3.org/2001/XMLSchema" xmlns:xs="http://www.w3.org/2001/XMLSchema" xmlns:p="http://schemas.microsoft.com/office/2006/metadata/properties" xmlns:ns2="a0d3ccf1-d0c2-4efd-81a4-606093d9b9db" xmlns:ns3="285cdbfb-fd02-418b-ac7f-7e928f0100ce" targetNamespace="http://schemas.microsoft.com/office/2006/metadata/properties" ma:root="true" ma:fieldsID="55a0c992d3f90ee90dc51a5f8b1b47cf" ns2:_="" ns3:_="">
    <xsd:import namespace="a0d3ccf1-d0c2-4efd-81a4-606093d9b9db"/>
    <xsd:import namespace="285cdbfb-fd02-418b-ac7f-7e928f0100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d3ccf1-d0c2-4efd-81a4-606093d9b9d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2eefbc7a-af67-4677-92f2-7818cb11fff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5cdbfb-fd02-418b-ac7f-7e928f0100c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9db6fc1d-7e2d-4f16-887e-5339253fe7d3}" ma:internalName="TaxCatchAll" ma:showField="CatchAllData" ma:web="285cdbfb-fd02-418b-ac7f-7e928f0100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85cdbfb-fd02-418b-ac7f-7e928f0100ce" xsi:nil="true"/>
    <lcf76f155ced4ddcb4097134ff3c332f xmlns="a0d3ccf1-d0c2-4efd-81a4-606093d9b9db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B1C42FC-64E2-4782-A6E3-55828F564F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d3ccf1-d0c2-4efd-81a4-606093d9b9db"/>
    <ds:schemaRef ds:uri="285cdbfb-fd02-418b-ac7f-7e928f0100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637F28E-3AA2-4248-91EA-2DAFAF5D717F}">
  <ds:schemaRefs>
    <ds:schemaRef ds:uri="http://schemas.microsoft.com/office/infopath/2007/PartnerControls"/>
    <ds:schemaRef ds:uri="http://purl.org/dc/elements/1.1/"/>
    <ds:schemaRef ds:uri="285cdbfb-fd02-418b-ac7f-7e928f0100ce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a0d3ccf1-d0c2-4efd-81a4-606093d9b9db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07E1C0EA-1B81-487A-99CD-4BD2EC5A619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990</TotalTime>
  <Words>224</Words>
  <Application>Microsoft Office PowerPoint</Application>
  <PresentationFormat>A4 210 x 297 mm</PresentationFormat>
  <Paragraphs>76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ＭＳ ゴシック</vt:lpstr>
      <vt:lpstr>Times New Roman</vt:lpstr>
      <vt:lpstr>標準デザイン</vt:lpstr>
      <vt:lpstr>グループの旗</vt:lpstr>
      <vt:lpstr>PowerPoint プレゼンテーション</vt:lpstr>
      <vt:lpstr>活動支援マトリックス表</vt:lpstr>
      <vt:lpstr>グループ討論振りかえり表</vt:lpstr>
    </vt:vector>
  </TitlesOfParts>
  <Company>トヨタ自動車株式会社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ｽﾗｲﾄﾞ ﾀｲﾄﾙなし</dc:title>
  <dc:creator>Konica Minolta , Inc. Takaoka Akito</dc:creator>
  <cp:lastModifiedBy>森田 未希</cp:lastModifiedBy>
  <cp:revision>212</cp:revision>
  <cp:lastPrinted>2019-05-10T04:36:20Z</cp:lastPrinted>
  <dcterms:created xsi:type="dcterms:W3CDTF">2001-10-25T03:56:05Z</dcterms:created>
  <dcterms:modified xsi:type="dcterms:W3CDTF">2023-09-20T09:00:45Z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0x0101007A44B2D097BAFA499C3D236365D8EA3D</vt:lpwstr>
  </property>
  <property fmtid="{D5CDD505-2E9C-101B-9397-08002B2CF9AE}" pid="3" name="MediaServiceImageTags">
    <vt:lpwstr/>
  </property>
</Properties>
</file>