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notesSlides/notesSlide19.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charts/chart20.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1" r:id="rId3"/>
    <p:sldId id="306" r:id="rId4"/>
    <p:sldId id="299" r:id="rId5"/>
    <p:sldId id="302" r:id="rId6"/>
    <p:sldId id="259" r:id="rId7"/>
    <p:sldId id="330" r:id="rId8"/>
    <p:sldId id="408" r:id="rId9"/>
    <p:sldId id="352" r:id="rId10"/>
    <p:sldId id="359" r:id="rId11"/>
    <p:sldId id="361" r:id="rId12"/>
    <p:sldId id="411" r:id="rId13"/>
    <p:sldId id="285" r:id="rId14"/>
    <p:sldId id="298" r:id="rId15"/>
    <p:sldId id="409" r:id="rId16"/>
    <p:sldId id="347" r:id="rId17"/>
    <p:sldId id="348" r:id="rId18"/>
    <p:sldId id="349" r:id="rId19"/>
    <p:sldId id="406" r:id="rId20"/>
    <p:sldId id="364" r:id="rId21"/>
    <p:sldId id="365" r:id="rId22"/>
    <p:sldId id="376" r:id="rId23"/>
    <p:sldId id="266" r:id="rId24"/>
    <p:sldId id="398" r:id="rId25"/>
    <p:sldId id="399" r:id="rId26"/>
    <p:sldId id="400" r:id="rId27"/>
    <p:sldId id="401" r:id="rId28"/>
    <p:sldId id="402" r:id="rId29"/>
    <p:sldId id="403" r:id="rId30"/>
    <p:sldId id="404" r:id="rId31"/>
    <p:sldId id="321" r:id="rId32"/>
    <p:sldId id="387" r:id="rId33"/>
    <p:sldId id="388" r:id="rId34"/>
    <p:sldId id="389" r:id="rId35"/>
    <p:sldId id="293" r:id="rId36"/>
    <p:sldId id="273" r:id="rId37"/>
    <p:sldId id="354" r:id="rId38"/>
    <p:sldId id="397" r:id="rId39"/>
    <p:sldId id="272" r:id="rId40"/>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豊明工場-24" initials="豊明工場-24"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AD4"/>
    <a:srgbClr val="CC9900"/>
    <a:srgbClr val="96FEA7"/>
    <a:srgbClr val="9BFE96"/>
    <a:srgbClr val="FF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6400" autoAdjust="0"/>
  </p:normalViewPr>
  <p:slideViewPr>
    <p:cSldViewPr snapToGrid="0">
      <p:cViewPr varScale="1">
        <p:scale>
          <a:sx n="83" d="100"/>
          <a:sy n="83" d="100"/>
        </p:scale>
        <p:origin x="682" y="77"/>
      </p:cViewPr>
      <p:guideLst>
        <p:guide orient="horz" pos="2160"/>
        <p:guide pos="3840"/>
      </p:guideLst>
    </p:cSldViewPr>
  </p:slideViewPr>
  <p:outlineViewPr>
    <p:cViewPr>
      <p:scale>
        <a:sx n="33" d="100"/>
        <a:sy n="33" d="100"/>
      </p:scale>
      <p:origin x="0" y="-22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0231209%20&#31038;&#20869;&#22823;&#20250;\Book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toyoake-11\Desktop\&#26448;&#26009;&#24133;&#35352;&#37682;_QC&#36039;&#26009;&#29992;.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toyoake-11\Desktop\&#26448;&#26009;&#24133;&#35352;&#37682;_QC&#36039;&#26009;&#29992;.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toyoake-11\Desktop\&#26448;&#26009;&#24133;&#35352;&#37682;_QC&#36039;&#26009;&#29992;.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Filesv1\&#32218;&#12400;&#12397;T\&#25216;&#34899;&#29677;\&#9670;&#20491;&#20154;&#12501;&#12457;&#12523;&#12480;\&#31119;&#30000;\&#9671;&#12288;QC&#12288;&#9671;\23\&#21069;&#26399;\20231209%20&#31038;&#20869;&#22823;&#20250;\&#20351;&#29992;&#36039;&#26009;\&#29694;&#29366;&#25226;&#25569;&#12497;&#12524;&#12540;&#12488;&#22259;.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8006;&#23665;&#12373;&#12435;&#30906;&#35469;&#39000;&#12375;&#12414;&#12377;\&#12473;&#12497;&#12525;&#12483;&#12463;&#36229;%20&#27963;&#21205;&#20107;&#2036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8006;&#23665;&#12373;&#12435;&#30906;&#35469;&#39000;&#12375;&#12414;&#12377;\&#12473;&#12497;&#12525;&#12483;&#12463;&#36229;%20&#27963;&#21205;&#20107;&#2036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8006;&#23665;&#12373;&#12435;&#30906;&#35469;&#39000;&#12375;&#12414;&#12377;\&#12473;&#12497;&#12525;&#12483;&#12463;&#36229;%20&#27963;&#21205;&#20107;&#2036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0231209%20&#31038;&#20869;&#22823;&#20250;\Book1.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Filesv1\QC&#25512;&#36914;&#22996;&#21729;&#20250;\13.QC&#31038;&#22806;&#22823;&#20250;\24&#24180;&#24230;\&#9733;&#39131;&#36493;&#25104;&#26524;&#30330;&#34920;&#22823;&#20250;\&#30330;&#34920;&#36039;&#26009;(&#20206;)\&#20351;&#29992;&#36039;&#26009;\&#12405;&#12367;&#12384;&#12398;&#12365;&#12421;&#12540;&#12375;&#12540;\&#29694;&#29366;&#25226;&#25569;&#22259;.xlsx" TargetMode="External"/><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Filesv1\QC&#25512;&#36914;&#22996;&#21729;&#20250;\13.QC&#31038;&#22806;&#22823;&#20250;\24&#24180;&#24230;\&#9733;&#39131;&#36493;&#25104;&#26524;&#30330;&#34920;&#22823;&#20250;\&#30330;&#34920;&#36039;&#26009;(&#20206;)\&#20351;&#29992;&#36039;&#26009;\&#35201;&#22240;&#35299;&#26512;&#12539;&#35519;&#26619;&#22259;.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oleObject" Target="file:///\\Filesv1\&#32218;&#12400;&#12397;T\&#25216;&#34899;&#29677;\&#9670;&#20491;&#20154;&#12501;&#12457;&#12523;&#12480;\&#31119;&#30000;\&#9671;&#12288;QC&#12288;&#9671;\23\&#21069;&#26399;\Book1.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Filesv1\&#32218;&#12400;&#12397;T\&#25216;&#34899;&#29677;\&#9670;&#20491;&#20154;&#12501;&#12457;&#12523;&#12480;\&#31119;&#30000;\&#9671;&#12288;QC&#12288;&#9671;\23\&#21069;&#26399;\20231209%20&#31038;&#20869;&#22823;&#20250;\Book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ilesv1\QC&#25512;&#36914;&#22996;&#21729;&#20250;\13.QC&#31038;&#22806;&#22823;&#20250;\24&#24180;&#24230;\&#9733;&#39131;&#36493;&#25104;&#26524;&#30330;&#34920;&#22823;&#20250;\&#30330;&#34920;&#36039;&#26009;(&#20206;)\&#20351;&#29992;&#36039;&#26009;\&#12405;&#12367;&#12384;&#12398;&#12365;&#12421;&#12540;&#12375;&#12540;\&#29694;&#29366;&#25226;&#25569;&#22259;.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Filesv1\&#32218;&#12400;&#12397;T\&#25216;&#34899;&#29677;\&#9670;&#20491;&#20154;&#12501;&#12457;&#12523;&#12480;\&#31119;&#30000;\&#9671;&#12288;QC&#12288;&#9671;\23\&#21069;&#26399;\20231209%20&#31038;&#20869;&#22823;&#20250;\&#20351;&#29992;&#36039;&#26009;\&#29694;&#29366;&#25226;&#25569;&#12497;&#12524;&#12540;&#12488;&#2225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ilesv1\QC&#25512;&#36914;&#22996;&#21729;&#20250;\13.QC&#31038;&#22806;&#22823;&#20250;\24&#24180;&#24230;\&#9733;&#39131;&#36493;&#25104;&#26524;&#30330;&#34920;&#22823;&#20250;\&#30330;&#34920;&#36039;&#26009;(&#20206;)\&#20351;&#29992;&#36039;&#26009;\&#12405;&#12367;&#12384;&#12398;&#12365;&#12421;&#12540;&#12375;&#12540;\&#29694;&#29366;&#25226;&#25569;&#22259;.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ilesv1\&#32218;&#12400;&#12397;T\&#25216;&#34899;&#29677;\&#9670;&#20491;&#20154;&#12501;&#12457;&#12523;&#12480;\&#31119;&#30000;\&#9671;&#12288;QC&#12288;&#9671;\23\&#21069;&#26399;\&#28006;&#23665;&#12373;&#12435;&#30906;&#35469;&#39000;&#12375;&#12414;&#12377;\&#12473;&#12497;&#12525;&#12483;&#12463;&#36229;%20&#27963;&#21205;&#20107;&#20363;.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Filesv1\&#32218;&#12400;&#12397;T\&#25216;&#34899;&#29677;\&#9670;&#20491;&#20154;&#12501;&#12457;&#12523;&#12480;\&#31119;&#30000;\&#9671;&#12288;QC&#12288;&#9671;\23\&#21069;&#26399;\20231209%20&#31038;&#20869;&#22823;&#20250;\&#20351;&#29992;&#36039;&#26009;\&#29694;&#29366;&#25226;&#25569;&#12497;&#12524;&#12540;&#12488;&#22259;.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oyoake-11\Desktop\&#26448;&#26009;&#24133;&#35352;&#37682;_QC&#36039;&#26009;&#29992;.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toyoake-11\Desktop\&#26448;&#26009;&#24133;&#35352;&#37682;_QC&#36039;&#26009;&#2999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04909711304778"/>
          <c:y val="7.2995169496701845E-2"/>
          <c:w val="0.63148683567026509"/>
          <c:h val="0.84002825912578438"/>
        </c:manualLayout>
      </c:layout>
      <c:radarChart>
        <c:radarStyle val="marker"/>
        <c:varyColors val="0"/>
        <c:ser>
          <c:idx val="0"/>
          <c:order val="0"/>
          <c:spPr>
            <a:ln w="31750">
              <a:solidFill>
                <a:srgbClr val="002060"/>
              </a:solidFill>
            </a:ln>
          </c:spPr>
          <c:marker>
            <c:symbol val="square"/>
            <c:size val="10"/>
            <c:spPr>
              <a:solidFill>
                <a:schemeClr val="accent5">
                  <a:lumMod val="60000"/>
                  <a:lumOff val="40000"/>
                </a:schemeClr>
              </a:solidFill>
            </c:spPr>
          </c:marker>
          <c:cat>
            <c:strRef>
              <c:f>Sheet2!$L$32:$L$41</c:f>
              <c:strCache>
                <c:ptCount val="10"/>
                <c:pt idx="0">
                  <c:v>問題解決</c:v>
                </c:pt>
                <c:pt idx="1">
                  <c:v>運営の仕方</c:v>
                </c:pt>
                <c:pt idx="2">
                  <c:v>QC手法</c:v>
                </c:pt>
                <c:pt idx="3">
                  <c:v>多能工化</c:v>
                </c:pt>
                <c:pt idx="4">
                  <c:v>改善力</c:v>
                </c:pt>
                <c:pt idx="5">
                  <c:v>人間関係</c:v>
                </c:pt>
                <c:pt idx="6">
                  <c:v>会合</c:v>
                </c:pt>
                <c:pt idx="7">
                  <c:v>部署連帯</c:v>
                </c:pt>
                <c:pt idx="8">
                  <c:v>向上意欲</c:v>
                </c:pt>
                <c:pt idx="9">
                  <c:v>5S/ルール</c:v>
                </c:pt>
              </c:strCache>
            </c:strRef>
          </c:cat>
          <c:val>
            <c:numRef>
              <c:f>(Sheet2!$B$20:$F$20,Sheet2!$H$20:$L$20)</c:f>
              <c:numCache>
                <c:formatCode>0.0</c:formatCode>
                <c:ptCount val="10"/>
                <c:pt idx="0">
                  <c:v>2.3846153846153846</c:v>
                </c:pt>
                <c:pt idx="1">
                  <c:v>2.5384615384615383</c:v>
                </c:pt>
                <c:pt idx="2">
                  <c:v>2.4615384615384617</c:v>
                </c:pt>
                <c:pt idx="3">
                  <c:v>2.4615384615384617</c:v>
                </c:pt>
                <c:pt idx="4">
                  <c:v>2.3846153846153846</c:v>
                </c:pt>
                <c:pt idx="5">
                  <c:v>3.3846153846153846</c:v>
                </c:pt>
                <c:pt idx="6">
                  <c:v>2.3076923076923075</c:v>
                </c:pt>
                <c:pt idx="7">
                  <c:v>2.6923076923076925</c:v>
                </c:pt>
                <c:pt idx="8">
                  <c:v>2.4615384615384617</c:v>
                </c:pt>
                <c:pt idx="9">
                  <c:v>3.3076923076923075</c:v>
                </c:pt>
              </c:numCache>
            </c:numRef>
          </c:val>
          <c:extLst>
            <c:ext xmlns:c16="http://schemas.microsoft.com/office/drawing/2014/chart" uri="{C3380CC4-5D6E-409C-BE32-E72D297353CC}">
              <c16:uniqueId val="{00000000-57A9-4A9C-9A95-C57CA15BAED2}"/>
            </c:ext>
          </c:extLst>
        </c:ser>
        <c:dLbls>
          <c:showLegendKey val="0"/>
          <c:showVal val="0"/>
          <c:showCatName val="0"/>
          <c:showSerName val="0"/>
          <c:showPercent val="0"/>
          <c:showBubbleSize val="0"/>
        </c:dLbls>
        <c:axId val="238915584"/>
        <c:axId val="238917504"/>
      </c:radarChart>
      <c:catAx>
        <c:axId val="238915584"/>
        <c:scaling>
          <c:orientation val="minMax"/>
        </c:scaling>
        <c:delete val="0"/>
        <c:axPos val="b"/>
        <c:majorGridlines/>
        <c:numFmt formatCode="General" sourceLinked="0"/>
        <c:majorTickMark val="out"/>
        <c:minorTickMark val="none"/>
        <c:tickLblPos val="nextTo"/>
        <c:txPr>
          <a:bodyPr/>
          <a:lstStyle/>
          <a:p>
            <a:pPr>
              <a:defRPr sz="1200">
                <a:solidFill>
                  <a:schemeClr val="tx1"/>
                </a:solidFill>
                <a:latin typeface="Meiryo UI" panose="020B0604030504040204" pitchFamily="50" charset="-128"/>
                <a:ea typeface="Meiryo UI" panose="020B0604030504040204" pitchFamily="50" charset="-128"/>
              </a:defRPr>
            </a:pPr>
            <a:endParaRPr lang="ja-JP"/>
          </a:p>
        </c:txPr>
        <c:crossAx val="238917504"/>
        <c:crosses val="autoZero"/>
        <c:auto val="1"/>
        <c:lblAlgn val="ctr"/>
        <c:lblOffset val="100"/>
        <c:noMultiLvlLbl val="0"/>
      </c:catAx>
      <c:valAx>
        <c:axId val="238917504"/>
        <c:scaling>
          <c:orientation val="minMax"/>
          <c:max val="5"/>
          <c:min val="0"/>
        </c:scaling>
        <c:delete val="0"/>
        <c:axPos val="l"/>
        <c:majorGridlines/>
        <c:numFmt formatCode="0.0" sourceLinked="1"/>
        <c:majorTickMark val="cross"/>
        <c:minorTickMark val="none"/>
        <c:tickLblPos val="nextTo"/>
        <c:txPr>
          <a:bodyPr/>
          <a:lstStyle/>
          <a:p>
            <a:pPr>
              <a:defRPr>
                <a:solidFill>
                  <a:schemeClr val="tx1"/>
                </a:solidFill>
                <a:latin typeface="Meiryo UI" panose="020B0604030504040204" pitchFamily="50" charset="-128"/>
                <a:ea typeface="Meiryo UI" panose="020B0604030504040204" pitchFamily="50" charset="-128"/>
              </a:defRPr>
            </a:pPr>
            <a:endParaRPr lang="ja-JP"/>
          </a:p>
        </c:txPr>
        <c:crossAx val="238915584"/>
        <c:crosses val="autoZero"/>
        <c:crossBetween val="between"/>
        <c:majorUnit val="1"/>
      </c:valAx>
    </c:plotArea>
    <c:plotVisOnly val="1"/>
    <c:dispBlanksAs val="gap"/>
    <c:showDLblsOverMax val="0"/>
  </c:chart>
  <c:txPr>
    <a:bodyPr/>
    <a:lstStyle/>
    <a:p>
      <a:pPr>
        <a:defRPr sz="11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b="1" dirty="0">
                <a:solidFill>
                  <a:srgbClr val="FF0000"/>
                </a:solidFill>
              </a:rPr>
              <a:t>コイル径</a:t>
            </a:r>
            <a:r>
              <a:rPr lang="ja-JP" altLang="en-US" sz="1600" dirty="0">
                <a:solidFill>
                  <a:schemeClr val="tx1"/>
                </a:solidFill>
              </a:rPr>
              <a:t>と</a:t>
            </a:r>
            <a:r>
              <a:rPr lang="en-US" altLang="ja-JP" sz="1600" dirty="0">
                <a:solidFill>
                  <a:schemeClr val="tx1"/>
                </a:solidFill>
              </a:rPr>
              <a:t>HT</a:t>
            </a:r>
            <a:r>
              <a:rPr lang="ja-JP" altLang="en-US" sz="1600" dirty="0">
                <a:solidFill>
                  <a:schemeClr val="tx1"/>
                </a:solidFill>
              </a:rPr>
              <a:t>前の真直度の関係</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666426071741032"/>
          <c:y val="0.15916666666666668"/>
          <c:w val="0.80062751531058629"/>
          <c:h val="0.658883450458572"/>
        </c:manualLayout>
      </c:layout>
      <c:scatterChart>
        <c:scatterStyle val="lineMarker"/>
        <c:varyColors val="0"/>
        <c:ser>
          <c:idx val="0"/>
          <c:order val="0"/>
          <c:tx>
            <c:strRef>
              <c:f>QC!$G$4</c:f>
              <c:strCache>
                <c:ptCount val="1"/>
                <c:pt idx="0">
                  <c:v>材料幅</c:v>
                </c:pt>
              </c:strCache>
            </c:strRef>
          </c:tx>
          <c:spPr>
            <a:ln w="28575" cap="rnd">
              <a:noFill/>
              <a:round/>
            </a:ln>
            <a:effectLst/>
          </c:spPr>
          <c:marker>
            <c:symbol val="circle"/>
            <c:size val="5"/>
            <c:spPr>
              <a:solidFill>
                <a:schemeClr val="accent1"/>
              </a:solidFill>
              <a:ln w="9525">
                <a:solidFill>
                  <a:schemeClr val="accent1"/>
                </a:solidFill>
              </a:ln>
              <a:effectLst/>
            </c:spPr>
          </c:marker>
          <c:xVal>
            <c:numRef>
              <c:f>QC!$F$5:$F$43</c:f>
              <c:numCache>
                <c:formatCode>General</c:formatCode>
                <c:ptCount val="39"/>
                <c:pt idx="0">
                  <c:v>710</c:v>
                </c:pt>
                <c:pt idx="1">
                  <c:v>700</c:v>
                </c:pt>
                <c:pt idx="2">
                  <c:v>690</c:v>
                </c:pt>
                <c:pt idx="3">
                  <c:v>720</c:v>
                </c:pt>
                <c:pt idx="4">
                  <c:v>740</c:v>
                </c:pt>
                <c:pt idx="5">
                  <c:v>660</c:v>
                </c:pt>
                <c:pt idx="6">
                  <c:v>700</c:v>
                </c:pt>
                <c:pt idx="7">
                  <c:v>710</c:v>
                </c:pt>
                <c:pt idx="8">
                  <c:v>690</c:v>
                </c:pt>
                <c:pt idx="9">
                  <c:v>700</c:v>
                </c:pt>
                <c:pt idx="10">
                  <c:v>700</c:v>
                </c:pt>
                <c:pt idx="11">
                  <c:v>690</c:v>
                </c:pt>
                <c:pt idx="12">
                  <c:v>750</c:v>
                </c:pt>
                <c:pt idx="13">
                  <c:v>710</c:v>
                </c:pt>
                <c:pt idx="14">
                  <c:v>660</c:v>
                </c:pt>
                <c:pt idx="15">
                  <c:v>670</c:v>
                </c:pt>
                <c:pt idx="16">
                  <c:v>670</c:v>
                </c:pt>
                <c:pt idx="17">
                  <c:v>710</c:v>
                </c:pt>
                <c:pt idx="18">
                  <c:v>700</c:v>
                </c:pt>
                <c:pt idx="19">
                  <c:v>720</c:v>
                </c:pt>
                <c:pt idx="20">
                  <c:v>710</c:v>
                </c:pt>
                <c:pt idx="21">
                  <c:v>660</c:v>
                </c:pt>
                <c:pt idx="22">
                  <c:v>690</c:v>
                </c:pt>
                <c:pt idx="23">
                  <c:v>700</c:v>
                </c:pt>
                <c:pt idx="24">
                  <c:v>700</c:v>
                </c:pt>
                <c:pt idx="25">
                  <c:v>690</c:v>
                </c:pt>
                <c:pt idx="26">
                  <c:v>710</c:v>
                </c:pt>
                <c:pt idx="27">
                  <c:v>680</c:v>
                </c:pt>
                <c:pt idx="28">
                  <c:v>730</c:v>
                </c:pt>
                <c:pt idx="29">
                  <c:v>730</c:v>
                </c:pt>
                <c:pt idx="30">
                  <c:v>720</c:v>
                </c:pt>
                <c:pt idx="31">
                  <c:v>720</c:v>
                </c:pt>
                <c:pt idx="32">
                  <c:v>720</c:v>
                </c:pt>
                <c:pt idx="33">
                  <c:v>720</c:v>
                </c:pt>
                <c:pt idx="34">
                  <c:v>700</c:v>
                </c:pt>
                <c:pt idx="35">
                  <c:v>680</c:v>
                </c:pt>
                <c:pt idx="36">
                  <c:v>700</c:v>
                </c:pt>
                <c:pt idx="37">
                  <c:v>710</c:v>
                </c:pt>
                <c:pt idx="38">
                  <c:v>700</c:v>
                </c:pt>
              </c:numCache>
            </c:numRef>
          </c:xVal>
          <c:yVal>
            <c:numRef>
              <c:f>QC!$L$5:$L$43</c:f>
              <c:numCache>
                <c:formatCode>0.00</c:formatCode>
                <c:ptCount val="39"/>
                <c:pt idx="0">
                  <c:v>1.1499999999999999</c:v>
                </c:pt>
                <c:pt idx="1">
                  <c:v>1.1499999999999999</c:v>
                </c:pt>
                <c:pt idx="2">
                  <c:v>0.95</c:v>
                </c:pt>
                <c:pt idx="3">
                  <c:v>1.07</c:v>
                </c:pt>
                <c:pt idx="4">
                  <c:v>0.95</c:v>
                </c:pt>
                <c:pt idx="5">
                  <c:v>1.1000000000000001</c:v>
                </c:pt>
                <c:pt idx="6">
                  <c:v>1.1499999999999999</c:v>
                </c:pt>
                <c:pt idx="7">
                  <c:v>1.2</c:v>
                </c:pt>
                <c:pt idx="8">
                  <c:v>1.2</c:v>
                </c:pt>
                <c:pt idx="9">
                  <c:v>1.25</c:v>
                </c:pt>
                <c:pt idx="10">
                  <c:v>1.2</c:v>
                </c:pt>
                <c:pt idx="11">
                  <c:v>1.05</c:v>
                </c:pt>
                <c:pt idx="12">
                  <c:v>0.95</c:v>
                </c:pt>
                <c:pt idx="13">
                  <c:v>1.1000000000000001</c:v>
                </c:pt>
                <c:pt idx="14">
                  <c:v>0.95</c:v>
                </c:pt>
                <c:pt idx="15">
                  <c:v>0.65</c:v>
                </c:pt>
                <c:pt idx="16">
                  <c:v>1.1000000000000001</c:v>
                </c:pt>
                <c:pt idx="17">
                  <c:v>0.9</c:v>
                </c:pt>
                <c:pt idx="18">
                  <c:v>0.76</c:v>
                </c:pt>
                <c:pt idx="19">
                  <c:v>0.9</c:v>
                </c:pt>
                <c:pt idx="20">
                  <c:v>0.7</c:v>
                </c:pt>
                <c:pt idx="21">
                  <c:v>0.7</c:v>
                </c:pt>
                <c:pt idx="22">
                  <c:v>0.9</c:v>
                </c:pt>
                <c:pt idx="23">
                  <c:v>1.1000000000000001</c:v>
                </c:pt>
                <c:pt idx="24">
                  <c:v>0.95</c:v>
                </c:pt>
                <c:pt idx="25">
                  <c:v>0.8</c:v>
                </c:pt>
                <c:pt idx="26">
                  <c:v>0.95</c:v>
                </c:pt>
                <c:pt idx="27">
                  <c:v>0.65</c:v>
                </c:pt>
                <c:pt idx="28">
                  <c:v>0.9</c:v>
                </c:pt>
                <c:pt idx="29">
                  <c:v>0.9</c:v>
                </c:pt>
                <c:pt idx="30">
                  <c:v>0.9</c:v>
                </c:pt>
                <c:pt idx="31">
                  <c:v>0.8</c:v>
                </c:pt>
                <c:pt idx="32">
                  <c:v>1.1499999999999999</c:v>
                </c:pt>
                <c:pt idx="33">
                  <c:v>0.8</c:v>
                </c:pt>
                <c:pt idx="34">
                  <c:v>0.9</c:v>
                </c:pt>
                <c:pt idx="35">
                  <c:v>1.1000000000000001</c:v>
                </c:pt>
                <c:pt idx="36">
                  <c:v>0.95</c:v>
                </c:pt>
                <c:pt idx="37">
                  <c:v>0.75</c:v>
                </c:pt>
                <c:pt idx="38">
                  <c:v>1</c:v>
                </c:pt>
              </c:numCache>
            </c:numRef>
          </c:yVal>
          <c:smooth val="0"/>
          <c:extLst>
            <c:ext xmlns:c16="http://schemas.microsoft.com/office/drawing/2014/chart" uri="{C3380CC4-5D6E-409C-BE32-E72D297353CC}">
              <c16:uniqueId val="{00000000-79A6-43DB-AD43-937966A8E84C}"/>
            </c:ext>
          </c:extLst>
        </c:ser>
        <c:dLbls>
          <c:showLegendKey val="0"/>
          <c:showVal val="0"/>
          <c:showCatName val="0"/>
          <c:showSerName val="0"/>
          <c:showPercent val="0"/>
          <c:showBubbleSize val="0"/>
        </c:dLbls>
        <c:axId val="241115904"/>
        <c:axId val="241117824"/>
      </c:scatterChart>
      <c:valAx>
        <c:axId val="241115904"/>
        <c:scaling>
          <c:orientation val="minMax"/>
          <c:max val="770"/>
          <c:min val="6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1117824"/>
        <c:crosses val="autoZero"/>
        <c:crossBetween val="midCat"/>
      </c:valAx>
      <c:valAx>
        <c:axId val="2411178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111590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b="1" dirty="0">
                <a:solidFill>
                  <a:srgbClr val="FF0000"/>
                </a:solidFill>
              </a:rPr>
              <a:t>跳ね上り</a:t>
            </a:r>
            <a:r>
              <a:rPr lang="ja-JP" altLang="en-US" sz="1600" dirty="0">
                <a:solidFill>
                  <a:schemeClr val="tx1"/>
                </a:solidFill>
              </a:rPr>
              <a:t>と</a:t>
            </a:r>
            <a:r>
              <a:rPr lang="en-US" altLang="ja-JP" sz="1600" dirty="0">
                <a:solidFill>
                  <a:schemeClr val="tx1"/>
                </a:solidFill>
              </a:rPr>
              <a:t>HT</a:t>
            </a:r>
            <a:r>
              <a:rPr lang="ja-JP" altLang="en-US" sz="1600" dirty="0">
                <a:solidFill>
                  <a:schemeClr val="tx1"/>
                </a:solidFill>
              </a:rPr>
              <a:t>前の真直度の関係</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666426071741032"/>
          <c:y val="0.15916666666666668"/>
          <c:w val="0.80062751531058629"/>
          <c:h val="0.57930275948232601"/>
        </c:manualLayout>
      </c:layout>
      <c:scatterChart>
        <c:scatterStyle val="lineMarker"/>
        <c:varyColors val="0"/>
        <c:ser>
          <c:idx val="0"/>
          <c:order val="0"/>
          <c:tx>
            <c:strRef>
              <c:f>QC!$G$4</c:f>
              <c:strCache>
                <c:ptCount val="1"/>
                <c:pt idx="0">
                  <c:v>材料幅</c:v>
                </c:pt>
              </c:strCache>
            </c:strRef>
          </c:tx>
          <c:spPr>
            <a:ln w="28575" cap="rnd">
              <a:noFill/>
              <a:round/>
            </a:ln>
            <a:effectLst/>
          </c:spPr>
          <c:marker>
            <c:symbol val="circle"/>
            <c:size val="5"/>
            <c:spPr>
              <a:solidFill>
                <a:schemeClr val="accent1"/>
              </a:solidFill>
              <a:ln w="9525">
                <a:solidFill>
                  <a:schemeClr val="accent1"/>
                </a:solidFill>
              </a:ln>
              <a:effectLst/>
            </c:spPr>
          </c:marker>
          <c:xVal>
            <c:numRef>
              <c:f>QC!$H$5:$H$43</c:f>
              <c:numCache>
                <c:formatCode>0.0</c:formatCode>
                <c:ptCount val="39"/>
                <c:pt idx="0">
                  <c:v>4.5</c:v>
                </c:pt>
                <c:pt idx="1">
                  <c:v>2.5</c:v>
                </c:pt>
                <c:pt idx="2">
                  <c:v>7.5</c:v>
                </c:pt>
                <c:pt idx="3">
                  <c:v>4.5</c:v>
                </c:pt>
                <c:pt idx="4">
                  <c:v>5.5</c:v>
                </c:pt>
                <c:pt idx="5">
                  <c:v>4.5</c:v>
                </c:pt>
                <c:pt idx="6">
                  <c:v>6.5</c:v>
                </c:pt>
                <c:pt idx="7">
                  <c:v>4.5</c:v>
                </c:pt>
                <c:pt idx="8">
                  <c:v>4.5</c:v>
                </c:pt>
                <c:pt idx="9">
                  <c:v>4.5</c:v>
                </c:pt>
                <c:pt idx="10">
                  <c:v>2.5</c:v>
                </c:pt>
                <c:pt idx="11">
                  <c:v>4.5</c:v>
                </c:pt>
                <c:pt idx="12">
                  <c:v>9.5</c:v>
                </c:pt>
                <c:pt idx="13">
                  <c:v>3</c:v>
                </c:pt>
                <c:pt idx="14">
                  <c:v>3.5</c:v>
                </c:pt>
                <c:pt idx="15">
                  <c:v>4.5</c:v>
                </c:pt>
                <c:pt idx="16">
                  <c:v>3.5</c:v>
                </c:pt>
                <c:pt idx="17">
                  <c:v>4.5</c:v>
                </c:pt>
                <c:pt idx="18">
                  <c:v>4.5</c:v>
                </c:pt>
                <c:pt idx="19">
                  <c:v>3.5</c:v>
                </c:pt>
                <c:pt idx="20">
                  <c:v>2.5</c:v>
                </c:pt>
                <c:pt idx="21">
                  <c:v>2.5</c:v>
                </c:pt>
                <c:pt idx="22">
                  <c:v>6.5</c:v>
                </c:pt>
                <c:pt idx="23">
                  <c:v>5.5</c:v>
                </c:pt>
                <c:pt idx="24">
                  <c:v>3.5</c:v>
                </c:pt>
                <c:pt idx="25">
                  <c:v>6.5</c:v>
                </c:pt>
                <c:pt idx="26">
                  <c:v>5.5</c:v>
                </c:pt>
                <c:pt idx="27">
                  <c:v>3.5</c:v>
                </c:pt>
                <c:pt idx="28">
                  <c:v>3</c:v>
                </c:pt>
                <c:pt idx="29">
                  <c:v>3.5</c:v>
                </c:pt>
                <c:pt idx="30">
                  <c:v>3.5</c:v>
                </c:pt>
                <c:pt idx="31">
                  <c:v>3.5</c:v>
                </c:pt>
                <c:pt idx="32">
                  <c:v>3.5</c:v>
                </c:pt>
                <c:pt idx="33">
                  <c:v>2.5</c:v>
                </c:pt>
                <c:pt idx="34">
                  <c:v>2.5</c:v>
                </c:pt>
                <c:pt idx="35">
                  <c:v>2</c:v>
                </c:pt>
                <c:pt idx="36">
                  <c:v>3.5</c:v>
                </c:pt>
                <c:pt idx="37">
                  <c:v>2.5</c:v>
                </c:pt>
                <c:pt idx="38">
                  <c:v>2</c:v>
                </c:pt>
              </c:numCache>
            </c:numRef>
          </c:xVal>
          <c:yVal>
            <c:numRef>
              <c:f>QC!$L$5:$L$43</c:f>
              <c:numCache>
                <c:formatCode>0.00</c:formatCode>
                <c:ptCount val="39"/>
                <c:pt idx="0">
                  <c:v>1.1499999999999999</c:v>
                </c:pt>
                <c:pt idx="1">
                  <c:v>1.1499999999999999</c:v>
                </c:pt>
                <c:pt idx="2">
                  <c:v>0.95</c:v>
                </c:pt>
                <c:pt idx="3">
                  <c:v>1.07</c:v>
                </c:pt>
                <c:pt idx="4">
                  <c:v>0.95</c:v>
                </c:pt>
                <c:pt idx="5">
                  <c:v>1.1000000000000001</c:v>
                </c:pt>
                <c:pt idx="6">
                  <c:v>1.1499999999999999</c:v>
                </c:pt>
                <c:pt idx="7">
                  <c:v>1.2</c:v>
                </c:pt>
                <c:pt idx="8">
                  <c:v>1.2</c:v>
                </c:pt>
                <c:pt idx="9">
                  <c:v>1.25</c:v>
                </c:pt>
                <c:pt idx="10">
                  <c:v>1.2</c:v>
                </c:pt>
                <c:pt idx="11">
                  <c:v>1.05</c:v>
                </c:pt>
                <c:pt idx="12">
                  <c:v>0.95</c:v>
                </c:pt>
                <c:pt idx="13">
                  <c:v>1.1000000000000001</c:v>
                </c:pt>
                <c:pt idx="14">
                  <c:v>0.95</c:v>
                </c:pt>
                <c:pt idx="15">
                  <c:v>0.65</c:v>
                </c:pt>
                <c:pt idx="16">
                  <c:v>1.1000000000000001</c:v>
                </c:pt>
                <c:pt idx="17">
                  <c:v>0.9</c:v>
                </c:pt>
                <c:pt idx="18">
                  <c:v>0.76</c:v>
                </c:pt>
                <c:pt idx="19">
                  <c:v>0.9</c:v>
                </c:pt>
                <c:pt idx="20">
                  <c:v>0.7</c:v>
                </c:pt>
                <c:pt idx="21">
                  <c:v>0.7</c:v>
                </c:pt>
                <c:pt idx="22">
                  <c:v>0.9</c:v>
                </c:pt>
                <c:pt idx="23">
                  <c:v>1.1000000000000001</c:v>
                </c:pt>
                <c:pt idx="24">
                  <c:v>0.95</c:v>
                </c:pt>
                <c:pt idx="25">
                  <c:v>0.8</c:v>
                </c:pt>
                <c:pt idx="26">
                  <c:v>0.95</c:v>
                </c:pt>
                <c:pt idx="27">
                  <c:v>0.65</c:v>
                </c:pt>
                <c:pt idx="28">
                  <c:v>0.9</c:v>
                </c:pt>
                <c:pt idx="29">
                  <c:v>0.9</c:v>
                </c:pt>
                <c:pt idx="30">
                  <c:v>0.9</c:v>
                </c:pt>
                <c:pt idx="31">
                  <c:v>0.8</c:v>
                </c:pt>
                <c:pt idx="32">
                  <c:v>1.1499999999999999</c:v>
                </c:pt>
                <c:pt idx="33">
                  <c:v>0.8</c:v>
                </c:pt>
                <c:pt idx="34">
                  <c:v>0.9</c:v>
                </c:pt>
                <c:pt idx="35">
                  <c:v>1.1000000000000001</c:v>
                </c:pt>
                <c:pt idx="36">
                  <c:v>0.95</c:v>
                </c:pt>
                <c:pt idx="37">
                  <c:v>0.75</c:v>
                </c:pt>
                <c:pt idx="38">
                  <c:v>1</c:v>
                </c:pt>
              </c:numCache>
            </c:numRef>
          </c:yVal>
          <c:smooth val="0"/>
          <c:extLst>
            <c:ext xmlns:c16="http://schemas.microsoft.com/office/drawing/2014/chart" uri="{C3380CC4-5D6E-409C-BE32-E72D297353CC}">
              <c16:uniqueId val="{00000000-6114-4BC1-B38F-E28E2F3FF2D8}"/>
            </c:ext>
          </c:extLst>
        </c:ser>
        <c:dLbls>
          <c:showLegendKey val="0"/>
          <c:showVal val="0"/>
          <c:showCatName val="0"/>
          <c:showSerName val="0"/>
          <c:showPercent val="0"/>
          <c:showBubbleSize val="0"/>
        </c:dLbls>
        <c:axId val="240978560"/>
        <c:axId val="240988928"/>
      </c:scatterChart>
      <c:valAx>
        <c:axId val="24097856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0988928"/>
        <c:crosses val="autoZero"/>
        <c:crossBetween val="midCat"/>
      </c:valAx>
      <c:valAx>
        <c:axId val="2409889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097856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b="1" dirty="0">
                <a:solidFill>
                  <a:srgbClr val="FF0000"/>
                </a:solidFill>
              </a:rPr>
              <a:t>材料幅</a:t>
            </a:r>
            <a:r>
              <a:rPr lang="ja-JP" altLang="en-US" sz="1600" dirty="0">
                <a:solidFill>
                  <a:schemeClr val="tx1"/>
                </a:solidFill>
              </a:rPr>
              <a:t>と</a:t>
            </a:r>
            <a:r>
              <a:rPr lang="en-US" altLang="ja-JP" sz="1600" dirty="0">
                <a:solidFill>
                  <a:schemeClr val="tx1"/>
                </a:solidFill>
              </a:rPr>
              <a:t>HT</a:t>
            </a:r>
            <a:r>
              <a:rPr lang="ja-JP" altLang="en-US" sz="1600" dirty="0">
                <a:solidFill>
                  <a:schemeClr val="tx1"/>
                </a:solidFill>
              </a:rPr>
              <a:t>前の真直度の関係</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666426071741032"/>
          <c:y val="0.15916666666666668"/>
          <c:w val="0.80062751531058629"/>
          <c:h val="0.66815440080743427"/>
        </c:manualLayout>
      </c:layout>
      <c:scatterChart>
        <c:scatterStyle val="lineMarker"/>
        <c:varyColors val="0"/>
        <c:ser>
          <c:idx val="0"/>
          <c:order val="0"/>
          <c:tx>
            <c:strRef>
              <c:f>QC!$G$4</c:f>
              <c:strCache>
                <c:ptCount val="1"/>
                <c:pt idx="0">
                  <c:v>材料幅</c:v>
                </c:pt>
              </c:strCache>
            </c:strRef>
          </c:tx>
          <c:spPr>
            <a:ln w="28575" cap="rnd">
              <a:noFill/>
              <a:round/>
            </a:ln>
            <a:effectLst/>
          </c:spPr>
          <c:marker>
            <c:symbol val="circle"/>
            <c:size val="5"/>
            <c:spPr>
              <a:solidFill>
                <a:schemeClr val="accent1"/>
              </a:solidFill>
              <a:ln w="9525">
                <a:solidFill>
                  <a:schemeClr val="accent1"/>
                </a:solidFill>
              </a:ln>
              <a:effectLst/>
            </c:spPr>
          </c:marker>
          <c:xVal>
            <c:numRef>
              <c:f>QC!$G$5:$G$43</c:f>
              <c:numCache>
                <c:formatCode>0.0</c:formatCode>
                <c:ptCount val="39"/>
                <c:pt idx="0">
                  <c:v>10</c:v>
                </c:pt>
                <c:pt idx="1">
                  <c:v>20</c:v>
                </c:pt>
                <c:pt idx="2">
                  <c:v>60</c:v>
                </c:pt>
                <c:pt idx="3">
                  <c:v>50</c:v>
                </c:pt>
                <c:pt idx="4">
                  <c:v>40</c:v>
                </c:pt>
                <c:pt idx="5">
                  <c:v>55</c:v>
                </c:pt>
                <c:pt idx="6">
                  <c:v>45</c:v>
                </c:pt>
                <c:pt idx="7">
                  <c:v>40</c:v>
                </c:pt>
                <c:pt idx="8">
                  <c:v>35</c:v>
                </c:pt>
                <c:pt idx="9">
                  <c:v>20</c:v>
                </c:pt>
                <c:pt idx="10">
                  <c:v>-10</c:v>
                </c:pt>
                <c:pt idx="11">
                  <c:v>10</c:v>
                </c:pt>
                <c:pt idx="12">
                  <c:v>50</c:v>
                </c:pt>
                <c:pt idx="13">
                  <c:v>-7</c:v>
                </c:pt>
                <c:pt idx="14">
                  <c:v>-20</c:v>
                </c:pt>
                <c:pt idx="15">
                  <c:v>10</c:v>
                </c:pt>
                <c:pt idx="16">
                  <c:v>-12</c:v>
                </c:pt>
                <c:pt idx="17">
                  <c:v>30</c:v>
                </c:pt>
                <c:pt idx="18">
                  <c:v>40</c:v>
                </c:pt>
                <c:pt idx="19">
                  <c:v>-25</c:v>
                </c:pt>
                <c:pt idx="20">
                  <c:v>5</c:v>
                </c:pt>
                <c:pt idx="21">
                  <c:v>30</c:v>
                </c:pt>
                <c:pt idx="22">
                  <c:v>73</c:v>
                </c:pt>
                <c:pt idx="23">
                  <c:v>40</c:v>
                </c:pt>
                <c:pt idx="24">
                  <c:v>20</c:v>
                </c:pt>
                <c:pt idx="25">
                  <c:v>50</c:v>
                </c:pt>
                <c:pt idx="26">
                  <c:v>50</c:v>
                </c:pt>
                <c:pt idx="27">
                  <c:v>20</c:v>
                </c:pt>
                <c:pt idx="28">
                  <c:v>-50</c:v>
                </c:pt>
                <c:pt idx="29">
                  <c:v>15</c:v>
                </c:pt>
                <c:pt idx="30">
                  <c:v>30</c:v>
                </c:pt>
                <c:pt idx="31">
                  <c:v>-15</c:v>
                </c:pt>
                <c:pt idx="32">
                  <c:v>5</c:v>
                </c:pt>
                <c:pt idx="33">
                  <c:v>5</c:v>
                </c:pt>
                <c:pt idx="34">
                  <c:v>15</c:v>
                </c:pt>
                <c:pt idx="35">
                  <c:v>20</c:v>
                </c:pt>
                <c:pt idx="36">
                  <c:v>-25</c:v>
                </c:pt>
                <c:pt idx="37">
                  <c:v>-5</c:v>
                </c:pt>
                <c:pt idx="38">
                  <c:v>5</c:v>
                </c:pt>
              </c:numCache>
            </c:numRef>
          </c:xVal>
          <c:yVal>
            <c:numRef>
              <c:f>QC!$L$5:$L$43</c:f>
              <c:numCache>
                <c:formatCode>0.00</c:formatCode>
                <c:ptCount val="39"/>
                <c:pt idx="0">
                  <c:v>1.1499999999999999</c:v>
                </c:pt>
                <c:pt idx="1">
                  <c:v>1.1499999999999999</c:v>
                </c:pt>
                <c:pt idx="2">
                  <c:v>0.95</c:v>
                </c:pt>
                <c:pt idx="3">
                  <c:v>1.07</c:v>
                </c:pt>
                <c:pt idx="4">
                  <c:v>0.95</c:v>
                </c:pt>
                <c:pt idx="5">
                  <c:v>1.1000000000000001</c:v>
                </c:pt>
                <c:pt idx="6">
                  <c:v>1.1499999999999999</c:v>
                </c:pt>
                <c:pt idx="7">
                  <c:v>1.2</c:v>
                </c:pt>
                <c:pt idx="8">
                  <c:v>1.2</c:v>
                </c:pt>
                <c:pt idx="9">
                  <c:v>1.25</c:v>
                </c:pt>
                <c:pt idx="10">
                  <c:v>1.2</c:v>
                </c:pt>
                <c:pt idx="11">
                  <c:v>1.05</c:v>
                </c:pt>
                <c:pt idx="12">
                  <c:v>0.95</c:v>
                </c:pt>
                <c:pt idx="13">
                  <c:v>1.1000000000000001</c:v>
                </c:pt>
                <c:pt idx="14">
                  <c:v>0.95</c:v>
                </c:pt>
                <c:pt idx="15">
                  <c:v>0.65</c:v>
                </c:pt>
                <c:pt idx="16">
                  <c:v>1.1000000000000001</c:v>
                </c:pt>
                <c:pt idx="17">
                  <c:v>0.9</c:v>
                </c:pt>
                <c:pt idx="18">
                  <c:v>0.76</c:v>
                </c:pt>
                <c:pt idx="19">
                  <c:v>0.9</c:v>
                </c:pt>
                <c:pt idx="20">
                  <c:v>0.7</c:v>
                </c:pt>
                <c:pt idx="21">
                  <c:v>0.7</c:v>
                </c:pt>
                <c:pt idx="22">
                  <c:v>0.9</c:v>
                </c:pt>
                <c:pt idx="23">
                  <c:v>1.1000000000000001</c:v>
                </c:pt>
                <c:pt idx="24">
                  <c:v>0.95</c:v>
                </c:pt>
                <c:pt idx="25">
                  <c:v>0.8</c:v>
                </c:pt>
                <c:pt idx="26">
                  <c:v>0.95</c:v>
                </c:pt>
                <c:pt idx="27">
                  <c:v>0.65</c:v>
                </c:pt>
                <c:pt idx="28">
                  <c:v>0.9</c:v>
                </c:pt>
                <c:pt idx="29">
                  <c:v>0.9</c:v>
                </c:pt>
                <c:pt idx="30">
                  <c:v>0.9</c:v>
                </c:pt>
                <c:pt idx="31">
                  <c:v>0.8</c:v>
                </c:pt>
                <c:pt idx="32">
                  <c:v>1.1499999999999999</c:v>
                </c:pt>
                <c:pt idx="33">
                  <c:v>0.8</c:v>
                </c:pt>
                <c:pt idx="34">
                  <c:v>0.9</c:v>
                </c:pt>
                <c:pt idx="35">
                  <c:v>1.1000000000000001</c:v>
                </c:pt>
                <c:pt idx="36">
                  <c:v>0.95</c:v>
                </c:pt>
                <c:pt idx="37">
                  <c:v>0.75</c:v>
                </c:pt>
                <c:pt idx="38">
                  <c:v>1</c:v>
                </c:pt>
              </c:numCache>
            </c:numRef>
          </c:yVal>
          <c:smooth val="0"/>
          <c:extLst>
            <c:ext xmlns:c16="http://schemas.microsoft.com/office/drawing/2014/chart" uri="{C3380CC4-5D6E-409C-BE32-E72D297353CC}">
              <c16:uniqueId val="{00000000-C07C-4646-A13A-E49F5F5CBE4B}"/>
            </c:ext>
          </c:extLst>
        </c:ser>
        <c:dLbls>
          <c:showLegendKey val="0"/>
          <c:showVal val="0"/>
          <c:showCatName val="0"/>
          <c:showSerName val="0"/>
          <c:showPercent val="0"/>
          <c:showBubbleSize val="0"/>
        </c:dLbls>
        <c:axId val="241009408"/>
        <c:axId val="241011328"/>
      </c:scatterChart>
      <c:valAx>
        <c:axId val="241009408"/>
        <c:scaling>
          <c:orientation val="minMax"/>
          <c:max val="90"/>
          <c:min val="-6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1011328"/>
        <c:crosses val="autoZero"/>
        <c:crossBetween val="midCat"/>
      </c:valAx>
      <c:valAx>
        <c:axId val="241011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41009408"/>
        <c:crosses val="autoZero"/>
        <c:crossBetween val="midCat"/>
      </c:valAx>
      <c:spPr>
        <a:noFill/>
        <a:ln>
          <a:solidFill>
            <a:schemeClr val="bg2">
              <a:lumMod val="9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2000" b="1" baseline="0" dirty="0">
                <a:solidFill>
                  <a:schemeClr val="tx1"/>
                </a:solidFill>
                <a:latin typeface="Meiryo UI" panose="020B0604030504040204" pitchFamily="50" charset="-128"/>
                <a:ea typeface="Meiryo UI" panose="020B0604030504040204" pitchFamily="50" charset="-128"/>
              </a:rPr>
              <a:t>材料真直度と締付トルクの関係</a:t>
            </a:r>
            <a:endParaRPr lang="en-US" altLang="ja-JP" sz="2000" b="1" baseline="0" dirty="0">
              <a:solidFill>
                <a:schemeClr val="tx1"/>
              </a:solidFill>
              <a:latin typeface="Meiryo UI" panose="020B0604030504040204" pitchFamily="50" charset="-128"/>
              <a:ea typeface="Meiryo UI" panose="020B0604030504040204" pitchFamily="50" charset="-128"/>
            </a:endParaRPr>
          </a:p>
        </c:rich>
      </c:tx>
      <c:layout>
        <c:manualLayout>
          <c:xMode val="edge"/>
          <c:yMode val="edge"/>
          <c:x val="0.26846571757820481"/>
          <c:y val="9.0811973451441329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2894391285529025E-2"/>
          <c:y val="9.5352572124013407E-2"/>
          <c:w val="0.77790962163285893"/>
          <c:h val="0.75844801622316582"/>
        </c:manualLayout>
      </c:layout>
      <c:barChart>
        <c:barDir val="col"/>
        <c:grouping val="clustered"/>
        <c:varyColors val="0"/>
        <c:ser>
          <c:idx val="4"/>
          <c:order val="4"/>
          <c:tx>
            <c:v>人数</c:v>
          </c:tx>
          <c:spPr>
            <a:solidFill>
              <a:schemeClr val="accent4">
                <a:lumMod val="40000"/>
                <a:lumOff val="60000"/>
              </a:schemeClr>
            </a:solidFill>
            <a:ln>
              <a:solidFill>
                <a:schemeClr val="accent4">
                  <a:lumMod val="75000"/>
                </a:schemeClr>
              </a:solidFill>
            </a:ln>
            <a:effectLst/>
          </c:spPr>
          <c:invertIfNegative val="0"/>
          <c:cat>
            <c:numRef>
              <c:f>[現状把握パレート図.xlsx]Sheet6!$J$20:$J$31</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[現状把握パレート図.xlsx]Sheet6!$K$20:$K$31</c:f>
              <c:numCache>
                <c:formatCode>General</c:formatCode>
                <c:ptCount val="12"/>
                <c:pt idx="0">
                  <c:v>0</c:v>
                </c:pt>
                <c:pt idx="1">
                  <c:v>0</c:v>
                </c:pt>
                <c:pt idx="2">
                  <c:v>0</c:v>
                </c:pt>
                <c:pt idx="3">
                  <c:v>0</c:v>
                </c:pt>
                <c:pt idx="4">
                  <c:v>0</c:v>
                </c:pt>
                <c:pt idx="5">
                  <c:v>0</c:v>
                </c:pt>
                <c:pt idx="6">
                  <c:v>1</c:v>
                </c:pt>
                <c:pt idx="7">
                  <c:v>1</c:v>
                </c:pt>
                <c:pt idx="8">
                  <c:v>3</c:v>
                </c:pt>
                <c:pt idx="9">
                  <c:v>2</c:v>
                </c:pt>
                <c:pt idx="10">
                  <c:v>1</c:v>
                </c:pt>
                <c:pt idx="11">
                  <c:v>0</c:v>
                </c:pt>
              </c:numCache>
            </c:numRef>
          </c:val>
          <c:extLst>
            <c:ext xmlns:c16="http://schemas.microsoft.com/office/drawing/2014/chart" uri="{C3380CC4-5D6E-409C-BE32-E72D297353CC}">
              <c16:uniqueId val="{00000000-FF10-461F-84EA-A560F1C4A313}"/>
            </c:ext>
          </c:extLst>
        </c:ser>
        <c:dLbls>
          <c:showLegendKey val="0"/>
          <c:showVal val="0"/>
          <c:showCatName val="0"/>
          <c:showSerName val="0"/>
          <c:showPercent val="0"/>
          <c:showBubbleSize val="0"/>
        </c:dLbls>
        <c:gapWidth val="150"/>
        <c:axId val="241721344"/>
        <c:axId val="241723264"/>
      </c:barChart>
      <c:scatterChart>
        <c:scatterStyle val="lineMarker"/>
        <c:varyColors val="0"/>
        <c:ser>
          <c:idx val="0"/>
          <c:order val="0"/>
          <c:tx>
            <c:v>1回目</c:v>
          </c:tx>
          <c:spPr>
            <a:ln w="25400" cap="rnd">
              <a:noFill/>
              <a:round/>
            </a:ln>
            <a:effectLst/>
          </c:spPr>
          <c:marker>
            <c:symbol val="circle"/>
            <c:size val="5"/>
            <c:spPr>
              <a:solidFill>
                <a:schemeClr val="accent1"/>
              </a:solidFill>
              <a:ln w="9525">
                <a:solidFill>
                  <a:schemeClr val="accent1"/>
                </a:solidFill>
              </a:ln>
              <a:effectLst/>
            </c:spPr>
          </c:marker>
          <c:xVal>
            <c:numRef>
              <c:f>[現状把握パレート図.xlsx]Sheet6!$B$2:$B$5</c:f>
              <c:numCache>
                <c:formatCode>General</c:formatCode>
                <c:ptCount val="4"/>
                <c:pt idx="0">
                  <c:v>3</c:v>
                </c:pt>
                <c:pt idx="1">
                  <c:v>6</c:v>
                </c:pt>
                <c:pt idx="2">
                  <c:v>9</c:v>
                </c:pt>
                <c:pt idx="3">
                  <c:v>12</c:v>
                </c:pt>
              </c:numCache>
            </c:numRef>
          </c:xVal>
          <c:yVal>
            <c:numRef>
              <c:f>[現状把握パレート図.xlsx]Sheet6!$C$2:$C$5</c:f>
              <c:numCache>
                <c:formatCode>General</c:formatCode>
                <c:ptCount val="4"/>
                <c:pt idx="0">
                  <c:v>0.03</c:v>
                </c:pt>
                <c:pt idx="1">
                  <c:v>0.06</c:v>
                </c:pt>
                <c:pt idx="2">
                  <c:v>0.11</c:v>
                </c:pt>
                <c:pt idx="3">
                  <c:v>0.24</c:v>
                </c:pt>
              </c:numCache>
            </c:numRef>
          </c:yVal>
          <c:smooth val="0"/>
          <c:extLst>
            <c:ext xmlns:c16="http://schemas.microsoft.com/office/drawing/2014/chart" uri="{C3380CC4-5D6E-409C-BE32-E72D297353CC}">
              <c16:uniqueId val="{00000001-FF10-461F-84EA-A560F1C4A313}"/>
            </c:ext>
          </c:extLst>
        </c:ser>
        <c:ser>
          <c:idx val="1"/>
          <c:order val="1"/>
          <c:tx>
            <c:v>2回目</c:v>
          </c:tx>
          <c:spPr>
            <a:ln w="25400" cap="rnd">
              <a:noFill/>
              <a:round/>
            </a:ln>
            <a:effectLst/>
          </c:spPr>
          <c:marker>
            <c:symbol val="circle"/>
            <c:size val="5"/>
            <c:spPr>
              <a:solidFill>
                <a:schemeClr val="accent2"/>
              </a:solidFill>
              <a:ln w="9525">
                <a:solidFill>
                  <a:schemeClr val="accent2"/>
                </a:solidFill>
              </a:ln>
              <a:effectLst/>
            </c:spPr>
          </c:marker>
          <c:xVal>
            <c:numRef>
              <c:f>[現状把握パレート図.xlsx]Sheet6!$B$2:$B$5</c:f>
              <c:numCache>
                <c:formatCode>General</c:formatCode>
                <c:ptCount val="4"/>
                <c:pt idx="0">
                  <c:v>3</c:v>
                </c:pt>
                <c:pt idx="1">
                  <c:v>6</c:v>
                </c:pt>
                <c:pt idx="2">
                  <c:v>9</c:v>
                </c:pt>
                <c:pt idx="3">
                  <c:v>12</c:v>
                </c:pt>
              </c:numCache>
            </c:numRef>
          </c:xVal>
          <c:yVal>
            <c:numRef>
              <c:f>[現状把握パレート図.xlsx]Sheet6!$D$2:$D$5</c:f>
              <c:numCache>
                <c:formatCode>General</c:formatCode>
                <c:ptCount val="4"/>
                <c:pt idx="0">
                  <c:v>0.02</c:v>
                </c:pt>
                <c:pt idx="1">
                  <c:v>0.05</c:v>
                </c:pt>
                <c:pt idx="2">
                  <c:v>0.1</c:v>
                </c:pt>
                <c:pt idx="3">
                  <c:v>0.27</c:v>
                </c:pt>
              </c:numCache>
            </c:numRef>
          </c:yVal>
          <c:smooth val="0"/>
          <c:extLst>
            <c:ext xmlns:c16="http://schemas.microsoft.com/office/drawing/2014/chart" uri="{C3380CC4-5D6E-409C-BE32-E72D297353CC}">
              <c16:uniqueId val="{00000002-FF10-461F-84EA-A560F1C4A313}"/>
            </c:ext>
          </c:extLst>
        </c:ser>
        <c:ser>
          <c:idx val="2"/>
          <c:order val="2"/>
          <c:tx>
            <c:v>3回目</c:v>
          </c:tx>
          <c:spPr>
            <a:ln w="25400" cap="rnd">
              <a:noFill/>
              <a:round/>
            </a:ln>
            <a:effectLst/>
          </c:spPr>
          <c:marker>
            <c:symbol val="circle"/>
            <c:size val="5"/>
            <c:spPr>
              <a:solidFill>
                <a:schemeClr val="accent3"/>
              </a:solidFill>
              <a:ln w="9525">
                <a:solidFill>
                  <a:schemeClr val="accent3"/>
                </a:solidFill>
              </a:ln>
              <a:effectLst/>
            </c:spPr>
          </c:marker>
          <c:xVal>
            <c:numRef>
              <c:f>[現状把握パレート図.xlsx]Sheet6!$B$2:$B$5</c:f>
              <c:numCache>
                <c:formatCode>General</c:formatCode>
                <c:ptCount val="4"/>
                <c:pt idx="0">
                  <c:v>3</c:v>
                </c:pt>
                <c:pt idx="1">
                  <c:v>6</c:v>
                </c:pt>
                <c:pt idx="2">
                  <c:v>9</c:v>
                </c:pt>
                <c:pt idx="3">
                  <c:v>12</c:v>
                </c:pt>
              </c:numCache>
            </c:numRef>
          </c:xVal>
          <c:yVal>
            <c:numRef>
              <c:f>[現状把握パレート図.xlsx]Sheet6!$E$2:$E$5</c:f>
              <c:numCache>
                <c:formatCode>General</c:formatCode>
                <c:ptCount val="4"/>
                <c:pt idx="0">
                  <c:v>0.03</c:v>
                </c:pt>
                <c:pt idx="1">
                  <c:v>7.0000000000000007E-2</c:v>
                </c:pt>
                <c:pt idx="2">
                  <c:v>0.09</c:v>
                </c:pt>
                <c:pt idx="3">
                  <c:v>0.25</c:v>
                </c:pt>
              </c:numCache>
            </c:numRef>
          </c:yVal>
          <c:smooth val="0"/>
          <c:extLst>
            <c:ext xmlns:c16="http://schemas.microsoft.com/office/drawing/2014/chart" uri="{C3380CC4-5D6E-409C-BE32-E72D297353CC}">
              <c16:uniqueId val="{00000003-FF10-461F-84EA-A560F1C4A313}"/>
            </c:ext>
          </c:extLst>
        </c:ser>
        <c:ser>
          <c:idx val="3"/>
          <c:order val="3"/>
          <c:tx>
            <c:v>AVE.</c:v>
          </c:tx>
          <c:spPr>
            <a:ln w="25400" cap="rnd">
              <a:noFill/>
              <a:round/>
            </a:ln>
            <a:effectLst/>
          </c:spPr>
          <c:marker>
            <c:symbol val="star"/>
            <c:size val="5"/>
            <c:spPr>
              <a:noFill/>
              <a:ln w="9525">
                <a:solidFill>
                  <a:schemeClr val="accent4"/>
                </a:solidFill>
              </a:ln>
              <a:effectLst/>
            </c:spPr>
          </c:marker>
          <c:trendline>
            <c:spPr>
              <a:ln w="28575" cap="rnd">
                <a:solidFill>
                  <a:srgbClr val="FF0000"/>
                </a:solidFill>
                <a:prstDash val="sysDot"/>
              </a:ln>
              <a:effectLst/>
            </c:spPr>
            <c:trendlineType val="poly"/>
            <c:order val="2"/>
            <c:dispRSqr val="1"/>
            <c:dispEq val="0"/>
            <c:trendlineLbl>
              <c:layout>
                <c:manualLayout>
                  <c:x val="-2.2481198546465166E-2"/>
                  <c:y val="-4.6670042184984439E-3"/>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rendlineLbl>
          </c:trendline>
          <c:xVal>
            <c:numRef>
              <c:f>[現状把握パレート図.xlsx]Sheet6!$B$2:$B$5</c:f>
              <c:numCache>
                <c:formatCode>General</c:formatCode>
                <c:ptCount val="4"/>
                <c:pt idx="0">
                  <c:v>3</c:v>
                </c:pt>
                <c:pt idx="1">
                  <c:v>6</c:v>
                </c:pt>
                <c:pt idx="2">
                  <c:v>9</c:v>
                </c:pt>
                <c:pt idx="3">
                  <c:v>12</c:v>
                </c:pt>
              </c:numCache>
            </c:numRef>
          </c:xVal>
          <c:yVal>
            <c:numRef>
              <c:f>[現状把握パレート図.xlsx]Sheet6!$F$2:$F$5</c:f>
              <c:numCache>
                <c:formatCode>0.000</c:formatCode>
                <c:ptCount val="4"/>
                <c:pt idx="0">
                  <c:v>2.6666666666666668E-2</c:v>
                </c:pt>
                <c:pt idx="1">
                  <c:v>0.06</c:v>
                </c:pt>
                <c:pt idx="2">
                  <c:v>0.10000000000000002</c:v>
                </c:pt>
                <c:pt idx="3">
                  <c:v>0.25333333333333335</c:v>
                </c:pt>
              </c:numCache>
            </c:numRef>
          </c:yVal>
          <c:smooth val="0"/>
          <c:extLst>
            <c:ext xmlns:c16="http://schemas.microsoft.com/office/drawing/2014/chart" uri="{C3380CC4-5D6E-409C-BE32-E72D297353CC}">
              <c16:uniqueId val="{00000004-FF10-461F-84EA-A560F1C4A313}"/>
            </c:ext>
          </c:extLst>
        </c:ser>
        <c:dLbls>
          <c:showLegendKey val="0"/>
          <c:showVal val="0"/>
          <c:showCatName val="0"/>
          <c:showSerName val="0"/>
          <c:showPercent val="0"/>
          <c:showBubbleSize val="0"/>
        </c:dLbls>
        <c:axId val="241731456"/>
        <c:axId val="241729536"/>
      </c:scatterChart>
      <c:catAx>
        <c:axId val="24172134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800">
                    <a:solidFill>
                      <a:schemeClr val="tx1"/>
                    </a:solidFill>
                    <a:latin typeface="Meiryo UI" panose="020B0604030504040204" pitchFamily="50" charset="-128"/>
                    <a:ea typeface="Meiryo UI" panose="020B0604030504040204" pitchFamily="50" charset="-128"/>
                  </a:rPr>
                  <a:t>締付トルク</a:t>
                </a:r>
                <a:r>
                  <a:rPr lang="en-US" altLang="ja-JP" sz="1800">
                    <a:solidFill>
                      <a:schemeClr val="tx1"/>
                    </a:solidFill>
                    <a:latin typeface="Meiryo UI" panose="020B0604030504040204" pitchFamily="50" charset="-128"/>
                    <a:ea typeface="Meiryo UI" panose="020B0604030504040204" pitchFamily="50" charset="-128"/>
                  </a:rPr>
                  <a:t>(N</a:t>
                </a:r>
                <a:r>
                  <a:rPr lang="ja-JP" altLang="en-US" sz="1800">
                    <a:solidFill>
                      <a:schemeClr val="tx1"/>
                    </a:solidFill>
                    <a:latin typeface="Meiryo UI" panose="020B0604030504040204" pitchFamily="50" charset="-128"/>
                    <a:ea typeface="Meiryo UI" panose="020B0604030504040204" pitchFamily="50" charset="-128"/>
                  </a:rPr>
                  <a:t>・</a:t>
                </a:r>
                <a:r>
                  <a:rPr lang="en-US" altLang="ja-JP" sz="1800">
                    <a:solidFill>
                      <a:schemeClr val="tx1"/>
                    </a:solidFill>
                    <a:latin typeface="Meiryo UI" panose="020B0604030504040204" pitchFamily="50" charset="-128"/>
                    <a:ea typeface="Meiryo UI" panose="020B0604030504040204" pitchFamily="50" charset="-128"/>
                  </a:rPr>
                  <a:t>m)</a:t>
                </a:r>
                <a:endParaRPr lang="ja-JP" altLang="en-US" sz="1800">
                  <a:solidFill>
                    <a:schemeClr val="tx1"/>
                  </a:solidFill>
                  <a:latin typeface="Meiryo UI" panose="020B0604030504040204" pitchFamily="50" charset="-128"/>
                  <a:ea typeface="Meiryo UI" panose="020B0604030504040204" pitchFamily="50" charset="-128"/>
                </a:endParaRPr>
              </a:p>
            </c:rich>
          </c:tx>
          <c:layout>
            <c:manualLayout>
              <c:xMode val="edge"/>
              <c:yMode val="edge"/>
              <c:x val="0.27881808281963222"/>
              <c:y val="0.915715918372007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723264"/>
        <c:crosses val="autoZero"/>
        <c:auto val="1"/>
        <c:lblAlgn val="ctr"/>
        <c:lblOffset val="100"/>
        <c:noMultiLvlLbl val="1"/>
      </c:catAx>
      <c:valAx>
        <c:axId val="24172326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800">
                    <a:solidFill>
                      <a:schemeClr val="tx1"/>
                    </a:solidFill>
                    <a:latin typeface="Meiryo UI" panose="020B0604030504040204" pitchFamily="50" charset="-128"/>
                    <a:ea typeface="Meiryo UI" panose="020B0604030504040204" pitchFamily="50" charset="-128"/>
                  </a:rPr>
                  <a:t>人数</a:t>
                </a:r>
                <a:r>
                  <a:rPr lang="en-US" altLang="ja-JP" sz="1800">
                    <a:solidFill>
                      <a:schemeClr val="tx1"/>
                    </a:solidFill>
                    <a:latin typeface="Meiryo UI" panose="020B0604030504040204" pitchFamily="50" charset="-128"/>
                    <a:ea typeface="Meiryo UI" panose="020B0604030504040204" pitchFamily="50" charset="-128"/>
                  </a:rPr>
                  <a:t>(</a:t>
                </a:r>
                <a:r>
                  <a:rPr lang="ja-JP" altLang="en-US" sz="1800">
                    <a:solidFill>
                      <a:schemeClr val="tx1"/>
                    </a:solidFill>
                    <a:latin typeface="Meiryo UI" panose="020B0604030504040204" pitchFamily="50" charset="-128"/>
                    <a:ea typeface="Meiryo UI" panose="020B0604030504040204" pitchFamily="50" charset="-128"/>
                  </a:rPr>
                  <a:t>人</a:t>
                </a:r>
                <a:r>
                  <a:rPr lang="en-US" altLang="ja-JP" sz="1800">
                    <a:solidFill>
                      <a:schemeClr val="tx1"/>
                    </a:solidFill>
                    <a:latin typeface="Meiryo UI" panose="020B0604030504040204" pitchFamily="50" charset="-128"/>
                    <a:ea typeface="Meiryo UI" panose="020B0604030504040204" pitchFamily="50" charset="-128"/>
                  </a:rPr>
                  <a:t>)</a:t>
                </a:r>
                <a:endParaRPr lang="ja-JP" altLang="en-US" sz="1800">
                  <a:solidFill>
                    <a:schemeClr val="tx1"/>
                  </a:solidFill>
                  <a:latin typeface="Meiryo UI" panose="020B0604030504040204" pitchFamily="50" charset="-128"/>
                  <a:ea typeface="Meiryo UI" panose="020B0604030504040204" pitchFamily="50" charset="-128"/>
                </a:endParaRPr>
              </a:p>
            </c:rich>
          </c:tx>
          <c:layout>
            <c:manualLayout>
              <c:xMode val="edge"/>
              <c:yMode val="edge"/>
              <c:x val="1.6904183209181571E-2"/>
              <c:y val="0"/>
            </c:manualLayout>
          </c:layout>
          <c:overlay val="0"/>
          <c:spPr>
            <a:noFill/>
            <a:ln>
              <a:noFill/>
            </a:ln>
            <a:effectLst/>
          </c:spPr>
          <c:txPr>
            <a:bodyPr rot="0" spcFirstLastPara="1" vertOverflow="ellipsis"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721344"/>
        <c:crosses val="autoZero"/>
        <c:crossBetween val="between"/>
        <c:majorUnit val="1"/>
      </c:valAx>
      <c:valAx>
        <c:axId val="241729536"/>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800">
                    <a:solidFill>
                      <a:schemeClr val="tx1"/>
                    </a:solidFill>
                    <a:latin typeface="Meiryo UI" panose="020B0604030504040204" pitchFamily="50" charset="-128"/>
                    <a:ea typeface="Meiryo UI" panose="020B0604030504040204" pitchFamily="50" charset="-128"/>
                  </a:rPr>
                  <a:t>真直度のズレ</a:t>
                </a:r>
                <a:r>
                  <a:rPr lang="en-US" altLang="ja-JP" sz="1800">
                    <a:solidFill>
                      <a:schemeClr val="tx1"/>
                    </a:solidFill>
                    <a:latin typeface="Meiryo UI" panose="020B0604030504040204" pitchFamily="50" charset="-128"/>
                    <a:ea typeface="Meiryo UI" panose="020B0604030504040204" pitchFamily="50" charset="-128"/>
                  </a:rPr>
                  <a:t>(mm)</a:t>
                </a:r>
                <a:endParaRPr lang="ja-JP" altLang="en-US" sz="1800">
                  <a:solidFill>
                    <a:schemeClr val="tx1"/>
                  </a:solidFill>
                  <a:latin typeface="Meiryo UI" panose="020B0604030504040204" pitchFamily="50" charset="-128"/>
                  <a:ea typeface="Meiryo UI" panose="020B0604030504040204" pitchFamily="50" charset="-128"/>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731456"/>
        <c:crosses val="max"/>
        <c:crossBetween val="midCat"/>
      </c:valAx>
      <c:valAx>
        <c:axId val="241731456"/>
        <c:scaling>
          <c:orientation val="minMax"/>
        </c:scaling>
        <c:delete val="1"/>
        <c:axPos val="b"/>
        <c:numFmt formatCode="General" sourceLinked="1"/>
        <c:majorTickMark val="out"/>
        <c:minorTickMark val="none"/>
        <c:tickLblPos val="nextTo"/>
        <c:crossAx val="241729536"/>
        <c:crosses val="autoZero"/>
        <c:crossBetween val="midCat"/>
      </c:valAx>
      <c:spPr>
        <a:noFill/>
        <a:ln>
          <a:noFill/>
        </a:ln>
        <a:effectLst/>
      </c:spPr>
    </c:plotArea>
    <c:legend>
      <c:legendPos val="r"/>
      <c:layout>
        <c:manualLayout>
          <c:xMode val="edge"/>
          <c:yMode val="edge"/>
          <c:x val="0.14084376090722961"/>
          <c:y val="0.11085455287327987"/>
          <c:w val="0.28641693398141449"/>
          <c:h val="0.42122130851272233"/>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400">
                <a:solidFill>
                  <a:schemeClr val="tx1"/>
                </a:solidFill>
                <a:latin typeface="Meiryo UI" panose="020B0604030504040204" pitchFamily="50" charset="-128"/>
                <a:ea typeface="Meiryo UI" panose="020B0604030504040204" pitchFamily="50" charset="-128"/>
              </a:rPr>
              <a:t>ロット①</a:t>
            </a:r>
          </a:p>
        </c:rich>
      </c:tx>
      <c:layout>
        <c:manualLayout>
          <c:xMode val="edge"/>
          <c:yMode val="edge"/>
          <c:x val="0.40856919191919189"/>
          <c:y val="6.4327485380119482E-6"/>
        </c:manualLayout>
      </c:layout>
      <c:overlay val="0"/>
      <c:spPr>
        <a:noFill/>
        <a:ln w="25400">
          <a:noFill/>
        </a:ln>
      </c:spPr>
    </c:title>
    <c:autoTitleDeleted val="0"/>
    <c:plotArea>
      <c:layout>
        <c:manualLayout>
          <c:layoutTarget val="inner"/>
          <c:xMode val="edge"/>
          <c:yMode val="edge"/>
          <c:x val="0.1788949494949495"/>
          <c:y val="0.10172134548715683"/>
          <c:w val="0.80773914141414138"/>
          <c:h val="0.68309961591802693"/>
        </c:manualLayout>
      </c:layout>
      <c:lineChart>
        <c:grouping val="standard"/>
        <c:varyColors val="0"/>
        <c:ser>
          <c:idx val="0"/>
          <c:order val="0"/>
          <c:spPr>
            <a:ln w="38100" cap="rnd">
              <a:solidFill>
                <a:schemeClr val="accent1"/>
              </a:solidFill>
              <a:round/>
            </a:ln>
            <a:effectLst/>
          </c:spPr>
          <c:marker>
            <c:symbol val="circle"/>
            <c:size val="5"/>
            <c:spPr>
              <a:ln w="38100"/>
            </c:spPr>
          </c:marker>
          <c:dLbls>
            <c:dLbl>
              <c:idx val="0"/>
              <c:layout>
                <c:manualLayout>
                  <c:x val="-9.9514258862075308E-2"/>
                  <c:y val="-9.88016446543797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AE-4AD7-B0E3-2A8D0E80ED5D}"/>
                </c:ext>
              </c:extLst>
            </c:dLbl>
            <c:dLbl>
              <c:idx val="1"/>
              <c:layout>
                <c:manualLayout>
                  <c:x val="-6.3934306818453926E-2"/>
                  <c:y val="-6.8963643759058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AE-4AD7-B0E3-2A8D0E80ED5D}"/>
                </c:ext>
              </c:extLst>
            </c:dLbl>
            <c:dLbl>
              <c:idx val="2"/>
              <c:layout>
                <c:manualLayout>
                  <c:x val="-6.3067349162356928E-2"/>
                  <c:y val="-6.1504146041693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AE-4AD7-B0E3-2A8D0E80ED5D}"/>
                </c:ext>
              </c:extLst>
            </c:dLbl>
            <c:dLbl>
              <c:idx val="3"/>
              <c:layout>
                <c:manualLayout>
                  <c:x val="-5.6497929132578811E-2"/>
                  <c:y val="-4.874341236778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AE-4AD7-B0E3-2A8D0E80ED5D}"/>
                </c:ext>
              </c:extLst>
            </c:dLbl>
            <c:numFmt formatCode="#,##0.00_);[Red]\(#,##0.00\)" sourceLinked="0"/>
            <c:spPr>
              <a:noFill/>
              <a:ln>
                <a:noFill/>
              </a:ln>
              <a:effectLst/>
            </c:spPr>
            <c:txPr>
              <a:bodyPr wrap="square" lIns="38100" tIns="19050" rIns="38100" bIns="19050" anchor="ctr">
                <a:spAutoFit/>
              </a:bodyPr>
              <a:lstStyle/>
              <a:p>
                <a:pPr>
                  <a:defRPr sz="1200">
                    <a:solidFill>
                      <a:schemeClr val="tx1"/>
                    </a:solidFill>
                    <a:latin typeface="Meiryo UI" panose="020B0604030504040204" pitchFamily="50" charset="-128"/>
                    <a:ea typeface="Meiryo UI" panose="020B0604030504040204"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4"/>
              <c:pt idx="0">
                <c:v>5</c:v>
              </c:pt>
              <c:pt idx="1">
                <c:v>6</c:v>
              </c:pt>
              <c:pt idx="2">
                <c:v>10</c:v>
              </c:pt>
              <c:pt idx="3">
                <c:v>20</c:v>
              </c:pt>
            </c:numLit>
          </c:cat>
          <c:val>
            <c:numRef>
              <c:f>'付表１　様式1-1　問題解決型'!$DA$70:$DA$73</c:f>
              <c:numCache>
                <c:formatCode>General</c:formatCode>
                <c:ptCount val="4"/>
                <c:pt idx="0">
                  <c:v>0.36</c:v>
                </c:pt>
                <c:pt idx="1">
                  <c:v>0.6</c:v>
                </c:pt>
                <c:pt idx="2">
                  <c:v>0.66</c:v>
                </c:pt>
                <c:pt idx="3">
                  <c:v>0.65</c:v>
                </c:pt>
              </c:numCache>
            </c:numRef>
          </c:val>
          <c:smooth val="0"/>
          <c:extLst>
            <c:ext xmlns:c16="http://schemas.microsoft.com/office/drawing/2014/chart" uri="{C3380CC4-5D6E-409C-BE32-E72D297353CC}">
              <c16:uniqueId val="{00000004-17AE-4AD7-B0E3-2A8D0E80ED5D}"/>
            </c:ext>
          </c:extLst>
        </c:ser>
        <c:dLbls>
          <c:showLegendKey val="0"/>
          <c:showVal val="0"/>
          <c:showCatName val="0"/>
          <c:showSerName val="0"/>
          <c:showPercent val="0"/>
          <c:showBubbleSize val="0"/>
        </c:dLbls>
        <c:marker val="1"/>
        <c:smooth val="0"/>
        <c:axId val="258426368"/>
        <c:axId val="258428288"/>
      </c:lineChart>
      <c:catAx>
        <c:axId val="258426368"/>
        <c:scaling>
          <c:orientation val="minMax"/>
        </c:scaling>
        <c:delete val="0"/>
        <c:axPos val="b"/>
        <c:title>
          <c:tx>
            <c:rich>
              <a:bodyPr/>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ＨＴ時間</a:t>
                </a:r>
                <a:r>
                  <a:rPr lang="en-US" altLang="ja-JP" sz="1200" b="0">
                    <a:solidFill>
                      <a:schemeClr val="tx1"/>
                    </a:solidFill>
                    <a:latin typeface="Meiryo UI" panose="020B0604030504040204" pitchFamily="50" charset="-128"/>
                    <a:ea typeface="Meiryo UI" panose="020B0604030504040204" pitchFamily="50" charset="-128"/>
                  </a:rPr>
                  <a:t>(</a:t>
                </a:r>
                <a:r>
                  <a:rPr lang="ja-JP" altLang="en-US" sz="1200" b="0">
                    <a:solidFill>
                      <a:schemeClr val="tx1"/>
                    </a:solidFill>
                    <a:latin typeface="Meiryo UI" panose="020B0604030504040204" pitchFamily="50" charset="-128"/>
                    <a:ea typeface="Meiryo UI" panose="020B0604030504040204" pitchFamily="50" charset="-128"/>
                  </a:rPr>
                  <a:t>分</a:t>
                </a:r>
                <a:r>
                  <a:rPr lang="en-US" altLang="ja-JP" sz="1200" b="0">
                    <a:solidFill>
                      <a:schemeClr val="tx1"/>
                    </a:solidFill>
                    <a:latin typeface="Meiryo UI" panose="020B0604030504040204" pitchFamily="50" charset="-128"/>
                    <a:ea typeface="Meiryo UI" panose="020B0604030504040204" pitchFamily="50" charset="-128"/>
                  </a:rPr>
                  <a:t>)</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0.3914484440870003"/>
              <c:y val="0.90887107550391988"/>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428288"/>
        <c:crosses val="autoZero"/>
        <c:auto val="1"/>
        <c:lblAlgn val="ctr"/>
        <c:lblOffset val="100"/>
        <c:noMultiLvlLbl val="0"/>
      </c:catAx>
      <c:valAx>
        <c:axId val="258428288"/>
        <c:scaling>
          <c:orientation val="minMax"/>
          <c:max val="0.8"/>
          <c:min val="0"/>
        </c:scaling>
        <c:delete val="0"/>
        <c:axPos val="l"/>
        <c:majorGridlines>
          <c:spPr>
            <a:ln w="9525" cap="flat" cmpd="sng" algn="ctr">
              <a:solidFill>
                <a:schemeClr val="tx1">
                  <a:lumMod val="15000"/>
                  <a:lumOff val="85000"/>
                </a:schemeClr>
              </a:solidFill>
              <a:round/>
            </a:ln>
            <a:effectLst/>
          </c:spPr>
        </c:majorGridlines>
        <c:title>
          <c:tx>
            <c:rich>
              <a:bodyPr rot="0" vert="wordArtVertRtl"/>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曲がり量</a:t>
                </a:r>
                <a:r>
                  <a:rPr lang="en-US" altLang="ja-JP" sz="1200" b="0">
                    <a:solidFill>
                      <a:schemeClr val="tx1"/>
                    </a:solidFill>
                    <a:latin typeface="Meiryo UI" panose="020B0604030504040204" pitchFamily="50" charset="-128"/>
                    <a:ea typeface="Meiryo UI" panose="020B0604030504040204" pitchFamily="50" charset="-128"/>
                  </a:rPr>
                  <a:t>(mm)</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4.8900000000000002E-3"/>
              <c:y val="0.29051044100170492"/>
            </c:manualLayout>
          </c:layout>
          <c:overlay val="0"/>
        </c:title>
        <c:numFmt formatCode="General" sourceLinked="1"/>
        <c:majorTickMark val="none"/>
        <c:minorTickMark val="none"/>
        <c:tickLblPos val="nextTo"/>
        <c:spPr>
          <a:ln w="9525">
            <a:noFill/>
          </a:ln>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426368"/>
        <c:crosses val="autoZero"/>
        <c:crossBetween val="between"/>
        <c:majorUnit val="0.2"/>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400">
                <a:solidFill>
                  <a:schemeClr val="tx1"/>
                </a:solidFill>
                <a:latin typeface="Meiryo UI" panose="020B0604030504040204" pitchFamily="50" charset="-128"/>
                <a:ea typeface="Meiryo UI" panose="020B0604030504040204" pitchFamily="50" charset="-128"/>
              </a:rPr>
              <a:t>ロット②</a:t>
            </a:r>
          </a:p>
        </c:rich>
      </c:tx>
      <c:layout>
        <c:manualLayout>
          <c:xMode val="edge"/>
          <c:yMode val="edge"/>
          <c:x val="0.43812871663368108"/>
          <c:y val="3.7134502923976609E-3"/>
        </c:manualLayout>
      </c:layout>
      <c:overlay val="0"/>
      <c:spPr>
        <a:noFill/>
        <a:ln w="25400">
          <a:noFill/>
        </a:ln>
      </c:spPr>
    </c:title>
    <c:autoTitleDeleted val="0"/>
    <c:plotArea>
      <c:layout>
        <c:manualLayout>
          <c:layoutTarget val="inner"/>
          <c:xMode val="edge"/>
          <c:yMode val="edge"/>
          <c:x val="0.19394242424242425"/>
          <c:y val="0.10668625730994154"/>
          <c:w val="0.77719393939393944"/>
          <c:h val="0.67905611960116186"/>
        </c:manualLayout>
      </c:layout>
      <c:lineChart>
        <c:grouping val="standard"/>
        <c:varyColors val="0"/>
        <c:ser>
          <c:idx val="0"/>
          <c:order val="0"/>
          <c:spPr>
            <a:ln w="38100" cap="rnd">
              <a:solidFill>
                <a:schemeClr val="accent1"/>
              </a:solidFill>
              <a:round/>
            </a:ln>
            <a:effectLst/>
          </c:spPr>
          <c:marker>
            <c:symbol val="circle"/>
            <c:size val="5"/>
            <c:spPr>
              <a:ln w="38100"/>
            </c:spPr>
          </c:marker>
          <c:dLbls>
            <c:dLbl>
              <c:idx val="0"/>
              <c:layout>
                <c:manualLayout>
                  <c:x val="-0.10814318970540535"/>
                  <c:y val="-8.9024912605529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2D-4A0C-AD02-8821B23FB3E4}"/>
                </c:ext>
              </c:extLst>
            </c:dLbl>
            <c:dLbl>
              <c:idx val="1"/>
              <c:layout>
                <c:manualLayout>
                  <c:x val="-5.3146461250025472E-2"/>
                  <c:y val="-7.5393056331034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2D-4A0C-AD02-8821B23FB3E4}"/>
                </c:ext>
              </c:extLst>
            </c:dLbl>
            <c:dLbl>
              <c:idx val="2"/>
              <c:layout>
                <c:manualLayout>
                  <c:x val="-6.1372806749404041E-2"/>
                  <c:y val="-6.7916766861680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2D-4A0C-AD02-8821B23FB3E4}"/>
                </c:ext>
              </c:extLst>
            </c:dLbl>
            <c:dLbl>
              <c:idx val="3"/>
              <c:layout>
                <c:manualLayout>
                  <c:x val="-5.2020286931181471E-2"/>
                  <c:y val="-8.4285958580043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2D-4A0C-AD02-8821B23FB3E4}"/>
                </c:ext>
              </c:extLst>
            </c:dLbl>
            <c:numFmt formatCode="#,##0.00_);[Red]\(#,##0.00\)" sourceLinked="0"/>
            <c:spPr>
              <a:noFill/>
              <a:ln>
                <a:noFill/>
              </a:ln>
              <a:effectLst/>
            </c:spPr>
            <c:txPr>
              <a:bodyPr wrap="square" lIns="38100" tIns="19050" rIns="38100" bIns="19050" anchor="ctr">
                <a:spAutoFit/>
              </a:bodyPr>
              <a:lstStyle/>
              <a:p>
                <a:pPr>
                  <a:defRPr sz="1200">
                    <a:solidFill>
                      <a:schemeClr val="tx1"/>
                    </a:solidFill>
                    <a:latin typeface="Meiryo UI" panose="020B0604030504040204" pitchFamily="50" charset="-128"/>
                    <a:ea typeface="Meiryo UI" panose="020B0604030504040204"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4"/>
              <c:pt idx="0">
                <c:v>5</c:v>
              </c:pt>
              <c:pt idx="1">
                <c:v>6</c:v>
              </c:pt>
              <c:pt idx="2">
                <c:v>10</c:v>
              </c:pt>
              <c:pt idx="3">
                <c:v>20</c:v>
              </c:pt>
            </c:numLit>
          </c:cat>
          <c:val>
            <c:numRef>
              <c:f>'付表１　様式1-1　問題解決型'!$DB$70:$DB$73</c:f>
              <c:numCache>
                <c:formatCode>General</c:formatCode>
                <c:ptCount val="4"/>
                <c:pt idx="0">
                  <c:v>0.46</c:v>
                </c:pt>
                <c:pt idx="1">
                  <c:v>0.61</c:v>
                </c:pt>
                <c:pt idx="2">
                  <c:v>0.63</c:v>
                </c:pt>
                <c:pt idx="3">
                  <c:v>0.62</c:v>
                </c:pt>
              </c:numCache>
            </c:numRef>
          </c:val>
          <c:smooth val="0"/>
          <c:extLst>
            <c:ext xmlns:c16="http://schemas.microsoft.com/office/drawing/2014/chart" uri="{C3380CC4-5D6E-409C-BE32-E72D297353CC}">
              <c16:uniqueId val="{00000004-FB2D-4A0C-AD02-8821B23FB3E4}"/>
            </c:ext>
          </c:extLst>
        </c:ser>
        <c:dLbls>
          <c:showLegendKey val="0"/>
          <c:showVal val="0"/>
          <c:showCatName val="0"/>
          <c:showSerName val="0"/>
          <c:showPercent val="0"/>
          <c:showBubbleSize val="0"/>
        </c:dLbls>
        <c:marker val="1"/>
        <c:smooth val="0"/>
        <c:axId val="241244032"/>
        <c:axId val="241246208"/>
      </c:lineChart>
      <c:catAx>
        <c:axId val="241244032"/>
        <c:scaling>
          <c:orientation val="minMax"/>
        </c:scaling>
        <c:delete val="0"/>
        <c:axPos val="b"/>
        <c:title>
          <c:tx>
            <c:rich>
              <a:bodyPr/>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ＨＴ時間</a:t>
                </a:r>
                <a:r>
                  <a:rPr lang="en-US" altLang="ja-JP" sz="1200" b="0">
                    <a:solidFill>
                      <a:schemeClr val="tx1"/>
                    </a:solidFill>
                    <a:latin typeface="Meiryo UI" panose="020B0604030504040204" pitchFamily="50" charset="-128"/>
                    <a:ea typeface="Meiryo UI" panose="020B0604030504040204" pitchFamily="50" charset="-128"/>
                  </a:rPr>
                  <a:t>(</a:t>
                </a:r>
                <a:r>
                  <a:rPr lang="ja-JP" altLang="en-US" sz="1200" b="0">
                    <a:solidFill>
                      <a:schemeClr val="tx1"/>
                    </a:solidFill>
                    <a:latin typeface="Meiryo UI" panose="020B0604030504040204" pitchFamily="50" charset="-128"/>
                    <a:ea typeface="Meiryo UI" panose="020B0604030504040204" pitchFamily="50" charset="-128"/>
                  </a:rPr>
                  <a:t>分</a:t>
                </a:r>
                <a:r>
                  <a:rPr lang="en-US" altLang="ja-JP" sz="1200" b="0">
                    <a:solidFill>
                      <a:schemeClr val="tx1"/>
                    </a:solidFill>
                    <a:latin typeface="Meiryo UI" panose="020B0604030504040204" pitchFamily="50" charset="-128"/>
                    <a:ea typeface="Meiryo UI" panose="020B0604030504040204" pitchFamily="50" charset="-128"/>
                  </a:rPr>
                  <a:t>)</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0.39670392870086363"/>
              <c:y val="0.90914546726588441"/>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246208"/>
        <c:crosses val="autoZero"/>
        <c:auto val="1"/>
        <c:lblAlgn val="ctr"/>
        <c:lblOffset val="100"/>
        <c:noMultiLvlLbl val="0"/>
      </c:catAx>
      <c:valAx>
        <c:axId val="241246208"/>
        <c:scaling>
          <c:orientation val="minMax"/>
          <c:max val="0.8"/>
          <c:min val="0"/>
        </c:scaling>
        <c:delete val="0"/>
        <c:axPos val="l"/>
        <c:majorGridlines>
          <c:spPr>
            <a:ln w="9525" cap="flat" cmpd="sng" algn="ctr">
              <a:solidFill>
                <a:schemeClr val="tx1">
                  <a:lumMod val="15000"/>
                  <a:lumOff val="85000"/>
                </a:schemeClr>
              </a:solidFill>
              <a:round/>
            </a:ln>
            <a:effectLst/>
          </c:spPr>
        </c:majorGridlines>
        <c:title>
          <c:tx>
            <c:rich>
              <a:bodyPr rot="0" vert="wordArtVertRtl"/>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曲がり量</a:t>
                </a:r>
                <a:r>
                  <a:rPr lang="en-US" altLang="ja-JP" sz="1200" b="0">
                    <a:solidFill>
                      <a:schemeClr val="tx1"/>
                    </a:solidFill>
                    <a:latin typeface="Meiryo UI" panose="020B0604030504040204" pitchFamily="50" charset="-128"/>
                    <a:ea typeface="Meiryo UI" panose="020B0604030504040204" pitchFamily="50" charset="-128"/>
                  </a:rPr>
                  <a:t>(mm)</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5.7077777777777795E-3"/>
              <c:y val="0.29735866013071893"/>
            </c:manualLayout>
          </c:layout>
          <c:overlay val="0"/>
        </c:title>
        <c:numFmt formatCode="General" sourceLinked="1"/>
        <c:majorTickMark val="none"/>
        <c:minorTickMark val="none"/>
        <c:tickLblPos val="nextTo"/>
        <c:spPr>
          <a:ln w="9525">
            <a:noFill/>
          </a:ln>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244032"/>
        <c:crosses val="autoZero"/>
        <c:crossBetween val="between"/>
        <c:majorUnit val="0.2"/>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400" dirty="0">
                <a:solidFill>
                  <a:schemeClr val="tx1"/>
                </a:solidFill>
                <a:latin typeface="Meiryo UI" panose="020B0604030504040204" pitchFamily="50" charset="-128"/>
                <a:ea typeface="Meiryo UI" panose="020B0604030504040204" pitchFamily="50" charset="-128"/>
              </a:rPr>
              <a:t>ロット③</a:t>
            </a:r>
          </a:p>
        </c:rich>
      </c:tx>
      <c:layout>
        <c:manualLayout>
          <c:xMode val="edge"/>
          <c:yMode val="edge"/>
          <c:x val="0.40856919191919189"/>
          <c:y val="6.4327485380119482E-6"/>
        </c:manualLayout>
      </c:layout>
      <c:overlay val="0"/>
      <c:spPr>
        <a:noFill/>
        <a:ln w="25400">
          <a:noFill/>
        </a:ln>
      </c:spPr>
    </c:title>
    <c:autoTitleDeleted val="0"/>
    <c:plotArea>
      <c:layout>
        <c:manualLayout>
          <c:layoutTarget val="inner"/>
          <c:xMode val="edge"/>
          <c:yMode val="edge"/>
          <c:x val="0.1788949494949495"/>
          <c:y val="0.10172134548715683"/>
          <c:w val="0.80773914141414138"/>
          <c:h val="0.67837728053522384"/>
        </c:manualLayout>
      </c:layout>
      <c:lineChart>
        <c:grouping val="standard"/>
        <c:varyColors val="0"/>
        <c:ser>
          <c:idx val="0"/>
          <c:order val="0"/>
          <c:spPr>
            <a:ln w="38100"/>
          </c:spPr>
          <c:marker>
            <c:symbol val="circle"/>
            <c:size val="5"/>
            <c:spPr>
              <a:ln w="38100"/>
            </c:spPr>
          </c:marker>
          <c:dLbls>
            <c:dLbl>
              <c:idx val="0"/>
              <c:layout>
                <c:manualLayout>
                  <c:x val="-0.1114611596213842"/>
                  <c:y val="-8.8968578869377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85-413A-98D8-3E3E5C0C767B}"/>
                </c:ext>
              </c:extLst>
            </c:dLbl>
            <c:spPr>
              <a:noFill/>
              <a:ln>
                <a:noFill/>
              </a:ln>
              <a:effectLst/>
            </c:spPr>
            <c:txPr>
              <a:bodyPr wrap="square" lIns="38100" tIns="19050" rIns="38100" bIns="19050" anchor="ctr">
                <a:spAutoFit/>
              </a:bodyPr>
              <a:lstStyle/>
              <a:p>
                <a:pPr>
                  <a:defRPr sz="1200">
                    <a:latin typeface="Meiryo UI" panose="020B0604030504040204" pitchFamily="50" charset="-128"/>
                    <a:ea typeface="Meiryo UI" panose="020B0604030504040204"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4"/>
              <c:pt idx="0">
                <c:v>5</c:v>
              </c:pt>
              <c:pt idx="1">
                <c:v>6</c:v>
              </c:pt>
              <c:pt idx="2">
                <c:v>10</c:v>
              </c:pt>
              <c:pt idx="3">
                <c:v>20</c:v>
              </c:pt>
            </c:numLit>
          </c:cat>
          <c:val>
            <c:numRef>
              <c:f>'付表１　様式1-1　問題解決型'!$DD$70:$DD$73</c:f>
              <c:numCache>
                <c:formatCode>General</c:formatCode>
                <c:ptCount val="4"/>
                <c:pt idx="0">
                  <c:v>0.31</c:v>
                </c:pt>
                <c:pt idx="1">
                  <c:v>0.55000000000000004</c:v>
                </c:pt>
                <c:pt idx="2">
                  <c:v>0.62</c:v>
                </c:pt>
                <c:pt idx="3">
                  <c:v>0.62</c:v>
                </c:pt>
              </c:numCache>
            </c:numRef>
          </c:val>
          <c:smooth val="0"/>
          <c:extLst>
            <c:ext xmlns:c16="http://schemas.microsoft.com/office/drawing/2014/chart" uri="{C3380CC4-5D6E-409C-BE32-E72D297353CC}">
              <c16:uniqueId val="{00000004-F546-48FF-B67A-BDD480327497}"/>
            </c:ext>
          </c:extLst>
        </c:ser>
        <c:dLbls>
          <c:showLegendKey val="0"/>
          <c:showVal val="0"/>
          <c:showCatName val="0"/>
          <c:showSerName val="0"/>
          <c:showPercent val="0"/>
          <c:showBubbleSize val="0"/>
        </c:dLbls>
        <c:marker val="1"/>
        <c:smooth val="0"/>
        <c:axId val="241280128"/>
        <c:axId val="241282048"/>
      </c:lineChart>
      <c:catAx>
        <c:axId val="241280128"/>
        <c:scaling>
          <c:orientation val="minMax"/>
        </c:scaling>
        <c:delete val="0"/>
        <c:axPos val="b"/>
        <c:title>
          <c:tx>
            <c:rich>
              <a:bodyPr/>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ＨＴ時間</a:t>
                </a:r>
                <a:r>
                  <a:rPr lang="en-US" altLang="ja-JP" sz="1200" b="0">
                    <a:solidFill>
                      <a:schemeClr val="tx1"/>
                    </a:solidFill>
                    <a:latin typeface="Meiryo UI" panose="020B0604030504040204" pitchFamily="50" charset="-128"/>
                    <a:ea typeface="Meiryo UI" panose="020B0604030504040204" pitchFamily="50" charset="-128"/>
                  </a:rPr>
                  <a:t>(</a:t>
                </a:r>
                <a:r>
                  <a:rPr lang="ja-JP" altLang="en-US" sz="1200" b="0">
                    <a:solidFill>
                      <a:schemeClr val="tx1"/>
                    </a:solidFill>
                    <a:latin typeface="Meiryo UI" panose="020B0604030504040204" pitchFamily="50" charset="-128"/>
                    <a:ea typeface="Meiryo UI" panose="020B0604030504040204" pitchFamily="50" charset="-128"/>
                  </a:rPr>
                  <a:t>分</a:t>
                </a:r>
                <a:r>
                  <a:rPr lang="en-US" altLang="ja-JP" sz="1200" b="0">
                    <a:solidFill>
                      <a:schemeClr val="tx1"/>
                    </a:solidFill>
                    <a:latin typeface="Meiryo UI" panose="020B0604030504040204" pitchFamily="50" charset="-128"/>
                    <a:ea typeface="Meiryo UI" panose="020B0604030504040204" pitchFamily="50" charset="-128"/>
                  </a:rPr>
                  <a:t>)</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0.39495598723806663"/>
              <c:y val="0.87867680669724668"/>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282048"/>
        <c:crosses val="autoZero"/>
        <c:auto val="1"/>
        <c:lblAlgn val="ctr"/>
        <c:lblOffset val="100"/>
        <c:noMultiLvlLbl val="0"/>
      </c:catAx>
      <c:valAx>
        <c:axId val="241282048"/>
        <c:scaling>
          <c:orientation val="minMax"/>
          <c:max val="0.8"/>
          <c:min val="0"/>
        </c:scaling>
        <c:delete val="0"/>
        <c:axPos val="l"/>
        <c:majorGridlines>
          <c:spPr>
            <a:ln w="9525" cap="flat" cmpd="sng" algn="ctr">
              <a:solidFill>
                <a:schemeClr val="tx1">
                  <a:lumMod val="15000"/>
                  <a:lumOff val="85000"/>
                </a:schemeClr>
              </a:solidFill>
              <a:round/>
            </a:ln>
            <a:effectLst/>
          </c:spPr>
        </c:majorGridlines>
        <c:title>
          <c:tx>
            <c:rich>
              <a:bodyPr rot="0" vert="wordArtVertRtl"/>
              <a:lstStyle/>
              <a:p>
                <a:pPr>
                  <a:defRPr sz="1200" b="0">
                    <a:solidFill>
                      <a:schemeClr val="tx1"/>
                    </a:solidFill>
                    <a:latin typeface="Meiryo UI" panose="020B0604030504040204" pitchFamily="50" charset="-128"/>
                    <a:ea typeface="Meiryo UI" panose="020B0604030504040204" pitchFamily="50" charset="-128"/>
                  </a:defRPr>
                </a:pPr>
                <a:r>
                  <a:rPr lang="ja-JP" altLang="en-US" sz="1200" b="0">
                    <a:solidFill>
                      <a:schemeClr val="tx1"/>
                    </a:solidFill>
                    <a:latin typeface="Meiryo UI" panose="020B0604030504040204" pitchFamily="50" charset="-128"/>
                    <a:ea typeface="Meiryo UI" panose="020B0604030504040204" pitchFamily="50" charset="-128"/>
                  </a:rPr>
                  <a:t>曲がり量</a:t>
                </a:r>
                <a:r>
                  <a:rPr lang="en-US" altLang="ja-JP" sz="1200" b="0">
                    <a:solidFill>
                      <a:schemeClr val="tx1"/>
                    </a:solidFill>
                    <a:latin typeface="Meiryo UI" panose="020B0604030504040204" pitchFamily="50" charset="-128"/>
                    <a:ea typeface="Meiryo UI" panose="020B0604030504040204" pitchFamily="50" charset="-128"/>
                  </a:rPr>
                  <a:t>(mm)</a:t>
                </a:r>
                <a:endParaRPr lang="ja-JP" altLang="en-US" sz="1200" b="0">
                  <a:solidFill>
                    <a:schemeClr val="tx1"/>
                  </a:solidFill>
                  <a:latin typeface="Meiryo UI" panose="020B0604030504040204" pitchFamily="50" charset="-128"/>
                  <a:ea typeface="Meiryo UI" panose="020B0604030504040204" pitchFamily="50" charset="-128"/>
                </a:endParaRPr>
              </a:p>
            </c:rich>
          </c:tx>
          <c:layout>
            <c:manualLayout>
              <c:xMode val="edge"/>
              <c:yMode val="edge"/>
              <c:x val="4.8900000000000002E-3"/>
              <c:y val="0.29051044100170492"/>
            </c:manualLayout>
          </c:layout>
          <c:overlay val="0"/>
        </c:title>
        <c:numFmt formatCode="General" sourceLinked="1"/>
        <c:majorTickMark val="none"/>
        <c:minorTickMark val="none"/>
        <c:tickLblPos val="nextTo"/>
        <c:spPr>
          <a:ln w="9525">
            <a:noFill/>
          </a:ln>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1280128"/>
        <c:crosses val="autoZero"/>
        <c:crossBetween val="between"/>
        <c:majorUnit val="0.2"/>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80624883495658"/>
          <c:y val="4.2021393737837164E-2"/>
          <c:w val="0.85456217533674472"/>
          <c:h val="0.85394337605172532"/>
        </c:manualLayout>
      </c:layout>
      <c:lineChart>
        <c:grouping val="standard"/>
        <c:varyColors val="0"/>
        <c:ser>
          <c:idx val="0"/>
          <c:order val="0"/>
          <c:spPr>
            <a:ln w="38100"/>
          </c:spPr>
          <c:marker>
            <c:symbol val="circle"/>
            <c:size val="9"/>
            <c:spPr>
              <a:ln w="38100"/>
            </c:spPr>
          </c:marker>
          <c:dLbls>
            <c:dLbl>
              <c:idx val="0"/>
              <c:layout>
                <c:manualLayout>
                  <c:x val="-8.4668086870534023E-2"/>
                  <c:y val="-8.6287545903401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DFB-4AE8-B754-6C13DA89E4C1}"/>
                </c:ext>
              </c:extLst>
            </c:dLbl>
            <c:dLbl>
              <c:idx val="1"/>
              <c:layout>
                <c:manualLayout>
                  <c:x val="-6.6915783927411196E-2"/>
                  <c:y val="-8.45457965324080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DFB-4AE8-B754-6C13DA89E4C1}"/>
                </c:ext>
              </c:extLst>
            </c:dLbl>
            <c:spPr>
              <a:solidFill>
                <a:schemeClr val="bg1">
                  <a:lumMod val="95000"/>
                </a:schemeClr>
              </a:solidFill>
              <a:ln>
                <a:noFill/>
              </a:ln>
              <a:effectLst/>
            </c:spPr>
            <c:txPr>
              <a:bodyPr wrap="square" lIns="38100" tIns="19050" rIns="38100" bIns="19050" anchor="ctr">
                <a:spAutoFit/>
              </a:bodyPr>
              <a:lstStyle/>
              <a:p>
                <a:pPr>
                  <a:defRPr sz="1600" b="1">
                    <a:latin typeface="Meiryo UI" panose="020B0604030504040204" pitchFamily="50" charset="-128"/>
                    <a:ea typeface="Meiryo UI" panose="020B0604030504040204"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Sheet3!$I$27:$I$28</c:f>
              <c:numCache>
                <c:formatCode>General</c:formatCode>
                <c:ptCount val="2"/>
                <c:pt idx="0">
                  <c:v>4</c:v>
                </c:pt>
                <c:pt idx="1">
                  <c:v>8</c:v>
                </c:pt>
              </c:numCache>
            </c:numRef>
          </c:cat>
          <c:val>
            <c:numRef>
              <c:f>Sheet3!$J$27:$J$28</c:f>
              <c:numCache>
                <c:formatCode>General</c:formatCode>
                <c:ptCount val="2"/>
                <c:pt idx="0">
                  <c:v>75.8</c:v>
                </c:pt>
                <c:pt idx="1">
                  <c:v>70.5</c:v>
                </c:pt>
              </c:numCache>
            </c:numRef>
          </c:val>
          <c:smooth val="0"/>
          <c:extLst>
            <c:ext xmlns:c16="http://schemas.microsoft.com/office/drawing/2014/chart" uri="{C3380CC4-5D6E-409C-BE32-E72D297353CC}">
              <c16:uniqueId val="{00000002-3DFB-4AE8-B754-6C13DA89E4C1}"/>
            </c:ext>
          </c:extLst>
        </c:ser>
        <c:dLbls>
          <c:showLegendKey val="0"/>
          <c:showVal val="0"/>
          <c:showCatName val="0"/>
          <c:showSerName val="0"/>
          <c:showPercent val="0"/>
          <c:showBubbleSize val="0"/>
        </c:dLbls>
        <c:marker val="1"/>
        <c:smooth val="0"/>
        <c:axId val="241550080"/>
        <c:axId val="241551616"/>
      </c:lineChart>
      <c:catAx>
        <c:axId val="241550080"/>
        <c:scaling>
          <c:orientation val="minMax"/>
        </c:scaling>
        <c:delete val="0"/>
        <c:axPos val="b"/>
        <c:numFmt formatCode="General" sourceLinked="1"/>
        <c:majorTickMark val="out"/>
        <c:minorTickMark val="none"/>
        <c:tickLblPos val="nextTo"/>
        <c:txPr>
          <a:bodyPr/>
          <a:lstStyle/>
          <a:p>
            <a:pPr>
              <a:defRPr>
                <a:solidFill>
                  <a:schemeClr val="tx1"/>
                </a:solidFill>
                <a:latin typeface="Meiryo UI" panose="020B0604030504040204" pitchFamily="50" charset="-128"/>
                <a:ea typeface="Meiryo UI" panose="020B0604030504040204" pitchFamily="50" charset="-128"/>
              </a:defRPr>
            </a:pPr>
            <a:endParaRPr lang="ja-JP"/>
          </a:p>
        </c:txPr>
        <c:crossAx val="241551616"/>
        <c:crosses val="autoZero"/>
        <c:auto val="1"/>
        <c:lblAlgn val="ctr"/>
        <c:lblOffset val="100"/>
        <c:noMultiLvlLbl val="0"/>
      </c:catAx>
      <c:valAx>
        <c:axId val="241551616"/>
        <c:scaling>
          <c:orientation val="minMax"/>
          <c:max val="100"/>
          <c:min val="0"/>
        </c:scaling>
        <c:delete val="0"/>
        <c:axPos val="l"/>
        <c:majorGridlines/>
        <c:numFmt formatCode="General" sourceLinked="1"/>
        <c:majorTickMark val="out"/>
        <c:minorTickMark val="none"/>
        <c:tickLblPos val="nextTo"/>
        <c:txPr>
          <a:bodyPr/>
          <a:lstStyle/>
          <a:p>
            <a:pPr>
              <a:defRPr>
                <a:solidFill>
                  <a:schemeClr val="tx1"/>
                </a:solidFill>
                <a:latin typeface="Meiryo UI" panose="020B0604030504040204" pitchFamily="50" charset="-128"/>
                <a:ea typeface="Meiryo UI" panose="020B0604030504040204" pitchFamily="50" charset="-128"/>
              </a:defRPr>
            </a:pPr>
            <a:endParaRPr lang="ja-JP"/>
          </a:p>
        </c:txPr>
        <c:crossAx val="241550080"/>
        <c:crosses val="autoZero"/>
        <c:crossBetween val="between"/>
      </c:valAx>
      <c:spPr>
        <a:solidFill>
          <a:schemeClr val="lt1"/>
        </a:solidFill>
        <a:ln w="12700" cap="flat" cmpd="sng" algn="ctr">
          <a:solidFill>
            <a:schemeClr val="dk1"/>
          </a:solidFill>
          <a:prstDash val="solid"/>
          <a:miter lim="800000"/>
        </a:ln>
        <a:effectLst/>
      </c:spPr>
    </c:plotArea>
    <c:plotVisOnly val="1"/>
    <c:dispBlanksAs val="gap"/>
    <c:showDLblsOverMax val="0"/>
  </c:chart>
  <c:spPr>
    <a:solidFill>
      <a:schemeClr val="bg1"/>
    </a:solidFill>
  </c:spPr>
  <c:txPr>
    <a:bodyPr/>
    <a:lstStyle/>
    <a:p>
      <a:pPr>
        <a:defRPr sz="12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2000" b="1" dirty="0">
                <a:solidFill>
                  <a:schemeClr val="tx1"/>
                </a:solidFill>
                <a:latin typeface="Meiryo UI" panose="020B0604030504040204" pitchFamily="50" charset="-128"/>
                <a:ea typeface="Meiryo UI" panose="020B0604030504040204" pitchFamily="50" charset="-128"/>
              </a:rPr>
              <a:t>改善効果時間の推移</a:t>
            </a:r>
            <a:r>
              <a:rPr lang="en-US" altLang="ja-JP"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人別</a:t>
            </a:r>
            <a:r>
              <a:rPr lang="en-US" altLang="ja-JP" sz="2000" b="1" dirty="0">
                <a:solidFill>
                  <a:schemeClr val="tx1"/>
                </a:solidFill>
                <a:latin typeface="Meiryo UI" panose="020B0604030504040204" pitchFamily="50" charset="-128"/>
                <a:ea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endParaRPr>
          </a:p>
        </c:rich>
      </c:tx>
      <c:layout>
        <c:manualLayout>
          <c:xMode val="edge"/>
          <c:yMode val="edge"/>
          <c:x val="0.20842972214418962"/>
          <c:y val="1.559167969042535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9.3537030319841258E-2"/>
          <c:y val="0.1750786029363921"/>
          <c:w val="0.90646296968015871"/>
          <c:h val="0.66653612215692271"/>
        </c:manualLayout>
      </c:layout>
      <c:barChart>
        <c:barDir val="col"/>
        <c:grouping val="clustered"/>
        <c:varyColors val="0"/>
        <c:ser>
          <c:idx val="0"/>
          <c:order val="0"/>
          <c:tx>
            <c:v>改善前</c:v>
          </c:tx>
          <c:spPr>
            <a:solidFill>
              <a:schemeClr val="accent1"/>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Sheet5!$H$3:$H$10</c:f>
              <c:strCache>
                <c:ptCount val="8"/>
                <c:pt idx="0">
                  <c:v>Aさん</c:v>
                </c:pt>
                <c:pt idx="1">
                  <c:v>Bさん</c:v>
                </c:pt>
                <c:pt idx="2">
                  <c:v>Cさん</c:v>
                </c:pt>
                <c:pt idx="3">
                  <c:v>Dさん</c:v>
                </c:pt>
                <c:pt idx="4">
                  <c:v>Eさん</c:v>
                </c:pt>
                <c:pt idx="5">
                  <c:v>Fさん</c:v>
                </c:pt>
                <c:pt idx="6">
                  <c:v>Gさん</c:v>
                </c:pt>
                <c:pt idx="7">
                  <c:v>Hさん</c:v>
                </c:pt>
              </c:strCache>
            </c:strRef>
          </c:cat>
          <c:val>
            <c:numRef>
              <c:f>Sheet5!$N$3:$N$10</c:f>
              <c:numCache>
                <c:formatCode>General</c:formatCode>
                <c:ptCount val="8"/>
                <c:pt idx="0">
                  <c:v>60</c:v>
                </c:pt>
                <c:pt idx="1">
                  <c:v>105</c:v>
                </c:pt>
                <c:pt idx="2">
                  <c:v>58</c:v>
                </c:pt>
                <c:pt idx="3">
                  <c:v>54</c:v>
                </c:pt>
                <c:pt idx="4">
                  <c:v>98</c:v>
                </c:pt>
                <c:pt idx="5">
                  <c:v>110</c:v>
                </c:pt>
                <c:pt idx="6">
                  <c:v>57</c:v>
                </c:pt>
                <c:pt idx="7">
                  <c:v>64</c:v>
                </c:pt>
              </c:numCache>
            </c:numRef>
          </c:val>
          <c:extLst>
            <c:ext xmlns:c16="http://schemas.microsoft.com/office/drawing/2014/chart" uri="{C3380CC4-5D6E-409C-BE32-E72D297353CC}">
              <c16:uniqueId val="{00000000-DEC4-40BA-A123-B51EFF243E87}"/>
            </c:ext>
          </c:extLst>
        </c:ser>
        <c:ser>
          <c:idx val="1"/>
          <c:order val="1"/>
          <c:tx>
            <c:v>改善後</c:v>
          </c:tx>
          <c:spPr>
            <a:solidFill>
              <a:schemeClr val="accent2"/>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Sheet5!$H$3:$H$10</c:f>
              <c:strCache>
                <c:ptCount val="8"/>
                <c:pt idx="0">
                  <c:v>Aさん</c:v>
                </c:pt>
                <c:pt idx="1">
                  <c:v>Bさん</c:v>
                </c:pt>
                <c:pt idx="2">
                  <c:v>Cさん</c:v>
                </c:pt>
                <c:pt idx="3">
                  <c:v>Dさん</c:v>
                </c:pt>
                <c:pt idx="4">
                  <c:v>Eさん</c:v>
                </c:pt>
                <c:pt idx="5">
                  <c:v>Fさん</c:v>
                </c:pt>
                <c:pt idx="6">
                  <c:v>Gさん</c:v>
                </c:pt>
                <c:pt idx="7">
                  <c:v>Hさん</c:v>
                </c:pt>
              </c:strCache>
            </c:strRef>
          </c:cat>
          <c:val>
            <c:numRef>
              <c:f>Sheet5!$T$3:$T$10</c:f>
              <c:numCache>
                <c:formatCode>General</c:formatCode>
                <c:ptCount val="8"/>
                <c:pt idx="0">
                  <c:v>40</c:v>
                </c:pt>
                <c:pt idx="1">
                  <c:v>71</c:v>
                </c:pt>
                <c:pt idx="2">
                  <c:v>38</c:v>
                </c:pt>
                <c:pt idx="3">
                  <c:v>34</c:v>
                </c:pt>
                <c:pt idx="4">
                  <c:v>68</c:v>
                </c:pt>
                <c:pt idx="5">
                  <c:v>72</c:v>
                </c:pt>
                <c:pt idx="6">
                  <c:v>37</c:v>
                </c:pt>
                <c:pt idx="7">
                  <c:v>44</c:v>
                </c:pt>
              </c:numCache>
            </c:numRef>
          </c:val>
          <c:extLst>
            <c:ext xmlns:c16="http://schemas.microsoft.com/office/drawing/2014/chart" uri="{C3380CC4-5D6E-409C-BE32-E72D297353CC}">
              <c16:uniqueId val="{00000001-DEC4-40BA-A123-B51EFF243E87}"/>
            </c:ext>
          </c:extLst>
        </c:ser>
        <c:dLbls>
          <c:showLegendKey val="0"/>
          <c:showVal val="0"/>
          <c:showCatName val="0"/>
          <c:showSerName val="0"/>
          <c:showPercent val="0"/>
          <c:showBubbleSize val="0"/>
        </c:dLbls>
        <c:gapWidth val="150"/>
        <c:axId val="258217088"/>
        <c:axId val="258218624"/>
      </c:barChart>
      <c:catAx>
        <c:axId val="258217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218624"/>
        <c:crosses val="autoZero"/>
        <c:auto val="1"/>
        <c:lblAlgn val="ctr"/>
        <c:lblOffset val="100"/>
        <c:noMultiLvlLbl val="1"/>
      </c:catAx>
      <c:valAx>
        <c:axId val="25821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217088"/>
        <c:crosses val="autoZero"/>
        <c:crossBetween val="between"/>
      </c:valAx>
      <c:spPr>
        <a:noFill/>
        <a:ln>
          <a:noFill/>
        </a:ln>
        <a:effectLst/>
      </c:spPr>
    </c:plotArea>
    <c:legend>
      <c:legendPos val="r"/>
      <c:layout>
        <c:manualLayout>
          <c:xMode val="edge"/>
          <c:yMode val="edge"/>
          <c:x val="0.80537616067754825"/>
          <c:y val="4.6320793285019597E-2"/>
          <c:w val="0.18205400388332943"/>
          <c:h val="0.35974629349761478"/>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2000" b="1" dirty="0">
                <a:solidFill>
                  <a:schemeClr val="tx1"/>
                </a:solidFill>
              </a:rPr>
              <a:t>改善効果時間の推移</a:t>
            </a:r>
            <a:r>
              <a:rPr lang="en-US" sz="2000" b="1" dirty="0">
                <a:solidFill>
                  <a:schemeClr val="tx1"/>
                </a:solidFill>
              </a:rPr>
              <a:t>(</a:t>
            </a:r>
            <a:r>
              <a:rPr lang="ja-JP" sz="2000" b="1" dirty="0">
                <a:solidFill>
                  <a:schemeClr val="tx1"/>
                </a:solidFill>
              </a:rPr>
              <a:t>平均</a:t>
            </a:r>
            <a:r>
              <a:rPr lang="en-US" sz="2000" b="1" dirty="0">
                <a:solidFill>
                  <a:schemeClr val="tx1"/>
                </a:solidFill>
              </a:rPr>
              <a:t>)</a:t>
            </a:r>
            <a:endParaRPr lang="ja-JP" sz="2000" b="1" dirty="0">
              <a:solidFill>
                <a:schemeClr val="tx1"/>
              </a:solidFill>
            </a:endParaRPr>
          </a:p>
        </c:rich>
      </c:tx>
      <c:layout>
        <c:manualLayout>
          <c:xMode val="edge"/>
          <c:yMode val="edge"/>
          <c:x val="0.27414366602812201"/>
          <c:y val="9.2592592592592587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7513779527559062E-2"/>
          <c:y val="0.19958333333333333"/>
          <c:w val="0.89158684858673132"/>
          <c:h val="0.66606481481481494"/>
        </c:manualLayout>
      </c:layout>
      <c:lineChart>
        <c:grouping val="standard"/>
        <c:varyColors val="0"/>
        <c:ser>
          <c:idx val="0"/>
          <c:order val="0"/>
          <c:tx>
            <c:v>目標</c:v>
          </c:tx>
          <c:spPr>
            <a:ln w="28575" cap="rnd">
              <a:solidFill>
                <a:srgbClr val="FF0000"/>
              </a:solidFill>
              <a:round/>
            </a:ln>
            <a:effectLst/>
          </c:spPr>
          <c:marker>
            <c:symbol val="none"/>
          </c:marker>
          <c:cat>
            <c:numRef>
              <c:f>Sheet1!$M$12:$M$14</c:f>
              <c:numCache>
                <c:formatCode>General</c:formatCode>
                <c:ptCount val="3"/>
                <c:pt idx="0">
                  <c:v>4</c:v>
                </c:pt>
                <c:pt idx="2">
                  <c:v>8</c:v>
                </c:pt>
              </c:numCache>
            </c:numRef>
          </c:cat>
          <c:val>
            <c:numRef>
              <c:f>Sheet1!$N$12:$N$14</c:f>
              <c:numCache>
                <c:formatCode>General</c:formatCode>
                <c:ptCount val="3"/>
                <c:pt idx="0">
                  <c:v>54</c:v>
                </c:pt>
                <c:pt idx="1">
                  <c:v>54</c:v>
                </c:pt>
                <c:pt idx="2">
                  <c:v>54</c:v>
                </c:pt>
              </c:numCache>
            </c:numRef>
          </c:val>
          <c:smooth val="0"/>
          <c:extLst>
            <c:ext xmlns:c16="http://schemas.microsoft.com/office/drawing/2014/chart" uri="{C3380CC4-5D6E-409C-BE32-E72D297353CC}">
              <c16:uniqueId val="{00000000-96D2-4391-A7D2-EF248AC65C54}"/>
            </c:ext>
          </c:extLst>
        </c:ser>
        <c:ser>
          <c:idx val="1"/>
          <c:order val="1"/>
          <c:tx>
            <c:v>実績</c:v>
          </c:tx>
          <c:spPr>
            <a:ln w="28575" cap="rnd">
              <a:solidFill>
                <a:srgbClr val="0070C0"/>
              </a:solidFill>
              <a:round/>
            </a:ln>
            <a:effectLst/>
          </c:spPr>
          <c:marker>
            <c:symbol val="circle"/>
            <c:size val="10"/>
            <c:spPr>
              <a:solidFill>
                <a:srgbClr val="0070C0"/>
              </a:solidFill>
              <a:ln w="38100">
                <a:solidFill>
                  <a:srgbClr val="0070C0">
                    <a:alpha val="98000"/>
                  </a:srgbClr>
                </a:solidFill>
              </a:ln>
              <a:effectLst/>
            </c:spPr>
          </c:marker>
          <c:dLbls>
            <c:spPr>
              <a:solidFill>
                <a:schemeClr val="bg1">
                  <a:lumMod val="95000"/>
                </a:schemeClr>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Sheet1!$M$12:$M$14</c:f>
              <c:numCache>
                <c:formatCode>General</c:formatCode>
                <c:ptCount val="3"/>
                <c:pt idx="0">
                  <c:v>4</c:v>
                </c:pt>
                <c:pt idx="2">
                  <c:v>8</c:v>
                </c:pt>
              </c:numCache>
            </c:numRef>
          </c:cat>
          <c:val>
            <c:numRef>
              <c:f>Sheet1!$O$12:$O$14</c:f>
              <c:numCache>
                <c:formatCode>General</c:formatCode>
                <c:ptCount val="3"/>
                <c:pt idx="0">
                  <c:v>75.8</c:v>
                </c:pt>
                <c:pt idx="1">
                  <c:v>70.5</c:v>
                </c:pt>
                <c:pt idx="2">
                  <c:v>50.5</c:v>
                </c:pt>
              </c:numCache>
            </c:numRef>
          </c:val>
          <c:smooth val="0"/>
          <c:extLst>
            <c:ext xmlns:c16="http://schemas.microsoft.com/office/drawing/2014/chart" uri="{C3380CC4-5D6E-409C-BE32-E72D297353CC}">
              <c16:uniqueId val="{00000001-96D2-4391-A7D2-EF248AC65C54}"/>
            </c:ext>
          </c:extLst>
        </c:ser>
        <c:dLbls>
          <c:showLegendKey val="0"/>
          <c:showVal val="0"/>
          <c:showCatName val="0"/>
          <c:showSerName val="0"/>
          <c:showPercent val="0"/>
          <c:showBubbleSize val="0"/>
        </c:dLbls>
        <c:smooth val="0"/>
        <c:axId val="258307200"/>
        <c:axId val="258309120"/>
      </c:lineChart>
      <c:catAx>
        <c:axId val="2583072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dirty="0">
                    <a:solidFill>
                      <a:schemeClr val="tx1"/>
                    </a:solidFill>
                  </a:rPr>
                  <a:t>活動月</a:t>
                </a:r>
              </a:p>
            </c:rich>
          </c:tx>
          <c:layout>
            <c:manualLayout>
              <c:xMode val="edge"/>
              <c:yMode val="edge"/>
              <c:x val="0.88792344706911641"/>
              <c:y val="0.885509259259259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309120"/>
        <c:crosses val="autoZero"/>
        <c:auto val="1"/>
        <c:lblAlgn val="ctr"/>
        <c:lblOffset val="100"/>
        <c:noMultiLvlLbl val="0"/>
      </c:catAx>
      <c:valAx>
        <c:axId val="258309120"/>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solidFill>
                      <a:schemeClr val="tx1"/>
                    </a:solidFill>
                  </a:rPr>
                  <a:t>時間</a:t>
                </a:r>
                <a:r>
                  <a:rPr lang="en-US">
                    <a:solidFill>
                      <a:schemeClr val="tx1"/>
                    </a:solidFill>
                  </a:rPr>
                  <a:t>(</a:t>
                </a:r>
                <a:r>
                  <a:rPr lang="ja-JP">
                    <a:solidFill>
                      <a:schemeClr val="tx1"/>
                    </a:solidFill>
                  </a:rPr>
                  <a:t>分</a:t>
                </a:r>
                <a:r>
                  <a:rPr lang="en-US">
                    <a:solidFill>
                      <a:schemeClr val="tx1"/>
                    </a:solidFill>
                  </a:rPr>
                  <a:t>)</a:t>
                </a:r>
                <a:endParaRPr lang="ja-JP">
                  <a:solidFill>
                    <a:schemeClr val="tx1"/>
                  </a:solidFill>
                </a:endParaRPr>
              </a:p>
            </c:rich>
          </c:tx>
          <c:layout>
            <c:manualLayout>
              <c:xMode val="edge"/>
              <c:yMode val="edge"/>
              <c:x val="0"/>
              <c:y val="1.1643336249635459E-2"/>
            </c:manualLayout>
          </c:layout>
          <c:overlay val="0"/>
          <c:spPr>
            <a:noFill/>
            <a:ln>
              <a:noFill/>
            </a:ln>
            <a:effectLst/>
          </c:spPr>
          <c:txPr>
            <a:bodyPr rot="0" spcFirstLastPara="1" vertOverflow="ellipsis"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58307200"/>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ja-JP" altLang="en-US" sz="2000" b="1" dirty="0">
                <a:solidFill>
                  <a:schemeClr val="tx1"/>
                </a:solidFill>
              </a:rPr>
              <a:t>全作業者平均の作業時間</a:t>
            </a:r>
          </a:p>
        </c:rich>
      </c:tx>
      <c:layout/>
      <c:overlay val="0"/>
      <c:spPr>
        <a:solidFill>
          <a:schemeClr val="bg1"/>
        </a:solid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2.9836133558488576E-2"/>
          <c:y val="2.2303834744563374E-2"/>
          <c:w val="0.94741222322446683"/>
          <c:h val="0.87122742289688404"/>
        </c:manualLayout>
      </c:layout>
      <c:barChart>
        <c:barDir val="bar"/>
        <c:grouping val="stacked"/>
        <c:varyColors val="0"/>
        <c:ser>
          <c:idx val="0"/>
          <c:order val="0"/>
          <c:tx>
            <c:strRef>
              <c:f>Sheet1!$B$1</c:f>
              <c:strCache>
                <c:ptCount val="1"/>
                <c:pt idx="0">
                  <c:v>材料通し</c:v>
                </c:pt>
              </c:strCache>
            </c:strRef>
          </c:tx>
          <c:spPr>
            <a:solidFill>
              <a:schemeClr val="accent1"/>
            </a:solidFill>
            <a:ln>
              <a:noFill/>
            </a:ln>
            <a:effectLst/>
          </c:spPr>
          <c:invertIfNegative val="0"/>
          <c:dLbls>
            <c:dLbl>
              <c:idx val="0"/>
              <c:layout/>
              <c:tx>
                <c:rich>
                  <a:bodyPr/>
                  <a:lstStyle/>
                  <a:p>
                    <a:r>
                      <a:rPr lang="en-US" altLang="ja-JP"/>
                      <a:t>20.1</a:t>
                    </a:r>
                    <a:r>
                      <a:rPr lang="ja-JP" altLang="en-US"/>
                      <a:t>分</a:t>
                    </a:r>
                    <a:endParaRPr lang="ja-JP" alt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53A-4090-AC3A-29EADBAEE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Sheet1!$B$20</c:f>
              <c:numCache>
                <c:formatCode>0.0</c:formatCode>
                <c:ptCount val="1"/>
                <c:pt idx="0">
                  <c:v>0.33500000000000002</c:v>
                </c:pt>
              </c:numCache>
            </c:numRef>
          </c:val>
          <c:extLst>
            <c:ext xmlns:c16="http://schemas.microsoft.com/office/drawing/2014/chart" uri="{C3380CC4-5D6E-409C-BE32-E72D297353CC}">
              <c16:uniqueId val="{00000000-053A-4090-AC3A-29EADBAEE1E8}"/>
            </c:ext>
          </c:extLst>
        </c:ser>
        <c:ser>
          <c:idx val="1"/>
          <c:order val="1"/>
          <c:tx>
            <c:strRef>
              <c:f>Sheet1!$C$1</c:f>
              <c:strCache>
                <c:ptCount val="1"/>
                <c:pt idx="0">
                  <c:v>材料矯正</c:v>
                </c:pt>
              </c:strCache>
            </c:strRef>
          </c:tx>
          <c:spPr>
            <a:solidFill>
              <a:schemeClr val="accent6">
                <a:lumMod val="40000"/>
                <a:lumOff val="60000"/>
              </a:schemeClr>
            </a:solidFill>
            <a:ln>
              <a:noFill/>
            </a:ln>
            <a:effectLst/>
          </c:spPr>
          <c:invertIfNegative val="0"/>
          <c:dLbls>
            <c:delete val="1"/>
          </c:dLbls>
          <c:val>
            <c:numRef>
              <c:f>Sheet1!$C$20</c:f>
              <c:numCache>
                <c:formatCode>0.0</c:formatCode>
                <c:ptCount val="1"/>
                <c:pt idx="0">
                  <c:v>1.2633333333333332</c:v>
                </c:pt>
              </c:numCache>
            </c:numRef>
          </c:val>
          <c:extLst>
            <c:ext xmlns:c16="http://schemas.microsoft.com/office/drawing/2014/chart" uri="{C3380CC4-5D6E-409C-BE32-E72D297353CC}">
              <c16:uniqueId val="{00000001-053A-4090-AC3A-29EADBAEE1E8}"/>
            </c:ext>
          </c:extLst>
        </c:ser>
        <c:ser>
          <c:idx val="2"/>
          <c:order val="2"/>
          <c:tx>
            <c:strRef>
              <c:f>Sheet1!$D$1</c:f>
              <c:strCache>
                <c:ptCount val="1"/>
                <c:pt idx="0">
                  <c:v>溝合わせ&amp;歪</c:v>
                </c:pt>
              </c:strCache>
            </c:strRef>
          </c:tx>
          <c:spPr>
            <a:solidFill>
              <a:schemeClr val="accent3"/>
            </a:solidFill>
            <a:ln>
              <a:noFill/>
            </a:ln>
            <a:effectLst/>
          </c:spPr>
          <c:invertIfNegative val="0"/>
          <c:dLbls>
            <c:dLbl>
              <c:idx val="0"/>
              <c:layout/>
              <c:tx>
                <c:rich>
                  <a:bodyPr/>
                  <a:lstStyle/>
                  <a:p>
                    <a:r>
                      <a:rPr lang="en-US" altLang="ja-JP"/>
                      <a:t>58.7</a:t>
                    </a:r>
                    <a:r>
                      <a:rPr lang="ja-JP" altLang="en-US"/>
                      <a:t>分</a:t>
                    </a:r>
                    <a:endParaRPr lang="ja-JP" alt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53A-4090-AC3A-29EADBAEE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Sheet1!$D$20</c:f>
              <c:numCache>
                <c:formatCode>0.0</c:formatCode>
                <c:ptCount val="1"/>
                <c:pt idx="0">
                  <c:v>0.97833333333333339</c:v>
                </c:pt>
              </c:numCache>
            </c:numRef>
          </c:val>
          <c:extLst>
            <c:ext xmlns:c16="http://schemas.microsoft.com/office/drawing/2014/chart" uri="{C3380CC4-5D6E-409C-BE32-E72D297353CC}">
              <c16:uniqueId val="{00000002-053A-4090-AC3A-29EADBAEE1E8}"/>
            </c:ext>
          </c:extLst>
        </c:ser>
        <c:ser>
          <c:idx val="3"/>
          <c:order val="3"/>
          <c:tx>
            <c:strRef>
              <c:f>Sheet1!$E$1</c:f>
              <c:strCache>
                <c:ptCount val="1"/>
                <c:pt idx="0">
                  <c:v>寸法調整</c:v>
                </c:pt>
              </c:strCache>
            </c:strRef>
          </c:tx>
          <c:spPr>
            <a:solidFill>
              <a:schemeClr val="accent4"/>
            </a:solidFill>
            <a:ln>
              <a:noFill/>
            </a:ln>
            <a:effectLst/>
          </c:spPr>
          <c:invertIfNegative val="0"/>
          <c:dLbls>
            <c:dLbl>
              <c:idx val="0"/>
              <c:layout/>
              <c:tx>
                <c:rich>
                  <a:bodyPr/>
                  <a:lstStyle/>
                  <a:p>
                    <a:r>
                      <a:rPr lang="en-US" altLang="ja-JP"/>
                      <a:t>30.1</a:t>
                    </a:r>
                    <a:r>
                      <a:rPr lang="ja-JP" altLang="en-US"/>
                      <a:t>分</a:t>
                    </a:r>
                    <a:endParaRPr lang="ja-JP" alt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53A-4090-AC3A-29EADBAEE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Sheet1!$E$20</c:f>
              <c:numCache>
                <c:formatCode>0.0</c:formatCode>
                <c:ptCount val="1"/>
                <c:pt idx="0">
                  <c:v>0.50166666666666671</c:v>
                </c:pt>
              </c:numCache>
            </c:numRef>
          </c:val>
          <c:extLst>
            <c:ext xmlns:c16="http://schemas.microsoft.com/office/drawing/2014/chart" uri="{C3380CC4-5D6E-409C-BE32-E72D297353CC}">
              <c16:uniqueId val="{00000003-053A-4090-AC3A-29EADBAEE1E8}"/>
            </c:ext>
          </c:extLst>
        </c:ser>
        <c:ser>
          <c:idx val="4"/>
          <c:order val="4"/>
          <c:tx>
            <c:strRef>
              <c:f>Sheet1!$F$1</c:f>
              <c:strCache>
                <c:ptCount val="1"/>
                <c:pt idx="0">
                  <c:v>生産準備</c:v>
                </c:pt>
              </c:strCache>
            </c:strRef>
          </c:tx>
          <c:spPr>
            <a:solidFill>
              <a:schemeClr val="accent5"/>
            </a:solidFill>
            <a:ln>
              <a:noFill/>
            </a:ln>
            <a:effectLst/>
          </c:spPr>
          <c:invertIfNegative val="0"/>
          <c:dLbls>
            <c:dLbl>
              <c:idx val="0"/>
              <c:layout/>
              <c:tx>
                <c:rich>
                  <a:bodyPr/>
                  <a:lstStyle/>
                  <a:p>
                    <a:r>
                      <a:rPr lang="en-US" altLang="ja-JP"/>
                      <a:t>29.3</a:t>
                    </a:r>
                    <a:r>
                      <a:rPr lang="ja-JP" altLang="en-US"/>
                      <a:t>分</a:t>
                    </a:r>
                    <a:endParaRPr lang="ja-JP" alt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53A-4090-AC3A-29EADBAEE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Sheet1!$F$20</c:f>
              <c:numCache>
                <c:formatCode>0.0</c:formatCode>
                <c:ptCount val="1"/>
                <c:pt idx="0">
                  <c:v>0.48833333333333334</c:v>
                </c:pt>
              </c:numCache>
            </c:numRef>
          </c:val>
          <c:extLst>
            <c:ext xmlns:c16="http://schemas.microsoft.com/office/drawing/2014/chart" uri="{C3380CC4-5D6E-409C-BE32-E72D297353CC}">
              <c16:uniqueId val="{00000004-053A-4090-AC3A-29EADBAEE1E8}"/>
            </c:ext>
          </c:extLst>
        </c:ser>
        <c:dLbls>
          <c:dLblPos val="ctr"/>
          <c:showLegendKey val="0"/>
          <c:showVal val="1"/>
          <c:showCatName val="0"/>
          <c:showSerName val="0"/>
          <c:showPercent val="0"/>
          <c:showBubbleSize val="0"/>
        </c:dLbls>
        <c:gapWidth val="150"/>
        <c:overlap val="100"/>
        <c:axId val="240188800"/>
        <c:axId val="240465024"/>
      </c:barChart>
      <c:catAx>
        <c:axId val="240188800"/>
        <c:scaling>
          <c:orientation val="minMax"/>
        </c:scaling>
        <c:delete val="1"/>
        <c:axPos val="l"/>
        <c:majorTickMark val="none"/>
        <c:minorTickMark val="none"/>
        <c:tickLblPos val="nextTo"/>
        <c:crossAx val="240465024"/>
        <c:crosses val="autoZero"/>
        <c:auto val="1"/>
        <c:lblAlgn val="ctr"/>
        <c:lblOffset val="100"/>
        <c:noMultiLvlLbl val="0"/>
      </c:catAx>
      <c:valAx>
        <c:axId val="24046502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40188800"/>
        <c:crosses val="autoZero"/>
        <c:crossBetween val="between"/>
      </c:valAx>
      <c:spPr>
        <a:noFill/>
        <a:ln>
          <a:noFill/>
        </a:ln>
        <a:effectLst/>
      </c:spPr>
    </c:plotArea>
    <c:legend>
      <c:legendPos val="r"/>
      <c:layout>
        <c:manualLayout>
          <c:xMode val="edge"/>
          <c:yMode val="edge"/>
          <c:x val="3.0461508972102831E-2"/>
          <c:y val="0.6423011852231405"/>
          <c:w val="0.83033037603597581"/>
          <c:h val="0.23310302728248392"/>
        </c:manualLayout>
      </c:layout>
      <c:overlay val="0"/>
      <c:spPr>
        <a:solidFill>
          <a:schemeClr val="bg1">
            <a:lumMod val="95000"/>
          </a:schemeClr>
        </a:solidFill>
        <a:ln>
          <a:noFill/>
        </a:ln>
        <a:effectLst/>
      </c:spPr>
      <c:txPr>
        <a:bodyPr rot="0" spcFirstLastPara="1" vertOverflow="ellipsis" vert="horz" wrap="square" anchor="ctr" anchorCtr="1"/>
        <a:lstStyle/>
        <a:p>
          <a:pPr>
            <a:defRPr sz="1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770963701034896"/>
          <c:y val="7.2753385439425347E-2"/>
          <c:w val="0.56998536864969229"/>
          <c:h val="0.80759616690655966"/>
        </c:manualLayout>
      </c:layout>
      <c:radarChart>
        <c:radarStyle val="marker"/>
        <c:varyColors val="0"/>
        <c:ser>
          <c:idx val="0"/>
          <c:order val="0"/>
          <c:marker>
            <c:symbol val="none"/>
          </c:marker>
          <c:cat>
            <c:strRef>
              <c:f>Sheet2!$L$32:$L$41</c:f>
              <c:strCache>
                <c:ptCount val="10"/>
                <c:pt idx="0">
                  <c:v>問題解決</c:v>
                </c:pt>
                <c:pt idx="1">
                  <c:v>運営の仕方</c:v>
                </c:pt>
                <c:pt idx="2">
                  <c:v>QC手法</c:v>
                </c:pt>
                <c:pt idx="3">
                  <c:v>多能工化</c:v>
                </c:pt>
                <c:pt idx="4">
                  <c:v>改善力</c:v>
                </c:pt>
                <c:pt idx="5">
                  <c:v>人間関係</c:v>
                </c:pt>
                <c:pt idx="6">
                  <c:v>会合</c:v>
                </c:pt>
                <c:pt idx="7">
                  <c:v>部署連帯</c:v>
                </c:pt>
                <c:pt idx="8">
                  <c:v>向上意欲</c:v>
                </c:pt>
                <c:pt idx="9">
                  <c:v>5S/ルール</c:v>
                </c:pt>
              </c:strCache>
            </c:strRef>
          </c:cat>
          <c:val>
            <c:numRef>
              <c:f>(Sheet2!$B$20:$F$20,Sheet2!$H$20:$L$20)</c:f>
              <c:numCache>
                <c:formatCode>0.0</c:formatCode>
                <c:ptCount val="10"/>
                <c:pt idx="0">
                  <c:v>2.3846153846153846</c:v>
                </c:pt>
                <c:pt idx="1">
                  <c:v>2.5384615384615383</c:v>
                </c:pt>
                <c:pt idx="2">
                  <c:v>2.4615384615384617</c:v>
                </c:pt>
                <c:pt idx="3">
                  <c:v>2.4615384615384617</c:v>
                </c:pt>
                <c:pt idx="4">
                  <c:v>2.3846153846153846</c:v>
                </c:pt>
                <c:pt idx="5">
                  <c:v>3.3846153846153846</c:v>
                </c:pt>
                <c:pt idx="6">
                  <c:v>2.3076923076923075</c:v>
                </c:pt>
                <c:pt idx="7">
                  <c:v>2.6923076923076925</c:v>
                </c:pt>
                <c:pt idx="8">
                  <c:v>2.4615384615384617</c:v>
                </c:pt>
                <c:pt idx="9">
                  <c:v>3.3076923076923075</c:v>
                </c:pt>
              </c:numCache>
            </c:numRef>
          </c:val>
          <c:extLst>
            <c:ext xmlns:c16="http://schemas.microsoft.com/office/drawing/2014/chart" uri="{C3380CC4-5D6E-409C-BE32-E72D297353CC}">
              <c16:uniqueId val="{00000000-8B48-4FBF-A2FD-6E6BB5BFF709}"/>
            </c:ext>
          </c:extLst>
        </c:ser>
        <c:ser>
          <c:idx val="1"/>
          <c:order val="1"/>
          <c:marker>
            <c:symbol val="none"/>
          </c:marker>
          <c:cat>
            <c:strRef>
              <c:f>Sheet2!$L$32:$L$41</c:f>
              <c:strCache>
                <c:ptCount val="10"/>
                <c:pt idx="0">
                  <c:v>問題解決</c:v>
                </c:pt>
                <c:pt idx="1">
                  <c:v>運営の仕方</c:v>
                </c:pt>
                <c:pt idx="2">
                  <c:v>QC手法</c:v>
                </c:pt>
                <c:pt idx="3">
                  <c:v>多能工化</c:v>
                </c:pt>
                <c:pt idx="4">
                  <c:v>改善力</c:v>
                </c:pt>
                <c:pt idx="5">
                  <c:v>人間関係</c:v>
                </c:pt>
                <c:pt idx="6">
                  <c:v>会合</c:v>
                </c:pt>
                <c:pt idx="7">
                  <c:v>部署連帯</c:v>
                </c:pt>
                <c:pt idx="8">
                  <c:v>向上意欲</c:v>
                </c:pt>
                <c:pt idx="9">
                  <c:v>5S/ルール</c:v>
                </c:pt>
              </c:strCache>
            </c:strRef>
          </c:cat>
          <c:val>
            <c:numRef>
              <c:f>(Sheet2!$P$20:$T$20,Sheet2!$V$20:$Z$20)</c:f>
              <c:numCache>
                <c:formatCode>0.0</c:formatCode>
                <c:ptCount val="10"/>
                <c:pt idx="0">
                  <c:v>2.8461538461538463</c:v>
                </c:pt>
                <c:pt idx="1">
                  <c:v>3.1538461538461537</c:v>
                </c:pt>
                <c:pt idx="2">
                  <c:v>2.8461538461538463</c:v>
                </c:pt>
                <c:pt idx="3">
                  <c:v>2.4615384615384617</c:v>
                </c:pt>
                <c:pt idx="4">
                  <c:v>2.3846153846153846</c:v>
                </c:pt>
                <c:pt idx="5">
                  <c:v>3.4615384615384617</c:v>
                </c:pt>
                <c:pt idx="6">
                  <c:v>3.3076923076923075</c:v>
                </c:pt>
                <c:pt idx="7">
                  <c:v>3.0769230769230771</c:v>
                </c:pt>
                <c:pt idx="8">
                  <c:v>3</c:v>
                </c:pt>
                <c:pt idx="9">
                  <c:v>3.8461538461538463</c:v>
                </c:pt>
              </c:numCache>
            </c:numRef>
          </c:val>
          <c:extLst>
            <c:ext xmlns:c16="http://schemas.microsoft.com/office/drawing/2014/chart" uri="{C3380CC4-5D6E-409C-BE32-E72D297353CC}">
              <c16:uniqueId val="{00000001-8B48-4FBF-A2FD-6E6BB5BFF709}"/>
            </c:ext>
          </c:extLst>
        </c:ser>
        <c:dLbls>
          <c:showLegendKey val="0"/>
          <c:showVal val="0"/>
          <c:showCatName val="0"/>
          <c:showSerName val="0"/>
          <c:showPercent val="0"/>
          <c:showBubbleSize val="0"/>
        </c:dLbls>
        <c:axId val="258555264"/>
        <c:axId val="258557056"/>
      </c:radarChart>
      <c:catAx>
        <c:axId val="258555264"/>
        <c:scaling>
          <c:orientation val="minMax"/>
        </c:scaling>
        <c:delete val="0"/>
        <c:axPos val="b"/>
        <c:majorGridlines/>
        <c:numFmt formatCode="General" sourceLinked="0"/>
        <c:majorTickMark val="out"/>
        <c:minorTickMark val="none"/>
        <c:tickLblPos val="nextTo"/>
        <c:txPr>
          <a:bodyPr/>
          <a:lstStyle/>
          <a:p>
            <a:pPr>
              <a:defRPr sz="1400">
                <a:latin typeface="Meiryo UI" panose="020B0604030504040204" pitchFamily="50" charset="-128"/>
                <a:ea typeface="Meiryo UI" panose="020B0604030504040204" pitchFamily="50" charset="-128"/>
              </a:defRPr>
            </a:pPr>
            <a:endParaRPr lang="ja-JP"/>
          </a:p>
        </c:txPr>
        <c:crossAx val="258557056"/>
        <c:crosses val="autoZero"/>
        <c:auto val="1"/>
        <c:lblAlgn val="ctr"/>
        <c:lblOffset val="100"/>
        <c:noMultiLvlLbl val="0"/>
      </c:catAx>
      <c:valAx>
        <c:axId val="258557056"/>
        <c:scaling>
          <c:orientation val="minMax"/>
          <c:max val="5"/>
          <c:min val="0"/>
        </c:scaling>
        <c:delete val="0"/>
        <c:axPos val="l"/>
        <c:majorGridlines/>
        <c:numFmt formatCode="0.0" sourceLinked="1"/>
        <c:majorTickMark val="cross"/>
        <c:minorTickMark val="none"/>
        <c:tickLblPos val="nextTo"/>
        <c:txPr>
          <a:bodyPr/>
          <a:lstStyle/>
          <a:p>
            <a:pPr>
              <a:defRPr>
                <a:solidFill>
                  <a:schemeClr val="tx1"/>
                </a:solidFill>
                <a:latin typeface="Meiryo UI" panose="020B0604030504040204" pitchFamily="50" charset="-128"/>
                <a:ea typeface="Meiryo UI" panose="020B0604030504040204" pitchFamily="50" charset="-128"/>
              </a:defRPr>
            </a:pPr>
            <a:endParaRPr lang="ja-JP"/>
          </a:p>
        </c:txPr>
        <c:crossAx val="258555264"/>
        <c:crosses val="autoZero"/>
        <c:crossBetween val="between"/>
        <c:majorUnit val="1"/>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800" b="0" dirty="0">
                <a:solidFill>
                  <a:schemeClr val="tx1"/>
                </a:solidFill>
                <a:latin typeface="Meiryo UI" panose="020B0604030504040204" pitchFamily="50" charset="-128"/>
                <a:ea typeface="Meiryo UI" panose="020B0604030504040204" pitchFamily="50" charset="-128"/>
              </a:rPr>
              <a:t>メンバーの経験年数と作業時間の相関</a:t>
            </a:r>
          </a:p>
        </c:rich>
      </c:tx>
      <c:layout>
        <c:manualLayout>
          <c:xMode val="edge"/>
          <c:yMode val="edge"/>
          <c:x val="0.20095879389615043"/>
          <c:y val="8.213926874707540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3616367603496057"/>
          <c:y val="0.14140275114809031"/>
          <c:w val="0.8286822196118474"/>
          <c:h val="0.6831272952112144"/>
        </c:manualLayout>
      </c:layout>
      <c:scatterChart>
        <c:scatterStyle val="lineMarker"/>
        <c:varyColors val="0"/>
        <c:ser>
          <c:idx val="0"/>
          <c:order val="0"/>
          <c:spPr>
            <a:ln w="25400" cap="rnd">
              <a:noFill/>
              <a:round/>
            </a:ln>
            <a:effectLst/>
          </c:spPr>
          <c:marker>
            <c:symbol val="circle"/>
            <c:size val="12"/>
            <c:spPr>
              <a:solidFill>
                <a:schemeClr val="accent1"/>
              </a:solidFill>
              <a:ln w="9525">
                <a:solidFill>
                  <a:schemeClr val="accent1"/>
                </a:solidFill>
              </a:ln>
              <a:effectLst/>
            </c:spPr>
          </c:marker>
          <c:xVal>
            <c:numRef>
              <c:f>Sheet5!$I$3:$I$10</c:f>
              <c:numCache>
                <c:formatCode>General</c:formatCode>
                <c:ptCount val="8"/>
                <c:pt idx="0">
                  <c:v>10</c:v>
                </c:pt>
                <c:pt idx="1">
                  <c:v>8</c:v>
                </c:pt>
                <c:pt idx="2">
                  <c:v>2</c:v>
                </c:pt>
                <c:pt idx="3">
                  <c:v>5</c:v>
                </c:pt>
                <c:pt idx="4">
                  <c:v>1</c:v>
                </c:pt>
                <c:pt idx="5">
                  <c:v>4</c:v>
                </c:pt>
                <c:pt idx="6">
                  <c:v>3</c:v>
                </c:pt>
                <c:pt idx="7">
                  <c:v>11</c:v>
                </c:pt>
              </c:numCache>
            </c:numRef>
          </c:xVal>
          <c:yVal>
            <c:numRef>
              <c:f>Sheet5!$N$3:$N$10</c:f>
              <c:numCache>
                <c:formatCode>General</c:formatCode>
                <c:ptCount val="8"/>
                <c:pt idx="0">
                  <c:v>60</c:v>
                </c:pt>
                <c:pt idx="1">
                  <c:v>105</c:v>
                </c:pt>
                <c:pt idx="2">
                  <c:v>58</c:v>
                </c:pt>
                <c:pt idx="3">
                  <c:v>54</c:v>
                </c:pt>
                <c:pt idx="4">
                  <c:v>98</c:v>
                </c:pt>
                <c:pt idx="5">
                  <c:v>110</c:v>
                </c:pt>
                <c:pt idx="6">
                  <c:v>57</c:v>
                </c:pt>
                <c:pt idx="7">
                  <c:v>64</c:v>
                </c:pt>
              </c:numCache>
            </c:numRef>
          </c:yVal>
          <c:smooth val="0"/>
          <c:extLst>
            <c:ext xmlns:c16="http://schemas.microsoft.com/office/drawing/2014/chart" uri="{C3380CC4-5D6E-409C-BE32-E72D297353CC}">
              <c16:uniqueId val="{00000000-BE67-4AE8-BE7A-B3A9CF0BC57C}"/>
            </c:ext>
          </c:extLst>
        </c:ser>
        <c:dLbls>
          <c:showLegendKey val="0"/>
          <c:showVal val="0"/>
          <c:showCatName val="0"/>
          <c:showSerName val="0"/>
          <c:showPercent val="0"/>
          <c:showBubbleSize val="0"/>
        </c:dLbls>
        <c:axId val="239694976"/>
        <c:axId val="239697280"/>
      </c:scatterChart>
      <c:valAx>
        <c:axId val="2396949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400" dirty="0">
                    <a:solidFill>
                      <a:schemeClr val="tx1"/>
                    </a:solidFill>
                    <a:latin typeface="Meiryo UI" panose="020B0604030504040204" pitchFamily="50" charset="-128"/>
                    <a:ea typeface="Meiryo UI" panose="020B0604030504040204" pitchFamily="50" charset="-128"/>
                  </a:rPr>
                  <a:t>経験年数</a:t>
                </a:r>
              </a:p>
            </c:rich>
          </c:tx>
          <c:layout>
            <c:manualLayout>
              <c:xMode val="edge"/>
              <c:yMode val="edge"/>
              <c:x val="0.41652121667448394"/>
              <c:y val="0.892767184650693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39697280"/>
        <c:crosses val="autoZero"/>
        <c:crossBetween val="midCat"/>
      </c:valAx>
      <c:valAx>
        <c:axId val="239697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400" dirty="0">
                    <a:solidFill>
                      <a:schemeClr val="tx1"/>
                    </a:solidFill>
                    <a:latin typeface="Meiryo UI" panose="020B0604030504040204" pitchFamily="50" charset="-128"/>
                    <a:ea typeface="Meiryo UI" panose="020B0604030504040204" pitchFamily="50" charset="-128"/>
                  </a:rPr>
                  <a:t>作業時間</a:t>
                </a:r>
              </a:p>
            </c:rich>
          </c:tx>
          <c:layout>
            <c:manualLayout>
              <c:xMode val="edge"/>
              <c:yMode val="edge"/>
              <c:x val="0"/>
              <c:y val="0.3638643486145789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eiryo UI" panose="020B0604030504040204" pitchFamily="50" charset="-128"/>
                <a:cs typeface="+mn-cs"/>
              </a:defRPr>
            </a:pPr>
            <a:endParaRPr lang="ja-JP"/>
          </a:p>
        </c:txPr>
        <c:crossAx val="23969497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96327523186893E-2"/>
          <c:y val="0.11488408557988627"/>
          <c:w val="0.83476466924685266"/>
          <c:h val="0.75156549443205223"/>
        </c:manualLayout>
      </c:layout>
      <c:barChart>
        <c:barDir val="col"/>
        <c:grouping val="clustered"/>
        <c:varyColors val="0"/>
        <c:ser>
          <c:idx val="0"/>
          <c:order val="0"/>
          <c:tx>
            <c:strRef>
              <c:f>Sheet1!$C$94:$C$97</c:f>
              <c:strCache>
                <c:ptCount val="4"/>
                <c:pt idx="0">
                  <c:v>24</c:v>
                </c:pt>
                <c:pt idx="1">
                  <c:v>20</c:v>
                </c:pt>
                <c:pt idx="2">
                  <c:v>9</c:v>
                </c:pt>
                <c:pt idx="3">
                  <c:v>3</c:v>
                </c:pt>
              </c:strCache>
            </c:strRef>
          </c:tx>
          <c:spPr>
            <a:solidFill>
              <a:schemeClr val="accent2"/>
            </a:solidFill>
            <a:ln>
              <a:solidFill>
                <a:schemeClr val="accent2">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Sheet1!$B$94:$B$97</c:f>
              <c:strCache>
                <c:ptCount val="4"/>
                <c:pt idx="0">
                  <c:v>調整</c:v>
                </c:pt>
                <c:pt idx="1">
                  <c:v>HT</c:v>
                </c:pt>
                <c:pt idx="2">
                  <c:v>材料方向確認</c:v>
                </c:pt>
                <c:pt idx="3">
                  <c:v>そり量確認</c:v>
                </c:pt>
              </c:strCache>
            </c:strRef>
          </c:cat>
          <c:val>
            <c:numRef>
              <c:f>Sheet1!$C$94:$C$97</c:f>
              <c:numCache>
                <c:formatCode>General</c:formatCode>
                <c:ptCount val="4"/>
                <c:pt idx="0">
                  <c:v>24</c:v>
                </c:pt>
                <c:pt idx="1">
                  <c:v>20</c:v>
                </c:pt>
                <c:pt idx="2">
                  <c:v>9</c:v>
                </c:pt>
                <c:pt idx="3">
                  <c:v>3</c:v>
                </c:pt>
              </c:numCache>
            </c:numRef>
          </c:val>
          <c:extLst>
            <c:ext xmlns:c16="http://schemas.microsoft.com/office/drawing/2014/chart" uri="{C3380CC4-5D6E-409C-BE32-E72D297353CC}">
              <c16:uniqueId val="{00000000-28A2-441C-999B-B1E78B168542}"/>
            </c:ext>
          </c:extLst>
        </c:ser>
        <c:dLbls>
          <c:showLegendKey val="0"/>
          <c:showVal val="0"/>
          <c:showCatName val="0"/>
          <c:showSerName val="0"/>
          <c:showPercent val="0"/>
          <c:showBubbleSize val="0"/>
        </c:dLbls>
        <c:gapWidth val="0"/>
        <c:axId val="240410624"/>
        <c:axId val="240412544"/>
      </c:barChart>
      <c:lineChart>
        <c:grouping val="standard"/>
        <c:varyColors val="0"/>
        <c:ser>
          <c:idx val="1"/>
          <c:order val="1"/>
          <c:spPr>
            <a:ln w="28575" cap="rnd">
              <a:solidFill>
                <a:srgbClr val="00B0F0"/>
              </a:solidFill>
              <a:round/>
            </a:ln>
            <a:effectLst/>
          </c:spPr>
          <c:marker>
            <c:symbol val="square"/>
            <c:size val="7"/>
            <c:spPr>
              <a:solidFill>
                <a:srgbClr val="00B0F0"/>
              </a:solidFill>
              <a:ln w="9525">
                <a:solidFill>
                  <a:srgbClr val="00B0F0"/>
                </a:solidFill>
              </a:ln>
              <a:effectLst/>
            </c:spPr>
          </c:marker>
          <c:dLbls>
            <c:dLbl>
              <c:idx val="2"/>
              <c:layout>
                <c:manualLayout>
                  <c:x val="-7.8037571990637725E-2"/>
                  <c:y val="-7.7078733838099669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EB-4FCC-8AC8-2E0145E0581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Sheet1!$B$7:$B$10</c:f>
              <c:strCache>
                <c:ptCount val="4"/>
                <c:pt idx="0">
                  <c:v>HT</c:v>
                </c:pt>
                <c:pt idx="1">
                  <c:v>調整</c:v>
                </c:pt>
                <c:pt idx="2">
                  <c:v>材料方向確認</c:v>
                </c:pt>
                <c:pt idx="3">
                  <c:v>そり量確認</c:v>
                </c:pt>
              </c:strCache>
            </c:strRef>
          </c:cat>
          <c:val>
            <c:numRef>
              <c:f>Sheet1!$E$93:$E$97</c:f>
              <c:numCache>
                <c:formatCode>0%</c:formatCode>
                <c:ptCount val="5"/>
                <c:pt idx="0" formatCode="General">
                  <c:v>0</c:v>
                </c:pt>
                <c:pt idx="1">
                  <c:v>0.42857142857142855</c:v>
                </c:pt>
                <c:pt idx="2">
                  <c:v>0.7857142857142857</c:v>
                </c:pt>
                <c:pt idx="3">
                  <c:v>0.9464285714285714</c:v>
                </c:pt>
                <c:pt idx="4">
                  <c:v>1</c:v>
                </c:pt>
              </c:numCache>
            </c:numRef>
          </c:val>
          <c:smooth val="0"/>
          <c:extLst>
            <c:ext xmlns:c16="http://schemas.microsoft.com/office/drawing/2014/chart" uri="{C3380CC4-5D6E-409C-BE32-E72D297353CC}">
              <c16:uniqueId val="{00000001-28A2-441C-999B-B1E78B168542}"/>
            </c:ext>
          </c:extLst>
        </c:ser>
        <c:dLbls>
          <c:showLegendKey val="0"/>
          <c:showVal val="0"/>
          <c:showCatName val="0"/>
          <c:showSerName val="0"/>
          <c:showPercent val="0"/>
          <c:showBubbleSize val="0"/>
        </c:dLbls>
        <c:marker val="1"/>
        <c:smooth val="0"/>
        <c:axId val="240415872"/>
        <c:axId val="240414080"/>
      </c:lineChart>
      <c:catAx>
        <c:axId val="240410624"/>
        <c:scaling>
          <c:orientation val="minMax"/>
        </c:scaling>
        <c:delete val="0"/>
        <c:axPos val="b"/>
        <c:numFmt formatCode="General" sourceLinked="1"/>
        <c:majorTickMark val="none"/>
        <c:minorTickMark val="none"/>
        <c:tickLblPos val="nextTo"/>
        <c:spPr>
          <a:noFill/>
          <a:ln w="1270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0412544"/>
        <c:crosses val="autoZero"/>
        <c:auto val="1"/>
        <c:lblAlgn val="ctr"/>
        <c:lblOffset val="100"/>
        <c:noMultiLvlLbl val="0"/>
      </c:catAx>
      <c:valAx>
        <c:axId val="240412544"/>
        <c:scaling>
          <c:orientation val="minMax"/>
          <c:max val="56"/>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0410624"/>
        <c:crosses val="autoZero"/>
        <c:crossBetween val="between"/>
        <c:majorUnit val="10"/>
      </c:valAx>
      <c:valAx>
        <c:axId val="240414080"/>
        <c:scaling>
          <c:orientation val="minMax"/>
          <c:max val="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240415872"/>
        <c:crosses val="max"/>
        <c:crossBetween val="midCat"/>
        <c:majorUnit val="0.2"/>
      </c:valAx>
      <c:catAx>
        <c:axId val="240415872"/>
        <c:scaling>
          <c:orientation val="minMax"/>
        </c:scaling>
        <c:delete val="0"/>
        <c:axPos val="t"/>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414080"/>
        <c:crosses val="max"/>
        <c:auto val="1"/>
        <c:lblAlgn val="ctr"/>
        <c:lblOffset val="100"/>
        <c:noMultiLvlLbl val="0"/>
      </c:catAx>
      <c:spPr>
        <a:noFill/>
        <a:ln w="12700">
          <a:solidFill>
            <a:schemeClr val="bg1">
              <a:lumMod val="65000"/>
            </a:schemeClr>
          </a:solidFill>
        </a:ln>
        <a:effectLst/>
      </c:spPr>
    </c:plotArea>
    <c:plotVisOnly val="1"/>
    <c:dispBlanksAs val="gap"/>
    <c:showDLblsOverMax val="0"/>
  </c:chart>
  <c:spPr>
    <a:noFill/>
    <a:ln>
      <a:solidFill>
        <a:schemeClr val="bg1">
          <a:lumMod val="85000"/>
        </a:schemeClr>
      </a:solid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en-US" altLang="ja-JP" sz="1800" b="1" dirty="0">
                <a:solidFill>
                  <a:schemeClr val="tx1"/>
                </a:solidFill>
                <a:latin typeface="Meiryo UI" panose="020B0604030504040204" pitchFamily="50" charset="-128"/>
                <a:ea typeface="Meiryo UI" panose="020B0604030504040204" pitchFamily="50" charset="-128"/>
              </a:rPr>
              <a:t>HT</a:t>
            </a:r>
            <a:r>
              <a:rPr lang="ja-JP" altLang="en-US" sz="1800" b="1" dirty="0">
                <a:solidFill>
                  <a:schemeClr val="tx1"/>
                </a:solidFill>
                <a:latin typeface="Meiryo UI" panose="020B0604030504040204" pitchFamily="50" charset="-128"/>
                <a:ea typeface="Meiryo UI" panose="020B0604030504040204" pitchFamily="50" charset="-128"/>
              </a:rPr>
              <a:t>前後での材料真直度の相関関係</a:t>
            </a:r>
            <a:endParaRPr lang="en-US" altLang="ja-JP" sz="1800" b="1" dirty="0">
              <a:solidFill>
                <a:schemeClr val="tx1"/>
              </a:solidFill>
              <a:latin typeface="Meiryo UI" panose="020B0604030504040204" pitchFamily="50" charset="-128"/>
              <a:ea typeface="Meiryo UI" panose="020B0604030504040204" pitchFamily="50" charset="-128"/>
            </a:endParaRPr>
          </a:p>
        </c:rich>
      </c:tx>
      <c:layout>
        <c:manualLayout>
          <c:xMode val="edge"/>
          <c:yMode val="edge"/>
          <c:x val="0.26414199663714583"/>
          <c:y val="8.6392392886619207E-3"/>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714233278521855"/>
          <c:y val="7.5044982228193405E-2"/>
          <c:w val="0.79120586511431956"/>
          <c:h val="0.78284651099246727"/>
        </c:manualLayout>
      </c:layout>
      <c:scatterChart>
        <c:scatterStyle val="lineMarker"/>
        <c:varyColors val="0"/>
        <c:ser>
          <c:idx val="0"/>
          <c:order val="0"/>
          <c:spPr>
            <a:ln w="25400" cap="rnd">
              <a:noFill/>
              <a:round/>
            </a:ln>
            <a:effectLst/>
          </c:spPr>
          <c:marker>
            <c:symbol val="circle"/>
            <c:size val="12"/>
            <c:spPr>
              <a:solidFill>
                <a:srgbClr val="00B0F0"/>
              </a:solidFill>
              <a:ln w="9525">
                <a:solidFill>
                  <a:schemeClr val="accent1"/>
                </a:solidFill>
              </a:ln>
              <a:effectLst/>
            </c:spPr>
          </c:marker>
          <c:xVal>
            <c:numRef>
              <c:f>材料ごとの真直度!$K$27:$K$52</c:f>
              <c:numCache>
                <c:formatCode>0.0</c:formatCode>
                <c:ptCount val="26"/>
                <c:pt idx="0">
                  <c:v>0.7</c:v>
                </c:pt>
                <c:pt idx="1">
                  <c:v>1.1000000000000001</c:v>
                </c:pt>
                <c:pt idx="2">
                  <c:v>1</c:v>
                </c:pt>
                <c:pt idx="3">
                  <c:v>0.9</c:v>
                </c:pt>
                <c:pt idx="4">
                  <c:v>1.3</c:v>
                </c:pt>
                <c:pt idx="5">
                  <c:v>1.2</c:v>
                </c:pt>
                <c:pt idx="6">
                  <c:v>0.8</c:v>
                </c:pt>
                <c:pt idx="7">
                  <c:v>0.8</c:v>
                </c:pt>
                <c:pt idx="8">
                  <c:v>0.7</c:v>
                </c:pt>
                <c:pt idx="9">
                  <c:v>1.1000000000000001</c:v>
                </c:pt>
                <c:pt idx="10">
                  <c:v>1.3</c:v>
                </c:pt>
                <c:pt idx="11">
                  <c:v>0.8</c:v>
                </c:pt>
                <c:pt idx="12">
                  <c:v>1</c:v>
                </c:pt>
                <c:pt idx="13">
                  <c:v>1.2</c:v>
                </c:pt>
                <c:pt idx="14">
                  <c:v>0.9</c:v>
                </c:pt>
                <c:pt idx="15">
                  <c:v>0.9</c:v>
                </c:pt>
                <c:pt idx="16">
                  <c:v>0.7</c:v>
                </c:pt>
                <c:pt idx="17">
                  <c:v>1.2</c:v>
                </c:pt>
                <c:pt idx="18">
                  <c:v>1</c:v>
                </c:pt>
                <c:pt idx="19">
                  <c:v>0.9</c:v>
                </c:pt>
                <c:pt idx="20">
                  <c:v>0.8</c:v>
                </c:pt>
                <c:pt idx="21">
                  <c:v>0.9</c:v>
                </c:pt>
                <c:pt idx="22">
                  <c:v>0.8</c:v>
                </c:pt>
                <c:pt idx="23">
                  <c:v>1.1000000000000001</c:v>
                </c:pt>
                <c:pt idx="24">
                  <c:v>1.2</c:v>
                </c:pt>
                <c:pt idx="25">
                  <c:v>1</c:v>
                </c:pt>
              </c:numCache>
            </c:numRef>
          </c:xVal>
          <c:yVal>
            <c:numRef>
              <c:f>材料ごとの真直度!$M$27:$M$52</c:f>
              <c:numCache>
                <c:formatCode>General</c:formatCode>
                <c:ptCount val="26"/>
                <c:pt idx="0">
                  <c:v>0.1</c:v>
                </c:pt>
                <c:pt idx="1">
                  <c:v>0.08</c:v>
                </c:pt>
                <c:pt idx="2">
                  <c:v>0.09</c:v>
                </c:pt>
                <c:pt idx="3">
                  <c:v>0.05</c:v>
                </c:pt>
                <c:pt idx="4">
                  <c:v>0.11</c:v>
                </c:pt>
                <c:pt idx="5">
                  <c:v>0.03</c:v>
                </c:pt>
                <c:pt idx="6">
                  <c:v>0.05</c:v>
                </c:pt>
                <c:pt idx="7">
                  <c:v>7.0000000000000007E-2</c:v>
                </c:pt>
                <c:pt idx="8">
                  <c:v>0.05</c:v>
                </c:pt>
                <c:pt idx="9">
                  <c:v>0.09</c:v>
                </c:pt>
                <c:pt idx="10">
                  <c:v>0.1</c:v>
                </c:pt>
                <c:pt idx="11">
                  <c:v>0.11</c:v>
                </c:pt>
                <c:pt idx="12">
                  <c:v>0.03</c:v>
                </c:pt>
                <c:pt idx="13">
                  <c:v>0.08</c:v>
                </c:pt>
                <c:pt idx="14">
                  <c:v>0.04</c:v>
                </c:pt>
                <c:pt idx="15">
                  <c:v>0.09</c:v>
                </c:pt>
                <c:pt idx="16">
                  <c:v>0.1</c:v>
                </c:pt>
                <c:pt idx="17">
                  <c:v>0.1</c:v>
                </c:pt>
                <c:pt idx="18">
                  <c:v>0.04</c:v>
                </c:pt>
                <c:pt idx="19">
                  <c:v>0.06</c:v>
                </c:pt>
                <c:pt idx="20">
                  <c:v>7.0000000000000007E-2</c:v>
                </c:pt>
                <c:pt idx="21">
                  <c:v>0.1</c:v>
                </c:pt>
                <c:pt idx="22">
                  <c:v>0.09</c:v>
                </c:pt>
                <c:pt idx="23">
                  <c:v>0.08</c:v>
                </c:pt>
                <c:pt idx="24">
                  <c:v>0.02</c:v>
                </c:pt>
                <c:pt idx="25">
                  <c:v>0.1</c:v>
                </c:pt>
              </c:numCache>
            </c:numRef>
          </c:yVal>
          <c:smooth val="0"/>
          <c:extLst>
            <c:ext xmlns:c16="http://schemas.microsoft.com/office/drawing/2014/chart" uri="{C3380CC4-5D6E-409C-BE32-E72D297353CC}">
              <c16:uniqueId val="{00000000-AC6E-453C-B491-DD5A60BFAF51}"/>
            </c:ext>
          </c:extLst>
        </c:ser>
        <c:dLbls>
          <c:showLegendKey val="0"/>
          <c:showVal val="0"/>
          <c:showCatName val="0"/>
          <c:showSerName val="0"/>
          <c:showPercent val="0"/>
          <c:showBubbleSize val="0"/>
        </c:dLbls>
        <c:axId val="240586752"/>
        <c:axId val="240589056"/>
      </c:scatterChart>
      <c:valAx>
        <c:axId val="2405867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400">
                    <a:solidFill>
                      <a:schemeClr val="tx1"/>
                    </a:solidFill>
                    <a:latin typeface="Meiryo UI" panose="020B0604030504040204" pitchFamily="50" charset="-128"/>
                    <a:ea typeface="Meiryo UI" panose="020B0604030504040204" pitchFamily="50" charset="-128"/>
                  </a:rPr>
                  <a:t>HT</a:t>
                </a:r>
                <a:r>
                  <a:rPr lang="ja-JP" altLang="en-US" sz="1400">
                    <a:solidFill>
                      <a:schemeClr val="tx1"/>
                    </a:solidFill>
                    <a:latin typeface="Meiryo UI" panose="020B0604030504040204" pitchFamily="50" charset="-128"/>
                    <a:ea typeface="Meiryo UI" panose="020B0604030504040204" pitchFamily="50" charset="-128"/>
                  </a:rPr>
                  <a:t>前真直度</a:t>
                </a:r>
              </a:p>
            </c:rich>
          </c:tx>
          <c:layout>
            <c:manualLayout>
              <c:xMode val="edge"/>
              <c:yMode val="edge"/>
              <c:x val="0.44907236522917299"/>
              <c:y val="0.9186465328688846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0589056"/>
        <c:crosses val="autoZero"/>
        <c:crossBetween val="midCat"/>
      </c:valAx>
      <c:valAx>
        <c:axId val="240589056"/>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400" dirty="0">
                    <a:solidFill>
                      <a:schemeClr val="tx1"/>
                    </a:solidFill>
                    <a:latin typeface="Meiryo UI" panose="020B0604030504040204" pitchFamily="50" charset="-128"/>
                    <a:ea typeface="Meiryo UI" panose="020B0604030504040204" pitchFamily="50" charset="-128"/>
                  </a:rPr>
                  <a:t>HT</a:t>
                </a:r>
                <a:r>
                  <a:rPr lang="ja-JP" altLang="en-US" sz="1400" dirty="0">
                    <a:solidFill>
                      <a:schemeClr val="tx1"/>
                    </a:solidFill>
                    <a:latin typeface="Meiryo UI" panose="020B0604030504040204" pitchFamily="50" charset="-128"/>
                    <a:ea typeface="Meiryo UI" panose="020B0604030504040204" pitchFamily="50" charset="-128"/>
                  </a:rPr>
                  <a:t>後真直度</a:t>
                </a:r>
              </a:p>
            </c:rich>
          </c:tx>
          <c:layout>
            <c:manualLayout>
              <c:xMode val="edge"/>
              <c:yMode val="edge"/>
              <c:x val="2.081783212305148E-2"/>
              <c:y val="0.398069647341598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405867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2490157480312"/>
          <c:y val="0.12865497076023391"/>
          <c:w val="0.83649294619422576"/>
          <c:h val="0.71962246491003712"/>
        </c:manualLayout>
      </c:layout>
      <c:lineChart>
        <c:grouping val="standard"/>
        <c:varyColors val="0"/>
        <c:ser>
          <c:idx val="0"/>
          <c:order val="0"/>
          <c:tx>
            <c:v>作業時間</c:v>
          </c:tx>
          <c:spPr>
            <a:ln w="41275" cap="rnd">
              <a:solidFill>
                <a:srgbClr val="140AD4"/>
              </a:solidFill>
              <a:round/>
            </a:ln>
            <a:effectLst/>
          </c:spPr>
          <c:marker>
            <c:symbol val="circle"/>
            <c:size val="14"/>
            <c:spPr>
              <a:solidFill>
                <a:srgbClr val="140AD4"/>
              </a:solidFill>
              <a:ln>
                <a:solidFill>
                  <a:srgbClr val="140AD4"/>
                </a:solidFill>
              </a:ln>
            </c:spPr>
          </c:marker>
          <c:dLbls>
            <c:dLbl>
              <c:idx val="0"/>
              <c:layout>
                <c:manualLayout>
                  <c:x val="-6.6695209973753319E-2"/>
                  <c:y val="-4.6569658767242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4F-4549-96D2-2FC236279E52}"/>
                </c:ext>
              </c:extLst>
            </c:dLbl>
            <c:dLbl>
              <c:idx val="1"/>
              <c:layout>
                <c:manualLayout>
                  <c:x val="-9.7083333333333327E-3"/>
                  <c:y val="3.2016640402479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4F-4549-96D2-2FC236279E52}"/>
                </c:ext>
              </c:extLst>
            </c:dLbl>
            <c:spPr>
              <a:noFill/>
              <a:ln>
                <a:noFill/>
              </a:ln>
              <a:effectLst/>
            </c:spPr>
            <c:txPr>
              <a:bodyPr/>
              <a:lstStyle/>
              <a:p>
                <a:pPr>
                  <a:defRPr sz="2000"/>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2"/>
              <c:pt idx="0">
                <c:v>4</c:v>
              </c:pt>
              <c:pt idx="1">
                <c:v>8</c:v>
              </c:pt>
            </c:numLit>
          </c:cat>
          <c:val>
            <c:numLit>
              <c:formatCode>General</c:formatCode>
              <c:ptCount val="2"/>
              <c:pt idx="0">
                <c:v>75</c:v>
              </c:pt>
              <c:pt idx="1">
                <c:v>54</c:v>
              </c:pt>
            </c:numLit>
          </c:val>
          <c:smooth val="0"/>
          <c:extLst>
            <c:ext xmlns:c16="http://schemas.microsoft.com/office/drawing/2014/chart" uri="{C3380CC4-5D6E-409C-BE32-E72D297353CC}">
              <c16:uniqueId val="{00000001-C04F-4549-96D2-2FC236279E52}"/>
            </c:ext>
          </c:extLst>
        </c:ser>
        <c:dLbls>
          <c:showLegendKey val="0"/>
          <c:showVal val="0"/>
          <c:showCatName val="0"/>
          <c:showSerName val="0"/>
          <c:showPercent val="0"/>
          <c:showBubbleSize val="0"/>
        </c:dLbls>
        <c:marker val="1"/>
        <c:smooth val="0"/>
        <c:axId val="240700416"/>
        <c:axId val="240710784"/>
      </c:lineChart>
      <c:catAx>
        <c:axId val="240700416"/>
        <c:scaling>
          <c:orientation val="minMax"/>
        </c:scaling>
        <c:delete val="0"/>
        <c:axPos val="b"/>
        <c:title>
          <c:tx>
            <c:rich>
              <a:bodyPr/>
              <a:lstStyle/>
              <a:p>
                <a:pPr>
                  <a:defRPr/>
                </a:pPr>
                <a:r>
                  <a:rPr lang="en-US"/>
                  <a:t>(</a:t>
                </a:r>
                <a:r>
                  <a:rPr lang="ja-JP"/>
                  <a:t>月</a:t>
                </a:r>
                <a:r>
                  <a:rPr lang="en-US"/>
                  <a:t>)</a:t>
                </a:r>
              </a:p>
            </c:rich>
          </c:tx>
          <c:layout>
            <c:manualLayout>
              <c:xMode val="edge"/>
              <c:yMode val="edge"/>
              <c:x val="0.85132119422572183"/>
              <c:y val="0.86942092279428951"/>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tx1"/>
                </a:solidFill>
              </a:defRPr>
            </a:pPr>
            <a:endParaRPr lang="ja-JP"/>
          </a:p>
        </c:txPr>
        <c:crossAx val="240710784"/>
        <c:crosses val="autoZero"/>
        <c:auto val="1"/>
        <c:lblAlgn val="ctr"/>
        <c:lblOffset val="100"/>
        <c:noMultiLvlLbl val="0"/>
      </c:catAx>
      <c:valAx>
        <c:axId val="240710784"/>
        <c:scaling>
          <c:orientation val="minMax"/>
          <c:max val="85"/>
          <c:min val="45"/>
        </c:scaling>
        <c:delete val="0"/>
        <c:axPos val="l"/>
        <c:majorGridlines>
          <c:spPr>
            <a:ln w="9525" cap="flat" cmpd="sng" algn="ctr">
              <a:solidFill>
                <a:schemeClr val="tx1">
                  <a:lumMod val="15000"/>
                  <a:lumOff val="85000"/>
                </a:schemeClr>
              </a:solidFill>
              <a:round/>
            </a:ln>
            <a:effectLst/>
          </c:spPr>
        </c:majorGridlines>
        <c:title>
          <c:tx>
            <c:rich>
              <a:bodyPr rot="0" vert="eaVert"/>
              <a:lstStyle/>
              <a:p>
                <a:pPr>
                  <a:defRPr/>
                </a:pPr>
                <a:r>
                  <a:rPr lang="ja-JP"/>
                  <a:t>（分</a:t>
                </a:r>
                <a:r>
                  <a:rPr lang="en-US"/>
                  <a:t>)</a:t>
                </a:r>
                <a:endParaRPr lang="ja-JP"/>
              </a:p>
            </c:rich>
          </c:tx>
          <c:layout>
            <c:manualLayout>
              <c:xMode val="edge"/>
              <c:yMode val="edge"/>
              <c:x val="5.7071358267716532E-2"/>
              <c:y val="1.9263154324332003E-2"/>
            </c:manualLayout>
          </c:layout>
          <c:overlay val="0"/>
        </c:title>
        <c:numFmt formatCode="General" sourceLinked="1"/>
        <c:majorTickMark val="none"/>
        <c:minorTickMark val="none"/>
        <c:tickLblPos val="nextTo"/>
        <c:spPr>
          <a:ln w="9525">
            <a:noFill/>
          </a:ln>
        </c:spPr>
        <c:txPr>
          <a:bodyPr rot="-60000000" vert="horz"/>
          <a:lstStyle/>
          <a:p>
            <a:pPr>
              <a:defRPr/>
            </a:pPr>
            <a:endParaRPr lang="ja-JP"/>
          </a:p>
        </c:txPr>
        <c:crossAx val="240700416"/>
        <c:crosses val="autoZero"/>
        <c:crossBetween val="between"/>
        <c:majorUnit val="10"/>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100">
          <a:latin typeface="Meiryo UI" panose="020B0604030504040204" pitchFamily="50" charset="-128"/>
          <a:ea typeface="Meiryo UI" panose="020B0604030504040204" pitchFamily="50" charset="-128"/>
        </a:defRPr>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r>
              <a:rPr lang="ja-JP" altLang="en-US" sz="1800" dirty="0">
                <a:solidFill>
                  <a:schemeClr val="tx1"/>
                </a:solidFill>
              </a:rPr>
              <a:t>締付トルクと材料真直度のズレの相関関係</a:t>
            </a:r>
          </a:p>
        </c:rich>
      </c:tx>
      <c:layout>
        <c:manualLayout>
          <c:xMode val="edge"/>
          <c:yMode val="edge"/>
          <c:x val="0.18553431435020598"/>
          <c:y val="2.2372179530148698E-2"/>
        </c:manualLayout>
      </c:layout>
      <c:overlay val="0"/>
      <c:spPr>
        <a:solidFill>
          <a:schemeClr val="accent3">
            <a:lumMod val="20000"/>
            <a:lumOff val="80000"/>
          </a:schemeClr>
        </a:solidFill>
        <a:ln>
          <a:noFill/>
        </a:ln>
        <a:effectLst/>
      </c:spPr>
      <c:txPr>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endParaRPr lang="ja-JP"/>
        </a:p>
      </c:txPr>
    </c:title>
    <c:autoTitleDeleted val="0"/>
    <c:plotArea>
      <c:layout>
        <c:manualLayout>
          <c:layoutTarget val="inner"/>
          <c:xMode val="edge"/>
          <c:yMode val="edge"/>
          <c:x val="0.14180715911409814"/>
          <c:y val="0.13483337277816343"/>
          <c:w val="0.82059650683769436"/>
          <c:h val="0.73865469372353443"/>
        </c:manualLayout>
      </c:layout>
      <c:scatterChart>
        <c:scatterStyle val="lineMarker"/>
        <c:varyColors val="0"/>
        <c:ser>
          <c:idx val="0"/>
          <c:order val="0"/>
          <c:tx>
            <c:v>1回目</c:v>
          </c:tx>
          <c:spPr>
            <a:ln w="25400" cap="rnd">
              <a:noFill/>
              <a:round/>
            </a:ln>
            <a:effectLst/>
          </c:spPr>
          <c:marker>
            <c:symbol val="diamond"/>
            <c:size val="6"/>
            <c:spPr>
              <a:solidFill>
                <a:schemeClr val="accent1"/>
              </a:solidFill>
              <a:ln w="9525">
                <a:solidFill>
                  <a:schemeClr val="accent1"/>
                </a:solidFill>
                <a:round/>
              </a:ln>
              <a:effectLst/>
            </c:spPr>
          </c:marker>
          <c:xVal>
            <c:numRef>
              <c:f>Sheet6!$B$2:$B$5</c:f>
              <c:numCache>
                <c:formatCode>General</c:formatCode>
                <c:ptCount val="4"/>
                <c:pt idx="0">
                  <c:v>3</c:v>
                </c:pt>
                <c:pt idx="1">
                  <c:v>6</c:v>
                </c:pt>
                <c:pt idx="2">
                  <c:v>9</c:v>
                </c:pt>
                <c:pt idx="3">
                  <c:v>12</c:v>
                </c:pt>
              </c:numCache>
            </c:numRef>
          </c:xVal>
          <c:yVal>
            <c:numRef>
              <c:f>Sheet6!$C$2:$C$5</c:f>
              <c:numCache>
                <c:formatCode>General</c:formatCode>
                <c:ptCount val="4"/>
                <c:pt idx="0">
                  <c:v>0.03</c:v>
                </c:pt>
                <c:pt idx="1">
                  <c:v>0.06</c:v>
                </c:pt>
                <c:pt idx="2">
                  <c:v>0.11</c:v>
                </c:pt>
                <c:pt idx="3">
                  <c:v>0.24</c:v>
                </c:pt>
              </c:numCache>
            </c:numRef>
          </c:yVal>
          <c:smooth val="0"/>
          <c:extLst>
            <c:ext xmlns:c16="http://schemas.microsoft.com/office/drawing/2014/chart" uri="{C3380CC4-5D6E-409C-BE32-E72D297353CC}">
              <c16:uniqueId val="{00000000-59EB-4225-86E2-5C4B60BE7555}"/>
            </c:ext>
          </c:extLst>
        </c:ser>
        <c:ser>
          <c:idx val="1"/>
          <c:order val="1"/>
          <c:tx>
            <c:v>2回目</c:v>
          </c:tx>
          <c:spPr>
            <a:ln w="25400" cap="rnd">
              <a:noFill/>
              <a:round/>
            </a:ln>
            <a:effectLst/>
          </c:spPr>
          <c:marker>
            <c:symbol val="square"/>
            <c:size val="6"/>
            <c:spPr>
              <a:solidFill>
                <a:schemeClr val="accent4">
                  <a:lumMod val="60000"/>
                  <a:lumOff val="40000"/>
                </a:schemeClr>
              </a:solidFill>
              <a:ln w="9525">
                <a:solidFill>
                  <a:schemeClr val="accent4"/>
                </a:solidFill>
                <a:round/>
              </a:ln>
              <a:effectLst/>
            </c:spPr>
          </c:marker>
          <c:xVal>
            <c:numRef>
              <c:f>Sheet6!$B$2:$B$5</c:f>
              <c:numCache>
                <c:formatCode>General</c:formatCode>
                <c:ptCount val="4"/>
                <c:pt idx="0">
                  <c:v>3</c:v>
                </c:pt>
                <c:pt idx="1">
                  <c:v>6</c:v>
                </c:pt>
                <c:pt idx="2">
                  <c:v>9</c:v>
                </c:pt>
                <c:pt idx="3">
                  <c:v>12</c:v>
                </c:pt>
              </c:numCache>
            </c:numRef>
          </c:xVal>
          <c:yVal>
            <c:numRef>
              <c:f>Sheet6!$D$2:$D$5</c:f>
              <c:numCache>
                <c:formatCode>General</c:formatCode>
                <c:ptCount val="4"/>
                <c:pt idx="0">
                  <c:v>0.02</c:v>
                </c:pt>
                <c:pt idx="1">
                  <c:v>0.05</c:v>
                </c:pt>
                <c:pt idx="2">
                  <c:v>0.1</c:v>
                </c:pt>
                <c:pt idx="3">
                  <c:v>0.27</c:v>
                </c:pt>
              </c:numCache>
            </c:numRef>
          </c:yVal>
          <c:smooth val="0"/>
          <c:extLst>
            <c:ext xmlns:c16="http://schemas.microsoft.com/office/drawing/2014/chart" uri="{C3380CC4-5D6E-409C-BE32-E72D297353CC}">
              <c16:uniqueId val="{00000001-59EB-4225-86E2-5C4B60BE7555}"/>
            </c:ext>
          </c:extLst>
        </c:ser>
        <c:ser>
          <c:idx val="2"/>
          <c:order val="2"/>
          <c:tx>
            <c:v>3回目</c:v>
          </c:tx>
          <c:spPr>
            <a:ln w="25400" cap="rnd">
              <a:noFill/>
              <a:round/>
            </a:ln>
            <a:effectLst/>
          </c:spPr>
          <c:marker>
            <c:symbol val="triangle"/>
            <c:size val="6"/>
            <c:spPr>
              <a:solidFill>
                <a:schemeClr val="accent3"/>
              </a:solidFill>
              <a:ln w="9525">
                <a:solidFill>
                  <a:schemeClr val="accent3"/>
                </a:solidFill>
                <a:round/>
              </a:ln>
              <a:effectLst/>
            </c:spPr>
          </c:marker>
          <c:xVal>
            <c:numRef>
              <c:f>Sheet6!$B$2:$B$5</c:f>
              <c:numCache>
                <c:formatCode>General</c:formatCode>
                <c:ptCount val="4"/>
                <c:pt idx="0">
                  <c:v>3</c:v>
                </c:pt>
                <c:pt idx="1">
                  <c:v>6</c:v>
                </c:pt>
                <c:pt idx="2">
                  <c:v>9</c:v>
                </c:pt>
                <c:pt idx="3">
                  <c:v>12</c:v>
                </c:pt>
              </c:numCache>
            </c:numRef>
          </c:xVal>
          <c:yVal>
            <c:numRef>
              <c:f>Sheet6!$E$2:$E$5</c:f>
              <c:numCache>
                <c:formatCode>General</c:formatCode>
                <c:ptCount val="4"/>
                <c:pt idx="0">
                  <c:v>0.03</c:v>
                </c:pt>
                <c:pt idx="1">
                  <c:v>7.0000000000000007E-2</c:v>
                </c:pt>
                <c:pt idx="2">
                  <c:v>0.09</c:v>
                </c:pt>
                <c:pt idx="3">
                  <c:v>0.25</c:v>
                </c:pt>
              </c:numCache>
            </c:numRef>
          </c:yVal>
          <c:smooth val="0"/>
          <c:extLst>
            <c:ext xmlns:c16="http://schemas.microsoft.com/office/drawing/2014/chart" uri="{C3380CC4-5D6E-409C-BE32-E72D297353CC}">
              <c16:uniqueId val="{00000002-59EB-4225-86E2-5C4B60BE7555}"/>
            </c:ext>
          </c:extLst>
        </c:ser>
        <c:ser>
          <c:idx val="3"/>
          <c:order val="3"/>
          <c:tx>
            <c:v>AVE.</c:v>
          </c:tx>
          <c:spPr>
            <a:ln w="25400" cap="rnd">
              <a:noFill/>
              <a:round/>
            </a:ln>
            <a:effectLst/>
          </c:spPr>
          <c:marker>
            <c:symbol val="x"/>
            <c:size val="6"/>
            <c:spPr>
              <a:noFill/>
              <a:ln w="9525">
                <a:solidFill>
                  <a:schemeClr val="accent4"/>
                </a:solidFill>
                <a:round/>
              </a:ln>
              <a:effectLst/>
            </c:spPr>
          </c:marker>
          <c:trendline>
            <c:spPr>
              <a:ln w="31750" cap="rnd">
                <a:solidFill>
                  <a:schemeClr val="accent4"/>
                </a:solidFill>
              </a:ln>
              <a:effectLst/>
            </c:spPr>
            <c:trendlineType val="poly"/>
            <c:order val="2"/>
            <c:dispRSqr val="1"/>
            <c:dispEq val="1"/>
            <c:trendlineLbl>
              <c:layout>
                <c:manualLayout>
                  <c:x val="0.21501454637286721"/>
                  <c:y val="0.24818056825074195"/>
                </c:manualLayout>
              </c:layout>
              <c:tx>
                <c:rich>
                  <a:bodyPr rot="0" spcFirstLastPara="1" vertOverflow="ellipsis" vert="horz"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100" baseline="0" dirty="0">
                        <a:solidFill>
                          <a:schemeClr val="tx1"/>
                        </a:solidFill>
                        <a:latin typeface="Meiryo UI" panose="020B0604030504040204" pitchFamily="50" charset="-128"/>
                        <a:ea typeface="Meiryo UI" panose="020B0604030504040204" pitchFamily="50" charset="-128"/>
                      </a:rPr>
                      <a:t>y=0.0033x</a:t>
                    </a:r>
                    <a:r>
                      <a:rPr lang="en-US" altLang="ja-JP" sz="1100" baseline="30000" dirty="0">
                        <a:solidFill>
                          <a:schemeClr val="tx1"/>
                        </a:solidFill>
                        <a:latin typeface="Meiryo UI" panose="020B0604030504040204" pitchFamily="50" charset="-128"/>
                        <a:ea typeface="Meiryo UI" panose="020B0604030504040204" pitchFamily="50" charset="-128"/>
                      </a:rPr>
                      <a:t>2</a:t>
                    </a:r>
                    <a:r>
                      <a:rPr lang="en-US" altLang="ja-JP" sz="1100" baseline="0" dirty="0">
                        <a:solidFill>
                          <a:schemeClr val="tx1"/>
                        </a:solidFill>
                        <a:latin typeface="Meiryo UI" panose="020B0604030504040204" pitchFamily="50" charset="-128"/>
                        <a:ea typeface="Meiryo UI" panose="020B0604030504040204" pitchFamily="50" charset="-128"/>
                      </a:rPr>
                      <a:t>-0.026x+0.08</a:t>
                    </a:r>
                    <a:br>
                      <a:rPr lang="en-US" altLang="ja-JP" sz="1100" baseline="0" dirty="0">
                        <a:solidFill>
                          <a:schemeClr val="tx1"/>
                        </a:solidFill>
                        <a:latin typeface="Meiryo UI" panose="020B0604030504040204" pitchFamily="50" charset="-128"/>
                        <a:ea typeface="Meiryo UI" panose="020B0604030504040204" pitchFamily="50" charset="-128"/>
                      </a:rPr>
                    </a:br>
                    <a:r>
                      <a:rPr lang="en-US" altLang="ja-JP" sz="1100" baseline="0" dirty="0">
                        <a:solidFill>
                          <a:schemeClr val="tx1"/>
                        </a:solidFill>
                        <a:latin typeface="Meiryo UI" panose="020B0604030504040204" pitchFamily="50" charset="-128"/>
                        <a:ea typeface="Meiryo UI" panose="020B0604030504040204" pitchFamily="50" charset="-128"/>
                      </a:rPr>
                      <a:t>R²=0.9811</a:t>
                    </a:r>
                    <a:endParaRPr lang="en-US" altLang="ja-JP" sz="1100" dirty="0">
                      <a:solidFill>
                        <a:schemeClr val="tx1"/>
                      </a:solidFill>
                      <a:latin typeface="Meiryo UI" panose="020B0604030504040204" pitchFamily="50" charset="-128"/>
                      <a:ea typeface="Meiryo UI" panose="020B0604030504040204" pitchFamily="50" charset="-128"/>
                    </a:endParaRPr>
                  </a:p>
                </c:rich>
              </c:tx>
              <c:numFmt formatCode="General"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rendlineLbl>
          </c:trendline>
          <c:xVal>
            <c:numRef>
              <c:f>Sheet6!$B$2:$B$5</c:f>
              <c:numCache>
                <c:formatCode>General</c:formatCode>
                <c:ptCount val="4"/>
                <c:pt idx="0">
                  <c:v>3</c:v>
                </c:pt>
                <c:pt idx="1">
                  <c:v>6</c:v>
                </c:pt>
                <c:pt idx="2">
                  <c:v>9</c:v>
                </c:pt>
                <c:pt idx="3">
                  <c:v>12</c:v>
                </c:pt>
              </c:numCache>
            </c:numRef>
          </c:xVal>
          <c:yVal>
            <c:numRef>
              <c:f>Sheet6!$F$2:$F$5</c:f>
              <c:numCache>
                <c:formatCode>0.000</c:formatCode>
                <c:ptCount val="4"/>
                <c:pt idx="0">
                  <c:v>2.6666666666666668E-2</c:v>
                </c:pt>
                <c:pt idx="1">
                  <c:v>0.06</c:v>
                </c:pt>
                <c:pt idx="2">
                  <c:v>0.10000000000000002</c:v>
                </c:pt>
                <c:pt idx="3">
                  <c:v>0.25333333333333335</c:v>
                </c:pt>
              </c:numCache>
            </c:numRef>
          </c:yVal>
          <c:smooth val="0"/>
          <c:extLst>
            <c:ext xmlns:c16="http://schemas.microsoft.com/office/drawing/2014/chart" uri="{C3380CC4-5D6E-409C-BE32-E72D297353CC}">
              <c16:uniqueId val="{00000004-59EB-4225-86E2-5C4B60BE7555}"/>
            </c:ext>
          </c:extLst>
        </c:ser>
        <c:dLbls>
          <c:showLegendKey val="0"/>
          <c:showVal val="0"/>
          <c:showCatName val="0"/>
          <c:showSerName val="0"/>
          <c:showPercent val="0"/>
          <c:showBubbleSize val="0"/>
        </c:dLbls>
        <c:axId val="239835008"/>
        <c:axId val="239853568"/>
      </c:scatterChart>
      <c:valAx>
        <c:axId val="239835008"/>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cap="all" baseline="0">
                    <a:solidFill>
                      <a:schemeClr val="tx1"/>
                    </a:solidFill>
                    <a:latin typeface="Meiryo UI" panose="020B0604030504040204" pitchFamily="50" charset="-128"/>
                    <a:ea typeface="Meiryo UI" panose="020B0604030504040204" pitchFamily="50" charset="-128"/>
                    <a:cs typeface="+mn-cs"/>
                  </a:defRPr>
                </a:pPr>
                <a:r>
                  <a:rPr lang="ja-JP" sz="1400" dirty="0">
                    <a:solidFill>
                      <a:schemeClr val="tx1"/>
                    </a:solidFill>
                    <a:latin typeface="Meiryo UI" panose="020B0604030504040204" pitchFamily="50" charset="-128"/>
                    <a:ea typeface="Meiryo UI" panose="020B0604030504040204" pitchFamily="50" charset="-128"/>
                  </a:rPr>
                  <a:t>締付</a:t>
                </a:r>
                <a:r>
                  <a:rPr lang="ja-JP" altLang="en-US" sz="1400" dirty="0">
                    <a:solidFill>
                      <a:schemeClr val="tx1"/>
                    </a:solidFill>
                    <a:latin typeface="Meiryo UI" panose="020B0604030504040204" pitchFamily="50" charset="-128"/>
                    <a:ea typeface="Meiryo UI" panose="020B0604030504040204" pitchFamily="50" charset="-128"/>
                  </a:rPr>
                  <a:t>トルク</a:t>
                </a:r>
                <a:r>
                  <a:rPr lang="en-US" sz="1400" dirty="0">
                    <a:solidFill>
                      <a:schemeClr val="tx1"/>
                    </a:solidFill>
                    <a:latin typeface="Meiryo UI" panose="020B0604030504040204" pitchFamily="50" charset="-128"/>
                    <a:ea typeface="Meiryo UI" panose="020B0604030504040204" pitchFamily="50" charset="-128"/>
                  </a:rPr>
                  <a:t>(N</a:t>
                </a:r>
                <a:r>
                  <a:rPr lang="ja-JP" sz="1400" dirty="0">
                    <a:solidFill>
                      <a:schemeClr val="tx1"/>
                    </a:solidFill>
                    <a:latin typeface="Meiryo UI" panose="020B0604030504040204" pitchFamily="50" charset="-128"/>
                    <a:ea typeface="Meiryo UI" panose="020B0604030504040204" pitchFamily="50" charset="-128"/>
                  </a:rPr>
                  <a:t>・</a:t>
                </a:r>
                <a:r>
                  <a:rPr lang="en-US" sz="1400" dirty="0">
                    <a:solidFill>
                      <a:schemeClr val="tx1"/>
                    </a:solidFill>
                    <a:latin typeface="Meiryo UI" panose="020B0604030504040204" pitchFamily="50" charset="-128"/>
                    <a:ea typeface="Meiryo UI" panose="020B0604030504040204" pitchFamily="50" charset="-128"/>
                  </a:rPr>
                  <a:t>m)</a:t>
                </a:r>
                <a:endParaRPr lang="ja-JP" sz="1400" dirty="0">
                  <a:solidFill>
                    <a:schemeClr val="tx1"/>
                  </a:solidFill>
                  <a:latin typeface="Meiryo UI" panose="020B0604030504040204" pitchFamily="50" charset="-128"/>
                  <a:ea typeface="Meiryo UI" panose="020B0604030504040204" pitchFamily="50" charset="-128"/>
                </a:endParaRPr>
              </a:p>
            </c:rich>
          </c:tx>
          <c:layout>
            <c:manualLayout>
              <c:xMode val="edge"/>
              <c:yMode val="edge"/>
              <c:x val="0.4458681811678224"/>
              <c:y val="0.92671476259708463"/>
            </c:manualLayout>
          </c:layout>
          <c:overlay val="0"/>
          <c:spPr>
            <a:noFill/>
            <a:ln>
              <a:noFill/>
            </a:ln>
            <a:effectLst/>
          </c:spPr>
          <c:txPr>
            <a:bodyPr rot="0" spcFirstLastPara="1" vertOverflow="ellipsis" vert="horz" wrap="square" anchor="ctr" anchorCtr="1"/>
            <a:lstStyle/>
            <a:p>
              <a:pPr>
                <a:defRPr sz="1400" b="0" i="0" u="none" strike="noStrike" kern="1200" cap="all"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39853568"/>
        <c:crosses val="autoZero"/>
        <c:crossBetween val="midCat"/>
        <c:majorUnit val="3"/>
      </c:valAx>
      <c:valAx>
        <c:axId val="239853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all" baseline="0">
                    <a:solidFill>
                      <a:schemeClr val="tx1"/>
                    </a:solidFill>
                    <a:latin typeface="Meiryo UI" panose="020B0604030504040204" pitchFamily="50" charset="-128"/>
                    <a:ea typeface="Meiryo UI" panose="020B0604030504040204" pitchFamily="50" charset="-128"/>
                    <a:cs typeface="+mn-cs"/>
                  </a:defRPr>
                </a:pPr>
                <a:r>
                  <a:rPr lang="ja-JP" altLang="en-US" sz="1400" dirty="0">
                    <a:solidFill>
                      <a:schemeClr val="tx1"/>
                    </a:solidFill>
                    <a:latin typeface="Meiryo UI" panose="020B0604030504040204" pitchFamily="50" charset="-128"/>
                    <a:ea typeface="Meiryo UI" panose="020B0604030504040204" pitchFamily="50" charset="-128"/>
                  </a:rPr>
                  <a:t>真直度</a:t>
                </a:r>
                <a:r>
                  <a:rPr lang="en-US" altLang="ja-JP" sz="1400" dirty="0">
                    <a:solidFill>
                      <a:schemeClr val="tx1"/>
                    </a:solidFill>
                    <a:latin typeface="Meiryo UI" panose="020B0604030504040204" pitchFamily="50" charset="-128"/>
                    <a:ea typeface="Meiryo UI" panose="020B0604030504040204" pitchFamily="50" charset="-128"/>
                  </a:rPr>
                  <a:t>(MM)</a:t>
                </a:r>
                <a:endParaRPr lang="ja-JP" sz="1400" dirty="0">
                  <a:solidFill>
                    <a:schemeClr val="tx1"/>
                  </a:solidFill>
                  <a:latin typeface="Meiryo UI" panose="020B0604030504040204" pitchFamily="50" charset="-128"/>
                  <a:ea typeface="Meiryo UI" panose="020B0604030504040204" pitchFamily="50" charset="-128"/>
                </a:endParaRPr>
              </a:p>
            </c:rich>
          </c:tx>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39835008"/>
        <c:crosses val="autoZero"/>
        <c:crossBetween val="midCat"/>
        <c:majorUnit val="5.000000000000001E-2"/>
      </c:valAx>
      <c:spPr>
        <a:solidFill>
          <a:schemeClr val="bg1"/>
        </a:solidFill>
        <a:ln>
          <a:noFill/>
        </a:ln>
        <a:effectLst/>
      </c:spPr>
    </c:plotArea>
    <c:legend>
      <c:legendPos val="t"/>
      <c:layout>
        <c:manualLayout>
          <c:xMode val="edge"/>
          <c:yMode val="edge"/>
          <c:x val="0.15320203938505708"/>
          <c:y val="0.13277067482243071"/>
          <c:w val="0.20743718328139604"/>
          <c:h val="0.34998519428029251"/>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65000"/>
        </a:schemeClr>
      </a:solid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b="1" dirty="0">
                <a:solidFill>
                  <a:srgbClr val="FF0000"/>
                </a:solidFill>
              </a:rPr>
              <a:t>材料幅</a:t>
            </a:r>
            <a:r>
              <a:rPr lang="ja-JP" altLang="en-US" sz="1600" dirty="0"/>
              <a:t>と</a:t>
            </a:r>
            <a:r>
              <a:rPr lang="en-US" altLang="ja-JP" sz="1600" dirty="0"/>
              <a:t>HT</a:t>
            </a:r>
            <a:r>
              <a:rPr lang="ja-JP" altLang="en-US" sz="1600" dirty="0"/>
              <a:t>前の真直度の関係</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666426071741032"/>
          <c:y val="0.15916666666666668"/>
          <c:w val="0.80062751531058629"/>
          <c:h val="0.66815440080743427"/>
        </c:manualLayout>
      </c:layout>
      <c:scatterChart>
        <c:scatterStyle val="lineMarker"/>
        <c:varyColors val="0"/>
        <c:ser>
          <c:idx val="0"/>
          <c:order val="0"/>
          <c:tx>
            <c:strRef>
              <c:f>QC!$G$4</c:f>
              <c:strCache>
                <c:ptCount val="1"/>
                <c:pt idx="0">
                  <c:v>材料幅</c:v>
                </c:pt>
              </c:strCache>
            </c:strRef>
          </c:tx>
          <c:spPr>
            <a:ln w="28575" cap="rnd">
              <a:noFill/>
              <a:round/>
            </a:ln>
            <a:effectLst/>
          </c:spPr>
          <c:marker>
            <c:symbol val="circle"/>
            <c:size val="5"/>
            <c:spPr>
              <a:solidFill>
                <a:schemeClr val="accent1"/>
              </a:solidFill>
              <a:ln w="9525">
                <a:solidFill>
                  <a:schemeClr val="accent1"/>
                </a:solidFill>
              </a:ln>
              <a:effectLst/>
            </c:spPr>
          </c:marker>
          <c:xVal>
            <c:numRef>
              <c:f>QC!$G$5:$G$43</c:f>
              <c:numCache>
                <c:formatCode>0.0</c:formatCode>
                <c:ptCount val="39"/>
                <c:pt idx="0">
                  <c:v>10</c:v>
                </c:pt>
                <c:pt idx="1">
                  <c:v>20</c:v>
                </c:pt>
                <c:pt idx="2">
                  <c:v>60</c:v>
                </c:pt>
                <c:pt idx="3">
                  <c:v>50</c:v>
                </c:pt>
                <c:pt idx="4">
                  <c:v>40</c:v>
                </c:pt>
                <c:pt idx="5">
                  <c:v>55</c:v>
                </c:pt>
                <c:pt idx="6">
                  <c:v>45</c:v>
                </c:pt>
                <c:pt idx="7">
                  <c:v>40</c:v>
                </c:pt>
                <c:pt idx="8">
                  <c:v>35</c:v>
                </c:pt>
                <c:pt idx="9">
                  <c:v>20</c:v>
                </c:pt>
                <c:pt idx="10">
                  <c:v>-10</c:v>
                </c:pt>
                <c:pt idx="11">
                  <c:v>10</c:v>
                </c:pt>
                <c:pt idx="12">
                  <c:v>50</c:v>
                </c:pt>
                <c:pt idx="13">
                  <c:v>-7</c:v>
                </c:pt>
                <c:pt idx="14">
                  <c:v>-20</c:v>
                </c:pt>
                <c:pt idx="15">
                  <c:v>10</c:v>
                </c:pt>
                <c:pt idx="16">
                  <c:v>-12</c:v>
                </c:pt>
                <c:pt idx="17">
                  <c:v>30</c:v>
                </c:pt>
                <c:pt idx="18">
                  <c:v>40</c:v>
                </c:pt>
                <c:pt idx="19">
                  <c:v>-25</c:v>
                </c:pt>
                <c:pt idx="20">
                  <c:v>5</c:v>
                </c:pt>
                <c:pt idx="21">
                  <c:v>30</c:v>
                </c:pt>
                <c:pt idx="22">
                  <c:v>73</c:v>
                </c:pt>
                <c:pt idx="23">
                  <c:v>40</c:v>
                </c:pt>
                <c:pt idx="24">
                  <c:v>20</c:v>
                </c:pt>
                <c:pt idx="25">
                  <c:v>50</c:v>
                </c:pt>
                <c:pt idx="26">
                  <c:v>50</c:v>
                </c:pt>
                <c:pt idx="27">
                  <c:v>20</c:v>
                </c:pt>
                <c:pt idx="28">
                  <c:v>-50</c:v>
                </c:pt>
                <c:pt idx="29">
                  <c:v>15</c:v>
                </c:pt>
                <c:pt idx="30">
                  <c:v>30</c:v>
                </c:pt>
                <c:pt idx="31">
                  <c:v>-15</c:v>
                </c:pt>
                <c:pt idx="32">
                  <c:v>5</c:v>
                </c:pt>
                <c:pt idx="33">
                  <c:v>5</c:v>
                </c:pt>
                <c:pt idx="34">
                  <c:v>15</c:v>
                </c:pt>
                <c:pt idx="35">
                  <c:v>20</c:v>
                </c:pt>
                <c:pt idx="36">
                  <c:v>-25</c:v>
                </c:pt>
                <c:pt idx="37">
                  <c:v>-5</c:v>
                </c:pt>
                <c:pt idx="38">
                  <c:v>5</c:v>
                </c:pt>
              </c:numCache>
            </c:numRef>
          </c:xVal>
          <c:yVal>
            <c:numRef>
              <c:f>QC!$L$5:$L$43</c:f>
              <c:numCache>
                <c:formatCode>0.00</c:formatCode>
                <c:ptCount val="39"/>
                <c:pt idx="0">
                  <c:v>1.1499999999999999</c:v>
                </c:pt>
                <c:pt idx="1">
                  <c:v>1.1499999999999999</c:v>
                </c:pt>
                <c:pt idx="2">
                  <c:v>0.95</c:v>
                </c:pt>
                <c:pt idx="3">
                  <c:v>1.07</c:v>
                </c:pt>
                <c:pt idx="4">
                  <c:v>0.95</c:v>
                </c:pt>
                <c:pt idx="5">
                  <c:v>1.1000000000000001</c:v>
                </c:pt>
                <c:pt idx="6">
                  <c:v>1.1499999999999999</c:v>
                </c:pt>
                <c:pt idx="7">
                  <c:v>1.2</c:v>
                </c:pt>
                <c:pt idx="8">
                  <c:v>1.2</c:v>
                </c:pt>
                <c:pt idx="9">
                  <c:v>1.25</c:v>
                </c:pt>
                <c:pt idx="10">
                  <c:v>1.2</c:v>
                </c:pt>
                <c:pt idx="11">
                  <c:v>1.05</c:v>
                </c:pt>
                <c:pt idx="12">
                  <c:v>0.95</c:v>
                </c:pt>
                <c:pt idx="13">
                  <c:v>1.1000000000000001</c:v>
                </c:pt>
                <c:pt idx="14">
                  <c:v>0.95</c:v>
                </c:pt>
                <c:pt idx="15">
                  <c:v>0.65</c:v>
                </c:pt>
                <c:pt idx="16">
                  <c:v>1.1000000000000001</c:v>
                </c:pt>
                <c:pt idx="17">
                  <c:v>0.9</c:v>
                </c:pt>
                <c:pt idx="18">
                  <c:v>0.76</c:v>
                </c:pt>
                <c:pt idx="19">
                  <c:v>0.9</c:v>
                </c:pt>
                <c:pt idx="20">
                  <c:v>0.7</c:v>
                </c:pt>
                <c:pt idx="21">
                  <c:v>0.7</c:v>
                </c:pt>
                <c:pt idx="22">
                  <c:v>0.9</c:v>
                </c:pt>
                <c:pt idx="23">
                  <c:v>1.1000000000000001</c:v>
                </c:pt>
                <c:pt idx="24">
                  <c:v>0.95</c:v>
                </c:pt>
                <c:pt idx="25">
                  <c:v>0.8</c:v>
                </c:pt>
                <c:pt idx="26">
                  <c:v>0.95</c:v>
                </c:pt>
                <c:pt idx="27">
                  <c:v>0.65</c:v>
                </c:pt>
                <c:pt idx="28">
                  <c:v>0.9</c:v>
                </c:pt>
                <c:pt idx="29">
                  <c:v>0.9</c:v>
                </c:pt>
                <c:pt idx="30">
                  <c:v>0.9</c:v>
                </c:pt>
                <c:pt idx="31">
                  <c:v>0.8</c:v>
                </c:pt>
                <c:pt idx="32">
                  <c:v>1.1499999999999999</c:v>
                </c:pt>
                <c:pt idx="33">
                  <c:v>0.8</c:v>
                </c:pt>
                <c:pt idx="34">
                  <c:v>0.9</c:v>
                </c:pt>
                <c:pt idx="35">
                  <c:v>1.1000000000000001</c:v>
                </c:pt>
                <c:pt idx="36">
                  <c:v>0.95</c:v>
                </c:pt>
                <c:pt idx="37">
                  <c:v>0.75</c:v>
                </c:pt>
                <c:pt idx="38">
                  <c:v>1</c:v>
                </c:pt>
              </c:numCache>
            </c:numRef>
          </c:yVal>
          <c:smooth val="0"/>
          <c:extLst>
            <c:ext xmlns:c16="http://schemas.microsoft.com/office/drawing/2014/chart" uri="{C3380CC4-5D6E-409C-BE32-E72D297353CC}">
              <c16:uniqueId val="{00000000-C07C-4646-A13A-E49F5F5CBE4B}"/>
            </c:ext>
          </c:extLst>
        </c:ser>
        <c:dLbls>
          <c:showLegendKey val="0"/>
          <c:showVal val="0"/>
          <c:showCatName val="0"/>
          <c:showSerName val="0"/>
          <c:showPercent val="0"/>
          <c:showBubbleSize val="0"/>
        </c:dLbls>
        <c:axId val="241009408"/>
        <c:axId val="241011328"/>
      </c:scatterChart>
      <c:valAx>
        <c:axId val="241009408"/>
        <c:scaling>
          <c:orientation val="minMax"/>
          <c:max val="90"/>
          <c:min val="-6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1011328"/>
        <c:crosses val="autoZero"/>
        <c:crossBetween val="midCat"/>
      </c:valAx>
      <c:valAx>
        <c:axId val="241011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1009408"/>
        <c:crosses val="autoZero"/>
        <c:crossBetween val="midCat"/>
      </c:valAx>
      <c:spPr>
        <a:noFill/>
        <a:ln>
          <a:solidFill>
            <a:schemeClr val="bg2">
              <a:lumMod val="9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b="1" dirty="0">
                <a:solidFill>
                  <a:srgbClr val="FF0000"/>
                </a:solidFill>
              </a:rPr>
              <a:t>コイル径</a:t>
            </a:r>
            <a:r>
              <a:rPr lang="ja-JP" altLang="en-US" sz="1600" dirty="0"/>
              <a:t>と</a:t>
            </a:r>
            <a:r>
              <a:rPr lang="en-US" altLang="ja-JP" sz="1600" dirty="0"/>
              <a:t>HT</a:t>
            </a:r>
            <a:r>
              <a:rPr lang="ja-JP" altLang="en-US" sz="1600" dirty="0"/>
              <a:t>前の真直度の関係</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666426071741032"/>
          <c:y val="0.15916666666666668"/>
          <c:w val="0.80062751531058629"/>
          <c:h val="0.658883450458572"/>
        </c:manualLayout>
      </c:layout>
      <c:scatterChart>
        <c:scatterStyle val="lineMarker"/>
        <c:varyColors val="0"/>
        <c:ser>
          <c:idx val="0"/>
          <c:order val="0"/>
          <c:tx>
            <c:strRef>
              <c:f>QC!$G$4</c:f>
              <c:strCache>
                <c:ptCount val="1"/>
                <c:pt idx="0">
                  <c:v>材料幅</c:v>
                </c:pt>
              </c:strCache>
            </c:strRef>
          </c:tx>
          <c:spPr>
            <a:ln w="28575" cap="rnd">
              <a:noFill/>
              <a:round/>
            </a:ln>
            <a:effectLst/>
          </c:spPr>
          <c:marker>
            <c:symbol val="circle"/>
            <c:size val="5"/>
            <c:spPr>
              <a:solidFill>
                <a:schemeClr val="accent1"/>
              </a:solidFill>
              <a:ln w="9525">
                <a:solidFill>
                  <a:schemeClr val="accent1"/>
                </a:solidFill>
              </a:ln>
              <a:effectLst/>
            </c:spPr>
          </c:marker>
          <c:xVal>
            <c:numRef>
              <c:f>QC!$F$5:$F$43</c:f>
              <c:numCache>
                <c:formatCode>General</c:formatCode>
                <c:ptCount val="39"/>
                <c:pt idx="0">
                  <c:v>710</c:v>
                </c:pt>
                <c:pt idx="1">
                  <c:v>700</c:v>
                </c:pt>
                <c:pt idx="2">
                  <c:v>690</c:v>
                </c:pt>
                <c:pt idx="3">
                  <c:v>720</c:v>
                </c:pt>
                <c:pt idx="4">
                  <c:v>740</c:v>
                </c:pt>
                <c:pt idx="5">
                  <c:v>660</c:v>
                </c:pt>
                <c:pt idx="6">
                  <c:v>700</c:v>
                </c:pt>
                <c:pt idx="7">
                  <c:v>710</c:v>
                </c:pt>
                <c:pt idx="8">
                  <c:v>690</c:v>
                </c:pt>
                <c:pt idx="9">
                  <c:v>700</c:v>
                </c:pt>
                <c:pt idx="10">
                  <c:v>700</c:v>
                </c:pt>
                <c:pt idx="11">
                  <c:v>690</c:v>
                </c:pt>
                <c:pt idx="12">
                  <c:v>750</c:v>
                </c:pt>
                <c:pt idx="13">
                  <c:v>710</c:v>
                </c:pt>
                <c:pt idx="14">
                  <c:v>660</c:v>
                </c:pt>
                <c:pt idx="15">
                  <c:v>670</c:v>
                </c:pt>
                <c:pt idx="16">
                  <c:v>670</c:v>
                </c:pt>
                <c:pt idx="17">
                  <c:v>710</c:v>
                </c:pt>
                <c:pt idx="18">
                  <c:v>700</c:v>
                </c:pt>
                <c:pt idx="19">
                  <c:v>720</c:v>
                </c:pt>
                <c:pt idx="20">
                  <c:v>710</c:v>
                </c:pt>
                <c:pt idx="21">
                  <c:v>660</c:v>
                </c:pt>
                <c:pt idx="22">
                  <c:v>690</c:v>
                </c:pt>
                <c:pt idx="23">
                  <c:v>700</c:v>
                </c:pt>
                <c:pt idx="24">
                  <c:v>700</c:v>
                </c:pt>
                <c:pt idx="25">
                  <c:v>690</c:v>
                </c:pt>
                <c:pt idx="26">
                  <c:v>710</c:v>
                </c:pt>
                <c:pt idx="27">
                  <c:v>680</c:v>
                </c:pt>
                <c:pt idx="28">
                  <c:v>730</c:v>
                </c:pt>
                <c:pt idx="29">
                  <c:v>730</c:v>
                </c:pt>
                <c:pt idx="30">
                  <c:v>720</c:v>
                </c:pt>
                <c:pt idx="31">
                  <c:v>720</c:v>
                </c:pt>
                <c:pt idx="32">
                  <c:v>720</c:v>
                </c:pt>
                <c:pt idx="33">
                  <c:v>720</c:v>
                </c:pt>
                <c:pt idx="34">
                  <c:v>700</c:v>
                </c:pt>
                <c:pt idx="35">
                  <c:v>680</c:v>
                </c:pt>
                <c:pt idx="36">
                  <c:v>700</c:v>
                </c:pt>
                <c:pt idx="37">
                  <c:v>710</c:v>
                </c:pt>
                <c:pt idx="38">
                  <c:v>700</c:v>
                </c:pt>
              </c:numCache>
            </c:numRef>
          </c:xVal>
          <c:yVal>
            <c:numRef>
              <c:f>QC!$L$5:$L$43</c:f>
              <c:numCache>
                <c:formatCode>0.00</c:formatCode>
                <c:ptCount val="39"/>
                <c:pt idx="0">
                  <c:v>1.1499999999999999</c:v>
                </c:pt>
                <c:pt idx="1">
                  <c:v>1.1499999999999999</c:v>
                </c:pt>
                <c:pt idx="2">
                  <c:v>0.95</c:v>
                </c:pt>
                <c:pt idx="3">
                  <c:v>1.07</c:v>
                </c:pt>
                <c:pt idx="4">
                  <c:v>0.95</c:v>
                </c:pt>
                <c:pt idx="5">
                  <c:v>1.1000000000000001</c:v>
                </c:pt>
                <c:pt idx="6">
                  <c:v>1.1499999999999999</c:v>
                </c:pt>
                <c:pt idx="7">
                  <c:v>1.2</c:v>
                </c:pt>
                <c:pt idx="8">
                  <c:v>1.2</c:v>
                </c:pt>
                <c:pt idx="9">
                  <c:v>1.25</c:v>
                </c:pt>
                <c:pt idx="10">
                  <c:v>1.2</c:v>
                </c:pt>
                <c:pt idx="11">
                  <c:v>1.05</c:v>
                </c:pt>
                <c:pt idx="12">
                  <c:v>0.95</c:v>
                </c:pt>
                <c:pt idx="13">
                  <c:v>1.1000000000000001</c:v>
                </c:pt>
                <c:pt idx="14">
                  <c:v>0.95</c:v>
                </c:pt>
                <c:pt idx="15">
                  <c:v>0.65</c:v>
                </c:pt>
                <c:pt idx="16">
                  <c:v>1.1000000000000001</c:v>
                </c:pt>
                <c:pt idx="17">
                  <c:v>0.9</c:v>
                </c:pt>
                <c:pt idx="18">
                  <c:v>0.76</c:v>
                </c:pt>
                <c:pt idx="19">
                  <c:v>0.9</c:v>
                </c:pt>
                <c:pt idx="20">
                  <c:v>0.7</c:v>
                </c:pt>
                <c:pt idx="21">
                  <c:v>0.7</c:v>
                </c:pt>
                <c:pt idx="22">
                  <c:v>0.9</c:v>
                </c:pt>
                <c:pt idx="23">
                  <c:v>1.1000000000000001</c:v>
                </c:pt>
                <c:pt idx="24">
                  <c:v>0.95</c:v>
                </c:pt>
                <c:pt idx="25">
                  <c:v>0.8</c:v>
                </c:pt>
                <c:pt idx="26">
                  <c:v>0.95</c:v>
                </c:pt>
                <c:pt idx="27">
                  <c:v>0.65</c:v>
                </c:pt>
                <c:pt idx="28">
                  <c:v>0.9</c:v>
                </c:pt>
                <c:pt idx="29">
                  <c:v>0.9</c:v>
                </c:pt>
                <c:pt idx="30">
                  <c:v>0.9</c:v>
                </c:pt>
                <c:pt idx="31">
                  <c:v>0.8</c:v>
                </c:pt>
                <c:pt idx="32">
                  <c:v>1.1499999999999999</c:v>
                </c:pt>
                <c:pt idx="33">
                  <c:v>0.8</c:v>
                </c:pt>
                <c:pt idx="34">
                  <c:v>0.9</c:v>
                </c:pt>
                <c:pt idx="35">
                  <c:v>1.1000000000000001</c:v>
                </c:pt>
                <c:pt idx="36">
                  <c:v>0.95</c:v>
                </c:pt>
                <c:pt idx="37">
                  <c:v>0.75</c:v>
                </c:pt>
                <c:pt idx="38">
                  <c:v>1</c:v>
                </c:pt>
              </c:numCache>
            </c:numRef>
          </c:yVal>
          <c:smooth val="0"/>
          <c:extLst>
            <c:ext xmlns:c16="http://schemas.microsoft.com/office/drawing/2014/chart" uri="{C3380CC4-5D6E-409C-BE32-E72D297353CC}">
              <c16:uniqueId val="{00000000-79A6-43DB-AD43-937966A8E84C}"/>
            </c:ext>
          </c:extLst>
        </c:ser>
        <c:dLbls>
          <c:showLegendKey val="0"/>
          <c:showVal val="0"/>
          <c:showCatName val="0"/>
          <c:showSerName val="0"/>
          <c:showPercent val="0"/>
          <c:showBubbleSize val="0"/>
        </c:dLbls>
        <c:axId val="241115904"/>
        <c:axId val="241117824"/>
      </c:scatterChart>
      <c:valAx>
        <c:axId val="241115904"/>
        <c:scaling>
          <c:orientation val="minMax"/>
          <c:max val="770"/>
          <c:min val="6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1117824"/>
        <c:crosses val="autoZero"/>
        <c:crossBetween val="midCat"/>
      </c:valAx>
      <c:valAx>
        <c:axId val="2411178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111590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0.51322</cdr:x>
      <cdr:y>0.37726</cdr:y>
    </cdr:from>
    <cdr:to>
      <cdr:x>0.65424</cdr:x>
      <cdr:y>0.48294</cdr:y>
    </cdr:to>
    <cdr:sp macro="" textlink="">
      <cdr:nvSpPr>
        <cdr:cNvPr id="2" name="右矢印 1"/>
        <cdr:cNvSpPr/>
      </cdr:nvSpPr>
      <cdr:spPr>
        <a:xfrm xmlns:a="http://schemas.openxmlformats.org/drawingml/2006/main" rot="2498303">
          <a:off x="3056220" y="1986041"/>
          <a:ext cx="839765" cy="556330"/>
        </a:xfrm>
        <a:prstGeom xmlns:a="http://schemas.openxmlformats.org/drawingml/2006/main" prst="rightArrow">
          <a:avLst/>
        </a:prstGeom>
        <a:solidFill xmlns:a="http://schemas.openxmlformats.org/drawingml/2006/main">
          <a:srgbClr val="140AD4"/>
        </a:solidFill>
        <a:ln xmlns:a="http://schemas.openxmlformats.org/drawingml/2006/main">
          <a:solidFill>
            <a:srgbClr val="140AD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0.11378</cdr:x>
      <cdr:y>0.61698</cdr:y>
    </cdr:from>
    <cdr:to>
      <cdr:x>0.34286</cdr:x>
      <cdr:y>0.8611</cdr:y>
    </cdr:to>
    <cdr:sp macro="" textlink="">
      <cdr:nvSpPr>
        <cdr:cNvPr id="2" name="正方形/長方形 1">
          <a:extLst xmlns:a="http://schemas.openxmlformats.org/drawingml/2006/main">
            <a:ext uri="{FF2B5EF4-FFF2-40B4-BE49-F238E27FC236}">
              <a16:creationId xmlns:a16="http://schemas.microsoft.com/office/drawing/2014/main" id="{AA8C9E67-331E-4B58-A464-8325E27BC955}"/>
            </a:ext>
          </a:extLst>
        </cdr:cNvPr>
        <cdr:cNvSpPr/>
      </cdr:nvSpPr>
      <cdr:spPr>
        <a:xfrm xmlns:a="http://schemas.openxmlformats.org/drawingml/2006/main">
          <a:off x="698498" y="1692491"/>
          <a:ext cx="1406330" cy="669691"/>
        </a:xfrm>
        <a:prstGeom xmlns:a="http://schemas.openxmlformats.org/drawingml/2006/main" prst="rect">
          <a:avLst/>
        </a:prstGeom>
        <a:solidFill xmlns:a="http://schemas.openxmlformats.org/drawingml/2006/main">
          <a:schemeClr val="bg1"/>
        </a:solidFill>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ja-JP" altLang="en-US" sz="1800" b="1" dirty="0">
              <a:solidFill>
                <a:schemeClr val="tx1"/>
              </a:solidFill>
              <a:latin typeface="Meiryo UI" panose="020B0604030504040204" pitchFamily="50" charset="-128"/>
              <a:ea typeface="Meiryo UI" panose="020B0604030504040204" pitchFamily="50" charset="-128"/>
            </a:rPr>
            <a:t>目標ライン </a:t>
          </a:r>
          <a:endParaRPr lang="en-US" altLang="ja-JP" sz="1800" b="1" dirty="0">
            <a:solidFill>
              <a:schemeClr val="tx1"/>
            </a:solidFill>
            <a:latin typeface="Meiryo UI" panose="020B0604030504040204" pitchFamily="50" charset="-128"/>
            <a:ea typeface="Meiryo UI" panose="020B0604030504040204" pitchFamily="50" charset="-128"/>
          </a:endParaRPr>
        </a:p>
        <a:p xmlns:a="http://schemas.openxmlformats.org/drawingml/2006/main">
          <a:pPr algn="ctr"/>
          <a:r>
            <a:rPr lang="en-US" altLang="ja-JP" sz="1800" b="1" dirty="0">
              <a:solidFill>
                <a:schemeClr val="tx1"/>
              </a:solidFill>
              <a:latin typeface="Meiryo UI" panose="020B0604030504040204" pitchFamily="50" charset="-128"/>
              <a:ea typeface="Meiryo UI" panose="020B0604030504040204" pitchFamily="50" charset="-128"/>
            </a:rPr>
            <a:t>(54</a:t>
          </a:r>
          <a:r>
            <a:rPr lang="ja-JP" altLang="en-US" sz="1800" b="1" dirty="0">
              <a:solidFill>
                <a:schemeClr val="tx1"/>
              </a:solidFill>
              <a:latin typeface="Meiryo UI" panose="020B0604030504040204" pitchFamily="50" charset="-128"/>
              <a:ea typeface="Meiryo UI" panose="020B0604030504040204" pitchFamily="50" charset="-128"/>
            </a:rPr>
            <a:t>分</a:t>
          </a:r>
          <a:r>
            <a:rPr lang="en-US" altLang="ja-JP" sz="1800" b="1" dirty="0">
              <a:solidFill>
                <a:schemeClr val="tx1"/>
              </a:solidFill>
              <a:latin typeface="Meiryo UI" panose="020B0604030504040204" pitchFamily="50" charset="-128"/>
              <a:ea typeface="Meiryo UI" panose="020B0604030504040204" pitchFamily="50" charset="-128"/>
            </a:rPr>
            <a:t>)</a:t>
          </a:r>
          <a:endParaRPr lang="ja-JP" sz="1800" b="1"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0.22832</cdr:x>
      <cdr:y>0.49514</cdr:y>
    </cdr:from>
    <cdr:to>
      <cdr:x>0.28315</cdr:x>
      <cdr:y>0.61698</cdr:y>
    </cdr:to>
    <cdr:cxnSp macro="">
      <cdr:nvCxnSpPr>
        <cdr:cNvPr id="9" name="直線矢印コネクタ 8">
          <a:extLst xmlns:a="http://schemas.openxmlformats.org/drawingml/2006/main">
            <a:ext uri="{FF2B5EF4-FFF2-40B4-BE49-F238E27FC236}">
              <a16:creationId xmlns:a16="http://schemas.microsoft.com/office/drawing/2014/main" id="{C250C48E-2B08-4C85-84F3-A3C54D75883F}"/>
            </a:ext>
          </a:extLst>
        </cdr:cNvPr>
        <cdr:cNvCxnSpPr>
          <a:stCxn xmlns:a="http://schemas.openxmlformats.org/drawingml/2006/main" id="2" idx="0"/>
        </cdr:cNvCxnSpPr>
      </cdr:nvCxnSpPr>
      <cdr:spPr>
        <a:xfrm xmlns:a="http://schemas.openxmlformats.org/drawingml/2006/main" flipV="1">
          <a:off x="1401663" y="1358273"/>
          <a:ext cx="336585" cy="334218"/>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7C71DAB-A296-497A-B915-E0948B21361E}" type="datetimeFigureOut">
              <a:rPr kumimoji="1" lang="ja-JP" altLang="en-US" smtClean="0"/>
              <a:t>2024/10/11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4A12E9B-E31E-4630-9B90-A16620F3B4B3}" type="slidenum">
              <a:rPr kumimoji="1" lang="ja-JP" altLang="en-US" smtClean="0"/>
              <a:t>‹#›</a:t>
            </a:fld>
            <a:endParaRPr kumimoji="1" lang="ja-JP" altLang="en-US"/>
          </a:p>
        </p:txBody>
      </p:sp>
    </p:spTree>
    <p:extLst>
      <p:ext uri="{BB962C8B-B14F-4D97-AF65-F5344CB8AC3E}">
        <p14:creationId xmlns:p14="http://schemas.microsoft.com/office/powerpoint/2010/main" val="886992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10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150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20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8285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21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1933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22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5087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4A12E9B-E31E-4630-9B90-A16620F3B4B3}" type="slidenum">
              <a:rPr kumimoji="1" lang="ja-JP" altLang="en-US" smtClean="0"/>
              <a:t>24</a:t>
            </a:fld>
            <a:endParaRPr kumimoji="1" lang="ja-JP" altLang="en-US"/>
          </a:p>
        </p:txBody>
      </p:sp>
    </p:spTree>
    <p:extLst>
      <p:ext uri="{BB962C8B-B14F-4D97-AF65-F5344CB8AC3E}">
        <p14:creationId xmlns:p14="http://schemas.microsoft.com/office/powerpoint/2010/main" val="54028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26</a:t>
            </a:fld>
            <a:endParaRPr kumimoji="1" lang="ja-JP" altLang="en-US"/>
          </a:p>
        </p:txBody>
      </p:sp>
    </p:spTree>
    <p:extLst>
      <p:ext uri="{BB962C8B-B14F-4D97-AF65-F5344CB8AC3E}">
        <p14:creationId xmlns:p14="http://schemas.microsoft.com/office/powerpoint/2010/main" val="46801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4A12E9B-E31E-4630-9B90-A16620F3B4B3}" type="slidenum">
              <a:rPr kumimoji="1" lang="ja-JP" altLang="en-US" smtClean="0"/>
              <a:t>28</a:t>
            </a:fld>
            <a:endParaRPr kumimoji="1" lang="ja-JP" altLang="en-US"/>
          </a:p>
        </p:txBody>
      </p:sp>
    </p:spTree>
    <p:extLst>
      <p:ext uri="{BB962C8B-B14F-4D97-AF65-F5344CB8AC3E}">
        <p14:creationId xmlns:p14="http://schemas.microsoft.com/office/powerpoint/2010/main" val="281046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32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1797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33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2533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34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2878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35</a:t>
            </a:fld>
            <a:endParaRPr kumimoji="1" lang="ja-JP" altLang="en-US"/>
          </a:p>
        </p:txBody>
      </p:sp>
    </p:spTree>
    <p:extLst>
      <p:ext uri="{BB962C8B-B14F-4D97-AF65-F5344CB8AC3E}">
        <p14:creationId xmlns:p14="http://schemas.microsoft.com/office/powerpoint/2010/main" val="126530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65720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37</a:t>
            </a:fld>
            <a:endParaRPr kumimoji="1" lang="ja-JP" altLang="en-US"/>
          </a:p>
        </p:txBody>
      </p:sp>
    </p:spTree>
    <p:extLst>
      <p:ext uri="{BB962C8B-B14F-4D97-AF65-F5344CB8AC3E}">
        <p14:creationId xmlns:p14="http://schemas.microsoft.com/office/powerpoint/2010/main" val="2202123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38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3046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47684">
              <a:defRPr/>
            </a:pPr>
            <a:fld id="{082024C4-7E86-4971-9CE5-74BD07A23F7E}" type="slidenum">
              <a:rPr lang="ja-JP" altLang="en-US">
                <a:solidFill>
                  <a:prstClr val="black"/>
                </a:solidFill>
                <a:latin typeface="游ゴシック" panose="020F0502020204030204"/>
                <a:ea typeface="游ゴシック" panose="020B0400000000000000" pitchFamily="50" charset="-128"/>
              </a:rPr>
              <a:pPr defTabSz="947684">
                <a:def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0531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14</a:t>
            </a:fld>
            <a:endParaRPr kumimoji="1" lang="ja-JP" altLang="en-US"/>
          </a:p>
        </p:txBody>
      </p:sp>
    </p:spTree>
    <p:extLst>
      <p:ext uri="{BB962C8B-B14F-4D97-AF65-F5344CB8AC3E}">
        <p14:creationId xmlns:p14="http://schemas.microsoft.com/office/powerpoint/2010/main" val="253502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15</a:t>
            </a:fld>
            <a:endParaRPr kumimoji="1" lang="ja-JP" altLang="en-US"/>
          </a:p>
        </p:txBody>
      </p:sp>
    </p:spTree>
    <p:extLst>
      <p:ext uri="{BB962C8B-B14F-4D97-AF65-F5344CB8AC3E}">
        <p14:creationId xmlns:p14="http://schemas.microsoft.com/office/powerpoint/2010/main" val="364346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16</a:t>
            </a:fld>
            <a:endParaRPr kumimoji="1" lang="ja-JP" altLang="en-US"/>
          </a:p>
        </p:txBody>
      </p:sp>
    </p:spTree>
    <p:extLst>
      <p:ext uri="{BB962C8B-B14F-4D97-AF65-F5344CB8AC3E}">
        <p14:creationId xmlns:p14="http://schemas.microsoft.com/office/powerpoint/2010/main" val="269431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4A12E9B-E31E-4630-9B90-A16620F3B4B3}" type="slidenum">
              <a:rPr kumimoji="1" lang="ja-JP" altLang="en-US" smtClean="0"/>
              <a:t>17</a:t>
            </a:fld>
            <a:endParaRPr kumimoji="1" lang="ja-JP" altLang="en-US"/>
          </a:p>
        </p:txBody>
      </p:sp>
    </p:spTree>
    <p:extLst>
      <p:ext uri="{BB962C8B-B14F-4D97-AF65-F5344CB8AC3E}">
        <p14:creationId xmlns:p14="http://schemas.microsoft.com/office/powerpoint/2010/main" val="370990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18</a:t>
            </a:fld>
            <a:endParaRPr kumimoji="1" lang="ja-JP" altLang="en-US"/>
          </a:p>
        </p:txBody>
      </p:sp>
    </p:spTree>
    <p:extLst>
      <p:ext uri="{BB962C8B-B14F-4D97-AF65-F5344CB8AC3E}">
        <p14:creationId xmlns:p14="http://schemas.microsoft.com/office/powerpoint/2010/main" val="342185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A12E9B-E31E-4630-9B90-A16620F3B4B3}" type="slidenum">
              <a:rPr kumimoji="1" lang="ja-JP" altLang="en-US" smtClean="0"/>
              <a:t>19</a:t>
            </a:fld>
            <a:endParaRPr kumimoji="1" lang="ja-JP" altLang="en-US"/>
          </a:p>
        </p:txBody>
      </p:sp>
    </p:spTree>
    <p:extLst>
      <p:ext uri="{BB962C8B-B14F-4D97-AF65-F5344CB8AC3E}">
        <p14:creationId xmlns:p14="http://schemas.microsoft.com/office/powerpoint/2010/main" val="364070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39559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161761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193023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72163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300946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172321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24159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386023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295916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92523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D95743-3F61-4E87-92B9-FB0EF67BB4D1}" type="datetimeFigureOut">
              <a:rPr kumimoji="1" lang="ja-JP" altLang="en-US" smtClean="0"/>
              <a:t>2024/10/11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2226499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95743-3F61-4E87-92B9-FB0EF67BB4D1}" type="datetimeFigureOut">
              <a:rPr kumimoji="1" lang="ja-JP" altLang="en-US" smtClean="0"/>
              <a:t>2024/10/11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93D3E-2E65-40AD-ADA3-13C567D05C7F}" type="slidenum">
              <a:rPr kumimoji="1" lang="ja-JP" altLang="en-US" smtClean="0"/>
              <a:t>‹#›</a:t>
            </a:fld>
            <a:endParaRPr kumimoji="1" lang="ja-JP" altLang="en-US"/>
          </a:p>
        </p:txBody>
      </p:sp>
    </p:spTree>
    <p:extLst>
      <p:ext uri="{BB962C8B-B14F-4D97-AF65-F5344CB8AC3E}">
        <p14:creationId xmlns:p14="http://schemas.microsoft.com/office/powerpoint/2010/main" val="785011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video" Target="../media/media1.MOV"/><Relationship Id="rId16" Type="http://schemas.openxmlformats.org/officeDocument/2006/relationships/image" Target="../media/image44.png"/><Relationship Id="rId20" Type="http://schemas.openxmlformats.org/officeDocument/2006/relationships/image" Target="../media/image27.png"/><Relationship Id="rId1" Type="http://schemas.microsoft.com/office/2007/relationships/media" Target="../media/media1.MOV"/><Relationship Id="rId6" Type="http://schemas.microsoft.com/office/2007/relationships/hdphoto" Target="../media/hdphoto12.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3.png"/><Relationship Id="rId10" Type="http://schemas.microsoft.com/office/2007/relationships/hdphoto" Target="../media/hdphoto14.wdp"/><Relationship Id="rId19" Type="http://schemas.openxmlformats.org/officeDocument/2006/relationships/image" Target="../media/image47.jpeg"/><Relationship Id="rId4" Type="http://schemas.openxmlformats.org/officeDocument/2006/relationships/notesSlide" Target="../notesSlides/notesSlide1.xml"/><Relationship Id="rId9" Type="http://schemas.openxmlformats.org/officeDocument/2006/relationships/image" Target="../media/image38.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microsoft.com/office/2007/relationships/hdphoto" Target="../media/hdphoto16.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5.png"/><Relationship Id="rId4" Type="http://schemas.microsoft.com/office/2007/relationships/hdphoto" Target="../media/hdphoto15.wdp"/><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53.png"/><Relationship Id="rId18" Type="http://schemas.openxmlformats.org/officeDocument/2006/relationships/image" Target="../media/image57.jpeg"/><Relationship Id="rId3" Type="http://schemas.microsoft.com/office/2007/relationships/media" Target="../media/media3.MOV"/><Relationship Id="rId7" Type="http://schemas.openxmlformats.org/officeDocument/2006/relationships/slideLayout" Target="../slideLayouts/slideLayout7.xml"/><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video" Target="../media/media2.mp4"/><Relationship Id="rId16" Type="http://schemas.openxmlformats.org/officeDocument/2006/relationships/image" Target="../media/image55.jpeg"/><Relationship Id="rId1" Type="http://schemas.microsoft.com/office/2007/relationships/media" Target="../media/media2.mp4"/><Relationship Id="rId6" Type="http://schemas.openxmlformats.org/officeDocument/2006/relationships/video" Target="../media/media4.MOV"/><Relationship Id="rId11" Type="http://schemas.microsoft.com/office/2007/relationships/hdphoto" Target="../media/hdphoto16.wdp"/><Relationship Id="rId5" Type="http://schemas.microsoft.com/office/2007/relationships/media" Target="../media/media4.MOV"/><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video" Target="../media/media3.MOV"/><Relationship Id="rId9" Type="http://schemas.openxmlformats.org/officeDocument/2006/relationships/image" Target="../media/image51.png"/><Relationship Id="rId14" Type="http://schemas.microsoft.com/office/2007/relationships/hdphoto" Target="../media/hdphoto17.wdp"/></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2.xml"/><Relationship Id="rId7" Type="http://schemas.microsoft.com/office/2007/relationships/hdphoto" Target="../media/hdphoto6.wdp"/><Relationship Id="rId12"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5.png"/><Relationship Id="rId5" Type="http://schemas.microsoft.com/office/2007/relationships/hdphoto" Target="../media/hdphoto18.wdp"/><Relationship Id="rId10" Type="http://schemas.openxmlformats.org/officeDocument/2006/relationships/image" Target="../media/image27.png"/><Relationship Id="rId4" Type="http://schemas.openxmlformats.org/officeDocument/2006/relationships/image" Target="../media/image60.png"/><Relationship Id="rId9" Type="http://schemas.microsoft.com/office/2007/relationships/hdphoto" Target="../media/hdphoto19.wdp"/></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chart" Target="../charts/chart3.xml"/><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3.jpeg"/><Relationship Id="rId10" Type="http://schemas.microsoft.com/office/2007/relationships/hdphoto" Target="../media/hdphoto21.wdp"/><Relationship Id="rId4" Type="http://schemas.openxmlformats.org/officeDocument/2006/relationships/image" Target="../media/image62.emf"/><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5.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7.png"/><Relationship Id="rId4" Type="http://schemas.microsoft.com/office/2007/relationships/hdphoto" Target="../media/hdphoto22.wdp"/><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3.png"/><Relationship Id="rId3" Type="http://schemas.openxmlformats.org/officeDocument/2006/relationships/image" Target="../media/image59.png"/><Relationship Id="rId7" Type="http://schemas.microsoft.com/office/2007/relationships/hdphoto" Target="../media/hdphoto4.wdp"/><Relationship Id="rId12" Type="http://schemas.microsoft.com/office/2007/relationships/hdphoto" Target="../media/hdphoto1.wdp"/><Relationship Id="rId2" Type="http://schemas.openxmlformats.org/officeDocument/2006/relationships/notesSlide" Target="../notesSlides/notesSlide7.xml"/><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6.png"/><Relationship Id="rId5" Type="http://schemas.microsoft.com/office/2007/relationships/hdphoto" Target="../media/hdphoto3.wdp"/><Relationship Id="rId15" Type="http://schemas.openxmlformats.org/officeDocument/2006/relationships/image" Target="../media/image61.png"/><Relationship Id="rId10" Type="http://schemas.openxmlformats.org/officeDocument/2006/relationships/image" Target="../media/image27.png"/><Relationship Id="rId4" Type="http://schemas.openxmlformats.org/officeDocument/2006/relationships/image" Target="../media/image20.png"/><Relationship Id="rId9" Type="http://schemas.microsoft.com/office/2007/relationships/hdphoto" Target="../media/hdphoto23.wdp"/><Relationship Id="rId14" Type="http://schemas.microsoft.com/office/2007/relationships/hdphoto" Target="../media/hdphoto24.wdp"/></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5.emf"/><Relationship Id="rId4" Type="http://schemas.microsoft.com/office/2007/relationships/hdphoto" Target="../media/hdphoto25.wdp"/></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21.wdp"/><Relationship Id="rId3" Type="http://schemas.microsoft.com/office/2007/relationships/media" Target="../media/media6.MOV"/><Relationship Id="rId7" Type="http://schemas.microsoft.com/office/2007/relationships/hdphoto" Target="../media/hdphoto26.wdp"/><Relationship Id="rId12" Type="http://schemas.openxmlformats.org/officeDocument/2006/relationships/image" Target="../media/image64.png"/><Relationship Id="rId2" Type="http://schemas.microsoft.com/office/2007/relationships/media" Target="../media/media5.MOV"/><Relationship Id="rId1" Type="http://schemas.openxmlformats.org/officeDocument/2006/relationships/video" Target="NULL" TargetMode="External"/><Relationship Id="rId6" Type="http://schemas.openxmlformats.org/officeDocument/2006/relationships/image" Target="../media/image76.jpeg"/><Relationship Id="rId11" Type="http://schemas.openxmlformats.org/officeDocument/2006/relationships/image" Target="../media/image78.png"/><Relationship Id="rId5" Type="http://schemas.openxmlformats.org/officeDocument/2006/relationships/notesSlide" Target="../notesSlides/notesSlide9.xml"/><Relationship Id="rId15" Type="http://schemas.microsoft.com/office/2007/relationships/hdphoto" Target="../media/hdphoto7.wdp"/><Relationship Id="rId10" Type="http://schemas.openxmlformats.org/officeDocument/2006/relationships/image" Target="../media/image77.png"/><Relationship Id="rId4" Type="http://schemas.openxmlformats.org/officeDocument/2006/relationships/slideLayout" Target="../slideLayouts/slideLayout2.xml"/><Relationship Id="rId9" Type="http://schemas.microsoft.com/office/2007/relationships/hdphoto" Target="../media/hdphoto18.wdp"/><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png"/><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9.emf"/><Relationship Id="rId5" Type="http://schemas.microsoft.com/office/2007/relationships/hdphoto" Target="../media/hdphoto9.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27.png"/><Relationship Id="rId2" Type="http://schemas.openxmlformats.org/officeDocument/2006/relationships/image" Target="../media/image80.emf"/><Relationship Id="rId1" Type="http://schemas.openxmlformats.org/officeDocument/2006/relationships/slideLayout" Target="../slideLayouts/slideLayout2.xml"/><Relationship Id="rId6" Type="http://schemas.openxmlformats.org/officeDocument/2006/relationships/image" Target="../media/image82.jpeg"/><Relationship Id="rId5" Type="http://schemas.microsoft.com/office/2007/relationships/hdphoto" Target="../media/hdphoto21.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7.wdp"/></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76.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64.png"/><Relationship Id="rId10" Type="http://schemas.microsoft.com/office/2007/relationships/hdphoto" Target="../media/hdphoto29.wdp"/><Relationship Id="rId4" Type="http://schemas.microsoft.com/office/2007/relationships/hdphoto" Target="../media/hdphoto26.wdp"/><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chart" Target="../charts/chart9.xml"/><Relationship Id="rId7" Type="http://schemas.openxmlformats.org/officeDocument/2006/relationships/image" Target="../media/image61.png"/><Relationship Id="rId2" Type="http://schemas.openxmlformats.org/officeDocument/2006/relationships/chart" Target="../charts/chart8.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92.png"/><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5.wdp"/><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3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94.png"/><Relationship Id="rId7" Type="http://schemas.openxmlformats.org/officeDocument/2006/relationships/image" Target="../media/image64.png"/><Relationship Id="rId12"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25.png"/><Relationship Id="rId5" Type="http://schemas.openxmlformats.org/officeDocument/2006/relationships/image" Target="../media/image95.png"/><Relationship Id="rId10" Type="http://schemas.openxmlformats.org/officeDocument/2006/relationships/image" Target="../media/image75.emf"/><Relationship Id="rId4" Type="http://schemas.openxmlformats.org/officeDocument/2006/relationships/chart" Target="../charts/chart17.xml"/><Relationship Id="rId9" Type="http://schemas.openxmlformats.org/officeDocument/2006/relationships/image" Target="../media/image97.emf"/></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18" Type="http://schemas.microsoft.com/office/2007/relationships/hdphoto" Target="../media/hdphoto7.wdp"/><Relationship Id="rId3" Type="http://schemas.microsoft.com/office/2007/relationships/hdphoto" Target="../media/hdphoto1.wdp"/><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6.png"/><Relationship Id="rId16" Type="http://schemas.openxmlformats.org/officeDocument/2006/relationships/image" Target="../media/image24.jpeg"/><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19.jpeg"/><Relationship Id="rId11" Type="http://schemas.microsoft.com/office/2007/relationships/hdphoto" Target="../media/hdphoto4.wdp"/><Relationship Id="rId5" Type="http://schemas.openxmlformats.org/officeDocument/2006/relationships/image" Target="../media/image18.jpeg"/><Relationship Id="rId15" Type="http://schemas.microsoft.com/office/2007/relationships/hdphoto" Target="../media/hdphoto6.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image" Target="../media/image17.jpeg"/><Relationship Id="rId9" Type="http://schemas.microsoft.com/office/2007/relationships/hdphoto" Target="../media/hdphoto3.wdp"/><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png"/><Relationship Id="rId7" Type="http://schemas.microsoft.com/office/2007/relationships/hdphoto" Target="../media/hdphoto10.wdp"/><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9"/>
          <p:cNvSpPr>
            <a:spLocks noGrp="1"/>
          </p:cNvSpPr>
          <p:nvPr>
            <p:ph type="subTitle" idx="1"/>
          </p:nvPr>
        </p:nvSpPr>
        <p:spPr>
          <a:xfrm>
            <a:off x="211015" y="2992437"/>
            <a:ext cx="9144000" cy="1655762"/>
          </a:xfrm>
        </p:spPr>
        <p:txBody>
          <a:bodyPr anchor="ctr">
            <a:normAutofit/>
          </a:bodyPr>
          <a:lstStyle/>
          <a:p>
            <a:r>
              <a:rPr kumimoji="1" lang="ja-JP" altLang="en-US" sz="8000" dirty="0">
                <a:latin typeface="HG創英角ﾎﾟｯﾌﾟ体" panose="040B0A09000000000000" pitchFamily="49" charset="-128"/>
                <a:ea typeface="HG創英角ﾎﾟｯﾌﾟ体" panose="040B0A09000000000000" pitchFamily="49" charset="-128"/>
              </a:rPr>
              <a:t>只今準備中</a:t>
            </a:r>
            <a:r>
              <a:rPr kumimoji="1" lang="en-US" altLang="ja-JP" sz="8000" dirty="0">
                <a:latin typeface="HG創英角ﾎﾟｯﾌﾟ体" panose="040B0A09000000000000" pitchFamily="49" charset="-128"/>
                <a:ea typeface="HG創英角ﾎﾟｯﾌﾟ体" panose="040B0A09000000000000" pitchFamily="49" charset="-128"/>
              </a:rPr>
              <a:t>…</a:t>
            </a:r>
            <a:endParaRPr kumimoji="1" lang="ja-JP" altLang="en-US" sz="8000" dirty="0">
              <a:latin typeface="HG創英角ﾎﾟｯﾌﾟ体" panose="040B0A09000000000000" pitchFamily="49" charset="-128"/>
              <a:ea typeface="HG創英角ﾎﾟｯﾌﾟ体" panose="040B0A09000000000000" pitchFamily="49" charset="-128"/>
            </a:endParaRPr>
          </a:p>
        </p:txBody>
      </p:sp>
      <p:pic>
        <p:nvPicPr>
          <p:cNvPr id="5122" name="Picture 2" descr="ウルフドッグス名古屋 オフィシャルサイト | パートナー"/>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405" b="24399"/>
          <a:stretch/>
        </p:blipFill>
        <p:spPr bwMode="auto">
          <a:xfrm>
            <a:off x="624496" y="813817"/>
            <a:ext cx="7191496" cy="15162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14690" t="6304" r="2250" b="2334"/>
          <a:stretch/>
        </p:blipFill>
        <p:spPr bwMode="auto">
          <a:xfrm>
            <a:off x="8236242" y="324339"/>
            <a:ext cx="3860801" cy="627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角丸四角形 10"/>
          <p:cNvSpPr/>
          <p:nvPr/>
        </p:nvSpPr>
        <p:spPr>
          <a:xfrm>
            <a:off x="2177192" y="5310552"/>
            <a:ext cx="7291754" cy="1469293"/>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松尾製作所マスコットキャラクター</a:t>
            </a:r>
            <a:endParaRPr kumimoji="1" lang="en-US" altLang="ja-JP" dirty="0">
              <a:solidFill>
                <a:sysClr val="windowText" lastClr="000000"/>
              </a:solidFill>
              <a:latin typeface="Meiryo UI" panose="020B0604030504040204" pitchFamily="50" charset="-128"/>
              <a:ea typeface="Meiryo UI" panose="020B0604030504040204" pitchFamily="50" charset="-128"/>
            </a:endParaRPr>
          </a:p>
          <a:p>
            <a:pPr algn="ctr"/>
            <a:r>
              <a:rPr lang="ja-JP" altLang="en-US" sz="4000" b="1" dirty="0">
                <a:solidFill>
                  <a:sysClr val="windowText" lastClr="000000"/>
                </a:solidFill>
                <a:latin typeface="HGP創英角ﾎﾟｯﾌﾟ体" panose="040B0A00000000000000" pitchFamily="50" charset="-128"/>
                <a:ea typeface="HGP創英角ﾎﾟｯﾌﾟ体" panose="040B0A00000000000000" pitchFamily="50" charset="-128"/>
              </a:rPr>
              <a:t>マツオちゃん</a:t>
            </a:r>
            <a:endParaRPr kumimoji="1" lang="ja-JP" altLang="en-US" sz="4000" b="1" dirty="0">
              <a:solidFill>
                <a:sysClr val="windowText" lastClr="00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02347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ばねの基本講座①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ロックバーの加工機</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a:t>
                </a:r>
                <a:r>
                  <a:rPr kumimoji="0" lang="en-US" altLang="ja-JP" sz="2333" dirty="0">
                    <a:solidFill>
                      <a:srgbClr val="FAFAFA"/>
                    </a:solidFill>
                    <a:latin typeface="Meiryo UI" panose="020B0604030504040204" pitchFamily="50" charset="-128"/>
                    <a:ea typeface="Meiryo UI" panose="020B0604030504040204" pitchFamily="50" charset="-128"/>
                  </a:rPr>
                  <a:t>4</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39" name="正方形/長方形 38">
            <a:extLst>
              <a:ext uri="{FF2B5EF4-FFF2-40B4-BE49-F238E27FC236}">
                <a16:creationId xmlns:a16="http://schemas.microsoft.com/office/drawing/2014/main" id="{16367D3D-A1E0-4692-854F-41832FC85794}"/>
              </a:ext>
            </a:extLst>
          </p:cNvPr>
          <p:cNvSpPr/>
          <p:nvPr/>
        </p:nvSpPr>
        <p:spPr>
          <a:xfrm>
            <a:off x="234399" y="1209547"/>
            <a:ext cx="3093812" cy="54115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角丸四角形 3"/>
          <p:cNvSpPr/>
          <p:nvPr/>
        </p:nvSpPr>
        <p:spPr>
          <a:xfrm>
            <a:off x="45106" y="1071649"/>
            <a:ext cx="1890346" cy="422383"/>
          </a:xfrm>
          <a:prstGeom prst="roundRect">
            <a:avLst/>
          </a:prstGeom>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solidFill>
                  <a:sysClr val="windowText" lastClr="000000"/>
                </a:solidFill>
                <a:latin typeface="Meiryo UI" panose="020B0604030504040204" pitchFamily="50" charset="-128"/>
                <a:ea typeface="Meiryo UI" panose="020B0604030504040204" pitchFamily="50" charset="-128"/>
              </a:rPr>
              <a:t>VM-26(</a:t>
            </a:r>
            <a:r>
              <a:rPr kumimoji="1" lang="ja-JP" altLang="en-US" dirty="0">
                <a:solidFill>
                  <a:sysClr val="windowText" lastClr="000000"/>
                </a:solidFill>
                <a:latin typeface="Meiryo UI" panose="020B0604030504040204" pitchFamily="50" charset="-128"/>
                <a:ea typeface="Meiryo UI" panose="020B0604030504040204" pitchFamily="50" charset="-128"/>
              </a:rPr>
              <a:t>加工機</a:t>
            </a:r>
            <a:r>
              <a:rPr kumimoji="1" lang="en-US" altLang="ja-JP"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3521672" y="1382038"/>
            <a:ext cx="3380663" cy="2259912"/>
            <a:chOff x="3521672" y="1382038"/>
            <a:chExt cx="3380663" cy="2259912"/>
          </a:xfrm>
        </p:grpSpPr>
        <p:pic>
          <p:nvPicPr>
            <p:cNvPr id="57" name="図 56">
              <a:extLst>
                <a:ext uri="{FF2B5EF4-FFF2-40B4-BE49-F238E27FC236}">
                  <a16:creationId xmlns:a16="http://schemas.microsoft.com/office/drawing/2014/main" id="{BE63E0E7-3E5F-4C19-BD4A-F7418F6626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521672" y="1504354"/>
              <a:ext cx="3380663" cy="2137596"/>
            </a:xfrm>
            <a:prstGeom prst="rect">
              <a:avLst/>
            </a:prstGeom>
          </p:spPr>
        </p:pic>
        <p:sp>
          <p:nvSpPr>
            <p:cNvPr id="59" name="角丸四角形 58"/>
            <p:cNvSpPr/>
            <p:nvPr/>
          </p:nvSpPr>
          <p:spPr>
            <a:xfrm>
              <a:off x="3521672" y="1382038"/>
              <a:ext cx="1890346" cy="42238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送り装置</a:t>
              </a:r>
              <a:endParaRPr kumimoji="1" lang="ja-JP" altLang="en-US" dirty="0">
                <a:latin typeface="Meiryo UI" panose="020B0604030504040204" pitchFamily="50" charset="-128"/>
                <a:ea typeface="Meiryo UI" panose="020B0604030504040204" pitchFamily="50" charset="-128"/>
              </a:endParaRPr>
            </a:p>
          </p:txBody>
        </p:sp>
      </p:grpSp>
      <p:sp>
        <p:nvSpPr>
          <p:cNvPr id="79" name="テキスト ボックス 78">
            <a:extLst>
              <a:ext uri="{FF2B5EF4-FFF2-40B4-BE49-F238E27FC236}">
                <a16:creationId xmlns:a16="http://schemas.microsoft.com/office/drawing/2014/main" id="{3544AD76-1CE6-446A-9FBB-11838F68508A}"/>
              </a:ext>
            </a:extLst>
          </p:cNvPr>
          <p:cNvSpPr txBox="1"/>
          <p:nvPr/>
        </p:nvSpPr>
        <p:spPr>
          <a:xfrm>
            <a:off x="6712193" y="2243951"/>
            <a:ext cx="605451" cy="923330"/>
          </a:xfrm>
          <a:prstGeom prst="rect">
            <a:avLst/>
          </a:prstGeom>
          <a:noFill/>
          <a:ln>
            <a:noFill/>
          </a:ln>
        </p:spPr>
        <p:txBody>
          <a:bodyPr wrap="square" rtlCol="0">
            <a:spAutoFit/>
          </a:bodyPr>
          <a:lstStyle/>
          <a:p>
            <a:r>
              <a:rPr lang="ja-JP" altLang="en-US" sz="5400" b="1" dirty="0">
                <a:solidFill>
                  <a:srgbClr val="FF0000"/>
                </a:solidFill>
                <a:latin typeface="Meiryo UI" panose="020B0604030504040204" pitchFamily="50" charset="-128"/>
                <a:ea typeface="Meiryo UI" panose="020B0604030504040204" pitchFamily="50" charset="-128"/>
              </a:rPr>
              <a:t>＋</a:t>
            </a:r>
            <a:endParaRPr kumimoji="1" lang="ja-JP" altLang="en-US" sz="5400" b="1" dirty="0">
              <a:solidFill>
                <a:srgbClr val="FF0000"/>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7FBBEB12-96C5-4F50-9B5C-C3143CBDA340}"/>
              </a:ext>
            </a:extLst>
          </p:cNvPr>
          <p:cNvGrpSpPr/>
          <p:nvPr/>
        </p:nvGrpSpPr>
        <p:grpSpPr>
          <a:xfrm>
            <a:off x="7229421" y="1402426"/>
            <a:ext cx="4215574" cy="2252497"/>
            <a:chOff x="7229421" y="1402426"/>
            <a:chExt cx="4215574" cy="2252497"/>
          </a:xfrm>
        </p:grpSpPr>
        <p:pic>
          <p:nvPicPr>
            <p:cNvPr id="78" name="図 77">
              <a:extLst>
                <a:ext uri="{FF2B5EF4-FFF2-40B4-BE49-F238E27FC236}">
                  <a16:creationId xmlns:a16="http://schemas.microsoft.com/office/drawing/2014/main" id="{E6AE87B2-C479-46EB-9FD5-9423243C17E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379704" y="1496359"/>
              <a:ext cx="4065291" cy="1990953"/>
            </a:xfrm>
            <a:prstGeom prst="rect">
              <a:avLst/>
            </a:prstGeom>
          </p:spPr>
        </p:pic>
        <p:sp>
          <p:nvSpPr>
            <p:cNvPr id="80" name="正方形/長方形 79">
              <a:extLst>
                <a:ext uri="{FF2B5EF4-FFF2-40B4-BE49-F238E27FC236}">
                  <a16:creationId xmlns:a16="http://schemas.microsoft.com/office/drawing/2014/main" id="{F1C44135-ED03-42CC-938B-42F428A8D266}"/>
                </a:ext>
              </a:extLst>
            </p:cNvPr>
            <p:cNvSpPr/>
            <p:nvPr/>
          </p:nvSpPr>
          <p:spPr>
            <a:xfrm>
              <a:off x="7385958" y="3075931"/>
              <a:ext cx="4053567" cy="57899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機械正面、成形部での加工の</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前段階として材料矯正がある！</a:t>
              </a:r>
            </a:p>
          </p:txBody>
        </p:sp>
        <p:sp>
          <p:nvSpPr>
            <p:cNvPr id="81" name="角丸四角形 80"/>
            <p:cNvSpPr/>
            <p:nvPr/>
          </p:nvSpPr>
          <p:spPr>
            <a:xfrm>
              <a:off x="7229421" y="1402426"/>
              <a:ext cx="1313514" cy="40830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矯正機</a:t>
              </a:r>
              <a:endParaRPr kumimoji="1" lang="ja-JP" altLang="en-US" dirty="0">
                <a:latin typeface="Meiryo UI" panose="020B0604030504040204" pitchFamily="50" charset="-128"/>
                <a:ea typeface="Meiryo UI" panose="020B0604030504040204" pitchFamily="50" charset="-128"/>
              </a:endParaRPr>
            </a:p>
          </p:txBody>
        </p:sp>
      </p:grpSp>
      <p:grpSp>
        <p:nvGrpSpPr>
          <p:cNvPr id="10" name="グループ化 9">
            <a:extLst>
              <a:ext uri="{FF2B5EF4-FFF2-40B4-BE49-F238E27FC236}">
                <a16:creationId xmlns:a16="http://schemas.microsoft.com/office/drawing/2014/main" id="{1F094702-78DA-4B4F-91AB-92103347D0B3}"/>
              </a:ext>
            </a:extLst>
          </p:cNvPr>
          <p:cNvGrpSpPr/>
          <p:nvPr/>
        </p:nvGrpSpPr>
        <p:grpSpPr>
          <a:xfrm>
            <a:off x="3396092" y="3915339"/>
            <a:ext cx="6330386" cy="2533902"/>
            <a:chOff x="3396092" y="3915339"/>
            <a:chExt cx="6330386" cy="2533902"/>
          </a:xfrm>
        </p:grpSpPr>
        <p:grpSp>
          <p:nvGrpSpPr>
            <p:cNvPr id="61" name="グループ化 60"/>
            <p:cNvGrpSpPr/>
            <p:nvPr/>
          </p:nvGrpSpPr>
          <p:grpSpPr>
            <a:xfrm>
              <a:off x="3396092" y="3958132"/>
              <a:ext cx="4324213" cy="2484398"/>
              <a:chOff x="3265227" y="4348507"/>
              <a:chExt cx="4037170" cy="2329349"/>
            </a:xfrm>
          </p:grpSpPr>
          <p:grpSp>
            <p:nvGrpSpPr>
              <p:cNvPr id="62" name="グループ化 61">
                <a:extLst>
                  <a:ext uri="{FF2B5EF4-FFF2-40B4-BE49-F238E27FC236}">
                    <a16:creationId xmlns:a16="http://schemas.microsoft.com/office/drawing/2014/main" id="{E71E0D52-F67B-47BF-8CF9-6589F212F3D7}"/>
                  </a:ext>
                </a:extLst>
              </p:cNvPr>
              <p:cNvGrpSpPr/>
              <p:nvPr/>
            </p:nvGrpSpPr>
            <p:grpSpPr>
              <a:xfrm>
                <a:off x="5375175" y="4439849"/>
                <a:ext cx="1927222" cy="2236843"/>
                <a:chOff x="1263502" y="2042066"/>
                <a:chExt cx="1294733" cy="1505178"/>
              </a:xfrm>
            </p:grpSpPr>
            <p:pic>
              <p:nvPicPr>
                <p:cNvPr id="68" name="図 67">
                  <a:extLst>
                    <a:ext uri="{FF2B5EF4-FFF2-40B4-BE49-F238E27FC236}">
                      <a16:creationId xmlns:a16="http://schemas.microsoft.com/office/drawing/2014/main" id="{6D1955C6-A3C0-40C3-8AC0-7AD66D5033D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val="0"/>
                    </a:ext>
                  </a:extLst>
                </a:blip>
                <a:srcRect/>
                <a:stretch/>
              </p:blipFill>
              <p:spPr>
                <a:xfrm>
                  <a:off x="1263502" y="2042066"/>
                  <a:ext cx="1294733" cy="1505178"/>
                </a:xfrm>
                <a:prstGeom prst="rect">
                  <a:avLst/>
                </a:prstGeom>
              </p:spPr>
            </p:pic>
            <p:sp>
              <p:nvSpPr>
                <p:cNvPr id="69" name="正方形/長方形 68">
                  <a:extLst>
                    <a:ext uri="{FF2B5EF4-FFF2-40B4-BE49-F238E27FC236}">
                      <a16:creationId xmlns:a16="http://schemas.microsoft.com/office/drawing/2014/main" id="{AD49B260-DA8F-4193-A7FE-1984F8915E8D}"/>
                    </a:ext>
                  </a:extLst>
                </p:cNvPr>
                <p:cNvSpPr/>
                <p:nvPr/>
              </p:nvSpPr>
              <p:spPr>
                <a:xfrm>
                  <a:off x="1277383" y="2084820"/>
                  <a:ext cx="564805" cy="664132"/>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37BDD730-D294-4475-8461-E31AB15E865D}"/>
                    </a:ext>
                  </a:extLst>
                </p:cNvPr>
                <p:cNvSpPr txBox="1"/>
                <p:nvPr/>
              </p:nvSpPr>
              <p:spPr>
                <a:xfrm>
                  <a:off x="1277383" y="2098244"/>
                  <a:ext cx="425499" cy="145634"/>
                </a:xfrm>
                <a:prstGeom prst="rect">
                  <a:avLst/>
                </a:prstGeom>
                <a:noFill/>
              </p:spPr>
              <p:txBody>
                <a:bodyPr wrap="none" rtlCol="0">
                  <a:spAutoFit/>
                </a:bodyPr>
                <a:lstStyle/>
                <a:p>
                  <a:r>
                    <a:rPr lang="ja-JP" altLang="en-US" sz="900" b="1" dirty="0">
                      <a:solidFill>
                        <a:prstClr val="black"/>
                      </a:solidFill>
                      <a:latin typeface="Meiryo UI" panose="020B0604030504040204" pitchFamily="50" charset="-128"/>
                      <a:ea typeface="Meiryo UI" panose="020B0604030504040204" pitchFamily="50" charset="-128"/>
                    </a:rPr>
                    <a:t>スピナー爪</a:t>
                  </a:r>
                </a:p>
              </p:txBody>
            </p:sp>
            <p:sp>
              <p:nvSpPr>
                <p:cNvPr id="71" name="テキスト ボックス 70">
                  <a:extLst>
                    <a:ext uri="{FF2B5EF4-FFF2-40B4-BE49-F238E27FC236}">
                      <a16:creationId xmlns:a16="http://schemas.microsoft.com/office/drawing/2014/main" id="{2ABD1A10-DB29-47B4-99F0-A7A029C6D011}"/>
                    </a:ext>
                  </a:extLst>
                </p:cNvPr>
                <p:cNvSpPr txBox="1"/>
                <p:nvPr/>
              </p:nvSpPr>
              <p:spPr>
                <a:xfrm>
                  <a:off x="1921055" y="2233451"/>
                  <a:ext cx="498039" cy="194179"/>
                </a:xfrm>
                <a:prstGeom prst="rect">
                  <a:avLst/>
                </a:prstGeom>
                <a:noFill/>
              </p:spPr>
              <p:txBody>
                <a:bodyPr wrap="square" rtlCol="0">
                  <a:spAutoFit/>
                </a:bodyPr>
                <a:lstStyle/>
                <a:p>
                  <a:pPr algn="ctr"/>
                  <a:r>
                    <a:rPr lang="ja-JP" altLang="en-US" sz="1400" b="1" dirty="0">
                      <a:solidFill>
                        <a:prstClr val="black"/>
                      </a:solidFill>
                      <a:highlight>
                        <a:srgbClr val="FFFFFF"/>
                      </a:highlight>
                      <a:latin typeface="Meiryo UI" panose="020B0604030504040204" pitchFamily="50" charset="-128"/>
                      <a:ea typeface="Meiryo UI" panose="020B0604030504040204" pitchFamily="50" charset="-128"/>
                    </a:rPr>
                    <a:t>スピナー</a:t>
                  </a:r>
                </a:p>
              </p:txBody>
            </p:sp>
            <p:pic>
              <p:nvPicPr>
                <p:cNvPr id="72" name="図 71">
                  <a:extLst>
                    <a:ext uri="{FF2B5EF4-FFF2-40B4-BE49-F238E27FC236}">
                      <a16:creationId xmlns:a16="http://schemas.microsoft.com/office/drawing/2014/main" id="{2CE65CD0-0F11-48FA-8E4F-E1DAEB02C70C}"/>
                    </a:ext>
                  </a:extLst>
                </p:cNvPr>
                <p:cNvPicPr>
                  <a:picLocks noChangeAspect="1"/>
                </p:cNvPicPr>
                <p:nvPr/>
              </p:nvPicPr>
              <p:blipFill>
                <a:blip r:embed="rId11"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335078" y="2109121"/>
                  <a:ext cx="464459" cy="764510"/>
                </a:xfrm>
                <a:prstGeom prst="rect">
                  <a:avLst/>
                </a:prstGeom>
              </p:spPr>
            </p:pic>
            <p:sp>
              <p:nvSpPr>
                <p:cNvPr id="73" name="テキスト ボックス 72">
                  <a:extLst>
                    <a:ext uri="{FF2B5EF4-FFF2-40B4-BE49-F238E27FC236}">
                      <a16:creationId xmlns:a16="http://schemas.microsoft.com/office/drawing/2014/main" id="{FC1EB8EC-4AC3-4FFB-BA35-6797C8E8EFB3}"/>
                    </a:ext>
                  </a:extLst>
                </p:cNvPr>
                <p:cNvSpPr txBox="1"/>
                <p:nvPr/>
              </p:nvSpPr>
              <p:spPr>
                <a:xfrm>
                  <a:off x="1351275" y="3198257"/>
                  <a:ext cx="1083873" cy="330103"/>
                </a:xfrm>
                <a:prstGeom prst="rect">
                  <a:avLst/>
                </a:prstGeom>
                <a:solidFill>
                  <a:sysClr val="window" lastClr="FFFFFF">
                    <a:alpha val="53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爪の回転で</a:t>
                  </a:r>
                  <a:endParaRPr kumimoji="0" lang="en-US" altLang="ja-JP"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曲げを成型</a:t>
                  </a:r>
                </a:p>
              </p:txBody>
            </p:sp>
            <p:pic>
              <p:nvPicPr>
                <p:cNvPr id="74" name="図 73">
                  <a:extLst>
                    <a:ext uri="{FF2B5EF4-FFF2-40B4-BE49-F238E27FC236}">
                      <a16:creationId xmlns:a16="http://schemas.microsoft.com/office/drawing/2014/main" id="{46D1CCF5-7B72-4372-B8F6-7D4C7EA40E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3427" y="2406164"/>
                  <a:ext cx="782598" cy="782598"/>
                </a:xfrm>
                <a:prstGeom prst="rect">
                  <a:avLst/>
                </a:prstGeom>
              </p:spPr>
            </p:pic>
            <p:sp>
              <p:nvSpPr>
                <p:cNvPr id="75" name="フリーフォーム 7">
                  <a:extLst>
                    <a:ext uri="{FF2B5EF4-FFF2-40B4-BE49-F238E27FC236}">
                      <a16:creationId xmlns:a16="http://schemas.microsoft.com/office/drawing/2014/main" id="{AB7B7840-CF71-4FA7-960C-A42B2DF4DE7D}"/>
                    </a:ext>
                  </a:extLst>
                </p:cNvPr>
                <p:cNvSpPr/>
                <p:nvPr/>
              </p:nvSpPr>
              <p:spPr>
                <a:xfrm>
                  <a:off x="1471974" y="2769568"/>
                  <a:ext cx="453953" cy="173556"/>
                </a:xfrm>
                <a:custGeom>
                  <a:avLst/>
                  <a:gdLst>
                    <a:gd name="connsiteX0" fmla="*/ 0 w 312420"/>
                    <a:gd name="connsiteY0" fmla="*/ 0 h 312420"/>
                    <a:gd name="connsiteX1" fmla="*/ 0 w 312420"/>
                    <a:gd name="connsiteY1" fmla="*/ 312420 h 312420"/>
                    <a:gd name="connsiteX2" fmla="*/ 312420 w 312420"/>
                    <a:gd name="connsiteY2" fmla="*/ 312420 h 312420"/>
                  </a:gdLst>
                  <a:ahLst/>
                  <a:cxnLst>
                    <a:cxn ang="0">
                      <a:pos x="connsiteX0" y="connsiteY0"/>
                    </a:cxn>
                    <a:cxn ang="0">
                      <a:pos x="connsiteX1" y="connsiteY1"/>
                    </a:cxn>
                    <a:cxn ang="0">
                      <a:pos x="connsiteX2" y="connsiteY2"/>
                    </a:cxn>
                  </a:cxnLst>
                  <a:rect l="l" t="t" r="r" b="b"/>
                  <a:pathLst>
                    <a:path w="312420" h="312420">
                      <a:moveTo>
                        <a:pt x="0" y="0"/>
                      </a:moveTo>
                      <a:lnTo>
                        <a:pt x="0" y="312420"/>
                      </a:lnTo>
                      <a:lnTo>
                        <a:pt x="312420" y="312420"/>
                      </a:lnTo>
                    </a:path>
                  </a:pathLst>
                </a:custGeom>
                <a:noFill/>
                <a:ln w="38100" cap="flat" cmpd="sng" algn="ctr">
                  <a:solidFill>
                    <a:srgbClr val="FF0000"/>
                  </a:solidFill>
                  <a:prstDash val="solid"/>
                  <a:miter lim="800000"/>
                  <a:tailEnd type="oval" w="sm" len="sm"/>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63" name="正方形/長方形 62">
                <a:extLst>
                  <a:ext uri="{FF2B5EF4-FFF2-40B4-BE49-F238E27FC236}">
                    <a16:creationId xmlns:a16="http://schemas.microsoft.com/office/drawing/2014/main" id="{37B0D7A4-57DF-410C-9718-2C19EB387726}"/>
                  </a:ext>
                </a:extLst>
              </p:cNvPr>
              <p:cNvSpPr/>
              <p:nvPr/>
            </p:nvSpPr>
            <p:spPr>
              <a:xfrm>
                <a:off x="3265227" y="4348507"/>
                <a:ext cx="2002704" cy="59474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成形部</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曲げ加工</a:t>
                </a:r>
                <a:r>
                  <a:rPr kumimoji="1" lang="en-US" altLang="ja-JP" dirty="0">
                    <a:latin typeface="Meiryo UI" panose="020B0604030504040204" pitchFamily="50" charset="-128"/>
                    <a:ea typeface="Meiryo UI" panose="020B0604030504040204" pitchFamily="50" charset="-128"/>
                  </a:rPr>
                  <a:t>)</a:t>
                </a:r>
              </a:p>
            </p:txBody>
          </p:sp>
          <p:pic>
            <p:nvPicPr>
              <p:cNvPr id="66" name="図 65">
                <a:extLst>
                  <a:ext uri="{FF2B5EF4-FFF2-40B4-BE49-F238E27FC236}">
                    <a16:creationId xmlns:a16="http://schemas.microsoft.com/office/drawing/2014/main" id="{D2144CB0-3BC3-4E35-AE39-CA78A1CD9E2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rot="16200000">
                <a:off x="3427061" y="4922909"/>
                <a:ext cx="1711070" cy="1798824"/>
              </a:xfrm>
              <a:prstGeom prst="rect">
                <a:avLst/>
              </a:prstGeom>
              <a:ln w="31750">
                <a:solidFill>
                  <a:srgbClr val="FF0000"/>
                </a:solidFill>
              </a:ln>
            </p:spPr>
          </p:pic>
          <p:sp>
            <p:nvSpPr>
              <p:cNvPr id="67" name="矢印: 右 14">
                <a:extLst>
                  <a:ext uri="{FF2B5EF4-FFF2-40B4-BE49-F238E27FC236}">
                    <a16:creationId xmlns:a16="http://schemas.microsoft.com/office/drawing/2014/main" id="{B90BC5B5-6F76-42AD-AC40-15E70CDD6E6E}"/>
                  </a:ext>
                </a:extLst>
              </p:cNvPr>
              <p:cNvSpPr/>
              <p:nvPr/>
            </p:nvSpPr>
            <p:spPr>
              <a:xfrm>
                <a:off x="5101589" y="5445837"/>
                <a:ext cx="402336" cy="986944"/>
              </a:xfrm>
              <a:prstGeom prst="right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82" name="グループ化 81"/>
            <p:cNvGrpSpPr/>
            <p:nvPr/>
          </p:nvGrpSpPr>
          <p:grpSpPr>
            <a:xfrm>
              <a:off x="7624208" y="3915339"/>
              <a:ext cx="2102270" cy="2533902"/>
              <a:chOff x="7276417" y="4181755"/>
              <a:chExt cx="2165606" cy="2622085"/>
            </a:xfrm>
          </p:grpSpPr>
          <p:pic>
            <p:nvPicPr>
              <p:cNvPr id="83" name="図 82">
                <a:extLst>
                  <a:ext uri="{FF2B5EF4-FFF2-40B4-BE49-F238E27FC236}">
                    <a16:creationId xmlns:a16="http://schemas.microsoft.com/office/drawing/2014/main" id="{E82CBA1B-A829-4518-9428-304A3BE2E09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276417" y="4181755"/>
                <a:ext cx="1734313" cy="1376514"/>
              </a:xfrm>
              <a:prstGeom prst="rect">
                <a:avLst/>
              </a:prstGeom>
            </p:spPr>
          </p:pic>
          <p:pic>
            <p:nvPicPr>
              <p:cNvPr id="84" name="図 83">
                <a:extLst>
                  <a:ext uri="{FF2B5EF4-FFF2-40B4-BE49-F238E27FC236}">
                    <a16:creationId xmlns:a16="http://schemas.microsoft.com/office/drawing/2014/main" id="{AA322597-5486-49E5-BA82-1E9E0A650A7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589491" y="5505474"/>
                <a:ext cx="1538179" cy="1298366"/>
              </a:xfrm>
              <a:prstGeom prst="rect">
                <a:avLst/>
              </a:prstGeom>
            </p:spPr>
          </p:pic>
          <p:sp>
            <p:nvSpPr>
              <p:cNvPr id="85" name="矢印: ストライプ 16">
                <a:extLst>
                  <a:ext uri="{FF2B5EF4-FFF2-40B4-BE49-F238E27FC236}">
                    <a16:creationId xmlns:a16="http://schemas.microsoft.com/office/drawing/2014/main" id="{76CAE4B9-D29B-42F8-B22A-C5376BBE2864}"/>
                  </a:ext>
                </a:extLst>
              </p:cNvPr>
              <p:cNvSpPr/>
              <p:nvPr/>
            </p:nvSpPr>
            <p:spPr>
              <a:xfrm rot="5400000">
                <a:off x="8661216" y="4979437"/>
                <a:ext cx="649314" cy="912301"/>
              </a:xfrm>
              <a:prstGeom prst="strip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solidFill>
                      <a:sysClr val="windowText" lastClr="000000"/>
                    </a:solidFill>
                    <a:latin typeface="Meiryo UI" panose="020B0604030504040204" pitchFamily="50" charset="-128"/>
                    <a:ea typeface="Meiryo UI" panose="020B0604030504040204" pitchFamily="50" charset="-128"/>
                  </a:rPr>
                  <a:t>90°</a:t>
                </a:r>
              </a:p>
              <a:p>
                <a:pPr algn="ctr"/>
                <a:r>
                  <a:rPr kumimoji="1" lang="ja-JP" altLang="en-US" sz="1050" dirty="0">
                    <a:solidFill>
                      <a:sysClr val="windowText" lastClr="000000"/>
                    </a:solidFill>
                    <a:latin typeface="Meiryo UI" panose="020B0604030504040204" pitchFamily="50" charset="-128"/>
                    <a:ea typeface="Meiryo UI" panose="020B0604030504040204" pitchFamily="50" charset="-128"/>
                  </a:rPr>
                  <a:t>回転</a:t>
                </a:r>
              </a:p>
            </p:txBody>
          </p:sp>
        </p:grpSp>
      </p:grpSp>
      <p:pic>
        <p:nvPicPr>
          <p:cNvPr id="87" name="ワンサイクル加工時の動画1.5倍速">
            <a:hlinkClick r:id="" action="ppaction://media"/>
            <a:extLst>
              <a:ext uri="{FF2B5EF4-FFF2-40B4-BE49-F238E27FC236}">
                <a16:creationId xmlns:a16="http://schemas.microsoft.com/office/drawing/2014/main" id="{5498CDD1-E61C-436C-B60A-8DB7348580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t="23082"/>
          <a:stretch/>
        </p:blipFill>
        <p:spPr>
          <a:xfrm>
            <a:off x="9683278" y="3782511"/>
            <a:ext cx="2145885" cy="2934356"/>
          </a:xfrm>
          <a:prstGeom prst="rect">
            <a:avLst/>
          </a:prstGeom>
        </p:spPr>
      </p:pic>
      <p:pic>
        <p:nvPicPr>
          <p:cNvPr id="89" name="図 8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72350" y="264707"/>
            <a:ext cx="1181352" cy="1330786"/>
          </a:xfrm>
          <a:prstGeom prst="rect">
            <a:avLst/>
          </a:prstGeom>
        </p:spPr>
      </p:pic>
      <p:sp>
        <p:nvSpPr>
          <p:cNvPr id="91" name="吹き出し: 四角形 25">
            <a:extLst>
              <a:ext uri="{FF2B5EF4-FFF2-40B4-BE49-F238E27FC236}">
                <a16:creationId xmlns:a16="http://schemas.microsoft.com/office/drawing/2014/main" id="{1ACEC311-3120-48CE-9DA1-FB78F5BE5FB7}"/>
              </a:ext>
            </a:extLst>
          </p:cNvPr>
          <p:cNvSpPr/>
          <p:nvPr/>
        </p:nvSpPr>
        <p:spPr>
          <a:xfrm>
            <a:off x="7376433" y="538189"/>
            <a:ext cx="3250702" cy="628139"/>
          </a:xfrm>
          <a:prstGeom prst="wedgeRectCallout">
            <a:avLst>
              <a:gd name="adj1" fmla="val 63741"/>
              <a:gd name="adj2" fmla="val 287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latin typeface="Meiryo UI" panose="020B0604030504040204" pitchFamily="50" charset="-128"/>
                <a:ea typeface="Meiryo UI" panose="020B0604030504040204" pitchFamily="50" charset="-128"/>
              </a:rPr>
              <a:t>そもそもロックバーはどんな機械で</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加工しているのかをお見せしましょう！</a:t>
            </a:r>
            <a:endParaRPr kumimoji="1" lang="ja-JP" altLang="en-US" sz="16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469030" y="4208730"/>
            <a:ext cx="2613840" cy="2291585"/>
          </a:xfrm>
          <a:prstGeom prst="rect">
            <a:avLst/>
          </a:prstGeom>
        </p:spPr>
      </p:pic>
      <p:pic>
        <p:nvPicPr>
          <p:cNvPr id="2" name="図 1"/>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465555" y="1662544"/>
            <a:ext cx="2593786" cy="2431163"/>
          </a:xfrm>
          <a:prstGeom prst="rect">
            <a:avLst/>
          </a:prstGeom>
        </p:spPr>
      </p:pic>
      <p:sp>
        <p:nvSpPr>
          <p:cNvPr id="53" name="テキスト ボックス 52">
            <a:extLst>
              <a:ext uri="{FF2B5EF4-FFF2-40B4-BE49-F238E27FC236}">
                <a16:creationId xmlns:a16="http://schemas.microsoft.com/office/drawing/2014/main" id="{C5436EEB-E847-4A90-A709-BB7AACF457EB}"/>
              </a:ext>
            </a:extLst>
          </p:cNvPr>
          <p:cNvSpPr txBox="1"/>
          <p:nvPr/>
        </p:nvSpPr>
        <p:spPr>
          <a:xfrm>
            <a:off x="295300" y="4143460"/>
            <a:ext cx="1278913" cy="369332"/>
          </a:xfrm>
          <a:prstGeom prst="rect">
            <a:avLst/>
          </a:prstGeom>
          <a:solidFill>
            <a:schemeClr val="bg1"/>
          </a:solidFill>
          <a:ln>
            <a:solidFill>
              <a:schemeClr val="tx1"/>
            </a:solid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機械正</a:t>
            </a:r>
            <a:r>
              <a:rPr kumimoji="1" lang="ja-JP" altLang="en-US" dirty="0">
                <a:latin typeface="Meiryo UI" panose="020B0604030504040204" pitchFamily="50" charset="-128"/>
                <a:ea typeface="Meiryo UI" panose="020B0604030504040204" pitchFamily="50" charset="-128"/>
              </a:rPr>
              <a:t>面</a:t>
            </a:r>
          </a:p>
        </p:txBody>
      </p:sp>
      <p:sp>
        <p:nvSpPr>
          <p:cNvPr id="55" name="テキスト ボックス 54">
            <a:extLst>
              <a:ext uri="{FF2B5EF4-FFF2-40B4-BE49-F238E27FC236}">
                <a16:creationId xmlns:a16="http://schemas.microsoft.com/office/drawing/2014/main" id="{928FC33E-3049-4D2C-9C66-10F3308F3163}"/>
              </a:ext>
            </a:extLst>
          </p:cNvPr>
          <p:cNvSpPr txBox="1"/>
          <p:nvPr/>
        </p:nvSpPr>
        <p:spPr>
          <a:xfrm>
            <a:off x="295299" y="1556464"/>
            <a:ext cx="1278913" cy="369332"/>
          </a:xfrm>
          <a:prstGeom prst="rect">
            <a:avLst/>
          </a:prstGeom>
          <a:solidFill>
            <a:schemeClr val="bg1"/>
          </a:solidFill>
          <a:ln>
            <a:solidFill>
              <a:schemeClr val="tx1"/>
            </a:solid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機械内部</a:t>
            </a:r>
            <a:endParaRPr kumimoji="1" lang="ja-JP" altLang="en-US"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A8538A5F-C674-49F9-B7B5-C63F151ADB63}"/>
              </a:ext>
            </a:extLst>
          </p:cNvPr>
          <p:cNvSpPr txBox="1"/>
          <p:nvPr/>
        </p:nvSpPr>
        <p:spPr>
          <a:xfrm>
            <a:off x="9673753" y="6449367"/>
            <a:ext cx="2145885" cy="369332"/>
          </a:xfrm>
          <a:prstGeom prst="rect">
            <a:avLst/>
          </a:prstGeom>
          <a:solidFill>
            <a:schemeClr val="bg1"/>
          </a:solidFill>
          <a:ln>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実際の加工映像</a:t>
            </a:r>
          </a:p>
        </p:txBody>
      </p:sp>
      <p:sp>
        <p:nvSpPr>
          <p:cNvPr id="5" name="正方形/長方形 4">
            <a:extLst>
              <a:ext uri="{FF2B5EF4-FFF2-40B4-BE49-F238E27FC236}">
                <a16:creationId xmlns:a16="http://schemas.microsoft.com/office/drawing/2014/main" id="{351933D6-8C7C-450B-BF58-47EF819A4200}"/>
              </a:ext>
            </a:extLst>
          </p:cNvPr>
          <p:cNvSpPr/>
          <p:nvPr/>
        </p:nvSpPr>
        <p:spPr>
          <a:xfrm>
            <a:off x="1935452" y="5208658"/>
            <a:ext cx="473457" cy="51142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grpSp>
        <p:nvGrpSpPr>
          <p:cNvPr id="9" name="グループ化 8">
            <a:extLst>
              <a:ext uri="{FF2B5EF4-FFF2-40B4-BE49-F238E27FC236}">
                <a16:creationId xmlns:a16="http://schemas.microsoft.com/office/drawing/2014/main" id="{3785D5E8-70CD-49B7-9A85-5F04CF52C61D}"/>
              </a:ext>
            </a:extLst>
          </p:cNvPr>
          <p:cNvGrpSpPr/>
          <p:nvPr/>
        </p:nvGrpSpPr>
        <p:grpSpPr>
          <a:xfrm>
            <a:off x="2398182" y="4617566"/>
            <a:ext cx="1103759" cy="1817869"/>
            <a:chOff x="2398182" y="4617566"/>
            <a:chExt cx="1103759" cy="1817869"/>
          </a:xfrm>
        </p:grpSpPr>
        <p:cxnSp>
          <p:nvCxnSpPr>
            <p:cNvPr id="7" name="直線コネクタ 6">
              <a:extLst>
                <a:ext uri="{FF2B5EF4-FFF2-40B4-BE49-F238E27FC236}">
                  <a16:creationId xmlns:a16="http://schemas.microsoft.com/office/drawing/2014/main" id="{18B6904C-851A-4477-B2EE-95C6E7673894}"/>
                </a:ext>
              </a:extLst>
            </p:cNvPr>
            <p:cNvCxnSpPr>
              <a:cxnSpLocks/>
            </p:cNvCxnSpPr>
            <p:nvPr/>
          </p:nvCxnSpPr>
          <p:spPr>
            <a:xfrm flipV="1">
              <a:off x="2398182" y="4617566"/>
              <a:ext cx="1103759" cy="57697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30346599-73C7-4E99-9E51-AAF52DC41314}"/>
                </a:ext>
              </a:extLst>
            </p:cNvPr>
            <p:cNvCxnSpPr>
              <a:cxnSpLocks/>
            </p:cNvCxnSpPr>
            <p:nvPr/>
          </p:nvCxnSpPr>
          <p:spPr>
            <a:xfrm>
              <a:off x="2398182" y="5720080"/>
              <a:ext cx="1103759" cy="71535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6" name="図 85" descr="ロゴ, アイコン&#10;&#10;自動的に生成された説明">
            <a:extLst>
              <a:ext uri="{FF2B5EF4-FFF2-40B4-BE49-F238E27FC236}">
                <a16:creationId xmlns:a16="http://schemas.microsoft.com/office/drawing/2014/main" id="{CC2D5D57-4637-41F5-AECD-D46DD62A10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06637" y="275354"/>
            <a:ext cx="505630" cy="505630"/>
          </a:xfrm>
          <a:prstGeom prst="rect">
            <a:avLst/>
          </a:prstGeom>
        </p:spPr>
      </p:pic>
    </p:spTree>
    <p:extLst>
      <p:ext uri="{BB962C8B-B14F-4D97-AF65-F5344CB8AC3E}">
        <p14:creationId xmlns:p14="http://schemas.microsoft.com/office/powerpoint/2010/main" val="36204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0" fill="hold"/>
                                        <p:tgtEl>
                                          <p:spTgt spid="87"/>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2000" fill="hold" nodeType="clickEffect">
                                  <p:stCondLst>
                                    <p:cond delay="0"/>
                                  </p:stCondLst>
                                  <p:childTnLst>
                                    <p:animEffect transition="out" filter="fade">
                                      <p:cBhvr>
                                        <p:cTn id="10" dur="750" tmFilter="0, 0; .2, .5; .8, .5; 1, 0"/>
                                        <p:tgtEl>
                                          <p:spTgt spid="11"/>
                                        </p:tgtEl>
                                      </p:cBhvr>
                                    </p:animEffect>
                                    <p:animScale>
                                      <p:cBhvr>
                                        <p:cTn id="11" dur="375"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repeatCount="2000" fill="hold" nodeType="clickEffect">
                                  <p:stCondLst>
                                    <p:cond delay="0"/>
                                  </p:stCondLst>
                                  <p:childTnLst>
                                    <p:animEffect transition="out" filter="fade">
                                      <p:cBhvr>
                                        <p:cTn id="15" dur="750" tmFilter="0, 0; .2, .5; .8, .5; 1, 0"/>
                                        <p:tgtEl>
                                          <p:spTgt spid="8"/>
                                        </p:tgtEl>
                                      </p:cBhvr>
                                    </p:animEffect>
                                    <p:animScale>
                                      <p:cBhvr>
                                        <p:cTn id="16" dur="375"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2000" fill="hold" nodeType="clickEffect">
                                  <p:stCondLst>
                                    <p:cond delay="0"/>
                                  </p:stCondLst>
                                  <p:childTnLst>
                                    <p:animEffect transition="out" filter="fade">
                                      <p:cBhvr>
                                        <p:cTn id="20" dur="750" tmFilter="0, 0; .2, .5; .8, .5; 1, 0"/>
                                        <p:tgtEl>
                                          <p:spTgt spid="10"/>
                                        </p:tgtEl>
                                      </p:cBhvr>
                                    </p:animEffect>
                                    <p:animScale>
                                      <p:cBhvr>
                                        <p:cTn id="21"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remove" display="0">
                  <p:stCondLst>
                    <p:cond delay="indefinite"/>
                  </p:stCondLst>
                </p:cTn>
                <p:tgtEl>
                  <p:spTgt spid="8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52916D3-35AD-483F-9002-6182A5A79718}"/>
              </a:ext>
            </a:extLst>
          </p:cNvPr>
          <p:cNvGrpSpPr/>
          <p:nvPr/>
        </p:nvGrpSpPr>
        <p:grpSpPr>
          <a:xfrm>
            <a:off x="1644006" y="1117543"/>
            <a:ext cx="8873918" cy="4603354"/>
            <a:chOff x="1644006" y="1117543"/>
            <a:chExt cx="8873918" cy="4603354"/>
          </a:xfrm>
        </p:grpSpPr>
        <p:pic>
          <p:nvPicPr>
            <p:cNvPr id="15" name="図 14">
              <a:extLst>
                <a:ext uri="{FF2B5EF4-FFF2-40B4-BE49-F238E27FC236}">
                  <a16:creationId xmlns:a16="http://schemas.microsoft.com/office/drawing/2014/main" id="{E6AE87B2-C479-46EB-9FD5-9423243C17E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1661590" y="1136962"/>
              <a:ext cx="8593893" cy="4136879"/>
            </a:xfrm>
            <a:prstGeom prst="rect">
              <a:avLst/>
            </a:prstGeom>
            <a:ln w="28575">
              <a:solidFill>
                <a:schemeClr val="tx1"/>
              </a:solidFill>
            </a:ln>
          </p:spPr>
        </p:pic>
        <p:sp>
          <p:nvSpPr>
            <p:cNvPr id="16" name="正方形/長方形 15">
              <a:extLst>
                <a:ext uri="{FF2B5EF4-FFF2-40B4-BE49-F238E27FC236}">
                  <a16:creationId xmlns:a16="http://schemas.microsoft.com/office/drawing/2014/main" id="{1BF1F19D-DB9E-443A-89BE-95B29AD145D7}"/>
                </a:ext>
              </a:extLst>
            </p:cNvPr>
            <p:cNvSpPr/>
            <p:nvPr/>
          </p:nvSpPr>
          <p:spPr>
            <a:xfrm>
              <a:off x="1644006" y="1117543"/>
              <a:ext cx="1423686" cy="39354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矯正機</a:t>
              </a:r>
            </a:p>
          </p:txBody>
        </p:sp>
        <p:sp>
          <p:nvSpPr>
            <p:cNvPr id="20" name="正方形/長方形 19">
              <a:extLst>
                <a:ext uri="{FF2B5EF4-FFF2-40B4-BE49-F238E27FC236}">
                  <a16:creationId xmlns:a16="http://schemas.microsoft.com/office/drawing/2014/main" id="{88CA8348-319B-4517-A76D-944F9AEA51C0}"/>
                </a:ext>
              </a:extLst>
            </p:cNvPr>
            <p:cNvSpPr/>
            <p:nvPr/>
          </p:nvSpPr>
          <p:spPr>
            <a:xfrm>
              <a:off x="5521929" y="1248575"/>
              <a:ext cx="1863609" cy="489006"/>
            </a:xfrm>
            <a:prstGeom prst="rect">
              <a:avLst/>
            </a:prstGeom>
            <a:ln w="19050">
              <a:solidFill>
                <a:srgbClr val="FF669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矯正ローラーの調整用</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イモネジ＆ナット</a:t>
              </a:r>
              <a:endParaRPr lang="en-US" altLang="ja-JP" sz="1400" dirty="0">
                <a:latin typeface="Meiryo UI" panose="020B0604030504040204" pitchFamily="50" charset="-128"/>
                <a:ea typeface="Meiryo UI" panose="020B0604030504040204" pitchFamily="50" charset="-128"/>
              </a:endParaRPr>
            </a:p>
          </p:txBody>
        </p:sp>
        <p:cxnSp>
          <p:nvCxnSpPr>
            <p:cNvPr id="21" name="直線矢印コネクタ 20">
              <a:extLst>
                <a:ext uri="{FF2B5EF4-FFF2-40B4-BE49-F238E27FC236}">
                  <a16:creationId xmlns:a16="http://schemas.microsoft.com/office/drawing/2014/main" id="{F9CE258E-28EA-4752-9F24-A7F1E38D0CB5}"/>
                </a:ext>
              </a:extLst>
            </p:cNvPr>
            <p:cNvCxnSpPr>
              <a:cxnSpLocks/>
              <a:stCxn id="20" idx="1"/>
            </p:cNvCxnSpPr>
            <p:nvPr/>
          </p:nvCxnSpPr>
          <p:spPr>
            <a:xfrm flipH="1">
              <a:off x="5084037" y="1493078"/>
              <a:ext cx="437892" cy="361636"/>
            </a:xfrm>
            <a:prstGeom prst="straightConnector1">
              <a:avLst/>
            </a:prstGeom>
            <a:ln w="63500">
              <a:solidFill>
                <a:srgbClr val="FF6699"/>
              </a:solidFill>
              <a:tailEnd type="triangle"/>
            </a:ln>
          </p:spPr>
          <p:style>
            <a:lnRef idx="1">
              <a:schemeClr val="accent2"/>
            </a:lnRef>
            <a:fillRef idx="0">
              <a:schemeClr val="accent2"/>
            </a:fillRef>
            <a:effectRef idx="0">
              <a:schemeClr val="accent2"/>
            </a:effectRef>
            <a:fontRef idx="minor">
              <a:schemeClr val="tx1"/>
            </a:fontRef>
          </p:style>
        </p:cxnSp>
        <p:sp>
          <p:nvSpPr>
            <p:cNvPr id="17" name="矢印: ストライプ 9">
              <a:extLst>
                <a:ext uri="{FF2B5EF4-FFF2-40B4-BE49-F238E27FC236}">
                  <a16:creationId xmlns:a16="http://schemas.microsoft.com/office/drawing/2014/main" id="{E8B46B4C-8A44-4535-A9FE-AD2AD6C76F76}"/>
                </a:ext>
              </a:extLst>
            </p:cNvPr>
            <p:cNvSpPr/>
            <p:nvPr/>
          </p:nvSpPr>
          <p:spPr>
            <a:xfrm>
              <a:off x="5130481" y="4340371"/>
              <a:ext cx="1935059" cy="862314"/>
            </a:xfrm>
            <a:prstGeom prst="stripedRightArrow">
              <a:avLst>
                <a:gd name="adj1" fmla="val 50000"/>
                <a:gd name="adj2" fmla="val 5402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a:latin typeface="Meiryo UI" panose="020B0604030504040204" pitchFamily="50" charset="-128"/>
                  <a:ea typeface="Meiryo UI" panose="020B0604030504040204" pitchFamily="50" charset="-128"/>
                </a:rPr>
                <a:t>材料の進む向き</a:t>
              </a:r>
            </a:p>
          </p:txBody>
        </p:sp>
        <p:cxnSp>
          <p:nvCxnSpPr>
            <p:cNvPr id="36" name="直線矢印コネクタ 35">
              <a:extLst>
                <a:ext uri="{FF2B5EF4-FFF2-40B4-BE49-F238E27FC236}">
                  <a16:creationId xmlns:a16="http://schemas.microsoft.com/office/drawing/2014/main" id="{F9CE258E-28EA-4752-9F24-A7F1E38D0CB5}"/>
                </a:ext>
              </a:extLst>
            </p:cNvPr>
            <p:cNvCxnSpPr>
              <a:cxnSpLocks/>
              <a:stCxn id="35" idx="1"/>
            </p:cNvCxnSpPr>
            <p:nvPr/>
          </p:nvCxnSpPr>
          <p:spPr>
            <a:xfrm flipH="1" flipV="1">
              <a:off x="8203224" y="5072317"/>
              <a:ext cx="340309" cy="375432"/>
            </a:xfrm>
            <a:prstGeom prst="straightConnector1">
              <a:avLst/>
            </a:prstGeom>
            <a:ln w="63500">
              <a:solidFill>
                <a:srgbClr val="FF6699"/>
              </a:solidFill>
              <a:tailEnd type="triangle"/>
            </a:ln>
          </p:spPr>
          <p:style>
            <a:lnRef idx="1">
              <a:schemeClr val="accent2"/>
            </a:lnRef>
            <a:fillRef idx="0">
              <a:schemeClr val="accent2"/>
            </a:fillRef>
            <a:effectRef idx="0">
              <a:schemeClr val="accent2"/>
            </a:effectRef>
            <a:fontRef idx="minor">
              <a:schemeClr val="tx1"/>
            </a:fontRef>
          </p:style>
        </p:cxnSp>
        <p:sp>
          <p:nvSpPr>
            <p:cNvPr id="35" name="正方形/長方形 34">
              <a:extLst>
                <a:ext uri="{FF2B5EF4-FFF2-40B4-BE49-F238E27FC236}">
                  <a16:creationId xmlns:a16="http://schemas.microsoft.com/office/drawing/2014/main" id="{88CA8348-319B-4517-A76D-944F9AEA51C0}"/>
                </a:ext>
              </a:extLst>
            </p:cNvPr>
            <p:cNvSpPr/>
            <p:nvPr/>
          </p:nvSpPr>
          <p:spPr>
            <a:xfrm>
              <a:off x="8543533" y="5174600"/>
              <a:ext cx="1974391" cy="546297"/>
            </a:xfrm>
            <a:prstGeom prst="rect">
              <a:avLst/>
            </a:prstGeom>
            <a:ln w="19050">
              <a:solidFill>
                <a:srgbClr val="FF669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矯正ローラーの調整用</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イモネジ＆ナット</a:t>
              </a:r>
              <a:endParaRPr lang="en-US" altLang="ja-JP" sz="1400" dirty="0">
                <a:latin typeface="Meiryo UI" panose="020B0604030504040204" pitchFamily="50" charset="-128"/>
                <a:ea typeface="Meiryo UI" panose="020B0604030504040204" pitchFamily="50" charset="-128"/>
              </a:endParaRPr>
            </a:p>
          </p:txBody>
        </p:sp>
      </p:grpSp>
      <p:pic>
        <p:nvPicPr>
          <p:cNvPr id="34" name="図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3569" y="5276245"/>
            <a:ext cx="1227626" cy="1400938"/>
          </a:xfrm>
          <a:prstGeom prst="rect">
            <a:avLst/>
          </a:prstGeom>
        </p:spPr>
      </p:pic>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4"/>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ばねの基本講座②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材料矯正機とは、どんな機械？</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a:t>
                </a:r>
                <a:r>
                  <a:rPr kumimoji="0" lang="en-US" altLang="ja-JP" sz="2333" dirty="0">
                    <a:solidFill>
                      <a:srgbClr val="FAFAFA"/>
                    </a:solidFill>
                    <a:latin typeface="Meiryo UI" panose="020B0604030504040204" pitchFamily="50" charset="-128"/>
                    <a:ea typeface="Meiryo UI" panose="020B0604030504040204" pitchFamily="50" charset="-128"/>
                  </a:rPr>
                  <a:t>5</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2" name="右矢印 1"/>
          <p:cNvSpPr/>
          <p:nvPr/>
        </p:nvSpPr>
        <p:spPr>
          <a:xfrm>
            <a:off x="688169" y="1778779"/>
            <a:ext cx="780248" cy="2476844"/>
          </a:xfrm>
          <a:prstGeom prst="rightArrow">
            <a:avLst>
              <a:gd name="adj1" fmla="val 64909"/>
              <a:gd name="adj2" fmla="val 59572"/>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材料供給部側</a:t>
            </a:r>
          </a:p>
        </p:txBody>
      </p:sp>
      <p:grpSp>
        <p:nvGrpSpPr>
          <p:cNvPr id="6" name="グループ化 5">
            <a:extLst>
              <a:ext uri="{FF2B5EF4-FFF2-40B4-BE49-F238E27FC236}">
                <a16:creationId xmlns:a16="http://schemas.microsoft.com/office/drawing/2014/main" id="{78DFD402-E71F-4200-9A55-0830D040013B}"/>
              </a:ext>
            </a:extLst>
          </p:cNvPr>
          <p:cNvGrpSpPr/>
          <p:nvPr/>
        </p:nvGrpSpPr>
        <p:grpSpPr>
          <a:xfrm>
            <a:off x="2529673" y="2080870"/>
            <a:ext cx="7362656" cy="2174753"/>
            <a:chOff x="2529673" y="2080870"/>
            <a:chExt cx="7362656" cy="2174753"/>
          </a:xfrm>
        </p:grpSpPr>
        <p:sp>
          <p:nvSpPr>
            <p:cNvPr id="23" name="正方形/長方形 22">
              <a:extLst>
                <a:ext uri="{FF2B5EF4-FFF2-40B4-BE49-F238E27FC236}">
                  <a16:creationId xmlns:a16="http://schemas.microsoft.com/office/drawing/2014/main" id="{A392F2A8-E325-4947-9C85-688C2C9F7598}"/>
                </a:ext>
              </a:extLst>
            </p:cNvPr>
            <p:cNvSpPr/>
            <p:nvPr/>
          </p:nvSpPr>
          <p:spPr>
            <a:xfrm>
              <a:off x="2529673" y="2767162"/>
              <a:ext cx="2997894" cy="148846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en-US" altLang="ja-JP"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A806C6AB-BA4D-41B6-998F-18BF4CAD1E13}"/>
                </a:ext>
              </a:extLst>
            </p:cNvPr>
            <p:cNvSpPr/>
            <p:nvPr/>
          </p:nvSpPr>
          <p:spPr>
            <a:xfrm>
              <a:off x="6601037" y="2556759"/>
              <a:ext cx="3291292" cy="169886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en-US" altLang="ja-JP"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2927C1C2-F56D-46E7-B697-EBA91B518849}"/>
                </a:ext>
              </a:extLst>
            </p:cNvPr>
            <p:cNvSpPr/>
            <p:nvPr/>
          </p:nvSpPr>
          <p:spPr>
            <a:xfrm>
              <a:off x="2902716" y="2292577"/>
              <a:ext cx="2171514" cy="4532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上</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下向き調整側</a:t>
              </a:r>
              <a:endParaRPr kumimoji="1" lang="en-US" altLang="ja-JP"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6CD8436-7F5E-4AFB-88A4-A680DCEFCF1C}"/>
                </a:ext>
              </a:extLst>
            </p:cNvPr>
            <p:cNvSpPr/>
            <p:nvPr/>
          </p:nvSpPr>
          <p:spPr>
            <a:xfrm>
              <a:off x="7266317" y="2080870"/>
              <a:ext cx="1960732" cy="4532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左</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右向き調整側</a:t>
              </a:r>
              <a:endParaRPr kumimoji="1" lang="en-US" altLang="ja-JP" dirty="0">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80E10CCE-EB1F-4B89-9172-328F8E8C8E98}"/>
                </a:ext>
              </a:extLst>
            </p:cNvPr>
            <p:cNvCxnSpPr>
              <a:cxnSpLocks/>
              <a:stCxn id="18" idx="1"/>
            </p:cNvCxnSpPr>
            <p:nvPr/>
          </p:nvCxnSpPr>
          <p:spPr>
            <a:xfrm flipH="1">
              <a:off x="5194759" y="2574715"/>
              <a:ext cx="378412" cy="678574"/>
            </a:xfrm>
            <a:prstGeom prst="straightConnector1">
              <a:avLst/>
            </a:prstGeom>
            <a:ln w="635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8" name="正方形/長方形 17">
              <a:extLst>
                <a:ext uri="{FF2B5EF4-FFF2-40B4-BE49-F238E27FC236}">
                  <a16:creationId xmlns:a16="http://schemas.microsoft.com/office/drawing/2014/main" id="{E61415CE-F453-4986-82DC-15CBFD00DA45}"/>
                </a:ext>
              </a:extLst>
            </p:cNvPr>
            <p:cNvSpPr/>
            <p:nvPr/>
          </p:nvSpPr>
          <p:spPr>
            <a:xfrm>
              <a:off x="5573171" y="2410504"/>
              <a:ext cx="1245224" cy="328421"/>
            </a:xfrm>
            <a:prstGeom prst="rect">
              <a:avLst/>
            </a:prstGeom>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600" dirty="0">
                  <a:latin typeface="Meiryo UI" panose="020B0604030504040204" pitchFamily="50" charset="-128"/>
                  <a:ea typeface="Meiryo UI" panose="020B0604030504040204" pitchFamily="50" charset="-128"/>
                </a:rPr>
                <a:t>矯正ローラー</a:t>
              </a:r>
              <a:endParaRPr kumimoji="1" lang="en-US" altLang="ja-JP" sz="1600" dirty="0">
                <a:latin typeface="Meiryo UI" panose="020B0604030504040204" pitchFamily="50" charset="-128"/>
                <a:ea typeface="Meiryo UI" panose="020B0604030504040204" pitchFamily="50" charset="-128"/>
              </a:endParaRPr>
            </a:p>
          </p:txBody>
        </p:sp>
        <p:cxnSp>
          <p:nvCxnSpPr>
            <p:cNvPr id="50" name="直線矢印コネクタ 49">
              <a:extLst>
                <a:ext uri="{FF2B5EF4-FFF2-40B4-BE49-F238E27FC236}">
                  <a16:creationId xmlns:a16="http://schemas.microsoft.com/office/drawing/2014/main" id="{80E10CCE-EB1F-4B89-9172-328F8E8C8E98}"/>
                </a:ext>
              </a:extLst>
            </p:cNvPr>
            <p:cNvCxnSpPr>
              <a:cxnSpLocks/>
              <a:stCxn id="18" idx="3"/>
            </p:cNvCxnSpPr>
            <p:nvPr/>
          </p:nvCxnSpPr>
          <p:spPr>
            <a:xfrm>
              <a:off x="6818395" y="2574715"/>
              <a:ext cx="347336" cy="667297"/>
            </a:xfrm>
            <a:prstGeom prst="straightConnector1">
              <a:avLst/>
            </a:prstGeom>
            <a:ln w="63500">
              <a:solidFill>
                <a:srgbClr val="FFC000"/>
              </a:solidFill>
              <a:tailEnd type="triangle"/>
            </a:ln>
          </p:spPr>
          <p:style>
            <a:lnRef idx="1">
              <a:schemeClr val="accent2"/>
            </a:lnRef>
            <a:fillRef idx="0">
              <a:schemeClr val="accent2"/>
            </a:fillRef>
            <a:effectRef idx="0">
              <a:schemeClr val="accent2"/>
            </a:effectRef>
            <a:fontRef idx="minor">
              <a:schemeClr val="tx1"/>
            </a:fontRef>
          </p:style>
        </p:cxnSp>
      </p:grpSp>
      <p:sp>
        <p:nvSpPr>
          <p:cNvPr id="52" name="吹き出し: 四角形 116">
            <a:extLst>
              <a:ext uri="{FF2B5EF4-FFF2-40B4-BE49-F238E27FC236}">
                <a16:creationId xmlns:a16="http://schemas.microsoft.com/office/drawing/2014/main" id="{3AC1D250-2AC1-4D11-BB46-8E93842358DC}"/>
              </a:ext>
            </a:extLst>
          </p:cNvPr>
          <p:cNvSpPr/>
          <p:nvPr/>
        </p:nvSpPr>
        <p:spPr>
          <a:xfrm>
            <a:off x="3553620" y="5760191"/>
            <a:ext cx="6964304" cy="1055666"/>
          </a:xfrm>
          <a:prstGeom prst="wedgeRectCallout">
            <a:avLst>
              <a:gd name="adj1" fmla="val -57709"/>
              <a:gd name="adj2" fmla="val -2856"/>
            </a:avLst>
          </a:prstGeom>
          <a:solidFill>
            <a:schemeClr val="bg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上</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下・左</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右向き調整用のローラーで湾曲した材料を</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押しつぶし「まっすぐ」にするイメージだよ！</a:t>
            </a:r>
          </a:p>
        </p:txBody>
      </p:sp>
      <p:sp>
        <p:nvSpPr>
          <p:cNvPr id="29" name="右矢印 28"/>
          <p:cNvSpPr/>
          <p:nvPr/>
        </p:nvSpPr>
        <p:spPr>
          <a:xfrm>
            <a:off x="10457299" y="1778779"/>
            <a:ext cx="780248" cy="2476844"/>
          </a:xfrm>
          <a:prstGeom prst="rightArrow">
            <a:avLst>
              <a:gd name="adj1" fmla="val 64909"/>
              <a:gd name="adj2" fmla="val 59572"/>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成形部側</a:t>
            </a:r>
          </a:p>
        </p:txBody>
      </p:sp>
      <p:pic>
        <p:nvPicPr>
          <p:cNvPr id="27" name="Picture 2">
            <a:extLst>
              <a:ext uri="{FF2B5EF4-FFF2-40B4-BE49-F238E27FC236}">
                <a16:creationId xmlns:a16="http://schemas.microsoft.com/office/drawing/2014/main" id="{C0AA9213-E1AD-45E5-9341-40668895AA6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262" b="93443" l="9843" r="89764">
                        <a14:foregroundMark x1="30315" y1="16393" x2="30315" y2="16393"/>
                        <a14:foregroundMark x1="27953" y1="11803" x2="27953" y2="11803"/>
                        <a14:foregroundMark x1="29528" y1="10164" x2="29528" y2="10164"/>
                        <a14:foregroundMark x1="29528" y1="13115" x2="29528" y2="13115"/>
                        <a14:foregroundMark x1="48425" y1="19672" x2="48425" y2="19672"/>
                        <a14:foregroundMark x1="48425" y1="19344" x2="48425" y2="19344"/>
                        <a14:foregroundMark x1="47638" y1="17377" x2="47638" y2="17377"/>
                        <a14:foregroundMark x1="47638" y1="17377" x2="47638" y2="17377"/>
                        <a14:foregroundMark x1="47638" y1="16393" x2="47638" y2="16393"/>
                        <a14:foregroundMark x1="47638" y1="15738" x2="47638" y2="15738"/>
                        <a14:foregroundMark x1="47638" y1="14426" x2="47638" y2="14426"/>
                        <a14:foregroundMark x1="48425" y1="13115" x2="48425" y2="13115"/>
                        <a14:foregroundMark x1="48425" y1="12787" x2="48425" y2="12787"/>
                        <a14:foregroundMark x1="48425" y1="11803" x2="48425" y2="11803"/>
                        <a14:foregroundMark x1="48819" y1="11148" x2="48819" y2="11148"/>
                        <a14:foregroundMark x1="49213" y1="10820" x2="49213" y2="10820"/>
                        <a14:foregroundMark x1="51181" y1="7869" x2="51181" y2="7869"/>
                        <a14:foregroundMark x1="51181" y1="7213" x2="51181" y2="7213"/>
                        <a14:foregroundMark x1="50394" y1="6557" x2="48425" y2="6885"/>
                        <a14:foregroundMark x1="47244" y1="7541" x2="47244" y2="8525"/>
                        <a14:foregroundMark x1="47244" y1="9180" x2="47244" y2="9180"/>
                        <a14:foregroundMark x1="50787" y1="6885" x2="50787" y2="6885"/>
                        <a14:foregroundMark x1="53150" y1="5902" x2="53150" y2="5902"/>
                        <a14:foregroundMark x1="53150" y1="5574" x2="53150" y2="5574"/>
                        <a14:foregroundMark x1="53150" y1="5574" x2="53150" y2="5574"/>
                        <a14:foregroundMark x1="53543" y1="5246" x2="53543" y2="5246"/>
                        <a14:foregroundMark x1="53937" y1="4918" x2="53937" y2="4918"/>
                        <a14:foregroundMark x1="54331" y1="4918" x2="54331" y2="4918"/>
                        <a14:foregroundMark x1="54331" y1="4918" x2="54331" y2="4918"/>
                        <a14:foregroundMark x1="55512" y1="7541" x2="55512" y2="7541"/>
                        <a14:foregroundMark x1="56299" y1="7213" x2="56299" y2="7213"/>
                        <a14:foregroundMark x1="57480" y1="6885" x2="57480" y2="6885"/>
                        <a14:foregroundMark x1="57874" y1="6885" x2="57874" y2="6885"/>
                        <a14:foregroundMark x1="58661" y1="6885" x2="58661" y2="6885"/>
                        <a14:foregroundMark x1="59449" y1="7213" x2="61024" y2="7869"/>
                        <a14:foregroundMark x1="61417" y1="7869" x2="61417" y2="7869"/>
                        <a14:foregroundMark x1="65748" y1="8525" x2="65748" y2="8525"/>
                        <a14:foregroundMark x1="66142" y1="8525" x2="66142" y2="8525"/>
                        <a14:foregroundMark x1="60236" y1="7541" x2="65748" y2="8525"/>
                        <a14:foregroundMark x1="61811" y1="6885" x2="71654" y2="13115"/>
                        <a14:foregroundMark x1="71654" y1="13115" x2="71654" y2="20656"/>
                        <a14:foregroundMark x1="31890" y1="9180" x2="45669" y2="7541"/>
                        <a14:foregroundMark x1="45669" y1="7541" x2="48819" y2="7869"/>
                        <a14:foregroundMark x1="44488" y1="7541" x2="37795" y2="7541"/>
                        <a14:foregroundMark x1="34646" y1="8525" x2="34646" y2="8525"/>
                        <a14:foregroundMark x1="34646" y1="8852" x2="34646" y2="8852"/>
                        <a14:foregroundMark x1="35827" y1="7541" x2="35827" y2="7541"/>
                        <a14:foregroundMark x1="36220" y1="7541" x2="37402" y2="7541"/>
                        <a14:foregroundMark x1="40551" y1="7541" x2="42520" y2="7541"/>
                        <a14:foregroundMark x1="44882" y1="7541" x2="46457" y2="7541"/>
                        <a14:foregroundMark x1="47244" y1="7541" x2="47244" y2="7541"/>
                        <a14:foregroundMark x1="46457" y1="6885" x2="45276" y2="6885"/>
                        <a14:foregroundMark x1="44488" y1="6885" x2="44488" y2="6885"/>
                        <a14:foregroundMark x1="43307" y1="6557" x2="41339" y2="6557"/>
                        <a14:foregroundMark x1="40551" y1="6557" x2="40551" y2="6557"/>
                        <a14:foregroundMark x1="37795" y1="6885" x2="36614" y2="6885"/>
                        <a14:foregroundMark x1="34646" y1="7541" x2="34646" y2="7541"/>
                        <a14:foregroundMark x1="32677" y1="8197" x2="31890" y2="8852"/>
                        <a14:foregroundMark x1="30709" y1="9836" x2="30709" y2="9836"/>
                        <a14:foregroundMark x1="30315" y1="10820" x2="30315" y2="10820"/>
                        <a14:foregroundMark x1="67717" y1="9180" x2="67717" y2="9180"/>
                        <a14:foregroundMark x1="68110" y1="8525" x2="68110" y2="8525"/>
                        <a14:foregroundMark x1="68110" y1="8525" x2="68110" y2="8525"/>
                        <a14:foregroundMark x1="69291" y1="7869" x2="69291" y2="7869"/>
                        <a14:foregroundMark x1="70079" y1="9180" x2="70079" y2="9180"/>
                        <a14:foregroundMark x1="70472" y1="9836" x2="70472" y2="9836"/>
                        <a14:foregroundMark x1="70866" y1="9836" x2="71260" y2="10492"/>
                        <a14:foregroundMark x1="71654" y1="12131" x2="71654" y2="12131"/>
                        <a14:foregroundMark x1="71654" y1="12459" x2="71654" y2="12459"/>
                        <a14:foregroundMark x1="66929" y1="8197" x2="66929" y2="8197"/>
                        <a14:foregroundMark x1="66929" y1="8197" x2="66929" y2="8197"/>
                        <a14:foregroundMark x1="65748" y1="7541" x2="65748" y2="7541"/>
                        <a14:foregroundMark x1="63386" y1="7541" x2="61811" y2="7869"/>
                        <a14:foregroundMark x1="60236" y1="7869" x2="60236" y2="7869"/>
                        <a14:foregroundMark x1="58268" y1="6885" x2="58268" y2="6885"/>
                        <a14:foregroundMark x1="55118" y1="6557" x2="55118" y2="6557"/>
                        <a14:foregroundMark x1="55118" y1="6885" x2="55118" y2="6885"/>
                        <a14:foregroundMark x1="55118" y1="6885" x2="55118" y2="6885"/>
                        <a14:foregroundMark x1="55118" y1="6885" x2="55118" y2="6885"/>
                        <a14:foregroundMark x1="55118" y1="6885" x2="55118" y2="6885"/>
                        <a14:foregroundMark x1="55118" y1="6885" x2="55118" y2="6885"/>
                        <a14:foregroundMark x1="39764" y1="83607" x2="54331" y2="86885"/>
                        <a14:foregroundMark x1="54331" y1="86885" x2="37402" y2="90492"/>
                        <a14:foregroundMark x1="37402" y1="90492" x2="67717" y2="87541"/>
                        <a14:foregroundMark x1="67717" y1="87541" x2="45669" y2="88852"/>
                        <a14:foregroundMark x1="45669" y1="88852" x2="64567" y2="88852"/>
                        <a14:foregroundMark x1="64567" y1="88852" x2="48819" y2="91475"/>
                        <a14:foregroundMark x1="48819" y1="91475" x2="64173" y2="89180"/>
                        <a14:foregroundMark x1="18898" y1="84262" x2="18898" y2="84262"/>
                        <a14:foregroundMark x1="17717" y1="84918" x2="16929" y2="85574"/>
                        <a14:foregroundMark x1="15354" y1="86557" x2="14961" y2="86885"/>
                        <a14:foregroundMark x1="13780" y1="87869" x2="13780" y2="87869"/>
                        <a14:foregroundMark x1="11811" y1="88852" x2="11024" y2="89836"/>
                        <a14:foregroundMark x1="10236" y1="90492" x2="10236" y2="90492"/>
                        <a14:foregroundMark x1="12598" y1="90820" x2="14961" y2="90820"/>
                        <a14:foregroundMark x1="16535" y1="90820" x2="17717" y2="90820"/>
                        <a14:foregroundMark x1="20472" y1="90820" x2="22835" y2="90820"/>
                        <a14:foregroundMark x1="24803" y1="90492" x2="25591" y2="90492"/>
                        <a14:foregroundMark x1="27165" y1="89836" x2="27165" y2="89836"/>
                        <a14:foregroundMark x1="68110" y1="93443" x2="68110" y2="93443"/>
                        <a14:foregroundMark x1="70079" y1="92787" x2="71654" y2="92787"/>
                        <a14:foregroundMark x1="72835" y1="92787" x2="74016" y2="92787"/>
                        <a14:foregroundMark x1="74803" y1="92787" x2="75591" y2="92787"/>
                        <a14:foregroundMark x1="76378" y1="92131" x2="76378" y2="92131"/>
                        <a14:foregroundMark x1="81890" y1="85246" x2="81890" y2="85246"/>
                        <a14:foregroundMark x1="81496" y1="83607" x2="81496" y2="83607"/>
                      </a14:backgroundRemoval>
                    </a14:imgEffect>
                  </a14:imgLayer>
                </a14:imgProps>
              </a:ext>
              <a:ext uri="{28A0092B-C50C-407E-A947-70E740481C1C}">
                <a14:useLocalDpi xmlns:a14="http://schemas.microsoft.com/office/drawing/2010/main" val="0"/>
              </a:ext>
            </a:extLst>
          </a:blip>
          <a:srcRect/>
          <a:stretch/>
        </p:blipFill>
        <p:spPr bwMode="auto">
          <a:xfrm>
            <a:off x="-71411" y="3826152"/>
            <a:ext cx="1696270" cy="202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2294" y="3799221"/>
            <a:ext cx="1920429" cy="2056481"/>
          </a:xfrm>
          <a:prstGeom prst="rect">
            <a:avLst/>
          </a:prstGeom>
        </p:spPr>
      </p:pic>
      <p:sp>
        <p:nvSpPr>
          <p:cNvPr id="33" name="四角形吹き出し 72">
            <a:extLst>
              <a:ext uri="{FF2B5EF4-FFF2-40B4-BE49-F238E27FC236}">
                <a16:creationId xmlns:a16="http://schemas.microsoft.com/office/drawing/2014/main" id="{5E50F648-B00D-420B-8F35-AA5C60B95AD5}"/>
              </a:ext>
            </a:extLst>
          </p:cNvPr>
          <p:cNvSpPr/>
          <p:nvPr/>
        </p:nvSpPr>
        <p:spPr>
          <a:xfrm>
            <a:off x="250619" y="5855702"/>
            <a:ext cx="1166593" cy="353546"/>
          </a:xfrm>
          <a:prstGeom prst="wedgeRectCallout">
            <a:avLst>
              <a:gd name="adj1" fmla="val -12343"/>
              <a:gd name="adj2" fmla="val -14054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材料</a:t>
            </a:r>
          </a:p>
        </p:txBody>
      </p:sp>
      <p:pic>
        <p:nvPicPr>
          <p:cNvPr id="39" name="図 38" descr="ロゴ, アイコン&#10;&#10;自動的に生成された説明">
            <a:extLst>
              <a:ext uri="{FF2B5EF4-FFF2-40B4-BE49-F238E27FC236}">
                <a16:creationId xmlns:a16="http://schemas.microsoft.com/office/drawing/2014/main" id="{971E7A0B-8816-4D2E-8334-568ABDE8E0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8019" y="5310970"/>
            <a:ext cx="505630" cy="505630"/>
          </a:xfrm>
          <a:prstGeom prst="rect">
            <a:avLst/>
          </a:prstGeom>
        </p:spPr>
      </p:pic>
      <p:cxnSp>
        <p:nvCxnSpPr>
          <p:cNvPr id="37" name="直線コネクタ 36"/>
          <p:cNvCxnSpPr/>
          <p:nvPr/>
        </p:nvCxnSpPr>
        <p:spPr>
          <a:xfrm flipV="1">
            <a:off x="3814883" y="6294023"/>
            <a:ext cx="64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4597398" y="6667121"/>
            <a:ext cx="46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000"/>
                                        <p:tgtEl>
                                          <p:spTgt spid="3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矯正機動画 赤青">
            <a:hlinkClick r:id="" action="ppaction://media"/>
            <a:extLst>
              <a:ext uri="{FF2B5EF4-FFF2-40B4-BE49-F238E27FC236}">
                <a16:creationId xmlns:a16="http://schemas.microsoft.com/office/drawing/2014/main" id="{7E940F6A-EAE2-4D5C-AEDF-D30BDAFA098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82268" y="1156454"/>
            <a:ext cx="3151522" cy="5602706"/>
          </a:xfrm>
          <a:prstGeom prst="rect">
            <a:avLst/>
          </a:prstGeom>
        </p:spPr>
      </p:pic>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ばねの基本講座③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材料を真っ直ぐにする原理と理由</a:t>
              </a:r>
              <a:r>
                <a:rPr kumimoji="0" lang="en-US" altLang="ja-JP" sz="2333" spc="117" dirty="0">
                  <a:solidFill>
                    <a:srgbClr val="1B1B1B"/>
                  </a:solidFill>
                  <a:latin typeface="Meiryo UI" panose="020B0604030504040204" pitchFamily="50" charset="-128"/>
                  <a:ea typeface="Meiryo UI" panose="020B0604030504040204" pitchFamily="50" charset="-128"/>
                </a:rPr>
                <a:t>-</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a:t>
                </a:r>
                <a:r>
                  <a:rPr kumimoji="0" lang="en-US" altLang="ja-JP" sz="2333" dirty="0">
                    <a:solidFill>
                      <a:srgbClr val="FAFAFA"/>
                    </a:solidFill>
                    <a:latin typeface="Meiryo UI" panose="020B0604030504040204" pitchFamily="50" charset="-128"/>
                    <a:ea typeface="Meiryo UI" panose="020B0604030504040204" pitchFamily="50" charset="-128"/>
                  </a:rPr>
                  <a:t>6</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pic>
        <p:nvPicPr>
          <p:cNvPr id="60" name="Picture 2">
            <a:extLst>
              <a:ext uri="{FF2B5EF4-FFF2-40B4-BE49-F238E27FC236}">
                <a16:creationId xmlns:a16="http://schemas.microsoft.com/office/drawing/2014/main" id="{C0AA9213-E1AD-45E5-9341-40668895AA6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262" b="93443" l="9843" r="89764">
                        <a14:foregroundMark x1="30315" y1="16393" x2="30315" y2="16393"/>
                        <a14:foregroundMark x1="27953" y1="11803" x2="27953" y2="11803"/>
                        <a14:foregroundMark x1="29528" y1="10164" x2="29528" y2="10164"/>
                        <a14:foregroundMark x1="29528" y1="13115" x2="29528" y2="13115"/>
                        <a14:foregroundMark x1="48425" y1="19672" x2="48425" y2="19672"/>
                        <a14:foregroundMark x1="48425" y1="19344" x2="48425" y2="19344"/>
                        <a14:foregroundMark x1="47638" y1="17377" x2="47638" y2="17377"/>
                        <a14:foregroundMark x1="47638" y1="17377" x2="47638" y2="17377"/>
                        <a14:foregroundMark x1="47638" y1="16393" x2="47638" y2="16393"/>
                        <a14:foregroundMark x1="47638" y1="15738" x2="47638" y2="15738"/>
                        <a14:foregroundMark x1="47638" y1="14426" x2="47638" y2="14426"/>
                        <a14:foregroundMark x1="48425" y1="13115" x2="48425" y2="13115"/>
                        <a14:foregroundMark x1="48425" y1="12787" x2="48425" y2="12787"/>
                        <a14:foregroundMark x1="48425" y1="11803" x2="48425" y2="11803"/>
                        <a14:foregroundMark x1="48819" y1="11148" x2="48819" y2="11148"/>
                        <a14:foregroundMark x1="49213" y1="10820" x2="49213" y2="10820"/>
                        <a14:foregroundMark x1="51181" y1="7869" x2="51181" y2="7869"/>
                        <a14:foregroundMark x1="51181" y1="7213" x2="51181" y2="7213"/>
                        <a14:foregroundMark x1="50394" y1="6557" x2="48425" y2="6885"/>
                        <a14:foregroundMark x1="47244" y1="7541" x2="47244" y2="8525"/>
                        <a14:foregroundMark x1="47244" y1="9180" x2="47244" y2="9180"/>
                        <a14:foregroundMark x1="50787" y1="6885" x2="50787" y2="6885"/>
                        <a14:foregroundMark x1="53150" y1="5902" x2="53150" y2="5902"/>
                        <a14:foregroundMark x1="53150" y1="5574" x2="53150" y2="5574"/>
                        <a14:foregroundMark x1="53150" y1="5574" x2="53150" y2="5574"/>
                        <a14:foregroundMark x1="53543" y1="5246" x2="53543" y2="5246"/>
                        <a14:foregroundMark x1="53937" y1="4918" x2="53937" y2="4918"/>
                        <a14:foregroundMark x1="54331" y1="4918" x2="54331" y2="4918"/>
                        <a14:foregroundMark x1="54331" y1="4918" x2="54331" y2="4918"/>
                        <a14:foregroundMark x1="55512" y1="7541" x2="55512" y2="7541"/>
                        <a14:foregroundMark x1="56299" y1="7213" x2="56299" y2="7213"/>
                        <a14:foregroundMark x1="57480" y1="6885" x2="57480" y2="6885"/>
                        <a14:foregroundMark x1="57874" y1="6885" x2="57874" y2="6885"/>
                        <a14:foregroundMark x1="58661" y1="6885" x2="58661" y2="6885"/>
                        <a14:foregroundMark x1="59449" y1="7213" x2="61024" y2="7869"/>
                        <a14:foregroundMark x1="61417" y1="7869" x2="61417" y2="7869"/>
                        <a14:foregroundMark x1="65748" y1="8525" x2="65748" y2="8525"/>
                        <a14:foregroundMark x1="66142" y1="8525" x2="66142" y2="8525"/>
                        <a14:foregroundMark x1="60236" y1="7541" x2="65748" y2="8525"/>
                        <a14:foregroundMark x1="61811" y1="6885" x2="71654" y2="13115"/>
                        <a14:foregroundMark x1="71654" y1="13115" x2="71654" y2="20656"/>
                        <a14:foregroundMark x1="31890" y1="9180" x2="45669" y2="7541"/>
                        <a14:foregroundMark x1="45669" y1="7541" x2="48819" y2="7869"/>
                        <a14:foregroundMark x1="44488" y1="7541" x2="37795" y2="7541"/>
                        <a14:foregroundMark x1="34646" y1="8525" x2="34646" y2="8525"/>
                        <a14:foregroundMark x1="34646" y1="8852" x2="34646" y2="8852"/>
                        <a14:foregroundMark x1="35827" y1="7541" x2="35827" y2="7541"/>
                        <a14:foregroundMark x1="36220" y1="7541" x2="37402" y2="7541"/>
                        <a14:foregroundMark x1="40551" y1="7541" x2="42520" y2="7541"/>
                        <a14:foregroundMark x1="44882" y1="7541" x2="46457" y2="7541"/>
                        <a14:foregroundMark x1="47244" y1="7541" x2="47244" y2="7541"/>
                        <a14:foregroundMark x1="46457" y1="6885" x2="45276" y2="6885"/>
                        <a14:foregroundMark x1="44488" y1="6885" x2="44488" y2="6885"/>
                        <a14:foregroundMark x1="43307" y1="6557" x2="41339" y2="6557"/>
                        <a14:foregroundMark x1="40551" y1="6557" x2="40551" y2="6557"/>
                        <a14:foregroundMark x1="37795" y1="6885" x2="36614" y2="6885"/>
                        <a14:foregroundMark x1="34646" y1="7541" x2="34646" y2="7541"/>
                        <a14:foregroundMark x1="32677" y1="8197" x2="31890" y2="8852"/>
                        <a14:foregroundMark x1="30709" y1="9836" x2="30709" y2="9836"/>
                        <a14:foregroundMark x1="30315" y1="10820" x2="30315" y2="10820"/>
                        <a14:foregroundMark x1="67717" y1="9180" x2="67717" y2="9180"/>
                        <a14:foregroundMark x1="68110" y1="8525" x2="68110" y2="8525"/>
                        <a14:foregroundMark x1="68110" y1="8525" x2="68110" y2="8525"/>
                        <a14:foregroundMark x1="69291" y1="7869" x2="69291" y2="7869"/>
                        <a14:foregroundMark x1="70079" y1="9180" x2="70079" y2="9180"/>
                        <a14:foregroundMark x1="70472" y1="9836" x2="70472" y2="9836"/>
                        <a14:foregroundMark x1="70866" y1="9836" x2="71260" y2="10492"/>
                        <a14:foregroundMark x1="71654" y1="12131" x2="71654" y2="12131"/>
                        <a14:foregroundMark x1="71654" y1="12459" x2="71654" y2="12459"/>
                        <a14:foregroundMark x1="66929" y1="8197" x2="66929" y2="8197"/>
                        <a14:foregroundMark x1="66929" y1="8197" x2="66929" y2="8197"/>
                        <a14:foregroundMark x1="65748" y1="7541" x2="65748" y2="7541"/>
                        <a14:foregroundMark x1="63386" y1="7541" x2="61811" y2="7869"/>
                        <a14:foregroundMark x1="60236" y1="7869" x2="60236" y2="7869"/>
                        <a14:foregroundMark x1="58268" y1="6885" x2="58268" y2="6885"/>
                        <a14:foregroundMark x1="55118" y1="6557" x2="55118" y2="6557"/>
                        <a14:foregroundMark x1="55118" y1="6885" x2="55118" y2="6885"/>
                        <a14:foregroundMark x1="55118" y1="6885" x2="55118" y2="6885"/>
                        <a14:foregroundMark x1="55118" y1="6885" x2="55118" y2="6885"/>
                        <a14:foregroundMark x1="55118" y1="6885" x2="55118" y2="6885"/>
                        <a14:foregroundMark x1="55118" y1="6885" x2="55118" y2="6885"/>
                        <a14:foregroundMark x1="39764" y1="83607" x2="54331" y2="86885"/>
                        <a14:foregroundMark x1="54331" y1="86885" x2="37402" y2="90492"/>
                        <a14:foregroundMark x1="37402" y1="90492" x2="67717" y2="87541"/>
                        <a14:foregroundMark x1="67717" y1="87541" x2="45669" y2="88852"/>
                        <a14:foregroundMark x1="45669" y1="88852" x2="64567" y2="88852"/>
                        <a14:foregroundMark x1="64567" y1="88852" x2="48819" y2="91475"/>
                        <a14:foregroundMark x1="48819" y1="91475" x2="64173" y2="89180"/>
                        <a14:foregroundMark x1="18898" y1="84262" x2="18898" y2="84262"/>
                        <a14:foregroundMark x1="17717" y1="84918" x2="16929" y2="85574"/>
                        <a14:foregroundMark x1="15354" y1="86557" x2="14961" y2="86885"/>
                        <a14:foregroundMark x1="13780" y1="87869" x2="13780" y2="87869"/>
                        <a14:foregroundMark x1="11811" y1="88852" x2="11024" y2="89836"/>
                        <a14:foregroundMark x1="10236" y1="90492" x2="10236" y2="90492"/>
                        <a14:foregroundMark x1="12598" y1="90820" x2="14961" y2="90820"/>
                        <a14:foregroundMark x1="16535" y1="90820" x2="17717" y2="90820"/>
                        <a14:foregroundMark x1="20472" y1="90820" x2="22835" y2="90820"/>
                        <a14:foregroundMark x1="24803" y1="90492" x2="25591" y2="90492"/>
                        <a14:foregroundMark x1="27165" y1="89836" x2="27165" y2="89836"/>
                        <a14:foregroundMark x1="68110" y1="93443" x2="68110" y2="93443"/>
                        <a14:foregroundMark x1="70079" y1="92787" x2="71654" y2="92787"/>
                        <a14:foregroundMark x1="72835" y1="92787" x2="74016" y2="92787"/>
                        <a14:foregroundMark x1="74803" y1="92787" x2="75591" y2="92787"/>
                        <a14:foregroundMark x1="76378" y1="92131" x2="76378" y2="92131"/>
                        <a14:foregroundMark x1="81890" y1="85246" x2="81890" y2="85246"/>
                        <a14:foregroundMark x1="81496" y1="83607" x2="81496" y2="83607"/>
                      </a14:backgroundRemoval>
                    </a14:imgEffect>
                  </a14:imgLayer>
                </a14:imgProps>
              </a:ext>
              <a:ext uri="{28A0092B-C50C-407E-A947-70E740481C1C}">
                <a14:useLocalDpi xmlns:a14="http://schemas.microsoft.com/office/drawing/2010/main" val="0"/>
              </a:ext>
            </a:extLst>
          </a:blip>
          <a:srcRect/>
          <a:stretch/>
        </p:blipFill>
        <p:spPr bwMode="auto">
          <a:xfrm>
            <a:off x="-37573" y="1282876"/>
            <a:ext cx="1371745" cy="164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正方形/長方形 68">
            <a:extLst>
              <a:ext uri="{FF2B5EF4-FFF2-40B4-BE49-F238E27FC236}">
                <a16:creationId xmlns:a16="http://schemas.microsoft.com/office/drawing/2014/main" id="{CC959FD9-A40E-4E21-AEF3-710760C2623A}"/>
              </a:ext>
            </a:extLst>
          </p:cNvPr>
          <p:cNvSpPr/>
          <p:nvPr/>
        </p:nvSpPr>
        <p:spPr>
          <a:xfrm>
            <a:off x="4515862" y="3935872"/>
            <a:ext cx="2159212" cy="423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材料矯正</a:t>
            </a:r>
            <a:r>
              <a:rPr kumimoji="1" lang="ja-JP" altLang="en-US" sz="2800" b="1" u="sng" dirty="0">
                <a:solidFill>
                  <a:srgbClr val="140AD4"/>
                </a:solidFill>
                <a:latin typeface="Meiryo UI" panose="020B0604030504040204" pitchFamily="50" charset="-128"/>
                <a:ea typeface="Meiryo UI" panose="020B0604030504040204" pitchFamily="50" charset="-128"/>
              </a:rPr>
              <a:t>後</a:t>
            </a:r>
            <a:r>
              <a:rPr kumimoji="1" lang="ja-JP" altLang="en-US" dirty="0">
                <a:latin typeface="Meiryo UI" panose="020B0604030504040204" pitchFamily="50" charset="-128"/>
                <a:ea typeface="Meiryo UI" panose="020B0604030504040204" pitchFamily="50" charset="-128"/>
              </a:rPr>
              <a:t>材料</a:t>
            </a:r>
          </a:p>
        </p:txBody>
      </p:sp>
      <p:grpSp>
        <p:nvGrpSpPr>
          <p:cNvPr id="4" name="グループ化 3"/>
          <p:cNvGrpSpPr/>
          <p:nvPr/>
        </p:nvGrpSpPr>
        <p:grpSpPr>
          <a:xfrm>
            <a:off x="4227347" y="3090035"/>
            <a:ext cx="2727007" cy="3641496"/>
            <a:chOff x="4287009" y="-55942"/>
            <a:chExt cx="2727007" cy="3641496"/>
          </a:xfrm>
        </p:grpSpPr>
        <p:grpSp>
          <p:nvGrpSpPr>
            <p:cNvPr id="31" name="グループ化 30">
              <a:extLst>
                <a:ext uri="{FF2B5EF4-FFF2-40B4-BE49-F238E27FC236}">
                  <a16:creationId xmlns:a16="http://schemas.microsoft.com/office/drawing/2014/main" id="{DF7E1916-553E-42AC-B03A-569409298B33}"/>
                </a:ext>
              </a:extLst>
            </p:cNvPr>
            <p:cNvGrpSpPr/>
            <p:nvPr/>
          </p:nvGrpSpPr>
          <p:grpSpPr>
            <a:xfrm>
              <a:off x="4287009" y="-55942"/>
              <a:ext cx="2727007" cy="3641496"/>
              <a:chOff x="8645241" y="3108189"/>
              <a:chExt cx="2727007" cy="3641496"/>
            </a:xfrm>
          </p:grpSpPr>
          <p:pic>
            <p:nvPicPr>
              <p:cNvPr id="32" name="図 31">
                <a:extLst>
                  <a:ext uri="{FF2B5EF4-FFF2-40B4-BE49-F238E27FC236}">
                    <a16:creationId xmlns:a16="http://schemas.microsoft.com/office/drawing/2014/main" id="{DE6531C0-B8EE-4603-9D37-9A74EE65A137}"/>
                  </a:ext>
                </a:extLst>
              </p:cNvPr>
              <p:cNvPicPr>
                <a:picLocks noChangeAspect="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857003">
                <a:off x="10628239" y="6053650"/>
                <a:ext cx="744009" cy="267188"/>
              </a:xfrm>
              <a:prstGeom prst="rect">
                <a:avLst/>
              </a:prstGeom>
            </p:spPr>
          </p:pic>
          <p:pic>
            <p:nvPicPr>
              <p:cNvPr id="33" name="図 32">
                <a:extLst>
                  <a:ext uri="{FF2B5EF4-FFF2-40B4-BE49-F238E27FC236}">
                    <a16:creationId xmlns:a16="http://schemas.microsoft.com/office/drawing/2014/main" id="{E99CA325-DDFC-4A19-836E-EF00A8C781BB}"/>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9562474" y="4554337"/>
                <a:ext cx="410053" cy="453281"/>
              </a:xfrm>
              <a:prstGeom prst="rect">
                <a:avLst/>
              </a:prstGeom>
            </p:spPr>
          </p:pic>
          <p:pic>
            <p:nvPicPr>
              <p:cNvPr id="34" name="図 33">
                <a:extLst>
                  <a:ext uri="{FF2B5EF4-FFF2-40B4-BE49-F238E27FC236}">
                    <a16:creationId xmlns:a16="http://schemas.microsoft.com/office/drawing/2014/main" id="{570D04D3-C650-4729-B44E-760371DAC5D6}"/>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rot="10800000">
                <a:off x="10211151" y="5803041"/>
                <a:ext cx="410053" cy="453281"/>
              </a:xfrm>
              <a:prstGeom prst="rect">
                <a:avLst/>
              </a:prstGeom>
            </p:spPr>
          </p:pic>
          <p:pic>
            <p:nvPicPr>
              <p:cNvPr id="35" name="図 34">
                <a:extLst>
                  <a:ext uri="{FF2B5EF4-FFF2-40B4-BE49-F238E27FC236}">
                    <a16:creationId xmlns:a16="http://schemas.microsoft.com/office/drawing/2014/main" id="{9F9B928D-FF34-4C31-836D-E50646536293}"/>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rot="10800000">
                <a:off x="9742476" y="5839457"/>
                <a:ext cx="410053" cy="453281"/>
              </a:xfrm>
              <a:prstGeom prst="rect">
                <a:avLst/>
              </a:prstGeom>
            </p:spPr>
          </p:pic>
          <p:pic>
            <p:nvPicPr>
              <p:cNvPr id="36" name="図 35">
                <a:extLst>
                  <a:ext uri="{FF2B5EF4-FFF2-40B4-BE49-F238E27FC236}">
                    <a16:creationId xmlns:a16="http://schemas.microsoft.com/office/drawing/2014/main" id="{DFCE34C1-0A8A-4377-856C-E9D9A1180BB4}"/>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10448244" y="4502288"/>
                <a:ext cx="410053" cy="453281"/>
              </a:xfrm>
              <a:prstGeom prst="rect">
                <a:avLst/>
              </a:prstGeom>
            </p:spPr>
          </p:pic>
          <p:pic>
            <p:nvPicPr>
              <p:cNvPr id="37" name="図 36">
                <a:extLst>
                  <a:ext uri="{FF2B5EF4-FFF2-40B4-BE49-F238E27FC236}">
                    <a16:creationId xmlns:a16="http://schemas.microsoft.com/office/drawing/2014/main" id="{11B752A6-ACAF-43C7-B289-421131D80ACB}"/>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9997545" y="4520577"/>
                <a:ext cx="410053" cy="453281"/>
              </a:xfrm>
              <a:prstGeom prst="rect">
                <a:avLst/>
              </a:prstGeom>
            </p:spPr>
          </p:pic>
          <p:sp>
            <p:nvSpPr>
              <p:cNvPr id="38" name="円/楕円 91">
                <a:extLst>
                  <a:ext uri="{FF2B5EF4-FFF2-40B4-BE49-F238E27FC236}">
                    <a16:creationId xmlns:a16="http://schemas.microsoft.com/office/drawing/2014/main" id="{73F6F918-F392-467B-968A-919C8EE893B6}"/>
                  </a:ext>
                </a:extLst>
              </p:cNvPr>
              <p:cNvSpPr/>
              <p:nvPr/>
            </p:nvSpPr>
            <p:spPr>
              <a:xfrm>
                <a:off x="9595317" y="5079160"/>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9" name="円/楕円 92">
                <a:extLst>
                  <a:ext uri="{FF2B5EF4-FFF2-40B4-BE49-F238E27FC236}">
                    <a16:creationId xmlns:a16="http://schemas.microsoft.com/office/drawing/2014/main" id="{8ABBD551-2FCC-4068-B12F-7C4F226A9A67}"/>
                  </a:ext>
                </a:extLst>
              </p:cNvPr>
              <p:cNvSpPr/>
              <p:nvPr/>
            </p:nvSpPr>
            <p:spPr>
              <a:xfrm>
                <a:off x="10012277" y="503884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0" name="円/楕円 93">
                <a:extLst>
                  <a:ext uri="{FF2B5EF4-FFF2-40B4-BE49-F238E27FC236}">
                    <a16:creationId xmlns:a16="http://schemas.microsoft.com/office/drawing/2014/main" id="{BB382C7F-52D3-4A35-908B-41669F17CCF5}"/>
                  </a:ext>
                </a:extLst>
              </p:cNvPr>
              <p:cNvSpPr/>
              <p:nvPr/>
            </p:nvSpPr>
            <p:spPr>
              <a:xfrm>
                <a:off x="10462797" y="5024470"/>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2" name="円/楕円 94">
                <a:extLst>
                  <a:ext uri="{FF2B5EF4-FFF2-40B4-BE49-F238E27FC236}">
                    <a16:creationId xmlns:a16="http://schemas.microsoft.com/office/drawing/2014/main" id="{D987C588-B429-465D-BE64-DBD2D5260BEB}"/>
                  </a:ext>
                </a:extLst>
              </p:cNvPr>
              <p:cNvSpPr/>
              <p:nvPr/>
            </p:nvSpPr>
            <p:spPr>
              <a:xfrm>
                <a:off x="9802437" y="5426950"/>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円/楕円 95">
                <a:extLst>
                  <a:ext uri="{FF2B5EF4-FFF2-40B4-BE49-F238E27FC236}">
                    <a16:creationId xmlns:a16="http://schemas.microsoft.com/office/drawing/2014/main" id="{5B73884A-6492-495C-8457-92E0C814C39A}"/>
                  </a:ext>
                </a:extLst>
              </p:cNvPr>
              <p:cNvSpPr/>
              <p:nvPr/>
            </p:nvSpPr>
            <p:spPr>
              <a:xfrm>
                <a:off x="10235027" y="5394448"/>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52" name="直線コネクタ 51">
                <a:extLst>
                  <a:ext uri="{FF2B5EF4-FFF2-40B4-BE49-F238E27FC236}">
                    <a16:creationId xmlns:a16="http://schemas.microsoft.com/office/drawing/2014/main" id="{95A68224-BCC6-4FAE-81C2-4FD0F1A9508E}"/>
                  </a:ext>
                </a:extLst>
              </p:cNvPr>
              <p:cNvCxnSpPr>
                <a:stCxn id="38" idx="4"/>
                <a:endCxn id="50" idx="0"/>
              </p:cNvCxnSpPr>
              <p:nvPr/>
            </p:nvCxnSpPr>
            <p:spPr>
              <a:xfrm flipV="1">
                <a:off x="9775317" y="5394448"/>
                <a:ext cx="639710" cy="447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5FD406A-C2E7-4577-B9ED-C862B3CC55AC}"/>
                  </a:ext>
                </a:extLst>
              </p:cNvPr>
              <p:cNvCxnSpPr>
                <a:cxnSpLocks/>
                <a:stCxn id="50" idx="0"/>
              </p:cNvCxnSpPr>
              <p:nvPr/>
            </p:nvCxnSpPr>
            <p:spPr>
              <a:xfrm>
                <a:off x="10415027" y="5394448"/>
                <a:ext cx="92843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1B6649F1-B349-401F-B8D7-0770F938DF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97707" y="6314204"/>
                <a:ext cx="1099590" cy="435481"/>
              </a:xfrm>
              <a:prstGeom prst="rect">
                <a:avLst/>
              </a:prstGeom>
            </p:spPr>
          </p:pic>
          <p:grpSp>
            <p:nvGrpSpPr>
              <p:cNvPr id="55" name="グループ化 54">
                <a:extLst>
                  <a:ext uri="{FF2B5EF4-FFF2-40B4-BE49-F238E27FC236}">
                    <a16:creationId xmlns:a16="http://schemas.microsoft.com/office/drawing/2014/main" id="{96798344-4AAE-45C9-B970-2F4E805E9D72}"/>
                  </a:ext>
                </a:extLst>
              </p:cNvPr>
              <p:cNvGrpSpPr/>
              <p:nvPr/>
            </p:nvGrpSpPr>
            <p:grpSpPr>
              <a:xfrm rot="10800000">
                <a:off x="10221319" y="6132005"/>
                <a:ext cx="399833" cy="291144"/>
                <a:chOff x="2480456" y="4819179"/>
                <a:chExt cx="1850236" cy="814060"/>
              </a:xfrm>
            </p:grpSpPr>
            <p:sp>
              <p:nvSpPr>
                <p:cNvPr id="57" name="左カーブ矢印 100">
                  <a:extLst>
                    <a:ext uri="{FF2B5EF4-FFF2-40B4-BE49-F238E27FC236}">
                      <a16:creationId xmlns:a16="http://schemas.microsoft.com/office/drawing/2014/main" id="{F9EA8DFE-00E0-4C3D-B955-3A2491439AF5}"/>
                    </a:ext>
                  </a:extLst>
                </p:cNvPr>
                <p:cNvSpPr/>
                <p:nvPr/>
              </p:nvSpPr>
              <p:spPr bwMode="auto">
                <a:xfrm rot="10800000">
                  <a:off x="2480456" y="4819179"/>
                  <a:ext cx="572895" cy="756234"/>
                </a:xfrm>
                <a:prstGeom prst="curvedLeftArrow">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58" name="左カーブ矢印 101">
                  <a:extLst>
                    <a:ext uri="{FF2B5EF4-FFF2-40B4-BE49-F238E27FC236}">
                      <a16:creationId xmlns:a16="http://schemas.microsoft.com/office/drawing/2014/main" id="{0987234F-0606-46D5-9478-128278B93EC2}"/>
                    </a:ext>
                  </a:extLst>
                </p:cNvPr>
                <p:cNvSpPr/>
                <p:nvPr/>
              </p:nvSpPr>
              <p:spPr bwMode="auto">
                <a:xfrm>
                  <a:off x="3771767" y="4859418"/>
                  <a:ext cx="558925" cy="773821"/>
                </a:xfrm>
                <a:prstGeom prst="curvedLeftArrow">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solidFill>
                      <a:schemeClr val="tx1"/>
                    </a:solidFill>
                    <a:latin typeface="Meiryo UI" panose="020B0604030504040204" pitchFamily="50" charset="-128"/>
                    <a:ea typeface="Meiryo UI" panose="020B0604030504040204" pitchFamily="50" charset="-128"/>
                  </a:endParaRPr>
                </a:p>
              </p:txBody>
            </p:sp>
          </p:grpSp>
          <p:sp>
            <p:nvSpPr>
              <p:cNvPr id="56" name="円弧 55">
                <a:extLst>
                  <a:ext uri="{FF2B5EF4-FFF2-40B4-BE49-F238E27FC236}">
                    <a16:creationId xmlns:a16="http://schemas.microsoft.com/office/drawing/2014/main" id="{FB332A37-E84D-4B99-B205-9E5352C8730D}"/>
                  </a:ext>
                </a:extLst>
              </p:cNvPr>
              <p:cNvSpPr/>
              <p:nvPr/>
            </p:nvSpPr>
            <p:spPr>
              <a:xfrm rot="10228635">
                <a:off x="8645241" y="3108189"/>
                <a:ext cx="1766053" cy="2370399"/>
              </a:xfrm>
              <a:prstGeom prst="arc">
                <a:avLst>
                  <a:gd name="adj1" fmla="val 15915114"/>
                  <a:gd name="adj2" fmla="val 1775554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cxnSp>
          <p:nvCxnSpPr>
            <p:cNvPr id="71" name="直線矢印コネクタ 70">
              <a:extLst>
                <a:ext uri="{FF2B5EF4-FFF2-40B4-BE49-F238E27FC236}">
                  <a16:creationId xmlns:a16="http://schemas.microsoft.com/office/drawing/2014/main" id="{0FEE936A-62DA-4E3C-AFB0-BFEE4E37326B}"/>
                </a:ext>
              </a:extLst>
            </p:cNvPr>
            <p:cNvCxnSpPr>
              <a:cxnSpLocks/>
            </p:cNvCxnSpPr>
            <p:nvPr/>
          </p:nvCxnSpPr>
          <p:spPr>
            <a:xfrm flipV="1">
              <a:off x="6048608" y="2638910"/>
              <a:ext cx="372" cy="3842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8BEF71A1-72FB-4401-A5FF-528760F501FB}"/>
                </a:ext>
              </a:extLst>
            </p:cNvPr>
            <p:cNvCxnSpPr>
              <a:cxnSpLocks/>
            </p:cNvCxnSpPr>
            <p:nvPr/>
          </p:nvCxnSpPr>
          <p:spPr>
            <a:xfrm flipH="1">
              <a:off x="6284565" y="1338157"/>
              <a:ext cx="10474" cy="5221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336B1BC3-1F9E-4063-8015-F11AE6531F09}"/>
                </a:ext>
              </a:extLst>
            </p:cNvPr>
            <p:cNvCxnSpPr>
              <a:cxnSpLocks/>
            </p:cNvCxnSpPr>
            <p:nvPr/>
          </p:nvCxnSpPr>
          <p:spPr>
            <a:xfrm flipH="1">
              <a:off x="5835887" y="1338493"/>
              <a:ext cx="10474" cy="5221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正方形/長方形 63">
            <a:extLst>
              <a:ext uri="{FF2B5EF4-FFF2-40B4-BE49-F238E27FC236}">
                <a16:creationId xmlns:a16="http://schemas.microsoft.com/office/drawing/2014/main" id="{35A25EF7-96D8-4009-9EFD-73BE95E2D795}"/>
              </a:ext>
            </a:extLst>
          </p:cNvPr>
          <p:cNvSpPr/>
          <p:nvPr/>
        </p:nvSpPr>
        <p:spPr>
          <a:xfrm>
            <a:off x="4512612" y="1217815"/>
            <a:ext cx="2044968" cy="4302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材料矯正</a:t>
            </a:r>
            <a:r>
              <a:rPr lang="ja-JP" altLang="en-US" sz="2800" b="1" u="sng" dirty="0">
                <a:solidFill>
                  <a:srgbClr val="FF0000"/>
                </a:solidFill>
                <a:latin typeface="Meiryo UI" panose="020B0604030504040204" pitchFamily="50" charset="-128"/>
                <a:ea typeface="Meiryo UI" panose="020B0604030504040204" pitchFamily="50" charset="-128"/>
              </a:rPr>
              <a:t>前</a:t>
            </a:r>
            <a:r>
              <a:rPr kumimoji="1" lang="ja-JP" altLang="en-US" dirty="0">
                <a:latin typeface="Meiryo UI" panose="020B0604030504040204" pitchFamily="50" charset="-128"/>
                <a:ea typeface="Meiryo UI" panose="020B0604030504040204" pitchFamily="50" charset="-128"/>
              </a:rPr>
              <a:t>材料</a:t>
            </a:r>
          </a:p>
        </p:txBody>
      </p:sp>
      <p:pic>
        <p:nvPicPr>
          <p:cNvPr id="79" name="図 78">
            <a:extLst>
              <a:ext uri="{FF2B5EF4-FFF2-40B4-BE49-F238E27FC236}">
                <a16:creationId xmlns:a16="http://schemas.microsoft.com/office/drawing/2014/main" id="{A1DEB63B-BCAB-4366-8AE7-B3C61891878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875" t="6928" b="10610"/>
          <a:stretch/>
        </p:blipFill>
        <p:spPr>
          <a:xfrm>
            <a:off x="8119325" y="3935504"/>
            <a:ext cx="1696012" cy="1586752"/>
          </a:xfrm>
          <a:prstGeom prst="rect">
            <a:avLst/>
          </a:prstGeom>
        </p:spPr>
      </p:pic>
      <p:pic>
        <p:nvPicPr>
          <p:cNvPr id="80" name="矯正良 加工可能映像">
            <a:hlinkClick r:id="" action="ppaction://media"/>
            <a:extLst>
              <a:ext uri="{FF2B5EF4-FFF2-40B4-BE49-F238E27FC236}">
                <a16:creationId xmlns:a16="http://schemas.microsoft.com/office/drawing/2014/main" id="{185DBD73-4775-4886-8E2B-16F23A53819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7"/>
          <a:srcRect b="7894"/>
          <a:stretch/>
        </p:blipFill>
        <p:spPr>
          <a:xfrm>
            <a:off x="9837832" y="4866855"/>
            <a:ext cx="2250756" cy="1926825"/>
          </a:xfrm>
          <a:prstGeom prst="rect">
            <a:avLst/>
          </a:prstGeom>
        </p:spPr>
      </p:pic>
      <p:pic>
        <p:nvPicPr>
          <p:cNvPr id="81" name="図 80">
            <a:extLst>
              <a:ext uri="{FF2B5EF4-FFF2-40B4-BE49-F238E27FC236}">
                <a16:creationId xmlns:a16="http://schemas.microsoft.com/office/drawing/2014/main" id="{0DF0536F-3B4B-41F1-B0B5-FBA24F2049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341" t="8104" r="2531" b="8025"/>
          <a:stretch/>
        </p:blipFill>
        <p:spPr>
          <a:xfrm rot="5400000">
            <a:off x="8182483" y="1165480"/>
            <a:ext cx="1577788" cy="1703154"/>
          </a:xfrm>
          <a:prstGeom prst="rect">
            <a:avLst/>
          </a:prstGeom>
        </p:spPr>
      </p:pic>
      <p:pic>
        <p:nvPicPr>
          <p:cNvPr id="82" name="矯正悪 加工不可映像 Ver2">
            <a:hlinkClick r:id="" action="ppaction://media"/>
            <a:extLst>
              <a:ext uri="{FF2B5EF4-FFF2-40B4-BE49-F238E27FC236}">
                <a16:creationId xmlns:a16="http://schemas.microsoft.com/office/drawing/2014/main" id="{2C01BF3D-57ED-415C-BB3C-7DA5310EBE52}"/>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9"/>
          <a:srcRect b="7639"/>
          <a:stretch/>
        </p:blipFill>
        <p:spPr>
          <a:xfrm>
            <a:off x="9846129" y="1839580"/>
            <a:ext cx="2243842" cy="1926819"/>
          </a:xfrm>
          <a:prstGeom prst="rect">
            <a:avLst/>
          </a:prstGeom>
        </p:spPr>
      </p:pic>
      <p:sp>
        <p:nvSpPr>
          <p:cNvPr id="83" name="正方形/長方形 82">
            <a:extLst>
              <a:ext uri="{FF2B5EF4-FFF2-40B4-BE49-F238E27FC236}">
                <a16:creationId xmlns:a16="http://schemas.microsoft.com/office/drawing/2014/main" id="{47D164D1-AF5C-4739-8931-B2C05AB6A847}"/>
              </a:ext>
            </a:extLst>
          </p:cNvPr>
          <p:cNvSpPr/>
          <p:nvPr/>
        </p:nvSpPr>
        <p:spPr>
          <a:xfrm>
            <a:off x="11124258" y="1184109"/>
            <a:ext cx="969173" cy="4017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Meiryo UI" panose="020B0604030504040204" pitchFamily="50" charset="-128"/>
                <a:ea typeface="Meiryo UI" panose="020B0604030504040204" pitchFamily="50" charset="-128"/>
              </a:rPr>
              <a:t>NG</a:t>
            </a:r>
            <a:endParaRPr kumimoji="1" lang="ja-JP" altLang="en-US" dirty="0">
              <a:latin typeface="Meiryo UI" panose="020B0604030504040204" pitchFamily="50" charset="-128"/>
              <a:ea typeface="Meiryo UI" panose="020B0604030504040204" pitchFamily="50" charset="-128"/>
            </a:endParaRPr>
          </a:p>
        </p:txBody>
      </p:sp>
      <p:sp>
        <p:nvSpPr>
          <p:cNvPr id="84" name="正方形/長方形 83">
            <a:extLst>
              <a:ext uri="{FF2B5EF4-FFF2-40B4-BE49-F238E27FC236}">
                <a16:creationId xmlns:a16="http://schemas.microsoft.com/office/drawing/2014/main" id="{88D1CC1D-C176-4C8F-B90C-D6814E3C910A}"/>
              </a:ext>
            </a:extLst>
          </p:cNvPr>
          <p:cNvSpPr/>
          <p:nvPr/>
        </p:nvSpPr>
        <p:spPr>
          <a:xfrm>
            <a:off x="4469714" y="1172511"/>
            <a:ext cx="7642765" cy="2611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正方形/長方形 84">
            <a:extLst>
              <a:ext uri="{FF2B5EF4-FFF2-40B4-BE49-F238E27FC236}">
                <a16:creationId xmlns:a16="http://schemas.microsoft.com/office/drawing/2014/main" id="{349C6C57-620B-468E-88F3-F8713F7B9B3D}"/>
              </a:ext>
            </a:extLst>
          </p:cNvPr>
          <p:cNvSpPr/>
          <p:nvPr/>
        </p:nvSpPr>
        <p:spPr>
          <a:xfrm>
            <a:off x="11124257" y="3875552"/>
            <a:ext cx="969173" cy="401715"/>
          </a:xfrm>
          <a:prstGeom prst="rect">
            <a:avLst/>
          </a:prstGeom>
          <a:solidFill>
            <a:srgbClr val="140AD4"/>
          </a:solidFill>
          <a:ln>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OK</a:t>
            </a:r>
            <a:endParaRPr kumimoji="1" lang="ja-JP" altLang="en-US" dirty="0">
              <a:latin typeface="Meiryo UI" panose="020B0604030504040204" pitchFamily="50" charset="-128"/>
              <a:ea typeface="Meiryo UI" panose="020B0604030504040204" pitchFamily="50" charset="-128"/>
            </a:endParaRPr>
          </a:p>
        </p:txBody>
      </p:sp>
      <p:sp>
        <p:nvSpPr>
          <p:cNvPr id="86" name="正方形/長方形 85">
            <a:extLst>
              <a:ext uri="{FF2B5EF4-FFF2-40B4-BE49-F238E27FC236}">
                <a16:creationId xmlns:a16="http://schemas.microsoft.com/office/drawing/2014/main" id="{82AD86AB-3C6E-48A6-9A3B-640BF642F581}"/>
              </a:ext>
            </a:extLst>
          </p:cNvPr>
          <p:cNvSpPr/>
          <p:nvPr/>
        </p:nvSpPr>
        <p:spPr>
          <a:xfrm>
            <a:off x="4482332" y="3886768"/>
            <a:ext cx="7642116" cy="2924842"/>
          </a:xfrm>
          <a:prstGeom prst="rect">
            <a:avLst/>
          </a:prstGeom>
          <a:noFill/>
          <a:ln w="3810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4528201" y="341458"/>
            <a:ext cx="3125870" cy="3291312"/>
            <a:chOff x="1800829" y="429843"/>
            <a:chExt cx="3125870" cy="3291312"/>
          </a:xfrm>
        </p:grpSpPr>
        <p:grpSp>
          <p:nvGrpSpPr>
            <p:cNvPr id="13" name="グループ化 12">
              <a:extLst>
                <a:ext uri="{FF2B5EF4-FFF2-40B4-BE49-F238E27FC236}">
                  <a16:creationId xmlns:a16="http://schemas.microsoft.com/office/drawing/2014/main" id="{35403245-3FDF-4FDC-87D1-8FB97DB8ED77}"/>
                </a:ext>
              </a:extLst>
            </p:cNvPr>
            <p:cNvGrpSpPr/>
            <p:nvPr/>
          </p:nvGrpSpPr>
          <p:grpSpPr>
            <a:xfrm>
              <a:off x="1800829" y="429843"/>
              <a:ext cx="3125870" cy="3291312"/>
              <a:chOff x="7580101" y="2331489"/>
              <a:chExt cx="3125870" cy="3291312"/>
            </a:xfrm>
          </p:grpSpPr>
          <p:sp>
            <p:nvSpPr>
              <p:cNvPr id="14" name="円弧 13">
                <a:extLst>
                  <a:ext uri="{FF2B5EF4-FFF2-40B4-BE49-F238E27FC236}">
                    <a16:creationId xmlns:a16="http://schemas.microsoft.com/office/drawing/2014/main" id="{65D79B49-3DEC-4C72-B68E-DA631837E573}"/>
                  </a:ext>
                </a:extLst>
              </p:cNvPr>
              <p:cNvSpPr/>
              <p:nvPr/>
            </p:nvSpPr>
            <p:spPr>
              <a:xfrm rot="9283324">
                <a:off x="7580101" y="2331489"/>
                <a:ext cx="3125870" cy="2370399"/>
              </a:xfrm>
              <a:prstGeom prst="arc">
                <a:avLst>
                  <a:gd name="adj1" fmla="val 15915114"/>
                  <a:gd name="adj2" fmla="val 2029835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F60DEBC1-A0AC-4FED-B04B-B454E6AF6B69}"/>
                  </a:ext>
                </a:extLst>
              </p:cNvPr>
              <p:cNvGrpSpPr/>
              <p:nvPr/>
            </p:nvGrpSpPr>
            <p:grpSpPr>
              <a:xfrm>
                <a:off x="8356971" y="3349046"/>
                <a:ext cx="2199285" cy="2273755"/>
                <a:chOff x="8356971" y="3349046"/>
                <a:chExt cx="2199285" cy="2273755"/>
              </a:xfrm>
            </p:grpSpPr>
            <p:grpSp>
              <p:nvGrpSpPr>
                <p:cNvPr id="16" name="グループ化 15">
                  <a:extLst>
                    <a:ext uri="{FF2B5EF4-FFF2-40B4-BE49-F238E27FC236}">
                      <a16:creationId xmlns:a16="http://schemas.microsoft.com/office/drawing/2014/main" id="{F2E1062E-09C3-42CF-A605-6124CDD4FAB6}"/>
                    </a:ext>
                  </a:extLst>
                </p:cNvPr>
                <p:cNvGrpSpPr/>
                <p:nvPr/>
              </p:nvGrpSpPr>
              <p:grpSpPr>
                <a:xfrm>
                  <a:off x="8356971" y="3728097"/>
                  <a:ext cx="1277535" cy="1894704"/>
                  <a:chOff x="1639648" y="1337467"/>
                  <a:chExt cx="1277535" cy="1894704"/>
                </a:xfrm>
              </p:grpSpPr>
              <p:pic>
                <p:nvPicPr>
                  <p:cNvPr id="25" name="図 24">
                    <a:extLst>
                      <a:ext uri="{FF2B5EF4-FFF2-40B4-BE49-F238E27FC236}">
                        <a16:creationId xmlns:a16="http://schemas.microsoft.com/office/drawing/2014/main" id="{43104FA2-E9A1-4FAA-8189-0DA0A8541138}"/>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1639648" y="1337469"/>
                    <a:ext cx="410053" cy="453281"/>
                  </a:xfrm>
                  <a:prstGeom prst="rect">
                    <a:avLst/>
                  </a:prstGeom>
                </p:spPr>
              </p:pic>
              <p:pic>
                <p:nvPicPr>
                  <p:cNvPr id="26" name="図 25">
                    <a:extLst>
                      <a:ext uri="{FF2B5EF4-FFF2-40B4-BE49-F238E27FC236}">
                        <a16:creationId xmlns:a16="http://schemas.microsoft.com/office/drawing/2014/main" id="{710112DD-ECE8-4269-AA36-BB1F4C44A460}"/>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rot="10800000">
                    <a:off x="2288325" y="2778890"/>
                    <a:ext cx="410053" cy="453281"/>
                  </a:xfrm>
                  <a:prstGeom prst="rect">
                    <a:avLst/>
                  </a:prstGeom>
                </p:spPr>
              </p:pic>
              <p:pic>
                <p:nvPicPr>
                  <p:cNvPr id="27" name="図 26">
                    <a:extLst>
                      <a:ext uri="{FF2B5EF4-FFF2-40B4-BE49-F238E27FC236}">
                        <a16:creationId xmlns:a16="http://schemas.microsoft.com/office/drawing/2014/main" id="{A4A3AE44-1D43-4442-917A-629997CFB917}"/>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rot="10800000">
                    <a:off x="1819650" y="2778889"/>
                    <a:ext cx="410053" cy="453281"/>
                  </a:xfrm>
                  <a:prstGeom prst="rect">
                    <a:avLst/>
                  </a:prstGeom>
                </p:spPr>
              </p:pic>
              <p:pic>
                <p:nvPicPr>
                  <p:cNvPr id="28" name="図 27">
                    <a:extLst>
                      <a:ext uri="{FF2B5EF4-FFF2-40B4-BE49-F238E27FC236}">
                        <a16:creationId xmlns:a16="http://schemas.microsoft.com/office/drawing/2014/main" id="{E9E2B5DA-FB65-4111-8BB8-30514B6BD222}"/>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2507130" y="1337467"/>
                    <a:ext cx="410053" cy="453281"/>
                  </a:xfrm>
                  <a:prstGeom prst="rect">
                    <a:avLst/>
                  </a:prstGeom>
                </p:spPr>
              </p:pic>
              <p:pic>
                <p:nvPicPr>
                  <p:cNvPr id="29" name="図 28">
                    <a:extLst>
                      <a:ext uri="{FF2B5EF4-FFF2-40B4-BE49-F238E27FC236}">
                        <a16:creationId xmlns:a16="http://schemas.microsoft.com/office/drawing/2014/main" id="{8D0A5938-9134-41C1-8AB3-C1802026AF71}"/>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aintStrokes/>
                            </a14:imgEffect>
                          </a14:imgLayer>
                        </a14:imgProps>
                      </a:ext>
                      <a:ext uri="{28A0092B-C50C-407E-A947-70E740481C1C}">
                        <a14:useLocalDpi xmlns:a14="http://schemas.microsoft.com/office/drawing/2010/main" val="0"/>
                      </a:ext>
                    </a:extLst>
                  </a:blip>
                  <a:stretch>
                    <a:fillRect/>
                  </a:stretch>
                </p:blipFill>
                <p:spPr>
                  <a:xfrm>
                    <a:off x="2065575" y="1337468"/>
                    <a:ext cx="410053" cy="453281"/>
                  </a:xfrm>
                  <a:prstGeom prst="rect">
                    <a:avLst/>
                  </a:prstGeom>
                </p:spPr>
              </p:pic>
            </p:grpSp>
            <p:grpSp>
              <p:nvGrpSpPr>
                <p:cNvPr id="17" name="グループ化 16">
                  <a:extLst>
                    <a:ext uri="{FF2B5EF4-FFF2-40B4-BE49-F238E27FC236}">
                      <a16:creationId xmlns:a16="http://schemas.microsoft.com/office/drawing/2014/main" id="{6F7FE278-948C-44E7-A4A6-50653321F2A4}"/>
                    </a:ext>
                  </a:extLst>
                </p:cNvPr>
                <p:cNvGrpSpPr/>
                <p:nvPr/>
              </p:nvGrpSpPr>
              <p:grpSpPr>
                <a:xfrm>
                  <a:off x="8382000" y="4238977"/>
                  <a:ext cx="1227480" cy="918795"/>
                  <a:chOff x="1664677" y="1778012"/>
                  <a:chExt cx="1227480" cy="918795"/>
                </a:xfrm>
              </p:grpSpPr>
              <p:sp>
                <p:nvSpPr>
                  <p:cNvPr id="20" name="円/楕円 74">
                    <a:extLst>
                      <a:ext uri="{FF2B5EF4-FFF2-40B4-BE49-F238E27FC236}">
                        <a16:creationId xmlns:a16="http://schemas.microsoft.com/office/drawing/2014/main" id="{612BA307-0535-4B82-ADA3-72E2E518AF68}"/>
                      </a:ext>
                    </a:extLst>
                  </p:cNvPr>
                  <p:cNvSpPr/>
                  <p:nvPr/>
                </p:nvSpPr>
                <p:spPr>
                  <a:xfrm>
                    <a:off x="1664677" y="178191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円/楕円 75">
                    <a:extLst>
                      <a:ext uri="{FF2B5EF4-FFF2-40B4-BE49-F238E27FC236}">
                        <a16:creationId xmlns:a16="http://schemas.microsoft.com/office/drawing/2014/main" id="{F7A9DE2F-D890-43A2-86BE-709EB23D3E8D}"/>
                      </a:ext>
                    </a:extLst>
                  </p:cNvPr>
                  <p:cNvSpPr/>
                  <p:nvPr/>
                </p:nvSpPr>
                <p:spPr>
                  <a:xfrm>
                    <a:off x="2090602" y="177801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円/楕円 76">
                    <a:extLst>
                      <a:ext uri="{FF2B5EF4-FFF2-40B4-BE49-F238E27FC236}">
                        <a16:creationId xmlns:a16="http://schemas.microsoft.com/office/drawing/2014/main" id="{0A1C571A-E91E-4E90-A61B-724325D5F4AC}"/>
                      </a:ext>
                    </a:extLst>
                  </p:cNvPr>
                  <p:cNvSpPr/>
                  <p:nvPr/>
                </p:nvSpPr>
                <p:spPr>
                  <a:xfrm>
                    <a:off x="2532157" y="178192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円/楕円 77">
                    <a:extLst>
                      <a:ext uri="{FF2B5EF4-FFF2-40B4-BE49-F238E27FC236}">
                        <a16:creationId xmlns:a16="http://schemas.microsoft.com/office/drawing/2014/main" id="{FFF6F5AC-142E-45D7-915F-AA1BE4DE40E9}"/>
                      </a:ext>
                    </a:extLst>
                  </p:cNvPr>
                  <p:cNvSpPr/>
                  <p:nvPr/>
                </p:nvSpPr>
                <p:spPr>
                  <a:xfrm>
                    <a:off x="1871797" y="233289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円/楕円 78">
                    <a:extLst>
                      <a:ext uri="{FF2B5EF4-FFF2-40B4-BE49-F238E27FC236}">
                        <a16:creationId xmlns:a16="http://schemas.microsoft.com/office/drawing/2014/main" id="{9B772326-6E5B-4140-B898-672DC1DF4281}"/>
                      </a:ext>
                    </a:extLst>
                  </p:cNvPr>
                  <p:cNvSpPr/>
                  <p:nvPr/>
                </p:nvSpPr>
                <p:spPr>
                  <a:xfrm>
                    <a:off x="2313352" y="2336807"/>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9" name="四角形吹き出し 73">
                  <a:extLst>
                    <a:ext uri="{FF2B5EF4-FFF2-40B4-BE49-F238E27FC236}">
                      <a16:creationId xmlns:a16="http://schemas.microsoft.com/office/drawing/2014/main" id="{757C0DFC-1809-47F8-A185-1CDBA21C6B7E}"/>
                    </a:ext>
                  </a:extLst>
                </p:cNvPr>
                <p:cNvSpPr/>
                <p:nvPr/>
              </p:nvSpPr>
              <p:spPr>
                <a:xfrm>
                  <a:off x="9784553" y="4648436"/>
                  <a:ext cx="616903" cy="353546"/>
                </a:xfrm>
                <a:prstGeom prst="wedgeRectCallout">
                  <a:avLst>
                    <a:gd name="adj1" fmla="val -73698"/>
                    <a:gd name="adj2" fmla="val -59988"/>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材料</a:t>
                  </a:r>
                  <a:endParaRPr kumimoji="1" lang="ja-JP" altLang="en-US" sz="1400" dirty="0">
                    <a:latin typeface="Meiryo UI" panose="020B0604030504040204" pitchFamily="50" charset="-128"/>
                    <a:ea typeface="Meiryo UI" panose="020B0604030504040204" pitchFamily="50" charset="-128"/>
                  </a:endParaRPr>
                </a:p>
              </p:txBody>
            </p:sp>
            <p:sp>
              <p:nvSpPr>
                <p:cNvPr id="74" name="四角形吹き出し 72">
                  <a:extLst>
                    <a:ext uri="{FF2B5EF4-FFF2-40B4-BE49-F238E27FC236}">
                      <a16:creationId xmlns:a16="http://schemas.microsoft.com/office/drawing/2014/main" id="{F4AA5494-3333-43BF-A56C-8F4C4C143C30}"/>
                    </a:ext>
                  </a:extLst>
                </p:cNvPr>
                <p:cNvSpPr/>
                <p:nvPr/>
              </p:nvSpPr>
              <p:spPr>
                <a:xfrm>
                  <a:off x="9769927" y="3349046"/>
                  <a:ext cx="786329" cy="498495"/>
                </a:xfrm>
                <a:prstGeom prst="wedgeRectCallout">
                  <a:avLst>
                    <a:gd name="adj1" fmla="val -71246"/>
                    <a:gd name="adj2" fmla="val 4733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固定用</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ナット</a:t>
                  </a:r>
                </a:p>
              </p:txBody>
            </p:sp>
          </p:grpSp>
        </p:grpSp>
        <p:sp>
          <p:nvSpPr>
            <p:cNvPr id="68" name="四角形吹き出し 72">
              <a:extLst>
                <a:ext uri="{FF2B5EF4-FFF2-40B4-BE49-F238E27FC236}">
                  <a16:creationId xmlns:a16="http://schemas.microsoft.com/office/drawing/2014/main" id="{59D1A776-F169-49D2-A9CB-5A9A133694A4}"/>
                </a:ext>
              </a:extLst>
            </p:cNvPr>
            <p:cNvSpPr/>
            <p:nvPr/>
          </p:nvSpPr>
          <p:spPr>
            <a:xfrm>
              <a:off x="1893458" y="3000237"/>
              <a:ext cx="824564" cy="458362"/>
            </a:xfrm>
            <a:prstGeom prst="wedgeRectCallout">
              <a:avLst>
                <a:gd name="adj1" fmla="val 73464"/>
                <a:gd name="adj2" fmla="val -34862"/>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矯正</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ローラー</a:t>
              </a:r>
            </a:p>
          </p:txBody>
        </p:sp>
        <p:sp>
          <p:nvSpPr>
            <p:cNvPr id="75" name="四角形吹き出し 72">
              <a:extLst>
                <a:ext uri="{FF2B5EF4-FFF2-40B4-BE49-F238E27FC236}">
                  <a16:creationId xmlns:a16="http://schemas.microsoft.com/office/drawing/2014/main" id="{A5FD77CD-1237-49E4-BA28-234F2D4E6022}"/>
                </a:ext>
              </a:extLst>
            </p:cNvPr>
            <p:cNvSpPr/>
            <p:nvPr/>
          </p:nvSpPr>
          <p:spPr>
            <a:xfrm>
              <a:off x="3759195" y="3210326"/>
              <a:ext cx="955179" cy="353546"/>
            </a:xfrm>
            <a:prstGeom prst="wedgeRectCallout">
              <a:avLst>
                <a:gd name="adj1" fmla="val -74110"/>
                <a:gd name="adj2" fmla="val -20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イモネジ</a:t>
              </a:r>
            </a:p>
          </p:txBody>
        </p:sp>
      </p:grpSp>
      <p:sp>
        <p:nvSpPr>
          <p:cNvPr id="76" name="四角形吹き出し 72">
            <a:extLst>
              <a:ext uri="{FF2B5EF4-FFF2-40B4-BE49-F238E27FC236}">
                <a16:creationId xmlns:a16="http://schemas.microsoft.com/office/drawing/2014/main" id="{59D1A776-F169-49D2-A9CB-5A9A133694A4}"/>
              </a:ext>
            </a:extLst>
          </p:cNvPr>
          <p:cNvSpPr/>
          <p:nvPr/>
        </p:nvSpPr>
        <p:spPr>
          <a:xfrm>
            <a:off x="176355" y="3016668"/>
            <a:ext cx="944449" cy="353546"/>
          </a:xfrm>
          <a:prstGeom prst="wedgeRectCallout">
            <a:avLst>
              <a:gd name="adj1" fmla="val -12343"/>
              <a:gd name="adj2" fmla="val -14054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latin typeface="Meiryo UI" panose="020B0604030504040204" pitchFamily="50" charset="-128"/>
                <a:ea typeface="Meiryo UI" panose="020B0604030504040204" pitchFamily="50" charset="-128"/>
              </a:rPr>
              <a:t>材料</a:t>
            </a:r>
          </a:p>
        </p:txBody>
      </p:sp>
      <p:sp>
        <p:nvSpPr>
          <p:cNvPr id="78" name="右矢印 76">
            <a:extLst>
              <a:ext uri="{FF2B5EF4-FFF2-40B4-BE49-F238E27FC236}">
                <a16:creationId xmlns:a16="http://schemas.microsoft.com/office/drawing/2014/main" id="{0FC7BFED-206C-4213-97CF-1155F7B6B47F}"/>
              </a:ext>
            </a:extLst>
          </p:cNvPr>
          <p:cNvSpPr/>
          <p:nvPr/>
        </p:nvSpPr>
        <p:spPr>
          <a:xfrm>
            <a:off x="4026368" y="4798677"/>
            <a:ext cx="641129" cy="1434618"/>
          </a:xfrm>
          <a:prstGeom prst="rightArrow">
            <a:avLst/>
          </a:prstGeom>
          <a:solidFill>
            <a:schemeClr val="bg1"/>
          </a:solidFill>
          <a:ln w="3810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88" name="右矢印 76">
            <a:extLst>
              <a:ext uri="{FF2B5EF4-FFF2-40B4-BE49-F238E27FC236}">
                <a16:creationId xmlns:a16="http://schemas.microsoft.com/office/drawing/2014/main" id="{0FC7BFED-206C-4213-97CF-1155F7B6B47F}"/>
              </a:ext>
            </a:extLst>
          </p:cNvPr>
          <p:cNvSpPr/>
          <p:nvPr/>
        </p:nvSpPr>
        <p:spPr>
          <a:xfrm>
            <a:off x="4036761" y="1714966"/>
            <a:ext cx="611206" cy="1434618"/>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89" name="四角形吹き出し 72">
            <a:extLst>
              <a:ext uri="{FF2B5EF4-FFF2-40B4-BE49-F238E27FC236}">
                <a16:creationId xmlns:a16="http://schemas.microsoft.com/office/drawing/2014/main" id="{A5FD77CD-1237-49E4-BA28-234F2D4E6022}"/>
              </a:ext>
            </a:extLst>
          </p:cNvPr>
          <p:cNvSpPr/>
          <p:nvPr/>
        </p:nvSpPr>
        <p:spPr>
          <a:xfrm>
            <a:off x="6539621" y="4663813"/>
            <a:ext cx="1081941" cy="395237"/>
          </a:xfrm>
          <a:prstGeom prst="wedgeRectCallout">
            <a:avLst>
              <a:gd name="adj1" fmla="val -27478"/>
              <a:gd name="adj2" fmla="val 125784"/>
            </a:avLst>
          </a:prstGeom>
          <a:solidFill>
            <a:schemeClr val="bg1"/>
          </a:solidFill>
          <a:ln w="19050">
            <a:solidFill>
              <a:srgbClr val="140AD4"/>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latin typeface="Meiryo UI" panose="020B0604030504040204" pitchFamily="50" charset="-128"/>
                <a:ea typeface="Meiryo UI" panose="020B0604030504040204" pitchFamily="50" charset="-128"/>
              </a:rPr>
              <a:t>真っ直ぐ</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92" name="右矢印 76">
            <a:extLst>
              <a:ext uri="{FF2B5EF4-FFF2-40B4-BE49-F238E27FC236}">
                <a16:creationId xmlns:a16="http://schemas.microsoft.com/office/drawing/2014/main" id="{0FC7BFED-206C-4213-97CF-1155F7B6B47F}"/>
              </a:ext>
            </a:extLst>
          </p:cNvPr>
          <p:cNvSpPr/>
          <p:nvPr/>
        </p:nvSpPr>
        <p:spPr>
          <a:xfrm>
            <a:off x="7560483" y="1749446"/>
            <a:ext cx="510664" cy="1434618"/>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93" name="右矢印 76">
            <a:extLst>
              <a:ext uri="{FF2B5EF4-FFF2-40B4-BE49-F238E27FC236}">
                <a16:creationId xmlns:a16="http://schemas.microsoft.com/office/drawing/2014/main" id="{0FC7BFED-206C-4213-97CF-1155F7B6B47F}"/>
              </a:ext>
            </a:extLst>
          </p:cNvPr>
          <p:cNvSpPr/>
          <p:nvPr/>
        </p:nvSpPr>
        <p:spPr>
          <a:xfrm>
            <a:off x="7598660" y="4798677"/>
            <a:ext cx="438699" cy="1434618"/>
          </a:xfrm>
          <a:prstGeom prst="rightArrow">
            <a:avLst/>
          </a:prstGeom>
          <a:solidFill>
            <a:schemeClr val="bg1"/>
          </a:solidFill>
          <a:ln w="3810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Tree>
    <p:extLst>
      <p:ext uri="{BB962C8B-B14F-4D97-AF65-F5344CB8AC3E}">
        <p14:creationId xmlns:p14="http://schemas.microsoft.com/office/powerpoint/2010/main" val="74760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2000" fill="hold" grpId="0" nodeType="clickEffect">
                                  <p:stCondLst>
                                    <p:cond delay="0"/>
                                  </p:stCondLst>
                                  <p:childTnLst>
                                    <p:animEffect transition="out" filter="fade">
                                      <p:cBhvr>
                                        <p:cTn id="10" dur="750" tmFilter="0, 0; .2, .5; .8, .5; 1, 0"/>
                                        <p:tgtEl>
                                          <p:spTgt spid="89"/>
                                        </p:tgtEl>
                                      </p:cBhvr>
                                    </p:animEffect>
                                    <p:animScale>
                                      <p:cBhvr>
                                        <p:cTn id="11" dur="375" autoRev="1" fill="hold"/>
                                        <p:tgtEl>
                                          <p:spTgt spid="8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700" fill="hold"/>
                                        <p:tgtEl>
                                          <p:spTgt spid="80"/>
                                        </p:tgtEl>
                                      </p:cBhvr>
                                    </p:cmd>
                                  </p:childTnLst>
                                </p:cTn>
                              </p:par>
                              <p:par>
                                <p:cTn id="16" presetID="1" presetClass="mediacall" presetSubtype="0" fill="hold" nodeType="withEffect">
                                  <p:stCondLst>
                                    <p:cond delay="0"/>
                                  </p:stCondLst>
                                  <p:childTnLst>
                                    <p:cmd type="call" cmd="playFrom(0.0)">
                                      <p:cBhvr>
                                        <p:cTn id="17" dur="4133"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8" repeatCount="3000" fill="hold" display="0">
                  <p:stCondLst>
                    <p:cond delay="indefinite"/>
                  </p:stCondLst>
                </p:cTn>
                <p:tgtEl>
                  <p:spTgt spid="80"/>
                </p:tgtEl>
              </p:cMediaNode>
            </p:video>
            <p:video>
              <p:cMediaNode vol="80000" mute="1">
                <p:cTn id="19" repeatCount="indefinite" fill="remove" display="0">
                  <p:stCondLst>
                    <p:cond delay="indefinite"/>
                  </p:stCondLst>
                </p:cTn>
                <p:tgtEl>
                  <p:spTgt spid="82"/>
                </p:tgtEl>
              </p:cMediaNode>
            </p:video>
            <p:video>
              <p:cMediaNode vol="80000">
                <p:cTn id="20" fill="hold" display="0">
                  <p:stCondLst>
                    <p:cond delay="indefinite"/>
                  </p:stCondLst>
                </p:cTn>
                <p:tgtEl>
                  <p:spTgt spid="6"/>
                </p:tgtEl>
              </p:cMediaNode>
            </p:video>
          </p:childTnLst>
        </p:cTn>
      </p:par>
    </p:tnLst>
    <p:bldLst>
      <p:bldP spid="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53A9DF6-257F-4176-8D4C-48C7493076CA}"/>
              </a:ext>
            </a:extLst>
          </p:cNvPr>
          <p:cNvGrpSpPr/>
          <p:nvPr/>
        </p:nvGrpSpPr>
        <p:grpSpPr>
          <a:xfrm>
            <a:off x="6749985" y="5117074"/>
            <a:ext cx="1280160" cy="1705216"/>
            <a:chOff x="6749985" y="5117074"/>
            <a:chExt cx="1280160" cy="1705216"/>
          </a:xfrm>
        </p:grpSpPr>
        <p:pic>
          <p:nvPicPr>
            <p:cNvPr id="17" name="図 16">
              <a:extLst>
                <a:ext uri="{FF2B5EF4-FFF2-40B4-BE49-F238E27FC236}">
                  <a16:creationId xmlns:a16="http://schemas.microsoft.com/office/drawing/2014/main" id="{D5E02688-FFD6-4E25-AADD-0BCDED4F4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053" y="5117074"/>
              <a:ext cx="1012024" cy="1371719"/>
            </a:xfrm>
            <a:prstGeom prst="rect">
              <a:avLst/>
            </a:prstGeom>
          </p:spPr>
        </p:pic>
        <p:sp>
          <p:nvSpPr>
            <p:cNvPr id="19" name="四角形: 角を丸くする 18">
              <a:extLst>
                <a:ext uri="{FF2B5EF4-FFF2-40B4-BE49-F238E27FC236}">
                  <a16:creationId xmlns:a16="http://schemas.microsoft.com/office/drawing/2014/main" id="{9AF037BC-A2DB-4086-B25C-9B6865362F92}"/>
                </a:ext>
              </a:extLst>
            </p:cNvPr>
            <p:cNvSpPr/>
            <p:nvPr/>
          </p:nvSpPr>
          <p:spPr>
            <a:xfrm>
              <a:off x="6749985" y="6244493"/>
              <a:ext cx="1280160" cy="577797"/>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アドバイザー</a:t>
              </a:r>
              <a:endParaRPr kumimoji="1" lang="en-US" altLang="ja-JP" sz="1100" dirty="0">
                <a:solidFill>
                  <a:sysClr val="windowText" lastClr="000000"/>
                </a:solidFill>
                <a:latin typeface="Meiryo UI" panose="020B0604030504040204" pitchFamily="50" charset="-128"/>
                <a:ea typeface="Meiryo UI" panose="020B0604030504040204" pitchFamily="50" charset="-128"/>
              </a:endParaRPr>
            </a:p>
            <a:p>
              <a:pPr algn="ctr"/>
              <a:r>
                <a:rPr lang="ja-JP" altLang="en-US" dirty="0">
                  <a:solidFill>
                    <a:sysClr val="windowText" lastClr="000000"/>
                  </a:solidFill>
                  <a:latin typeface="Meiryo UI" panose="020B0604030504040204" pitchFamily="50" charset="-128"/>
                  <a:ea typeface="Meiryo UI" panose="020B0604030504040204" pitchFamily="50" charset="-128"/>
                </a:rPr>
                <a:t>浦山係長</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grpSp>
      <p:sp>
        <p:nvSpPr>
          <p:cNvPr id="18" name="四角形吹き出し 31">
            <a:extLst>
              <a:ext uri="{FF2B5EF4-FFF2-40B4-BE49-F238E27FC236}">
                <a16:creationId xmlns:a16="http://schemas.microsoft.com/office/drawing/2014/main" id="{5CA08951-03B6-48F7-B164-7826585F8863}"/>
              </a:ext>
            </a:extLst>
          </p:cNvPr>
          <p:cNvSpPr/>
          <p:nvPr/>
        </p:nvSpPr>
        <p:spPr>
          <a:xfrm>
            <a:off x="8116589" y="5627589"/>
            <a:ext cx="4027786" cy="1175476"/>
          </a:xfrm>
          <a:prstGeom prst="wedgeRectCallout">
            <a:avLst>
              <a:gd name="adj1" fmla="val -65715"/>
              <a:gd name="adj2" fmla="val -17481"/>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latin typeface="Meiryo UI" panose="020B0604030504040204" pitchFamily="50" charset="-128"/>
                <a:ea typeface="Meiryo UI" panose="020B0604030504040204" pitchFamily="50" charset="-128"/>
              </a:rPr>
              <a:t>作業者ごとも差があるはず！</a:t>
            </a:r>
            <a:endParaRPr lang="en-US" altLang="ja-JP" sz="2400" b="1" dirty="0">
              <a:solidFill>
                <a:schemeClr val="tx1"/>
              </a:solidFill>
              <a:latin typeface="Meiryo UI" panose="020B0604030504040204" pitchFamily="50" charset="-128"/>
              <a:ea typeface="Meiryo UI" panose="020B0604030504040204" pitchFamily="50" charset="-128"/>
            </a:endParaRPr>
          </a:p>
          <a:p>
            <a:pPr algn="ctr"/>
            <a:r>
              <a:rPr lang="ja-JP" altLang="en-US" sz="2400" b="1" dirty="0">
                <a:solidFill>
                  <a:schemeClr val="tx1"/>
                </a:solidFill>
                <a:latin typeface="Meiryo UI" panose="020B0604030504040204" pitchFamily="50" charset="-128"/>
                <a:ea typeface="Meiryo UI" panose="020B0604030504040204" pitchFamily="50" charset="-128"/>
              </a:rPr>
              <a:t>確認してみよう！</a:t>
            </a:r>
            <a:endParaRPr lang="en-US" altLang="ja-JP" sz="2400" b="1" dirty="0">
              <a:solidFill>
                <a:schemeClr val="tx1"/>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2439FC6E-8753-43A7-906A-8D52771B79C0}"/>
              </a:ext>
            </a:extLst>
          </p:cNvPr>
          <p:cNvGrpSpPr/>
          <p:nvPr/>
        </p:nvGrpSpPr>
        <p:grpSpPr>
          <a:xfrm>
            <a:off x="272024" y="4660738"/>
            <a:ext cx="6249662" cy="2154436"/>
            <a:chOff x="272024" y="4660738"/>
            <a:chExt cx="6249662" cy="2154436"/>
          </a:xfrm>
        </p:grpSpPr>
        <p:sp>
          <p:nvSpPr>
            <p:cNvPr id="23" name="正方形/長方形 22">
              <a:extLst>
                <a:ext uri="{FF2B5EF4-FFF2-40B4-BE49-F238E27FC236}">
                  <a16:creationId xmlns:a16="http://schemas.microsoft.com/office/drawing/2014/main" id="{6C4B68B2-D4C4-45CE-8BB4-A6E812D4F1EA}"/>
                </a:ext>
              </a:extLst>
            </p:cNvPr>
            <p:cNvSpPr/>
            <p:nvPr/>
          </p:nvSpPr>
          <p:spPr>
            <a:xfrm>
              <a:off x="272024" y="4660738"/>
              <a:ext cx="6209823" cy="2154436"/>
            </a:xfrm>
            <a:prstGeom prst="rect">
              <a:avLst/>
            </a:prstGeom>
          </p:spPr>
          <p:txBody>
            <a:bodyPr wrap="square">
              <a:spAutoFit/>
            </a:bodyPr>
            <a:lstStyle/>
            <a:p>
              <a:r>
                <a:rPr lang="ja-JP" altLang="en-US" sz="1600"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材料矯正にかかる月あたりの時間は・・・</a:t>
              </a:r>
              <a:endParaRPr lang="en-US" altLang="ja-JP" sz="1600"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a:p>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設備</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20(</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台</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材料替え２</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40(</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p>
            <a:p>
              <a:endPar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a:p>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材料矯正</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75.8(</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)×40(</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　</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3032(</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p>
            <a:p>
              <a:r>
                <a:rPr lang="ja-JP" altLang="en-US" sz="16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a:t>
              </a:r>
              <a:r>
                <a:rPr lang="en-US" altLang="ja-JP" sz="1600" dirty="0">
                  <a:ln w="0"/>
                  <a:latin typeface="Meiryo UI" panose="020B0604030504040204" pitchFamily="50" charset="-128"/>
                  <a:ea typeface="Meiryo UI" panose="020B0604030504040204" pitchFamily="50" charset="-128"/>
                </a:rPr>
                <a:t>=</a:t>
              </a:r>
              <a:r>
                <a:rPr lang="ja-JP" altLang="en-US" sz="1600" dirty="0">
                  <a:ln w="0"/>
                  <a:latin typeface="Meiryo UI" panose="020B0604030504040204" pitchFamily="50" charset="-128"/>
                  <a:ea typeface="Meiryo UI" panose="020B0604030504040204" pitchFamily="50" charset="-128"/>
                </a:rPr>
                <a:t>　約</a:t>
              </a:r>
              <a:r>
                <a:rPr lang="en-US" altLang="ja-JP" sz="1600" dirty="0">
                  <a:ln w="0"/>
                  <a:latin typeface="Meiryo UI" panose="020B0604030504040204" pitchFamily="50" charset="-128"/>
                  <a:ea typeface="Meiryo UI" panose="020B0604030504040204" pitchFamily="50" charset="-128"/>
                </a:rPr>
                <a:t>50.5(</a:t>
              </a:r>
              <a:r>
                <a:rPr lang="ja-JP" altLang="en-US" sz="1600" dirty="0">
                  <a:ln w="0"/>
                  <a:latin typeface="Meiryo UI" panose="020B0604030504040204" pitchFamily="50" charset="-128"/>
                  <a:ea typeface="Meiryo UI" panose="020B0604030504040204" pitchFamily="50" charset="-128"/>
                </a:rPr>
                <a:t>時間</a:t>
              </a:r>
              <a:r>
                <a:rPr lang="en-US" altLang="ja-JP" sz="1600" dirty="0">
                  <a:ln w="0"/>
                  <a:latin typeface="Meiryo UI" panose="020B0604030504040204" pitchFamily="50" charset="-128"/>
                  <a:ea typeface="Meiryo UI" panose="020B0604030504040204" pitchFamily="50" charset="-128"/>
                </a:rPr>
                <a:t>/</a:t>
              </a:r>
              <a:r>
                <a:rPr lang="ja-JP" altLang="en-US" sz="1600" dirty="0">
                  <a:ln w="0"/>
                  <a:latin typeface="Meiryo UI" panose="020B0604030504040204" pitchFamily="50" charset="-128"/>
                  <a:ea typeface="Meiryo UI" panose="020B0604030504040204" pitchFamily="50" charset="-128"/>
                </a:rPr>
                <a:t>月</a:t>
              </a:r>
              <a:r>
                <a:rPr lang="en-US" altLang="ja-JP" sz="1600" dirty="0">
                  <a:ln w="0"/>
                  <a:latin typeface="Meiryo UI" panose="020B0604030504040204" pitchFamily="50" charset="-128"/>
                  <a:ea typeface="Meiryo UI" panose="020B0604030504040204" pitchFamily="50" charset="-128"/>
                </a:rPr>
                <a:t>)</a:t>
              </a:r>
              <a:endParaRPr lang="en-US" altLang="ja-JP" sz="1600" u="sng" dirty="0">
                <a:ln w="0"/>
                <a:latin typeface="Meiryo UI" panose="020B0604030504040204" pitchFamily="50" charset="-128"/>
                <a:ea typeface="Meiryo UI" panose="020B0604030504040204" pitchFamily="50" charset="-128"/>
              </a:endParaRPr>
            </a:p>
            <a:p>
              <a:r>
                <a:rPr lang="ja-JP" altLang="en-US"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標準時間との差・・・</a:t>
              </a:r>
              <a:endParaRPr lang="en-US" altLang="ja-JP"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a:p>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{75.8 – 30}(</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 40(</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 1832(</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p>
            <a:p>
              <a:r>
                <a:rPr lang="ja-JP" altLang="en-US"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　</a:t>
              </a:r>
              <a:r>
                <a:rPr lang="ja-JP" altLang="en-US"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約</a:t>
              </a:r>
              <a:r>
                <a:rPr lang="en-US" altLang="ja-JP"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30.5(</a:t>
              </a:r>
              <a:r>
                <a:rPr lang="ja-JP" altLang="en-US"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時間</a:t>
              </a:r>
              <a:r>
                <a:rPr lang="en-US" altLang="ja-JP"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月</a:t>
              </a:r>
              <a:r>
                <a:rPr lang="en-US" altLang="ja-JP"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u="sng"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p>
          </p:txBody>
        </p:sp>
        <p:sp>
          <p:nvSpPr>
            <p:cNvPr id="24" name="下矢印 13">
              <a:extLst>
                <a:ext uri="{FF2B5EF4-FFF2-40B4-BE49-F238E27FC236}">
                  <a16:creationId xmlns:a16="http://schemas.microsoft.com/office/drawing/2014/main" id="{3103A2C7-5F77-47DE-B0E7-A158C07B50C6}"/>
                </a:ext>
              </a:extLst>
            </p:cNvPr>
            <p:cNvSpPr/>
            <p:nvPr/>
          </p:nvSpPr>
          <p:spPr>
            <a:xfrm rot="16200000">
              <a:off x="5506866" y="5474365"/>
              <a:ext cx="1665170" cy="364470"/>
            </a:xfrm>
            <a:prstGeom prst="downArrow">
              <a:avLst/>
            </a:prstGeom>
            <a:no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sp>
        <p:nvSpPr>
          <p:cNvPr id="27" name="正方形/長方形 26">
            <a:extLst>
              <a:ext uri="{FF2B5EF4-FFF2-40B4-BE49-F238E27FC236}">
                <a16:creationId xmlns:a16="http://schemas.microsoft.com/office/drawing/2014/main" id="{6CF05EA8-4D69-4F8F-88D7-6E748302C79C}"/>
              </a:ext>
            </a:extLst>
          </p:cNvPr>
          <p:cNvSpPr/>
          <p:nvPr/>
        </p:nvSpPr>
        <p:spPr>
          <a:xfrm>
            <a:off x="10553434" y="458528"/>
            <a:ext cx="1323240" cy="584775"/>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4/26</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5/10</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grpSp>
        <p:nvGrpSpPr>
          <p:cNvPr id="28" name="グループ化 27"/>
          <p:cNvGrpSpPr/>
          <p:nvPr/>
        </p:nvGrpSpPr>
        <p:grpSpPr>
          <a:xfrm>
            <a:off x="571239" y="87760"/>
            <a:ext cx="11049525" cy="953640"/>
            <a:chOff x="856858" y="131640"/>
            <a:chExt cx="16574288" cy="1430460"/>
          </a:xfrm>
        </p:grpSpPr>
        <p:sp>
          <p:nvSpPr>
            <p:cNvPr id="29"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30"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31"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32"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テーマの選定</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1233237" y="131640"/>
              <a:ext cx="1213487" cy="1430459"/>
              <a:chOff x="1233237" y="131640"/>
              <a:chExt cx="1213487" cy="1430459"/>
            </a:xfrm>
          </p:grpSpPr>
          <p:sp>
            <p:nvSpPr>
              <p:cNvPr id="34"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35" name="TextBox 28"/>
              <p:cNvSpPr txBox="1"/>
              <p:nvPr/>
            </p:nvSpPr>
            <p:spPr>
              <a:xfrm>
                <a:off x="1412591" y="574642"/>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07</a:t>
                </a:r>
              </a:p>
            </p:txBody>
          </p:sp>
        </p:grpSp>
      </p:grpSp>
      <p:graphicFrame>
        <p:nvGraphicFramePr>
          <p:cNvPr id="38" name="グラフ 37">
            <a:extLst>
              <a:ext uri="{FF2B5EF4-FFF2-40B4-BE49-F238E27FC236}">
                <a16:creationId xmlns:a16="http://schemas.microsoft.com/office/drawing/2014/main" id="{1AC84BA2-81FE-4FA5-A2DA-399E30E73F50}"/>
              </a:ext>
            </a:extLst>
          </p:cNvPr>
          <p:cNvGraphicFramePr>
            <a:graphicFrameLocks/>
          </p:cNvGraphicFramePr>
          <p:nvPr>
            <p:extLst>
              <p:ext uri="{D42A27DB-BD31-4B8C-83A1-F6EECF244321}">
                <p14:modId xmlns:p14="http://schemas.microsoft.com/office/powerpoint/2010/main" val="2551862042"/>
              </p:ext>
            </p:extLst>
          </p:nvPr>
        </p:nvGraphicFramePr>
        <p:xfrm>
          <a:off x="139451" y="1164046"/>
          <a:ext cx="6636014" cy="3427034"/>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5965299" y="2496187"/>
            <a:ext cx="1341276" cy="584775"/>
          </a:xfrm>
          <a:prstGeom prst="rect">
            <a:avLst/>
          </a:prstGeom>
          <a:solidFill>
            <a:schemeClr val="bg1">
              <a:lumMod val="95000"/>
            </a:schemeClr>
          </a:solid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計</a:t>
            </a:r>
            <a:r>
              <a:rPr kumimoji="1" lang="en-US" altLang="ja-JP" sz="1600" b="1" dirty="0">
                <a:latin typeface="Meiryo UI" panose="020B0604030504040204" pitchFamily="50" charset="-128"/>
                <a:ea typeface="Meiryo UI" panose="020B0604030504040204" pitchFamily="50" charset="-128"/>
              </a:rPr>
              <a:t>214</a:t>
            </a:r>
            <a:r>
              <a:rPr kumimoji="1" lang="ja-JP" altLang="en-US" sz="1600" b="1" dirty="0">
                <a:latin typeface="Meiryo UI" panose="020B0604030504040204" pitchFamily="50" charset="-128"/>
                <a:ea typeface="Meiryo UI" panose="020B0604030504040204" pitchFamily="50" charset="-128"/>
              </a:rPr>
              <a:t>分</a:t>
            </a:r>
            <a:endParaRPr kumimoji="1" lang="en-US" altLang="ja-JP" sz="1600" b="1" dirty="0">
              <a:latin typeface="Meiryo UI" panose="020B0604030504040204" pitchFamily="50" charset="-128"/>
              <a:ea typeface="Meiryo UI" panose="020B0604030504040204" pitchFamily="50" charset="-128"/>
            </a:endParaRPr>
          </a:p>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約</a:t>
            </a:r>
            <a:r>
              <a:rPr kumimoji="1" lang="en-US" altLang="ja-JP" sz="1600" b="1" dirty="0">
                <a:latin typeface="Meiryo UI" panose="020B0604030504040204" pitchFamily="50" charset="-128"/>
                <a:ea typeface="Meiryo UI" panose="020B0604030504040204" pitchFamily="50" charset="-128"/>
              </a:rPr>
              <a:t>3.5</a:t>
            </a:r>
            <a:r>
              <a:rPr kumimoji="1" lang="ja-JP" altLang="en-US" sz="1600" b="1" dirty="0">
                <a:latin typeface="Meiryo UI" panose="020B0604030504040204" pitchFamily="50" charset="-128"/>
                <a:ea typeface="Meiryo UI" panose="020B0604030504040204" pitchFamily="50" charset="-128"/>
              </a:rPr>
              <a:t>時間</a:t>
            </a:r>
          </a:p>
        </p:txBody>
      </p:sp>
      <p:sp>
        <p:nvSpPr>
          <p:cNvPr id="3" name="テキスト ボックス 2">
            <a:extLst>
              <a:ext uri="{FF2B5EF4-FFF2-40B4-BE49-F238E27FC236}">
                <a16:creationId xmlns:a16="http://schemas.microsoft.com/office/drawing/2014/main" id="{8E7D3C5B-7C24-472C-9D14-1340AEB5F1D8}"/>
              </a:ext>
            </a:extLst>
          </p:cNvPr>
          <p:cNvSpPr txBox="1"/>
          <p:nvPr/>
        </p:nvSpPr>
        <p:spPr>
          <a:xfrm>
            <a:off x="5917110" y="4498241"/>
            <a:ext cx="1160232" cy="307777"/>
          </a:xfrm>
          <a:prstGeom prst="rect">
            <a:avLst/>
          </a:prstGeom>
          <a:noFill/>
        </p:spPr>
        <p:txBody>
          <a:bodyPr wrap="square" rtlCol="0">
            <a:spAutoFit/>
          </a:bodyPr>
          <a:lstStyle/>
          <a:p>
            <a:pPr algn="ct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単位：</a:t>
            </a:r>
            <a:r>
              <a:rPr kumimoji="1" lang="en-US" altLang="ja-JP" sz="1400" dirty="0">
                <a:latin typeface="Meiryo UI" panose="020B0604030504040204" pitchFamily="50" charset="-128"/>
                <a:ea typeface="Meiryo UI" panose="020B0604030504040204" pitchFamily="50" charset="-128"/>
              </a:rPr>
              <a:t>H)</a:t>
            </a:r>
            <a:endParaRPr kumimoji="1" lang="ja-JP" altLang="en-US" sz="14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29335D65-CB17-4AD3-8BDA-8D1ED58240BC}"/>
              </a:ext>
            </a:extLst>
          </p:cNvPr>
          <p:cNvGrpSpPr/>
          <p:nvPr/>
        </p:nvGrpSpPr>
        <p:grpSpPr>
          <a:xfrm>
            <a:off x="7251597" y="2826041"/>
            <a:ext cx="4823642" cy="2655499"/>
            <a:chOff x="7251597" y="2826041"/>
            <a:chExt cx="4823642" cy="2655499"/>
          </a:xfrm>
        </p:grpSpPr>
        <p:pic>
          <p:nvPicPr>
            <p:cNvPr id="9" name="図 8"/>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045230" y="4185540"/>
              <a:ext cx="1030009" cy="1296000"/>
            </a:xfrm>
            <a:prstGeom prst="rect">
              <a:avLst/>
            </a:prstGeom>
          </p:spPr>
        </p:pic>
        <p:pic>
          <p:nvPicPr>
            <p:cNvPr id="7" name="図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p:blipFill>
          <p:spPr>
            <a:xfrm rot="5400000">
              <a:off x="7105896" y="2971742"/>
              <a:ext cx="1335401" cy="1044000"/>
            </a:xfrm>
            <a:prstGeom prst="rect">
              <a:avLst/>
            </a:prstGeom>
          </p:spPr>
        </p:pic>
        <p:sp>
          <p:nvSpPr>
            <p:cNvPr id="36" name="四角形吹き出し 5">
              <a:extLst>
                <a:ext uri="{FF2B5EF4-FFF2-40B4-BE49-F238E27FC236}">
                  <a16:creationId xmlns:a16="http://schemas.microsoft.com/office/drawing/2014/main" id="{6C617919-C541-4B9F-820E-F28DF2E973F6}"/>
                </a:ext>
              </a:extLst>
            </p:cNvPr>
            <p:cNvSpPr/>
            <p:nvPr/>
          </p:nvSpPr>
          <p:spPr>
            <a:xfrm>
              <a:off x="8131401" y="4307492"/>
              <a:ext cx="2879276" cy="985539"/>
            </a:xfrm>
            <a:prstGeom prst="wedgeRectCallout">
              <a:avLst>
                <a:gd name="adj1" fmla="val 62539"/>
                <a:gd name="adj2" fmla="val 1652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時間が足りず</a:t>
              </a:r>
              <a:r>
                <a:rPr lang="ja-JP" altLang="en-US" sz="2000" dirty="0">
                  <a:solidFill>
                    <a:schemeClr val="tx1"/>
                  </a:solidFill>
                  <a:latin typeface="Meiryo UI" panose="020B0604030504040204" pitchFamily="50" charset="-128"/>
                  <a:ea typeface="Meiryo UI" panose="020B0604030504040204" pitchFamily="50" charset="-128"/>
                </a:rPr>
                <a:t>、</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他の作業や業務改善が</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進まない・・・</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37" name="四角形吹き出し 5">
              <a:extLst>
                <a:ext uri="{FF2B5EF4-FFF2-40B4-BE49-F238E27FC236}">
                  <a16:creationId xmlns:a16="http://schemas.microsoft.com/office/drawing/2014/main" id="{2B284E16-0725-4D36-872E-1A743A6439F0}"/>
                </a:ext>
              </a:extLst>
            </p:cNvPr>
            <p:cNvSpPr/>
            <p:nvPr/>
          </p:nvSpPr>
          <p:spPr>
            <a:xfrm>
              <a:off x="8399900" y="2872620"/>
              <a:ext cx="3304420" cy="1017585"/>
            </a:xfrm>
            <a:prstGeom prst="wedgeRectCallout">
              <a:avLst>
                <a:gd name="adj1" fmla="val -62434"/>
                <a:gd name="adj2" fmla="val 4077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spcBef>
                  <a:spcPts val="0"/>
                </a:spcBef>
                <a:spcAft>
                  <a:spcPts val="0"/>
                </a:spcAft>
              </a:pPr>
              <a:r>
                <a:rPr kumimoji="1" lang="ja-JP" altLang="ja-JP" sz="2000" kern="1200" dirty="0">
                  <a:solidFill>
                    <a:srgbClr val="000000"/>
                  </a:solidFill>
                  <a:effectLst/>
                  <a:latin typeface="Meiryo UI" panose="020B0604030504040204" pitchFamily="50" charset="-128"/>
                  <a:ea typeface="Meiryo UI" panose="020B0604030504040204" pitchFamily="50" charset="-128"/>
                  <a:cs typeface="+mn-cs"/>
                </a:rPr>
                <a:t>作業難易度の高い作業で</a:t>
              </a:r>
              <a:endParaRPr lang="ja-JP" altLang="ja-JP" sz="2000" dirty="0">
                <a:effectLst/>
              </a:endParaRPr>
            </a:p>
            <a:p>
              <a:pPr marL="0" algn="ctr" rtl="0" eaLnBrk="1" latinLnBrk="0" hangingPunct="1">
                <a:spcBef>
                  <a:spcPts val="0"/>
                </a:spcBef>
                <a:spcAft>
                  <a:spcPts val="0"/>
                </a:spcAft>
              </a:pPr>
              <a:r>
                <a:rPr kumimoji="1" lang="ja-JP" altLang="ja-JP" sz="2000" kern="1200" dirty="0">
                  <a:solidFill>
                    <a:srgbClr val="000000"/>
                  </a:solidFill>
                  <a:effectLst/>
                  <a:latin typeface="Meiryo UI" panose="020B0604030504040204" pitchFamily="50" charset="-128"/>
                  <a:ea typeface="Meiryo UI" panose="020B0604030504040204" pitchFamily="50" charset="-128"/>
                  <a:cs typeface="+mn-cs"/>
                </a:rPr>
                <a:t>作業頻度も高いので、</a:t>
              </a:r>
              <a:endParaRPr lang="ja-JP" altLang="ja-JP" sz="2000" dirty="0">
                <a:effectLst/>
              </a:endParaRPr>
            </a:p>
            <a:p>
              <a:pPr marL="0" algn="ctr" rtl="0" eaLnBrk="1" latinLnBrk="0" hangingPunct="1">
                <a:spcBef>
                  <a:spcPts val="0"/>
                </a:spcBef>
                <a:spcAft>
                  <a:spcPts val="0"/>
                </a:spcAft>
              </a:pPr>
              <a:r>
                <a:rPr kumimoji="1" lang="ja-JP" altLang="ja-JP" sz="2000" kern="1200" dirty="0">
                  <a:solidFill>
                    <a:srgbClr val="000000"/>
                  </a:solidFill>
                  <a:effectLst/>
                  <a:latin typeface="Meiryo UI" panose="020B0604030504040204" pitchFamily="50" charset="-128"/>
                  <a:ea typeface="Meiryo UI" panose="020B0604030504040204" pitchFamily="50" charset="-128"/>
                  <a:cs typeface="+mn-cs"/>
                </a:rPr>
                <a:t>とても時間かかる・・・</a:t>
              </a:r>
              <a:endParaRPr lang="ja-JP" altLang="ja-JP" sz="2000" dirty="0">
                <a:effectLst/>
              </a:endParaRPr>
            </a:p>
          </p:txBody>
        </p:sp>
      </p:grpSp>
      <p:pic>
        <p:nvPicPr>
          <p:cNvPr id="21" name="図 20">
            <a:extLst>
              <a:ext uri="{FF2B5EF4-FFF2-40B4-BE49-F238E27FC236}">
                <a16:creationId xmlns:a16="http://schemas.microsoft.com/office/drawing/2014/main" id="{47E1E1AE-0311-45A0-BF7D-61D0EFFEC54B}"/>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99402" y="1252859"/>
            <a:ext cx="1074666" cy="1338926"/>
          </a:xfrm>
          <a:prstGeom prst="rect">
            <a:avLst/>
          </a:prstGeom>
        </p:spPr>
      </p:pic>
      <p:sp>
        <p:nvSpPr>
          <p:cNvPr id="26" name="四角形吹き出し 5">
            <a:extLst>
              <a:ext uri="{FF2B5EF4-FFF2-40B4-BE49-F238E27FC236}">
                <a16:creationId xmlns:a16="http://schemas.microsoft.com/office/drawing/2014/main" id="{59D6C79B-9014-49B7-A8A1-8919A15715B4}"/>
              </a:ext>
            </a:extLst>
          </p:cNvPr>
          <p:cNvSpPr/>
          <p:nvPr/>
        </p:nvSpPr>
        <p:spPr>
          <a:xfrm>
            <a:off x="7323680" y="1367313"/>
            <a:ext cx="3220574" cy="1082145"/>
          </a:xfrm>
          <a:prstGeom prst="wedgeRectCallout">
            <a:avLst>
              <a:gd name="adj1" fmla="val 62079"/>
              <a:gd name="adj2" fmla="val 145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材料矯正の標準</a:t>
            </a:r>
            <a:r>
              <a:rPr kumimoji="1" lang="ja-JP" altLang="en-US" sz="2000" dirty="0">
                <a:solidFill>
                  <a:sysClr val="windowText" lastClr="000000"/>
                </a:solidFill>
                <a:latin typeface="Meiryo UI" panose="020B0604030504040204" pitchFamily="50" charset="-128"/>
                <a:ea typeface="Meiryo UI" panose="020B0604030504040204" pitchFamily="50" charset="-128"/>
              </a:rPr>
              <a:t>時間は</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2000" dirty="0">
                <a:solidFill>
                  <a:srgbClr val="FF0000"/>
                </a:solidFill>
                <a:latin typeface="Meiryo UI" panose="020B0604030504040204" pitchFamily="50" charset="-128"/>
                <a:ea typeface="Meiryo UI" panose="020B0604030504040204" pitchFamily="50" charset="-128"/>
              </a:rPr>
              <a:t>30</a:t>
            </a:r>
            <a:r>
              <a:rPr kumimoji="1" lang="ja-JP" altLang="en-US" sz="2000" dirty="0">
                <a:solidFill>
                  <a:srgbClr val="FF0000"/>
                </a:solidFill>
                <a:latin typeface="Meiryo UI" panose="020B0604030504040204" pitchFamily="50" charset="-128"/>
                <a:ea typeface="Meiryo UI" panose="020B0604030504040204" pitchFamily="50" charset="-128"/>
              </a:rPr>
              <a:t>分</a:t>
            </a:r>
            <a:r>
              <a:rPr kumimoji="1" lang="ja-JP" altLang="en-US" sz="2000" dirty="0">
                <a:solidFill>
                  <a:sysClr val="windowText" lastClr="000000"/>
                </a:solidFill>
                <a:latin typeface="Meiryo UI" panose="020B0604030504040204" pitchFamily="50" charset="-128"/>
                <a:ea typeface="Meiryo UI" panose="020B0604030504040204" pitchFamily="50" charset="-128"/>
              </a:rPr>
              <a:t>のはず</a:t>
            </a:r>
            <a:r>
              <a:rPr lang="ja-JP" altLang="en-US" sz="2000" dirty="0">
                <a:solidFill>
                  <a:sysClr val="windowText" lastClr="000000"/>
                </a:solidFill>
                <a:latin typeface="Meiryo UI" panose="020B0604030504040204" pitchFamily="50" charset="-128"/>
                <a:ea typeface="Meiryo UI" panose="020B0604030504040204" pitchFamily="50" charset="-128"/>
              </a:rPr>
              <a:t>が</a:t>
            </a:r>
            <a:r>
              <a:rPr kumimoji="1" lang="ja-JP" altLang="en-US" sz="2000" b="1" dirty="0">
                <a:solidFill>
                  <a:srgbClr val="FF0000"/>
                </a:solidFill>
                <a:latin typeface="Meiryo UI" panose="020B0604030504040204" pitchFamily="50" charset="-128"/>
                <a:ea typeface="Meiryo UI" panose="020B0604030504040204" pitchFamily="50" charset="-128"/>
              </a:rPr>
              <a:t>約</a:t>
            </a:r>
            <a:r>
              <a:rPr kumimoji="1" lang="en-US" altLang="ja-JP" sz="2000" b="1" dirty="0">
                <a:solidFill>
                  <a:srgbClr val="FF0000"/>
                </a:solidFill>
                <a:latin typeface="Meiryo UI" panose="020B0604030504040204" pitchFamily="50" charset="-128"/>
                <a:ea typeface="Meiryo UI" panose="020B0604030504040204" pitchFamily="50" charset="-128"/>
              </a:rPr>
              <a:t>75</a:t>
            </a:r>
            <a:r>
              <a:rPr kumimoji="1" lang="ja-JP" altLang="en-US" sz="2000" b="1" dirty="0">
                <a:solidFill>
                  <a:srgbClr val="FF0000"/>
                </a:solidFill>
                <a:latin typeface="Meiryo UI" panose="020B0604030504040204" pitchFamily="50" charset="-128"/>
                <a:ea typeface="Meiryo UI" panose="020B0604030504040204" pitchFamily="50" charset="-128"/>
              </a:rPr>
              <a:t>分</a:t>
            </a:r>
            <a:r>
              <a:rPr kumimoji="1" lang="ja-JP" altLang="en-US" sz="2000" dirty="0">
                <a:solidFill>
                  <a:sysClr val="windowText" lastClr="000000"/>
                </a:solidFill>
                <a:latin typeface="Meiryo UI" panose="020B0604030504040204" pitchFamily="50" charset="-128"/>
                <a:ea typeface="Meiryo UI" panose="020B0604030504040204" pitchFamily="50" charset="-128"/>
              </a:rPr>
              <a:t>で</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２倍以上もかかっている！</a:t>
            </a:r>
            <a:r>
              <a:rPr kumimoji="1" lang="en-US" altLang="ja-JP" sz="2000" dirty="0">
                <a:solidFill>
                  <a:sysClr val="windowText" lastClr="000000"/>
                </a:solidFill>
                <a:latin typeface="Meiryo UI" panose="020B0604030504040204" pitchFamily="50" charset="-128"/>
                <a:ea typeface="Meiryo UI" panose="020B0604030504040204" pitchFamily="50" charset="-128"/>
              </a:rPr>
              <a:t>?</a:t>
            </a:r>
            <a:endParaRPr kumimoji="1" lang="ja-JP" altLang="en-US" sz="2000" dirty="0">
              <a:solidFill>
                <a:sysClr val="windowText" lastClr="000000"/>
              </a:solidFill>
              <a:latin typeface="Meiryo UI" panose="020B0604030504040204" pitchFamily="50" charset="-128"/>
              <a:ea typeface="Meiryo UI" panose="020B0604030504040204" pitchFamily="50" charset="-128"/>
            </a:endParaRPr>
          </a:p>
        </p:txBody>
      </p:sp>
      <p:pic>
        <p:nvPicPr>
          <p:cNvPr id="40" name="図 39" descr="ロゴ, アイコン&#10;&#10;自動的に生成された説明">
            <a:extLst>
              <a:ext uri="{FF2B5EF4-FFF2-40B4-BE49-F238E27FC236}">
                <a16:creationId xmlns:a16="http://schemas.microsoft.com/office/drawing/2014/main" id="{4AAFB46E-F342-4DFD-AA3F-8F154F119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07419" y="1232309"/>
            <a:ext cx="505630" cy="505630"/>
          </a:xfrm>
          <a:prstGeom prst="rect">
            <a:avLst/>
          </a:prstGeom>
        </p:spPr>
      </p:pic>
      <p:sp>
        <p:nvSpPr>
          <p:cNvPr id="39" name="テキスト ボックス 38"/>
          <p:cNvSpPr txBox="1"/>
          <p:nvPr/>
        </p:nvSpPr>
        <p:spPr>
          <a:xfrm>
            <a:off x="1379295" y="2553628"/>
            <a:ext cx="1051458" cy="400110"/>
          </a:xfrm>
          <a:prstGeom prst="rect">
            <a:avLst/>
          </a:prstGeom>
          <a:noFill/>
        </p:spPr>
        <p:txBody>
          <a:bodyPr wrap="square" rtlCol="0">
            <a:spAutoFit/>
          </a:bodyPr>
          <a:lstStyle/>
          <a:p>
            <a:pPr algn="ctr"/>
            <a:r>
              <a:rPr kumimoji="1" lang="en-US" altLang="ja-JP" sz="2000" b="1" dirty="0">
                <a:latin typeface="Meiryo UI" panose="020B0604030504040204" pitchFamily="50" charset="-128"/>
                <a:ea typeface="Meiryo UI" panose="020B0604030504040204" pitchFamily="50" charset="-128"/>
              </a:rPr>
              <a:t>75.8</a:t>
            </a:r>
            <a:r>
              <a:rPr kumimoji="1" lang="ja-JP" altLang="en-US" sz="2000" b="1" dirty="0">
                <a:latin typeface="Meiryo UI" panose="020B0604030504040204" pitchFamily="50" charset="-128"/>
                <a:ea typeface="Meiryo UI" panose="020B0604030504040204" pitchFamily="50" charset="-128"/>
              </a:rPr>
              <a:t>分</a:t>
            </a:r>
          </a:p>
        </p:txBody>
      </p:sp>
      <p:pic>
        <p:nvPicPr>
          <p:cNvPr id="41" name="図 40">
            <a:extLst>
              <a:ext uri="{FF2B5EF4-FFF2-40B4-BE49-F238E27FC236}">
                <a16:creationId xmlns:a16="http://schemas.microsoft.com/office/drawing/2014/main" id="{E6F007A3-16B0-4917-BD0C-C286E1B0E5C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1631552" y="4057931"/>
            <a:ext cx="362994" cy="563511"/>
          </a:xfrm>
          <a:prstGeom prst="rect">
            <a:avLst/>
          </a:prstGeom>
        </p:spPr>
      </p:pic>
      <p:cxnSp>
        <p:nvCxnSpPr>
          <p:cNvPr id="42" name="直線コネクタ 41"/>
          <p:cNvCxnSpPr/>
          <p:nvPr/>
        </p:nvCxnSpPr>
        <p:spPr>
          <a:xfrm flipV="1">
            <a:off x="6147691" y="3037345"/>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1341228" y="2914508"/>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7600926" y="2047733"/>
            <a:ext cx="27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7600926" y="2362058"/>
            <a:ext cx="27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8310592" y="6212011"/>
            <a:ext cx="36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8970955" y="6564436"/>
            <a:ext cx="21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5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1500"/>
                                        <p:tgtEl>
                                          <p:spTgt spid="4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1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1500"/>
                                        <p:tgtEl>
                                          <p:spTgt spid="46"/>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a:extLst>
              <a:ext uri="{FF2B5EF4-FFF2-40B4-BE49-F238E27FC236}">
                <a16:creationId xmlns:a16="http://schemas.microsoft.com/office/drawing/2014/main" id="{B1398E08-87BF-41ED-845F-1DDB25B9F262}"/>
              </a:ext>
            </a:extLst>
          </p:cNvPr>
          <p:cNvCxnSpPr>
            <a:cxnSpLocks/>
          </p:cNvCxnSpPr>
          <p:nvPr/>
        </p:nvCxnSpPr>
        <p:spPr>
          <a:xfrm flipV="1">
            <a:off x="791457" y="3237228"/>
            <a:ext cx="4966965" cy="0"/>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33" name="グラフ 32">
            <a:extLst>
              <a:ext uri="{FF2B5EF4-FFF2-40B4-BE49-F238E27FC236}">
                <a16:creationId xmlns:a16="http://schemas.microsoft.com/office/drawing/2014/main" id="{00000000-0008-0000-0500-000005000000}"/>
              </a:ext>
            </a:extLst>
          </p:cNvPr>
          <p:cNvGraphicFramePr>
            <a:graphicFrameLocks/>
          </p:cNvGraphicFramePr>
          <p:nvPr>
            <p:extLst>
              <p:ext uri="{D42A27DB-BD31-4B8C-83A1-F6EECF244321}">
                <p14:modId xmlns:p14="http://schemas.microsoft.com/office/powerpoint/2010/main" val="46386314"/>
              </p:ext>
            </p:extLst>
          </p:nvPr>
        </p:nvGraphicFramePr>
        <p:xfrm>
          <a:off x="70977" y="1177832"/>
          <a:ext cx="5782056" cy="3092308"/>
        </p:xfrm>
        <a:graphic>
          <a:graphicData uri="http://schemas.openxmlformats.org/drawingml/2006/chart">
            <c:chart xmlns:c="http://schemas.openxmlformats.org/drawingml/2006/chart" xmlns:r="http://schemas.openxmlformats.org/officeDocument/2006/relationships" r:id="rId3"/>
          </a:graphicData>
        </a:graphic>
      </p:graphicFrame>
      <p:pic>
        <p:nvPicPr>
          <p:cNvPr id="32" name="図 31">
            <a:extLst>
              <a:ext uri="{FF2B5EF4-FFF2-40B4-BE49-F238E27FC236}">
                <a16:creationId xmlns:a16="http://schemas.microsoft.com/office/drawing/2014/main" id="{926554A4-570D-4A2A-9C17-50F9E5080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542" y="1071135"/>
            <a:ext cx="6190481" cy="322634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55628D8B-EE85-4945-8EF2-94BE227DC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rot="5400000">
            <a:off x="10966980" y="4473033"/>
            <a:ext cx="1256573" cy="982379"/>
          </a:xfrm>
          <a:prstGeom prst="rect">
            <a:avLst/>
          </a:prstGeom>
        </p:spPr>
      </p:pic>
      <p:sp>
        <p:nvSpPr>
          <p:cNvPr id="7" name="角丸四角形 10">
            <a:extLst>
              <a:ext uri="{FF2B5EF4-FFF2-40B4-BE49-F238E27FC236}">
                <a16:creationId xmlns:a16="http://schemas.microsoft.com/office/drawing/2014/main" id="{1B9821B2-ED8C-4A25-B7B0-EC745AF0D5A9}"/>
              </a:ext>
            </a:extLst>
          </p:cNvPr>
          <p:cNvSpPr/>
          <p:nvPr/>
        </p:nvSpPr>
        <p:spPr>
          <a:xfrm flipH="1">
            <a:off x="1567086" y="5749200"/>
            <a:ext cx="10454226" cy="968591"/>
          </a:xfrm>
          <a:prstGeom prst="roundRect">
            <a:avLst/>
          </a:prstGeom>
          <a:solidFill>
            <a:schemeClr val="accent4">
              <a:lumMod val="20000"/>
              <a:lumOff val="80000"/>
            </a:schemeClr>
          </a:solidFill>
          <a:ln>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tIns="108000" bIns="108000"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テーマ</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lang="en-US" altLang="ja-JP" sz="2800" b="1" dirty="0">
                <a:solidFill>
                  <a:srgbClr val="FF0000"/>
                </a:solidFill>
                <a:latin typeface="Meiryo UI" panose="020B0604030504040204" pitchFamily="50" charset="-128"/>
                <a:ea typeface="Meiryo UI" panose="020B0604030504040204" pitchFamily="50" charset="-128"/>
              </a:rPr>
              <a:t>【</a:t>
            </a:r>
            <a:r>
              <a:rPr lang="ja-JP" altLang="en-US" sz="2800" b="1" dirty="0">
                <a:solidFill>
                  <a:srgbClr val="FF0000"/>
                </a:solidFill>
                <a:latin typeface="Meiryo UI" panose="020B0604030504040204" pitchFamily="50" charset="-128"/>
                <a:ea typeface="Meiryo UI" panose="020B0604030504040204" pitchFamily="50" charset="-128"/>
              </a:rPr>
              <a:t>　ロックバー材料矯正時間の低減　</a:t>
            </a:r>
            <a:r>
              <a:rPr lang="en-US" altLang="ja-JP" sz="2800" b="1" dirty="0">
                <a:solidFill>
                  <a:srgbClr val="FF0000"/>
                </a:solidFill>
                <a:latin typeface="Meiryo UI" panose="020B0604030504040204" pitchFamily="50" charset="-128"/>
                <a:ea typeface="Meiryo UI" panose="020B0604030504040204" pitchFamily="50" charset="-128"/>
              </a:rPr>
              <a:t>】</a:t>
            </a:r>
          </a:p>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a:solidFill>
                  <a:schemeClr val="tx1"/>
                </a:solidFill>
                <a:latin typeface="Meiryo UI" panose="020B0604030504040204" pitchFamily="50" charset="-128"/>
                <a:ea typeface="Meiryo UI" panose="020B0604030504040204" pitchFamily="50" charset="-128"/>
              </a:rPr>
              <a:t>に決定！！！</a:t>
            </a:r>
          </a:p>
        </p:txBody>
      </p:sp>
      <p:pic>
        <p:nvPicPr>
          <p:cNvPr id="8" name="図 7">
            <a:extLst>
              <a:ext uri="{FF2B5EF4-FFF2-40B4-BE49-F238E27FC236}">
                <a16:creationId xmlns:a16="http://schemas.microsoft.com/office/drawing/2014/main" id="{726AFEA2-D821-43E7-BC2E-A4BD76CE83C5}"/>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421" y="4712812"/>
            <a:ext cx="1073662" cy="1368624"/>
          </a:xfrm>
          <a:prstGeom prst="rect">
            <a:avLst/>
          </a:prstGeom>
        </p:spPr>
      </p:pic>
      <p:sp>
        <p:nvSpPr>
          <p:cNvPr id="9" name="四角形吹き出し 20">
            <a:extLst>
              <a:ext uri="{FF2B5EF4-FFF2-40B4-BE49-F238E27FC236}">
                <a16:creationId xmlns:a16="http://schemas.microsoft.com/office/drawing/2014/main" id="{9944F129-7F6A-4F88-98C9-4B7B89D6C267}"/>
              </a:ext>
            </a:extLst>
          </p:cNvPr>
          <p:cNvSpPr/>
          <p:nvPr/>
        </p:nvSpPr>
        <p:spPr>
          <a:xfrm>
            <a:off x="1386216" y="4408165"/>
            <a:ext cx="4757894" cy="1256574"/>
          </a:xfrm>
          <a:prstGeom prst="wedgeRectCallout">
            <a:avLst>
              <a:gd name="adj1" fmla="val -58132"/>
              <a:gd name="adj2" fmla="val 356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u="sng" dirty="0">
                <a:solidFill>
                  <a:schemeClr val="tx1"/>
                </a:solidFill>
                <a:latin typeface="Meiryo UI" panose="020B0604030504040204" pitchFamily="50" charset="-128"/>
                <a:ea typeface="Meiryo UI" panose="020B0604030504040204" pitchFamily="50" charset="-128"/>
              </a:rPr>
              <a:t>初心者マークは経験年数</a:t>
            </a:r>
            <a:r>
              <a:rPr lang="en-US" altLang="ja-JP" sz="1600" u="sng" dirty="0">
                <a:solidFill>
                  <a:schemeClr val="tx1"/>
                </a:solidFill>
                <a:latin typeface="Meiryo UI" panose="020B0604030504040204" pitchFamily="50" charset="-128"/>
                <a:ea typeface="Meiryo UI" panose="020B0604030504040204" pitchFamily="50" charset="-128"/>
              </a:rPr>
              <a:t>3</a:t>
            </a:r>
            <a:r>
              <a:rPr lang="ja-JP" altLang="en-US" sz="1600" u="sng" dirty="0">
                <a:solidFill>
                  <a:schemeClr val="tx1"/>
                </a:solidFill>
                <a:latin typeface="Meiryo UI" panose="020B0604030504040204" pitchFamily="50" charset="-128"/>
                <a:ea typeface="Meiryo UI" panose="020B0604030504040204" pitchFamily="50" charset="-128"/>
              </a:rPr>
              <a:t>年以下</a:t>
            </a:r>
            <a:r>
              <a:rPr lang="ja-JP" altLang="en-US" sz="1600" dirty="0">
                <a:solidFill>
                  <a:schemeClr val="tx1"/>
                </a:solidFill>
                <a:latin typeface="Meiryo UI" panose="020B0604030504040204" pitchFamily="50" charset="-128"/>
                <a:ea typeface="Meiryo UI" panose="020B0604030504040204" pitchFamily="50" charset="-128"/>
              </a:rPr>
              <a:t>の担当者だよ！</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担当者ごとの作業時間にバラつきはあるけど、</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経験を積んでも作業は早くならないみたいだ</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1" name="四角形吹き出し 20">
            <a:extLst>
              <a:ext uri="{FF2B5EF4-FFF2-40B4-BE49-F238E27FC236}">
                <a16:creationId xmlns:a16="http://schemas.microsoft.com/office/drawing/2014/main" id="{2B307469-3204-462F-AE34-FEEECCB5460C}"/>
              </a:ext>
            </a:extLst>
          </p:cNvPr>
          <p:cNvSpPr/>
          <p:nvPr/>
        </p:nvSpPr>
        <p:spPr>
          <a:xfrm>
            <a:off x="6409944" y="4408165"/>
            <a:ext cx="4507334" cy="1256351"/>
          </a:xfrm>
          <a:prstGeom prst="wedgeRectCallout">
            <a:avLst>
              <a:gd name="adj1" fmla="val 60804"/>
              <a:gd name="adj2" fmla="val 1954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Meiryo UI" panose="020B0604030504040204" pitchFamily="50" charset="-128"/>
                <a:ea typeface="Meiryo UI" panose="020B0604030504040204" pitchFamily="50" charset="-128"/>
              </a:rPr>
              <a:t>標準時間との差はもちろん、担当者ごとにも</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差が大きいのは改善したいね！！！</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作業時間にもっとも差がある</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1600" b="1" dirty="0">
                <a:solidFill>
                  <a:sysClr val="windowText" lastClr="000000"/>
                </a:solidFill>
                <a:latin typeface="Meiryo UI" panose="020B0604030504040204" pitchFamily="50" charset="-128"/>
                <a:ea typeface="Meiryo UI" panose="020B0604030504040204" pitchFamily="50" charset="-128"/>
              </a:rPr>
              <a:t>D</a:t>
            </a:r>
            <a:r>
              <a:rPr lang="ja-JP" altLang="en-US" sz="1600" b="1" dirty="0">
                <a:solidFill>
                  <a:sysClr val="windowText" lastClr="000000"/>
                </a:solidFill>
                <a:latin typeface="Meiryo UI" panose="020B0604030504040204" pitchFamily="50" charset="-128"/>
                <a:ea typeface="Meiryo UI" panose="020B0604030504040204" pitchFamily="50" charset="-128"/>
              </a:rPr>
              <a:t>さんと</a:t>
            </a:r>
            <a:r>
              <a:rPr lang="en-US" altLang="ja-JP" sz="1600" b="1" dirty="0">
                <a:solidFill>
                  <a:sysClr val="windowText" lastClr="000000"/>
                </a:solidFill>
                <a:latin typeface="Meiryo UI" panose="020B0604030504040204" pitchFamily="50" charset="-128"/>
                <a:ea typeface="Meiryo UI" panose="020B0604030504040204" pitchFamily="50" charset="-128"/>
              </a:rPr>
              <a:t>F</a:t>
            </a:r>
            <a:r>
              <a:rPr lang="ja-JP" altLang="en-US" sz="1600" b="1" dirty="0">
                <a:solidFill>
                  <a:sysClr val="windowText" lastClr="000000"/>
                </a:solidFill>
                <a:latin typeface="Meiryo UI" panose="020B0604030504040204" pitchFamily="50" charset="-128"/>
                <a:ea typeface="Meiryo UI" panose="020B0604030504040204" pitchFamily="50" charset="-128"/>
              </a:rPr>
              <a:t>さんの違いは何だろう・・・？</a:t>
            </a:r>
            <a:endParaRPr lang="en-US" altLang="ja-JP" sz="1600" b="1" dirty="0">
              <a:solidFill>
                <a:sysClr val="windowText" lastClr="00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27D62174-2EB5-440E-9AED-D81C73A55FD6}"/>
              </a:ext>
            </a:extLst>
          </p:cNvPr>
          <p:cNvSpPr/>
          <p:nvPr/>
        </p:nvSpPr>
        <p:spPr>
          <a:xfrm>
            <a:off x="67153" y="1229985"/>
            <a:ext cx="959353"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a:t>
            </a:r>
            <a:r>
              <a:rPr lang="ja-JP" altLang="en-US" sz="1200" dirty="0">
                <a:ln w="0"/>
                <a:latin typeface="Meiryo UI" panose="020B0604030504040204" pitchFamily="50" charset="-128"/>
                <a:ea typeface="Meiryo UI" panose="020B0604030504040204" pitchFamily="50" charset="-128"/>
              </a:rPr>
              <a:t>分</a:t>
            </a:r>
            <a:r>
              <a:rPr lang="en-US" altLang="ja-JP" sz="1200" dirty="0">
                <a:ln w="0"/>
                <a:latin typeface="Meiryo UI" panose="020B0604030504040204" pitchFamily="50" charset="-128"/>
                <a:ea typeface="Meiryo UI" panose="020B0604030504040204" pitchFamily="50" charset="-128"/>
              </a:rPr>
              <a:t>)</a:t>
            </a:r>
            <a:endParaRPr lang="ja-JP" altLang="en-US" sz="1200" dirty="0">
              <a:ln w="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7BEEFD80-F63E-4B39-9EE5-E119C928187B}"/>
              </a:ext>
            </a:extLst>
          </p:cNvPr>
          <p:cNvSpPr/>
          <p:nvPr/>
        </p:nvSpPr>
        <p:spPr>
          <a:xfrm>
            <a:off x="4788565" y="4064056"/>
            <a:ext cx="106446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a:t>
            </a:r>
            <a:r>
              <a:rPr lang="ja-JP" altLang="en-US" sz="1200" dirty="0">
                <a:ln w="0"/>
                <a:latin typeface="Meiryo UI" panose="020B0604030504040204" pitchFamily="50" charset="-128"/>
                <a:ea typeface="Meiryo UI" panose="020B0604030504040204" pitchFamily="50" charset="-128"/>
              </a:rPr>
              <a:t>年</a:t>
            </a:r>
            <a:r>
              <a:rPr lang="en-US" altLang="ja-JP" sz="1200" dirty="0">
                <a:ln w="0"/>
                <a:latin typeface="Meiryo UI" panose="020B0604030504040204" pitchFamily="50" charset="-128"/>
                <a:ea typeface="Meiryo UI" panose="020B0604030504040204" pitchFamily="50" charset="-128"/>
              </a:rPr>
              <a:t>)</a:t>
            </a:r>
            <a:endParaRPr lang="ja-JP" altLang="en-US" sz="1200" dirty="0">
              <a:ln w="0"/>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2EB468F4-FFDE-4378-A630-9D8D7B48CCD2}"/>
              </a:ext>
            </a:extLst>
          </p:cNvPr>
          <p:cNvSpPr/>
          <p:nvPr/>
        </p:nvSpPr>
        <p:spPr>
          <a:xfrm>
            <a:off x="10571109" y="418166"/>
            <a:ext cx="1323240" cy="584775"/>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4/26</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5/10</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grpSp>
        <p:nvGrpSpPr>
          <p:cNvPr id="20" name="グループ化 19"/>
          <p:cNvGrpSpPr/>
          <p:nvPr/>
        </p:nvGrpSpPr>
        <p:grpSpPr>
          <a:xfrm>
            <a:off x="571239" y="87760"/>
            <a:ext cx="11049525" cy="953640"/>
            <a:chOff x="856858" y="131640"/>
            <a:chExt cx="16574288" cy="1430460"/>
          </a:xfrm>
        </p:grpSpPr>
        <p:sp>
          <p:nvSpPr>
            <p:cNvPr id="21"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23"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24"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25"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テーマの選定</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26" name="グループ化 25"/>
            <p:cNvGrpSpPr/>
            <p:nvPr/>
          </p:nvGrpSpPr>
          <p:grpSpPr>
            <a:xfrm>
              <a:off x="1233237" y="131640"/>
              <a:ext cx="1213487" cy="1430459"/>
              <a:chOff x="1233237" y="131640"/>
              <a:chExt cx="1213487" cy="1430459"/>
            </a:xfrm>
          </p:grpSpPr>
          <p:sp>
            <p:nvSpPr>
              <p:cNvPr id="27"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28"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08</a:t>
                </a:r>
              </a:p>
            </p:txBody>
          </p:sp>
        </p:grpSp>
      </p:grpSp>
      <p:sp>
        <p:nvSpPr>
          <p:cNvPr id="2" name="正方形/長方形 1"/>
          <p:cNvSpPr/>
          <p:nvPr/>
        </p:nvSpPr>
        <p:spPr>
          <a:xfrm>
            <a:off x="5925788" y="2693144"/>
            <a:ext cx="6184524" cy="2901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正方形/長方形 28"/>
          <p:cNvSpPr/>
          <p:nvPr/>
        </p:nvSpPr>
        <p:spPr>
          <a:xfrm>
            <a:off x="5925788" y="3330597"/>
            <a:ext cx="6184524" cy="2901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線吹き出し 1 (枠付き) 29"/>
          <p:cNvSpPr/>
          <p:nvPr/>
        </p:nvSpPr>
        <p:spPr bwMode="auto">
          <a:xfrm>
            <a:off x="661509" y="3395578"/>
            <a:ext cx="1154855" cy="520597"/>
          </a:xfrm>
          <a:prstGeom prst="borderCallout1">
            <a:avLst>
              <a:gd name="adj1" fmla="val -29426"/>
              <a:gd name="adj2" fmla="val 152780"/>
              <a:gd name="adj3" fmla="val 53271"/>
              <a:gd name="adj4" fmla="val 99060"/>
            </a:avLst>
          </a:prstGeom>
          <a:ln w="2540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標準時間</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分）</a:t>
            </a:r>
            <a:endParaRPr lang="ja-JP" sz="1400" dirty="0">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053FCF9E-CF11-4D39-A6CE-AF0D1D982A9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988246" y="2322348"/>
            <a:ext cx="271648" cy="421706"/>
          </a:xfrm>
          <a:prstGeom prst="rect">
            <a:avLst/>
          </a:prstGeom>
        </p:spPr>
      </p:pic>
      <p:pic>
        <p:nvPicPr>
          <p:cNvPr id="35" name="図 34">
            <a:extLst>
              <a:ext uri="{FF2B5EF4-FFF2-40B4-BE49-F238E27FC236}">
                <a16:creationId xmlns:a16="http://schemas.microsoft.com/office/drawing/2014/main" id="{421F6295-2F5E-4A79-8135-A7E063BBE7D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982712" y="3601981"/>
            <a:ext cx="271648" cy="421706"/>
          </a:xfrm>
          <a:prstGeom prst="rect">
            <a:avLst/>
          </a:prstGeom>
        </p:spPr>
      </p:pic>
      <p:pic>
        <p:nvPicPr>
          <p:cNvPr id="36" name="図 35">
            <a:extLst>
              <a:ext uri="{FF2B5EF4-FFF2-40B4-BE49-F238E27FC236}">
                <a16:creationId xmlns:a16="http://schemas.microsoft.com/office/drawing/2014/main" id="{ACD43C5B-9C2B-4872-B87B-180A16AC214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982712" y="2947164"/>
            <a:ext cx="271648" cy="421706"/>
          </a:xfrm>
          <a:prstGeom prst="rect">
            <a:avLst/>
          </a:prstGeom>
        </p:spPr>
      </p:pic>
      <p:sp>
        <p:nvSpPr>
          <p:cNvPr id="37" name="テキスト ボックス 1">
            <a:extLst>
              <a:ext uri="{FF2B5EF4-FFF2-40B4-BE49-F238E27FC236}">
                <a16:creationId xmlns:a16="http://schemas.microsoft.com/office/drawing/2014/main" id="{63578F8A-6DE2-426A-81E4-067C6855A16E}"/>
              </a:ext>
            </a:extLst>
          </p:cNvPr>
          <p:cNvSpPr txBox="1"/>
          <p:nvPr/>
        </p:nvSpPr>
        <p:spPr>
          <a:xfrm>
            <a:off x="3160475" y="2266788"/>
            <a:ext cx="1434064" cy="1171187"/>
          </a:xfrm>
          <a:prstGeom prst="rect">
            <a:avLst/>
          </a:prstGeom>
          <a:solidFill>
            <a:schemeClr val="bg1"/>
          </a:solidFill>
          <a:ln>
            <a:solidFill>
              <a:schemeClr val="accent1"/>
            </a:solid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r>
              <a:rPr lang="ja-JP" altLang="en-US" sz="1600" dirty="0">
                <a:solidFill>
                  <a:schemeClr val="tx1"/>
                </a:solidFill>
                <a:latin typeface="Meiryo UI" panose="020B0604030504040204" pitchFamily="50" charset="-128"/>
                <a:ea typeface="Meiryo UI" panose="020B0604030504040204" pitchFamily="50" charset="-128"/>
              </a:rPr>
              <a:t>経験年数と</a:t>
            </a:r>
            <a:endParaRPr lang="en-US" altLang="ja-JP" sz="1600" dirty="0">
              <a:solidFill>
                <a:schemeClr val="tx1"/>
              </a:solidFill>
              <a:latin typeface="Meiryo UI" panose="020B0604030504040204" pitchFamily="50" charset="-128"/>
              <a:ea typeface="Meiryo UI" panose="020B0604030504040204" pitchFamily="50" charset="-128"/>
            </a:endParaRPr>
          </a:p>
          <a:p>
            <a:pPr algn="ctr" rtl="0"/>
            <a:r>
              <a:rPr lang="ja-JP" altLang="en-US" sz="1600" dirty="0">
                <a:solidFill>
                  <a:schemeClr val="tx1"/>
                </a:solidFill>
                <a:latin typeface="Meiryo UI" panose="020B0604030504040204" pitchFamily="50" charset="-128"/>
                <a:ea typeface="Meiryo UI" panose="020B0604030504040204" pitchFamily="50" charset="-128"/>
              </a:rPr>
              <a:t>作業時間に</a:t>
            </a:r>
            <a:endParaRPr lang="en-US" altLang="ja-JP" sz="1600" dirty="0">
              <a:solidFill>
                <a:schemeClr val="tx1"/>
              </a:solidFill>
              <a:latin typeface="Meiryo UI" panose="020B0604030504040204" pitchFamily="50" charset="-128"/>
              <a:ea typeface="Meiryo UI" panose="020B0604030504040204" pitchFamily="50" charset="-128"/>
            </a:endParaRPr>
          </a:p>
          <a:p>
            <a:pPr algn="ctr" rtl="0"/>
            <a:r>
              <a:rPr lang="ja-JP" altLang="en-US" sz="1600" b="1" dirty="0">
                <a:solidFill>
                  <a:srgbClr val="FF0000"/>
                </a:solidFill>
                <a:latin typeface="Meiryo UI" panose="020B0604030504040204" pitchFamily="50" charset="-128"/>
                <a:ea typeface="Meiryo UI" panose="020B0604030504040204" pitchFamily="50" charset="-128"/>
              </a:rPr>
              <a:t>相関無し！</a:t>
            </a:r>
            <a:endParaRPr lang="en-US" altLang="ja-JP" sz="1600" b="1" dirty="0">
              <a:solidFill>
                <a:srgbClr val="FF0000"/>
              </a:solidFill>
              <a:latin typeface="Meiryo UI" panose="020B0604030504040204" pitchFamily="50" charset="-128"/>
              <a:ea typeface="Meiryo UI" panose="020B0604030504040204" pitchFamily="50" charset="-128"/>
            </a:endParaRPr>
          </a:p>
          <a:p>
            <a:pPr algn="ctr" rtl="0"/>
            <a:r>
              <a:rPr lang="en-US" altLang="ja-JP" sz="1400" dirty="0">
                <a:latin typeface="Meiryo UI" panose="020B0604030504040204" pitchFamily="50" charset="-128"/>
                <a:ea typeface="Meiryo UI" panose="020B0604030504040204" pitchFamily="50" charset="-128"/>
              </a:rPr>
              <a:t>R² = 0.022</a:t>
            </a:r>
          </a:p>
        </p:txBody>
      </p:sp>
      <p:cxnSp>
        <p:nvCxnSpPr>
          <p:cNvPr id="38" name="直線コネクタ 37"/>
          <p:cNvCxnSpPr/>
          <p:nvPr/>
        </p:nvCxnSpPr>
        <p:spPr>
          <a:xfrm flipV="1">
            <a:off x="3330799" y="2612923"/>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3359374" y="2857568"/>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3340324" y="3114743"/>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4042666" y="6451660"/>
            <a:ext cx="5508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1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2000" fill="hold" grpId="1" nodeType="clickEffect">
                                  <p:stCondLst>
                                    <p:cond delay="0"/>
                                  </p:stCondLst>
                                  <p:childTnLst>
                                    <p:animEffect transition="out" filter="fade">
                                      <p:cBhvr>
                                        <p:cTn id="19" dur="1000" tmFilter="0, 0; .2, .5; .8, .5; 1, 0"/>
                                        <p:tgtEl>
                                          <p:spTgt spid="2"/>
                                        </p:tgtEl>
                                      </p:cBhvr>
                                    </p:animEffect>
                                    <p:animScale>
                                      <p:cBhvr>
                                        <p:cTn id="20" dur="500" autoRev="1" fill="hold"/>
                                        <p:tgtEl>
                                          <p:spTgt spid="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2000" fill="hold" grpId="1" nodeType="clickEffect">
                                  <p:stCondLst>
                                    <p:cond delay="0"/>
                                  </p:stCondLst>
                                  <p:childTnLst>
                                    <p:animEffect transition="out" filter="fade">
                                      <p:cBhvr>
                                        <p:cTn id="24" dur="1250" tmFilter="0, 0; .2, .5; .8, .5; 1, 0"/>
                                        <p:tgtEl>
                                          <p:spTgt spid="29"/>
                                        </p:tgtEl>
                                      </p:cBhvr>
                                    </p:animEffect>
                                    <p:animScale>
                                      <p:cBhvr>
                                        <p:cTn id="25" dur="625" autoRev="1" fill="hold"/>
                                        <p:tgtEl>
                                          <p:spTgt spid="29"/>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2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599C7110-20C3-4CF8-B802-51E41BC8870D}"/>
              </a:ext>
            </a:extLst>
          </p:cNvPr>
          <p:cNvGrpSpPr/>
          <p:nvPr/>
        </p:nvGrpSpPr>
        <p:grpSpPr>
          <a:xfrm>
            <a:off x="155513" y="3040229"/>
            <a:ext cx="6197447" cy="3717258"/>
            <a:chOff x="155513" y="3040229"/>
            <a:chExt cx="6197447" cy="3717258"/>
          </a:xfrm>
        </p:grpSpPr>
        <p:grpSp>
          <p:nvGrpSpPr>
            <p:cNvPr id="4" name="グループ化 3">
              <a:extLst>
                <a:ext uri="{FF2B5EF4-FFF2-40B4-BE49-F238E27FC236}">
                  <a16:creationId xmlns:a16="http://schemas.microsoft.com/office/drawing/2014/main" id="{BBAA5A82-4E98-4B8B-84BD-62DC3543D336}"/>
                </a:ext>
              </a:extLst>
            </p:cNvPr>
            <p:cNvGrpSpPr/>
            <p:nvPr/>
          </p:nvGrpSpPr>
          <p:grpSpPr>
            <a:xfrm>
              <a:off x="155513" y="3040229"/>
              <a:ext cx="6153008" cy="3717258"/>
              <a:chOff x="155513" y="3040229"/>
              <a:chExt cx="6153008" cy="3717258"/>
            </a:xfrm>
          </p:grpSpPr>
          <p:pic>
            <p:nvPicPr>
              <p:cNvPr id="28" name="図 27">
                <a:extLst>
                  <a:ext uri="{FF2B5EF4-FFF2-40B4-BE49-F238E27FC236}">
                    <a16:creationId xmlns:a16="http://schemas.microsoft.com/office/drawing/2014/main" id="{5D03ABAD-FA10-4B96-9CA5-9F92457BD8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tretch>
                <a:fillRect/>
              </a:stretch>
            </p:blipFill>
            <p:spPr>
              <a:xfrm>
                <a:off x="155513" y="3040229"/>
                <a:ext cx="6153008" cy="3717258"/>
              </a:xfrm>
              <a:prstGeom prst="rect">
                <a:avLst/>
              </a:prstGeom>
            </p:spPr>
          </p:pic>
          <p:sp>
            <p:nvSpPr>
              <p:cNvPr id="30" name="テキスト ボックス 5">
                <a:extLst>
                  <a:ext uri="{FF2B5EF4-FFF2-40B4-BE49-F238E27FC236}">
                    <a16:creationId xmlns:a16="http://schemas.microsoft.com/office/drawing/2014/main" id="{D1F4D415-BB30-4843-AFBC-F847EE3A58AC}"/>
                  </a:ext>
                </a:extLst>
              </p:cNvPr>
              <p:cNvSpPr txBox="1"/>
              <p:nvPr/>
            </p:nvSpPr>
            <p:spPr>
              <a:xfrm>
                <a:off x="200270" y="5643718"/>
                <a:ext cx="1046250" cy="642238"/>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dirty="0">
                    <a:solidFill>
                      <a:schemeClr val="tx1"/>
                    </a:solidFill>
                    <a:latin typeface="Meiryo UI" panose="020B0604030504040204" pitchFamily="50" charset="-128"/>
                    <a:ea typeface="Meiryo UI" panose="020B0604030504040204" pitchFamily="50" charset="-128"/>
                  </a:rPr>
                  <a:t>真直度確認</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F3A0D3BD-2F7F-4497-8E97-1D9FB8A9E889}"/>
                  </a:ext>
                </a:extLst>
              </p:cNvPr>
              <p:cNvSpPr txBox="1"/>
              <p:nvPr/>
            </p:nvSpPr>
            <p:spPr>
              <a:xfrm>
                <a:off x="1570043" y="3058659"/>
                <a:ext cx="3295883" cy="400110"/>
              </a:xfrm>
              <a:prstGeom prst="rect">
                <a:avLst/>
              </a:prstGeom>
              <a:solidFill>
                <a:schemeClr val="bg1"/>
              </a:solidFill>
            </p:spPr>
            <p:txBody>
              <a:bodyPr wrap="square" rtlCol="0" anchor="ctr">
                <a:spAutoFit/>
              </a:bodyPr>
              <a:lstStyle/>
              <a:p>
                <a:pPr algn="ctr"/>
                <a:r>
                  <a:rPr kumimoji="1" lang="ja-JP" altLang="en-US" sz="2000" b="1" dirty="0"/>
                  <a:t>材料矯正の作業時間比較</a:t>
                </a:r>
              </a:p>
            </p:txBody>
          </p:sp>
          <p:sp>
            <p:nvSpPr>
              <p:cNvPr id="41" name="テキスト ボックス 5">
                <a:extLst>
                  <a:ext uri="{FF2B5EF4-FFF2-40B4-BE49-F238E27FC236}">
                    <a16:creationId xmlns:a16="http://schemas.microsoft.com/office/drawing/2014/main" id="{DDC8C8AF-93E8-4D9E-92AC-A6BFF4225989}"/>
                  </a:ext>
                </a:extLst>
              </p:cNvPr>
              <p:cNvSpPr txBox="1"/>
              <p:nvPr/>
            </p:nvSpPr>
            <p:spPr>
              <a:xfrm>
                <a:off x="218388" y="4917935"/>
                <a:ext cx="1046250" cy="642238"/>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dirty="0">
                    <a:solidFill>
                      <a:schemeClr val="tx1"/>
                    </a:solidFill>
                    <a:latin typeface="Meiryo UI" panose="020B0604030504040204" pitchFamily="50" charset="-128"/>
                    <a:ea typeface="Meiryo UI" panose="020B0604030504040204" pitchFamily="50" charset="-128"/>
                  </a:rPr>
                  <a:t>材料方向確認</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42" name="テキスト ボックス 5">
                <a:extLst>
                  <a:ext uri="{FF2B5EF4-FFF2-40B4-BE49-F238E27FC236}">
                    <a16:creationId xmlns:a16="http://schemas.microsoft.com/office/drawing/2014/main" id="{28C89BB1-FD97-40A7-9D6F-103193FC12B1}"/>
                  </a:ext>
                </a:extLst>
              </p:cNvPr>
              <p:cNvSpPr txBox="1"/>
              <p:nvPr/>
            </p:nvSpPr>
            <p:spPr>
              <a:xfrm>
                <a:off x="218388" y="4231645"/>
                <a:ext cx="1046250" cy="642238"/>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solidFill>
                      <a:schemeClr val="tx1"/>
                    </a:solidFill>
                    <a:latin typeface="Meiryo UI" panose="020B0604030504040204" pitchFamily="50" charset="-128"/>
                    <a:ea typeface="Meiryo UI" panose="020B0604030504040204" pitchFamily="50" charset="-128"/>
                  </a:rPr>
                  <a:t>調整</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5">
                <a:extLst>
                  <a:ext uri="{FF2B5EF4-FFF2-40B4-BE49-F238E27FC236}">
                    <a16:creationId xmlns:a16="http://schemas.microsoft.com/office/drawing/2014/main" id="{F303AB49-6D5D-4309-BC40-5564F4864DE0}"/>
                  </a:ext>
                </a:extLst>
              </p:cNvPr>
              <p:cNvSpPr txBox="1"/>
              <p:nvPr/>
            </p:nvSpPr>
            <p:spPr>
              <a:xfrm>
                <a:off x="200091" y="3525634"/>
                <a:ext cx="1046250" cy="642238"/>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dirty="0">
                    <a:solidFill>
                      <a:schemeClr val="tx1"/>
                    </a:solidFill>
                    <a:latin typeface="Meiryo UI" panose="020B0604030504040204" pitchFamily="50" charset="-128"/>
                    <a:ea typeface="Meiryo UI" panose="020B0604030504040204" pitchFamily="50" charset="-128"/>
                  </a:rPr>
                  <a:t>HT</a:t>
                </a:r>
                <a:endParaRPr kumimoji="1" lang="en-US" altLang="ja-JP" dirty="0">
                  <a:solidFill>
                    <a:schemeClr val="tx1"/>
                  </a:solidFill>
                  <a:latin typeface="Meiryo UI" panose="020B0604030504040204" pitchFamily="50" charset="-128"/>
                  <a:ea typeface="Meiryo UI" panose="020B0604030504040204" pitchFamily="50" charset="-128"/>
                </a:endParaRPr>
              </a:p>
            </p:txBody>
          </p:sp>
        </p:grpSp>
        <p:sp>
          <p:nvSpPr>
            <p:cNvPr id="37" name="正方形/長方形 36">
              <a:extLst>
                <a:ext uri="{FF2B5EF4-FFF2-40B4-BE49-F238E27FC236}">
                  <a16:creationId xmlns:a16="http://schemas.microsoft.com/office/drawing/2014/main" id="{6620E53D-AAF4-4B02-AE48-1557839D45E0}"/>
                </a:ext>
              </a:extLst>
            </p:cNvPr>
            <p:cNvSpPr/>
            <p:nvPr/>
          </p:nvSpPr>
          <p:spPr>
            <a:xfrm>
              <a:off x="4765742" y="3254585"/>
              <a:ext cx="158721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a:t>
              </a:r>
              <a:r>
                <a:rPr lang="ja-JP" altLang="en-US" sz="1200" dirty="0">
                  <a:ln w="0"/>
                  <a:latin typeface="Meiryo UI" panose="020B0604030504040204" pitchFamily="50" charset="-128"/>
                  <a:ea typeface="Meiryo UI" panose="020B0604030504040204" pitchFamily="50" charset="-128"/>
                </a:rPr>
                <a:t>分</a:t>
              </a:r>
              <a:r>
                <a:rPr lang="en-US" altLang="ja-JP" sz="1200" dirty="0">
                  <a:ln w="0"/>
                  <a:latin typeface="Meiryo UI" panose="020B0604030504040204" pitchFamily="50" charset="-128"/>
                  <a:ea typeface="Meiryo UI" panose="020B0604030504040204" pitchFamily="50" charset="-128"/>
                </a:rPr>
                <a:t>)</a:t>
              </a:r>
              <a:endParaRPr lang="ja-JP" altLang="en-US" sz="1200" dirty="0">
                <a:ln w="0"/>
                <a:latin typeface="Meiryo UI" panose="020B0604030504040204" pitchFamily="50" charset="-128"/>
                <a:ea typeface="Meiryo UI" panose="020B0604030504040204" pitchFamily="50" charset="-128"/>
              </a:endParaRPr>
            </a:p>
          </p:txBody>
        </p:sp>
      </p:grpSp>
      <p:sp>
        <p:nvSpPr>
          <p:cNvPr id="63" name="テキスト ボックス 62">
            <a:extLst>
              <a:ext uri="{FF2B5EF4-FFF2-40B4-BE49-F238E27FC236}">
                <a16:creationId xmlns:a16="http://schemas.microsoft.com/office/drawing/2014/main" id="{AB6E0EC9-BC63-43D6-869F-E825052EBFA7}"/>
              </a:ext>
            </a:extLst>
          </p:cNvPr>
          <p:cNvSpPr txBox="1"/>
          <p:nvPr/>
        </p:nvSpPr>
        <p:spPr>
          <a:xfrm>
            <a:off x="144049" y="1185707"/>
            <a:ext cx="6071069" cy="400110"/>
          </a:xfrm>
          <a:prstGeom prst="rect">
            <a:avLst/>
          </a:prstGeom>
          <a:noFill/>
        </p:spPr>
        <p:txBody>
          <a:bodyPr wrap="square" rtlCol="0">
            <a:spAutoFit/>
          </a:bodyPr>
          <a:lstStyle/>
          <a:p>
            <a:pPr algn="ct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早い人</a:t>
            </a:r>
            <a:r>
              <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a:t>
            </a: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さん</a:t>
            </a:r>
            <a:r>
              <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・遅い人</a:t>
            </a:r>
            <a:r>
              <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(F</a:t>
            </a: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さん</a:t>
            </a:r>
            <a:r>
              <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の差は</a:t>
            </a:r>
            <a:r>
              <a:rPr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どこに</a:t>
            </a: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69" name="図 68">
            <a:extLst>
              <a:ext uri="{FF2B5EF4-FFF2-40B4-BE49-F238E27FC236}">
                <a16:creationId xmlns:a16="http://schemas.microsoft.com/office/drawing/2014/main" id="{F77CCF68-FF7A-450C-B39A-0E8BF12276E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869314" y="5267629"/>
            <a:ext cx="1073529" cy="1445187"/>
          </a:xfrm>
          <a:prstGeom prst="rect">
            <a:avLst/>
          </a:prstGeom>
        </p:spPr>
      </p:pic>
      <p:sp>
        <p:nvSpPr>
          <p:cNvPr id="71" name="角丸四角形 51">
            <a:extLst>
              <a:ext uri="{FF2B5EF4-FFF2-40B4-BE49-F238E27FC236}">
                <a16:creationId xmlns:a16="http://schemas.microsoft.com/office/drawing/2014/main" id="{00A08E2D-DA30-476A-83D8-4E6EA08ECC48}"/>
              </a:ext>
            </a:extLst>
          </p:cNvPr>
          <p:cNvSpPr/>
          <p:nvPr/>
        </p:nvSpPr>
        <p:spPr>
          <a:xfrm>
            <a:off x="10877636" y="6414891"/>
            <a:ext cx="1073529" cy="4209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横井班長</a:t>
            </a:r>
          </a:p>
        </p:txBody>
      </p:sp>
      <p:sp>
        <p:nvSpPr>
          <p:cNvPr id="17" name="四角形吹き出し 31">
            <a:extLst>
              <a:ext uri="{FF2B5EF4-FFF2-40B4-BE49-F238E27FC236}">
                <a16:creationId xmlns:a16="http://schemas.microsoft.com/office/drawing/2014/main" id="{5B57E274-6C15-43C5-A792-B40383D586C6}"/>
              </a:ext>
            </a:extLst>
          </p:cNvPr>
          <p:cNvSpPr/>
          <p:nvPr/>
        </p:nvSpPr>
        <p:spPr>
          <a:xfrm>
            <a:off x="6603473" y="5350774"/>
            <a:ext cx="4016274" cy="1040501"/>
          </a:xfrm>
          <a:prstGeom prst="wedgeRectCallout">
            <a:avLst>
              <a:gd name="adj1" fmla="val 60726"/>
              <a:gd name="adj2" fmla="val 917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rPr>
              <a:t>ちょっと待って！！！</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個人差も大事だけど</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標準作業との差も見比べてみようよ！</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18" name="下矢印 13">
            <a:extLst>
              <a:ext uri="{FF2B5EF4-FFF2-40B4-BE49-F238E27FC236}">
                <a16:creationId xmlns:a16="http://schemas.microsoft.com/office/drawing/2014/main" id="{D7D1E74E-DDA8-4808-91BC-D4859E9AA7C7}"/>
              </a:ext>
            </a:extLst>
          </p:cNvPr>
          <p:cNvSpPr/>
          <p:nvPr/>
        </p:nvSpPr>
        <p:spPr>
          <a:xfrm>
            <a:off x="7813237" y="6459692"/>
            <a:ext cx="1665170" cy="364470"/>
          </a:xfrm>
          <a:prstGeom prst="downArrow">
            <a:avLst/>
          </a:prstGeom>
          <a:no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8F77403C-8C58-463A-A388-B2E0B5611E17}"/>
              </a:ext>
            </a:extLst>
          </p:cNvPr>
          <p:cNvSpPr/>
          <p:nvPr/>
        </p:nvSpPr>
        <p:spPr>
          <a:xfrm>
            <a:off x="10526737" y="527145"/>
            <a:ext cx="1323240" cy="338554"/>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5/10</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cxnSp>
        <p:nvCxnSpPr>
          <p:cNvPr id="22" name="直線コネクタ 21">
            <a:extLst>
              <a:ext uri="{FF2B5EF4-FFF2-40B4-BE49-F238E27FC236}">
                <a16:creationId xmlns:a16="http://schemas.microsoft.com/office/drawing/2014/main" id="{C580F86D-C0EA-475B-BDF3-2B7009BF6BC1}"/>
              </a:ext>
            </a:extLst>
          </p:cNvPr>
          <p:cNvCxnSpPr>
            <a:cxnSpLocks/>
          </p:cNvCxnSpPr>
          <p:nvPr/>
        </p:nvCxnSpPr>
        <p:spPr>
          <a:xfrm flipH="1" flipV="1">
            <a:off x="6412790" y="1185707"/>
            <a:ext cx="11471" cy="5600355"/>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テキスト ボックス 5">
            <a:extLst>
              <a:ext uri="{FF2B5EF4-FFF2-40B4-BE49-F238E27FC236}">
                <a16:creationId xmlns:a16="http://schemas.microsoft.com/office/drawing/2014/main" id="{546E3BC8-6513-4AAE-8E87-BBCEDE6AA138}"/>
              </a:ext>
            </a:extLst>
          </p:cNvPr>
          <p:cNvSpPr txBox="1"/>
          <p:nvPr/>
        </p:nvSpPr>
        <p:spPr>
          <a:xfrm>
            <a:off x="384877" y="1680042"/>
            <a:ext cx="5774500" cy="1217656"/>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dirty="0">
                <a:solidFill>
                  <a:schemeClr val="tx1"/>
                </a:solidFill>
                <a:latin typeface="Meiryo UI" panose="020B0604030504040204" pitchFamily="50" charset="-128"/>
                <a:ea typeface="Meiryo UI" panose="020B0604030504040204" pitchFamily="50" charset="-128"/>
              </a:rPr>
              <a:t>材料矯正のプロセスを</a:t>
            </a:r>
            <a:endParaRPr lang="en-US" altLang="ja-JP" sz="2000" dirty="0">
              <a:solidFill>
                <a:schemeClr val="tx1"/>
              </a:solidFill>
              <a:latin typeface="Meiryo UI" panose="020B0604030504040204" pitchFamily="50" charset="-128"/>
              <a:ea typeface="Meiryo UI" panose="020B0604030504040204" pitchFamily="50" charset="-128"/>
            </a:endParaRPr>
          </a:p>
          <a:p>
            <a:r>
              <a:rPr lang="en-US" altLang="ja-JP"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材料方向確認・調整・真直度確認・</a:t>
            </a:r>
            <a:r>
              <a:rPr lang="en-US" altLang="ja-JP" sz="2000" b="1" dirty="0">
                <a:solidFill>
                  <a:schemeClr val="tx1"/>
                </a:solidFill>
                <a:latin typeface="Meiryo UI" panose="020B0604030504040204" pitchFamily="50" charset="-128"/>
                <a:ea typeface="Meiryo UI" panose="020B0604030504040204" pitchFamily="50" charset="-128"/>
              </a:rPr>
              <a:t>HT(</a:t>
            </a:r>
            <a:r>
              <a:rPr lang="ja-JP" altLang="en-US" sz="2000" b="1" dirty="0">
                <a:solidFill>
                  <a:schemeClr val="tx1"/>
                </a:solidFill>
                <a:latin typeface="Meiryo UI" panose="020B0604030504040204" pitchFamily="50" charset="-128"/>
                <a:ea typeface="Meiryo UI" panose="020B0604030504040204" pitchFamily="50" charset="-128"/>
              </a:rPr>
              <a:t>熱処理</a:t>
            </a:r>
            <a:r>
              <a:rPr lang="en-US" altLang="ja-JP" sz="2000" b="1" dirty="0">
                <a:solidFill>
                  <a:schemeClr val="tx1"/>
                </a:solidFill>
                <a:latin typeface="Meiryo UI" panose="020B0604030504040204" pitchFamily="50" charset="-128"/>
                <a:ea typeface="Meiryo UI" panose="020B0604030504040204" pitchFamily="50" charset="-128"/>
              </a:rPr>
              <a:t>)】</a:t>
            </a:r>
          </a:p>
          <a:p>
            <a:r>
              <a:rPr lang="ja-JP" altLang="en-US" sz="2000" dirty="0">
                <a:solidFill>
                  <a:schemeClr val="tx1"/>
                </a:solidFill>
                <a:latin typeface="Meiryo UI" panose="020B0604030504040204" pitchFamily="50" charset="-128"/>
                <a:ea typeface="Meiryo UI" panose="020B0604030504040204" pitchFamily="50" charset="-128"/>
              </a:rPr>
              <a:t>の４項目に分けて</a:t>
            </a:r>
            <a:r>
              <a:rPr lang="en-US" altLang="ja-JP" sz="2000" dirty="0">
                <a:solidFill>
                  <a:schemeClr val="tx1"/>
                </a:solidFill>
                <a:latin typeface="Meiryo UI" panose="020B0604030504040204" pitchFamily="50" charset="-128"/>
                <a:ea typeface="Meiryo UI" panose="020B0604030504040204" pitchFamily="50" charset="-128"/>
              </a:rPr>
              <a:t>D</a:t>
            </a:r>
            <a:r>
              <a:rPr lang="ja-JP" altLang="en-US" sz="2000" dirty="0">
                <a:solidFill>
                  <a:schemeClr val="tx1"/>
                </a:solidFill>
                <a:latin typeface="Meiryo UI" panose="020B0604030504040204" pitchFamily="50" charset="-128"/>
                <a:ea typeface="Meiryo UI" panose="020B0604030504040204" pitchFamily="50" charset="-128"/>
              </a:rPr>
              <a:t>さん・</a:t>
            </a:r>
            <a:r>
              <a:rPr lang="en-US" altLang="ja-JP" sz="2000" dirty="0">
                <a:solidFill>
                  <a:schemeClr val="tx1"/>
                </a:solidFill>
                <a:latin typeface="Meiryo UI" panose="020B0604030504040204" pitchFamily="50" charset="-128"/>
                <a:ea typeface="Meiryo UI" panose="020B0604030504040204" pitchFamily="50" charset="-128"/>
              </a:rPr>
              <a:t>F</a:t>
            </a:r>
            <a:r>
              <a:rPr lang="ja-JP" altLang="en-US" sz="2000" dirty="0">
                <a:solidFill>
                  <a:schemeClr val="tx1"/>
                </a:solidFill>
                <a:latin typeface="Meiryo UI" panose="020B0604030504040204" pitchFamily="50" charset="-128"/>
                <a:ea typeface="Meiryo UI" panose="020B0604030504040204" pitchFamily="50" charset="-128"/>
              </a:rPr>
              <a:t>さんで作業時間を比較！</a:t>
            </a:r>
            <a:endParaRPr lang="en-US" altLang="ja-JP" sz="2000" dirty="0">
              <a:solidFill>
                <a:schemeClr val="tx1"/>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571239" y="87760"/>
            <a:ext cx="11049525" cy="953640"/>
            <a:chOff x="856858" y="131640"/>
            <a:chExt cx="16574288" cy="1430460"/>
          </a:xfrm>
        </p:grpSpPr>
        <p:sp>
          <p:nvSpPr>
            <p:cNvPr id="26"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27"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31"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32"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1233237" y="131640"/>
              <a:ext cx="1213487" cy="1430459"/>
              <a:chOff x="1233237" y="131640"/>
              <a:chExt cx="1213487" cy="1430459"/>
            </a:xfrm>
          </p:grpSpPr>
          <p:sp>
            <p:nvSpPr>
              <p:cNvPr id="35"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3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09</a:t>
                </a:r>
              </a:p>
            </p:txBody>
          </p:sp>
        </p:grpSp>
      </p:grpSp>
      <p:grpSp>
        <p:nvGrpSpPr>
          <p:cNvPr id="6" name="グループ化 5">
            <a:extLst>
              <a:ext uri="{FF2B5EF4-FFF2-40B4-BE49-F238E27FC236}">
                <a16:creationId xmlns:a16="http://schemas.microsoft.com/office/drawing/2014/main" id="{65A2AA96-07AD-45D0-B841-0CB679DD99D3}"/>
              </a:ext>
            </a:extLst>
          </p:cNvPr>
          <p:cNvGrpSpPr/>
          <p:nvPr/>
        </p:nvGrpSpPr>
        <p:grpSpPr>
          <a:xfrm>
            <a:off x="6444401" y="1093643"/>
            <a:ext cx="5547508" cy="2975019"/>
            <a:chOff x="6426228" y="1255738"/>
            <a:chExt cx="5547508" cy="2975019"/>
          </a:xfrm>
        </p:grpSpPr>
        <p:graphicFrame>
          <p:nvGraphicFramePr>
            <p:cNvPr id="34" name="グラフ 33">
              <a:extLst>
                <a:ext uri="{FF2B5EF4-FFF2-40B4-BE49-F238E27FC236}">
                  <a16:creationId xmlns:a16="http://schemas.microsoft.com/office/drawing/2014/main" id="{2274D6B4-3E56-4C97-9000-7497BCE23920}"/>
                </a:ext>
              </a:extLst>
            </p:cNvPr>
            <p:cNvGraphicFramePr>
              <a:graphicFrameLocks/>
            </p:cNvGraphicFramePr>
            <p:nvPr>
              <p:extLst>
                <p:ext uri="{D42A27DB-BD31-4B8C-83A1-F6EECF244321}">
                  <p14:modId xmlns:p14="http://schemas.microsoft.com/office/powerpoint/2010/main" val="4159344297"/>
                </p:ext>
              </p:extLst>
            </p:nvPr>
          </p:nvGraphicFramePr>
          <p:xfrm>
            <a:off x="6603246" y="1429725"/>
            <a:ext cx="5370490" cy="2801032"/>
          </p:xfrm>
          <a:graphic>
            <a:graphicData uri="http://schemas.openxmlformats.org/drawingml/2006/chart">
              <c:chart xmlns:c="http://schemas.openxmlformats.org/drawingml/2006/chart" xmlns:r="http://schemas.openxmlformats.org/officeDocument/2006/relationships" r:id="rId7"/>
            </a:graphicData>
          </a:graphic>
        </p:graphicFrame>
        <p:sp>
          <p:nvSpPr>
            <p:cNvPr id="20" name="正方形/長方形 19">
              <a:extLst>
                <a:ext uri="{FF2B5EF4-FFF2-40B4-BE49-F238E27FC236}">
                  <a16:creationId xmlns:a16="http://schemas.microsoft.com/office/drawing/2014/main" id="{6620E53D-AAF4-4B02-AE48-1557839D45E0}"/>
                </a:ext>
              </a:extLst>
            </p:cNvPr>
            <p:cNvSpPr/>
            <p:nvPr/>
          </p:nvSpPr>
          <p:spPr>
            <a:xfrm>
              <a:off x="6426228" y="1308818"/>
              <a:ext cx="1013458" cy="276999"/>
            </a:xfrm>
            <a:prstGeom prst="rect">
              <a:avLst/>
            </a:prstGeom>
            <a:solidFill>
              <a:schemeClr val="bg1"/>
            </a:solidFill>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a:t>
              </a:r>
              <a:r>
                <a:rPr lang="ja-JP" altLang="en-US" sz="1200" dirty="0">
                  <a:ln w="0"/>
                  <a:latin typeface="Meiryo UI" panose="020B0604030504040204" pitchFamily="50" charset="-128"/>
                  <a:ea typeface="Meiryo UI" panose="020B0604030504040204" pitchFamily="50" charset="-128"/>
                </a:rPr>
                <a:t>分</a:t>
              </a:r>
              <a:r>
                <a:rPr lang="en-US" altLang="ja-JP" sz="1200" dirty="0">
                  <a:ln w="0"/>
                  <a:latin typeface="Meiryo UI" panose="020B0604030504040204" pitchFamily="50" charset="-128"/>
                  <a:ea typeface="Meiryo UI" panose="020B0604030504040204" pitchFamily="50" charset="-128"/>
                </a:rPr>
                <a:t>)</a:t>
              </a:r>
              <a:endParaRPr lang="ja-JP" altLang="en-US" sz="1200" dirty="0">
                <a:ln w="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72D5614-73EC-4387-B931-9F8C5700CBEC}"/>
                </a:ext>
              </a:extLst>
            </p:cNvPr>
            <p:cNvSpPr txBox="1"/>
            <p:nvPr/>
          </p:nvSpPr>
          <p:spPr>
            <a:xfrm>
              <a:off x="7308814" y="1255738"/>
              <a:ext cx="3984075" cy="400110"/>
            </a:xfrm>
            <a:prstGeom prst="rect">
              <a:avLst/>
            </a:prstGeom>
            <a:solidFill>
              <a:schemeClr val="bg1"/>
            </a:solidFill>
          </p:spPr>
          <p:txBody>
            <a:bodyPr wrap="square" rtlCol="0" anchor="ctr">
              <a:spAutoFit/>
            </a:bodyPr>
            <a:lstStyle/>
            <a:p>
              <a:pPr algn="ctr"/>
              <a:r>
                <a:rPr lang="en-US" altLang="ja-JP" sz="2000" b="1" dirty="0"/>
                <a:t>D</a:t>
              </a:r>
              <a:r>
                <a:rPr lang="ja-JP" altLang="en-US" sz="2000" b="1" dirty="0"/>
                <a:t>さん・</a:t>
              </a:r>
              <a:r>
                <a:rPr lang="en-US" altLang="ja-JP" sz="2000" b="1" dirty="0"/>
                <a:t>F</a:t>
              </a:r>
              <a:r>
                <a:rPr lang="ja-JP" altLang="en-US" sz="2000" b="1" dirty="0"/>
                <a:t>さんの差のパレート図</a:t>
              </a:r>
              <a:endParaRPr kumimoji="1" lang="ja-JP" altLang="en-US" sz="2000" b="1" dirty="0"/>
            </a:p>
          </p:txBody>
        </p:sp>
      </p:grpSp>
      <p:sp>
        <p:nvSpPr>
          <p:cNvPr id="24" name="テキスト ボックス 5">
            <a:extLst>
              <a:ext uri="{FF2B5EF4-FFF2-40B4-BE49-F238E27FC236}">
                <a16:creationId xmlns:a16="http://schemas.microsoft.com/office/drawing/2014/main" id="{D1F4D415-BB30-4843-AFBC-F847EE3A58AC}"/>
              </a:ext>
            </a:extLst>
          </p:cNvPr>
          <p:cNvSpPr txBox="1"/>
          <p:nvPr/>
        </p:nvSpPr>
        <p:spPr>
          <a:xfrm>
            <a:off x="5305823" y="3848956"/>
            <a:ext cx="1080000" cy="61200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800" b="1" dirty="0">
                <a:solidFill>
                  <a:srgbClr val="FF0000"/>
                </a:solidFill>
                <a:latin typeface="Meiryo UI" panose="020B0604030504040204" pitchFamily="50" charset="-128"/>
                <a:ea typeface="Meiryo UI" panose="020B0604030504040204" pitchFamily="50" charset="-128"/>
              </a:rPr>
              <a:t>20</a:t>
            </a:r>
            <a:r>
              <a:rPr lang="ja-JP" altLang="en-US" sz="1800" b="1" dirty="0">
                <a:solidFill>
                  <a:srgbClr val="FF0000"/>
                </a:solidFill>
                <a:latin typeface="Meiryo UI" panose="020B0604030504040204" pitchFamily="50" charset="-128"/>
                <a:ea typeface="Meiryo UI" panose="020B0604030504040204" pitchFamily="50" charset="-128"/>
              </a:rPr>
              <a:t>分</a:t>
            </a:r>
            <a:endParaRPr lang="en-US" altLang="ja-JP" sz="1800" b="1" dirty="0">
              <a:solidFill>
                <a:srgbClr val="FF0000"/>
              </a:solidFill>
              <a:latin typeface="Meiryo UI" panose="020B0604030504040204" pitchFamily="50" charset="-128"/>
              <a:ea typeface="Meiryo UI" panose="020B0604030504040204" pitchFamily="50" charset="-128"/>
            </a:endParaRPr>
          </a:p>
          <a:p>
            <a:pPr algn="ctr"/>
            <a:r>
              <a:rPr lang="ja-JP" altLang="en-US" sz="1800" dirty="0">
                <a:solidFill>
                  <a:schemeClr val="tx1"/>
                </a:solidFill>
                <a:latin typeface="Meiryo UI" panose="020B0604030504040204" pitchFamily="50" charset="-128"/>
                <a:ea typeface="Meiryo UI" panose="020B0604030504040204" pitchFamily="50" charset="-128"/>
              </a:rPr>
              <a:t>の差</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29" name="テキスト ボックス 5">
            <a:extLst>
              <a:ext uri="{FF2B5EF4-FFF2-40B4-BE49-F238E27FC236}">
                <a16:creationId xmlns:a16="http://schemas.microsoft.com/office/drawing/2014/main" id="{D1F4D415-BB30-4843-AFBC-F847EE3A58AC}"/>
              </a:ext>
            </a:extLst>
          </p:cNvPr>
          <p:cNvSpPr txBox="1"/>
          <p:nvPr/>
        </p:nvSpPr>
        <p:spPr>
          <a:xfrm>
            <a:off x="3386483" y="4629148"/>
            <a:ext cx="1080000" cy="61200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800" b="1" dirty="0">
                <a:solidFill>
                  <a:srgbClr val="FF0000"/>
                </a:solidFill>
                <a:latin typeface="Meiryo UI" panose="020B0604030504040204" pitchFamily="50" charset="-128"/>
                <a:ea typeface="Meiryo UI" panose="020B0604030504040204" pitchFamily="50" charset="-128"/>
              </a:rPr>
              <a:t>24</a:t>
            </a:r>
            <a:r>
              <a:rPr lang="ja-JP" altLang="en-US" sz="1800" b="1" dirty="0">
                <a:solidFill>
                  <a:srgbClr val="FF0000"/>
                </a:solidFill>
                <a:latin typeface="Meiryo UI" panose="020B0604030504040204" pitchFamily="50" charset="-128"/>
                <a:ea typeface="Meiryo UI" panose="020B0604030504040204" pitchFamily="50" charset="-128"/>
              </a:rPr>
              <a:t>分</a:t>
            </a:r>
            <a:endParaRPr lang="en-US" altLang="ja-JP" sz="1800" b="1" dirty="0">
              <a:solidFill>
                <a:srgbClr val="FF0000"/>
              </a:solidFill>
              <a:latin typeface="Meiryo UI" panose="020B0604030504040204" pitchFamily="50" charset="-128"/>
              <a:ea typeface="Meiryo UI" panose="020B0604030504040204" pitchFamily="50" charset="-128"/>
            </a:endParaRPr>
          </a:p>
          <a:p>
            <a:pPr algn="ctr"/>
            <a:r>
              <a:rPr lang="ja-JP" altLang="en-US" sz="1800" dirty="0">
                <a:solidFill>
                  <a:schemeClr val="tx1"/>
                </a:solidFill>
                <a:latin typeface="Meiryo UI" panose="020B0604030504040204" pitchFamily="50" charset="-128"/>
                <a:ea typeface="Meiryo UI" panose="020B0604030504040204" pitchFamily="50" charset="-128"/>
              </a:rPr>
              <a:t>の差</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38" name="テキスト ボックス 5">
            <a:extLst>
              <a:ext uri="{FF2B5EF4-FFF2-40B4-BE49-F238E27FC236}">
                <a16:creationId xmlns:a16="http://schemas.microsoft.com/office/drawing/2014/main" id="{D1F4D415-BB30-4843-AFBC-F847EE3A58AC}"/>
              </a:ext>
            </a:extLst>
          </p:cNvPr>
          <p:cNvSpPr txBox="1"/>
          <p:nvPr/>
        </p:nvSpPr>
        <p:spPr>
          <a:xfrm>
            <a:off x="9422891" y="2155367"/>
            <a:ext cx="1888171" cy="70308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調整</a:t>
            </a:r>
            <a:r>
              <a:rPr kumimoji="1" lang="ja-JP" altLang="en-US" sz="1800" dirty="0">
                <a:solidFill>
                  <a:schemeClr val="tx1"/>
                </a:solidFill>
                <a:latin typeface="Meiryo UI" panose="020B0604030504040204" pitchFamily="50" charset="-128"/>
                <a:ea typeface="Meiryo UI" panose="020B0604030504040204" pitchFamily="50" charset="-128"/>
              </a:rPr>
              <a:t>と</a:t>
            </a:r>
            <a:r>
              <a:rPr kumimoji="1" lang="en-US" altLang="ja-JP" sz="1800" dirty="0">
                <a:solidFill>
                  <a:schemeClr val="tx1"/>
                </a:solidFill>
                <a:latin typeface="Meiryo UI" panose="020B0604030504040204" pitchFamily="50" charset="-128"/>
                <a:ea typeface="Meiryo UI" panose="020B0604030504040204" pitchFamily="50" charset="-128"/>
              </a:rPr>
              <a:t>HT</a:t>
            </a:r>
            <a:r>
              <a:rPr kumimoji="1" lang="ja-JP" altLang="en-US" sz="1800" dirty="0">
                <a:solidFill>
                  <a:schemeClr val="tx1"/>
                </a:solidFill>
                <a:latin typeface="Meiryo UI" panose="020B0604030504040204" pitchFamily="50" charset="-128"/>
                <a:ea typeface="Meiryo UI" panose="020B0604030504040204" pitchFamily="50" charset="-128"/>
              </a:rPr>
              <a:t>で</a:t>
            </a:r>
            <a:endParaRPr kumimoji="1" lang="en-US" altLang="ja-JP" sz="1800" dirty="0">
              <a:solidFill>
                <a:schemeClr val="tx1"/>
              </a:solidFill>
              <a:latin typeface="Meiryo UI" panose="020B0604030504040204" pitchFamily="50" charset="-128"/>
              <a:ea typeface="Meiryo UI" panose="020B0604030504040204" pitchFamily="50" charset="-128"/>
            </a:endParaRPr>
          </a:p>
          <a:p>
            <a:pPr algn="ctr"/>
            <a:r>
              <a:rPr kumimoji="1" lang="ja-JP" altLang="en-US" sz="1800" b="1" dirty="0">
                <a:solidFill>
                  <a:srgbClr val="FF0000"/>
                </a:solidFill>
                <a:latin typeface="Meiryo UI" panose="020B0604030504040204" pitchFamily="50" charset="-128"/>
                <a:ea typeface="Meiryo UI" panose="020B0604030504040204" pitchFamily="50" charset="-128"/>
              </a:rPr>
              <a:t>全体の約</a:t>
            </a:r>
            <a:r>
              <a:rPr kumimoji="1" lang="en-US" altLang="ja-JP" sz="1800" b="1" dirty="0">
                <a:solidFill>
                  <a:srgbClr val="FF0000"/>
                </a:solidFill>
                <a:latin typeface="Meiryo UI" panose="020B0604030504040204" pitchFamily="50" charset="-128"/>
                <a:ea typeface="Meiryo UI" panose="020B0604030504040204" pitchFamily="50" charset="-128"/>
              </a:rPr>
              <a:t>8</a:t>
            </a:r>
            <a:r>
              <a:rPr kumimoji="1" lang="ja-JP" altLang="en-US" sz="1800" b="1" dirty="0">
                <a:solidFill>
                  <a:srgbClr val="FF0000"/>
                </a:solidFill>
                <a:latin typeface="Meiryo UI" panose="020B0604030504040204" pitchFamily="50" charset="-128"/>
                <a:ea typeface="Meiryo UI" panose="020B0604030504040204" pitchFamily="50" charset="-128"/>
              </a:rPr>
              <a:t>割！</a:t>
            </a:r>
            <a:endParaRPr kumimoji="1" lang="en-US" altLang="ja-JP" sz="1800" b="1" dirty="0">
              <a:solidFill>
                <a:srgbClr val="FF0000"/>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9EFE020F-4277-4CB2-BAE1-B72FBA804542}"/>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63368" y="4076974"/>
            <a:ext cx="927237" cy="1211723"/>
          </a:xfrm>
          <a:prstGeom prst="rect">
            <a:avLst/>
          </a:prstGeom>
        </p:spPr>
      </p:pic>
      <p:pic>
        <p:nvPicPr>
          <p:cNvPr id="44" name="図 43" descr="ロゴ, アイコン&#10;&#10;自動的に生成された説明">
            <a:extLst>
              <a:ext uri="{FF2B5EF4-FFF2-40B4-BE49-F238E27FC236}">
                <a16:creationId xmlns:a16="http://schemas.microsoft.com/office/drawing/2014/main" id="{C947A81D-C234-47BC-9E96-0E6567BEF8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5009" y="3978830"/>
            <a:ext cx="505630" cy="505630"/>
          </a:xfrm>
          <a:prstGeom prst="rect">
            <a:avLst/>
          </a:prstGeom>
        </p:spPr>
      </p:pic>
      <p:sp>
        <p:nvSpPr>
          <p:cNvPr id="70" name="四角形吹き出し 20">
            <a:extLst>
              <a:ext uri="{FF2B5EF4-FFF2-40B4-BE49-F238E27FC236}">
                <a16:creationId xmlns:a16="http://schemas.microsoft.com/office/drawing/2014/main" id="{A0B81259-B9E7-4E03-8054-470CB8172F8B}"/>
              </a:ext>
            </a:extLst>
          </p:cNvPr>
          <p:cNvSpPr/>
          <p:nvPr/>
        </p:nvSpPr>
        <p:spPr>
          <a:xfrm>
            <a:off x="7971905" y="4137047"/>
            <a:ext cx="3973483" cy="1091578"/>
          </a:xfrm>
          <a:prstGeom prst="wedgeRectCallout">
            <a:avLst>
              <a:gd name="adj1" fmla="val -58556"/>
              <a:gd name="adj2" fmla="val 1320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調整</a:t>
            </a:r>
            <a:r>
              <a:rPr lang="en-US" altLang="ja-JP" sz="2000" b="1" dirty="0">
                <a:solidFill>
                  <a:schemeClr val="tx1"/>
                </a:solidFill>
                <a:latin typeface="Meiryo UI" panose="020B0604030504040204" pitchFamily="50" charset="-128"/>
                <a:ea typeface="Meiryo UI" panose="020B0604030504040204" pitchFamily="50" charset="-128"/>
              </a:rPr>
              <a:t>24</a:t>
            </a:r>
            <a:r>
              <a:rPr lang="ja-JP" altLang="en-US" sz="2000" b="1" dirty="0">
                <a:solidFill>
                  <a:schemeClr val="tx1"/>
                </a:solidFill>
                <a:latin typeface="Meiryo UI" panose="020B0604030504040204" pitchFamily="50" charset="-128"/>
                <a:ea typeface="Meiryo UI" panose="020B0604030504040204" pitchFamily="50" charset="-128"/>
              </a:rPr>
              <a:t>分・</a:t>
            </a:r>
            <a:r>
              <a:rPr lang="en-US" altLang="ja-JP" sz="2000" b="1" dirty="0">
                <a:solidFill>
                  <a:schemeClr val="tx1"/>
                </a:solidFill>
                <a:latin typeface="Meiryo UI" panose="020B0604030504040204" pitchFamily="50" charset="-128"/>
                <a:ea typeface="Meiryo UI" panose="020B0604030504040204" pitchFamily="50" charset="-128"/>
              </a:rPr>
              <a:t>HT20</a:t>
            </a:r>
            <a:r>
              <a:rPr lang="ja-JP" altLang="en-US" sz="2000" b="1" dirty="0">
                <a:solidFill>
                  <a:schemeClr val="tx1"/>
                </a:solidFill>
                <a:latin typeface="Meiryo UI" panose="020B0604030504040204" pitchFamily="50" charset="-128"/>
                <a:ea typeface="Meiryo UI" panose="020B0604030504040204" pitchFamily="50" charset="-128"/>
              </a:rPr>
              <a:t>分</a:t>
            </a:r>
            <a:r>
              <a:rPr lang="ja-JP" altLang="en-US" sz="2000" dirty="0">
                <a:solidFill>
                  <a:schemeClr val="tx1"/>
                </a:solidFill>
                <a:latin typeface="Meiryo UI" panose="020B0604030504040204" pitchFamily="50" charset="-128"/>
                <a:ea typeface="Meiryo UI" panose="020B0604030504040204" pitchFamily="50" charset="-128"/>
              </a:rPr>
              <a:t>と大幅に</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個人差があることが分かった！</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あとはこれを調べれば・・・</a:t>
            </a:r>
            <a:endParaRPr lang="en-US" altLang="ja-JP" sz="2000" dirty="0">
              <a:solidFill>
                <a:schemeClr val="tx1"/>
              </a:solidFill>
              <a:latin typeface="Meiryo UI" panose="020B0604030504040204" pitchFamily="50" charset="-128"/>
              <a:ea typeface="Meiryo UI" panose="020B0604030504040204" pitchFamily="50" charset="-128"/>
            </a:endParaRPr>
          </a:p>
        </p:txBody>
      </p:sp>
      <p:cxnSp>
        <p:nvCxnSpPr>
          <p:cNvPr id="40" name="直線コネクタ 39">
            <a:extLst>
              <a:ext uri="{FF2B5EF4-FFF2-40B4-BE49-F238E27FC236}">
                <a16:creationId xmlns:a16="http://schemas.microsoft.com/office/drawing/2014/main" id="{B0F72B27-ED39-4737-96B8-8635745A3096}"/>
              </a:ext>
            </a:extLst>
          </p:cNvPr>
          <p:cNvCxnSpPr>
            <a:cxnSpLocks/>
          </p:cNvCxnSpPr>
          <p:nvPr/>
        </p:nvCxnSpPr>
        <p:spPr>
          <a:xfrm flipH="1">
            <a:off x="9197180" y="2087604"/>
            <a:ext cx="1547" cy="162184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5513948" y="4139297"/>
            <a:ext cx="648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3608948" y="4923382"/>
            <a:ext cx="648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9581123" y="2789782"/>
            <a:ext cx="1512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6688511" y="6314531"/>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6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10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10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1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角丸四角形 22">
            <a:extLst>
              <a:ext uri="{FF2B5EF4-FFF2-40B4-BE49-F238E27FC236}">
                <a16:creationId xmlns:a16="http://schemas.microsoft.com/office/drawing/2014/main" id="{CB9AFAED-D0FD-4B72-AB8E-63E7A2CF1F70}"/>
              </a:ext>
            </a:extLst>
          </p:cNvPr>
          <p:cNvSpPr/>
          <p:nvPr/>
        </p:nvSpPr>
        <p:spPr bwMode="auto">
          <a:xfrm>
            <a:off x="5164503" y="2090264"/>
            <a:ext cx="3194315" cy="3668234"/>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BCF61B18-32C0-43E2-A272-9E3935EA33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696"/>
          <a:stretch/>
        </p:blipFill>
        <p:spPr>
          <a:xfrm>
            <a:off x="5324113" y="4016147"/>
            <a:ext cx="2918460" cy="1023312"/>
          </a:xfrm>
          <a:prstGeom prst="rect">
            <a:avLst/>
          </a:prstGeom>
        </p:spPr>
      </p:pic>
      <p:grpSp>
        <p:nvGrpSpPr>
          <p:cNvPr id="64" name="グループ化 63">
            <a:extLst>
              <a:ext uri="{FF2B5EF4-FFF2-40B4-BE49-F238E27FC236}">
                <a16:creationId xmlns:a16="http://schemas.microsoft.com/office/drawing/2014/main" id="{B257232A-5FDC-400B-AF3D-E2AEE129DA24}"/>
              </a:ext>
            </a:extLst>
          </p:cNvPr>
          <p:cNvGrpSpPr/>
          <p:nvPr/>
        </p:nvGrpSpPr>
        <p:grpSpPr>
          <a:xfrm>
            <a:off x="5246010" y="3771661"/>
            <a:ext cx="2987479" cy="280462"/>
            <a:chOff x="638108" y="3765271"/>
            <a:chExt cx="2987479" cy="280462"/>
          </a:xfrm>
        </p:grpSpPr>
        <p:sp>
          <p:nvSpPr>
            <p:cNvPr id="65" name="フリーフォーム: 図形 64">
              <a:extLst>
                <a:ext uri="{FF2B5EF4-FFF2-40B4-BE49-F238E27FC236}">
                  <a16:creationId xmlns:a16="http://schemas.microsoft.com/office/drawing/2014/main" id="{036BA364-E140-4495-B464-5B2194047BAC}"/>
                </a:ext>
              </a:extLst>
            </p:cNvPr>
            <p:cNvSpPr/>
            <p:nvPr/>
          </p:nvSpPr>
          <p:spPr>
            <a:xfrm>
              <a:off x="638108" y="3765271"/>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6" name="フリーフォーム: 図形 65">
              <a:extLst>
                <a:ext uri="{FF2B5EF4-FFF2-40B4-BE49-F238E27FC236}">
                  <a16:creationId xmlns:a16="http://schemas.microsoft.com/office/drawing/2014/main" id="{40373B01-7FA2-4971-A804-F88B3AEC65E5}"/>
                </a:ext>
              </a:extLst>
            </p:cNvPr>
            <p:cNvSpPr/>
            <p:nvPr/>
          </p:nvSpPr>
          <p:spPr>
            <a:xfrm>
              <a:off x="638108" y="3906654"/>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69" name="正方形/長方形 68">
            <a:extLst>
              <a:ext uri="{FF2B5EF4-FFF2-40B4-BE49-F238E27FC236}">
                <a16:creationId xmlns:a16="http://schemas.microsoft.com/office/drawing/2014/main" id="{AC75E4E9-5363-4286-9F53-034843F114F9}"/>
              </a:ext>
            </a:extLst>
          </p:cNvPr>
          <p:cNvSpPr/>
          <p:nvPr/>
        </p:nvSpPr>
        <p:spPr>
          <a:xfrm>
            <a:off x="5256170" y="1929949"/>
            <a:ext cx="1810366" cy="338554"/>
          </a:xfrm>
          <a:prstGeom prst="rect">
            <a:avLst/>
          </a:prstGeom>
          <a:solidFill>
            <a:schemeClr val="bg1"/>
          </a:solidFill>
        </p:spPr>
        <p:txBody>
          <a:bodyPr wrap="square">
            <a:spAutoFit/>
          </a:bodyPr>
          <a:lstStyle/>
          <a:p>
            <a:pPr algn="ctr"/>
            <a:r>
              <a:rPr lang="en-US" altLang="ja-JP" sz="1600" dirty="0">
                <a:ln w="0"/>
                <a:latin typeface="Meiryo UI" panose="020B0604030504040204" pitchFamily="50" charset="-128"/>
                <a:ea typeface="Meiryo UI" panose="020B0604030504040204" pitchFamily="50" charset="-128"/>
              </a:rPr>
              <a:t>D</a:t>
            </a:r>
            <a:r>
              <a:rPr lang="ja-JP" altLang="en-US" sz="1600" dirty="0">
                <a:ln w="0"/>
                <a:latin typeface="Meiryo UI" panose="020B0604030504040204" pitchFamily="50" charset="-128"/>
                <a:ea typeface="Meiryo UI" panose="020B0604030504040204" pitchFamily="50" charset="-128"/>
              </a:rPr>
              <a:t>さんの作業観察</a:t>
            </a:r>
          </a:p>
        </p:txBody>
      </p:sp>
      <p:pic>
        <p:nvPicPr>
          <p:cNvPr id="11" name="図 10">
            <a:extLst>
              <a:ext uri="{FF2B5EF4-FFF2-40B4-BE49-F238E27FC236}">
                <a16:creationId xmlns:a16="http://schemas.microsoft.com/office/drawing/2014/main" id="{E3CAA774-D45C-4CCF-B4A3-A31CF4B3FD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207"/>
          <a:stretch/>
        </p:blipFill>
        <p:spPr>
          <a:xfrm>
            <a:off x="5315177" y="2270642"/>
            <a:ext cx="2918460" cy="1473658"/>
          </a:xfrm>
          <a:prstGeom prst="rect">
            <a:avLst/>
          </a:prstGeom>
        </p:spPr>
      </p:pic>
      <p:sp>
        <p:nvSpPr>
          <p:cNvPr id="89" name="角丸四角形 22">
            <a:extLst>
              <a:ext uri="{FF2B5EF4-FFF2-40B4-BE49-F238E27FC236}">
                <a16:creationId xmlns:a16="http://schemas.microsoft.com/office/drawing/2014/main" id="{D1F96BA7-6AC3-4E41-A0B8-9A92D79A76A3}"/>
              </a:ext>
            </a:extLst>
          </p:cNvPr>
          <p:cNvSpPr/>
          <p:nvPr/>
        </p:nvSpPr>
        <p:spPr bwMode="auto">
          <a:xfrm>
            <a:off x="7625163" y="5058509"/>
            <a:ext cx="841495" cy="141265"/>
          </a:xfrm>
          <a:prstGeom prst="roundRect">
            <a:avLst/>
          </a:prstGeom>
          <a:solidFill>
            <a:schemeClr val="bg1"/>
          </a:solid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b="1" dirty="0">
                <a:solidFill>
                  <a:schemeClr val="tx1"/>
                </a:solidFill>
                <a:latin typeface="Meiryo UI" panose="020B0604030504040204" pitchFamily="50" charset="-128"/>
                <a:ea typeface="Meiryo UI" panose="020B0604030504040204" pitchFamily="50" charset="-128"/>
              </a:rPr>
              <a:t>=54.4</a:t>
            </a:r>
            <a:r>
              <a:rPr lang="ja-JP" altLang="en-US" sz="1400" b="1" dirty="0">
                <a:solidFill>
                  <a:schemeClr val="tx1"/>
                </a:solidFill>
                <a:latin typeface="Meiryo UI" panose="020B0604030504040204" pitchFamily="50" charset="-128"/>
                <a:ea typeface="Meiryo UI" panose="020B0604030504040204" pitchFamily="50" charset="-128"/>
              </a:rPr>
              <a:t>分</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93" name="四角形: 角を丸くする 92">
            <a:extLst>
              <a:ext uri="{FF2B5EF4-FFF2-40B4-BE49-F238E27FC236}">
                <a16:creationId xmlns:a16="http://schemas.microsoft.com/office/drawing/2014/main" id="{C71F8385-5219-4C23-87F9-A4C5E0E3FB66}"/>
              </a:ext>
            </a:extLst>
          </p:cNvPr>
          <p:cNvSpPr/>
          <p:nvPr/>
        </p:nvSpPr>
        <p:spPr>
          <a:xfrm>
            <a:off x="7590945" y="4972092"/>
            <a:ext cx="866812" cy="34536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97" name="テキスト ボックス 5">
            <a:extLst>
              <a:ext uri="{FF2B5EF4-FFF2-40B4-BE49-F238E27FC236}">
                <a16:creationId xmlns:a16="http://schemas.microsoft.com/office/drawing/2014/main" id="{3A5A36F7-D2C9-468D-AAD3-54583F8FBB2D}"/>
              </a:ext>
            </a:extLst>
          </p:cNvPr>
          <p:cNvSpPr txBox="1"/>
          <p:nvPr/>
        </p:nvSpPr>
        <p:spPr>
          <a:xfrm>
            <a:off x="6032288" y="3253468"/>
            <a:ext cx="2419008" cy="1147612"/>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600" dirty="0">
                <a:solidFill>
                  <a:schemeClr val="tx1"/>
                </a:solidFill>
                <a:latin typeface="Meiryo UI" panose="020B0604030504040204" pitchFamily="50" charset="-128"/>
                <a:ea typeface="Meiryo UI" panose="020B0604030504040204" pitchFamily="50" charset="-128"/>
              </a:rPr>
              <a:t>HT</a:t>
            </a:r>
            <a:r>
              <a:rPr lang="ja-JP" altLang="en-US" sz="1600" dirty="0">
                <a:solidFill>
                  <a:schemeClr val="tx1"/>
                </a:solidFill>
                <a:latin typeface="Meiryo UI" panose="020B0604030504040204" pitchFamily="50" charset="-128"/>
                <a:ea typeface="Meiryo UI" panose="020B0604030504040204" pitchFamily="50" charset="-128"/>
              </a:rPr>
              <a:t>前の繰返しは標準通り</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だが</a:t>
            </a:r>
            <a:r>
              <a:rPr lang="en-US" altLang="ja-JP" sz="1600" b="1" dirty="0">
                <a:solidFill>
                  <a:srgbClr val="FF0000"/>
                </a:solidFill>
                <a:latin typeface="Meiryo UI" panose="020B0604030504040204" pitchFamily="50" charset="-128"/>
                <a:ea typeface="Meiryo UI" panose="020B0604030504040204" pitchFamily="50" charset="-128"/>
              </a:rPr>
              <a:t>HT</a:t>
            </a:r>
            <a:r>
              <a:rPr lang="ja-JP" altLang="en-US" sz="1600" b="1" dirty="0">
                <a:solidFill>
                  <a:srgbClr val="FF0000"/>
                </a:solidFill>
                <a:latin typeface="Meiryo UI" panose="020B0604030504040204" pitchFamily="50" charset="-128"/>
                <a:ea typeface="Meiryo UI" panose="020B0604030504040204" pitchFamily="50" charset="-128"/>
              </a:rPr>
              <a:t>後の繰返し</a:t>
            </a:r>
            <a:r>
              <a:rPr lang="en-US" altLang="ja-JP" sz="1600" b="1" dirty="0">
                <a:solidFill>
                  <a:srgbClr val="FF0000"/>
                </a:solidFill>
                <a:latin typeface="Meiryo UI" panose="020B0604030504040204" pitchFamily="50" charset="-128"/>
                <a:ea typeface="Meiryo UI" panose="020B0604030504040204" pitchFamily="50" charset="-128"/>
              </a:rPr>
              <a:t>1</a:t>
            </a:r>
            <a:r>
              <a:rPr lang="ja-JP" altLang="en-US" sz="1600" b="1" dirty="0">
                <a:solidFill>
                  <a:srgbClr val="FF0000"/>
                </a:solidFill>
                <a:latin typeface="Meiryo UI" panose="020B0604030504040204" pitchFamily="50" charset="-128"/>
                <a:ea typeface="Meiryo UI" panose="020B0604030504040204" pitchFamily="50" charset="-128"/>
              </a:rPr>
              <a:t>回</a:t>
            </a:r>
            <a:r>
              <a:rPr lang="ja-JP" altLang="en-US" sz="1600" dirty="0">
                <a:solidFill>
                  <a:schemeClr val="tx1"/>
                </a:solidFill>
                <a:latin typeface="Meiryo UI" panose="020B0604030504040204" pitchFamily="50" charset="-128"/>
                <a:ea typeface="Meiryo UI" panose="020B0604030504040204" pitchFamily="50" charset="-128"/>
              </a:rPr>
              <a:t>で</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時間は標準の</a:t>
            </a:r>
            <a:r>
              <a:rPr lang="ja-JP" altLang="en-US" sz="1600" b="1" dirty="0">
                <a:solidFill>
                  <a:srgbClr val="FF0000"/>
                </a:solidFill>
                <a:latin typeface="Meiryo UI" panose="020B0604030504040204" pitchFamily="50" charset="-128"/>
                <a:ea typeface="Meiryo UI" panose="020B0604030504040204" pitchFamily="50" charset="-128"/>
              </a:rPr>
              <a:t>約</a:t>
            </a:r>
            <a:r>
              <a:rPr lang="en-US" altLang="ja-JP" sz="1600" b="1" dirty="0">
                <a:solidFill>
                  <a:srgbClr val="FF0000"/>
                </a:solidFill>
                <a:latin typeface="Meiryo UI" panose="020B0604030504040204" pitchFamily="50" charset="-128"/>
                <a:ea typeface="Meiryo UI" panose="020B0604030504040204" pitchFamily="50" charset="-128"/>
              </a:rPr>
              <a:t>1.8</a:t>
            </a:r>
            <a:r>
              <a:rPr lang="ja-JP" altLang="en-US" sz="1600" b="1" dirty="0">
                <a:solidFill>
                  <a:srgbClr val="FF0000"/>
                </a:solidFill>
                <a:latin typeface="Meiryo UI" panose="020B0604030504040204" pitchFamily="50" charset="-128"/>
                <a:ea typeface="Meiryo UI" panose="020B0604030504040204" pitchFamily="50" charset="-128"/>
              </a:rPr>
              <a:t>倍</a:t>
            </a:r>
            <a:endParaRPr kumimoji="1" lang="en-US" altLang="ja-JP" sz="1600" b="1" dirty="0">
              <a:solidFill>
                <a:srgbClr val="FF0000"/>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E0C4598-F03F-434F-A3BB-644726BD7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935" y="5085511"/>
            <a:ext cx="2023669" cy="578191"/>
          </a:xfrm>
          <a:prstGeom prst="rect">
            <a:avLst/>
          </a:prstGeom>
        </p:spPr>
      </p:pic>
      <p:sp>
        <p:nvSpPr>
          <p:cNvPr id="112" name="四角形: 角を丸くする 111">
            <a:extLst>
              <a:ext uri="{FF2B5EF4-FFF2-40B4-BE49-F238E27FC236}">
                <a16:creationId xmlns:a16="http://schemas.microsoft.com/office/drawing/2014/main" id="{9B7502C7-8B44-4517-BD40-1029EDCE09F2}"/>
              </a:ext>
            </a:extLst>
          </p:cNvPr>
          <p:cNvSpPr/>
          <p:nvPr/>
        </p:nvSpPr>
        <p:spPr>
          <a:xfrm>
            <a:off x="6908321" y="5368062"/>
            <a:ext cx="627723" cy="3010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ysClr val="windowText" lastClr="000000"/>
                </a:solidFill>
                <a:latin typeface="Meiryo UI" panose="020B0604030504040204" pitchFamily="50" charset="-128"/>
                <a:ea typeface="Meiryo UI" panose="020B0604030504040204" pitchFamily="50" charset="-128"/>
              </a:rPr>
              <a:t>1</a:t>
            </a:r>
            <a:endParaRPr kumimoji="1" lang="ja-JP" altLang="en-US" sz="2000" b="1" dirty="0">
              <a:solidFill>
                <a:sysClr val="windowText" lastClr="000000"/>
              </a:solidFill>
              <a:latin typeface="Meiryo UI" panose="020B0604030504040204" pitchFamily="50" charset="-128"/>
              <a:ea typeface="Meiryo UI" panose="020B0604030504040204" pitchFamily="50" charset="-128"/>
            </a:endParaRPr>
          </a:p>
        </p:txBody>
      </p:sp>
      <p:sp>
        <p:nvSpPr>
          <p:cNvPr id="111" name="角丸四角形 22">
            <a:extLst>
              <a:ext uri="{FF2B5EF4-FFF2-40B4-BE49-F238E27FC236}">
                <a16:creationId xmlns:a16="http://schemas.microsoft.com/office/drawing/2014/main" id="{DE908545-D733-46AB-BCCB-4A681B4B6F67}"/>
              </a:ext>
            </a:extLst>
          </p:cNvPr>
          <p:cNvSpPr/>
          <p:nvPr/>
        </p:nvSpPr>
        <p:spPr bwMode="auto">
          <a:xfrm>
            <a:off x="8635377" y="2109792"/>
            <a:ext cx="3194315" cy="3668234"/>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grpSp>
        <p:nvGrpSpPr>
          <p:cNvPr id="74" name="グループ化 73">
            <a:extLst>
              <a:ext uri="{FF2B5EF4-FFF2-40B4-BE49-F238E27FC236}">
                <a16:creationId xmlns:a16="http://schemas.microsoft.com/office/drawing/2014/main" id="{7B1A1B6D-9A8D-4313-8345-D29569DEB532}"/>
              </a:ext>
            </a:extLst>
          </p:cNvPr>
          <p:cNvGrpSpPr/>
          <p:nvPr/>
        </p:nvGrpSpPr>
        <p:grpSpPr>
          <a:xfrm>
            <a:off x="8694931" y="3736711"/>
            <a:ext cx="3168980" cy="314323"/>
            <a:chOff x="638108" y="3765271"/>
            <a:chExt cx="2987479" cy="280462"/>
          </a:xfrm>
        </p:grpSpPr>
        <p:sp>
          <p:nvSpPr>
            <p:cNvPr id="75" name="フリーフォーム: 図形 74">
              <a:extLst>
                <a:ext uri="{FF2B5EF4-FFF2-40B4-BE49-F238E27FC236}">
                  <a16:creationId xmlns:a16="http://schemas.microsoft.com/office/drawing/2014/main" id="{6E80EA05-DC6A-484E-984C-59720F23F8FF}"/>
                </a:ext>
              </a:extLst>
            </p:cNvPr>
            <p:cNvSpPr/>
            <p:nvPr/>
          </p:nvSpPr>
          <p:spPr>
            <a:xfrm>
              <a:off x="638108" y="3765271"/>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6" name="フリーフォーム: 図形 75">
              <a:extLst>
                <a:ext uri="{FF2B5EF4-FFF2-40B4-BE49-F238E27FC236}">
                  <a16:creationId xmlns:a16="http://schemas.microsoft.com/office/drawing/2014/main" id="{85F88C16-7B03-41C2-8C30-A53BBB2A2A7A}"/>
                </a:ext>
              </a:extLst>
            </p:cNvPr>
            <p:cNvSpPr/>
            <p:nvPr/>
          </p:nvSpPr>
          <p:spPr>
            <a:xfrm>
              <a:off x="638108" y="3906654"/>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77" name="正方形/長方形 76">
            <a:extLst>
              <a:ext uri="{FF2B5EF4-FFF2-40B4-BE49-F238E27FC236}">
                <a16:creationId xmlns:a16="http://schemas.microsoft.com/office/drawing/2014/main" id="{87C3F427-9917-47FE-BD15-635B066A8872}"/>
              </a:ext>
            </a:extLst>
          </p:cNvPr>
          <p:cNvSpPr/>
          <p:nvPr/>
        </p:nvSpPr>
        <p:spPr>
          <a:xfrm>
            <a:off x="8694013" y="1947754"/>
            <a:ext cx="1810366" cy="338554"/>
          </a:xfrm>
          <a:prstGeom prst="rect">
            <a:avLst/>
          </a:prstGeom>
          <a:solidFill>
            <a:schemeClr val="bg1"/>
          </a:solidFill>
        </p:spPr>
        <p:txBody>
          <a:bodyPr wrap="square">
            <a:spAutoFit/>
          </a:bodyPr>
          <a:lstStyle/>
          <a:p>
            <a:pPr algn="ctr"/>
            <a:r>
              <a:rPr lang="en-US" altLang="ja-JP" sz="1600" dirty="0">
                <a:ln w="0"/>
                <a:latin typeface="Meiryo UI" panose="020B0604030504040204" pitchFamily="50" charset="-128"/>
                <a:ea typeface="Meiryo UI" panose="020B0604030504040204" pitchFamily="50" charset="-128"/>
              </a:rPr>
              <a:t>F</a:t>
            </a:r>
            <a:r>
              <a:rPr lang="ja-JP" altLang="en-US" sz="1600" dirty="0">
                <a:ln w="0"/>
                <a:latin typeface="Meiryo UI" panose="020B0604030504040204" pitchFamily="50" charset="-128"/>
                <a:ea typeface="Meiryo UI" panose="020B0604030504040204" pitchFamily="50" charset="-128"/>
              </a:rPr>
              <a:t>さんの作業観察</a:t>
            </a:r>
          </a:p>
        </p:txBody>
      </p:sp>
      <p:pic>
        <p:nvPicPr>
          <p:cNvPr id="2" name="図 1">
            <a:extLst>
              <a:ext uri="{FF2B5EF4-FFF2-40B4-BE49-F238E27FC236}">
                <a16:creationId xmlns:a16="http://schemas.microsoft.com/office/drawing/2014/main" id="{3DDDA0F6-6918-4482-B203-4AF665090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721"/>
          <a:stretch/>
        </p:blipFill>
        <p:spPr>
          <a:xfrm>
            <a:off x="8821104" y="4029038"/>
            <a:ext cx="2904142" cy="1011161"/>
          </a:xfrm>
          <a:prstGeom prst="rect">
            <a:avLst/>
          </a:prstGeom>
        </p:spPr>
      </p:pic>
      <p:pic>
        <p:nvPicPr>
          <p:cNvPr id="9" name="図 8">
            <a:extLst>
              <a:ext uri="{FF2B5EF4-FFF2-40B4-BE49-F238E27FC236}">
                <a16:creationId xmlns:a16="http://schemas.microsoft.com/office/drawing/2014/main" id="{60068322-147F-489D-B477-86A0B59DB3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2269"/>
          <a:stretch/>
        </p:blipFill>
        <p:spPr>
          <a:xfrm>
            <a:off x="8821104" y="2277604"/>
            <a:ext cx="2887693" cy="1451837"/>
          </a:xfrm>
          <a:prstGeom prst="rect">
            <a:avLst/>
          </a:prstGeom>
        </p:spPr>
      </p:pic>
      <p:sp>
        <p:nvSpPr>
          <p:cNvPr id="90" name="角丸四角形 22">
            <a:extLst>
              <a:ext uri="{FF2B5EF4-FFF2-40B4-BE49-F238E27FC236}">
                <a16:creationId xmlns:a16="http://schemas.microsoft.com/office/drawing/2014/main" id="{FDED0A9A-7831-44EF-998F-127FF2644C98}"/>
              </a:ext>
            </a:extLst>
          </p:cNvPr>
          <p:cNvSpPr/>
          <p:nvPr/>
        </p:nvSpPr>
        <p:spPr bwMode="auto">
          <a:xfrm>
            <a:off x="11021208" y="5024159"/>
            <a:ext cx="1048059" cy="284985"/>
          </a:xfrm>
          <a:prstGeom prst="roundRect">
            <a:avLst/>
          </a:prstGeom>
          <a:solidFill>
            <a:schemeClr val="bg1"/>
          </a:solid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b="1" dirty="0">
                <a:solidFill>
                  <a:schemeClr val="tx1"/>
                </a:solidFill>
                <a:latin typeface="Meiryo UI" panose="020B0604030504040204" pitchFamily="50" charset="-128"/>
                <a:ea typeface="Meiryo UI" panose="020B0604030504040204" pitchFamily="50" charset="-128"/>
              </a:rPr>
              <a:t>=110.0</a:t>
            </a:r>
            <a:r>
              <a:rPr lang="ja-JP" altLang="en-US" sz="1400" b="1" dirty="0">
                <a:solidFill>
                  <a:schemeClr val="tx1"/>
                </a:solidFill>
                <a:latin typeface="Meiryo UI" panose="020B0604030504040204" pitchFamily="50" charset="-128"/>
                <a:ea typeface="Meiryo UI" panose="020B0604030504040204" pitchFamily="50" charset="-128"/>
              </a:rPr>
              <a:t>分</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96" name="四角形: 角を丸くする 95">
            <a:extLst>
              <a:ext uri="{FF2B5EF4-FFF2-40B4-BE49-F238E27FC236}">
                <a16:creationId xmlns:a16="http://schemas.microsoft.com/office/drawing/2014/main" id="{266FAC1B-E57C-44A6-B4F8-5B3570697F6B}"/>
              </a:ext>
            </a:extLst>
          </p:cNvPr>
          <p:cNvSpPr/>
          <p:nvPr/>
        </p:nvSpPr>
        <p:spPr>
          <a:xfrm>
            <a:off x="11115676" y="4990164"/>
            <a:ext cx="944690" cy="3189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0D5614CE-6AF5-4156-B295-BFFFB3CFCF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1104" y="5089407"/>
            <a:ext cx="2014377" cy="594102"/>
          </a:xfrm>
          <a:prstGeom prst="rect">
            <a:avLst/>
          </a:prstGeom>
        </p:spPr>
      </p:pic>
      <p:sp>
        <p:nvSpPr>
          <p:cNvPr id="114" name="四角形: 角を丸くする 113">
            <a:extLst>
              <a:ext uri="{FF2B5EF4-FFF2-40B4-BE49-F238E27FC236}">
                <a16:creationId xmlns:a16="http://schemas.microsoft.com/office/drawing/2014/main" id="{7BEFAC55-FEB1-4D9C-9623-4EBE4F7E920D}"/>
              </a:ext>
            </a:extLst>
          </p:cNvPr>
          <p:cNvSpPr/>
          <p:nvPr/>
        </p:nvSpPr>
        <p:spPr>
          <a:xfrm>
            <a:off x="10461994" y="5029605"/>
            <a:ext cx="538614" cy="33362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latin typeface="Meiryo UI" panose="020B0604030504040204" pitchFamily="50" charset="-128"/>
                <a:ea typeface="Meiryo UI" panose="020B0604030504040204" pitchFamily="50" charset="-128"/>
              </a:rPr>
              <a:t>6</a:t>
            </a:r>
          </a:p>
        </p:txBody>
      </p:sp>
      <p:sp>
        <p:nvSpPr>
          <p:cNvPr id="113" name="テキスト ボックス 5">
            <a:extLst>
              <a:ext uri="{FF2B5EF4-FFF2-40B4-BE49-F238E27FC236}">
                <a16:creationId xmlns:a16="http://schemas.microsoft.com/office/drawing/2014/main" id="{94E7D2AC-CBCD-4B2A-9DD0-D166D39ABCB6}"/>
              </a:ext>
            </a:extLst>
          </p:cNvPr>
          <p:cNvSpPr txBox="1"/>
          <p:nvPr/>
        </p:nvSpPr>
        <p:spPr>
          <a:xfrm>
            <a:off x="9529027" y="3283452"/>
            <a:ext cx="2486999" cy="1112172"/>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600" b="1" dirty="0">
                <a:solidFill>
                  <a:srgbClr val="FF0000"/>
                </a:solidFill>
                <a:latin typeface="Meiryo UI" panose="020B0604030504040204" pitchFamily="50" charset="-128"/>
                <a:ea typeface="Meiryo UI" panose="020B0604030504040204" pitchFamily="50" charset="-128"/>
              </a:rPr>
              <a:t>HT</a:t>
            </a:r>
            <a:r>
              <a:rPr lang="ja-JP" altLang="en-US" sz="1600" b="1" dirty="0">
                <a:solidFill>
                  <a:srgbClr val="FF0000"/>
                </a:solidFill>
                <a:latin typeface="Meiryo UI" panose="020B0604030504040204" pitchFamily="50" charset="-128"/>
                <a:ea typeface="Meiryo UI" panose="020B0604030504040204" pitchFamily="50" charset="-128"/>
              </a:rPr>
              <a:t>前の繰返し・</a:t>
            </a:r>
            <a:r>
              <a:rPr lang="en-US" altLang="ja-JP" sz="1600" b="1" dirty="0">
                <a:solidFill>
                  <a:srgbClr val="FF0000"/>
                </a:solidFill>
                <a:latin typeface="Meiryo UI" panose="020B0604030504040204" pitchFamily="50" charset="-128"/>
                <a:ea typeface="Meiryo UI" panose="020B0604030504040204" pitchFamily="50" charset="-128"/>
              </a:rPr>
              <a:t>HT</a:t>
            </a:r>
            <a:r>
              <a:rPr lang="ja-JP" altLang="en-US" sz="1600" b="1" dirty="0">
                <a:solidFill>
                  <a:srgbClr val="FF0000"/>
                </a:solidFill>
                <a:latin typeface="Meiryo UI" panose="020B0604030504040204" pitchFamily="50" charset="-128"/>
                <a:ea typeface="Meiryo UI" panose="020B0604030504040204" pitchFamily="50" charset="-128"/>
              </a:rPr>
              <a:t>後の</a:t>
            </a:r>
            <a:endParaRPr lang="en-US" altLang="ja-JP" sz="1600" b="1" dirty="0">
              <a:solidFill>
                <a:srgbClr val="FF0000"/>
              </a:solidFill>
              <a:latin typeface="Meiryo UI" panose="020B0604030504040204" pitchFamily="50" charset="-128"/>
              <a:ea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rPr>
              <a:t>繰返し共に回数大！</a:t>
            </a:r>
            <a:endParaRPr lang="en-US" altLang="ja-JP" sz="1600" b="1" dirty="0">
              <a:solidFill>
                <a:srgbClr val="FF0000"/>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時間は標準の</a:t>
            </a:r>
            <a:r>
              <a:rPr lang="ja-JP" altLang="en-US" sz="1600" b="1" dirty="0">
                <a:solidFill>
                  <a:srgbClr val="FF0000"/>
                </a:solidFill>
                <a:latin typeface="Meiryo UI" panose="020B0604030504040204" pitchFamily="50" charset="-128"/>
                <a:ea typeface="Meiryo UI" panose="020B0604030504040204" pitchFamily="50" charset="-128"/>
              </a:rPr>
              <a:t>約</a:t>
            </a:r>
            <a:r>
              <a:rPr lang="en-US" altLang="ja-JP" sz="1600" b="1" dirty="0">
                <a:solidFill>
                  <a:srgbClr val="FF0000"/>
                </a:solidFill>
                <a:latin typeface="Meiryo UI" panose="020B0604030504040204" pitchFamily="50" charset="-128"/>
                <a:ea typeface="Meiryo UI" panose="020B0604030504040204" pitchFamily="50" charset="-128"/>
              </a:rPr>
              <a:t>3.7</a:t>
            </a:r>
            <a:r>
              <a:rPr lang="ja-JP" altLang="en-US" sz="1600" b="1" dirty="0">
                <a:solidFill>
                  <a:srgbClr val="FF0000"/>
                </a:solidFill>
                <a:latin typeface="Meiryo UI" panose="020B0604030504040204" pitchFamily="50" charset="-128"/>
                <a:ea typeface="Meiryo UI" panose="020B0604030504040204" pitchFamily="50" charset="-128"/>
              </a:rPr>
              <a:t>倍</a:t>
            </a:r>
            <a:endParaRPr kumimoji="1" lang="en-US" altLang="ja-JP" sz="1600" b="1" dirty="0">
              <a:solidFill>
                <a:srgbClr val="FF0000"/>
              </a:solidFill>
              <a:latin typeface="Meiryo UI" panose="020B0604030504040204" pitchFamily="50" charset="-128"/>
              <a:ea typeface="Meiryo UI" panose="020B0604030504040204" pitchFamily="50" charset="-128"/>
            </a:endParaRPr>
          </a:p>
        </p:txBody>
      </p:sp>
      <p:sp>
        <p:nvSpPr>
          <p:cNvPr id="86" name="四角形: 角を丸くする 85">
            <a:extLst>
              <a:ext uri="{FF2B5EF4-FFF2-40B4-BE49-F238E27FC236}">
                <a16:creationId xmlns:a16="http://schemas.microsoft.com/office/drawing/2014/main" id="{C74B3728-52B4-4F7F-A054-99DBAD2455A0}"/>
              </a:ext>
            </a:extLst>
          </p:cNvPr>
          <p:cNvSpPr/>
          <p:nvPr/>
        </p:nvSpPr>
        <p:spPr>
          <a:xfrm>
            <a:off x="10470362" y="5372104"/>
            <a:ext cx="538614" cy="318481"/>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FF0000"/>
                </a:solidFill>
                <a:latin typeface="Meiryo UI" panose="020B0604030504040204" pitchFamily="50" charset="-128"/>
                <a:ea typeface="Meiryo UI" panose="020B0604030504040204" pitchFamily="50" charset="-128"/>
              </a:rPr>
              <a:t>2</a:t>
            </a:r>
            <a:endParaRPr kumimoji="1" lang="en-US" altLang="ja-JP" sz="2000" b="1" dirty="0">
              <a:solidFill>
                <a:srgbClr val="FF0000"/>
              </a:solidFill>
              <a:latin typeface="Meiryo UI" panose="020B0604030504040204" pitchFamily="50" charset="-128"/>
              <a:ea typeface="Meiryo UI" panose="020B0604030504040204" pitchFamily="50" charset="-128"/>
            </a:endParaRPr>
          </a:p>
        </p:txBody>
      </p:sp>
      <p:sp>
        <p:nvSpPr>
          <p:cNvPr id="87" name="正方形/長方形 86">
            <a:extLst>
              <a:ext uri="{FF2B5EF4-FFF2-40B4-BE49-F238E27FC236}">
                <a16:creationId xmlns:a16="http://schemas.microsoft.com/office/drawing/2014/main" id="{008F8C4F-5A48-4ACC-A7CF-91DA4E9EF7FE}"/>
              </a:ext>
            </a:extLst>
          </p:cNvPr>
          <p:cNvSpPr/>
          <p:nvPr/>
        </p:nvSpPr>
        <p:spPr>
          <a:xfrm>
            <a:off x="10476509" y="569374"/>
            <a:ext cx="1323240" cy="338554"/>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5/11</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
        <p:nvSpPr>
          <p:cNvPr id="98" name="AutoShape 580">
            <a:extLst>
              <a:ext uri="{FF2B5EF4-FFF2-40B4-BE49-F238E27FC236}">
                <a16:creationId xmlns:a16="http://schemas.microsoft.com/office/drawing/2014/main" id="{D09B71B2-FF05-41EC-B459-0DDB8EF7A029}"/>
              </a:ext>
            </a:extLst>
          </p:cNvPr>
          <p:cNvSpPr>
            <a:spLocks noChangeArrowheads="1"/>
          </p:cNvSpPr>
          <p:nvPr/>
        </p:nvSpPr>
        <p:spPr bwMode="auto">
          <a:xfrm>
            <a:off x="5624938" y="5787923"/>
            <a:ext cx="6435426" cy="1002812"/>
          </a:xfrm>
          <a:prstGeom prst="roundRect">
            <a:avLst>
              <a:gd name="adj" fmla="val 16667"/>
            </a:avLst>
          </a:prstGeom>
          <a:solidFill>
            <a:schemeClr val="accent6">
              <a:lumMod val="20000"/>
              <a:lumOff val="80000"/>
            </a:schemeClr>
          </a:solidFill>
          <a:ln w="9525" algn="ctr">
            <a:solidFill>
              <a:srgbClr xmlns:mc="http://schemas.openxmlformats.org/markup-compatibility/2006" xmlns:a14="http://schemas.microsoft.com/office/drawing/2010/main" val="000000" mc:Ignorable="a14" a14:legacySpreadsheetColorIndex="6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b="1" dirty="0">
                <a:solidFill>
                  <a:sysClr val="windowText" lastClr="000000"/>
                </a:solidFill>
                <a:latin typeface="Meiryo UI" panose="020B0604030504040204" pitchFamily="50" charset="-128"/>
                <a:ea typeface="Meiryo UI" panose="020B0604030504040204" pitchFamily="50" charset="-128"/>
              </a:rPr>
              <a:t>・</a:t>
            </a:r>
            <a:r>
              <a:rPr lang="en-US" altLang="ja-JP" sz="2000" b="1" dirty="0">
                <a:solidFill>
                  <a:sysClr val="windowText" lastClr="000000"/>
                </a:solidFill>
                <a:latin typeface="Meiryo UI" panose="020B0604030504040204" pitchFamily="50" charset="-128"/>
                <a:ea typeface="Meiryo UI" panose="020B0604030504040204" pitchFamily="50" charset="-128"/>
              </a:rPr>
              <a:t>HT</a:t>
            </a:r>
            <a:r>
              <a:rPr lang="ja-JP" altLang="en-US" sz="2000" b="1" dirty="0">
                <a:solidFill>
                  <a:sysClr val="windowText" lastClr="000000"/>
                </a:solidFill>
                <a:latin typeface="Meiryo UI" panose="020B0604030504040204" pitchFamily="50" charset="-128"/>
                <a:ea typeface="Meiryo UI" panose="020B0604030504040204" pitchFamily="50" charset="-128"/>
              </a:rPr>
              <a:t>後の繰返しが発生し標準時間を守れなくなっている。</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a:p>
            <a:r>
              <a:rPr lang="ja-JP" altLang="en-US" sz="2000" b="1" dirty="0">
                <a:solidFill>
                  <a:sysClr val="windowText" lastClr="000000"/>
                </a:solidFill>
                <a:latin typeface="Meiryo UI" panose="020B0604030504040204" pitchFamily="50" charset="-128"/>
                <a:ea typeface="Meiryo UI" panose="020B0604030504040204" pitchFamily="50" charset="-128"/>
              </a:rPr>
              <a:t>・遅い人は</a:t>
            </a:r>
            <a:r>
              <a:rPr lang="en-US" altLang="ja-JP" sz="2000" b="1" dirty="0">
                <a:solidFill>
                  <a:sysClr val="windowText" lastClr="000000"/>
                </a:solidFill>
                <a:latin typeface="Meiryo UI" panose="020B0604030504040204" pitchFamily="50" charset="-128"/>
                <a:ea typeface="Meiryo UI" panose="020B0604030504040204" pitchFamily="50" charset="-128"/>
              </a:rPr>
              <a:t>HT</a:t>
            </a:r>
            <a:r>
              <a:rPr lang="ja-JP" altLang="en-US" sz="2000" b="1" dirty="0">
                <a:solidFill>
                  <a:sysClr val="windowText" lastClr="000000"/>
                </a:solidFill>
                <a:latin typeface="Meiryo UI" panose="020B0604030504040204" pitchFamily="50" charset="-128"/>
                <a:ea typeface="Meiryo UI" panose="020B0604030504040204" pitchFamily="50" charset="-128"/>
              </a:rPr>
              <a:t>前・後ともに繰返しが多い。</a:t>
            </a:r>
          </a:p>
        </p:txBody>
      </p:sp>
      <p:sp>
        <p:nvSpPr>
          <p:cNvPr id="99" name="角丸四角形 73">
            <a:extLst>
              <a:ext uri="{FF2B5EF4-FFF2-40B4-BE49-F238E27FC236}">
                <a16:creationId xmlns:a16="http://schemas.microsoft.com/office/drawing/2014/main" id="{F3CE3F94-6674-4910-93B5-76DC43F33834}"/>
              </a:ext>
            </a:extLst>
          </p:cNvPr>
          <p:cNvSpPr>
            <a:spLocks noChangeArrowheads="1"/>
          </p:cNvSpPr>
          <p:nvPr/>
        </p:nvSpPr>
        <p:spPr bwMode="auto">
          <a:xfrm rot="10800000" flipV="1">
            <a:off x="5030930" y="5787923"/>
            <a:ext cx="594008" cy="1002812"/>
          </a:xfrm>
          <a:prstGeom prst="roundRect">
            <a:avLst>
              <a:gd name="adj" fmla="val 28143"/>
            </a:avLst>
          </a:prstGeom>
          <a:solidFill>
            <a:srgbClr val="FFFF00"/>
          </a:solidFill>
          <a:ln w="12700" algn="ctr">
            <a:solidFill>
              <a:srgbClr val="000000"/>
            </a:solidFill>
            <a:round/>
            <a:headEnd/>
            <a:tailEnd/>
          </a:ln>
        </p:spPr>
        <p:txBody>
          <a:bodyPr vert="eaVert"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dirty="0">
                <a:solidFill>
                  <a:srgbClr val="000000"/>
                </a:solidFill>
                <a:latin typeface="Meiryo UI" panose="020B0604030504040204" pitchFamily="50" charset="-128"/>
                <a:ea typeface="Meiryo UI" panose="020B0604030504040204" pitchFamily="50" charset="-128"/>
              </a:rPr>
              <a:t>まとめ</a:t>
            </a:r>
            <a:endParaRPr lang="ja-JP" altLang="en-US" sz="1800" b="0" i="0" u="none" strike="noStrike" baseline="0" dirty="0">
              <a:solidFill>
                <a:srgbClr val="000000"/>
              </a:solidFill>
              <a:latin typeface="Meiryo UI" panose="020B0604030504040204" pitchFamily="50" charset="-128"/>
              <a:ea typeface="Meiryo UI" panose="020B0604030504040204" pitchFamily="50" charset="-128"/>
            </a:endParaRPr>
          </a:p>
        </p:txBody>
      </p:sp>
      <p:grpSp>
        <p:nvGrpSpPr>
          <p:cNvPr id="78" name="グループ化 77"/>
          <p:cNvGrpSpPr/>
          <p:nvPr/>
        </p:nvGrpSpPr>
        <p:grpSpPr>
          <a:xfrm>
            <a:off x="571239" y="87760"/>
            <a:ext cx="11049525" cy="953640"/>
            <a:chOff x="856858" y="131640"/>
            <a:chExt cx="16574288" cy="1430460"/>
          </a:xfrm>
        </p:grpSpPr>
        <p:sp>
          <p:nvSpPr>
            <p:cNvPr id="79"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91"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94"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100"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103" name="グループ化 102"/>
            <p:cNvGrpSpPr/>
            <p:nvPr/>
          </p:nvGrpSpPr>
          <p:grpSpPr>
            <a:xfrm>
              <a:off x="1233237" y="131640"/>
              <a:ext cx="1213487" cy="1430459"/>
              <a:chOff x="1233237" y="131640"/>
              <a:chExt cx="1213487" cy="1430459"/>
            </a:xfrm>
          </p:grpSpPr>
          <p:sp>
            <p:nvSpPr>
              <p:cNvPr id="104"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105"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10</a:t>
                </a:r>
              </a:p>
            </p:txBody>
          </p:sp>
        </p:grpSp>
      </p:grpSp>
      <p:sp>
        <p:nvSpPr>
          <p:cNvPr id="106" name="四角形: 角を丸くする 111">
            <a:extLst>
              <a:ext uri="{FF2B5EF4-FFF2-40B4-BE49-F238E27FC236}">
                <a16:creationId xmlns:a16="http://schemas.microsoft.com/office/drawing/2014/main" id="{9B7502C7-8B44-4517-BD40-1029EDCE09F2}"/>
              </a:ext>
            </a:extLst>
          </p:cNvPr>
          <p:cNvSpPr/>
          <p:nvPr/>
        </p:nvSpPr>
        <p:spPr>
          <a:xfrm>
            <a:off x="5256170" y="4252328"/>
            <a:ext cx="1008768" cy="50611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solidFill>
                <a:latin typeface="Meiryo UI" panose="020B0604030504040204" pitchFamily="50" charset="-128"/>
                <a:ea typeface="Meiryo UI" panose="020B0604030504040204" pitchFamily="50" charset="-128"/>
              </a:rPr>
              <a:t>STEP</a:t>
            </a:r>
            <a:r>
              <a:rPr kumimoji="1" lang="ja-JP" altLang="en-US" sz="1400" dirty="0">
                <a:solidFill>
                  <a:schemeClr val="tx1"/>
                </a:solidFill>
                <a:latin typeface="Meiryo UI" panose="020B0604030504040204" pitchFamily="50" charset="-128"/>
                <a:ea typeface="Meiryo UI" panose="020B0604030504040204" pitchFamily="50" charset="-128"/>
              </a:rPr>
              <a:t>数 </a:t>
            </a:r>
            <a:r>
              <a:rPr kumimoji="1" lang="en-US" altLang="ja-JP" sz="1400" b="1" dirty="0">
                <a:solidFill>
                  <a:schemeClr val="tx1"/>
                </a:solidFill>
                <a:latin typeface="Meiryo UI" panose="020B0604030504040204" pitchFamily="50" charset="-128"/>
                <a:ea typeface="Meiryo UI" panose="020B0604030504040204" pitchFamily="50" charset="-128"/>
              </a:rPr>
              <a:t>14</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D5882570-060C-4640-886B-2469651944F5}"/>
              </a:ext>
            </a:extLst>
          </p:cNvPr>
          <p:cNvSpPr/>
          <p:nvPr/>
        </p:nvSpPr>
        <p:spPr>
          <a:xfrm>
            <a:off x="5180615" y="1116904"/>
            <a:ext cx="6700933" cy="7364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ysClr val="windowText" lastClr="000000"/>
                </a:solidFill>
                <a:latin typeface="Meiryo UI" panose="020B0604030504040204" pitchFamily="50" charset="-128"/>
                <a:ea typeface="Meiryo UI" panose="020B0604030504040204" pitchFamily="50" charset="-128"/>
              </a:rPr>
              <a:t>標準時間上は</a:t>
            </a:r>
            <a:r>
              <a:rPr lang="en-US" altLang="ja-JP" sz="2400" dirty="0">
                <a:solidFill>
                  <a:sysClr val="windowText" lastClr="000000"/>
                </a:solidFill>
                <a:latin typeface="Meiryo UI" panose="020B0604030504040204" pitchFamily="50" charset="-128"/>
                <a:ea typeface="Meiryo UI" panose="020B0604030504040204" pitchFamily="50" charset="-128"/>
              </a:rPr>
              <a:t>HT</a:t>
            </a:r>
            <a:r>
              <a:rPr lang="ja-JP" altLang="en-US" sz="2400" dirty="0">
                <a:solidFill>
                  <a:sysClr val="windowText" lastClr="000000"/>
                </a:solidFill>
                <a:latin typeface="Meiryo UI" panose="020B0604030504040204" pitchFamily="50" charset="-128"/>
                <a:ea typeface="Meiryo UI" panose="020B0604030504040204" pitchFamily="50" charset="-128"/>
              </a:rPr>
              <a:t>前</a:t>
            </a:r>
            <a:r>
              <a:rPr kumimoji="1" lang="ja-JP" altLang="en-US" sz="2400" dirty="0">
                <a:solidFill>
                  <a:sysClr val="windowText" lastClr="000000"/>
                </a:solidFill>
                <a:latin typeface="Meiryo UI" panose="020B0604030504040204" pitchFamily="50" charset="-128"/>
                <a:ea typeface="Meiryo UI" panose="020B0604030504040204" pitchFamily="50" charset="-128"/>
              </a:rPr>
              <a:t>の繰返し１回のみを想定</a:t>
            </a:r>
            <a:endParaRPr kumimoji="1" lang="en-US" altLang="ja-JP" sz="24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2400" dirty="0">
                <a:solidFill>
                  <a:sysClr val="windowText" lastClr="000000"/>
                </a:solidFill>
                <a:latin typeface="Meiryo UI" panose="020B0604030504040204" pitchFamily="50" charset="-128"/>
                <a:ea typeface="Meiryo UI" panose="020B0604030504040204" pitchFamily="50" charset="-128"/>
              </a:rPr>
              <a:t>D</a:t>
            </a:r>
            <a:r>
              <a:rPr lang="ja-JP" altLang="en-US" sz="2400" dirty="0">
                <a:solidFill>
                  <a:sysClr val="windowText" lastClr="000000"/>
                </a:solidFill>
                <a:latin typeface="Meiryo UI" panose="020B0604030504040204" pitchFamily="50" charset="-128"/>
                <a:ea typeface="Meiryo UI" panose="020B0604030504040204" pitchFamily="50" charset="-128"/>
              </a:rPr>
              <a:t>さん・</a:t>
            </a:r>
            <a:r>
              <a:rPr lang="en-US" altLang="ja-JP" sz="2400" dirty="0">
                <a:solidFill>
                  <a:sysClr val="windowText" lastClr="000000"/>
                </a:solidFill>
                <a:latin typeface="Meiryo UI" panose="020B0604030504040204" pitchFamily="50" charset="-128"/>
                <a:ea typeface="Meiryo UI" panose="020B0604030504040204" pitchFamily="50" charset="-128"/>
              </a:rPr>
              <a:t>F</a:t>
            </a:r>
            <a:r>
              <a:rPr lang="ja-JP" altLang="en-US" sz="2400" dirty="0">
                <a:solidFill>
                  <a:sysClr val="windowText" lastClr="000000"/>
                </a:solidFill>
                <a:latin typeface="Meiryo UI" panose="020B0604030504040204" pitchFamily="50" charset="-128"/>
                <a:ea typeface="Meiryo UI" panose="020B0604030504040204" pitchFamily="50" charset="-128"/>
              </a:rPr>
              <a:t>さんの実</a:t>
            </a:r>
            <a:r>
              <a:rPr kumimoji="1" lang="ja-JP" altLang="en-US" sz="2400" dirty="0">
                <a:solidFill>
                  <a:sysClr val="windowText" lastClr="000000"/>
                </a:solidFill>
                <a:latin typeface="Meiryo UI" panose="020B0604030504040204" pitchFamily="50" charset="-128"/>
                <a:ea typeface="Meiryo UI" panose="020B0604030504040204" pitchFamily="50" charset="-128"/>
              </a:rPr>
              <a:t>作業を</a:t>
            </a:r>
            <a:r>
              <a:rPr kumimoji="1" lang="en-US" altLang="ja-JP" sz="2400" dirty="0">
                <a:solidFill>
                  <a:sysClr val="windowText" lastClr="000000"/>
                </a:solidFill>
                <a:latin typeface="Meiryo UI" panose="020B0604030504040204" pitchFamily="50" charset="-128"/>
                <a:ea typeface="Meiryo UI" panose="020B0604030504040204" pitchFamily="50" charset="-128"/>
              </a:rPr>
              <a:t>STEP</a:t>
            </a:r>
            <a:r>
              <a:rPr lang="ja-JP" altLang="en-US" sz="2400" dirty="0">
                <a:solidFill>
                  <a:sysClr val="windowText" lastClr="000000"/>
                </a:solidFill>
                <a:latin typeface="Meiryo UI" panose="020B0604030504040204" pitchFamily="50" charset="-128"/>
                <a:ea typeface="Meiryo UI" panose="020B0604030504040204" pitchFamily="50" charset="-128"/>
              </a:rPr>
              <a:t>ごとに比較</a:t>
            </a:r>
            <a:endParaRPr kumimoji="1" lang="en-US" altLang="ja-JP" sz="2400" dirty="0">
              <a:solidFill>
                <a:sysClr val="windowText" lastClr="000000"/>
              </a:solidFill>
              <a:latin typeface="Meiryo UI" panose="020B0604030504040204" pitchFamily="50" charset="-128"/>
              <a:ea typeface="Meiryo UI" panose="020B0604030504040204" pitchFamily="50" charset="-128"/>
            </a:endParaRPr>
          </a:p>
        </p:txBody>
      </p:sp>
      <p:cxnSp>
        <p:nvCxnSpPr>
          <p:cNvPr id="88" name="直線コネクタ 87">
            <a:extLst>
              <a:ext uri="{FF2B5EF4-FFF2-40B4-BE49-F238E27FC236}">
                <a16:creationId xmlns:a16="http://schemas.microsoft.com/office/drawing/2014/main" id="{C580F86D-C0EA-475B-BDF3-2B7009BF6BC1}"/>
              </a:ext>
            </a:extLst>
          </p:cNvPr>
          <p:cNvCxnSpPr>
            <a:cxnSpLocks/>
          </p:cNvCxnSpPr>
          <p:nvPr/>
        </p:nvCxnSpPr>
        <p:spPr>
          <a:xfrm flipV="1">
            <a:off x="4966092" y="1247775"/>
            <a:ext cx="0" cy="5480150"/>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26568" y="1024482"/>
            <a:ext cx="4915722" cy="5754316"/>
            <a:chOff x="26568" y="1024482"/>
            <a:chExt cx="4915722" cy="5754316"/>
          </a:xfrm>
        </p:grpSpPr>
        <p:sp>
          <p:nvSpPr>
            <p:cNvPr id="107" name="テキスト ボックス 5">
              <a:extLst>
                <a:ext uri="{FF2B5EF4-FFF2-40B4-BE49-F238E27FC236}">
                  <a16:creationId xmlns:a16="http://schemas.microsoft.com/office/drawing/2014/main" id="{F59693A9-8922-4E2A-A71D-9D320178E58B}"/>
                </a:ext>
              </a:extLst>
            </p:cNvPr>
            <p:cNvSpPr txBox="1"/>
            <p:nvPr/>
          </p:nvSpPr>
          <p:spPr>
            <a:xfrm>
              <a:off x="173719" y="2719764"/>
              <a:ext cx="4691364" cy="3705054"/>
            </a:xfrm>
            <a:prstGeom prst="rect">
              <a:avLst/>
            </a:prstGeom>
            <a:solidFill>
              <a:schemeClr val="accent2">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en-US" altLang="ja-JP" sz="1400" b="1" dirty="0">
                <a:solidFill>
                  <a:srgbClr val="FF0000"/>
                </a:solidFill>
                <a:latin typeface="Meiryo UI" panose="020B0604030504040204" pitchFamily="50" charset="-128"/>
                <a:ea typeface="Meiryo UI" panose="020B0604030504040204" pitchFamily="50" charset="-128"/>
              </a:endParaRPr>
            </a:p>
          </p:txBody>
        </p:sp>
        <p:sp>
          <p:nvSpPr>
            <p:cNvPr id="101" name="テキスト ボックス 5">
              <a:extLst>
                <a:ext uri="{FF2B5EF4-FFF2-40B4-BE49-F238E27FC236}">
                  <a16:creationId xmlns:a16="http://schemas.microsoft.com/office/drawing/2014/main" id="{8E2BB459-D0A1-458F-AC0C-3509AC045679}"/>
                </a:ext>
              </a:extLst>
            </p:cNvPr>
            <p:cNvSpPr txBox="1"/>
            <p:nvPr/>
          </p:nvSpPr>
          <p:spPr>
            <a:xfrm>
              <a:off x="251190" y="2770973"/>
              <a:ext cx="4536469" cy="2045743"/>
            </a:xfrm>
            <a:prstGeom prst="rect">
              <a:avLst/>
            </a:prstGeom>
            <a:solidFill>
              <a:schemeClr val="accent4">
                <a:lumMod val="20000"/>
                <a:lumOff val="8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en-US" altLang="ja-JP" sz="1400" b="1" dirty="0">
                <a:solidFill>
                  <a:srgbClr val="FF0000"/>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C6A992A0-D002-46B2-B8FA-CA8B05F90CA1}"/>
                </a:ext>
              </a:extLst>
            </p:cNvPr>
            <p:cNvGrpSpPr/>
            <p:nvPr/>
          </p:nvGrpSpPr>
          <p:grpSpPr>
            <a:xfrm>
              <a:off x="525146" y="1751710"/>
              <a:ext cx="4342008" cy="5027088"/>
              <a:chOff x="2" y="-108077"/>
              <a:chExt cx="3589828" cy="4002982"/>
            </a:xfrm>
          </p:grpSpPr>
          <p:cxnSp>
            <p:nvCxnSpPr>
              <p:cNvPr id="18" name="直線矢印コネクタ 17">
                <a:extLst>
                  <a:ext uri="{FF2B5EF4-FFF2-40B4-BE49-F238E27FC236}">
                    <a16:creationId xmlns:a16="http://schemas.microsoft.com/office/drawing/2014/main" id="{FA3861CE-1A19-42A8-9752-F8142D23F3ED}"/>
                  </a:ext>
                </a:extLst>
              </p:cNvPr>
              <p:cNvCxnSpPr>
                <a:cxnSpLocks/>
                <a:stCxn id="27" idx="2"/>
                <a:endCxn id="26" idx="0"/>
              </p:cNvCxnSpPr>
              <p:nvPr/>
            </p:nvCxnSpPr>
            <p:spPr>
              <a:xfrm>
                <a:off x="675981" y="3554118"/>
                <a:ext cx="0" cy="113893"/>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F322E9F8-10C2-4EF0-8B75-5F83E94EB991}"/>
                  </a:ext>
                </a:extLst>
              </p:cNvPr>
              <p:cNvCxnSpPr>
                <a:cxnSpLocks/>
                <a:stCxn id="25" idx="2"/>
                <a:endCxn id="27" idx="0"/>
              </p:cNvCxnSpPr>
              <p:nvPr/>
            </p:nvCxnSpPr>
            <p:spPr>
              <a:xfrm>
                <a:off x="673063" y="2828171"/>
                <a:ext cx="2918" cy="135378"/>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B0862C43-29BA-4245-8A15-97249CB71C36}"/>
                  </a:ext>
                </a:extLst>
              </p:cNvPr>
              <p:cNvGrpSpPr/>
              <p:nvPr/>
            </p:nvGrpSpPr>
            <p:grpSpPr>
              <a:xfrm>
                <a:off x="2" y="-108077"/>
                <a:ext cx="3589828" cy="4002982"/>
                <a:chOff x="1" y="-108077"/>
                <a:chExt cx="3589394" cy="4002994"/>
              </a:xfrm>
            </p:grpSpPr>
            <p:sp>
              <p:nvSpPr>
                <p:cNvPr id="21" name="フローチャート: 端子 20">
                  <a:extLst>
                    <a:ext uri="{FF2B5EF4-FFF2-40B4-BE49-F238E27FC236}">
                      <a16:creationId xmlns:a16="http://schemas.microsoft.com/office/drawing/2014/main" id="{F460FAF0-A193-4B8D-8F53-CCD7203F2E78}"/>
                    </a:ext>
                  </a:extLst>
                </p:cNvPr>
                <p:cNvSpPr/>
                <p:nvPr/>
              </p:nvSpPr>
              <p:spPr>
                <a:xfrm>
                  <a:off x="1" y="-108077"/>
                  <a:ext cx="1344543" cy="207724"/>
                </a:xfrm>
                <a:prstGeom prst="flowChartTermina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開始</a:t>
                  </a:r>
                  <a:endParaRPr kumimoji="1" lang="en-US" altLang="ja-JP" sz="1400" dirty="0">
                    <a:latin typeface="Meiryo UI" panose="020B0604030504040204" pitchFamily="50" charset="-128"/>
                    <a:ea typeface="Meiryo UI" panose="020B0604030504040204" pitchFamily="50" charset="-128"/>
                  </a:endParaRPr>
                </a:p>
              </p:txBody>
            </p:sp>
            <p:sp>
              <p:nvSpPr>
                <p:cNvPr id="22" name="フローチャート: 処理 21">
                  <a:extLst>
                    <a:ext uri="{FF2B5EF4-FFF2-40B4-BE49-F238E27FC236}">
                      <a16:creationId xmlns:a16="http://schemas.microsoft.com/office/drawing/2014/main" id="{07B2A54A-F7F4-4DB3-A990-DBD10D05B7C7}"/>
                    </a:ext>
                  </a:extLst>
                </p:cNvPr>
                <p:cNvSpPr/>
                <p:nvPr/>
              </p:nvSpPr>
              <p:spPr>
                <a:xfrm>
                  <a:off x="1" y="218601"/>
                  <a:ext cx="1344543" cy="381745"/>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材料方向確認</a:t>
                  </a:r>
                  <a:endParaRPr kumimoji="1" lang="en-US" altLang="ja-JP" sz="1400" dirty="0">
                    <a:latin typeface="Meiryo UI" panose="020B0604030504040204" pitchFamily="50" charset="-128"/>
                    <a:ea typeface="Meiryo UI" panose="020B0604030504040204" pitchFamily="50" charset="-128"/>
                  </a:endParaRPr>
                </a:p>
                <a:p>
                  <a:pPr algn="ct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分</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3" name="フローチャート: 処理 22">
                  <a:extLst>
                    <a:ext uri="{FF2B5EF4-FFF2-40B4-BE49-F238E27FC236}">
                      <a16:creationId xmlns:a16="http://schemas.microsoft.com/office/drawing/2014/main" id="{8E154DFF-6559-4480-B94E-F7537C7FF1A0}"/>
                    </a:ext>
                  </a:extLst>
                </p:cNvPr>
                <p:cNvSpPr/>
                <p:nvPr/>
              </p:nvSpPr>
              <p:spPr>
                <a:xfrm>
                  <a:off x="2511" y="723077"/>
                  <a:ext cx="1332891" cy="381743"/>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調整</a:t>
                  </a:r>
                  <a:endParaRPr kumimoji="1" lang="en-US" altLang="ja-JP" sz="1400" dirty="0">
                    <a:latin typeface="Meiryo UI" panose="020B0604030504040204" pitchFamily="50" charset="-128"/>
                    <a:ea typeface="Meiryo UI" panose="020B0604030504040204" pitchFamily="50" charset="-128"/>
                  </a:endParaRPr>
                </a:p>
                <a:p>
                  <a:pPr algn="ctr"/>
                  <a:r>
                    <a:rPr kumimoji="1" lang="en-US" altLang="ja-JP" sz="1400" dirty="0">
                      <a:latin typeface="Meiryo UI" panose="020B0604030504040204" pitchFamily="50" charset="-128"/>
                      <a:ea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rPr>
                    <a:t>分</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4" name="角丸四角形 22">
                  <a:extLst>
                    <a:ext uri="{FF2B5EF4-FFF2-40B4-BE49-F238E27FC236}">
                      <a16:creationId xmlns:a16="http://schemas.microsoft.com/office/drawing/2014/main" id="{4411F8EA-2615-45D2-8218-D6CD65920B6C}"/>
                    </a:ext>
                  </a:extLst>
                </p:cNvPr>
                <p:cNvSpPr/>
                <p:nvPr/>
              </p:nvSpPr>
              <p:spPr bwMode="auto">
                <a:xfrm>
                  <a:off x="721914" y="2199816"/>
                  <a:ext cx="577322" cy="278716"/>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latin typeface="Meiryo UI" panose="020B0604030504040204" pitchFamily="50" charset="-128"/>
                      <a:ea typeface="Meiryo UI" panose="020B0604030504040204" pitchFamily="50" charset="-128"/>
                    </a:rPr>
                    <a:t>OK</a:t>
                  </a:r>
                </a:p>
              </p:txBody>
            </p:sp>
            <p:sp>
              <p:nvSpPr>
                <p:cNvPr id="25" name="フローチャート: 処理 24">
                  <a:extLst>
                    <a:ext uri="{FF2B5EF4-FFF2-40B4-BE49-F238E27FC236}">
                      <a16:creationId xmlns:a16="http://schemas.microsoft.com/office/drawing/2014/main" id="{2515C071-5998-455D-B228-EE418E38F250}"/>
                    </a:ext>
                  </a:extLst>
                </p:cNvPr>
                <p:cNvSpPr/>
                <p:nvPr/>
              </p:nvSpPr>
              <p:spPr>
                <a:xfrm>
                  <a:off x="709" y="2446436"/>
                  <a:ext cx="1344543" cy="381745"/>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latin typeface="Meiryo UI" panose="020B0604030504040204" pitchFamily="50" charset="-128"/>
                      <a:ea typeface="Meiryo UI" panose="020B0604030504040204" pitchFamily="50" charset="-128"/>
                    </a:rPr>
                    <a:t>HT</a:t>
                  </a:r>
                </a:p>
                <a:p>
                  <a:pPr algn="ctr"/>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分</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6" name="フローチャート: 端子 25">
                  <a:extLst>
                    <a:ext uri="{FF2B5EF4-FFF2-40B4-BE49-F238E27FC236}">
                      <a16:creationId xmlns:a16="http://schemas.microsoft.com/office/drawing/2014/main" id="{2A1AC355-D430-4AB7-BEA5-210208B3C0FA}"/>
                    </a:ext>
                  </a:extLst>
                </p:cNvPr>
                <p:cNvSpPr/>
                <p:nvPr/>
              </p:nvSpPr>
              <p:spPr>
                <a:xfrm>
                  <a:off x="3627" y="3668022"/>
                  <a:ext cx="1344543" cy="226895"/>
                </a:xfrm>
                <a:prstGeom prst="flowChartTermina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終了</a:t>
                  </a:r>
                  <a:endParaRPr kumimoji="1" lang="en-US" altLang="ja-JP" sz="1400" dirty="0">
                    <a:latin typeface="Meiryo UI" panose="020B0604030504040204" pitchFamily="50" charset="-128"/>
                    <a:ea typeface="Meiryo UI" panose="020B0604030504040204" pitchFamily="50" charset="-128"/>
                  </a:endParaRPr>
                </a:p>
              </p:txBody>
            </p:sp>
            <p:sp>
              <p:nvSpPr>
                <p:cNvPr id="27" name="フローチャート: 判断 26">
                  <a:extLst>
                    <a:ext uri="{FF2B5EF4-FFF2-40B4-BE49-F238E27FC236}">
                      <a16:creationId xmlns:a16="http://schemas.microsoft.com/office/drawing/2014/main" id="{2158C69B-9CA6-4987-8D61-98F93DDCF1EA}"/>
                    </a:ext>
                  </a:extLst>
                </p:cNvPr>
                <p:cNvSpPr/>
                <p:nvPr/>
              </p:nvSpPr>
              <p:spPr>
                <a:xfrm>
                  <a:off x="3627" y="2963558"/>
                  <a:ext cx="1344543" cy="590571"/>
                </a:xfrm>
                <a:prstGeom prst="flowChartDecisi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rPr>
                    <a:t>真直度</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rPr>
                    <a:t>確認</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分</a:t>
                  </a:r>
                  <a:r>
                    <a:rPr kumimoji="1"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cxnSp>
              <p:nvCxnSpPr>
                <p:cNvPr id="33" name="直線矢印コネクタ 32">
                  <a:extLst>
                    <a:ext uri="{FF2B5EF4-FFF2-40B4-BE49-F238E27FC236}">
                      <a16:creationId xmlns:a16="http://schemas.microsoft.com/office/drawing/2014/main" id="{1B7BB576-CBAC-4FE5-B73E-F0F8F4F4E3E9}"/>
                    </a:ext>
                  </a:extLst>
                </p:cNvPr>
                <p:cNvCxnSpPr>
                  <a:cxnSpLocks/>
                  <a:stCxn id="22" idx="2"/>
                  <a:endCxn id="23" idx="0"/>
                </p:cNvCxnSpPr>
                <p:nvPr/>
              </p:nvCxnSpPr>
              <p:spPr>
                <a:xfrm flipH="1">
                  <a:off x="668957" y="600345"/>
                  <a:ext cx="3317" cy="122733"/>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9BCA592A-05C0-4CF6-9A92-656F352875AF}"/>
                    </a:ext>
                  </a:extLst>
                </p:cNvPr>
                <p:cNvCxnSpPr>
                  <a:cxnSpLocks/>
                  <a:stCxn id="23" idx="2"/>
                  <a:endCxn id="57" idx="0"/>
                </p:cNvCxnSpPr>
                <p:nvPr/>
              </p:nvCxnSpPr>
              <p:spPr>
                <a:xfrm>
                  <a:off x="668957" y="1104821"/>
                  <a:ext cx="5826" cy="119272"/>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C5C356AE-B43C-4D29-BBEE-6C468A4B03AD}"/>
                    </a:ext>
                  </a:extLst>
                </p:cNvPr>
                <p:cNvCxnSpPr>
                  <a:cxnSpLocks/>
                  <a:stCxn id="27" idx="3"/>
                </p:cNvCxnSpPr>
                <p:nvPr/>
              </p:nvCxnSpPr>
              <p:spPr>
                <a:xfrm flipV="1">
                  <a:off x="1348170" y="3258842"/>
                  <a:ext cx="639431"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70A0974D-DD99-4099-A7B4-29BF13AFC8E6}"/>
                    </a:ext>
                  </a:extLst>
                </p:cNvPr>
                <p:cNvCxnSpPr>
                  <a:cxnSpLocks/>
                </p:cNvCxnSpPr>
                <p:nvPr/>
              </p:nvCxnSpPr>
              <p:spPr>
                <a:xfrm flipH="1">
                  <a:off x="1344544" y="847762"/>
                  <a:ext cx="656634" cy="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BEC91D7E-0F47-48D5-BE5D-FC5E457B8955}"/>
                    </a:ext>
                  </a:extLst>
                </p:cNvPr>
                <p:cNvCxnSpPr>
                  <a:cxnSpLocks/>
                </p:cNvCxnSpPr>
                <p:nvPr/>
              </p:nvCxnSpPr>
              <p:spPr>
                <a:xfrm flipV="1">
                  <a:off x="1999412" y="847764"/>
                  <a:ext cx="0" cy="2411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角丸四角形 23">
                  <a:extLst>
                    <a:ext uri="{FF2B5EF4-FFF2-40B4-BE49-F238E27FC236}">
                      <a16:creationId xmlns:a16="http://schemas.microsoft.com/office/drawing/2014/main" id="{238EDAE6-8800-4CDA-AEFC-E6026805B7DE}"/>
                    </a:ext>
                  </a:extLst>
                </p:cNvPr>
                <p:cNvSpPr/>
                <p:nvPr/>
              </p:nvSpPr>
              <p:spPr bwMode="auto">
                <a:xfrm>
                  <a:off x="1252813" y="2990050"/>
                  <a:ext cx="594260" cy="28319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b="1" dirty="0">
                      <a:solidFill>
                        <a:srgbClr val="FF0000"/>
                      </a:solidFill>
                      <a:latin typeface="Meiryo UI" panose="020B0604030504040204" pitchFamily="50" charset="-128"/>
                      <a:ea typeface="Meiryo UI" panose="020B0604030504040204" pitchFamily="50" charset="-128"/>
                    </a:rPr>
                    <a:t>NG</a:t>
                  </a:r>
                </a:p>
              </p:txBody>
            </p:sp>
            <p:cxnSp>
              <p:nvCxnSpPr>
                <p:cNvPr id="48" name="直線コネクタ 47">
                  <a:extLst>
                    <a:ext uri="{FF2B5EF4-FFF2-40B4-BE49-F238E27FC236}">
                      <a16:creationId xmlns:a16="http://schemas.microsoft.com/office/drawing/2014/main" id="{EEFA075E-ED55-4B13-B3C1-66D86D34586E}"/>
                    </a:ext>
                  </a:extLst>
                </p:cNvPr>
                <p:cNvCxnSpPr>
                  <a:cxnSpLocks/>
                </p:cNvCxnSpPr>
                <p:nvPr/>
              </p:nvCxnSpPr>
              <p:spPr>
                <a:xfrm>
                  <a:off x="1348170" y="2023245"/>
                  <a:ext cx="484943" cy="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1B4DA9-5C3D-4BCF-A28A-0B4B65D1A056}"/>
                    </a:ext>
                  </a:extLst>
                </p:cNvPr>
                <p:cNvCxnSpPr>
                  <a:cxnSpLocks/>
                </p:cNvCxnSpPr>
                <p:nvPr/>
              </p:nvCxnSpPr>
              <p:spPr>
                <a:xfrm flipH="1">
                  <a:off x="1339263" y="993699"/>
                  <a:ext cx="493850" cy="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C580F86D-C0EA-475B-BDF3-2B7009BF6BC1}"/>
                    </a:ext>
                  </a:extLst>
                </p:cNvPr>
                <p:cNvCxnSpPr>
                  <a:cxnSpLocks/>
                </p:cNvCxnSpPr>
                <p:nvPr/>
              </p:nvCxnSpPr>
              <p:spPr>
                <a:xfrm flipV="1">
                  <a:off x="1833112" y="986102"/>
                  <a:ext cx="0" cy="1045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角丸四角形 23">
                  <a:extLst>
                    <a:ext uri="{FF2B5EF4-FFF2-40B4-BE49-F238E27FC236}">
                      <a16:creationId xmlns:a16="http://schemas.microsoft.com/office/drawing/2014/main" id="{B392E457-4E53-4799-BEAA-62C492A45865}"/>
                    </a:ext>
                  </a:extLst>
                </p:cNvPr>
                <p:cNvSpPr/>
                <p:nvPr/>
              </p:nvSpPr>
              <p:spPr bwMode="auto">
                <a:xfrm>
                  <a:off x="1266734" y="1780621"/>
                  <a:ext cx="594260" cy="28319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b="1" dirty="0">
                      <a:solidFill>
                        <a:srgbClr val="FF0000"/>
                      </a:solidFill>
                      <a:latin typeface="Meiryo UI" panose="020B0604030504040204" pitchFamily="50" charset="-128"/>
                      <a:ea typeface="Meiryo UI" panose="020B0604030504040204" pitchFamily="50" charset="-128"/>
                    </a:rPr>
                    <a:t>NG</a:t>
                  </a:r>
                </a:p>
              </p:txBody>
            </p:sp>
            <p:cxnSp>
              <p:nvCxnSpPr>
                <p:cNvPr id="52" name="直線矢印コネクタ 51">
                  <a:extLst>
                    <a:ext uri="{FF2B5EF4-FFF2-40B4-BE49-F238E27FC236}">
                      <a16:creationId xmlns:a16="http://schemas.microsoft.com/office/drawing/2014/main" id="{C452FCC2-DD3B-4188-894D-46342D9D52E2}"/>
                    </a:ext>
                  </a:extLst>
                </p:cNvPr>
                <p:cNvCxnSpPr>
                  <a:cxnSpLocks/>
                  <a:stCxn id="55" idx="2"/>
                  <a:endCxn id="25" idx="0"/>
                </p:cNvCxnSpPr>
                <p:nvPr/>
              </p:nvCxnSpPr>
              <p:spPr>
                <a:xfrm flipH="1">
                  <a:off x="672981" y="2310440"/>
                  <a:ext cx="2917" cy="135995"/>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8CF4F9CD-239B-44B4-A36A-E5FB8A02FFF8}"/>
                    </a:ext>
                  </a:extLst>
                </p:cNvPr>
                <p:cNvCxnSpPr>
                  <a:cxnSpLocks/>
                  <a:stCxn id="21" idx="2"/>
                  <a:endCxn id="22" idx="0"/>
                </p:cNvCxnSpPr>
                <p:nvPr/>
              </p:nvCxnSpPr>
              <p:spPr>
                <a:xfrm>
                  <a:off x="672273" y="99647"/>
                  <a:ext cx="0" cy="118953"/>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54" name="角丸四角形 22">
                  <a:extLst>
                    <a:ext uri="{FF2B5EF4-FFF2-40B4-BE49-F238E27FC236}">
                      <a16:creationId xmlns:a16="http://schemas.microsoft.com/office/drawing/2014/main" id="{7EDA2F74-F7E1-4C7F-B49F-70C838031ADC}"/>
                    </a:ext>
                  </a:extLst>
                </p:cNvPr>
                <p:cNvSpPr/>
                <p:nvPr/>
              </p:nvSpPr>
              <p:spPr bwMode="auto">
                <a:xfrm>
                  <a:off x="723374" y="3400583"/>
                  <a:ext cx="577322" cy="278716"/>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latin typeface="Meiryo UI" panose="020B0604030504040204" pitchFamily="50" charset="-128"/>
                      <a:ea typeface="Meiryo UI" panose="020B0604030504040204" pitchFamily="50" charset="-128"/>
                    </a:rPr>
                    <a:t>OK</a:t>
                  </a:r>
                </a:p>
              </p:txBody>
            </p:sp>
            <p:sp>
              <p:nvSpPr>
                <p:cNvPr id="55" name="フローチャート: 判断 54">
                  <a:extLst>
                    <a:ext uri="{FF2B5EF4-FFF2-40B4-BE49-F238E27FC236}">
                      <a16:creationId xmlns:a16="http://schemas.microsoft.com/office/drawing/2014/main" id="{C9C145E5-B077-4997-A751-49D8E4E44696}"/>
                    </a:ext>
                  </a:extLst>
                </p:cNvPr>
                <p:cNvSpPr/>
                <p:nvPr/>
              </p:nvSpPr>
              <p:spPr>
                <a:xfrm>
                  <a:off x="3627" y="1719868"/>
                  <a:ext cx="1344543" cy="590571"/>
                </a:xfrm>
                <a:prstGeom prst="flowChartDecisi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rPr>
                    <a:t>真直度</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rPr>
                    <a:t>確認</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en-US" altLang="ja-JP" sz="1200" dirty="0">
                      <a:solidFill>
                        <a:schemeClr val="tx1"/>
                      </a:solidFill>
                      <a:latin typeface="Meiryo UI" panose="020B0604030504040204" pitchFamily="50" charset="-128"/>
                      <a:ea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rPr>
                    <a:t>分</a:t>
                  </a:r>
                  <a:r>
                    <a:rPr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56" name="角丸四角形 22">
                  <a:extLst>
                    <a:ext uri="{FF2B5EF4-FFF2-40B4-BE49-F238E27FC236}">
                      <a16:creationId xmlns:a16="http://schemas.microsoft.com/office/drawing/2014/main" id="{C2EE4E8B-3273-470D-943A-6EE6304E5209}"/>
                    </a:ext>
                  </a:extLst>
                </p:cNvPr>
                <p:cNvSpPr/>
                <p:nvPr/>
              </p:nvSpPr>
              <p:spPr bwMode="auto">
                <a:xfrm>
                  <a:off x="1924435" y="8846"/>
                  <a:ext cx="1664960" cy="73430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solidFill>
                        <a:schemeClr val="tx1"/>
                      </a:solidFill>
                      <a:latin typeface="Meiryo UI" panose="020B0604030504040204" pitchFamily="50" charset="-128"/>
                      <a:ea typeface="Meiryo UI" panose="020B0604030504040204" pitchFamily="50" charset="-128"/>
                    </a:rPr>
                    <a:t>全て</a:t>
                  </a:r>
                  <a:r>
                    <a:rPr lang="en-US" altLang="ja-JP" sz="1400" dirty="0">
                      <a:solidFill>
                        <a:schemeClr val="tx1"/>
                      </a:solidFill>
                      <a:latin typeface="Meiryo UI" panose="020B0604030504040204" pitchFamily="50" charset="-128"/>
                      <a:ea typeface="Meiryo UI" panose="020B0604030504040204" pitchFamily="50" charset="-128"/>
                    </a:rPr>
                    <a:t>OK</a:t>
                  </a:r>
                  <a:r>
                    <a:rPr lang="ja-JP" altLang="en-US" sz="1400" dirty="0">
                      <a:solidFill>
                        <a:schemeClr val="tx1"/>
                      </a:solidFill>
                      <a:latin typeface="Meiryo UI" panose="020B0604030504040204" pitchFamily="50" charset="-128"/>
                      <a:ea typeface="Meiryo UI" panose="020B0604030504040204" pitchFamily="50" charset="-128"/>
                    </a:rPr>
                    <a:t>の</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１サイクルは</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en-US" altLang="ja-JP" sz="1400" dirty="0">
                      <a:solidFill>
                        <a:schemeClr val="tx1"/>
                      </a:solidFill>
                      <a:latin typeface="Meiryo UI" panose="020B0604030504040204" pitchFamily="50" charset="-128"/>
                      <a:ea typeface="Meiryo UI" panose="020B0604030504040204" pitchFamily="50" charset="-128"/>
                    </a:rPr>
                    <a:t>6step</a:t>
                  </a:r>
                  <a:r>
                    <a:rPr lang="ja-JP" altLang="en-US" sz="1400" dirty="0">
                      <a:solidFill>
                        <a:schemeClr val="tx1"/>
                      </a:solidFill>
                      <a:latin typeface="Meiryo UI" panose="020B0604030504040204" pitchFamily="50" charset="-128"/>
                      <a:ea typeface="Meiryo UI" panose="020B0604030504040204" pitchFamily="50" charset="-128"/>
                    </a:rPr>
                    <a:t>で</a:t>
                  </a:r>
                  <a:r>
                    <a:rPr lang="en-US" altLang="ja-JP" sz="1400" dirty="0">
                      <a:solidFill>
                        <a:schemeClr val="tx1"/>
                      </a:solidFill>
                      <a:latin typeface="Meiryo UI" panose="020B0604030504040204" pitchFamily="50" charset="-128"/>
                      <a:ea typeface="Meiryo UI" panose="020B0604030504040204" pitchFamily="50" charset="-128"/>
                    </a:rPr>
                    <a:t>26</a:t>
                  </a:r>
                  <a:r>
                    <a:rPr lang="ja-JP" altLang="en-US" sz="1400" dirty="0">
                      <a:solidFill>
                        <a:schemeClr val="tx1"/>
                      </a:solidFill>
                      <a:latin typeface="Meiryo UI" panose="020B0604030504040204" pitchFamily="50" charset="-128"/>
                      <a:ea typeface="Meiryo UI" panose="020B0604030504040204" pitchFamily="50" charset="-128"/>
                    </a:rPr>
                    <a:t>分</a:t>
                  </a: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57" name="フローチャート: 処理 56">
                  <a:extLst>
                    <a:ext uri="{FF2B5EF4-FFF2-40B4-BE49-F238E27FC236}">
                      <a16:creationId xmlns:a16="http://schemas.microsoft.com/office/drawing/2014/main" id="{0F3D8D24-469E-4F00-842C-3F7EC0CB0B92}"/>
                    </a:ext>
                  </a:extLst>
                </p:cNvPr>
                <p:cNvSpPr/>
                <p:nvPr/>
              </p:nvSpPr>
              <p:spPr>
                <a:xfrm>
                  <a:off x="2511" y="1224093"/>
                  <a:ext cx="1344543" cy="381745"/>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材料方向確認</a:t>
                  </a:r>
                  <a:endParaRPr kumimoji="1" lang="en-US" altLang="ja-JP" sz="1400" dirty="0">
                    <a:latin typeface="Meiryo UI" panose="020B0604030504040204" pitchFamily="50" charset="-128"/>
                    <a:ea typeface="Meiryo UI" panose="020B0604030504040204" pitchFamily="50" charset="-128"/>
                  </a:endParaRPr>
                </a:p>
                <a:p>
                  <a:pPr algn="ct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分</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cxnSp>
              <p:nvCxnSpPr>
                <p:cNvPr id="58" name="直線矢印コネクタ 57">
                  <a:extLst>
                    <a:ext uri="{FF2B5EF4-FFF2-40B4-BE49-F238E27FC236}">
                      <a16:creationId xmlns:a16="http://schemas.microsoft.com/office/drawing/2014/main" id="{68097A8C-F227-49AD-9A89-0DC1D4CBCC0D}"/>
                    </a:ext>
                  </a:extLst>
                </p:cNvPr>
                <p:cNvCxnSpPr>
                  <a:cxnSpLocks/>
                  <a:stCxn id="57" idx="2"/>
                  <a:endCxn id="55" idx="0"/>
                </p:cNvCxnSpPr>
                <p:nvPr/>
              </p:nvCxnSpPr>
              <p:spPr>
                <a:xfrm>
                  <a:off x="674865" y="1605832"/>
                  <a:ext cx="1116" cy="114032"/>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9" name="波線 58">
              <a:extLst>
                <a:ext uri="{FF2B5EF4-FFF2-40B4-BE49-F238E27FC236}">
                  <a16:creationId xmlns:a16="http://schemas.microsoft.com/office/drawing/2014/main" id="{B683BE36-441B-40C2-A0E6-0D8443444203}"/>
                </a:ext>
              </a:extLst>
            </p:cNvPr>
            <p:cNvSpPr/>
            <p:nvPr/>
          </p:nvSpPr>
          <p:spPr>
            <a:xfrm>
              <a:off x="208397" y="1386137"/>
              <a:ext cx="2800235" cy="340871"/>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標準作業工程フロー</a:t>
              </a:r>
            </a:p>
          </p:txBody>
        </p:sp>
        <p:sp>
          <p:nvSpPr>
            <p:cNvPr id="63" name="テキスト ボックス 62">
              <a:extLst>
                <a:ext uri="{FF2B5EF4-FFF2-40B4-BE49-F238E27FC236}">
                  <a16:creationId xmlns:a16="http://schemas.microsoft.com/office/drawing/2014/main" id="{AB6E0EC9-BC63-43D6-869F-E825052EBFA7}"/>
                </a:ext>
              </a:extLst>
            </p:cNvPr>
            <p:cNvSpPr txBox="1"/>
            <p:nvPr/>
          </p:nvSpPr>
          <p:spPr>
            <a:xfrm>
              <a:off x="643798" y="1024482"/>
              <a:ext cx="3832616" cy="400110"/>
            </a:xfrm>
            <a:prstGeom prst="rect">
              <a:avLst/>
            </a:prstGeom>
            <a:noFill/>
          </p:spPr>
          <p:txBody>
            <a:bodyPr wrap="square" rtlCol="0">
              <a:spAutoFit/>
            </a:bodyPr>
            <a:lstStyle/>
            <a:p>
              <a:pPr algn="ctr"/>
              <a:r>
                <a:rPr kumimoji="1"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標準作業と実作業を比べる！</a:t>
              </a:r>
              <a:endPar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2" name="角丸四角形 22">
              <a:extLst>
                <a:ext uri="{FF2B5EF4-FFF2-40B4-BE49-F238E27FC236}">
                  <a16:creationId xmlns:a16="http://schemas.microsoft.com/office/drawing/2014/main" id="{43A2749F-1B6F-410D-B106-AD648213A56C}"/>
                </a:ext>
              </a:extLst>
            </p:cNvPr>
            <p:cNvSpPr/>
            <p:nvPr/>
          </p:nvSpPr>
          <p:spPr bwMode="auto">
            <a:xfrm>
              <a:off x="2890183" y="2884272"/>
              <a:ext cx="2014064" cy="174145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b="1" dirty="0">
                  <a:solidFill>
                    <a:schemeClr val="tx1"/>
                  </a:solidFill>
                  <a:latin typeface="Meiryo UI" panose="020B0604030504040204" pitchFamily="50" charset="-128"/>
                  <a:ea typeface="Meiryo UI" panose="020B0604030504040204" pitchFamily="50" charset="-128"/>
                </a:rPr>
                <a:t>HT</a:t>
              </a:r>
              <a:r>
                <a:rPr lang="ja-JP" altLang="en-US" sz="1400" b="1" dirty="0">
                  <a:solidFill>
                    <a:schemeClr val="tx1"/>
                  </a:solidFill>
                  <a:latin typeface="Meiryo UI" panose="020B0604030504040204" pitchFamily="50" charset="-128"/>
                  <a:ea typeface="Meiryo UI" panose="020B0604030504040204" pitchFamily="50" charset="-128"/>
                </a:rPr>
                <a:t>前の②～④を</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１回繰返すと</a:t>
              </a: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分</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en-US" altLang="ja-JP" sz="2000" b="1" dirty="0">
                  <a:solidFill>
                    <a:schemeClr val="tx1"/>
                  </a:solidFill>
                  <a:latin typeface="Meiryo UI" panose="020B0604030504040204" pitchFamily="50" charset="-128"/>
                  <a:ea typeface="Meiryo UI" panose="020B0604030504040204" pitchFamily="50" charset="-128"/>
                </a:rPr>
                <a:t>9step</a:t>
              </a:r>
              <a:r>
                <a:rPr lang="ja-JP" altLang="en-US" sz="2000" b="1" dirty="0">
                  <a:solidFill>
                    <a:schemeClr val="tx1"/>
                  </a:solidFill>
                  <a:latin typeface="Meiryo UI" panose="020B0604030504040204" pitchFamily="50" charset="-128"/>
                  <a:ea typeface="Meiryo UI" panose="020B0604030504040204" pitchFamily="50" charset="-128"/>
                </a:rPr>
                <a:t>で</a:t>
              </a:r>
              <a:r>
                <a:rPr lang="en-US" altLang="ja-JP" sz="2000" b="1" dirty="0">
                  <a:solidFill>
                    <a:schemeClr val="tx1"/>
                  </a:solidFill>
                  <a:latin typeface="Meiryo UI" panose="020B0604030504040204" pitchFamily="50" charset="-128"/>
                  <a:ea typeface="Meiryo UI" panose="020B0604030504040204" pitchFamily="50" charset="-128"/>
                </a:rPr>
                <a:t>30</a:t>
              </a:r>
              <a:r>
                <a:rPr lang="ja-JP" altLang="en-US" sz="2000" b="1" dirty="0">
                  <a:solidFill>
                    <a:schemeClr val="tx1"/>
                  </a:solidFill>
                  <a:latin typeface="Meiryo UI" panose="020B0604030504040204" pitchFamily="50" charset="-128"/>
                  <a:ea typeface="Meiryo UI" panose="020B0604030504040204" pitchFamily="50" charset="-128"/>
                </a:rPr>
                <a:t>分</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rgbClr val="FF0000"/>
                  </a:solidFill>
                  <a:latin typeface="Meiryo UI" panose="020B0604030504040204" pitchFamily="50" charset="-128"/>
                  <a:ea typeface="Meiryo UI" panose="020B0604030504040204" pitchFamily="50" charset="-128"/>
                </a:rPr>
                <a:t>≒標準時間</a:t>
              </a:r>
              <a:endParaRPr lang="en-US" altLang="ja-JP" sz="2000" b="1" dirty="0">
                <a:solidFill>
                  <a:srgbClr val="FF0000"/>
                </a:solidFill>
                <a:latin typeface="Meiryo UI" panose="020B0604030504040204" pitchFamily="50" charset="-128"/>
                <a:ea typeface="Meiryo UI" panose="020B0604030504040204" pitchFamily="50" charset="-128"/>
              </a:endParaRPr>
            </a:p>
            <a:p>
              <a:pPr algn="ctr"/>
              <a:r>
                <a:rPr lang="en-US" altLang="ja-JP" sz="2000" b="1" dirty="0">
                  <a:solidFill>
                    <a:srgbClr val="FF0000"/>
                  </a:solidFill>
                  <a:latin typeface="Meiryo UI" panose="020B0604030504040204" pitchFamily="50" charset="-128"/>
                  <a:ea typeface="Meiryo UI" panose="020B0604030504040204" pitchFamily="50" charset="-128"/>
                </a:rPr>
                <a:t>(30</a:t>
              </a:r>
              <a:r>
                <a:rPr lang="ja-JP" altLang="en-US" sz="2000" b="1" dirty="0">
                  <a:solidFill>
                    <a:srgbClr val="FF0000"/>
                  </a:solidFill>
                  <a:latin typeface="Meiryo UI" panose="020B0604030504040204" pitchFamily="50" charset="-128"/>
                  <a:ea typeface="Meiryo UI" panose="020B0604030504040204" pitchFamily="50" charset="-128"/>
                </a:rPr>
                <a:t>分</a:t>
              </a:r>
              <a:r>
                <a:rPr lang="en-US" altLang="ja-JP" sz="2000" b="1" dirty="0">
                  <a:solidFill>
                    <a:srgbClr val="FF0000"/>
                  </a:solidFill>
                  <a:latin typeface="Meiryo UI" panose="020B0604030504040204" pitchFamily="50" charset="-128"/>
                  <a:ea typeface="Meiryo UI" panose="020B0604030504040204" pitchFamily="50" charset="-128"/>
                </a:rPr>
                <a:t>)</a:t>
              </a:r>
            </a:p>
          </p:txBody>
        </p:sp>
        <p:sp>
          <p:nvSpPr>
            <p:cNvPr id="108" name="角丸四角形 22">
              <a:extLst>
                <a:ext uri="{FF2B5EF4-FFF2-40B4-BE49-F238E27FC236}">
                  <a16:creationId xmlns:a16="http://schemas.microsoft.com/office/drawing/2014/main" id="{61C06DFC-D334-4EEA-AF4D-DBAE503D02AC}"/>
                </a:ext>
              </a:extLst>
            </p:cNvPr>
            <p:cNvSpPr/>
            <p:nvPr/>
          </p:nvSpPr>
          <p:spPr bwMode="auto">
            <a:xfrm>
              <a:off x="2928226" y="4661946"/>
              <a:ext cx="2014064" cy="174145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b="1" dirty="0">
                  <a:solidFill>
                    <a:schemeClr val="tx1"/>
                  </a:solidFill>
                  <a:latin typeface="Meiryo UI" panose="020B0604030504040204" pitchFamily="50" charset="-128"/>
                  <a:ea typeface="Meiryo UI" panose="020B0604030504040204" pitchFamily="50" charset="-128"/>
                </a:rPr>
                <a:t>HT</a:t>
              </a:r>
              <a:r>
                <a:rPr lang="ja-JP" altLang="en-US" sz="1400" b="1" dirty="0">
                  <a:solidFill>
                    <a:schemeClr val="tx1"/>
                  </a:solidFill>
                  <a:latin typeface="Meiryo UI" panose="020B0604030504040204" pitchFamily="50" charset="-128"/>
                  <a:ea typeface="Meiryo UI" panose="020B0604030504040204" pitchFamily="50" charset="-128"/>
                </a:rPr>
                <a:t>後の②～⑥を</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１回繰返すと</a:t>
              </a:r>
              <a:r>
                <a:rPr lang="en-US" altLang="ja-JP" sz="1400" b="1" dirty="0">
                  <a:solidFill>
                    <a:schemeClr val="tx1"/>
                  </a:solidFill>
                  <a:latin typeface="Meiryo UI" panose="020B0604030504040204" pitchFamily="50" charset="-128"/>
                  <a:ea typeface="Meiryo UI" panose="020B0604030504040204" pitchFamily="50" charset="-128"/>
                </a:rPr>
                <a:t>+25</a:t>
              </a:r>
              <a:r>
                <a:rPr lang="ja-JP" altLang="en-US" sz="1400" b="1" dirty="0">
                  <a:solidFill>
                    <a:schemeClr val="tx1"/>
                  </a:solidFill>
                  <a:latin typeface="Meiryo UI" panose="020B0604030504040204" pitchFamily="50" charset="-128"/>
                  <a:ea typeface="Meiryo UI" panose="020B0604030504040204" pitchFamily="50" charset="-128"/>
                </a:rPr>
                <a:t>分</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 </a:t>
              </a:r>
              <a:endParaRPr lang="en-US" altLang="ja-JP" sz="1400" b="1" dirty="0">
                <a:solidFill>
                  <a:schemeClr val="tx1"/>
                </a:solidFill>
                <a:latin typeface="Meiryo UI" panose="020B0604030504040204" pitchFamily="50" charset="-128"/>
                <a:ea typeface="Meiryo UI" panose="020B0604030504040204" pitchFamily="50" charset="-128"/>
              </a:endParaRPr>
            </a:p>
            <a:p>
              <a:pPr algn="ctr"/>
              <a:r>
                <a:rPr lang="en-US" altLang="ja-JP" sz="1400" dirty="0">
                  <a:solidFill>
                    <a:schemeClr val="tx1"/>
                  </a:solidFill>
                  <a:latin typeface="Meiryo UI" panose="020B0604030504040204" pitchFamily="50" charset="-128"/>
                  <a:ea typeface="Meiryo UI" panose="020B0604030504040204" pitchFamily="50" charset="-128"/>
                </a:rPr>
                <a:t>11step</a:t>
              </a:r>
              <a:r>
                <a:rPr lang="ja-JP" altLang="en-US" sz="1400" dirty="0">
                  <a:solidFill>
                    <a:schemeClr val="tx1"/>
                  </a:solidFill>
                  <a:latin typeface="Meiryo UI" panose="020B0604030504040204" pitchFamily="50" charset="-128"/>
                  <a:ea typeface="Meiryo UI" panose="020B0604030504040204" pitchFamily="50" charset="-128"/>
                </a:rPr>
                <a:t>で</a:t>
              </a:r>
              <a:r>
                <a:rPr lang="en-US" altLang="ja-JP" sz="1400" dirty="0">
                  <a:solidFill>
                    <a:schemeClr val="tx1"/>
                  </a:solidFill>
                  <a:latin typeface="Meiryo UI" panose="020B0604030504040204" pitchFamily="50" charset="-128"/>
                  <a:ea typeface="Meiryo UI" panose="020B0604030504040204" pitchFamily="50" charset="-128"/>
                </a:rPr>
                <a:t>51</a:t>
              </a:r>
              <a:r>
                <a:rPr lang="ja-JP" altLang="en-US" sz="1400" dirty="0">
                  <a:solidFill>
                    <a:schemeClr val="tx1"/>
                  </a:solidFill>
                  <a:latin typeface="Meiryo UI" panose="020B0604030504040204" pitchFamily="50" charset="-128"/>
                  <a:ea typeface="Meiryo UI" panose="020B0604030504040204" pitchFamily="50" charset="-128"/>
                </a:rPr>
                <a:t>分</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92" name="角丸四角形 22">
              <a:extLst>
                <a:ext uri="{FF2B5EF4-FFF2-40B4-BE49-F238E27FC236}">
                  <a16:creationId xmlns:a16="http://schemas.microsoft.com/office/drawing/2014/main" id="{AE5DB4FB-5C5E-4902-8574-0FCCFA02E867}"/>
                </a:ext>
              </a:extLst>
            </p:cNvPr>
            <p:cNvSpPr/>
            <p:nvPr/>
          </p:nvSpPr>
          <p:spPr bwMode="auto">
            <a:xfrm>
              <a:off x="2973441" y="1691701"/>
              <a:ext cx="1804392" cy="42275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作業時間の目安</a:t>
              </a:r>
              <a:r>
                <a:rPr lang="en-US" altLang="ja-JP" sz="1400" dirty="0">
                  <a:solidFill>
                    <a:schemeClr val="tx1"/>
                  </a:solidFill>
                  <a:latin typeface="Meiryo UI" panose="020B0604030504040204" pitchFamily="50" charset="-128"/>
                  <a:ea typeface="Meiryo UI" panose="020B0604030504040204" pitchFamily="50" charset="-128"/>
                </a:rPr>
                <a:t>】</a:t>
              </a:r>
            </a:p>
          </p:txBody>
        </p:sp>
        <p:sp>
          <p:nvSpPr>
            <p:cNvPr id="109" name="角丸四角形 22">
              <a:extLst>
                <a:ext uri="{FF2B5EF4-FFF2-40B4-BE49-F238E27FC236}">
                  <a16:creationId xmlns:a16="http://schemas.microsoft.com/office/drawing/2014/main" id="{5BFC8747-D49F-497D-B316-5986662E4400}"/>
                </a:ext>
              </a:extLst>
            </p:cNvPr>
            <p:cNvSpPr/>
            <p:nvPr/>
          </p:nvSpPr>
          <p:spPr bwMode="auto">
            <a:xfrm>
              <a:off x="135619" y="2273051"/>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①</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16" name="角丸四角形 22">
              <a:extLst>
                <a:ext uri="{FF2B5EF4-FFF2-40B4-BE49-F238E27FC236}">
                  <a16:creationId xmlns:a16="http://schemas.microsoft.com/office/drawing/2014/main" id="{FB7DDC0A-74A7-4576-A6EF-008D9CA71382}"/>
                </a:ext>
              </a:extLst>
            </p:cNvPr>
            <p:cNvSpPr/>
            <p:nvPr/>
          </p:nvSpPr>
          <p:spPr bwMode="auto">
            <a:xfrm>
              <a:off x="126080" y="2904459"/>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②</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17" name="角丸四角形 22">
              <a:extLst>
                <a:ext uri="{FF2B5EF4-FFF2-40B4-BE49-F238E27FC236}">
                  <a16:creationId xmlns:a16="http://schemas.microsoft.com/office/drawing/2014/main" id="{5E464995-081C-4373-B401-0F1B09509C43}"/>
                </a:ext>
              </a:extLst>
            </p:cNvPr>
            <p:cNvSpPr/>
            <p:nvPr/>
          </p:nvSpPr>
          <p:spPr bwMode="auto">
            <a:xfrm>
              <a:off x="115873" y="3524386"/>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③</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18" name="角丸四角形 22">
              <a:extLst>
                <a:ext uri="{FF2B5EF4-FFF2-40B4-BE49-F238E27FC236}">
                  <a16:creationId xmlns:a16="http://schemas.microsoft.com/office/drawing/2014/main" id="{3C3DAC30-8F2A-4862-873B-BF19C68AADA4}"/>
                </a:ext>
              </a:extLst>
            </p:cNvPr>
            <p:cNvSpPr/>
            <p:nvPr/>
          </p:nvSpPr>
          <p:spPr bwMode="auto">
            <a:xfrm>
              <a:off x="103601" y="4294674"/>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④</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19" name="角丸四角形 22">
              <a:extLst>
                <a:ext uri="{FF2B5EF4-FFF2-40B4-BE49-F238E27FC236}">
                  <a16:creationId xmlns:a16="http://schemas.microsoft.com/office/drawing/2014/main" id="{C3DEA5C3-9B7B-49F5-86D4-A512296F8FAF}"/>
                </a:ext>
              </a:extLst>
            </p:cNvPr>
            <p:cNvSpPr/>
            <p:nvPr/>
          </p:nvSpPr>
          <p:spPr bwMode="auto">
            <a:xfrm>
              <a:off x="115299" y="5087859"/>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⑤</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20" name="角丸四角形 22">
              <a:extLst>
                <a:ext uri="{FF2B5EF4-FFF2-40B4-BE49-F238E27FC236}">
                  <a16:creationId xmlns:a16="http://schemas.microsoft.com/office/drawing/2014/main" id="{7A75AE38-90DB-4A5C-B2F6-D9434677E578}"/>
                </a:ext>
              </a:extLst>
            </p:cNvPr>
            <p:cNvSpPr/>
            <p:nvPr/>
          </p:nvSpPr>
          <p:spPr bwMode="auto">
            <a:xfrm>
              <a:off x="105713" y="5858562"/>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⑥</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21" name="角丸四角形 22">
              <a:extLst>
                <a:ext uri="{FF2B5EF4-FFF2-40B4-BE49-F238E27FC236}">
                  <a16:creationId xmlns:a16="http://schemas.microsoft.com/office/drawing/2014/main" id="{6C0BC8E6-8870-4091-AE5A-B89394BBC276}"/>
                </a:ext>
              </a:extLst>
            </p:cNvPr>
            <p:cNvSpPr/>
            <p:nvPr/>
          </p:nvSpPr>
          <p:spPr bwMode="auto">
            <a:xfrm>
              <a:off x="26568" y="1998795"/>
              <a:ext cx="508179" cy="29464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600" dirty="0">
                  <a:solidFill>
                    <a:schemeClr val="tx1"/>
                  </a:solidFill>
                  <a:latin typeface="Meiryo UI" panose="020B0604030504040204" pitchFamily="50" charset="-128"/>
                  <a:ea typeface="Meiryo UI" panose="020B0604030504040204" pitchFamily="50" charset="-128"/>
                </a:rPr>
                <a:t>step</a:t>
              </a:r>
            </a:p>
          </p:txBody>
        </p:sp>
      </p:grpSp>
      <p:sp>
        <p:nvSpPr>
          <p:cNvPr id="122" name="四角形: 角を丸くする 111">
            <a:extLst>
              <a:ext uri="{FF2B5EF4-FFF2-40B4-BE49-F238E27FC236}">
                <a16:creationId xmlns:a16="http://schemas.microsoft.com/office/drawing/2014/main" id="{0C3DB87F-560E-414D-B209-A8730F49B86E}"/>
              </a:ext>
            </a:extLst>
          </p:cNvPr>
          <p:cNvSpPr/>
          <p:nvPr/>
        </p:nvSpPr>
        <p:spPr>
          <a:xfrm>
            <a:off x="8803798" y="4299829"/>
            <a:ext cx="996037" cy="51279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solidFill>
                <a:latin typeface="Meiryo UI" panose="020B0604030504040204" pitchFamily="50" charset="-128"/>
                <a:ea typeface="Meiryo UI" panose="020B0604030504040204" pitchFamily="50" charset="-128"/>
              </a:rPr>
              <a:t>STEP</a:t>
            </a:r>
            <a:r>
              <a:rPr kumimoji="1" lang="ja-JP" altLang="en-US" sz="1400" dirty="0">
                <a:solidFill>
                  <a:schemeClr val="tx1"/>
                </a:solidFill>
                <a:latin typeface="Meiryo UI" panose="020B0604030504040204" pitchFamily="50" charset="-128"/>
                <a:ea typeface="Meiryo UI" panose="020B0604030504040204" pitchFamily="50" charset="-128"/>
              </a:rPr>
              <a:t>数 </a:t>
            </a:r>
            <a:r>
              <a:rPr lang="en-US" altLang="ja-JP" sz="1400" b="1" dirty="0">
                <a:solidFill>
                  <a:schemeClr val="tx1"/>
                </a:solidFill>
                <a:latin typeface="Meiryo UI" panose="020B0604030504040204" pitchFamily="50" charset="-128"/>
                <a:ea typeface="Meiryo UI" panose="020B0604030504040204" pitchFamily="50" charset="-128"/>
              </a:rPr>
              <a:t>32</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85" name="直線コネクタ 84"/>
          <p:cNvCxnSpPr/>
          <p:nvPr/>
        </p:nvCxnSpPr>
        <p:spPr>
          <a:xfrm flipV="1">
            <a:off x="5749027" y="6283606"/>
            <a:ext cx="59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5749747" y="6587846"/>
            <a:ext cx="43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5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1500" tmFilter="0, 0; .2, .5; .8, .5; 1, 0"/>
                                        <p:tgtEl>
                                          <p:spTgt spid="7"/>
                                        </p:tgtEl>
                                      </p:cBhvr>
                                    </p:animEffect>
                                    <p:animScale>
                                      <p:cBhvr>
                                        <p:cTn id="7" dur="7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grpId="0" nodeType="clickEffect">
                                  <p:stCondLst>
                                    <p:cond delay="0"/>
                                  </p:stCondLst>
                                  <p:childTnLst>
                                    <p:animEffect transition="out" filter="fade">
                                      <p:cBhvr>
                                        <p:cTn id="11" dur="1000" tmFilter="0, 0; .2, .5; .8, .5; 1, 0"/>
                                        <p:tgtEl>
                                          <p:spTgt spid="112"/>
                                        </p:tgtEl>
                                      </p:cBhvr>
                                    </p:animEffect>
                                    <p:animScale>
                                      <p:cBhvr>
                                        <p:cTn id="12" dur="500" autoRev="1" fill="hold"/>
                                        <p:tgtEl>
                                          <p:spTgt spid="112"/>
                                        </p:tgtEl>
                                      </p:cBhvr>
                                      <p:by x="105000" y="105000"/>
                                    </p:animScale>
                                  </p:childTnLst>
                                </p:cTn>
                              </p:par>
                              <p:par>
                                <p:cTn id="13" presetID="26" presetClass="emph" presetSubtype="0" repeatCount="2000" fill="hold" grpId="0" nodeType="withEffect">
                                  <p:stCondLst>
                                    <p:cond delay="0"/>
                                  </p:stCondLst>
                                  <p:childTnLst>
                                    <p:animEffect transition="out" filter="fade">
                                      <p:cBhvr>
                                        <p:cTn id="14" dur="1000" tmFilter="0, 0; .2, .5; .8, .5; 1, 0"/>
                                        <p:tgtEl>
                                          <p:spTgt spid="86"/>
                                        </p:tgtEl>
                                      </p:cBhvr>
                                    </p:animEffect>
                                    <p:animScale>
                                      <p:cBhvr>
                                        <p:cTn id="15" dur="500" autoRev="1" fill="hold"/>
                                        <p:tgtEl>
                                          <p:spTgt spid="86"/>
                                        </p:tgtEl>
                                      </p:cBhvr>
                                      <p:by x="105000" y="105000"/>
                                    </p:animScale>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1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repeatCount="2000" fill="hold" grpId="1" nodeType="clickEffect">
                                  <p:stCondLst>
                                    <p:cond delay="0"/>
                                  </p:stCondLst>
                                  <p:childTnLst>
                                    <p:animEffect transition="out" filter="fade">
                                      <p:cBhvr>
                                        <p:cTn id="23" dur="1000" tmFilter="0, 0; .2, .5; .8, .5; 1, 0"/>
                                        <p:tgtEl>
                                          <p:spTgt spid="86"/>
                                        </p:tgtEl>
                                      </p:cBhvr>
                                    </p:animEffect>
                                    <p:animScale>
                                      <p:cBhvr>
                                        <p:cTn id="24" dur="500" autoRev="1" fill="hold"/>
                                        <p:tgtEl>
                                          <p:spTgt spid="86"/>
                                        </p:tgtEl>
                                      </p:cBhvr>
                                      <p:by x="105000" y="105000"/>
                                    </p:animScale>
                                  </p:childTnLst>
                                </p:cTn>
                              </p:par>
                              <p:par>
                                <p:cTn id="25" presetID="26" presetClass="emph" presetSubtype="0" repeatCount="2000" fill="hold" grpId="0" nodeType="withEffect">
                                  <p:stCondLst>
                                    <p:cond delay="0"/>
                                  </p:stCondLst>
                                  <p:childTnLst>
                                    <p:animEffect transition="out" filter="fade">
                                      <p:cBhvr>
                                        <p:cTn id="26" dur="1000" tmFilter="0, 0; .2, .5; .8, .5; 1, 0"/>
                                        <p:tgtEl>
                                          <p:spTgt spid="114"/>
                                        </p:tgtEl>
                                      </p:cBhvr>
                                    </p:animEffect>
                                    <p:animScale>
                                      <p:cBhvr>
                                        <p:cTn id="27" dur="500" autoRev="1" fill="hold"/>
                                        <p:tgtEl>
                                          <p:spTgt spid="114"/>
                                        </p:tgtEl>
                                      </p:cBhvr>
                                      <p:by x="105000" y="105000"/>
                                    </p:animScale>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wipe(left)">
                                      <p:cBhvr>
                                        <p:cTn id="31" dur="125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4" grpId="0" animBg="1"/>
      <p:bldP spid="86" grpId="0" animBg="1"/>
      <p:bldP spid="8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下矢印 13">
            <a:extLst>
              <a:ext uri="{FF2B5EF4-FFF2-40B4-BE49-F238E27FC236}">
                <a16:creationId xmlns:a16="http://schemas.microsoft.com/office/drawing/2014/main" id="{1F4712D5-D613-4B2F-BBCD-87498DBC5F82}"/>
              </a:ext>
            </a:extLst>
          </p:cNvPr>
          <p:cNvSpPr/>
          <p:nvPr/>
        </p:nvSpPr>
        <p:spPr>
          <a:xfrm>
            <a:off x="3786995" y="1142694"/>
            <a:ext cx="4226945" cy="3127380"/>
          </a:xfrm>
          <a:prstGeom prst="downArrow">
            <a:avLst>
              <a:gd name="adj1" fmla="val 50000"/>
              <a:gd name="adj2" fmla="val 20688"/>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6B303350-37A9-4D17-B074-9891DA0E2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45" y="2441775"/>
            <a:ext cx="967187" cy="1310946"/>
          </a:xfrm>
          <a:prstGeom prst="rect">
            <a:avLst/>
          </a:prstGeom>
        </p:spPr>
      </p:pic>
      <p:sp>
        <p:nvSpPr>
          <p:cNvPr id="13" name="四角形吹き出し 31">
            <a:extLst>
              <a:ext uri="{FF2B5EF4-FFF2-40B4-BE49-F238E27FC236}">
                <a16:creationId xmlns:a16="http://schemas.microsoft.com/office/drawing/2014/main" id="{5B86376C-A63B-400A-AFFC-220BDF95EF24}"/>
              </a:ext>
            </a:extLst>
          </p:cNvPr>
          <p:cNvSpPr/>
          <p:nvPr/>
        </p:nvSpPr>
        <p:spPr>
          <a:xfrm>
            <a:off x="1974192" y="2406127"/>
            <a:ext cx="3840011" cy="1002134"/>
          </a:xfrm>
          <a:prstGeom prst="wedgeRectCallout">
            <a:avLst>
              <a:gd name="adj1" fmla="val -60362"/>
              <a:gd name="adj2" fmla="val 12751"/>
            </a:avLst>
          </a:prstGeom>
          <a:ln/>
        </p:spPr>
        <p:style>
          <a:lnRef idx="1">
            <a:schemeClr val="accent2"/>
          </a:lnRef>
          <a:fillRef idx="2">
            <a:schemeClr val="accent2"/>
          </a:fillRef>
          <a:effectRef idx="1">
            <a:schemeClr val="accent2"/>
          </a:effectRef>
          <a:fontRef idx="minor">
            <a:schemeClr val="dk1"/>
          </a:fontRef>
        </p:style>
        <p:txBody>
          <a:bodyPr lIns="72000" tIns="36000" bIns="3600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タイムリーな活動が行えるよう</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いつも通りの運営方法から</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目線を変えてみよう！！！</a:t>
            </a:r>
          </a:p>
        </p:txBody>
      </p:sp>
      <p:pic>
        <p:nvPicPr>
          <p:cNvPr id="28" name="図 27">
            <a:extLst>
              <a:ext uri="{FF2B5EF4-FFF2-40B4-BE49-F238E27FC236}">
                <a16:creationId xmlns:a16="http://schemas.microsoft.com/office/drawing/2014/main" id="{56383481-3A43-4EA7-9623-73A07042795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64092" y="1558563"/>
            <a:ext cx="1087041" cy="1428287"/>
          </a:xfrm>
          <a:prstGeom prst="rect">
            <a:avLst/>
          </a:prstGeom>
        </p:spPr>
      </p:pic>
      <p:sp>
        <p:nvSpPr>
          <p:cNvPr id="29" name="四角形吹き出し 20">
            <a:extLst>
              <a:ext uri="{FF2B5EF4-FFF2-40B4-BE49-F238E27FC236}">
                <a16:creationId xmlns:a16="http://schemas.microsoft.com/office/drawing/2014/main" id="{977C4C17-0482-4CB6-9F1A-CE302D5BA55F}"/>
              </a:ext>
            </a:extLst>
          </p:cNvPr>
          <p:cNvSpPr/>
          <p:nvPr/>
        </p:nvSpPr>
        <p:spPr>
          <a:xfrm>
            <a:off x="6090249" y="1892457"/>
            <a:ext cx="3911909" cy="1021802"/>
          </a:xfrm>
          <a:prstGeom prst="wedgeRectCallout">
            <a:avLst>
              <a:gd name="adj1" fmla="val 61426"/>
              <a:gd name="adj2" fmla="val -2449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Meiryo UI" panose="020B0604030504040204" pitchFamily="50" charset="-128"/>
                <a:ea typeface="Meiryo UI" panose="020B0604030504040204" pitchFamily="50" charset="-128"/>
              </a:rPr>
              <a:t>過去の活動では昼勤・夜勤で</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情報共有に時間がかかり、</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b="1" dirty="0">
                <a:solidFill>
                  <a:sysClr val="windowText" lastClr="000000"/>
                </a:solidFill>
                <a:latin typeface="Meiryo UI" panose="020B0604030504040204" pitchFamily="50" charset="-128"/>
                <a:ea typeface="Meiryo UI" panose="020B0604030504040204" pitchFamily="50" charset="-128"/>
              </a:rPr>
              <a:t>計画から遅れることが多かったね・・・</a:t>
            </a:r>
            <a:endParaRPr lang="en-US" altLang="ja-JP" sz="1600" b="1" dirty="0">
              <a:solidFill>
                <a:sysClr val="windowText" lastClr="000000"/>
              </a:solidFill>
              <a:latin typeface="Meiryo UI" panose="020B0604030504040204" pitchFamily="50" charset="-128"/>
              <a:ea typeface="Meiryo UI" panose="020B0604030504040204" pitchFamily="50" charset="-128"/>
            </a:endParaRPr>
          </a:p>
        </p:txBody>
      </p:sp>
      <p:sp>
        <p:nvSpPr>
          <p:cNvPr id="31" name="角丸四角形 51">
            <a:extLst>
              <a:ext uri="{FF2B5EF4-FFF2-40B4-BE49-F238E27FC236}">
                <a16:creationId xmlns:a16="http://schemas.microsoft.com/office/drawing/2014/main" id="{6D4C343A-F262-44DD-8D08-874EF4037C93}"/>
              </a:ext>
            </a:extLst>
          </p:cNvPr>
          <p:cNvSpPr/>
          <p:nvPr/>
        </p:nvSpPr>
        <p:spPr>
          <a:xfrm>
            <a:off x="10372718" y="2701390"/>
            <a:ext cx="1087041" cy="4160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横井班長</a:t>
            </a:r>
          </a:p>
        </p:txBody>
      </p:sp>
      <p:pic>
        <p:nvPicPr>
          <p:cNvPr id="33" name="図 32">
            <a:extLst>
              <a:ext uri="{FF2B5EF4-FFF2-40B4-BE49-F238E27FC236}">
                <a16:creationId xmlns:a16="http://schemas.microsoft.com/office/drawing/2014/main" id="{2C7CEC88-CE11-4F06-9736-3805E8A2592F}"/>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0632" y="1002680"/>
            <a:ext cx="989000" cy="1292435"/>
          </a:xfrm>
          <a:prstGeom prst="rect">
            <a:avLst/>
          </a:prstGeom>
        </p:spPr>
      </p:pic>
      <p:sp>
        <p:nvSpPr>
          <p:cNvPr id="37" name="角丸四角形 22">
            <a:extLst>
              <a:ext uri="{FF2B5EF4-FFF2-40B4-BE49-F238E27FC236}">
                <a16:creationId xmlns:a16="http://schemas.microsoft.com/office/drawing/2014/main" id="{5AD4CB9E-4FBC-4E79-BD12-30347208C5B4}"/>
              </a:ext>
            </a:extLst>
          </p:cNvPr>
          <p:cNvSpPr/>
          <p:nvPr/>
        </p:nvSpPr>
        <p:spPr bwMode="auto">
          <a:xfrm>
            <a:off x="286622" y="3959525"/>
            <a:ext cx="11610437" cy="2726129"/>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1A32F099-9412-46B5-8DB0-7FEAE222B173}"/>
              </a:ext>
            </a:extLst>
          </p:cNvPr>
          <p:cNvSpPr/>
          <p:nvPr/>
        </p:nvSpPr>
        <p:spPr>
          <a:xfrm>
            <a:off x="10593649" y="521099"/>
            <a:ext cx="1323240" cy="338554"/>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5/12</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grpSp>
        <p:nvGrpSpPr>
          <p:cNvPr id="43" name="グループ化 42"/>
          <p:cNvGrpSpPr/>
          <p:nvPr/>
        </p:nvGrpSpPr>
        <p:grpSpPr>
          <a:xfrm>
            <a:off x="571239" y="87760"/>
            <a:ext cx="11049525" cy="953640"/>
            <a:chOff x="856858" y="131640"/>
            <a:chExt cx="16574288" cy="1430460"/>
          </a:xfrm>
        </p:grpSpPr>
        <p:sp>
          <p:nvSpPr>
            <p:cNvPr id="44"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5"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6"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8" name="TextBox 27"/>
            <p:cNvSpPr txBox="1"/>
            <p:nvPr/>
          </p:nvSpPr>
          <p:spPr>
            <a:xfrm>
              <a:off x="2857536" y="812974"/>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a:t>
              </a:r>
              <a:endParaRPr kumimoji="0" lang="en-US" altLang="ja-JP" sz="2333" spc="117" dirty="0">
                <a:solidFill>
                  <a:srgbClr val="1B1B1B"/>
                </a:solidFill>
                <a:latin typeface="Meiryo UI" panose="020B0604030504040204" pitchFamily="50" charset="-128"/>
                <a:ea typeface="Meiryo UI" panose="020B0604030504040204" pitchFamily="50" charset="-128"/>
              </a:endParaRPr>
            </a:p>
          </p:txBody>
        </p:sp>
        <p:grpSp>
          <p:nvGrpSpPr>
            <p:cNvPr id="49" name="グループ化 48"/>
            <p:cNvGrpSpPr/>
            <p:nvPr/>
          </p:nvGrpSpPr>
          <p:grpSpPr>
            <a:xfrm>
              <a:off x="1233237" y="131640"/>
              <a:ext cx="1213487" cy="1430459"/>
              <a:chOff x="1233237" y="131640"/>
              <a:chExt cx="1213487" cy="1430459"/>
            </a:xfrm>
          </p:grpSpPr>
          <p:sp>
            <p:nvSpPr>
              <p:cNvPr id="50"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51"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11</a:t>
                </a:r>
              </a:p>
            </p:txBody>
          </p:sp>
        </p:grpSp>
      </p:grpSp>
      <p:sp>
        <p:nvSpPr>
          <p:cNvPr id="32" name="四角形吹き出し 20">
            <a:extLst>
              <a:ext uri="{FF2B5EF4-FFF2-40B4-BE49-F238E27FC236}">
                <a16:creationId xmlns:a16="http://schemas.microsoft.com/office/drawing/2014/main" id="{9162CAB4-5E3B-48A0-93BE-0C2B58E90174}"/>
              </a:ext>
            </a:extLst>
          </p:cNvPr>
          <p:cNvSpPr/>
          <p:nvPr/>
        </p:nvSpPr>
        <p:spPr>
          <a:xfrm>
            <a:off x="1982657" y="1291715"/>
            <a:ext cx="3840173" cy="962199"/>
          </a:xfrm>
          <a:prstGeom prst="wedgeRectCallout">
            <a:avLst>
              <a:gd name="adj1" fmla="val -58556"/>
              <a:gd name="adj2" fmla="val 1320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ysClr val="windowText" lastClr="000000"/>
                </a:solidFill>
                <a:latin typeface="Meiryo UI" panose="020B0604030504040204" pitchFamily="50" charset="-128"/>
                <a:ea typeface="Meiryo UI" panose="020B0604030504040204" pitchFamily="50" charset="-128"/>
              </a:rPr>
              <a:t>HT</a:t>
            </a:r>
            <a:r>
              <a:rPr lang="ja-JP" altLang="en-US" sz="1600" dirty="0">
                <a:solidFill>
                  <a:sysClr val="windowText" lastClr="000000"/>
                </a:solidFill>
                <a:latin typeface="Meiryo UI" panose="020B0604030504040204" pitchFamily="50" charset="-128"/>
                <a:ea typeface="Meiryo UI" panose="020B0604030504040204" pitchFamily="50" charset="-128"/>
              </a:rPr>
              <a:t>前・後の繰返しでそれぞれ</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時間がかかっているようですが</a:t>
            </a:r>
            <a:endParaRPr lang="en-US" altLang="ja-JP" sz="16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両方調べていて間に合うでしょうか？</a:t>
            </a:r>
            <a:endParaRPr lang="en-US" altLang="ja-JP" sz="1600" dirty="0">
              <a:solidFill>
                <a:sysClr val="windowText" lastClr="000000"/>
              </a:solidFill>
              <a:latin typeface="Meiryo UI" panose="020B0604030504040204" pitchFamily="50" charset="-128"/>
              <a:ea typeface="Meiryo UI" panose="020B0604030504040204" pitchFamily="50" charset="-128"/>
            </a:endParaRPr>
          </a:p>
        </p:txBody>
      </p:sp>
      <p:pic>
        <p:nvPicPr>
          <p:cNvPr id="53" name="図 52"/>
          <p:cNvPicPr>
            <a:picLocks noChangeAspect="1"/>
          </p:cNvPicPr>
          <p:nvPr/>
        </p:nvPicPr>
        <p:blipFill rotWithShape="1">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15903" b="6840"/>
          <a:stretch/>
        </p:blipFill>
        <p:spPr>
          <a:xfrm flipH="1">
            <a:off x="6547449" y="3907767"/>
            <a:ext cx="3096874" cy="1656272"/>
          </a:xfrm>
          <a:prstGeom prst="rect">
            <a:avLst/>
          </a:prstGeom>
        </p:spPr>
      </p:pic>
      <p:pic>
        <p:nvPicPr>
          <p:cNvPr id="2" name="図 1"/>
          <p:cNvPicPr>
            <a:picLocks noChangeAspect="1"/>
          </p:cNvPicPr>
          <p:nvPr/>
        </p:nvPicPr>
        <p:blipFill rotWithShape="1">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13012" b="4387"/>
          <a:stretch/>
        </p:blipFill>
        <p:spPr>
          <a:xfrm>
            <a:off x="2147475" y="3873260"/>
            <a:ext cx="3088759" cy="1708032"/>
          </a:xfrm>
          <a:prstGeom prst="rect">
            <a:avLst/>
          </a:prstGeom>
        </p:spPr>
      </p:pic>
      <p:sp>
        <p:nvSpPr>
          <p:cNvPr id="14" name="四角形: 角を丸くする 13">
            <a:extLst>
              <a:ext uri="{FF2B5EF4-FFF2-40B4-BE49-F238E27FC236}">
                <a16:creationId xmlns:a16="http://schemas.microsoft.com/office/drawing/2014/main" id="{DC116AEC-9ED6-44CF-82CB-923F9CEFF354}"/>
              </a:ext>
            </a:extLst>
          </p:cNvPr>
          <p:cNvSpPr/>
          <p:nvPr/>
        </p:nvSpPr>
        <p:spPr>
          <a:xfrm>
            <a:off x="573007" y="3520287"/>
            <a:ext cx="1112918" cy="4996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ysClr val="windowText" lastClr="000000"/>
                </a:solidFill>
                <a:latin typeface="Meiryo UI" panose="020B0604030504040204" pitchFamily="50" charset="-128"/>
                <a:ea typeface="Meiryo UI" panose="020B0604030504040204" pitchFamily="50" charset="-128"/>
              </a:rPr>
              <a:t>アドバイザー</a:t>
            </a:r>
            <a:endParaRPr kumimoji="1" lang="en-US" altLang="ja-JP" sz="105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600" dirty="0">
                <a:solidFill>
                  <a:sysClr val="windowText" lastClr="000000"/>
                </a:solidFill>
                <a:latin typeface="Meiryo UI" panose="020B0604030504040204" pitchFamily="50" charset="-128"/>
                <a:ea typeface="Meiryo UI" panose="020B0604030504040204" pitchFamily="50" charset="-128"/>
              </a:rPr>
              <a:t>浦山係長</a:t>
            </a:r>
            <a:endParaRPr kumimoji="1" lang="ja-JP" altLang="en-US" sz="1600" dirty="0">
              <a:solidFill>
                <a:sysClr val="windowText" lastClr="000000"/>
              </a:solidFill>
              <a:latin typeface="Meiryo UI" panose="020B0604030504040204" pitchFamily="50" charset="-128"/>
              <a:ea typeface="Meiryo UI" panose="020B0604030504040204" pitchFamily="50" charset="-128"/>
            </a:endParaRPr>
          </a:p>
        </p:txBody>
      </p:sp>
      <p:pic>
        <p:nvPicPr>
          <p:cNvPr id="47" name="図 46" descr="ロゴ, アイコン&#10;&#10;自動的に生成された説明">
            <a:extLst>
              <a:ext uri="{FF2B5EF4-FFF2-40B4-BE49-F238E27FC236}">
                <a16:creationId xmlns:a16="http://schemas.microsoft.com/office/drawing/2014/main" id="{4A376291-53B5-4782-8CF5-65F51FB8D1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492" y="1087035"/>
            <a:ext cx="505630" cy="505630"/>
          </a:xfrm>
          <a:prstGeom prst="rect">
            <a:avLst/>
          </a:prstGeom>
        </p:spPr>
      </p:pic>
      <p:grpSp>
        <p:nvGrpSpPr>
          <p:cNvPr id="7" name="グループ化 6">
            <a:extLst>
              <a:ext uri="{FF2B5EF4-FFF2-40B4-BE49-F238E27FC236}">
                <a16:creationId xmlns:a16="http://schemas.microsoft.com/office/drawing/2014/main" id="{883819F0-B17B-47FF-879E-32559E09EB8B}"/>
              </a:ext>
            </a:extLst>
          </p:cNvPr>
          <p:cNvGrpSpPr/>
          <p:nvPr/>
        </p:nvGrpSpPr>
        <p:grpSpPr>
          <a:xfrm>
            <a:off x="4615126" y="3854833"/>
            <a:ext cx="2743207" cy="2675359"/>
            <a:chOff x="4615126" y="3854833"/>
            <a:chExt cx="2743207" cy="2675359"/>
          </a:xfrm>
        </p:grpSpPr>
        <p:grpSp>
          <p:nvGrpSpPr>
            <p:cNvPr id="4" name="グループ化 3">
              <a:extLst>
                <a:ext uri="{FF2B5EF4-FFF2-40B4-BE49-F238E27FC236}">
                  <a16:creationId xmlns:a16="http://schemas.microsoft.com/office/drawing/2014/main" id="{0B901DBB-BA7D-4C1C-9E27-5DDDE3A38CE4}"/>
                </a:ext>
              </a:extLst>
            </p:cNvPr>
            <p:cNvGrpSpPr/>
            <p:nvPr/>
          </p:nvGrpSpPr>
          <p:grpSpPr>
            <a:xfrm>
              <a:off x="5222060" y="3913452"/>
              <a:ext cx="1522128" cy="1636815"/>
              <a:chOff x="325267" y="1154692"/>
              <a:chExt cx="1460425" cy="1767320"/>
            </a:xfrm>
          </p:grpSpPr>
          <p:pic>
            <p:nvPicPr>
              <p:cNvPr id="6" name="図 5">
                <a:extLst>
                  <a:ext uri="{FF2B5EF4-FFF2-40B4-BE49-F238E27FC236}">
                    <a16:creationId xmlns:a16="http://schemas.microsoft.com/office/drawing/2014/main" id="{2073FE9E-A262-43E3-AB56-099D0FFD169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83707" y="1154692"/>
                <a:ext cx="1066660" cy="1368000"/>
              </a:xfrm>
              <a:prstGeom prst="rect">
                <a:avLst/>
              </a:prstGeom>
            </p:spPr>
          </p:pic>
          <p:sp>
            <p:nvSpPr>
              <p:cNvPr id="8" name="フローチャート : せん孔テープ 16">
                <a:extLst>
                  <a:ext uri="{FF2B5EF4-FFF2-40B4-BE49-F238E27FC236}">
                    <a16:creationId xmlns:a16="http://schemas.microsoft.com/office/drawing/2014/main" id="{4ED746F4-5A50-443F-9F24-91548C88840C}"/>
                  </a:ext>
                </a:extLst>
              </p:cNvPr>
              <p:cNvSpPr/>
              <p:nvPr/>
            </p:nvSpPr>
            <p:spPr>
              <a:xfrm>
                <a:off x="325267" y="2304078"/>
                <a:ext cx="1460425" cy="617934"/>
              </a:xfrm>
              <a:prstGeom prst="flowChartPunchedTap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サークルリーダ</a:t>
                </a:r>
                <a:r>
                  <a:rPr kumimoji="1" lang="ja-JP" altLang="en-US" sz="1400" b="1" dirty="0">
                    <a:latin typeface="Meiryo UI" panose="020B0604030504040204" pitchFamily="50" charset="-128"/>
                    <a:ea typeface="Meiryo UI" panose="020B0604030504040204" pitchFamily="50" charset="-128"/>
                  </a:rPr>
                  <a:t>ー</a:t>
                </a:r>
              </a:p>
            </p:txBody>
          </p:sp>
        </p:grpSp>
        <p:sp>
          <p:nvSpPr>
            <p:cNvPr id="5" name="角丸四角形 4"/>
            <p:cNvSpPr/>
            <p:nvPr/>
          </p:nvSpPr>
          <p:spPr>
            <a:xfrm>
              <a:off x="4615126" y="5529527"/>
              <a:ext cx="2743207" cy="100066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技術班がチームの</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橋渡しをします！！！</a:t>
              </a:r>
            </a:p>
          </p:txBody>
        </p:sp>
        <p:pic>
          <p:nvPicPr>
            <p:cNvPr id="52" name="図 51" descr="ロゴ, アイコン&#10;&#10;自動的に生成された説明">
              <a:extLst>
                <a:ext uri="{FF2B5EF4-FFF2-40B4-BE49-F238E27FC236}">
                  <a16:creationId xmlns:a16="http://schemas.microsoft.com/office/drawing/2014/main" id="{4953B620-78EA-4197-935B-D8085100EE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2059" y="3854833"/>
              <a:ext cx="505630" cy="505630"/>
            </a:xfrm>
            <a:prstGeom prst="rect">
              <a:avLst/>
            </a:prstGeom>
          </p:spPr>
        </p:pic>
      </p:grpSp>
      <p:grpSp>
        <p:nvGrpSpPr>
          <p:cNvPr id="9" name="グループ化 8">
            <a:extLst>
              <a:ext uri="{FF2B5EF4-FFF2-40B4-BE49-F238E27FC236}">
                <a16:creationId xmlns:a16="http://schemas.microsoft.com/office/drawing/2014/main" id="{96691A0C-4F33-4D4E-947D-729A691CA171}"/>
              </a:ext>
            </a:extLst>
          </p:cNvPr>
          <p:cNvGrpSpPr/>
          <p:nvPr/>
        </p:nvGrpSpPr>
        <p:grpSpPr>
          <a:xfrm>
            <a:off x="343964" y="4642164"/>
            <a:ext cx="3719236" cy="1993041"/>
            <a:chOff x="343964" y="4642164"/>
            <a:chExt cx="3719236" cy="1993041"/>
          </a:xfrm>
        </p:grpSpPr>
        <p:pic>
          <p:nvPicPr>
            <p:cNvPr id="17" name="図 16">
              <a:extLst>
                <a:ext uri="{FF2B5EF4-FFF2-40B4-BE49-F238E27FC236}">
                  <a16:creationId xmlns:a16="http://schemas.microsoft.com/office/drawing/2014/main" id="{407C889B-0D02-4976-A5E4-973A680E2B4E}"/>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3193" y="4679303"/>
              <a:ext cx="1079786" cy="1372102"/>
            </a:xfrm>
            <a:prstGeom prst="rect">
              <a:avLst/>
            </a:prstGeom>
          </p:spPr>
        </p:pic>
        <p:sp>
          <p:nvSpPr>
            <p:cNvPr id="21" name="正方形/長方形 20">
              <a:extLst>
                <a:ext uri="{FF2B5EF4-FFF2-40B4-BE49-F238E27FC236}">
                  <a16:creationId xmlns:a16="http://schemas.microsoft.com/office/drawing/2014/main" id="{16E40153-5D4C-452F-937D-DA40E21AB266}"/>
                </a:ext>
              </a:extLst>
            </p:cNvPr>
            <p:cNvSpPr/>
            <p:nvPr/>
          </p:nvSpPr>
          <p:spPr>
            <a:xfrm>
              <a:off x="343964" y="6074298"/>
              <a:ext cx="1831623" cy="393540"/>
            </a:xfrm>
            <a:prstGeom prst="rect">
              <a:avLst/>
            </a:prstGeom>
            <a:solidFill>
              <a:schemeClr val="accent4">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チーム長坂</a:t>
              </a:r>
              <a:endParaRPr kumimoji="1" lang="ja-JP" altLang="en-US" dirty="0">
                <a:latin typeface="Meiryo UI" panose="020B0604030504040204" pitchFamily="50" charset="-128"/>
                <a:ea typeface="Meiryo UI" panose="020B0604030504040204" pitchFamily="50" charset="-128"/>
              </a:endParaRPr>
            </a:p>
          </p:txBody>
        </p:sp>
        <p:sp>
          <p:nvSpPr>
            <p:cNvPr id="35" name="角丸四角形 10">
              <a:extLst>
                <a:ext uri="{FF2B5EF4-FFF2-40B4-BE49-F238E27FC236}">
                  <a16:creationId xmlns:a16="http://schemas.microsoft.com/office/drawing/2014/main" id="{2667295F-0203-4C0E-BC2C-6DB2013A3DA0}"/>
                </a:ext>
              </a:extLst>
            </p:cNvPr>
            <p:cNvSpPr/>
            <p:nvPr/>
          </p:nvSpPr>
          <p:spPr>
            <a:xfrm flipH="1">
              <a:off x="2293908" y="5399310"/>
              <a:ext cx="1769292" cy="1235895"/>
            </a:xfrm>
            <a:prstGeom prst="roundRect">
              <a:avLst/>
            </a:prstGeom>
            <a:solidFill>
              <a:schemeClr val="accent4">
                <a:lumMod val="60000"/>
                <a:lumOff val="4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tIns="108000" bIns="108000"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HT</a:t>
              </a:r>
              <a:r>
                <a:rPr lang="ja-JP" altLang="en-US" sz="2000" b="1" dirty="0">
                  <a:solidFill>
                    <a:srgbClr val="FF0000"/>
                  </a:solidFill>
                  <a:latin typeface="Meiryo UI" panose="020B0604030504040204" pitchFamily="50" charset="-128"/>
                  <a:ea typeface="Meiryo UI" panose="020B0604030504040204" pitchFamily="50" charset="-128"/>
                </a:rPr>
                <a:t>前</a:t>
              </a:r>
              <a:r>
                <a:rPr lang="ja-JP" altLang="en-US" sz="2000" b="1" dirty="0">
                  <a:solidFill>
                    <a:schemeClr val="tx1"/>
                  </a:solidFill>
                  <a:latin typeface="Meiryo UI" panose="020B0604030504040204" pitchFamily="50" charset="-128"/>
                  <a:ea typeface="Meiryo UI" panose="020B0604030504040204" pitchFamily="50" charset="-128"/>
                </a:rPr>
                <a:t>の</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繰返しに</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ついて</a:t>
              </a:r>
              <a:r>
                <a:rPr kumimoji="1" lang="ja-JP" altLang="en-US" sz="2000" b="1" dirty="0">
                  <a:solidFill>
                    <a:schemeClr val="tx1"/>
                  </a:solidFill>
                  <a:latin typeface="Meiryo UI" panose="020B0604030504040204" pitchFamily="50" charset="-128"/>
                  <a:ea typeface="Meiryo UI" panose="020B0604030504040204" pitchFamily="50" charset="-128"/>
                </a:rPr>
                <a:t>活動</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pic>
          <p:nvPicPr>
            <p:cNvPr id="54" name="図 53" descr="ロゴ, アイコン&#10;&#10;自動的に生成された説明">
              <a:extLst>
                <a:ext uri="{FF2B5EF4-FFF2-40B4-BE49-F238E27FC236}">
                  <a16:creationId xmlns:a16="http://schemas.microsoft.com/office/drawing/2014/main" id="{35075536-559C-4685-9958-7AA4C7273C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239" y="4642164"/>
              <a:ext cx="505630" cy="505630"/>
            </a:xfrm>
            <a:prstGeom prst="rect">
              <a:avLst/>
            </a:prstGeom>
          </p:spPr>
        </p:pic>
      </p:grpSp>
      <p:grpSp>
        <p:nvGrpSpPr>
          <p:cNvPr id="10" name="グループ化 9">
            <a:extLst>
              <a:ext uri="{FF2B5EF4-FFF2-40B4-BE49-F238E27FC236}">
                <a16:creationId xmlns:a16="http://schemas.microsoft.com/office/drawing/2014/main" id="{CDD09D48-3892-422E-9D46-FC5C5B173668}"/>
              </a:ext>
            </a:extLst>
          </p:cNvPr>
          <p:cNvGrpSpPr/>
          <p:nvPr/>
        </p:nvGrpSpPr>
        <p:grpSpPr>
          <a:xfrm>
            <a:off x="7924349" y="4582388"/>
            <a:ext cx="3933366" cy="2034238"/>
            <a:chOff x="7924349" y="4582388"/>
            <a:chExt cx="3933366" cy="2034238"/>
          </a:xfrm>
        </p:grpSpPr>
        <p:pic>
          <p:nvPicPr>
            <p:cNvPr id="18" name="図 17">
              <a:extLst>
                <a:ext uri="{FF2B5EF4-FFF2-40B4-BE49-F238E27FC236}">
                  <a16:creationId xmlns:a16="http://schemas.microsoft.com/office/drawing/2014/main" id="{5F8E88CC-DE1C-4944-AA9B-9AFA5B23E65D}"/>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403347" y="4666687"/>
              <a:ext cx="1101293" cy="1372101"/>
            </a:xfrm>
            <a:prstGeom prst="rect">
              <a:avLst/>
            </a:prstGeom>
          </p:spPr>
        </p:pic>
        <p:sp>
          <p:nvSpPr>
            <p:cNvPr id="22" name="正方形/長方形 21">
              <a:extLst>
                <a:ext uri="{FF2B5EF4-FFF2-40B4-BE49-F238E27FC236}">
                  <a16:creationId xmlns:a16="http://schemas.microsoft.com/office/drawing/2014/main" id="{372B17FE-855C-4946-9BE4-9C34FC345364}"/>
                </a:ext>
              </a:extLst>
            </p:cNvPr>
            <p:cNvSpPr/>
            <p:nvPr/>
          </p:nvSpPr>
          <p:spPr>
            <a:xfrm>
              <a:off x="10026092" y="6090840"/>
              <a:ext cx="1831623" cy="393540"/>
            </a:xfrm>
            <a:prstGeom prst="rect">
              <a:avLst/>
            </a:prstGeom>
            <a:solidFill>
              <a:schemeClr val="accent5">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チーム安藤</a:t>
              </a:r>
              <a:endParaRPr kumimoji="1" lang="ja-JP" altLang="en-US" dirty="0">
                <a:latin typeface="Meiryo UI" panose="020B0604030504040204" pitchFamily="50" charset="-128"/>
                <a:ea typeface="Meiryo UI" panose="020B0604030504040204" pitchFamily="50" charset="-128"/>
              </a:endParaRPr>
            </a:p>
          </p:txBody>
        </p:sp>
        <p:sp>
          <p:nvSpPr>
            <p:cNvPr id="36" name="角丸四角形 10">
              <a:extLst>
                <a:ext uri="{FF2B5EF4-FFF2-40B4-BE49-F238E27FC236}">
                  <a16:creationId xmlns:a16="http://schemas.microsoft.com/office/drawing/2014/main" id="{CEB916F3-BA95-4D46-9826-1F535E953BBC}"/>
                </a:ext>
              </a:extLst>
            </p:cNvPr>
            <p:cNvSpPr/>
            <p:nvPr/>
          </p:nvSpPr>
          <p:spPr>
            <a:xfrm flipH="1">
              <a:off x="7924349" y="5429665"/>
              <a:ext cx="1772292" cy="1186961"/>
            </a:xfrm>
            <a:prstGeom prst="roundRect">
              <a:avLst/>
            </a:prstGeom>
            <a:solidFill>
              <a:schemeClr val="accent5">
                <a:lumMod val="60000"/>
                <a:lumOff val="4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tIns="108000" bIns="108000" rtlCol="0" anchor="ctr"/>
            <a:lstStyle/>
            <a:p>
              <a:pPr algn="ctr"/>
              <a:r>
                <a:rPr kumimoji="1" lang="en-US" altLang="ja-JP" sz="2000" b="1" dirty="0">
                  <a:solidFill>
                    <a:schemeClr val="tx1"/>
                  </a:solidFill>
                  <a:latin typeface="Meiryo UI" panose="020B0604030504040204" pitchFamily="50" charset="-128"/>
                  <a:ea typeface="Meiryo UI" panose="020B0604030504040204" pitchFamily="50" charset="-128"/>
                </a:rPr>
                <a:t>HT</a:t>
              </a:r>
              <a:r>
                <a:rPr kumimoji="1" lang="ja-JP" altLang="en-US" sz="2000" b="1" dirty="0">
                  <a:solidFill>
                    <a:srgbClr val="FF0000"/>
                  </a:solidFill>
                  <a:latin typeface="Meiryo UI" panose="020B0604030504040204" pitchFamily="50" charset="-128"/>
                  <a:ea typeface="Meiryo UI" panose="020B0604030504040204" pitchFamily="50" charset="-128"/>
                </a:rPr>
                <a:t>後</a:t>
              </a:r>
              <a:r>
                <a:rPr kumimoji="1" lang="ja-JP" altLang="en-US" sz="2000" b="1" dirty="0">
                  <a:solidFill>
                    <a:schemeClr val="tx1"/>
                  </a:solidFill>
                  <a:latin typeface="Meiryo UI" panose="020B0604030504040204" pitchFamily="50" charset="-128"/>
                  <a:ea typeface="Meiryo UI" panose="020B0604030504040204" pitchFamily="50" charset="-128"/>
                </a:rPr>
                <a:t>の</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繰返しに</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ついて活動</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pic>
          <p:nvPicPr>
            <p:cNvPr id="55" name="図 54" descr="ロゴ, アイコン&#10;&#10;自動的に生成された説明">
              <a:extLst>
                <a:ext uri="{FF2B5EF4-FFF2-40B4-BE49-F238E27FC236}">
                  <a16:creationId xmlns:a16="http://schemas.microsoft.com/office/drawing/2014/main" id="{C66F5624-DC23-471B-95E7-0A9D7BC937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1268" y="4582388"/>
              <a:ext cx="505630" cy="505630"/>
            </a:xfrm>
            <a:prstGeom prst="rect">
              <a:avLst/>
            </a:prstGeom>
          </p:spPr>
        </p:pic>
      </p:grpSp>
      <p:cxnSp>
        <p:nvCxnSpPr>
          <p:cNvPr id="40" name="直線コネクタ 39"/>
          <p:cNvCxnSpPr/>
          <p:nvPr/>
        </p:nvCxnSpPr>
        <p:spPr>
          <a:xfrm flipV="1">
            <a:off x="2424188" y="3032795"/>
            <a:ext cx="28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432434" y="3337035"/>
            <a:ext cx="28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6520150" y="2763853"/>
            <a:ext cx="30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8130781" y="2271844"/>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6947440" y="2522856"/>
            <a:ext cx="21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28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750"/>
                                        <p:tgtEl>
                                          <p:spTgt spid="5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1000"/>
                                        <p:tgtEl>
                                          <p:spTgt spid="57"/>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500"/>
                                        <p:tgtEl>
                                          <p:spTgt spid="40"/>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1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750" tmFilter="0, 0; .2, .5; .8, .5; 1, 0"/>
                                        <p:tgtEl>
                                          <p:spTgt spid="9"/>
                                        </p:tgtEl>
                                      </p:cBhvr>
                                    </p:animEffect>
                                    <p:animScale>
                                      <p:cBhvr>
                                        <p:cTn id="29" dur="375" autoRev="1" fill="hold"/>
                                        <p:tgtEl>
                                          <p:spTgt spid="9"/>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repeatCount="2000" fill="hold" nodeType="clickEffect">
                                  <p:stCondLst>
                                    <p:cond delay="0"/>
                                  </p:stCondLst>
                                  <p:childTnLst>
                                    <p:animEffect transition="out" filter="fade">
                                      <p:cBhvr>
                                        <p:cTn id="33" dur="750" tmFilter="0, 0; .2, .5; .8, .5; 1, 0"/>
                                        <p:tgtEl>
                                          <p:spTgt spid="10"/>
                                        </p:tgtEl>
                                      </p:cBhvr>
                                    </p:animEffect>
                                    <p:animScale>
                                      <p:cBhvr>
                                        <p:cTn id="34"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C21CBFE-5D74-4900-B36F-547E1A68D22E}"/>
              </a:ext>
            </a:extLst>
          </p:cNvPr>
          <p:cNvGrpSpPr/>
          <p:nvPr/>
        </p:nvGrpSpPr>
        <p:grpSpPr>
          <a:xfrm>
            <a:off x="185168" y="3225324"/>
            <a:ext cx="5772067" cy="2754119"/>
            <a:chOff x="185168" y="3263424"/>
            <a:chExt cx="5772067" cy="2754119"/>
          </a:xfrm>
        </p:grpSpPr>
        <p:grpSp>
          <p:nvGrpSpPr>
            <p:cNvPr id="7" name="グループ化 6">
              <a:extLst>
                <a:ext uri="{FF2B5EF4-FFF2-40B4-BE49-F238E27FC236}">
                  <a16:creationId xmlns:a16="http://schemas.microsoft.com/office/drawing/2014/main" id="{646614F1-B915-4756-8269-6B8F4D2886C9}"/>
                </a:ext>
              </a:extLst>
            </p:cNvPr>
            <p:cNvGrpSpPr/>
            <p:nvPr/>
          </p:nvGrpSpPr>
          <p:grpSpPr>
            <a:xfrm>
              <a:off x="185168" y="3263424"/>
              <a:ext cx="5772067" cy="2754119"/>
              <a:chOff x="185168" y="3263424"/>
              <a:chExt cx="5772067" cy="2754119"/>
            </a:xfrm>
          </p:grpSpPr>
          <p:grpSp>
            <p:nvGrpSpPr>
              <p:cNvPr id="2" name="グループ化 1">
                <a:extLst>
                  <a:ext uri="{FF2B5EF4-FFF2-40B4-BE49-F238E27FC236}">
                    <a16:creationId xmlns:a16="http://schemas.microsoft.com/office/drawing/2014/main" id="{18F39DBD-5E04-4277-8852-C6D920FBAB1F}"/>
                  </a:ext>
                </a:extLst>
              </p:cNvPr>
              <p:cNvGrpSpPr/>
              <p:nvPr/>
            </p:nvGrpSpPr>
            <p:grpSpPr>
              <a:xfrm>
                <a:off x="185168" y="3263424"/>
                <a:ext cx="5772067" cy="2754119"/>
                <a:chOff x="185168" y="3263424"/>
                <a:chExt cx="5772067" cy="2754119"/>
              </a:xfrm>
            </p:grpSpPr>
            <p:cxnSp>
              <p:nvCxnSpPr>
                <p:cNvPr id="110" name="直線矢印コネクタ 109">
                  <a:extLst>
                    <a:ext uri="{FF2B5EF4-FFF2-40B4-BE49-F238E27FC236}">
                      <a16:creationId xmlns:a16="http://schemas.microsoft.com/office/drawing/2014/main" id="{B37AED17-2BA3-4E2A-BC9D-F741E8CEEAF3}"/>
                    </a:ext>
                  </a:extLst>
                </p:cNvPr>
                <p:cNvCxnSpPr>
                  <a:cxnSpLocks/>
                  <a:stCxn id="104" idx="2"/>
                  <a:endCxn id="109" idx="0"/>
                </p:cNvCxnSpPr>
                <p:nvPr/>
              </p:nvCxnSpPr>
              <p:spPr>
                <a:xfrm flipH="1">
                  <a:off x="2357729" y="4050496"/>
                  <a:ext cx="4395" cy="1540579"/>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102" name="角丸四角形 22">
                  <a:extLst>
                    <a:ext uri="{FF2B5EF4-FFF2-40B4-BE49-F238E27FC236}">
                      <a16:creationId xmlns:a16="http://schemas.microsoft.com/office/drawing/2014/main" id="{BBB91226-1B30-4444-BF36-C955809E201E}"/>
                    </a:ext>
                  </a:extLst>
                </p:cNvPr>
                <p:cNvSpPr/>
                <p:nvPr/>
              </p:nvSpPr>
              <p:spPr bwMode="auto">
                <a:xfrm>
                  <a:off x="185168" y="3469460"/>
                  <a:ext cx="5772067" cy="2548083"/>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103" name="正方形/長方形 102">
                  <a:extLst>
                    <a:ext uri="{FF2B5EF4-FFF2-40B4-BE49-F238E27FC236}">
                      <a16:creationId xmlns:a16="http://schemas.microsoft.com/office/drawing/2014/main" id="{B2ED480F-EF61-4400-9E18-8618451E315F}"/>
                    </a:ext>
                  </a:extLst>
                </p:cNvPr>
                <p:cNvSpPr/>
                <p:nvPr/>
              </p:nvSpPr>
              <p:spPr>
                <a:xfrm>
                  <a:off x="439676" y="3263424"/>
                  <a:ext cx="2903599" cy="369332"/>
                </a:xfrm>
                <a:prstGeom prst="rect">
                  <a:avLst/>
                </a:prstGeom>
                <a:solidFill>
                  <a:schemeClr val="bg1"/>
                </a:solidFill>
              </p:spPr>
              <p:txBody>
                <a:bodyPr wrap="square" lIns="0" rIns="0">
                  <a:spAutoFit/>
                </a:bodyPr>
                <a:lstStyle/>
                <a:p>
                  <a:pPr algn="ctr"/>
                  <a:r>
                    <a:rPr lang="ja-JP" altLang="en-US" b="1" u="sng" dirty="0">
                      <a:latin typeface="Meiryo UI" panose="020B0604030504040204" pitchFamily="50" charset="-128"/>
                      <a:ea typeface="Meiryo UI" panose="020B0604030504040204" pitchFamily="50" charset="-128"/>
                    </a:rPr>
                    <a:t>調整中</a:t>
                  </a:r>
                  <a:r>
                    <a:rPr kumimoji="1" lang="ja-JP" altLang="en-US" b="1" u="sng" dirty="0">
                      <a:solidFill>
                        <a:schemeClr val="tx1"/>
                      </a:solidFill>
                      <a:latin typeface="Meiryo UI" panose="020B0604030504040204" pitchFamily="50" charset="-128"/>
                      <a:ea typeface="Meiryo UI" panose="020B0604030504040204" pitchFamily="50" charset="-128"/>
                    </a:rPr>
                    <a:t>の作業を深掘観察！</a:t>
                  </a:r>
                  <a:endParaRPr kumimoji="1" lang="en-US" altLang="ja-JP" b="1" u="sng" dirty="0">
                    <a:solidFill>
                      <a:schemeClr val="tx1"/>
                    </a:solidFill>
                    <a:latin typeface="Meiryo UI" panose="020B0604030504040204" pitchFamily="50" charset="-128"/>
                    <a:ea typeface="Meiryo UI" panose="020B0604030504040204" pitchFamily="50" charset="-128"/>
                  </a:endParaRPr>
                </a:p>
              </p:txBody>
            </p:sp>
            <p:sp>
              <p:nvSpPr>
                <p:cNvPr id="104" name="テキスト ボックス 5">
                  <a:extLst>
                    <a:ext uri="{FF2B5EF4-FFF2-40B4-BE49-F238E27FC236}">
                      <a16:creationId xmlns:a16="http://schemas.microsoft.com/office/drawing/2014/main" id="{697566DD-796E-4B13-9E54-5B7FC6AF6A1E}"/>
                    </a:ext>
                  </a:extLst>
                </p:cNvPr>
                <p:cNvSpPr txBox="1"/>
                <p:nvPr/>
              </p:nvSpPr>
              <p:spPr>
                <a:xfrm>
                  <a:off x="334064" y="3702731"/>
                  <a:ext cx="4056120" cy="347765"/>
                </a:xfrm>
                <a:prstGeom prst="rect">
                  <a:avLst/>
                </a:prstGeom>
                <a:solidFill>
                  <a:schemeClr val="bg1"/>
                </a:solidFill>
                <a:ln w="9525" cmpd="sng">
                  <a:solidFill>
                    <a:srgbClr val="00B05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solidFill>
                        <a:schemeClr val="tx1"/>
                      </a:solidFill>
                      <a:latin typeface="Meiryo UI" panose="020B0604030504040204" pitchFamily="50" charset="-128"/>
                      <a:ea typeface="Meiryo UI" panose="020B0604030504040204" pitchFamily="50" charset="-128"/>
                    </a:rPr>
                    <a:t>レンチ</a:t>
                  </a:r>
                  <a:r>
                    <a:rPr lang="ja-JP" altLang="en-US" sz="1800" dirty="0">
                      <a:solidFill>
                        <a:schemeClr val="tx1"/>
                      </a:solidFill>
                      <a:latin typeface="Meiryo UI" panose="020B0604030504040204" pitchFamily="50" charset="-128"/>
                      <a:ea typeface="Meiryo UI" panose="020B0604030504040204" pitchFamily="50" charset="-128"/>
                    </a:rPr>
                    <a:t>でイモネジが回らないように支える</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105" name="テキスト ボックス 5">
                  <a:extLst>
                    <a:ext uri="{FF2B5EF4-FFF2-40B4-BE49-F238E27FC236}">
                      <a16:creationId xmlns:a16="http://schemas.microsoft.com/office/drawing/2014/main" id="{8FA1D4CE-6BC1-4B5D-9DFA-F0BFBE87E549}"/>
                    </a:ext>
                  </a:extLst>
                </p:cNvPr>
                <p:cNvSpPr txBox="1"/>
                <p:nvPr/>
              </p:nvSpPr>
              <p:spPr>
                <a:xfrm>
                  <a:off x="333364" y="4144449"/>
                  <a:ext cx="4056120" cy="347765"/>
                </a:xfrm>
                <a:prstGeom prst="rect">
                  <a:avLst/>
                </a:prstGeom>
                <a:solidFill>
                  <a:schemeClr val="bg1"/>
                </a:solidFill>
                <a:ln w="9525" cmpd="sng">
                  <a:solidFill>
                    <a:srgbClr val="00B05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solidFill>
                        <a:schemeClr val="tx1"/>
                      </a:solidFill>
                      <a:latin typeface="Meiryo UI" panose="020B0604030504040204" pitchFamily="50" charset="-128"/>
                      <a:ea typeface="Meiryo UI" panose="020B0604030504040204" pitchFamily="50" charset="-128"/>
                    </a:rPr>
                    <a:t>スパナで固定ナットを緩める</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106" name="テキスト ボックス 5">
                  <a:extLst>
                    <a:ext uri="{FF2B5EF4-FFF2-40B4-BE49-F238E27FC236}">
                      <a16:creationId xmlns:a16="http://schemas.microsoft.com/office/drawing/2014/main" id="{DF3F33DA-F555-496A-9186-EE97C6134C4E}"/>
                    </a:ext>
                  </a:extLst>
                </p:cNvPr>
                <p:cNvSpPr txBox="1"/>
                <p:nvPr/>
              </p:nvSpPr>
              <p:spPr>
                <a:xfrm>
                  <a:off x="329669" y="4572207"/>
                  <a:ext cx="4056120" cy="347765"/>
                </a:xfrm>
                <a:prstGeom prst="rect">
                  <a:avLst/>
                </a:prstGeom>
                <a:solidFill>
                  <a:schemeClr val="bg1"/>
                </a:solidFill>
                <a:ln w="9525" cmpd="sng">
                  <a:solidFill>
                    <a:srgbClr val="00B05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solidFill>
                        <a:schemeClr val="tx1"/>
                      </a:solidFill>
                      <a:latin typeface="Meiryo UI" panose="020B0604030504040204" pitchFamily="50" charset="-128"/>
                      <a:ea typeface="Meiryo UI" panose="020B0604030504040204" pitchFamily="50" charset="-128"/>
                    </a:rPr>
                    <a:t>レンチでイモネジを回し微調整をする</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107" name="テキスト ボックス 5">
                  <a:extLst>
                    <a:ext uri="{FF2B5EF4-FFF2-40B4-BE49-F238E27FC236}">
                      <a16:creationId xmlns:a16="http://schemas.microsoft.com/office/drawing/2014/main" id="{08950438-ECC7-4477-B48A-37191D71A9A9}"/>
                    </a:ext>
                  </a:extLst>
                </p:cNvPr>
                <p:cNvSpPr txBox="1"/>
                <p:nvPr/>
              </p:nvSpPr>
              <p:spPr>
                <a:xfrm>
                  <a:off x="345995" y="5068209"/>
                  <a:ext cx="4056120" cy="347765"/>
                </a:xfrm>
                <a:prstGeom prst="rect">
                  <a:avLst/>
                </a:prstGeom>
                <a:solidFill>
                  <a:schemeClr val="bg1"/>
                </a:solidFill>
                <a:ln w="9525" cmpd="sng">
                  <a:solidFill>
                    <a:srgbClr val="00B05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solidFill>
                        <a:schemeClr val="tx1"/>
                      </a:solidFill>
                      <a:latin typeface="Meiryo UI" panose="020B0604030504040204" pitchFamily="50" charset="-128"/>
                      <a:ea typeface="Meiryo UI" panose="020B0604030504040204" pitchFamily="50" charset="-128"/>
                    </a:rPr>
                    <a:t>レンチでイモネジが回らないように支える</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sp>
              <p:nvSpPr>
                <p:cNvPr id="109" name="テキスト ボックス 5">
                  <a:extLst>
                    <a:ext uri="{FF2B5EF4-FFF2-40B4-BE49-F238E27FC236}">
                      <a16:creationId xmlns:a16="http://schemas.microsoft.com/office/drawing/2014/main" id="{64A0F1CB-A034-429E-8503-A18533767CE8}"/>
                    </a:ext>
                  </a:extLst>
                </p:cNvPr>
                <p:cNvSpPr txBox="1"/>
                <p:nvPr/>
              </p:nvSpPr>
              <p:spPr>
                <a:xfrm>
                  <a:off x="329669" y="5591075"/>
                  <a:ext cx="4056120" cy="347765"/>
                </a:xfrm>
                <a:prstGeom prst="rect">
                  <a:avLst/>
                </a:prstGeom>
                <a:solidFill>
                  <a:schemeClr val="bg1"/>
                </a:solidFill>
                <a:ln w="9525" cmpd="sng">
                  <a:solidFill>
                    <a:srgbClr val="00B05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solidFill>
                        <a:schemeClr val="tx1"/>
                      </a:solidFill>
                      <a:latin typeface="Meiryo UI" panose="020B0604030504040204" pitchFamily="50" charset="-128"/>
                      <a:ea typeface="Meiryo UI" panose="020B0604030504040204" pitchFamily="50" charset="-128"/>
                    </a:rPr>
                    <a:t>スパナで</a:t>
                  </a:r>
                  <a:r>
                    <a:rPr kumimoji="1" lang="ja-JP" altLang="en-US" sz="1800" b="1" u="sng" dirty="0">
                      <a:solidFill>
                        <a:schemeClr val="tx1"/>
                      </a:solidFill>
                      <a:latin typeface="Meiryo UI" panose="020B0604030504040204" pitchFamily="50" charset="-128"/>
                      <a:ea typeface="Meiryo UI" panose="020B0604030504040204" pitchFamily="50" charset="-128"/>
                    </a:rPr>
                    <a:t>固定用ナットを締める</a:t>
                  </a:r>
                  <a:endParaRPr kumimoji="1" lang="en-US" altLang="ja-JP" sz="1800" b="1" u="sng" dirty="0">
                    <a:solidFill>
                      <a:schemeClr val="tx1"/>
                    </a:solidFill>
                    <a:latin typeface="Meiryo UI" panose="020B0604030504040204" pitchFamily="50" charset="-128"/>
                    <a:ea typeface="Meiryo UI" panose="020B0604030504040204" pitchFamily="50" charset="-128"/>
                  </a:endParaRPr>
                </a:p>
              </p:txBody>
            </p:sp>
          </p:grpSp>
          <p:pic>
            <p:nvPicPr>
              <p:cNvPr id="5" name="図 4">
                <a:extLst>
                  <a:ext uri="{FF2B5EF4-FFF2-40B4-BE49-F238E27FC236}">
                    <a16:creationId xmlns:a16="http://schemas.microsoft.com/office/drawing/2014/main" id="{72EE43DD-185D-49F7-BD70-4B1A24C73F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10800000">
                <a:off x="4454775" y="3574324"/>
                <a:ext cx="1442180" cy="1253373"/>
              </a:xfrm>
              <a:prstGeom prst="rect">
                <a:avLst/>
              </a:prstGeom>
              <a:ln w="15875">
                <a:solidFill>
                  <a:srgbClr val="FF0000"/>
                </a:solidFill>
              </a:ln>
            </p:spPr>
          </p:pic>
        </p:grpSp>
        <p:sp>
          <p:nvSpPr>
            <p:cNvPr id="49" name="矢印: 右 48">
              <a:extLst>
                <a:ext uri="{FF2B5EF4-FFF2-40B4-BE49-F238E27FC236}">
                  <a16:creationId xmlns:a16="http://schemas.microsoft.com/office/drawing/2014/main" id="{68D9808F-B648-410F-9163-5F21B981AAFF}"/>
                </a:ext>
              </a:extLst>
            </p:cNvPr>
            <p:cNvSpPr/>
            <p:nvPr/>
          </p:nvSpPr>
          <p:spPr>
            <a:xfrm>
              <a:off x="4130973" y="3655276"/>
              <a:ext cx="369332" cy="481180"/>
            </a:xfrm>
            <a:prstGeom prst="right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grpSp>
      <p:sp>
        <p:nvSpPr>
          <p:cNvPr id="72" name="正方形/長方形 71">
            <a:extLst>
              <a:ext uri="{FF2B5EF4-FFF2-40B4-BE49-F238E27FC236}">
                <a16:creationId xmlns:a16="http://schemas.microsoft.com/office/drawing/2014/main" id="{4C799D5B-73F4-4770-8B7F-807E699EE789}"/>
              </a:ext>
            </a:extLst>
          </p:cNvPr>
          <p:cNvSpPr/>
          <p:nvPr/>
        </p:nvSpPr>
        <p:spPr>
          <a:xfrm>
            <a:off x="94912" y="2672599"/>
            <a:ext cx="5851772" cy="544960"/>
          </a:xfrm>
          <a:prstGeom prst="rect">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固定用ナットを締める</a:t>
            </a:r>
            <a:r>
              <a:rPr kumimoji="1" lang="ja-JP" altLang="en-US" sz="2000" dirty="0">
                <a:solidFill>
                  <a:schemeClr val="tx1"/>
                </a:solidFill>
                <a:latin typeface="Meiryo UI" panose="020B0604030504040204" pitchFamily="50" charset="-128"/>
                <a:ea typeface="Meiryo UI" panose="020B0604030504040204" pitchFamily="50" charset="-128"/>
              </a:rPr>
              <a:t>ときに差がでると推測</a:t>
            </a:r>
          </a:p>
        </p:txBody>
      </p:sp>
      <p:sp>
        <p:nvSpPr>
          <p:cNvPr id="17" name="テキスト ボックス 16">
            <a:extLst>
              <a:ext uri="{FF2B5EF4-FFF2-40B4-BE49-F238E27FC236}">
                <a16:creationId xmlns:a16="http://schemas.microsoft.com/office/drawing/2014/main" id="{8981A29F-77E6-444F-8773-0DBE8C69E84A}"/>
              </a:ext>
            </a:extLst>
          </p:cNvPr>
          <p:cNvSpPr txBox="1"/>
          <p:nvPr/>
        </p:nvSpPr>
        <p:spPr>
          <a:xfrm>
            <a:off x="656996" y="1047349"/>
            <a:ext cx="4768494" cy="400110"/>
          </a:xfrm>
          <a:prstGeom prst="rect">
            <a:avLst/>
          </a:prstGeom>
          <a:noFill/>
        </p:spPr>
        <p:txBody>
          <a:bodyPr wrap="square" rtlCol="0">
            <a:spAutoFit/>
          </a:bodyPr>
          <a:lstStyle/>
          <a:p>
            <a:pPr algn="ctr"/>
            <a:r>
              <a:rPr kumimoji="1" lang="en-US" altLang="ja-JP"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HT</a:t>
            </a:r>
            <a:r>
              <a:rPr kumimoji="1"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前の繰返しはなぜ発生するのか？</a:t>
            </a:r>
            <a:endParaRPr kumimoji="1" lang="en-US" altLang="ja-JP"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68" name="直線コネクタ 67">
            <a:extLst>
              <a:ext uri="{FF2B5EF4-FFF2-40B4-BE49-F238E27FC236}">
                <a16:creationId xmlns:a16="http://schemas.microsoft.com/office/drawing/2014/main" id="{C580F86D-C0EA-475B-BDF3-2B7009BF6BC1}"/>
              </a:ext>
            </a:extLst>
          </p:cNvPr>
          <p:cNvCxnSpPr>
            <a:cxnSpLocks/>
          </p:cNvCxnSpPr>
          <p:nvPr/>
        </p:nvCxnSpPr>
        <p:spPr>
          <a:xfrm flipV="1">
            <a:off x="6059943" y="1197864"/>
            <a:ext cx="0" cy="5530061"/>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89" name="グループ化 88"/>
          <p:cNvGrpSpPr/>
          <p:nvPr/>
        </p:nvGrpSpPr>
        <p:grpSpPr>
          <a:xfrm>
            <a:off x="571239" y="87760"/>
            <a:ext cx="11049525" cy="953640"/>
            <a:chOff x="856858" y="131640"/>
            <a:chExt cx="16574288" cy="1430460"/>
          </a:xfrm>
        </p:grpSpPr>
        <p:sp>
          <p:nvSpPr>
            <p:cNvPr id="90"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91"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92"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grpSp>
          <p:nvGrpSpPr>
            <p:cNvPr id="94" name="グループ化 93"/>
            <p:cNvGrpSpPr/>
            <p:nvPr/>
          </p:nvGrpSpPr>
          <p:grpSpPr>
            <a:xfrm>
              <a:off x="1233237" y="131640"/>
              <a:ext cx="1213487" cy="1430459"/>
              <a:chOff x="1233237" y="131640"/>
              <a:chExt cx="1213487" cy="1430459"/>
            </a:xfrm>
          </p:grpSpPr>
          <p:sp>
            <p:nvSpPr>
              <p:cNvPr id="96"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97"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12</a:t>
                </a:r>
              </a:p>
            </p:txBody>
          </p:sp>
        </p:grpSp>
      </p:grpSp>
      <p:sp>
        <p:nvSpPr>
          <p:cNvPr id="78" name="TextBox 27"/>
          <p:cNvSpPr txBox="1"/>
          <p:nvPr/>
        </p:nvSpPr>
        <p:spPr>
          <a:xfrm>
            <a:off x="1905024" y="541983"/>
            <a:ext cx="9539971" cy="376770"/>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 </a:t>
            </a:r>
            <a:r>
              <a:rPr kumimoji="0" lang="en-US" altLang="ja-JP" sz="2333" spc="117" dirty="0">
                <a:solidFill>
                  <a:srgbClr val="1B1B1B"/>
                </a:solidFill>
                <a:latin typeface="Meiryo UI" panose="020B0604030504040204" pitchFamily="50" charset="-128"/>
                <a:ea typeface="Meiryo UI" panose="020B0604030504040204" pitchFamily="50" charset="-128"/>
              </a:rPr>
              <a:t>-HT</a:t>
            </a:r>
            <a:r>
              <a:rPr kumimoji="0" lang="ja-JP" altLang="en-US" sz="2333" spc="117" dirty="0">
                <a:solidFill>
                  <a:srgbClr val="1B1B1B"/>
                </a:solidFill>
                <a:latin typeface="Meiryo UI" panose="020B0604030504040204" pitchFamily="50" charset="-128"/>
                <a:ea typeface="Meiryo UI" panose="020B0604030504040204" pitchFamily="50" charset="-128"/>
              </a:rPr>
              <a:t>前の繰返しはなぜ発生するのか</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sp>
        <p:nvSpPr>
          <p:cNvPr id="55" name="テキスト ボックス 54">
            <a:extLst>
              <a:ext uri="{FF2B5EF4-FFF2-40B4-BE49-F238E27FC236}">
                <a16:creationId xmlns:a16="http://schemas.microsoft.com/office/drawing/2014/main" id="{169540A0-72A3-4D53-9986-F5362F804CDD}"/>
              </a:ext>
            </a:extLst>
          </p:cNvPr>
          <p:cNvSpPr txBox="1"/>
          <p:nvPr/>
        </p:nvSpPr>
        <p:spPr>
          <a:xfrm>
            <a:off x="6477269" y="1091745"/>
            <a:ext cx="5381356" cy="400110"/>
          </a:xfrm>
          <a:prstGeom prst="rect">
            <a:avLst/>
          </a:prstGeom>
          <a:noFill/>
        </p:spPr>
        <p:txBody>
          <a:bodyPr wrap="square" rtlCol="0">
            <a:spAutoFit/>
          </a:bodyPr>
          <a:lstStyle/>
          <a:p>
            <a:pPr algn="ctr"/>
            <a:r>
              <a:rPr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ナット締付時にイモネジはどれだけズレるのか？</a:t>
            </a:r>
            <a:endParaRPr kumimoji="1" lang="en-US" altLang="ja-JP"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6" name="テキスト ボックス 5">
            <a:extLst>
              <a:ext uri="{FF2B5EF4-FFF2-40B4-BE49-F238E27FC236}">
                <a16:creationId xmlns:a16="http://schemas.microsoft.com/office/drawing/2014/main" id="{5CD1617F-569A-4E93-B2C8-C1DB48532D35}"/>
              </a:ext>
            </a:extLst>
          </p:cNvPr>
          <p:cNvSpPr txBox="1"/>
          <p:nvPr/>
        </p:nvSpPr>
        <p:spPr>
          <a:xfrm>
            <a:off x="6292503" y="1434709"/>
            <a:ext cx="5775744" cy="890631"/>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000" dirty="0">
                <a:latin typeface="Meiryo UI" panose="020B0604030504040204" pitchFamily="50" charset="-128"/>
                <a:ea typeface="Meiryo UI" panose="020B0604030504040204" pitchFamily="50" charset="-128"/>
              </a:rPr>
              <a:t>ナットの締付作業を繰返し、</a:t>
            </a:r>
            <a:endParaRPr kumimoji="1"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イモネジ＝</a:t>
            </a:r>
            <a:r>
              <a:rPr lang="ja-JP" altLang="en-US" sz="2000" dirty="0">
                <a:latin typeface="Meiryo UI" panose="020B0604030504040204" pitchFamily="50" charset="-128"/>
                <a:ea typeface="Meiryo UI" panose="020B0604030504040204" pitchFamily="50" charset="-128"/>
              </a:rPr>
              <a:t>材料真直度</a:t>
            </a:r>
            <a:r>
              <a:rPr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がどれだけズレるか確認</a:t>
            </a:r>
          </a:p>
        </p:txBody>
      </p:sp>
      <p:sp>
        <p:nvSpPr>
          <p:cNvPr id="53" name="テキスト ボックス 52">
            <a:extLst>
              <a:ext uri="{FF2B5EF4-FFF2-40B4-BE49-F238E27FC236}">
                <a16:creationId xmlns:a16="http://schemas.microsoft.com/office/drawing/2014/main" id="{BE5B92EC-09D2-4349-B1C6-40A3D3B5FC28}"/>
              </a:ext>
            </a:extLst>
          </p:cNvPr>
          <p:cNvSpPr txBox="1"/>
          <p:nvPr/>
        </p:nvSpPr>
        <p:spPr>
          <a:xfrm>
            <a:off x="9701411" y="4117580"/>
            <a:ext cx="2396480" cy="369332"/>
          </a:xfrm>
          <a:prstGeom prst="rect">
            <a:avLst/>
          </a:prstGeom>
          <a:noFill/>
        </p:spPr>
        <p:txBody>
          <a:bodyPr wrap="square" rtlCol="0">
            <a:spAutoFit/>
          </a:bodyPr>
          <a:lstStyle/>
          <a:p>
            <a:pPr algn="ctr"/>
            <a:r>
              <a:rPr lang="en-US" altLang="ja-JP" dirty="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さん　⇒　</a:t>
            </a:r>
            <a:r>
              <a:rPr lang="en-US" altLang="ja-JP" dirty="0">
                <a:latin typeface="Meiryo UI" panose="020B0604030504040204" pitchFamily="50" charset="-128"/>
                <a:ea typeface="Meiryo UI" panose="020B0604030504040204" pitchFamily="50" charset="-128"/>
              </a:rPr>
              <a:t>σ=0.033</a:t>
            </a:r>
            <a:endParaRPr kumimoji="1" lang="en-US" altLang="ja-JP" dirty="0">
              <a:latin typeface="Meiryo UI" panose="020B0604030504040204" pitchFamily="50" charset="-128"/>
              <a:ea typeface="Meiryo UI" panose="020B0604030504040204" pitchFamily="50" charset="-128"/>
            </a:endParaRPr>
          </a:p>
        </p:txBody>
      </p:sp>
      <p:pic>
        <p:nvPicPr>
          <p:cNvPr id="54" name="図 53">
            <a:extLst>
              <a:ext uri="{FF2B5EF4-FFF2-40B4-BE49-F238E27FC236}">
                <a16:creationId xmlns:a16="http://schemas.microsoft.com/office/drawing/2014/main" id="{B5FABE64-4B22-4F37-94DA-7485640F08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414"/>
          <a:stretch/>
        </p:blipFill>
        <p:spPr bwMode="auto">
          <a:xfrm>
            <a:off x="6201778" y="2258223"/>
            <a:ext cx="5884552" cy="1431959"/>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140C652B-A231-488C-AAC7-8E4ACDD78A4D}"/>
              </a:ext>
            </a:extLst>
          </p:cNvPr>
          <p:cNvSpPr txBox="1"/>
          <p:nvPr/>
        </p:nvSpPr>
        <p:spPr>
          <a:xfrm>
            <a:off x="9701411" y="3770850"/>
            <a:ext cx="2396480" cy="369332"/>
          </a:xfrm>
          <a:prstGeom prst="rect">
            <a:avLst/>
          </a:prstGeom>
          <a:noFill/>
        </p:spPr>
        <p:txBody>
          <a:bodyPr wrap="square" rtlCol="0">
            <a:spAutoFit/>
          </a:bodyPr>
          <a:lstStyle/>
          <a:p>
            <a:pPr algn="ct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さん　⇒　</a:t>
            </a:r>
            <a:r>
              <a:rPr lang="en-US" altLang="ja-JP" dirty="0">
                <a:latin typeface="Meiryo UI" panose="020B0604030504040204" pitchFamily="50" charset="-128"/>
                <a:ea typeface="Meiryo UI" panose="020B0604030504040204" pitchFamily="50" charset="-128"/>
              </a:rPr>
              <a:t>σ=0.025</a:t>
            </a:r>
            <a:endParaRPr kumimoji="1" lang="en-US" altLang="ja-JP" dirty="0">
              <a:latin typeface="Meiryo UI" panose="020B0604030504040204" pitchFamily="50" charset="-128"/>
              <a:ea typeface="Meiryo UI" panose="020B0604030504040204" pitchFamily="50" charset="-128"/>
            </a:endParaRPr>
          </a:p>
        </p:txBody>
      </p:sp>
      <p:sp>
        <p:nvSpPr>
          <p:cNvPr id="63" name="テキスト ボックス 5">
            <a:extLst>
              <a:ext uri="{FF2B5EF4-FFF2-40B4-BE49-F238E27FC236}">
                <a16:creationId xmlns:a16="http://schemas.microsoft.com/office/drawing/2014/main" id="{D87323AF-9B5B-4131-94D1-11150874E7CE}"/>
              </a:ext>
            </a:extLst>
          </p:cNvPr>
          <p:cNvSpPr txBox="1"/>
          <p:nvPr/>
        </p:nvSpPr>
        <p:spPr>
          <a:xfrm>
            <a:off x="6201778" y="4463429"/>
            <a:ext cx="5866469" cy="1075183"/>
          </a:xfrm>
          <a:prstGeom prst="rect">
            <a:avLst/>
          </a:prstGeom>
          <a:solidFill>
            <a:schemeClr val="bg1"/>
          </a:solidFill>
          <a:ln w="19050" cmpd="sng">
            <a:solidFill>
              <a:srgbClr val="140AD4"/>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dirty="0">
                <a:solidFill>
                  <a:schemeClr val="tx1"/>
                </a:solidFill>
                <a:latin typeface="Meiryo UI" panose="020B0604030504040204" pitchFamily="50" charset="-128"/>
                <a:ea typeface="Meiryo UI" panose="020B0604030504040204" pitchFamily="50" charset="-128"/>
              </a:rPr>
              <a:t>真直度の</a:t>
            </a:r>
            <a:r>
              <a:rPr lang="en-US" altLang="ja-JP" sz="2000" dirty="0">
                <a:solidFill>
                  <a:schemeClr val="tx1"/>
                </a:solidFill>
                <a:latin typeface="Meiryo UI" panose="020B0604030504040204" pitchFamily="50" charset="-128"/>
                <a:ea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rPr>
              <a:t>狙い値</a:t>
            </a:r>
            <a:r>
              <a:rPr lang="en-US" altLang="ja-JP" sz="2000" dirty="0">
                <a:solidFill>
                  <a:schemeClr val="tx1"/>
                </a:solidFill>
                <a:latin typeface="Meiryo UI" panose="020B0604030504040204" pitchFamily="50" charset="-128"/>
                <a:ea typeface="Meiryo UI" panose="020B0604030504040204" pitchFamily="50" charset="-128"/>
              </a:rPr>
              <a:t>]</a:t>
            </a:r>
            <a:r>
              <a:rPr kumimoji="1" lang="en-US" altLang="ja-JP" sz="2000" dirty="0">
                <a:solidFill>
                  <a:srgbClr val="FF0000"/>
                </a:solidFill>
                <a:latin typeface="Meiryo UI" panose="020B0604030504040204" pitchFamily="50" charset="-128"/>
                <a:ea typeface="Meiryo UI" panose="020B0604030504040204" pitchFamily="50" charset="-128"/>
              </a:rPr>
              <a:t>±0.1</a:t>
            </a:r>
            <a:r>
              <a:rPr kumimoji="1" lang="ja-JP" altLang="en-US" sz="2000" dirty="0">
                <a:solidFill>
                  <a:schemeClr val="tx1"/>
                </a:solidFill>
                <a:latin typeface="Meiryo UI" panose="020B0604030504040204" pitchFamily="50" charset="-128"/>
                <a:ea typeface="Meiryo UI" panose="020B0604030504040204" pitchFamily="50" charset="-128"/>
              </a:rPr>
              <a:t>に対し、</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u="sng" dirty="0">
                <a:solidFill>
                  <a:schemeClr val="tx1"/>
                </a:solidFill>
                <a:latin typeface="Meiryo UI" panose="020B0604030504040204" pitchFamily="50" charset="-128"/>
                <a:ea typeface="Meiryo UI" panose="020B0604030504040204" pitchFamily="50" charset="-128"/>
              </a:rPr>
              <a:t>ズレ</a:t>
            </a:r>
            <a:r>
              <a:rPr kumimoji="1" lang="ja-JP" altLang="en-US" sz="2000" u="sng" dirty="0">
                <a:solidFill>
                  <a:schemeClr val="tx1"/>
                </a:solidFill>
                <a:latin typeface="Meiryo UI" panose="020B0604030504040204" pitchFamily="50" charset="-128"/>
                <a:ea typeface="Meiryo UI" panose="020B0604030504040204" pitchFamily="50" charset="-128"/>
              </a:rPr>
              <a:t>る量自体もバラつきも大きく</a:t>
            </a:r>
            <a:endParaRPr kumimoji="1" lang="en-US" altLang="ja-JP" sz="2000" u="sng" dirty="0">
              <a:solidFill>
                <a:schemeClr val="tx1"/>
              </a:solidFill>
              <a:latin typeface="Meiryo UI" panose="020B0604030504040204" pitchFamily="50" charset="-128"/>
              <a:ea typeface="Meiryo UI" panose="020B0604030504040204" pitchFamily="50" charset="-128"/>
            </a:endParaRPr>
          </a:p>
          <a:p>
            <a:pPr algn="ctr"/>
            <a:r>
              <a:rPr kumimoji="1" lang="ja-JP" altLang="en-US" sz="2000" dirty="0">
                <a:solidFill>
                  <a:schemeClr val="tx1"/>
                </a:solidFill>
                <a:latin typeface="Meiryo UI" panose="020B0604030504040204" pitchFamily="50" charset="-128"/>
                <a:ea typeface="Meiryo UI" panose="020B0604030504040204" pitchFamily="50" charset="-128"/>
              </a:rPr>
              <a:t>作業難易度が上がる！？</a:t>
            </a:r>
            <a:endParaRPr kumimoji="1" lang="en-US" altLang="ja-JP" sz="2000" u="sng" dirty="0">
              <a:solidFill>
                <a:schemeClr val="tx1"/>
              </a:solidFill>
              <a:latin typeface="Meiryo UI" panose="020B0604030504040204" pitchFamily="50" charset="-128"/>
              <a:ea typeface="Meiryo UI" panose="020B0604030504040204" pitchFamily="50" charset="-128"/>
            </a:endParaRPr>
          </a:p>
        </p:txBody>
      </p:sp>
      <p:sp>
        <p:nvSpPr>
          <p:cNvPr id="44" name="四角形: 角を丸くする 43">
            <a:extLst>
              <a:ext uri="{FF2B5EF4-FFF2-40B4-BE49-F238E27FC236}">
                <a16:creationId xmlns:a16="http://schemas.microsoft.com/office/drawing/2014/main" id="{D1DD135F-3159-4744-AAFD-59A280CF85A5}"/>
              </a:ext>
            </a:extLst>
          </p:cNvPr>
          <p:cNvSpPr/>
          <p:nvPr/>
        </p:nvSpPr>
        <p:spPr>
          <a:xfrm>
            <a:off x="345994" y="6060815"/>
            <a:ext cx="5630291" cy="750201"/>
          </a:xfrm>
          <a:prstGeom prst="roundRect">
            <a:avLst>
              <a:gd name="adj" fmla="val 848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a:solidFill>
                  <a:schemeClr val="tx1"/>
                </a:solidFill>
                <a:latin typeface="Meiryo UI" panose="020B0604030504040204" pitchFamily="50" charset="-128"/>
                <a:ea typeface="Meiryo UI" panose="020B0604030504040204" pitchFamily="50" charset="-128"/>
              </a:rPr>
              <a:t>   　 ・ナット締付でイモネジが移動してしまう</a:t>
            </a:r>
            <a:endParaRPr lang="en-US" altLang="ja-JP" sz="2400" b="1" dirty="0">
              <a:solidFill>
                <a:schemeClr val="tx1"/>
              </a:solidFill>
              <a:latin typeface="Meiryo UI" panose="020B0604030504040204" pitchFamily="50" charset="-128"/>
              <a:ea typeface="Meiryo UI" panose="020B0604030504040204" pitchFamily="50" charset="-128"/>
            </a:endParaRPr>
          </a:p>
          <a:p>
            <a:pPr>
              <a:defRPr/>
            </a:pPr>
            <a:r>
              <a:rPr lang="ja-JP" altLang="en-US" sz="2400" b="1" dirty="0">
                <a:solidFill>
                  <a:schemeClr val="tx1"/>
                </a:solidFill>
                <a:latin typeface="Meiryo UI" panose="020B0604030504040204" pitchFamily="50" charset="-128"/>
                <a:ea typeface="Meiryo UI" panose="020B0604030504040204" pitchFamily="50" charset="-128"/>
              </a:rPr>
              <a:t>   　 ・イモネジの移動には個人差がある</a:t>
            </a:r>
            <a:endParaRPr lang="en-US" altLang="ja-JP" sz="2400" b="1" dirty="0">
              <a:solidFill>
                <a:schemeClr val="tx1"/>
              </a:solidFill>
              <a:latin typeface="Meiryo UI" panose="020B0604030504040204" pitchFamily="50" charset="-128"/>
              <a:ea typeface="Meiryo UI" panose="020B0604030504040204" pitchFamily="50" charset="-128"/>
            </a:endParaRPr>
          </a:p>
        </p:txBody>
      </p:sp>
      <p:sp>
        <p:nvSpPr>
          <p:cNvPr id="45" name="角丸四角形 9">
            <a:extLst>
              <a:ext uri="{FF2B5EF4-FFF2-40B4-BE49-F238E27FC236}">
                <a16:creationId xmlns:a16="http://schemas.microsoft.com/office/drawing/2014/main" id="{0BAA219F-0415-4E9C-A4F3-977435234A5D}"/>
              </a:ext>
            </a:extLst>
          </p:cNvPr>
          <p:cNvSpPr>
            <a:spLocks noChangeArrowheads="1"/>
          </p:cNvSpPr>
          <p:nvPr/>
        </p:nvSpPr>
        <p:spPr bwMode="auto">
          <a:xfrm rot="10800000" flipV="1">
            <a:off x="98050" y="6082201"/>
            <a:ext cx="967936" cy="333138"/>
          </a:xfrm>
          <a:prstGeom prst="roundRect">
            <a:avLst>
              <a:gd name="adj" fmla="val 28143"/>
            </a:avLst>
          </a:prstGeom>
          <a:solidFill>
            <a:srgbClr val="FFFF00"/>
          </a:solidFill>
          <a:ln w="12700" algn="ctr">
            <a:solidFill>
              <a:srgbClr val="000000"/>
            </a:solidFill>
            <a:round/>
            <a:headEnd/>
            <a:tailEnd/>
          </a:ln>
        </p:spPr>
        <p:txBody>
          <a:bodyPr vert="horz"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500" dirty="0">
                <a:solidFill>
                  <a:srgbClr val="000000"/>
                </a:solidFill>
                <a:latin typeface="Meiryo UI" panose="020B0604030504040204" pitchFamily="50" charset="-128"/>
                <a:ea typeface="Meiryo UI" panose="020B0604030504040204" pitchFamily="50" charset="-128"/>
              </a:rPr>
              <a:t>わかったこと</a:t>
            </a:r>
            <a:endParaRPr lang="ja-JP" altLang="en-US" sz="1500" b="0" i="0" u="none" strike="noStrike" baseline="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2B2E0616-82EC-445D-92E9-FB9268F2380E}"/>
              </a:ext>
            </a:extLst>
          </p:cNvPr>
          <p:cNvSpPr/>
          <p:nvPr/>
        </p:nvSpPr>
        <p:spPr>
          <a:xfrm>
            <a:off x="105670" y="1428038"/>
            <a:ext cx="2296386" cy="31164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作業観察の結果</a:t>
            </a:r>
            <a:r>
              <a:rPr lang="en-US" altLang="ja-JP" sz="2000" dirty="0">
                <a:solidFill>
                  <a:schemeClr val="tx1"/>
                </a:solidFill>
                <a:latin typeface="Meiryo UI" panose="020B0604030504040204" pitchFamily="50" charset="-128"/>
                <a:ea typeface="Meiryo UI" panose="020B0604030504040204" pitchFamily="50" charset="-128"/>
              </a:rPr>
              <a:t>…</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1540B4E-9FC8-40DE-AF4E-B04344C161B8}"/>
              </a:ext>
            </a:extLst>
          </p:cNvPr>
          <p:cNvSpPr/>
          <p:nvPr/>
        </p:nvSpPr>
        <p:spPr>
          <a:xfrm>
            <a:off x="98050" y="1773086"/>
            <a:ext cx="5851772" cy="721494"/>
          </a:xfrm>
          <a:prstGeom prst="rect">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Meiryo UI" panose="020B0604030504040204" pitchFamily="50" charset="-128"/>
                <a:ea typeface="Meiryo UI" panose="020B0604030504040204" pitchFamily="50" charset="-128"/>
              </a:rPr>
              <a:t>2</a:t>
            </a:r>
            <a:r>
              <a:rPr kumimoji="1" lang="ja-JP" altLang="en-US" sz="2000" dirty="0">
                <a:solidFill>
                  <a:schemeClr val="tx1"/>
                </a:solidFill>
                <a:latin typeface="Meiryo UI" panose="020B0604030504040204" pitchFamily="50" charset="-128"/>
                <a:ea typeface="Meiryo UI" panose="020B0604030504040204" pitchFamily="50" charset="-128"/>
              </a:rPr>
              <a:t>名の調整作業は</a:t>
            </a:r>
            <a:r>
              <a:rPr lang="ja-JP" altLang="en-US" sz="2000" dirty="0">
                <a:solidFill>
                  <a:schemeClr val="tx1"/>
                </a:solidFill>
                <a:latin typeface="Meiryo UI" panose="020B0604030504040204" pitchFamily="50" charset="-128"/>
                <a:ea typeface="Meiryo UI" panose="020B0604030504040204" pitchFamily="50" charset="-128"/>
              </a:rPr>
              <a:t>要領書</a:t>
            </a:r>
            <a:r>
              <a:rPr kumimoji="1" lang="ja-JP" altLang="en-US" sz="2000" dirty="0">
                <a:solidFill>
                  <a:schemeClr val="tx1"/>
                </a:solidFill>
                <a:latin typeface="Meiryo UI" panose="020B0604030504040204" pitchFamily="50" charset="-128"/>
                <a:ea typeface="Meiryo UI" panose="020B0604030504040204" pitchFamily="50" charset="-128"/>
              </a:rPr>
              <a:t>に則っているが</a:t>
            </a:r>
            <a:endParaRPr kumimoji="1" lang="en-US" altLang="ja-JP" sz="2000" dirty="0">
              <a:solidFill>
                <a:schemeClr val="tx1"/>
              </a:solidFill>
              <a:latin typeface="Meiryo UI" panose="020B0604030504040204" pitchFamily="50" charset="-128"/>
              <a:ea typeface="Meiryo UI" panose="020B0604030504040204" pitchFamily="50" charset="-128"/>
            </a:endParaRPr>
          </a:p>
          <a:p>
            <a:pPr algn="ctr"/>
            <a:r>
              <a:rPr kumimoji="1" lang="ja-JP" altLang="en-US" sz="2000" dirty="0">
                <a:solidFill>
                  <a:schemeClr val="tx1"/>
                </a:solidFill>
                <a:latin typeface="Meiryo UI" panose="020B0604030504040204" pitchFamily="50" charset="-128"/>
                <a:ea typeface="Meiryo UI" panose="020B0604030504040204" pitchFamily="50" charset="-128"/>
              </a:rPr>
              <a:t>繰返し回数に差がある。</a:t>
            </a:r>
          </a:p>
        </p:txBody>
      </p:sp>
      <p:sp>
        <p:nvSpPr>
          <p:cNvPr id="66" name="四角形: 角を丸くする 65">
            <a:extLst>
              <a:ext uri="{FF2B5EF4-FFF2-40B4-BE49-F238E27FC236}">
                <a16:creationId xmlns:a16="http://schemas.microsoft.com/office/drawing/2014/main" id="{1B4EDAA7-776B-4058-910B-BC30C59CEC3F}"/>
              </a:ext>
            </a:extLst>
          </p:cNvPr>
          <p:cNvSpPr/>
          <p:nvPr/>
        </p:nvSpPr>
        <p:spPr>
          <a:xfrm>
            <a:off x="6753224" y="6060815"/>
            <a:ext cx="5344661" cy="750201"/>
          </a:xfrm>
          <a:prstGeom prst="roundRect">
            <a:avLst>
              <a:gd name="adj" fmla="val 848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人によってズレ・ばらつきが大きいので</a:t>
            </a:r>
            <a:endParaRPr lang="en-US" altLang="ja-JP" sz="2400" b="1" dirty="0">
              <a:solidFill>
                <a:schemeClr val="tx1"/>
              </a:solidFill>
              <a:latin typeface="Meiryo UI" panose="020B0604030504040204" pitchFamily="50" charset="-128"/>
              <a:ea typeface="Meiryo UI" panose="020B0604030504040204" pitchFamily="50" charset="-128"/>
            </a:endParaRPr>
          </a:p>
          <a:p>
            <a:pPr algn="ctr">
              <a:defRPr/>
            </a:pPr>
            <a:r>
              <a:rPr lang="ja-JP" altLang="en-US" sz="2400" b="1" dirty="0">
                <a:solidFill>
                  <a:schemeClr val="tx1"/>
                </a:solidFill>
                <a:latin typeface="Meiryo UI" panose="020B0604030504040204" pitchFamily="50" charset="-128"/>
                <a:ea typeface="Meiryo UI" panose="020B0604030504040204" pitchFamily="50" charset="-128"/>
              </a:rPr>
              <a:t>調整作業の難易度が上がる</a:t>
            </a:r>
            <a:endParaRPr lang="en-US" altLang="ja-JP" sz="2400" b="1" dirty="0">
              <a:solidFill>
                <a:schemeClr val="tx1"/>
              </a:solidFill>
              <a:latin typeface="Meiryo UI" panose="020B0604030504040204" pitchFamily="50" charset="-128"/>
              <a:ea typeface="Meiryo UI" panose="020B0604030504040204" pitchFamily="50" charset="-128"/>
            </a:endParaRPr>
          </a:p>
        </p:txBody>
      </p:sp>
      <p:sp>
        <p:nvSpPr>
          <p:cNvPr id="70" name="四角形: 角を丸くする 69">
            <a:extLst>
              <a:ext uri="{FF2B5EF4-FFF2-40B4-BE49-F238E27FC236}">
                <a16:creationId xmlns:a16="http://schemas.microsoft.com/office/drawing/2014/main" id="{89BAC6AB-897F-4E94-B895-8B85529C1751}"/>
              </a:ext>
            </a:extLst>
          </p:cNvPr>
          <p:cNvSpPr/>
          <p:nvPr/>
        </p:nvSpPr>
        <p:spPr>
          <a:xfrm>
            <a:off x="11210544" y="2733378"/>
            <a:ext cx="857704" cy="4651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1" name="矢印: 右 70">
            <a:extLst>
              <a:ext uri="{FF2B5EF4-FFF2-40B4-BE49-F238E27FC236}">
                <a16:creationId xmlns:a16="http://schemas.microsoft.com/office/drawing/2014/main" id="{0DF2ABEB-C62E-43A3-A409-0527B41DBC4E}"/>
              </a:ext>
            </a:extLst>
          </p:cNvPr>
          <p:cNvSpPr/>
          <p:nvPr/>
        </p:nvSpPr>
        <p:spPr>
          <a:xfrm rot="5400000">
            <a:off x="2844946" y="1798429"/>
            <a:ext cx="369332" cy="1600953"/>
          </a:xfrm>
          <a:prstGeom prst="right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1" name="矢印: 右 40">
            <a:extLst>
              <a:ext uri="{FF2B5EF4-FFF2-40B4-BE49-F238E27FC236}">
                <a16:creationId xmlns:a16="http://schemas.microsoft.com/office/drawing/2014/main" id="{8FC7CB75-B77B-4268-AF3F-2060BD8FFA16}"/>
              </a:ext>
            </a:extLst>
          </p:cNvPr>
          <p:cNvSpPr/>
          <p:nvPr/>
        </p:nvSpPr>
        <p:spPr>
          <a:xfrm rot="5400000">
            <a:off x="8916555" y="4788361"/>
            <a:ext cx="457284" cy="2024938"/>
          </a:xfrm>
          <a:prstGeom prst="rightArrow">
            <a:avLst/>
          </a:prstGeom>
          <a:solidFill>
            <a:schemeClr val="bg1">
              <a:alpha val="50000"/>
            </a:schemeClr>
          </a:solidFill>
          <a:ln w="19050">
            <a:solidFill>
              <a:srgbClr val="140AD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角丸四角形 9">
            <a:extLst>
              <a:ext uri="{FF2B5EF4-FFF2-40B4-BE49-F238E27FC236}">
                <a16:creationId xmlns:a16="http://schemas.microsoft.com/office/drawing/2014/main" id="{8800A602-4845-4314-B6FD-CBE58AA14C26}"/>
              </a:ext>
            </a:extLst>
          </p:cNvPr>
          <p:cNvSpPr>
            <a:spLocks noChangeArrowheads="1"/>
          </p:cNvSpPr>
          <p:nvPr/>
        </p:nvSpPr>
        <p:spPr bwMode="auto">
          <a:xfrm rot="10800000" flipV="1">
            <a:off x="6143602" y="6082029"/>
            <a:ext cx="967936" cy="333138"/>
          </a:xfrm>
          <a:prstGeom prst="roundRect">
            <a:avLst>
              <a:gd name="adj" fmla="val 28143"/>
            </a:avLst>
          </a:prstGeom>
          <a:solidFill>
            <a:srgbClr val="FFFF00"/>
          </a:solidFill>
          <a:ln w="12700" algn="ctr">
            <a:solidFill>
              <a:srgbClr val="000000"/>
            </a:solidFill>
            <a:round/>
            <a:headEnd/>
            <a:tailEnd/>
          </a:ln>
        </p:spPr>
        <p:txBody>
          <a:bodyPr vert="horz"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500" dirty="0">
                <a:solidFill>
                  <a:srgbClr val="000000"/>
                </a:solidFill>
                <a:latin typeface="Meiryo UI" panose="020B0604030504040204" pitchFamily="50" charset="-128"/>
                <a:ea typeface="Meiryo UI" panose="020B0604030504040204" pitchFamily="50" charset="-128"/>
              </a:rPr>
              <a:t>わかったこと</a:t>
            </a:r>
            <a:endParaRPr lang="ja-JP" altLang="en-US" sz="1500" b="0" i="0" u="none" strike="noStrike" baseline="0" dirty="0">
              <a:solidFill>
                <a:srgbClr val="000000"/>
              </a:solidFill>
              <a:latin typeface="Meiryo UI" panose="020B0604030504040204" pitchFamily="50" charset="-128"/>
              <a:ea typeface="Meiryo UI" panose="020B0604030504040204" pitchFamily="50" charset="-128"/>
            </a:endParaRPr>
          </a:p>
        </p:txBody>
      </p:sp>
      <p:sp>
        <p:nvSpPr>
          <p:cNvPr id="46" name="四角形: 角を丸くする 45">
            <a:extLst>
              <a:ext uri="{FF2B5EF4-FFF2-40B4-BE49-F238E27FC236}">
                <a16:creationId xmlns:a16="http://schemas.microsoft.com/office/drawing/2014/main" id="{91417FB5-4422-4A24-99D9-E5289F5D2268}"/>
              </a:ext>
            </a:extLst>
          </p:cNvPr>
          <p:cNvSpPr/>
          <p:nvPr/>
        </p:nvSpPr>
        <p:spPr>
          <a:xfrm>
            <a:off x="11210544" y="3209061"/>
            <a:ext cx="857704" cy="4651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5F822F45-8C33-404F-8D96-6D286ABF1C70}"/>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5/12</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FD6D74CF-A438-481B-A5C7-6D503FD5B189}"/>
              </a:ext>
            </a:extLst>
          </p:cNvPr>
          <p:cNvSpPr/>
          <p:nvPr/>
        </p:nvSpPr>
        <p:spPr>
          <a:xfrm>
            <a:off x="10249633" y="469940"/>
            <a:ext cx="1375558" cy="485247"/>
          </a:xfrm>
          <a:prstGeom prst="rect">
            <a:avLst/>
          </a:prstGeom>
          <a:solidFill>
            <a:schemeClr val="accent4">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チーム長坂</a:t>
            </a:r>
            <a:endParaRPr kumimoji="1" lang="ja-JP" altLang="en-US" sz="2000" b="1" dirty="0">
              <a:latin typeface="Meiryo UI" panose="020B0604030504040204" pitchFamily="50" charset="-128"/>
              <a:ea typeface="Meiryo UI" panose="020B0604030504040204" pitchFamily="50" charset="-128"/>
            </a:endParaRPr>
          </a:p>
        </p:txBody>
      </p:sp>
      <p:sp>
        <p:nvSpPr>
          <p:cNvPr id="77" name="吹き出し: 四角形 64">
            <a:extLst>
              <a:ext uri="{FF2B5EF4-FFF2-40B4-BE49-F238E27FC236}">
                <a16:creationId xmlns:a16="http://schemas.microsoft.com/office/drawing/2014/main" id="{BD1FADD3-0338-4E5A-9868-1FB5C582FDA7}"/>
              </a:ext>
            </a:extLst>
          </p:cNvPr>
          <p:cNvSpPr/>
          <p:nvPr/>
        </p:nvSpPr>
        <p:spPr>
          <a:xfrm>
            <a:off x="3987159" y="5022886"/>
            <a:ext cx="1901953" cy="964277"/>
          </a:xfrm>
          <a:prstGeom prst="wedgeRectCallout">
            <a:avLst>
              <a:gd name="adj1" fmla="val -65871"/>
              <a:gd name="adj2" fmla="val 2654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rPr>
              <a:t>締付の力に負け</a:t>
            </a:r>
            <a:endParaRPr lang="en-US" altLang="ja-JP" dirty="0">
              <a:solidFill>
                <a:schemeClr val="tx1"/>
              </a:solidFill>
              <a:latin typeface="Meiryo UI" panose="020B0604030504040204" pitchFamily="50" charset="-128"/>
              <a:ea typeface="Meiryo UI" panose="020B0604030504040204" pitchFamily="50" charset="-128"/>
            </a:endParaRPr>
          </a:p>
          <a:p>
            <a:pPr algn="ctr"/>
            <a:r>
              <a:rPr lang="ja-JP" altLang="en-US" dirty="0">
                <a:solidFill>
                  <a:schemeClr val="tx1"/>
                </a:solidFill>
                <a:latin typeface="Meiryo UI" panose="020B0604030504040204" pitchFamily="50" charset="-128"/>
                <a:ea typeface="Meiryo UI" panose="020B0604030504040204" pitchFamily="50" charset="-128"/>
              </a:rPr>
              <a:t>イモネジが移動し</a:t>
            </a:r>
            <a:endParaRPr lang="en-US" altLang="ja-JP"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rgbClr val="FF0000"/>
                </a:solidFill>
                <a:latin typeface="Meiryo UI" panose="020B0604030504040204" pitchFamily="50" charset="-128"/>
                <a:ea typeface="Meiryo UI" panose="020B0604030504040204" pitchFamily="50" charset="-128"/>
              </a:rPr>
              <a:t>個人差が発生</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FF2EB5B7-78C8-4E6D-BE33-C73DE271B47C}"/>
              </a:ext>
            </a:extLst>
          </p:cNvPr>
          <p:cNvSpPr/>
          <p:nvPr/>
        </p:nvSpPr>
        <p:spPr>
          <a:xfrm rot="21134568">
            <a:off x="3441884" y="4734556"/>
            <a:ext cx="1132012" cy="435149"/>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600" dirty="0">
                <a:solidFill>
                  <a:schemeClr val="bg1"/>
                </a:solidFill>
                <a:latin typeface="Meiryo UI" panose="020B0604030504040204" pitchFamily="50" charset="-128"/>
                <a:ea typeface="Meiryo UI" panose="020B0604030504040204" pitchFamily="50" charset="-128"/>
              </a:rPr>
              <a:t>Point!</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cxnSp>
        <p:nvCxnSpPr>
          <p:cNvPr id="50" name="直線コネクタ 49"/>
          <p:cNvCxnSpPr/>
          <p:nvPr/>
        </p:nvCxnSpPr>
        <p:spPr>
          <a:xfrm flipV="1">
            <a:off x="855810" y="3082100"/>
            <a:ext cx="43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1123549" y="6415168"/>
            <a:ext cx="46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1104087" y="6768234"/>
            <a:ext cx="43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cxnSpLocks/>
          </p:cNvCxnSpPr>
          <p:nvPr/>
        </p:nvCxnSpPr>
        <p:spPr>
          <a:xfrm>
            <a:off x="7004764" y="2177458"/>
            <a:ext cx="4996736"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7111538" y="6415168"/>
            <a:ext cx="46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7635485" y="6777759"/>
            <a:ext cx="36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3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22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grpId="0" nodeType="clickEffect">
                                  <p:stCondLst>
                                    <p:cond delay="0"/>
                                  </p:stCondLst>
                                  <p:childTnLst>
                                    <p:animEffect transition="out" filter="fade">
                                      <p:cBhvr>
                                        <p:cTn id="11" dur="1000" tmFilter="0, 0; .2, .5; .8, .5; 1, 0"/>
                                        <p:tgtEl>
                                          <p:spTgt spid="77"/>
                                        </p:tgtEl>
                                      </p:cBhvr>
                                    </p:animEffect>
                                    <p:animScale>
                                      <p:cBhvr>
                                        <p:cTn id="12" dur="500" autoRev="1" fill="hold"/>
                                        <p:tgtEl>
                                          <p:spTgt spid="77"/>
                                        </p:tgtEl>
                                      </p:cBhvr>
                                      <p:by x="105000" y="105000"/>
                                    </p:animScale>
                                  </p:childTnLst>
                                </p:cTn>
                              </p:par>
                              <p:par>
                                <p:cTn id="13" presetID="26" presetClass="emph" presetSubtype="0" repeatCount="2000" fill="hold" grpId="0" nodeType="withEffect">
                                  <p:stCondLst>
                                    <p:cond delay="0"/>
                                  </p:stCondLst>
                                  <p:childTnLst>
                                    <p:animEffect transition="out" filter="fade">
                                      <p:cBhvr>
                                        <p:cTn id="14" dur="1000" tmFilter="0, 0; .2, .5; .8, .5; 1, 0"/>
                                        <p:tgtEl>
                                          <p:spTgt spid="42"/>
                                        </p:tgtEl>
                                      </p:cBhvr>
                                    </p:animEffect>
                                    <p:animScale>
                                      <p:cBhvr>
                                        <p:cTn id="15" dur="500" autoRev="1" fill="hold"/>
                                        <p:tgtEl>
                                          <p:spTgt spid="42"/>
                                        </p:tgtEl>
                                      </p:cBhvr>
                                      <p:by x="105000" y="105000"/>
                                    </p:animScale>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10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2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repeatCount="2000" fill="hold" grpId="0" nodeType="clickEffect">
                                  <p:stCondLst>
                                    <p:cond delay="0"/>
                                  </p:stCondLst>
                                  <p:childTnLst>
                                    <p:animEffect transition="out" filter="fade">
                                      <p:cBhvr>
                                        <p:cTn id="32" dur="750" tmFilter="0, 0; .2, .5; .8, .5; 1, 0"/>
                                        <p:tgtEl>
                                          <p:spTgt spid="70"/>
                                        </p:tgtEl>
                                      </p:cBhvr>
                                    </p:animEffect>
                                    <p:animScale>
                                      <p:cBhvr>
                                        <p:cTn id="33" dur="375" autoRev="1" fill="hold"/>
                                        <p:tgtEl>
                                          <p:spTgt spid="7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2000" fill="hold" grpId="0" nodeType="clickEffect">
                                  <p:stCondLst>
                                    <p:cond delay="0"/>
                                  </p:stCondLst>
                                  <p:childTnLst>
                                    <p:animEffect transition="out" filter="fade">
                                      <p:cBhvr>
                                        <p:cTn id="37" dur="750" tmFilter="0, 0; .2, .5; .8, .5; 1, 0"/>
                                        <p:tgtEl>
                                          <p:spTgt spid="46"/>
                                        </p:tgtEl>
                                      </p:cBhvr>
                                    </p:animEffect>
                                    <p:animScale>
                                      <p:cBhvr>
                                        <p:cTn id="38" dur="375" autoRev="1" fill="hold"/>
                                        <p:tgtEl>
                                          <p:spTgt spid="4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2750"/>
                                        <p:tgtEl>
                                          <p:spTgt spid="58"/>
                                        </p:tgtEl>
                                      </p:cBhvr>
                                    </p:animEffect>
                                  </p:childTnLst>
                                </p:cTn>
                              </p:par>
                            </p:childTnLst>
                          </p:cTn>
                        </p:par>
                        <p:par>
                          <p:cTn id="44" fill="hold">
                            <p:stCondLst>
                              <p:cond delay="2750"/>
                            </p:stCondLst>
                            <p:childTnLst>
                              <p:par>
                                <p:cTn id="45" presetID="22" presetClass="entr" presetSubtype="8"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46" grpId="0" animBg="1"/>
      <p:bldP spid="77"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A8A8D896-D458-4A35-9EAF-46B5BEFB50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0894493" y="1256355"/>
            <a:ext cx="927345" cy="1124990"/>
          </a:xfrm>
          <a:prstGeom prst="rect">
            <a:avLst/>
          </a:prstGeom>
        </p:spPr>
      </p:pic>
      <p:pic>
        <p:nvPicPr>
          <p:cNvPr id="38" name="図 37">
            <a:extLst>
              <a:ext uri="{FF2B5EF4-FFF2-40B4-BE49-F238E27FC236}">
                <a16:creationId xmlns:a16="http://schemas.microsoft.com/office/drawing/2014/main" id="{1EE5DBF1-F07A-4A42-85B6-42454AA3B059}"/>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89002" y="2451779"/>
            <a:ext cx="1120248" cy="1234413"/>
          </a:xfrm>
          <a:prstGeom prst="rect">
            <a:avLst/>
          </a:prstGeom>
        </p:spPr>
      </p:pic>
      <p:sp>
        <p:nvSpPr>
          <p:cNvPr id="35" name="正方形/長方形 34">
            <a:extLst>
              <a:ext uri="{FF2B5EF4-FFF2-40B4-BE49-F238E27FC236}">
                <a16:creationId xmlns:a16="http://schemas.microsoft.com/office/drawing/2014/main" id="{BDA3093C-F57C-4A95-8201-698D678D105C}"/>
              </a:ext>
            </a:extLst>
          </p:cNvPr>
          <p:cNvSpPr/>
          <p:nvPr/>
        </p:nvSpPr>
        <p:spPr>
          <a:xfrm>
            <a:off x="5419244" y="4154127"/>
            <a:ext cx="893701" cy="284334"/>
          </a:xfrm>
          <a:prstGeom prst="rect">
            <a:avLst/>
          </a:prstGeom>
        </p:spPr>
        <p:txBody>
          <a:bodyPr wrap="square">
            <a:spAutoFit/>
          </a:bodyPr>
          <a:lstStyle/>
          <a:p>
            <a:pPr algn="ctr"/>
            <a:r>
              <a:rPr lang="ja-JP" altLang="en-US" sz="1200"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単位：分</a:t>
            </a:r>
          </a:p>
        </p:txBody>
      </p:sp>
      <p:pic>
        <p:nvPicPr>
          <p:cNvPr id="20" name="締付圧【強】">
            <a:hlinkClick r:id="" action="ppaction://media"/>
            <a:extLst>
              <a:ext uri="{FF2B5EF4-FFF2-40B4-BE49-F238E27FC236}">
                <a16:creationId xmlns:a16="http://schemas.microsoft.com/office/drawing/2014/main" id="{37D2AAAA-FC47-46CA-8206-02698226310C}"/>
              </a:ext>
            </a:extLst>
          </p:cNvPr>
          <p:cNvPicPr>
            <a:picLocks noChangeAspect="1"/>
          </p:cNvPicPr>
          <p:nvPr>
            <a:videoFile r:link="rId1"/>
            <p:extLst>
              <p:ext uri="{DAA4B4D4-6D71-4841-9C94-3DE7FCFB9230}">
                <p14:media xmlns:p14="http://schemas.microsoft.com/office/powerpoint/2010/main" r:embed="rId2">
                  <p14:trim end="1500"/>
                </p14:media>
              </p:ext>
            </p:extLst>
          </p:nvPr>
        </p:nvPicPr>
        <p:blipFill rotWithShape="1">
          <a:blip r:embed="rId10"/>
          <a:srcRect t="5678" b="12405"/>
          <a:stretch/>
        </p:blipFill>
        <p:spPr>
          <a:xfrm>
            <a:off x="4390129" y="1696631"/>
            <a:ext cx="2699283" cy="3930971"/>
          </a:xfrm>
          <a:prstGeom prst="rect">
            <a:avLst/>
          </a:prstGeom>
        </p:spPr>
      </p:pic>
      <p:pic>
        <p:nvPicPr>
          <p:cNvPr id="21" name="締付圧【弱】">
            <a:hlinkClick r:id="" action="ppaction://media"/>
            <a:extLst>
              <a:ext uri="{FF2B5EF4-FFF2-40B4-BE49-F238E27FC236}">
                <a16:creationId xmlns:a16="http://schemas.microsoft.com/office/drawing/2014/main" id="{E5C6167A-EE5B-4DF7-9F5C-11D86AE23F74}"/>
              </a:ext>
            </a:extLst>
          </p:cNvPr>
          <p:cNvPicPr>
            <a:picLocks noChangeAspect="1"/>
          </p:cNvPicPr>
          <p:nvPr>
            <a:videoFile r:link="rId1"/>
            <p:extLst>
              <p:ext uri="{DAA4B4D4-6D71-4841-9C94-3DE7FCFB9230}">
                <p14:media xmlns:p14="http://schemas.microsoft.com/office/powerpoint/2010/main" r:embed="rId3">
                  <p14:trim end="1468.3333"/>
                </p14:media>
              </p:ext>
            </p:extLst>
          </p:nvPr>
        </p:nvPicPr>
        <p:blipFill rotWithShape="1">
          <a:blip r:embed="rId11"/>
          <a:srcRect t="8001" b="9364"/>
          <a:stretch/>
        </p:blipFill>
        <p:spPr>
          <a:xfrm>
            <a:off x="481421" y="1666789"/>
            <a:ext cx="2684934" cy="3944345"/>
          </a:xfrm>
          <a:prstGeom prst="rect">
            <a:avLst/>
          </a:prstGeom>
        </p:spPr>
      </p:pic>
      <p:sp>
        <p:nvSpPr>
          <p:cNvPr id="25" name="角丸四角形 22">
            <a:extLst>
              <a:ext uri="{FF2B5EF4-FFF2-40B4-BE49-F238E27FC236}">
                <a16:creationId xmlns:a16="http://schemas.microsoft.com/office/drawing/2014/main" id="{7199FB1D-D847-4AC3-875E-FA0B19624037}"/>
              </a:ext>
            </a:extLst>
          </p:cNvPr>
          <p:cNvSpPr/>
          <p:nvPr/>
        </p:nvSpPr>
        <p:spPr bwMode="auto">
          <a:xfrm>
            <a:off x="131088" y="1608193"/>
            <a:ext cx="3298873" cy="4301225"/>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C38CEBD9-E0C2-4938-A707-64A78F97A49E}"/>
              </a:ext>
            </a:extLst>
          </p:cNvPr>
          <p:cNvSpPr/>
          <p:nvPr/>
        </p:nvSpPr>
        <p:spPr>
          <a:xfrm>
            <a:off x="522729" y="1417929"/>
            <a:ext cx="2581492" cy="379112"/>
          </a:xfrm>
          <a:prstGeom prst="rect">
            <a:avLst/>
          </a:prstGeom>
          <a:solidFill>
            <a:schemeClr val="bg1"/>
          </a:solidFill>
        </p:spPr>
        <p:txBody>
          <a:bodyPr wrap="square">
            <a:spAutoFit/>
          </a:bodyPr>
          <a:lstStyle/>
          <a:p>
            <a:pPr algn="ctr"/>
            <a:r>
              <a:rPr lang="en-US" altLang="ja-JP" dirty="0">
                <a:ln w="0"/>
                <a:latin typeface="Meiryo UI" panose="020B0604030504040204" pitchFamily="50" charset="-128"/>
                <a:ea typeface="Meiryo UI" panose="020B0604030504040204" pitchFamily="50" charset="-128"/>
              </a:rPr>
              <a:t>D</a:t>
            </a:r>
            <a:r>
              <a:rPr lang="ja-JP" altLang="en-US" dirty="0">
                <a:ln w="0"/>
                <a:latin typeface="Meiryo UI" panose="020B0604030504040204" pitchFamily="50" charset="-128"/>
                <a:ea typeface="Meiryo UI" panose="020B0604030504040204" pitchFamily="50" charset="-128"/>
              </a:rPr>
              <a:t>さんの作業イメージ</a:t>
            </a:r>
          </a:p>
        </p:txBody>
      </p:sp>
      <p:sp>
        <p:nvSpPr>
          <p:cNvPr id="32" name="角丸四角形 22">
            <a:extLst>
              <a:ext uri="{FF2B5EF4-FFF2-40B4-BE49-F238E27FC236}">
                <a16:creationId xmlns:a16="http://schemas.microsoft.com/office/drawing/2014/main" id="{1A592A78-947C-4D1D-8F72-8F81AB9C7835}"/>
              </a:ext>
            </a:extLst>
          </p:cNvPr>
          <p:cNvSpPr/>
          <p:nvPr/>
        </p:nvSpPr>
        <p:spPr bwMode="auto">
          <a:xfrm>
            <a:off x="4043137" y="1649951"/>
            <a:ext cx="3298873" cy="4311742"/>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054B0F49-5177-4012-9D38-ABC7B7A26DFA}"/>
              </a:ext>
            </a:extLst>
          </p:cNvPr>
          <p:cNvSpPr/>
          <p:nvPr/>
        </p:nvSpPr>
        <p:spPr>
          <a:xfrm>
            <a:off x="4463871" y="1413435"/>
            <a:ext cx="2567066" cy="379112"/>
          </a:xfrm>
          <a:prstGeom prst="rect">
            <a:avLst/>
          </a:prstGeom>
          <a:solidFill>
            <a:schemeClr val="bg1"/>
          </a:solidFill>
        </p:spPr>
        <p:txBody>
          <a:bodyPr wrap="square">
            <a:spAutoFit/>
          </a:bodyPr>
          <a:lstStyle/>
          <a:p>
            <a:pPr algn="ctr"/>
            <a:r>
              <a:rPr lang="en-US" altLang="ja-JP" dirty="0">
                <a:ln w="0"/>
                <a:latin typeface="Meiryo UI" panose="020B0604030504040204" pitchFamily="50" charset="-128"/>
                <a:ea typeface="Meiryo UI" panose="020B0604030504040204" pitchFamily="50" charset="-128"/>
              </a:rPr>
              <a:t>F</a:t>
            </a:r>
            <a:r>
              <a:rPr lang="ja-JP" altLang="en-US" dirty="0">
                <a:ln w="0"/>
                <a:latin typeface="Meiryo UI" panose="020B0604030504040204" pitchFamily="50" charset="-128"/>
                <a:ea typeface="Meiryo UI" panose="020B0604030504040204" pitchFamily="50" charset="-128"/>
              </a:rPr>
              <a:t>さんの作業イメージ</a:t>
            </a:r>
          </a:p>
        </p:txBody>
      </p:sp>
      <p:sp>
        <p:nvSpPr>
          <p:cNvPr id="41" name="テキスト ボックス 5">
            <a:extLst>
              <a:ext uri="{FF2B5EF4-FFF2-40B4-BE49-F238E27FC236}">
                <a16:creationId xmlns:a16="http://schemas.microsoft.com/office/drawing/2014/main" id="{49CBC3FD-9976-4E52-ACFE-74A3023C0418}"/>
              </a:ext>
            </a:extLst>
          </p:cNvPr>
          <p:cNvSpPr txBox="1"/>
          <p:nvPr/>
        </p:nvSpPr>
        <p:spPr>
          <a:xfrm>
            <a:off x="499377" y="5641799"/>
            <a:ext cx="2675128" cy="1098329"/>
          </a:xfrm>
          <a:prstGeom prst="rect">
            <a:avLst/>
          </a:prstGeom>
          <a:solidFill>
            <a:schemeClr val="accent3">
              <a:lumMod val="20000"/>
              <a:lumOff val="8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ysClr val="windowText" lastClr="000000"/>
                </a:solidFill>
                <a:latin typeface="Meiryo UI" panose="020B0604030504040204" pitchFamily="50" charset="-128"/>
                <a:ea typeface="Meiryo UI" panose="020B0604030504040204" pitchFamily="50" charset="-128"/>
              </a:rPr>
              <a:t>締める力が</a:t>
            </a:r>
            <a:r>
              <a:rPr lang="ja-JP" altLang="en-US" sz="2600" b="1" dirty="0">
                <a:solidFill>
                  <a:srgbClr val="140AD4"/>
                </a:solidFill>
                <a:latin typeface="Meiryo UI" panose="020B0604030504040204" pitchFamily="50" charset="-128"/>
                <a:ea typeface="Meiryo UI" panose="020B0604030504040204" pitchFamily="50" charset="-128"/>
              </a:rPr>
              <a:t>弱</a:t>
            </a:r>
            <a:endParaRPr lang="en-US" altLang="ja-JP" sz="2600" b="1" dirty="0">
              <a:solidFill>
                <a:srgbClr val="140AD4"/>
              </a:solidFill>
              <a:latin typeface="Meiryo UI" panose="020B0604030504040204" pitchFamily="50" charset="-128"/>
              <a:ea typeface="Meiryo UI" panose="020B0604030504040204" pitchFamily="50" charset="-128"/>
            </a:endParaRPr>
          </a:p>
          <a:p>
            <a:pPr algn="ctr"/>
            <a:r>
              <a:rPr lang="ja-JP" altLang="en-US" sz="1800" b="1" dirty="0">
                <a:solidFill>
                  <a:sysClr val="windowText" lastClr="000000"/>
                </a:solidFill>
                <a:latin typeface="Meiryo UI" panose="020B0604030504040204" pitchFamily="50" charset="-128"/>
                <a:ea typeface="Meiryo UI" panose="020B0604030504040204" pitchFamily="50" charset="-128"/>
              </a:rPr>
              <a:t>⇒イモネジ移動：</a:t>
            </a:r>
            <a:r>
              <a:rPr lang="ja-JP" altLang="en-US" sz="2600" b="1" dirty="0">
                <a:solidFill>
                  <a:srgbClr val="140AD4"/>
                </a:solidFill>
                <a:latin typeface="Meiryo UI" panose="020B0604030504040204" pitchFamily="50" charset="-128"/>
                <a:ea typeface="Meiryo UI" panose="020B0604030504040204" pitchFamily="50" charset="-128"/>
              </a:rPr>
              <a:t>小</a:t>
            </a:r>
            <a:endParaRPr lang="en-US" altLang="ja-JP" sz="2600" b="1" dirty="0">
              <a:solidFill>
                <a:srgbClr val="140AD4"/>
              </a:solidFill>
              <a:latin typeface="Meiryo UI" panose="020B0604030504040204" pitchFamily="50" charset="-128"/>
              <a:ea typeface="Meiryo UI" panose="020B0604030504040204" pitchFamily="50" charset="-128"/>
            </a:endParaRPr>
          </a:p>
          <a:p>
            <a:pPr algn="ctr"/>
            <a:r>
              <a:rPr lang="ja-JP" altLang="en-US" sz="1800" b="1" dirty="0">
                <a:solidFill>
                  <a:sysClr val="windowText" lastClr="000000"/>
                </a:solidFill>
                <a:latin typeface="Meiryo UI" panose="020B0604030504040204" pitchFamily="50" charset="-128"/>
                <a:ea typeface="Meiryo UI" panose="020B0604030504040204" pitchFamily="50" charset="-128"/>
              </a:rPr>
              <a:t>⇒真直度のズレ：</a:t>
            </a:r>
            <a:r>
              <a:rPr lang="ja-JP" altLang="en-US" sz="2600" b="1" dirty="0">
                <a:solidFill>
                  <a:srgbClr val="140AD4"/>
                </a:solidFill>
                <a:latin typeface="Meiryo UI" panose="020B0604030504040204" pitchFamily="50" charset="-128"/>
                <a:ea typeface="Meiryo UI" panose="020B0604030504040204" pitchFamily="50" charset="-128"/>
              </a:rPr>
              <a:t>少</a:t>
            </a:r>
            <a:endParaRPr lang="en-US" altLang="ja-JP" sz="2600" b="1" dirty="0">
              <a:solidFill>
                <a:srgbClr val="140AD4"/>
              </a:solidFill>
              <a:latin typeface="Meiryo UI" panose="020B0604030504040204" pitchFamily="50" charset="-128"/>
              <a:ea typeface="Meiryo UI" panose="020B0604030504040204" pitchFamily="50" charset="-128"/>
            </a:endParaRPr>
          </a:p>
        </p:txBody>
      </p:sp>
      <p:sp>
        <p:nvSpPr>
          <p:cNvPr id="43" name="テキスト ボックス 5">
            <a:extLst>
              <a:ext uri="{FF2B5EF4-FFF2-40B4-BE49-F238E27FC236}">
                <a16:creationId xmlns:a16="http://schemas.microsoft.com/office/drawing/2014/main" id="{9579E7DA-74FD-4AE6-9841-E8CF72D67EA6}"/>
              </a:ext>
            </a:extLst>
          </p:cNvPr>
          <p:cNvSpPr txBox="1"/>
          <p:nvPr/>
        </p:nvSpPr>
        <p:spPr>
          <a:xfrm>
            <a:off x="4413538" y="5662890"/>
            <a:ext cx="2645974" cy="1137620"/>
          </a:xfrm>
          <a:prstGeom prst="rect">
            <a:avLst/>
          </a:prstGeom>
          <a:solidFill>
            <a:schemeClr val="accent3">
              <a:lumMod val="20000"/>
              <a:lumOff val="8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ysClr val="windowText" lastClr="000000"/>
                </a:solidFill>
                <a:latin typeface="Meiryo UI" panose="020B0604030504040204" pitchFamily="50" charset="-128"/>
                <a:ea typeface="Meiryo UI" panose="020B0604030504040204" pitchFamily="50" charset="-128"/>
              </a:rPr>
              <a:t>締める力が</a:t>
            </a:r>
            <a:r>
              <a:rPr lang="ja-JP" altLang="en-US" sz="2600" b="1" dirty="0">
                <a:solidFill>
                  <a:srgbClr val="FF0000"/>
                </a:solidFill>
                <a:latin typeface="Meiryo UI" panose="020B0604030504040204" pitchFamily="50" charset="-128"/>
                <a:ea typeface="Meiryo UI" panose="020B0604030504040204" pitchFamily="50" charset="-128"/>
              </a:rPr>
              <a:t>強</a:t>
            </a:r>
            <a:endParaRPr lang="en-US" altLang="ja-JP" sz="2600" b="1" dirty="0">
              <a:solidFill>
                <a:srgbClr val="FF0000"/>
              </a:solidFill>
              <a:latin typeface="Meiryo UI" panose="020B0604030504040204" pitchFamily="50" charset="-128"/>
              <a:ea typeface="Meiryo UI" panose="020B0604030504040204" pitchFamily="50" charset="-128"/>
            </a:endParaRPr>
          </a:p>
          <a:p>
            <a:pPr algn="ctr"/>
            <a:r>
              <a:rPr kumimoji="1" lang="ja-JP" altLang="en-US" sz="1800" b="1" dirty="0">
                <a:solidFill>
                  <a:sysClr val="windowText" lastClr="000000"/>
                </a:solidFill>
                <a:latin typeface="Meiryo UI" panose="020B0604030504040204" pitchFamily="50" charset="-128"/>
                <a:ea typeface="Meiryo UI" panose="020B0604030504040204" pitchFamily="50" charset="-128"/>
              </a:rPr>
              <a:t>⇒</a:t>
            </a:r>
            <a:r>
              <a:rPr lang="ja-JP" altLang="en-US" sz="1800" b="1" dirty="0">
                <a:solidFill>
                  <a:sysClr val="windowText" lastClr="000000"/>
                </a:solidFill>
                <a:latin typeface="Meiryo UI" panose="020B0604030504040204" pitchFamily="50" charset="-128"/>
                <a:ea typeface="Meiryo UI" panose="020B0604030504040204" pitchFamily="50" charset="-128"/>
              </a:rPr>
              <a:t>イモネジ移動：</a:t>
            </a:r>
            <a:r>
              <a:rPr lang="ja-JP" altLang="en-US" sz="2600" b="1" dirty="0">
                <a:solidFill>
                  <a:srgbClr val="FF0000"/>
                </a:solidFill>
                <a:latin typeface="Meiryo UI" panose="020B0604030504040204" pitchFamily="50" charset="-128"/>
                <a:ea typeface="Meiryo UI" panose="020B0604030504040204" pitchFamily="50" charset="-128"/>
              </a:rPr>
              <a:t>大</a:t>
            </a:r>
            <a:endParaRPr lang="en-US" altLang="ja-JP" sz="2600" b="1" dirty="0">
              <a:solidFill>
                <a:srgbClr val="FF0000"/>
              </a:solidFill>
              <a:latin typeface="Meiryo UI" panose="020B0604030504040204" pitchFamily="50" charset="-128"/>
              <a:ea typeface="Meiryo UI" panose="020B0604030504040204" pitchFamily="50" charset="-128"/>
            </a:endParaRPr>
          </a:p>
          <a:p>
            <a:pPr algn="ctr"/>
            <a:r>
              <a:rPr kumimoji="1" lang="ja-JP" altLang="en-US" sz="1800" b="1" dirty="0">
                <a:solidFill>
                  <a:srgbClr val="FF0000"/>
                </a:solidFill>
                <a:latin typeface="Meiryo UI" panose="020B0604030504040204" pitchFamily="50" charset="-128"/>
                <a:ea typeface="Meiryo UI" panose="020B0604030504040204" pitchFamily="50" charset="-128"/>
              </a:rPr>
              <a:t> </a:t>
            </a:r>
            <a:r>
              <a:rPr kumimoji="1" lang="ja-JP" altLang="en-US" sz="1800" b="1" dirty="0">
                <a:solidFill>
                  <a:sysClr val="windowText" lastClr="000000"/>
                </a:solidFill>
                <a:latin typeface="Meiryo UI" panose="020B0604030504040204" pitchFamily="50" charset="-128"/>
                <a:ea typeface="Meiryo UI" panose="020B0604030504040204" pitchFamily="50" charset="-128"/>
              </a:rPr>
              <a:t>⇒真直度のズレ</a:t>
            </a:r>
            <a:r>
              <a:rPr lang="ja-JP" altLang="en-US" sz="1800" b="1" dirty="0">
                <a:solidFill>
                  <a:sysClr val="windowText" lastClr="000000"/>
                </a:solidFill>
                <a:latin typeface="Meiryo UI" panose="020B0604030504040204" pitchFamily="50" charset="-128"/>
                <a:ea typeface="Meiryo UI" panose="020B0604030504040204" pitchFamily="50" charset="-128"/>
              </a:rPr>
              <a:t>：</a:t>
            </a:r>
            <a:r>
              <a:rPr kumimoji="1" lang="ja-JP" altLang="en-US" sz="2600" b="1" dirty="0">
                <a:solidFill>
                  <a:srgbClr val="FF0000"/>
                </a:solidFill>
                <a:latin typeface="Meiryo UI" panose="020B0604030504040204" pitchFamily="50" charset="-128"/>
                <a:ea typeface="Meiryo UI" panose="020B0604030504040204" pitchFamily="50" charset="-128"/>
              </a:rPr>
              <a:t>多</a:t>
            </a:r>
            <a:endParaRPr kumimoji="1" lang="en-US" altLang="ja-JP" sz="2600" b="1" dirty="0">
              <a:solidFill>
                <a:srgbClr val="FF0000"/>
              </a:solidFill>
              <a:latin typeface="Meiryo UI" panose="020B0604030504040204" pitchFamily="50" charset="-128"/>
              <a:ea typeface="Meiryo UI" panose="020B0604030504040204" pitchFamily="50" charset="-128"/>
            </a:endParaRPr>
          </a:p>
        </p:txBody>
      </p:sp>
      <p:sp>
        <p:nvSpPr>
          <p:cNvPr id="44" name="吹き出し: 四角形 43">
            <a:extLst>
              <a:ext uri="{FF2B5EF4-FFF2-40B4-BE49-F238E27FC236}">
                <a16:creationId xmlns:a16="http://schemas.microsoft.com/office/drawing/2014/main" id="{C320BEDF-EEEA-4021-8766-906A05451301}"/>
              </a:ext>
            </a:extLst>
          </p:cNvPr>
          <p:cNvSpPr/>
          <p:nvPr/>
        </p:nvSpPr>
        <p:spPr>
          <a:xfrm>
            <a:off x="8935752" y="2687101"/>
            <a:ext cx="2737050" cy="807431"/>
          </a:xfrm>
          <a:prstGeom prst="wedgeRectCallout">
            <a:avLst>
              <a:gd name="adj1" fmla="val -64199"/>
              <a:gd name="adj2" fmla="val 863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強めだと女性担当者が</a:t>
            </a:r>
            <a:endParaRPr kumimoji="1"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緩められない！</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58" name="テキスト ボックス 5">
            <a:extLst>
              <a:ext uri="{FF2B5EF4-FFF2-40B4-BE49-F238E27FC236}">
                <a16:creationId xmlns:a16="http://schemas.microsoft.com/office/drawing/2014/main" id="{0A98C959-8B6C-4C3C-9686-8705D680A5CD}"/>
              </a:ext>
            </a:extLst>
          </p:cNvPr>
          <p:cNvSpPr txBox="1"/>
          <p:nvPr/>
        </p:nvSpPr>
        <p:spPr>
          <a:xfrm>
            <a:off x="5889721" y="1916136"/>
            <a:ext cx="1620599" cy="513650"/>
          </a:xfrm>
          <a:prstGeom prst="rect">
            <a:avLst/>
          </a:prstGeom>
          <a:solidFill>
            <a:schemeClr val="bg1">
              <a:lumMod val="85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仮想イモネジ</a:t>
            </a:r>
            <a:endParaRPr kumimoji="1" lang="en-US" altLang="ja-JP" sz="1800" b="1" dirty="0">
              <a:solidFill>
                <a:srgbClr val="FF0000"/>
              </a:solidFill>
              <a:latin typeface="Meiryo UI" panose="020B0604030504040204" pitchFamily="50" charset="-128"/>
              <a:ea typeface="Meiryo UI" panose="020B0604030504040204" pitchFamily="50" charset="-128"/>
            </a:endParaRPr>
          </a:p>
        </p:txBody>
      </p:sp>
      <p:cxnSp>
        <p:nvCxnSpPr>
          <p:cNvPr id="59" name="直線矢印コネクタ 58">
            <a:extLst>
              <a:ext uri="{FF2B5EF4-FFF2-40B4-BE49-F238E27FC236}">
                <a16:creationId xmlns:a16="http://schemas.microsoft.com/office/drawing/2014/main" id="{043DA1C4-A7EA-470E-92EB-90422B22F0A9}"/>
              </a:ext>
            </a:extLst>
          </p:cNvPr>
          <p:cNvCxnSpPr>
            <a:cxnSpLocks/>
            <a:stCxn id="58" idx="2"/>
          </p:cNvCxnSpPr>
          <p:nvPr/>
        </p:nvCxnSpPr>
        <p:spPr>
          <a:xfrm flipH="1">
            <a:off x="5815009" y="2429786"/>
            <a:ext cx="885012" cy="446403"/>
          </a:xfrm>
          <a:prstGeom prst="straightConnector1">
            <a:avLst/>
          </a:prstGeom>
          <a:ln w="31750">
            <a:solidFill>
              <a:srgbClr val="FF0000"/>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D9F5E60F-5B6C-4127-A244-DB1CD9517F07}"/>
              </a:ext>
            </a:extLst>
          </p:cNvPr>
          <p:cNvGrpSpPr/>
          <p:nvPr/>
        </p:nvGrpSpPr>
        <p:grpSpPr>
          <a:xfrm>
            <a:off x="1842027" y="1888802"/>
            <a:ext cx="1868427" cy="861953"/>
            <a:chOff x="1532065" y="1445944"/>
            <a:chExt cx="1813780" cy="839718"/>
          </a:xfrm>
        </p:grpSpPr>
        <p:sp>
          <p:nvSpPr>
            <p:cNvPr id="57" name="テキスト ボックス 5">
              <a:extLst>
                <a:ext uri="{FF2B5EF4-FFF2-40B4-BE49-F238E27FC236}">
                  <a16:creationId xmlns:a16="http://schemas.microsoft.com/office/drawing/2014/main" id="{CDF2BF62-7868-4B71-B702-AF3ADC7A9BC9}"/>
                </a:ext>
              </a:extLst>
            </p:cNvPr>
            <p:cNvSpPr txBox="1"/>
            <p:nvPr/>
          </p:nvSpPr>
          <p:spPr>
            <a:xfrm>
              <a:off x="1773944" y="1445944"/>
              <a:ext cx="1571901" cy="501106"/>
            </a:xfrm>
            <a:prstGeom prst="rect">
              <a:avLst/>
            </a:prstGeom>
            <a:solidFill>
              <a:schemeClr val="bg1">
                <a:lumMod val="85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仮想イモネジ</a:t>
              </a:r>
              <a:endParaRPr kumimoji="1" lang="en-US" altLang="ja-JP" sz="1800" b="1" dirty="0">
                <a:solidFill>
                  <a:srgbClr val="FF0000"/>
                </a:solidFill>
                <a:latin typeface="Meiryo UI" panose="020B0604030504040204" pitchFamily="50" charset="-128"/>
                <a:ea typeface="Meiryo UI" panose="020B0604030504040204" pitchFamily="50" charset="-128"/>
              </a:endParaRPr>
            </a:p>
          </p:txBody>
        </p:sp>
        <p:cxnSp>
          <p:nvCxnSpPr>
            <p:cNvPr id="60" name="直線矢印コネクタ 59">
              <a:extLst>
                <a:ext uri="{FF2B5EF4-FFF2-40B4-BE49-F238E27FC236}">
                  <a16:creationId xmlns:a16="http://schemas.microsoft.com/office/drawing/2014/main" id="{37BDBC09-065D-465B-955E-F1A0BC5A4A5E}"/>
                </a:ext>
              </a:extLst>
            </p:cNvPr>
            <p:cNvCxnSpPr>
              <a:cxnSpLocks/>
            </p:cNvCxnSpPr>
            <p:nvPr/>
          </p:nvCxnSpPr>
          <p:spPr>
            <a:xfrm flipH="1">
              <a:off x="1532065" y="1976698"/>
              <a:ext cx="992179" cy="308964"/>
            </a:xfrm>
            <a:prstGeom prst="straightConnector1">
              <a:avLst/>
            </a:prstGeom>
            <a:ln w="31750">
              <a:solidFill>
                <a:srgbClr val="FF0000"/>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sp>
        <p:nvSpPr>
          <p:cNvPr id="61" name="吹き出し: 四角形 60">
            <a:extLst>
              <a:ext uri="{FF2B5EF4-FFF2-40B4-BE49-F238E27FC236}">
                <a16:creationId xmlns:a16="http://schemas.microsoft.com/office/drawing/2014/main" id="{9F6F21B4-A481-4725-8A3E-4F6FBF1DD844}"/>
              </a:ext>
            </a:extLst>
          </p:cNvPr>
          <p:cNvSpPr/>
          <p:nvPr/>
        </p:nvSpPr>
        <p:spPr>
          <a:xfrm>
            <a:off x="7894713" y="1449648"/>
            <a:ext cx="2520397" cy="807431"/>
          </a:xfrm>
          <a:prstGeom prst="wedgeRectCallout">
            <a:avLst>
              <a:gd name="adj1" fmla="val 72056"/>
              <a:gd name="adj2" fmla="val 994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弱めだと運転中に</a:t>
            </a:r>
            <a:endParaRPr kumimoji="1" lang="en-US" altLang="ja-JP" sz="2000" dirty="0">
              <a:solidFill>
                <a:schemeClr val="tx1"/>
              </a:solidFill>
              <a:latin typeface="Meiryo UI" panose="020B0604030504040204" pitchFamily="50" charset="-128"/>
              <a:ea typeface="Meiryo UI" panose="020B0604030504040204" pitchFamily="50" charset="-128"/>
            </a:endParaRPr>
          </a:p>
          <a:p>
            <a:pPr algn="ctr"/>
            <a:r>
              <a:rPr kumimoji="1" lang="ja-JP" altLang="en-US" sz="2000" dirty="0">
                <a:solidFill>
                  <a:schemeClr val="tx1"/>
                </a:solidFill>
                <a:latin typeface="Meiryo UI" panose="020B0604030504040204" pitchFamily="50" charset="-128"/>
                <a:ea typeface="Meiryo UI" panose="020B0604030504040204" pitchFamily="50" charset="-128"/>
              </a:rPr>
              <a:t>緩まないか不安・・・</a:t>
            </a:r>
          </a:p>
        </p:txBody>
      </p:sp>
      <p:grpSp>
        <p:nvGrpSpPr>
          <p:cNvPr id="50" name="グループ化 49"/>
          <p:cNvGrpSpPr/>
          <p:nvPr/>
        </p:nvGrpSpPr>
        <p:grpSpPr>
          <a:xfrm>
            <a:off x="571239" y="87760"/>
            <a:ext cx="11049525" cy="953640"/>
            <a:chOff x="856858" y="131640"/>
            <a:chExt cx="16574288" cy="1430460"/>
          </a:xfrm>
        </p:grpSpPr>
        <p:sp>
          <p:nvSpPr>
            <p:cNvPr id="62"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63"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64"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65"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 </a:t>
              </a:r>
              <a:r>
                <a:rPr kumimoji="0" lang="en-US" altLang="ja-JP" sz="2333" spc="117" dirty="0">
                  <a:solidFill>
                    <a:srgbClr val="1B1B1B"/>
                  </a:solidFill>
                  <a:latin typeface="Meiryo UI" panose="020B0604030504040204" pitchFamily="50" charset="-128"/>
                  <a:ea typeface="Meiryo UI" panose="020B0604030504040204" pitchFamily="50" charset="-128"/>
                </a:rPr>
                <a:t>-HT</a:t>
              </a:r>
              <a:r>
                <a:rPr kumimoji="0" lang="ja-JP" altLang="en-US" sz="2333" spc="117" dirty="0">
                  <a:solidFill>
                    <a:srgbClr val="1B1B1B"/>
                  </a:solidFill>
                  <a:latin typeface="Meiryo UI" panose="020B0604030504040204" pitchFamily="50" charset="-128"/>
                  <a:ea typeface="Meiryo UI" panose="020B0604030504040204" pitchFamily="50" charset="-128"/>
                </a:rPr>
                <a:t>前の繰返しはなぜ発生するのか</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grpSp>
          <p:nvGrpSpPr>
            <p:cNvPr id="66" name="グループ化 65"/>
            <p:cNvGrpSpPr/>
            <p:nvPr/>
          </p:nvGrpSpPr>
          <p:grpSpPr>
            <a:xfrm>
              <a:off x="1233237" y="131640"/>
              <a:ext cx="1213487" cy="1430459"/>
              <a:chOff x="1233237" y="131640"/>
              <a:chExt cx="1213487" cy="1430459"/>
            </a:xfrm>
          </p:grpSpPr>
          <p:sp>
            <p:nvSpPr>
              <p:cNvPr id="67"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68"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13</a:t>
                </a:r>
              </a:p>
            </p:txBody>
          </p:sp>
        </p:grpSp>
      </p:grpSp>
      <p:sp>
        <p:nvSpPr>
          <p:cNvPr id="5" name="正方形/長方形 4">
            <a:extLst>
              <a:ext uri="{FF2B5EF4-FFF2-40B4-BE49-F238E27FC236}">
                <a16:creationId xmlns:a16="http://schemas.microsoft.com/office/drawing/2014/main" id="{8D3C0644-A039-4184-9C1A-AD485E5F8BB1}"/>
              </a:ext>
            </a:extLst>
          </p:cNvPr>
          <p:cNvSpPr/>
          <p:nvPr/>
        </p:nvSpPr>
        <p:spPr>
          <a:xfrm>
            <a:off x="194181" y="1074831"/>
            <a:ext cx="6568570" cy="3417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材料矯正機のイモネジとナットの関係性を簡易的に再現</a:t>
            </a:r>
            <a:endParaRPr kumimoji="1"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2" name="テキスト ボックス 5">
            <a:extLst>
              <a:ext uri="{FF2B5EF4-FFF2-40B4-BE49-F238E27FC236}">
                <a16:creationId xmlns:a16="http://schemas.microsoft.com/office/drawing/2014/main" id="{FC374498-E958-49E2-AC60-26CA422042C5}"/>
              </a:ext>
            </a:extLst>
          </p:cNvPr>
          <p:cNvSpPr txBox="1"/>
          <p:nvPr/>
        </p:nvSpPr>
        <p:spPr>
          <a:xfrm>
            <a:off x="7436404" y="3762188"/>
            <a:ext cx="4624508" cy="1264253"/>
          </a:xfrm>
          <a:prstGeom prst="rect">
            <a:avLst/>
          </a:prstGeom>
          <a:solidFill>
            <a:schemeClr val="bg1"/>
          </a:solidFill>
          <a:ln w="19050" cmpd="sng">
            <a:solidFill>
              <a:srgbClr val="140AD4"/>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dirty="0">
                <a:latin typeface="Meiryo UI" panose="020B0604030504040204" pitchFamily="50" charset="-128"/>
                <a:ea typeface="Meiryo UI" panose="020B0604030504040204" pitchFamily="50" charset="-128"/>
              </a:rPr>
              <a:t>ナット締付の強さに個人差があり</a:t>
            </a:r>
            <a:endParaRPr lang="en-US" altLang="ja-JP" sz="2400" dirty="0">
              <a:latin typeface="Meiryo UI" panose="020B0604030504040204" pitchFamily="50" charset="-128"/>
              <a:ea typeface="Meiryo UI" panose="020B0604030504040204" pitchFamily="50" charset="-128"/>
            </a:endParaRPr>
          </a:p>
          <a:p>
            <a:pPr algn="ctr"/>
            <a:r>
              <a:rPr lang="ja-JP" altLang="en-US" sz="2400" dirty="0">
                <a:latin typeface="Meiryo UI" panose="020B0604030504040204" pitchFamily="50" charset="-128"/>
                <a:ea typeface="Meiryo UI" panose="020B0604030504040204" pitchFamily="50" charset="-128"/>
              </a:rPr>
              <a:t>繰返し精度もなく、</a:t>
            </a:r>
            <a:r>
              <a:rPr lang="ja-JP" altLang="en-US" sz="2400" dirty="0">
                <a:solidFill>
                  <a:schemeClr val="tx1"/>
                </a:solidFill>
                <a:latin typeface="Meiryo UI" panose="020B0604030504040204" pitchFamily="50" charset="-128"/>
                <a:ea typeface="Meiryo UI" panose="020B0604030504040204" pitchFamily="50" charset="-128"/>
              </a:rPr>
              <a:t>予想ができない</a:t>
            </a:r>
            <a:endParaRPr lang="en-US" altLang="ja-JP" sz="2400" dirty="0">
              <a:solidFill>
                <a:schemeClr val="tx1"/>
              </a:solidFill>
              <a:latin typeface="Meiryo UI" panose="020B0604030504040204" pitchFamily="50" charset="-128"/>
              <a:ea typeface="Meiryo UI" panose="020B0604030504040204" pitchFamily="50" charset="-128"/>
            </a:endParaRPr>
          </a:p>
        </p:txBody>
      </p:sp>
      <p:sp>
        <p:nvSpPr>
          <p:cNvPr id="48" name="矢印: 右 47">
            <a:extLst>
              <a:ext uri="{FF2B5EF4-FFF2-40B4-BE49-F238E27FC236}">
                <a16:creationId xmlns:a16="http://schemas.microsoft.com/office/drawing/2014/main" id="{A0A5B2F4-F17F-4299-9CD7-5F9B8D095D89}"/>
              </a:ext>
            </a:extLst>
          </p:cNvPr>
          <p:cNvSpPr/>
          <p:nvPr/>
        </p:nvSpPr>
        <p:spPr>
          <a:xfrm rot="5400000">
            <a:off x="9560387" y="4218581"/>
            <a:ext cx="333019" cy="2024938"/>
          </a:xfrm>
          <a:prstGeom prst="rightArrow">
            <a:avLst/>
          </a:prstGeom>
          <a:solidFill>
            <a:schemeClr val="bg1">
              <a:alpha val="50000"/>
            </a:schemeClr>
          </a:solidFill>
          <a:ln w="19050">
            <a:solidFill>
              <a:srgbClr val="140AD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F488D300-6FA3-4E98-94BC-4F93556AB2C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1611123" y="1280441"/>
            <a:ext cx="271648" cy="421706"/>
          </a:xfrm>
          <a:prstGeom prst="rect">
            <a:avLst/>
          </a:prstGeom>
        </p:spPr>
      </p:pic>
      <p:sp>
        <p:nvSpPr>
          <p:cNvPr id="49" name="正方形/長方形 48">
            <a:extLst>
              <a:ext uri="{FF2B5EF4-FFF2-40B4-BE49-F238E27FC236}">
                <a16:creationId xmlns:a16="http://schemas.microsoft.com/office/drawing/2014/main" id="{9ED8161D-A77D-4D57-BC4B-DA014400C110}"/>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5/19</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39581836-604A-4139-922B-8DF54034298B}"/>
              </a:ext>
            </a:extLst>
          </p:cNvPr>
          <p:cNvSpPr/>
          <p:nvPr/>
        </p:nvSpPr>
        <p:spPr>
          <a:xfrm>
            <a:off x="10249633" y="469940"/>
            <a:ext cx="1375558" cy="485247"/>
          </a:xfrm>
          <a:prstGeom prst="rect">
            <a:avLst/>
          </a:prstGeom>
          <a:solidFill>
            <a:schemeClr val="accent4">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チーム長坂</a:t>
            </a:r>
            <a:endParaRPr kumimoji="1" lang="ja-JP" altLang="en-US" sz="2000" b="1" dirty="0">
              <a:latin typeface="Meiryo UI" panose="020B0604030504040204" pitchFamily="50" charset="-128"/>
              <a:ea typeface="Meiryo UI" panose="020B0604030504040204" pitchFamily="50" charset="-128"/>
            </a:endParaRPr>
          </a:p>
        </p:txBody>
      </p:sp>
      <p:sp>
        <p:nvSpPr>
          <p:cNvPr id="47" name="AutoShape 580">
            <a:extLst>
              <a:ext uri="{FF2B5EF4-FFF2-40B4-BE49-F238E27FC236}">
                <a16:creationId xmlns:a16="http://schemas.microsoft.com/office/drawing/2014/main" id="{E92DB265-8428-4583-9C22-ED4276C2967A}"/>
              </a:ext>
            </a:extLst>
          </p:cNvPr>
          <p:cNvSpPr>
            <a:spLocks noChangeArrowheads="1"/>
          </p:cNvSpPr>
          <p:nvPr/>
        </p:nvSpPr>
        <p:spPr bwMode="auto">
          <a:xfrm>
            <a:off x="7561609" y="5422859"/>
            <a:ext cx="4385539" cy="1346267"/>
          </a:xfrm>
          <a:prstGeom prst="roundRect">
            <a:avLst>
              <a:gd name="adj" fmla="val 16667"/>
            </a:avLst>
          </a:prstGeom>
          <a:solidFill>
            <a:schemeClr val="accent6">
              <a:lumMod val="20000"/>
              <a:lumOff val="80000"/>
            </a:schemeClr>
          </a:solidFill>
          <a:ln w="9525" algn="ctr">
            <a:solidFill>
              <a:srgbClr xmlns:mc="http://schemas.openxmlformats.org/markup-compatibility/2006" xmlns:a14="http://schemas.microsoft.com/office/drawing/2010/main" val="000000" mc:Ignorable="a14" a14:legacySpreadsheetColorIndex="6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2400" b="1" dirty="0">
                <a:latin typeface="Meiryo UI" panose="020B0604030504040204" pitchFamily="50" charset="-128"/>
                <a:ea typeface="Meiryo UI" panose="020B0604030504040204" pitchFamily="50" charset="-128"/>
              </a:rPr>
              <a:t>　調整量の想定が困難になり</a:t>
            </a:r>
            <a:endParaRPr lang="en-US" altLang="ja-JP" sz="2400" b="1" dirty="0">
              <a:latin typeface="Meiryo UI" panose="020B0604030504040204" pitchFamily="50" charset="-128"/>
              <a:ea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rPr>
              <a:t>繰返し作業が発生！</a:t>
            </a:r>
            <a:endParaRPr lang="en-US" altLang="ja-JP" sz="2400" b="1" dirty="0">
              <a:latin typeface="Meiryo UI" panose="020B0604030504040204" pitchFamily="50" charset="-128"/>
              <a:ea typeface="Meiryo UI" panose="020B0604030504040204" pitchFamily="50" charset="-128"/>
            </a:endParaRPr>
          </a:p>
        </p:txBody>
      </p:sp>
      <p:sp>
        <p:nvSpPr>
          <p:cNvPr id="52" name="角丸四角形 73">
            <a:extLst>
              <a:ext uri="{FF2B5EF4-FFF2-40B4-BE49-F238E27FC236}">
                <a16:creationId xmlns:a16="http://schemas.microsoft.com/office/drawing/2014/main" id="{EB95E33F-EBBF-4319-8314-09D3F30C06B1}"/>
              </a:ext>
            </a:extLst>
          </p:cNvPr>
          <p:cNvSpPr>
            <a:spLocks noChangeArrowheads="1"/>
          </p:cNvSpPr>
          <p:nvPr/>
        </p:nvSpPr>
        <p:spPr bwMode="auto">
          <a:xfrm rot="10800000" flipV="1">
            <a:off x="7550167" y="5422859"/>
            <a:ext cx="507792" cy="1346267"/>
          </a:xfrm>
          <a:prstGeom prst="roundRect">
            <a:avLst>
              <a:gd name="adj" fmla="val 28143"/>
            </a:avLst>
          </a:prstGeom>
          <a:solidFill>
            <a:srgbClr val="FFFF00"/>
          </a:solidFill>
          <a:ln w="12700" algn="ctr">
            <a:solidFill>
              <a:srgbClr val="000000"/>
            </a:solidFill>
            <a:round/>
            <a:headEnd/>
            <a:tailEnd/>
          </a:ln>
        </p:spPr>
        <p:txBody>
          <a:bodyPr vert="eaVert"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400" b="0" i="0" u="none" strike="noStrike" baseline="0" dirty="0">
                <a:solidFill>
                  <a:srgbClr val="000000"/>
                </a:solidFill>
                <a:latin typeface="Meiryo UI" panose="020B0604030504040204" pitchFamily="50" charset="-128"/>
                <a:ea typeface="Meiryo UI" panose="020B0604030504040204" pitchFamily="50" charset="-128"/>
              </a:rPr>
              <a:t>まとめ</a:t>
            </a:r>
          </a:p>
        </p:txBody>
      </p:sp>
      <p:pic>
        <p:nvPicPr>
          <p:cNvPr id="36" name="図 35">
            <a:extLst>
              <a:ext uri="{FF2B5EF4-FFF2-40B4-BE49-F238E27FC236}">
                <a16:creationId xmlns:a16="http://schemas.microsoft.com/office/drawing/2014/main" id="{E6F007A3-16B0-4917-BD0C-C286E1B0E5C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695535" y="2347138"/>
            <a:ext cx="362994" cy="563511"/>
          </a:xfrm>
          <a:prstGeom prst="rect">
            <a:avLst/>
          </a:prstGeom>
        </p:spPr>
      </p:pic>
      <p:cxnSp>
        <p:nvCxnSpPr>
          <p:cNvPr id="37" name="直線コネクタ 36"/>
          <p:cNvCxnSpPr/>
          <p:nvPr/>
        </p:nvCxnSpPr>
        <p:spPr>
          <a:xfrm>
            <a:off x="910060" y="5975319"/>
            <a:ext cx="1688088"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776012" y="6373951"/>
            <a:ext cx="2058137"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778071" y="6773871"/>
            <a:ext cx="2056078"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4927803" y="6010370"/>
            <a:ext cx="1584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cxnSpLocks/>
          </p:cNvCxnSpPr>
          <p:nvPr/>
        </p:nvCxnSpPr>
        <p:spPr>
          <a:xfrm>
            <a:off x="4724383" y="6411483"/>
            <a:ext cx="2075249"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cxnSpLocks/>
          </p:cNvCxnSpPr>
          <p:nvPr/>
        </p:nvCxnSpPr>
        <p:spPr>
          <a:xfrm flipV="1">
            <a:off x="4724383" y="6798306"/>
            <a:ext cx="2075249" cy="5"/>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7753002" y="4387025"/>
            <a:ext cx="39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7660474" y="4739450"/>
            <a:ext cx="4176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8144142" y="6095993"/>
            <a:ext cx="34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8382267" y="6469851"/>
            <a:ext cx="27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21"/>
                                        </p:tgtEl>
                                      </p:cBhvr>
                                    </p:cmd>
                                  </p:childTnLst>
                                </p:cTn>
                              </p:par>
                            </p:childTnLst>
                          </p:cTn>
                        </p:par>
                        <p:par>
                          <p:cTn id="7" fill="hold">
                            <p:stCondLst>
                              <p:cond delay="3000"/>
                            </p:stCondLst>
                            <p:childTnLst>
                              <p:par>
                                <p:cTn id="8" presetID="22" presetClass="entr" presetSubtype="8"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750"/>
                                        <p:tgtEl>
                                          <p:spTgt spid="37"/>
                                        </p:tgtEl>
                                      </p:cBhvr>
                                    </p:animEffect>
                                  </p:childTnLst>
                                </p:cTn>
                              </p:par>
                            </p:childTnLst>
                          </p:cTn>
                        </p:par>
                        <p:par>
                          <p:cTn id="11" fill="hold">
                            <p:stCondLst>
                              <p:cond delay="3750"/>
                            </p:stCondLst>
                            <p:childTnLst>
                              <p:par>
                                <p:cTn id="12" presetID="22" presetClass="entr" presetSubtype="8"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750"/>
                                        <p:tgtEl>
                                          <p:spTgt spid="39"/>
                                        </p:tgtEl>
                                      </p:cBhvr>
                                    </p:animEffect>
                                  </p:childTnLst>
                                </p:cTn>
                              </p:par>
                            </p:childTnLst>
                          </p:cTn>
                        </p:par>
                        <p:par>
                          <p:cTn id="15" fill="hold">
                            <p:stCondLst>
                              <p:cond delay="4500"/>
                            </p:stCondLst>
                            <p:childTnLst>
                              <p:par>
                                <p:cTn id="16" presetID="22" presetClass="entr" presetSubtype="8"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75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500" fill="hold"/>
                                        <p:tgtEl>
                                          <p:spTgt spid="20"/>
                                        </p:tgtEl>
                                      </p:cBhvr>
                                    </p:cmd>
                                  </p:childTnLst>
                                </p:cTn>
                              </p:par>
                            </p:childTnLst>
                          </p:cTn>
                        </p:par>
                        <p:par>
                          <p:cTn id="23" fill="hold">
                            <p:stCondLst>
                              <p:cond delay="3500"/>
                            </p:stCondLst>
                            <p:childTnLst>
                              <p:par>
                                <p:cTn id="24" presetID="22" presetClass="entr" presetSubtype="8"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750"/>
                                        <p:tgtEl>
                                          <p:spTgt spid="46"/>
                                        </p:tgtEl>
                                      </p:cBhvr>
                                    </p:animEffect>
                                  </p:childTnLst>
                                </p:cTn>
                              </p:par>
                            </p:childTnLst>
                          </p:cTn>
                        </p:par>
                        <p:par>
                          <p:cTn id="27" fill="hold">
                            <p:stCondLst>
                              <p:cond delay="4250"/>
                            </p:stCondLst>
                            <p:childTnLst>
                              <p:par>
                                <p:cTn id="28" presetID="22" presetClass="entr" presetSubtype="8"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750"/>
                                        <p:tgtEl>
                                          <p:spTgt spid="53"/>
                                        </p:tgtEl>
                                      </p:cBhvr>
                                    </p:animEffect>
                                  </p:childTnLst>
                                </p:cTn>
                              </p:par>
                            </p:childTnLst>
                          </p:cTn>
                        </p:par>
                        <p:par>
                          <p:cTn id="31" fill="hold">
                            <p:stCondLst>
                              <p:cond delay="5000"/>
                            </p:stCondLst>
                            <p:childTnLst>
                              <p:par>
                                <p:cTn id="32" presetID="22" presetClass="entr" presetSubtype="8"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75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1750"/>
                                        <p:tgtEl>
                                          <p:spTgt spid="55"/>
                                        </p:tgtEl>
                                      </p:cBhvr>
                                    </p:animEffect>
                                  </p:childTnLst>
                                </p:cTn>
                              </p:par>
                            </p:childTnLst>
                          </p:cTn>
                        </p:par>
                        <p:par>
                          <p:cTn id="40" fill="hold">
                            <p:stCondLst>
                              <p:cond delay="1750"/>
                            </p:stCondLst>
                            <p:childTnLst>
                              <p:par>
                                <p:cTn id="41" presetID="22" presetClass="entr" presetSubtype="8"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1750"/>
                                        <p:tgtEl>
                                          <p:spTgt spid="56"/>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left)">
                                      <p:cBhvr>
                                        <p:cTn id="47" dur="1750"/>
                                        <p:tgtEl>
                                          <p:spTgt spid="69"/>
                                        </p:tgtEl>
                                      </p:cBhvr>
                                    </p:animEffect>
                                  </p:childTnLst>
                                </p:cTn>
                              </p:par>
                            </p:childTnLst>
                          </p:cTn>
                        </p:par>
                        <p:par>
                          <p:cTn id="48" fill="hold">
                            <p:stCondLst>
                              <p:cond delay="5250"/>
                            </p:stCondLst>
                            <p:childTnLst>
                              <p:par>
                                <p:cTn id="49" presetID="22" presetClass="entr" presetSubtype="8"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17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0"/>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1"/>
                                        </p:tgtEl>
                                      </p:cBhvr>
                                    </p:cmd>
                                  </p:childTnLst>
                                </p:cTn>
                              </p:par>
                            </p:childTnLst>
                          </p:cTn>
                        </p:par>
                      </p:childTnLst>
                    </p:cTn>
                  </p:par>
                </p:childTnLst>
              </p:cTn>
              <p:nextCondLst>
                <p:cond evt="onClick" delay="0">
                  <p:tgtEl>
                    <p:spTgt spid="21"/>
                  </p:tgtEl>
                </p:cond>
              </p:nextCondLst>
            </p:seq>
            <p:video>
              <p:cMediaNode vol="80000" mute="1">
                <p:cTn id="62" fill="hold" display="0">
                  <p:stCondLst>
                    <p:cond delay="indefinite"/>
                  </p:stCondLst>
                </p:cTn>
                <p:tgtEl>
                  <p:spTgt spid="20"/>
                </p:tgtEl>
              </p:cMediaNode>
            </p:video>
            <p:video>
              <p:cMediaNode vol="80000" mute="1">
                <p:cTn id="63" fill="hold" display="0">
                  <p:stCondLst>
                    <p:cond delay="indefinite"/>
                  </p:stCondLst>
                </p:cTn>
                <p:tgtEl>
                  <p:spTgt spid="2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74012" y="226978"/>
            <a:ext cx="5791200" cy="1064029"/>
          </a:xfrm>
        </p:spPr>
        <p:txBody>
          <a:bodyPr>
            <a:normAutofit fontScale="90000"/>
          </a:bodyPr>
          <a:lstStyle/>
          <a:p>
            <a:pPr algn="l"/>
            <a:r>
              <a:rPr kumimoji="1" lang="ja-JP" altLang="en-US" sz="3600" dirty="0">
                <a:effectLst>
                  <a:outerShdw blurRad="38100" dist="38100" dir="2700000" algn="tl">
                    <a:srgbClr val="000000">
                      <a:alpha val="43137"/>
                    </a:srgbClr>
                  </a:outerShdw>
                </a:effectLst>
              </a:rPr>
              <a:t>松尾製作所　豊明工場</a:t>
            </a:r>
            <a:r>
              <a:rPr kumimoji="1" lang="en-US" altLang="ja-JP" sz="3600" dirty="0">
                <a:effectLst>
                  <a:outerShdw blurRad="38100" dist="38100" dir="2700000" algn="tl">
                    <a:srgbClr val="000000">
                      <a:alpha val="43137"/>
                    </a:srgbClr>
                  </a:outerShdw>
                </a:effectLst>
              </a:rPr>
              <a:t/>
            </a:r>
            <a:br>
              <a:rPr kumimoji="1" lang="en-US" altLang="ja-JP" sz="3600" dirty="0">
                <a:effectLst>
                  <a:outerShdw blurRad="38100" dist="38100" dir="2700000" algn="tl">
                    <a:srgbClr val="000000">
                      <a:alpha val="43137"/>
                    </a:srgbClr>
                  </a:outerShdw>
                </a:effectLst>
              </a:rPr>
            </a:br>
            <a:r>
              <a:rPr lang="ja-JP" altLang="en-US" sz="3600" dirty="0">
                <a:effectLst>
                  <a:outerShdw blurRad="38100" dist="38100" dir="2700000" algn="tl">
                    <a:srgbClr val="000000">
                      <a:alpha val="43137"/>
                    </a:srgbClr>
                  </a:outerShdw>
                </a:effectLst>
              </a:rPr>
              <a:t>ス パ ロ ッ ク 超 サ </a:t>
            </a:r>
            <a:r>
              <a:rPr lang="ja-JP" altLang="en-US" sz="3600" dirty="0" err="1">
                <a:effectLst>
                  <a:outerShdw blurRad="38100" dist="38100" dir="2700000" algn="tl">
                    <a:srgbClr val="000000">
                      <a:alpha val="43137"/>
                    </a:srgbClr>
                  </a:outerShdw>
                </a:effectLst>
              </a:rPr>
              <a:t>ー</a:t>
            </a:r>
            <a:r>
              <a:rPr lang="ja-JP" altLang="en-US" sz="3600" dirty="0">
                <a:effectLst>
                  <a:outerShdw blurRad="38100" dist="38100" dir="2700000" algn="tl">
                    <a:srgbClr val="000000">
                      <a:alpha val="43137"/>
                    </a:srgbClr>
                  </a:outerShdw>
                </a:effectLst>
              </a:rPr>
              <a:t> ク ル</a:t>
            </a:r>
            <a:endParaRPr kumimoji="1" lang="ja-JP" altLang="en-US" sz="3600" dirty="0">
              <a:effectLst>
                <a:outerShdw blurRad="38100" dist="38100" dir="2700000" algn="tl">
                  <a:srgbClr val="000000">
                    <a:alpha val="43137"/>
                  </a:srgbClr>
                </a:outerShdw>
              </a:effectLst>
            </a:endParaRPr>
          </a:p>
        </p:txBody>
      </p:sp>
      <p:sp>
        <p:nvSpPr>
          <p:cNvPr id="6" name="正方形/長方形 5"/>
          <p:cNvSpPr/>
          <p:nvPr/>
        </p:nvSpPr>
        <p:spPr>
          <a:xfrm>
            <a:off x="201686" y="1373630"/>
            <a:ext cx="2244435" cy="773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テーマ</a:t>
            </a:r>
          </a:p>
        </p:txBody>
      </p:sp>
      <p:pic>
        <p:nvPicPr>
          <p:cNvPr id="4" name="図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2718" y="447250"/>
            <a:ext cx="4748659" cy="2340381"/>
          </a:xfrm>
          <a:prstGeom prst="rect">
            <a:avLst/>
          </a:prstGeom>
        </p:spPr>
      </p:pic>
      <p:pic>
        <p:nvPicPr>
          <p:cNvPr id="7" name="図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4983">
            <a:off x="5520027" y="427926"/>
            <a:ext cx="4405487" cy="1733364"/>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27271">
            <a:off x="4291" y="4254077"/>
            <a:ext cx="4997607" cy="2727654"/>
          </a:xfrm>
          <a:prstGeom prst="rect">
            <a:avLst/>
          </a:prstGeom>
        </p:spPr>
      </p:pic>
      <p:pic>
        <p:nvPicPr>
          <p:cNvPr id="9" name="図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402823">
            <a:off x="2772258" y="4295076"/>
            <a:ext cx="5028138" cy="2465294"/>
          </a:xfrm>
          <a:prstGeom prst="rect">
            <a:avLst/>
          </a:prstGeom>
        </p:spPr>
      </p:pic>
      <p:sp>
        <p:nvSpPr>
          <p:cNvPr id="3" name="サブタイトル 2"/>
          <p:cNvSpPr>
            <a:spLocks noGrp="1"/>
          </p:cNvSpPr>
          <p:nvPr>
            <p:ph type="subTitle" idx="1"/>
          </p:nvPr>
        </p:nvSpPr>
        <p:spPr>
          <a:xfrm>
            <a:off x="590005" y="2122315"/>
            <a:ext cx="11400309" cy="3836674"/>
          </a:xfrm>
        </p:spPr>
        <p:txBody>
          <a:bodyPr anchor="ctr">
            <a:noAutofit/>
          </a:bodyPr>
          <a:lstStyle/>
          <a:p>
            <a:pPr algn="l">
              <a:lnSpc>
                <a:spcPct val="100000"/>
              </a:lnSpc>
            </a:pPr>
            <a:r>
              <a:rPr lang="ja-JP" altLang="en-US" sz="8000" b="1" dirty="0">
                <a:solidFill>
                  <a:srgbClr val="00B0F0"/>
                </a:solidFill>
              </a:rPr>
              <a:t>ロックバー</a:t>
            </a:r>
            <a:endParaRPr lang="en-US" altLang="ja-JP" sz="8000" b="1" dirty="0">
              <a:solidFill>
                <a:srgbClr val="00B0F0"/>
              </a:solidFill>
            </a:endParaRPr>
          </a:p>
          <a:p>
            <a:pPr algn="l">
              <a:lnSpc>
                <a:spcPct val="100000"/>
              </a:lnSpc>
            </a:pPr>
            <a:r>
              <a:rPr lang="ja-JP" altLang="en-US" sz="8000" b="1" dirty="0">
                <a:solidFill>
                  <a:srgbClr val="00B0F0"/>
                </a:solidFill>
              </a:rPr>
              <a:t>　　  材料矯正時間</a:t>
            </a:r>
            <a:endParaRPr lang="en-US" altLang="ja-JP" sz="8000" b="1" dirty="0">
              <a:solidFill>
                <a:srgbClr val="00B0F0"/>
              </a:solidFill>
            </a:endParaRPr>
          </a:p>
          <a:p>
            <a:pPr algn="l">
              <a:lnSpc>
                <a:spcPct val="100000"/>
              </a:lnSpc>
            </a:pPr>
            <a:r>
              <a:rPr lang="ja-JP" altLang="en-US" sz="8000" b="1" dirty="0">
                <a:solidFill>
                  <a:srgbClr val="00B0F0"/>
                </a:solidFill>
              </a:rPr>
              <a:t>　　　　　　    の低減</a:t>
            </a:r>
            <a:r>
              <a:rPr lang="en-US" altLang="ja-JP" sz="8000" b="1" dirty="0">
                <a:solidFill>
                  <a:srgbClr val="00B0F0"/>
                </a:solidFill>
              </a:rPr>
              <a:t>!</a:t>
            </a:r>
            <a:endParaRPr kumimoji="1" lang="ja-JP" altLang="en-US" sz="8000" b="1" dirty="0">
              <a:solidFill>
                <a:srgbClr val="00B0F0"/>
              </a:solidFill>
            </a:endParaRPr>
          </a:p>
        </p:txBody>
      </p:sp>
    </p:spTree>
    <p:extLst>
      <p:ext uri="{BB962C8B-B14F-4D97-AF65-F5344CB8AC3E}">
        <p14:creationId xmlns:p14="http://schemas.microsoft.com/office/powerpoint/2010/main" val="261679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4"/>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 </a:t>
              </a:r>
              <a:r>
                <a:rPr kumimoji="0" lang="en-US" altLang="ja-JP" sz="2333" spc="117" dirty="0">
                  <a:solidFill>
                    <a:srgbClr val="1B1B1B"/>
                  </a:solidFill>
                  <a:latin typeface="Meiryo UI" panose="020B0604030504040204" pitchFamily="50" charset="-128"/>
                  <a:ea typeface="Meiryo UI" panose="020B0604030504040204" pitchFamily="50" charset="-128"/>
                </a:rPr>
                <a:t>-HT</a:t>
              </a:r>
              <a:r>
                <a:rPr kumimoji="0" lang="ja-JP" altLang="en-US" sz="2333" spc="117" dirty="0">
                  <a:solidFill>
                    <a:srgbClr val="1B1B1B"/>
                  </a:solidFill>
                  <a:latin typeface="Meiryo UI" panose="020B0604030504040204" pitchFamily="50" charset="-128"/>
                  <a:ea typeface="Meiryo UI" panose="020B0604030504040204" pitchFamily="50" charset="-128"/>
                </a:rPr>
                <a:t>前の繰返しはなぜ発生するのか</a:t>
              </a:r>
              <a:r>
                <a:rPr kumimoji="0" lang="en-US" altLang="ja-JP" sz="2333" spc="117" dirty="0">
                  <a:solidFill>
                    <a:srgbClr val="1B1B1B"/>
                  </a:solidFill>
                  <a:latin typeface="Meiryo UI" panose="020B0604030504040204" pitchFamily="50" charset="-128"/>
                  <a:ea typeface="Meiryo UI" panose="020B0604030504040204" pitchFamily="50" charset="-128"/>
                </a:rPr>
                <a:t>-</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14</a:t>
                </a:r>
              </a:p>
            </p:txBody>
          </p:sp>
        </p:grpSp>
      </p:grpSp>
      <p:sp>
        <p:nvSpPr>
          <p:cNvPr id="53" name="正方形/長方形 52"/>
          <p:cNvSpPr/>
          <p:nvPr/>
        </p:nvSpPr>
        <p:spPr>
          <a:xfrm>
            <a:off x="424214" y="5527738"/>
            <a:ext cx="5220082" cy="123395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p:cNvSpPr/>
          <p:nvPr/>
        </p:nvSpPr>
        <p:spPr>
          <a:xfrm>
            <a:off x="424214" y="4761721"/>
            <a:ext cx="5220082" cy="20036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p:cNvSpPr/>
          <p:nvPr/>
        </p:nvSpPr>
        <p:spPr>
          <a:xfrm>
            <a:off x="2805638" y="1969320"/>
            <a:ext cx="3679166" cy="48009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p:cNvSpPr/>
          <p:nvPr/>
        </p:nvSpPr>
        <p:spPr>
          <a:xfrm>
            <a:off x="424595" y="1960342"/>
            <a:ext cx="4472717" cy="29140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0" name="角丸四角形 22">
            <a:extLst>
              <a:ext uri="{FF2B5EF4-FFF2-40B4-BE49-F238E27FC236}">
                <a16:creationId xmlns:a16="http://schemas.microsoft.com/office/drawing/2014/main" id="{06A13B5D-EF94-47D2-9942-09B09EC9CA9B}"/>
              </a:ext>
            </a:extLst>
          </p:cNvPr>
          <p:cNvSpPr/>
          <p:nvPr/>
        </p:nvSpPr>
        <p:spPr bwMode="auto">
          <a:xfrm>
            <a:off x="2754127" y="2527816"/>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①</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1" name="角丸四角形 22">
            <a:extLst>
              <a:ext uri="{FF2B5EF4-FFF2-40B4-BE49-F238E27FC236}">
                <a16:creationId xmlns:a16="http://schemas.microsoft.com/office/drawing/2014/main" id="{E903A66B-D364-4DA9-9521-10E61168434B}"/>
              </a:ext>
            </a:extLst>
          </p:cNvPr>
          <p:cNvSpPr/>
          <p:nvPr/>
        </p:nvSpPr>
        <p:spPr bwMode="auto">
          <a:xfrm>
            <a:off x="2749442" y="3071205"/>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②</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2" name="角丸四角形 22">
            <a:extLst>
              <a:ext uri="{FF2B5EF4-FFF2-40B4-BE49-F238E27FC236}">
                <a16:creationId xmlns:a16="http://schemas.microsoft.com/office/drawing/2014/main" id="{91FA961B-5E4C-4B78-BD0F-5733333772BD}"/>
              </a:ext>
            </a:extLst>
          </p:cNvPr>
          <p:cNvSpPr/>
          <p:nvPr/>
        </p:nvSpPr>
        <p:spPr bwMode="auto">
          <a:xfrm>
            <a:off x="2745961" y="3583105"/>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③</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3" name="角丸四角形 22">
            <a:extLst>
              <a:ext uri="{FF2B5EF4-FFF2-40B4-BE49-F238E27FC236}">
                <a16:creationId xmlns:a16="http://schemas.microsoft.com/office/drawing/2014/main" id="{27823F7D-394F-4817-A953-8380FC43B209}"/>
              </a:ext>
            </a:extLst>
          </p:cNvPr>
          <p:cNvSpPr/>
          <p:nvPr/>
        </p:nvSpPr>
        <p:spPr bwMode="auto">
          <a:xfrm>
            <a:off x="2742351" y="4351814"/>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④</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6" name="角丸四角形 22">
            <a:extLst>
              <a:ext uri="{FF2B5EF4-FFF2-40B4-BE49-F238E27FC236}">
                <a16:creationId xmlns:a16="http://schemas.microsoft.com/office/drawing/2014/main" id="{1EE72E31-266F-49A6-85D9-CF4804A05312}"/>
              </a:ext>
            </a:extLst>
          </p:cNvPr>
          <p:cNvSpPr/>
          <p:nvPr/>
        </p:nvSpPr>
        <p:spPr bwMode="auto">
          <a:xfrm>
            <a:off x="2742696" y="5044481"/>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⑤</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7" name="角丸四角形 22">
            <a:extLst>
              <a:ext uri="{FF2B5EF4-FFF2-40B4-BE49-F238E27FC236}">
                <a16:creationId xmlns:a16="http://schemas.microsoft.com/office/drawing/2014/main" id="{287A65B4-A915-422F-B961-D618CC759EC1}"/>
              </a:ext>
            </a:extLst>
          </p:cNvPr>
          <p:cNvSpPr/>
          <p:nvPr/>
        </p:nvSpPr>
        <p:spPr bwMode="auto">
          <a:xfrm>
            <a:off x="2742351" y="5771432"/>
            <a:ext cx="420146" cy="370587"/>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⑥</a:t>
            </a:r>
            <a:endParaRPr lang="en-US" altLang="ja-JP" sz="1800" dirty="0">
              <a:solidFill>
                <a:schemeClr val="tx1"/>
              </a:solidFill>
              <a:latin typeface="Meiryo UI" panose="020B0604030504040204" pitchFamily="50" charset="-128"/>
              <a:ea typeface="Meiryo UI" panose="020B0604030504040204" pitchFamily="50" charset="-128"/>
            </a:endParaRPr>
          </a:p>
        </p:txBody>
      </p:sp>
      <p:cxnSp>
        <p:nvCxnSpPr>
          <p:cNvPr id="76" name="直線矢印コネクタ 75">
            <a:extLst>
              <a:ext uri="{FF2B5EF4-FFF2-40B4-BE49-F238E27FC236}">
                <a16:creationId xmlns:a16="http://schemas.microsoft.com/office/drawing/2014/main" id="{FA3861CE-1A19-42A8-9752-F8142D23F3ED}"/>
              </a:ext>
            </a:extLst>
          </p:cNvPr>
          <p:cNvCxnSpPr>
            <a:cxnSpLocks/>
            <a:stCxn id="85" idx="2"/>
            <a:endCxn id="84" idx="0"/>
          </p:cNvCxnSpPr>
          <p:nvPr/>
        </p:nvCxnSpPr>
        <p:spPr>
          <a:xfrm>
            <a:off x="3772707" y="6236771"/>
            <a:ext cx="0" cy="148491"/>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322E9F8-10C2-4EF0-8B75-5F83E94EB991}"/>
              </a:ext>
            </a:extLst>
          </p:cNvPr>
          <p:cNvCxnSpPr>
            <a:cxnSpLocks/>
            <a:stCxn id="83" idx="2"/>
            <a:endCxn id="85" idx="0"/>
          </p:cNvCxnSpPr>
          <p:nvPr/>
        </p:nvCxnSpPr>
        <p:spPr>
          <a:xfrm>
            <a:off x="3770101" y="5409541"/>
            <a:ext cx="2606" cy="154265"/>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79" name="フローチャート: 端子 78">
            <a:extLst>
              <a:ext uri="{FF2B5EF4-FFF2-40B4-BE49-F238E27FC236}">
                <a16:creationId xmlns:a16="http://schemas.microsoft.com/office/drawing/2014/main" id="{F460FAF0-A193-4B8D-8F53-CCD7203F2E78}"/>
              </a:ext>
            </a:extLst>
          </p:cNvPr>
          <p:cNvSpPr/>
          <p:nvPr/>
        </p:nvSpPr>
        <p:spPr>
          <a:xfrm>
            <a:off x="3169070" y="2002236"/>
            <a:ext cx="1200798" cy="277613"/>
          </a:xfrm>
          <a:prstGeom prst="flowChartTermina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開始</a:t>
            </a:r>
            <a:endParaRPr kumimoji="1" lang="en-US" altLang="ja-JP" sz="1400" dirty="0">
              <a:latin typeface="Meiryo UI" panose="020B0604030504040204" pitchFamily="50" charset="-128"/>
              <a:ea typeface="Meiryo UI" panose="020B0604030504040204" pitchFamily="50" charset="-128"/>
            </a:endParaRPr>
          </a:p>
        </p:txBody>
      </p:sp>
      <p:sp>
        <p:nvSpPr>
          <p:cNvPr id="80" name="フローチャート: 処理 79">
            <a:extLst>
              <a:ext uri="{FF2B5EF4-FFF2-40B4-BE49-F238E27FC236}">
                <a16:creationId xmlns:a16="http://schemas.microsoft.com/office/drawing/2014/main" id="{07B2A54A-F7F4-4DB3-A990-DBD10D05B7C7}"/>
              </a:ext>
            </a:extLst>
          </p:cNvPr>
          <p:cNvSpPr/>
          <p:nvPr/>
        </p:nvSpPr>
        <p:spPr>
          <a:xfrm>
            <a:off x="3169070" y="2407829"/>
            <a:ext cx="1200798" cy="435003"/>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latin typeface="Meiryo UI" panose="020B0604030504040204" pitchFamily="50" charset="-128"/>
                <a:ea typeface="Meiryo UI" panose="020B0604030504040204" pitchFamily="50" charset="-128"/>
              </a:rPr>
              <a:t>材料方向確認</a:t>
            </a:r>
            <a:endParaRPr kumimoji="1" lang="en-US" altLang="ja-JP" sz="1200" dirty="0">
              <a:latin typeface="Meiryo UI" panose="020B0604030504040204" pitchFamily="50" charset="-128"/>
              <a:ea typeface="Meiryo UI" panose="020B0604030504040204" pitchFamily="50" charset="-128"/>
            </a:endParaRPr>
          </a:p>
          <a:p>
            <a:pPr algn="ct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分</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81" name="フローチャート: 処理 80">
            <a:extLst>
              <a:ext uri="{FF2B5EF4-FFF2-40B4-BE49-F238E27FC236}">
                <a16:creationId xmlns:a16="http://schemas.microsoft.com/office/drawing/2014/main" id="{8E154DFF-6559-4480-B94E-F7537C7FF1A0}"/>
              </a:ext>
            </a:extLst>
          </p:cNvPr>
          <p:cNvSpPr/>
          <p:nvPr/>
        </p:nvSpPr>
        <p:spPr>
          <a:xfrm>
            <a:off x="3171312" y="2982687"/>
            <a:ext cx="1190391" cy="435002"/>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latin typeface="Meiryo UI" panose="020B0604030504040204" pitchFamily="50" charset="-128"/>
                <a:ea typeface="Meiryo UI" panose="020B0604030504040204" pitchFamily="50" charset="-128"/>
              </a:rPr>
              <a:t>調整</a:t>
            </a:r>
            <a:endParaRPr kumimoji="1" lang="en-US" altLang="ja-JP" sz="1200" dirty="0">
              <a:latin typeface="Meiryo UI" panose="020B0604030504040204" pitchFamily="50" charset="-128"/>
              <a:ea typeface="Meiryo UI" panose="020B0604030504040204" pitchFamily="50" charset="-128"/>
            </a:endParaRPr>
          </a:p>
          <a:p>
            <a:pPr algn="ct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分</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82" name="角丸四角形 22">
            <a:extLst>
              <a:ext uri="{FF2B5EF4-FFF2-40B4-BE49-F238E27FC236}">
                <a16:creationId xmlns:a16="http://schemas.microsoft.com/office/drawing/2014/main" id="{4411F8EA-2615-45D2-8218-D6CD65920B6C}"/>
              </a:ext>
            </a:extLst>
          </p:cNvPr>
          <p:cNvSpPr/>
          <p:nvPr/>
        </p:nvSpPr>
        <p:spPr bwMode="auto">
          <a:xfrm>
            <a:off x="3858110" y="4628608"/>
            <a:ext cx="515601" cy="31760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latin typeface="Meiryo UI" panose="020B0604030504040204" pitchFamily="50" charset="-128"/>
                <a:ea typeface="Meiryo UI" panose="020B0604030504040204" pitchFamily="50" charset="-128"/>
              </a:rPr>
              <a:t>OK</a:t>
            </a:r>
          </a:p>
        </p:txBody>
      </p:sp>
      <p:sp>
        <p:nvSpPr>
          <p:cNvPr id="83" name="フローチャート: 処理 82">
            <a:extLst>
              <a:ext uri="{FF2B5EF4-FFF2-40B4-BE49-F238E27FC236}">
                <a16:creationId xmlns:a16="http://schemas.microsoft.com/office/drawing/2014/main" id="{2515C071-5998-455D-B228-EE418E38F250}"/>
              </a:ext>
            </a:extLst>
          </p:cNvPr>
          <p:cNvSpPr/>
          <p:nvPr/>
        </p:nvSpPr>
        <p:spPr>
          <a:xfrm>
            <a:off x="3169702" y="4974538"/>
            <a:ext cx="1200798" cy="435003"/>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solidFill>
                  <a:srgbClr val="FF0000"/>
                </a:solidFill>
                <a:latin typeface="Meiryo UI" panose="020B0604030504040204" pitchFamily="50" charset="-128"/>
                <a:ea typeface="Meiryo UI" panose="020B0604030504040204" pitchFamily="50" charset="-128"/>
              </a:rPr>
              <a:t>HT</a:t>
            </a:r>
          </a:p>
          <a:p>
            <a:pPr algn="ctr"/>
            <a:r>
              <a:rPr kumimoji="1" lang="en-US" altLang="ja-JP" sz="1400" dirty="0">
                <a:solidFill>
                  <a:srgbClr val="FF0000"/>
                </a:solidFill>
                <a:latin typeface="Meiryo UI" panose="020B0604030504040204" pitchFamily="50" charset="-128"/>
                <a:ea typeface="Meiryo UI" panose="020B0604030504040204" pitchFamily="50" charset="-128"/>
              </a:rPr>
              <a:t>(20</a:t>
            </a:r>
            <a:r>
              <a:rPr kumimoji="1" lang="ja-JP" altLang="en-US" sz="1400" dirty="0">
                <a:solidFill>
                  <a:srgbClr val="FF0000"/>
                </a:solidFill>
                <a:latin typeface="Meiryo UI" panose="020B0604030504040204" pitchFamily="50" charset="-128"/>
                <a:ea typeface="Meiryo UI" panose="020B0604030504040204" pitchFamily="50" charset="-128"/>
              </a:rPr>
              <a:t>分</a:t>
            </a:r>
            <a:r>
              <a:rPr kumimoji="1" lang="en-US" altLang="ja-JP" sz="1400" dirty="0">
                <a:solidFill>
                  <a:srgbClr val="FF0000"/>
                </a:solidFill>
                <a:latin typeface="Meiryo UI" panose="020B0604030504040204" pitchFamily="50" charset="-128"/>
                <a:ea typeface="Meiryo UI" panose="020B0604030504040204" pitchFamily="50" charset="-128"/>
              </a:rPr>
              <a:t>)</a:t>
            </a:r>
            <a:endParaRPr kumimoji="1" lang="ja-JP" altLang="en-US" sz="1400" dirty="0">
              <a:solidFill>
                <a:srgbClr val="FF0000"/>
              </a:solidFill>
              <a:latin typeface="Meiryo UI" panose="020B0604030504040204" pitchFamily="50" charset="-128"/>
              <a:ea typeface="Meiryo UI" panose="020B0604030504040204" pitchFamily="50" charset="-128"/>
            </a:endParaRPr>
          </a:p>
        </p:txBody>
      </p:sp>
      <p:sp>
        <p:nvSpPr>
          <p:cNvPr id="84" name="フローチャート: 端子 83">
            <a:extLst>
              <a:ext uri="{FF2B5EF4-FFF2-40B4-BE49-F238E27FC236}">
                <a16:creationId xmlns:a16="http://schemas.microsoft.com/office/drawing/2014/main" id="{2A1AC355-D430-4AB7-BEA5-210208B3C0FA}"/>
              </a:ext>
            </a:extLst>
          </p:cNvPr>
          <p:cNvSpPr/>
          <p:nvPr/>
        </p:nvSpPr>
        <p:spPr>
          <a:xfrm>
            <a:off x="3172308" y="6385260"/>
            <a:ext cx="1200798" cy="266135"/>
          </a:xfrm>
          <a:prstGeom prst="flowChartTerminator">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rPr>
              <a:t>終了</a:t>
            </a:r>
            <a:endParaRPr kumimoji="1" lang="en-US" altLang="ja-JP" sz="1400" dirty="0">
              <a:latin typeface="Meiryo UI" panose="020B0604030504040204" pitchFamily="50" charset="-128"/>
              <a:ea typeface="Meiryo UI" panose="020B0604030504040204" pitchFamily="50" charset="-128"/>
            </a:endParaRPr>
          </a:p>
        </p:txBody>
      </p:sp>
      <p:sp>
        <p:nvSpPr>
          <p:cNvPr id="85" name="フローチャート: 判断 84">
            <a:extLst>
              <a:ext uri="{FF2B5EF4-FFF2-40B4-BE49-F238E27FC236}">
                <a16:creationId xmlns:a16="http://schemas.microsoft.com/office/drawing/2014/main" id="{2158C69B-9CA6-4987-8D61-98F93DDCF1EA}"/>
              </a:ext>
            </a:extLst>
          </p:cNvPr>
          <p:cNvSpPr/>
          <p:nvPr/>
        </p:nvSpPr>
        <p:spPr>
          <a:xfrm>
            <a:off x="3172308" y="5563806"/>
            <a:ext cx="1200798" cy="672964"/>
          </a:xfrm>
          <a:prstGeom prst="flowChartDecision">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ysClr val="windowText" lastClr="000000"/>
                </a:solidFill>
                <a:latin typeface="Meiryo UI" panose="020B0604030504040204" pitchFamily="50" charset="-128"/>
                <a:ea typeface="Meiryo UI" panose="020B0604030504040204" pitchFamily="50" charset="-128"/>
              </a:rPr>
              <a:t>真直度確認</a:t>
            </a:r>
            <a:endParaRPr lang="en-US" altLang="ja-JP" sz="1050" dirty="0">
              <a:solidFill>
                <a:sysClr val="windowText" lastClr="000000"/>
              </a:solidFill>
              <a:latin typeface="Meiryo UI" panose="020B0604030504040204" pitchFamily="50" charset="-128"/>
              <a:ea typeface="Meiryo UI" panose="020B0604030504040204" pitchFamily="50" charset="-128"/>
            </a:endParaRPr>
          </a:p>
          <a:p>
            <a:pPr algn="ctr"/>
            <a:r>
              <a:rPr kumimoji="1" lang="en-US" altLang="ja-JP" sz="1050" dirty="0">
                <a:solidFill>
                  <a:sysClr val="windowText" lastClr="000000"/>
                </a:solidFill>
                <a:latin typeface="Meiryo UI" panose="020B0604030504040204" pitchFamily="50" charset="-128"/>
                <a:ea typeface="Meiryo UI" panose="020B0604030504040204" pitchFamily="50" charset="-128"/>
              </a:rPr>
              <a:t>(1</a:t>
            </a:r>
            <a:r>
              <a:rPr kumimoji="1" lang="ja-JP" altLang="en-US" sz="1050" dirty="0">
                <a:solidFill>
                  <a:sysClr val="windowText" lastClr="000000"/>
                </a:solidFill>
                <a:latin typeface="Meiryo UI" panose="020B0604030504040204" pitchFamily="50" charset="-128"/>
                <a:ea typeface="Meiryo UI" panose="020B0604030504040204" pitchFamily="50" charset="-128"/>
              </a:rPr>
              <a:t>分</a:t>
            </a:r>
            <a:r>
              <a:rPr kumimoji="1" lang="en-US" altLang="ja-JP" sz="1050" dirty="0">
                <a:solidFill>
                  <a:sysClr val="windowText" lastClr="000000"/>
                </a:solidFill>
                <a:latin typeface="Meiryo UI" panose="020B0604030504040204" pitchFamily="50" charset="-128"/>
                <a:ea typeface="Meiryo UI" panose="020B0604030504040204" pitchFamily="50" charset="-128"/>
              </a:rPr>
              <a:t>)</a:t>
            </a:r>
            <a:endParaRPr kumimoji="1" lang="ja-JP" altLang="en-US" sz="1050" dirty="0">
              <a:solidFill>
                <a:sysClr val="windowText" lastClr="000000"/>
              </a:solidFill>
              <a:latin typeface="Meiryo UI" panose="020B0604030504040204" pitchFamily="50" charset="-128"/>
              <a:ea typeface="Meiryo UI" panose="020B0604030504040204" pitchFamily="50" charset="-128"/>
            </a:endParaRPr>
          </a:p>
        </p:txBody>
      </p:sp>
      <p:cxnSp>
        <p:nvCxnSpPr>
          <p:cNvPr id="86" name="直線矢印コネクタ 85">
            <a:extLst>
              <a:ext uri="{FF2B5EF4-FFF2-40B4-BE49-F238E27FC236}">
                <a16:creationId xmlns:a16="http://schemas.microsoft.com/office/drawing/2014/main" id="{1B7BB576-CBAC-4FE5-B73E-F0F8F4F4E3E9}"/>
              </a:ext>
            </a:extLst>
          </p:cNvPr>
          <p:cNvCxnSpPr>
            <a:cxnSpLocks/>
            <a:stCxn id="80" idx="2"/>
            <a:endCxn id="81" idx="0"/>
          </p:cNvCxnSpPr>
          <p:nvPr/>
        </p:nvCxnSpPr>
        <p:spPr>
          <a:xfrm flipH="1">
            <a:off x="3766508" y="2842833"/>
            <a:ext cx="2961" cy="139854"/>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9BCA592A-05C0-4CF6-9A92-656F352875AF}"/>
              </a:ext>
            </a:extLst>
          </p:cNvPr>
          <p:cNvCxnSpPr>
            <a:cxnSpLocks/>
            <a:stCxn id="81" idx="2"/>
            <a:endCxn id="134" idx="0"/>
          </p:cNvCxnSpPr>
          <p:nvPr/>
        </p:nvCxnSpPr>
        <p:spPr>
          <a:xfrm>
            <a:off x="3766508" y="3417690"/>
            <a:ext cx="5203" cy="145265"/>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4226399" y="3165184"/>
            <a:ext cx="578707" cy="2807637"/>
            <a:chOff x="4226399" y="3165184"/>
            <a:chExt cx="578707" cy="2807637"/>
          </a:xfrm>
        </p:grpSpPr>
        <p:cxnSp>
          <p:nvCxnSpPr>
            <p:cNvPr id="88" name="直線コネクタ 87">
              <a:extLst>
                <a:ext uri="{FF2B5EF4-FFF2-40B4-BE49-F238E27FC236}">
                  <a16:creationId xmlns:a16="http://schemas.microsoft.com/office/drawing/2014/main" id="{C5C356AE-B43C-4D29-BBEE-6C468A4B03AD}"/>
                </a:ext>
              </a:extLst>
            </p:cNvPr>
            <p:cNvCxnSpPr>
              <a:cxnSpLocks/>
              <a:stCxn id="85" idx="3"/>
            </p:cNvCxnSpPr>
            <p:nvPr/>
          </p:nvCxnSpPr>
          <p:spPr>
            <a:xfrm>
              <a:off x="4373106" y="5900289"/>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70A0974D-DD99-4099-A7B4-29BF13AFC8E6}"/>
                </a:ext>
              </a:extLst>
            </p:cNvPr>
            <p:cNvCxnSpPr>
              <a:cxnSpLocks/>
            </p:cNvCxnSpPr>
            <p:nvPr/>
          </p:nvCxnSpPr>
          <p:spPr>
            <a:xfrm flipH="1">
              <a:off x="4361074" y="3171532"/>
              <a:ext cx="432000" cy="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BEC91D7E-0F47-48D5-BE5D-FC5E457B8955}"/>
                </a:ext>
              </a:extLst>
            </p:cNvPr>
            <p:cNvCxnSpPr>
              <a:cxnSpLocks/>
            </p:cNvCxnSpPr>
            <p:nvPr/>
          </p:nvCxnSpPr>
          <p:spPr>
            <a:xfrm flipV="1">
              <a:off x="4803498" y="3165184"/>
              <a:ext cx="0" cy="27474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角丸四角形 23">
              <a:extLst>
                <a:ext uri="{FF2B5EF4-FFF2-40B4-BE49-F238E27FC236}">
                  <a16:creationId xmlns:a16="http://schemas.microsoft.com/office/drawing/2014/main" id="{238EDAE6-8800-4CDA-AEFC-E6026805B7DE}"/>
                </a:ext>
              </a:extLst>
            </p:cNvPr>
            <p:cNvSpPr/>
            <p:nvPr/>
          </p:nvSpPr>
          <p:spPr bwMode="auto">
            <a:xfrm>
              <a:off x="4226399" y="5650112"/>
              <a:ext cx="530728" cy="32270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solidFill>
                    <a:srgbClr val="FF0000"/>
                  </a:solidFill>
                  <a:latin typeface="Meiryo UI" panose="020B0604030504040204" pitchFamily="50" charset="-128"/>
                  <a:ea typeface="Meiryo UI" panose="020B0604030504040204" pitchFamily="50" charset="-128"/>
                </a:rPr>
                <a:t>NG</a:t>
              </a:r>
            </a:p>
          </p:txBody>
        </p:sp>
      </p:grpSp>
      <p:cxnSp>
        <p:nvCxnSpPr>
          <p:cNvPr id="126" name="直線コネクタ 125">
            <a:extLst>
              <a:ext uri="{FF2B5EF4-FFF2-40B4-BE49-F238E27FC236}">
                <a16:creationId xmlns:a16="http://schemas.microsoft.com/office/drawing/2014/main" id="{EEFA075E-ED55-4B13-B3C1-66D86D34586E}"/>
              </a:ext>
            </a:extLst>
          </p:cNvPr>
          <p:cNvCxnSpPr>
            <a:cxnSpLocks/>
          </p:cNvCxnSpPr>
          <p:nvPr/>
        </p:nvCxnSpPr>
        <p:spPr>
          <a:xfrm>
            <a:off x="4364312" y="4501658"/>
            <a:ext cx="324000" cy="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FB1B4DA9-5C3D-4BCF-A28A-0B4B65D1A056}"/>
              </a:ext>
            </a:extLst>
          </p:cNvPr>
          <p:cNvCxnSpPr>
            <a:cxnSpLocks/>
          </p:cNvCxnSpPr>
          <p:nvPr/>
        </p:nvCxnSpPr>
        <p:spPr>
          <a:xfrm flipH="1">
            <a:off x="4365149" y="3328476"/>
            <a:ext cx="324000" cy="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C580F86D-C0EA-475B-BDF3-2B7009BF6BC1}"/>
              </a:ext>
            </a:extLst>
          </p:cNvPr>
          <p:cNvCxnSpPr>
            <a:cxnSpLocks/>
          </p:cNvCxnSpPr>
          <p:nvPr/>
        </p:nvCxnSpPr>
        <p:spPr>
          <a:xfrm flipV="1">
            <a:off x="4674321" y="3319819"/>
            <a:ext cx="0" cy="11908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角丸四角形 23">
            <a:extLst>
              <a:ext uri="{FF2B5EF4-FFF2-40B4-BE49-F238E27FC236}">
                <a16:creationId xmlns:a16="http://schemas.microsoft.com/office/drawing/2014/main" id="{B392E457-4E53-4799-BEAA-62C492A45865}"/>
              </a:ext>
            </a:extLst>
          </p:cNvPr>
          <p:cNvSpPr/>
          <p:nvPr/>
        </p:nvSpPr>
        <p:spPr bwMode="auto">
          <a:xfrm>
            <a:off x="4226161" y="4196176"/>
            <a:ext cx="530728" cy="322709"/>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solidFill>
                  <a:srgbClr val="FF0000"/>
                </a:solidFill>
                <a:latin typeface="Meiryo UI" panose="020B0604030504040204" pitchFamily="50" charset="-128"/>
                <a:ea typeface="Meiryo UI" panose="020B0604030504040204" pitchFamily="50" charset="-128"/>
              </a:rPr>
              <a:t>NG</a:t>
            </a:r>
          </a:p>
        </p:txBody>
      </p:sp>
      <p:cxnSp>
        <p:nvCxnSpPr>
          <p:cNvPr id="130" name="直線矢印コネクタ 129">
            <a:extLst>
              <a:ext uri="{FF2B5EF4-FFF2-40B4-BE49-F238E27FC236}">
                <a16:creationId xmlns:a16="http://schemas.microsoft.com/office/drawing/2014/main" id="{C452FCC2-DD3B-4188-894D-46342D9D52E2}"/>
              </a:ext>
            </a:extLst>
          </p:cNvPr>
          <p:cNvCxnSpPr>
            <a:cxnSpLocks/>
            <a:stCxn id="133" idx="2"/>
            <a:endCxn id="83" idx="0"/>
          </p:cNvCxnSpPr>
          <p:nvPr/>
        </p:nvCxnSpPr>
        <p:spPr>
          <a:xfrm flipH="1">
            <a:off x="3770101" y="4819568"/>
            <a:ext cx="2606" cy="15497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8CF4F9CD-239B-44B4-A36A-E5FB8A02FFF8}"/>
              </a:ext>
            </a:extLst>
          </p:cNvPr>
          <p:cNvCxnSpPr>
            <a:cxnSpLocks/>
            <a:stCxn id="79" idx="2"/>
            <a:endCxn id="80" idx="0"/>
          </p:cNvCxnSpPr>
          <p:nvPr/>
        </p:nvCxnSpPr>
        <p:spPr>
          <a:xfrm>
            <a:off x="3769469" y="2279849"/>
            <a:ext cx="0" cy="127980"/>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132" name="角丸四角形 22">
            <a:extLst>
              <a:ext uri="{FF2B5EF4-FFF2-40B4-BE49-F238E27FC236}">
                <a16:creationId xmlns:a16="http://schemas.microsoft.com/office/drawing/2014/main" id="{7EDA2F74-F7E1-4C7F-B49F-70C838031ADC}"/>
              </a:ext>
            </a:extLst>
          </p:cNvPr>
          <p:cNvSpPr/>
          <p:nvPr/>
        </p:nvSpPr>
        <p:spPr bwMode="auto">
          <a:xfrm>
            <a:off x="3815107" y="6080510"/>
            <a:ext cx="515601" cy="317601"/>
          </a:xfrm>
          <a:prstGeom prst="round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400" dirty="0">
                <a:latin typeface="Meiryo UI" panose="020B0604030504040204" pitchFamily="50" charset="-128"/>
                <a:ea typeface="Meiryo UI" panose="020B0604030504040204" pitchFamily="50" charset="-128"/>
              </a:rPr>
              <a:t>OK</a:t>
            </a:r>
          </a:p>
        </p:txBody>
      </p:sp>
      <p:sp>
        <p:nvSpPr>
          <p:cNvPr id="133" name="フローチャート: 判断 132">
            <a:extLst>
              <a:ext uri="{FF2B5EF4-FFF2-40B4-BE49-F238E27FC236}">
                <a16:creationId xmlns:a16="http://schemas.microsoft.com/office/drawing/2014/main" id="{C9C145E5-B077-4997-A751-49D8E4E44696}"/>
              </a:ext>
            </a:extLst>
          </p:cNvPr>
          <p:cNvSpPr/>
          <p:nvPr/>
        </p:nvSpPr>
        <p:spPr>
          <a:xfrm>
            <a:off x="3172308" y="4146604"/>
            <a:ext cx="1200798" cy="672964"/>
          </a:xfrm>
          <a:prstGeom prst="flowChartDecision">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ysClr val="windowText" lastClr="000000"/>
                </a:solidFill>
                <a:latin typeface="Meiryo UI" panose="020B0604030504040204" pitchFamily="50" charset="-128"/>
                <a:ea typeface="Meiryo UI" panose="020B0604030504040204" pitchFamily="50" charset="-128"/>
              </a:rPr>
              <a:t>真直度確認</a:t>
            </a:r>
            <a:endParaRPr lang="en-US" altLang="ja-JP" sz="105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1050" dirty="0">
                <a:solidFill>
                  <a:sysClr val="windowText" lastClr="000000"/>
                </a:solidFill>
                <a:latin typeface="Meiryo UI" panose="020B0604030504040204" pitchFamily="50" charset="-128"/>
                <a:ea typeface="Meiryo UI" panose="020B0604030504040204" pitchFamily="50" charset="-128"/>
              </a:rPr>
              <a:t>(1</a:t>
            </a:r>
            <a:r>
              <a:rPr lang="ja-JP" altLang="en-US" sz="1050" dirty="0">
                <a:solidFill>
                  <a:sysClr val="windowText" lastClr="000000"/>
                </a:solidFill>
                <a:latin typeface="Meiryo UI" panose="020B0604030504040204" pitchFamily="50" charset="-128"/>
                <a:ea typeface="Meiryo UI" panose="020B0604030504040204" pitchFamily="50" charset="-128"/>
              </a:rPr>
              <a:t>分</a:t>
            </a:r>
            <a:r>
              <a:rPr lang="en-US" altLang="ja-JP" sz="1050" dirty="0">
                <a:solidFill>
                  <a:sysClr val="windowText" lastClr="000000"/>
                </a:solidFill>
                <a:latin typeface="Meiryo UI" panose="020B0604030504040204" pitchFamily="50" charset="-128"/>
                <a:ea typeface="Meiryo UI" panose="020B0604030504040204" pitchFamily="50" charset="-128"/>
              </a:rPr>
              <a:t>)</a:t>
            </a:r>
            <a:endParaRPr kumimoji="1" lang="ja-JP" altLang="en-US" sz="1050" dirty="0">
              <a:solidFill>
                <a:sysClr val="windowText" lastClr="000000"/>
              </a:solidFill>
              <a:latin typeface="Meiryo UI" panose="020B0604030504040204" pitchFamily="50" charset="-128"/>
              <a:ea typeface="Meiryo UI" panose="020B0604030504040204" pitchFamily="50" charset="-128"/>
            </a:endParaRPr>
          </a:p>
        </p:txBody>
      </p:sp>
      <p:sp>
        <p:nvSpPr>
          <p:cNvPr id="134" name="フローチャート: 処理 133">
            <a:extLst>
              <a:ext uri="{FF2B5EF4-FFF2-40B4-BE49-F238E27FC236}">
                <a16:creationId xmlns:a16="http://schemas.microsoft.com/office/drawing/2014/main" id="{0F3D8D24-469E-4F00-842C-3F7EC0CB0B92}"/>
              </a:ext>
            </a:extLst>
          </p:cNvPr>
          <p:cNvSpPr/>
          <p:nvPr/>
        </p:nvSpPr>
        <p:spPr>
          <a:xfrm>
            <a:off x="3171312" y="3562955"/>
            <a:ext cx="1200798" cy="435003"/>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latin typeface="Meiryo UI" panose="020B0604030504040204" pitchFamily="50" charset="-128"/>
                <a:ea typeface="Meiryo UI" panose="020B0604030504040204" pitchFamily="50" charset="-128"/>
              </a:rPr>
              <a:t>材料方向確認</a:t>
            </a:r>
            <a:endParaRPr kumimoji="1" lang="en-US" altLang="ja-JP" sz="1200" dirty="0">
              <a:latin typeface="Meiryo UI" panose="020B0604030504040204" pitchFamily="50" charset="-128"/>
              <a:ea typeface="Meiryo UI" panose="020B0604030504040204" pitchFamily="50" charset="-128"/>
            </a:endParaRPr>
          </a:p>
          <a:p>
            <a:pPr algn="ct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分</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cxnSp>
        <p:nvCxnSpPr>
          <p:cNvPr id="135" name="直線矢印コネクタ 134">
            <a:extLst>
              <a:ext uri="{FF2B5EF4-FFF2-40B4-BE49-F238E27FC236}">
                <a16:creationId xmlns:a16="http://schemas.microsoft.com/office/drawing/2014/main" id="{68097A8C-F227-49AD-9A89-0DC1D4CBCC0D}"/>
              </a:ext>
            </a:extLst>
          </p:cNvPr>
          <p:cNvCxnSpPr>
            <a:cxnSpLocks/>
            <a:stCxn id="134" idx="2"/>
            <a:endCxn id="133" idx="0"/>
          </p:cNvCxnSpPr>
          <p:nvPr/>
        </p:nvCxnSpPr>
        <p:spPr>
          <a:xfrm>
            <a:off x="3771711" y="3997958"/>
            <a:ext cx="996" cy="148646"/>
          </a:xfrm>
          <a:prstGeom prst="straightConnector1">
            <a:avLst/>
          </a:prstGeom>
          <a:ln w="25400">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136" name="フローチャート: 処理 135">
            <a:extLst>
              <a:ext uri="{FF2B5EF4-FFF2-40B4-BE49-F238E27FC236}">
                <a16:creationId xmlns:a16="http://schemas.microsoft.com/office/drawing/2014/main" id="{07B2A54A-F7F4-4DB3-A990-DBD10D05B7C7}"/>
              </a:ext>
            </a:extLst>
          </p:cNvPr>
          <p:cNvSpPr/>
          <p:nvPr/>
        </p:nvSpPr>
        <p:spPr>
          <a:xfrm>
            <a:off x="424214" y="1400757"/>
            <a:ext cx="6060590" cy="562283"/>
          </a:xfrm>
          <a:prstGeom prst="flowChart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500" dirty="0">
                <a:latin typeface="Meiryo UI" panose="020B0604030504040204" pitchFamily="50" charset="-128"/>
                <a:ea typeface="Meiryo UI" panose="020B0604030504040204" pitchFamily="50" charset="-128"/>
              </a:rPr>
              <a:t>例）前回使用材料での</a:t>
            </a:r>
            <a:r>
              <a:rPr kumimoji="1" lang="en-US" altLang="ja-JP" sz="1500" dirty="0">
                <a:latin typeface="Meiryo UI" panose="020B0604030504040204" pitchFamily="50" charset="-128"/>
                <a:ea typeface="Meiryo UI" panose="020B0604030504040204" pitchFamily="50" charset="-128"/>
              </a:rPr>
              <a:t>HT</a:t>
            </a:r>
            <a:r>
              <a:rPr kumimoji="1" lang="ja-JP" altLang="en-US" sz="1500" dirty="0">
                <a:latin typeface="Meiryo UI" panose="020B0604030504040204" pitchFamily="50" charset="-128"/>
                <a:ea typeface="Meiryo UI" panose="020B0604030504040204" pitchFamily="50" charset="-128"/>
              </a:rPr>
              <a:t>前狙い値＝</a:t>
            </a:r>
            <a:r>
              <a:rPr kumimoji="1" lang="en-US" altLang="ja-JP" sz="1500" dirty="0">
                <a:latin typeface="Meiryo UI" panose="020B0604030504040204" pitchFamily="50" charset="-128"/>
                <a:ea typeface="Meiryo UI" panose="020B0604030504040204" pitchFamily="50" charset="-128"/>
              </a:rPr>
              <a:t>0.9mm</a:t>
            </a:r>
            <a:r>
              <a:rPr kumimoji="1" lang="ja-JP" altLang="en-US" sz="1500" dirty="0" err="1">
                <a:latin typeface="Meiryo UI" panose="020B0604030504040204" pitchFamily="50" charset="-128"/>
                <a:ea typeface="Meiryo UI" panose="020B0604030504040204" pitchFamily="50" charset="-128"/>
              </a:rPr>
              <a:t>だった</a:t>
            </a:r>
            <a:r>
              <a:rPr kumimoji="1" lang="ja-JP" altLang="en-US" sz="1500" dirty="0">
                <a:latin typeface="Meiryo UI" panose="020B0604030504040204" pitchFamily="50" charset="-128"/>
                <a:ea typeface="Meiryo UI" panose="020B0604030504040204" pitchFamily="50" charset="-128"/>
              </a:rPr>
              <a:t>場合</a:t>
            </a:r>
            <a:endParaRPr kumimoji="1" lang="en-US" altLang="ja-JP" sz="1500" dirty="0">
              <a:latin typeface="Meiryo UI" panose="020B0604030504040204" pitchFamily="50" charset="-128"/>
              <a:ea typeface="Meiryo UI" panose="020B0604030504040204" pitchFamily="50" charset="-128"/>
            </a:endParaRPr>
          </a:p>
          <a:p>
            <a:pPr algn="ctr"/>
            <a:r>
              <a:rPr kumimoji="1"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真直度</a:t>
            </a:r>
            <a:r>
              <a:rPr kumimoji="1" lang="ja-JP" altLang="en-US" sz="1500" dirty="0">
                <a:latin typeface="Meiryo UI" panose="020B0604030504040204" pitchFamily="50" charset="-128"/>
                <a:ea typeface="Meiryo UI" panose="020B0604030504040204" pitchFamily="50" charset="-128"/>
              </a:rPr>
              <a:t>が</a:t>
            </a:r>
            <a:r>
              <a:rPr kumimoji="1" lang="en-US" altLang="ja-JP" sz="1500" dirty="0">
                <a:latin typeface="Meiryo UI" panose="020B0604030504040204" pitchFamily="50" charset="-128"/>
                <a:ea typeface="Meiryo UI" panose="020B0604030504040204" pitchFamily="50" charset="-128"/>
              </a:rPr>
              <a:t>HT</a:t>
            </a:r>
            <a:r>
              <a:rPr kumimoji="1" lang="ja-JP" altLang="en-US" sz="1500" b="1" dirty="0">
                <a:solidFill>
                  <a:srgbClr val="00B0F0"/>
                </a:solidFill>
                <a:latin typeface="Meiryo UI" panose="020B0604030504040204" pitchFamily="50" charset="-128"/>
                <a:ea typeface="Meiryo UI" panose="020B0604030504040204" pitchFamily="50" charset="-128"/>
              </a:rPr>
              <a:t>前</a:t>
            </a:r>
            <a:r>
              <a:rPr kumimoji="1" lang="en-US" altLang="ja-JP" sz="1500" dirty="0">
                <a:latin typeface="Meiryo UI" panose="020B0604030504040204" pitchFamily="50" charset="-128"/>
                <a:ea typeface="Meiryo UI" panose="020B0604030504040204" pitchFamily="50" charset="-128"/>
              </a:rPr>
              <a:t>0.9mm=HT</a:t>
            </a:r>
            <a:r>
              <a:rPr kumimoji="1" lang="ja-JP" altLang="en-US" sz="1500" b="1" dirty="0">
                <a:solidFill>
                  <a:srgbClr val="FF0000"/>
                </a:solidFill>
                <a:latin typeface="Meiryo UI" panose="020B0604030504040204" pitchFamily="50" charset="-128"/>
                <a:ea typeface="Meiryo UI" panose="020B0604030504040204" pitchFamily="50" charset="-128"/>
              </a:rPr>
              <a:t>後</a:t>
            </a:r>
            <a:r>
              <a:rPr kumimoji="1" lang="en-US" altLang="ja-JP" sz="1500" dirty="0">
                <a:latin typeface="Meiryo UI" panose="020B0604030504040204" pitchFamily="50" charset="-128"/>
                <a:ea typeface="Meiryo UI" panose="020B0604030504040204" pitchFamily="50" charset="-128"/>
              </a:rPr>
              <a:t>0</a:t>
            </a:r>
            <a:r>
              <a:rPr lang="en-US" altLang="ja-JP" sz="1500" dirty="0">
                <a:latin typeface="Meiryo UI" panose="020B0604030504040204" pitchFamily="50" charset="-128"/>
                <a:ea typeface="Meiryo UI" panose="020B0604030504040204" pitchFamily="50" charset="-128"/>
              </a:rPr>
              <a:t>mm</a:t>
            </a:r>
            <a:r>
              <a:rPr lang="ja-JP" altLang="en-US" sz="1500" dirty="0">
                <a:latin typeface="Meiryo UI" panose="020B0604030504040204" pitchFamily="50" charset="-128"/>
                <a:ea typeface="Meiryo UI" panose="020B0604030504040204" pitchFamily="50" charset="-128"/>
              </a:rPr>
              <a:t>になると仮定</a:t>
            </a:r>
            <a:r>
              <a:rPr kumimoji="1" lang="en-US" altLang="ja-JP" sz="1500" dirty="0">
                <a:latin typeface="Meiryo UI" panose="020B0604030504040204" pitchFamily="50" charset="-128"/>
                <a:ea typeface="Meiryo UI" panose="020B0604030504040204" pitchFamily="50" charset="-128"/>
              </a:rPr>
              <a:t>)</a:t>
            </a:r>
            <a:endParaRPr kumimoji="1" lang="ja-JP" altLang="en-US" sz="1500" dirty="0">
              <a:latin typeface="Meiryo UI" panose="020B0604030504040204" pitchFamily="50" charset="-128"/>
              <a:ea typeface="Meiryo UI" panose="020B0604030504040204" pitchFamily="50" charset="-128"/>
            </a:endParaRPr>
          </a:p>
        </p:txBody>
      </p:sp>
      <p:sp>
        <p:nvSpPr>
          <p:cNvPr id="71" name="正方形/長方形 70"/>
          <p:cNvSpPr/>
          <p:nvPr/>
        </p:nvSpPr>
        <p:spPr>
          <a:xfrm>
            <a:off x="484087" y="2444582"/>
            <a:ext cx="2335013" cy="232414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Step</a:t>
            </a:r>
            <a:r>
              <a:rPr kumimoji="1" lang="ja-JP" altLang="en-US" sz="2000" dirty="0">
                <a:latin typeface="Meiryo UI" panose="020B0604030504040204" pitchFamily="50" charset="-128"/>
                <a:ea typeface="Meiryo UI" panose="020B0604030504040204" pitchFamily="50" charset="-128"/>
              </a:rPr>
              <a:t>①～④で</a:t>
            </a:r>
            <a:endParaRPr kumimoji="1" lang="en-US" altLang="ja-JP" sz="2000" dirty="0">
              <a:latin typeface="Meiryo UI" panose="020B0604030504040204" pitchFamily="50" charset="-128"/>
              <a:ea typeface="Meiryo UI" panose="020B0604030504040204" pitchFamily="50" charset="-128"/>
            </a:endParaRPr>
          </a:p>
          <a:p>
            <a:pPr algn="ctr"/>
            <a:r>
              <a:rPr kumimoji="1" lang="en-US" altLang="ja-JP" sz="2000" dirty="0">
                <a:latin typeface="Meiryo UI" panose="020B0604030504040204" pitchFamily="50" charset="-128"/>
                <a:ea typeface="Meiryo UI" panose="020B0604030504040204" pitchFamily="50" charset="-128"/>
              </a:rPr>
              <a:t>HT</a:t>
            </a:r>
            <a:r>
              <a:rPr kumimoji="1" lang="ja-JP" altLang="en-US" sz="2000" dirty="0">
                <a:latin typeface="Meiryo UI" panose="020B0604030504040204" pitchFamily="50" charset="-128"/>
                <a:ea typeface="Meiryo UI" panose="020B0604030504040204" pitchFamily="50" charset="-128"/>
              </a:rPr>
              <a:t>前の真直度を</a:t>
            </a:r>
            <a:endParaRPr kumimoji="1" lang="en-US" altLang="ja-JP" sz="2000" dirty="0">
              <a:latin typeface="Meiryo UI" panose="020B0604030504040204" pitchFamily="50" charset="-128"/>
              <a:ea typeface="Meiryo UI" panose="020B0604030504040204" pitchFamily="50" charset="-128"/>
            </a:endParaRPr>
          </a:p>
          <a:p>
            <a:pPr algn="ctr"/>
            <a:r>
              <a:rPr kumimoji="1" lang="en-US" altLang="ja-JP" sz="2000" dirty="0">
                <a:latin typeface="Meiryo UI" panose="020B0604030504040204" pitchFamily="50" charset="-128"/>
                <a:ea typeface="Meiryo UI" panose="020B0604030504040204" pitchFamily="50" charset="-128"/>
              </a:rPr>
              <a:t>0.9mm</a:t>
            </a:r>
            <a:r>
              <a:rPr kumimoji="1" lang="ja-JP" altLang="en-US" sz="2000" dirty="0">
                <a:latin typeface="Meiryo UI" panose="020B0604030504040204" pitchFamily="50" charset="-128"/>
                <a:ea typeface="Meiryo UI" panose="020B0604030504040204" pitchFamily="50" charset="-128"/>
              </a:rPr>
              <a:t>に調整</a:t>
            </a:r>
            <a:endParaRPr kumimoji="1" lang="en-US" altLang="ja-JP" sz="2000" dirty="0">
              <a:latin typeface="Meiryo UI" panose="020B0604030504040204" pitchFamily="50" charset="-128"/>
              <a:ea typeface="Meiryo UI" panose="020B0604030504040204" pitchFamily="50" charset="-128"/>
            </a:endParaRPr>
          </a:p>
          <a:p>
            <a:pPr algn="ctr"/>
            <a:endParaRPr lang="en-US" altLang="ja-JP" sz="2000" dirty="0">
              <a:latin typeface="Meiryo UI" panose="020B0604030504040204" pitchFamily="50" charset="-128"/>
              <a:ea typeface="Meiryo UI" panose="020B0604030504040204" pitchFamily="50" charset="-128"/>
            </a:endParaRPr>
          </a:p>
          <a:p>
            <a:pPr algn="ctr"/>
            <a:r>
              <a:rPr lang="en-US" altLang="ja-JP" sz="2000" b="1" dirty="0">
                <a:solidFill>
                  <a:sysClr val="windowText" lastClr="000000"/>
                </a:solidFill>
                <a:latin typeface="Meiryo UI" panose="020B0604030504040204" pitchFamily="50" charset="-128"/>
                <a:ea typeface="Meiryo UI" panose="020B0604030504040204" pitchFamily="50" charset="-128"/>
              </a:rPr>
              <a:t>OK</a:t>
            </a:r>
            <a:r>
              <a:rPr lang="ja-JP" altLang="en-US" sz="2000" b="1" dirty="0">
                <a:solidFill>
                  <a:sysClr val="windowText" lastClr="000000"/>
                </a:solidFill>
                <a:latin typeface="Meiryo UI" panose="020B0604030504040204" pitchFamily="50" charset="-128"/>
                <a:ea typeface="Meiryo UI" panose="020B0604030504040204" pitchFamily="50" charset="-128"/>
              </a:rPr>
              <a:t>　⇒　</a:t>
            </a:r>
            <a:r>
              <a:rPr lang="en-US" altLang="ja-JP" sz="2000" b="1" dirty="0">
                <a:solidFill>
                  <a:srgbClr val="FF0000"/>
                </a:solidFill>
                <a:latin typeface="Meiryo UI" panose="020B0604030504040204" pitchFamily="50" charset="-128"/>
                <a:ea typeface="Meiryo UI" panose="020B0604030504040204" pitchFamily="50" charset="-128"/>
              </a:rPr>
              <a:t>HT</a:t>
            </a:r>
            <a:r>
              <a:rPr lang="ja-JP" altLang="en-US" sz="2000" b="1" dirty="0">
                <a:solidFill>
                  <a:srgbClr val="FF0000"/>
                </a:solidFill>
                <a:latin typeface="Meiryo UI" panose="020B0604030504040204" pitchFamily="50" charset="-128"/>
                <a:ea typeface="Meiryo UI" panose="020B0604030504040204" pitchFamily="50" charset="-128"/>
              </a:rPr>
              <a:t>実施へ</a:t>
            </a:r>
            <a:endParaRPr lang="en-US" altLang="ja-JP" sz="2000" b="1" dirty="0">
              <a:solidFill>
                <a:srgbClr val="FF0000"/>
              </a:solidFill>
              <a:latin typeface="Meiryo UI" panose="020B0604030504040204" pitchFamily="50" charset="-128"/>
              <a:ea typeface="Meiryo UI" panose="020B0604030504040204" pitchFamily="50" charset="-128"/>
            </a:endParaRPr>
          </a:p>
          <a:p>
            <a:pPr algn="ctr"/>
            <a:r>
              <a:rPr lang="en-US" altLang="ja-JP" sz="2000" b="1" dirty="0">
                <a:latin typeface="Meiryo UI" panose="020B0604030504040204" pitchFamily="50" charset="-128"/>
                <a:ea typeface="Meiryo UI" panose="020B0604030504040204" pitchFamily="50" charset="-128"/>
              </a:rPr>
              <a:t>NG</a:t>
            </a:r>
            <a:r>
              <a:rPr lang="ja-JP" altLang="en-US" sz="2000" b="1"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Step</a:t>
            </a:r>
            <a:r>
              <a:rPr lang="ja-JP" altLang="en-US" sz="2000" dirty="0">
                <a:latin typeface="Meiryo UI" panose="020B0604030504040204" pitchFamily="50" charset="-128"/>
                <a:ea typeface="Meiryo UI" panose="020B0604030504040204" pitchFamily="50" charset="-128"/>
              </a:rPr>
              <a:t>②へ</a:t>
            </a:r>
            <a:endParaRPr kumimoji="1" lang="ja-JP" altLang="en-US" sz="2000" dirty="0">
              <a:latin typeface="Meiryo UI" panose="020B0604030504040204" pitchFamily="50" charset="-128"/>
              <a:ea typeface="Meiryo UI" panose="020B0604030504040204" pitchFamily="50" charset="-128"/>
            </a:endParaRPr>
          </a:p>
        </p:txBody>
      </p:sp>
      <p:sp>
        <p:nvSpPr>
          <p:cNvPr id="73" name="下矢印 72"/>
          <p:cNvSpPr/>
          <p:nvPr/>
        </p:nvSpPr>
        <p:spPr>
          <a:xfrm>
            <a:off x="1158041" y="4875415"/>
            <a:ext cx="1047750" cy="663783"/>
          </a:xfrm>
          <a:prstGeom prst="downArrow">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正方形/長方形 74"/>
          <p:cNvSpPr/>
          <p:nvPr/>
        </p:nvSpPr>
        <p:spPr>
          <a:xfrm>
            <a:off x="4742970" y="3464454"/>
            <a:ext cx="1809744" cy="14622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使用する材料での</a:t>
            </a:r>
            <a:endParaRPr kumimoji="1" lang="en-US" altLang="ja-JP" sz="1500" dirty="0">
              <a:latin typeface="Meiryo UI" panose="020B0604030504040204" pitchFamily="50" charset="-128"/>
              <a:ea typeface="Meiryo UI" panose="020B0604030504040204" pitchFamily="50" charset="-128"/>
            </a:endParaRPr>
          </a:p>
          <a:p>
            <a:pPr algn="ctr"/>
            <a:r>
              <a:rPr kumimoji="1" lang="ja-JP" altLang="en-US" sz="1500" dirty="0">
                <a:latin typeface="Meiryo UI" panose="020B0604030504040204" pitchFamily="50" charset="-128"/>
                <a:ea typeface="Meiryo UI" panose="020B0604030504040204" pitchFamily="50" charset="-128"/>
              </a:rPr>
              <a:t>正確な狙い値に</a:t>
            </a:r>
            <a:endParaRPr kumimoji="1" lang="en-US" altLang="ja-JP" sz="1500" dirty="0">
              <a:latin typeface="Meiryo UI" panose="020B0604030504040204" pitchFamily="50" charset="-128"/>
              <a:ea typeface="Meiryo UI" panose="020B0604030504040204" pitchFamily="50" charset="-128"/>
            </a:endParaRPr>
          </a:p>
          <a:p>
            <a:pPr algn="ctr"/>
            <a:r>
              <a:rPr kumimoji="1" lang="ja-JP" altLang="en-US" sz="1500" dirty="0">
                <a:latin typeface="Meiryo UI" panose="020B0604030504040204" pitchFamily="50" charset="-128"/>
                <a:ea typeface="Meiryo UI" panose="020B0604030504040204" pitchFamily="50" charset="-128"/>
              </a:rPr>
              <a:t>向けて</a:t>
            </a:r>
            <a:endParaRPr kumimoji="1" lang="en-US" altLang="ja-JP" sz="1500" dirty="0">
              <a:latin typeface="Meiryo UI" panose="020B0604030504040204" pitchFamily="50" charset="-128"/>
              <a:ea typeface="Meiryo UI" panose="020B0604030504040204" pitchFamily="50" charset="-128"/>
            </a:endParaRPr>
          </a:p>
          <a:p>
            <a:pPr algn="ctr"/>
            <a:r>
              <a:rPr kumimoji="1" lang="ja-JP" altLang="en-US" b="1" dirty="0">
                <a:solidFill>
                  <a:srgbClr val="FF0000"/>
                </a:solidFill>
                <a:latin typeface="Meiryo UI" panose="020B0604030504040204" pitchFamily="50" charset="-128"/>
                <a:ea typeface="Meiryo UI" panose="020B0604030504040204" pitchFamily="50" charset="-128"/>
              </a:rPr>
              <a:t>再調整が必須</a:t>
            </a:r>
          </a:p>
        </p:txBody>
      </p:sp>
      <p:sp>
        <p:nvSpPr>
          <p:cNvPr id="68" name="左中かっこ 67"/>
          <p:cNvSpPr/>
          <p:nvPr/>
        </p:nvSpPr>
        <p:spPr>
          <a:xfrm>
            <a:off x="2587556" y="5681068"/>
            <a:ext cx="176416" cy="431284"/>
          </a:xfrm>
          <a:prstGeom prst="leftBrace">
            <a:avLst>
              <a:gd name="adj1" fmla="val 27724"/>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テキスト ボックス 90">
            <a:extLst>
              <a:ext uri="{FF2B5EF4-FFF2-40B4-BE49-F238E27FC236}">
                <a16:creationId xmlns:a16="http://schemas.microsoft.com/office/drawing/2014/main" id="{1C365CAF-B2CF-43E5-9FAD-79075420E497}"/>
              </a:ext>
            </a:extLst>
          </p:cNvPr>
          <p:cNvSpPr txBox="1"/>
          <p:nvPr/>
        </p:nvSpPr>
        <p:spPr>
          <a:xfrm>
            <a:off x="1144216" y="1009900"/>
            <a:ext cx="4834913" cy="369332"/>
          </a:xfrm>
          <a:prstGeom prst="rect">
            <a:avLst/>
          </a:prstGeom>
          <a:noFill/>
        </p:spPr>
        <p:txBody>
          <a:bodyPr wrap="square" rtlCol="0">
            <a:spAutoFit/>
          </a:bodyPr>
          <a:lstStyle/>
          <a:p>
            <a:pPr algn="ctr"/>
            <a:r>
              <a:rPr kumimoji="1"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HT</a:t>
            </a:r>
            <a:r>
              <a:rPr kumimoji="1"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後</a:t>
            </a: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に材料真直度</a:t>
            </a:r>
            <a:r>
              <a:rPr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0.15mm</a:t>
            </a: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を狙うには？～</a:t>
            </a:r>
            <a:endParaRPr kumimoji="1"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8" name="四角形: 角を丸くする 20">
            <a:extLst>
              <a:ext uri="{FF2B5EF4-FFF2-40B4-BE49-F238E27FC236}">
                <a16:creationId xmlns:a16="http://schemas.microsoft.com/office/drawing/2014/main" id="{47B7F681-E7D2-40D2-9D27-BA95DD4C3675}"/>
              </a:ext>
            </a:extLst>
          </p:cNvPr>
          <p:cNvSpPr/>
          <p:nvPr/>
        </p:nvSpPr>
        <p:spPr>
          <a:xfrm>
            <a:off x="6585980" y="5686193"/>
            <a:ext cx="5553942" cy="925791"/>
          </a:xfrm>
          <a:prstGeom prst="roundRect">
            <a:avLst>
              <a:gd name="adj" fmla="val 848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defRPr/>
            </a:pPr>
            <a:r>
              <a:rPr lang="ja-JP" altLang="en-US" sz="2200" b="1" dirty="0">
                <a:solidFill>
                  <a:schemeClr val="tx1"/>
                </a:solidFill>
                <a:latin typeface="Meiryo UI" panose="020B0604030504040204" pitchFamily="50" charset="-128"/>
                <a:ea typeface="Meiryo UI" panose="020B0604030504040204" pitchFamily="50" charset="-128"/>
              </a:rPr>
              <a:t>熱処理での変化量が未知のため、</a:t>
            </a:r>
            <a:endParaRPr lang="en-US" altLang="ja-JP" sz="2200" b="1" dirty="0">
              <a:solidFill>
                <a:schemeClr val="tx1"/>
              </a:solidFill>
              <a:latin typeface="Meiryo UI" panose="020B0604030504040204" pitchFamily="50" charset="-128"/>
              <a:ea typeface="Meiryo UI" panose="020B0604030504040204" pitchFamily="50" charset="-128"/>
            </a:endParaRPr>
          </a:p>
          <a:p>
            <a:pPr algn="ctr">
              <a:defRPr/>
            </a:pPr>
            <a:r>
              <a:rPr lang="en-US" altLang="ja-JP" sz="2200" b="1" dirty="0">
                <a:solidFill>
                  <a:schemeClr val="tx1"/>
                </a:solidFill>
                <a:latin typeface="Meiryo UI" panose="020B0604030504040204" pitchFamily="50" charset="-128"/>
                <a:ea typeface="Meiryo UI" panose="020B0604030504040204" pitchFamily="50" charset="-128"/>
              </a:rPr>
              <a:t>HT</a:t>
            </a:r>
            <a:r>
              <a:rPr lang="ja-JP" altLang="en-US" sz="2200" b="1" dirty="0">
                <a:solidFill>
                  <a:schemeClr val="tx1"/>
                </a:solidFill>
                <a:latin typeface="Meiryo UI" panose="020B0604030504040204" pitchFamily="50" charset="-128"/>
                <a:ea typeface="Meiryo UI" panose="020B0604030504040204" pitchFamily="50" charset="-128"/>
              </a:rPr>
              <a:t>が平均２～３回も繰返し発生している。</a:t>
            </a:r>
            <a:endParaRPr lang="en-US" altLang="ja-JP" sz="2200" b="1" dirty="0">
              <a:solidFill>
                <a:schemeClr val="tx1"/>
              </a:solidFill>
              <a:latin typeface="Meiryo UI" panose="020B0604030504040204" pitchFamily="50" charset="-128"/>
              <a:ea typeface="Meiryo UI" panose="020B0604030504040204" pitchFamily="50" charset="-128"/>
            </a:endParaRPr>
          </a:p>
        </p:txBody>
      </p:sp>
      <p:sp>
        <p:nvSpPr>
          <p:cNvPr id="137" name="角丸四角形 9">
            <a:extLst>
              <a:ext uri="{FF2B5EF4-FFF2-40B4-BE49-F238E27FC236}">
                <a16:creationId xmlns:a16="http://schemas.microsoft.com/office/drawing/2014/main" id="{88E49FF5-C5A6-4E77-87A2-9EC24C604ACB}"/>
              </a:ext>
            </a:extLst>
          </p:cNvPr>
          <p:cNvSpPr>
            <a:spLocks noChangeArrowheads="1"/>
          </p:cNvSpPr>
          <p:nvPr/>
        </p:nvSpPr>
        <p:spPr bwMode="auto">
          <a:xfrm rot="10800000" flipV="1">
            <a:off x="6694993" y="5334351"/>
            <a:ext cx="1192060" cy="409692"/>
          </a:xfrm>
          <a:prstGeom prst="roundRect">
            <a:avLst>
              <a:gd name="adj" fmla="val 28143"/>
            </a:avLst>
          </a:prstGeom>
          <a:solidFill>
            <a:srgbClr val="FFFF00"/>
          </a:solidFill>
          <a:ln w="12700" algn="ctr">
            <a:solidFill>
              <a:srgbClr val="000000"/>
            </a:solidFill>
            <a:round/>
            <a:headEnd/>
            <a:tailEnd/>
          </a:ln>
        </p:spPr>
        <p:txBody>
          <a:bodyPr vert="horz"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500" dirty="0">
                <a:solidFill>
                  <a:srgbClr val="000000"/>
                </a:solidFill>
                <a:latin typeface="Meiryo UI" panose="020B0604030504040204" pitchFamily="50" charset="-128"/>
                <a:ea typeface="Meiryo UI" panose="020B0604030504040204" pitchFamily="50" charset="-128"/>
              </a:rPr>
              <a:t>わかったこと</a:t>
            </a:r>
            <a:endParaRPr lang="ja-JP" altLang="en-US" sz="1500" b="0" i="0" u="none" strike="noStrike" baseline="0" dirty="0">
              <a:solidFill>
                <a:srgbClr val="000000"/>
              </a:solidFill>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5081EF35-A07D-4D99-BBCD-006374DFA0A1}"/>
              </a:ext>
            </a:extLst>
          </p:cNvPr>
          <p:cNvGrpSpPr/>
          <p:nvPr/>
        </p:nvGrpSpPr>
        <p:grpSpPr>
          <a:xfrm>
            <a:off x="6646238" y="1103896"/>
            <a:ext cx="5427407" cy="1305218"/>
            <a:chOff x="6646238" y="1103896"/>
            <a:chExt cx="5427407" cy="1305218"/>
          </a:xfrm>
        </p:grpSpPr>
        <p:pic>
          <p:nvPicPr>
            <p:cNvPr id="94" name="図 93">
              <a:extLst>
                <a:ext uri="{FF2B5EF4-FFF2-40B4-BE49-F238E27FC236}">
                  <a16:creationId xmlns:a16="http://schemas.microsoft.com/office/drawing/2014/main" id="{5F8E88CC-DE1C-4944-AA9B-9AFA5B23E65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985185" y="1185617"/>
              <a:ext cx="1005711" cy="1181144"/>
            </a:xfrm>
            <a:prstGeom prst="rect">
              <a:avLst/>
            </a:prstGeom>
          </p:spPr>
        </p:pic>
        <p:sp>
          <p:nvSpPr>
            <p:cNvPr id="95" name="四角形吹き出し 94"/>
            <p:cNvSpPr/>
            <p:nvPr/>
          </p:nvSpPr>
          <p:spPr>
            <a:xfrm>
              <a:off x="6646238" y="1440399"/>
              <a:ext cx="4246782" cy="968715"/>
            </a:xfrm>
            <a:prstGeom prst="wedgeRectCallout">
              <a:avLst>
                <a:gd name="adj1" fmla="val 56945"/>
                <a:gd name="adj2" fmla="val 3605"/>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HT</a:t>
              </a:r>
              <a:r>
                <a:rPr kumimoji="1" lang="ja-JP" altLang="en-US" sz="2000" dirty="0">
                  <a:latin typeface="Meiryo UI" panose="020B0604030504040204" pitchFamily="50" charset="-128"/>
                  <a:ea typeface="Meiryo UI" panose="020B0604030504040204" pitchFamily="50" charset="-128"/>
                </a:rPr>
                <a:t>後に真直度</a:t>
              </a:r>
              <a:r>
                <a:rPr lang="en-US" altLang="ja-JP" sz="2000" dirty="0">
                  <a:latin typeface="Meiryo UI" panose="020B0604030504040204" pitchFamily="50" charset="-128"/>
                  <a:ea typeface="Meiryo UI" panose="020B0604030504040204" pitchFamily="50" charset="-128"/>
                </a:rPr>
                <a:t>0.15mm</a:t>
              </a:r>
              <a:r>
                <a:rPr lang="ja-JP" altLang="en-US" sz="2000" dirty="0">
                  <a:latin typeface="Meiryo UI" panose="020B0604030504040204" pitchFamily="50" charset="-128"/>
                  <a:ea typeface="Meiryo UI" panose="020B0604030504040204" pitchFamily="50" charset="-128"/>
                </a:rPr>
                <a:t>を</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出すやり方を工程フローを基に</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説明すると左図のようになるよ！</a:t>
              </a:r>
              <a:endParaRPr lang="en-US" altLang="ja-JP" sz="2000" dirty="0">
                <a:latin typeface="Meiryo UI" panose="020B0604030504040204" pitchFamily="50" charset="-128"/>
                <a:ea typeface="Meiryo UI" panose="020B0604030504040204" pitchFamily="50" charset="-128"/>
              </a:endParaRPr>
            </a:p>
          </p:txBody>
        </p:sp>
        <p:pic>
          <p:nvPicPr>
            <p:cNvPr id="96" name="図 95" descr="ロゴ, アイコン&#10;&#10;自動的に生成された説明">
              <a:extLst>
                <a:ext uri="{FF2B5EF4-FFF2-40B4-BE49-F238E27FC236}">
                  <a16:creationId xmlns:a16="http://schemas.microsoft.com/office/drawing/2014/main" id="{284FCF00-8EF2-4515-BEC1-D990092B5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8015" y="1103896"/>
              <a:ext cx="505630" cy="505630"/>
            </a:xfrm>
            <a:prstGeom prst="rect">
              <a:avLst/>
            </a:prstGeom>
          </p:spPr>
        </p:pic>
      </p:grpSp>
      <p:pic>
        <p:nvPicPr>
          <p:cNvPr id="146" name="図 145">
            <a:extLst>
              <a:ext uri="{FF2B5EF4-FFF2-40B4-BE49-F238E27FC236}">
                <a16:creationId xmlns:a16="http://schemas.microsoft.com/office/drawing/2014/main" id="{5F8E88CC-DE1C-4944-AA9B-9AFA5B23E65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982558" y="3799488"/>
            <a:ext cx="1005711" cy="1181144"/>
          </a:xfrm>
          <a:prstGeom prst="rect">
            <a:avLst/>
          </a:prstGeom>
        </p:spPr>
      </p:pic>
      <p:pic>
        <p:nvPicPr>
          <p:cNvPr id="148" name="図 14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21775" y="2605233"/>
            <a:ext cx="945978" cy="1193170"/>
          </a:xfrm>
          <a:prstGeom prst="rect">
            <a:avLst/>
          </a:prstGeom>
        </p:spPr>
      </p:pic>
      <p:sp>
        <p:nvSpPr>
          <p:cNvPr id="139" name="四角形吹き出し 138"/>
          <p:cNvSpPr/>
          <p:nvPr/>
        </p:nvSpPr>
        <p:spPr>
          <a:xfrm>
            <a:off x="6635635" y="4015318"/>
            <a:ext cx="3996954" cy="1099927"/>
          </a:xfrm>
          <a:prstGeom prst="wedgeRectCallout">
            <a:avLst>
              <a:gd name="adj1" fmla="val 62230"/>
              <a:gd name="adj2" fmla="val 5321"/>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latin typeface="Meiryo UI" panose="020B0604030504040204" pitchFamily="50" charset="-128"/>
                <a:ea typeface="Meiryo UI" panose="020B0604030504040204" pitchFamily="50" charset="-128"/>
              </a:rPr>
              <a:t>そうです！</a:t>
            </a:r>
            <a:endParaRPr lang="en-US" altLang="ja-JP" sz="2000" dirty="0">
              <a:latin typeface="Meiryo UI" panose="020B0604030504040204" pitchFamily="50" charset="-128"/>
              <a:ea typeface="Meiryo UI" panose="020B0604030504040204" pitchFamily="50" charset="-128"/>
            </a:endParaRPr>
          </a:p>
          <a:p>
            <a:pPr algn="ctr"/>
            <a:r>
              <a:rPr lang="ja-JP" altLang="en-US" sz="2000" dirty="0" err="1">
                <a:latin typeface="Meiryo UI" panose="020B0604030504040204" pitchFamily="50" charset="-128"/>
                <a:ea typeface="Meiryo UI" panose="020B0604030504040204" pitchFamily="50" charset="-128"/>
              </a:rPr>
              <a:t>なの</a:t>
            </a:r>
            <a:r>
              <a:rPr lang="ja-JP" altLang="en-US" sz="2000" dirty="0">
                <a:latin typeface="Meiryo UI" panose="020B0604030504040204" pitchFamily="50" charset="-128"/>
                <a:ea typeface="Meiryo UI" panose="020B0604030504040204" pitchFamily="50" charset="-128"/>
              </a:rPr>
              <a:t>で</a:t>
            </a:r>
            <a:r>
              <a:rPr lang="en-US" altLang="ja-JP" sz="2000" dirty="0">
                <a:latin typeface="Meiryo UI" panose="020B0604030504040204" pitchFamily="50" charset="-128"/>
                <a:ea typeface="Meiryo UI" panose="020B0604030504040204" pitchFamily="50" charset="-128"/>
              </a:rPr>
              <a:t>HT</a:t>
            </a:r>
            <a:r>
              <a:rPr lang="ja-JP" altLang="en-US" sz="2000" dirty="0">
                <a:latin typeface="Meiryo UI" panose="020B0604030504040204" pitchFamily="50" charset="-128"/>
                <a:ea typeface="Meiryo UI" panose="020B0604030504040204" pitchFamily="50" charset="-128"/>
              </a:rPr>
              <a:t>後にも調整の</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繰返し作業が発生してしまうんだよ！</a:t>
            </a:r>
            <a:endParaRPr lang="en-US" altLang="ja-JP" sz="2000" dirty="0">
              <a:latin typeface="Meiryo UI" panose="020B0604030504040204" pitchFamily="50" charset="-128"/>
              <a:ea typeface="Meiryo UI" panose="020B0604030504040204" pitchFamily="50" charset="-128"/>
            </a:endParaRPr>
          </a:p>
        </p:txBody>
      </p:sp>
      <p:pic>
        <p:nvPicPr>
          <p:cNvPr id="93" name="図 92">
            <a:extLst>
              <a:ext uri="{FF2B5EF4-FFF2-40B4-BE49-F238E27FC236}">
                <a16:creationId xmlns:a16="http://schemas.microsoft.com/office/drawing/2014/main" id="{F336E04A-46BA-41DB-A21F-0EB9508E834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634734" y="2612462"/>
            <a:ext cx="271648" cy="421706"/>
          </a:xfrm>
          <a:prstGeom prst="rect">
            <a:avLst/>
          </a:prstGeom>
        </p:spPr>
      </p:pic>
      <p:sp>
        <p:nvSpPr>
          <p:cNvPr id="140" name="四角形吹き出し 139"/>
          <p:cNvSpPr/>
          <p:nvPr/>
        </p:nvSpPr>
        <p:spPr>
          <a:xfrm>
            <a:off x="8159156" y="2828183"/>
            <a:ext cx="3413926" cy="920877"/>
          </a:xfrm>
          <a:prstGeom prst="wedgeRectCallout">
            <a:avLst>
              <a:gd name="adj1" fmla="val -66472"/>
              <a:gd name="adj2" fmla="val 16667"/>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Meiryo UI" panose="020B0604030504040204" pitchFamily="50" charset="-128"/>
                <a:ea typeface="Meiryo UI" panose="020B0604030504040204" pitchFamily="50" charset="-128"/>
              </a:rPr>
              <a:t>なるほど！</a:t>
            </a:r>
            <a:endParaRPr kumimoji="1"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一度</a:t>
            </a:r>
            <a:r>
              <a:rPr lang="en-US" altLang="ja-JP" sz="2000" dirty="0">
                <a:latin typeface="Meiryo UI" panose="020B0604030504040204" pitchFamily="50" charset="-128"/>
                <a:ea typeface="Meiryo UI" panose="020B0604030504040204" pitchFamily="50" charset="-128"/>
              </a:rPr>
              <a:t>HT</a:t>
            </a:r>
            <a:r>
              <a:rPr lang="ja-JP" altLang="en-US" sz="2000" dirty="0">
                <a:latin typeface="Meiryo UI" panose="020B0604030504040204" pitchFamily="50" charset="-128"/>
                <a:ea typeface="Meiryo UI" panose="020B0604030504040204" pitchFamily="50" charset="-128"/>
              </a:rPr>
              <a:t>をしないと正確な狙いが</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わからないんですね！</a:t>
            </a:r>
            <a:endParaRPr kumimoji="1" lang="en-US" altLang="ja-JP" sz="2000" dirty="0">
              <a:latin typeface="Meiryo UI" panose="020B0604030504040204" pitchFamily="50" charset="-128"/>
              <a:ea typeface="Meiryo UI" panose="020B0604030504040204" pitchFamily="50" charset="-128"/>
            </a:endParaRPr>
          </a:p>
        </p:txBody>
      </p:sp>
      <p:pic>
        <p:nvPicPr>
          <p:cNvPr id="99" name="図 98" descr="ロゴ, アイコン&#10;&#10;自動的に生成された説明">
            <a:extLst>
              <a:ext uri="{FF2B5EF4-FFF2-40B4-BE49-F238E27FC236}">
                <a16:creationId xmlns:a16="http://schemas.microsoft.com/office/drawing/2014/main" id="{03C59ADD-EA0F-4A3F-ACC6-9DA207956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8015" y="3683027"/>
            <a:ext cx="505630" cy="505630"/>
          </a:xfrm>
          <a:prstGeom prst="rect">
            <a:avLst/>
          </a:prstGeom>
        </p:spPr>
      </p:pic>
      <p:sp>
        <p:nvSpPr>
          <p:cNvPr id="100" name="正方形/長方形 99">
            <a:extLst>
              <a:ext uri="{FF2B5EF4-FFF2-40B4-BE49-F238E27FC236}">
                <a16:creationId xmlns:a16="http://schemas.microsoft.com/office/drawing/2014/main" id="{6EC8B982-AA55-42C4-AFE3-20FCB01009C1}"/>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101" name="正方形/長方形 100">
            <a:extLst>
              <a:ext uri="{FF2B5EF4-FFF2-40B4-BE49-F238E27FC236}">
                <a16:creationId xmlns:a16="http://schemas.microsoft.com/office/drawing/2014/main" id="{5D91D11C-D2D1-42F7-9E88-FBA700BC0593}"/>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5/15</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72" name="正方形/長方形 71"/>
          <p:cNvSpPr/>
          <p:nvPr/>
        </p:nvSpPr>
        <p:spPr>
          <a:xfrm>
            <a:off x="484087" y="5592263"/>
            <a:ext cx="2096829" cy="107821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一度</a:t>
            </a:r>
            <a:r>
              <a:rPr kumimoji="1" lang="en-US" altLang="ja-JP" dirty="0">
                <a:solidFill>
                  <a:sysClr val="windowText" lastClr="000000"/>
                </a:solidFill>
                <a:latin typeface="Meiryo UI" panose="020B0604030504040204" pitchFamily="50" charset="-128"/>
                <a:ea typeface="Meiryo UI" panose="020B0604030504040204" pitchFamily="50" charset="-128"/>
              </a:rPr>
              <a:t>Step</a:t>
            </a:r>
            <a:r>
              <a:rPr kumimoji="1" lang="ja-JP" altLang="en-US" dirty="0">
                <a:solidFill>
                  <a:sysClr val="windowText" lastClr="000000"/>
                </a:solidFill>
                <a:latin typeface="Meiryo UI" panose="020B0604030504040204" pitchFamily="50" charset="-128"/>
                <a:ea typeface="Meiryo UI" panose="020B0604030504040204" pitchFamily="50" charset="-128"/>
              </a:rPr>
              <a:t>⑥にきて</a:t>
            </a:r>
            <a:endParaRPr kumimoji="1" lang="en-US" altLang="ja-JP" dirty="0">
              <a:solidFill>
                <a:sysClr val="windowText" lastClr="000000"/>
              </a:solidFill>
              <a:latin typeface="Meiryo UI" panose="020B0604030504040204" pitchFamily="50" charset="-128"/>
              <a:ea typeface="Meiryo UI" panose="020B0604030504040204" pitchFamily="50" charset="-128"/>
            </a:endParaRPr>
          </a:p>
          <a:p>
            <a:pPr algn="ctr"/>
            <a:r>
              <a:rPr kumimoji="1" lang="en-US" altLang="ja-JP" dirty="0">
                <a:solidFill>
                  <a:sysClr val="windowText" lastClr="000000"/>
                </a:solidFill>
                <a:latin typeface="Meiryo UI" panose="020B0604030504040204" pitchFamily="50" charset="-128"/>
                <a:ea typeface="Meiryo UI" panose="020B0604030504040204" pitchFamily="50" charset="-128"/>
              </a:rPr>
              <a:t>HT</a:t>
            </a:r>
            <a:r>
              <a:rPr kumimoji="1" lang="ja-JP" altLang="en-US" dirty="0">
                <a:solidFill>
                  <a:sysClr val="windowText" lastClr="000000"/>
                </a:solidFill>
                <a:latin typeface="Meiryo UI" panose="020B0604030504040204" pitchFamily="50" charset="-128"/>
                <a:ea typeface="Meiryo UI" panose="020B0604030504040204" pitchFamily="50" charset="-128"/>
              </a:rPr>
              <a:t>前の真の狙いが</a:t>
            </a:r>
            <a:endParaRPr kumimoji="1" lang="en-US" altLang="ja-JP"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dirty="0">
                <a:solidFill>
                  <a:sysClr val="windowText" lastClr="000000"/>
                </a:solidFill>
                <a:latin typeface="Meiryo UI" panose="020B0604030504040204" pitchFamily="50" charset="-128"/>
                <a:ea typeface="Meiryo UI" panose="020B0604030504040204" pitchFamily="50" charset="-128"/>
              </a:rPr>
              <a:t>初めて判明！</a:t>
            </a:r>
          </a:p>
        </p:txBody>
      </p:sp>
      <p:sp>
        <p:nvSpPr>
          <p:cNvPr id="74" name="楕円 73">
            <a:extLst>
              <a:ext uri="{FF2B5EF4-FFF2-40B4-BE49-F238E27FC236}">
                <a16:creationId xmlns:a16="http://schemas.microsoft.com/office/drawing/2014/main" id="{539BE510-1463-4744-A5C1-48778F379498}"/>
              </a:ext>
            </a:extLst>
          </p:cNvPr>
          <p:cNvSpPr/>
          <p:nvPr/>
        </p:nvSpPr>
        <p:spPr>
          <a:xfrm rot="21000110">
            <a:off x="225977" y="5277951"/>
            <a:ext cx="1132012" cy="435149"/>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Point!</a:t>
            </a:r>
            <a:endPar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69" name="直線コネクタ 68"/>
          <p:cNvCxnSpPr/>
          <p:nvPr/>
        </p:nvCxnSpPr>
        <p:spPr>
          <a:xfrm flipV="1">
            <a:off x="1324999" y="1345537"/>
            <a:ext cx="45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6824346" y="6475001"/>
            <a:ext cx="50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4947921" y="4683759"/>
            <a:ext cx="144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4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2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1000" tmFilter="0, 0; .2, .5; .8, .5; 1, 0"/>
                                        <p:tgtEl>
                                          <p:spTgt spid="83"/>
                                        </p:tgtEl>
                                      </p:cBhvr>
                                    </p:animEffect>
                                    <p:animScale>
                                      <p:cBhvr>
                                        <p:cTn id="12" dur="500" autoRev="1" fill="hold"/>
                                        <p:tgtEl>
                                          <p:spTgt spid="83"/>
                                        </p:tgtEl>
                                      </p:cBhvr>
                                      <p:by x="105000" y="105000"/>
                                    </p:animScale>
                                  </p:childTnLst>
                                </p:cTn>
                              </p:par>
                            </p:childTnLst>
                          </p:cTn>
                        </p:par>
                        <p:par>
                          <p:cTn id="13" fill="hold">
                            <p:stCondLst>
                              <p:cond delay="1000"/>
                            </p:stCondLst>
                            <p:childTnLst>
                              <p:par>
                                <p:cTn id="14" presetID="26" presetClass="emph" presetSubtype="0" fill="hold" grpId="0" nodeType="afterEffect">
                                  <p:stCondLst>
                                    <p:cond delay="0"/>
                                  </p:stCondLst>
                                  <p:childTnLst>
                                    <p:animEffect transition="out" filter="fade">
                                      <p:cBhvr>
                                        <p:cTn id="15" dur="1000" tmFilter="0, 0; .2, .5; .8, .5; 1, 0"/>
                                        <p:tgtEl>
                                          <p:spTgt spid="85"/>
                                        </p:tgtEl>
                                      </p:cBhvr>
                                    </p:animEffect>
                                    <p:animScale>
                                      <p:cBhvr>
                                        <p:cTn id="16" dur="500" autoRev="1" fill="hold"/>
                                        <p:tgtEl>
                                          <p:spTgt spid="85"/>
                                        </p:tgtEl>
                                      </p:cBhvr>
                                      <p:by x="105000" y="105000"/>
                                    </p:animScale>
                                  </p:childTnLst>
                                </p:cTn>
                              </p:par>
                            </p:childTnLst>
                          </p:cTn>
                        </p:par>
                        <p:par>
                          <p:cTn id="17" fill="hold">
                            <p:stCondLst>
                              <p:cond delay="2000"/>
                            </p:stCondLst>
                            <p:childTnLst>
                              <p:par>
                                <p:cTn id="18" presetID="26" presetClass="emph" presetSubtype="0" fill="hold" grpId="0" nodeType="afterEffect">
                                  <p:stCondLst>
                                    <p:cond delay="0"/>
                                  </p:stCondLst>
                                  <p:childTnLst>
                                    <p:animEffect transition="out" filter="fade">
                                      <p:cBhvr>
                                        <p:cTn id="19" dur="1000" tmFilter="0, 0; .2, .5; .8, .5; 1, 0"/>
                                        <p:tgtEl>
                                          <p:spTgt spid="74"/>
                                        </p:tgtEl>
                                      </p:cBhvr>
                                    </p:animEffect>
                                    <p:animScale>
                                      <p:cBhvr>
                                        <p:cTn id="20" dur="500" autoRev="1" fill="hold"/>
                                        <p:tgtEl>
                                          <p:spTgt spid="74"/>
                                        </p:tgtEl>
                                      </p:cBhvr>
                                      <p:by x="105000" y="105000"/>
                                    </p:animScale>
                                  </p:childTnLst>
                                </p:cTn>
                              </p:par>
                              <p:par>
                                <p:cTn id="21" presetID="26" presetClass="emph" presetSubtype="0" fill="hold" grpId="0" nodeType="withEffect">
                                  <p:stCondLst>
                                    <p:cond delay="0"/>
                                  </p:stCondLst>
                                  <p:childTnLst>
                                    <p:animEffect transition="out" filter="fade">
                                      <p:cBhvr>
                                        <p:cTn id="22" dur="1000" tmFilter="0, 0; .2, .5; .8, .5; 1, 0"/>
                                        <p:tgtEl>
                                          <p:spTgt spid="72"/>
                                        </p:tgtEl>
                                      </p:cBhvr>
                                    </p:animEffect>
                                    <p:animScale>
                                      <p:cBhvr>
                                        <p:cTn id="23" dur="500" autoRev="1" fill="hold"/>
                                        <p:tgtEl>
                                          <p:spTgt spid="72"/>
                                        </p:tgtEl>
                                      </p:cBhvr>
                                      <p:by x="105000" y="105000"/>
                                    </p:animScale>
                                  </p:childTnLst>
                                </p:cTn>
                              </p:par>
                            </p:childTnLst>
                          </p:cTn>
                        </p:par>
                        <p:par>
                          <p:cTn id="24" fill="hold">
                            <p:stCondLst>
                              <p:cond delay="3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1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2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1"/>
            </p:par>
            <p:par>
              <p:cTn id="42"/>
            </p:par>
          </p:childTnLst>
        </p:cTn>
      </p:par>
    </p:tnLst>
    <p:bldLst>
      <p:bldP spid="83" grpId="0" animBg="1"/>
      <p:bldP spid="85" grpId="0" animBg="1"/>
      <p:bldP spid="72"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4"/>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現状把握 </a:t>
              </a:r>
              <a:r>
                <a:rPr kumimoji="0" lang="en-US" altLang="ja-JP" sz="2333" spc="117" dirty="0">
                  <a:solidFill>
                    <a:srgbClr val="1B1B1B"/>
                  </a:solidFill>
                  <a:latin typeface="Meiryo UI" panose="020B0604030504040204" pitchFamily="50" charset="-128"/>
                  <a:ea typeface="Meiryo UI" panose="020B0604030504040204" pitchFamily="50" charset="-128"/>
                </a:rPr>
                <a:t>–HT</a:t>
              </a:r>
              <a:r>
                <a:rPr kumimoji="0" lang="ja-JP" altLang="en-US" sz="2333" spc="117" dirty="0">
                  <a:solidFill>
                    <a:srgbClr val="1B1B1B"/>
                  </a:solidFill>
                  <a:latin typeface="Meiryo UI" panose="020B0604030504040204" pitchFamily="50" charset="-128"/>
                  <a:ea typeface="Meiryo UI" panose="020B0604030504040204" pitchFamily="50" charset="-128"/>
                </a:rPr>
                <a:t>前の繰返しはなぜ発生するのか</a:t>
              </a:r>
              <a:r>
                <a:rPr kumimoji="0" lang="en-US" altLang="ja-JP" sz="2333" spc="117" dirty="0">
                  <a:solidFill>
                    <a:srgbClr val="1B1B1B"/>
                  </a:solidFill>
                  <a:latin typeface="Meiryo UI" panose="020B0604030504040204" pitchFamily="50" charset="-128"/>
                  <a:ea typeface="Meiryo UI" panose="020B0604030504040204" pitchFamily="50" charset="-128"/>
                </a:rPr>
                <a:t>-</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15</a:t>
                </a:r>
              </a:p>
            </p:txBody>
          </p:sp>
        </p:grpSp>
      </p:grpSp>
      <p:graphicFrame>
        <p:nvGraphicFramePr>
          <p:cNvPr id="94" name="グラフ 93"/>
          <p:cNvGraphicFramePr/>
          <p:nvPr>
            <p:extLst>
              <p:ext uri="{D42A27DB-BD31-4B8C-83A1-F6EECF244321}">
                <p14:modId xmlns:p14="http://schemas.microsoft.com/office/powerpoint/2010/main" val="2516630495"/>
              </p:ext>
            </p:extLst>
          </p:nvPr>
        </p:nvGraphicFramePr>
        <p:xfrm>
          <a:off x="6281461" y="1143000"/>
          <a:ext cx="5824814" cy="4625986"/>
        </p:xfrm>
        <a:graphic>
          <a:graphicData uri="http://schemas.openxmlformats.org/drawingml/2006/chart">
            <c:chart xmlns:c="http://schemas.openxmlformats.org/drawingml/2006/chart" xmlns:r="http://schemas.openxmlformats.org/officeDocument/2006/relationships" r:id="rId3"/>
          </a:graphicData>
        </a:graphic>
      </p:graphicFrame>
      <p:sp>
        <p:nvSpPr>
          <p:cNvPr id="97" name="AutoShape 580">
            <a:extLst>
              <a:ext uri="{FF2B5EF4-FFF2-40B4-BE49-F238E27FC236}">
                <a16:creationId xmlns:a16="http://schemas.microsoft.com/office/drawing/2014/main" id="{DDBF3F68-4514-40A0-90A1-C83A3920C0F9}"/>
              </a:ext>
            </a:extLst>
          </p:cNvPr>
          <p:cNvSpPr>
            <a:spLocks noChangeArrowheads="1"/>
          </p:cNvSpPr>
          <p:nvPr/>
        </p:nvSpPr>
        <p:spPr bwMode="auto">
          <a:xfrm>
            <a:off x="6291893" y="5833274"/>
            <a:ext cx="5729257" cy="845775"/>
          </a:xfrm>
          <a:prstGeom prst="roundRect">
            <a:avLst>
              <a:gd name="adj" fmla="val 16667"/>
            </a:avLst>
          </a:prstGeom>
          <a:solidFill>
            <a:schemeClr val="accent6">
              <a:lumMod val="20000"/>
              <a:lumOff val="80000"/>
            </a:schemeClr>
          </a:solidFill>
          <a:ln w="9525" algn="ctr">
            <a:solidFill>
              <a:srgbClr xmlns:mc="http://schemas.openxmlformats.org/markup-compatibility/2006" xmlns:a14="http://schemas.microsoft.com/office/drawing/2010/main" val="000000" mc:Ignorable="a14" a14:legacySpreadsheetColorIndex="6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14400" eaLnBrk="1" fontAlgn="auto" latinLnBrk="0" hangingPunct="1">
              <a:spcBef>
                <a:spcPts val="0"/>
              </a:spcBef>
              <a:spcAft>
                <a:spcPts val="0"/>
              </a:spcAft>
              <a:buClrTx/>
              <a:buSzTx/>
              <a:buFontTx/>
              <a:buNone/>
              <a:tabLst/>
              <a:defRPr/>
            </a:pPr>
            <a:r>
              <a:rPr lang="ja-JP" altLang="en-US" sz="2200" b="1" dirty="0">
                <a:latin typeface="Meiryo UI" panose="020B0604030504040204" pitchFamily="50" charset="-128"/>
                <a:ea typeface="Meiryo UI" panose="020B0604030504040204" pitchFamily="50" charset="-128"/>
              </a:rPr>
              <a:t>材料ごとに</a:t>
            </a:r>
            <a:r>
              <a:rPr lang="en-US" altLang="ja-JP" sz="2200" b="1" dirty="0">
                <a:latin typeface="Meiryo UI" panose="020B0604030504040204" pitchFamily="50" charset="-128"/>
                <a:ea typeface="Meiryo UI" panose="020B0604030504040204" pitchFamily="50" charset="-128"/>
              </a:rPr>
              <a:t>HT</a:t>
            </a:r>
            <a:r>
              <a:rPr lang="ja-JP" altLang="en-US" sz="2200" b="1" dirty="0">
                <a:latin typeface="Meiryo UI" panose="020B0604030504040204" pitchFamily="50" charset="-128"/>
                <a:ea typeface="Meiryo UI" panose="020B0604030504040204" pitchFamily="50" charset="-128"/>
              </a:rPr>
              <a:t>前の狙いが異なり</a:t>
            </a:r>
            <a:endParaRPr lang="en-US" altLang="ja-JP" sz="2200" b="1" dirty="0">
              <a:latin typeface="Meiryo UI" panose="020B0604030504040204" pitchFamily="50" charset="-128"/>
              <a:ea typeface="Meiryo UI" panose="020B0604030504040204" pitchFamily="50" charset="-128"/>
            </a:endParaRPr>
          </a:p>
          <a:p>
            <a:pPr marL="0" marR="0" indent="0" algn="ctr" defTabSz="914400" eaLnBrk="1" fontAlgn="auto" latinLnBrk="0" hangingPunct="1">
              <a:spcBef>
                <a:spcPts val="0"/>
              </a:spcBef>
              <a:spcAft>
                <a:spcPts val="0"/>
              </a:spcAft>
              <a:buClrTx/>
              <a:buSzTx/>
              <a:buFontTx/>
              <a:buNone/>
              <a:tabLst/>
              <a:defRPr/>
            </a:pPr>
            <a:r>
              <a:rPr lang="ja-JP" altLang="en-US" sz="2200" b="1" dirty="0">
                <a:latin typeface="Meiryo UI" panose="020B0604030504040204" pitchFamily="50" charset="-128"/>
                <a:ea typeface="Meiryo UI" panose="020B0604030504040204" pitchFamily="50" charset="-128"/>
              </a:rPr>
              <a:t>調整と</a:t>
            </a:r>
            <a:r>
              <a:rPr lang="en-US" altLang="ja-JP" sz="2200" b="1" dirty="0">
                <a:latin typeface="Meiryo UI" panose="020B0604030504040204" pitchFamily="50" charset="-128"/>
                <a:ea typeface="Meiryo UI" panose="020B0604030504040204" pitchFamily="50" charset="-128"/>
              </a:rPr>
              <a:t>HT</a:t>
            </a:r>
            <a:r>
              <a:rPr lang="ja-JP" altLang="en-US" sz="2200" b="1" dirty="0">
                <a:latin typeface="Meiryo UI" panose="020B0604030504040204" pitchFamily="50" charset="-128"/>
                <a:ea typeface="Meiryo UI" panose="020B0604030504040204" pitchFamily="50" charset="-128"/>
              </a:rPr>
              <a:t>が繰返し発生している</a:t>
            </a:r>
            <a:endParaRPr lang="en-US" altLang="ja-JP" sz="2200" b="1" dirty="0">
              <a:latin typeface="Meiryo UI" panose="020B0604030504040204" pitchFamily="50" charset="-128"/>
              <a:ea typeface="Meiryo UI" panose="020B0604030504040204" pitchFamily="50" charset="-128"/>
            </a:endParaRPr>
          </a:p>
        </p:txBody>
      </p:sp>
      <p:sp>
        <p:nvSpPr>
          <p:cNvPr id="98" name="角丸四角形 73">
            <a:extLst>
              <a:ext uri="{FF2B5EF4-FFF2-40B4-BE49-F238E27FC236}">
                <a16:creationId xmlns:a16="http://schemas.microsoft.com/office/drawing/2014/main" id="{2D6F707F-13A2-4EE6-A033-B56D13FF4BDC}"/>
              </a:ext>
            </a:extLst>
          </p:cNvPr>
          <p:cNvSpPr>
            <a:spLocks noChangeArrowheads="1"/>
          </p:cNvSpPr>
          <p:nvPr/>
        </p:nvSpPr>
        <p:spPr bwMode="auto">
          <a:xfrm rot="10800000" flipV="1">
            <a:off x="6281461" y="5843571"/>
            <a:ext cx="462970" cy="835478"/>
          </a:xfrm>
          <a:prstGeom prst="roundRect">
            <a:avLst>
              <a:gd name="adj" fmla="val 28143"/>
            </a:avLst>
          </a:prstGeom>
          <a:solidFill>
            <a:srgbClr val="FFFF00"/>
          </a:solidFill>
          <a:ln w="12700" algn="ctr">
            <a:solidFill>
              <a:srgbClr val="000000"/>
            </a:solidFill>
            <a:round/>
            <a:headEnd/>
            <a:tailEnd/>
          </a:ln>
        </p:spPr>
        <p:txBody>
          <a:bodyPr vert="eaVert"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400" b="0" i="0" u="none" strike="noStrike" baseline="0" dirty="0">
                <a:solidFill>
                  <a:srgbClr val="000000"/>
                </a:solidFill>
                <a:latin typeface="Meiryo UI" panose="020B0604030504040204" pitchFamily="50" charset="-128"/>
                <a:ea typeface="Meiryo UI" panose="020B0604030504040204" pitchFamily="50" charset="-128"/>
              </a:rPr>
              <a:t>まとめ</a:t>
            </a:r>
          </a:p>
        </p:txBody>
      </p:sp>
      <p:pic>
        <p:nvPicPr>
          <p:cNvPr id="99" name="図 98">
            <a:extLst>
              <a:ext uri="{FF2B5EF4-FFF2-40B4-BE49-F238E27FC236}">
                <a16:creationId xmlns:a16="http://schemas.microsoft.com/office/drawing/2014/main" id="{9B08F823-1CCC-499C-BEDF-14C2D8D8252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789" y="5672314"/>
            <a:ext cx="912738" cy="1167694"/>
          </a:xfrm>
          <a:prstGeom prst="rect">
            <a:avLst/>
          </a:prstGeom>
        </p:spPr>
      </p:pic>
      <p:sp>
        <p:nvSpPr>
          <p:cNvPr id="100" name="四角形吹き出し 66">
            <a:extLst>
              <a:ext uri="{FF2B5EF4-FFF2-40B4-BE49-F238E27FC236}">
                <a16:creationId xmlns:a16="http://schemas.microsoft.com/office/drawing/2014/main" id="{515370C8-B1F6-47E8-B19D-06D0CD32F756}"/>
              </a:ext>
            </a:extLst>
          </p:cNvPr>
          <p:cNvSpPr/>
          <p:nvPr/>
        </p:nvSpPr>
        <p:spPr>
          <a:xfrm>
            <a:off x="1576543" y="5833274"/>
            <a:ext cx="4642586" cy="806749"/>
          </a:xfrm>
          <a:prstGeom prst="wedgeRectCallout">
            <a:avLst>
              <a:gd name="adj1" fmla="val -63102"/>
              <a:gd name="adj2" fmla="val 1667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HT</a:t>
            </a:r>
            <a:r>
              <a:rPr kumimoji="1" lang="ja-JP" altLang="en-US" sz="2000" dirty="0">
                <a:latin typeface="Meiryo UI" panose="020B0604030504040204" pitchFamily="50" charset="-128"/>
                <a:ea typeface="Meiryo UI" panose="020B0604030504040204" pitchFamily="50" charset="-128"/>
              </a:rPr>
              <a:t>前後の変化量が</a:t>
            </a:r>
            <a:r>
              <a:rPr kumimoji="1" lang="en-US" altLang="ja-JP" sz="2000" dirty="0">
                <a:latin typeface="Meiryo UI" panose="020B0604030504040204" pitchFamily="50" charset="-128"/>
                <a:ea typeface="Meiryo UI" panose="020B0604030504040204" pitchFamily="50" charset="-128"/>
              </a:rPr>
              <a:t>1.2mm</a:t>
            </a:r>
            <a:r>
              <a:rPr kumimoji="1" lang="ja-JP" altLang="en-US" sz="2000" dirty="0">
                <a:latin typeface="Meiryo UI" panose="020B0604030504040204" pitchFamily="50" charset="-128"/>
                <a:ea typeface="Meiryo UI" panose="020B0604030504040204" pitchFamily="50" charset="-128"/>
              </a:rPr>
              <a:t>～</a:t>
            </a:r>
            <a:r>
              <a:rPr kumimoji="1" lang="en-US" altLang="ja-JP" sz="2000" dirty="0">
                <a:latin typeface="Meiryo UI" panose="020B0604030504040204" pitchFamily="50" charset="-128"/>
                <a:ea typeface="Meiryo UI" panose="020B0604030504040204" pitchFamily="50" charset="-128"/>
              </a:rPr>
              <a:t>0.6mm</a:t>
            </a:r>
            <a:r>
              <a:rPr lang="ja-JP" altLang="en-US" sz="2000" dirty="0">
                <a:latin typeface="Meiryo UI" panose="020B0604030504040204" pitchFamily="50" charset="-128"/>
                <a:ea typeface="Meiryo UI" panose="020B0604030504040204" pitchFamily="50" charset="-128"/>
              </a:rPr>
              <a:t>と</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かなり</a:t>
            </a:r>
            <a:r>
              <a:rPr kumimoji="1" lang="ja-JP" altLang="en-US" sz="2000" dirty="0">
                <a:latin typeface="Meiryo UI" panose="020B0604030504040204" pitchFamily="50" charset="-128"/>
                <a:ea typeface="Meiryo UI" panose="020B0604030504040204" pitchFamily="50" charset="-128"/>
              </a:rPr>
              <a:t>バラついているね。</a:t>
            </a:r>
          </a:p>
        </p:txBody>
      </p:sp>
      <p:sp>
        <p:nvSpPr>
          <p:cNvPr id="101" name="テキスト ボックス 100">
            <a:extLst>
              <a:ext uri="{FF2B5EF4-FFF2-40B4-BE49-F238E27FC236}">
                <a16:creationId xmlns:a16="http://schemas.microsoft.com/office/drawing/2014/main" id="{BBE00610-5E4F-4A45-9E7D-418811C601EC}"/>
              </a:ext>
            </a:extLst>
          </p:cNvPr>
          <p:cNvSpPr txBox="1"/>
          <p:nvPr/>
        </p:nvSpPr>
        <p:spPr>
          <a:xfrm>
            <a:off x="505735" y="1031931"/>
            <a:ext cx="5276500" cy="369332"/>
          </a:xfrm>
          <a:prstGeom prst="rect">
            <a:avLst/>
          </a:prstGeom>
          <a:noFill/>
        </p:spPr>
        <p:txBody>
          <a:bodyPr wrap="square" rtlCol="0">
            <a:spAutoFit/>
          </a:bodyPr>
          <a:lstStyle/>
          <a:p>
            <a:pPr algn="ct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HT</a:t>
            </a: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前材料真直度の狙いは統一出来ないのか？～</a:t>
            </a:r>
            <a:endParaRPr kumimoji="1" lang="en-US" altLang="ja-JP" sz="28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27D62174-2EB5-440E-9AED-D81C73A55FD6}"/>
              </a:ext>
            </a:extLst>
          </p:cNvPr>
          <p:cNvSpPr/>
          <p:nvPr/>
        </p:nvSpPr>
        <p:spPr>
          <a:xfrm>
            <a:off x="9809326" y="5427147"/>
            <a:ext cx="631394" cy="261610"/>
          </a:xfrm>
          <a:prstGeom prst="rect">
            <a:avLst/>
          </a:prstGeom>
        </p:spPr>
        <p:txBody>
          <a:bodyPr wrap="square">
            <a:spAutoFit/>
          </a:bodyPr>
          <a:lstStyle/>
          <a:p>
            <a:pPr algn="ctr"/>
            <a:r>
              <a:rPr lang="en-US" altLang="ja-JP" sz="1050" dirty="0">
                <a:ln w="0"/>
                <a:latin typeface="Meiryo UI" panose="020B0604030504040204" pitchFamily="50" charset="-128"/>
                <a:ea typeface="Meiryo UI" panose="020B0604030504040204" pitchFamily="50" charset="-128"/>
              </a:rPr>
              <a:t>(mm)</a:t>
            </a:r>
            <a:endParaRPr lang="ja-JP" altLang="en-US" sz="1050" dirty="0">
              <a:ln w="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27D62174-2EB5-440E-9AED-D81C73A55FD6}"/>
              </a:ext>
            </a:extLst>
          </p:cNvPr>
          <p:cNvSpPr/>
          <p:nvPr/>
        </p:nvSpPr>
        <p:spPr>
          <a:xfrm rot="16200000">
            <a:off x="6253446" y="2561855"/>
            <a:ext cx="631394" cy="261610"/>
          </a:xfrm>
          <a:prstGeom prst="rect">
            <a:avLst/>
          </a:prstGeom>
        </p:spPr>
        <p:txBody>
          <a:bodyPr wrap="square">
            <a:spAutoFit/>
          </a:bodyPr>
          <a:lstStyle/>
          <a:p>
            <a:pPr algn="ctr"/>
            <a:r>
              <a:rPr lang="en-US" altLang="ja-JP" sz="1050" dirty="0">
                <a:ln w="0"/>
                <a:latin typeface="Meiryo UI" panose="020B0604030504040204" pitchFamily="50" charset="-128"/>
                <a:ea typeface="Meiryo UI" panose="020B0604030504040204" pitchFamily="50" charset="-128"/>
              </a:rPr>
              <a:t>(mm)</a:t>
            </a:r>
            <a:endParaRPr lang="ja-JP" altLang="en-US" sz="1050" dirty="0">
              <a:ln w="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211482A9-4217-4872-8C44-44306417E140}"/>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7DD5EB79-50BB-4279-9507-281054D4D777}"/>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5/16</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596885AC-0DAE-4574-818F-7AB06EBBF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249" y="1405292"/>
            <a:ext cx="6229088" cy="4339978"/>
          </a:xfrm>
          <a:prstGeom prst="rect">
            <a:avLst/>
          </a:prstGeom>
          <a:noFill/>
          <a:extLst>
            <a:ext uri="{909E8E84-426E-40DD-AFC4-6F175D3DCCD1}">
              <a14:hiddenFill xmlns:a14="http://schemas.microsoft.com/office/drawing/2010/main">
                <a:solidFill>
                  <a:srgbClr val="FFFFFF"/>
                </a:solidFill>
              </a14:hiddenFill>
            </a:ext>
          </a:extLst>
        </p:spPr>
      </p:pic>
      <p:sp>
        <p:nvSpPr>
          <p:cNvPr id="24" name="四角形: 角を丸くする 69">
            <a:extLst>
              <a:ext uri="{FF2B5EF4-FFF2-40B4-BE49-F238E27FC236}">
                <a16:creationId xmlns:a16="http://schemas.microsoft.com/office/drawing/2014/main" id="{89BAC6AB-897F-4E94-B895-8B85529C1751}"/>
              </a:ext>
            </a:extLst>
          </p:cNvPr>
          <p:cNvSpPr/>
          <p:nvPr/>
        </p:nvSpPr>
        <p:spPr>
          <a:xfrm>
            <a:off x="4038218" y="1725591"/>
            <a:ext cx="1067181" cy="28654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9" name="正方形/長方形 28"/>
          <p:cNvSpPr/>
          <p:nvPr/>
        </p:nvSpPr>
        <p:spPr>
          <a:xfrm>
            <a:off x="7492086" y="2546180"/>
            <a:ext cx="1513465" cy="730420"/>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相関無し！</a:t>
            </a:r>
          </a:p>
          <a:p>
            <a:pPr algn="ctr"/>
            <a:r>
              <a:rPr lang="en-US" altLang="ja-JP" sz="1400" dirty="0">
                <a:solidFill>
                  <a:schemeClr val="tx1"/>
                </a:solidFill>
                <a:latin typeface="Meiryo UI" panose="020B0604030504040204" pitchFamily="50" charset="-128"/>
                <a:ea typeface="Meiryo UI" panose="020B0604030504040204" pitchFamily="50" charset="-128"/>
              </a:rPr>
              <a:t>R² = </a:t>
            </a:r>
            <a:r>
              <a:rPr kumimoji="1" lang="en-US" altLang="ja-JP" sz="1400" dirty="0">
                <a:solidFill>
                  <a:schemeClr val="tx1"/>
                </a:solidFill>
                <a:latin typeface="Meiryo UI" panose="020B0604030504040204" pitchFamily="50" charset="-128"/>
                <a:ea typeface="Meiryo UI" panose="020B0604030504040204" pitchFamily="50" charset="-128"/>
              </a:rPr>
              <a:t>0.00007</a:t>
            </a:r>
          </a:p>
        </p:txBody>
      </p:sp>
      <p:sp>
        <p:nvSpPr>
          <p:cNvPr id="31" name="四角形: 角を丸くする 69">
            <a:extLst>
              <a:ext uri="{FF2B5EF4-FFF2-40B4-BE49-F238E27FC236}">
                <a16:creationId xmlns:a16="http://schemas.microsoft.com/office/drawing/2014/main" id="{89BAC6AB-897F-4E94-B895-8B85529C1751}"/>
              </a:ext>
            </a:extLst>
          </p:cNvPr>
          <p:cNvSpPr/>
          <p:nvPr/>
        </p:nvSpPr>
        <p:spPr>
          <a:xfrm>
            <a:off x="4054908" y="5292929"/>
            <a:ext cx="1067181" cy="4523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32" name="直線コネクタ 31"/>
          <p:cNvCxnSpPr/>
          <p:nvPr/>
        </p:nvCxnSpPr>
        <p:spPr>
          <a:xfrm flipV="1">
            <a:off x="614608" y="1346657"/>
            <a:ext cx="50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7681771" y="2937332"/>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7272021" y="6246401"/>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7282279" y="6579776"/>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1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grpId="0" nodeType="clickEffect">
                                  <p:stCondLst>
                                    <p:cond delay="0"/>
                                  </p:stCondLst>
                                  <p:childTnLst>
                                    <p:animEffect transition="out" filter="fade">
                                      <p:cBhvr>
                                        <p:cTn id="11" dur="750" tmFilter="0, 0; .2, .5; .8, .5; 1, 0"/>
                                        <p:tgtEl>
                                          <p:spTgt spid="24"/>
                                        </p:tgtEl>
                                      </p:cBhvr>
                                    </p:animEffect>
                                    <p:animScale>
                                      <p:cBhvr>
                                        <p:cTn id="12" dur="375" autoRev="1" fill="hold"/>
                                        <p:tgtEl>
                                          <p:spTgt spid="24"/>
                                        </p:tgtEl>
                                      </p:cBhvr>
                                      <p:by x="105000" y="105000"/>
                                    </p:animScale>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1250"/>
                                        <p:tgtEl>
                                          <p:spTgt spid="33"/>
                                        </p:tgtEl>
                                      </p:cBhvr>
                                    </p:animEffect>
                                  </p:childTnLst>
                                </p:cTn>
                              </p:par>
                            </p:childTnLst>
                          </p:cTn>
                        </p:par>
                        <p:par>
                          <p:cTn id="17" fill="hold">
                            <p:stCondLst>
                              <p:cond delay="2750"/>
                            </p:stCondLst>
                            <p:childTnLst>
                              <p:par>
                                <p:cTn id="18" presetID="26" presetClass="emph" presetSubtype="0" repeatCount="2000" fill="hold" grpId="0" nodeType="afterEffect">
                                  <p:stCondLst>
                                    <p:cond delay="0"/>
                                  </p:stCondLst>
                                  <p:childTnLst>
                                    <p:animEffect transition="out" filter="fade">
                                      <p:cBhvr>
                                        <p:cTn id="19" dur="1000" tmFilter="0, 0; .2, .5; .8, .5; 1, 0"/>
                                        <p:tgtEl>
                                          <p:spTgt spid="31"/>
                                        </p:tgtEl>
                                      </p:cBhvr>
                                    </p:animEffect>
                                    <p:animScale>
                                      <p:cBhvr>
                                        <p:cTn id="20" dur="500" autoRev="1" fill="hold"/>
                                        <p:tgtEl>
                                          <p:spTgt spid="31"/>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2250"/>
                                        <p:tgtEl>
                                          <p:spTgt spid="34"/>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2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0"/>
            </p:par>
            <p:par>
              <p:cTn id="31"/>
            </p:par>
          </p:childTnLst>
        </p:cTn>
      </p:par>
    </p:tnLst>
    <p:bldLst>
      <p:bldP spid="24"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634790"/>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目標の設定</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16</a:t>
                </a:r>
              </a:p>
            </p:txBody>
          </p:sp>
        </p:grpSp>
      </p:grpSp>
      <p:sp>
        <p:nvSpPr>
          <p:cNvPr id="13" name="正方形/長方形 12">
            <a:extLst>
              <a:ext uri="{FF2B5EF4-FFF2-40B4-BE49-F238E27FC236}">
                <a16:creationId xmlns:a16="http://schemas.microsoft.com/office/drawing/2014/main" id="{1A32F099-9412-46B5-8DB0-7FEAE222B173}"/>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5/22</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
        <p:nvSpPr>
          <p:cNvPr id="16" name="正方形/長方形 15"/>
          <p:cNvSpPr/>
          <p:nvPr/>
        </p:nvSpPr>
        <p:spPr>
          <a:xfrm>
            <a:off x="6733676" y="3023730"/>
            <a:ext cx="3106454" cy="584775"/>
          </a:xfrm>
          <a:prstGeom prst="rect">
            <a:avLst/>
          </a:prstGeom>
        </p:spPr>
        <p:txBody>
          <a:bodyPr wrap="square">
            <a:spAutoFit/>
          </a:bodyPr>
          <a:lstStyle/>
          <a:p>
            <a:r>
              <a:rPr lang="ja-JP" altLang="en-US" sz="3200" b="1" u="sng" dirty="0">
                <a:ln w="0"/>
                <a:solidFill>
                  <a:srgbClr val="FFC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いつまでに</a:t>
            </a:r>
          </a:p>
        </p:txBody>
      </p:sp>
      <p:sp>
        <p:nvSpPr>
          <p:cNvPr id="17" name="正方形/長方形 16"/>
          <p:cNvSpPr/>
          <p:nvPr/>
        </p:nvSpPr>
        <p:spPr>
          <a:xfrm>
            <a:off x="6733676" y="1249421"/>
            <a:ext cx="1312983" cy="584775"/>
          </a:xfrm>
          <a:prstGeom prst="rect">
            <a:avLst/>
          </a:prstGeom>
        </p:spPr>
        <p:txBody>
          <a:bodyPr wrap="square">
            <a:spAutoFit/>
          </a:bodyPr>
          <a:lstStyle/>
          <a:p>
            <a:r>
              <a:rPr lang="ja-JP" altLang="en-US" sz="3200" b="1" u="sng" dirty="0">
                <a:ln w="0"/>
                <a:solidFill>
                  <a:srgbClr val="FFC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何を</a:t>
            </a:r>
          </a:p>
        </p:txBody>
      </p:sp>
      <p:sp>
        <p:nvSpPr>
          <p:cNvPr id="18" name="正方形/長方形 17"/>
          <p:cNvSpPr/>
          <p:nvPr/>
        </p:nvSpPr>
        <p:spPr>
          <a:xfrm>
            <a:off x="6733676" y="4319382"/>
            <a:ext cx="2124807" cy="584775"/>
          </a:xfrm>
          <a:prstGeom prst="rect">
            <a:avLst/>
          </a:prstGeom>
        </p:spPr>
        <p:txBody>
          <a:bodyPr wrap="square">
            <a:spAutoFit/>
          </a:bodyPr>
          <a:lstStyle/>
          <a:p>
            <a:r>
              <a:rPr lang="ja-JP" altLang="en-US" sz="3200" b="1" u="sng" dirty="0">
                <a:ln w="0"/>
                <a:solidFill>
                  <a:srgbClr val="FFC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どうする</a:t>
            </a:r>
          </a:p>
        </p:txBody>
      </p:sp>
      <p:sp>
        <p:nvSpPr>
          <p:cNvPr id="19" name="正方形/長方形 18"/>
          <p:cNvSpPr/>
          <p:nvPr/>
        </p:nvSpPr>
        <p:spPr>
          <a:xfrm>
            <a:off x="7716606" y="3623777"/>
            <a:ext cx="3096554" cy="584775"/>
          </a:xfrm>
          <a:prstGeom prst="rect">
            <a:avLst/>
          </a:prstGeom>
        </p:spPr>
        <p:txBody>
          <a:bodyPr wrap="square">
            <a:spAutoFit/>
          </a:bodyPr>
          <a:lstStyle/>
          <a:p>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８月末までに</a:t>
            </a:r>
          </a:p>
        </p:txBody>
      </p:sp>
      <p:sp>
        <p:nvSpPr>
          <p:cNvPr id="20" name="正方形/長方形 19"/>
          <p:cNvSpPr/>
          <p:nvPr/>
        </p:nvSpPr>
        <p:spPr>
          <a:xfrm>
            <a:off x="6481596" y="1834196"/>
            <a:ext cx="5710404" cy="1077218"/>
          </a:xfrm>
          <a:prstGeom prst="rect">
            <a:avLst/>
          </a:prstGeom>
        </p:spPr>
        <p:txBody>
          <a:bodyPr wrap="square">
            <a:spAutoFit/>
          </a:bodyPr>
          <a:lstStyle/>
          <a:p>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材料矯正時間</a:t>
            </a:r>
            <a:endParaRPr lang="en-US" altLang="ja-JP"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a:p>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平均約</a:t>
            </a:r>
            <a:r>
              <a:rPr lang="en-US" altLang="ja-JP"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75</a:t>
            </a:r>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a:t>
            </a:r>
            <a:r>
              <a:rPr lang="en-US" altLang="ja-JP"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回を</a:t>
            </a:r>
            <a:endParaRPr lang="en-US" altLang="ja-JP"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21" name="正方形/長方形 20"/>
          <p:cNvSpPr/>
          <p:nvPr/>
        </p:nvSpPr>
        <p:spPr>
          <a:xfrm>
            <a:off x="7162800" y="5236307"/>
            <a:ext cx="4947481" cy="861774"/>
          </a:xfrm>
          <a:prstGeom prst="rect">
            <a:avLst/>
          </a:prstGeom>
        </p:spPr>
        <p:txBody>
          <a:bodyPr wrap="square">
            <a:spAutoFit/>
          </a:bodyPr>
          <a:lstStyle/>
          <a:p>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平均</a:t>
            </a:r>
            <a:r>
              <a:rPr lang="en-US" altLang="ja-JP" sz="3200" b="1" dirty="0">
                <a:ln w="0"/>
                <a:solidFill>
                  <a:srgbClr val="FF0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54</a:t>
            </a:r>
            <a:r>
              <a:rPr lang="ja-JP" altLang="en-US" sz="3200" b="1" dirty="0">
                <a:ln w="0"/>
                <a:solidFill>
                  <a:srgbClr val="FF0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分以下</a:t>
            </a:r>
            <a:r>
              <a:rPr lang="en-US" altLang="ja-JP" sz="3200" b="1" dirty="0">
                <a:ln w="0"/>
                <a:solidFill>
                  <a:srgbClr val="FF0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a:t>
            </a:r>
            <a:r>
              <a:rPr lang="ja-JP" altLang="en-US" sz="3200" b="1" dirty="0">
                <a:ln w="0"/>
                <a:solidFill>
                  <a:srgbClr val="FF0000"/>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回</a:t>
            </a:r>
            <a:r>
              <a:rPr lang="ja-JP" altLang="en-US"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にする</a:t>
            </a:r>
            <a:endParaRPr lang="en-US" altLang="ja-JP" sz="32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a:p>
            <a:r>
              <a:rPr lang="ja-JP" altLang="en-US"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（作業が一番早い</a:t>
            </a:r>
            <a:r>
              <a:rPr lang="en-US" altLang="ja-JP"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D</a:t>
            </a:r>
            <a:r>
              <a:rPr lang="ja-JP" altLang="en-US"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さんの平均時間）</a:t>
            </a:r>
          </a:p>
        </p:txBody>
      </p:sp>
      <p:graphicFrame>
        <p:nvGraphicFramePr>
          <p:cNvPr id="23" name="グラフ 22"/>
          <p:cNvGraphicFramePr>
            <a:graphicFrameLocks/>
          </p:cNvGraphicFramePr>
          <p:nvPr>
            <p:extLst>
              <p:ext uri="{D42A27DB-BD31-4B8C-83A1-F6EECF244321}">
                <p14:modId xmlns:p14="http://schemas.microsoft.com/office/powerpoint/2010/main" val="2958879193"/>
              </p:ext>
            </p:extLst>
          </p:nvPr>
        </p:nvGraphicFramePr>
        <p:xfrm>
          <a:off x="369637" y="1170035"/>
          <a:ext cx="5954963" cy="5264391"/>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1226653" y="1319460"/>
            <a:ext cx="4282831" cy="400110"/>
          </a:xfrm>
          <a:prstGeom prst="rect">
            <a:avLst/>
          </a:prstGeom>
          <a:solidFill>
            <a:schemeClr val="accent4">
              <a:lumMod val="20000"/>
              <a:lumOff val="80000"/>
            </a:schemeClr>
          </a:solidFill>
        </p:spPr>
        <p:txBody>
          <a:bodyPr wrap="square" rtlCol="0">
            <a:spAutoFit/>
          </a:bodyPr>
          <a:lstStyle/>
          <a:p>
            <a:pPr algn="ctr"/>
            <a:r>
              <a:rPr kumimoji="1" lang="ja-JP" altLang="en-US" sz="2000" dirty="0">
                <a:latin typeface="Meiryo UI" panose="020B0604030504040204" pitchFamily="50" charset="-128"/>
                <a:ea typeface="Meiryo UI" panose="020B0604030504040204" pitchFamily="50" charset="-128"/>
              </a:rPr>
              <a:t>材料矯正</a:t>
            </a:r>
            <a:r>
              <a:rPr lang="ja-JP" altLang="en-US" sz="2000" dirty="0">
                <a:latin typeface="Meiryo UI" panose="020B0604030504040204" pitchFamily="50" charset="-128"/>
                <a:ea typeface="Meiryo UI" panose="020B0604030504040204" pitchFamily="50" charset="-128"/>
              </a:rPr>
              <a:t>の作業時間</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全作業者平均</a:t>
            </a:r>
            <a:r>
              <a:rPr lang="en-US" altLang="ja-JP" sz="20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479732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1B131A0-3E2E-4598-A022-796017DC3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86" y="1058194"/>
            <a:ext cx="8995885" cy="577118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915EA2BB-E14A-40C9-AC4B-FF427719E890}"/>
              </a:ext>
            </a:extLst>
          </p:cNvPr>
          <p:cNvSpPr/>
          <p:nvPr/>
        </p:nvSpPr>
        <p:spPr>
          <a:xfrm>
            <a:off x="10430945" y="580199"/>
            <a:ext cx="1323240" cy="338554"/>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rPr>
              <a:t>5/22</a:t>
            </a:r>
            <a:r>
              <a:rPr lang="ja-JP" altLang="en-US" sz="1600" b="1" dirty="0">
                <a:ln w="0"/>
                <a:effectLst>
                  <a:outerShdw blurRad="38100" dist="25400" dir="5400000" algn="ctr" rotWithShape="0">
                    <a:srgbClr val="6E747A">
                      <a:alpha val="43000"/>
                    </a:srgbClr>
                  </a:outerShdw>
                </a:effectLst>
              </a:rPr>
              <a:t> 全員</a:t>
            </a:r>
          </a:p>
        </p:txBody>
      </p:sp>
      <p:grpSp>
        <p:nvGrpSpPr>
          <p:cNvPr id="6" name="グループ化 5"/>
          <p:cNvGrpSpPr/>
          <p:nvPr/>
        </p:nvGrpSpPr>
        <p:grpSpPr>
          <a:xfrm>
            <a:off x="571239" y="87760"/>
            <a:ext cx="11049525" cy="953640"/>
            <a:chOff x="856858" y="131640"/>
            <a:chExt cx="16574288" cy="1430460"/>
          </a:xfrm>
        </p:grpSpPr>
        <p:sp>
          <p:nvSpPr>
            <p:cNvPr id="7"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8"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9"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10"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活動日程計画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1233237" y="131640"/>
              <a:ext cx="1213487" cy="1430459"/>
              <a:chOff x="1233237" y="131640"/>
              <a:chExt cx="1213487" cy="1430459"/>
            </a:xfrm>
          </p:grpSpPr>
          <p:sp>
            <p:nvSpPr>
              <p:cNvPr id="13"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14"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17</a:t>
                </a:r>
              </a:p>
            </p:txBody>
          </p:sp>
        </p:grpSp>
      </p:grpSp>
      <p:pic>
        <p:nvPicPr>
          <p:cNvPr id="3" name="図 2">
            <a:extLst>
              <a:ext uri="{FF2B5EF4-FFF2-40B4-BE49-F238E27FC236}">
                <a16:creationId xmlns:a16="http://schemas.microsoft.com/office/drawing/2014/main" id="{B594528F-DE9C-48E8-A322-3D52002D5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9368872" y="1332433"/>
            <a:ext cx="2526312" cy="2955060"/>
          </a:xfrm>
          <a:prstGeom prst="rect">
            <a:avLst/>
          </a:prstGeom>
        </p:spPr>
      </p:pic>
      <p:sp>
        <p:nvSpPr>
          <p:cNvPr id="2" name="正方形/長方形 1">
            <a:extLst>
              <a:ext uri="{FF2B5EF4-FFF2-40B4-BE49-F238E27FC236}">
                <a16:creationId xmlns:a16="http://schemas.microsoft.com/office/drawing/2014/main" id="{13044B55-CC81-4F84-B762-D2C32F195D52}"/>
              </a:ext>
            </a:extLst>
          </p:cNvPr>
          <p:cNvSpPr/>
          <p:nvPr/>
        </p:nvSpPr>
        <p:spPr>
          <a:xfrm>
            <a:off x="9154497" y="1181167"/>
            <a:ext cx="2955060" cy="6716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latin typeface="Meiryo UI" panose="020B0604030504040204" pitchFamily="50" charset="-128"/>
                <a:ea typeface="Meiryo UI" panose="020B0604030504040204" pitchFamily="50" charset="-128"/>
              </a:rPr>
              <a:t>若年層への教育風景</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BAD58D7C-0314-4C2D-98B6-4586860F14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0807274" y="2864661"/>
            <a:ext cx="413175" cy="641412"/>
          </a:xfrm>
          <a:prstGeom prst="rect">
            <a:avLst/>
          </a:prstGeom>
        </p:spPr>
      </p:pic>
      <p:pic>
        <p:nvPicPr>
          <p:cNvPr id="20" name="図 19">
            <a:extLst>
              <a:ext uri="{FF2B5EF4-FFF2-40B4-BE49-F238E27FC236}">
                <a16:creationId xmlns:a16="http://schemas.microsoft.com/office/drawing/2014/main" id="{D68AE45F-3E34-482F-BF6D-7576CA4445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154497" y="4889070"/>
            <a:ext cx="2955060" cy="1760279"/>
          </a:xfrm>
          <a:prstGeom prst="rect">
            <a:avLst/>
          </a:prstGeom>
          <a:ln>
            <a:solidFill>
              <a:sysClr val="windowText" lastClr="000000"/>
            </a:solidFill>
          </a:ln>
        </p:spPr>
      </p:pic>
      <p:sp>
        <p:nvSpPr>
          <p:cNvPr id="21" name="正方形/長方形 20">
            <a:extLst>
              <a:ext uri="{FF2B5EF4-FFF2-40B4-BE49-F238E27FC236}">
                <a16:creationId xmlns:a16="http://schemas.microsoft.com/office/drawing/2014/main" id="{CBB8EC00-78A1-4E4D-8044-6C9AB0B71185}"/>
              </a:ext>
            </a:extLst>
          </p:cNvPr>
          <p:cNvSpPr/>
          <p:nvPr/>
        </p:nvSpPr>
        <p:spPr>
          <a:xfrm>
            <a:off x="9154498" y="4237619"/>
            <a:ext cx="2955059" cy="6716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会合風景</a:t>
            </a:r>
          </a:p>
        </p:txBody>
      </p:sp>
      <p:pic>
        <p:nvPicPr>
          <p:cNvPr id="22" name="図 21" descr="ロゴ, アイコン&#10;&#10;自動的に生成された説明">
            <a:extLst>
              <a:ext uri="{FF2B5EF4-FFF2-40B4-BE49-F238E27FC236}">
                <a16:creationId xmlns:a16="http://schemas.microsoft.com/office/drawing/2014/main" id="{0DD80637-33D6-46FD-BF06-4FEAF775F9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56328" y="2393845"/>
            <a:ext cx="600854" cy="600854"/>
          </a:xfrm>
          <a:prstGeom prst="rect">
            <a:avLst/>
          </a:prstGeom>
        </p:spPr>
      </p:pic>
      <p:pic>
        <p:nvPicPr>
          <p:cNvPr id="23" name="図 22">
            <a:extLst>
              <a:ext uri="{FF2B5EF4-FFF2-40B4-BE49-F238E27FC236}">
                <a16:creationId xmlns:a16="http://schemas.microsoft.com/office/drawing/2014/main" id="{0C9D025C-E4A8-461A-986C-585D9D00618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9149654" y="2989066"/>
            <a:ext cx="375614" cy="583102"/>
          </a:xfrm>
          <a:prstGeom prst="rect">
            <a:avLst/>
          </a:prstGeom>
        </p:spPr>
      </p:pic>
    </p:spTree>
    <p:extLst>
      <p:ext uri="{BB962C8B-B14F-4D97-AF65-F5344CB8AC3E}">
        <p14:creationId xmlns:p14="http://schemas.microsoft.com/office/powerpoint/2010/main" val="113910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04632" y="5360805"/>
            <a:ext cx="1031683" cy="1305279"/>
          </a:xfrm>
          <a:prstGeom prst="rect">
            <a:avLst/>
          </a:prstGeom>
        </p:spPr>
      </p:pic>
      <p:sp>
        <p:nvSpPr>
          <p:cNvPr id="60" name="角丸四角形 59"/>
          <p:cNvSpPr/>
          <p:nvPr/>
        </p:nvSpPr>
        <p:spPr>
          <a:xfrm>
            <a:off x="1295400" y="5760957"/>
            <a:ext cx="6339807" cy="9051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altLang="ja-JP" sz="2400" dirty="0">
                <a:solidFill>
                  <a:sysClr val="windowText" lastClr="000000"/>
                </a:solidFill>
                <a:latin typeface="Meiryo UI" panose="020B0604030504040204" pitchFamily="50" charset="-128"/>
                <a:ea typeface="Meiryo UI" panose="020B0604030504040204" pitchFamily="50" charset="-128"/>
              </a:rPr>
              <a:t>1. </a:t>
            </a:r>
            <a:r>
              <a:rPr lang="ja-JP" altLang="en-US" sz="2400" dirty="0">
                <a:solidFill>
                  <a:sysClr val="windowText" lastClr="000000"/>
                </a:solidFill>
                <a:latin typeface="Meiryo UI" panose="020B0604030504040204" pitchFamily="50" charset="-128"/>
                <a:ea typeface="Meiryo UI" panose="020B0604030504040204" pitchFamily="50" charset="-128"/>
              </a:rPr>
              <a:t>振動で緩まないように力強く締めすぎなのでは？</a:t>
            </a:r>
            <a:endParaRPr lang="en-US" altLang="ja-JP" sz="2400" dirty="0">
              <a:solidFill>
                <a:sysClr val="windowText" lastClr="000000"/>
              </a:solidFill>
              <a:latin typeface="Meiryo UI" panose="020B0604030504040204" pitchFamily="50" charset="-128"/>
              <a:ea typeface="Meiryo UI" panose="020B0604030504040204" pitchFamily="50" charset="-128"/>
            </a:endParaRPr>
          </a:p>
        </p:txBody>
      </p:sp>
      <p:sp>
        <p:nvSpPr>
          <p:cNvPr id="61" name="角丸四角形 60"/>
          <p:cNvSpPr/>
          <p:nvPr/>
        </p:nvSpPr>
        <p:spPr>
          <a:xfrm>
            <a:off x="263717" y="5760957"/>
            <a:ext cx="1031683" cy="9051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推定</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要因</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grpSp>
        <p:nvGrpSpPr>
          <p:cNvPr id="78" name="グループ化 77"/>
          <p:cNvGrpSpPr/>
          <p:nvPr/>
        </p:nvGrpSpPr>
        <p:grpSpPr>
          <a:xfrm>
            <a:off x="571239" y="87760"/>
            <a:ext cx="11049525" cy="953640"/>
            <a:chOff x="856858" y="131640"/>
            <a:chExt cx="16574288" cy="1430460"/>
          </a:xfrm>
        </p:grpSpPr>
        <p:sp>
          <p:nvSpPr>
            <p:cNvPr id="80"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81"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82"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83"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89" name="グループ化 88"/>
            <p:cNvGrpSpPr/>
            <p:nvPr/>
          </p:nvGrpSpPr>
          <p:grpSpPr>
            <a:xfrm>
              <a:off x="1233237" y="131640"/>
              <a:ext cx="1213487" cy="1430459"/>
              <a:chOff x="1233237" y="131640"/>
              <a:chExt cx="1213487" cy="1430459"/>
            </a:xfrm>
          </p:grpSpPr>
          <p:sp>
            <p:nvSpPr>
              <p:cNvPr id="92"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93"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18</a:t>
                </a:r>
              </a:p>
            </p:txBody>
          </p:sp>
        </p:grpSp>
      </p:grpSp>
      <p:sp>
        <p:nvSpPr>
          <p:cNvPr id="95" name="正方形/長方形 94">
            <a:extLst>
              <a:ext uri="{FF2B5EF4-FFF2-40B4-BE49-F238E27FC236}">
                <a16:creationId xmlns:a16="http://schemas.microsoft.com/office/drawing/2014/main" id="{C6676655-0272-49EE-B968-112540A56256}"/>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6/27</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102" name="正方形/長方形 101">
            <a:extLst>
              <a:ext uri="{FF2B5EF4-FFF2-40B4-BE49-F238E27FC236}">
                <a16:creationId xmlns:a16="http://schemas.microsoft.com/office/drawing/2014/main" id="{DE2853A6-7575-4BAF-87E0-7FC1E99530A5}"/>
              </a:ext>
            </a:extLst>
          </p:cNvPr>
          <p:cNvSpPr/>
          <p:nvPr/>
        </p:nvSpPr>
        <p:spPr>
          <a:xfrm>
            <a:off x="10249633" y="469940"/>
            <a:ext cx="1375558" cy="485247"/>
          </a:xfrm>
          <a:prstGeom prst="rect">
            <a:avLst/>
          </a:prstGeom>
          <a:solidFill>
            <a:schemeClr val="accent4">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チーム長坂</a:t>
            </a:r>
            <a:endParaRPr kumimoji="1" lang="ja-JP" altLang="en-US" sz="2000" b="1"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740451" y="1100134"/>
            <a:ext cx="10851473" cy="4405843"/>
            <a:chOff x="740451" y="1116760"/>
            <a:chExt cx="10851473" cy="4405843"/>
          </a:xfrm>
        </p:grpSpPr>
        <p:sp>
          <p:nvSpPr>
            <p:cNvPr id="77" name="テキスト ボックス 324">
              <a:extLst>
                <a:ext uri="{FF2B5EF4-FFF2-40B4-BE49-F238E27FC236}">
                  <a16:creationId xmlns:a16="http://schemas.microsoft.com/office/drawing/2014/main" id="{E4332F06-BB61-4146-B6AB-8275F41C17EE}"/>
                </a:ext>
              </a:extLst>
            </p:cNvPr>
            <p:cNvSpPr txBox="1"/>
            <p:nvPr/>
          </p:nvSpPr>
          <p:spPr bwMode="auto">
            <a:xfrm>
              <a:off x="1487081" y="4176123"/>
              <a:ext cx="1462127" cy="83683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ナットが緩み</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やすい</a:t>
              </a:r>
            </a:p>
          </p:txBody>
        </p:sp>
        <p:cxnSp>
          <p:nvCxnSpPr>
            <p:cNvPr id="88" name="直線矢印コネクタ 87">
              <a:extLst>
                <a:ext uri="{FF2B5EF4-FFF2-40B4-BE49-F238E27FC236}">
                  <a16:creationId xmlns:a16="http://schemas.microsoft.com/office/drawing/2014/main" id="{88FE604A-9697-4F31-9477-C8E7AF86F5D0}"/>
                </a:ext>
              </a:extLst>
            </p:cNvPr>
            <p:cNvCxnSpPr>
              <a:cxnSpLocks/>
            </p:cNvCxnSpPr>
            <p:nvPr/>
          </p:nvCxnSpPr>
          <p:spPr>
            <a:xfrm flipV="1">
              <a:off x="740451" y="3268171"/>
              <a:ext cx="9924350" cy="254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D44F4C97-CA2F-42A2-A071-6A043E20DF06}"/>
                </a:ext>
              </a:extLst>
            </p:cNvPr>
            <p:cNvSpPr/>
            <p:nvPr/>
          </p:nvSpPr>
          <p:spPr>
            <a:xfrm>
              <a:off x="10664801" y="1341155"/>
              <a:ext cx="927123" cy="385403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ナットを締める強さに個人差や</a:t>
              </a:r>
              <a:endParaRPr lang="en-US" altLang="ja-JP" sz="1800" b="1" dirty="0">
                <a:solidFill>
                  <a:schemeClr val="tx1"/>
                </a:solidFill>
                <a:latin typeface="Meiryo UI" panose="020B0604030504040204" pitchFamily="50" charset="-128"/>
                <a:ea typeface="Meiryo UI" panose="020B0604030504040204" pitchFamily="50" charset="-128"/>
              </a:endParaRPr>
            </a:p>
            <a:p>
              <a:pPr algn="ctr">
                <a:defRPr/>
              </a:pPr>
              <a:r>
                <a:rPr lang="ja-JP" altLang="en-US" sz="1800" b="1" dirty="0">
                  <a:solidFill>
                    <a:schemeClr val="tx1"/>
                  </a:solidFill>
                  <a:latin typeface="Meiryo UI" panose="020B0604030504040204" pitchFamily="50" charset="-128"/>
                  <a:ea typeface="Meiryo UI" panose="020B0604030504040204" pitchFamily="50" charset="-128"/>
                </a:rPr>
                <a:t>繰返しのバラつきがある</a:t>
              </a:r>
              <a:endParaRPr kumimoji="1" lang="en-US" altLang="ja-JP" sz="1800" b="1" dirty="0">
                <a:solidFill>
                  <a:schemeClr val="tx1"/>
                </a:solidFill>
                <a:latin typeface="Meiryo UI" panose="020B0604030504040204" pitchFamily="50" charset="-128"/>
                <a:ea typeface="Meiryo UI" panose="020B0604030504040204" pitchFamily="50" charset="-128"/>
              </a:endParaRPr>
            </a:p>
          </p:txBody>
        </p:sp>
        <p:cxnSp>
          <p:nvCxnSpPr>
            <p:cNvPr id="98" name="直線矢印コネクタ 97">
              <a:extLst>
                <a:ext uri="{FF2B5EF4-FFF2-40B4-BE49-F238E27FC236}">
                  <a16:creationId xmlns:a16="http://schemas.microsoft.com/office/drawing/2014/main" id="{18EEB348-43F2-4C9D-BDB6-3F366E0BD19D}"/>
                </a:ext>
              </a:extLst>
            </p:cNvPr>
            <p:cNvCxnSpPr/>
            <p:nvPr/>
          </p:nvCxnSpPr>
          <p:spPr>
            <a:xfrm>
              <a:off x="3440784" y="1616443"/>
              <a:ext cx="2097210" cy="16517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D6C97987-F2BB-4229-AC8C-5D4CB3659EE7}"/>
                </a:ext>
              </a:extLst>
            </p:cNvPr>
            <p:cNvCxnSpPr/>
            <p:nvPr/>
          </p:nvCxnSpPr>
          <p:spPr>
            <a:xfrm>
              <a:off x="6936136" y="1641889"/>
              <a:ext cx="2097211" cy="16517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AE5F85F5-26EA-4329-9265-E70C3B8C2B4D}"/>
                </a:ext>
              </a:extLst>
            </p:cNvPr>
            <p:cNvCxnSpPr/>
            <p:nvPr/>
          </p:nvCxnSpPr>
          <p:spPr>
            <a:xfrm flipV="1">
              <a:off x="5874422" y="3268174"/>
              <a:ext cx="2097212" cy="1651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53ED38D2-D14D-4787-AF22-5EDD8A500250}"/>
                </a:ext>
              </a:extLst>
            </p:cNvPr>
            <p:cNvCxnSpPr/>
            <p:nvPr/>
          </p:nvCxnSpPr>
          <p:spPr>
            <a:xfrm flipV="1">
              <a:off x="2379070" y="3268171"/>
              <a:ext cx="2097212" cy="165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角丸四角形 92">
              <a:extLst>
                <a:ext uri="{FF2B5EF4-FFF2-40B4-BE49-F238E27FC236}">
                  <a16:creationId xmlns:a16="http://schemas.microsoft.com/office/drawing/2014/main" id="{240ADB9D-0DAA-44C1-87FE-DDA37A79B149}"/>
                </a:ext>
              </a:extLst>
            </p:cNvPr>
            <p:cNvSpPr>
              <a:spLocks noChangeArrowheads="1"/>
            </p:cNvSpPr>
            <p:nvPr/>
          </p:nvSpPr>
          <p:spPr bwMode="auto">
            <a:xfrm rot="10800000" flipV="1">
              <a:off x="6088778" y="1372020"/>
              <a:ext cx="1805850" cy="264209"/>
            </a:xfrm>
            <a:prstGeom prst="roundRect">
              <a:avLst>
                <a:gd name="adj" fmla="val 28143"/>
              </a:avLst>
            </a:prstGeom>
            <a:solidFill>
              <a:schemeClr val="accent4">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13" name="テキスト ボックス 94">
              <a:extLst>
                <a:ext uri="{FF2B5EF4-FFF2-40B4-BE49-F238E27FC236}">
                  <a16:creationId xmlns:a16="http://schemas.microsoft.com/office/drawing/2014/main" id="{3CA2E8D1-F37C-4717-9EC3-FB29B84E039D}"/>
                </a:ext>
              </a:extLst>
            </p:cNvPr>
            <p:cNvSpPr txBox="1"/>
            <p:nvPr/>
          </p:nvSpPr>
          <p:spPr>
            <a:xfrm>
              <a:off x="6064377" y="1167654"/>
              <a:ext cx="1805850"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a:solidFill>
                    <a:sysClr val="windowText" lastClr="000000"/>
                  </a:solidFill>
                  <a:latin typeface="Meiryo UI" panose="020B0604030504040204" pitchFamily="50" charset="-128"/>
                  <a:ea typeface="Meiryo UI" panose="020B0604030504040204" pitchFamily="50" charset="-128"/>
                </a:rPr>
                <a:t>Method</a:t>
              </a:r>
              <a:r>
                <a:rPr kumimoji="1" lang="en-US" altLang="ja-JP" sz="1100">
                  <a:solidFill>
                    <a:sysClr val="windowText" lastClr="000000"/>
                  </a:solidFill>
                  <a:latin typeface="Meiryo UI" panose="020B0604030504040204" pitchFamily="50" charset="-128"/>
                  <a:ea typeface="Meiryo UI" panose="020B0604030504040204" pitchFamily="50" charset="-128"/>
                </a:rPr>
                <a:t>(</a:t>
              </a:r>
              <a:r>
                <a:rPr kumimoji="1" lang="ja-JP" altLang="en-US" sz="1100">
                  <a:solidFill>
                    <a:sysClr val="windowText" lastClr="000000"/>
                  </a:solidFill>
                  <a:latin typeface="Meiryo UI" panose="020B0604030504040204" pitchFamily="50" charset="-128"/>
                  <a:ea typeface="Meiryo UI" panose="020B0604030504040204" pitchFamily="50" charset="-128"/>
                </a:rPr>
                <a:t>方法</a:t>
              </a:r>
              <a:r>
                <a:rPr kumimoji="1" lang="en-US" altLang="ja-JP" sz="1100">
                  <a:solidFill>
                    <a:sysClr val="windowText" lastClr="000000"/>
                  </a:solidFill>
                  <a:latin typeface="Meiryo UI" panose="020B0604030504040204" pitchFamily="50" charset="-128"/>
                  <a:ea typeface="Meiryo UI" panose="020B0604030504040204" pitchFamily="50" charset="-128"/>
                </a:rPr>
                <a:t>)</a:t>
              </a:r>
              <a:endParaRPr kumimoji="1" lang="ja-JP" altLang="en-US" sz="1100">
                <a:solidFill>
                  <a:sysClr val="windowText" lastClr="000000"/>
                </a:solidFill>
                <a:latin typeface="Meiryo UI" panose="020B0604030504040204" pitchFamily="50" charset="-128"/>
                <a:ea typeface="Meiryo UI" panose="020B0604030504040204" pitchFamily="50" charset="-128"/>
              </a:endParaRPr>
            </a:p>
          </p:txBody>
        </p:sp>
        <p:sp>
          <p:nvSpPr>
            <p:cNvPr id="114" name="角丸四角形 16">
              <a:extLst>
                <a:ext uri="{FF2B5EF4-FFF2-40B4-BE49-F238E27FC236}">
                  <a16:creationId xmlns:a16="http://schemas.microsoft.com/office/drawing/2014/main" id="{2A84EED2-9313-4FFC-B8EE-034A8EBA363E}"/>
                </a:ext>
              </a:extLst>
            </p:cNvPr>
            <p:cNvSpPr>
              <a:spLocks noChangeArrowheads="1"/>
            </p:cNvSpPr>
            <p:nvPr/>
          </p:nvSpPr>
          <p:spPr bwMode="auto">
            <a:xfrm rot="10800000" flipV="1">
              <a:off x="2580470" y="1357675"/>
              <a:ext cx="1805850" cy="264209"/>
            </a:xfrm>
            <a:prstGeom prst="roundRect">
              <a:avLst>
                <a:gd name="adj" fmla="val 28143"/>
              </a:avLst>
            </a:prstGeom>
            <a:solidFill>
              <a:schemeClr val="accent4">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15" name="テキスト ボックス 5">
              <a:extLst>
                <a:ext uri="{FF2B5EF4-FFF2-40B4-BE49-F238E27FC236}">
                  <a16:creationId xmlns:a16="http://schemas.microsoft.com/office/drawing/2014/main" id="{4638C278-C23D-409D-935D-BD93BE25320B}"/>
                </a:ext>
              </a:extLst>
            </p:cNvPr>
            <p:cNvSpPr txBox="1"/>
            <p:nvPr/>
          </p:nvSpPr>
          <p:spPr>
            <a:xfrm>
              <a:off x="2672103" y="1116760"/>
              <a:ext cx="1622582"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a:solidFill>
                    <a:sysClr val="windowText" lastClr="000000"/>
                  </a:solidFill>
                  <a:latin typeface="Meiryo UI" panose="020B0604030504040204" pitchFamily="50" charset="-128"/>
                  <a:ea typeface="Meiryo UI" panose="020B0604030504040204" pitchFamily="50" charset="-128"/>
                </a:rPr>
                <a:t>Man</a:t>
              </a:r>
              <a:r>
                <a:rPr kumimoji="1" lang="en-US" altLang="ja-JP" sz="1100">
                  <a:solidFill>
                    <a:sysClr val="windowText" lastClr="000000"/>
                  </a:solidFill>
                  <a:latin typeface="Meiryo UI" panose="020B0604030504040204" pitchFamily="50" charset="-128"/>
                  <a:ea typeface="Meiryo UI" panose="020B0604030504040204" pitchFamily="50" charset="-128"/>
                </a:rPr>
                <a:t>(</a:t>
              </a:r>
              <a:r>
                <a:rPr kumimoji="1" lang="ja-JP" altLang="en-US" sz="1100">
                  <a:solidFill>
                    <a:sysClr val="windowText" lastClr="000000"/>
                  </a:solidFill>
                  <a:latin typeface="Meiryo UI" panose="020B0604030504040204" pitchFamily="50" charset="-128"/>
                  <a:ea typeface="Meiryo UI" panose="020B0604030504040204" pitchFamily="50" charset="-128"/>
                </a:rPr>
                <a:t>人</a:t>
              </a:r>
              <a:r>
                <a:rPr kumimoji="1" lang="en-US" altLang="ja-JP" sz="1100">
                  <a:solidFill>
                    <a:sysClr val="windowText" lastClr="000000"/>
                  </a:solidFill>
                  <a:latin typeface="Meiryo UI" panose="020B0604030504040204" pitchFamily="50" charset="-128"/>
                  <a:ea typeface="Meiryo UI" panose="020B0604030504040204" pitchFamily="50" charset="-128"/>
                </a:rPr>
                <a:t>)</a:t>
              </a:r>
              <a:endParaRPr kumimoji="1" lang="ja-JP" altLang="en-US" sz="1100">
                <a:solidFill>
                  <a:sysClr val="windowText" lastClr="000000"/>
                </a:solidFill>
                <a:latin typeface="Meiryo UI" panose="020B0604030504040204" pitchFamily="50" charset="-128"/>
                <a:ea typeface="Meiryo UI" panose="020B0604030504040204" pitchFamily="50" charset="-128"/>
              </a:endParaRPr>
            </a:p>
          </p:txBody>
        </p:sp>
        <p:sp>
          <p:nvSpPr>
            <p:cNvPr id="116" name="角丸四角形 90">
              <a:extLst>
                <a:ext uri="{FF2B5EF4-FFF2-40B4-BE49-F238E27FC236}">
                  <a16:creationId xmlns:a16="http://schemas.microsoft.com/office/drawing/2014/main" id="{5C09FD3D-26E9-4F9F-ADD5-2F75BEB91D50}"/>
                </a:ext>
              </a:extLst>
            </p:cNvPr>
            <p:cNvSpPr>
              <a:spLocks noChangeArrowheads="1"/>
            </p:cNvSpPr>
            <p:nvPr/>
          </p:nvSpPr>
          <p:spPr bwMode="auto">
            <a:xfrm rot="10800000" flipV="1">
              <a:off x="5151428" y="4960326"/>
              <a:ext cx="1805849" cy="264209"/>
            </a:xfrm>
            <a:prstGeom prst="roundRect">
              <a:avLst>
                <a:gd name="adj" fmla="val 28143"/>
              </a:avLst>
            </a:prstGeom>
            <a:solidFill>
              <a:schemeClr val="accent4">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23" name="テキスト ボックス 95">
              <a:extLst>
                <a:ext uri="{FF2B5EF4-FFF2-40B4-BE49-F238E27FC236}">
                  <a16:creationId xmlns:a16="http://schemas.microsoft.com/office/drawing/2014/main" id="{53CBDF27-CA15-4A67-8C5E-87EA43D545CC}"/>
                </a:ext>
              </a:extLst>
            </p:cNvPr>
            <p:cNvSpPr txBox="1"/>
            <p:nvPr/>
          </p:nvSpPr>
          <p:spPr>
            <a:xfrm>
              <a:off x="5015089" y="4735748"/>
              <a:ext cx="2121137"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dirty="0">
                  <a:solidFill>
                    <a:sysClr val="windowText" lastClr="000000"/>
                  </a:solidFill>
                  <a:latin typeface="Meiryo UI" panose="020B0604030504040204" pitchFamily="50" charset="-128"/>
                  <a:ea typeface="Meiryo UI" panose="020B0604030504040204" pitchFamily="50" charset="-128"/>
                </a:rPr>
                <a:t>Material</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r>
                <a:rPr lang="ja-JP" altLang="en-US" sz="1100" dirty="0">
                  <a:solidFill>
                    <a:sysClr val="windowText" lastClr="000000"/>
                  </a:solidFill>
                  <a:latin typeface="Meiryo UI" panose="020B0604030504040204" pitchFamily="50" charset="-128"/>
                  <a:ea typeface="Meiryo UI" panose="020B0604030504040204" pitchFamily="50" charset="-128"/>
                </a:rPr>
                <a:t>材料</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endParaRPr kumimoji="1" lang="ja-JP" altLang="en-US" sz="1100" dirty="0">
                <a:solidFill>
                  <a:sysClr val="windowText" lastClr="000000"/>
                </a:solidFill>
                <a:latin typeface="Meiryo UI" panose="020B0604030504040204" pitchFamily="50" charset="-128"/>
                <a:ea typeface="Meiryo UI" panose="020B0604030504040204" pitchFamily="50" charset="-128"/>
              </a:endParaRPr>
            </a:p>
          </p:txBody>
        </p:sp>
        <p:sp>
          <p:nvSpPr>
            <p:cNvPr id="124" name="角丸四角形 91">
              <a:extLst>
                <a:ext uri="{FF2B5EF4-FFF2-40B4-BE49-F238E27FC236}">
                  <a16:creationId xmlns:a16="http://schemas.microsoft.com/office/drawing/2014/main" id="{141CCF2E-A2DE-4E1E-9F10-D5E1327C50B0}"/>
                </a:ext>
              </a:extLst>
            </p:cNvPr>
            <p:cNvSpPr>
              <a:spLocks noChangeArrowheads="1"/>
            </p:cNvSpPr>
            <p:nvPr/>
          </p:nvSpPr>
          <p:spPr bwMode="auto">
            <a:xfrm rot="10800000" flipV="1">
              <a:off x="1604783" y="5015965"/>
              <a:ext cx="1805851" cy="264209"/>
            </a:xfrm>
            <a:prstGeom prst="roundRect">
              <a:avLst>
                <a:gd name="adj" fmla="val 28143"/>
              </a:avLst>
            </a:prstGeom>
            <a:solidFill>
              <a:schemeClr val="accent4">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25" name="テキスト ボックス 96">
              <a:extLst>
                <a:ext uri="{FF2B5EF4-FFF2-40B4-BE49-F238E27FC236}">
                  <a16:creationId xmlns:a16="http://schemas.microsoft.com/office/drawing/2014/main" id="{77FE8A69-6355-4E2C-8C86-72023B9655D1}"/>
                </a:ext>
              </a:extLst>
            </p:cNvPr>
            <p:cNvSpPr txBox="1"/>
            <p:nvPr/>
          </p:nvSpPr>
          <p:spPr>
            <a:xfrm>
              <a:off x="1461540" y="4771846"/>
              <a:ext cx="2069387"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a:solidFill>
                    <a:sysClr val="windowText" lastClr="000000"/>
                  </a:solidFill>
                  <a:latin typeface="Meiryo UI" panose="020B0604030504040204" pitchFamily="50" charset="-128"/>
                  <a:ea typeface="Meiryo UI" panose="020B0604030504040204" pitchFamily="50" charset="-128"/>
                </a:rPr>
                <a:t>Machine</a:t>
              </a:r>
              <a:r>
                <a:rPr kumimoji="1" lang="en-US" altLang="ja-JP" sz="1100">
                  <a:solidFill>
                    <a:sysClr val="windowText" lastClr="000000"/>
                  </a:solidFill>
                  <a:latin typeface="Meiryo UI" panose="020B0604030504040204" pitchFamily="50" charset="-128"/>
                  <a:ea typeface="Meiryo UI" panose="020B0604030504040204" pitchFamily="50" charset="-128"/>
                </a:rPr>
                <a:t>(</a:t>
              </a:r>
              <a:r>
                <a:rPr lang="ja-JP" altLang="en-US" sz="1100">
                  <a:solidFill>
                    <a:sysClr val="windowText" lastClr="000000"/>
                  </a:solidFill>
                  <a:latin typeface="Meiryo UI" panose="020B0604030504040204" pitchFamily="50" charset="-128"/>
                  <a:ea typeface="Meiryo UI" panose="020B0604030504040204" pitchFamily="50" charset="-128"/>
                </a:rPr>
                <a:t>機械</a:t>
              </a:r>
              <a:r>
                <a:rPr kumimoji="1" lang="en-US" altLang="ja-JP" sz="1100">
                  <a:solidFill>
                    <a:sysClr val="windowText" lastClr="000000"/>
                  </a:solidFill>
                  <a:latin typeface="Meiryo UI" panose="020B0604030504040204" pitchFamily="50" charset="-128"/>
                  <a:ea typeface="Meiryo UI" panose="020B0604030504040204" pitchFamily="50" charset="-128"/>
                </a:rPr>
                <a:t>)</a:t>
              </a:r>
              <a:endParaRPr kumimoji="1" lang="ja-JP" altLang="en-US" sz="1100">
                <a:solidFill>
                  <a:sysClr val="windowText" lastClr="000000"/>
                </a:solidFill>
                <a:latin typeface="Meiryo UI" panose="020B0604030504040204" pitchFamily="50" charset="-128"/>
                <a:ea typeface="Meiryo UI" panose="020B0604030504040204" pitchFamily="50" charset="-128"/>
              </a:endParaRPr>
            </a:p>
          </p:txBody>
        </p:sp>
        <p:cxnSp>
          <p:nvCxnSpPr>
            <p:cNvPr id="126" name="直線矢印コネクタ 125">
              <a:extLst>
                <a:ext uri="{FF2B5EF4-FFF2-40B4-BE49-F238E27FC236}">
                  <a16:creationId xmlns:a16="http://schemas.microsoft.com/office/drawing/2014/main" id="{0CB57D59-8BE0-434D-A139-66B2AB84DE57}"/>
                </a:ext>
              </a:extLst>
            </p:cNvPr>
            <p:cNvCxnSpPr/>
            <p:nvPr/>
          </p:nvCxnSpPr>
          <p:spPr>
            <a:xfrm>
              <a:off x="1694517" y="1898384"/>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0B5DDB8A-411E-4E7F-B5DC-8541A7898F7C}"/>
                </a:ext>
              </a:extLst>
            </p:cNvPr>
            <p:cNvCxnSpPr/>
            <p:nvPr/>
          </p:nvCxnSpPr>
          <p:spPr>
            <a:xfrm>
              <a:off x="2212503" y="3676940"/>
              <a:ext cx="1703984"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AEB304C1-C043-4837-BEBF-E35D4395CFA0}"/>
                </a:ext>
              </a:extLst>
            </p:cNvPr>
            <p:cNvCxnSpPr/>
            <p:nvPr/>
          </p:nvCxnSpPr>
          <p:spPr>
            <a:xfrm>
              <a:off x="5537995" y="2167019"/>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2AEF9759-2D53-442A-944B-3F6233EA4905}"/>
                </a:ext>
              </a:extLst>
            </p:cNvPr>
            <p:cNvCxnSpPr/>
            <p:nvPr/>
          </p:nvCxnSpPr>
          <p:spPr>
            <a:xfrm flipH="1">
              <a:off x="3078142" y="4369325"/>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9E78519A-2492-4757-8BF7-AF68AA3EF321}"/>
                </a:ext>
              </a:extLst>
            </p:cNvPr>
            <p:cNvCxnSpPr/>
            <p:nvPr/>
          </p:nvCxnSpPr>
          <p:spPr>
            <a:xfrm flipH="1">
              <a:off x="7239312" y="3893565"/>
              <a:ext cx="13981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DB77B725-D7A1-4DF2-940B-163510711ECD}"/>
                </a:ext>
              </a:extLst>
            </p:cNvPr>
            <p:cNvCxnSpPr/>
            <p:nvPr/>
          </p:nvCxnSpPr>
          <p:spPr>
            <a:xfrm flipH="1">
              <a:off x="6311333" y="4644613"/>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4D936E6F-D062-4832-A912-07F47D34FA99}"/>
                </a:ext>
              </a:extLst>
            </p:cNvPr>
            <p:cNvCxnSpPr>
              <a:cxnSpLocks/>
            </p:cNvCxnSpPr>
            <p:nvPr/>
          </p:nvCxnSpPr>
          <p:spPr>
            <a:xfrm flipH="1">
              <a:off x="7869143" y="2364003"/>
              <a:ext cx="1638790" cy="84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BCF865AE-36FD-40C4-94D9-331DDE0BE285}"/>
                </a:ext>
              </a:extLst>
            </p:cNvPr>
            <p:cNvCxnSpPr/>
            <p:nvPr/>
          </p:nvCxnSpPr>
          <p:spPr>
            <a:xfrm flipH="1">
              <a:off x="5011852" y="2813463"/>
              <a:ext cx="13981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204">
              <a:extLst>
                <a:ext uri="{FF2B5EF4-FFF2-40B4-BE49-F238E27FC236}">
                  <a16:creationId xmlns:a16="http://schemas.microsoft.com/office/drawing/2014/main" id="{8A040470-E2C5-422A-A167-E897BFCA5902}"/>
                </a:ext>
              </a:extLst>
            </p:cNvPr>
            <p:cNvSpPr txBox="1"/>
            <p:nvPr/>
          </p:nvSpPr>
          <p:spPr bwMode="auto">
            <a:xfrm>
              <a:off x="932633" y="1750349"/>
              <a:ext cx="916540" cy="39933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作業者の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握力</a:t>
              </a:r>
              <a:endParaRPr lang="en-US" altLang="ja-JP" sz="1200" dirty="0">
                <a:latin typeface="Meiryo UI" panose="020B0604030504040204" pitchFamily="50" charset="-128"/>
                <a:ea typeface="Meiryo UI" panose="020B0604030504040204" pitchFamily="50" charset="-128"/>
              </a:endParaRPr>
            </a:p>
          </p:txBody>
        </p:sp>
        <p:sp>
          <p:nvSpPr>
            <p:cNvPr id="39" name="テキスト ボックス 324">
              <a:extLst>
                <a:ext uri="{FF2B5EF4-FFF2-40B4-BE49-F238E27FC236}">
                  <a16:creationId xmlns:a16="http://schemas.microsoft.com/office/drawing/2014/main" id="{652A314C-8F4E-412A-8F17-79D2AA808A13}"/>
                </a:ext>
              </a:extLst>
            </p:cNvPr>
            <p:cNvSpPr txBox="1"/>
            <p:nvPr/>
          </p:nvSpPr>
          <p:spPr bwMode="auto">
            <a:xfrm>
              <a:off x="1112682" y="1235874"/>
              <a:ext cx="1268461" cy="3701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強い</a:t>
              </a:r>
            </a:p>
          </p:txBody>
        </p:sp>
        <p:cxnSp>
          <p:nvCxnSpPr>
            <p:cNvPr id="45" name="直線矢印コネクタ 44">
              <a:extLst>
                <a:ext uri="{FF2B5EF4-FFF2-40B4-BE49-F238E27FC236}">
                  <a16:creationId xmlns:a16="http://schemas.microsoft.com/office/drawing/2014/main" id="{C0E8DDAC-718F-4128-A8F5-33DFBA317043}"/>
                </a:ext>
              </a:extLst>
            </p:cNvPr>
            <p:cNvCxnSpPr>
              <a:cxnSpLocks noChangeShapeType="1"/>
            </p:cNvCxnSpPr>
            <p:nvPr/>
          </p:nvCxnSpPr>
          <p:spPr bwMode="auto">
            <a:xfrm>
              <a:off x="1782879" y="1546108"/>
              <a:ext cx="552796" cy="352275"/>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54" name="直線矢印コネクタ 53">
              <a:extLst>
                <a:ext uri="{FF2B5EF4-FFF2-40B4-BE49-F238E27FC236}">
                  <a16:creationId xmlns:a16="http://schemas.microsoft.com/office/drawing/2014/main" id="{F6600B4D-2C47-43B4-AB29-7386CB87C265}"/>
                </a:ext>
              </a:extLst>
            </p:cNvPr>
            <p:cNvCxnSpPr>
              <a:cxnSpLocks noChangeShapeType="1"/>
            </p:cNvCxnSpPr>
            <p:nvPr/>
          </p:nvCxnSpPr>
          <p:spPr bwMode="auto">
            <a:xfrm flipH="1" flipV="1">
              <a:off x="5867165" y="2826355"/>
              <a:ext cx="536423" cy="343960"/>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58" name="テキスト ボックス 255">
              <a:extLst>
                <a:ext uri="{FF2B5EF4-FFF2-40B4-BE49-F238E27FC236}">
                  <a16:creationId xmlns:a16="http://schemas.microsoft.com/office/drawing/2014/main" id="{F181E78D-7FCB-4D6D-9227-723D9DB15188}"/>
                </a:ext>
              </a:extLst>
            </p:cNvPr>
            <p:cNvSpPr txBox="1"/>
            <p:nvPr/>
          </p:nvSpPr>
          <p:spPr bwMode="auto">
            <a:xfrm>
              <a:off x="6052517" y="2913140"/>
              <a:ext cx="1176914" cy="4001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浅い</a:t>
              </a:r>
            </a:p>
          </p:txBody>
        </p:sp>
        <p:sp>
          <p:nvSpPr>
            <p:cNvPr id="59" name="テキスト ボックス 258">
              <a:extLst>
                <a:ext uri="{FF2B5EF4-FFF2-40B4-BE49-F238E27FC236}">
                  <a16:creationId xmlns:a16="http://schemas.microsoft.com/office/drawing/2014/main" id="{D4D4211B-D05D-45B3-AF46-24E4BD44AD36}"/>
                </a:ext>
              </a:extLst>
            </p:cNvPr>
            <p:cNvSpPr txBox="1"/>
            <p:nvPr/>
          </p:nvSpPr>
          <p:spPr bwMode="auto">
            <a:xfrm>
              <a:off x="6082727" y="2597214"/>
              <a:ext cx="1584455" cy="4001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作業の経験</a:t>
              </a:r>
            </a:p>
          </p:txBody>
        </p:sp>
        <p:sp>
          <p:nvSpPr>
            <p:cNvPr id="68" name="テキスト ボックス 83">
              <a:extLst>
                <a:ext uri="{FF2B5EF4-FFF2-40B4-BE49-F238E27FC236}">
                  <a16:creationId xmlns:a16="http://schemas.microsoft.com/office/drawing/2014/main" id="{D01D30AA-C8F8-40C7-9E3B-7CF5769F1065}"/>
                </a:ext>
              </a:extLst>
            </p:cNvPr>
            <p:cNvSpPr txBox="1"/>
            <p:nvPr/>
          </p:nvSpPr>
          <p:spPr bwMode="auto">
            <a:xfrm>
              <a:off x="4694157" y="1967508"/>
              <a:ext cx="1257226" cy="54728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位置決めの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マーキング</a:t>
              </a:r>
              <a:endParaRPr lang="en-US" altLang="ja-JP" sz="1200" dirty="0">
                <a:latin typeface="Meiryo UI" panose="020B0604030504040204" pitchFamily="50" charset="-128"/>
                <a:ea typeface="Meiryo UI" panose="020B0604030504040204" pitchFamily="50" charset="-128"/>
              </a:endParaRPr>
            </a:p>
          </p:txBody>
        </p:sp>
        <p:cxnSp>
          <p:nvCxnSpPr>
            <p:cNvPr id="70" name="直線矢印コネクタ 69">
              <a:extLst>
                <a:ext uri="{FF2B5EF4-FFF2-40B4-BE49-F238E27FC236}">
                  <a16:creationId xmlns:a16="http://schemas.microsoft.com/office/drawing/2014/main" id="{D00763EA-4588-4678-AEBA-5A03CBDB49CE}"/>
                </a:ext>
              </a:extLst>
            </p:cNvPr>
            <p:cNvCxnSpPr>
              <a:cxnSpLocks noChangeShapeType="1"/>
            </p:cNvCxnSpPr>
            <p:nvPr/>
          </p:nvCxnSpPr>
          <p:spPr bwMode="auto">
            <a:xfrm>
              <a:off x="5845343" y="1853943"/>
              <a:ext cx="401711" cy="300864"/>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72" name="テキスト ボックス 261">
              <a:extLst>
                <a:ext uri="{FF2B5EF4-FFF2-40B4-BE49-F238E27FC236}">
                  <a16:creationId xmlns:a16="http://schemas.microsoft.com/office/drawing/2014/main" id="{2A976F9E-F704-4543-960B-AA4D45985682}"/>
                </a:ext>
              </a:extLst>
            </p:cNvPr>
            <p:cNvSpPr txBox="1"/>
            <p:nvPr/>
          </p:nvSpPr>
          <p:spPr bwMode="auto">
            <a:xfrm>
              <a:off x="5219694" y="1404988"/>
              <a:ext cx="853709" cy="78662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ない</a:t>
              </a:r>
            </a:p>
          </p:txBody>
        </p:sp>
        <p:sp>
          <p:nvSpPr>
            <p:cNvPr id="73" name="テキスト ボックス 103">
              <a:extLst>
                <a:ext uri="{FF2B5EF4-FFF2-40B4-BE49-F238E27FC236}">
                  <a16:creationId xmlns:a16="http://schemas.microsoft.com/office/drawing/2014/main" id="{C630FCBB-949A-4660-8F6F-FEA6C05766C6}"/>
                </a:ext>
              </a:extLst>
            </p:cNvPr>
            <p:cNvSpPr txBox="1"/>
            <p:nvPr/>
          </p:nvSpPr>
          <p:spPr bwMode="auto">
            <a:xfrm>
              <a:off x="8272501" y="1631719"/>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おおまかな手順</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しかない</a:t>
              </a:r>
            </a:p>
          </p:txBody>
        </p:sp>
        <p:sp>
          <p:nvSpPr>
            <p:cNvPr id="74" name="テキスト ボックス 103">
              <a:extLst>
                <a:ext uri="{FF2B5EF4-FFF2-40B4-BE49-F238E27FC236}">
                  <a16:creationId xmlns:a16="http://schemas.microsoft.com/office/drawing/2014/main" id="{503ABEB9-E431-4B56-8CA5-63939460AFD0}"/>
                </a:ext>
              </a:extLst>
            </p:cNvPr>
            <p:cNvSpPr txBox="1"/>
            <p:nvPr/>
          </p:nvSpPr>
          <p:spPr bwMode="auto">
            <a:xfrm>
              <a:off x="9141069" y="2126150"/>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作業方法の</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手順書</a:t>
              </a:r>
            </a:p>
          </p:txBody>
        </p:sp>
        <p:sp>
          <p:nvSpPr>
            <p:cNvPr id="75" name="テキスト ボックス 324">
              <a:extLst>
                <a:ext uri="{FF2B5EF4-FFF2-40B4-BE49-F238E27FC236}">
                  <a16:creationId xmlns:a16="http://schemas.microsoft.com/office/drawing/2014/main" id="{59FF9BED-0D7D-4BB3-A73D-31EFB6E68470}"/>
                </a:ext>
              </a:extLst>
            </p:cNvPr>
            <p:cNvSpPr txBox="1"/>
            <p:nvPr/>
          </p:nvSpPr>
          <p:spPr bwMode="auto">
            <a:xfrm>
              <a:off x="1149060" y="3470780"/>
              <a:ext cx="1374916" cy="3701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回転部の</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振動がある</a:t>
              </a:r>
              <a:endParaRPr lang="en-US" altLang="ja-JP" sz="1200" dirty="0">
                <a:latin typeface="Meiryo UI" panose="020B0604030504040204" pitchFamily="50" charset="-128"/>
                <a:ea typeface="Meiryo UI" panose="020B0604030504040204" pitchFamily="50" charset="-128"/>
              </a:endParaRPr>
            </a:p>
          </p:txBody>
        </p:sp>
        <p:cxnSp>
          <p:nvCxnSpPr>
            <p:cNvPr id="79" name="直線矢印コネクタ 78">
              <a:extLst>
                <a:ext uri="{FF2B5EF4-FFF2-40B4-BE49-F238E27FC236}">
                  <a16:creationId xmlns:a16="http://schemas.microsoft.com/office/drawing/2014/main" id="{697E975B-6D7C-40B9-8A36-BA7CBB2B3E6B}"/>
                </a:ext>
              </a:extLst>
            </p:cNvPr>
            <p:cNvCxnSpPr>
              <a:cxnSpLocks noChangeShapeType="1"/>
            </p:cNvCxnSpPr>
            <p:nvPr/>
          </p:nvCxnSpPr>
          <p:spPr bwMode="auto">
            <a:xfrm flipV="1">
              <a:off x="2308143" y="3692802"/>
              <a:ext cx="814628" cy="645614"/>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84" name="テキスト ボックス 330">
              <a:extLst>
                <a:ext uri="{FF2B5EF4-FFF2-40B4-BE49-F238E27FC236}">
                  <a16:creationId xmlns:a16="http://schemas.microsoft.com/office/drawing/2014/main" id="{13B00A2D-1ED8-4435-9FD7-02AE6F0BE9B6}"/>
                </a:ext>
              </a:extLst>
            </p:cNvPr>
            <p:cNvSpPr txBox="1"/>
            <p:nvPr/>
          </p:nvSpPr>
          <p:spPr bwMode="auto">
            <a:xfrm>
              <a:off x="4749297" y="4122791"/>
              <a:ext cx="1551183" cy="5070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締付位置の</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作業性</a:t>
              </a:r>
              <a:endParaRPr lang="en-US" altLang="ja-JP" sz="1200" dirty="0">
                <a:latin typeface="Meiryo UI" panose="020B0604030504040204" pitchFamily="50" charset="-128"/>
                <a:ea typeface="Meiryo UI" panose="020B0604030504040204" pitchFamily="50" charset="-128"/>
              </a:endParaRPr>
            </a:p>
          </p:txBody>
        </p:sp>
        <p:sp>
          <p:nvSpPr>
            <p:cNvPr id="85" name="テキスト ボックス 366">
              <a:extLst>
                <a:ext uri="{FF2B5EF4-FFF2-40B4-BE49-F238E27FC236}">
                  <a16:creationId xmlns:a16="http://schemas.microsoft.com/office/drawing/2014/main" id="{307F8D6F-2820-4CD1-AF5E-C464E42BE458}"/>
                </a:ext>
              </a:extLst>
            </p:cNvPr>
            <p:cNvSpPr txBox="1"/>
            <p:nvPr/>
          </p:nvSpPr>
          <p:spPr bwMode="auto">
            <a:xfrm>
              <a:off x="3576185" y="4574336"/>
              <a:ext cx="1798932" cy="57625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高い位置で</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作業しづらい</a:t>
              </a:r>
              <a:endParaRPr lang="en-US" altLang="ja-JP" sz="1200" dirty="0">
                <a:latin typeface="Meiryo UI" panose="020B0604030504040204" pitchFamily="50" charset="-128"/>
                <a:ea typeface="Meiryo UI" panose="020B0604030504040204" pitchFamily="50" charset="-128"/>
              </a:endParaRPr>
            </a:p>
          </p:txBody>
        </p:sp>
        <p:sp>
          <p:nvSpPr>
            <p:cNvPr id="87" name="テキスト ボックス 367">
              <a:extLst>
                <a:ext uri="{FF2B5EF4-FFF2-40B4-BE49-F238E27FC236}">
                  <a16:creationId xmlns:a16="http://schemas.microsoft.com/office/drawing/2014/main" id="{E0A2FEA3-30D8-4F80-991F-7CE8D9969010}"/>
                </a:ext>
              </a:extLst>
            </p:cNvPr>
            <p:cNvSpPr txBox="1"/>
            <p:nvPr/>
          </p:nvSpPr>
          <p:spPr bwMode="auto">
            <a:xfrm>
              <a:off x="4258662" y="3620908"/>
              <a:ext cx="1764874" cy="48915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手が入りづらい</a:t>
              </a:r>
              <a:endParaRPr lang="en-US" altLang="ja-JP" sz="1200" dirty="0">
                <a:latin typeface="Meiryo UI" panose="020B0604030504040204" pitchFamily="50" charset="-128"/>
                <a:ea typeface="Meiryo UI" panose="020B0604030504040204" pitchFamily="50" charset="-128"/>
              </a:endParaRPr>
            </a:p>
          </p:txBody>
        </p:sp>
        <p:cxnSp>
          <p:nvCxnSpPr>
            <p:cNvPr id="91" name="直線矢印コネクタ 90">
              <a:extLst>
                <a:ext uri="{FF2B5EF4-FFF2-40B4-BE49-F238E27FC236}">
                  <a16:creationId xmlns:a16="http://schemas.microsoft.com/office/drawing/2014/main" id="{7346F099-1973-4DC1-A12F-D758C7C4720F}"/>
                </a:ext>
              </a:extLst>
            </p:cNvPr>
            <p:cNvCxnSpPr>
              <a:cxnSpLocks noChangeShapeType="1"/>
            </p:cNvCxnSpPr>
            <p:nvPr/>
          </p:nvCxnSpPr>
          <p:spPr bwMode="auto">
            <a:xfrm flipH="1">
              <a:off x="4345239" y="3980610"/>
              <a:ext cx="453799" cy="383274"/>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94" name="直線矢印コネクタ 93">
              <a:extLst>
                <a:ext uri="{FF2B5EF4-FFF2-40B4-BE49-F238E27FC236}">
                  <a16:creationId xmlns:a16="http://schemas.microsoft.com/office/drawing/2014/main" id="{011B5BE6-54CF-4CD7-A3D6-C99B020F863E}"/>
                </a:ext>
              </a:extLst>
            </p:cNvPr>
            <p:cNvCxnSpPr>
              <a:cxnSpLocks noChangeShapeType="1"/>
            </p:cNvCxnSpPr>
            <p:nvPr/>
          </p:nvCxnSpPr>
          <p:spPr bwMode="auto">
            <a:xfrm flipH="1" flipV="1">
              <a:off x="3604269" y="4395505"/>
              <a:ext cx="485495" cy="407127"/>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96" name="テキスト ボックス 260">
              <a:extLst>
                <a:ext uri="{FF2B5EF4-FFF2-40B4-BE49-F238E27FC236}">
                  <a16:creationId xmlns:a16="http://schemas.microsoft.com/office/drawing/2014/main" id="{6081DE63-8DA5-4F5F-A75F-967C61AA01EC}"/>
                </a:ext>
              </a:extLst>
            </p:cNvPr>
            <p:cNvSpPr txBox="1"/>
            <p:nvPr/>
          </p:nvSpPr>
          <p:spPr bwMode="auto">
            <a:xfrm>
              <a:off x="8534366" y="4470897"/>
              <a:ext cx="1604147" cy="49725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材料癖による変化</a:t>
              </a:r>
              <a:endParaRPr lang="en-US" altLang="ja-JP" sz="1200" dirty="0">
                <a:latin typeface="Meiryo UI" panose="020B0604030504040204" pitchFamily="50" charset="-128"/>
                <a:ea typeface="Meiryo UI" panose="020B0604030504040204" pitchFamily="50" charset="-128"/>
              </a:endParaRPr>
            </a:p>
          </p:txBody>
        </p:sp>
        <p:sp>
          <p:nvSpPr>
            <p:cNvPr id="97" name="テキスト ボックス 365">
              <a:extLst>
                <a:ext uri="{FF2B5EF4-FFF2-40B4-BE49-F238E27FC236}">
                  <a16:creationId xmlns:a16="http://schemas.microsoft.com/office/drawing/2014/main" id="{E822A119-A09A-4A7A-8F79-71CE0BFB39A9}"/>
                </a:ext>
              </a:extLst>
            </p:cNvPr>
            <p:cNvSpPr txBox="1"/>
            <p:nvPr/>
          </p:nvSpPr>
          <p:spPr bwMode="auto">
            <a:xfrm>
              <a:off x="7383297" y="4794259"/>
              <a:ext cx="1702633" cy="7283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材料の初・中・終で</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　　　　変化する</a:t>
              </a:r>
            </a:p>
          </p:txBody>
        </p:sp>
        <p:cxnSp>
          <p:nvCxnSpPr>
            <p:cNvPr id="103" name="直線矢印コネクタ 102">
              <a:extLst>
                <a:ext uri="{FF2B5EF4-FFF2-40B4-BE49-F238E27FC236}">
                  <a16:creationId xmlns:a16="http://schemas.microsoft.com/office/drawing/2014/main" id="{33356B30-39A9-410E-8CFF-7612AB38B890}"/>
                </a:ext>
              </a:extLst>
            </p:cNvPr>
            <p:cNvCxnSpPr>
              <a:cxnSpLocks noChangeShapeType="1"/>
            </p:cNvCxnSpPr>
            <p:nvPr/>
          </p:nvCxnSpPr>
          <p:spPr bwMode="auto">
            <a:xfrm flipH="1" flipV="1">
              <a:off x="7095108" y="4660028"/>
              <a:ext cx="565529" cy="316026"/>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05" name="テキスト ボックス 103">
              <a:extLst>
                <a:ext uri="{FF2B5EF4-FFF2-40B4-BE49-F238E27FC236}">
                  <a16:creationId xmlns:a16="http://schemas.microsoft.com/office/drawing/2014/main" id="{F442685D-0E06-42C1-ABB6-624D9EFB9991}"/>
                </a:ext>
              </a:extLst>
            </p:cNvPr>
            <p:cNvSpPr txBox="1"/>
            <p:nvPr/>
          </p:nvSpPr>
          <p:spPr bwMode="auto">
            <a:xfrm>
              <a:off x="8091046" y="3286062"/>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材料方向が変わる</a:t>
              </a:r>
            </a:p>
          </p:txBody>
        </p:sp>
        <p:sp>
          <p:nvSpPr>
            <p:cNvPr id="106" name="テキスト ボックス 109">
              <a:extLst>
                <a:ext uri="{FF2B5EF4-FFF2-40B4-BE49-F238E27FC236}">
                  <a16:creationId xmlns:a16="http://schemas.microsoft.com/office/drawing/2014/main" id="{B0237FA9-C0F2-4378-B3F0-D2F711D8D074}"/>
                </a:ext>
              </a:extLst>
            </p:cNvPr>
            <p:cNvSpPr txBox="1"/>
            <p:nvPr/>
          </p:nvSpPr>
          <p:spPr bwMode="auto">
            <a:xfrm>
              <a:off x="8489913" y="3670762"/>
              <a:ext cx="1483149" cy="47068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ロットによる変化</a:t>
              </a:r>
            </a:p>
          </p:txBody>
        </p:sp>
        <p:cxnSp>
          <p:nvCxnSpPr>
            <p:cNvPr id="108" name="直線矢印コネクタ 107">
              <a:extLst>
                <a:ext uri="{FF2B5EF4-FFF2-40B4-BE49-F238E27FC236}">
                  <a16:creationId xmlns:a16="http://schemas.microsoft.com/office/drawing/2014/main" id="{B46CA24F-92A9-4DF4-85AF-0FBB743EF9DE}"/>
                </a:ext>
              </a:extLst>
            </p:cNvPr>
            <p:cNvCxnSpPr>
              <a:cxnSpLocks noChangeShapeType="1"/>
            </p:cNvCxnSpPr>
            <p:nvPr/>
          </p:nvCxnSpPr>
          <p:spPr bwMode="auto">
            <a:xfrm flipH="1">
              <a:off x="7870960" y="3579321"/>
              <a:ext cx="488062" cy="297267"/>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86" name="直線矢印コネクタ 85">
              <a:extLst>
                <a:ext uri="{FF2B5EF4-FFF2-40B4-BE49-F238E27FC236}">
                  <a16:creationId xmlns:a16="http://schemas.microsoft.com/office/drawing/2014/main" id="{63CA702D-B65A-47EE-B7F8-DD3B32D9B8C9}"/>
                </a:ext>
              </a:extLst>
            </p:cNvPr>
            <p:cNvCxnSpPr>
              <a:cxnSpLocks noChangeShapeType="1"/>
            </p:cNvCxnSpPr>
            <p:nvPr/>
          </p:nvCxnSpPr>
          <p:spPr bwMode="auto">
            <a:xfrm flipV="1">
              <a:off x="2545607" y="1877661"/>
              <a:ext cx="448048" cy="347092"/>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10" name="テキスト ボックス 324">
              <a:extLst>
                <a:ext uri="{FF2B5EF4-FFF2-40B4-BE49-F238E27FC236}">
                  <a16:creationId xmlns:a16="http://schemas.microsoft.com/office/drawing/2014/main" id="{D7F0FB53-EC6D-47B6-BE9A-1F0D8F7D1102}"/>
                </a:ext>
              </a:extLst>
            </p:cNvPr>
            <p:cNvSpPr txBox="1"/>
            <p:nvPr/>
          </p:nvSpPr>
          <p:spPr bwMode="auto">
            <a:xfrm>
              <a:off x="1682874" y="2070264"/>
              <a:ext cx="1268461" cy="3701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弱い</a:t>
              </a:r>
            </a:p>
          </p:txBody>
        </p:sp>
        <p:cxnSp>
          <p:nvCxnSpPr>
            <p:cNvPr id="111" name="直線矢印コネクタ 110">
              <a:extLst>
                <a:ext uri="{FF2B5EF4-FFF2-40B4-BE49-F238E27FC236}">
                  <a16:creationId xmlns:a16="http://schemas.microsoft.com/office/drawing/2014/main" id="{DA8E6FE5-70C8-433C-AF23-5937D07945F2}"/>
                </a:ext>
              </a:extLst>
            </p:cNvPr>
            <p:cNvCxnSpPr>
              <a:cxnSpLocks noChangeShapeType="1"/>
            </p:cNvCxnSpPr>
            <p:nvPr/>
          </p:nvCxnSpPr>
          <p:spPr bwMode="auto">
            <a:xfrm flipH="1">
              <a:off x="8380223" y="2029263"/>
              <a:ext cx="410816" cy="324570"/>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17" name="テキスト ボックス 103">
              <a:extLst>
                <a:ext uri="{FF2B5EF4-FFF2-40B4-BE49-F238E27FC236}">
                  <a16:creationId xmlns:a16="http://schemas.microsoft.com/office/drawing/2014/main" id="{4E538DD3-705C-43A0-9EC3-A7548AFD7958}"/>
                </a:ext>
              </a:extLst>
            </p:cNvPr>
            <p:cNvSpPr txBox="1"/>
            <p:nvPr/>
          </p:nvSpPr>
          <p:spPr bwMode="auto">
            <a:xfrm>
              <a:off x="8740802" y="2709254"/>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カンコツが</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再現できない</a:t>
              </a:r>
              <a:endParaRPr lang="en-US" altLang="ja-JP" sz="1200" dirty="0">
                <a:latin typeface="Meiryo UI" panose="020B0604030504040204" pitchFamily="50" charset="-128"/>
                <a:ea typeface="Meiryo UI" panose="020B0604030504040204" pitchFamily="50" charset="-128"/>
              </a:endParaRPr>
            </a:p>
          </p:txBody>
        </p:sp>
        <p:cxnSp>
          <p:nvCxnSpPr>
            <p:cNvPr id="118" name="直線矢印コネクタ 117">
              <a:extLst>
                <a:ext uri="{FF2B5EF4-FFF2-40B4-BE49-F238E27FC236}">
                  <a16:creationId xmlns:a16="http://schemas.microsoft.com/office/drawing/2014/main" id="{0512E87D-1405-4434-8DCD-9421F0C420FD}"/>
                </a:ext>
              </a:extLst>
            </p:cNvPr>
            <p:cNvCxnSpPr>
              <a:cxnSpLocks noChangeShapeType="1"/>
            </p:cNvCxnSpPr>
            <p:nvPr/>
          </p:nvCxnSpPr>
          <p:spPr bwMode="auto">
            <a:xfrm flipH="1" flipV="1">
              <a:off x="8883088" y="2364003"/>
              <a:ext cx="469577" cy="321759"/>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119" name="直線矢印コネクタ 118">
              <a:extLst>
                <a:ext uri="{FF2B5EF4-FFF2-40B4-BE49-F238E27FC236}">
                  <a16:creationId xmlns:a16="http://schemas.microsoft.com/office/drawing/2014/main" id="{485A810E-DAFB-48A4-8AEA-CB7E0DF15E7B}"/>
                </a:ext>
              </a:extLst>
            </p:cNvPr>
            <p:cNvCxnSpPr>
              <a:cxnSpLocks noChangeShapeType="1"/>
            </p:cNvCxnSpPr>
            <p:nvPr/>
          </p:nvCxnSpPr>
          <p:spPr bwMode="auto">
            <a:xfrm flipV="1">
              <a:off x="6601345" y="2167019"/>
              <a:ext cx="390358" cy="296706"/>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20" name="テキスト ボックス 261">
              <a:extLst>
                <a:ext uri="{FF2B5EF4-FFF2-40B4-BE49-F238E27FC236}">
                  <a16:creationId xmlns:a16="http://schemas.microsoft.com/office/drawing/2014/main" id="{D2211B70-44D1-40AF-9D2B-F78121EB5AAA}"/>
                </a:ext>
              </a:extLst>
            </p:cNvPr>
            <p:cNvSpPr txBox="1"/>
            <p:nvPr/>
          </p:nvSpPr>
          <p:spPr bwMode="auto">
            <a:xfrm>
              <a:off x="5901878" y="2130916"/>
              <a:ext cx="853709" cy="78662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作れない</a:t>
              </a:r>
            </a:p>
          </p:txBody>
        </p:sp>
        <p:sp>
          <p:nvSpPr>
            <p:cNvPr id="121" name="テキスト ボックス 365">
              <a:extLst>
                <a:ext uri="{FF2B5EF4-FFF2-40B4-BE49-F238E27FC236}">
                  <a16:creationId xmlns:a16="http://schemas.microsoft.com/office/drawing/2014/main" id="{3DAAD988-A12E-4438-A49D-66ADDD2503E4}"/>
                </a:ext>
              </a:extLst>
            </p:cNvPr>
            <p:cNvSpPr txBox="1"/>
            <p:nvPr/>
          </p:nvSpPr>
          <p:spPr bwMode="auto">
            <a:xfrm>
              <a:off x="7737411" y="3977576"/>
              <a:ext cx="1182841" cy="4897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大きい</a:t>
              </a:r>
            </a:p>
          </p:txBody>
        </p:sp>
        <p:cxnSp>
          <p:nvCxnSpPr>
            <p:cNvPr id="122" name="直線矢印コネクタ 121">
              <a:extLst>
                <a:ext uri="{FF2B5EF4-FFF2-40B4-BE49-F238E27FC236}">
                  <a16:creationId xmlns:a16="http://schemas.microsoft.com/office/drawing/2014/main" id="{1D467EB6-EA86-40C0-BEB8-95133567DF39}"/>
                </a:ext>
              </a:extLst>
            </p:cNvPr>
            <p:cNvCxnSpPr>
              <a:cxnSpLocks noChangeShapeType="1"/>
            </p:cNvCxnSpPr>
            <p:nvPr/>
          </p:nvCxnSpPr>
          <p:spPr bwMode="auto">
            <a:xfrm flipH="1">
              <a:off x="7610644" y="4272467"/>
              <a:ext cx="453799" cy="383274"/>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34" name="テキスト ボックス 261">
              <a:extLst>
                <a:ext uri="{FF2B5EF4-FFF2-40B4-BE49-F238E27FC236}">
                  <a16:creationId xmlns:a16="http://schemas.microsoft.com/office/drawing/2014/main" id="{ACE954F2-57D0-462B-A8CB-AFDCC31695BD}"/>
                </a:ext>
              </a:extLst>
            </p:cNvPr>
            <p:cNvSpPr txBox="1"/>
            <p:nvPr/>
          </p:nvSpPr>
          <p:spPr bwMode="auto">
            <a:xfrm>
              <a:off x="1118999" y="3791173"/>
              <a:ext cx="853709" cy="76689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b="1" dirty="0">
                  <a:latin typeface="Meiryo UI" panose="020B0604030504040204" pitchFamily="50" charset="-128"/>
                  <a:ea typeface="Meiryo UI" panose="020B0604030504040204" pitchFamily="50" charset="-128"/>
                </a:rPr>
                <a:t>力強く</a:t>
              </a:r>
              <a:endParaRPr lang="en-US" altLang="ja-JP" sz="1200" b="1" dirty="0">
                <a:latin typeface="Meiryo UI" panose="020B0604030504040204" pitchFamily="50" charset="-128"/>
                <a:ea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rPr>
                <a:t>締めすぎ</a:t>
              </a:r>
              <a:endParaRPr lang="en-US" altLang="ja-JP" sz="1200" b="1" dirty="0">
                <a:latin typeface="Meiryo UI" panose="020B0604030504040204" pitchFamily="50" charset="-128"/>
                <a:ea typeface="Meiryo UI" panose="020B0604030504040204" pitchFamily="50" charset="-128"/>
              </a:endParaRPr>
            </a:p>
          </p:txBody>
        </p:sp>
        <p:cxnSp>
          <p:nvCxnSpPr>
            <p:cNvPr id="135" name="直線矢印コネクタ 134">
              <a:extLst>
                <a:ext uri="{FF2B5EF4-FFF2-40B4-BE49-F238E27FC236}">
                  <a16:creationId xmlns:a16="http://schemas.microsoft.com/office/drawing/2014/main" id="{651CFE66-F333-476F-9CA7-4F86187F0BD9}"/>
                </a:ext>
              </a:extLst>
            </p:cNvPr>
            <p:cNvCxnSpPr>
              <a:cxnSpLocks noChangeShapeType="1"/>
            </p:cNvCxnSpPr>
            <p:nvPr/>
          </p:nvCxnSpPr>
          <p:spPr bwMode="auto">
            <a:xfrm flipV="1">
              <a:off x="2017834" y="4079461"/>
              <a:ext cx="568519" cy="1303"/>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36" name="楕円 135">
              <a:extLst>
                <a:ext uri="{FF2B5EF4-FFF2-40B4-BE49-F238E27FC236}">
                  <a16:creationId xmlns:a16="http://schemas.microsoft.com/office/drawing/2014/main" id="{F0A0AC49-B93A-43AC-9A6C-4C637A51467B}"/>
                </a:ext>
              </a:extLst>
            </p:cNvPr>
            <p:cNvSpPr/>
            <p:nvPr/>
          </p:nvSpPr>
          <p:spPr>
            <a:xfrm>
              <a:off x="1044968" y="3916545"/>
              <a:ext cx="995095" cy="5456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cxnSp>
          <p:nvCxnSpPr>
            <p:cNvPr id="104" name="直線矢印コネクタ 103">
              <a:extLst>
                <a:ext uri="{FF2B5EF4-FFF2-40B4-BE49-F238E27FC236}">
                  <a16:creationId xmlns:a16="http://schemas.microsoft.com/office/drawing/2014/main" id="{3B529120-88BB-4D6B-A894-5C4D576190E8}"/>
                </a:ext>
              </a:extLst>
            </p:cNvPr>
            <p:cNvCxnSpPr/>
            <p:nvPr/>
          </p:nvCxnSpPr>
          <p:spPr>
            <a:xfrm>
              <a:off x="2592946" y="2655563"/>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43A52CEF-17CF-4BFB-9D78-2E8373FB755E}"/>
                </a:ext>
              </a:extLst>
            </p:cNvPr>
            <p:cNvCxnSpPr>
              <a:cxnSpLocks noChangeShapeType="1"/>
            </p:cNvCxnSpPr>
            <p:nvPr/>
          </p:nvCxnSpPr>
          <p:spPr bwMode="auto">
            <a:xfrm flipV="1">
              <a:off x="3691429" y="2668375"/>
              <a:ext cx="349187" cy="272001"/>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37" name="テキスト ボックス 204">
              <a:extLst>
                <a:ext uri="{FF2B5EF4-FFF2-40B4-BE49-F238E27FC236}">
                  <a16:creationId xmlns:a16="http://schemas.microsoft.com/office/drawing/2014/main" id="{ACBEC32B-0873-49B9-B8EF-6B79237EE290}"/>
                </a:ext>
              </a:extLst>
            </p:cNvPr>
            <p:cNvSpPr txBox="1"/>
            <p:nvPr/>
          </p:nvSpPr>
          <p:spPr bwMode="auto">
            <a:xfrm>
              <a:off x="1977959" y="2457462"/>
              <a:ext cx="715534" cy="39933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心理的な要因</a:t>
              </a:r>
              <a:endParaRPr lang="en-US" altLang="ja-JP" sz="1200" dirty="0">
                <a:latin typeface="Meiryo UI" panose="020B0604030504040204" pitchFamily="50" charset="-128"/>
                <a:ea typeface="Meiryo UI" panose="020B0604030504040204" pitchFamily="50" charset="-128"/>
              </a:endParaRPr>
            </a:p>
          </p:txBody>
        </p:sp>
        <p:sp>
          <p:nvSpPr>
            <p:cNvPr id="138" name="テキスト ボックス 204">
              <a:extLst>
                <a:ext uri="{FF2B5EF4-FFF2-40B4-BE49-F238E27FC236}">
                  <a16:creationId xmlns:a16="http://schemas.microsoft.com/office/drawing/2014/main" id="{C3B5476F-5FE1-4A76-98AA-4E7A1B44AC19}"/>
                </a:ext>
              </a:extLst>
            </p:cNvPr>
            <p:cNvSpPr txBox="1"/>
            <p:nvPr/>
          </p:nvSpPr>
          <p:spPr bwMode="auto">
            <a:xfrm>
              <a:off x="2568124" y="2827798"/>
              <a:ext cx="1262397" cy="39933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dirty="0">
                  <a:latin typeface="Meiryo UI" panose="020B0604030504040204" pitchFamily="50" charset="-128"/>
                  <a:ea typeface="Meiryo UI" panose="020B0604030504040204" pitchFamily="50" charset="-128"/>
                </a:rPr>
                <a:t>緩まないか不安</a:t>
              </a:r>
              <a:endParaRPr lang="en-US" altLang="ja-JP" sz="1200" b="1" dirty="0">
                <a:latin typeface="Meiryo UI" panose="020B0604030504040204" pitchFamily="50" charset="-128"/>
                <a:ea typeface="Meiryo UI" panose="020B0604030504040204" pitchFamily="50" charset="-128"/>
              </a:endParaRPr>
            </a:p>
          </p:txBody>
        </p:sp>
        <p:sp>
          <p:nvSpPr>
            <p:cNvPr id="139" name="楕円 138">
              <a:extLst>
                <a:ext uri="{FF2B5EF4-FFF2-40B4-BE49-F238E27FC236}">
                  <a16:creationId xmlns:a16="http://schemas.microsoft.com/office/drawing/2014/main" id="{DFC1EEB7-1239-48CA-8FA4-A49119FF98AF}"/>
                </a:ext>
              </a:extLst>
            </p:cNvPr>
            <p:cNvSpPr/>
            <p:nvPr/>
          </p:nvSpPr>
          <p:spPr>
            <a:xfrm>
              <a:off x="2568495" y="2850778"/>
              <a:ext cx="1183256" cy="3633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grpSp>
      <p:sp>
        <p:nvSpPr>
          <p:cNvPr id="107" name="四角形吹き出し 66">
            <a:extLst>
              <a:ext uri="{FF2B5EF4-FFF2-40B4-BE49-F238E27FC236}">
                <a16:creationId xmlns:a16="http://schemas.microsoft.com/office/drawing/2014/main" id="{ABF49D25-CEF7-46AA-90FF-D5CEA34AC4E4}"/>
              </a:ext>
            </a:extLst>
          </p:cNvPr>
          <p:cNvSpPr/>
          <p:nvPr/>
        </p:nvSpPr>
        <p:spPr>
          <a:xfrm>
            <a:off x="7777141" y="5642829"/>
            <a:ext cx="3265490" cy="1005794"/>
          </a:xfrm>
          <a:prstGeom prst="wedgeRectCallout">
            <a:avLst>
              <a:gd name="adj1" fmla="val 62471"/>
              <a:gd name="adj2" fmla="val 2857"/>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ブレインストーミング</a:t>
            </a:r>
            <a:r>
              <a:rPr kumimoji="1" lang="ja-JP" altLang="en-US" sz="2000" dirty="0">
                <a:latin typeface="Meiryo UI" panose="020B0604030504040204" pitchFamily="50" charset="-128"/>
                <a:ea typeface="Meiryo UI" panose="020B0604030504040204" pitchFamily="50" charset="-128"/>
              </a:rPr>
              <a:t>をして</a:t>
            </a:r>
            <a:endParaRPr kumimoji="1"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要因を洗い出そう！</a:t>
            </a:r>
            <a:endParaRPr kumimoji="1" lang="ja-JP" altLang="en-US" sz="2000" dirty="0">
              <a:latin typeface="Meiryo UI" panose="020B0604030504040204" pitchFamily="50" charset="-128"/>
              <a:ea typeface="Meiryo UI" panose="020B0604030504040204" pitchFamily="50" charset="-128"/>
            </a:endParaRPr>
          </a:p>
        </p:txBody>
      </p:sp>
      <p:cxnSp>
        <p:nvCxnSpPr>
          <p:cNvPr id="140" name="直線コネクタ 139"/>
          <p:cNvCxnSpPr/>
          <p:nvPr/>
        </p:nvCxnSpPr>
        <p:spPr>
          <a:xfrm flipV="1">
            <a:off x="1406757" y="6417851"/>
            <a:ext cx="61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59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left)">
                                      <p:cBhvr>
                                        <p:cTn id="7" dur="2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図 12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rot="5400000">
            <a:off x="10909010" y="5557871"/>
            <a:ext cx="1403263" cy="1097054"/>
          </a:xfrm>
          <a:prstGeom prst="rect">
            <a:avLst/>
          </a:prstGeom>
        </p:spPr>
      </p:pic>
      <p:sp>
        <p:nvSpPr>
          <p:cNvPr id="69" name="角丸四角形 68"/>
          <p:cNvSpPr/>
          <p:nvPr/>
        </p:nvSpPr>
        <p:spPr>
          <a:xfrm>
            <a:off x="1149369" y="5744864"/>
            <a:ext cx="6485838" cy="9051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en-US" altLang="ja-JP" sz="2400" dirty="0">
                <a:solidFill>
                  <a:sysClr val="windowText" lastClr="000000"/>
                </a:solidFill>
                <a:latin typeface="Meiryo UI" panose="020B0604030504040204" pitchFamily="50" charset="-128"/>
                <a:ea typeface="Meiryo UI" panose="020B0604030504040204" pitchFamily="50" charset="-128"/>
              </a:rPr>
              <a:t>2. </a:t>
            </a:r>
            <a:r>
              <a:rPr lang="ja-JP" altLang="en-US" sz="2400" dirty="0">
                <a:solidFill>
                  <a:sysClr val="windowText" lastClr="000000"/>
                </a:solidFill>
                <a:latin typeface="Meiryo UI" panose="020B0604030504040204" pitchFamily="50" charset="-128"/>
                <a:ea typeface="Meiryo UI" panose="020B0604030504040204" pitchFamily="50" charset="-128"/>
              </a:rPr>
              <a:t>材料の元の寸法（コイル径・材料幅・跳ね上り）</a:t>
            </a:r>
            <a:endParaRPr lang="en-US" altLang="ja-JP" sz="2400" dirty="0">
              <a:solidFill>
                <a:sysClr val="windowText" lastClr="000000"/>
              </a:solidFill>
              <a:latin typeface="Meiryo UI" panose="020B0604030504040204" pitchFamily="50" charset="-128"/>
              <a:ea typeface="Meiryo UI" panose="020B0604030504040204" pitchFamily="50" charset="-128"/>
            </a:endParaRPr>
          </a:p>
          <a:p>
            <a:r>
              <a:rPr lang="ja-JP" altLang="en-US" sz="2400" dirty="0">
                <a:solidFill>
                  <a:sysClr val="windowText" lastClr="000000"/>
                </a:solidFill>
                <a:latin typeface="Meiryo UI" panose="020B0604030504040204" pitchFamily="50" charset="-128"/>
                <a:ea typeface="Meiryo UI" panose="020B0604030504040204" pitchFamily="50" charset="-128"/>
              </a:rPr>
              <a:t>　　によって狙いが違うのでは？</a:t>
            </a:r>
            <a:endParaRPr lang="en-US" altLang="ja-JP" sz="2400" dirty="0">
              <a:solidFill>
                <a:sysClr val="windowText" lastClr="000000"/>
              </a:solidFill>
              <a:latin typeface="Meiryo UI" panose="020B0604030504040204" pitchFamily="50" charset="-128"/>
              <a:ea typeface="Meiryo UI" panose="020B0604030504040204" pitchFamily="50" charset="-128"/>
            </a:endParaRPr>
          </a:p>
        </p:txBody>
      </p:sp>
      <p:sp>
        <p:nvSpPr>
          <p:cNvPr id="72" name="角丸四角形 71"/>
          <p:cNvSpPr/>
          <p:nvPr/>
        </p:nvSpPr>
        <p:spPr>
          <a:xfrm>
            <a:off x="237833" y="5744864"/>
            <a:ext cx="911536" cy="9051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推定</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要因</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708744" y="1100134"/>
            <a:ext cx="10883180" cy="4163414"/>
            <a:chOff x="717057" y="1100134"/>
            <a:chExt cx="10883180" cy="4163414"/>
          </a:xfrm>
        </p:grpSpPr>
        <p:cxnSp>
          <p:nvCxnSpPr>
            <p:cNvPr id="88" name="直線矢印コネクタ 87">
              <a:extLst>
                <a:ext uri="{FF2B5EF4-FFF2-40B4-BE49-F238E27FC236}">
                  <a16:creationId xmlns:a16="http://schemas.microsoft.com/office/drawing/2014/main" id="{88FE604A-9697-4F31-9477-C8E7AF86F5D0}"/>
                </a:ext>
              </a:extLst>
            </p:cNvPr>
            <p:cNvCxnSpPr>
              <a:cxnSpLocks/>
            </p:cNvCxnSpPr>
            <p:nvPr/>
          </p:nvCxnSpPr>
          <p:spPr>
            <a:xfrm flipV="1">
              <a:off x="748764" y="3251545"/>
              <a:ext cx="9924350" cy="254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D44F4C97-CA2F-42A2-A071-6A043E20DF06}"/>
                </a:ext>
              </a:extLst>
            </p:cNvPr>
            <p:cNvSpPr/>
            <p:nvPr/>
          </p:nvSpPr>
          <p:spPr>
            <a:xfrm>
              <a:off x="10673114" y="1324529"/>
              <a:ext cx="927123" cy="3854033"/>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材料ごとに真直度の狙いが</a:t>
              </a:r>
              <a:endParaRPr lang="en-US" altLang="ja-JP" sz="1800" b="1" dirty="0">
                <a:solidFill>
                  <a:schemeClr val="tx1"/>
                </a:solidFill>
                <a:latin typeface="Meiryo UI" panose="020B0604030504040204" pitchFamily="50" charset="-128"/>
                <a:ea typeface="Meiryo UI" panose="020B0604030504040204" pitchFamily="50" charset="-128"/>
              </a:endParaRPr>
            </a:p>
            <a:p>
              <a:pPr algn="ctr">
                <a:defRPr/>
              </a:pPr>
              <a:r>
                <a:rPr lang="ja-JP" altLang="en-US" sz="1800" b="1" dirty="0">
                  <a:solidFill>
                    <a:schemeClr val="tx1"/>
                  </a:solidFill>
                  <a:latin typeface="Meiryo UI" panose="020B0604030504040204" pitchFamily="50" charset="-128"/>
                  <a:ea typeface="Meiryo UI" panose="020B0604030504040204" pitchFamily="50" charset="-128"/>
                </a:rPr>
                <a:t>大幅に違う</a:t>
              </a:r>
              <a:endParaRPr lang="en-US" altLang="ja-JP" sz="1800" b="1" dirty="0">
                <a:solidFill>
                  <a:schemeClr val="tx1"/>
                </a:solidFill>
                <a:latin typeface="Meiryo UI" panose="020B0604030504040204" pitchFamily="50" charset="-128"/>
                <a:ea typeface="Meiryo UI" panose="020B0604030504040204" pitchFamily="50" charset="-128"/>
              </a:endParaRPr>
            </a:p>
          </p:txBody>
        </p:sp>
        <p:cxnSp>
          <p:nvCxnSpPr>
            <p:cNvPr id="98" name="直線矢印コネクタ 97">
              <a:extLst>
                <a:ext uri="{FF2B5EF4-FFF2-40B4-BE49-F238E27FC236}">
                  <a16:creationId xmlns:a16="http://schemas.microsoft.com/office/drawing/2014/main" id="{18EEB348-43F2-4C9D-BDB6-3F366E0BD19D}"/>
                </a:ext>
              </a:extLst>
            </p:cNvPr>
            <p:cNvCxnSpPr/>
            <p:nvPr/>
          </p:nvCxnSpPr>
          <p:spPr>
            <a:xfrm>
              <a:off x="3449097" y="1599817"/>
              <a:ext cx="2097210" cy="16517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D6C97987-F2BB-4229-AC8C-5D4CB3659EE7}"/>
                </a:ext>
              </a:extLst>
            </p:cNvPr>
            <p:cNvCxnSpPr/>
            <p:nvPr/>
          </p:nvCxnSpPr>
          <p:spPr>
            <a:xfrm>
              <a:off x="6944449" y="1625263"/>
              <a:ext cx="2097211" cy="16517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AE5F85F5-26EA-4329-9265-E70C3B8C2B4D}"/>
                </a:ext>
              </a:extLst>
            </p:cNvPr>
            <p:cNvCxnSpPr/>
            <p:nvPr/>
          </p:nvCxnSpPr>
          <p:spPr>
            <a:xfrm flipV="1">
              <a:off x="5882735" y="3251548"/>
              <a:ext cx="2097212" cy="1651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53ED38D2-D14D-4787-AF22-5EDD8A500250}"/>
                </a:ext>
              </a:extLst>
            </p:cNvPr>
            <p:cNvCxnSpPr/>
            <p:nvPr/>
          </p:nvCxnSpPr>
          <p:spPr>
            <a:xfrm flipV="1">
              <a:off x="2387383" y="3251545"/>
              <a:ext cx="2097212" cy="165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角丸四角形 92">
              <a:extLst>
                <a:ext uri="{FF2B5EF4-FFF2-40B4-BE49-F238E27FC236}">
                  <a16:creationId xmlns:a16="http://schemas.microsoft.com/office/drawing/2014/main" id="{240ADB9D-0DAA-44C1-87FE-DDA37A79B149}"/>
                </a:ext>
              </a:extLst>
            </p:cNvPr>
            <p:cNvSpPr>
              <a:spLocks noChangeArrowheads="1"/>
            </p:cNvSpPr>
            <p:nvPr/>
          </p:nvSpPr>
          <p:spPr bwMode="auto">
            <a:xfrm rot="10800000" flipV="1">
              <a:off x="6097091" y="1355394"/>
              <a:ext cx="1805850" cy="264209"/>
            </a:xfrm>
            <a:prstGeom prst="roundRect">
              <a:avLst>
                <a:gd name="adj" fmla="val 28143"/>
              </a:avLst>
            </a:prstGeom>
            <a:solidFill>
              <a:schemeClr val="accent5">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13" name="テキスト ボックス 94">
              <a:extLst>
                <a:ext uri="{FF2B5EF4-FFF2-40B4-BE49-F238E27FC236}">
                  <a16:creationId xmlns:a16="http://schemas.microsoft.com/office/drawing/2014/main" id="{3CA2E8D1-F37C-4717-9EC3-FB29B84E039D}"/>
                </a:ext>
              </a:extLst>
            </p:cNvPr>
            <p:cNvSpPr txBox="1"/>
            <p:nvPr/>
          </p:nvSpPr>
          <p:spPr>
            <a:xfrm>
              <a:off x="6072690" y="1151028"/>
              <a:ext cx="1805850"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a:solidFill>
                    <a:sysClr val="windowText" lastClr="000000"/>
                  </a:solidFill>
                  <a:latin typeface="Meiryo UI" panose="020B0604030504040204" pitchFamily="50" charset="-128"/>
                  <a:ea typeface="Meiryo UI" panose="020B0604030504040204" pitchFamily="50" charset="-128"/>
                </a:rPr>
                <a:t>Method</a:t>
              </a:r>
              <a:r>
                <a:rPr kumimoji="1" lang="en-US" altLang="ja-JP" sz="1100">
                  <a:solidFill>
                    <a:sysClr val="windowText" lastClr="000000"/>
                  </a:solidFill>
                  <a:latin typeface="Meiryo UI" panose="020B0604030504040204" pitchFamily="50" charset="-128"/>
                  <a:ea typeface="Meiryo UI" panose="020B0604030504040204" pitchFamily="50" charset="-128"/>
                </a:rPr>
                <a:t>(</a:t>
              </a:r>
              <a:r>
                <a:rPr kumimoji="1" lang="ja-JP" altLang="en-US" sz="1100">
                  <a:solidFill>
                    <a:sysClr val="windowText" lastClr="000000"/>
                  </a:solidFill>
                  <a:latin typeface="Meiryo UI" panose="020B0604030504040204" pitchFamily="50" charset="-128"/>
                  <a:ea typeface="Meiryo UI" panose="020B0604030504040204" pitchFamily="50" charset="-128"/>
                </a:rPr>
                <a:t>方法</a:t>
              </a:r>
              <a:r>
                <a:rPr kumimoji="1" lang="en-US" altLang="ja-JP" sz="1100">
                  <a:solidFill>
                    <a:sysClr val="windowText" lastClr="000000"/>
                  </a:solidFill>
                  <a:latin typeface="Meiryo UI" panose="020B0604030504040204" pitchFamily="50" charset="-128"/>
                  <a:ea typeface="Meiryo UI" panose="020B0604030504040204" pitchFamily="50" charset="-128"/>
                </a:rPr>
                <a:t>)</a:t>
              </a:r>
              <a:endParaRPr kumimoji="1" lang="ja-JP" altLang="en-US" sz="1100">
                <a:solidFill>
                  <a:sysClr val="windowText" lastClr="000000"/>
                </a:solidFill>
                <a:latin typeface="Meiryo UI" panose="020B0604030504040204" pitchFamily="50" charset="-128"/>
                <a:ea typeface="Meiryo UI" panose="020B0604030504040204" pitchFamily="50" charset="-128"/>
              </a:endParaRPr>
            </a:p>
          </p:txBody>
        </p:sp>
        <p:sp>
          <p:nvSpPr>
            <p:cNvPr id="114" name="角丸四角形 16">
              <a:extLst>
                <a:ext uri="{FF2B5EF4-FFF2-40B4-BE49-F238E27FC236}">
                  <a16:creationId xmlns:a16="http://schemas.microsoft.com/office/drawing/2014/main" id="{2A84EED2-9313-4FFC-B8EE-034A8EBA363E}"/>
                </a:ext>
              </a:extLst>
            </p:cNvPr>
            <p:cNvSpPr>
              <a:spLocks noChangeArrowheads="1"/>
            </p:cNvSpPr>
            <p:nvPr/>
          </p:nvSpPr>
          <p:spPr bwMode="auto">
            <a:xfrm rot="10800000" flipV="1">
              <a:off x="2588783" y="1341049"/>
              <a:ext cx="1805850" cy="264209"/>
            </a:xfrm>
            <a:prstGeom prst="roundRect">
              <a:avLst>
                <a:gd name="adj" fmla="val 28143"/>
              </a:avLst>
            </a:prstGeom>
            <a:solidFill>
              <a:schemeClr val="accent5">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15" name="テキスト ボックス 5">
              <a:extLst>
                <a:ext uri="{FF2B5EF4-FFF2-40B4-BE49-F238E27FC236}">
                  <a16:creationId xmlns:a16="http://schemas.microsoft.com/office/drawing/2014/main" id="{4638C278-C23D-409D-935D-BD93BE25320B}"/>
                </a:ext>
              </a:extLst>
            </p:cNvPr>
            <p:cNvSpPr txBox="1"/>
            <p:nvPr/>
          </p:nvSpPr>
          <p:spPr>
            <a:xfrm>
              <a:off x="2680416" y="1100134"/>
              <a:ext cx="1622582"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a:solidFill>
                    <a:sysClr val="windowText" lastClr="000000"/>
                  </a:solidFill>
                  <a:latin typeface="Meiryo UI" panose="020B0604030504040204" pitchFamily="50" charset="-128"/>
                  <a:ea typeface="Meiryo UI" panose="020B0604030504040204" pitchFamily="50" charset="-128"/>
                </a:rPr>
                <a:t>Man</a:t>
              </a:r>
              <a:r>
                <a:rPr kumimoji="1" lang="en-US" altLang="ja-JP" sz="1100">
                  <a:solidFill>
                    <a:sysClr val="windowText" lastClr="000000"/>
                  </a:solidFill>
                  <a:latin typeface="Meiryo UI" panose="020B0604030504040204" pitchFamily="50" charset="-128"/>
                  <a:ea typeface="Meiryo UI" panose="020B0604030504040204" pitchFamily="50" charset="-128"/>
                </a:rPr>
                <a:t>(</a:t>
              </a:r>
              <a:r>
                <a:rPr kumimoji="1" lang="ja-JP" altLang="en-US" sz="1100">
                  <a:solidFill>
                    <a:sysClr val="windowText" lastClr="000000"/>
                  </a:solidFill>
                  <a:latin typeface="Meiryo UI" panose="020B0604030504040204" pitchFamily="50" charset="-128"/>
                  <a:ea typeface="Meiryo UI" panose="020B0604030504040204" pitchFamily="50" charset="-128"/>
                </a:rPr>
                <a:t>人</a:t>
              </a:r>
              <a:r>
                <a:rPr kumimoji="1" lang="en-US" altLang="ja-JP" sz="1100">
                  <a:solidFill>
                    <a:sysClr val="windowText" lastClr="000000"/>
                  </a:solidFill>
                  <a:latin typeface="Meiryo UI" panose="020B0604030504040204" pitchFamily="50" charset="-128"/>
                  <a:ea typeface="Meiryo UI" panose="020B0604030504040204" pitchFamily="50" charset="-128"/>
                </a:rPr>
                <a:t>)</a:t>
              </a:r>
              <a:endParaRPr kumimoji="1" lang="ja-JP" altLang="en-US" sz="1100">
                <a:solidFill>
                  <a:sysClr val="windowText" lastClr="000000"/>
                </a:solidFill>
                <a:latin typeface="Meiryo UI" panose="020B0604030504040204" pitchFamily="50" charset="-128"/>
                <a:ea typeface="Meiryo UI" panose="020B0604030504040204" pitchFamily="50" charset="-128"/>
              </a:endParaRPr>
            </a:p>
          </p:txBody>
        </p:sp>
        <p:sp>
          <p:nvSpPr>
            <p:cNvPr id="116" name="角丸四角形 90">
              <a:extLst>
                <a:ext uri="{FF2B5EF4-FFF2-40B4-BE49-F238E27FC236}">
                  <a16:creationId xmlns:a16="http://schemas.microsoft.com/office/drawing/2014/main" id="{5C09FD3D-26E9-4F9F-ADD5-2F75BEB91D50}"/>
                </a:ext>
              </a:extLst>
            </p:cNvPr>
            <p:cNvSpPr>
              <a:spLocks noChangeArrowheads="1"/>
            </p:cNvSpPr>
            <p:nvPr/>
          </p:nvSpPr>
          <p:spPr bwMode="auto">
            <a:xfrm rot="10800000" flipV="1">
              <a:off x="5159741" y="4943700"/>
              <a:ext cx="1805849" cy="264209"/>
            </a:xfrm>
            <a:prstGeom prst="roundRect">
              <a:avLst>
                <a:gd name="adj" fmla="val 28143"/>
              </a:avLst>
            </a:prstGeom>
            <a:solidFill>
              <a:schemeClr val="accent5">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sp>
          <p:nvSpPr>
            <p:cNvPr id="123" name="テキスト ボックス 95">
              <a:extLst>
                <a:ext uri="{FF2B5EF4-FFF2-40B4-BE49-F238E27FC236}">
                  <a16:creationId xmlns:a16="http://schemas.microsoft.com/office/drawing/2014/main" id="{53CBDF27-CA15-4A67-8C5E-87EA43D545CC}"/>
                </a:ext>
              </a:extLst>
            </p:cNvPr>
            <p:cNvSpPr txBox="1"/>
            <p:nvPr/>
          </p:nvSpPr>
          <p:spPr>
            <a:xfrm>
              <a:off x="5023402" y="4719122"/>
              <a:ext cx="2121137"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dirty="0">
                  <a:solidFill>
                    <a:sysClr val="windowText" lastClr="000000"/>
                  </a:solidFill>
                  <a:latin typeface="Meiryo UI" panose="020B0604030504040204" pitchFamily="50" charset="-128"/>
                  <a:ea typeface="Meiryo UI" panose="020B0604030504040204" pitchFamily="50" charset="-128"/>
                </a:rPr>
                <a:t>Material</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r>
                <a:rPr lang="ja-JP" altLang="en-US" sz="1100" dirty="0">
                  <a:solidFill>
                    <a:sysClr val="windowText" lastClr="000000"/>
                  </a:solidFill>
                  <a:latin typeface="Meiryo UI" panose="020B0604030504040204" pitchFamily="50" charset="-128"/>
                  <a:ea typeface="Meiryo UI" panose="020B0604030504040204" pitchFamily="50" charset="-128"/>
                </a:rPr>
                <a:t>材料</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endParaRPr kumimoji="1" lang="ja-JP" altLang="en-US" sz="1100" dirty="0">
                <a:solidFill>
                  <a:sysClr val="windowText" lastClr="000000"/>
                </a:solidFill>
                <a:latin typeface="Meiryo UI" panose="020B0604030504040204" pitchFamily="50" charset="-128"/>
                <a:ea typeface="Meiryo UI" panose="020B0604030504040204" pitchFamily="50" charset="-128"/>
              </a:endParaRPr>
            </a:p>
          </p:txBody>
        </p:sp>
        <p:sp>
          <p:nvSpPr>
            <p:cNvPr id="124" name="角丸四角形 91">
              <a:extLst>
                <a:ext uri="{FF2B5EF4-FFF2-40B4-BE49-F238E27FC236}">
                  <a16:creationId xmlns:a16="http://schemas.microsoft.com/office/drawing/2014/main" id="{141CCF2E-A2DE-4E1E-9F10-D5E1327C50B0}"/>
                </a:ext>
              </a:extLst>
            </p:cNvPr>
            <p:cNvSpPr>
              <a:spLocks noChangeArrowheads="1"/>
            </p:cNvSpPr>
            <p:nvPr/>
          </p:nvSpPr>
          <p:spPr bwMode="auto">
            <a:xfrm rot="10800000" flipV="1">
              <a:off x="1613096" y="4999339"/>
              <a:ext cx="1805851" cy="264209"/>
            </a:xfrm>
            <a:prstGeom prst="roundRect">
              <a:avLst>
                <a:gd name="adj" fmla="val 28143"/>
              </a:avLst>
            </a:prstGeom>
            <a:solidFill>
              <a:schemeClr val="accent5">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lIns="36576" tIns="18288" rIns="36576" bIns="18288" anchor="ctr" upright="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defRPr sz="1000"/>
              </a:pPr>
              <a:endParaRPr lang="ja-JP" altLang="en-US" sz="2000" b="1" i="0" u="none" strike="noStrike" baseline="0">
                <a:solidFill>
                  <a:srgbClr val="000000"/>
                </a:solidFill>
                <a:latin typeface="Meiryo UI" panose="020B0604030504040204" pitchFamily="50" charset="-128"/>
                <a:ea typeface="Meiryo UI" panose="020B0604030504040204" pitchFamily="50" charset="-128"/>
              </a:endParaRPr>
            </a:p>
          </p:txBody>
        </p:sp>
        <p:cxnSp>
          <p:nvCxnSpPr>
            <p:cNvPr id="126" name="直線矢印コネクタ 125">
              <a:extLst>
                <a:ext uri="{FF2B5EF4-FFF2-40B4-BE49-F238E27FC236}">
                  <a16:creationId xmlns:a16="http://schemas.microsoft.com/office/drawing/2014/main" id="{0CB57D59-8BE0-434D-A139-66B2AB84DE57}"/>
                </a:ext>
              </a:extLst>
            </p:cNvPr>
            <p:cNvCxnSpPr/>
            <p:nvPr/>
          </p:nvCxnSpPr>
          <p:spPr>
            <a:xfrm>
              <a:off x="2333768" y="2384681"/>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0B5DDB8A-411E-4E7F-B5DC-8541A7898F7C}"/>
                </a:ext>
              </a:extLst>
            </p:cNvPr>
            <p:cNvCxnSpPr/>
            <p:nvPr/>
          </p:nvCxnSpPr>
          <p:spPr>
            <a:xfrm>
              <a:off x="1743490" y="4086164"/>
              <a:ext cx="1703984"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AEB304C1-C043-4837-BEBF-E35D4395CFA0}"/>
                </a:ext>
              </a:extLst>
            </p:cNvPr>
            <p:cNvCxnSpPr/>
            <p:nvPr/>
          </p:nvCxnSpPr>
          <p:spPr>
            <a:xfrm>
              <a:off x="5546308" y="2150393"/>
              <a:ext cx="2097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9E78519A-2492-4757-8BF7-AF68AA3EF321}"/>
                </a:ext>
              </a:extLst>
            </p:cNvPr>
            <p:cNvCxnSpPr/>
            <p:nvPr/>
          </p:nvCxnSpPr>
          <p:spPr>
            <a:xfrm flipH="1">
              <a:off x="7456143" y="3662957"/>
              <a:ext cx="13981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DB77B725-D7A1-4DF2-940B-163510711ECD}"/>
                </a:ext>
              </a:extLst>
            </p:cNvPr>
            <p:cNvCxnSpPr/>
            <p:nvPr/>
          </p:nvCxnSpPr>
          <p:spPr>
            <a:xfrm>
              <a:off x="5067252" y="4132037"/>
              <a:ext cx="1656675" cy="118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4D936E6F-D062-4832-A912-07F47D34FA99}"/>
                </a:ext>
              </a:extLst>
            </p:cNvPr>
            <p:cNvCxnSpPr>
              <a:cxnSpLocks/>
            </p:cNvCxnSpPr>
            <p:nvPr/>
          </p:nvCxnSpPr>
          <p:spPr>
            <a:xfrm flipH="1">
              <a:off x="7877456" y="2347377"/>
              <a:ext cx="1638790" cy="84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BCF865AE-36FD-40C4-94D9-331DDE0BE285}"/>
                </a:ext>
              </a:extLst>
            </p:cNvPr>
            <p:cNvCxnSpPr/>
            <p:nvPr/>
          </p:nvCxnSpPr>
          <p:spPr>
            <a:xfrm flipH="1">
              <a:off x="4907136" y="2669136"/>
              <a:ext cx="13981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204">
              <a:extLst>
                <a:ext uri="{FF2B5EF4-FFF2-40B4-BE49-F238E27FC236}">
                  <a16:creationId xmlns:a16="http://schemas.microsoft.com/office/drawing/2014/main" id="{8A040470-E2C5-422A-A167-E897BFCA5902}"/>
                </a:ext>
              </a:extLst>
            </p:cNvPr>
            <p:cNvSpPr txBox="1"/>
            <p:nvPr/>
          </p:nvSpPr>
          <p:spPr bwMode="auto">
            <a:xfrm>
              <a:off x="1503663" y="2150800"/>
              <a:ext cx="1058163" cy="39933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治具での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狙い方</a:t>
              </a:r>
              <a:endParaRPr lang="en-US" altLang="ja-JP" sz="1200" dirty="0">
                <a:latin typeface="Meiryo UI" panose="020B0604030504040204" pitchFamily="50" charset="-128"/>
                <a:ea typeface="Meiryo UI" panose="020B0604030504040204" pitchFamily="50" charset="-128"/>
              </a:endParaRPr>
            </a:p>
          </p:txBody>
        </p:sp>
        <p:sp>
          <p:nvSpPr>
            <p:cNvPr id="39" name="テキスト ボックス 324">
              <a:extLst>
                <a:ext uri="{FF2B5EF4-FFF2-40B4-BE49-F238E27FC236}">
                  <a16:creationId xmlns:a16="http://schemas.microsoft.com/office/drawing/2014/main" id="{652A314C-8F4E-412A-8F17-79D2AA808A13}"/>
                </a:ext>
              </a:extLst>
            </p:cNvPr>
            <p:cNvSpPr txBox="1"/>
            <p:nvPr/>
          </p:nvSpPr>
          <p:spPr bwMode="auto">
            <a:xfrm>
              <a:off x="1644549" y="1631018"/>
              <a:ext cx="1268461" cy="3701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人によって</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違う</a:t>
              </a:r>
            </a:p>
          </p:txBody>
        </p:sp>
        <p:cxnSp>
          <p:nvCxnSpPr>
            <p:cNvPr id="45" name="直線矢印コネクタ 44">
              <a:extLst>
                <a:ext uri="{FF2B5EF4-FFF2-40B4-BE49-F238E27FC236}">
                  <a16:creationId xmlns:a16="http://schemas.microsoft.com/office/drawing/2014/main" id="{C0E8DDAC-718F-4128-A8F5-33DFBA317043}"/>
                </a:ext>
              </a:extLst>
            </p:cNvPr>
            <p:cNvCxnSpPr>
              <a:cxnSpLocks noChangeShapeType="1"/>
              <a:endCxn id="37" idx="3"/>
            </p:cNvCxnSpPr>
            <p:nvPr/>
          </p:nvCxnSpPr>
          <p:spPr bwMode="auto">
            <a:xfrm>
              <a:off x="2452511" y="1991328"/>
              <a:ext cx="478234" cy="365836"/>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54" name="直線矢印コネクタ 53">
              <a:extLst>
                <a:ext uri="{FF2B5EF4-FFF2-40B4-BE49-F238E27FC236}">
                  <a16:creationId xmlns:a16="http://schemas.microsoft.com/office/drawing/2014/main" id="{F6600B4D-2C47-43B4-AB29-7386CB87C265}"/>
                </a:ext>
              </a:extLst>
            </p:cNvPr>
            <p:cNvCxnSpPr>
              <a:cxnSpLocks noChangeShapeType="1"/>
            </p:cNvCxnSpPr>
            <p:nvPr/>
          </p:nvCxnSpPr>
          <p:spPr bwMode="auto">
            <a:xfrm flipH="1" flipV="1">
              <a:off x="5575764" y="2656637"/>
              <a:ext cx="536423" cy="343960"/>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58" name="テキスト ボックス 255">
              <a:extLst>
                <a:ext uri="{FF2B5EF4-FFF2-40B4-BE49-F238E27FC236}">
                  <a16:creationId xmlns:a16="http://schemas.microsoft.com/office/drawing/2014/main" id="{F181E78D-7FCB-4D6D-9227-723D9DB15188}"/>
                </a:ext>
              </a:extLst>
            </p:cNvPr>
            <p:cNvSpPr txBox="1"/>
            <p:nvPr/>
          </p:nvSpPr>
          <p:spPr bwMode="auto">
            <a:xfrm>
              <a:off x="5865086" y="2824674"/>
              <a:ext cx="949878" cy="4001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浅い</a:t>
              </a:r>
            </a:p>
          </p:txBody>
        </p:sp>
        <p:sp>
          <p:nvSpPr>
            <p:cNvPr id="59" name="テキスト ボックス 258">
              <a:extLst>
                <a:ext uri="{FF2B5EF4-FFF2-40B4-BE49-F238E27FC236}">
                  <a16:creationId xmlns:a16="http://schemas.microsoft.com/office/drawing/2014/main" id="{D4D4211B-D05D-45B3-AF46-24E4BD44AD36}"/>
                </a:ext>
              </a:extLst>
            </p:cNvPr>
            <p:cNvSpPr txBox="1"/>
            <p:nvPr/>
          </p:nvSpPr>
          <p:spPr bwMode="auto">
            <a:xfrm>
              <a:off x="6086300" y="2434625"/>
              <a:ext cx="1320834" cy="40017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作業の経験</a:t>
              </a:r>
            </a:p>
          </p:txBody>
        </p:sp>
        <p:cxnSp>
          <p:nvCxnSpPr>
            <p:cNvPr id="70" name="直線矢印コネクタ 69">
              <a:extLst>
                <a:ext uri="{FF2B5EF4-FFF2-40B4-BE49-F238E27FC236}">
                  <a16:creationId xmlns:a16="http://schemas.microsoft.com/office/drawing/2014/main" id="{D00763EA-4588-4678-AEBA-5A03CBDB49CE}"/>
                </a:ext>
              </a:extLst>
            </p:cNvPr>
            <p:cNvCxnSpPr>
              <a:cxnSpLocks noChangeShapeType="1"/>
            </p:cNvCxnSpPr>
            <p:nvPr/>
          </p:nvCxnSpPr>
          <p:spPr bwMode="auto">
            <a:xfrm>
              <a:off x="5853656" y="1837317"/>
              <a:ext cx="401711" cy="300864"/>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73" name="テキスト ボックス 103">
              <a:extLst>
                <a:ext uri="{FF2B5EF4-FFF2-40B4-BE49-F238E27FC236}">
                  <a16:creationId xmlns:a16="http://schemas.microsoft.com/office/drawing/2014/main" id="{C630FCBB-949A-4660-8F6F-FEA6C05766C6}"/>
                </a:ext>
              </a:extLst>
            </p:cNvPr>
            <p:cNvSpPr txBox="1"/>
            <p:nvPr/>
          </p:nvSpPr>
          <p:spPr bwMode="auto">
            <a:xfrm>
              <a:off x="8370539" y="1641931"/>
              <a:ext cx="98820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間違えている</a:t>
              </a:r>
            </a:p>
          </p:txBody>
        </p:sp>
        <p:sp>
          <p:nvSpPr>
            <p:cNvPr id="74" name="テキスト ボックス 103">
              <a:extLst>
                <a:ext uri="{FF2B5EF4-FFF2-40B4-BE49-F238E27FC236}">
                  <a16:creationId xmlns:a16="http://schemas.microsoft.com/office/drawing/2014/main" id="{503ABEB9-E431-4B56-8CA5-63939460AFD0}"/>
                </a:ext>
              </a:extLst>
            </p:cNvPr>
            <p:cNvSpPr txBox="1"/>
            <p:nvPr/>
          </p:nvSpPr>
          <p:spPr bwMode="auto">
            <a:xfrm>
              <a:off x="9126189" y="2092626"/>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矯正ローラの</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当て方</a:t>
              </a:r>
            </a:p>
          </p:txBody>
        </p:sp>
        <p:cxnSp>
          <p:nvCxnSpPr>
            <p:cNvPr id="79" name="直線矢印コネクタ 78">
              <a:extLst>
                <a:ext uri="{FF2B5EF4-FFF2-40B4-BE49-F238E27FC236}">
                  <a16:creationId xmlns:a16="http://schemas.microsoft.com/office/drawing/2014/main" id="{697E975B-6D7C-40B9-8A36-BA7CBB2B3E6B}"/>
                </a:ext>
              </a:extLst>
            </p:cNvPr>
            <p:cNvCxnSpPr>
              <a:cxnSpLocks noChangeShapeType="1"/>
            </p:cNvCxnSpPr>
            <p:nvPr/>
          </p:nvCxnSpPr>
          <p:spPr bwMode="auto">
            <a:xfrm flipV="1">
              <a:off x="2099626" y="4133861"/>
              <a:ext cx="484857" cy="362095"/>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96" name="テキスト ボックス 260">
              <a:extLst>
                <a:ext uri="{FF2B5EF4-FFF2-40B4-BE49-F238E27FC236}">
                  <a16:creationId xmlns:a16="http://schemas.microsoft.com/office/drawing/2014/main" id="{6081DE63-8DA5-4F5F-A75F-967C61AA01EC}"/>
                </a:ext>
              </a:extLst>
            </p:cNvPr>
            <p:cNvSpPr txBox="1"/>
            <p:nvPr/>
          </p:nvSpPr>
          <p:spPr bwMode="auto">
            <a:xfrm>
              <a:off x="4302210" y="3980067"/>
              <a:ext cx="1293547" cy="4211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材料のくせ</a:t>
              </a:r>
              <a:endParaRPr lang="en-US" altLang="ja-JP" sz="1200" dirty="0">
                <a:latin typeface="Meiryo UI" panose="020B0604030504040204" pitchFamily="50" charset="-128"/>
                <a:ea typeface="Meiryo UI" panose="020B0604030504040204" pitchFamily="50" charset="-128"/>
              </a:endParaRPr>
            </a:p>
          </p:txBody>
        </p:sp>
        <p:sp>
          <p:nvSpPr>
            <p:cNvPr id="97" name="テキスト ボックス 365">
              <a:extLst>
                <a:ext uri="{FF2B5EF4-FFF2-40B4-BE49-F238E27FC236}">
                  <a16:creationId xmlns:a16="http://schemas.microsoft.com/office/drawing/2014/main" id="{E822A119-A09A-4A7A-8F79-71CE0BFB39A9}"/>
                </a:ext>
              </a:extLst>
            </p:cNvPr>
            <p:cNvSpPr txBox="1"/>
            <p:nvPr/>
          </p:nvSpPr>
          <p:spPr bwMode="auto">
            <a:xfrm>
              <a:off x="4830467" y="3346594"/>
              <a:ext cx="1276477" cy="7283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初・中・終で</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変化する</a:t>
              </a:r>
            </a:p>
          </p:txBody>
        </p:sp>
        <p:cxnSp>
          <p:nvCxnSpPr>
            <p:cNvPr id="103" name="直線矢印コネクタ 102">
              <a:extLst>
                <a:ext uri="{FF2B5EF4-FFF2-40B4-BE49-F238E27FC236}">
                  <a16:creationId xmlns:a16="http://schemas.microsoft.com/office/drawing/2014/main" id="{33356B30-39A9-410E-8CFF-7612AB38B890}"/>
                </a:ext>
              </a:extLst>
            </p:cNvPr>
            <p:cNvCxnSpPr>
              <a:cxnSpLocks noChangeShapeType="1"/>
            </p:cNvCxnSpPr>
            <p:nvPr/>
          </p:nvCxnSpPr>
          <p:spPr bwMode="auto">
            <a:xfrm>
              <a:off x="5857432" y="3792383"/>
              <a:ext cx="542041" cy="350643"/>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05" name="テキスト ボックス 103">
              <a:extLst>
                <a:ext uri="{FF2B5EF4-FFF2-40B4-BE49-F238E27FC236}">
                  <a16:creationId xmlns:a16="http://schemas.microsoft.com/office/drawing/2014/main" id="{F442685D-0E06-42C1-ABB6-624D9EFB9991}"/>
                </a:ext>
              </a:extLst>
            </p:cNvPr>
            <p:cNvSpPr txBox="1"/>
            <p:nvPr/>
          </p:nvSpPr>
          <p:spPr bwMode="auto">
            <a:xfrm>
              <a:off x="8752788" y="4780931"/>
              <a:ext cx="1129389"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材料の寸法</a:t>
              </a:r>
              <a:endParaRPr lang="en-US" altLang="ja-JP" sz="1200" dirty="0">
                <a:latin typeface="Meiryo UI" panose="020B0604030504040204" pitchFamily="50" charset="-128"/>
                <a:ea typeface="Meiryo UI" panose="020B0604030504040204" pitchFamily="50" charset="-128"/>
              </a:endParaRPr>
            </a:p>
          </p:txBody>
        </p:sp>
        <p:sp>
          <p:nvSpPr>
            <p:cNvPr id="106" name="テキスト ボックス 109">
              <a:extLst>
                <a:ext uri="{FF2B5EF4-FFF2-40B4-BE49-F238E27FC236}">
                  <a16:creationId xmlns:a16="http://schemas.microsoft.com/office/drawing/2014/main" id="{B0237FA9-C0F2-4378-B3F0-D2F711D8D074}"/>
                </a:ext>
              </a:extLst>
            </p:cNvPr>
            <p:cNvSpPr txBox="1"/>
            <p:nvPr/>
          </p:nvSpPr>
          <p:spPr bwMode="auto">
            <a:xfrm>
              <a:off x="8362001" y="3392751"/>
              <a:ext cx="1483149" cy="47068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ロットごと</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の変化</a:t>
              </a:r>
            </a:p>
          </p:txBody>
        </p:sp>
        <p:cxnSp>
          <p:nvCxnSpPr>
            <p:cNvPr id="86" name="直線矢印コネクタ 85">
              <a:extLst>
                <a:ext uri="{FF2B5EF4-FFF2-40B4-BE49-F238E27FC236}">
                  <a16:creationId xmlns:a16="http://schemas.microsoft.com/office/drawing/2014/main" id="{63CA702D-B65A-47EE-B7F8-DD3B32D9B8C9}"/>
                </a:ext>
              </a:extLst>
            </p:cNvPr>
            <p:cNvCxnSpPr>
              <a:cxnSpLocks noChangeShapeType="1"/>
            </p:cNvCxnSpPr>
            <p:nvPr/>
          </p:nvCxnSpPr>
          <p:spPr bwMode="auto">
            <a:xfrm flipV="1">
              <a:off x="3194580" y="2389180"/>
              <a:ext cx="536981" cy="420412"/>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111" name="直線矢印コネクタ 110">
              <a:extLst>
                <a:ext uri="{FF2B5EF4-FFF2-40B4-BE49-F238E27FC236}">
                  <a16:creationId xmlns:a16="http://schemas.microsoft.com/office/drawing/2014/main" id="{DA8E6FE5-70C8-433C-AF23-5937D07945F2}"/>
                </a:ext>
              </a:extLst>
            </p:cNvPr>
            <p:cNvCxnSpPr>
              <a:cxnSpLocks noChangeShapeType="1"/>
            </p:cNvCxnSpPr>
            <p:nvPr/>
          </p:nvCxnSpPr>
          <p:spPr bwMode="auto">
            <a:xfrm flipH="1">
              <a:off x="8388537" y="1998781"/>
              <a:ext cx="390929" cy="338426"/>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17" name="テキスト ボックス 103">
              <a:extLst>
                <a:ext uri="{FF2B5EF4-FFF2-40B4-BE49-F238E27FC236}">
                  <a16:creationId xmlns:a16="http://schemas.microsoft.com/office/drawing/2014/main" id="{4E538DD3-705C-43A0-9EC3-A7548AFD7958}"/>
                </a:ext>
              </a:extLst>
            </p:cNvPr>
            <p:cNvSpPr txBox="1"/>
            <p:nvPr/>
          </p:nvSpPr>
          <p:spPr bwMode="auto">
            <a:xfrm>
              <a:off x="8608973" y="2602510"/>
              <a:ext cx="1755630"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当てすぎている</a:t>
              </a:r>
              <a:endParaRPr lang="en-US" altLang="ja-JP" sz="1200" dirty="0">
                <a:latin typeface="Meiryo UI" panose="020B0604030504040204" pitchFamily="50" charset="-128"/>
                <a:ea typeface="Meiryo UI" panose="020B0604030504040204" pitchFamily="50" charset="-128"/>
              </a:endParaRPr>
            </a:p>
          </p:txBody>
        </p:sp>
        <p:cxnSp>
          <p:nvCxnSpPr>
            <p:cNvPr id="118" name="直線矢印コネクタ 117">
              <a:extLst>
                <a:ext uri="{FF2B5EF4-FFF2-40B4-BE49-F238E27FC236}">
                  <a16:creationId xmlns:a16="http://schemas.microsoft.com/office/drawing/2014/main" id="{0512E87D-1405-4434-8DCD-9421F0C420FD}"/>
                </a:ext>
              </a:extLst>
            </p:cNvPr>
            <p:cNvCxnSpPr>
              <a:cxnSpLocks noChangeShapeType="1"/>
            </p:cNvCxnSpPr>
            <p:nvPr/>
          </p:nvCxnSpPr>
          <p:spPr bwMode="auto">
            <a:xfrm flipH="1" flipV="1">
              <a:off x="8891401" y="2347377"/>
              <a:ext cx="469577" cy="321759"/>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92" name="直線矢印コネクタ 91">
              <a:extLst>
                <a:ext uri="{FF2B5EF4-FFF2-40B4-BE49-F238E27FC236}">
                  <a16:creationId xmlns:a16="http://schemas.microsoft.com/office/drawing/2014/main" id="{697E975B-6D7C-40B9-8A36-BA7CBB2B3E6B}"/>
                </a:ext>
              </a:extLst>
            </p:cNvPr>
            <p:cNvCxnSpPr>
              <a:cxnSpLocks noChangeShapeType="1"/>
            </p:cNvCxnSpPr>
            <p:nvPr/>
          </p:nvCxnSpPr>
          <p:spPr bwMode="auto">
            <a:xfrm>
              <a:off x="2486176" y="3795989"/>
              <a:ext cx="487582" cy="290175"/>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182" name="直線矢印コネクタ 181">
              <a:extLst>
                <a:ext uri="{FF2B5EF4-FFF2-40B4-BE49-F238E27FC236}">
                  <a16:creationId xmlns:a16="http://schemas.microsoft.com/office/drawing/2014/main" id="{1D467EB6-EA86-40C0-BEB8-95133567DF39}"/>
                </a:ext>
              </a:extLst>
            </p:cNvPr>
            <p:cNvCxnSpPr>
              <a:cxnSpLocks noChangeShapeType="1"/>
            </p:cNvCxnSpPr>
            <p:nvPr/>
          </p:nvCxnSpPr>
          <p:spPr bwMode="auto">
            <a:xfrm flipH="1" flipV="1">
              <a:off x="8080398" y="3709490"/>
              <a:ext cx="1155927" cy="1112222"/>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84" name="テキスト ボックス 103">
              <a:extLst>
                <a:ext uri="{FF2B5EF4-FFF2-40B4-BE49-F238E27FC236}">
                  <a16:creationId xmlns:a16="http://schemas.microsoft.com/office/drawing/2014/main" id="{F442685D-0E06-42C1-ABB6-624D9EFB9991}"/>
                </a:ext>
              </a:extLst>
            </p:cNvPr>
            <p:cNvSpPr txBox="1"/>
            <p:nvPr/>
          </p:nvSpPr>
          <p:spPr bwMode="auto">
            <a:xfrm>
              <a:off x="7037715" y="4182964"/>
              <a:ext cx="1129389" cy="4162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b="1" dirty="0">
                  <a:latin typeface="Meiryo UI" panose="020B0604030504040204" pitchFamily="50" charset="-128"/>
                  <a:ea typeface="Meiryo UI" panose="020B0604030504040204" pitchFamily="50" charset="-128"/>
                </a:rPr>
                <a:t>コイル径</a:t>
              </a:r>
              <a:endParaRPr lang="en-US" altLang="ja-JP" sz="1200" b="1" dirty="0">
                <a:latin typeface="Meiryo UI" panose="020B0604030504040204" pitchFamily="50" charset="-128"/>
                <a:ea typeface="Meiryo UI" panose="020B0604030504040204" pitchFamily="50" charset="-128"/>
              </a:endParaRPr>
            </a:p>
          </p:txBody>
        </p:sp>
        <p:sp>
          <p:nvSpPr>
            <p:cNvPr id="71" name="テキスト ボックス 268">
              <a:extLst>
                <a:ext uri="{FF2B5EF4-FFF2-40B4-BE49-F238E27FC236}">
                  <a16:creationId xmlns:a16="http://schemas.microsoft.com/office/drawing/2014/main" id="{B83E6BB9-545E-42E8-B5A3-9CF7A85BE440}"/>
                </a:ext>
              </a:extLst>
            </p:cNvPr>
            <p:cNvSpPr txBox="1"/>
            <p:nvPr/>
          </p:nvSpPr>
          <p:spPr bwMode="auto">
            <a:xfrm>
              <a:off x="1979474" y="2674563"/>
              <a:ext cx="1988567" cy="43083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defPPr>
                <a:defRPr lang="ja-JP"/>
              </a:defPPr>
              <a:lvl1pPr indent="0">
                <a:defRPr sz="12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latin typeface="Meiryo UI" panose="020B0604030504040204" pitchFamily="50" charset="-128"/>
                  <a:ea typeface="Meiryo UI" panose="020B0604030504040204" pitchFamily="50" charset="-128"/>
                </a:rPr>
                <a:t>繰返し精度がない</a:t>
              </a:r>
            </a:p>
          </p:txBody>
        </p:sp>
        <p:sp>
          <p:nvSpPr>
            <p:cNvPr id="78" name="テキスト ボックス 83">
              <a:extLst>
                <a:ext uri="{FF2B5EF4-FFF2-40B4-BE49-F238E27FC236}">
                  <a16:creationId xmlns:a16="http://schemas.microsoft.com/office/drawing/2014/main" id="{D01D30AA-C8F8-40C7-9E3B-7CF5769F1065}"/>
                </a:ext>
              </a:extLst>
            </p:cNvPr>
            <p:cNvSpPr txBox="1"/>
            <p:nvPr/>
          </p:nvSpPr>
          <p:spPr bwMode="auto">
            <a:xfrm>
              <a:off x="4680689" y="2018294"/>
              <a:ext cx="1206850" cy="32373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材料の向き</a:t>
              </a:r>
              <a:endParaRPr lang="en-US" altLang="ja-JP" sz="1200" dirty="0">
                <a:latin typeface="Meiryo UI" panose="020B0604030504040204" pitchFamily="50" charset="-128"/>
                <a:ea typeface="Meiryo UI" panose="020B0604030504040204" pitchFamily="50" charset="-128"/>
              </a:endParaRPr>
            </a:p>
          </p:txBody>
        </p:sp>
        <p:sp>
          <p:nvSpPr>
            <p:cNvPr id="80" name="テキスト ボックス 261">
              <a:extLst>
                <a:ext uri="{FF2B5EF4-FFF2-40B4-BE49-F238E27FC236}">
                  <a16:creationId xmlns:a16="http://schemas.microsoft.com/office/drawing/2014/main" id="{2A976F9E-F704-4543-960B-AA4D45985682}"/>
                </a:ext>
              </a:extLst>
            </p:cNvPr>
            <p:cNvSpPr txBox="1"/>
            <p:nvPr/>
          </p:nvSpPr>
          <p:spPr bwMode="auto">
            <a:xfrm>
              <a:off x="5064920" y="1356136"/>
              <a:ext cx="834039" cy="74424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間違えている</a:t>
              </a:r>
            </a:p>
          </p:txBody>
        </p:sp>
        <p:sp>
          <p:nvSpPr>
            <p:cNvPr id="81" name="テキスト ボックス 324">
              <a:extLst>
                <a:ext uri="{FF2B5EF4-FFF2-40B4-BE49-F238E27FC236}">
                  <a16:creationId xmlns:a16="http://schemas.microsoft.com/office/drawing/2014/main" id="{E4332F06-BB61-4146-B6AB-8275F41C17EE}"/>
                </a:ext>
              </a:extLst>
            </p:cNvPr>
            <p:cNvSpPr txBox="1"/>
            <p:nvPr/>
          </p:nvSpPr>
          <p:spPr bwMode="auto">
            <a:xfrm>
              <a:off x="1518018" y="3357380"/>
              <a:ext cx="1261823" cy="47873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油煙で</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温度が下がる</a:t>
              </a:r>
            </a:p>
          </p:txBody>
        </p:sp>
        <p:sp>
          <p:nvSpPr>
            <p:cNvPr id="82" name="テキスト ボックス 324">
              <a:extLst>
                <a:ext uri="{FF2B5EF4-FFF2-40B4-BE49-F238E27FC236}">
                  <a16:creationId xmlns:a16="http://schemas.microsoft.com/office/drawing/2014/main" id="{59FF9BED-0D7D-4BB3-A73D-31EFB6E68470}"/>
                </a:ext>
              </a:extLst>
            </p:cNvPr>
            <p:cNvSpPr txBox="1"/>
            <p:nvPr/>
          </p:nvSpPr>
          <p:spPr bwMode="auto">
            <a:xfrm>
              <a:off x="717057" y="3934125"/>
              <a:ext cx="1343237" cy="35023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熱処理炉</a:t>
              </a:r>
            </a:p>
          </p:txBody>
        </p:sp>
        <p:sp>
          <p:nvSpPr>
            <p:cNvPr id="83" name="テキスト ボックス 324">
              <a:extLst>
                <a:ext uri="{FF2B5EF4-FFF2-40B4-BE49-F238E27FC236}">
                  <a16:creationId xmlns:a16="http://schemas.microsoft.com/office/drawing/2014/main" id="{4CA0E2FB-2A4A-4515-829E-E02E7355B97D}"/>
                </a:ext>
              </a:extLst>
            </p:cNvPr>
            <p:cNvSpPr txBox="1"/>
            <p:nvPr/>
          </p:nvSpPr>
          <p:spPr bwMode="auto">
            <a:xfrm>
              <a:off x="1101541" y="4413674"/>
              <a:ext cx="1343237" cy="35023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分布が悪い</a:t>
              </a:r>
            </a:p>
          </p:txBody>
        </p:sp>
        <p:sp>
          <p:nvSpPr>
            <p:cNvPr id="89" name="テキスト ボックス 96">
              <a:extLst>
                <a:ext uri="{FF2B5EF4-FFF2-40B4-BE49-F238E27FC236}">
                  <a16:creationId xmlns:a16="http://schemas.microsoft.com/office/drawing/2014/main" id="{77FE8A69-6355-4E2C-8C86-72023B9655D1}"/>
                </a:ext>
              </a:extLst>
            </p:cNvPr>
            <p:cNvSpPr txBox="1"/>
            <p:nvPr/>
          </p:nvSpPr>
          <p:spPr>
            <a:xfrm>
              <a:off x="1469853" y="4755220"/>
              <a:ext cx="2069387"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2400" dirty="0">
                  <a:solidFill>
                    <a:sysClr val="windowText" lastClr="000000"/>
                  </a:solidFill>
                  <a:latin typeface="Meiryo UI" panose="020B0604030504040204" pitchFamily="50" charset="-128"/>
                  <a:ea typeface="Meiryo UI" panose="020B0604030504040204" pitchFamily="50" charset="-128"/>
                </a:rPr>
                <a:t>Machine</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r>
                <a:rPr lang="ja-JP" altLang="en-US" sz="1100" dirty="0">
                  <a:solidFill>
                    <a:sysClr val="windowText" lastClr="000000"/>
                  </a:solidFill>
                  <a:latin typeface="Meiryo UI" panose="020B0604030504040204" pitchFamily="50" charset="-128"/>
                  <a:ea typeface="Meiryo UI" panose="020B0604030504040204" pitchFamily="50" charset="-128"/>
                </a:rPr>
                <a:t>機械</a:t>
              </a:r>
              <a:r>
                <a:rPr kumimoji="1" lang="en-US" altLang="ja-JP" sz="1100" dirty="0">
                  <a:solidFill>
                    <a:sysClr val="windowText" lastClr="000000"/>
                  </a:solidFill>
                  <a:latin typeface="Meiryo UI" panose="020B0604030504040204" pitchFamily="50" charset="-128"/>
                  <a:ea typeface="Meiryo UI" panose="020B0604030504040204" pitchFamily="50" charset="-128"/>
                </a:rPr>
                <a:t>)</a:t>
              </a:r>
              <a:endParaRPr kumimoji="1" lang="ja-JP" altLang="en-US" sz="1100" dirty="0">
                <a:solidFill>
                  <a:sysClr val="windowText" lastClr="000000"/>
                </a:solidFill>
                <a:latin typeface="Meiryo UI" panose="020B0604030504040204" pitchFamily="50" charset="-128"/>
                <a:ea typeface="Meiryo UI" panose="020B0604030504040204" pitchFamily="50" charset="-128"/>
              </a:endParaRPr>
            </a:p>
          </p:txBody>
        </p:sp>
        <p:cxnSp>
          <p:nvCxnSpPr>
            <p:cNvPr id="77" name="直線矢印コネクタ 76">
              <a:extLst>
                <a:ext uri="{FF2B5EF4-FFF2-40B4-BE49-F238E27FC236}">
                  <a16:creationId xmlns:a16="http://schemas.microsoft.com/office/drawing/2014/main" id="{651CFE66-F333-476F-9CA7-4F86187F0BD9}"/>
                </a:ext>
              </a:extLst>
            </p:cNvPr>
            <p:cNvCxnSpPr>
              <a:cxnSpLocks noChangeShapeType="1"/>
            </p:cNvCxnSpPr>
            <p:nvPr/>
          </p:nvCxnSpPr>
          <p:spPr bwMode="auto">
            <a:xfrm flipV="1">
              <a:off x="8119575" y="4355606"/>
              <a:ext cx="624813" cy="4383"/>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cxnSp>
          <p:nvCxnSpPr>
            <p:cNvPr id="95" name="直線矢印コネクタ 94">
              <a:extLst>
                <a:ext uri="{FF2B5EF4-FFF2-40B4-BE49-F238E27FC236}">
                  <a16:creationId xmlns:a16="http://schemas.microsoft.com/office/drawing/2014/main" id="{651CFE66-F333-476F-9CA7-4F86187F0BD9}"/>
                </a:ext>
              </a:extLst>
            </p:cNvPr>
            <p:cNvCxnSpPr>
              <a:cxnSpLocks noChangeShapeType="1"/>
            </p:cNvCxnSpPr>
            <p:nvPr/>
          </p:nvCxnSpPr>
          <p:spPr bwMode="auto">
            <a:xfrm flipH="1">
              <a:off x="8469175" y="4064813"/>
              <a:ext cx="599476" cy="0"/>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02" name="テキスト ボックス 330">
              <a:extLst>
                <a:ext uri="{FF2B5EF4-FFF2-40B4-BE49-F238E27FC236}">
                  <a16:creationId xmlns:a16="http://schemas.microsoft.com/office/drawing/2014/main" id="{13B00A2D-1ED8-4435-9FD7-02AE6F0BE9B6}"/>
                </a:ext>
              </a:extLst>
            </p:cNvPr>
            <p:cNvSpPr txBox="1"/>
            <p:nvPr/>
          </p:nvSpPr>
          <p:spPr bwMode="auto">
            <a:xfrm>
              <a:off x="8997571" y="3794812"/>
              <a:ext cx="1038230" cy="5070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b="1" dirty="0">
                  <a:latin typeface="Meiryo UI" panose="020B0604030504040204" pitchFamily="50" charset="-128"/>
                  <a:ea typeface="Meiryo UI" panose="020B0604030504040204" pitchFamily="50" charset="-128"/>
                </a:rPr>
                <a:t>材料幅</a:t>
              </a:r>
              <a:endParaRPr lang="en-US" altLang="ja-JP" sz="1200" b="1" dirty="0">
                <a:latin typeface="Meiryo UI" panose="020B0604030504040204" pitchFamily="50" charset="-128"/>
                <a:ea typeface="Meiryo UI" panose="020B0604030504040204" pitchFamily="50" charset="-128"/>
              </a:endParaRPr>
            </a:p>
          </p:txBody>
        </p:sp>
        <p:cxnSp>
          <p:nvCxnSpPr>
            <p:cNvPr id="104" name="直線矢印コネクタ 103">
              <a:extLst>
                <a:ext uri="{FF2B5EF4-FFF2-40B4-BE49-F238E27FC236}">
                  <a16:creationId xmlns:a16="http://schemas.microsoft.com/office/drawing/2014/main" id="{651CFE66-F333-476F-9CA7-4F86187F0BD9}"/>
                </a:ext>
              </a:extLst>
            </p:cNvPr>
            <p:cNvCxnSpPr>
              <a:cxnSpLocks noChangeShapeType="1"/>
            </p:cNvCxnSpPr>
            <p:nvPr/>
          </p:nvCxnSpPr>
          <p:spPr bwMode="auto">
            <a:xfrm flipH="1">
              <a:off x="9009164" y="4586805"/>
              <a:ext cx="599476" cy="0"/>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sp>
          <p:nvSpPr>
            <p:cNvPr id="107" name="テキスト ボックス 330">
              <a:extLst>
                <a:ext uri="{FF2B5EF4-FFF2-40B4-BE49-F238E27FC236}">
                  <a16:creationId xmlns:a16="http://schemas.microsoft.com/office/drawing/2014/main" id="{13B00A2D-1ED8-4435-9FD7-02AE6F0BE9B6}"/>
                </a:ext>
              </a:extLst>
            </p:cNvPr>
            <p:cNvSpPr txBox="1"/>
            <p:nvPr/>
          </p:nvSpPr>
          <p:spPr bwMode="auto">
            <a:xfrm>
              <a:off x="9518490" y="4316664"/>
              <a:ext cx="1038230" cy="5070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b="1" dirty="0">
                  <a:latin typeface="Meiryo UI" panose="020B0604030504040204" pitchFamily="50" charset="-128"/>
                  <a:ea typeface="Meiryo UI" panose="020B0604030504040204" pitchFamily="50" charset="-128"/>
                </a:rPr>
                <a:t>跳ね上り</a:t>
              </a:r>
              <a:endParaRPr lang="en-US" altLang="ja-JP" sz="1200" b="1" dirty="0">
                <a:latin typeface="Meiryo UI" panose="020B0604030504040204" pitchFamily="50" charset="-128"/>
                <a:ea typeface="Meiryo UI" panose="020B0604030504040204" pitchFamily="50" charset="-128"/>
              </a:endParaRPr>
            </a:p>
          </p:txBody>
        </p:sp>
        <p:sp>
          <p:nvSpPr>
            <p:cNvPr id="108" name="楕円 107">
              <a:extLst>
                <a:ext uri="{FF2B5EF4-FFF2-40B4-BE49-F238E27FC236}">
                  <a16:creationId xmlns:a16="http://schemas.microsoft.com/office/drawing/2014/main" id="{F0A0AC49-B93A-43AC-9A6C-4C637A51467B}"/>
                </a:ext>
              </a:extLst>
            </p:cNvPr>
            <p:cNvSpPr/>
            <p:nvPr/>
          </p:nvSpPr>
          <p:spPr>
            <a:xfrm>
              <a:off x="7127810" y="4089289"/>
              <a:ext cx="995095" cy="5895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09" name="楕円 108">
              <a:extLst>
                <a:ext uri="{FF2B5EF4-FFF2-40B4-BE49-F238E27FC236}">
                  <a16:creationId xmlns:a16="http://schemas.microsoft.com/office/drawing/2014/main" id="{F0A0AC49-B93A-43AC-9A6C-4C637A51467B}"/>
                </a:ext>
              </a:extLst>
            </p:cNvPr>
            <p:cNvSpPr/>
            <p:nvPr/>
          </p:nvSpPr>
          <p:spPr>
            <a:xfrm>
              <a:off x="9046758" y="3800979"/>
              <a:ext cx="995095" cy="4928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10" name="楕円 109">
              <a:extLst>
                <a:ext uri="{FF2B5EF4-FFF2-40B4-BE49-F238E27FC236}">
                  <a16:creationId xmlns:a16="http://schemas.microsoft.com/office/drawing/2014/main" id="{F0A0AC49-B93A-43AC-9A6C-4C637A51467B}"/>
                </a:ext>
              </a:extLst>
            </p:cNvPr>
            <p:cNvSpPr/>
            <p:nvPr/>
          </p:nvSpPr>
          <p:spPr>
            <a:xfrm>
              <a:off x="9538055" y="4303645"/>
              <a:ext cx="995095" cy="5267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20" name="テキスト ボックス 365">
              <a:extLst>
                <a:ext uri="{FF2B5EF4-FFF2-40B4-BE49-F238E27FC236}">
                  <a16:creationId xmlns:a16="http://schemas.microsoft.com/office/drawing/2014/main" id="{E822A119-A09A-4A7A-8F79-71CE0BFB39A9}"/>
                </a:ext>
              </a:extLst>
            </p:cNvPr>
            <p:cNvSpPr txBox="1"/>
            <p:nvPr/>
          </p:nvSpPr>
          <p:spPr bwMode="auto">
            <a:xfrm>
              <a:off x="4380195" y="4257344"/>
              <a:ext cx="1276477" cy="7283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加工の振動で</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変わる</a:t>
              </a:r>
            </a:p>
          </p:txBody>
        </p:sp>
        <p:cxnSp>
          <p:nvCxnSpPr>
            <p:cNvPr id="121" name="直線矢印コネクタ 120">
              <a:extLst>
                <a:ext uri="{FF2B5EF4-FFF2-40B4-BE49-F238E27FC236}">
                  <a16:creationId xmlns:a16="http://schemas.microsoft.com/office/drawing/2014/main" id="{33356B30-39A9-410E-8CFF-7612AB38B890}"/>
                </a:ext>
              </a:extLst>
            </p:cNvPr>
            <p:cNvCxnSpPr>
              <a:cxnSpLocks noChangeShapeType="1"/>
            </p:cNvCxnSpPr>
            <p:nvPr/>
          </p:nvCxnSpPr>
          <p:spPr bwMode="auto">
            <a:xfrm flipV="1">
              <a:off x="5486855" y="4143026"/>
              <a:ext cx="416093" cy="327936"/>
            </a:xfrm>
            <a:prstGeom prst="straightConnector1">
              <a:avLst/>
            </a:prstGeom>
            <a:noFill/>
            <a:ln w="12700" algn="ctr">
              <a:solidFill>
                <a:srgbClr xmlns:mc="http://schemas.openxmlformats.org/markup-compatibility/2006" xmlns:a14="http://schemas.microsoft.com/office/drawing/2010/main" val="000000" mc:Ignorable="a14" a14:legacySpreadsheetColorIndex="64"/>
              </a:solidFill>
              <a:round/>
              <a:headEnd/>
              <a:tailEnd type="triangle" w="med" len="med"/>
            </a:ln>
            <a:effectLst>
              <a:outerShdw algn="ctr" rotWithShape="0">
                <a:srgbClr val="808080">
                  <a:alpha val="0"/>
                </a:srgbClr>
              </a:outerShdw>
            </a:effectLst>
            <a:extLst>
              <a:ext uri="{909E8E84-426E-40DD-AFC4-6F175D3DCCD1}">
                <a14:hiddenFill xmlns:a14="http://schemas.microsoft.com/office/drawing/2010/main">
                  <a:noFill/>
                </a14:hiddenFill>
              </a:ext>
            </a:extLst>
          </p:spPr>
        </p:cxnSp>
      </p:grpSp>
      <p:grpSp>
        <p:nvGrpSpPr>
          <p:cNvPr id="76" name="グループ化 75"/>
          <p:cNvGrpSpPr/>
          <p:nvPr/>
        </p:nvGrpSpPr>
        <p:grpSpPr>
          <a:xfrm>
            <a:off x="571239" y="87760"/>
            <a:ext cx="11049525" cy="953640"/>
            <a:chOff x="856858" y="131640"/>
            <a:chExt cx="16574288" cy="1430460"/>
          </a:xfrm>
        </p:grpSpPr>
        <p:sp>
          <p:nvSpPr>
            <p:cNvPr id="85"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87"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91"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93"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94" name="グループ化 93"/>
            <p:cNvGrpSpPr/>
            <p:nvPr/>
          </p:nvGrpSpPr>
          <p:grpSpPr>
            <a:xfrm>
              <a:off x="1233237" y="131640"/>
              <a:ext cx="1213487" cy="1430459"/>
              <a:chOff x="1233237" y="131640"/>
              <a:chExt cx="1213487" cy="1430459"/>
            </a:xfrm>
          </p:grpSpPr>
          <p:sp>
            <p:nvSpPr>
              <p:cNvPr id="119"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129" name="TextBox 28"/>
              <p:cNvSpPr txBox="1"/>
              <p:nvPr/>
            </p:nvSpPr>
            <p:spPr>
              <a:xfrm>
                <a:off x="1412591" y="574642"/>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19</a:t>
                </a:r>
              </a:p>
            </p:txBody>
          </p:sp>
        </p:grpSp>
      </p:grpSp>
      <p:sp>
        <p:nvSpPr>
          <p:cNvPr id="136" name="正方形/長方形 135">
            <a:extLst>
              <a:ext uri="{FF2B5EF4-FFF2-40B4-BE49-F238E27FC236}">
                <a16:creationId xmlns:a16="http://schemas.microsoft.com/office/drawing/2014/main" id="{DE2853A6-7575-4BAF-87E0-7FC1E99530A5}"/>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134" name="正方形/長方形 133">
            <a:extLst>
              <a:ext uri="{FF2B5EF4-FFF2-40B4-BE49-F238E27FC236}">
                <a16:creationId xmlns:a16="http://schemas.microsoft.com/office/drawing/2014/main" id="{BF54D0C5-9AB8-4878-8ED7-2A1EA03AD50C}"/>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6/29</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135" name="四角形吹き出し 66">
            <a:extLst>
              <a:ext uri="{FF2B5EF4-FFF2-40B4-BE49-F238E27FC236}">
                <a16:creationId xmlns:a16="http://schemas.microsoft.com/office/drawing/2014/main" id="{85A0D5C8-78F7-491E-A2E2-38CA92035A74}"/>
              </a:ext>
            </a:extLst>
          </p:cNvPr>
          <p:cNvSpPr/>
          <p:nvPr/>
        </p:nvSpPr>
        <p:spPr>
          <a:xfrm>
            <a:off x="7777141" y="5642829"/>
            <a:ext cx="3265490" cy="1005794"/>
          </a:xfrm>
          <a:prstGeom prst="wedgeRectCallout">
            <a:avLst>
              <a:gd name="adj1" fmla="val 60689"/>
              <a:gd name="adj2" fmla="val 26844"/>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latin typeface="Meiryo UI" panose="020B0604030504040204" pitchFamily="50" charset="-128"/>
                <a:ea typeface="Meiryo UI" panose="020B0604030504040204" pitchFamily="50" charset="-128"/>
              </a:rPr>
              <a:t>みんなの意見から材料ごとの</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寸法を調査していきます！</a:t>
            </a:r>
          </a:p>
        </p:txBody>
      </p:sp>
      <p:cxnSp>
        <p:nvCxnSpPr>
          <p:cNvPr id="122" name="直線コネクタ 121"/>
          <p:cNvCxnSpPr/>
          <p:nvPr/>
        </p:nvCxnSpPr>
        <p:spPr>
          <a:xfrm flipV="1">
            <a:off x="1259771" y="6198776"/>
            <a:ext cx="61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V="1">
            <a:off x="1593326" y="6551201"/>
            <a:ext cx="34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72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left)">
                                      <p:cBhvr>
                                        <p:cTn id="7" dur="1750"/>
                                        <p:tgtEl>
                                          <p:spTgt spid="122"/>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left)">
                                      <p:cBhvr>
                                        <p:cTn id="11" dur="125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804601" y="1120628"/>
            <a:ext cx="8401542" cy="410308"/>
            <a:chOff x="711199" y="1227016"/>
            <a:chExt cx="8401542" cy="410308"/>
          </a:xfrm>
        </p:grpSpPr>
        <p:sp>
          <p:nvSpPr>
            <p:cNvPr id="12" name="角丸四角形 11"/>
            <p:cNvSpPr/>
            <p:nvPr/>
          </p:nvSpPr>
          <p:spPr>
            <a:xfrm>
              <a:off x="711199" y="1227016"/>
              <a:ext cx="1695939"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調査①</a:t>
              </a:r>
            </a:p>
          </p:txBody>
        </p:sp>
        <p:sp>
          <p:nvSpPr>
            <p:cNvPr id="13" name="角丸四角形 12"/>
            <p:cNvSpPr/>
            <p:nvPr/>
          </p:nvSpPr>
          <p:spPr>
            <a:xfrm>
              <a:off x="2403232" y="1230924"/>
              <a:ext cx="6709509" cy="40640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振動で緩まないように力強く締めすぎなのでは？</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grpSp>
      <p:pic>
        <p:nvPicPr>
          <p:cNvPr id="41" name="図 40">
            <a:extLst>
              <a:ext uri="{FF2B5EF4-FFF2-40B4-BE49-F238E27FC236}">
                <a16:creationId xmlns:a16="http://schemas.microsoft.com/office/drawing/2014/main" id="{46082EF6-8937-4459-AA35-B1462591288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03378" y="1624274"/>
            <a:ext cx="948695" cy="1150890"/>
          </a:xfrm>
          <a:prstGeom prst="rect">
            <a:avLst/>
          </a:prstGeom>
        </p:spPr>
      </p:pic>
      <p:sp>
        <p:nvSpPr>
          <p:cNvPr id="43" name="四角形吹き出し 45">
            <a:extLst>
              <a:ext uri="{FF2B5EF4-FFF2-40B4-BE49-F238E27FC236}">
                <a16:creationId xmlns:a16="http://schemas.microsoft.com/office/drawing/2014/main" id="{9C7D74E8-C2B3-4368-BBD2-C636D7729201}"/>
              </a:ext>
            </a:extLst>
          </p:cNvPr>
          <p:cNvSpPr/>
          <p:nvPr/>
        </p:nvSpPr>
        <p:spPr>
          <a:xfrm>
            <a:off x="1517800" y="1730315"/>
            <a:ext cx="4110932" cy="725195"/>
          </a:xfrm>
          <a:prstGeom prst="wedgeRectCallout">
            <a:avLst>
              <a:gd name="adj1" fmla="val -55557"/>
              <a:gd name="adj2" fmla="val 1376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振動で緩まないか不安で、</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とりあえず強く締めています！</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45" name="下矢印 55">
            <a:extLst>
              <a:ext uri="{FF2B5EF4-FFF2-40B4-BE49-F238E27FC236}">
                <a16:creationId xmlns:a16="http://schemas.microsoft.com/office/drawing/2014/main" id="{2C2E2B2A-D268-461D-8EBF-A50C4DB713C1}"/>
              </a:ext>
            </a:extLst>
          </p:cNvPr>
          <p:cNvSpPr/>
          <p:nvPr/>
        </p:nvSpPr>
        <p:spPr>
          <a:xfrm>
            <a:off x="2672911" y="2528867"/>
            <a:ext cx="1286472" cy="393490"/>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32" name="直線コネクタ 31">
            <a:extLst>
              <a:ext uri="{FF2B5EF4-FFF2-40B4-BE49-F238E27FC236}">
                <a16:creationId xmlns:a16="http://schemas.microsoft.com/office/drawing/2014/main" id="{C580F86D-C0EA-475B-BDF3-2B7009BF6BC1}"/>
              </a:ext>
            </a:extLst>
          </p:cNvPr>
          <p:cNvCxnSpPr>
            <a:cxnSpLocks/>
          </p:cNvCxnSpPr>
          <p:nvPr/>
        </p:nvCxnSpPr>
        <p:spPr>
          <a:xfrm flipV="1">
            <a:off x="6242384" y="1608985"/>
            <a:ext cx="0" cy="5210530"/>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571239" y="87760"/>
            <a:ext cx="11049525" cy="953640"/>
            <a:chOff x="856858" y="131640"/>
            <a:chExt cx="16574288" cy="1430460"/>
          </a:xfrm>
        </p:grpSpPr>
        <p:sp>
          <p:nvSpPr>
            <p:cNvPr id="37"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38"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0"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2"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6" name="グループ化 45"/>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20</a:t>
                </a:r>
              </a:p>
            </p:txBody>
          </p:sp>
        </p:grpSp>
      </p:grpSp>
      <p:sp>
        <p:nvSpPr>
          <p:cNvPr id="34" name="四角形: 角を丸くする 33">
            <a:extLst>
              <a:ext uri="{FF2B5EF4-FFF2-40B4-BE49-F238E27FC236}">
                <a16:creationId xmlns:a16="http://schemas.microsoft.com/office/drawing/2014/main" id="{7AEBEEF2-7092-40EB-9D53-75C78721B9EB}"/>
              </a:ext>
            </a:extLst>
          </p:cNvPr>
          <p:cNvSpPr/>
          <p:nvPr/>
        </p:nvSpPr>
        <p:spPr>
          <a:xfrm>
            <a:off x="6856037" y="5697454"/>
            <a:ext cx="5204755" cy="1088809"/>
          </a:xfrm>
          <a:prstGeom prst="roundRect">
            <a:avLst>
              <a:gd name="adj" fmla="val 848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全作業者が緩まないか不安で</a:t>
            </a:r>
            <a:endParaRPr lang="en-US" altLang="ja-JP" sz="2400" b="1" dirty="0">
              <a:solidFill>
                <a:schemeClr val="tx1"/>
              </a:solidFill>
              <a:latin typeface="Meiryo UI" panose="020B0604030504040204" pitchFamily="50" charset="-128"/>
              <a:ea typeface="Meiryo UI" panose="020B0604030504040204" pitchFamily="50" charset="-128"/>
            </a:endParaRPr>
          </a:p>
          <a:p>
            <a:pPr algn="ctr">
              <a:defRPr/>
            </a:pPr>
            <a:r>
              <a:rPr lang="ja-JP" altLang="en-US" sz="2400" b="1" dirty="0">
                <a:solidFill>
                  <a:schemeClr val="tx1"/>
                </a:solidFill>
                <a:latin typeface="Meiryo UI" panose="020B0604030504040204" pitchFamily="50" charset="-128"/>
                <a:ea typeface="Meiryo UI" panose="020B0604030504040204" pitchFamily="50" charset="-128"/>
              </a:rPr>
              <a:t>必要以上に締めている</a:t>
            </a:r>
            <a:endParaRPr lang="en-US" altLang="ja-JP" sz="2400" b="1" dirty="0">
              <a:solidFill>
                <a:schemeClr val="tx1"/>
              </a:solidFill>
              <a:latin typeface="Meiryo UI" panose="020B0604030504040204" pitchFamily="50" charset="-128"/>
              <a:ea typeface="Meiryo UI" panose="020B0604030504040204" pitchFamily="50" charset="-128"/>
            </a:endParaRPr>
          </a:p>
        </p:txBody>
      </p:sp>
      <p:sp>
        <p:nvSpPr>
          <p:cNvPr id="33" name="角丸四角形 9">
            <a:extLst>
              <a:ext uri="{FF2B5EF4-FFF2-40B4-BE49-F238E27FC236}">
                <a16:creationId xmlns:a16="http://schemas.microsoft.com/office/drawing/2014/main" id="{914B7270-BEAC-415F-BB1D-EE112D0D8C6E}"/>
              </a:ext>
            </a:extLst>
          </p:cNvPr>
          <p:cNvSpPr>
            <a:spLocks noChangeArrowheads="1"/>
          </p:cNvSpPr>
          <p:nvPr/>
        </p:nvSpPr>
        <p:spPr bwMode="auto">
          <a:xfrm rot="10800000" flipV="1">
            <a:off x="6385296" y="5672910"/>
            <a:ext cx="546530" cy="1118343"/>
          </a:xfrm>
          <a:prstGeom prst="roundRect">
            <a:avLst>
              <a:gd name="adj" fmla="val 28143"/>
            </a:avLst>
          </a:prstGeom>
          <a:solidFill>
            <a:srgbClr val="FFFF00"/>
          </a:solidFill>
          <a:ln w="12700" algn="ctr">
            <a:solidFill>
              <a:srgbClr val="000000"/>
            </a:solidFill>
            <a:round/>
            <a:headEnd/>
            <a:tailEnd/>
          </a:ln>
        </p:spPr>
        <p:txBody>
          <a:bodyPr vert="eaVert"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dirty="0">
                <a:solidFill>
                  <a:srgbClr val="000000"/>
                </a:solidFill>
                <a:latin typeface="Meiryo UI" panose="020B0604030504040204" pitchFamily="50" charset="-128"/>
                <a:ea typeface="Meiryo UI" panose="020B0604030504040204" pitchFamily="50" charset="-128"/>
              </a:rPr>
              <a:t>わかったこと</a:t>
            </a:r>
            <a:endParaRPr lang="ja-JP" altLang="en-US" sz="1200" b="0" i="0" u="none" strike="noStrike" baseline="0" dirty="0">
              <a:solidFill>
                <a:srgbClr val="000000"/>
              </a:solidFill>
              <a:latin typeface="Meiryo UI" panose="020B0604030504040204" pitchFamily="50" charset="-128"/>
              <a:ea typeface="Meiryo UI" panose="020B0604030504040204" pitchFamily="50" charset="-128"/>
            </a:endParaRPr>
          </a:p>
        </p:txBody>
      </p:sp>
      <p:sp>
        <p:nvSpPr>
          <p:cNvPr id="54" name="テキスト ボックス 5">
            <a:extLst>
              <a:ext uri="{FF2B5EF4-FFF2-40B4-BE49-F238E27FC236}">
                <a16:creationId xmlns:a16="http://schemas.microsoft.com/office/drawing/2014/main" id="{546E3BC8-6513-4AAE-8E87-BBCEDE6AA138}"/>
              </a:ext>
            </a:extLst>
          </p:cNvPr>
          <p:cNvSpPr txBox="1"/>
          <p:nvPr/>
        </p:nvSpPr>
        <p:spPr>
          <a:xfrm>
            <a:off x="538702" y="2970138"/>
            <a:ext cx="5653274" cy="101595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dirty="0">
                <a:solidFill>
                  <a:schemeClr val="tx1"/>
                </a:solidFill>
                <a:latin typeface="Meiryo UI" panose="020B0604030504040204" pitchFamily="50" charset="-128"/>
                <a:ea typeface="Meiryo UI" panose="020B0604030504040204" pitchFamily="50" charset="-128"/>
              </a:rPr>
              <a:t>・ナットの締付トルクごとに緩むまでの加工数を調べる</a:t>
            </a:r>
            <a:endParaRPr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rPr>
              <a:t>・１ロット</a:t>
            </a:r>
            <a:r>
              <a:rPr lang="en-US" altLang="ja-JP" sz="2000" dirty="0">
                <a:solidFill>
                  <a:schemeClr val="tx1"/>
                </a:solidFill>
                <a:latin typeface="Meiryo UI" panose="020B0604030504040204" pitchFamily="50" charset="-128"/>
                <a:ea typeface="Meiryo UI" panose="020B0604030504040204" pitchFamily="50" charset="-128"/>
              </a:rPr>
              <a:t>50,000</a:t>
            </a:r>
            <a:r>
              <a:rPr lang="ja-JP" altLang="en-US" sz="2000" dirty="0">
                <a:solidFill>
                  <a:schemeClr val="tx1"/>
                </a:solidFill>
                <a:latin typeface="Meiryo UI" panose="020B0604030504040204" pitchFamily="50" charset="-128"/>
                <a:ea typeface="Meiryo UI" panose="020B0604030504040204" pitchFamily="50" charset="-128"/>
              </a:rPr>
              <a:t>ケまでしか加工できない</a:t>
            </a:r>
            <a:endParaRPr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rPr>
              <a:t>　⇒加工数の上限とする</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55" name="角丸四角形 54"/>
          <p:cNvSpPr/>
          <p:nvPr/>
        </p:nvSpPr>
        <p:spPr>
          <a:xfrm>
            <a:off x="94766" y="2961749"/>
            <a:ext cx="492528" cy="102434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検証</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B9631FBB-8795-435B-8E3D-D076419B21B9}"/>
              </a:ext>
            </a:extLst>
          </p:cNvPr>
          <p:cNvSpPr/>
          <p:nvPr/>
        </p:nvSpPr>
        <p:spPr>
          <a:xfrm>
            <a:off x="6615519" y="1608986"/>
            <a:ext cx="5424832" cy="68355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作業者ごとの</a:t>
            </a:r>
            <a:r>
              <a:rPr kumimoji="1" lang="ja-JP" altLang="en-US" sz="2000" dirty="0">
                <a:solidFill>
                  <a:sysClr val="windowText" lastClr="000000"/>
                </a:solidFill>
                <a:latin typeface="Meiryo UI" panose="020B0604030504040204" pitchFamily="50" charset="-128"/>
                <a:ea typeface="Meiryo UI" panose="020B0604030504040204" pitchFamily="50" charset="-128"/>
              </a:rPr>
              <a:t>締付トルクをトルクレンチで調べる</a:t>
            </a:r>
          </a:p>
        </p:txBody>
      </p:sp>
      <p:sp>
        <p:nvSpPr>
          <p:cNvPr id="56" name="角丸四角形 55"/>
          <p:cNvSpPr/>
          <p:nvPr/>
        </p:nvSpPr>
        <p:spPr>
          <a:xfrm>
            <a:off x="6393611" y="1615089"/>
            <a:ext cx="479052" cy="68536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検証</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587C03BB-2A28-4B85-BEC7-A43C8DE831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151718" y="1606255"/>
            <a:ext cx="271648" cy="421706"/>
          </a:xfrm>
          <a:prstGeom prst="rect">
            <a:avLst/>
          </a:prstGeom>
        </p:spPr>
      </p:pic>
      <p:grpSp>
        <p:nvGrpSpPr>
          <p:cNvPr id="8" name="グループ化 7">
            <a:extLst>
              <a:ext uri="{FF2B5EF4-FFF2-40B4-BE49-F238E27FC236}">
                <a16:creationId xmlns:a16="http://schemas.microsoft.com/office/drawing/2014/main" id="{63AE32C3-DFDF-4C3A-BC56-DB99052D860A}"/>
              </a:ext>
            </a:extLst>
          </p:cNvPr>
          <p:cNvGrpSpPr/>
          <p:nvPr/>
        </p:nvGrpSpPr>
        <p:grpSpPr>
          <a:xfrm>
            <a:off x="6402219" y="2362275"/>
            <a:ext cx="5664816" cy="3248816"/>
            <a:chOff x="6402219" y="2362275"/>
            <a:chExt cx="5664816" cy="3248816"/>
          </a:xfrm>
        </p:grpSpPr>
        <p:pic>
          <p:nvPicPr>
            <p:cNvPr id="4" name="図 3">
              <a:extLst>
                <a:ext uri="{FF2B5EF4-FFF2-40B4-BE49-F238E27FC236}">
                  <a16:creationId xmlns:a16="http://schemas.microsoft.com/office/drawing/2014/main" id="{B39914B0-FEA3-4A82-9D57-84FE8E6C62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tretch>
              <a:fillRect/>
            </a:stretch>
          </p:blipFill>
          <p:spPr>
            <a:xfrm>
              <a:off x="6402219" y="2362275"/>
              <a:ext cx="5664816" cy="3248816"/>
            </a:xfrm>
            <a:prstGeom prst="rect">
              <a:avLst/>
            </a:prstGeom>
          </p:spPr>
        </p:pic>
        <p:cxnSp>
          <p:nvCxnSpPr>
            <p:cNvPr id="20" name="直線コネクタ 19">
              <a:extLst>
                <a:ext uri="{FF2B5EF4-FFF2-40B4-BE49-F238E27FC236}">
                  <a16:creationId xmlns:a16="http://schemas.microsoft.com/office/drawing/2014/main" id="{B0F72B27-ED39-4737-96B8-8635745A3096}"/>
                </a:ext>
              </a:extLst>
            </p:cNvPr>
            <p:cNvCxnSpPr>
              <a:cxnSpLocks/>
            </p:cNvCxnSpPr>
            <p:nvPr/>
          </p:nvCxnSpPr>
          <p:spPr>
            <a:xfrm>
              <a:off x="9008278" y="3178590"/>
              <a:ext cx="6711" cy="18474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ボックス 5">
              <a:extLst>
                <a:ext uri="{FF2B5EF4-FFF2-40B4-BE49-F238E27FC236}">
                  <a16:creationId xmlns:a16="http://schemas.microsoft.com/office/drawing/2014/main" id="{546E3BC8-6513-4AAE-8E87-BBCEDE6AA138}"/>
                </a:ext>
              </a:extLst>
            </p:cNvPr>
            <p:cNvSpPr txBox="1"/>
            <p:nvPr/>
          </p:nvSpPr>
          <p:spPr>
            <a:xfrm>
              <a:off x="8180020" y="2579105"/>
              <a:ext cx="1656517" cy="8276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必要</a:t>
              </a:r>
              <a:r>
                <a:rPr kumimoji="1" lang="ja-JP" altLang="en-US" sz="1800" b="1" dirty="0">
                  <a:solidFill>
                    <a:srgbClr val="FF0000"/>
                  </a:solidFill>
                  <a:latin typeface="Meiryo UI" panose="020B0604030504040204" pitchFamily="50" charset="-128"/>
                  <a:ea typeface="Meiryo UI" panose="020B0604030504040204" pitchFamily="50" charset="-128"/>
                </a:rPr>
                <a:t>トルク</a:t>
              </a:r>
              <a:endParaRPr kumimoji="1" lang="en-US" altLang="ja-JP" sz="1800" b="1" dirty="0">
                <a:solidFill>
                  <a:srgbClr val="FF0000"/>
                </a:solidFill>
                <a:latin typeface="Meiryo UI" panose="020B0604030504040204" pitchFamily="50" charset="-128"/>
                <a:ea typeface="Meiryo UI" panose="020B0604030504040204" pitchFamily="50" charset="-128"/>
              </a:endParaRPr>
            </a:p>
          </p:txBody>
        </p:sp>
        <p:cxnSp>
          <p:nvCxnSpPr>
            <p:cNvPr id="52" name="直線コネクタ 51">
              <a:extLst>
                <a:ext uri="{FF2B5EF4-FFF2-40B4-BE49-F238E27FC236}">
                  <a16:creationId xmlns:a16="http://schemas.microsoft.com/office/drawing/2014/main" id="{B0F72B27-ED39-4737-96B8-8635745A3096}"/>
                </a:ext>
              </a:extLst>
            </p:cNvPr>
            <p:cNvCxnSpPr>
              <a:cxnSpLocks/>
            </p:cNvCxnSpPr>
            <p:nvPr/>
          </p:nvCxnSpPr>
          <p:spPr>
            <a:xfrm>
              <a:off x="10566472" y="3178590"/>
              <a:ext cx="6711" cy="1847474"/>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3" name="テキスト ボックス 5">
              <a:extLst>
                <a:ext uri="{FF2B5EF4-FFF2-40B4-BE49-F238E27FC236}">
                  <a16:creationId xmlns:a16="http://schemas.microsoft.com/office/drawing/2014/main" id="{546E3BC8-6513-4AAE-8E87-BBCEDE6AA138}"/>
                </a:ext>
              </a:extLst>
            </p:cNvPr>
            <p:cNvSpPr txBox="1"/>
            <p:nvPr/>
          </p:nvSpPr>
          <p:spPr>
            <a:xfrm>
              <a:off x="9754839" y="2579105"/>
              <a:ext cx="1656517" cy="8276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rgbClr val="00B0F0"/>
                  </a:solidFill>
                  <a:latin typeface="Meiryo UI" panose="020B0604030504040204" pitchFamily="50" charset="-128"/>
                  <a:ea typeface="Meiryo UI" panose="020B0604030504040204" pitchFamily="50" charset="-128"/>
                </a:rPr>
                <a:t>平均トルク</a:t>
              </a:r>
              <a:endParaRPr kumimoji="1" lang="en-US" altLang="ja-JP" sz="1800" b="1" dirty="0">
                <a:solidFill>
                  <a:srgbClr val="00B0F0"/>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8876EB2A-DA1D-46F4-BCA1-2F47761D8E8F}"/>
                </a:ext>
              </a:extLst>
            </p:cNvPr>
            <p:cNvSpPr txBox="1"/>
            <p:nvPr/>
          </p:nvSpPr>
          <p:spPr>
            <a:xfrm>
              <a:off x="8032364" y="2426009"/>
              <a:ext cx="2705100" cy="400110"/>
            </a:xfrm>
            <a:prstGeom prst="rect">
              <a:avLst/>
            </a:prstGeom>
            <a:solidFill>
              <a:schemeClr val="bg1">
                <a:lumMod val="95000"/>
              </a:schemeClr>
            </a:solidFill>
          </p:spPr>
          <p:txBody>
            <a:bodyPr wrap="square" rtlCol="0" anchor="ctr">
              <a:spAutoFit/>
            </a:bodyPr>
            <a:lstStyle/>
            <a:p>
              <a:pPr algn="ctr"/>
              <a:r>
                <a:rPr kumimoji="1" lang="ja-JP" altLang="en-US" sz="2000" b="1" dirty="0">
                  <a:latin typeface="Meiryo UI" panose="020B0604030504040204" pitchFamily="50" charset="-128"/>
                  <a:ea typeface="Meiryo UI" panose="020B0604030504040204" pitchFamily="50" charset="-128"/>
                </a:rPr>
                <a:t>作業者ごとの締付トルク</a:t>
              </a:r>
            </a:p>
          </p:txBody>
        </p:sp>
      </p:grpSp>
      <p:pic>
        <p:nvPicPr>
          <p:cNvPr id="10" name="図 9">
            <a:extLst>
              <a:ext uri="{FF2B5EF4-FFF2-40B4-BE49-F238E27FC236}">
                <a16:creationId xmlns:a16="http://schemas.microsoft.com/office/drawing/2014/main" id="{28845DF3-1318-459A-9B4F-95CA9658DC3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0000"/>
                    </a14:imgEffect>
                  </a14:imgLayer>
                </a14:imgProps>
              </a:ext>
              <a:ext uri="{28A0092B-C50C-407E-A947-70E740481C1C}">
                <a14:useLocalDpi xmlns:a14="http://schemas.microsoft.com/office/drawing/2010/main" val="0"/>
              </a:ext>
            </a:extLst>
          </a:blip>
          <a:stretch>
            <a:fillRect/>
          </a:stretch>
        </p:blipFill>
        <p:spPr>
          <a:xfrm>
            <a:off x="290619" y="4081655"/>
            <a:ext cx="5837887" cy="2709598"/>
          </a:xfrm>
          <a:prstGeom prst="rect">
            <a:avLst/>
          </a:prstGeom>
        </p:spPr>
      </p:pic>
      <p:sp>
        <p:nvSpPr>
          <p:cNvPr id="39" name="テキスト ボックス 38">
            <a:extLst>
              <a:ext uri="{FF2B5EF4-FFF2-40B4-BE49-F238E27FC236}">
                <a16:creationId xmlns:a16="http://schemas.microsoft.com/office/drawing/2014/main" id="{F7BDCDBB-8E52-450A-B49D-905B81831738}"/>
              </a:ext>
            </a:extLst>
          </p:cNvPr>
          <p:cNvSpPr txBox="1"/>
          <p:nvPr/>
        </p:nvSpPr>
        <p:spPr>
          <a:xfrm>
            <a:off x="1436766" y="4114871"/>
            <a:ext cx="3662423" cy="400110"/>
          </a:xfrm>
          <a:prstGeom prst="rect">
            <a:avLst/>
          </a:prstGeom>
          <a:solidFill>
            <a:schemeClr val="bg1">
              <a:lumMod val="95000"/>
            </a:schemeClr>
          </a:solidFill>
        </p:spPr>
        <p:txBody>
          <a:bodyPr wrap="square" rtlCol="0" anchor="ctr">
            <a:spAutoFit/>
          </a:bodyPr>
          <a:lstStyle/>
          <a:p>
            <a:pPr algn="ctr"/>
            <a:r>
              <a:rPr lang="ja-JP" altLang="en-US" sz="2000" b="1" dirty="0">
                <a:latin typeface="Meiryo UI" panose="020B0604030504040204" pitchFamily="50" charset="-128"/>
                <a:ea typeface="Meiryo UI" panose="020B0604030504040204" pitchFamily="50" charset="-128"/>
              </a:rPr>
              <a:t>ナットの緩みが発生する加工数</a:t>
            </a:r>
            <a:endParaRPr kumimoji="1" lang="ja-JP" altLang="en-US" sz="2000" b="1"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636E4707-C972-4A88-AD24-BBBCC7EE5691}"/>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6/29</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A40CF81-C003-477A-9EAF-36D894E7B24A}"/>
              </a:ext>
            </a:extLst>
          </p:cNvPr>
          <p:cNvSpPr/>
          <p:nvPr/>
        </p:nvSpPr>
        <p:spPr>
          <a:xfrm>
            <a:off x="10249633" y="469940"/>
            <a:ext cx="1375558" cy="485247"/>
          </a:xfrm>
          <a:prstGeom prst="rect">
            <a:avLst/>
          </a:prstGeom>
          <a:solidFill>
            <a:schemeClr val="accent4">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チーム長坂</a:t>
            </a:r>
            <a:endParaRPr kumimoji="1" lang="ja-JP" altLang="en-US" sz="2000" b="1" dirty="0">
              <a:latin typeface="Meiryo UI" panose="020B0604030504040204" pitchFamily="50" charset="-128"/>
              <a:ea typeface="Meiryo UI" panose="020B0604030504040204" pitchFamily="50" charset="-128"/>
            </a:endParaRPr>
          </a:p>
        </p:txBody>
      </p:sp>
      <p:sp>
        <p:nvSpPr>
          <p:cNvPr id="50" name="テキスト ボックス 5">
            <a:extLst>
              <a:ext uri="{FF2B5EF4-FFF2-40B4-BE49-F238E27FC236}">
                <a16:creationId xmlns:a16="http://schemas.microsoft.com/office/drawing/2014/main" id="{A30FE91F-349B-43BA-AE5F-50CD509F49B4}"/>
              </a:ext>
            </a:extLst>
          </p:cNvPr>
          <p:cNvSpPr txBox="1"/>
          <p:nvPr/>
        </p:nvSpPr>
        <p:spPr>
          <a:xfrm>
            <a:off x="6931826" y="3601239"/>
            <a:ext cx="1994144" cy="10589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dirty="0">
                <a:solidFill>
                  <a:schemeClr val="tx1"/>
                </a:solidFill>
                <a:latin typeface="Meiryo UI" panose="020B0604030504040204" pitchFamily="50" charset="-128"/>
                <a:ea typeface="Meiryo UI" panose="020B0604030504040204" pitchFamily="50" charset="-128"/>
              </a:rPr>
              <a:t>平均９</a:t>
            </a:r>
            <a:r>
              <a:rPr lang="en-US" altLang="ja-JP" sz="1800" dirty="0">
                <a:solidFill>
                  <a:schemeClr val="tx1"/>
                </a:solidFill>
                <a:latin typeface="Meiryo UI" panose="020B0604030504040204" pitchFamily="50" charset="-128"/>
                <a:ea typeface="Meiryo UI" panose="020B0604030504040204" pitchFamily="50" charset="-128"/>
              </a:rPr>
              <a:t>.1N</a:t>
            </a:r>
            <a:r>
              <a:rPr lang="ja-JP" altLang="en-US" sz="1800" dirty="0">
                <a:solidFill>
                  <a:schemeClr val="tx1"/>
                </a:solidFill>
                <a:latin typeface="Meiryo UI" panose="020B0604030504040204" pitchFamily="50" charset="-128"/>
                <a:ea typeface="Meiryo UI" panose="020B0604030504040204" pitchFamily="50" charset="-128"/>
              </a:rPr>
              <a:t>・</a:t>
            </a:r>
            <a:r>
              <a:rPr lang="en-US" altLang="ja-JP" sz="1800" dirty="0">
                <a:solidFill>
                  <a:schemeClr val="tx1"/>
                </a:solidFill>
                <a:latin typeface="Meiryo UI" panose="020B0604030504040204" pitchFamily="50" charset="-128"/>
                <a:ea typeface="Meiryo UI" panose="020B0604030504040204" pitchFamily="50" charset="-128"/>
              </a:rPr>
              <a:t>m</a:t>
            </a:r>
            <a:r>
              <a:rPr lang="ja-JP" altLang="en-US" sz="1800" dirty="0">
                <a:solidFill>
                  <a:schemeClr val="tx1"/>
                </a:solidFill>
                <a:latin typeface="Meiryo UI" panose="020B0604030504040204" pitchFamily="50" charset="-128"/>
                <a:ea typeface="Meiryo UI" panose="020B0604030504040204" pitchFamily="50" charset="-128"/>
              </a:rPr>
              <a:t>で</a:t>
            </a:r>
            <a:endParaRPr lang="en-US" altLang="ja-JP" sz="1800" dirty="0">
              <a:solidFill>
                <a:schemeClr val="tx1"/>
              </a:solidFill>
              <a:latin typeface="Meiryo UI" panose="020B0604030504040204" pitchFamily="50" charset="-128"/>
              <a:ea typeface="Meiryo UI" panose="020B0604030504040204" pitchFamily="50" charset="-128"/>
            </a:endParaRPr>
          </a:p>
          <a:p>
            <a:pPr algn="ctr"/>
            <a:r>
              <a:rPr lang="ja-JP" altLang="en-US" sz="1800" b="1" dirty="0">
                <a:solidFill>
                  <a:srgbClr val="FF0000"/>
                </a:solidFill>
                <a:latin typeface="Meiryo UI" panose="020B0604030504040204" pitchFamily="50" charset="-128"/>
                <a:ea typeface="Meiryo UI" panose="020B0604030504040204" pitchFamily="50" charset="-128"/>
              </a:rPr>
              <a:t>全員が必要トルク</a:t>
            </a:r>
            <a:endParaRPr lang="en-US" altLang="ja-JP" sz="1800" b="1" dirty="0">
              <a:solidFill>
                <a:srgbClr val="FF0000"/>
              </a:solidFill>
              <a:latin typeface="Meiryo UI" panose="020B0604030504040204" pitchFamily="50" charset="-128"/>
              <a:ea typeface="Meiryo UI" panose="020B0604030504040204" pitchFamily="50" charset="-128"/>
            </a:endParaRPr>
          </a:p>
          <a:p>
            <a:pPr algn="ctr"/>
            <a:r>
              <a:rPr lang="ja-JP" altLang="en-US" sz="1800" b="1" dirty="0">
                <a:solidFill>
                  <a:srgbClr val="FF0000"/>
                </a:solidFill>
                <a:latin typeface="Meiryo UI" panose="020B0604030504040204" pitchFamily="50" charset="-128"/>
                <a:ea typeface="Meiryo UI" panose="020B0604030504040204" pitchFamily="50" charset="-128"/>
              </a:rPr>
              <a:t>より強い！</a:t>
            </a:r>
            <a:endParaRPr lang="en-US" altLang="ja-JP" sz="1800" b="1" dirty="0">
              <a:solidFill>
                <a:srgbClr val="FF0000"/>
              </a:solidFill>
              <a:latin typeface="Meiryo UI" panose="020B0604030504040204" pitchFamily="50" charset="-128"/>
              <a:ea typeface="Meiryo UI" panose="020B0604030504040204" pitchFamily="50" charset="-128"/>
            </a:endParaRPr>
          </a:p>
        </p:txBody>
      </p:sp>
      <p:cxnSp>
        <p:nvCxnSpPr>
          <p:cNvPr id="51" name="直線コネクタ 50"/>
          <p:cNvCxnSpPr/>
          <p:nvPr/>
        </p:nvCxnSpPr>
        <p:spPr>
          <a:xfrm flipV="1">
            <a:off x="661316" y="3328521"/>
            <a:ext cx="5184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7010202" y="2126738"/>
            <a:ext cx="46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7122046" y="4265601"/>
            <a:ext cx="162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7555545" y="6240951"/>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8032364" y="6598001"/>
            <a:ext cx="28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7370198" y="4549817"/>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sp>
        <p:nvSpPr>
          <p:cNvPr id="67" name="テキスト ボックス 5">
            <a:extLst>
              <a:ext uri="{FF2B5EF4-FFF2-40B4-BE49-F238E27FC236}">
                <a16:creationId xmlns:a16="http://schemas.microsoft.com/office/drawing/2014/main" id="{27E2C057-1553-4146-80DA-169AD9B33F50}"/>
              </a:ext>
            </a:extLst>
          </p:cNvPr>
          <p:cNvSpPr txBox="1"/>
          <p:nvPr/>
        </p:nvSpPr>
        <p:spPr>
          <a:xfrm>
            <a:off x="1201316" y="4680064"/>
            <a:ext cx="1709394" cy="741512"/>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r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800" dirty="0">
                <a:solidFill>
                  <a:schemeClr val="tx1"/>
                </a:solidFill>
                <a:latin typeface="Meiryo UI" panose="020B0604030504040204" pitchFamily="50" charset="-128"/>
                <a:ea typeface="Meiryo UI" panose="020B0604030504040204" pitchFamily="50" charset="-128"/>
              </a:rPr>
              <a:t>5N</a:t>
            </a:r>
            <a:r>
              <a:rPr lang="ja-JP" altLang="en-US" sz="1800" dirty="0">
                <a:solidFill>
                  <a:schemeClr val="tx1"/>
                </a:solidFill>
                <a:latin typeface="Meiryo UI" panose="020B0604030504040204" pitchFamily="50" charset="-128"/>
                <a:ea typeface="Meiryo UI" panose="020B0604030504040204" pitchFamily="50" charset="-128"/>
              </a:rPr>
              <a:t>・</a:t>
            </a:r>
            <a:r>
              <a:rPr lang="en-US" altLang="ja-JP" sz="1800" dirty="0">
                <a:solidFill>
                  <a:schemeClr val="tx1"/>
                </a:solidFill>
                <a:latin typeface="Meiryo UI" panose="020B0604030504040204" pitchFamily="50" charset="-128"/>
                <a:ea typeface="Meiryo UI" panose="020B0604030504040204" pitchFamily="50" charset="-128"/>
              </a:rPr>
              <a:t>m</a:t>
            </a:r>
            <a:r>
              <a:rPr lang="ja-JP" altLang="en-US" sz="1800" dirty="0">
                <a:solidFill>
                  <a:schemeClr val="tx1"/>
                </a:solidFill>
                <a:latin typeface="Meiryo UI" panose="020B0604030504040204" pitchFamily="50" charset="-128"/>
                <a:ea typeface="Meiryo UI" panose="020B0604030504040204" pitchFamily="50" charset="-128"/>
              </a:rPr>
              <a:t>以上なら</a:t>
            </a:r>
            <a:endParaRPr lang="en-US" altLang="ja-JP" sz="1800" dirty="0">
              <a:solidFill>
                <a:schemeClr val="tx1"/>
              </a:solidFill>
              <a:latin typeface="Meiryo UI" panose="020B0604030504040204" pitchFamily="50" charset="-128"/>
              <a:ea typeface="Meiryo UI" panose="020B0604030504040204" pitchFamily="50" charset="-128"/>
            </a:endParaRPr>
          </a:p>
          <a:p>
            <a:pPr algn="ctr"/>
            <a:r>
              <a:rPr kumimoji="1" lang="ja-JP" altLang="en-US" sz="1800" dirty="0">
                <a:solidFill>
                  <a:schemeClr val="tx1"/>
                </a:solidFill>
                <a:latin typeface="Meiryo UI" panose="020B0604030504040204" pitchFamily="50" charset="-128"/>
                <a:ea typeface="Meiryo UI" panose="020B0604030504040204" pitchFamily="50" charset="-128"/>
              </a:rPr>
              <a:t>実質緩みなし！</a:t>
            </a:r>
            <a:endParaRPr kumimoji="1" lang="en-US" altLang="ja-JP" sz="1800" dirty="0">
              <a:solidFill>
                <a:schemeClr val="tx1"/>
              </a:solidFill>
              <a:latin typeface="Meiryo UI" panose="020B0604030504040204" pitchFamily="50" charset="-128"/>
              <a:ea typeface="Meiryo UI" panose="020B0604030504040204" pitchFamily="50" charset="-128"/>
            </a:endParaRPr>
          </a:p>
        </p:txBody>
      </p:sp>
      <p:cxnSp>
        <p:nvCxnSpPr>
          <p:cNvPr id="24" name="直線コネクタ 23">
            <a:extLst>
              <a:ext uri="{FF2B5EF4-FFF2-40B4-BE49-F238E27FC236}">
                <a16:creationId xmlns:a16="http://schemas.microsoft.com/office/drawing/2014/main" id="{B0F72B27-ED39-4737-96B8-8635745A3096}"/>
              </a:ext>
            </a:extLst>
          </p:cNvPr>
          <p:cNvCxnSpPr>
            <a:cxnSpLocks/>
            <a:endCxn id="68" idx="0"/>
          </p:cNvCxnSpPr>
          <p:nvPr/>
        </p:nvCxnSpPr>
        <p:spPr>
          <a:xfrm>
            <a:off x="3222509" y="4671099"/>
            <a:ext cx="0" cy="161288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cxnSpLocks/>
          </p:cNvCxnSpPr>
          <p:nvPr/>
        </p:nvCxnSpPr>
        <p:spPr>
          <a:xfrm>
            <a:off x="1258466" y="5356226"/>
            <a:ext cx="1541884"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cxnSpLocks/>
          </p:cNvCxnSpPr>
          <p:nvPr/>
        </p:nvCxnSpPr>
        <p:spPr>
          <a:xfrm>
            <a:off x="1281185" y="5055199"/>
            <a:ext cx="149059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 name="矢印: 左 5">
            <a:extLst>
              <a:ext uri="{FF2B5EF4-FFF2-40B4-BE49-F238E27FC236}">
                <a16:creationId xmlns:a16="http://schemas.microsoft.com/office/drawing/2014/main" id="{369F9ACF-6A07-477F-A945-CE6AEBAB0CD5}"/>
              </a:ext>
            </a:extLst>
          </p:cNvPr>
          <p:cNvSpPr/>
          <p:nvPr/>
        </p:nvSpPr>
        <p:spPr>
          <a:xfrm rot="19138079">
            <a:off x="3274636" y="5909822"/>
            <a:ext cx="698899" cy="315992"/>
          </a:xfrm>
          <a:prstGeom prst="left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4" name="テキスト ボックス 5">
            <a:extLst>
              <a:ext uri="{FF2B5EF4-FFF2-40B4-BE49-F238E27FC236}">
                <a16:creationId xmlns:a16="http://schemas.microsoft.com/office/drawing/2014/main" id="{546E3BC8-6513-4AAE-8E87-BBCEDE6AA138}"/>
              </a:ext>
            </a:extLst>
          </p:cNvPr>
          <p:cNvSpPr txBox="1"/>
          <p:nvPr/>
        </p:nvSpPr>
        <p:spPr>
          <a:xfrm>
            <a:off x="3905588" y="5479491"/>
            <a:ext cx="1778330" cy="43056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r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solidFill>
                  <a:srgbClr val="FF0000"/>
                </a:solidFill>
                <a:latin typeface="Meiryo UI" panose="020B0604030504040204" pitchFamily="50" charset="-128"/>
                <a:ea typeface="Meiryo UI" panose="020B0604030504040204" pitchFamily="50" charset="-128"/>
              </a:rPr>
              <a:t>必要トルク！！</a:t>
            </a:r>
            <a:endParaRPr kumimoji="1" lang="en-US" altLang="ja-JP" sz="1800" b="1" dirty="0">
              <a:solidFill>
                <a:srgbClr val="FF0000"/>
              </a:solidFill>
              <a:latin typeface="Meiryo UI" panose="020B0604030504040204" pitchFamily="50" charset="-128"/>
              <a:ea typeface="Meiryo UI" panose="020B0604030504040204" pitchFamily="50" charset="-128"/>
            </a:endParaRPr>
          </a:p>
        </p:txBody>
      </p:sp>
      <p:cxnSp>
        <p:nvCxnSpPr>
          <p:cNvPr id="61" name="直線コネクタ 60"/>
          <p:cNvCxnSpPr>
            <a:cxnSpLocks/>
          </p:cNvCxnSpPr>
          <p:nvPr/>
        </p:nvCxnSpPr>
        <p:spPr>
          <a:xfrm>
            <a:off x="4063918" y="5839873"/>
            <a:ext cx="144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sp>
        <p:nvSpPr>
          <p:cNvPr id="68" name="楕円 67">
            <a:extLst>
              <a:ext uri="{FF2B5EF4-FFF2-40B4-BE49-F238E27FC236}">
                <a16:creationId xmlns:a16="http://schemas.microsoft.com/office/drawing/2014/main" id="{341C6D47-444C-4E64-BE70-AD6B0DC8472C}"/>
              </a:ext>
            </a:extLst>
          </p:cNvPr>
          <p:cNvSpPr/>
          <p:nvPr/>
        </p:nvSpPr>
        <p:spPr>
          <a:xfrm>
            <a:off x="3078911" y="6283980"/>
            <a:ext cx="291819" cy="2560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Tree>
    <p:extLst>
      <p:ext uri="{BB962C8B-B14F-4D97-AF65-F5344CB8AC3E}">
        <p14:creationId xmlns:p14="http://schemas.microsoft.com/office/powerpoint/2010/main" val="261508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25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1250"/>
                                        <p:tgtEl>
                                          <p:spTgt spid="59"/>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1250"/>
                                        <p:tgtEl>
                                          <p:spTgt spid="60"/>
                                        </p:tgtEl>
                                      </p:cBhvr>
                                    </p:animEffect>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125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225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1250"/>
                                        <p:tgtEl>
                                          <p:spTgt spid="63"/>
                                        </p:tgtEl>
                                      </p:cBhvr>
                                    </p:animEffect>
                                  </p:childTnLst>
                                </p:cTn>
                              </p:par>
                            </p:childTnLst>
                          </p:cTn>
                        </p:par>
                        <p:par>
                          <p:cTn id="31" fill="hold">
                            <p:stCondLst>
                              <p:cond delay="1250"/>
                            </p:stCondLst>
                            <p:childTnLst>
                              <p:par>
                                <p:cTn id="32" presetID="22" presetClass="entr" presetSubtype="8"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125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1500"/>
                                        <p:tgtEl>
                                          <p:spTgt spid="64"/>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1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6804442" y="5822302"/>
            <a:ext cx="591882" cy="9328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結果①</a:t>
            </a:r>
          </a:p>
        </p:txBody>
      </p:sp>
      <p:sp>
        <p:nvSpPr>
          <p:cNvPr id="16" name="正方形/長方形 15"/>
          <p:cNvSpPr/>
          <p:nvPr/>
        </p:nvSpPr>
        <p:spPr>
          <a:xfrm>
            <a:off x="7396322" y="5822302"/>
            <a:ext cx="4739691" cy="93289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平均トルク付近では真直度の</a:t>
            </a:r>
            <a:r>
              <a:rPr lang="ja-JP" altLang="en-US" sz="2400" b="1" dirty="0">
                <a:solidFill>
                  <a:schemeClr val="tx1"/>
                </a:solidFill>
                <a:latin typeface="Meiryo UI" panose="020B0604030504040204" pitchFamily="50" charset="-128"/>
                <a:ea typeface="Meiryo UI" panose="020B0604030504040204" pitchFamily="50" charset="-128"/>
              </a:rPr>
              <a:t>ズレ</a:t>
            </a:r>
            <a:r>
              <a:rPr kumimoji="1" lang="ja-JP" altLang="en-US" sz="2400" b="1" dirty="0">
                <a:solidFill>
                  <a:schemeClr val="tx1"/>
                </a:solidFill>
                <a:latin typeface="Meiryo UI" panose="020B0604030504040204" pitchFamily="50" charset="-128"/>
                <a:ea typeface="Meiryo UI" panose="020B0604030504040204" pitchFamily="50" charset="-128"/>
              </a:rPr>
              <a:t>と</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gn="ctr"/>
            <a:r>
              <a:rPr kumimoji="1" lang="ja-JP" altLang="en-US" sz="2400" b="1" dirty="0">
                <a:solidFill>
                  <a:schemeClr val="tx1"/>
                </a:solidFill>
                <a:latin typeface="Meiryo UI" panose="020B0604030504040204" pitchFamily="50" charset="-128"/>
                <a:ea typeface="Meiryo UI" panose="020B0604030504040204" pitchFamily="50" charset="-128"/>
              </a:rPr>
              <a:t>そのバラつきが大きくなっている。</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39" name="下矢印 38"/>
          <p:cNvSpPr/>
          <p:nvPr/>
        </p:nvSpPr>
        <p:spPr>
          <a:xfrm rot="16200000">
            <a:off x="4834415" y="4278001"/>
            <a:ext cx="1474869" cy="382383"/>
          </a:xfrm>
          <a:prstGeom prst="downArrow">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44" name="グラフ 43">
            <a:extLst>
              <a:ext uri="{FF2B5EF4-FFF2-40B4-BE49-F238E27FC236}">
                <a16:creationId xmlns:a16="http://schemas.microsoft.com/office/drawing/2014/main" id="{D3B9AEA3-F8C1-4D90-81F7-01BC4F00AF1B}"/>
              </a:ext>
            </a:extLst>
          </p:cNvPr>
          <p:cNvGraphicFramePr>
            <a:graphicFrameLocks/>
          </p:cNvGraphicFramePr>
          <p:nvPr>
            <p:extLst>
              <p:ext uri="{D42A27DB-BD31-4B8C-83A1-F6EECF244321}">
                <p14:modId xmlns:p14="http://schemas.microsoft.com/office/powerpoint/2010/main" val="2212551702"/>
              </p:ext>
            </p:extLst>
          </p:nvPr>
        </p:nvGraphicFramePr>
        <p:xfrm>
          <a:off x="160021" y="1965547"/>
          <a:ext cx="6395065" cy="4812629"/>
        </p:xfrm>
        <a:graphic>
          <a:graphicData uri="http://schemas.openxmlformats.org/drawingml/2006/chart">
            <c:chart xmlns:c="http://schemas.openxmlformats.org/drawingml/2006/chart" xmlns:r="http://schemas.openxmlformats.org/officeDocument/2006/relationships" r:id="rId2"/>
          </a:graphicData>
        </a:graphic>
      </p:graphicFrame>
      <p:sp>
        <p:nvSpPr>
          <p:cNvPr id="17" name="テキスト ボックス 16">
            <a:extLst>
              <a:ext uri="{FF2B5EF4-FFF2-40B4-BE49-F238E27FC236}">
                <a16:creationId xmlns:a16="http://schemas.microsoft.com/office/drawing/2014/main" id="{A8A8AB3C-7E7E-4F3F-9E4A-6EEF691D2509}"/>
              </a:ext>
            </a:extLst>
          </p:cNvPr>
          <p:cNvSpPr txBox="1"/>
          <p:nvPr/>
        </p:nvSpPr>
        <p:spPr>
          <a:xfrm>
            <a:off x="118296" y="1556106"/>
            <a:ext cx="3587996" cy="400110"/>
          </a:xfrm>
          <a:prstGeom prst="rect">
            <a:avLst/>
          </a:prstGeom>
          <a:noFill/>
        </p:spPr>
        <p:txBody>
          <a:bodyPr wrap="square" rtlCol="0" anchor="ctr">
            <a:spAutoFit/>
          </a:bodyPr>
          <a:lstStyle/>
          <a:p>
            <a:pPr algn="ctr"/>
            <a:r>
              <a:rPr lang="ja-JP" altLang="en-US" sz="2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締付トルクとズレの関係性は？</a:t>
            </a:r>
            <a:endParaRPr kumimoji="1" lang="en-US" altLang="ja-JP" sz="2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テキスト ボックス 5">
            <a:extLst>
              <a:ext uri="{FF2B5EF4-FFF2-40B4-BE49-F238E27FC236}">
                <a16:creationId xmlns:a16="http://schemas.microsoft.com/office/drawing/2014/main" id="{546E3BC8-6513-4AAE-8E87-BBCEDE6AA138}"/>
              </a:ext>
            </a:extLst>
          </p:cNvPr>
          <p:cNvSpPr txBox="1"/>
          <p:nvPr/>
        </p:nvSpPr>
        <p:spPr>
          <a:xfrm>
            <a:off x="4592107" y="4714005"/>
            <a:ext cx="1610798" cy="941198"/>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solidFill>
                  <a:srgbClr val="FF0000"/>
                </a:solidFill>
                <a:latin typeface="Meiryo UI" panose="020B0604030504040204" pitchFamily="50" charset="-128"/>
                <a:ea typeface="Meiryo UI" panose="020B0604030504040204" pitchFamily="50" charset="-128"/>
              </a:rPr>
              <a:t>二次曲線</a:t>
            </a:r>
            <a:endParaRPr lang="en-US" altLang="ja-JP" sz="2000" b="1" dirty="0">
              <a:solidFill>
                <a:srgbClr val="FF0000"/>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に近い！</a:t>
            </a:r>
            <a:endParaRPr lang="en-US" altLang="ja-JP" sz="2000" b="1" dirty="0">
              <a:solidFill>
                <a:schemeClr val="tx1"/>
              </a:solidFill>
              <a:latin typeface="Meiryo UI" panose="020B0604030504040204" pitchFamily="50" charset="-128"/>
              <a:ea typeface="Meiryo UI" panose="020B0604030504040204" pitchFamily="50" charset="-128"/>
            </a:endParaRPr>
          </a:p>
        </p:txBody>
      </p:sp>
      <p:cxnSp>
        <p:nvCxnSpPr>
          <p:cNvPr id="37" name="直線コネクタ 36">
            <a:extLst>
              <a:ext uri="{FF2B5EF4-FFF2-40B4-BE49-F238E27FC236}">
                <a16:creationId xmlns:a16="http://schemas.microsoft.com/office/drawing/2014/main" id="{B0F72B27-ED39-4737-96B8-8635745A3096}"/>
              </a:ext>
            </a:extLst>
          </p:cNvPr>
          <p:cNvCxnSpPr>
            <a:cxnSpLocks/>
          </p:cNvCxnSpPr>
          <p:nvPr/>
        </p:nvCxnSpPr>
        <p:spPr>
          <a:xfrm flipH="1">
            <a:off x="2826542" y="3680681"/>
            <a:ext cx="0" cy="25200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8" name="テキスト ボックス 5">
            <a:extLst>
              <a:ext uri="{FF2B5EF4-FFF2-40B4-BE49-F238E27FC236}">
                <a16:creationId xmlns:a16="http://schemas.microsoft.com/office/drawing/2014/main" id="{546E3BC8-6513-4AAE-8E87-BBCEDE6AA138}"/>
              </a:ext>
            </a:extLst>
          </p:cNvPr>
          <p:cNvSpPr txBox="1"/>
          <p:nvPr/>
        </p:nvSpPr>
        <p:spPr>
          <a:xfrm>
            <a:off x="2277410" y="2945246"/>
            <a:ext cx="1107266" cy="73543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solidFill>
                  <a:srgbClr val="FF0000"/>
                </a:solidFill>
                <a:latin typeface="Meiryo UI" panose="020B0604030504040204" pitchFamily="50" charset="-128"/>
                <a:ea typeface="Meiryo UI" panose="020B0604030504040204" pitchFamily="50" charset="-128"/>
              </a:rPr>
              <a:t>必要</a:t>
            </a:r>
            <a:endParaRPr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トルク</a:t>
            </a:r>
            <a:endParaRPr kumimoji="1" lang="en-US" altLang="ja-JP" sz="2000" b="1" dirty="0">
              <a:solidFill>
                <a:srgbClr val="FF0000"/>
              </a:solidFill>
              <a:latin typeface="Meiryo UI" panose="020B0604030504040204" pitchFamily="50" charset="-128"/>
              <a:ea typeface="Meiryo UI" panose="020B0604030504040204" pitchFamily="50" charset="-128"/>
            </a:endParaRPr>
          </a:p>
        </p:txBody>
      </p:sp>
      <p:cxnSp>
        <p:nvCxnSpPr>
          <p:cNvPr id="40" name="直線コネクタ 39">
            <a:extLst>
              <a:ext uri="{FF2B5EF4-FFF2-40B4-BE49-F238E27FC236}">
                <a16:creationId xmlns:a16="http://schemas.microsoft.com/office/drawing/2014/main" id="{B0F72B27-ED39-4737-96B8-8635745A3096}"/>
              </a:ext>
            </a:extLst>
          </p:cNvPr>
          <p:cNvCxnSpPr>
            <a:cxnSpLocks/>
          </p:cNvCxnSpPr>
          <p:nvPr/>
        </p:nvCxnSpPr>
        <p:spPr>
          <a:xfrm>
            <a:off x="4245698" y="3699342"/>
            <a:ext cx="1544" cy="2484000"/>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41" name="テキスト ボックス 5">
            <a:extLst>
              <a:ext uri="{FF2B5EF4-FFF2-40B4-BE49-F238E27FC236}">
                <a16:creationId xmlns:a16="http://schemas.microsoft.com/office/drawing/2014/main" id="{546E3BC8-6513-4AAE-8E87-BBCEDE6AA138}"/>
              </a:ext>
            </a:extLst>
          </p:cNvPr>
          <p:cNvSpPr txBox="1"/>
          <p:nvPr/>
        </p:nvSpPr>
        <p:spPr>
          <a:xfrm>
            <a:off x="3706292" y="2961046"/>
            <a:ext cx="1135185" cy="6709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solidFill>
                  <a:srgbClr val="00B0F0"/>
                </a:solidFill>
                <a:latin typeface="Meiryo UI" panose="020B0604030504040204" pitchFamily="50" charset="-128"/>
                <a:ea typeface="Meiryo UI" panose="020B0604030504040204" pitchFamily="50" charset="-128"/>
              </a:rPr>
              <a:t>平均</a:t>
            </a:r>
            <a:endParaRPr lang="en-US" altLang="ja-JP" sz="2000" b="1" dirty="0">
              <a:solidFill>
                <a:srgbClr val="00B0F0"/>
              </a:solidFill>
              <a:latin typeface="Meiryo UI" panose="020B0604030504040204" pitchFamily="50" charset="-128"/>
              <a:ea typeface="Meiryo UI" panose="020B0604030504040204" pitchFamily="50" charset="-128"/>
            </a:endParaRPr>
          </a:p>
          <a:p>
            <a:pPr algn="ctr"/>
            <a:r>
              <a:rPr lang="ja-JP" altLang="en-US" sz="2000" b="1" dirty="0">
                <a:solidFill>
                  <a:srgbClr val="00B0F0"/>
                </a:solidFill>
                <a:latin typeface="Meiryo UI" panose="020B0604030504040204" pitchFamily="50" charset="-128"/>
                <a:ea typeface="Meiryo UI" panose="020B0604030504040204" pitchFamily="50" charset="-128"/>
              </a:rPr>
              <a:t>トルク</a:t>
            </a:r>
            <a:endParaRPr kumimoji="1" lang="en-US" altLang="ja-JP" sz="2000" b="1" dirty="0">
              <a:solidFill>
                <a:srgbClr val="00B0F0"/>
              </a:solidFill>
              <a:latin typeface="Meiryo UI" panose="020B0604030504040204" pitchFamily="50" charset="-128"/>
              <a:ea typeface="Meiryo UI" panose="020B0604030504040204" pitchFamily="50" charset="-128"/>
            </a:endParaRPr>
          </a:p>
        </p:txBody>
      </p:sp>
      <p:cxnSp>
        <p:nvCxnSpPr>
          <p:cNvPr id="43" name="直線コネクタ 42">
            <a:extLst>
              <a:ext uri="{FF2B5EF4-FFF2-40B4-BE49-F238E27FC236}">
                <a16:creationId xmlns:a16="http://schemas.microsoft.com/office/drawing/2014/main" id="{B0F72B27-ED39-4737-96B8-8635745A3096}"/>
              </a:ext>
            </a:extLst>
          </p:cNvPr>
          <p:cNvCxnSpPr>
            <a:cxnSpLocks/>
          </p:cNvCxnSpPr>
          <p:nvPr/>
        </p:nvCxnSpPr>
        <p:spPr>
          <a:xfrm>
            <a:off x="2515315" y="5499167"/>
            <a:ext cx="307160" cy="228276"/>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 name="テキスト ボックス 5">
            <a:extLst>
              <a:ext uri="{FF2B5EF4-FFF2-40B4-BE49-F238E27FC236}">
                <a16:creationId xmlns:a16="http://schemas.microsoft.com/office/drawing/2014/main" id="{546E3BC8-6513-4AAE-8E87-BBCEDE6AA138}"/>
              </a:ext>
            </a:extLst>
          </p:cNvPr>
          <p:cNvSpPr txBox="1"/>
          <p:nvPr/>
        </p:nvSpPr>
        <p:spPr>
          <a:xfrm>
            <a:off x="1930795" y="5098922"/>
            <a:ext cx="828258" cy="441366"/>
          </a:xfrm>
          <a:prstGeom prst="rect">
            <a:avLst/>
          </a:prstGeom>
          <a:solidFill>
            <a:schemeClr val="bg1"/>
          </a:solidFill>
          <a:ln w="38100"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2000" b="1" dirty="0">
                <a:solidFill>
                  <a:srgbClr val="FF0000"/>
                </a:solidFill>
                <a:latin typeface="Meiryo UI" panose="020B0604030504040204" pitchFamily="50" charset="-128"/>
                <a:ea typeface="Meiryo UI" panose="020B0604030504040204" pitchFamily="50" charset="-128"/>
              </a:rPr>
              <a:t>0.04</a:t>
            </a:r>
          </a:p>
        </p:txBody>
      </p:sp>
      <p:cxnSp>
        <p:nvCxnSpPr>
          <p:cNvPr id="50" name="直線コネクタ 49">
            <a:extLst>
              <a:ext uri="{FF2B5EF4-FFF2-40B4-BE49-F238E27FC236}">
                <a16:creationId xmlns:a16="http://schemas.microsoft.com/office/drawing/2014/main" id="{B0F72B27-ED39-4737-96B8-8635745A3096}"/>
              </a:ext>
            </a:extLst>
          </p:cNvPr>
          <p:cNvCxnSpPr>
            <a:cxnSpLocks/>
          </p:cNvCxnSpPr>
          <p:nvPr/>
        </p:nvCxnSpPr>
        <p:spPr>
          <a:xfrm>
            <a:off x="3920070" y="4490101"/>
            <a:ext cx="307160" cy="228276"/>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51" name="テキスト ボックス 5">
            <a:extLst>
              <a:ext uri="{FF2B5EF4-FFF2-40B4-BE49-F238E27FC236}">
                <a16:creationId xmlns:a16="http://schemas.microsoft.com/office/drawing/2014/main" id="{546E3BC8-6513-4AAE-8E87-BBCEDE6AA138}"/>
              </a:ext>
            </a:extLst>
          </p:cNvPr>
          <p:cNvSpPr txBox="1"/>
          <p:nvPr/>
        </p:nvSpPr>
        <p:spPr>
          <a:xfrm>
            <a:off x="3188020" y="4095306"/>
            <a:ext cx="828258" cy="441366"/>
          </a:xfrm>
          <a:prstGeom prst="rect">
            <a:avLst/>
          </a:prstGeom>
          <a:solidFill>
            <a:schemeClr val="bg1"/>
          </a:solidFill>
          <a:ln w="38100" cmpd="sng">
            <a:solidFill>
              <a:srgbClr val="00B0F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000" b="1" dirty="0">
                <a:solidFill>
                  <a:srgbClr val="00B0F0"/>
                </a:solidFill>
                <a:latin typeface="Meiryo UI" panose="020B0604030504040204" pitchFamily="50" charset="-128"/>
                <a:ea typeface="Meiryo UI" panose="020B0604030504040204" pitchFamily="50" charset="-128"/>
              </a:rPr>
              <a:t>0.12</a:t>
            </a:r>
            <a:endParaRPr kumimoji="1" lang="en-US" altLang="ja-JP" sz="2000" b="1" dirty="0">
              <a:solidFill>
                <a:srgbClr val="00B0F0"/>
              </a:solidFill>
              <a:latin typeface="Meiryo UI" panose="020B0604030504040204" pitchFamily="50" charset="-128"/>
              <a:ea typeface="Meiryo UI" panose="020B0604030504040204" pitchFamily="50" charset="-128"/>
            </a:endParaRPr>
          </a:p>
        </p:txBody>
      </p:sp>
      <p:cxnSp>
        <p:nvCxnSpPr>
          <p:cNvPr id="30" name="直線コネクタ 29">
            <a:extLst>
              <a:ext uri="{FF2B5EF4-FFF2-40B4-BE49-F238E27FC236}">
                <a16:creationId xmlns:a16="http://schemas.microsoft.com/office/drawing/2014/main" id="{C580F86D-C0EA-475B-BDF3-2B7009BF6BC1}"/>
              </a:ext>
            </a:extLst>
          </p:cNvPr>
          <p:cNvCxnSpPr>
            <a:cxnSpLocks/>
          </p:cNvCxnSpPr>
          <p:nvPr/>
        </p:nvCxnSpPr>
        <p:spPr>
          <a:xfrm flipH="1" flipV="1">
            <a:off x="6717130" y="1614077"/>
            <a:ext cx="39432" cy="5141118"/>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3" name="グループ化 32"/>
          <p:cNvGrpSpPr/>
          <p:nvPr/>
        </p:nvGrpSpPr>
        <p:grpSpPr>
          <a:xfrm>
            <a:off x="804601" y="1120631"/>
            <a:ext cx="8401542" cy="410308"/>
            <a:chOff x="711199" y="1227016"/>
            <a:chExt cx="8401542" cy="410308"/>
          </a:xfrm>
        </p:grpSpPr>
        <p:sp>
          <p:nvSpPr>
            <p:cNvPr id="34" name="角丸四角形 33"/>
            <p:cNvSpPr/>
            <p:nvPr/>
          </p:nvSpPr>
          <p:spPr>
            <a:xfrm>
              <a:off x="711199" y="1227016"/>
              <a:ext cx="1695939"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調査①</a:t>
              </a:r>
            </a:p>
          </p:txBody>
        </p:sp>
        <p:sp>
          <p:nvSpPr>
            <p:cNvPr id="35" name="角丸四角形 34"/>
            <p:cNvSpPr/>
            <p:nvPr/>
          </p:nvSpPr>
          <p:spPr>
            <a:xfrm>
              <a:off x="2403232" y="1230924"/>
              <a:ext cx="6709509" cy="40640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振動で緩まないように力強く締めすぎなのでは？</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571239" y="87760"/>
            <a:ext cx="11049525" cy="953640"/>
            <a:chOff x="856858" y="131640"/>
            <a:chExt cx="16574288" cy="1430460"/>
          </a:xfrm>
        </p:grpSpPr>
        <p:sp>
          <p:nvSpPr>
            <p:cNvPr id="46"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8"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9"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52"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53" name="グループ化 52"/>
            <p:cNvGrpSpPr/>
            <p:nvPr/>
          </p:nvGrpSpPr>
          <p:grpSpPr>
            <a:xfrm>
              <a:off x="1233237" y="131640"/>
              <a:ext cx="1213487" cy="1430459"/>
              <a:chOff x="1233237" y="131640"/>
              <a:chExt cx="1213487" cy="1430459"/>
            </a:xfrm>
          </p:grpSpPr>
          <p:sp>
            <p:nvSpPr>
              <p:cNvPr id="54"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55"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21</a:t>
                </a:r>
              </a:p>
            </p:txBody>
          </p:sp>
        </p:grpSp>
      </p:grpSp>
      <p:sp>
        <p:nvSpPr>
          <p:cNvPr id="3" name="矢印: 右 2">
            <a:extLst>
              <a:ext uri="{FF2B5EF4-FFF2-40B4-BE49-F238E27FC236}">
                <a16:creationId xmlns:a16="http://schemas.microsoft.com/office/drawing/2014/main" id="{1DF48EFB-BF7A-4F1F-B020-DCB943346F1C}"/>
              </a:ext>
            </a:extLst>
          </p:cNvPr>
          <p:cNvSpPr/>
          <p:nvPr/>
        </p:nvSpPr>
        <p:spPr>
          <a:xfrm rot="5400000">
            <a:off x="9221927" y="4533605"/>
            <a:ext cx="457284" cy="2024938"/>
          </a:xfrm>
          <a:prstGeom prst="rightArrow">
            <a:avLst/>
          </a:prstGeom>
          <a:solidFill>
            <a:schemeClr val="bg1">
              <a:alpha val="50000"/>
            </a:schemeClr>
          </a:solidFill>
          <a:ln w="19050">
            <a:solidFill>
              <a:srgbClr val="140AD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矢印: 右 4">
            <a:extLst>
              <a:ext uri="{FF2B5EF4-FFF2-40B4-BE49-F238E27FC236}">
                <a16:creationId xmlns:a16="http://schemas.microsoft.com/office/drawing/2014/main" id="{A44FC9F2-FA3D-4829-BED5-6F4DFC3F89E0}"/>
              </a:ext>
            </a:extLst>
          </p:cNvPr>
          <p:cNvSpPr/>
          <p:nvPr/>
        </p:nvSpPr>
        <p:spPr>
          <a:xfrm rot="20327144">
            <a:off x="1738976" y="4185544"/>
            <a:ext cx="1448510" cy="817920"/>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約</a:t>
            </a:r>
            <a:r>
              <a:rPr kumimoji="1" lang="en-US" altLang="ja-JP" sz="2400" b="1" dirty="0">
                <a:solidFill>
                  <a:schemeClr val="tx1"/>
                </a:solidFill>
              </a:rPr>
              <a:t>3</a:t>
            </a:r>
            <a:r>
              <a:rPr kumimoji="1" lang="ja-JP" altLang="en-US" sz="2400" b="1" dirty="0">
                <a:solidFill>
                  <a:schemeClr val="tx1"/>
                </a:solidFill>
              </a:rPr>
              <a:t>倍</a:t>
            </a:r>
          </a:p>
        </p:txBody>
      </p:sp>
      <p:sp>
        <p:nvSpPr>
          <p:cNvPr id="2" name="正方形/長方形 1">
            <a:extLst>
              <a:ext uri="{FF2B5EF4-FFF2-40B4-BE49-F238E27FC236}">
                <a16:creationId xmlns:a16="http://schemas.microsoft.com/office/drawing/2014/main" id="{9D166655-B941-47B4-A6BE-FBCF57B47889}"/>
              </a:ext>
            </a:extLst>
          </p:cNvPr>
          <p:cNvSpPr/>
          <p:nvPr/>
        </p:nvSpPr>
        <p:spPr>
          <a:xfrm>
            <a:off x="7188458" y="4297142"/>
            <a:ext cx="4524222" cy="929739"/>
          </a:xfrm>
          <a:prstGeom prst="rect">
            <a:avLst/>
          </a:prstGeom>
          <a:ln w="19050">
            <a:solidFill>
              <a:srgbClr val="140A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普段作業している締付トルクは</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必要トルクからすると締めすぎ！</a:t>
            </a:r>
            <a:endParaRPr kumimoji="1" lang="en-US" altLang="ja-JP" sz="2400" dirty="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692A6FFD-D76D-4BC1-BA29-7B3133B36914}"/>
              </a:ext>
            </a:extLst>
          </p:cNvPr>
          <p:cNvSpPr/>
          <p:nvPr/>
        </p:nvSpPr>
        <p:spPr>
          <a:xfrm>
            <a:off x="6918606" y="1681739"/>
            <a:ext cx="5063927" cy="2048774"/>
          </a:xfrm>
          <a:prstGeom prst="rect">
            <a:avLst/>
          </a:prstGeom>
          <a:ln w="19050">
            <a:solidFill>
              <a:srgbClr val="140A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Meiryo UI" panose="020B0604030504040204" pitchFamily="50" charset="-128"/>
                <a:ea typeface="Meiryo UI" panose="020B0604030504040204" pitchFamily="50" charset="-128"/>
              </a:rPr>
              <a:t>締付トルクと真直度のズレの関係は</a:t>
            </a:r>
            <a:endParaRPr lang="en-US" altLang="ja-JP" sz="2400" dirty="0">
              <a:latin typeface="Meiryo UI" panose="020B0604030504040204" pitchFamily="50" charset="-128"/>
              <a:ea typeface="Meiryo UI" panose="020B0604030504040204" pitchFamily="50" charset="-128"/>
            </a:endParaRPr>
          </a:p>
          <a:p>
            <a:pPr algn="ctr"/>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次曲線に近い形になっている</a:t>
            </a:r>
            <a:endParaRPr lang="en-US" altLang="ja-JP" sz="2400" dirty="0">
              <a:latin typeface="Meiryo UI" panose="020B0604030504040204" pitchFamily="50" charset="-128"/>
              <a:ea typeface="Meiryo UI" panose="020B0604030504040204" pitchFamily="50" charset="-128"/>
            </a:endParaRPr>
          </a:p>
          <a:p>
            <a:pPr algn="ctr"/>
            <a:r>
              <a:rPr lang="ja-JP" altLang="en-US" sz="2400" dirty="0">
                <a:latin typeface="Meiryo UI" panose="020B0604030504040204" pitchFamily="50" charset="-128"/>
                <a:ea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rPr>
              <a:t>強く締めれば締めるほど</a:t>
            </a:r>
            <a:endParaRPr lang="en-US" altLang="ja-JP" sz="2400" b="1" dirty="0">
              <a:latin typeface="Meiryo UI" panose="020B0604030504040204" pitchFamily="50" charset="-128"/>
              <a:ea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rPr>
              <a:t>真直度への影響は大きい</a:t>
            </a:r>
            <a:endParaRPr lang="en-US" altLang="ja-JP" sz="24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0291825-D990-42A7-AE82-9F4FDC065CD9}"/>
              </a:ext>
            </a:extLst>
          </p:cNvPr>
          <p:cNvSpPr txBox="1"/>
          <p:nvPr/>
        </p:nvSpPr>
        <p:spPr>
          <a:xfrm>
            <a:off x="9159565" y="3552545"/>
            <a:ext cx="582007" cy="1015663"/>
          </a:xfrm>
          <a:prstGeom prst="rect">
            <a:avLst/>
          </a:prstGeom>
          <a:noFill/>
        </p:spPr>
        <p:txBody>
          <a:bodyPr wrap="square" rtlCol="0" anchor="ctr">
            <a:spAutoFit/>
          </a:bodyPr>
          <a:lstStyle/>
          <a:p>
            <a:pPr algn="ctr"/>
            <a:r>
              <a:rPr kumimoji="1" lang="ja-JP" altLang="en-US" sz="6000" b="1" dirty="0">
                <a:solidFill>
                  <a:srgbClr val="FF0000"/>
                </a:solidFill>
              </a:rPr>
              <a:t>＋</a:t>
            </a:r>
          </a:p>
        </p:txBody>
      </p:sp>
      <p:sp>
        <p:nvSpPr>
          <p:cNvPr id="36" name="正方形/長方形 35">
            <a:extLst>
              <a:ext uri="{FF2B5EF4-FFF2-40B4-BE49-F238E27FC236}">
                <a16:creationId xmlns:a16="http://schemas.microsoft.com/office/drawing/2014/main" id="{0F25DD8B-39D3-4B4D-8B3B-072C1739B27C}"/>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7/3</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050B972A-31F6-4A70-9398-35216E85DFBD}"/>
              </a:ext>
            </a:extLst>
          </p:cNvPr>
          <p:cNvSpPr/>
          <p:nvPr/>
        </p:nvSpPr>
        <p:spPr>
          <a:xfrm>
            <a:off x="10249633" y="469940"/>
            <a:ext cx="1375558" cy="485247"/>
          </a:xfrm>
          <a:prstGeom prst="rect">
            <a:avLst/>
          </a:prstGeom>
          <a:solidFill>
            <a:schemeClr val="accent4">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チーム長坂</a:t>
            </a:r>
            <a:endParaRPr kumimoji="1" lang="ja-JP" altLang="en-US" sz="2000" b="1" dirty="0">
              <a:latin typeface="Meiryo UI" panose="020B0604030504040204" pitchFamily="50" charset="-128"/>
              <a:ea typeface="Meiryo UI" panose="020B0604030504040204" pitchFamily="50" charset="-128"/>
            </a:endParaRPr>
          </a:p>
        </p:txBody>
      </p:sp>
      <p:cxnSp>
        <p:nvCxnSpPr>
          <p:cNvPr id="56" name="直線コネクタ 55"/>
          <p:cNvCxnSpPr/>
          <p:nvPr/>
        </p:nvCxnSpPr>
        <p:spPr>
          <a:xfrm flipV="1">
            <a:off x="266469" y="1909578"/>
            <a:ext cx="32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4858895" y="5177449"/>
            <a:ext cx="108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7929659" y="3259407"/>
            <a:ext cx="30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7842570" y="3632015"/>
            <a:ext cx="32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7568725" y="4751508"/>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7565692" y="5138314"/>
            <a:ext cx="37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7518831" y="6296554"/>
            <a:ext cx="45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7752680" y="6644898"/>
            <a:ext cx="39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1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2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125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2000" fill="hold" grpId="0" nodeType="clickEffect">
                                  <p:stCondLst>
                                    <p:cond delay="0"/>
                                  </p:stCondLst>
                                  <p:childTnLst>
                                    <p:animEffect transition="out" filter="fade">
                                      <p:cBhvr>
                                        <p:cTn id="16" dur="750" tmFilter="0, 0; .2, .5; .8, .5; 1, 0"/>
                                        <p:tgtEl>
                                          <p:spTgt spid="5"/>
                                        </p:tgtEl>
                                      </p:cBhvr>
                                    </p:animEffect>
                                    <p:animScale>
                                      <p:cBhvr>
                                        <p:cTn id="17" dur="375" autoRev="1" fill="hold"/>
                                        <p:tgtEl>
                                          <p:spTgt spid="5"/>
                                        </p:tgtEl>
                                      </p:cBhvr>
                                      <p:by x="105000" y="105000"/>
                                    </p:animScale>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1000"/>
                                        <p:tgtEl>
                                          <p:spTgt spid="59"/>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10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left)">
                                      <p:cBhvr>
                                        <p:cTn id="30" dur="1500"/>
                                        <p:tgtEl>
                                          <p:spTgt spid="62"/>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left)">
                                      <p:cBhvr>
                                        <p:cTn id="34" dur="1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1750"/>
                                        <p:tgtEl>
                                          <p:spTgt spid="64"/>
                                        </p:tgtEl>
                                      </p:cBhvr>
                                    </p:animEffect>
                                  </p:childTnLst>
                                </p:cTn>
                              </p:par>
                            </p:childTnLst>
                          </p:cTn>
                        </p:par>
                        <p:par>
                          <p:cTn id="40" fill="hold">
                            <p:stCondLst>
                              <p:cond delay="1750"/>
                            </p:stCondLst>
                            <p:childTnLst>
                              <p:par>
                                <p:cTn id="41" presetID="22" presetClass="entr" presetSubtype="8"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1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3F6CF317-BFD9-47FC-BD74-59777E87B6AA}"/>
              </a:ext>
            </a:extLst>
          </p:cNvPr>
          <p:cNvGrpSpPr/>
          <p:nvPr/>
        </p:nvGrpSpPr>
        <p:grpSpPr>
          <a:xfrm>
            <a:off x="778675" y="1119105"/>
            <a:ext cx="10515599" cy="410308"/>
            <a:chOff x="711199" y="1227016"/>
            <a:chExt cx="10515599" cy="410308"/>
          </a:xfrm>
        </p:grpSpPr>
        <p:sp>
          <p:nvSpPr>
            <p:cNvPr id="16" name="角丸四角形 11">
              <a:extLst>
                <a:ext uri="{FF2B5EF4-FFF2-40B4-BE49-F238E27FC236}">
                  <a16:creationId xmlns:a16="http://schemas.microsoft.com/office/drawing/2014/main" id="{BAA5F140-110A-4B8A-935A-7EA982158DAC}"/>
                </a:ext>
              </a:extLst>
            </p:cNvPr>
            <p:cNvSpPr/>
            <p:nvPr/>
          </p:nvSpPr>
          <p:spPr>
            <a:xfrm>
              <a:off x="711199" y="1227016"/>
              <a:ext cx="1695939"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調査</a:t>
              </a:r>
              <a:r>
                <a:rPr lang="ja-JP" altLang="en-US" sz="2000" dirty="0">
                  <a:solidFill>
                    <a:schemeClr val="tx1"/>
                  </a:solidFill>
                  <a:latin typeface="Meiryo UI" panose="020B0604030504040204" pitchFamily="50" charset="-128"/>
                  <a:ea typeface="Meiryo UI" panose="020B0604030504040204" pitchFamily="50" charset="-128"/>
                </a:rPr>
                <a:t>②</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17" name="角丸四角形 12">
              <a:extLst>
                <a:ext uri="{FF2B5EF4-FFF2-40B4-BE49-F238E27FC236}">
                  <a16:creationId xmlns:a16="http://schemas.microsoft.com/office/drawing/2014/main" id="{FAC65B31-9DBD-41FC-B746-72865B5E714D}"/>
                </a:ext>
              </a:extLst>
            </p:cNvPr>
            <p:cNvSpPr/>
            <p:nvPr/>
          </p:nvSpPr>
          <p:spPr>
            <a:xfrm>
              <a:off x="2403231" y="1230924"/>
              <a:ext cx="8823567" cy="40640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材料の元の寸法（コイル径・材料幅・跳ね上り）によって狙いが違うのでは？</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grpSp>
      <p:grpSp>
        <p:nvGrpSpPr>
          <p:cNvPr id="2" name="グループ化 1">
            <a:extLst>
              <a:ext uri="{FF2B5EF4-FFF2-40B4-BE49-F238E27FC236}">
                <a16:creationId xmlns:a16="http://schemas.microsoft.com/office/drawing/2014/main" id="{519B4849-EE92-4E83-B9CC-DCCB9CC6C091}"/>
              </a:ext>
            </a:extLst>
          </p:cNvPr>
          <p:cNvGrpSpPr/>
          <p:nvPr/>
        </p:nvGrpSpPr>
        <p:grpSpPr>
          <a:xfrm>
            <a:off x="173635" y="1545044"/>
            <a:ext cx="6159117" cy="5270478"/>
            <a:chOff x="173635" y="1545044"/>
            <a:chExt cx="6159117" cy="5270478"/>
          </a:xfrm>
        </p:grpSpPr>
        <p:sp>
          <p:nvSpPr>
            <p:cNvPr id="63" name="角丸四角形 22">
              <a:extLst>
                <a:ext uri="{FF2B5EF4-FFF2-40B4-BE49-F238E27FC236}">
                  <a16:creationId xmlns:a16="http://schemas.microsoft.com/office/drawing/2014/main" id="{EAD612C6-FC7E-4E19-A6F9-903193D530CF}"/>
                </a:ext>
              </a:extLst>
            </p:cNvPr>
            <p:cNvSpPr/>
            <p:nvPr/>
          </p:nvSpPr>
          <p:spPr bwMode="auto">
            <a:xfrm>
              <a:off x="173635" y="1610942"/>
              <a:ext cx="6159117" cy="5204580"/>
            </a:xfrm>
            <a:prstGeom prst="roundRect">
              <a:avLst>
                <a:gd name="adj" fmla="val 9514"/>
              </a:avLst>
            </a:prstGeom>
            <a:noFill/>
            <a:ln w="9525">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A8A8AB3C-7E7E-4F3F-9E4A-6EEF691D2509}"/>
                </a:ext>
              </a:extLst>
            </p:cNvPr>
            <p:cNvSpPr txBox="1"/>
            <p:nvPr/>
          </p:nvSpPr>
          <p:spPr>
            <a:xfrm>
              <a:off x="405202" y="1545044"/>
              <a:ext cx="3379606" cy="400110"/>
            </a:xfrm>
            <a:prstGeom prst="rect">
              <a:avLst/>
            </a:prstGeom>
            <a:solidFill>
              <a:schemeClr val="bg1"/>
            </a:solidFill>
          </p:spPr>
          <p:txBody>
            <a:bodyPr wrap="square" rtlCol="0">
              <a:spAutoFit/>
            </a:bodyPr>
            <a:lstStyle/>
            <a:p>
              <a:pPr algn="ctr"/>
              <a:r>
                <a:rPr lang="ja-JP" altLang="en-US"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材料の各寸法について</a:t>
              </a:r>
              <a:endParaRPr kumimoji="1" lang="en-US" altLang="ja-JP" sz="20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grpSp>
        <p:nvGrpSpPr>
          <p:cNvPr id="9" name="グループ化 8"/>
          <p:cNvGrpSpPr/>
          <p:nvPr/>
        </p:nvGrpSpPr>
        <p:grpSpPr>
          <a:xfrm>
            <a:off x="6736782" y="1611825"/>
            <a:ext cx="5269076" cy="1229217"/>
            <a:chOff x="6736782" y="1611825"/>
            <a:chExt cx="5269076" cy="1229217"/>
          </a:xfrm>
        </p:grpSpPr>
        <p:sp>
          <p:nvSpPr>
            <p:cNvPr id="67" name="テキスト ボックス 5">
              <a:extLst>
                <a:ext uri="{FF2B5EF4-FFF2-40B4-BE49-F238E27FC236}">
                  <a16:creationId xmlns:a16="http://schemas.microsoft.com/office/drawing/2014/main" id="{546E3BC8-6513-4AAE-8E87-BBCEDE6AA138}"/>
                </a:ext>
              </a:extLst>
            </p:cNvPr>
            <p:cNvSpPr txBox="1"/>
            <p:nvPr/>
          </p:nvSpPr>
          <p:spPr>
            <a:xfrm>
              <a:off x="7373390" y="1625085"/>
              <a:ext cx="4632468" cy="120764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dirty="0">
                  <a:solidFill>
                    <a:schemeClr val="tx1"/>
                  </a:solidFill>
                  <a:latin typeface="Meiryo UI" panose="020B0604030504040204" pitchFamily="50" charset="-128"/>
                  <a:ea typeface="Meiryo UI" panose="020B0604030504040204" pitchFamily="50" charset="-128"/>
                </a:rPr>
                <a:t>材料の元の寸法⇔真直度には</a:t>
              </a:r>
              <a:endParaRPr lang="en-US" altLang="ja-JP" sz="1800" dirty="0">
                <a:solidFill>
                  <a:schemeClr val="tx1"/>
                </a:solidFill>
                <a:latin typeface="Meiryo UI" panose="020B0604030504040204" pitchFamily="50" charset="-128"/>
                <a:ea typeface="Meiryo UI" panose="020B0604030504040204" pitchFamily="50" charset="-128"/>
              </a:endParaRPr>
            </a:p>
            <a:p>
              <a:r>
                <a:rPr lang="en-US" altLang="ja-JP" sz="1800" b="1" dirty="0">
                  <a:solidFill>
                    <a:srgbClr val="FF0000"/>
                  </a:solidFill>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上下</a:t>
              </a:r>
              <a:r>
                <a:rPr lang="en-US" altLang="ja-JP" sz="1800" b="1" dirty="0">
                  <a:solidFill>
                    <a:srgbClr val="FF0000"/>
                  </a:solidFill>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コイル径</a:t>
              </a:r>
              <a:endParaRPr lang="en-US" altLang="ja-JP" sz="1800" b="1" dirty="0">
                <a:solidFill>
                  <a:srgbClr val="FF0000"/>
                </a:solidFill>
                <a:latin typeface="Meiryo UI" panose="020B0604030504040204" pitchFamily="50" charset="-128"/>
                <a:ea typeface="Meiryo UI" panose="020B0604030504040204" pitchFamily="50" charset="-128"/>
              </a:endParaRPr>
            </a:p>
            <a:p>
              <a:r>
                <a:rPr lang="en-US" altLang="ja-JP" sz="1800" b="1" dirty="0">
                  <a:solidFill>
                    <a:srgbClr val="FF0000"/>
                  </a:solidFill>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左右</a:t>
              </a:r>
              <a:r>
                <a:rPr lang="en-US" altLang="ja-JP" sz="1800" b="1" dirty="0">
                  <a:solidFill>
                    <a:srgbClr val="FF0000"/>
                  </a:solidFill>
                  <a:latin typeface="Meiryo UI" panose="020B0604030504040204" pitchFamily="50" charset="-128"/>
                  <a:ea typeface="Meiryo UI" panose="020B0604030504040204" pitchFamily="50" charset="-128"/>
                </a:rPr>
                <a:t>】</a:t>
              </a:r>
              <a:r>
                <a:rPr lang="ja-JP" altLang="en-US" sz="1800" b="1" dirty="0">
                  <a:solidFill>
                    <a:srgbClr val="FF0000"/>
                  </a:solidFill>
                  <a:latin typeface="Meiryo UI" panose="020B0604030504040204" pitchFamily="50" charset="-128"/>
                  <a:ea typeface="Meiryo UI" panose="020B0604030504040204" pitchFamily="50" charset="-128"/>
                </a:rPr>
                <a:t>材料幅・跳ね上り</a:t>
              </a:r>
              <a:endParaRPr lang="en-US" altLang="ja-JP" sz="1800" b="1" dirty="0">
                <a:solidFill>
                  <a:srgbClr val="FF0000"/>
                </a:solidFill>
                <a:latin typeface="Meiryo UI" panose="020B0604030504040204" pitchFamily="50" charset="-128"/>
                <a:ea typeface="Meiryo UI" panose="020B0604030504040204" pitchFamily="50" charset="-128"/>
              </a:endParaRPr>
            </a:p>
            <a:p>
              <a:r>
                <a:rPr lang="ja-JP" altLang="en-US" sz="1800" dirty="0">
                  <a:solidFill>
                    <a:schemeClr val="tx1"/>
                  </a:solidFill>
                  <a:latin typeface="Meiryo UI" panose="020B0604030504040204" pitchFamily="50" charset="-128"/>
                  <a:ea typeface="Meiryo UI" panose="020B0604030504040204" pitchFamily="50" charset="-128"/>
                </a:rPr>
                <a:t>の関係があるのではないか？</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68" name="角丸四角形 67"/>
            <p:cNvSpPr/>
            <p:nvPr/>
          </p:nvSpPr>
          <p:spPr>
            <a:xfrm>
              <a:off x="6736782" y="1611825"/>
              <a:ext cx="676315" cy="122921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仮説</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grpSp>
      <p:cxnSp>
        <p:nvCxnSpPr>
          <p:cNvPr id="25" name="直線コネクタ 24">
            <a:extLst>
              <a:ext uri="{FF2B5EF4-FFF2-40B4-BE49-F238E27FC236}">
                <a16:creationId xmlns:a16="http://schemas.microsoft.com/office/drawing/2014/main" id="{C580F86D-C0EA-475B-BDF3-2B7009BF6BC1}"/>
              </a:ext>
            </a:extLst>
          </p:cNvPr>
          <p:cNvCxnSpPr>
            <a:cxnSpLocks/>
          </p:cNvCxnSpPr>
          <p:nvPr/>
        </p:nvCxnSpPr>
        <p:spPr>
          <a:xfrm flipH="1" flipV="1">
            <a:off x="6588208" y="1561147"/>
            <a:ext cx="19102" cy="5180351"/>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8" name="グループ化 7"/>
          <p:cNvGrpSpPr/>
          <p:nvPr/>
        </p:nvGrpSpPr>
        <p:grpSpPr>
          <a:xfrm>
            <a:off x="3221243" y="1987487"/>
            <a:ext cx="3513857" cy="2675956"/>
            <a:chOff x="3221243" y="1987487"/>
            <a:chExt cx="3513857" cy="2675956"/>
          </a:xfrm>
        </p:grpSpPr>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3471883" y="2473725"/>
              <a:ext cx="802340" cy="2189718"/>
            </a:xfrm>
            <a:prstGeom prst="rect">
              <a:avLst/>
            </a:prstGeom>
          </p:spPr>
        </p:pic>
        <p:sp>
          <p:nvSpPr>
            <p:cNvPr id="33" name="正方形/長方形 32"/>
            <p:cNvSpPr/>
            <p:nvPr/>
          </p:nvSpPr>
          <p:spPr>
            <a:xfrm>
              <a:off x="3643195" y="3452040"/>
              <a:ext cx="398427" cy="2388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テキスト ボックス 5">
              <a:extLst>
                <a:ext uri="{FF2B5EF4-FFF2-40B4-BE49-F238E27FC236}">
                  <a16:creationId xmlns:a16="http://schemas.microsoft.com/office/drawing/2014/main" id="{6E39E94C-A1C6-4013-BBC0-4DF69247E71D}"/>
                </a:ext>
              </a:extLst>
            </p:cNvPr>
            <p:cNvSpPr txBox="1"/>
            <p:nvPr/>
          </p:nvSpPr>
          <p:spPr>
            <a:xfrm>
              <a:off x="3221243" y="1987487"/>
              <a:ext cx="3513857"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solidFill>
                    <a:schemeClr val="tx1"/>
                  </a:solidFill>
                  <a:latin typeface="Meiryo UI" panose="020B0604030504040204" pitchFamily="50" charset="-128"/>
                  <a:ea typeface="Meiryo UI" panose="020B0604030504040204" pitchFamily="50" charset="-128"/>
                </a:rPr>
                <a:t>・材料幅・・・材料１巻きを抜取り</a:t>
              </a:r>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　　　　　　　吊り下げたときの幅</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cxnSp>
          <p:nvCxnSpPr>
            <p:cNvPr id="76" name="直線コネクタ 75"/>
            <p:cNvCxnSpPr>
              <a:stCxn id="33" idx="0"/>
              <a:endCxn id="28" idx="0"/>
            </p:cNvCxnSpPr>
            <p:nvPr/>
          </p:nvCxnSpPr>
          <p:spPr>
            <a:xfrm flipV="1">
              <a:off x="3842409" y="2507266"/>
              <a:ext cx="1392980" cy="94477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33" idx="2"/>
              <a:endCxn id="28" idx="2"/>
            </p:cNvCxnSpPr>
            <p:nvPr/>
          </p:nvCxnSpPr>
          <p:spPr>
            <a:xfrm>
              <a:off x="3842409" y="3690928"/>
              <a:ext cx="1392980" cy="95389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8" name="図 2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80785" y="2507266"/>
              <a:ext cx="1709207" cy="2137556"/>
            </a:xfrm>
            <a:prstGeom prst="rect">
              <a:avLst/>
            </a:prstGeom>
            <a:ln w="25400">
              <a:solidFill>
                <a:srgbClr val="FF0000"/>
              </a:solidFill>
            </a:ln>
          </p:spPr>
        </p:pic>
        <p:sp>
          <p:nvSpPr>
            <p:cNvPr id="99" name="テキスト ボックス 5">
              <a:extLst>
                <a:ext uri="{FF2B5EF4-FFF2-40B4-BE49-F238E27FC236}">
                  <a16:creationId xmlns:a16="http://schemas.microsoft.com/office/drawing/2014/main" id="{546E3BC8-6513-4AAE-8E87-BBCEDE6AA138}"/>
                </a:ext>
              </a:extLst>
            </p:cNvPr>
            <p:cNvSpPr txBox="1"/>
            <p:nvPr/>
          </p:nvSpPr>
          <p:spPr>
            <a:xfrm>
              <a:off x="4416101" y="2872119"/>
              <a:ext cx="1612061" cy="644211"/>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tx1"/>
                  </a:solidFill>
                  <a:latin typeface="Meiryo UI" panose="020B0604030504040204" pitchFamily="50" charset="-128"/>
                  <a:ea typeface="Meiryo UI" panose="020B0604030504040204" pitchFamily="50" charset="-128"/>
                </a:rPr>
                <a:t>材料投入時に</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rPr>
                <a:t>左右</a:t>
              </a:r>
              <a:r>
                <a:rPr lang="ja-JP" altLang="en-US" sz="1600" b="1" dirty="0">
                  <a:solidFill>
                    <a:schemeClr val="tx1"/>
                  </a:solidFill>
                  <a:latin typeface="Meiryo UI" panose="020B0604030504040204" pitchFamily="50" charset="-128"/>
                  <a:ea typeface="Meiryo UI" panose="020B0604030504040204" pitchFamily="50" charset="-128"/>
                </a:rPr>
                <a:t>の向き</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grpSp>
        <p:nvGrpSpPr>
          <p:cNvPr id="7" name="グループ化 6"/>
          <p:cNvGrpSpPr/>
          <p:nvPr/>
        </p:nvGrpSpPr>
        <p:grpSpPr>
          <a:xfrm>
            <a:off x="203047" y="4923190"/>
            <a:ext cx="4054627" cy="1808783"/>
            <a:chOff x="203047" y="4923190"/>
            <a:chExt cx="4054627" cy="1808783"/>
          </a:xfrm>
        </p:grpSpPr>
        <p:pic>
          <p:nvPicPr>
            <p:cNvPr id="32" name="図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6744" y="5398882"/>
              <a:ext cx="2070454" cy="1207617"/>
            </a:xfrm>
            <a:prstGeom prst="rect">
              <a:avLst/>
            </a:prstGeom>
          </p:spPr>
        </p:pic>
        <p:sp>
          <p:nvSpPr>
            <p:cNvPr id="49" name="正方形/長方形 48"/>
            <p:cNvSpPr/>
            <p:nvPr/>
          </p:nvSpPr>
          <p:spPr>
            <a:xfrm>
              <a:off x="1230192" y="6236333"/>
              <a:ext cx="415908" cy="311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2" name="テキスト ボックス 5">
              <a:extLst>
                <a:ext uri="{FF2B5EF4-FFF2-40B4-BE49-F238E27FC236}">
                  <a16:creationId xmlns:a16="http://schemas.microsoft.com/office/drawing/2014/main" id="{6E39E94C-A1C6-4013-BBC0-4DF69247E71D}"/>
                </a:ext>
              </a:extLst>
            </p:cNvPr>
            <p:cNvSpPr txBox="1"/>
            <p:nvPr/>
          </p:nvSpPr>
          <p:spPr>
            <a:xfrm>
              <a:off x="203047" y="4923190"/>
              <a:ext cx="4054627"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600" b="1" dirty="0">
                  <a:solidFill>
                    <a:schemeClr val="tx1"/>
                  </a:solidFill>
                  <a:latin typeface="Meiryo UI" panose="020B0604030504040204" pitchFamily="50" charset="-128"/>
                  <a:ea typeface="Meiryo UI" panose="020B0604030504040204" pitchFamily="50" charset="-128"/>
                </a:rPr>
                <a:t>・跳ね上り・・・材料１巻きを抜取り地面に</a:t>
              </a:r>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　　　　　　　　置いたときの端末の高さ</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cxnSp>
          <p:nvCxnSpPr>
            <p:cNvPr id="74" name="直線コネクタ 73"/>
            <p:cNvCxnSpPr>
              <a:cxnSpLocks/>
            </p:cNvCxnSpPr>
            <p:nvPr/>
          </p:nvCxnSpPr>
          <p:spPr>
            <a:xfrm>
              <a:off x="1438146" y="6537958"/>
              <a:ext cx="546726" cy="19401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84872" y="5485656"/>
              <a:ext cx="1657522" cy="1215796"/>
            </a:xfrm>
            <a:prstGeom prst="rect">
              <a:avLst/>
            </a:prstGeom>
            <a:ln w="25400">
              <a:solidFill>
                <a:srgbClr val="FF0000"/>
              </a:solidFill>
            </a:ln>
          </p:spPr>
        </p:pic>
        <p:sp>
          <p:nvSpPr>
            <p:cNvPr id="100" name="テキスト ボックス 5">
              <a:extLst>
                <a:ext uri="{FF2B5EF4-FFF2-40B4-BE49-F238E27FC236}">
                  <a16:creationId xmlns:a16="http://schemas.microsoft.com/office/drawing/2014/main" id="{546E3BC8-6513-4AAE-8E87-BBCEDE6AA138}"/>
                </a:ext>
              </a:extLst>
            </p:cNvPr>
            <p:cNvSpPr txBox="1"/>
            <p:nvPr/>
          </p:nvSpPr>
          <p:spPr>
            <a:xfrm>
              <a:off x="2080004" y="5525426"/>
              <a:ext cx="1466696"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tx1"/>
                  </a:solidFill>
                  <a:latin typeface="Meiryo UI" panose="020B0604030504040204" pitchFamily="50" charset="-128"/>
                  <a:ea typeface="Meiryo UI" panose="020B0604030504040204" pitchFamily="50" charset="-128"/>
                </a:rPr>
                <a:t>材料投入時に</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rPr>
                <a:t>左右</a:t>
              </a:r>
              <a:r>
                <a:rPr lang="ja-JP" altLang="en-US" sz="1600" b="1" dirty="0">
                  <a:solidFill>
                    <a:schemeClr val="tx1"/>
                  </a:solidFill>
                  <a:latin typeface="Meiryo UI" panose="020B0604030504040204" pitchFamily="50" charset="-128"/>
                  <a:ea typeface="Meiryo UI" panose="020B0604030504040204" pitchFamily="50" charset="-128"/>
                </a:rPr>
                <a:t>の向き</a:t>
              </a:r>
              <a:endParaRPr lang="en-US" altLang="ja-JP" sz="1600" b="1" dirty="0">
                <a:solidFill>
                  <a:schemeClr val="tx1"/>
                </a:solidFill>
                <a:latin typeface="Meiryo UI" panose="020B0604030504040204" pitchFamily="50" charset="-128"/>
                <a:ea typeface="Meiryo UI" panose="020B0604030504040204" pitchFamily="50" charset="-128"/>
              </a:endParaRPr>
            </a:p>
          </p:txBody>
        </p:sp>
        <p:cxnSp>
          <p:nvCxnSpPr>
            <p:cNvPr id="73" name="直線コネクタ 72"/>
            <p:cNvCxnSpPr>
              <a:cxnSpLocks/>
              <a:stCxn id="49" idx="0"/>
            </p:cNvCxnSpPr>
            <p:nvPr/>
          </p:nvCxnSpPr>
          <p:spPr>
            <a:xfrm flipV="1">
              <a:off x="1438146" y="5484559"/>
              <a:ext cx="546726" cy="75177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15BD4482-842B-4995-90F8-C4F3C27B1F52}"/>
              </a:ext>
            </a:extLst>
          </p:cNvPr>
          <p:cNvGrpSpPr/>
          <p:nvPr/>
        </p:nvGrpSpPr>
        <p:grpSpPr>
          <a:xfrm>
            <a:off x="190257" y="1855717"/>
            <a:ext cx="2830713" cy="2691827"/>
            <a:chOff x="190257" y="1855717"/>
            <a:chExt cx="2830713" cy="2691827"/>
          </a:xfrm>
        </p:grpSpPr>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8723" y="2268582"/>
              <a:ext cx="2632247" cy="2278962"/>
            </a:xfrm>
            <a:prstGeom prst="rect">
              <a:avLst/>
            </a:prstGeom>
            <a:ln w="25400">
              <a:solidFill>
                <a:srgbClr val="FF0000"/>
              </a:solidFill>
            </a:ln>
          </p:spPr>
        </p:pic>
        <p:cxnSp>
          <p:nvCxnSpPr>
            <p:cNvPr id="50" name="直線コネクタ 49"/>
            <p:cNvCxnSpPr/>
            <p:nvPr/>
          </p:nvCxnSpPr>
          <p:spPr>
            <a:xfrm flipH="1">
              <a:off x="704121" y="2893872"/>
              <a:ext cx="0" cy="151200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2689128" y="2888961"/>
              <a:ext cx="0" cy="151200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683103" y="4354351"/>
              <a:ext cx="2016000" cy="0"/>
            </a:xfrm>
            <a:prstGeom prst="line">
              <a:avLst/>
            </a:prstGeom>
            <a:ln w="25400">
              <a:solidFill>
                <a:srgbClr val="FF000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61" name="テキスト ボックス 5">
              <a:extLst>
                <a:ext uri="{FF2B5EF4-FFF2-40B4-BE49-F238E27FC236}">
                  <a16:creationId xmlns:a16="http://schemas.microsoft.com/office/drawing/2014/main" id="{6E39E94C-A1C6-4013-BBC0-4DF69247E71D}"/>
                </a:ext>
              </a:extLst>
            </p:cNvPr>
            <p:cNvSpPr txBox="1"/>
            <p:nvPr/>
          </p:nvSpPr>
          <p:spPr>
            <a:xfrm>
              <a:off x="190257" y="1855717"/>
              <a:ext cx="2770762"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solidFill>
                    <a:schemeClr val="tx1"/>
                  </a:solidFill>
                  <a:latin typeface="Meiryo UI" panose="020B0604030504040204" pitchFamily="50" charset="-128"/>
                  <a:ea typeface="Meiryo UI" panose="020B0604030504040204" pitchFamily="50" charset="-128"/>
                </a:rPr>
                <a:t>・コイル径・・・材料巻きの径</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107" name="テキスト ボックス 5">
              <a:extLst>
                <a:ext uri="{FF2B5EF4-FFF2-40B4-BE49-F238E27FC236}">
                  <a16:creationId xmlns:a16="http://schemas.microsoft.com/office/drawing/2014/main" id="{546E3BC8-6513-4AAE-8E87-BBCEDE6AA138}"/>
                </a:ext>
              </a:extLst>
            </p:cNvPr>
            <p:cNvSpPr txBox="1"/>
            <p:nvPr/>
          </p:nvSpPr>
          <p:spPr>
            <a:xfrm>
              <a:off x="994701" y="3620191"/>
              <a:ext cx="1419793"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tx1"/>
                  </a:solidFill>
                  <a:latin typeface="Meiryo UI" panose="020B0604030504040204" pitchFamily="50" charset="-128"/>
                  <a:ea typeface="Meiryo UI" panose="020B0604030504040204" pitchFamily="50" charset="-128"/>
                </a:rPr>
                <a:t>材料投入時に</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rgbClr val="FF0000"/>
                  </a:solidFill>
                  <a:latin typeface="Meiryo UI" panose="020B0604030504040204" pitchFamily="50" charset="-128"/>
                  <a:ea typeface="Meiryo UI" panose="020B0604030504040204" pitchFamily="50" charset="-128"/>
                </a:rPr>
                <a:t>上下</a:t>
              </a:r>
              <a:r>
                <a:rPr lang="ja-JP" altLang="en-US" sz="1600" b="1" dirty="0">
                  <a:solidFill>
                    <a:schemeClr val="tx1"/>
                  </a:solidFill>
                  <a:latin typeface="Meiryo UI" panose="020B0604030504040204" pitchFamily="50" charset="-128"/>
                  <a:ea typeface="Meiryo UI" panose="020B0604030504040204" pitchFamily="50" charset="-128"/>
                </a:rPr>
                <a:t>の向き</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sp>
        <p:nvSpPr>
          <p:cNvPr id="108" name="角丸四角形 10">
            <a:extLst>
              <a:ext uri="{FF2B5EF4-FFF2-40B4-BE49-F238E27FC236}">
                <a16:creationId xmlns:a16="http://schemas.microsoft.com/office/drawing/2014/main" id="{A279BD95-6E4D-4994-B3C9-3ADAC9037012}"/>
              </a:ext>
            </a:extLst>
          </p:cNvPr>
          <p:cNvSpPr/>
          <p:nvPr/>
        </p:nvSpPr>
        <p:spPr>
          <a:xfrm flipH="1">
            <a:off x="3783547" y="4863166"/>
            <a:ext cx="2418312" cy="1768161"/>
          </a:xfrm>
          <a:prstGeom prst="roundRect">
            <a:avLst>
              <a:gd name="adj" fmla="val 18077"/>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tIns="108000" bIns="10800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材料の設備への</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投入向きから各寸法が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真直度で上下・左右の</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どちらの要素に</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影響するか推測可能！</a:t>
            </a:r>
            <a:endParaRPr lang="en-US" altLang="ja-JP" sz="1600" dirty="0">
              <a:solidFill>
                <a:schemeClr val="tx1"/>
              </a:solidFill>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E65A89D3-94CE-4075-8D8A-987C14EC907C}"/>
              </a:ext>
            </a:extLst>
          </p:cNvPr>
          <p:cNvGrpSpPr/>
          <p:nvPr/>
        </p:nvGrpSpPr>
        <p:grpSpPr>
          <a:xfrm>
            <a:off x="6765090" y="3017532"/>
            <a:ext cx="5338888" cy="3674932"/>
            <a:chOff x="6765090" y="3017532"/>
            <a:chExt cx="5338888" cy="3674932"/>
          </a:xfrm>
        </p:grpSpPr>
        <p:pic>
          <p:nvPicPr>
            <p:cNvPr id="56" name="図 55"/>
            <p:cNvPicPr>
              <a:picLocks noChangeAspect="1"/>
            </p:cNvPicPr>
            <p:nvPr/>
          </p:nvPicPr>
          <p:blipFill rotWithShape="1">
            <a:blip r:embed="rId8" cstate="print">
              <a:extLst>
                <a:ext uri="{28A0092B-C50C-407E-A947-70E740481C1C}">
                  <a14:useLocalDpi xmlns:a14="http://schemas.microsoft.com/office/drawing/2010/main" val="0"/>
                </a:ext>
              </a:extLst>
            </a:blip>
            <a:srcRect t="76345" b="-583"/>
            <a:stretch/>
          </p:blipFill>
          <p:spPr>
            <a:xfrm>
              <a:off x="6863210" y="5106560"/>
              <a:ext cx="5142648" cy="1585904"/>
            </a:xfrm>
            <a:prstGeom prst="rect">
              <a:avLst/>
            </a:prstGeom>
          </p:spPr>
        </p:pic>
        <p:grpSp>
          <p:nvGrpSpPr>
            <p:cNvPr id="12" name="グループ化 11">
              <a:extLst>
                <a:ext uri="{FF2B5EF4-FFF2-40B4-BE49-F238E27FC236}">
                  <a16:creationId xmlns:a16="http://schemas.microsoft.com/office/drawing/2014/main" id="{20285B47-8A61-4B75-9310-8E245E0E1752}"/>
                </a:ext>
              </a:extLst>
            </p:cNvPr>
            <p:cNvGrpSpPr/>
            <p:nvPr/>
          </p:nvGrpSpPr>
          <p:grpSpPr>
            <a:xfrm>
              <a:off x="6765090" y="3017532"/>
              <a:ext cx="5338888" cy="3365765"/>
              <a:chOff x="6765090" y="3017532"/>
              <a:chExt cx="5338888" cy="3365765"/>
            </a:xfrm>
          </p:grpSpPr>
          <p:pic>
            <p:nvPicPr>
              <p:cNvPr id="55" name="図 54"/>
              <p:cNvPicPr>
                <a:picLocks noChangeAspect="1"/>
              </p:cNvPicPr>
              <p:nvPr/>
            </p:nvPicPr>
            <p:blipFill rotWithShape="1">
              <a:blip r:embed="rId8" cstate="print">
                <a:extLst>
                  <a:ext uri="{28A0092B-C50C-407E-A947-70E740481C1C}">
                    <a14:useLocalDpi xmlns:a14="http://schemas.microsoft.com/office/drawing/2010/main" val="0"/>
                  </a:ext>
                </a:extLst>
              </a:blip>
              <a:srcRect t="-1" b="71784"/>
              <a:stretch/>
            </p:blipFill>
            <p:spPr>
              <a:xfrm>
                <a:off x="6863211" y="3017532"/>
                <a:ext cx="5142647" cy="1846210"/>
              </a:xfrm>
              <a:prstGeom prst="rect">
                <a:avLst/>
              </a:prstGeom>
            </p:spPr>
          </p:pic>
          <p:grpSp>
            <p:nvGrpSpPr>
              <p:cNvPr id="57" name="グループ化 56">
                <a:extLst>
                  <a:ext uri="{FF2B5EF4-FFF2-40B4-BE49-F238E27FC236}">
                    <a16:creationId xmlns:a16="http://schemas.microsoft.com/office/drawing/2014/main" id="{B257232A-5FDC-400B-AF3D-E2AEE129DA24}"/>
                  </a:ext>
                </a:extLst>
              </p:cNvPr>
              <p:cNvGrpSpPr/>
              <p:nvPr/>
            </p:nvGrpSpPr>
            <p:grpSpPr>
              <a:xfrm>
                <a:off x="6765090" y="4812255"/>
                <a:ext cx="5338888" cy="348573"/>
                <a:chOff x="638108" y="3765271"/>
                <a:chExt cx="2987479" cy="280462"/>
              </a:xfrm>
            </p:grpSpPr>
            <p:sp>
              <p:nvSpPr>
                <p:cNvPr id="58" name="フリーフォーム: 図形 64">
                  <a:extLst>
                    <a:ext uri="{FF2B5EF4-FFF2-40B4-BE49-F238E27FC236}">
                      <a16:creationId xmlns:a16="http://schemas.microsoft.com/office/drawing/2014/main" id="{036BA364-E140-4495-B464-5B2194047BAC}"/>
                    </a:ext>
                  </a:extLst>
                </p:cNvPr>
                <p:cNvSpPr/>
                <p:nvPr/>
              </p:nvSpPr>
              <p:spPr>
                <a:xfrm>
                  <a:off x="638108" y="3765271"/>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フリーフォーム: 図形 65">
                  <a:extLst>
                    <a:ext uri="{FF2B5EF4-FFF2-40B4-BE49-F238E27FC236}">
                      <a16:creationId xmlns:a16="http://schemas.microsoft.com/office/drawing/2014/main" id="{40373B01-7FA2-4971-A804-F88B3AEC65E5}"/>
                    </a:ext>
                  </a:extLst>
                </p:cNvPr>
                <p:cNvSpPr/>
                <p:nvPr/>
              </p:nvSpPr>
              <p:spPr>
                <a:xfrm>
                  <a:off x="638108" y="3906654"/>
                  <a:ext cx="2987479" cy="139079"/>
                </a:xfrm>
                <a:custGeom>
                  <a:avLst/>
                  <a:gdLst>
                    <a:gd name="connsiteX0" fmla="*/ 0 w 3858768"/>
                    <a:gd name="connsiteY0" fmla="*/ 274440 h 402456"/>
                    <a:gd name="connsiteX1" fmla="*/ 292608 w 3858768"/>
                    <a:gd name="connsiteY1" fmla="*/ 9264 h 402456"/>
                    <a:gd name="connsiteX2" fmla="*/ 850392 w 3858768"/>
                    <a:gd name="connsiteY2" fmla="*/ 384168 h 402456"/>
                    <a:gd name="connsiteX3" fmla="*/ 1252728 w 3858768"/>
                    <a:gd name="connsiteY3" fmla="*/ 27552 h 402456"/>
                    <a:gd name="connsiteX4" fmla="*/ 1828800 w 3858768"/>
                    <a:gd name="connsiteY4" fmla="*/ 384168 h 402456"/>
                    <a:gd name="connsiteX5" fmla="*/ 2267712 w 3858768"/>
                    <a:gd name="connsiteY5" fmla="*/ 54984 h 402456"/>
                    <a:gd name="connsiteX6" fmla="*/ 2916936 w 3858768"/>
                    <a:gd name="connsiteY6" fmla="*/ 356736 h 402456"/>
                    <a:gd name="connsiteX7" fmla="*/ 3355848 w 3858768"/>
                    <a:gd name="connsiteY7" fmla="*/ 120 h 402456"/>
                    <a:gd name="connsiteX8" fmla="*/ 3858768 w 3858768"/>
                    <a:gd name="connsiteY8" fmla="*/ 402456 h 4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768" h="402456">
                      <a:moveTo>
                        <a:pt x="0" y="274440"/>
                      </a:moveTo>
                      <a:cubicBezTo>
                        <a:pt x="75438" y="132708"/>
                        <a:pt x="150876" y="-9024"/>
                        <a:pt x="292608" y="9264"/>
                      </a:cubicBezTo>
                      <a:cubicBezTo>
                        <a:pt x="434340" y="27552"/>
                        <a:pt x="690372" y="381120"/>
                        <a:pt x="850392" y="384168"/>
                      </a:cubicBezTo>
                      <a:cubicBezTo>
                        <a:pt x="1010412" y="387216"/>
                        <a:pt x="1089660" y="27552"/>
                        <a:pt x="1252728" y="27552"/>
                      </a:cubicBezTo>
                      <a:cubicBezTo>
                        <a:pt x="1415796" y="27552"/>
                        <a:pt x="1659636" y="379596"/>
                        <a:pt x="1828800" y="384168"/>
                      </a:cubicBezTo>
                      <a:cubicBezTo>
                        <a:pt x="1997964" y="388740"/>
                        <a:pt x="2086356" y="59556"/>
                        <a:pt x="2267712" y="54984"/>
                      </a:cubicBezTo>
                      <a:cubicBezTo>
                        <a:pt x="2449068" y="50412"/>
                        <a:pt x="2735580" y="365880"/>
                        <a:pt x="2916936" y="356736"/>
                      </a:cubicBezTo>
                      <a:cubicBezTo>
                        <a:pt x="3098292" y="347592"/>
                        <a:pt x="3198876" y="-7500"/>
                        <a:pt x="3355848" y="120"/>
                      </a:cubicBezTo>
                      <a:cubicBezTo>
                        <a:pt x="3512820" y="7740"/>
                        <a:pt x="3685794" y="205098"/>
                        <a:pt x="3858768" y="40245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11" name="テキスト ボックス 5">
                <a:extLst>
                  <a:ext uri="{FF2B5EF4-FFF2-40B4-BE49-F238E27FC236}">
                    <a16:creationId xmlns:a16="http://schemas.microsoft.com/office/drawing/2014/main" id="{546E3BC8-6513-4AAE-8E87-BBCEDE6AA138}"/>
                  </a:ext>
                </a:extLst>
              </p:cNvPr>
              <p:cNvSpPr txBox="1"/>
              <p:nvPr/>
            </p:nvSpPr>
            <p:spPr>
              <a:xfrm>
                <a:off x="7296431" y="5646886"/>
                <a:ext cx="4411756" cy="736411"/>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dirty="0">
                    <a:solidFill>
                      <a:schemeClr val="tx1"/>
                    </a:solidFill>
                    <a:latin typeface="Meiryo UI" panose="020B0604030504040204" pitchFamily="50" charset="-128"/>
                    <a:ea typeface="Meiryo UI" panose="020B0604030504040204" pitchFamily="50" charset="-128"/>
                  </a:rPr>
                  <a:t>各寸法⇔材料の真直度で</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どれぐらい</a:t>
                </a:r>
                <a:r>
                  <a:rPr lang="ja-JP" altLang="en-US" sz="2000" b="1" dirty="0">
                    <a:solidFill>
                      <a:schemeClr val="tx1"/>
                    </a:solidFill>
                    <a:latin typeface="Meiryo UI" panose="020B0604030504040204" pitchFamily="50" charset="-128"/>
                    <a:ea typeface="Meiryo UI" panose="020B0604030504040204" pitchFamily="50" charset="-128"/>
                  </a:rPr>
                  <a:t>相関があるかを判定</a:t>
                </a:r>
                <a:r>
                  <a:rPr lang="ja-JP" altLang="en-US" sz="2000" dirty="0">
                    <a:solidFill>
                      <a:schemeClr val="tx1"/>
                    </a:solidFill>
                    <a:latin typeface="Meiryo UI" panose="020B0604030504040204" pitchFamily="50" charset="-128"/>
                    <a:ea typeface="Meiryo UI" panose="020B0604030504040204" pitchFamily="50" charset="-128"/>
                  </a:rPr>
                  <a:t>する</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65" name="テキスト ボックス 5">
                <a:extLst>
                  <a:ext uri="{FF2B5EF4-FFF2-40B4-BE49-F238E27FC236}">
                    <a16:creationId xmlns:a16="http://schemas.microsoft.com/office/drawing/2014/main" id="{546E3BC8-6513-4AAE-8E87-BBCEDE6AA138}"/>
                  </a:ext>
                </a:extLst>
              </p:cNvPr>
              <p:cNvSpPr txBox="1"/>
              <p:nvPr/>
            </p:nvSpPr>
            <p:spPr>
              <a:xfrm>
                <a:off x="8537171" y="3363387"/>
                <a:ext cx="1930279"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000" dirty="0">
                    <a:solidFill>
                      <a:schemeClr val="tx1"/>
                    </a:solidFill>
                    <a:latin typeface="Meiryo UI" panose="020B0604030504040204" pitchFamily="50" charset="-128"/>
                    <a:ea typeface="Meiryo UI" panose="020B0604030504040204" pitchFamily="50" charset="-128"/>
                  </a:rPr>
                  <a:t>39</a:t>
                </a:r>
                <a:r>
                  <a:rPr lang="ja-JP" altLang="en-US" sz="2000" dirty="0">
                    <a:solidFill>
                      <a:schemeClr val="tx1"/>
                    </a:solidFill>
                    <a:latin typeface="Meiryo UI" panose="020B0604030504040204" pitchFamily="50" charset="-128"/>
                    <a:ea typeface="Meiryo UI" panose="020B0604030504040204" pitchFamily="50" charset="-128"/>
                  </a:rPr>
                  <a:t>ロットで</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各寸法を調査</a:t>
                </a:r>
                <a:endParaRPr lang="en-US" altLang="ja-JP" sz="2000" dirty="0">
                  <a:solidFill>
                    <a:schemeClr val="tx1"/>
                  </a:solidFill>
                  <a:latin typeface="Meiryo UI" panose="020B0604030504040204" pitchFamily="50" charset="-128"/>
                  <a:ea typeface="Meiryo UI" panose="020B0604030504040204" pitchFamily="50" charset="-128"/>
                </a:endParaRPr>
              </a:p>
            </p:txBody>
          </p:sp>
        </p:grpSp>
      </p:grpSp>
      <p:grpSp>
        <p:nvGrpSpPr>
          <p:cNvPr id="43" name="グループ化 42"/>
          <p:cNvGrpSpPr/>
          <p:nvPr/>
        </p:nvGrpSpPr>
        <p:grpSpPr>
          <a:xfrm>
            <a:off x="571239" y="87760"/>
            <a:ext cx="11049525" cy="953640"/>
            <a:chOff x="856858" y="131640"/>
            <a:chExt cx="16574288" cy="1430460"/>
          </a:xfrm>
        </p:grpSpPr>
        <p:sp>
          <p:nvSpPr>
            <p:cNvPr id="44"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5"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6"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7"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8" name="グループ化 47"/>
            <p:cNvGrpSpPr/>
            <p:nvPr/>
          </p:nvGrpSpPr>
          <p:grpSpPr>
            <a:xfrm>
              <a:off x="1233237" y="131640"/>
              <a:ext cx="1213487" cy="1430459"/>
              <a:chOff x="1233237" y="131640"/>
              <a:chExt cx="1213487" cy="1430459"/>
            </a:xfrm>
          </p:grpSpPr>
          <p:sp>
            <p:nvSpPr>
              <p:cNvPr id="51"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52"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22</a:t>
                </a:r>
              </a:p>
            </p:txBody>
          </p:sp>
        </p:grpSp>
      </p:grpSp>
      <p:sp>
        <p:nvSpPr>
          <p:cNvPr id="66" name="下矢印 55">
            <a:extLst>
              <a:ext uri="{FF2B5EF4-FFF2-40B4-BE49-F238E27FC236}">
                <a16:creationId xmlns:a16="http://schemas.microsoft.com/office/drawing/2014/main" id="{51871BFC-3651-42B4-9118-0F27ABDFA309}"/>
              </a:ext>
            </a:extLst>
          </p:cNvPr>
          <p:cNvSpPr/>
          <p:nvPr/>
        </p:nvSpPr>
        <p:spPr>
          <a:xfrm>
            <a:off x="9003048" y="6411774"/>
            <a:ext cx="998523" cy="408126"/>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8C723518-4ECC-4C05-8D81-E500D158EDAC}"/>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4835F40A-30B5-4AD9-A75C-608EE3B84094}"/>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7/4</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69" name="下矢印 55">
            <a:extLst>
              <a:ext uri="{FF2B5EF4-FFF2-40B4-BE49-F238E27FC236}">
                <a16:creationId xmlns:a16="http://schemas.microsoft.com/office/drawing/2014/main" id="{51871BFC-3651-42B4-9118-0F27ABDFA309}"/>
              </a:ext>
            </a:extLst>
          </p:cNvPr>
          <p:cNvSpPr/>
          <p:nvPr/>
        </p:nvSpPr>
        <p:spPr>
          <a:xfrm>
            <a:off x="9003048" y="2889131"/>
            <a:ext cx="998523" cy="408126"/>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2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par>
                                <p:cTn id="13" presetID="26" presetClass="emph" presetSubtype="0" repeatCount="2000" fill="hold" nodeType="with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1000"/>
                            </p:stCondLst>
                            <p:childTnLst>
                              <p:par>
                                <p:cTn id="17" presetID="26" presetClass="emph" presetSubtype="0" repeatCount="2000" fill="hold" nodeType="after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2000"/>
                            </p:stCondLst>
                            <p:childTnLst>
                              <p:par>
                                <p:cTn id="21" presetID="26" presetClass="emph" presetSubtype="0" repeatCount="2000" fill="hold" nodeType="after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グラフ 95">
            <a:extLst>
              <a:ext uri="{FF2B5EF4-FFF2-40B4-BE49-F238E27FC236}">
                <a16:creationId xmlns:a16="http://schemas.microsoft.com/office/drawing/2014/main" id="{028BAFBE-54C8-4F36-AA59-CE121B5DF595}"/>
              </a:ext>
            </a:extLst>
          </p:cNvPr>
          <p:cNvGraphicFramePr>
            <a:graphicFrameLocks/>
          </p:cNvGraphicFramePr>
          <p:nvPr>
            <p:extLst>
              <p:ext uri="{D42A27DB-BD31-4B8C-83A1-F6EECF244321}">
                <p14:modId xmlns:p14="http://schemas.microsoft.com/office/powerpoint/2010/main" val="334476708"/>
              </p:ext>
            </p:extLst>
          </p:nvPr>
        </p:nvGraphicFramePr>
        <p:xfrm>
          <a:off x="622291" y="4110203"/>
          <a:ext cx="5030142" cy="2715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5" name="グラフ 94">
            <a:extLst>
              <a:ext uri="{FF2B5EF4-FFF2-40B4-BE49-F238E27FC236}">
                <a16:creationId xmlns:a16="http://schemas.microsoft.com/office/drawing/2014/main" id="{5C28FA2C-6DE4-424D-8F5E-88BBC43508A7}"/>
              </a:ext>
            </a:extLst>
          </p:cNvPr>
          <p:cNvGraphicFramePr>
            <a:graphicFrameLocks/>
          </p:cNvGraphicFramePr>
          <p:nvPr>
            <p:extLst>
              <p:ext uri="{D42A27DB-BD31-4B8C-83A1-F6EECF244321}">
                <p14:modId xmlns:p14="http://schemas.microsoft.com/office/powerpoint/2010/main" val="2559736681"/>
              </p:ext>
            </p:extLst>
          </p:nvPr>
        </p:nvGraphicFramePr>
        <p:xfrm>
          <a:off x="576015" y="1447634"/>
          <a:ext cx="5030142" cy="27277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5C28FA2C-6DE4-424D-8F5E-88BBC43508A7}"/>
              </a:ext>
            </a:extLst>
          </p:cNvPr>
          <p:cNvGraphicFramePr>
            <a:graphicFrameLocks/>
          </p:cNvGraphicFramePr>
          <p:nvPr>
            <p:extLst>
              <p:ext uri="{D42A27DB-BD31-4B8C-83A1-F6EECF244321}">
                <p14:modId xmlns:p14="http://schemas.microsoft.com/office/powerpoint/2010/main" val="1757568323"/>
              </p:ext>
            </p:extLst>
          </p:nvPr>
        </p:nvGraphicFramePr>
        <p:xfrm>
          <a:off x="576014" y="1447634"/>
          <a:ext cx="5030142" cy="27277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a:extLst>
              <a:ext uri="{FF2B5EF4-FFF2-40B4-BE49-F238E27FC236}">
                <a16:creationId xmlns:a16="http://schemas.microsoft.com/office/drawing/2014/main" id="{A6F10C4E-613D-4CF2-B582-DC3A1BA0D2B1}"/>
              </a:ext>
            </a:extLst>
          </p:cNvPr>
          <p:cNvGraphicFramePr>
            <a:graphicFrameLocks/>
          </p:cNvGraphicFramePr>
          <p:nvPr>
            <p:extLst>
              <p:ext uri="{D42A27DB-BD31-4B8C-83A1-F6EECF244321}">
                <p14:modId xmlns:p14="http://schemas.microsoft.com/office/powerpoint/2010/main" val="595188618"/>
              </p:ext>
            </p:extLst>
          </p:nvPr>
        </p:nvGraphicFramePr>
        <p:xfrm>
          <a:off x="6348824" y="1419059"/>
          <a:ext cx="5492124" cy="27157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グラフ 23">
            <a:extLst>
              <a:ext uri="{FF2B5EF4-FFF2-40B4-BE49-F238E27FC236}">
                <a16:creationId xmlns:a16="http://schemas.microsoft.com/office/drawing/2014/main" id="{028BAFBE-54C8-4F36-AA59-CE121B5DF595}"/>
              </a:ext>
            </a:extLst>
          </p:cNvPr>
          <p:cNvGraphicFramePr>
            <a:graphicFrameLocks/>
          </p:cNvGraphicFramePr>
          <p:nvPr>
            <p:extLst>
              <p:ext uri="{D42A27DB-BD31-4B8C-83A1-F6EECF244321}">
                <p14:modId xmlns:p14="http://schemas.microsoft.com/office/powerpoint/2010/main" val="4100990141"/>
              </p:ext>
            </p:extLst>
          </p:nvPr>
        </p:nvGraphicFramePr>
        <p:xfrm>
          <a:off x="622290" y="4110203"/>
          <a:ext cx="5030142" cy="2715763"/>
        </p:xfrm>
        <a:graphic>
          <a:graphicData uri="http://schemas.openxmlformats.org/drawingml/2006/chart">
            <c:chart xmlns:c="http://schemas.openxmlformats.org/drawingml/2006/chart" xmlns:r="http://schemas.openxmlformats.org/officeDocument/2006/relationships" r:id="rId6"/>
          </a:graphicData>
        </a:graphic>
      </p:graphicFrame>
      <p:sp>
        <p:nvSpPr>
          <p:cNvPr id="32" name="正方形/長方形 31">
            <a:extLst>
              <a:ext uri="{FF2B5EF4-FFF2-40B4-BE49-F238E27FC236}">
                <a16:creationId xmlns:a16="http://schemas.microsoft.com/office/drawing/2014/main" id="{27D62174-2EB5-440E-9AED-D81C73A55FD6}"/>
              </a:ext>
            </a:extLst>
          </p:cNvPr>
          <p:cNvSpPr/>
          <p:nvPr/>
        </p:nvSpPr>
        <p:spPr>
          <a:xfrm>
            <a:off x="6086412" y="1542085"/>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27D62174-2EB5-440E-9AED-D81C73A55FD6}"/>
              </a:ext>
            </a:extLst>
          </p:cNvPr>
          <p:cNvSpPr/>
          <p:nvPr/>
        </p:nvSpPr>
        <p:spPr>
          <a:xfrm>
            <a:off x="10595630" y="3610763"/>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27D62174-2EB5-440E-9AED-D81C73A55FD6}"/>
              </a:ext>
            </a:extLst>
          </p:cNvPr>
          <p:cNvSpPr/>
          <p:nvPr/>
        </p:nvSpPr>
        <p:spPr>
          <a:xfrm>
            <a:off x="4366079" y="6573483"/>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27D62174-2EB5-440E-9AED-D81C73A55FD6}"/>
              </a:ext>
            </a:extLst>
          </p:cNvPr>
          <p:cNvSpPr/>
          <p:nvPr/>
        </p:nvSpPr>
        <p:spPr>
          <a:xfrm>
            <a:off x="164271" y="4203463"/>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27D62174-2EB5-440E-9AED-D81C73A55FD6}"/>
              </a:ext>
            </a:extLst>
          </p:cNvPr>
          <p:cNvSpPr/>
          <p:nvPr/>
        </p:nvSpPr>
        <p:spPr>
          <a:xfrm>
            <a:off x="4379580" y="3946922"/>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27D62174-2EB5-440E-9AED-D81C73A55FD6}"/>
              </a:ext>
            </a:extLst>
          </p:cNvPr>
          <p:cNvSpPr/>
          <p:nvPr/>
        </p:nvSpPr>
        <p:spPr>
          <a:xfrm>
            <a:off x="6538512" y="1847961"/>
            <a:ext cx="369332" cy="1781617"/>
          </a:xfrm>
          <a:prstGeom prst="rect">
            <a:avLst/>
          </a:prstGeom>
        </p:spPr>
        <p:txBody>
          <a:bodyPr vert="eaVert" wrap="square">
            <a:spAutoFit/>
          </a:bodyPr>
          <a:lstStyle/>
          <a:p>
            <a:pPr algn="ctr"/>
            <a:r>
              <a:rPr lang="en-US" altLang="ja-JP" sz="1200" dirty="0">
                <a:ln w="0"/>
                <a:latin typeface="Meiryo UI" panose="020B0604030504040204" pitchFamily="50" charset="-128"/>
                <a:ea typeface="Meiryo UI" panose="020B0604030504040204" pitchFamily="50" charset="-128"/>
              </a:rPr>
              <a:t>HT</a:t>
            </a:r>
            <a:r>
              <a:rPr lang="ja-JP" altLang="en-US" sz="1200" dirty="0">
                <a:ln w="0"/>
                <a:latin typeface="Meiryo UI" panose="020B0604030504040204" pitchFamily="50" charset="-128"/>
                <a:ea typeface="Meiryo UI" panose="020B0604030504040204" pitchFamily="50" charset="-128"/>
              </a:rPr>
              <a:t>前の真直度</a:t>
            </a:r>
          </a:p>
        </p:txBody>
      </p:sp>
      <p:sp>
        <p:nvSpPr>
          <p:cNvPr id="39" name="正方形/長方形 38">
            <a:extLst>
              <a:ext uri="{FF2B5EF4-FFF2-40B4-BE49-F238E27FC236}">
                <a16:creationId xmlns:a16="http://schemas.microsoft.com/office/drawing/2014/main" id="{27D62174-2EB5-440E-9AED-D81C73A55FD6}"/>
              </a:ext>
            </a:extLst>
          </p:cNvPr>
          <p:cNvSpPr/>
          <p:nvPr/>
        </p:nvSpPr>
        <p:spPr>
          <a:xfrm>
            <a:off x="701619" y="1893067"/>
            <a:ext cx="369332" cy="1781617"/>
          </a:xfrm>
          <a:prstGeom prst="rect">
            <a:avLst/>
          </a:prstGeom>
        </p:spPr>
        <p:txBody>
          <a:bodyPr vert="eaVert" wrap="square">
            <a:spAutoFit/>
          </a:bodyPr>
          <a:lstStyle/>
          <a:p>
            <a:pPr algn="ctr"/>
            <a:r>
              <a:rPr lang="en-US" altLang="ja-JP" sz="1200" dirty="0">
                <a:ln w="0"/>
                <a:latin typeface="Meiryo UI" panose="020B0604030504040204" pitchFamily="50" charset="-128"/>
                <a:ea typeface="Meiryo UI" panose="020B0604030504040204" pitchFamily="50" charset="-128"/>
              </a:rPr>
              <a:t>HT</a:t>
            </a:r>
            <a:r>
              <a:rPr lang="ja-JP" altLang="en-US" sz="1200" dirty="0">
                <a:ln w="0"/>
                <a:latin typeface="Meiryo UI" panose="020B0604030504040204" pitchFamily="50" charset="-128"/>
                <a:ea typeface="Meiryo UI" panose="020B0604030504040204" pitchFamily="50" charset="-128"/>
              </a:rPr>
              <a:t>前の真直度</a:t>
            </a:r>
          </a:p>
        </p:txBody>
      </p:sp>
      <p:sp>
        <p:nvSpPr>
          <p:cNvPr id="40" name="正方形/長方形 39">
            <a:extLst>
              <a:ext uri="{FF2B5EF4-FFF2-40B4-BE49-F238E27FC236}">
                <a16:creationId xmlns:a16="http://schemas.microsoft.com/office/drawing/2014/main" id="{27D62174-2EB5-440E-9AED-D81C73A55FD6}"/>
              </a:ext>
            </a:extLst>
          </p:cNvPr>
          <p:cNvSpPr/>
          <p:nvPr/>
        </p:nvSpPr>
        <p:spPr>
          <a:xfrm>
            <a:off x="671809" y="4576571"/>
            <a:ext cx="369332" cy="1781617"/>
          </a:xfrm>
          <a:prstGeom prst="rect">
            <a:avLst/>
          </a:prstGeom>
        </p:spPr>
        <p:txBody>
          <a:bodyPr vert="eaVert" wrap="square">
            <a:spAutoFit/>
          </a:bodyPr>
          <a:lstStyle/>
          <a:p>
            <a:pPr algn="ctr"/>
            <a:r>
              <a:rPr lang="en-US" altLang="ja-JP" sz="1200" dirty="0">
                <a:ln w="0"/>
                <a:latin typeface="Meiryo UI" panose="020B0604030504040204" pitchFamily="50" charset="-128"/>
                <a:ea typeface="Meiryo UI" panose="020B0604030504040204" pitchFamily="50" charset="-128"/>
              </a:rPr>
              <a:t>HT</a:t>
            </a:r>
            <a:r>
              <a:rPr lang="ja-JP" altLang="en-US" sz="1200" dirty="0">
                <a:ln w="0"/>
                <a:latin typeface="Meiryo UI" panose="020B0604030504040204" pitchFamily="50" charset="-128"/>
                <a:ea typeface="Meiryo UI" panose="020B0604030504040204" pitchFamily="50" charset="-128"/>
              </a:rPr>
              <a:t>前の真直度</a:t>
            </a:r>
          </a:p>
        </p:txBody>
      </p:sp>
      <p:sp>
        <p:nvSpPr>
          <p:cNvPr id="41" name="正方形/長方形 40">
            <a:extLst>
              <a:ext uri="{FF2B5EF4-FFF2-40B4-BE49-F238E27FC236}">
                <a16:creationId xmlns:a16="http://schemas.microsoft.com/office/drawing/2014/main" id="{27D62174-2EB5-440E-9AED-D81C73A55FD6}"/>
              </a:ext>
            </a:extLst>
          </p:cNvPr>
          <p:cNvSpPr/>
          <p:nvPr/>
        </p:nvSpPr>
        <p:spPr>
          <a:xfrm>
            <a:off x="8638564" y="3654541"/>
            <a:ext cx="144402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跳ね上り</a:t>
            </a:r>
          </a:p>
        </p:txBody>
      </p:sp>
      <p:sp>
        <p:nvSpPr>
          <p:cNvPr id="42" name="正方形/長方形 41">
            <a:extLst>
              <a:ext uri="{FF2B5EF4-FFF2-40B4-BE49-F238E27FC236}">
                <a16:creationId xmlns:a16="http://schemas.microsoft.com/office/drawing/2014/main" id="{27D62174-2EB5-440E-9AED-D81C73A55FD6}"/>
              </a:ext>
            </a:extLst>
          </p:cNvPr>
          <p:cNvSpPr/>
          <p:nvPr/>
        </p:nvSpPr>
        <p:spPr>
          <a:xfrm>
            <a:off x="2478703" y="6596314"/>
            <a:ext cx="144402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材料幅</a:t>
            </a:r>
          </a:p>
        </p:txBody>
      </p:sp>
      <p:sp>
        <p:nvSpPr>
          <p:cNvPr id="43" name="正方形/長方形 42">
            <a:extLst>
              <a:ext uri="{FF2B5EF4-FFF2-40B4-BE49-F238E27FC236}">
                <a16:creationId xmlns:a16="http://schemas.microsoft.com/office/drawing/2014/main" id="{27D62174-2EB5-440E-9AED-D81C73A55FD6}"/>
              </a:ext>
            </a:extLst>
          </p:cNvPr>
          <p:cNvSpPr/>
          <p:nvPr/>
        </p:nvSpPr>
        <p:spPr>
          <a:xfrm>
            <a:off x="2532026" y="3922015"/>
            <a:ext cx="144402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コイル径</a:t>
            </a:r>
          </a:p>
        </p:txBody>
      </p:sp>
      <p:sp>
        <p:nvSpPr>
          <p:cNvPr id="46" name="テキスト ボックス 5">
            <a:extLst>
              <a:ext uri="{FF2B5EF4-FFF2-40B4-BE49-F238E27FC236}">
                <a16:creationId xmlns:a16="http://schemas.microsoft.com/office/drawing/2014/main" id="{546E3BC8-6513-4AAE-8E87-BBCEDE6AA138}"/>
              </a:ext>
            </a:extLst>
          </p:cNvPr>
          <p:cNvSpPr txBox="1"/>
          <p:nvPr/>
        </p:nvSpPr>
        <p:spPr>
          <a:xfrm>
            <a:off x="3557184" y="2912255"/>
            <a:ext cx="1610798"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solidFill>
                  <a:schemeClr val="tx1"/>
                </a:solidFill>
                <a:latin typeface="Meiryo UI" panose="020B0604030504040204" pitchFamily="50" charset="-128"/>
                <a:ea typeface="Meiryo UI" panose="020B0604030504040204" pitchFamily="50" charset="-128"/>
              </a:rPr>
              <a:t>無相関</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47" name="テキスト ボックス 5">
            <a:extLst>
              <a:ext uri="{FF2B5EF4-FFF2-40B4-BE49-F238E27FC236}">
                <a16:creationId xmlns:a16="http://schemas.microsoft.com/office/drawing/2014/main" id="{546E3BC8-6513-4AAE-8E87-BBCEDE6AA138}"/>
              </a:ext>
            </a:extLst>
          </p:cNvPr>
          <p:cNvSpPr txBox="1"/>
          <p:nvPr/>
        </p:nvSpPr>
        <p:spPr>
          <a:xfrm>
            <a:off x="3566505" y="5574824"/>
            <a:ext cx="1610798"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solidFill>
                  <a:schemeClr val="tx1"/>
                </a:solidFill>
                <a:latin typeface="Meiryo UI" panose="020B0604030504040204" pitchFamily="50" charset="-128"/>
                <a:ea typeface="Meiryo UI" panose="020B0604030504040204" pitchFamily="50" charset="-128"/>
              </a:rPr>
              <a:t>無相関</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6248052" y="5563941"/>
            <a:ext cx="559973" cy="11185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結果②</a:t>
            </a:r>
          </a:p>
        </p:txBody>
      </p:sp>
      <p:sp>
        <p:nvSpPr>
          <p:cNvPr id="52" name="正方形/長方形 51"/>
          <p:cNvSpPr/>
          <p:nvPr/>
        </p:nvSpPr>
        <p:spPr>
          <a:xfrm>
            <a:off x="6808025" y="5563941"/>
            <a:ext cx="5290394" cy="111858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Meiryo UI" panose="020B0604030504040204" pitchFamily="50" charset="-128"/>
                <a:ea typeface="Meiryo UI" panose="020B0604030504040204" pitchFamily="50" charset="-128"/>
              </a:rPr>
              <a:t>・材料の元の寸法から変化量の推測はできない。</a:t>
            </a:r>
            <a:endParaRPr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a:t>
            </a:r>
            <a:r>
              <a:rPr lang="en-US" altLang="ja-JP" sz="2000" b="1" dirty="0">
                <a:solidFill>
                  <a:sysClr val="windowText" lastClr="000000"/>
                </a:solidFill>
                <a:latin typeface="Meiryo UI" panose="020B0604030504040204" pitchFamily="50" charset="-128"/>
                <a:ea typeface="Meiryo UI" panose="020B0604030504040204" pitchFamily="50" charset="-128"/>
              </a:rPr>
              <a:t>HT</a:t>
            </a:r>
            <a:r>
              <a:rPr lang="ja-JP" altLang="en-US" sz="2000" b="1" dirty="0">
                <a:solidFill>
                  <a:sysClr val="windowText" lastClr="000000"/>
                </a:solidFill>
                <a:latin typeface="Meiryo UI" panose="020B0604030504040204" pitchFamily="50" charset="-128"/>
                <a:ea typeface="Meiryo UI" panose="020B0604030504040204" pitchFamily="50" charset="-128"/>
              </a:rPr>
              <a:t>後の繰返しがない想定をしている</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lang="ja-JP" altLang="en-US" sz="2000" b="1" dirty="0">
                <a:solidFill>
                  <a:schemeClr val="tx1"/>
                </a:solidFill>
                <a:latin typeface="Meiryo UI" panose="020B0604030504040204" pitchFamily="50" charset="-128"/>
                <a:ea typeface="Meiryo UI" panose="020B0604030504040204" pitchFamily="50" charset="-128"/>
              </a:rPr>
              <a:t>⇒標準時間の設定が間違っていた。</a:t>
            </a:r>
            <a:endParaRPr lang="en-US" altLang="ja-JP" sz="2000" b="1" dirty="0">
              <a:solidFill>
                <a:schemeClr val="tx1"/>
              </a:solidFill>
              <a:latin typeface="Meiryo UI" panose="020B0604030504040204" pitchFamily="50" charset="-128"/>
              <a:ea typeface="Meiryo UI" panose="020B0604030504040204" pitchFamily="50" charset="-128"/>
            </a:endParaRPr>
          </a:p>
        </p:txBody>
      </p:sp>
      <p:grpSp>
        <p:nvGrpSpPr>
          <p:cNvPr id="53" name="グループ化 52">
            <a:extLst>
              <a:ext uri="{FF2B5EF4-FFF2-40B4-BE49-F238E27FC236}">
                <a16:creationId xmlns:a16="http://schemas.microsoft.com/office/drawing/2014/main" id="{3F6CF317-BFD9-47FC-BD74-59777E87B6AA}"/>
              </a:ext>
            </a:extLst>
          </p:cNvPr>
          <p:cNvGrpSpPr/>
          <p:nvPr/>
        </p:nvGrpSpPr>
        <p:grpSpPr>
          <a:xfrm>
            <a:off x="495954" y="1092351"/>
            <a:ext cx="10515599" cy="410308"/>
            <a:chOff x="711199" y="1227016"/>
            <a:chExt cx="10515599" cy="410308"/>
          </a:xfrm>
        </p:grpSpPr>
        <p:sp>
          <p:nvSpPr>
            <p:cNvPr id="54" name="角丸四角形 11">
              <a:extLst>
                <a:ext uri="{FF2B5EF4-FFF2-40B4-BE49-F238E27FC236}">
                  <a16:creationId xmlns:a16="http://schemas.microsoft.com/office/drawing/2014/main" id="{BAA5F140-110A-4B8A-935A-7EA982158DAC}"/>
                </a:ext>
              </a:extLst>
            </p:cNvPr>
            <p:cNvSpPr/>
            <p:nvPr/>
          </p:nvSpPr>
          <p:spPr>
            <a:xfrm>
              <a:off x="711199" y="1227016"/>
              <a:ext cx="1695939"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調査</a:t>
              </a:r>
              <a:r>
                <a:rPr lang="ja-JP" altLang="en-US" sz="2000" dirty="0">
                  <a:solidFill>
                    <a:schemeClr val="tx1"/>
                  </a:solidFill>
                  <a:latin typeface="Meiryo UI" panose="020B0604030504040204" pitchFamily="50" charset="-128"/>
                  <a:ea typeface="Meiryo UI" panose="020B0604030504040204" pitchFamily="50" charset="-128"/>
                </a:rPr>
                <a:t>②</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55" name="角丸四角形 12">
              <a:extLst>
                <a:ext uri="{FF2B5EF4-FFF2-40B4-BE49-F238E27FC236}">
                  <a16:creationId xmlns:a16="http://schemas.microsoft.com/office/drawing/2014/main" id="{FAC65B31-9DBD-41FC-B746-72865B5E714D}"/>
                </a:ext>
              </a:extLst>
            </p:cNvPr>
            <p:cNvSpPr/>
            <p:nvPr/>
          </p:nvSpPr>
          <p:spPr>
            <a:xfrm>
              <a:off x="2403231" y="1230924"/>
              <a:ext cx="8823567" cy="40640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材料の元の寸法（コイル径・材料幅・跳ね上り）によって変化量が違うのでは？</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grpSp>
      <p:cxnSp>
        <p:nvCxnSpPr>
          <p:cNvPr id="3" name="直線コネクタ 2"/>
          <p:cNvCxnSpPr/>
          <p:nvPr/>
        </p:nvCxnSpPr>
        <p:spPr>
          <a:xfrm>
            <a:off x="1327013" y="2284972"/>
            <a:ext cx="4546259" cy="422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1292849" y="2528685"/>
            <a:ext cx="4599473" cy="12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873272" y="2010979"/>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5818845" y="2506583"/>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5882810" y="2137134"/>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5815376" y="2136384"/>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5883532" y="2524112"/>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テキスト ボックス 5">
            <a:extLst>
              <a:ext uri="{FF2B5EF4-FFF2-40B4-BE49-F238E27FC236}">
                <a16:creationId xmlns:a16="http://schemas.microsoft.com/office/drawing/2014/main" id="{6E39E94C-A1C6-4013-BBC0-4DF69247E71D}"/>
              </a:ext>
            </a:extLst>
          </p:cNvPr>
          <p:cNvSpPr txBox="1"/>
          <p:nvPr/>
        </p:nvSpPr>
        <p:spPr>
          <a:xfrm rot="16200000">
            <a:off x="5152639" y="2817631"/>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71" name="直線コネクタ 70"/>
          <p:cNvCxnSpPr/>
          <p:nvPr/>
        </p:nvCxnSpPr>
        <p:spPr>
          <a:xfrm>
            <a:off x="1372692" y="4965497"/>
            <a:ext cx="4546259" cy="422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1338528" y="5209210"/>
            <a:ext cx="4599473" cy="12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5918951" y="4691504"/>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5864524" y="5187108"/>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5928489" y="4817659"/>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861055" y="4816909"/>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929211" y="5204637"/>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テキスト ボックス 5">
            <a:extLst>
              <a:ext uri="{FF2B5EF4-FFF2-40B4-BE49-F238E27FC236}">
                <a16:creationId xmlns:a16="http://schemas.microsoft.com/office/drawing/2014/main" id="{6E39E94C-A1C6-4013-BBC0-4DF69247E71D}"/>
              </a:ext>
            </a:extLst>
          </p:cNvPr>
          <p:cNvSpPr txBox="1"/>
          <p:nvPr/>
        </p:nvSpPr>
        <p:spPr>
          <a:xfrm rot="16200000">
            <a:off x="5198318" y="5498156"/>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79" name="直線コネクタ 78"/>
          <p:cNvCxnSpPr/>
          <p:nvPr/>
        </p:nvCxnSpPr>
        <p:spPr>
          <a:xfrm flipV="1">
            <a:off x="7204420" y="2181644"/>
            <a:ext cx="4748514" cy="8989"/>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7170256" y="2418406"/>
            <a:ext cx="4777185" cy="1594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1953879" y="1916640"/>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11899452" y="2412244"/>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a:off x="11963417" y="2042795"/>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1895983" y="2042045"/>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11964139" y="2429773"/>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6" name="テキスト ボックス 5">
            <a:extLst>
              <a:ext uri="{FF2B5EF4-FFF2-40B4-BE49-F238E27FC236}">
                <a16:creationId xmlns:a16="http://schemas.microsoft.com/office/drawing/2014/main" id="{6E39E94C-A1C6-4013-BBC0-4DF69247E71D}"/>
              </a:ext>
            </a:extLst>
          </p:cNvPr>
          <p:cNvSpPr txBox="1"/>
          <p:nvPr/>
        </p:nvSpPr>
        <p:spPr>
          <a:xfrm rot="16200000">
            <a:off x="11233246" y="2723292"/>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60" name="直線コネクタ 59">
            <a:extLst>
              <a:ext uri="{FF2B5EF4-FFF2-40B4-BE49-F238E27FC236}">
                <a16:creationId xmlns:a16="http://schemas.microsoft.com/office/drawing/2014/main" id="{C580F86D-C0EA-475B-BDF3-2B7009BF6BC1}"/>
              </a:ext>
            </a:extLst>
          </p:cNvPr>
          <p:cNvCxnSpPr>
            <a:cxnSpLocks/>
          </p:cNvCxnSpPr>
          <p:nvPr/>
        </p:nvCxnSpPr>
        <p:spPr>
          <a:xfrm flipV="1">
            <a:off x="6148611" y="1669455"/>
            <a:ext cx="21219" cy="5093396"/>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F23FD771-3B95-41DB-AA03-451F3C0C76DE}"/>
              </a:ext>
            </a:extLst>
          </p:cNvPr>
          <p:cNvGrpSpPr/>
          <p:nvPr/>
        </p:nvGrpSpPr>
        <p:grpSpPr>
          <a:xfrm>
            <a:off x="571239" y="87760"/>
            <a:ext cx="11049525" cy="953640"/>
            <a:chOff x="856858" y="131640"/>
            <a:chExt cx="16574288" cy="1430460"/>
          </a:xfrm>
        </p:grpSpPr>
        <p:sp>
          <p:nvSpPr>
            <p:cNvPr id="88" name="AutoShape 2">
              <a:extLst>
                <a:ext uri="{FF2B5EF4-FFF2-40B4-BE49-F238E27FC236}">
                  <a16:creationId xmlns:a16="http://schemas.microsoft.com/office/drawing/2014/main" id="{6210C1F7-9D1B-452A-839E-A607DE697222}"/>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89" name="AutoShape 3">
              <a:extLst>
                <a:ext uri="{FF2B5EF4-FFF2-40B4-BE49-F238E27FC236}">
                  <a16:creationId xmlns:a16="http://schemas.microsoft.com/office/drawing/2014/main" id="{C446029C-188E-4881-AE27-3E2FFE8B607B}"/>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90" name="AutoShape 4">
              <a:extLst>
                <a:ext uri="{FF2B5EF4-FFF2-40B4-BE49-F238E27FC236}">
                  <a16:creationId xmlns:a16="http://schemas.microsoft.com/office/drawing/2014/main" id="{14E3BA28-C372-4CEE-B86D-A4B41C6D96A0}"/>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91" name="TextBox 27">
              <a:extLst>
                <a:ext uri="{FF2B5EF4-FFF2-40B4-BE49-F238E27FC236}">
                  <a16:creationId xmlns:a16="http://schemas.microsoft.com/office/drawing/2014/main" id="{4AC0FD2B-93DE-415B-95DA-796D9EA13B0F}"/>
                </a:ext>
              </a:extLst>
            </p:cNvPr>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92" name="グループ化 91">
              <a:extLst>
                <a:ext uri="{FF2B5EF4-FFF2-40B4-BE49-F238E27FC236}">
                  <a16:creationId xmlns:a16="http://schemas.microsoft.com/office/drawing/2014/main" id="{24BFD96A-8252-44DE-AC3B-FEF4BF169AD8}"/>
                </a:ext>
              </a:extLst>
            </p:cNvPr>
            <p:cNvGrpSpPr/>
            <p:nvPr/>
          </p:nvGrpSpPr>
          <p:grpSpPr>
            <a:xfrm>
              <a:off x="1233237" y="131640"/>
              <a:ext cx="1213487" cy="1430459"/>
              <a:chOff x="1233237" y="131640"/>
              <a:chExt cx="1213487" cy="1430459"/>
            </a:xfrm>
          </p:grpSpPr>
          <p:sp>
            <p:nvSpPr>
              <p:cNvPr id="93" name="Freeform 8">
                <a:extLst>
                  <a:ext uri="{FF2B5EF4-FFF2-40B4-BE49-F238E27FC236}">
                    <a16:creationId xmlns:a16="http://schemas.microsoft.com/office/drawing/2014/main" id="{6D5EE7DC-13F1-4D9D-83E4-8B3ED7ADA4AE}"/>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94" name="TextBox 28">
                <a:extLst>
                  <a:ext uri="{FF2B5EF4-FFF2-40B4-BE49-F238E27FC236}">
                    <a16:creationId xmlns:a16="http://schemas.microsoft.com/office/drawing/2014/main" id="{68EED1D6-2414-4A5F-B120-4983AE949901}"/>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23</a:t>
                </a:r>
              </a:p>
            </p:txBody>
          </p:sp>
        </p:grpSp>
      </p:grpSp>
      <p:sp>
        <p:nvSpPr>
          <p:cNvPr id="68" name="下矢印 55">
            <a:extLst>
              <a:ext uri="{FF2B5EF4-FFF2-40B4-BE49-F238E27FC236}">
                <a16:creationId xmlns:a16="http://schemas.microsoft.com/office/drawing/2014/main" id="{51871BFC-3651-42B4-9118-0F27ABDFA309}"/>
              </a:ext>
            </a:extLst>
          </p:cNvPr>
          <p:cNvSpPr/>
          <p:nvPr/>
        </p:nvSpPr>
        <p:spPr>
          <a:xfrm>
            <a:off x="8248119" y="5168273"/>
            <a:ext cx="998523" cy="344340"/>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57" name="図 56">
            <a:extLst>
              <a:ext uri="{FF2B5EF4-FFF2-40B4-BE49-F238E27FC236}">
                <a16:creationId xmlns:a16="http://schemas.microsoft.com/office/drawing/2014/main" id="{5F8E88CC-DE1C-4944-AA9B-9AFA5B23E65D}"/>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38584" y="4025247"/>
            <a:ext cx="882784" cy="1099862"/>
          </a:xfrm>
          <a:prstGeom prst="rect">
            <a:avLst/>
          </a:prstGeom>
        </p:spPr>
      </p:pic>
      <p:sp>
        <p:nvSpPr>
          <p:cNvPr id="59" name="四角形吹き出し 20">
            <a:extLst>
              <a:ext uri="{FF2B5EF4-FFF2-40B4-BE49-F238E27FC236}">
                <a16:creationId xmlns:a16="http://schemas.microsoft.com/office/drawing/2014/main" id="{9162CAB4-5E3B-48A0-93BE-0C2B58E90174}"/>
              </a:ext>
            </a:extLst>
          </p:cNvPr>
          <p:cNvSpPr/>
          <p:nvPr/>
        </p:nvSpPr>
        <p:spPr>
          <a:xfrm>
            <a:off x="6377525" y="4025246"/>
            <a:ext cx="4480914" cy="1075829"/>
          </a:xfrm>
          <a:prstGeom prst="wedgeRectCallout">
            <a:avLst>
              <a:gd name="adj1" fmla="val 58180"/>
              <a:gd name="adj2" fmla="val 1363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仮説は否定されてしまいました。やはり</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2000" dirty="0">
                <a:solidFill>
                  <a:srgbClr val="FF0000"/>
                </a:solidFill>
                <a:latin typeface="Meiryo UI" panose="020B0604030504040204" pitchFamily="50" charset="-128"/>
                <a:ea typeface="Meiryo UI" panose="020B0604030504040204" pitchFamily="50" charset="-128"/>
              </a:rPr>
              <a:t>HT</a:t>
            </a:r>
            <a:r>
              <a:rPr lang="ja-JP" altLang="en-US" sz="2000" dirty="0">
                <a:solidFill>
                  <a:srgbClr val="FF0000"/>
                </a:solidFill>
                <a:latin typeface="Meiryo UI" panose="020B0604030504040204" pitchFamily="50" charset="-128"/>
                <a:ea typeface="Meiryo UI" panose="020B0604030504040204" pitchFamily="50" charset="-128"/>
              </a:rPr>
              <a:t>後の値からフィードバックがないと</a:t>
            </a:r>
            <a:endParaRPr lang="en-US" altLang="ja-JP" sz="2000" dirty="0">
              <a:solidFill>
                <a:srgbClr val="FF0000"/>
              </a:solidFill>
              <a:latin typeface="Meiryo UI" panose="020B0604030504040204" pitchFamily="50" charset="-128"/>
              <a:ea typeface="Meiryo UI" panose="020B0604030504040204" pitchFamily="50" charset="-128"/>
            </a:endParaRPr>
          </a:p>
          <a:p>
            <a:pPr algn="ctr"/>
            <a:r>
              <a:rPr lang="ja-JP" altLang="en-US" sz="2000" dirty="0">
                <a:solidFill>
                  <a:srgbClr val="FF0000"/>
                </a:solidFill>
                <a:latin typeface="Meiryo UI" panose="020B0604030504040204" pitchFamily="50" charset="-128"/>
                <a:ea typeface="Meiryo UI" panose="020B0604030504040204" pitchFamily="50" charset="-128"/>
              </a:rPr>
              <a:t>正確な狙いはできません</a:t>
            </a:r>
            <a:endParaRPr lang="en-US" altLang="ja-JP" sz="2000" dirty="0">
              <a:solidFill>
                <a:srgbClr val="FF0000"/>
              </a:solidFill>
              <a:latin typeface="Meiryo UI" panose="020B0604030504040204" pitchFamily="50" charset="-128"/>
              <a:ea typeface="Meiryo UI" panose="020B0604030504040204" pitchFamily="50" charset="-128"/>
            </a:endParaRPr>
          </a:p>
        </p:txBody>
      </p:sp>
      <p:pic>
        <p:nvPicPr>
          <p:cNvPr id="87" name="図 86" descr="ロゴ, アイコン&#10;&#10;自動的に生成された説明">
            <a:extLst>
              <a:ext uri="{FF2B5EF4-FFF2-40B4-BE49-F238E27FC236}">
                <a16:creationId xmlns:a16="http://schemas.microsoft.com/office/drawing/2014/main" id="{CB3D8207-DF71-4CCD-9C3B-66B1C98099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73757" y="3910070"/>
            <a:ext cx="505630" cy="505630"/>
          </a:xfrm>
          <a:prstGeom prst="rect">
            <a:avLst/>
          </a:prstGeom>
        </p:spPr>
      </p:pic>
      <p:sp>
        <p:nvSpPr>
          <p:cNvPr id="98" name="正方形/長方形 97">
            <a:extLst>
              <a:ext uri="{FF2B5EF4-FFF2-40B4-BE49-F238E27FC236}">
                <a16:creationId xmlns:a16="http://schemas.microsoft.com/office/drawing/2014/main" id="{EBC8B7A0-FCF2-4751-B5F1-D0121F651550}"/>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99" name="正方形/長方形 98">
            <a:extLst>
              <a:ext uri="{FF2B5EF4-FFF2-40B4-BE49-F238E27FC236}">
                <a16:creationId xmlns:a16="http://schemas.microsoft.com/office/drawing/2014/main" id="{DAC6CD0E-3081-4125-BAF4-D3777784D8D2}"/>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7/10</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sp>
        <p:nvSpPr>
          <p:cNvPr id="97" name="正方形/長方形 96">
            <a:extLst>
              <a:ext uri="{FF2B5EF4-FFF2-40B4-BE49-F238E27FC236}">
                <a16:creationId xmlns:a16="http://schemas.microsoft.com/office/drawing/2014/main" id="{27D62174-2EB5-440E-9AED-D81C73A55FD6}"/>
              </a:ext>
            </a:extLst>
          </p:cNvPr>
          <p:cNvSpPr/>
          <p:nvPr/>
        </p:nvSpPr>
        <p:spPr>
          <a:xfrm>
            <a:off x="6086413" y="1542085"/>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27D62174-2EB5-440E-9AED-D81C73A55FD6}"/>
              </a:ext>
            </a:extLst>
          </p:cNvPr>
          <p:cNvSpPr/>
          <p:nvPr/>
        </p:nvSpPr>
        <p:spPr>
          <a:xfrm>
            <a:off x="4366080" y="6573483"/>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102" name="正方形/長方形 101">
            <a:extLst>
              <a:ext uri="{FF2B5EF4-FFF2-40B4-BE49-F238E27FC236}">
                <a16:creationId xmlns:a16="http://schemas.microsoft.com/office/drawing/2014/main" id="{27D62174-2EB5-440E-9AED-D81C73A55FD6}"/>
              </a:ext>
            </a:extLst>
          </p:cNvPr>
          <p:cNvSpPr/>
          <p:nvPr/>
        </p:nvSpPr>
        <p:spPr>
          <a:xfrm>
            <a:off x="168707" y="1532095"/>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103" name="正方形/長方形 102">
            <a:extLst>
              <a:ext uri="{FF2B5EF4-FFF2-40B4-BE49-F238E27FC236}">
                <a16:creationId xmlns:a16="http://schemas.microsoft.com/office/drawing/2014/main" id="{27D62174-2EB5-440E-9AED-D81C73A55FD6}"/>
              </a:ext>
            </a:extLst>
          </p:cNvPr>
          <p:cNvSpPr/>
          <p:nvPr/>
        </p:nvSpPr>
        <p:spPr>
          <a:xfrm>
            <a:off x="4379581" y="3946922"/>
            <a:ext cx="1444028" cy="276999"/>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単位</a:t>
            </a:r>
            <a:r>
              <a:rPr lang="en-US" altLang="ja-JP" sz="1200" dirty="0">
                <a:ln w="0"/>
                <a:latin typeface="Meiryo UI" panose="020B0604030504040204" pitchFamily="50" charset="-128"/>
                <a:ea typeface="Meiryo UI" panose="020B0604030504040204" pitchFamily="50" charset="-128"/>
              </a:rPr>
              <a:t>: mm)</a:t>
            </a:r>
            <a:endParaRPr lang="ja-JP" altLang="en-US" sz="1200" dirty="0">
              <a:ln w="0"/>
              <a:latin typeface="Meiryo UI" panose="020B0604030504040204" pitchFamily="50" charset="-128"/>
              <a:ea typeface="Meiryo UI" panose="020B0604030504040204" pitchFamily="50" charset="-128"/>
            </a:endParaRPr>
          </a:p>
        </p:txBody>
      </p:sp>
      <p:sp>
        <p:nvSpPr>
          <p:cNvPr id="104" name="正方形/長方形 103">
            <a:extLst>
              <a:ext uri="{FF2B5EF4-FFF2-40B4-BE49-F238E27FC236}">
                <a16:creationId xmlns:a16="http://schemas.microsoft.com/office/drawing/2014/main" id="{27D62174-2EB5-440E-9AED-D81C73A55FD6}"/>
              </a:ext>
            </a:extLst>
          </p:cNvPr>
          <p:cNvSpPr/>
          <p:nvPr/>
        </p:nvSpPr>
        <p:spPr>
          <a:xfrm>
            <a:off x="701620" y="1893067"/>
            <a:ext cx="369332" cy="1781617"/>
          </a:xfrm>
          <a:prstGeom prst="rect">
            <a:avLst/>
          </a:prstGeom>
        </p:spPr>
        <p:txBody>
          <a:bodyPr vert="eaVert" wrap="square">
            <a:spAutoFit/>
          </a:bodyPr>
          <a:lstStyle/>
          <a:p>
            <a:pPr algn="ctr"/>
            <a:r>
              <a:rPr lang="en-US" altLang="ja-JP" sz="1200" dirty="0">
                <a:ln w="0"/>
                <a:latin typeface="Meiryo UI" panose="020B0604030504040204" pitchFamily="50" charset="-128"/>
                <a:ea typeface="Meiryo UI" panose="020B0604030504040204" pitchFamily="50" charset="-128"/>
              </a:rPr>
              <a:t>HT</a:t>
            </a:r>
            <a:r>
              <a:rPr lang="ja-JP" altLang="en-US" sz="1200" dirty="0">
                <a:ln w="0"/>
                <a:latin typeface="Meiryo UI" panose="020B0604030504040204" pitchFamily="50" charset="-128"/>
                <a:ea typeface="Meiryo UI" panose="020B0604030504040204" pitchFamily="50" charset="-128"/>
              </a:rPr>
              <a:t>前の真直度</a:t>
            </a:r>
          </a:p>
        </p:txBody>
      </p:sp>
      <p:sp>
        <p:nvSpPr>
          <p:cNvPr id="105" name="正方形/長方形 104">
            <a:extLst>
              <a:ext uri="{FF2B5EF4-FFF2-40B4-BE49-F238E27FC236}">
                <a16:creationId xmlns:a16="http://schemas.microsoft.com/office/drawing/2014/main" id="{27D62174-2EB5-440E-9AED-D81C73A55FD6}"/>
              </a:ext>
            </a:extLst>
          </p:cNvPr>
          <p:cNvSpPr/>
          <p:nvPr/>
        </p:nvSpPr>
        <p:spPr>
          <a:xfrm>
            <a:off x="671810" y="4576571"/>
            <a:ext cx="369332" cy="1781617"/>
          </a:xfrm>
          <a:prstGeom prst="rect">
            <a:avLst/>
          </a:prstGeom>
        </p:spPr>
        <p:txBody>
          <a:bodyPr vert="eaVert" wrap="square">
            <a:spAutoFit/>
          </a:bodyPr>
          <a:lstStyle/>
          <a:p>
            <a:pPr algn="ctr"/>
            <a:r>
              <a:rPr lang="en-US" altLang="ja-JP" sz="1200" dirty="0">
                <a:ln w="0"/>
                <a:latin typeface="Meiryo UI" panose="020B0604030504040204" pitchFamily="50" charset="-128"/>
                <a:ea typeface="Meiryo UI" panose="020B0604030504040204" pitchFamily="50" charset="-128"/>
              </a:rPr>
              <a:t>HT</a:t>
            </a:r>
            <a:r>
              <a:rPr lang="ja-JP" altLang="en-US" sz="1200" dirty="0">
                <a:ln w="0"/>
                <a:latin typeface="Meiryo UI" panose="020B0604030504040204" pitchFamily="50" charset="-128"/>
                <a:ea typeface="Meiryo UI" panose="020B0604030504040204" pitchFamily="50" charset="-128"/>
              </a:rPr>
              <a:t>前の真直度</a:t>
            </a:r>
          </a:p>
        </p:txBody>
      </p:sp>
      <p:sp>
        <p:nvSpPr>
          <p:cNvPr id="106" name="正方形/長方形 105">
            <a:extLst>
              <a:ext uri="{FF2B5EF4-FFF2-40B4-BE49-F238E27FC236}">
                <a16:creationId xmlns:a16="http://schemas.microsoft.com/office/drawing/2014/main" id="{27D62174-2EB5-440E-9AED-D81C73A55FD6}"/>
              </a:ext>
            </a:extLst>
          </p:cNvPr>
          <p:cNvSpPr/>
          <p:nvPr/>
        </p:nvSpPr>
        <p:spPr>
          <a:xfrm>
            <a:off x="2478704" y="6596314"/>
            <a:ext cx="144402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材料幅</a:t>
            </a:r>
          </a:p>
        </p:txBody>
      </p:sp>
      <p:sp>
        <p:nvSpPr>
          <p:cNvPr id="107" name="正方形/長方形 106">
            <a:extLst>
              <a:ext uri="{FF2B5EF4-FFF2-40B4-BE49-F238E27FC236}">
                <a16:creationId xmlns:a16="http://schemas.microsoft.com/office/drawing/2014/main" id="{27D62174-2EB5-440E-9AED-D81C73A55FD6}"/>
              </a:ext>
            </a:extLst>
          </p:cNvPr>
          <p:cNvSpPr/>
          <p:nvPr/>
        </p:nvSpPr>
        <p:spPr>
          <a:xfrm>
            <a:off x="2532027" y="3922015"/>
            <a:ext cx="144402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コイル径</a:t>
            </a:r>
          </a:p>
        </p:txBody>
      </p:sp>
      <p:cxnSp>
        <p:nvCxnSpPr>
          <p:cNvPr id="110" name="直線コネクタ 109"/>
          <p:cNvCxnSpPr/>
          <p:nvPr/>
        </p:nvCxnSpPr>
        <p:spPr>
          <a:xfrm>
            <a:off x="1327014" y="2284972"/>
            <a:ext cx="4546259" cy="422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1292850" y="2528685"/>
            <a:ext cx="4599473" cy="12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5873273" y="2010979"/>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H="1">
            <a:off x="5818846" y="2506583"/>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5882811" y="2137134"/>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5815377" y="2136384"/>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5883533" y="2524112"/>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7" name="テキスト ボックス 5">
            <a:extLst>
              <a:ext uri="{FF2B5EF4-FFF2-40B4-BE49-F238E27FC236}">
                <a16:creationId xmlns:a16="http://schemas.microsoft.com/office/drawing/2014/main" id="{6E39E94C-A1C6-4013-BBC0-4DF69247E71D}"/>
              </a:ext>
            </a:extLst>
          </p:cNvPr>
          <p:cNvSpPr txBox="1"/>
          <p:nvPr/>
        </p:nvSpPr>
        <p:spPr>
          <a:xfrm rot="16200000">
            <a:off x="5152640" y="2817631"/>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118" name="直線コネクタ 117"/>
          <p:cNvCxnSpPr/>
          <p:nvPr/>
        </p:nvCxnSpPr>
        <p:spPr>
          <a:xfrm>
            <a:off x="1372693" y="4965497"/>
            <a:ext cx="4546259" cy="422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1338529" y="5209210"/>
            <a:ext cx="4599473" cy="12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5918952" y="4691504"/>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a:off x="5864525" y="5187108"/>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a:off x="5928490" y="4817659"/>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5861056" y="4816909"/>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5929212" y="5204637"/>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25" name="テキスト ボックス 5">
            <a:extLst>
              <a:ext uri="{FF2B5EF4-FFF2-40B4-BE49-F238E27FC236}">
                <a16:creationId xmlns:a16="http://schemas.microsoft.com/office/drawing/2014/main" id="{6E39E94C-A1C6-4013-BBC0-4DF69247E71D}"/>
              </a:ext>
            </a:extLst>
          </p:cNvPr>
          <p:cNvSpPr txBox="1"/>
          <p:nvPr/>
        </p:nvSpPr>
        <p:spPr>
          <a:xfrm rot="16200000">
            <a:off x="5198319" y="5498156"/>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126" name="直線コネクタ 125"/>
          <p:cNvCxnSpPr/>
          <p:nvPr/>
        </p:nvCxnSpPr>
        <p:spPr>
          <a:xfrm flipV="1">
            <a:off x="7204421" y="2181644"/>
            <a:ext cx="4748514" cy="8989"/>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V="1">
            <a:off x="7170257" y="2418406"/>
            <a:ext cx="4777185" cy="1594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1953880" y="1916640"/>
            <a:ext cx="9315" cy="155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11963418" y="2042795"/>
            <a:ext cx="61196" cy="1388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11895984" y="2042045"/>
            <a:ext cx="64246" cy="1290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31" name="テキスト ボックス 5">
            <a:extLst>
              <a:ext uri="{FF2B5EF4-FFF2-40B4-BE49-F238E27FC236}">
                <a16:creationId xmlns:a16="http://schemas.microsoft.com/office/drawing/2014/main" id="{6E39E94C-A1C6-4013-BBC0-4DF69247E71D}"/>
              </a:ext>
            </a:extLst>
          </p:cNvPr>
          <p:cNvSpPr txBox="1"/>
          <p:nvPr/>
        </p:nvSpPr>
        <p:spPr>
          <a:xfrm rot="16200000">
            <a:off x="11233247" y="2723292"/>
            <a:ext cx="1077041" cy="4798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規格内の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イメージ</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132" name="直線コネクタ 131">
            <a:extLst>
              <a:ext uri="{FF2B5EF4-FFF2-40B4-BE49-F238E27FC236}">
                <a16:creationId xmlns:a16="http://schemas.microsoft.com/office/drawing/2014/main" id="{C580F86D-C0EA-475B-BDF3-2B7009BF6BC1}"/>
              </a:ext>
            </a:extLst>
          </p:cNvPr>
          <p:cNvCxnSpPr>
            <a:cxnSpLocks/>
          </p:cNvCxnSpPr>
          <p:nvPr/>
        </p:nvCxnSpPr>
        <p:spPr>
          <a:xfrm flipV="1">
            <a:off x="6148612" y="1669455"/>
            <a:ext cx="21219" cy="5093396"/>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テキスト ボックス 5">
            <a:extLst>
              <a:ext uri="{FF2B5EF4-FFF2-40B4-BE49-F238E27FC236}">
                <a16:creationId xmlns:a16="http://schemas.microsoft.com/office/drawing/2014/main" id="{546E3BC8-6513-4AAE-8E87-BBCEDE6AA138}"/>
              </a:ext>
            </a:extLst>
          </p:cNvPr>
          <p:cNvSpPr txBox="1"/>
          <p:nvPr/>
        </p:nvSpPr>
        <p:spPr>
          <a:xfrm>
            <a:off x="9790231" y="2669692"/>
            <a:ext cx="1610798" cy="650717"/>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solidFill>
                  <a:schemeClr val="tx1"/>
                </a:solidFill>
                <a:latin typeface="Meiryo UI" panose="020B0604030504040204" pitchFamily="50" charset="-128"/>
                <a:ea typeface="Meiryo UI" panose="020B0604030504040204" pitchFamily="50" charset="-128"/>
              </a:rPr>
              <a:t>無相関</a:t>
            </a:r>
            <a:endParaRPr lang="en-US" altLang="ja-JP" sz="2800" b="1" dirty="0">
              <a:solidFill>
                <a:schemeClr val="tx1"/>
              </a:solidFill>
              <a:latin typeface="Meiryo UI" panose="020B0604030504040204" pitchFamily="50" charset="-128"/>
              <a:ea typeface="Meiryo UI" panose="020B0604030504040204" pitchFamily="50" charset="-128"/>
            </a:endParaRPr>
          </a:p>
        </p:txBody>
      </p:sp>
      <p:cxnSp>
        <p:nvCxnSpPr>
          <p:cNvPr id="108" name="直線コネクタ 107"/>
          <p:cNvCxnSpPr/>
          <p:nvPr/>
        </p:nvCxnSpPr>
        <p:spPr>
          <a:xfrm flipV="1">
            <a:off x="3826079" y="3451215"/>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3830871" y="6107329"/>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V="1">
            <a:off x="10049501" y="3207374"/>
            <a:ext cx="10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6890426" y="5970708"/>
            <a:ext cx="50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V="1">
            <a:off x="6907844" y="6290642"/>
            <a:ext cx="39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a:cxnSpLocks/>
          </p:cNvCxnSpPr>
          <p:nvPr/>
        </p:nvCxnSpPr>
        <p:spPr>
          <a:xfrm flipV="1">
            <a:off x="6950986" y="6573483"/>
            <a:ext cx="3907453" cy="3053"/>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0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left)">
                                      <p:cBhvr>
                                        <p:cTn id="11" dur="500"/>
                                        <p:tgtEl>
                                          <p:spTgt spid="10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left)">
                                      <p:cBhvr>
                                        <p:cTn id="15" dur="500"/>
                                        <p:tgtEl>
                                          <p:spTgt spid="1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4"/>
                                        </p:tgtEl>
                                        <p:attrNameLst>
                                          <p:attrName>style.visibility</p:attrName>
                                        </p:attrNameLst>
                                      </p:cBhvr>
                                      <p:to>
                                        <p:strVal val="visible"/>
                                      </p:to>
                                    </p:set>
                                    <p:animEffect transition="in" filter="wipe(left)">
                                      <p:cBhvr>
                                        <p:cTn id="20" dur="2500"/>
                                        <p:tgtEl>
                                          <p:spTgt spid="134"/>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wipe(left)">
                                      <p:cBhvr>
                                        <p:cTn id="24" dur="2000"/>
                                        <p:tgtEl>
                                          <p:spTgt spid="135"/>
                                        </p:tgtEl>
                                      </p:cBhvr>
                                    </p:animEffect>
                                  </p:childTnLst>
                                </p:cTn>
                              </p:par>
                            </p:childTnLst>
                          </p:cTn>
                        </p:par>
                        <p:par>
                          <p:cTn id="25" fill="hold">
                            <p:stCondLst>
                              <p:cond delay="4500"/>
                            </p:stCondLst>
                            <p:childTnLst>
                              <p:par>
                                <p:cTn id="26" presetID="22" presetClass="entr" presetSubtype="8" fill="hold" nodeType="after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wipe(left)">
                                      <p:cBhvr>
                                        <p:cTn id="28" dur="2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33320"/>
            <a:ext cx="10515600" cy="533644"/>
          </a:xfrm>
        </p:spPr>
        <p:txBody>
          <a:bodyPr>
            <a:normAutofit fontScale="90000"/>
          </a:bodyPr>
          <a:lstStyle/>
          <a:p>
            <a:pPr algn="ctr"/>
            <a:r>
              <a:rPr kumimoji="1" lang="ja-JP" altLang="en-US" dirty="0">
                <a:latin typeface="Meiryo UI" panose="020B0604030504040204" pitchFamily="50" charset="-128"/>
                <a:ea typeface="Meiryo UI" panose="020B0604030504040204" pitchFamily="50" charset="-128"/>
              </a:rPr>
              <a:t>～　会　社　紹　介　～</a:t>
            </a:r>
          </a:p>
        </p:txBody>
      </p:sp>
      <p:sp>
        <p:nvSpPr>
          <p:cNvPr id="47" name="フリーフォーム 4">
            <a:extLst>
              <a:ext uri="{FF2B5EF4-FFF2-40B4-BE49-F238E27FC236}">
                <a16:creationId xmlns:a16="http://schemas.microsoft.com/office/drawing/2014/main" id="{CD34BDE1-F741-477F-8469-6A6F0E4FBC45}"/>
              </a:ext>
            </a:extLst>
          </p:cNvPr>
          <p:cNvSpPr/>
          <p:nvPr/>
        </p:nvSpPr>
        <p:spPr>
          <a:xfrm>
            <a:off x="2592083" y="3549607"/>
            <a:ext cx="362132" cy="274199"/>
          </a:xfrm>
          <a:custGeom>
            <a:avLst/>
            <a:gdLst>
              <a:gd name="connsiteX0" fmla="*/ 1798320 w 1798320"/>
              <a:gd name="connsiteY0" fmla="*/ 863600 h 863600"/>
              <a:gd name="connsiteX1" fmla="*/ 1188720 w 1798320"/>
              <a:gd name="connsiteY1" fmla="*/ 0 h 863600"/>
              <a:gd name="connsiteX2" fmla="*/ 0 w 1798320"/>
              <a:gd name="connsiteY2" fmla="*/ 0 h 863600"/>
            </a:gdLst>
            <a:ahLst/>
            <a:cxnLst>
              <a:cxn ang="0">
                <a:pos x="connsiteX0" y="connsiteY0"/>
              </a:cxn>
              <a:cxn ang="0">
                <a:pos x="connsiteX1" y="connsiteY1"/>
              </a:cxn>
              <a:cxn ang="0">
                <a:pos x="connsiteX2" y="connsiteY2"/>
              </a:cxn>
            </a:cxnLst>
            <a:rect l="l" t="t" r="r" b="b"/>
            <a:pathLst>
              <a:path w="1798320" h="863600">
                <a:moveTo>
                  <a:pt x="1798320" y="863600"/>
                </a:moveTo>
                <a:lnTo>
                  <a:pt x="1188720" y="0"/>
                </a:lnTo>
                <a:lnTo>
                  <a:pt x="0" y="0"/>
                </a:lnTo>
              </a:path>
            </a:pathLst>
          </a:custGeom>
          <a:noFill/>
          <a:ln>
            <a:solidFill>
              <a:srgbClr val="FFC000"/>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09630"/>
            <a:endParaRPr kumimoji="0" lang="ja-JP" altLang="en-US" sz="1350">
              <a:solidFill>
                <a:prstClr val="white"/>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B88DA254-B5BD-4561-8C25-89DE590A2732}"/>
              </a:ext>
            </a:extLst>
          </p:cNvPr>
          <p:cNvSpPr txBox="1"/>
          <p:nvPr/>
        </p:nvSpPr>
        <p:spPr>
          <a:xfrm>
            <a:off x="3935141" y="3388117"/>
            <a:ext cx="860219" cy="246221"/>
          </a:xfrm>
          <a:prstGeom prst="rect">
            <a:avLst/>
          </a:prstGeom>
          <a:noFill/>
        </p:spPr>
        <p:txBody>
          <a:bodyPr wrap="square" rtlCol="0">
            <a:spAutoFit/>
          </a:bodyPr>
          <a:lstStyle/>
          <a:p>
            <a:pPr defTabSz="609630"/>
            <a:r>
              <a:rPr kumimoji="0" lang="ja-JP" altLang="en-US" sz="1000" b="1" dirty="0">
                <a:solidFill>
                  <a:prstClr val="black"/>
                </a:solidFill>
                <a:latin typeface="Meiryo UI" panose="020B0604030504040204" pitchFamily="50" charset="-128"/>
                <a:ea typeface="Meiryo UI" panose="020B0604030504040204" pitchFamily="50" charset="-128"/>
              </a:rPr>
              <a:t>豊明工場</a:t>
            </a:r>
          </a:p>
        </p:txBody>
      </p:sp>
      <p:sp>
        <p:nvSpPr>
          <p:cNvPr id="50" name="Text Box 6">
            <a:extLst>
              <a:ext uri="{FF2B5EF4-FFF2-40B4-BE49-F238E27FC236}">
                <a16:creationId xmlns:a16="http://schemas.microsoft.com/office/drawing/2014/main" id="{46D60854-1393-4642-973E-5492B18F9062}"/>
              </a:ext>
            </a:extLst>
          </p:cNvPr>
          <p:cNvSpPr txBox="1">
            <a:spLocks noChangeArrowheads="1"/>
          </p:cNvSpPr>
          <p:nvPr/>
        </p:nvSpPr>
        <p:spPr bwMode="auto">
          <a:xfrm>
            <a:off x="170990" y="4661265"/>
            <a:ext cx="4072668" cy="15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5715" tIns="27857" rIns="55715" bIns="27857">
            <a:spAutoFit/>
          </a:bodyPr>
          <a:lstStyle/>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所在地   ： 愛知県大府市北崎町</a:t>
            </a:r>
          </a:p>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創 業     ： </a:t>
            </a:r>
            <a:r>
              <a:rPr kumimoji="0" lang="en-US" altLang="ja-JP" sz="1600" b="1" dirty="0">
                <a:solidFill>
                  <a:prstClr val="black"/>
                </a:solidFill>
                <a:latin typeface="Meiryo UI" panose="020B0604030504040204" pitchFamily="50" charset="-128"/>
                <a:ea typeface="Meiryo UI" panose="020B0604030504040204" pitchFamily="50" charset="-128"/>
              </a:rPr>
              <a:t>1948</a:t>
            </a:r>
            <a:r>
              <a:rPr kumimoji="0" lang="ja-JP" altLang="en-US" sz="1600" b="1" dirty="0">
                <a:solidFill>
                  <a:prstClr val="black"/>
                </a:solidFill>
                <a:latin typeface="Meiryo UI" panose="020B0604030504040204" pitchFamily="50" charset="-128"/>
                <a:ea typeface="Meiryo UI" panose="020B0604030504040204" pitchFamily="50" charset="-128"/>
              </a:rPr>
              <a:t>年 </a:t>
            </a:r>
            <a:r>
              <a:rPr kumimoji="0" lang="en-US" altLang="ja-JP" sz="1600" b="1" dirty="0">
                <a:solidFill>
                  <a:prstClr val="black"/>
                </a:solidFill>
                <a:latin typeface="Meiryo UI" panose="020B0604030504040204" pitchFamily="50" charset="-128"/>
                <a:ea typeface="Meiryo UI" panose="020B0604030504040204" pitchFamily="50" charset="-128"/>
              </a:rPr>
              <a:t>4</a:t>
            </a:r>
            <a:r>
              <a:rPr kumimoji="0" lang="ja-JP" altLang="en-US" sz="1600" b="1" dirty="0">
                <a:solidFill>
                  <a:prstClr val="black"/>
                </a:solidFill>
                <a:latin typeface="Meiryo UI" panose="020B0604030504040204" pitchFamily="50" charset="-128"/>
                <a:ea typeface="Meiryo UI" panose="020B0604030504040204" pitchFamily="50" charset="-128"/>
              </a:rPr>
              <a:t>月</a:t>
            </a:r>
          </a:p>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設 立     ： </a:t>
            </a:r>
            <a:r>
              <a:rPr kumimoji="0" lang="en-US" altLang="ja-JP" sz="1600" b="1" dirty="0">
                <a:solidFill>
                  <a:prstClr val="black"/>
                </a:solidFill>
                <a:latin typeface="Meiryo UI" panose="020B0604030504040204" pitchFamily="50" charset="-128"/>
                <a:ea typeface="Meiryo UI" panose="020B0604030504040204" pitchFamily="50" charset="-128"/>
              </a:rPr>
              <a:t>1959</a:t>
            </a:r>
            <a:r>
              <a:rPr kumimoji="0" lang="ja-JP" altLang="en-US" sz="1600" b="1" dirty="0">
                <a:solidFill>
                  <a:prstClr val="black"/>
                </a:solidFill>
                <a:latin typeface="Meiryo UI" panose="020B0604030504040204" pitchFamily="50" charset="-128"/>
                <a:ea typeface="Meiryo UI" panose="020B0604030504040204" pitchFamily="50" charset="-128"/>
              </a:rPr>
              <a:t>年 </a:t>
            </a:r>
            <a:r>
              <a:rPr kumimoji="0" lang="en-US" altLang="ja-JP" sz="1600" b="1" dirty="0">
                <a:solidFill>
                  <a:prstClr val="black"/>
                </a:solidFill>
                <a:latin typeface="Meiryo UI" panose="020B0604030504040204" pitchFamily="50" charset="-128"/>
                <a:ea typeface="Meiryo UI" panose="020B0604030504040204" pitchFamily="50" charset="-128"/>
              </a:rPr>
              <a:t>5</a:t>
            </a:r>
            <a:r>
              <a:rPr kumimoji="0" lang="ja-JP" altLang="en-US" sz="1600" b="1" dirty="0">
                <a:solidFill>
                  <a:prstClr val="black"/>
                </a:solidFill>
                <a:latin typeface="Meiryo UI" panose="020B0604030504040204" pitchFamily="50" charset="-128"/>
                <a:ea typeface="Meiryo UI" panose="020B0604030504040204" pitchFamily="50" charset="-128"/>
              </a:rPr>
              <a:t>月</a:t>
            </a:r>
          </a:p>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代表者   ： 取締役社長　松尾 基</a:t>
            </a:r>
            <a:endParaRPr kumimoji="0" lang="en-US" altLang="ja-JP" sz="1600" b="1" dirty="0">
              <a:solidFill>
                <a:prstClr val="black"/>
              </a:solidFill>
              <a:latin typeface="Meiryo UI" panose="020B0604030504040204" pitchFamily="50" charset="-128"/>
              <a:ea typeface="Meiryo UI" panose="020B0604030504040204" pitchFamily="50" charset="-128"/>
            </a:endParaRPr>
          </a:p>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従業員数： </a:t>
            </a:r>
            <a:r>
              <a:rPr kumimoji="0" lang="en-US" altLang="ja-JP" sz="1600" b="1" dirty="0">
                <a:solidFill>
                  <a:prstClr val="black"/>
                </a:solidFill>
                <a:latin typeface="Meiryo UI" panose="020B0604030504040204" pitchFamily="50" charset="-128"/>
                <a:ea typeface="Meiryo UI" panose="020B0604030504040204" pitchFamily="50" charset="-128"/>
              </a:rPr>
              <a:t>3392</a:t>
            </a:r>
            <a:r>
              <a:rPr kumimoji="0" lang="ja-JP" altLang="en-US" sz="1600" b="1" dirty="0">
                <a:solidFill>
                  <a:prstClr val="black"/>
                </a:solidFill>
                <a:latin typeface="Meiryo UI" panose="020B0604030504040204" pitchFamily="50" charset="-128"/>
                <a:ea typeface="Meiryo UI" panose="020B0604030504040204" pitchFamily="50" charset="-128"/>
              </a:rPr>
              <a:t>名</a:t>
            </a:r>
            <a:r>
              <a:rPr kumimoji="0" lang="ja-JP" altLang="en-US" sz="1200" b="1" dirty="0">
                <a:solidFill>
                  <a:prstClr val="black"/>
                </a:solidFill>
                <a:latin typeface="Meiryo UI" panose="020B0604030504040204" pitchFamily="50" charset="-128"/>
                <a:ea typeface="Meiryo UI" panose="020B0604030504040204" pitchFamily="50" charset="-128"/>
              </a:rPr>
              <a:t>（</a:t>
            </a:r>
            <a:r>
              <a:rPr kumimoji="0" lang="en-US" altLang="ja-JP" sz="1200" b="1" dirty="0">
                <a:solidFill>
                  <a:prstClr val="black"/>
                </a:solidFill>
                <a:latin typeface="Meiryo UI" panose="020B0604030504040204" pitchFamily="50" charset="-128"/>
                <a:ea typeface="Meiryo UI" panose="020B0604030504040204" pitchFamily="50" charset="-128"/>
              </a:rPr>
              <a:t>22</a:t>
            </a:r>
            <a:r>
              <a:rPr kumimoji="0" lang="ja-JP" altLang="en-US" sz="1200" b="1" dirty="0">
                <a:solidFill>
                  <a:prstClr val="black"/>
                </a:solidFill>
                <a:latin typeface="Meiryo UI" panose="020B0604030504040204" pitchFamily="50" charset="-128"/>
                <a:ea typeface="Meiryo UI" panose="020B0604030504040204" pitchFamily="50" charset="-128"/>
              </a:rPr>
              <a:t>年度　松尾ｸﾞﾙｰﾌﾟ）</a:t>
            </a:r>
            <a:endParaRPr kumimoji="0" lang="en-US" altLang="ja-JP" sz="1200" b="1" dirty="0">
              <a:solidFill>
                <a:prstClr val="black"/>
              </a:solidFill>
              <a:latin typeface="Meiryo UI" panose="020B0604030504040204" pitchFamily="50" charset="-128"/>
              <a:ea typeface="Meiryo UI" panose="020B0604030504040204" pitchFamily="50" charset="-128"/>
            </a:endParaRPr>
          </a:p>
          <a:p>
            <a:pPr defTabSz="609630">
              <a:lnSpc>
                <a:spcPts val="1219"/>
              </a:lnSpc>
              <a:spcBef>
                <a:spcPct val="50000"/>
              </a:spcBef>
            </a:pPr>
            <a:r>
              <a:rPr kumimoji="0" lang="ja-JP" altLang="en-US" sz="1600" b="1" dirty="0">
                <a:solidFill>
                  <a:prstClr val="black"/>
                </a:solidFill>
                <a:latin typeface="Meiryo UI" panose="020B0604030504040204" pitchFamily="50" charset="-128"/>
                <a:ea typeface="Meiryo UI" panose="020B0604030504040204" pitchFamily="50" charset="-128"/>
              </a:rPr>
              <a:t>売上高   ： </a:t>
            </a:r>
            <a:r>
              <a:rPr kumimoji="0" lang="en-US" altLang="ja-JP" sz="1600" b="1" dirty="0">
                <a:solidFill>
                  <a:prstClr val="black"/>
                </a:solidFill>
                <a:latin typeface="Meiryo UI" panose="020B0604030504040204" pitchFamily="50" charset="-128"/>
                <a:ea typeface="Meiryo UI" panose="020B0604030504040204" pitchFamily="50" charset="-128"/>
              </a:rPr>
              <a:t>692</a:t>
            </a:r>
            <a:r>
              <a:rPr kumimoji="0" lang="ja-JP" altLang="en-US" sz="1600" b="1" dirty="0">
                <a:solidFill>
                  <a:prstClr val="black"/>
                </a:solidFill>
                <a:latin typeface="Meiryo UI" panose="020B0604030504040204" pitchFamily="50" charset="-128"/>
                <a:ea typeface="Meiryo UI" panose="020B0604030504040204" pitchFamily="50" charset="-128"/>
              </a:rPr>
              <a:t>億円 </a:t>
            </a:r>
            <a:r>
              <a:rPr kumimoji="0" lang="en-US" altLang="ja-JP" sz="1200" b="1" dirty="0">
                <a:solidFill>
                  <a:prstClr val="black"/>
                </a:solidFill>
                <a:latin typeface="Meiryo UI" panose="020B0604030504040204" pitchFamily="50" charset="-128"/>
                <a:ea typeface="Meiryo UI" panose="020B0604030504040204" pitchFamily="50" charset="-128"/>
              </a:rPr>
              <a:t>(22</a:t>
            </a:r>
            <a:r>
              <a:rPr kumimoji="0" lang="ja-JP" altLang="en-US" sz="1200" b="1" dirty="0">
                <a:solidFill>
                  <a:prstClr val="black"/>
                </a:solidFill>
                <a:latin typeface="Meiryo UI" panose="020B0604030504040204" pitchFamily="50" charset="-128"/>
                <a:ea typeface="Meiryo UI" panose="020B0604030504040204" pitchFamily="50" charset="-128"/>
              </a:rPr>
              <a:t>年度　松尾ｸﾞﾙｰﾌﾟ</a:t>
            </a:r>
            <a:r>
              <a:rPr kumimoji="0" lang="en-US" altLang="ja-JP" sz="1200" dirty="0">
                <a:solidFill>
                  <a:prstClr val="black"/>
                </a:solidFill>
                <a:latin typeface="Meiryo UI" panose="020B0604030504040204" pitchFamily="50" charset="-128"/>
                <a:ea typeface="Meiryo UI" panose="020B0604030504040204" pitchFamily="50" charset="-128"/>
              </a:rPr>
              <a:t>)</a:t>
            </a:r>
            <a:endParaRPr kumimoji="0" lang="en-US" altLang="ja-JP" sz="1067" dirty="0">
              <a:solidFill>
                <a:prstClr val="black"/>
              </a:solidFill>
              <a:latin typeface="Meiryo UI" panose="020B0604030504040204" pitchFamily="50" charset="-128"/>
              <a:ea typeface="Meiryo UI" panose="020B0604030504040204" pitchFamily="50" charset="-128"/>
            </a:endParaRPr>
          </a:p>
        </p:txBody>
      </p:sp>
      <p:grpSp>
        <p:nvGrpSpPr>
          <p:cNvPr id="51" name="グループ化 50">
            <a:extLst>
              <a:ext uri="{FF2B5EF4-FFF2-40B4-BE49-F238E27FC236}">
                <a16:creationId xmlns:a16="http://schemas.microsoft.com/office/drawing/2014/main" id="{E18A0AEF-5823-44EF-84FF-E91DC5F148EA}"/>
              </a:ext>
            </a:extLst>
          </p:cNvPr>
          <p:cNvGrpSpPr/>
          <p:nvPr/>
        </p:nvGrpSpPr>
        <p:grpSpPr>
          <a:xfrm>
            <a:off x="284707" y="989042"/>
            <a:ext cx="5568395" cy="4212011"/>
            <a:chOff x="856857" y="2402864"/>
            <a:chExt cx="7917966" cy="5738988"/>
          </a:xfrm>
        </p:grpSpPr>
        <p:sp>
          <p:nvSpPr>
            <p:cNvPr id="52" name="正方形/長方形 51">
              <a:extLst>
                <a:ext uri="{FF2B5EF4-FFF2-40B4-BE49-F238E27FC236}">
                  <a16:creationId xmlns:a16="http://schemas.microsoft.com/office/drawing/2014/main" id="{F5A74858-E6A7-47CA-8BD9-95A3ECCE96AC}"/>
                </a:ext>
              </a:extLst>
            </p:cNvPr>
            <p:cNvSpPr/>
            <p:nvPr/>
          </p:nvSpPr>
          <p:spPr>
            <a:xfrm>
              <a:off x="856858" y="2402864"/>
              <a:ext cx="7829941" cy="44170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ja-JP" altLang="en-US">
                <a:solidFill>
                  <a:prstClr val="white"/>
                </a:solidFill>
                <a:latin typeface="Meiryo UI" panose="020B0604030504040204" pitchFamily="50" charset="-128"/>
                <a:ea typeface="Meiryo UI" panose="020B0604030504040204" pitchFamily="50" charset="-128"/>
              </a:endParaRPr>
            </a:p>
          </p:txBody>
        </p:sp>
        <p:pic>
          <p:nvPicPr>
            <p:cNvPr id="53" name="Picture 2" descr="簡略化した愛知県の地図のイラスト | 商用OKの無料イラスト素材サイト ツカッテ">
              <a:extLst>
                <a:ext uri="{FF2B5EF4-FFF2-40B4-BE49-F238E27FC236}">
                  <a16:creationId xmlns:a16="http://schemas.microsoft.com/office/drawing/2014/main" id="{FB7388B0-CE0A-4B63-9483-4777D5604619}"/>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2247" y="3583095"/>
              <a:ext cx="4331819" cy="4558757"/>
            </a:xfrm>
            <a:prstGeom prst="rect">
              <a:avLst/>
            </a:prstGeom>
            <a:noFill/>
            <a:scene3d>
              <a:camera prst="orthographicFront">
                <a:rot lat="3900000" lon="0" rev="0"/>
              </a:camera>
              <a:lightRig rig="threePt" dir="t"/>
            </a:scene3d>
            <a:extLst>
              <a:ext uri="{909E8E84-426E-40DD-AFC4-6F175D3DCCD1}">
                <a14:hiddenFill xmlns:a14="http://schemas.microsoft.com/office/drawing/2010/main">
                  <a:solidFill>
                    <a:srgbClr val="FFFFFF"/>
                  </a:solidFill>
                </a14:hiddenFill>
              </a:ext>
            </a:extLst>
          </p:spPr>
        </p:pic>
        <p:pic>
          <p:nvPicPr>
            <p:cNvPr id="54" name="図 53">
              <a:extLst>
                <a:ext uri="{FF2B5EF4-FFF2-40B4-BE49-F238E27FC236}">
                  <a16:creationId xmlns:a16="http://schemas.microsoft.com/office/drawing/2014/main" id="{0C483A85-5402-49CF-A764-0AFA5DBBD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847" y="2925987"/>
              <a:ext cx="2958979" cy="2031103"/>
            </a:xfrm>
            <a:prstGeom prst="rect">
              <a:avLst/>
            </a:prstGeom>
            <a:ln>
              <a:noFill/>
            </a:ln>
            <a:effectLst/>
          </p:spPr>
        </p:pic>
        <p:pic>
          <p:nvPicPr>
            <p:cNvPr id="55" name="図 54">
              <a:extLst>
                <a:ext uri="{FF2B5EF4-FFF2-40B4-BE49-F238E27FC236}">
                  <a16:creationId xmlns:a16="http://schemas.microsoft.com/office/drawing/2014/main" id="{EDBF8C5F-FF77-409E-855F-8BCFF6ECBA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593" y="2893042"/>
              <a:ext cx="3014018" cy="2011760"/>
            </a:xfrm>
            <a:prstGeom prst="rect">
              <a:avLst/>
            </a:prstGeom>
            <a:ln>
              <a:noFill/>
            </a:ln>
            <a:effectLst/>
          </p:spPr>
        </p:pic>
        <p:cxnSp>
          <p:nvCxnSpPr>
            <p:cNvPr id="56" name="直線コネクタ 55">
              <a:extLst>
                <a:ext uri="{FF2B5EF4-FFF2-40B4-BE49-F238E27FC236}">
                  <a16:creationId xmlns:a16="http://schemas.microsoft.com/office/drawing/2014/main" id="{F1A3FF49-28A7-4074-B296-69CE3603BFD9}"/>
                </a:ext>
              </a:extLst>
            </p:cNvPr>
            <p:cNvCxnSpPr>
              <a:cxnSpLocks/>
            </p:cNvCxnSpPr>
            <p:nvPr/>
          </p:nvCxnSpPr>
          <p:spPr>
            <a:xfrm>
              <a:off x="4431323" y="5846139"/>
              <a:ext cx="1898282" cy="668053"/>
            </a:xfrm>
            <a:prstGeom prst="line">
              <a:avLst/>
            </a:prstGeom>
            <a:ln w="12700">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D526045F-6B44-441D-A126-51A35CCF712D}"/>
                </a:ext>
              </a:extLst>
            </p:cNvPr>
            <p:cNvSpPr txBox="1"/>
            <p:nvPr/>
          </p:nvSpPr>
          <p:spPr>
            <a:xfrm>
              <a:off x="2480976" y="6021171"/>
              <a:ext cx="1290329" cy="335483"/>
            </a:xfrm>
            <a:prstGeom prst="rect">
              <a:avLst/>
            </a:prstGeom>
            <a:noFill/>
          </p:spPr>
          <p:txBody>
            <a:bodyPr wrap="square" rtlCol="0">
              <a:spAutoFit/>
            </a:bodyPr>
            <a:lstStyle/>
            <a:p>
              <a:pPr defTabSz="609630"/>
              <a:r>
                <a:rPr kumimoji="0" lang="ja-JP" altLang="en-US" sz="1000" b="1" dirty="0">
                  <a:solidFill>
                    <a:prstClr val="black"/>
                  </a:solidFill>
                  <a:latin typeface="Meiryo UI" panose="020B0604030504040204" pitchFamily="50" charset="-128"/>
                  <a:ea typeface="Meiryo UI" panose="020B0604030504040204" pitchFamily="50" charset="-128"/>
                </a:rPr>
                <a:t>知多工場</a:t>
              </a:r>
            </a:p>
          </p:txBody>
        </p:sp>
        <p:sp>
          <p:nvSpPr>
            <p:cNvPr id="58" name="テキスト ボックス 57">
              <a:extLst>
                <a:ext uri="{FF2B5EF4-FFF2-40B4-BE49-F238E27FC236}">
                  <a16:creationId xmlns:a16="http://schemas.microsoft.com/office/drawing/2014/main" id="{80988D49-6CB7-484A-A0EA-25BB074A0277}"/>
                </a:ext>
              </a:extLst>
            </p:cNvPr>
            <p:cNvSpPr txBox="1"/>
            <p:nvPr/>
          </p:nvSpPr>
          <p:spPr>
            <a:xfrm>
              <a:off x="2713603" y="6344335"/>
              <a:ext cx="1290329" cy="335483"/>
            </a:xfrm>
            <a:prstGeom prst="rect">
              <a:avLst/>
            </a:prstGeom>
            <a:noFill/>
          </p:spPr>
          <p:txBody>
            <a:bodyPr wrap="square" rtlCol="0">
              <a:spAutoFit/>
            </a:bodyPr>
            <a:lstStyle/>
            <a:p>
              <a:pPr defTabSz="609630"/>
              <a:r>
                <a:rPr kumimoji="0" lang="ja-JP" altLang="en-US" sz="1000" b="1" dirty="0">
                  <a:solidFill>
                    <a:prstClr val="black"/>
                  </a:solidFill>
                  <a:latin typeface="Meiryo UI" panose="020B0604030504040204" pitchFamily="50" charset="-128"/>
                  <a:ea typeface="Meiryo UI" panose="020B0604030504040204" pitchFamily="50" charset="-128"/>
                </a:rPr>
                <a:t>阿久比工場</a:t>
              </a:r>
            </a:p>
          </p:txBody>
        </p:sp>
        <p:sp>
          <p:nvSpPr>
            <p:cNvPr id="59" name="テキスト ボックス 58">
              <a:extLst>
                <a:ext uri="{FF2B5EF4-FFF2-40B4-BE49-F238E27FC236}">
                  <a16:creationId xmlns:a16="http://schemas.microsoft.com/office/drawing/2014/main" id="{98D0AD7C-F09E-4C6F-BEA6-401015F52101}"/>
                </a:ext>
              </a:extLst>
            </p:cNvPr>
            <p:cNvSpPr txBox="1"/>
            <p:nvPr/>
          </p:nvSpPr>
          <p:spPr>
            <a:xfrm>
              <a:off x="6305910" y="6332962"/>
              <a:ext cx="1290329" cy="335483"/>
            </a:xfrm>
            <a:prstGeom prst="rect">
              <a:avLst/>
            </a:prstGeom>
            <a:noFill/>
          </p:spPr>
          <p:txBody>
            <a:bodyPr wrap="square" rtlCol="0">
              <a:spAutoFit/>
            </a:bodyPr>
            <a:lstStyle/>
            <a:p>
              <a:pPr defTabSz="609630"/>
              <a:r>
                <a:rPr kumimoji="0" lang="ja-JP" altLang="en-US" sz="1000" b="1" dirty="0">
                  <a:solidFill>
                    <a:prstClr val="black"/>
                  </a:solidFill>
                  <a:latin typeface="Meiryo UI" panose="020B0604030504040204" pitchFamily="50" charset="-128"/>
                  <a:ea typeface="Meiryo UI" panose="020B0604030504040204" pitchFamily="50" charset="-128"/>
                </a:rPr>
                <a:t>東浦工場</a:t>
              </a:r>
            </a:p>
          </p:txBody>
        </p:sp>
        <p:sp>
          <p:nvSpPr>
            <p:cNvPr id="60" name="テキスト ボックス 59">
              <a:extLst>
                <a:ext uri="{FF2B5EF4-FFF2-40B4-BE49-F238E27FC236}">
                  <a16:creationId xmlns:a16="http://schemas.microsoft.com/office/drawing/2014/main" id="{7E7E45F5-FDF8-4F98-90F5-AED4A6D19ECD}"/>
                </a:ext>
              </a:extLst>
            </p:cNvPr>
            <p:cNvSpPr txBox="1"/>
            <p:nvPr/>
          </p:nvSpPr>
          <p:spPr>
            <a:xfrm>
              <a:off x="2474942" y="5027335"/>
              <a:ext cx="1576464" cy="670968"/>
            </a:xfrm>
            <a:prstGeom prst="rect">
              <a:avLst/>
            </a:prstGeom>
            <a:noFill/>
          </p:spPr>
          <p:txBody>
            <a:bodyPr wrap="square" rtlCol="0">
              <a:spAutoFit/>
            </a:bodyPr>
            <a:lstStyle/>
            <a:p>
              <a:pPr defTabSz="609630"/>
              <a:r>
                <a:rPr kumimoji="0" lang="ja-JP" altLang="en-US" sz="1600" b="1" dirty="0">
                  <a:solidFill>
                    <a:prstClr val="black"/>
                  </a:solidFill>
                  <a:latin typeface="Meiryo UI" panose="020B0604030504040204" pitchFamily="50" charset="-128"/>
                  <a:ea typeface="Meiryo UI" panose="020B0604030504040204" pitchFamily="50" charset="-128"/>
                </a:rPr>
                <a:t>本社工場</a:t>
              </a:r>
              <a:endParaRPr kumimoji="0" lang="en-US" altLang="ja-JP" sz="1600" b="1" dirty="0">
                <a:solidFill>
                  <a:prstClr val="black"/>
                </a:solidFill>
                <a:latin typeface="Meiryo UI" panose="020B0604030504040204" pitchFamily="50" charset="-128"/>
                <a:ea typeface="Meiryo UI" panose="020B0604030504040204" pitchFamily="50" charset="-128"/>
              </a:endParaRPr>
            </a:p>
            <a:p>
              <a:pPr defTabSz="609630"/>
              <a:r>
                <a:rPr kumimoji="0" lang="ja-JP" altLang="en-US" sz="1000" b="1" dirty="0">
                  <a:solidFill>
                    <a:prstClr val="black"/>
                  </a:solidFill>
                  <a:latin typeface="Meiryo UI" panose="020B0604030504040204" pitchFamily="50" charset="-128"/>
                  <a:ea typeface="Meiryo UI" panose="020B0604030504040204" pitchFamily="50" charset="-128"/>
                </a:rPr>
                <a:t>（大府市北崎）</a:t>
              </a:r>
              <a:endParaRPr kumimoji="0" lang="en-US" altLang="ja-JP" b="1" dirty="0">
                <a:solidFill>
                  <a:prstClr val="black"/>
                </a:solidFill>
                <a:latin typeface="Meiryo UI" panose="020B0604030504040204" pitchFamily="50" charset="-128"/>
                <a:ea typeface="Meiryo UI" panose="020B0604030504040204" pitchFamily="50" charset="-128"/>
              </a:endParaRPr>
            </a:p>
          </p:txBody>
        </p:sp>
        <p:cxnSp>
          <p:nvCxnSpPr>
            <p:cNvPr id="61" name="直線コネクタ 60">
              <a:extLst>
                <a:ext uri="{FF2B5EF4-FFF2-40B4-BE49-F238E27FC236}">
                  <a16:creationId xmlns:a16="http://schemas.microsoft.com/office/drawing/2014/main" id="{03DC81AB-B930-4E14-9806-6E36D8BB4904}"/>
                </a:ext>
              </a:extLst>
            </p:cNvPr>
            <p:cNvCxnSpPr>
              <a:cxnSpLocks/>
            </p:cNvCxnSpPr>
            <p:nvPr/>
          </p:nvCxnSpPr>
          <p:spPr>
            <a:xfrm flipH="1">
              <a:off x="3836523" y="5898865"/>
              <a:ext cx="425392" cy="577420"/>
            </a:xfrm>
            <a:prstGeom prst="line">
              <a:avLst/>
            </a:prstGeom>
            <a:ln w="12700">
              <a:solidFill>
                <a:schemeClr val="tx1"/>
              </a:solidFill>
              <a:headEnd type="diamond"/>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AE68394-52F1-44B5-9056-6956B23CE19B}"/>
                </a:ext>
              </a:extLst>
            </p:cNvPr>
            <p:cNvCxnSpPr>
              <a:cxnSpLocks/>
            </p:cNvCxnSpPr>
            <p:nvPr/>
          </p:nvCxnSpPr>
          <p:spPr>
            <a:xfrm flipH="1">
              <a:off x="3396081" y="5711201"/>
              <a:ext cx="936641" cy="81218"/>
            </a:xfrm>
            <a:prstGeom prst="line">
              <a:avLst/>
            </a:prstGeom>
            <a:ln w="12700">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BFABDC33-DE43-40AC-94D3-F933FCC2A2AA}"/>
                </a:ext>
              </a:extLst>
            </p:cNvPr>
            <p:cNvSpPr txBox="1"/>
            <p:nvPr/>
          </p:nvSpPr>
          <p:spPr>
            <a:xfrm>
              <a:off x="2124117" y="5685599"/>
              <a:ext cx="1257179" cy="321418"/>
            </a:xfrm>
            <a:prstGeom prst="rect">
              <a:avLst/>
            </a:prstGeom>
            <a:noFill/>
          </p:spPr>
          <p:txBody>
            <a:bodyPr wrap="square" rtlCol="0">
              <a:spAutoFit/>
            </a:bodyPr>
            <a:lstStyle/>
            <a:p>
              <a:pPr defTabSz="609630"/>
              <a:r>
                <a:rPr kumimoji="0" lang="ja-JP" altLang="en-US" sz="933" b="1" dirty="0">
                  <a:solidFill>
                    <a:prstClr val="black"/>
                  </a:solidFill>
                  <a:latin typeface="Meiryo UI" panose="020B0604030504040204" pitchFamily="50" charset="-128"/>
                  <a:ea typeface="Meiryo UI" panose="020B0604030504040204" pitchFamily="50" charset="-128"/>
                </a:rPr>
                <a:t>名古屋工場</a:t>
              </a:r>
            </a:p>
          </p:txBody>
        </p:sp>
        <p:sp>
          <p:nvSpPr>
            <p:cNvPr id="64" name="テキスト ボックス 63">
              <a:extLst>
                <a:ext uri="{FF2B5EF4-FFF2-40B4-BE49-F238E27FC236}">
                  <a16:creationId xmlns:a16="http://schemas.microsoft.com/office/drawing/2014/main" id="{7B86CD6A-93AD-4871-A294-068F110973BD}"/>
                </a:ext>
              </a:extLst>
            </p:cNvPr>
            <p:cNvSpPr txBox="1"/>
            <p:nvPr/>
          </p:nvSpPr>
          <p:spPr>
            <a:xfrm>
              <a:off x="6590522" y="5552567"/>
              <a:ext cx="2184301" cy="712903"/>
            </a:xfrm>
            <a:prstGeom prst="rect">
              <a:avLst/>
            </a:prstGeom>
            <a:noFill/>
          </p:spPr>
          <p:txBody>
            <a:bodyPr wrap="square" rtlCol="0">
              <a:spAutoFit/>
            </a:bodyPr>
            <a:lstStyle/>
            <a:p>
              <a:pPr defTabSz="609630"/>
              <a:r>
                <a:rPr kumimoji="0" lang="ja-JP" altLang="en-US" sz="2800" b="1" dirty="0">
                  <a:solidFill>
                    <a:prstClr val="black"/>
                  </a:solidFill>
                  <a:latin typeface="Meiryo UI" panose="020B0604030504040204" pitchFamily="50" charset="-128"/>
                  <a:ea typeface="Meiryo UI" panose="020B0604030504040204" pitchFamily="50" charset="-128"/>
                </a:rPr>
                <a:t>愛知県</a:t>
              </a:r>
              <a:endParaRPr kumimoji="0" lang="ja-JP" altLang="en-US" sz="2400" b="1" dirty="0">
                <a:solidFill>
                  <a:prstClr val="black"/>
                </a:solidFill>
                <a:latin typeface="Meiryo UI" panose="020B0604030504040204" pitchFamily="50" charset="-128"/>
                <a:ea typeface="Meiryo UI" panose="020B0604030504040204" pitchFamily="50" charset="-128"/>
              </a:endParaRPr>
            </a:p>
          </p:txBody>
        </p:sp>
        <p:cxnSp>
          <p:nvCxnSpPr>
            <p:cNvPr id="65" name="直線コネクタ 64">
              <a:extLst>
                <a:ext uri="{FF2B5EF4-FFF2-40B4-BE49-F238E27FC236}">
                  <a16:creationId xmlns:a16="http://schemas.microsoft.com/office/drawing/2014/main" id="{9B15FEB4-EDCC-4391-A6A3-BD98748BC38A}"/>
                </a:ext>
              </a:extLst>
            </p:cNvPr>
            <p:cNvCxnSpPr>
              <a:cxnSpLocks/>
            </p:cNvCxnSpPr>
            <p:nvPr/>
          </p:nvCxnSpPr>
          <p:spPr>
            <a:xfrm flipV="1">
              <a:off x="4558236" y="5258238"/>
              <a:ext cx="1362837" cy="427361"/>
            </a:xfrm>
            <a:prstGeom prst="line">
              <a:avLst/>
            </a:prstGeom>
            <a:ln w="12700">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1D4175F0-4B89-4D75-89F0-C4CF90982073}"/>
                </a:ext>
              </a:extLst>
            </p:cNvPr>
            <p:cNvSpPr/>
            <p:nvPr/>
          </p:nvSpPr>
          <p:spPr>
            <a:xfrm>
              <a:off x="856857" y="2416543"/>
              <a:ext cx="7830000" cy="49576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ja-JP" altLang="en-US" sz="1600" dirty="0">
                  <a:solidFill>
                    <a:prstClr val="white"/>
                  </a:solidFill>
                  <a:latin typeface="Meiryo UI" panose="020B0604030504040204" pitchFamily="50" charset="-128"/>
                  <a:ea typeface="Meiryo UI" panose="020B0604030504040204" pitchFamily="50" charset="-128"/>
                </a:rPr>
                <a:t>愛知県を中心に日本国内７拠点</a:t>
              </a:r>
            </a:p>
          </p:txBody>
        </p:sp>
      </p:grpSp>
      <p:sp>
        <p:nvSpPr>
          <p:cNvPr id="68" name="四角形: 角を丸くする 130">
            <a:extLst>
              <a:ext uri="{FF2B5EF4-FFF2-40B4-BE49-F238E27FC236}">
                <a16:creationId xmlns:a16="http://schemas.microsoft.com/office/drawing/2014/main" id="{079E925F-4105-4FFC-8407-B4908561D1C8}"/>
              </a:ext>
            </a:extLst>
          </p:cNvPr>
          <p:cNvSpPr/>
          <p:nvPr/>
        </p:nvSpPr>
        <p:spPr>
          <a:xfrm>
            <a:off x="3824860" y="4669880"/>
            <a:ext cx="3799162" cy="119907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ja-JP" altLang="en-US" sz="1200">
              <a:solidFill>
                <a:prstClr val="white"/>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0466DBC1-E97F-4C19-8124-EDCC5ECEDC62}"/>
              </a:ext>
            </a:extLst>
          </p:cNvPr>
          <p:cNvSpPr txBox="1"/>
          <p:nvPr/>
        </p:nvSpPr>
        <p:spPr>
          <a:xfrm>
            <a:off x="4756894" y="4747255"/>
            <a:ext cx="1826141" cy="584775"/>
          </a:xfrm>
          <a:prstGeom prst="rect">
            <a:avLst/>
          </a:prstGeom>
          <a:noFill/>
        </p:spPr>
        <p:txBody>
          <a:bodyPr wrap="none" rtlCol="0">
            <a:spAutoFit/>
          </a:bodyPr>
          <a:lstStyle/>
          <a:p>
            <a:pPr algn="ctr" defTabSz="609630"/>
            <a:r>
              <a:rPr lang="ja-JP" altLang="en-US" sz="3200" b="1" dirty="0">
                <a:solidFill>
                  <a:prstClr val="black"/>
                </a:solidFill>
                <a:latin typeface="Meiryo UI" panose="020B0604030504040204" pitchFamily="50" charset="-128"/>
                <a:ea typeface="Meiryo UI" panose="020B0604030504040204" pitchFamily="50" charset="-128"/>
              </a:rPr>
              <a:t>経営理念</a:t>
            </a:r>
            <a:endParaRPr lang="en-US" altLang="ja-JP" sz="3200" b="1"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9E450F06-463A-494F-A0D8-80162EDED9C6}"/>
              </a:ext>
            </a:extLst>
          </p:cNvPr>
          <p:cNvSpPr txBox="1"/>
          <p:nvPr/>
        </p:nvSpPr>
        <p:spPr>
          <a:xfrm>
            <a:off x="3889203" y="5275141"/>
            <a:ext cx="3656771" cy="461665"/>
          </a:xfrm>
          <a:prstGeom prst="rect">
            <a:avLst/>
          </a:prstGeom>
          <a:noFill/>
        </p:spPr>
        <p:txBody>
          <a:bodyPr wrap="none" rtlCol="0">
            <a:spAutoFit/>
          </a:bodyPr>
          <a:lstStyle/>
          <a:p>
            <a:pPr algn="ctr" defTabSz="609630"/>
            <a:r>
              <a:rPr lang="ja-JP" altLang="en-US" sz="2400" b="1" i="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人生には満足の境地はない</a:t>
            </a:r>
            <a:endParaRPr lang="en-US" altLang="ja-JP" sz="2400" b="1" i="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91111BAB-4EE5-4D1D-921F-9F8B4B2E59A9}"/>
              </a:ext>
            </a:extLst>
          </p:cNvPr>
          <p:cNvSpPr txBox="1"/>
          <p:nvPr/>
        </p:nvSpPr>
        <p:spPr>
          <a:xfrm>
            <a:off x="7843725" y="4642215"/>
            <a:ext cx="4176143" cy="338554"/>
          </a:xfrm>
          <a:prstGeom prst="rect">
            <a:avLst/>
          </a:prstGeom>
          <a:noFill/>
        </p:spPr>
        <p:txBody>
          <a:bodyPr wrap="none" rtlCol="0">
            <a:spAutoFit/>
          </a:bodyPr>
          <a:lstStyle/>
          <a:p>
            <a:pPr algn="ctr" defTabSz="609630"/>
            <a:r>
              <a:rPr lang="ja-JP" altLang="en-US" sz="1600" b="1" dirty="0">
                <a:solidFill>
                  <a:prstClr val="black"/>
                </a:solidFill>
                <a:latin typeface="Meiryo UI" panose="020B0604030504040204" pitchFamily="50" charset="-128"/>
                <a:ea typeface="Meiryo UI" panose="020B0604030504040204" pitchFamily="50" charset="-128"/>
              </a:rPr>
              <a:t>私共は会社と個人生活に</a:t>
            </a:r>
            <a:r>
              <a:rPr lang="en-US" altLang="ja-JP" sz="1600" b="1" dirty="0">
                <a:solidFill>
                  <a:srgbClr val="FF0000"/>
                </a:solidFill>
                <a:highlight>
                  <a:srgbClr val="FFFFFF"/>
                </a:highlight>
                <a:latin typeface="Meiryo UI" panose="020B0604030504040204" pitchFamily="50" charset="-128"/>
                <a:ea typeface="Meiryo UI" panose="020B0604030504040204" pitchFamily="50" charset="-128"/>
              </a:rPr>
              <a:t>P</a:t>
            </a:r>
            <a:r>
              <a:rPr lang="ja-JP" altLang="en-US" sz="1600" b="1" dirty="0">
                <a:solidFill>
                  <a:prstClr val="black"/>
                </a:solidFill>
                <a:latin typeface="Meiryo UI" panose="020B0604030504040204" pitchFamily="50" charset="-128"/>
                <a:ea typeface="Meiryo UI" panose="020B0604030504040204" pitchFamily="50" charset="-128"/>
              </a:rPr>
              <a:t>・</a:t>
            </a:r>
            <a:r>
              <a:rPr lang="en-US" altLang="ja-JP" sz="1600" b="1" dirty="0">
                <a:solidFill>
                  <a:srgbClr val="FF0000"/>
                </a:solidFill>
                <a:highlight>
                  <a:srgbClr val="FFFFFF"/>
                </a:highlight>
                <a:latin typeface="Meiryo UI" panose="020B0604030504040204" pitchFamily="50" charset="-128"/>
                <a:ea typeface="Meiryo UI" panose="020B0604030504040204" pitchFamily="50" charset="-128"/>
              </a:rPr>
              <a:t>B</a:t>
            </a:r>
            <a:r>
              <a:rPr lang="ja-JP" altLang="en-US" sz="1600" b="1" dirty="0">
                <a:solidFill>
                  <a:prstClr val="black"/>
                </a:solidFill>
                <a:latin typeface="Meiryo UI" panose="020B0604030504040204" pitchFamily="50" charset="-128"/>
                <a:ea typeface="Meiryo UI" panose="020B0604030504040204" pitchFamily="50" charset="-128"/>
              </a:rPr>
              <a:t>・</a:t>
            </a:r>
            <a:r>
              <a:rPr lang="en-US" altLang="ja-JP" sz="1600" b="1" dirty="0">
                <a:solidFill>
                  <a:srgbClr val="FF0000"/>
                </a:solidFill>
                <a:highlight>
                  <a:srgbClr val="FFFFFF"/>
                </a:highlight>
                <a:latin typeface="Meiryo UI" panose="020B0604030504040204" pitchFamily="50" charset="-128"/>
                <a:ea typeface="Meiryo UI" panose="020B0604030504040204" pitchFamily="50" charset="-128"/>
              </a:rPr>
              <a:t>P</a:t>
            </a:r>
            <a:r>
              <a:rPr lang="ja-JP" altLang="en-US" sz="1600" b="1" dirty="0">
                <a:solidFill>
                  <a:prstClr val="black"/>
                </a:solidFill>
                <a:latin typeface="Meiryo UI" panose="020B0604030504040204" pitchFamily="50" charset="-128"/>
                <a:ea typeface="Meiryo UI" panose="020B0604030504040204" pitchFamily="50" charset="-128"/>
              </a:rPr>
              <a:t>を追求します</a:t>
            </a:r>
            <a:endParaRPr lang="en-US" altLang="ja-JP" sz="1600" b="1" dirty="0">
              <a:solidFill>
                <a:prstClr val="black"/>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D819CE7B-7693-4332-AFB5-AC4547DD1F4F}"/>
              </a:ext>
            </a:extLst>
          </p:cNvPr>
          <p:cNvSpPr txBox="1"/>
          <p:nvPr/>
        </p:nvSpPr>
        <p:spPr>
          <a:xfrm>
            <a:off x="7938409" y="4974787"/>
            <a:ext cx="4089196" cy="615553"/>
          </a:xfrm>
          <a:prstGeom prst="rect">
            <a:avLst/>
          </a:prstGeom>
          <a:noFill/>
        </p:spPr>
        <p:txBody>
          <a:bodyPr wrap="none" rtlCol="0">
            <a:spAutoFit/>
          </a:bodyPr>
          <a:lstStyle/>
          <a:p>
            <a:pPr algn="ctr" defTabSz="609630"/>
            <a:r>
              <a:rPr lang="ja-JP" altLang="en-US" sz="2000" b="1" dirty="0">
                <a:solidFill>
                  <a:prstClr val="black"/>
                </a:solidFill>
                <a:latin typeface="Meiryo UI" panose="020B0604030504040204" pitchFamily="50" charset="-128"/>
                <a:ea typeface="Meiryo UI" panose="020B0604030504040204" pitchFamily="50" charset="-128"/>
                <a:cs typeface="Arial" panose="020B0604020202020204" pitchFamily="34" charset="0"/>
              </a:rPr>
              <a:t>可能性の追求　</a:t>
            </a:r>
            <a:r>
              <a:rPr lang="ja-JP" altLang="en-US"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lang="en-US" altLang="ja-JP" sz="1400" b="1" dirty="0">
                <a:solidFill>
                  <a:srgbClr val="FF0000"/>
                </a:solidFill>
                <a:highlight>
                  <a:srgbClr val="FFFFFF"/>
                </a:highlight>
                <a:latin typeface="Meiryo UI" panose="020B0604030504040204" pitchFamily="50" charset="-128"/>
                <a:ea typeface="Meiryo UI" panose="020B0604030504040204" pitchFamily="50" charset="-128"/>
                <a:cs typeface="Arial" panose="020B0604020202020204" pitchFamily="34" charset="0"/>
              </a:rPr>
              <a:t>P</a:t>
            </a:r>
            <a:r>
              <a:rPr lang="en-US" altLang="ja-JP"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ossibility</a:t>
            </a:r>
            <a:r>
              <a:rPr lang="ja-JP" altLang="en-US"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　</a:t>
            </a:r>
            <a:r>
              <a:rPr lang="en-US" altLang="ja-JP"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Relation</a:t>
            </a:r>
            <a:r>
              <a:rPr lang="ja-JP" altLang="en-US"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endParaRPr lang="en-US" altLang="ja-JP" sz="1400" b="1"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lgn="ctr" defTabSz="609630"/>
            <a:r>
              <a:rPr lang="ja-JP" altLang="en-US" sz="1400" b="1" dirty="0">
                <a:solidFill>
                  <a:prstClr val="black"/>
                </a:solidFill>
                <a:latin typeface="Meiryo UI" panose="020B0604030504040204" pitchFamily="50" charset="-128"/>
                <a:ea typeface="Meiryo UI" panose="020B0604030504040204" pitchFamily="50" charset="-128"/>
                <a:cs typeface="Arial" panose="020B0604020202020204" pitchFamily="34" charset="0"/>
              </a:rPr>
              <a:t>いかなる人も自己表現の為の可能性を持っている</a:t>
            </a:r>
            <a:endParaRPr lang="en-US" altLang="ja-JP" sz="1400" b="1"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4" name="テキスト ボックス 73">
            <a:extLst>
              <a:ext uri="{FF2B5EF4-FFF2-40B4-BE49-F238E27FC236}">
                <a16:creationId xmlns:a16="http://schemas.microsoft.com/office/drawing/2014/main" id="{43ACA1E9-9F80-4B53-B43B-8D007F31E3D4}"/>
              </a:ext>
            </a:extLst>
          </p:cNvPr>
          <p:cNvSpPr txBox="1"/>
          <p:nvPr/>
        </p:nvSpPr>
        <p:spPr>
          <a:xfrm>
            <a:off x="7812661" y="5557689"/>
            <a:ext cx="4301177" cy="615553"/>
          </a:xfrm>
          <a:prstGeom prst="rect">
            <a:avLst/>
          </a:prstGeom>
          <a:noFill/>
        </p:spPr>
        <p:txBody>
          <a:bodyPr wrap="none" rtlCol="0">
            <a:spAutoFit/>
          </a:bodyPr>
          <a:lstStyle/>
          <a:p>
            <a:pPr algn="ctr" defTabSz="609630"/>
            <a:r>
              <a:rPr lang="ja-JP" altLang="en-US" sz="2000" b="1" dirty="0">
                <a:solidFill>
                  <a:prstClr val="black"/>
                </a:solidFill>
                <a:latin typeface="Meiryo UI" panose="020B0604030504040204" pitchFamily="50" charset="-128"/>
                <a:ea typeface="Meiryo UI" panose="020B0604030504040204" pitchFamily="50" charset="-128"/>
              </a:rPr>
              <a:t>改善の追求　</a:t>
            </a:r>
            <a:r>
              <a:rPr lang="ja-JP" altLang="en-US" sz="1400" b="1" dirty="0">
                <a:solidFill>
                  <a:prstClr val="black"/>
                </a:solidFill>
                <a:latin typeface="Meiryo UI" panose="020B0604030504040204" pitchFamily="50" charset="-128"/>
                <a:ea typeface="Meiryo UI" panose="020B0604030504040204" pitchFamily="50" charset="-128"/>
              </a:rPr>
              <a:t>（</a:t>
            </a:r>
            <a:r>
              <a:rPr lang="en-US" altLang="ja-JP" sz="1400" b="1" dirty="0">
                <a:solidFill>
                  <a:srgbClr val="FF0000"/>
                </a:solidFill>
                <a:highlight>
                  <a:srgbClr val="FFFFFF"/>
                </a:highlight>
                <a:latin typeface="Meiryo UI" panose="020B0604030504040204" pitchFamily="50" charset="-128"/>
                <a:ea typeface="Meiryo UI" panose="020B0604030504040204" pitchFamily="50" charset="-128"/>
              </a:rPr>
              <a:t>B</a:t>
            </a:r>
            <a:r>
              <a:rPr lang="en-US" altLang="ja-JP" sz="1400" b="1" dirty="0">
                <a:solidFill>
                  <a:prstClr val="black"/>
                </a:solidFill>
                <a:latin typeface="Meiryo UI" panose="020B0604030504040204" pitchFamily="50" charset="-128"/>
                <a:ea typeface="Meiryo UI" panose="020B0604030504040204" pitchFamily="50" charset="-128"/>
              </a:rPr>
              <a:t>etterment</a:t>
            </a:r>
            <a:r>
              <a:rPr lang="ja-JP" altLang="en-US" sz="1400" b="1" dirty="0">
                <a:solidFill>
                  <a:prstClr val="black"/>
                </a:solidFill>
                <a:latin typeface="Meiryo UI" panose="020B0604030504040204" pitchFamily="50" charset="-128"/>
                <a:ea typeface="Meiryo UI" panose="020B0604030504040204" pitchFamily="50" charset="-128"/>
              </a:rPr>
              <a:t>　</a:t>
            </a:r>
            <a:r>
              <a:rPr lang="en-US" altLang="ja-JP" sz="1400" b="1" dirty="0">
                <a:solidFill>
                  <a:prstClr val="black"/>
                </a:solidFill>
                <a:latin typeface="Meiryo UI" panose="020B0604030504040204" pitchFamily="50" charset="-128"/>
                <a:ea typeface="Meiryo UI" panose="020B0604030504040204" pitchFamily="50" charset="-128"/>
              </a:rPr>
              <a:t>Relation</a:t>
            </a:r>
            <a:r>
              <a:rPr lang="ja-JP" altLang="en-US" sz="1400" b="1" dirty="0">
                <a:solidFill>
                  <a:prstClr val="black"/>
                </a:solidFill>
                <a:latin typeface="Meiryo UI" panose="020B0604030504040204" pitchFamily="50" charset="-128"/>
                <a:ea typeface="Meiryo UI" panose="020B0604030504040204" pitchFamily="50" charset="-128"/>
              </a:rPr>
              <a:t>）</a:t>
            </a:r>
            <a:endParaRPr lang="en-US" altLang="ja-JP" sz="1400" b="1" dirty="0">
              <a:solidFill>
                <a:prstClr val="black"/>
              </a:solidFill>
              <a:latin typeface="Meiryo UI" panose="020B0604030504040204" pitchFamily="50" charset="-128"/>
              <a:ea typeface="Meiryo UI" panose="020B0604030504040204" pitchFamily="50" charset="-128"/>
            </a:endParaRPr>
          </a:p>
          <a:p>
            <a:pPr algn="ctr" defTabSz="609630"/>
            <a:r>
              <a:rPr lang="ja-JP" altLang="en-US" sz="1400" b="1" dirty="0">
                <a:solidFill>
                  <a:prstClr val="black"/>
                </a:solidFill>
                <a:latin typeface="Meiryo UI" panose="020B0604030504040204" pitchFamily="50" charset="-128"/>
                <a:ea typeface="Meiryo UI" panose="020B0604030504040204" pitchFamily="50" charset="-128"/>
              </a:rPr>
              <a:t>日々怠ることなく前向きの努力を継続しなければならない</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369E7A34-3BBD-4876-ABC3-581715391E99}"/>
              </a:ext>
            </a:extLst>
          </p:cNvPr>
          <p:cNvSpPr txBox="1"/>
          <p:nvPr/>
        </p:nvSpPr>
        <p:spPr>
          <a:xfrm>
            <a:off x="7747131" y="6143071"/>
            <a:ext cx="4193776" cy="615553"/>
          </a:xfrm>
          <a:prstGeom prst="rect">
            <a:avLst/>
          </a:prstGeom>
          <a:noFill/>
        </p:spPr>
        <p:txBody>
          <a:bodyPr wrap="none" rtlCol="0">
            <a:spAutoFit/>
          </a:bodyPr>
          <a:lstStyle/>
          <a:p>
            <a:pPr algn="ctr" defTabSz="609630"/>
            <a:r>
              <a:rPr lang="ja-JP" altLang="en-US" sz="2000" b="1" dirty="0">
                <a:solidFill>
                  <a:prstClr val="black"/>
                </a:solidFill>
                <a:latin typeface="Meiryo UI" panose="020B0604030504040204" pitchFamily="50" charset="-128"/>
                <a:ea typeface="Meiryo UI" panose="020B0604030504040204" pitchFamily="50" charset="-128"/>
              </a:rPr>
              <a:t>進歩の追求　</a:t>
            </a:r>
            <a:r>
              <a:rPr lang="ja-JP" altLang="en-US" sz="1400" b="1" dirty="0">
                <a:solidFill>
                  <a:prstClr val="black"/>
                </a:solidFill>
                <a:latin typeface="Meiryo UI" panose="020B0604030504040204" pitchFamily="50" charset="-128"/>
                <a:ea typeface="Meiryo UI" panose="020B0604030504040204" pitchFamily="50" charset="-128"/>
              </a:rPr>
              <a:t>（</a:t>
            </a:r>
            <a:r>
              <a:rPr lang="en-US" altLang="ja-JP" sz="1400" b="1" dirty="0">
                <a:solidFill>
                  <a:srgbClr val="FF0000"/>
                </a:solidFill>
                <a:highlight>
                  <a:srgbClr val="FFFFFF"/>
                </a:highlight>
                <a:latin typeface="Meiryo UI" panose="020B0604030504040204" pitchFamily="50" charset="-128"/>
                <a:ea typeface="Meiryo UI" panose="020B0604030504040204" pitchFamily="50" charset="-128"/>
              </a:rPr>
              <a:t>P</a:t>
            </a:r>
            <a:r>
              <a:rPr lang="en-US" altLang="ja-JP" sz="1400" b="1" dirty="0">
                <a:solidFill>
                  <a:prstClr val="black"/>
                </a:solidFill>
                <a:latin typeface="Meiryo UI" panose="020B0604030504040204" pitchFamily="50" charset="-128"/>
                <a:ea typeface="Meiryo UI" panose="020B0604030504040204" pitchFamily="50" charset="-128"/>
              </a:rPr>
              <a:t>rogress</a:t>
            </a:r>
            <a:r>
              <a:rPr lang="ja-JP" altLang="en-US" sz="1400" b="1" dirty="0">
                <a:solidFill>
                  <a:prstClr val="black"/>
                </a:solidFill>
                <a:latin typeface="Meiryo UI" panose="020B0604030504040204" pitchFamily="50" charset="-128"/>
                <a:ea typeface="Meiryo UI" panose="020B0604030504040204" pitchFamily="50" charset="-128"/>
              </a:rPr>
              <a:t>　</a:t>
            </a:r>
            <a:r>
              <a:rPr lang="en-US" altLang="ja-JP" sz="1400" b="1" dirty="0">
                <a:solidFill>
                  <a:prstClr val="black"/>
                </a:solidFill>
                <a:latin typeface="Meiryo UI" panose="020B0604030504040204" pitchFamily="50" charset="-128"/>
                <a:ea typeface="Meiryo UI" panose="020B0604030504040204" pitchFamily="50" charset="-128"/>
              </a:rPr>
              <a:t>Relation</a:t>
            </a:r>
            <a:r>
              <a:rPr lang="ja-JP" altLang="en-US" sz="1400" b="1" dirty="0">
                <a:solidFill>
                  <a:prstClr val="black"/>
                </a:solidFill>
                <a:latin typeface="Meiryo UI" panose="020B0604030504040204" pitchFamily="50" charset="-128"/>
                <a:ea typeface="Meiryo UI" panose="020B0604030504040204" pitchFamily="50" charset="-128"/>
              </a:rPr>
              <a:t>）</a:t>
            </a:r>
            <a:endParaRPr lang="en-US" altLang="ja-JP" sz="1400" b="1" dirty="0">
              <a:solidFill>
                <a:prstClr val="black"/>
              </a:solidFill>
              <a:latin typeface="Meiryo UI" panose="020B0604030504040204" pitchFamily="50" charset="-128"/>
              <a:ea typeface="Meiryo UI" panose="020B0604030504040204" pitchFamily="50" charset="-128"/>
            </a:endParaRPr>
          </a:p>
          <a:p>
            <a:pPr algn="ctr" defTabSz="609630"/>
            <a:r>
              <a:rPr lang="ja-JP" altLang="en-US" sz="1400" b="1" dirty="0">
                <a:solidFill>
                  <a:prstClr val="black"/>
                </a:solidFill>
                <a:latin typeface="Meiryo UI" panose="020B0604030504040204" pitchFamily="50" charset="-128"/>
                <a:ea typeface="Meiryo UI" panose="020B0604030504040204" pitchFamily="50" charset="-128"/>
              </a:rPr>
              <a:t>昨日よりも今日　今日も明日と進歩しなければならない</a:t>
            </a:r>
            <a:endParaRPr lang="en-US" altLang="ja-JP" sz="1400" b="1" dirty="0">
              <a:solidFill>
                <a:prstClr val="black"/>
              </a:solidFill>
              <a:latin typeface="Meiryo UI" panose="020B0604030504040204" pitchFamily="50" charset="-128"/>
              <a:ea typeface="Meiryo UI" panose="020B0604030504040204" pitchFamily="50" charset="-128"/>
            </a:endParaRPr>
          </a:p>
        </p:txBody>
      </p:sp>
      <p:grpSp>
        <p:nvGrpSpPr>
          <p:cNvPr id="76" name="グループ化 75">
            <a:extLst>
              <a:ext uri="{FF2B5EF4-FFF2-40B4-BE49-F238E27FC236}">
                <a16:creationId xmlns:a16="http://schemas.microsoft.com/office/drawing/2014/main" id="{9AE9FA7A-3115-4FFB-A23A-68FC0717B9BD}"/>
              </a:ext>
            </a:extLst>
          </p:cNvPr>
          <p:cNvGrpSpPr/>
          <p:nvPr/>
        </p:nvGrpSpPr>
        <p:grpSpPr>
          <a:xfrm>
            <a:off x="6204973" y="965819"/>
            <a:ext cx="5598777" cy="3242172"/>
            <a:chOff x="9492931" y="2403302"/>
            <a:chExt cx="7829941" cy="4417036"/>
          </a:xfrm>
        </p:grpSpPr>
        <p:sp>
          <p:nvSpPr>
            <p:cNvPr id="77" name="正方形/長方形 76">
              <a:extLst>
                <a:ext uri="{FF2B5EF4-FFF2-40B4-BE49-F238E27FC236}">
                  <a16:creationId xmlns:a16="http://schemas.microsoft.com/office/drawing/2014/main" id="{13874960-B1D2-497B-BB8C-98690C884116}"/>
                </a:ext>
              </a:extLst>
            </p:cNvPr>
            <p:cNvSpPr/>
            <p:nvPr/>
          </p:nvSpPr>
          <p:spPr>
            <a:xfrm>
              <a:off x="9492931" y="2403302"/>
              <a:ext cx="7829941" cy="44170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ja-JP" altLang="en-US">
                <a:solidFill>
                  <a:prstClr val="white"/>
                </a:solidFill>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DB179340-6701-4217-BD9A-3B5BF4BF535B}"/>
                </a:ext>
              </a:extLst>
            </p:cNvPr>
            <p:cNvSpPr/>
            <p:nvPr/>
          </p:nvSpPr>
          <p:spPr>
            <a:xfrm>
              <a:off x="9511470" y="2431567"/>
              <a:ext cx="7772400" cy="49576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ja-JP" altLang="en-US" sz="1600" dirty="0">
                  <a:solidFill>
                    <a:prstClr val="white"/>
                  </a:solidFill>
                  <a:latin typeface="Meiryo UI" panose="020B0604030504040204" pitchFamily="50" charset="-128"/>
                  <a:ea typeface="Meiryo UI" panose="020B0604030504040204" pitchFamily="50" charset="-128"/>
                </a:rPr>
                <a:t>世界６拠点のグループ会社</a:t>
              </a:r>
            </a:p>
          </p:txBody>
        </p:sp>
        <p:pic>
          <p:nvPicPr>
            <p:cNvPr id="79" name="図 78">
              <a:extLst>
                <a:ext uri="{FF2B5EF4-FFF2-40B4-BE49-F238E27FC236}">
                  <a16:creationId xmlns:a16="http://schemas.microsoft.com/office/drawing/2014/main" id="{370CAF08-5E50-4124-B926-70612BBE3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91532" y="3028519"/>
              <a:ext cx="7604403" cy="3676098"/>
            </a:xfrm>
            <a:prstGeom prst="rect">
              <a:avLst/>
            </a:prstGeom>
          </p:spPr>
        </p:pic>
      </p:grpSp>
      <p:sp>
        <p:nvSpPr>
          <p:cNvPr id="80" name="テキスト ボックス 79">
            <a:extLst>
              <a:ext uri="{FF2B5EF4-FFF2-40B4-BE49-F238E27FC236}">
                <a16:creationId xmlns:a16="http://schemas.microsoft.com/office/drawing/2014/main" id="{8648FDA7-71BE-4547-9E1A-AFE9F12122C6}"/>
              </a:ext>
            </a:extLst>
          </p:cNvPr>
          <p:cNvSpPr txBox="1"/>
          <p:nvPr/>
        </p:nvSpPr>
        <p:spPr>
          <a:xfrm>
            <a:off x="3834385" y="2927096"/>
            <a:ext cx="860219" cy="246221"/>
          </a:xfrm>
          <a:prstGeom prst="rect">
            <a:avLst/>
          </a:prstGeom>
          <a:noFill/>
        </p:spPr>
        <p:txBody>
          <a:bodyPr wrap="square" rtlCol="0">
            <a:spAutoFit/>
          </a:bodyPr>
          <a:lstStyle/>
          <a:p>
            <a:pPr defTabSz="609630"/>
            <a:r>
              <a:rPr kumimoji="0" lang="ja-JP" altLang="en-US" sz="1000" b="1" dirty="0">
                <a:solidFill>
                  <a:prstClr val="black"/>
                </a:solidFill>
                <a:latin typeface="Meiryo UI" panose="020B0604030504040204" pitchFamily="50" charset="-128"/>
                <a:ea typeface="Meiryo UI" panose="020B0604030504040204" pitchFamily="50" charset="-128"/>
              </a:rPr>
              <a:t>豊明工場</a:t>
            </a:r>
          </a:p>
        </p:txBody>
      </p:sp>
      <p:cxnSp>
        <p:nvCxnSpPr>
          <p:cNvPr id="34" name="直線コネクタ 33"/>
          <p:cNvCxnSpPr/>
          <p:nvPr/>
        </p:nvCxnSpPr>
        <p:spPr>
          <a:xfrm flipV="1">
            <a:off x="3935443" y="5714504"/>
            <a:ext cx="36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9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37144" y="1104689"/>
            <a:ext cx="5335518" cy="338843"/>
            <a:chOff x="711199" y="1227016"/>
            <a:chExt cx="6720590" cy="414876"/>
          </a:xfrm>
        </p:grpSpPr>
        <p:sp>
          <p:nvSpPr>
            <p:cNvPr id="4" name="角丸四角形 3"/>
            <p:cNvSpPr/>
            <p:nvPr/>
          </p:nvSpPr>
          <p:spPr>
            <a:xfrm>
              <a:off x="711199" y="1227016"/>
              <a:ext cx="1695939"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追加調査</a:t>
              </a:r>
            </a:p>
          </p:txBody>
        </p:sp>
        <p:sp>
          <p:nvSpPr>
            <p:cNvPr id="5" name="角丸四角形 4"/>
            <p:cNvSpPr/>
            <p:nvPr/>
          </p:nvSpPr>
          <p:spPr>
            <a:xfrm>
              <a:off x="2403231" y="1230923"/>
              <a:ext cx="5028558" cy="410969"/>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latin typeface="Meiryo UI" panose="020B0604030504040204" pitchFamily="50" charset="-128"/>
                  <a:ea typeface="Meiryo UI" panose="020B0604030504040204" pitchFamily="50" charset="-128"/>
                </a:rPr>
                <a:t>HT</a:t>
              </a:r>
              <a:r>
                <a:rPr lang="ja-JP" altLang="en-US" dirty="0">
                  <a:solidFill>
                    <a:srgbClr val="FF0000"/>
                  </a:solidFill>
                  <a:latin typeface="Meiryo UI" panose="020B0604030504040204" pitchFamily="50" charset="-128"/>
                  <a:ea typeface="Meiryo UI" panose="020B0604030504040204" pitchFamily="50" charset="-128"/>
                </a:rPr>
                <a:t>時間が過少</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過大なのでは</a:t>
              </a:r>
              <a:r>
                <a:rPr kumimoji="1" lang="ja-JP" altLang="en-US" dirty="0">
                  <a:solidFill>
                    <a:srgbClr val="FF0000"/>
                  </a:solidFill>
                  <a:latin typeface="Meiryo UI" panose="020B0604030504040204" pitchFamily="50" charset="-128"/>
                  <a:ea typeface="Meiryo UI" panose="020B0604030504040204" pitchFamily="50" charset="-128"/>
                </a:rPr>
                <a:t>？</a:t>
              </a:r>
            </a:p>
          </p:txBody>
        </p:sp>
      </p:grpSp>
      <p:sp>
        <p:nvSpPr>
          <p:cNvPr id="8" name="テキスト ボックス 7"/>
          <p:cNvSpPr txBox="1"/>
          <p:nvPr/>
        </p:nvSpPr>
        <p:spPr>
          <a:xfrm>
            <a:off x="171738" y="1473895"/>
            <a:ext cx="571828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作業者にヒアリングするも、</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20</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回の根拠を知らない！？</a:t>
            </a:r>
          </a:p>
        </p:txBody>
      </p:sp>
      <p:sp>
        <p:nvSpPr>
          <p:cNvPr id="10" name="テキスト ボックス 9"/>
          <p:cNvSpPr txBox="1"/>
          <p:nvPr/>
        </p:nvSpPr>
        <p:spPr>
          <a:xfrm>
            <a:off x="1084991" y="1838606"/>
            <a:ext cx="44720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HT</a:t>
            </a:r>
            <a:r>
              <a:rPr kumimoji="1" lang="ja-JP" altLang="en-US"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時の</a:t>
            </a:r>
            <a:r>
              <a:rPr lang="ja-JP" altLang="en-US" b="1" dirty="0">
                <a:solidFill>
                  <a:prstClr val="black"/>
                </a:solidFill>
                <a:latin typeface="Meiryo UI" panose="020B0604030504040204" pitchFamily="50" charset="-128"/>
                <a:ea typeface="Meiryo UI" panose="020B0604030504040204" pitchFamily="50" charset="-128"/>
              </a:rPr>
              <a:t>真直度の</a:t>
            </a:r>
            <a:r>
              <a:rPr kumimoji="1" lang="ja-JP" altLang="en-US"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変化量を調査！</a:t>
            </a:r>
          </a:p>
        </p:txBody>
      </p:sp>
      <p:grpSp>
        <p:nvGrpSpPr>
          <p:cNvPr id="11" name="グループ化 10"/>
          <p:cNvGrpSpPr/>
          <p:nvPr/>
        </p:nvGrpSpPr>
        <p:grpSpPr>
          <a:xfrm>
            <a:off x="171739" y="2295759"/>
            <a:ext cx="5513581" cy="351153"/>
            <a:chOff x="711199" y="1227016"/>
            <a:chExt cx="5488498" cy="406400"/>
          </a:xfrm>
        </p:grpSpPr>
        <p:sp>
          <p:nvSpPr>
            <p:cNvPr id="12" name="角丸四角形 11"/>
            <p:cNvSpPr/>
            <p:nvPr/>
          </p:nvSpPr>
          <p:spPr>
            <a:xfrm>
              <a:off x="711199" y="1227016"/>
              <a:ext cx="1516233"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dirty="0">
                  <a:solidFill>
                    <a:prstClr val="black"/>
                  </a:solidFill>
                  <a:latin typeface="Meiryo UI" panose="020B0604030504040204" pitchFamily="50" charset="-128"/>
                  <a:ea typeface="Meiryo UI" panose="020B0604030504040204" pitchFamily="50" charset="-128"/>
                </a:rPr>
                <a:t>追加調査</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a:t>
              </a:r>
              <a:endPar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3" name="角丸四角形 12"/>
            <p:cNvSpPr/>
            <p:nvPr/>
          </p:nvSpPr>
          <p:spPr>
            <a:xfrm>
              <a:off x="2226394" y="1230923"/>
              <a:ext cx="3973303" cy="38114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20</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分まで</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分刻みの</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4</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水準</a:t>
              </a:r>
            </a:p>
          </p:txBody>
        </p:sp>
      </p:grpSp>
      <p:grpSp>
        <p:nvGrpSpPr>
          <p:cNvPr id="15" name="グループ化 14">
            <a:extLst>
              <a:ext uri="{FF2B5EF4-FFF2-40B4-BE49-F238E27FC236}">
                <a16:creationId xmlns:a16="http://schemas.microsoft.com/office/drawing/2014/main" id="{EDCD3C71-6A0C-43E0-9A7B-BDBE1867863A}"/>
              </a:ext>
            </a:extLst>
          </p:cNvPr>
          <p:cNvGrpSpPr/>
          <p:nvPr/>
        </p:nvGrpSpPr>
        <p:grpSpPr>
          <a:xfrm>
            <a:off x="324195" y="2687984"/>
            <a:ext cx="5456055" cy="2756548"/>
            <a:chOff x="331890" y="4067784"/>
            <a:chExt cx="5739002" cy="2697853"/>
          </a:xfrm>
        </p:grpSpPr>
        <p:grpSp>
          <p:nvGrpSpPr>
            <p:cNvPr id="26" name="グループ化 25">
              <a:extLst>
                <a:ext uri="{FF2B5EF4-FFF2-40B4-BE49-F238E27FC236}">
                  <a16:creationId xmlns:a16="http://schemas.microsoft.com/office/drawing/2014/main" id="{CF12D99A-1DA6-4A8E-BEFE-05A0E04C4368}"/>
                </a:ext>
              </a:extLst>
            </p:cNvPr>
            <p:cNvGrpSpPr/>
            <p:nvPr/>
          </p:nvGrpSpPr>
          <p:grpSpPr>
            <a:xfrm>
              <a:off x="331891" y="4084563"/>
              <a:ext cx="5639147" cy="2681074"/>
              <a:chOff x="0" y="0"/>
              <a:chExt cx="3915508" cy="2681074"/>
            </a:xfrm>
          </p:grpSpPr>
          <p:pic>
            <p:nvPicPr>
              <p:cNvPr id="27" name="図 26">
                <a:extLst>
                  <a:ext uri="{FF2B5EF4-FFF2-40B4-BE49-F238E27FC236}">
                    <a16:creationId xmlns:a16="http://schemas.microsoft.com/office/drawing/2014/main" id="{CA3E79F2-5727-4552-850E-DFFB86E034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t="-1" b="54516"/>
              <a:stretch/>
            </p:blipFill>
            <p:spPr>
              <a:xfrm>
                <a:off x="0" y="0"/>
                <a:ext cx="3902248" cy="1874519"/>
              </a:xfrm>
              <a:prstGeom prst="rect">
                <a:avLst/>
              </a:prstGeom>
            </p:spPr>
          </p:pic>
          <p:pic>
            <p:nvPicPr>
              <p:cNvPr id="28" name="図 27">
                <a:extLst>
                  <a:ext uri="{FF2B5EF4-FFF2-40B4-BE49-F238E27FC236}">
                    <a16:creationId xmlns:a16="http://schemas.microsoft.com/office/drawing/2014/main" id="{EEC192C0-07C8-4374-B623-34F9FD7E9C3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t="84867"/>
              <a:stretch/>
            </p:blipFill>
            <p:spPr>
              <a:xfrm>
                <a:off x="0" y="2057401"/>
                <a:ext cx="3902248" cy="623673"/>
              </a:xfrm>
              <a:prstGeom prst="rect">
                <a:avLst/>
              </a:prstGeom>
            </p:spPr>
          </p:pic>
          <p:sp>
            <p:nvSpPr>
              <p:cNvPr id="29" name="フリーフォーム: 図形 28">
                <a:extLst>
                  <a:ext uri="{FF2B5EF4-FFF2-40B4-BE49-F238E27FC236}">
                    <a16:creationId xmlns:a16="http://schemas.microsoft.com/office/drawing/2014/main" id="{907C0F7E-9CBC-4FC2-A374-A788015DFBE5}"/>
                  </a:ext>
                </a:extLst>
              </p:cNvPr>
              <p:cNvSpPr/>
              <p:nvPr/>
            </p:nvSpPr>
            <p:spPr>
              <a:xfrm>
                <a:off x="5862" y="1948867"/>
                <a:ext cx="3909646" cy="205494"/>
              </a:xfrm>
              <a:custGeom>
                <a:avLst/>
                <a:gdLst>
                  <a:gd name="connsiteX0" fmla="*/ 0 w 4683370"/>
                  <a:gd name="connsiteY0" fmla="*/ 0 h 228603"/>
                  <a:gd name="connsiteX1" fmla="*/ 674077 w 4683370"/>
                  <a:gd name="connsiteY1" fmla="*/ 228600 h 228603"/>
                  <a:gd name="connsiteX2" fmla="*/ 1336431 w 4683370"/>
                  <a:gd name="connsiteY2" fmla="*/ 5862 h 228603"/>
                  <a:gd name="connsiteX3" fmla="*/ 2010508 w 4683370"/>
                  <a:gd name="connsiteY3" fmla="*/ 228600 h 228603"/>
                  <a:gd name="connsiteX4" fmla="*/ 2678724 w 4683370"/>
                  <a:gd name="connsiteY4" fmla="*/ 5862 h 228603"/>
                  <a:gd name="connsiteX5" fmla="*/ 3341077 w 4683370"/>
                  <a:gd name="connsiteY5" fmla="*/ 228600 h 228603"/>
                  <a:gd name="connsiteX6" fmla="*/ 4015154 w 4683370"/>
                  <a:gd name="connsiteY6" fmla="*/ 5862 h 228603"/>
                  <a:gd name="connsiteX7" fmla="*/ 4683370 w 4683370"/>
                  <a:gd name="connsiteY7" fmla="*/ 228600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3370" h="228603">
                    <a:moveTo>
                      <a:pt x="0" y="0"/>
                    </a:moveTo>
                    <a:cubicBezTo>
                      <a:pt x="225669" y="113811"/>
                      <a:pt x="451339" y="227623"/>
                      <a:pt x="674077" y="228600"/>
                    </a:cubicBezTo>
                    <a:cubicBezTo>
                      <a:pt x="896816" y="229577"/>
                      <a:pt x="1113693" y="5862"/>
                      <a:pt x="1336431" y="5862"/>
                    </a:cubicBezTo>
                    <a:cubicBezTo>
                      <a:pt x="1559169" y="5862"/>
                      <a:pt x="1786793" y="228600"/>
                      <a:pt x="2010508" y="228600"/>
                    </a:cubicBezTo>
                    <a:cubicBezTo>
                      <a:pt x="2234223" y="228600"/>
                      <a:pt x="2456963" y="5862"/>
                      <a:pt x="2678724" y="5862"/>
                    </a:cubicBezTo>
                    <a:cubicBezTo>
                      <a:pt x="2900485" y="5862"/>
                      <a:pt x="3118339" y="228600"/>
                      <a:pt x="3341077" y="228600"/>
                    </a:cubicBezTo>
                    <a:cubicBezTo>
                      <a:pt x="3563815" y="228600"/>
                      <a:pt x="3791439" y="5862"/>
                      <a:pt x="4015154" y="5862"/>
                    </a:cubicBezTo>
                    <a:cubicBezTo>
                      <a:pt x="4238869" y="5862"/>
                      <a:pt x="4461119" y="117231"/>
                      <a:pt x="4683370" y="22860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latin typeface="Meiryo UI" panose="020B0604030504040204" pitchFamily="50" charset="-128"/>
                  <a:ea typeface="Meiryo UI" panose="020B0604030504040204" pitchFamily="50" charset="-128"/>
                </a:endParaRPr>
              </a:p>
            </p:txBody>
          </p:sp>
        </p:grpSp>
        <p:sp>
          <p:nvSpPr>
            <p:cNvPr id="19" name="円/楕円 18"/>
            <p:cNvSpPr/>
            <p:nvPr/>
          </p:nvSpPr>
          <p:spPr>
            <a:xfrm>
              <a:off x="2668153" y="4631342"/>
              <a:ext cx="360000" cy="360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447204" y="4493879"/>
              <a:ext cx="1161268" cy="632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変化が</a:t>
              </a:r>
              <a:endPar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大きい</a:t>
              </a:r>
            </a:p>
          </p:txBody>
        </p:sp>
        <p:sp>
          <p:nvSpPr>
            <p:cNvPr id="23" name="正方形/長方形 22"/>
            <p:cNvSpPr/>
            <p:nvPr/>
          </p:nvSpPr>
          <p:spPr>
            <a:xfrm>
              <a:off x="331890" y="4067784"/>
              <a:ext cx="649556" cy="2797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rPr>
                <a:t>(mm)</a:t>
              </a:r>
              <a:endParaRPr kumimoji="1" lang="ja-JP" altLang="en-US" sz="1400" b="0" i="0" u="none" strike="noStrike" kern="1200" cap="none" spc="0" normalizeH="0" baseline="0" noProof="0" dirty="0">
                <a:ln w="0"/>
                <a:solidFill>
                  <a:srgbClr val="FF0000"/>
                </a:solidFill>
                <a:effectLst/>
                <a:uLnTx/>
                <a:uFillTx/>
                <a:latin typeface="Meiryo UI" panose="020B0604030504040204" pitchFamily="50" charset="-128"/>
                <a:ea typeface="Meiryo UI" panose="020B0604030504040204" pitchFamily="50" charset="-128"/>
              </a:endParaRPr>
            </a:p>
          </p:txBody>
        </p:sp>
        <p:sp>
          <p:nvSpPr>
            <p:cNvPr id="24" name="正方形/長方形 23"/>
            <p:cNvSpPr/>
            <p:nvPr/>
          </p:nvSpPr>
          <p:spPr>
            <a:xfrm>
              <a:off x="5439274" y="6444020"/>
              <a:ext cx="631618" cy="2797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rPr>
                <a:t>分</a:t>
              </a:r>
              <a:r>
                <a:rPr kumimoji="1" lang="en-US" altLang="ja-JP" sz="1200" b="0"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w="0"/>
                <a:solidFill>
                  <a:srgbClr val="FF0000"/>
                </a:solidFill>
                <a:effectLst/>
                <a:uLnTx/>
                <a:uFillTx/>
                <a:latin typeface="Meiryo UI" panose="020B0604030504040204" pitchFamily="50" charset="-128"/>
                <a:ea typeface="Meiryo UI" panose="020B0604030504040204" pitchFamily="50" charset="-128"/>
              </a:endParaRPr>
            </a:p>
          </p:txBody>
        </p:sp>
      </p:grpSp>
      <p:grpSp>
        <p:nvGrpSpPr>
          <p:cNvPr id="30" name="グループ化 29">
            <a:extLst>
              <a:ext uri="{FF2B5EF4-FFF2-40B4-BE49-F238E27FC236}">
                <a16:creationId xmlns:a16="http://schemas.microsoft.com/office/drawing/2014/main" id="{8F04E164-C5ED-4CA2-8182-212E8951DE18}"/>
              </a:ext>
            </a:extLst>
          </p:cNvPr>
          <p:cNvGrpSpPr/>
          <p:nvPr/>
        </p:nvGrpSpPr>
        <p:grpSpPr>
          <a:xfrm>
            <a:off x="571239" y="87760"/>
            <a:ext cx="11049525" cy="953640"/>
            <a:chOff x="856858" y="131640"/>
            <a:chExt cx="16574288" cy="1430460"/>
          </a:xfrm>
        </p:grpSpPr>
        <p:sp>
          <p:nvSpPr>
            <p:cNvPr id="34" name="AutoShape 2">
              <a:extLst>
                <a:ext uri="{FF2B5EF4-FFF2-40B4-BE49-F238E27FC236}">
                  <a16:creationId xmlns:a16="http://schemas.microsoft.com/office/drawing/2014/main" id="{4C088FED-03E1-4B65-BFE5-A3EE202BA852}"/>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35" name="AutoShape 3">
              <a:extLst>
                <a:ext uri="{FF2B5EF4-FFF2-40B4-BE49-F238E27FC236}">
                  <a16:creationId xmlns:a16="http://schemas.microsoft.com/office/drawing/2014/main" id="{E2AF1885-29EA-4DF3-8E1A-7AD385FFB48F}"/>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36" name="AutoShape 4">
              <a:extLst>
                <a:ext uri="{FF2B5EF4-FFF2-40B4-BE49-F238E27FC236}">
                  <a16:creationId xmlns:a16="http://schemas.microsoft.com/office/drawing/2014/main" id="{E34F746C-1126-4234-8C0A-D5AB444BA744}"/>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37" name="TextBox 27">
              <a:extLst>
                <a:ext uri="{FF2B5EF4-FFF2-40B4-BE49-F238E27FC236}">
                  <a16:creationId xmlns:a16="http://schemas.microsoft.com/office/drawing/2014/main" id="{120D86FF-7276-4DB2-8C83-04A66F727389}"/>
                </a:ext>
              </a:extLst>
            </p:cNvPr>
            <p:cNvSpPr txBox="1"/>
            <p:nvPr/>
          </p:nvSpPr>
          <p:spPr>
            <a:xfrm>
              <a:off x="2857536" y="812974"/>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要因解析・調査</a:t>
              </a:r>
              <a:endParaRPr kumimoji="0" lang="en-US" altLang="ja-JP" sz="2333" spc="117" dirty="0">
                <a:solidFill>
                  <a:srgbClr val="1B1B1B"/>
                </a:solidFill>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6BE90EF1-31A2-4C4B-B6EC-FC2C7B8AFBDF}"/>
                </a:ext>
              </a:extLst>
            </p:cNvPr>
            <p:cNvGrpSpPr/>
            <p:nvPr/>
          </p:nvGrpSpPr>
          <p:grpSpPr>
            <a:xfrm>
              <a:off x="1233237" y="131640"/>
              <a:ext cx="1213487" cy="1430459"/>
              <a:chOff x="1233237" y="131640"/>
              <a:chExt cx="1213487" cy="1430459"/>
            </a:xfrm>
          </p:grpSpPr>
          <p:sp>
            <p:nvSpPr>
              <p:cNvPr id="39" name="Freeform 8">
                <a:extLst>
                  <a:ext uri="{FF2B5EF4-FFF2-40B4-BE49-F238E27FC236}">
                    <a16:creationId xmlns:a16="http://schemas.microsoft.com/office/drawing/2014/main" id="{E6E0BD33-8E53-43CB-900E-C8A8C6D13844}"/>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0" name="TextBox 28">
                <a:extLst>
                  <a:ext uri="{FF2B5EF4-FFF2-40B4-BE49-F238E27FC236}">
                    <a16:creationId xmlns:a16="http://schemas.microsoft.com/office/drawing/2014/main" id="{39CE6DC2-0E47-47A1-88CB-E41DF999837A}"/>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24</a:t>
                </a:r>
              </a:p>
            </p:txBody>
          </p:sp>
        </p:grpSp>
      </p:grpSp>
      <p:sp>
        <p:nvSpPr>
          <p:cNvPr id="18" name="テキスト ボックス 17"/>
          <p:cNvSpPr txBox="1"/>
          <p:nvPr/>
        </p:nvSpPr>
        <p:spPr>
          <a:xfrm>
            <a:off x="2568381" y="4063011"/>
            <a:ext cx="3339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a:t>
            </a:r>
            <a:r>
              <a:rPr kumimoji="1" lang="ja-JP" altLang="en-US" sz="18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a:t>
            </a:r>
            <a:r>
              <a:rPr kumimoji="1" lang="en-US" altLang="ja-JP" sz="18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20</a:t>
            </a:r>
            <a:r>
              <a:rPr kumimoji="1" lang="ja-JP" altLang="en-US" sz="18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分では変化なし</a:t>
            </a:r>
            <a:r>
              <a:rPr kumimoji="1" lang="en-US" altLang="ja-JP" sz="18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1" lang="en-US" altLang="ja-JP" sz="180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10</a:t>
            </a:r>
            <a:r>
              <a:rPr kumimoji="1" lang="ja-JP" altLang="en-US" sz="180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分で変化が起きている</a:t>
            </a:r>
          </a:p>
        </p:txBody>
      </p:sp>
      <p:sp>
        <p:nvSpPr>
          <p:cNvPr id="44" name="四角形: 角を丸くする 43">
            <a:extLst>
              <a:ext uri="{FF2B5EF4-FFF2-40B4-BE49-F238E27FC236}">
                <a16:creationId xmlns:a16="http://schemas.microsoft.com/office/drawing/2014/main" id="{14CF72A2-BA85-43D8-88E4-FBC47D9B8444}"/>
              </a:ext>
            </a:extLst>
          </p:cNvPr>
          <p:cNvSpPr/>
          <p:nvPr/>
        </p:nvSpPr>
        <p:spPr>
          <a:xfrm>
            <a:off x="805137" y="5482568"/>
            <a:ext cx="11099793" cy="1317095"/>
          </a:xfrm>
          <a:prstGeom prst="roundRect">
            <a:avLst>
              <a:gd name="adj" fmla="val 848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・ナットの締めすぎにより真直度のズレやバラつきが大きいので、調整時に繰り返し作業が発生しやすい。</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rgbClr val="FF0000"/>
                </a:solidFill>
                <a:latin typeface="Meiryo UI" panose="020B0604030504040204" pitchFamily="50" charset="-128"/>
                <a:ea typeface="Meiryo UI" panose="020B0604030504040204" pitchFamily="50" charset="-128"/>
              </a:rPr>
              <a:t>　　　　　　⇒　</a:t>
            </a:r>
            <a:r>
              <a:rPr lang="ja-JP" altLang="en-US" sz="2000" b="1" dirty="0">
                <a:solidFill>
                  <a:srgbClr val="FF0000"/>
                </a:solidFill>
                <a:latin typeface="Meiryo UI" panose="020B0604030504040204" pitchFamily="50" charset="-128"/>
                <a:ea typeface="Meiryo UI" panose="020B0604030504040204" pitchFamily="50" charset="-128"/>
              </a:rPr>
              <a:t>適正なトルクでの作業によりズレやバラつきを抑え、繰り返し作業を減らしたい！</a:t>
            </a:r>
            <a:endParaRPr lang="en-US" altLang="ja-JP" sz="2000" b="1" dirty="0">
              <a:solidFill>
                <a:srgbClr val="FF0000"/>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a:t>
            </a:r>
            <a:r>
              <a:rPr lang="en-US" altLang="ja-JP" sz="2000" dirty="0">
                <a:solidFill>
                  <a:schemeClr val="tx1"/>
                </a:solidFill>
                <a:latin typeface="Meiryo UI" panose="020B0604030504040204" pitchFamily="50" charset="-128"/>
                <a:ea typeface="Meiryo UI" panose="020B0604030504040204" pitchFamily="50" charset="-128"/>
              </a:rPr>
              <a:t>HT</a:t>
            </a:r>
            <a:r>
              <a:rPr kumimoji="1" lang="ja-JP" altLang="en-US" sz="2000" dirty="0">
                <a:solidFill>
                  <a:schemeClr val="tx1"/>
                </a:solidFill>
                <a:latin typeface="Meiryo UI" panose="020B0604030504040204" pitchFamily="50" charset="-128"/>
                <a:ea typeface="Meiryo UI" panose="020B0604030504040204" pitchFamily="50" charset="-128"/>
              </a:rPr>
              <a:t>の</a:t>
            </a:r>
            <a:r>
              <a:rPr lang="ja-JP" altLang="en-US" sz="2000" dirty="0">
                <a:solidFill>
                  <a:schemeClr val="tx1"/>
                </a:solidFill>
                <a:latin typeface="Meiryo UI" panose="020B0604030504040204" pitchFamily="50" charset="-128"/>
                <a:ea typeface="Meiryo UI" panose="020B0604030504040204" pitchFamily="50" charset="-128"/>
              </a:rPr>
              <a:t>変化量を</a:t>
            </a:r>
            <a:r>
              <a:rPr kumimoji="1" lang="ja-JP" altLang="en-US" sz="2000" dirty="0">
                <a:solidFill>
                  <a:schemeClr val="tx1"/>
                </a:solidFill>
                <a:latin typeface="Meiryo UI" panose="020B0604030504040204" pitchFamily="50" charset="-128"/>
                <a:ea typeface="Meiryo UI" panose="020B0604030504040204" pitchFamily="50" charset="-128"/>
              </a:rPr>
              <a:t>推測することができないが、熱処理時間には変化量からすると無駄があった。</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rgbClr val="FF0000"/>
                </a:solidFill>
                <a:latin typeface="Meiryo UI" panose="020B0604030504040204" pitchFamily="50" charset="-128"/>
                <a:ea typeface="Meiryo UI" panose="020B0604030504040204" pitchFamily="50" charset="-128"/>
              </a:rPr>
              <a:t>　　　　　　⇒　</a:t>
            </a:r>
            <a:r>
              <a:rPr lang="en-US" altLang="ja-JP" sz="2000" b="1" dirty="0">
                <a:solidFill>
                  <a:srgbClr val="FF0000"/>
                </a:solidFill>
                <a:latin typeface="Meiryo UI" panose="020B0604030504040204" pitchFamily="50" charset="-128"/>
                <a:ea typeface="Meiryo UI" panose="020B0604030504040204" pitchFamily="50" charset="-128"/>
              </a:rPr>
              <a:t>HT</a:t>
            </a:r>
            <a:r>
              <a:rPr lang="ja-JP" altLang="en-US" sz="2000" b="1" dirty="0">
                <a:solidFill>
                  <a:srgbClr val="FF0000"/>
                </a:solidFill>
                <a:latin typeface="Meiryo UI" panose="020B0604030504040204" pitchFamily="50" charset="-128"/>
                <a:ea typeface="Meiryo UI" panose="020B0604030504040204" pitchFamily="50" charset="-128"/>
              </a:rPr>
              <a:t>時の無駄をなくしたい！</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cxnSp>
        <p:nvCxnSpPr>
          <p:cNvPr id="48" name="直線コネクタ 47">
            <a:extLst>
              <a:ext uri="{FF2B5EF4-FFF2-40B4-BE49-F238E27FC236}">
                <a16:creationId xmlns:a16="http://schemas.microsoft.com/office/drawing/2014/main" id="{7B41B0A2-7449-438A-BAC8-B0A238BE9A90}"/>
              </a:ext>
            </a:extLst>
          </p:cNvPr>
          <p:cNvCxnSpPr>
            <a:cxnSpLocks/>
          </p:cNvCxnSpPr>
          <p:nvPr/>
        </p:nvCxnSpPr>
        <p:spPr>
          <a:xfrm flipV="1">
            <a:off x="6017000" y="1115985"/>
            <a:ext cx="0" cy="4328633"/>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67795B56-9C14-407F-AF2F-BEC0BB79ECC0}"/>
              </a:ext>
            </a:extLst>
          </p:cNvPr>
          <p:cNvGrpSpPr/>
          <p:nvPr/>
        </p:nvGrpSpPr>
        <p:grpSpPr>
          <a:xfrm>
            <a:off x="6129250" y="1467589"/>
            <a:ext cx="5874704" cy="3027279"/>
            <a:chOff x="6248016" y="1526985"/>
            <a:chExt cx="5795600" cy="3310878"/>
          </a:xfrm>
        </p:grpSpPr>
        <p:grpSp>
          <p:nvGrpSpPr>
            <p:cNvPr id="49" name="グループ化 48">
              <a:extLst>
                <a:ext uri="{FF2B5EF4-FFF2-40B4-BE49-F238E27FC236}">
                  <a16:creationId xmlns:a16="http://schemas.microsoft.com/office/drawing/2014/main" id="{169670DF-49F2-4502-A816-4295FDAF9E51}"/>
                </a:ext>
              </a:extLst>
            </p:cNvPr>
            <p:cNvGrpSpPr/>
            <p:nvPr/>
          </p:nvGrpSpPr>
          <p:grpSpPr>
            <a:xfrm>
              <a:off x="6248016" y="1526985"/>
              <a:ext cx="5730712" cy="3310878"/>
              <a:chOff x="0" y="0"/>
              <a:chExt cx="3535986" cy="2622018"/>
            </a:xfrm>
          </p:grpSpPr>
          <p:pic>
            <p:nvPicPr>
              <p:cNvPr id="50" name="図 49">
                <a:extLst>
                  <a:ext uri="{FF2B5EF4-FFF2-40B4-BE49-F238E27FC236}">
                    <a16:creationId xmlns:a16="http://schemas.microsoft.com/office/drawing/2014/main" id="{634ED7C6-7C4F-42BA-8EBD-D98E20DD5C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0000"/>
                        </a14:imgEffect>
                      </a14:imgLayer>
                    </a14:imgProps>
                  </a:ext>
                  <a:ext uri="{28A0092B-C50C-407E-A947-70E740481C1C}">
                    <a14:useLocalDpi xmlns:a14="http://schemas.microsoft.com/office/drawing/2010/main" val="0"/>
                  </a:ext>
                </a:extLst>
              </a:blip>
              <a:srcRect t="81105"/>
              <a:stretch/>
            </p:blipFill>
            <p:spPr>
              <a:xfrm>
                <a:off x="0" y="1884781"/>
                <a:ext cx="3535986" cy="737237"/>
              </a:xfrm>
              <a:prstGeom prst="rect">
                <a:avLst/>
              </a:prstGeom>
            </p:spPr>
          </p:pic>
          <p:pic>
            <p:nvPicPr>
              <p:cNvPr id="51" name="図 50">
                <a:extLst>
                  <a:ext uri="{FF2B5EF4-FFF2-40B4-BE49-F238E27FC236}">
                    <a16:creationId xmlns:a16="http://schemas.microsoft.com/office/drawing/2014/main" id="{3A583795-4BDB-4168-BA1B-859AAC247EB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0000"/>
                        </a14:imgEffect>
                      </a14:imgLayer>
                    </a14:imgProps>
                  </a:ext>
                  <a:ext uri="{28A0092B-C50C-407E-A947-70E740481C1C}">
                    <a14:useLocalDpi xmlns:a14="http://schemas.microsoft.com/office/drawing/2010/main" val="0"/>
                  </a:ext>
                </a:extLst>
              </a:blip>
              <a:srcRect b="52899"/>
              <a:stretch/>
            </p:blipFill>
            <p:spPr>
              <a:xfrm>
                <a:off x="0" y="0"/>
                <a:ext cx="3535986" cy="1837765"/>
              </a:xfrm>
              <a:prstGeom prst="rect">
                <a:avLst/>
              </a:prstGeom>
            </p:spPr>
          </p:pic>
          <p:sp>
            <p:nvSpPr>
              <p:cNvPr id="52" name="フリーフォーム: 図形 51">
                <a:extLst>
                  <a:ext uri="{FF2B5EF4-FFF2-40B4-BE49-F238E27FC236}">
                    <a16:creationId xmlns:a16="http://schemas.microsoft.com/office/drawing/2014/main" id="{5FB99D99-6163-4BC5-8E6E-67A42659DBBA}"/>
                  </a:ext>
                </a:extLst>
              </p:cNvPr>
              <p:cNvSpPr/>
              <p:nvPr/>
            </p:nvSpPr>
            <p:spPr>
              <a:xfrm>
                <a:off x="8965" y="1864662"/>
                <a:ext cx="3496235" cy="224082"/>
              </a:xfrm>
              <a:custGeom>
                <a:avLst/>
                <a:gdLst>
                  <a:gd name="connsiteX0" fmla="*/ 0 w 4683370"/>
                  <a:gd name="connsiteY0" fmla="*/ 0 h 228603"/>
                  <a:gd name="connsiteX1" fmla="*/ 674077 w 4683370"/>
                  <a:gd name="connsiteY1" fmla="*/ 228600 h 228603"/>
                  <a:gd name="connsiteX2" fmla="*/ 1336431 w 4683370"/>
                  <a:gd name="connsiteY2" fmla="*/ 5862 h 228603"/>
                  <a:gd name="connsiteX3" fmla="*/ 2010508 w 4683370"/>
                  <a:gd name="connsiteY3" fmla="*/ 228600 h 228603"/>
                  <a:gd name="connsiteX4" fmla="*/ 2678724 w 4683370"/>
                  <a:gd name="connsiteY4" fmla="*/ 5862 h 228603"/>
                  <a:gd name="connsiteX5" fmla="*/ 3341077 w 4683370"/>
                  <a:gd name="connsiteY5" fmla="*/ 228600 h 228603"/>
                  <a:gd name="connsiteX6" fmla="*/ 4015154 w 4683370"/>
                  <a:gd name="connsiteY6" fmla="*/ 5862 h 228603"/>
                  <a:gd name="connsiteX7" fmla="*/ 4683370 w 4683370"/>
                  <a:gd name="connsiteY7" fmla="*/ 228600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3370" h="228603">
                    <a:moveTo>
                      <a:pt x="0" y="0"/>
                    </a:moveTo>
                    <a:cubicBezTo>
                      <a:pt x="225669" y="113811"/>
                      <a:pt x="451339" y="227623"/>
                      <a:pt x="674077" y="228600"/>
                    </a:cubicBezTo>
                    <a:cubicBezTo>
                      <a:pt x="896816" y="229577"/>
                      <a:pt x="1113693" y="5862"/>
                      <a:pt x="1336431" y="5862"/>
                    </a:cubicBezTo>
                    <a:cubicBezTo>
                      <a:pt x="1559169" y="5862"/>
                      <a:pt x="1786793" y="228600"/>
                      <a:pt x="2010508" y="228600"/>
                    </a:cubicBezTo>
                    <a:cubicBezTo>
                      <a:pt x="2234223" y="228600"/>
                      <a:pt x="2456963" y="5862"/>
                      <a:pt x="2678724" y="5862"/>
                    </a:cubicBezTo>
                    <a:cubicBezTo>
                      <a:pt x="2900485" y="5862"/>
                      <a:pt x="3118339" y="228600"/>
                      <a:pt x="3341077" y="228600"/>
                    </a:cubicBezTo>
                    <a:cubicBezTo>
                      <a:pt x="3563815" y="228600"/>
                      <a:pt x="3791439" y="5862"/>
                      <a:pt x="4015154" y="5862"/>
                    </a:cubicBezTo>
                    <a:cubicBezTo>
                      <a:pt x="4238869" y="5862"/>
                      <a:pt x="4461119" y="117231"/>
                      <a:pt x="4683370" y="22860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sp>
          <p:nvSpPr>
            <p:cNvPr id="53" name="円/楕円 6">
              <a:extLst>
                <a:ext uri="{FF2B5EF4-FFF2-40B4-BE49-F238E27FC236}">
                  <a16:creationId xmlns:a16="http://schemas.microsoft.com/office/drawing/2014/main" id="{5ECCD921-8BBE-46D3-A33C-309B8BCD6B7E}"/>
                </a:ext>
              </a:extLst>
            </p:cNvPr>
            <p:cNvSpPr/>
            <p:nvPr/>
          </p:nvSpPr>
          <p:spPr>
            <a:xfrm>
              <a:off x="8068829" y="2347622"/>
              <a:ext cx="360000" cy="360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正方形/長方形 53">
              <a:extLst>
                <a:ext uri="{FF2B5EF4-FFF2-40B4-BE49-F238E27FC236}">
                  <a16:creationId xmlns:a16="http://schemas.microsoft.com/office/drawing/2014/main" id="{1B3C581D-1211-4BDC-8C82-9BDB9867A20B}"/>
                </a:ext>
              </a:extLst>
            </p:cNvPr>
            <p:cNvSpPr/>
            <p:nvPr/>
          </p:nvSpPr>
          <p:spPr>
            <a:xfrm>
              <a:off x="11411998" y="4460618"/>
              <a:ext cx="631618" cy="354301"/>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a:t>
              </a:r>
              <a:r>
                <a:rPr lang="ja-JP" altLang="en-US" sz="1200" dirty="0">
                  <a:ln w="0"/>
                  <a:latin typeface="Meiryo UI" panose="020B0604030504040204" pitchFamily="50" charset="-128"/>
                  <a:ea typeface="Meiryo UI" panose="020B0604030504040204" pitchFamily="50" charset="-128"/>
                </a:rPr>
                <a:t>分</a:t>
              </a:r>
              <a:r>
                <a:rPr lang="en-US" altLang="ja-JP" sz="1200" dirty="0">
                  <a:ln w="0"/>
                  <a:latin typeface="Meiryo UI" panose="020B0604030504040204" pitchFamily="50" charset="-128"/>
                  <a:ea typeface="Meiryo UI" panose="020B0604030504040204" pitchFamily="50" charset="-128"/>
                </a:rPr>
                <a:t>)</a:t>
              </a:r>
              <a:endParaRPr lang="ja-JP" altLang="en-US" sz="1400" dirty="0">
                <a:ln w="0"/>
                <a:solidFill>
                  <a:srgbClr val="FF0000"/>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93B19B7B-5853-4D62-B06E-1CA44B3D1958}"/>
                </a:ext>
              </a:extLst>
            </p:cNvPr>
            <p:cNvSpPr/>
            <p:nvPr/>
          </p:nvSpPr>
          <p:spPr>
            <a:xfrm>
              <a:off x="6416005" y="1640423"/>
              <a:ext cx="631618" cy="354301"/>
            </a:xfrm>
            <a:prstGeom prst="rect">
              <a:avLst/>
            </a:prstGeom>
          </p:spPr>
          <p:txBody>
            <a:bodyPr wrap="square">
              <a:spAutoFit/>
            </a:bodyPr>
            <a:lstStyle/>
            <a:p>
              <a:pPr algn="ctr"/>
              <a:r>
                <a:rPr lang="en-US" altLang="ja-JP" sz="1200" dirty="0">
                  <a:ln w="0"/>
                  <a:latin typeface="Meiryo UI" panose="020B0604030504040204" pitchFamily="50" charset="-128"/>
                  <a:ea typeface="Meiryo UI" panose="020B0604030504040204" pitchFamily="50" charset="-128"/>
                </a:rPr>
                <a:t>(mm)</a:t>
              </a:r>
              <a:endParaRPr lang="ja-JP" altLang="en-US" sz="1400" dirty="0">
                <a:ln w="0"/>
                <a:solidFill>
                  <a:srgbClr val="FF0000"/>
                </a:solidFill>
                <a:latin typeface="Meiryo UI" panose="020B0604030504040204" pitchFamily="50" charset="-128"/>
                <a:ea typeface="Meiryo UI" panose="020B0604030504040204" pitchFamily="50" charset="-128"/>
              </a:endParaRPr>
            </a:p>
          </p:txBody>
        </p:sp>
      </p:grpSp>
      <p:sp>
        <p:nvSpPr>
          <p:cNvPr id="58" name="テキスト ボックス 57">
            <a:extLst>
              <a:ext uri="{FF2B5EF4-FFF2-40B4-BE49-F238E27FC236}">
                <a16:creationId xmlns:a16="http://schemas.microsoft.com/office/drawing/2014/main" id="{6FA5F6A2-DFE9-4032-A9DB-EB1466BEBE40}"/>
              </a:ext>
            </a:extLst>
          </p:cNvPr>
          <p:cNvSpPr txBox="1"/>
          <p:nvPr/>
        </p:nvSpPr>
        <p:spPr>
          <a:xfrm>
            <a:off x="9109161" y="2903828"/>
            <a:ext cx="2941272" cy="646331"/>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6</a:t>
            </a:r>
            <a:r>
              <a:rPr kumimoji="1" lang="ja-JP" altLang="en-US" dirty="0">
                <a:latin typeface="Meiryo UI" panose="020B0604030504040204" pitchFamily="50" charset="-128"/>
                <a:ea typeface="Meiryo UI" panose="020B0604030504040204" pitchFamily="50" charset="-128"/>
              </a:rPr>
              <a:t>分～</a:t>
            </a:r>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分では変化なし</a:t>
            </a:r>
            <a:r>
              <a:rPr kumimoji="1" lang="en-US" altLang="ja-JP" dirty="0">
                <a:latin typeface="Meiryo UI" panose="020B0604030504040204" pitchFamily="50" charset="-128"/>
                <a:ea typeface="Meiryo UI" panose="020B0604030504040204" pitchFamily="50" charset="-128"/>
              </a:rPr>
              <a:t>/</a:t>
            </a:r>
          </a:p>
          <a:p>
            <a:r>
              <a:rPr kumimoji="1" lang="ja-JP" altLang="en-US" b="1" dirty="0">
                <a:solidFill>
                  <a:srgbClr val="FF0000"/>
                </a:solidFill>
                <a:latin typeface="Meiryo UI" panose="020B0604030504040204" pitchFamily="50" charset="-128"/>
                <a:ea typeface="Meiryo UI" panose="020B0604030504040204" pitchFamily="50" charset="-128"/>
              </a:rPr>
              <a:t>～</a:t>
            </a:r>
            <a:r>
              <a:rPr kumimoji="1" lang="en-US" altLang="ja-JP" b="1" dirty="0">
                <a:solidFill>
                  <a:srgbClr val="FF0000"/>
                </a:solidFill>
                <a:latin typeface="Meiryo UI" panose="020B0604030504040204" pitchFamily="50" charset="-128"/>
                <a:ea typeface="Meiryo UI" panose="020B0604030504040204" pitchFamily="50" charset="-128"/>
              </a:rPr>
              <a:t>6</a:t>
            </a:r>
            <a:r>
              <a:rPr kumimoji="1" lang="ja-JP" altLang="en-US" b="1" dirty="0">
                <a:solidFill>
                  <a:srgbClr val="FF0000"/>
                </a:solidFill>
                <a:latin typeface="Meiryo UI" panose="020B0604030504040204" pitchFamily="50" charset="-128"/>
                <a:ea typeface="Meiryo UI" panose="020B0604030504040204" pitchFamily="50" charset="-128"/>
              </a:rPr>
              <a:t>分で変化が起きている</a:t>
            </a:r>
          </a:p>
        </p:txBody>
      </p:sp>
      <p:sp>
        <p:nvSpPr>
          <p:cNvPr id="61" name="正方形/長方形 60">
            <a:extLst>
              <a:ext uri="{FF2B5EF4-FFF2-40B4-BE49-F238E27FC236}">
                <a16:creationId xmlns:a16="http://schemas.microsoft.com/office/drawing/2014/main" id="{6AED2719-9CA6-4777-BF1E-689875D13BA0}"/>
              </a:ext>
            </a:extLst>
          </p:cNvPr>
          <p:cNvSpPr/>
          <p:nvPr/>
        </p:nvSpPr>
        <p:spPr>
          <a:xfrm>
            <a:off x="6069732" y="4581082"/>
            <a:ext cx="581991" cy="8206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結果③</a:t>
            </a:r>
          </a:p>
        </p:txBody>
      </p:sp>
      <p:sp>
        <p:nvSpPr>
          <p:cNvPr id="62" name="正方形/長方形 61">
            <a:extLst>
              <a:ext uri="{FF2B5EF4-FFF2-40B4-BE49-F238E27FC236}">
                <a16:creationId xmlns:a16="http://schemas.microsoft.com/office/drawing/2014/main" id="{27D1FF58-F1D7-490B-8567-FDCFD4AB902E}"/>
              </a:ext>
            </a:extLst>
          </p:cNvPr>
          <p:cNvSpPr/>
          <p:nvPr/>
        </p:nvSpPr>
        <p:spPr>
          <a:xfrm>
            <a:off x="6651724" y="4581082"/>
            <a:ext cx="5350929" cy="82067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Meiryo UI" panose="020B0604030504040204" pitchFamily="50" charset="-128"/>
                <a:ea typeface="Meiryo UI" panose="020B0604030504040204" pitchFamily="50" charset="-128"/>
              </a:rPr>
              <a:t>HT</a:t>
            </a:r>
            <a:r>
              <a:rPr lang="ja-JP" altLang="en-US" sz="2000" b="1" dirty="0">
                <a:solidFill>
                  <a:schemeClr val="tx1"/>
                </a:solidFill>
                <a:latin typeface="Meiryo UI" panose="020B0604030504040204" pitchFamily="50" charset="-128"/>
                <a:ea typeface="Meiryo UI" panose="020B0604030504040204" pitchFamily="50" charset="-128"/>
              </a:rPr>
              <a:t>時の真直度の変化量だけでみると、</a:t>
            </a:r>
            <a:endParaRPr lang="en-US" altLang="ja-JP" sz="2000" b="1" dirty="0">
              <a:solidFill>
                <a:schemeClr val="tx1"/>
              </a:solidFill>
              <a:latin typeface="Meiryo UI" panose="020B0604030504040204" pitchFamily="50" charset="-128"/>
              <a:ea typeface="Meiryo UI" panose="020B0604030504040204" pitchFamily="50" charset="-128"/>
            </a:endParaRPr>
          </a:p>
          <a:p>
            <a:pPr algn="ctr"/>
            <a:r>
              <a:rPr lang="en-US" altLang="ja-JP" sz="2000" b="1" dirty="0">
                <a:solidFill>
                  <a:schemeClr val="tx1"/>
                </a:solidFill>
                <a:latin typeface="Meiryo UI" panose="020B0604030504040204" pitchFamily="50" charset="-128"/>
                <a:ea typeface="Meiryo UI" panose="020B0604030504040204" pitchFamily="50" charset="-128"/>
              </a:rPr>
              <a:t>HT</a:t>
            </a:r>
            <a:r>
              <a:rPr lang="ja-JP" altLang="en-US" sz="2000" b="1" dirty="0">
                <a:solidFill>
                  <a:schemeClr val="tx1"/>
                </a:solidFill>
                <a:latin typeface="Meiryo UI" panose="020B0604030504040204" pitchFamily="50" charset="-128"/>
                <a:ea typeface="Meiryo UI" panose="020B0604030504040204" pitchFamily="50" charset="-128"/>
              </a:rPr>
              <a:t>時間</a:t>
            </a:r>
            <a:r>
              <a:rPr lang="en-US" altLang="ja-JP" sz="2000" b="1" dirty="0">
                <a:solidFill>
                  <a:schemeClr val="tx1"/>
                </a:solidFill>
                <a:latin typeface="Meiryo UI" panose="020B0604030504040204" pitchFamily="50" charset="-128"/>
                <a:ea typeface="Meiryo UI" panose="020B0604030504040204" pitchFamily="50" charset="-128"/>
              </a:rPr>
              <a:t>20</a:t>
            </a:r>
            <a:r>
              <a:rPr lang="ja-JP" altLang="en-US" sz="2000" b="1" dirty="0">
                <a:solidFill>
                  <a:schemeClr val="tx1"/>
                </a:solidFill>
                <a:latin typeface="Meiryo UI" panose="020B0604030504040204" pitchFamily="50" charset="-128"/>
                <a:ea typeface="Meiryo UI" panose="020B0604030504040204" pitchFamily="50" charset="-128"/>
              </a:rPr>
              <a:t>分は無駄がある</a:t>
            </a:r>
            <a:endParaRPr lang="en-US" altLang="ja-JP" sz="2000" b="1" dirty="0">
              <a:solidFill>
                <a:schemeClr val="tx1"/>
              </a:solidFill>
              <a:latin typeface="Meiryo UI" panose="020B0604030504040204" pitchFamily="50" charset="-128"/>
              <a:ea typeface="Meiryo UI" panose="020B0604030504040204" pitchFamily="50" charset="-128"/>
            </a:endParaRPr>
          </a:p>
        </p:txBody>
      </p:sp>
      <p:sp>
        <p:nvSpPr>
          <p:cNvPr id="56" name="下矢印 55">
            <a:extLst>
              <a:ext uri="{FF2B5EF4-FFF2-40B4-BE49-F238E27FC236}">
                <a16:creationId xmlns:a16="http://schemas.microsoft.com/office/drawing/2014/main" id="{51871BFC-3651-42B4-9118-0F27ABDFA309}"/>
              </a:ext>
            </a:extLst>
          </p:cNvPr>
          <p:cNvSpPr/>
          <p:nvPr/>
        </p:nvSpPr>
        <p:spPr>
          <a:xfrm>
            <a:off x="610916" y="1862345"/>
            <a:ext cx="998523" cy="373107"/>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43" name="角丸四角形 9">
            <a:extLst>
              <a:ext uri="{FF2B5EF4-FFF2-40B4-BE49-F238E27FC236}">
                <a16:creationId xmlns:a16="http://schemas.microsoft.com/office/drawing/2014/main" id="{868BE048-8909-48E4-AE8A-9BFEC322A564}"/>
              </a:ext>
            </a:extLst>
          </p:cNvPr>
          <p:cNvSpPr>
            <a:spLocks noChangeArrowheads="1"/>
          </p:cNvSpPr>
          <p:nvPr/>
        </p:nvSpPr>
        <p:spPr bwMode="auto">
          <a:xfrm rot="10800000" flipV="1">
            <a:off x="322922" y="5468337"/>
            <a:ext cx="499235" cy="1331326"/>
          </a:xfrm>
          <a:prstGeom prst="roundRect">
            <a:avLst>
              <a:gd name="adj" fmla="val 28143"/>
            </a:avLst>
          </a:prstGeom>
          <a:solidFill>
            <a:srgbClr val="FFFF00"/>
          </a:solidFill>
          <a:ln w="12700" algn="ctr">
            <a:solidFill>
              <a:srgbClr val="000000"/>
            </a:solidFill>
            <a:round/>
            <a:headEnd/>
            <a:tailEnd/>
          </a:ln>
        </p:spPr>
        <p:txBody>
          <a:bodyPr vert="eaVert"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500" b="0" i="0" u="none" strike="noStrike" baseline="0" dirty="0">
                <a:solidFill>
                  <a:srgbClr val="000000"/>
                </a:solidFill>
                <a:latin typeface="Meiryo UI" panose="020B0604030504040204" pitchFamily="50" charset="-128"/>
                <a:ea typeface="Meiryo UI" panose="020B0604030504040204" pitchFamily="50" charset="-128"/>
              </a:rPr>
              <a:t>調査のまとめ</a:t>
            </a:r>
          </a:p>
        </p:txBody>
      </p:sp>
      <p:grpSp>
        <p:nvGrpSpPr>
          <p:cNvPr id="59" name="グループ化 58"/>
          <p:cNvGrpSpPr/>
          <p:nvPr/>
        </p:nvGrpSpPr>
        <p:grpSpPr>
          <a:xfrm>
            <a:off x="6106893" y="1092379"/>
            <a:ext cx="5513581" cy="351153"/>
            <a:chOff x="711199" y="1227016"/>
            <a:chExt cx="5488498" cy="406400"/>
          </a:xfrm>
        </p:grpSpPr>
        <p:sp>
          <p:nvSpPr>
            <p:cNvPr id="63" name="角丸四角形 62"/>
            <p:cNvSpPr/>
            <p:nvPr/>
          </p:nvSpPr>
          <p:spPr>
            <a:xfrm>
              <a:off x="711199" y="1227016"/>
              <a:ext cx="1516233" cy="406400"/>
            </a:xfrm>
            <a:prstGeom prst="round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dirty="0">
                  <a:solidFill>
                    <a:prstClr val="black"/>
                  </a:solidFill>
                  <a:latin typeface="Meiryo UI" panose="020B0604030504040204" pitchFamily="50" charset="-128"/>
                  <a:ea typeface="Meiryo UI" panose="020B0604030504040204" pitchFamily="50" charset="-128"/>
                </a:rPr>
                <a:t>追加調査</a:t>
              </a: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endPar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角丸四角形 63"/>
            <p:cNvSpPr/>
            <p:nvPr/>
          </p:nvSpPr>
          <p:spPr>
            <a:xfrm>
              <a:off x="2226394" y="1230923"/>
              <a:ext cx="3973303" cy="381140"/>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Meiryo UI" panose="020B0604030504040204" pitchFamily="50" charset="-128"/>
                  <a:ea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rPr>
                <a:t>分～</a:t>
              </a:r>
              <a:r>
                <a:rPr lang="en-US" altLang="ja-JP" dirty="0">
                  <a:solidFill>
                    <a:prstClr val="black"/>
                  </a:solidFill>
                  <a:latin typeface="Meiryo UI" panose="020B0604030504040204" pitchFamily="50" charset="-128"/>
                  <a:ea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rPr>
                <a:t>分まで</a:t>
              </a:r>
              <a:r>
                <a:rPr lang="en-US" altLang="ja-JP" dirty="0">
                  <a:solidFill>
                    <a:prstClr val="black"/>
                  </a:solidFill>
                  <a:latin typeface="Meiryo UI" panose="020B0604030504040204" pitchFamily="50" charset="-128"/>
                  <a:ea typeface="Meiryo UI" panose="020B0604030504040204" pitchFamily="50" charset="-128"/>
                </a:rPr>
                <a:t>1</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分刻みの</a:t>
              </a:r>
              <a:r>
                <a:rPr lang="en-US" altLang="ja-JP" dirty="0">
                  <a:solidFill>
                    <a:prstClr val="black"/>
                  </a:solidFill>
                  <a:latin typeface="Meiryo UI" panose="020B0604030504040204" pitchFamily="50" charset="-128"/>
                  <a:ea typeface="Meiryo UI" panose="020B0604030504040204" pitchFamily="50" charset="-128"/>
                </a:rPr>
                <a:t>6</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水準</a:t>
              </a:r>
            </a:p>
          </p:txBody>
        </p:sp>
      </p:grpSp>
      <p:sp>
        <p:nvSpPr>
          <p:cNvPr id="66" name="テキスト ボックス 65"/>
          <p:cNvSpPr txBox="1"/>
          <p:nvPr/>
        </p:nvSpPr>
        <p:spPr>
          <a:xfrm>
            <a:off x="7764055" y="2591855"/>
            <a:ext cx="11040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変化が</a:t>
            </a:r>
            <a:endPar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大きい</a:t>
            </a:r>
          </a:p>
        </p:txBody>
      </p:sp>
      <p:sp>
        <p:nvSpPr>
          <p:cNvPr id="67" name="正方形/長方形 66">
            <a:extLst>
              <a:ext uri="{FF2B5EF4-FFF2-40B4-BE49-F238E27FC236}">
                <a16:creationId xmlns:a16="http://schemas.microsoft.com/office/drawing/2014/main" id="{27D62174-2EB5-440E-9AED-D81C73A55FD6}"/>
              </a:ext>
            </a:extLst>
          </p:cNvPr>
          <p:cNvSpPr/>
          <p:nvPr/>
        </p:nvSpPr>
        <p:spPr>
          <a:xfrm>
            <a:off x="392138" y="3876096"/>
            <a:ext cx="246771" cy="638734"/>
          </a:xfrm>
          <a:prstGeom prst="rect">
            <a:avLst/>
          </a:prstGeom>
          <a:solidFill>
            <a:schemeClr val="bg1"/>
          </a:solidFill>
        </p:spPr>
        <p:txBody>
          <a:bodyPr vert="eaVert" wrap="square" lIns="0" tIns="0" rIns="0" bIns="0" anchor="ctr" anchorCtr="0">
            <a:noAutofit/>
          </a:bodyPr>
          <a:lstStyle/>
          <a:p>
            <a:pPr algn="ctr"/>
            <a:r>
              <a:rPr lang="ja-JP" altLang="en-US" sz="1400" dirty="0">
                <a:ln w="0"/>
                <a:latin typeface="Meiryo UI" panose="020B0604030504040204" pitchFamily="50" charset="-128"/>
                <a:ea typeface="Meiryo UI" panose="020B0604030504040204" pitchFamily="50" charset="-128"/>
              </a:rPr>
              <a:t>変化量</a:t>
            </a:r>
          </a:p>
        </p:txBody>
      </p:sp>
      <p:sp>
        <p:nvSpPr>
          <p:cNvPr id="69" name="正方形/長方形 68">
            <a:extLst>
              <a:ext uri="{FF2B5EF4-FFF2-40B4-BE49-F238E27FC236}">
                <a16:creationId xmlns:a16="http://schemas.microsoft.com/office/drawing/2014/main" id="{27D62174-2EB5-440E-9AED-D81C73A55FD6}"/>
              </a:ext>
            </a:extLst>
          </p:cNvPr>
          <p:cNvSpPr/>
          <p:nvPr/>
        </p:nvSpPr>
        <p:spPr>
          <a:xfrm>
            <a:off x="6231647" y="2945722"/>
            <a:ext cx="246771" cy="638734"/>
          </a:xfrm>
          <a:prstGeom prst="rect">
            <a:avLst/>
          </a:prstGeom>
          <a:solidFill>
            <a:schemeClr val="bg1"/>
          </a:solidFill>
        </p:spPr>
        <p:txBody>
          <a:bodyPr vert="eaVert" wrap="square" lIns="0" tIns="0" rIns="0" bIns="0" anchor="ctr" anchorCtr="0">
            <a:noAutofit/>
          </a:bodyPr>
          <a:lstStyle/>
          <a:p>
            <a:pPr algn="ctr"/>
            <a:r>
              <a:rPr lang="ja-JP" altLang="en-US" sz="1400" dirty="0">
                <a:ln w="0"/>
                <a:latin typeface="Meiryo UI" panose="020B0604030504040204" pitchFamily="50" charset="-128"/>
                <a:ea typeface="Meiryo UI" panose="020B0604030504040204" pitchFamily="50" charset="-128"/>
              </a:rPr>
              <a:t>変化量</a:t>
            </a:r>
          </a:p>
        </p:txBody>
      </p:sp>
      <p:sp>
        <p:nvSpPr>
          <p:cNvPr id="57" name="テキスト ボックス 56">
            <a:extLst>
              <a:ext uri="{FF2B5EF4-FFF2-40B4-BE49-F238E27FC236}">
                <a16:creationId xmlns:a16="http://schemas.microsoft.com/office/drawing/2014/main" id="{A9C8358E-A3FA-444B-A1AA-B7891D35D4F9}"/>
              </a:ext>
            </a:extLst>
          </p:cNvPr>
          <p:cNvSpPr txBox="1"/>
          <p:nvPr/>
        </p:nvSpPr>
        <p:spPr>
          <a:xfrm>
            <a:off x="1351165" y="2715476"/>
            <a:ext cx="3779244" cy="400110"/>
          </a:xfrm>
          <a:prstGeom prst="rect">
            <a:avLst/>
          </a:prstGeom>
          <a:solidFill>
            <a:schemeClr val="bg1"/>
          </a:solidFill>
        </p:spPr>
        <p:txBody>
          <a:bodyPr wrap="square" rtlCol="0" anchor="ctr">
            <a:spAutoFit/>
          </a:bodyPr>
          <a:lstStyle/>
          <a:p>
            <a:pPr algn="ctr"/>
            <a:r>
              <a:rPr lang="en-US" altLang="ja-JP" sz="2000" dirty="0">
                <a:latin typeface="Meiryo UI" panose="020B0604030504040204" pitchFamily="50" charset="-128"/>
                <a:ea typeface="Meiryo UI" panose="020B0604030504040204" pitchFamily="50" charset="-128"/>
              </a:rPr>
              <a:t>5</a:t>
            </a:r>
            <a:r>
              <a:rPr lang="ja-JP" altLang="en-US" sz="2000" dirty="0">
                <a:latin typeface="Meiryo UI" panose="020B0604030504040204" pitchFamily="50" charset="-128"/>
                <a:ea typeface="Meiryo UI" panose="020B0604030504040204" pitchFamily="50" charset="-128"/>
              </a:rPr>
              <a:t>分～</a:t>
            </a:r>
            <a:r>
              <a:rPr lang="en-US" altLang="ja-JP" sz="2000" dirty="0">
                <a:latin typeface="Meiryo UI" panose="020B0604030504040204" pitchFamily="50" charset="-128"/>
                <a:ea typeface="Meiryo UI" panose="020B0604030504040204" pitchFamily="50" charset="-128"/>
              </a:rPr>
              <a:t>20</a:t>
            </a:r>
            <a:r>
              <a:rPr lang="ja-JP" altLang="en-US" sz="2000" dirty="0">
                <a:latin typeface="Meiryo UI" panose="020B0604030504040204" pitchFamily="50" charset="-128"/>
                <a:ea typeface="Meiryo UI" panose="020B0604030504040204" pitchFamily="50" charset="-128"/>
              </a:rPr>
              <a:t>分までの</a:t>
            </a:r>
            <a:r>
              <a:rPr lang="en-US" altLang="ja-JP" sz="2000" dirty="0">
                <a:latin typeface="Meiryo UI" panose="020B0604030504040204" pitchFamily="50" charset="-128"/>
                <a:ea typeface="Meiryo UI" panose="020B0604030504040204" pitchFamily="50" charset="-128"/>
              </a:rPr>
              <a:t>5</a:t>
            </a:r>
            <a:r>
              <a:rPr lang="ja-JP" altLang="en-US" sz="2000" dirty="0">
                <a:latin typeface="Meiryo UI" panose="020B0604030504040204" pitchFamily="50" charset="-128"/>
                <a:ea typeface="Meiryo UI" panose="020B0604030504040204" pitchFamily="50" charset="-128"/>
              </a:rPr>
              <a:t>分刻み</a:t>
            </a:r>
            <a:r>
              <a:rPr lang="en-US" altLang="ja-JP" sz="2000" dirty="0">
                <a:latin typeface="Meiryo UI" panose="020B0604030504040204" pitchFamily="50" charset="-128"/>
                <a:ea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rPr>
              <a:t>水準</a:t>
            </a:r>
            <a:endParaRPr kumimoji="1" lang="ja-JP" altLang="en-US" sz="2000"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592DE57D-A027-421A-AFEA-415ABA1B1925}"/>
              </a:ext>
            </a:extLst>
          </p:cNvPr>
          <p:cNvSpPr txBox="1"/>
          <p:nvPr/>
        </p:nvSpPr>
        <p:spPr>
          <a:xfrm>
            <a:off x="7219539" y="1605740"/>
            <a:ext cx="3779244" cy="400110"/>
          </a:xfrm>
          <a:prstGeom prst="rect">
            <a:avLst/>
          </a:prstGeom>
          <a:solidFill>
            <a:schemeClr val="bg1"/>
          </a:solidFill>
        </p:spPr>
        <p:txBody>
          <a:bodyPr wrap="square" rtlCol="0" anchor="ctr">
            <a:spAutoFit/>
          </a:bodyPr>
          <a:lstStyle/>
          <a:p>
            <a:pPr algn="ctr"/>
            <a:r>
              <a:rPr lang="en-US" altLang="ja-JP" sz="2000" dirty="0">
                <a:latin typeface="Meiryo UI" panose="020B0604030504040204" pitchFamily="50" charset="-128"/>
                <a:ea typeface="Meiryo UI" panose="020B0604030504040204" pitchFamily="50" charset="-128"/>
              </a:rPr>
              <a:t>5</a:t>
            </a:r>
            <a:r>
              <a:rPr lang="ja-JP" altLang="en-US" sz="2000" dirty="0">
                <a:latin typeface="Meiryo UI" panose="020B0604030504040204" pitchFamily="50" charset="-128"/>
                <a:ea typeface="Meiryo UI" panose="020B0604030504040204" pitchFamily="50" charset="-128"/>
              </a:rPr>
              <a:t>分～</a:t>
            </a:r>
            <a:r>
              <a:rPr lang="en-US" altLang="ja-JP" sz="2000" dirty="0">
                <a:latin typeface="Meiryo UI" panose="020B0604030504040204" pitchFamily="50" charset="-128"/>
                <a:ea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rPr>
              <a:t>分の変化量の推移</a:t>
            </a:r>
            <a:endParaRPr kumimoji="1" lang="ja-JP" altLang="en-US" sz="2000" dirty="0">
              <a:latin typeface="Meiryo UI" panose="020B0604030504040204" pitchFamily="50" charset="-128"/>
              <a:ea typeface="Meiryo UI" panose="020B0604030504040204" pitchFamily="50" charset="-128"/>
            </a:endParaRPr>
          </a:p>
        </p:txBody>
      </p:sp>
      <p:sp>
        <p:nvSpPr>
          <p:cNvPr id="68" name="正方形/長方形 67">
            <a:extLst>
              <a:ext uri="{FF2B5EF4-FFF2-40B4-BE49-F238E27FC236}">
                <a16:creationId xmlns:a16="http://schemas.microsoft.com/office/drawing/2014/main" id="{62B6066E-4B6D-472F-B9DD-91CD4E229B99}"/>
              </a:ext>
            </a:extLst>
          </p:cNvPr>
          <p:cNvSpPr/>
          <p:nvPr/>
        </p:nvSpPr>
        <p:spPr>
          <a:xfrm>
            <a:off x="10249633" y="469940"/>
            <a:ext cx="1375558" cy="485247"/>
          </a:xfrm>
          <a:prstGeom prst="rect">
            <a:avLst/>
          </a:prstGeom>
          <a:solidFill>
            <a:schemeClr val="accent5">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チーム安藤</a:t>
            </a:r>
            <a:endParaRPr kumimoji="1" lang="ja-JP" altLang="en-US" sz="2000" b="1"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50507625-3D07-4F8B-B206-C42A76B51345}"/>
              </a:ext>
            </a:extLst>
          </p:cNvPr>
          <p:cNvSpPr/>
          <p:nvPr/>
        </p:nvSpPr>
        <p:spPr>
          <a:xfrm>
            <a:off x="9257552" y="575964"/>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7/14</a:t>
            </a:r>
            <a:endPar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endParaRPr>
          </a:p>
        </p:txBody>
      </p:sp>
      <p:cxnSp>
        <p:nvCxnSpPr>
          <p:cNvPr id="60" name="直線コネクタ 59"/>
          <p:cNvCxnSpPr/>
          <p:nvPr/>
        </p:nvCxnSpPr>
        <p:spPr>
          <a:xfrm flipV="1">
            <a:off x="1672685" y="2169732"/>
            <a:ext cx="32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2632603" y="4665797"/>
            <a:ext cx="270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9170765" y="3490163"/>
            <a:ext cx="252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7312457" y="4994762"/>
            <a:ext cx="39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7795641" y="5293701"/>
            <a:ext cx="30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1876619" y="6137762"/>
            <a:ext cx="864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V="1">
            <a:off x="1914416" y="6735638"/>
            <a:ext cx="3240000" cy="0"/>
          </a:xfrm>
          <a:prstGeom prst="line">
            <a:avLst/>
          </a:prstGeom>
          <a:ln w="50800" cmpd="dbl">
            <a:solidFill>
              <a:srgbClr val="CC99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9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750" tmFilter="0, 0; .2, .5; .8, .5; 1, 0"/>
                                        <p:tgtEl>
                                          <p:spTgt spid="3"/>
                                        </p:tgtEl>
                                      </p:cBhvr>
                                    </p:animEffect>
                                    <p:animScale>
                                      <p:cBhvr>
                                        <p:cTn id="7" dur="375"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2250"/>
                                        <p:tgtEl>
                                          <p:spTgt spid="60"/>
                                        </p:tgtEl>
                                      </p:cBhvr>
                                    </p:animEffect>
                                  </p:childTnLst>
                                </p:cTn>
                              </p:par>
                            </p:childTnLst>
                          </p:cTn>
                        </p:par>
                        <p:par>
                          <p:cTn id="13" fill="hold">
                            <p:stCondLst>
                              <p:cond delay="2250"/>
                            </p:stCondLst>
                            <p:childTnLst>
                              <p:par>
                                <p:cTn id="14" presetID="26" presetClass="emph" presetSubtype="0" repeatCount="2000" fill="hold" nodeType="afterEffect">
                                  <p:stCondLst>
                                    <p:cond delay="0"/>
                                  </p:stCondLst>
                                  <p:childTnLst>
                                    <p:animEffect transition="out" filter="fade">
                                      <p:cBhvr>
                                        <p:cTn id="15" dur="750" tmFilter="0, 0; .2, .5; .8, .5; 1, 0"/>
                                        <p:tgtEl>
                                          <p:spTgt spid="11"/>
                                        </p:tgtEl>
                                      </p:cBhvr>
                                    </p:animEffect>
                                    <p:animScale>
                                      <p:cBhvr>
                                        <p:cTn id="16" dur="375" autoRev="1" fill="hold"/>
                                        <p:tgtEl>
                                          <p:spTgt spid="1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left)">
                                      <p:cBhvr>
                                        <p:cTn id="21" dur="1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2000" fill="hold" nodeType="clickEffect">
                                  <p:stCondLst>
                                    <p:cond delay="0"/>
                                  </p:stCondLst>
                                  <p:childTnLst>
                                    <p:animEffect transition="out" filter="fade">
                                      <p:cBhvr>
                                        <p:cTn id="25" dur="750" tmFilter="0, 0; .2, .5; .8, .5; 1, 0"/>
                                        <p:tgtEl>
                                          <p:spTgt spid="59"/>
                                        </p:tgtEl>
                                      </p:cBhvr>
                                    </p:animEffect>
                                    <p:animScale>
                                      <p:cBhvr>
                                        <p:cTn id="26" dur="375" autoRev="1" fill="hold"/>
                                        <p:tgtEl>
                                          <p:spTgt spid="5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15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left)">
                                      <p:cBhvr>
                                        <p:cTn id="36" dur="1500"/>
                                        <p:tgtEl>
                                          <p:spTgt spid="73"/>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1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3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3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93720" y="5180952"/>
            <a:ext cx="981380" cy="1234829"/>
          </a:xfrm>
          <a:prstGeom prst="rect">
            <a:avLst/>
          </a:prstGeom>
        </p:spPr>
      </p:pic>
      <p:sp>
        <p:nvSpPr>
          <p:cNvPr id="4" name="正方形/長方形 3"/>
          <p:cNvSpPr/>
          <p:nvPr/>
        </p:nvSpPr>
        <p:spPr>
          <a:xfrm>
            <a:off x="242993" y="1706242"/>
            <a:ext cx="656492" cy="1674162"/>
          </a:xfrm>
          <a:prstGeom prst="rect">
            <a:avLst/>
          </a:prstGeom>
          <a:solidFill>
            <a:schemeClr val="accent4">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vert="eaVert"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適正なトルクで</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作業する</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44842" y="3778564"/>
            <a:ext cx="656492" cy="1710843"/>
          </a:xfrm>
          <a:prstGeom prst="rect">
            <a:avLst/>
          </a:prstGeom>
          <a:solidFill>
            <a:schemeClr val="accent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vert="eaVert"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ＨＴ時間の</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無駄をなくす</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2901602" y="2007970"/>
            <a:ext cx="1781907" cy="107070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作業方法の</a:t>
            </a:r>
            <a:endParaRPr kumimoji="1" lang="en-US" altLang="ja-JP"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dirty="0">
                <a:solidFill>
                  <a:sysClr val="windowText" lastClr="000000"/>
                </a:solidFill>
                <a:latin typeface="Meiryo UI" panose="020B0604030504040204" pitchFamily="50" charset="-128"/>
                <a:ea typeface="Meiryo UI" panose="020B0604030504040204" pitchFamily="50" charset="-128"/>
              </a:rPr>
              <a:t>見直し</a:t>
            </a:r>
          </a:p>
        </p:txBody>
      </p:sp>
      <p:sp>
        <p:nvSpPr>
          <p:cNvPr id="7" name="正方形/長方形 6"/>
          <p:cNvSpPr/>
          <p:nvPr/>
        </p:nvSpPr>
        <p:spPr>
          <a:xfrm>
            <a:off x="2901602" y="4108790"/>
            <a:ext cx="1781907" cy="107070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処理方法の</a:t>
            </a:r>
            <a:endParaRPr lang="en-US" altLang="ja-JP" dirty="0">
              <a:solidFill>
                <a:sysClr val="windowText" lastClr="000000"/>
              </a:solidFill>
              <a:latin typeface="Meiryo UI" panose="020B0604030504040204" pitchFamily="50" charset="-128"/>
              <a:ea typeface="Meiryo UI" panose="020B0604030504040204" pitchFamily="50" charset="-128"/>
            </a:endParaRPr>
          </a:p>
          <a:p>
            <a:pPr algn="ctr"/>
            <a:r>
              <a:rPr lang="ja-JP" altLang="en-US" dirty="0">
                <a:solidFill>
                  <a:sysClr val="windowText" lastClr="000000"/>
                </a:solidFill>
                <a:latin typeface="Meiryo UI" panose="020B0604030504040204" pitchFamily="50" charset="-128"/>
                <a:ea typeface="Meiryo UI" panose="020B0604030504040204" pitchFamily="50" charset="-128"/>
              </a:rPr>
              <a:t>見直し</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133231" y="6316492"/>
            <a:ext cx="9925538" cy="523220"/>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rPr>
              <a:t>評価点の高かった</a:t>
            </a:r>
            <a:r>
              <a:rPr lang="en-US" altLang="ja-JP" sz="2800" b="1" dirty="0">
                <a:latin typeface="Meiryo UI" panose="020B0604030504040204" pitchFamily="50" charset="-128"/>
                <a:ea typeface="Meiryo UI" panose="020B0604030504040204" pitchFamily="50" charset="-128"/>
              </a:rPr>
              <a:t>3</a:t>
            </a:r>
            <a:r>
              <a:rPr kumimoji="1" lang="ja-JP" altLang="en-US" sz="2800" b="1" dirty="0">
                <a:latin typeface="Meiryo UI" panose="020B0604030504040204" pitchFamily="50" charset="-128"/>
                <a:ea typeface="Meiryo UI" panose="020B0604030504040204" pitchFamily="50" charset="-128"/>
              </a:rPr>
              <a:t>項目</a:t>
            </a:r>
            <a:r>
              <a:rPr kumimoji="1" lang="ja-JP" altLang="en-US" sz="2800" dirty="0">
                <a:latin typeface="Meiryo UI" panose="020B0604030504040204" pitchFamily="50" charset="-128"/>
                <a:ea typeface="Meiryo UI" panose="020B0604030504040204" pitchFamily="50" charset="-128"/>
              </a:rPr>
              <a:t>を実施することに決定！！！</a:t>
            </a:r>
          </a:p>
        </p:txBody>
      </p:sp>
      <p:grpSp>
        <p:nvGrpSpPr>
          <p:cNvPr id="3" name="グループ化 2">
            <a:extLst>
              <a:ext uri="{FF2B5EF4-FFF2-40B4-BE49-F238E27FC236}">
                <a16:creationId xmlns:a16="http://schemas.microsoft.com/office/drawing/2014/main" id="{0DA2214B-BF0D-4F66-9362-D7BD42F68304}"/>
              </a:ext>
            </a:extLst>
          </p:cNvPr>
          <p:cNvGrpSpPr/>
          <p:nvPr/>
        </p:nvGrpSpPr>
        <p:grpSpPr>
          <a:xfrm>
            <a:off x="5218860" y="1308491"/>
            <a:ext cx="6494585" cy="1852251"/>
            <a:chOff x="5218860" y="1308491"/>
            <a:chExt cx="6494585" cy="1852251"/>
          </a:xfrm>
        </p:grpSpPr>
        <p:sp>
          <p:nvSpPr>
            <p:cNvPr id="8" name="正方形/長方形 7"/>
            <p:cNvSpPr/>
            <p:nvPr/>
          </p:nvSpPr>
          <p:spPr>
            <a:xfrm>
              <a:off x="5218860" y="1925909"/>
              <a:ext cx="4497754"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締付トルクの適正化</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218860" y="2543324"/>
              <a:ext cx="4497754"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トルクレンチで作業する</a:t>
              </a:r>
            </a:p>
          </p:txBody>
        </p:sp>
        <p:sp>
          <p:nvSpPr>
            <p:cNvPr id="13" name="正方形/長方形 12"/>
            <p:cNvSpPr/>
            <p:nvPr/>
          </p:nvSpPr>
          <p:spPr>
            <a:xfrm>
              <a:off x="9716614" y="1925910"/>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〇</a:t>
              </a:r>
            </a:p>
          </p:txBody>
        </p:sp>
        <p:sp>
          <p:nvSpPr>
            <p:cNvPr id="14" name="正方形/長方形 13"/>
            <p:cNvSpPr/>
            <p:nvPr/>
          </p:nvSpPr>
          <p:spPr>
            <a:xfrm>
              <a:off x="9712705" y="2543326"/>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10212889" y="1925910"/>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a:t>
              </a:r>
            </a:p>
          </p:txBody>
        </p:sp>
        <p:sp>
          <p:nvSpPr>
            <p:cNvPr id="16" name="正方形/長方形 15"/>
            <p:cNvSpPr/>
            <p:nvPr/>
          </p:nvSpPr>
          <p:spPr>
            <a:xfrm>
              <a:off x="10212890" y="2543326"/>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1213259" y="2543326"/>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FF0000"/>
                  </a:solidFill>
                  <a:latin typeface="Meiryo UI" panose="020B0604030504040204" pitchFamily="50" charset="-128"/>
                  <a:ea typeface="Meiryo UI" panose="020B0604030504040204" pitchFamily="50" charset="-128"/>
                </a:rPr>
                <a:t>13</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1213260" y="1925907"/>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FF0000"/>
                  </a:solidFill>
                  <a:latin typeface="Meiryo UI" panose="020B0604030504040204" pitchFamily="50" charset="-128"/>
                  <a:ea typeface="Meiryo UI" panose="020B0604030504040204" pitchFamily="50" charset="-128"/>
                </a:rPr>
                <a:t>13</a:t>
              </a:r>
            </a:p>
          </p:txBody>
        </p:sp>
        <p:sp>
          <p:nvSpPr>
            <p:cNvPr id="21" name="正方形/長方形 20"/>
            <p:cNvSpPr/>
            <p:nvPr/>
          </p:nvSpPr>
          <p:spPr>
            <a:xfrm>
              <a:off x="10713075" y="2543323"/>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〇</a:t>
              </a:r>
            </a:p>
          </p:txBody>
        </p:sp>
        <p:sp>
          <p:nvSpPr>
            <p:cNvPr id="22" name="正方形/長方形 21"/>
            <p:cNvSpPr/>
            <p:nvPr/>
          </p:nvSpPr>
          <p:spPr>
            <a:xfrm>
              <a:off x="10713074" y="1925910"/>
              <a:ext cx="500185" cy="6174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11213257" y="1308494"/>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評価</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10713075" y="1308494"/>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コスト</a:t>
              </a:r>
            </a:p>
          </p:txBody>
        </p:sp>
        <p:sp>
          <p:nvSpPr>
            <p:cNvPr id="29" name="正方形/長方形 28"/>
            <p:cNvSpPr/>
            <p:nvPr/>
          </p:nvSpPr>
          <p:spPr>
            <a:xfrm>
              <a:off x="10208980" y="1308494"/>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実現性</a:t>
              </a:r>
            </a:p>
          </p:txBody>
        </p:sp>
        <p:sp>
          <p:nvSpPr>
            <p:cNvPr id="30" name="正方形/長方形 29"/>
            <p:cNvSpPr/>
            <p:nvPr/>
          </p:nvSpPr>
          <p:spPr>
            <a:xfrm>
              <a:off x="9716614" y="1308491"/>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効果</a:t>
              </a:r>
            </a:p>
          </p:txBody>
        </p:sp>
        <p:sp>
          <p:nvSpPr>
            <p:cNvPr id="31" name="テキスト ボックス 30"/>
            <p:cNvSpPr txBox="1"/>
            <p:nvPr/>
          </p:nvSpPr>
          <p:spPr>
            <a:xfrm>
              <a:off x="6867905" y="1648911"/>
              <a:ext cx="2844800" cy="276999"/>
            </a:xfrm>
            <a:prstGeom prst="rect">
              <a:avLst/>
            </a:prstGeom>
            <a:noFill/>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評価点</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5 </a:t>
              </a:r>
              <a:r>
                <a:rPr kumimoji="1" lang="ja-JP" altLang="en-US" sz="1200" dirty="0">
                  <a:latin typeface="Meiryo UI" panose="020B0604030504040204" pitchFamily="50" charset="-128"/>
                  <a:ea typeface="Meiryo UI" panose="020B0604030504040204" pitchFamily="50" charset="-128"/>
                </a:rPr>
                <a:t>〇：</a:t>
              </a:r>
              <a:r>
                <a:rPr kumimoji="1" lang="en-US" altLang="ja-JP" sz="1200" dirty="0">
                  <a:latin typeface="Meiryo UI" panose="020B0604030504040204" pitchFamily="50" charset="-128"/>
                  <a:ea typeface="Meiryo UI" panose="020B0604030504040204" pitchFamily="50" charset="-128"/>
                </a:rPr>
                <a:t>3 </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endParaRPr>
            </a:p>
          </p:txBody>
        </p:sp>
      </p:grpSp>
      <p:sp>
        <p:nvSpPr>
          <p:cNvPr id="39" name="正方形/長方形 38"/>
          <p:cNvSpPr/>
          <p:nvPr/>
        </p:nvSpPr>
        <p:spPr>
          <a:xfrm>
            <a:off x="5218859" y="1925908"/>
            <a:ext cx="6494583" cy="1247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119212" y="1563610"/>
            <a:ext cx="1164492" cy="400110"/>
          </a:xfrm>
          <a:prstGeom prst="rect">
            <a:avLst/>
          </a:prstGeom>
          <a:noFill/>
        </p:spPr>
        <p:txBody>
          <a:bodyPr wrap="square" rtlCol="0">
            <a:spAutoFit/>
          </a:bodyPr>
          <a:lstStyle/>
          <a:p>
            <a:pPr algn="ctr"/>
            <a:r>
              <a:rPr kumimoji="1" lang="ja-JP" altLang="en-US" sz="2000" dirty="0">
                <a:solidFill>
                  <a:srgbClr val="FF0000"/>
                </a:solidFill>
                <a:latin typeface="Meiryo UI" panose="020B0604030504040204" pitchFamily="50" charset="-128"/>
                <a:ea typeface="Meiryo UI" panose="020B0604030504040204" pitchFamily="50" charset="-128"/>
              </a:rPr>
              <a:t>対策①</a:t>
            </a:r>
          </a:p>
        </p:txBody>
      </p:sp>
      <p:grpSp>
        <p:nvGrpSpPr>
          <p:cNvPr id="44" name="グループ化 43">
            <a:extLst>
              <a:ext uri="{FF2B5EF4-FFF2-40B4-BE49-F238E27FC236}">
                <a16:creationId xmlns:a16="http://schemas.microsoft.com/office/drawing/2014/main" id="{A7C63B2F-A375-41DF-A4A6-436A0717C0A0}"/>
              </a:ext>
            </a:extLst>
          </p:cNvPr>
          <p:cNvGrpSpPr/>
          <p:nvPr/>
        </p:nvGrpSpPr>
        <p:grpSpPr>
          <a:xfrm>
            <a:off x="5218860" y="3409193"/>
            <a:ext cx="6498495" cy="1852249"/>
            <a:chOff x="5218860" y="3409193"/>
            <a:chExt cx="6498495" cy="1852249"/>
          </a:xfrm>
        </p:grpSpPr>
        <p:sp>
          <p:nvSpPr>
            <p:cNvPr id="10" name="正方形/長方形 9"/>
            <p:cNvSpPr/>
            <p:nvPr/>
          </p:nvSpPr>
          <p:spPr>
            <a:xfrm>
              <a:off x="5218860" y="4026610"/>
              <a:ext cx="4497754"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温度は変えずに処理時間を変更</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5218860" y="4644025"/>
              <a:ext cx="4497754"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温度をあげて処理を効率化</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10716981" y="4026609"/>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a:t>
              </a:r>
            </a:p>
          </p:txBody>
        </p:sp>
        <p:sp>
          <p:nvSpPr>
            <p:cNvPr id="18" name="正方形/長方形 17"/>
            <p:cNvSpPr/>
            <p:nvPr/>
          </p:nvSpPr>
          <p:spPr>
            <a:xfrm>
              <a:off x="10216799" y="4644025"/>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11217170" y="3409193"/>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評価</a:t>
              </a:r>
            </a:p>
          </p:txBody>
        </p:sp>
        <p:sp>
          <p:nvSpPr>
            <p:cNvPr id="24" name="正方形/長方形 23"/>
            <p:cNvSpPr/>
            <p:nvPr/>
          </p:nvSpPr>
          <p:spPr>
            <a:xfrm>
              <a:off x="10216796" y="4026609"/>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a:t>
              </a:r>
            </a:p>
          </p:txBody>
        </p:sp>
        <p:sp>
          <p:nvSpPr>
            <p:cNvPr id="25" name="正方形/長方形 24"/>
            <p:cNvSpPr/>
            <p:nvPr/>
          </p:nvSpPr>
          <p:spPr>
            <a:xfrm>
              <a:off x="9716614" y="4026609"/>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9716614" y="4644026"/>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〇</a:t>
              </a:r>
            </a:p>
          </p:txBody>
        </p:sp>
        <p:sp>
          <p:nvSpPr>
            <p:cNvPr id="32" name="正方形/長方形 31"/>
            <p:cNvSpPr/>
            <p:nvPr/>
          </p:nvSpPr>
          <p:spPr>
            <a:xfrm>
              <a:off x="10716985" y="3409221"/>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コスト</a:t>
              </a:r>
            </a:p>
          </p:txBody>
        </p:sp>
        <p:sp>
          <p:nvSpPr>
            <p:cNvPr id="33" name="正方形/長方形 32"/>
            <p:cNvSpPr/>
            <p:nvPr/>
          </p:nvSpPr>
          <p:spPr>
            <a:xfrm>
              <a:off x="11217169" y="4644025"/>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Meiryo UI" panose="020B0604030504040204" pitchFamily="50" charset="-128"/>
                  <a:ea typeface="Meiryo UI" panose="020B0604030504040204" pitchFamily="50" charset="-128"/>
                </a:rPr>
                <a:t>11</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11217169" y="4026609"/>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Meiryo UI" panose="020B0604030504040204" pitchFamily="50" charset="-128"/>
                  <a:ea typeface="Meiryo UI" panose="020B0604030504040204" pitchFamily="50" charset="-128"/>
                </a:rPr>
                <a:t>15</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0716984" y="4644025"/>
              <a:ext cx="500185" cy="6174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〇</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10216800" y="3409221"/>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実現性</a:t>
              </a:r>
            </a:p>
          </p:txBody>
        </p:sp>
        <p:sp>
          <p:nvSpPr>
            <p:cNvPr id="37" name="正方形/長方形 36"/>
            <p:cNvSpPr/>
            <p:nvPr/>
          </p:nvSpPr>
          <p:spPr>
            <a:xfrm>
              <a:off x="9716614" y="3409194"/>
              <a:ext cx="500185" cy="617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Meiryo UI" panose="020B0604030504040204" pitchFamily="50" charset="-128"/>
                  <a:ea typeface="Meiryo UI" panose="020B0604030504040204" pitchFamily="50" charset="-128"/>
                </a:rPr>
                <a:t>効果</a:t>
              </a:r>
            </a:p>
          </p:txBody>
        </p:sp>
        <p:sp>
          <p:nvSpPr>
            <p:cNvPr id="38" name="テキスト ボックス 37"/>
            <p:cNvSpPr txBox="1"/>
            <p:nvPr/>
          </p:nvSpPr>
          <p:spPr>
            <a:xfrm>
              <a:off x="6867905" y="3749610"/>
              <a:ext cx="2844800" cy="276999"/>
            </a:xfrm>
            <a:prstGeom prst="rect">
              <a:avLst/>
            </a:prstGeom>
            <a:noFill/>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評価点</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5 </a:t>
              </a:r>
              <a:r>
                <a:rPr kumimoji="1" lang="ja-JP" altLang="en-US" sz="1200" dirty="0">
                  <a:latin typeface="Meiryo UI" panose="020B0604030504040204" pitchFamily="50" charset="-128"/>
                  <a:ea typeface="Meiryo UI" panose="020B0604030504040204" pitchFamily="50" charset="-128"/>
                </a:rPr>
                <a:t>〇：</a:t>
              </a:r>
              <a:r>
                <a:rPr kumimoji="1" lang="en-US" altLang="ja-JP" sz="1200" dirty="0">
                  <a:latin typeface="Meiryo UI" panose="020B0604030504040204" pitchFamily="50" charset="-128"/>
                  <a:ea typeface="Meiryo UI" panose="020B0604030504040204" pitchFamily="50" charset="-128"/>
                </a:rPr>
                <a:t>3 </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15D202A-E9AF-414A-B72E-ECB1CACCA706}"/>
              </a:ext>
            </a:extLst>
          </p:cNvPr>
          <p:cNvGrpSpPr/>
          <p:nvPr/>
        </p:nvGrpSpPr>
        <p:grpSpPr>
          <a:xfrm>
            <a:off x="5119212" y="3636180"/>
            <a:ext cx="6598143" cy="1007700"/>
            <a:chOff x="5119212" y="3636180"/>
            <a:chExt cx="6598143" cy="1007700"/>
          </a:xfrm>
        </p:grpSpPr>
        <p:sp>
          <p:nvSpPr>
            <p:cNvPr id="40" name="正方形/長方形 39"/>
            <p:cNvSpPr/>
            <p:nvPr/>
          </p:nvSpPr>
          <p:spPr>
            <a:xfrm>
              <a:off x="5207144" y="4026461"/>
              <a:ext cx="6510211" cy="6174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5119212" y="3636180"/>
              <a:ext cx="1164492" cy="400110"/>
            </a:xfrm>
            <a:prstGeom prst="rect">
              <a:avLst/>
            </a:prstGeom>
            <a:noFill/>
          </p:spPr>
          <p:txBody>
            <a:bodyPr wrap="square" rtlCol="0">
              <a:spAutoFit/>
            </a:bodyPr>
            <a:lstStyle/>
            <a:p>
              <a:pPr algn="ctr"/>
              <a:r>
                <a:rPr kumimoji="1" lang="ja-JP" altLang="en-US" sz="2000" dirty="0">
                  <a:solidFill>
                    <a:srgbClr val="FF0000"/>
                  </a:solidFill>
                  <a:latin typeface="Meiryo UI" panose="020B0604030504040204" pitchFamily="50" charset="-128"/>
                  <a:ea typeface="Meiryo UI" panose="020B0604030504040204" pitchFamily="50" charset="-128"/>
                </a:rPr>
                <a:t>対策②</a:t>
              </a:r>
            </a:p>
          </p:txBody>
        </p:sp>
      </p:grpSp>
      <p:cxnSp>
        <p:nvCxnSpPr>
          <p:cNvPr id="47" name="直線コネクタ 46"/>
          <p:cNvCxnSpPr>
            <a:cxnSpLocks/>
            <a:stCxn id="4" idx="3"/>
            <a:endCxn id="6" idx="1"/>
          </p:cNvCxnSpPr>
          <p:nvPr/>
        </p:nvCxnSpPr>
        <p:spPr>
          <a:xfrm>
            <a:off x="899485" y="2543323"/>
            <a:ext cx="2002117"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cxnSpLocks/>
            <a:stCxn id="5" idx="3"/>
            <a:endCxn id="7" idx="1"/>
          </p:cNvCxnSpPr>
          <p:nvPr/>
        </p:nvCxnSpPr>
        <p:spPr>
          <a:xfrm>
            <a:off x="901334" y="4633986"/>
            <a:ext cx="2000268" cy="101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cxnSpLocks/>
            <a:stCxn id="9" idx="1"/>
            <a:endCxn id="6" idx="3"/>
          </p:cNvCxnSpPr>
          <p:nvPr/>
        </p:nvCxnSpPr>
        <p:spPr>
          <a:xfrm flipH="1" flipV="1">
            <a:off x="4683509" y="2543324"/>
            <a:ext cx="535351" cy="30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8" idx="1"/>
            <a:endCxn id="6" idx="3"/>
          </p:cNvCxnSpPr>
          <p:nvPr/>
        </p:nvCxnSpPr>
        <p:spPr>
          <a:xfrm flipH="1">
            <a:off x="4683509" y="2234617"/>
            <a:ext cx="535351" cy="308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cxnSpLocks/>
          </p:cNvCxnSpPr>
          <p:nvPr/>
        </p:nvCxnSpPr>
        <p:spPr>
          <a:xfrm flipH="1" flipV="1">
            <a:off x="4678036" y="4644625"/>
            <a:ext cx="535352" cy="342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cxnSpLocks/>
          </p:cNvCxnSpPr>
          <p:nvPr/>
        </p:nvCxnSpPr>
        <p:spPr>
          <a:xfrm flipH="1">
            <a:off x="4678036" y="4370009"/>
            <a:ext cx="523636" cy="2746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図 53"/>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913735" y="5401955"/>
            <a:ext cx="923058" cy="1211513"/>
          </a:xfrm>
          <a:prstGeom prst="rect">
            <a:avLst/>
          </a:prstGeom>
        </p:spPr>
      </p:pic>
      <p:sp>
        <p:nvSpPr>
          <p:cNvPr id="55" name="四角形吹き出し 54"/>
          <p:cNvSpPr/>
          <p:nvPr/>
        </p:nvSpPr>
        <p:spPr>
          <a:xfrm>
            <a:off x="5201672" y="5374192"/>
            <a:ext cx="5237018" cy="941825"/>
          </a:xfrm>
          <a:prstGeom prst="wedgeRectCallout">
            <a:avLst>
              <a:gd name="adj1" fmla="val 60497"/>
              <a:gd name="adj2" fmla="val 23858"/>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方策展開型系統図の使い方や、</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親和図法との使い分けも</a:t>
            </a:r>
            <a:r>
              <a:rPr lang="ja-JP" altLang="en-US" sz="2000" b="1" dirty="0">
                <a:solidFill>
                  <a:sysClr val="windowText" lastClr="000000"/>
                </a:solidFill>
                <a:latin typeface="Meiryo UI" panose="020B0604030504040204" pitchFamily="50" charset="-128"/>
                <a:ea typeface="Meiryo UI" panose="020B0604030504040204" pitchFamily="50" charset="-128"/>
              </a:rPr>
              <a:t>理解できました</a:t>
            </a:r>
            <a:r>
              <a:rPr lang="ja-JP" altLang="en-US" sz="2000" dirty="0">
                <a:solidFill>
                  <a:sysClr val="windowText" lastClr="000000"/>
                </a:solidFill>
                <a:latin typeface="Meiryo UI" panose="020B0604030504040204" pitchFamily="50" charset="-128"/>
                <a:ea typeface="Meiryo UI" panose="020B0604030504040204" pitchFamily="50" charset="-128"/>
              </a:rPr>
              <a:t>！</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59" name="四角形吹き出し 58"/>
          <p:cNvSpPr/>
          <p:nvPr/>
        </p:nvSpPr>
        <p:spPr>
          <a:xfrm>
            <a:off x="2646949" y="5362094"/>
            <a:ext cx="2440740" cy="941825"/>
          </a:xfrm>
          <a:prstGeom prst="wedgeRectCallout">
            <a:avLst>
              <a:gd name="adj1" fmla="val -71032"/>
              <a:gd name="adj2" fmla="val -738"/>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系統図法について</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b="1" dirty="0">
                <a:solidFill>
                  <a:srgbClr val="FF0000"/>
                </a:solidFill>
                <a:latin typeface="Meiryo UI" panose="020B0604030504040204" pitchFamily="50" charset="-128"/>
                <a:ea typeface="Meiryo UI" panose="020B0604030504040204" pitchFamily="50" charset="-128"/>
              </a:rPr>
              <a:t>新入・若手社員に</a:t>
            </a:r>
            <a:endParaRPr lang="en-US" altLang="ja-JP" sz="2000" b="1" dirty="0">
              <a:solidFill>
                <a:srgbClr val="FF0000"/>
              </a:solidFill>
              <a:latin typeface="Meiryo UI" panose="020B0604030504040204" pitchFamily="50" charset="-128"/>
              <a:ea typeface="Meiryo UI" panose="020B0604030504040204" pitchFamily="50" charset="-128"/>
            </a:endParaRPr>
          </a:p>
          <a:p>
            <a:pPr algn="ctr"/>
            <a:r>
              <a:rPr lang="ja-JP" altLang="en-US" sz="2000" b="1" dirty="0">
                <a:solidFill>
                  <a:srgbClr val="FF0000"/>
                </a:solidFill>
                <a:latin typeface="Meiryo UI" panose="020B0604030504040204" pitchFamily="50" charset="-128"/>
                <a:ea typeface="Meiryo UI" panose="020B0604030504040204" pitchFamily="50" charset="-128"/>
              </a:rPr>
              <a:t>教育</a:t>
            </a:r>
            <a:r>
              <a:rPr lang="ja-JP" altLang="en-US" sz="2000" dirty="0">
                <a:solidFill>
                  <a:sysClr val="windowText" lastClr="000000"/>
                </a:solidFill>
                <a:latin typeface="Meiryo UI" panose="020B0604030504040204" pitchFamily="50" charset="-128"/>
                <a:ea typeface="Meiryo UI" panose="020B0604030504040204" pitchFamily="50" charset="-128"/>
              </a:rPr>
              <a:t>できました。</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E8F30744-5DDF-46DE-B3C7-31EDD9E9751D}"/>
              </a:ext>
            </a:extLst>
          </p:cNvPr>
          <p:cNvSpPr/>
          <p:nvPr/>
        </p:nvSpPr>
        <p:spPr>
          <a:xfrm>
            <a:off x="1018718" y="2014819"/>
            <a:ext cx="1781907" cy="107070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Meiryo UI" panose="020B0604030504040204" pitchFamily="50" charset="-128"/>
                <a:ea typeface="Meiryo UI" panose="020B0604030504040204" pitchFamily="50" charset="-128"/>
              </a:rPr>
              <a:t>締付の安定化</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E4A13C4D-ACAB-4FB4-9839-718C0FB77877}"/>
              </a:ext>
            </a:extLst>
          </p:cNvPr>
          <p:cNvSpPr/>
          <p:nvPr/>
        </p:nvSpPr>
        <p:spPr>
          <a:xfrm>
            <a:off x="1009589" y="4103070"/>
            <a:ext cx="1781907" cy="107070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ＨＴ効率化</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grpSp>
        <p:nvGrpSpPr>
          <p:cNvPr id="62" name="グループ化 61">
            <a:extLst>
              <a:ext uri="{FF2B5EF4-FFF2-40B4-BE49-F238E27FC236}">
                <a16:creationId xmlns:a16="http://schemas.microsoft.com/office/drawing/2014/main" id="{0FA311D4-20A5-4135-9EAF-59C4F902B84F}"/>
              </a:ext>
            </a:extLst>
          </p:cNvPr>
          <p:cNvGrpSpPr/>
          <p:nvPr/>
        </p:nvGrpSpPr>
        <p:grpSpPr>
          <a:xfrm>
            <a:off x="571239" y="87760"/>
            <a:ext cx="11049525" cy="953640"/>
            <a:chOff x="856858" y="131640"/>
            <a:chExt cx="16574288" cy="1430460"/>
          </a:xfrm>
        </p:grpSpPr>
        <p:sp>
          <p:nvSpPr>
            <p:cNvPr id="65" name="AutoShape 2">
              <a:extLst>
                <a:ext uri="{FF2B5EF4-FFF2-40B4-BE49-F238E27FC236}">
                  <a16:creationId xmlns:a16="http://schemas.microsoft.com/office/drawing/2014/main" id="{E3746E10-83BF-43C3-A66A-DE63A38E51EE}"/>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66" name="AutoShape 3">
              <a:extLst>
                <a:ext uri="{FF2B5EF4-FFF2-40B4-BE49-F238E27FC236}">
                  <a16:creationId xmlns:a16="http://schemas.microsoft.com/office/drawing/2014/main" id="{42B5893A-C725-4F06-A329-800FCE6EF166}"/>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67" name="AutoShape 4">
              <a:extLst>
                <a:ext uri="{FF2B5EF4-FFF2-40B4-BE49-F238E27FC236}">
                  <a16:creationId xmlns:a16="http://schemas.microsoft.com/office/drawing/2014/main" id="{180DD0DA-B18A-4AF5-8647-5631DD3FDD39}"/>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68" name="TextBox 27">
              <a:extLst>
                <a:ext uri="{FF2B5EF4-FFF2-40B4-BE49-F238E27FC236}">
                  <a16:creationId xmlns:a16="http://schemas.microsoft.com/office/drawing/2014/main" id="{98C5C41A-D8FC-49FA-B36B-256E9872A10A}"/>
                </a:ext>
              </a:extLst>
            </p:cNvPr>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対策の立案・検討</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69" name="グループ化 68">
              <a:extLst>
                <a:ext uri="{FF2B5EF4-FFF2-40B4-BE49-F238E27FC236}">
                  <a16:creationId xmlns:a16="http://schemas.microsoft.com/office/drawing/2014/main" id="{38A16419-3CA9-44F9-B379-CCB6BDCBA378}"/>
                </a:ext>
              </a:extLst>
            </p:cNvPr>
            <p:cNvGrpSpPr/>
            <p:nvPr/>
          </p:nvGrpSpPr>
          <p:grpSpPr>
            <a:xfrm>
              <a:off x="1233237" y="131640"/>
              <a:ext cx="1213487" cy="1430459"/>
              <a:chOff x="1233237" y="131640"/>
              <a:chExt cx="1213487" cy="1430459"/>
            </a:xfrm>
          </p:grpSpPr>
          <p:sp>
            <p:nvSpPr>
              <p:cNvPr id="70" name="Freeform 8">
                <a:extLst>
                  <a:ext uri="{FF2B5EF4-FFF2-40B4-BE49-F238E27FC236}">
                    <a16:creationId xmlns:a16="http://schemas.microsoft.com/office/drawing/2014/main" id="{CE97AD15-FDFD-4725-8B0E-D97F32B47CA0}"/>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71" name="TextBox 28">
                <a:extLst>
                  <a:ext uri="{FF2B5EF4-FFF2-40B4-BE49-F238E27FC236}">
                    <a16:creationId xmlns:a16="http://schemas.microsoft.com/office/drawing/2014/main" id="{4AE00C28-54BF-49DE-BCD5-B4968965CDB1}"/>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altLang="ja-JP" sz="2333" dirty="0">
                    <a:solidFill>
                      <a:srgbClr val="FAFAFA"/>
                    </a:solidFill>
                    <a:latin typeface="Meiryo UI" panose="020B0604030504040204" pitchFamily="50" charset="-128"/>
                    <a:ea typeface="Meiryo UI" panose="020B0604030504040204" pitchFamily="50" charset="-128"/>
                  </a:rPr>
                  <a:t>25</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pic>
        <p:nvPicPr>
          <p:cNvPr id="73" name="図 72">
            <a:extLst>
              <a:ext uri="{FF2B5EF4-FFF2-40B4-BE49-F238E27FC236}">
                <a16:creationId xmlns:a16="http://schemas.microsoft.com/office/drawing/2014/main" id="{A0CE52FB-1AFE-4BDD-8173-D1F5ED95921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1577618" y="5389561"/>
            <a:ext cx="271648" cy="421706"/>
          </a:xfrm>
          <a:prstGeom prst="rect">
            <a:avLst/>
          </a:prstGeom>
        </p:spPr>
      </p:pic>
      <p:sp>
        <p:nvSpPr>
          <p:cNvPr id="74" name="正方形/長方形 73">
            <a:extLst>
              <a:ext uri="{FF2B5EF4-FFF2-40B4-BE49-F238E27FC236}">
                <a16:creationId xmlns:a16="http://schemas.microsoft.com/office/drawing/2014/main" id="{5347682E-65CA-4E49-9F76-7039E825FFB5}"/>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7/19</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Tree>
    <p:extLst>
      <p:ext uri="{BB962C8B-B14F-4D97-AF65-F5344CB8AC3E}">
        <p14:creationId xmlns:p14="http://schemas.microsoft.com/office/powerpoint/2010/main" val="2579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1250" tmFilter="0, 0; .2, .5; .8, .5; 1, 0"/>
                                        <p:tgtEl>
                                          <p:spTgt spid="41"/>
                                        </p:tgtEl>
                                      </p:cBhvr>
                                    </p:animEffect>
                                    <p:animScale>
                                      <p:cBhvr>
                                        <p:cTn id="7" dur="625" autoRev="1" fill="hold"/>
                                        <p:tgtEl>
                                          <p:spTgt spid="41"/>
                                        </p:tgtEl>
                                      </p:cBhvr>
                                      <p:by x="105000" y="105000"/>
                                    </p:animScale>
                                  </p:childTnLst>
                                </p:cTn>
                              </p:par>
                              <p:par>
                                <p:cTn id="8" presetID="26" presetClass="emph" presetSubtype="0" repeatCount="2000" fill="hold" grpId="0" nodeType="withEffect">
                                  <p:stCondLst>
                                    <p:cond delay="0"/>
                                  </p:stCondLst>
                                  <p:childTnLst>
                                    <p:animEffect transition="out" filter="fade">
                                      <p:cBhvr>
                                        <p:cTn id="9" dur="1250" tmFilter="0, 0; .2, .5; .8, .5; 1, 0"/>
                                        <p:tgtEl>
                                          <p:spTgt spid="39"/>
                                        </p:tgtEl>
                                      </p:cBhvr>
                                    </p:animEffect>
                                    <p:animScale>
                                      <p:cBhvr>
                                        <p:cTn id="10" dur="625" autoRev="1" fill="hold"/>
                                        <p:tgtEl>
                                          <p:spTgt spid="3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2000" fill="hold" nodeType="clickEffect">
                                  <p:stCondLst>
                                    <p:cond delay="0"/>
                                  </p:stCondLst>
                                  <p:childTnLst>
                                    <p:animEffect transition="out" filter="fade">
                                      <p:cBhvr>
                                        <p:cTn id="14" dur="1250" tmFilter="0, 0; .2, .5; .8, .5; 1, 0"/>
                                        <p:tgtEl>
                                          <p:spTgt spid="51"/>
                                        </p:tgtEl>
                                      </p:cBhvr>
                                    </p:animEffect>
                                    <p:animScale>
                                      <p:cBhvr>
                                        <p:cTn id="15" dur="625"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対策の実施①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締付トルクの適正化</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トルクレンチで作業する</a:t>
              </a:r>
              <a:r>
                <a:rPr kumimoji="0" lang="en-US" altLang="ja-JP" sz="2333" spc="117" dirty="0">
                  <a:solidFill>
                    <a:srgbClr val="1B1B1B"/>
                  </a:solidFill>
                  <a:latin typeface="Meiryo UI" panose="020B0604030504040204" pitchFamily="50" charset="-128"/>
                  <a:ea typeface="Meiryo UI" panose="020B0604030504040204" pitchFamily="50" charset="-128"/>
                </a:rPr>
                <a:t>-</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26</a:t>
                </a:r>
              </a:p>
            </p:txBody>
          </p:sp>
        </p:grpSp>
      </p:grpSp>
      <p:sp>
        <p:nvSpPr>
          <p:cNvPr id="13" name="正方形/長方形 12">
            <a:extLst>
              <a:ext uri="{FF2B5EF4-FFF2-40B4-BE49-F238E27FC236}">
                <a16:creationId xmlns:a16="http://schemas.microsoft.com/office/drawing/2014/main" id="{1A32F099-9412-46B5-8DB0-7FEAE222B173}"/>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7/26</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pic>
        <p:nvPicPr>
          <p:cNvPr id="83" name="図 8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95645" y="3563601"/>
            <a:ext cx="1130694" cy="1408734"/>
          </a:xfrm>
          <a:prstGeom prst="rect">
            <a:avLst/>
          </a:prstGeom>
        </p:spPr>
      </p:pic>
      <p:sp>
        <p:nvSpPr>
          <p:cNvPr id="88" name="下矢印 87"/>
          <p:cNvSpPr/>
          <p:nvPr/>
        </p:nvSpPr>
        <p:spPr>
          <a:xfrm>
            <a:off x="8273537" y="3471648"/>
            <a:ext cx="1665170" cy="395034"/>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7" name="角丸四角形 86"/>
          <p:cNvSpPr/>
          <p:nvPr/>
        </p:nvSpPr>
        <p:spPr>
          <a:xfrm>
            <a:off x="6950709" y="5043975"/>
            <a:ext cx="4921419" cy="1715431"/>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ja-JP" altLang="en-US" sz="2000" b="1" dirty="0">
                <a:solidFill>
                  <a:sysClr val="windowText" lastClr="000000"/>
                </a:solidFill>
                <a:latin typeface="Meiryo UI" panose="020B0604030504040204" pitchFamily="50" charset="-128"/>
                <a:ea typeface="Meiryo UI" panose="020B0604030504040204" pitchFamily="50" charset="-128"/>
              </a:rPr>
              <a:t>・締付トルクの適正化</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a:p>
            <a:r>
              <a:rPr lang="ja-JP" altLang="en-US" sz="2000" b="1" dirty="0">
                <a:solidFill>
                  <a:sysClr val="windowText" lastClr="000000"/>
                </a:solidFill>
                <a:latin typeface="Meiryo UI" panose="020B0604030504040204" pitchFamily="50" charset="-128"/>
                <a:ea typeface="Meiryo UI" panose="020B0604030504040204" pitchFamily="50" charset="-128"/>
              </a:rPr>
              <a:t>・トルクレンチで作業する</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a:p>
            <a:endParaRPr lang="en-US" altLang="ja-JP" sz="2000" b="1" dirty="0">
              <a:solidFill>
                <a:sysClr val="windowText" lastClr="000000"/>
              </a:solidFill>
              <a:latin typeface="Meiryo UI" panose="020B0604030504040204" pitchFamily="50" charset="-128"/>
              <a:ea typeface="Meiryo UI" panose="020B0604030504040204" pitchFamily="50" charset="-128"/>
            </a:endParaRPr>
          </a:p>
          <a:p>
            <a:r>
              <a:rPr lang="ja-JP" altLang="en-US" sz="2000" b="1" dirty="0">
                <a:solidFill>
                  <a:sysClr val="windowText" lastClr="000000"/>
                </a:solidFill>
                <a:latin typeface="Meiryo UI" panose="020B0604030504040204" pitchFamily="50" charset="-128"/>
                <a:ea typeface="Meiryo UI" panose="020B0604030504040204" pitchFamily="50" charset="-128"/>
              </a:rPr>
              <a:t>⇒作業を統一化することができた。</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p:txBody>
      </p:sp>
      <p:sp>
        <p:nvSpPr>
          <p:cNvPr id="90" name="角丸四角形 89"/>
          <p:cNvSpPr/>
          <p:nvPr/>
        </p:nvSpPr>
        <p:spPr>
          <a:xfrm>
            <a:off x="6609091" y="5043975"/>
            <a:ext cx="505750" cy="1715431"/>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結果</a:t>
            </a:r>
          </a:p>
        </p:txBody>
      </p:sp>
      <p:graphicFrame>
        <p:nvGraphicFramePr>
          <p:cNvPr id="38" name="グラフ 37">
            <a:extLst>
              <a:ext uri="{FF2B5EF4-FFF2-40B4-BE49-F238E27FC236}">
                <a16:creationId xmlns:a16="http://schemas.microsoft.com/office/drawing/2014/main" id="{D3B9AEA3-F8C1-4D90-81F7-01BC4F00AF1B}"/>
              </a:ext>
            </a:extLst>
          </p:cNvPr>
          <p:cNvGraphicFramePr/>
          <p:nvPr>
            <p:extLst>
              <p:ext uri="{D42A27DB-BD31-4B8C-83A1-F6EECF244321}">
                <p14:modId xmlns:p14="http://schemas.microsoft.com/office/powerpoint/2010/main" val="608749404"/>
              </p:ext>
            </p:extLst>
          </p:nvPr>
        </p:nvGraphicFramePr>
        <p:xfrm>
          <a:off x="108386" y="1165006"/>
          <a:ext cx="6157115" cy="5605234"/>
        </p:xfrm>
        <a:graphic>
          <a:graphicData uri="http://schemas.openxmlformats.org/drawingml/2006/chart">
            <c:chart xmlns:c="http://schemas.openxmlformats.org/drawingml/2006/chart" xmlns:r="http://schemas.openxmlformats.org/officeDocument/2006/relationships" r:id="rId4"/>
          </a:graphicData>
        </a:graphic>
      </p:graphicFrame>
      <p:sp>
        <p:nvSpPr>
          <p:cNvPr id="2" name="正方形/長方形 1">
            <a:extLst>
              <a:ext uri="{FF2B5EF4-FFF2-40B4-BE49-F238E27FC236}">
                <a16:creationId xmlns:a16="http://schemas.microsoft.com/office/drawing/2014/main" id="{998A23E8-60D6-4626-8204-D2CA4184682C}"/>
              </a:ext>
            </a:extLst>
          </p:cNvPr>
          <p:cNvSpPr/>
          <p:nvPr/>
        </p:nvSpPr>
        <p:spPr>
          <a:xfrm>
            <a:off x="6340116" y="1184617"/>
            <a:ext cx="5532012" cy="914400"/>
          </a:xfrm>
          <a:prstGeom prst="rect">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左図の検証から、</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b="1" dirty="0">
                <a:solidFill>
                  <a:sysClr val="windowText" lastClr="000000"/>
                </a:solidFill>
                <a:latin typeface="Meiryo UI" panose="020B0604030504040204" pitchFamily="50" charset="-128"/>
                <a:ea typeface="Meiryo UI" panose="020B0604030504040204" pitchFamily="50" charset="-128"/>
              </a:rPr>
              <a:t>約</a:t>
            </a:r>
            <a:r>
              <a:rPr lang="en-US" altLang="ja-JP" sz="2000" b="1" dirty="0">
                <a:solidFill>
                  <a:sysClr val="windowText" lastClr="000000"/>
                </a:solidFill>
                <a:latin typeface="Meiryo UI" panose="020B0604030504040204" pitchFamily="50" charset="-128"/>
                <a:ea typeface="Meiryo UI" panose="020B0604030504040204" pitchFamily="50" charset="-128"/>
              </a:rPr>
              <a:t>8.5N</a:t>
            </a:r>
            <a:r>
              <a:rPr lang="ja-JP" altLang="en-US" sz="2000" b="1" dirty="0">
                <a:solidFill>
                  <a:sysClr val="windowText" lastClr="000000"/>
                </a:solidFill>
                <a:latin typeface="Meiryo UI" panose="020B0604030504040204" pitchFamily="50" charset="-128"/>
                <a:ea typeface="Meiryo UI" panose="020B0604030504040204" pitchFamily="50" charset="-128"/>
              </a:rPr>
              <a:t>・</a:t>
            </a:r>
            <a:r>
              <a:rPr lang="en-US" altLang="ja-JP" sz="2000" b="1" dirty="0">
                <a:solidFill>
                  <a:sysClr val="windowText" lastClr="000000"/>
                </a:solidFill>
                <a:latin typeface="Meiryo UI" panose="020B0604030504040204" pitchFamily="50" charset="-128"/>
                <a:ea typeface="Meiryo UI" panose="020B0604030504040204" pitchFamily="50" charset="-128"/>
              </a:rPr>
              <a:t>m</a:t>
            </a:r>
            <a:r>
              <a:rPr lang="ja-JP" altLang="en-US" sz="2000" b="1" dirty="0">
                <a:solidFill>
                  <a:sysClr val="windowText" lastClr="000000"/>
                </a:solidFill>
                <a:latin typeface="Meiryo UI" panose="020B0604030504040204" pitchFamily="50" charset="-128"/>
                <a:ea typeface="Meiryo UI" panose="020B0604030504040204" pitchFamily="50" charset="-128"/>
              </a:rPr>
              <a:t>以下</a:t>
            </a:r>
            <a:r>
              <a:rPr lang="ja-JP" altLang="en-US" sz="2000" dirty="0">
                <a:solidFill>
                  <a:sysClr val="windowText" lastClr="000000"/>
                </a:solidFill>
                <a:latin typeface="Meiryo UI" panose="020B0604030504040204" pitchFamily="50" charset="-128"/>
                <a:ea typeface="Meiryo UI" panose="020B0604030504040204" pitchFamily="50" charset="-128"/>
              </a:rPr>
              <a:t>だと</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ズレが</a:t>
            </a:r>
            <a:r>
              <a:rPr lang="en-US" altLang="ja-JP" sz="2000" dirty="0">
                <a:solidFill>
                  <a:sysClr val="windowText" lastClr="000000"/>
                </a:solidFill>
                <a:latin typeface="Meiryo UI" panose="020B0604030504040204" pitchFamily="50" charset="-128"/>
                <a:ea typeface="Meiryo UI" panose="020B0604030504040204" pitchFamily="50" charset="-128"/>
              </a:rPr>
              <a:t>0.1mm</a:t>
            </a:r>
            <a:r>
              <a:rPr lang="ja-JP" altLang="en-US" sz="2000" dirty="0">
                <a:solidFill>
                  <a:sysClr val="windowText" lastClr="000000"/>
                </a:solidFill>
                <a:latin typeface="Meiryo UI" panose="020B0604030504040204" pitchFamily="50" charset="-128"/>
                <a:ea typeface="Meiryo UI" panose="020B0604030504040204" pitchFamily="50" charset="-128"/>
              </a:rPr>
              <a:t>以下になる！</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50661F8D-E996-48D2-A4E4-41B9870C1000}"/>
              </a:ext>
            </a:extLst>
          </p:cNvPr>
          <p:cNvSpPr/>
          <p:nvPr/>
        </p:nvSpPr>
        <p:spPr>
          <a:xfrm>
            <a:off x="6340116" y="2523084"/>
            <a:ext cx="5532012" cy="914400"/>
          </a:xfrm>
          <a:prstGeom prst="rect">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要因解析・調査から緩み防止で</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2000" b="1" dirty="0">
                <a:solidFill>
                  <a:sysClr val="windowText" lastClr="000000"/>
                </a:solidFill>
                <a:latin typeface="Meiryo UI" panose="020B0604030504040204" pitchFamily="50" charset="-128"/>
                <a:ea typeface="Meiryo UI" panose="020B0604030504040204" pitchFamily="50" charset="-128"/>
              </a:rPr>
              <a:t>5.0N</a:t>
            </a:r>
            <a:r>
              <a:rPr lang="ja-JP" altLang="en-US" sz="2000" b="1" dirty="0">
                <a:solidFill>
                  <a:sysClr val="windowText" lastClr="000000"/>
                </a:solidFill>
                <a:latin typeface="Meiryo UI" panose="020B0604030504040204" pitchFamily="50" charset="-128"/>
                <a:ea typeface="Meiryo UI" panose="020B0604030504040204" pitchFamily="50" charset="-128"/>
              </a:rPr>
              <a:t>・</a:t>
            </a:r>
            <a:r>
              <a:rPr lang="en-US" altLang="ja-JP" sz="2000" b="1" dirty="0" err="1">
                <a:solidFill>
                  <a:sysClr val="windowText" lastClr="000000"/>
                </a:solidFill>
                <a:latin typeface="Meiryo UI" panose="020B0604030504040204" pitchFamily="50" charset="-128"/>
                <a:ea typeface="Meiryo UI" panose="020B0604030504040204" pitchFamily="50" charset="-128"/>
              </a:rPr>
              <a:t>m</a:t>
            </a:r>
            <a:r>
              <a:rPr lang="ja-JP" altLang="en-US" sz="2000" b="1" dirty="0">
                <a:solidFill>
                  <a:sysClr val="windowText" lastClr="000000"/>
                </a:solidFill>
                <a:latin typeface="Meiryo UI" panose="020B0604030504040204" pitchFamily="50" charset="-128"/>
                <a:ea typeface="Meiryo UI" panose="020B0604030504040204" pitchFamily="50" charset="-128"/>
              </a:rPr>
              <a:t>以上</a:t>
            </a:r>
            <a:r>
              <a:rPr lang="ja-JP" altLang="en-US" sz="2000" dirty="0">
                <a:solidFill>
                  <a:sysClr val="windowText" lastClr="000000"/>
                </a:solidFill>
                <a:latin typeface="Meiryo UI" panose="020B0604030504040204" pitchFamily="50" charset="-128"/>
                <a:ea typeface="Meiryo UI" panose="020B0604030504040204" pitchFamily="50" charset="-128"/>
              </a:rPr>
              <a:t>は必須で、</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ある程度の余裕も欲しい！</a:t>
            </a:r>
            <a:endParaRPr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27" name="四角形吹き出し 20">
            <a:extLst>
              <a:ext uri="{FF2B5EF4-FFF2-40B4-BE49-F238E27FC236}">
                <a16:creationId xmlns:a16="http://schemas.microsoft.com/office/drawing/2014/main" id="{2FCAB694-1663-497E-BE7F-EEFAFE4145E1}"/>
              </a:ext>
            </a:extLst>
          </p:cNvPr>
          <p:cNvSpPr/>
          <p:nvPr/>
        </p:nvSpPr>
        <p:spPr>
          <a:xfrm>
            <a:off x="6340116" y="3917414"/>
            <a:ext cx="4480914" cy="1075829"/>
          </a:xfrm>
          <a:prstGeom prst="wedgeRectCallout">
            <a:avLst>
              <a:gd name="adj1" fmla="val 60731"/>
              <a:gd name="adj2" fmla="val -850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女性担当者など誰もが扱いやすいよう</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締付トルク約</a:t>
            </a:r>
            <a:r>
              <a:rPr lang="en-US" altLang="ja-JP" sz="2000" b="1" dirty="0">
                <a:solidFill>
                  <a:sysClr val="windowText" lastClr="000000"/>
                </a:solidFill>
                <a:latin typeface="Meiryo UI" panose="020B0604030504040204" pitchFamily="50" charset="-128"/>
                <a:ea typeface="Meiryo UI" panose="020B0604030504040204" pitchFamily="50" charset="-128"/>
              </a:rPr>
              <a:t>7.5N</a:t>
            </a:r>
            <a:r>
              <a:rPr lang="ja-JP" altLang="en-US" sz="2000" b="1" dirty="0">
                <a:solidFill>
                  <a:sysClr val="windowText" lastClr="000000"/>
                </a:solidFill>
                <a:latin typeface="Meiryo UI" panose="020B0604030504040204" pitchFamily="50" charset="-128"/>
                <a:ea typeface="Meiryo UI" panose="020B0604030504040204" pitchFamily="50" charset="-128"/>
              </a:rPr>
              <a:t>・ｍ</a:t>
            </a:r>
            <a:r>
              <a:rPr lang="ja-JP" altLang="en-US" sz="2000" dirty="0">
                <a:solidFill>
                  <a:sysClr val="windowText" lastClr="000000"/>
                </a:solidFill>
                <a:latin typeface="Meiryo UI" panose="020B0604030504040204" pitchFamily="50" charset="-128"/>
                <a:ea typeface="Meiryo UI" panose="020B0604030504040204" pitchFamily="50" charset="-128"/>
              </a:rPr>
              <a:t>の</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トルクレンチで統一しよう！</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p:txBody>
      </p:sp>
      <p:pic>
        <p:nvPicPr>
          <p:cNvPr id="28" name="図 27" descr="ロゴ, アイコン&#10;&#10;自動的に生成された説明">
            <a:extLst>
              <a:ext uri="{FF2B5EF4-FFF2-40B4-BE49-F238E27FC236}">
                <a16:creationId xmlns:a16="http://schemas.microsoft.com/office/drawing/2014/main" id="{F66D8F36-660D-4024-A327-3490E4282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7984" y="3509560"/>
            <a:ext cx="505630" cy="505630"/>
          </a:xfrm>
          <a:prstGeom prst="rect">
            <a:avLst/>
          </a:prstGeom>
        </p:spPr>
      </p:pic>
      <p:grpSp>
        <p:nvGrpSpPr>
          <p:cNvPr id="6" name="グループ化 5">
            <a:extLst>
              <a:ext uri="{FF2B5EF4-FFF2-40B4-BE49-F238E27FC236}">
                <a16:creationId xmlns:a16="http://schemas.microsoft.com/office/drawing/2014/main" id="{A2192204-A4BA-4B4C-A80E-860BEC05930E}"/>
              </a:ext>
            </a:extLst>
          </p:cNvPr>
          <p:cNvGrpSpPr/>
          <p:nvPr/>
        </p:nvGrpSpPr>
        <p:grpSpPr>
          <a:xfrm>
            <a:off x="3415086" y="4364107"/>
            <a:ext cx="2376114" cy="2044589"/>
            <a:chOff x="3630745" y="4380459"/>
            <a:chExt cx="2376114" cy="2044589"/>
          </a:xfrm>
        </p:grpSpPr>
        <p:cxnSp>
          <p:nvCxnSpPr>
            <p:cNvPr id="39" name="直線コネクタ 38">
              <a:extLst>
                <a:ext uri="{FF2B5EF4-FFF2-40B4-BE49-F238E27FC236}">
                  <a16:creationId xmlns:a16="http://schemas.microsoft.com/office/drawing/2014/main" id="{D3F5C50D-D50D-484E-863B-23617DEA6339}"/>
                </a:ext>
              </a:extLst>
            </p:cNvPr>
            <p:cNvCxnSpPr>
              <a:cxnSpLocks/>
              <a:endCxn id="50" idx="1"/>
            </p:cNvCxnSpPr>
            <p:nvPr/>
          </p:nvCxnSpPr>
          <p:spPr>
            <a:xfrm>
              <a:off x="3888744" y="4536942"/>
              <a:ext cx="1729623" cy="109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D3F5C50D-D50D-484E-863B-23617DEA6339}"/>
                </a:ext>
              </a:extLst>
            </p:cNvPr>
            <p:cNvCxnSpPr>
              <a:endCxn id="52" idx="0"/>
            </p:cNvCxnSpPr>
            <p:nvPr/>
          </p:nvCxnSpPr>
          <p:spPr>
            <a:xfrm>
              <a:off x="3899720" y="4546666"/>
              <a:ext cx="0" cy="16250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四角形: 角を丸くする 48">
              <a:extLst>
                <a:ext uri="{FF2B5EF4-FFF2-40B4-BE49-F238E27FC236}">
                  <a16:creationId xmlns:a16="http://schemas.microsoft.com/office/drawing/2014/main" id="{D56C4BAD-1EF6-407D-9E5C-3B2DCF426F89}"/>
                </a:ext>
              </a:extLst>
            </p:cNvPr>
            <p:cNvSpPr/>
            <p:nvPr/>
          </p:nvSpPr>
          <p:spPr>
            <a:xfrm>
              <a:off x="5618367" y="4421223"/>
              <a:ext cx="388492" cy="2533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52" name="四角形: 角を丸くする 48">
              <a:extLst>
                <a:ext uri="{FF2B5EF4-FFF2-40B4-BE49-F238E27FC236}">
                  <a16:creationId xmlns:a16="http://schemas.microsoft.com/office/drawing/2014/main" id="{D56C4BAD-1EF6-407D-9E5C-3B2DCF426F89}"/>
                </a:ext>
              </a:extLst>
            </p:cNvPr>
            <p:cNvSpPr/>
            <p:nvPr/>
          </p:nvSpPr>
          <p:spPr>
            <a:xfrm>
              <a:off x="3630745" y="6171689"/>
              <a:ext cx="537950" cy="2533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8.5</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 name="楕円 3">
              <a:extLst>
                <a:ext uri="{FF2B5EF4-FFF2-40B4-BE49-F238E27FC236}">
                  <a16:creationId xmlns:a16="http://schemas.microsoft.com/office/drawing/2014/main" id="{341C6D47-444C-4E64-BE70-AD6B0DC8472C}"/>
                </a:ext>
              </a:extLst>
            </p:cNvPr>
            <p:cNvSpPr/>
            <p:nvPr/>
          </p:nvSpPr>
          <p:spPr>
            <a:xfrm>
              <a:off x="3743325" y="4380459"/>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grpSp>
      <p:sp>
        <p:nvSpPr>
          <p:cNvPr id="33" name="テキスト ボックス 32">
            <a:extLst>
              <a:ext uri="{FF2B5EF4-FFF2-40B4-BE49-F238E27FC236}">
                <a16:creationId xmlns:a16="http://schemas.microsoft.com/office/drawing/2014/main" id="{3BCD8524-73B9-4976-B23B-E1A61B4DD651}"/>
              </a:ext>
            </a:extLst>
          </p:cNvPr>
          <p:cNvSpPr txBox="1"/>
          <p:nvPr/>
        </p:nvSpPr>
        <p:spPr>
          <a:xfrm>
            <a:off x="8740503" y="1932540"/>
            <a:ext cx="582007" cy="830997"/>
          </a:xfrm>
          <a:prstGeom prst="rect">
            <a:avLst/>
          </a:prstGeom>
          <a:noFill/>
        </p:spPr>
        <p:txBody>
          <a:bodyPr wrap="square" rtlCol="0" anchor="ctr">
            <a:spAutoFit/>
          </a:bodyPr>
          <a:lstStyle/>
          <a:p>
            <a:pPr algn="ctr"/>
            <a:r>
              <a:rPr kumimoji="1" lang="ja-JP" altLang="en-US" sz="4800" b="1" dirty="0">
                <a:solidFill>
                  <a:srgbClr val="FF0000"/>
                </a:solidFill>
              </a:rPr>
              <a:t>＋</a:t>
            </a:r>
          </a:p>
        </p:txBody>
      </p:sp>
      <p:cxnSp>
        <p:nvCxnSpPr>
          <p:cNvPr id="29" name="直線コネクタ 28"/>
          <p:cNvCxnSpPr/>
          <p:nvPr/>
        </p:nvCxnSpPr>
        <p:spPr>
          <a:xfrm flipV="1">
            <a:off x="7940747" y="1797879"/>
            <a:ext cx="1908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7723033" y="3138999"/>
            <a:ext cx="162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7312260" y="4596997"/>
            <a:ext cx="23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7705615" y="6512882"/>
            <a:ext cx="36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7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750" tmFilter="0, 0; .2, .5; .8, .5; 1, 0"/>
                                        <p:tgtEl>
                                          <p:spTgt spid="6"/>
                                        </p:tgtEl>
                                      </p:cBhvr>
                                    </p:animEffect>
                                    <p:animScale>
                                      <p:cBhvr>
                                        <p:cTn id="7" dur="37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75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7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1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対策の実施②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温度を変えずに処理時間変更</a:t>
              </a:r>
              <a:r>
                <a:rPr kumimoji="0" lang="en-US" altLang="ja-JP" sz="2333" spc="117" dirty="0">
                  <a:solidFill>
                    <a:srgbClr val="1B1B1B"/>
                  </a:solidFill>
                  <a:latin typeface="Meiryo UI" panose="020B0604030504040204" pitchFamily="50" charset="-128"/>
                  <a:ea typeface="Meiryo UI" panose="020B0604030504040204" pitchFamily="50" charset="-128"/>
                </a:rPr>
                <a:t>-</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altLang="ja-JP" sz="2333" dirty="0">
                    <a:solidFill>
                      <a:srgbClr val="FAFAFA"/>
                    </a:solidFill>
                    <a:latin typeface="Meiryo UI" panose="020B0604030504040204" pitchFamily="50" charset="-128"/>
                    <a:ea typeface="Meiryo UI" panose="020B0604030504040204" pitchFamily="50" charset="-128"/>
                  </a:rPr>
                  <a:t>27</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13" name="正方形/長方形 12">
            <a:extLst>
              <a:ext uri="{FF2B5EF4-FFF2-40B4-BE49-F238E27FC236}">
                <a16:creationId xmlns:a16="http://schemas.microsoft.com/office/drawing/2014/main" id="{1A32F099-9412-46B5-8DB0-7FEAE222B173}"/>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8/2</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
        <p:nvSpPr>
          <p:cNvPr id="42" name="雲 41"/>
          <p:cNvSpPr/>
          <p:nvPr/>
        </p:nvSpPr>
        <p:spPr>
          <a:xfrm>
            <a:off x="5100666" y="5214218"/>
            <a:ext cx="3061175" cy="1496288"/>
          </a:xfrm>
          <a:prstGeom prst="cloud">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変化は</a:t>
            </a:r>
            <a:r>
              <a:rPr kumimoji="1" lang="en-US" altLang="ja-JP" sz="2000" b="1" u="sng" dirty="0">
                <a:solidFill>
                  <a:schemeClr val="tx1"/>
                </a:solidFill>
                <a:latin typeface="Meiryo UI" panose="020B0604030504040204" pitchFamily="50" charset="-128"/>
                <a:ea typeface="Meiryo UI" panose="020B0604030504040204" pitchFamily="50" charset="-128"/>
              </a:rPr>
              <a:t>6</a:t>
            </a:r>
            <a:r>
              <a:rPr kumimoji="1" lang="ja-JP" altLang="en-US" sz="2000" b="1" u="sng" dirty="0">
                <a:solidFill>
                  <a:schemeClr val="tx1"/>
                </a:solidFill>
                <a:latin typeface="Meiryo UI" panose="020B0604030504040204" pitchFamily="50" charset="-128"/>
                <a:ea typeface="Meiryo UI" panose="020B0604030504040204" pitchFamily="50" charset="-128"/>
              </a:rPr>
              <a:t>分</a:t>
            </a:r>
            <a:r>
              <a:rPr kumimoji="1" lang="ja-JP" altLang="en-US" sz="2000" dirty="0">
                <a:solidFill>
                  <a:sysClr val="windowText" lastClr="000000"/>
                </a:solidFill>
                <a:latin typeface="Meiryo UI" panose="020B0604030504040204" pitchFamily="50" charset="-128"/>
                <a:ea typeface="Meiryo UI" panose="020B0604030504040204" pitchFamily="50" charset="-128"/>
              </a:rPr>
              <a:t>から</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始まり</a:t>
            </a:r>
            <a:r>
              <a:rPr kumimoji="1" lang="ja-JP" altLang="en-US" sz="2000" dirty="0">
                <a:solidFill>
                  <a:sysClr val="windowText" lastClr="000000"/>
                </a:solidFill>
                <a:latin typeface="Meiryo UI" panose="020B0604030504040204" pitchFamily="50" charset="-128"/>
                <a:ea typeface="Meiryo UI" panose="020B0604030504040204" pitchFamily="50" charset="-128"/>
              </a:rPr>
              <a:t>、</a:t>
            </a:r>
            <a:r>
              <a:rPr kumimoji="1" lang="en-US" altLang="ja-JP" sz="2000" b="1" u="sng" dirty="0">
                <a:solidFill>
                  <a:srgbClr val="FF0000"/>
                </a:solidFill>
                <a:latin typeface="Meiryo UI" panose="020B0604030504040204" pitchFamily="50" charset="-128"/>
                <a:ea typeface="Meiryo UI" panose="020B0604030504040204" pitchFamily="50" charset="-128"/>
              </a:rPr>
              <a:t>10</a:t>
            </a:r>
            <a:r>
              <a:rPr kumimoji="1" lang="ja-JP" altLang="en-US" sz="2000" b="1" u="sng" dirty="0">
                <a:solidFill>
                  <a:srgbClr val="FF0000"/>
                </a:solidFill>
                <a:latin typeface="Meiryo UI" panose="020B0604030504040204" pitchFamily="50" charset="-128"/>
                <a:ea typeface="Meiryo UI" panose="020B0604030504040204" pitchFamily="50" charset="-128"/>
              </a:rPr>
              <a:t>分</a:t>
            </a:r>
            <a:r>
              <a:rPr kumimoji="1" lang="ja-JP" altLang="en-US" sz="2000" dirty="0">
                <a:solidFill>
                  <a:sysClr val="windowText" lastClr="000000"/>
                </a:solidFill>
                <a:latin typeface="Meiryo UI" panose="020B0604030504040204" pitchFamily="50" charset="-128"/>
                <a:ea typeface="Meiryo UI" panose="020B0604030504040204" pitchFamily="50" charset="-128"/>
              </a:rPr>
              <a:t>には</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収束する</a:t>
            </a:r>
          </a:p>
        </p:txBody>
      </p:sp>
      <p:sp>
        <p:nvSpPr>
          <p:cNvPr id="37" name="角丸四角形 36"/>
          <p:cNvSpPr/>
          <p:nvPr/>
        </p:nvSpPr>
        <p:spPr>
          <a:xfrm>
            <a:off x="8477700" y="5661989"/>
            <a:ext cx="3664783" cy="1148691"/>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ysClr val="windowText" lastClr="000000"/>
                </a:solidFill>
                <a:latin typeface="Meiryo UI" panose="020B0604030504040204" pitchFamily="50" charset="-128"/>
                <a:ea typeface="Meiryo UI" panose="020B0604030504040204" pitchFamily="50" charset="-128"/>
              </a:rPr>
              <a:t>処理時間を</a:t>
            </a:r>
            <a:r>
              <a:rPr lang="en-US" altLang="ja-JP" sz="2000" b="1" dirty="0">
                <a:solidFill>
                  <a:sysClr val="windowText" lastClr="000000"/>
                </a:solidFill>
                <a:latin typeface="Meiryo UI" panose="020B0604030504040204" pitchFamily="50" charset="-128"/>
                <a:ea typeface="Meiryo UI" panose="020B0604030504040204" pitchFamily="50" charset="-128"/>
              </a:rPr>
              <a:t>10</a:t>
            </a:r>
            <a:r>
              <a:rPr lang="ja-JP" altLang="en-US" sz="2000" b="1" dirty="0">
                <a:solidFill>
                  <a:sysClr val="windowText" lastClr="000000"/>
                </a:solidFill>
                <a:latin typeface="Meiryo UI" panose="020B0604030504040204" pitchFamily="50" charset="-128"/>
                <a:ea typeface="Meiryo UI" panose="020B0604030504040204" pitchFamily="50" charset="-128"/>
              </a:rPr>
              <a:t>分に再設定し、</a:t>
            </a:r>
            <a:endParaRPr lang="en-US" altLang="ja-JP" sz="2000" b="1"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b="1" dirty="0">
                <a:solidFill>
                  <a:sysClr val="windowText" lastClr="000000"/>
                </a:solidFill>
                <a:latin typeface="Meiryo UI" panose="020B0604030504040204" pitchFamily="50" charset="-128"/>
                <a:ea typeface="Meiryo UI" panose="020B0604030504040204" pitchFamily="50" charset="-128"/>
              </a:rPr>
              <a:t>従来の半分になった。</a:t>
            </a:r>
            <a:endParaRPr kumimoji="1" lang="ja-JP" altLang="en-US" sz="2000" b="1" dirty="0">
              <a:solidFill>
                <a:sysClr val="windowText" lastClr="000000"/>
              </a:solidFill>
              <a:latin typeface="Meiryo UI" panose="020B0604030504040204" pitchFamily="50" charset="-128"/>
              <a:ea typeface="Meiryo UI" panose="020B0604030504040204" pitchFamily="50" charset="-128"/>
            </a:endParaRPr>
          </a:p>
        </p:txBody>
      </p:sp>
      <p:sp>
        <p:nvSpPr>
          <p:cNvPr id="53" name="角丸四角形 52"/>
          <p:cNvSpPr/>
          <p:nvPr/>
        </p:nvSpPr>
        <p:spPr>
          <a:xfrm>
            <a:off x="8133265" y="5647799"/>
            <a:ext cx="546183" cy="1157341"/>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結果</a:t>
            </a:r>
          </a:p>
        </p:txBody>
      </p:sp>
      <p:grpSp>
        <p:nvGrpSpPr>
          <p:cNvPr id="2" name="グループ化 1">
            <a:extLst>
              <a:ext uri="{FF2B5EF4-FFF2-40B4-BE49-F238E27FC236}">
                <a16:creationId xmlns:a16="http://schemas.microsoft.com/office/drawing/2014/main" id="{385990E9-FF18-4A25-884C-63A68D267D67}"/>
              </a:ext>
            </a:extLst>
          </p:cNvPr>
          <p:cNvGrpSpPr/>
          <p:nvPr/>
        </p:nvGrpSpPr>
        <p:grpSpPr>
          <a:xfrm>
            <a:off x="545664" y="1795593"/>
            <a:ext cx="3620768" cy="3274247"/>
            <a:chOff x="545664" y="1795593"/>
            <a:chExt cx="3620768" cy="3274247"/>
          </a:xfrm>
        </p:grpSpPr>
        <p:graphicFrame>
          <p:nvGraphicFramePr>
            <p:cNvPr id="35" name="グラフ 34"/>
            <p:cNvGraphicFramePr>
              <a:graphicFrameLocks/>
            </p:cNvGraphicFramePr>
            <p:nvPr>
              <p:extLst>
                <p:ext uri="{D42A27DB-BD31-4B8C-83A1-F6EECF244321}">
                  <p14:modId xmlns:p14="http://schemas.microsoft.com/office/powerpoint/2010/main" val="409892401"/>
                </p:ext>
              </p:extLst>
            </p:nvPr>
          </p:nvGraphicFramePr>
          <p:xfrm>
            <a:off x="545664" y="1795593"/>
            <a:ext cx="3620768" cy="3274247"/>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直線コネクタ 37"/>
            <p:cNvCxnSpPr>
              <a:cxnSpLocks/>
            </p:cNvCxnSpPr>
            <p:nvPr/>
          </p:nvCxnSpPr>
          <p:spPr>
            <a:xfrm>
              <a:off x="2269325" y="2661920"/>
              <a:ext cx="0" cy="1835958"/>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cxnSpLocks/>
            </p:cNvCxnSpPr>
            <p:nvPr/>
          </p:nvCxnSpPr>
          <p:spPr>
            <a:xfrm>
              <a:off x="3005626" y="2529840"/>
              <a:ext cx="0" cy="1950116"/>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3" name="四角形: 角を丸くする 48">
              <a:extLst>
                <a:ext uri="{FF2B5EF4-FFF2-40B4-BE49-F238E27FC236}">
                  <a16:creationId xmlns:a16="http://schemas.microsoft.com/office/drawing/2014/main" id="{D56C4BAD-1EF6-407D-9E5C-3B2DCF426F89}"/>
                </a:ext>
              </a:extLst>
            </p:cNvPr>
            <p:cNvSpPr/>
            <p:nvPr/>
          </p:nvSpPr>
          <p:spPr>
            <a:xfrm>
              <a:off x="2006057" y="4472124"/>
              <a:ext cx="1268909" cy="190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grpSp>
        <p:nvGrpSpPr>
          <p:cNvPr id="3" name="グループ化 2">
            <a:extLst>
              <a:ext uri="{FF2B5EF4-FFF2-40B4-BE49-F238E27FC236}">
                <a16:creationId xmlns:a16="http://schemas.microsoft.com/office/drawing/2014/main" id="{B0D35E67-39A6-4176-90F1-12297BEA6D55}"/>
              </a:ext>
            </a:extLst>
          </p:cNvPr>
          <p:cNvGrpSpPr/>
          <p:nvPr/>
        </p:nvGrpSpPr>
        <p:grpSpPr>
          <a:xfrm>
            <a:off x="4292653" y="1790961"/>
            <a:ext cx="3620128" cy="3274247"/>
            <a:chOff x="4292653" y="1790961"/>
            <a:chExt cx="3620128" cy="3274247"/>
          </a:xfrm>
        </p:grpSpPr>
        <p:graphicFrame>
          <p:nvGraphicFramePr>
            <p:cNvPr id="36" name="グラフ 35"/>
            <p:cNvGraphicFramePr>
              <a:graphicFrameLocks/>
            </p:cNvGraphicFramePr>
            <p:nvPr>
              <p:extLst>
                <p:ext uri="{D42A27DB-BD31-4B8C-83A1-F6EECF244321}">
                  <p14:modId xmlns:p14="http://schemas.microsoft.com/office/powerpoint/2010/main" val="3988801239"/>
                </p:ext>
              </p:extLst>
            </p:nvPr>
          </p:nvGraphicFramePr>
          <p:xfrm>
            <a:off x="4292653" y="1790961"/>
            <a:ext cx="3620128" cy="3274247"/>
          </p:xfrm>
          <a:graphic>
            <a:graphicData uri="http://schemas.openxmlformats.org/drawingml/2006/chart">
              <c:chart xmlns:c="http://schemas.openxmlformats.org/drawingml/2006/chart" xmlns:r="http://schemas.openxmlformats.org/officeDocument/2006/relationships" r:id="rId4"/>
            </a:graphicData>
          </a:graphic>
        </p:graphicFrame>
        <p:cxnSp>
          <p:nvCxnSpPr>
            <p:cNvPr id="39" name="直線コネクタ 38"/>
            <p:cNvCxnSpPr>
              <a:cxnSpLocks/>
            </p:cNvCxnSpPr>
            <p:nvPr/>
          </p:nvCxnSpPr>
          <p:spPr>
            <a:xfrm>
              <a:off x="6058955" y="2661920"/>
              <a:ext cx="0" cy="1823447"/>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flipH="1">
              <a:off x="6740240" y="2529840"/>
              <a:ext cx="15769" cy="1942138"/>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54" name="四角形: 角を丸くする 48">
              <a:extLst>
                <a:ext uri="{FF2B5EF4-FFF2-40B4-BE49-F238E27FC236}">
                  <a16:creationId xmlns:a16="http://schemas.microsoft.com/office/drawing/2014/main" id="{D56C4BAD-1EF6-407D-9E5C-3B2DCF426F89}"/>
                </a:ext>
              </a:extLst>
            </p:cNvPr>
            <p:cNvSpPr/>
            <p:nvPr/>
          </p:nvSpPr>
          <p:spPr>
            <a:xfrm>
              <a:off x="5792193" y="4472983"/>
              <a:ext cx="1268909" cy="190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grpSp>
        <p:nvGrpSpPr>
          <p:cNvPr id="4" name="グループ化 3">
            <a:extLst>
              <a:ext uri="{FF2B5EF4-FFF2-40B4-BE49-F238E27FC236}">
                <a16:creationId xmlns:a16="http://schemas.microsoft.com/office/drawing/2014/main" id="{5B5FC2C1-3896-450E-A0FD-A323D934F837}"/>
              </a:ext>
            </a:extLst>
          </p:cNvPr>
          <p:cNvGrpSpPr/>
          <p:nvPr/>
        </p:nvGrpSpPr>
        <p:grpSpPr>
          <a:xfrm>
            <a:off x="8039003" y="1795593"/>
            <a:ext cx="3620768" cy="3269615"/>
            <a:chOff x="8039003" y="1795593"/>
            <a:chExt cx="3620768" cy="3269615"/>
          </a:xfrm>
        </p:grpSpPr>
        <p:graphicFrame>
          <p:nvGraphicFramePr>
            <p:cNvPr id="40" name="グラフ 39"/>
            <p:cNvGraphicFramePr>
              <a:graphicFrameLocks/>
            </p:cNvGraphicFramePr>
            <p:nvPr>
              <p:extLst>
                <p:ext uri="{D42A27DB-BD31-4B8C-83A1-F6EECF244321}">
                  <p14:modId xmlns:p14="http://schemas.microsoft.com/office/powerpoint/2010/main" val="1365654369"/>
                </p:ext>
              </p:extLst>
            </p:nvPr>
          </p:nvGraphicFramePr>
          <p:xfrm>
            <a:off x="8039003" y="1795593"/>
            <a:ext cx="3620768" cy="3269615"/>
          </p:xfrm>
          <a:graphic>
            <a:graphicData uri="http://schemas.openxmlformats.org/drawingml/2006/chart">
              <c:chart xmlns:c="http://schemas.openxmlformats.org/drawingml/2006/chart" xmlns:r="http://schemas.openxmlformats.org/officeDocument/2006/relationships" r:id="rId5"/>
            </a:graphicData>
          </a:graphic>
        </p:graphicFrame>
        <p:cxnSp>
          <p:nvCxnSpPr>
            <p:cNvPr id="52" name="直線コネクタ 51"/>
            <p:cNvCxnSpPr>
              <a:cxnSpLocks/>
            </p:cNvCxnSpPr>
            <p:nvPr/>
          </p:nvCxnSpPr>
          <p:spPr>
            <a:xfrm>
              <a:off x="9773104" y="2819400"/>
              <a:ext cx="0" cy="161442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p:cNvCxnSpPr>
            <p:nvPr/>
          </p:nvCxnSpPr>
          <p:spPr>
            <a:xfrm>
              <a:off x="10500638" y="2661920"/>
              <a:ext cx="0" cy="1779821"/>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55" name="四角形: 角を丸くする 48">
              <a:extLst>
                <a:ext uri="{FF2B5EF4-FFF2-40B4-BE49-F238E27FC236}">
                  <a16:creationId xmlns:a16="http://schemas.microsoft.com/office/drawing/2014/main" id="{D56C4BAD-1EF6-407D-9E5C-3B2DCF426F89}"/>
                </a:ext>
              </a:extLst>
            </p:cNvPr>
            <p:cNvSpPr/>
            <p:nvPr/>
          </p:nvSpPr>
          <p:spPr>
            <a:xfrm>
              <a:off x="9560166" y="4444354"/>
              <a:ext cx="1268909" cy="190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sp>
        <p:nvSpPr>
          <p:cNvPr id="58" name="角丸四角形 57"/>
          <p:cNvSpPr/>
          <p:nvPr/>
        </p:nvSpPr>
        <p:spPr>
          <a:xfrm>
            <a:off x="541484" y="5246474"/>
            <a:ext cx="4367488" cy="1411356"/>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・全ロットで６分から大きく変化している</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・全ロットで</a:t>
            </a:r>
            <a:r>
              <a:rPr lang="en-US" altLang="ja-JP" dirty="0">
                <a:solidFill>
                  <a:schemeClr val="tx1"/>
                </a:solidFill>
                <a:latin typeface="Meiryo UI" panose="020B0604030504040204" pitchFamily="50" charset="-128"/>
                <a:ea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rPr>
              <a:t>分～</a:t>
            </a:r>
            <a:r>
              <a:rPr lang="en-US" altLang="ja-JP" dirty="0">
                <a:solidFill>
                  <a:schemeClr val="tx1"/>
                </a:solidFill>
                <a:latin typeface="Meiryo UI" panose="020B0604030504040204" pitchFamily="50" charset="-128"/>
                <a:ea typeface="Meiryo UI" panose="020B0604030504040204" pitchFamily="50" charset="-128"/>
              </a:rPr>
              <a:t>20</a:t>
            </a:r>
            <a:r>
              <a:rPr lang="ja-JP" altLang="en-US" dirty="0">
                <a:solidFill>
                  <a:schemeClr val="tx1"/>
                </a:solidFill>
                <a:latin typeface="Meiryo UI" panose="020B0604030504040204" pitchFamily="50" charset="-128"/>
                <a:ea typeface="Meiryo UI" panose="020B0604030504040204" pitchFamily="50" charset="-128"/>
              </a:rPr>
              <a:t>分での変化はほぼない</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6</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rPr>
              <a:t>分で多少変化するロットもある</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59" name="角丸四角形 22">
            <a:extLst>
              <a:ext uri="{FF2B5EF4-FFF2-40B4-BE49-F238E27FC236}">
                <a16:creationId xmlns:a16="http://schemas.microsoft.com/office/drawing/2014/main" id="{EAD612C6-FC7E-4E19-A6F9-903193D530CF}"/>
              </a:ext>
            </a:extLst>
          </p:cNvPr>
          <p:cNvSpPr/>
          <p:nvPr/>
        </p:nvSpPr>
        <p:spPr bwMode="auto">
          <a:xfrm>
            <a:off x="241622" y="1502345"/>
            <a:ext cx="11720668" cy="3676674"/>
          </a:xfrm>
          <a:prstGeom prst="roundRect">
            <a:avLst>
              <a:gd name="adj" fmla="val 9514"/>
            </a:avLst>
          </a:prstGeom>
          <a:noFill/>
          <a:ln w="19050">
            <a:solidFill>
              <a:schemeClr val="tx1">
                <a:lumMod val="95000"/>
                <a:lumOff val="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433904" y="1230748"/>
            <a:ext cx="6322105" cy="47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材料</a:t>
            </a:r>
            <a:r>
              <a:rPr lang="ja-JP" altLang="en-US" sz="2000" dirty="0">
                <a:solidFill>
                  <a:sysClr val="windowText" lastClr="000000"/>
                </a:solidFill>
                <a:latin typeface="Meiryo UI" panose="020B0604030504040204" pitchFamily="50" charset="-128"/>
                <a:ea typeface="Meiryo UI" panose="020B0604030504040204" pitchFamily="50" charset="-128"/>
              </a:rPr>
              <a:t>３</a:t>
            </a:r>
            <a:r>
              <a:rPr kumimoji="1" lang="ja-JP" altLang="en-US" sz="2000" dirty="0">
                <a:solidFill>
                  <a:sysClr val="windowText" lastClr="000000"/>
                </a:solidFill>
                <a:latin typeface="Meiryo UI" panose="020B0604030504040204" pitchFamily="50" charset="-128"/>
                <a:ea typeface="Meiryo UI" panose="020B0604030504040204" pitchFamily="50" charset="-128"/>
              </a:rPr>
              <a:t>ロットを使用し、</a:t>
            </a:r>
            <a:r>
              <a:rPr kumimoji="1" lang="en-US" altLang="ja-JP" sz="2000" dirty="0">
                <a:solidFill>
                  <a:sysClr val="windowText" lastClr="000000"/>
                </a:solidFill>
                <a:latin typeface="Meiryo UI" panose="020B0604030504040204" pitchFamily="50" charset="-128"/>
                <a:ea typeface="Meiryo UI" panose="020B0604030504040204" pitchFamily="50" charset="-128"/>
              </a:rPr>
              <a:t>HT</a:t>
            </a:r>
            <a:r>
              <a:rPr kumimoji="1" lang="ja-JP" altLang="en-US" sz="2000" dirty="0">
                <a:solidFill>
                  <a:sysClr val="windowText" lastClr="000000"/>
                </a:solidFill>
                <a:latin typeface="Meiryo UI" panose="020B0604030504040204" pitchFamily="50" charset="-128"/>
                <a:ea typeface="Meiryo UI" panose="020B0604030504040204" pitchFamily="50" charset="-128"/>
              </a:rPr>
              <a:t>時間に対しての変化量を検証</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50" name="下矢印 49"/>
          <p:cNvSpPr/>
          <p:nvPr/>
        </p:nvSpPr>
        <p:spPr>
          <a:xfrm rot="16200000">
            <a:off x="4389163" y="5804482"/>
            <a:ext cx="1256024" cy="315761"/>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0" name="角丸四角形 59"/>
          <p:cNvSpPr/>
          <p:nvPr/>
        </p:nvSpPr>
        <p:spPr>
          <a:xfrm>
            <a:off x="215182" y="5246474"/>
            <a:ext cx="410813" cy="1411356"/>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考察</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cxnSp>
        <p:nvCxnSpPr>
          <p:cNvPr id="51" name="直線コネクタ 50"/>
          <p:cNvCxnSpPr/>
          <p:nvPr/>
        </p:nvCxnSpPr>
        <p:spPr>
          <a:xfrm flipV="1">
            <a:off x="701362" y="1631951"/>
            <a:ext cx="57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8740474" y="6238784"/>
            <a:ext cx="30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9178351" y="6538121"/>
            <a:ext cx="21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6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000"/>
                                        <p:tgtEl>
                                          <p:spTgt spid="51"/>
                                        </p:tgtEl>
                                      </p:cBhvr>
                                    </p:animEffect>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75" fill="hold">
                                          <p:stCondLst>
                                            <p:cond delay="0"/>
                                          </p:stCondLst>
                                        </p:cTn>
                                        <p:tgtEl>
                                          <p:spTgt spid="2"/>
                                        </p:tgtEl>
                                        <p:attrNameLst>
                                          <p:attrName>r</p:attrName>
                                        </p:attrNameLst>
                                      </p:cBhvr>
                                    </p:animRot>
                                    <p:animRot by="-240000">
                                      <p:cBhvr>
                                        <p:cTn id="11" dur="150" fill="hold">
                                          <p:stCondLst>
                                            <p:cond delay="150"/>
                                          </p:stCondLst>
                                        </p:cTn>
                                        <p:tgtEl>
                                          <p:spTgt spid="2"/>
                                        </p:tgtEl>
                                        <p:attrNameLst>
                                          <p:attrName>r</p:attrName>
                                        </p:attrNameLst>
                                      </p:cBhvr>
                                    </p:animRot>
                                    <p:animRot by="240000">
                                      <p:cBhvr>
                                        <p:cTn id="12" dur="150" fill="hold">
                                          <p:stCondLst>
                                            <p:cond delay="300"/>
                                          </p:stCondLst>
                                        </p:cTn>
                                        <p:tgtEl>
                                          <p:spTgt spid="2"/>
                                        </p:tgtEl>
                                        <p:attrNameLst>
                                          <p:attrName>r</p:attrName>
                                        </p:attrNameLst>
                                      </p:cBhvr>
                                    </p:animRot>
                                    <p:animRot by="-240000">
                                      <p:cBhvr>
                                        <p:cTn id="13" dur="150" fill="hold">
                                          <p:stCondLst>
                                            <p:cond delay="450"/>
                                          </p:stCondLst>
                                        </p:cTn>
                                        <p:tgtEl>
                                          <p:spTgt spid="2"/>
                                        </p:tgtEl>
                                        <p:attrNameLst>
                                          <p:attrName>r</p:attrName>
                                        </p:attrNameLst>
                                      </p:cBhvr>
                                    </p:animRot>
                                    <p:animRot by="120000">
                                      <p:cBhvr>
                                        <p:cTn id="14" dur="150" fill="hold">
                                          <p:stCondLst>
                                            <p:cond delay="600"/>
                                          </p:stCondLst>
                                        </p:cTn>
                                        <p:tgtEl>
                                          <p:spTgt spid="2"/>
                                        </p:tgtEl>
                                        <p:attrNameLst>
                                          <p:attrName>r</p:attrName>
                                        </p:attrNameLst>
                                      </p:cBhvr>
                                    </p:animRot>
                                  </p:childTnLst>
                                </p:cTn>
                              </p:par>
                            </p:childTnLst>
                          </p:cTn>
                        </p:par>
                        <p:par>
                          <p:cTn id="15" fill="hold">
                            <p:stCondLst>
                              <p:cond delay="1750"/>
                            </p:stCondLst>
                            <p:childTnLst>
                              <p:par>
                                <p:cTn id="16" presetID="32" presetClass="emph" presetSubtype="0" fill="hold" nodeType="afterEffect">
                                  <p:stCondLst>
                                    <p:cond delay="0"/>
                                  </p:stCondLst>
                                  <p:childTnLst>
                                    <p:animRot by="120000">
                                      <p:cBhvr>
                                        <p:cTn id="17" dur="75" fill="hold">
                                          <p:stCondLst>
                                            <p:cond delay="0"/>
                                          </p:stCondLst>
                                        </p:cTn>
                                        <p:tgtEl>
                                          <p:spTgt spid="3"/>
                                        </p:tgtEl>
                                        <p:attrNameLst>
                                          <p:attrName>r</p:attrName>
                                        </p:attrNameLst>
                                      </p:cBhvr>
                                    </p:animRot>
                                    <p:animRot by="-240000">
                                      <p:cBhvr>
                                        <p:cTn id="18" dur="150" fill="hold">
                                          <p:stCondLst>
                                            <p:cond delay="150"/>
                                          </p:stCondLst>
                                        </p:cTn>
                                        <p:tgtEl>
                                          <p:spTgt spid="3"/>
                                        </p:tgtEl>
                                        <p:attrNameLst>
                                          <p:attrName>r</p:attrName>
                                        </p:attrNameLst>
                                      </p:cBhvr>
                                    </p:animRot>
                                    <p:animRot by="240000">
                                      <p:cBhvr>
                                        <p:cTn id="19" dur="150" fill="hold">
                                          <p:stCondLst>
                                            <p:cond delay="300"/>
                                          </p:stCondLst>
                                        </p:cTn>
                                        <p:tgtEl>
                                          <p:spTgt spid="3"/>
                                        </p:tgtEl>
                                        <p:attrNameLst>
                                          <p:attrName>r</p:attrName>
                                        </p:attrNameLst>
                                      </p:cBhvr>
                                    </p:animRot>
                                    <p:animRot by="-240000">
                                      <p:cBhvr>
                                        <p:cTn id="20" dur="150" fill="hold">
                                          <p:stCondLst>
                                            <p:cond delay="450"/>
                                          </p:stCondLst>
                                        </p:cTn>
                                        <p:tgtEl>
                                          <p:spTgt spid="3"/>
                                        </p:tgtEl>
                                        <p:attrNameLst>
                                          <p:attrName>r</p:attrName>
                                        </p:attrNameLst>
                                      </p:cBhvr>
                                    </p:animRot>
                                    <p:animRot by="120000">
                                      <p:cBhvr>
                                        <p:cTn id="21" dur="150" fill="hold">
                                          <p:stCondLst>
                                            <p:cond delay="600"/>
                                          </p:stCondLst>
                                        </p:cTn>
                                        <p:tgtEl>
                                          <p:spTgt spid="3"/>
                                        </p:tgtEl>
                                        <p:attrNameLst>
                                          <p:attrName>r</p:attrName>
                                        </p:attrNameLst>
                                      </p:cBhvr>
                                    </p:animRot>
                                  </p:childTnLst>
                                </p:cTn>
                              </p:par>
                            </p:childTnLst>
                          </p:cTn>
                        </p:par>
                        <p:par>
                          <p:cTn id="22" fill="hold">
                            <p:stCondLst>
                              <p:cond delay="2500"/>
                            </p:stCondLst>
                            <p:childTnLst>
                              <p:par>
                                <p:cTn id="23" presetID="32" presetClass="emph" presetSubtype="0" fill="hold" nodeType="afterEffect">
                                  <p:stCondLst>
                                    <p:cond delay="0"/>
                                  </p:stCondLst>
                                  <p:childTnLst>
                                    <p:animRot by="120000">
                                      <p:cBhvr>
                                        <p:cTn id="24" dur="75" fill="hold">
                                          <p:stCondLst>
                                            <p:cond delay="0"/>
                                          </p:stCondLst>
                                        </p:cTn>
                                        <p:tgtEl>
                                          <p:spTgt spid="4"/>
                                        </p:tgtEl>
                                        <p:attrNameLst>
                                          <p:attrName>r</p:attrName>
                                        </p:attrNameLst>
                                      </p:cBhvr>
                                    </p:animRot>
                                    <p:animRot by="-240000">
                                      <p:cBhvr>
                                        <p:cTn id="25" dur="150" fill="hold">
                                          <p:stCondLst>
                                            <p:cond delay="150"/>
                                          </p:stCondLst>
                                        </p:cTn>
                                        <p:tgtEl>
                                          <p:spTgt spid="4"/>
                                        </p:tgtEl>
                                        <p:attrNameLst>
                                          <p:attrName>r</p:attrName>
                                        </p:attrNameLst>
                                      </p:cBhvr>
                                    </p:animRot>
                                    <p:animRot by="240000">
                                      <p:cBhvr>
                                        <p:cTn id="26" dur="150" fill="hold">
                                          <p:stCondLst>
                                            <p:cond delay="300"/>
                                          </p:stCondLst>
                                        </p:cTn>
                                        <p:tgtEl>
                                          <p:spTgt spid="4"/>
                                        </p:tgtEl>
                                        <p:attrNameLst>
                                          <p:attrName>r</p:attrName>
                                        </p:attrNameLst>
                                      </p:cBhvr>
                                    </p:animRot>
                                    <p:animRot by="-240000">
                                      <p:cBhvr>
                                        <p:cTn id="27" dur="150" fill="hold">
                                          <p:stCondLst>
                                            <p:cond delay="450"/>
                                          </p:stCondLst>
                                        </p:cTn>
                                        <p:tgtEl>
                                          <p:spTgt spid="4"/>
                                        </p:tgtEl>
                                        <p:attrNameLst>
                                          <p:attrName>r</p:attrName>
                                        </p:attrNameLst>
                                      </p:cBhvr>
                                    </p:animRot>
                                    <p:animRot by="120000">
                                      <p:cBhvr>
                                        <p:cTn id="28" dur="150" fill="hold">
                                          <p:stCondLst>
                                            <p:cond delay="6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6" presetClass="emph" presetSubtype="0" repeatCount="2000" fill="hold" grpId="0" nodeType="clickEffect">
                                  <p:stCondLst>
                                    <p:cond delay="0"/>
                                  </p:stCondLst>
                                  <p:childTnLst>
                                    <p:animEffect transition="out" filter="fade">
                                      <p:cBhvr>
                                        <p:cTn id="32" dur="750" tmFilter="0, 0; .2, .5; .8, .5; 1, 0"/>
                                        <p:tgtEl>
                                          <p:spTgt spid="42"/>
                                        </p:tgtEl>
                                      </p:cBhvr>
                                    </p:animEffect>
                                    <p:animScale>
                                      <p:cBhvr>
                                        <p:cTn id="33" dur="375" autoRev="1" fill="hold"/>
                                        <p:tgtEl>
                                          <p:spTgt spid="42"/>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1250"/>
                                        <p:tgtEl>
                                          <p:spTgt spid="56"/>
                                        </p:tgtEl>
                                      </p:cBhvr>
                                    </p:animEffect>
                                  </p:childTnLst>
                                </p:cTn>
                              </p:par>
                            </p:childTnLst>
                          </p:cTn>
                        </p:par>
                        <p:par>
                          <p:cTn id="39" fill="hold">
                            <p:stCondLst>
                              <p:cond delay="1250"/>
                            </p:stCondLst>
                            <p:childTnLst>
                              <p:par>
                                <p:cTn id="40" presetID="22" presetClass="entr" presetSubtype="8"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1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効果の確認①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締付トルクの適正化</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トルクレンチで作業する</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28</a:t>
                </a:r>
              </a:p>
            </p:txBody>
          </p:sp>
        </p:grpSp>
      </p:grpSp>
      <p:sp>
        <p:nvSpPr>
          <p:cNvPr id="13" name="正方形/長方形 12">
            <a:extLst>
              <a:ext uri="{FF2B5EF4-FFF2-40B4-BE49-F238E27FC236}">
                <a16:creationId xmlns:a16="http://schemas.microsoft.com/office/drawing/2014/main" id="{1A32F099-9412-46B5-8DB0-7FEAE222B173}"/>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8/16</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pic>
        <p:nvPicPr>
          <p:cNvPr id="25"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 t="17460" r="1676" b="19155"/>
          <a:stretch/>
        </p:blipFill>
        <p:spPr bwMode="auto">
          <a:xfrm rot="10596371" flipH="1" flipV="1">
            <a:off x="8325281" y="1034493"/>
            <a:ext cx="2778063" cy="7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7982317" y="1725356"/>
            <a:ext cx="4032653" cy="139993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ysClr val="windowText" lastClr="000000"/>
                </a:solidFill>
                <a:latin typeface="Meiryo UI" panose="020B0604030504040204" pitchFamily="50" charset="-128"/>
                <a:ea typeface="Meiryo UI" panose="020B0604030504040204" pitchFamily="50" charset="-128"/>
              </a:rPr>
              <a:t>トルクレンチ使用により</a:t>
            </a:r>
            <a:endParaRPr kumimoji="1" lang="en-US" altLang="ja-JP" sz="2800" b="1"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800" b="1" dirty="0">
                <a:solidFill>
                  <a:sysClr val="windowText" lastClr="000000"/>
                </a:solidFill>
                <a:latin typeface="Meiryo UI" panose="020B0604030504040204" pitchFamily="50" charset="-128"/>
                <a:ea typeface="Meiryo UI" panose="020B0604030504040204" pitchFamily="50" charset="-128"/>
              </a:rPr>
              <a:t>約</a:t>
            </a:r>
            <a:r>
              <a:rPr kumimoji="1" lang="en-US" altLang="ja-JP" sz="2800" b="1" dirty="0">
                <a:solidFill>
                  <a:sysClr val="windowText" lastClr="000000"/>
                </a:solidFill>
                <a:latin typeface="Meiryo UI" panose="020B0604030504040204" pitchFamily="50" charset="-128"/>
                <a:ea typeface="Meiryo UI" panose="020B0604030504040204" pitchFamily="50" charset="-128"/>
              </a:rPr>
              <a:t>5</a:t>
            </a:r>
            <a:r>
              <a:rPr kumimoji="1" lang="ja-JP" altLang="en-US" sz="2800" b="1" dirty="0">
                <a:solidFill>
                  <a:sysClr val="windowText" lastClr="000000"/>
                </a:solidFill>
                <a:latin typeface="Meiryo UI" panose="020B0604030504040204" pitchFamily="50" charset="-128"/>
                <a:ea typeface="Meiryo UI" panose="020B0604030504040204" pitchFamily="50" charset="-128"/>
              </a:rPr>
              <a:t>分低減！！</a:t>
            </a:r>
          </a:p>
        </p:txBody>
      </p:sp>
      <p:grpSp>
        <p:nvGrpSpPr>
          <p:cNvPr id="32" name="グループ化 31"/>
          <p:cNvGrpSpPr/>
          <p:nvPr/>
        </p:nvGrpSpPr>
        <p:grpSpPr>
          <a:xfrm>
            <a:off x="7586018" y="3193461"/>
            <a:ext cx="4549524" cy="3505612"/>
            <a:chOff x="7787354" y="1421086"/>
            <a:chExt cx="4173121" cy="3505612"/>
          </a:xfrm>
        </p:grpSpPr>
        <p:grpSp>
          <p:nvGrpSpPr>
            <p:cNvPr id="33" name="グループ化 32">
              <a:extLst>
                <a:ext uri="{FF2B5EF4-FFF2-40B4-BE49-F238E27FC236}">
                  <a16:creationId xmlns:a16="http://schemas.microsoft.com/office/drawing/2014/main" id="{2A9A437B-6FEE-4C87-B4BD-EF2BB355EDE6}"/>
                </a:ext>
              </a:extLst>
            </p:cNvPr>
            <p:cNvGrpSpPr/>
            <p:nvPr/>
          </p:nvGrpSpPr>
          <p:grpSpPr>
            <a:xfrm>
              <a:off x="8095166" y="1654337"/>
              <a:ext cx="3865309" cy="3272361"/>
              <a:chOff x="8095166" y="1654337"/>
              <a:chExt cx="3865309" cy="3272361"/>
            </a:xfrm>
          </p:grpSpPr>
          <p:graphicFrame>
            <p:nvGraphicFramePr>
              <p:cNvPr id="56" name="グラフ 55"/>
              <p:cNvGraphicFramePr>
                <a:graphicFrameLocks/>
              </p:cNvGraphicFramePr>
              <p:nvPr>
                <p:extLst>
                  <p:ext uri="{D42A27DB-BD31-4B8C-83A1-F6EECF244321}">
                    <p14:modId xmlns:p14="http://schemas.microsoft.com/office/powerpoint/2010/main" val="2437650022"/>
                  </p:ext>
                </p:extLst>
              </p:nvPr>
            </p:nvGraphicFramePr>
            <p:xfrm>
              <a:off x="8095166" y="1654337"/>
              <a:ext cx="3865309" cy="3272361"/>
            </p:xfrm>
            <a:graphic>
              <a:graphicData uri="http://schemas.openxmlformats.org/drawingml/2006/chart">
                <c:chart xmlns:c="http://schemas.openxmlformats.org/drawingml/2006/chart" xmlns:r="http://schemas.openxmlformats.org/officeDocument/2006/relationships" r:id="rId4"/>
              </a:graphicData>
            </a:graphic>
          </p:graphicFrame>
          <p:sp>
            <p:nvSpPr>
              <p:cNvPr id="57" name="テキスト ボックス 56"/>
              <p:cNvSpPr txBox="1"/>
              <p:nvPr/>
            </p:nvSpPr>
            <p:spPr>
              <a:xfrm>
                <a:off x="9621129" y="3194423"/>
                <a:ext cx="2097724" cy="584775"/>
              </a:xfrm>
              <a:prstGeom prst="rect">
                <a:avLst/>
              </a:prstGeom>
              <a:solidFill>
                <a:schemeClr val="bg2"/>
              </a:solid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目標ラインまで</a:t>
                </a:r>
                <a:endParaRPr kumimoji="1" lang="en-US" altLang="ja-JP" sz="16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あと</a:t>
                </a:r>
                <a:r>
                  <a:rPr kumimoji="1" lang="en-US" altLang="ja-JP" sz="1600" b="1" dirty="0">
                    <a:latin typeface="Meiryo UI" panose="020B0604030504040204" pitchFamily="50" charset="-128"/>
                    <a:ea typeface="Meiryo UI" panose="020B0604030504040204" pitchFamily="50" charset="-128"/>
                  </a:rPr>
                  <a:t>16.5</a:t>
                </a:r>
                <a:r>
                  <a:rPr kumimoji="1" lang="ja-JP" altLang="en-US" sz="1600" b="1" dirty="0">
                    <a:latin typeface="Meiryo UI" panose="020B0604030504040204" pitchFamily="50" charset="-128"/>
                    <a:ea typeface="Meiryo UI" panose="020B0604030504040204" pitchFamily="50" charset="-128"/>
                  </a:rPr>
                  <a:t>分！！！</a:t>
                </a:r>
              </a:p>
            </p:txBody>
          </p:sp>
          <p:sp>
            <p:nvSpPr>
              <p:cNvPr id="58" name="正方形/長方形 57"/>
              <p:cNvSpPr/>
              <p:nvPr/>
            </p:nvSpPr>
            <p:spPr>
              <a:xfrm>
                <a:off x="11254568" y="4645858"/>
                <a:ext cx="631618" cy="276999"/>
              </a:xfrm>
              <a:prstGeom prst="rect">
                <a:avLst/>
              </a:prstGeom>
            </p:spPr>
            <p:txBody>
              <a:bodyPr wrap="square">
                <a:spAutoFit/>
              </a:bodyPr>
              <a:lstStyle/>
              <a:p>
                <a:pPr algn="ctr"/>
                <a:r>
                  <a:rPr lang="ja-JP" altLang="en-US" sz="1200" dirty="0">
                    <a:ln w="0"/>
                    <a:latin typeface="Meiryo UI" panose="020B0604030504040204" pitchFamily="50" charset="-128"/>
                    <a:ea typeface="Meiryo UI" panose="020B0604030504040204" pitchFamily="50" charset="-128"/>
                  </a:rPr>
                  <a:t>活動月</a:t>
                </a:r>
                <a:endParaRPr lang="ja-JP" altLang="en-US" sz="1400" dirty="0">
                  <a:ln w="0"/>
                  <a:latin typeface="Meiryo UI" panose="020B0604030504040204" pitchFamily="50" charset="-128"/>
                  <a:ea typeface="Meiryo UI" panose="020B0604030504040204" pitchFamily="50" charset="-128"/>
                </a:endParaRPr>
              </a:p>
            </p:txBody>
          </p:sp>
        </p:grpSp>
        <p:sp>
          <p:nvSpPr>
            <p:cNvPr id="54" name="正方形/長方形 53"/>
            <p:cNvSpPr/>
            <p:nvPr/>
          </p:nvSpPr>
          <p:spPr>
            <a:xfrm>
              <a:off x="7787354" y="1421086"/>
              <a:ext cx="827651" cy="307777"/>
            </a:xfrm>
            <a:prstGeom prst="rect">
              <a:avLst/>
            </a:prstGeom>
          </p:spPr>
          <p:txBody>
            <a:bodyPr wrap="square">
              <a:spAutoFit/>
            </a:bodyPr>
            <a:lstStyle/>
            <a:p>
              <a:pPr algn="ctr"/>
              <a:r>
                <a:rPr lang="ja-JP" altLang="en-US" sz="1400" dirty="0">
                  <a:ln w="0"/>
                  <a:latin typeface="Meiryo UI" panose="020B0604030504040204" pitchFamily="50" charset="-128"/>
                  <a:ea typeface="Meiryo UI" panose="020B0604030504040204" pitchFamily="50" charset="-128"/>
                </a:rPr>
                <a:t>時間</a:t>
              </a:r>
              <a:r>
                <a:rPr lang="en-US" altLang="ja-JP" sz="1400" dirty="0">
                  <a:ln w="0"/>
                  <a:latin typeface="Meiryo UI" panose="020B0604030504040204" pitchFamily="50" charset="-128"/>
                  <a:ea typeface="Meiryo UI" panose="020B0604030504040204" pitchFamily="50" charset="-128"/>
                </a:rPr>
                <a:t>(</a:t>
              </a:r>
              <a:r>
                <a:rPr lang="ja-JP" altLang="en-US" sz="1400" dirty="0">
                  <a:ln w="0"/>
                  <a:latin typeface="Meiryo UI" panose="020B0604030504040204" pitchFamily="50" charset="-128"/>
                  <a:ea typeface="Meiryo UI" panose="020B0604030504040204" pitchFamily="50" charset="-128"/>
                </a:rPr>
                <a:t>分</a:t>
              </a:r>
              <a:r>
                <a:rPr lang="en-US" altLang="ja-JP" sz="1400" dirty="0">
                  <a:ln w="0"/>
                  <a:latin typeface="Meiryo UI" panose="020B0604030504040204" pitchFamily="50" charset="-128"/>
                  <a:ea typeface="Meiryo UI" panose="020B0604030504040204" pitchFamily="50" charset="-128"/>
                </a:rPr>
                <a:t>)</a:t>
              </a:r>
              <a:endParaRPr lang="ja-JP" altLang="en-US" sz="1600" dirty="0">
                <a:ln w="0"/>
                <a:latin typeface="Meiryo UI" panose="020B0604030504040204" pitchFamily="50" charset="-128"/>
                <a:ea typeface="Meiryo UI" panose="020B0604030504040204" pitchFamily="50" charset="-128"/>
              </a:endParaRPr>
            </a:p>
          </p:txBody>
        </p:sp>
        <p:cxnSp>
          <p:nvCxnSpPr>
            <p:cNvPr id="55" name="直線コネクタ 54">
              <a:extLst>
                <a:ext uri="{FF2B5EF4-FFF2-40B4-BE49-F238E27FC236}">
                  <a16:creationId xmlns:a16="http://schemas.microsoft.com/office/drawing/2014/main" id="{B1398E08-87BF-41ED-845F-1DDB25B9F262}"/>
                </a:ext>
              </a:extLst>
            </p:cNvPr>
            <p:cNvCxnSpPr>
              <a:cxnSpLocks/>
            </p:cNvCxnSpPr>
            <p:nvPr/>
          </p:nvCxnSpPr>
          <p:spPr>
            <a:xfrm>
              <a:off x="8507615" y="3130822"/>
              <a:ext cx="3342262" cy="0"/>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2" y="5194653"/>
            <a:ext cx="1121761" cy="1383912"/>
          </a:xfrm>
          <a:prstGeom prst="rect">
            <a:avLst/>
          </a:prstGeom>
        </p:spPr>
      </p:pic>
      <p:pic>
        <p:nvPicPr>
          <p:cNvPr id="61" name="図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9699" y="5118992"/>
            <a:ext cx="1095488" cy="1394975"/>
          </a:xfrm>
          <a:prstGeom prst="rect">
            <a:avLst/>
          </a:prstGeom>
        </p:spPr>
      </p:pic>
      <p:sp>
        <p:nvSpPr>
          <p:cNvPr id="68" name="角丸四角形 67"/>
          <p:cNvSpPr/>
          <p:nvPr/>
        </p:nvSpPr>
        <p:spPr>
          <a:xfrm>
            <a:off x="710274" y="4218669"/>
            <a:ext cx="5849761" cy="97084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全員の締付トルクが一定になることでナット締付後の</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真直度のズレは</a:t>
            </a:r>
            <a:r>
              <a:rPr lang="ja-JP" altLang="en-US" sz="2400" b="1" u="sng" dirty="0">
                <a:solidFill>
                  <a:srgbClr val="FF0000"/>
                </a:solidFill>
                <a:latin typeface="Meiryo UI" panose="020B0604030504040204" pitchFamily="50" charset="-128"/>
                <a:ea typeface="Meiryo UI" panose="020B0604030504040204" pitchFamily="50" charset="-128"/>
              </a:rPr>
              <a:t>毎回ほぼ</a:t>
            </a:r>
            <a:r>
              <a:rPr lang="en-US" altLang="ja-JP" sz="2400" b="1" u="sng" dirty="0">
                <a:solidFill>
                  <a:srgbClr val="FF0000"/>
                </a:solidFill>
                <a:latin typeface="Meiryo UI" panose="020B0604030504040204" pitchFamily="50" charset="-128"/>
                <a:ea typeface="Meiryo UI" panose="020B0604030504040204" pitchFamily="50" charset="-128"/>
              </a:rPr>
              <a:t>0.05mm</a:t>
            </a:r>
            <a:r>
              <a:rPr lang="ja-JP" altLang="en-US" dirty="0">
                <a:solidFill>
                  <a:schemeClr val="tx1"/>
                </a:solidFill>
                <a:latin typeface="Meiryo UI" panose="020B0604030504040204" pitchFamily="50" charset="-128"/>
                <a:ea typeface="Meiryo UI" panose="020B0604030504040204" pitchFamily="50" charset="-128"/>
              </a:rPr>
              <a:t>に！</a:t>
            </a:r>
            <a:endParaRPr lang="en-US" altLang="ja-JP" dirty="0">
              <a:solidFill>
                <a:schemeClr val="tx1"/>
              </a:solidFill>
              <a:latin typeface="Meiryo UI" panose="020B0604030504040204" pitchFamily="50" charset="-128"/>
              <a:ea typeface="Meiryo UI" panose="020B0604030504040204" pitchFamily="50" charset="-128"/>
            </a:endParaRPr>
          </a:p>
          <a:p>
            <a:r>
              <a:rPr lang="en-US" altLang="ja-JP" dirty="0">
                <a:solidFill>
                  <a:schemeClr val="tx1"/>
                </a:solidFill>
                <a:latin typeface="Meiryo UI" panose="020B0604030504040204" pitchFamily="50" charset="-128"/>
                <a:ea typeface="Meiryo UI" panose="020B0604030504040204" pitchFamily="50" charset="-128"/>
              </a:rPr>
              <a:t>HT</a:t>
            </a:r>
            <a:r>
              <a:rPr lang="ja-JP" altLang="en-US" dirty="0">
                <a:solidFill>
                  <a:schemeClr val="tx1"/>
                </a:solidFill>
                <a:latin typeface="Meiryo UI" panose="020B0604030504040204" pitchFamily="50" charset="-128"/>
                <a:ea typeface="Meiryo UI" panose="020B0604030504040204" pitchFamily="50" charset="-128"/>
              </a:rPr>
              <a:t>前の繰返し回数が減って約５分の作業時間を低減！</a:t>
            </a:r>
          </a:p>
        </p:txBody>
      </p:sp>
      <p:sp>
        <p:nvSpPr>
          <p:cNvPr id="50" name="線吹き出し 1 (枠付き) 49"/>
          <p:cNvSpPr/>
          <p:nvPr/>
        </p:nvSpPr>
        <p:spPr bwMode="auto">
          <a:xfrm>
            <a:off x="8420546" y="5536971"/>
            <a:ext cx="1219225" cy="520597"/>
          </a:xfrm>
          <a:prstGeom prst="borderCallout1">
            <a:avLst>
              <a:gd name="adj1" fmla="val -129468"/>
              <a:gd name="adj2" fmla="val 71068"/>
              <a:gd name="adj3" fmla="val -1285"/>
              <a:gd name="adj4" fmla="val 48674"/>
            </a:avLst>
          </a:prstGeom>
          <a:ln w="2540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目標ライン</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54</a:t>
            </a:r>
            <a:r>
              <a:rPr lang="ja-JP" altLang="en-US" sz="1400" dirty="0">
                <a:latin typeface="Meiryo UI" panose="020B0604030504040204" pitchFamily="50" charset="-128"/>
                <a:ea typeface="Meiryo UI" panose="020B0604030504040204" pitchFamily="50" charset="-128"/>
              </a:rPr>
              <a:t>分）</a:t>
            </a:r>
            <a:endParaRPr lang="ja-JP" sz="1400" dirty="0">
              <a:latin typeface="Meiryo UI" panose="020B0604030504040204" pitchFamily="50" charset="-128"/>
              <a:ea typeface="Meiryo UI" panose="020B0604030504040204" pitchFamily="50" charset="-128"/>
            </a:endParaRPr>
          </a:p>
        </p:txBody>
      </p:sp>
      <p:pic>
        <p:nvPicPr>
          <p:cNvPr id="51" name="図 50">
            <a:extLst>
              <a:ext uri="{FF2B5EF4-FFF2-40B4-BE49-F238E27FC236}">
                <a16:creationId xmlns:a16="http://schemas.microsoft.com/office/drawing/2014/main" id="{D02E5A60-6EAB-49B5-B68D-1996E659B04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475339" y="5189514"/>
            <a:ext cx="271648" cy="421706"/>
          </a:xfrm>
          <a:prstGeom prst="rect">
            <a:avLst/>
          </a:prstGeom>
        </p:spPr>
      </p:pic>
      <p:sp>
        <p:nvSpPr>
          <p:cNvPr id="64" name="四角形吹き出し 20">
            <a:extLst>
              <a:ext uri="{FF2B5EF4-FFF2-40B4-BE49-F238E27FC236}">
                <a16:creationId xmlns:a16="http://schemas.microsoft.com/office/drawing/2014/main" id="{0934600C-21E2-49F5-9C46-2290F503D74F}"/>
              </a:ext>
            </a:extLst>
          </p:cNvPr>
          <p:cNvSpPr/>
          <p:nvPr/>
        </p:nvSpPr>
        <p:spPr>
          <a:xfrm>
            <a:off x="1292031" y="5308911"/>
            <a:ext cx="4480914" cy="717017"/>
          </a:xfrm>
          <a:prstGeom prst="wedgeRectCallout">
            <a:avLst>
              <a:gd name="adj1" fmla="val -56606"/>
              <a:gd name="adj2" fmla="val 5613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緩められないことがなくなったよ！！！</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65" name="四角形吹き出し 20">
            <a:extLst>
              <a:ext uri="{FF2B5EF4-FFF2-40B4-BE49-F238E27FC236}">
                <a16:creationId xmlns:a16="http://schemas.microsoft.com/office/drawing/2014/main" id="{FAA5B2E5-EDDD-4AAE-A35E-E5BBB930ECB6}"/>
              </a:ext>
            </a:extLst>
          </p:cNvPr>
          <p:cNvSpPr/>
          <p:nvPr/>
        </p:nvSpPr>
        <p:spPr>
          <a:xfrm>
            <a:off x="2070351" y="6077158"/>
            <a:ext cx="4656266" cy="717017"/>
          </a:xfrm>
          <a:prstGeom prst="wedgeRectCallout">
            <a:avLst>
              <a:gd name="adj1" fmla="val 59276"/>
              <a:gd name="adj2" fmla="val -5412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Meiryo UI" panose="020B0604030504040204" pitchFamily="50" charset="-128"/>
                <a:ea typeface="Meiryo UI" panose="020B0604030504040204" pitchFamily="50" charset="-128"/>
              </a:rPr>
              <a:t>作業のやりにくさなどの無駄も減らせました！</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6BD2C4EE-0719-45CB-8561-52E73749140C}"/>
              </a:ext>
            </a:extLst>
          </p:cNvPr>
          <p:cNvSpPr/>
          <p:nvPr/>
        </p:nvSpPr>
        <p:spPr>
          <a:xfrm>
            <a:off x="8727719" y="3210879"/>
            <a:ext cx="2717276" cy="400110"/>
          </a:xfrm>
          <a:prstGeom prst="rect">
            <a:avLst/>
          </a:prstGeom>
          <a:solidFill>
            <a:schemeClr val="bg1"/>
          </a:solidFill>
        </p:spPr>
        <p:txBody>
          <a:bodyPr wrap="square">
            <a:spAutoFit/>
          </a:bodyPr>
          <a:lstStyle/>
          <a:p>
            <a:pPr algn="ctr"/>
            <a:r>
              <a:rPr lang="ja-JP" altLang="en-US" sz="2000" b="1" dirty="0">
                <a:ln w="0"/>
                <a:latin typeface="Meiryo UI" panose="020B0604030504040204" pitchFamily="50" charset="-128"/>
                <a:ea typeface="Meiryo UI" panose="020B0604030504040204" pitchFamily="50" charset="-128"/>
              </a:rPr>
              <a:t>改善効果時間の推移</a:t>
            </a:r>
          </a:p>
        </p:txBody>
      </p:sp>
      <p:pic>
        <p:nvPicPr>
          <p:cNvPr id="2" name="図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858" y="2840642"/>
            <a:ext cx="4820167" cy="1231304"/>
          </a:xfrm>
          <a:prstGeom prst="rect">
            <a:avLst/>
          </a:prstGeom>
        </p:spPr>
      </p:pic>
      <p:sp>
        <p:nvSpPr>
          <p:cNvPr id="34" name="テキスト ボックス 33"/>
          <p:cNvSpPr txBox="1"/>
          <p:nvPr/>
        </p:nvSpPr>
        <p:spPr>
          <a:xfrm>
            <a:off x="5516279" y="2267001"/>
            <a:ext cx="1249161" cy="369332"/>
          </a:xfrm>
          <a:prstGeom prst="rect">
            <a:avLst/>
          </a:prstGeom>
          <a:noFill/>
        </p:spPr>
        <p:txBody>
          <a:bodyPr wrap="square" rtlCol="0">
            <a:spAutoFit/>
          </a:bodyPr>
          <a:lstStyle/>
          <a:p>
            <a:r>
              <a:rPr lang="en-US" altLang="ja-JP" b="1" u="sng" dirty="0">
                <a:latin typeface="Meiryo UI" panose="020B0604030504040204" pitchFamily="50" charset="-128"/>
                <a:ea typeface="Meiryo UI" panose="020B0604030504040204" pitchFamily="50" charset="-128"/>
              </a:rPr>
              <a:t>σ=0.033</a:t>
            </a:r>
            <a:endParaRPr kumimoji="1" lang="en-US" altLang="ja-JP" u="sng" dirty="0">
              <a:latin typeface="Meiryo UI" panose="020B0604030504040204" pitchFamily="50" charset="-128"/>
              <a:ea typeface="Meiryo UI" panose="020B0604030504040204" pitchFamily="50" charset="-128"/>
            </a:endParaRPr>
          </a:p>
        </p:txBody>
      </p:sp>
      <p:pic>
        <p:nvPicPr>
          <p:cNvPr id="35" name="図 34">
            <a:extLst>
              <a:ext uri="{FF2B5EF4-FFF2-40B4-BE49-F238E27FC236}">
                <a16:creationId xmlns:a16="http://schemas.microsoft.com/office/drawing/2014/main" id="{7A80A3DB-192B-420F-AA83-605DB0B1A2E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2414"/>
          <a:stretch/>
        </p:blipFill>
        <p:spPr bwMode="auto">
          <a:xfrm>
            <a:off x="720072" y="1530867"/>
            <a:ext cx="4820167" cy="1172949"/>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D67931E7-5A03-45D5-A928-3AA7A93A5E56}"/>
              </a:ext>
            </a:extLst>
          </p:cNvPr>
          <p:cNvSpPr txBox="1"/>
          <p:nvPr/>
        </p:nvSpPr>
        <p:spPr>
          <a:xfrm>
            <a:off x="5524514" y="1920271"/>
            <a:ext cx="1323807" cy="369332"/>
          </a:xfrm>
          <a:prstGeom prst="rect">
            <a:avLst/>
          </a:prstGeom>
          <a:noFill/>
        </p:spPr>
        <p:txBody>
          <a:bodyPr wrap="square" rtlCol="0">
            <a:spAutoFit/>
          </a:bodyPr>
          <a:lstStyle/>
          <a:p>
            <a:r>
              <a:rPr lang="en-US" altLang="ja-JP" b="1" u="sng" dirty="0">
                <a:latin typeface="Meiryo UI" panose="020B0604030504040204" pitchFamily="50" charset="-128"/>
                <a:ea typeface="Meiryo UI" panose="020B0604030504040204" pitchFamily="50" charset="-128"/>
              </a:rPr>
              <a:t>σ=0.025</a:t>
            </a:r>
            <a:endParaRPr kumimoji="1" lang="en-US" altLang="ja-JP" u="sng" dirty="0">
              <a:latin typeface="Meiryo UI" panose="020B0604030504040204" pitchFamily="50" charset="-128"/>
              <a:ea typeface="Meiryo UI" panose="020B0604030504040204" pitchFamily="50" charset="-128"/>
            </a:endParaRPr>
          </a:p>
        </p:txBody>
      </p:sp>
      <p:sp>
        <p:nvSpPr>
          <p:cNvPr id="37" name="四角形: 角を丸くする 48">
            <a:extLst>
              <a:ext uri="{FF2B5EF4-FFF2-40B4-BE49-F238E27FC236}">
                <a16:creationId xmlns:a16="http://schemas.microsoft.com/office/drawing/2014/main" id="{D56C4BAD-1EF6-407D-9E5C-3B2DCF426F89}"/>
              </a:ext>
            </a:extLst>
          </p:cNvPr>
          <p:cNvSpPr/>
          <p:nvPr/>
        </p:nvSpPr>
        <p:spPr>
          <a:xfrm>
            <a:off x="4844894" y="1918098"/>
            <a:ext cx="1886438" cy="7739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8" name="角丸四角形 37"/>
          <p:cNvSpPr/>
          <p:nvPr/>
        </p:nvSpPr>
        <p:spPr>
          <a:xfrm>
            <a:off x="270084" y="1541732"/>
            <a:ext cx="387480" cy="1070891"/>
          </a:xfrm>
          <a:prstGeom prst="roundRect">
            <a:avLst/>
          </a:prstGeom>
          <a:solidFill>
            <a:schemeClr val="bg1">
              <a:lumMod val="95000"/>
            </a:schemeClr>
          </a:solidFill>
          <a:ln w="38100" cmpd="dbl">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改善前</a:t>
            </a:r>
          </a:p>
        </p:txBody>
      </p:sp>
      <p:sp>
        <p:nvSpPr>
          <p:cNvPr id="39" name="四角形: 角を丸くする 48">
            <a:extLst>
              <a:ext uri="{FF2B5EF4-FFF2-40B4-BE49-F238E27FC236}">
                <a16:creationId xmlns:a16="http://schemas.microsoft.com/office/drawing/2014/main" id="{D56C4BAD-1EF6-407D-9E5C-3B2DCF426F89}"/>
              </a:ext>
            </a:extLst>
          </p:cNvPr>
          <p:cNvSpPr/>
          <p:nvPr/>
        </p:nvSpPr>
        <p:spPr>
          <a:xfrm>
            <a:off x="4844894" y="3257139"/>
            <a:ext cx="1860798" cy="78117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D67931E7-5A03-45D5-A928-3AA7A93A5E56}"/>
              </a:ext>
            </a:extLst>
          </p:cNvPr>
          <p:cNvSpPr txBox="1"/>
          <p:nvPr/>
        </p:nvSpPr>
        <p:spPr>
          <a:xfrm>
            <a:off x="5479783" y="3269410"/>
            <a:ext cx="1323807" cy="369332"/>
          </a:xfrm>
          <a:prstGeom prst="rect">
            <a:avLst/>
          </a:prstGeom>
          <a:noFill/>
        </p:spPr>
        <p:txBody>
          <a:bodyPr wrap="square" rtlCol="0">
            <a:spAutoFit/>
          </a:bodyPr>
          <a:lstStyle/>
          <a:p>
            <a:r>
              <a:rPr lang="en-US" altLang="ja-JP" b="1" u="sng" dirty="0">
                <a:latin typeface="Meiryo UI" panose="020B0604030504040204" pitchFamily="50" charset="-128"/>
                <a:ea typeface="Meiryo UI" panose="020B0604030504040204" pitchFamily="50" charset="-128"/>
              </a:rPr>
              <a:t>σ=0.008</a:t>
            </a:r>
            <a:endParaRPr kumimoji="1" lang="en-US" altLang="ja-JP" u="sng"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D67931E7-5A03-45D5-A928-3AA7A93A5E56}"/>
              </a:ext>
            </a:extLst>
          </p:cNvPr>
          <p:cNvSpPr txBox="1"/>
          <p:nvPr/>
        </p:nvSpPr>
        <p:spPr>
          <a:xfrm>
            <a:off x="5496360" y="3625171"/>
            <a:ext cx="1323807" cy="369332"/>
          </a:xfrm>
          <a:prstGeom prst="rect">
            <a:avLst/>
          </a:prstGeom>
          <a:noFill/>
        </p:spPr>
        <p:txBody>
          <a:bodyPr wrap="square" rtlCol="0">
            <a:spAutoFit/>
          </a:bodyPr>
          <a:lstStyle/>
          <a:p>
            <a:r>
              <a:rPr lang="en-US" altLang="ja-JP" b="1" u="sng" dirty="0">
                <a:latin typeface="Meiryo UI" panose="020B0604030504040204" pitchFamily="50" charset="-128"/>
                <a:ea typeface="Meiryo UI" panose="020B0604030504040204" pitchFamily="50" charset="-128"/>
              </a:rPr>
              <a:t>σ=0.009</a:t>
            </a:r>
            <a:endParaRPr kumimoji="1" lang="en-US" altLang="ja-JP" u="sng"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EAD612C6-FC7E-4E19-A6F9-903193D530CF}"/>
              </a:ext>
            </a:extLst>
          </p:cNvPr>
          <p:cNvSpPr/>
          <p:nvPr/>
        </p:nvSpPr>
        <p:spPr bwMode="auto">
          <a:xfrm>
            <a:off x="122012" y="1252949"/>
            <a:ext cx="7184223" cy="2918176"/>
          </a:xfrm>
          <a:prstGeom prst="roundRect">
            <a:avLst>
              <a:gd name="adj" fmla="val 9514"/>
            </a:avLst>
          </a:prstGeom>
          <a:noFill/>
          <a:ln w="19050">
            <a:solidFill>
              <a:schemeClr val="tx1">
                <a:lumMod val="95000"/>
                <a:lumOff val="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18288" tIns="0" rIns="0" bIns="0" rtlCol="0" anchor="ctr"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ltLang="ja-JP" sz="1400" b="1" dirty="0">
              <a:solidFill>
                <a:srgbClr val="FF0000"/>
              </a:solidFill>
              <a:latin typeface="Meiryo UI" panose="020B0604030504040204" pitchFamily="50" charset="-128"/>
              <a:ea typeface="Meiryo UI" panose="020B0604030504040204" pitchFamily="50" charset="-128"/>
            </a:endParaRPr>
          </a:p>
        </p:txBody>
      </p:sp>
      <p:sp>
        <p:nvSpPr>
          <p:cNvPr id="66" name="角丸四角形 65"/>
          <p:cNvSpPr/>
          <p:nvPr/>
        </p:nvSpPr>
        <p:spPr>
          <a:xfrm>
            <a:off x="270084" y="2840642"/>
            <a:ext cx="387480" cy="1070891"/>
          </a:xfrm>
          <a:prstGeom prst="roundRect">
            <a:avLst/>
          </a:prstGeom>
          <a:solidFill>
            <a:schemeClr val="bg1">
              <a:lumMod val="95000"/>
            </a:schemeClr>
          </a:solidFill>
          <a:ln w="38100" cmpd="dbl">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改善後</a:t>
            </a:r>
          </a:p>
        </p:txBody>
      </p:sp>
      <p:sp>
        <p:nvSpPr>
          <p:cNvPr id="67" name="テキスト ボックス 5">
            <a:extLst>
              <a:ext uri="{FF2B5EF4-FFF2-40B4-BE49-F238E27FC236}">
                <a16:creationId xmlns:a16="http://schemas.microsoft.com/office/drawing/2014/main" id="{FD2890A0-DDFD-4848-9590-6DEB135148F2}"/>
              </a:ext>
            </a:extLst>
          </p:cNvPr>
          <p:cNvSpPr txBox="1"/>
          <p:nvPr/>
        </p:nvSpPr>
        <p:spPr>
          <a:xfrm>
            <a:off x="510412" y="1087408"/>
            <a:ext cx="6362925" cy="424159"/>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latin typeface="Meiryo UI" panose="020B0604030504040204" pitchFamily="50" charset="-128"/>
                <a:ea typeface="Meiryo UI" panose="020B0604030504040204" pitchFamily="50" charset="-128"/>
              </a:rPr>
              <a:t>ナットの締付作業を繰返し、材料</a:t>
            </a:r>
            <a:r>
              <a:rPr lang="ja-JP" altLang="en-US" sz="1800" dirty="0">
                <a:latin typeface="Meiryo UI" panose="020B0604030504040204" pitchFamily="50" charset="-128"/>
                <a:ea typeface="Meiryo UI" panose="020B0604030504040204" pitchFamily="50" charset="-128"/>
              </a:rPr>
              <a:t>真直度</a:t>
            </a:r>
            <a:r>
              <a:rPr kumimoji="1" lang="ja-JP" altLang="en-US" sz="1800" dirty="0">
                <a:latin typeface="Meiryo UI" panose="020B0604030504040204" pitchFamily="50" charset="-128"/>
                <a:ea typeface="Meiryo UI" panose="020B0604030504040204" pitchFamily="50" charset="-128"/>
              </a:rPr>
              <a:t>がどれだけ</a:t>
            </a:r>
            <a:r>
              <a:rPr lang="ja-JP" altLang="en-US" sz="1800" dirty="0">
                <a:latin typeface="Meiryo UI" panose="020B0604030504040204" pitchFamily="50" charset="-128"/>
                <a:ea typeface="Meiryo UI" panose="020B0604030504040204" pitchFamily="50" charset="-128"/>
              </a:rPr>
              <a:t>ズレ</a:t>
            </a:r>
            <a:r>
              <a:rPr kumimoji="1" lang="ja-JP" altLang="en-US" sz="1800" dirty="0">
                <a:latin typeface="Meiryo UI" panose="020B0604030504040204" pitchFamily="50" charset="-128"/>
                <a:ea typeface="Meiryo UI" panose="020B0604030504040204" pitchFamily="50" charset="-128"/>
              </a:rPr>
              <a:t>るか</a:t>
            </a:r>
            <a:r>
              <a:rPr kumimoji="1" lang="ja-JP" altLang="en-US" sz="1800" b="1" dirty="0">
                <a:solidFill>
                  <a:srgbClr val="FF0000"/>
                </a:solidFill>
                <a:latin typeface="Meiryo UI" panose="020B0604030504040204" pitchFamily="50" charset="-128"/>
                <a:ea typeface="Meiryo UI" panose="020B0604030504040204" pitchFamily="50" charset="-128"/>
              </a:rPr>
              <a:t>再確認</a:t>
            </a:r>
          </a:p>
        </p:txBody>
      </p:sp>
      <p:sp>
        <p:nvSpPr>
          <p:cNvPr id="60" name="下矢印 55">
            <a:extLst>
              <a:ext uri="{FF2B5EF4-FFF2-40B4-BE49-F238E27FC236}">
                <a16:creationId xmlns:a16="http://schemas.microsoft.com/office/drawing/2014/main" id="{DA915061-4FBF-4A65-8D46-44E32ACBAA25}"/>
              </a:ext>
            </a:extLst>
          </p:cNvPr>
          <p:cNvSpPr/>
          <p:nvPr/>
        </p:nvSpPr>
        <p:spPr>
          <a:xfrm>
            <a:off x="5273683" y="2770331"/>
            <a:ext cx="998523" cy="393305"/>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E6F007A3-16B0-4917-BD0C-C286E1B0E5C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40065" y="5200145"/>
            <a:ext cx="362994" cy="563511"/>
          </a:xfrm>
          <a:prstGeom prst="rect">
            <a:avLst/>
          </a:prstGeom>
        </p:spPr>
      </p:pic>
      <p:cxnSp>
        <p:nvCxnSpPr>
          <p:cNvPr id="62" name="直線コネクタ 61"/>
          <p:cNvCxnSpPr>
            <a:cxnSpLocks/>
          </p:cNvCxnSpPr>
          <p:nvPr/>
        </p:nvCxnSpPr>
        <p:spPr>
          <a:xfrm>
            <a:off x="720072" y="1440362"/>
            <a:ext cx="598562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8388888" y="2424429"/>
            <a:ext cx="32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8814550" y="2850998"/>
            <a:ext cx="234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7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275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grpId="0" nodeType="clickEffect">
                                  <p:stCondLst>
                                    <p:cond delay="0"/>
                                  </p:stCondLst>
                                  <p:childTnLst>
                                    <p:animEffect transition="out" filter="fade">
                                      <p:cBhvr>
                                        <p:cTn id="11" dur="750" tmFilter="0, 0; .2, .5; .8, .5; 1, 0"/>
                                        <p:tgtEl>
                                          <p:spTgt spid="37"/>
                                        </p:tgtEl>
                                      </p:cBhvr>
                                    </p:animEffect>
                                    <p:animScale>
                                      <p:cBhvr>
                                        <p:cTn id="12" dur="375" autoRev="1" fill="hold"/>
                                        <p:tgtEl>
                                          <p:spTgt spid="37"/>
                                        </p:tgtEl>
                                      </p:cBhvr>
                                      <p:by x="105000" y="105000"/>
                                    </p:animScale>
                                  </p:childTnLst>
                                </p:cTn>
                              </p:par>
                              <p:par>
                                <p:cTn id="13" presetID="26" presetClass="emph" presetSubtype="0" repeatCount="2000" fill="hold" grpId="0" nodeType="withEffect">
                                  <p:stCondLst>
                                    <p:cond delay="0"/>
                                  </p:stCondLst>
                                  <p:childTnLst>
                                    <p:animEffect transition="out" filter="fade">
                                      <p:cBhvr>
                                        <p:cTn id="14" dur="750" tmFilter="0, 0; .2, .5; .8, .5; 1, 0"/>
                                        <p:tgtEl>
                                          <p:spTgt spid="39"/>
                                        </p:tgtEl>
                                      </p:cBhvr>
                                    </p:animEffect>
                                    <p:animScale>
                                      <p:cBhvr>
                                        <p:cTn id="15" dur="375" autoRev="1" fill="hold"/>
                                        <p:tgtEl>
                                          <p:spTgt spid="39"/>
                                        </p:tgtEl>
                                      </p:cBhvr>
                                      <p:by x="105000" y="105000"/>
                                    </p:animScale>
                                  </p:childTnLst>
                                </p:cTn>
                              </p:par>
                              <p:par>
                                <p:cTn id="16" presetID="26" presetClass="emph" presetSubtype="0" repeatCount="2000" fill="hold" grpId="0" nodeType="withEffect">
                                  <p:stCondLst>
                                    <p:cond delay="0"/>
                                  </p:stCondLst>
                                  <p:childTnLst>
                                    <p:animEffect transition="out" filter="fade">
                                      <p:cBhvr>
                                        <p:cTn id="17" dur="750" tmFilter="0, 0; .2, .5; .8, .5; 1, 0"/>
                                        <p:tgtEl>
                                          <p:spTgt spid="68"/>
                                        </p:tgtEl>
                                      </p:cBhvr>
                                    </p:animEffect>
                                    <p:animScale>
                                      <p:cBhvr>
                                        <p:cTn id="18" dur="375" autoRev="1" fill="hold"/>
                                        <p:tgtEl>
                                          <p:spTgt spid="6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1000"/>
                                        <p:tgtEl>
                                          <p:spTgt spid="6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37" grpId="0" animBg="1"/>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グラフ 37">
            <a:extLst>
              <a:ext uri="{FF2B5EF4-FFF2-40B4-BE49-F238E27FC236}">
                <a16:creationId xmlns:a16="http://schemas.microsoft.com/office/drawing/2014/main" id="{5151FB7D-AA8A-4BE2-AFBA-356BA8CF7E48}"/>
              </a:ext>
            </a:extLst>
          </p:cNvPr>
          <p:cNvGraphicFramePr>
            <a:graphicFrameLocks/>
          </p:cNvGraphicFramePr>
          <p:nvPr>
            <p:extLst>
              <p:ext uri="{D42A27DB-BD31-4B8C-83A1-F6EECF244321}">
                <p14:modId xmlns:p14="http://schemas.microsoft.com/office/powerpoint/2010/main" val="3537274586"/>
              </p:ext>
            </p:extLst>
          </p:nvPr>
        </p:nvGraphicFramePr>
        <p:xfrm>
          <a:off x="125506" y="4355754"/>
          <a:ext cx="5546114" cy="2443611"/>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a:off x="398711" y="3005648"/>
            <a:ext cx="5173784" cy="13310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ysClr val="windowText" lastClr="000000"/>
                </a:solidFill>
                <a:latin typeface="Meiryo UI" panose="020B0604030504040204" pitchFamily="50" charset="-128"/>
                <a:ea typeface="Meiryo UI" panose="020B0604030504040204" pitchFamily="50" charset="-128"/>
              </a:rPr>
              <a:t>HT1</a:t>
            </a:r>
            <a:r>
              <a:rPr lang="ja-JP" altLang="en-US" sz="2800" b="1" dirty="0">
                <a:solidFill>
                  <a:sysClr val="windowText" lastClr="000000"/>
                </a:solidFill>
                <a:latin typeface="Meiryo UI" panose="020B0604030504040204" pitchFamily="50" charset="-128"/>
                <a:ea typeface="Meiryo UI" panose="020B0604030504040204" pitchFamily="50" charset="-128"/>
              </a:rPr>
              <a:t>回当たり</a:t>
            </a:r>
            <a:r>
              <a:rPr lang="en-US" altLang="ja-JP" sz="2800" b="1" dirty="0">
                <a:solidFill>
                  <a:sysClr val="windowText" lastClr="000000"/>
                </a:solidFill>
                <a:latin typeface="Meiryo UI" panose="020B0604030504040204" pitchFamily="50" charset="-128"/>
                <a:ea typeface="Meiryo UI" panose="020B0604030504040204" pitchFamily="50" charset="-128"/>
              </a:rPr>
              <a:t>10</a:t>
            </a:r>
            <a:r>
              <a:rPr lang="ja-JP" altLang="en-US" sz="2800" b="1" dirty="0">
                <a:solidFill>
                  <a:sysClr val="windowText" lastClr="000000"/>
                </a:solidFill>
                <a:latin typeface="Meiryo UI" panose="020B0604030504040204" pitchFamily="50" charset="-128"/>
                <a:ea typeface="Meiryo UI" panose="020B0604030504040204" pitchFamily="50" charset="-128"/>
              </a:rPr>
              <a:t>分の低減により</a:t>
            </a:r>
            <a:endParaRPr lang="en-US" altLang="ja-JP" sz="2800" b="1"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800" b="1" dirty="0">
                <a:solidFill>
                  <a:sysClr val="windowText" lastClr="000000"/>
                </a:solidFill>
                <a:latin typeface="Meiryo UI" panose="020B0604030504040204" pitchFamily="50" charset="-128"/>
                <a:ea typeface="Meiryo UI" panose="020B0604030504040204" pitchFamily="50" charset="-128"/>
              </a:rPr>
              <a:t>平均</a:t>
            </a:r>
            <a:r>
              <a:rPr kumimoji="1" lang="en-US" altLang="ja-JP" sz="2800" b="1" dirty="0">
                <a:solidFill>
                  <a:sysClr val="windowText" lastClr="000000"/>
                </a:solidFill>
                <a:latin typeface="Meiryo UI" panose="020B0604030504040204" pitchFamily="50" charset="-128"/>
                <a:ea typeface="Meiryo UI" panose="020B0604030504040204" pitchFamily="50" charset="-128"/>
              </a:rPr>
              <a:t>40</a:t>
            </a:r>
            <a:r>
              <a:rPr kumimoji="1" lang="ja-JP" altLang="en-US" sz="2800" b="1" dirty="0">
                <a:solidFill>
                  <a:sysClr val="windowText" lastClr="000000"/>
                </a:solidFill>
                <a:latin typeface="Meiryo UI" panose="020B0604030504040204" pitchFamily="50" charset="-128"/>
                <a:ea typeface="Meiryo UI" panose="020B0604030504040204" pitchFamily="50" charset="-128"/>
              </a:rPr>
              <a:t>分の</a:t>
            </a:r>
            <a:r>
              <a:rPr kumimoji="1" lang="en-US" altLang="ja-JP" sz="2800" b="1" dirty="0">
                <a:solidFill>
                  <a:sysClr val="windowText" lastClr="000000"/>
                </a:solidFill>
                <a:latin typeface="Meiryo UI" panose="020B0604030504040204" pitchFamily="50" charset="-128"/>
                <a:ea typeface="Meiryo UI" panose="020B0604030504040204" pitchFamily="50" charset="-128"/>
              </a:rPr>
              <a:t>HT</a:t>
            </a:r>
            <a:r>
              <a:rPr kumimoji="1" lang="ja-JP" altLang="en-US" sz="2800" b="1" dirty="0">
                <a:solidFill>
                  <a:sysClr val="windowText" lastClr="000000"/>
                </a:solidFill>
                <a:latin typeface="Meiryo UI" panose="020B0604030504040204" pitchFamily="50" charset="-128"/>
                <a:ea typeface="Meiryo UI" panose="020B0604030504040204" pitchFamily="50" charset="-128"/>
              </a:rPr>
              <a:t>時間が</a:t>
            </a:r>
            <a:endParaRPr kumimoji="1" lang="en-US" altLang="ja-JP" sz="2800" b="1"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800" b="1" dirty="0">
                <a:solidFill>
                  <a:sysClr val="windowText" lastClr="000000"/>
                </a:solidFill>
                <a:latin typeface="Meiryo UI" panose="020B0604030504040204" pitchFamily="50" charset="-128"/>
                <a:ea typeface="Meiryo UI" panose="020B0604030504040204" pitchFamily="50" charset="-128"/>
              </a:rPr>
              <a:t>平均</a:t>
            </a:r>
            <a:r>
              <a:rPr lang="en-US" altLang="ja-JP" sz="2800" b="1" dirty="0">
                <a:solidFill>
                  <a:sysClr val="windowText" lastClr="000000"/>
                </a:solidFill>
                <a:latin typeface="Meiryo UI" panose="020B0604030504040204" pitchFamily="50" charset="-128"/>
                <a:ea typeface="Meiryo UI" panose="020B0604030504040204" pitchFamily="50" charset="-128"/>
              </a:rPr>
              <a:t>20</a:t>
            </a:r>
            <a:r>
              <a:rPr lang="ja-JP" altLang="en-US" sz="2800" b="1" dirty="0">
                <a:solidFill>
                  <a:sysClr val="windowText" lastClr="000000"/>
                </a:solidFill>
                <a:latin typeface="Meiryo UI" panose="020B0604030504040204" pitchFamily="50" charset="-128"/>
                <a:ea typeface="Meiryo UI" panose="020B0604030504040204" pitchFamily="50" charset="-128"/>
              </a:rPr>
              <a:t>分に低減！</a:t>
            </a:r>
            <a:endParaRPr kumimoji="1" lang="ja-JP" altLang="en-US" sz="2800" b="1" dirty="0">
              <a:solidFill>
                <a:sysClr val="windowText" lastClr="000000"/>
              </a:solidFill>
              <a:latin typeface="Meiryo UI" panose="020B0604030504040204" pitchFamily="50" charset="-128"/>
              <a:ea typeface="Meiryo UI" panose="020B0604030504040204" pitchFamily="50" charset="-128"/>
            </a:endParaRPr>
          </a:p>
        </p:txBody>
      </p:sp>
      <p:sp>
        <p:nvSpPr>
          <p:cNvPr id="17" name="角丸四角形 16"/>
          <p:cNvSpPr/>
          <p:nvPr/>
        </p:nvSpPr>
        <p:spPr>
          <a:xfrm>
            <a:off x="398711" y="2536832"/>
            <a:ext cx="5173784" cy="41462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手順書改定！！</a:t>
            </a:r>
            <a:endParaRPr lang="en-US" altLang="ja-JP" dirty="0">
              <a:solidFill>
                <a:sysClr val="windowText" lastClr="000000"/>
              </a:solidFill>
              <a:latin typeface="Meiryo UI" panose="020B0604030504040204" pitchFamily="50" charset="-128"/>
              <a:ea typeface="Meiryo UI" panose="020B0604030504040204" pitchFamily="50" charset="-128"/>
            </a:endParaRPr>
          </a:p>
        </p:txBody>
      </p:sp>
      <p:grpSp>
        <p:nvGrpSpPr>
          <p:cNvPr id="21" name="グループ化 20">
            <a:extLst>
              <a:ext uri="{FF2B5EF4-FFF2-40B4-BE49-F238E27FC236}">
                <a16:creationId xmlns:a16="http://schemas.microsoft.com/office/drawing/2014/main" id="{A8B8F1AF-171F-4A75-9340-0E5A403CC4B9}"/>
              </a:ext>
            </a:extLst>
          </p:cNvPr>
          <p:cNvGrpSpPr/>
          <p:nvPr/>
        </p:nvGrpSpPr>
        <p:grpSpPr>
          <a:xfrm>
            <a:off x="571237" y="116493"/>
            <a:ext cx="11049525" cy="953640"/>
            <a:chOff x="856858" y="131640"/>
            <a:chExt cx="16574288" cy="1430460"/>
          </a:xfrm>
        </p:grpSpPr>
        <p:sp>
          <p:nvSpPr>
            <p:cNvPr id="22" name="AutoShape 2">
              <a:extLst>
                <a:ext uri="{FF2B5EF4-FFF2-40B4-BE49-F238E27FC236}">
                  <a16:creationId xmlns:a16="http://schemas.microsoft.com/office/drawing/2014/main" id="{EBA3ED4F-D642-45C9-A681-DA985799B3F7}"/>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23" name="AutoShape 3">
              <a:extLst>
                <a:ext uri="{FF2B5EF4-FFF2-40B4-BE49-F238E27FC236}">
                  <a16:creationId xmlns:a16="http://schemas.microsoft.com/office/drawing/2014/main" id="{9D6726BB-CF11-4E75-8361-2ACA1FAAC725}"/>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24" name="AutoShape 4">
              <a:extLst>
                <a:ext uri="{FF2B5EF4-FFF2-40B4-BE49-F238E27FC236}">
                  <a16:creationId xmlns:a16="http://schemas.microsoft.com/office/drawing/2014/main" id="{A95D3B1B-B040-4605-9E95-6CD714DD4870}"/>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25" name="TextBox 27">
              <a:extLst>
                <a:ext uri="{FF2B5EF4-FFF2-40B4-BE49-F238E27FC236}">
                  <a16:creationId xmlns:a16="http://schemas.microsoft.com/office/drawing/2014/main" id="{B0B0551C-F515-49AC-A7C0-49E216483FE8}"/>
                </a:ext>
              </a:extLst>
            </p:cNvPr>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効果の確認② </a:t>
              </a:r>
              <a:r>
                <a:rPr kumimoji="0" lang="en-US" altLang="ja-JP" sz="2333" spc="117" dirty="0">
                  <a:solidFill>
                    <a:srgbClr val="1B1B1B"/>
                  </a:solidFill>
                  <a:latin typeface="Meiryo UI" panose="020B0604030504040204" pitchFamily="50" charset="-128"/>
                  <a:ea typeface="Meiryo UI" panose="020B0604030504040204" pitchFamily="50" charset="-128"/>
                </a:rPr>
                <a:t>-</a:t>
              </a:r>
              <a:r>
                <a:rPr kumimoji="0" lang="ja-JP" altLang="en-US" sz="2333" spc="117" dirty="0">
                  <a:solidFill>
                    <a:srgbClr val="1B1B1B"/>
                  </a:solidFill>
                  <a:latin typeface="Meiryo UI" panose="020B0604030504040204" pitchFamily="50" charset="-128"/>
                  <a:ea typeface="Meiryo UI" panose="020B0604030504040204" pitchFamily="50" charset="-128"/>
                </a:rPr>
                <a:t>温度を変えずに処理時間変更</a:t>
              </a:r>
              <a:r>
                <a:rPr kumimoji="0" lang="en-US" altLang="ja-JP" sz="2333" spc="117" dirty="0">
                  <a:solidFill>
                    <a:srgbClr val="1B1B1B"/>
                  </a:solidFill>
                  <a:latin typeface="Meiryo UI" panose="020B0604030504040204" pitchFamily="50" charset="-128"/>
                  <a:ea typeface="Meiryo UI" panose="020B0604030504040204" pitchFamily="50" charset="-128"/>
                </a:rPr>
                <a:t>-</a:t>
              </a:r>
            </a:p>
          </p:txBody>
        </p:sp>
        <p:grpSp>
          <p:nvGrpSpPr>
            <p:cNvPr id="26" name="グループ化 25">
              <a:extLst>
                <a:ext uri="{FF2B5EF4-FFF2-40B4-BE49-F238E27FC236}">
                  <a16:creationId xmlns:a16="http://schemas.microsoft.com/office/drawing/2014/main" id="{73ACB31E-D5D9-4E6B-99DA-66F87CAD43D5}"/>
                </a:ext>
              </a:extLst>
            </p:cNvPr>
            <p:cNvGrpSpPr/>
            <p:nvPr/>
          </p:nvGrpSpPr>
          <p:grpSpPr>
            <a:xfrm>
              <a:off x="1233237" y="131640"/>
              <a:ext cx="1213487" cy="1430459"/>
              <a:chOff x="1233237" y="131640"/>
              <a:chExt cx="1213487" cy="1430459"/>
            </a:xfrm>
          </p:grpSpPr>
          <p:sp>
            <p:nvSpPr>
              <p:cNvPr id="27" name="Freeform 8">
                <a:extLst>
                  <a:ext uri="{FF2B5EF4-FFF2-40B4-BE49-F238E27FC236}">
                    <a16:creationId xmlns:a16="http://schemas.microsoft.com/office/drawing/2014/main" id="{756CF446-0612-4F3F-A66A-145B04C7B278}"/>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29" name="TextBox 28">
                <a:extLst>
                  <a:ext uri="{FF2B5EF4-FFF2-40B4-BE49-F238E27FC236}">
                    <a16:creationId xmlns:a16="http://schemas.microsoft.com/office/drawing/2014/main" id="{41B52EC9-AE0F-41CF-91A2-92B65193F825}"/>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29</a:t>
                </a:r>
              </a:p>
            </p:txBody>
          </p:sp>
        </p:grpSp>
      </p:grpSp>
      <p:sp>
        <p:nvSpPr>
          <p:cNvPr id="30" name="正方形/長方形 29">
            <a:extLst>
              <a:ext uri="{FF2B5EF4-FFF2-40B4-BE49-F238E27FC236}">
                <a16:creationId xmlns:a16="http://schemas.microsoft.com/office/drawing/2014/main" id="{17F96BA2-1984-4A78-B37E-3F6B7F7BC55E}"/>
              </a:ext>
            </a:extLst>
          </p:cNvPr>
          <p:cNvSpPr/>
          <p:nvPr/>
        </p:nvSpPr>
        <p:spPr>
          <a:xfrm>
            <a:off x="10548888" y="56374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8/16</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
        <p:nvSpPr>
          <p:cNvPr id="35" name="正方形/長方形 34">
            <a:extLst>
              <a:ext uri="{FF2B5EF4-FFF2-40B4-BE49-F238E27FC236}">
                <a16:creationId xmlns:a16="http://schemas.microsoft.com/office/drawing/2014/main" id="{53D3B990-3AC2-4C3D-856D-627CAA2A25BB}"/>
              </a:ext>
            </a:extLst>
          </p:cNvPr>
          <p:cNvSpPr/>
          <p:nvPr/>
        </p:nvSpPr>
        <p:spPr>
          <a:xfrm>
            <a:off x="5957087" y="3873509"/>
            <a:ext cx="6099484" cy="15948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ysClr val="windowText" lastClr="000000"/>
                </a:solidFill>
                <a:latin typeface="Meiryo UI" panose="020B0604030504040204" pitchFamily="50" charset="-128"/>
                <a:ea typeface="Meiryo UI" panose="020B0604030504040204" pitchFamily="50" charset="-128"/>
              </a:rPr>
              <a:t>対策①・②を実施することで</a:t>
            </a:r>
            <a:endParaRPr kumimoji="1" lang="en-US" altLang="ja-JP" sz="2400" dirty="0">
              <a:solidFill>
                <a:sysClr val="windowText" lastClr="000000"/>
              </a:solidFill>
              <a:latin typeface="Meiryo UI" panose="020B0604030504040204" pitchFamily="50" charset="-128"/>
              <a:ea typeface="Meiryo UI" panose="020B0604030504040204" pitchFamily="50" charset="-128"/>
            </a:endParaRPr>
          </a:p>
          <a:p>
            <a:r>
              <a:rPr kumimoji="1" lang="ja-JP" altLang="en-US" sz="2400" dirty="0">
                <a:solidFill>
                  <a:sysClr val="windowText" lastClr="000000"/>
                </a:solidFill>
                <a:latin typeface="Meiryo UI" panose="020B0604030504040204" pitchFamily="50" charset="-128"/>
                <a:ea typeface="Meiryo UI" panose="020B0604030504040204" pitchFamily="50" charset="-128"/>
              </a:rPr>
              <a:t>材料矯正時間</a:t>
            </a:r>
            <a:r>
              <a:rPr kumimoji="1" lang="ja-JP" altLang="en-US" sz="2400" b="1" dirty="0">
                <a:solidFill>
                  <a:sysClr val="windowText" lastClr="000000"/>
                </a:solidFill>
                <a:latin typeface="Meiryo UI" panose="020B0604030504040204" pitchFamily="50" charset="-128"/>
                <a:ea typeface="Meiryo UI" panose="020B0604030504040204" pitchFamily="50" charset="-128"/>
              </a:rPr>
              <a:t>平均約</a:t>
            </a:r>
            <a:r>
              <a:rPr kumimoji="1" lang="en-US" altLang="ja-JP" sz="2400" b="1" dirty="0">
                <a:solidFill>
                  <a:sysClr val="windowText" lastClr="000000"/>
                </a:solidFill>
                <a:latin typeface="Meiryo UI" panose="020B0604030504040204" pitchFamily="50" charset="-128"/>
                <a:ea typeface="Meiryo UI" panose="020B0604030504040204" pitchFamily="50" charset="-128"/>
              </a:rPr>
              <a:t>75</a:t>
            </a:r>
            <a:r>
              <a:rPr kumimoji="1" lang="ja-JP" altLang="en-US" sz="2400" b="1" dirty="0">
                <a:solidFill>
                  <a:sysClr val="windowText" lastClr="000000"/>
                </a:solidFill>
                <a:latin typeface="Meiryo UI" panose="020B0604030504040204" pitchFamily="50" charset="-128"/>
                <a:ea typeface="Meiryo UI" panose="020B0604030504040204" pitchFamily="50" charset="-128"/>
              </a:rPr>
              <a:t>分を</a:t>
            </a:r>
            <a:r>
              <a:rPr lang="ja-JP" altLang="en-US" sz="2400" b="1" dirty="0">
                <a:solidFill>
                  <a:sysClr val="windowText" lastClr="000000"/>
                </a:solidFill>
                <a:latin typeface="Meiryo UI" panose="020B0604030504040204" pitchFamily="50" charset="-128"/>
                <a:ea typeface="Meiryo UI" panose="020B0604030504040204" pitchFamily="50" charset="-128"/>
              </a:rPr>
              <a:t>平均</a:t>
            </a:r>
            <a:r>
              <a:rPr lang="en-US" altLang="ja-JP" sz="2400" b="1" dirty="0">
                <a:solidFill>
                  <a:sysClr val="windowText" lastClr="000000"/>
                </a:solidFill>
                <a:latin typeface="Meiryo UI" panose="020B0604030504040204" pitchFamily="50" charset="-128"/>
                <a:ea typeface="Meiryo UI" panose="020B0604030504040204" pitchFamily="50" charset="-128"/>
              </a:rPr>
              <a:t>50.5</a:t>
            </a:r>
            <a:r>
              <a:rPr lang="ja-JP" altLang="en-US" sz="2400" b="1" dirty="0">
                <a:solidFill>
                  <a:sysClr val="windowText" lastClr="000000"/>
                </a:solidFill>
                <a:latin typeface="Meiryo UI" panose="020B0604030504040204" pitchFamily="50" charset="-128"/>
                <a:ea typeface="Meiryo UI" panose="020B0604030504040204" pitchFamily="50" charset="-128"/>
              </a:rPr>
              <a:t>分へ！</a:t>
            </a:r>
            <a:endParaRPr lang="en-US" altLang="ja-JP" sz="2400" b="1" dirty="0">
              <a:solidFill>
                <a:sysClr val="windowText" lastClr="000000"/>
              </a:solidFill>
              <a:latin typeface="Meiryo UI" panose="020B0604030504040204" pitchFamily="50" charset="-128"/>
              <a:ea typeface="Meiryo UI" panose="020B0604030504040204" pitchFamily="50" charset="-128"/>
            </a:endParaRPr>
          </a:p>
          <a:p>
            <a:endParaRPr kumimoji="1" lang="ja-JP" altLang="en-US" sz="3600" b="1" dirty="0">
              <a:solidFill>
                <a:srgbClr val="FF0000"/>
              </a:solidFill>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17676AC0-BB79-47F3-973F-88A7B2EA97EE}"/>
              </a:ext>
            </a:extLst>
          </p:cNvPr>
          <p:cNvSpPr/>
          <p:nvPr/>
        </p:nvSpPr>
        <p:spPr>
          <a:xfrm>
            <a:off x="5957087" y="5495743"/>
            <a:ext cx="6099484" cy="133105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eiryo UI" panose="020B0604030504040204" pitchFamily="50" charset="-128"/>
                <a:ea typeface="Meiryo UI" panose="020B0604030504040204" pitchFamily="50" charset="-128"/>
              </a:rPr>
              <a:t>月</a:t>
            </a:r>
            <a:r>
              <a:rPr lang="en-US" altLang="ja-JP" sz="2000" dirty="0">
                <a:solidFill>
                  <a:schemeClr val="tx1"/>
                </a:solidFill>
                <a:latin typeface="Meiryo UI" panose="020B0604030504040204" pitchFamily="50" charset="-128"/>
                <a:ea typeface="Meiryo UI" panose="020B0604030504040204" pitchFamily="50" charset="-128"/>
              </a:rPr>
              <a:t>16</a:t>
            </a:r>
            <a:r>
              <a:rPr lang="ja-JP" altLang="en-US" sz="2000" dirty="0">
                <a:solidFill>
                  <a:schemeClr val="tx1"/>
                </a:solidFill>
                <a:latin typeface="Meiryo UI" panose="020B0604030504040204" pitchFamily="50" charset="-128"/>
                <a:ea typeface="Meiryo UI" panose="020B0604030504040204" pitchFamily="50" charset="-128"/>
              </a:rPr>
              <a:t>時間の低減となり</a:t>
            </a:r>
            <a:r>
              <a:rPr kumimoji="1" lang="ja-JP" altLang="en-US" sz="2000" b="1" dirty="0">
                <a:solidFill>
                  <a:schemeClr val="tx1"/>
                </a:solidFill>
                <a:latin typeface="Meiryo UI" panose="020B0604030504040204" pitchFamily="50" charset="-128"/>
                <a:ea typeface="Meiryo UI" panose="020B0604030504040204" pitchFamily="50" charset="-128"/>
              </a:rPr>
              <a:t>副効果</a:t>
            </a:r>
            <a:r>
              <a:rPr kumimoji="1" lang="ja-JP" altLang="en-US" sz="2000" dirty="0">
                <a:solidFill>
                  <a:schemeClr val="tx1"/>
                </a:solidFill>
                <a:latin typeface="Meiryo UI" panose="020B0604030504040204" pitchFamily="50" charset="-128"/>
                <a:ea typeface="Meiryo UI" panose="020B0604030504040204" pitchFamily="50" charset="-128"/>
              </a:rPr>
              <a:t>として、</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rPr>
              <a:t>　　・製品のタクトアップによる</a:t>
            </a:r>
            <a:endParaRPr lang="en-US" altLang="ja-JP" sz="2000" dirty="0">
              <a:solidFill>
                <a:schemeClr val="tx1"/>
              </a:solidFill>
              <a:latin typeface="Meiryo UI" panose="020B0604030504040204" pitchFamily="50" charset="-128"/>
              <a:ea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rPr>
              <a:t>　　　生産効率の向上という改善ができた。</a:t>
            </a:r>
            <a:endParaRPr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　　・また、創意工夫提案</a:t>
            </a:r>
            <a:r>
              <a:rPr lang="en-US" altLang="ja-JP" sz="2000" dirty="0">
                <a:solidFill>
                  <a:schemeClr val="tx1"/>
                </a:solidFill>
                <a:latin typeface="Meiryo UI" panose="020B0604030504040204" pitchFamily="50" charset="-128"/>
                <a:ea typeface="Meiryo UI" panose="020B0604030504040204" pitchFamily="50" charset="-128"/>
              </a:rPr>
              <a:t>2</a:t>
            </a:r>
            <a:r>
              <a:rPr lang="ja-JP" altLang="en-US" sz="2000" dirty="0">
                <a:solidFill>
                  <a:schemeClr val="tx1"/>
                </a:solidFill>
                <a:latin typeface="Meiryo UI" panose="020B0604030504040204" pitchFamily="50" charset="-128"/>
                <a:ea typeface="Meiryo UI" panose="020B0604030504040204" pitchFamily="50" charset="-128"/>
              </a:rPr>
              <a:t>件提出！</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cxnSp>
        <p:nvCxnSpPr>
          <p:cNvPr id="37" name="直線コネクタ 36">
            <a:extLst>
              <a:ext uri="{FF2B5EF4-FFF2-40B4-BE49-F238E27FC236}">
                <a16:creationId xmlns:a16="http://schemas.microsoft.com/office/drawing/2014/main" id="{339DF8A1-25EA-4ECE-BF52-F4B7441DFBB7}"/>
              </a:ext>
            </a:extLst>
          </p:cNvPr>
          <p:cNvCxnSpPr>
            <a:cxnSpLocks/>
          </p:cNvCxnSpPr>
          <p:nvPr/>
        </p:nvCxnSpPr>
        <p:spPr>
          <a:xfrm flipV="1">
            <a:off x="5759470" y="1115986"/>
            <a:ext cx="10642" cy="5683381"/>
          </a:xfrm>
          <a:prstGeom prst="line">
            <a:avLst/>
          </a:prstGeom>
          <a:ln w="952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2" name="グラフ 31">
            <a:extLst>
              <a:ext uri="{FF2B5EF4-FFF2-40B4-BE49-F238E27FC236}">
                <a16:creationId xmlns:a16="http://schemas.microsoft.com/office/drawing/2014/main" id="{0592BE8A-A107-43EB-8294-CC5FA703B7A4}"/>
              </a:ext>
            </a:extLst>
          </p:cNvPr>
          <p:cNvGraphicFramePr>
            <a:graphicFrameLocks/>
          </p:cNvGraphicFramePr>
          <p:nvPr>
            <p:extLst>
              <p:ext uri="{D42A27DB-BD31-4B8C-83A1-F6EECF244321}">
                <p14:modId xmlns:p14="http://schemas.microsoft.com/office/powerpoint/2010/main" val="1974907449"/>
              </p:ext>
            </p:extLst>
          </p:nvPr>
        </p:nvGraphicFramePr>
        <p:xfrm>
          <a:off x="5917611" y="1115986"/>
          <a:ext cx="613896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 name="角丸四角形 3"/>
          <p:cNvSpPr/>
          <p:nvPr/>
        </p:nvSpPr>
        <p:spPr>
          <a:xfrm>
            <a:off x="669221" y="1150613"/>
            <a:ext cx="4903274" cy="118301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Meiryo UI" panose="020B0604030504040204" pitchFamily="50" charset="-128"/>
                <a:ea typeface="Meiryo UI" panose="020B0604030504040204" pitchFamily="50" charset="-128"/>
              </a:rPr>
              <a:t>あくまでも段取時の作業のため</a:t>
            </a:r>
            <a:endParaRPr lang="en-US" altLang="ja-JP" dirty="0">
              <a:solidFill>
                <a:sysClr val="windowText" lastClr="000000"/>
              </a:solidFill>
              <a:latin typeface="Meiryo UI" panose="020B0604030504040204" pitchFamily="50" charset="-128"/>
              <a:ea typeface="Meiryo UI" panose="020B0604030504040204" pitchFamily="50" charset="-128"/>
            </a:endParaRPr>
          </a:p>
          <a:p>
            <a:pPr algn="ctr"/>
            <a:r>
              <a:rPr lang="ja-JP" altLang="en-US" dirty="0">
                <a:solidFill>
                  <a:sysClr val="windowText" lastClr="000000"/>
                </a:solidFill>
                <a:latin typeface="Meiryo UI" panose="020B0604030504040204" pitchFamily="50" charset="-128"/>
                <a:ea typeface="Meiryo UI" panose="020B0604030504040204" pitchFamily="50" charset="-128"/>
              </a:rPr>
              <a:t>完成品の品質には影響なし</a:t>
            </a:r>
            <a:r>
              <a:rPr lang="en-US" altLang="ja-JP" dirty="0">
                <a:solidFill>
                  <a:sysClr val="windowText" lastClr="000000"/>
                </a:solidFill>
                <a:latin typeface="Meiryo UI" panose="020B0604030504040204" pitchFamily="50" charset="-128"/>
                <a:ea typeface="Meiryo UI" panose="020B0604030504040204" pitchFamily="50" charset="-128"/>
              </a:rPr>
              <a:t>!</a:t>
            </a:r>
          </a:p>
          <a:p>
            <a:pPr algn="ctr"/>
            <a:r>
              <a:rPr lang="ja-JP" altLang="en-US" b="1" dirty="0">
                <a:solidFill>
                  <a:sysClr val="windowText" lastClr="000000"/>
                </a:solidFill>
                <a:latin typeface="Meiryo UI" panose="020B0604030504040204" pitchFamily="50" charset="-128"/>
                <a:ea typeface="Meiryo UI" panose="020B0604030504040204" pitchFamily="50" charset="-128"/>
              </a:rPr>
              <a:t>品質保証課の方にも相談し</a:t>
            </a:r>
            <a:endParaRPr lang="en-US" altLang="ja-JP" b="1" dirty="0">
              <a:solidFill>
                <a:sysClr val="windowText" lastClr="000000"/>
              </a:solidFill>
              <a:latin typeface="Meiryo UI" panose="020B0604030504040204" pitchFamily="50" charset="-128"/>
              <a:ea typeface="Meiryo UI" panose="020B0604030504040204" pitchFamily="50" charset="-128"/>
            </a:endParaRPr>
          </a:p>
          <a:p>
            <a:pPr algn="ctr"/>
            <a:r>
              <a:rPr lang="ja-JP" altLang="en-US" b="1" dirty="0">
                <a:solidFill>
                  <a:sysClr val="windowText" lastClr="000000"/>
                </a:solidFill>
                <a:latin typeface="Meiryo UI" panose="020B0604030504040204" pitchFamily="50" charset="-128"/>
                <a:ea typeface="Meiryo UI" panose="020B0604030504040204" pitchFamily="50" charset="-128"/>
              </a:rPr>
              <a:t>問題ないという見解も頂いた！</a:t>
            </a:r>
            <a:endParaRPr lang="en-US" altLang="ja-JP" b="1" dirty="0">
              <a:solidFill>
                <a:sysClr val="windowText" lastClr="000000"/>
              </a:solidFill>
              <a:latin typeface="Meiryo UI" panose="020B0604030504040204" pitchFamily="50" charset="-128"/>
              <a:ea typeface="Meiryo UI" panose="020B0604030504040204" pitchFamily="50" charset="-128"/>
            </a:endParaRPr>
          </a:p>
        </p:txBody>
      </p:sp>
      <p:sp>
        <p:nvSpPr>
          <p:cNvPr id="34" name="下矢印 55">
            <a:extLst>
              <a:ext uri="{FF2B5EF4-FFF2-40B4-BE49-F238E27FC236}">
                <a16:creationId xmlns:a16="http://schemas.microsoft.com/office/drawing/2014/main" id="{28A65D49-C596-400C-A3B1-7A1B045ABBC4}"/>
              </a:ext>
            </a:extLst>
          </p:cNvPr>
          <p:cNvSpPr/>
          <p:nvPr/>
        </p:nvSpPr>
        <p:spPr>
          <a:xfrm>
            <a:off x="2488606" y="2357455"/>
            <a:ext cx="998523" cy="253722"/>
          </a:xfrm>
          <a:prstGeom prst="downArrow">
            <a:avLst/>
          </a:prstGeom>
          <a:solidFill>
            <a:schemeClr val="bg1"/>
          </a:solidFill>
          <a:ln w="1905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92008AF-13D4-46BC-A915-924A3186E158}"/>
              </a:ext>
            </a:extLst>
          </p:cNvPr>
          <p:cNvSpPr txBox="1"/>
          <p:nvPr/>
        </p:nvSpPr>
        <p:spPr>
          <a:xfrm>
            <a:off x="-29556" y="4371445"/>
            <a:ext cx="880369"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時間</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分</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22D7CB60-EEBA-494F-8055-5AE18969D06E}"/>
              </a:ext>
            </a:extLst>
          </p:cNvPr>
          <p:cNvSpPr txBox="1"/>
          <p:nvPr/>
        </p:nvSpPr>
        <p:spPr>
          <a:xfrm>
            <a:off x="7584222" y="4709009"/>
            <a:ext cx="3005951" cy="769441"/>
          </a:xfrm>
          <a:prstGeom prst="rect">
            <a:avLst/>
          </a:prstGeom>
          <a:noFill/>
        </p:spPr>
        <p:txBody>
          <a:bodyPr wrap="none" rtlCol="0">
            <a:spAutoFit/>
          </a:bodyPr>
          <a:lstStyle/>
          <a:p>
            <a:r>
              <a:rPr kumimoji="1" lang="ja-JP" altLang="en-US" sz="4400" b="1" u="sng" dirty="0">
                <a:solidFill>
                  <a:srgbClr val="FF0000"/>
                </a:solidFill>
                <a:latin typeface="Meiryo UI" panose="020B0604030504040204" pitchFamily="50" charset="-128"/>
                <a:ea typeface="Meiryo UI" panose="020B0604030504040204" pitchFamily="50" charset="-128"/>
              </a:rPr>
              <a:t>目標達成！</a:t>
            </a:r>
          </a:p>
        </p:txBody>
      </p:sp>
      <p:cxnSp>
        <p:nvCxnSpPr>
          <p:cNvPr id="28" name="直線コネクタ 27"/>
          <p:cNvCxnSpPr/>
          <p:nvPr/>
        </p:nvCxnSpPr>
        <p:spPr>
          <a:xfrm flipV="1">
            <a:off x="1771353" y="2011861"/>
            <a:ext cx="27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a:off x="1674495" y="2273419"/>
            <a:ext cx="28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576742" y="3440068"/>
            <a:ext cx="48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1195051" y="3855922"/>
            <a:ext cx="36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1511578" y="4283458"/>
            <a:ext cx="288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7894353" y="4754741"/>
            <a:ext cx="396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C1BA8C7A-9759-4EFC-812C-458BF9B36B19}"/>
              </a:ext>
            </a:extLst>
          </p:cNvPr>
          <p:cNvCxnSpPr/>
          <p:nvPr/>
        </p:nvCxnSpPr>
        <p:spPr>
          <a:xfrm flipH="1">
            <a:off x="9280895" y="1836865"/>
            <a:ext cx="438138" cy="304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3D71D0FE-88A0-4C99-98D1-E08C15FB8353}"/>
              </a:ext>
            </a:extLst>
          </p:cNvPr>
          <p:cNvSpPr/>
          <p:nvPr/>
        </p:nvSpPr>
        <p:spPr>
          <a:xfrm>
            <a:off x="9724865" y="1686565"/>
            <a:ext cx="1362051" cy="3619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対策①</a:t>
            </a:r>
            <a:endParaRPr lang="ja-JP" sz="1800" b="1" dirty="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3D71D0FE-88A0-4C99-98D1-E08C15FB8353}"/>
              </a:ext>
            </a:extLst>
          </p:cNvPr>
          <p:cNvSpPr/>
          <p:nvPr/>
        </p:nvSpPr>
        <p:spPr>
          <a:xfrm>
            <a:off x="10004903" y="3073242"/>
            <a:ext cx="1362051" cy="3619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800" b="1" dirty="0">
                <a:solidFill>
                  <a:schemeClr val="tx1"/>
                </a:solidFill>
                <a:latin typeface="Meiryo UI" panose="020B0604030504040204" pitchFamily="50" charset="-128"/>
                <a:ea typeface="Meiryo UI" panose="020B0604030504040204" pitchFamily="50" charset="-128"/>
              </a:rPr>
              <a:t>対策①</a:t>
            </a:r>
            <a:r>
              <a:rPr lang="en-US" altLang="ja-JP" sz="1800" b="1" dirty="0">
                <a:solidFill>
                  <a:schemeClr val="tx1"/>
                </a:solidFill>
                <a:latin typeface="Meiryo UI" panose="020B0604030504040204" pitchFamily="50" charset="-128"/>
                <a:ea typeface="Meiryo UI" panose="020B0604030504040204" pitchFamily="50" charset="-128"/>
              </a:rPr>
              <a:t>+</a:t>
            </a:r>
            <a:r>
              <a:rPr lang="ja-JP" altLang="en-US" sz="1800" b="1" dirty="0">
                <a:solidFill>
                  <a:schemeClr val="tx1"/>
                </a:solidFill>
                <a:latin typeface="Meiryo UI" panose="020B0604030504040204" pitchFamily="50" charset="-128"/>
                <a:ea typeface="Meiryo UI" panose="020B0604030504040204" pitchFamily="50" charset="-128"/>
              </a:rPr>
              <a:t>②</a:t>
            </a:r>
            <a:endParaRPr lang="ja-JP" sz="1800" b="1" dirty="0">
              <a:solidFill>
                <a:schemeClr val="tx1"/>
              </a:solidFill>
              <a:latin typeface="Meiryo UI" panose="020B0604030504040204" pitchFamily="50" charset="-128"/>
              <a:ea typeface="Meiryo UI" panose="020B0604030504040204" pitchFamily="50" charset="-128"/>
            </a:endParaRPr>
          </a:p>
        </p:txBody>
      </p:sp>
      <p:cxnSp>
        <p:nvCxnSpPr>
          <p:cNvPr id="44" name="直線矢印コネクタ 43">
            <a:extLst>
              <a:ext uri="{FF2B5EF4-FFF2-40B4-BE49-F238E27FC236}">
                <a16:creationId xmlns:a16="http://schemas.microsoft.com/office/drawing/2014/main" id="{C1BA8C7A-9759-4EFC-812C-458BF9B36B19}"/>
              </a:ext>
            </a:extLst>
          </p:cNvPr>
          <p:cNvCxnSpPr>
            <a:stCxn id="43" idx="0"/>
          </p:cNvCxnSpPr>
          <p:nvPr/>
        </p:nvCxnSpPr>
        <p:spPr>
          <a:xfrm flipV="1">
            <a:off x="10685929" y="2612518"/>
            <a:ext cx="368686" cy="4607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192180" y="1154493"/>
            <a:ext cx="1069545" cy="1179132"/>
          </a:xfrm>
          <a:prstGeom prst="roundRect">
            <a:avLst/>
          </a:prstGeom>
          <a:solidFill>
            <a:schemeClr val="bg1">
              <a:lumMod val="95000"/>
            </a:schemeClr>
          </a:solidFill>
          <a:ln w="38100" cmpd="dbl">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HT</a:t>
            </a: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時間</a:t>
            </a:r>
            <a:endPar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a:t>
            </a:r>
            <a:endParaRPr kumimoji="1" lang="en-US"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rPr>
              <a:t>再設定</a:t>
            </a:r>
            <a:endParaRPr lang="en-US" altLang="ja-JP"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529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2000" fill="hold" grpId="0" nodeType="clickEffect">
                                  <p:stCondLst>
                                    <p:cond delay="0"/>
                                  </p:stCondLst>
                                  <p:childTnLst>
                                    <p:animEffect transition="out" filter="fade">
                                      <p:cBhvr>
                                        <p:cTn id="16" dur="750" tmFilter="0, 0; .2, .5; .8, .5; 1, 0"/>
                                        <p:tgtEl>
                                          <p:spTgt spid="17"/>
                                        </p:tgtEl>
                                      </p:cBhvr>
                                    </p:animEffect>
                                    <p:animScale>
                                      <p:cBhvr>
                                        <p:cTn id="17" dur="375" autoRev="1" fill="hold"/>
                                        <p:tgtEl>
                                          <p:spTgt spid="1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000"/>
                                        <p:tgtEl>
                                          <p:spTgt spid="36"/>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1000"/>
                                        <p:tgtEl>
                                          <p:spTgt spid="39"/>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repeatCount="2000" fill="hold" nodeType="clickEffect">
                                  <p:stCondLst>
                                    <p:cond delay="0"/>
                                  </p:stCondLst>
                                  <p:childTnLst>
                                    <p:animEffect transition="out" filter="fade">
                                      <p:cBhvr>
                                        <p:cTn id="34" dur="750" tmFilter="0, 0; .2, .5; .8, .5; 1, 0"/>
                                        <p:tgtEl>
                                          <p:spTgt spid="33"/>
                                        </p:tgtEl>
                                      </p:cBhvr>
                                    </p:animEffect>
                                    <p:animScale>
                                      <p:cBhvr>
                                        <p:cTn id="35" dur="375" autoRev="1" fill="hold"/>
                                        <p:tgtEl>
                                          <p:spTgt spid="33"/>
                                        </p:tgtEl>
                                      </p:cBhvr>
                                      <p:by x="105000" y="105000"/>
                                    </p:animScale>
                                  </p:childTnLst>
                                </p:cTn>
                              </p:par>
                              <p:par>
                                <p:cTn id="36" presetID="26" presetClass="emph" presetSubtype="0" repeatCount="2000" fill="hold" grpId="0" nodeType="withEffect">
                                  <p:stCondLst>
                                    <p:cond delay="0"/>
                                  </p:stCondLst>
                                  <p:childTnLst>
                                    <p:animEffect transition="out" filter="fade">
                                      <p:cBhvr>
                                        <p:cTn id="37" dur="750" tmFilter="0, 0; .2, .5; .8, .5; 1, 0"/>
                                        <p:tgtEl>
                                          <p:spTgt spid="42"/>
                                        </p:tgtEl>
                                      </p:cBhvr>
                                    </p:animEffect>
                                    <p:animScale>
                                      <p:cBhvr>
                                        <p:cTn id="38" dur="375" autoRev="1" fill="hold"/>
                                        <p:tgtEl>
                                          <p:spTgt spid="42"/>
                                        </p:tgtEl>
                                      </p:cBhvr>
                                      <p:by x="105000" y="105000"/>
                                    </p:animScale>
                                  </p:childTnLst>
                                </p:cTn>
                              </p:par>
                              <p:par>
                                <p:cTn id="39" presetID="26" presetClass="emph" presetSubtype="0" repeatCount="2000" fill="hold" grpId="0" nodeType="withEffect">
                                  <p:stCondLst>
                                    <p:cond delay="0"/>
                                  </p:stCondLst>
                                  <p:childTnLst>
                                    <p:animEffect transition="out" filter="fade">
                                      <p:cBhvr>
                                        <p:cTn id="40" dur="750" tmFilter="0, 0; .2, .5; .8, .5; 1, 0"/>
                                        <p:tgtEl>
                                          <p:spTgt spid="43"/>
                                        </p:tgtEl>
                                      </p:cBhvr>
                                    </p:animEffect>
                                    <p:animScale>
                                      <p:cBhvr>
                                        <p:cTn id="41" dur="375" autoRev="1" fill="hold"/>
                                        <p:tgtEl>
                                          <p:spTgt spid="43"/>
                                        </p:tgtEl>
                                      </p:cBhvr>
                                      <p:by x="105000" y="105000"/>
                                    </p:animScale>
                                  </p:childTnLst>
                                </p:cTn>
                              </p:par>
                              <p:par>
                                <p:cTn id="42" presetID="26" presetClass="emph" presetSubtype="0" repeatCount="2000" fill="hold" nodeType="withEffect">
                                  <p:stCondLst>
                                    <p:cond delay="0"/>
                                  </p:stCondLst>
                                  <p:childTnLst>
                                    <p:animEffect transition="out" filter="fade">
                                      <p:cBhvr>
                                        <p:cTn id="43" dur="750" tmFilter="0, 0; .2, .5; .8, .5; 1, 0"/>
                                        <p:tgtEl>
                                          <p:spTgt spid="44"/>
                                        </p:tgtEl>
                                      </p:cBhvr>
                                    </p:animEffect>
                                    <p:animScale>
                                      <p:cBhvr>
                                        <p:cTn id="44" dur="375" autoRev="1" fill="hold"/>
                                        <p:tgtEl>
                                          <p:spTgt spid="44"/>
                                        </p:tgtEl>
                                      </p:cBhvr>
                                      <p:by x="105000" y="105000"/>
                                    </p:animScale>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1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34" presetClass="emph" presetSubtype="0" repeatCount="3000" fill="hold" grpId="0" nodeType="clickEffect">
                                  <p:stCondLst>
                                    <p:cond delay="0"/>
                                  </p:stCondLst>
                                  <p:iterate type="lt">
                                    <p:tmPct val="10000"/>
                                  </p:iterate>
                                  <p:childTnLst>
                                    <p:animMotion origin="layout" path="M 0.00091 -0.00092 L -2.5E-6 -0.07222 " pathEditMode="relative" rAng="0" ptsTypes="AA">
                                      <p:cBhvr>
                                        <p:cTn id="52" dur="375" accel="50000" decel="50000" autoRev="1" fill="hold">
                                          <p:stCondLst>
                                            <p:cond delay="0"/>
                                          </p:stCondLst>
                                        </p:cTn>
                                        <p:tgtEl>
                                          <p:spTgt spid="15"/>
                                        </p:tgtEl>
                                        <p:attrNameLst>
                                          <p:attrName>ppt_x</p:attrName>
                                          <p:attrName>ppt_y</p:attrName>
                                        </p:attrNameLst>
                                      </p:cBhvr>
                                      <p:rCtr x="-52" y="-3565"/>
                                    </p:animMotion>
                                    <p:animRot by="1500000">
                                      <p:cBhvr>
                                        <p:cTn id="53" dur="188" fill="hold">
                                          <p:stCondLst>
                                            <p:cond delay="0"/>
                                          </p:stCondLst>
                                        </p:cTn>
                                        <p:tgtEl>
                                          <p:spTgt spid="15"/>
                                        </p:tgtEl>
                                        <p:attrNameLst>
                                          <p:attrName>r</p:attrName>
                                        </p:attrNameLst>
                                      </p:cBhvr>
                                    </p:animRot>
                                    <p:animRot by="-1500000">
                                      <p:cBhvr>
                                        <p:cTn id="54" dur="188" fill="hold">
                                          <p:stCondLst>
                                            <p:cond delay="188"/>
                                          </p:stCondLst>
                                        </p:cTn>
                                        <p:tgtEl>
                                          <p:spTgt spid="15"/>
                                        </p:tgtEl>
                                        <p:attrNameLst>
                                          <p:attrName>r</p:attrName>
                                        </p:attrNameLst>
                                      </p:cBhvr>
                                    </p:animRot>
                                    <p:animRot by="-1500000">
                                      <p:cBhvr>
                                        <p:cTn id="55" dur="188" fill="hold">
                                          <p:stCondLst>
                                            <p:cond delay="375"/>
                                          </p:stCondLst>
                                        </p:cTn>
                                        <p:tgtEl>
                                          <p:spTgt spid="15"/>
                                        </p:tgtEl>
                                        <p:attrNameLst>
                                          <p:attrName>r</p:attrName>
                                        </p:attrNameLst>
                                      </p:cBhvr>
                                    </p:animRot>
                                    <p:animRot by="1500000">
                                      <p:cBhvr>
                                        <p:cTn id="56" dur="188" fill="hold">
                                          <p:stCondLst>
                                            <p:cond delay="563"/>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42"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65175" y="5789932"/>
            <a:ext cx="11726821" cy="830997"/>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a:t>
            </a:r>
            <a:r>
              <a:rPr kumimoji="1" lang="en-US" altLang="ja-JP" sz="2400" dirty="0">
                <a:latin typeface="Meiryo UI" panose="020B0604030504040204" pitchFamily="50" charset="-128"/>
                <a:ea typeface="Meiryo UI" panose="020B0604030504040204" pitchFamily="50" charset="-128"/>
              </a:rPr>
              <a:t>QC</a:t>
            </a:r>
            <a:r>
              <a:rPr kumimoji="1" lang="ja-JP" altLang="en-US" sz="2400" dirty="0">
                <a:latin typeface="Meiryo UI" panose="020B0604030504040204" pitchFamily="50" charset="-128"/>
                <a:ea typeface="Meiryo UI" panose="020B0604030504040204" pitchFamily="50" charset="-128"/>
              </a:rPr>
              <a:t>サークルを通じて</a:t>
            </a:r>
            <a:r>
              <a:rPr lang="en-US" altLang="ja-JP" sz="2400" dirty="0">
                <a:latin typeface="Meiryo UI" panose="020B0604030504040204" pitchFamily="50" charset="-128"/>
                <a:ea typeface="Meiryo UI" panose="020B0604030504040204" pitchFamily="50" charset="-128"/>
              </a:rPr>
              <a:t>QC</a:t>
            </a:r>
            <a:r>
              <a:rPr lang="ja-JP" altLang="en-US" sz="2400" dirty="0">
                <a:latin typeface="Meiryo UI" panose="020B0604030504040204" pitchFamily="50" charset="-128"/>
                <a:ea typeface="Meiryo UI" panose="020B0604030504040204" pitchFamily="50" charset="-128"/>
              </a:rPr>
              <a:t>手法や</a:t>
            </a:r>
            <a:r>
              <a:rPr lang="en-US" altLang="ja-JP" sz="2400" dirty="0">
                <a:latin typeface="Meiryo UI" panose="020B0604030504040204" pitchFamily="50" charset="-128"/>
                <a:ea typeface="Meiryo UI" panose="020B0604030504040204" pitchFamily="50" charset="-128"/>
              </a:rPr>
              <a:t>7</a:t>
            </a:r>
            <a:r>
              <a:rPr lang="ja-JP" altLang="en-US" sz="2400" dirty="0">
                <a:latin typeface="Meiryo UI" panose="020B0604030504040204" pitchFamily="50" charset="-128"/>
                <a:ea typeface="Meiryo UI" panose="020B0604030504040204" pitchFamily="50" charset="-128"/>
              </a:rPr>
              <a:t>つ道具のなどを教育することで</a:t>
            </a:r>
            <a:endParaRPr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新入社員や若手社員の知識・技能の向上</a:t>
            </a:r>
          </a:p>
        </p:txBody>
      </p:sp>
      <p:sp>
        <p:nvSpPr>
          <p:cNvPr id="2" name="テキスト ボックス 1"/>
          <p:cNvSpPr txBox="1"/>
          <p:nvPr/>
        </p:nvSpPr>
        <p:spPr>
          <a:xfrm>
            <a:off x="265176" y="5185777"/>
            <a:ext cx="11926824"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a:t>
            </a:r>
            <a:r>
              <a:rPr kumimoji="1" lang="en-US" altLang="ja-JP" sz="2400" dirty="0">
                <a:latin typeface="Meiryo UI" panose="020B0604030504040204" pitchFamily="50" charset="-128"/>
                <a:ea typeface="Meiryo UI" panose="020B0604030504040204" pitchFamily="50" charset="-128"/>
              </a:rPr>
              <a:t>QC</a:t>
            </a:r>
            <a:r>
              <a:rPr kumimoji="1" lang="ja-JP" altLang="en-US" sz="2400" dirty="0">
                <a:latin typeface="Meiryo UI" panose="020B0604030504040204" pitchFamily="50" charset="-128"/>
                <a:ea typeface="Meiryo UI" panose="020B0604030504040204" pitchFamily="50" charset="-128"/>
              </a:rPr>
              <a:t>の考え方と問題解決について</a:t>
            </a:r>
            <a:r>
              <a:rPr lang="ja-JP" altLang="en-US" sz="2400" dirty="0">
                <a:latin typeface="Meiryo UI" panose="020B0604030504040204" pitchFamily="50" charset="-128"/>
                <a:ea typeface="Meiryo UI" panose="020B0604030504040204" pitchFamily="50" charset="-128"/>
              </a:rPr>
              <a:t>活動を通じて教育することでサークル員の理解度・技能の向上</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12" name="グラフ 11"/>
          <p:cNvGraphicFramePr>
            <a:graphicFrameLocks/>
          </p:cNvGraphicFramePr>
          <p:nvPr>
            <p:extLst>
              <p:ext uri="{D42A27DB-BD31-4B8C-83A1-F6EECF244321}">
                <p14:modId xmlns:p14="http://schemas.microsoft.com/office/powerpoint/2010/main" val="2797029320"/>
              </p:ext>
            </p:extLst>
          </p:nvPr>
        </p:nvGraphicFramePr>
        <p:xfrm>
          <a:off x="45117" y="1165693"/>
          <a:ext cx="5568864" cy="3798916"/>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グループ化 10">
            <a:extLst>
              <a:ext uri="{FF2B5EF4-FFF2-40B4-BE49-F238E27FC236}">
                <a16:creationId xmlns:a16="http://schemas.microsoft.com/office/drawing/2014/main" id="{527D61F6-F4A2-411F-AFF2-49A7E2740422}"/>
              </a:ext>
            </a:extLst>
          </p:cNvPr>
          <p:cNvGrpSpPr/>
          <p:nvPr/>
        </p:nvGrpSpPr>
        <p:grpSpPr>
          <a:xfrm>
            <a:off x="5861799" y="1444653"/>
            <a:ext cx="3589815" cy="3366605"/>
            <a:chOff x="7713490" y="5419180"/>
            <a:chExt cx="4876381" cy="4605452"/>
          </a:xfrm>
        </p:grpSpPr>
        <p:grpSp>
          <p:nvGrpSpPr>
            <p:cNvPr id="14" name="グループ化 13">
              <a:extLst>
                <a:ext uri="{FF2B5EF4-FFF2-40B4-BE49-F238E27FC236}">
                  <a16:creationId xmlns:a16="http://schemas.microsoft.com/office/drawing/2014/main" id="{D5179F99-F901-4857-89AD-D27DE8B84CB7}"/>
                </a:ext>
              </a:extLst>
            </p:cNvPr>
            <p:cNvGrpSpPr/>
            <p:nvPr/>
          </p:nvGrpSpPr>
          <p:grpSpPr>
            <a:xfrm>
              <a:off x="7713490" y="5419180"/>
              <a:ext cx="4876381" cy="4605452"/>
              <a:chOff x="7713490" y="5419180"/>
              <a:chExt cx="4876381" cy="4605452"/>
            </a:xfrm>
          </p:grpSpPr>
          <p:pic>
            <p:nvPicPr>
              <p:cNvPr id="20" name="図 19">
                <a:extLst>
                  <a:ext uri="{FF2B5EF4-FFF2-40B4-BE49-F238E27FC236}">
                    <a16:creationId xmlns:a16="http://schemas.microsoft.com/office/drawing/2014/main" id="{3A7C0412-646C-409C-81DA-50970ED9A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5" t="8431" r="6117" b="6350"/>
              <a:stretch/>
            </p:blipFill>
            <p:spPr>
              <a:xfrm>
                <a:off x="8229601" y="5419180"/>
                <a:ext cx="4334467" cy="4035537"/>
              </a:xfrm>
              <a:prstGeom prst="rect">
                <a:avLst/>
              </a:prstGeom>
            </p:spPr>
          </p:pic>
          <p:grpSp>
            <p:nvGrpSpPr>
              <p:cNvPr id="21" name="グループ化 20">
                <a:extLst>
                  <a:ext uri="{FF2B5EF4-FFF2-40B4-BE49-F238E27FC236}">
                    <a16:creationId xmlns:a16="http://schemas.microsoft.com/office/drawing/2014/main" id="{265957D3-ECC1-40A7-8038-6FDA407D6B6B}"/>
                  </a:ext>
                </a:extLst>
              </p:cNvPr>
              <p:cNvGrpSpPr/>
              <p:nvPr/>
            </p:nvGrpSpPr>
            <p:grpSpPr>
              <a:xfrm>
                <a:off x="7713490" y="5524500"/>
                <a:ext cx="4876381" cy="4500132"/>
                <a:chOff x="7713490" y="5524500"/>
                <a:chExt cx="4876381" cy="4500132"/>
              </a:xfrm>
            </p:grpSpPr>
            <p:sp>
              <p:nvSpPr>
                <p:cNvPr id="22" name="TextBox 27">
                  <a:extLst>
                    <a:ext uri="{FF2B5EF4-FFF2-40B4-BE49-F238E27FC236}">
                      <a16:creationId xmlns:a16="http://schemas.microsoft.com/office/drawing/2014/main" id="{0C0F32A8-ABCF-444A-929E-640EED5D8C7F}"/>
                    </a:ext>
                  </a:extLst>
                </p:cNvPr>
                <p:cNvSpPr txBox="1"/>
                <p:nvPr/>
              </p:nvSpPr>
              <p:spPr>
                <a:xfrm>
                  <a:off x="8850888" y="9310281"/>
                  <a:ext cx="2838984" cy="714351"/>
                </a:xfrm>
                <a:prstGeom prst="rect">
                  <a:avLst/>
                </a:prstGeom>
              </p:spPr>
              <p:txBody>
                <a:bodyPr wrap="square" lIns="0" tIns="0" rIns="0" bIns="0" rtlCol="0" anchor="t">
                  <a:spAutoFit/>
                </a:bodyPr>
                <a:lstStyle/>
                <a:p>
                  <a:pPr>
                    <a:lnSpc>
                      <a:spcPts val="4901"/>
                    </a:lnSpc>
                  </a:pPr>
                  <a:r>
                    <a:rPr lang="ja-JP" altLang="en-US" sz="2000" spc="176" dirty="0">
                      <a:solidFill>
                        <a:srgbClr val="1B1B1B"/>
                      </a:solidFill>
                      <a:latin typeface="Meiryo UI" panose="020B0604030504040204" pitchFamily="50" charset="-128"/>
                      <a:ea typeface="Meiryo UI" panose="020B0604030504040204" pitchFamily="50" charset="-128"/>
                    </a:rPr>
                    <a:t>サークル能力</a:t>
                  </a:r>
                  <a:endParaRPr lang="en-US" sz="2000" spc="176" dirty="0">
                    <a:solidFill>
                      <a:srgbClr val="1B1B1B"/>
                    </a:solidFill>
                    <a:latin typeface="Meiryo UI" panose="020B0604030504040204" pitchFamily="50" charset="-128"/>
                    <a:ea typeface="Meiryo UI" panose="020B0604030504040204" pitchFamily="50" charset="-128"/>
                  </a:endParaRPr>
                </a:p>
              </p:txBody>
            </p:sp>
            <p:sp>
              <p:nvSpPr>
                <p:cNvPr id="23" name="TextBox 27">
                  <a:extLst>
                    <a:ext uri="{FF2B5EF4-FFF2-40B4-BE49-F238E27FC236}">
                      <a16:creationId xmlns:a16="http://schemas.microsoft.com/office/drawing/2014/main" id="{CE6AC5B1-0920-478E-9F55-9692770C4B78}"/>
                    </a:ext>
                  </a:extLst>
                </p:cNvPr>
                <p:cNvSpPr txBox="1"/>
                <p:nvPr/>
              </p:nvSpPr>
              <p:spPr>
                <a:xfrm>
                  <a:off x="7713490" y="6492954"/>
                  <a:ext cx="744708" cy="2689145"/>
                </a:xfrm>
                <a:prstGeom prst="rect">
                  <a:avLst/>
                </a:prstGeom>
              </p:spPr>
              <p:txBody>
                <a:bodyPr vert="eaVert" wrap="square" lIns="0" tIns="0" rIns="0" bIns="0" rtlCol="0" anchor="t">
                  <a:spAutoFit/>
                </a:bodyPr>
                <a:lstStyle/>
                <a:p>
                  <a:pPr>
                    <a:lnSpc>
                      <a:spcPts val="4901"/>
                    </a:lnSpc>
                  </a:pPr>
                  <a:r>
                    <a:rPr lang="ja-JP" altLang="en-US" sz="2000" spc="176" dirty="0">
                      <a:solidFill>
                        <a:srgbClr val="1B1B1B"/>
                      </a:solidFill>
                      <a:latin typeface="Meiryo UI" panose="020B0604030504040204" pitchFamily="50" charset="-128"/>
                      <a:ea typeface="Meiryo UI" panose="020B0604030504040204" pitchFamily="50" charset="-128"/>
                    </a:rPr>
                    <a:t>職場の活性化</a:t>
                  </a:r>
                  <a:endParaRPr lang="en-US" sz="2000" spc="176" dirty="0">
                    <a:solidFill>
                      <a:srgbClr val="1B1B1B"/>
                    </a:solidFill>
                    <a:latin typeface="Meiryo UI" panose="020B0604030504040204" pitchFamily="50" charset="-128"/>
                    <a:ea typeface="Meiryo UI" panose="020B0604030504040204" pitchFamily="50" charset="-128"/>
                  </a:endParaRPr>
                </a:p>
              </p:txBody>
            </p:sp>
            <p:cxnSp>
              <p:nvCxnSpPr>
                <p:cNvPr id="24" name="直線矢印コネクタ 23">
                  <a:extLst>
                    <a:ext uri="{FF2B5EF4-FFF2-40B4-BE49-F238E27FC236}">
                      <a16:creationId xmlns:a16="http://schemas.microsoft.com/office/drawing/2014/main" id="{1FDCE6AA-D328-43B5-A3CE-5D6702BF2F00}"/>
                    </a:ext>
                  </a:extLst>
                </p:cNvPr>
                <p:cNvCxnSpPr/>
                <p:nvPr/>
              </p:nvCxnSpPr>
              <p:spPr>
                <a:xfrm flipV="1">
                  <a:off x="8077200" y="5524500"/>
                  <a:ext cx="0" cy="900000"/>
                </a:xfrm>
                <a:prstGeom prst="straightConnector1">
                  <a:avLst/>
                </a:prstGeom>
                <a:ln w="76200">
                  <a:solidFill>
                    <a:schemeClr val="tx1">
                      <a:lumMod val="85000"/>
                      <a:lumOff val="1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E2040BE-0F7A-4CDE-85B8-8AB87965A84D}"/>
                    </a:ext>
                  </a:extLst>
                </p:cNvPr>
                <p:cNvCxnSpPr/>
                <p:nvPr/>
              </p:nvCxnSpPr>
              <p:spPr>
                <a:xfrm>
                  <a:off x="11689871" y="9675324"/>
                  <a:ext cx="900000" cy="0"/>
                </a:xfrm>
                <a:prstGeom prst="straightConnector1">
                  <a:avLst/>
                </a:prstGeom>
                <a:ln w="76200">
                  <a:solidFill>
                    <a:schemeClr val="tx1">
                      <a:lumMod val="85000"/>
                      <a:lumOff val="1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15" name="星 5 12">
              <a:extLst>
                <a:ext uri="{FF2B5EF4-FFF2-40B4-BE49-F238E27FC236}">
                  <a16:creationId xmlns:a16="http://schemas.microsoft.com/office/drawing/2014/main" id="{FB17A077-9D4E-4F55-99BB-885946D46360}"/>
                </a:ext>
              </a:extLst>
            </p:cNvPr>
            <p:cNvSpPr/>
            <p:nvPr/>
          </p:nvSpPr>
          <p:spPr>
            <a:xfrm>
              <a:off x="9777058" y="7302867"/>
              <a:ext cx="342315" cy="344731"/>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6" name="TextBox 27">
              <a:extLst>
                <a:ext uri="{FF2B5EF4-FFF2-40B4-BE49-F238E27FC236}">
                  <a16:creationId xmlns:a16="http://schemas.microsoft.com/office/drawing/2014/main" id="{49925388-4E5B-4420-8C13-8814E4D57680}"/>
                </a:ext>
              </a:extLst>
            </p:cNvPr>
            <p:cNvSpPr txBox="1"/>
            <p:nvPr/>
          </p:nvSpPr>
          <p:spPr>
            <a:xfrm>
              <a:off x="9483774" y="6556311"/>
              <a:ext cx="1095979" cy="703914"/>
            </a:xfrm>
            <a:prstGeom prst="rect">
              <a:avLst/>
            </a:prstGeom>
          </p:spPr>
          <p:txBody>
            <a:bodyPr wrap="square" lIns="0" tIns="0" rIns="0" bIns="0" rtlCol="0" anchor="ctr">
              <a:spAutoFit/>
            </a:bodyPr>
            <a:lstStyle/>
            <a:p>
              <a:pPr algn="ctr">
                <a:lnSpc>
                  <a:spcPts val="4901"/>
                </a:lnSpc>
              </a:pPr>
              <a:r>
                <a:rPr lang="ja-JP" altLang="en-US" dirty="0">
                  <a:ln w="22225">
                    <a:solidFill>
                      <a:schemeClr val="tx1"/>
                    </a:solidFill>
                    <a:prstDash val="solid"/>
                  </a:ln>
                  <a:solidFill>
                    <a:schemeClr val="bg1"/>
                  </a:solidFill>
                  <a:latin typeface="Meiryo UI" panose="020B0604030504040204" pitchFamily="50" charset="-128"/>
                  <a:ea typeface="Meiryo UI" panose="020B0604030504040204" pitchFamily="50" charset="-128"/>
                </a:rPr>
                <a:t>活動前</a:t>
              </a:r>
              <a:endParaRPr lang="en-US" dirty="0">
                <a:ln w="22225">
                  <a:solidFill>
                    <a:schemeClr val="tx1"/>
                  </a:solidFill>
                  <a:prstDash val="solid"/>
                </a:ln>
                <a:solidFill>
                  <a:schemeClr val="bg1"/>
                </a:solidFill>
                <a:latin typeface="Meiryo UI" panose="020B0604030504040204" pitchFamily="50" charset="-128"/>
                <a:ea typeface="Meiryo UI" panose="020B0604030504040204" pitchFamily="50" charset="-128"/>
              </a:endParaRPr>
            </a:p>
          </p:txBody>
        </p:sp>
        <p:sp>
          <p:nvSpPr>
            <p:cNvPr id="28" name="TextBox 27">
              <a:extLst>
                <a:ext uri="{FF2B5EF4-FFF2-40B4-BE49-F238E27FC236}">
                  <a16:creationId xmlns:a16="http://schemas.microsoft.com/office/drawing/2014/main" id="{459F6BCA-5D7C-4681-8DCB-6CC4940C7633}"/>
                </a:ext>
              </a:extLst>
            </p:cNvPr>
            <p:cNvSpPr txBox="1"/>
            <p:nvPr/>
          </p:nvSpPr>
          <p:spPr>
            <a:xfrm>
              <a:off x="11412803" y="5965654"/>
              <a:ext cx="1095979" cy="703914"/>
            </a:xfrm>
            <a:prstGeom prst="rect">
              <a:avLst/>
            </a:prstGeom>
          </p:spPr>
          <p:txBody>
            <a:bodyPr wrap="square" lIns="0" tIns="0" rIns="0" bIns="0" rtlCol="0" anchor="ctr">
              <a:spAutoFit/>
            </a:bodyPr>
            <a:lstStyle/>
            <a:p>
              <a:pPr algn="ctr">
                <a:lnSpc>
                  <a:spcPts val="4901"/>
                </a:lnSpc>
              </a:pPr>
              <a:r>
                <a:rPr lang="ja-JP" altLang="en-US" dirty="0">
                  <a:ln w="22225">
                    <a:solidFill>
                      <a:schemeClr val="tx1"/>
                    </a:solidFill>
                    <a:prstDash val="solid"/>
                  </a:ln>
                  <a:solidFill>
                    <a:schemeClr val="bg1"/>
                  </a:solidFill>
                  <a:latin typeface="Meiryo UI" panose="020B0604030504040204" pitchFamily="50" charset="-128"/>
                  <a:ea typeface="Meiryo UI" panose="020B0604030504040204" pitchFamily="50" charset="-128"/>
                </a:rPr>
                <a:t>活動</a:t>
              </a:r>
              <a:r>
                <a:rPr lang="ja-JP" altLang="en-US" dirty="0">
                  <a:ln w="22225">
                    <a:solidFill>
                      <a:schemeClr val="tx1"/>
                    </a:solidFill>
                    <a:prstDash val="solid"/>
                  </a:ln>
                  <a:solidFill>
                    <a:srgbClr val="FF0000"/>
                  </a:solidFill>
                  <a:latin typeface="Meiryo UI" panose="020B0604030504040204" pitchFamily="50" charset="-128"/>
                  <a:ea typeface="Meiryo UI" panose="020B0604030504040204" pitchFamily="50" charset="-128"/>
                </a:rPr>
                <a:t>後</a:t>
              </a:r>
              <a:endParaRPr lang="en-US" dirty="0">
                <a:ln w="22225">
                  <a:solidFill>
                    <a:schemeClr val="tx1"/>
                  </a:solidFill>
                  <a:prstDash val="solid"/>
                </a:ln>
                <a:solidFill>
                  <a:srgbClr val="FF0000"/>
                </a:solidFill>
                <a:latin typeface="Meiryo UI" panose="020B0604030504040204" pitchFamily="50" charset="-128"/>
                <a:ea typeface="Meiryo UI" panose="020B0604030504040204" pitchFamily="50" charset="-128"/>
              </a:endParaRPr>
            </a:p>
          </p:txBody>
        </p:sp>
      </p:grpSp>
      <p:sp>
        <p:nvSpPr>
          <p:cNvPr id="7" name="テキスト ボックス 6">
            <a:extLst>
              <a:ext uri="{FF2B5EF4-FFF2-40B4-BE49-F238E27FC236}">
                <a16:creationId xmlns:a16="http://schemas.microsoft.com/office/drawing/2014/main" id="{0332D495-551A-4DDC-89F5-B79F0F06505F}"/>
              </a:ext>
            </a:extLst>
          </p:cNvPr>
          <p:cNvSpPr txBox="1"/>
          <p:nvPr/>
        </p:nvSpPr>
        <p:spPr>
          <a:xfrm>
            <a:off x="9532168" y="1590136"/>
            <a:ext cx="1862397" cy="1200329"/>
          </a:xfrm>
          <a:prstGeom prst="rect">
            <a:avLst/>
          </a:prstGeom>
          <a:noFill/>
        </p:spPr>
        <p:txBody>
          <a:bodyPr wrap="square" rtlCol="0">
            <a:spAutoFit/>
          </a:bodyPr>
          <a:lstStyle/>
          <a:p>
            <a:r>
              <a:rPr kumimoji="1" lang="ja-JP" altLang="en-US" sz="2400" b="1" dirty="0">
                <a:solidFill>
                  <a:srgbClr val="FF0000"/>
                </a:solidFill>
                <a:latin typeface="Meiryo UI" panose="020B0604030504040204" pitchFamily="50" charset="-128"/>
                <a:ea typeface="Meiryo UI" panose="020B0604030504040204" pitchFamily="50" charset="-128"/>
              </a:rPr>
              <a:t>目標の</a:t>
            </a:r>
            <a:endParaRPr kumimoji="1" lang="en-US" altLang="ja-JP" sz="2400" b="1" dirty="0">
              <a:solidFill>
                <a:srgbClr val="FF0000"/>
              </a:solidFill>
              <a:latin typeface="Meiryo UI" panose="020B0604030504040204" pitchFamily="50" charset="-128"/>
              <a:ea typeface="Meiryo UI" panose="020B0604030504040204" pitchFamily="50" charset="-128"/>
            </a:endParaRPr>
          </a:p>
          <a:p>
            <a:r>
              <a:rPr lang="ja-JP" altLang="en-US" sz="2400" b="1" dirty="0">
                <a:solidFill>
                  <a:srgbClr val="FF0000"/>
                </a:solidFill>
                <a:latin typeface="Meiryo UI" panose="020B0604030504040204" pitchFamily="50" charset="-128"/>
                <a:ea typeface="Meiryo UI" panose="020B0604030504040204" pitchFamily="50" charset="-128"/>
              </a:rPr>
              <a:t>　</a:t>
            </a:r>
            <a:r>
              <a:rPr kumimoji="1" lang="en-US" altLang="ja-JP" sz="2400" b="1" dirty="0">
                <a:solidFill>
                  <a:srgbClr val="FF0000"/>
                </a:solidFill>
                <a:latin typeface="Meiryo UI" panose="020B0604030504040204" pitchFamily="50" charset="-128"/>
                <a:ea typeface="Meiryo UI" panose="020B0604030504040204" pitchFamily="50" charset="-128"/>
              </a:rPr>
              <a:t>B</a:t>
            </a:r>
            <a:r>
              <a:rPr kumimoji="1" lang="ja-JP" altLang="en-US" sz="2400" b="1" dirty="0">
                <a:solidFill>
                  <a:srgbClr val="FF0000"/>
                </a:solidFill>
                <a:latin typeface="Meiryo UI" panose="020B0604030504040204" pitchFamily="50" charset="-128"/>
                <a:ea typeface="Meiryo UI" panose="020B0604030504040204" pitchFamily="50" charset="-128"/>
              </a:rPr>
              <a:t>評価</a:t>
            </a:r>
            <a:endParaRPr kumimoji="1" lang="en-US" altLang="ja-JP" sz="2400" b="1" dirty="0">
              <a:solidFill>
                <a:srgbClr val="FF0000"/>
              </a:solidFill>
              <a:latin typeface="Meiryo UI" panose="020B0604030504040204" pitchFamily="50" charset="-128"/>
              <a:ea typeface="Meiryo UI" panose="020B0604030504040204" pitchFamily="50" charset="-128"/>
            </a:endParaRPr>
          </a:p>
          <a:p>
            <a:r>
              <a:rPr kumimoji="1" lang="ja-JP" altLang="en-US" sz="2400" b="1" dirty="0">
                <a:solidFill>
                  <a:srgbClr val="FF0000"/>
                </a:solidFill>
                <a:latin typeface="Meiryo UI" panose="020B0604030504040204" pitchFamily="50" charset="-128"/>
                <a:ea typeface="Meiryo UI" panose="020B0604030504040204" pitchFamily="50" charset="-128"/>
              </a:rPr>
              <a:t>　　達成！！</a:t>
            </a:r>
          </a:p>
        </p:txBody>
      </p:sp>
      <p:sp>
        <p:nvSpPr>
          <p:cNvPr id="26" name="星 5 12">
            <a:extLst>
              <a:ext uri="{FF2B5EF4-FFF2-40B4-BE49-F238E27FC236}">
                <a16:creationId xmlns:a16="http://schemas.microsoft.com/office/drawing/2014/main" id="{92CE4012-A6CA-4D9E-B606-1B61F0CCE186}"/>
              </a:ext>
            </a:extLst>
          </p:cNvPr>
          <p:cNvSpPr/>
          <p:nvPr/>
        </p:nvSpPr>
        <p:spPr>
          <a:xfrm>
            <a:off x="8371972" y="2160006"/>
            <a:ext cx="288000" cy="288000"/>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1E1D1699-6530-46EF-B0DB-71ED4DF0004A}"/>
              </a:ext>
            </a:extLst>
          </p:cNvPr>
          <p:cNvGrpSpPr/>
          <p:nvPr/>
        </p:nvGrpSpPr>
        <p:grpSpPr>
          <a:xfrm>
            <a:off x="604786" y="70324"/>
            <a:ext cx="11049525" cy="953640"/>
            <a:chOff x="856858" y="131640"/>
            <a:chExt cx="16574288" cy="1430460"/>
          </a:xfrm>
        </p:grpSpPr>
        <p:sp>
          <p:nvSpPr>
            <p:cNvPr id="29" name="AutoShape 2">
              <a:extLst>
                <a:ext uri="{FF2B5EF4-FFF2-40B4-BE49-F238E27FC236}">
                  <a16:creationId xmlns:a16="http://schemas.microsoft.com/office/drawing/2014/main" id="{49E5240E-7F70-4409-B5F2-BFF6F282791B}"/>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31" name="AutoShape 3">
              <a:extLst>
                <a:ext uri="{FF2B5EF4-FFF2-40B4-BE49-F238E27FC236}">
                  <a16:creationId xmlns:a16="http://schemas.microsoft.com/office/drawing/2014/main" id="{FF596594-C2A3-4316-84F7-11319944ED8E}"/>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32" name="AutoShape 4">
              <a:extLst>
                <a:ext uri="{FF2B5EF4-FFF2-40B4-BE49-F238E27FC236}">
                  <a16:creationId xmlns:a16="http://schemas.microsoft.com/office/drawing/2014/main" id="{2C4DC9B3-0E69-4A78-9894-93BF20F71046}"/>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33" name="TextBox 27">
              <a:extLst>
                <a:ext uri="{FF2B5EF4-FFF2-40B4-BE49-F238E27FC236}">
                  <a16:creationId xmlns:a16="http://schemas.microsoft.com/office/drawing/2014/main" id="{D578038B-9198-490F-9D9C-5D5FCC6FEC3F}"/>
                </a:ext>
              </a:extLst>
            </p:cNvPr>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サークルレベル</a:t>
              </a:r>
              <a:endParaRPr kumimoji="0" lang="en-US" altLang="ja-JP" sz="2333" spc="117" dirty="0">
                <a:solidFill>
                  <a:srgbClr val="1B1B1B"/>
                </a:solidFill>
                <a:latin typeface="Meiryo UI" panose="020B0604030504040204" pitchFamily="50" charset="-128"/>
                <a:ea typeface="Meiryo UI" panose="020B0604030504040204" pitchFamily="50" charset="-128"/>
              </a:endParaRPr>
            </a:p>
          </p:txBody>
        </p:sp>
        <p:grpSp>
          <p:nvGrpSpPr>
            <p:cNvPr id="34" name="グループ化 33">
              <a:extLst>
                <a:ext uri="{FF2B5EF4-FFF2-40B4-BE49-F238E27FC236}">
                  <a16:creationId xmlns:a16="http://schemas.microsoft.com/office/drawing/2014/main" id="{3AF138BA-62F8-4CB3-9BB2-B22FB0336FC6}"/>
                </a:ext>
              </a:extLst>
            </p:cNvPr>
            <p:cNvGrpSpPr/>
            <p:nvPr/>
          </p:nvGrpSpPr>
          <p:grpSpPr>
            <a:xfrm>
              <a:off x="1233237" y="131640"/>
              <a:ext cx="1213487" cy="1430459"/>
              <a:chOff x="1233237" y="131640"/>
              <a:chExt cx="1213487" cy="1430459"/>
            </a:xfrm>
          </p:grpSpPr>
          <p:sp>
            <p:nvSpPr>
              <p:cNvPr id="35" name="Freeform 8">
                <a:extLst>
                  <a:ext uri="{FF2B5EF4-FFF2-40B4-BE49-F238E27FC236}">
                    <a16:creationId xmlns:a16="http://schemas.microsoft.com/office/drawing/2014/main" id="{721877AF-C890-4368-95A2-719CD92D7A7B}"/>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36" name="TextBox 28">
                <a:extLst>
                  <a:ext uri="{FF2B5EF4-FFF2-40B4-BE49-F238E27FC236}">
                    <a16:creationId xmlns:a16="http://schemas.microsoft.com/office/drawing/2014/main" id="{3EB6C548-4C74-4313-A163-9C136A1D82EB}"/>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altLang="ja-JP" sz="2333" dirty="0">
                    <a:solidFill>
                      <a:srgbClr val="FAFAFA"/>
                    </a:solidFill>
                    <a:latin typeface="Meiryo UI" panose="020B0604030504040204" pitchFamily="50" charset="-128"/>
                    <a:ea typeface="Meiryo UI" panose="020B0604030504040204" pitchFamily="50" charset="-128"/>
                  </a:rPr>
                  <a:t>30</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30" name="正方形/長方形 29">
            <a:extLst>
              <a:ext uri="{FF2B5EF4-FFF2-40B4-BE49-F238E27FC236}">
                <a16:creationId xmlns:a16="http://schemas.microsoft.com/office/drawing/2014/main" id="{05001496-D62B-4A1C-8DE1-3194532B0237}"/>
              </a:ext>
            </a:extLst>
          </p:cNvPr>
          <p:cNvSpPr/>
          <p:nvPr/>
        </p:nvSpPr>
        <p:spPr>
          <a:xfrm>
            <a:off x="10071463" y="547144"/>
            <a:ext cx="1717076"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8/16</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福田リーダー</a:t>
            </a:r>
          </a:p>
        </p:txBody>
      </p:sp>
    </p:spTree>
    <p:extLst>
      <p:ext uri="{BB962C8B-B14F-4D97-AF65-F5344CB8AC3E}">
        <p14:creationId xmlns:p14="http://schemas.microsoft.com/office/powerpoint/2010/main" val="116153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140AD4"/>
                                      </p:to>
                                    </p:animClr>
                                  </p:childTnLst>
                                </p:cTn>
                              </p:par>
                              <p:par>
                                <p:cTn id="7" presetID="3" presetClass="emph" presetSubtype="2" fill="hold" grpId="0" nodeType="withEffect">
                                  <p:stCondLst>
                                    <p:cond delay="0"/>
                                  </p:stCondLst>
                                  <p:childTnLst>
                                    <p:animClr clrSpc="rgb" dir="cw">
                                      <p:cBhvr override="childStyle">
                                        <p:cTn id="8" dur="2000" fill="hold"/>
                                        <p:tgtEl>
                                          <p:spTgt spid="8"/>
                                        </p:tgtEl>
                                        <p:attrNameLst>
                                          <p:attrName>style.color</p:attrName>
                                        </p:attrNameLst>
                                      </p:cBhvr>
                                      <p:to>
                                        <a:srgbClr val="140AD4"/>
                                      </p:to>
                                    </p:animClr>
                                  </p:childTnLst>
                                </p:cTn>
                              </p:par>
                            </p:childTnLst>
                          </p:cTn>
                        </p:par>
                      </p:childTnLst>
                    </p:cTn>
                  </p:par>
                  <p:par>
                    <p:cTn id="9" fill="hold">
                      <p:stCondLst>
                        <p:cond delay="indefinite"/>
                      </p:stCondLst>
                      <p:childTnLst>
                        <p:par>
                          <p:cTn id="10" fill="hold">
                            <p:stCondLst>
                              <p:cond delay="0"/>
                            </p:stCondLst>
                            <p:childTnLst>
                              <p:par>
                                <p:cTn id="11" presetID="26" presetClass="emph" presetSubtype="0" repeatCount="3000" fill="hold" grpId="0" nodeType="clickEffect">
                                  <p:stCondLst>
                                    <p:cond delay="0"/>
                                  </p:stCondLst>
                                  <p:childTnLst>
                                    <p:animEffect transition="out" filter="fade">
                                      <p:cBhvr>
                                        <p:cTn id="12" dur="750" tmFilter="0, 0; .2, .5; .8, .5; 1, 0"/>
                                        <p:tgtEl>
                                          <p:spTgt spid="7"/>
                                        </p:tgtEl>
                                      </p:cBhvr>
                                    </p:animEffect>
                                    <p:animScale>
                                      <p:cBhvr>
                                        <p:cTn id="13" dur="375" autoRev="1" fill="hold"/>
                                        <p:tgtEl>
                                          <p:spTgt spid="7"/>
                                        </p:tgtEl>
                                      </p:cBhvr>
                                      <p:by x="105000" y="105000"/>
                                    </p:animScale>
                                  </p:childTnLst>
                                </p:cTn>
                              </p:par>
                              <p:par>
                                <p:cTn id="14" presetID="8" presetClass="emph" presetSubtype="0" fill="hold" grpId="0" nodeType="withEffect">
                                  <p:stCondLst>
                                    <p:cond delay="0"/>
                                  </p:stCondLst>
                                  <p:childTnLst>
                                    <p:animRot by="21600000">
                                      <p:cBhvr>
                                        <p:cTn id="15"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261BE89-CCA5-400E-B1D1-CE1CC8898C84}"/>
              </a:ext>
            </a:extLst>
          </p:cNvPr>
          <p:cNvSpPr/>
          <p:nvPr/>
        </p:nvSpPr>
        <p:spPr>
          <a:xfrm>
            <a:off x="54605" y="1079842"/>
            <a:ext cx="3960000" cy="5336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b="1" u="sng" dirty="0">
                <a:latin typeface="Meiryo UI" panose="020B0604030504040204" pitchFamily="50" charset="-128"/>
                <a:ea typeface="Meiryo UI" panose="020B0604030504040204" pitchFamily="50" charset="-128"/>
              </a:rPr>
              <a:t>～　トルクレンチの使用手順書作成　～</a:t>
            </a:r>
            <a:endParaRPr kumimoji="1" lang="en-US" altLang="ja-JP" b="1" u="sng"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90EC2B50-4214-43A5-AE43-88ED348E297F}"/>
              </a:ext>
            </a:extLst>
          </p:cNvPr>
          <p:cNvSpPr/>
          <p:nvPr/>
        </p:nvSpPr>
        <p:spPr>
          <a:xfrm>
            <a:off x="4119193" y="1079843"/>
            <a:ext cx="3960000" cy="53364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u="sng" dirty="0">
                <a:latin typeface="Meiryo UI" panose="020B0604030504040204" pitchFamily="50" charset="-128"/>
                <a:ea typeface="Meiryo UI" panose="020B0604030504040204" pitchFamily="50" charset="-128"/>
              </a:rPr>
              <a:t>～　作業要領書の改定と回覧　～</a:t>
            </a:r>
          </a:p>
        </p:txBody>
      </p:sp>
      <p:grpSp>
        <p:nvGrpSpPr>
          <p:cNvPr id="3" name="グループ化 2">
            <a:extLst>
              <a:ext uri="{FF2B5EF4-FFF2-40B4-BE49-F238E27FC236}">
                <a16:creationId xmlns:a16="http://schemas.microsoft.com/office/drawing/2014/main" id="{ABD11B5C-96CD-4622-A9B2-3917BF3BD313}"/>
              </a:ext>
            </a:extLst>
          </p:cNvPr>
          <p:cNvGrpSpPr/>
          <p:nvPr/>
        </p:nvGrpSpPr>
        <p:grpSpPr>
          <a:xfrm>
            <a:off x="54604" y="1704873"/>
            <a:ext cx="3960000" cy="808523"/>
            <a:chOff x="227967" y="1655178"/>
            <a:chExt cx="5760000" cy="808523"/>
          </a:xfrm>
        </p:grpSpPr>
        <p:sp>
          <p:nvSpPr>
            <p:cNvPr id="4" name="正方形/長方形 3">
              <a:extLst>
                <a:ext uri="{FF2B5EF4-FFF2-40B4-BE49-F238E27FC236}">
                  <a16:creationId xmlns:a16="http://schemas.microsoft.com/office/drawing/2014/main" id="{6D90C1F5-E394-423D-9C2A-8FD680E75FFB}"/>
                </a:ext>
              </a:extLst>
            </p:cNvPr>
            <p:cNvSpPr/>
            <p:nvPr/>
          </p:nvSpPr>
          <p:spPr>
            <a:xfrm>
              <a:off x="227967" y="1655178"/>
              <a:ext cx="5759999" cy="2865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だれが</a:t>
              </a:r>
              <a:endParaRPr kumimoji="1" lang="ja-JP" altLang="en-US" sz="11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3F3F1E60-7ADF-48E0-88C1-411B1DF8D8E8}"/>
                </a:ext>
              </a:extLst>
            </p:cNvPr>
            <p:cNvSpPr/>
            <p:nvPr/>
          </p:nvSpPr>
          <p:spPr>
            <a:xfrm>
              <a:off x="227967" y="1941701"/>
              <a:ext cx="5760000" cy="52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チーム長坂のメンバーが</a:t>
              </a:r>
            </a:p>
          </p:txBody>
        </p:sp>
      </p:grpSp>
      <p:grpSp>
        <p:nvGrpSpPr>
          <p:cNvPr id="5" name="グループ化 4">
            <a:extLst>
              <a:ext uri="{FF2B5EF4-FFF2-40B4-BE49-F238E27FC236}">
                <a16:creationId xmlns:a16="http://schemas.microsoft.com/office/drawing/2014/main" id="{468C0B4B-A481-4753-B509-8F7A9EC2EC18}"/>
              </a:ext>
            </a:extLst>
          </p:cNvPr>
          <p:cNvGrpSpPr/>
          <p:nvPr/>
        </p:nvGrpSpPr>
        <p:grpSpPr>
          <a:xfrm>
            <a:off x="54603" y="2824480"/>
            <a:ext cx="3960000" cy="808954"/>
            <a:chOff x="227966" y="2774785"/>
            <a:chExt cx="5760000" cy="808954"/>
          </a:xfrm>
        </p:grpSpPr>
        <p:sp>
          <p:nvSpPr>
            <p:cNvPr id="12" name="正方形/長方形 11">
              <a:extLst>
                <a:ext uri="{FF2B5EF4-FFF2-40B4-BE49-F238E27FC236}">
                  <a16:creationId xmlns:a16="http://schemas.microsoft.com/office/drawing/2014/main" id="{2365056C-F1D4-4B5F-A84A-FD1E4D1E5A87}"/>
                </a:ext>
              </a:extLst>
            </p:cNvPr>
            <p:cNvSpPr/>
            <p:nvPr/>
          </p:nvSpPr>
          <p:spPr>
            <a:xfrm>
              <a:off x="227966" y="2774785"/>
              <a:ext cx="5759999" cy="2865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いつ</a:t>
              </a:r>
            </a:p>
          </p:txBody>
        </p:sp>
        <p:sp>
          <p:nvSpPr>
            <p:cNvPr id="13" name="正方形/長方形 12">
              <a:extLst>
                <a:ext uri="{FF2B5EF4-FFF2-40B4-BE49-F238E27FC236}">
                  <a16:creationId xmlns:a16="http://schemas.microsoft.com/office/drawing/2014/main" id="{ADDA540B-4FFF-48A9-8298-26319272F1B5}"/>
                </a:ext>
              </a:extLst>
            </p:cNvPr>
            <p:cNvSpPr/>
            <p:nvPr/>
          </p:nvSpPr>
          <p:spPr>
            <a:xfrm>
              <a:off x="227966" y="3061309"/>
              <a:ext cx="5760000" cy="5224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9</a:t>
              </a:r>
              <a:r>
                <a:rPr kumimoji="1" lang="ja-JP" altLang="en-US" dirty="0">
                  <a:latin typeface="Meiryo UI" panose="020B0604030504040204" pitchFamily="50" charset="-128"/>
                  <a:ea typeface="Meiryo UI" panose="020B0604030504040204" pitchFamily="50" charset="-128"/>
                </a:rPr>
                <a:t>月中に</a:t>
              </a:r>
            </a:p>
          </p:txBody>
        </p:sp>
      </p:grpSp>
      <p:grpSp>
        <p:nvGrpSpPr>
          <p:cNvPr id="6" name="グループ化 5">
            <a:extLst>
              <a:ext uri="{FF2B5EF4-FFF2-40B4-BE49-F238E27FC236}">
                <a16:creationId xmlns:a16="http://schemas.microsoft.com/office/drawing/2014/main" id="{8A309B36-3F8E-4F49-87FA-30E6ABFB79ED}"/>
              </a:ext>
            </a:extLst>
          </p:cNvPr>
          <p:cNvGrpSpPr/>
          <p:nvPr/>
        </p:nvGrpSpPr>
        <p:grpSpPr>
          <a:xfrm>
            <a:off x="54603" y="3951631"/>
            <a:ext cx="3960000" cy="1594191"/>
            <a:chOff x="227966" y="3901936"/>
            <a:chExt cx="5760000" cy="1594191"/>
          </a:xfrm>
        </p:grpSpPr>
        <p:sp>
          <p:nvSpPr>
            <p:cNvPr id="15" name="正方形/長方形 14">
              <a:extLst>
                <a:ext uri="{FF2B5EF4-FFF2-40B4-BE49-F238E27FC236}">
                  <a16:creationId xmlns:a16="http://schemas.microsoft.com/office/drawing/2014/main" id="{BF37B5A2-CB3D-4CA3-835C-A2A15514ECEE}"/>
                </a:ext>
              </a:extLst>
            </p:cNvPr>
            <p:cNvSpPr/>
            <p:nvPr/>
          </p:nvSpPr>
          <p:spPr>
            <a:xfrm>
              <a:off x="227966" y="3901936"/>
              <a:ext cx="5759999" cy="2865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なにを</a:t>
              </a:r>
            </a:p>
          </p:txBody>
        </p:sp>
        <p:sp>
          <p:nvSpPr>
            <p:cNvPr id="16" name="正方形/長方形 15">
              <a:extLst>
                <a:ext uri="{FF2B5EF4-FFF2-40B4-BE49-F238E27FC236}">
                  <a16:creationId xmlns:a16="http://schemas.microsoft.com/office/drawing/2014/main" id="{63E2A13D-1D44-46A6-B875-D86ED42B6852}"/>
                </a:ext>
              </a:extLst>
            </p:cNvPr>
            <p:cNvSpPr/>
            <p:nvPr/>
          </p:nvSpPr>
          <p:spPr>
            <a:xfrm>
              <a:off x="227966" y="4188459"/>
              <a:ext cx="5760000" cy="130766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トルクレンチの使用方法</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管理方法</a:t>
              </a:r>
              <a:endParaRPr kumimoji="1"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使用方法の作業手順書</a:t>
              </a:r>
            </a:p>
          </p:txBody>
        </p:sp>
      </p:grpSp>
      <p:grpSp>
        <p:nvGrpSpPr>
          <p:cNvPr id="7" name="グループ化 6">
            <a:extLst>
              <a:ext uri="{FF2B5EF4-FFF2-40B4-BE49-F238E27FC236}">
                <a16:creationId xmlns:a16="http://schemas.microsoft.com/office/drawing/2014/main" id="{F7EF4ADC-B97A-4825-A502-A915E7092FD9}"/>
              </a:ext>
            </a:extLst>
          </p:cNvPr>
          <p:cNvGrpSpPr/>
          <p:nvPr/>
        </p:nvGrpSpPr>
        <p:grpSpPr>
          <a:xfrm>
            <a:off x="54603" y="5902966"/>
            <a:ext cx="3960000" cy="816258"/>
            <a:chOff x="227966" y="5853271"/>
            <a:chExt cx="5760000" cy="816258"/>
          </a:xfrm>
        </p:grpSpPr>
        <p:sp>
          <p:nvSpPr>
            <p:cNvPr id="19" name="正方形/長方形 18">
              <a:extLst>
                <a:ext uri="{FF2B5EF4-FFF2-40B4-BE49-F238E27FC236}">
                  <a16:creationId xmlns:a16="http://schemas.microsoft.com/office/drawing/2014/main" id="{B64C99AC-5A7B-410D-823F-710400E4C0F5}"/>
                </a:ext>
              </a:extLst>
            </p:cNvPr>
            <p:cNvSpPr/>
            <p:nvPr/>
          </p:nvSpPr>
          <p:spPr>
            <a:xfrm>
              <a:off x="227966" y="5853271"/>
              <a:ext cx="5759999" cy="2865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どうする</a:t>
              </a:r>
              <a:endParaRPr kumimoji="1" lang="ja-JP" altLang="en-US" sz="11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89CE51FB-02CE-46C4-B38C-4950FA4D5F88}"/>
                </a:ext>
              </a:extLst>
            </p:cNvPr>
            <p:cNvSpPr/>
            <p:nvPr/>
          </p:nvSpPr>
          <p:spPr>
            <a:xfrm>
              <a:off x="227966" y="6132495"/>
              <a:ext cx="5760000" cy="537034"/>
            </a:xfrm>
            <a:prstGeom prst="rect">
              <a:avLst/>
            </a:prstGeom>
          </p:spPr>
          <p:style>
            <a:lnRef idx="2">
              <a:schemeClr val="accent4"/>
            </a:lnRef>
            <a:fillRef idx="1">
              <a:schemeClr val="lt1"/>
            </a:fillRef>
            <a:effectRef idx="0">
              <a:schemeClr val="accent4"/>
            </a:effectRef>
            <a:fontRef idx="minor">
              <a:schemeClr val="dk1"/>
            </a:fontRef>
          </p:style>
          <p:txBody>
            <a:bodyPr lIns="36000" tIns="144000" rIns="36000" bIns="144000" rtlCol="0" anchor="ctr">
              <a:spAutoFit/>
            </a:bodyPr>
            <a:lstStyle/>
            <a:p>
              <a:pPr algn="ctr"/>
              <a:r>
                <a:rPr kumimoji="1" lang="ja-JP" altLang="en-US" sz="1600" b="1" dirty="0">
                  <a:latin typeface="Meiryo UI" panose="020B0604030504040204" pitchFamily="50" charset="-128"/>
                  <a:ea typeface="Meiryo UI" panose="020B0604030504040204" pitchFamily="50" charset="-128"/>
                </a:rPr>
                <a:t>トルクレンチの使用に関する手順書作成</a:t>
              </a:r>
            </a:p>
          </p:txBody>
        </p:sp>
      </p:grpSp>
      <p:grpSp>
        <p:nvGrpSpPr>
          <p:cNvPr id="11" name="グループ化 10">
            <a:extLst>
              <a:ext uri="{FF2B5EF4-FFF2-40B4-BE49-F238E27FC236}">
                <a16:creationId xmlns:a16="http://schemas.microsoft.com/office/drawing/2014/main" id="{BD5D83C3-5950-4798-8D6C-0B0109C13C78}"/>
              </a:ext>
            </a:extLst>
          </p:cNvPr>
          <p:cNvGrpSpPr/>
          <p:nvPr/>
        </p:nvGrpSpPr>
        <p:grpSpPr>
          <a:xfrm>
            <a:off x="4119194" y="1721436"/>
            <a:ext cx="3960000" cy="808523"/>
            <a:chOff x="6204033" y="1671741"/>
            <a:chExt cx="5760000" cy="808523"/>
          </a:xfrm>
        </p:grpSpPr>
        <p:sp>
          <p:nvSpPr>
            <p:cNvPr id="21" name="正方形/長方形 20">
              <a:extLst>
                <a:ext uri="{FF2B5EF4-FFF2-40B4-BE49-F238E27FC236}">
                  <a16:creationId xmlns:a16="http://schemas.microsoft.com/office/drawing/2014/main" id="{7058BC74-A3B2-4F3F-A1F4-ED99AABA4BF3}"/>
                </a:ext>
              </a:extLst>
            </p:cNvPr>
            <p:cNvSpPr/>
            <p:nvPr/>
          </p:nvSpPr>
          <p:spPr>
            <a:xfrm>
              <a:off x="6204033" y="1671741"/>
              <a:ext cx="5759999" cy="28652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だれが</a:t>
              </a:r>
              <a:endParaRPr kumimoji="1" lang="ja-JP" altLang="en-US" sz="1100" dirty="0">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EC5644F6-83C9-4FBA-AF54-CCE7D0457962}"/>
                </a:ext>
              </a:extLst>
            </p:cNvPr>
            <p:cNvSpPr/>
            <p:nvPr/>
          </p:nvSpPr>
          <p:spPr>
            <a:xfrm>
              <a:off x="6204033" y="1958264"/>
              <a:ext cx="5760000" cy="52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チーム安藤のメンバーが</a:t>
              </a:r>
            </a:p>
          </p:txBody>
        </p:sp>
      </p:grpSp>
      <p:grpSp>
        <p:nvGrpSpPr>
          <p:cNvPr id="33" name="グループ化 32">
            <a:extLst>
              <a:ext uri="{FF2B5EF4-FFF2-40B4-BE49-F238E27FC236}">
                <a16:creationId xmlns:a16="http://schemas.microsoft.com/office/drawing/2014/main" id="{E4C9E107-D27F-41AF-AA2D-0A5D713BA9E9}"/>
              </a:ext>
            </a:extLst>
          </p:cNvPr>
          <p:cNvGrpSpPr/>
          <p:nvPr/>
        </p:nvGrpSpPr>
        <p:grpSpPr>
          <a:xfrm>
            <a:off x="4119193" y="2841042"/>
            <a:ext cx="3960000" cy="808954"/>
            <a:chOff x="6204032" y="2791348"/>
            <a:chExt cx="5760000" cy="808954"/>
          </a:xfrm>
        </p:grpSpPr>
        <p:sp>
          <p:nvSpPr>
            <p:cNvPr id="23" name="正方形/長方形 22">
              <a:extLst>
                <a:ext uri="{FF2B5EF4-FFF2-40B4-BE49-F238E27FC236}">
                  <a16:creationId xmlns:a16="http://schemas.microsoft.com/office/drawing/2014/main" id="{A6C5AB62-F39C-4100-B45F-DC5C22A66678}"/>
                </a:ext>
              </a:extLst>
            </p:cNvPr>
            <p:cNvSpPr/>
            <p:nvPr/>
          </p:nvSpPr>
          <p:spPr>
            <a:xfrm>
              <a:off x="6204032" y="2791348"/>
              <a:ext cx="5759999" cy="28652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いつ</a:t>
              </a:r>
            </a:p>
          </p:txBody>
        </p:sp>
        <p:sp>
          <p:nvSpPr>
            <p:cNvPr id="24" name="正方形/長方形 23">
              <a:extLst>
                <a:ext uri="{FF2B5EF4-FFF2-40B4-BE49-F238E27FC236}">
                  <a16:creationId xmlns:a16="http://schemas.microsoft.com/office/drawing/2014/main" id="{FFBA79AF-4696-455F-8A23-A6F46E8C9D3F}"/>
                </a:ext>
              </a:extLst>
            </p:cNvPr>
            <p:cNvSpPr/>
            <p:nvPr/>
          </p:nvSpPr>
          <p:spPr>
            <a:xfrm>
              <a:off x="6204032" y="3077872"/>
              <a:ext cx="5760000" cy="5224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9</a:t>
              </a:r>
              <a:r>
                <a:rPr kumimoji="1" lang="ja-JP" altLang="en-US" dirty="0">
                  <a:latin typeface="Meiryo UI" panose="020B0604030504040204" pitchFamily="50" charset="-128"/>
                  <a:ea typeface="Meiryo UI" panose="020B0604030504040204" pitchFamily="50" charset="-128"/>
                </a:rPr>
                <a:t>月中に</a:t>
              </a:r>
            </a:p>
          </p:txBody>
        </p:sp>
      </p:grpSp>
      <p:grpSp>
        <p:nvGrpSpPr>
          <p:cNvPr id="34" name="グループ化 33">
            <a:extLst>
              <a:ext uri="{FF2B5EF4-FFF2-40B4-BE49-F238E27FC236}">
                <a16:creationId xmlns:a16="http://schemas.microsoft.com/office/drawing/2014/main" id="{6FA5F0ED-F0F9-411E-817C-F255D309CC49}"/>
              </a:ext>
            </a:extLst>
          </p:cNvPr>
          <p:cNvGrpSpPr/>
          <p:nvPr/>
        </p:nvGrpSpPr>
        <p:grpSpPr>
          <a:xfrm>
            <a:off x="4119193" y="3968194"/>
            <a:ext cx="3960000" cy="1594191"/>
            <a:chOff x="6204032" y="3918499"/>
            <a:chExt cx="5760000" cy="1594191"/>
          </a:xfrm>
        </p:grpSpPr>
        <p:sp>
          <p:nvSpPr>
            <p:cNvPr id="26" name="正方形/長方形 25">
              <a:extLst>
                <a:ext uri="{FF2B5EF4-FFF2-40B4-BE49-F238E27FC236}">
                  <a16:creationId xmlns:a16="http://schemas.microsoft.com/office/drawing/2014/main" id="{C30AFDA4-5523-499B-8680-AA04A994473D}"/>
                </a:ext>
              </a:extLst>
            </p:cNvPr>
            <p:cNvSpPr/>
            <p:nvPr/>
          </p:nvSpPr>
          <p:spPr>
            <a:xfrm>
              <a:off x="6204032" y="3918499"/>
              <a:ext cx="5759999" cy="28652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なにを</a:t>
              </a:r>
            </a:p>
          </p:txBody>
        </p:sp>
        <p:sp>
          <p:nvSpPr>
            <p:cNvPr id="27" name="正方形/長方形 26">
              <a:extLst>
                <a:ext uri="{FF2B5EF4-FFF2-40B4-BE49-F238E27FC236}">
                  <a16:creationId xmlns:a16="http://schemas.microsoft.com/office/drawing/2014/main" id="{5CC372CE-18DD-4479-BB10-4988C4C9131B}"/>
                </a:ext>
              </a:extLst>
            </p:cNvPr>
            <p:cNvSpPr/>
            <p:nvPr/>
          </p:nvSpPr>
          <p:spPr>
            <a:xfrm>
              <a:off x="6204032" y="4205022"/>
              <a:ext cx="5760000" cy="13076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ロックバー作業要領書内の</a:t>
              </a:r>
              <a:endParaRPr lang="en-US" altLang="ja-JP" dirty="0">
                <a:latin typeface="Meiryo UI" panose="020B0604030504040204" pitchFamily="50" charset="-128"/>
                <a:ea typeface="Meiryo UI" panose="020B0604030504040204" pitchFamily="50" charset="-128"/>
              </a:endParaRPr>
            </a:p>
            <a:p>
              <a:pPr algn="ctr"/>
              <a:r>
                <a:rPr lang="en-US" altLang="ja-JP" dirty="0">
                  <a:latin typeface="Meiryo UI" panose="020B0604030504040204" pitchFamily="50" charset="-128"/>
                  <a:ea typeface="Meiryo UI" panose="020B0604030504040204" pitchFamily="50" charset="-128"/>
                </a:rPr>
                <a:t>HT</a:t>
              </a:r>
              <a:r>
                <a:rPr lang="ja-JP" altLang="en-US" dirty="0">
                  <a:latin typeface="Meiryo UI" panose="020B0604030504040204" pitchFamily="50" charset="-128"/>
                  <a:ea typeface="Meiryo UI" panose="020B0604030504040204" pitchFamily="50" charset="-128"/>
                </a:rPr>
                <a:t>条件</a:t>
              </a:r>
              <a:endParaRPr lang="en-US" altLang="ja-JP" dirty="0">
                <a:latin typeface="Meiryo UI" panose="020B0604030504040204" pitchFamily="50" charset="-128"/>
                <a:ea typeface="Meiryo UI" panose="020B0604030504040204" pitchFamily="50" charset="-128"/>
              </a:endParaRPr>
            </a:p>
          </p:txBody>
        </p:sp>
      </p:grpSp>
      <p:grpSp>
        <p:nvGrpSpPr>
          <p:cNvPr id="35" name="グループ化 34">
            <a:extLst>
              <a:ext uri="{FF2B5EF4-FFF2-40B4-BE49-F238E27FC236}">
                <a16:creationId xmlns:a16="http://schemas.microsoft.com/office/drawing/2014/main" id="{8103A295-D133-4E11-BDD3-D18BC2AF1736}"/>
              </a:ext>
            </a:extLst>
          </p:cNvPr>
          <p:cNvGrpSpPr/>
          <p:nvPr/>
        </p:nvGrpSpPr>
        <p:grpSpPr>
          <a:xfrm>
            <a:off x="4119193" y="5919529"/>
            <a:ext cx="3960000" cy="808954"/>
            <a:chOff x="6204032" y="5869834"/>
            <a:chExt cx="5760000" cy="808954"/>
          </a:xfrm>
        </p:grpSpPr>
        <p:sp>
          <p:nvSpPr>
            <p:cNvPr id="30" name="正方形/長方形 29">
              <a:extLst>
                <a:ext uri="{FF2B5EF4-FFF2-40B4-BE49-F238E27FC236}">
                  <a16:creationId xmlns:a16="http://schemas.microsoft.com/office/drawing/2014/main" id="{CDE75E58-2132-4D49-BDEC-5BB84DE0AB7C}"/>
                </a:ext>
              </a:extLst>
            </p:cNvPr>
            <p:cNvSpPr/>
            <p:nvPr/>
          </p:nvSpPr>
          <p:spPr>
            <a:xfrm>
              <a:off x="6204032" y="5869834"/>
              <a:ext cx="5759999" cy="28652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どうする</a:t>
              </a:r>
              <a:endParaRPr kumimoji="1" lang="ja-JP" altLang="en-US" sz="11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CB261FA7-26CE-426D-9912-9CBB20DF74CF}"/>
                </a:ext>
              </a:extLst>
            </p:cNvPr>
            <p:cNvSpPr/>
            <p:nvPr/>
          </p:nvSpPr>
          <p:spPr>
            <a:xfrm>
              <a:off x="6204032" y="6156358"/>
              <a:ext cx="5760000" cy="5224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対策後の</a:t>
              </a:r>
              <a:r>
                <a:rPr kumimoji="1" lang="en-US" altLang="ja-JP" sz="1600" b="1" dirty="0">
                  <a:latin typeface="Meiryo UI" panose="020B0604030504040204" pitchFamily="50" charset="-128"/>
                  <a:ea typeface="Meiryo UI" panose="020B0604030504040204" pitchFamily="50" charset="-128"/>
                </a:rPr>
                <a:t>HT</a:t>
              </a:r>
              <a:r>
                <a:rPr kumimoji="1" lang="ja-JP" altLang="en-US" sz="1600" b="1" dirty="0">
                  <a:latin typeface="Meiryo UI" panose="020B0604030504040204" pitchFamily="50" charset="-128"/>
                  <a:ea typeface="Meiryo UI" panose="020B0604030504040204" pitchFamily="50" charset="-128"/>
                </a:rPr>
                <a:t>条件へ要領書を改定と回覧</a:t>
              </a:r>
            </a:p>
          </p:txBody>
        </p:sp>
      </p:grpSp>
      <p:sp>
        <p:nvSpPr>
          <p:cNvPr id="36" name="正方形/長方形 35">
            <a:extLst>
              <a:ext uri="{FF2B5EF4-FFF2-40B4-BE49-F238E27FC236}">
                <a16:creationId xmlns:a16="http://schemas.microsoft.com/office/drawing/2014/main" id="{94C88B42-6E1C-4347-A904-1EE75A6976F2}"/>
              </a:ext>
            </a:extLst>
          </p:cNvPr>
          <p:cNvSpPr/>
          <p:nvPr/>
        </p:nvSpPr>
        <p:spPr>
          <a:xfrm>
            <a:off x="8178101" y="1079842"/>
            <a:ext cx="3960000" cy="5336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u="sng"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標準時間の見直し</a:t>
            </a:r>
            <a:r>
              <a:rPr kumimoji="1" lang="ja-JP" altLang="en-US" b="1" u="sng" dirty="0">
                <a:latin typeface="Meiryo UI" panose="020B0604030504040204" pitchFamily="50" charset="-128"/>
                <a:ea typeface="Meiryo UI" panose="020B0604030504040204" pitchFamily="50" charset="-128"/>
              </a:rPr>
              <a:t>　～</a:t>
            </a:r>
          </a:p>
        </p:txBody>
      </p:sp>
      <p:grpSp>
        <p:nvGrpSpPr>
          <p:cNvPr id="37" name="グループ化 36">
            <a:extLst>
              <a:ext uri="{FF2B5EF4-FFF2-40B4-BE49-F238E27FC236}">
                <a16:creationId xmlns:a16="http://schemas.microsoft.com/office/drawing/2014/main" id="{699A2A87-E8A7-46DA-B5CD-B987B95690FC}"/>
              </a:ext>
            </a:extLst>
          </p:cNvPr>
          <p:cNvGrpSpPr/>
          <p:nvPr/>
        </p:nvGrpSpPr>
        <p:grpSpPr>
          <a:xfrm>
            <a:off x="8178102" y="1721435"/>
            <a:ext cx="3960000" cy="808523"/>
            <a:chOff x="6204033" y="1671741"/>
            <a:chExt cx="5760000" cy="808523"/>
          </a:xfrm>
        </p:grpSpPr>
        <p:sp>
          <p:nvSpPr>
            <p:cNvPr id="38" name="正方形/長方形 37">
              <a:extLst>
                <a:ext uri="{FF2B5EF4-FFF2-40B4-BE49-F238E27FC236}">
                  <a16:creationId xmlns:a16="http://schemas.microsoft.com/office/drawing/2014/main" id="{FD89D8D8-AB4B-4EDA-B962-46C190A5C9FE}"/>
                </a:ext>
              </a:extLst>
            </p:cNvPr>
            <p:cNvSpPr/>
            <p:nvPr/>
          </p:nvSpPr>
          <p:spPr>
            <a:xfrm>
              <a:off x="6204033" y="1671741"/>
              <a:ext cx="5759999" cy="286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だれが</a:t>
              </a:r>
              <a:endParaRPr kumimoji="1" lang="ja-JP" altLang="en-US" sz="1100" dirty="0">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E683EDD8-7F5A-416D-A182-32711F72BB2B}"/>
                </a:ext>
              </a:extLst>
            </p:cNvPr>
            <p:cNvSpPr/>
            <p:nvPr/>
          </p:nvSpPr>
          <p:spPr>
            <a:xfrm>
              <a:off x="6204033" y="1958264"/>
              <a:ext cx="5760000" cy="52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チーム技術班のメンバーが</a:t>
              </a:r>
            </a:p>
          </p:txBody>
        </p:sp>
      </p:grpSp>
      <p:grpSp>
        <p:nvGrpSpPr>
          <p:cNvPr id="40" name="グループ化 39">
            <a:extLst>
              <a:ext uri="{FF2B5EF4-FFF2-40B4-BE49-F238E27FC236}">
                <a16:creationId xmlns:a16="http://schemas.microsoft.com/office/drawing/2014/main" id="{7DA5F623-220C-420C-8EAF-7FC74E91C8FD}"/>
              </a:ext>
            </a:extLst>
          </p:cNvPr>
          <p:cNvGrpSpPr/>
          <p:nvPr/>
        </p:nvGrpSpPr>
        <p:grpSpPr>
          <a:xfrm>
            <a:off x="8178101" y="2841042"/>
            <a:ext cx="3960000" cy="808954"/>
            <a:chOff x="6204032" y="2791348"/>
            <a:chExt cx="5760000" cy="808954"/>
          </a:xfrm>
        </p:grpSpPr>
        <p:sp>
          <p:nvSpPr>
            <p:cNvPr id="41" name="正方形/長方形 40">
              <a:extLst>
                <a:ext uri="{FF2B5EF4-FFF2-40B4-BE49-F238E27FC236}">
                  <a16:creationId xmlns:a16="http://schemas.microsoft.com/office/drawing/2014/main" id="{D78CDB20-C87A-40FE-9DC4-7EE04FD35BA3}"/>
                </a:ext>
              </a:extLst>
            </p:cNvPr>
            <p:cNvSpPr/>
            <p:nvPr/>
          </p:nvSpPr>
          <p:spPr>
            <a:xfrm>
              <a:off x="6204032" y="2791348"/>
              <a:ext cx="5759999" cy="286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いつ</a:t>
              </a:r>
            </a:p>
          </p:txBody>
        </p:sp>
        <p:sp>
          <p:nvSpPr>
            <p:cNvPr id="42" name="正方形/長方形 41">
              <a:extLst>
                <a:ext uri="{FF2B5EF4-FFF2-40B4-BE49-F238E27FC236}">
                  <a16:creationId xmlns:a16="http://schemas.microsoft.com/office/drawing/2014/main" id="{3D5E6D32-F330-4150-9905-DD38317E63DF}"/>
                </a:ext>
              </a:extLst>
            </p:cNvPr>
            <p:cNvSpPr/>
            <p:nvPr/>
          </p:nvSpPr>
          <p:spPr>
            <a:xfrm>
              <a:off x="6204032" y="3077872"/>
              <a:ext cx="5760000" cy="522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9</a:t>
              </a:r>
              <a:r>
                <a:rPr kumimoji="1" lang="ja-JP" altLang="en-US" dirty="0">
                  <a:latin typeface="Meiryo UI" panose="020B0604030504040204" pitchFamily="50" charset="-128"/>
                  <a:ea typeface="Meiryo UI" panose="020B0604030504040204" pitchFamily="50" charset="-128"/>
                </a:rPr>
                <a:t>月中に</a:t>
              </a:r>
            </a:p>
          </p:txBody>
        </p:sp>
      </p:grpSp>
      <p:grpSp>
        <p:nvGrpSpPr>
          <p:cNvPr id="44" name="グループ化 43">
            <a:extLst>
              <a:ext uri="{FF2B5EF4-FFF2-40B4-BE49-F238E27FC236}">
                <a16:creationId xmlns:a16="http://schemas.microsoft.com/office/drawing/2014/main" id="{A2B3AFA5-F873-4B07-83D6-E5D7CD9C61AE}"/>
              </a:ext>
            </a:extLst>
          </p:cNvPr>
          <p:cNvGrpSpPr/>
          <p:nvPr/>
        </p:nvGrpSpPr>
        <p:grpSpPr>
          <a:xfrm>
            <a:off x="8178101" y="3968193"/>
            <a:ext cx="3960000" cy="1594191"/>
            <a:chOff x="6204032" y="3918499"/>
            <a:chExt cx="5760000" cy="1594191"/>
          </a:xfrm>
        </p:grpSpPr>
        <p:sp>
          <p:nvSpPr>
            <p:cNvPr id="45" name="正方形/長方形 44">
              <a:extLst>
                <a:ext uri="{FF2B5EF4-FFF2-40B4-BE49-F238E27FC236}">
                  <a16:creationId xmlns:a16="http://schemas.microsoft.com/office/drawing/2014/main" id="{29D6B1E8-63B7-4C4F-A61E-6CC91C4C4F71}"/>
                </a:ext>
              </a:extLst>
            </p:cNvPr>
            <p:cNvSpPr/>
            <p:nvPr/>
          </p:nvSpPr>
          <p:spPr>
            <a:xfrm>
              <a:off x="6204032" y="3918499"/>
              <a:ext cx="5759999" cy="286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dirty="0">
                  <a:latin typeface="Meiryo UI" panose="020B0604030504040204" pitchFamily="50" charset="-128"/>
                  <a:ea typeface="Meiryo UI" panose="020B0604030504040204" pitchFamily="50" charset="-128"/>
                </a:rPr>
                <a:t>なにを</a:t>
              </a:r>
            </a:p>
          </p:txBody>
        </p:sp>
        <p:sp>
          <p:nvSpPr>
            <p:cNvPr id="46" name="正方形/長方形 45">
              <a:extLst>
                <a:ext uri="{FF2B5EF4-FFF2-40B4-BE49-F238E27FC236}">
                  <a16:creationId xmlns:a16="http://schemas.microsoft.com/office/drawing/2014/main" id="{2A14024F-4BE8-406A-8A7C-DDA0B5B50577}"/>
                </a:ext>
              </a:extLst>
            </p:cNvPr>
            <p:cNvSpPr/>
            <p:nvPr/>
          </p:nvSpPr>
          <p:spPr>
            <a:xfrm>
              <a:off x="6204032" y="4205022"/>
              <a:ext cx="5760000" cy="13076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ロックバー材料矯正の標準時間</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標準時間の設定方法</a:t>
              </a:r>
              <a:endParaRPr lang="en-US" altLang="ja-JP" dirty="0">
                <a:latin typeface="Meiryo UI" panose="020B0604030504040204" pitchFamily="50" charset="-128"/>
                <a:ea typeface="Meiryo UI" panose="020B0604030504040204" pitchFamily="50" charset="-128"/>
              </a:endParaRPr>
            </a:p>
          </p:txBody>
        </p:sp>
      </p:grpSp>
      <p:grpSp>
        <p:nvGrpSpPr>
          <p:cNvPr id="49" name="グループ化 48">
            <a:extLst>
              <a:ext uri="{FF2B5EF4-FFF2-40B4-BE49-F238E27FC236}">
                <a16:creationId xmlns:a16="http://schemas.microsoft.com/office/drawing/2014/main" id="{0BE64655-EE06-4081-8DA4-D4442B0107E8}"/>
              </a:ext>
            </a:extLst>
          </p:cNvPr>
          <p:cNvGrpSpPr/>
          <p:nvPr/>
        </p:nvGrpSpPr>
        <p:grpSpPr>
          <a:xfrm>
            <a:off x="8178101" y="5919528"/>
            <a:ext cx="3960000" cy="808954"/>
            <a:chOff x="6204032" y="5869834"/>
            <a:chExt cx="5760000" cy="808954"/>
          </a:xfrm>
        </p:grpSpPr>
        <p:sp>
          <p:nvSpPr>
            <p:cNvPr id="50" name="正方形/長方形 49">
              <a:extLst>
                <a:ext uri="{FF2B5EF4-FFF2-40B4-BE49-F238E27FC236}">
                  <a16:creationId xmlns:a16="http://schemas.microsoft.com/office/drawing/2014/main" id="{D8BCF007-3673-4D6D-878D-CF6B2D10A7AF}"/>
                </a:ext>
              </a:extLst>
            </p:cNvPr>
            <p:cNvSpPr/>
            <p:nvPr/>
          </p:nvSpPr>
          <p:spPr>
            <a:xfrm>
              <a:off x="6204032" y="5869834"/>
              <a:ext cx="5759999" cy="2865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0" dirty="0">
                  <a:latin typeface="Meiryo UI" panose="020B0604030504040204" pitchFamily="50" charset="-128"/>
                  <a:ea typeface="Meiryo UI" panose="020B0604030504040204" pitchFamily="50" charset="-128"/>
                </a:rPr>
                <a:t>どうする</a:t>
              </a:r>
              <a:endParaRPr kumimoji="1" lang="ja-JP" altLang="en-US" sz="1100" dirty="0">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8F7108C6-25FB-4C41-A609-6A164F31BBA1}"/>
                </a:ext>
              </a:extLst>
            </p:cNvPr>
            <p:cNvSpPr/>
            <p:nvPr/>
          </p:nvSpPr>
          <p:spPr>
            <a:xfrm>
              <a:off x="6204032" y="6156358"/>
              <a:ext cx="5760000" cy="522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適正時間へと改定</a:t>
              </a:r>
              <a:endParaRPr lang="en-US" altLang="ja-JP" sz="1600" b="1"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正確な時間設定にできる仕組み改善</a:t>
              </a:r>
            </a:p>
          </p:txBody>
        </p:sp>
      </p:grpSp>
      <p:sp>
        <p:nvSpPr>
          <p:cNvPr id="32" name="矢印: 山形 31">
            <a:extLst>
              <a:ext uri="{FF2B5EF4-FFF2-40B4-BE49-F238E27FC236}">
                <a16:creationId xmlns:a16="http://schemas.microsoft.com/office/drawing/2014/main" id="{5D66BFCE-F8BA-4278-9277-B87C7FCA614E}"/>
              </a:ext>
            </a:extLst>
          </p:cNvPr>
          <p:cNvSpPr/>
          <p:nvPr/>
        </p:nvSpPr>
        <p:spPr>
          <a:xfrm rot="5400000">
            <a:off x="1886701" y="686452"/>
            <a:ext cx="294392" cy="3959999"/>
          </a:xfrm>
          <a:prstGeom prst="chevron">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3" name="矢印: 山形 52">
            <a:extLst>
              <a:ext uri="{FF2B5EF4-FFF2-40B4-BE49-F238E27FC236}">
                <a16:creationId xmlns:a16="http://schemas.microsoft.com/office/drawing/2014/main" id="{D8333804-7A28-4816-B47E-DEFBF72674F9}"/>
              </a:ext>
            </a:extLst>
          </p:cNvPr>
          <p:cNvSpPr/>
          <p:nvPr/>
        </p:nvSpPr>
        <p:spPr>
          <a:xfrm rot="5400000">
            <a:off x="1896706" y="1818919"/>
            <a:ext cx="294392" cy="3959999"/>
          </a:xfrm>
          <a:prstGeom prst="chevron">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4" name="矢印: 山形 53">
            <a:extLst>
              <a:ext uri="{FF2B5EF4-FFF2-40B4-BE49-F238E27FC236}">
                <a16:creationId xmlns:a16="http://schemas.microsoft.com/office/drawing/2014/main" id="{E7647B48-978B-45EC-8A35-D8323BB55071}"/>
              </a:ext>
            </a:extLst>
          </p:cNvPr>
          <p:cNvSpPr/>
          <p:nvPr/>
        </p:nvSpPr>
        <p:spPr>
          <a:xfrm rot="5400000">
            <a:off x="1863969" y="3748519"/>
            <a:ext cx="348897" cy="3959999"/>
          </a:xfrm>
          <a:prstGeom prst="chevron">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 name="矢印: 山形 13">
            <a:extLst>
              <a:ext uri="{FF2B5EF4-FFF2-40B4-BE49-F238E27FC236}">
                <a16:creationId xmlns:a16="http://schemas.microsoft.com/office/drawing/2014/main" id="{C9EB525D-B597-4EE0-841C-116F5405A6A1}"/>
              </a:ext>
            </a:extLst>
          </p:cNvPr>
          <p:cNvSpPr/>
          <p:nvPr/>
        </p:nvSpPr>
        <p:spPr>
          <a:xfrm rot="5400000">
            <a:off x="5942943" y="705503"/>
            <a:ext cx="311085" cy="395999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5" name="矢印: 山形 54">
            <a:extLst>
              <a:ext uri="{FF2B5EF4-FFF2-40B4-BE49-F238E27FC236}">
                <a16:creationId xmlns:a16="http://schemas.microsoft.com/office/drawing/2014/main" id="{BB1B7F52-CD34-4BC3-9979-D4250481A489}"/>
              </a:ext>
            </a:extLst>
          </p:cNvPr>
          <p:cNvSpPr/>
          <p:nvPr/>
        </p:nvSpPr>
        <p:spPr>
          <a:xfrm rot="5400000">
            <a:off x="10001292" y="701379"/>
            <a:ext cx="302835" cy="3959997"/>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6" name="矢印: 山形 55">
            <a:extLst>
              <a:ext uri="{FF2B5EF4-FFF2-40B4-BE49-F238E27FC236}">
                <a16:creationId xmlns:a16="http://schemas.microsoft.com/office/drawing/2014/main" id="{151C4BC9-56F6-4D11-9DF8-74261D0C996A}"/>
              </a:ext>
            </a:extLst>
          </p:cNvPr>
          <p:cNvSpPr/>
          <p:nvPr/>
        </p:nvSpPr>
        <p:spPr>
          <a:xfrm rot="5400000">
            <a:off x="5938261" y="1835603"/>
            <a:ext cx="311085" cy="395999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7" name="矢印: 山形 56">
            <a:extLst>
              <a:ext uri="{FF2B5EF4-FFF2-40B4-BE49-F238E27FC236}">
                <a16:creationId xmlns:a16="http://schemas.microsoft.com/office/drawing/2014/main" id="{31D887B3-4A27-40AE-A4B2-513D7A897323}"/>
              </a:ext>
            </a:extLst>
          </p:cNvPr>
          <p:cNvSpPr/>
          <p:nvPr/>
        </p:nvSpPr>
        <p:spPr>
          <a:xfrm rot="5400000">
            <a:off x="10007211" y="1832302"/>
            <a:ext cx="311085" cy="3959998"/>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8" name="矢印: 山形 57">
            <a:extLst>
              <a:ext uri="{FF2B5EF4-FFF2-40B4-BE49-F238E27FC236}">
                <a16:creationId xmlns:a16="http://schemas.microsoft.com/office/drawing/2014/main" id="{C9127A19-5C31-4DAC-AB17-C42D9553CF7E}"/>
              </a:ext>
            </a:extLst>
          </p:cNvPr>
          <p:cNvSpPr/>
          <p:nvPr/>
        </p:nvSpPr>
        <p:spPr>
          <a:xfrm rot="5400000">
            <a:off x="5919356" y="3763259"/>
            <a:ext cx="348896" cy="395999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60" name="矢印: 山形 59">
            <a:extLst>
              <a:ext uri="{FF2B5EF4-FFF2-40B4-BE49-F238E27FC236}">
                <a16:creationId xmlns:a16="http://schemas.microsoft.com/office/drawing/2014/main" id="{C1D84626-E3C6-4C14-8314-9B5B0A71DC50}"/>
              </a:ext>
            </a:extLst>
          </p:cNvPr>
          <p:cNvSpPr/>
          <p:nvPr/>
        </p:nvSpPr>
        <p:spPr>
          <a:xfrm rot="5400000">
            <a:off x="9978262" y="3765081"/>
            <a:ext cx="348896" cy="3959998"/>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59" name="グループ化 58">
            <a:extLst>
              <a:ext uri="{FF2B5EF4-FFF2-40B4-BE49-F238E27FC236}">
                <a16:creationId xmlns:a16="http://schemas.microsoft.com/office/drawing/2014/main" id="{06E5DBF6-B64A-4348-898B-B3395DEED1AA}"/>
              </a:ext>
            </a:extLst>
          </p:cNvPr>
          <p:cNvGrpSpPr/>
          <p:nvPr/>
        </p:nvGrpSpPr>
        <p:grpSpPr>
          <a:xfrm>
            <a:off x="571239" y="87760"/>
            <a:ext cx="11049525" cy="953640"/>
            <a:chOff x="856858" y="131640"/>
            <a:chExt cx="16574288" cy="1430460"/>
          </a:xfrm>
        </p:grpSpPr>
        <p:sp>
          <p:nvSpPr>
            <p:cNvPr id="61" name="AutoShape 2">
              <a:extLst>
                <a:ext uri="{FF2B5EF4-FFF2-40B4-BE49-F238E27FC236}">
                  <a16:creationId xmlns:a16="http://schemas.microsoft.com/office/drawing/2014/main" id="{6CBCB8E1-ECA5-4317-AEA1-9E98C18C9F4E}"/>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62" name="AutoShape 3">
              <a:extLst>
                <a:ext uri="{FF2B5EF4-FFF2-40B4-BE49-F238E27FC236}">
                  <a16:creationId xmlns:a16="http://schemas.microsoft.com/office/drawing/2014/main" id="{5FE18222-F3BE-4D96-9B51-1799FC3B8778}"/>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63" name="AutoShape 4">
              <a:extLst>
                <a:ext uri="{FF2B5EF4-FFF2-40B4-BE49-F238E27FC236}">
                  <a16:creationId xmlns:a16="http://schemas.microsoft.com/office/drawing/2014/main" id="{022131E3-DF77-42A4-9679-A5A0ECDA64E5}"/>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64" name="TextBox 27">
              <a:extLst>
                <a:ext uri="{FF2B5EF4-FFF2-40B4-BE49-F238E27FC236}">
                  <a16:creationId xmlns:a16="http://schemas.microsoft.com/office/drawing/2014/main" id="{9FA5ABE7-D0B5-4AEC-A202-5E4A9808D183}"/>
                </a:ext>
              </a:extLst>
            </p:cNvPr>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標準化と管理の定着</a:t>
              </a:r>
              <a:endParaRPr kumimoji="0" lang="en-US" altLang="ja-JP" sz="2333" spc="117" dirty="0">
                <a:solidFill>
                  <a:srgbClr val="1B1B1B"/>
                </a:solidFill>
                <a:latin typeface="Meiryo UI" panose="020B0604030504040204" pitchFamily="50" charset="-128"/>
                <a:ea typeface="Meiryo UI" panose="020B0604030504040204" pitchFamily="50" charset="-128"/>
              </a:endParaRPr>
            </a:p>
          </p:txBody>
        </p:sp>
        <p:grpSp>
          <p:nvGrpSpPr>
            <p:cNvPr id="65" name="グループ化 64">
              <a:extLst>
                <a:ext uri="{FF2B5EF4-FFF2-40B4-BE49-F238E27FC236}">
                  <a16:creationId xmlns:a16="http://schemas.microsoft.com/office/drawing/2014/main" id="{CA2F32DB-F1DA-440B-BB52-FF2624A02CC0}"/>
                </a:ext>
              </a:extLst>
            </p:cNvPr>
            <p:cNvGrpSpPr/>
            <p:nvPr/>
          </p:nvGrpSpPr>
          <p:grpSpPr>
            <a:xfrm>
              <a:off x="1233237" y="131640"/>
              <a:ext cx="1213487" cy="1430459"/>
              <a:chOff x="1233237" y="131640"/>
              <a:chExt cx="1213487" cy="1430459"/>
            </a:xfrm>
          </p:grpSpPr>
          <p:sp>
            <p:nvSpPr>
              <p:cNvPr id="66" name="Freeform 8">
                <a:extLst>
                  <a:ext uri="{FF2B5EF4-FFF2-40B4-BE49-F238E27FC236}">
                    <a16:creationId xmlns:a16="http://schemas.microsoft.com/office/drawing/2014/main" id="{E0FC4473-223C-4D5E-938C-01594E195EE1}"/>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67" name="TextBox 28">
                <a:extLst>
                  <a:ext uri="{FF2B5EF4-FFF2-40B4-BE49-F238E27FC236}">
                    <a16:creationId xmlns:a16="http://schemas.microsoft.com/office/drawing/2014/main" id="{1381F53F-4F01-42DC-9AAE-AEAC4B4BBE98}"/>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altLang="ja-JP" sz="2333" dirty="0">
                    <a:solidFill>
                      <a:srgbClr val="FAFAFA"/>
                    </a:solidFill>
                    <a:latin typeface="Meiryo UI" panose="020B0604030504040204" pitchFamily="50" charset="-128"/>
                    <a:ea typeface="Meiryo UI" panose="020B0604030504040204" pitchFamily="50" charset="-128"/>
                  </a:rPr>
                  <a:t>31</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68" name="正方形/長方形 67">
            <a:extLst>
              <a:ext uri="{FF2B5EF4-FFF2-40B4-BE49-F238E27FC236}">
                <a16:creationId xmlns:a16="http://schemas.microsoft.com/office/drawing/2014/main" id="{05001496-D62B-4A1C-8DE1-3194532B0237}"/>
              </a:ext>
            </a:extLst>
          </p:cNvPr>
          <p:cNvSpPr/>
          <p:nvPr/>
        </p:nvSpPr>
        <p:spPr>
          <a:xfrm>
            <a:off x="10186219" y="538218"/>
            <a:ext cx="1532651" cy="523220"/>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8/16</a:t>
            </a:r>
          </a:p>
          <a:p>
            <a:pPr algn="ct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福田・長坂・安藤</a:t>
            </a:r>
          </a:p>
        </p:txBody>
      </p:sp>
    </p:spTree>
    <p:extLst>
      <p:ext uri="{BB962C8B-B14F-4D97-AF65-F5344CB8AC3E}">
        <p14:creationId xmlns:p14="http://schemas.microsoft.com/office/powerpoint/2010/main" val="178135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8"/>
                                        </p:tgtEl>
                                      </p:cBhvr>
                                    </p:animEffect>
                                    <p:animScale>
                                      <p:cBhvr>
                                        <p:cTn id="7" dur="375" autoRev="1" fill="hold"/>
                                        <p:tgtEl>
                                          <p:spTgt spid="8"/>
                                        </p:tgtEl>
                                      </p:cBhvr>
                                      <p:by x="105000" y="105000"/>
                                    </p:animScale>
                                  </p:childTnLst>
                                </p:cTn>
                              </p:par>
                            </p:childTnLst>
                          </p:cTn>
                        </p:par>
                        <p:par>
                          <p:cTn id="8" fill="hold">
                            <p:stCondLst>
                              <p:cond delay="750"/>
                            </p:stCondLst>
                            <p:childTnLst>
                              <p:par>
                                <p:cTn id="9" presetID="26" presetClass="emph" presetSubtype="0" fill="hold" grpId="0" nodeType="afterEffect">
                                  <p:stCondLst>
                                    <p:cond delay="0"/>
                                  </p:stCondLst>
                                  <p:childTnLst>
                                    <p:animEffect transition="out" filter="fade">
                                      <p:cBhvr>
                                        <p:cTn id="10" dur="750" tmFilter="0, 0; .2, .5; .8, .5; 1, 0"/>
                                        <p:tgtEl>
                                          <p:spTgt spid="9"/>
                                        </p:tgtEl>
                                      </p:cBhvr>
                                    </p:animEffect>
                                    <p:animScale>
                                      <p:cBhvr>
                                        <p:cTn id="11" dur="375" autoRev="1" fill="hold"/>
                                        <p:tgtEl>
                                          <p:spTgt spid="9"/>
                                        </p:tgtEl>
                                      </p:cBhvr>
                                      <p:by x="105000" y="105000"/>
                                    </p:animScale>
                                  </p:childTnLst>
                                </p:cTn>
                              </p:par>
                            </p:childTnLst>
                          </p:cTn>
                        </p:par>
                        <p:par>
                          <p:cTn id="12" fill="hold">
                            <p:stCondLst>
                              <p:cond delay="1500"/>
                            </p:stCondLst>
                            <p:childTnLst>
                              <p:par>
                                <p:cTn id="13" presetID="26" presetClass="emph" presetSubtype="0" fill="hold" grpId="0" nodeType="afterEffect">
                                  <p:stCondLst>
                                    <p:cond delay="0"/>
                                  </p:stCondLst>
                                  <p:childTnLst>
                                    <p:animEffect transition="out" filter="fade">
                                      <p:cBhvr>
                                        <p:cTn id="14" dur="750" tmFilter="0, 0; .2, .5; .8, .5; 1, 0"/>
                                        <p:tgtEl>
                                          <p:spTgt spid="36"/>
                                        </p:tgtEl>
                                      </p:cBhvr>
                                    </p:animEffect>
                                    <p:animScale>
                                      <p:cBhvr>
                                        <p:cTn id="15" dur="37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571239" y="87760"/>
            <a:ext cx="11049525" cy="953640"/>
            <a:chOff x="856858" y="131640"/>
            <a:chExt cx="16574288" cy="1430460"/>
          </a:xfrm>
        </p:grpSpPr>
        <p:sp>
          <p:nvSpPr>
            <p:cNvPr id="43"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44"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45"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46"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反省と今後の進め方</a:t>
              </a:r>
            </a:p>
          </p:txBody>
        </p:sp>
        <p:grpSp>
          <p:nvGrpSpPr>
            <p:cNvPr id="47" name="グループ化 46"/>
            <p:cNvGrpSpPr/>
            <p:nvPr/>
          </p:nvGrpSpPr>
          <p:grpSpPr>
            <a:xfrm>
              <a:off x="1233237" y="131640"/>
              <a:ext cx="1213487" cy="1430459"/>
              <a:chOff x="1233237" y="131640"/>
              <a:chExt cx="1213487" cy="1430459"/>
            </a:xfrm>
          </p:grpSpPr>
          <p:sp>
            <p:nvSpPr>
              <p:cNvPr id="48"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9"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32</a:t>
                </a:r>
              </a:p>
            </p:txBody>
          </p:sp>
        </p:grpSp>
      </p:grpSp>
      <p:sp>
        <p:nvSpPr>
          <p:cNvPr id="13" name="正方形/長方形 12">
            <a:extLst>
              <a:ext uri="{FF2B5EF4-FFF2-40B4-BE49-F238E27FC236}">
                <a16:creationId xmlns:a16="http://schemas.microsoft.com/office/drawing/2014/main" id="{1A32F099-9412-46B5-8DB0-7FEAE222B173}"/>
              </a:ext>
            </a:extLst>
          </p:cNvPr>
          <p:cNvSpPr/>
          <p:nvPr/>
        </p:nvSpPr>
        <p:spPr>
          <a:xfrm>
            <a:off x="10426148" y="496975"/>
            <a:ext cx="1445980" cy="523220"/>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8/24</a:t>
            </a:r>
          </a:p>
          <a:p>
            <a:pPr algn="ct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福田・長坂・安藤</a:t>
            </a:r>
          </a:p>
        </p:txBody>
      </p:sp>
      <p:sp>
        <p:nvSpPr>
          <p:cNvPr id="14" name="四角形: 角を丸くする 3">
            <a:extLst>
              <a:ext uri="{FF2B5EF4-FFF2-40B4-BE49-F238E27FC236}">
                <a16:creationId xmlns:a16="http://schemas.microsoft.com/office/drawing/2014/main" id="{01F331DA-90EA-4A60-A8D4-AE0DCF7FD890}"/>
              </a:ext>
            </a:extLst>
          </p:cNvPr>
          <p:cNvSpPr/>
          <p:nvPr/>
        </p:nvSpPr>
        <p:spPr>
          <a:xfrm>
            <a:off x="132554" y="1661518"/>
            <a:ext cx="5940000" cy="2499292"/>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lIns="0" tIns="0" rIns="0" bIns="0" rtlCol="0" anchor="ctr" anchorCtr="0"/>
          <a:lstStyle/>
          <a:p>
            <a:r>
              <a:rPr kumimoji="1" lang="ja-JP" altLang="en-US" sz="2400" dirty="0">
                <a:latin typeface="Meiryo UI" panose="020B0604030504040204" pitchFamily="50" charset="-128"/>
                <a:ea typeface="Meiryo UI" panose="020B0604030504040204" pitchFamily="50" charset="-128"/>
              </a:rPr>
              <a:t>・経験の浅いサークル員の</a:t>
            </a:r>
            <a:r>
              <a:rPr lang="ja-JP" altLang="en-US" sz="2400" dirty="0">
                <a:latin typeface="Meiryo UI" panose="020B0604030504040204" pitchFamily="50" charset="-128"/>
                <a:ea typeface="Meiryo UI" panose="020B0604030504040204" pitchFamily="50" charset="-128"/>
              </a:rPr>
              <a:t>教育だけではなく</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ベテランサークル員も手法などの再確認になり</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チーム全体でレベルアップができました。</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・チームでの活動のおかげで普段より</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積極的に取り組めました。</a:t>
            </a:r>
            <a:endParaRPr lang="en-US" altLang="ja-JP" sz="2400" dirty="0">
              <a:latin typeface="Meiryo UI" panose="020B0604030504040204" pitchFamily="50" charset="-128"/>
              <a:ea typeface="Meiryo UI" panose="020B0604030504040204" pitchFamily="50" charset="-128"/>
            </a:endParaRPr>
          </a:p>
        </p:txBody>
      </p:sp>
      <p:sp>
        <p:nvSpPr>
          <p:cNvPr id="15" name="四角形: 角を丸くする 6">
            <a:extLst>
              <a:ext uri="{FF2B5EF4-FFF2-40B4-BE49-F238E27FC236}">
                <a16:creationId xmlns:a16="http://schemas.microsoft.com/office/drawing/2014/main" id="{F6D75432-120C-4ECC-9C01-75B0FFAA696A}"/>
              </a:ext>
            </a:extLst>
          </p:cNvPr>
          <p:cNvSpPr/>
          <p:nvPr/>
        </p:nvSpPr>
        <p:spPr>
          <a:xfrm>
            <a:off x="6119446" y="1661518"/>
            <a:ext cx="5940000" cy="2499292"/>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a:solidFill>
                  <a:schemeClr val="tx1"/>
                </a:solidFill>
                <a:latin typeface="Meiryo UI" panose="020B0604030504040204" pitchFamily="50" charset="-128"/>
                <a:ea typeface="Meiryo UI" panose="020B0604030504040204" pitchFamily="50" charset="-128"/>
              </a:rPr>
              <a:t>・問題に対しての深掘りや</a:t>
            </a:r>
            <a:r>
              <a:rPr kumimoji="1" lang="ja-JP" altLang="en-US" sz="2400" dirty="0">
                <a:solidFill>
                  <a:schemeClr val="tx1"/>
                </a:solidFill>
                <a:latin typeface="Meiryo UI" panose="020B0604030504040204" pitchFamily="50" charset="-128"/>
                <a:ea typeface="Meiryo UI" panose="020B0604030504040204" pitchFamily="50" charset="-128"/>
              </a:rPr>
              <a:t>様々な目線で</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　アプローチしていく中で大きな</a:t>
            </a:r>
            <a:r>
              <a:rPr lang="ja-JP" altLang="en-US" sz="2400" dirty="0">
                <a:solidFill>
                  <a:schemeClr val="tx1"/>
                </a:solidFill>
                <a:latin typeface="Meiryo UI" panose="020B0604030504040204" pitchFamily="50" charset="-128"/>
                <a:ea typeface="Meiryo UI" panose="020B0604030504040204" pitchFamily="50" charset="-128"/>
              </a:rPr>
              <a:t>成果を</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　あげることができました。</a:t>
            </a:r>
            <a:endParaRPr lang="en-US" altLang="ja-JP" sz="2400" dirty="0">
              <a:solidFill>
                <a:schemeClr val="tx1"/>
              </a:solidFill>
              <a:latin typeface="Meiryo UI" panose="020B0604030504040204" pitchFamily="50" charset="-128"/>
              <a:ea typeface="Meiryo UI" panose="020B0604030504040204" pitchFamily="50" charset="-128"/>
            </a:endParaRPr>
          </a:p>
          <a:p>
            <a:endParaRPr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・今後の実作業の中でもその体験を忘れず、</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　継続して改善を進めていきます。</a:t>
            </a:r>
          </a:p>
        </p:txBody>
      </p:sp>
      <p:grpSp>
        <p:nvGrpSpPr>
          <p:cNvPr id="2" name="グループ化 1"/>
          <p:cNvGrpSpPr/>
          <p:nvPr/>
        </p:nvGrpSpPr>
        <p:grpSpPr>
          <a:xfrm>
            <a:off x="132554" y="4071815"/>
            <a:ext cx="11926892" cy="2542948"/>
            <a:chOff x="132554" y="3884229"/>
            <a:chExt cx="11926892" cy="2542948"/>
          </a:xfrm>
        </p:grpSpPr>
        <p:sp>
          <p:nvSpPr>
            <p:cNvPr id="16" name="四角形: 角を丸くする 7">
              <a:extLst>
                <a:ext uri="{FF2B5EF4-FFF2-40B4-BE49-F238E27FC236}">
                  <a16:creationId xmlns:a16="http://schemas.microsoft.com/office/drawing/2014/main" id="{7C391A95-9AE0-425C-95E1-BDFC4E128445}"/>
                </a:ext>
              </a:extLst>
            </p:cNvPr>
            <p:cNvSpPr/>
            <p:nvPr/>
          </p:nvSpPr>
          <p:spPr>
            <a:xfrm>
              <a:off x="132554" y="4391027"/>
              <a:ext cx="11926892" cy="203615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r>
                <a:rPr lang="ja-JP" altLang="en-US" sz="2400" dirty="0">
                  <a:latin typeface="Meiryo UI" panose="020B0604030504040204" pitchFamily="50" charset="-128"/>
                  <a:ea typeface="Meiryo UI" panose="020B0604030504040204" pitchFamily="50" charset="-128"/>
                </a:rPr>
                <a:t>・運営方法として本</a:t>
              </a:r>
              <a:r>
                <a:rPr kumimoji="1" lang="ja-JP" altLang="en-US" sz="2400" dirty="0">
                  <a:latin typeface="Meiryo UI" panose="020B0604030504040204" pitchFamily="50" charset="-128"/>
                  <a:ea typeface="Meiryo UI" panose="020B0604030504040204" pitchFamily="50" charset="-128"/>
                </a:rPr>
                <a:t>サークルで初の試みとなる</a:t>
              </a:r>
              <a:r>
                <a:rPr lang="ja-JP" altLang="en-US" sz="2400" dirty="0">
                  <a:latin typeface="Meiryo UI" panose="020B0604030504040204" pitchFamily="50" charset="-128"/>
                  <a:ea typeface="Meiryo UI" panose="020B0604030504040204" pitchFamily="50" charset="-128"/>
                </a:rPr>
                <a:t>二交代制</a:t>
              </a:r>
              <a:r>
                <a:rPr kumimoji="1" lang="ja-JP" altLang="en-US" sz="2400" dirty="0">
                  <a:latin typeface="Meiryo UI" panose="020B0604030504040204" pitchFamily="50" charset="-128"/>
                  <a:ea typeface="Meiryo UI" panose="020B0604030504040204" pitchFamily="50" charset="-128"/>
                </a:rPr>
                <a:t>でのチーム分けにより</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様々な角度から問題に取り組み、問題解決への橋渡しができました。</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・結果として目標を達成することができましたが、</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作業</a:t>
              </a:r>
              <a:r>
                <a:rPr lang="ja-JP" altLang="en-US" sz="2400" dirty="0">
                  <a:latin typeface="Meiryo UI" panose="020B0604030504040204" pitchFamily="50" charset="-128"/>
                  <a:ea typeface="Meiryo UI" panose="020B0604030504040204" pitchFamily="50" charset="-128"/>
                </a:rPr>
                <a:t>難易度の高さ</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という課題を</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解消することができなかったため次年度以降の取り組みで改善していきます。</a:t>
              </a:r>
              <a:endParaRPr kumimoji="1" lang="en-US" altLang="ja-JP" sz="2400" dirty="0">
                <a:latin typeface="Meiryo UI" panose="020B0604030504040204" pitchFamily="50" charset="-128"/>
                <a:ea typeface="Meiryo UI" panose="020B0604030504040204" pitchFamily="50" charset="-128"/>
              </a:endParaRPr>
            </a:p>
          </p:txBody>
        </p:sp>
        <p:sp>
          <p:nvSpPr>
            <p:cNvPr id="17" name="上リボン 77">
              <a:extLst>
                <a:ext uri="{FF2B5EF4-FFF2-40B4-BE49-F238E27FC236}">
                  <a16:creationId xmlns:a16="http://schemas.microsoft.com/office/drawing/2014/main" id="{FF32B3B6-1F72-4BB1-83CD-384385420D23}"/>
                </a:ext>
              </a:extLst>
            </p:cNvPr>
            <p:cNvSpPr/>
            <p:nvPr/>
          </p:nvSpPr>
          <p:spPr>
            <a:xfrm>
              <a:off x="4759271" y="3884229"/>
              <a:ext cx="2673405" cy="595794"/>
            </a:xfrm>
            <a:prstGeom prst="ribbon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技術班</a:t>
              </a:r>
            </a:p>
          </p:txBody>
        </p:sp>
      </p:grpSp>
      <p:sp>
        <p:nvSpPr>
          <p:cNvPr id="18" name="上リボン 77">
            <a:extLst>
              <a:ext uri="{FF2B5EF4-FFF2-40B4-BE49-F238E27FC236}">
                <a16:creationId xmlns:a16="http://schemas.microsoft.com/office/drawing/2014/main" id="{B670E672-4FA2-404A-ABF7-38F4BE5CCDEA}"/>
              </a:ext>
            </a:extLst>
          </p:cNvPr>
          <p:cNvSpPr/>
          <p:nvPr/>
        </p:nvSpPr>
        <p:spPr>
          <a:xfrm>
            <a:off x="1765851" y="1237860"/>
            <a:ext cx="2673405" cy="595794"/>
          </a:xfrm>
          <a:prstGeom prst="ribbon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rPr>
              <a:t>チーム長坂</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19" name="上リボン 77">
            <a:extLst>
              <a:ext uri="{FF2B5EF4-FFF2-40B4-BE49-F238E27FC236}">
                <a16:creationId xmlns:a16="http://schemas.microsoft.com/office/drawing/2014/main" id="{7203DB39-F208-49E5-AD59-61D7E7355C59}"/>
              </a:ext>
            </a:extLst>
          </p:cNvPr>
          <p:cNvSpPr/>
          <p:nvPr/>
        </p:nvSpPr>
        <p:spPr>
          <a:xfrm>
            <a:off x="7752743" y="1238631"/>
            <a:ext cx="2673405" cy="595794"/>
          </a:xfrm>
          <a:prstGeom prst="ribbon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rPr>
              <a:t>チーム安藤</a:t>
            </a:r>
            <a:endParaRPr kumimoji="1" lang="ja-JP" alt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2989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91876" y="2454032"/>
            <a:ext cx="8698523" cy="1367692"/>
          </a:xfrm>
        </p:spPr>
        <p:txBody>
          <a:bodyPr>
            <a:normAutofit/>
          </a:bodyPr>
          <a:lstStyle/>
          <a:p>
            <a:pPr algn="ctr"/>
            <a:r>
              <a:rPr lang="ja-JP" altLang="en-US" b="1" spc="-150" dirty="0">
                <a:latin typeface="Meiryo UI" panose="020B0604030504040204" pitchFamily="50" charset="-128"/>
                <a:ea typeface="Meiryo UI" panose="020B0604030504040204" pitchFamily="50" charset="-128"/>
              </a:rPr>
              <a:t>ご清聴ありがとうございました！</a:t>
            </a:r>
            <a:endParaRPr kumimoji="1" lang="ja-JP" altLang="en-US" b="1" spc="-150" dirty="0">
              <a:latin typeface="Meiryo UI" panose="020B0604030504040204" pitchFamily="50" charset="-128"/>
              <a:ea typeface="Meiryo UI" panose="020B0604030504040204" pitchFamily="50" charset="-128"/>
            </a:endParaRPr>
          </a:p>
        </p:txBody>
      </p:sp>
      <p:sp>
        <p:nvSpPr>
          <p:cNvPr id="3" name="タイトル 1"/>
          <p:cNvSpPr txBox="1">
            <a:spLocks/>
          </p:cNvSpPr>
          <p:nvPr/>
        </p:nvSpPr>
        <p:spPr>
          <a:xfrm>
            <a:off x="4713316" y="5337371"/>
            <a:ext cx="7254240" cy="76200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latin typeface="Meiryo UI" panose="020B0604030504040204" pitchFamily="50" charset="-128"/>
                <a:ea typeface="Meiryo UI" panose="020B0604030504040204" pitchFamily="50" charset="-128"/>
              </a:rPr>
              <a:t>株式会社　松尾製作所　豊明工場　</a:t>
            </a:r>
            <a:endParaRPr lang="en-US" altLang="ja-JP" sz="2800" b="1" dirty="0">
              <a:latin typeface="Meiryo UI" panose="020B0604030504040204" pitchFamily="50" charset="-128"/>
              <a:ea typeface="Meiryo UI" panose="020B0604030504040204" pitchFamily="50" charset="-128"/>
            </a:endParaRPr>
          </a:p>
          <a:p>
            <a:pPr algn="ctr"/>
            <a:r>
              <a:rPr lang="ja-JP" altLang="en-US" sz="2800" b="1" dirty="0">
                <a:latin typeface="Meiryo UI" panose="020B0604030504040204" pitchFamily="50" charset="-128"/>
                <a:ea typeface="Meiryo UI" panose="020B0604030504040204" pitchFamily="50" charset="-128"/>
              </a:rPr>
              <a:t>　　　　　　　　</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スパロック超</a:t>
            </a:r>
            <a:r>
              <a:rPr lang="en-US" altLang="ja-JP" sz="2800" b="1" dirty="0">
                <a:latin typeface="Meiryo UI" panose="020B0604030504040204" pitchFamily="50" charset="-128"/>
                <a:ea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rPr>
              <a:t>サークル</a:t>
            </a:r>
            <a:endParaRPr lang="en-US" altLang="ja-JP" sz="2800" b="1" dirty="0">
              <a:latin typeface="Meiryo UI" panose="020B0604030504040204" pitchFamily="50" charset="-128"/>
              <a:ea typeface="Meiryo UI" panose="020B0604030504040204" pitchFamily="50" charset="-128"/>
            </a:endParaRPr>
          </a:p>
        </p:txBody>
      </p:sp>
      <p:pic>
        <p:nvPicPr>
          <p:cNvPr id="3075" name="Picture 3"/>
          <p:cNvPicPr>
            <a:picLocks noChangeAspect="1" noChangeArrowheads="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14690" t="6304" r="2250" b="2334"/>
          <a:stretch/>
        </p:blipFill>
        <p:spPr bwMode="auto">
          <a:xfrm>
            <a:off x="-8989" y="429846"/>
            <a:ext cx="3860801" cy="627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46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006704" y="3130204"/>
            <a:ext cx="164832" cy="603054"/>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pica Neue P"/>
              <a:cs typeface="+mn-cs"/>
            </a:endParaRPr>
          </a:p>
        </p:txBody>
      </p:sp>
      <p:sp>
        <p:nvSpPr>
          <p:cNvPr id="16" name="正方形/長方形 15"/>
          <p:cNvSpPr/>
          <p:nvPr/>
        </p:nvSpPr>
        <p:spPr>
          <a:xfrm>
            <a:off x="2630238" y="3596689"/>
            <a:ext cx="932817"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sp>
        <p:nvSpPr>
          <p:cNvPr id="54" name="四角形: 角を丸くする 53">
            <a:extLst>
              <a:ext uri="{FF2B5EF4-FFF2-40B4-BE49-F238E27FC236}">
                <a16:creationId xmlns:a16="http://schemas.microsoft.com/office/drawing/2014/main" id="{2504E3AC-9B2E-47B9-AD11-5BA6171B1C9F}"/>
              </a:ext>
            </a:extLst>
          </p:cNvPr>
          <p:cNvSpPr/>
          <p:nvPr/>
        </p:nvSpPr>
        <p:spPr>
          <a:xfrm>
            <a:off x="3890538" y="1107831"/>
            <a:ext cx="4109119" cy="3046965"/>
          </a:xfrm>
          <a:prstGeom prst="roundRect">
            <a:avLst/>
          </a:prstGeom>
          <a:solidFill>
            <a:schemeClr val="bg1">
              <a:lumMod val="95000"/>
            </a:schemeClr>
          </a:solid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四角形: 角を丸くする 54">
            <a:extLst>
              <a:ext uri="{FF2B5EF4-FFF2-40B4-BE49-F238E27FC236}">
                <a16:creationId xmlns:a16="http://schemas.microsoft.com/office/drawing/2014/main" id="{9A279571-CC0C-4626-B0D2-980C8E25C8C9}"/>
              </a:ext>
            </a:extLst>
          </p:cNvPr>
          <p:cNvSpPr/>
          <p:nvPr/>
        </p:nvSpPr>
        <p:spPr>
          <a:xfrm>
            <a:off x="8075948" y="1116680"/>
            <a:ext cx="3918652" cy="3038116"/>
          </a:xfrm>
          <a:prstGeom prst="roundRect">
            <a:avLst/>
          </a:prstGeom>
          <a:solidFill>
            <a:schemeClr val="bg1">
              <a:lumMod val="95000"/>
            </a:schemeClr>
          </a:solid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BB525A2A-1D34-4899-9022-2984BA95AD1A}"/>
              </a:ext>
            </a:extLst>
          </p:cNvPr>
          <p:cNvSpPr/>
          <p:nvPr/>
        </p:nvSpPr>
        <p:spPr>
          <a:xfrm>
            <a:off x="3968601" y="4217950"/>
            <a:ext cx="8026000" cy="2429819"/>
          </a:xfrm>
          <a:prstGeom prst="roundRect">
            <a:avLst>
              <a:gd name="adj" fmla="val 11227"/>
            </a:avLst>
          </a:prstGeom>
          <a:solidFill>
            <a:schemeClr val="bg1">
              <a:lumMod val="95000"/>
            </a:schemeClr>
          </a:solid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707469" y="3125462"/>
            <a:ext cx="164832" cy="599484"/>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pica Neue P"/>
              <a:cs typeface="+mn-cs"/>
            </a:endParaRPr>
          </a:p>
        </p:txBody>
      </p:sp>
      <p:sp>
        <p:nvSpPr>
          <p:cNvPr id="9" name="下矢印 8"/>
          <p:cNvSpPr/>
          <p:nvPr/>
        </p:nvSpPr>
        <p:spPr>
          <a:xfrm>
            <a:off x="2925430" y="4168079"/>
            <a:ext cx="344315" cy="88514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Spica Neue P"/>
              <a:cs typeface="+mn-cs"/>
            </a:endParaRPr>
          </a:p>
        </p:txBody>
      </p:sp>
      <p:sp>
        <p:nvSpPr>
          <p:cNvPr id="10" name="正方形/長方形 9"/>
          <p:cNvSpPr/>
          <p:nvPr/>
        </p:nvSpPr>
        <p:spPr>
          <a:xfrm>
            <a:off x="1904105" y="1690390"/>
            <a:ext cx="194281" cy="1911342"/>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pica Neue P"/>
              <a:cs typeface="+mn-cs"/>
            </a:endParaRPr>
          </a:p>
        </p:txBody>
      </p:sp>
      <p:sp>
        <p:nvSpPr>
          <p:cNvPr id="11" name="正方形/長方形 10"/>
          <p:cNvSpPr/>
          <p:nvPr/>
        </p:nvSpPr>
        <p:spPr>
          <a:xfrm rot="5400000">
            <a:off x="1862921" y="1960865"/>
            <a:ext cx="153161" cy="2464067"/>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pica Neue P"/>
              <a:cs typeface="+mn-cs"/>
            </a:endParaRPr>
          </a:p>
        </p:txBody>
      </p:sp>
      <p:sp>
        <p:nvSpPr>
          <p:cNvPr id="12" name="正方形/長方形 11"/>
          <p:cNvSpPr/>
          <p:nvPr/>
        </p:nvSpPr>
        <p:spPr>
          <a:xfrm>
            <a:off x="250404" y="1929026"/>
            <a:ext cx="3492289" cy="1043714"/>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豊 明 工 場</a:t>
            </a:r>
            <a:endParaRPr lang="en-US" altLang="ja-JP" sz="24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従業員数：</a:t>
            </a:r>
            <a:r>
              <a:rPr kumimoji="1" lang="en-US" altLang="ja-JP" sz="2400"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83</a:t>
            </a:r>
            <a:r>
              <a:rPr kumimoji="1" lang="ja-JP" altLang="en-US" sz="2400"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en-US" altLang="ja-JP" sz="2400"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476551" y="1114899"/>
            <a:ext cx="3049387"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lang="en-US" altLang="ja-JP" sz="24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4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製造部</a:t>
            </a:r>
          </a:p>
        </p:txBody>
      </p:sp>
      <p:sp>
        <p:nvSpPr>
          <p:cNvPr id="14" name="正方形/長方形 13"/>
          <p:cNvSpPr/>
          <p:nvPr/>
        </p:nvSpPr>
        <p:spPr>
          <a:xfrm>
            <a:off x="369591" y="3599070"/>
            <a:ext cx="932817"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sp>
        <p:nvSpPr>
          <p:cNvPr id="15" name="正方形/長方形 14"/>
          <p:cNvSpPr/>
          <p:nvPr/>
        </p:nvSpPr>
        <p:spPr>
          <a:xfrm>
            <a:off x="1505721" y="3599070"/>
            <a:ext cx="932817"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pic>
        <p:nvPicPr>
          <p:cNvPr id="67" name="図 6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21794" y="1960827"/>
            <a:ext cx="1846935" cy="1573755"/>
          </a:xfrm>
          <a:prstGeom prst="rect">
            <a:avLst/>
          </a:prstGeom>
        </p:spPr>
      </p:pic>
      <p:pic>
        <p:nvPicPr>
          <p:cNvPr id="68" name="図 6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362608">
            <a:off x="4280886" y="4462865"/>
            <a:ext cx="4248861" cy="2252181"/>
          </a:xfrm>
          <a:prstGeom prst="rect">
            <a:avLst/>
          </a:prstGeom>
        </p:spPr>
      </p:pic>
      <p:pic>
        <p:nvPicPr>
          <p:cNvPr id="69" name="図 6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54153" y="1825130"/>
            <a:ext cx="1308971" cy="1998271"/>
          </a:xfrm>
          <a:prstGeom prst="rect">
            <a:avLst/>
          </a:prstGeom>
        </p:spPr>
      </p:pic>
      <p:pic>
        <p:nvPicPr>
          <p:cNvPr id="71" name="図 7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138605" y="1960827"/>
            <a:ext cx="1867343" cy="1582054"/>
          </a:xfrm>
          <a:prstGeom prst="rect">
            <a:avLst/>
          </a:prstGeom>
        </p:spPr>
      </p:pic>
      <p:pic>
        <p:nvPicPr>
          <p:cNvPr id="72" name="図 7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2276773">
            <a:off x="9480684" y="2402973"/>
            <a:ext cx="2484678" cy="949335"/>
          </a:xfrm>
          <a:prstGeom prst="rect">
            <a:avLst/>
          </a:prstGeom>
        </p:spPr>
      </p:pic>
      <p:pic>
        <p:nvPicPr>
          <p:cNvPr id="40" name="図 39">
            <a:extLst>
              <a:ext uri="{FF2B5EF4-FFF2-40B4-BE49-F238E27FC236}">
                <a16:creationId xmlns:a16="http://schemas.microsoft.com/office/drawing/2014/main" id="{AC6A0C05-408E-4051-A3CF-B7C9D14AB51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78737">
            <a:off x="7311656" y="4580507"/>
            <a:ext cx="4256814" cy="2097976"/>
          </a:xfrm>
          <a:prstGeom prst="rect">
            <a:avLst/>
          </a:prstGeom>
        </p:spPr>
      </p:pic>
      <p:sp>
        <p:nvSpPr>
          <p:cNvPr id="21" name="四角形: 角度付き 20">
            <a:extLst>
              <a:ext uri="{FF2B5EF4-FFF2-40B4-BE49-F238E27FC236}">
                <a16:creationId xmlns:a16="http://schemas.microsoft.com/office/drawing/2014/main" id="{FCB3F312-21B5-40EC-8095-54B069FB6E6C}"/>
              </a:ext>
            </a:extLst>
          </p:cNvPr>
          <p:cNvSpPr/>
          <p:nvPr/>
        </p:nvSpPr>
        <p:spPr>
          <a:xfrm>
            <a:off x="4453087" y="4267749"/>
            <a:ext cx="2639450" cy="570744"/>
          </a:xfrm>
          <a:prstGeom prst="bevel">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i="1" dirty="0">
                <a:solidFill>
                  <a:schemeClr val="tx1"/>
                </a:solidFill>
              </a:rPr>
              <a:t>ロックバー</a:t>
            </a:r>
          </a:p>
        </p:txBody>
      </p:sp>
      <p:sp>
        <p:nvSpPr>
          <p:cNvPr id="56" name="四角形: 角度付き 55">
            <a:extLst>
              <a:ext uri="{FF2B5EF4-FFF2-40B4-BE49-F238E27FC236}">
                <a16:creationId xmlns:a16="http://schemas.microsoft.com/office/drawing/2014/main" id="{D11B2885-2B82-4BE4-B66A-929F145E073E}"/>
              </a:ext>
            </a:extLst>
          </p:cNvPr>
          <p:cNvSpPr/>
          <p:nvPr/>
        </p:nvSpPr>
        <p:spPr>
          <a:xfrm>
            <a:off x="4625372" y="1145766"/>
            <a:ext cx="2639450" cy="570744"/>
          </a:xfrm>
          <a:prstGeom prst="bevel">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i="1" dirty="0">
                <a:solidFill>
                  <a:schemeClr val="tx1"/>
                </a:solidFill>
              </a:rPr>
              <a:t>ねじりばね</a:t>
            </a:r>
            <a:endParaRPr kumimoji="1" lang="ja-JP" altLang="en-US" sz="2400" b="1" i="1" dirty="0">
              <a:solidFill>
                <a:schemeClr val="tx1"/>
              </a:solidFill>
            </a:endParaRPr>
          </a:p>
        </p:txBody>
      </p:sp>
      <p:sp>
        <p:nvSpPr>
          <p:cNvPr id="57" name="四角形: 角度付き 56">
            <a:extLst>
              <a:ext uri="{FF2B5EF4-FFF2-40B4-BE49-F238E27FC236}">
                <a16:creationId xmlns:a16="http://schemas.microsoft.com/office/drawing/2014/main" id="{D8AC32B6-59E5-42C9-A2C8-2D216DF8DEC4}"/>
              </a:ext>
            </a:extLst>
          </p:cNvPr>
          <p:cNvSpPr/>
          <p:nvPr/>
        </p:nvSpPr>
        <p:spPr>
          <a:xfrm>
            <a:off x="8481670" y="1160673"/>
            <a:ext cx="3107208" cy="570744"/>
          </a:xfrm>
          <a:prstGeom prst="bevel">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i="1" dirty="0">
                <a:solidFill>
                  <a:schemeClr val="tx1"/>
                </a:solidFill>
              </a:rPr>
              <a:t>押しばね＆引きばね</a:t>
            </a:r>
            <a:endParaRPr kumimoji="1" lang="ja-JP" altLang="en-US" sz="2400" b="1" i="1" dirty="0">
              <a:solidFill>
                <a:schemeClr val="tx1"/>
              </a:solidFill>
            </a:endParaRPr>
          </a:p>
        </p:txBody>
      </p:sp>
      <p:sp>
        <p:nvSpPr>
          <p:cNvPr id="58" name="下矢印 8">
            <a:extLst>
              <a:ext uri="{FF2B5EF4-FFF2-40B4-BE49-F238E27FC236}">
                <a16:creationId xmlns:a16="http://schemas.microsoft.com/office/drawing/2014/main" id="{EBFC70BB-2753-4613-A594-728654F0D7D2}"/>
              </a:ext>
            </a:extLst>
          </p:cNvPr>
          <p:cNvSpPr/>
          <p:nvPr/>
        </p:nvSpPr>
        <p:spPr>
          <a:xfrm>
            <a:off x="634974" y="4177223"/>
            <a:ext cx="344315" cy="88514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Spica Neue P"/>
              <a:cs typeface="+mn-cs"/>
            </a:endParaRPr>
          </a:p>
        </p:txBody>
      </p:sp>
      <p:sp>
        <p:nvSpPr>
          <p:cNvPr id="61" name="下矢印 8">
            <a:extLst>
              <a:ext uri="{FF2B5EF4-FFF2-40B4-BE49-F238E27FC236}">
                <a16:creationId xmlns:a16="http://schemas.microsoft.com/office/drawing/2014/main" id="{3CFC4E30-41D6-4948-9E5C-8C3F54F6FE24}"/>
              </a:ext>
            </a:extLst>
          </p:cNvPr>
          <p:cNvSpPr/>
          <p:nvPr/>
        </p:nvSpPr>
        <p:spPr>
          <a:xfrm>
            <a:off x="1800872" y="4177223"/>
            <a:ext cx="344315" cy="88514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Spica Neue P"/>
              <a:cs typeface="+mn-cs"/>
            </a:endParaRPr>
          </a:p>
        </p:txBody>
      </p:sp>
      <p:sp>
        <p:nvSpPr>
          <p:cNvPr id="62" name="正方形/長方形 61">
            <a:extLst>
              <a:ext uri="{FF2B5EF4-FFF2-40B4-BE49-F238E27FC236}">
                <a16:creationId xmlns:a16="http://schemas.microsoft.com/office/drawing/2014/main" id="{CC15D978-D877-406E-A25B-1A325A9879D3}"/>
              </a:ext>
            </a:extLst>
          </p:cNvPr>
          <p:cNvSpPr/>
          <p:nvPr/>
        </p:nvSpPr>
        <p:spPr>
          <a:xfrm>
            <a:off x="375835" y="5057064"/>
            <a:ext cx="932817" cy="1020463"/>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ねじりばね</a:t>
            </a:r>
            <a:endPar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a:extLst>
              <a:ext uri="{FF2B5EF4-FFF2-40B4-BE49-F238E27FC236}">
                <a16:creationId xmlns:a16="http://schemas.microsoft.com/office/drawing/2014/main" id="{F4D3EE0E-78D3-4C4F-8C8E-70F5F11D8213}"/>
              </a:ext>
            </a:extLst>
          </p:cNvPr>
          <p:cNvSpPr/>
          <p:nvPr/>
        </p:nvSpPr>
        <p:spPr>
          <a:xfrm>
            <a:off x="1497038" y="5062369"/>
            <a:ext cx="932817" cy="1014205"/>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ロックバー</a:t>
            </a:r>
          </a:p>
        </p:txBody>
      </p:sp>
      <p:sp>
        <p:nvSpPr>
          <p:cNvPr id="64" name="正方形/長方形 63">
            <a:extLst>
              <a:ext uri="{FF2B5EF4-FFF2-40B4-BE49-F238E27FC236}">
                <a16:creationId xmlns:a16="http://schemas.microsoft.com/office/drawing/2014/main" id="{36956FA6-600E-4EC5-93EC-2B367FB0B7E9}"/>
              </a:ext>
            </a:extLst>
          </p:cNvPr>
          <p:cNvSpPr/>
          <p:nvPr/>
        </p:nvSpPr>
        <p:spPr>
          <a:xfrm>
            <a:off x="2637292" y="5062369"/>
            <a:ext cx="932817" cy="1014205"/>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押し</a:t>
            </a:r>
            <a:endParaRPr lang="en-US" altLang="ja-JP" sz="20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ばね</a:t>
            </a:r>
            <a:endPar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タイトル 1">
            <a:extLst>
              <a:ext uri="{FF2B5EF4-FFF2-40B4-BE49-F238E27FC236}">
                <a16:creationId xmlns:a16="http://schemas.microsoft.com/office/drawing/2014/main" id="{3E4E8A94-D023-4DB1-9B91-A544C3D1EA51}"/>
              </a:ext>
            </a:extLst>
          </p:cNvPr>
          <p:cNvSpPr>
            <a:spLocks noGrp="1"/>
          </p:cNvSpPr>
          <p:nvPr>
            <p:ph type="title"/>
          </p:nvPr>
        </p:nvSpPr>
        <p:spPr>
          <a:xfrm>
            <a:off x="838200" y="333320"/>
            <a:ext cx="10515600" cy="533644"/>
          </a:xfrm>
        </p:spPr>
        <p:txBody>
          <a:bodyPr>
            <a:normAutofit fontScale="90000"/>
          </a:bodyPr>
          <a:lstStyle/>
          <a:p>
            <a:pPr algn="ctr"/>
            <a:r>
              <a:rPr kumimoji="1" lang="ja-JP" altLang="en-US" b="1" dirty="0"/>
              <a:t>～　</a:t>
            </a:r>
            <a:r>
              <a:rPr lang="ja-JP" altLang="en-US" b="1" dirty="0"/>
              <a:t>職　場</a:t>
            </a:r>
            <a:r>
              <a:rPr kumimoji="1" lang="ja-JP" altLang="en-US" b="1" dirty="0"/>
              <a:t>　紹　介　～</a:t>
            </a:r>
          </a:p>
        </p:txBody>
      </p:sp>
      <p:sp>
        <p:nvSpPr>
          <p:cNvPr id="45" name="正方形/長方形 44">
            <a:extLst>
              <a:ext uri="{FF2B5EF4-FFF2-40B4-BE49-F238E27FC236}">
                <a16:creationId xmlns:a16="http://schemas.microsoft.com/office/drawing/2014/main" id="{C8E0C2E6-2929-4C22-8607-02932CDAFBFB}"/>
              </a:ext>
            </a:extLst>
          </p:cNvPr>
          <p:cNvSpPr/>
          <p:nvPr/>
        </p:nvSpPr>
        <p:spPr>
          <a:xfrm>
            <a:off x="369592" y="5987560"/>
            <a:ext cx="3200517"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全</a:t>
            </a:r>
            <a:r>
              <a:rPr lang="en-US" altLang="ja-JP"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サークルで活動中！</a:t>
            </a:r>
            <a:endParaRPr lang="en-US" altLang="ja-JP" b="1" dirty="0">
              <a:solidFill>
                <a:srgbClr val="1C1C1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四角形: 角を丸くする 45">
            <a:extLst>
              <a:ext uri="{FF2B5EF4-FFF2-40B4-BE49-F238E27FC236}">
                <a16:creationId xmlns:a16="http://schemas.microsoft.com/office/drawing/2014/main" id="{466C08CD-4C44-41C9-A005-433FF66C4CFF}"/>
              </a:ext>
            </a:extLst>
          </p:cNvPr>
          <p:cNvSpPr/>
          <p:nvPr/>
        </p:nvSpPr>
        <p:spPr>
          <a:xfrm>
            <a:off x="1465534" y="3588522"/>
            <a:ext cx="1001580" cy="239903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518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 name="図 79"/>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620878" y="1471369"/>
            <a:ext cx="1066660" cy="1368000"/>
          </a:xfrm>
          <a:prstGeom prst="rect">
            <a:avLst/>
          </a:prstGeom>
        </p:spPr>
      </p:pic>
      <p:pic>
        <p:nvPicPr>
          <p:cNvPr id="25" name="図 24">
            <a:extLst>
              <a:ext uri="{FF2B5EF4-FFF2-40B4-BE49-F238E27FC236}">
                <a16:creationId xmlns:a16="http://schemas.microsoft.com/office/drawing/2014/main" id="{AE14980E-6AE4-4588-A18E-1F9B21F3F1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81624" y="1427842"/>
            <a:ext cx="5621680" cy="2213086"/>
          </a:xfrm>
          <a:prstGeom prst="rect">
            <a:avLst/>
          </a:prstGeom>
        </p:spPr>
      </p:pic>
      <p:pic>
        <p:nvPicPr>
          <p:cNvPr id="23" name="図 22">
            <a:extLst>
              <a:ext uri="{FF2B5EF4-FFF2-40B4-BE49-F238E27FC236}">
                <a16:creationId xmlns:a16="http://schemas.microsoft.com/office/drawing/2014/main" id="{BF853D73-C3A2-480D-8609-8028B47B4B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61895" y="3648717"/>
            <a:ext cx="4645128" cy="3067716"/>
          </a:xfrm>
          <a:prstGeom prst="rect">
            <a:avLst/>
          </a:prstGeom>
        </p:spPr>
      </p:pic>
      <p:pic>
        <p:nvPicPr>
          <p:cNvPr id="6" name="図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9673790" y="5019955"/>
            <a:ext cx="1228122" cy="1368000"/>
          </a:xfrm>
          <a:prstGeom prst="rect">
            <a:avLst/>
          </a:prstGeom>
        </p:spPr>
      </p:pic>
      <p:sp>
        <p:nvSpPr>
          <p:cNvPr id="4" name="正方形/長方形 3"/>
          <p:cNvSpPr/>
          <p:nvPr/>
        </p:nvSpPr>
        <p:spPr>
          <a:xfrm>
            <a:off x="793956" y="2192774"/>
            <a:ext cx="144016" cy="599484"/>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5" name="正方形/長方形 4"/>
          <p:cNvSpPr/>
          <p:nvPr/>
        </p:nvSpPr>
        <p:spPr>
          <a:xfrm>
            <a:off x="2645516" y="2197516"/>
            <a:ext cx="144016" cy="603054"/>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 name="正方形/長方形 7"/>
          <p:cNvSpPr/>
          <p:nvPr/>
        </p:nvSpPr>
        <p:spPr>
          <a:xfrm>
            <a:off x="281150" y="5048874"/>
            <a:ext cx="3070178" cy="885002"/>
          </a:xfrm>
          <a:prstGeom prst="rect">
            <a:avLst/>
          </a:prstGeom>
          <a:solidFill>
            <a:srgbClr val="CCFFC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u="sng" dirty="0">
                <a:solidFill>
                  <a:srgbClr val="1C1C1C"/>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スパロック超サークル</a:t>
            </a:r>
            <a:endParaRPr kumimoji="1" lang="ja-JP" altLang="en-US" sz="2400" b="1" i="0" u="sng" strike="noStrike" kern="1200" cap="none" spc="0" normalizeH="0" baseline="0" noProof="0" dirty="0">
              <a:ln>
                <a:noFill/>
              </a:ln>
              <a:solidFill>
                <a:srgbClr val="1C1C1C"/>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下矢印 8"/>
          <p:cNvSpPr/>
          <p:nvPr/>
        </p:nvSpPr>
        <p:spPr>
          <a:xfrm>
            <a:off x="1637413" y="3244535"/>
            <a:ext cx="300833" cy="180024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0" name="正方形/長方形 9"/>
          <p:cNvSpPr/>
          <p:nvPr/>
        </p:nvSpPr>
        <p:spPr>
          <a:xfrm>
            <a:off x="1723893" y="1896760"/>
            <a:ext cx="175092" cy="772283"/>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 name="正方形/長方形 10"/>
          <p:cNvSpPr/>
          <p:nvPr/>
        </p:nvSpPr>
        <p:spPr>
          <a:xfrm rot="5400000">
            <a:off x="1706331" y="1280400"/>
            <a:ext cx="144016" cy="1968765"/>
          </a:xfrm>
          <a:prstGeom prst="rect">
            <a:avLst/>
          </a:prstGeom>
          <a:solidFill>
            <a:srgbClr val="84C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2" name="正方形/長方形 11"/>
          <p:cNvSpPr/>
          <p:nvPr/>
        </p:nvSpPr>
        <p:spPr>
          <a:xfrm>
            <a:off x="218838" y="965597"/>
            <a:ext cx="3104477" cy="1043714"/>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rPr>
              <a:t>豊 明 工 場</a:t>
            </a:r>
            <a:endParaRPr lang="en-US" altLang="ja-JP" sz="2400" b="1" dirty="0">
              <a:solidFill>
                <a:srgbClr val="1C1C1C"/>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6079" y="2666382"/>
            <a:ext cx="815016"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sp>
        <p:nvSpPr>
          <p:cNvPr id="15" name="正方形/長方形 14"/>
          <p:cNvSpPr/>
          <p:nvPr/>
        </p:nvSpPr>
        <p:spPr>
          <a:xfrm>
            <a:off x="1392184" y="2666382"/>
            <a:ext cx="815016"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sp>
        <p:nvSpPr>
          <p:cNvPr id="16" name="正方形/長方形 15"/>
          <p:cNvSpPr/>
          <p:nvPr/>
        </p:nvSpPr>
        <p:spPr>
          <a:xfrm>
            <a:off x="2316676" y="2664001"/>
            <a:ext cx="815016" cy="594647"/>
          </a:xfrm>
          <a:prstGeom prst="rect">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b="1" i="0" u="none" strike="noStrike" kern="1200" cap="none" spc="0" normalizeH="0" baseline="0" noProof="0" dirty="0">
                <a:ln>
                  <a:noFill/>
                </a:ln>
                <a:solidFill>
                  <a:srgbClr val="1C1C1C"/>
                </a:solidFill>
                <a:effectLst/>
                <a:uLnTx/>
                <a:uFillTx/>
                <a:latin typeface="Meiryo UI" panose="020B0604030504040204" pitchFamily="50" charset="-128"/>
                <a:ea typeface="Meiryo UI" panose="020B0604030504040204" pitchFamily="50" charset="-128"/>
                <a:cs typeface="Meiryo UI" panose="020B0604030504040204" pitchFamily="50" charset="-128"/>
              </a:rPr>
              <a:t>係</a:t>
            </a:r>
          </a:p>
        </p:txBody>
      </p:sp>
      <p:pic>
        <p:nvPicPr>
          <p:cNvPr id="43" name="図 42"/>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01328" y="3352878"/>
            <a:ext cx="1087218" cy="1368000"/>
          </a:xfrm>
          <a:prstGeom prst="rect">
            <a:avLst/>
          </a:prstGeom>
        </p:spPr>
      </p:pic>
      <p:sp>
        <p:nvSpPr>
          <p:cNvPr id="52" name="角丸四角形 51"/>
          <p:cNvSpPr/>
          <p:nvPr/>
        </p:nvSpPr>
        <p:spPr>
          <a:xfrm>
            <a:off x="3756344" y="4379847"/>
            <a:ext cx="909392" cy="402325"/>
          </a:xfrm>
          <a:prstGeom prst="roundRect">
            <a:avLst/>
          </a:prstGeom>
          <a:solidFill>
            <a:schemeClr val="bg1"/>
          </a:solidFill>
          <a:ln w="5080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横井班長</a:t>
            </a:r>
          </a:p>
        </p:txBody>
      </p:sp>
      <p:sp>
        <p:nvSpPr>
          <p:cNvPr id="53" name="正方形/長方形 52"/>
          <p:cNvSpPr/>
          <p:nvPr/>
        </p:nvSpPr>
        <p:spPr>
          <a:xfrm>
            <a:off x="3619918" y="997528"/>
            <a:ext cx="5734219" cy="57724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上リボン 53"/>
          <p:cNvSpPr/>
          <p:nvPr/>
        </p:nvSpPr>
        <p:spPr>
          <a:xfrm>
            <a:off x="4083480" y="928259"/>
            <a:ext cx="5039832" cy="662023"/>
          </a:xfrm>
          <a:prstGeom prst="ribbon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ロックバー班</a:t>
            </a:r>
            <a:endParaRPr kumimoji="1" lang="en-US" altLang="ja-JP" dirty="0">
              <a:solidFill>
                <a:schemeClr val="tx1"/>
              </a:solidFill>
              <a:latin typeface="Meiryo UI" panose="020B0604030504040204" pitchFamily="50" charset="-128"/>
              <a:ea typeface="Meiryo UI" panose="020B0604030504040204" pitchFamily="50" charset="-128"/>
            </a:endParaRPr>
          </a:p>
          <a:p>
            <a:pPr algn="ctr"/>
            <a:r>
              <a:rPr kumimoji="1" lang="en-US" altLang="ja-JP" dirty="0">
                <a:solidFill>
                  <a:schemeClr val="tx1"/>
                </a:solidFill>
                <a:latin typeface="Meiryo UI" panose="020B0604030504040204" pitchFamily="50" charset="-128"/>
                <a:ea typeface="Meiryo UI" panose="020B0604030504040204" pitchFamily="50" charset="-128"/>
              </a:rPr>
              <a:t>(9</a:t>
            </a:r>
            <a:r>
              <a:rPr kumimoji="1" lang="ja-JP" altLang="en-US" dirty="0">
                <a:solidFill>
                  <a:schemeClr val="tx1"/>
                </a:solidFill>
                <a:latin typeface="Meiryo UI" panose="020B0604030504040204" pitchFamily="50" charset="-128"/>
                <a:ea typeface="Meiryo UI" panose="020B0604030504040204" pitchFamily="50" charset="-128"/>
              </a:rPr>
              <a:t>名</a:t>
            </a:r>
            <a:r>
              <a:rPr kumimoji="1" lang="en-US" altLang="ja-JP" dirty="0">
                <a:solidFill>
                  <a:schemeClr val="tx1"/>
                </a:solidFill>
                <a:latin typeface="Meiryo UI" panose="020B0604030504040204" pitchFamily="50" charset="-128"/>
                <a:ea typeface="Meiryo UI" panose="020B0604030504040204" pitchFamily="50" charset="-128"/>
              </a:rPr>
              <a:t>)</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5" name="角丸四角形 54"/>
          <p:cNvSpPr/>
          <p:nvPr/>
        </p:nvSpPr>
        <p:spPr>
          <a:xfrm>
            <a:off x="7820350" y="2970571"/>
            <a:ext cx="696939" cy="324000"/>
          </a:xfrm>
          <a:prstGeom prst="roundRect">
            <a:avLst/>
          </a:prstGeom>
          <a:solidFill>
            <a:srgbClr val="00B0F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石原</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57" name="角丸四角形 56"/>
          <p:cNvSpPr/>
          <p:nvPr/>
        </p:nvSpPr>
        <p:spPr>
          <a:xfrm>
            <a:off x="6056403" y="6236281"/>
            <a:ext cx="708619" cy="324000"/>
          </a:xfrm>
          <a:prstGeom prst="roundRect">
            <a:avLst/>
          </a:prstGeom>
          <a:solidFill>
            <a:srgbClr val="FFFF00"/>
          </a:solidFill>
          <a:ln w="508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田中</a:t>
            </a:r>
          </a:p>
        </p:txBody>
      </p:sp>
      <p:sp>
        <p:nvSpPr>
          <p:cNvPr id="59" name="角丸四角形 58"/>
          <p:cNvSpPr/>
          <p:nvPr/>
        </p:nvSpPr>
        <p:spPr>
          <a:xfrm>
            <a:off x="5052304" y="4996670"/>
            <a:ext cx="696939" cy="324000"/>
          </a:xfrm>
          <a:prstGeom prst="roundRect">
            <a:avLst/>
          </a:prstGeom>
          <a:solidFill>
            <a:srgbClr val="FFFF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長坂</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60" name="角丸四角形 59"/>
          <p:cNvSpPr/>
          <p:nvPr/>
        </p:nvSpPr>
        <p:spPr>
          <a:xfrm>
            <a:off x="6433291" y="2887287"/>
            <a:ext cx="809063" cy="324000"/>
          </a:xfrm>
          <a:prstGeom prst="roundRect">
            <a:avLst/>
          </a:prstGeom>
          <a:solidFill>
            <a:srgbClr val="00B0F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小野田</a:t>
            </a:r>
          </a:p>
        </p:txBody>
      </p:sp>
      <p:sp>
        <p:nvSpPr>
          <p:cNvPr id="61" name="角丸四角形 60"/>
          <p:cNvSpPr/>
          <p:nvPr/>
        </p:nvSpPr>
        <p:spPr>
          <a:xfrm>
            <a:off x="7629338" y="4736894"/>
            <a:ext cx="696939" cy="324000"/>
          </a:xfrm>
          <a:prstGeom prst="roundRect">
            <a:avLst/>
          </a:prstGeom>
          <a:solidFill>
            <a:srgbClr val="FFFF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李</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63" name="角丸四角形 62"/>
          <p:cNvSpPr/>
          <p:nvPr/>
        </p:nvSpPr>
        <p:spPr>
          <a:xfrm>
            <a:off x="4186236" y="2967583"/>
            <a:ext cx="708619" cy="324000"/>
          </a:xfrm>
          <a:prstGeom prst="roundRect">
            <a:avLst/>
          </a:prstGeom>
          <a:solidFill>
            <a:srgbClr val="00B0F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松田</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65" name="角丸四角形 64"/>
          <p:cNvSpPr/>
          <p:nvPr/>
        </p:nvSpPr>
        <p:spPr>
          <a:xfrm>
            <a:off x="6073142" y="4684380"/>
            <a:ext cx="708619" cy="324000"/>
          </a:xfrm>
          <a:prstGeom prst="roundRect">
            <a:avLst/>
          </a:prstGeom>
          <a:solidFill>
            <a:srgbClr val="FFFF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松尾</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9396873" y="997528"/>
            <a:ext cx="2726959" cy="57724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1" name="角丸四角形 80"/>
          <p:cNvSpPr/>
          <p:nvPr/>
        </p:nvSpPr>
        <p:spPr>
          <a:xfrm>
            <a:off x="9843603" y="2932901"/>
            <a:ext cx="708619" cy="324000"/>
          </a:xfrm>
          <a:prstGeom prst="roundRect">
            <a:avLst/>
          </a:prstGeom>
          <a:solidFill>
            <a:srgbClr val="92D05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福田</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pic>
        <p:nvPicPr>
          <p:cNvPr id="82" name="図 8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40714" y="3303610"/>
            <a:ext cx="1046824" cy="1368000"/>
          </a:xfrm>
          <a:prstGeom prst="rect">
            <a:avLst/>
          </a:prstGeom>
        </p:spPr>
      </p:pic>
      <p:sp>
        <p:nvSpPr>
          <p:cNvPr id="85" name="角丸四角形 84"/>
          <p:cNvSpPr/>
          <p:nvPr/>
        </p:nvSpPr>
        <p:spPr>
          <a:xfrm>
            <a:off x="9855055" y="4658396"/>
            <a:ext cx="708619" cy="324000"/>
          </a:xfrm>
          <a:prstGeom prst="roundRect">
            <a:avLst/>
          </a:prstGeom>
          <a:solidFill>
            <a:srgbClr val="92D05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山中</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86" name="図 85"/>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925053" y="3272975"/>
            <a:ext cx="1042302" cy="1368000"/>
          </a:xfrm>
          <a:prstGeom prst="rect">
            <a:avLst/>
          </a:prstGeom>
        </p:spPr>
      </p:pic>
      <p:sp>
        <p:nvSpPr>
          <p:cNvPr id="87" name="角丸四角形 86"/>
          <p:cNvSpPr/>
          <p:nvPr/>
        </p:nvSpPr>
        <p:spPr>
          <a:xfrm>
            <a:off x="11112010" y="4643866"/>
            <a:ext cx="708619" cy="324000"/>
          </a:xfrm>
          <a:prstGeom prst="roundRect">
            <a:avLst/>
          </a:prstGeom>
          <a:solidFill>
            <a:srgbClr val="92D05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藤肥</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a:stretch/>
        </p:blipFill>
        <p:spPr>
          <a:xfrm rot="5400000">
            <a:off x="10779138" y="1619106"/>
            <a:ext cx="1385430" cy="1083119"/>
          </a:xfrm>
          <a:prstGeom prst="rect">
            <a:avLst/>
          </a:prstGeom>
        </p:spPr>
      </p:pic>
      <p:sp>
        <p:nvSpPr>
          <p:cNvPr id="88" name="角丸四角形 87"/>
          <p:cNvSpPr/>
          <p:nvPr/>
        </p:nvSpPr>
        <p:spPr>
          <a:xfrm>
            <a:off x="11012582" y="2853382"/>
            <a:ext cx="924877" cy="339886"/>
          </a:xfrm>
          <a:prstGeom prst="roundRect">
            <a:avLst/>
          </a:prstGeom>
          <a:solidFill>
            <a:schemeClr val="bg1"/>
          </a:solidFill>
          <a:ln w="50800">
            <a:solidFill>
              <a:srgbClr val="140A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古賀班長</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89" name="角丸四角形 88"/>
          <p:cNvSpPr/>
          <p:nvPr/>
        </p:nvSpPr>
        <p:spPr>
          <a:xfrm>
            <a:off x="9917648" y="6384269"/>
            <a:ext cx="708619" cy="324000"/>
          </a:xfrm>
          <a:prstGeom prst="roundRect">
            <a:avLst/>
          </a:prstGeom>
          <a:solidFill>
            <a:srgbClr val="92D05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中村</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50" name="図 49"/>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2037874" y="3335174"/>
            <a:ext cx="1009716" cy="1368000"/>
          </a:xfrm>
          <a:prstGeom prst="rect">
            <a:avLst/>
          </a:prstGeom>
        </p:spPr>
      </p:pic>
      <p:sp>
        <p:nvSpPr>
          <p:cNvPr id="51" name="角丸四角形 50"/>
          <p:cNvSpPr>
            <a:spLocks noChangeAspect="1"/>
          </p:cNvSpPr>
          <p:nvPr/>
        </p:nvSpPr>
        <p:spPr>
          <a:xfrm>
            <a:off x="2053405" y="4704666"/>
            <a:ext cx="971423" cy="321065"/>
          </a:xfrm>
          <a:prstGeom prst="roundRect">
            <a:avLst/>
          </a:prstGeom>
          <a:solidFill>
            <a:schemeClr val="bg1"/>
          </a:solid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浦山係長</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0" name="フローチャート : せん孔テープ 16"/>
          <p:cNvSpPr/>
          <p:nvPr/>
        </p:nvSpPr>
        <p:spPr>
          <a:xfrm>
            <a:off x="9484403" y="2619350"/>
            <a:ext cx="1440650" cy="388319"/>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サークルリーダ</a:t>
            </a:r>
            <a:r>
              <a:rPr kumimoji="1" lang="ja-JP" altLang="en-US" sz="1200" b="1" dirty="0">
                <a:latin typeface="Meiryo UI" panose="020B0604030504040204" pitchFamily="50" charset="-128"/>
                <a:ea typeface="Meiryo UI" panose="020B0604030504040204" pitchFamily="50" charset="-128"/>
              </a:rPr>
              <a:t>ー</a:t>
            </a:r>
          </a:p>
        </p:txBody>
      </p:sp>
      <p:sp>
        <p:nvSpPr>
          <p:cNvPr id="58" name="角丸四角形 57"/>
          <p:cNvSpPr/>
          <p:nvPr/>
        </p:nvSpPr>
        <p:spPr>
          <a:xfrm>
            <a:off x="5533074" y="3123761"/>
            <a:ext cx="696939" cy="324000"/>
          </a:xfrm>
          <a:prstGeom prst="roundRect">
            <a:avLst/>
          </a:prstGeom>
          <a:solidFill>
            <a:srgbClr val="00B0F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安藤</a:t>
            </a:r>
          </a:p>
        </p:txBody>
      </p:sp>
      <p:sp>
        <p:nvSpPr>
          <p:cNvPr id="7" name="テキスト ボックス 6">
            <a:extLst>
              <a:ext uri="{FF2B5EF4-FFF2-40B4-BE49-F238E27FC236}">
                <a16:creationId xmlns:a16="http://schemas.microsoft.com/office/drawing/2014/main" id="{CAC63A9F-34DA-4F95-BBD2-4DD05ABD205D}"/>
              </a:ext>
            </a:extLst>
          </p:cNvPr>
          <p:cNvSpPr txBox="1"/>
          <p:nvPr/>
        </p:nvSpPr>
        <p:spPr>
          <a:xfrm>
            <a:off x="720447" y="6109728"/>
            <a:ext cx="1273286" cy="646331"/>
          </a:xfrm>
          <a:prstGeom prst="rect">
            <a:avLst/>
          </a:prstGeom>
          <a:noFill/>
        </p:spPr>
        <p:txBody>
          <a:bodyPr wrap="square" rtlCol="0">
            <a:spAutoFit/>
          </a:bodyPr>
          <a:lstStyle/>
          <a:p>
            <a:pPr algn="ctr"/>
            <a:r>
              <a:rPr kumimoji="1" lang="en-US" altLang="ja-JP" b="1" dirty="0">
                <a:latin typeface="Meiryo UI" panose="020B0604030504040204" pitchFamily="50" charset="-128"/>
                <a:ea typeface="Meiryo UI" panose="020B0604030504040204" pitchFamily="50" charset="-128"/>
              </a:rPr>
              <a:t>EXPERT</a:t>
            </a:r>
          </a:p>
          <a:p>
            <a:pPr algn="ctr"/>
            <a:r>
              <a:rPr kumimoji="1" lang="ja-JP" altLang="en-US" b="1" dirty="0">
                <a:latin typeface="Meiryo UI" panose="020B0604030504040204" pitchFamily="50" charset="-128"/>
                <a:ea typeface="Meiryo UI" panose="020B0604030504040204" pitchFamily="50" charset="-128"/>
              </a:rPr>
              <a:t>ベテラン</a:t>
            </a:r>
          </a:p>
        </p:txBody>
      </p:sp>
      <p:sp>
        <p:nvSpPr>
          <p:cNvPr id="92" name="テキスト ボックス 91">
            <a:extLst>
              <a:ext uri="{FF2B5EF4-FFF2-40B4-BE49-F238E27FC236}">
                <a16:creationId xmlns:a16="http://schemas.microsoft.com/office/drawing/2014/main" id="{9100EEE8-8B94-48C6-9A72-DCDDBA9192AF}"/>
              </a:ext>
            </a:extLst>
          </p:cNvPr>
          <p:cNvSpPr txBox="1"/>
          <p:nvPr/>
        </p:nvSpPr>
        <p:spPr>
          <a:xfrm>
            <a:off x="2371756" y="6060280"/>
            <a:ext cx="1273286" cy="646331"/>
          </a:xfrm>
          <a:prstGeom prst="rect">
            <a:avLst/>
          </a:prstGeom>
          <a:noFill/>
        </p:spPr>
        <p:txBody>
          <a:bodyPr wrap="square" rtlCol="0">
            <a:spAutoFit/>
          </a:bodyPr>
          <a:lstStyle/>
          <a:p>
            <a:pPr algn="ctr"/>
            <a:r>
              <a:rPr lang="en-US" altLang="ja-JP" b="1" dirty="0">
                <a:latin typeface="Meiryo UI" panose="020B0604030504040204" pitchFamily="50" charset="-128"/>
                <a:ea typeface="Meiryo UI" panose="020B0604030504040204" pitchFamily="50" charset="-128"/>
              </a:rPr>
              <a:t>ROOKIE</a:t>
            </a:r>
          </a:p>
          <a:p>
            <a:pPr algn="ctr"/>
            <a:r>
              <a:rPr kumimoji="1" lang="ja-JP" altLang="en-US" b="1" dirty="0">
                <a:latin typeface="Meiryo UI" panose="020B0604030504040204" pitchFamily="50" charset="-128"/>
                <a:ea typeface="Meiryo UI" panose="020B0604030504040204" pitchFamily="50" charset="-128"/>
              </a:rPr>
              <a:t>初心者</a:t>
            </a:r>
            <a:endParaRPr kumimoji="1" lang="en-US" altLang="ja-JP" b="1" dirty="0">
              <a:latin typeface="Meiryo UI" panose="020B0604030504040204" pitchFamily="50" charset="-128"/>
              <a:ea typeface="Meiryo UI" panose="020B0604030504040204" pitchFamily="50" charset="-128"/>
            </a:endParaRPr>
          </a:p>
        </p:txBody>
      </p:sp>
      <p:sp>
        <p:nvSpPr>
          <p:cNvPr id="68" name="タイトル 1">
            <a:extLst>
              <a:ext uri="{FF2B5EF4-FFF2-40B4-BE49-F238E27FC236}">
                <a16:creationId xmlns:a16="http://schemas.microsoft.com/office/drawing/2014/main" id="{7750CC78-2F92-494F-BF68-68A5F576A946}"/>
              </a:ext>
            </a:extLst>
          </p:cNvPr>
          <p:cNvSpPr>
            <a:spLocks noGrp="1"/>
          </p:cNvSpPr>
          <p:nvPr>
            <p:ph type="title"/>
          </p:nvPr>
        </p:nvSpPr>
        <p:spPr>
          <a:xfrm>
            <a:off x="838200" y="333320"/>
            <a:ext cx="10515600" cy="533644"/>
          </a:xfrm>
        </p:spPr>
        <p:txBody>
          <a:bodyPr>
            <a:normAutofit fontScale="90000"/>
          </a:bodyPr>
          <a:lstStyle/>
          <a:p>
            <a:pPr algn="ctr"/>
            <a:r>
              <a:rPr kumimoji="1" lang="ja-JP" altLang="en-US" dirty="0">
                <a:latin typeface="Meiryo UI" panose="020B0604030504040204" pitchFamily="50" charset="-128"/>
                <a:ea typeface="Meiryo UI" panose="020B0604030504040204" pitchFamily="50" charset="-128"/>
              </a:rPr>
              <a:t>～　サ　ー　ク　ル　紹　介　～</a:t>
            </a:r>
          </a:p>
        </p:txBody>
      </p:sp>
      <p:sp>
        <p:nvSpPr>
          <p:cNvPr id="78" name="上リボン 77"/>
          <p:cNvSpPr/>
          <p:nvPr/>
        </p:nvSpPr>
        <p:spPr>
          <a:xfrm>
            <a:off x="9418053" y="921987"/>
            <a:ext cx="2673405" cy="643284"/>
          </a:xfrm>
          <a:prstGeom prst="ribbon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技術班</a:t>
            </a:r>
            <a:endParaRPr kumimoji="1" lang="en-US" altLang="ja-JP" dirty="0">
              <a:solidFill>
                <a:schemeClr val="tx1"/>
              </a:solidFill>
              <a:latin typeface="Meiryo UI" panose="020B0604030504040204" pitchFamily="50" charset="-128"/>
              <a:ea typeface="Meiryo UI" panose="020B0604030504040204" pitchFamily="50" charset="-128"/>
            </a:endParaRPr>
          </a:p>
          <a:p>
            <a:pPr algn="ctr"/>
            <a:r>
              <a:rPr lang="en-US" altLang="ja-JP" dirty="0">
                <a:solidFill>
                  <a:schemeClr val="tx1"/>
                </a:solidFill>
                <a:latin typeface="Meiryo UI" panose="020B0604030504040204" pitchFamily="50" charset="-128"/>
                <a:ea typeface="Meiryo UI" panose="020B0604030504040204" pitchFamily="50" charset="-128"/>
              </a:rPr>
              <a:t>(5</a:t>
            </a:r>
            <a:r>
              <a:rPr lang="ja-JP" altLang="en-US" dirty="0">
                <a:solidFill>
                  <a:schemeClr val="tx1"/>
                </a:solidFill>
                <a:latin typeface="Meiryo UI" panose="020B0604030504040204" pitchFamily="50" charset="-128"/>
                <a:ea typeface="Meiryo UI" panose="020B0604030504040204" pitchFamily="50" charset="-128"/>
              </a:rPr>
              <a:t>名</a:t>
            </a:r>
            <a:r>
              <a:rPr lang="en-US" altLang="ja-JP" dirty="0">
                <a:solidFill>
                  <a:schemeClr val="tx1"/>
                </a:solidFill>
                <a:latin typeface="Meiryo UI" panose="020B0604030504040204" pitchFamily="50" charset="-128"/>
                <a:ea typeface="Meiryo UI" panose="020B0604030504040204" pitchFamily="50" charset="-128"/>
              </a:rPr>
              <a:t>)</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3" name="フローチャート : せん孔テープ 16">
            <a:extLst>
              <a:ext uri="{FF2B5EF4-FFF2-40B4-BE49-F238E27FC236}">
                <a16:creationId xmlns:a16="http://schemas.microsoft.com/office/drawing/2014/main" id="{F17A8D48-85E1-4291-9435-8D2E115D1762}"/>
              </a:ext>
            </a:extLst>
          </p:cNvPr>
          <p:cNvSpPr/>
          <p:nvPr/>
        </p:nvSpPr>
        <p:spPr>
          <a:xfrm>
            <a:off x="1898985" y="4364971"/>
            <a:ext cx="1440650" cy="388319"/>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アドバイザー</a:t>
            </a:r>
            <a:endParaRPr kumimoji="1" lang="ja-JP" altLang="en-US" sz="1200" b="1"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E6F007A3-16B0-4917-BD0C-C286E1B0E5C4}"/>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6625585" y="6020427"/>
            <a:ext cx="362994" cy="563511"/>
          </a:xfrm>
          <a:prstGeom prst="rect">
            <a:avLst/>
          </a:prstGeom>
        </p:spPr>
      </p:pic>
      <p:pic>
        <p:nvPicPr>
          <p:cNvPr id="74" name="図 73">
            <a:extLst>
              <a:ext uri="{FF2B5EF4-FFF2-40B4-BE49-F238E27FC236}">
                <a16:creationId xmlns:a16="http://schemas.microsoft.com/office/drawing/2014/main" id="{09F73BFC-943E-44BA-83BB-5AB93D617DC8}"/>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6590343" y="4524110"/>
            <a:ext cx="362994" cy="563511"/>
          </a:xfrm>
          <a:prstGeom prst="rect">
            <a:avLst/>
          </a:prstGeom>
        </p:spPr>
      </p:pic>
      <p:pic>
        <p:nvPicPr>
          <p:cNvPr id="75" name="図 74">
            <a:extLst>
              <a:ext uri="{FF2B5EF4-FFF2-40B4-BE49-F238E27FC236}">
                <a16:creationId xmlns:a16="http://schemas.microsoft.com/office/drawing/2014/main" id="{99AE840A-4D2F-4879-B2BE-3921E0962032}"/>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0406112" y="6115788"/>
            <a:ext cx="362994" cy="563511"/>
          </a:xfrm>
          <a:prstGeom prst="rect">
            <a:avLst/>
          </a:prstGeom>
        </p:spPr>
      </p:pic>
      <p:pic>
        <p:nvPicPr>
          <p:cNvPr id="76" name="図 75">
            <a:extLst>
              <a:ext uri="{FF2B5EF4-FFF2-40B4-BE49-F238E27FC236}">
                <a16:creationId xmlns:a16="http://schemas.microsoft.com/office/drawing/2014/main" id="{5E3436DE-D35A-4FE0-9352-E5F5CD47A36D}"/>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4697217" y="2709129"/>
            <a:ext cx="362994" cy="563511"/>
          </a:xfrm>
          <a:prstGeom prst="rect">
            <a:avLst/>
          </a:prstGeom>
        </p:spPr>
      </p:pic>
      <p:pic>
        <p:nvPicPr>
          <p:cNvPr id="77" name="図 76">
            <a:extLst>
              <a:ext uri="{FF2B5EF4-FFF2-40B4-BE49-F238E27FC236}">
                <a16:creationId xmlns:a16="http://schemas.microsoft.com/office/drawing/2014/main" id="{C1F173A7-5487-4009-9374-2F763510D1BB}"/>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1574466" y="4379848"/>
            <a:ext cx="362994" cy="563511"/>
          </a:xfrm>
          <a:prstGeom prst="rect">
            <a:avLst/>
          </a:prstGeom>
        </p:spPr>
      </p:pic>
      <p:pic>
        <p:nvPicPr>
          <p:cNvPr id="84" name="図 83">
            <a:extLst>
              <a:ext uri="{FF2B5EF4-FFF2-40B4-BE49-F238E27FC236}">
                <a16:creationId xmlns:a16="http://schemas.microsoft.com/office/drawing/2014/main" id="{E6AEA592-9D59-4806-B12B-07BC1FDEBE52}"/>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1947671" y="5957019"/>
            <a:ext cx="562492" cy="873211"/>
          </a:xfrm>
          <a:prstGeom prst="rect">
            <a:avLst/>
          </a:prstGeom>
        </p:spPr>
      </p:pic>
      <p:pic>
        <p:nvPicPr>
          <p:cNvPr id="62" name="図 61" descr="ロゴ, アイコン&#10;&#10;自動的に生成された説明">
            <a:extLst>
              <a:ext uri="{FF2B5EF4-FFF2-40B4-BE49-F238E27FC236}">
                <a16:creationId xmlns:a16="http://schemas.microsoft.com/office/drawing/2014/main" id="{42C735EB-360E-4576-BAAF-47704476332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168" y="6007231"/>
            <a:ext cx="803949" cy="803949"/>
          </a:xfrm>
          <a:prstGeom prst="rect">
            <a:avLst/>
          </a:prstGeom>
        </p:spPr>
      </p:pic>
      <p:pic>
        <p:nvPicPr>
          <p:cNvPr id="64" name="図 63" descr="ロゴ, アイコン&#10;&#10;自動的に生成された説明">
            <a:extLst>
              <a:ext uri="{FF2B5EF4-FFF2-40B4-BE49-F238E27FC236}">
                <a16:creationId xmlns:a16="http://schemas.microsoft.com/office/drawing/2014/main" id="{32788FED-BF96-4AC6-A8AA-53DB71EF029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62008" y="2677144"/>
            <a:ext cx="617427" cy="617427"/>
          </a:xfrm>
          <a:prstGeom prst="rect">
            <a:avLst/>
          </a:prstGeom>
        </p:spPr>
      </p:pic>
      <p:pic>
        <p:nvPicPr>
          <p:cNvPr id="66" name="図 65" descr="ロゴ, アイコン&#10;&#10;自動的に生成された説明">
            <a:extLst>
              <a:ext uri="{FF2B5EF4-FFF2-40B4-BE49-F238E27FC236}">
                <a16:creationId xmlns:a16="http://schemas.microsoft.com/office/drawing/2014/main" id="{FC544629-D3DC-4CD0-B725-9FD7C9411A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65736" y="4588047"/>
            <a:ext cx="617427" cy="617427"/>
          </a:xfrm>
          <a:prstGeom prst="rect">
            <a:avLst/>
          </a:prstGeom>
        </p:spPr>
      </p:pic>
      <p:pic>
        <p:nvPicPr>
          <p:cNvPr id="67" name="図 66" descr="ロゴ, アイコン&#10;&#10;自動的に生成された説明">
            <a:extLst>
              <a:ext uri="{FF2B5EF4-FFF2-40B4-BE49-F238E27FC236}">
                <a16:creationId xmlns:a16="http://schemas.microsoft.com/office/drawing/2014/main" id="{C8A51F9D-813D-44B7-80BA-F0F240E82B1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12164" y="1558969"/>
            <a:ext cx="617427" cy="617427"/>
          </a:xfrm>
          <a:prstGeom prst="rect">
            <a:avLst/>
          </a:prstGeom>
        </p:spPr>
      </p:pic>
      <p:pic>
        <p:nvPicPr>
          <p:cNvPr id="72" name="図 71" descr="ロゴ, アイコン&#10;&#10;自動的に生成された説明">
            <a:extLst>
              <a:ext uri="{FF2B5EF4-FFF2-40B4-BE49-F238E27FC236}">
                <a16:creationId xmlns:a16="http://schemas.microsoft.com/office/drawing/2014/main" id="{E4C1A35D-7DA0-4D0A-A281-651BBC4BC5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42026" y="3340003"/>
            <a:ext cx="617427" cy="617427"/>
          </a:xfrm>
          <a:prstGeom prst="rect">
            <a:avLst/>
          </a:prstGeom>
        </p:spPr>
      </p:pic>
    </p:spTree>
    <p:extLst>
      <p:ext uri="{BB962C8B-B14F-4D97-AF65-F5344CB8AC3E}">
        <p14:creationId xmlns:p14="http://schemas.microsoft.com/office/powerpoint/2010/main" val="198523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a:graphicFrameLocks/>
          </p:cNvGraphicFramePr>
          <p:nvPr>
            <p:extLst>
              <p:ext uri="{D42A27DB-BD31-4B8C-83A1-F6EECF244321}">
                <p14:modId xmlns:p14="http://schemas.microsoft.com/office/powerpoint/2010/main" val="4203967535"/>
              </p:ext>
            </p:extLst>
          </p:nvPr>
        </p:nvGraphicFramePr>
        <p:xfrm>
          <a:off x="172228" y="857687"/>
          <a:ext cx="5336770" cy="3961906"/>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1326431" y="5007295"/>
            <a:ext cx="7967785"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r>
              <a:rPr kumimoji="1" lang="en-US" altLang="ja-JP" sz="2400" b="1" dirty="0">
                <a:latin typeface="Meiryo UI" panose="020B0604030504040204" pitchFamily="50" charset="-128"/>
                <a:ea typeface="Meiryo UI" panose="020B0604030504040204" pitchFamily="50" charset="-128"/>
              </a:rPr>
              <a:t>QC7</a:t>
            </a:r>
            <a:r>
              <a:rPr kumimoji="1" lang="ja-JP" altLang="en-US" sz="2400" b="1" dirty="0">
                <a:latin typeface="Meiryo UI" panose="020B0604030504040204" pitchFamily="50" charset="-128"/>
                <a:ea typeface="Meiryo UI" panose="020B0604030504040204" pitchFamily="50" charset="-128"/>
              </a:rPr>
              <a:t>つ道具</a:t>
            </a:r>
            <a:r>
              <a:rPr lang="ja-JP" altLang="en-US" sz="2400" b="1" dirty="0">
                <a:latin typeface="Meiryo UI" panose="020B0604030504040204" pitchFamily="50" charset="-128"/>
                <a:ea typeface="Meiryo UI" panose="020B0604030504040204" pitchFamily="50" charset="-128"/>
              </a:rPr>
              <a:t>を理解して問題解決能力を高める！！！</a:t>
            </a:r>
            <a:endParaRPr kumimoji="1" lang="ja-JP" altLang="en-US" sz="2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60924" y="5003652"/>
            <a:ext cx="553998" cy="1774093"/>
          </a:xfrm>
          <a:prstGeom prst="rect">
            <a:avLst/>
          </a:prstGeom>
          <a:ln w="19050"/>
        </p:spPr>
        <p:style>
          <a:lnRef idx="2">
            <a:schemeClr val="accent6"/>
          </a:lnRef>
          <a:fillRef idx="1">
            <a:schemeClr val="lt1"/>
          </a:fillRef>
          <a:effectRef idx="0">
            <a:schemeClr val="accent6"/>
          </a:effectRef>
          <a:fontRef idx="minor">
            <a:schemeClr val="dk1"/>
          </a:fontRef>
        </p:style>
        <p:txBody>
          <a:bodyPr vert="eaVert" wrap="square" rtlCol="0">
            <a:spAutoFit/>
          </a:bodyPr>
          <a:lstStyle/>
          <a:p>
            <a:pPr algn="ctr"/>
            <a:r>
              <a:rPr kumimoji="1" lang="ja-JP" altLang="en-US" sz="2400" dirty="0">
                <a:latin typeface="Meiryo UI" panose="020B0604030504040204" pitchFamily="50" charset="-128"/>
                <a:ea typeface="Meiryo UI" panose="020B0604030504040204" pitchFamily="50" charset="-128"/>
              </a:rPr>
              <a:t>今期の目標</a:t>
            </a:r>
          </a:p>
        </p:txBody>
      </p:sp>
      <p:sp>
        <p:nvSpPr>
          <p:cNvPr id="8" name="テキスト ボックス 7"/>
          <p:cNvSpPr txBox="1"/>
          <p:nvPr/>
        </p:nvSpPr>
        <p:spPr>
          <a:xfrm>
            <a:off x="1314922" y="5629130"/>
            <a:ext cx="10379631"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　</a:t>
            </a:r>
            <a:r>
              <a:rPr lang="en-US" altLang="ja-JP" sz="2400" b="1" dirty="0">
                <a:latin typeface="Meiryo UI" panose="020B0604030504040204" pitchFamily="50" charset="-128"/>
                <a:ea typeface="Meiryo UI" panose="020B0604030504040204" pitchFamily="50" charset="-128"/>
              </a:rPr>
              <a:t>QC</a:t>
            </a:r>
            <a:r>
              <a:rPr lang="ja-JP" altLang="en-US" sz="2400" b="1" dirty="0">
                <a:latin typeface="Meiryo UI" panose="020B0604030504040204" pitchFamily="50" charset="-128"/>
                <a:ea typeface="Meiryo UI" panose="020B0604030504040204" pitchFamily="50" charset="-128"/>
              </a:rPr>
              <a:t>サークルの運営方法を覚え、一人一人がサークルに積極的参加する！！！</a:t>
            </a:r>
            <a:endParaRPr kumimoji="1" lang="ja-JP" altLang="en-US" sz="2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6431" y="6311260"/>
            <a:ext cx="9307229"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　</a:t>
            </a:r>
            <a:r>
              <a:rPr lang="en-US" altLang="ja-JP" sz="2400" b="1" dirty="0">
                <a:latin typeface="Meiryo UI" panose="020B0604030504040204" pitchFamily="50" charset="-128"/>
                <a:ea typeface="Meiryo UI" panose="020B0604030504040204" pitchFamily="50" charset="-128"/>
              </a:rPr>
              <a:t>QC</a:t>
            </a:r>
            <a:r>
              <a:rPr lang="ja-JP" altLang="en-US" sz="2400" b="1" dirty="0">
                <a:latin typeface="Meiryo UI" panose="020B0604030504040204" pitchFamily="50" charset="-128"/>
                <a:ea typeface="Meiryo UI" panose="020B0604030504040204" pitchFamily="50" charset="-128"/>
              </a:rPr>
              <a:t>サークル会合の全員参加によるチームワークの向上！！！</a:t>
            </a:r>
            <a:endParaRPr kumimoji="1" lang="ja-JP" altLang="en-US" sz="2400" b="1" dirty="0">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35CE5254-EADF-40C7-89B8-119E011C7B3D}"/>
              </a:ext>
            </a:extLst>
          </p:cNvPr>
          <p:cNvGrpSpPr/>
          <p:nvPr/>
        </p:nvGrpSpPr>
        <p:grpSpPr>
          <a:xfrm>
            <a:off x="6548743" y="1159227"/>
            <a:ext cx="5530131" cy="3826358"/>
            <a:chOff x="6453520" y="918193"/>
            <a:chExt cx="5530131" cy="3826358"/>
          </a:xfrm>
        </p:grpSpPr>
        <p:grpSp>
          <p:nvGrpSpPr>
            <p:cNvPr id="13" name="グループ化 12">
              <a:extLst>
                <a:ext uri="{FF2B5EF4-FFF2-40B4-BE49-F238E27FC236}">
                  <a16:creationId xmlns:a16="http://schemas.microsoft.com/office/drawing/2014/main" id="{703325BF-87C4-4FB0-9032-57B4AA504B8C}"/>
                </a:ext>
              </a:extLst>
            </p:cNvPr>
            <p:cNvGrpSpPr/>
            <p:nvPr/>
          </p:nvGrpSpPr>
          <p:grpSpPr>
            <a:xfrm>
              <a:off x="6453520" y="918193"/>
              <a:ext cx="4192221" cy="3826358"/>
              <a:chOff x="7836603" y="5416280"/>
              <a:chExt cx="4753268" cy="4534403"/>
            </a:xfrm>
          </p:grpSpPr>
          <p:grpSp>
            <p:nvGrpSpPr>
              <p:cNvPr id="15" name="グループ化 14">
                <a:extLst>
                  <a:ext uri="{FF2B5EF4-FFF2-40B4-BE49-F238E27FC236}">
                    <a16:creationId xmlns:a16="http://schemas.microsoft.com/office/drawing/2014/main" id="{3FEC4CBB-92F4-4D7E-9986-2070714B1E68}"/>
                  </a:ext>
                </a:extLst>
              </p:cNvPr>
              <p:cNvGrpSpPr/>
              <p:nvPr/>
            </p:nvGrpSpPr>
            <p:grpSpPr>
              <a:xfrm>
                <a:off x="7836603" y="5419180"/>
                <a:ext cx="4753268" cy="4531503"/>
                <a:chOff x="7836603" y="5419180"/>
                <a:chExt cx="4753268" cy="4531503"/>
              </a:xfrm>
            </p:grpSpPr>
            <p:pic>
              <p:nvPicPr>
                <p:cNvPr id="21" name="図 20">
                  <a:extLst>
                    <a:ext uri="{FF2B5EF4-FFF2-40B4-BE49-F238E27FC236}">
                      <a16:creationId xmlns:a16="http://schemas.microsoft.com/office/drawing/2014/main" id="{6D471A47-63BE-402A-9248-3B9CE8C14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5" t="8431" r="6117" b="6350"/>
                <a:stretch/>
              </p:blipFill>
              <p:spPr>
                <a:xfrm>
                  <a:off x="8229601" y="5419180"/>
                  <a:ext cx="4334467" cy="4035538"/>
                </a:xfrm>
                <a:prstGeom prst="rect">
                  <a:avLst/>
                </a:prstGeom>
              </p:spPr>
            </p:pic>
            <p:grpSp>
              <p:nvGrpSpPr>
                <p:cNvPr id="22" name="グループ化 21">
                  <a:extLst>
                    <a:ext uri="{FF2B5EF4-FFF2-40B4-BE49-F238E27FC236}">
                      <a16:creationId xmlns:a16="http://schemas.microsoft.com/office/drawing/2014/main" id="{3C1138CB-CED2-4F4F-BB30-1B692CCB06D1}"/>
                    </a:ext>
                  </a:extLst>
                </p:cNvPr>
                <p:cNvGrpSpPr/>
                <p:nvPr/>
              </p:nvGrpSpPr>
              <p:grpSpPr>
                <a:xfrm>
                  <a:off x="7836603" y="5524500"/>
                  <a:ext cx="4753268" cy="4426183"/>
                  <a:chOff x="7836603" y="5524500"/>
                  <a:chExt cx="4753268" cy="4426183"/>
                </a:xfrm>
              </p:grpSpPr>
              <p:sp>
                <p:nvSpPr>
                  <p:cNvPr id="23" name="TextBox 27">
                    <a:extLst>
                      <a:ext uri="{FF2B5EF4-FFF2-40B4-BE49-F238E27FC236}">
                        <a16:creationId xmlns:a16="http://schemas.microsoft.com/office/drawing/2014/main" id="{220FEFDC-BA25-4F73-8508-F5FBB9323B1F}"/>
                      </a:ext>
                    </a:extLst>
                  </p:cNvPr>
                  <p:cNvSpPr txBox="1"/>
                  <p:nvPr/>
                </p:nvSpPr>
                <p:spPr>
                  <a:xfrm>
                    <a:off x="8850888" y="9310280"/>
                    <a:ext cx="2838983" cy="640403"/>
                  </a:xfrm>
                  <a:prstGeom prst="rect">
                    <a:avLst/>
                  </a:prstGeom>
                </p:spPr>
                <p:txBody>
                  <a:bodyPr wrap="square" lIns="0" tIns="0" rIns="0" bIns="0" rtlCol="0" anchor="t">
                    <a:spAutoFit/>
                  </a:bodyPr>
                  <a:lstStyle/>
                  <a:p>
                    <a:pPr>
                      <a:lnSpc>
                        <a:spcPts val="4901"/>
                      </a:lnSpc>
                    </a:pPr>
                    <a:r>
                      <a:rPr lang="ja-JP" altLang="en-US" sz="2000" spc="176" dirty="0">
                        <a:solidFill>
                          <a:srgbClr val="1B1B1B"/>
                        </a:solidFill>
                        <a:latin typeface="Meiryo UI" panose="020B0604030504040204" pitchFamily="50" charset="-128"/>
                        <a:ea typeface="Meiryo UI" panose="020B0604030504040204" pitchFamily="50" charset="-128"/>
                      </a:rPr>
                      <a:t>サークル能力</a:t>
                    </a:r>
                    <a:endParaRPr lang="en-US" sz="2000" spc="176" dirty="0">
                      <a:solidFill>
                        <a:srgbClr val="1B1B1B"/>
                      </a:solidFill>
                      <a:latin typeface="Meiryo UI" panose="020B0604030504040204" pitchFamily="50" charset="-128"/>
                      <a:ea typeface="Meiryo UI" panose="020B0604030504040204" pitchFamily="50" charset="-128"/>
                    </a:endParaRPr>
                  </a:p>
                </p:txBody>
              </p:sp>
              <p:sp>
                <p:nvSpPr>
                  <p:cNvPr id="24" name="TextBox 27">
                    <a:extLst>
                      <a:ext uri="{FF2B5EF4-FFF2-40B4-BE49-F238E27FC236}">
                        <a16:creationId xmlns:a16="http://schemas.microsoft.com/office/drawing/2014/main" id="{D655BE91-1F4B-48D9-93F1-5EFB7223794B}"/>
                      </a:ext>
                    </a:extLst>
                  </p:cNvPr>
                  <p:cNvSpPr txBox="1"/>
                  <p:nvPr/>
                </p:nvSpPr>
                <p:spPr>
                  <a:xfrm>
                    <a:off x="7836603" y="6492953"/>
                    <a:ext cx="621596" cy="2689146"/>
                  </a:xfrm>
                  <a:prstGeom prst="rect">
                    <a:avLst/>
                  </a:prstGeom>
                </p:spPr>
                <p:txBody>
                  <a:bodyPr vert="eaVert" wrap="square" lIns="0" tIns="0" rIns="0" bIns="0" rtlCol="0" anchor="t">
                    <a:spAutoFit/>
                  </a:bodyPr>
                  <a:lstStyle/>
                  <a:p>
                    <a:pPr>
                      <a:lnSpc>
                        <a:spcPts val="4901"/>
                      </a:lnSpc>
                    </a:pPr>
                    <a:r>
                      <a:rPr lang="ja-JP" altLang="en-US" sz="2000" spc="176" dirty="0">
                        <a:solidFill>
                          <a:srgbClr val="1B1B1B"/>
                        </a:solidFill>
                        <a:latin typeface="Meiryo UI" panose="020B0604030504040204" pitchFamily="50" charset="-128"/>
                        <a:ea typeface="Meiryo UI" panose="020B0604030504040204" pitchFamily="50" charset="-128"/>
                      </a:rPr>
                      <a:t>職場の活性化</a:t>
                    </a:r>
                    <a:endParaRPr lang="en-US" sz="2000" spc="176" dirty="0">
                      <a:solidFill>
                        <a:srgbClr val="1B1B1B"/>
                      </a:solidFill>
                      <a:latin typeface="Meiryo UI" panose="020B0604030504040204" pitchFamily="50" charset="-128"/>
                      <a:ea typeface="Meiryo UI" panose="020B0604030504040204" pitchFamily="50" charset="-128"/>
                    </a:endParaRPr>
                  </a:p>
                </p:txBody>
              </p:sp>
              <p:cxnSp>
                <p:nvCxnSpPr>
                  <p:cNvPr id="25" name="直線矢印コネクタ 24">
                    <a:extLst>
                      <a:ext uri="{FF2B5EF4-FFF2-40B4-BE49-F238E27FC236}">
                        <a16:creationId xmlns:a16="http://schemas.microsoft.com/office/drawing/2014/main" id="{3A756C84-FA27-451C-8771-C1D9AFCA5BC0}"/>
                      </a:ext>
                    </a:extLst>
                  </p:cNvPr>
                  <p:cNvCxnSpPr/>
                  <p:nvPr/>
                </p:nvCxnSpPr>
                <p:spPr>
                  <a:xfrm flipV="1">
                    <a:off x="8077200" y="5524500"/>
                    <a:ext cx="0" cy="900000"/>
                  </a:xfrm>
                  <a:prstGeom prst="straightConnector1">
                    <a:avLst/>
                  </a:prstGeom>
                  <a:ln w="76200">
                    <a:solidFill>
                      <a:schemeClr val="tx1">
                        <a:lumMod val="85000"/>
                        <a:lumOff val="1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6E9C15F7-1A35-45EE-A6BE-44793FE8283D}"/>
                      </a:ext>
                    </a:extLst>
                  </p:cNvPr>
                  <p:cNvCxnSpPr/>
                  <p:nvPr/>
                </p:nvCxnSpPr>
                <p:spPr>
                  <a:xfrm>
                    <a:off x="11689871" y="9675324"/>
                    <a:ext cx="900000" cy="0"/>
                  </a:xfrm>
                  <a:prstGeom prst="straightConnector1">
                    <a:avLst/>
                  </a:prstGeom>
                  <a:ln w="76200">
                    <a:solidFill>
                      <a:schemeClr val="tx1">
                        <a:lumMod val="85000"/>
                        <a:lumOff val="1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16" name="星 5 12">
                <a:extLst>
                  <a:ext uri="{FF2B5EF4-FFF2-40B4-BE49-F238E27FC236}">
                    <a16:creationId xmlns:a16="http://schemas.microsoft.com/office/drawing/2014/main" id="{A1CA660B-A272-4ED7-BB2E-86E169B4BF41}"/>
                  </a:ext>
                </a:extLst>
              </p:cNvPr>
              <p:cNvSpPr/>
              <p:nvPr/>
            </p:nvSpPr>
            <p:spPr>
              <a:xfrm>
                <a:off x="9777059" y="7315898"/>
                <a:ext cx="302448" cy="3144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7" name="TextBox 27">
                <a:extLst>
                  <a:ext uri="{FF2B5EF4-FFF2-40B4-BE49-F238E27FC236}">
                    <a16:creationId xmlns:a16="http://schemas.microsoft.com/office/drawing/2014/main" id="{23E1E659-57A8-4A34-B58A-E71A5FE5F66A}"/>
                  </a:ext>
                </a:extLst>
              </p:cNvPr>
              <p:cNvSpPr txBox="1"/>
              <p:nvPr/>
            </p:nvSpPr>
            <p:spPr>
              <a:xfrm>
                <a:off x="9483774" y="6586812"/>
                <a:ext cx="1095979" cy="642911"/>
              </a:xfrm>
              <a:prstGeom prst="rect">
                <a:avLst/>
              </a:prstGeom>
            </p:spPr>
            <p:txBody>
              <a:bodyPr wrap="square" lIns="0" tIns="0" rIns="0" bIns="0" rtlCol="0" anchor="ctr">
                <a:spAutoFit/>
              </a:bodyPr>
              <a:lstStyle/>
              <a:p>
                <a:pPr algn="ctr">
                  <a:lnSpc>
                    <a:spcPts val="4901"/>
                  </a:lnSpc>
                </a:pPr>
                <a:r>
                  <a:rPr lang="ja-JP" altLang="en-US" sz="2800" b="1" dirty="0">
                    <a:ln w="22225">
                      <a:solidFill>
                        <a:schemeClr val="tx1"/>
                      </a:solidFill>
                      <a:prstDash val="solid"/>
                    </a:ln>
                    <a:solidFill>
                      <a:schemeClr val="bg1"/>
                    </a:solidFill>
                    <a:latin typeface="Meiryo UI" panose="020B0604030504040204" pitchFamily="50" charset="-128"/>
                    <a:ea typeface="Meiryo UI" panose="020B0604030504040204" pitchFamily="50" charset="-128"/>
                  </a:rPr>
                  <a:t>現状</a:t>
                </a:r>
                <a:endParaRPr lang="en-US" sz="2800" b="1" dirty="0">
                  <a:ln w="22225">
                    <a:solidFill>
                      <a:schemeClr val="tx1"/>
                    </a:solidFill>
                    <a:prstDash val="solid"/>
                  </a:ln>
                  <a:solidFill>
                    <a:schemeClr val="bg1"/>
                  </a:solidFill>
                  <a:latin typeface="Meiryo UI" panose="020B0604030504040204" pitchFamily="50" charset="-128"/>
                  <a:ea typeface="Meiryo UI" panose="020B0604030504040204" pitchFamily="50" charset="-128"/>
                </a:endParaRPr>
              </a:p>
            </p:txBody>
          </p:sp>
          <p:sp>
            <p:nvSpPr>
              <p:cNvPr id="18" name="星 5 75">
                <a:extLst>
                  <a:ext uri="{FF2B5EF4-FFF2-40B4-BE49-F238E27FC236}">
                    <a16:creationId xmlns:a16="http://schemas.microsoft.com/office/drawing/2014/main" id="{2373AD3B-8D41-42B6-9927-D1B2F4EB9D8B}"/>
                  </a:ext>
                </a:extLst>
              </p:cNvPr>
              <p:cNvSpPr/>
              <p:nvPr/>
            </p:nvSpPr>
            <p:spPr>
              <a:xfrm>
                <a:off x="11296531" y="6067164"/>
                <a:ext cx="595563" cy="55814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19" name="TextBox 27">
                <a:extLst>
                  <a:ext uri="{FF2B5EF4-FFF2-40B4-BE49-F238E27FC236}">
                    <a16:creationId xmlns:a16="http://schemas.microsoft.com/office/drawing/2014/main" id="{674E1E2C-87B4-451A-B6EB-D844BCD372AB}"/>
                  </a:ext>
                </a:extLst>
              </p:cNvPr>
              <p:cNvSpPr txBox="1"/>
              <p:nvPr/>
            </p:nvSpPr>
            <p:spPr>
              <a:xfrm>
                <a:off x="11014568" y="5416280"/>
                <a:ext cx="1095979" cy="642911"/>
              </a:xfrm>
              <a:prstGeom prst="rect">
                <a:avLst/>
              </a:prstGeom>
            </p:spPr>
            <p:txBody>
              <a:bodyPr wrap="square" lIns="0" tIns="0" rIns="0" bIns="0" rtlCol="0" anchor="ctr">
                <a:spAutoFit/>
              </a:bodyPr>
              <a:lstStyle/>
              <a:p>
                <a:pPr algn="ctr">
                  <a:lnSpc>
                    <a:spcPts val="4901"/>
                  </a:lnSpc>
                </a:pPr>
                <a:r>
                  <a:rPr lang="ja-JP" altLang="en-US" sz="2800" b="1" dirty="0">
                    <a:ln w="22225">
                      <a:solidFill>
                        <a:schemeClr val="tx1"/>
                      </a:solidFill>
                      <a:prstDash val="solid"/>
                    </a:ln>
                    <a:solidFill>
                      <a:schemeClr val="bg1"/>
                    </a:solidFill>
                    <a:latin typeface="Meiryo UI" panose="020B0604030504040204" pitchFamily="50" charset="-128"/>
                    <a:ea typeface="Meiryo UI" panose="020B0604030504040204" pitchFamily="50" charset="-128"/>
                  </a:rPr>
                  <a:t>目標</a:t>
                </a:r>
                <a:endParaRPr lang="en-US" sz="2800" b="1" dirty="0">
                  <a:ln w="22225">
                    <a:solidFill>
                      <a:schemeClr val="tx1"/>
                    </a:solidFill>
                    <a:prstDash val="solid"/>
                  </a:ln>
                  <a:solidFill>
                    <a:schemeClr val="bg1"/>
                  </a:solidFill>
                  <a:latin typeface="Meiryo UI" panose="020B0604030504040204" pitchFamily="50" charset="-128"/>
                  <a:ea typeface="Meiryo UI" panose="020B0604030504040204" pitchFamily="50" charset="-128"/>
                </a:endParaRPr>
              </a:p>
            </p:txBody>
          </p:sp>
        </p:grpSp>
        <p:sp>
          <p:nvSpPr>
            <p:cNvPr id="4" name="テキスト ボックス 3">
              <a:extLst>
                <a:ext uri="{FF2B5EF4-FFF2-40B4-BE49-F238E27FC236}">
                  <a16:creationId xmlns:a16="http://schemas.microsoft.com/office/drawing/2014/main" id="{E0EB404C-33B2-4AD1-8E25-534981E95FAF}"/>
                </a:ext>
              </a:extLst>
            </p:cNvPr>
            <p:cNvSpPr txBox="1"/>
            <p:nvPr/>
          </p:nvSpPr>
          <p:spPr>
            <a:xfrm>
              <a:off x="10118422" y="1734543"/>
              <a:ext cx="1865229" cy="707886"/>
            </a:xfrm>
            <a:prstGeom prst="rect">
              <a:avLst/>
            </a:prstGeom>
            <a:solidFill>
              <a:schemeClr val="bg2"/>
            </a:solidFill>
          </p:spPr>
          <p:txBody>
            <a:bodyPr wrap="square" rtlCol="0">
              <a:spAutoFit/>
            </a:bodyPr>
            <a:lstStyle/>
            <a:p>
              <a:r>
                <a:rPr kumimoji="1" lang="ja-JP" altLang="en-US" sz="2000" b="1" dirty="0">
                  <a:solidFill>
                    <a:srgbClr val="00B0F0"/>
                  </a:solidFill>
                  <a:latin typeface="Meiryo UI" panose="020B0604030504040204" pitchFamily="50" charset="-128"/>
                  <a:ea typeface="Meiryo UI" panose="020B0604030504040204" pitchFamily="50" charset="-128"/>
                </a:rPr>
                <a:t>目指せ！！！</a:t>
              </a:r>
              <a:endParaRPr kumimoji="1" lang="en-US" altLang="ja-JP" sz="2000" b="1" dirty="0">
                <a:solidFill>
                  <a:srgbClr val="00B0F0"/>
                </a:solidFill>
                <a:latin typeface="Meiryo UI" panose="020B0604030504040204" pitchFamily="50" charset="-128"/>
                <a:ea typeface="Meiryo UI" panose="020B0604030504040204" pitchFamily="50" charset="-128"/>
              </a:endParaRPr>
            </a:p>
            <a:p>
              <a:r>
                <a:rPr kumimoji="1" lang="ja-JP" altLang="en-US" sz="2000" b="1" dirty="0">
                  <a:solidFill>
                    <a:srgbClr val="00B0F0"/>
                  </a:solidFill>
                  <a:latin typeface="Meiryo UI" panose="020B0604030504040204" pitchFamily="50" charset="-128"/>
                  <a:ea typeface="Meiryo UI" panose="020B0604030504040204" pitchFamily="50" charset="-128"/>
                </a:rPr>
                <a:t>Ｂ評価！！！</a:t>
              </a:r>
            </a:p>
          </p:txBody>
        </p:sp>
      </p:grpSp>
      <p:sp>
        <p:nvSpPr>
          <p:cNvPr id="27" name="正方形/長方形 26">
            <a:extLst>
              <a:ext uri="{FF2B5EF4-FFF2-40B4-BE49-F238E27FC236}">
                <a16:creationId xmlns:a16="http://schemas.microsoft.com/office/drawing/2014/main" id="{C58F53C2-0C00-4F7A-AC1D-55B7D6D7D7F4}"/>
              </a:ext>
            </a:extLst>
          </p:cNvPr>
          <p:cNvSpPr/>
          <p:nvPr/>
        </p:nvSpPr>
        <p:spPr>
          <a:xfrm>
            <a:off x="10759903" y="211748"/>
            <a:ext cx="1323240" cy="338554"/>
          </a:xfrm>
          <a:prstGeom prst="rect">
            <a:avLst/>
          </a:prstGeom>
        </p:spPr>
        <p:txBody>
          <a:bodyPr wrap="square">
            <a:spAutoFit/>
          </a:bodyPr>
          <a:lstStyle/>
          <a:p>
            <a:pPr algn="ctr"/>
            <a:r>
              <a:rPr lang="en-US" altLang="ja-JP"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4/20</a:t>
            </a:r>
            <a:r>
              <a:rPr lang="ja-JP" altLang="en-US" sz="16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sp>
        <p:nvSpPr>
          <p:cNvPr id="28" name="タイトル 1">
            <a:extLst>
              <a:ext uri="{FF2B5EF4-FFF2-40B4-BE49-F238E27FC236}">
                <a16:creationId xmlns:a16="http://schemas.microsoft.com/office/drawing/2014/main" id="{6B7D24E6-A54F-4DAD-830D-760A907CDB2B}"/>
              </a:ext>
            </a:extLst>
          </p:cNvPr>
          <p:cNvSpPr>
            <a:spLocks noGrp="1"/>
          </p:cNvSpPr>
          <p:nvPr>
            <p:ph type="title"/>
          </p:nvPr>
        </p:nvSpPr>
        <p:spPr>
          <a:xfrm>
            <a:off x="838200" y="333320"/>
            <a:ext cx="10515600" cy="533644"/>
          </a:xfrm>
        </p:spPr>
        <p:txBody>
          <a:bodyPr>
            <a:normAutofit fontScale="90000"/>
          </a:bodyPr>
          <a:lstStyle/>
          <a:p>
            <a:pPr algn="ctr"/>
            <a:r>
              <a:rPr kumimoji="1" lang="ja-JP" altLang="en-US" b="1" dirty="0">
                <a:latin typeface="Meiryo UI" panose="020B0604030504040204" pitchFamily="50" charset="-128"/>
                <a:ea typeface="Meiryo UI" panose="020B0604030504040204" pitchFamily="50" charset="-128"/>
              </a:rPr>
              <a:t>～　サ　ー　ク　ル　レ　ベ　ル　～</a:t>
            </a:r>
          </a:p>
        </p:txBody>
      </p:sp>
    </p:spTree>
    <p:extLst>
      <p:ext uri="{BB962C8B-B14F-4D97-AF65-F5344CB8AC3E}">
        <p14:creationId xmlns:p14="http://schemas.microsoft.com/office/powerpoint/2010/main" val="34859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140AD4"/>
                                      </p:to>
                                    </p:animClr>
                                  </p:childTnLst>
                                </p:cTn>
                              </p:par>
                              <p:par>
                                <p:cTn id="7" presetID="3" presetClass="emph" presetSubtype="2" fill="hold" grpId="0" nodeType="withEffect">
                                  <p:stCondLst>
                                    <p:cond delay="0"/>
                                  </p:stCondLst>
                                  <p:childTnLst>
                                    <p:animClr clrSpc="rgb" dir="cw">
                                      <p:cBhvr override="childStyle">
                                        <p:cTn id="8" dur="2000" fill="hold"/>
                                        <p:tgtEl>
                                          <p:spTgt spid="3"/>
                                        </p:tgtEl>
                                        <p:attrNameLst>
                                          <p:attrName>style.color</p:attrName>
                                        </p:attrNameLst>
                                      </p:cBhvr>
                                      <p:to>
                                        <a:srgbClr val="140AD4"/>
                                      </p:to>
                                    </p:animClr>
                                  </p:childTnLst>
                                </p:cTn>
                              </p:par>
                              <p:par>
                                <p:cTn id="9" presetID="3" presetClass="emph" presetSubtype="2" fill="hold" grpId="0" nodeType="withEffect">
                                  <p:stCondLst>
                                    <p:cond delay="0"/>
                                  </p:stCondLst>
                                  <p:childTnLst>
                                    <p:animClr clrSpc="rgb" dir="cw">
                                      <p:cBhvr override="childStyle">
                                        <p:cTn id="10" dur="2000" fill="hold"/>
                                        <p:tgtEl>
                                          <p:spTgt spid="8"/>
                                        </p:tgtEl>
                                        <p:attrNameLst>
                                          <p:attrName>style.color</p:attrName>
                                        </p:attrNameLst>
                                      </p:cBhvr>
                                      <p:to>
                                        <a:srgbClr val="140AD4"/>
                                      </p:to>
                                    </p:animClr>
                                  </p:childTnLst>
                                </p:cTn>
                              </p:par>
                              <p:par>
                                <p:cTn id="11" presetID="3" presetClass="emph" presetSubtype="2" fill="hold" grpId="0" nodeType="withEffect">
                                  <p:stCondLst>
                                    <p:cond delay="0"/>
                                  </p:stCondLst>
                                  <p:childTnLst>
                                    <p:animClr clrSpc="rgb" dir="cw">
                                      <p:cBhvr override="childStyle">
                                        <p:cTn id="12" dur="2000" fill="hold"/>
                                        <p:tgtEl>
                                          <p:spTgt spid="9"/>
                                        </p:tgtEl>
                                        <p:attrNameLst>
                                          <p:attrName>style.color</p:attrName>
                                        </p:attrNameLst>
                                      </p:cBhvr>
                                      <p:to>
                                        <a:srgbClr val="140AD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3028652-E6B5-4EED-923D-D8B71F649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65" y="1034554"/>
            <a:ext cx="12018558" cy="3996602"/>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8DA916AD-2A29-4FC4-B20D-DD9FD7A30ED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4189" y="5129832"/>
            <a:ext cx="1195630" cy="1529606"/>
          </a:xfrm>
          <a:prstGeom prst="rect">
            <a:avLst/>
          </a:prstGeom>
        </p:spPr>
      </p:pic>
      <p:sp>
        <p:nvSpPr>
          <p:cNvPr id="19" name="四角形吹き出し 31">
            <a:extLst>
              <a:ext uri="{FF2B5EF4-FFF2-40B4-BE49-F238E27FC236}">
                <a16:creationId xmlns:a16="http://schemas.microsoft.com/office/drawing/2014/main" id="{B3B2806D-C3F1-45FF-96AC-80A308B2A65A}"/>
              </a:ext>
            </a:extLst>
          </p:cNvPr>
          <p:cNvSpPr/>
          <p:nvPr/>
        </p:nvSpPr>
        <p:spPr>
          <a:xfrm>
            <a:off x="1546342" y="5121551"/>
            <a:ext cx="3553617" cy="1571860"/>
          </a:xfrm>
          <a:prstGeom prst="wedgeRectCallout">
            <a:avLst>
              <a:gd name="adj1" fmla="val -63463"/>
              <a:gd name="adj2" fmla="val 2078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rPr>
              <a:t>評価点の高い困りごとで</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材料矯正に関係するものが</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２つ出てしまいました！</a:t>
            </a:r>
          </a:p>
        </p:txBody>
      </p:sp>
      <p:sp>
        <p:nvSpPr>
          <p:cNvPr id="4" name="四角形: 角を丸くする 3">
            <a:extLst>
              <a:ext uri="{FF2B5EF4-FFF2-40B4-BE49-F238E27FC236}">
                <a16:creationId xmlns:a16="http://schemas.microsoft.com/office/drawing/2014/main" id="{65BAF023-8A57-4A65-8687-0DEAB4771F0B}"/>
              </a:ext>
            </a:extLst>
          </p:cNvPr>
          <p:cNvSpPr/>
          <p:nvPr/>
        </p:nvSpPr>
        <p:spPr>
          <a:xfrm>
            <a:off x="1719071" y="3686992"/>
            <a:ext cx="10377063" cy="6766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グループ化 15"/>
          <p:cNvGrpSpPr/>
          <p:nvPr/>
        </p:nvGrpSpPr>
        <p:grpSpPr>
          <a:xfrm>
            <a:off x="571239" y="87760"/>
            <a:ext cx="11049525" cy="953640"/>
            <a:chOff x="856858" y="131640"/>
            <a:chExt cx="16574288" cy="1430460"/>
          </a:xfrm>
        </p:grpSpPr>
        <p:sp>
          <p:nvSpPr>
            <p:cNvPr id="17"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20"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21"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22"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テーマの選定</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1233237" y="131640"/>
              <a:ext cx="1213487" cy="1430459"/>
              <a:chOff x="1233237" y="131640"/>
              <a:chExt cx="1213487" cy="1430459"/>
            </a:xfrm>
          </p:grpSpPr>
          <p:sp>
            <p:nvSpPr>
              <p:cNvPr id="24"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25"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a:t>
                </a:r>
                <a:r>
                  <a:rPr kumimoji="0" lang="en-US" altLang="ja-JP" sz="2333" dirty="0">
                    <a:solidFill>
                      <a:srgbClr val="FAFAFA"/>
                    </a:solidFill>
                    <a:latin typeface="Meiryo UI" panose="020B0604030504040204" pitchFamily="50" charset="-128"/>
                    <a:ea typeface="Meiryo UI" panose="020B0604030504040204" pitchFamily="50" charset="-128"/>
                  </a:rPr>
                  <a:t>1</a:t>
                </a:r>
                <a:endParaRPr kumimoji="0" lang="en-US" sz="2333" dirty="0">
                  <a:solidFill>
                    <a:srgbClr val="FAFAFA"/>
                  </a:solidFill>
                  <a:latin typeface="Meiryo UI" panose="020B0604030504040204" pitchFamily="50" charset="-128"/>
                  <a:ea typeface="Meiryo UI" panose="020B0604030504040204" pitchFamily="50" charset="-128"/>
                </a:endParaRPr>
              </a:p>
            </p:txBody>
          </p:sp>
        </p:grpSp>
      </p:grpSp>
      <p:sp>
        <p:nvSpPr>
          <p:cNvPr id="26" name="正方形/長方形 25">
            <a:extLst>
              <a:ext uri="{FF2B5EF4-FFF2-40B4-BE49-F238E27FC236}">
                <a16:creationId xmlns:a16="http://schemas.microsoft.com/office/drawing/2014/main" id="{008F8C4F-5A48-4ACC-A7CF-91DA4E9EF7FE}"/>
              </a:ext>
            </a:extLst>
          </p:cNvPr>
          <p:cNvSpPr/>
          <p:nvPr/>
        </p:nvSpPr>
        <p:spPr>
          <a:xfrm>
            <a:off x="10584049" y="604697"/>
            <a:ext cx="1323240" cy="307777"/>
          </a:xfrm>
          <a:prstGeom prst="rect">
            <a:avLst/>
          </a:prstGeom>
        </p:spPr>
        <p:txBody>
          <a:bodyPr wrap="square">
            <a:spAutoFit/>
          </a:bodyPr>
          <a:lstStyle/>
          <a:p>
            <a:pPr algn="ctr"/>
            <a:r>
              <a:rPr lang="en-US" altLang="ja-JP"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4/25</a:t>
            </a:r>
            <a:r>
              <a:rPr lang="ja-JP" altLang="en-US" sz="1400" b="1" dirty="0">
                <a:ln w="0"/>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 全員</a:t>
            </a:r>
          </a:p>
        </p:txBody>
      </p:sp>
      <p:pic>
        <p:nvPicPr>
          <p:cNvPr id="30" name="図 29">
            <a:extLst>
              <a:ext uri="{FF2B5EF4-FFF2-40B4-BE49-F238E27FC236}">
                <a16:creationId xmlns:a16="http://schemas.microsoft.com/office/drawing/2014/main" id="{8B6DB7D1-0F1F-4D9D-8094-DA5D4D1CB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032" y="5031156"/>
            <a:ext cx="2570576" cy="1715310"/>
          </a:xfrm>
          <a:prstGeom prst="rect">
            <a:avLst/>
          </a:prstGeom>
        </p:spPr>
      </p:pic>
      <p:sp>
        <p:nvSpPr>
          <p:cNvPr id="33" name="四角形吹き出し 31">
            <a:extLst>
              <a:ext uri="{FF2B5EF4-FFF2-40B4-BE49-F238E27FC236}">
                <a16:creationId xmlns:a16="http://schemas.microsoft.com/office/drawing/2014/main" id="{A78F4970-DD2D-4BD9-A651-27AE2A36F90D}"/>
              </a:ext>
            </a:extLst>
          </p:cNvPr>
          <p:cNvSpPr/>
          <p:nvPr/>
        </p:nvSpPr>
        <p:spPr>
          <a:xfrm>
            <a:off x="5234663" y="5121551"/>
            <a:ext cx="2347683" cy="1571860"/>
          </a:xfrm>
          <a:prstGeom prst="wedgeRectCallout">
            <a:avLst>
              <a:gd name="adj1" fmla="val 67467"/>
              <a:gd name="adj2" fmla="val 2089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rPr>
              <a:t>材料矯正って</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なんですか</a:t>
            </a:r>
            <a:r>
              <a:rPr lang="en-US" altLang="ja-JP" sz="2000" dirty="0">
                <a:solidFill>
                  <a:schemeClr val="tx1"/>
                </a:solidFill>
                <a:latin typeface="Meiryo UI" panose="020B0604030504040204" pitchFamily="50" charset="-128"/>
                <a:ea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rPr>
              <a:t>？</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なんで時間が</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かかるんですか？</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34" name="吹き出し: 四角形 33">
            <a:extLst>
              <a:ext uri="{FF2B5EF4-FFF2-40B4-BE49-F238E27FC236}">
                <a16:creationId xmlns:a16="http://schemas.microsoft.com/office/drawing/2014/main" id="{43ECC2C5-8222-4384-9C77-1947BEC82F0C}"/>
              </a:ext>
            </a:extLst>
          </p:cNvPr>
          <p:cNvSpPr/>
          <p:nvPr/>
        </p:nvSpPr>
        <p:spPr>
          <a:xfrm>
            <a:off x="9884419" y="5121551"/>
            <a:ext cx="2255558" cy="1571860"/>
          </a:xfrm>
          <a:prstGeom prst="wedgeRectCallout">
            <a:avLst>
              <a:gd name="adj1" fmla="val -71676"/>
              <a:gd name="adj2" fmla="val 12511"/>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ja-JP" altLang="en-US" sz="2000" b="1" dirty="0">
                <a:latin typeface="Meiryo UI" panose="020B0604030504040204" pitchFamily="50" charset="-128"/>
                <a:ea typeface="Meiryo UI" panose="020B0604030504040204" pitchFamily="50" charset="-128"/>
              </a:rPr>
              <a:t>ロックバー製品のことしっかり教えて</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あげます！</a:t>
            </a:r>
            <a:endParaRPr lang="en-US" altLang="ja-JP" sz="2000" b="1" dirty="0">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E585F858-2176-4CBB-81C0-4F2AC2D83BE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7717050" y="5353070"/>
            <a:ext cx="303000" cy="470376"/>
          </a:xfrm>
          <a:prstGeom prst="rect">
            <a:avLst/>
          </a:prstGeom>
        </p:spPr>
      </p:pic>
      <p:pic>
        <p:nvPicPr>
          <p:cNvPr id="36" name="図 35">
            <a:extLst>
              <a:ext uri="{FF2B5EF4-FFF2-40B4-BE49-F238E27FC236}">
                <a16:creationId xmlns:a16="http://schemas.microsoft.com/office/drawing/2014/main" id="{F02EF80E-1E72-4CB7-8384-989077C4C61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118" b="92059" l="30464" r="69095">
                        <a14:foregroundMark x1="35541" y1="21471" x2="40839" y2="32353"/>
                        <a14:foregroundMark x1="35320" y1="11471" x2="34879" y2="9118"/>
                        <a14:foregroundMark x1="30684" y1="18235" x2="30684" y2="18235"/>
                        <a14:foregroundMark x1="50552" y1="89118" x2="50552" y2="89118"/>
                        <a14:foregroundMark x1="49890" y1="92059" x2="49890" y2="92059"/>
                        <a14:foregroundMark x1="52980" y1="87059" x2="52980" y2="87059"/>
                        <a14:foregroundMark x1="62050" y1="75588" x2="62281" y2="75304"/>
                        <a14:foregroundMark x1="58940" y1="79412" x2="62050" y2="75588"/>
                        <a14:foregroundMark x1="58629" y1="70877" x2="50110" y2="81176"/>
                        <a14:foregroundMark x1="62031" y1="66765" x2="59545" y2="69770"/>
                        <a14:foregroundMark x1="50331" y1="31176" x2="50331" y2="31176"/>
                        <a14:foregroundMark x1="50110" y1="31471" x2="56291" y2="20294"/>
                        <a14:foregroundMark x1="56291" y1="20294" x2="56512" y2="19412"/>
                        <a14:foregroundMark x1="56733" y1="18235" x2="56733" y2="18235"/>
                        <a14:foregroundMark x1="59161" y1="18235" x2="69095" y2="27353"/>
                        <a14:foregroundMark x1="69095" y1="27353" x2="69095" y2="35294"/>
                        <a14:backgroundMark x1="64459" y1="72941" x2="64459" y2="72941"/>
                        <a14:backgroundMark x1="63797" y1="73824" x2="63797" y2="73824"/>
                        <a14:backgroundMark x1="65121" y1="72647" x2="65121" y2="72647"/>
                        <a14:backgroundMark x1="64018" y1="72941" x2="62031" y2="75000"/>
                        <a14:backgroundMark x1="56291" y1="86176" x2="56733" y2="85588"/>
                        <a14:backgroundMark x1="57395" y1="85000" x2="58278" y2="84412"/>
                        <a14:backgroundMark x1="58499" y1="83529" x2="56954" y2="84118"/>
                        <a14:backgroundMark x1="62693" y1="75588" x2="62693" y2="75588"/>
                        <a14:backgroundMark x1="64901" y1="73529" x2="64901" y2="73529"/>
                        <a14:backgroundMark x1="64901" y1="73235" x2="64901" y2="73235"/>
                        <a14:backgroundMark x1="64459" y1="72941" x2="64459" y2="72941"/>
                        <a14:backgroundMark x1="64680" y1="72059" x2="64238" y2="73824"/>
                      </a14:backgroundRemoval>
                    </a14:imgEffect>
                  </a14:imgLayer>
                </a14:imgProps>
              </a:ext>
              <a:ext uri="{28A0092B-C50C-407E-A947-70E740481C1C}">
                <a14:useLocalDpi xmlns:a14="http://schemas.microsoft.com/office/drawing/2010/main" val="0"/>
              </a:ext>
            </a:extLst>
          </a:blip>
          <a:srcRect l="28230" t="4584" r="27406" b="3655"/>
          <a:stretch/>
        </p:blipFill>
        <p:spPr>
          <a:xfrm>
            <a:off x="8636457" y="5179571"/>
            <a:ext cx="303000" cy="470376"/>
          </a:xfrm>
          <a:prstGeom prst="rect">
            <a:avLst/>
          </a:prstGeom>
        </p:spPr>
      </p:pic>
      <p:pic>
        <p:nvPicPr>
          <p:cNvPr id="28" name="図 27" descr="ロゴ, アイコン&#10;&#10;自動的に生成された説明">
            <a:extLst>
              <a:ext uri="{FF2B5EF4-FFF2-40B4-BE49-F238E27FC236}">
                <a16:creationId xmlns:a16="http://schemas.microsoft.com/office/drawing/2014/main" id="{534DE5D3-B662-4864-AD8C-3B039BEA98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7150" y="5081237"/>
            <a:ext cx="617427" cy="617427"/>
          </a:xfrm>
          <a:prstGeom prst="rect">
            <a:avLst/>
          </a:prstGeom>
        </p:spPr>
      </p:pic>
    </p:spTree>
    <p:extLst>
      <p:ext uri="{BB962C8B-B14F-4D97-AF65-F5344CB8AC3E}">
        <p14:creationId xmlns:p14="http://schemas.microsoft.com/office/powerpoint/2010/main" val="261240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7B94C0AA-53C3-4EE6-86AA-FBBF73680969}"/>
              </a:ext>
            </a:extLst>
          </p:cNvPr>
          <p:cNvSpPr/>
          <p:nvPr/>
        </p:nvSpPr>
        <p:spPr>
          <a:xfrm flipH="1">
            <a:off x="123822" y="1081691"/>
            <a:ext cx="11944351" cy="5673069"/>
          </a:xfrm>
          <a:prstGeom prst="roundRect">
            <a:avLst/>
          </a:prstGeom>
          <a:solidFill>
            <a:schemeClr val="bg1">
              <a:lumMod val="95000"/>
            </a:schemeClr>
          </a:solid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B7EC6D09-E706-423B-9CEB-BB64BF9D7977}"/>
              </a:ext>
            </a:extLst>
          </p:cNvPr>
          <p:cNvSpPr txBox="1"/>
          <p:nvPr/>
        </p:nvSpPr>
        <p:spPr>
          <a:xfrm>
            <a:off x="9177344" y="1253141"/>
            <a:ext cx="2202572" cy="584775"/>
          </a:xfrm>
          <a:prstGeom prst="rect">
            <a:avLst/>
          </a:prstGeom>
          <a:solidFill>
            <a:schemeClr val="bg1"/>
          </a:solidFill>
          <a:ln w="38100">
            <a:solidFill>
              <a:schemeClr val="tx1"/>
            </a:solidFill>
          </a:ln>
        </p:spPr>
        <p:txBody>
          <a:bodyPr wrap="square" rtlCol="0">
            <a:spAutoFit/>
          </a:bodyPr>
          <a:lstStyle/>
          <a:p>
            <a:pPr algn="ctr"/>
            <a:r>
              <a:rPr lang="ja-JP" altLang="en-US" sz="3200" dirty="0">
                <a:solidFill>
                  <a:sysClr val="windowText" lastClr="000000"/>
                </a:solidFill>
                <a:latin typeface="Meiryo UI" panose="020B0604030504040204" pitchFamily="50" charset="-128"/>
                <a:ea typeface="Meiryo UI" panose="020B0604030504040204" pitchFamily="50" charset="-128"/>
              </a:rPr>
              <a:t>ロックバー</a:t>
            </a:r>
          </a:p>
        </p:txBody>
      </p:sp>
      <p:sp>
        <p:nvSpPr>
          <p:cNvPr id="27" name="テキスト ボックス 26">
            <a:extLst>
              <a:ext uri="{FF2B5EF4-FFF2-40B4-BE49-F238E27FC236}">
                <a16:creationId xmlns:a16="http://schemas.microsoft.com/office/drawing/2014/main" id="{6DB83172-03B9-4CD0-9F39-3C35B9625DDC}"/>
              </a:ext>
            </a:extLst>
          </p:cNvPr>
          <p:cNvSpPr txBox="1"/>
          <p:nvPr/>
        </p:nvSpPr>
        <p:spPr>
          <a:xfrm>
            <a:off x="4556155" y="1274136"/>
            <a:ext cx="2255426" cy="565146"/>
          </a:xfrm>
          <a:prstGeom prst="rect">
            <a:avLst/>
          </a:prstGeom>
          <a:solidFill>
            <a:schemeClr val="bg1"/>
          </a:solidFill>
          <a:ln w="38100">
            <a:solidFill>
              <a:schemeClr val="tx1"/>
            </a:solidFill>
          </a:ln>
        </p:spPr>
        <p:txBody>
          <a:bodyPr wrap="square" lIns="36000" tIns="36000" rIns="36000" bIns="36000" rtlCol="0">
            <a:spAutoFit/>
          </a:bodyPr>
          <a:lstStyle/>
          <a:p>
            <a:pPr algn="ctr"/>
            <a:r>
              <a:rPr lang="ja-JP" altLang="en-US" sz="3200" dirty="0">
                <a:solidFill>
                  <a:sysClr val="windowText" lastClr="000000"/>
                </a:solidFill>
                <a:latin typeface="Meiryo UI" panose="020B0604030504040204" pitchFamily="50" charset="-128"/>
                <a:ea typeface="Meiryo UI" panose="020B0604030504040204" pitchFamily="50" charset="-128"/>
              </a:rPr>
              <a:t>シートレール</a:t>
            </a:r>
          </a:p>
        </p:txBody>
      </p:sp>
      <p:pic>
        <p:nvPicPr>
          <p:cNvPr id="29" name="図 28">
            <a:extLst>
              <a:ext uri="{FF2B5EF4-FFF2-40B4-BE49-F238E27FC236}">
                <a16:creationId xmlns:a16="http://schemas.microsoft.com/office/drawing/2014/main" id="{2C66F7FB-64A6-49E3-AB9C-DC80FE2E81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358" y="1769358"/>
            <a:ext cx="3604064" cy="4176672"/>
          </a:xfrm>
          <a:prstGeom prst="rect">
            <a:avLst/>
          </a:prstGeom>
        </p:spPr>
      </p:pic>
      <p:pic>
        <p:nvPicPr>
          <p:cNvPr id="30" name="図 29">
            <a:extLst>
              <a:ext uri="{FF2B5EF4-FFF2-40B4-BE49-F238E27FC236}">
                <a16:creationId xmlns:a16="http://schemas.microsoft.com/office/drawing/2014/main" id="{8993EDDD-7019-4264-9649-55BB72FCF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11231" y="2289710"/>
            <a:ext cx="3792946" cy="2198629"/>
          </a:xfrm>
          <a:prstGeom prst="rect">
            <a:avLst/>
          </a:prstGeom>
        </p:spPr>
      </p:pic>
      <p:sp>
        <p:nvSpPr>
          <p:cNvPr id="31" name="楕円 30">
            <a:extLst>
              <a:ext uri="{FF2B5EF4-FFF2-40B4-BE49-F238E27FC236}">
                <a16:creationId xmlns:a16="http://schemas.microsoft.com/office/drawing/2014/main" id="{ACD4D8BC-9951-4F53-B1C8-4FDF941F7B9D}"/>
              </a:ext>
            </a:extLst>
          </p:cNvPr>
          <p:cNvSpPr/>
          <p:nvPr/>
        </p:nvSpPr>
        <p:spPr>
          <a:xfrm>
            <a:off x="305169" y="4162424"/>
            <a:ext cx="2571381" cy="18100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4AF23EA-B9A6-4434-B194-0A634732B933}"/>
              </a:ext>
            </a:extLst>
          </p:cNvPr>
          <p:cNvSpPr txBox="1"/>
          <p:nvPr/>
        </p:nvSpPr>
        <p:spPr>
          <a:xfrm>
            <a:off x="3121047" y="4798343"/>
            <a:ext cx="8843020" cy="1661993"/>
          </a:xfrm>
          <a:prstGeom prst="rect">
            <a:avLst/>
          </a:prstGeom>
          <a:noFill/>
        </p:spPr>
        <p:txBody>
          <a:bodyPr wrap="square" rtlCol="0">
            <a:spAutoFit/>
          </a:bodyPr>
          <a:lstStyle/>
          <a:p>
            <a:r>
              <a:rPr lang="ja-JP" altLang="en-US" sz="3400" dirty="0">
                <a:solidFill>
                  <a:sysClr val="windowText" lastClr="000000"/>
                </a:solidFill>
                <a:latin typeface="Meiryo UI" panose="020B0604030504040204" pitchFamily="50" charset="-128"/>
                <a:ea typeface="Meiryo UI" panose="020B0604030504040204" pitchFamily="50" charset="-128"/>
              </a:rPr>
              <a:t>・シートの前後移動を</a:t>
            </a:r>
            <a:r>
              <a:rPr lang="ja-JP" altLang="en-US" sz="3400" b="1" dirty="0">
                <a:solidFill>
                  <a:srgbClr val="FF0000"/>
                </a:solidFill>
                <a:latin typeface="Meiryo UI" panose="020B0604030504040204" pitchFamily="50" charset="-128"/>
                <a:ea typeface="Meiryo UI" panose="020B0604030504040204" pitchFamily="50" charset="-128"/>
              </a:rPr>
              <a:t>ロック</a:t>
            </a:r>
            <a:r>
              <a:rPr lang="ja-JP" altLang="en-US" sz="3400" dirty="0">
                <a:solidFill>
                  <a:sysClr val="windowText" lastClr="000000"/>
                </a:solidFill>
                <a:latin typeface="Meiryo UI" panose="020B0604030504040204" pitchFamily="50" charset="-128"/>
                <a:ea typeface="Meiryo UI" panose="020B0604030504040204" pitchFamily="50" charset="-128"/>
              </a:rPr>
              <a:t>するためのばね</a:t>
            </a:r>
            <a:endParaRPr lang="en-US" altLang="ja-JP" sz="3400" dirty="0">
              <a:solidFill>
                <a:sysClr val="windowText" lastClr="000000"/>
              </a:solidFill>
              <a:latin typeface="Meiryo UI" panose="020B0604030504040204" pitchFamily="50" charset="-128"/>
              <a:ea typeface="Meiryo UI" panose="020B0604030504040204" pitchFamily="50" charset="-128"/>
            </a:endParaRPr>
          </a:p>
          <a:p>
            <a:endParaRPr lang="en-US" altLang="ja-JP" sz="3400" dirty="0">
              <a:solidFill>
                <a:sysClr val="windowText" lastClr="000000"/>
              </a:solidFill>
              <a:latin typeface="Meiryo UI" panose="020B0604030504040204" pitchFamily="50" charset="-128"/>
              <a:ea typeface="Meiryo UI" panose="020B0604030504040204" pitchFamily="50" charset="-128"/>
            </a:endParaRPr>
          </a:p>
          <a:p>
            <a:r>
              <a:rPr lang="ja-JP" altLang="en-US" sz="3400" dirty="0">
                <a:solidFill>
                  <a:sysClr val="windowText" lastClr="000000"/>
                </a:solidFill>
                <a:latin typeface="Meiryo UI" panose="020B0604030504040204" pitchFamily="50" charset="-128"/>
                <a:ea typeface="Meiryo UI" panose="020B0604030504040204" pitchFamily="50" charset="-128"/>
              </a:rPr>
              <a:t>・</a:t>
            </a:r>
            <a:r>
              <a:rPr lang="en-US" altLang="ja-JP" sz="3400" b="1" dirty="0">
                <a:solidFill>
                  <a:sysClr val="windowText" lastClr="000000"/>
                </a:solidFill>
                <a:latin typeface="Meiryo UI" panose="020B0604030504040204" pitchFamily="50" charset="-128"/>
                <a:ea typeface="Meiryo UI" panose="020B0604030504040204" pitchFamily="50" charset="-128"/>
              </a:rPr>
              <a:t>【</a:t>
            </a:r>
            <a:r>
              <a:rPr lang="ja-JP" altLang="en-US" sz="3400" b="1" dirty="0">
                <a:solidFill>
                  <a:sysClr val="windowText" lastClr="000000"/>
                </a:solidFill>
                <a:latin typeface="Meiryo UI" panose="020B0604030504040204" pitchFamily="50" charset="-128"/>
                <a:ea typeface="Meiryo UI" panose="020B0604030504040204" pitchFamily="50" charset="-128"/>
              </a:rPr>
              <a:t>安全</a:t>
            </a:r>
            <a:r>
              <a:rPr lang="en-US" altLang="ja-JP" sz="3400" b="1" dirty="0">
                <a:solidFill>
                  <a:sysClr val="windowText" lastClr="000000"/>
                </a:solidFill>
                <a:latin typeface="Meiryo UI" panose="020B0604030504040204" pitchFamily="50" charset="-128"/>
                <a:ea typeface="Meiryo UI" panose="020B0604030504040204" pitchFamily="50" charset="-128"/>
              </a:rPr>
              <a:t>】</a:t>
            </a:r>
            <a:r>
              <a:rPr lang="ja-JP" altLang="en-US" sz="3400" dirty="0">
                <a:solidFill>
                  <a:sysClr val="windowText" lastClr="000000"/>
                </a:solidFill>
                <a:latin typeface="Meiryo UI" panose="020B0604030504040204" pitchFamily="50" charset="-128"/>
                <a:ea typeface="Meiryo UI" panose="020B0604030504040204" pitchFamily="50" charset="-128"/>
              </a:rPr>
              <a:t>　かつ　</a:t>
            </a:r>
            <a:r>
              <a:rPr lang="en-US" altLang="ja-JP" sz="3400" b="1" dirty="0">
                <a:solidFill>
                  <a:sysClr val="windowText" lastClr="000000"/>
                </a:solidFill>
                <a:latin typeface="Meiryo UI" panose="020B0604030504040204" pitchFamily="50" charset="-128"/>
                <a:ea typeface="Meiryo UI" panose="020B0604030504040204" pitchFamily="50" charset="-128"/>
              </a:rPr>
              <a:t>【</a:t>
            </a:r>
            <a:r>
              <a:rPr lang="ja-JP" altLang="en-US" sz="3400" b="1" dirty="0">
                <a:solidFill>
                  <a:sysClr val="windowText" lastClr="000000"/>
                </a:solidFill>
                <a:latin typeface="Meiryo UI" panose="020B0604030504040204" pitchFamily="50" charset="-128"/>
                <a:ea typeface="Meiryo UI" panose="020B0604030504040204" pitchFamily="50" charset="-128"/>
              </a:rPr>
              <a:t>快適</a:t>
            </a:r>
            <a:r>
              <a:rPr lang="en-US" altLang="ja-JP" sz="3400" b="1" dirty="0">
                <a:solidFill>
                  <a:sysClr val="windowText" lastClr="000000"/>
                </a:solidFill>
                <a:latin typeface="Meiryo UI" panose="020B0604030504040204" pitchFamily="50" charset="-128"/>
                <a:ea typeface="Meiryo UI" panose="020B0604030504040204" pitchFamily="50" charset="-128"/>
              </a:rPr>
              <a:t>】 </a:t>
            </a:r>
            <a:r>
              <a:rPr lang="ja-JP" altLang="en-US" sz="3400" dirty="0">
                <a:solidFill>
                  <a:sysClr val="windowText" lastClr="000000"/>
                </a:solidFill>
                <a:latin typeface="Meiryo UI" panose="020B0604030504040204" pitchFamily="50" charset="-128"/>
                <a:ea typeface="Meiryo UI" panose="020B0604030504040204" pitchFamily="50" charset="-128"/>
              </a:rPr>
              <a:t>な運転のための重要部品</a:t>
            </a:r>
          </a:p>
        </p:txBody>
      </p:sp>
      <p:sp>
        <p:nvSpPr>
          <p:cNvPr id="36" name="テキスト ボックス 35">
            <a:extLst>
              <a:ext uri="{FF2B5EF4-FFF2-40B4-BE49-F238E27FC236}">
                <a16:creationId xmlns:a16="http://schemas.microsoft.com/office/drawing/2014/main" id="{940F6A3B-7C9B-4580-A92A-226A4753BEFB}"/>
              </a:ext>
            </a:extLst>
          </p:cNvPr>
          <p:cNvSpPr txBox="1"/>
          <p:nvPr/>
        </p:nvSpPr>
        <p:spPr>
          <a:xfrm>
            <a:off x="711564" y="1253141"/>
            <a:ext cx="1546449" cy="565146"/>
          </a:xfrm>
          <a:prstGeom prst="rect">
            <a:avLst/>
          </a:prstGeom>
          <a:solidFill>
            <a:schemeClr val="bg1"/>
          </a:solidFill>
          <a:ln w="38100">
            <a:solidFill>
              <a:schemeClr val="tx1"/>
            </a:solidFill>
          </a:ln>
        </p:spPr>
        <p:txBody>
          <a:bodyPr wrap="square" lIns="36000" tIns="36000" rIns="36000" bIns="36000" rtlCol="0">
            <a:spAutoFit/>
          </a:bodyPr>
          <a:lstStyle/>
          <a:p>
            <a:pPr algn="ctr"/>
            <a:r>
              <a:rPr lang="ja-JP" altLang="en-US" sz="3200" dirty="0">
                <a:solidFill>
                  <a:sysClr val="windowText" lastClr="000000"/>
                </a:solidFill>
                <a:latin typeface="Meiryo UI" panose="020B0604030504040204" pitchFamily="50" charset="-128"/>
                <a:ea typeface="Meiryo UI" panose="020B0604030504040204" pitchFamily="50" charset="-128"/>
              </a:rPr>
              <a:t>シート</a:t>
            </a:r>
          </a:p>
        </p:txBody>
      </p:sp>
      <p:pic>
        <p:nvPicPr>
          <p:cNvPr id="37" name="図 36">
            <a:extLst>
              <a:ext uri="{FF2B5EF4-FFF2-40B4-BE49-F238E27FC236}">
                <a16:creationId xmlns:a16="http://schemas.microsoft.com/office/drawing/2014/main" id="{227F44CC-934D-40AB-8F4E-8369A1D79C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780255">
            <a:off x="7677444" y="2824527"/>
            <a:ext cx="4428909" cy="921450"/>
          </a:xfrm>
          <a:prstGeom prst="rect">
            <a:avLst/>
          </a:prstGeom>
        </p:spPr>
      </p:pic>
      <p:pic>
        <p:nvPicPr>
          <p:cNvPr id="46" name="図 45">
            <a:extLst>
              <a:ext uri="{FF2B5EF4-FFF2-40B4-BE49-F238E27FC236}">
                <a16:creationId xmlns:a16="http://schemas.microsoft.com/office/drawing/2014/main" id="{DE593602-3827-4C8F-8674-9671339B8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4158" y="4380202"/>
            <a:ext cx="2290942" cy="1327974"/>
          </a:xfrm>
          <a:prstGeom prst="rect">
            <a:avLst/>
          </a:prstGeom>
        </p:spPr>
      </p:pic>
      <p:sp>
        <p:nvSpPr>
          <p:cNvPr id="47" name="楕円 46">
            <a:extLst>
              <a:ext uri="{FF2B5EF4-FFF2-40B4-BE49-F238E27FC236}">
                <a16:creationId xmlns:a16="http://schemas.microsoft.com/office/drawing/2014/main" id="{58EBFC29-28FE-430F-A45D-CD0BEEACB6CD}"/>
              </a:ext>
            </a:extLst>
          </p:cNvPr>
          <p:cNvSpPr/>
          <p:nvPr/>
        </p:nvSpPr>
        <p:spPr>
          <a:xfrm rot="1848437">
            <a:off x="6120975" y="2539947"/>
            <a:ext cx="1274785" cy="17996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48" name="下矢印 8">
            <a:extLst>
              <a:ext uri="{FF2B5EF4-FFF2-40B4-BE49-F238E27FC236}">
                <a16:creationId xmlns:a16="http://schemas.microsoft.com/office/drawing/2014/main" id="{A7A05621-34A8-4945-9995-0CA1C5CFDC7B}"/>
              </a:ext>
            </a:extLst>
          </p:cNvPr>
          <p:cNvSpPr/>
          <p:nvPr/>
        </p:nvSpPr>
        <p:spPr>
          <a:xfrm rot="16200000">
            <a:off x="3240865" y="560660"/>
            <a:ext cx="344315" cy="1963380"/>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Spica Neue P"/>
              <a:cs typeface="+mn-cs"/>
            </a:endParaRPr>
          </a:p>
        </p:txBody>
      </p:sp>
      <p:sp>
        <p:nvSpPr>
          <p:cNvPr id="49" name="下矢印 8">
            <a:extLst>
              <a:ext uri="{FF2B5EF4-FFF2-40B4-BE49-F238E27FC236}">
                <a16:creationId xmlns:a16="http://schemas.microsoft.com/office/drawing/2014/main" id="{F18EB211-3C0A-473E-BF61-1A5C904CA253}"/>
              </a:ext>
            </a:extLst>
          </p:cNvPr>
          <p:cNvSpPr/>
          <p:nvPr/>
        </p:nvSpPr>
        <p:spPr>
          <a:xfrm rot="16200000">
            <a:off x="7831830" y="566196"/>
            <a:ext cx="344315" cy="1981025"/>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Spica Neue P"/>
              <a:cs typeface="+mn-cs"/>
            </a:endParaRPr>
          </a:p>
        </p:txBody>
      </p:sp>
      <p:sp>
        <p:nvSpPr>
          <p:cNvPr id="2" name="正方形/長方形 1">
            <a:extLst>
              <a:ext uri="{FF2B5EF4-FFF2-40B4-BE49-F238E27FC236}">
                <a16:creationId xmlns:a16="http://schemas.microsoft.com/office/drawing/2014/main" id="{E6346F74-E308-4239-AF43-1A5456325E3D}"/>
              </a:ext>
            </a:extLst>
          </p:cNvPr>
          <p:cNvSpPr/>
          <p:nvPr/>
        </p:nvSpPr>
        <p:spPr>
          <a:xfrm rot="3710123">
            <a:off x="9583479" y="2648065"/>
            <a:ext cx="1258317" cy="98039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51" name="テキスト ボックス 50">
            <a:extLst>
              <a:ext uri="{FF2B5EF4-FFF2-40B4-BE49-F238E27FC236}">
                <a16:creationId xmlns:a16="http://schemas.microsoft.com/office/drawing/2014/main" id="{774E13C2-F411-42F2-9079-BECBFD682BD6}"/>
              </a:ext>
            </a:extLst>
          </p:cNvPr>
          <p:cNvSpPr txBox="1"/>
          <p:nvPr/>
        </p:nvSpPr>
        <p:spPr>
          <a:xfrm>
            <a:off x="10145795" y="3845043"/>
            <a:ext cx="1546449" cy="565146"/>
          </a:xfrm>
          <a:prstGeom prst="rect">
            <a:avLst/>
          </a:prstGeom>
          <a:noFill/>
          <a:ln w="38100">
            <a:noFill/>
          </a:ln>
        </p:spPr>
        <p:txBody>
          <a:bodyPr wrap="square" lIns="36000" tIns="36000" rIns="36000" bIns="36000" rtlCol="0">
            <a:spAutoFit/>
          </a:bodyPr>
          <a:lstStyle/>
          <a:p>
            <a:pPr algn="ctr"/>
            <a:r>
              <a:rPr lang="ja-JP" altLang="en-US" sz="3200" b="1" dirty="0">
                <a:solidFill>
                  <a:srgbClr val="FF0000"/>
                </a:solidFill>
                <a:latin typeface="Meiryo UI" panose="020B0604030504040204" pitchFamily="50" charset="-128"/>
                <a:ea typeface="Meiryo UI" panose="020B0604030504040204" pitchFamily="50" charset="-128"/>
              </a:rPr>
              <a:t>ロック部</a:t>
            </a:r>
          </a:p>
        </p:txBody>
      </p:sp>
      <p:grpSp>
        <p:nvGrpSpPr>
          <p:cNvPr id="52" name="グループ化 51">
            <a:extLst>
              <a:ext uri="{FF2B5EF4-FFF2-40B4-BE49-F238E27FC236}">
                <a16:creationId xmlns:a16="http://schemas.microsoft.com/office/drawing/2014/main" id="{6C260B1D-8E6A-48F6-92CE-B2D7C04BA0ED}"/>
              </a:ext>
            </a:extLst>
          </p:cNvPr>
          <p:cNvGrpSpPr/>
          <p:nvPr/>
        </p:nvGrpSpPr>
        <p:grpSpPr>
          <a:xfrm>
            <a:off x="571239" y="87760"/>
            <a:ext cx="11049525" cy="953640"/>
            <a:chOff x="856858" y="131640"/>
            <a:chExt cx="16574288" cy="1430460"/>
          </a:xfrm>
        </p:grpSpPr>
        <p:sp>
          <p:nvSpPr>
            <p:cNvPr id="53" name="AutoShape 2">
              <a:extLst>
                <a:ext uri="{FF2B5EF4-FFF2-40B4-BE49-F238E27FC236}">
                  <a16:creationId xmlns:a16="http://schemas.microsoft.com/office/drawing/2014/main" id="{8F1456DD-2161-4251-9E3D-69DF3133C534}"/>
                </a:ext>
              </a:extLst>
            </p:cNvPr>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60" name="AutoShape 3">
              <a:extLst>
                <a:ext uri="{FF2B5EF4-FFF2-40B4-BE49-F238E27FC236}">
                  <a16:creationId xmlns:a16="http://schemas.microsoft.com/office/drawing/2014/main" id="{12C878A0-757B-4D83-ABDA-703C0444337D}"/>
                </a:ext>
              </a:extLst>
            </p:cNvPr>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65" name="AutoShape 4">
              <a:extLst>
                <a:ext uri="{FF2B5EF4-FFF2-40B4-BE49-F238E27FC236}">
                  <a16:creationId xmlns:a16="http://schemas.microsoft.com/office/drawing/2014/main" id="{05E3FF22-3214-4066-9CD4-830FB8C96ADE}"/>
                </a:ext>
              </a:extLst>
            </p:cNvPr>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66" name="TextBox 27">
              <a:extLst>
                <a:ext uri="{FF2B5EF4-FFF2-40B4-BE49-F238E27FC236}">
                  <a16:creationId xmlns:a16="http://schemas.microsoft.com/office/drawing/2014/main" id="{E28D15A1-25A9-4211-9EFE-4ED0650F16DA}"/>
                </a:ext>
              </a:extLst>
            </p:cNvPr>
            <p:cNvSpPr txBox="1"/>
            <p:nvPr/>
          </p:nvSpPr>
          <p:spPr>
            <a:xfrm>
              <a:off x="2857536" y="812975"/>
              <a:ext cx="14309957" cy="567656"/>
            </a:xfrm>
            <a:prstGeom prst="rect">
              <a:avLst/>
            </a:prstGeom>
          </p:spPr>
          <p:txBody>
            <a:bodyPr lIns="0" tIns="0" rIns="0" bIns="0" rtlCol="0" anchor="t">
              <a:spAutoFit/>
            </a:bodyPr>
            <a:lstStyle/>
            <a:p>
              <a:pPr defTabSz="609630">
                <a:lnSpc>
                  <a:spcPts val="3267"/>
                </a:lnSpc>
              </a:pPr>
              <a:r>
                <a:rPr kumimoji="1" lang="ja-JP" altLang="en-US" sz="2400" dirty="0">
                  <a:solidFill>
                    <a:schemeClr val="tx1"/>
                  </a:solidFill>
                  <a:latin typeface="Meiryo UI" panose="020B0604030504040204" pitchFamily="50" charset="-128"/>
                  <a:ea typeface="Meiryo UI" panose="020B0604030504040204" pitchFamily="50" charset="-128"/>
                </a:rPr>
                <a:t>ロックバー製品の機能と役割</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70" name="グループ化 69">
              <a:extLst>
                <a:ext uri="{FF2B5EF4-FFF2-40B4-BE49-F238E27FC236}">
                  <a16:creationId xmlns:a16="http://schemas.microsoft.com/office/drawing/2014/main" id="{062EA561-1FC9-4648-8DD2-7420E8B01711}"/>
                </a:ext>
              </a:extLst>
            </p:cNvPr>
            <p:cNvGrpSpPr/>
            <p:nvPr/>
          </p:nvGrpSpPr>
          <p:grpSpPr>
            <a:xfrm>
              <a:off x="1233237" y="131640"/>
              <a:ext cx="1213487" cy="1430459"/>
              <a:chOff x="1233237" y="131640"/>
              <a:chExt cx="1213487" cy="1430459"/>
            </a:xfrm>
          </p:grpSpPr>
          <p:sp>
            <p:nvSpPr>
              <p:cNvPr id="73" name="Freeform 8">
                <a:extLst>
                  <a:ext uri="{FF2B5EF4-FFF2-40B4-BE49-F238E27FC236}">
                    <a16:creationId xmlns:a16="http://schemas.microsoft.com/office/drawing/2014/main" id="{D9A02B6D-5418-4B46-9C97-1D5A6727E664}"/>
                  </a:ext>
                </a:extLst>
              </p:cNvPr>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74" name="TextBox 28">
                <a:extLst>
                  <a:ext uri="{FF2B5EF4-FFF2-40B4-BE49-F238E27FC236}">
                    <a16:creationId xmlns:a16="http://schemas.microsoft.com/office/drawing/2014/main" id="{9B4116BB-3557-4B59-BE07-B0290471D7C6}"/>
                  </a:ext>
                </a:extLst>
              </p:cNvPr>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02</a:t>
                </a:r>
              </a:p>
            </p:txBody>
          </p:sp>
        </p:grpSp>
      </p:grpSp>
      <p:cxnSp>
        <p:nvCxnSpPr>
          <p:cNvPr id="4" name="直線コネクタ 3"/>
          <p:cNvCxnSpPr/>
          <p:nvPr/>
        </p:nvCxnSpPr>
        <p:spPr>
          <a:xfrm flipV="1">
            <a:off x="3211581" y="5362038"/>
            <a:ext cx="7200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3211581" y="6415732"/>
            <a:ext cx="8604000" cy="0"/>
          </a:xfrm>
          <a:prstGeom prst="line">
            <a:avLst/>
          </a:prstGeom>
          <a:ln w="508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1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2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a:extLst>
              <a:ext uri="{FF2B5EF4-FFF2-40B4-BE49-F238E27FC236}">
                <a16:creationId xmlns:a16="http://schemas.microsoft.com/office/drawing/2014/main" id="{558C7C40-31D7-486C-91E5-30CC22DA13C1}"/>
              </a:ext>
            </a:extLst>
          </p:cNvPr>
          <p:cNvSpPr/>
          <p:nvPr/>
        </p:nvSpPr>
        <p:spPr>
          <a:xfrm>
            <a:off x="2930248" y="1318496"/>
            <a:ext cx="8724314" cy="3870819"/>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00A5A31-7B85-4B61-92B1-407636595E0F}"/>
              </a:ext>
            </a:extLst>
          </p:cNvPr>
          <p:cNvSpPr/>
          <p:nvPr/>
        </p:nvSpPr>
        <p:spPr>
          <a:xfrm>
            <a:off x="5435703" y="1318496"/>
            <a:ext cx="6218858" cy="38708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endParaRPr>
          </a:p>
        </p:txBody>
      </p:sp>
      <p:sp>
        <p:nvSpPr>
          <p:cNvPr id="79" name="正方形/長方形 78">
            <a:extLst>
              <a:ext uri="{FF2B5EF4-FFF2-40B4-BE49-F238E27FC236}">
                <a16:creationId xmlns:a16="http://schemas.microsoft.com/office/drawing/2014/main" id="{098E9ABE-30E0-43F5-8114-14BFD524259B}"/>
              </a:ext>
            </a:extLst>
          </p:cNvPr>
          <p:cNvSpPr/>
          <p:nvPr/>
        </p:nvSpPr>
        <p:spPr>
          <a:xfrm>
            <a:off x="8393888" y="1327121"/>
            <a:ext cx="3260673" cy="386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19AEDDB-A920-4AE5-B9E5-E10FA59EC420}"/>
              </a:ext>
            </a:extLst>
          </p:cNvPr>
          <p:cNvSpPr/>
          <p:nvPr/>
        </p:nvSpPr>
        <p:spPr>
          <a:xfrm>
            <a:off x="406503" y="1445838"/>
            <a:ext cx="2112264" cy="598837"/>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巻き工程</a:t>
            </a:r>
            <a:endParaRPr kumimoji="1" lang="en-US" altLang="ja-JP" sz="2000" b="1" dirty="0">
              <a:solidFill>
                <a:srgbClr val="FF0000"/>
              </a:solidFill>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873A0CD5-E14B-468B-8447-38C6A301A7CB}"/>
              </a:ext>
            </a:extLst>
          </p:cNvPr>
          <p:cNvSpPr/>
          <p:nvPr/>
        </p:nvSpPr>
        <p:spPr>
          <a:xfrm>
            <a:off x="406503" y="2470828"/>
            <a:ext cx="2112264" cy="598837"/>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熱処理</a:t>
            </a:r>
            <a:r>
              <a:rPr kumimoji="1" lang="ja-JP" altLang="en-US" sz="2000" b="1" dirty="0">
                <a:latin typeface="Meiryo UI" panose="020B0604030504040204" pitchFamily="50" charset="-128"/>
                <a:ea typeface="Meiryo UI" panose="020B0604030504040204" pitchFamily="50" charset="-128"/>
              </a:rPr>
              <a:t>工程</a:t>
            </a:r>
            <a:endParaRPr kumimoji="1" lang="en-US" altLang="ja-JP" sz="2000" b="1" dirty="0">
              <a:latin typeface="Meiryo UI" panose="020B0604030504040204" pitchFamily="50" charset="-128"/>
              <a:ea typeface="Meiryo UI" panose="020B0604030504040204" pitchFamily="50" charset="-128"/>
            </a:endParaRPr>
          </a:p>
        </p:txBody>
      </p:sp>
      <p:sp>
        <p:nvSpPr>
          <p:cNvPr id="83" name="正方形/長方形 82">
            <a:extLst>
              <a:ext uri="{FF2B5EF4-FFF2-40B4-BE49-F238E27FC236}">
                <a16:creationId xmlns:a16="http://schemas.microsoft.com/office/drawing/2014/main" id="{1E872C77-B6D1-498E-87F9-1EEAE31425A6}"/>
              </a:ext>
            </a:extLst>
          </p:cNvPr>
          <p:cNvSpPr/>
          <p:nvPr/>
        </p:nvSpPr>
        <p:spPr>
          <a:xfrm>
            <a:off x="406503" y="3495818"/>
            <a:ext cx="2112264" cy="598837"/>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選別</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油付け工程</a:t>
            </a:r>
            <a:endParaRPr kumimoji="1" lang="en-US" altLang="ja-JP" sz="2000" b="1" dirty="0">
              <a:latin typeface="Meiryo UI" panose="020B0604030504040204" pitchFamily="50" charset="-128"/>
              <a:ea typeface="Meiryo UI" panose="020B0604030504040204" pitchFamily="50" charset="-128"/>
            </a:endParaRPr>
          </a:p>
        </p:txBody>
      </p:sp>
      <p:sp>
        <p:nvSpPr>
          <p:cNvPr id="84" name="正方形/長方形 83">
            <a:extLst>
              <a:ext uri="{FF2B5EF4-FFF2-40B4-BE49-F238E27FC236}">
                <a16:creationId xmlns:a16="http://schemas.microsoft.com/office/drawing/2014/main" id="{411FBD61-55C1-42E5-A82B-43B794D54224}"/>
              </a:ext>
            </a:extLst>
          </p:cNvPr>
          <p:cNvSpPr/>
          <p:nvPr/>
        </p:nvSpPr>
        <p:spPr>
          <a:xfrm>
            <a:off x="406503" y="4520808"/>
            <a:ext cx="2112264" cy="598837"/>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検査工程</a:t>
            </a:r>
            <a:endParaRPr kumimoji="1" lang="en-US" altLang="ja-JP" sz="2000" b="1" dirty="0">
              <a:latin typeface="Meiryo UI" panose="020B0604030504040204" pitchFamily="50" charset="-128"/>
              <a:ea typeface="Meiryo UI" panose="020B0604030504040204" pitchFamily="50" charset="-128"/>
            </a:endParaRPr>
          </a:p>
        </p:txBody>
      </p:sp>
      <p:sp>
        <p:nvSpPr>
          <p:cNvPr id="85" name="正方形/長方形 84">
            <a:extLst>
              <a:ext uri="{FF2B5EF4-FFF2-40B4-BE49-F238E27FC236}">
                <a16:creationId xmlns:a16="http://schemas.microsoft.com/office/drawing/2014/main" id="{AB77ECA7-46EB-452B-BCD9-C0B907F200E1}"/>
              </a:ext>
            </a:extLst>
          </p:cNvPr>
          <p:cNvSpPr/>
          <p:nvPr/>
        </p:nvSpPr>
        <p:spPr>
          <a:xfrm>
            <a:off x="406503" y="5545798"/>
            <a:ext cx="2112264" cy="598837"/>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出荷</a:t>
            </a:r>
            <a:r>
              <a:rPr kumimoji="1" lang="ja-JP" altLang="en-US" sz="2000" b="1" dirty="0">
                <a:latin typeface="Meiryo UI" panose="020B0604030504040204" pitchFamily="50" charset="-128"/>
                <a:ea typeface="Meiryo UI" panose="020B0604030504040204" pitchFamily="50" charset="-128"/>
              </a:rPr>
              <a:t>工程</a:t>
            </a:r>
            <a:endParaRPr kumimoji="1" lang="en-US" altLang="ja-JP" sz="2000" b="1" dirty="0">
              <a:latin typeface="Meiryo UI" panose="020B0604030504040204" pitchFamily="50" charset="-128"/>
              <a:ea typeface="Meiryo UI" panose="020B0604030504040204" pitchFamily="50" charset="-128"/>
            </a:endParaRPr>
          </a:p>
        </p:txBody>
      </p:sp>
      <p:sp>
        <p:nvSpPr>
          <p:cNvPr id="11" name="矢印: 山形 10">
            <a:extLst>
              <a:ext uri="{FF2B5EF4-FFF2-40B4-BE49-F238E27FC236}">
                <a16:creationId xmlns:a16="http://schemas.microsoft.com/office/drawing/2014/main" id="{F3A2D6F5-839F-4806-9EF8-DB4503057A00}"/>
              </a:ext>
            </a:extLst>
          </p:cNvPr>
          <p:cNvSpPr/>
          <p:nvPr/>
        </p:nvSpPr>
        <p:spPr>
          <a:xfrm rot="5400000">
            <a:off x="1257797" y="1200715"/>
            <a:ext cx="409673" cy="2112263"/>
          </a:xfrm>
          <a:prstGeom prst="chevron">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86" name="矢印: 山形 85">
            <a:extLst>
              <a:ext uri="{FF2B5EF4-FFF2-40B4-BE49-F238E27FC236}">
                <a16:creationId xmlns:a16="http://schemas.microsoft.com/office/drawing/2014/main" id="{8DEDE38B-C146-4E2B-8663-EC6417CBBC5E}"/>
              </a:ext>
            </a:extLst>
          </p:cNvPr>
          <p:cNvSpPr/>
          <p:nvPr/>
        </p:nvSpPr>
        <p:spPr>
          <a:xfrm rot="5400000">
            <a:off x="1257797" y="2230288"/>
            <a:ext cx="409673" cy="2112263"/>
          </a:xfrm>
          <a:prstGeom prst="chevron">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87" name="矢印: 山形 86">
            <a:extLst>
              <a:ext uri="{FF2B5EF4-FFF2-40B4-BE49-F238E27FC236}">
                <a16:creationId xmlns:a16="http://schemas.microsoft.com/office/drawing/2014/main" id="{8FB1431A-A420-4562-BBBB-2208C28CAC20}"/>
              </a:ext>
            </a:extLst>
          </p:cNvPr>
          <p:cNvSpPr/>
          <p:nvPr/>
        </p:nvSpPr>
        <p:spPr>
          <a:xfrm rot="5400000">
            <a:off x="1257797" y="3243360"/>
            <a:ext cx="409673" cy="2112263"/>
          </a:xfrm>
          <a:prstGeom prst="chevron">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88" name="矢印: 山形 87">
            <a:extLst>
              <a:ext uri="{FF2B5EF4-FFF2-40B4-BE49-F238E27FC236}">
                <a16:creationId xmlns:a16="http://schemas.microsoft.com/office/drawing/2014/main" id="{CF2B1132-69C2-47DE-8FC7-CDE67FE30696}"/>
              </a:ext>
            </a:extLst>
          </p:cNvPr>
          <p:cNvSpPr/>
          <p:nvPr/>
        </p:nvSpPr>
        <p:spPr>
          <a:xfrm rot="5400000">
            <a:off x="1257797" y="4271025"/>
            <a:ext cx="409673" cy="2112263"/>
          </a:xfrm>
          <a:prstGeom prst="chevron">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F1179B67-C65A-49EB-BB57-72041BF86469}"/>
              </a:ext>
            </a:extLst>
          </p:cNvPr>
          <p:cNvCxnSpPr>
            <a:cxnSpLocks/>
            <a:stCxn id="8" idx="3"/>
          </p:cNvCxnSpPr>
          <p:nvPr/>
        </p:nvCxnSpPr>
        <p:spPr>
          <a:xfrm flipV="1">
            <a:off x="2518767" y="1744033"/>
            <a:ext cx="612646" cy="122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614346B6-9CB7-4B04-984F-AD62BAD46F1D}"/>
              </a:ext>
            </a:extLst>
          </p:cNvPr>
          <p:cNvSpPr/>
          <p:nvPr/>
        </p:nvSpPr>
        <p:spPr>
          <a:xfrm>
            <a:off x="5745274" y="4452620"/>
            <a:ext cx="2294548" cy="66702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ln>
                  <a:solidFill>
                    <a:schemeClr val="accent5">
                      <a:lumMod val="50000"/>
                    </a:schemeClr>
                  </a:solidFill>
                </a:ln>
                <a:solidFill>
                  <a:sysClr val="windowText" lastClr="000000"/>
                </a:solidFill>
                <a:effectLst>
                  <a:glow rad="139700">
                    <a:schemeClr val="accent2">
                      <a:satMod val="175000"/>
                      <a:alpha val="40000"/>
                    </a:schemeClr>
                  </a:glow>
                </a:effectLst>
                <a:latin typeface="Meiryo UI" panose="020B0604030504040204" pitchFamily="50" charset="-128"/>
                <a:ea typeface="Meiryo UI" panose="020B0604030504040204" pitchFamily="50" charset="-128"/>
              </a:rPr>
              <a:t>材料の交換</a:t>
            </a:r>
          </a:p>
        </p:txBody>
      </p:sp>
      <p:sp>
        <p:nvSpPr>
          <p:cNvPr id="91" name="正方形/長方形 90">
            <a:extLst>
              <a:ext uri="{FF2B5EF4-FFF2-40B4-BE49-F238E27FC236}">
                <a16:creationId xmlns:a16="http://schemas.microsoft.com/office/drawing/2014/main" id="{1E1C9CA8-055E-43A7-A122-B9E14DBF6F14}"/>
              </a:ext>
            </a:extLst>
          </p:cNvPr>
          <p:cNvSpPr/>
          <p:nvPr/>
        </p:nvSpPr>
        <p:spPr>
          <a:xfrm>
            <a:off x="3122269" y="1434845"/>
            <a:ext cx="1754173" cy="597613"/>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段取り作業</a:t>
            </a:r>
            <a:endParaRPr kumimoji="1" lang="ja-JP" altLang="en-US" sz="2000" dirty="0">
              <a:solidFill>
                <a:srgbClr val="FF0000"/>
              </a:solidFill>
              <a:latin typeface="Meiryo UI" panose="020B0604030504040204" pitchFamily="50" charset="-128"/>
              <a:ea typeface="Meiryo UI" panose="020B0604030504040204" pitchFamily="50" charset="-128"/>
            </a:endParaRPr>
          </a:p>
        </p:txBody>
      </p:sp>
      <p:cxnSp>
        <p:nvCxnSpPr>
          <p:cNvPr id="95" name="直線矢印コネクタ 94">
            <a:extLst>
              <a:ext uri="{FF2B5EF4-FFF2-40B4-BE49-F238E27FC236}">
                <a16:creationId xmlns:a16="http://schemas.microsoft.com/office/drawing/2014/main" id="{D5E8CF4B-A66A-465C-89D1-5299A015E15B}"/>
              </a:ext>
            </a:extLst>
          </p:cNvPr>
          <p:cNvCxnSpPr>
            <a:cxnSpLocks/>
          </p:cNvCxnSpPr>
          <p:nvPr/>
        </p:nvCxnSpPr>
        <p:spPr>
          <a:xfrm>
            <a:off x="4011154" y="5286375"/>
            <a:ext cx="0" cy="24680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正方形/長方形 98">
            <a:extLst>
              <a:ext uri="{FF2B5EF4-FFF2-40B4-BE49-F238E27FC236}">
                <a16:creationId xmlns:a16="http://schemas.microsoft.com/office/drawing/2014/main" id="{8934846C-1B5F-41E5-B388-9270D0D3379C}"/>
              </a:ext>
            </a:extLst>
          </p:cNvPr>
          <p:cNvSpPr/>
          <p:nvPr/>
        </p:nvSpPr>
        <p:spPr>
          <a:xfrm>
            <a:off x="4754880" y="5533177"/>
            <a:ext cx="7130901" cy="1228564"/>
          </a:xfrm>
          <a:prstGeom prst="rect">
            <a:avLst/>
          </a:prstGeom>
          <a:solidFill>
            <a:schemeClr val="bg1"/>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latin typeface="Meiryo UI" panose="020B0604030504040204" pitchFamily="50" charset="-128"/>
                <a:ea typeface="Meiryo UI" panose="020B0604030504040204" pitchFamily="50" charset="-128"/>
              </a:rPr>
              <a:t>ロックバー製品の</a:t>
            </a:r>
            <a:r>
              <a:rPr kumimoji="1" lang="ja-JP" altLang="en-US" sz="2000" dirty="0">
                <a:latin typeface="Meiryo UI" panose="020B0604030504040204" pitchFamily="50" charset="-128"/>
                <a:ea typeface="Meiryo UI" panose="020B0604030504040204" pitchFamily="50" charset="-128"/>
              </a:rPr>
              <a:t>段取りや生産中の製品の</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品質確認</a:t>
            </a: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維持をロックバー専用機</a:t>
            </a:r>
            <a:r>
              <a:rPr kumimoji="1" lang="en-US" altLang="ja-JP" sz="2000" dirty="0">
                <a:latin typeface="Meiryo UI" panose="020B0604030504040204" pitchFamily="50" charset="-128"/>
                <a:ea typeface="Meiryo UI" panose="020B0604030504040204" pitchFamily="50" charset="-128"/>
              </a:rPr>
              <a:t>20</a:t>
            </a:r>
            <a:r>
              <a:rPr kumimoji="1" lang="ja-JP" altLang="en-US" sz="2000" dirty="0">
                <a:latin typeface="Meiryo UI" panose="020B0604030504040204" pitchFamily="50" charset="-128"/>
                <a:ea typeface="Meiryo UI" panose="020B0604030504040204" pitchFamily="50" charset="-128"/>
              </a:rPr>
              <a:t>台すべて</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昼勤</a:t>
            </a:r>
            <a:r>
              <a:rPr lang="ja-JP" altLang="en-US" sz="2000" dirty="0">
                <a:latin typeface="Meiryo UI" panose="020B0604030504040204" pitchFamily="50" charset="-128"/>
                <a:ea typeface="Meiryo UI" panose="020B0604030504040204" pitchFamily="50" charset="-128"/>
              </a:rPr>
              <a:t>夜勤の</a:t>
            </a:r>
            <a:r>
              <a:rPr lang="en-US" altLang="ja-JP" sz="2000" dirty="0">
                <a:latin typeface="Meiryo UI" panose="020B0604030504040204" pitchFamily="50" charset="-128"/>
                <a:ea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rPr>
              <a:t>名ずつの計</a:t>
            </a:r>
            <a:r>
              <a:rPr lang="en-US" altLang="ja-JP" sz="2000" dirty="0">
                <a:latin typeface="Meiryo UI" panose="020B0604030504040204" pitchFamily="50" charset="-128"/>
                <a:ea typeface="Meiryo UI" panose="020B0604030504040204" pitchFamily="50" charset="-128"/>
              </a:rPr>
              <a:t>8</a:t>
            </a:r>
            <a:r>
              <a:rPr lang="ja-JP" altLang="en-US" sz="2000" dirty="0">
                <a:latin typeface="Meiryo UI" panose="020B0604030504040204" pitchFamily="50" charset="-128"/>
                <a:ea typeface="Meiryo UI" panose="020B0604030504040204" pitchFamily="50" charset="-128"/>
              </a:rPr>
              <a:t>名の</a:t>
            </a:r>
            <a:r>
              <a:rPr lang="en-US" altLang="ja-JP" sz="2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交代制で行う。</a:t>
            </a:r>
            <a:endParaRPr kumimoji="1" lang="ja-JP" altLang="en-US" sz="2000" dirty="0">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18BBD820-1745-4259-B814-9534958BE5DE}"/>
              </a:ext>
            </a:extLst>
          </p:cNvPr>
          <p:cNvSpPr/>
          <p:nvPr/>
        </p:nvSpPr>
        <p:spPr>
          <a:xfrm>
            <a:off x="3131412" y="5533177"/>
            <a:ext cx="1623465" cy="1228564"/>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生</a:t>
            </a:r>
            <a:r>
              <a:rPr lang="ja-JP" altLang="en-US" sz="2400" b="1" dirty="0">
                <a:latin typeface="Meiryo UI" panose="020B0604030504040204" pitchFamily="50" charset="-128"/>
                <a:ea typeface="Meiryo UI" panose="020B0604030504040204" pitchFamily="50" charset="-128"/>
              </a:rPr>
              <a:t>　</a:t>
            </a:r>
            <a:r>
              <a:rPr kumimoji="1" lang="ja-JP" altLang="en-US" sz="2400" b="1" dirty="0">
                <a:latin typeface="Meiryo UI" panose="020B0604030504040204" pitchFamily="50" charset="-128"/>
                <a:ea typeface="Meiryo UI" panose="020B0604030504040204" pitchFamily="50" charset="-128"/>
              </a:rPr>
              <a:t>産</a:t>
            </a:r>
            <a:endParaRPr kumimoji="1" lang="ja-JP" altLang="en-US" sz="2000" dirty="0">
              <a:latin typeface="Meiryo UI" panose="020B0604030504040204" pitchFamily="50" charset="-128"/>
              <a:ea typeface="Meiryo UI" panose="020B0604030504040204" pitchFamily="50" charset="-128"/>
            </a:endParaRPr>
          </a:p>
        </p:txBody>
      </p:sp>
      <p:cxnSp>
        <p:nvCxnSpPr>
          <p:cNvPr id="41" name="直線矢印コネクタ 40">
            <a:extLst>
              <a:ext uri="{FF2B5EF4-FFF2-40B4-BE49-F238E27FC236}">
                <a16:creationId xmlns:a16="http://schemas.microsoft.com/office/drawing/2014/main" id="{68E57C7F-244C-44A5-8F36-FB945652DD35}"/>
              </a:ext>
            </a:extLst>
          </p:cNvPr>
          <p:cNvCxnSpPr>
            <a:cxnSpLocks/>
            <a:endCxn id="47" idx="1"/>
          </p:cNvCxnSpPr>
          <p:nvPr/>
        </p:nvCxnSpPr>
        <p:spPr>
          <a:xfrm flipV="1">
            <a:off x="4876442" y="1733652"/>
            <a:ext cx="1150636" cy="122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BCC6A625-3B16-49AC-A47A-23974DA1FAC5}"/>
              </a:ext>
            </a:extLst>
          </p:cNvPr>
          <p:cNvSpPr/>
          <p:nvPr/>
        </p:nvSpPr>
        <p:spPr>
          <a:xfrm>
            <a:off x="6027078" y="1434845"/>
            <a:ext cx="1754173" cy="597613"/>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材料通し</a:t>
            </a:r>
          </a:p>
        </p:txBody>
      </p:sp>
      <p:sp>
        <p:nvSpPr>
          <p:cNvPr id="50" name="正方形/長方形 49">
            <a:extLst>
              <a:ext uri="{FF2B5EF4-FFF2-40B4-BE49-F238E27FC236}">
                <a16:creationId xmlns:a16="http://schemas.microsoft.com/office/drawing/2014/main" id="{15FD2358-C350-499D-9F2C-0D09B253603D}"/>
              </a:ext>
            </a:extLst>
          </p:cNvPr>
          <p:cNvSpPr/>
          <p:nvPr/>
        </p:nvSpPr>
        <p:spPr>
          <a:xfrm>
            <a:off x="6027077" y="2247208"/>
            <a:ext cx="1754173" cy="597613"/>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材料矯正</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kumimoji="1" lang="en-US" altLang="ja-JP" sz="1200" b="1" dirty="0">
                <a:solidFill>
                  <a:srgbClr val="FF0000"/>
                </a:solidFill>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熱処理作業有</a:t>
            </a:r>
            <a:r>
              <a:rPr kumimoji="1" lang="en-US" altLang="ja-JP" sz="1200" b="1" dirty="0">
                <a:solidFill>
                  <a:srgbClr val="FF0000"/>
                </a:solidFill>
                <a:latin typeface="Meiryo UI" panose="020B0604030504040204" pitchFamily="50" charset="-128"/>
                <a:ea typeface="Meiryo UI" panose="020B0604030504040204" pitchFamily="50" charset="-128"/>
              </a:rPr>
              <a:t>)</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cxnSp>
        <p:nvCxnSpPr>
          <p:cNvPr id="51" name="直線矢印コネクタ 50">
            <a:extLst>
              <a:ext uri="{FF2B5EF4-FFF2-40B4-BE49-F238E27FC236}">
                <a16:creationId xmlns:a16="http://schemas.microsoft.com/office/drawing/2014/main" id="{2DA9FA07-1905-4A7E-8FCD-37102FD4D4B9}"/>
              </a:ext>
            </a:extLst>
          </p:cNvPr>
          <p:cNvCxnSpPr>
            <a:cxnSpLocks/>
            <a:stCxn id="47" idx="2"/>
            <a:endCxn id="50" idx="0"/>
          </p:cNvCxnSpPr>
          <p:nvPr/>
        </p:nvCxnSpPr>
        <p:spPr>
          <a:xfrm flipH="1">
            <a:off x="6904164" y="2032458"/>
            <a:ext cx="1" cy="2147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E55127F-3F55-4890-A4DC-0F5DD67863C7}"/>
              </a:ext>
            </a:extLst>
          </p:cNvPr>
          <p:cNvCxnSpPr>
            <a:cxnSpLocks/>
            <a:stCxn id="50" idx="3"/>
            <a:endCxn id="62" idx="1"/>
          </p:cNvCxnSpPr>
          <p:nvPr/>
        </p:nvCxnSpPr>
        <p:spPr>
          <a:xfrm flipV="1">
            <a:off x="7781250" y="2542727"/>
            <a:ext cx="1337284" cy="32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8229B578-80D7-4ED5-879C-C6D4132A0F35}"/>
              </a:ext>
            </a:extLst>
          </p:cNvPr>
          <p:cNvSpPr/>
          <p:nvPr/>
        </p:nvSpPr>
        <p:spPr>
          <a:xfrm>
            <a:off x="9118534" y="1953452"/>
            <a:ext cx="1754173" cy="1178550"/>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溝合わせ</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ja-JP" altLang="en-US" sz="2000" dirty="0">
                <a:solidFill>
                  <a:sysClr val="windowText" lastClr="000000"/>
                </a:solidFill>
                <a:latin typeface="Meiryo UI" panose="020B0604030504040204" pitchFamily="50" charset="-128"/>
                <a:ea typeface="Meiryo UI" panose="020B0604030504040204" pitchFamily="50" charset="-128"/>
              </a:rPr>
              <a:t>＆</a:t>
            </a:r>
            <a:endParaRPr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歪調整</a:t>
            </a:r>
          </a:p>
        </p:txBody>
      </p:sp>
      <p:cxnSp>
        <p:nvCxnSpPr>
          <p:cNvPr id="63" name="直線矢印コネクタ 62">
            <a:extLst>
              <a:ext uri="{FF2B5EF4-FFF2-40B4-BE49-F238E27FC236}">
                <a16:creationId xmlns:a16="http://schemas.microsoft.com/office/drawing/2014/main" id="{885F0266-A0EA-4B09-A0FA-9D4F061D6AC3}"/>
              </a:ext>
            </a:extLst>
          </p:cNvPr>
          <p:cNvCxnSpPr>
            <a:cxnSpLocks/>
            <a:stCxn id="62" idx="2"/>
          </p:cNvCxnSpPr>
          <p:nvPr/>
        </p:nvCxnSpPr>
        <p:spPr>
          <a:xfrm>
            <a:off x="9995621" y="3132002"/>
            <a:ext cx="0" cy="4195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EBAEC01D-4D9F-4FAF-AE63-3E6701CF7B87}"/>
              </a:ext>
            </a:extLst>
          </p:cNvPr>
          <p:cNvSpPr/>
          <p:nvPr/>
        </p:nvSpPr>
        <p:spPr>
          <a:xfrm>
            <a:off x="9118533" y="3551538"/>
            <a:ext cx="1754173" cy="803560"/>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寸法確認</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kumimoji="1" lang="ja-JP" altLang="en-US" sz="2000" dirty="0">
                <a:solidFill>
                  <a:sysClr val="windowText" lastClr="000000"/>
                </a:solidFill>
                <a:latin typeface="Meiryo UI" panose="020B0604030504040204" pitchFamily="50" charset="-128"/>
                <a:ea typeface="Meiryo UI" panose="020B0604030504040204" pitchFamily="50" charset="-128"/>
              </a:rPr>
              <a:t>調整</a:t>
            </a:r>
            <a:endParaRPr kumimoji="1" lang="en-US" altLang="ja-JP" sz="2000" dirty="0">
              <a:solidFill>
                <a:sysClr val="windowText" lastClr="000000"/>
              </a:solidFill>
              <a:latin typeface="Meiryo UI" panose="020B0604030504040204" pitchFamily="50" charset="-128"/>
              <a:ea typeface="Meiryo UI" panose="020B0604030504040204" pitchFamily="50" charset="-128"/>
            </a:endParaRPr>
          </a:p>
          <a:p>
            <a:pPr algn="ctr"/>
            <a:r>
              <a:rPr lang="en-US" altLang="ja-JP" sz="1200" dirty="0">
                <a:solidFill>
                  <a:sysClr val="windowText" lastClr="000000"/>
                </a:solidFill>
                <a:latin typeface="Meiryo UI" panose="020B0604030504040204" pitchFamily="50" charset="-128"/>
                <a:ea typeface="Meiryo UI" panose="020B0604030504040204" pitchFamily="50" charset="-128"/>
              </a:rPr>
              <a:t>(※</a:t>
            </a:r>
            <a:r>
              <a:rPr lang="ja-JP" altLang="en-US" sz="1200" dirty="0">
                <a:solidFill>
                  <a:sysClr val="windowText" lastClr="000000"/>
                </a:solidFill>
                <a:latin typeface="Meiryo UI" panose="020B0604030504040204" pitchFamily="50" charset="-128"/>
                <a:ea typeface="Meiryo UI" panose="020B0604030504040204" pitchFamily="50" charset="-128"/>
              </a:rPr>
              <a:t>熱処理作業有</a:t>
            </a:r>
            <a:r>
              <a:rPr lang="en-US" altLang="ja-JP" sz="1200" dirty="0">
                <a:solidFill>
                  <a:sysClr val="windowText" lastClr="000000"/>
                </a:solidFill>
                <a:latin typeface="Meiryo UI" panose="020B0604030504040204" pitchFamily="50" charset="-128"/>
                <a:ea typeface="Meiryo UI" panose="020B0604030504040204" pitchFamily="50" charset="-128"/>
              </a:rPr>
              <a:t>)</a:t>
            </a: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571239" y="87760"/>
            <a:ext cx="11049525" cy="953640"/>
            <a:chOff x="856858" y="131640"/>
            <a:chExt cx="16574288" cy="1430460"/>
          </a:xfrm>
        </p:grpSpPr>
        <p:sp>
          <p:nvSpPr>
            <p:cNvPr id="36" name="AutoShape 2"/>
            <p:cNvSpPr/>
            <p:nvPr/>
          </p:nvSpPr>
          <p:spPr>
            <a:xfrm>
              <a:off x="857210" y="1562100"/>
              <a:ext cx="16573500" cy="0"/>
            </a:xfrm>
            <a:prstGeom prst="line">
              <a:avLst/>
            </a:prstGeom>
            <a:ln w="19050" cap="flat">
              <a:solidFill>
                <a:srgbClr val="1B1B1B"/>
              </a:solidFill>
              <a:prstDash val="solid"/>
              <a:headEnd type="none" w="sm" len="sm"/>
              <a:tailEnd type="none" w="sm" len="sm"/>
            </a:ln>
          </p:spPr>
        </p:sp>
        <p:sp>
          <p:nvSpPr>
            <p:cNvPr id="37" name="AutoShape 3"/>
            <p:cNvSpPr/>
            <p:nvPr/>
          </p:nvSpPr>
          <p:spPr>
            <a:xfrm>
              <a:off x="857251" y="620018"/>
              <a:ext cx="16573460" cy="0"/>
            </a:xfrm>
            <a:prstGeom prst="line">
              <a:avLst/>
            </a:prstGeom>
            <a:ln w="19050" cap="flat">
              <a:solidFill>
                <a:srgbClr val="1B1B1B"/>
              </a:solidFill>
              <a:prstDash val="solid"/>
              <a:headEnd type="none" w="sm" len="sm"/>
              <a:tailEnd type="none" w="sm" len="sm"/>
            </a:ln>
          </p:spPr>
        </p:sp>
        <p:sp>
          <p:nvSpPr>
            <p:cNvPr id="38" name="AutoShape 4"/>
            <p:cNvSpPr/>
            <p:nvPr/>
          </p:nvSpPr>
          <p:spPr>
            <a:xfrm flipV="1">
              <a:off x="856858" y="476674"/>
              <a:ext cx="16574288" cy="0"/>
            </a:xfrm>
            <a:prstGeom prst="line">
              <a:avLst/>
            </a:prstGeom>
            <a:ln w="57150" cap="flat">
              <a:solidFill>
                <a:srgbClr val="1B1B1B"/>
              </a:solidFill>
              <a:prstDash val="solid"/>
              <a:headEnd type="none" w="sm" len="sm"/>
              <a:tailEnd type="none" w="sm" len="sm"/>
            </a:ln>
          </p:spPr>
        </p:sp>
        <p:sp>
          <p:nvSpPr>
            <p:cNvPr id="39" name="TextBox 27"/>
            <p:cNvSpPr txBox="1"/>
            <p:nvPr/>
          </p:nvSpPr>
          <p:spPr>
            <a:xfrm>
              <a:off x="2857536" y="812975"/>
              <a:ext cx="14309957" cy="565155"/>
            </a:xfrm>
            <a:prstGeom prst="rect">
              <a:avLst/>
            </a:prstGeom>
          </p:spPr>
          <p:txBody>
            <a:bodyPr lIns="0" tIns="0" rIns="0" bIns="0" rtlCol="0" anchor="t">
              <a:spAutoFit/>
            </a:bodyPr>
            <a:lstStyle/>
            <a:p>
              <a:pPr defTabSz="609630">
                <a:lnSpc>
                  <a:spcPts val="3267"/>
                </a:lnSpc>
              </a:pPr>
              <a:r>
                <a:rPr kumimoji="0" lang="ja-JP" altLang="en-US" sz="2333" spc="117" dirty="0">
                  <a:solidFill>
                    <a:srgbClr val="1B1B1B"/>
                  </a:solidFill>
                  <a:latin typeface="Meiryo UI" panose="020B0604030504040204" pitchFamily="50" charset="-128"/>
                  <a:ea typeface="Meiryo UI" panose="020B0604030504040204" pitchFamily="50" charset="-128"/>
                </a:rPr>
                <a:t>ロックバー製造工程の概要</a:t>
              </a:r>
              <a:endParaRPr kumimoji="0" lang="en-US" sz="2333" spc="117" dirty="0">
                <a:solidFill>
                  <a:srgbClr val="1B1B1B"/>
                </a:solidFill>
                <a:latin typeface="Meiryo UI" panose="020B0604030504040204" pitchFamily="50" charset="-128"/>
                <a:ea typeface="Meiryo UI" panose="020B0604030504040204" pitchFamily="50" charset="-128"/>
              </a:endParaRPr>
            </a:p>
          </p:txBody>
        </p:sp>
        <p:grpSp>
          <p:nvGrpSpPr>
            <p:cNvPr id="42" name="グループ化 41"/>
            <p:cNvGrpSpPr/>
            <p:nvPr/>
          </p:nvGrpSpPr>
          <p:grpSpPr>
            <a:xfrm>
              <a:off x="1233237" y="131640"/>
              <a:ext cx="1213487" cy="1430459"/>
              <a:chOff x="1233237" y="131640"/>
              <a:chExt cx="1213487" cy="1430459"/>
            </a:xfrm>
          </p:grpSpPr>
          <p:sp>
            <p:nvSpPr>
              <p:cNvPr id="43" name="Freeform 8"/>
              <p:cNvSpPr/>
              <p:nvPr/>
            </p:nvSpPr>
            <p:spPr>
              <a:xfrm>
                <a:off x="1233237" y="131640"/>
                <a:ext cx="1213487" cy="1430459"/>
              </a:xfrm>
              <a:custGeom>
                <a:avLst/>
                <a:gdLst/>
                <a:ahLst/>
                <a:cxnLst/>
                <a:rect l="l" t="t" r="r" b="b"/>
                <a:pathLst>
                  <a:path w="319601" h="453058">
                    <a:moveTo>
                      <a:pt x="0" y="0"/>
                    </a:moveTo>
                    <a:lnTo>
                      <a:pt x="319601" y="0"/>
                    </a:lnTo>
                    <a:lnTo>
                      <a:pt x="319601" y="453058"/>
                    </a:lnTo>
                    <a:lnTo>
                      <a:pt x="0" y="453058"/>
                    </a:lnTo>
                    <a:close/>
                  </a:path>
                </a:pathLst>
              </a:custGeom>
              <a:solidFill>
                <a:srgbClr val="1B1B1B"/>
              </a:solidFill>
            </p:spPr>
          </p:sp>
          <p:sp>
            <p:nvSpPr>
              <p:cNvPr id="44" name="TextBox 28"/>
              <p:cNvSpPr txBox="1"/>
              <p:nvPr/>
            </p:nvSpPr>
            <p:spPr>
              <a:xfrm>
                <a:off x="1412591" y="574643"/>
                <a:ext cx="854780" cy="694998"/>
              </a:xfrm>
              <a:prstGeom prst="rect">
                <a:avLst/>
              </a:prstGeom>
            </p:spPr>
            <p:txBody>
              <a:bodyPr lIns="0" tIns="0" rIns="0" bIns="0" rtlCol="0" anchor="t">
                <a:spAutoFit/>
              </a:bodyPr>
              <a:lstStyle/>
              <a:p>
                <a:pPr algn="ctr" defTabSz="609630">
                  <a:lnSpc>
                    <a:spcPts val="4200"/>
                  </a:lnSpc>
                  <a:spcBef>
                    <a:spcPct val="0"/>
                  </a:spcBef>
                </a:pPr>
                <a:r>
                  <a:rPr kumimoji="0" lang="en-US" sz="2333" dirty="0">
                    <a:solidFill>
                      <a:srgbClr val="FAFAFA"/>
                    </a:solidFill>
                    <a:latin typeface="Meiryo UI" panose="020B0604030504040204" pitchFamily="50" charset="-128"/>
                    <a:ea typeface="Meiryo UI" panose="020B0604030504040204" pitchFamily="50" charset="-128"/>
                  </a:rPr>
                  <a:t>03</a:t>
                </a:r>
              </a:p>
            </p:txBody>
          </p:sp>
        </p:grpSp>
      </p:grpSp>
      <p:sp>
        <p:nvSpPr>
          <p:cNvPr id="2" name="正方形/長方形 1">
            <a:extLst>
              <a:ext uri="{FF2B5EF4-FFF2-40B4-BE49-F238E27FC236}">
                <a16:creationId xmlns:a16="http://schemas.microsoft.com/office/drawing/2014/main" id="{E1A3DCE2-D5AD-485E-AD62-CE8D5DD3BD11}"/>
              </a:ext>
            </a:extLst>
          </p:cNvPr>
          <p:cNvSpPr/>
          <p:nvPr/>
        </p:nvSpPr>
        <p:spPr>
          <a:xfrm>
            <a:off x="5694660" y="2965662"/>
            <a:ext cx="2419006" cy="914400"/>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段取り作業中の</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熱処理を</a:t>
            </a:r>
            <a:r>
              <a:rPr kumimoji="1" lang="en-US" altLang="ja-JP" sz="1600" b="1" dirty="0">
                <a:latin typeface="Meiryo UI" panose="020B0604030504040204" pitchFamily="50" charset="-128"/>
                <a:ea typeface="Meiryo UI" panose="020B0604030504040204" pitchFamily="50" charset="-128"/>
              </a:rPr>
              <a:t>HT</a:t>
            </a:r>
            <a:r>
              <a:rPr lang="ja-JP" altLang="en-US" sz="1600" dirty="0">
                <a:latin typeface="Meiryo UI" panose="020B0604030504040204" pitchFamily="50" charset="-128"/>
                <a:ea typeface="Meiryo UI" panose="020B0604030504040204" pitchFamily="50" charset="-128"/>
              </a:rPr>
              <a:t>とする。</a:t>
            </a:r>
            <a:endParaRPr kumimoji="1" lang="ja-JP" altLang="en-US" sz="1600" dirty="0">
              <a:latin typeface="Meiryo UI" panose="020B0604030504040204" pitchFamily="50" charset="-128"/>
              <a:ea typeface="Meiryo UI" panose="020B0604030504040204" pitchFamily="50" charset="-128"/>
            </a:endParaRPr>
          </a:p>
        </p:txBody>
      </p:sp>
      <p:sp>
        <p:nvSpPr>
          <p:cNvPr id="7" name="矢印: 右 6">
            <a:extLst>
              <a:ext uri="{FF2B5EF4-FFF2-40B4-BE49-F238E27FC236}">
                <a16:creationId xmlns:a16="http://schemas.microsoft.com/office/drawing/2014/main" id="{DBA45222-767A-483B-AD18-D1D60A2832BC}"/>
              </a:ext>
            </a:extLst>
          </p:cNvPr>
          <p:cNvSpPr/>
          <p:nvPr/>
        </p:nvSpPr>
        <p:spPr>
          <a:xfrm rot="5400000">
            <a:off x="6798024" y="2473673"/>
            <a:ext cx="233544" cy="8792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左右矢印 2"/>
          <p:cNvSpPr/>
          <p:nvPr/>
        </p:nvSpPr>
        <p:spPr>
          <a:xfrm rot="472916">
            <a:off x="2375909" y="2423630"/>
            <a:ext cx="3544424" cy="1240457"/>
          </a:xfrm>
          <a:prstGeom prst="leftRightArrow">
            <a:avLst>
              <a:gd name="adj1" fmla="val 55460"/>
              <a:gd name="adj2" fmla="val 5000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同じ熱処理でも</a:t>
            </a:r>
            <a:endParaRPr kumimoji="1"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工程が違う</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93DF1A5F-6398-44E3-9147-1F6AAF84F6B0}"/>
              </a:ext>
            </a:extLst>
          </p:cNvPr>
          <p:cNvCxnSpPr>
            <a:cxnSpLocks/>
          </p:cNvCxnSpPr>
          <p:nvPr/>
        </p:nvCxnSpPr>
        <p:spPr>
          <a:xfrm flipV="1">
            <a:off x="4011154" y="5286376"/>
            <a:ext cx="5984466"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9654DC4-ABB3-4EF4-8865-ED2155DC3FBD}"/>
              </a:ext>
            </a:extLst>
          </p:cNvPr>
          <p:cNvCxnSpPr>
            <a:cxnSpLocks/>
            <a:endCxn id="74" idx="2"/>
          </p:cNvCxnSpPr>
          <p:nvPr/>
        </p:nvCxnSpPr>
        <p:spPr>
          <a:xfrm flipV="1">
            <a:off x="9995620" y="4355098"/>
            <a:ext cx="0" cy="93127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楕円 79">
            <a:extLst>
              <a:ext uri="{FF2B5EF4-FFF2-40B4-BE49-F238E27FC236}">
                <a16:creationId xmlns:a16="http://schemas.microsoft.com/office/drawing/2014/main" id="{59F7EEC2-70C3-4245-B8CD-8E475A51EFE4}"/>
              </a:ext>
            </a:extLst>
          </p:cNvPr>
          <p:cNvSpPr/>
          <p:nvPr/>
        </p:nvSpPr>
        <p:spPr>
          <a:xfrm>
            <a:off x="8877132" y="4455120"/>
            <a:ext cx="2233516" cy="67031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ln>
                  <a:solidFill>
                    <a:schemeClr val="accent5">
                      <a:lumMod val="75000"/>
                    </a:schemeClr>
                  </a:solidFill>
                </a:ln>
                <a:solidFill>
                  <a:sysClr val="windowText" lastClr="000000"/>
                </a:solidFill>
                <a:effectLst>
                  <a:glow rad="139700">
                    <a:schemeClr val="accent2">
                      <a:satMod val="175000"/>
                      <a:alpha val="40000"/>
                    </a:schemeClr>
                  </a:glow>
                </a:effectLst>
                <a:latin typeface="Meiryo UI" panose="020B0604030504040204" pitchFamily="50" charset="-128"/>
                <a:ea typeface="Meiryo UI" panose="020B0604030504040204" pitchFamily="50" charset="-128"/>
              </a:rPr>
              <a:t>形状づくり</a:t>
            </a:r>
          </a:p>
        </p:txBody>
      </p:sp>
    </p:spTree>
    <p:extLst>
      <p:ext uri="{BB962C8B-B14F-4D97-AF65-F5344CB8AC3E}">
        <p14:creationId xmlns:p14="http://schemas.microsoft.com/office/powerpoint/2010/main" val="3360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ppt_x"/>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ppt_x"/>
                                          </p:val>
                                        </p:tav>
                                        <p:tav tm="100000">
                                          <p:val>
                                            <p:strVal val="#ppt_x"/>
                                          </p:val>
                                        </p:tav>
                                      </p:tavLst>
                                    </p:anim>
                                    <p:anim calcmode="lin" valueType="num">
                                      <p:cBhvr additive="base">
                                        <p:cTn id="20"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wipe(left)">
                                      <p:cBhvr>
                                        <p:cTn id="28" dur="500"/>
                                        <p:tgtEl>
                                          <p:spTgt spid="9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par>
                                <p:cTn id="37" presetID="22" presetClass="entr" presetSubtype="8"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left)">
                                      <p:cBhvr>
                                        <p:cTn id="42" dur="500"/>
                                        <p:tgtEl>
                                          <p:spTgt spid="4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500"/>
                                        <p:tgtEl>
                                          <p:spTgt spid="50"/>
                                        </p:tgtEl>
                                      </p:cBhvr>
                                    </p:animEffect>
                                  </p:childTnLst>
                                </p:cTn>
                              </p:par>
                              <p:par>
                                <p:cTn id="46" presetID="22" presetClass="entr" presetSubtype="8"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left)">
                                      <p:cBhvr>
                                        <p:cTn id="56" dur="500"/>
                                        <p:tgtEl>
                                          <p:spTgt spid="79"/>
                                        </p:tgtEl>
                                      </p:cBhvr>
                                    </p:animEffect>
                                  </p:childTnLst>
                                </p:cTn>
                              </p:par>
                              <p:par>
                                <p:cTn id="57" presetID="22" presetClass="entr" presetSubtype="8"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left)">
                                      <p:cBhvr>
                                        <p:cTn id="62" dur="500"/>
                                        <p:tgtEl>
                                          <p:spTgt spid="62"/>
                                        </p:tgtEl>
                                      </p:cBhvr>
                                    </p:animEffect>
                                  </p:childTnLst>
                                </p:cTn>
                              </p:par>
                              <p:par>
                                <p:cTn id="63" presetID="22" presetClass="entr" presetSubtype="8"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left)">
                                      <p:cBhvr>
                                        <p:cTn id="65" dur="500"/>
                                        <p:tgtEl>
                                          <p:spTgt spid="6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left)">
                                      <p:cBhvr>
                                        <p:cTn id="68" dur="500"/>
                                        <p:tgtEl>
                                          <p:spTgt spid="7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left)">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up)">
                                      <p:cBhvr>
                                        <p:cTn id="76" dur="500"/>
                                        <p:tgtEl>
                                          <p:spTgt spid="2"/>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up)">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left)">
                                      <p:cBhvr>
                                        <p:cTn id="91" dur="500"/>
                                        <p:tgtEl>
                                          <p:spTgt spid="9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left)">
                                      <p:cBhvr>
                                        <p:cTn id="94" dur="500"/>
                                        <p:tgtEl>
                                          <p:spTgt spid="49"/>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wipe(left)">
                                      <p:cBhvr>
                                        <p:cTn id="97" dur="500"/>
                                        <p:tgtEl>
                                          <p:spTgt spid="99"/>
                                        </p:tgtEl>
                                      </p:cBhvr>
                                    </p:animEffect>
                                  </p:childTnLst>
                                </p:cTn>
                              </p:par>
                              <p:par>
                                <p:cTn id="98" presetID="22" presetClass="entr" presetSubtype="4"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down)">
                                      <p:cBhvr>
                                        <p:cTn id="100" dur="500"/>
                                        <p:tgtEl>
                                          <p:spTgt spid="45"/>
                                        </p:tgtEl>
                                      </p:cBhvr>
                                    </p:animEffect>
                                  </p:childTnLst>
                                </p:cTn>
                              </p:par>
                              <p:par>
                                <p:cTn id="101" presetID="22" presetClass="entr" presetSubtype="4"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wipe(down)">
                                      <p:cBhvr>
                                        <p:cTn id="10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0" grpId="0" animBg="1"/>
      <p:bldP spid="79" grpId="0" animBg="1"/>
      <p:bldP spid="11" grpId="0" animBg="1"/>
      <p:bldP spid="86" grpId="0" animBg="1"/>
      <p:bldP spid="87" grpId="0" animBg="1"/>
      <p:bldP spid="88" grpId="0" animBg="1"/>
      <p:bldP spid="28" grpId="0" animBg="1"/>
      <p:bldP spid="91" grpId="0" animBg="1"/>
      <p:bldP spid="99" grpId="0" animBg="1"/>
      <p:bldP spid="49" grpId="0" animBg="1"/>
      <p:bldP spid="47" grpId="0" animBg="1"/>
      <p:bldP spid="50" grpId="0" animBg="1"/>
      <p:bldP spid="62" grpId="0" animBg="1"/>
      <p:bldP spid="74" grpId="0" animBg="1"/>
      <p:bldP spid="2" grpId="0" animBg="1"/>
      <p:bldP spid="7" grpId="0" animBg="1"/>
      <p:bldP spid="3" grpId="0" animBg="1"/>
      <p:bldP spid="80"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accent1">
              <a:lumMod val="75000"/>
            </a:schemeClr>
          </a:solidFill>
        </a:ln>
      </a:spPr>
      <a:bodyPr rtlCol="0" anchor="ctr"/>
      <a:lstStyle>
        <a:defPPr algn="ctr">
          <a:defRPr sz="20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33916</TotalTime>
  <Words>4994</Words>
  <Application>Microsoft Office PowerPoint</Application>
  <PresentationFormat>ワイド画面</PresentationFormat>
  <Paragraphs>1041</Paragraphs>
  <Slides>39</Slides>
  <Notes>21</Notes>
  <HiddenSlides>0</HiddenSlides>
  <MMClips>6</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39</vt:i4>
      </vt:variant>
    </vt:vector>
  </HeadingPairs>
  <TitlesOfParts>
    <vt:vector size="47" baseType="lpstr">
      <vt:lpstr>HGP創英角ﾎﾟｯﾌﾟ体</vt:lpstr>
      <vt:lpstr>HG創英角ﾎﾟｯﾌﾟ体</vt:lpstr>
      <vt:lpstr>Meiryo UI</vt:lpstr>
      <vt:lpstr>Spica Neue P</vt:lpstr>
      <vt:lpstr>游ゴシック</vt:lpstr>
      <vt:lpstr>游ゴシック Light</vt:lpstr>
      <vt:lpstr>Arial</vt:lpstr>
      <vt:lpstr>Office テーマ</vt:lpstr>
      <vt:lpstr>PowerPoint プレゼンテーション</vt:lpstr>
      <vt:lpstr>松尾製作所　豊明工場 ス パ ロ ッ ク 超 サ ー ク ル</vt:lpstr>
      <vt:lpstr>～　会　社　紹　介　～</vt:lpstr>
      <vt:lpstr>～　職　場　紹　介　～</vt:lpstr>
      <vt:lpstr>～　サ　ー　ク　ル　紹　介　～</vt:lpstr>
      <vt:lpstr>～　サ　ー　ク　ル　レ　ベ　ル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豊明工場 スパロック超サークル</dc:title>
  <dc:creator>豊明工場-5</dc:creator>
  <cp:lastModifiedBy>竹田 早希</cp:lastModifiedBy>
  <cp:revision>1514</cp:revision>
  <cp:lastPrinted>2024-05-28T07:15:23Z</cp:lastPrinted>
  <dcterms:created xsi:type="dcterms:W3CDTF">2023-11-20T04:42:21Z</dcterms:created>
  <dcterms:modified xsi:type="dcterms:W3CDTF">2024-10-11T08:09:58Z</dcterms:modified>
</cp:coreProperties>
</file>