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43"/>
  </p:notesMasterIdLst>
  <p:handoutMasterIdLst>
    <p:handoutMasterId r:id="rId44"/>
  </p:handoutMasterIdLst>
  <p:sldIdLst>
    <p:sldId id="579" r:id="rId6"/>
    <p:sldId id="261" r:id="rId7"/>
    <p:sldId id="575" r:id="rId8"/>
    <p:sldId id="263" r:id="rId9"/>
    <p:sldId id="314" r:id="rId10"/>
    <p:sldId id="270" r:id="rId11"/>
    <p:sldId id="272" r:id="rId12"/>
    <p:sldId id="577" r:id="rId13"/>
    <p:sldId id="273" r:id="rId14"/>
    <p:sldId id="274" r:id="rId15"/>
    <p:sldId id="275" r:id="rId16"/>
    <p:sldId id="278" r:id="rId17"/>
    <p:sldId id="279" r:id="rId18"/>
    <p:sldId id="291" r:id="rId19"/>
    <p:sldId id="321" r:id="rId20"/>
    <p:sldId id="282" r:id="rId21"/>
    <p:sldId id="316" r:id="rId22"/>
    <p:sldId id="323" r:id="rId23"/>
    <p:sldId id="306" r:id="rId24"/>
    <p:sldId id="307" r:id="rId25"/>
    <p:sldId id="308" r:id="rId26"/>
    <p:sldId id="324" r:id="rId27"/>
    <p:sldId id="304" r:id="rId28"/>
    <p:sldId id="317" r:id="rId29"/>
    <p:sldId id="294" r:id="rId30"/>
    <p:sldId id="318" r:id="rId31"/>
    <p:sldId id="319" r:id="rId32"/>
    <p:sldId id="320" r:id="rId33"/>
    <p:sldId id="295" r:id="rId34"/>
    <p:sldId id="298" r:id="rId35"/>
    <p:sldId id="581" r:id="rId36"/>
    <p:sldId id="299" r:id="rId37"/>
    <p:sldId id="331" r:id="rId38"/>
    <p:sldId id="315" r:id="rId39"/>
    <p:sldId id="582" r:id="rId40"/>
    <p:sldId id="586" r:id="rId41"/>
    <p:sldId id="30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249" userDrawn="1">
          <p15:clr>
            <a:srgbClr val="A4A3A4"/>
          </p15:clr>
        </p15:guide>
        <p15:guide id="4" orient="horz" pos="709" userDrawn="1">
          <p15:clr>
            <a:srgbClr val="A4A3A4"/>
          </p15:clr>
        </p15:guide>
        <p15:guide id="5" orient="horz" pos="3974" userDrawn="1">
          <p15:clr>
            <a:srgbClr val="A4A3A4"/>
          </p15:clr>
        </p15:guide>
        <p15:guide id="6" pos="551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FFF66"/>
    <a:srgbClr val="00FF00"/>
    <a:srgbClr val="FFFFCC"/>
    <a:srgbClr val="FF00FF"/>
    <a:srgbClr val="99CC00"/>
    <a:srgbClr val="4868B2"/>
    <a:srgbClr val="0AA2AC"/>
    <a:srgbClr val="239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F6433-225B-48B7-BD5A-515C00526AC0}" v="42" dt="2024-08-27T06:07:44.791"/>
  </p1510:revLst>
</p1510:revInfo>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6" autoAdjust="0"/>
    <p:restoredTop sz="96318" autoAdjust="0"/>
  </p:normalViewPr>
  <p:slideViewPr>
    <p:cSldViewPr snapToGrid="0" showGuides="1">
      <p:cViewPr varScale="1">
        <p:scale>
          <a:sx n="113" d="100"/>
          <a:sy n="113" d="100"/>
        </p:scale>
        <p:origin x="1614" y="84"/>
      </p:cViewPr>
      <p:guideLst>
        <p:guide orient="horz" pos="2160"/>
        <p:guide pos="2880"/>
        <p:guide pos="249"/>
        <p:guide orient="horz" pos="709"/>
        <p:guide orient="horz" pos="3974"/>
        <p:guide pos="5511"/>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6" d="100"/>
          <a:sy n="86" d="100"/>
        </p:scale>
        <p:origin x="378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zuka, Tatsuya (BIL-MB PROD) 小塚 立也" userId="5f1b8865-4f1a-43f9-b638-f495f0f97ac0" providerId="ADAL" clId="{BACF6433-225B-48B7-BD5A-515C00526AC0}"/>
    <pc:docChg chg="undo custSel addSld delSld modSld">
      <pc:chgData name="Kozuka, Tatsuya (BIL-MB PROD) 小塚 立也" userId="5f1b8865-4f1a-43f9-b638-f495f0f97ac0" providerId="ADAL" clId="{BACF6433-225B-48B7-BD5A-515C00526AC0}" dt="2024-08-27T06:08:30.791" v="1775" actId="14100"/>
      <pc:docMkLst>
        <pc:docMk/>
      </pc:docMkLst>
      <pc:sldChg chg="del">
        <pc:chgData name="Kozuka, Tatsuya (BIL-MB PROD) 小塚 立也" userId="5f1b8865-4f1a-43f9-b638-f495f0f97ac0" providerId="ADAL" clId="{BACF6433-225B-48B7-BD5A-515C00526AC0}" dt="2024-08-27T00:36:01.653" v="90" actId="47"/>
        <pc:sldMkLst>
          <pc:docMk/>
          <pc:sldMk cId="1043492685" sldId="260"/>
        </pc:sldMkLst>
      </pc:sldChg>
      <pc:sldChg chg="addSp modSp mod">
        <pc:chgData name="Kozuka, Tatsuya (BIL-MB PROD) 小塚 立也" userId="5f1b8865-4f1a-43f9-b638-f495f0f97ac0" providerId="ADAL" clId="{BACF6433-225B-48B7-BD5A-515C00526AC0}" dt="2024-08-27T05:37:56.935" v="1506" actId="20577"/>
        <pc:sldMkLst>
          <pc:docMk/>
          <pc:sldMk cId="3957457045" sldId="261"/>
        </pc:sldMkLst>
        <pc:spChg chg="add mod">
          <ac:chgData name="Kozuka, Tatsuya (BIL-MB PROD) 小塚 立也" userId="5f1b8865-4f1a-43f9-b638-f495f0f97ac0" providerId="ADAL" clId="{BACF6433-225B-48B7-BD5A-515C00526AC0}" dt="2024-08-27T01:33:51.117" v="1183" actId="20577"/>
          <ac:spMkLst>
            <pc:docMk/>
            <pc:sldMk cId="3957457045" sldId="261"/>
            <ac:spMk id="2" creationId="{052AA44A-34DD-7AEE-B394-355C2FF7352C}"/>
          </ac:spMkLst>
        </pc:spChg>
        <pc:spChg chg="add mod">
          <ac:chgData name="Kozuka, Tatsuya (BIL-MB PROD) 小塚 立也" userId="5f1b8865-4f1a-43f9-b638-f495f0f97ac0" providerId="ADAL" clId="{BACF6433-225B-48B7-BD5A-515C00526AC0}" dt="2024-08-27T05:37:45.758" v="1484" actId="20577"/>
          <ac:spMkLst>
            <pc:docMk/>
            <pc:sldMk cId="3957457045" sldId="261"/>
            <ac:spMk id="3" creationId="{7CFF6B6C-35F9-DCCC-4D74-243269418D46}"/>
          </ac:spMkLst>
        </pc:spChg>
        <pc:graphicFrameChg chg="modGraphic">
          <ac:chgData name="Kozuka, Tatsuya (BIL-MB PROD) 小塚 立也" userId="5f1b8865-4f1a-43f9-b638-f495f0f97ac0" providerId="ADAL" clId="{BACF6433-225B-48B7-BD5A-515C00526AC0}" dt="2024-08-27T05:37:56.935" v="1506" actId="20577"/>
          <ac:graphicFrameMkLst>
            <pc:docMk/>
            <pc:sldMk cId="3957457045" sldId="261"/>
            <ac:graphicFrameMk id="7" creationId="{7167FFEF-EE6D-4A6C-851E-6F8536598BBC}"/>
          </ac:graphicFrameMkLst>
        </pc:graphicFrameChg>
      </pc:sldChg>
      <pc:sldChg chg="addSp modSp mod">
        <pc:chgData name="Kozuka, Tatsuya (BIL-MB PROD) 小塚 立也" userId="5f1b8865-4f1a-43f9-b638-f495f0f97ac0" providerId="ADAL" clId="{BACF6433-225B-48B7-BD5A-515C00526AC0}" dt="2024-08-27T05:38:57.533" v="1519" actId="20577"/>
        <pc:sldMkLst>
          <pc:docMk/>
          <pc:sldMk cId="2788733049" sldId="272"/>
        </pc:sldMkLst>
        <pc:spChg chg="add mod">
          <ac:chgData name="Kozuka, Tatsuya (BIL-MB PROD) 小塚 立也" userId="5f1b8865-4f1a-43f9-b638-f495f0f97ac0" providerId="ADAL" clId="{BACF6433-225B-48B7-BD5A-515C00526AC0}" dt="2024-08-27T05:38:57.533" v="1519" actId="20577"/>
          <ac:spMkLst>
            <pc:docMk/>
            <pc:sldMk cId="2788733049" sldId="272"/>
            <ac:spMk id="2" creationId="{F0EE5C01-24D6-C026-4106-2998752C9249}"/>
          </ac:spMkLst>
        </pc:spChg>
      </pc:sldChg>
      <pc:sldChg chg="addSp modSp mod">
        <pc:chgData name="Kozuka, Tatsuya (BIL-MB PROD) 小塚 立也" userId="5f1b8865-4f1a-43f9-b638-f495f0f97ac0" providerId="ADAL" clId="{BACF6433-225B-48B7-BD5A-515C00526AC0}" dt="2024-08-27T00:59:21.761" v="899" actId="14100"/>
        <pc:sldMkLst>
          <pc:docMk/>
          <pc:sldMk cId="3847635965" sldId="278"/>
        </pc:sldMkLst>
        <pc:spChg chg="add mod">
          <ac:chgData name="Kozuka, Tatsuya (BIL-MB PROD) 小塚 立也" userId="5f1b8865-4f1a-43f9-b638-f495f0f97ac0" providerId="ADAL" clId="{BACF6433-225B-48B7-BD5A-515C00526AC0}" dt="2024-08-27T00:59:21.761" v="899" actId="14100"/>
          <ac:spMkLst>
            <pc:docMk/>
            <pc:sldMk cId="3847635965" sldId="278"/>
            <ac:spMk id="6" creationId="{E29841B2-5D0D-A8C6-3866-30231C7F8A17}"/>
          </ac:spMkLst>
        </pc:spChg>
        <pc:spChg chg="mod">
          <ac:chgData name="Kozuka, Tatsuya (BIL-MB PROD) 小塚 立也" userId="5f1b8865-4f1a-43f9-b638-f495f0f97ac0" providerId="ADAL" clId="{BACF6433-225B-48B7-BD5A-515C00526AC0}" dt="2024-08-27T00:57:50.051" v="792" actId="207"/>
          <ac:spMkLst>
            <pc:docMk/>
            <pc:sldMk cId="3847635965" sldId="278"/>
            <ac:spMk id="23" creationId="{D324BD8E-66B6-D844-107A-68DEACC4DE56}"/>
          </ac:spMkLst>
        </pc:spChg>
        <pc:graphicFrameChg chg="mod">
          <ac:chgData name="Kozuka, Tatsuya (BIL-MB PROD) 小塚 立也" userId="5f1b8865-4f1a-43f9-b638-f495f0f97ac0" providerId="ADAL" clId="{BACF6433-225B-48B7-BD5A-515C00526AC0}" dt="2024-08-27T00:56:28.477" v="785" actId="207"/>
          <ac:graphicFrameMkLst>
            <pc:docMk/>
            <pc:sldMk cId="3847635965" sldId="278"/>
            <ac:graphicFrameMk id="7" creationId="{C8D78CF8-E22E-B882-B518-7BADE30B53A3}"/>
          </ac:graphicFrameMkLst>
        </pc:graphicFrameChg>
      </pc:sldChg>
      <pc:sldChg chg="modSp mod">
        <pc:chgData name="Kozuka, Tatsuya (BIL-MB PROD) 小塚 立也" userId="5f1b8865-4f1a-43f9-b638-f495f0f97ac0" providerId="ADAL" clId="{BACF6433-225B-48B7-BD5A-515C00526AC0}" dt="2024-08-27T00:57:48.412" v="789" actId="1076"/>
        <pc:sldMkLst>
          <pc:docMk/>
          <pc:sldMk cId="1826087510" sldId="279"/>
        </pc:sldMkLst>
        <pc:spChg chg="mod">
          <ac:chgData name="Kozuka, Tatsuya (BIL-MB PROD) 小塚 立也" userId="5f1b8865-4f1a-43f9-b638-f495f0f97ac0" providerId="ADAL" clId="{BACF6433-225B-48B7-BD5A-515C00526AC0}" dt="2024-08-27T00:57:48.412" v="789" actId="1076"/>
          <ac:spMkLst>
            <pc:docMk/>
            <pc:sldMk cId="1826087510" sldId="279"/>
            <ac:spMk id="15" creationId="{665FE791-E529-8FCC-44D5-6C2BC47F951E}"/>
          </ac:spMkLst>
        </pc:spChg>
        <pc:picChg chg="mod">
          <ac:chgData name="Kozuka, Tatsuya (BIL-MB PROD) 小塚 立也" userId="5f1b8865-4f1a-43f9-b638-f495f0f97ac0" providerId="ADAL" clId="{BACF6433-225B-48B7-BD5A-515C00526AC0}" dt="2024-08-27T00:57:04.245" v="787" actId="1076"/>
          <ac:picMkLst>
            <pc:docMk/>
            <pc:sldMk cId="1826087510" sldId="279"/>
            <ac:picMk id="6" creationId="{EFCAEDBE-4F69-5D70-04DD-F72A4015A2A4}"/>
          </ac:picMkLst>
        </pc:picChg>
      </pc:sldChg>
      <pc:sldChg chg="addSp modSp mod">
        <pc:chgData name="Kozuka, Tatsuya (BIL-MB PROD) 小塚 立也" userId="5f1b8865-4f1a-43f9-b638-f495f0f97ac0" providerId="ADAL" clId="{BACF6433-225B-48B7-BD5A-515C00526AC0}" dt="2024-08-27T01:26:05.086" v="1081" actId="20577"/>
        <pc:sldMkLst>
          <pc:docMk/>
          <pc:sldMk cId="655912417" sldId="314"/>
        </pc:sldMkLst>
        <pc:spChg chg="add mod">
          <ac:chgData name="Kozuka, Tatsuya (BIL-MB PROD) 小塚 立也" userId="5f1b8865-4f1a-43f9-b638-f495f0f97ac0" providerId="ADAL" clId="{BACF6433-225B-48B7-BD5A-515C00526AC0}" dt="2024-08-27T01:26:05.086" v="1081" actId="20577"/>
          <ac:spMkLst>
            <pc:docMk/>
            <pc:sldMk cId="655912417" sldId="314"/>
            <ac:spMk id="3" creationId="{79F1C5E0-5AF6-56DA-2E81-6E007450D115}"/>
          </ac:spMkLst>
        </pc:spChg>
        <pc:picChg chg="mod">
          <ac:chgData name="Kozuka, Tatsuya (BIL-MB PROD) 小塚 立也" userId="5f1b8865-4f1a-43f9-b638-f495f0f97ac0" providerId="ADAL" clId="{BACF6433-225B-48B7-BD5A-515C00526AC0}" dt="2024-08-27T00:45:07.736" v="626" actId="1076"/>
          <ac:picMkLst>
            <pc:docMk/>
            <pc:sldMk cId="655912417" sldId="314"/>
            <ac:picMk id="4" creationId="{AADE7A60-0765-CBC4-DCC4-D7FBB67C4CE7}"/>
          </ac:picMkLst>
        </pc:picChg>
      </pc:sldChg>
      <pc:sldChg chg="addSp modSp mod">
        <pc:chgData name="Kozuka, Tatsuya (BIL-MB PROD) 小塚 立也" userId="5f1b8865-4f1a-43f9-b638-f495f0f97ac0" providerId="ADAL" clId="{BACF6433-225B-48B7-BD5A-515C00526AC0}" dt="2024-08-27T01:26:52.824" v="1136" actId="20577"/>
        <pc:sldMkLst>
          <pc:docMk/>
          <pc:sldMk cId="1569667157" sldId="315"/>
        </pc:sldMkLst>
        <pc:spChg chg="add mod">
          <ac:chgData name="Kozuka, Tatsuya (BIL-MB PROD) 小塚 立也" userId="5f1b8865-4f1a-43f9-b638-f495f0f97ac0" providerId="ADAL" clId="{BACF6433-225B-48B7-BD5A-515C00526AC0}" dt="2024-08-27T01:26:52.824" v="1136" actId="20577"/>
          <ac:spMkLst>
            <pc:docMk/>
            <pc:sldMk cId="1569667157" sldId="315"/>
            <ac:spMk id="5" creationId="{2FD7DA8F-B7D8-A31E-A06E-2549B52CDE6C}"/>
          </ac:spMkLst>
        </pc:spChg>
      </pc:sldChg>
      <pc:sldChg chg="addSp delSp modSp add mod">
        <pc:chgData name="Kozuka, Tatsuya (BIL-MB PROD) 小塚 立也" userId="5f1b8865-4f1a-43f9-b638-f495f0f97ac0" providerId="ADAL" clId="{BACF6433-225B-48B7-BD5A-515C00526AC0}" dt="2024-08-27T00:36:59.110" v="125" actId="478"/>
        <pc:sldMkLst>
          <pc:docMk/>
          <pc:sldMk cId="3893406819" sldId="578"/>
        </pc:sldMkLst>
        <pc:spChg chg="add del mod">
          <ac:chgData name="Kozuka, Tatsuya (BIL-MB PROD) 小塚 立也" userId="5f1b8865-4f1a-43f9-b638-f495f0f97ac0" providerId="ADAL" clId="{BACF6433-225B-48B7-BD5A-515C00526AC0}" dt="2024-08-27T00:36:59.110" v="125" actId="478"/>
          <ac:spMkLst>
            <pc:docMk/>
            <pc:sldMk cId="3893406819" sldId="578"/>
            <ac:spMk id="2" creationId="{6C0541FA-377C-BADB-AE64-A0ACB1E75E37}"/>
          </ac:spMkLst>
        </pc:spChg>
      </pc:sldChg>
      <pc:sldChg chg="addSp delSp modSp add mod">
        <pc:chgData name="Kozuka, Tatsuya (BIL-MB PROD) 小塚 立也" userId="5f1b8865-4f1a-43f9-b638-f495f0f97ac0" providerId="ADAL" clId="{BACF6433-225B-48B7-BD5A-515C00526AC0}" dt="2024-08-27T01:33:29.723" v="1161" actId="1076"/>
        <pc:sldMkLst>
          <pc:docMk/>
          <pc:sldMk cId="1342938380" sldId="579"/>
        </pc:sldMkLst>
        <pc:spChg chg="del mod">
          <ac:chgData name="Kozuka, Tatsuya (BIL-MB PROD) 小塚 立也" userId="5f1b8865-4f1a-43f9-b638-f495f0f97ac0" providerId="ADAL" clId="{BACF6433-225B-48B7-BD5A-515C00526AC0}" dt="2024-08-27T00:37:27.654" v="129" actId="478"/>
          <ac:spMkLst>
            <pc:docMk/>
            <pc:sldMk cId="1342938380" sldId="579"/>
            <ac:spMk id="2" creationId="{6C0541FA-377C-BADB-AE64-A0ACB1E75E37}"/>
          </ac:spMkLst>
        </pc:spChg>
        <pc:spChg chg="mod">
          <ac:chgData name="Kozuka, Tatsuya (BIL-MB PROD) 小塚 立也" userId="5f1b8865-4f1a-43f9-b638-f495f0f97ac0" providerId="ADAL" clId="{BACF6433-225B-48B7-BD5A-515C00526AC0}" dt="2024-08-27T01:33:23.444" v="1160" actId="20577"/>
          <ac:spMkLst>
            <pc:docMk/>
            <pc:sldMk cId="1342938380" sldId="579"/>
            <ac:spMk id="4" creationId="{00000000-0000-0000-0000-000000000000}"/>
          </ac:spMkLst>
        </pc:spChg>
        <pc:spChg chg="mod">
          <ac:chgData name="Kozuka, Tatsuya (BIL-MB PROD) 小塚 立也" userId="5f1b8865-4f1a-43f9-b638-f495f0f97ac0" providerId="ADAL" clId="{BACF6433-225B-48B7-BD5A-515C00526AC0}" dt="2024-08-27T00:40:31.776" v="353" actId="1076"/>
          <ac:spMkLst>
            <pc:docMk/>
            <pc:sldMk cId="1342938380" sldId="579"/>
            <ac:spMk id="5" creationId="{00000000-0000-0000-0000-000000000000}"/>
          </ac:spMkLst>
        </pc:spChg>
        <pc:spChg chg="add mod">
          <ac:chgData name="Kozuka, Tatsuya (BIL-MB PROD) 小塚 立也" userId="5f1b8865-4f1a-43f9-b638-f495f0f97ac0" providerId="ADAL" clId="{BACF6433-225B-48B7-BD5A-515C00526AC0}" dt="2024-08-27T01:33:29.723" v="1161" actId="1076"/>
          <ac:spMkLst>
            <pc:docMk/>
            <pc:sldMk cId="1342938380" sldId="579"/>
            <ac:spMk id="6" creationId="{DE3F9BCE-A76C-03DE-99AE-9FD779A9BCC1}"/>
          </ac:spMkLst>
        </pc:spChg>
      </pc:sldChg>
      <pc:sldChg chg="modSp add del mod">
        <pc:chgData name="Kozuka, Tatsuya (BIL-MB PROD) 小塚 立也" userId="5f1b8865-4f1a-43f9-b638-f495f0f97ac0" providerId="ADAL" clId="{BACF6433-225B-48B7-BD5A-515C00526AC0}" dt="2024-08-27T02:51:18.650" v="1383" actId="47"/>
        <pc:sldMkLst>
          <pc:docMk/>
          <pc:sldMk cId="1614400758" sldId="580"/>
        </pc:sldMkLst>
        <pc:grpChg chg="mod">
          <ac:chgData name="Kozuka, Tatsuya (BIL-MB PROD) 小塚 立也" userId="5f1b8865-4f1a-43f9-b638-f495f0f97ac0" providerId="ADAL" clId="{BACF6433-225B-48B7-BD5A-515C00526AC0}" dt="2024-08-27T02:51:13.949" v="1382" actId="1076"/>
          <ac:grpSpMkLst>
            <pc:docMk/>
            <pc:sldMk cId="1614400758" sldId="580"/>
            <ac:grpSpMk id="17" creationId="{FFF68C9B-C346-A500-718D-8EC70407F3CC}"/>
          </ac:grpSpMkLst>
        </pc:grpChg>
        <pc:picChg chg="mod">
          <ac:chgData name="Kozuka, Tatsuya (BIL-MB PROD) 小塚 立也" userId="5f1b8865-4f1a-43f9-b638-f495f0f97ac0" providerId="ADAL" clId="{BACF6433-225B-48B7-BD5A-515C00526AC0}" dt="2024-08-27T01:11:42.756" v="913" actId="1036"/>
          <ac:picMkLst>
            <pc:docMk/>
            <pc:sldMk cId="1614400758" sldId="580"/>
            <ac:picMk id="7" creationId="{6E89F383-6592-2D77-54FF-220011DAC8C7}"/>
          </ac:picMkLst>
        </pc:picChg>
      </pc:sldChg>
      <pc:sldChg chg="addSp delSp modSp add mod">
        <pc:chgData name="Kozuka, Tatsuya (BIL-MB PROD) 小塚 立也" userId="5f1b8865-4f1a-43f9-b638-f495f0f97ac0" providerId="ADAL" clId="{BACF6433-225B-48B7-BD5A-515C00526AC0}" dt="2024-08-27T02:57:31.921" v="1428" actId="14100"/>
        <pc:sldMkLst>
          <pc:docMk/>
          <pc:sldMk cId="306617183" sldId="581"/>
        </pc:sldMkLst>
        <pc:spChg chg="add mod">
          <ac:chgData name="Kozuka, Tatsuya (BIL-MB PROD) 小塚 立也" userId="5f1b8865-4f1a-43f9-b638-f495f0f97ac0" providerId="ADAL" clId="{BACF6433-225B-48B7-BD5A-515C00526AC0}" dt="2024-08-27T02:57:31.921" v="1428" actId="14100"/>
          <ac:spMkLst>
            <pc:docMk/>
            <pc:sldMk cId="306617183" sldId="581"/>
            <ac:spMk id="2" creationId="{1444225B-3999-F156-427A-AE3030C2CD37}"/>
          </ac:spMkLst>
        </pc:spChg>
        <pc:spChg chg="mod">
          <ac:chgData name="Kozuka, Tatsuya (BIL-MB PROD) 小塚 立也" userId="5f1b8865-4f1a-43f9-b638-f495f0f97ac0" providerId="ADAL" clId="{BACF6433-225B-48B7-BD5A-515C00526AC0}" dt="2024-08-27T01:17:29.843" v="928" actId="20577"/>
          <ac:spMkLst>
            <pc:docMk/>
            <pc:sldMk cId="306617183" sldId="581"/>
            <ac:spMk id="5" creationId="{CF1E2ACA-426B-DC79-E0C4-0A9DFBD9D98B}"/>
          </ac:spMkLst>
        </pc:spChg>
        <pc:spChg chg="mod">
          <ac:chgData name="Kozuka, Tatsuya (BIL-MB PROD) 小塚 立也" userId="5f1b8865-4f1a-43f9-b638-f495f0f97ac0" providerId="ADAL" clId="{BACF6433-225B-48B7-BD5A-515C00526AC0}" dt="2024-08-27T01:19:18.554" v="947" actId="1076"/>
          <ac:spMkLst>
            <pc:docMk/>
            <pc:sldMk cId="306617183" sldId="581"/>
            <ac:spMk id="6" creationId="{1F518C8F-F9C7-587C-D3CF-6A67E4E76A93}"/>
          </ac:spMkLst>
        </pc:spChg>
        <pc:spChg chg="del">
          <ac:chgData name="Kozuka, Tatsuya (BIL-MB PROD) 小塚 立也" userId="5f1b8865-4f1a-43f9-b638-f495f0f97ac0" providerId="ADAL" clId="{BACF6433-225B-48B7-BD5A-515C00526AC0}" dt="2024-08-27T01:18:38.478" v="937" actId="478"/>
          <ac:spMkLst>
            <pc:docMk/>
            <pc:sldMk cId="306617183" sldId="581"/>
            <ac:spMk id="8" creationId="{4B3B276E-958C-B423-5B0C-AC2EB8D78404}"/>
          </ac:spMkLst>
        </pc:spChg>
        <pc:spChg chg="mod">
          <ac:chgData name="Kozuka, Tatsuya (BIL-MB PROD) 小塚 立也" userId="5f1b8865-4f1a-43f9-b638-f495f0f97ac0" providerId="ADAL" clId="{BACF6433-225B-48B7-BD5A-515C00526AC0}" dt="2024-08-27T01:20:01.430" v="960" actId="1038"/>
          <ac:spMkLst>
            <pc:docMk/>
            <pc:sldMk cId="306617183" sldId="581"/>
            <ac:spMk id="10" creationId="{D072DCBB-F78D-7747-8D01-C08379D042F3}"/>
          </ac:spMkLst>
        </pc:spChg>
        <pc:spChg chg="mod">
          <ac:chgData name="Kozuka, Tatsuya (BIL-MB PROD) 小塚 立也" userId="5f1b8865-4f1a-43f9-b638-f495f0f97ac0" providerId="ADAL" clId="{BACF6433-225B-48B7-BD5A-515C00526AC0}" dt="2024-08-27T01:20:20.288" v="971" actId="1037"/>
          <ac:spMkLst>
            <pc:docMk/>
            <pc:sldMk cId="306617183" sldId="581"/>
            <ac:spMk id="13" creationId="{11EDD8C2-554B-D7AD-98DE-163D2CF42BD5}"/>
          </ac:spMkLst>
        </pc:spChg>
        <pc:spChg chg="mod">
          <ac:chgData name="Kozuka, Tatsuya (BIL-MB PROD) 小塚 立也" userId="5f1b8865-4f1a-43f9-b638-f495f0f97ac0" providerId="ADAL" clId="{BACF6433-225B-48B7-BD5A-515C00526AC0}" dt="2024-08-27T01:18:16.529" v="934" actId="208"/>
          <ac:spMkLst>
            <pc:docMk/>
            <pc:sldMk cId="306617183" sldId="581"/>
            <ac:spMk id="18" creationId="{E91A1EA3-9474-B728-267F-C073519E900C}"/>
          </ac:spMkLst>
        </pc:spChg>
        <pc:spChg chg="del mod">
          <ac:chgData name="Kozuka, Tatsuya (BIL-MB PROD) 小塚 立也" userId="5f1b8865-4f1a-43f9-b638-f495f0f97ac0" providerId="ADAL" clId="{BACF6433-225B-48B7-BD5A-515C00526AC0}" dt="2024-08-27T01:18:22.206" v="935" actId="478"/>
          <ac:spMkLst>
            <pc:docMk/>
            <pc:sldMk cId="306617183" sldId="581"/>
            <ac:spMk id="19" creationId="{F08A6A0B-4041-33A6-ED86-AFDEC57856C5}"/>
          </ac:spMkLst>
        </pc:spChg>
        <pc:spChg chg="mod">
          <ac:chgData name="Kozuka, Tatsuya (BIL-MB PROD) 小塚 立也" userId="5f1b8865-4f1a-43f9-b638-f495f0f97ac0" providerId="ADAL" clId="{BACF6433-225B-48B7-BD5A-515C00526AC0}" dt="2024-08-27T01:17:09.821" v="916" actId="20577"/>
          <ac:spMkLst>
            <pc:docMk/>
            <pc:sldMk cId="306617183" sldId="581"/>
            <ac:spMk id="29" creationId="{AFE9BBFF-DCAF-F386-69D6-55F3B3FAD9D3}"/>
          </ac:spMkLst>
        </pc:spChg>
        <pc:spChg chg="mod">
          <ac:chgData name="Kozuka, Tatsuya (BIL-MB PROD) 小塚 立也" userId="5f1b8865-4f1a-43f9-b638-f495f0f97ac0" providerId="ADAL" clId="{BACF6433-225B-48B7-BD5A-515C00526AC0}" dt="2024-08-27T01:17:17.034" v="920" actId="20577"/>
          <ac:spMkLst>
            <pc:docMk/>
            <pc:sldMk cId="306617183" sldId="581"/>
            <ac:spMk id="36" creationId="{85F5B314-E0F5-3F56-80D5-BC0BBD0E41DA}"/>
          </ac:spMkLst>
        </pc:spChg>
        <pc:spChg chg="mod">
          <ac:chgData name="Kozuka, Tatsuya (BIL-MB PROD) 小塚 立也" userId="5f1b8865-4f1a-43f9-b638-f495f0f97ac0" providerId="ADAL" clId="{BACF6433-225B-48B7-BD5A-515C00526AC0}" dt="2024-08-27T01:20:31.312" v="974" actId="1037"/>
          <ac:spMkLst>
            <pc:docMk/>
            <pc:sldMk cId="306617183" sldId="581"/>
            <ac:spMk id="39" creationId="{72505FB7-31CB-0EB6-B7B3-A9EAA3C04544}"/>
          </ac:spMkLst>
        </pc:spChg>
        <pc:spChg chg="mod">
          <ac:chgData name="Kozuka, Tatsuya (BIL-MB PROD) 小塚 立也" userId="5f1b8865-4f1a-43f9-b638-f495f0f97ac0" providerId="ADAL" clId="{BACF6433-225B-48B7-BD5A-515C00526AC0}" dt="2024-08-27T01:19:28.233" v="948" actId="404"/>
          <ac:spMkLst>
            <pc:docMk/>
            <pc:sldMk cId="306617183" sldId="581"/>
            <ac:spMk id="41" creationId="{0761C0BC-9564-16A8-78A4-4E1B48627D9B}"/>
          </ac:spMkLst>
        </pc:spChg>
      </pc:sldChg>
      <pc:sldChg chg="addSp modSp add mod">
        <pc:chgData name="Kozuka, Tatsuya (BIL-MB PROD) 小塚 立也" userId="5f1b8865-4f1a-43f9-b638-f495f0f97ac0" providerId="ADAL" clId="{BACF6433-225B-48B7-BD5A-515C00526AC0}" dt="2024-08-27T05:42:49.693" v="1524" actId="20577"/>
        <pc:sldMkLst>
          <pc:docMk/>
          <pc:sldMk cId="2610786624" sldId="582"/>
        </pc:sldMkLst>
        <pc:spChg chg="mod">
          <ac:chgData name="Kozuka, Tatsuya (BIL-MB PROD) 小塚 立也" userId="5f1b8865-4f1a-43f9-b638-f495f0f97ac0" providerId="ADAL" clId="{BACF6433-225B-48B7-BD5A-515C00526AC0}" dt="2024-08-27T01:27:57.570" v="1144" actId="6549"/>
          <ac:spMkLst>
            <pc:docMk/>
            <pc:sldMk cId="2610786624" sldId="582"/>
            <ac:spMk id="3" creationId="{B9EA158B-5DD6-AEA3-A044-B1017032594D}"/>
          </ac:spMkLst>
        </pc:spChg>
        <pc:spChg chg="mod">
          <ac:chgData name="Kozuka, Tatsuya (BIL-MB PROD) 小塚 立也" userId="5f1b8865-4f1a-43f9-b638-f495f0f97ac0" providerId="ADAL" clId="{BACF6433-225B-48B7-BD5A-515C00526AC0}" dt="2024-08-27T01:28:06.241" v="1146" actId="20577"/>
          <ac:spMkLst>
            <pc:docMk/>
            <pc:sldMk cId="2610786624" sldId="582"/>
            <ac:spMk id="8" creationId="{3CBC6EFF-A0B4-09EE-37C9-A97901E6C122}"/>
          </ac:spMkLst>
        </pc:spChg>
        <pc:spChg chg="mod">
          <ac:chgData name="Kozuka, Tatsuya (BIL-MB PROD) 小塚 立也" userId="5f1b8865-4f1a-43f9-b638-f495f0f97ac0" providerId="ADAL" clId="{BACF6433-225B-48B7-BD5A-515C00526AC0}" dt="2024-08-27T01:28:13.088" v="1148" actId="20577"/>
          <ac:spMkLst>
            <pc:docMk/>
            <pc:sldMk cId="2610786624" sldId="582"/>
            <ac:spMk id="11" creationId="{5B4F0FDE-44D0-68D3-3253-2F024E32B8B7}"/>
          </ac:spMkLst>
        </pc:spChg>
        <pc:spChg chg="add mod">
          <ac:chgData name="Kozuka, Tatsuya (BIL-MB PROD) 小塚 立也" userId="5f1b8865-4f1a-43f9-b638-f495f0f97ac0" providerId="ADAL" clId="{BACF6433-225B-48B7-BD5A-515C00526AC0}" dt="2024-08-27T05:42:49.693" v="1524" actId="20577"/>
          <ac:spMkLst>
            <pc:docMk/>
            <pc:sldMk cId="2610786624" sldId="582"/>
            <ac:spMk id="13" creationId="{6CDD8309-C31A-04B4-3F09-976E0C2C670C}"/>
          </ac:spMkLst>
        </pc:spChg>
      </pc:sldChg>
      <pc:sldChg chg="addSp delSp modSp add del mod">
        <pc:chgData name="Kozuka, Tatsuya (BIL-MB PROD) 小塚 立也" userId="5f1b8865-4f1a-43f9-b638-f495f0f97ac0" providerId="ADAL" clId="{BACF6433-225B-48B7-BD5A-515C00526AC0}" dt="2024-08-27T06:05:49.509" v="1671" actId="47"/>
        <pc:sldMkLst>
          <pc:docMk/>
          <pc:sldMk cId="3688245357" sldId="583"/>
        </pc:sldMkLst>
        <pc:spChg chg="add del mod">
          <ac:chgData name="Kozuka, Tatsuya (BIL-MB PROD) 小塚 立也" userId="5f1b8865-4f1a-43f9-b638-f495f0f97ac0" providerId="ADAL" clId="{BACF6433-225B-48B7-BD5A-515C00526AC0}" dt="2024-08-27T05:48:30.417" v="1581" actId="478"/>
          <ac:spMkLst>
            <pc:docMk/>
            <pc:sldMk cId="3688245357" sldId="583"/>
            <ac:spMk id="3" creationId="{7362275C-5392-9BE2-2366-C8F60D12589C}"/>
          </ac:spMkLst>
        </pc:spChg>
        <pc:spChg chg="mod">
          <ac:chgData name="Kozuka, Tatsuya (BIL-MB PROD) 小塚 立也" userId="5f1b8865-4f1a-43f9-b638-f495f0f97ac0" providerId="ADAL" clId="{BACF6433-225B-48B7-BD5A-515C00526AC0}" dt="2024-08-27T05:49:27.181" v="1586" actId="1076"/>
          <ac:spMkLst>
            <pc:docMk/>
            <pc:sldMk cId="3688245357" sldId="583"/>
            <ac:spMk id="6" creationId="{B1CB4D19-90DB-F8BF-9E88-E4B03B444F8E}"/>
          </ac:spMkLst>
        </pc:spChg>
        <pc:picChg chg="mod modCrop">
          <ac:chgData name="Kozuka, Tatsuya (BIL-MB PROD) 小塚 立也" userId="5f1b8865-4f1a-43f9-b638-f495f0f97ac0" providerId="ADAL" clId="{BACF6433-225B-48B7-BD5A-515C00526AC0}" dt="2024-08-27T05:44:21.899" v="1533" actId="1076"/>
          <ac:picMkLst>
            <pc:docMk/>
            <pc:sldMk cId="3688245357" sldId="583"/>
            <ac:picMk id="5" creationId="{256B0637-F29B-82D8-9B85-C9FFA25DD78C}"/>
          </ac:picMkLst>
        </pc:picChg>
      </pc:sldChg>
      <pc:sldChg chg="addSp delSp modSp add del mod">
        <pc:chgData name="Kozuka, Tatsuya (BIL-MB PROD) 小塚 立也" userId="5f1b8865-4f1a-43f9-b638-f495f0f97ac0" providerId="ADAL" clId="{BACF6433-225B-48B7-BD5A-515C00526AC0}" dt="2024-08-27T06:05:51.923" v="1672" actId="47"/>
        <pc:sldMkLst>
          <pc:docMk/>
          <pc:sldMk cId="3962070865" sldId="584"/>
        </pc:sldMkLst>
        <pc:spChg chg="mod">
          <ac:chgData name="Kozuka, Tatsuya (BIL-MB PROD) 小塚 立也" userId="5f1b8865-4f1a-43f9-b638-f495f0f97ac0" providerId="ADAL" clId="{BACF6433-225B-48B7-BD5A-515C00526AC0}" dt="2024-08-27T06:01:50.312" v="1600" actId="207"/>
          <ac:spMkLst>
            <pc:docMk/>
            <pc:sldMk cId="3962070865" sldId="584"/>
            <ac:spMk id="3" creationId="{7362275C-5392-9BE2-2366-C8F60D12589C}"/>
          </ac:spMkLst>
        </pc:spChg>
        <pc:spChg chg="del">
          <ac:chgData name="Kozuka, Tatsuya (BIL-MB PROD) 小塚 立也" userId="5f1b8865-4f1a-43f9-b638-f495f0f97ac0" providerId="ADAL" clId="{BACF6433-225B-48B7-BD5A-515C00526AC0}" dt="2024-08-27T05:49:39.563" v="1587" actId="478"/>
          <ac:spMkLst>
            <pc:docMk/>
            <pc:sldMk cId="3962070865" sldId="584"/>
            <ac:spMk id="6" creationId="{B1CB4D19-90DB-F8BF-9E88-E4B03B444F8E}"/>
          </ac:spMkLst>
        </pc:spChg>
        <pc:spChg chg="add del mod">
          <ac:chgData name="Kozuka, Tatsuya (BIL-MB PROD) 小塚 立也" userId="5f1b8865-4f1a-43f9-b638-f495f0f97ac0" providerId="ADAL" clId="{BACF6433-225B-48B7-BD5A-515C00526AC0}" dt="2024-08-27T05:50:13.578" v="1592" actId="33987"/>
          <ac:spMkLst>
            <pc:docMk/>
            <pc:sldMk cId="3962070865" sldId="584"/>
            <ac:spMk id="7" creationId="{C16E1F17-38CC-7E51-38DE-45D31C28D47E}"/>
          </ac:spMkLst>
        </pc:spChg>
      </pc:sldChg>
      <pc:sldChg chg="modSp add del mod">
        <pc:chgData name="Kozuka, Tatsuya (BIL-MB PROD) 小塚 立也" userId="5f1b8865-4f1a-43f9-b638-f495f0f97ac0" providerId="ADAL" clId="{BACF6433-225B-48B7-BD5A-515C00526AC0}" dt="2024-08-27T06:07:31.575" v="1723" actId="47"/>
        <pc:sldMkLst>
          <pc:docMk/>
          <pc:sldMk cId="3142614123" sldId="585"/>
        </pc:sldMkLst>
        <pc:spChg chg="mod">
          <ac:chgData name="Kozuka, Tatsuya (BIL-MB PROD) 小塚 立也" userId="5f1b8865-4f1a-43f9-b638-f495f0f97ac0" providerId="ADAL" clId="{BACF6433-225B-48B7-BD5A-515C00526AC0}" dt="2024-08-27T06:05:40.784" v="1670" actId="1076"/>
          <ac:spMkLst>
            <pc:docMk/>
            <pc:sldMk cId="3142614123" sldId="585"/>
            <ac:spMk id="3" creationId="{7362275C-5392-9BE2-2366-C8F60D12589C}"/>
          </ac:spMkLst>
        </pc:spChg>
      </pc:sldChg>
      <pc:sldChg chg="addSp modSp add mod">
        <pc:chgData name="Kozuka, Tatsuya (BIL-MB PROD) 小塚 立也" userId="5f1b8865-4f1a-43f9-b638-f495f0f97ac0" providerId="ADAL" clId="{BACF6433-225B-48B7-BD5A-515C00526AC0}" dt="2024-08-27T06:08:30.791" v="1775" actId="14100"/>
        <pc:sldMkLst>
          <pc:docMk/>
          <pc:sldMk cId="4075917852" sldId="586"/>
        </pc:sldMkLst>
        <pc:spChg chg="add mod">
          <ac:chgData name="Kozuka, Tatsuya (BIL-MB PROD) 小塚 立也" userId="5f1b8865-4f1a-43f9-b638-f495f0f97ac0" providerId="ADAL" clId="{BACF6433-225B-48B7-BD5A-515C00526AC0}" dt="2024-08-27T06:08:30.791" v="1775" actId="14100"/>
          <ac:spMkLst>
            <pc:docMk/>
            <pc:sldMk cId="4075917852" sldId="586"/>
            <ac:spMk id="6" creationId="{54CFA1A1-E778-1720-AECA-56359DC34C94}"/>
          </ac:spMkLst>
        </pc:spChg>
        <pc:picChg chg="mod modCrop">
          <ac:chgData name="Kozuka, Tatsuya (BIL-MB PROD) 小塚 立也" userId="5f1b8865-4f1a-43f9-b638-f495f0f97ac0" providerId="ADAL" clId="{BACF6433-225B-48B7-BD5A-515C00526AC0}" dt="2024-08-27T06:06:59.563" v="1722" actId="1038"/>
          <ac:picMkLst>
            <pc:docMk/>
            <pc:sldMk cId="4075917852" sldId="586"/>
            <ac:picMk id="5" creationId="{256B0637-F29B-82D8-9B85-C9FFA25DD78C}"/>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1069;.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4460;.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1069;.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1069;.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tanakask\AppData\Roaming\Microsoft\Excel\Book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anakask\Desktop\QC&#30330;&#34920;&#36039;&#26009;&#20316;&#25104;&#29992;&#36039;&#26009;\QC&#12486;&#12540;&#12510;&#36984;&#23450;&#36039;&#2600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1"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4460;.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Apngosh30\SEIZOU\&#29987;&#26989;&#27231;&#22120;\03.&#35069;&#21697;&#65319;\01.&#32068;&#31435;2G\10.FA\QC&#36039;&#26009;\2023&#24180;&#24230;\23&#24180;&#24230;&#19979;&#26399;\&#12469;&#12540;&#12463;&#12523;&#12524;&#12505;&#12523;&#35413;&#20385;\FA_&#26032;&#12469;&#12540;&#12463;&#12523;&#12524;&#12505;&#12523;&#35413;&#20385;&#34920;_VerI2_JP&#27963;&#21205;&#2446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X</a:t>
            </a:r>
            <a:r>
              <a:rPr lang="ja-JP"/>
              <a:t>軸　評価</a:t>
            </a:r>
            <a:endParaRPr lang="en-US"/>
          </a:p>
        </c:rich>
      </c:tx>
      <c:layout>
        <c:manualLayout>
          <c:xMode val="edge"/>
          <c:yMode val="edge"/>
          <c:x val="0.35123052817353456"/>
          <c:y val="4.1380012897402958E-2"/>
        </c:manualLayout>
      </c:layout>
      <c:overlay val="0"/>
    </c:title>
    <c:autoTitleDeleted val="0"/>
    <c:plotArea>
      <c:layout>
        <c:manualLayout>
          <c:layoutTarget val="inner"/>
          <c:xMode val="edge"/>
          <c:yMode val="edge"/>
          <c:x val="0.30931940833179944"/>
          <c:y val="0.34414170733404964"/>
          <c:w val="0.47574472385658906"/>
          <c:h val="0.56084966287737548"/>
        </c:manualLayout>
      </c:layout>
      <c:radarChart>
        <c:radarStyle val="filled"/>
        <c:varyColors val="0"/>
        <c:ser>
          <c:idx val="1"/>
          <c:order val="0"/>
          <c:tx>
            <c:strRef>
              <c:f>原紙!$E$262</c:f>
              <c:strCache>
                <c:ptCount val="1"/>
                <c:pt idx="0">
                  <c:v>目標</c:v>
                </c:pt>
              </c:strCache>
            </c:strRef>
          </c:tx>
          <c:val>
            <c:numRef>
              <c:f>原紙!$G$25:$K$25</c:f>
              <c:numCache>
                <c:formatCode>0.0</c:formatCode>
                <c:ptCount val="5"/>
                <c:pt idx="0">
                  <c:v>3</c:v>
                </c:pt>
                <c:pt idx="1">
                  <c:v>3.3333333333333335</c:v>
                </c:pt>
                <c:pt idx="2">
                  <c:v>3.8333333333333335</c:v>
                </c:pt>
                <c:pt idx="3">
                  <c:v>3</c:v>
                </c:pt>
                <c:pt idx="4">
                  <c:v>3.0833333333333335</c:v>
                </c:pt>
              </c:numCache>
            </c:numRef>
          </c:val>
          <c:extLst>
            <c:ext xmlns:c16="http://schemas.microsoft.com/office/drawing/2014/chart" uri="{C3380CC4-5D6E-409C-BE32-E72D297353CC}">
              <c16:uniqueId val="{00000000-72D6-43BA-BDB6-FAD63898B623}"/>
            </c:ext>
          </c:extLst>
        </c:ser>
        <c:ser>
          <c:idx val="2"/>
          <c:order val="1"/>
          <c:tx>
            <c:strRef>
              <c:f>原紙!$E$248</c:f>
              <c:strCache>
                <c:ptCount val="1"/>
                <c:pt idx="0">
                  <c:v>活動後実績</c:v>
                </c:pt>
              </c:strCache>
            </c:strRef>
          </c:tx>
          <c:spPr>
            <a:ln w="25400">
              <a:noFill/>
            </a:ln>
          </c:spPr>
          <c:val>
            <c:numRef>
              <c:f>原紙!$S$22:$W$22</c:f>
              <c:numCache>
                <c:formatCode>0.0</c:formatCode>
                <c:ptCount val="5"/>
                <c:pt idx="0">
                  <c:v>2.5</c:v>
                </c:pt>
                <c:pt idx="1">
                  <c:v>2.6666666666666665</c:v>
                </c:pt>
                <c:pt idx="2">
                  <c:v>3.75</c:v>
                </c:pt>
                <c:pt idx="3">
                  <c:v>2.6666666666666665</c:v>
                </c:pt>
                <c:pt idx="4">
                  <c:v>2.5833333333333335</c:v>
                </c:pt>
              </c:numCache>
            </c:numRef>
          </c:val>
          <c:extLst>
            <c:ext xmlns:c16="http://schemas.microsoft.com/office/drawing/2014/chart" uri="{C3380CC4-5D6E-409C-BE32-E72D297353CC}">
              <c16:uniqueId val="{00000001-72D6-43BA-BDB6-FAD63898B623}"/>
            </c:ext>
          </c:extLst>
        </c:ser>
        <c:ser>
          <c:idx val="0"/>
          <c:order val="2"/>
          <c:tx>
            <c:strRef>
              <c:f>原紙!$E$234</c:f>
              <c:strCache>
                <c:ptCount val="1"/>
                <c:pt idx="0">
                  <c:v>活動前実績</c:v>
                </c:pt>
              </c:strCache>
            </c:strRef>
          </c:tx>
          <c:cat>
            <c:strRef>
              <c:f>原紙!$F$235:$F$239</c:f>
              <c:strCache>
                <c:ptCount val="5"/>
                <c:pt idx="0">
                  <c:v>基本的な考え方</c:v>
                </c:pt>
                <c:pt idx="1">
                  <c:v>リーダーシップ</c:v>
                </c:pt>
                <c:pt idx="2">
                  <c:v>手法</c:v>
                </c:pt>
                <c:pt idx="3">
                  <c:v>多能工</c:v>
                </c:pt>
                <c:pt idx="4">
                  <c:v>改善技能・改善能力</c:v>
                </c:pt>
              </c:strCache>
            </c:strRef>
          </c:cat>
          <c:val>
            <c:numRef>
              <c:f>原紙!$G$22:$K$22</c:f>
              <c:numCache>
                <c:formatCode>0.0</c:formatCode>
                <c:ptCount val="5"/>
                <c:pt idx="0">
                  <c:v>2.5</c:v>
                </c:pt>
                <c:pt idx="1">
                  <c:v>2.6666666666666665</c:v>
                </c:pt>
                <c:pt idx="2">
                  <c:v>3.75</c:v>
                </c:pt>
                <c:pt idx="3">
                  <c:v>2.6666666666666665</c:v>
                </c:pt>
                <c:pt idx="4">
                  <c:v>2.5833333333333335</c:v>
                </c:pt>
              </c:numCache>
            </c:numRef>
          </c:val>
          <c:extLst>
            <c:ext xmlns:c16="http://schemas.microsoft.com/office/drawing/2014/chart" uri="{C3380CC4-5D6E-409C-BE32-E72D297353CC}">
              <c16:uniqueId val="{00000002-72D6-43BA-BDB6-FAD63898B623}"/>
            </c:ext>
          </c:extLst>
        </c:ser>
        <c:dLbls>
          <c:showLegendKey val="0"/>
          <c:showVal val="0"/>
          <c:showCatName val="0"/>
          <c:showSerName val="0"/>
          <c:showPercent val="0"/>
          <c:showBubbleSize val="0"/>
        </c:dLbls>
        <c:axId val="141904512"/>
        <c:axId val="141906304"/>
      </c:radarChart>
      <c:catAx>
        <c:axId val="141904512"/>
        <c:scaling>
          <c:orientation val="minMax"/>
        </c:scaling>
        <c:delete val="0"/>
        <c:axPos val="b"/>
        <c:majorGridlines/>
        <c:numFmt formatCode="General" sourceLinked="1"/>
        <c:majorTickMark val="out"/>
        <c:minorTickMark val="none"/>
        <c:tickLblPos val="nextTo"/>
        <c:txPr>
          <a:bodyPr/>
          <a:lstStyle/>
          <a:p>
            <a:pPr>
              <a:defRPr sz="900"/>
            </a:pPr>
            <a:endParaRPr lang="ja-JP"/>
          </a:p>
        </c:txPr>
        <c:crossAx val="141906304"/>
        <c:crosses val="autoZero"/>
        <c:auto val="1"/>
        <c:lblAlgn val="ctr"/>
        <c:lblOffset val="100"/>
        <c:noMultiLvlLbl val="0"/>
      </c:catAx>
      <c:valAx>
        <c:axId val="141906304"/>
        <c:scaling>
          <c:orientation val="minMax"/>
          <c:max val="5"/>
          <c:min val="0"/>
        </c:scaling>
        <c:delete val="0"/>
        <c:axPos val="l"/>
        <c:majorGridlines/>
        <c:numFmt formatCode="#,##0_);[Red]\(#,##0\)" sourceLinked="0"/>
        <c:majorTickMark val="out"/>
        <c:minorTickMark val="none"/>
        <c:tickLblPos val="nextTo"/>
        <c:txPr>
          <a:bodyPr/>
          <a:lstStyle/>
          <a:p>
            <a:pPr>
              <a:defRPr sz="800"/>
            </a:pPr>
            <a:endParaRPr lang="ja-JP"/>
          </a:p>
        </c:txPr>
        <c:crossAx val="141904512"/>
        <c:crosses val="autoZero"/>
        <c:crossBetween val="between"/>
        <c:majorUnit val="1"/>
      </c:valAx>
    </c:plotArea>
    <c:plotVisOnly val="1"/>
    <c:dispBlanksAs val="gap"/>
    <c:showDLblsOverMax val="0"/>
  </c:chart>
  <c:spPr>
    <a:ln w="28575">
      <a:solidFill>
        <a:srgbClr val="0D2EA0"/>
      </a:solidFill>
    </a:ln>
    <a:scene3d>
      <a:camera prst="orthographicFront"/>
      <a:lightRig rig="threePt" dir="t"/>
    </a:scene3d>
    <a:sp3d>
      <a:bevelT prst="angle"/>
    </a:sp3d>
  </c:spPr>
  <c:txPr>
    <a:bodyPr/>
    <a:lstStyle/>
    <a:p>
      <a:pPr>
        <a:defRPr sz="1400"/>
      </a:pPr>
      <a:endParaRPr lang="ja-JP"/>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64246402161833"/>
          <c:y val="9.8887992436349256E-2"/>
          <c:w val="0.67893554772387266"/>
          <c:h val="0.73886446039759734"/>
        </c:manualLayout>
      </c:layout>
      <c:scatterChart>
        <c:scatterStyle val="lineMarker"/>
        <c:varyColors val="0"/>
        <c:ser>
          <c:idx val="0"/>
          <c:order val="0"/>
          <c:tx>
            <c:v>活動前サークルレベル</c:v>
          </c:tx>
          <c:spPr>
            <a:ln w="57150">
              <a:solidFill>
                <a:schemeClr val="tx1"/>
              </a:solidFill>
            </a:ln>
          </c:spPr>
          <c:marker>
            <c:symbol val="circle"/>
            <c:size val="10"/>
            <c:spPr>
              <a:solidFill>
                <a:srgbClr val="FFFF00"/>
              </a:solidFill>
              <a:ln w="12700">
                <a:solidFill>
                  <a:schemeClr val="tx1"/>
                </a:solidFill>
              </a:ln>
            </c:spPr>
          </c:marker>
          <c:errBars>
            <c:errDir val="y"/>
            <c:errBarType val="minus"/>
            <c:errValType val="percentage"/>
            <c:noEndCap val="0"/>
            <c:val val="100"/>
            <c:spPr>
              <a:ln w="38100">
                <a:solidFill>
                  <a:schemeClr val="tx2">
                    <a:lumMod val="60000"/>
                    <a:lumOff val="40000"/>
                  </a:schemeClr>
                </a:solidFill>
                <a:prstDash val="sysDot"/>
              </a:ln>
            </c:spPr>
          </c:errBars>
          <c:errBars>
            <c:errDir val="x"/>
            <c:errBarType val="minus"/>
            <c:errValType val="percentage"/>
            <c:noEndCap val="0"/>
            <c:val val="100"/>
            <c:spPr>
              <a:ln w="38100">
                <a:solidFill>
                  <a:schemeClr val="tx2">
                    <a:lumMod val="60000"/>
                    <a:lumOff val="40000"/>
                  </a:schemeClr>
                </a:solidFill>
                <a:prstDash val="sysDot"/>
              </a:ln>
            </c:spPr>
          </c:errBars>
          <c:xVal>
            <c:numRef>
              <c:f>原紙!$F$22</c:f>
              <c:numCache>
                <c:formatCode>0.0</c:formatCode>
                <c:ptCount val="1"/>
                <c:pt idx="0">
                  <c:v>2.833333333333333</c:v>
                </c:pt>
              </c:numCache>
            </c:numRef>
          </c:xVal>
          <c:yVal>
            <c:numRef>
              <c:f>原紙!$F$23</c:f>
              <c:numCache>
                <c:formatCode>0.0</c:formatCode>
                <c:ptCount val="1"/>
                <c:pt idx="0">
                  <c:v>3.2833333333333328</c:v>
                </c:pt>
              </c:numCache>
            </c:numRef>
          </c:yVal>
          <c:smooth val="0"/>
          <c:extLst>
            <c:ext xmlns:c16="http://schemas.microsoft.com/office/drawing/2014/chart" uri="{C3380CC4-5D6E-409C-BE32-E72D297353CC}">
              <c16:uniqueId val="{00000000-D0C8-47FC-B1F3-875DD195B74C}"/>
            </c:ext>
          </c:extLst>
        </c:ser>
        <c:ser>
          <c:idx val="1"/>
          <c:order val="1"/>
          <c:tx>
            <c:v>サークルレベル目標</c:v>
          </c:tx>
          <c:errBars>
            <c:errDir val="y"/>
            <c:errBarType val="minus"/>
            <c:errValType val="percentage"/>
            <c:noEndCap val="0"/>
            <c:val val="100"/>
            <c:spPr>
              <a:ln w="38100">
                <a:solidFill>
                  <a:schemeClr val="accent6">
                    <a:lumMod val="75000"/>
                  </a:schemeClr>
                </a:solidFill>
                <a:prstDash val="sysDot"/>
              </a:ln>
            </c:spPr>
          </c:errBars>
          <c:errBars>
            <c:errDir val="x"/>
            <c:errBarType val="minus"/>
            <c:errValType val="percentage"/>
            <c:noEndCap val="0"/>
            <c:val val="100"/>
            <c:spPr>
              <a:ln w="38100">
                <a:solidFill>
                  <a:schemeClr val="accent6">
                    <a:lumMod val="75000"/>
                  </a:schemeClr>
                </a:solidFill>
                <a:prstDash val="sysDot"/>
              </a:ln>
            </c:spPr>
          </c:errBars>
          <c:xVal>
            <c:numRef>
              <c:f>原紙!$F$25</c:f>
              <c:numCache>
                <c:formatCode>0.0</c:formatCode>
                <c:ptCount val="1"/>
                <c:pt idx="0">
                  <c:v>3.25</c:v>
                </c:pt>
              </c:numCache>
            </c:numRef>
          </c:xVal>
          <c:yVal>
            <c:numRef>
              <c:f>原紙!$F$26</c:f>
              <c:numCache>
                <c:formatCode>0.0</c:formatCode>
                <c:ptCount val="1"/>
                <c:pt idx="0">
                  <c:v>3.75</c:v>
                </c:pt>
              </c:numCache>
            </c:numRef>
          </c:yVal>
          <c:smooth val="0"/>
          <c:extLst>
            <c:ext xmlns:c16="http://schemas.microsoft.com/office/drawing/2014/chart" uri="{C3380CC4-5D6E-409C-BE32-E72D297353CC}">
              <c16:uniqueId val="{00000001-D0C8-47FC-B1F3-875DD195B74C}"/>
            </c:ext>
          </c:extLst>
        </c:ser>
        <c:ser>
          <c:idx val="2"/>
          <c:order val="2"/>
          <c:tx>
            <c:v>活動後サークルレベル</c:v>
          </c:tx>
          <c:errBars>
            <c:errDir val="y"/>
            <c:errBarType val="minus"/>
            <c:errValType val="percentage"/>
            <c:noEndCap val="0"/>
            <c:val val="100"/>
            <c:spPr>
              <a:ln w="34925">
                <a:solidFill>
                  <a:srgbClr val="00B050"/>
                </a:solidFill>
                <a:prstDash val="sysDash"/>
              </a:ln>
            </c:spPr>
          </c:errBars>
          <c:errBars>
            <c:errDir val="x"/>
            <c:errBarType val="minus"/>
            <c:errValType val="percentage"/>
            <c:noEndCap val="0"/>
            <c:val val="100"/>
            <c:spPr>
              <a:ln w="34925">
                <a:solidFill>
                  <a:srgbClr val="00B050"/>
                </a:solidFill>
                <a:prstDash val="sysDash"/>
              </a:ln>
            </c:spPr>
          </c:errBars>
          <c:xVal>
            <c:numRef>
              <c:f>原紙!$Q$22</c:f>
              <c:numCache>
                <c:formatCode>0.0</c:formatCode>
                <c:ptCount val="1"/>
                <c:pt idx="0">
                  <c:v>3.1</c:v>
                </c:pt>
              </c:numCache>
            </c:numRef>
          </c:xVal>
          <c:yVal>
            <c:numRef>
              <c:f>原紙!$Q$23</c:f>
              <c:numCache>
                <c:formatCode>0.0</c:formatCode>
                <c:ptCount val="1"/>
                <c:pt idx="0">
                  <c:v>3.3833333333333329</c:v>
                </c:pt>
              </c:numCache>
            </c:numRef>
          </c:yVal>
          <c:smooth val="0"/>
          <c:extLst>
            <c:ext xmlns:c16="http://schemas.microsoft.com/office/drawing/2014/chart" uri="{C3380CC4-5D6E-409C-BE32-E72D297353CC}">
              <c16:uniqueId val="{00000002-D0C8-47FC-B1F3-875DD195B74C}"/>
            </c:ext>
          </c:extLst>
        </c:ser>
        <c:dLbls>
          <c:showLegendKey val="0"/>
          <c:showVal val="0"/>
          <c:showCatName val="0"/>
          <c:showSerName val="0"/>
          <c:showPercent val="0"/>
          <c:showBubbleSize val="0"/>
        </c:dLbls>
        <c:axId val="141781248"/>
        <c:axId val="141787136"/>
      </c:scatterChart>
      <c:valAx>
        <c:axId val="141781248"/>
        <c:scaling>
          <c:orientation val="minMax"/>
          <c:max val="5"/>
          <c:min val="1"/>
        </c:scaling>
        <c:delete val="0"/>
        <c:axPos val="b"/>
        <c:numFmt formatCode="0.0" sourceLinked="1"/>
        <c:majorTickMark val="out"/>
        <c:minorTickMark val="none"/>
        <c:tickLblPos val="nextTo"/>
        <c:txPr>
          <a:bodyPr/>
          <a:lstStyle/>
          <a:p>
            <a:pPr>
              <a:defRPr sz="1400"/>
            </a:pPr>
            <a:endParaRPr lang="ja-JP"/>
          </a:p>
        </c:txPr>
        <c:crossAx val="141787136"/>
        <c:crosses val="autoZero"/>
        <c:crossBetween val="midCat"/>
        <c:majorUnit val="0.5"/>
        <c:minorUnit val="0.2"/>
      </c:valAx>
      <c:valAx>
        <c:axId val="141787136"/>
        <c:scaling>
          <c:orientation val="minMax"/>
          <c:max val="5"/>
          <c:min val="1"/>
        </c:scaling>
        <c:delete val="0"/>
        <c:axPos val="l"/>
        <c:numFmt formatCode="0.0" sourceLinked="1"/>
        <c:majorTickMark val="in"/>
        <c:minorTickMark val="none"/>
        <c:tickLblPos val="nextTo"/>
        <c:spPr>
          <a:noFill/>
        </c:spPr>
        <c:txPr>
          <a:bodyPr/>
          <a:lstStyle/>
          <a:p>
            <a:pPr>
              <a:defRPr sz="1400"/>
            </a:pPr>
            <a:endParaRPr lang="ja-JP"/>
          </a:p>
        </c:txPr>
        <c:crossAx val="141781248"/>
        <c:crosses val="autoZero"/>
        <c:crossBetween val="midCat"/>
        <c:majorUnit val="0.5"/>
        <c:minorUnit val="0.1"/>
      </c:valAx>
      <c:spPr>
        <a:ln>
          <a:solidFill>
            <a:schemeClr val="tx1"/>
          </a:solidFill>
        </a:ln>
      </c:spPr>
    </c:plotArea>
    <c:plotVisOnly val="1"/>
    <c:dispBlanksAs val="gap"/>
    <c:showDLblsOverMax val="0"/>
  </c:chart>
  <c:spPr>
    <a:noFill/>
    <a:ln w="28575">
      <a:solidFill>
        <a:srgbClr val="000099"/>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Y</a:t>
            </a:r>
            <a:r>
              <a:rPr lang="ja-JP"/>
              <a:t>軸　評価</a:t>
            </a:r>
            <a:endParaRPr lang="en-US"/>
          </a:p>
        </c:rich>
      </c:tx>
      <c:layout>
        <c:manualLayout>
          <c:xMode val="edge"/>
          <c:yMode val="edge"/>
          <c:x val="0.35041662090822889"/>
          <c:y val="5.3504913988011979E-2"/>
        </c:manualLayout>
      </c:layout>
      <c:overlay val="0"/>
    </c:title>
    <c:autoTitleDeleted val="0"/>
    <c:plotArea>
      <c:layout>
        <c:manualLayout>
          <c:layoutTarget val="inner"/>
          <c:xMode val="edge"/>
          <c:yMode val="edge"/>
          <c:x val="0.2902193466159122"/>
          <c:y val="0.35379246139664572"/>
          <c:w val="0.39531113933096274"/>
          <c:h val="0.5385248171118957"/>
        </c:manualLayout>
      </c:layout>
      <c:radarChart>
        <c:radarStyle val="filled"/>
        <c:varyColors val="0"/>
        <c:ser>
          <c:idx val="1"/>
          <c:order val="0"/>
          <c:tx>
            <c:strRef>
              <c:f>原紙!$E$262</c:f>
              <c:strCache>
                <c:ptCount val="1"/>
                <c:pt idx="0">
                  <c:v>目標</c:v>
                </c:pt>
              </c:strCache>
            </c:strRef>
          </c:tx>
          <c:val>
            <c:numRef>
              <c:f>原紙!$G$26:$K$26</c:f>
              <c:numCache>
                <c:formatCode>0.0</c:formatCode>
                <c:ptCount val="5"/>
                <c:pt idx="0">
                  <c:v>3.8333333333333335</c:v>
                </c:pt>
                <c:pt idx="1">
                  <c:v>3.1666666666666665</c:v>
                </c:pt>
                <c:pt idx="2">
                  <c:v>4.083333333333333</c:v>
                </c:pt>
                <c:pt idx="3">
                  <c:v>3.1666666666666665</c:v>
                </c:pt>
                <c:pt idx="4">
                  <c:v>4.5</c:v>
                </c:pt>
              </c:numCache>
            </c:numRef>
          </c:val>
          <c:extLst>
            <c:ext xmlns:c16="http://schemas.microsoft.com/office/drawing/2014/chart" uri="{C3380CC4-5D6E-409C-BE32-E72D297353CC}">
              <c16:uniqueId val="{00000000-E8DB-4FFC-A3B0-BCAA69A07292}"/>
            </c:ext>
          </c:extLst>
        </c:ser>
        <c:ser>
          <c:idx val="2"/>
          <c:order val="1"/>
          <c:tx>
            <c:strRef>
              <c:f>原紙!$E$248</c:f>
              <c:strCache>
                <c:ptCount val="1"/>
                <c:pt idx="0">
                  <c:v>活動後実績</c:v>
                </c:pt>
              </c:strCache>
            </c:strRef>
          </c:tx>
          <c:spPr>
            <a:ln w="25400">
              <a:noFill/>
            </a:ln>
          </c:spPr>
          <c:val>
            <c:numRef>
              <c:f>原紙!$S$23:$W$23</c:f>
              <c:numCache>
                <c:formatCode>0.0</c:formatCode>
                <c:ptCount val="5"/>
                <c:pt idx="0">
                  <c:v>3.6666666666666665</c:v>
                </c:pt>
                <c:pt idx="1">
                  <c:v>3</c:v>
                </c:pt>
                <c:pt idx="2">
                  <c:v>3.3333333333333335</c:v>
                </c:pt>
                <c:pt idx="3">
                  <c:v>2.1666666666666665</c:v>
                </c:pt>
                <c:pt idx="4">
                  <c:v>4.25</c:v>
                </c:pt>
              </c:numCache>
            </c:numRef>
          </c:val>
          <c:extLst>
            <c:ext xmlns:c16="http://schemas.microsoft.com/office/drawing/2014/chart" uri="{C3380CC4-5D6E-409C-BE32-E72D297353CC}">
              <c16:uniqueId val="{00000001-E8DB-4FFC-A3B0-BCAA69A07292}"/>
            </c:ext>
          </c:extLst>
        </c:ser>
        <c:ser>
          <c:idx val="0"/>
          <c:order val="2"/>
          <c:tx>
            <c:strRef>
              <c:f>原紙!$E$234</c:f>
              <c:strCache>
                <c:ptCount val="1"/>
                <c:pt idx="0">
                  <c:v>活動前実績</c:v>
                </c:pt>
              </c:strCache>
            </c:strRef>
          </c:tx>
          <c:cat>
            <c:strRef>
              <c:f>原紙!$F$241:$F$245</c:f>
              <c:strCache>
                <c:ptCount val="5"/>
                <c:pt idx="0">
                  <c:v>チームワーク</c:v>
                </c:pt>
                <c:pt idx="1">
                  <c:v>会合</c:v>
                </c:pt>
                <c:pt idx="2">
                  <c:v>連携</c:v>
                </c:pt>
                <c:pt idx="3">
                  <c:v>意欲</c:v>
                </c:pt>
                <c:pt idx="4">
                  <c:v>ルール遵守</c:v>
                </c:pt>
              </c:strCache>
            </c:strRef>
          </c:cat>
          <c:val>
            <c:numRef>
              <c:f>原紙!$G$23:$K$23</c:f>
              <c:numCache>
                <c:formatCode>0.0</c:formatCode>
                <c:ptCount val="5"/>
                <c:pt idx="0">
                  <c:v>3.6666666666666665</c:v>
                </c:pt>
                <c:pt idx="1">
                  <c:v>3</c:v>
                </c:pt>
                <c:pt idx="2">
                  <c:v>3.3333333333333335</c:v>
                </c:pt>
                <c:pt idx="3">
                  <c:v>2.1666666666666665</c:v>
                </c:pt>
                <c:pt idx="4">
                  <c:v>4.25</c:v>
                </c:pt>
              </c:numCache>
            </c:numRef>
          </c:val>
          <c:extLst>
            <c:ext xmlns:c16="http://schemas.microsoft.com/office/drawing/2014/chart" uri="{C3380CC4-5D6E-409C-BE32-E72D297353CC}">
              <c16:uniqueId val="{00000002-E8DB-4FFC-A3B0-BCAA69A07292}"/>
            </c:ext>
          </c:extLst>
        </c:ser>
        <c:dLbls>
          <c:showLegendKey val="0"/>
          <c:showVal val="0"/>
          <c:showCatName val="0"/>
          <c:showSerName val="0"/>
          <c:showPercent val="0"/>
          <c:showBubbleSize val="0"/>
        </c:dLbls>
        <c:axId val="141940608"/>
        <c:axId val="141942144"/>
      </c:radarChart>
      <c:catAx>
        <c:axId val="141940608"/>
        <c:scaling>
          <c:orientation val="minMax"/>
        </c:scaling>
        <c:delete val="0"/>
        <c:axPos val="b"/>
        <c:majorGridlines/>
        <c:numFmt formatCode="General" sourceLinked="1"/>
        <c:majorTickMark val="out"/>
        <c:minorTickMark val="none"/>
        <c:tickLblPos val="nextTo"/>
        <c:txPr>
          <a:bodyPr/>
          <a:lstStyle/>
          <a:p>
            <a:pPr>
              <a:defRPr sz="900"/>
            </a:pPr>
            <a:endParaRPr lang="ja-JP"/>
          </a:p>
        </c:txPr>
        <c:crossAx val="141942144"/>
        <c:crosses val="autoZero"/>
        <c:auto val="1"/>
        <c:lblAlgn val="ctr"/>
        <c:lblOffset val="100"/>
        <c:noMultiLvlLbl val="0"/>
      </c:catAx>
      <c:valAx>
        <c:axId val="141942144"/>
        <c:scaling>
          <c:orientation val="minMax"/>
          <c:max val="5"/>
          <c:min val="0"/>
        </c:scaling>
        <c:delete val="0"/>
        <c:axPos val="l"/>
        <c:majorGridlines/>
        <c:numFmt formatCode="#,##0_);[Red]\(#,##0\)" sourceLinked="0"/>
        <c:majorTickMark val="out"/>
        <c:minorTickMark val="none"/>
        <c:tickLblPos val="nextTo"/>
        <c:txPr>
          <a:bodyPr/>
          <a:lstStyle/>
          <a:p>
            <a:pPr>
              <a:defRPr sz="800"/>
            </a:pPr>
            <a:endParaRPr lang="ja-JP"/>
          </a:p>
        </c:txPr>
        <c:crossAx val="141940608"/>
        <c:crosses val="autoZero"/>
        <c:crossBetween val="between"/>
        <c:majorUnit val="1"/>
      </c:valAx>
    </c:plotArea>
    <c:legend>
      <c:legendPos val="r"/>
      <c:legendEntry>
        <c:idx val="1"/>
        <c:delete val="1"/>
      </c:legendEntry>
      <c:layout>
        <c:manualLayout>
          <c:xMode val="edge"/>
          <c:yMode val="edge"/>
          <c:x val="0.66282398907365847"/>
          <c:y val="0.74338113560589036"/>
          <c:w val="0.30967454536736422"/>
          <c:h val="0.20182926427602399"/>
        </c:manualLayout>
      </c:layout>
      <c:overlay val="0"/>
      <c:txPr>
        <a:bodyPr/>
        <a:lstStyle/>
        <a:p>
          <a:pPr>
            <a:defRPr sz="1100"/>
          </a:pPr>
          <a:endParaRPr lang="ja-JP"/>
        </a:p>
      </c:txPr>
    </c:legend>
    <c:plotVisOnly val="1"/>
    <c:dispBlanksAs val="gap"/>
    <c:showDLblsOverMax val="0"/>
  </c:chart>
  <c:spPr>
    <a:ln w="28575">
      <a:solidFill>
        <a:srgbClr val="000099"/>
      </a:solidFill>
    </a:ln>
  </c:spPr>
  <c:txPr>
    <a:bodyPr/>
    <a:lstStyle/>
    <a:p>
      <a:pPr>
        <a:defRPr sz="14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78102953406403"/>
          <c:y val="9.8887992436349256E-2"/>
          <c:w val="0.68676763195823087"/>
          <c:h val="0.73886446039759734"/>
        </c:manualLayout>
      </c:layout>
      <c:scatterChart>
        <c:scatterStyle val="lineMarker"/>
        <c:varyColors val="0"/>
        <c:ser>
          <c:idx val="0"/>
          <c:order val="0"/>
          <c:tx>
            <c:v>活動前サークルレベル</c:v>
          </c:tx>
          <c:spPr>
            <a:ln w="57150">
              <a:solidFill>
                <a:schemeClr val="tx1"/>
              </a:solidFill>
            </a:ln>
          </c:spPr>
          <c:marker>
            <c:symbol val="circle"/>
            <c:size val="10"/>
            <c:spPr>
              <a:solidFill>
                <a:srgbClr val="FFFF00"/>
              </a:solidFill>
              <a:ln w="12700">
                <a:solidFill>
                  <a:schemeClr val="tx1"/>
                </a:solidFill>
              </a:ln>
            </c:spPr>
          </c:marker>
          <c:errBars>
            <c:errDir val="y"/>
            <c:errBarType val="minus"/>
            <c:errValType val="percentage"/>
            <c:noEndCap val="0"/>
            <c:val val="100"/>
            <c:spPr>
              <a:ln w="38100">
                <a:solidFill>
                  <a:schemeClr val="tx1"/>
                </a:solidFill>
                <a:prstDash val="sysDot"/>
              </a:ln>
            </c:spPr>
          </c:errBars>
          <c:errBars>
            <c:errDir val="x"/>
            <c:errBarType val="minus"/>
            <c:errValType val="percentage"/>
            <c:noEndCap val="0"/>
            <c:val val="100"/>
            <c:spPr>
              <a:ln w="38100">
                <a:solidFill>
                  <a:schemeClr val="tx1"/>
                </a:solidFill>
                <a:prstDash val="sysDot"/>
              </a:ln>
            </c:spPr>
          </c:errBars>
          <c:xVal>
            <c:numRef>
              <c:f>原紙!$F$22</c:f>
              <c:numCache>
                <c:formatCode>0.0</c:formatCode>
                <c:ptCount val="1"/>
                <c:pt idx="0">
                  <c:v>2.833333333333333</c:v>
                </c:pt>
              </c:numCache>
            </c:numRef>
          </c:xVal>
          <c:yVal>
            <c:numRef>
              <c:f>原紙!$F$23</c:f>
              <c:numCache>
                <c:formatCode>0.0</c:formatCode>
                <c:ptCount val="1"/>
                <c:pt idx="0">
                  <c:v>3.2833333333333328</c:v>
                </c:pt>
              </c:numCache>
            </c:numRef>
          </c:yVal>
          <c:smooth val="0"/>
          <c:extLst>
            <c:ext xmlns:c16="http://schemas.microsoft.com/office/drawing/2014/chart" uri="{C3380CC4-5D6E-409C-BE32-E72D297353CC}">
              <c16:uniqueId val="{00000000-8FC7-45C9-960A-DBEFD3CEB928}"/>
            </c:ext>
          </c:extLst>
        </c:ser>
        <c:ser>
          <c:idx val="1"/>
          <c:order val="1"/>
          <c:tx>
            <c:v>サークルレベル目標</c:v>
          </c:tx>
          <c:errBars>
            <c:errDir val="y"/>
            <c:errBarType val="minus"/>
            <c:errValType val="percentage"/>
            <c:noEndCap val="0"/>
            <c:val val="100"/>
            <c:spPr>
              <a:ln w="38100">
                <a:solidFill>
                  <a:schemeClr val="accent6">
                    <a:lumMod val="75000"/>
                  </a:schemeClr>
                </a:solidFill>
                <a:prstDash val="sysDot"/>
              </a:ln>
            </c:spPr>
          </c:errBars>
          <c:errBars>
            <c:errDir val="x"/>
            <c:errBarType val="minus"/>
            <c:errValType val="percentage"/>
            <c:noEndCap val="0"/>
            <c:val val="100"/>
            <c:spPr>
              <a:ln w="38100">
                <a:solidFill>
                  <a:schemeClr val="accent6">
                    <a:lumMod val="75000"/>
                  </a:schemeClr>
                </a:solidFill>
                <a:prstDash val="sysDot"/>
              </a:ln>
            </c:spPr>
          </c:errBars>
          <c:xVal>
            <c:numRef>
              <c:f>原紙!$F$25</c:f>
              <c:numCache>
                <c:formatCode>0.0</c:formatCode>
                <c:ptCount val="1"/>
                <c:pt idx="0">
                  <c:v>3.25</c:v>
                </c:pt>
              </c:numCache>
            </c:numRef>
          </c:xVal>
          <c:yVal>
            <c:numRef>
              <c:f>原紙!$F$26</c:f>
              <c:numCache>
                <c:formatCode>0.0</c:formatCode>
                <c:ptCount val="1"/>
                <c:pt idx="0">
                  <c:v>3.75</c:v>
                </c:pt>
              </c:numCache>
            </c:numRef>
          </c:yVal>
          <c:smooth val="0"/>
          <c:extLst>
            <c:ext xmlns:c16="http://schemas.microsoft.com/office/drawing/2014/chart" uri="{C3380CC4-5D6E-409C-BE32-E72D297353CC}">
              <c16:uniqueId val="{00000001-8FC7-45C9-960A-DBEFD3CEB928}"/>
            </c:ext>
          </c:extLst>
        </c:ser>
        <c:ser>
          <c:idx val="2"/>
          <c:order val="2"/>
          <c:tx>
            <c:v>活動後サークルレベル</c:v>
          </c:tx>
          <c:errBars>
            <c:errDir val="y"/>
            <c:errBarType val="minus"/>
            <c:errValType val="percentage"/>
            <c:noEndCap val="0"/>
            <c:val val="100"/>
            <c:spPr>
              <a:ln w="34925">
                <a:solidFill>
                  <a:schemeClr val="tx2">
                    <a:lumMod val="60000"/>
                    <a:lumOff val="40000"/>
                  </a:schemeClr>
                </a:solidFill>
                <a:prstDash val="sysDash"/>
              </a:ln>
            </c:spPr>
          </c:errBars>
          <c:errBars>
            <c:errDir val="x"/>
            <c:errBarType val="minus"/>
            <c:errValType val="percentage"/>
            <c:noEndCap val="0"/>
            <c:val val="100"/>
            <c:spPr>
              <a:ln w="34925">
                <a:solidFill>
                  <a:schemeClr val="tx2">
                    <a:lumMod val="60000"/>
                    <a:lumOff val="40000"/>
                  </a:schemeClr>
                </a:solidFill>
                <a:prstDash val="sysDash"/>
              </a:ln>
            </c:spPr>
          </c:errBars>
          <c:xVal>
            <c:numRef>
              <c:f>原紙!$Q$22</c:f>
              <c:numCache>
                <c:formatCode>0.0</c:formatCode>
                <c:ptCount val="1"/>
                <c:pt idx="0">
                  <c:v>2.833333333333333</c:v>
                </c:pt>
              </c:numCache>
            </c:numRef>
          </c:xVal>
          <c:yVal>
            <c:numRef>
              <c:f>原紙!$Q$23</c:f>
              <c:numCache>
                <c:formatCode>0.0</c:formatCode>
                <c:ptCount val="1"/>
                <c:pt idx="0">
                  <c:v>3.2833333333333328</c:v>
                </c:pt>
              </c:numCache>
            </c:numRef>
          </c:yVal>
          <c:smooth val="0"/>
          <c:extLst>
            <c:ext xmlns:c16="http://schemas.microsoft.com/office/drawing/2014/chart" uri="{C3380CC4-5D6E-409C-BE32-E72D297353CC}">
              <c16:uniqueId val="{00000002-8FC7-45C9-960A-DBEFD3CEB928}"/>
            </c:ext>
          </c:extLst>
        </c:ser>
        <c:dLbls>
          <c:showLegendKey val="0"/>
          <c:showVal val="0"/>
          <c:showCatName val="0"/>
          <c:showSerName val="0"/>
          <c:showPercent val="0"/>
          <c:showBubbleSize val="0"/>
        </c:dLbls>
        <c:axId val="141781248"/>
        <c:axId val="141787136"/>
      </c:scatterChart>
      <c:valAx>
        <c:axId val="141781248"/>
        <c:scaling>
          <c:orientation val="minMax"/>
          <c:max val="5"/>
          <c:min val="1"/>
        </c:scaling>
        <c:delete val="0"/>
        <c:axPos val="b"/>
        <c:numFmt formatCode="0.0" sourceLinked="1"/>
        <c:majorTickMark val="out"/>
        <c:minorTickMark val="none"/>
        <c:tickLblPos val="nextTo"/>
        <c:txPr>
          <a:bodyPr/>
          <a:lstStyle/>
          <a:p>
            <a:pPr>
              <a:defRPr sz="1400"/>
            </a:pPr>
            <a:endParaRPr lang="ja-JP"/>
          </a:p>
        </c:txPr>
        <c:crossAx val="141787136"/>
        <c:crosses val="autoZero"/>
        <c:crossBetween val="midCat"/>
        <c:majorUnit val="0.5"/>
        <c:minorUnit val="0.2"/>
      </c:valAx>
      <c:valAx>
        <c:axId val="141787136"/>
        <c:scaling>
          <c:orientation val="minMax"/>
          <c:max val="5"/>
          <c:min val="1"/>
        </c:scaling>
        <c:delete val="0"/>
        <c:axPos val="l"/>
        <c:numFmt formatCode="0.0" sourceLinked="1"/>
        <c:majorTickMark val="in"/>
        <c:minorTickMark val="none"/>
        <c:tickLblPos val="nextTo"/>
        <c:spPr>
          <a:noFill/>
        </c:spPr>
        <c:txPr>
          <a:bodyPr/>
          <a:lstStyle/>
          <a:p>
            <a:pPr>
              <a:defRPr sz="1400"/>
            </a:pPr>
            <a:endParaRPr lang="ja-JP"/>
          </a:p>
        </c:txPr>
        <c:crossAx val="141781248"/>
        <c:crosses val="autoZero"/>
        <c:crossBetween val="midCat"/>
        <c:majorUnit val="0.5"/>
        <c:minorUnit val="0.1"/>
      </c:valAx>
      <c:spPr>
        <a:ln>
          <a:solidFill>
            <a:schemeClr val="tx1"/>
          </a:solidFill>
        </a:ln>
      </c:spPr>
    </c:plotArea>
    <c:plotVisOnly val="1"/>
    <c:dispBlanksAs val="gap"/>
    <c:showDLblsOverMax val="0"/>
  </c:chart>
  <c:spPr>
    <a:noFill/>
    <a:ln w="28575">
      <a:solidFill>
        <a:srgbClr val="000099"/>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ea"/>
                <a:ea typeface="+mn-ea"/>
                <a:cs typeface="+mj-cs"/>
              </a:defRPr>
            </a:pPr>
            <a:r>
              <a:rPr lang="ja-JP" altLang="en-US" b="1" dirty="0">
                <a:latin typeface="+mn-ea"/>
                <a:ea typeface="+mn-ea"/>
              </a:rPr>
              <a:t>お客様要望責任区分</a:t>
            </a:r>
            <a:endParaRPr lang="en-US" altLang="ja-JP" b="1" dirty="0">
              <a:latin typeface="+mn-ea"/>
              <a:ea typeface="+mn-ea"/>
            </a:endParaRPr>
          </a:p>
        </c:rich>
      </c:tx>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ea"/>
              <a:ea typeface="+mn-ea"/>
              <a:cs typeface="+mj-cs"/>
            </a:defRPr>
          </a:pPr>
          <a:endParaRPr lang="ja-JP"/>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2"/>
            </a:solidFill>
            <a:ln>
              <a:noFill/>
            </a:ln>
            <a:effectLst/>
            <a:sp3d/>
          </c:spPr>
          <c:invertIfNegative val="0"/>
          <c:dPt>
            <c:idx val="0"/>
            <c:invertIfNegative val="0"/>
            <c:bubble3D val="0"/>
            <c:spPr>
              <a:solidFill>
                <a:schemeClr val="bg2">
                  <a:lumMod val="75000"/>
                </a:schemeClr>
              </a:solidFill>
              <a:ln>
                <a:noFill/>
              </a:ln>
              <a:effectLst/>
              <a:sp3d/>
            </c:spPr>
            <c:extLst>
              <c:ext xmlns:c16="http://schemas.microsoft.com/office/drawing/2014/chart" uri="{C3380CC4-5D6E-409C-BE32-E72D297353CC}">
                <c16:uniqueId val="{00000000-8AB5-4A0E-B375-75F12CAD5A01}"/>
              </c:ext>
            </c:extLst>
          </c:dPt>
          <c:dPt>
            <c:idx val="1"/>
            <c:invertIfNegative val="0"/>
            <c:bubble3D val="0"/>
            <c:spPr>
              <a:solidFill>
                <a:srgbClr val="00B050"/>
              </a:solidFill>
              <a:ln>
                <a:noFill/>
              </a:ln>
              <a:effectLst/>
              <a:sp3d/>
            </c:spPr>
            <c:extLst>
              <c:ext xmlns:c16="http://schemas.microsoft.com/office/drawing/2014/chart" uri="{C3380CC4-5D6E-409C-BE32-E72D297353CC}">
                <c16:uniqueId val="{00000000-C3C8-4365-A592-1FCD7C9A012C}"/>
              </c:ext>
            </c:extLst>
          </c:dPt>
          <c:dPt>
            <c:idx val="2"/>
            <c:invertIfNegative val="0"/>
            <c:bubble3D val="0"/>
            <c:spPr>
              <a:solidFill>
                <a:srgbClr val="FF9900"/>
              </a:solidFill>
              <a:ln>
                <a:noFill/>
              </a:ln>
              <a:effectLst/>
              <a:sp3d/>
            </c:spPr>
            <c:extLst>
              <c:ext xmlns:c16="http://schemas.microsoft.com/office/drawing/2014/chart" uri="{C3380CC4-5D6E-409C-BE32-E72D297353CC}">
                <c16:uniqueId val="{00000001-8AB5-4A0E-B375-75F12CAD5A01}"/>
              </c:ext>
            </c:extLst>
          </c:dPt>
          <c:dPt>
            <c:idx val="3"/>
            <c:invertIfNegative val="0"/>
            <c:bubble3D val="0"/>
            <c:spPr>
              <a:solidFill>
                <a:schemeClr val="bg1">
                  <a:lumMod val="75000"/>
                </a:schemeClr>
              </a:solidFill>
              <a:ln>
                <a:noFill/>
              </a:ln>
              <a:effectLst/>
              <a:sp3d/>
            </c:spPr>
            <c:extLst>
              <c:ext xmlns:c16="http://schemas.microsoft.com/office/drawing/2014/chart" uri="{C3380CC4-5D6E-409C-BE32-E72D297353CC}">
                <c16:uniqueId val="{00000002-8AB5-4A0E-B375-75F12CAD5A01}"/>
              </c:ext>
            </c:extLst>
          </c:dPt>
          <c:dLbls>
            <c:dLbl>
              <c:idx val="1"/>
              <c:tx>
                <c:rich>
                  <a:bodyPr/>
                  <a:lstStyle/>
                  <a:p>
                    <a:fld id="{D6EDD3BC-EE79-41AD-A799-1628CC2D45B8}"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C8-4365-A592-1FCD7C9A012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Sheet2!$A$1:$A$4</c:f>
              <c:strCache>
                <c:ptCount val="4"/>
                <c:pt idx="0">
                  <c:v>SOG</c:v>
                </c:pt>
                <c:pt idx="1">
                  <c:v>FA</c:v>
                </c:pt>
                <c:pt idx="2">
                  <c:v>客先</c:v>
                </c:pt>
                <c:pt idx="3">
                  <c:v>営業</c:v>
                </c:pt>
              </c:strCache>
            </c:strRef>
          </c:cat>
          <c:val>
            <c:numRef>
              <c:f>Sheet2!$B$1:$B$4</c:f>
              <c:numCache>
                <c:formatCode>General</c:formatCode>
                <c:ptCount val="4"/>
                <c:pt idx="0">
                  <c:v>37</c:v>
                </c:pt>
                <c:pt idx="1">
                  <c:v>21</c:v>
                </c:pt>
                <c:pt idx="2">
                  <c:v>5</c:v>
                </c:pt>
                <c:pt idx="3">
                  <c:v>2</c:v>
                </c:pt>
              </c:numCache>
            </c:numRef>
          </c:val>
          <c:extLst>
            <c:ext xmlns:c16="http://schemas.microsoft.com/office/drawing/2014/chart" uri="{C3380CC4-5D6E-409C-BE32-E72D297353CC}">
              <c16:uniqueId val="{00000000-78F7-4DDF-BB59-3537546242CF}"/>
            </c:ext>
          </c:extLst>
        </c:ser>
        <c:dLbls>
          <c:showLegendKey val="0"/>
          <c:showVal val="1"/>
          <c:showCatName val="0"/>
          <c:showSerName val="0"/>
          <c:showPercent val="0"/>
          <c:showBubbleSize val="0"/>
        </c:dLbls>
        <c:gapWidth val="150"/>
        <c:shape val="box"/>
        <c:axId val="796684288"/>
        <c:axId val="796684648"/>
        <c:axId val="0"/>
      </c:bar3DChart>
      <c:catAx>
        <c:axId val="7966842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cap="none" spc="0" normalizeH="0" baseline="0">
                <a:solidFill>
                  <a:schemeClr val="tx1"/>
                </a:solidFill>
                <a:latin typeface="+mn-lt"/>
                <a:ea typeface="+mn-ea"/>
                <a:cs typeface="+mn-cs"/>
              </a:defRPr>
            </a:pPr>
            <a:endParaRPr lang="ja-JP"/>
          </a:p>
        </c:txPr>
        <c:crossAx val="796684648"/>
        <c:crosses val="autoZero"/>
        <c:auto val="1"/>
        <c:lblAlgn val="ctr"/>
        <c:lblOffset val="100"/>
        <c:noMultiLvlLbl val="0"/>
      </c:catAx>
      <c:valAx>
        <c:axId val="7966846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79668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accent5">
            <a:lumMod val="45000"/>
            <a:lumOff val="55000"/>
          </a:schemeClr>
        </a:gs>
        <a:gs pos="0">
          <a:schemeClr val="bg1"/>
        </a:gs>
        <a:gs pos="89000">
          <a:schemeClr val="accent5">
            <a:lumMod val="30000"/>
            <a:lumOff val="70000"/>
          </a:schemeClr>
        </a:gs>
      </a:gsLst>
      <a:lin ang="5400000" scaled="1"/>
      <a:tileRect/>
    </a:gradFill>
    <a:ln w="31750" cap="flat" cmpd="sng" algn="ctr">
      <a:solidFill>
        <a:srgbClr val="000099"/>
      </a:solid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ja-JP" sz="1800" b="0" dirty="0">
                <a:solidFill>
                  <a:schemeClr val="bg1"/>
                </a:solidFill>
              </a:rPr>
              <a:t>トラブル件数　</a:t>
            </a:r>
            <a:r>
              <a:rPr lang="en-US" sz="1800" b="0" dirty="0">
                <a:solidFill>
                  <a:schemeClr val="bg1"/>
                </a:solidFill>
              </a:rPr>
              <a:t>Total</a:t>
            </a:r>
            <a:r>
              <a:rPr lang="ja-JP" sz="1800" b="0" dirty="0">
                <a:solidFill>
                  <a:schemeClr val="bg1"/>
                </a:solidFill>
              </a:rPr>
              <a:t>：</a:t>
            </a:r>
            <a:r>
              <a:rPr lang="en-US" sz="1800" b="0" dirty="0">
                <a:solidFill>
                  <a:schemeClr val="bg1"/>
                </a:solidFill>
              </a:rPr>
              <a:t>58</a:t>
            </a:r>
            <a:r>
              <a:rPr lang="ja-JP" sz="1800" b="0" dirty="0">
                <a:solidFill>
                  <a:schemeClr val="bg1"/>
                </a:solidFill>
              </a:rPr>
              <a:t>件</a:t>
            </a:r>
          </a:p>
        </c:rich>
      </c:tx>
      <c:layout>
        <c:manualLayout>
          <c:xMode val="edge"/>
          <c:yMode val="edge"/>
          <c:x val="0.27538682191569092"/>
          <c:y val="2.5000086250454384E-2"/>
        </c:manualLayout>
      </c:layout>
      <c:overlay val="0"/>
      <c:spPr>
        <a:solidFill>
          <a:srgbClr val="00B050"/>
        </a:solid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ja-JP"/>
        </a:p>
      </c:txPr>
    </c:title>
    <c:autoTitleDeleted val="0"/>
    <c:plotArea>
      <c:layout/>
      <c:ofPieChart>
        <c:ofPieType val="pie"/>
        <c:varyColors val="1"/>
        <c:ser>
          <c:idx val="0"/>
          <c:order val="0"/>
          <c:tx>
            <c:strRef>
              <c:f>Sheet1!$B$1</c:f>
              <c:strCache>
                <c:ptCount val="1"/>
                <c:pt idx="0">
                  <c:v>トラブル件数</c:v>
                </c:pt>
              </c:strCache>
            </c:strRef>
          </c:tx>
          <c:dPt>
            <c:idx val="0"/>
            <c:bubble3D val="0"/>
            <c:spPr>
              <a:solidFill>
                <a:srgbClr val="5E7BC0"/>
              </a:solidFill>
              <a:ln w="19050">
                <a:solidFill>
                  <a:schemeClr val="lt1"/>
                </a:solidFill>
              </a:ln>
              <a:effectLst/>
            </c:spPr>
            <c:extLst>
              <c:ext xmlns:c16="http://schemas.microsoft.com/office/drawing/2014/chart" uri="{C3380CC4-5D6E-409C-BE32-E72D297353CC}">
                <c16:uniqueId val="{00000001-FA2D-45DA-96DB-3A421538570B}"/>
              </c:ext>
            </c:extLst>
          </c:dPt>
          <c:dPt>
            <c:idx val="1"/>
            <c:bubble3D val="0"/>
            <c:explosion val="9"/>
            <c:spPr>
              <a:solidFill>
                <a:srgbClr val="FFC000"/>
              </a:solidFill>
              <a:ln w="19050">
                <a:solidFill>
                  <a:schemeClr val="lt1"/>
                </a:solidFill>
              </a:ln>
              <a:effectLst/>
            </c:spPr>
            <c:extLst>
              <c:ext xmlns:c16="http://schemas.microsoft.com/office/drawing/2014/chart" uri="{C3380CC4-5D6E-409C-BE32-E72D297353CC}">
                <c16:uniqueId val="{00000002-79B2-4B6E-8090-0883C0551388}"/>
              </c:ext>
            </c:extLst>
          </c:dPt>
          <c:dPt>
            <c:idx val="2"/>
            <c:bubble3D val="0"/>
            <c:spPr>
              <a:solidFill>
                <a:srgbClr val="5B9BD5"/>
              </a:solidFill>
              <a:ln w="19050">
                <a:solidFill>
                  <a:schemeClr val="lt1"/>
                </a:solidFill>
              </a:ln>
              <a:effectLst/>
            </c:spPr>
            <c:extLst>
              <c:ext xmlns:c16="http://schemas.microsoft.com/office/drawing/2014/chart" uri="{C3380CC4-5D6E-409C-BE32-E72D297353CC}">
                <c16:uniqueId val="{00000003-79B2-4B6E-8090-0883C0551388}"/>
              </c:ext>
            </c:extLst>
          </c:dPt>
          <c:dPt>
            <c:idx val="3"/>
            <c:bubble3D val="0"/>
            <c:explosion val="9"/>
            <c:spPr>
              <a:solidFill>
                <a:srgbClr val="239E5B"/>
              </a:solidFill>
              <a:ln w="19050">
                <a:solidFill>
                  <a:schemeClr val="lt1"/>
                </a:solidFill>
              </a:ln>
              <a:effectLst/>
            </c:spPr>
            <c:extLst>
              <c:ext xmlns:c16="http://schemas.microsoft.com/office/drawing/2014/chart" uri="{C3380CC4-5D6E-409C-BE32-E72D297353CC}">
                <c16:uniqueId val="{00000001-79B2-4B6E-8090-0883C0551388}"/>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effectLst/>
                      <a:latin typeface="+mn-lt"/>
                      <a:ea typeface="+mn-ea"/>
                      <a:cs typeface="+mn-cs"/>
                    </a:defRPr>
                  </a:pPr>
                  <a:endParaRPr lang="ja-JP"/>
                </a:p>
              </c:txPr>
              <c:dLblPos val="inEnd"/>
              <c:showLegendKey val="0"/>
              <c:showVal val="1"/>
              <c:showCatName val="0"/>
              <c:showSerName val="0"/>
              <c:showPercent val="1"/>
              <c:showBubbleSize val="0"/>
              <c:extLst>
                <c:ext xmlns:c16="http://schemas.microsoft.com/office/drawing/2014/chart" uri="{C3380CC4-5D6E-409C-BE32-E72D297353CC}">
                  <c16:uniqueId val="{00000001-FA2D-45DA-96DB-3A421538570B}"/>
                </c:ext>
              </c:extLst>
            </c:dLbl>
            <c:dLbl>
              <c:idx val="1"/>
              <c:layout>
                <c:manualLayout>
                  <c:x val="0.20161373420474013"/>
                  <c:y val="-3.6077153697368795E-2"/>
                </c:manualLayout>
              </c:layout>
              <c:tx>
                <c:rich>
                  <a:bodyPr/>
                  <a:lstStyle/>
                  <a:p>
                    <a:fld id="{026401E2-4441-4802-966B-D12DDCAB3A13}" type="VALUE">
                      <a:rPr lang="ja-JP" altLang="en-US" b="1"/>
                      <a:pPr/>
                      <a:t>[値]</a:t>
                    </a:fld>
                    <a:r>
                      <a:rPr lang="en-US" altLang="ja-JP" b="1" baseline="0" dirty="0"/>
                      <a:t>, </a:t>
                    </a:r>
                    <a:fld id="{DEB93290-1733-4C41-AB08-3971FC6D6E56}" type="PERCENTAGE">
                      <a:rPr lang="en-US" altLang="ja-JP" b="1" baseline="0"/>
                      <a:pPr/>
                      <a:t>[パーセンテージ]</a:t>
                    </a:fld>
                    <a:endParaRPr lang="en-US" altLang="ja-JP" b="1"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9B2-4B6E-8090-0883C0551388}"/>
                </c:ext>
              </c:extLst>
            </c:dLbl>
            <c:dLbl>
              <c:idx val="2"/>
              <c:layout>
                <c:manualLayout>
                  <c:x val="-5.7733483450492402E-2"/>
                  <c:y val="-6.7233954200695084E-2"/>
                </c:manualLayout>
              </c:layout>
              <c:tx>
                <c:rich>
                  <a:bodyPr/>
                  <a:lstStyle/>
                  <a:p>
                    <a:fld id="{9EB840AE-E00B-448C-9B30-D385C25D717F}" type="VALUE">
                      <a:rPr lang="ja-JP" altLang="en-US" b="1"/>
                      <a:pPr/>
                      <a:t>[値]</a:t>
                    </a:fld>
                    <a:r>
                      <a:rPr lang="en-US" altLang="ja-JP" b="1" baseline="0" dirty="0"/>
                      <a:t>, </a:t>
                    </a:r>
                    <a:fld id="{0EAD353C-4D10-4068-959E-767FAB457ACB}" type="PERCENTAGE">
                      <a:rPr lang="en-US" altLang="ja-JP" b="1" baseline="0"/>
                      <a:pPr/>
                      <a:t>[パーセンテージ]</a:t>
                    </a:fld>
                    <a:endParaRPr lang="en-US" altLang="ja-JP" b="1"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9B2-4B6E-8090-0883C0551388}"/>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effectLst/>
                      <a:latin typeface="+mn-lt"/>
                      <a:ea typeface="+mn-ea"/>
                      <a:cs typeface="+mn-cs"/>
                    </a:defRPr>
                  </a:pPr>
                  <a:endParaRPr lang="ja-JP"/>
                </a:p>
              </c:txPr>
              <c:dLblPos val="inEnd"/>
              <c:showLegendKey val="0"/>
              <c:showVal val="1"/>
              <c:showCatName val="0"/>
              <c:showSerName val="0"/>
              <c:showPercent val="1"/>
              <c:showBubbleSize val="0"/>
              <c:extLst>
                <c:ext xmlns:c16="http://schemas.microsoft.com/office/drawing/2014/chart" uri="{C3380CC4-5D6E-409C-BE32-E72D297353CC}">
                  <c16:uniqueId val="{00000001-79B2-4B6E-8090-0883C0551388}"/>
                </c:ext>
              </c:extLst>
            </c:dLbl>
            <c:spPr>
              <a:noFill/>
              <a:ln>
                <a:noFill/>
              </a:ln>
              <a:effectLst/>
            </c:spPr>
            <c:txPr>
              <a:bodyPr rot="0" spcFirstLastPara="1" vertOverflow="ellipsis" vert="horz" wrap="square" lIns="38100" tIns="19050" rIns="38100" bIns="19050" anchor="ctr" anchorCtr="1">
                <a:spAutoFit/>
              </a:bodyPr>
              <a:lstStyle/>
              <a:p>
                <a:pPr>
                  <a:defRPr sz="1200" b="0" i="0" u="sng" strike="noStrike" kern="1200" baseline="0">
                    <a:solidFill>
                      <a:schemeClr val="tx1"/>
                    </a:solidFill>
                    <a:effectLst/>
                    <a:latin typeface="+mn-lt"/>
                    <a:ea typeface="+mn-ea"/>
                    <a:cs typeface="+mn-cs"/>
                  </a:defRPr>
                </a:pPr>
                <a:endParaRPr lang="ja-JP"/>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SOG要因</c:v>
                </c:pt>
                <c:pt idx="1">
                  <c:v>FA要因&lt;自班&gt;</c:v>
                </c:pt>
                <c:pt idx="2">
                  <c:v>FA要因&lt;その他&gt;</c:v>
                </c:pt>
              </c:strCache>
            </c:strRef>
          </c:cat>
          <c:val>
            <c:numRef>
              <c:f>Sheet1!$B$2:$B$4</c:f>
              <c:numCache>
                <c:formatCode>0"件"</c:formatCode>
                <c:ptCount val="3"/>
                <c:pt idx="0">
                  <c:v>37</c:v>
                </c:pt>
                <c:pt idx="1">
                  <c:v>15</c:v>
                </c:pt>
                <c:pt idx="2">
                  <c:v>6</c:v>
                </c:pt>
              </c:numCache>
            </c:numRef>
          </c:val>
          <c:extLst>
            <c:ext xmlns:c16="http://schemas.microsoft.com/office/drawing/2014/chart" uri="{C3380CC4-5D6E-409C-BE32-E72D297353CC}">
              <c16:uniqueId val="{00000000-79B2-4B6E-8090-0883C0551388}"/>
            </c:ext>
          </c:extLst>
        </c:ser>
        <c:dLbls>
          <c:dLblPos val="inEnd"/>
          <c:showLegendKey val="0"/>
          <c:showVal val="1"/>
          <c:showCatName val="0"/>
          <c:showSerName val="0"/>
          <c:showPercent val="0"/>
          <c:showBubbleSize val="0"/>
          <c:showLeaderLines val="1"/>
        </c:dLbls>
        <c:gapWidth val="100"/>
        <c:splitType val="pos"/>
        <c:splitPos val="2"/>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w="19050">
      <a:solidFill>
        <a:srgbClr val="000099"/>
      </a:solid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54330708661414E-2"/>
          <c:y val="0.13787955655768508"/>
          <c:w val="0.88309011373578306"/>
          <c:h val="0.74249968683452339"/>
        </c:manualLayout>
      </c:layout>
      <c:barChart>
        <c:barDir val="col"/>
        <c:grouping val="stacked"/>
        <c:varyColors val="0"/>
        <c:ser>
          <c:idx val="0"/>
          <c:order val="0"/>
          <c:tx>
            <c:strRef>
              <c:f>Sheet1!$B$1</c:f>
              <c:strCache>
                <c:ptCount val="1"/>
                <c:pt idx="0">
                  <c:v>系列 1</c:v>
                </c:pt>
              </c:strCache>
            </c:strRef>
          </c:tx>
          <c:spPr>
            <a:solidFill>
              <a:schemeClr val="accent1"/>
            </a:solidFill>
            <a:ln>
              <a:noFill/>
            </a:ln>
            <a:effectLst/>
          </c:spPr>
          <c:invertIfNegative val="0"/>
          <c:dPt>
            <c:idx val="1"/>
            <c:invertIfNegative val="0"/>
            <c:bubble3D val="0"/>
            <c:spPr>
              <a:solidFill>
                <a:srgbClr val="33A3DB"/>
              </a:solidFill>
              <a:ln>
                <a:noFill/>
              </a:ln>
              <a:effectLst/>
            </c:spPr>
            <c:extLst>
              <c:ext xmlns:c16="http://schemas.microsoft.com/office/drawing/2014/chart" uri="{C3380CC4-5D6E-409C-BE32-E72D297353CC}">
                <c16:uniqueId val="{00000001-0C33-4D47-85FF-1C54C503608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活動前FA起因トラブル発生件数</c:v>
                </c:pt>
                <c:pt idx="1">
                  <c:v>活動後FA起因トラブル発生件数</c:v>
                </c:pt>
              </c:strCache>
            </c:strRef>
          </c:cat>
          <c:val>
            <c:numRef>
              <c:f>Sheet1!$B$2:$B$3</c:f>
              <c:numCache>
                <c:formatCode>0"件"</c:formatCode>
                <c:ptCount val="2"/>
                <c:pt idx="0">
                  <c:v>15</c:v>
                </c:pt>
                <c:pt idx="1">
                  <c:v>15</c:v>
                </c:pt>
              </c:numCache>
            </c:numRef>
          </c:val>
          <c:extLst>
            <c:ext xmlns:c16="http://schemas.microsoft.com/office/drawing/2014/chart" uri="{C3380CC4-5D6E-409C-BE32-E72D297353CC}">
              <c16:uniqueId val="{00000002-0C33-4D47-85FF-1C54C5036082}"/>
            </c:ext>
          </c:extLst>
        </c:ser>
        <c:ser>
          <c:idx val="1"/>
          <c:order val="1"/>
          <c:tx>
            <c:strRef>
              <c:f>Sheet1!$C$1</c:f>
              <c:strCache>
                <c:ptCount val="1"/>
                <c:pt idx="0">
                  <c:v>系列 2</c:v>
                </c:pt>
              </c:strCache>
            </c:strRef>
          </c:tx>
          <c:spPr>
            <a:solidFill>
              <a:schemeClr val="accent5">
                <a:lumMod val="40000"/>
                <a:lumOff val="60000"/>
              </a:schemeClr>
            </a:solidFill>
            <a:ln>
              <a:noFill/>
            </a:ln>
            <a:effectLst/>
          </c:spPr>
          <c:invertIfNegative val="0"/>
          <c:dPt>
            <c:idx val="1"/>
            <c:invertIfNegative val="0"/>
            <c:bubble3D val="0"/>
            <c:spPr>
              <a:solidFill>
                <a:srgbClr val="F4D4B1">
                  <a:alpha val="40000"/>
                </a:srgbClr>
              </a:solidFill>
              <a:ln w="12700">
                <a:solidFill>
                  <a:srgbClr val="FF9900"/>
                </a:solidFill>
                <a:prstDash val="sysDash"/>
              </a:ln>
              <a:effectLst/>
            </c:spPr>
            <c:extLst>
              <c:ext xmlns:c16="http://schemas.microsoft.com/office/drawing/2014/chart" uri="{C3380CC4-5D6E-409C-BE32-E72D297353CC}">
                <c16:uniqueId val="{00000004-0C33-4D47-85FF-1C54C5036082}"/>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ja-JP"/>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33-4D47-85FF-1C54C5036082}"/>
                </c:ext>
              </c:extLst>
            </c:dLbl>
            <c:dLbl>
              <c:idx val="1"/>
              <c:delete val="1"/>
              <c:extLst>
                <c:ext xmlns:c15="http://schemas.microsoft.com/office/drawing/2012/chart" uri="{CE6537A1-D6FC-4f65-9D91-7224C49458BB}"/>
                <c:ext xmlns:c16="http://schemas.microsoft.com/office/drawing/2014/chart" uri="{C3380CC4-5D6E-409C-BE32-E72D297353CC}">
                  <c16:uniqueId val="{00000004-0C33-4D47-85FF-1C54C503608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活動前FA起因トラブル発生件数</c:v>
                </c:pt>
                <c:pt idx="1">
                  <c:v>活動後FA起因トラブル発生件数</c:v>
                </c:pt>
              </c:strCache>
            </c:strRef>
          </c:cat>
          <c:val>
            <c:numRef>
              <c:f>Sheet1!$C$2:$C$3</c:f>
              <c:numCache>
                <c:formatCode>0"件"</c:formatCode>
                <c:ptCount val="2"/>
                <c:pt idx="0">
                  <c:v>6</c:v>
                </c:pt>
                <c:pt idx="1">
                  <c:v>6</c:v>
                </c:pt>
              </c:numCache>
            </c:numRef>
          </c:val>
          <c:extLst>
            <c:ext xmlns:c16="http://schemas.microsoft.com/office/drawing/2014/chart" uri="{C3380CC4-5D6E-409C-BE32-E72D297353CC}">
              <c16:uniqueId val="{00000006-0C33-4D47-85FF-1C54C5036082}"/>
            </c:ext>
          </c:extLst>
        </c:ser>
        <c:dLbls>
          <c:dLblPos val="ctr"/>
          <c:showLegendKey val="0"/>
          <c:showVal val="1"/>
          <c:showCatName val="0"/>
          <c:showSerName val="0"/>
          <c:showPercent val="0"/>
          <c:showBubbleSize val="0"/>
        </c:dLbls>
        <c:gapWidth val="150"/>
        <c:overlap val="100"/>
        <c:axId val="862735304"/>
        <c:axId val="862736384"/>
      </c:barChart>
      <c:catAx>
        <c:axId val="862735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862736384"/>
        <c:crosses val="autoZero"/>
        <c:auto val="1"/>
        <c:lblAlgn val="ctr"/>
        <c:lblOffset val="100"/>
        <c:noMultiLvlLbl val="0"/>
      </c:catAx>
      <c:valAx>
        <c:axId val="862736384"/>
        <c:scaling>
          <c:orientation val="minMax"/>
        </c:scaling>
        <c:delete val="0"/>
        <c:axPos val="l"/>
        <c:majorGridlines>
          <c:spPr>
            <a:ln w="9525" cap="flat" cmpd="sng" algn="ctr">
              <a:solidFill>
                <a:schemeClr val="tx1">
                  <a:lumMod val="15000"/>
                  <a:lumOff val="85000"/>
                </a:schemeClr>
              </a:solidFill>
              <a:round/>
            </a:ln>
            <a:effectLst/>
          </c:spPr>
        </c:majorGridlines>
        <c:numFmt formatCode="0&quot;件&quot;"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ja-JP"/>
          </a:p>
        </c:txPr>
        <c:crossAx val="862735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2"/>
      </a:solidFill>
    </a:ln>
    <a:effectLst/>
  </c:spPr>
  <c:txPr>
    <a:bodyPr/>
    <a:lstStyle/>
    <a:p>
      <a:pPr>
        <a:defRPr>
          <a:solidFill>
            <a:schemeClr val="tx1"/>
          </a:solidFill>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52156769434715E-3"/>
          <c:y val="5.2173921974310505E-2"/>
          <c:w val="0.95053508503574791"/>
          <c:h val="0.87373910882216854"/>
        </c:manualLayout>
      </c:layout>
      <c:barChart>
        <c:barDir val="col"/>
        <c:grouping val="clustered"/>
        <c:varyColors val="0"/>
        <c:ser>
          <c:idx val="0"/>
          <c:order val="0"/>
          <c:spPr>
            <a:solidFill>
              <a:schemeClr val="tx2">
                <a:lumMod val="60000"/>
                <a:lumOff val="40000"/>
              </a:schemeClr>
            </a:solidFill>
            <a:ln>
              <a:solidFill>
                <a:srgbClr val="000099"/>
              </a:solidFill>
            </a:ln>
            <a:effectLst>
              <a:outerShdw blurRad="76200" dir="18900000" sy="23000" kx="-1200000" algn="bl" rotWithShape="0">
                <a:prstClr val="black">
                  <a:alpha val="20000"/>
                </a:prstClr>
              </a:outerShdw>
            </a:effectLst>
          </c:spPr>
          <c:invertIfNegative val="0"/>
          <c:dPt>
            <c:idx val="0"/>
            <c:invertIfNegative val="0"/>
            <c:bubble3D val="0"/>
            <c:spPr>
              <a:solidFill>
                <a:schemeClr val="tx2">
                  <a:lumMod val="60000"/>
                  <a:lumOff val="40000"/>
                </a:schemeClr>
              </a:solidFill>
              <a:ln>
                <a:solidFill>
                  <a:srgbClr val="000099"/>
                </a:solidFill>
              </a:ln>
              <a:effectLst>
                <a:outerShdw blurRad="76200" dir="18900000" sy="23000" kx="-1200000" algn="bl" rotWithShape="0">
                  <a:prstClr val="black">
                    <a:alpha val="20000"/>
                  </a:prstClr>
                </a:outerShdw>
              </a:effectLst>
              <a:scene3d>
                <a:camera prst="orthographicFront"/>
                <a:lightRig rig="threePt" dir="t"/>
              </a:scene3d>
              <a:sp3d>
                <a:bevelT prst="angle"/>
              </a:sp3d>
            </c:spPr>
            <c:extLst>
              <c:ext xmlns:c16="http://schemas.microsoft.com/office/drawing/2014/chart" uri="{C3380CC4-5D6E-409C-BE32-E72D297353CC}">
                <c16:uniqueId val="{00000000-FD14-4F29-8781-3DD7DAE8C837}"/>
              </c:ext>
            </c:extLst>
          </c:dPt>
          <c:dLbls>
            <c:dLbl>
              <c:idx val="0"/>
              <c:layout>
                <c:manualLayout>
                  <c:x val="0"/>
                  <c:y val="0.38046296296296295"/>
                </c:manualLayout>
              </c:layout>
              <c:tx>
                <c:rich>
                  <a:bodyPr/>
                  <a:lstStyle/>
                  <a:p>
                    <a:r>
                      <a:rPr lang="ja-JP" altLang="en-US" sz="3200" dirty="0"/>
                      <a:t>６</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D14-4F29-8781-3DD7DAE8C83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Sheet5!$A$1:$A$2</c:f>
              <c:strCache>
                <c:ptCount val="2"/>
                <c:pt idx="0">
                  <c:v>活動前曖昧作業トラブル件数</c:v>
                </c:pt>
                <c:pt idx="1">
                  <c:v>活動後曖昧作業トラブル件数</c:v>
                </c:pt>
              </c:strCache>
            </c:strRef>
          </c:cat>
          <c:val>
            <c:numRef>
              <c:f>Sheet5!$B$1:$B$2</c:f>
              <c:numCache>
                <c:formatCode>General</c:formatCode>
                <c:ptCount val="2"/>
                <c:pt idx="0">
                  <c:v>19</c:v>
                </c:pt>
                <c:pt idx="1">
                  <c:v>0</c:v>
                </c:pt>
              </c:numCache>
            </c:numRef>
          </c:val>
          <c:extLst>
            <c:ext xmlns:c16="http://schemas.microsoft.com/office/drawing/2014/chart" uri="{C3380CC4-5D6E-409C-BE32-E72D297353CC}">
              <c16:uniqueId val="{00000001-FD14-4F29-8781-3DD7DAE8C837}"/>
            </c:ext>
          </c:extLst>
        </c:ser>
        <c:dLbls>
          <c:dLblPos val="inEnd"/>
          <c:showLegendKey val="0"/>
          <c:showVal val="1"/>
          <c:showCatName val="0"/>
          <c:showSerName val="0"/>
          <c:showPercent val="0"/>
          <c:showBubbleSize val="0"/>
        </c:dLbls>
        <c:gapWidth val="41"/>
        <c:axId val="802673320"/>
        <c:axId val="540442984"/>
      </c:barChart>
      <c:catAx>
        <c:axId val="802673320"/>
        <c:scaling>
          <c:orientation val="minMax"/>
        </c:scaling>
        <c:delete val="1"/>
        <c:axPos val="b"/>
        <c:numFmt formatCode="General" sourceLinked="1"/>
        <c:majorTickMark val="none"/>
        <c:minorTickMark val="none"/>
        <c:tickLblPos val="nextTo"/>
        <c:crossAx val="540442984"/>
        <c:crosses val="autoZero"/>
        <c:auto val="1"/>
        <c:lblAlgn val="ctr"/>
        <c:lblOffset val="100"/>
        <c:noMultiLvlLbl val="0"/>
      </c:catAx>
      <c:valAx>
        <c:axId val="540442984"/>
        <c:scaling>
          <c:orientation val="minMax"/>
        </c:scaling>
        <c:delete val="1"/>
        <c:axPos val="l"/>
        <c:numFmt formatCode="General" sourceLinked="1"/>
        <c:majorTickMark val="none"/>
        <c:minorTickMark val="none"/>
        <c:tickLblPos val="nextTo"/>
        <c:crossAx val="802673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w="28575" cap="flat" cmpd="sng" algn="ctr">
      <a:solidFill>
        <a:srgbClr val="000099"/>
      </a:solidFill>
      <a:round/>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X</a:t>
            </a:r>
            <a:r>
              <a:rPr lang="ja-JP"/>
              <a:t>軸　評価</a:t>
            </a:r>
            <a:endParaRPr lang="en-US"/>
          </a:p>
        </c:rich>
      </c:tx>
      <c:layout>
        <c:manualLayout>
          <c:xMode val="edge"/>
          <c:yMode val="edge"/>
          <c:x val="0.3694402872010053"/>
          <c:y val="3.7706876431370911E-2"/>
        </c:manualLayout>
      </c:layout>
      <c:overlay val="0"/>
    </c:title>
    <c:autoTitleDeleted val="0"/>
    <c:plotArea>
      <c:layout>
        <c:manualLayout>
          <c:layoutTarget val="inner"/>
          <c:xMode val="edge"/>
          <c:yMode val="edge"/>
          <c:x val="6.4768274719075036E-2"/>
          <c:y val="0.25467769966466969"/>
          <c:w val="0.5725126164746468"/>
          <c:h val="0.6842229951840445"/>
        </c:manualLayout>
      </c:layout>
      <c:radarChart>
        <c:radarStyle val="filled"/>
        <c:varyColors val="0"/>
        <c:ser>
          <c:idx val="1"/>
          <c:order val="0"/>
          <c:tx>
            <c:strRef>
              <c:f>原紙!$E$262</c:f>
              <c:strCache>
                <c:ptCount val="1"/>
                <c:pt idx="0">
                  <c:v>目標</c:v>
                </c:pt>
              </c:strCache>
            </c:strRef>
          </c:tx>
          <c:val>
            <c:numRef>
              <c:f>原紙!$G$25:$K$25</c:f>
              <c:numCache>
                <c:formatCode>0.0</c:formatCode>
                <c:ptCount val="5"/>
                <c:pt idx="0">
                  <c:v>3</c:v>
                </c:pt>
                <c:pt idx="1">
                  <c:v>3.3333333333333335</c:v>
                </c:pt>
                <c:pt idx="2">
                  <c:v>3.8333333333333335</c:v>
                </c:pt>
                <c:pt idx="3">
                  <c:v>3</c:v>
                </c:pt>
                <c:pt idx="4">
                  <c:v>3.0833333333333335</c:v>
                </c:pt>
              </c:numCache>
            </c:numRef>
          </c:val>
          <c:extLst>
            <c:ext xmlns:c16="http://schemas.microsoft.com/office/drawing/2014/chart" uri="{C3380CC4-5D6E-409C-BE32-E72D297353CC}">
              <c16:uniqueId val="{00000000-6C04-4A44-9726-B2B58993707F}"/>
            </c:ext>
          </c:extLst>
        </c:ser>
        <c:ser>
          <c:idx val="2"/>
          <c:order val="1"/>
          <c:tx>
            <c:strRef>
              <c:f>原紙!$E$248</c:f>
              <c:strCache>
                <c:ptCount val="1"/>
                <c:pt idx="0">
                  <c:v>活動後実績</c:v>
                </c:pt>
              </c:strCache>
            </c:strRef>
          </c:tx>
          <c:spPr>
            <a:ln w="25400">
              <a:noFill/>
            </a:ln>
          </c:spPr>
          <c:val>
            <c:numRef>
              <c:f>原紙!$S$22:$W$22</c:f>
              <c:numCache>
                <c:formatCode>0.0</c:formatCode>
                <c:ptCount val="5"/>
                <c:pt idx="0">
                  <c:v>3</c:v>
                </c:pt>
                <c:pt idx="1">
                  <c:v>3.0833333333333335</c:v>
                </c:pt>
                <c:pt idx="2">
                  <c:v>3.75</c:v>
                </c:pt>
                <c:pt idx="3">
                  <c:v>3</c:v>
                </c:pt>
                <c:pt idx="4">
                  <c:v>2.6666666666666665</c:v>
                </c:pt>
              </c:numCache>
            </c:numRef>
          </c:val>
          <c:extLst>
            <c:ext xmlns:c16="http://schemas.microsoft.com/office/drawing/2014/chart" uri="{C3380CC4-5D6E-409C-BE32-E72D297353CC}">
              <c16:uniqueId val="{00000001-6C04-4A44-9726-B2B58993707F}"/>
            </c:ext>
          </c:extLst>
        </c:ser>
        <c:ser>
          <c:idx val="0"/>
          <c:order val="2"/>
          <c:tx>
            <c:strRef>
              <c:f>原紙!$E$234</c:f>
              <c:strCache>
                <c:ptCount val="1"/>
                <c:pt idx="0">
                  <c:v>活動前実績</c:v>
                </c:pt>
              </c:strCache>
            </c:strRef>
          </c:tx>
          <c:cat>
            <c:strRef>
              <c:f>原紙!$F$235:$F$239</c:f>
              <c:strCache>
                <c:ptCount val="5"/>
                <c:pt idx="0">
                  <c:v>基本的な考え方</c:v>
                </c:pt>
                <c:pt idx="1">
                  <c:v>リーダーシップ</c:v>
                </c:pt>
                <c:pt idx="2">
                  <c:v>手法</c:v>
                </c:pt>
                <c:pt idx="3">
                  <c:v>多能工</c:v>
                </c:pt>
                <c:pt idx="4">
                  <c:v>改善技能・改善能力</c:v>
                </c:pt>
              </c:strCache>
            </c:strRef>
          </c:cat>
          <c:val>
            <c:numRef>
              <c:f>原紙!$G$22:$K$22</c:f>
              <c:numCache>
                <c:formatCode>0.0</c:formatCode>
                <c:ptCount val="5"/>
                <c:pt idx="0">
                  <c:v>2.5</c:v>
                </c:pt>
                <c:pt idx="1">
                  <c:v>2.6666666666666665</c:v>
                </c:pt>
                <c:pt idx="2">
                  <c:v>3.75</c:v>
                </c:pt>
                <c:pt idx="3">
                  <c:v>2.6666666666666665</c:v>
                </c:pt>
                <c:pt idx="4">
                  <c:v>2.5833333333333335</c:v>
                </c:pt>
              </c:numCache>
            </c:numRef>
          </c:val>
          <c:extLst>
            <c:ext xmlns:c16="http://schemas.microsoft.com/office/drawing/2014/chart" uri="{C3380CC4-5D6E-409C-BE32-E72D297353CC}">
              <c16:uniqueId val="{00000002-6C04-4A44-9726-B2B58993707F}"/>
            </c:ext>
          </c:extLst>
        </c:ser>
        <c:dLbls>
          <c:showLegendKey val="0"/>
          <c:showVal val="0"/>
          <c:showCatName val="0"/>
          <c:showSerName val="0"/>
          <c:showPercent val="0"/>
          <c:showBubbleSize val="0"/>
        </c:dLbls>
        <c:axId val="141904512"/>
        <c:axId val="141906304"/>
      </c:radarChart>
      <c:catAx>
        <c:axId val="141904512"/>
        <c:scaling>
          <c:orientation val="minMax"/>
        </c:scaling>
        <c:delete val="1"/>
        <c:axPos val="b"/>
        <c:majorGridlines/>
        <c:numFmt formatCode="General" sourceLinked="1"/>
        <c:majorTickMark val="out"/>
        <c:minorTickMark val="none"/>
        <c:tickLblPos val="nextTo"/>
        <c:crossAx val="141906304"/>
        <c:crosses val="autoZero"/>
        <c:auto val="1"/>
        <c:lblAlgn val="ctr"/>
        <c:lblOffset val="100"/>
        <c:noMultiLvlLbl val="0"/>
      </c:catAx>
      <c:valAx>
        <c:axId val="141906304"/>
        <c:scaling>
          <c:orientation val="minMax"/>
          <c:max val="5"/>
          <c:min val="0"/>
        </c:scaling>
        <c:delete val="0"/>
        <c:axPos val="l"/>
        <c:majorGridlines/>
        <c:numFmt formatCode="#,##0_);[Red]\(#,##0\)" sourceLinked="0"/>
        <c:majorTickMark val="out"/>
        <c:minorTickMark val="none"/>
        <c:tickLblPos val="nextTo"/>
        <c:crossAx val="141904512"/>
        <c:crosses val="autoZero"/>
        <c:crossBetween val="between"/>
        <c:majorUnit val="1"/>
      </c:valAx>
    </c:plotArea>
    <c:legend>
      <c:legendPos val="r"/>
      <c:layout>
        <c:manualLayout>
          <c:xMode val="edge"/>
          <c:yMode val="edge"/>
          <c:x val="0.58906505604988035"/>
          <c:y val="0.66544870235871956"/>
          <c:w val="0.38873378127541697"/>
          <c:h val="0.31471222508303487"/>
        </c:manualLayout>
      </c:layout>
      <c:overlay val="0"/>
    </c:legend>
    <c:plotVisOnly val="1"/>
    <c:dispBlanksAs val="gap"/>
    <c:showDLblsOverMax val="0"/>
  </c:chart>
  <c:spPr>
    <a:ln w="28575">
      <a:solidFill>
        <a:srgbClr val="000099"/>
      </a:solidFill>
    </a:ln>
  </c:spPr>
  <c:txPr>
    <a:bodyPr/>
    <a:lstStyle/>
    <a:p>
      <a:pPr>
        <a:defRPr sz="14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Y</a:t>
            </a:r>
            <a:r>
              <a:rPr lang="ja-JP"/>
              <a:t>軸　評価</a:t>
            </a:r>
            <a:endParaRPr lang="en-US"/>
          </a:p>
        </c:rich>
      </c:tx>
      <c:layout>
        <c:manualLayout>
          <c:xMode val="edge"/>
          <c:yMode val="edge"/>
          <c:x val="0.36251528523988019"/>
          <c:y val="2.3757474457040788E-2"/>
        </c:manualLayout>
      </c:layout>
      <c:overlay val="0"/>
    </c:title>
    <c:autoTitleDeleted val="0"/>
    <c:plotArea>
      <c:layout>
        <c:manualLayout>
          <c:layoutTarget val="inner"/>
          <c:xMode val="edge"/>
          <c:yMode val="edge"/>
          <c:x val="9.3794379193262542E-2"/>
          <c:y val="0.24173525040540858"/>
          <c:w val="0.57325389580770769"/>
          <c:h val="0.69012292598372948"/>
        </c:manualLayout>
      </c:layout>
      <c:radarChart>
        <c:radarStyle val="filled"/>
        <c:varyColors val="0"/>
        <c:ser>
          <c:idx val="1"/>
          <c:order val="0"/>
          <c:tx>
            <c:strRef>
              <c:f>原紙!$E$262</c:f>
              <c:strCache>
                <c:ptCount val="1"/>
                <c:pt idx="0">
                  <c:v>目標</c:v>
                </c:pt>
              </c:strCache>
            </c:strRef>
          </c:tx>
          <c:val>
            <c:numRef>
              <c:f>原紙!$G$26:$K$26</c:f>
              <c:numCache>
                <c:formatCode>0.0</c:formatCode>
                <c:ptCount val="5"/>
                <c:pt idx="0">
                  <c:v>3.8333333333333335</c:v>
                </c:pt>
                <c:pt idx="1">
                  <c:v>3.1666666666666665</c:v>
                </c:pt>
                <c:pt idx="2">
                  <c:v>4.083333333333333</c:v>
                </c:pt>
                <c:pt idx="3">
                  <c:v>3.1666666666666665</c:v>
                </c:pt>
                <c:pt idx="4">
                  <c:v>4.5</c:v>
                </c:pt>
              </c:numCache>
            </c:numRef>
          </c:val>
          <c:extLst>
            <c:ext xmlns:c16="http://schemas.microsoft.com/office/drawing/2014/chart" uri="{C3380CC4-5D6E-409C-BE32-E72D297353CC}">
              <c16:uniqueId val="{00000000-C907-40D3-BDEE-07BDDBE3733D}"/>
            </c:ext>
          </c:extLst>
        </c:ser>
        <c:ser>
          <c:idx val="2"/>
          <c:order val="1"/>
          <c:tx>
            <c:strRef>
              <c:f>原紙!$E$248</c:f>
              <c:strCache>
                <c:ptCount val="1"/>
                <c:pt idx="0">
                  <c:v>活動後実績</c:v>
                </c:pt>
              </c:strCache>
            </c:strRef>
          </c:tx>
          <c:spPr>
            <a:ln w="25400">
              <a:noFill/>
            </a:ln>
          </c:spPr>
          <c:val>
            <c:numRef>
              <c:f>原紙!$S$23:$W$23</c:f>
              <c:numCache>
                <c:formatCode>0.0</c:formatCode>
                <c:ptCount val="5"/>
                <c:pt idx="0">
                  <c:v>3.8333333333333335</c:v>
                </c:pt>
                <c:pt idx="1">
                  <c:v>3</c:v>
                </c:pt>
                <c:pt idx="2">
                  <c:v>3.4166666666666665</c:v>
                </c:pt>
                <c:pt idx="3">
                  <c:v>2.1666666666666665</c:v>
                </c:pt>
                <c:pt idx="4">
                  <c:v>4.5</c:v>
                </c:pt>
              </c:numCache>
            </c:numRef>
          </c:val>
          <c:extLst>
            <c:ext xmlns:c16="http://schemas.microsoft.com/office/drawing/2014/chart" uri="{C3380CC4-5D6E-409C-BE32-E72D297353CC}">
              <c16:uniqueId val="{00000001-C907-40D3-BDEE-07BDDBE3733D}"/>
            </c:ext>
          </c:extLst>
        </c:ser>
        <c:ser>
          <c:idx val="0"/>
          <c:order val="2"/>
          <c:tx>
            <c:strRef>
              <c:f>原紙!$E$234</c:f>
              <c:strCache>
                <c:ptCount val="1"/>
                <c:pt idx="0">
                  <c:v>活動前実績</c:v>
                </c:pt>
              </c:strCache>
            </c:strRef>
          </c:tx>
          <c:cat>
            <c:strRef>
              <c:f>原紙!$F$241:$F$245</c:f>
              <c:strCache>
                <c:ptCount val="5"/>
                <c:pt idx="0">
                  <c:v>チームワーク</c:v>
                </c:pt>
                <c:pt idx="1">
                  <c:v>会合</c:v>
                </c:pt>
                <c:pt idx="2">
                  <c:v>連携</c:v>
                </c:pt>
                <c:pt idx="3">
                  <c:v>意欲</c:v>
                </c:pt>
                <c:pt idx="4">
                  <c:v>ルール遵守</c:v>
                </c:pt>
              </c:strCache>
            </c:strRef>
          </c:cat>
          <c:val>
            <c:numRef>
              <c:f>原紙!$G$23:$K$23</c:f>
              <c:numCache>
                <c:formatCode>0.0</c:formatCode>
                <c:ptCount val="5"/>
                <c:pt idx="0">
                  <c:v>3.6666666666666665</c:v>
                </c:pt>
                <c:pt idx="1">
                  <c:v>3</c:v>
                </c:pt>
                <c:pt idx="2">
                  <c:v>3.3333333333333335</c:v>
                </c:pt>
                <c:pt idx="3">
                  <c:v>2.1666666666666665</c:v>
                </c:pt>
                <c:pt idx="4">
                  <c:v>4.25</c:v>
                </c:pt>
              </c:numCache>
            </c:numRef>
          </c:val>
          <c:extLst>
            <c:ext xmlns:c16="http://schemas.microsoft.com/office/drawing/2014/chart" uri="{C3380CC4-5D6E-409C-BE32-E72D297353CC}">
              <c16:uniqueId val="{00000002-C907-40D3-BDEE-07BDDBE3733D}"/>
            </c:ext>
          </c:extLst>
        </c:ser>
        <c:dLbls>
          <c:showLegendKey val="0"/>
          <c:showVal val="0"/>
          <c:showCatName val="0"/>
          <c:showSerName val="0"/>
          <c:showPercent val="0"/>
          <c:showBubbleSize val="0"/>
        </c:dLbls>
        <c:axId val="141940608"/>
        <c:axId val="141942144"/>
      </c:radarChart>
      <c:catAx>
        <c:axId val="141940608"/>
        <c:scaling>
          <c:orientation val="minMax"/>
        </c:scaling>
        <c:delete val="1"/>
        <c:axPos val="b"/>
        <c:majorGridlines/>
        <c:numFmt formatCode="General" sourceLinked="1"/>
        <c:majorTickMark val="out"/>
        <c:minorTickMark val="none"/>
        <c:tickLblPos val="nextTo"/>
        <c:crossAx val="141942144"/>
        <c:crosses val="autoZero"/>
        <c:auto val="1"/>
        <c:lblAlgn val="ctr"/>
        <c:lblOffset val="100"/>
        <c:noMultiLvlLbl val="0"/>
      </c:catAx>
      <c:valAx>
        <c:axId val="141942144"/>
        <c:scaling>
          <c:orientation val="minMax"/>
          <c:max val="5"/>
          <c:min val="0"/>
        </c:scaling>
        <c:delete val="0"/>
        <c:axPos val="l"/>
        <c:majorGridlines/>
        <c:numFmt formatCode="#,##0_);[Red]\(#,##0\)" sourceLinked="0"/>
        <c:majorTickMark val="out"/>
        <c:minorTickMark val="none"/>
        <c:tickLblPos val="nextTo"/>
        <c:crossAx val="141940608"/>
        <c:crosses val="autoZero"/>
        <c:crossBetween val="between"/>
        <c:majorUnit val="1"/>
      </c:valAx>
    </c:plotArea>
    <c:legend>
      <c:legendPos val="r"/>
      <c:layout>
        <c:manualLayout>
          <c:xMode val="edge"/>
          <c:yMode val="edge"/>
          <c:x val="0.61823522629382555"/>
          <c:y val="0.66357145517145644"/>
          <c:w val="0.35319349173971548"/>
          <c:h val="0.29562260267248064"/>
        </c:manualLayout>
      </c:layout>
      <c:overlay val="0"/>
    </c:legend>
    <c:plotVisOnly val="1"/>
    <c:dispBlanksAs val="gap"/>
    <c:showDLblsOverMax val="0"/>
  </c:chart>
  <c:spPr>
    <a:ln w="28575">
      <a:solidFill>
        <a:srgbClr val="000099"/>
      </a:solidFill>
    </a:ln>
  </c:spPr>
  <c:txPr>
    <a:bodyPr/>
    <a:lstStyle/>
    <a:p>
      <a:pPr>
        <a:defRPr sz="1400"/>
      </a:pPr>
      <a:endParaRPr lang="ja-JP"/>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6BF7E-D86E-4FA1-BED6-4CBA5FAA85F1}" type="doc">
      <dgm:prSet loTypeId="urn:microsoft.com/office/officeart/2005/8/layout/pList1" loCatId="list" qsTypeId="urn:microsoft.com/office/officeart/2005/8/quickstyle/simple1" qsCatId="simple" csTypeId="urn:microsoft.com/office/officeart/2005/8/colors/accent1_2" csCatId="accent1" phldr="1"/>
      <dgm:spPr/>
    </dgm:pt>
    <dgm:pt modelId="{92F26416-119C-470F-BBFD-C695CB58BE64}">
      <dgm:prSet phldrT="[テキスト]"/>
      <dgm:spPr/>
      <dgm:t>
        <a:bodyPr/>
        <a:lstStyle/>
        <a:p>
          <a:endParaRPr kumimoji="1" lang="en-US" altLang="ja-JP" dirty="0"/>
        </a:p>
      </dgm:t>
    </dgm:pt>
    <dgm:pt modelId="{51B9D3A2-DFDA-4023-A05B-A52B58855B11}" type="parTrans" cxnId="{71704824-DF8A-4602-917E-0A79EC8C0178}">
      <dgm:prSet/>
      <dgm:spPr/>
      <dgm:t>
        <a:bodyPr/>
        <a:lstStyle/>
        <a:p>
          <a:endParaRPr kumimoji="1" lang="ja-JP" altLang="en-US"/>
        </a:p>
      </dgm:t>
    </dgm:pt>
    <dgm:pt modelId="{D118A8B9-46DF-4833-ADDF-DA46A496A671}" type="sibTrans" cxnId="{71704824-DF8A-4602-917E-0A79EC8C0178}">
      <dgm:prSet/>
      <dgm:spPr/>
      <dgm:t>
        <a:bodyPr/>
        <a:lstStyle/>
        <a:p>
          <a:endParaRPr kumimoji="1" lang="ja-JP" altLang="en-US"/>
        </a:p>
      </dgm:t>
    </dgm:pt>
    <dgm:pt modelId="{2F774C8A-1B1B-4022-BB48-4258F14C5B24}">
      <dgm:prSet phldrT="[テキスト]"/>
      <dgm:spPr/>
      <dgm:t>
        <a:bodyPr/>
        <a:lstStyle/>
        <a:p>
          <a:endParaRPr kumimoji="1" lang="en-US" altLang="ja-JP" dirty="0"/>
        </a:p>
        <a:p>
          <a:endParaRPr kumimoji="1" lang="en-US" altLang="ja-JP" dirty="0"/>
        </a:p>
      </dgm:t>
    </dgm:pt>
    <dgm:pt modelId="{79AA1A46-6748-404D-8128-3186E1AA7B29}" type="parTrans" cxnId="{1BED894F-24C4-490D-914D-57CA04E5DF37}">
      <dgm:prSet/>
      <dgm:spPr/>
      <dgm:t>
        <a:bodyPr/>
        <a:lstStyle/>
        <a:p>
          <a:endParaRPr kumimoji="1" lang="ja-JP" altLang="en-US"/>
        </a:p>
      </dgm:t>
    </dgm:pt>
    <dgm:pt modelId="{0555D593-EC5B-4C44-893F-A33835C649A7}" type="sibTrans" cxnId="{1BED894F-24C4-490D-914D-57CA04E5DF37}">
      <dgm:prSet/>
      <dgm:spPr/>
      <dgm:t>
        <a:bodyPr/>
        <a:lstStyle/>
        <a:p>
          <a:endParaRPr kumimoji="1" lang="ja-JP" altLang="en-US"/>
        </a:p>
      </dgm:t>
    </dgm:pt>
    <dgm:pt modelId="{009B5033-3193-46B3-9F30-FF48B579E565}">
      <dgm:prSet phldrT="[テキスト]"/>
      <dgm:spPr/>
      <dgm:t>
        <a:bodyPr/>
        <a:lstStyle/>
        <a:p>
          <a:endParaRPr kumimoji="1" lang="en-US" altLang="ja-JP" dirty="0"/>
        </a:p>
        <a:p>
          <a:endParaRPr kumimoji="1" lang="ja-JP" altLang="en-US" dirty="0"/>
        </a:p>
      </dgm:t>
    </dgm:pt>
    <dgm:pt modelId="{14250006-1423-494D-BD53-D07EEDD44E74}" type="parTrans" cxnId="{9ABC0AAC-8A15-4769-A2BA-808DFB8146B6}">
      <dgm:prSet/>
      <dgm:spPr/>
      <dgm:t>
        <a:bodyPr/>
        <a:lstStyle/>
        <a:p>
          <a:endParaRPr kumimoji="1" lang="ja-JP" altLang="en-US"/>
        </a:p>
      </dgm:t>
    </dgm:pt>
    <dgm:pt modelId="{2BE65815-8A9B-4A63-8B7B-83CEC60F1993}" type="sibTrans" cxnId="{9ABC0AAC-8A15-4769-A2BA-808DFB8146B6}">
      <dgm:prSet/>
      <dgm:spPr/>
      <dgm:t>
        <a:bodyPr/>
        <a:lstStyle/>
        <a:p>
          <a:endParaRPr kumimoji="1" lang="ja-JP" altLang="en-US"/>
        </a:p>
      </dgm:t>
    </dgm:pt>
    <dgm:pt modelId="{FAAE1B30-91A0-430D-8D3A-9B42C20E9F5B}">
      <dgm:prSet phldrT="[テキスト]"/>
      <dgm:spPr/>
      <dgm:t>
        <a:bodyPr/>
        <a:lstStyle/>
        <a:p>
          <a:endParaRPr kumimoji="1" lang="en-US" altLang="ja-JP" dirty="0"/>
        </a:p>
      </dgm:t>
    </dgm:pt>
    <dgm:pt modelId="{12515329-4551-4FB0-8DEE-FCFFA773D0F0}" type="parTrans" cxnId="{12AC5C19-BAA2-451C-94FF-440035298F4C}">
      <dgm:prSet/>
      <dgm:spPr/>
      <dgm:t>
        <a:bodyPr/>
        <a:lstStyle/>
        <a:p>
          <a:endParaRPr kumimoji="1" lang="ja-JP" altLang="en-US"/>
        </a:p>
      </dgm:t>
    </dgm:pt>
    <dgm:pt modelId="{FA99A19B-C882-4FC1-831E-6DEDA3A2C7CE}" type="sibTrans" cxnId="{12AC5C19-BAA2-451C-94FF-440035298F4C}">
      <dgm:prSet/>
      <dgm:spPr/>
      <dgm:t>
        <a:bodyPr/>
        <a:lstStyle/>
        <a:p>
          <a:endParaRPr kumimoji="1" lang="ja-JP" altLang="en-US"/>
        </a:p>
      </dgm:t>
    </dgm:pt>
    <dgm:pt modelId="{5E77CAF6-3D27-4EFB-B235-099306A5FAE5}">
      <dgm:prSet phldrT="[テキスト]"/>
      <dgm:spPr/>
      <dgm:t>
        <a:bodyPr/>
        <a:lstStyle/>
        <a:p>
          <a:endParaRPr kumimoji="1" lang="en-US" altLang="ja-JP" dirty="0"/>
        </a:p>
      </dgm:t>
    </dgm:pt>
    <dgm:pt modelId="{337E1869-8B48-4AC2-B005-0D7C1C1BD315}" type="parTrans" cxnId="{D1D5581E-1C7D-4795-9AF2-0C4B99D2EB3D}">
      <dgm:prSet/>
      <dgm:spPr/>
      <dgm:t>
        <a:bodyPr/>
        <a:lstStyle/>
        <a:p>
          <a:endParaRPr kumimoji="1" lang="ja-JP" altLang="en-US"/>
        </a:p>
      </dgm:t>
    </dgm:pt>
    <dgm:pt modelId="{FF19FAF1-71F1-4A4D-976B-B84B850D8C88}" type="sibTrans" cxnId="{D1D5581E-1C7D-4795-9AF2-0C4B99D2EB3D}">
      <dgm:prSet/>
      <dgm:spPr/>
      <dgm:t>
        <a:bodyPr/>
        <a:lstStyle/>
        <a:p>
          <a:endParaRPr kumimoji="1" lang="ja-JP" altLang="en-US"/>
        </a:p>
      </dgm:t>
    </dgm:pt>
    <dgm:pt modelId="{C637B379-FA56-4C34-AE40-59D6D8BDDFA8}" type="pres">
      <dgm:prSet presAssocID="{9D36BF7E-D86E-4FA1-BED6-4CBA5FAA85F1}" presName="Name0" presStyleCnt="0">
        <dgm:presLayoutVars>
          <dgm:dir/>
          <dgm:resizeHandles val="exact"/>
        </dgm:presLayoutVars>
      </dgm:prSet>
      <dgm:spPr/>
    </dgm:pt>
    <dgm:pt modelId="{26F496EC-3D8E-4B3D-85BA-00A65549AC03}" type="pres">
      <dgm:prSet presAssocID="{92F26416-119C-470F-BBFD-C695CB58BE64}" presName="compNode" presStyleCnt="0"/>
      <dgm:spPr/>
    </dgm:pt>
    <dgm:pt modelId="{048A417F-99A1-4B8D-A99E-3B7AD8224168}" type="pres">
      <dgm:prSet presAssocID="{92F26416-119C-470F-BBFD-C695CB58BE64}" presName="pictRect" presStyleLbl="node1" presStyleIdx="0" presStyleCnt="5" custScaleX="41519" custScaleY="43893" custLinFactX="30699" custLinFactNeighborX="100000" custLinFactNeighborY="8790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l="-25000" r="-25000"/>
          </a:stretch>
        </a:blipFill>
      </dgm:spPr>
      <dgm:extLst>
        <a:ext uri="{E40237B7-FDA0-4F09-8148-C483321AD2D9}">
          <dgm14:cNvPr xmlns:dgm14="http://schemas.microsoft.com/office/drawing/2010/diagram" id="0" name="" descr="携帯電話を持っている男性&#10;&#10;中程度の精度で自動的に生成された説明">
            <a:extLst>
              <a:ext uri="{FF2B5EF4-FFF2-40B4-BE49-F238E27FC236}">
                <a16:creationId xmlns:a16="http://schemas.microsoft.com/office/drawing/2014/main" id="{4F007173-30FF-3D39-5F24-E73D2DE4B86A}"/>
              </a:ext>
            </a:extLst>
          </dgm14:cNvPr>
        </a:ext>
      </dgm:extLst>
    </dgm:pt>
    <dgm:pt modelId="{EEEED784-8AF5-4343-8435-43CCEBB91F2F}" type="pres">
      <dgm:prSet presAssocID="{92F26416-119C-470F-BBFD-C695CB58BE64}" presName="textRect" presStyleLbl="revTx" presStyleIdx="0" presStyleCnt="5">
        <dgm:presLayoutVars>
          <dgm:bulletEnabled val="1"/>
        </dgm:presLayoutVars>
      </dgm:prSet>
      <dgm:spPr/>
    </dgm:pt>
    <dgm:pt modelId="{FA0E17A5-C65F-4B3D-B423-E722AB39D205}" type="pres">
      <dgm:prSet presAssocID="{D118A8B9-46DF-4833-ADDF-DA46A496A671}" presName="sibTrans" presStyleLbl="sibTrans2D1" presStyleIdx="0" presStyleCnt="0"/>
      <dgm:spPr/>
    </dgm:pt>
    <dgm:pt modelId="{695B0D11-3AA7-4ED0-B9A4-51E3B5463786}" type="pres">
      <dgm:prSet presAssocID="{2F774C8A-1B1B-4022-BB48-4258F14C5B24}" presName="compNode" presStyleCnt="0"/>
      <dgm:spPr/>
    </dgm:pt>
    <dgm:pt modelId="{C2C4F589-C48A-4B75-A346-806BE8CDAA35}" type="pres">
      <dgm:prSet presAssocID="{2F774C8A-1B1B-4022-BB48-4258F14C5B24}" presName="pictRect" presStyleLbl="node1" presStyleIdx="1" presStyleCnt="5" custScaleX="41098" custScaleY="46404" custLinFactNeighborX="63432" custLinFactNeighborY="39852"/>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25000" r="-25000"/>
          </a:stretch>
        </a:blipFill>
      </dgm:spPr>
      <dgm:extLst>
        <a:ext uri="{E40237B7-FDA0-4F09-8148-C483321AD2D9}">
          <dgm14:cNvPr xmlns:dgm14="http://schemas.microsoft.com/office/drawing/2010/diagram" id="0" name="" descr="テキスト が含まれている画像&#10;&#10;自動的に生成された説明">
            <a:extLst>
              <a:ext uri="{FF2B5EF4-FFF2-40B4-BE49-F238E27FC236}">
                <a16:creationId xmlns:a16="http://schemas.microsoft.com/office/drawing/2014/main" id="{959FDE11-5134-4BC1-3F00-EBEA307DBAFC}"/>
              </a:ext>
            </a:extLst>
          </dgm14:cNvPr>
        </a:ext>
      </dgm:extLst>
    </dgm:pt>
    <dgm:pt modelId="{A9F71BA8-28A6-44CD-B3CC-249F5F8A9FE0}" type="pres">
      <dgm:prSet presAssocID="{2F774C8A-1B1B-4022-BB48-4258F14C5B24}" presName="textRect" presStyleLbl="revTx" presStyleIdx="1" presStyleCnt="5">
        <dgm:presLayoutVars>
          <dgm:bulletEnabled val="1"/>
        </dgm:presLayoutVars>
      </dgm:prSet>
      <dgm:spPr/>
    </dgm:pt>
    <dgm:pt modelId="{FEA3C9FF-0579-469A-B0C1-E30DC21FAEBA}" type="pres">
      <dgm:prSet presAssocID="{0555D593-EC5B-4C44-893F-A33835C649A7}" presName="sibTrans" presStyleLbl="sibTrans2D1" presStyleIdx="0" presStyleCnt="0"/>
      <dgm:spPr/>
    </dgm:pt>
    <dgm:pt modelId="{75499427-A775-410E-9203-81AA02CB8FA4}" type="pres">
      <dgm:prSet presAssocID="{009B5033-3193-46B3-9F30-FF48B579E565}" presName="compNode" presStyleCnt="0"/>
      <dgm:spPr/>
    </dgm:pt>
    <dgm:pt modelId="{09B9BDF2-6138-4276-AD5E-D1F350D5F3AC}" type="pres">
      <dgm:prSet presAssocID="{009B5033-3193-46B3-9F30-FF48B579E565}" presName="pictRect" presStyleLbl="node1" presStyleIdx="2" presStyleCnt="5" custScaleX="40959" custScaleY="46529" custLinFactNeighborX="-89243" custLinFactNeighborY="3900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5000" r="-25000"/>
          </a:stretch>
        </a:blipFill>
      </dgm:spPr>
      <dgm:extLst>
        <a:ext uri="{E40237B7-FDA0-4F09-8148-C483321AD2D9}">
          <dgm14:cNvPr xmlns:dgm14="http://schemas.microsoft.com/office/drawing/2010/diagram" id="0" name="" descr="建物, 人, テーブル, 男 が含まれている画像&#10;&#10;自動的に生成された説明">
            <a:extLst>
              <a:ext uri="{FF2B5EF4-FFF2-40B4-BE49-F238E27FC236}">
                <a16:creationId xmlns:a16="http://schemas.microsoft.com/office/drawing/2014/main" id="{201B74FB-4C41-C85E-91B2-FFB216E5DA3B}"/>
              </a:ext>
            </a:extLst>
          </dgm14:cNvPr>
        </a:ext>
      </dgm:extLst>
    </dgm:pt>
    <dgm:pt modelId="{CDC35536-F671-43C2-909B-CA35056B9CAF}" type="pres">
      <dgm:prSet presAssocID="{009B5033-3193-46B3-9F30-FF48B579E565}" presName="textRect" presStyleLbl="revTx" presStyleIdx="2" presStyleCnt="5">
        <dgm:presLayoutVars>
          <dgm:bulletEnabled val="1"/>
        </dgm:presLayoutVars>
      </dgm:prSet>
      <dgm:spPr/>
    </dgm:pt>
    <dgm:pt modelId="{DEAAF63B-5C74-46E3-BB08-90963C7A7436}" type="pres">
      <dgm:prSet presAssocID="{2BE65815-8A9B-4A63-8B7B-83CEC60F1993}" presName="sibTrans" presStyleLbl="sibTrans2D1" presStyleIdx="0" presStyleCnt="0"/>
      <dgm:spPr/>
    </dgm:pt>
    <dgm:pt modelId="{7C2299FB-A6E4-4CC2-890C-B67EBF065CE7}" type="pres">
      <dgm:prSet presAssocID="{FAAE1B30-91A0-430D-8D3A-9B42C20E9F5B}" presName="compNode" presStyleCnt="0"/>
      <dgm:spPr/>
    </dgm:pt>
    <dgm:pt modelId="{CC0B9F39-7B72-42AF-8E20-3A11C83A5A33}" type="pres">
      <dgm:prSet presAssocID="{FAAE1B30-91A0-430D-8D3A-9B42C20E9F5B}" presName="pictRect" presStyleLbl="node1" presStyleIdx="3" presStyleCnt="5" custScaleX="40805" custScaleY="44179" custLinFactNeighborX="33421" custLinFactNeighborY="-5278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25000" r="-25000"/>
          </a:stretch>
        </a:blipFill>
      </dgm:spPr>
      <dgm:extLst>
        <a:ext uri="{E40237B7-FDA0-4F09-8148-C483321AD2D9}">
          <dgm14:cNvPr xmlns:dgm14="http://schemas.microsoft.com/office/drawing/2010/diagram" id="0" name="" descr="建物, 男, 窓, 若い が含まれている画像&#10;&#10;自動的に生成された説明">
            <a:extLst>
              <a:ext uri="{FF2B5EF4-FFF2-40B4-BE49-F238E27FC236}">
                <a16:creationId xmlns:a16="http://schemas.microsoft.com/office/drawing/2014/main" id="{11456C65-2592-4A0C-DF6C-260D2B8D79C7}"/>
              </a:ext>
            </a:extLst>
          </dgm14:cNvPr>
        </a:ext>
      </dgm:extLst>
    </dgm:pt>
    <dgm:pt modelId="{0D5EF29E-6437-4808-B9BF-F06D0A24C6B0}" type="pres">
      <dgm:prSet presAssocID="{FAAE1B30-91A0-430D-8D3A-9B42C20E9F5B}" presName="textRect" presStyleLbl="revTx" presStyleIdx="3" presStyleCnt="5">
        <dgm:presLayoutVars>
          <dgm:bulletEnabled val="1"/>
        </dgm:presLayoutVars>
      </dgm:prSet>
      <dgm:spPr/>
    </dgm:pt>
    <dgm:pt modelId="{485CC58A-C394-4C93-92EF-98D4B28B0214}" type="pres">
      <dgm:prSet presAssocID="{FA99A19B-C882-4FC1-831E-6DEDA3A2C7CE}" presName="sibTrans" presStyleLbl="sibTrans2D1" presStyleIdx="0" presStyleCnt="0"/>
      <dgm:spPr/>
    </dgm:pt>
    <dgm:pt modelId="{F027D76C-3BE6-4F3C-A43C-3818684C3295}" type="pres">
      <dgm:prSet presAssocID="{5E77CAF6-3D27-4EFB-B235-099306A5FAE5}" presName="compNode" presStyleCnt="0"/>
      <dgm:spPr/>
    </dgm:pt>
    <dgm:pt modelId="{277381FD-AE1A-4283-AF8C-F9B54D3554C2}" type="pres">
      <dgm:prSet presAssocID="{5E77CAF6-3D27-4EFB-B235-099306A5FAE5}" presName="pictRect" presStyleLbl="node1" presStyleIdx="4" presStyleCnt="5" custScaleX="40885" custScaleY="43470" custLinFactNeighborX="7861" custLinFactNeighborY="-5264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25000" r="-25000"/>
          </a:stretch>
        </a:blipFill>
      </dgm:spPr>
      <dgm:extLst>
        <a:ext uri="{E40237B7-FDA0-4F09-8148-C483321AD2D9}">
          <dgm14:cNvPr xmlns:dgm14="http://schemas.microsoft.com/office/drawing/2010/diagram" id="0" name="" descr="屋内, 座る が含まれている画像&#10;&#10;自動的に生成された説明">
            <a:extLst>
              <a:ext uri="{FF2B5EF4-FFF2-40B4-BE49-F238E27FC236}">
                <a16:creationId xmlns:a16="http://schemas.microsoft.com/office/drawing/2014/main" id="{6649FD48-3058-B05F-86A1-BE891E1A9B82}"/>
              </a:ext>
            </a:extLst>
          </dgm14:cNvPr>
        </a:ext>
      </dgm:extLst>
    </dgm:pt>
    <dgm:pt modelId="{7369FFDF-C086-4A06-86B1-A8178D936ED9}" type="pres">
      <dgm:prSet presAssocID="{5E77CAF6-3D27-4EFB-B235-099306A5FAE5}" presName="textRect" presStyleLbl="revTx" presStyleIdx="4" presStyleCnt="5">
        <dgm:presLayoutVars>
          <dgm:bulletEnabled val="1"/>
        </dgm:presLayoutVars>
      </dgm:prSet>
      <dgm:spPr/>
    </dgm:pt>
  </dgm:ptLst>
  <dgm:cxnLst>
    <dgm:cxn modelId="{BBDA9711-87B5-456E-91F9-BB36E2EF95D5}" type="presOf" srcId="{FA99A19B-C882-4FC1-831E-6DEDA3A2C7CE}" destId="{485CC58A-C394-4C93-92EF-98D4B28B0214}" srcOrd="0" destOrd="0" presId="urn:microsoft.com/office/officeart/2005/8/layout/pList1"/>
    <dgm:cxn modelId="{0AE8D713-DFD2-440F-9279-B3021511E526}" type="presOf" srcId="{009B5033-3193-46B3-9F30-FF48B579E565}" destId="{CDC35536-F671-43C2-909B-CA35056B9CAF}" srcOrd="0" destOrd="0" presId="urn:microsoft.com/office/officeart/2005/8/layout/pList1"/>
    <dgm:cxn modelId="{12AC5C19-BAA2-451C-94FF-440035298F4C}" srcId="{9D36BF7E-D86E-4FA1-BED6-4CBA5FAA85F1}" destId="{FAAE1B30-91A0-430D-8D3A-9B42C20E9F5B}" srcOrd="3" destOrd="0" parTransId="{12515329-4551-4FB0-8DEE-FCFFA773D0F0}" sibTransId="{FA99A19B-C882-4FC1-831E-6DEDA3A2C7CE}"/>
    <dgm:cxn modelId="{D1D5581E-1C7D-4795-9AF2-0C4B99D2EB3D}" srcId="{9D36BF7E-D86E-4FA1-BED6-4CBA5FAA85F1}" destId="{5E77CAF6-3D27-4EFB-B235-099306A5FAE5}" srcOrd="4" destOrd="0" parTransId="{337E1869-8B48-4AC2-B005-0D7C1C1BD315}" sibTransId="{FF19FAF1-71F1-4A4D-976B-B84B850D8C88}"/>
    <dgm:cxn modelId="{71704824-DF8A-4602-917E-0A79EC8C0178}" srcId="{9D36BF7E-D86E-4FA1-BED6-4CBA5FAA85F1}" destId="{92F26416-119C-470F-BBFD-C695CB58BE64}" srcOrd="0" destOrd="0" parTransId="{51B9D3A2-DFDA-4023-A05B-A52B58855B11}" sibTransId="{D118A8B9-46DF-4833-ADDF-DA46A496A671}"/>
    <dgm:cxn modelId="{275C9226-23A8-498D-B7EB-C9D500818DC5}" type="presOf" srcId="{9D36BF7E-D86E-4FA1-BED6-4CBA5FAA85F1}" destId="{C637B379-FA56-4C34-AE40-59D6D8BDDFA8}" srcOrd="0" destOrd="0" presId="urn:microsoft.com/office/officeart/2005/8/layout/pList1"/>
    <dgm:cxn modelId="{E73EA840-D700-4D5A-AE73-BCC885DA953F}" type="presOf" srcId="{5E77CAF6-3D27-4EFB-B235-099306A5FAE5}" destId="{7369FFDF-C086-4A06-86B1-A8178D936ED9}" srcOrd="0" destOrd="0" presId="urn:microsoft.com/office/officeart/2005/8/layout/pList1"/>
    <dgm:cxn modelId="{D6AE1E6D-35C8-405E-A324-91071B9AE38A}" type="presOf" srcId="{2F774C8A-1B1B-4022-BB48-4258F14C5B24}" destId="{A9F71BA8-28A6-44CD-B3CC-249F5F8A9FE0}" srcOrd="0" destOrd="0" presId="urn:microsoft.com/office/officeart/2005/8/layout/pList1"/>
    <dgm:cxn modelId="{1BED894F-24C4-490D-914D-57CA04E5DF37}" srcId="{9D36BF7E-D86E-4FA1-BED6-4CBA5FAA85F1}" destId="{2F774C8A-1B1B-4022-BB48-4258F14C5B24}" srcOrd="1" destOrd="0" parTransId="{79AA1A46-6748-404D-8128-3186E1AA7B29}" sibTransId="{0555D593-EC5B-4C44-893F-A33835C649A7}"/>
    <dgm:cxn modelId="{1F45618B-A612-4A1A-91E8-125D4ABE9D8F}" type="presOf" srcId="{0555D593-EC5B-4C44-893F-A33835C649A7}" destId="{FEA3C9FF-0579-469A-B0C1-E30DC21FAEBA}" srcOrd="0" destOrd="0" presId="urn:microsoft.com/office/officeart/2005/8/layout/pList1"/>
    <dgm:cxn modelId="{D9DC928D-05B7-4711-8423-4F936F870481}" type="presOf" srcId="{FAAE1B30-91A0-430D-8D3A-9B42C20E9F5B}" destId="{0D5EF29E-6437-4808-B9BF-F06D0A24C6B0}" srcOrd="0" destOrd="0" presId="urn:microsoft.com/office/officeart/2005/8/layout/pList1"/>
    <dgm:cxn modelId="{9ABC0AAC-8A15-4769-A2BA-808DFB8146B6}" srcId="{9D36BF7E-D86E-4FA1-BED6-4CBA5FAA85F1}" destId="{009B5033-3193-46B3-9F30-FF48B579E565}" srcOrd="2" destOrd="0" parTransId="{14250006-1423-494D-BD53-D07EEDD44E74}" sibTransId="{2BE65815-8A9B-4A63-8B7B-83CEC60F1993}"/>
    <dgm:cxn modelId="{E543E4DA-929A-4EF6-926D-D04F304BA2B1}" type="presOf" srcId="{92F26416-119C-470F-BBFD-C695CB58BE64}" destId="{EEEED784-8AF5-4343-8435-43CCEBB91F2F}" srcOrd="0" destOrd="0" presId="urn:microsoft.com/office/officeart/2005/8/layout/pList1"/>
    <dgm:cxn modelId="{571637E6-4656-4D36-B1D9-5390003A860C}" type="presOf" srcId="{D118A8B9-46DF-4833-ADDF-DA46A496A671}" destId="{FA0E17A5-C65F-4B3D-B423-E722AB39D205}" srcOrd="0" destOrd="0" presId="urn:microsoft.com/office/officeart/2005/8/layout/pList1"/>
    <dgm:cxn modelId="{F0A52BF7-11DA-4D4A-B571-56711872A1EF}" type="presOf" srcId="{2BE65815-8A9B-4A63-8B7B-83CEC60F1993}" destId="{DEAAF63B-5C74-46E3-BB08-90963C7A7436}" srcOrd="0" destOrd="0" presId="urn:microsoft.com/office/officeart/2005/8/layout/pList1"/>
    <dgm:cxn modelId="{AC6703EF-27B8-4D6A-B18F-414E59BE0D17}" type="presParOf" srcId="{C637B379-FA56-4C34-AE40-59D6D8BDDFA8}" destId="{26F496EC-3D8E-4B3D-85BA-00A65549AC03}" srcOrd="0" destOrd="0" presId="urn:microsoft.com/office/officeart/2005/8/layout/pList1"/>
    <dgm:cxn modelId="{BF1CE7CF-4CA7-439B-8DAC-5DD5AA43C4AE}" type="presParOf" srcId="{26F496EC-3D8E-4B3D-85BA-00A65549AC03}" destId="{048A417F-99A1-4B8D-A99E-3B7AD8224168}" srcOrd="0" destOrd="0" presId="urn:microsoft.com/office/officeart/2005/8/layout/pList1"/>
    <dgm:cxn modelId="{605933AE-7F87-49BF-A9FF-A7AD154F314D}" type="presParOf" srcId="{26F496EC-3D8E-4B3D-85BA-00A65549AC03}" destId="{EEEED784-8AF5-4343-8435-43CCEBB91F2F}" srcOrd="1" destOrd="0" presId="urn:microsoft.com/office/officeart/2005/8/layout/pList1"/>
    <dgm:cxn modelId="{3D87E62B-26E2-4808-81EE-646A985A1DBE}" type="presParOf" srcId="{C637B379-FA56-4C34-AE40-59D6D8BDDFA8}" destId="{FA0E17A5-C65F-4B3D-B423-E722AB39D205}" srcOrd="1" destOrd="0" presId="urn:microsoft.com/office/officeart/2005/8/layout/pList1"/>
    <dgm:cxn modelId="{41B80BBB-1954-4181-864D-41FBA0DD725A}" type="presParOf" srcId="{C637B379-FA56-4C34-AE40-59D6D8BDDFA8}" destId="{695B0D11-3AA7-4ED0-B9A4-51E3B5463786}" srcOrd="2" destOrd="0" presId="urn:microsoft.com/office/officeart/2005/8/layout/pList1"/>
    <dgm:cxn modelId="{B28F8491-6744-4F73-823D-D947A41055C7}" type="presParOf" srcId="{695B0D11-3AA7-4ED0-B9A4-51E3B5463786}" destId="{C2C4F589-C48A-4B75-A346-806BE8CDAA35}" srcOrd="0" destOrd="0" presId="urn:microsoft.com/office/officeart/2005/8/layout/pList1"/>
    <dgm:cxn modelId="{88AAB0C3-B2E9-4C56-939F-C6CA7C584301}" type="presParOf" srcId="{695B0D11-3AA7-4ED0-B9A4-51E3B5463786}" destId="{A9F71BA8-28A6-44CD-B3CC-249F5F8A9FE0}" srcOrd="1" destOrd="0" presId="urn:microsoft.com/office/officeart/2005/8/layout/pList1"/>
    <dgm:cxn modelId="{6FF3C5DA-4AFC-460C-A69F-C3F739F2E737}" type="presParOf" srcId="{C637B379-FA56-4C34-AE40-59D6D8BDDFA8}" destId="{FEA3C9FF-0579-469A-B0C1-E30DC21FAEBA}" srcOrd="3" destOrd="0" presId="urn:microsoft.com/office/officeart/2005/8/layout/pList1"/>
    <dgm:cxn modelId="{B715684A-9C2A-4B85-8700-73466582288E}" type="presParOf" srcId="{C637B379-FA56-4C34-AE40-59D6D8BDDFA8}" destId="{75499427-A775-410E-9203-81AA02CB8FA4}" srcOrd="4" destOrd="0" presId="urn:microsoft.com/office/officeart/2005/8/layout/pList1"/>
    <dgm:cxn modelId="{1E208FDB-EFA8-494C-A555-E8807564A2B9}" type="presParOf" srcId="{75499427-A775-410E-9203-81AA02CB8FA4}" destId="{09B9BDF2-6138-4276-AD5E-D1F350D5F3AC}" srcOrd="0" destOrd="0" presId="urn:microsoft.com/office/officeart/2005/8/layout/pList1"/>
    <dgm:cxn modelId="{A3F7D397-F9F9-42E6-848B-ED62E16CF7E8}" type="presParOf" srcId="{75499427-A775-410E-9203-81AA02CB8FA4}" destId="{CDC35536-F671-43C2-909B-CA35056B9CAF}" srcOrd="1" destOrd="0" presId="urn:microsoft.com/office/officeart/2005/8/layout/pList1"/>
    <dgm:cxn modelId="{CE78229D-9194-4C1D-BAEC-974603E293AC}" type="presParOf" srcId="{C637B379-FA56-4C34-AE40-59D6D8BDDFA8}" destId="{DEAAF63B-5C74-46E3-BB08-90963C7A7436}" srcOrd="5" destOrd="0" presId="urn:microsoft.com/office/officeart/2005/8/layout/pList1"/>
    <dgm:cxn modelId="{52EC20BC-80C0-4D47-8F15-E1B15B63099C}" type="presParOf" srcId="{C637B379-FA56-4C34-AE40-59D6D8BDDFA8}" destId="{7C2299FB-A6E4-4CC2-890C-B67EBF065CE7}" srcOrd="6" destOrd="0" presId="urn:microsoft.com/office/officeart/2005/8/layout/pList1"/>
    <dgm:cxn modelId="{71C36FA4-BD28-4B8D-A55A-67F62F648D79}" type="presParOf" srcId="{7C2299FB-A6E4-4CC2-890C-B67EBF065CE7}" destId="{CC0B9F39-7B72-42AF-8E20-3A11C83A5A33}" srcOrd="0" destOrd="0" presId="urn:microsoft.com/office/officeart/2005/8/layout/pList1"/>
    <dgm:cxn modelId="{B11D108C-AFEE-4DF3-AAA5-118CF5E10AC1}" type="presParOf" srcId="{7C2299FB-A6E4-4CC2-890C-B67EBF065CE7}" destId="{0D5EF29E-6437-4808-B9BF-F06D0A24C6B0}" srcOrd="1" destOrd="0" presId="urn:microsoft.com/office/officeart/2005/8/layout/pList1"/>
    <dgm:cxn modelId="{A3AF8442-039A-42AF-A515-296B2500E2C5}" type="presParOf" srcId="{C637B379-FA56-4C34-AE40-59D6D8BDDFA8}" destId="{485CC58A-C394-4C93-92EF-98D4B28B0214}" srcOrd="7" destOrd="0" presId="urn:microsoft.com/office/officeart/2005/8/layout/pList1"/>
    <dgm:cxn modelId="{035D943E-5887-4F47-815F-89D028A8F1E1}" type="presParOf" srcId="{C637B379-FA56-4C34-AE40-59D6D8BDDFA8}" destId="{F027D76C-3BE6-4F3C-A43C-3818684C3295}" srcOrd="8" destOrd="0" presId="urn:microsoft.com/office/officeart/2005/8/layout/pList1"/>
    <dgm:cxn modelId="{7F6693B7-56C1-44E4-9850-4DE324F89D58}" type="presParOf" srcId="{F027D76C-3BE6-4F3C-A43C-3818684C3295}" destId="{277381FD-AE1A-4283-AF8C-F9B54D3554C2}" srcOrd="0" destOrd="0" presId="urn:microsoft.com/office/officeart/2005/8/layout/pList1"/>
    <dgm:cxn modelId="{13D5A391-1371-41DA-A9F7-A2B07D842B3C}" type="presParOf" srcId="{F027D76C-3BE6-4F3C-A43C-3818684C3295}" destId="{7369FFDF-C086-4A06-86B1-A8178D936ED9}" srcOrd="1" destOrd="0" presId="urn:microsoft.com/office/officeart/2005/8/layout/p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A417F-99A1-4B8D-A99E-3B7AD8224168}">
      <dsp:nvSpPr>
        <dsp:cNvPr id="0" name=""/>
        <dsp:cNvSpPr/>
      </dsp:nvSpPr>
      <dsp:spPr>
        <a:xfrm>
          <a:off x="5711103" y="2413093"/>
          <a:ext cx="1481972" cy="1079462"/>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ED784-8AF5-4343-8435-43CCEBB91F2F}">
      <dsp:nvSpPr>
        <dsp:cNvPr id="0" name=""/>
        <dsp:cNvSpPr/>
      </dsp:nvSpPr>
      <dsp:spPr>
        <a:xfrm>
          <a:off x="2249" y="2020551"/>
          <a:ext cx="3569383" cy="132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endParaRPr kumimoji="1" lang="en-US" altLang="ja-JP" sz="2500" kern="1200" dirty="0"/>
        </a:p>
      </dsp:txBody>
      <dsp:txXfrm>
        <a:off x="2249" y="2020551"/>
        <a:ext cx="3569383" cy="1324241"/>
      </dsp:txXfrm>
    </dsp:sp>
    <dsp:sp modelId="{C2C4F589-C48A-4B75-A346-806BE8CDAA35}">
      <dsp:nvSpPr>
        <dsp:cNvPr id="0" name=""/>
        <dsp:cNvSpPr/>
      </dsp:nvSpPr>
      <dsp:spPr>
        <a:xfrm>
          <a:off x="7244071" y="1215811"/>
          <a:ext cx="1466945" cy="1141215"/>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71BA8-28A6-44CD-B3CC-249F5F8A9FE0}">
      <dsp:nvSpPr>
        <dsp:cNvPr id="0" name=""/>
        <dsp:cNvSpPr/>
      </dsp:nvSpPr>
      <dsp:spPr>
        <a:xfrm>
          <a:off x="3928721" y="2035989"/>
          <a:ext cx="3569383" cy="132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endParaRPr kumimoji="1" lang="en-US" altLang="ja-JP" sz="2500" kern="1200" dirty="0"/>
        </a:p>
        <a:p>
          <a:pPr marL="0" lvl="0" indent="0" algn="ctr" defTabSz="1111250">
            <a:lnSpc>
              <a:spcPct val="90000"/>
            </a:lnSpc>
            <a:spcBef>
              <a:spcPct val="0"/>
            </a:spcBef>
            <a:spcAft>
              <a:spcPct val="35000"/>
            </a:spcAft>
            <a:buNone/>
          </a:pPr>
          <a:endParaRPr kumimoji="1" lang="en-US" altLang="ja-JP" sz="2500" kern="1200" dirty="0"/>
        </a:p>
      </dsp:txBody>
      <dsp:txXfrm>
        <a:off x="3928721" y="2035989"/>
        <a:ext cx="3569383" cy="1324241"/>
      </dsp:txXfrm>
    </dsp:sp>
    <dsp:sp modelId="{09B9BDF2-6138-4276-AD5E-D1F350D5F3AC}">
      <dsp:nvSpPr>
        <dsp:cNvPr id="0" name=""/>
        <dsp:cNvSpPr/>
      </dsp:nvSpPr>
      <dsp:spPr>
        <a:xfrm>
          <a:off x="5723468" y="1194163"/>
          <a:ext cx="1461983" cy="1144290"/>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35536-F671-43C2-909B-CA35056B9CAF}">
      <dsp:nvSpPr>
        <dsp:cNvPr id="0" name=""/>
        <dsp:cNvSpPr/>
      </dsp:nvSpPr>
      <dsp:spPr>
        <a:xfrm>
          <a:off x="7855192" y="2036758"/>
          <a:ext cx="3569383" cy="132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endParaRPr kumimoji="1" lang="en-US" altLang="ja-JP" sz="2500" kern="1200" dirty="0"/>
        </a:p>
        <a:p>
          <a:pPr marL="0" lvl="0" indent="0" algn="ctr" defTabSz="1111250">
            <a:lnSpc>
              <a:spcPct val="90000"/>
            </a:lnSpc>
            <a:spcBef>
              <a:spcPct val="0"/>
            </a:spcBef>
            <a:spcAft>
              <a:spcPct val="35000"/>
            </a:spcAft>
            <a:buNone/>
          </a:pPr>
          <a:endParaRPr kumimoji="1" lang="ja-JP" altLang="en-US" sz="2500" kern="1200" dirty="0"/>
        </a:p>
      </dsp:txBody>
      <dsp:txXfrm>
        <a:off x="7855192" y="2036758"/>
        <a:ext cx="3569383" cy="1324241"/>
      </dsp:txXfrm>
    </dsp:sp>
    <dsp:sp modelId="{CC0B9F39-7B72-42AF-8E20-3A11C83A5A33}">
      <dsp:nvSpPr>
        <dsp:cNvPr id="0" name=""/>
        <dsp:cNvSpPr/>
      </dsp:nvSpPr>
      <dsp:spPr>
        <a:xfrm>
          <a:off x="4214857" y="2419793"/>
          <a:ext cx="1456486" cy="1086496"/>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EF29E-6437-4808-B9BF-F06D0A24C6B0}">
      <dsp:nvSpPr>
        <dsp:cNvPr id="0" name=""/>
        <dsp:cNvSpPr/>
      </dsp:nvSpPr>
      <dsp:spPr>
        <a:xfrm>
          <a:off x="1965485" y="5490838"/>
          <a:ext cx="3569383" cy="132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endParaRPr kumimoji="1" lang="en-US" altLang="ja-JP" sz="2500" kern="1200" dirty="0"/>
        </a:p>
      </dsp:txBody>
      <dsp:txXfrm>
        <a:off x="1965485" y="5490838"/>
        <a:ext cx="3569383" cy="1324241"/>
      </dsp:txXfrm>
    </dsp:sp>
    <dsp:sp modelId="{277381FD-AE1A-4283-AF8C-F9B54D3554C2}">
      <dsp:nvSpPr>
        <dsp:cNvPr id="0" name=""/>
        <dsp:cNvSpPr/>
      </dsp:nvSpPr>
      <dsp:spPr>
        <a:xfrm>
          <a:off x="7227566" y="2427570"/>
          <a:ext cx="1459342" cy="106905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9FFDF-C086-4A06-86B1-A8178D936ED9}">
      <dsp:nvSpPr>
        <dsp:cNvPr id="0" name=""/>
        <dsp:cNvSpPr/>
      </dsp:nvSpPr>
      <dsp:spPr>
        <a:xfrm>
          <a:off x="5891957" y="5486479"/>
          <a:ext cx="3569383" cy="132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endParaRPr kumimoji="1" lang="en-US" altLang="ja-JP" sz="2500" kern="1200" dirty="0"/>
        </a:p>
      </dsp:txBody>
      <dsp:txXfrm>
        <a:off x="5891957" y="5486479"/>
        <a:ext cx="3569383" cy="132424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0.49394</cdr:x>
      <cdr:y>0.92274</cdr:y>
    </cdr:from>
    <cdr:to>
      <cdr:x>0.96992</cdr:x>
      <cdr:y>0.98991</cdr:y>
    </cdr:to>
    <cdr:sp macro="" textlink="">
      <cdr:nvSpPr>
        <cdr:cNvPr id="2" name="テキスト ボックス 5">
          <a:extLst xmlns:a="http://schemas.openxmlformats.org/drawingml/2006/main">
            <a:ext uri="{FF2B5EF4-FFF2-40B4-BE49-F238E27FC236}">
              <a16:creationId xmlns:a16="http://schemas.microsoft.com/office/drawing/2014/main" id="{722BF87B-DBE8-BAF7-BE6C-E9A114B7336B}"/>
            </a:ext>
          </a:extLst>
        </cdr:cNvPr>
        <cdr:cNvSpPr txBox="1"/>
      </cdr:nvSpPr>
      <cdr:spPr>
        <a:xfrm xmlns:a="http://schemas.openxmlformats.org/drawingml/2006/main">
          <a:off x="2789973" y="3593758"/>
          <a:ext cx="2688557"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100"/>
            <a:t>活動後曖昧起因</a:t>
          </a:r>
          <a:r>
            <a:rPr kumimoji="1" lang="ja-JP" altLang="en-US" sz="1100" dirty="0"/>
            <a:t>トラブル発生件数</a:t>
          </a:r>
          <a:r>
            <a:rPr kumimoji="1" lang="en-US" altLang="ja-JP" sz="1100" dirty="0"/>
            <a:t>(2</a:t>
          </a:r>
          <a:r>
            <a:rPr kumimoji="1" lang="ja-JP" altLang="en-US" sz="1100" dirty="0"/>
            <a:t>カ月）</a:t>
          </a:r>
        </a:p>
      </cdr:txBody>
    </cdr:sp>
  </cdr:relSizeAnchor>
  <cdr:relSizeAnchor xmlns:cdr="http://schemas.openxmlformats.org/drawingml/2006/chartDrawing">
    <cdr:from>
      <cdr:x>0.50758</cdr:x>
      <cdr:y>0.12178</cdr:y>
    </cdr:from>
    <cdr:to>
      <cdr:x>0.97612</cdr:x>
      <cdr:y>0.35272</cdr:y>
    </cdr:to>
    <cdr:sp macro="" textlink="">
      <cdr:nvSpPr>
        <cdr:cNvPr id="3" name="四角形: 角を丸くする 2">
          <a:extLst xmlns:a="http://schemas.openxmlformats.org/drawingml/2006/main">
            <a:ext uri="{FF2B5EF4-FFF2-40B4-BE49-F238E27FC236}">
              <a16:creationId xmlns:a16="http://schemas.microsoft.com/office/drawing/2014/main" id="{0B67FE03-F360-CC64-2934-884DA96BD340}"/>
            </a:ext>
          </a:extLst>
        </cdr:cNvPr>
        <cdr:cNvSpPr/>
      </cdr:nvSpPr>
      <cdr:spPr>
        <a:xfrm xmlns:a="http://schemas.openxmlformats.org/drawingml/2006/main">
          <a:off x="2867012" y="474301"/>
          <a:ext cx="2646544" cy="899408"/>
        </a:xfrm>
        <a:prstGeom xmlns:a="http://schemas.openxmlformats.org/drawingml/2006/main" prst="roundRect">
          <a:avLst/>
        </a:prstGeom>
        <a:solidFill xmlns:a="http://schemas.openxmlformats.org/drawingml/2006/main">
          <a:srgbClr val="FFFF00"/>
        </a:solidFill>
        <a:ln xmlns:a="http://schemas.openxmlformats.org/drawingml/2006/main" w="57150" cmpd="dbl">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mj-lt"/>
              <a:ea typeface="游ゴシック" panose="020B0400000000000000" pitchFamily="50" charset="-128"/>
            </a:rPr>
            <a:t>目標達成</a:t>
          </a:r>
          <a:r>
            <a:rPr kumimoji="1" lang="en-US" altLang="ja-JP" sz="3600" b="1" i="0" u="none" strike="noStrike" kern="1200" cap="none" spc="0" normalizeH="0" baseline="0" noProof="0" dirty="0">
              <a:ln>
                <a:noFill/>
              </a:ln>
              <a:solidFill>
                <a:srgbClr val="FF0000"/>
              </a:solidFill>
              <a:effectLst/>
              <a:uLnTx/>
              <a:uFillTx/>
              <a:latin typeface="+mj-lt"/>
              <a:ea typeface="游ゴシック" panose="020B0400000000000000" pitchFamily="50" charset="-128"/>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0.289</cdr:x>
      <cdr:y>0.15473</cdr:y>
    </cdr:from>
    <cdr:to>
      <cdr:x>0.49276</cdr:x>
      <cdr:y>0.25399</cdr:y>
    </cdr:to>
    <cdr:sp macro="" textlink="">
      <cdr:nvSpPr>
        <cdr:cNvPr id="2" name="テキスト ボックス 82">
          <a:extLst xmlns:a="http://schemas.openxmlformats.org/drawingml/2006/main">
            <a:ext uri="{FF2B5EF4-FFF2-40B4-BE49-F238E27FC236}">
              <a16:creationId xmlns:a16="http://schemas.microsoft.com/office/drawing/2014/main" id="{DBE7598B-B20D-ECD2-D6E8-6B1888F3812E}"/>
            </a:ext>
          </a:extLst>
        </cdr:cNvPr>
        <cdr:cNvSpPr txBox="1"/>
      </cdr:nvSpPr>
      <cdr:spPr>
        <a:xfrm xmlns:a="http://schemas.openxmlformats.org/drawingml/2006/main">
          <a:off x="939433" y="335858"/>
          <a:ext cx="662361"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800" dirty="0"/>
            <a:t>チームワーク</a:t>
          </a:r>
          <a:endParaRPr kumimoji="1" lang="en-US" altLang="ja-JP" sz="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B2BA3F-6E80-476E-9BD6-F2EB2F3AEE7F}" type="datetimeFigureOut">
              <a:rPr kumimoji="1" lang="ja-JP" altLang="en-US" smtClean="0"/>
              <a:t>2024/9/13</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DC6E03-D2A0-4F9E-9CAA-AD16BD23E553}" type="slidenum">
              <a:rPr kumimoji="1" lang="ja-JP" altLang="en-US" smtClean="0"/>
              <a:t>‹#›</a:t>
            </a:fld>
            <a:endParaRPr kumimoji="1" lang="ja-JP" altLang="en-US"/>
          </a:p>
        </p:txBody>
      </p:sp>
    </p:spTree>
    <p:extLst>
      <p:ext uri="{BB962C8B-B14F-4D97-AF65-F5344CB8AC3E}">
        <p14:creationId xmlns:p14="http://schemas.microsoft.com/office/powerpoint/2010/main" val="611411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CD511-1AC7-46D8-9D52-A591B4C0ED20}" type="datetimeFigureOut">
              <a:rPr kumimoji="1" lang="ja-JP" altLang="en-US" smtClean="0"/>
              <a:t>2024/9/13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6CB50-FF36-4EF4-9869-F7DB689BAE73}" type="slidenum">
              <a:rPr kumimoji="1" lang="ja-JP" altLang="en-US" smtClean="0"/>
              <a:t>‹#›</a:t>
            </a:fld>
            <a:endParaRPr kumimoji="1" lang="ja-JP" altLang="en-US"/>
          </a:p>
        </p:txBody>
      </p:sp>
    </p:spTree>
    <p:extLst>
      <p:ext uri="{BB962C8B-B14F-4D97-AF65-F5344CB8AC3E}">
        <p14:creationId xmlns:p14="http://schemas.microsoft.com/office/powerpoint/2010/main" val="9361595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spcBef>
                <a:spcPct val="30000"/>
              </a:spcBef>
              <a:defRPr kumimoji="1" sz="1700">
                <a:solidFill>
                  <a:schemeClr val="tx1"/>
                </a:solidFill>
                <a:latin typeface="Times New Roman" pitchFamily="18" charset="0"/>
                <a:ea typeface="ＭＳ Ｐ明朝" charset="-128"/>
              </a:defRPr>
            </a:lvl1pPr>
            <a:lvl2pPr marL="1081048" indent="-415787" eaLnBrk="0" hangingPunct="0">
              <a:spcBef>
                <a:spcPct val="30000"/>
              </a:spcBef>
              <a:defRPr kumimoji="1" sz="1700">
                <a:solidFill>
                  <a:schemeClr val="tx1"/>
                </a:solidFill>
                <a:latin typeface="Times New Roman" pitchFamily="18" charset="0"/>
                <a:ea typeface="ＭＳ Ｐ明朝" charset="-128"/>
              </a:defRPr>
            </a:lvl2pPr>
            <a:lvl3pPr marL="1663152" indent="-332630" eaLnBrk="0" hangingPunct="0">
              <a:spcBef>
                <a:spcPct val="30000"/>
              </a:spcBef>
              <a:defRPr kumimoji="1" sz="1700">
                <a:solidFill>
                  <a:schemeClr val="tx1"/>
                </a:solidFill>
                <a:latin typeface="Times New Roman" pitchFamily="18" charset="0"/>
                <a:ea typeface="ＭＳ Ｐ明朝" charset="-128"/>
              </a:defRPr>
            </a:lvl3pPr>
            <a:lvl4pPr marL="2328413" indent="-332630" eaLnBrk="0" hangingPunct="0">
              <a:spcBef>
                <a:spcPct val="30000"/>
              </a:spcBef>
              <a:defRPr kumimoji="1" sz="1700">
                <a:solidFill>
                  <a:schemeClr val="tx1"/>
                </a:solidFill>
                <a:latin typeface="Times New Roman" pitchFamily="18" charset="0"/>
                <a:ea typeface="ＭＳ Ｐ明朝" charset="-128"/>
              </a:defRPr>
            </a:lvl4pPr>
            <a:lvl5pPr marL="2993672" indent="-332630" eaLnBrk="0" hangingPunct="0">
              <a:spcBef>
                <a:spcPct val="30000"/>
              </a:spcBef>
              <a:defRPr kumimoji="1" sz="1700">
                <a:solidFill>
                  <a:schemeClr val="tx1"/>
                </a:solidFill>
                <a:latin typeface="Times New Roman" pitchFamily="18" charset="0"/>
                <a:ea typeface="ＭＳ Ｐ明朝" charset="-128"/>
              </a:defRPr>
            </a:lvl5pPr>
            <a:lvl6pPr marL="3658934" indent="-332630" eaLnBrk="0" fontAlgn="base" hangingPunct="0">
              <a:spcBef>
                <a:spcPct val="30000"/>
              </a:spcBef>
              <a:spcAft>
                <a:spcPct val="0"/>
              </a:spcAft>
              <a:defRPr kumimoji="1" sz="1700">
                <a:solidFill>
                  <a:schemeClr val="tx1"/>
                </a:solidFill>
                <a:latin typeface="Times New Roman" pitchFamily="18" charset="0"/>
                <a:ea typeface="ＭＳ Ｐ明朝" charset="-128"/>
              </a:defRPr>
            </a:lvl6pPr>
            <a:lvl7pPr marL="4324195" indent="-332630" eaLnBrk="0" fontAlgn="base" hangingPunct="0">
              <a:spcBef>
                <a:spcPct val="30000"/>
              </a:spcBef>
              <a:spcAft>
                <a:spcPct val="0"/>
              </a:spcAft>
              <a:defRPr kumimoji="1" sz="1700">
                <a:solidFill>
                  <a:schemeClr val="tx1"/>
                </a:solidFill>
                <a:latin typeface="Times New Roman" pitchFamily="18" charset="0"/>
                <a:ea typeface="ＭＳ Ｐ明朝" charset="-128"/>
              </a:defRPr>
            </a:lvl7pPr>
            <a:lvl8pPr marL="4989454" indent="-332630" eaLnBrk="0" fontAlgn="base" hangingPunct="0">
              <a:spcBef>
                <a:spcPct val="30000"/>
              </a:spcBef>
              <a:spcAft>
                <a:spcPct val="0"/>
              </a:spcAft>
              <a:defRPr kumimoji="1" sz="1700">
                <a:solidFill>
                  <a:schemeClr val="tx1"/>
                </a:solidFill>
                <a:latin typeface="Times New Roman" pitchFamily="18" charset="0"/>
                <a:ea typeface="ＭＳ Ｐ明朝" charset="-128"/>
              </a:defRPr>
            </a:lvl8pPr>
            <a:lvl9pPr marL="5654715" indent="-332630" eaLnBrk="0" fontAlgn="base" hangingPunct="0">
              <a:spcBef>
                <a:spcPct val="30000"/>
              </a:spcBef>
              <a:spcAft>
                <a:spcPct val="0"/>
              </a:spcAft>
              <a:defRPr kumimoji="1" sz="1700">
                <a:solidFill>
                  <a:schemeClr val="tx1"/>
                </a:solidFill>
                <a:latin typeface="Times New Roman" pitchFamily="18" charset="0"/>
                <a:ea typeface="ＭＳ Ｐ明朝" charset="-128"/>
              </a:defRPr>
            </a:lvl9pPr>
          </a:lstStyle>
          <a:p>
            <a:pPr eaLnBrk="1" hangingPunct="1">
              <a:spcBef>
                <a:spcPct val="0"/>
              </a:spcBef>
            </a:pPr>
            <a:fld id="{698FC8E9-10FC-47DE-9CF9-01E4F8A5A33D}" type="slidenum">
              <a:rPr lang="en-US" altLang="ja-JP" smtClean="0">
                <a:ea typeface="ＭＳ Ｐゴシック" charset="-128"/>
              </a:rPr>
              <a:pPr eaLnBrk="1" hangingPunct="1">
                <a:spcBef>
                  <a:spcPct val="0"/>
                </a:spcBef>
              </a:pPr>
              <a:t>3</a:t>
            </a:fld>
            <a:endParaRPr lang="en-US" altLang="ja-JP">
              <a:ea typeface="ＭＳ Ｐゴシック" charset="-128"/>
            </a:endParaRPr>
          </a:p>
        </p:txBody>
      </p:sp>
      <p:sp>
        <p:nvSpPr>
          <p:cNvPr id="21507" name="Rectangle 2"/>
          <p:cNvSpPr>
            <a:spLocks noGrp="1" noRot="1" noChangeAspect="1" noChangeArrowheads="1" noTextEdit="1"/>
          </p:cNvSpPr>
          <p:nvPr>
            <p:ph type="sldImg"/>
          </p:nvPr>
        </p:nvSpPr>
        <p:spPr>
          <a:xfrm>
            <a:off x="1028700" y="593725"/>
            <a:ext cx="4465638" cy="3349625"/>
          </a:xfrm>
          <a:ln/>
        </p:spPr>
      </p:sp>
      <p:sp>
        <p:nvSpPr>
          <p:cNvPr id="21508" name="Rectangle 3"/>
          <p:cNvSpPr>
            <a:spLocks noGrp="1" noChangeArrowheads="1"/>
          </p:cNvSpPr>
          <p:nvPr>
            <p:ph type="body" idx="1"/>
          </p:nvPr>
        </p:nvSpPr>
        <p:spPr>
          <a:xfrm>
            <a:off x="402336" y="4201784"/>
            <a:ext cx="5993002" cy="1188787"/>
          </a:xfrm>
          <a:noFill/>
        </p:spPr>
        <p:txBody>
          <a:bodyPr/>
          <a:lstStyle/>
          <a:p>
            <a:pPr eaLnBrk="1" hangingPunct="1"/>
            <a:r>
              <a:rPr lang="ja-JP" altLang="en-US" dirty="0">
                <a:latin typeface="Times New Roman" pitchFamily="18" charset="0"/>
              </a:rPr>
              <a:t>初めに私たち</a:t>
            </a:r>
            <a:r>
              <a:rPr lang="en-US" altLang="ja-JP" dirty="0">
                <a:latin typeface="Times New Roman" pitchFamily="18" charset="0"/>
              </a:rPr>
              <a:t>FA</a:t>
            </a:r>
            <a:r>
              <a:rPr lang="ja-JP" altLang="en-US" dirty="0">
                <a:latin typeface="Times New Roman" pitchFamily="18" charset="0"/>
              </a:rPr>
              <a:t>サークルが拠点を置くブラザー工業刈谷工場についての紹介です。</a:t>
            </a:r>
            <a:endParaRPr lang="en-US" altLang="ja-JP" dirty="0">
              <a:latin typeface="Times New Roman" pitchFamily="18" charset="0"/>
            </a:endParaRPr>
          </a:p>
          <a:p>
            <a:pPr eaLnBrk="1" hangingPunct="1"/>
            <a:endParaRPr lang="en-US" altLang="ja-JP" dirty="0">
              <a:latin typeface="Times New Roman" pitchFamily="18" charset="0"/>
            </a:endParaRPr>
          </a:p>
          <a:p>
            <a:pPr eaLnBrk="1" hangingPunct="1"/>
            <a:r>
              <a:rPr lang="en-US" altLang="ja-JP" dirty="0">
                <a:latin typeface="Times New Roman" pitchFamily="18" charset="0"/>
              </a:rPr>
              <a:t>JR</a:t>
            </a:r>
            <a:r>
              <a:rPr lang="ja-JP" altLang="en-US" dirty="0">
                <a:latin typeface="Times New Roman" pitchFamily="18" charset="0"/>
              </a:rPr>
              <a:t>東海道線の野田新町駅から徒歩で約</a:t>
            </a:r>
            <a:r>
              <a:rPr lang="en-US" altLang="ja-JP" dirty="0">
                <a:latin typeface="Times New Roman" pitchFamily="18" charset="0"/>
              </a:rPr>
              <a:t>5</a:t>
            </a:r>
            <a:r>
              <a:rPr lang="ja-JP" altLang="en-US" dirty="0">
                <a:latin typeface="Times New Roman" pitchFamily="18" charset="0"/>
              </a:rPr>
              <a:t>分のところにあり、敷地面積は</a:t>
            </a:r>
            <a:r>
              <a:rPr lang="en-US" altLang="ja-JP" dirty="0">
                <a:latin typeface="Times New Roman" pitchFamily="18" charset="0"/>
              </a:rPr>
              <a:t>13</a:t>
            </a:r>
            <a:r>
              <a:rPr lang="ja-JP" altLang="en-US" dirty="0">
                <a:latin typeface="Times New Roman" pitchFamily="18" charset="0"/>
              </a:rPr>
              <a:t>万㎡あります。</a:t>
            </a:r>
            <a:endParaRPr lang="en-US" altLang="ja-JP" dirty="0">
              <a:latin typeface="Times New Roman" pitchFamily="18" charset="0"/>
            </a:endParaRPr>
          </a:p>
          <a:p>
            <a:pPr eaLnBrk="1" hangingPunct="1"/>
            <a:r>
              <a:rPr lang="ja-JP" altLang="en-US" dirty="0">
                <a:latin typeface="Times New Roman" pitchFamily="18" charset="0"/>
              </a:rPr>
              <a:t>刈谷工場で生産している主な製品は工作機械と産業用プリンタとなります。</a:t>
            </a:r>
            <a:endParaRPr lang="en-US" altLang="ja-JP" dirty="0">
              <a:latin typeface="Times New Roman" pitchFamily="18" charset="0"/>
            </a:endParaRPr>
          </a:p>
          <a:p>
            <a:pPr eaLnBrk="1" hangingPunct="1"/>
            <a:endParaRPr lang="en-US" altLang="ja-JP" dirty="0">
              <a:latin typeface="Times New Roman" pitchFamily="18" charset="0"/>
            </a:endParaRPr>
          </a:p>
          <a:p>
            <a:pPr eaLnBrk="1" hangingPunct="1"/>
            <a:r>
              <a:rPr lang="ja-JP" altLang="en-US" dirty="0">
                <a:latin typeface="Times New Roman" pitchFamily="18" charset="0"/>
              </a:rPr>
              <a:t>私たち</a:t>
            </a:r>
            <a:r>
              <a:rPr lang="en-US" altLang="ja-JP" dirty="0">
                <a:latin typeface="Times New Roman" pitchFamily="18" charset="0"/>
              </a:rPr>
              <a:t>FA</a:t>
            </a:r>
            <a:r>
              <a:rPr lang="ja-JP" altLang="en-US" dirty="0">
                <a:latin typeface="Times New Roman" pitchFamily="18" charset="0"/>
              </a:rPr>
              <a:t>サークルは主に赤枠で囲った第３倉庫で工作機械</a:t>
            </a:r>
            <a:r>
              <a:rPr lang="en-US" altLang="ja-JP" dirty="0">
                <a:latin typeface="Times New Roman" pitchFamily="18" charset="0"/>
              </a:rPr>
              <a:t>【SPEEDIO】</a:t>
            </a:r>
            <a:r>
              <a:rPr lang="ja-JP" altLang="en-US" dirty="0">
                <a:latin typeface="Times New Roman" pitchFamily="18" charset="0"/>
              </a:rPr>
              <a:t>の製造を行っているサークルになります。</a:t>
            </a:r>
            <a:endParaRPr lang="ja-JP" altLang="ja-JP"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D0AB9A1-A8CE-4AC8-9341-5DFB51BD1CA8}" type="slidenum">
              <a:rPr lang="en-US" altLang="ja-JP" smtClean="0">
                <a:ea typeface="ＭＳ Ｐゴシック" charset="-128"/>
              </a:rPr>
              <a:pPr eaLnBrk="1" hangingPunct="1">
                <a:spcBef>
                  <a:spcPct val="0"/>
                </a:spcBef>
              </a:pPr>
              <a:t>6</a:t>
            </a:fld>
            <a:endParaRPr lang="en-US" altLang="ja-JP">
              <a:ea typeface="ＭＳ Ｐゴシック" charset="-128"/>
            </a:endParaRPr>
          </a:p>
        </p:txBody>
      </p:sp>
      <p:sp>
        <p:nvSpPr>
          <p:cNvPr id="13315" name="Rectangle 2"/>
          <p:cNvSpPr>
            <a:spLocks noGrp="1" noRot="1" noChangeAspect="1" noChangeArrowheads="1" noTextEdit="1"/>
          </p:cNvSpPr>
          <p:nvPr>
            <p:ph type="sldImg"/>
          </p:nvPr>
        </p:nvSpPr>
        <p:spPr>
          <a:xfrm>
            <a:off x="1196975" y="708025"/>
            <a:ext cx="4513263" cy="3384550"/>
          </a:xfrm>
          <a:ln w="12700"/>
        </p:spPr>
      </p:sp>
      <p:sp>
        <p:nvSpPr>
          <p:cNvPr id="13316" name="Rectangle 3"/>
          <p:cNvSpPr>
            <a:spLocks noGrp="1" noChangeArrowheads="1"/>
          </p:cNvSpPr>
          <p:nvPr>
            <p:ph type="body" idx="1"/>
          </p:nvPr>
        </p:nvSpPr>
        <p:spPr>
          <a:xfrm>
            <a:off x="930275" y="4376738"/>
            <a:ext cx="5043488" cy="4095750"/>
          </a:xfrm>
          <a:noFill/>
        </p:spPr>
        <p:txBody>
          <a:bodyPr lIns="92075" tIns="46038" rIns="92075" bIns="46038"/>
          <a:lstStyle/>
          <a:p>
            <a:pPr eaLnBrk="1" hangingPunct="1"/>
            <a:endParaRPr lang="ja-JP" altLang="ja-JP" dirty="0"/>
          </a:p>
        </p:txBody>
      </p:sp>
    </p:spTree>
    <p:extLst>
      <p:ext uri="{BB962C8B-B14F-4D97-AF65-F5344CB8AC3E}">
        <p14:creationId xmlns:p14="http://schemas.microsoft.com/office/powerpoint/2010/main" val="6295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テーマ選定です</a:t>
            </a:r>
            <a:endParaRPr kumimoji="1" lang="en-US" altLang="ja-JP" dirty="0"/>
          </a:p>
          <a:p>
            <a:r>
              <a:rPr kumimoji="1" lang="ja-JP" altLang="en-US" dirty="0"/>
              <a:t>今回の</a:t>
            </a:r>
            <a:r>
              <a:rPr kumimoji="1" lang="en-US" altLang="ja-JP" dirty="0"/>
              <a:t>QC</a:t>
            </a:r>
            <a:r>
              <a:rPr kumimoji="1" lang="ja-JP" altLang="en-US" dirty="0"/>
              <a:t>活動では、ブラザーグループが掲げるグループビジョン</a:t>
            </a:r>
            <a:r>
              <a:rPr lang="en-US" altLang="ja-JP" b="0" i="0" dirty="0">
                <a:solidFill>
                  <a:srgbClr val="222222"/>
                </a:solidFill>
                <a:effectLst/>
                <a:latin typeface="Arial" panose="020B0604020202020204" pitchFamily="34" charset="0"/>
              </a:rPr>
              <a:t>At your side </a:t>
            </a:r>
            <a:r>
              <a:rPr kumimoji="1" lang="en-US" altLang="ja-JP" dirty="0"/>
              <a:t>2030</a:t>
            </a:r>
            <a:r>
              <a:rPr kumimoji="1" lang="ja-JP" altLang="en-US" dirty="0"/>
              <a:t>の行動規範に沿ったサークル運営を行い</a:t>
            </a:r>
            <a:endParaRPr kumimoji="1" lang="en-US" altLang="ja-JP" dirty="0"/>
          </a:p>
          <a:p>
            <a:r>
              <a:rPr kumimoji="1" lang="ja-JP" altLang="en-US" dirty="0"/>
              <a:t>いつの時代も私たちの活動の根底にある</a:t>
            </a:r>
            <a:r>
              <a:rPr kumimoji="1" lang="en-US" altLang="ja-JP" dirty="0"/>
              <a:t>at your side</a:t>
            </a:r>
            <a:r>
              <a:rPr kumimoji="1" lang="ja-JP" altLang="en-US" dirty="0"/>
              <a:t>の精神で活動に取り組みます。</a:t>
            </a:r>
            <a:endParaRPr kumimoji="1" lang="en-US" altLang="ja-JP" dirty="0"/>
          </a:p>
          <a:p>
            <a:endParaRPr kumimoji="1" lang="en-US" altLang="ja-JP" dirty="0"/>
          </a:p>
          <a:p>
            <a:r>
              <a:rPr lang="ja-JP" altLang="en-US" b="0" i="0" dirty="0">
                <a:solidFill>
                  <a:srgbClr val="222222"/>
                </a:solidFill>
                <a:effectLst/>
                <a:latin typeface="Arial" panose="020B0604020202020204" pitchFamily="34" charset="0"/>
              </a:rPr>
              <a:t>ブラザーグループビジョン「</a:t>
            </a:r>
            <a:r>
              <a:rPr lang="en-US" altLang="ja-JP" b="0" i="0" dirty="0">
                <a:solidFill>
                  <a:srgbClr val="222222"/>
                </a:solidFill>
                <a:effectLst/>
                <a:latin typeface="Arial" panose="020B0604020202020204" pitchFamily="34" charset="0"/>
              </a:rPr>
              <a:t>At your side 2030</a:t>
            </a:r>
            <a:r>
              <a:rPr lang="ja-JP" altLang="en-US" b="0" i="0" dirty="0">
                <a:solidFill>
                  <a:srgbClr val="222222"/>
                </a:solidFill>
                <a:effectLst/>
                <a:latin typeface="Arial" panose="020B0604020202020204" pitchFamily="34" charset="0"/>
              </a:rPr>
              <a:t>」とは、</a:t>
            </a:r>
            <a:r>
              <a:rPr lang="en-US" altLang="ja-JP" b="0" i="0" dirty="0">
                <a:solidFill>
                  <a:srgbClr val="222222"/>
                </a:solidFill>
                <a:effectLst/>
                <a:latin typeface="Arial" panose="020B0604020202020204" pitchFamily="34" charset="0"/>
              </a:rPr>
              <a:t>3</a:t>
            </a:r>
            <a:r>
              <a:rPr lang="ja-JP" altLang="en-US" b="0" i="0" dirty="0">
                <a:solidFill>
                  <a:srgbClr val="222222"/>
                </a:solidFill>
                <a:effectLst/>
                <a:latin typeface="Arial" panose="020B0604020202020204" pitchFamily="34" charset="0"/>
              </a:rPr>
              <a:t>つの要素で構成されており、ブラザーの存在意義を示した「あり続けたい姿」を起点に、どのような方法で価値を提供するのか</a:t>
            </a:r>
            <a:r>
              <a:rPr lang="en-US" altLang="ja-JP" b="0" i="0" dirty="0">
                <a:solidFill>
                  <a:srgbClr val="222222"/>
                </a:solidFill>
                <a:effectLst/>
                <a:latin typeface="Arial" panose="020B0604020202020204" pitchFamily="34" charset="0"/>
              </a:rPr>
              <a:t>(</a:t>
            </a:r>
            <a:r>
              <a:rPr lang="ja-JP" altLang="en-US" b="0" i="0" dirty="0">
                <a:solidFill>
                  <a:srgbClr val="222222"/>
                </a:solidFill>
                <a:effectLst/>
                <a:latin typeface="Arial" panose="020B0604020202020204" pitchFamily="34" charset="0"/>
              </a:rPr>
              <a:t>「価値の提供方法」</a:t>
            </a:r>
            <a:r>
              <a:rPr lang="en-US" altLang="ja-JP" b="0" i="0" dirty="0">
                <a:solidFill>
                  <a:srgbClr val="222222"/>
                </a:solidFill>
                <a:effectLst/>
                <a:latin typeface="Arial" panose="020B0604020202020204" pitchFamily="34" charset="0"/>
              </a:rPr>
              <a:t>)</a:t>
            </a:r>
            <a:r>
              <a:rPr lang="ja-JP" altLang="en-US" b="0" i="0" dirty="0">
                <a:solidFill>
                  <a:srgbClr val="222222"/>
                </a:solidFill>
                <a:effectLst/>
                <a:latin typeface="Arial" panose="020B0604020202020204" pitchFamily="34" charset="0"/>
              </a:rPr>
              <a:t>、</a:t>
            </a:r>
            <a:r>
              <a:rPr lang="en-US" altLang="ja-JP" b="0" i="0" dirty="0">
                <a:solidFill>
                  <a:srgbClr val="222222"/>
                </a:solidFill>
                <a:effectLst/>
                <a:latin typeface="Arial" panose="020B0604020202020204" pitchFamily="34" charset="0"/>
              </a:rPr>
              <a:t>2030</a:t>
            </a:r>
            <a:r>
              <a:rPr lang="ja-JP" altLang="en-US" b="0" i="0" dirty="0">
                <a:solidFill>
                  <a:srgbClr val="222222"/>
                </a:solidFill>
                <a:effectLst/>
                <a:latin typeface="Arial" panose="020B0604020202020204" pitchFamily="34" charset="0"/>
              </a:rPr>
              <a:t>年までに何を実現するのか</a:t>
            </a:r>
            <a:r>
              <a:rPr lang="en-US" altLang="ja-JP" b="0" i="0" dirty="0">
                <a:solidFill>
                  <a:srgbClr val="222222"/>
                </a:solidFill>
                <a:effectLst/>
                <a:latin typeface="Arial" panose="020B0604020202020204" pitchFamily="34" charset="0"/>
              </a:rPr>
              <a:t>(</a:t>
            </a:r>
            <a:r>
              <a:rPr lang="ja-JP" altLang="en-US" b="0" i="0" dirty="0">
                <a:solidFill>
                  <a:srgbClr val="222222"/>
                </a:solidFill>
                <a:effectLst/>
                <a:latin typeface="Arial" panose="020B0604020202020204" pitchFamily="34" charset="0"/>
              </a:rPr>
              <a:t>「注力領域」</a:t>
            </a:r>
            <a:r>
              <a:rPr lang="en-US" altLang="ja-JP" b="0" i="0" dirty="0">
                <a:solidFill>
                  <a:srgbClr val="222222"/>
                </a:solidFill>
                <a:effectLst/>
                <a:latin typeface="Arial" panose="020B0604020202020204" pitchFamily="34" charset="0"/>
              </a:rPr>
              <a:t>)</a:t>
            </a:r>
            <a:r>
              <a:rPr lang="ja-JP" altLang="en-US" b="0" i="0" dirty="0">
                <a:solidFill>
                  <a:srgbClr val="222222"/>
                </a:solidFill>
                <a:effectLst/>
                <a:latin typeface="Arial" panose="020B0604020202020204" pitchFamily="34" charset="0"/>
              </a:rPr>
              <a:t>を示したものになります。</a:t>
            </a:r>
            <a:endParaRPr kumimoji="1" lang="en-US" altLang="ja-JP" dirty="0"/>
          </a:p>
          <a:p>
            <a:endParaRPr kumimoji="1" lang="en-US" altLang="ja-JP" dirty="0"/>
          </a:p>
          <a:p>
            <a:r>
              <a:rPr kumimoji="1" lang="ja-JP" altLang="en-US" dirty="0"/>
              <a:t>私たち</a:t>
            </a:r>
            <a:r>
              <a:rPr kumimoji="1" lang="en-US" altLang="ja-JP" dirty="0"/>
              <a:t>FA</a:t>
            </a:r>
            <a:r>
              <a:rPr kumimoji="1" lang="ja-JP" altLang="en-US" dirty="0"/>
              <a:t>サークルはこの注力領域に属しており、顧客課題と社会課題に立ち向かい産業用領域においてかけがえのないパートナとなることが求められています。</a:t>
            </a:r>
            <a:endParaRPr kumimoji="1" lang="en-US" altLang="ja-JP" dirty="0"/>
          </a:p>
          <a:p>
            <a:r>
              <a:rPr kumimoji="1" lang="ja-JP" altLang="en-US" dirty="0"/>
              <a:t>私たちがベストパートナーとしてあり続けるための手段をメンバーで話し合います。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066CB50-FF36-4EF4-9869-F7DB689BAE73}" type="slidenum">
              <a:rPr kumimoji="1" lang="ja-JP" altLang="en-US" smtClean="0"/>
              <a:t>8</a:t>
            </a:fld>
            <a:endParaRPr kumimoji="1" lang="ja-JP" altLang="en-US"/>
          </a:p>
        </p:txBody>
      </p:sp>
    </p:spTree>
    <p:extLst>
      <p:ext uri="{BB962C8B-B14F-4D97-AF65-F5344CB8AC3E}">
        <p14:creationId xmlns:p14="http://schemas.microsoft.com/office/powerpoint/2010/main" val="180253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066CB50-FF36-4EF4-9869-F7DB689BAE73}" type="slidenum">
              <a:rPr kumimoji="1" lang="ja-JP" altLang="en-US" smtClean="0"/>
              <a:t>13</a:t>
            </a:fld>
            <a:endParaRPr kumimoji="1" lang="ja-JP" altLang="en-US"/>
          </a:p>
        </p:txBody>
      </p:sp>
    </p:spTree>
    <p:extLst>
      <p:ext uri="{BB962C8B-B14F-4D97-AF65-F5344CB8AC3E}">
        <p14:creationId xmlns:p14="http://schemas.microsoft.com/office/powerpoint/2010/main" val="52970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066CB50-FF36-4EF4-9869-F7DB689BAE73}" type="slidenum">
              <a:rPr kumimoji="1" lang="ja-JP" altLang="en-US" smtClean="0"/>
              <a:t>16</a:t>
            </a:fld>
            <a:endParaRPr kumimoji="1" lang="ja-JP" altLang="en-US"/>
          </a:p>
        </p:txBody>
      </p:sp>
    </p:spTree>
    <p:extLst>
      <p:ext uri="{BB962C8B-B14F-4D97-AF65-F5344CB8AC3E}">
        <p14:creationId xmlns:p14="http://schemas.microsoft.com/office/powerpoint/2010/main" val="155494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066CB50-FF36-4EF4-9869-F7DB689BAE73}" type="slidenum">
              <a:rPr kumimoji="1" lang="ja-JP" altLang="en-US" smtClean="0"/>
              <a:t>17</a:t>
            </a:fld>
            <a:endParaRPr kumimoji="1" lang="ja-JP" altLang="en-US"/>
          </a:p>
        </p:txBody>
      </p:sp>
    </p:spTree>
    <p:extLst>
      <p:ext uri="{BB962C8B-B14F-4D97-AF65-F5344CB8AC3E}">
        <p14:creationId xmlns:p14="http://schemas.microsoft.com/office/powerpoint/2010/main" val="339549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066CB50-FF36-4EF4-9869-F7DB689BAE73}" type="slidenum">
              <a:rPr kumimoji="1" lang="ja-JP" altLang="en-US" smtClean="0"/>
              <a:t>22</a:t>
            </a:fld>
            <a:endParaRPr kumimoji="1" lang="ja-JP" altLang="en-US"/>
          </a:p>
        </p:txBody>
      </p:sp>
    </p:spTree>
    <p:extLst>
      <p:ext uri="{BB962C8B-B14F-4D97-AF65-F5344CB8AC3E}">
        <p14:creationId xmlns:p14="http://schemas.microsoft.com/office/powerpoint/2010/main" val="131011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400" y="2440800"/>
            <a:ext cx="8355600" cy="1576800"/>
          </a:xfrm>
        </p:spPr>
        <p:txBody>
          <a:bodyPr anchor="ctr">
            <a:normAutofit/>
          </a:bodyPr>
          <a:lstStyle>
            <a:lvl1pPr algn="ctr">
              <a:lnSpc>
                <a:spcPct val="100000"/>
              </a:lnSpc>
              <a:defRPr sz="3200">
                <a:solidFill>
                  <a:schemeClr val="tx1"/>
                </a:solidFill>
              </a:defRPr>
            </a:lvl1pPr>
          </a:lstStyle>
          <a:p>
            <a:r>
              <a:rPr lang="ja-JP" altLang="en-US" dirty="0"/>
              <a:t>タイトルを入力</a:t>
            </a:r>
            <a:endParaRPr lang="en-US" dirty="0"/>
          </a:p>
        </p:txBody>
      </p:sp>
      <p:sp>
        <p:nvSpPr>
          <p:cNvPr id="7" name="スライド番号プレースホルダー 6">
            <a:extLst>
              <a:ext uri="{FF2B5EF4-FFF2-40B4-BE49-F238E27FC236}">
                <a16:creationId xmlns:a16="http://schemas.microsoft.com/office/drawing/2014/main" id="{6BE33ED3-E863-482B-BB8A-593A24809E61}"/>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
        <p:nvSpPr>
          <p:cNvPr id="15" name="サブタイトル 2"/>
          <p:cNvSpPr>
            <a:spLocks noGrp="1"/>
          </p:cNvSpPr>
          <p:nvPr>
            <p:ph type="subTitle" idx="1" hasCustomPrompt="1"/>
          </p:nvPr>
        </p:nvSpPr>
        <p:spPr>
          <a:xfrm>
            <a:off x="1371600" y="4599450"/>
            <a:ext cx="6400800" cy="828000"/>
          </a:xfrm>
          <a:prstGeom prst="rect">
            <a:avLst/>
          </a:prstGeom>
        </p:spPr>
        <p:txBody>
          <a:bodyPr>
            <a:no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dirty="0"/>
              <a:t>20XX</a:t>
            </a:r>
            <a:r>
              <a:rPr lang="ja-JP" altLang="en-US" dirty="0"/>
              <a:t>年 </a:t>
            </a:r>
            <a:r>
              <a:rPr lang="en-US" altLang="ja-JP" dirty="0"/>
              <a:t>00</a:t>
            </a:r>
            <a:r>
              <a:rPr lang="ja-JP" altLang="en-US" dirty="0"/>
              <a:t>月 </a:t>
            </a:r>
            <a:r>
              <a:rPr lang="en-US" altLang="ja-JP" dirty="0"/>
              <a:t>00</a:t>
            </a:r>
            <a:r>
              <a:rPr lang="ja-JP" altLang="en-US" dirty="0"/>
              <a:t>日</a:t>
            </a:r>
            <a:endParaRPr lang="en-US" altLang="ja-JP" dirty="0"/>
          </a:p>
          <a:p>
            <a:r>
              <a:rPr lang="ja-JP" altLang="en-US" dirty="0"/>
              <a:t>□□□□部</a:t>
            </a:r>
            <a:endParaRPr lang="en-US" altLang="ja-JP" dirty="0"/>
          </a:p>
        </p:txBody>
      </p:sp>
      <p:sp>
        <p:nvSpPr>
          <p:cNvPr id="13" name="Rectangle 5">
            <a:extLst>
              <a:ext uri="{FF2B5EF4-FFF2-40B4-BE49-F238E27FC236}">
                <a16:creationId xmlns:a16="http://schemas.microsoft.com/office/drawing/2014/main" id="{5C8843C7-4B00-40D1-BC6D-A6D451239255}"/>
              </a:ext>
            </a:extLst>
          </p:cNvPr>
          <p:cNvSpPr>
            <a:spLocks noChangeArrowheads="1"/>
          </p:cNvSpPr>
          <p:nvPr userDrawn="1"/>
        </p:nvSpPr>
        <p:spPr bwMode="auto">
          <a:xfrm>
            <a:off x="7353299" y="6619875"/>
            <a:ext cx="1790701" cy="238125"/>
          </a:xfrm>
          <a:prstGeom prst="rect">
            <a:avLst/>
          </a:prstGeom>
          <a:solidFill>
            <a:srgbClr val="E8E8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dirty="0">
              <a:solidFill>
                <a:schemeClr val="tx1"/>
              </a:solidFill>
            </a:endParaRPr>
          </a:p>
        </p:txBody>
      </p:sp>
    </p:spTree>
    <p:extLst>
      <p:ext uri="{BB962C8B-B14F-4D97-AF65-F5344CB8AC3E}">
        <p14:creationId xmlns:p14="http://schemas.microsoft.com/office/powerpoint/2010/main" val="200988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400" y="2440800"/>
            <a:ext cx="8355600" cy="1576800"/>
          </a:xfrm>
        </p:spPr>
        <p:txBody>
          <a:bodyPr anchor="ctr">
            <a:normAutofit/>
          </a:bodyPr>
          <a:lstStyle>
            <a:lvl1pPr algn="ctr">
              <a:lnSpc>
                <a:spcPct val="100000"/>
              </a:lnSpc>
              <a:defRPr sz="3200">
                <a:solidFill>
                  <a:schemeClr val="tx1"/>
                </a:solidFill>
              </a:defRPr>
            </a:lvl1pPr>
          </a:lstStyle>
          <a:p>
            <a:r>
              <a:rPr lang="ja-JP" altLang="en-US" dirty="0"/>
              <a:t>タイトルを入力</a:t>
            </a:r>
            <a:endParaRPr lang="en-US" dirty="0"/>
          </a:p>
        </p:txBody>
      </p:sp>
      <p:sp>
        <p:nvSpPr>
          <p:cNvPr id="7" name="スライド番号プレースホルダー 6">
            <a:extLst>
              <a:ext uri="{FF2B5EF4-FFF2-40B4-BE49-F238E27FC236}">
                <a16:creationId xmlns:a16="http://schemas.microsoft.com/office/drawing/2014/main" id="{6BE33ED3-E863-482B-BB8A-593A24809E61}"/>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grpSp>
        <p:nvGrpSpPr>
          <p:cNvPr id="9" name="Group 17">
            <a:extLst>
              <a:ext uri="{FF2B5EF4-FFF2-40B4-BE49-F238E27FC236}">
                <a16:creationId xmlns:a16="http://schemas.microsoft.com/office/drawing/2014/main" id="{C289704A-15D7-4BF9-A55F-C244B5A49C48}"/>
              </a:ext>
            </a:extLst>
          </p:cNvPr>
          <p:cNvGrpSpPr>
            <a:grpSpLocks/>
          </p:cNvGrpSpPr>
          <p:nvPr userDrawn="1"/>
        </p:nvGrpSpPr>
        <p:grpSpPr bwMode="auto">
          <a:xfrm>
            <a:off x="6445844" y="5938265"/>
            <a:ext cx="2297112" cy="371476"/>
            <a:chOff x="4191" y="3834"/>
            <a:chExt cx="1447" cy="234"/>
          </a:xfrm>
        </p:grpSpPr>
        <p:sp>
          <p:nvSpPr>
            <p:cNvPr id="10" name="Rectangle 18">
              <a:extLst>
                <a:ext uri="{FF2B5EF4-FFF2-40B4-BE49-F238E27FC236}">
                  <a16:creationId xmlns:a16="http://schemas.microsoft.com/office/drawing/2014/main" id="{87DFCEBD-D6EC-4A5B-89DF-16F917D97E84}"/>
                </a:ext>
              </a:extLst>
            </p:cNvPr>
            <p:cNvSpPr>
              <a:spLocks noChangeArrowheads="1"/>
            </p:cNvSpPr>
            <p:nvPr userDrawn="1"/>
          </p:nvSpPr>
          <p:spPr bwMode="black">
            <a:xfrm>
              <a:off x="4191" y="3834"/>
              <a:ext cx="1447" cy="23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a:p>
          </p:txBody>
        </p:sp>
        <p:sp>
          <p:nvSpPr>
            <p:cNvPr id="11" name="Rectangle 19">
              <a:extLst>
                <a:ext uri="{FF2B5EF4-FFF2-40B4-BE49-F238E27FC236}">
                  <a16:creationId xmlns:a16="http://schemas.microsoft.com/office/drawing/2014/main" id="{1698F7CB-7FEC-4560-8832-FD21D6EBA6E0}"/>
                </a:ext>
              </a:extLst>
            </p:cNvPr>
            <p:cNvSpPr>
              <a:spLocks noChangeArrowheads="1"/>
            </p:cNvSpPr>
            <p:nvPr userDrawn="1"/>
          </p:nvSpPr>
          <p:spPr bwMode="white">
            <a:xfrm>
              <a:off x="4261" y="3853"/>
              <a:ext cx="13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altLang="ja-JP" sz="2000" b="1" dirty="0">
                  <a:solidFill>
                    <a:schemeClr val="bg1"/>
                  </a:solidFill>
                  <a:latin typeface="Arial" panose="020B0604020202020204" pitchFamily="34" charset="0"/>
                  <a:cs typeface="Arial" panose="020B0604020202020204" pitchFamily="34" charset="0"/>
                </a:rPr>
                <a:t>CONFIDENTIAL</a:t>
              </a:r>
            </a:p>
          </p:txBody>
        </p:sp>
      </p:grpSp>
      <p:sp>
        <p:nvSpPr>
          <p:cNvPr id="15" name="サブタイトル 2"/>
          <p:cNvSpPr>
            <a:spLocks noGrp="1"/>
          </p:cNvSpPr>
          <p:nvPr>
            <p:ph type="subTitle" idx="1" hasCustomPrompt="1"/>
          </p:nvPr>
        </p:nvSpPr>
        <p:spPr>
          <a:xfrm>
            <a:off x="1371600" y="4599450"/>
            <a:ext cx="6400800" cy="828000"/>
          </a:xfrm>
          <a:prstGeom prst="rect">
            <a:avLst/>
          </a:prstGeom>
        </p:spPr>
        <p:txBody>
          <a:bodyPr>
            <a:no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dirty="0"/>
              <a:t>20XX</a:t>
            </a:r>
            <a:r>
              <a:rPr lang="ja-JP" altLang="en-US" dirty="0"/>
              <a:t>年 </a:t>
            </a:r>
            <a:r>
              <a:rPr lang="en-US" altLang="ja-JP" dirty="0"/>
              <a:t>00</a:t>
            </a:r>
            <a:r>
              <a:rPr lang="ja-JP" altLang="en-US" dirty="0"/>
              <a:t>月 </a:t>
            </a:r>
            <a:r>
              <a:rPr lang="en-US" altLang="ja-JP" dirty="0"/>
              <a:t>00</a:t>
            </a:r>
            <a:r>
              <a:rPr lang="ja-JP" altLang="en-US" dirty="0"/>
              <a:t>日</a:t>
            </a:r>
            <a:endParaRPr lang="en-US" altLang="ja-JP" dirty="0"/>
          </a:p>
          <a:p>
            <a:r>
              <a:rPr lang="ja-JP" altLang="en-US" dirty="0"/>
              <a:t>□□□□部</a:t>
            </a:r>
            <a:endParaRPr lang="en-US" altLang="ja-JP" dirty="0"/>
          </a:p>
        </p:txBody>
      </p:sp>
      <p:sp>
        <p:nvSpPr>
          <p:cNvPr id="13" name="Rectangle 5">
            <a:extLst>
              <a:ext uri="{FF2B5EF4-FFF2-40B4-BE49-F238E27FC236}">
                <a16:creationId xmlns:a16="http://schemas.microsoft.com/office/drawing/2014/main" id="{5C8843C7-4B00-40D1-BC6D-A6D451239255}"/>
              </a:ext>
            </a:extLst>
          </p:cNvPr>
          <p:cNvSpPr>
            <a:spLocks noChangeArrowheads="1"/>
          </p:cNvSpPr>
          <p:nvPr userDrawn="1"/>
        </p:nvSpPr>
        <p:spPr bwMode="auto">
          <a:xfrm>
            <a:off x="7353301" y="6619877"/>
            <a:ext cx="1790701" cy="238126"/>
          </a:xfrm>
          <a:prstGeom prst="rect">
            <a:avLst/>
          </a:prstGeom>
          <a:solidFill>
            <a:srgbClr val="E8E8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800" dirty="0">
              <a:solidFill>
                <a:schemeClr val="tx1"/>
              </a:solidFill>
            </a:endParaRPr>
          </a:p>
        </p:txBody>
      </p:sp>
    </p:spTree>
    <p:extLst>
      <p:ext uri="{BB962C8B-B14F-4D97-AF65-F5344CB8AC3E}">
        <p14:creationId xmlns:p14="http://schemas.microsoft.com/office/powerpoint/2010/main" val="187744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2400" y="1072799"/>
            <a:ext cx="8355600" cy="1754006"/>
          </a:xfrm>
          <a:prstGeom prst="rect">
            <a:avLst/>
          </a:prstGeom>
        </p:spPr>
        <p:txBody>
          <a:bodyPr lIns="0" tIns="0" rIns="0" bIns="0">
            <a:sp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スライド番号プレースホルダー 6">
            <a:extLst>
              <a:ext uri="{FF2B5EF4-FFF2-40B4-BE49-F238E27FC236}">
                <a16:creationId xmlns:a16="http://schemas.microsoft.com/office/drawing/2014/main" id="{195E7FA9-EC11-4728-B462-5515296346B3}"/>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a:p>
        </p:txBody>
      </p:sp>
      <p:sp>
        <p:nvSpPr>
          <p:cNvPr id="8" name="タイトル 7"/>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350718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会社案内用レイアウト">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2400" y="1072800"/>
            <a:ext cx="8355600" cy="5234400"/>
          </a:xfrm>
          <a:prstGeom prst="rect">
            <a:avLst/>
          </a:prstGeom>
        </p:spPr>
        <p:txBody>
          <a:bodyPr wrap="square" lIns="0" tIns="0" rIns="0" bIns="0">
            <a:noAutofit/>
          </a:bodyPr>
          <a:lstStyle>
            <a:lvl1pPr marL="0" indent="0">
              <a:buNone/>
              <a:defRPr/>
            </a:lvl1pPr>
            <a:lvl2pPr marL="0" indent="0">
              <a:buNone/>
              <a:defRPr sz="1600"/>
            </a:lvl2pPr>
          </a:lstStyle>
          <a:p>
            <a:pPr lvl="0"/>
            <a:r>
              <a:rPr lang="ja-JP" altLang="en-US" dirty="0"/>
              <a:t>テキストを入力</a:t>
            </a:r>
          </a:p>
          <a:p>
            <a:pPr lvl="1"/>
            <a:r>
              <a:rPr lang="ja-JP" altLang="en-US" dirty="0"/>
              <a:t>第 </a:t>
            </a:r>
            <a:r>
              <a:rPr lang="en-US" altLang="ja-JP" dirty="0"/>
              <a:t>2 </a:t>
            </a:r>
            <a:r>
              <a:rPr lang="ja-JP" altLang="en-US" dirty="0"/>
              <a:t>レベル</a:t>
            </a:r>
          </a:p>
        </p:txBody>
      </p:sp>
      <p:sp>
        <p:nvSpPr>
          <p:cNvPr id="7" name="スライド番号プレースホルダー 6">
            <a:extLst>
              <a:ext uri="{FF2B5EF4-FFF2-40B4-BE49-F238E27FC236}">
                <a16:creationId xmlns:a16="http://schemas.microsoft.com/office/drawing/2014/main" id="{195E7FA9-EC11-4728-B462-5515296346B3}"/>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
        <p:nvSpPr>
          <p:cNvPr id="4" name="タイトル 3"/>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523855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600" y="2905200"/>
            <a:ext cx="7772400" cy="1501200"/>
          </a:xfrm>
        </p:spPr>
        <p:txBody>
          <a:bodyPr lIns="0" tIns="0" rIns="0" bIns="0" anchor="b">
            <a:noAutofit/>
          </a:bodyPr>
          <a:lstStyle>
            <a:lvl1pPr>
              <a:defRPr sz="2000">
                <a:solidFill>
                  <a:schemeClr val="tx1"/>
                </a:solidFill>
              </a:defRPr>
            </a:lvl1pPr>
          </a:lstStyle>
          <a:p>
            <a:r>
              <a:rPr lang="ja-JP" altLang="en-US" dirty="0"/>
              <a:t>タイトルを入力</a:t>
            </a:r>
            <a:endParaRPr lang="en-US" dirty="0"/>
          </a:p>
        </p:txBody>
      </p:sp>
      <p:sp>
        <p:nvSpPr>
          <p:cNvPr id="3" name="Text Placeholder 2"/>
          <p:cNvSpPr>
            <a:spLocks noGrp="1"/>
          </p:cNvSpPr>
          <p:nvPr>
            <p:ph type="body" idx="1" hasCustomPrompt="1"/>
          </p:nvPr>
        </p:nvSpPr>
        <p:spPr>
          <a:xfrm>
            <a:off x="723600" y="4406400"/>
            <a:ext cx="7772400" cy="1360800"/>
          </a:xfrm>
          <a:prstGeom prst="rect">
            <a:avLst/>
          </a:prstGeom>
        </p:spPr>
        <p:txBody>
          <a:bodyPr lIns="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テキストを入力</a:t>
            </a:r>
          </a:p>
        </p:txBody>
      </p:sp>
      <p:sp>
        <p:nvSpPr>
          <p:cNvPr id="7" name="スライド番号プレースホルダー 6">
            <a:extLst>
              <a:ext uri="{FF2B5EF4-FFF2-40B4-BE49-F238E27FC236}">
                <a16:creationId xmlns:a16="http://schemas.microsoft.com/office/drawing/2014/main" id="{CE4BEE07-D973-4159-BC1D-3B3154335F45}"/>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Tree>
    <p:extLst>
      <p:ext uri="{BB962C8B-B14F-4D97-AF65-F5344CB8AC3E}">
        <p14:creationId xmlns:p14="http://schemas.microsoft.com/office/powerpoint/2010/main" val="1472622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2400" y="1072800"/>
            <a:ext cx="4104000" cy="5234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hasCustomPrompt="1"/>
          </p:nvPr>
        </p:nvSpPr>
        <p:spPr>
          <a:xfrm>
            <a:off x="4644000" y="1072800"/>
            <a:ext cx="4104000" cy="5234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8" name="スライド番号プレースホルダー 7">
            <a:extLst>
              <a:ext uri="{FF2B5EF4-FFF2-40B4-BE49-F238E27FC236}">
                <a16:creationId xmlns:a16="http://schemas.microsoft.com/office/drawing/2014/main" id="{E2F8F804-00FF-41C0-9139-DF8B03B912BC}"/>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a:p>
        </p:txBody>
      </p:sp>
      <p:sp>
        <p:nvSpPr>
          <p:cNvPr id="5" name="タイトル 4"/>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28978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6000" y="1533600"/>
            <a:ext cx="4104000" cy="640800"/>
          </a:xfrm>
          <a:prstGeom prst="rect">
            <a:avLst/>
          </a:prstGeom>
        </p:spPr>
        <p:txBody>
          <a:bodyPr lIns="0" tIns="0" rIns="0" bIns="0"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テキストを入力</a:t>
            </a:r>
          </a:p>
        </p:txBody>
      </p:sp>
      <p:sp>
        <p:nvSpPr>
          <p:cNvPr id="4" name="Content Placeholder 3"/>
          <p:cNvSpPr>
            <a:spLocks noGrp="1"/>
          </p:cNvSpPr>
          <p:nvPr>
            <p:ph sz="half" idx="2" hasCustomPrompt="1"/>
          </p:nvPr>
        </p:nvSpPr>
        <p:spPr>
          <a:xfrm>
            <a:off x="396000" y="2174400"/>
            <a:ext cx="4104000" cy="4136400"/>
          </a:xfrm>
          <a:prstGeom prst="rect">
            <a:avLst/>
          </a:prstGeom>
        </p:spPr>
        <p:txBody>
          <a:bodyPr lIns="0" tIns="0" rIns="0" bIns="0">
            <a:noAutofit/>
          </a:bodyPr>
          <a:lstStyle>
            <a:lvl1pPr>
              <a:defRPr/>
            </a:lvl1p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hasCustomPrompt="1"/>
          </p:nvPr>
        </p:nvSpPr>
        <p:spPr>
          <a:xfrm>
            <a:off x="4644000" y="1533600"/>
            <a:ext cx="4104000" cy="640800"/>
          </a:xfrm>
          <a:prstGeom prst="rect">
            <a:avLst/>
          </a:prstGeom>
        </p:spPr>
        <p:txBody>
          <a:bodyPr lIns="0" tIns="0" rIns="0" bIns="0"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テキストを入力</a:t>
            </a:r>
          </a:p>
        </p:txBody>
      </p:sp>
      <p:sp>
        <p:nvSpPr>
          <p:cNvPr id="6" name="Content Placeholder 5"/>
          <p:cNvSpPr>
            <a:spLocks noGrp="1"/>
          </p:cNvSpPr>
          <p:nvPr>
            <p:ph sz="quarter" idx="4" hasCustomPrompt="1"/>
          </p:nvPr>
        </p:nvSpPr>
        <p:spPr>
          <a:xfrm>
            <a:off x="4644000" y="2174400"/>
            <a:ext cx="4104000" cy="4136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0" name="スライド番号プレースホルダー 9">
            <a:extLst>
              <a:ext uri="{FF2B5EF4-FFF2-40B4-BE49-F238E27FC236}">
                <a16:creationId xmlns:a16="http://schemas.microsoft.com/office/drawing/2014/main" id="{F690D8CD-C005-45FA-8863-836CAB9BD02F}"/>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
        <p:nvSpPr>
          <p:cNvPr id="2" name="タイトル 1"/>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359081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392400" y="1072800"/>
            <a:ext cx="8355600" cy="5234400"/>
          </a:xfrm>
          <a:prstGeom prst="rect">
            <a:avLst/>
          </a:prstGeom>
        </p:spPr>
        <p:txBody>
          <a:bodyPr vert="eaVert"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12"/>
          </p:nvPr>
        </p:nvSpPr>
        <p:spPr/>
        <p:txBody>
          <a:bodyPr/>
          <a:lstStyle/>
          <a:p>
            <a:fld id="{2714E9B5-9B87-4B86-A617-088EF19C2C8B}" type="slidenum">
              <a:rPr kumimoji="1" lang="ja-JP" altLang="en-US" smtClean="0"/>
              <a:t>‹#›</a:t>
            </a:fld>
            <a:endParaRPr kumimoji="1" lang="ja-JP" altLang="en-US" dirty="0"/>
          </a:p>
        </p:txBody>
      </p:sp>
      <p:sp>
        <p:nvSpPr>
          <p:cNvPr id="2" name="タイトル 1"/>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4263923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ブラザーロゴレイアウト">
    <p:spTree>
      <p:nvGrpSpPr>
        <p:cNvPr id="1" name=""/>
        <p:cNvGrpSpPr/>
        <p:nvPr/>
      </p:nvGrpSpPr>
      <p:grpSpPr>
        <a:xfrm>
          <a:off x="0" y="0"/>
          <a:ext cx="0" cy="0"/>
          <a:chOff x="0" y="0"/>
          <a:chExt cx="0" cy="0"/>
        </a:xfrm>
      </p:grpSpPr>
      <p:pic>
        <p:nvPicPr>
          <p:cNvPr id="7" name="Picture 3" descr="C:\Users\suzuki\Desktop\ブラザー\名称未設定フォルダ 2\2000px_at_b.png">
            <a:extLst>
              <a:ext uri="{FF2B5EF4-FFF2-40B4-BE49-F238E27FC236}">
                <a16:creationId xmlns:a16="http://schemas.microsoft.com/office/drawing/2014/main" id="{DAE96B3F-D42A-4EF1-BE00-20225B6402F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51160" y="2359018"/>
            <a:ext cx="5040000" cy="207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1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2400" y="1072799"/>
            <a:ext cx="8355600" cy="5234400"/>
          </a:xfrm>
          <a:prstGeom prst="rect">
            <a:avLst/>
          </a:prstGeom>
        </p:spPr>
        <p:txBody>
          <a:bodyPr lIns="0" tIns="0" rIns="0" bIns="0">
            <a:sp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スライド番号プレースホルダー 6">
            <a:extLst>
              <a:ext uri="{FF2B5EF4-FFF2-40B4-BE49-F238E27FC236}">
                <a16:creationId xmlns:a16="http://schemas.microsoft.com/office/drawing/2014/main" id="{195E7FA9-EC11-4728-B462-5515296346B3}"/>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a:p>
        </p:txBody>
      </p:sp>
      <p:sp>
        <p:nvSpPr>
          <p:cNvPr id="8" name="タイトル 7"/>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9540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会社案内用レイアウト">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2400" y="1072800"/>
            <a:ext cx="8355600" cy="5234400"/>
          </a:xfrm>
          <a:prstGeom prst="rect">
            <a:avLst/>
          </a:prstGeom>
        </p:spPr>
        <p:txBody>
          <a:bodyPr wrap="square" lIns="0" tIns="0" rIns="0" bIns="0">
            <a:noAutofit/>
          </a:bodyPr>
          <a:lstStyle>
            <a:lvl1pPr marL="0" indent="0">
              <a:buNone/>
              <a:defRPr/>
            </a:lvl1pPr>
            <a:lvl2pPr marL="0" indent="0">
              <a:buNone/>
              <a:defRPr sz="1600"/>
            </a:lvl2pPr>
          </a:lstStyle>
          <a:p>
            <a:pPr lvl="0"/>
            <a:r>
              <a:rPr lang="ja-JP" altLang="en-US" dirty="0"/>
              <a:t>テキストを入力</a:t>
            </a:r>
          </a:p>
          <a:p>
            <a:pPr lvl="1"/>
            <a:r>
              <a:rPr lang="ja-JP" altLang="en-US" dirty="0"/>
              <a:t>第 </a:t>
            </a:r>
            <a:r>
              <a:rPr lang="en-US" altLang="ja-JP" dirty="0"/>
              <a:t>2 </a:t>
            </a:r>
            <a:r>
              <a:rPr lang="ja-JP" altLang="en-US" dirty="0"/>
              <a:t>レベル</a:t>
            </a:r>
          </a:p>
        </p:txBody>
      </p:sp>
      <p:sp>
        <p:nvSpPr>
          <p:cNvPr id="7" name="スライド番号プレースホルダー 6">
            <a:extLst>
              <a:ext uri="{FF2B5EF4-FFF2-40B4-BE49-F238E27FC236}">
                <a16:creationId xmlns:a16="http://schemas.microsoft.com/office/drawing/2014/main" id="{195E7FA9-EC11-4728-B462-5515296346B3}"/>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
        <p:nvSpPr>
          <p:cNvPr id="4" name="タイトル 3"/>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179946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600" y="2905200"/>
            <a:ext cx="7772400" cy="1501200"/>
          </a:xfrm>
        </p:spPr>
        <p:txBody>
          <a:bodyPr lIns="0" tIns="0" rIns="0" bIns="0" anchor="b">
            <a:noAutofit/>
          </a:bodyPr>
          <a:lstStyle>
            <a:lvl1pPr>
              <a:defRPr sz="2000">
                <a:solidFill>
                  <a:schemeClr val="tx1"/>
                </a:solidFill>
              </a:defRPr>
            </a:lvl1pPr>
          </a:lstStyle>
          <a:p>
            <a:r>
              <a:rPr lang="ja-JP" altLang="en-US" dirty="0"/>
              <a:t>タイトルを入力</a:t>
            </a:r>
            <a:endParaRPr lang="en-US" dirty="0"/>
          </a:p>
        </p:txBody>
      </p:sp>
      <p:sp>
        <p:nvSpPr>
          <p:cNvPr id="3" name="Text Placeholder 2"/>
          <p:cNvSpPr>
            <a:spLocks noGrp="1"/>
          </p:cNvSpPr>
          <p:nvPr>
            <p:ph type="body" idx="1" hasCustomPrompt="1"/>
          </p:nvPr>
        </p:nvSpPr>
        <p:spPr>
          <a:xfrm>
            <a:off x="723600" y="4406400"/>
            <a:ext cx="7772400" cy="1360800"/>
          </a:xfrm>
          <a:prstGeom prst="rect">
            <a:avLst/>
          </a:prstGeom>
        </p:spPr>
        <p:txBody>
          <a:bodyPr lIns="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テキストを入力</a:t>
            </a:r>
          </a:p>
        </p:txBody>
      </p:sp>
      <p:sp>
        <p:nvSpPr>
          <p:cNvPr id="7" name="スライド番号プレースホルダー 6">
            <a:extLst>
              <a:ext uri="{FF2B5EF4-FFF2-40B4-BE49-F238E27FC236}">
                <a16:creationId xmlns:a16="http://schemas.microsoft.com/office/drawing/2014/main" id="{CE4BEE07-D973-4159-BC1D-3B3154335F45}"/>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Tree>
    <p:extLst>
      <p:ext uri="{BB962C8B-B14F-4D97-AF65-F5344CB8AC3E}">
        <p14:creationId xmlns:p14="http://schemas.microsoft.com/office/powerpoint/2010/main" val="36730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2400" y="1072800"/>
            <a:ext cx="4104000" cy="5234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hasCustomPrompt="1"/>
          </p:nvPr>
        </p:nvSpPr>
        <p:spPr>
          <a:xfrm>
            <a:off x="4644000" y="1072800"/>
            <a:ext cx="4104000" cy="5234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8" name="スライド番号プレースホルダー 7">
            <a:extLst>
              <a:ext uri="{FF2B5EF4-FFF2-40B4-BE49-F238E27FC236}">
                <a16:creationId xmlns:a16="http://schemas.microsoft.com/office/drawing/2014/main" id="{E2F8F804-00FF-41C0-9139-DF8B03B912BC}"/>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a:p>
        </p:txBody>
      </p:sp>
      <p:sp>
        <p:nvSpPr>
          <p:cNvPr id="5" name="タイトル 4"/>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120585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6000" y="1533600"/>
            <a:ext cx="4104000" cy="640800"/>
          </a:xfrm>
          <a:prstGeom prst="rect">
            <a:avLst/>
          </a:prstGeom>
        </p:spPr>
        <p:txBody>
          <a:bodyPr lIns="0" tIns="0" rIns="0" bIns="0"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テキストを入力</a:t>
            </a:r>
          </a:p>
        </p:txBody>
      </p:sp>
      <p:sp>
        <p:nvSpPr>
          <p:cNvPr id="4" name="Content Placeholder 3"/>
          <p:cNvSpPr>
            <a:spLocks noGrp="1"/>
          </p:cNvSpPr>
          <p:nvPr>
            <p:ph sz="half" idx="2" hasCustomPrompt="1"/>
          </p:nvPr>
        </p:nvSpPr>
        <p:spPr>
          <a:xfrm>
            <a:off x="396000" y="2174400"/>
            <a:ext cx="4104000" cy="4136400"/>
          </a:xfrm>
          <a:prstGeom prst="rect">
            <a:avLst/>
          </a:prstGeom>
        </p:spPr>
        <p:txBody>
          <a:bodyPr lIns="0" tIns="0" rIns="0" bIns="0">
            <a:noAutofit/>
          </a:bodyPr>
          <a:lstStyle>
            <a:lvl1pPr>
              <a:defRPr/>
            </a:lvl1p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hasCustomPrompt="1"/>
          </p:nvPr>
        </p:nvSpPr>
        <p:spPr>
          <a:xfrm>
            <a:off x="4644000" y="1533600"/>
            <a:ext cx="4104000" cy="640800"/>
          </a:xfrm>
          <a:prstGeom prst="rect">
            <a:avLst/>
          </a:prstGeom>
        </p:spPr>
        <p:txBody>
          <a:bodyPr lIns="0" tIns="0" rIns="0" bIns="0"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テキストを入力</a:t>
            </a:r>
          </a:p>
        </p:txBody>
      </p:sp>
      <p:sp>
        <p:nvSpPr>
          <p:cNvPr id="6" name="Content Placeholder 5"/>
          <p:cNvSpPr>
            <a:spLocks noGrp="1"/>
          </p:cNvSpPr>
          <p:nvPr>
            <p:ph sz="quarter" idx="4" hasCustomPrompt="1"/>
          </p:nvPr>
        </p:nvSpPr>
        <p:spPr>
          <a:xfrm>
            <a:off x="4644000" y="2174400"/>
            <a:ext cx="4104000" cy="4136400"/>
          </a:xfrm>
          <a:prstGeom prst="rect">
            <a:avLst/>
          </a:prstGeom>
        </p:spPr>
        <p:txBody>
          <a:bodyPr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0" name="スライド番号プレースホルダー 9">
            <a:extLst>
              <a:ext uri="{FF2B5EF4-FFF2-40B4-BE49-F238E27FC236}">
                <a16:creationId xmlns:a16="http://schemas.microsoft.com/office/drawing/2014/main" id="{F690D8CD-C005-45FA-8863-836CAB9BD02F}"/>
              </a:ext>
            </a:extLst>
          </p:cNvPr>
          <p:cNvSpPr>
            <a:spLocks noGrp="1"/>
          </p:cNvSpPr>
          <p:nvPr>
            <p:ph type="sldNum" sz="quarter" idx="10"/>
          </p:nvPr>
        </p:nvSpPr>
        <p:spPr/>
        <p:txBody>
          <a:bodyPr/>
          <a:lstStyle/>
          <a:p>
            <a:fld id="{2714E9B5-9B87-4B86-A617-088EF19C2C8B}" type="slidenum">
              <a:rPr kumimoji="1" lang="ja-JP" altLang="en-US" smtClean="0"/>
              <a:pPr/>
              <a:t>‹#›</a:t>
            </a:fld>
            <a:endParaRPr kumimoji="1" lang="ja-JP" altLang="en-US" dirty="0"/>
          </a:p>
        </p:txBody>
      </p:sp>
      <p:sp>
        <p:nvSpPr>
          <p:cNvPr id="2" name="タイトル 1"/>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180298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392400" y="1072800"/>
            <a:ext cx="8355600" cy="5234400"/>
          </a:xfrm>
          <a:prstGeom prst="rect">
            <a:avLst/>
          </a:prstGeom>
        </p:spPr>
        <p:txBody>
          <a:bodyPr vert="eaVert" lIns="0" tIns="0" rIns="0" bIns="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12"/>
          </p:nvPr>
        </p:nvSpPr>
        <p:spPr/>
        <p:txBody>
          <a:bodyPr/>
          <a:lstStyle/>
          <a:p>
            <a:fld id="{2714E9B5-9B87-4B86-A617-088EF19C2C8B}" type="slidenum">
              <a:rPr kumimoji="1" lang="ja-JP" altLang="en-US" smtClean="0"/>
              <a:t>‹#›</a:t>
            </a:fld>
            <a:endParaRPr kumimoji="1" lang="ja-JP" altLang="en-US" dirty="0"/>
          </a:p>
        </p:txBody>
      </p:sp>
      <p:sp>
        <p:nvSpPr>
          <p:cNvPr id="2" name="タイトル 1"/>
          <p:cNvSpPr>
            <a:spLocks noGrp="1"/>
          </p:cNvSpPr>
          <p:nvPr>
            <p:ph type="title" hasCustomPrompt="1"/>
          </p:nvPr>
        </p:nvSpPr>
        <p:spPr/>
        <p:txBody>
          <a:bodyPr/>
          <a:lstStyle/>
          <a:p>
            <a:r>
              <a:rPr kumimoji="1" lang="ja-JP" altLang="en-US" dirty="0"/>
              <a:t>タイトルを入力</a:t>
            </a:r>
          </a:p>
        </p:txBody>
      </p:sp>
    </p:spTree>
    <p:extLst>
      <p:ext uri="{BB962C8B-B14F-4D97-AF65-F5344CB8AC3E}">
        <p14:creationId xmlns:p14="http://schemas.microsoft.com/office/powerpoint/2010/main" val="190488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ブラザーロゴレイアウト">
    <p:spTree>
      <p:nvGrpSpPr>
        <p:cNvPr id="1" name=""/>
        <p:cNvGrpSpPr/>
        <p:nvPr/>
      </p:nvGrpSpPr>
      <p:grpSpPr>
        <a:xfrm>
          <a:off x="0" y="0"/>
          <a:ext cx="0" cy="0"/>
          <a:chOff x="0" y="0"/>
          <a:chExt cx="0" cy="0"/>
        </a:xfrm>
      </p:grpSpPr>
      <p:pic>
        <p:nvPicPr>
          <p:cNvPr id="7" name="Picture 3" descr="C:\Users\suzuki\Desktop\ブラザー\名称未設定フォルダ 2\2000px_at_b.png">
            <a:extLst>
              <a:ext uri="{FF2B5EF4-FFF2-40B4-BE49-F238E27FC236}">
                <a16:creationId xmlns:a16="http://schemas.microsoft.com/office/drawing/2014/main" id="{DAE96B3F-D42A-4EF1-BE00-20225B6402F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151160" y="2359018"/>
            <a:ext cx="5040000" cy="207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66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1774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DF77C3F-D9A9-444E-B82F-7F833449942D}"/>
              </a:ext>
            </a:extLst>
          </p:cNvPr>
          <p:cNvSpPr/>
          <p:nvPr userDrawn="1"/>
        </p:nvSpPr>
        <p:spPr>
          <a:xfrm>
            <a:off x="0" y="-147"/>
            <a:ext cx="9144000" cy="820738"/>
          </a:xfrm>
          <a:prstGeom prst="rect">
            <a:avLst/>
          </a:prstGeom>
          <a:solidFill>
            <a:srgbClr val="0D2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5">
            <a:extLst>
              <a:ext uri="{FF2B5EF4-FFF2-40B4-BE49-F238E27FC236}">
                <a16:creationId xmlns:a16="http://schemas.microsoft.com/office/drawing/2014/main" id="{5C8843C7-4B00-40D1-BC6D-A6D451239255}"/>
              </a:ext>
            </a:extLst>
          </p:cNvPr>
          <p:cNvSpPr>
            <a:spLocks noChangeArrowheads="1"/>
          </p:cNvSpPr>
          <p:nvPr userDrawn="1"/>
        </p:nvSpPr>
        <p:spPr bwMode="auto">
          <a:xfrm>
            <a:off x="3829" y="6619875"/>
            <a:ext cx="9144000" cy="238125"/>
          </a:xfrm>
          <a:prstGeom prst="rect">
            <a:avLst/>
          </a:prstGeom>
          <a:solidFill>
            <a:srgbClr val="E8E8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dirty="0">
              <a:solidFill>
                <a:schemeClr val="tx1"/>
              </a:solidFill>
            </a:endParaRPr>
          </a:p>
        </p:txBody>
      </p:sp>
      <p:sp>
        <p:nvSpPr>
          <p:cNvPr id="2" name="Title Placeholder 1"/>
          <p:cNvSpPr>
            <a:spLocks noGrp="1"/>
          </p:cNvSpPr>
          <p:nvPr>
            <p:ph type="title"/>
          </p:nvPr>
        </p:nvSpPr>
        <p:spPr bwMode="white">
          <a:xfrm>
            <a:off x="290798" y="156116"/>
            <a:ext cx="6878068" cy="539209"/>
          </a:xfrm>
          <a:prstGeom prst="rect">
            <a:avLst/>
          </a:prstGeom>
        </p:spPr>
        <p:txBody>
          <a:bodyPr vert="horz" lIns="91440" tIns="45720" rIns="91440" bIns="45720" rtlCol="0" anchor="ctr">
            <a:normAutofit/>
          </a:bodyPr>
          <a:lstStyle/>
          <a:p>
            <a:r>
              <a:rPr lang="ja-JP" altLang="en-US" dirty="0"/>
              <a:t>タイトルを入力</a:t>
            </a:r>
            <a:endParaRPr lang="en-US" dirty="0"/>
          </a:p>
        </p:txBody>
      </p:sp>
      <p:sp>
        <p:nvSpPr>
          <p:cNvPr id="6" name="Slide Number Placeholder 5"/>
          <p:cNvSpPr>
            <a:spLocks noGrp="1"/>
          </p:cNvSpPr>
          <p:nvPr>
            <p:ph type="sldNum" sz="quarter" idx="4"/>
          </p:nvPr>
        </p:nvSpPr>
        <p:spPr>
          <a:xfrm>
            <a:off x="4342377" y="6619874"/>
            <a:ext cx="466904" cy="238125"/>
          </a:xfrm>
          <a:prstGeom prst="rect">
            <a:avLst/>
          </a:prstGeom>
        </p:spPr>
        <p:txBody>
          <a:bodyPr vert="horz" lIns="91440" tIns="45720" rIns="91440" bIns="45720" rtlCol="0" anchor="ctr"/>
          <a:lstStyle>
            <a:lvl1pPr algn="ctr">
              <a:defRPr sz="1000">
                <a:solidFill>
                  <a:schemeClr val="tx1"/>
                </a:solidFill>
                <a:latin typeface="+mn-lt"/>
                <a:ea typeface="Meiryo UI" panose="020B0604030504040204" pitchFamily="50" charset="-128"/>
              </a:defRPr>
            </a:lvl1pPr>
          </a:lstStyle>
          <a:p>
            <a:fld id="{2714E9B5-9B87-4B86-A617-088EF19C2C8B}" type="slidenum">
              <a:rPr kumimoji="1" lang="ja-JP" altLang="en-US" smtClean="0"/>
              <a:pPr/>
              <a:t>‹#›</a:t>
            </a:fld>
            <a:endParaRPr kumimoji="1" lang="ja-JP" altLang="en-US" dirty="0"/>
          </a:p>
        </p:txBody>
      </p:sp>
      <p:sp>
        <p:nvSpPr>
          <p:cNvPr id="8" name="Freeform 13">
            <a:extLst>
              <a:ext uri="{FF2B5EF4-FFF2-40B4-BE49-F238E27FC236}">
                <a16:creationId xmlns:a16="http://schemas.microsoft.com/office/drawing/2014/main" id="{330EDB05-5253-4398-A902-05807041C9FA}"/>
              </a:ext>
            </a:extLst>
          </p:cNvPr>
          <p:cNvSpPr>
            <a:spLocks noEditPoints="1"/>
          </p:cNvSpPr>
          <p:nvPr userDrawn="1"/>
        </p:nvSpPr>
        <p:spPr bwMode="ltGray">
          <a:xfrm>
            <a:off x="7477125" y="161925"/>
            <a:ext cx="1412875" cy="533400"/>
          </a:xfrm>
          <a:custGeom>
            <a:avLst/>
            <a:gdLst>
              <a:gd name="T0" fmla="*/ 1264022 w 4015"/>
              <a:gd name="T1" fmla="*/ 118651 h 1515"/>
              <a:gd name="T2" fmla="*/ 1051475 w 4015"/>
              <a:gd name="T3" fmla="*/ 100695 h 1515"/>
              <a:gd name="T4" fmla="*/ 920568 w 4015"/>
              <a:gd name="T5" fmla="*/ 56333 h 1515"/>
              <a:gd name="T6" fmla="*/ 778401 w 4015"/>
              <a:gd name="T7" fmla="*/ 241878 h 1515"/>
              <a:gd name="T8" fmla="*/ 684092 w 4015"/>
              <a:gd name="T9" fmla="*/ 223922 h 1515"/>
              <a:gd name="T10" fmla="*/ 556353 w 4015"/>
              <a:gd name="T11" fmla="*/ 73937 h 1515"/>
              <a:gd name="T12" fmla="*/ 389552 w 4015"/>
              <a:gd name="T13" fmla="*/ 104568 h 1515"/>
              <a:gd name="T14" fmla="*/ 246329 w 4015"/>
              <a:gd name="T15" fmla="*/ 128157 h 1515"/>
              <a:gd name="T16" fmla="*/ 59471 w 4015"/>
              <a:gd name="T17" fmla="*/ 0 h 1515"/>
              <a:gd name="T18" fmla="*/ 94309 w 4015"/>
              <a:gd name="T19" fmla="*/ 312998 h 1515"/>
              <a:gd name="T20" fmla="*/ 256534 w 4015"/>
              <a:gd name="T21" fmla="*/ 311590 h 1515"/>
              <a:gd name="T22" fmla="*/ 376180 w 4015"/>
              <a:gd name="T23" fmla="*/ 124636 h 1515"/>
              <a:gd name="T24" fmla="*/ 428613 w 4015"/>
              <a:gd name="T25" fmla="*/ 302084 h 1515"/>
              <a:gd name="T26" fmla="*/ 608434 w 4015"/>
              <a:gd name="T27" fmla="*/ 244343 h 1515"/>
              <a:gd name="T28" fmla="*/ 739340 w 4015"/>
              <a:gd name="T29" fmla="*/ 317928 h 1515"/>
              <a:gd name="T30" fmla="*/ 881507 w 4015"/>
              <a:gd name="T31" fmla="*/ 121819 h 1515"/>
              <a:gd name="T32" fmla="*/ 959981 w 4015"/>
              <a:gd name="T33" fmla="*/ 173575 h 1515"/>
              <a:gd name="T34" fmla="*/ 1150006 w 4015"/>
              <a:gd name="T35" fmla="*/ 317223 h 1515"/>
              <a:gd name="T36" fmla="*/ 1197513 w 4015"/>
              <a:gd name="T37" fmla="*/ 248216 h 1515"/>
              <a:gd name="T38" fmla="*/ 1087720 w 4015"/>
              <a:gd name="T39" fmla="*/ 226035 h 1515"/>
              <a:gd name="T40" fmla="*/ 1386131 w 4015"/>
              <a:gd name="T41" fmla="*/ 118651 h 1515"/>
              <a:gd name="T42" fmla="*/ 57360 w 4015"/>
              <a:gd name="T43" fmla="*/ 194348 h 1515"/>
              <a:gd name="T44" fmla="*/ 156595 w 4015"/>
              <a:gd name="T45" fmla="*/ 121467 h 1515"/>
              <a:gd name="T46" fmla="*/ 168912 w 4015"/>
              <a:gd name="T47" fmla="*/ 246455 h 1515"/>
              <a:gd name="T48" fmla="*/ 420519 w 4015"/>
              <a:gd name="T49" fmla="*/ 201741 h 1515"/>
              <a:gd name="T50" fmla="*/ 512365 w 4015"/>
              <a:gd name="T51" fmla="*/ 118651 h 1515"/>
              <a:gd name="T52" fmla="*/ 536646 w 4015"/>
              <a:gd name="T53" fmla="*/ 242230 h 1515"/>
              <a:gd name="T54" fmla="*/ 1133819 w 4015"/>
              <a:gd name="T55" fmla="*/ 109849 h 1515"/>
              <a:gd name="T56" fmla="*/ 321284 w 4015"/>
              <a:gd name="T57" fmla="*/ 430241 h 1515"/>
              <a:gd name="T58" fmla="*/ 268499 w 4015"/>
              <a:gd name="T59" fmla="*/ 405947 h 1515"/>
              <a:gd name="T60" fmla="*/ 261109 w 4015"/>
              <a:gd name="T61" fmla="*/ 437282 h 1515"/>
              <a:gd name="T62" fmla="*/ 289613 w 4015"/>
              <a:gd name="T63" fmla="*/ 489038 h 1515"/>
              <a:gd name="T64" fmla="*/ 288557 w 4015"/>
              <a:gd name="T65" fmla="*/ 477419 h 1515"/>
              <a:gd name="T66" fmla="*/ 297003 w 4015"/>
              <a:gd name="T67" fmla="*/ 440451 h 1515"/>
              <a:gd name="T68" fmla="*/ 391664 w 4015"/>
              <a:gd name="T69" fmla="*/ 475659 h 1515"/>
              <a:gd name="T70" fmla="*/ 487732 w 4015"/>
              <a:gd name="T71" fmla="*/ 459815 h 1515"/>
              <a:gd name="T72" fmla="*/ 458173 w 4015"/>
              <a:gd name="T73" fmla="*/ 532344 h 1515"/>
              <a:gd name="T74" fmla="*/ 555297 w 4015"/>
              <a:gd name="T75" fmla="*/ 401370 h 1515"/>
              <a:gd name="T76" fmla="*/ 570077 w 4015"/>
              <a:gd name="T77" fmla="*/ 489390 h 1515"/>
              <a:gd name="T78" fmla="*/ 631307 w 4015"/>
              <a:gd name="T79" fmla="*/ 435170 h 1515"/>
              <a:gd name="T80" fmla="*/ 572540 w 4015"/>
              <a:gd name="T81" fmla="*/ 476363 h 1515"/>
              <a:gd name="T82" fmla="*/ 589079 w 4015"/>
              <a:gd name="T83" fmla="*/ 403835 h 1515"/>
              <a:gd name="T84" fmla="*/ 588023 w 4015"/>
              <a:gd name="T85" fmla="*/ 478828 h 1515"/>
              <a:gd name="T86" fmla="*/ 668256 w 4015"/>
              <a:gd name="T87" fmla="*/ 464745 h 1515"/>
              <a:gd name="T88" fmla="*/ 687611 w 4015"/>
              <a:gd name="T89" fmla="*/ 491150 h 1515"/>
              <a:gd name="T90" fmla="*/ 774178 w 4015"/>
              <a:gd name="T91" fmla="*/ 489390 h 1515"/>
              <a:gd name="T92" fmla="*/ 788606 w 4015"/>
              <a:gd name="T93" fmla="*/ 394329 h 1515"/>
              <a:gd name="T94" fmla="*/ 875173 w 4015"/>
              <a:gd name="T95" fmla="*/ 404539 h 1515"/>
              <a:gd name="T96" fmla="*/ 845966 w 4015"/>
              <a:gd name="T97" fmla="*/ 408764 h 1515"/>
              <a:gd name="T98" fmla="*/ 891009 w 4015"/>
              <a:gd name="T99" fmla="*/ 472490 h 1515"/>
              <a:gd name="T100" fmla="*/ 900510 w 4015"/>
              <a:gd name="T101" fmla="*/ 483053 h 1515"/>
              <a:gd name="T102" fmla="*/ 931125 w 4015"/>
              <a:gd name="T103" fmla="*/ 356304 h 1515"/>
              <a:gd name="T104" fmla="*/ 950128 w 4015"/>
              <a:gd name="T105" fmla="*/ 364402 h 1515"/>
              <a:gd name="T106" fmla="*/ 1032472 w 4015"/>
              <a:gd name="T107" fmla="*/ 397497 h 1515"/>
              <a:gd name="T108" fmla="*/ 967371 w 4015"/>
              <a:gd name="T109" fmla="*/ 442916 h 1515"/>
              <a:gd name="T110" fmla="*/ 1035991 w 4015"/>
              <a:gd name="T111" fmla="*/ 480588 h 1515"/>
              <a:gd name="T112" fmla="*/ 1013469 w 4015"/>
              <a:gd name="T113" fmla="*/ 477419 h 1515"/>
              <a:gd name="T114" fmla="*/ 1007487 w 4015"/>
              <a:gd name="T115" fmla="*/ 405595 h 1515"/>
              <a:gd name="T116" fmla="*/ 1090535 w 4015"/>
              <a:gd name="T117" fmla="*/ 399610 h 1515"/>
              <a:gd name="T118" fmla="*/ 1099333 w 4015"/>
              <a:gd name="T119" fmla="*/ 487982 h 1515"/>
              <a:gd name="T120" fmla="*/ 1094758 w 4015"/>
              <a:gd name="T121" fmla="*/ 465801 h 1515"/>
              <a:gd name="T122" fmla="*/ 1122558 w 4015"/>
              <a:gd name="T123" fmla="*/ 391160 h 1515"/>
              <a:gd name="T124" fmla="*/ 1135227 w 4015"/>
              <a:gd name="T125" fmla="*/ 414045 h 15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15" h="1515">
                <a:moveTo>
                  <a:pt x="3997" y="165"/>
                </a:moveTo>
                <a:lnTo>
                  <a:pt x="3997" y="165"/>
                </a:lnTo>
                <a:lnTo>
                  <a:pt x="3955" y="166"/>
                </a:lnTo>
                <a:lnTo>
                  <a:pt x="3915" y="171"/>
                </a:lnTo>
                <a:lnTo>
                  <a:pt x="3879" y="178"/>
                </a:lnTo>
                <a:lnTo>
                  <a:pt x="3844" y="187"/>
                </a:lnTo>
                <a:lnTo>
                  <a:pt x="3813" y="199"/>
                </a:lnTo>
                <a:lnTo>
                  <a:pt x="3783" y="214"/>
                </a:lnTo>
                <a:lnTo>
                  <a:pt x="3757" y="231"/>
                </a:lnTo>
                <a:lnTo>
                  <a:pt x="3733" y="250"/>
                </a:lnTo>
                <a:lnTo>
                  <a:pt x="3712" y="271"/>
                </a:lnTo>
                <a:lnTo>
                  <a:pt x="3693" y="294"/>
                </a:lnTo>
                <a:lnTo>
                  <a:pt x="3678" y="318"/>
                </a:lnTo>
                <a:lnTo>
                  <a:pt x="3664" y="345"/>
                </a:lnTo>
                <a:lnTo>
                  <a:pt x="3654" y="372"/>
                </a:lnTo>
                <a:lnTo>
                  <a:pt x="3646" y="400"/>
                </a:lnTo>
                <a:lnTo>
                  <a:pt x="3640" y="430"/>
                </a:lnTo>
                <a:lnTo>
                  <a:pt x="3639" y="462"/>
                </a:lnTo>
                <a:lnTo>
                  <a:pt x="3631" y="429"/>
                </a:lnTo>
                <a:lnTo>
                  <a:pt x="3621" y="396"/>
                </a:lnTo>
                <a:lnTo>
                  <a:pt x="3607" y="366"/>
                </a:lnTo>
                <a:lnTo>
                  <a:pt x="3592" y="337"/>
                </a:lnTo>
                <a:lnTo>
                  <a:pt x="3574" y="310"/>
                </a:lnTo>
                <a:lnTo>
                  <a:pt x="3555" y="286"/>
                </a:lnTo>
                <a:lnTo>
                  <a:pt x="3532" y="264"/>
                </a:lnTo>
                <a:lnTo>
                  <a:pt x="3508" y="243"/>
                </a:lnTo>
                <a:lnTo>
                  <a:pt x="3483" y="223"/>
                </a:lnTo>
                <a:lnTo>
                  <a:pt x="3456" y="207"/>
                </a:lnTo>
                <a:lnTo>
                  <a:pt x="3427" y="193"/>
                </a:lnTo>
                <a:lnTo>
                  <a:pt x="3397" y="181"/>
                </a:lnTo>
                <a:lnTo>
                  <a:pt x="3366" y="172"/>
                </a:lnTo>
                <a:lnTo>
                  <a:pt x="3334" y="165"/>
                </a:lnTo>
                <a:lnTo>
                  <a:pt x="3301" y="162"/>
                </a:lnTo>
                <a:lnTo>
                  <a:pt x="3268" y="160"/>
                </a:lnTo>
                <a:lnTo>
                  <a:pt x="3235" y="162"/>
                </a:lnTo>
                <a:lnTo>
                  <a:pt x="3202" y="165"/>
                </a:lnTo>
                <a:lnTo>
                  <a:pt x="3171" y="172"/>
                </a:lnTo>
                <a:lnTo>
                  <a:pt x="3141" y="181"/>
                </a:lnTo>
                <a:lnTo>
                  <a:pt x="3112" y="193"/>
                </a:lnTo>
                <a:lnTo>
                  <a:pt x="3084" y="207"/>
                </a:lnTo>
                <a:lnTo>
                  <a:pt x="3057" y="223"/>
                </a:lnTo>
                <a:lnTo>
                  <a:pt x="3031" y="243"/>
                </a:lnTo>
                <a:lnTo>
                  <a:pt x="3009" y="262"/>
                </a:lnTo>
                <a:lnTo>
                  <a:pt x="2988" y="286"/>
                </a:lnTo>
                <a:lnTo>
                  <a:pt x="2968" y="310"/>
                </a:lnTo>
                <a:lnTo>
                  <a:pt x="2950" y="337"/>
                </a:lnTo>
                <a:lnTo>
                  <a:pt x="2935" y="366"/>
                </a:lnTo>
                <a:lnTo>
                  <a:pt x="2922" y="396"/>
                </a:lnTo>
                <a:lnTo>
                  <a:pt x="2913" y="427"/>
                </a:lnTo>
                <a:lnTo>
                  <a:pt x="2905" y="460"/>
                </a:lnTo>
                <a:lnTo>
                  <a:pt x="2904" y="430"/>
                </a:lnTo>
                <a:lnTo>
                  <a:pt x="2899" y="400"/>
                </a:lnTo>
                <a:lnTo>
                  <a:pt x="2892" y="373"/>
                </a:lnTo>
                <a:lnTo>
                  <a:pt x="2883" y="345"/>
                </a:lnTo>
                <a:lnTo>
                  <a:pt x="2871" y="319"/>
                </a:lnTo>
                <a:lnTo>
                  <a:pt x="2856" y="295"/>
                </a:lnTo>
                <a:lnTo>
                  <a:pt x="2839" y="271"/>
                </a:lnTo>
                <a:lnTo>
                  <a:pt x="2821" y="250"/>
                </a:lnTo>
                <a:lnTo>
                  <a:pt x="2802" y="231"/>
                </a:lnTo>
                <a:lnTo>
                  <a:pt x="2779" y="213"/>
                </a:lnTo>
                <a:lnTo>
                  <a:pt x="2755" y="198"/>
                </a:lnTo>
                <a:lnTo>
                  <a:pt x="2730" y="184"/>
                </a:lnTo>
                <a:lnTo>
                  <a:pt x="2703" y="174"/>
                </a:lnTo>
                <a:lnTo>
                  <a:pt x="2676" y="166"/>
                </a:lnTo>
                <a:lnTo>
                  <a:pt x="2646" y="162"/>
                </a:lnTo>
                <a:lnTo>
                  <a:pt x="2616" y="160"/>
                </a:lnTo>
                <a:lnTo>
                  <a:pt x="2590" y="162"/>
                </a:lnTo>
                <a:lnTo>
                  <a:pt x="2565" y="165"/>
                </a:lnTo>
                <a:lnTo>
                  <a:pt x="2541" y="171"/>
                </a:lnTo>
                <a:lnTo>
                  <a:pt x="2517" y="180"/>
                </a:lnTo>
                <a:lnTo>
                  <a:pt x="2494" y="190"/>
                </a:lnTo>
                <a:lnTo>
                  <a:pt x="2473" y="204"/>
                </a:lnTo>
                <a:lnTo>
                  <a:pt x="2454" y="219"/>
                </a:lnTo>
                <a:lnTo>
                  <a:pt x="2434" y="235"/>
                </a:lnTo>
                <a:lnTo>
                  <a:pt x="2434" y="1"/>
                </a:lnTo>
                <a:lnTo>
                  <a:pt x="2260" y="1"/>
                </a:lnTo>
                <a:lnTo>
                  <a:pt x="2260" y="522"/>
                </a:lnTo>
                <a:lnTo>
                  <a:pt x="2260" y="546"/>
                </a:lnTo>
                <a:lnTo>
                  <a:pt x="2257" y="576"/>
                </a:lnTo>
                <a:lnTo>
                  <a:pt x="2256" y="595"/>
                </a:lnTo>
                <a:lnTo>
                  <a:pt x="2251" y="613"/>
                </a:lnTo>
                <a:lnTo>
                  <a:pt x="2245" y="631"/>
                </a:lnTo>
                <a:lnTo>
                  <a:pt x="2239" y="646"/>
                </a:lnTo>
                <a:lnTo>
                  <a:pt x="2232" y="661"/>
                </a:lnTo>
                <a:lnTo>
                  <a:pt x="2223" y="675"/>
                </a:lnTo>
                <a:lnTo>
                  <a:pt x="2212" y="687"/>
                </a:lnTo>
                <a:lnTo>
                  <a:pt x="2202" y="697"/>
                </a:lnTo>
                <a:lnTo>
                  <a:pt x="2191" y="706"/>
                </a:lnTo>
                <a:lnTo>
                  <a:pt x="2179" y="715"/>
                </a:lnTo>
                <a:lnTo>
                  <a:pt x="2166" y="721"/>
                </a:lnTo>
                <a:lnTo>
                  <a:pt x="2152" y="727"/>
                </a:lnTo>
                <a:lnTo>
                  <a:pt x="2139" y="732"/>
                </a:lnTo>
                <a:lnTo>
                  <a:pt x="2124" y="735"/>
                </a:lnTo>
                <a:lnTo>
                  <a:pt x="2110" y="736"/>
                </a:lnTo>
                <a:lnTo>
                  <a:pt x="2095" y="738"/>
                </a:lnTo>
                <a:lnTo>
                  <a:pt x="2080" y="736"/>
                </a:lnTo>
                <a:lnTo>
                  <a:pt x="2065" y="735"/>
                </a:lnTo>
                <a:lnTo>
                  <a:pt x="2050" y="733"/>
                </a:lnTo>
                <a:lnTo>
                  <a:pt x="2035" y="729"/>
                </a:lnTo>
                <a:lnTo>
                  <a:pt x="2022" y="724"/>
                </a:lnTo>
                <a:lnTo>
                  <a:pt x="2010" y="718"/>
                </a:lnTo>
                <a:lnTo>
                  <a:pt x="1996" y="711"/>
                </a:lnTo>
                <a:lnTo>
                  <a:pt x="1986" y="703"/>
                </a:lnTo>
                <a:lnTo>
                  <a:pt x="1975" y="693"/>
                </a:lnTo>
                <a:lnTo>
                  <a:pt x="1966" y="681"/>
                </a:lnTo>
                <a:lnTo>
                  <a:pt x="1957" y="667"/>
                </a:lnTo>
                <a:lnTo>
                  <a:pt x="1950" y="652"/>
                </a:lnTo>
                <a:lnTo>
                  <a:pt x="1944" y="636"/>
                </a:lnTo>
                <a:lnTo>
                  <a:pt x="1941" y="618"/>
                </a:lnTo>
                <a:lnTo>
                  <a:pt x="1938" y="598"/>
                </a:lnTo>
                <a:lnTo>
                  <a:pt x="1936" y="576"/>
                </a:lnTo>
                <a:lnTo>
                  <a:pt x="1935" y="531"/>
                </a:lnTo>
                <a:lnTo>
                  <a:pt x="1935" y="336"/>
                </a:lnTo>
                <a:lnTo>
                  <a:pt x="2205" y="336"/>
                </a:lnTo>
                <a:lnTo>
                  <a:pt x="2205" y="172"/>
                </a:lnTo>
                <a:lnTo>
                  <a:pt x="1935" y="172"/>
                </a:lnTo>
                <a:lnTo>
                  <a:pt x="1935" y="1"/>
                </a:lnTo>
                <a:lnTo>
                  <a:pt x="1759" y="1"/>
                </a:lnTo>
                <a:lnTo>
                  <a:pt x="1759" y="460"/>
                </a:lnTo>
                <a:lnTo>
                  <a:pt x="1752" y="429"/>
                </a:lnTo>
                <a:lnTo>
                  <a:pt x="1741" y="399"/>
                </a:lnTo>
                <a:lnTo>
                  <a:pt x="1729" y="369"/>
                </a:lnTo>
                <a:lnTo>
                  <a:pt x="1713" y="342"/>
                </a:lnTo>
                <a:lnTo>
                  <a:pt x="1696" y="315"/>
                </a:lnTo>
                <a:lnTo>
                  <a:pt x="1677" y="291"/>
                </a:lnTo>
                <a:lnTo>
                  <a:pt x="1656" y="267"/>
                </a:lnTo>
                <a:lnTo>
                  <a:pt x="1632" y="246"/>
                </a:lnTo>
                <a:lnTo>
                  <a:pt x="1608" y="228"/>
                </a:lnTo>
                <a:lnTo>
                  <a:pt x="1581" y="210"/>
                </a:lnTo>
                <a:lnTo>
                  <a:pt x="1552" y="195"/>
                </a:lnTo>
                <a:lnTo>
                  <a:pt x="1524" y="183"/>
                </a:lnTo>
                <a:lnTo>
                  <a:pt x="1492" y="174"/>
                </a:lnTo>
                <a:lnTo>
                  <a:pt x="1461" y="166"/>
                </a:lnTo>
                <a:lnTo>
                  <a:pt x="1428" y="162"/>
                </a:lnTo>
                <a:lnTo>
                  <a:pt x="1395" y="160"/>
                </a:lnTo>
                <a:lnTo>
                  <a:pt x="1372" y="160"/>
                </a:lnTo>
                <a:lnTo>
                  <a:pt x="1351" y="163"/>
                </a:lnTo>
                <a:lnTo>
                  <a:pt x="1330" y="166"/>
                </a:lnTo>
                <a:lnTo>
                  <a:pt x="1311" y="169"/>
                </a:lnTo>
                <a:lnTo>
                  <a:pt x="1290" y="175"/>
                </a:lnTo>
                <a:lnTo>
                  <a:pt x="1270" y="181"/>
                </a:lnTo>
                <a:lnTo>
                  <a:pt x="1251" y="189"/>
                </a:lnTo>
                <a:lnTo>
                  <a:pt x="1233" y="198"/>
                </a:lnTo>
                <a:lnTo>
                  <a:pt x="1215" y="207"/>
                </a:lnTo>
                <a:lnTo>
                  <a:pt x="1197" y="217"/>
                </a:lnTo>
                <a:lnTo>
                  <a:pt x="1180" y="229"/>
                </a:lnTo>
                <a:lnTo>
                  <a:pt x="1164" y="241"/>
                </a:lnTo>
                <a:lnTo>
                  <a:pt x="1149" y="253"/>
                </a:lnTo>
                <a:lnTo>
                  <a:pt x="1134" y="268"/>
                </a:lnTo>
                <a:lnTo>
                  <a:pt x="1119" y="282"/>
                </a:lnTo>
                <a:lnTo>
                  <a:pt x="1107" y="297"/>
                </a:lnTo>
                <a:lnTo>
                  <a:pt x="1107" y="165"/>
                </a:lnTo>
                <a:lnTo>
                  <a:pt x="1087" y="165"/>
                </a:lnTo>
                <a:lnTo>
                  <a:pt x="1045" y="166"/>
                </a:lnTo>
                <a:lnTo>
                  <a:pt x="1006" y="171"/>
                </a:lnTo>
                <a:lnTo>
                  <a:pt x="970" y="177"/>
                </a:lnTo>
                <a:lnTo>
                  <a:pt x="937" y="187"/>
                </a:lnTo>
                <a:lnTo>
                  <a:pt x="906" y="199"/>
                </a:lnTo>
                <a:lnTo>
                  <a:pt x="876" y="213"/>
                </a:lnTo>
                <a:lnTo>
                  <a:pt x="850" y="229"/>
                </a:lnTo>
                <a:lnTo>
                  <a:pt x="826" y="247"/>
                </a:lnTo>
                <a:lnTo>
                  <a:pt x="805" y="268"/>
                </a:lnTo>
                <a:lnTo>
                  <a:pt x="786" y="289"/>
                </a:lnTo>
                <a:lnTo>
                  <a:pt x="771" y="313"/>
                </a:lnTo>
                <a:lnTo>
                  <a:pt x="757" y="339"/>
                </a:lnTo>
                <a:lnTo>
                  <a:pt x="745" y="366"/>
                </a:lnTo>
                <a:lnTo>
                  <a:pt x="738" y="394"/>
                </a:lnTo>
                <a:lnTo>
                  <a:pt x="732" y="423"/>
                </a:lnTo>
                <a:lnTo>
                  <a:pt x="729" y="453"/>
                </a:lnTo>
                <a:lnTo>
                  <a:pt x="721" y="423"/>
                </a:lnTo>
                <a:lnTo>
                  <a:pt x="712" y="393"/>
                </a:lnTo>
                <a:lnTo>
                  <a:pt x="700" y="364"/>
                </a:lnTo>
                <a:lnTo>
                  <a:pt x="685" y="339"/>
                </a:lnTo>
                <a:lnTo>
                  <a:pt x="670" y="313"/>
                </a:lnTo>
                <a:lnTo>
                  <a:pt x="652" y="289"/>
                </a:lnTo>
                <a:lnTo>
                  <a:pt x="631" y="267"/>
                </a:lnTo>
                <a:lnTo>
                  <a:pt x="610" y="247"/>
                </a:lnTo>
                <a:lnTo>
                  <a:pt x="586" y="228"/>
                </a:lnTo>
                <a:lnTo>
                  <a:pt x="562" y="213"/>
                </a:lnTo>
                <a:lnTo>
                  <a:pt x="535" y="198"/>
                </a:lnTo>
                <a:lnTo>
                  <a:pt x="508" y="186"/>
                </a:lnTo>
                <a:lnTo>
                  <a:pt x="478" y="177"/>
                </a:lnTo>
                <a:lnTo>
                  <a:pt x="448" y="171"/>
                </a:lnTo>
                <a:lnTo>
                  <a:pt x="418" y="166"/>
                </a:lnTo>
                <a:lnTo>
                  <a:pt x="385" y="165"/>
                </a:lnTo>
                <a:lnTo>
                  <a:pt x="352" y="166"/>
                </a:lnTo>
                <a:lnTo>
                  <a:pt x="322" y="171"/>
                </a:lnTo>
                <a:lnTo>
                  <a:pt x="292" y="178"/>
                </a:lnTo>
                <a:lnTo>
                  <a:pt x="264" y="187"/>
                </a:lnTo>
                <a:lnTo>
                  <a:pt x="238" y="201"/>
                </a:lnTo>
                <a:lnTo>
                  <a:pt x="214" y="216"/>
                </a:lnTo>
                <a:lnTo>
                  <a:pt x="190" y="234"/>
                </a:lnTo>
                <a:lnTo>
                  <a:pt x="169" y="253"/>
                </a:lnTo>
                <a:lnTo>
                  <a:pt x="169" y="0"/>
                </a:lnTo>
                <a:lnTo>
                  <a:pt x="0" y="0"/>
                </a:lnTo>
                <a:lnTo>
                  <a:pt x="0" y="439"/>
                </a:lnTo>
                <a:lnTo>
                  <a:pt x="1" y="531"/>
                </a:lnTo>
                <a:lnTo>
                  <a:pt x="3" y="570"/>
                </a:lnTo>
                <a:lnTo>
                  <a:pt x="7" y="606"/>
                </a:lnTo>
                <a:lnTo>
                  <a:pt x="16" y="642"/>
                </a:lnTo>
                <a:lnTo>
                  <a:pt x="28" y="675"/>
                </a:lnTo>
                <a:lnTo>
                  <a:pt x="42" y="708"/>
                </a:lnTo>
                <a:lnTo>
                  <a:pt x="60" y="738"/>
                </a:lnTo>
                <a:lnTo>
                  <a:pt x="79" y="766"/>
                </a:lnTo>
                <a:lnTo>
                  <a:pt x="102" y="793"/>
                </a:lnTo>
                <a:lnTo>
                  <a:pt x="126" y="817"/>
                </a:lnTo>
                <a:lnTo>
                  <a:pt x="139" y="828"/>
                </a:lnTo>
                <a:lnTo>
                  <a:pt x="154" y="838"/>
                </a:lnTo>
                <a:lnTo>
                  <a:pt x="169" y="847"/>
                </a:lnTo>
                <a:lnTo>
                  <a:pt x="184" y="856"/>
                </a:lnTo>
                <a:lnTo>
                  <a:pt x="199" y="865"/>
                </a:lnTo>
                <a:lnTo>
                  <a:pt x="216" y="873"/>
                </a:lnTo>
                <a:lnTo>
                  <a:pt x="232" y="879"/>
                </a:lnTo>
                <a:lnTo>
                  <a:pt x="250" y="885"/>
                </a:lnTo>
                <a:lnTo>
                  <a:pt x="268" y="889"/>
                </a:lnTo>
                <a:lnTo>
                  <a:pt x="286" y="894"/>
                </a:lnTo>
                <a:lnTo>
                  <a:pt x="306" y="897"/>
                </a:lnTo>
                <a:lnTo>
                  <a:pt x="325" y="900"/>
                </a:lnTo>
                <a:lnTo>
                  <a:pt x="345" y="901"/>
                </a:lnTo>
                <a:lnTo>
                  <a:pt x="366" y="901"/>
                </a:lnTo>
                <a:lnTo>
                  <a:pt x="400" y="900"/>
                </a:lnTo>
                <a:lnTo>
                  <a:pt x="435" y="895"/>
                </a:lnTo>
                <a:lnTo>
                  <a:pt x="466" y="889"/>
                </a:lnTo>
                <a:lnTo>
                  <a:pt x="498" y="879"/>
                </a:lnTo>
                <a:lnTo>
                  <a:pt x="528" y="868"/>
                </a:lnTo>
                <a:lnTo>
                  <a:pt x="555" y="853"/>
                </a:lnTo>
                <a:lnTo>
                  <a:pt x="582" y="837"/>
                </a:lnTo>
                <a:lnTo>
                  <a:pt x="606" y="819"/>
                </a:lnTo>
                <a:lnTo>
                  <a:pt x="628" y="799"/>
                </a:lnTo>
                <a:lnTo>
                  <a:pt x="649" y="777"/>
                </a:lnTo>
                <a:lnTo>
                  <a:pt x="667" y="753"/>
                </a:lnTo>
                <a:lnTo>
                  <a:pt x="684" y="727"/>
                </a:lnTo>
                <a:lnTo>
                  <a:pt x="699" y="700"/>
                </a:lnTo>
                <a:lnTo>
                  <a:pt x="711" y="672"/>
                </a:lnTo>
                <a:lnTo>
                  <a:pt x="721" y="643"/>
                </a:lnTo>
                <a:lnTo>
                  <a:pt x="729" y="612"/>
                </a:lnTo>
                <a:lnTo>
                  <a:pt x="729" y="885"/>
                </a:lnTo>
                <a:lnTo>
                  <a:pt x="903" y="885"/>
                </a:lnTo>
                <a:lnTo>
                  <a:pt x="903" y="546"/>
                </a:lnTo>
                <a:lnTo>
                  <a:pt x="904" y="498"/>
                </a:lnTo>
                <a:lnTo>
                  <a:pt x="906" y="478"/>
                </a:lnTo>
                <a:lnTo>
                  <a:pt x="909" y="460"/>
                </a:lnTo>
                <a:lnTo>
                  <a:pt x="913" y="444"/>
                </a:lnTo>
                <a:lnTo>
                  <a:pt x="918" y="427"/>
                </a:lnTo>
                <a:lnTo>
                  <a:pt x="925" y="414"/>
                </a:lnTo>
                <a:lnTo>
                  <a:pt x="934" y="400"/>
                </a:lnTo>
                <a:lnTo>
                  <a:pt x="943" y="387"/>
                </a:lnTo>
                <a:lnTo>
                  <a:pt x="954" y="376"/>
                </a:lnTo>
                <a:lnTo>
                  <a:pt x="966" y="366"/>
                </a:lnTo>
                <a:lnTo>
                  <a:pt x="979" y="357"/>
                </a:lnTo>
                <a:lnTo>
                  <a:pt x="994" y="349"/>
                </a:lnTo>
                <a:lnTo>
                  <a:pt x="1009" y="343"/>
                </a:lnTo>
                <a:lnTo>
                  <a:pt x="1026" y="337"/>
                </a:lnTo>
                <a:lnTo>
                  <a:pt x="1044" y="334"/>
                </a:lnTo>
                <a:lnTo>
                  <a:pt x="1063" y="331"/>
                </a:lnTo>
                <a:lnTo>
                  <a:pt x="1083" y="331"/>
                </a:lnTo>
                <a:lnTo>
                  <a:pt x="1069" y="354"/>
                </a:lnTo>
                <a:lnTo>
                  <a:pt x="1057" y="376"/>
                </a:lnTo>
                <a:lnTo>
                  <a:pt x="1047" y="400"/>
                </a:lnTo>
                <a:lnTo>
                  <a:pt x="1039" y="426"/>
                </a:lnTo>
                <a:lnTo>
                  <a:pt x="1032" y="451"/>
                </a:lnTo>
                <a:lnTo>
                  <a:pt x="1027" y="477"/>
                </a:lnTo>
                <a:lnTo>
                  <a:pt x="1024" y="504"/>
                </a:lnTo>
                <a:lnTo>
                  <a:pt x="1023" y="531"/>
                </a:lnTo>
                <a:lnTo>
                  <a:pt x="1024" y="550"/>
                </a:lnTo>
                <a:lnTo>
                  <a:pt x="1026" y="570"/>
                </a:lnTo>
                <a:lnTo>
                  <a:pt x="1027" y="588"/>
                </a:lnTo>
                <a:lnTo>
                  <a:pt x="1030" y="606"/>
                </a:lnTo>
                <a:lnTo>
                  <a:pt x="1035" y="624"/>
                </a:lnTo>
                <a:lnTo>
                  <a:pt x="1039" y="642"/>
                </a:lnTo>
                <a:lnTo>
                  <a:pt x="1045" y="660"/>
                </a:lnTo>
                <a:lnTo>
                  <a:pt x="1053" y="676"/>
                </a:lnTo>
                <a:lnTo>
                  <a:pt x="1068" y="708"/>
                </a:lnTo>
                <a:lnTo>
                  <a:pt x="1087" y="739"/>
                </a:lnTo>
                <a:lnTo>
                  <a:pt x="1108" y="768"/>
                </a:lnTo>
                <a:lnTo>
                  <a:pt x="1132" y="795"/>
                </a:lnTo>
                <a:lnTo>
                  <a:pt x="1158" y="817"/>
                </a:lnTo>
                <a:lnTo>
                  <a:pt x="1186" y="840"/>
                </a:lnTo>
                <a:lnTo>
                  <a:pt x="1218" y="858"/>
                </a:lnTo>
                <a:lnTo>
                  <a:pt x="1251" y="874"/>
                </a:lnTo>
                <a:lnTo>
                  <a:pt x="1267" y="880"/>
                </a:lnTo>
                <a:lnTo>
                  <a:pt x="1284" y="886"/>
                </a:lnTo>
                <a:lnTo>
                  <a:pt x="1302" y="891"/>
                </a:lnTo>
                <a:lnTo>
                  <a:pt x="1320" y="895"/>
                </a:lnTo>
                <a:lnTo>
                  <a:pt x="1338" y="898"/>
                </a:lnTo>
                <a:lnTo>
                  <a:pt x="1357" y="901"/>
                </a:lnTo>
                <a:lnTo>
                  <a:pt x="1375" y="903"/>
                </a:lnTo>
                <a:lnTo>
                  <a:pt x="1395" y="903"/>
                </a:lnTo>
                <a:lnTo>
                  <a:pt x="1428" y="901"/>
                </a:lnTo>
                <a:lnTo>
                  <a:pt x="1461" y="897"/>
                </a:lnTo>
                <a:lnTo>
                  <a:pt x="1492" y="889"/>
                </a:lnTo>
                <a:lnTo>
                  <a:pt x="1524" y="880"/>
                </a:lnTo>
                <a:lnTo>
                  <a:pt x="1552" y="868"/>
                </a:lnTo>
                <a:lnTo>
                  <a:pt x="1581" y="853"/>
                </a:lnTo>
                <a:lnTo>
                  <a:pt x="1608" y="837"/>
                </a:lnTo>
                <a:lnTo>
                  <a:pt x="1632" y="817"/>
                </a:lnTo>
                <a:lnTo>
                  <a:pt x="1656" y="796"/>
                </a:lnTo>
                <a:lnTo>
                  <a:pt x="1677" y="772"/>
                </a:lnTo>
                <a:lnTo>
                  <a:pt x="1696" y="748"/>
                </a:lnTo>
                <a:lnTo>
                  <a:pt x="1713" y="721"/>
                </a:lnTo>
                <a:lnTo>
                  <a:pt x="1729" y="694"/>
                </a:lnTo>
                <a:lnTo>
                  <a:pt x="1741" y="664"/>
                </a:lnTo>
                <a:lnTo>
                  <a:pt x="1752" y="634"/>
                </a:lnTo>
                <a:lnTo>
                  <a:pt x="1759" y="603"/>
                </a:lnTo>
                <a:lnTo>
                  <a:pt x="1759" y="604"/>
                </a:lnTo>
                <a:lnTo>
                  <a:pt x="1761" y="636"/>
                </a:lnTo>
                <a:lnTo>
                  <a:pt x="1765" y="667"/>
                </a:lnTo>
                <a:lnTo>
                  <a:pt x="1773" y="697"/>
                </a:lnTo>
                <a:lnTo>
                  <a:pt x="1785" y="726"/>
                </a:lnTo>
                <a:lnTo>
                  <a:pt x="1797" y="753"/>
                </a:lnTo>
                <a:lnTo>
                  <a:pt x="1813" y="777"/>
                </a:lnTo>
                <a:lnTo>
                  <a:pt x="1831" y="799"/>
                </a:lnTo>
                <a:lnTo>
                  <a:pt x="1852" y="820"/>
                </a:lnTo>
                <a:lnTo>
                  <a:pt x="1875" y="840"/>
                </a:lnTo>
                <a:lnTo>
                  <a:pt x="1899" y="856"/>
                </a:lnTo>
                <a:lnTo>
                  <a:pt x="1926" y="870"/>
                </a:lnTo>
                <a:lnTo>
                  <a:pt x="1953" y="882"/>
                </a:lnTo>
                <a:lnTo>
                  <a:pt x="1981" y="891"/>
                </a:lnTo>
                <a:lnTo>
                  <a:pt x="2011" y="898"/>
                </a:lnTo>
                <a:lnTo>
                  <a:pt x="2043" y="903"/>
                </a:lnTo>
                <a:lnTo>
                  <a:pt x="2074" y="904"/>
                </a:lnTo>
                <a:lnTo>
                  <a:pt x="2101" y="903"/>
                </a:lnTo>
                <a:lnTo>
                  <a:pt x="2128" y="898"/>
                </a:lnTo>
                <a:lnTo>
                  <a:pt x="2152" y="891"/>
                </a:lnTo>
                <a:lnTo>
                  <a:pt x="2176" y="882"/>
                </a:lnTo>
                <a:lnTo>
                  <a:pt x="2200" y="870"/>
                </a:lnTo>
                <a:lnTo>
                  <a:pt x="2221" y="856"/>
                </a:lnTo>
                <a:lnTo>
                  <a:pt x="2242" y="840"/>
                </a:lnTo>
                <a:lnTo>
                  <a:pt x="2260" y="822"/>
                </a:lnTo>
                <a:lnTo>
                  <a:pt x="2260" y="883"/>
                </a:lnTo>
                <a:lnTo>
                  <a:pt x="2434" y="883"/>
                </a:lnTo>
                <a:lnTo>
                  <a:pt x="2434" y="511"/>
                </a:lnTo>
                <a:lnTo>
                  <a:pt x="2436" y="493"/>
                </a:lnTo>
                <a:lnTo>
                  <a:pt x="2437" y="472"/>
                </a:lnTo>
                <a:lnTo>
                  <a:pt x="2440" y="451"/>
                </a:lnTo>
                <a:lnTo>
                  <a:pt x="2443" y="433"/>
                </a:lnTo>
                <a:lnTo>
                  <a:pt x="2449" y="417"/>
                </a:lnTo>
                <a:lnTo>
                  <a:pt x="2457" y="402"/>
                </a:lnTo>
                <a:lnTo>
                  <a:pt x="2464" y="387"/>
                </a:lnTo>
                <a:lnTo>
                  <a:pt x="2473" y="375"/>
                </a:lnTo>
                <a:lnTo>
                  <a:pt x="2482" y="364"/>
                </a:lnTo>
                <a:lnTo>
                  <a:pt x="2494" y="354"/>
                </a:lnTo>
                <a:lnTo>
                  <a:pt x="2505" y="346"/>
                </a:lnTo>
                <a:lnTo>
                  <a:pt x="2517" y="339"/>
                </a:lnTo>
                <a:lnTo>
                  <a:pt x="2530" y="333"/>
                </a:lnTo>
                <a:lnTo>
                  <a:pt x="2544" y="328"/>
                </a:lnTo>
                <a:lnTo>
                  <a:pt x="2557" y="325"/>
                </a:lnTo>
                <a:lnTo>
                  <a:pt x="2571" y="324"/>
                </a:lnTo>
                <a:lnTo>
                  <a:pt x="2584" y="324"/>
                </a:lnTo>
                <a:lnTo>
                  <a:pt x="2599" y="324"/>
                </a:lnTo>
                <a:lnTo>
                  <a:pt x="2613" y="325"/>
                </a:lnTo>
                <a:lnTo>
                  <a:pt x="2626" y="328"/>
                </a:lnTo>
                <a:lnTo>
                  <a:pt x="2638" y="333"/>
                </a:lnTo>
                <a:lnTo>
                  <a:pt x="2652" y="339"/>
                </a:lnTo>
                <a:lnTo>
                  <a:pt x="2662" y="346"/>
                </a:lnTo>
                <a:lnTo>
                  <a:pt x="2674" y="354"/>
                </a:lnTo>
                <a:lnTo>
                  <a:pt x="2683" y="364"/>
                </a:lnTo>
                <a:lnTo>
                  <a:pt x="2694" y="375"/>
                </a:lnTo>
                <a:lnTo>
                  <a:pt x="2701" y="387"/>
                </a:lnTo>
                <a:lnTo>
                  <a:pt x="2709" y="402"/>
                </a:lnTo>
                <a:lnTo>
                  <a:pt x="2715" y="417"/>
                </a:lnTo>
                <a:lnTo>
                  <a:pt x="2721" y="433"/>
                </a:lnTo>
                <a:lnTo>
                  <a:pt x="2724" y="451"/>
                </a:lnTo>
                <a:lnTo>
                  <a:pt x="2727" y="471"/>
                </a:lnTo>
                <a:lnTo>
                  <a:pt x="2728" y="493"/>
                </a:lnTo>
                <a:lnTo>
                  <a:pt x="2728" y="520"/>
                </a:lnTo>
                <a:lnTo>
                  <a:pt x="2728" y="883"/>
                </a:lnTo>
                <a:lnTo>
                  <a:pt x="2905" y="885"/>
                </a:lnTo>
                <a:lnTo>
                  <a:pt x="2905" y="607"/>
                </a:lnTo>
                <a:lnTo>
                  <a:pt x="2913" y="640"/>
                </a:lnTo>
                <a:lnTo>
                  <a:pt x="2922" y="672"/>
                </a:lnTo>
                <a:lnTo>
                  <a:pt x="2935" y="700"/>
                </a:lnTo>
                <a:lnTo>
                  <a:pt x="2950" y="729"/>
                </a:lnTo>
                <a:lnTo>
                  <a:pt x="2967" y="754"/>
                </a:lnTo>
                <a:lnTo>
                  <a:pt x="2986" y="778"/>
                </a:lnTo>
                <a:lnTo>
                  <a:pt x="3009" y="801"/>
                </a:lnTo>
                <a:lnTo>
                  <a:pt x="3031" y="822"/>
                </a:lnTo>
                <a:lnTo>
                  <a:pt x="3057" y="840"/>
                </a:lnTo>
                <a:lnTo>
                  <a:pt x="3082" y="855"/>
                </a:lnTo>
                <a:lnTo>
                  <a:pt x="3111" y="870"/>
                </a:lnTo>
                <a:lnTo>
                  <a:pt x="3141" y="880"/>
                </a:lnTo>
                <a:lnTo>
                  <a:pt x="3171" y="889"/>
                </a:lnTo>
                <a:lnTo>
                  <a:pt x="3202" y="897"/>
                </a:lnTo>
                <a:lnTo>
                  <a:pt x="3235" y="900"/>
                </a:lnTo>
                <a:lnTo>
                  <a:pt x="3268" y="901"/>
                </a:lnTo>
                <a:lnTo>
                  <a:pt x="3306" y="900"/>
                </a:lnTo>
                <a:lnTo>
                  <a:pt x="3342" y="895"/>
                </a:lnTo>
                <a:lnTo>
                  <a:pt x="3375" y="888"/>
                </a:lnTo>
                <a:lnTo>
                  <a:pt x="3405" y="879"/>
                </a:lnTo>
                <a:lnTo>
                  <a:pt x="3435" y="867"/>
                </a:lnTo>
                <a:lnTo>
                  <a:pt x="3462" y="853"/>
                </a:lnTo>
                <a:lnTo>
                  <a:pt x="3486" y="837"/>
                </a:lnTo>
                <a:lnTo>
                  <a:pt x="3508" y="819"/>
                </a:lnTo>
                <a:lnTo>
                  <a:pt x="3529" y="799"/>
                </a:lnTo>
                <a:lnTo>
                  <a:pt x="3549" y="778"/>
                </a:lnTo>
                <a:lnTo>
                  <a:pt x="3565" y="757"/>
                </a:lnTo>
                <a:lnTo>
                  <a:pt x="3580" y="733"/>
                </a:lnTo>
                <a:lnTo>
                  <a:pt x="3592" y="709"/>
                </a:lnTo>
                <a:lnTo>
                  <a:pt x="3603" y="685"/>
                </a:lnTo>
                <a:lnTo>
                  <a:pt x="3612" y="660"/>
                </a:lnTo>
                <a:lnTo>
                  <a:pt x="3619" y="634"/>
                </a:lnTo>
                <a:lnTo>
                  <a:pt x="3448" y="634"/>
                </a:lnTo>
                <a:lnTo>
                  <a:pt x="3441" y="654"/>
                </a:lnTo>
                <a:lnTo>
                  <a:pt x="3429" y="673"/>
                </a:lnTo>
                <a:lnTo>
                  <a:pt x="3421" y="684"/>
                </a:lnTo>
                <a:lnTo>
                  <a:pt x="3412" y="694"/>
                </a:lnTo>
                <a:lnTo>
                  <a:pt x="3403" y="705"/>
                </a:lnTo>
                <a:lnTo>
                  <a:pt x="3393" y="714"/>
                </a:lnTo>
                <a:lnTo>
                  <a:pt x="3381" y="723"/>
                </a:lnTo>
                <a:lnTo>
                  <a:pt x="3367" y="732"/>
                </a:lnTo>
                <a:lnTo>
                  <a:pt x="3354" y="739"/>
                </a:lnTo>
                <a:lnTo>
                  <a:pt x="3339" y="745"/>
                </a:lnTo>
                <a:lnTo>
                  <a:pt x="3322" y="750"/>
                </a:lnTo>
                <a:lnTo>
                  <a:pt x="3306" y="754"/>
                </a:lnTo>
                <a:lnTo>
                  <a:pt x="3288" y="756"/>
                </a:lnTo>
                <a:lnTo>
                  <a:pt x="3268" y="757"/>
                </a:lnTo>
                <a:lnTo>
                  <a:pt x="3252" y="757"/>
                </a:lnTo>
                <a:lnTo>
                  <a:pt x="3234" y="754"/>
                </a:lnTo>
                <a:lnTo>
                  <a:pt x="3217" y="751"/>
                </a:lnTo>
                <a:lnTo>
                  <a:pt x="3201" y="745"/>
                </a:lnTo>
                <a:lnTo>
                  <a:pt x="3186" y="739"/>
                </a:lnTo>
                <a:lnTo>
                  <a:pt x="3171" y="732"/>
                </a:lnTo>
                <a:lnTo>
                  <a:pt x="3156" y="723"/>
                </a:lnTo>
                <a:lnTo>
                  <a:pt x="3142" y="712"/>
                </a:lnTo>
                <a:lnTo>
                  <a:pt x="3130" y="700"/>
                </a:lnTo>
                <a:lnTo>
                  <a:pt x="3118" y="687"/>
                </a:lnTo>
                <a:lnTo>
                  <a:pt x="3108" y="673"/>
                </a:lnTo>
                <a:lnTo>
                  <a:pt x="3099" y="658"/>
                </a:lnTo>
                <a:lnTo>
                  <a:pt x="3091" y="642"/>
                </a:lnTo>
                <a:lnTo>
                  <a:pt x="3084" y="625"/>
                </a:lnTo>
                <a:lnTo>
                  <a:pt x="3078" y="607"/>
                </a:lnTo>
                <a:lnTo>
                  <a:pt x="3073" y="588"/>
                </a:lnTo>
                <a:lnTo>
                  <a:pt x="3639" y="588"/>
                </a:lnTo>
                <a:lnTo>
                  <a:pt x="3639" y="885"/>
                </a:lnTo>
                <a:lnTo>
                  <a:pt x="3813" y="885"/>
                </a:lnTo>
                <a:lnTo>
                  <a:pt x="3813" y="546"/>
                </a:lnTo>
                <a:lnTo>
                  <a:pt x="3814" y="498"/>
                </a:lnTo>
                <a:lnTo>
                  <a:pt x="3816" y="478"/>
                </a:lnTo>
                <a:lnTo>
                  <a:pt x="3819" y="460"/>
                </a:lnTo>
                <a:lnTo>
                  <a:pt x="3822" y="442"/>
                </a:lnTo>
                <a:lnTo>
                  <a:pt x="3828" y="427"/>
                </a:lnTo>
                <a:lnTo>
                  <a:pt x="3835" y="412"/>
                </a:lnTo>
                <a:lnTo>
                  <a:pt x="3844" y="399"/>
                </a:lnTo>
                <a:lnTo>
                  <a:pt x="3853" y="385"/>
                </a:lnTo>
                <a:lnTo>
                  <a:pt x="3865" y="375"/>
                </a:lnTo>
                <a:lnTo>
                  <a:pt x="3877" y="364"/>
                </a:lnTo>
                <a:lnTo>
                  <a:pt x="3891" y="355"/>
                </a:lnTo>
                <a:lnTo>
                  <a:pt x="3906" y="348"/>
                </a:lnTo>
                <a:lnTo>
                  <a:pt x="3922" y="342"/>
                </a:lnTo>
                <a:lnTo>
                  <a:pt x="3939" y="337"/>
                </a:lnTo>
                <a:lnTo>
                  <a:pt x="3957" y="334"/>
                </a:lnTo>
                <a:lnTo>
                  <a:pt x="3976" y="331"/>
                </a:lnTo>
                <a:lnTo>
                  <a:pt x="3997" y="331"/>
                </a:lnTo>
                <a:lnTo>
                  <a:pt x="4015" y="331"/>
                </a:lnTo>
                <a:lnTo>
                  <a:pt x="4015" y="165"/>
                </a:lnTo>
                <a:lnTo>
                  <a:pt x="3997" y="165"/>
                </a:lnTo>
                <a:close/>
                <a:moveTo>
                  <a:pt x="366" y="735"/>
                </a:moveTo>
                <a:lnTo>
                  <a:pt x="366" y="735"/>
                </a:lnTo>
                <a:lnTo>
                  <a:pt x="345" y="733"/>
                </a:lnTo>
                <a:lnTo>
                  <a:pt x="324" y="730"/>
                </a:lnTo>
                <a:lnTo>
                  <a:pt x="304" y="726"/>
                </a:lnTo>
                <a:lnTo>
                  <a:pt x="286" y="718"/>
                </a:lnTo>
                <a:lnTo>
                  <a:pt x="268" y="711"/>
                </a:lnTo>
                <a:lnTo>
                  <a:pt x="252" y="700"/>
                </a:lnTo>
                <a:lnTo>
                  <a:pt x="235" y="688"/>
                </a:lnTo>
                <a:lnTo>
                  <a:pt x="222" y="675"/>
                </a:lnTo>
                <a:lnTo>
                  <a:pt x="208" y="661"/>
                </a:lnTo>
                <a:lnTo>
                  <a:pt x="196" y="645"/>
                </a:lnTo>
                <a:lnTo>
                  <a:pt x="187" y="628"/>
                </a:lnTo>
                <a:lnTo>
                  <a:pt x="178" y="610"/>
                </a:lnTo>
                <a:lnTo>
                  <a:pt x="172" y="592"/>
                </a:lnTo>
                <a:lnTo>
                  <a:pt x="166" y="573"/>
                </a:lnTo>
                <a:lnTo>
                  <a:pt x="163" y="552"/>
                </a:lnTo>
                <a:lnTo>
                  <a:pt x="163" y="531"/>
                </a:lnTo>
                <a:lnTo>
                  <a:pt x="163" y="511"/>
                </a:lnTo>
                <a:lnTo>
                  <a:pt x="166" y="490"/>
                </a:lnTo>
                <a:lnTo>
                  <a:pt x="172" y="471"/>
                </a:lnTo>
                <a:lnTo>
                  <a:pt x="178" y="453"/>
                </a:lnTo>
                <a:lnTo>
                  <a:pt x="187" y="435"/>
                </a:lnTo>
                <a:lnTo>
                  <a:pt x="196" y="418"/>
                </a:lnTo>
                <a:lnTo>
                  <a:pt x="208" y="402"/>
                </a:lnTo>
                <a:lnTo>
                  <a:pt x="222" y="388"/>
                </a:lnTo>
                <a:lnTo>
                  <a:pt x="235" y="375"/>
                </a:lnTo>
                <a:lnTo>
                  <a:pt x="250" y="363"/>
                </a:lnTo>
                <a:lnTo>
                  <a:pt x="268" y="352"/>
                </a:lnTo>
                <a:lnTo>
                  <a:pt x="285" y="345"/>
                </a:lnTo>
                <a:lnTo>
                  <a:pt x="304" y="337"/>
                </a:lnTo>
                <a:lnTo>
                  <a:pt x="324" y="333"/>
                </a:lnTo>
                <a:lnTo>
                  <a:pt x="345" y="330"/>
                </a:lnTo>
                <a:lnTo>
                  <a:pt x="366" y="328"/>
                </a:lnTo>
                <a:lnTo>
                  <a:pt x="387" y="330"/>
                </a:lnTo>
                <a:lnTo>
                  <a:pt x="408" y="333"/>
                </a:lnTo>
                <a:lnTo>
                  <a:pt x="427" y="337"/>
                </a:lnTo>
                <a:lnTo>
                  <a:pt x="445" y="345"/>
                </a:lnTo>
                <a:lnTo>
                  <a:pt x="463" y="352"/>
                </a:lnTo>
                <a:lnTo>
                  <a:pt x="480" y="363"/>
                </a:lnTo>
                <a:lnTo>
                  <a:pt x="496" y="375"/>
                </a:lnTo>
                <a:lnTo>
                  <a:pt x="510" y="387"/>
                </a:lnTo>
                <a:lnTo>
                  <a:pt x="523" y="402"/>
                </a:lnTo>
                <a:lnTo>
                  <a:pt x="535" y="417"/>
                </a:lnTo>
                <a:lnTo>
                  <a:pt x="544" y="435"/>
                </a:lnTo>
                <a:lnTo>
                  <a:pt x="553" y="451"/>
                </a:lnTo>
                <a:lnTo>
                  <a:pt x="559" y="471"/>
                </a:lnTo>
                <a:lnTo>
                  <a:pt x="564" y="490"/>
                </a:lnTo>
                <a:lnTo>
                  <a:pt x="567" y="510"/>
                </a:lnTo>
                <a:lnTo>
                  <a:pt x="568" y="531"/>
                </a:lnTo>
                <a:lnTo>
                  <a:pt x="567" y="553"/>
                </a:lnTo>
                <a:lnTo>
                  <a:pt x="564" y="573"/>
                </a:lnTo>
                <a:lnTo>
                  <a:pt x="559" y="592"/>
                </a:lnTo>
                <a:lnTo>
                  <a:pt x="553" y="612"/>
                </a:lnTo>
                <a:lnTo>
                  <a:pt x="544" y="628"/>
                </a:lnTo>
                <a:lnTo>
                  <a:pt x="534" y="646"/>
                </a:lnTo>
                <a:lnTo>
                  <a:pt x="523" y="661"/>
                </a:lnTo>
                <a:lnTo>
                  <a:pt x="510" y="676"/>
                </a:lnTo>
                <a:lnTo>
                  <a:pt x="496" y="688"/>
                </a:lnTo>
                <a:lnTo>
                  <a:pt x="480" y="700"/>
                </a:lnTo>
                <a:lnTo>
                  <a:pt x="463" y="711"/>
                </a:lnTo>
                <a:lnTo>
                  <a:pt x="445" y="718"/>
                </a:lnTo>
                <a:lnTo>
                  <a:pt x="427" y="726"/>
                </a:lnTo>
                <a:lnTo>
                  <a:pt x="408" y="730"/>
                </a:lnTo>
                <a:lnTo>
                  <a:pt x="387" y="733"/>
                </a:lnTo>
                <a:lnTo>
                  <a:pt x="366" y="735"/>
                </a:lnTo>
                <a:close/>
                <a:moveTo>
                  <a:pt x="1395" y="735"/>
                </a:moveTo>
                <a:lnTo>
                  <a:pt x="1395" y="735"/>
                </a:lnTo>
                <a:lnTo>
                  <a:pt x="1374" y="733"/>
                </a:lnTo>
                <a:lnTo>
                  <a:pt x="1353" y="730"/>
                </a:lnTo>
                <a:lnTo>
                  <a:pt x="1333" y="726"/>
                </a:lnTo>
                <a:lnTo>
                  <a:pt x="1315" y="718"/>
                </a:lnTo>
                <a:lnTo>
                  <a:pt x="1297" y="711"/>
                </a:lnTo>
                <a:lnTo>
                  <a:pt x="1281" y="700"/>
                </a:lnTo>
                <a:lnTo>
                  <a:pt x="1264" y="688"/>
                </a:lnTo>
                <a:lnTo>
                  <a:pt x="1251" y="675"/>
                </a:lnTo>
                <a:lnTo>
                  <a:pt x="1237" y="661"/>
                </a:lnTo>
                <a:lnTo>
                  <a:pt x="1225" y="645"/>
                </a:lnTo>
                <a:lnTo>
                  <a:pt x="1216" y="628"/>
                </a:lnTo>
                <a:lnTo>
                  <a:pt x="1207" y="610"/>
                </a:lnTo>
                <a:lnTo>
                  <a:pt x="1201" y="592"/>
                </a:lnTo>
                <a:lnTo>
                  <a:pt x="1195" y="573"/>
                </a:lnTo>
                <a:lnTo>
                  <a:pt x="1192" y="552"/>
                </a:lnTo>
                <a:lnTo>
                  <a:pt x="1192" y="531"/>
                </a:lnTo>
                <a:lnTo>
                  <a:pt x="1192" y="511"/>
                </a:lnTo>
                <a:lnTo>
                  <a:pt x="1195" y="490"/>
                </a:lnTo>
                <a:lnTo>
                  <a:pt x="1201" y="471"/>
                </a:lnTo>
                <a:lnTo>
                  <a:pt x="1207" y="453"/>
                </a:lnTo>
                <a:lnTo>
                  <a:pt x="1216" y="435"/>
                </a:lnTo>
                <a:lnTo>
                  <a:pt x="1225" y="418"/>
                </a:lnTo>
                <a:lnTo>
                  <a:pt x="1237" y="402"/>
                </a:lnTo>
                <a:lnTo>
                  <a:pt x="1251" y="388"/>
                </a:lnTo>
                <a:lnTo>
                  <a:pt x="1264" y="375"/>
                </a:lnTo>
                <a:lnTo>
                  <a:pt x="1279" y="363"/>
                </a:lnTo>
                <a:lnTo>
                  <a:pt x="1297" y="352"/>
                </a:lnTo>
                <a:lnTo>
                  <a:pt x="1314" y="345"/>
                </a:lnTo>
                <a:lnTo>
                  <a:pt x="1333" y="337"/>
                </a:lnTo>
                <a:lnTo>
                  <a:pt x="1353" y="333"/>
                </a:lnTo>
                <a:lnTo>
                  <a:pt x="1374" y="330"/>
                </a:lnTo>
                <a:lnTo>
                  <a:pt x="1395" y="328"/>
                </a:lnTo>
                <a:lnTo>
                  <a:pt x="1416" y="330"/>
                </a:lnTo>
                <a:lnTo>
                  <a:pt x="1437" y="333"/>
                </a:lnTo>
                <a:lnTo>
                  <a:pt x="1456" y="337"/>
                </a:lnTo>
                <a:lnTo>
                  <a:pt x="1474" y="345"/>
                </a:lnTo>
                <a:lnTo>
                  <a:pt x="1492" y="352"/>
                </a:lnTo>
                <a:lnTo>
                  <a:pt x="1509" y="363"/>
                </a:lnTo>
                <a:lnTo>
                  <a:pt x="1525" y="375"/>
                </a:lnTo>
                <a:lnTo>
                  <a:pt x="1539" y="387"/>
                </a:lnTo>
                <a:lnTo>
                  <a:pt x="1552" y="402"/>
                </a:lnTo>
                <a:lnTo>
                  <a:pt x="1564" y="417"/>
                </a:lnTo>
                <a:lnTo>
                  <a:pt x="1573" y="435"/>
                </a:lnTo>
                <a:lnTo>
                  <a:pt x="1582" y="451"/>
                </a:lnTo>
                <a:lnTo>
                  <a:pt x="1588" y="471"/>
                </a:lnTo>
                <a:lnTo>
                  <a:pt x="1593" y="490"/>
                </a:lnTo>
                <a:lnTo>
                  <a:pt x="1596" y="510"/>
                </a:lnTo>
                <a:lnTo>
                  <a:pt x="1597" y="531"/>
                </a:lnTo>
                <a:lnTo>
                  <a:pt x="1596" y="553"/>
                </a:lnTo>
                <a:lnTo>
                  <a:pt x="1593" y="573"/>
                </a:lnTo>
                <a:lnTo>
                  <a:pt x="1588" y="592"/>
                </a:lnTo>
                <a:lnTo>
                  <a:pt x="1582" y="612"/>
                </a:lnTo>
                <a:lnTo>
                  <a:pt x="1573" y="628"/>
                </a:lnTo>
                <a:lnTo>
                  <a:pt x="1563" y="646"/>
                </a:lnTo>
                <a:lnTo>
                  <a:pt x="1552" y="661"/>
                </a:lnTo>
                <a:lnTo>
                  <a:pt x="1539" y="676"/>
                </a:lnTo>
                <a:lnTo>
                  <a:pt x="1525" y="688"/>
                </a:lnTo>
                <a:lnTo>
                  <a:pt x="1509" y="700"/>
                </a:lnTo>
                <a:lnTo>
                  <a:pt x="1492" y="711"/>
                </a:lnTo>
                <a:lnTo>
                  <a:pt x="1474" y="718"/>
                </a:lnTo>
                <a:lnTo>
                  <a:pt x="1456" y="726"/>
                </a:lnTo>
                <a:lnTo>
                  <a:pt x="1437" y="730"/>
                </a:lnTo>
                <a:lnTo>
                  <a:pt x="1416" y="733"/>
                </a:lnTo>
                <a:lnTo>
                  <a:pt x="1395" y="735"/>
                </a:lnTo>
                <a:close/>
                <a:moveTo>
                  <a:pt x="3081" y="450"/>
                </a:moveTo>
                <a:lnTo>
                  <a:pt x="3081" y="450"/>
                </a:lnTo>
                <a:lnTo>
                  <a:pt x="3087" y="433"/>
                </a:lnTo>
                <a:lnTo>
                  <a:pt x="3094" y="418"/>
                </a:lnTo>
                <a:lnTo>
                  <a:pt x="3102" y="403"/>
                </a:lnTo>
                <a:lnTo>
                  <a:pt x="3111" y="390"/>
                </a:lnTo>
                <a:lnTo>
                  <a:pt x="3120" y="378"/>
                </a:lnTo>
                <a:lnTo>
                  <a:pt x="3130" y="366"/>
                </a:lnTo>
                <a:lnTo>
                  <a:pt x="3141" y="355"/>
                </a:lnTo>
                <a:lnTo>
                  <a:pt x="3153" y="345"/>
                </a:lnTo>
                <a:lnTo>
                  <a:pt x="3166" y="336"/>
                </a:lnTo>
                <a:lnTo>
                  <a:pt x="3180" y="328"/>
                </a:lnTo>
                <a:lnTo>
                  <a:pt x="3193" y="322"/>
                </a:lnTo>
                <a:lnTo>
                  <a:pt x="3207" y="316"/>
                </a:lnTo>
                <a:lnTo>
                  <a:pt x="3222" y="312"/>
                </a:lnTo>
                <a:lnTo>
                  <a:pt x="3237" y="309"/>
                </a:lnTo>
                <a:lnTo>
                  <a:pt x="3253" y="307"/>
                </a:lnTo>
                <a:lnTo>
                  <a:pt x="3268" y="307"/>
                </a:lnTo>
                <a:lnTo>
                  <a:pt x="3289" y="307"/>
                </a:lnTo>
                <a:lnTo>
                  <a:pt x="3307" y="310"/>
                </a:lnTo>
                <a:lnTo>
                  <a:pt x="3325" y="315"/>
                </a:lnTo>
                <a:lnTo>
                  <a:pt x="3343" y="321"/>
                </a:lnTo>
                <a:lnTo>
                  <a:pt x="3358" y="328"/>
                </a:lnTo>
                <a:lnTo>
                  <a:pt x="3373" y="337"/>
                </a:lnTo>
                <a:lnTo>
                  <a:pt x="3387" y="348"/>
                </a:lnTo>
                <a:lnTo>
                  <a:pt x="3399" y="358"/>
                </a:lnTo>
                <a:lnTo>
                  <a:pt x="3411" y="369"/>
                </a:lnTo>
                <a:lnTo>
                  <a:pt x="3421" y="381"/>
                </a:lnTo>
                <a:lnTo>
                  <a:pt x="3430" y="393"/>
                </a:lnTo>
                <a:lnTo>
                  <a:pt x="3438" y="405"/>
                </a:lnTo>
                <a:lnTo>
                  <a:pt x="3445" y="417"/>
                </a:lnTo>
                <a:lnTo>
                  <a:pt x="3450" y="429"/>
                </a:lnTo>
                <a:lnTo>
                  <a:pt x="3454" y="439"/>
                </a:lnTo>
                <a:lnTo>
                  <a:pt x="3457" y="450"/>
                </a:lnTo>
                <a:lnTo>
                  <a:pt x="3081" y="450"/>
                </a:lnTo>
                <a:close/>
                <a:moveTo>
                  <a:pt x="913" y="1222"/>
                </a:moveTo>
                <a:lnTo>
                  <a:pt x="913" y="1222"/>
                </a:lnTo>
                <a:lnTo>
                  <a:pt x="912" y="1203"/>
                </a:lnTo>
                <a:lnTo>
                  <a:pt x="909" y="1182"/>
                </a:lnTo>
                <a:lnTo>
                  <a:pt x="906" y="1173"/>
                </a:lnTo>
                <a:lnTo>
                  <a:pt x="903" y="1164"/>
                </a:lnTo>
                <a:lnTo>
                  <a:pt x="898" y="1155"/>
                </a:lnTo>
                <a:lnTo>
                  <a:pt x="892" y="1146"/>
                </a:lnTo>
                <a:lnTo>
                  <a:pt x="886" y="1138"/>
                </a:lnTo>
                <a:lnTo>
                  <a:pt x="879" y="1132"/>
                </a:lnTo>
                <a:lnTo>
                  <a:pt x="871" y="1126"/>
                </a:lnTo>
                <a:lnTo>
                  <a:pt x="861" y="1120"/>
                </a:lnTo>
                <a:lnTo>
                  <a:pt x="850" y="1117"/>
                </a:lnTo>
                <a:lnTo>
                  <a:pt x="838" y="1114"/>
                </a:lnTo>
                <a:lnTo>
                  <a:pt x="825" y="1111"/>
                </a:lnTo>
                <a:lnTo>
                  <a:pt x="810" y="1111"/>
                </a:lnTo>
                <a:lnTo>
                  <a:pt x="784" y="1113"/>
                </a:lnTo>
                <a:lnTo>
                  <a:pt x="760" y="1117"/>
                </a:lnTo>
                <a:lnTo>
                  <a:pt x="738" y="1125"/>
                </a:lnTo>
                <a:lnTo>
                  <a:pt x="718" y="1135"/>
                </a:lnTo>
                <a:lnTo>
                  <a:pt x="730" y="1168"/>
                </a:lnTo>
                <a:lnTo>
                  <a:pt x="745" y="1159"/>
                </a:lnTo>
                <a:lnTo>
                  <a:pt x="763" y="1153"/>
                </a:lnTo>
                <a:lnTo>
                  <a:pt x="783" y="1149"/>
                </a:lnTo>
                <a:lnTo>
                  <a:pt x="802" y="1147"/>
                </a:lnTo>
                <a:lnTo>
                  <a:pt x="811" y="1149"/>
                </a:lnTo>
                <a:lnTo>
                  <a:pt x="820" y="1149"/>
                </a:lnTo>
                <a:lnTo>
                  <a:pt x="828" y="1152"/>
                </a:lnTo>
                <a:lnTo>
                  <a:pt x="835" y="1155"/>
                </a:lnTo>
                <a:lnTo>
                  <a:pt x="841" y="1158"/>
                </a:lnTo>
                <a:lnTo>
                  <a:pt x="846" y="1161"/>
                </a:lnTo>
                <a:lnTo>
                  <a:pt x="853" y="1171"/>
                </a:lnTo>
                <a:lnTo>
                  <a:pt x="859" y="1180"/>
                </a:lnTo>
                <a:lnTo>
                  <a:pt x="862" y="1191"/>
                </a:lnTo>
                <a:lnTo>
                  <a:pt x="864" y="1201"/>
                </a:lnTo>
                <a:lnTo>
                  <a:pt x="864" y="1210"/>
                </a:lnTo>
                <a:lnTo>
                  <a:pt x="864" y="1216"/>
                </a:lnTo>
                <a:lnTo>
                  <a:pt x="826" y="1218"/>
                </a:lnTo>
                <a:lnTo>
                  <a:pt x="810" y="1219"/>
                </a:lnTo>
                <a:lnTo>
                  <a:pt x="793" y="1222"/>
                </a:lnTo>
                <a:lnTo>
                  <a:pt x="778" y="1227"/>
                </a:lnTo>
                <a:lnTo>
                  <a:pt x="765" y="1231"/>
                </a:lnTo>
                <a:lnTo>
                  <a:pt x="753" y="1236"/>
                </a:lnTo>
                <a:lnTo>
                  <a:pt x="742" y="1242"/>
                </a:lnTo>
                <a:lnTo>
                  <a:pt x="732" y="1249"/>
                </a:lnTo>
                <a:lnTo>
                  <a:pt x="724" y="1257"/>
                </a:lnTo>
                <a:lnTo>
                  <a:pt x="717" y="1266"/>
                </a:lnTo>
                <a:lnTo>
                  <a:pt x="711" y="1275"/>
                </a:lnTo>
                <a:lnTo>
                  <a:pt x="706" y="1284"/>
                </a:lnTo>
                <a:lnTo>
                  <a:pt x="702" y="1294"/>
                </a:lnTo>
                <a:lnTo>
                  <a:pt x="700" y="1306"/>
                </a:lnTo>
                <a:lnTo>
                  <a:pt x="700" y="1318"/>
                </a:lnTo>
                <a:lnTo>
                  <a:pt x="700" y="1333"/>
                </a:lnTo>
                <a:lnTo>
                  <a:pt x="705" y="1347"/>
                </a:lnTo>
                <a:lnTo>
                  <a:pt x="711" y="1360"/>
                </a:lnTo>
                <a:lnTo>
                  <a:pt x="721" y="1372"/>
                </a:lnTo>
                <a:lnTo>
                  <a:pt x="732" y="1381"/>
                </a:lnTo>
                <a:lnTo>
                  <a:pt x="747" y="1390"/>
                </a:lnTo>
                <a:lnTo>
                  <a:pt x="754" y="1392"/>
                </a:lnTo>
                <a:lnTo>
                  <a:pt x="763" y="1395"/>
                </a:lnTo>
                <a:lnTo>
                  <a:pt x="774" y="1396"/>
                </a:lnTo>
                <a:lnTo>
                  <a:pt x="783" y="1396"/>
                </a:lnTo>
                <a:lnTo>
                  <a:pt x="798" y="1395"/>
                </a:lnTo>
                <a:lnTo>
                  <a:pt x="811" y="1393"/>
                </a:lnTo>
                <a:lnTo>
                  <a:pt x="823" y="1389"/>
                </a:lnTo>
                <a:lnTo>
                  <a:pt x="834" y="1384"/>
                </a:lnTo>
                <a:lnTo>
                  <a:pt x="844" y="1378"/>
                </a:lnTo>
                <a:lnTo>
                  <a:pt x="853" y="1371"/>
                </a:lnTo>
                <a:lnTo>
                  <a:pt x="861" y="1363"/>
                </a:lnTo>
                <a:lnTo>
                  <a:pt x="867" y="1356"/>
                </a:lnTo>
                <a:lnTo>
                  <a:pt x="868" y="1356"/>
                </a:lnTo>
                <a:lnTo>
                  <a:pt x="873" y="1390"/>
                </a:lnTo>
                <a:lnTo>
                  <a:pt x="918" y="1390"/>
                </a:lnTo>
                <a:lnTo>
                  <a:pt x="915" y="1359"/>
                </a:lnTo>
                <a:lnTo>
                  <a:pt x="913" y="1324"/>
                </a:lnTo>
                <a:lnTo>
                  <a:pt x="913" y="1222"/>
                </a:lnTo>
                <a:close/>
                <a:moveTo>
                  <a:pt x="865" y="1299"/>
                </a:moveTo>
                <a:lnTo>
                  <a:pt x="865" y="1299"/>
                </a:lnTo>
                <a:lnTo>
                  <a:pt x="864" y="1306"/>
                </a:lnTo>
                <a:lnTo>
                  <a:pt x="862" y="1314"/>
                </a:lnTo>
                <a:lnTo>
                  <a:pt x="859" y="1323"/>
                </a:lnTo>
                <a:lnTo>
                  <a:pt x="853" y="1330"/>
                </a:lnTo>
                <a:lnTo>
                  <a:pt x="847" y="1339"/>
                </a:lnTo>
                <a:lnTo>
                  <a:pt x="840" y="1345"/>
                </a:lnTo>
                <a:lnTo>
                  <a:pt x="831" y="1351"/>
                </a:lnTo>
                <a:lnTo>
                  <a:pt x="820" y="1356"/>
                </a:lnTo>
                <a:lnTo>
                  <a:pt x="808" y="1359"/>
                </a:lnTo>
                <a:lnTo>
                  <a:pt x="796" y="1360"/>
                </a:lnTo>
                <a:lnTo>
                  <a:pt x="786" y="1359"/>
                </a:lnTo>
                <a:lnTo>
                  <a:pt x="778" y="1357"/>
                </a:lnTo>
                <a:lnTo>
                  <a:pt x="771" y="1353"/>
                </a:lnTo>
                <a:lnTo>
                  <a:pt x="763" y="1348"/>
                </a:lnTo>
                <a:lnTo>
                  <a:pt x="757" y="1341"/>
                </a:lnTo>
                <a:lnTo>
                  <a:pt x="753" y="1333"/>
                </a:lnTo>
                <a:lnTo>
                  <a:pt x="750" y="1324"/>
                </a:lnTo>
                <a:lnTo>
                  <a:pt x="750" y="1312"/>
                </a:lnTo>
                <a:lnTo>
                  <a:pt x="750" y="1303"/>
                </a:lnTo>
                <a:lnTo>
                  <a:pt x="753" y="1294"/>
                </a:lnTo>
                <a:lnTo>
                  <a:pt x="756" y="1287"/>
                </a:lnTo>
                <a:lnTo>
                  <a:pt x="760" y="1281"/>
                </a:lnTo>
                <a:lnTo>
                  <a:pt x="765" y="1275"/>
                </a:lnTo>
                <a:lnTo>
                  <a:pt x="772" y="1269"/>
                </a:lnTo>
                <a:lnTo>
                  <a:pt x="778" y="1264"/>
                </a:lnTo>
                <a:lnTo>
                  <a:pt x="787" y="1261"/>
                </a:lnTo>
                <a:lnTo>
                  <a:pt x="805" y="1255"/>
                </a:lnTo>
                <a:lnTo>
                  <a:pt x="825" y="1252"/>
                </a:lnTo>
                <a:lnTo>
                  <a:pt x="844" y="1251"/>
                </a:lnTo>
                <a:lnTo>
                  <a:pt x="865" y="1251"/>
                </a:lnTo>
                <a:lnTo>
                  <a:pt x="865" y="1299"/>
                </a:lnTo>
                <a:close/>
                <a:moveTo>
                  <a:pt x="1047" y="1047"/>
                </a:moveTo>
                <a:lnTo>
                  <a:pt x="999" y="1062"/>
                </a:lnTo>
                <a:lnTo>
                  <a:pt x="999" y="1117"/>
                </a:lnTo>
                <a:lnTo>
                  <a:pt x="957" y="1117"/>
                </a:lnTo>
                <a:lnTo>
                  <a:pt x="957" y="1155"/>
                </a:lnTo>
                <a:lnTo>
                  <a:pt x="999" y="1155"/>
                </a:lnTo>
                <a:lnTo>
                  <a:pt x="999" y="1311"/>
                </a:lnTo>
                <a:lnTo>
                  <a:pt x="1000" y="1330"/>
                </a:lnTo>
                <a:lnTo>
                  <a:pt x="1003" y="1348"/>
                </a:lnTo>
                <a:lnTo>
                  <a:pt x="1009" y="1363"/>
                </a:lnTo>
                <a:lnTo>
                  <a:pt x="1018" y="1375"/>
                </a:lnTo>
                <a:lnTo>
                  <a:pt x="1029" y="1384"/>
                </a:lnTo>
                <a:lnTo>
                  <a:pt x="1041" y="1392"/>
                </a:lnTo>
                <a:lnTo>
                  <a:pt x="1056" y="1395"/>
                </a:lnTo>
                <a:lnTo>
                  <a:pt x="1071" y="1396"/>
                </a:lnTo>
                <a:lnTo>
                  <a:pt x="1086" y="1396"/>
                </a:lnTo>
                <a:lnTo>
                  <a:pt x="1098" y="1395"/>
                </a:lnTo>
                <a:lnTo>
                  <a:pt x="1116" y="1390"/>
                </a:lnTo>
                <a:lnTo>
                  <a:pt x="1113" y="1351"/>
                </a:lnTo>
                <a:lnTo>
                  <a:pt x="1099" y="1354"/>
                </a:lnTo>
                <a:lnTo>
                  <a:pt x="1086" y="1356"/>
                </a:lnTo>
                <a:lnTo>
                  <a:pt x="1077" y="1354"/>
                </a:lnTo>
                <a:lnTo>
                  <a:pt x="1069" y="1353"/>
                </a:lnTo>
                <a:lnTo>
                  <a:pt x="1063" y="1350"/>
                </a:lnTo>
                <a:lnTo>
                  <a:pt x="1057" y="1344"/>
                </a:lnTo>
                <a:lnTo>
                  <a:pt x="1053" y="1338"/>
                </a:lnTo>
                <a:lnTo>
                  <a:pt x="1050" y="1327"/>
                </a:lnTo>
                <a:lnTo>
                  <a:pt x="1048" y="1317"/>
                </a:lnTo>
                <a:lnTo>
                  <a:pt x="1047" y="1302"/>
                </a:lnTo>
                <a:lnTo>
                  <a:pt x="1047" y="1155"/>
                </a:lnTo>
                <a:lnTo>
                  <a:pt x="1119" y="1155"/>
                </a:lnTo>
                <a:lnTo>
                  <a:pt x="1119" y="1117"/>
                </a:lnTo>
                <a:lnTo>
                  <a:pt x="1047" y="1117"/>
                </a:lnTo>
                <a:lnTo>
                  <a:pt x="1047" y="1047"/>
                </a:lnTo>
                <a:close/>
                <a:moveTo>
                  <a:pt x="1413" y="1278"/>
                </a:moveTo>
                <a:lnTo>
                  <a:pt x="1413" y="1278"/>
                </a:lnTo>
                <a:lnTo>
                  <a:pt x="1395" y="1332"/>
                </a:lnTo>
                <a:lnTo>
                  <a:pt x="1393" y="1332"/>
                </a:lnTo>
                <a:lnTo>
                  <a:pt x="1386" y="1306"/>
                </a:lnTo>
                <a:lnTo>
                  <a:pt x="1377" y="1278"/>
                </a:lnTo>
                <a:lnTo>
                  <a:pt x="1317" y="1117"/>
                </a:lnTo>
                <a:lnTo>
                  <a:pt x="1263" y="1117"/>
                </a:lnTo>
                <a:lnTo>
                  <a:pt x="1363" y="1369"/>
                </a:lnTo>
                <a:lnTo>
                  <a:pt x="1366" y="1377"/>
                </a:lnTo>
                <a:lnTo>
                  <a:pt x="1368" y="1381"/>
                </a:lnTo>
                <a:lnTo>
                  <a:pt x="1366" y="1387"/>
                </a:lnTo>
                <a:lnTo>
                  <a:pt x="1363" y="1393"/>
                </a:lnTo>
                <a:lnTo>
                  <a:pt x="1354" y="1411"/>
                </a:lnTo>
                <a:lnTo>
                  <a:pt x="1344" y="1426"/>
                </a:lnTo>
                <a:lnTo>
                  <a:pt x="1332" y="1440"/>
                </a:lnTo>
                <a:lnTo>
                  <a:pt x="1321" y="1449"/>
                </a:lnTo>
                <a:lnTo>
                  <a:pt x="1311" y="1458"/>
                </a:lnTo>
                <a:lnTo>
                  <a:pt x="1299" y="1464"/>
                </a:lnTo>
                <a:lnTo>
                  <a:pt x="1288" y="1470"/>
                </a:lnTo>
                <a:lnTo>
                  <a:pt x="1278" y="1473"/>
                </a:lnTo>
                <a:lnTo>
                  <a:pt x="1291" y="1515"/>
                </a:lnTo>
                <a:lnTo>
                  <a:pt x="1302" y="1512"/>
                </a:lnTo>
                <a:lnTo>
                  <a:pt x="1317" y="1506"/>
                </a:lnTo>
                <a:lnTo>
                  <a:pt x="1333" y="1497"/>
                </a:lnTo>
                <a:lnTo>
                  <a:pt x="1351" y="1483"/>
                </a:lnTo>
                <a:lnTo>
                  <a:pt x="1363" y="1471"/>
                </a:lnTo>
                <a:lnTo>
                  <a:pt x="1375" y="1456"/>
                </a:lnTo>
                <a:lnTo>
                  <a:pt x="1387" y="1440"/>
                </a:lnTo>
                <a:lnTo>
                  <a:pt x="1398" y="1422"/>
                </a:lnTo>
                <a:lnTo>
                  <a:pt x="1408" y="1399"/>
                </a:lnTo>
                <a:lnTo>
                  <a:pt x="1420" y="1374"/>
                </a:lnTo>
                <a:lnTo>
                  <a:pt x="1446" y="1312"/>
                </a:lnTo>
                <a:lnTo>
                  <a:pt x="1519" y="1117"/>
                </a:lnTo>
                <a:lnTo>
                  <a:pt x="1467" y="1117"/>
                </a:lnTo>
                <a:lnTo>
                  <a:pt x="1413" y="1278"/>
                </a:lnTo>
                <a:close/>
                <a:moveTo>
                  <a:pt x="1663" y="1111"/>
                </a:moveTo>
                <a:lnTo>
                  <a:pt x="1663" y="1111"/>
                </a:lnTo>
                <a:lnTo>
                  <a:pt x="1650" y="1111"/>
                </a:lnTo>
                <a:lnTo>
                  <a:pt x="1636" y="1114"/>
                </a:lnTo>
                <a:lnTo>
                  <a:pt x="1623" y="1117"/>
                </a:lnTo>
                <a:lnTo>
                  <a:pt x="1611" y="1120"/>
                </a:lnTo>
                <a:lnTo>
                  <a:pt x="1599" y="1126"/>
                </a:lnTo>
                <a:lnTo>
                  <a:pt x="1588" y="1132"/>
                </a:lnTo>
                <a:lnTo>
                  <a:pt x="1578" y="1140"/>
                </a:lnTo>
                <a:lnTo>
                  <a:pt x="1567" y="1149"/>
                </a:lnTo>
                <a:lnTo>
                  <a:pt x="1560" y="1159"/>
                </a:lnTo>
                <a:lnTo>
                  <a:pt x="1551" y="1170"/>
                </a:lnTo>
                <a:lnTo>
                  <a:pt x="1545" y="1182"/>
                </a:lnTo>
                <a:lnTo>
                  <a:pt x="1539" y="1195"/>
                </a:lnTo>
                <a:lnTo>
                  <a:pt x="1534" y="1209"/>
                </a:lnTo>
                <a:lnTo>
                  <a:pt x="1531" y="1224"/>
                </a:lnTo>
                <a:lnTo>
                  <a:pt x="1530" y="1239"/>
                </a:lnTo>
                <a:lnTo>
                  <a:pt x="1528" y="1255"/>
                </a:lnTo>
                <a:lnTo>
                  <a:pt x="1530" y="1272"/>
                </a:lnTo>
                <a:lnTo>
                  <a:pt x="1531" y="1287"/>
                </a:lnTo>
                <a:lnTo>
                  <a:pt x="1534" y="1300"/>
                </a:lnTo>
                <a:lnTo>
                  <a:pt x="1539" y="1314"/>
                </a:lnTo>
                <a:lnTo>
                  <a:pt x="1543" y="1327"/>
                </a:lnTo>
                <a:lnTo>
                  <a:pt x="1551" y="1338"/>
                </a:lnTo>
                <a:lnTo>
                  <a:pt x="1558" y="1348"/>
                </a:lnTo>
                <a:lnTo>
                  <a:pt x="1566" y="1359"/>
                </a:lnTo>
                <a:lnTo>
                  <a:pt x="1576" y="1368"/>
                </a:lnTo>
                <a:lnTo>
                  <a:pt x="1585" y="1375"/>
                </a:lnTo>
                <a:lnTo>
                  <a:pt x="1596" y="1381"/>
                </a:lnTo>
                <a:lnTo>
                  <a:pt x="1608" y="1387"/>
                </a:lnTo>
                <a:lnTo>
                  <a:pt x="1620" y="1390"/>
                </a:lnTo>
                <a:lnTo>
                  <a:pt x="1633" y="1393"/>
                </a:lnTo>
                <a:lnTo>
                  <a:pt x="1645" y="1396"/>
                </a:lnTo>
                <a:lnTo>
                  <a:pt x="1659" y="1396"/>
                </a:lnTo>
                <a:lnTo>
                  <a:pt x="1660" y="1396"/>
                </a:lnTo>
                <a:lnTo>
                  <a:pt x="1672" y="1396"/>
                </a:lnTo>
                <a:lnTo>
                  <a:pt x="1684" y="1395"/>
                </a:lnTo>
                <a:lnTo>
                  <a:pt x="1696" y="1392"/>
                </a:lnTo>
                <a:lnTo>
                  <a:pt x="1708" y="1387"/>
                </a:lnTo>
                <a:lnTo>
                  <a:pt x="1720" y="1383"/>
                </a:lnTo>
                <a:lnTo>
                  <a:pt x="1731" y="1377"/>
                </a:lnTo>
                <a:lnTo>
                  <a:pt x="1741" y="1369"/>
                </a:lnTo>
                <a:lnTo>
                  <a:pt x="1752" y="1362"/>
                </a:lnTo>
                <a:lnTo>
                  <a:pt x="1761" y="1353"/>
                </a:lnTo>
                <a:lnTo>
                  <a:pt x="1770" y="1342"/>
                </a:lnTo>
                <a:lnTo>
                  <a:pt x="1777" y="1330"/>
                </a:lnTo>
                <a:lnTo>
                  <a:pt x="1783" y="1317"/>
                </a:lnTo>
                <a:lnTo>
                  <a:pt x="1788" y="1302"/>
                </a:lnTo>
                <a:lnTo>
                  <a:pt x="1792" y="1287"/>
                </a:lnTo>
                <a:lnTo>
                  <a:pt x="1794" y="1269"/>
                </a:lnTo>
                <a:lnTo>
                  <a:pt x="1795" y="1251"/>
                </a:lnTo>
                <a:lnTo>
                  <a:pt x="1794" y="1236"/>
                </a:lnTo>
                <a:lnTo>
                  <a:pt x="1792" y="1221"/>
                </a:lnTo>
                <a:lnTo>
                  <a:pt x="1789" y="1207"/>
                </a:lnTo>
                <a:lnTo>
                  <a:pt x="1786" y="1194"/>
                </a:lnTo>
                <a:lnTo>
                  <a:pt x="1780" y="1182"/>
                </a:lnTo>
                <a:lnTo>
                  <a:pt x="1774" y="1170"/>
                </a:lnTo>
                <a:lnTo>
                  <a:pt x="1767" y="1159"/>
                </a:lnTo>
                <a:lnTo>
                  <a:pt x="1759" y="1150"/>
                </a:lnTo>
                <a:lnTo>
                  <a:pt x="1750" y="1141"/>
                </a:lnTo>
                <a:lnTo>
                  <a:pt x="1740" y="1134"/>
                </a:lnTo>
                <a:lnTo>
                  <a:pt x="1729" y="1126"/>
                </a:lnTo>
                <a:lnTo>
                  <a:pt x="1717" y="1122"/>
                </a:lnTo>
                <a:lnTo>
                  <a:pt x="1705" y="1117"/>
                </a:lnTo>
                <a:lnTo>
                  <a:pt x="1692" y="1114"/>
                </a:lnTo>
                <a:lnTo>
                  <a:pt x="1678" y="1111"/>
                </a:lnTo>
                <a:lnTo>
                  <a:pt x="1663" y="1111"/>
                </a:lnTo>
                <a:close/>
                <a:moveTo>
                  <a:pt x="1662" y="1360"/>
                </a:moveTo>
                <a:lnTo>
                  <a:pt x="1660" y="1360"/>
                </a:lnTo>
                <a:lnTo>
                  <a:pt x="1653" y="1360"/>
                </a:lnTo>
                <a:lnTo>
                  <a:pt x="1644" y="1359"/>
                </a:lnTo>
                <a:lnTo>
                  <a:pt x="1636" y="1356"/>
                </a:lnTo>
                <a:lnTo>
                  <a:pt x="1627" y="1353"/>
                </a:lnTo>
                <a:lnTo>
                  <a:pt x="1621" y="1348"/>
                </a:lnTo>
                <a:lnTo>
                  <a:pt x="1614" y="1342"/>
                </a:lnTo>
                <a:lnTo>
                  <a:pt x="1608" y="1336"/>
                </a:lnTo>
                <a:lnTo>
                  <a:pt x="1602" y="1330"/>
                </a:lnTo>
                <a:lnTo>
                  <a:pt x="1593" y="1314"/>
                </a:lnTo>
                <a:lnTo>
                  <a:pt x="1585" y="1296"/>
                </a:lnTo>
                <a:lnTo>
                  <a:pt x="1581" y="1276"/>
                </a:lnTo>
                <a:lnTo>
                  <a:pt x="1579" y="1254"/>
                </a:lnTo>
                <a:lnTo>
                  <a:pt x="1581" y="1234"/>
                </a:lnTo>
                <a:lnTo>
                  <a:pt x="1584" y="1215"/>
                </a:lnTo>
                <a:lnTo>
                  <a:pt x="1590" y="1197"/>
                </a:lnTo>
                <a:lnTo>
                  <a:pt x="1599" y="1180"/>
                </a:lnTo>
                <a:lnTo>
                  <a:pt x="1605" y="1174"/>
                </a:lnTo>
                <a:lnTo>
                  <a:pt x="1611" y="1167"/>
                </a:lnTo>
                <a:lnTo>
                  <a:pt x="1618" y="1161"/>
                </a:lnTo>
                <a:lnTo>
                  <a:pt x="1626" y="1156"/>
                </a:lnTo>
                <a:lnTo>
                  <a:pt x="1633" y="1152"/>
                </a:lnTo>
                <a:lnTo>
                  <a:pt x="1642" y="1149"/>
                </a:lnTo>
                <a:lnTo>
                  <a:pt x="1653" y="1147"/>
                </a:lnTo>
                <a:lnTo>
                  <a:pt x="1663" y="1147"/>
                </a:lnTo>
                <a:lnTo>
                  <a:pt x="1674" y="1147"/>
                </a:lnTo>
                <a:lnTo>
                  <a:pt x="1683" y="1150"/>
                </a:lnTo>
                <a:lnTo>
                  <a:pt x="1692" y="1153"/>
                </a:lnTo>
                <a:lnTo>
                  <a:pt x="1701" y="1156"/>
                </a:lnTo>
                <a:lnTo>
                  <a:pt x="1708" y="1162"/>
                </a:lnTo>
                <a:lnTo>
                  <a:pt x="1714" y="1168"/>
                </a:lnTo>
                <a:lnTo>
                  <a:pt x="1720" y="1174"/>
                </a:lnTo>
                <a:lnTo>
                  <a:pt x="1725" y="1182"/>
                </a:lnTo>
                <a:lnTo>
                  <a:pt x="1734" y="1198"/>
                </a:lnTo>
                <a:lnTo>
                  <a:pt x="1740" y="1216"/>
                </a:lnTo>
                <a:lnTo>
                  <a:pt x="1743" y="1234"/>
                </a:lnTo>
                <a:lnTo>
                  <a:pt x="1744" y="1252"/>
                </a:lnTo>
                <a:lnTo>
                  <a:pt x="1743" y="1275"/>
                </a:lnTo>
                <a:lnTo>
                  <a:pt x="1738" y="1296"/>
                </a:lnTo>
                <a:lnTo>
                  <a:pt x="1731" y="1314"/>
                </a:lnTo>
                <a:lnTo>
                  <a:pt x="1720" y="1330"/>
                </a:lnTo>
                <a:lnTo>
                  <a:pt x="1714" y="1336"/>
                </a:lnTo>
                <a:lnTo>
                  <a:pt x="1708" y="1342"/>
                </a:lnTo>
                <a:lnTo>
                  <a:pt x="1702" y="1348"/>
                </a:lnTo>
                <a:lnTo>
                  <a:pt x="1695" y="1353"/>
                </a:lnTo>
                <a:lnTo>
                  <a:pt x="1687" y="1356"/>
                </a:lnTo>
                <a:lnTo>
                  <a:pt x="1678" y="1359"/>
                </a:lnTo>
                <a:lnTo>
                  <a:pt x="1671" y="1360"/>
                </a:lnTo>
                <a:lnTo>
                  <a:pt x="1662" y="1360"/>
                </a:lnTo>
                <a:close/>
                <a:moveTo>
                  <a:pt x="2071" y="1117"/>
                </a:moveTo>
                <a:lnTo>
                  <a:pt x="2023" y="1117"/>
                </a:lnTo>
                <a:lnTo>
                  <a:pt x="2023" y="1284"/>
                </a:lnTo>
                <a:lnTo>
                  <a:pt x="2022" y="1297"/>
                </a:lnTo>
                <a:lnTo>
                  <a:pt x="2019" y="1309"/>
                </a:lnTo>
                <a:lnTo>
                  <a:pt x="2014" y="1318"/>
                </a:lnTo>
                <a:lnTo>
                  <a:pt x="2010" y="1326"/>
                </a:lnTo>
                <a:lnTo>
                  <a:pt x="2002" y="1335"/>
                </a:lnTo>
                <a:lnTo>
                  <a:pt x="1995" y="1341"/>
                </a:lnTo>
                <a:lnTo>
                  <a:pt x="1986" y="1347"/>
                </a:lnTo>
                <a:lnTo>
                  <a:pt x="1977" y="1351"/>
                </a:lnTo>
                <a:lnTo>
                  <a:pt x="1965" y="1354"/>
                </a:lnTo>
                <a:lnTo>
                  <a:pt x="1953" y="1356"/>
                </a:lnTo>
                <a:lnTo>
                  <a:pt x="1938" y="1354"/>
                </a:lnTo>
                <a:lnTo>
                  <a:pt x="1924" y="1350"/>
                </a:lnTo>
                <a:lnTo>
                  <a:pt x="1914" y="1342"/>
                </a:lnTo>
                <a:lnTo>
                  <a:pt x="1906" y="1332"/>
                </a:lnTo>
                <a:lnTo>
                  <a:pt x="1899" y="1320"/>
                </a:lnTo>
                <a:lnTo>
                  <a:pt x="1894" y="1305"/>
                </a:lnTo>
                <a:lnTo>
                  <a:pt x="1893" y="1287"/>
                </a:lnTo>
                <a:lnTo>
                  <a:pt x="1891" y="1267"/>
                </a:lnTo>
                <a:lnTo>
                  <a:pt x="1891" y="1117"/>
                </a:lnTo>
                <a:lnTo>
                  <a:pt x="1843" y="1117"/>
                </a:lnTo>
                <a:lnTo>
                  <a:pt x="1843" y="1276"/>
                </a:lnTo>
                <a:lnTo>
                  <a:pt x="1843" y="1294"/>
                </a:lnTo>
                <a:lnTo>
                  <a:pt x="1845" y="1309"/>
                </a:lnTo>
                <a:lnTo>
                  <a:pt x="1848" y="1323"/>
                </a:lnTo>
                <a:lnTo>
                  <a:pt x="1851" y="1336"/>
                </a:lnTo>
                <a:lnTo>
                  <a:pt x="1855" y="1347"/>
                </a:lnTo>
                <a:lnTo>
                  <a:pt x="1861" y="1356"/>
                </a:lnTo>
                <a:lnTo>
                  <a:pt x="1867" y="1365"/>
                </a:lnTo>
                <a:lnTo>
                  <a:pt x="1873" y="1372"/>
                </a:lnTo>
                <a:lnTo>
                  <a:pt x="1881" y="1378"/>
                </a:lnTo>
                <a:lnTo>
                  <a:pt x="1888" y="1384"/>
                </a:lnTo>
                <a:lnTo>
                  <a:pt x="1896" y="1387"/>
                </a:lnTo>
                <a:lnTo>
                  <a:pt x="1905" y="1392"/>
                </a:lnTo>
                <a:lnTo>
                  <a:pt x="1921" y="1395"/>
                </a:lnTo>
                <a:lnTo>
                  <a:pt x="1936" y="1396"/>
                </a:lnTo>
                <a:lnTo>
                  <a:pt x="1954" y="1395"/>
                </a:lnTo>
                <a:lnTo>
                  <a:pt x="1969" y="1392"/>
                </a:lnTo>
                <a:lnTo>
                  <a:pt x="1983" y="1386"/>
                </a:lnTo>
                <a:lnTo>
                  <a:pt x="1996" y="1380"/>
                </a:lnTo>
                <a:lnTo>
                  <a:pt x="2005" y="1371"/>
                </a:lnTo>
                <a:lnTo>
                  <a:pt x="2014" y="1363"/>
                </a:lnTo>
                <a:lnTo>
                  <a:pt x="2022" y="1354"/>
                </a:lnTo>
                <a:lnTo>
                  <a:pt x="2028" y="1345"/>
                </a:lnTo>
                <a:lnTo>
                  <a:pt x="2031" y="1390"/>
                </a:lnTo>
                <a:lnTo>
                  <a:pt x="2074" y="1390"/>
                </a:lnTo>
                <a:lnTo>
                  <a:pt x="2073" y="1356"/>
                </a:lnTo>
                <a:lnTo>
                  <a:pt x="2071" y="1315"/>
                </a:lnTo>
                <a:lnTo>
                  <a:pt x="2071" y="1117"/>
                </a:lnTo>
                <a:close/>
                <a:moveTo>
                  <a:pt x="2196" y="1171"/>
                </a:moveTo>
                <a:lnTo>
                  <a:pt x="2193" y="1171"/>
                </a:lnTo>
                <a:lnTo>
                  <a:pt x="2191" y="1117"/>
                </a:lnTo>
                <a:lnTo>
                  <a:pt x="2146" y="1117"/>
                </a:lnTo>
                <a:lnTo>
                  <a:pt x="2148" y="1158"/>
                </a:lnTo>
                <a:lnTo>
                  <a:pt x="2149" y="1203"/>
                </a:lnTo>
                <a:lnTo>
                  <a:pt x="2149" y="1390"/>
                </a:lnTo>
                <a:lnTo>
                  <a:pt x="2200" y="1390"/>
                </a:lnTo>
                <a:lnTo>
                  <a:pt x="2200" y="1245"/>
                </a:lnTo>
                <a:lnTo>
                  <a:pt x="2200" y="1233"/>
                </a:lnTo>
                <a:lnTo>
                  <a:pt x="2202" y="1221"/>
                </a:lnTo>
                <a:lnTo>
                  <a:pt x="2205" y="1207"/>
                </a:lnTo>
                <a:lnTo>
                  <a:pt x="2211" y="1195"/>
                </a:lnTo>
                <a:lnTo>
                  <a:pt x="2218" y="1185"/>
                </a:lnTo>
                <a:lnTo>
                  <a:pt x="2226" y="1176"/>
                </a:lnTo>
                <a:lnTo>
                  <a:pt x="2236" y="1168"/>
                </a:lnTo>
                <a:lnTo>
                  <a:pt x="2248" y="1162"/>
                </a:lnTo>
                <a:lnTo>
                  <a:pt x="2260" y="1159"/>
                </a:lnTo>
                <a:lnTo>
                  <a:pt x="2275" y="1158"/>
                </a:lnTo>
                <a:lnTo>
                  <a:pt x="2293" y="1159"/>
                </a:lnTo>
                <a:lnTo>
                  <a:pt x="2293" y="1113"/>
                </a:lnTo>
                <a:lnTo>
                  <a:pt x="2287" y="1111"/>
                </a:lnTo>
                <a:lnTo>
                  <a:pt x="2278" y="1111"/>
                </a:lnTo>
                <a:lnTo>
                  <a:pt x="2265" y="1113"/>
                </a:lnTo>
                <a:lnTo>
                  <a:pt x="2253" y="1116"/>
                </a:lnTo>
                <a:lnTo>
                  <a:pt x="2241" y="1120"/>
                </a:lnTo>
                <a:lnTo>
                  <a:pt x="2229" y="1128"/>
                </a:lnTo>
                <a:lnTo>
                  <a:pt x="2218" y="1135"/>
                </a:lnTo>
                <a:lnTo>
                  <a:pt x="2209" y="1146"/>
                </a:lnTo>
                <a:lnTo>
                  <a:pt x="2202" y="1158"/>
                </a:lnTo>
                <a:lnTo>
                  <a:pt x="2196" y="1171"/>
                </a:lnTo>
                <a:close/>
                <a:moveTo>
                  <a:pt x="2508" y="1230"/>
                </a:moveTo>
                <a:lnTo>
                  <a:pt x="2508" y="1230"/>
                </a:lnTo>
                <a:lnTo>
                  <a:pt x="2475" y="1218"/>
                </a:lnTo>
                <a:lnTo>
                  <a:pt x="2464" y="1213"/>
                </a:lnTo>
                <a:lnTo>
                  <a:pt x="2455" y="1207"/>
                </a:lnTo>
                <a:lnTo>
                  <a:pt x="2451" y="1203"/>
                </a:lnTo>
                <a:lnTo>
                  <a:pt x="2446" y="1197"/>
                </a:lnTo>
                <a:lnTo>
                  <a:pt x="2445" y="1192"/>
                </a:lnTo>
                <a:lnTo>
                  <a:pt x="2445" y="1185"/>
                </a:lnTo>
                <a:lnTo>
                  <a:pt x="2445" y="1179"/>
                </a:lnTo>
                <a:lnTo>
                  <a:pt x="2448" y="1171"/>
                </a:lnTo>
                <a:lnTo>
                  <a:pt x="2452" y="1165"/>
                </a:lnTo>
                <a:lnTo>
                  <a:pt x="2458" y="1159"/>
                </a:lnTo>
                <a:lnTo>
                  <a:pt x="2466" y="1155"/>
                </a:lnTo>
                <a:lnTo>
                  <a:pt x="2476" y="1150"/>
                </a:lnTo>
                <a:lnTo>
                  <a:pt x="2487" y="1149"/>
                </a:lnTo>
                <a:lnTo>
                  <a:pt x="2499" y="1147"/>
                </a:lnTo>
                <a:lnTo>
                  <a:pt x="2517" y="1149"/>
                </a:lnTo>
                <a:lnTo>
                  <a:pt x="2533" y="1152"/>
                </a:lnTo>
                <a:lnTo>
                  <a:pt x="2548" y="1156"/>
                </a:lnTo>
                <a:lnTo>
                  <a:pt x="2562" y="1161"/>
                </a:lnTo>
                <a:lnTo>
                  <a:pt x="2575" y="1128"/>
                </a:lnTo>
                <a:lnTo>
                  <a:pt x="2560" y="1122"/>
                </a:lnTo>
                <a:lnTo>
                  <a:pt x="2542" y="1116"/>
                </a:lnTo>
                <a:lnTo>
                  <a:pt x="2523" y="1113"/>
                </a:lnTo>
                <a:lnTo>
                  <a:pt x="2500" y="1111"/>
                </a:lnTo>
                <a:lnTo>
                  <a:pt x="2475" y="1113"/>
                </a:lnTo>
                <a:lnTo>
                  <a:pt x="2464" y="1114"/>
                </a:lnTo>
                <a:lnTo>
                  <a:pt x="2455" y="1117"/>
                </a:lnTo>
                <a:lnTo>
                  <a:pt x="2445" y="1122"/>
                </a:lnTo>
                <a:lnTo>
                  <a:pt x="2437" y="1125"/>
                </a:lnTo>
                <a:lnTo>
                  <a:pt x="2430" y="1129"/>
                </a:lnTo>
                <a:lnTo>
                  <a:pt x="2422" y="1135"/>
                </a:lnTo>
                <a:lnTo>
                  <a:pt x="2418" y="1141"/>
                </a:lnTo>
                <a:lnTo>
                  <a:pt x="2412" y="1147"/>
                </a:lnTo>
                <a:lnTo>
                  <a:pt x="2404" y="1161"/>
                </a:lnTo>
                <a:lnTo>
                  <a:pt x="2400" y="1176"/>
                </a:lnTo>
                <a:lnTo>
                  <a:pt x="2398" y="1192"/>
                </a:lnTo>
                <a:lnTo>
                  <a:pt x="2400" y="1204"/>
                </a:lnTo>
                <a:lnTo>
                  <a:pt x="2403" y="1215"/>
                </a:lnTo>
                <a:lnTo>
                  <a:pt x="2409" y="1225"/>
                </a:lnTo>
                <a:lnTo>
                  <a:pt x="2416" y="1236"/>
                </a:lnTo>
                <a:lnTo>
                  <a:pt x="2427" y="1245"/>
                </a:lnTo>
                <a:lnTo>
                  <a:pt x="2440" y="1254"/>
                </a:lnTo>
                <a:lnTo>
                  <a:pt x="2457" y="1261"/>
                </a:lnTo>
                <a:lnTo>
                  <a:pt x="2476" y="1269"/>
                </a:lnTo>
                <a:lnTo>
                  <a:pt x="2508" y="1281"/>
                </a:lnTo>
                <a:lnTo>
                  <a:pt x="2518" y="1287"/>
                </a:lnTo>
                <a:lnTo>
                  <a:pt x="2527" y="1293"/>
                </a:lnTo>
                <a:lnTo>
                  <a:pt x="2533" y="1299"/>
                </a:lnTo>
                <a:lnTo>
                  <a:pt x="2538" y="1305"/>
                </a:lnTo>
                <a:lnTo>
                  <a:pt x="2539" y="1311"/>
                </a:lnTo>
                <a:lnTo>
                  <a:pt x="2541" y="1318"/>
                </a:lnTo>
                <a:lnTo>
                  <a:pt x="2539" y="1327"/>
                </a:lnTo>
                <a:lnTo>
                  <a:pt x="2536" y="1335"/>
                </a:lnTo>
                <a:lnTo>
                  <a:pt x="2532" y="1342"/>
                </a:lnTo>
                <a:lnTo>
                  <a:pt x="2524" y="1348"/>
                </a:lnTo>
                <a:lnTo>
                  <a:pt x="2515" y="1353"/>
                </a:lnTo>
                <a:lnTo>
                  <a:pt x="2505" y="1356"/>
                </a:lnTo>
                <a:lnTo>
                  <a:pt x="2493" y="1359"/>
                </a:lnTo>
                <a:lnTo>
                  <a:pt x="2479" y="1359"/>
                </a:lnTo>
                <a:lnTo>
                  <a:pt x="2460" y="1357"/>
                </a:lnTo>
                <a:lnTo>
                  <a:pt x="2440" y="1354"/>
                </a:lnTo>
                <a:lnTo>
                  <a:pt x="2421" y="1348"/>
                </a:lnTo>
                <a:lnTo>
                  <a:pt x="2404" y="1342"/>
                </a:lnTo>
                <a:lnTo>
                  <a:pt x="2391" y="1378"/>
                </a:lnTo>
                <a:lnTo>
                  <a:pt x="2409" y="1386"/>
                </a:lnTo>
                <a:lnTo>
                  <a:pt x="2430" y="1392"/>
                </a:lnTo>
                <a:lnTo>
                  <a:pt x="2454" y="1395"/>
                </a:lnTo>
                <a:lnTo>
                  <a:pt x="2478" y="1396"/>
                </a:lnTo>
                <a:lnTo>
                  <a:pt x="2503" y="1395"/>
                </a:lnTo>
                <a:lnTo>
                  <a:pt x="2524" y="1390"/>
                </a:lnTo>
                <a:lnTo>
                  <a:pt x="2535" y="1387"/>
                </a:lnTo>
                <a:lnTo>
                  <a:pt x="2544" y="1383"/>
                </a:lnTo>
                <a:lnTo>
                  <a:pt x="2551" y="1378"/>
                </a:lnTo>
                <a:lnTo>
                  <a:pt x="2559" y="1372"/>
                </a:lnTo>
                <a:lnTo>
                  <a:pt x="2565" y="1368"/>
                </a:lnTo>
                <a:lnTo>
                  <a:pt x="2571" y="1360"/>
                </a:lnTo>
                <a:lnTo>
                  <a:pt x="2575" y="1354"/>
                </a:lnTo>
                <a:lnTo>
                  <a:pt x="2580" y="1347"/>
                </a:lnTo>
                <a:lnTo>
                  <a:pt x="2583" y="1339"/>
                </a:lnTo>
                <a:lnTo>
                  <a:pt x="2584" y="1330"/>
                </a:lnTo>
                <a:lnTo>
                  <a:pt x="2586" y="1314"/>
                </a:lnTo>
                <a:lnTo>
                  <a:pt x="2586" y="1299"/>
                </a:lnTo>
                <a:lnTo>
                  <a:pt x="2583" y="1287"/>
                </a:lnTo>
                <a:lnTo>
                  <a:pt x="2577" y="1275"/>
                </a:lnTo>
                <a:lnTo>
                  <a:pt x="2568" y="1264"/>
                </a:lnTo>
                <a:lnTo>
                  <a:pt x="2557" y="1255"/>
                </a:lnTo>
                <a:lnTo>
                  <a:pt x="2544" y="1246"/>
                </a:lnTo>
                <a:lnTo>
                  <a:pt x="2527" y="1237"/>
                </a:lnTo>
                <a:lnTo>
                  <a:pt x="2508" y="1230"/>
                </a:lnTo>
                <a:close/>
                <a:moveTo>
                  <a:pt x="2668" y="1003"/>
                </a:moveTo>
                <a:lnTo>
                  <a:pt x="2668" y="1003"/>
                </a:lnTo>
                <a:lnTo>
                  <a:pt x="2661" y="1005"/>
                </a:lnTo>
                <a:lnTo>
                  <a:pt x="2655" y="1006"/>
                </a:lnTo>
                <a:lnTo>
                  <a:pt x="2650" y="1009"/>
                </a:lnTo>
                <a:lnTo>
                  <a:pt x="2646" y="1012"/>
                </a:lnTo>
                <a:lnTo>
                  <a:pt x="2641" y="1017"/>
                </a:lnTo>
                <a:lnTo>
                  <a:pt x="2638" y="1023"/>
                </a:lnTo>
                <a:lnTo>
                  <a:pt x="2637" y="1029"/>
                </a:lnTo>
                <a:lnTo>
                  <a:pt x="2637" y="1035"/>
                </a:lnTo>
                <a:lnTo>
                  <a:pt x="2637" y="1041"/>
                </a:lnTo>
                <a:lnTo>
                  <a:pt x="2638" y="1047"/>
                </a:lnTo>
                <a:lnTo>
                  <a:pt x="2641" y="1053"/>
                </a:lnTo>
                <a:lnTo>
                  <a:pt x="2644" y="1057"/>
                </a:lnTo>
                <a:lnTo>
                  <a:pt x="2649" y="1062"/>
                </a:lnTo>
                <a:lnTo>
                  <a:pt x="2655" y="1065"/>
                </a:lnTo>
                <a:lnTo>
                  <a:pt x="2661" y="1066"/>
                </a:lnTo>
                <a:lnTo>
                  <a:pt x="2667" y="1066"/>
                </a:lnTo>
                <a:lnTo>
                  <a:pt x="2668" y="1066"/>
                </a:lnTo>
                <a:lnTo>
                  <a:pt x="2674" y="1066"/>
                </a:lnTo>
                <a:lnTo>
                  <a:pt x="2682" y="1065"/>
                </a:lnTo>
                <a:lnTo>
                  <a:pt x="2686" y="1062"/>
                </a:lnTo>
                <a:lnTo>
                  <a:pt x="2691" y="1057"/>
                </a:lnTo>
                <a:lnTo>
                  <a:pt x="2695" y="1053"/>
                </a:lnTo>
                <a:lnTo>
                  <a:pt x="2698" y="1047"/>
                </a:lnTo>
                <a:lnTo>
                  <a:pt x="2700" y="1041"/>
                </a:lnTo>
                <a:lnTo>
                  <a:pt x="2700" y="1035"/>
                </a:lnTo>
                <a:lnTo>
                  <a:pt x="2700" y="1029"/>
                </a:lnTo>
                <a:lnTo>
                  <a:pt x="2698" y="1023"/>
                </a:lnTo>
                <a:lnTo>
                  <a:pt x="2695" y="1017"/>
                </a:lnTo>
                <a:lnTo>
                  <a:pt x="2691" y="1012"/>
                </a:lnTo>
                <a:lnTo>
                  <a:pt x="2686" y="1009"/>
                </a:lnTo>
                <a:lnTo>
                  <a:pt x="2682" y="1006"/>
                </a:lnTo>
                <a:lnTo>
                  <a:pt x="2676" y="1005"/>
                </a:lnTo>
                <a:lnTo>
                  <a:pt x="2668" y="1003"/>
                </a:lnTo>
                <a:close/>
                <a:moveTo>
                  <a:pt x="2644" y="1390"/>
                </a:moveTo>
                <a:lnTo>
                  <a:pt x="2692" y="1390"/>
                </a:lnTo>
                <a:lnTo>
                  <a:pt x="2692" y="1117"/>
                </a:lnTo>
                <a:lnTo>
                  <a:pt x="2644" y="1117"/>
                </a:lnTo>
                <a:lnTo>
                  <a:pt x="2644" y="1390"/>
                </a:lnTo>
                <a:close/>
                <a:moveTo>
                  <a:pt x="3003" y="1005"/>
                </a:moveTo>
                <a:lnTo>
                  <a:pt x="2955" y="1005"/>
                </a:lnTo>
                <a:lnTo>
                  <a:pt x="2955" y="1152"/>
                </a:lnTo>
                <a:lnTo>
                  <a:pt x="2953" y="1152"/>
                </a:lnTo>
                <a:lnTo>
                  <a:pt x="2949" y="1144"/>
                </a:lnTo>
                <a:lnTo>
                  <a:pt x="2941" y="1137"/>
                </a:lnTo>
                <a:lnTo>
                  <a:pt x="2934" y="1129"/>
                </a:lnTo>
                <a:lnTo>
                  <a:pt x="2923" y="1123"/>
                </a:lnTo>
                <a:lnTo>
                  <a:pt x="2913" y="1119"/>
                </a:lnTo>
                <a:lnTo>
                  <a:pt x="2901" y="1114"/>
                </a:lnTo>
                <a:lnTo>
                  <a:pt x="2886" y="1111"/>
                </a:lnTo>
                <a:lnTo>
                  <a:pt x="2871" y="1111"/>
                </a:lnTo>
                <a:lnTo>
                  <a:pt x="2859" y="1111"/>
                </a:lnTo>
                <a:lnTo>
                  <a:pt x="2847" y="1114"/>
                </a:lnTo>
                <a:lnTo>
                  <a:pt x="2835" y="1117"/>
                </a:lnTo>
                <a:lnTo>
                  <a:pt x="2824" y="1122"/>
                </a:lnTo>
                <a:lnTo>
                  <a:pt x="2814" y="1126"/>
                </a:lnTo>
                <a:lnTo>
                  <a:pt x="2803" y="1134"/>
                </a:lnTo>
                <a:lnTo>
                  <a:pt x="2794" y="1141"/>
                </a:lnTo>
                <a:lnTo>
                  <a:pt x="2785" y="1150"/>
                </a:lnTo>
                <a:lnTo>
                  <a:pt x="2778" y="1161"/>
                </a:lnTo>
                <a:lnTo>
                  <a:pt x="2770" y="1171"/>
                </a:lnTo>
                <a:lnTo>
                  <a:pt x="2764" y="1183"/>
                </a:lnTo>
                <a:lnTo>
                  <a:pt x="2758" y="1197"/>
                </a:lnTo>
                <a:lnTo>
                  <a:pt x="2754" y="1210"/>
                </a:lnTo>
                <a:lnTo>
                  <a:pt x="2751" y="1225"/>
                </a:lnTo>
                <a:lnTo>
                  <a:pt x="2749" y="1240"/>
                </a:lnTo>
                <a:lnTo>
                  <a:pt x="2749" y="1258"/>
                </a:lnTo>
                <a:lnTo>
                  <a:pt x="2749" y="1273"/>
                </a:lnTo>
                <a:lnTo>
                  <a:pt x="2751" y="1287"/>
                </a:lnTo>
                <a:lnTo>
                  <a:pt x="2754" y="1302"/>
                </a:lnTo>
                <a:lnTo>
                  <a:pt x="2758" y="1314"/>
                </a:lnTo>
                <a:lnTo>
                  <a:pt x="2763" y="1327"/>
                </a:lnTo>
                <a:lnTo>
                  <a:pt x="2769" y="1338"/>
                </a:lnTo>
                <a:lnTo>
                  <a:pt x="2775" y="1348"/>
                </a:lnTo>
                <a:lnTo>
                  <a:pt x="2782" y="1359"/>
                </a:lnTo>
                <a:lnTo>
                  <a:pt x="2791" y="1366"/>
                </a:lnTo>
                <a:lnTo>
                  <a:pt x="2800" y="1374"/>
                </a:lnTo>
                <a:lnTo>
                  <a:pt x="2809" y="1381"/>
                </a:lnTo>
                <a:lnTo>
                  <a:pt x="2820" y="1386"/>
                </a:lnTo>
                <a:lnTo>
                  <a:pt x="2830" y="1390"/>
                </a:lnTo>
                <a:lnTo>
                  <a:pt x="2842" y="1393"/>
                </a:lnTo>
                <a:lnTo>
                  <a:pt x="2854" y="1396"/>
                </a:lnTo>
                <a:lnTo>
                  <a:pt x="2866" y="1396"/>
                </a:lnTo>
                <a:lnTo>
                  <a:pt x="2883" y="1395"/>
                </a:lnTo>
                <a:lnTo>
                  <a:pt x="2898" y="1392"/>
                </a:lnTo>
                <a:lnTo>
                  <a:pt x="2911" y="1387"/>
                </a:lnTo>
                <a:lnTo>
                  <a:pt x="2923" y="1381"/>
                </a:lnTo>
                <a:lnTo>
                  <a:pt x="2934" y="1374"/>
                </a:lnTo>
                <a:lnTo>
                  <a:pt x="2944" y="1365"/>
                </a:lnTo>
                <a:lnTo>
                  <a:pt x="2952" y="1354"/>
                </a:lnTo>
                <a:lnTo>
                  <a:pt x="2959" y="1342"/>
                </a:lnTo>
                <a:lnTo>
                  <a:pt x="2962" y="1390"/>
                </a:lnTo>
                <a:lnTo>
                  <a:pt x="3006" y="1390"/>
                </a:lnTo>
                <a:lnTo>
                  <a:pt x="3004" y="1357"/>
                </a:lnTo>
                <a:lnTo>
                  <a:pt x="3003" y="1320"/>
                </a:lnTo>
                <a:lnTo>
                  <a:pt x="3003" y="1005"/>
                </a:lnTo>
                <a:close/>
                <a:moveTo>
                  <a:pt x="2955" y="1276"/>
                </a:moveTo>
                <a:lnTo>
                  <a:pt x="2955" y="1276"/>
                </a:lnTo>
                <a:lnTo>
                  <a:pt x="2955" y="1287"/>
                </a:lnTo>
                <a:lnTo>
                  <a:pt x="2952" y="1297"/>
                </a:lnTo>
                <a:lnTo>
                  <a:pt x="2949" y="1311"/>
                </a:lnTo>
                <a:lnTo>
                  <a:pt x="2941" y="1321"/>
                </a:lnTo>
                <a:lnTo>
                  <a:pt x="2934" y="1332"/>
                </a:lnTo>
                <a:lnTo>
                  <a:pt x="2925" y="1341"/>
                </a:lnTo>
                <a:lnTo>
                  <a:pt x="2914" y="1347"/>
                </a:lnTo>
                <a:lnTo>
                  <a:pt x="2904" y="1353"/>
                </a:lnTo>
                <a:lnTo>
                  <a:pt x="2892" y="1356"/>
                </a:lnTo>
                <a:lnTo>
                  <a:pt x="2880" y="1356"/>
                </a:lnTo>
                <a:lnTo>
                  <a:pt x="2871" y="1356"/>
                </a:lnTo>
                <a:lnTo>
                  <a:pt x="2862" y="1354"/>
                </a:lnTo>
                <a:lnTo>
                  <a:pt x="2853" y="1351"/>
                </a:lnTo>
                <a:lnTo>
                  <a:pt x="2845" y="1348"/>
                </a:lnTo>
                <a:lnTo>
                  <a:pt x="2838" y="1344"/>
                </a:lnTo>
                <a:lnTo>
                  <a:pt x="2830" y="1339"/>
                </a:lnTo>
                <a:lnTo>
                  <a:pt x="2824" y="1333"/>
                </a:lnTo>
                <a:lnTo>
                  <a:pt x="2820" y="1326"/>
                </a:lnTo>
                <a:lnTo>
                  <a:pt x="2811" y="1311"/>
                </a:lnTo>
                <a:lnTo>
                  <a:pt x="2805" y="1294"/>
                </a:lnTo>
                <a:lnTo>
                  <a:pt x="2800" y="1275"/>
                </a:lnTo>
                <a:lnTo>
                  <a:pt x="2799" y="1255"/>
                </a:lnTo>
                <a:lnTo>
                  <a:pt x="2800" y="1233"/>
                </a:lnTo>
                <a:lnTo>
                  <a:pt x="2805" y="1213"/>
                </a:lnTo>
                <a:lnTo>
                  <a:pt x="2811" y="1195"/>
                </a:lnTo>
                <a:lnTo>
                  <a:pt x="2821" y="1180"/>
                </a:lnTo>
                <a:lnTo>
                  <a:pt x="2826" y="1173"/>
                </a:lnTo>
                <a:lnTo>
                  <a:pt x="2832" y="1167"/>
                </a:lnTo>
                <a:lnTo>
                  <a:pt x="2839" y="1162"/>
                </a:lnTo>
                <a:lnTo>
                  <a:pt x="2847" y="1158"/>
                </a:lnTo>
                <a:lnTo>
                  <a:pt x="2854" y="1155"/>
                </a:lnTo>
                <a:lnTo>
                  <a:pt x="2863" y="1152"/>
                </a:lnTo>
                <a:lnTo>
                  <a:pt x="2871" y="1150"/>
                </a:lnTo>
                <a:lnTo>
                  <a:pt x="2881" y="1150"/>
                </a:lnTo>
                <a:lnTo>
                  <a:pt x="2895" y="1152"/>
                </a:lnTo>
                <a:lnTo>
                  <a:pt x="2907" y="1155"/>
                </a:lnTo>
                <a:lnTo>
                  <a:pt x="2917" y="1159"/>
                </a:lnTo>
                <a:lnTo>
                  <a:pt x="2928" y="1167"/>
                </a:lnTo>
                <a:lnTo>
                  <a:pt x="2937" y="1176"/>
                </a:lnTo>
                <a:lnTo>
                  <a:pt x="2943" y="1185"/>
                </a:lnTo>
                <a:lnTo>
                  <a:pt x="2949" y="1195"/>
                </a:lnTo>
                <a:lnTo>
                  <a:pt x="2952" y="1207"/>
                </a:lnTo>
                <a:lnTo>
                  <a:pt x="2955" y="1218"/>
                </a:lnTo>
                <a:lnTo>
                  <a:pt x="2955" y="1228"/>
                </a:lnTo>
                <a:lnTo>
                  <a:pt x="2955" y="1276"/>
                </a:lnTo>
                <a:close/>
                <a:moveTo>
                  <a:pt x="3175" y="1111"/>
                </a:moveTo>
                <a:lnTo>
                  <a:pt x="3175" y="1111"/>
                </a:lnTo>
                <a:lnTo>
                  <a:pt x="3160" y="1111"/>
                </a:lnTo>
                <a:lnTo>
                  <a:pt x="3147" y="1114"/>
                </a:lnTo>
                <a:lnTo>
                  <a:pt x="3133" y="1117"/>
                </a:lnTo>
                <a:lnTo>
                  <a:pt x="3121" y="1122"/>
                </a:lnTo>
                <a:lnTo>
                  <a:pt x="3111" y="1129"/>
                </a:lnTo>
                <a:lnTo>
                  <a:pt x="3099" y="1135"/>
                </a:lnTo>
                <a:lnTo>
                  <a:pt x="3090" y="1144"/>
                </a:lnTo>
                <a:lnTo>
                  <a:pt x="3081" y="1153"/>
                </a:lnTo>
                <a:lnTo>
                  <a:pt x="3073" y="1164"/>
                </a:lnTo>
                <a:lnTo>
                  <a:pt x="3066" y="1176"/>
                </a:lnTo>
                <a:lnTo>
                  <a:pt x="3060" y="1188"/>
                </a:lnTo>
                <a:lnTo>
                  <a:pt x="3055" y="1201"/>
                </a:lnTo>
                <a:lnTo>
                  <a:pt x="3052" y="1215"/>
                </a:lnTo>
                <a:lnTo>
                  <a:pt x="3049" y="1228"/>
                </a:lnTo>
                <a:lnTo>
                  <a:pt x="3048" y="1243"/>
                </a:lnTo>
                <a:lnTo>
                  <a:pt x="3046" y="1258"/>
                </a:lnTo>
                <a:lnTo>
                  <a:pt x="3048" y="1273"/>
                </a:lnTo>
                <a:lnTo>
                  <a:pt x="3049" y="1288"/>
                </a:lnTo>
                <a:lnTo>
                  <a:pt x="3052" y="1302"/>
                </a:lnTo>
                <a:lnTo>
                  <a:pt x="3055" y="1315"/>
                </a:lnTo>
                <a:lnTo>
                  <a:pt x="3061" y="1327"/>
                </a:lnTo>
                <a:lnTo>
                  <a:pt x="3067" y="1338"/>
                </a:lnTo>
                <a:lnTo>
                  <a:pt x="3075" y="1348"/>
                </a:lnTo>
                <a:lnTo>
                  <a:pt x="3082" y="1359"/>
                </a:lnTo>
                <a:lnTo>
                  <a:pt x="3091" y="1366"/>
                </a:lnTo>
                <a:lnTo>
                  <a:pt x="3102" y="1374"/>
                </a:lnTo>
                <a:lnTo>
                  <a:pt x="3112" y="1381"/>
                </a:lnTo>
                <a:lnTo>
                  <a:pt x="3124" y="1386"/>
                </a:lnTo>
                <a:lnTo>
                  <a:pt x="3138" y="1390"/>
                </a:lnTo>
                <a:lnTo>
                  <a:pt x="3151" y="1393"/>
                </a:lnTo>
                <a:lnTo>
                  <a:pt x="3165" y="1396"/>
                </a:lnTo>
                <a:lnTo>
                  <a:pt x="3181" y="1396"/>
                </a:lnTo>
                <a:lnTo>
                  <a:pt x="3207" y="1395"/>
                </a:lnTo>
                <a:lnTo>
                  <a:pt x="3231" y="1392"/>
                </a:lnTo>
                <a:lnTo>
                  <a:pt x="3252" y="1386"/>
                </a:lnTo>
                <a:lnTo>
                  <a:pt x="3271" y="1378"/>
                </a:lnTo>
                <a:lnTo>
                  <a:pt x="3262" y="1344"/>
                </a:lnTo>
                <a:lnTo>
                  <a:pt x="3249" y="1350"/>
                </a:lnTo>
                <a:lnTo>
                  <a:pt x="3232" y="1353"/>
                </a:lnTo>
                <a:lnTo>
                  <a:pt x="3211" y="1356"/>
                </a:lnTo>
                <a:lnTo>
                  <a:pt x="3187" y="1357"/>
                </a:lnTo>
                <a:lnTo>
                  <a:pt x="3169" y="1356"/>
                </a:lnTo>
                <a:lnTo>
                  <a:pt x="3153" y="1353"/>
                </a:lnTo>
                <a:lnTo>
                  <a:pt x="3136" y="1345"/>
                </a:lnTo>
                <a:lnTo>
                  <a:pt x="3129" y="1341"/>
                </a:lnTo>
                <a:lnTo>
                  <a:pt x="3123" y="1335"/>
                </a:lnTo>
                <a:lnTo>
                  <a:pt x="3117" y="1329"/>
                </a:lnTo>
                <a:lnTo>
                  <a:pt x="3111" y="1323"/>
                </a:lnTo>
                <a:lnTo>
                  <a:pt x="3106" y="1315"/>
                </a:lnTo>
                <a:lnTo>
                  <a:pt x="3102" y="1306"/>
                </a:lnTo>
                <a:lnTo>
                  <a:pt x="3099" y="1297"/>
                </a:lnTo>
                <a:lnTo>
                  <a:pt x="3097" y="1287"/>
                </a:lnTo>
                <a:lnTo>
                  <a:pt x="3096" y="1275"/>
                </a:lnTo>
                <a:lnTo>
                  <a:pt x="3094" y="1263"/>
                </a:lnTo>
                <a:lnTo>
                  <a:pt x="3286" y="1263"/>
                </a:lnTo>
                <a:lnTo>
                  <a:pt x="3286" y="1252"/>
                </a:lnTo>
                <a:lnTo>
                  <a:pt x="3288" y="1240"/>
                </a:lnTo>
                <a:lnTo>
                  <a:pt x="3286" y="1219"/>
                </a:lnTo>
                <a:lnTo>
                  <a:pt x="3282" y="1198"/>
                </a:lnTo>
                <a:lnTo>
                  <a:pt x="3276" y="1177"/>
                </a:lnTo>
                <a:lnTo>
                  <a:pt x="3270" y="1167"/>
                </a:lnTo>
                <a:lnTo>
                  <a:pt x="3265" y="1156"/>
                </a:lnTo>
                <a:lnTo>
                  <a:pt x="3258" y="1147"/>
                </a:lnTo>
                <a:lnTo>
                  <a:pt x="3250" y="1138"/>
                </a:lnTo>
                <a:lnTo>
                  <a:pt x="3241" y="1131"/>
                </a:lnTo>
                <a:lnTo>
                  <a:pt x="3231" y="1125"/>
                </a:lnTo>
                <a:lnTo>
                  <a:pt x="3219" y="1119"/>
                </a:lnTo>
                <a:lnTo>
                  <a:pt x="3205" y="1114"/>
                </a:lnTo>
                <a:lnTo>
                  <a:pt x="3190" y="1111"/>
                </a:lnTo>
                <a:lnTo>
                  <a:pt x="3175" y="1111"/>
                </a:lnTo>
                <a:close/>
                <a:moveTo>
                  <a:pt x="3094" y="1227"/>
                </a:moveTo>
                <a:lnTo>
                  <a:pt x="3094" y="1227"/>
                </a:lnTo>
                <a:lnTo>
                  <a:pt x="3097" y="1213"/>
                </a:lnTo>
                <a:lnTo>
                  <a:pt x="3102" y="1200"/>
                </a:lnTo>
                <a:lnTo>
                  <a:pt x="3108" y="1186"/>
                </a:lnTo>
                <a:lnTo>
                  <a:pt x="3115" y="1174"/>
                </a:lnTo>
                <a:lnTo>
                  <a:pt x="3126" y="1164"/>
                </a:lnTo>
                <a:lnTo>
                  <a:pt x="3132" y="1158"/>
                </a:lnTo>
                <a:lnTo>
                  <a:pt x="3138" y="1155"/>
                </a:lnTo>
                <a:lnTo>
                  <a:pt x="3145" y="1152"/>
                </a:lnTo>
                <a:lnTo>
                  <a:pt x="3153" y="1149"/>
                </a:lnTo>
                <a:lnTo>
                  <a:pt x="3162" y="1147"/>
                </a:lnTo>
                <a:lnTo>
                  <a:pt x="3171" y="1147"/>
                </a:lnTo>
                <a:lnTo>
                  <a:pt x="3181" y="1147"/>
                </a:lnTo>
                <a:lnTo>
                  <a:pt x="3190" y="1149"/>
                </a:lnTo>
                <a:lnTo>
                  <a:pt x="3198" y="1152"/>
                </a:lnTo>
                <a:lnTo>
                  <a:pt x="3205" y="1155"/>
                </a:lnTo>
                <a:lnTo>
                  <a:pt x="3211" y="1159"/>
                </a:lnTo>
                <a:lnTo>
                  <a:pt x="3217" y="1164"/>
                </a:lnTo>
                <a:lnTo>
                  <a:pt x="3226" y="1176"/>
                </a:lnTo>
                <a:lnTo>
                  <a:pt x="3232" y="1188"/>
                </a:lnTo>
                <a:lnTo>
                  <a:pt x="3237" y="1201"/>
                </a:lnTo>
                <a:lnTo>
                  <a:pt x="3238" y="1215"/>
                </a:lnTo>
                <a:lnTo>
                  <a:pt x="3240" y="1227"/>
                </a:lnTo>
                <a:lnTo>
                  <a:pt x="3094" y="12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 name="Rectangle 25">
            <a:extLst>
              <a:ext uri="{FF2B5EF4-FFF2-40B4-BE49-F238E27FC236}">
                <a16:creationId xmlns:a16="http://schemas.microsoft.com/office/drawing/2014/main" id="{BDCDAB21-2C53-4493-81AD-1360D5C2603A}"/>
              </a:ext>
            </a:extLst>
          </p:cNvPr>
          <p:cNvSpPr>
            <a:spLocks noChangeArrowheads="1"/>
          </p:cNvSpPr>
          <p:nvPr userDrawn="1"/>
        </p:nvSpPr>
        <p:spPr bwMode="auto">
          <a:xfrm>
            <a:off x="106363" y="6627813"/>
            <a:ext cx="38535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800" b="0" dirty="0">
                <a:latin typeface="Arial" pitchFamily="34" charset="0"/>
                <a:ea typeface="Arial Unicode MS" pitchFamily="50" charset="-128"/>
                <a:cs typeface="Arial" pitchFamily="34" charset="0"/>
              </a:rPr>
              <a:t>© 2024 Brother Industries, Ltd. All Rights Reserved.</a:t>
            </a:r>
          </a:p>
        </p:txBody>
      </p:sp>
      <p:sp>
        <p:nvSpPr>
          <p:cNvPr id="14" name="Text Placeholder 2"/>
          <p:cNvSpPr>
            <a:spLocks noGrp="1"/>
          </p:cNvSpPr>
          <p:nvPr>
            <p:ph type="body" idx="1"/>
          </p:nvPr>
        </p:nvSpPr>
        <p:spPr>
          <a:xfrm>
            <a:off x="392400" y="1072799"/>
            <a:ext cx="8355600" cy="5234400"/>
          </a:xfrm>
          <a:prstGeom prst="rect">
            <a:avLst/>
          </a:prstGeom>
        </p:spPr>
        <p:txBody>
          <a:bodyPr vert="horz" lIns="0" tIns="0" rIns="0" bIns="0" rtlCol="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2303220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70" r:id="rId7"/>
    <p:sldLayoutId id="2147483666" r:id="rId8"/>
    <p:sldLayoutId id="2147483682" r:id="rId9"/>
  </p:sldLayoutIdLst>
  <p:hf hdr="0" ftr="0" dt="0"/>
  <p:txStyles>
    <p:titleStyle>
      <a:lvl1pPr algn="l" defTabSz="914400" rtl="0" eaLnBrk="1" latinLnBrk="0" hangingPunct="1">
        <a:lnSpc>
          <a:spcPct val="10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p:titleStyle>
    <p:bodyStyle>
      <a:lvl1pPr marL="230400" indent="-230400" algn="l" defTabSz="914400" rtl="0" eaLnBrk="1" latinLnBrk="0" hangingPunct="1">
        <a:lnSpc>
          <a:spcPct val="100000"/>
        </a:lnSpc>
        <a:spcBef>
          <a:spcPts val="1000"/>
        </a:spcBef>
        <a:buFont typeface="Arial" panose="020B0604020202020204" pitchFamily="34" charset="0"/>
        <a:buChar char="•"/>
        <a:defRPr kumimoji="1" sz="2400" b="1" kern="1200">
          <a:solidFill>
            <a:schemeClr val="tx1"/>
          </a:solidFill>
          <a:latin typeface="Meiryo UI" panose="020B0604030504040204" pitchFamily="50" charset="-128"/>
          <a:ea typeface="Meiryo UI" panose="020B0604030504040204" pitchFamily="50" charset="-128"/>
          <a:cs typeface="+mn-cs"/>
        </a:defRPr>
      </a:lvl1pPr>
      <a:lvl2pPr marL="687600" indent="-230400" algn="l" defTabSz="914400" rtl="0" eaLnBrk="1" latinLnBrk="0" hangingPunct="1">
        <a:lnSpc>
          <a:spcPct val="100000"/>
        </a:lnSpc>
        <a:spcBef>
          <a:spcPts val="500"/>
        </a:spcBef>
        <a:buFont typeface="Meiryo UI" panose="020B0604030504040204" pitchFamily="50" charset="-128"/>
        <a:buChar char="⁻"/>
        <a:tabLst>
          <a:tab pos="449263" algn="l"/>
        </a:tabLst>
        <a:defRPr kumimoji="1" sz="2000" kern="1200">
          <a:solidFill>
            <a:schemeClr val="tx1"/>
          </a:solidFill>
          <a:latin typeface="Meiryo UI" panose="020B0604030504040204" pitchFamily="50" charset="-128"/>
          <a:ea typeface="Meiryo UI" panose="020B0604030504040204" pitchFamily="50" charset="-128"/>
          <a:cs typeface="+mn-cs"/>
        </a:defRPr>
      </a:lvl2pPr>
      <a:lvl3pPr marL="1144800" indent="-2304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6020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20592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100000"/>
        </a:lnSpc>
        <a:spcBef>
          <a:spcPts val="500"/>
        </a:spcBef>
        <a:buFont typeface="Meiryo UI" panose="020B0604030504040204" pitchFamily="50" charset="-128"/>
        <a:buChar char="≫"/>
        <a:defRPr kumimoji="1" sz="1600" kern="1200" baseline="0">
          <a:solidFill>
            <a:schemeClr val="tx1"/>
          </a:solidFill>
          <a:latin typeface="Meiryo UI" panose="020B0604030504040204" pitchFamily="50" charset="-128"/>
          <a:ea typeface="Meiryo UI" panose="020B0604030504040204" pitchFamily="50" charset="-128"/>
          <a:cs typeface="+mn-cs"/>
        </a:defRPr>
      </a:lvl6pPr>
      <a:lvl7pPr marL="2971800" indent="-228600" algn="l" defTabSz="914400" rtl="0" eaLnBrk="1" latinLnBrk="0" hangingPunct="1">
        <a:lnSpc>
          <a:spcPct val="100000"/>
        </a:lnSpc>
        <a:spcBef>
          <a:spcPts val="500"/>
        </a:spcBef>
        <a:buFont typeface="Meiryo UI" panose="020B0604030504040204" pitchFamily="50" charset="-128"/>
        <a:buChar char="≫"/>
        <a:defRPr kumimoji="1" sz="1600" kern="1200" baseline="0">
          <a:solidFill>
            <a:schemeClr val="tx1"/>
          </a:solidFill>
          <a:latin typeface="Meiryo UI" panose="020B0604030504040204" pitchFamily="50" charset="-128"/>
          <a:ea typeface="Meiryo UI" panose="020B0604030504040204" pitchFamily="50" charset="-128"/>
          <a:cs typeface="+mn-cs"/>
        </a:defRPr>
      </a:lvl7pPr>
      <a:lvl8pPr marL="3429000" indent="-228600" algn="l" defTabSz="914400" rtl="0" eaLnBrk="1" latinLnBrk="0" hangingPunct="1">
        <a:lnSpc>
          <a:spcPct val="100000"/>
        </a:lnSpc>
        <a:spcBef>
          <a:spcPts val="500"/>
        </a:spcBef>
        <a:buFont typeface="Meiryo UI" panose="020B0604030504040204" pitchFamily="50" charset="-128"/>
        <a:buChar char="≫"/>
        <a:defRPr kumimoji="1" sz="1600" kern="1200" baseline="0">
          <a:solidFill>
            <a:schemeClr val="tx1"/>
          </a:solidFill>
          <a:latin typeface="Meiryo UI" panose="020B0604030504040204" pitchFamily="50" charset="-128"/>
          <a:ea typeface="Meiryo UI" panose="020B0604030504040204" pitchFamily="50" charset="-128"/>
          <a:cs typeface="+mn-cs"/>
        </a:defRPr>
      </a:lvl8pPr>
      <a:lvl9pPr marL="3886200" indent="-228600" algn="l" defTabSz="914400" rtl="0" eaLnBrk="1" latinLnBrk="0" hangingPunct="1">
        <a:lnSpc>
          <a:spcPct val="100000"/>
        </a:lnSpc>
        <a:spcBef>
          <a:spcPts val="500"/>
        </a:spcBef>
        <a:buFont typeface="Meiryo UI" panose="020B0604030504040204" pitchFamily="50" charset="-128"/>
        <a:buChar char="≫"/>
        <a:defRPr kumimoji="1" sz="1600" kern="1200" baseline="0">
          <a:solidFill>
            <a:schemeClr val="tx1"/>
          </a:solidFill>
          <a:latin typeface="Meiryo UI" panose="020B0604030504040204" pitchFamily="50" charset="-128"/>
          <a:ea typeface="Meiryo UI" panose="020B0604030504040204" pitchFamily="50" charset="-128"/>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DF77C3F-D9A9-444E-B82F-7F833449942D}"/>
              </a:ext>
            </a:extLst>
          </p:cNvPr>
          <p:cNvSpPr/>
          <p:nvPr userDrawn="1"/>
        </p:nvSpPr>
        <p:spPr>
          <a:xfrm>
            <a:off x="0" y="-147"/>
            <a:ext cx="9144000" cy="820738"/>
          </a:xfrm>
          <a:prstGeom prst="rect">
            <a:avLst/>
          </a:prstGeom>
          <a:solidFill>
            <a:srgbClr val="0D2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Rectangle 5">
            <a:extLst>
              <a:ext uri="{FF2B5EF4-FFF2-40B4-BE49-F238E27FC236}">
                <a16:creationId xmlns:a16="http://schemas.microsoft.com/office/drawing/2014/main" id="{5C8843C7-4B00-40D1-BC6D-A6D451239255}"/>
              </a:ext>
            </a:extLst>
          </p:cNvPr>
          <p:cNvSpPr>
            <a:spLocks noChangeArrowheads="1"/>
          </p:cNvSpPr>
          <p:nvPr userDrawn="1"/>
        </p:nvSpPr>
        <p:spPr bwMode="auto">
          <a:xfrm>
            <a:off x="3829" y="6619877"/>
            <a:ext cx="9144000" cy="238125"/>
          </a:xfrm>
          <a:prstGeom prst="rect">
            <a:avLst/>
          </a:prstGeom>
          <a:solidFill>
            <a:srgbClr val="E8E8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800" dirty="0">
              <a:solidFill>
                <a:schemeClr val="tx1"/>
              </a:solidFill>
            </a:endParaRPr>
          </a:p>
        </p:txBody>
      </p:sp>
      <p:sp>
        <p:nvSpPr>
          <p:cNvPr id="2" name="Title Placeholder 1"/>
          <p:cNvSpPr>
            <a:spLocks noGrp="1"/>
          </p:cNvSpPr>
          <p:nvPr>
            <p:ph type="title"/>
          </p:nvPr>
        </p:nvSpPr>
        <p:spPr bwMode="white">
          <a:xfrm>
            <a:off x="290799" y="156118"/>
            <a:ext cx="6878068" cy="539209"/>
          </a:xfrm>
          <a:prstGeom prst="rect">
            <a:avLst/>
          </a:prstGeom>
        </p:spPr>
        <p:txBody>
          <a:bodyPr vert="horz" lIns="91440" tIns="45720" rIns="91440" bIns="45720" rtlCol="0" anchor="ctr">
            <a:normAutofit/>
          </a:bodyPr>
          <a:lstStyle/>
          <a:p>
            <a:r>
              <a:rPr lang="ja-JP" altLang="en-US" dirty="0"/>
              <a:t>タイトルを入力</a:t>
            </a:r>
            <a:endParaRPr lang="en-US" dirty="0"/>
          </a:p>
        </p:txBody>
      </p:sp>
      <p:sp>
        <p:nvSpPr>
          <p:cNvPr id="6" name="Slide Number Placeholder 5"/>
          <p:cNvSpPr>
            <a:spLocks noGrp="1"/>
          </p:cNvSpPr>
          <p:nvPr>
            <p:ph type="sldNum" sz="quarter" idx="4"/>
          </p:nvPr>
        </p:nvSpPr>
        <p:spPr>
          <a:xfrm>
            <a:off x="4342378" y="6619876"/>
            <a:ext cx="466904" cy="238125"/>
          </a:xfrm>
          <a:prstGeom prst="rect">
            <a:avLst/>
          </a:prstGeom>
        </p:spPr>
        <p:txBody>
          <a:bodyPr vert="horz" lIns="91440" tIns="45720" rIns="91440" bIns="45720" rtlCol="0" anchor="ctr"/>
          <a:lstStyle>
            <a:lvl1pPr algn="ctr">
              <a:defRPr sz="1000">
                <a:solidFill>
                  <a:schemeClr val="tx1"/>
                </a:solidFill>
                <a:latin typeface="+mn-lt"/>
                <a:ea typeface="Meiryo UI" panose="020B0604030504040204" pitchFamily="50" charset="-128"/>
              </a:defRPr>
            </a:lvl1pPr>
          </a:lstStyle>
          <a:p>
            <a:fld id="{2714E9B5-9B87-4B86-A617-088EF19C2C8B}" type="slidenum">
              <a:rPr kumimoji="1" lang="ja-JP" altLang="en-US" smtClean="0"/>
              <a:pPr/>
              <a:t>‹#›</a:t>
            </a:fld>
            <a:endParaRPr kumimoji="1" lang="ja-JP" altLang="en-US" dirty="0"/>
          </a:p>
        </p:txBody>
      </p:sp>
      <p:sp>
        <p:nvSpPr>
          <p:cNvPr id="8" name="Freeform 13">
            <a:extLst>
              <a:ext uri="{FF2B5EF4-FFF2-40B4-BE49-F238E27FC236}">
                <a16:creationId xmlns:a16="http://schemas.microsoft.com/office/drawing/2014/main" id="{330EDB05-5253-4398-A902-05807041C9FA}"/>
              </a:ext>
            </a:extLst>
          </p:cNvPr>
          <p:cNvSpPr>
            <a:spLocks noEditPoints="1"/>
          </p:cNvSpPr>
          <p:nvPr userDrawn="1"/>
        </p:nvSpPr>
        <p:spPr bwMode="ltGray">
          <a:xfrm>
            <a:off x="7477126" y="161925"/>
            <a:ext cx="1412875" cy="533400"/>
          </a:xfrm>
          <a:custGeom>
            <a:avLst/>
            <a:gdLst>
              <a:gd name="T0" fmla="*/ 1264022 w 4015"/>
              <a:gd name="T1" fmla="*/ 118651 h 1515"/>
              <a:gd name="T2" fmla="*/ 1051475 w 4015"/>
              <a:gd name="T3" fmla="*/ 100695 h 1515"/>
              <a:gd name="T4" fmla="*/ 920568 w 4015"/>
              <a:gd name="T5" fmla="*/ 56333 h 1515"/>
              <a:gd name="T6" fmla="*/ 778401 w 4015"/>
              <a:gd name="T7" fmla="*/ 241878 h 1515"/>
              <a:gd name="T8" fmla="*/ 684092 w 4015"/>
              <a:gd name="T9" fmla="*/ 223922 h 1515"/>
              <a:gd name="T10" fmla="*/ 556353 w 4015"/>
              <a:gd name="T11" fmla="*/ 73937 h 1515"/>
              <a:gd name="T12" fmla="*/ 389552 w 4015"/>
              <a:gd name="T13" fmla="*/ 104568 h 1515"/>
              <a:gd name="T14" fmla="*/ 246329 w 4015"/>
              <a:gd name="T15" fmla="*/ 128157 h 1515"/>
              <a:gd name="T16" fmla="*/ 59471 w 4015"/>
              <a:gd name="T17" fmla="*/ 0 h 1515"/>
              <a:gd name="T18" fmla="*/ 94309 w 4015"/>
              <a:gd name="T19" fmla="*/ 312998 h 1515"/>
              <a:gd name="T20" fmla="*/ 256534 w 4015"/>
              <a:gd name="T21" fmla="*/ 311590 h 1515"/>
              <a:gd name="T22" fmla="*/ 376180 w 4015"/>
              <a:gd name="T23" fmla="*/ 124636 h 1515"/>
              <a:gd name="T24" fmla="*/ 428613 w 4015"/>
              <a:gd name="T25" fmla="*/ 302084 h 1515"/>
              <a:gd name="T26" fmla="*/ 608434 w 4015"/>
              <a:gd name="T27" fmla="*/ 244343 h 1515"/>
              <a:gd name="T28" fmla="*/ 739340 w 4015"/>
              <a:gd name="T29" fmla="*/ 317928 h 1515"/>
              <a:gd name="T30" fmla="*/ 881507 w 4015"/>
              <a:gd name="T31" fmla="*/ 121819 h 1515"/>
              <a:gd name="T32" fmla="*/ 959981 w 4015"/>
              <a:gd name="T33" fmla="*/ 173575 h 1515"/>
              <a:gd name="T34" fmla="*/ 1150006 w 4015"/>
              <a:gd name="T35" fmla="*/ 317223 h 1515"/>
              <a:gd name="T36" fmla="*/ 1197513 w 4015"/>
              <a:gd name="T37" fmla="*/ 248216 h 1515"/>
              <a:gd name="T38" fmla="*/ 1087720 w 4015"/>
              <a:gd name="T39" fmla="*/ 226035 h 1515"/>
              <a:gd name="T40" fmla="*/ 1386131 w 4015"/>
              <a:gd name="T41" fmla="*/ 118651 h 1515"/>
              <a:gd name="T42" fmla="*/ 57360 w 4015"/>
              <a:gd name="T43" fmla="*/ 194348 h 1515"/>
              <a:gd name="T44" fmla="*/ 156595 w 4015"/>
              <a:gd name="T45" fmla="*/ 121467 h 1515"/>
              <a:gd name="T46" fmla="*/ 168912 w 4015"/>
              <a:gd name="T47" fmla="*/ 246455 h 1515"/>
              <a:gd name="T48" fmla="*/ 420519 w 4015"/>
              <a:gd name="T49" fmla="*/ 201741 h 1515"/>
              <a:gd name="T50" fmla="*/ 512365 w 4015"/>
              <a:gd name="T51" fmla="*/ 118651 h 1515"/>
              <a:gd name="T52" fmla="*/ 536646 w 4015"/>
              <a:gd name="T53" fmla="*/ 242230 h 1515"/>
              <a:gd name="T54" fmla="*/ 1133819 w 4015"/>
              <a:gd name="T55" fmla="*/ 109849 h 1515"/>
              <a:gd name="T56" fmla="*/ 321284 w 4015"/>
              <a:gd name="T57" fmla="*/ 430241 h 1515"/>
              <a:gd name="T58" fmla="*/ 268499 w 4015"/>
              <a:gd name="T59" fmla="*/ 405947 h 1515"/>
              <a:gd name="T60" fmla="*/ 261109 w 4015"/>
              <a:gd name="T61" fmla="*/ 437282 h 1515"/>
              <a:gd name="T62" fmla="*/ 289613 w 4015"/>
              <a:gd name="T63" fmla="*/ 489038 h 1515"/>
              <a:gd name="T64" fmla="*/ 288557 w 4015"/>
              <a:gd name="T65" fmla="*/ 477419 h 1515"/>
              <a:gd name="T66" fmla="*/ 297003 w 4015"/>
              <a:gd name="T67" fmla="*/ 440451 h 1515"/>
              <a:gd name="T68" fmla="*/ 391664 w 4015"/>
              <a:gd name="T69" fmla="*/ 475659 h 1515"/>
              <a:gd name="T70" fmla="*/ 487732 w 4015"/>
              <a:gd name="T71" fmla="*/ 459815 h 1515"/>
              <a:gd name="T72" fmla="*/ 458173 w 4015"/>
              <a:gd name="T73" fmla="*/ 532344 h 1515"/>
              <a:gd name="T74" fmla="*/ 555297 w 4015"/>
              <a:gd name="T75" fmla="*/ 401370 h 1515"/>
              <a:gd name="T76" fmla="*/ 570077 w 4015"/>
              <a:gd name="T77" fmla="*/ 489390 h 1515"/>
              <a:gd name="T78" fmla="*/ 631307 w 4015"/>
              <a:gd name="T79" fmla="*/ 435170 h 1515"/>
              <a:gd name="T80" fmla="*/ 572540 w 4015"/>
              <a:gd name="T81" fmla="*/ 476363 h 1515"/>
              <a:gd name="T82" fmla="*/ 589079 w 4015"/>
              <a:gd name="T83" fmla="*/ 403835 h 1515"/>
              <a:gd name="T84" fmla="*/ 588023 w 4015"/>
              <a:gd name="T85" fmla="*/ 478828 h 1515"/>
              <a:gd name="T86" fmla="*/ 668256 w 4015"/>
              <a:gd name="T87" fmla="*/ 464745 h 1515"/>
              <a:gd name="T88" fmla="*/ 687611 w 4015"/>
              <a:gd name="T89" fmla="*/ 491150 h 1515"/>
              <a:gd name="T90" fmla="*/ 774178 w 4015"/>
              <a:gd name="T91" fmla="*/ 489390 h 1515"/>
              <a:gd name="T92" fmla="*/ 788606 w 4015"/>
              <a:gd name="T93" fmla="*/ 394329 h 1515"/>
              <a:gd name="T94" fmla="*/ 875173 w 4015"/>
              <a:gd name="T95" fmla="*/ 404539 h 1515"/>
              <a:gd name="T96" fmla="*/ 845966 w 4015"/>
              <a:gd name="T97" fmla="*/ 408764 h 1515"/>
              <a:gd name="T98" fmla="*/ 891009 w 4015"/>
              <a:gd name="T99" fmla="*/ 472490 h 1515"/>
              <a:gd name="T100" fmla="*/ 900510 w 4015"/>
              <a:gd name="T101" fmla="*/ 483053 h 1515"/>
              <a:gd name="T102" fmla="*/ 931125 w 4015"/>
              <a:gd name="T103" fmla="*/ 356304 h 1515"/>
              <a:gd name="T104" fmla="*/ 950128 w 4015"/>
              <a:gd name="T105" fmla="*/ 364402 h 1515"/>
              <a:gd name="T106" fmla="*/ 1032472 w 4015"/>
              <a:gd name="T107" fmla="*/ 397497 h 1515"/>
              <a:gd name="T108" fmla="*/ 967371 w 4015"/>
              <a:gd name="T109" fmla="*/ 442916 h 1515"/>
              <a:gd name="T110" fmla="*/ 1035991 w 4015"/>
              <a:gd name="T111" fmla="*/ 480588 h 1515"/>
              <a:gd name="T112" fmla="*/ 1013469 w 4015"/>
              <a:gd name="T113" fmla="*/ 477419 h 1515"/>
              <a:gd name="T114" fmla="*/ 1007487 w 4015"/>
              <a:gd name="T115" fmla="*/ 405595 h 1515"/>
              <a:gd name="T116" fmla="*/ 1090535 w 4015"/>
              <a:gd name="T117" fmla="*/ 399610 h 1515"/>
              <a:gd name="T118" fmla="*/ 1099333 w 4015"/>
              <a:gd name="T119" fmla="*/ 487982 h 1515"/>
              <a:gd name="T120" fmla="*/ 1094758 w 4015"/>
              <a:gd name="T121" fmla="*/ 465801 h 1515"/>
              <a:gd name="T122" fmla="*/ 1122558 w 4015"/>
              <a:gd name="T123" fmla="*/ 391160 h 1515"/>
              <a:gd name="T124" fmla="*/ 1135227 w 4015"/>
              <a:gd name="T125" fmla="*/ 414045 h 15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15" h="1515">
                <a:moveTo>
                  <a:pt x="3997" y="165"/>
                </a:moveTo>
                <a:lnTo>
                  <a:pt x="3997" y="165"/>
                </a:lnTo>
                <a:lnTo>
                  <a:pt x="3955" y="166"/>
                </a:lnTo>
                <a:lnTo>
                  <a:pt x="3915" y="171"/>
                </a:lnTo>
                <a:lnTo>
                  <a:pt x="3879" y="178"/>
                </a:lnTo>
                <a:lnTo>
                  <a:pt x="3844" y="187"/>
                </a:lnTo>
                <a:lnTo>
                  <a:pt x="3813" y="199"/>
                </a:lnTo>
                <a:lnTo>
                  <a:pt x="3783" y="214"/>
                </a:lnTo>
                <a:lnTo>
                  <a:pt x="3757" y="231"/>
                </a:lnTo>
                <a:lnTo>
                  <a:pt x="3733" y="250"/>
                </a:lnTo>
                <a:lnTo>
                  <a:pt x="3712" y="271"/>
                </a:lnTo>
                <a:lnTo>
                  <a:pt x="3693" y="294"/>
                </a:lnTo>
                <a:lnTo>
                  <a:pt x="3678" y="318"/>
                </a:lnTo>
                <a:lnTo>
                  <a:pt x="3664" y="345"/>
                </a:lnTo>
                <a:lnTo>
                  <a:pt x="3654" y="372"/>
                </a:lnTo>
                <a:lnTo>
                  <a:pt x="3646" y="400"/>
                </a:lnTo>
                <a:lnTo>
                  <a:pt x="3640" y="430"/>
                </a:lnTo>
                <a:lnTo>
                  <a:pt x="3639" y="462"/>
                </a:lnTo>
                <a:lnTo>
                  <a:pt x="3631" y="429"/>
                </a:lnTo>
                <a:lnTo>
                  <a:pt x="3621" y="396"/>
                </a:lnTo>
                <a:lnTo>
                  <a:pt x="3607" y="366"/>
                </a:lnTo>
                <a:lnTo>
                  <a:pt x="3592" y="337"/>
                </a:lnTo>
                <a:lnTo>
                  <a:pt x="3574" y="310"/>
                </a:lnTo>
                <a:lnTo>
                  <a:pt x="3555" y="286"/>
                </a:lnTo>
                <a:lnTo>
                  <a:pt x="3532" y="264"/>
                </a:lnTo>
                <a:lnTo>
                  <a:pt x="3508" y="243"/>
                </a:lnTo>
                <a:lnTo>
                  <a:pt x="3483" y="223"/>
                </a:lnTo>
                <a:lnTo>
                  <a:pt x="3456" y="207"/>
                </a:lnTo>
                <a:lnTo>
                  <a:pt x="3427" y="193"/>
                </a:lnTo>
                <a:lnTo>
                  <a:pt x="3397" y="181"/>
                </a:lnTo>
                <a:lnTo>
                  <a:pt x="3366" y="172"/>
                </a:lnTo>
                <a:lnTo>
                  <a:pt x="3334" y="165"/>
                </a:lnTo>
                <a:lnTo>
                  <a:pt x="3301" y="162"/>
                </a:lnTo>
                <a:lnTo>
                  <a:pt x="3268" y="160"/>
                </a:lnTo>
                <a:lnTo>
                  <a:pt x="3235" y="162"/>
                </a:lnTo>
                <a:lnTo>
                  <a:pt x="3202" y="165"/>
                </a:lnTo>
                <a:lnTo>
                  <a:pt x="3171" y="172"/>
                </a:lnTo>
                <a:lnTo>
                  <a:pt x="3141" y="181"/>
                </a:lnTo>
                <a:lnTo>
                  <a:pt x="3112" y="193"/>
                </a:lnTo>
                <a:lnTo>
                  <a:pt x="3084" y="207"/>
                </a:lnTo>
                <a:lnTo>
                  <a:pt x="3057" y="223"/>
                </a:lnTo>
                <a:lnTo>
                  <a:pt x="3031" y="243"/>
                </a:lnTo>
                <a:lnTo>
                  <a:pt x="3009" y="262"/>
                </a:lnTo>
                <a:lnTo>
                  <a:pt x="2988" y="286"/>
                </a:lnTo>
                <a:lnTo>
                  <a:pt x="2968" y="310"/>
                </a:lnTo>
                <a:lnTo>
                  <a:pt x="2950" y="337"/>
                </a:lnTo>
                <a:lnTo>
                  <a:pt x="2935" y="366"/>
                </a:lnTo>
                <a:lnTo>
                  <a:pt x="2922" y="396"/>
                </a:lnTo>
                <a:lnTo>
                  <a:pt x="2913" y="427"/>
                </a:lnTo>
                <a:lnTo>
                  <a:pt x="2905" y="460"/>
                </a:lnTo>
                <a:lnTo>
                  <a:pt x="2904" y="430"/>
                </a:lnTo>
                <a:lnTo>
                  <a:pt x="2899" y="400"/>
                </a:lnTo>
                <a:lnTo>
                  <a:pt x="2892" y="373"/>
                </a:lnTo>
                <a:lnTo>
                  <a:pt x="2883" y="345"/>
                </a:lnTo>
                <a:lnTo>
                  <a:pt x="2871" y="319"/>
                </a:lnTo>
                <a:lnTo>
                  <a:pt x="2856" y="295"/>
                </a:lnTo>
                <a:lnTo>
                  <a:pt x="2839" y="271"/>
                </a:lnTo>
                <a:lnTo>
                  <a:pt x="2821" y="250"/>
                </a:lnTo>
                <a:lnTo>
                  <a:pt x="2802" y="231"/>
                </a:lnTo>
                <a:lnTo>
                  <a:pt x="2779" y="213"/>
                </a:lnTo>
                <a:lnTo>
                  <a:pt x="2755" y="198"/>
                </a:lnTo>
                <a:lnTo>
                  <a:pt x="2730" y="184"/>
                </a:lnTo>
                <a:lnTo>
                  <a:pt x="2703" y="174"/>
                </a:lnTo>
                <a:lnTo>
                  <a:pt x="2676" y="166"/>
                </a:lnTo>
                <a:lnTo>
                  <a:pt x="2646" y="162"/>
                </a:lnTo>
                <a:lnTo>
                  <a:pt x="2616" y="160"/>
                </a:lnTo>
                <a:lnTo>
                  <a:pt x="2590" y="162"/>
                </a:lnTo>
                <a:lnTo>
                  <a:pt x="2565" y="165"/>
                </a:lnTo>
                <a:lnTo>
                  <a:pt x="2541" y="171"/>
                </a:lnTo>
                <a:lnTo>
                  <a:pt x="2517" y="180"/>
                </a:lnTo>
                <a:lnTo>
                  <a:pt x="2494" y="190"/>
                </a:lnTo>
                <a:lnTo>
                  <a:pt x="2473" y="204"/>
                </a:lnTo>
                <a:lnTo>
                  <a:pt x="2454" y="219"/>
                </a:lnTo>
                <a:lnTo>
                  <a:pt x="2434" y="235"/>
                </a:lnTo>
                <a:lnTo>
                  <a:pt x="2434" y="1"/>
                </a:lnTo>
                <a:lnTo>
                  <a:pt x="2260" y="1"/>
                </a:lnTo>
                <a:lnTo>
                  <a:pt x="2260" y="522"/>
                </a:lnTo>
                <a:lnTo>
                  <a:pt x="2260" y="546"/>
                </a:lnTo>
                <a:lnTo>
                  <a:pt x="2257" y="576"/>
                </a:lnTo>
                <a:lnTo>
                  <a:pt x="2256" y="595"/>
                </a:lnTo>
                <a:lnTo>
                  <a:pt x="2251" y="613"/>
                </a:lnTo>
                <a:lnTo>
                  <a:pt x="2245" y="631"/>
                </a:lnTo>
                <a:lnTo>
                  <a:pt x="2239" y="646"/>
                </a:lnTo>
                <a:lnTo>
                  <a:pt x="2232" y="661"/>
                </a:lnTo>
                <a:lnTo>
                  <a:pt x="2223" y="675"/>
                </a:lnTo>
                <a:lnTo>
                  <a:pt x="2212" y="687"/>
                </a:lnTo>
                <a:lnTo>
                  <a:pt x="2202" y="697"/>
                </a:lnTo>
                <a:lnTo>
                  <a:pt x="2191" y="706"/>
                </a:lnTo>
                <a:lnTo>
                  <a:pt x="2179" y="715"/>
                </a:lnTo>
                <a:lnTo>
                  <a:pt x="2166" y="721"/>
                </a:lnTo>
                <a:lnTo>
                  <a:pt x="2152" y="727"/>
                </a:lnTo>
                <a:lnTo>
                  <a:pt x="2139" y="732"/>
                </a:lnTo>
                <a:lnTo>
                  <a:pt x="2124" y="735"/>
                </a:lnTo>
                <a:lnTo>
                  <a:pt x="2110" y="736"/>
                </a:lnTo>
                <a:lnTo>
                  <a:pt x="2095" y="738"/>
                </a:lnTo>
                <a:lnTo>
                  <a:pt x="2080" y="736"/>
                </a:lnTo>
                <a:lnTo>
                  <a:pt x="2065" y="735"/>
                </a:lnTo>
                <a:lnTo>
                  <a:pt x="2050" y="733"/>
                </a:lnTo>
                <a:lnTo>
                  <a:pt x="2035" y="729"/>
                </a:lnTo>
                <a:lnTo>
                  <a:pt x="2022" y="724"/>
                </a:lnTo>
                <a:lnTo>
                  <a:pt x="2010" y="718"/>
                </a:lnTo>
                <a:lnTo>
                  <a:pt x="1996" y="711"/>
                </a:lnTo>
                <a:lnTo>
                  <a:pt x="1986" y="703"/>
                </a:lnTo>
                <a:lnTo>
                  <a:pt x="1975" y="693"/>
                </a:lnTo>
                <a:lnTo>
                  <a:pt x="1966" y="681"/>
                </a:lnTo>
                <a:lnTo>
                  <a:pt x="1957" y="667"/>
                </a:lnTo>
                <a:lnTo>
                  <a:pt x="1950" y="652"/>
                </a:lnTo>
                <a:lnTo>
                  <a:pt x="1944" y="636"/>
                </a:lnTo>
                <a:lnTo>
                  <a:pt x="1941" y="618"/>
                </a:lnTo>
                <a:lnTo>
                  <a:pt x="1938" y="598"/>
                </a:lnTo>
                <a:lnTo>
                  <a:pt x="1936" y="576"/>
                </a:lnTo>
                <a:lnTo>
                  <a:pt x="1935" y="531"/>
                </a:lnTo>
                <a:lnTo>
                  <a:pt x="1935" y="336"/>
                </a:lnTo>
                <a:lnTo>
                  <a:pt x="2205" y="336"/>
                </a:lnTo>
                <a:lnTo>
                  <a:pt x="2205" y="172"/>
                </a:lnTo>
                <a:lnTo>
                  <a:pt x="1935" y="172"/>
                </a:lnTo>
                <a:lnTo>
                  <a:pt x="1935" y="1"/>
                </a:lnTo>
                <a:lnTo>
                  <a:pt x="1759" y="1"/>
                </a:lnTo>
                <a:lnTo>
                  <a:pt x="1759" y="460"/>
                </a:lnTo>
                <a:lnTo>
                  <a:pt x="1752" y="429"/>
                </a:lnTo>
                <a:lnTo>
                  <a:pt x="1741" y="399"/>
                </a:lnTo>
                <a:lnTo>
                  <a:pt x="1729" y="369"/>
                </a:lnTo>
                <a:lnTo>
                  <a:pt x="1713" y="342"/>
                </a:lnTo>
                <a:lnTo>
                  <a:pt x="1696" y="315"/>
                </a:lnTo>
                <a:lnTo>
                  <a:pt x="1677" y="291"/>
                </a:lnTo>
                <a:lnTo>
                  <a:pt x="1656" y="267"/>
                </a:lnTo>
                <a:lnTo>
                  <a:pt x="1632" y="246"/>
                </a:lnTo>
                <a:lnTo>
                  <a:pt x="1608" y="228"/>
                </a:lnTo>
                <a:lnTo>
                  <a:pt x="1581" y="210"/>
                </a:lnTo>
                <a:lnTo>
                  <a:pt x="1552" y="195"/>
                </a:lnTo>
                <a:lnTo>
                  <a:pt x="1524" y="183"/>
                </a:lnTo>
                <a:lnTo>
                  <a:pt x="1492" y="174"/>
                </a:lnTo>
                <a:lnTo>
                  <a:pt x="1461" y="166"/>
                </a:lnTo>
                <a:lnTo>
                  <a:pt x="1428" y="162"/>
                </a:lnTo>
                <a:lnTo>
                  <a:pt x="1395" y="160"/>
                </a:lnTo>
                <a:lnTo>
                  <a:pt x="1372" y="160"/>
                </a:lnTo>
                <a:lnTo>
                  <a:pt x="1351" y="163"/>
                </a:lnTo>
                <a:lnTo>
                  <a:pt x="1330" y="166"/>
                </a:lnTo>
                <a:lnTo>
                  <a:pt x="1311" y="169"/>
                </a:lnTo>
                <a:lnTo>
                  <a:pt x="1290" y="175"/>
                </a:lnTo>
                <a:lnTo>
                  <a:pt x="1270" y="181"/>
                </a:lnTo>
                <a:lnTo>
                  <a:pt x="1251" y="189"/>
                </a:lnTo>
                <a:lnTo>
                  <a:pt x="1233" y="198"/>
                </a:lnTo>
                <a:lnTo>
                  <a:pt x="1215" y="207"/>
                </a:lnTo>
                <a:lnTo>
                  <a:pt x="1197" y="217"/>
                </a:lnTo>
                <a:lnTo>
                  <a:pt x="1180" y="229"/>
                </a:lnTo>
                <a:lnTo>
                  <a:pt x="1164" y="241"/>
                </a:lnTo>
                <a:lnTo>
                  <a:pt x="1149" y="253"/>
                </a:lnTo>
                <a:lnTo>
                  <a:pt x="1134" y="268"/>
                </a:lnTo>
                <a:lnTo>
                  <a:pt x="1119" y="282"/>
                </a:lnTo>
                <a:lnTo>
                  <a:pt x="1107" y="297"/>
                </a:lnTo>
                <a:lnTo>
                  <a:pt x="1107" y="165"/>
                </a:lnTo>
                <a:lnTo>
                  <a:pt x="1087" y="165"/>
                </a:lnTo>
                <a:lnTo>
                  <a:pt x="1045" y="166"/>
                </a:lnTo>
                <a:lnTo>
                  <a:pt x="1006" y="171"/>
                </a:lnTo>
                <a:lnTo>
                  <a:pt x="970" y="177"/>
                </a:lnTo>
                <a:lnTo>
                  <a:pt x="937" y="187"/>
                </a:lnTo>
                <a:lnTo>
                  <a:pt x="906" y="199"/>
                </a:lnTo>
                <a:lnTo>
                  <a:pt x="876" y="213"/>
                </a:lnTo>
                <a:lnTo>
                  <a:pt x="850" y="229"/>
                </a:lnTo>
                <a:lnTo>
                  <a:pt x="826" y="247"/>
                </a:lnTo>
                <a:lnTo>
                  <a:pt x="805" y="268"/>
                </a:lnTo>
                <a:lnTo>
                  <a:pt x="786" y="289"/>
                </a:lnTo>
                <a:lnTo>
                  <a:pt x="771" y="313"/>
                </a:lnTo>
                <a:lnTo>
                  <a:pt x="757" y="339"/>
                </a:lnTo>
                <a:lnTo>
                  <a:pt x="745" y="366"/>
                </a:lnTo>
                <a:lnTo>
                  <a:pt x="738" y="394"/>
                </a:lnTo>
                <a:lnTo>
                  <a:pt x="732" y="423"/>
                </a:lnTo>
                <a:lnTo>
                  <a:pt x="729" y="453"/>
                </a:lnTo>
                <a:lnTo>
                  <a:pt x="721" y="423"/>
                </a:lnTo>
                <a:lnTo>
                  <a:pt x="712" y="393"/>
                </a:lnTo>
                <a:lnTo>
                  <a:pt x="700" y="364"/>
                </a:lnTo>
                <a:lnTo>
                  <a:pt x="685" y="339"/>
                </a:lnTo>
                <a:lnTo>
                  <a:pt x="670" y="313"/>
                </a:lnTo>
                <a:lnTo>
                  <a:pt x="652" y="289"/>
                </a:lnTo>
                <a:lnTo>
                  <a:pt x="631" y="267"/>
                </a:lnTo>
                <a:lnTo>
                  <a:pt x="610" y="247"/>
                </a:lnTo>
                <a:lnTo>
                  <a:pt x="586" y="228"/>
                </a:lnTo>
                <a:lnTo>
                  <a:pt x="562" y="213"/>
                </a:lnTo>
                <a:lnTo>
                  <a:pt x="535" y="198"/>
                </a:lnTo>
                <a:lnTo>
                  <a:pt x="508" y="186"/>
                </a:lnTo>
                <a:lnTo>
                  <a:pt x="478" y="177"/>
                </a:lnTo>
                <a:lnTo>
                  <a:pt x="448" y="171"/>
                </a:lnTo>
                <a:lnTo>
                  <a:pt x="418" y="166"/>
                </a:lnTo>
                <a:lnTo>
                  <a:pt x="385" y="165"/>
                </a:lnTo>
                <a:lnTo>
                  <a:pt x="352" y="166"/>
                </a:lnTo>
                <a:lnTo>
                  <a:pt x="322" y="171"/>
                </a:lnTo>
                <a:lnTo>
                  <a:pt x="292" y="178"/>
                </a:lnTo>
                <a:lnTo>
                  <a:pt x="264" y="187"/>
                </a:lnTo>
                <a:lnTo>
                  <a:pt x="238" y="201"/>
                </a:lnTo>
                <a:lnTo>
                  <a:pt x="214" y="216"/>
                </a:lnTo>
                <a:lnTo>
                  <a:pt x="190" y="234"/>
                </a:lnTo>
                <a:lnTo>
                  <a:pt x="169" y="253"/>
                </a:lnTo>
                <a:lnTo>
                  <a:pt x="169" y="0"/>
                </a:lnTo>
                <a:lnTo>
                  <a:pt x="0" y="0"/>
                </a:lnTo>
                <a:lnTo>
                  <a:pt x="0" y="439"/>
                </a:lnTo>
                <a:lnTo>
                  <a:pt x="1" y="531"/>
                </a:lnTo>
                <a:lnTo>
                  <a:pt x="3" y="570"/>
                </a:lnTo>
                <a:lnTo>
                  <a:pt x="7" y="606"/>
                </a:lnTo>
                <a:lnTo>
                  <a:pt x="16" y="642"/>
                </a:lnTo>
                <a:lnTo>
                  <a:pt x="28" y="675"/>
                </a:lnTo>
                <a:lnTo>
                  <a:pt x="42" y="708"/>
                </a:lnTo>
                <a:lnTo>
                  <a:pt x="60" y="738"/>
                </a:lnTo>
                <a:lnTo>
                  <a:pt x="79" y="766"/>
                </a:lnTo>
                <a:lnTo>
                  <a:pt x="102" y="793"/>
                </a:lnTo>
                <a:lnTo>
                  <a:pt x="126" y="817"/>
                </a:lnTo>
                <a:lnTo>
                  <a:pt x="139" y="828"/>
                </a:lnTo>
                <a:lnTo>
                  <a:pt x="154" y="838"/>
                </a:lnTo>
                <a:lnTo>
                  <a:pt x="169" y="847"/>
                </a:lnTo>
                <a:lnTo>
                  <a:pt x="184" y="856"/>
                </a:lnTo>
                <a:lnTo>
                  <a:pt x="199" y="865"/>
                </a:lnTo>
                <a:lnTo>
                  <a:pt x="216" y="873"/>
                </a:lnTo>
                <a:lnTo>
                  <a:pt x="232" y="879"/>
                </a:lnTo>
                <a:lnTo>
                  <a:pt x="250" y="885"/>
                </a:lnTo>
                <a:lnTo>
                  <a:pt x="268" y="889"/>
                </a:lnTo>
                <a:lnTo>
                  <a:pt x="286" y="894"/>
                </a:lnTo>
                <a:lnTo>
                  <a:pt x="306" y="897"/>
                </a:lnTo>
                <a:lnTo>
                  <a:pt x="325" y="900"/>
                </a:lnTo>
                <a:lnTo>
                  <a:pt x="345" y="901"/>
                </a:lnTo>
                <a:lnTo>
                  <a:pt x="366" y="901"/>
                </a:lnTo>
                <a:lnTo>
                  <a:pt x="400" y="900"/>
                </a:lnTo>
                <a:lnTo>
                  <a:pt x="435" y="895"/>
                </a:lnTo>
                <a:lnTo>
                  <a:pt x="466" y="889"/>
                </a:lnTo>
                <a:lnTo>
                  <a:pt x="498" y="879"/>
                </a:lnTo>
                <a:lnTo>
                  <a:pt x="528" y="868"/>
                </a:lnTo>
                <a:lnTo>
                  <a:pt x="555" y="853"/>
                </a:lnTo>
                <a:lnTo>
                  <a:pt x="582" y="837"/>
                </a:lnTo>
                <a:lnTo>
                  <a:pt x="606" y="819"/>
                </a:lnTo>
                <a:lnTo>
                  <a:pt x="628" y="799"/>
                </a:lnTo>
                <a:lnTo>
                  <a:pt x="649" y="777"/>
                </a:lnTo>
                <a:lnTo>
                  <a:pt x="667" y="753"/>
                </a:lnTo>
                <a:lnTo>
                  <a:pt x="684" y="727"/>
                </a:lnTo>
                <a:lnTo>
                  <a:pt x="699" y="700"/>
                </a:lnTo>
                <a:lnTo>
                  <a:pt x="711" y="672"/>
                </a:lnTo>
                <a:lnTo>
                  <a:pt x="721" y="643"/>
                </a:lnTo>
                <a:lnTo>
                  <a:pt x="729" y="612"/>
                </a:lnTo>
                <a:lnTo>
                  <a:pt x="729" y="885"/>
                </a:lnTo>
                <a:lnTo>
                  <a:pt x="903" y="885"/>
                </a:lnTo>
                <a:lnTo>
                  <a:pt x="903" y="546"/>
                </a:lnTo>
                <a:lnTo>
                  <a:pt x="904" y="498"/>
                </a:lnTo>
                <a:lnTo>
                  <a:pt x="906" y="478"/>
                </a:lnTo>
                <a:lnTo>
                  <a:pt x="909" y="460"/>
                </a:lnTo>
                <a:lnTo>
                  <a:pt x="913" y="444"/>
                </a:lnTo>
                <a:lnTo>
                  <a:pt x="918" y="427"/>
                </a:lnTo>
                <a:lnTo>
                  <a:pt x="925" y="414"/>
                </a:lnTo>
                <a:lnTo>
                  <a:pt x="934" y="400"/>
                </a:lnTo>
                <a:lnTo>
                  <a:pt x="943" y="387"/>
                </a:lnTo>
                <a:lnTo>
                  <a:pt x="954" y="376"/>
                </a:lnTo>
                <a:lnTo>
                  <a:pt x="966" y="366"/>
                </a:lnTo>
                <a:lnTo>
                  <a:pt x="979" y="357"/>
                </a:lnTo>
                <a:lnTo>
                  <a:pt x="994" y="349"/>
                </a:lnTo>
                <a:lnTo>
                  <a:pt x="1009" y="343"/>
                </a:lnTo>
                <a:lnTo>
                  <a:pt x="1026" y="337"/>
                </a:lnTo>
                <a:lnTo>
                  <a:pt x="1044" y="334"/>
                </a:lnTo>
                <a:lnTo>
                  <a:pt x="1063" y="331"/>
                </a:lnTo>
                <a:lnTo>
                  <a:pt x="1083" y="331"/>
                </a:lnTo>
                <a:lnTo>
                  <a:pt x="1069" y="354"/>
                </a:lnTo>
                <a:lnTo>
                  <a:pt x="1057" y="376"/>
                </a:lnTo>
                <a:lnTo>
                  <a:pt x="1047" y="400"/>
                </a:lnTo>
                <a:lnTo>
                  <a:pt x="1039" y="426"/>
                </a:lnTo>
                <a:lnTo>
                  <a:pt x="1032" y="451"/>
                </a:lnTo>
                <a:lnTo>
                  <a:pt x="1027" y="477"/>
                </a:lnTo>
                <a:lnTo>
                  <a:pt x="1024" y="504"/>
                </a:lnTo>
                <a:lnTo>
                  <a:pt x="1023" y="531"/>
                </a:lnTo>
                <a:lnTo>
                  <a:pt x="1024" y="550"/>
                </a:lnTo>
                <a:lnTo>
                  <a:pt x="1026" y="570"/>
                </a:lnTo>
                <a:lnTo>
                  <a:pt x="1027" y="588"/>
                </a:lnTo>
                <a:lnTo>
                  <a:pt x="1030" y="606"/>
                </a:lnTo>
                <a:lnTo>
                  <a:pt x="1035" y="624"/>
                </a:lnTo>
                <a:lnTo>
                  <a:pt x="1039" y="642"/>
                </a:lnTo>
                <a:lnTo>
                  <a:pt x="1045" y="660"/>
                </a:lnTo>
                <a:lnTo>
                  <a:pt x="1053" y="676"/>
                </a:lnTo>
                <a:lnTo>
                  <a:pt x="1068" y="708"/>
                </a:lnTo>
                <a:lnTo>
                  <a:pt x="1087" y="739"/>
                </a:lnTo>
                <a:lnTo>
                  <a:pt x="1108" y="768"/>
                </a:lnTo>
                <a:lnTo>
                  <a:pt x="1132" y="795"/>
                </a:lnTo>
                <a:lnTo>
                  <a:pt x="1158" y="817"/>
                </a:lnTo>
                <a:lnTo>
                  <a:pt x="1186" y="840"/>
                </a:lnTo>
                <a:lnTo>
                  <a:pt x="1218" y="858"/>
                </a:lnTo>
                <a:lnTo>
                  <a:pt x="1251" y="874"/>
                </a:lnTo>
                <a:lnTo>
                  <a:pt x="1267" y="880"/>
                </a:lnTo>
                <a:lnTo>
                  <a:pt x="1284" y="886"/>
                </a:lnTo>
                <a:lnTo>
                  <a:pt x="1302" y="891"/>
                </a:lnTo>
                <a:lnTo>
                  <a:pt x="1320" y="895"/>
                </a:lnTo>
                <a:lnTo>
                  <a:pt x="1338" y="898"/>
                </a:lnTo>
                <a:lnTo>
                  <a:pt x="1357" y="901"/>
                </a:lnTo>
                <a:lnTo>
                  <a:pt x="1375" y="903"/>
                </a:lnTo>
                <a:lnTo>
                  <a:pt x="1395" y="903"/>
                </a:lnTo>
                <a:lnTo>
                  <a:pt x="1428" y="901"/>
                </a:lnTo>
                <a:lnTo>
                  <a:pt x="1461" y="897"/>
                </a:lnTo>
                <a:lnTo>
                  <a:pt x="1492" y="889"/>
                </a:lnTo>
                <a:lnTo>
                  <a:pt x="1524" y="880"/>
                </a:lnTo>
                <a:lnTo>
                  <a:pt x="1552" y="868"/>
                </a:lnTo>
                <a:lnTo>
                  <a:pt x="1581" y="853"/>
                </a:lnTo>
                <a:lnTo>
                  <a:pt x="1608" y="837"/>
                </a:lnTo>
                <a:lnTo>
                  <a:pt x="1632" y="817"/>
                </a:lnTo>
                <a:lnTo>
                  <a:pt x="1656" y="796"/>
                </a:lnTo>
                <a:lnTo>
                  <a:pt x="1677" y="772"/>
                </a:lnTo>
                <a:lnTo>
                  <a:pt x="1696" y="748"/>
                </a:lnTo>
                <a:lnTo>
                  <a:pt x="1713" y="721"/>
                </a:lnTo>
                <a:lnTo>
                  <a:pt x="1729" y="694"/>
                </a:lnTo>
                <a:lnTo>
                  <a:pt x="1741" y="664"/>
                </a:lnTo>
                <a:lnTo>
                  <a:pt x="1752" y="634"/>
                </a:lnTo>
                <a:lnTo>
                  <a:pt x="1759" y="603"/>
                </a:lnTo>
                <a:lnTo>
                  <a:pt x="1759" y="604"/>
                </a:lnTo>
                <a:lnTo>
                  <a:pt x="1761" y="636"/>
                </a:lnTo>
                <a:lnTo>
                  <a:pt x="1765" y="667"/>
                </a:lnTo>
                <a:lnTo>
                  <a:pt x="1773" y="697"/>
                </a:lnTo>
                <a:lnTo>
                  <a:pt x="1785" y="726"/>
                </a:lnTo>
                <a:lnTo>
                  <a:pt x="1797" y="753"/>
                </a:lnTo>
                <a:lnTo>
                  <a:pt x="1813" y="777"/>
                </a:lnTo>
                <a:lnTo>
                  <a:pt x="1831" y="799"/>
                </a:lnTo>
                <a:lnTo>
                  <a:pt x="1852" y="820"/>
                </a:lnTo>
                <a:lnTo>
                  <a:pt x="1875" y="840"/>
                </a:lnTo>
                <a:lnTo>
                  <a:pt x="1899" y="856"/>
                </a:lnTo>
                <a:lnTo>
                  <a:pt x="1926" y="870"/>
                </a:lnTo>
                <a:lnTo>
                  <a:pt x="1953" y="882"/>
                </a:lnTo>
                <a:lnTo>
                  <a:pt x="1981" y="891"/>
                </a:lnTo>
                <a:lnTo>
                  <a:pt x="2011" y="898"/>
                </a:lnTo>
                <a:lnTo>
                  <a:pt x="2043" y="903"/>
                </a:lnTo>
                <a:lnTo>
                  <a:pt x="2074" y="904"/>
                </a:lnTo>
                <a:lnTo>
                  <a:pt x="2101" y="903"/>
                </a:lnTo>
                <a:lnTo>
                  <a:pt x="2128" y="898"/>
                </a:lnTo>
                <a:lnTo>
                  <a:pt x="2152" y="891"/>
                </a:lnTo>
                <a:lnTo>
                  <a:pt x="2176" y="882"/>
                </a:lnTo>
                <a:lnTo>
                  <a:pt x="2200" y="870"/>
                </a:lnTo>
                <a:lnTo>
                  <a:pt x="2221" y="856"/>
                </a:lnTo>
                <a:lnTo>
                  <a:pt x="2242" y="840"/>
                </a:lnTo>
                <a:lnTo>
                  <a:pt x="2260" y="822"/>
                </a:lnTo>
                <a:lnTo>
                  <a:pt x="2260" y="883"/>
                </a:lnTo>
                <a:lnTo>
                  <a:pt x="2434" y="883"/>
                </a:lnTo>
                <a:lnTo>
                  <a:pt x="2434" y="511"/>
                </a:lnTo>
                <a:lnTo>
                  <a:pt x="2436" y="493"/>
                </a:lnTo>
                <a:lnTo>
                  <a:pt x="2437" y="472"/>
                </a:lnTo>
                <a:lnTo>
                  <a:pt x="2440" y="451"/>
                </a:lnTo>
                <a:lnTo>
                  <a:pt x="2443" y="433"/>
                </a:lnTo>
                <a:lnTo>
                  <a:pt x="2449" y="417"/>
                </a:lnTo>
                <a:lnTo>
                  <a:pt x="2457" y="402"/>
                </a:lnTo>
                <a:lnTo>
                  <a:pt x="2464" y="387"/>
                </a:lnTo>
                <a:lnTo>
                  <a:pt x="2473" y="375"/>
                </a:lnTo>
                <a:lnTo>
                  <a:pt x="2482" y="364"/>
                </a:lnTo>
                <a:lnTo>
                  <a:pt x="2494" y="354"/>
                </a:lnTo>
                <a:lnTo>
                  <a:pt x="2505" y="346"/>
                </a:lnTo>
                <a:lnTo>
                  <a:pt x="2517" y="339"/>
                </a:lnTo>
                <a:lnTo>
                  <a:pt x="2530" y="333"/>
                </a:lnTo>
                <a:lnTo>
                  <a:pt x="2544" y="328"/>
                </a:lnTo>
                <a:lnTo>
                  <a:pt x="2557" y="325"/>
                </a:lnTo>
                <a:lnTo>
                  <a:pt x="2571" y="324"/>
                </a:lnTo>
                <a:lnTo>
                  <a:pt x="2584" y="324"/>
                </a:lnTo>
                <a:lnTo>
                  <a:pt x="2599" y="324"/>
                </a:lnTo>
                <a:lnTo>
                  <a:pt x="2613" y="325"/>
                </a:lnTo>
                <a:lnTo>
                  <a:pt x="2626" y="328"/>
                </a:lnTo>
                <a:lnTo>
                  <a:pt x="2638" y="333"/>
                </a:lnTo>
                <a:lnTo>
                  <a:pt x="2652" y="339"/>
                </a:lnTo>
                <a:lnTo>
                  <a:pt x="2662" y="346"/>
                </a:lnTo>
                <a:lnTo>
                  <a:pt x="2674" y="354"/>
                </a:lnTo>
                <a:lnTo>
                  <a:pt x="2683" y="364"/>
                </a:lnTo>
                <a:lnTo>
                  <a:pt x="2694" y="375"/>
                </a:lnTo>
                <a:lnTo>
                  <a:pt x="2701" y="387"/>
                </a:lnTo>
                <a:lnTo>
                  <a:pt x="2709" y="402"/>
                </a:lnTo>
                <a:lnTo>
                  <a:pt x="2715" y="417"/>
                </a:lnTo>
                <a:lnTo>
                  <a:pt x="2721" y="433"/>
                </a:lnTo>
                <a:lnTo>
                  <a:pt x="2724" y="451"/>
                </a:lnTo>
                <a:lnTo>
                  <a:pt x="2727" y="471"/>
                </a:lnTo>
                <a:lnTo>
                  <a:pt x="2728" y="493"/>
                </a:lnTo>
                <a:lnTo>
                  <a:pt x="2728" y="520"/>
                </a:lnTo>
                <a:lnTo>
                  <a:pt x="2728" y="883"/>
                </a:lnTo>
                <a:lnTo>
                  <a:pt x="2905" y="885"/>
                </a:lnTo>
                <a:lnTo>
                  <a:pt x="2905" y="607"/>
                </a:lnTo>
                <a:lnTo>
                  <a:pt x="2913" y="640"/>
                </a:lnTo>
                <a:lnTo>
                  <a:pt x="2922" y="672"/>
                </a:lnTo>
                <a:lnTo>
                  <a:pt x="2935" y="700"/>
                </a:lnTo>
                <a:lnTo>
                  <a:pt x="2950" y="729"/>
                </a:lnTo>
                <a:lnTo>
                  <a:pt x="2967" y="754"/>
                </a:lnTo>
                <a:lnTo>
                  <a:pt x="2986" y="778"/>
                </a:lnTo>
                <a:lnTo>
                  <a:pt x="3009" y="801"/>
                </a:lnTo>
                <a:lnTo>
                  <a:pt x="3031" y="822"/>
                </a:lnTo>
                <a:lnTo>
                  <a:pt x="3057" y="840"/>
                </a:lnTo>
                <a:lnTo>
                  <a:pt x="3082" y="855"/>
                </a:lnTo>
                <a:lnTo>
                  <a:pt x="3111" y="870"/>
                </a:lnTo>
                <a:lnTo>
                  <a:pt x="3141" y="880"/>
                </a:lnTo>
                <a:lnTo>
                  <a:pt x="3171" y="889"/>
                </a:lnTo>
                <a:lnTo>
                  <a:pt x="3202" y="897"/>
                </a:lnTo>
                <a:lnTo>
                  <a:pt x="3235" y="900"/>
                </a:lnTo>
                <a:lnTo>
                  <a:pt x="3268" y="901"/>
                </a:lnTo>
                <a:lnTo>
                  <a:pt x="3306" y="900"/>
                </a:lnTo>
                <a:lnTo>
                  <a:pt x="3342" y="895"/>
                </a:lnTo>
                <a:lnTo>
                  <a:pt x="3375" y="888"/>
                </a:lnTo>
                <a:lnTo>
                  <a:pt x="3405" y="879"/>
                </a:lnTo>
                <a:lnTo>
                  <a:pt x="3435" y="867"/>
                </a:lnTo>
                <a:lnTo>
                  <a:pt x="3462" y="853"/>
                </a:lnTo>
                <a:lnTo>
                  <a:pt x="3486" y="837"/>
                </a:lnTo>
                <a:lnTo>
                  <a:pt x="3508" y="819"/>
                </a:lnTo>
                <a:lnTo>
                  <a:pt x="3529" y="799"/>
                </a:lnTo>
                <a:lnTo>
                  <a:pt x="3549" y="778"/>
                </a:lnTo>
                <a:lnTo>
                  <a:pt x="3565" y="757"/>
                </a:lnTo>
                <a:lnTo>
                  <a:pt x="3580" y="733"/>
                </a:lnTo>
                <a:lnTo>
                  <a:pt x="3592" y="709"/>
                </a:lnTo>
                <a:lnTo>
                  <a:pt x="3603" y="685"/>
                </a:lnTo>
                <a:lnTo>
                  <a:pt x="3612" y="660"/>
                </a:lnTo>
                <a:lnTo>
                  <a:pt x="3619" y="634"/>
                </a:lnTo>
                <a:lnTo>
                  <a:pt x="3448" y="634"/>
                </a:lnTo>
                <a:lnTo>
                  <a:pt x="3441" y="654"/>
                </a:lnTo>
                <a:lnTo>
                  <a:pt x="3429" y="673"/>
                </a:lnTo>
                <a:lnTo>
                  <a:pt x="3421" y="684"/>
                </a:lnTo>
                <a:lnTo>
                  <a:pt x="3412" y="694"/>
                </a:lnTo>
                <a:lnTo>
                  <a:pt x="3403" y="705"/>
                </a:lnTo>
                <a:lnTo>
                  <a:pt x="3393" y="714"/>
                </a:lnTo>
                <a:lnTo>
                  <a:pt x="3381" y="723"/>
                </a:lnTo>
                <a:lnTo>
                  <a:pt x="3367" y="732"/>
                </a:lnTo>
                <a:lnTo>
                  <a:pt x="3354" y="739"/>
                </a:lnTo>
                <a:lnTo>
                  <a:pt x="3339" y="745"/>
                </a:lnTo>
                <a:lnTo>
                  <a:pt x="3322" y="750"/>
                </a:lnTo>
                <a:lnTo>
                  <a:pt x="3306" y="754"/>
                </a:lnTo>
                <a:lnTo>
                  <a:pt x="3288" y="756"/>
                </a:lnTo>
                <a:lnTo>
                  <a:pt x="3268" y="757"/>
                </a:lnTo>
                <a:lnTo>
                  <a:pt x="3252" y="757"/>
                </a:lnTo>
                <a:lnTo>
                  <a:pt x="3234" y="754"/>
                </a:lnTo>
                <a:lnTo>
                  <a:pt x="3217" y="751"/>
                </a:lnTo>
                <a:lnTo>
                  <a:pt x="3201" y="745"/>
                </a:lnTo>
                <a:lnTo>
                  <a:pt x="3186" y="739"/>
                </a:lnTo>
                <a:lnTo>
                  <a:pt x="3171" y="732"/>
                </a:lnTo>
                <a:lnTo>
                  <a:pt x="3156" y="723"/>
                </a:lnTo>
                <a:lnTo>
                  <a:pt x="3142" y="712"/>
                </a:lnTo>
                <a:lnTo>
                  <a:pt x="3130" y="700"/>
                </a:lnTo>
                <a:lnTo>
                  <a:pt x="3118" y="687"/>
                </a:lnTo>
                <a:lnTo>
                  <a:pt x="3108" y="673"/>
                </a:lnTo>
                <a:lnTo>
                  <a:pt x="3099" y="658"/>
                </a:lnTo>
                <a:lnTo>
                  <a:pt x="3091" y="642"/>
                </a:lnTo>
                <a:lnTo>
                  <a:pt x="3084" y="625"/>
                </a:lnTo>
                <a:lnTo>
                  <a:pt x="3078" y="607"/>
                </a:lnTo>
                <a:lnTo>
                  <a:pt x="3073" y="588"/>
                </a:lnTo>
                <a:lnTo>
                  <a:pt x="3639" y="588"/>
                </a:lnTo>
                <a:lnTo>
                  <a:pt x="3639" y="885"/>
                </a:lnTo>
                <a:lnTo>
                  <a:pt x="3813" y="885"/>
                </a:lnTo>
                <a:lnTo>
                  <a:pt x="3813" y="546"/>
                </a:lnTo>
                <a:lnTo>
                  <a:pt x="3814" y="498"/>
                </a:lnTo>
                <a:lnTo>
                  <a:pt x="3816" y="478"/>
                </a:lnTo>
                <a:lnTo>
                  <a:pt x="3819" y="460"/>
                </a:lnTo>
                <a:lnTo>
                  <a:pt x="3822" y="442"/>
                </a:lnTo>
                <a:lnTo>
                  <a:pt x="3828" y="427"/>
                </a:lnTo>
                <a:lnTo>
                  <a:pt x="3835" y="412"/>
                </a:lnTo>
                <a:lnTo>
                  <a:pt x="3844" y="399"/>
                </a:lnTo>
                <a:lnTo>
                  <a:pt x="3853" y="385"/>
                </a:lnTo>
                <a:lnTo>
                  <a:pt x="3865" y="375"/>
                </a:lnTo>
                <a:lnTo>
                  <a:pt x="3877" y="364"/>
                </a:lnTo>
                <a:lnTo>
                  <a:pt x="3891" y="355"/>
                </a:lnTo>
                <a:lnTo>
                  <a:pt x="3906" y="348"/>
                </a:lnTo>
                <a:lnTo>
                  <a:pt x="3922" y="342"/>
                </a:lnTo>
                <a:lnTo>
                  <a:pt x="3939" y="337"/>
                </a:lnTo>
                <a:lnTo>
                  <a:pt x="3957" y="334"/>
                </a:lnTo>
                <a:lnTo>
                  <a:pt x="3976" y="331"/>
                </a:lnTo>
                <a:lnTo>
                  <a:pt x="3997" y="331"/>
                </a:lnTo>
                <a:lnTo>
                  <a:pt x="4015" y="331"/>
                </a:lnTo>
                <a:lnTo>
                  <a:pt x="4015" y="165"/>
                </a:lnTo>
                <a:lnTo>
                  <a:pt x="3997" y="165"/>
                </a:lnTo>
                <a:close/>
                <a:moveTo>
                  <a:pt x="366" y="735"/>
                </a:moveTo>
                <a:lnTo>
                  <a:pt x="366" y="735"/>
                </a:lnTo>
                <a:lnTo>
                  <a:pt x="345" y="733"/>
                </a:lnTo>
                <a:lnTo>
                  <a:pt x="324" y="730"/>
                </a:lnTo>
                <a:lnTo>
                  <a:pt x="304" y="726"/>
                </a:lnTo>
                <a:lnTo>
                  <a:pt x="286" y="718"/>
                </a:lnTo>
                <a:lnTo>
                  <a:pt x="268" y="711"/>
                </a:lnTo>
                <a:lnTo>
                  <a:pt x="252" y="700"/>
                </a:lnTo>
                <a:lnTo>
                  <a:pt x="235" y="688"/>
                </a:lnTo>
                <a:lnTo>
                  <a:pt x="222" y="675"/>
                </a:lnTo>
                <a:lnTo>
                  <a:pt x="208" y="661"/>
                </a:lnTo>
                <a:lnTo>
                  <a:pt x="196" y="645"/>
                </a:lnTo>
                <a:lnTo>
                  <a:pt x="187" y="628"/>
                </a:lnTo>
                <a:lnTo>
                  <a:pt x="178" y="610"/>
                </a:lnTo>
                <a:lnTo>
                  <a:pt x="172" y="592"/>
                </a:lnTo>
                <a:lnTo>
                  <a:pt x="166" y="573"/>
                </a:lnTo>
                <a:lnTo>
                  <a:pt x="163" y="552"/>
                </a:lnTo>
                <a:lnTo>
                  <a:pt x="163" y="531"/>
                </a:lnTo>
                <a:lnTo>
                  <a:pt x="163" y="511"/>
                </a:lnTo>
                <a:lnTo>
                  <a:pt x="166" y="490"/>
                </a:lnTo>
                <a:lnTo>
                  <a:pt x="172" y="471"/>
                </a:lnTo>
                <a:lnTo>
                  <a:pt x="178" y="453"/>
                </a:lnTo>
                <a:lnTo>
                  <a:pt x="187" y="435"/>
                </a:lnTo>
                <a:lnTo>
                  <a:pt x="196" y="418"/>
                </a:lnTo>
                <a:lnTo>
                  <a:pt x="208" y="402"/>
                </a:lnTo>
                <a:lnTo>
                  <a:pt x="222" y="388"/>
                </a:lnTo>
                <a:lnTo>
                  <a:pt x="235" y="375"/>
                </a:lnTo>
                <a:lnTo>
                  <a:pt x="250" y="363"/>
                </a:lnTo>
                <a:lnTo>
                  <a:pt x="268" y="352"/>
                </a:lnTo>
                <a:lnTo>
                  <a:pt x="285" y="345"/>
                </a:lnTo>
                <a:lnTo>
                  <a:pt x="304" y="337"/>
                </a:lnTo>
                <a:lnTo>
                  <a:pt x="324" y="333"/>
                </a:lnTo>
                <a:lnTo>
                  <a:pt x="345" y="330"/>
                </a:lnTo>
                <a:lnTo>
                  <a:pt x="366" y="328"/>
                </a:lnTo>
                <a:lnTo>
                  <a:pt x="387" y="330"/>
                </a:lnTo>
                <a:lnTo>
                  <a:pt x="408" y="333"/>
                </a:lnTo>
                <a:lnTo>
                  <a:pt x="427" y="337"/>
                </a:lnTo>
                <a:lnTo>
                  <a:pt x="445" y="345"/>
                </a:lnTo>
                <a:lnTo>
                  <a:pt x="463" y="352"/>
                </a:lnTo>
                <a:lnTo>
                  <a:pt x="480" y="363"/>
                </a:lnTo>
                <a:lnTo>
                  <a:pt x="496" y="375"/>
                </a:lnTo>
                <a:lnTo>
                  <a:pt x="510" y="387"/>
                </a:lnTo>
                <a:lnTo>
                  <a:pt x="523" y="402"/>
                </a:lnTo>
                <a:lnTo>
                  <a:pt x="535" y="417"/>
                </a:lnTo>
                <a:lnTo>
                  <a:pt x="544" y="435"/>
                </a:lnTo>
                <a:lnTo>
                  <a:pt x="553" y="451"/>
                </a:lnTo>
                <a:lnTo>
                  <a:pt x="559" y="471"/>
                </a:lnTo>
                <a:lnTo>
                  <a:pt x="564" y="490"/>
                </a:lnTo>
                <a:lnTo>
                  <a:pt x="567" y="510"/>
                </a:lnTo>
                <a:lnTo>
                  <a:pt x="568" y="531"/>
                </a:lnTo>
                <a:lnTo>
                  <a:pt x="567" y="553"/>
                </a:lnTo>
                <a:lnTo>
                  <a:pt x="564" y="573"/>
                </a:lnTo>
                <a:lnTo>
                  <a:pt x="559" y="592"/>
                </a:lnTo>
                <a:lnTo>
                  <a:pt x="553" y="612"/>
                </a:lnTo>
                <a:lnTo>
                  <a:pt x="544" y="628"/>
                </a:lnTo>
                <a:lnTo>
                  <a:pt x="534" y="646"/>
                </a:lnTo>
                <a:lnTo>
                  <a:pt x="523" y="661"/>
                </a:lnTo>
                <a:lnTo>
                  <a:pt x="510" y="676"/>
                </a:lnTo>
                <a:lnTo>
                  <a:pt x="496" y="688"/>
                </a:lnTo>
                <a:lnTo>
                  <a:pt x="480" y="700"/>
                </a:lnTo>
                <a:lnTo>
                  <a:pt x="463" y="711"/>
                </a:lnTo>
                <a:lnTo>
                  <a:pt x="445" y="718"/>
                </a:lnTo>
                <a:lnTo>
                  <a:pt x="427" y="726"/>
                </a:lnTo>
                <a:lnTo>
                  <a:pt x="408" y="730"/>
                </a:lnTo>
                <a:lnTo>
                  <a:pt x="387" y="733"/>
                </a:lnTo>
                <a:lnTo>
                  <a:pt x="366" y="735"/>
                </a:lnTo>
                <a:close/>
                <a:moveTo>
                  <a:pt x="1395" y="735"/>
                </a:moveTo>
                <a:lnTo>
                  <a:pt x="1395" y="735"/>
                </a:lnTo>
                <a:lnTo>
                  <a:pt x="1374" y="733"/>
                </a:lnTo>
                <a:lnTo>
                  <a:pt x="1353" y="730"/>
                </a:lnTo>
                <a:lnTo>
                  <a:pt x="1333" y="726"/>
                </a:lnTo>
                <a:lnTo>
                  <a:pt x="1315" y="718"/>
                </a:lnTo>
                <a:lnTo>
                  <a:pt x="1297" y="711"/>
                </a:lnTo>
                <a:lnTo>
                  <a:pt x="1281" y="700"/>
                </a:lnTo>
                <a:lnTo>
                  <a:pt x="1264" y="688"/>
                </a:lnTo>
                <a:lnTo>
                  <a:pt x="1251" y="675"/>
                </a:lnTo>
                <a:lnTo>
                  <a:pt x="1237" y="661"/>
                </a:lnTo>
                <a:lnTo>
                  <a:pt x="1225" y="645"/>
                </a:lnTo>
                <a:lnTo>
                  <a:pt x="1216" y="628"/>
                </a:lnTo>
                <a:lnTo>
                  <a:pt x="1207" y="610"/>
                </a:lnTo>
                <a:lnTo>
                  <a:pt x="1201" y="592"/>
                </a:lnTo>
                <a:lnTo>
                  <a:pt x="1195" y="573"/>
                </a:lnTo>
                <a:lnTo>
                  <a:pt x="1192" y="552"/>
                </a:lnTo>
                <a:lnTo>
                  <a:pt x="1192" y="531"/>
                </a:lnTo>
                <a:lnTo>
                  <a:pt x="1192" y="511"/>
                </a:lnTo>
                <a:lnTo>
                  <a:pt x="1195" y="490"/>
                </a:lnTo>
                <a:lnTo>
                  <a:pt x="1201" y="471"/>
                </a:lnTo>
                <a:lnTo>
                  <a:pt x="1207" y="453"/>
                </a:lnTo>
                <a:lnTo>
                  <a:pt x="1216" y="435"/>
                </a:lnTo>
                <a:lnTo>
                  <a:pt x="1225" y="418"/>
                </a:lnTo>
                <a:lnTo>
                  <a:pt x="1237" y="402"/>
                </a:lnTo>
                <a:lnTo>
                  <a:pt x="1251" y="388"/>
                </a:lnTo>
                <a:lnTo>
                  <a:pt x="1264" y="375"/>
                </a:lnTo>
                <a:lnTo>
                  <a:pt x="1279" y="363"/>
                </a:lnTo>
                <a:lnTo>
                  <a:pt x="1297" y="352"/>
                </a:lnTo>
                <a:lnTo>
                  <a:pt x="1314" y="345"/>
                </a:lnTo>
                <a:lnTo>
                  <a:pt x="1333" y="337"/>
                </a:lnTo>
                <a:lnTo>
                  <a:pt x="1353" y="333"/>
                </a:lnTo>
                <a:lnTo>
                  <a:pt x="1374" y="330"/>
                </a:lnTo>
                <a:lnTo>
                  <a:pt x="1395" y="328"/>
                </a:lnTo>
                <a:lnTo>
                  <a:pt x="1416" y="330"/>
                </a:lnTo>
                <a:lnTo>
                  <a:pt x="1437" y="333"/>
                </a:lnTo>
                <a:lnTo>
                  <a:pt x="1456" y="337"/>
                </a:lnTo>
                <a:lnTo>
                  <a:pt x="1474" y="345"/>
                </a:lnTo>
                <a:lnTo>
                  <a:pt x="1492" y="352"/>
                </a:lnTo>
                <a:lnTo>
                  <a:pt x="1509" y="363"/>
                </a:lnTo>
                <a:lnTo>
                  <a:pt x="1525" y="375"/>
                </a:lnTo>
                <a:lnTo>
                  <a:pt x="1539" y="387"/>
                </a:lnTo>
                <a:lnTo>
                  <a:pt x="1552" y="402"/>
                </a:lnTo>
                <a:lnTo>
                  <a:pt x="1564" y="417"/>
                </a:lnTo>
                <a:lnTo>
                  <a:pt x="1573" y="435"/>
                </a:lnTo>
                <a:lnTo>
                  <a:pt x="1582" y="451"/>
                </a:lnTo>
                <a:lnTo>
                  <a:pt x="1588" y="471"/>
                </a:lnTo>
                <a:lnTo>
                  <a:pt x="1593" y="490"/>
                </a:lnTo>
                <a:lnTo>
                  <a:pt x="1596" y="510"/>
                </a:lnTo>
                <a:lnTo>
                  <a:pt x="1597" y="531"/>
                </a:lnTo>
                <a:lnTo>
                  <a:pt x="1596" y="553"/>
                </a:lnTo>
                <a:lnTo>
                  <a:pt x="1593" y="573"/>
                </a:lnTo>
                <a:lnTo>
                  <a:pt x="1588" y="592"/>
                </a:lnTo>
                <a:lnTo>
                  <a:pt x="1582" y="612"/>
                </a:lnTo>
                <a:lnTo>
                  <a:pt x="1573" y="628"/>
                </a:lnTo>
                <a:lnTo>
                  <a:pt x="1563" y="646"/>
                </a:lnTo>
                <a:lnTo>
                  <a:pt x="1552" y="661"/>
                </a:lnTo>
                <a:lnTo>
                  <a:pt x="1539" y="676"/>
                </a:lnTo>
                <a:lnTo>
                  <a:pt x="1525" y="688"/>
                </a:lnTo>
                <a:lnTo>
                  <a:pt x="1509" y="700"/>
                </a:lnTo>
                <a:lnTo>
                  <a:pt x="1492" y="711"/>
                </a:lnTo>
                <a:lnTo>
                  <a:pt x="1474" y="718"/>
                </a:lnTo>
                <a:lnTo>
                  <a:pt x="1456" y="726"/>
                </a:lnTo>
                <a:lnTo>
                  <a:pt x="1437" y="730"/>
                </a:lnTo>
                <a:lnTo>
                  <a:pt x="1416" y="733"/>
                </a:lnTo>
                <a:lnTo>
                  <a:pt x="1395" y="735"/>
                </a:lnTo>
                <a:close/>
                <a:moveTo>
                  <a:pt x="3081" y="450"/>
                </a:moveTo>
                <a:lnTo>
                  <a:pt x="3081" y="450"/>
                </a:lnTo>
                <a:lnTo>
                  <a:pt x="3087" y="433"/>
                </a:lnTo>
                <a:lnTo>
                  <a:pt x="3094" y="418"/>
                </a:lnTo>
                <a:lnTo>
                  <a:pt x="3102" y="403"/>
                </a:lnTo>
                <a:lnTo>
                  <a:pt x="3111" y="390"/>
                </a:lnTo>
                <a:lnTo>
                  <a:pt x="3120" y="378"/>
                </a:lnTo>
                <a:lnTo>
                  <a:pt x="3130" y="366"/>
                </a:lnTo>
                <a:lnTo>
                  <a:pt x="3141" y="355"/>
                </a:lnTo>
                <a:lnTo>
                  <a:pt x="3153" y="345"/>
                </a:lnTo>
                <a:lnTo>
                  <a:pt x="3166" y="336"/>
                </a:lnTo>
                <a:lnTo>
                  <a:pt x="3180" y="328"/>
                </a:lnTo>
                <a:lnTo>
                  <a:pt x="3193" y="322"/>
                </a:lnTo>
                <a:lnTo>
                  <a:pt x="3207" y="316"/>
                </a:lnTo>
                <a:lnTo>
                  <a:pt x="3222" y="312"/>
                </a:lnTo>
                <a:lnTo>
                  <a:pt x="3237" y="309"/>
                </a:lnTo>
                <a:lnTo>
                  <a:pt x="3253" y="307"/>
                </a:lnTo>
                <a:lnTo>
                  <a:pt x="3268" y="307"/>
                </a:lnTo>
                <a:lnTo>
                  <a:pt x="3289" y="307"/>
                </a:lnTo>
                <a:lnTo>
                  <a:pt x="3307" y="310"/>
                </a:lnTo>
                <a:lnTo>
                  <a:pt x="3325" y="315"/>
                </a:lnTo>
                <a:lnTo>
                  <a:pt x="3343" y="321"/>
                </a:lnTo>
                <a:lnTo>
                  <a:pt x="3358" y="328"/>
                </a:lnTo>
                <a:lnTo>
                  <a:pt x="3373" y="337"/>
                </a:lnTo>
                <a:lnTo>
                  <a:pt x="3387" y="348"/>
                </a:lnTo>
                <a:lnTo>
                  <a:pt x="3399" y="358"/>
                </a:lnTo>
                <a:lnTo>
                  <a:pt x="3411" y="369"/>
                </a:lnTo>
                <a:lnTo>
                  <a:pt x="3421" y="381"/>
                </a:lnTo>
                <a:lnTo>
                  <a:pt x="3430" y="393"/>
                </a:lnTo>
                <a:lnTo>
                  <a:pt x="3438" y="405"/>
                </a:lnTo>
                <a:lnTo>
                  <a:pt x="3445" y="417"/>
                </a:lnTo>
                <a:lnTo>
                  <a:pt x="3450" y="429"/>
                </a:lnTo>
                <a:lnTo>
                  <a:pt x="3454" y="439"/>
                </a:lnTo>
                <a:lnTo>
                  <a:pt x="3457" y="450"/>
                </a:lnTo>
                <a:lnTo>
                  <a:pt x="3081" y="450"/>
                </a:lnTo>
                <a:close/>
                <a:moveTo>
                  <a:pt x="913" y="1222"/>
                </a:moveTo>
                <a:lnTo>
                  <a:pt x="913" y="1222"/>
                </a:lnTo>
                <a:lnTo>
                  <a:pt x="912" y="1203"/>
                </a:lnTo>
                <a:lnTo>
                  <a:pt x="909" y="1182"/>
                </a:lnTo>
                <a:lnTo>
                  <a:pt x="906" y="1173"/>
                </a:lnTo>
                <a:lnTo>
                  <a:pt x="903" y="1164"/>
                </a:lnTo>
                <a:lnTo>
                  <a:pt x="898" y="1155"/>
                </a:lnTo>
                <a:lnTo>
                  <a:pt x="892" y="1146"/>
                </a:lnTo>
                <a:lnTo>
                  <a:pt x="886" y="1138"/>
                </a:lnTo>
                <a:lnTo>
                  <a:pt x="879" y="1132"/>
                </a:lnTo>
                <a:lnTo>
                  <a:pt x="871" y="1126"/>
                </a:lnTo>
                <a:lnTo>
                  <a:pt x="861" y="1120"/>
                </a:lnTo>
                <a:lnTo>
                  <a:pt x="850" y="1117"/>
                </a:lnTo>
                <a:lnTo>
                  <a:pt x="838" y="1114"/>
                </a:lnTo>
                <a:lnTo>
                  <a:pt x="825" y="1111"/>
                </a:lnTo>
                <a:lnTo>
                  <a:pt x="810" y="1111"/>
                </a:lnTo>
                <a:lnTo>
                  <a:pt x="784" y="1113"/>
                </a:lnTo>
                <a:lnTo>
                  <a:pt x="760" y="1117"/>
                </a:lnTo>
                <a:lnTo>
                  <a:pt x="738" y="1125"/>
                </a:lnTo>
                <a:lnTo>
                  <a:pt x="718" y="1135"/>
                </a:lnTo>
                <a:lnTo>
                  <a:pt x="730" y="1168"/>
                </a:lnTo>
                <a:lnTo>
                  <a:pt x="745" y="1159"/>
                </a:lnTo>
                <a:lnTo>
                  <a:pt x="763" y="1153"/>
                </a:lnTo>
                <a:lnTo>
                  <a:pt x="783" y="1149"/>
                </a:lnTo>
                <a:lnTo>
                  <a:pt x="802" y="1147"/>
                </a:lnTo>
                <a:lnTo>
                  <a:pt x="811" y="1149"/>
                </a:lnTo>
                <a:lnTo>
                  <a:pt x="820" y="1149"/>
                </a:lnTo>
                <a:lnTo>
                  <a:pt x="828" y="1152"/>
                </a:lnTo>
                <a:lnTo>
                  <a:pt x="835" y="1155"/>
                </a:lnTo>
                <a:lnTo>
                  <a:pt x="841" y="1158"/>
                </a:lnTo>
                <a:lnTo>
                  <a:pt x="846" y="1161"/>
                </a:lnTo>
                <a:lnTo>
                  <a:pt x="853" y="1171"/>
                </a:lnTo>
                <a:lnTo>
                  <a:pt x="859" y="1180"/>
                </a:lnTo>
                <a:lnTo>
                  <a:pt x="862" y="1191"/>
                </a:lnTo>
                <a:lnTo>
                  <a:pt x="864" y="1201"/>
                </a:lnTo>
                <a:lnTo>
                  <a:pt x="864" y="1210"/>
                </a:lnTo>
                <a:lnTo>
                  <a:pt x="864" y="1216"/>
                </a:lnTo>
                <a:lnTo>
                  <a:pt x="826" y="1218"/>
                </a:lnTo>
                <a:lnTo>
                  <a:pt x="810" y="1219"/>
                </a:lnTo>
                <a:lnTo>
                  <a:pt x="793" y="1222"/>
                </a:lnTo>
                <a:lnTo>
                  <a:pt x="778" y="1227"/>
                </a:lnTo>
                <a:lnTo>
                  <a:pt x="765" y="1231"/>
                </a:lnTo>
                <a:lnTo>
                  <a:pt x="753" y="1236"/>
                </a:lnTo>
                <a:lnTo>
                  <a:pt x="742" y="1242"/>
                </a:lnTo>
                <a:lnTo>
                  <a:pt x="732" y="1249"/>
                </a:lnTo>
                <a:lnTo>
                  <a:pt x="724" y="1257"/>
                </a:lnTo>
                <a:lnTo>
                  <a:pt x="717" y="1266"/>
                </a:lnTo>
                <a:lnTo>
                  <a:pt x="711" y="1275"/>
                </a:lnTo>
                <a:lnTo>
                  <a:pt x="706" y="1284"/>
                </a:lnTo>
                <a:lnTo>
                  <a:pt x="702" y="1294"/>
                </a:lnTo>
                <a:lnTo>
                  <a:pt x="700" y="1306"/>
                </a:lnTo>
                <a:lnTo>
                  <a:pt x="700" y="1318"/>
                </a:lnTo>
                <a:lnTo>
                  <a:pt x="700" y="1333"/>
                </a:lnTo>
                <a:lnTo>
                  <a:pt x="705" y="1347"/>
                </a:lnTo>
                <a:lnTo>
                  <a:pt x="711" y="1360"/>
                </a:lnTo>
                <a:lnTo>
                  <a:pt x="721" y="1372"/>
                </a:lnTo>
                <a:lnTo>
                  <a:pt x="732" y="1381"/>
                </a:lnTo>
                <a:lnTo>
                  <a:pt x="747" y="1390"/>
                </a:lnTo>
                <a:lnTo>
                  <a:pt x="754" y="1392"/>
                </a:lnTo>
                <a:lnTo>
                  <a:pt x="763" y="1395"/>
                </a:lnTo>
                <a:lnTo>
                  <a:pt x="774" y="1396"/>
                </a:lnTo>
                <a:lnTo>
                  <a:pt x="783" y="1396"/>
                </a:lnTo>
                <a:lnTo>
                  <a:pt x="798" y="1395"/>
                </a:lnTo>
                <a:lnTo>
                  <a:pt x="811" y="1393"/>
                </a:lnTo>
                <a:lnTo>
                  <a:pt x="823" y="1389"/>
                </a:lnTo>
                <a:lnTo>
                  <a:pt x="834" y="1384"/>
                </a:lnTo>
                <a:lnTo>
                  <a:pt x="844" y="1378"/>
                </a:lnTo>
                <a:lnTo>
                  <a:pt x="853" y="1371"/>
                </a:lnTo>
                <a:lnTo>
                  <a:pt x="861" y="1363"/>
                </a:lnTo>
                <a:lnTo>
                  <a:pt x="867" y="1356"/>
                </a:lnTo>
                <a:lnTo>
                  <a:pt x="868" y="1356"/>
                </a:lnTo>
                <a:lnTo>
                  <a:pt x="873" y="1390"/>
                </a:lnTo>
                <a:lnTo>
                  <a:pt x="918" y="1390"/>
                </a:lnTo>
                <a:lnTo>
                  <a:pt x="915" y="1359"/>
                </a:lnTo>
                <a:lnTo>
                  <a:pt x="913" y="1324"/>
                </a:lnTo>
                <a:lnTo>
                  <a:pt x="913" y="1222"/>
                </a:lnTo>
                <a:close/>
                <a:moveTo>
                  <a:pt x="865" y="1299"/>
                </a:moveTo>
                <a:lnTo>
                  <a:pt x="865" y="1299"/>
                </a:lnTo>
                <a:lnTo>
                  <a:pt x="864" y="1306"/>
                </a:lnTo>
                <a:lnTo>
                  <a:pt x="862" y="1314"/>
                </a:lnTo>
                <a:lnTo>
                  <a:pt x="859" y="1323"/>
                </a:lnTo>
                <a:lnTo>
                  <a:pt x="853" y="1330"/>
                </a:lnTo>
                <a:lnTo>
                  <a:pt x="847" y="1339"/>
                </a:lnTo>
                <a:lnTo>
                  <a:pt x="840" y="1345"/>
                </a:lnTo>
                <a:lnTo>
                  <a:pt x="831" y="1351"/>
                </a:lnTo>
                <a:lnTo>
                  <a:pt x="820" y="1356"/>
                </a:lnTo>
                <a:lnTo>
                  <a:pt x="808" y="1359"/>
                </a:lnTo>
                <a:lnTo>
                  <a:pt x="796" y="1360"/>
                </a:lnTo>
                <a:lnTo>
                  <a:pt x="786" y="1359"/>
                </a:lnTo>
                <a:lnTo>
                  <a:pt x="778" y="1357"/>
                </a:lnTo>
                <a:lnTo>
                  <a:pt x="771" y="1353"/>
                </a:lnTo>
                <a:lnTo>
                  <a:pt x="763" y="1348"/>
                </a:lnTo>
                <a:lnTo>
                  <a:pt x="757" y="1341"/>
                </a:lnTo>
                <a:lnTo>
                  <a:pt x="753" y="1333"/>
                </a:lnTo>
                <a:lnTo>
                  <a:pt x="750" y="1324"/>
                </a:lnTo>
                <a:lnTo>
                  <a:pt x="750" y="1312"/>
                </a:lnTo>
                <a:lnTo>
                  <a:pt x="750" y="1303"/>
                </a:lnTo>
                <a:lnTo>
                  <a:pt x="753" y="1294"/>
                </a:lnTo>
                <a:lnTo>
                  <a:pt x="756" y="1287"/>
                </a:lnTo>
                <a:lnTo>
                  <a:pt x="760" y="1281"/>
                </a:lnTo>
                <a:lnTo>
                  <a:pt x="765" y="1275"/>
                </a:lnTo>
                <a:lnTo>
                  <a:pt x="772" y="1269"/>
                </a:lnTo>
                <a:lnTo>
                  <a:pt x="778" y="1264"/>
                </a:lnTo>
                <a:lnTo>
                  <a:pt x="787" y="1261"/>
                </a:lnTo>
                <a:lnTo>
                  <a:pt x="805" y="1255"/>
                </a:lnTo>
                <a:lnTo>
                  <a:pt x="825" y="1252"/>
                </a:lnTo>
                <a:lnTo>
                  <a:pt x="844" y="1251"/>
                </a:lnTo>
                <a:lnTo>
                  <a:pt x="865" y="1251"/>
                </a:lnTo>
                <a:lnTo>
                  <a:pt x="865" y="1299"/>
                </a:lnTo>
                <a:close/>
                <a:moveTo>
                  <a:pt x="1047" y="1047"/>
                </a:moveTo>
                <a:lnTo>
                  <a:pt x="999" y="1062"/>
                </a:lnTo>
                <a:lnTo>
                  <a:pt x="999" y="1117"/>
                </a:lnTo>
                <a:lnTo>
                  <a:pt x="957" y="1117"/>
                </a:lnTo>
                <a:lnTo>
                  <a:pt x="957" y="1155"/>
                </a:lnTo>
                <a:lnTo>
                  <a:pt x="999" y="1155"/>
                </a:lnTo>
                <a:lnTo>
                  <a:pt x="999" y="1311"/>
                </a:lnTo>
                <a:lnTo>
                  <a:pt x="1000" y="1330"/>
                </a:lnTo>
                <a:lnTo>
                  <a:pt x="1003" y="1348"/>
                </a:lnTo>
                <a:lnTo>
                  <a:pt x="1009" y="1363"/>
                </a:lnTo>
                <a:lnTo>
                  <a:pt x="1018" y="1375"/>
                </a:lnTo>
                <a:lnTo>
                  <a:pt x="1029" y="1384"/>
                </a:lnTo>
                <a:lnTo>
                  <a:pt x="1041" y="1392"/>
                </a:lnTo>
                <a:lnTo>
                  <a:pt x="1056" y="1395"/>
                </a:lnTo>
                <a:lnTo>
                  <a:pt x="1071" y="1396"/>
                </a:lnTo>
                <a:lnTo>
                  <a:pt x="1086" y="1396"/>
                </a:lnTo>
                <a:lnTo>
                  <a:pt x="1098" y="1395"/>
                </a:lnTo>
                <a:lnTo>
                  <a:pt x="1116" y="1390"/>
                </a:lnTo>
                <a:lnTo>
                  <a:pt x="1113" y="1351"/>
                </a:lnTo>
                <a:lnTo>
                  <a:pt x="1099" y="1354"/>
                </a:lnTo>
                <a:lnTo>
                  <a:pt x="1086" y="1356"/>
                </a:lnTo>
                <a:lnTo>
                  <a:pt x="1077" y="1354"/>
                </a:lnTo>
                <a:lnTo>
                  <a:pt x="1069" y="1353"/>
                </a:lnTo>
                <a:lnTo>
                  <a:pt x="1063" y="1350"/>
                </a:lnTo>
                <a:lnTo>
                  <a:pt x="1057" y="1344"/>
                </a:lnTo>
                <a:lnTo>
                  <a:pt x="1053" y="1338"/>
                </a:lnTo>
                <a:lnTo>
                  <a:pt x="1050" y="1327"/>
                </a:lnTo>
                <a:lnTo>
                  <a:pt x="1048" y="1317"/>
                </a:lnTo>
                <a:lnTo>
                  <a:pt x="1047" y="1302"/>
                </a:lnTo>
                <a:lnTo>
                  <a:pt x="1047" y="1155"/>
                </a:lnTo>
                <a:lnTo>
                  <a:pt x="1119" y="1155"/>
                </a:lnTo>
                <a:lnTo>
                  <a:pt x="1119" y="1117"/>
                </a:lnTo>
                <a:lnTo>
                  <a:pt x="1047" y="1117"/>
                </a:lnTo>
                <a:lnTo>
                  <a:pt x="1047" y="1047"/>
                </a:lnTo>
                <a:close/>
                <a:moveTo>
                  <a:pt x="1413" y="1278"/>
                </a:moveTo>
                <a:lnTo>
                  <a:pt x="1413" y="1278"/>
                </a:lnTo>
                <a:lnTo>
                  <a:pt x="1395" y="1332"/>
                </a:lnTo>
                <a:lnTo>
                  <a:pt x="1393" y="1332"/>
                </a:lnTo>
                <a:lnTo>
                  <a:pt x="1386" y="1306"/>
                </a:lnTo>
                <a:lnTo>
                  <a:pt x="1377" y="1278"/>
                </a:lnTo>
                <a:lnTo>
                  <a:pt x="1317" y="1117"/>
                </a:lnTo>
                <a:lnTo>
                  <a:pt x="1263" y="1117"/>
                </a:lnTo>
                <a:lnTo>
                  <a:pt x="1363" y="1369"/>
                </a:lnTo>
                <a:lnTo>
                  <a:pt x="1366" y="1377"/>
                </a:lnTo>
                <a:lnTo>
                  <a:pt x="1368" y="1381"/>
                </a:lnTo>
                <a:lnTo>
                  <a:pt x="1366" y="1387"/>
                </a:lnTo>
                <a:lnTo>
                  <a:pt x="1363" y="1393"/>
                </a:lnTo>
                <a:lnTo>
                  <a:pt x="1354" y="1411"/>
                </a:lnTo>
                <a:lnTo>
                  <a:pt x="1344" y="1426"/>
                </a:lnTo>
                <a:lnTo>
                  <a:pt x="1332" y="1440"/>
                </a:lnTo>
                <a:lnTo>
                  <a:pt x="1321" y="1449"/>
                </a:lnTo>
                <a:lnTo>
                  <a:pt x="1311" y="1458"/>
                </a:lnTo>
                <a:lnTo>
                  <a:pt x="1299" y="1464"/>
                </a:lnTo>
                <a:lnTo>
                  <a:pt x="1288" y="1470"/>
                </a:lnTo>
                <a:lnTo>
                  <a:pt x="1278" y="1473"/>
                </a:lnTo>
                <a:lnTo>
                  <a:pt x="1291" y="1515"/>
                </a:lnTo>
                <a:lnTo>
                  <a:pt x="1302" y="1512"/>
                </a:lnTo>
                <a:lnTo>
                  <a:pt x="1317" y="1506"/>
                </a:lnTo>
                <a:lnTo>
                  <a:pt x="1333" y="1497"/>
                </a:lnTo>
                <a:lnTo>
                  <a:pt x="1351" y="1483"/>
                </a:lnTo>
                <a:lnTo>
                  <a:pt x="1363" y="1471"/>
                </a:lnTo>
                <a:lnTo>
                  <a:pt x="1375" y="1456"/>
                </a:lnTo>
                <a:lnTo>
                  <a:pt x="1387" y="1440"/>
                </a:lnTo>
                <a:lnTo>
                  <a:pt x="1398" y="1422"/>
                </a:lnTo>
                <a:lnTo>
                  <a:pt x="1408" y="1399"/>
                </a:lnTo>
                <a:lnTo>
                  <a:pt x="1420" y="1374"/>
                </a:lnTo>
                <a:lnTo>
                  <a:pt x="1446" y="1312"/>
                </a:lnTo>
                <a:lnTo>
                  <a:pt x="1519" y="1117"/>
                </a:lnTo>
                <a:lnTo>
                  <a:pt x="1467" y="1117"/>
                </a:lnTo>
                <a:lnTo>
                  <a:pt x="1413" y="1278"/>
                </a:lnTo>
                <a:close/>
                <a:moveTo>
                  <a:pt x="1663" y="1111"/>
                </a:moveTo>
                <a:lnTo>
                  <a:pt x="1663" y="1111"/>
                </a:lnTo>
                <a:lnTo>
                  <a:pt x="1650" y="1111"/>
                </a:lnTo>
                <a:lnTo>
                  <a:pt x="1636" y="1114"/>
                </a:lnTo>
                <a:lnTo>
                  <a:pt x="1623" y="1117"/>
                </a:lnTo>
                <a:lnTo>
                  <a:pt x="1611" y="1120"/>
                </a:lnTo>
                <a:lnTo>
                  <a:pt x="1599" y="1126"/>
                </a:lnTo>
                <a:lnTo>
                  <a:pt x="1588" y="1132"/>
                </a:lnTo>
                <a:lnTo>
                  <a:pt x="1578" y="1140"/>
                </a:lnTo>
                <a:lnTo>
                  <a:pt x="1567" y="1149"/>
                </a:lnTo>
                <a:lnTo>
                  <a:pt x="1560" y="1159"/>
                </a:lnTo>
                <a:lnTo>
                  <a:pt x="1551" y="1170"/>
                </a:lnTo>
                <a:lnTo>
                  <a:pt x="1545" y="1182"/>
                </a:lnTo>
                <a:lnTo>
                  <a:pt x="1539" y="1195"/>
                </a:lnTo>
                <a:lnTo>
                  <a:pt x="1534" y="1209"/>
                </a:lnTo>
                <a:lnTo>
                  <a:pt x="1531" y="1224"/>
                </a:lnTo>
                <a:lnTo>
                  <a:pt x="1530" y="1239"/>
                </a:lnTo>
                <a:lnTo>
                  <a:pt x="1528" y="1255"/>
                </a:lnTo>
                <a:lnTo>
                  <a:pt x="1530" y="1272"/>
                </a:lnTo>
                <a:lnTo>
                  <a:pt x="1531" y="1287"/>
                </a:lnTo>
                <a:lnTo>
                  <a:pt x="1534" y="1300"/>
                </a:lnTo>
                <a:lnTo>
                  <a:pt x="1539" y="1314"/>
                </a:lnTo>
                <a:lnTo>
                  <a:pt x="1543" y="1327"/>
                </a:lnTo>
                <a:lnTo>
                  <a:pt x="1551" y="1338"/>
                </a:lnTo>
                <a:lnTo>
                  <a:pt x="1558" y="1348"/>
                </a:lnTo>
                <a:lnTo>
                  <a:pt x="1566" y="1359"/>
                </a:lnTo>
                <a:lnTo>
                  <a:pt x="1576" y="1368"/>
                </a:lnTo>
                <a:lnTo>
                  <a:pt x="1585" y="1375"/>
                </a:lnTo>
                <a:lnTo>
                  <a:pt x="1596" y="1381"/>
                </a:lnTo>
                <a:lnTo>
                  <a:pt x="1608" y="1387"/>
                </a:lnTo>
                <a:lnTo>
                  <a:pt x="1620" y="1390"/>
                </a:lnTo>
                <a:lnTo>
                  <a:pt x="1633" y="1393"/>
                </a:lnTo>
                <a:lnTo>
                  <a:pt x="1645" y="1396"/>
                </a:lnTo>
                <a:lnTo>
                  <a:pt x="1659" y="1396"/>
                </a:lnTo>
                <a:lnTo>
                  <a:pt x="1660" y="1396"/>
                </a:lnTo>
                <a:lnTo>
                  <a:pt x="1672" y="1396"/>
                </a:lnTo>
                <a:lnTo>
                  <a:pt x="1684" y="1395"/>
                </a:lnTo>
                <a:lnTo>
                  <a:pt x="1696" y="1392"/>
                </a:lnTo>
                <a:lnTo>
                  <a:pt x="1708" y="1387"/>
                </a:lnTo>
                <a:lnTo>
                  <a:pt x="1720" y="1383"/>
                </a:lnTo>
                <a:lnTo>
                  <a:pt x="1731" y="1377"/>
                </a:lnTo>
                <a:lnTo>
                  <a:pt x="1741" y="1369"/>
                </a:lnTo>
                <a:lnTo>
                  <a:pt x="1752" y="1362"/>
                </a:lnTo>
                <a:lnTo>
                  <a:pt x="1761" y="1353"/>
                </a:lnTo>
                <a:lnTo>
                  <a:pt x="1770" y="1342"/>
                </a:lnTo>
                <a:lnTo>
                  <a:pt x="1777" y="1330"/>
                </a:lnTo>
                <a:lnTo>
                  <a:pt x="1783" y="1317"/>
                </a:lnTo>
                <a:lnTo>
                  <a:pt x="1788" y="1302"/>
                </a:lnTo>
                <a:lnTo>
                  <a:pt x="1792" y="1287"/>
                </a:lnTo>
                <a:lnTo>
                  <a:pt x="1794" y="1269"/>
                </a:lnTo>
                <a:lnTo>
                  <a:pt x="1795" y="1251"/>
                </a:lnTo>
                <a:lnTo>
                  <a:pt x="1794" y="1236"/>
                </a:lnTo>
                <a:lnTo>
                  <a:pt x="1792" y="1221"/>
                </a:lnTo>
                <a:lnTo>
                  <a:pt x="1789" y="1207"/>
                </a:lnTo>
                <a:lnTo>
                  <a:pt x="1786" y="1194"/>
                </a:lnTo>
                <a:lnTo>
                  <a:pt x="1780" y="1182"/>
                </a:lnTo>
                <a:lnTo>
                  <a:pt x="1774" y="1170"/>
                </a:lnTo>
                <a:lnTo>
                  <a:pt x="1767" y="1159"/>
                </a:lnTo>
                <a:lnTo>
                  <a:pt x="1759" y="1150"/>
                </a:lnTo>
                <a:lnTo>
                  <a:pt x="1750" y="1141"/>
                </a:lnTo>
                <a:lnTo>
                  <a:pt x="1740" y="1134"/>
                </a:lnTo>
                <a:lnTo>
                  <a:pt x="1729" y="1126"/>
                </a:lnTo>
                <a:lnTo>
                  <a:pt x="1717" y="1122"/>
                </a:lnTo>
                <a:lnTo>
                  <a:pt x="1705" y="1117"/>
                </a:lnTo>
                <a:lnTo>
                  <a:pt x="1692" y="1114"/>
                </a:lnTo>
                <a:lnTo>
                  <a:pt x="1678" y="1111"/>
                </a:lnTo>
                <a:lnTo>
                  <a:pt x="1663" y="1111"/>
                </a:lnTo>
                <a:close/>
                <a:moveTo>
                  <a:pt x="1662" y="1360"/>
                </a:moveTo>
                <a:lnTo>
                  <a:pt x="1660" y="1360"/>
                </a:lnTo>
                <a:lnTo>
                  <a:pt x="1653" y="1360"/>
                </a:lnTo>
                <a:lnTo>
                  <a:pt x="1644" y="1359"/>
                </a:lnTo>
                <a:lnTo>
                  <a:pt x="1636" y="1356"/>
                </a:lnTo>
                <a:lnTo>
                  <a:pt x="1627" y="1353"/>
                </a:lnTo>
                <a:lnTo>
                  <a:pt x="1621" y="1348"/>
                </a:lnTo>
                <a:lnTo>
                  <a:pt x="1614" y="1342"/>
                </a:lnTo>
                <a:lnTo>
                  <a:pt x="1608" y="1336"/>
                </a:lnTo>
                <a:lnTo>
                  <a:pt x="1602" y="1330"/>
                </a:lnTo>
                <a:lnTo>
                  <a:pt x="1593" y="1314"/>
                </a:lnTo>
                <a:lnTo>
                  <a:pt x="1585" y="1296"/>
                </a:lnTo>
                <a:lnTo>
                  <a:pt x="1581" y="1276"/>
                </a:lnTo>
                <a:lnTo>
                  <a:pt x="1579" y="1254"/>
                </a:lnTo>
                <a:lnTo>
                  <a:pt x="1581" y="1234"/>
                </a:lnTo>
                <a:lnTo>
                  <a:pt x="1584" y="1215"/>
                </a:lnTo>
                <a:lnTo>
                  <a:pt x="1590" y="1197"/>
                </a:lnTo>
                <a:lnTo>
                  <a:pt x="1599" y="1180"/>
                </a:lnTo>
                <a:lnTo>
                  <a:pt x="1605" y="1174"/>
                </a:lnTo>
                <a:lnTo>
                  <a:pt x="1611" y="1167"/>
                </a:lnTo>
                <a:lnTo>
                  <a:pt x="1618" y="1161"/>
                </a:lnTo>
                <a:lnTo>
                  <a:pt x="1626" y="1156"/>
                </a:lnTo>
                <a:lnTo>
                  <a:pt x="1633" y="1152"/>
                </a:lnTo>
                <a:lnTo>
                  <a:pt x="1642" y="1149"/>
                </a:lnTo>
                <a:lnTo>
                  <a:pt x="1653" y="1147"/>
                </a:lnTo>
                <a:lnTo>
                  <a:pt x="1663" y="1147"/>
                </a:lnTo>
                <a:lnTo>
                  <a:pt x="1674" y="1147"/>
                </a:lnTo>
                <a:lnTo>
                  <a:pt x="1683" y="1150"/>
                </a:lnTo>
                <a:lnTo>
                  <a:pt x="1692" y="1153"/>
                </a:lnTo>
                <a:lnTo>
                  <a:pt x="1701" y="1156"/>
                </a:lnTo>
                <a:lnTo>
                  <a:pt x="1708" y="1162"/>
                </a:lnTo>
                <a:lnTo>
                  <a:pt x="1714" y="1168"/>
                </a:lnTo>
                <a:lnTo>
                  <a:pt x="1720" y="1174"/>
                </a:lnTo>
                <a:lnTo>
                  <a:pt x="1725" y="1182"/>
                </a:lnTo>
                <a:lnTo>
                  <a:pt x="1734" y="1198"/>
                </a:lnTo>
                <a:lnTo>
                  <a:pt x="1740" y="1216"/>
                </a:lnTo>
                <a:lnTo>
                  <a:pt x="1743" y="1234"/>
                </a:lnTo>
                <a:lnTo>
                  <a:pt x="1744" y="1252"/>
                </a:lnTo>
                <a:lnTo>
                  <a:pt x="1743" y="1275"/>
                </a:lnTo>
                <a:lnTo>
                  <a:pt x="1738" y="1296"/>
                </a:lnTo>
                <a:lnTo>
                  <a:pt x="1731" y="1314"/>
                </a:lnTo>
                <a:lnTo>
                  <a:pt x="1720" y="1330"/>
                </a:lnTo>
                <a:lnTo>
                  <a:pt x="1714" y="1336"/>
                </a:lnTo>
                <a:lnTo>
                  <a:pt x="1708" y="1342"/>
                </a:lnTo>
                <a:lnTo>
                  <a:pt x="1702" y="1348"/>
                </a:lnTo>
                <a:lnTo>
                  <a:pt x="1695" y="1353"/>
                </a:lnTo>
                <a:lnTo>
                  <a:pt x="1687" y="1356"/>
                </a:lnTo>
                <a:lnTo>
                  <a:pt x="1678" y="1359"/>
                </a:lnTo>
                <a:lnTo>
                  <a:pt x="1671" y="1360"/>
                </a:lnTo>
                <a:lnTo>
                  <a:pt x="1662" y="1360"/>
                </a:lnTo>
                <a:close/>
                <a:moveTo>
                  <a:pt x="2071" y="1117"/>
                </a:moveTo>
                <a:lnTo>
                  <a:pt x="2023" y="1117"/>
                </a:lnTo>
                <a:lnTo>
                  <a:pt x="2023" y="1284"/>
                </a:lnTo>
                <a:lnTo>
                  <a:pt x="2022" y="1297"/>
                </a:lnTo>
                <a:lnTo>
                  <a:pt x="2019" y="1309"/>
                </a:lnTo>
                <a:lnTo>
                  <a:pt x="2014" y="1318"/>
                </a:lnTo>
                <a:lnTo>
                  <a:pt x="2010" y="1326"/>
                </a:lnTo>
                <a:lnTo>
                  <a:pt x="2002" y="1335"/>
                </a:lnTo>
                <a:lnTo>
                  <a:pt x="1995" y="1341"/>
                </a:lnTo>
                <a:lnTo>
                  <a:pt x="1986" y="1347"/>
                </a:lnTo>
                <a:lnTo>
                  <a:pt x="1977" y="1351"/>
                </a:lnTo>
                <a:lnTo>
                  <a:pt x="1965" y="1354"/>
                </a:lnTo>
                <a:lnTo>
                  <a:pt x="1953" y="1356"/>
                </a:lnTo>
                <a:lnTo>
                  <a:pt x="1938" y="1354"/>
                </a:lnTo>
                <a:lnTo>
                  <a:pt x="1924" y="1350"/>
                </a:lnTo>
                <a:lnTo>
                  <a:pt x="1914" y="1342"/>
                </a:lnTo>
                <a:lnTo>
                  <a:pt x="1906" y="1332"/>
                </a:lnTo>
                <a:lnTo>
                  <a:pt x="1899" y="1320"/>
                </a:lnTo>
                <a:lnTo>
                  <a:pt x="1894" y="1305"/>
                </a:lnTo>
                <a:lnTo>
                  <a:pt x="1893" y="1287"/>
                </a:lnTo>
                <a:lnTo>
                  <a:pt x="1891" y="1267"/>
                </a:lnTo>
                <a:lnTo>
                  <a:pt x="1891" y="1117"/>
                </a:lnTo>
                <a:lnTo>
                  <a:pt x="1843" y="1117"/>
                </a:lnTo>
                <a:lnTo>
                  <a:pt x="1843" y="1276"/>
                </a:lnTo>
                <a:lnTo>
                  <a:pt x="1843" y="1294"/>
                </a:lnTo>
                <a:lnTo>
                  <a:pt x="1845" y="1309"/>
                </a:lnTo>
                <a:lnTo>
                  <a:pt x="1848" y="1323"/>
                </a:lnTo>
                <a:lnTo>
                  <a:pt x="1851" y="1336"/>
                </a:lnTo>
                <a:lnTo>
                  <a:pt x="1855" y="1347"/>
                </a:lnTo>
                <a:lnTo>
                  <a:pt x="1861" y="1356"/>
                </a:lnTo>
                <a:lnTo>
                  <a:pt x="1867" y="1365"/>
                </a:lnTo>
                <a:lnTo>
                  <a:pt x="1873" y="1372"/>
                </a:lnTo>
                <a:lnTo>
                  <a:pt x="1881" y="1378"/>
                </a:lnTo>
                <a:lnTo>
                  <a:pt x="1888" y="1384"/>
                </a:lnTo>
                <a:lnTo>
                  <a:pt x="1896" y="1387"/>
                </a:lnTo>
                <a:lnTo>
                  <a:pt x="1905" y="1392"/>
                </a:lnTo>
                <a:lnTo>
                  <a:pt x="1921" y="1395"/>
                </a:lnTo>
                <a:lnTo>
                  <a:pt x="1936" y="1396"/>
                </a:lnTo>
                <a:lnTo>
                  <a:pt x="1954" y="1395"/>
                </a:lnTo>
                <a:lnTo>
                  <a:pt x="1969" y="1392"/>
                </a:lnTo>
                <a:lnTo>
                  <a:pt x="1983" y="1386"/>
                </a:lnTo>
                <a:lnTo>
                  <a:pt x="1996" y="1380"/>
                </a:lnTo>
                <a:lnTo>
                  <a:pt x="2005" y="1371"/>
                </a:lnTo>
                <a:lnTo>
                  <a:pt x="2014" y="1363"/>
                </a:lnTo>
                <a:lnTo>
                  <a:pt x="2022" y="1354"/>
                </a:lnTo>
                <a:lnTo>
                  <a:pt x="2028" y="1345"/>
                </a:lnTo>
                <a:lnTo>
                  <a:pt x="2031" y="1390"/>
                </a:lnTo>
                <a:lnTo>
                  <a:pt x="2074" y="1390"/>
                </a:lnTo>
                <a:lnTo>
                  <a:pt x="2073" y="1356"/>
                </a:lnTo>
                <a:lnTo>
                  <a:pt x="2071" y="1315"/>
                </a:lnTo>
                <a:lnTo>
                  <a:pt x="2071" y="1117"/>
                </a:lnTo>
                <a:close/>
                <a:moveTo>
                  <a:pt x="2196" y="1171"/>
                </a:moveTo>
                <a:lnTo>
                  <a:pt x="2193" y="1171"/>
                </a:lnTo>
                <a:lnTo>
                  <a:pt x="2191" y="1117"/>
                </a:lnTo>
                <a:lnTo>
                  <a:pt x="2146" y="1117"/>
                </a:lnTo>
                <a:lnTo>
                  <a:pt x="2148" y="1158"/>
                </a:lnTo>
                <a:lnTo>
                  <a:pt x="2149" y="1203"/>
                </a:lnTo>
                <a:lnTo>
                  <a:pt x="2149" y="1390"/>
                </a:lnTo>
                <a:lnTo>
                  <a:pt x="2200" y="1390"/>
                </a:lnTo>
                <a:lnTo>
                  <a:pt x="2200" y="1245"/>
                </a:lnTo>
                <a:lnTo>
                  <a:pt x="2200" y="1233"/>
                </a:lnTo>
                <a:lnTo>
                  <a:pt x="2202" y="1221"/>
                </a:lnTo>
                <a:lnTo>
                  <a:pt x="2205" y="1207"/>
                </a:lnTo>
                <a:lnTo>
                  <a:pt x="2211" y="1195"/>
                </a:lnTo>
                <a:lnTo>
                  <a:pt x="2218" y="1185"/>
                </a:lnTo>
                <a:lnTo>
                  <a:pt x="2226" y="1176"/>
                </a:lnTo>
                <a:lnTo>
                  <a:pt x="2236" y="1168"/>
                </a:lnTo>
                <a:lnTo>
                  <a:pt x="2248" y="1162"/>
                </a:lnTo>
                <a:lnTo>
                  <a:pt x="2260" y="1159"/>
                </a:lnTo>
                <a:lnTo>
                  <a:pt x="2275" y="1158"/>
                </a:lnTo>
                <a:lnTo>
                  <a:pt x="2293" y="1159"/>
                </a:lnTo>
                <a:lnTo>
                  <a:pt x="2293" y="1113"/>
                </a:lnTo>
                <a:lnTo>
                  <a:pt x="2287" y="1111"/>
                </a:lnTo>
                <a:lnTo>
                  <a:pt x="2278" y="1111"/>
                </a:lnTo>
                <a:lnTo>
                  <a:pt x="2265" y="1113"/>
                </a:lnTo>
                <a:lnTo>
                  <a:pt x="2253" y="1116"/>
                </a:lnTo>
                <a:lnTo>
                  <a:pt x="2241" y="1120"/>
                </a:lnTo>
                <a:lnTo>
                  <a:pt x="2229" y="1128"/>
                </a:lnTo>
                <a:lnTo>
                  <a:pt x="2218" y="1135"/>
                </a:lnTo>
                <a:lnTo>
                  <a:pt x="2209" y="1146"/>
                </a:lnTo>
                <a:lnTo>
                  <a:pt x="2202" y="1158"/>
                </a:lnTo>
                <a:lnTo>
                  <a:pt x="2196" y="1171"/>
                </a:lnTo>
                <a:close/>
                <a:moveTo>
                  <a:pt x="2508" y="1230"/>
                </a:moveTo>
                <a:lnTo>
                  <a:pt x="2508" y="1230"/>
                </a:lnTo>
                <a:lnTo>
                  <a:pt x="2475" y="1218"/>
                </a:lnTo>
                <a:lnTo>
                  <a:pt x="2464" y="1213"/>
                </a:lnTo>
                <a:lnTo>
                  <a:pt x="2455" y="1207"/>
                </a:lnTo>
                <a:lnTo>
                  <a:pt x="2451" y="1203"/>
                </a:lnTo>
                <a:lnTo>
                  <a:pt x="2446" y="1197"/>
                </a:lnTo>
                <a:lnTo>
                  <a:pt x="2445" y="1192"/>
                </a:lnTo>
                <a:lnTo>
                  <a:pt x="2445" y="1185"/>
                </a:lnTo>
                <a:lnTo>
                  <a:pt x="2445" y="1179"/>
                </a:lnTo>
                <a:lnTo>
                  <a:pt x="2448" y="1171"/>
                </a:lnTo>
                <a:lnTo>
                  <a:pt x="2452" y="1165"/>
                </a:lnTo>
                <a:lnTo>
                  <a:pt x="2458" y="1159"/>
                </a:lnTo>
                <a:lnTo>
                  <a:pt x="2466" y="1155"/>
                </a:lnTo>
                <a:lnTo>
                  <a:pt x="2476" y="1150"/>
                </a:lnTo>
                <a:lnTo>
                  <a:pt x="2487" y="1149"/>
                </a:lnTo>
                <a:lnTo>
                  <a:pt x="2499" y="1147"/>
                </a:lnTo>
                <a:lnTo>
                  <a:pt x="2517" y="1149"/>
                </a:lnTo>
                <a:lnTo>
                  <a:pt x="2533" y="1152"/>
                </a:lnTo>
                <a:lnTo>
                  <a:pt x="2548" y="1156"/>
                </a:lnTo>
                <a:lnTo>
                  <a:pt x="2562" y="1161"/>
                </a:lnTo>
                <a:lnTo>
                  <a:pt x="2575" y="1128"/>
                </a:lnTo>
                <a:lnTo>
                  <a:pt x="2560" y="1122"/>
                </a:lnTo>
                <a:lnTo>
                  <a:pt x="2542" y="1116"/>
                </a:lnTo>
                <a:lnTo>
                  <a:pt x="2523" y="1113"/>
                </a:lnTo>
                <a:lnTo>
                  <a:pt x="2500" y="1111"/>
                </a:lnTo>
                <a:lnTo>
                  <a:pt x="2475" y="1113"/>
                </a:lnTo>
                <a:lnTo>
                  <a:pt x="2464" y="1114"/>
                </a:lnTo>
                <a:lnTo>
                  <a:pt x="2455" y="1117"/>
                </a:lnTo>
                <a:lnTo>
                  <a:pt x="2445" y="1122"/>
                </a:lnTo>
                <a:lnTo>
                  <a:pt x="2437" y="1125"/>
                </a:lnTo>
                <a:lnTo>
                  <a:pt x="2430" y="1129"/>
                </a:lnTo>
                <a:lnTo>
                  <a:pt x="2422" y="1135"/>
                </a:lnTo>
                <a:lnTo>
                  <a:pt x="2418" y="1141"/>
                </a:lnTo>
                <a:lnTo>
                  <a:pt x="2412" y="1147"/>
                </a:lnTo>
                <a:lnTo>
                  <a:pt x="2404" y="1161"/>
                </a:lnTo>
                <a:lnTo>
                  <a:pt x="2400" y="1176"/>
                </a:lnTo>
                <a:lnTo>
                  <a:pt x="2398" y="1192"/>
                </a:lnTo>
                <a:lnTo>
                  <a:pt x="2400" y="1204"/>
                </a:lnTo>
                <a:lnTo>
                  <a:pt x="2403" y="1215"/>
                </a:lnTo>
                <a:lnTo>
                  <a:pt x="2409" y="1225"/>
                </a:lnTo>
                <a:lnTo>
                  <a:pt x="2416" y="1236"/>
                </a:lnTo>
                <a:lnTo>
                  <a:pt x="2427" y="1245"/>
                </a:lnTo>
                <a:lnTo>
                  <a:pt x="2440" y="1254"/>
                </a:lnTo>
                <a:lnTo>
                  <a:pt x="2457" y="1261"/>
                </a:lnTo>
                <a:lnTo>
                  <a:pt x="2476" y="1269"/>
                </a:lnTo>
                <a:lnTo>
                  <a:pt x="2508" y="1281"/>
                </a:lnTo>
                <a:lnTo>
                  <a:pt x="2518" y="1287"/>
                </a:lnTo>
                <a:lnTo>
                  <a:pt x="2527" y="1293"/>
                </a:lnTo>
                <a:lnTo>
                  <a:pt x="2533" y="1299"/>
                </a:lnTo>
                <a:lnTo>
                  <a:pt x="2538" y="1305"/>
                </a:lnTo>
                <a:lnTo>
                  <a:pt x="2539" y="1311"/>
                </a:lnTo>
                <a:lnTo>
                  <a:pt x="2541" y="1318"/>
                </a:lnTo>
                <a:lnTo>
                  <a:pt x="2539" y="1327"/>
                </a:lnTo>
                <a:lnTo>
                  <a:pt x="2536" y="1335"/>
                </a:lnTo>
                <a:lnTo>
                  <a:pt x="2532" y="1342"/>
                </a:lnTo>
                <a:lnTo>
                  <a:pt x="2524" y="1348"/>
                </a:lnTo>
                <a:lnTo>
                  <a:pt x="2515" y="1353"/>
                </a:lnTo>
                <a:lnTo>
                  <a:pt x="2505" y="1356"/>
                </a:lnTo>
                <a:lnTo>
                  <a:pt x="2493" y="1359"/>
                </a:lnTo>
                <a:lnTo>
                  <a:pt x="2479" y="1359"/>
                </a:lnTo>
                <a:lnTo>
                  <a:pt x="2460" y="1357"/>
                </a:lnTo>
                <a:lnTo>
                  <a:pt x="2440" y="1354"/>
                </a:lnTo>
                <a:lnTo>
                  <a:pt x="2421" y="1348"/>
                </a:lnTo>
                <a:lnTo>
                  <a:pt x="2404" y="1342"/>
                </a:lnTo>
                <a:lnTo>
                  <a:pt x="2391" y="1378"/>
                </a:lnTo>
                <a:lnTo>
                  <a:pt x="2409" y="1386"/>
                </a:lnTo>
                <a:lnTo>
                  <a:pt x="2430" y="1392"/>
                </a:lnTo>
                <a:lnTo>
                  <a:pt x="2454" y="1395"/>
                </a:lnTo>
                <a:lnTo>
                  <a:pt x="2478" y="1396"/>
                </a:lnTo>
                <a:lnTo>
                  <a:pt x="2503" y="1395"/>
                </a:lnTo>
                <a:lnTo>
                  <a:pt x="2524" y="1390"/>
                </a:lnTo>
                <a:lnTo>
                  <a:pt x="2535" y="1387"/>
                </a:lnTo>
                <a:lnTo>
                  <a:pt x="2544" y="1383"/>
                </a:lnTo>
                <a:lnTo>
                  <a:pt x="2551" y="1378"/>
                </a:lnTo>
                <a:lnTo>
                  <a:pt x="2559" y="1372"/>
                </a:lnTo>
                <a:lnTo>
                  <a:pt x="2565" y="1368"/>
                </a:lnTo>
                <a:lnTo>
                  <a:pt x="2571" y="1360"/>
                </a:lnTo>
                <a:lnTo>
                  <a:pt x="2575" y="1354"/>
                </a:lnTo>
                <a:lnTo>
                  <a:pt x="2580" y="1347"/>
                </a:lnTo>
                <a:lnTo>
                  <a:pt x="2583" y="1339"/>
                </a:lnTo>
                <a:lnTo>
                  <a:pt x="2584" y="1330"/>
                </a:lnTo>
                <a:lnTo>
                  <a:pt x="2586" y="1314"/>
                </a:lnTo>
                <a:lnTo>
                  <a:pt x="2586" y="1299"/>
                </a:lnTo>
                <a:lnTo>
                  <a:pt x="2583" y="1287"/>
                </a:lnTo>
                <a:lnTo>
                  <a:pt x="2577" y="1275"/>
                </a:lnTo>
                <a:lnTo>
                  <a:pt x="2568" y="1264"/>
                </a:lnTo>
                <a:lnTo>
                  <a:pt x="2557" y="1255"/>
                </a:lnTo>
                <a:lnTo>
                  <a:pt x="2544" y="1246"/>
                </a:lnTo>
                <a:lnTo>
                  <a:pt x="2527" y="1237"/>
                </a:lnTo>
                <a:lnTo>
                  <a:pt x="2508" y="1230"/>
                </a:lnTo>
                <a:close/>
                <a:moveTo>
                  <a:pt x="2668" y="1003"/>
                </a:moveTo>
                <a:lnTo>
                  <a:pt x="2668" y="1003"/>
                </a:lnTo>
                <a:lnTo>
                  <a:pt x="2661" y="1005"/>
                </a:lnTo>
                <a:lnTo>
                  <a:pt x="2655" y="1006"/>
                </a:lnTo>
                <a:lnTo>
                  <a:pt x="2650" y="1009"/>
                </a:lnTo>
                <a:lnTo>
                  <a:pt x="2646" y="1012"/>
                </a:lnTo>
                <a:lnTo>
                  <a:pt x="2641" y="1017"/>
                </a:lnTo>
                <a:lnTo>
                  <a:pt x="2638" y="1023"/>
                </a:lnTo>
                <a:lnTo>
                  <a:pt x="2637" y="1029"/>
                </a:lnTo>
                <a:lnTo>
                  <a:pt x="2637" y="1035"/>
                </a:lnTo>
                <a:lnTo>
                  <a:pt x="2637" y="1041"/>
                </a:lnTo>
                <a:lnTo>
                  <a:pt x="2638" y="1047"/>
                </a:lnTo>
                <a:lnTo>
                  <a:pt x="2641" y="1053"/>
                </a:lnTo>
                <a:lnTo>
                  <a:pt x="2644" y="1057"/>
                </a:lnTo>
                <a:lnTo>
                  <a:pt x="2649" y="1062"/>
                </a:lnTo>
                <a:lnTo>
                  <a:pt x="2655" y="1065"/>
                </a:lnTo>
                <a:lnTo>
                  <a:pt x="2661" y="1066"/>
                </a:lnTo>
                <a:lnTo>
                  <a:pt x="2667" y="1066"/>
                </a:lnTo>
                <a:lnTo>
                  <a:pt x="2668" y="1066"/>
                </a:lnTo>
                <a:lnTo>
                  <a:pt x="2674" y="1066"/>
                </a:lnTo>
                <a:lnTo>
                  <a:pt x="2682" y="1065"/>
                </a:lnTo>
                <a:lnTo>
                  <a:pt x="2686" y="1062"/>
                </a:lnTo>
                <a:lnTo>
                  <a:pt x="2691" y="1057"/>
                </a:lnTo>
                <a:lnTo>
                  <a:pt x="2695" y="1053"/>
                </a:lnTo>
                <a:lnTo>
                  <a:pt x="2698" y="1047"/>
                </a:lnTo>
                <a:lnTo>
                  <a:pt x="2700" y="1041"/>
                </a:lnTo>
                <a:lnTo>
                  <a:pt x="2700" y="1035"/>
                </a:lnTo>
                <a:lnTo>
                  <a:pt x="2700" y="1029"/>
                </a:lnTo>
                <a:lnTo>
                  <a:pt x="2698" y="1023"/>
                </a:lnTo>
                <a:lnTo>
                  <a:pt x="2695" y="1017"/>
                </a:lnTo>
                <a:lnTo>
                  <a:pt x="2691" y="1012"/>
                </a:lnTo>
                <a:lnTo>
                  <a:pt x="2686" y="1009"/>
                </a:lnTo>
                <a:lnTo>
                  <a:pt x="2682" y="1006"/>
                </a:lnTo>
                <a:lnTo>
                  <a:pt x="2676" y="1005"/>
                </a:lnTo>
                <a:lnTo>
                  <a:pt x="2668" y="1003"/>
                </a:lnTo>
                <a:close/>
                <a:moveTo>
                  <a:pt x="2644" y="1390"/>
                </a:moveTo>
                <a:lnTo>
                  <a:pt x="2692" y="1390"/>
                </a:lnTo>
                <a:lnTo>
                  <a:pt x="2692" y="1117"/>
                </a:lnTo>
                <a:lnTo>
                  <a:pt x="2644" y="1117"/>
                </a:lnTo>
                <a:lnTo>
                  <a:pt x="2644" y="1390"/>
                </a:lnTo>
                <a:close/>
                <a:moveTo>
                  <a:pt x="3003" y="1005"/>
                </a:moveTo>
                <a:lnTo>
                  <a:pt x="2955" y="1005"/>
                </a:lnTo>
                <a:lnTo>
                  <a:pt x="2955" y="1152"/>
                </a:lnTo>
                <a:lnTo>
                  <a:pt x="2953" y="1152"/>
                </a:lnTo>
                <a:lnTo>
                  <a:pt x="2949" y="1144"/>
                </a:lnTo>
                <a:lnTo>
                  <a:pt x="2941" y="1137"/>
                </a:lnTo>
                <a:lnTo>
                  <a:pt x="2934" y="1129"/>
                </a:lnTo>
                <a:lnTo>
                  <a:pt x="2923" y="1123"/>
                </a:lnTo>
                <a:lnTo>
                  <a:pt x="2913" y="1119"/>
                </a:lnTo>
                <a:lnTo>
                  <a:pt x="2901" y="1114"/>
                </a:lnTo>
                <a:lnTo>
                  <a:pt x="2886" y="1111"/>
                </a:lnTo>
                <a:lnTo>
                  <a:pt x="2871" y="1111"/>
                </a:lnTo>
                <a:lnTo>
                  <a:pt x="2859" y="1111"/>
                </a:lnTo>
                <a:lnTo>
                  <a:pt x="2847" y="1114"/>
                </a:lnTo>
                <a:lnTo>
                  <a:pt x="2835" y="1117"/>
                </a:lnTo>
                <a:lnTo>
                  <a:pt x="2824" y="1122"/>
                </a:lnTo>
                <a:lnTo>
                  <a:pt x="2814" y="1126"/>
                </a:lnTo>
                <a:lnTo>
                  <a:pt x="2803" y="1134"/>
                </a:lnTo>
                <a:lnTo>
                  <a:pt x="2794" y="1141"/>
                </a:lnTo>
                <a:lnTo>
                  <a:pt x="2785" y="1150"/>
                </a:lnTo>
                <a:lnTo>
                  <a:pt x="2778" y="1161"/>
                </a:lnTo>
                <a:lnTo>
                  <a:pt x="2770" y="1171"/>
                </a:lnTo>
                <a:lnTo>
                  <a:pt x="2764" y="1183"/>
                </a:lnTo>
                <a:lnTo>
                  <a:pt x="2758" y="1197"/>
                </a:lnTo>
                <a:lnTo>
                  <a:pt x="2754" y="1210"/>
                </a:lnTo>
                <a:lnTo>
                  <a:pt x="2751" y="1225"/>
                </a:lnTo>
                <a:lnTo>
                  <a:pt x="2749" y="1240"/>
                </a:lnTo>
                <a:lnTo>
                  <a:pt x="2749" y="1258"/>
                </a:lnTo>
                <a:lnTo>
                  <a:pt x="2749" y="1273"/>
                </a:lnTo>
                <a:lnTo>
                  <a:pt x="2751" y="1287"/>
                </a:lnTo>
                <a:lnTo>
                  <a:pt x="2754" y="1302"/>
                </a:lnTo>
                <a:lnTo>
                  <a:pt x="2758" y="1314"/>
                </a:lnTo>
                <a:lnTo>
                  <a:pt x="2763" y="1327"/>
                </a:lnTo>
                <a:lnTo>
                  <a:pt x="2769" y="1338"/>
                </a:lnTo>
                <a:lnTo>
                  <a:pt x="2775" y="1348"/>
                </a:lnTo>
                <a:lnTo>
                  <a:pt x="2782" y="1359"/>
                </a:lnTo>
                <a:lnTo>
                  <a:pt x="2791" y="1366"/>
                </a:lnTo>
                <a:lnTo>
                  <a:pt x="2800" y="1374"/>
                </a:lnTo>
                <a:lnTo>
                  <a:pt x="2809" y="1381"/>
                </a:lnTo>
                <a:lnTo>
                  <a:pt x="2820" y="1386"/>
                </a:lnTo>
                <a:lnTo>
                  <a:pt x="2830" y="1390"/>
                </a:lnTo>
                <a:lnTo>
                  <a:pt x="2842" y="1393"/>
                </a:lnTo>
                <a:lnTo>
                  <a:pt x="2854" y="1396"/>
                </a:lnTo>
                <a:lnTo>
                  <a:pt x="2866" y="1396"/>
                </a:lnTo>
                <a:lnTo>
                  <a:pt x="2883" y="1395"/>
                </a:lnTo>
                <a:lnTo>
                  <a:pt x="2898" y="1392"/>
                </a:lnTo>
                <a:lnTo>
                  <a:pt x="2911" y="1387"/>
                </a:lnTo>
                <a:lnTo>
                  <a:pt x="2923" y="1381"/>
                </a:lnTo>
                <a:lnTo>
                  <a:pt x="2934" y="1374"/>
                </a:lnTo>
                <a:lnTo>
                  <a:pt x="2944" y="1365"/>
                </a:lnTo>
                <a:lnTo>
                  <a:pt x="2952" y="1354"/>
                </a:lnTo>
                <a:lnTo>
                  <a:pt x="2959" y="1342"/>
                </a:lnTo>
                <a:lnTo>
                  <a:pt x="2962" y="1390"/>
                </a:lnTo>
                <a:lnTo>
                  <a:pt x="3006" y="1390"/>
                </a:lnTo>
                <a:lnTo>
                  <a:pt x="3004" y="1357"/>
                </a:lnTo>
                <a:lnTo>
                  <a:pt x="3003" y="1320"/>
                </a:lnTo>
                <a:lnTo>
                  <a:pt x="3003" y="1005"/>
                </a:lnTo>
                <a:close/>
                <a:moveTo>
                  <a:pt x="2955" y="1276"/>
                </a:moveTo>
                <a:lnTo>
                  <a:pt x="2955" y="1276"/>
                </a:lnTo>
                <a:lnTo>
                  <a:pt x="2955" y="1287"/>
                </a:lnTo>
                <a:lnTo>
                  <a:pt x="2952" y="1297"/>
                </a:lnTo>
                <a:lnTo>
                  <a:pt x="2949" y="1311"/>
                </a:lnTo>
                <a:lnTo>
                  <a:pt x="2941" y="1321"/>
                </a:lnTo>
                <a:lnTo>
                  <a:pt x="2934" y="1332"/>
                </a:lnTo>
                <a:lnTo>
                  <a:pt x="2925" y="1341"/>
                </a:lnTo>
                <a:lnTo>
                  <a:pt x="2914" y="1347"/>
                </a:lnTo>
                <a:lnTo>
                  <a:pt x="2904" y="1353"/>
                </a:lnTo>
                <a:lnTo>
                  <a:pt x="2892" y="1356"/>
                </a:lnTo>
                <a:lnTo>
                  <a:pt x="2880" y="1356"/>
                </a:lnTo>
                <a:lnTo>
                  <a:pt x="2871" y="1356"/>
                </a:lnTo>
                <a:lnTo>
                  <a:pt x="2862" y="1354"/>
                </a:lnTo>
                <a:lnTo>
                  <a:pt x="2853" y="1351"/>
                </a:lnTo>
                <a:lnTo>
                  <a:pt x="2845" y="1348"/>
                </a:lnTo>
                <a:lnTo>
                  <a:pt x="2838" y="1344"/>
                </a:lnTo>
                <a:lnTo>
                  <a:pt x="2830" y="1339"/>
                </a:lnTo>
                <a:lnTo>
                  <a:pt x="2824" y="1333"/>
                </a:lnTo>
                <a:lnTo>
                  <a:pt x="2820" y="1326"/>
                </a:lnTo>
                <a:lnTo>
                  <a:pt x="2811" y="1311"/>
                </a:lnTo>
                <a:lnTo>
                  <a:pt x="2805" y="1294"/>
                </a:lnTo>
                <a:lnTo>
                  <a:pt x="2800" y="1275"/>
                </a:lnTo>
                <a:lnTo>
                  <a:pt x="2799" y="1255"/>
                </a:lnTo>
                <a:lnTo>
                  <a:pt x="2800" y="1233"/>
                </a:lnTo>
                <a:lnTo>
                  <a:pt x="2805" y="1213"/>
                </a:lnTo>
                <a:lnTo>
                  <a:pt x="2811" y="1195"/>
                </a:lnTo>
                <a:lnTo>
                  <a:pt x="2821" y="1180"/>
                </a:lnTo>
                <a:lnTo>
                  <a:pt x="2826" y="1173"/>
                </a:lnTo>
                <a:lnTo>
                  <a:pt x="2832" y="1167"/>
                </a:lnTo>
                <a:lnTo>
                  <a:pt x="2839" y="1162"/>
                </a:lnTo>
                <a:lnTo>
                  <a:pt x="2847" y="1158"/>
                </a:lnTo>
                <a:lnTo>
                  <a:pt x="2854" y="1155"/>
                </a:lnTo>
                <a:lnTo>
                  <a:pt x="2863" y="1152"/>
                </a:lnTo>
                <a:lnTo>
                  <a:pt x="2871" y="1150"/>
                </a:lnTo>
                <a:lnTo>
                  <a:pt x="2881" y="1150"/>
                </a:lnTo>
                <a:lnTo>
                  <a:pt x="2895" y="1152"/>
                </a:lnTo>
                <a:lnTo>
                  <a:pt x="2907" y="1155"/>
                </a:lnTo>
                <a:lnTo>
                  <a:pt x="2917" y="1159"/>
                </a:lnTo>
                <a:lnTo>
                  <a:pt x="2928" y="1167"/>
                </a:lnTo>
                <a:lnTo>
                  <a:pt x="2937" y="1176"/>
                </a:lnTo>
                <a:lnTo>
                  <a:pt x="2943" y="1185"/>
                </a:lnTo>
                <a:lnTo>
                  <a:pt x="2949" y="1195"/>
                </a:lnTo>
                <a:lnTo>
                  <a:pt x="2952" y="1207"/>
                </a:lnTo>
                <a:lnTo>
                  <a:pt x="2955" y="1218"/>
                </a:lnTo>
                <a:lnTo>
                  <a:pt x="2955" y="1228"/>
                </a:lnTo>
                <a:lnTo>
                  <a:pt x="2955" y="1276"/>
                </a:lnTo>
                <a:close/>
                <a:moveTo>
                  <a:pt x="3175" y="1111"/>
                </a:moveTo>
                <a:lnTo>
                  <a:pt x="3175" y="1111"/>
                </a:lnTo>
                <a:lnTo>
                  <a:pt x="3160" y="1111"/>
                </a:lnTo>
                <a:lnTo>
                  <a:pt x="3147" y="1114"/>
                </a:lnTo>
                <a:lnTo>
                  <a:pt x="3133" y="1117"/>
                </a:lnTo>
                <a:lnTo>
                  <a:pt x="3121" y="1122"/>
                </a:lnTo>
                <a:lnTo>
                  <a:pt x="3111" y="1129"/>
                </a:lnTo>
                <a:lnTo>
                  <a:pt x="3099" y="1135"/>
                </a:lnTo>
                <a:lnTo>
                  <a:pt x="3090" y="1144"/>
                </a:lnTo>
                <a:lnTo>
                  <a:pt x="3081" y="1153"/>
                </a:lnTo>
                <a:lnTo>
                  <a:pt x="3073" y="1164"/>
                </a:lnTo>
                <a:lnTo>
                  <a:pt x="3066" y="1176"/>
                </a:lnTo>
                <a:lnTo>
                  <a:pt x="3060" y="1188"/>
                </a:lnTo>
                <a:lnTo>
                  <a:pt x="3055" y="1201"/>
                </a:lnTo>
                <a:lnTo>
                  <a:pt x="3052" y="1215"/>
                </a:lnTo>
                <a:lnTo>
                  <a:pt x="3049" y="1228"/>
                </a:lnTo>
                <a:lnTo>
                  <a:pt x="3048" y="1243"/>
                </a:lnTo>
                <a:lnTo>
                  <a:pt x="3046" y="1258"/>
                </a:lnTo>
                <a:lnTo>
                  <a:pt x="3048" y="1273"/>
                </a:lnTo>
                <a:lnTo>
                  <a:pt x="3049" y="1288"/>
                </a:lnTo>
                <a:lnTo>
                  <a:pt x="3052" y="1302"/>
                </a:lnTo>
                <a:lnTo>
                  <a:pt x="3055" y="1315"/>
                </a:lnTo>
                <a:lnTo>
                  <a:pt x="3061" y="1327"/>
                </a:lnTo>
                <a:lnTo>
                  <a:pt x="3067" y="1338"/>
                </a:lnTo>
                <a:lnTo>
                  <a:pt x="3075" y="1348"/>
                </a:lnTo>
                <a:lnTo>
                  <a:pt x="3082" y="1359"/>
                </a:lnTo>
                <a:lnTo>
                  <a:pt x="3091" y="1366"/>
                </a:lnTo>
                <a:lnTo>
                  <a:pt x="3102" y="1374"/>
                </a:lnTo>
                <a:lnTo>
                  <a:pt x="3112" y="1381"/>
                </a:lnTo>
                <a:lnTo>
                  <a:pt x="3124" y="1386"/>
                </a:lnTo>
                <a:lnTo>
                  <a:pt x="3138" y="1390"/>
                </a:lnTo>
                <a:lnTo>
                  <a:pt x="3151" y="1393"/>
                </a:lnTo>
                <a:lnTo>
                  <a:pt x="3165" y="1396"/>
                </a:lnTo>
                <a:lnTo>
                  <a:pt x="3181" y="1396"/>
                </a:lnTo>
                <a:lnTo>
                  <a:pt x="3207" y="1395"/>
                </a:lnTo>
                <a:lnTo>
                  <a:pt x="3231" y="1392"/>
                </a:lnTo>
                <a:lnTo>
                  <a:pt x="3252" y="1386"/>
                </a:lnTo>
                <a:lnTo>
                  <a:pt x="3271" y="1378"/>
                </a:lnTo>
                <a:lnTo>
                  <a:pt x="3262" y="1344"/>
                </a:lnTo>
                <a:lnTo>
                  <a:pt x="3249" y="1350"/>
                </a:lnTo>
                <a:lnTo>
                  <a:pt x="3232" y="1353"/>
                </a:lnTo>
                <a:lnTo>
                  <a:pt x="3211" y="1356"/>
                </a:lnTo>
                <a:lnTo>
                  <a:pt x="3187" y="1357"/>
                </a:lnTo>
                <a:lnTo>
                  <a:pt x="3169" y="1356"/>
                </a:lnTo>
                <a:lnTo>
                  <a:pt x="3153" y="1353"/>
                </a:lnTo>
                <a:lnTo>
                  <a:pt x="3136" y="1345"/>
                </a:lnTo>
                <a:lnTo>
                  <a:pt x="3129" y="1341"/>
                </a:lnTo>
                <a:lnTo>
                  <a:pt x="3123" y="1335"/>
                </a:lnTo>
                <a:lnTo>
                  <a:pt x="3117" y="1329"/>
                </a:lnTo>
                <a:lnTo>
                  <a:pt x="3111" y="1323"/>
                </a:lnTo>
                <a:lnTo>
                  <a:pt x="3106" y="1315"/>
                </a:lnTo>
                <a:lnTo>
                  <a:pt x="3102" y="1306"/>
                </a:lnTo>
                <a:lnTo>
                  <a:pt x="3099" y="1297"/>
                </a:lnTo>
                <a:lnTo>
                  <a:pt x="3097" y="1287"/>
                </a:lnTo>
                <a:lnTo>
                  <a:pt x="3096" y="1275"/>
                </a:lnTo>
                <a:lnTo>
                  <a:pt x="3094" y="1263"/>
                </a:lnTo>
                <a:lnTo>
                  <a:pt x="3286" y="1263"/>
                </a:lnTo>
                <a:lnTo>
                  <a:pt x="3286" y="1252"/>
                </a:lnTo>
                <a:lnTo>
                  <a:pt x="3288" y="1240"/>
                </a:lnTo>
                <a:lnTo>
                  <a:pt x="3286" y="1219"/>
                </a:lnTo>
                <a:lnTo>
                  <a:pt x="3282" y="1198"/>
                </a:lnTo>
                <a:lnTo>
                  <a:pt x="3276" y="1177"/>
                </a:lnTo>
                <a:lnTo>
                  <a:pt x="3270" y="1167"/>
                </a:lnTo>
                <a:lnTo>
                  <a:pt x="3265" y="1156"/>
                </a:lnTo>
                <a:lnTo>
                  <a:pt x="3258" y="1147"/>
                </a:lnTo>
                <a:lnTo>
                  <a:pt x="3250" y="1138"/>
                </a:lnTo>
                <a:lnTo>
                  <a:pt x="3241" y="1131"/>
                </a:lnTo>
                <a:lnTo>
                  <a:pt x="3231" y="1125"/>
                </a:lnTo>
                <a:lnTo>
                  <a:pt x="3219" y="1119"/>
                </a:lnTo>
                <a:lnTo>
                  <a:pt x="3205" y="1114"/>
                </a:lnTo>
                <a:lnTo>
                  <a:pt x="3190" y="1111"/>
                </a:lnTo>
                <a:lnTo>
                  <a:pt x="3175" y="1111"/>
                </a:lnTo>
                <a:close/>
                <a:moveTo>
                  <a:pt x="3094" y="1227"/>
                </a:moveTo>
                <a:lnTo>
                  <a:pt x="3094" y="1227"/>
                </a:lnTo>
                <a:lnTo>
                  <a:pt x="3097" y="1213"/>
                </a:lnTo>
                <a:lnTo>
                  <a:pt x="3102" y="1200"/>
                </a:lnTo>
                <a:lnTo>
                  <a:pt x="3108" y="1186"/>
                </a:lnTo>
                <a:lnTo>
                  <a:pt x="3115" y="1174"/>
                </a:lnTo>
                <a:lnTo>
                  <a:pt x="3126" y="1164"/>
                </a:lnTo>
                <a:lnTo>
                  <a:pt x="3132" y="1158"/>
                </a:lnTo>
                <a:lnTo>
                  <a:pt x="3138" y="1155"/>
                </a:lnTo>
                <a:lnTo>
                  <a:pt x="3145" y="1152"/>
                </a:lnTo>
                <a:lnTo>
                  <a:pt x="3153" y="1149"/>
                </a:lnTo>
                <a:lnTo>
                  <a:pt x="3162" y="1147"/>
                </a:lnTo>
                <a:lnTo>
                  <a:pt x="3171" y="1147"/>
                </a:lnTo>
                <a:lnTo>
                  <a:pt x="3181" y="1147"/>
                </a:lnTo>
                <a:lnTo>
                  <a:pt x="3190" y="1149"/>
                </a:lnTo>
                <a:lnTo>
                  <a:pt x="3198" y="1152"/>
                </a:lnTo>
                <a:lnTo>
                  <a:pt x="3205" y="1155"/>
                </a:lnTo>
                <a:lnTo>
                  <a:pt x="3211" y="1159"/>
                </a:lnTo>
                <a:lnTo>
                  <a:pt x="3217" y="1164"/>
                </a:lnTo>
                <a:lnTo>
                  <a:pt x="3226" y="1176"/>
                </a:lnTo>
                <a:lnTo>
                  <a:pt x="3232" y="1188"/>
                </a:lnTo>
                <a:lnTo>
                  <a:pt x="3237" y="1201"/>
                </a:lnTo>
                <a:lnTo>
                  <a:pt x="3238" y="1215"/>
                </a:lnTo>
                <a:lnTo>
                  <a:pt x="3240" y="1227"/>
                </a:lnTo>
                <a:lnTo>
                  <a:pt x="3094" y="12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sp>
        <p:nvSpPr>
          <p:cNvPr id="10" name="Rectangle 25">
            <a:extLst>
              <a:ext uri="{FF2B5EF4-FFF2-40B4-BE49-F238E27FC236}">
                <a16:creationId xmlns:a16="http://schemas.microsoft.com/office/drawing/2014/main" id="{BDCDAB21-2C53-4493-81AD-1360D5C2603A}"/>
              </a:ext>
            </a:extLst>
          </p:cNvPr>
          <p:cNvSpPr>
            <a:spLocks noChangeArrowheads="1"/>
          </p:cNvSpPr>
          <p:nvPr userDrawn="1"/>
        </p:nvSpPr>
        <p:spPr bwMode="auto">
          <a:xfrm>
            <a:off x="106363" y="6627813"/>
            <a:ext cx="38535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800" b="0">
                <a:latin typeface="Arial" pitchFamily="34" charset="0"/>
                <a:ea typeface="Arial Unicode MS" pitchFamily="50" charset="-128"/>
                <a:cs typeface="Arial" pitchFamily="34" charset="0"/>
              </a:rPr>
              <a:t>© 2022 Brother Industries, Ltd. All Rights Reserved.</a:t>
            </a:r>
            <a:endParaRPr lang="en-US" altLang="ja-JP" sz="800" b="0" dirty="0">
              <a:latin typeface="Arial" pitchFamily="34" charset="0"/>
              <a:ea typeface="Arial Unicode MS" pitchFamily="50" charset="-128"/>
              <a:cs typeface="Arial" pitchFamily="34" charset="0"/>
            </a:endParaRPr>
          </a:p>
        </p:txBody>
      </p:sp>
      <p:grpSp>
        <p:nvGrpSpPr>
          <p:cNvPr id="11" name="Group 18">
            <a:extLst>
              <a:ext uri="{FF2B5EF4-FFF2-40B4-BE49-F238E27FC236}">
                <a16:creationId xmlns:a16="http://schemas.microsoft.com/office/drawing/2014/main" id="{CDE44C47-E4C0-4563-A68A-E514B70A44F5}"/>
              </a:ext>
            </a:extLst>
          </p:cNvPr>
          <p:cNvGrpSpPr>
            <a:grpSpLocks/>
          </p:cNvGrpSpPr>
          <p:nvPr userDrawn="1"/>
        </p:nvGrpSpPr>
        <p:grpSpPr bwMode="auto">
          <a:xfrm>
            <a:off x="7475539" y="6619877"/>
            <a:ext cx="1474787" cy="238125"/>
            <a:chOff x="4709" y="4170"/>
            <a:chExt cx="929" cy="150"/>
          </a:xfrm>
        </p:grpSpPr>
        <p:sp>
          <p:nvSpPr>
            <p:cNvPr id="12" name="Rectangle 19">
              <a:extLst>
                <a:ext uri="{FF2B5EF4-FFF2-40B4-BE49-F238E27FC236}">
                  <a16:creationId xmlns:a16="http://schemas.microsoft.com/office/drawing/2014/main" id="{D92FF498-E402-43A1-920C-A3EE2F5C3BF4}"/>
                </a:ext>
              </a:extLst>
            </p:cNvPr>
            <p:cNvSpPr>
              <a:spLocks noChangeArrowheads="1"/>
            </p:cNvSpPr>
            <p:nvPr/>
          </p:nvSpPr>
          <p:spPr bwMode="black">
            <a:xfrm>
              <a:off x="4709" y="4170"/>
              <a:ext cx="929" cy="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a:p>
          </p:txBody>
        </p:sp>
        <p:sp>
          <p:nvSpPr>
            <p:cNvPr id="13" name="Rectangle 20">
              <a:extLst>
                <a:ext uri="{FF2B5EF4-FFF2-40B4-BE49-F238E27FC236}">
                  <a16:creationId xmlns:a16="http://schemas.microsoft.com/office/drawing/2014/main" id="{B25C9E91-C97E-4B6E-8239-72CA9E8C54E5}"/>
                </a:ext>
              </a:extLst>
            </p:cNvPr>
            <p:cNvSpPr>
              <a:spLocks noChangeArrowheads="1"/>
            </p:cNvSpPr>
            <p:nvPr/>
          </p:nvSpPr>
          <p:spPr bwMode="white">
            <a:xfrm>
              <a:off x="4749" y="4183"/>
              <a:ext cx="84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altLang="ja-JP" sz="1300" b="1" dirty="0">
                  <a:solidFill>
                    <a:schemeClr val="bg1"/>
                  </a:solidFill>
                  <a:latin typeface="Arial" pitchFamily="34" charset="0"/>
                  <a:cs typeface="Arial" pitchFamily="34" charset="0"/>
                </a:rPr>
                <a:t>CONFIDENTIAL</a:t>
              </a:r>
            </a:p>
          </p:txBody>
        </p:sp>
      </p:grpSp>
      <p:sp>
        <p:nvSpPr>
          <p:cNvPr id="14" name="Text Placeholder 2"/>
          <p:cNvSpPr>
            <a:spLocks noGrp="1"/>
          </p:cNvSpPr>
          <p:nvPr>
            <p:ph type="body" idx="1"/>
          </p:nvPr>
        </p:nvSpPr>
        <p:spPr>
          <a:xfrm>
            <a:off x="392400" y="1072799"/>
            <a:ext cx="8355600" cy="5234400"/>
          </a:xfrm>
          <a:prstGeom prst="rect">
            <a:avLst/>
          </a:prstGeom>
        </p:spPr>
        <p:txBody>
          <a:bodyPr vert="horz" lIns="0" tIns="0" rIns="0" bIns="0" rtlCol="0">
            <a:noAutofit/>
          </a:bodyPr>
          <a:lstStyle/>
          <a:p>
            <a:pPr lvl="0"/>
            <a:r>
              <a:rPr lang="ja-JP" altLang="en-US" dirty="0"/>
              <a:t>テキストを入力</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9129759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ftr="0" dt="0"/>
  <p:txStyles>
    <p:titleStyle>
      <a:lvl1pPr algn="l" defTabSz="914400" rtl="0" eaLnBrk="1" latinLnBrk="0" hangingPunct="1">
        <a:lnSpc>
          <a:spcPct val="10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p:titleStyle>
    <p:bodyStyle>
      <a:lvl1pPr marL="230400" indent="-230400" algn="l" defTabSz="914400" rtl="0" eaLnBrk="1" latinLnBrk="0" hangingPunct="1">
        <a:lnSpc>
          <a:spcPct val="100000"/>
        </a:lnSpc>
        <a:spcBef>
          <a:spcPts val="1000"/>
        </a:spcBef>
        <a:buFont typeface="Arial" panose="020B0604020202020204" pitchFamily="34" charset="0"/>
        <a:buChar char="•"/>
        <a:defRPr kumimoji="1" sz="2400" b="1" kern="1200">
          <a:solidFill>
            <a:schemeClr val="tx1"/>
          </a:solidFill>
          <a:latin typeface="Meiryo UI" panose="020B0604030504040204" pitchFamily="50" charset="-128"/>
          <a:ea typeface="Meiryo UI" panose="020B0604030504040204" pitchFamily="50" charset="-128"/>
          <a:cs typeface="+mn-cs"/>
        </a:defRPr>
      </a:lvl1pPr>
      <a:lvl2pPr marL="687600" indent="-230400" algn="l" defTabSz="914400" rtl="0" eaLnBrk="1" latinLnBrk="0" hangingPunct="1">
        <a:lnSpc>
          <a:spcPct val="100000"/>
        </a:lnSpc>
        <a:spcBef>
          <a:spcPts val="500"/>
        </a:spcBef>
        <a:buFont typeface="Meiryo UI" panose="020B0604030504040204" pitchFamily="50" charset="-128"/>
        <a:buChar char="⁻"/>
        <a:tabLst>
          <a:tab pos="449263" algn="l"/>
        </a:tabLst>
        <a:defRPr kumimoji="1" sz="2000" kern="1200">
          <a:solidFill>
            <a:schemeClr val="tx1"/>
          </a:solidFill>
          <a:latin typeface="Meiryo UI" panose="020B0604030504040204" pitchFamily="50" charset="-128"/>
          <a:ea typeface="Meiryo UI" panose="020B0604030504040204" pitchFamily="50" charset="-128"/>
          <a:cs typeface="+mn-cs"/>
        </a:defRPr>
      </a:lvl2pPr>
      <a:lvl3pPr marL="1144800" indent="-2304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6020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20592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emf"/><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package" Target="../embeddings/Microsoft_Excel_Worksheet2.xlsx"/><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61.png"/><Relationship Id="rId17" Type="http://schemas.microsoft.com/office/2007/relationships/hdphoto" Target="../media/hdphoto10.wdp"/><Relationship Id="rId2" Type="http://schemas.openxmlformats.org/officeDocument/2006/relationships/image" Target="../media/image56.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6.wdp"/><Relationship Id="rId1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392400" y="1608668"/>
            <a:ext cx="8355600" cy="2849200"/>
          </a:xfrm>
        </p:spPr>
        <p:txBody>
          <a:bodyPr>
            <a:normAutofit/>
          </a:bodyPr>
          <a:lstStyle/>
          <a:p>
            <a:r>
              <a:rPr kumimoji="1" lang="en-US" altLang="ja-JP" sz="4000" dirty="0"/>
              <a:t>FA</a:t>
            </a:r>
            <a:r>
              <a:rPr kumimoji="1" lang="ja-JP" altLang="en-US" sz="4000" dirty="0"/>
              <a:t>標準化活動</a:t>
            </a:r>
            <a:br>
              <a:rPr kumimoji="1" lang="en-US" altLang="ja-JP" dirty="0"/>
            </a:br>
            <a:br>
              <a:rPr kumimoji="1" lang="en-US" altLang="ja-JP" sz="3600" dirty="0"/>
            </a:br>
            <a:r>
              <a:rPr kumimoji="1" lang="ja-JP" altLang="en-US" sz="2800" dirty="0"/>
              <a:t>～</a:t>
            </a:r>
            <a:r>
              <a:rPr kumimoji="1" lang="en-US" altLang="ja-JP" sz="2800" dirty="0"/>
              <a:t>”At</a:t>
            </a:r>
            <a:r>
              <a:rPr lang="ja-JP" altLang="en-US" sz="2800" dirty="0"/>
              <a:t> </a:t>
            </a:r>
            <a:r>
              <a:rPr kumimoji="1" lang="en-US" altLang="ja-JP" sz="2800" dirty="0"/>
              <a:t>your side.</a:t>
            </a:r>
            <a:r>
              <a:rPr lang="en-US" altLang="ja-JP" sz="2800" dirty="0"/>
              <a:t>“</a:t>
            </a:r>
            <a:r>
              <a:rPr kumimoji="1" lang="ja-JP" altLang="en-US" sz="2800" dirty="0"/>
              <a:t>の精神でお客様のためにできること～</a:t>
            </a:r>
            <a:endParaRPr kumimoji="1" lang="ja-JP" altLang="en-US" sz="3600" dirty="0"/>
          </a:p>
        </p:txBody>
      </p:sp>
      <p:sp>
        <p:nvSpPr>
          <p:cNvPr id="3" name="スライド番号プレースホルダー 2"/>
          <p:cNvSpPr>
            <a:spLocks noGrp="1"/>
          </p:cNvSpPr>
          <p:nvPr>
            <p:ph type="sldNum" sz="quarter" idx="10"/>
          </p:nvPr>
        </p:nvSpPr>
        <p:spPr/>
        <p:txBody>
          <a:bodyPr/>
          <a:lstStyle/>
          <a:p>
            <a:fld id="{2714E9B5-9B87-4B86-A617-088EF19C2C8B}" type="slidenum">
              <a:rPr kumimoji="1" lang="ja-JP" altLang="en-US" smtClean="0"/>
              <a:pPr/>
              <a:t>1</a:t>
            </a:fld>
            <a:endParaRPr kumimoji="1" lang="ja-JP" altLang="en-US" dirty="0"/>
          </a:p>
        </p:txBody>
      </p:sp>
      <p:sp>
        <p:nvSpPr>
          <p:cNvPr id="4" name="サブタイトル 3"/>
          <p:cNvSpPr>
            <a:spLocks noGrp="1"/>
          </p:cNvSpPr>
          <p:nvPr>
            <p:ph type="subTitle" idx="1"/>
          </p:nvPr>
        </p:nvSpPr>
        <p:spPr>
          <a:xfrm>
            <a:off x="1371600" y="4710871"/>
            <a:ext cx="6400800" cy="828000"/>
          </a:xfrm>
        </p:spPr>
        <p:txBody>
          <a:bodyPr anchor="ctr"/>
          <a:lstStyle/>
          <a:p>
            <a:r>
              <a:rPr lang="en-US" altLang="ja-JP" dirty="0"/>
              <a:t>2024</a:t>
            </a:r>
            <a:r>
              <a:rPr lang="ja-JP" altLang="en-US" dirty="0"/>
              <a:t>年 </a:t>
            </a:r>
            <a:r>
              <a:rPr lang="en-US" altLang="ja-JP" dirty="0"/>
              <a:t>10</a:t>
            </a:r>
            <a:r>
              <a:rPr lang="ja-JP" altLang="en-US" dirty="0"/>
              <a:t>月 </a:t>
            </a:r>
            <a:r>
              <a:rPr lang="en-US" altLang="ja-JP" dirty="0"/>
              <a:t>17</a:t>
            </a:r>
            <a:r>
              <a:rPr lang="ja-JP" altLang="en-US" dirty="0"/>
              <a:t>日</a:t>
            </a:r>
          </a:p>
          <a:p>
            <a:r>
              <a:rPr lang="ja-JP" altLang="en-US" dirty="0"/>
              <a:t>ブラザー工業株式会社　マシナリー事業 製造部 組立</a:t>
            </a:r>
            <a:r>
              <a:rPr lang="en-US" altLang="ja-JP" dirty="0"/>
              <a:t>2G</a:t>
            </a:r>
            <a:endParaRPr lang="ja-JP" altLang="en-US" dirty="0"/>
          </a:p>
        </p:txBody>
      </p:sp>
      <p:sp>
        <p:nvSpPr>
          <p:cNvPr id="2" name="テキスト ボックス 1">
            <a:extLst>
              <a:ext uri="{FF2B5EF4-FFF2-40B4-BE49-F238E27FC236}">
                <a16:creationId xmlns:a16="http://schemas.microsoft.com/office/drawing/2014/main" id="{3F06DB53-2A97-5307-FDF4-7752E0B9680A}"/>
              </a:ext>
            </a:extLst>
          </p:cNvPr>
          <p:cNvSpPr txBox="1"/>
          <p:nvPr/>
        </p:nvSpPr>
        <p:spPr>
          <a:xfrm>
            <a:off x="-1947333" y="778933"/>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1342938380"/>
      </p:ext>
    </p:extLst>
  </p:cSld>
  <p:clrMapOvr>
    <a:masterClrMapping/>
  </p:clrMapOvr>
  <mc:AlternateContent xmlns:mc="http://schemas.openxmlformats.org/markup-compatibility/2006" xmlns:p14="http://schemas.microsoft.com/office/powerpoint/2010/main">
    <mc:Choice Requires="p14">
      <p:transition spd="slow" p14:dur="2000" advTm="4047"/>
    </mc:Choice>
    <mc:Fallback xmlns="">
      <p:transition spd="slow" advTm="40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10</a:t>
            </a:fld>
            <a:endParaRPr kumimoji="1" lang="ja-JP" altLang="en-US"/>
          </a:p>
        </p:txBody>
      </p:sp>
      <p:sp>
        <p:nvSpPr>
          <p:cNvPr id="5" name="タイトル 4"/>
          <p:cNvSpPr>
            <a:spLocks noGrp="1"/>
          </p:cNvSpPr>
          <p:nvPr>
            <p:ph type="title"/>
          </p:nvPr>
        </p:nvSpPr>
        <p:spPr/>
        <p:txBody>
          <a:bodyPr>
            <a:noAutofit/>
          </a:bodyPr>
          <a:lstStyle/>
          <a:p>
            <a:r>
              <a:rPr lang="en-US" altLang="ja-JP" sz="2800" dirty="0"/>
              <a:t>7-3</a:t>
            </a:r>
            <a:r>
              <a:rPr kumimoji="1" lang="en-US" altLang="ja-JP" sz="2800" dirty="0"/>
              <a:t>.</a:t>
            </a:r>
            <a:r>
              <a:rPr kumimoji="1" lang="ja-JP" altLang="en-US" sz="2800" dirty="0"/>
              <a:t>テーマ選定</a:t>
            </a:r>
          </a:p>
        </p:txBody>
      </p:sp>
      <p:pic>
        <p:nvPicPr>
          <p:cNvPr id="15" name="図 14" descr="ロゴ が含まれている画像&#10;&#10;自動的に生成された説明">
            <a:extLst>
              <a:ext uri="{FF2B5EF4-FFF2-40B4-BE49-F238E27FC236}">
                <a16:creationId xmlns:a16="http://schemas.microsoft.com/office/drawing/2014/main" id="{E9411C84-659B-B22E-AFE7-07AE6045FC08}"/>
              </a:ext>
            </a:extLst>
          </p:cNvPr>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a:off x="0" y="812800"/>
            <a:ext cx="9144000" cy="5807074"/>
          </a:xfrm>
          <a:prstGeom prst="rect">
            <a:avLst/>
          </a:prstGeom>
          <a:gradFill>
            <a:gsLst>
              <a:gs pos="50000">
                <a:schemeClr val="bg1">
                  <a:lumMod val="85000"/>
                </a:schemeClr>
              </a:gs>
              <a:gs pos="99000">
                <a:schemeClr val="accent1">
                  <a:lumMod val="60000"/>
                  <a:lumOff val="40000"/>
                </a:schemeClr>
              </a:gs>
            </a:gsLst>
            <a:lin ang="540000" scaled="0"/>
          </a:gradFill>
        </p:spPr>
      </p:pic>
      <p:sp>
        <p:nvSpPr>
          <p:cNvPr id="16" name="四角形: 角を丸くする 15">
            <a:extLst>
              <a:ext uri="{FF2B5EF4-FFF2-40B4-BE49-F238E27FC236}">
                <a16:creationId xmlns:a16="http://schemas.microsoft.com/office/drawing/2014/main" id="{BCFACDF4-DE7F-9560-BDA1-91A908CE2222}"/>
              </a:ext>
            </a:extLst>
          </p:cNvPr>
          <p:cNvSpPr/>
          <p:nvPr/>
        </p:nvSpPr>
        <p:spPr>
          <a:xfrm>
            <a:off x="677776" y="1047414"/>
            <a:ext cx="7329202" cy="1968311"/>
          </a:xfrm>
          <a:prstGeom prst="roundRect">
            <a:avLst/>
          </a:prstGeom>
          <a:solidFill>
            <a:schemeClr val="bg1"/>
          </a:solid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rgbClr val="FF0000"/>
                </a:solidFill>
                <a:latin typeface="游ゴシック" panose="020B0400000000000000" pitchFamily="50" charset="-128"/>
                <a:ea typeface="游ゴシック" panose="020B0400000000000000" pitchFamily="50" charset="-128"/>
              </a:rPr>
              <a:t>YOU=</a:t>
            </a:r>
            <a:r>
              <a:rPr kumimoji="1" lang="ja-JP" altLang="en-US" sz="4000" b="1" dirty="0">
                <a:solidFill>
                  <a:srgbClr val="FF0000"/>
                </a:solidFill>
                <a:latin typeface="游ゴシック" panose="020B0400000000000000" pitchFamily="50" charset="-128"/>
                <a:ea typeface="游ゴシック" panose="020B0400000000000000" pitchFamily="50" charset="-128"/>
              </a:rPr>
              <a:t>お客様</a:t>
            </a:r>
            <a:r>
              <a:rPr kumimoji="1" lang="ja-JP" altLang="en-US" sz="2400" b="1" dirty="0">
                <a:solidFill>
                  <a:schemeClr val="tx1"/>
                </a:solidFill>
                <a:latin typeface="游ゴシック" panose="020B0400000000000000" pitchFamily="50" charset="-128"/>
                <a:ea typeface="游ゴシック" panose="020B0400000000000000" pitchFamily="50" charset="-128"/>
              </a:rPr>
              <a:t>をもっと理解するためには</a:t>
            </a:r>
            <a:endParaRPr kumimoji="1" lang="en-US" altLang="ja-JP" sz="2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a:t>
            </a:r>
            <a:r>
              <a:rPr kumimoji="1" lang="ja-JP" altLang="en-US" sz="4400" b="1" u="sng" dirty="0">
                <a:solidFill>
                  <a:srgbClr val="000099"/>
                </a:solidFill>
                <a:latin typeface="游ゴシック" panose="020B0400000000000000" pitchFamily="50" charset="-128"/>
                <a:ea typeface="游ゴシック" panose="020B0400000000000000" pitchFamily="50" charset="-128"/>
              </a:rPr>
              <a:t>お客様の生の声を聴く</a:t>
            </a:r>
          </a:p>
        </p:txBody>
      </p:sp>
      <p:sp>
        <p:nvSpPr>
          <p:cNvPr id="19" name="四角形: 角を丸くする 18">
            <a:extLst>
              <a:ext uri="{FF2B5EF4-FFF2-40B4-BE49-F238E27FC236}">
                <a16:creationId xmlns:a16="http://schemas.microsoft.com/office/drawing/2014/main" id="{BBC896E3-41BE-7982-2CF7-75C3FEEAD7AD}"/>
              </a:ext>
            </a:extLst>
          </p:cNvPr>
          <p:cNvSpPr/>
          <p:nvPr/>
        </p:nvSpPr>
        <p:spPr>
          <a:xfrm>
            <a:off x="238533" y="4039784"/>
            <a:ext cx="8666934" cy="2383530"/>
          </a:xfrm>
          <a:prstGeom prst="roundRect">
            <a:avLst/>
          </a:prstGeom>
          <a:solidFill>
            <a:schemeClr val="bg1"/>
          </a:solidFill>
          <a:ln w="5715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u="sng" dirty="0">
                <a:solidFill>
                  <a:srgbClr val="FF0000"/>
                </a:solidFill>
                <a:latin typeface="游ゴシック" panose="020B0400000000000000" pitchFamily="50" charset="-128"/>
                <a:ea typeface="游ゴシック" panose="020B0400000000000000" pitchFamily="50" charset="-128"/>
              </a:rPr>
              <a:t>SOG(</a:t>
            </a:r>
            <a:r>
              <a:rPr kumimoji="1" lang="ja-JP" altLang="en-US" sz="3600" b="1" u="sng" dirty="0">
                <a:solidFill>
                  <a:srgbClr val="FF0000"/>
                </a:solidFill>
                <a:latin typeface="游ゴシック" panose="020B0400000000000000" pitchFamily="50" charset="-128"/>
                <a:ea typeface="游ゴシック" panose="020B0400000000000000" pitchFamily="50" charset="-128"/>
              </a:rPr>
              <a:t>営業カスタマイズチーム）</a:t>
            </a:r>
            <a:r>
              <a:rPr kumimoji="1" lang="ja-JP" altLang="en-US" sz="3600" b="1" u="sng" dirty="0">
                <a:solidFill>
                  <a:srgbClr val="000099"/>
                </a:solidFill>
                <a:latin typeface="游ゴシック" panose="020B0400000000000000" pitchFamily="50" charset="-128"/>
                <a:ea typeface="游ゴシック" panose="020B0400000000000000" pitchFamily="50" charset="-128"/>
              </a:rPr>
              <a:t>に連絡、</a:t>
            </a:r>
            <a:endParaRPr kumimoji="1" lang="en-US" altLang="ja-JP" sz="3600" b="1" u="sng" dirty="0">
              <a:solidFill>
                <a:srgbClr val="000099"/>
              </a:solidFill>
              <a:latin typeface="游ゴシック" panose="020B0400000000000000" pitchFamily="50" charset="-128"/>
              <a:ea typeface="游ゴシック" panose="020B0400000000000000" pitchFamily="50" charset="-128"/>
            </a:endParaRPr>
          </a:p>
          <a:p>
            <a:pPr algn="ctr"/>
            <a:r>
              <a:rPr kumimoji="1" lang="ja-JP" altLang="en-US" sz="3600" b="1" u="sng" dirty="0">
                <a:solidFill>
                  <a:srgbClr val="000099"/>
                </a:solidFill>
                <a:latin typeface="游ゴシック" panose="020B0400000000000000" pitchFamily="50" charset="-128"/>
                <a:ea typeface="游ゴシック" panose="020B0400000000000000" pitchFamily="50" charset="-128"/>
              </a:rPr>
              <a:t>お客様立合い時の要望を調査</a:t>
            </a:r>
            <a:endParaRPr kumimoji="1" lang="en-US" altLang="ja-JP" sz="3600" b="1" u="sng" dirty="0">
              <a:solidFill>
                <a:srgbClr val="000099"/>
              </a:solidFill>
              <a:latin typeface="游ゴシック" panose="020B0400000000000000" pitchFamily="50" charset="-128"/>
              <a:ea typeface="游ゴシック" panose="020B0400000000000000" pitchFamily="50" charset="-128"/>
            </a:endParaRPr>
          </a:p>
        </p:txBody>
      </p:sp>
      <p:sp>
        <p:nvSpPr>
          <p:cNvPr id="20" name="矢印: 下 19">
            <a:extLst>
              <a:ext uri="{FF2B5EF4-FFF2-40B4-BE49-F238E27FC236}">
                <a16:creationId xmlns:a16="http://schemas.microsoft.com/office/drawing/2014/main" id="{CBBEE4C1-BDD0-D137-07EE-82C80E5B3F6F}"/>
              </a:ext>
            </a:extLst>
          </p:cNvPr>
          <p:cNvSpPr/>
          <p:nvPr/>
        </p:nvSpPr>
        <p:spPr>
          <a:xfrm>
            <a:off x="4092465" y="3163425"/>
            <a:ext cx="959070" cy="728658"/>
          </a:xfrm>
          <a:prstGeom prst="downArrow">
            <a:avLst>
              <a:gd name="adj1" fmla="val 45848"/>
              <a:gd name="adj2" fmla="val 38451"/>
            </a:avLst>
          </a:prstGeom>
          <a:solidFill>
            <a:schemeClr val="tx2">
              <a:lumMod val="60000"/>
              <a:lumOff val="40000"/>
            </a:schemeClr>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Tree>
    <p:extLst>
      <p:ext uri="{BB962C8B-B14F-4D97-AF65-F5344CB8AC3E}">
        <p14:creationId xmlns:p14="http://schemas.microsoft.com/office/powerpoint/2010/main" val="1296472033"/>
      </p:ext>
    </p:extLst>
  </p:cSld>
  <p:clrMapOvr>
    <a:masterClrMapping/>
  </p:clrMapOvr>
  <mc:AlternateContent xmlns:mc="http://schemas.openxmlformats.org/markup-compatibility/2006" xmlns:p14="http://schemas.microsoft.com/office/powerpoint/2010/main">
    <mc:Choice Requires="p14">
      <p:transition spd="slow" p14:dur="2000" advTm="21940"/>
    </mc:Choice>
    <mc:Fallback xmlns="">
      <p:transition spd="slow" advTm="219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11</a:t>
            </a:fld>
            <a:endParaRPr kumimoji="1" lang="ja-JP" altLang="en-US"/>
          </a:p>
        </p:txBody>
      </p:sp>
      <p:sp>
        <p:nvSpPr>
          <p:cNvPr id="5" name="タイトル 4"/>
          <p:cNvSpPr>
            <a:spLocks noGrp="1"/>
          </p:cNvSpPr>
          <p:nvPr>
            <p:ph type="title"/>
          </p:nvPr>
        </p:nvSpPr>
        <p:spPr/>
        <p:txBody>
          <a:bodyPr>
            <a:noAutofit/>
          </a:bodyPr>
          <a:lstStyle/>
          <a:p>
            <a:r>
              <a:rPr lang="en-US" altLang="ja-JP" sz="2800" dirty="0"/>
              <a:t>7-4</a:t>
            </a:r>
            <a:r>
              <a:rPr kumimoji="1" lang="en-US" altLang="ja-JP" sz="2800" dirty="0"/>
              <a:t>.</a:t>
            </a:r>
            <a:r>
              <a:rPr kumimoji="1" lang="ja-JP" altLang="en-US" sz="2800" dirty="0"/>
              <a:t>テーマ選定</a:t>
            </a:r>
          </a:p>
        </p:txBody>
      </p:sp>
      <p:pic>
        <p:nvPicPr>
          <p:cNvPr id="8" name="コンテンツ プレースホルダー 1">
            <a:extLst>
              <a:ext uri="{FF2B5EF4-FFF2-40B4-BE49-F238E27FC236}">
                <a16:creationId xmlns:a16="http://schemas.microsoft.com/office/drawing/2014/main" id="{9A6258AF-9E2F-FFD0-E422-C147169C6FB2}"/>
              </a:ext>
            </a:extLst>
          </p:cNvPr>
          <p:cNvPicPr>
            <a:picLocks noGrp="1" noChangeAspect="1"/>
          </p:cNvPicPr>
          <p:nvPr>
            <p:ph idx="1"/>
          </p:nvPr>
        </p:nvPicPr>
        <p:blipFill>
          <a:blip r:embed="rId2">
            <a:extLst>
              <a:ext uri="{28A0092B-C50C-407E-A947-70E740481C1C}">
                <a14:useLocalDpi xmlns:a14="http://schemas.microsoft.com/office/drawing/2010/main"/>
              </a:ext>
            </a:extLst>
          </a:blip>
          <a:srcRect t="1061" b="1061"/>
          <a:stretch/>
        </p:blipFill>
        <p:spPr>
          <a:xfrm>
            <a:off x="84462" y="922868"/>
            <a:ext cx="4580671" cy="3824908"/>
          </a:xfrm>
          <a:prstGeom prst="rect">
            <a:avLst/>
          </a:prstGeom>
          <a:ln w="28575">
            <a:solidFill>
              <a:srgbClr val="0000FF"/>
            </a:solidFill>
          </a:ln>
          <a:scene3d>
            <a:camera prst="orthographicFront"/>
            <a:lightRig rig="threePt" dir="t"/>
          </a:scene3d>
          <a:sp3d>
            <a:bevelT/>
          </a:sp3d>
        </p:spPr>
      </p:pic>
      <p:sp>
        <p:nvSpPr>
          <p:cNvPr id="11" name="テキスト ボックス 10">
            <a:extLst>
              <a:ext uri="{FF2B5EF4-FFF2-40B4-BE49-F238E27FC236}">
                <a16:creationId xmlns:a16="http://schemas.microsoft.com/office/drawing/2014/main" id="{0FA46E38-79F1-30BE-40D0-5280B2F457F0}"/>
              </a:ext>
            </a:extLst>
          </p:cNvPr>
          <p:cNvSpPr txBox="1"/>
          <p:nvPr/>
        </p:nvSpPr>
        <p:spPr>
          <a:xfrm rot="5400000">
            <a:off x="2141963" y="2959738"/>
            <a:ext cx="465667" cy="523220"/>
          </a:xfrm>
          <a:prstGeom prst="rect">
            <a:avLst/>
          </a:prstGeom>
          <a:noFill/>
        </p:spPr>
        <p:txBody>
          <a:bodyPr wrap="square" rtlCol="0">
            <a:spAutoFit/>
          </a:bodyPr>
          <a:lstStyle/>
          <a:p>
            <a:r>
              <a:rPr kumimoji="1" lang="ja-JP" altLang="en-US" sz="2800" b="1" dirty="0"/>
              <a:t>～</a:t>
            </a:r>
          </a:p>
        </p:txBody>
      </p:sp>
      <p:sp>
        <p:nvSpPr>
          <p:cNvPr id="15" name="四角形: 角を丸くする 14">
            <a:extLst>
              <a:ext uri="{FF2B5EF4-FFF2-40B4-BE49-F238E27FC236}">
                <a16:creationId xmlns:a16="http://schemas.microsoft.com/office/drawing/2014/main" id="{D454F605-434A-E61F-E012-0E8E6004F8AC}"/>
              </a:ext>
            </a:extLst>
          </p:cNvPr>
          <p:cNvSpPr/>
          <p:nvPr/>
        </p:nvSpPr>
        <p:spPr>
          <a:xfrm>
            <a:off x="523514" y="5295515"/>
            <a:ext cx="8096971" cy="954048"/>
          </a:xfrm>
          <a:prstGeom prst="roundRect">
            <a:avLst/>
          </a:prstGeom>
          <a:solidFill>
            <a:schemeClr val="bg1"/>
          </a:solidFill>
          <a:ln w="5715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u="sng" dirty="0">
                <a:solidFill>
                  <a:srgbClr val="000099"/>
                </a:solidFill>
                <a:latin typeface="游ゴシック" panose="020B0400000000000000" pitchFamily="50" charset="-128"/>
                <a:ea typeface="游ゴシック" panose="020B0400000000000000" pitchFamily="50" charset="-128"/>
              </a:rPr>
              <a:t>2</a:t>
            </a:r>
            <a:r>
              <a:rPr kumimoji="1" lang="ja-JP" altLang="en-US" sz="4400" b="1" u="sng" dirty="0">
                <a:solidFill>
                  <a:srgbClr val="000099"/>
                </a:solidFill>
                <a:latin typeface="游ゴシック" panose="020B0400000000000000" pitchFamily="50" charset="-128"/>
                <a:ea typeface="游ゴシック" panose="020B0400000000000000" pitchFamily="50" charset="-128"/>
              </a:rPr>
              <a:t>年間で</a:t>
            </a:r>
            <a:r>
              <a:rPr kumimoji="1" lang="en-US" altLang="ja-JP" sz="6000" b="1" u="sng" dirty="0">
                <a:solidFill>
                  <a:srgbClr val="FF0000"/>
                </a:solidFill>
                <a:latin typeface="游ゴシック" panose="020B0400000000000000" pitchFamily="50" charset="-128"/>
                <a:ea typeface="游ゴシック" panose="020B0400000000000000" pitchFamily="50" charset="-128"/>
              </a:rPr>
              <a:t>65</a:t>
            </a:r>
            <a:r>
              <a:rPr kumimoji="1" lang="ja-JP" altLang="en-US" sz="6000" b="1" u="sng" dirty="0">
                <a:solidFill>
                  <a:srgbClr val="FF0000"/>
                </a:solidFill>
                <a:latin typeface="游ゴシック" panose="020B0400000000000000" pitchFamily="50" charset="-128"/>
                <a:ea typeface="游ゴシック" panose="020B0400000000000000" pitchFamily="50" charset="-128"/>
              </a:rPr>
              <a:t>件</a:t>
            </a:r>
            <a:r>
              <a:rPr kumimoji="1" lang="ja-JP" altLang="en-US" sz="4400" b="1" u="sng" dirty="0">
                <a:solidFill>
                  <a:srgbClr val="000099"/>
                </a:solidFill>
                <a:latin typeface="游ゴシック" panose="020B0400000000000000" pitchFamily="50" charset="-128"/>
                <a:ea typeface="游ゴシック" panose="020B0400000000000000" pitchFamily="50" charset="-128"/>
              </a:rPr>
              <a:t>のお客様要望</a:t>
            </a:r>
            <a:endParaRPr kumimoji="1" lang="en-US" altLang="ja-JP" sz="4400" b="1" u="sng" dirty="0">
              <a:solidFill>
                <a:srgbClr val="000099"/>
              </a:solidFill>
              <a:latin typeface="游ゴシック" panose="020B0400000000000000" pitchFamily="50" charset="-128"/>
              <a:ea typeface="游ゴシック" panose="020B0400000000000000" pitchFamily="50" charset="-128"/>
            </a:endParaRPr>
          </a:p>
        </p:txBody>
      </p:sp>
      <p:pic>
        <p:nvPicPr>
          <p:cNvPr id="16" name="図 15" descr="時計と文字の加工写真&#10;&#10;低い精度で自動的に生成された説明">
            <a:extLst>
              <a:ext uri="{FF2B5EF4-FFF2-40B4-BE49-F238E27FC236}">
                <a16:creationId xmlns:a16="http://schemas.microsoft.com/office/drawing/2014/main" id="{B57ACF9A-0B88-AB03-61A5-80483A1FA7E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94391" y="2606477"/>
            <a:ext cx="1695409" cy="1695409"/>
          </a:xfrm>
          <a:prstGeom prst="rect">
            <a:avLst/>
          </a:prstGeom>
        </p:spPr>
      </p:pic>
      <p:sp>
        <p:nvSpPr>
          <p:cNvPr id="17" name="吹き出し: 角を丸めた四角形 16">
            <a:extLst>
              <a:ext uri="{FF2B5EF4-FFF2-40B4-BE49-F238E27FC236}">
                <a16:creationId xmlns:a16="http://schemas.microsoft.com/office/drawing/2014/main" id="{F68C33F7-9887-2185-EFF3-F928F8B46AB3}"/>
              </a:ext>
            </a:extLst>
          </p:cNvPr>
          <p:cNvSpPr/>
          <p:nvPr/>
        </p:nvSpPr>
        <p:spPr>
          <a:xfrm>
            <a:off x="4966374" y="4413644"/>
            <a:ext cx="4046852" cy="511560"/>
          </a:xfrm>
          <a:prstGeom prst="wedgeRoundRectCallout">
            <a:avLst>
              <a:gd name="adj1" fmla="val -19253"/>
              <a:gd name="adj2" fmla="val -129760"/>
              <a:gd name="adj3" fmla="val 16667"/>
            </a:avLst>
          </a:prstGeom>
          <a:solidFill>
            <a:schemeClr val="bg1">
              <a:lumMod val="95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latin typeface="+mj-lt"/>
              </a:rPr>
              <a:t>要望ごとに担当部署を割り出してみよう</a:t>
            </a:r>
            <a:endParaRPr kumimoji="1" lang="en-US" altLang="ja-JP" sz="1600" dirty="0">
              <a:latin typeface="+mj-lt"/>
            </a:endParaRPr>
          </a:p>
        </p:txBody>
      </p:sp>
      <p:pic>
        <p:nvPicPr>
          <p:cNvPr id="19" name="図 18" descr="時計 が含まれている画像&#10;&#10;自動的に生成された説明">
            <a:extLst>
              <a:ext uri="{FF2B5EF4-FFF2-40B4-BE49-F238E27FC236}">
                <a16:creationId xmlns:a16="http://schemas.microsoft.com/office/drawing/2014/main" id="{90C4919F-C6EB-7D73-3128-94ACBA8D9E7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3960" y="2738547"/>
            <a:ext cx="1546023" cy="1546023"/>
          </a:xfrm>
          <a:prstGeom prst="rect">
            <a:avLst/>
          </a:prstGeom>
        </p:spPr>
      </p:pic>
      <p:sp>
        <p:nvSpPr>
          <p:cNvPr id="20" name="吹き出し: 角を丸めた四角形 19">
            <a:extLst>
              <a:ext uri="{FF2B5EF4-FFF2-40B4-BE49-F238E27FC236}">
                <a16:creationId xmlns:a16="http://schemas.microsoft.com/office/drawing/2014/main" id="{97566E42-14CC-A6C9-C75F-5F8BDAE62B4B}"/>
              </a:ext>
            </a:extLst>
          </p:cNvPr>
          <p:cNvSpPr/>
          <p:nvPr/>
        </p:nvSpPr>
        <p:spPr>
          <a:xfrm>
            <a:off x="5044227" y="2245104"/>
            <a:ext cx="3891146" cy="539209"/>
          </a:xfrm>
          <a:prstGeom prst="wedgeRoundRectCallout">
            <a:avLst>
              <a:gd name="adj1" fmla="val 22988"/>
              <a:gd name="adj2" fmla="val 71654"/>
              <a:gd name="adj3" fmla="val 16667"/>
            </a:avLst>
          </a:prstGeom>
          <a:solidFill>
            <a:schemeClr val="bg1">
              <a:lumMod val="95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latin typeface="+mj-lt"/>
              </a:rPr>
              <a:t>いろいろな部署に要望が出ているね</a:t>
            </a:r>
            <a:endParaRPr kumimoji="1" lang="en-US" altLang="ja-JP" sz="1600" dirty="0">
              <a:latin typeface="+mj-lt"/>
            </a:endParaRPr>
          </a:p>
        </p:txBody>
      </p:sp>
      <p:pic>
        <p:nvPicPr>
          <p:cNvPr id="21" name="図 20" descr="文字が書かれている&#10;&#10;低い精度で自動的に生成された説明">
            <a:extLst>
              <a:ext uri="{FF2B5EF4-FFF2-40B4-BE49-F238E27FC236}">
                <a16:creationId xmlns:a16="http://schemas.microsoft.com/office/drawing/2014/main" id="{AB9AC223-C77A-6085-2E2E-667E60DA6947}"/>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008769" y="774347"/>
            <a:ext cx="1546022" cy="1546022"/>
          </a:xfrm>
          <a:prstGeom prst="rect">
            <a:avLst/>
          </a:prstGeom>
        </p:spPr>
      </p:pic>
      <p:sp>
        <p:nvSpPr>
          <p:cNvPr id="22" name="吹き出し: 角を丸めた四角形 21">
            <a:extLst>
              <a:ext uri="{FF2B5EF4-FFF2-40B4-BE49-F238E27FC236}">
                <a16:creationId xmlns:a16="http://schemas.microsoft.com/office/drawing/2014/main" id="{03194643-C437-85E3-795A-8364109C7C5A}"/>
              </a:ext>
            </a:extLst>
          </p:cNvPr>
          <p:cNvSpPr/>
          <p:nvPr/>
        </p:nvSpPr>
        <p:spPr>
          <a:xfrm>
            <a:off x="6387435" y="919164"/>
            <a:ext cx="2233050" cy="617490"/>
          </a:xfrm>
          <a:prstGeom prst="wedgeRoundRectCallout">
            <a:avLst>
              <a:gd name="adj1" fmla="val -38458"/>
              <a:gd name="adj2" fmla="val 94014"/>
              <a:gd name="adj3" fmla="val 16667"/>
            </a:avLst>
          </a:prstGeom>
          <a:solidFill>
            <a:schemeClr val="bg1">
              <a:lumMod val="95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latin typeface="+mj-lt"/>
              </a:rPr>
              <a:t>どんな要望が多いのかな</a:t>
            </a:r>
            <a:endParaRPr kumimoji="1" lang="en-US" altLang="ja-JP" sz="1600" dirty="0">
              <a:latin typeface="+mj-lt"/>
            </a:endParaRPr>
          </a:p>
        </p:txBody>
      </p:sp>
    </p:spTree>
    <p:extLst>
      <p:ext uri="{BB962C8B-B14F-4D97-AF65-F5344CB8AC3E}">
        <p14:creationId xmlns:p14="http://schemas.microsoft.com/office/powerpoint/2010/main" val="3792250518"/>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92DD96A-216E-5D33-C221-0854C58B3248}"/>
              </a:ext>
            </a:extLst>
          </p:cNvPr>
          <p:cNvSpPr>
            <a:spLocks noGrp="1"/>
          </p:cNvSpPr>
          <p:nvPr>
            <p:ph type="sldNum" sz="quarter" idx="10"/>
          </p:nvPr>
        </p:nvSpPr>
        <p:spPr/>
        <p:txBody>
          <a:bodyPr/>
          <a:lstStyle/>
          <a:p>
            <a:fld id="{2714E9B5-9B87-4B86-A617-088EF19C2C8B}" type="slidenum">
              <a:rPr kumimoji="1" lang="ja-JP" altLang="en-US" smtClean="0"/>
              <a:pPr/>
              <a:t>12</a:t>
            </a:fld>
            <a:endParaRPr kumimoji="1" lang="ja-JP" altLang="en-US"/>
          </a:p>
        </p:txBody>
      </p:sp>
      <p:sp>
        <p:nvSpPr>
          <p:cNvPr id="5" name="タイトル 4">
            <a:extLst>
              <a:ext uri="{FF2B5EF4-FFF2-40B4-BE49-F238E27FC236}">
                <a16:creationId xmlns:a16="http://schemas.microsoft.com/office/drawing/2014/main" id="{0B17A0C0-772A-8312-C2C5-D024F3F9FDF3}"/>
              </a:ext>
            </a:extLst>
          </p:cNvPr>
          <p:cNvSpPr>
            <a:spLocks noGrp="1"/>
          </p:cNvSpPr>
          <p:nvPr>
            <p:ph type="title"/>
          </p:nvPr>
        </p:nvSpPr>
        <p:spPr>
          <a:xfrm>
            <a:off x="290513" y="155575"/>
            <a:ext cx="6878637" cy="539750"/>
          </a:xfrm>
        </p:spPr>
        <p:txBody>
          <a:bodyPr>
            <a:noAutofit/>
          </a:bodyPr>
          <a:lstStyle/>
          <a:p>
            <a:r>
              <a:rPr lang="en-US" altLang="ja-JP" sz="2800" dirty="0"/>
              <a:t>7-5</a:t>
            </a:r>
            <a:r>
              <a:rPr kumimoji="1" lang="en-US" altLang="ja-JP" sz="2800" dirty="0"/>
              <a:t>.</a:t>
            </a:r>
            <a:r>
              <a:rPr kumimoji="1" lang="ja-JP" altLang="en-US" sz="2800" dirty="0"/>
              <a:t>テーマ選定</a:t>
            </a:r>
          </a:p>
        </p:txBody>
      </p:sp>
      <p:graphicFrame>
        <p:nvGraphicFramePr>
          <p:cNvPr id="7" name="グラフ 6">
            <a:extLst>
              <a:ext uri="{FF2B5EF4-FFF2-40B4-BE49-F238E27FC236}">
                <a16:creationId xmlns:a16="http://schemas.microsoft.com/office/drawing/2014/main" id="{C8D78CF8-E22E-B882-B518-7BADE30B53A3}"/>
              </a:ext>
            </a:extLst>
          </p:cNvPr>
          <p:cNvGraphicFramePr>
            <a:graphicFrameLocks/>
          </p:cNvGraphicFramePr>
          <p:nvPr>
            <p:extLst>
              <p:ext uri="{D42A27DB-BD31-4B8C-83A1-F6EECF244321}">
                <p14:modId xmlns:p14="http://schemas.microsoft.com/office/powerpoint/2010/main" val="3186298353"/>
              </p:ext>
            </p:extLst>
          </p:nvPr>
        </p:nvGraphicFramePr>
        <p:xfrm>
          <a:off x="117595" y="945930"/>
          <a:ext cx="4566285"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吹き出し: 四角形 1">
            <a:extLst>
              <a:ext uri="{FF2B5EF4-FFF2-40B4-BE49-F238E27FC236}">
                <a16:creationId xmlns:a16="http://schemas.microsoft.com/office/drawing/2014/main" id="{76D67D98-DAEB-A053-1808-62F8BDF19ECD}"/>
              </a:ext>
            </a:extLst>
          </p:cNvPr>
          <p:cNvSpPr/>
          <p:nvPr/>
        </p:nvSpPr>
        <p:spPr>
          <a:xfrm>
            <a:off x="156314" y="3957944"/>
            <a:ext cx="8352686" cy="2501462"/>
          </a:xfrm>
          <a:prstGeom prst="wedgeRectCallout">
            <a:avLst>
              <a:gd name="adj1" fmla="val -23186"/>
              <a:gd name="adj2" fmla="val -55988"/>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7F3AE78-8361-8400-87A6-7B90E986A7D8}"/>
              </a:ext>
            </a:extLst>
          </p:cNvPr>
          <p:cNvSpPr/>
          <p:nvPr/>
        </p:nvSpPr>
        <p:spPr>
          <a:xfrm>
            <a:off x="4725121" y="5518272"/>
            <a:ext cx="143933" cy="14393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0" name="グループ化 19">
            <a:extLst>
              <a:ext uri="{FF2B5EF4-FFF2-40B4-BE49-F238E27FC236}">
                <a16:creationId xmlns:a16="http://schemas.microsoft.com/office/drawing/2014/main" id="{15E5B124-6453-C87B-F058-02943F428DC4}"/>
              </a:ext>
            </a:extLst>
          </p:cNvPr>
          <p:cNvGrpSpPr/>
          <p:nvPr/>
        </p:nvGrpSpPr>
        <p:grpSpPr>
          <a:xfrm>
            <a:off x="4716440" y="4257851"/>
            <a:ext cx="910596" cy="1761341"/>
            <a:chOff x="5041896" y="4475463"/>
            <a:chExt cx="910596" cy="1761341"/>
          </a:xfrm>
        </p:grpSpPr>
        <p:sp>
          <p:nvSpPr>
            <p:cNvPr id="8" name="正方形/長方形 7">
              <a:extLst>
                <a:ext uri="{FF2B5EF4-FFF2-40B4-BE49-F238E27FC236}">
                  <a16:creationId xmlns:a16="http://schemas.microsoft.com/office/drawing/2014/main" id="{951C3FC8-A140-F731-9F83-0200704CD133}"/>
                </a:ext>
              </a:extLst>
            </p:cNvPr>
            <p:cNvSpPr/>
            <p:nvPr/>
          </p:nvSpPr>
          <p:spPr>
            <a:xfrm>
              <a:off x="5041897" y="5428987"/>
              <a:ext cx="143933" cy="14393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0C1BAA31-EF0A-466B-52CD-5FB76827B244}"/>
                </a:ext>
              </a:extLst>
            </p:cNvPr>
            <p:cNvSpPr/>
            <p:nvPr/>
          </p:nvSpPr>
          <p:spPr>
            <a:xfrm>
              <a:off x="5041897" y="4820183"/>
              <a:ext cx="143933" cy="14393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9E273AF7-F5F8-2633-11F8-EBAC320F63BC}"/>
                </a:ext>
              </a:extLst>
            </p:cNvPr>
            <p:cNvSpPr/>
            <p:nvPr/>
          </p:nvSpPr>
          <p:spPr>
            <a:xfrm>
              <a:off x="5041897" y="5119468"/>
              <a:ext cx="143933" cy="143934"/>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7175B590-BEC0-EDAA-07F0-6E9790E117E5}"/>
                </a:ext>
              </a:extLst>
            </p:cNvPr>
            <p:cNvSpPr/>
            <p:nvPr/>
          </p:nvSpPr>
          <p:spPr>
            <a:xfrm>
              <a:off x="5041896" y="4526607"/>
              <a:ext cx="143933" cy="14393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1A61C934-F9E0-ADA4-EF7A-8A75DFB262FE}"/>
                </a:ext>
              </a:extLst>
            </p:cNvPr>
            <p:cNvSpPr/>
            <p:nvPr/>
          </p:nvSpPr>
          <p:spPr>
            <a:xfrm>
              <a:off x="5041900" y="6037791"/>
              <a:ext cx="143933" cy="14393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30A6ED84-B997-74FB-55ED-294483B3D281}"/>
                </a:ext>
              </a:extLst>
            </p:cNvPr>
            <p:cNvSpPr txBox="1"/>
            <p:nvPr/>
          </p:nvSpPr>
          <p:spPr>
            <a:xfrm>
              <a:off x="5238835" y="4475463"/>
              <a:ext cx="713657" cy="246221"/>
            </a:xfrm>
            <a:prstGeom prst="rect">
              <a:avLst/>
            </a:prstGeom>
            <a:noFill/>
          </p:spPr>
          <p:txBody>
            <a:bodyPr wrap="none" rtlCol="0">
              <a:spAutoFit/>
            </a:bodyPr>
            <a:lstStyle/>
            <a:p>
              <a:r>
                <a:rPr kumimoji="1" lang="en-US" altLang="ja-JP" sz="1000" dirty="0"/>
                <a:t>SOG</a:t>
              </a:r>
              <a:r>
                <a:rPr kumimoji="1" lang="ja-JP" altLang="en-US" sz="1000" dirty="0"/>
                <a:t>要望</a:t>
              </a:r>
            </a:p>
          </p:txBody>
        </p:sp>
        <p:sp>
          <p:nvSpPr>
            <p:cNvPr id="15" name="テキスト ボックス 14">
              <a:extLst>
                <a:ext uri="{FF2B5EF4-FFF2-40B4-BE49-F238E27FC236}">
                  <a16:creationId xmlns:a16="http://schemas.microsoft.com/office/drawing/2014/main" id="{E37BEB3B-9F2C-6182-2A35-117245D596D4}"/>
                </a:ext>
              </a:extLst>
            </p:cNvPr>
            <p:cNvSpPr txBox="1"/>
            <p:nvPr/>
          </p:nvSpPr>
          <p:spPr>
            <a:xfrm>
              <a:off x="5238835" y="4769039"/>
              <a:ext cx="697627" cy="246221"/>
            </a:xfrm>
            <a:prstGeom prst="rect">
              <a:avLst/>
            </a:prstGeom>
            <a:noFill/>
          </p:spPr>
          <p:txBody>
            <a:bodyPr wrap="none" rtlCol="0">
              <a:spAutoFit/>
            </a:bodyPr>
            <a:lstStyle/>
            <a:p>
              <a:r>
                <a:rPr kumimoji="1" lang="ja-JP" altLang="en-US" sz="1000" dirty="0"/>
                <a:t>営業要望</a:t>
              </a:r>
            </a:p>
          </p:txBody>
        </p:sp>
        <p:sp>
          <p:nvSpPr>
            <p:cNvPr id="16" name="テキスト ボックス 15">
              <a:extLst>
                <a:ext uri="{FF2B5EF4-FFF2-40B4-BE49-F238E27FC236}">
                  <a16:creationId xmlns:a16="http://schemas.microsoft.com/office/drawing/2014/main" id="{4FDDC6D8-93A7-C4A0-28E7-CDD6CB6F6211}"/>
                </a:ext>
              </a:extLst>
            </p:cNvPr>
            <p:cNvSpPr txBox="1"/>
            <p:nvPr/>
          </p:nvSpPr>
          <p:spPr>
            <a:xfrm>
              <a:off x="5246849" y="5074425"/>
              <a:ext cx="697627" cy="246221"/>
            </a:xfrm>
            <a:prstGeom prst="rect">
              <a:avLst/>
            </a:prstGeom>
            <a:noFill/>
          </p:spPr>
          <p:txBody>
            <a:bodyPr wrap="none" rtlCol="0">
              <a:spAutoFit/>
            </a:bodyPr>
            <a:lstStyle/>
            <a:p>
              <a:r>
                <a:rPr kumimoji="1" lang="ja-JP" altLang="en-US" sz="1000" dirty="0"/>
                <a:t>客先要望</a:t>
              </a:r>
            </a:p>
          </p:txBody>
        </p:sp>
        <p:sp>
          <p:nvSpPr>
            <p:cNvPr id="17" name="テキスト ボックス 16">
              <a:extLst>
                <a:ext uri="{FF2B5EF4-FFF2-40B4-BE49-F238E27FC236}">
                  <a16:creationId xmlns:a16="http://schemas.microsoft.com/office/drawing/2014/main" id="{CA27ACFC-253B-1EB8-2649-CC777A90741A}"/>
                </a:ext>
              </a:extLst>
            </p:cNvPr>
            <p:cNvSpPr txBox="1"/>
            <p:nvPr/>
          </p:nvSpPr>
          <p:spPr>
            <a:xfrm>
              <a:off x="5246849" y="5379811"/>
              <a:ext cx="601447" cy="246221"/>
            </a:xfrm>
            <a:prstGeom prst="rect">
              <a:avLst/>
            </a:prstGeom>
            <a:noFill/>
          </p:spPr>
          <p:txBody>
            <a:bodyPr wrap="none" rtlCol="0">
              <a:spAutoFit/>
            </a:bodyPr>
            <a:lstStyle/>
            <a:p>
              <a:r>
                <a:rPr kumimoji="1" lang="en-US" altLang="ja-JP" sz="1000" dirty="0"/>
                <a:t>FA</a:t>
              </a:r>
              <a:r>
                <a:rPr kumimoji="1" lang="ja-JP" altLang="en-US" sz="1000" dirty="0"/>
                <a:t>要望</a:t>
              </a:r>
            </a:p>
          </p:txBody>
        </p:sp>
        <p:sp>
          <p:nvSpPr>
            <p:cNvPr id="18" name="テキスト ボックス 17">
              <a:extLst>
                <a:ext uri="{FF2B5EF4-FFF2-40B4-BE49-F238E27FC236}">
                  <a16:creationId xmlns:a16="http://schemas.microsoft.com/office/drawing/2014/main" id="{AFA2911D-3176-7BE6-CB2C-53EAABDFDA78}"/>
                </a:ext>
              </a:extLst>
            </p:cNvPr>
            <p:cNvSpPr txBox="1"/>
            <p:nvPr/>
          </p:nvSpPr>
          <p:spPr>
            <a:xfrm>
              <a:off x="5238835" y="5685197"/>
              <a:ext cx="697627" cy="246221"/>
            </a:xfrm>
            <a:prstGeom prst="rect">
              <a:avLst/>
            </a:prstGeom>
            <a:noFill/>
          </p:spPr>
          <p:txBody>
            <a:bodyPr wrap="none" rtlCol="0">
              <a:spAutoFit/>
            </a:bodyPr>
            <a:lstStyle/>
            <a:p>
              <a:r>
                <a:rPr kumimoji="1" lang="ja-JP" altLang="en-US" sz="1000" dirty="0"/>
                <a:t>曖昧作業</a:t>
              </a:r>
            </a:p>
          </p:txBody>
        </p:sp>
        <p:sp>
          <p:nvSpPr>
            <p:cNvPr id="19" name="テキスト ボックス 18">
              <a:extLst>
                <a:ext uri="{FF2B5EF4-FFF2-40B4-BE49-F238E27FC236}">
                  <a16:creationId xmlns:a16="http://schemas.microsoft.com/office/drawing/2014/main" id="{666B8D27-CD3C-1E7C-371D-86429D106CF4}"/>
                </a:ext>
              </a:extLst>
            </p:cNvPr>
            <p:cNvSpPr txBox="1"/>
            <p:nvPr/>
          </p:nvSpPr>
          <p:spPr>
            <a:xfrm>
              <a:off x="5248754" y="5990583"/>
              <a:ext cx="697627" cy="246221"/>
            </a:xfrm>
            <a:prstGeom prst="rect">
              <a:avLst/>
            </a:prstGeom>
            <a:noFill/>
          </p:spPr>
          <p:txBody>
            <a:bodyPr wrap="none" rtlCol="0">
              <a:spAutoFit/>
            </a:bodyPr>
            <a:lstStyle/>
            <a:p>
              <a:r>
                <a:rPr kumimoji="1" lang="ja-JP" altLang="en-US" sz="1000" dirty="0"/>
                <a:t>追加工事</a:t>
              </a:r>
            </a:p>
          </p:txBody>
        </p:sp>
      </p:grpSp>
      <p:pic>
        <p:nvPicPr>
          <p:cNvPr id="24" name="図 23" descr="時計 が含まれている画像&#10;&#10;自動的に生成された説明">
            <a:extLst>
              <a:ext uri="{FF2B5EF4-FFF2-40B4-BE49-F238E27FC236}">
                <a16:creationId xmlns:a16="http://schemas.microsoft.com/office/drawing/2014/main" id="{A494B315-FB8C-0ED3-8743-359F9DCD9D9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81715" y="997772"/>
            <a:ext cx="1416270" cy="1416270"/>
          </a:xfrm>
          <a:prstGeom prst="rect">
            <a:avLst/>
          </a:prstGeom>
        </p:spPr>
      </p:pic>
      <p:sp>
        <p:nvSpPr>
          <p:cNvPr id="25" name="吹き出し: 角を丸めた四角形 24">
            <a:extLst>
              <a:ext uri="{FF2B5EF4-FFF2-40B4-BE49-F238E27FC236}">
                <a16:creationId xmlns:a16="http://schemas.microsoft.com/office/drawing/2014/main" id="{BAC4453D-9C3F-903F-F132-10033E315C58}"/>
              </a:ext>
            </a:extLst>
          </p:cNvPr>
          <p:cNvSpPr/>
          <p:nvPr/>
        </p:nvSpPr>
        <p:spPr>
          <a:xfrm>
            <a:off x="4725121" y="1168263"/>
            <a:ext cx="3309746" cy="358170"/>
          </a:xfrm>
          <a:prstGeom prst="wedgeRoundRectCallout">
            <a:avLst>
              <a:gd name="adj1" fmla="val 63369"/>
              <a:gd name="adj2" fmla="val -9007"/>
              <a:gd name="adj3" fmla="val 16667"/>
            </a:avLst>
          </a:prstGeom>
          <a:solidFill>
            <a:schemeClr val="bg1">
              <a:lumMod val="95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100" dirty="0">
                <a:latin typeface="+mj-lt"/>
              </a:rPr>
              <a:t>FA</a:t>
            </a:r>
            <a:r>
              <a:rPr kumimoji="1" lang="ja-JP" altLang="en-US" sz="1100" dirty="0">
                <a:latin typeface="+mj-lt"/>
              </a:rPr>
              <a:t>に対する要望が</a:t>
            </a:r>
            <a:r>
              <a:rPr kumimoji="1" lang="en-US" altLang="ja-JP" sz="1400" b="1" dirty="0">
                <a:solidFill>
                  <a:srgbClr val="FF0000"/>
                </a:solidFill>
                <a:latin typeface="+mj-lt"/>
              </a:rPr>
              <a:t>21</a:t>
            </a:r>
            <a:r>
              <a:rPr kumimoji="1" lang="ja-JP" altLang="en-US" sz="1400" b="1" dirty="0">
                <a:solidFill>
                  <a:srgbClr val="FF0000"/>
                </a:solidFill>
                <a:latin typeface="+mj-lt"/>
              </a:rPr>
              <a:t>件</a:t>
            </a:r>
            <a:r>
              <a:rPr kumimoji="1" lang="ja-JP" altLang="en-US" sz="1100" dirty="0">
                <a:latin typeface="+mj-lt"/>
              </a:rPr>
              <a:t>、全体の</a:t>
            </a:r>
            <a:r>
              <a:rPr kumimoji="1" lang="ja-JP" altLang="en-US" sz="1400" b="1" dirty="0">
                <a:solidFill>
                  <a:srgbClr val="FF0000"/>
                </a:solidFill>
                <a:latin typeface="+mj-lt"/>
              </a:rPr>
              <a:t>３割</a:t>
            </a:r>
            <a:r>
              <a:rPr kumimoji="1" lang="ja-JP" altLang="en-US" sz="1100" dirty="0">
                <a:latin typeface="+mj-lt"/>
              </a:rPr>
              <a:t>を占めてるね</a:t>
            </a:r>
            <a:endParaRPr kumimoji="1" lang="en-US" altLang="ja-JP" sz="1100" dirty="0">
              <a:latin typeface="+mj-lt"/>
            </a:endParaRPr>
          </a:p>
        </p:txBody>
      </p:sp>
      <p:pic>
        <p:nvPicPr>
          <p:cNvPr id="26" name="図 25" descr="時計 が含まれている画像&#10;&#10;自動的に生成された説明">
            <a:extLst>
              <a:ext uri="{FF2B5EF4-FFF2-40B4-BE49-F238E27FC236}">
                <a16:creationId xmlns:a16="http://schemas.microsoft.com/office/drawing/2014/main" id="{BE9A4671-CEE7-62FC-BD94-1F3D0360D53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4249325" y="2165376"/>
            <a:ext cx="1606512" cy="1416270"/>
          </a:xfrm>
          <a:prstGeom prst="rect">
            <a:avLst/>
          </a:prstGeom>
        </p:spPr>
      </p:pic>
      <p:sp>
        <p:nvSpPr>
          <p:cNvPr id="27" name="吹き出し: 角を丸めた四角形 26">
            <a:extLst>
              <a:ext uri="{FF2B5EF4-FFF2-40B4-BE49-F238E27FC236}">
                <a16:creationId xmlns:a16="http://schemas.microsoft.com/office/drawing/2014/main" id="{6CA700CD-67D5-1E0C-9383-C686A67F6F38}"/>
              </a:ext>
            </a:extLst>
          </p:cNvPr>
          <p:cNvSpPr/>
          <p:nvPr/>
        </p:nvSpPr>
        <p:spPr>
          <a:xfrm>
            <a:off x="4981528" y="1855078"/>
            <a:ext cx="3456029" cy="358170"/>
          </a:xfrm>
          <a:prstGeom prst="wedgeRoundRectCallout">
            <a:avLst>
              <a:gd name="adj1" fmla="val -41559"/>
              <a:gd name="adj2" fmla="val 121006"/>
              <a:gd name="adj3" fmla="val 16667"/>
            </a:avLst>
          </a:prstGeom>
          <a:solidFill>
            <a:schemeClr val="bg1">
              <a:lumMod val="95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100" dirty="0">
                <a:latin typeface="+mj-lt"/>
              </a:rPr>
              <a:t>FA</a:t>
            </a:r>
            <a:r>
              <a:rPr kumimoji="1" lang="ja-JP" altLang="en-US" sz="1100" dirty="0">
                <a:latin typeface="+mj-lt"/>
              </a:rPr>
              <a:t>サークルとして</a:t>
            </a:r>
            <a:r>
              <a:rPr kumimoji="1" lang="en-US" altLang="ja-JP" sz="1100" dirty="0">
                <a:latin typeface="+mj-lt"/>
              </a:rPr>
              <a:t>YOU(</a:t>
            </a:r>
            <a:r>
              <a:rPr kumimoji="1" lang="ja-JP" altLang="en-US" sz="1100" dirty="0">
                <a:latin typeface="+mj-lt"/>
              </a:rPr>
              <a:t>お客様</a:t>
            </a:r>
            <a:r>
              <a:rPr kumimoji="1" lang="en-US" altLang="ja-JP" sz="1100" dirty="0">
                <a:latin typeface="+mj-lt"/>
              </a:rPr>
              <a:t>)</a:t>
            </a:r>
            <a:r>
              <a:rPr kumimoji="1" lang="ja-JP" altLang="en-US" sz="1100" dirty="0">
                <a:latin typeface="+mj-lt"/>
              </a:rPr>
              <a:t>のためにできることは何かな</a:t>
            </a:r>
            <a:endParaRPr kumimoji="1" lang="en-US" altLang="ja-JP" sz="1100" dirty="0">
              <a:latin typeface="+mj-lt"/>
            </a:endParaRPr>
          </a:p>
        </p:txBody>
      </p:sp>
      <p:pic>
        <p:nvPicPr>
          <p:cNvPr id="28" name="図 27" descr="時計 が含まれている画像&#10;&#10;自動的に生成された説明">
            <a:extLst>
              <a:ext uri="{FF2B5EF4-FFF2-40B4-BE49-F238E27FC236}">
                <a16:creationId xmlns:a16="http://schemas.microsoft.com/office/drawing/2014/main" id="{5F77CB0B-C7CD-B996-2A45-91AC9B2D0A0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2417" y="2353525"/>
            <a:ext cx="1416270" cy="1416270"/>
          </a:xfrm>
          <a:prstGeom prst="rect">
            <a:avLst/>
          </a:prstGeom>
        </p:spPr>
      </p:pic>
      <p:sp>
        <p:nvSpPr>
          <p:cNvPr id="29" name="吹き出し: 角を丸めた四角形 28">
            <a:extLst>
              <a:ext uri="{FF2B5EF4-FFF2-40B4-BE49-F238E27FC236}">
                <a16:creationId xmlns:a16="http://schemas.microsoft.com/office/drawing/2014/main" id="{80DC6EE5-67E3-BEE4-1DA6-BD84024043EB}"/>
              </a:ext>
            </a:extLst>
          </p:cNvPr>
          <p:cNvSpPr/>
          <p:nvPr/>
        </p:nvSpPr>
        <p:spPr>
          <a:xfrm>
            <a:off x="5569844" y="2600730"/>
            <a:ext cx="2279395" cy="816509"/>
          </a:xfrm>
          <a:prstGeom prst="wedgeRoundRectCallout">
            <a:avLst>
              <a:gd name="adj1" fmla="val 55948"/>
              <a:gd name="adj2" fmla="val -25993"/>
              <a:gd name="adj3" fmla="val 16667"/>
            </a:avLst>
          </a:prstGeom>
          <a:solidFill>
            <a:schemeClr val="bg1">
              <a:lumMod val="95000"/>
            </a:schemeClr>
          </a:solidFill>
          <a:ln w="38100">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400" dirty="0">
                <a:latin typeface="+mj-lt"/>
              </a:rPr>
              <a:t>FA</a:t>
            </a:r>
            <a:r>
              <a:rPr kumimoji="1" lang="ja-JP" altLang="en-US" sz="1400" dirty="0">
                <a:latin typeface="+mj-lt"/>
              </a:rPr>
              <a:t>に対する要望を</a:t>
            </a:r>
            <a:endParaRPr kumimoji="1" lang="en-US" altLang="ja-JP" sz="1400" dirty="0">
              <a:latin typeface="+mj-lt"/>
            </a:endParaRPr>
          </a:p>
          <a:p>
            <a:pPr algn="ctr"/>
            <a:r>
              <a:rPr kumimoji="1" lang="ja-JP" altLang="en-US" sz="1400" dirty="0">
                <a:latin typeface="+mj-lt"/>
              </a:rPr>
              <a:t>もう少し詳しく調べてみよう</a:t>
            </a:r>
            <a:endParaRPr kumimoji="1" lang="en-US" altLang="ja-JP" sz="1400" dirty="0">
              <a:latin typeface="+mj-lt"/>
            </a:endParaRPr>
          </a:p>
        </p:txBody>
      </p:sp>
      <p:sp>
        <p:nvSpPr>
          <p:cNvPr id="30" name="テキスト ボックス 29">
            <a:extLst>
              <a:ext uri="{FF2B5EF4-FFF2-40B4-BE49-F238E27FC236}">
                <a16:creationId xmlns:a16="http://schemas.microsoft.com/office/drawing/2014/main" id="{094E1EBE-3149-E062-F900-2643CE83494D}"/>
              </a:ext>
            </a:extLst>
          </p:cNvPr>
          <p:cNvSpPr txBox="1"/>
          <p:nvPr/>
        </p:nvSpPr>
        <p:spPr>
          <a:xfrm>
            <a:off x="5855837" y="4238433"/>
            <a:ext cx="2063385" cy="677108"/>
          </a:xfrm>
          <a:prstGeom prst="rect">
            <a:avLst/>
          </a:prstGeom>
          <a:noFill/>
        </p:spPr>
        <p:txBody>
          <a:bodyPr wrap="none" rtlCol="0">
            <a:spAutoFit/>
          </a:bodyPr>
          <a:lstStyle/>
          <a:p>
            <a:pPr algn="ctr"/>
            <a:r>
              <a:rPr kumimoji="1" lang="en-US" altLang="ja-JP" sz="2000" dirty="0"/>
              <a:t>21</a:t>
            </a:r>
            <a:r>
              <a:rPr kumimoji="1" lang="ja-JP" altLang="en-US" sz="2000" dirty="0"/>
              <a:t>件</a:t>
            </a:r>
            <a:r>
              <a:rPr kumimoji="1" lang="ja-JP" altLang="en-US" dirty="0"/>
              <a:t>のうち</a:t>
            </a:r>
            <a:r>
              <a:rPr kumimoji="1" lang="en-US" altLang="ja-JP" sz="2000" b="1" dirty="0">
                <a:solidFill>
                  <a:srgbClr val="FF0000"/>
                </a:solidFill>
              </a:rPr>
              <a:t>10</a:t>
            </a:r>
            <a:r>
              <a:rPr kumimoji="1" lang="ja-JP" altLang="en-US" sz="2000" b="1" dirty="0">
                <a:solidFill>
                  <a:srgbClr val="FF0000"/>
                </a:solidFill>
              </a:rPr>
              <a:t>件</a:t>
            </a:r>
            <a:r>
              <a:rPr kumimoji="1" lang="ja-JP" altLang="en-US" dirty="0"/>
              <a:t>が</a:t>
            </a:r>
            <a:endParaRPr kumimoji="1" lang="en-US" altLang="ja-JP" dirty="0"/>
          </a:p>
          <a:p>
            <a:pPr algn="ctr"/>
            <a:endParaRPr kumimoji="1" lang="ja-JP" altLang="en-US" dirty="0"/>
          </a:p>
        </p:txBody>
      </p:sp>
      <p:sp>
        <p:nvSpPr>
          <p:cNvPr id="31" name="テキスト ボックス 30">
            <a:extLst>
              <a:ext uri="{FF2B5EF4-FFF2-40B4-BE49-F238E27FC236}">
                <a16:creationId xmlns:a16="http://schemas.microsoft.com/office/drawing/2014/main" id="{2C169EA5-E12A-DB63-B966-DE0F5A74942E}"/>
              </a:ext>
            </a:extLst>
          </p:cNvPr>
          <p:cNvSpPr txBox="1"/>
          <p:nvPr/>
        </p:nvSpPr>
        <p:spPr>
          <a:xfrm>
            <a:off x="6101364" y="4752295"/>
            <a:ext cx="1305165" cy="369332"/>
          </a:xfrm>
          <a:prstGeom prst="rect">
            <a:avLst/>
          </a:prstGeom>
          <a:noFill/>
        </p:spPr>
        <p:txBody>
          <a:bodyPr wrap="none" rtlCol="0">
            <a:spAutoFit/>
          </a:bodyPr>
          <a:lstStyle/>
          <a:p>
            <a:r>
              <a:rPr kumimoji="1" lang="ja-JP" altLang="en-US" dirty="0"/>
              <a:t>曖昧な作業</a:t>
            </a:r>
          </a:p>
        </p:txBody>
      </p:sp>
      <p:sp>
        <p:nvSpPr>
          <p:cNvPr id="32" name="テキスト ボックス 31">
            <a:extLst>
              <a:ext uri="{FF2B5EF4-FFF2-40B4-BE49-F238E27FC236}">
                <a16:creationId xmlns:a16="http://schemas.microsoft.com/office/drawing/2014/main" id="{6C23A17B-F595-E5D7-06DB-C8C64CF809DC}"/>
              </a:ext>
            </a:extLst>
          </p:cNvPr>
          <p:cNvSpPr txBox="1"/>
          <p:nvPr/>
        </p:nvSpPr>
        <p:spPr>
          <a:xfrm rot="5400000">
            <a:off x="6686460" y="5017195"/>
            <a:ext cx="415498" cy="369332"/>
          </a:xfrm>
          <a:prstGeom prst="rect">
            <a:avLst/>
          </a:prstGeom>
          <a:noFill/>
        </p:spPr>
        <p:txBody>
          <a:bodyPr wrap="none" rtlCol="0">
            <a:spAutoFit/>
          </a:bodyPr>
          <a:lstStyle/>
          <a:p>
            <a:r>
              <a:rPr kumimoji="1" lang="ja-JP" altLang="en-US" dirty="0"/>
              <a:t>＝</a:t>
            </a:r>
          </a:p>
        </p:txBody>
      </p:sp>
      <p:sp>
        <p:nvSpPr>
          <p:cNvPr id="33" name="テキスト ボックス 32">
            <a:extLst>
              <a:ext uri="{FF2B5EF4-FFF2-40B4-BE49-F238E27FC236}">
                <a16:creationId xmlns:a16="http://schemas.microsoft.com/office/drawing/2014/main" id="{ADD3914E-7F9F-F6C0-199A-FE84AE6457CB}"/>
              </a:ext>
            </a:extLst>
          </p:cNvPr>
          <p:cNvSpPr txBox="1"/>
          <p:nvPr/>
        </p:nvSpPr>
        <p:spPr>
          <a:xfrm>
            <a:off x="5762566" y="5233077"/>
            <a:ext cx="2702984" cy="369332"/>
          </a:xfrm>
          <a:prstGeom prst="rect">
            <a:avLst/>
          </a:prstGeom>
          <a:noFill/>
        </p:spPr>
        <p:txBody>
          <a:bodyPr wrap="none" rtlCol="0">
            <a:spAutoFit/>
          </a:bodyPr>
          <a:lstStyle/>
          <a:p>
            <a:r>
              <a:rPr kumimoji="1" lang="ja-JP" altLang="en-US" b="1" dirty="0">
                <a:solidFill>
                  <a:srgbClr val="FF0000"/>
                </a:solidFill>
              </a:rPr>
              <a:t>標準が決まっていない作業</a:t>
            </a:r>
          </a:p>
        </p:txBody>
      </p:sp>
      <p:sp>
        <p:nvSpPr>
          <p:cNvPr id="34" name="テキスト ボックス 33">
            <a:extLst>
              <a:ext uri="{FF2B5EF4-FFF2-40B4-BE49-F238E27FC236}">
                <a16:creationId xmlns:a16="http://schemas.microsoft.com/office/drawing/2014/main" id="{931A57AB-E734-7487-EF97-68993886B7D9}"/>
              </a:ext>
            </a:extLst>
          </p:cNvPr>
          <p:cNvSpPr txBox="1"/>
          <p:nvPr/>
        </p:nvSpPr>
        <p:spPr>
          <a:xfrm>
            <a:off x="6172429" y="5713860"/>
            <a:ext cx="1609736" cy="369332"/>
          </a:xfrm>
          <a:prstGeom prst="rect">
            <a:avLst/>
          </a:prstGeom>
          <a:noFill/>
        </p:spPr>
        <p:txBody>
          <a:bodyPr wrap="none" rtlCol="0">
            <a:spAutoFit/>
          </a:bodyPr>
          <a:lstStyle/>
          <a:p>
            <a:r>
              <a:rPr kumimoji="1" lang="ja-JP" altLang="en-US" dirty="0"/>
              <a:t>についての要望</a:t>
            </a:r>
          </a:p>
        </p:txBody>
      </p:sp>
      <p:sp>
        <p:nvSpPr>
          <p:cNvPr id="4" name="正方形/長方形 3">
            <a:extLst>
              <a:ext uri="{FF2B5EF4-FFF2-40B4-BE49-F238E27FC236}">
                <a16:creationId xmlns:a16="http://schemas.microsoft.com/office/drawing/2014/main" id="{14344F56-441D-3DB1-F2B4-3564359CBE80}"/>
              </a:ext>
            </a:extLst>
          </p:cNvPr>
          <p:cNvSpPr/>
          <p:nvPr/>
        </p:nvSpPr>
        <p:spPr>
          <a:xfrm>
            <a:off x="1744851" y="2264220"/>
            <a:ext cx="622347" cy="9614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BE40A9F-E46F-8DF8-507C-7EDE31DBA37A}"/>
              </a:ext>
            </a:extLst>
          </p:cNvPr>
          <p:cNvPicPr>
            <a:picLocks noChangeAspect="1"/>
          </p:cNvPicPr>
          <p:nvPr/>
        </p:nvPicPr>
        <p:blipFill>
          <a:blip r:embed="rId4"/>
          <a:stretch>
            <a:fillRect/>
          </a:stretch>
        </p:blipFill>
        <p:spPr>
          <a:xfrm>
            <a:off x="233750" y="4065428"/>
            <a:ext cx="4326395" cy="2201148"/>
          </a:xfrm>
          <a:prstGeom prst="rect">
            <a:avLst/>
          </a:prstGeom>
        </p:spPr>
      </p:pic>
      <p:sp>
        <p:nvSpPr>
          <p:cNvPr id="23" name="テキスト ボックス 22">
            <a:extLst>
              <a:ext uri="{FF2B5EF4-FFF2-40B4-BE49-F238E27FC236}">
                <a16:creationId xmlns:a16="http://schemas.microsoft.com/office/drawing/2014/main" id="{D324BD8E-66B6-D844-107A-68DEACC4DE56}"/>
              </a:ext>
            </a:extLst>
          </p:cNvPr>
          <p:cNvSpPr txBox="1"/>
          <p:nvPr/>
        </p:nvSpPr>
        <p:spPr>
          <a:xfrm>
            <a:off x="233750" y="1526433"/>
            <a:ext cx="450764" cy="261610"/>
          </a:xfrm>
          <a:prstGeom prst="rect">
            <a:avLst/>
          </a:prstGeom>
          <a:noFill/>
        </p:spPr>
        <p:txBody>
          <a:bodyPr wrap="none" rtlCol="0">
            <a:spAutoFit/>
          </a:bodyPr>
          <a:lstStyle/>
          <a:p>
            <a:r>
              <a:rPr kumimoji="1" lang="en-US" altLang="ja-JP" sz="1100" dirty="0"/>
              <a:t>(</a:t>
            </a:r>
            <a:r>
              <a:rPr kumimoji="1" lang="ja-JP" altLang="en-US" sz="1100" dirty="0"/>
              <a:t>件</a:t>
            </a:r>
            <a:r>
              <a:rPr kumimoji="1" lang="en-US" altLang="ja-JP" sz="1100" dirty="0"/>
              <a:t>)</a:t>
            </a:r>
          </a:p>
        </p:txBody>
      </p:sp>
    </p:spTree>
    <p:extLst>
      <p:ext uri="{BB962C8B-B14F-4D97-AF65-F5344CB8AC3E}">
        <p14:creationId xmlns:p14="http://schemas.microsoft.com/office/powerpoint/2010/main" val="3847635965"/>
      </p:ext>
    </p:extLst>
  </p:cSld>
  <p:clrMapOvr>
    <a:masterClrMapping/>
  </p:clrMapOvr>
  <mc:AlternateContent xmlns:mc="http://schemas.openxmlformats.org/markup-compatibility/2006" xmlns:p14="http://schemas.microsoft.com/office/powerpoint/2010/main">
    <mc:Choice Requires="p14">
      <p:transition spd="slow" p14:dur="2000" advTm="33262"/>
    </mc:Choice>
    <mc:Fallback xmlns="">
      <p:transition spd="slow" advTm="3326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5F1F2EC-E0C4-529E-358A-27F372509651}"/>
              </a:ext>
            </a:extLst>
          </p:cNvPr>
          <p:cNvSpPr>
            <a:spLocks noGrp="1"/>
          </p:cNvSpPr>
          <p:nvPr>
            <p:ph type="sldNum" sz="quarter" idx="10"/>
          </p:nvPr>
        </p:nvSpPr>
        <p:spPr/>
        <p:txBody>
          <a:bodyPr/>
          <a:lstStyle/>
          <a:p>
            <a:fld id="{2714E9B5-9B87-4B86-A617-088EF19C2C8B}" type="slidenum">
              <a:rPr kumimoji="1" lang="ja-JP" altLang="en-US" smtClean="0"/>
              <a:pPr/>
              <a:t>13</a:t>
            </a:fld>
            <a:endParaRPr kumimoji="1" lang="ja-JP" altLang="en-US"/>
          </a:p>
        </p:txBody>
      </p:sp>
      <p:sp>
        <p:nvSpPr>
          <p:cNvPr id="5" name="タイトル 4">
            <a:extLst>
              <a:ext uri="{FF2B5EF4-FFF2-40B4-BE49-F238E27FC236}">
                <a16:creationId xmlns:a16="http://schemas.microsoft.com/office/drawing/2014/main" id="{9D4507FC-E327-767D-988E-4599714242CE}"/>
              </a:ext>
            </a:extLst>
          </p:cNvPr>
          <p:cNvSpPr>
            <a:spLocks noGrp="1"/>
          </p:cNvSpPr>
          <p:nvPr>
            <p:ph type="title"/>
          </p:nvPr>
        </p:nvSpPr>
        <p:spPr>
          <a:xfrm>
            <a:off x="290513" y="155575"/>
            <a:ext cx="6878637" cy="539750"/>
          </a:xfrm>
        </p:spPr>
        <p:txBody>
          <a:bodyPr>
            <a:noAutofit/>
          </a:bodyPr>
          <a:lstStyle/>
          <a:p>
            <a:r>
              <a:rPr lang="en-US" altLang="ja-JP" sz="2800" dirty="0"/>
              <a:t>7</a:t>
            </a:r>
            <a:r>
              <a:rPr kumimoji="1" lang="en-US" altLang="ja-JP" sz="2800" dirty="0"/>
              <a:t>-6.</a:t>
            </a:r>
            <a:r>
              <a:rPr kumimoji="1" lang="ja-JP" altLang="en-US" sz="2800" dirty="0"/>
              <a:t>テーマ選定</a:t>
            </a:r>
          </a:p>
        </p:txBody>
      </p:sp>
      <p:pic>
        <p:nvPicPr>
          <p:cNvPr id="6" name="図 5" descr="ロゴ が含まれている画像&#10;&#10;自動的に生成された説明">
            <a:extLst>
              <a:ext uri="{FF2B5EF4-FFF2-40B4-BE49-F238E27FC236}">
                <a16:creationId xmlns:a16="http://schemas.microsoft.com/office/drawing/2014/main" id="{EFCAEDBE-4F69-5D70-04DD-F72A4015A2A4}"/>
              </a:ext>
            </a:extLst>
          </p:cNvPr>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a:off x="0" y="829734"/>
            <a:ext cx="9144000" cy="5629148"/>
          </a:xfrm>
          <a:prstGeom prst="rect">
            <a:avLst/>
          </a:prstGeom>
          <a:gradFill>
            <a:gsLst>
              <a:gs pos="100000">
                <a:schemeClr val="accent2">
                  <a:lumMod val="40000"/>
                  <a:lumOff val="60000"/>
                </a:schemeClr>
              </a:gs>
              <a:gs pos="45000">
                <a:schemeClr val="tx2">
                  <a:lumMod val="40000"/>
                  <a:lumOff val="60000"/>
                </a:schemeClr>
              </a:gs>
              <a:gs pos="76000">
                <a:srgbClr val="5BAFB1"/>
              </a:gs>
              <a:gs pos="0">
                <a:schemeClr val="tx2"/>
              </a:gs>
            </a:gsLst>
            <a:lin ang="540000" scaled="0"/>
          </a:gradFill>
          <a:effectLst>
            <a:outerShdw blurRad="50800" dist="50800" dir="5400000" algn="ctr" rotWithShape="0">
              <a:srgbClr val="000000"/>
            </a:outerShdw>
          </a:effectLst>
        </p:spPr>
      </p:pic>
      <p:sp>
        <p:nvSpPr>
          <p:cNvPr id="8" name="コンテンツ プレースホルダー 16">
            <a:extLst>
              <a:ext uri="{FF2B5EF4-FFF2-40B4-BE49-F238E27FC236}">
                <a16:creationId xmlns:a16="http://schemas.microsoft.com/office/drawing/2014/main" id="{E2BD4FB4-7AFA-BC4F-18D5-74818BEBDB35}"/>
              </a:ext>
            </a:extLst>
          </p:cNvPr>
          <p:cNvSpPr>
            <a:spLocks noGrp="1"/>
          </p:cNvSpPr>
          <p:nvPr>
            <p:ph idx="1"/>
          </p:nvPr>
        </p:nvSpPr>
        <p:spPr>
          <a:xfrm>
            <a:off x="485532" y="1307882"/>
            <a:ext cx="7930334" cy="817249"/>
          </a:xfrm>
          <a:gradFill>
            <a:gsLst>
              <a:gs pos="98000">
                <a:schemeClr val="bg1">
                  <a:alpha val="80000"/>
                </a:schemeClr>
              </a:gs>
              <a:gs pos="100000">
                <a:schemeClr val="accent1">
                  <a:lumMod val="60000"/>
                  <a:lumOff val="40000"/>
                  <a:alpha val="10000"/>
                </a:schemeClr>
              </a:gs>
            </a:gsLst>
            <a:lin ang="540000" scaled="0"/>
          </a:gradFill>
        </p:spPr>
        <p:txBody>
          <a:bodyPr wrap="none" tIns="216000" anchor="ctr" anchorCtr="1">
            <a:noAutofit/>
          </a:bodyPr>
          <a:lstStyle/>
          <a:p>
            <a:pPr marL="0" indent="0">
              <a:lnSpc>
                <a:spcPts val="2000"/>
              </a:lnSpc>
              <a:buNone/>
            </a:pPr>
            <a:r>
              <a:rPr lang="ja-JP" altLang="en-US" sz="2800" dirty="0"/>
              <a:t>私たち</a:t>
            </a:r>
            <a:r>
              <a:rPr lang="en-US" altLang="ja-JP" sz="2800" dirty="0"/>
              <a:t>FA</a:t>
            </a:r>
            <a:r>
              <a:rPr lang="ja-JP" altLang="en-US" sz="2800" dirty="0"/>
              <a:t>サークルは</a:t>
            </a:r>
            <a:r>
              <a:rPr lang="en-US" altLang="ja-JP" sz="3600" dirty="0">
                <a:solidFill>
                  <a:srgbClr val="FF6600"/>
                </a:solidFill>
              </a:rPr>
              <a:t>”YOU”</a:t>
            </a:r>
            <a:r>
              <a:rPr lang="ja-JP" altLang="en-US" sz="3600" dirty="0">
                <a:solidFill>
                  <a:srgbClr val="FF6600"/>
                </a:solidFill>
              </a:rPr>
              <a:t>＝お客様のために</a:t>
            </a:r>
            <a:endParaRPr lang="ja-JP" altLang="en-US" sz="3600" b="1" dirty="0">
              <a:solidFill>
                <a:srgbClr val="FF6600"/>
              </a:solidFill>
            </a:endParaRPr>
          </a:p>
        </p:txBody>
      </p:sp>
      <p:sp>
        <p:nvSpPr>
          <p:cNvPr id="9" name="コンテンツ プレースホルダー 16">
            <a:extLst>
              <a:ext uri="{FF2B5EF4-FFF2-40B4-BE49-F238E27FC236}">
                <a16:creationId xmlns:a16="http://schemas.microsoft.com/office/drawing/2014/main" id="{B2E39CC8-49AA-96D5-C650-3D012403579F}"/>
              </a:ext>
            </a:extLst>
          </p:cNvPr>
          <p:cNvSpPr txBox="1">
            <a:spLocks/>
          </p:cNvSpPr>
          <p:nvPr/>
        </p:nvSpPr>
        <p:spPr>
          <a:xfrm>
            <a:off x="485532" y="2125131"/>
            <a:ext cx="7930333" cy="117476"/>
          </a:xfrm>
          <a:prstGeom prst="rect">
            <a:avLst/>
          </a:prstGeom>
          <a:gradFill>
            <a:gsLst>
              <a:gs pos="27000">
                <a:schemeClr val="accent4"/>
              </a:gs>
              <a:gs pos="0">
                <a:srgbClr val="FFFF00"/>
              </a:gs>
              <a:gs pos="66000">
                <a:srgbClr val="0070C0"/>
              </a:gs>
              <a:gs pos="100000">
                <a:schemeClr val="bg2">
                  <a:lumMod val="75000"/>
                  <a:lumOff val="25000"/>
                </a:schemeClr>
              </a:gs>
            </a:gsLst>
            <a:lin ang="10800000" scaled="0"/>
          </a:gradFill>
        </p:spPr>
        <p:txBody>
          <a:bodyPr vert="horz" wrap="none" lIns="0" tIns="180000" rIns="0" bIns="0" rtlCol="0" anchor="ctr" anchorCtr="1">
            <a:noAutofit/>
          </a:bodyPr>
          <a:lstStyle>
            <a:lvl1pPr marL="0" indent="0" algn="ctr" defTabSz="914400" rtl="0" eaLnBrk="1" latinLnBrk="0" hangingPunct="1">
              <a:lnSpc>
                <a:spcPts val="1620"/>
              </a:lnSpc>
              <a:spcBef>
                <a:spcPts val="1000"/>
              </a:spcBef>
              <a:buFontTx/>
              <a:buNone/>
              <a:defRPr kumimoji="1" sz="1600" b="1" kern="1200" baseline="0">
                <a:solidFill>
                  <a:schemeClr val="tx1"/>
                </a:solidFill>
                <a:latin typeface="Meiryo UI" panose="020B0604030504040204" pitchFamily="50" charset="-128"/>
                <a:ea typeface="Meiryo UI" panose="020B0604030504040204" pitchFamily="50" charset="-128"/>
                <a:cs typeface="+mn-cs"/>
              </a:defRPr>
            </a:lvl1pPr>
            <a:lvl2pPr marL="687600" indent="-230400" algn="l" defTabSz="914400" rtl="0" eaLnBrk="1" latinLnBrk="0" hangingPunct="1">
              <a:lnSpc>
                <a:spcPct val="100000"/>
              </a:lnSpc>
              <a:spcBef>
                <a:spcPts val="500"/>
              </a:spcBef>
              <a:buFont typeface="Meiryo UI" panose="020B0604030504040204" pitchFamily="50" charset="-128"/>
              <a:buChar char="⁻"/>
              <a:tabLst>
                <a:tab pos="449263" algn="l"/>
              </a:tabLst>
              <a:defRPr kumimoji="1" sz="2000" kern="1200">
                <a:solidFill>
                  <a:schemeClr val="tx1"/>
                </a:solidFill>
                <a:latin typeface="Meiryo UI" panose="020B0604030504040204" pitchFamily="50" charset="-128"/>
                <a:ea typeface="Meiryo UI" panose="020B0604030504040204" pitchFamily="50" charset="-128"/>
                <a:cs typeface="+mn-cs"/>
              </a:defRPr>
            </a:lvl2pPr>
            <a:lvl3pPr marL="1144800" indent="-2304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6020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20592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ts val="1620"/>
              </a:lnSpc>
              <a:spcBef>
                <a:spcPts val="100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mn-cs"/>
            </a:endParaRPr>
          </a:p>
        </p:txBody>
      </p:sp>
      <p:sp>
        <p:nvSpPr>
          <p:cNvPr id="15" name="リボン: カーブして上方向に曲がる 14">
            <a:extLst>
              <a:ext uri="{FF2B5EF4-FFF2-40B4-BE49-F238E27FC236}">
                <a16:creationId xmlns:a16="http://schemas.microsoft.com/office/drawing/2014/main" id="{665FE791-E529-8FCC-44D5-6C2BC47F951E}"/>
              </a:ext>
            </a:extLst>
          </p:cNvPr>
          <p:cNvSpPr/>
          <p:nvPr/>
        </p:nvSpPr>
        <p:spPr>
          <a:xfrm>
            <a:off x="485532" y="2832570"/>
            <a:ext cx="7930333" cy="2717548"/>
          </a:xfrm>
          <a:prstGeom prst="ellipseRibbon2">
            <a:avLst>
              <a:gd name="adj1" fmla="val 25000"/>
              <a:gd name="adj2" fmla="val 74742"/>
              <a:gd name="adj3" fmla="val 12500"/>
            </a:avLst>
          </a:prstGeom>
          <a:gradFill flip="none" rotWithShape="1">
            <a:gsLst>
              <a:gs pos="0">
                <a:schemeClr val="accent3">
                  <a:lumMod val="0"/>
                  <a:lumOff val="100000"/>
                </a:schemeClr>
              </a:gs>
              <a:gs pos="55000">
                <a:schemeClr val="accent1">
                  <a:lumMod val="40000"/>
                  <a:lumOff val="60000"/>
                </a:schemeClr>
              </a:gs>
              <a:gs pos="100000">
                <a:schemeClr val="tx2">
                  <a:lumMod val="40000"/>
                  <a:lumOff val="60000"/>
                </a:schemeClr>
              </a:gs>
            </a:gsLst>
            <a:path path="circle">
              <a:fillToRect l="50000" t="-80000" r="50000" b="180000"/>
            </a:path>
            <a:tileRect/>
          </a:gradFill>
          <a:ln w="15875">
            <a:solidFill>
              <a:schemeClr val="tx1">
                <a:lumMod val="95000"/>
                <a:lumOff val="5000"/>
              </a:schemeClr>
            </a:solidFill>
          </a:ln>
          <a:effectLst>
            <a:outerShdw blurRad="50800" dist="76200" dir="5400000" sx="105000" sy="105000" algn="t" rotWithShape="0">
              <a:prstClr val="black">
                <a:alpha val="52000"/>
              </a:prstClr>
            </a:outerShdw>
            <a:reflection stA="0" endPos="65000" dist="508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en-US" altLang="ja-JP" sz="2800" b="1" dirty="0">
              <a:ln w="0"/>
              <a:solidFill>
                <a:srgbClr val="F14A4A"/>
              </a:solidFill>
              <a:effectLst>
                <a:reflection blurRad="6350" stA="53000" endA="300" endPos="35500" dir="5400000" sy="-90000" algn="bl" rotWithShape="0"/>
              </a:effectLst>
            </a:endParaRPr>
          </a:p>
        </p:txBody>
      </p:sp>
      <p:sp>
        <p:nvSpPr>
          <p:cNvPr id="16" name="テキスト ボックス 15">
            <a:extLst>
              <a:ext uri="{FF2B5EF4-FFF2-40B4-BE49-F238E27FC236}">
                <a16:creationId xmlns:a16="http://schemas.microsoft.com/office/drawing/2014/main" id="{EE956CAE-292C-4039-1C0B-7740632AAE9B}"/>
              </a:ext>
            </a:extLst>
          </p:cNvPr>
          <p:cNvSpPr txBox="1"/>
          <p:nvPr/>
        </p:nvSpPr>
        <p:spPr>
          <a:xfrm>
            <a:off x="3890971" y="3059668"/>
            <a:ext cx="902811" cy="369332"/>
          </a:xfrm>
          <a:prstGeom prst="rect">
            <a:avLst/>
          </a:prstGeom>
          <a:noFill/>
          <a:effectLst>
            <a:glow rad="342900">
              <a:schemeClr val="tx1"/>
            </a:glow>
            <a:reflection stA="0" endPos="88000" dir="5400000" sy="-100000" algn="bl" rotWithShape="0"/>
          </a:effectLst>
        </p:spPr>
        <p:txBody>
          <a:bodyPr wrap="none" rtlCol="0">
            <a:spAutoFit/>
          </a:bodyPr>
          <a:lstStyle/>
          <a:p>
            <a:r>
              <a:rPr kumimoji="1" lang="en-US" altLang="ja-JP" dirty="0">
                <a:latin typeface="Bodoni MT" panose="020B0604020202020204" pitchFamily="18" charset="0"/>
              </a:rPr>
              <a:t>Theme</a:t>
            </a:r>
            <a:endParaRPr kumimoji="1" lang="ja-JP" altLang="en-US" dirty="0">
              <a:latin typeface="Bodoni MT" panose="020B0604020202020204" pitchFamily="18" charset="0"/>
            </a:endParaRPr>
          </a:p>
        </p:txBody>
      </p:sp>
      <p:sp>
        <p:nvSpPr>
          <p:cNvPr id="17" name="テキスト ボックス 16">
            <a:extLst>
              <a:ext uri="{FF2B5EF4-FFF2-40B4-BE49-F238E27FC236}">
                <a16:creationId xmlns:a16="http://schemas.microsoft.com/office/drawing/2014/main" id="{DA1B29BF-D757-8E62-8438-87BA7E61719F}"/>
              </a:ext>
            </a:extLst>
          </p:cNvPr>
          <p:cNvSpPr txBox="1"/>
          <p:nvPr/>
        </p:nvSpPr>
        <p:spPr>
          <a:xfrm>
            <a:off x="1969678" y="3461009"/>
            <a:ext cx="4745395" cy="830997"/>
          </a:xfrm>
          <a:prstGeom prst="rect">
            <a:avLst/>
          </a:prstGeom>
          <a:noFill/>
          <a:effectLst>
            <a:outerShdw dist="25400" algn="ctr" rotWithShape="0">
              <a:srgbClr val="000000"/>
            </a:outerShdw>
          </a:effectLst>
        </p:spPr>
        <p:txBody>
          <a:bodyPr wrap="square" rtlCol="0">
            <a:spAutoFit/>
          </a:bodyPr>
          <a:lstStyle/>
          <a:p>
            <a:pPr algn="ctr"/>
            <a:r>
              <a:rPr kumimoji="1" lang="en-US" altLang="ja-JP" sz="4800" b="1" dirty="0">
                <a:solidFill>
                  <a:srgbClr val="FF0000"/>
                </a:solidFill>
              </a:rPr>
              <a:t>FA</a:t>
            </a:r>
            <a:r>
              <a:rPr kumimoji="1" lang="ja-JP" altLang="en-US" sz="4800" b="1" dirty="0">
                <a:solidFill>
                  <a:srgbClr val="FF0000"/>
                </a:solidFill>
              </a:rPr>
              <a:t>標準化活動</a:t>
            </a:r>
          </a:p>
        </p:txBody>
      </p:sp>
      <p:sp>
        <p:nvSpPr>
          <p:cNvPr id="4" name="テキスト ボックス 3">
            <a:extLst>
              <a:ext uri="{FF2B5EF4-FFF2-40B4-BE49-F238E27FC236}">
                <a16:creationId xmlns:a16="http://schemas.microsoft.com/office/drawing/2014/main" id="{DBBDE968-3B5B-675E-EDAD-258A73EBC76F}"/>
              </a:ext>
            </a:extLst>
          </p:cNvPr>
          <p:cNvSpPr txBox="1"/>
          <p:nvPr/>
        </p:nvSpPr>
        <p:spPr>
          <a:xfrm>
            <a:off x="1705523" y="4337167"/>
            <a:ext cx="5569089" cy="369332"/>
          </a:xfrm>
          <a:prstGeom prst="rect">
            <a:avLst/>
          </a:prstGeom>
          <a:noFill/>
        </p:spPr>
        <p:txBody>
          <a:bodyPr wrap="none" rtlCol="0">
            <a:spAutoFit/>
          </a:bodyPr>
          <a:lstStyle/>
          <a:p>
            <a:r>
              <a:rPr kumimoji="1" lang="ja-JP" altLang="en-US" sz="1800" b="1" dirty="0"/>
              <a:t>～</a:t>
            </a:r>
            <a:r>
              <a:rPr kumimoji="1" lang="en-US" altLang="ja-JP" sz="1800" b="1" dirty="0"/>
              <a:t>”At your side.”</a:t>
            </a:r>
            <a:r>
              <a:rPr kumimoji="1" lang="ja-JP" altLang="en-US" sz="1800" b="1" dirty="0"/>
              <a:t>の精神でお客様のためにできること～</a:t>
            </a:r>
            <a:endParaRPr kumimoji="1" lang="ja-JP" altLang="en-US" b="1" dirty="0"/>
          </a:p>
        </p:txBody>
      </p:sp>
    </p:spTree>
    <p:extLst>
      <p:ext uri="{BB962C8B-B14F-4D97-AF65-F5344CB8AC3E}">
        <p14:creationId xmlns:p14="http://schemas.microsoft.com/office/powerpoint/2010/main" val="1826087510"/>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9BBE6D1-AAFE-4F06-AC04-B78DFE6F0B24}"/>
              </a:ext>
            </a:extLst>
          </p:cNvPr>
          <p:cNvSpPr>
            <a:spLocks noGrp="1"/>
          </p:cNvSpPr>
          <p:nvPr>
            <p:ph type="sldNum" sz="quarter" idx="10"/>
          </p:nvPr>
        </p:nvSpPr>
        <p:spPr/>
        <p:txBody>
          <a:bodyPr/>
          <a:lstStyle/>
          <a:p>
            <a:fld id="{2714E9B5-9B87-4B86-A617-088EF19C2C8B}" type="slidenum">
              <a:rPr kumimoji="1" lang="ja-JP" altLang="en-US" smtClean="0"/>
              <a:pPr/>
              <a:t>14</a:t>
            </a:fld>
            <a:endParaRPr kumimoji="1" lang="ja-JP" altLang="en-US"/>
          </a:p>
        </p:txBody>
      </p:sp>
      <p:sp>
        <p:nvSpPr>
          <p:cNvPr id="7" name="タイトル 4">
            <a:extLst>
              <a:ext uri="{FF2B5EF4-FFF2-40B4-BE49-F238E27FC236}">
                <a16:creationId xmlns:a16="http://schemas.microsoft.com/office/drawing/2014/main" id="{160DB143-9006-DE14-091B-F510ECFE359B}"/>
              </a:ext>
            </a:extLst>
          </p:cNvPr>
          <p:cNvSpPr>
            <a:spLocks noGrp="1"/>
          </p:cNvSpPr>
          <p:nvPr>
            <p:ph type="title"/>
          </p:nvPr>
        </p:nvSpPr>
        <p:spPr>
          <a:xfrm>
            <a:off x="290798" y="156116"/>
            <a:ext cx="6878068" cy="539209"/>
          </a:xfrm>
        </p:spPr>
        <p:txBody>
          <a:bodyPr>
            <a:normAutofit/>
          </a:bodyPr>
          <a:lstStyle/>
          <a:p>
            <a:r>
              <a:rPr lang="en-US" altLang="ja-JP" sz="2800" dirty="0"/>
              <a:t>8</a:t>
            </a:r>
            <a:r>
              <a:rPr kumimoji="1" lang="en-US" altLang="ja-JP" sz="2800" dirty="0"/>
              <a:t>-1.</a:t>
            </a:r>
            <a:r>
              <a:rPr kumimoji="1" lang="ja-JP" altLang="en-US" sz="2800" dirty="0"/>
              <a:t>現状把握</a:t>
            </a:r>
          </a:p>
        </p:txBody>
      </p:sp>
      <p:grpSp>
        <p:nvGrpSpPr>
          <p:cNvPr id="10" name="グループ化 9">
            <a:extLst>
              <a:ext uri="{FF2B5EF4-FFF2-40B4-BE49-F238E27FC236}">
                <a16:creationId xmlns:a16="http://schemas.microsoft.com/office/drawing/2014/main" id="{5576827C-516C-6135-D7E3-B1E2E9E952FC}"/>
              </a:ext>
            </a:extLst>
          </p:cNvPr>
          <p:cNvGrpSpPr/>
          <p:nvPr/>
        </p:nvGrpSpPr>
        <p:grpSpPr>
          <a:xfrm>
            <a:off x="0" y="828675"/>
            <a:ext cx="9143999" cy="5737683"/>
            <a:chOff x="550334" y="1617133"/>
            <a:chExt cx="4690533" cy="2876535"/>
          </a:xfrm>
        </p:grpSpPr>
        <p:pic>
          <p:nvPicPr>
            <p:cNvPr id="3082" name="Picture 10" descr="氷山の一角イラスト／無料イラスト/フリー素材なら「イラストAC」">
              <a:extLst>
                <a:ext uri="{FF2B5EF4-FFF2-40B4-BE49-F238E27FC236}">
                  <a16:creationId xmlns:a16="http://schemas.microsoft.com/office/drawing/2014/main" id="{EEA32608-919D-224B-36BE-8C6A95B94FF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5070"/>
            <a:stretch/>
          </p:blipFill>
          <p:spPr bwMode="auto">
            <a:xfrm>
              <a:off x="550334" y="1617133"/>
              <a:ext cx="1768924" cy="287653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E6A7A3C1-C71D-3A7D-D9C4-7D8A7665E31C}"/>
                </a:ext>
              </a:extLst>
            </p:cNvPr>
            <p:cNvSpPr/>
            <p:nvPr/>
          </p:nvSpPr>
          <p:spPr>
            <a:xfrm>
              <a:off x="2319258" y="2308225"/>
              <a:ext cx="2921609" cy="2185443"/>
            </a:xfrm>
            <a:prstGeom prst="rect">
              <a:avLst/>
            </a:prstGeom>
            <a:solidFill>
              <a:srgbClr val="6FB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41254A7-70EB-7EC2-0C78-6B5D0CC99BEA}"/>
                </a:ext>
              </a:extLst>
            </p:cNvPr>
            <p:cNvSpPr/>
            <p:nvPr/>
          </p:nvSpPr>
          <p:spPr>
            <a:xfrm>
              <a:off x="2319258" y="1617134"/>
              <a:ext cx="2921609" cy="691092"/>
            </a:xfrm>
            <a:prstGeom prst="rect">
              <a:avLst/>
            </a:prstGeom>
            <a:solidFill>
              <a:srgbClr val="CC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31826153-566B-7988-244D-09C2D5493B29}"/>
              </a:ext>
            </a:extLst>
          </p:cNvPr>
          <p:cNvSpPr/>
          <p:nvPr/>
        </p:nvSpPr>
        <p:spPr>
          <a:xfrm>
            <a:off x="6062985" y="1094694"/>
            <a:ext cx="2823369" cy="4981909"/>
          </a:xfrm>
          <a:prstGeom prst="roundRect">
            <a:avLst/>
          </a:prstGeom>
          <a:solidFill>
            <a:schemeClr val="bg1"/>
          </a:solid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solidFill>
                <a:schemeClr val="tx1"/>
              </a:solidFill>
              <a:latin typeface="游ゴシック" panose="020B0400000000000000" pitchFamily="50" charset="-128"/>
              <a:ea typeface="游ゴシック" panose="020B0400000000000000" pitchFamily="50" charset="-128"/>
            </a:endParaRPr>
          </a:p>
        </p:txBody>
      </p:sp>
      <p:cxnSp>
        <p:nvCxnSpPr>
          <p:cNvPr id="14" name="直線コネクタ 13">
            <a:extLst>
              <a:ext uri="{FF2B5EF4-FFF2-40B4-BE49-F238E27FC236}">
                <a16:creationId xmlns:a16="http://schemas.microsoft.com/office/drawing/2014/main" id="{E5DE9D1B-B4BB-63D2-B6C5-C34FBD4B7956}"/>
              </a:ext>
            </a:extLst>
          </p:cNvPr>
          <p:cNvCxnSpPr>
            <a:cxnSpLocks/>
          </p:cNvCxnSpPr>
          <p:nvPr/>
        </p:nvCxnSpPr>
        <p:spPr>
          <a:xfrm>
            <a:off x="1690467" y="2207162"/>
            <a:ext cx="362820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5C893F7-96EB-4FCB-22CA-9DF8F1BE86C4}"/>
              </a:ext>
            </a:extLst>
          </p:cNvPr>
          <p:cNvCxnSpPr>
            <a:cxnSpLocks/>
          </p:cNvCxnSpPr>
          <p:nvPr/>
        </p:nvCxnSpPr>
        <p:spPr>
          <a:xfrm>
            <a:off x="1379635" y="1474072"/>
            <a:ext cx="3950603" cy="0"/>
          </a:xfrm>
          <a:prstGeom prst="line">
            <a:avLst/>
          </a:prstGeom>
          <a:ln w="57150">
            <a:solidFill>
              <a:srgbClr val="FF9966"/>
            </a:solidFill>
          </a:ln>
        </p:spPr>
        <p:style>
          <a:lnRef idx="1">
            <a:schemeClr val="accent1"/>
          </a:lnRef>
          <a:fillRef idx="0">
            <a:schemeClr val="accent1"/>
          </a:fillRef>
          <a:effectRef idx="0">
            <a:schemeClr val="accent1"/>
          </a:effectRef>
          <a:fontRef idx="minor">
            <a:schemeClr val="tx1"/>
          </a:fontRef>
        </p:style>
      </p:cxnSp>
      <p:sp>
        <p:nvSpPr>
          <p:cNvPr id="19" name="AutoShape 4">
            <a:extLst>
              <a:ext uri="{FF2B5EF4-FFF2-40B4-BE49-F238E27FC236}">
                <a16:creationId xmlns:a16="http://schemas.microsoft.com/office/drawing/2014/main" id="{B46C7DF2-A28D-4742-E783-EFA0CDDC269E}"/>
              </a:ext>
            </a:extLst>
          </p:cNvPr>
          <p:cNvSpPr>
            <a:spLocks noChangeArrowheads="1"/>
          </p:cNvSpPr>
          <p:nvPr/>
        </p:nvSpPr>
        <p:spPr bwMode="auto">
          <a:xfrm>
            <a:off x="2155649" y="1600342"/>
            <a:ext cx="3174589" cy="426972"/>
          </a:xfrm>
          <a:prstGeom prst="roundRect">
            <a:avLst>
              <a:gd name="adj" fmla="val 6259"/>
            </a:avLst>
          </a:prstGeom>
          <a:gradFill rotWithShape="1">
            <a:gsLst>
              <a:gs pos="0">
                <a:srgbClr val="FFCC00">
                  <a:gamma/>
                  <a:tint val="0"/>
                  <a:invGamma/>
                </a:srgbClr>
              </a:gs>
              <a:gs pos="100000">
                <a:schemeClr val="accent5">
                  <a:lumMod val="60000"/>
                  <a:lumOff val="40000"/>
                </a:schemeClr>
              </a:gs>
            </a:gsLst>
            <a:lin ang="5400000" scaled="1"/>
          </a:gradFill>
          <a:ln w="28575">
            <a:solidFill>
              <a:srgbClr val="FF9900"/>
            </a:solidFill>
            <a:round/>
            <a:headEnd/>
            <a:tailEnd/>
          </a:ln>
          <a:effectLst/>
        </p:spPr>
        <p:txBody>
          <a:bodyPr wrap="none" anchor="ctr"/>
          <a:lstStyle/>
          <a:p>
            <a:r>
              <a:rPr lang="ja-JP" altLang="en-US" sz="1600" dirty="0"/>
              <a:t>お客様要望で見つかった曖昧作業</a:t>
            </a:r>
          </a:p>
        </p:txBody>
      </p:sp>
      <p:cxnSp>
        <p:nvCxnSpPr>
          <p:cNvPr id="20" name="直線コネクタ 19">
            <a:extLst>
              <a:ext uri="{FF2B5EF4-FFF2-40B4-BE49-F238E27FC236}">
                <a16:creationId xmlns:a16="http://schemas.microsoft.com/office/drawing/2014/main" id="{34F1CC5D-0709-CC30-4A76-1E391FC446E4}"/>
              </a:ext>
            </a:extLst>
          </p:cNvPr>
          <p:cNvCxnSpPr>
            <a:cxnSpLocks/>
          </p:cNvCxnSpPr>
          <p:nvPr/>
        </p:nvCxnSpPr>
        <p:spPr>
          <a:xfrm>
            <a:off x="1678901" y="5877751"/>
            <a:ext cx="3651337" cy="2642"/>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9374589-08D7-3F87-C138-14C4A645D292}"/>
              </a:ext>
            </a:extLst>
          </p:cNvPr>
          <p:cNvCxnSpPr>
            <a:cxnSpLocks/>
          </p:cNvCxnSpPr>
          <p:nvPr/>
        </p:nvCxnSpPr>
        <p:spPr>
          <a:xfrm>
            <a:off x="1690467" y="2153584"/>
            <a:ext cx="3628204" cy="0"/>
          </a:xfrm>
          <a:prstGeom prst="line">
            <a:avLst/>
          </a:prstGeom>
          <a:ln w="57150">
            <a:solidFill>
              <a:srgbClr val="FF9966"/>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52E2A92-7386-7DA4-6498-8D4F0A49E9AA}"/>
              </a:ext>
            </a:extLst>
          </p:cNvPr>
          <p:cNvCxnSpPr>
            <a:cxnSpLocks/>
          </p:cNvCxnSpPr>
          <p:nvPr/>
        </p:nvCxnSpPr>
        <p:spPr>
          <a:xfrm>
            <a:off x="1678901" y="3269013"/>
            <a:ext cx="3651337" cy="2642"/>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28" name="AutoShape 4">
            <a:extLst>
              <a:ext uri="{FF2B5EF4-FFF2-40B4-BE49-F238E27FC236}">
                <a16:creationId xmlns:a16="http://schemas.microsoft.com/office/drawing/2014/main" id="{8823F706-72CC-B298-1118-FB8180B78437}"/>
              </a:ext>
            </a:extLst>
          </p:cNvPr>
          <p:cNvSpPr>
            <a:spLocks noChangeArrowheads="1"/>
          </p:cNvSpPr>
          <p:nvPr/>
        </p:nvSpPr>
        <p:spPr bwMode="auto">
          <a:xfrm>
            <a:off x="2155649" y="2552603"/>
            <a:ext cx="3174589" cy="426972"/>
          </a:xfrm>
          <a:prstGeom prst="roundRect">
            <a:avLst>
              <a:gd name="adj" fmla="val 6259"/>
            </a:avLst>
          </a:prstGeom>
          <a:gradFill rotWithShape="1">
            <a:gsLst>
              <a:gs pos="0">
                <a:srgbClr val="FFCC00">
                  <a:gamma/>
                  <a:tint val="0"/>
                  <a:invGamma/>
                </a:srgbClr>
              </a:gs>
              <a:gs pos="100000">
                <a:srgbClr val="FFFF00"/>
              </a:gs>
            </a:gsLst>
            <a:lin ang="5400000" scaled="1"/>
          </a:gradFill>
          <a:ln w="28575">
            <a:solidFill>
              <a:srgbClr val="FF9900"/>
            </a:solidFill>
            <a:round/>
            <a:headEnd/>
            <a:tailEnd/>
          </a:ln>
          <a:effectLst/>
        </p:spPr>
        <p:txBody>
          <a:bodyPr wrap="none" anchor="ctr"/>
          <a:lstStyle/>
          <a:p>
            <a:pPr algn="ctr"/>
            <a:r>
              <a:rPr lang="en-US" altLang="ja-JP" sz="1600" dirty="0"/>
              <a:t>FA</a:t>
            </a:r>
            <a:r>
              <a:rPr lang="ja-JP" altLang="en-US" sz="1600" dirty="0"/>
              <a:t>で見つかる曖昧作業</a:t>
            </a:r>
          </a:p>
        </p:txBody>
      </p:sp>
      <p:sp>
        <p:nvSpPr>
          <p:cNvPr id="29" name="AutoShape 4">
            <a:extLst>
              <a:ext uri="{FF2B5EF4-FFF2-40B4-BE49-F238E27FC236}">
                <a16:creationId xmlns:a16="http://schemas.microsoft.com/office/drawing/2014/main" id="{C40E5C0B-B9C4-6CEA-A203-B28A3831F319}"/>
              </a:ext>
            </a:extLst>
          </p:cNvPr>
          <p:cNvSpPr>
            <a:spLocks noChangeArrowheads="1"/>
          </p:cNvSpPr>
          <p:nvPr/>
        </p:nvSpPr>
        <p:spPr bwMode="auto">
          <a:xfrm>
            <a:off x="2124847" y="4124829"/>
            <a:ext cx="3174589" cy="709120"/>
          </a:xfrm>
          <a:prstGeom prst="roundRect">
            <a:avLst>
              <a:gd name="adj" fmla="val 6259"/>
            </a:avLst>
          </a:prstGeom>
          <a:gradFill rotWithShape="1">
            <a:gsLst>
              <a:gs pos="0">
                <a:srgbClr val="FFCC00">
                  <a:gamma/>
                  <a:tint val="0"/>
                  <a:invGamma/>
                </a:srgbClr>
              </a:gs>
              <a:gs pos="100000">
                <a:srgbClr val="FFFF00"/>
              </a:gs>
            </a:gsLst>
            <a:lin ang="5400000" scaled="1"/>
          </a:gradFill>
          <a:ln w="28575">
            <a:solidFill>
              <a:srgbClr val="FF9900"/>
            </a:solidFill>
            <a:round/>
            <a:headEnd/>
            <a:tailEnd/>
          </a:ln>
          <a:effectLst/>
        </p:spPr>
        <p:txBody>
          <a:bodyPr wrap="none" anchor="ctr"/>
          <a:lstStyle/>
          <a:p>
            <a:pPr algn="ctr"/>
            <a:r>
              <a:rPr lang="ja-JP" altLang="en-US" sz="1600" dirty="0"/>
              <a:t>まだ見つかっていない曖昧作業</a:t>
            </a:r>
          </a:p>
        </p:txBody>
      </p:sp>
      <p:sp>
        <p:nvSpPr>
          <p:cNvPr id="31" name="吹き出し: 角を丸めた四角形 30">
            <a:extLst>
              <a:ext uri="{FF2B5EF4-FFF2-40B4-BE49-F238E27FC236}">
                <a16:creationId xmlns:a16="http://schemas.microsoft.com/office/drawing/2014/main" id="{EEB42468-34A1-05F2-4C14-8181DD6DD7D2}"/>
              </a:ext>
            </a:extLst>
          </p:cNvPr>
          <p:cNvSpPr/>
          <p:nvPr/>
        </p:nvSpPr>
        <p:spPr>
          <a:xfrm>
            <a:off x="6265419" y="1319663"/>
            <a:ext cx="2461425" cy="612855"/>
          </a:xfrm>
          <a:prstGeom prst="wedgeRoundRectCallout">
            <a:avLst>
              <a:gd name="adj1" fmla="val 31441"/>
              <a:gd name="adj2" fmla="val 68955"/>
              <a:gd name="adj3" fmla="val 16667"/>
            </a:avLst>
          </a:prstGeom>
          <a:solidFill>
            <a:schemeClr val="bg1">
              <a:lumMod val="95000"/>
            </a:schemeClr>
          </a:solidFill>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100" dirty="0">
                <a:latin typeface="+mj-lt"/>
              </a:rPr>
              <a:t>お客様要望で見つかった曖昧作業は</a:t>
            </a:r>
            <a:endParaRPr kumimoji="1" lang="en-US" altLang="ja-JP" sz="1100" dirty="0">
              <a:latin typeface="+mj-lt"/>
            </a:endParaRPr>
          </a:p>
          <a:p>
            <a:pPr algn="ctr"/>
            <a:r>
              <a:rPr kumimoji="1" lang="ja-JP" altLang="en-US" sz="1100" dirty="0">
                <a:latin typeface="+mj-lt"/>
              </a:rPr>
              <a:t>全体の極一部だよね</a:t>
            </a:r>
            <a:endParaRPr kumimoji="1" lang="en-US" altLang="ja-JP" sz="1100" dirty="0">
              <a:latin typeface="+mj-lt"/>
            </a:endParaRPr>
          </a:p>
        </p:txBody>
      </p:sp>
      <p:pic>
        <p:nvPicPr>
          <p:cNvPr id="3072" name="図 3071" descr="文字が書かれている&#10;&#10;低い精度で自動的に生成された説明">
            <a:extLst>
              <a:ext uri="{FF2B5EF4-FFF2-40B4-BE49-F238E27FC236}">
                <a16:creationId xmlns:a16="http://schemas.microsoft.com/office/drawing/2014/main" id="{C01B7AC3-4FC6-B5A5-17B9-A9590B8F18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10635" y="1775338"/>
            <a:ext cx="1223347" cy="1223347"/>
          </a:xfrm>
          <a:prstGeom prst="rect">
            <a:avLst/>
          </a:prstGeom>
        </p:spPr>
      </p:pic>
      <p:pic>
        <p:nvPicPr>
          <p:cNvPr id="3073" name="図 3072" descr="時計と文字の加工写真&#10;&#10;低い精度で自動的に生成された説明">
            <a:extLst>
              <a:ext uri="{FF2B5EF4-FFF2-40B4-BE49-F238E27FC236}">
                <a16:creationId xmlns:a16="http://schemas.microsoft.com/office/drawing/2014/main" id="{8EA70E3E-7BA1-E9EA-E418-24F7D79AECCD}"/>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89281" y="1951456"/>
            <a:ext cx="1405851" cy="1405851"/>
          </a:xfrm>
          <a:prstGeom prst="rect">
            <a:avLst/>
          </a:prstGeom>
        </p:spPr>
      </p:pic>
      <p:sp>
        <p:nvSpPr>
          <p:cNvPr id="3075" name="吹き出し: 角を丸めた四角形 3074">
            <a:extLst>
              <a:ext uri="{FF2B5EF4-FFF2-40B4-BE49-F238E27FC236}">
                <a16:creationId xmlns:a16="http://schemas.microsoft.com/office/drawing/2014/main" id="{A9A07072-1FBC-C52B-5A56-082FC58DF68E}"/>
              </a:ext>
            </a:extLst>
          </p:cNvPr>
          <p:cNvSpPr/>
          <p:nvPr/>
        </p:nvSpPr>
        <p:spPr>
          <a:xfrm>
            <a:off x="6280819" y="3252431"/>
            <a:ext cx="2461425" cy="612855"/>
          </a:xfrm>
          <a:prstGeom prst="wedgeRoundRectCallout">
            <a:avLst>
              <a:gd name="adj1" fmla="val 7382"/>
              <a:gd name="adj2" fmla="val -74564"/>
              <a:gd name="adj3" fmla="val 16667"/>
            </a:avLst>
          </a:prstGeom>
          <a:solidFill>
            <a:schemeClr val="bg1">
              <a:lumMod val="95000"/>
            </a:schemeClr>
          </a:solidFill>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100" dirty="0">
                <a:latin typeface="+mj-lt"/>
              </a:rPr>
              <a:t>FA</a:t>
            </a:r>
            <a:r>
              <a:rPr kumimoji="1" lang="ja-JP" altLang="en-US" sz="1100" dirty="0">
                <a:latin typeface="+mj-lt"/>
              </a:rPr>
              <a:t>でみつかる曖昧はもっとあるはず</a:t>
            </a:r>
            <a:endParaRPr kumimoji="1" lang="en-US" altLang="ja-JP" sz="1100" dirty="0">
              <a:latin typeface="+mj-lt"/>
            </a:endParaRPr>
          </a:p>
        </p:txBody>
      </p:sp>
      <p:sp>
        <p:nvSpPr>
          <p:cNvPr id="3077" name="吹き出し: 角を丸めた四角形 3076">
            <a:extLst>
              <a:ext uri="{FF2B5EF4-FFF2-40B4-BE49-F238E27FC236}">
                <a16:creationId xmlns:a16="http://schemas.microsoft.com/office/drawing/2014/main" id="{8114D168-4A7C-17A1-0143-853403FE7856}"/>
              </a:ext>
            </a:extLst>
          </p:cNvPr>
          <p:cNvSpPr/>
          <p:nvPr/>
        </p:nvSpPr>
        <p:spPr>
          <a:xfrm>
            <a:off x="6296221" y="4061520"/>
            <a:ext cx="2430623" cy="816509"/>
          </a:xfrm>
          <a:prstGeom prst="wedgeRoundRectCallout">
            <a:avLst>
              <a:gd name="adj1" fmla="val 2843"/>
              <a:gd name="adj2" fmla="val 73197"/>
              <a:gd name="adj3" fmla="val 16667"/>
            </a:avLst>
          </a:prstGeom>
          <a:solidFill>
            <a:schemeClr val="bg1">
              <a:lumMod val="95000"/>
            </a:schemeClr>
          </a:solidFill>
          <a:ln w="38100">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400" dirty="0">
                <a:latin typeface="+mj-lt"/>
              </a:rPr>
              <a:t>トラブル履歴を調べてみよう！</a:t>
            </a:r>
            <a:endParaRPr kumimoji="1" lang="en-US" altLang="ja-JP" sz="1400" dirty="0">
              <a:latin typeface="+mj-lt"/>
            </a:endParaRPr>
          </a:p>
        </p:txBody>
      </p:sp>
      <p:pic>
        <p:nvPicPr>
          <p:cNvPr id="3079" name="図 3078" descr="時計 が含まれている画像&#10;&#10;自動的に生成された説明">
            <a:extLst>
              <a:ext uri="{FF2B5EF4-FFF2-40B4-BE49-F238E27FC236}">
                <a16:creationId xmlns:a16="http://schemas.microsoft.com/office/drawing/2014/main" id="{43FE3EE3-8F65-9E43-9840-1A62AC57F87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93454" y="4884445"/>
            <a:ext cx="1139114" cy="1139114"/>
          </a:xfrm>
          <a:prstGeom prst="rect">
            <a:avLst/>
          </a:prstGeom>
        </p:spPr>
      </p:pic>
    </p:spTree>
    <p:extLst>
      <p:ext uri="{BB962C8B-B14F-4D97-AF65-F5344CB8AC3E}">
        <p14:creationId xmlns:p14="http://schemas.microsoft.com/office/powerpoint/2010/main" val="709609898"/>
      </p:ext>
    </p:extLst>
  </p:cSld>
  <p:clrMapOvr>
    <a:masterClrMapping/>
  </p:clrMapOvr>
  <mc:AlternateContent xmlns:mc="http://schemas.openxmlformats.org/markup-compatibility/2006" xmlns:p14="http://schemas.microsoft.com/office/powerpoint/2010/main">
    <mc:Choice Requires="p14">
      <p:transition spd="slow" p14:dur="2000" advTm="18998"/>
    </mc:Choice>
    <mc:Fallback xmlns="">
      <p:transition spd="slow" advTm="1899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15</a:t>
            </a:fld>
            <a:endParaRPr kumimoji="1" lang="ja-JP" altLang="en-US"/>
          </a:p>
        </p:txBody>
      </p:sp>
      <p:sp>
        <p:nvSpPr>
          <p:cNvPr id="9" name="タイトル 4">
            <a:extLst>
              <a:ext uri="{FF2B5EF4-FFF2-40B4-BE49-F238E27FC236}">
                <a16:creationId xmlns:a16="http://schemas.microsoft.com/office/drawing/2014/main" id="{1BF27EDE-3457-3BC9-D96C-654F1B886471}"/>
              </a:ext>
            </a:extLst>
          </p:cNvPr>
          <p:cNvSpPr>
            <a:spLocks noGrp="1"/>
          </p:cNvSpPr>
          <p:nvPr>
            <p:ph type="title"/>
          </p:nvPr>
        </p:nvSpPr>
        <p:spPr>
          <a:xfrm>
            <a:off x="290798" y="156116"/>
            <a:ext cx="6878068" cy="539209"/>
          </a:xfrm>
        </p:spPr>
        <p:txBody>
          <a:bodyPr>
            <a:normAutofit/>
          </a:bodyPr>
          <a:lstStyle/>
          <a:p>
            <a:r>
              <a:rPr lang="en-US" altLang="ja-JP" sz="2800" dirty="0"/>
              <a:t>8</a:t>
            </a:r>
            <a:r>
              <a:rPr kumimoji="1" lang="en-US" altLang="ja-JP" sz="2800" dirty="0"/>
              <a:t>-2.</a:t>
            </a:r>
            <a:r>
              <a:rPr kumimoji="1" lang="ja-JP" altLang="en-US" sz="2800" dirty="0"/>
              <a:t>現状把握</a:t>
            </a:r>
          </a:p>
        </p:txBody>
      </p:sp>
      <p:sp>
        <p:nvSpPr>
          <p:cNvPr id="6" name="四角形: 角を丸くする 5">
            <a:extLst>
              <a:ext uri="{FF2B5EF4-FFF2-40B4-BE49-F238E27FC236}">
                <a16:creationId xmlns:a16="http://schemas.microsoft.com/office/drawing/2014/main" id="{B0D926ED-F015-DED9-FA87-FEB6F7DA7EFB}"/>
              </a:ext>
            </a:extLst>
          </p:cNvPr>
          <p:cNvSpPr/>
          <p:nvPr/>
        </p:nvSpPr>
        <p:spPr>
          <a:xfrm>
            <a:off x="200024" y="1005674"/>
            <a:ext cx="8743952" cy="620787"/>
          </a:xfrm>
          <a:prstGeom prst="roundRect">
            <a:avLst/>
          </a:prstGeom>
          <a:solidFill>
            <a:schemeClr val="bg1"/>
          </a:solid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rgbClr val="000099"/>
                </a:solidFill>
                <a:latin typeface="游ゴシック" panose="020B0400000000000000" pitchFamily="50" charset="-128"/>
                <a:ea typeface="游ゴシック" panose="020B0400000000000000" pitchFamily="50" charset="-128"/>
              </a:rPr>
              <a:t>2023</a:t>
            </a:r>
            <a:r>
              <a:rPr kumimoji="1" lang="ja-JP" altLang="en-US" sz="2400" b="1" dirty="0">
                <a:solidFill>
                  <a:srgbClr val="000099"/>
                </a:solidFill>
                <a:latin typeface="游ゴシック" panose="020B0400000000000000" pitchFamily="50" charset="-128"/>
                <a:ea typeface="游ゴシック" panose="020B0400000000000000" pitchFamily="50" charset="-128"/>
              </a:rPr>
              <a:t>上期４月～９月まで</a:t>
            </a:r>
            <a:r>
              <a:rPr kumimoji="1" lang="en-US" altLang="ja-JP" sz="2400" b="1" dirty="0">
                <a:solidFill>
                  <a:srgbClr val="000099"/>
                </a:solidFill>
                <a:latin typeface="游ゴシック" panose="020B0400000000000000" pitchFamily="50" charset="-128"/>
                <a:ea typeface="游ゴシック" panose="020B0400000000000000" pitchFamily="50" charset="-128"/>
              </a:rPr>
              <a:t>6</a:t>
            </a:r>
            <a:r>
              <a:rPr kumimoji="1" lang="ja-JP" altLang="en-US" sz="2400" b="1" dirty="0">
                <a:solidFill>
                  <a:srgbClr val="000099"/>
                </a:solidFill>
                <a:latin typeface="游ゴシック" panose="020B0400000000000000" pitchFamily="50" charset="-128"/>
                <a:ea typeface="游ゴシック" panose="020B0400000000000000" pitchFamily="50" charset="-128"/>
              </a:rPr>
              <a:t>カ月分のトラブル履歴を調査</a:t>
            </a:r>
            <a:endParaRPr kumimoji="1" lang="en-US" altLang="ja-JP" sz="2400" b="1" dirty="0">
              <a:solidFill>
                <a:srgbClr val="000099"/>
              </a:solidFill>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706E6D4E-4A52-8862-DAD7-54BF1469BC4E}"/>
              </a:ext>
            </a:extLst>
          </p:cNvPr>
          <p:cNvPicPr>
            <a:picLocks noChangeAspect="1"/>
          </p:cNvPicPr>
          <p:nvPr/>
        </p:nvPicPr>
        <p:blipFill>
          <a:blip r:embed="rId2"/>
          <a:stretch>
            <a:fillRect/>
          </a:stretch>
        </p:blipFill>
        <p:spPr>
          <a:xfrm>
            <a:off x="290798" y="1985343"/>
            <a:ext cx="3209589" cy="3190875"/>
          </a:xfrm>
          <a:prstGeom prst="rect">
            <a:avLst/>
          </a:prstGeom>
        </p:spPr>
      </p:pic>
      <p:sp>
        <p:nvSpPr>
          <p:cNvPr id="13" name="正方形/長方形 12">
            <a:extLst>
              <a:ext uri="{FF2B5EF4-FFF2-40B4-BE49-F238E27FC236}">
                <a16:creationId xmlns:a16="http://schemas.microsoft.com/office/drawing/2014/main" id="{F75FA2CC-5D08-B67D-D848-D9E0676610F6}"/>
              </a:ext>
            </a:extLst>
          </p:cNvPr>
          <p:cNvSpPr/>
          <p:nvPr/>
        </p:nvSpPr>
        <p:spPr>
          <a:xfrm>
            <a:off x="200024" y="1857375"/>
            <a:ext cx="8743952" cy="3446812"/>
          </a:xfrm>
          <a:prstGeom prst="rect">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4B83B55B-EB9A-890B-1CA6-C5A08D2A5D28}"/>
              </a:ext>
            </a:extLst>
          </p:cNvPr>
          <p:cNvSpPr txBox="1"/>
          <p:nvPr/>
        </p:nvSpPr>
        <p:spPr>
          <a:xfrm>
            <a:off x="2869380" y="4814174"/>
            <a:ext cx="631007" cy="369332"/>
          </a:xfrm>
          <a:prstGeom prst="rect">
            <a:avLst/>
          </a:prstGeom>
          <a:noFill/>
        </p:spPr>
        <p:txBody>
          <a:bodyPr wrap="none" rtlCol="0">
            <a:spAutoFit/>
          </a:bodyPr>
          <a:lstStyle/>
          <a:p>
            <a:r>
              <a:rPr kumimoji="1" lang="en-US" altLang="ja-JP" b="1" dirty="0">
                <a:highlight>
                  <a:srgbClr val="E8E8E8"/>
                </a:highlight>
              </a:rPr>
              <a:t>etc.</a:t>
            </a:r>
            <a:endParaRPr kumimoji="1" lang="ja-JP" altLang="en-US" b="1" dirty="0">
              <a:highlight>
                <a:srgbClr val="E8E8E8"/>
              </a:highlight>
            </a:endParaRPr>
          </a:p>
        </p:txBody>
      </p:sp>
      <p:pic>
        <p:nvPicPr>
          <p:cNvPr id="25" name="図 24" descr="時計 が含まれている画像&#10;&#10;自動的に生成された説明">
            <a:extLst>
              <a:ext uri="{FF2B5EF4-FFF2-40B4-BE49-F238E27FC236}">
                <a16:creationId xmlns:a16="http://schemas.microsoft.com/office/drawing/2014/main" id="{0D221A28-C68B-5EA1-B572-9696B3AAC60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5282" y="5304186"/>
            <a:ext cx="1286382" cy="1286382"/>
          </a:xfrm>
          <a:prstGeom prst="rect">
            <a:avLst/>
          </a:prstGeom>
        </p:spPr>
      </p:pic>
      <p:sp>
        <p:nvSpPr>
          <p:cNvPr id="26" name="吹き出し: 角を丸めた四角形 25">
            <a:extLst>
              <a:ext uri="{FF2B5EF4-FFF2-40B4-BE49-F238E27FC236}">
                <a16:creationId xmlns:a16="http://schemas.microsoft.com/office/drawing/2014/main" id="{1C92DBA4-6724-B9FC-D832-009014B4BAB2}"/>
              </a:ext>
            </a:extLst>
          </p:cNvPr>
          <p:cNvSpPr/>
          <p:nvPr/>
        </p:nvSpPr>
        <p:spPr>
          <a:xfrm>
            <a:off x="1073991" y="5532364"/>
            <a:ext cx="7572376" cy="893380"/>
          </a:xfrm>
          <a:prstGeom prst="wedgeRoundRectCallout">
            <a:avLst>
              <a:gd name="adj1" fmla="val -54344"/>
              <a:gd name="adj2" fmla="val -30306"/>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E9115A8E-BA6F-4968-E876-562CCB5B7BDE}"/>
              </a:ext>
            </a:extLst>
          </p:cNvPr>
          <p:cNvSpPr txBox="1"/>
          <p:nvPr/>
        </p:nvSpPr>
        <p:spPr>
          <a:xfrm>
            <a:off x="1406329" y="5628208"/>
            <a:ext cx="7040710" cy="707886"/>
          </a:xfrm>
          <a:prstGeom prst="rect">
            <a:avLst/>
          </a:prstGeom>
          <a:noFill/>
        </p:spPr>
        <p:txBody>
          <a:bodyPr wrap="none" rtlCol="0">
            <a:spAutoFit/>
          </a:bodyPr>
          <a:lstStyle/>
          <a:p>
            <a:r>
              <a:rPr kumimoji="1" lang="en-US" altLang="ja-JP" sz="2000" b="1" dirty="0"/>
              <a:t>FA</a:t>
            </a:r>
            <a:r>
              <a:rPr kumimoji="1" lang="ja-JP" altLang="en-US" sz="2000" b="1" dirty="0"/>
              <a:t>で発生しているトラブルも</a:t>
            </a:r>
            <a:r>
              <a:rPr kumimoji="1" lang="en-US" altLang="ja-JP" sz="2000" b="1" dirty="0">
                <a:solidFill>
                  <a:srgbClr val="FF0000"/>
                </a:solidFill>
              </a:rPr>
              <a:t>3</a:t>
            </a:r>
            <a:r>
              <a:rPr kumimoji="1" lang="ja-JP" altLang="en-US" sz="2000" b="1" dirty="0">
                <a:solidFill>
                  <a:srgbClr val="FF0000"/>
                </a:solidFill>
              </a:rPr>
              <a:t>割が自班の要因</a:t>
            </a:r>
            <a:r>
              <a:rPr kumimoji="1" lang="ja-JP" altLang="en-US" sz="2000" b="1" dirty="0"/>
              <a:t>によるトラブルだね</a:t>
            </a:r>
            <a:endParaRPr kumimoji="1" lang="en-US" altLang="ja-JP" sz="2000" b="1" dirty="0"/>
          </a:p>
          <a:p>
            <a:r>
              <a:rPr kumimoji="1" lang="ja-JP" altLang="en-US" sz="2000" b="1" dirty="0"/>
              <a:t>トラブルの要因を４</a:t>
            </a:r>
            <a:r>
              <a:rPr kumimoji="1" lang="en-US" altLang="ja-JP" sz="2000" b="1" dirty="0"/>
              <a:t>M</a:t>
            </a:r>
            <a:r>
              <a:rPr kumimoji="1" lang="ja-JP" altLang="en-US" sz="2000" b="1" dirty="0"/>
              <a:t>に当てはめて深堀してみよう</a:t>
            </a:r>
          </a:p>
        </p:txBody>
      </p:sp>
      <p:sp>
        <p:nvSpPr>
          <p:cNvPr id="30" name="正方形/長方形 29">
            <a:extLst>
              <a:ext uri="{FF2B5EF4-FFF2-40B4-BE49-F238E27FC236}">
                <a16:creationId xmlns:a16="http://schemas.microsoft.com/office/drawing/2014/main" id="{64651A3D-C50B-9620-192C-5B46EC3418E4}"/>
              </a:ext>
            </a:extLst>
          </p:cNvPr>
          <p:cNvSpPr/>
          <p:nvPr/>
        </p:nvSpPr>
        <p:spPr>
          <a:xfrm>
            <a:off x="986225" y="4650803"/>
            <a:ext cx="1771626" cy="455119"/>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rPr>
              <a:t>トラブル履歴の一覧</a:t>
            </a:r>
            <a:endParaRPr kumimoji="1" lang="en-US" altLang="ja-JP" sz="1400" b="1" dirty="0">
              <a:solidFill>
                <a:schemeClr val="bg1"/>
              </a:solidFill>
            </a:endParaRPr>
          </a:p>
        </p:txBody>
      </p:sp>
      <p:graphicFrame>
        <p:nvGraphicFramePr>
          <p:cNvPr id="5" name="グラフ 4">
            <a:extLst>
              <a:ext uri="{FF2B5EF4-FFF2-40B4-BE49-F238E27FC236}">
                <a16:creationId xmlns:a16="http://schemas.microsoft.com/office/drawing/2014/main" id="{5B203C9E-1247-6749-67DC-2179AF70CD89}"/>
              </a:ext>
            </a:extLst>
          </p:cNvPr>
          <p:cNvGraphicFramePr/>
          <p:nvPr>
            <p:extLst>
              <p:ext uri="{D42A27DB-BD31-4B8C-83A1-F6EECF244321}">
                <p14:modId xmlns:p14="http://schemas.microsoft.com/office/powerpoint/2010/main" val="3675012153"/>
              </p:ext>
            </p:extLst>
          </p:nvPr>
        </p:nvGraphicFramePr>
        <p:xfrm>
          <a:off x="3569339" y="1987829"/>
          <a:ext cx="5279432" cy="3188389"/>
        </p:xfrm>
        <a:graphic>
          <a:graphicData uri="http://schemas.openxmlformats.org/drawingml/2006/chart">
            <c:chart xmlns:c="http://schemas.openxmlformats.org/drawingml/2006/chart" xmlns:r="http://schemas.openxmlformats.org/officeDocument/2006/relationships" r:id="rId4"/>
          </a:graphicData>
        </a:graphic>
      </p:graphicFrame>
      <p:sp>
        <p:nvSpPr>
          <p:cNvPr id="24" name="図形 23">
            <a:extLst>
              <a:ext uri="{FF2B5EF4-FFF2-40B4-BE49-F238E27FC236}">
                <a16:creationId xmlns:a16="http://schemas.microsoft.com/office/drawing/2014/main" id="{9491A436-0918-8FF2-2791-C99776554573}"/>
              </a:ext>
            </a:extLst>
          </p:cNvPr>
          <p:cNvSpPr/>
          <p:nvPr/>
        </p:nvSpPr>
        <p:spPr>
          <a:xfrm rot="871208">
            <a:off x="3398055" y="1904874"/>
            <a:ext cx="1317114" cy="918523"/>
          </a:xfrm>
          <a:prstGeom prst="swooshArrow">
            <a:avLst>
              <a:gd name="adj1" fmla="val 16310"/>
              <a:gd name="adj2" fmla="val 313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正方形/長方形 1">
            <a:extLst>
              <a:ext uri="{FF2B5EF4-FFF2-40B4-BE49-F238E27FC236}">
                <a16:creationId xmlns:a16="http://schemas.microsoft.com/office/drawing/2014/main" id="{A6AFCBDD-9CCB-FEDA-BC70-B6CA3A813861}"/>
              </a:ext>
            </a:extLst>
          </p:cNvPr>
          <p:cNvSpPr/>
          <p:nvPr/>
        </p:nvSpPr>
        <p:spPr>
          <a:xfrm>
            <a:off x="4860179" y="2042092"/>
            <a:ext cx="2864431" cy="455119"/>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1800" b="0" i="0" u="none" strike="noStrike" kern="1200" spc="0" baseline="0">
                <a:solidFill>
                  <a:srgbClr val="FFFFFF"/>
                </a:solidFill>
                <a:latin typeface="+mn-lt"/>
                <a:ea typeface="+mn-ea"/>
                <a:cs typeface="+mn-cs"/>
              </a:defRPr>
            </a:pPr>
            <a:r>
              <a:rPr lang="ja-JP" altLang="ja-JP" sz="1600" b="1" dirty="0">
                <a:solidFill>
                  <a:schemeClr val="bg1"/>
                </a:solidFill>
              </a:rPr>
              <a:t>トラブル件数　</a:t>
            </a:r>
            <a:r>
              <a:rPr lang="en-US" altLang="ja-JP" sz="1600" b="1" dirty="0">
                <a:solidFill>
                  <a:schemeClr val="bg1"/>
                </a:solidFill>
              </a:rPr>
              <a:t>Total</a:t>
            </a:r>
            <a:r>
              <a:rPr lang="ja-JP" altLang="ja-JP" sz="1600" b="1" dirty="0">
                <a:solidFill>
                  <a:schemeClr val="bg1"/>
                </a:solidFill>
              </a:rPr>
              <a:t>：</a:t>
            </a:r>
            <a:r>
              <a:rPr lang="en-US" altLang="ja-JP" sz="1600" b="1" dirty="0">
                <a:solidFill>
                  <a:schemeClr val="bg1"/>
                </a:solidFill>
              </a:rPr>
              <a:t>58</a:t>
            </a:r>
            <a:r>
              <a:rPr lang="ja-JP" altLang="ja-JP" sz="1600" b="1" dirty="0">
                <a:solidFill>
                  <a:schemeClr val="bg1"/>
                </a:solidFill>
              </a:rPr>
              <a:t>件</a:t>
            </a:r>
          </a:p>
        </p:txBody>
      </p:sp>
    </p:spTree>
    <p:extLst>
      <p:ext uri="{BB962C8B-B14F-4D97-AF65-F5344CB8AC3E}">
        <p14:creationId xmlns:p14="http://schemas.microsoft.com/office/powerpoint/2010/main" val="1716744040"/>
      </p:ext>
    </p:extLst>
  </p:cSld>
  <p:clrMapOvr>
    <a:masterClrMapping/>
  </p:clrMapOvr>
  <mc:AlternateContent xmlns:mc="http://schemas.openxmlformats.org/markup-compatibility/2006" xmlns:p14="http://schemas.microsoft.com/office/powerpoint/2010/main">
    <mc:Choice Requires="p14">
      <p:transition spd="slow" p14:dur="2000" advTm="25603"/>
    </mc:Choice>
    <mc:Fallback xmlns="">
      <p:transition spd="slow" advTm="256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代替処理 6">
            <a:extLst>
              <a:ext uri="{FF2B5EF4-FFF2-40B4-BE49-F238E27FC236}">
                <a16:creationId xmlns:a16="http://schemas.microsoft.com/office/drawing/2014/main" id="{D1DD1577-3A48-A81E-7744-BBA059D8554F}"/>
              </a:ext>
            </a:extLst>
          </p:cNvPr>
          <p:cNvSpPr/>
          <p:nvPr/>
        </p:nvSpPr>
        <p:spPr>
          <a:xfrm>
            <a:off x="143355" y="4267905"/>
            <a:ext cx="2287208" cy="2275866"/>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16</a:t>
            </a:fld>
            <a:endParaRPr kumimoji="1" lang="ja-JP" altLang="en-US"/>
          </a:p>
        </p:txBody>
      </p:sp>
      <p:sp>
        <p:nvSpPr>
          <p:cNvPr id="9" name="タイトル 4">
            <a:extLst>
              <a:ext uri="{FF2B5EF4-FFF2-40B4-BE49-F238E27FC236}">
                <a16:creationId xmlns:a16="http://schemas.microsoft.com/office/drawing/2014/main" id="{BF3B06AE-31AD-A49B-9CA1-BA4775659252}"/>
              </a:ext>
            </a:extLst>
          </p:cNvPr>
          <p:cNvSpPr>
            <a:spLocks noGrp="1"/>
          </p:cNvSpPr>
          <p:nvPr>
            <p:ph type="title"/>
          </p:nvPr>
        </p:nvSpPr>
        <p:spPr>
          <a:xfrm>
            <a:off x="290798" y="156116"/>
            <a:ext cx="6878068" cy="539209"/>
          </a:xfrm>
        </p:spPr>
        <p:txBody>
          <a:bodyPr>
            <a:normAutofit/>
          </a:bodyPr>
          <a:lstStyle/>
          <a:p>
            <a:r>
              <a:rPr lang="en-US" altLang="ja-JP" sz="2800" dirty="0"/>
              <a:t>8</a:t>
            </a:r>
            <a:r>
              <a:rPr kumimoji="1" lang="en-US" altLang="ja-JP" sz="2800" dirty="0"/>
              <a:t>-3.</a:t>
            </a:r>
            <a:r>
              <a:rPr kumimoji="1" lang="ja-JP" altLang="en-US" sz="2800" dirty="0"/>
              <a:t>現状把握</a:t>
            </a:r>
          </a:p>
        </p:txBody>
      </p:sp>
      <p:grpSp>
        <p:nvGrpSpPr>
          <p:cNvPr id="55" name="グループ化 54">
            <a:extLst>
              <a:ext uri="{FF2B5EF4-FFF2-40B4-BE49-F238E27FC236}">
                <a16:creationId xmlns:a16="http://schemas.microsoft.com/office/drawing/2014/main" id="{1386B419-C34C-3CFF-3D7A-4712E2237DCC}"/>
              </a:ext>
            </a:extLst>
          </p:cNvPr>
          <p:cNvGrpSpPr/>
          <p:nvPr/>
        </p:nvGrpSpPr>
        <p:grpSpPr>
          <a:xfrm>
            <a:off x="36892" y="900627"/>
            <a:ext cx="7131973" cy="3204738"/>
            <a:chOff x="36892" y="991927"/>
            <a:chExt cx="7131973" cy="3121814"/>
          </a:xfrm>
        </p:grpSpPr>
        <p:sp>
          <p:nvSpPr>
            <p:cNvPr id="6" name="四角形: 角を丸くする 5">
              <a:extLst>
                <a:ext uri="{FF2B5EF4-FFF2-40B4-BE49-F238E27FC236}">
                  <a16:creationId xmlns:a16="http://schemas.microsoft.com/office/drawing/2014/main" id="{0BD1E906-3B26-149F-4576-B27608AABFCD}"/>
                </a:ext>
              </a:extLst>
            </p:cNvPr>
            <p:cNvSpPr/>
            <p:nvPr/>
          </p:nvSpPr>
          <p:spPr>
            <a:xfrm>
              <a:off x="36892" y="991927"/>
              <a:ext cx="5630483" cy="3121814"/>
            </a:xfrm>
            <a:prstGeom prst="roundRect">
              <a:avLst/>
            </a:prstGeom>
            <a:solidFill>
              <a:schemeClr val="bg1"/>
            </a:solid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400" b="1" dirty="0">
                <a:solidFill>
                  <a:srgbClr val="000099"/>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3E2F10C-302E-29B1-2869-2DBD796D16D9}"/>
                </a:ext>
              </a:extLst>
            </p:cNvPr>
            <p:cNvSpPr txBox="1"/>
            <p:nvPr/>
          </p:nvSpPr>
          <p:spPr>
            <a:xfrm>
              <a:off x="380711" y="1075414"/>
              <a:ext cx="373211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99"/>
                  </a:solidFill>
                  <a:effectLst/>
                  <a:uLnTx/>
                  <a:uFillTx/>
                  <a:latin typeface="游ゴシック" panose="020B0400000000000000" pitchFamily="50" charset="-128"/>
                  <a:ea typeface="游ゴシック" panose="020B0400000000000000" pitchFamily="50" charset="-128"/>
                  <a:cs typeface="+mn-cs"/>
                </a:rPr>
                <a:t>トラブル内容を</a:t>
              </a:r>
              <a:r>
                <a:rPr kumimoji="1" lang="en-US" altLang="ja-JP" sz="2400" b="1" i="0" u="none" strike="noStrike" kern="1200" cap="none" spc="0" normalizeH="0" baseline="0" noProof="0" dirty="0">
                  <a:ln>
                    <a:noFill/>
                  </a:ln>
                  <a:solidFill>
                    <a:srgbClr val="000099"/>
                  </a:solidFill>
                  <a:effectLst/>
                  <a:uLnTx/>
                  <a:uFillTx/>
                  <a:latin typeface="游ゴシック" panose="020B0400000000000000" pitchFamily="50" charset="-128"/>
                  <a:ea typeface="游ゴシック" panose="020B0400000000000000" pitchFamily="50" charset="-128"/>
                  <a:cs typeface="+mn-cs"/>
                </a:rPr>
                <a:t>4M</a:t>
              </a:r>
              <a:r>
                <a:rPr kumimoji="1" lang="ja-JP" altLang="en-US" sz="2400" b="1" i="0" u="none" strike="noStrike" kern="1200" cap="none" spc="0" normalizeH="0" baseline="0" noProof="0" dirty="0">
                  <a:ln>
                    <a:noFill/>
                  </a:ln>
                  <a:solidFill>
                    <a:srgbClr val="000099"/>
                  </a:solidFill>
                  <a:effectLst/>
                  <a:uLnTx/>
                  <a:uFillTx/>
                  <a:latin typeface="游ゴシック" panose="020B0400000000000000" pitchFamily="50" charset="-128"/>
                  <a:ea typeface="游ゴシック" panose="020B0400000000000000" pitchFamily="50" charset="-128"/>
                  <a:cs typeface="+mn-cs"/>
                </a:rPr>
                <a:t>で層別</a:t>
              </a:r>
              <a:endParaRPr kumimoji="1" lang="en-US" altLang="ja-JP" sz="2400" b="1" i="0" u="none" strike="noStrike" kern="1200" cap="none" spc="0" normalizeH="0" baseline="0" noProof="0" dirty="0">
                <a:ln>
                  <a:noFill/>
                </a:ln>
                <a:solidFill>
                  <a:srgbClr val="000099"/>
                </a:solidFill>
                <a:effectLst/>
                <a:uLnTx/>
                <a:uFillTx/>
                <a:latin typeface="游ゴシック" panose="020B0400000000000000" pitchFamily="50" charset="-128"/>
                <a:ea typeface="游ゴシック" panose="020B0400000000000000" pitchFamily="50" charset="-128"/>
                <a:cs typeface="+mn-cs"/>
              </a:endParaRPr>
            </a:p>
          </p:txBody>
        </p:sp>
        <p:grpSp>
          <p:nvGrpSpPr>
            <p:cNvPr id="18" name="グループ化 17">
              <a:extLst>
                <a:ext uri="{FF2B5EF4-FFF2-40B4-BE49-F238E27FC236}">
                  <a16:creationId xmlns:a16="http://schemas.microsoft.com/office/drawing/2014/main" id="{B9FD95F5-AB4D-AF90-4867-F0396394DCE9}"/>
                </a:ext>
              </a:extLst>
            </p:cNvPr>
            <p:cNvGrpSpPr/>
            <p:nvPr/>
          </p:nvGrpSpPr>
          <p:grpSpPr>
            <a:xfrm>
              <a:off x="279256" y="2142216"/>
              <a:ext cx="6878068" cy="498938"/>
              <a:chOff x="1308921" y="2851001"/>
              <a:chExt cx="9160239" cy="1609200"/>
            </a:xfrm>
          </p:grpSpPr>
          <p:sp>
            <p:nvSpPr>
              <p:cNvPr id="19" name="圆角矩形 15">
                <a:extLst>
                  <a:ext uri="{FF2B5EF4-FFF2-40B4-BE49-F238E27FC236}">
                    <a16:creationId xmlns:a16="http://schemas.microsoft.com/office/drawing/2014/main" id="{5E0180A9-1280-E391-4AE1-F70D6D27E5C3}"/>
                  </a:ext>
                </a:extLst>
              </p:cNvPr>
              <p:cNvSpPr>
                <a:spLocks noChangeAspect="1"/>
              </p:cNvSpPr>
              <p:nvPr/>
            </p:nvSpPr>
            <p:spPr bwMode="auto">
              <a:xfrm>
                <a:off x="1660698" y="2955411"/>
                <a:ext cx="491699" cy="1193324"/>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n"/>
                  <a:tabLst>
                    <a:tab pos="126026" algn="l"/>
                  </a:tabLst>
                  <a:defRPr/>
                </a:pPr>
                <a:endParaRPr lang="zh-CN" altLang="en-US" sz="1292">
                  <a:solidFill>
                    <a:schemeClr val="tx1"/>
                  </a:solidFill>
                  <a:latin typeface="微软雅黑" pitchFamily="34" charset="-122"/>
                  <a:ea typeface="微软雅黑" pitchFamily="34" charset="-122"/>
                </a:endParaRPr>
              </a:p>
            </p:txBody>
          </p:sp>
          <p:grpSp>
            <p:nvGrpSpPr>
              <p:cNvPr id="20" name="グループ化 19">
                <a:extLst>
                  <a:ext uri="{FF2B5EF4-FFF2-40B4-BE49-F238E27FC236}">
                    <a16:creationId xmlns:a16="http://schemas.microsoft.com/office/drawing/2014/main" id="{3C23EAF8-FB12-4D02-73CD-DBA8F9BE5327}"/>
                  </a:ext>
                </a:extLst>
              </p:cNvPr>
              <p:cNvGrpSpPr/>
              <p:nvPr/>
            </p:nvGrpSpPr>
            <p:grpSpPr>
              <a:xfrm>
                <a:off x="1308921" y="2851001"/>
                <a:ext cx="9160239" cy="1609200"/>
                <a:chOff x="1830387" y="4719589"/>
                <a:chExt cx="7038787" cy="1941847"/>
              </a:xfrm>
            </p:grpSpPr>
            <p:sp>
              <p:nvSpPr>
                <p:cNvPr id="21" name="矩形 5">
                  <a:extLst>
                    <a:ext uri="{FF2B5EF4-FFF2-40B4-BE49-F238E27FC236}">
                      <a16:creationId xmlns:a16="http://schemas.microsoft.com/office/drawing/2014/main" id="{EE7650E8-4118-0717-F5B7-F6D31E7B8B14}"/>
                    </a:ext>
                  </a:extLst>
                </p:cNvPr>
                <p:cNvSpPr/>
                <p:nvPr/>
              </p:nvSpPr>
              <p:spPr bwMode="auto">
                <a:xfrm>
                  <a:off x="1830387" y="5221434"/>
                  <a:ext cx="5250839" cy="1440002"/>
                </a:xfrm>
                <a:prstGeom prst="rect">
                  <a:avLst/>
                </a:prstGeom>
                <a:gradFill flip="none" rotWithShape="1">
                  <a:gsLst>
                    <a:gs pos="0">
                      <a:schemeClr val="bg1">
                        <a:lumMod val="85000"/>
                        <a:alpha val="50000"/>
                      </a:schemeClr>
                    </a:gs>
                    <a:gs pos="100000">
                      <a:schemeClr val="bg1">
                        <a:lumMod val="50000"/>
                        <a:alpha val="50000"/>
                      </a:schemeClr>
                    </a:gs>
                  </a:gsLst>
                  <a:lin ang="2700000" scaled="1"/>
                  <a:tileRect/>
                </a:gradFill>
                <a:ln w="25400">
                  <a:solidFill>
                    <a:schemeClr val="tx2"/>
                  </a:solidFill>
                </a:ln>
                <a:effectLst>
                  <a:outerShdw blurRad="225425" dist="38100" dir="5220000" algn="ctr">
                    <a:srgbClr val="000000">
                      <a:alpha val="33000"/>
                    </a:srgbClr>
                  </a:outerShdw>
                </a:effectLst>
                <a:scene3d>
                  <a:camera prst="perspectiveRelaxed">
                    <a:rot lat="17373598" lon="0" rev="0"/>
                  </a:camera>
                  <a:lightRig rig="flat" dir="t"/>
                </a:scene3d>
                <a:sp3d extrusionH="1270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26026" algn="l"/>
                    </a:tabLst>
                    <a:defRPr/>
                  </a:pPr>
                  <a:endParaRPr lang="zh-CN" altLang="en-US" sz="1292" dirty="0">
                    <a:latin typeface="微软雅黑" pitchFamily="34" charset="-122"/>
                    <a:ea typeface="微软雅黑" pitchFamily="34" charset="-122"/>
                  </a:endParaRPr>
                </a:p>
              </p:txBody>
            </p:sp>
            <p:sp>
              <p:nvSpPr>
                <p:cNvPr id="22" name="TextBox 61">
                  <a:extLst>
                    <a:ext uri="{FF2B5EF4-FFF2-40B4-BE49-F238E27FC236}">
                      <a16:creationId xmlns:a16="http://schemas.microsoft.com/office/drawing/2014/main" id="{C144F620-114C-A31F-D3B2-52AC1FE2BCB3}"/>
                    </a:ext>
                  </a:extLst>
                </p:cNvPr>
                <p:cNvSpPr txBox="1">
                  <a:spLocks noChangeArrowheads="1"/>
                </p:cNvSpPr>
                <p:nvPr/>
              </p:nvSpPr>
              <p:spPr bwMode="auto">
                <a:xfrm>
                  <a:off x="2077756" y="4992662"/>
                  <a:ext cx="400765" cy="1133225"/>
                </a:xfrm>
                <a:prstGeom prst="rect">
                  <a:avLst/>
                </a:prstGeom>
                <a:noFill/>
                <a:ln w="9525">
                  <a:noFill/>
                  <a:miter lim="800000"/>
                  <a:headEnd/>
                  <a:tailEnd/>
                </a:ln>
              </p:spPr>
              <p:txBody>
                <a:bodyPr wrap="square">
                  <a:spAutoFit/>
                </a:bodyPr>
                <a:lstStyle/>
                <a:p>
                  <a:pPr algn="ctr" eaLnBrk="0" hangingPunct="0"/>
                  <a:r>
                    <a:rPr lang="ja-JP" altLang="en-US" sz="1292" b="1" dirty="0">
                      <a:solidFill>
                        <a:srgbClr val="000000"/>
                      </a:solidFill>
                      <a:latin typeface="微软雅黑" pitchFamily="34" charset="-122"/>
                      <a:ea typeface="微软雅黑" pitchFamily="34" charset="-122"/>
                    </a:rPr>
                    <a:t>２</a:t>
                  </a:r>
                  <a:endParaRPr lang="zh-CN" altLang="en-US" sz="1292" b="1" dirty="0">
                    <a:solidFill>
                      <a:srgbClr val="000000"/>
                    </a:solidFill>
                    <a:latin typeface="微软雅黑" pitchFamily="34" charset="-122"/>
                    <a:ea typeface="微软雅黑" pitchFamily="34" charset="-122"/>
                  </a:endParaRPr>
                </a:p>
              </p:txBody>
            </p:sp>
            <p:sp>
              <p:nvSpPr>
                <p:cNvPr id="23" name="TextBox 71">
                  <a:extLst>
                    <a:ext uri="{FF2B5EF4-FFF2-40B4-BE49-F238E27FC236}">
                      <a16:creationId xmlns:a16="http://schemas.microsoft.com/office/drawing/2014/main" id="{950DD73F-C475-DD37-2B33-78EF8AD2DAC2}"/>
                    </a:ext>
                  </a:extLst>
                </p:cNvPr>
                <p:cNvSpPr txBox="1">
                  <a:spLocks noChangeArrowheads="1"/>
                </p:cNvSpPr>
                <p:nvPr/>
              </p:nvSpPr>
              <p:spPr bwMode="auto">
                <a:xfrm>
                  <a:off x="2614271" y="4719589"/>
                  <a:ext cx="6254903" cy="1750288"/>
                </a:xfrm>
                <a:prstGeom prst="rect">
                  <a:avLst/>
                </a:prstGeom>
                <a:noFill/>
                <a:ln w="9525">
                  <a:noFill/>
                  <a:miter lim="800000"/>
                  <a:headEnd/>
                  <a:tailEnd/>
                </a:ln>
              </p:spPr>
              <p:txBody>
                <a:bodyPr wrap="square">
                  <a:spAutoFit/>
                </a:bodyPr>
                <a:lstStyle/>
                <a:p>
                  <a:r>
                    <a:rPr kumimoji="1" lang="en-US" altLang="ja-JP" sz="1600" dirty="0"/>
                    <a:t>Machine(</a:t>
                  </a:r>
                  <a:r>
                    <a:rPr kumimoji="1" lang="ja-JP" altLang="en-US" sz="1600" dirty="0"/>
                    <a:t>機械、システム</a:t>
                  </a:r>
                  <a:r>
                    <a:rPr kumimoji="1" lang="en-US" altLang="ja-JP" sz="1600" dirty="0"/>
                    <a:t>)</a:t>
                  </a:r>
                  <a:r>
                    <a:rPr kumimoji="1" lang="ja-JP" altLang="en-US" sz="1600" dirty="0"/>
                    <a:t>  </a:t>
                  </a:r>
                  <a:r>
                    <a:rPr kumimoji="1" lang="ja-JP" altLang="en-US" sz="2400" b="1" dirty="0"/>
                    <a:t>→</a:t>
                  </a:r>
                  <a:r>
                    <a:rPr kumimoji="1" lang="ja-JP" altLang="en-US" sz="2000" b="1" dirty="0"/>
                    <a:t>  </a:t>
                  </a:r>
                  <a:r>
                    <a:rPr kumimoji="1" lang="ja-JP" altLang="en-US" sz="2000" b="1" dirty="0">
                      <a:solidFill>
                        <a:srgbClr val="FF0000"/>
                      </a:solidFill>
                    </a:rPr>
                    <a:t>生産支援</a:t>
                  </a:r>
                  <a:r>
                    <a:rPr kumimoji="1" lang="en-US" altLang="ja-JP" sz="2000" b="1" dirty="0">
                      <a:solidFill>
                        <a:srgbClr val="FF0000"/>
                      </a:solidFill>
                    </a:rPr>
                    <a:t>SYS</a:t>
                  </a:r>
                  <a:endParaRPr kumimoji="1" lang="en-US" altLang="ja-JP" sz="2400" b="1" dirty="0">
                    <a:solidFill>
                      <a:srgbClr val="FF0000"/>
                    </a:solidFill>
                  </a:endParaRPr>
                </a:p>
              </p:txBody>
            </p:sp>
          </p:grpSp>
        </p:grpSp>
        <p:grpSp>
          <p:nvGrpSpPr>
            <p:cNvPr id="37" name="グループ化 36">
              <a:extLst>
                <a:ext uri="{FF2B5EF4-FFF2-40B4-BE49-F238E27FC236}">
                  <a16:creationId xmlns:a16="http://schemas.microsoft.com/office/drawing/2014/main" id="{D8B9DDEE-0794-A353-4EF4-63995AEB6195}"/>
                </a:ext>
              </a:extLst>
            </p:cNvPr>
            <p:cNvGrpSpPr/>
            <p:nvPr/>
          </p:nvGrpSpPr>
          <p:grpSpPr>
            <a:xfrm>
              <a:off x="278345" y="1525553"/>
              <a:ext cx="6890520" cy="508738"/>
              <a:chOff x="1307707" y="2954818"/>
              <a:chExt cx="9176822" cy="1640805"/>
            </a:xfrm>
          </p:grpSpPr>
          <p:sp>
            <p:nvSpPr>
              <p:cNvPr id="38" name="圆角矩形 15">
                <a:extLst>
                  <a:ext uri="{FF2B5EF4-FFF2-40B4-BE49-F238E27FC236}">
                    <a16:creationId xmlns:a16="http://schemas.microsoft.com/office/drawing/2014/main" id="{683458A6-FC16-EE99-4206-CEC422E9E8F5}"/>
                  </a:ext>
                </a:extLst>
              </p:cNvPr>
              <p:cNvSpPr>
                <a:spLocks noChangeAspect="1"/>
              </p:cNvSpPr>
              <p:nvPr/>
            </p:nvSpPr>
            <p:spPr bwMode="auto">
              <a:xfrm>
                <a:off x="1676068" y="3059224"/>
                <a:ext cx="491699" cy="119332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n"/>
                  <a:tabLst>
                    <a:tab pos="126026" algn="l"/>
                  </a:tabLst>
                  <a:defRPr/>
                </a:pPr>
                <a:endParaRPr lang="zh-CN" altLang="en-US" sz="1292">
                  <a:solidFill>
                    <a:schemeClr val="tx1"/>
                  </a:solidFill>
                  <a:latin typeface="微软雅黑" pitchFamily="34" charset="-122"/>
                  <a:ea typeface="微软雅黑" pitchFamily="34" charset="-122"/>
                </a:endParaRPr>
              </a:p>
            </p:txBody>
          </p:sp>
          <p:grpSp>
            <p:nvGrpSpPr>
              <p:cNvPr id="39" name="グループ化 38">
                <a:extLst>
                  <a:ext uri="{FF2B5EF4-FFF2-40B4-BE49-F238E27FC236}">
                    <a16:creationId xmlns:a16="http://schemas.microsoft.com/office/drawing/2014/main" id="{0FEE3A84-8AE3-C655-0D84-BDA2AB7A439E}"/>
                  </a:ext>
                </a:extLst>
              </p:cNvPr>
              <p:cNvGrpSpPr/>
              <p:nvPr/>
            </p:nvGrpSpPr>
            <p:grpSpPr>
              <a:xfrm>
                <a:off x="1307707" y="2954818"/>
                <a:ext cx="9176822" cy="1640805"/>
                <a:chOff x="1829454" y="4844861"/>
                <a:chExt cx="7051530" cy="1979983"/>
              </a:xfrm>
            </p:grpSpPr>
            <p:sp>
              <p:nvSpPr>
                <p:cNvPr id="40" name="矩形 5">
                  <a:extLst>
                    <a:ext uri="{FF2B5EF4-FFF2-40B4-BE49-F238E27FC236}">
                      <a16:creationId xmlns:a16="http://schemas.microsoft.com/office/drawing/2014/main" id="{8734072F-EAB9-8703-792A-B61B167FBF99}"/>
                    </a:ext>
                  </a:extLst>
                </p:cNvPr>
                <p:cNvSpPr/>
                <p:nvPr/>
              </p:nvSpPr>
              <p:spPr bwMode="auto">
                <a:xfrm>
                  <a:off x="1829454" y="5384841"/>
                  <a:ext cx="5251771" cy="1440003"/>
                </a:xfrm>
                <a:prstGeom prst="rect">
                  <a:avLst/>
                </a:prstGeom>
                <a:gradFill flip="none" rotWithShape="1">
                  <a:gsLst>
                    <a:gs pos="0">
                      <a:schemeClr val="bg1">
                        <a:lumMod val="85000"/>
                        <a:alpha val="50000"/>
                      </a:schemeClr>
                    </a:gs>
                    <a:gs pos="100000">
                      <a:schemeClr val="bg1">
                        <a:lumMod val="50000"/>
                        <a:alpha val="50000"/>
                      </a:schemeClr>
                    </a:gs>
                  </a:gsLst>
                  <a:lin ang="2700000" scaled="1"/>
                  <a:tileRect/>
                </a:gradFill>
                <a:ln w="25400">
                  <a:solidFill>
                    <a:schemeClr val="tx2"/>
                  </a:solidFill>
                </a:ln>
                <a:effectLst>
                  <a:outerShdw blurRad="225425" dist="38100" dir="5220000" algn="ctr">
                    <a:srgbClr val="000000">
                      <a:alpha val="33000"/>
                    </a:srgbClr>
                  </a:outerShdw>
                </a:effectLst>
                <a:scene3d>
                  <a:camera prst="perspectiveRelaxed">
                    <a:rot lat="17373598" lon="0" rev="0"/>
                  </a:camera>
                  <a:lightRig rig="flat" dir="t"/>
                </a:scene3d>
                <a:sp3d extrusionH="1270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26026" algn="l"/>
                    </a:tabLst>
                    <a:defRPr/>
                  </a:pPr>
                  <a:endParaRPr lang="zh-CN" altLang="en-US" sz="1292" dirty="0">
                    <a:latin typeface="微软雅黑" pitchFamily="34" charset="-122"/>
                    <a:ea typeface="微软雅黑" pitchFamily="34" charset="-122"/>
                  </a:endParaRPr>
                </a:p>
              </p:txBody>
            </p:sp>
            <p:sp>
              <p:nvSpPr>
                <p:cNvPr id="41" name="TextBox 61">
                  <a:extLst>
                    <a:ext uri="{FF2B5EF4-FFF2-40B4-BE49-F238E27FC236}">
                      <a16:creationId xmlns:a16="http://schemas.microsoft.com/office/drawing/2014/main" id="{DAF06A46-68DD-13AE-CE3B-A738579E53C9}"/>
                    </a:ext>
                  </a:extLst>
                </p:cNvPr>
                <p:cNvSpPr txBox="1">
                  <a:spLocks noChangeArrowheads="1"/>
                </p:cNvSpPr>
                <p:nvPr/>
              </p:nvSpPr>
              <p:spPr bwMode="auto">
                <a:xfrm>
                  <a:off x="2089566" y="5117933"/>
                  <a:ext cx="400765" cy="1133219"/>
                </a:xfrm>
                <a:prstGeom prst="rect">
                  <a:avLst/>
                </a:prstGeom>
                <a:noFill/>
                <a:ln w="9525">
                  <a:noFill/>
                  <a:miter lim="800000"/>
                  <a:headEnd/>
                  <a:tailEnd/>
                </a:ln>
              </p:spPr>
              <p:txBody>
                <a:bodyPr wrap="square">
                  <a:spAutoFit/>
                </a:bodyPr>
                <a:lstStyle/>
                <a:p>
                  <a:pPr algn="ctr" eaLnBrk="0" hangingPunct="0"/>
                  <a:r>
                    <a:rPr lang="en-US" altLang="zh-CN" sz="1292" b="1" dirty="0">
                      <a:solidFill>
                        <a:srgbClr val="000000"/>
                      </a:solidFill>
                      <a:latin typeface="微软雅黑" pitchFamily="34" charset="-122"/>
                      <a:ea typeface="微软雅黑" pitchFamily="34" charset="-122"/>
                    </a:rPr>
                    <a:t>1</a:t>
                  </a:r>
                  <a:endParaRPr lang="zh-CN" altLang="en-US" sz="1292" b="1" dirty="0">
                    <a:solidFill>
                      <a:srgbClr val="000000"/>
                    </a:solidFill>
                    <a:latin typeface="微软雅黑" pitchFamily="34" charset="-122"/>
                    <a:ea typeface="微软雅黑" pitchFamily="34" charset="-122"/>
                  </a:endParaRPr>
                </a:p>
              </p:txBody>
            </p:sp>
            <p:sp>
              <p:nvSpPr>
                <p:cNvPr id="42" name="TextBox 71">
                  <a:extLst>
                    <a:ext uri="{FF2B5EF4-FFF2-40B4-BE49-F238E27FC236}">
                      <a16:creationId xmlns:a16="http://schemas.microsoft.com/office/drawing/2014/main" id="{EBB2FD00-C520-F22F-8232-6926D7D5B3CD}"/>
                    </a:ext>
                  </a:extLst>
                </p:cNvPr>
                <p:cNvSpPr txBox="1">
                  <a:spLocks noChangeArrowheads="1"/>
                </p:cNvSpPr>
                <p:nvPr/>
              </p:nvSpPr>
              <p:spPr bwMode="auto">
                <a:xfrm>
                  <a:off x="2626081" y="4844861"/>
                  <a:ext cx="6254903" cy="1750286"/>
                </a:xfrm>
                <a:prstGeom prst="rect">
                  <a:avLst/>
                </a:prstGeom>
                <a:noFill/>
                <a:ln w="9525">
                  <a:noFill/>
                  <a:miter lim="800000"/>
                  <a:headEnd/>
                  <a:tailEnd/>
                </a:ln>
              </p:spPr>
              <p:txBody>
                <a:bodyPr wrap="square">
                  <a:spAutoFit/>
                </a:bodyPr>
                <a:lstStyle/>
                <a:p>
                  <a:r>
                    <a:rPr kumimoji="1" lang="en-US" altLang="ja-JP" sz="1600" dirty="0"/>
                    <a:t>Man(</a:t>
                  </a:r>
                  <a:r>
                    <a:rPr kumimoji="1" lang="ja-JP" altLang="en-US" sz="1600" dirty="0"/>
                    <a:t>人</a:t>
                  </a:r>
                  <a:r>
                    <a:rPr kumimoji="1" lang="en-US" altLang="ja-JP" sz="1600" dirty="0"/>
                    <a:t>)</a:t>
                  </a:r>
                  <a:r>
                    <a:rPr kumimoji="1" lang="ja-JP" altLang="en-US" sz="1600" dirty="0"/>
                    <a:t>　                    </a:t>
                  </a:r>
                  <a:r>
                    <a:rPr kumimoji="1" lang="ja-JP" altLang="en-US" sz="2400" b="1" dirty="0"/>
                    <a:t>→</a:t>
                  </a:r>
                  <a:r>
                    <a:rPr kumimoji="1" lang="ja-JP" altLang="en-US" sz="2000" b="1" dirty="0"/>
                    <a:t> </a:t>
                  </a:r>
                  <a:r>
                    <a:rPr kumimoji="1" lang="ja-JP" altLang="en-US" sz="2000" dirty="0"/>
                    <a:t> </a:t>
                  </a:r>
                  <a:r>
                    <a:rPr kumimoji="1" lang="ja-JP" altLang="en-US" sz="2000" b="1" dirty="0">
                      <a:solidFill>
                        <a:srgbClr val="FF0000"/>
                      </a:solidFill>
                    </a:rPr>
                    <a:t>作業者</a:t>
                  </a:r>
                  <a:endParaRPr kumimoji="1" lang="en-US" altLang="ja-JP" sz="2400" b="1" dirty="0">
                    <a:solidFill>
                      <a:srgbClr val="FF0000"/>
                    </a:solidFill>
                  </a:endParaRPr>
                </a:p>
              </p:txBody>
            </p:sp>
          </p:grpSp>
        </p:grpSp>
        <p:grpSp>
          <p:nvGrpSpPr>
            <p:cNvPr id="43" name="グループ化 42">
              <a:extLst>
                <a:ext uri="{FF2B5EF4-FFF2-40B4-BE49-F238E27FC236}">
                  <a16:creationId xmlns:a16="http://schemas.microsoft.com/office/drawing/2014/main" id="{495EB9E1-4752-0C9E-5B1C-37A3F49AAE6F}"/>
                </a:ext>
              </a:extLst>
            </p:cNvPr>
            <p:cNvGrpSpPr/>
            <p:nvPr/>
          </p:nvGrpSpPr>
          <p:grpSpPr>
            <a:xfrm>
              <a:off x="279256" y="2750968"/>
              <a:ext cx="6878067" cy="498938"/>
              <a:chOff x="1308921" y="2732293"/>
              <a:chExt cx="9160237" cy="1609199"/>
            </a:xfrm>
          </p:grpSpPr>
          <p:sp>
            <p:nvSpPr>
              <p:cNvPr id="44" name="圆角矩形 15">
                <a:extLst>
                  <a:ext uri="{FF2B5EF4-FFF2-40B4-BE49-F238E27FC236}">
                    <a16:creationId xmlns:a16="http://schemas.microsoft.com/office/drawing/2014/main" id="{1755FCEC-2CC0-9807-89DF-BD52ED5E1532}"/>
                  </a:ext>
                </a:extLst>
              </p:cNvPr>
              <p:cNvSpPr>
                <a:spLocks noChangeAspect="1"/>
              </p:cNvSpPr>
              <p:nvPr/>
            </p:nvSpPr>
            <p:spPr bwMode="auto">
              <a:xfrm>
                <a:off x="1660698" y="2836702"/>
                <a:ext cx="491701" cy="1193324"/>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n"/>
                  <a:tabLst>
                    <a:tab pos="126026" algn="l"/>
                  </a:tabLst>
                  <a:defRPr/>
                </a:pPr>
                <a:endParaRPr lang="zh-CN" altLang="en-US" sz="1292">
                  <a:solidFill>
                    <a:schemeClr val="tx1"/>
                  </a:solidFill>
                  <a:latin typeface="微软雅黑" pitchFamily="34" charset="-122"/>
                  <a:ea typeface="微软雅黑" pitchFamily="34" charset="-122"/>
                </a:endParaRPr>
              </a:p>
            </p:txBody>
          </p:sp>
          <p:grpSp>
            <p:nvGrpSpPr>
              <p:cNvPr id="45" name="グループ化 44">
                <a:extLst>
                  <a:ext uri="{FF2B5EF4-FFF2-40B4-BE49-F238E27FC236}">
                    <a16:creationId xmlns:a16="http://schemas.microsoft.com/office/drawing/2014/main" id="{EDD6FE20-2FFF-F43B-9A3C-E688113FD3FC}"/>
                  </a:ext>
                </a:extLst>
              </p:cNvPr>
              <p:cNvGrpSpPr/>
              <p:nvPr/>
            </p:nvGrpSpPr>
            <p:grpSpPr>
              <a:xfrm>
                <a:off x="1308921" y="2732293"/>
                <a:ext cx="9160237" cy="1609199"/>
                <a:chOff x="1830387" y="4576341"/>
                <a:chExt cx="7038786" cy="1941845"/>
              </a:xfrm>
            </p:grpSpPr>
            <p:sp>
              <p:nvSpPr>
                <p:cNvPr id="46" name="矩形 5">
                  <a:extLst>
                    <a:ext uri="{FF2B5EF4-FFF2-40B4-BE49-F238E27FC236}">
                      <a16:creationId xmlns:a16="http://schemas.microsoft.com/office/drawing/2014/main" id="{2F7E6EC8-3E5B-3777-87AD-762344E90CDF}"/>
                    </a:ext>
                  </a:extLst>
                </p:cNvPr>
                <p:cNvSpPr/>
                <p:nvPr/>
              </p:nvSpPr>
              <p:spPr bwMode="auto">
                <a:xfrm>
                  <a:off x="1830387" y="5078185"/>
                  <a:ext cx="5250839" cy="1440001"/>
                </a:xfrm>
                <a:prstGeom prst="rect">
                  <a:avLst/>
                </a:prstGeom>
                <a:gradFill flip="none" rotWithShape="1">
                  <a:gsLst>
                    <a:gs pos="0">
                      <a:schemeClr val="bg1">
                        <a:lumMod val="85000"/>
                        <a:alpha val="50000"/>
                      </a:schemeClr>
                    </a:gs>
                    <a:gs pos="100000">
                      <a:schemeClr val="bg1">
                        <a:lumMod val="50000"/>
                        <a:alpha val="50000"/>
                      </a:schemeClr>
                    </a:gs>
                  </a:gsLst>
                  <a:lin ang="2700000" scaled="1"/>
                  <a:tileRect/>
                </a:gradFill>
                <a:ln w="25400">
                  <a:solidFill>
                    <a:schemeClr val="tx2"/>
                  </a:solidFill>
                </a:ln>
                <a:effectLst>
                  <a:outerShdw blurRad="225425" dist="38100" dir="5220000" algn="ctr">
                    <a:srgbClr val="000000">
                      <a:alpha val="33000"/>
                    </a:srgbClr>
                  </a:outerShdw>
                </a:effectLst>
                <a:scene3d>
                  <a:camera prst="perspectiveRelaxed">
                    <a:rot lat="17373598" lon="0" rev="0"/>
                  </a:camera>
                  <a:lightRig rig="flat" dir="t"/>
                </a:scene3d>
                <a:sp3d extrusionH="1270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26026" algn="l"/>
                    </a:tabLst>
                    <a:defRPr/>
                  </a:pPr>
                  <a:endParaRPr lang="zh-CN" altLang="en-US" sz="1292" dirty="0">
                    <a:latin typeface="微软雅黑" pitchFamily="34" charset="-122"/>
                    <a:ea typeface="微软雅黑" pitchFamily="34" charset="-122"/>
                  </a:endParaRPr>
                </a:p>
              </p:txBody>
            </p:sp>
            <p:sp>
              <p:nvSpPr>
                <p:cNvPr id="47" name="TextBox 61">
                  <a:extLst>
                    <a:ext uri="{FF2B5EF4-FFF2-40B4-BE49-F238E27FC236}">
                      <a16:creationId xmlns:a16="http://schemas.microsoft.com/office/drawing/2014/main" id="{5FACAB4E-8916-4075-371A-D8A9180E3B9C}"/>
                    </a:ext>
                  </a:extLst>
                </p:cNvPr>
                <p:cNvSpPr txBox="1">
                  <a:spLocks noChangeArrowheads="1"/>
                </p:cNvSpPr>
                <p:nvPr/>
              </p:nvSpPr>
              <p:spPr bwMode="auto">
                <a:xfrm>
                  <a:off x="2077756" y="4849417"/>
                  <a:ext cx="400765" cy="1133221"/>
                </a:xfrm>
                <a:prstGeom prst="rect">
                  <a:avLst/>
                </a:prstGeom>
                <a:noFill/>
                <a:ln w="9525">
                  <a:noFill/>
                  <a:miter lim="800000"/>
                  <a:headEnd/>
                  <a:tailEnd/>
                </a:ln>
              </p:spPr>
              <p:txBody>
                <a:bodyPr wrap="square">
                  <a:spAutoFit/>
                </a:bodyPr>
                <a:lstStyle/>
                <a:p>
                  <a:pPr algn="ctr" eaLnBrk="0" hangingPunct="0"/>
                  <a:r>
                    <a:rPr lang="en-US" altLang="zh-CN" sz="1292" b="1" dirty="0">
                      <a:solidFill>
                        <a:srgbClr val="000000"/>
                      </a:solidFill>
                      <a:latin typeface="微软雅黑" pitchFamily="34" charset="-122"/>
                      <a:ea typeface="微软雅黑" pitchFamily="34" charset="-122"/>
                    </a:rPr>
                    <a:t>3</a:t>
                  </a:r>
                  <a:endParaRPr lang="zh-CN" altLang="en-US" sz="1292" b="1" dirty="0">
                    <a:solidFill>
                      <a:srgbClr val="000000"/>
                    </a:solidFill>
                    <a:latin typeface="微软雅黑" pitchFamily="34" charset="-122"/>
                    <a:ea typeface="微软雅黑" pitchFamily="34" charset="-122"/>
                  </a:endParaRPr>
                </a:p>
              </p:txBody>
            </p:sp>
            <p:sp>
              <p:nvSpPr>
                <p:cNvPr id="48" name="TextBox 71">
                  <a:extLst>
                    <a:ext uri="{FF2B5EF4-FFF2-40B4-BE49-F238E27FC236}">
                      <a16:creationId xmlns:a16="http://schemas.microsoft.com/office/drawing/2014/main" id="{E2F30DFC-2A0F-4BA7-2CFF-4AC268287DF1}"/>
                    </a:ext>
                  </a:extLst>
                </p:cNvPr>
                <p:cNvSpPr txBox="1">
                  <a:spLocks noChangeArrowheads="1"/>
                </p:cNvSpPr>
                <p:nvPr/>
              </p:nvSpPr>
              <p:spPr bwMode="auto">
                <a:xfrm>
                  <a:off x="2614270" y="4576341"/>
                  <a:ext cx="6254903" cy="1750288"/>
                </a:xfrm>
                <a:prstGeom prst="rect">
                  <a:avLst/>
                </a:prstGeom>
                <a:noFill/>
                <a:ln w="9525">
                  <a:noFill/>
                  <a:miter lim="800000"/>
                  <a:headEnd/>
                  <a:tailEnd/>
                </a:ln>
              </p:spPr>
              <p:txBody>
                <a:bodyPr wrap="square">
                  <a:spAutoFit/>
                </a:bodyPr>
                <a:lstStyle/>
                <a:p>
                  <a:r>
                    <a:rPr kumimoji="1" lang="en-US" altLang="ja-JP" sz="1600" dirty="0"/>
                    <a:t>Material(</a:t>
                  </a:r>
                  <a:r>
                    <a:rPr kumimoji="1" lang="ja-JP" altLang="en-US" sz="1600" dirty="0"/>
                    <a:t>材料、部品</a:t>
                  </a:r>
                  <a:r>
                    <a:rPr kumimoji="1" lang="en-US" altLang="ja-JP" sz="1600" dirty="0"/>
                    <a:t>)     </a:t>
                  </a:r>
                  <a:r>
                    <a:rPr kumimoji="1" lang="ja-JP" altLang="en-US" sz="1600" dirty="0"/>
                    <a:t> </a:t>
                  </a:r>
                  <a:r>
                    <a:rPr kumimoji="1" lang="ja-JP" altLang="en-US" sz="2400" b="1" dirty="0"/>
                    <a:t>→</a:t>
                  </a:r>
                  <a:r>
                    <a:rPr kumimoji="1" lang="ja-JP" altLang="en-US" sz="2000" dirty="0"/>
                    <a:t>　</a:t>
                  </a:r>
                  <a:r>
                    <a:rPr kumimoji="1" lang="en-US" altLang="ja-JP" sz="2000" b="1" dirty="0">
                      <a:solidFill>
                        <a:srgbClr val="FF0000"/>
                      </a:solidFill>
                    </a:rPr>
                    <a:t>SOG,</a:t>
                  </a:r>
                  <a:r>
                    <a:rPr kumimoji="1" lang="ja-JP" altLang="en-US" sz="2000" b="1" dirty="0">
                      <a:solidFill>
                        <a:srgbClr val="FF0000"/>
                      </a:solidFill>
                    </a:rPr>
                    <a:t>取引先</a:t>
                  </a:r>
                  <a:endParaRPr kumimoji="1" lang="en-US" altLang="ja-JP" sz="2400" b="1" dirty="0">
                    <a:solidFill>
                      <a:srgbClr val="FF0000"/>
                    </a:solidFill>
                  </a:endParaRPr>
                </a:p>
              </p:txBody>
            </p:sp>
          </p:grpSp>
        </p:grpSp>
        <p:grpSp>
          <p:nvGrpSpPr>
            <p:cNvPr id="49" name="グループ化 48">
              <a:extLst>
                <a:ext uri="{FF2B5EF4-FFF2-40B4-BE49-F238E27FC236}">
                  <a16:creationId xmlns:a16="http://schemas.microsoft.com/office/drawing/2014/main" id="{72D90A4E-4AB1-60D2-1DBC-7F150B28F585}"/>
                </a:ext>
              </a:extLst>
            </p:cNvPr>
            <p:cNvGrpSpPr/>
            <p:nvPr/>
          </p:nvGrpSpPr>
          <p:grpSpPr>
            <a:xfrm>
              <a:off x="279254" y="3359021"/>
              <a:ext cx="6878069" cy="498941"/>
              <a:chOff x="1308918" y="2668990"/>
              <a:chExt cx="9160238" cy="1609208"/>
            </a:xfrm>
          </p:grpSpPr>
          <p:sp>
            <p:nvSpPr>
              <p:cNvPr id="50" name="圆角矩形 15">
                <a:extLst>
                  <a:ext uri="{FF2B5EF4-FFF2-40B4-BE49-F238E27FC236}">
                    <a16:creationId xmlns:a16="http://schemas.microsoft.com/office/drawing/2014/main" id="{5C9CF64C-6CFF-6EF0-C30F-E7B8A162B999}"/>
                  </a:ext>
                </a:extLst>
              </p:cNvPr>
              <p:cNvSpPr>
                <a:spLocks noChangeAspect="1"/>
              </p:cNvSpPr>
              <p:nvPr/>
            </p:nvSpPr>
            <p:spPr bwMode="auto">
              <a:xfrm>
                <a:off x="1660695" y="2773399"/>
                <a:ext cx="491701" cy="119332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n"/>
                  <a:tabLst>
                    <a:tab pos="126026" algn="l"/>
                  </a:tabLst>
                  <a:defRPr/>
                </a:pPr>
                <a:endParaRPr lang="zh-CN" altLang="en-US" sz="1292">
                  <a:solidFill>
                    <a:schemeClr val="tx1"/>
                  </a:solidFill>
                  <a:latin typeface="微软雅黑" pitchFamily="34" charset="-122"/>
                  <a:ea typeface="微软雅黑" pitchFamily="34" charset="-122"/>
                </a:endParaRPr>
              </a:p>
            </p:txBody>
          </p:sp>
          <p:grpSp>
            <p:nvGrpSpPr>
              <p:cNvPr id="51" name="グループ化 50">
                <a:extLst>
                  <a:ext uri="{FF2B5EF4-FFF2-40B4-BE49-F238E27FC236}">
                    <a16:creationId xmlns:a16="http://schemas.microsoft.com/office/drawing/2014/main" id="{589A6B6D-E16E-3F3C-8532-79516817AAFA}"/>
                  </a:ext>
                </a:extLst>
              </p:cNvPr>
              <p:cNvGrpSpPr/>
              <p:nvPr/>
            </p:nvGrpSpPr>
            <p:grpSpPr>
              <a:xfrm>
                <a:off x="1308918" y="2668990"/>
                <a:ext cx="9160238" cy="1609208"/>
                <a:chOff x="1830384" y="4499951"/>
                <a:chExt cx="7038787" cy="1941855"/>
              </a:xfrm>
            </p:grpSpPr>
            <p:sp>
              <p:nvSpPr>
                <p:cNvPr id="52" name="矩形 5">
                  <a:extLst>
                    <a:ext uri="{FF2B5EF4-FFF2-40B4-BE49-F238E27FC236}">
                      <a16:creationId xmlns:a16="http://schemas.microsoft.com/office/drawing/2014/main" id="{14790C2E-5670-96B0-3692-869774479C02}"/>
                    </a:ext>
                  </a:extLst>
                </p:cNvPr>
                <p:cNvSpPr/>
                <p:nvPr/>
              </p:nvSpPr>
              <p:spPr bwMode="auto">
                <a:xfrm>
                  <a:off x="1830384" y="5001802"/>
                  <a:ext cx="5250838" cy="1440004"/>
                </a:xfrm>
                <a:prstGeom prst="rect">
                  <a:avLst/>
                </a:prstGeom>
                <a:gradFill flip="none" rotWithShape="1">
                  <a:gsLst>
                    <a:gs pos="0">
                      <a:schemeClr val="bg1">
                        <a:lumMod val="85000"/>
                        <a:alpha val="50000"/>
                      </a:schemeClr>
                    </a:gs>
                    <a:gs pos="100000">
                      <a:schemeClr val="bg1">
                        <a:lumMod val="50000"/>
                        <a:alpha val="50000"/>
                      </a:schemeClr>
                    </a:gs>
                  </a:gsLst>
                  <a:lin ang="2700000" scaled="1"/>
                  <a:tileRect/>
                </a:gradFill>
                <a:ln w="25400">
                  <a:solidFill>
                    <a:schemeClr val="tx2"/>
                  </a:solidFill>
                </a:ln>
                <a:effectLst>
                  <a:outerShdw blurRad="225425" dist="38100" dir="5220000" algn="ctr">
                    <a:srgbClr val="000000">
                      <a:alpha val="33000"/>
                    </a:srgbClr>
                  </a:outerShdw>
                </a:effectLst>
                <a:scene3d>
                  <a:camera prst="perspectiveRelaxed">
                    <a:rot lat="17373598" lon="0" rev="0"/>
                  </a:camera>
                  <a:lightRig rig="flat" dir="t"/>
                </a:scene3d>
                <a:sp3d extrusionH="1270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26026" algn="l"/>
                    </a:tabLst>
                    <a:defRPr/>
                  </a:pPr>
                  <a:endParaRPr lang="zh-CN" altLang="en-US" sz="1292" dirty="0">
                    <a:latin typeface="微软雅黑" pitchFamily="34" charset="-122"/>
                    <a:ea typeface="微软雅黑" pitchFamily="34" charset="-122"/>
                  </a:endParaRPr>
                </a:p>
              </p:txBody>
            </p:sp>
            <p:sp>
              <p:nvSpPr>
                <p:cNvPr id="53" name="TextBox 61">
                  <a:extLst>
                    <a:ext uri="{FF2B5EF4-FFF2-40B4-BE49-F238E27FC236}">
                      <a16:creationId xmlns:a16="http://schemas.microsoft.com/office/drawing/2014/main" id="{1D0ADD59-0F8B-86C4-00A4-CD89F946EF8F}"/>
                    </a:ext>
                  </a:extLst>
                </p:cNvPr>
                <p:cNvSpPr txBox="1">
                  <a:spLocks noChangeArrowheads="1"/>
                </p:cNvSpPr>
                <p:nvPr/>
              </p:nvSpPr>
              <p:spPr bwMode="auto">
                <a:xfrm>
                  <a:off x="2077753" y="4773030"/>
                  <a:ext cx="400765" cy="1133223"/>
                </a:xfrm>
                <a:prstGeom prst="rect">
                  <a:avLst/>
                </a:prstGeom>
                <a:noFill/>
                <a:ln w="9525">
                  <a:noFill/>
                  <a:miter lim="800000"/>
                  <a:headEnd/>
                  <a:tailEnd/>
                </a:ln>
              </p:spPr>
              <p:txBody>
                <a:bodyPr wrap="square">
                  <a:spAutoFit/>
                </a:bodyPr>
                <a:lstStyle/>
                <a:p>
                  <a:pPr algn="ctr" eaLnBrk="0" hangingPunct="0"/>
                  <a:r>
                    <a:rPr lang="en-US" altLang="zh-CN" sz="1292" b="1" dirty="0">
                      <a:solidFill>
                        <a:srgbClr val="000000"/>
                      </a:solidFill>
                      <a:latin typeface="微软雅黑" pitchFamily="34" charset="-122"/>
                      <a:ea typeface="微软雅黑" pitchFamily="34" charset="-122"/>
                    </a:rPr>
                    <a:t>4</a:t>
                  </a:r>
                  <a:endParaRPr lang="zh-CN" altLang="en-US" sz="1292" b="1" dirty="0">
                    <a:solidFill>
                      <a:srgbClr val="000000"/>
                    </a:solidFill>
                    <a:latin typeface="微软雅黑" pitchFamily="34" charset="-122"/>
                    <a:ea typeface="微软雅黑" pitchFamily="34" charset="-122"/>
                  </a:endParaRPr>
                </a:p>
              </p:txBody>
            </p:sp>
            <p:sp>
              <p:nvSpPr>
                <p:cNvPr id="54" name="TextBox 71">
                  <a:extLst>
                    <a:ext uri="{FF2B5EF4-FFF2-40B4-BE49-F238E27FC236}">
                      <a16:creationId xmlns:a16="http://schemas.microsoft.com/office/drawing/2014/main" id="{55CCB44A-1A93-7CF7-3F7E-2E49DC652298}"/>
                    </a:ext>
                  </a:extLst>
                </p:cNvPr>
                <p:cNvSpPr txBox="1">
                  <a:spLocks noChangeArrowheads="1"/>
                </p:cNvSpPr>
                <p:nvPr/>
              </p:nvSpPr>
              <p:spPr bwMode="auto">
                <a:xfrm>
                  <a:off x="2614268" y="4499951"/>
                  <a:ext cx="6254903" cy="1750287"/>
                </a:xfrm>
                <a:prstGeom prst="rect">
                  <a:avLst/>
                </a:prstGeom>
                <a:noFill/>
                <a:ln w="9525">
                  <a:noFill/>
                  <a:miter lim="800000"/>
                  <a:headEnd/>
                  <a:tailEnd/>
                </a:ln>
              </p:spPr>
              <p:txBody>
                <a:bodyPr wrap="square">
                  <a:spAutoFit/>
                </a:bodyPr>
                <a:lstStyle/>
                <a:p>
                  <a:r>
                    <a:rPr kumimoji="1" lang="en-US" altLang="ja-JP" sz="1600" dirty="0"/>
                    <a:t>Method(</a:t>
                  </a:r>
                  <a:r>
                    <a:rPr kumimoji="1" lang="ja-JP" altLang="en-US" sz="1600" dirty="0"/>
                    <a:t>作業方法</a:t>
                  </a:r>
                  <a:r>
                    <a:rPr kumimoji="1" lang="en-US" altLang="ja-JP" sz="1600" dirty="0"/>
                    <a:t>)</a:t>
                  </a:r>
                  <a:r>
                    <a:rPr kumimoji="1" lang="ja-JP" altLang="en-US" sz="1600" dirty="0"/>
                    <a:t>　       </a:t>
                  </a:r>
                  <a:r>
                    <a:rPr kumimoji="1" lang="ja-JP" altLang="en-US" sz="2400" b="1" dirty="0"/>
                    <a:t>→ </a:t>
                  </a:r>
                  <a:r>
                    <a:rPr kumimoji="1" lang="ja-JP" altLang="en-US" b="1" dirty="0">
                      <a:solidFill>
                        <a:srgbClr val="FF0000"/>
                      </a:solidFill>
                    </a:rPr>
                    <a:t>図面</a:t>
                  </a:r>
                  <a:endParaRPr kumimoji="1" lang="en-US" altLang="ja-JP" sz="2400" b="1" dirty="0">
                    <a:solidFill>
                      <a:srgbClr val="FF0000"/>
                    </a:solidFill>
                  </a:endParaRPr>
                </a:p>
              </p:txBody>
            </p:sp>
          </p:grpSp>
        </p:grpSp>
      </p:grpSp>
      <p:pic>
        <p:nvPicPr>
          <p:cNvPr id="57" name="図 56">
            <a:extLst>
              <a:ext uri="{FF2B5EF4-FFF2-40B4-BE49-F238E27FC236}">
                <a16:creationId xmlns:a16="http://schemas.microsoft.com/office/drawing/2014/main" id="{E667E7B2-292C-0A0E-521C-3F39583443B0}"/>
              </a:ext>
            </a:extLst>
          </p:cNvPr>
          <p:cNvPicPr>
            <a:picLocks noChangeAspect="1"/>
          </p:cNvPicPr>
          <p:nvPr/>
        </p:nvPicPr>
        <p:blipFill>
          <a:blip r:embed="rId3"/>
          <a:stretch>
            <a:fillRect/>
          </a:stretch>
        </p:blipFill>
        <p:spPr>
          <a:xfrm>
            <a:off x="5799078" y="1001967"/>
            <a:ext cx="3235283" cy="5399129"/>
          </a:xfrm>
          <a:prstGeom prst="rect">
            <a:avLst/>
          </a:prstGeom>
          <a:ln w="28575">
            <a:solidFill>
              <a:srgbClr val="000099"/>
            </a:solidFill>
          </a:ln>
        </p:spPr>
      </p:pic>
      <p:sp>
        <p:nvSpPr>
          <p:cNvPr id="60" name="正方形/長方形 59">
            <a:extLst>
              <a:ext uri="{FF2B5EF4-FFF2-40B4-BE49-F238E27FC236}">
                <a16:creationId xmlns:a16="http://schemas.microsoft.com/office/drawing/2014/main" id="{AFF5AEB4-0F09-6CC4-555B-5BA068887535}"/>
              </a:ext>
            </a:extLst>
          </p:cNvPr>
          <p:cNvSpPr/>
          <p:nvPr/>
        </p:nvSpPr>
        <p:spPr>
          <a:xfrm>
            <a:off x="6571104" y="2113279"/>
            <a:ext cx="1771626" cy="455119"/>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rPr>
              <a:t>トラブル履歴の一覧</a:t>
            </a:r>
            <a:endParaRPr kumimoji="1" lang="en-US" altLang="ja-JP" sz="1400" b="1" dirty="0">
              <a:solidFill>
                <a:schemeClr val="bg1"/>
              </a:solidFill>
            </a:endParaRPr>
          </a:p>
        </p:txBody>
      </p:sp>
      <p:sp>
        <p:nvSpPr>
          <p:cNvPr id="63" name="正方形/長方形 62">
            <a:extLst>
              <a:ext uri="{FF2B5EF4-FFF2-40B4-BE49-F238E27FC236}">
                <a16:creationId xmlns:a16="http://schemas.microsoft.com/office/drawing/2014/main" id="{F0AA797F-F89D-0F77-F20C-18DD08B0FE2F}"/>
              </a:ext>
            </a:extLst>
          </p:cNvPr>
          <p:cNvSpPr/>
          <p:nvPr/>
        </p:nvSpPr>
        <p:spPr>
          <a:xfrm>
            <a:off x="7985760" y="900627"/>
            <a:ext cx="1121348" cy="301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 name="テキスト ボックス 1">
            <a:extLst>
              <a:ext uri="{FF2B5EF4-FFF2-40B4-BE49-F238E27FC236}">
                <a16:creationId xmlns:a16="http://schemas.microsoft.com/office/drawing/2014/main" id="{ADE20918-558D-A045-6DB7-C340A1112BCC}"/>
              </a:ext>
            </a:extLst>
          </p:cNvPr>
          <p:cNvSpPr txBox="1"/>
          <p:nvPr/>
        </p:nvSpPr>
        <p:spPr>
          <a:xfrm>
            <a:off x="5189013" y="1976004"/>
            <a:ext cx="543739" cy="307777"/>
          </a:xfrm>
          <a:prstGeom prst="rect">
            <a:avLst/>
          </a:prstGeom>
          <a:noFill/>
        </p:spPr>
        <p:txBody>
          <a:bodyPr wrap="none" rtlCol="0">
            <a:spAutoFit/>
          </a:bodyPr>
          <a:lstStyle/>
          <a:p>
            <a:r>
              <a:rPr kumimoji="1" lang="en-US" altLang="ja-JP" sz="1400" dirty="0"/>
              <a:t>※</a:t>
            </a:r>
            <a:r>
              <a:rPr kumimoji="1" lang="ja-JP" altLang="en-US" sz="1400" dirty="0"/>
              <a:t>①</a:t>
            </a:r>
          </a:p>
        </p:txBody>
      </p:sp>
      <p:sp>
        <p:nvSpPr>
          <p:cNvPr id="3" name="テキスト ボックス 2">
            <a:extLst>
              <a:ext uri="{FF2B5EF4-FFF2-40B4-BE49-F238E27FC236}">
                <a16:creationId xmlns:a16="http://schemas.microsoft.com/office/drawing/2014/main" id="{F5034A1B-5903-D2BC-9A17-302BD0862329}"/>
              </a:ext>
            </a:extLst>
          </p:cNvPr>
          <p:cNvSpPr txBox="1"/>
          <p:nvPr/>
        </p:nvSpPr>
        <p:spPr>
          <a:xfrm>
            <a:off x="371723" y="4323064"/>
            <a:ext cx="1829347" cy="307777"/>
          </a:xfrm>
          <a:prstGeom prst="rect">
            <a:avLst/>
          </a:prstGeom>
          <a:noFill/>
        </p:spPr>
        <p:txBody>
          <a:bodyPr wrap="none" rtlCol="0">
            <a:spAutoFit/>
          </a:bodyPr>
          <a:lstStyle/>
          <a:p>
            <a:r>
              <a:rPr kumimoji="1" lang="en-US" altLang="ja-JP" sz="1400" dirty="0"/>
              <a:t>※</a:t>
            </a:r>
            <a:r>
              <a:rPr kumimoji="1" lang="ja-JP" altLang="en-US" sz="1400" dirty="0"/>
              <a:t>①生産支援システム</a:t>
            </a:r>
          </a:p>
        </p:txBody>
      </p:sp>
      <p:grpSp>
        <p:nvGrpSpPr>
          <p:cNvPr id="10" name="グループ化 9">
            <a:extLst>
              <a:ext uri="{FF2B5EF4-FFF2-40B4-BE49-F238E27FC236}">
                <a16:creationId xmlns:a16="http://schemas.microsoft.com/office/drawing/2014/main" id="{7D1627FC-0A1F-62BB-90C6-431AFB50BA42}"/>
              </a:ext>
            </a:extLst>
          </p:cNvPr>
          <p:cNvGrpSpPr/>
          <p:nvPr/>
        </p:nvGrpSpPr>
        <p:grpSpPr>
          <a:xfrm>
            <a:off x="372285" y="4714032"/>
            <a:ext cx="1829347" cy="1057187"/>
            <a:chOff x="179512" y="929251"/>
            <a:chExt cx="4762600" cy="2844463"/>
          </a:xfrm>
        </p:grpSpPr>
        <p:sp>
          <p:nvSpPr>
            <p:cNvPr id="11" name="角丸四角形 5">
              <a:extLst>
                <a:ext uri="{FF2B5EF4-FFF2-40B4-BE49-F238E27FC236}">
                  <a16:creationId xmlns:a16="http://schemas.microsoft.com/office/drawing/2014/main" id="{AF45CF4D-174D-C01C-58C1-0884000DFE0C}"/>
                </a:ext>
              </a:extLst>
            </p:cNvPr>
            <p:cNvSpPr/>
            <p:nvPr/>
          </p:nvSpPr>
          <p:spPr>
            <a:xfrm>
              <a:off x="179512" y="929251"/>
              <a:ext cx="4762600" cy="2844463"/>
            </a:xfrm>
            <a:prstGeom prst="roundRect">
              <a:avLst>
                <a:gd name="adj" fmla="val 66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4CB918DA-BB5F-C85A-6245-2DD54F6EAC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6189" y="1100517"/>
              <a:ext cx="4326324" cy="2540900"/>
            </a:xfrm>
            <a:prstGeom prst="rect">
              <a:avLst/>
            </a:prstGeom>
          </p:spPr>
        </p:pic>
      </p:grpSp>
      <p:pic>
        <p:nvPicPr>
          <p:cNvPr id="5" name="図 4">
            <a:extLst>
              <a:ext uri="{FF2B5EF4-FFF2-40B4-BE49-F238E27FC236}">
                <a16:creationId xmlns:a16="http://schemas.microsoft.com/office/drawing/2014/main" id="{37B6510F-755B-F6A0-8B64-2A7A5D5D5066}"/>
              </a:ext>
            </a:extLst>
          </p:cNvPr>
          <p:cNvPicPr>
            <a:picLocks noChangeAspect="1"/>
          </p:cNvPicPr>
          <p:nvPr/>
        </p:nvPicPr>
        <p:blipFill>
          <a:blip r:embed="rId5"/>
          <a:stretch>
            <a:fillRect/>
          </a:stretch>
        </p:blipFill>
        <p:spPr>
          <a:xfrm>
            <a:off x="2503310" y="4267905"/>
            <a:ext cx="4128767" cy="2376352"/>
          </a:xfrm>
          <a:prstGeom prst="rect">
            <a:avLst/>
          </a:prstGeom>
        </p:spPr>
      </p:pic>
      <p:sp>
        <p:nvSpPr>
          <p:cNvPr id="13" name="正方形/長方形 12">
            <a:extLst>
              <a:ext uri="{FF2B5EF4-FFF2-40B4-BE49-F238E27FC236}">
                <a16:creationId xmlns:a16="http://schemas.microsoft.com/office/drawing/2014/main" id="{9666DE11-1883-C441-7AFC-EAAAB7ECDB7A}"/>
              </a:ext>
            </a:extLst>
          </p:cNvPr>
          <p:cNvSpPr/>
          <p:nvPr/>
        </p:nvSpPr>
        <p:spPr>
          <a:xfrm>
            <a:off x="487174" y="5869383"/>
            <a:ext cx="1608019" cy="556539"/>
          </a:xfrm>
          <a:prstGeom prst="rect">
            <a:avLst/>
          </a:prstGeom>
          <a:solidFill>
            <a:srgbClr val="FFFF00"/>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タブレット上で作業者毎に工程を指示するシステム</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879FA9B0-6F4E-C79C-9F6D-C9EEA00455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051" y="5675832"/>
            <a:ext cx="426933" cy="410133"/>
          </a:xfrm>
          <a:prstGeom prst="rect">
            <a:avLst/>
          </a:prstGeom>
          <a:effectLst>
            <a:outerShdw blurRad="50800" dist="38100" dir="2700000" algn="tl" rotWithShape="0">
              <a:prstClr val="black">
                <a:alpha val="40000"/>
              </a:prstClr>
            </a:outerShdw>
          </a:effectLst>
        </p:spPr>
      </p:pic>
      <p:sp>
        <p:nvSpPr>
          <p:cNvPr id="59" name="図形 58">
            <a:extLst>
              <a:ext uri="{FF2B5EF4-FFF2-40B4-BE49-F238E27FC236}">
                <a16:creationId xmlns:a16="http://schemas.microsoft.com/office/drawing/2014/main" id="{2C99DC94-D65A-8B48-1718-528F57249D14}"/>
              </a:ext>
            </a:extLst>
          </p:cNvPr>
          <p:cNvSpPr/>
          <p:nvPr/>
        </p:nvSpPr>
        <p:spPr>
          <a:xfrm rot="19672628" flipH="1" flipV="1">
            <a:off x="5084603" y="3493371"/>
            <a:ext cx="3042583" cy="1725352"/>
          </a:xfrm>
          <a:prstGeom prst="swooshArrow">
            <a:avLst>
              <a:gd name="adj1" fmla="val 16310"/>
              <a:gd name="adj2" fmla="val 313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Tree>
    <p:extLst>
      <p:ext uri="{BB962C8B-B14F-4D97-AF65-F5344CB8AC3E}">
        <p14:creationId xmlns:p14="http://schemas.microsoft.com/office/powerpoint/2010/main" val="3934643753"/>
      </p:ext>
    </p:extLst>
  </p:cSld>
  <p:clrMapOvr>
    <a:masterClrMapping/>
  </p:clrMapOvr>
  <mc:AlternateContent xmlns:mc="http://schemas.openxmlformats.org/markup-compatibility/2006" xmlns:p14="http://schemas.microsoft.com/office/powerpoint/2010/main">
    <mc:Choice Requires="p14">
      <p:transition spd="slow" p14:dur="2000" advTm="11644"/>
    </mc:Choice>
    <mc:Fallback xmlns="">
      <p:transition spd="slow" advTm="116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E89F383-6592-2D77-54FF-220011DAC8C7}"/>
              </a:ext>
            </a:extLst>
          </p:cNvPr>
          <p:cNvPicPr>
            <a:picLocks noChangeAspect="1"/>
          </p:cNvPicPr>
          <p:nvPr/>
        </p:nvPicPr>
        <p:blipFill>
          <a:blip r:embed="rId3"/>
          <a:stretch>
            <a:fillRect/>
          </a:stretch>
        </p:blipFill>
        <p:spPr>
          <a:xfrm>
            <a:off x="14492" y="880779"/>
            <a:ext cx="4628616" cy="5838656"/>
          </a:xfrm>
          <a:prstGeom prst="rect">
            <a:avLst/>
          </a:prstGeom>
        </p:spPr>
      </p:pic>
      <p:sp>
        <p:nvSpPr>
          <p:cNvPr id="3" name="四角形: 角を丸くする 2">
            <a:extLst>
              <a:ext uri="{FF2B5EF4-FFF2-40B4-BE49-F238E27FC236}">
                <a16:creationId xmlns:a16="http://schemas.microsoft.com/office/drawing/2014/main" id="{DD321541-C8F0-C6B2-E102-D59979054363}"/>
              </a:ext>
            </a:extLst>
          </p:cNvPr>
          <p:cNvSpPr/>
          <p:nvPr/>
        </p:nvSpPr>
        <p:spPr>
          <a:xfrm>
            <a:off x="4689308" y="866795"/>
            <a:ext cx="4281203" cy="3420698"/>
          </a:xfrm>
          <a:prstGeom prst="roundRect">
            <a:avLst/>
          </a:prstGeom>
          <a:gradFill>
            <a:gsLst>
              <a:gs pos="6000">
                <a:schemeClr val="bg1">
                  <a:lumMod val="85000"/>
                </a:schemeClr>
              </a:gs>
              <a:gs pos="91000">
                <a:schemeClr val="bg1">
                  <a:lumMod val="75000"/>
                </a:schemeClr>
              </a:gs>
              <a:gs pos="100000">
                <a:schemeClr val="bg1">
                  <a:lumMod val="65000"/>
                </a:schemeClr>
              </a:gs>
            </a:gsLst>
          </a:gradFill>
          <a:ln w="38100">
            <a:solidFill>
              <a:schemeClr val="bg1">
                <a:lumMod val="75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pPr algn="ctr"/>
            <a:endParaRPr lang="ja-JP" altLang="en-US" dirty="0">
              <a:solidFill>
                <a:srgbClr val="000099"/>
              </a:solidFill>
            </a:endParaRPr>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17</a:t>
            </a:fld>
            <a:endParaRPr kumimoji="1" lang="ja-JP" altLang="en-US"/>
          </a:p>
        </p:txBody>
      </p:sp>
      <p:sp>
        <p:nvSpPr>
          <p:cNvPr id="9" name="タイトル 4">
            <a:extLst>
              <a:ext uri="{FF2B5EF4-FFF2-40B4-BE49-F238E27FC236}">
                <a16:creationId xmlns:a16="http://schemas.microsoft.com/office/drawing/2014/main" id="{035DEB96-BC08-E193-37C8-674EABD1A588}"/>
              </a:ext>
            </a:extLst>
          </p:cNvPr>
          <p:cNvSpPr>
            <a:spLocks noGrp="1"/>
          </p:cNvSpPr>
          <p:nvPr>
            <p:ph type="title"/>
          </p:nvPr>
        </p:nvSpPr>
        <p:spPr>
          <a:xfrm>
            <a:off x="290798" y="156116"/>
            <a:ext cx="6878068" cy="539209"/>
          </a:xfrm>
        </p:spPr>
        <p:txBody>
          <a:bodyPr>
            <a:normAutofit/>
          </a:bodyPr>
          <a:lstStyle/>
          <a:p>
            <a:r>
              <a:rPr lang="en-US" altLang="ja-JP" sz="2800" dirty="0"/>
              <a:t>8</a:t>
            </a:r>
            <a:r>
              <a:rPr kumimoji="1" lang="en-US" altLang="ja-JP" sz="2800" dirty="0"/>
              <a:t>-4.</a:t>
            </a:r>
            <a:r>
              <a:rPr kumimoji="1" lang="ja-JP" altLang="en-US" sz="2800" dirty="0"/>
              <a:t>現状把握</a:t>
            </a:r>
          </a:p>
        </p:txBody>
      </p:sp>
      <p:sp>
        <p:nvSpPr>
          <p:cNvPr id="11" name="四角形: 角を丸くする 10">
            <a:extLst>
              <a:ext uri="{FF2B5EF4-FFF2-40B4-BE49-F238E27FC236}">
                <a16:creationId xmlns:a16="http://schemas.microsoft.com/office/drawing/2014/main" id="{86FFF8A7-1AD8-91B6-5791-95F70B111475}"/>
              </a:ext>
            </a:extLst>
          </p:cNvPr>
          <p:cNvSpPr/>
          <p:nvPr/>
        </p:nvSpPr>
        <p:spPr>
          <a:xfrm>
            <a:off x="5022424" y="2185872"/>
            <a:ext cx="3588176" cy="743884"/>
          </a:xfrm>
          <a:prstGeom prst="roundRect">
            <a:avLst/>
          </a:prstGeom>
          <a:no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tx2"/>
              </a:solidFill>
              <a:latin typeface="游ゴシック" panose="020B0400000000000000" pitchFamily="50" charset="-128"/>
              <a:ea typeface="游ゴシック" panose="020B0400000000000000" pitchFamily="50" charset="-128"/>
            </a:endParaRPr>
          </a:p>
        </p:txBody>
      </p:sp>
      <p:sp>
        <p:nvSpPr>
          <p:cNvPr id="26" name="図形 25">
            <a:extLst>
              <a:ext uri="{FF2B5EF4-FFF2-40B4-BE49-F238E27FC236}">
                <a16:creationId xmlns:a16="http://schemas.microsoft.com/office/drawing/2014/main" id="{F603D8A1-F6C7-09D0-895E-F0731108797D}"/>
              </a:ext>
            </a:extLst>
          </p:cNvPr>
          <p:cNvSpPr/>
          <p:nvPr/>
        </p:nvSpPr>
        <p:spPr>
          <a:xfrm rot="12565080" flipH="1" flipV="1">
            <a:off x="3806749" y="2286659"/>
            <a:ext cx="1263944" cy="854162"/>
          </a:xfrm>
          <a:prstGeom prst="swooshArrow">
            <a:avLst>
              <a:gd name="adj1" fmla="val 16310"/>
              <a:gd name="adj2" fmla="val 31370"/>
            </a:avLst>
          </a:prstGeom>
          <a:gradFill>
            <a:gsLst>
              <a:gs pos="10000">
                <a:schemeClr val="accent5"/>
              </a:gs>
              <a:gs pos="48000">
                <a:schemeClr val="accent5">
                  <a:lumMod val="40000"/>
                  <a:lumOff val="60000"/>
                </a:schemeClr>
              </a:gs>
            </a:gsLst>
            <a:lin ang="7800000" scaled="0"/>
          </a:gradFill>
          <a:ln w="28575">
            <a:solidFill>
              <a:srgbClr val="FF99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29" name="図形 28">
            <a:extLst>
              <a:ext uri="{FF2B5EF4-FFF2-40B4-BE49-F238E27FC236}">
                <a16:creationId xmlns:a16="http://schemas.microsoft.com/office/drawing/2014/main" id="{878316D3-F798-6EB8-8494-A29CC67DC3D4}"/>
              </a:ext>
            </a:extLst>
          </p:cNvPr>
          <p:cNvSpPr/>
          <p:nvPr/>
        </p:nvSpPr>
        <p:spPr>
          <a:xfrm rot="11017195" flipH="1" flipV="1">
            <a:off x="3681884" y="1495519"/>
            <a:ext cx="1235478" cy="722424"/>
          </a:xfrm>
          <a:prstGeom prst="swooshArrow">
            <a:avLst>
              <a:gd name="adj1" fmla="val 16310"/>
              <a:gd name="adj2" fmla="val 31370"/>
            </a:avLst>
          </a:prstGeom>
          <a:gradFill>
            <a:gsLst>
              <a:gs pos="10000">
                <a:srgbClr val="00B050"/>
              </a:gs>
              <a:gs pos="48000">
                <a:schemeClr val="accent2">
                  <a:lumMod val="20000"/>
                  <a:lumOff val="80000"/>
                </a:schemeClr>
              </a:gs>
            </a:gsLst>
            <a:lin ang="7800000" scaled="0"/>
          </a:gradFill>
          <a:ln w="28575">
            <a:solidFill>
              <a:srgbClr val="099A5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30" name="四角形: 角を丸くする 29">
            <a:extLst>
              <a:ext uri="{FF2B5EF4-FFF2-40B4-BE49-F238E27FC236}">
                <a16:creationId xmlns:a16="http://schemas.microsoft.com/office/drawing/2014/main" id="{0B67FE03-F360-CC64-2934-884DA96BD340}"/>
              </a:ext>
            </a:extLst>
          </p:cNvPr>
          <p:cNvSpPr/>
          <p:nvPr/>
        </p:nvSpPr>
        <p:spPr>
          <a:xfrm>
            <a:off x="5037145" y="3331639"/>
            <a:ext cx="3595563" cy="923605"/>
          </a:xfrm>
          <a:prstGeom prst="roundRect">
            <a:avLst/>
          </a:prstGeom>
          <a:solidFill>
            <a:schemeClr val="bg1"/>
          </a:solidFill>
          <a:ln w="571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D2EA0"/>
              </a:solidFill>
              <a:effectLst/>
              <a:uLnTx/>
              <a:uFillTx/>
              <a:latin typeface="游ゴシック" panose="020B0400000000000000" pitchFamily="50" charset="-128"/>
              <a:ea typeface="游ゴシック" panose="020B0400000000000000" pitchFamily="50" charset="-128"/>
              <a:cs typeface="+mn-cs"/>
            </a:endParaRPr>
          </a:p>
        </p:txBody>
      </p:sp>
      <p:sp>
        <p:nvSpPr>
          <p:cNvPr id="31" name="図形 30">
            <a:extLst>
              <a:ext uri="{FF2B5EF4-FFF2-40B4-BE49-F238E27FC236}">
                <a16:creationId xmlns:a16="http://schemas.microsoft.com/office/drawing/2014/main" id="{2341C7AE-21FE-209F-C003-95500C963730}"/>
              </a:ext>
            </a:extLst>
          </p:cNvPr>
          <p:cNvSpPr/>
          <p:nvPr/>
        </p:nvSpPr>
        <p:spPr>
          <a:xfrm rot="10322069" flipH="1" flipV="1">
            <a:off x="3404554" y="4256263"/>
            <a:ext cx="1529508" cy="998919"/>
          </a:xfrm>
          <a:prstGeom prst="swooshArrow">
            <a:avLst>
              <a:gd name="adj1" fmla="val 16310"/>
              <a:gd name="adj2" fmla="val 31370"/>
            </a:avLst>
          </a:prstGeom>
          <a:gradFill>
            <a:gsLst>
              <a:gs pos="10465">
                <a:srgbClr val="FF2E3D"/>
              </a:gs>
              <a:gs pos="0">
                <a:srgbClr val="FF0000"/>
              </a:gs>
              <a:gs pos="35000">
                <a:srgbClr val="FF99CC"/>
              </a:gs>
            </a:gsLst>
            <a:lin ang="7800000" scaled="0"/>
          </a:gradFill>
          <a:ln w="28575">
            <a:solidFill>
              <a:srgbClr val="FF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33" name="AutoShape 5">
            <a:extLst>
              <a:ext uri="{FF2B5EF4-FFF2-40B4-BE49-F238E27FC236}">
                <a16:creationId xmlns:a16="http://schemas.microsoft.com/office/drawing/2014/main" id="{77B1A628-A20F-5215-0432-714EDD86F20C}"/>
              </a:ext>
            </a:extLst>
          </p:cNvPr>
          <p:cNvSpPr>
            <a:spLocks noChangeArrowheads="1"/>
          </p:cNvSpPr>
          <p:nvPr/>
        </p:nvSpPr>
        <p:spPr bwMode="auto">
          <a:xfrm rot="5400000">
            <a:off x="6529156" y="1787699"/>
            <a:ext cx="350920" cy="379310"/>
          </a:xfrm>
          <a:prstGeom prst="rightArrow">
            <a:avLst>
              <a:gd name="adj1" fmla="val 38424"/>
              <a:gd name="adj2" fmla="val 41649"/>
            </a:avLst>
          </a:prstGeom>
          <a:gradFill rotWithShape="1">
            <a:gsLst>
              <a:gs pos="26000">
                <a:schemeClr val="tx2">
                  <a:lumMod val="20000"/>
                  <a:lumOff val="80000"/>
                </a:schemeClr>
              </a:gs>
              <a:gs pos="91000">
                <a:schemeClr val="tx2">
                  <a:lumMod val="60000"/>
                  <a:lumOff val="40000"/>
                </a:schemeClr>
              </a:gs>
            </a:gsLst>
            <a:lin ang="0" scaled="1"/>
          </a:gradFill>
          <a:ln w="12700">
            <a:solidFill>
              <a:schemeClr val="tx1"/>
            </a:solidFill>
            <a:miter lim="800000"/>
            <a:headEnd/>
            <a:tailEnd/>
          </a:ln>
          <a:effectLst/>
        </p:spPr>
        <p:txBody>
          <a:bodyPr wrap="none" anchor="ctr"/>
          <a:lstStyle/>
          <a:p>
            <a:endParaRPr lang="ja-JP" altLang="en-US" sz="1662" dirty="0"/>
          </a:p>
        </p:txBody>
      </p:sp>
      <p:sp>
        <p:nvSpPr>
          <p:cNvPr id="38" name="四角形: 角を丸くする 37">
            <a:extLst>
              <a:ext uri="{FF2B5EF4-FFF2-40B4-BE49-F238E27FC236}">
                <a16:creationId xmlns:a16="http://schemas.microsoft.com/office/drawing/2014/main" id="{D31FF743-2DB0-DA46-4409-189B532748F0}"/>
              </a:ext>
            </a:extLst>
          </p:cNvPr>
          <p:cNvSpPr/>
          <p:nvPr/>
        </p:nvSpPr>
        <p:spPr>
          <a:xfrm>
            <a:off x="4809281" y="4392370"/>
            <a:ext cx="4146670" cy="2145241"/>
          </a:xfrm>
          <a:prstGeom prst="roundRect">
            <a:avLst/>
          </a:prstGeom>
          <a:gradFill>
            <a:gsLst>
              <a:gs pos="6000">
                <a:schemeClr val="bg1">
                  <a:lumMod val="85000"/>
                </a:schemeClr>
              </a:gs>
              <a:gs pos="91000">
                <a:schemeClr val="bg1">
                  <a:lumMod val="75000"/>
                </a:schemeClr>
              </a:gs>
              <a:gs pos="100000">
                <a:schemeClr val="bg1">
                  <a:lumMod val="65000"/>
                </a:schemeClr>
              </a:gs>
            </a:gsLst>
          </a:gradFill>
          <a:ln w="38100">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pPr algn="ctr"/>
            <a:endParaRPr lang="ja-JP" altLang="en-US" dirty="0">
              <a:solidFill>
                <a:srgbClr val="000099"/>
              </a:solidFill>
            </a:endParaRPr>
          </a:p>
        </p:txBody>
      </p:sp>
      <p:pic>
        <p:nvPicPr>
          <p:cNvPr id="39" name="図 38" descr="文字が書かれている&#10;&#10;低い精度で自動的に生成された説明">
            <a:extLst>
              <a:ext uri="{FF2B5EF4-FFF2-40B4-BE49-F238E27FC236}">
                <a16:creationId xmlns:a16="http://schemas.microsoft.com/office/drawing/2014/main" id="{8D192DE6-9992-28A3-8A24-3A2F2E54CC99}"/>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05730" y="4880165"/>
            <a:ext cx="1553175" cy="1546022"/>
          </a:xfrm>
          <a:prstGeom prst="rect">
            <a:avLst/>
          </a:prstGeom>
        </p:spPr>
      </p:pic>
      <p:sp>
        <p:nvSpPr>
          <p:cNvPr id="40" name="吹き出し: 角を丸めた四角形 39">
            <a:extLst>
              <a:ext uri="{FF2B5EF4-FFF2-40B4-BE49-F238E27FC236}">
                <a16:creationId xmlns:a16="http://schemas.microsoft.com/office/drawing/2014/main" id="{718E65B0-19D5-8012-CAC6-F22457505648}"/>
              </a:ext>
            </a:extLst>
          </p:cNvPr>
          <p:cNvSpPr/>
          <p:nvPr/>
        </p:nvSpPr>
        <p:spPr>
          <a:xfrm>
            <a:off x="4938935" y="4511085"/>
            <a:ext cx="2995544" cy="769353"/>
          </a:xfrm>
          <a:prstGeom prst="wedgeRoundRectCallout">
            <a:avLst>
              <a:gd name="adj1" fmla="val 55608"/>
              <a:gd name="adj2" fmla="val 522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0099"/>
                </a:solidFill>
              </a:rPr>
              <a:t>曖昧作業が要因のトラブルが</a:t>
            </a:r>
            <a:endParaRPr lang="en-US" altLang="ja-JP" dirty="0">
              <a:solidFill>
                <a:srgbClr val="000099"/>
              </a:solidFill>
            </a:endParaRPr>
          </a:p>
          <a:p>
            <a:pPr algn="ctr"/>
            <a:r>
              <a:rPr lang="en-US" altLang="ja-JP" sz="2400" b="1" u="sng" dirty="0">
                <a:solidFill>
                  <a:srgbClr val="FF0000"/>
                </a:solidFill>
              </a:rPr>
              <a:t>6</a:t>
            </a:r>
            <a:r>
              <a:rPr lang="ja-JP" altLang="en-US" sz="2400" b="1" u="sng" dirty="0">
                <a:solidFill>
                  <a:srgbClr val="FF0000"/>
                </a:solidFill>
              </a:rPr>
              <a:t>件</a:t>
            </a:r>
            <a:r>
              <a:rPr lang="ja-JP" altLang="en-US" dirty="0">
                <a:solidFill>
                  <a:srgbClr val="000099"/>
                </a:solidFill>
              </a:rPr>
              <a:t>発生しているね</a:t>
            </a:r>
            <a:r>
              <a:rPr lang="en-US" altLang="ja-JP" dirty="0">
                <a:solidFill>
                  <a:srgbClr val="000099"/>
                </a:solidFill>
              </a:rPr>
              <a:t>…</a:t>
            </a:r>
            <a:endParaRPr lang="ja-JP" altLang="en-US" dirty="0">
              <a:solidFill>
                <a:srgbClr val="000099"/>
              </a:solidFill>
            </a:endParaRPr>
          </a:p>
        </p:txBody>
      </p:sp>
      <p:sp>
        <p:nvSpPr>
          <p:cNvPr id="41" name="正方形/長方形 40">
            <a:extLst>
              <a:ext uri="{FF2B5EF4-FFF2-40B4-BE49-F238E27FC236}">
                <a16:creationId xmlns:a16="http://schemas.microsoft.com/office/drawing/2014/main" id="{745A2DF4-22A4-6429-D51B-FA0A78D6CCD7}"/>
              </a:ext>
            </a:extLst>
          </p:cNvPr>
          <p:cNvSpPr/>
          <p:nvPr/>
        </p:nvSpPr>
        <p:spPr>
          <a:xfrm>
            <a:off x="5037145" y="5451908"/>
            <a:ext cx="2480074" cy="968848"/>
          </a:xfrm>
          <a:prstGeom prst="rect">
            <a:avLst/>
          </a:prstGeom>
          <a:solidFill>
            <a:schemeClr val="accent1">
              <a:lumMod val="20000"/>
              <a:lumOff val="80000"/>
            </a:schemeClr>
          </a:solidFill>
          <a:ln>
            <a:solidFill>
              <a:schemeClr val="tx1"/>
            </a:solidFill>
          </a:ln>
          <a:effectLst/>
          <a:scene3d>
            <a:camera prst="orthographicFront"/>
            <a:lightRig rig="threePt" dir="t"/>
          </a:scene3d>
          <a:sp3d>
            <a:bevelT w="1016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highlight>
                  <a:srgbClr val="FFFFFF"/>
                </a:highlight>
                <a:latin typeface="游ゴシック" panose="020B0400000000000000" pitchFamily="50" charset="-128"/>
                <a:ea typeface="游ゴシック" panose="020B0400000000000000" pitchFamily="50" charset="-128"/>
              </a:rPr>
              <a:t>標準化を進めて</a:t>
            </a:r>
            <a:endParaRPr kumimoji="1" lang="en-US" altLang="ja-JP" sz="1600" b="1" dirty="0">
              <a:solidFill>
                <a:schemeClr val="tx1"/>
              </a:solidFill>
              <a:highlight>
                <a:srgbClr val="FFFFFF"/>
              </a:highlight>
              <a:latin typeface="游ゴシック" panose="020B0400000000000000" pitchFamily="50" charset="-128"/>
              <a:ea typeface="游ゴシック" panose="020B0400000000000000" pitchFamily="50" charset="-128"/>
            </a:endParaRPr>
          </a:p>
          <a:p>
            <a:pPr algn="ctr"/>
            <a:r>
              <a:rPr kumimoji="1" lang="ja-JP" altLang="en-US" sz="1600" b="1" dirty="0">
                <a:solidFill>
                  <a:schemeClr val="tx1"/>
                </a:solidFill>
                <a:highlight>
                  <a:srgbClr val="FFFFFF"/>
                </a:highlight>
                <a:latin typeface="游ゴシック" panose="020B0400000000000000" pitchFamily="50" charset="-128"/>
                <a:ea typeface="游ゴシック" panose="020B0400000000000000" pitchFamily="50" charset="-128"/>
              </a:rPr>
              <a:t>曖昧作業による</a:t>
            </a:r>
            <a:endParaRPr kumimoji="1" lang="en-US" altLang="ja-JP" sz="1600" b="1" dirty="0">
              <a:solidFill>
                <a:schemeClr val="tx1"/>
              </a:solidFill>
              <a:highlight>
                <a:srgbClr val="FFFFFF"/>
              </a:highlight>
              <a:latin typeface="游ゴシック" panose="020B0400000000000000" pitchFamily="50" charset="-128"/>
              <a:ea typeface="游ゴシック" panose="020B0400000000000000" pitchFamily="50" charset="-128"/>
            </a:endParaRPr>
          </a:p>
          <a:p>
            <a:pPr algn="ctr"/>
            <a:r>
              <a:rPr kumimoji="1" lang="ja-JP" altLang="en-US" sz="1600" b="1" dirty="0">
                <a:solidFill>
                  <a:schemeClr val="tx1"/>
                </a:solidFill>
                <a:highlight>
                  <a:srgbClr val="FFFFFF"/>
                </a:highlight>
                <a:latin typeface="游ゴシック" panose="020B0400000000000000" pitchFamily="50" charset="-128"/>
                <a:ea typeface="游ゴシック" panose="020B0400000000000000" pitchFamily="50" charset="-128"/>
              </a:rPr>
              <a:t>トラブルをなくそう</a:t>
            </a:r>
            <a:r>
              <a:rPr kumimoji="1" lang="en-US" altLang="ja-JP" sz="1600" b="1" dirty="0">
                <a:solidFill>
                  <a:schemeClr val="tx1"/>
                </a:solidFill>
                <a:highlight>
                  <a:srgbClr val="FFFFFF"/>
                </a:highlight>
                <a:latin typeface="游ゴシック" panose="020B0400000000000000" pitchFamily="50" charset="-128"/>
                <a:ea typeface="游ゴシック" panose="020B0400000000000000" pitchFamily="50" charset="-128"/>
              </a:rPr>
              <a:t>!</a:t>
            </a:r>
          </a:p>
        </p:txBody>
      </p:sp>
      <p:sp>
        <p:nvSpPr>
          <p:cNvPr id="5" name="テキスト ボックス 4">
            <a:extLst>
              <a:ext uri="{FF2B5EF4-FFF2-40B4-BE49-F238E27FC236}">
                <a16:creationId xmlns:a16="http://schemas.microsoft.com/office/drawing/2014/main" id="{E5338753-A131-6CD3-5722-9DA16BBF4EFE}"/>
              </a:ext>
            </a:extLst>
          </p:cNvPr>
          <p:cNvSpPr txBox="1"/>
          <p:nvPr/>
        </p:nvSpPr>
        <p:spPr>
          <a:xfrm>
            <a:off x="5484089" y="1057143"/>
            <a:ext cx="2478564" cy="369332"/>
          </a:xfrm>
          <a:prstGeom prst="rect">
            <a:avLst/>
          </a:prstGeom>
          <a:noFill/>
        </p:spPr>
        <p:txBody>
          <a:bodyPr wrap="none" rtlCol="0">
            <a:spAutoFit/>
          </a:bodyPr>
          <a:lstStyle/>
          <a:p>
            <a:r>
              <a:rPr kumimoji="1" lang="en-US" altLang="ja-JP" b="1" dirty="0">
                <a:solidFill>
                  <a:srgbClr val="000099"/>
                </a:solidFill>
                <a:latin typeface="游ゴシック" panose="020B0400000000000000" pitchFamily="50" charset="-128"/>
                <a:ea typeface="游ゴシック" panose="020B0400000000000000" pitchFamily="50" charset="-128"/>
              </a:rPr>
              <a:t>SOG,FA</a:t>
            </a:r>
            <a:r>
              <a:rPr kumimoji="1" lang="ja-JP" altLang="en-US" b="1" dirty="0">
                <a:solidFill>
                  <a:srgbClr val="000099"/>
                </a:solidFill>
                <a:latin typeface="游ゴシック" panose="020B0400000000000000" pitchFamily="50" charset="-128"/>
                <a:ea typeface="游ゴシック" panose="020B0400000000000000" pitchFamily="50" charset="-128"/>
              </a:rPr>
              <a:t>トータル</a:t>
            </a:r>
            <a:r>
              <a:rPr kumimoji="1" lang="en-US" altLang="ja-JP" b="1" dirty="0">
                <a:solidFill>
                  <a:srgbClr val="000099"/>
                </a:solidFill>
                <a:latin typeface="游ゴシック" panose="020B0400000000000000" pitchFamily="50" charset="-128"/>
                <a:ea typeface="游ゴシック" panose="020B0400000000000000" pitchFamily="50" charset="-128"/>
              </a:rPr>
              <a:t>58</a:t>
            </a:r>
            <a:r>
              <a:rPr kumimoji="1" lang="ja-JP" altLang="en-US" b="1" dirty="0">
                <a:solidFill>
                  <a:srgbClr val="000099"/>
                </a:solidFill>
                <a:latin typeface="游ゴシック" panose="020B0400000000000000" pitchFamily="50" charset="-128"/>
                <a:ea typeface="游ゴシック" panose="020B0400000000000000" pitchFamily="50" charset="-128"/>
              </a:rPr>
              <a:t>件</a:t>
            </a:r>
            <a:endParaRPr kumimoji="1" lang="ja-JP" altLang="en-US" dirty="0"/>
          </a:p>
        </p:txBody>
      </p:sp>
      <p:sp>
        <p:nvSpPr>
          <p:cNvPr id="6" name="テキスト ボックス 5">
            <a:extLst>
              <a:ext uri="{FF2B5EF4-FFF2-40B4-BE49-F238E27FC236}">
                <a16:creationId xmlns:a16="http://schemas.microsoft.com/office/drawing/2014/main" id="{60D89B9C-B8D0-311B-DC31-7F1FD3DB74A8}"/>
              </a:ext>
            </a:extLst>
          </p:cNvPr>
          <p:cNvSpPr txBox="1"/>
          <p:nvPr/>
        </p:nvSpPr>
        <p:spPr>
          <a:xfrm>
            <a:off x="5263616" y="1339630"/>
            <a:ext cx="3132589" cy="461665"/>
          </a:xfrm>
          <a:prstGeom prst="rect">
            <a:avLst/>
          </a:prstGeom>
          <a:noFill/>
        </p:spPr>
        <p:txBody>
          <a:bodyPr wrap="none" rtlCol="0">
            <a:spAutoFit/>
          </a:bodyPr>
          <a:lstStyle/>
          <a:p>
            <a:r>
              <a:rPr kumimoji="1" lang="en-US" altLang="ja-JP" b="1" dirty="0">
                <a:solidFill>
                  <a:schemeClr val="tx2"/>
                </a:solidFill>
                <a:latin typeface="游ゴシック" panose="020B0400000000000000" pitchFamily="50" charset="-128"/>
                <a:ea typeface="游ゴシック" panose="020B0400000000000000" pitchFamily="50" charset="-128"/>
              </a:rPr>
              <a:t>4M</a:t>
            </a:r>
            <a:r>
              <a:rPr kumimoji="1" lang="en-US" altLang="ja-JP" sz="2400" b="1" dirty="0">
                <a:solidFill>
                  <a:schemeClr val="tx2"/>
                </a:solidFill>
                <a:latin typeface="游ゴシック" panose="020B0400000000000000" pitchFamily="50" charset="-128"/>
                <a:ea typeface="游ゴシック" panose="020B0400000000000000" pitchFamily="50" charset="-128"/>
              </a:rPr>
              <a:t>97</a:t>
            </a:r>
            <a:r>
              <a:rPr kumimoji="1" lang="ja-JP" altLang="en-US" sz="2400" b="1" dirty="0">
                <a:solidFill>
                  <a:schemeClr val="tx2"/>
                </a:solidFill>
                <a:latin typeface="游ゴシック" panose="020B0400000000000000" pitchFamily="50" charset="-128"/>
                <a:ea typeface="游ゴシック" panose="020B0400000000000000" pitchFamily="50" charset="-128"/>
              </a:rPr>
              <a:t>項目</a:t>
            </a:r>
            <a:r>
              <a:rPr kumimoji="1" lang="ja-JP" altLang="en-US" b="1" dirty="0">
                <a:solidFill>
                  <a:srgbClr val="000099"/>
                </a:solidFill>
                <a:latin typeface="游ゴシック" panose="020B0400000000000000" pitchFamily="50" charset="-128"/>
                <a:ea typeface="游ゴシック" panose="020B0400000000000000" pitchFamily="50" charset="-128"/>
              </a:rPr>
              <a:t>該当</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r>
              <a:rPr kumimoji="1" lang="ja-JP" altLang="en-US" sz="1200" b="1" dirty="0">
                <a:solidFill>
                  <a:srgbClr val="000099"/>
                </a:solidFill>
                <a:latin typeface="游ゴシック" panose="020B0400000000000000" pitchFamily="50" charset="-128"/>
                <a:ea typeface="游ゴシック" panose="020B0400000000000000" pitchFamily="50" charset="-128"/>
              </a:rPr>
              <a:t>重複該当含む</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endParaRPr kumimoji="1" lang="ja-JP" altLang="en-US" sz="1200" dirty="0"/>
          </a:p>
        </p:txBody>
      </p:sp>
      <p:sp>
        <p:nvSpPr>
          <p:cNvPr id="12" name="テキスト ボックス 11">
            <a:extLst>
              <a:ext uri="{FF2B5EF4-FFF2-40B4-BE49-F238E27FC236}">
                <a16:creationId xmlns:a16="http://schemas.microsoft.com/office/drawing/2014/main" id="{C14B92CD-B579-92C8-3E6D-DA57D458900D}"/>
              </a:ext>
            </a:extLst>
          </p:cNvPr>
          <p:cNvSpPr txBox="1"/>
          <p:nvPr/>
        </p:nvSpPr>
        <p:spPr>
          <a:xfrm>
            <a:off x="5834819" y="2212171"/>
            <a:ext cx="1909497" cy="369332"/>
          </a:xfrm>
          <a:prstGeom prst="rect">
            <a:avLst/>
          </a:prstGeom>
          <a:noFill/>
        </p:spPr>
        <p:txBody>
          <a:bodyPr wrap="none" rtlCol="0">
            <a:spAutoFit/>
          </a:bodyPr>
          <a:lstStyle/>
          <a:p>
            <a:r>
              <a:rPr kumimoji="1" lang="en-US" altLang="ja-JP" b="1" dirty="0">
                <a:solidFill>
                  <a:srgbClr val="000099"/>
                </a:solidFill>
                <a:latin typeface="游ゴシック" panose="020B0400000000000000" pitchFamily="50" charset="-128"/>
                <a:ea typeface="游ゴシック" panose="020B0400000000000000" pitchFamily="50" charset="-128"/>
              </a:rPr>
              <a:t>FA</a:t>
            </a:r>
            <a:r>
              <a:rPr kumimoji="1" lang="ja-JP" altLang="en-US" b="1" dirty="0">
                <a:solidFill>
                  <a:srgbClr val="000099"/>
                </a:solidFill>
                <a:latin typeface="游ゴシック" panose="020B0400000000000000" pitchFamily="50" charset="-128"/>
                <a:ea typeface="游ゴシック" panose="020B0400000000000000" pitchFamily="50" charset="-128"/>
              </a:rPr>
              <a:t>起因のみ</a:t>
            </a:r>
            <a:r>
              <a:rPr kumimoji="1" lang="en-US" altLang="ja-JP" b="1" dirty="0">
                <a:solidFill>
                  <a:srgbClr val="000099"/>
                </a:solidFill>
                <a:latin typeface="游ゴシック" panose="020B0400000000000000" pitchFamily="50" charset="-128"/>
                <a:ea typeface="游ゴシック" panose="020B0400000000000000" pitchFamily="50" charset="-128"/>
              </a:rPr>
              <a:t>21</a:t>
            </a:r>
            <a:r>
              <a:rPr kumimoji="1" lang="ja-JP" altLang="en-US" b="1" dirty="0">
                <a:solidFill>
                  <a:srgbClr val="000099"/>
                </a:solidFill>
                <a:latin typeface="游ゴシック" panose="020B0400000000000000" pitchFamily="50" charset="-128"/>
                <a:ea typeface="游ゴシック" panose="020B0400000000000000" pitchFamily="50" charset="-128"/>
              </a:rPr>
              <a:t>件</a:t>
            </a:r>
            <a:endParaRPr kumimoji="1" lang="ja-JP" altLang="en-US" dirty="0"/>
          </a:p>
        </p:txBody>
      </p:sp>
      <p:sp>
        <p:nvSpPr>
          <p:cNvPr id="19" name="テキスト ボックス 18">
            <a:extLst>
              <a:ext uri="{FF2B5EF4-FFF2-40B4-BE49-F238E27FC236}">
                <a16:creationId xmlns:a16="http://schemas.microsoft.com/office/drawing/2014/main" id="{117D08F1-63C7-57E1-1A3E-866AA31DE669}"/>
              </a:ext>
            </a:extLst>
          </p:cNvPr>
          <p:cNvSpPr txBox="1"/>
          <p:nvPr/>
        </p:nvSpPr>
        <p:spPr>
          <a:xfrm>
            <a:off x="5296098" y="2482572"/>
            <a:ext cx="3226218" cy="523220"/>
          </a:xfrm>
          <a:prstGeom prst="rect">
            <a:avLst/>
          </a:prstGeom>
          <a:noFill/>
        </p:spPr>
        <p:txBody>
          <a:bodyPr wrap="square" rtlCol="0">
            <a:spAutoFit/>
          </a:bodyPr>
          <a:lstStyle/>
          <a:p>
            <a:r>
              <a:rPr kumimoji="1" lang="en-US" altLang="ja-JP" sz="1800" b="1" dirty="0">
                <a:solidFill>
                  <a:schemeClr val="tx2"/>
                </a:solidFill>
                <a:latin typeface="游ゴシック" panose="020B0400000000000000" pitchFamily="50" charset="-128"/>
                <a:ea typeface="游ゴシック" panose="020B0400000000000000" pitchFamily="50" charset="-128"/>
              </a:rPr>
              <a:t>4M</a:t>
            </a:r>
            <a:r>
              <a:rPr kumimoji="1" lang="en-US" altLang="ja-JP" sz="2800" b="1" dirty="0">
                <a:solidFill>
                  <a:schemeClr val="tx2"/>
                </a:solidFill>
                <a:latin typeface="游ゴシック" panose="020B0400000000000000" pitchFamily="50" charset="-128"/>
                <a:ea typeface="游ゴシック" panose="020B0400000000000000" pitchFamily="50" charset="-128"/>
              </a:rPr>
              <a:t>60</a:t>
            </a:r>
            <a:r>
              <a:rPr kumimoji="1" lang="ja-JP" altLang="en-US" sz="2800" b="1" dirty="0">
                <a:solidFill>
                  <a:schemeClr val="tx2"/>
                </a:solidFill>
                <a:latin typeface="游ゴシック" panose="020B0400000000000000" pitchFamily="50" charset="-128"/>
                <a:ea typeface="游ゴシック" panose="020B0400000000000000" pitchFamily="50" charset="-128"/>
              </a:rPr>
              <a:t>項目</a:t>
            </a:r>
            <a:r>
              <a:rPr kumimoji="1" lang="ja-JP" altLang="en-US" b="1" dirty="0">
                <a:solidFill>
                  <a:srgbClr val="000099"/>
                </a:solidFill>
                <a:latin typeface="游ゴシック" panose="020B0400000000000000" pitchFamily="50" charset="-128"/>
                <a:ea typeface="游ゴシック" panose="020B0400000000000000" pitchFamily="50" charset="-128"/>
              </a:rPr>
              <a:t>該当</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r>
              <a:rPr kumimoji="1" lang="ja-JP" altLang="en-US" sz="1200" b="1" dirty="0">
                <a:solidFill>
                  <a:srgbClr val="000099"/>
                </a:solidFill>
                <a:latin typeface="游ゴシック" panose="020B0400000000000000" pitchFamily="50" charset="-128"/>
                <a:ea typeface="游ゴシック" panose="020B0400000000000000" pitchFamily="50" charset="-128"/>
              </a:rPr>
              <a:t>重複該当含む</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endParaRPr kumimoji="1" lang="ja-JP" altLang="en-US" sz="1200" dirty="0"/>
          </a:p>
        </p:txBody>
      </p:sp>
      <p:sp>
        <p:nvSpPr>
          <p:cNvPr id="20" name="テキスト ボックス 19">
            <a:extLst>
              <a:ext uri="{FF2B5EF4-FFF2-40B4-BE49-F238E27FC236}">
                <a16:creationId xmlns:a16="http://schemas.microsoft.com/office/drawing/2014/main" id="{4CA5BECF-6951-900F-3178-7E2C0F8A66C9}"/>
              </a:ext>
            </a:extLst>
          </p:cNvPr>
          <p:cNvSpPr txBox="1"/>
          <p:nvPr/>
        </p:nvSpPr>
        <p:spPr>
          <a:xfrm>
            <a:off x="6097786" y="3428062"/>
            <a:ext cx="1569660" cy="369332"/>
          </a:xfrm>
          <a:prstGeom prst="rect">
            <a:avLst/>
          </a:prstGeom>
          <a:noFill/>
        </p:spPr>
        <p:txBody>
          <a:bodyPr wrap="none" rtlCol="0">
            <a:spAutoFit/>
          </a:bodyPr>
          <a:lstStyle/>
          <a:p>
            <a:r>
              <a:rPr kumimoji="1" lang="ja-JP" altLang="en-US" b="1" dirty="0">
                <a:solidFill>
                  <a:srgbClr val="000099"/>
                </a:solidFill>
                <a:latin typeface="游ゴシック" panose="020B0400000000000000" pitchFamily="50" charset="-128"/>
                <a:ea typeface="游ゴシック" panose="020B0400000000000000" pitchFamily="50" charset="-128"/>
              </a:rPr>
              <a:t>曖昧作業６件</a:t>
            </a:r>
            <a:endParaRPr kumimoji="1" lang="en-US" altLang="ja-JP" b="1" dirty="0">
              <a:solidFill>
                <a:srgbClr val="000099"/>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91C83EE-2C24-51D6-D062-BE0CB57F3971}"/>
              </a:ext>
            </a:extLst>
          </p:cNvPr>
          <p:cNvSpPr txBox="1"/>
          <p:nvPr/>
        </p:nvSpPr>
        <p:spPr>
          <a:xfrm>
            <a:off x="5311219" y="3717974"/>
            <a:ext cx="3339376" cy="584775"/>
          </a:xfrm>
          <a:prstGeom prst="rect">
            <a:avLst/>
          </a:prstGeom>
          <a:noFill/>
        </p:spPr>
        <p:txBody>
          <a:bodyPr wrap="none" rtlCol="0">
            <a:spAutoFit/>
          </a:bodyPr>
          <a:lstStyle/>
          <a:p>
            <a:r>
              <a:rPr kumimoji="1" lang="en-US" altLang="ja-JP" sz="1800" b="1" dirty="0">
                <a:solidFill>
                  <a:srgbClr val="000099"/>
                </a:solidFill>
                <a:latin typeface="游ゴシック" panose="020B0400000000000000" pitchFamily="50" charset="-128"/>
                <a:ea typeface="游ゴシック" panose="020B0400000000000000" pitchFamily="50" charset="-128"/>
              </a:rPr>
              <a:t>4M</a:t>
            </a:r>
            <a:r>
              <a:rPr kumimoji="1" lang="en-US" altLang="ja-JP" sz="3200" b="1" dirty="0">
                <a:solidFill>
                  <a:srgbClr val="FF0000"/>
                </a:solidFill>
                <a:latin typeface="游ゴシック" panose="020B0400000000000000" pitchFamily="50" charset="-128"/>
                <a:ea typeface="游ゴシック" panose="020B0400000000000000" pitchFamily="50" charset="-128"/>
              </a:rPr>
              <a:t>19</a:t>
            </a:r>
            <a:r>
              <a:rPr kumimoji="1" lang="ja-JP" altLang="en-US" sz="3200" b="1" dirty="0">
                <a:solidFill>
                  <a:srgbClr val="FF0000"/>
                </a:solidFill>
                <a:latin typeface="游ゴシック" panose="020B0400000000000000" pitchFamily="50" charset="-128"/>
                <a:ea typeface="游ゴシック" panose="020B0400000000000000" pitchFamily="50" charset="-128"/>
              </a:rPr>
              <a:t>項目</a:t>
            </a:r>
            <a:r>
              <a:rPr kumimoji="1" lang="ja-JP" altLang="en-US" b="1" dirty="0">
                <a:solidFill>
                  <a:srgbClr val="000099"/>
                </a:solidFill>
                <a:latin typeface="游ゴシック" panose="020B0400000000000000" pitchFamily="50" charset="-128"/>
                <a:ea typeface="游ゴシック" panose="020B0400000000000000" pitchFamily="50" charset="-128"/>
              </a:rPr>
              <a:t>該当</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r>
              <a:rPr kumimoji="1" lang="ja-JP" altLang="en-US" sz="1200" b="1" dirty="0">
                <a:solidFill>
                  <a:srgbClr val="000099"/>
                </a:solidFill>
                <a:latin typeface="游ゴシック" panose="020B0400000000000000" pitchFamily="50" charset="-128"/>
                <a:ea typeface="游ゴシック" panose="020B0400000000000000" pitchFamily="50" charset="-128"/>
              </a:rPr>
              <a:t>重複該当含む</a:t>
            </a:r>
            <a:r>
              <a:rPr kumimoji="1" lang="en-US" altLang="ja-JP" sz="1200" b="1" dirty="0">
                <a:solidFill>
                  <a:srgbClr val="000099"/>
                </a:solidFill>
                <a:latin typeface="游ゴシック" panose="020B0400000000000000" pitchFamily="50" charset="-128"/>
                <a:ea typeface="游ゴシック" panose="020B0400000000000000" pitchFamily="50" charset="-128"/>
              </a:rPr>
              <a:t>)</a:t>
            </a:r>
            <a:endParaRPr kumimoji="1" lang="ja-JP" altLang="en-US" sz="1200" dirty="0"/>
          </a:p>
        </p:txBody>
      </p:sp>
      <p:sp>
        <p:nvSpPr>
          <p:cNvPr id="34" name="四角形: 角を丸くする 33">
            <a:extLst>
              <a:ext uri="{FF2B5EF4-FFF2-40B4-BE49-F238E27FC236}">
                <a16:creationId xmlns:a16="http://schemas.microsoft.com/office/drawing/2014/main" id="{AAB1A422-B38A-F0A1-0660-92A5FD0F5EAC}"/>
              </a:ext>
            </a:extLst>
          </p:cNvPr>
          <p:cNvSpPr/>
          <p:nvPr/>
        </p:nvSpPr>
        <p:spPr>
          <a:xfrm>
            <a:off x="5056209" y="1009307"/>
            <a:ext cx="3409316" cy="743884"/>
          </a:xfrm>
          <a:prstGeom prst="roundRect">
            <a:avLst/>
          </a:prstGeom>
          <a:noFill/>
          <a:ln w="5715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tx2"/>
              </a:solidFill>
              <a:latin typeface="游ゴシック" panose="020B0400000000000000" pitchFamily="50" charset="-128"/>
              <a:ea typeface="游ゴシック" panose="020B0400000000000000" pitchFamily="50" charset="-128"/>
            </a:endParaRPr>
          </a:p>
        </p:txBody>
      </p:sp>
      <p:sp>
        <p:nvSpPr>
          <p:cNvPr id="35" name="AutoShape 5">
            <a:extLst>
              <a:ext uri="{FF2B5EF4-FFF2-40B4-BE49-F238E27FC236}">
                <a16:creationId xmlns:a16="http://schemas.microsoft.com/office/drawing/2014/main" id="{9FB86815-FF8B-9D56-D671-2B22ACAAA5F3}"/>
              </a:ext>
            </a:extLst>
          </p:cNvPr>
          <p:cNvSpPr>
            <a:spLocks noChangeArrowheads="1"/>
          </p:cNvSpPr>
          <p:nvPr/>
        </p:nvSpPr>
        <p:spPr bwMode="auto">
          <a:xfrm rot="5400000">
            <a:off x="6540904" y="2957614"/>
            <a:ext cx="327876" cy="379310"/>
          </a:xfrm>
          <a:prstGeom prst="rightArrow">
            <a:avLst>
              <a:gd name="adj1" fmla="val 38424"/>
              <a:gd name="adj2" fmla="val 41649"/>
            </a:avLst>
          </a:prstGeom>
          <a:gradFill rotWithShape="1">
            <a:gsLst>
              <a:gs pos="26000">
                <a:schemeClr val="tx2">
                  <a:lumMod val="20000"/>
                  <a:lumOff val="80000"/>
                </a:schemeClr>
              </a:gs>
              <a:gs pos="91000">
                <a:schemeClr val="tx2">
                  <a:lumMod val="60000"/>
                  <a:lumOff val="40000"/>
                </a:schemeClr>
              </a:gs>
            </a:gsLst>
            <a:lin ang="0" scaled="1"/>
          </a:gradFill>
          <a:ln w="12700">
            <a:solidFill>
              <a:schemeClr val="tx1"/>
            </a:solidFill>
            <a:miter lim="800000"/>
            <a:headEnd/>
            <a:tailEnd/>
          </a:ln>
          <a:effectLst/>
        </p:spPr>
        <p:txBody>
          <a:bodyPr wrap="none" anchor="ctr"/>
          <a:lstStyle/>
          <a:p>
            <a:endParaRPr lang="ja-JP" altLang="en-US" sz="1662" dirty="0"/>
          </a:p>
        </p:txBody>
      </p:sp>
      <p:sp>
        <p:nvSpPr>
          <p:cNvPr id="2" name="正方形/長方形 1" hidden="1">
            <a:extLst>
              <a:ext uri="{FF2B5EF4-FFF2-40B4-BE49-F238E27FC236}">
                <a16:creationId xmlns:a16="http://schemas.microsoft.com/office/drawing/2014/main" id="{CD1F85F6-BC72-F363-11D6-401491CCB52D}"/>
              </a:ext>
            </a:extLst>
          </p:cNvPr>
          <p:cNvSpPr/>
          <p:nvPr/>
        </p:nvSpPr>
        <p:spPr>
          <a:xfrm>
            <a:off x="-2007441" y="1468369"/>
            <a:ext cx="3361386" cy="4608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作業者</a:t>
            </a:r>
            <a:endParaRPr kumimoji="1" lang="en-US" altLang="ja-JP" dirty="0"/>
          </a:p>
        </p:txBody>
      </p:sp>
      <p:grpSp>
        <p:nvGrpSpPr>
          <p:cNvPr id="16" name="グループ化 15">
            <a:extLst>
              <a:ext uri="{FF2B5EF4-FFF2-40B4-BE49-F238E27FC236}">
                <a16:creationId xmlns:a16="http://schemas.microsoft.com/office/drawing/2014/main" id="{625571A3-9A9F-F877-7FC0-3A40F3869A2A}"/>
              </a:ext>
            </a:extLst>
          </p:cNvPr>
          <p:cNvGrpSpPr/>
          <p:nvPr/>
        </p:nvGrpSpPr>
        <p:grpSpPr>
          <a:xfrm>
            <a:off x="416379" y="3396164"/>
            <a:ext cx="3984926" cy="203717"/>
            <a:chOff x="366579" y="3638111"/>
            <a:chExt cx="3984926" cy="203717"/>
          </a:xfrm>
        </p:grpSpPr>
        <p:sp>
          <p:nvSpPr>
            <p:cNvPr id="8" name="正方形/長方形 7">
              <a:extLst>
                <a:ext uri="{FF2B5EF4-FFF2-40B4-BE49-F238E27FC236}">
                  <a16:creationId xmlns:a16="http://schemas.microsoft.com/office/drawing/2014/main" id="{D82D6828-4C47-4115-7E57-FBCB15EF5B13}"/>
                </a:ext>
              </a:extLst>
            </p:cNvPr>
            <p:cNvSpPr/>
            <p:nvPr/>
          </p:nvSpPr>
          <p:spPr>
            <a:xfrm>
              <a:off x="366579" y="3638111"/>
              <a:ext cx="3984926" cy="203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作業者　　図面　　生産支援</a:t>
              </a:r>
              <a:r>
                <a:rPr kumimoji="1" lang="en-US" altLang="ja-JP" sz="1400" dirty="0">
                  <a:solidFill>
                    <a:schemeClr val="tx1"/>
                  </a:solidFill>
                </a:rPr>
                <a:t>SYS</a:t>
              </a:r>
              <a:r>
                <a:rPr kumimoji="1" lang="ja-JP" altLang="en-US" sz="1400" dirty="0">
                  <a:solidFill>
                    <a:schemeClr val="tx1"/>
                  </a:solidFill>
                </a:rPr>
                <a:t>　　</a:t>
              </a:r>
              <a:r>
                <a:rPr kumimoji="1" lang="en-US" altLang="ja-JP" sz="1400" dirty="0">
                  <a:solidFill>
                    <a:schemeClr val="tx1"/>
                  </a:solidFill>
                </a:rPr>
                <a:t>SOG</a:t>
              </a:r>
              <a:endParaRPr kumimoji="1" lang="ja-JP" altLang="en-US" sz="1400" dirty="0">
                <a:solidFill>
                  <a:schemeClr val="tx1"/>
                </a:solidFill>
              </a:endParaRPr>
            </a:p>
          </p:txBody>
        </p:sp>
        <p:sp>
          <p:nvSpPr>
            <p:cNvPr id="10" name="正方形/長方形 9">
              <a:extLst>
                <a:ext uri="{FF2B5EF4-FFF2-40B4-BE49-F238E27FC236}">
                  <a16:creationId xmlns:a16="http://schemas.microsoft.com/office/drawing/2014/main" id="{10151690-C681-117B-0FCD-FFD1E54973EA}"/>
                </a:ext>
              </a:extLst>
            </p:cNvPr>
            <p:cNvSpPr/>
            <p:nvPr/>
          </p:nvSpPr>
          <p:spPr>
            <a:xfrm>
              <a:off x="668624" y="3678272"/>
              <a:ext cx="125361" cy="12361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C2B3DAD-E22D-0B0A-B138-31FBEE0CCE2D}"/>
                </a:ext>
              </a:extLst>
            </p:cNvPr>
            <p:cNvSpPr/>
            <p:nvPr/>
          </p:nvSpPr>
          <p:spPr>
            <a:xfrm>
              <a:off x="1442491" y="3673775"/>
              <a:ext cx="125361" cy="123619"/>
            </a:xfrm>
            <a:prstGeom prst="rect">
              <a:avLst/>
            </a:prstGeom>
            <a:solidFill>
              <a:srgbClr val="239E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AC5AEE0-E8A8-B344-3072-B1F6E453FF54}"/>
                </a:ext>
              </a:extLst>
            </p:cNvPr>
            <p:cNvSpPr/>
            <p:nvPr/>
          </p:nvSpPr>
          <p:spPr>
            <a:xfrm>
              <a:off x="2060450" y="3681074"/>
              <a:ext cx="125361" cy="123619"/>
            </a:xfrm>
            <a:prstGeom prst="rect">
              <a:avLst/>
            </a:prstGeom>
            <a:solidFill>
              <a:srgbClr val="0AA2A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90D4773-315F-0B64-C802-1B175DF0D22B}"/>
                </a:ext>
              </a:extLst>
            </p:cNvPr>
            <p:cNvSpPr/>
            <p:nvPr/>
          </p:nvSpPr>
          <p:spPr>
            <a:xfrm>
              <a:off x="3319936" y="3675559"/>
              <a:ext cx="125361" cy="123619"/>
            </a:xfrm>
            <a:prstGeom prst="rect">
              <a:avLst/>
            </a:prstGeom>
            <a:solidFill>
              <a:srgbClr val="4868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FFF68C9B-C346-A500-718D-8EC70407F3CC}"/>
              </a:ext>
            </a:extLst>
          </p:cNvPr>
          <p:cNvGrpSpPr/>
          <p:nvPr/>
        </p:nvGrpSpPr>
        <p:grpSpPr>
          <a:xfrm>
            <a:off x="665908" y="6217039"/>
            <a:ext cx="3131044" cy="203717"/>
            <a:chOff x="366579" y="3638111"/>
            <a:chExt cx="3984926" cy="203717"/>
          </a:xfrm>
        </p:grpSpPr>
        <p:sp>
          <p:nvSpPr>
            <p:cNvPr id="18" name="正方形/長方形 17">
              <a:extLst>
                <a:ext uri="{FF2B5EF4-FFF2-40B4-BE49-F238E27FC236}">
                  <a16:creationId xmlns:a16="http://schemas.microsoft.com/office/drawing/2014/main" id="{75CBDB75-A5B3-2F88-0DE6-9D9A49DA7FA7}"/>
                </a:ext>
              </a:extLst>
            </p:cNvPr>
            <p:cNvSpPr/>
            <p:nvPr/>
          </p:nvSpPr>
          <p:spPr>
            <a:xfrm>
              <a:off x="366579" y="3638111"/>
              <a:ext cx="3984926" cy="203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作業者　　図面　　生産支援</a:t>
              </a:r>
              <a:r>
                <a:rPr kumimoji="1" lang="en-US" altLang="ja-JP" sz="1400" dirty="0">
                  <a:solidFill>
                    <a:schemeClr val="tx1"/>
                  </a:solidFill>
                </a:rPr>
                <a:t>SYS</a:t>
              </a:r>
              <a:r>
                <a:rPr kumimoji="1" lang="ja-JP" altLang="en-US" sz="1400" dirty="0">
                  <a:solidFill>
                    <a:schemeClr val="tx1"/>
                  </a:solidFill>
                </a:rPr>
                <a:t>　　</a:t>
              </a:r>
            </a:p>
          </p:txBody>
        </p:sp>
        <p:sp>
          <p:nvSpPr>
            <p:cNvPr id="21" name="正方形/長方形 20">
              <a:extLst>
                <a:ext uri="{FF2B5EF4-FFF2-40B4-BE49-F238E27FC236}">
                  <a16:creationId xmlns:a16="http://schemas.microsoft.com/office/drawing/2014/main" id="{90FB6793-8688-6FC8-CF81-D8D91ECF4BFA}"/>
                </a:ext>
              </a:extLst>
            </p:cNvPr>
            <p:cNvSpPr/>
            <p:nvPr/>
          </p:nvSpPr>
          <p:spPr>
            <a:xfrm>
              <a:off x="644092" y="3673774"/>
              <a:ext cx="125361" cy="12361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1B1F39D-5D78-3599-B8B0-85E592B89F4A}"/>
                </a:ext>
              </a:extLst>
            </p:cNvPr>
            <p:cNvSpPr/>
            <p:nvPr/>
          </p:nvSpPr>
          <p:spPr>
            <a:xfrm>
              <a:off x="1617375" y="3673773"/>
              <a:ext cx="125361" cy="123619"/>
            </a:xfrm>
            <a:prstGeom prst="rect">
              <a:avLst/>
            </a:prstGeom>
            <a:solidFill>
              <a:srgbClr val="239E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9B79641-B27C-567B-67F4-DEE077E61759}"/>
                </a:ext>
              </a:extLst>
            </p:cNvPr>
            <p:cNvSpPr/>
            <p:nvPr/>
          </p:nvSpPr>
          <p:spPr>
            <a:xfrm>
              <a:off x="2359042" y="3673773"/>
              <a:ext cx="125361" cy="123619"/>
            </a:xfrm>
            <a:prstGeom prst="rect">
              <a:avLst/>
            </a:prstGeom>
            <a:solidFill>
              <a:srgbClr val="0AA2A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3455997"/>
      </p:ext>
    </p:extLst>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BDFD0D0-801E-B77B-D6F4-D4EA5C91FCEA}"/>
              </a:ext>
            </a:extLst>
          </p:cNvPr>
          <p:cNvSpPr>
            <a:spLocks noGrp="1"/>
          </p:cNvSpPr>
          <p:nvPr>
            <p:ph type="sldNum" sz="quarter" idx="10"/>
          </p:nvPr>
        </p:nvSpPr>
        <p:spPr/>
        <p:txBody>
          <a:bodyPr/>
          <a:lstStyle/>
          <a:p>
            <a:fld id="{2714E9B5-9B87-4B86-A617-088EF19C2C8B}" type="slidenum">
              <a:rPr kumimoji="1" lang="ja-JP" altLang="en-US" smtClean="0"/>
              <a:pPr/>
              <a:t>18</a:t>
            </a:fld>
            <a:endParaRPr kumimoji="1" lang="ja-JP" altLang="en-US"/>
          </a:p>
        </p:txBody>
      </p:sp>
      <p:sp>
        <p:nvSpPr>
          <p:cNvPr id="5" name="タイトル 4">
            <a:extLst>
              <a:ext uri="{FF2B5EF4-FFF2-40B4-BE49-F238E27FC236}">
                <a16:creationId xmlns:a16="http://schemas.microsoft.com/office/drawing/2014/main" id="{9AC1E16E-54A8-36F8-AFF7-6D4910844122}"/>
              </a:ext>
            </a:extLst>
          </p:cNvPr>
          <p:cNvSpPr>
            <a:spLocks noGrp="1"/>
          </p:cNvSpPr>
          <p:nvPr>
            <p:ph type="title"/>
          </p:nvPr>
        </p:nvSpPr>
        <p:spPr>
          <a:xfrm>
            <a:off x="290513" y="155575"/>
            <a:ext cx="6878637" cy="539750"/>
          </a:xfrm>
        </p:spPr>
        <p:txBody>
          <a:bodyPr>
            <a:noAutofit/>
          </a:bodyPr>
          <a:lstStyle/>
          <a:p>
            <a:r>
              <a:rPr lang="en-US" altLang="ja-JP" sz="2800" dirty="0"/>
              <a:t>9</a:t>
            </a:r>
            <a:r>
              <a:rPr kumimoji="1" lang="en-US" altLang="ja-JP" sz="2800" dirty="0"/>
              <a:t>.</a:t>
            </a:r>
            <a:r>
              <a:rPr kumimoji="1" lang="ja-JP" altLang="en-US" sz="2800" dirty="0"/>
              <a:t>目標設定</a:t>
            </a:r>
          </a:p>
        </p:txBody>
      </p:sp>
      <p:pic>
        <p:nvPicPr>
          <p:cNvPr id="7" name="図 6">
            <a:extLst>
              <a:ext uri="{FF2B5EF4-FFF2-40B4-BE49-F238E27FC236}">
                <a16:creationId xmlns:a16="http://schemas.microsoft.com/office/drawing/2014/main" id="{2222A188-71C0-AB8C-9605-CA77B4C393D4}"/>
              </a:ext>
            </a:extLst>
          </p:cNvPr>
          <p:cNvPicPr>
            <a:picLocks noChangeAspect="1"/>
          </p:cNvPicPr>
          <p:nvPr/>
        </p:nvPicPr>
        <p:blipFill>
          <a:blip r:embed="rId2"/>
          <a:stretch>
            <a:fillRect/>
          </a:stretch>
        </p:blipFill>
        <p:spPr>
          <a:xfrm>
            <a:off x="4980688" y="1963861"/>
            <a:ext cx="3987732" cy="3183675"/>
          </a:xfrm>
          <a:prstGeom prst="rect">
            <a:avLst/>
          </a:prstGeom>
          <a:ln w="19050" cap="sq">
            <a:solidFill>
              <a:srgbClr val="000099"/>
            </a:solidFill>
            <a:prstDash val="solid"/>
            <a:miter lim="800000"/>
          </a:ln>
          <a:effectLst>
            <a:outerShdw blurRad="50800" dist="38100" dir="2700000" algn="tl" rotWithShape="0">
              <a:srgbClr val="000000">
                <a:alpha val="43000"/>
              </a:srgbClr>
            </a:outerShdw>
          </a:effectLst>
        </p:spPr>
      </p:pic>
      <p:graphicFrame>
        <p:nvGraphicFramePr>
          <p:cNvPr id="6" name="表 5">
            <a:extLst>
              <a:ext uri="{FF2B5EF4-FFF2-40B4-BE49-F238E27FC236}">
                <a16:creationId xmlns:a16="http://schemas.microsoft.com/office/drawing/2014/main" id="{195CD7F8-BB4F-21DE-7EBA-FAA8E16B3CD6}"/>
              </a:ext>
            </a:extLst>
          </p:cNvPr>
          <p:cNvGraphicFramePr>
            <a:graphicFrameLocks noGrp="1"/>
          </p:cNvGraphicFramePr>
          <p:nvPr>
            <p:extLst>
              <p:ext uri="{D42A27DB-BD31-4B8C-83A1-F6EECF244321}">
                <p14:modId xmlns:p14="http://schemas.microsoft.com/office/powerpoint/2010/main" val="1351611171"/>
              </p:ext>
            </p:extLst>
          </p:nvPr>
        </p:nvGraphicFramePr>
        <p:xfrm>
          <a:off x="459542" y="5693981"/>
          <a:ext cx="8466137" cy="686122"/>
        </p:xfrm>
        <a:graphic>
          <a:graphicData uri="http://schemas.openxmlformats.org/drawingml/2006/table">
            <a:tbl>
              <a:tblPr firstRow="1" bandRow="1">
                <a:tableStyleId>{5940675A-B579-460E-94D1-54222C63F5DA}</a:tableStyleId>
              </a:tblPr>
              <a:tblGrid>
                <a:gridCol w="1192956">
                  <a:extLst>
                    <a:ext uri="{9D8B030D-6E8A-4147-A177-3AD203B41FA5}">
                      <a16:colId xmlns:a16="http://schemas.microsoft.com/office/drawing/2014/main" val="1850807747"/>
                    </a:ext>
                  </a:extLst>
                </a:gridCol>
                <a:gridCol w="3040112">
                  <a:extLst>
                    <a:ext uri="{9D8B030D-6E8A-4147-A177-3AD203B41FA5}">
                      <a16:colId xmlns:a16="http://schemas.microsoft.com/office/drawing/2014/main" val="406163829"/>
                    </a:ext>
                  </a:extLst>
                </a:gridCol>
                <a:gridCol w="1476715">
                  <a:extLst>
                    <a:ext uri="{9D8B030D-6E8A-4147-A177-3AD203B41FA5}">
                      <a16:colId xmlns:a16="http://schemas.microsoft.com/office/drawing/2014/main" val="2150660195"/>
                    </a:ext>
                  </a:extLst>
                </a:gridCol>
                <a:gridCol w="2756354">
                  <a:extLst>
                    <a:ext uri="{9D8B030D-6E8A-4147-A177-3AD203B41FA5}">
                      <a16:colId xmlns:a16="http://schemas.microsoft.com/office/drawing/2014/main" val="4058886993"/>
                    </a:ext>
                  </a:extLst>
                </a:gridCol>
              </a:tblGrid>
              <a:tr h="686122">
                <a:tc>
                  <a:txBody>
                    <a:bodyPr/>
                    <a:lstStyle/>
                    <a:p>
                      <a:pPr algn="ctr"/>
                      <a:r>
                        <a:rPr kumimoji="1" lang="ja-JP" altLang="en-US" sz="1800" dirty="0"/>
                        <a:t>何を</a:t>
                      </a:r>
                      <a:endParaRPr kumimoji="1" lang="en-US" altLang="ja-JP" sz="1800" dirty="0"/>
                    </a:p>
                    <a:p>
                      <a:pPr algn="ctr"/>
                      <a:r>
                        <a:rPr kumimoji="1" lang="ja-JP" altLang="en-US" sz="1800" dirty="0"/>
                        <a:t>（特性）</a:t>
                      </a:r>
                      <a:endParaRPr kumimoji="1" lang="ja-JP" altLang="en-US" sz="1800" dirty="0">
                        <a:solidFill>
                          <a:schemeClr val="tx1"/>
                        </a:solidFill>
                      </a:endParaRPr>
                    </a:p>
                  </a:txBody>
                  <a:tcPr marL="91451" marR="91451" marT="45706" marB="45706" anchor="ctr"/>
                </a:tc>
                <a:tc>
                  <a:txBody>
                    <a:bodyPr/>
                    <a:lstStyle/>
                    <a:p>
                      <a:pPr algn="ctr"/>
                      <a:r>
                        <a:rPr kumimoji="1" lang="ja-JP" altLang="en-US" sz="1600" dirty="0">
                          <a:solidFill>
                            <a:schemeClr val="tx1"/>
                          </a:solidFill>
                        </a:rPr>
                        <a:t>曖昧作業によるトラブル発生件数を</a:t>
                      </a:r>
                    </a:p>
                  </a:txBody>
                  <a:tcPr marL="91451" marR="91451" marT="45706" marB="45706" anchor="ctr"/>
                </a:tc>
                <a:tc>
                  <a:txBody>
                    <a:bodyPr/>
                    <a:lstStyle/>
                    <a:p>
                      <a:pPr algn="ctr"/>
                      <a:r>
                        <a:rPr kumimoji="1" lang="ja-JP" altLang="en-US" sz="1800" dirty="0"/>
                        <a:t>どれだけ</a:t>
                      </a:r>
                      <a:endParaRPr kumimoji="1" lang="en-US" altLang="ja-JP" sz="1800" dirty="0"/>
                    </a:p>
                    <a:p>
                      <a:pPr algn="ctr"/>
                      <a:r>
                        <a:rPr kumimoji="1" lang="ja-JP" altLang="en-US" sz="1800" dirty="0"/>
                        <a:t>（目標値）</a:t>
                      </a:r>
                      <a:endParaRPr kumimoji="1" lang="ja-JP" altLang="en-US" sz="1800" dirty="0">
                        <a:solidFill>
                          <a:schemeClr val="tx1"/>
                        </a:solidFill>
                      </a:endParaRPr>
                    </a:p>
                  </a:txBody>
                  <a:tcPr marL="91451" marR="91451" marT="45706" marB="45706" anchor="ctr"/>
                </a:tc>
                <a:tc>
                  <a:txBody>
                    <a:bodyPr/>
                    <a:lstStyle/>
                    <a:p>
                      <a:pPr algn="ctr"/>
                      <a:r>
                        <a:rPr kumimoji="1" lang="en-US" altLang="ja-JP" sz="1800" dirty="0">
                          <a:solidFill>
                            <a:schemeClr val="tx1"/>
                          </a:solidFill>
                        </a:rPr>
                        <a:t>2024</a:t>
                      </a:r>
                      <a:r>
                        <a:rPr kumimoji="1" lang="ja-JP" altLang="en-US" sz="1800" dirty="0">
                          <a:solidFill>
                            <a:schemeClr val="tx1"/>
                          </a:solidFill>
                        </a:rPr>
                        <a:t>年</a:t>
                      </a:r>
                      <a:r>
                        <a:rPr kumimoji="1" lang="en-US" altLang="ja-JP" sz="1800" dirty="0">
                          <a:solidFill>
                            <a:schemeClr val="tx1"/>
                          </a:solidFill>
                        </a:rPr>
                        <a:t>3</a:t>
                      </a:r>
                      <a:r>
                        <a:rPr kumimoji="1" lang="ja-JP" altLang="en-US" sz="1800" dirty="0">
                          <a:solidFill>
                            <a:schemeClr val="tx1"/>
                          </a:solidFill>
                        </a:rPr>
                        <a:t>月末までに</a:t>
                      </a:r>
                      <a:endParaRPr kumimoji="1" lang="en-US" altLang="ja-JP" sz="1800" dirty="0">
                        <a:solidFill>
                          <a:schemeClr val="tx1"/>
                        </a:solidFill>
                      </a:endParaRPr>
                    </a:p>
                    <a:p>
                      <a:pPr algn="ctr"/>
                      <a:r>
                        <a:rPr kumimoji="1" lang="en-US" altLang="ja-JP" sz="1800" dirty="0">
                          <a:solidFill>
                            <a:schemeClr val="tx1"/>
                          </a:solidFill>
                        </a:rPr>
                        <a:t>【</a:t>
                      </a:r>
                      <a:r>
                        <a:rPr kumimoji="1" lang="ja-JP" altLang="en-US" sz="1800" dirty="0">
                          <a:solidFill>
                            <a:schemeClr val="tx1"/>
                          </a:solidFill>
                        </a:rPr>
                        <a:t> </a:t>
                      </a:r>
                      <a:r>
                        <a:rPr kumimoji="1" lang="en-US" altLang="ja-JP" sz="1800" dirty="0">
                          <a:solidFill>
                            <a:schemeClr val="tx1"/>
                          </a:solidFill>
                        </a:rPr>
                        <a:t>0</a:t>
                      </a:r>
                      <a:r>
                        <a:rPr kumimoji="1" lang="ja-JP" altLang="en-US" sz="1800" dirty="0">
                          <a:solidFill>
                            <a:schemeClr val="tx1"/>
                          </a:solidFill>
                        </a:rPr>
                        <a:t>件にする </a:t>
                      </a:r>
                      <a:r>
                        <a:rPr kumimoji="1" lang="en-US" altLang="ja-JP" sz="1800" dirty="0">
                          <a:solidFill>
                            <a:schemeClr val="tx1"/>
                          </a:solidFill>
                        </a:rPr>
                        <a:t>】</a:t>
                      </a:r>
                    </a:p>
                  </a:txBody>
                  <a:tcPr marL="91451" marR="91451" marT="45706" marB="45706" anchor="ctr"/>
                </a:tc>
                <a:extLst>
                  <a:ext uri="{0D108BD9-81ED-4DB2-BD59-A6C34878D82A}">
                    <a16:rowId xmlns:a16="http://schemas.microsoft.com/office/drawing/2014/main" val="3577941429"/>
                  </a:ext>
                </a:extLst>
              </a:tr>
            </a:tbl>
          </a:graphicData>
        </a:graphic>
      </p:graphicFrame>
      <p:sp>
        <p:nvSpPr>
          <p:cNvPr id="8" name="フローチャート: 処理 7">
            <a:extLst>
              <a:ext uri="{FF2B5EF4-FFF2-40B4-BE49-F238E27FC236}">
                <a16:creationId xmlns:a16="http://schemas.microsoft.com/office/drawing/2014/main" id="{637F740E-A485-C8A7-C1EF-025C67E8C91B}"/>
              </a:ext>
            </a:extLst>
          </p:cNvPr>
          <p:cNvSpPr/>
          <p:nvPr/>
        </p:nvSpPr>
        <p:spPr>
          <a:xfrm>
            <a:off x="5976328" y="3786048"/>
            <a:ext cx="1260000" cy="32400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D8AEA43-648A-E08A-CE6E-85F27F769A45}"/>
              </a:ext>
            </a:extLst>
          </p:cNvPr>
          <p:cNvSpPr/>
          <p:nvPr/>
        </p:nvSpPr>
        <p:spPr>
          <a:xfrm>
            <a:off x="5249160" y="1042451"/>
            <a:ext cx="3466081" cy="792000"/>
          </a:xfrm>
          <a:prstGeom prst="rect">
            <a:avLst/>
          </a:prstGeom>
          <a:solidFill>
            <a:schemeClr val="bg1"/>
          </a:solidFill>
          <a:ln w="57150">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2"/>
                </a:solidFill>
              </a:rPr>
              <a:t>上位方針より</a:t>
            </a:r>
            <a:endParaRPr kumimoji="1" lang="en-US" altLang="ja-JP" sz="2000" b="1" dirty="0">
              <a:solidFill>
                <a:schemeClr val="tx2"/>
              </a:solidFill>
            </a:endParaRPr>
          </a:p>
          <a:p>
            <a:pPr algn="ctr"/>
            <a:r>
              <a:rPr kumimoji="1" lang="ja-JP" altLang="en-US" sz="2000" b="1" dirty="0">
                <a:solidFill>
                  <a:schemeClr val="tx2"/>
                </a:solidFill>
              </a:rPr>
              <a:t>曖昧作業撲滅が掲げられている</a:t>
            </a:r>
          </a:p>
        </p:txBody>
      </p:sp>
      <p:graphicFrame>
        <p:nvGraphicFramePr>
          <p:cNvPr id="2" name="グラフ 1">
            <a:extLst>
              <a:ext uri="{FF2B5EF4-FFF2-40B4-BE49-F238E27FC236}">
                <a16:creationId xmlns:a16="http://schemas.microsoft.com/office/drawing/2014/main" id="{52E335BC-FCE8-1828-80BE-4307815BC9CB}"/>
              </a:ext>
            </a:extLst>
          </p:cNvPr>
          <p:cNvGraphicFramePr/>
          <p:nvPr>
            <p:extLst>
              <p:ext uri="{D42A27DB-BD31-4B8C-83A1-F6EECF244321}">
                <p14:modId xmlns:p14="http://schemas.microsoft.com/office/powerpoint/2010/main" val="829844794"/>
              </p:ext>
            </p:extLst>
          </p:nvPr>
        </p:nvGraphicFramePr>
        <p:xfrm>
          <a:off x="290513" y="1954336"/>
          <a:ext cx="4572000" cy="319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a:extLst>
              <a:ext uri="{FF2B5EF4-FFF2-40B4-BE49-F238E27FC236}">
                <a16:creationId xmlns:a16="http://schemas.microsoft.com/office/drawing/2014/main" id="{74C221B3-B80D-6358-1256-8C7246717B06}"/>
              </a:ext>
            </a:extLst>
          </p:cNvPr>
          <p:cNvSpPr/>
          <p:nvPr/>
        </p:nvSpPr>
        <p:spPr>
          <a:xfrm>
            <a:off x="650513" y="1042451"/>
            <a:ext cx="3852000" cy="792000"/>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2128" b="1" i="0" u="none" strike="noStrike" kern="1200" baseline="0">
                <a:solidFill>
                  <a:srgbClr val="0D2EA0"/>
                </a:solidFill>
                <a:latin typeface="+mn-lt"/>
                <a:ea typeface="+mn-ea"/>
                <a:cs typeface="+mn-cs"/>
              </a:defRPr>
            </a:pPr>
            <a:r>
              <a:rPr lang="en-US" altLang="ja-JP" dirty="0">
                <a:solidFill>
                  <a:schemeClr val="bg1"/>
                </a:solidFill>
              </a:rPr>
              <a:t>FA</a:t>
            </a:r>
            <a:r>
              <a:rPr lang="ja-JP" altLang="en-US" dirty="0">
                <a:solidFill>
                  <a:schemeClr val="bg1"/>
                </a:solidFill>
              </a:rPr>
              <a:t>起因のトラブル件数</a:t>
            </a:r>
            <a:r>
              <a:rPr lang="en-US" altLang="ja-JP" dirty="0">
                <a:solidFill>
                  <a:schemeClr val="bg1"/>
                </a:solidFill>
              </a:rPr>
              <a:t>(6</a:t>
            </a:r>
            <a:r>
              <a:rPr lang="ja-JP" altLang="en-US" dirty="0">
                <a:solidFill>
                  <a:schemeClr val="bg1"/>
                </a:solidFill>
              </a:rPr>
              <a:t>カ月</a:t>
            </a:r>
            <a:r>
              <a:rPr lang="en-US" altLang="ja-JP" dirty="0">
                <a:solidFill>
                  <a:schemeClr val="bg1"/>
                </a:solidFill>
              </a:rPr>
              <a:t>)</a:t>
            </a:r>
          </a:p>
        </p:txBody>
      </p:sp>
      <p:sp>
        <p:nvSpPr>
          <p:cNvPr id="11" name="図形 10">
            <a:extLst>
              <a:ext uri="{FF2B5EF4-FFF2-40B4-BE49-F238E27FC236}">
                <a16:creationId xmlns:a16="http://schemas.microsoft.com/office/drawing/2014/main" id="{2DFA434E-C162-F224-5B41-D6DF0893E405}"/>
              </a:ext>
            </a:extLst>
          </p:cNvPr>
          <p:cNvSpPr/>
          <p:nvPr/>
        </p:nvSpPr>
        <p:spPr>
          <a:xfrm rot="3353457">
            <a:off x="2156213" y="2238521"/>
            <a:ext cx="1526711" cy="1184642"/>
          </a:xfrm>
          <a:prstGeom prst="swooshArrow">
            <a:avLst>
              <a:gd name="adj1" fmla="val 16310"/>
              <a:gd name="adj2" fmla="val 313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3" name="爆発: 8 pt 12">
            <a:extLst>
              <a:ext uri="{FF2B5EF4-FFF2-40B4-BE49-F238E27FC236}">
                <a16:creationId xmlns:a16="http://schemas.microsoft.com/office/drawing/2014/main" id="{2DA212F4-93C4-69A2-3829-085F72D41045}"/>
              </a:ext>
            </a:extLst>
          </p:cNvPr>
          <p:cNvSpPr/>
          <p:nvPr/>
        </p:nvSpPr>
        <p:spPr>
          <a:xfrm>
            <a:off x="2578125" y="3377288"/>
            <a:ext cx="2197500" cy="1177889"/>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b="1" dirty="0">
                <a:solidFill>
                  <a:srgbClr val="FF0000"/>
                </a:solidFill>
              </a:rPr>
              <a:t>曖昧起因によるトラブル０件へ</a:t>
            </a:r>
            <a:endParaRPr kumimoji="1" lang="en-US" altLang="ja-JP" sz="1200" b="1" dirty="0">
              <a:solidFill>
                <a:srgbClr val="FF0000"/>
              </a:solidFill>
            </a:endParaRPr>
          </a:p>
        </p:txBody>
      </p:sp>
      <p:sp>
        <p:nvSpPr>
          <p:cNvPr id="18" name="テキスト ボックス 17">
            <a:extLst>
              <a:ext uri="{FF2B5EF4-FFF2-40B4-BE49-F238E27FC236}">
                <a16:creationId xmlns:a16="http://schemas.microsoft.com/office/drawing/2014/main" id="{FAD9198F-FAA6-BCF7-5614-53F821F3B2FF}"/>
              </a:ext>
            </a:extLst>
          </p:cNvPr>
          <p:cNvSpPr txBox="1"/>
          <p:nvPr/>
        </p:nvSpPr>
        <p:spPr>
          <a:xfrm>
            <a:off x="1154945" y="3030325"/>
            <a:ext cx="1260000" cy="261610"/>
          </a:xfrm>
          <a:prstGeom prst="rect">
            <a:avLst/>
          </a:prstGeom>
          <a:noFill/>
        </p:spPr>
        <p:txBody>
          <a:bodyPr wrap="square" rtlCol="0" anchor="ctr">
            <a:spAutoFit/>
          </a:bodyPr>
          <a:lstStyle/>
          <a:p>
            <a:pPr algn="ctr"/>
            <a:r>
              <a:rPr kumimoji="1" lang="ja-JP" altLang="en-US" sz="1100" b="1" dirty="0"/>
              <a:t>曖昧起因トラブル</a:t>
            </a:r>
            <a:endParaRPr kumimoji="1" lang="en-US" altLang="ja-JP" sz="1100" b="1" dirty="0"/>
          </a:p>
        </p:txBody>
      </p:sp>
      <p:cxnSp>
        <p:nvCxnSpPr>
          <p:cNvPr id="14" name="直線コネクタ 13">
            <a:extLst>
              <a:ext uri="{FF2B5EF4-FFF2-40B4-BE49-F238E27FC236}">
                <a16:creationId xmlns:a16="http://schemas.microsoft.com/office/drawing/2014/main" id="{1F674892-F676-D17A-C2CD-D9BB0CC38465}"/>
              </a:ext>
            </a:extLst>
          </p:cNvPr>
          <p:cNvCxnSpPr/>
          <p:nvPr/>
        </p:nvCxnSpPr>
        <p:spPr>
          <a:xfrm>
            <a:off x="6057900" y="3030325"/>
            <a:ext cx="25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コネクタ: カギ線 15">
            <a:extLst>
              <a:ext uri="{FF2B5EF4-FFF2-40B4-BE49-F238E27FC236}">
                <a16:creationId xmlns:a16="http://schemas.microsoft.com/office/drawing/2014/main" id="{FD7407E9-7B84-42BB-86E5-86338063FF6C}"/>
              </a:ext>
            </a:extLst>
          </p:cNvPr>
          <p:cNvCxnSpPr>
            <a:cxnSpLocks/>
            <a:endCxn id="8" idx="3"/>
          </p:cNvCxnSpPr>
          <p:nvPr/>
        </p:nvCxnSpPr>
        <p:spPr>
          <a:xfrm rot="5400000">
            <a:off x="7193141" y="3073513"/>
            <a:ext cx="917723" cy="831347"/>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875487"/>
      </p:ext>
    </p:extLst>
  </p:cSld>
  <p:clrMapOvr>
    <a:masterClrMapping/>
  </p:clrMapOvr>
  <mc:AlternateContent xmlns:mc="http://schemas.openxmlformats.org/markup-compatibility/2006" xmlns:p14="http://schemas.microsoft.com/office/powerpoint/2010/main">
    <mc:Choice Requires="p14">
      <p:transition spd="slow" p14:dur="2000" advTm="13833"/>
    </mc:Choice>
    <mc:Fallback xmlns="">
      <p:transition spd="slow" advTm="138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5576570-AEBA-A339-B561-9199150D92AA}"/>
              </a:ext>
            </a:extLst>
          </p:cNvPr>
          <p:cNvSpPr>
            <a:spLocks noGrp="1"/>
          </p:cNvSpPr>
          <p:nvPr>
            <p:ph type="sldNum" sz="quarter" idx="10"/>
          </p:nvPr>
        </p:nvSpPr>
        <p:spPr/>
        <p:txBody>
          <a:bodyPr/>
          <a:lstStyle/>
          <a:p>
            <a:fld id="{2714E9B5-9B87-4B86-A617-088EF19C2C8B}" type="slidenum">
              <a:rPr kumimoji="1" lang="ja-JP" altLang="en-US" smtClean="0"/>
              <a:pPr/>
              <a:t>19</a:t>
            </a:fld>
            <a:endParaRPr kumimoji="1" lang="ja-JP" altLang="en-US"/>
          </a:p>
        </p:txBody>
      </p:sp>
      <p:sp>
        <p:nvSpPr>
          <p:cNvPr id="5" name="タイトル 4">
            <a:extLst>
              <a:ext uri="{FF2B5EF4-FFF2-40B4-BE49-F238E27FC236}">
                <a16:creationId xmlns:a16="http://schemas.microsoft.com/office/drawing/2014/main" id="{C289082E-9792-125E-F456-16BF51495E2E}"/>
              </a:ext>
            </a:extLst>
          </p:cNvPr>
          <p:cNvSpPr>
            <a:spLocks noGrp="1"/>
          </p:cNvSpPr>
          <p:nvPr>
            <p:ph type="title"/>
          </p:nvPr>
        </p:nvSpPr>
        <p:spPr>
          <a:xfrm>
            <a:off x="290798" y="156116"/>
            <a:ext cx="6878068" cy="539209"/>
          </a:xfrm>
        </p:spPr>
        <p:txBody>
          <a:bodyPr>
            <a:normAutofit/>
          </a:bodyPr>
          <a:lstStyle/>
          <a:p>
            <a:r>
              <a:rPr lang="en-US" altLang="ja-JP" sz="2800" dirty="0"/>
              <a:t>10</a:t>
            </a:r>
            <a:r>
              <a:rPr kumimoji="1" lang="en-US" altLang="ja-JP" sz="2800" dirty="0"/>
              <a:t>-1.</a:t>
            </a:r>
            <a:r>
              <a:rPr kumimoji="1" lang="ja-JP" altLang="en-US" sz="2800" dirty="0"/>
              <a:t>現状</a:t>
            </a:r>
            <a:r>
              <a:rPr lang="ja-JP" altLang="en-US" sz="2800" dirty="0"/>
              <a:t>調査</a:t>
            </a:r>
            <a:endParaRPr kumimoji="1" lang="ja-JP" altLang="en-US" sz="2800" dirty="0"/>
          </a:p>
        </p:txBody>
      </p:sp>
      <p:sp>
        <p:nvSpPr>
          <p:cNvPr id="2" name="四角形: 角を丸くする 1">
            <a:extLst>
              <a:ext uri="{FF2B5EF4-FFF2-40B4-BE49-F238E27FC236}">
                <a16:creationId xmlns:a16="http://schemas.microsoft.com/office/drawing/2014/main" id="{8AC2F78C-6310-9C2D-98CF-751E500919B7}"/>
              </a:ext>
            </a:extLst>
          </p:cNvPr>
          <p:cNvSpPr/>
          <p:nvPr/>
        </p:nvSpPr>
        <p:spPr>
          <a:xfrm>
            <a:off x="72731" y="902061"/>
            <a:ext cx="7986748" cy="703384"/>
          </a:xfrm>
          <a:prstGeom prst="roundRect">
            <a:avLst/>
          </a:prstGeom>
          <a:solidFill>
            <a:schemeClr val="bg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Q:</a:t>
            </a:r>
            <a:r>
              <a:rPr kumimoji="1" lang="ja-JP" altLang="en-US" b="1" dirty="0">
                <a:solidFill>
                  <a:schemeClr val="tx1"/>
                </a:solidFill>
              </a:rPr>
              <a:t>標準化されていないことによってどんなトラブルが発生しているの？</a:t>
            </a:r>
          </a:p>
        </p:txBody>
      </p:sp>
      <p:graphicFrame>
        <p:nvGraphicFramePr>
          <p:cNvPr id="12" name="表 11">
            <a:extLst>
              <a:ext uri="{FF2B5EF4-FFF2-40B4-BE49-F238E27FC236}">
                <a16:creationId xmlns:a16="http://schemas.microsoft.com/office/drawing/2014/main" id="{E3937240-EB66-D64C-E8B6-C04568A05C03}"/>
              </a:ext>
            </a:extLst>
          </p:cNvPr>
          <p:cNvGraphicFramePr>
            <a:graphicFrameLocks noGrp="1"/>
          </p:cNvGraphicFramePr>
          <p:nvPr>
            <p:extLst>
              <p:ext uri="{D42A27DB-BD31-4B8C-83A1-F6EECF244321}">
                <p14:modId xmlns:p14="http://schemas.microsoft.com/office/powerpoint/2010/main" val="1040188697"/>
              </p:ext>
            </p:extLst>
          </p:nvPr>
        </p:nvGraphicFramePr>
        <p:xfrm>
          <a:off x="72731" y="2410041"/>
          <a:ext cx="5073427" cy="3184451"/>
        </p:xfrm>
        <a:graphic>
          <a:graphicData uri="http://schemas.openxmlformats.org/drawingml/2006/table">
            <a:tbl>
              <a:tblPr/>
              <a:tblGrid>
                <a:gridCol w="3835550">
                  <a:extLst>
                    <a:ext uri="{9D8B030D-6E8A-4147-A177-3AD203B41FA5}">
                      <a16:colId xmlns:a16="http://schemas.microsoft.com/office/drawing/2014/main" val="4015187889"/>
                    </a:ext>
                  </a:extLst>
                </a:gridCol>
                <a:gridCol w="1237877">
                  <a:extLst>
                    <a:ext uri="{9D8B030D-6E8A-4147-A177-3AD203B41FA5}">
                      <a16:colId xmlns:a16="http://schemas.microsoft.com/office/drawing/2014/main" val="4059875398"/>
                    </a:ext>
                  </a:extLst>
                </a:gridCol>
              </a:tblGrid>
              <a:tr h="461473">
                <a:tc>
                  <a:txBody>
                    <a:bodyPr/>
                    <a:lstStyle/>
                    <a:p>
                      <a:pPr algn="l" fontAlgn="b"/>
                      <a:r>
                        <a:rPr lang="ja-JP" altLang="en-US" sz="1600" b="0" i="0" u="none" strike="noStrike" dirty="0">
                          <a:solidFill>
                            <a:srgbClr val="FFFFFF"/>
                          </a:solidFill>
                          <a:effectLst/>
                          <a:latin typeface="Meiryo UI" panose="020B0604030504040204" pitchFamily="50" charset="-128"/>
                          <a:ea typeface="Meiryo UI" panose="020B0604030504040204" pitchFamily="50" charset="-128"/>
                        </a:rPr>
                        <a:t>　</a:t>
                      </a:r>
                      <a:r>
                        <a:rPr lang="ja-JP" altLang="en-US" sz="2400" b="0" i="0" u="none" strike="noStrike" dirty="0">
                          <a:solidFill>
                            <a:srgbClr val="FFFFFF"/>
                          </a:solidFill>
                          <a:effectLst/>
                          <a:latin typeface="Meiryo UI" panose="020B0604030504040204" pitchFamily="50" charset="-128"/>
                          <a:ea typeface="Meiryo UI" panose="020B0604030504040204" pitchFamily="50" charset="-128"/>
                        </a:rPr>
                        <a:t>不具合内容</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99"/>
                    </a:solidFill>
                  </a:tcPr>
                </a:tc>
                <a:tc>
                  <a:txBody>
                    <a:bodyPr/>
                    <a:lstStyle/>
                    <a:p>
                      <a:pPr algn="l" fontAlgn="b"/>
                      <a:r>
                        <a:rPr lang="ja-JP" altLang="en-US" sz="1100" b="0" i="0" u="none" strike="noStrike" dirty="0">
                          <a:solidFill>
                            <a:srgbClr val="FFFFFF"/>
                          </a:solidFill>
                          <a:effectLst/>
                          <a:latin typeface="Meiryo UI" panose="020B0604030504040204" pitchFamily="50" charset="-128"/>
                          <a:ea typeface="Meiryo UI" panose="020B0604030504040204" pitchFamily="50" charset="-128"/>
                        </a:rPr>
                        <a:t>　</a:t>
                      </a:r>
                      <a:r>
                        <a:rPr lang="ja-JP" altLang="en-US" sz="2000" b="0" i="0" u="none" strike="noStrike" dirty="0">
                          <a:solidFill>
                            <a:srgbClr val="FFFFFF"/>
                          </a:solidFill>
                          <a:effectLst/>
                          <a:latin typeface="Meiryo UI" panose="020B0604030504040204" pitchFamily="50" charset="-128"/>
                          <a:ea typeface="Meiryo UI" panose="020B0604030504040204" pitchFamily="50" charset="-128"/>
                        </a:rPr>
                        <a:t>分類</a:t>
                      </a:r>
                      <a:r>
                        <a:rPr lang="en-US" altLang="ja-JP" sz="2000" b="0" i="0" u="none" strike="noStrike" dirty="0">
                          <a:solidFill>
                            <a:srgbClr val="FFFFFF"/>
                          </a:solidFill>
                          <a:effectLst/>
                          <a:latin typeface="Meiryo UI" panose="020B0604030504040204" pitchFamily="50" charset="-128"/>
                          <a:ea typeface="Meiryo UI" panose="020B0604030504040204" pitchFamily="50" charset="-128"/>
                        </a:rPr>
                        <a:t>/</a:t>
                      </a:r>
                      <a:r>
                        <a:rPr lang="ja-JP" altLang="en-US" sz="2000" b="0" i="0" u="none" strike="noStrike" dirty="0">
                          <a:solidFill>
                            <a:srgbClr val="FFFFFF"/>
                          </a:solidFill>
                          <a:effectLst/>
                          <a:latin typeface="Meiryo UI" panose="020B0604030504040204" pitchFamily="50" charset="-128"/>
                          <a:ea typeface="Meiryo UI" panose="020B0604030504040204" pitchFamily="50" charset="-128"/>
                        </a:rPr>
                        <a:t>現象</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99"/>
                    </a:solidFill>
                  </a:tcPr>
                </a:tc>
                <a:extLst>
                  <a:ext uri="{0D108BD9-81ED-4DB2-BD59-A6C34878D82A}">
                    <a16:rowId xmlns:a16="http://schemas.microsoft.com/office/drawing/2014/main" val="2701303309"/>
                  </a:ext>
                </a:extLst>
              </a:tr>
              <a:tr h="540262">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カバー取付向き間違い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作業間違い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475336"/>
                  </a:ext>
                </a:extLst>
              </a:tr>
              <a:tr h="561930">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エアシリンダー近接センサー固定ネジ</a:t>
                      </a:r>
                      <a:endParaRPr lang="en-US" altLang="ja-JP" sz="16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向き変更忘れ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作業間違い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687442"/>
                  </a:ext>
                </a:extLst>
              </a:tr>
              <a:tr h="540262">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ドアレールカバー取付間違い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作業間違い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754426"/>
                  </a:ext>
                </a:extLst>
              </a:tr>
              <a:tr h="540262">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ケーブル配線経路間違い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作業間違い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976811"/>
                  </a:ext>
                </a:extLst>
              </a:tr>
              <a:tr h="540262">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　穴あけ間違い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作業間違い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387213"/>
                  </a:ext>
                </a:extLst>
              </a:tr>
            </a:tbl>
          </a:graphicData>
        </a:graphic>
      </p:graphicFrame>
      <p:pic>
        <p:nvPicPr>
          <p:cNvPr id="11266" name="Picture 2" descr="頭を抱えて悩む人のピクトグラムイラストのフリー素材｜イラストイメージ">
            <a:extLst>
              <a:ext uri="{FF2B5EF4-FFF2-40B4-BE49-F238E27FC236}">
                <a16:creationId xmlns:a16="http://schemas.microsoft.com/office/drawing/2014/main" id="{D217A9AB-6324-9834-25C6-197599C0DB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640597" y="3881334"/>
            <a:ext cx="3184451" cy="3184451"/>
          </a:xfrm>
          <a:prstGeom prst="rect">
            <a:avLst/>
          </a:prstGeom>
          <a:noFill/>
          <a:extLst>
            <a:ext uri="{909E8E84-426E-40DD-AFC4-6F175D3DCCD1}">
              <a14:hiddenFill xmlns:a14="http://schemas.microsoft.com/office/drawing/2010/main">
                <a:solidFill>
                  <a:srgbClr val="FFFFFF"/>
                </a:solidFill>
              </a14:hiddenFill>
            </a:ext>
          </a:extLst>
        </p:spPr>
      </p:pic>
      <p:sp>
        <p:nvSpPr>
          <p:cNvPr id="17" name="思考の吹き出し: 雲形 16">
            <a:extLst>
              <a:ext uri="{FF2B5EF4-FFF2-40B4-BE49-F238E27FC236}">
                <a16:creationId xmlns:a16="http://schemas.microsoft.com/office/drawing/2014/main" id="{93F1CC7F-9ECE-D20B-A850-248926DD596C}"/>
              </a:ext>
            </a:extLst>
          </p:cNvPr>
          <p:cNvSpPr/>
          <p:nvPr/>
        </p:nvSpPr>
        <p:spPr>
          <a:xfrm>
            <a:off x="4579577" y="2336155"/>
            <a:ext cx="4534222" cy="2083981"/>
          </a:xfrm>
          <a:prstGeom prst="cloudCallout">
            <a:avLst>
              <a:gd name="adj1" fmla="val 15380"/>
              <a:gd name="adj2" fmla="val 6250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・図面に指示がない</a:t>
            </a:r>
            <a:endParaRPr kumimoji="1" lang="en-US" altLang="ja-JP" dirty="0">
              <a:solidFill>
                <a:schemeClr val="tx1"/>
              </a:solidFill>
            </a:endParaRPr>
          </a:p>
          <a:p>
            <a:r>
              <a:rPr kumimoji="1" lang="ja-JP" altLang="en-US" dirty="0">
                <a:solidFill>
                  <a:schemeClr val="tx1"/>
                </a:solidFill>
              </a:rPr>
              <a:t>・前回と図面が変わっている</a:t>
            </a:r>
            <a:endParaRPr kumimoji="1" lang="en-US" altLang="ja-JP" dirty="0">
              <a:solidFill>
                <a:schemeClr val="tx1"/>
              </a:solidFill>
            </a:endParaRPr>
          </a:p>
          <a:p>
            <a:r>
              <a:rPr kumimoji="1" lang="ja-JP" altLang="en-US" dirty="0">
                <a:solidFill>
                  <a:schemeClr val="tx1"/>
                </a:solidFill>
              </a:rPr>
              <a:t>（担当者が変わっている）</a:t>
            </a:r>
            <a:endParaRPr kumimoji="1" lang="en-US" altLang="ja-JP" dirty="0">
              <a:solidFill>
                <a:schemeClr val="tx1"/>
              </a:solidFill>
            </a:endParaRPr>
          </a:p>
          <a:p>
            <a:r>
              <a:rPr kumimoji="1" lang="ja-JP" altLang="en-US" dirty="0">
                <a:solidFill>
                  <a:schemeClr val="tx1"/>
                </a:solidFill>
              </a:rPr>
              <a:t>・確認項目がなかった</a:t>
            </a:r>
            <a:endParaRPr kumimoji="1" lang="en-US" altLang="ja-JP" dirty="0">
              <a:solidFill>
                <a:schemeClr val="tx1"/>
              </a:solidFill>
            </a:endParaRPr>
          </a:p>
        </p:txBody>
      </p:sp>
      <p:sp>
        <p:nvSpPr>
          <p:cNvPr id="19" name="四角形: 角を丸くする 18">
            <a:extLst>
              <a:ext uri="{FF2B5EF4-FFF2-40B4-BE49-F238E27FC236}">
                <a16:creationId xmlns:a16="http://schemas.microsoft.com/office/drawing/2014/main" id="{0B190CEF-96A6-DE7D-5FF5-A5AC7783F892}"/>
              </a:ext>
            </a:extLst>
          </p:cNvPr>
          <p:cNvSpPr/>
          <p:nvPr/>
        </p:nvSpPr>
        <p:spPr>
          <a:xfrm>
            <a:off x="30201" y="1710048"/>
            <a:ext cx="3065122" cy="573982"/>
          </a:xfrm>
          <a:prstGeom prst="roundRect">
            <a:avLst/>
          </a:prstGeom>
          <a:solidFill>
            <a:srgbClr val="000099"/>
          </a:solidFill>
          <a:ln>
            <a:solidFill>
              <a:schemeClr val="bg1"/>
            </a:solidFill>
          </a:ln>
          <a:effectLst>
            <a:innerShdw blurRad="63500" dist="50800" dir="54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ea typeface="HGS創英角ﾎﾟｯﾌﾟ体" pitchFamily="50" charset="-128"/>
              </a:rPr>
              <a:t>作業間違い編</a:t>
            </a:r>
          </a:p>
        </p:txBody>
      </p:sp>
    </p:spTree>
    <p:extLst>
      <p:ext uri="{BB962C8B-B14F-4D97-AF65-F5344CB8AC3E}">
        <p14:creationId xmlns:p14="http://schemas.microsoft.com/office/powerpoint/2010/main" val="1318005703"/>
      </p:ext>
    </p:extLst>
  </p:cSld>
  <p:clrMapOvr>
    <a:masterClrMapping/>
  </p:clrMapOvr>
  <mc:AlternateContent xmlns:mc="http://schemas.openxmlformats.org/markup-compatibility/2006" xmlns:p14="http://schemas.microsoft.com/office/powerpoint/2010/main">
    <mc:Choice Requires="p14">
      <p:transition spd="slow" p14:dur="2000" advTm="20238"/>
    </mc:Choice>
    <mc:Fallback xmlns="">
      <p:transition spd="slow" advTm="2023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a:t>
            </a:r>
            <a:r>
              <a:rPr kumimoji="1" lang="ja-JP" altLang="en-US" sz="2800" dirty="0"/>
              <a:t>サークル紹介</a:t>
            </a:r>
          </a:p>
        </p:txBody>
      </p:sp>
      <p:graphicFrame>
        <p:nvGraphicFramePr>
          <p:cNvPr id="7" name="表 6">
            <a:extLst>
              <a:ext uri="{FF2B5EF4-FFF2-40B4-BE49-F238E27FC236}">
                <a16:creationId xmlns:a16="http://schemas.microsoft.com/office/drawing/2014/main" id="{7167FFEF-EE6D-4A6C-851E-6F8536598BBC}"/>
              </a:ext>
            </a:extLst>
          </p:cNvPr>
          <p:cNvGraphicFramePr>
            <a:graphicFrameLocks noGrp="1"/>
          </p:cNvGraphicFramePr>
          <p:nvPr>
            <p:extLst>
              <p:ext uri="{D42A27DB-BD31-4B8C-83A1-F6EECF244321}">
                <p14:modId xmlns:p14="http://schemas.microsoft.com/office/powerpoint/2010/main" val="3223746724"/>
              </p:ext>
            </p:extLst>
          </p:nvPr>
        </p:nvGraphicFramePr>
        <p:xfrm>
          <a:off x="0" y="900000"/>
          <a:ext cx="9143999" cy="5719874"/>
        </p:xfrm>
        <a:graphic>
          <a:graphicData uri="http://schemas.openxmlformats.org/drawingml/2006/table">
            <a:tbl>
              <a:tblPr/>
              <a:tblGrid>
                <a:gridCol w="1533293">
                  <a:extLst>
                    <a:ext uri="{9D8B030D-6E8A-4147-A177-3AD203B41FA5}">
                      <a16:colId xmlns:a16="http://schemas.microsoft.com/office/drawing/2014/main" val="2563340210"/>
                    </a:ext>
                  </a:extLst>
                </a:gridCol>
                <a:gridCol w="172639">
                  <a:extLst>
                    <a:ext uri="{9D8B030D-6E8A-4147-A177-3AD203B41FA5}">
                      <a16:colId xmlns:a16="http://schemas.microsoft.com/office/drawing/2014/main" val="3891630382"/>
                    </a:ext>
                  </a:extLst>
                </a:gridCol>
                <a:gridCol w="1351830">
                  <a:extLst>
                    <a:ext uri="{9D8B030D-6E8A-4147-A177-3AD203B41FA5}">
                      <a16:colId xmlns:a16="http://schemas.microsoft.com/office/drawing/2014/main" val="1356825237"/>
                    </a:ext>
                  </a:extLst>
                </a:gridCol>
                <a:gridCol w="1565394">
                  <a:extLst>
                    <a:ext uri="{9D8B030D-6E8A-4147-A177-3AD203B41FA5}">
                      <a16:colId xmlns:a16="http://schemas.microsoft.com/office/drawing/2014/main" val="3947993685"/>
                    </a:ext>
                  </a:extLst>
                </a:gridCol>
                <a:gridCol w="1383146">
                  <a:extLst>
                    <a:ext uri="{9D8B030D-6E8A-4147-A177-3AD203B41FA5}">
                      <a16:colId xmlns:a16="http://schemas.microsoft.com/office/drawing/2014/main" val="955421675"/>
                    </a:ext>
                  </a:extLst>
                </a:gridCol>
                <a:gridCol w="1604404">
                  <a:extLst>
                    <a:ext uri="{9D8B030D-6E8A-4147-A177-3AD203B41FA5}">
                      <a16:colId xmlns:a16="http://schemas.microsoft.com/office/drawing/2014/main" val="3337204761"/>
                    </a:ext>
                  </a:extLst>
                </a:gridCol>
                <a:gridCol w="1533293">
                  <a:extLst>
                    <a:ext uri="{9D8B030D-6E8A-4147-A177-3AD203B41FA5}">
                      <a16:colId xmlns:a16="http://schemas.microsoft.com/office/drawing/2014/main" val="1952064258"/>
                    </a:ext>
                  </a:extLst>
                </a:gridCol>
              </a:tblGrid>
              <a:tr h="837860">
                <a:tc gridSpan="2">
                  <a:txBody>
                    <a:bodyPr/>
                    <a:lstStyle/>
                    <a:p>
                      <a:pPr algn="ctr" fontAlgn="ctr"/>
                      <a:r>
                        <a:rPr lang="ja-JP" altLang="en-US" sz="1900" b="1" i="0" u="none" strike="noStrike" dirty="0">
                          <a:solidFill>
                            <a:srgbClr val="FFFFFF"/>
                          </a:solidFill>
                          <a:effectLst/>
                          <a:latin typeface="+mj-lt"/>
                          <a:ea typeface="游ゴシック" panose="020B0400000000000000" pitchFamily="50" charset="-128"/>
                        </a:rPr>
                        <a:t>テーマ</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hMerge="1">
                  <a:txBody>
                    <a:bodyPr/>
                    <a:lstStyle/>
                    <a:p>
                      <a:pPr algn="ctr" fontAlgn="ctr"/>
                      <a:endParaRPr lang="ja-JP" altLang="en-US" sz="19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gridSpan="5">
                  <a:txBody>
                    <a:bodyPr/>
                    <a:lstStyle/>
                    <a:p>
                      <a:pPr algn="ctr" fontAlgn="ctr"/>
                      <a:r>
                        <a:rPr lang="en-US" altLang="ja-JP" sz="2000" b="1" i="0" u="none" strike="noStrike" dirty="0">
                          <a:solidFill>
                            <a:srgbClr val="FFFFFF"/>
                          </a:solidFill>
                          <a:effectLst/>
                          <a:latin typeface="+mj-lt"/>
                          <a:ea typeface="游ゴシック" panose="020B0400000000000000" pitchFamily="50" charset="-128"/>
                        </a:rPr>
                        <a:t>FA</a:t>
                      </a:r>
                      <a:r>
                        <a:rPr lang="ja-JP" altLang="en-US" sz="2000" b="1" i="0" u="none" strike="noStrike" dirty="0">
                          <a:solidFill>
                            <a:srgbClr val="FFFFFF"/>
                          </a:solidFill>
                          <a:effectLst/>
                          <a:latin typeface="+mj-lt"/>
                          <a:ea typeface="游ゴシック" panose="020B0400000000000000" pitchFamily="50" charset="-128"/>
                        </a:rPr>
                        <a:t>標準化活動</a:t>
                      </a:r>
                      <a:endParaRPr lang="en-US" altLang="ja-JP" sz="2000" b="1" i="0" u="none" strike="noStrike" dirty="0">
                        <a:solidFill>
                          <a:srgbClr val="FFFFFF"/>
                        </a:solidFill>
                        <a:effectLst/>
                        <a:latin typeface="+mj-lt"/>
                        <a:ea typeface="游ゴシック" panose="020B0400000000000000" pitchFamily="50" charset="-128"/>
                      </a:endParaRPr>
                    </a:p>
                    <a:p>
                      <a:pPr algn="ctr" fontAlgn="ctr"/>
                      <a:r>
                        <a:rPr kumimoji="1" lang="ja-JP" altLang="en-US" sz="2000" dirty="0">
                          <a:solidFill>
                            <a:schemeClr val="bg1"/>
                          </a:solidFill>
                          <a:latin typeface="+mj-lt"/>
                        </a:rPr>
                        <a:t>～</a:t>
                      </a:r>
                      <a:r>
                        <a:rPr kumimoji="1" lang="en-US" altLang="ja-JP" sz="2000" dirty="0">
                          <a:solidFill>
                            <a:schemeClr val="bg1"/>
                          </a:solidFill>
                          <a:latin typeface="+mj-lt"/>
                        </a:rPr>
                        <a:t>”At</a:t>
                      </a:r>
                      <a:r>
                        <a:rPr kumimoji="1" lang="ja-JP" altLang="en-US" sz="2000" dirty="0">
                          <a:solidFill>
                            <a:schemeClr val="bg1"/>
                          </a:solidFill>
                          <a:latin typeface="+mj-lt"/>
                        </a:rPr>
                        <a:t> </a:t>
                      </a:r>
                      <a:r>
                        <a:rPr kumimoji="1" lang="en-US" altLang="ja-JP" sz="2000" dirty="0">
                          <a:solidFill>
                            <a:schemeClr val="bg1"/>
                          </a:solidFill>
                          <a:latin typeface="+mj-lt"/>
                        </a:rPr>
                        <a:t>your side.”</a:t>
                      </a:r>
                      <a:r>
                        <a:rPr kumimoji="1" lang="ja-JP" altLang="en-US" sz="2000" dirty="0">
                          <a:solidFill>
                            <a:schemeClr val="bg1"/>
                          </a:solidFill>
                          <a:latin typeface="+mj-lt"/>
                        </a:rPr>
                        <a:t>の精神でお客様のためにできること～</a:t>
                      </a:r>
                      <a:endParaRPr lang="ja-JP" altLang="en-US" sz="2000" b="1" i="0" u="none" strike="noStrike" dirty="0">
                        <a:solidFill>
                          <a:schemeClr val="bg1"/>
                        </a:solidFill>
                        <a:effectLst/>
                        <a:latin typeface="+mj-lt"/>
                        <a:ea typeface="游ゴシック" panose="020B0400000000000000" pitchFamily="50" charset="-128"/>
                      </a:endParaRP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33664302"/>
                  </a:ext>
                </a:extLst>
              </a:tr>
              <a:tr h="831534">
                <a:tc gridSpan="7">
                  <a:txBody>
                    <a:bodyPr/>
                    <a:lstStyle/>
                    <a:p>
                      <a:pPr algn="ctr" fontAlgn="ctr"/>
                      <a:r>
                        <a:rPr lang="ja-JP" altLang="en-US" sz="1700" b="0" i="0" u="none" strike="noStrike" dirty="0">
                          <a:solidFill>
                            <a:srgbClr val="000000"/>
                          </a:solidFill>
                          <a:effectLst/>
                          <a:latin typeface="+mj-lt"/>
                          <a:ea typeface="游ゴシック" panose="020B0400000000000000" pitchFamily="50" charset="-128"/>
                        </a:rPr>
                        <a:t>分類　</a:t>
                      </a:r>
                      <a:r>
                        <a:rPr lang="en-US" altLang="ja-JP" sz="1700" b="0" i="0" u="none" strike="noStrike" dirty="0">
                          <a:solidFill>
                            <a:srgbClr val="000000"/>
                          </a:solidFill>
                          <a:effectLst/>
                          <a:latin typeface="+mj-lt"/>
                          <a:ea typeface="游ゴシック" panose="020B0400000000000000" pitchFamily="50" charset="-128"/>
                        </a:rPr>
                        <a:t>(</a:t>
                      </a:r>
                      <a:r>
                        <a:rPr lang="ja-JP" altLang="en-US" sz="1700" b="0" i="0" u="none" strike="noStrike" dirty="0">
                          <a:solidFill>
                            <a:srgbClr val="000000"/>
                          </a:solidFill>
                          <a:effectLst/>
                          <a:latin typeface="+mj-lt"/>
                          <a:ea typeface="游ゴシック" panose="020B0400000000000000" pitchFamily="50" charset="-128"/>
                        </a:rPr>
                        <a:t>品質・工数・安全・標準化・４Ｓ・その他</a:t>
                      </a:r>
                      <a:r>
                        <a:rPr lang="en-US" altLang="ja-JP" sz="1700" b="0" i="0" u="none" strike="noStrike" dirty="0">
                          <a:solidFill>
                            <a:srgbClr val="000000"/>
                          </a:solidFill>
                          <a:effectLst/>
                          <a:latin typeface="+mj-lt"/>
                          <a:ea typeface="游ゴシック" panose="020B0400000000000000" pitchFamily="50" charset="-128"/>
                        </a:rPr>
                        <a:t>)</a:t>
                      </a: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81617127"/>
                  </a:ext>
                </a:extLst>
              </a:tr>
              <a:tr h="738000">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所属</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6">
                  <a:txBody>
                    <a:bodyPr/>
                    <a:lstStyle/>
                    <a:p>
                      <a:pPr algn="ctr" fontAlgn="ctr"/>
                      <a:r>
                        <a:rPr lang="ja-JP" altLang="en-US" sz="1900" b="0" i="0" u="none" strike="noStrike" dirty="0">
                          <a:solidFill>
                            <a:srgbClr val="000000"/>
                          </a:solidFill>
                          <a:effectLst/>
                          <a:latin typeface="+mj-lt"/>
                          <a:ea typeface="游ゴシック" panose="020B0400000000000000" pitchFamily="50" charset="-128"/>
                        </a:rPr>
                        <a:t>ブラザー工業刈谷工場</a:t>
                      </a:r>
                      <a:endParaRPr lang="en-US" altLang="ja-JP" sz="1900" b="0" i="0" u="none" strike="noStrike" dirty="0">
                        <a:solidFill>
                          <a:srgbClr val="000000"/>
                        </a:solidFill>
                        <a:effectLst/>
                        <a:latin typeface="+mj-lt"/>
                        <a:ea typeface="游ゴシック" panose="020B0400000000000000" pitchFamily="50" charset="-128"/>
                      </a:endParaRPr>
                    </a:p>
                    <a:p>
                      <a:pPr algn="ctr" fontAlgn="ctr"/>
                      <a:r>
                        <a:rPr lang="ja-JP" altLang="en-US" sz="1900" b="0" i="0" u="none" strike="noStrike" dirty="0">
                          <a:solidFill>
                            <a:srgbClr val="000000"/>
                          </a:solidFill>
                          <a:effectLst/>
                          <a:latin typeface="+mj-lt"/>
                          <a:ea typeface="游ゴシック" panose="020B0400000000000000" pitchFamily="50" charset="-128"/>
                        </a:rPr>
                        <a:t>マシナリー事業 製造部 組立２Ｇ</a:t>
                      </a:r>
                      <a:endParaRPr lang="ja-JP" altLang="en-US" sz="1500" b="1" i="0" u="none" strike="noStrike" dirty="0">
                        <a:solidFill>
                          <a:srgbClr val="000000"/>
                        </a:solidFill>
                        <a:effectLst/>
                        <a:latin typeface="+mj-lt"/>
                        <a:ea typeface="游ゴシック" panose="020B0400000000000000" pitchFamily="50" charset="-128"/>
                      </a:endParaRP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pPr algn="ctr" fontAlgn="ctr"/>
                      <a:r>
                        <a:rPr lang="ja-JP" altLang="en-US" sz="1900" b="0" i="0" u="none" strike="noStrike">
                          <a:solidFill>
                            <a:srgbClr val="000000"/>
                          </a:solidFill>
                          <a:effectLst/>
                          <a:latin typeface="+mj-lt"/>
                          <a:ea typeface="游ゴシック" panose="020B0400000000000000" pitchFamily="50" charset="-128"/>
                        </a:rPr>
                        <a:t>マシナリー事業 製造部　組立２Ｇ</a:t>
                      </a:r>
                      <a:endParaRPr lang="ja-JP" altLang="en-US" sz="1900" b="0" i="0" u="none" strike="noStrike" dirty="0">
                        <a:solidFill>
                          <a:srgbClr val="000000"/>
                        </a:solidFill>
                        <a:effectLst/>
                        <a:latin typeface="+mj-lt"/>
                        <a:ea typeface="游ゴシック" panose="020B0400000000000000" pitchFamily="50" charset="-128"/>
                      </a:endParaRP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74220177"/>
                  </a:ext>
                </a:extLst>
              </a:tr>
              <a:tr h="738000">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サークル名</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6">
                  <a:txBody>
                    <a:bodyPr/>
                    <a:lstStyle/>
                    <a:p>
                      <a:pPr algn="ctr" fontAlgn="ctr"/>
                      <a:r>
                        <a:rPr lang="en-US" altLang="ja-JP" sz="2500" b="1" i="0" u="none" strike="noStrike" dirty="0">
                          <a:solidFill>
                            <a:srgbClr val="000000"/>
                          </a:solidFill>
                          <a:effectLst/>
                          <a:latin typeface="+mj-lt"/>
                          <a:ea typeface="游ゴシック" panose="020B0400000000000000" pitchFamily="50" charset="-128"/>
                        </a:rPr>
                        <a:t>FA</a:t>
                      </a:r>
                      <a:r>
                        <a:rPr lang="ja-JP" altLang="en-US" sz="2500" b="1" i="0" u="none" strike="noStrike" dirty="0">
                          <a:solidFill>
                            <a:srgbClr val="000000"/>
                          </a:solidFill>
                          <a:effectLst/>
                          <a:latin typeface="+mj-lt"/>
                          <a:ea typeface="游ゴシック" panose="020B0400000000000000" pitchFamily="50" charset="-128"/>
                        </a:rPr>
                        <a:t>サークル</a:t>
                      </a:r>
                      <a:endParaRPr lang="ja-JP" altLang="en-US" sz="1500" b="1" i="0" u="none" strike="noStrike" dirty="0">
                        <a:solidFill>
                          <a:srgbClr val="000000"/>
                        </a:solidFill>
                        <a:effectLst/>
                        <a:latin typeface="+mj-lt"/>
                        <a:ea typeface="游ゴシック" panose="020B0400000000000000" pitchFamily="50" charset="-128"/>
                      </a:endParaRP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pPr algn="ctr" fontAlgn="ctr"/>
                      <a:r>
                        <a:rPr lang="en-US" altLang="ja-JP" sz="2500" b="1" i="0" u="none" strike="noStrike">
                          <a:solidFill>
                            <a:srgbClr val="000000"/>
                          </a:solidFill>
                          <a:effectLst/>
                          <a:latin typeface="+mj-lt"/>
                          <a:ea typeface="游ゴシック" panose="020B0400000000000000" pitchFamily="50" charset="-128"/>
                        </a:rPr>
                        <a:t>FA</a:t>
                      </a:r>
                      <a:r>
                        <a:rPr lang="ja-JP" altLang="en-US" sz="2500" b="1" i="0" u="none" strike="noStrike">
                          <a:solidFill>
                            <a:srgbClr val="000000"/>
                          </a:solidFill>
                          <a:effectLst/>
                          <a:latin typeface="+mj-lt"/>
                          <a:ea typeface="游ゴシック" panose="020B0400000000000000" pitchFamily="50" charset="-128"/>
                        </a:rPr>
                        <a:t>サークル</a:t>
                      </a:r>
                      <a:endParaRPr lang="en-US" altLang="ja-JP" sz="2500" b="1" i="0" u="none" strike="noStrike" dirty="0">
                        <a:solidFill>
                          <a:srgbClr val="000000"/>
                        </a:solidFill>
                        <a:effectLst/>
                        <a:latin typeface="+mj-lt"/>
                        <a:ea typeface="游ゴシック" panose="020B0400000000000000" pitchFamily="50" charset="-128"/>
                      </a:endParaRPr>
                    </a:p>
                  </a:txBody>
                  <a:tcPr marL="84681" marR="84681" marT="42340" marB="423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60529106"/>
                  </a:ext>
                </a:extLst>
              </a:tr>
              <a:tr h="590399">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メンバー</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役割</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役割</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メンバー</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役割</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メンバー</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ja-JP" altLang="en-US" sz="1500" b="1" i="0" u="none" strike="noStrike" dirty="0">
                          <a:solidFill>
                            <a:srgbClr val="000000"/>
                          </a:solidFill>
                          <a:effectLst/>
                          <a:latin typeface="+mj-lt"/>
                          <a:ea typeface="游ゴシック" panose="020B0400000000000000" pitchFamily="50" charset="-128"/>
                        </a:rPr>
                        <a:t>役割</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922958565"/>
                  </a:ext>
                </a:extLst>
              </a:tr>
              <a:tr h="544978">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坂野</a:t>
                      </a:r>
                      <a:endParaRPr lang="en-US" altLang="ja-JP"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gridSpan="2">
                  <a:txBody>
                    <a:bodyPr/>
                    <a:lstStyle/>
                    <a:p>
                      <a:pPr algn="ctr" fontAlgn="ctr"/>
                      <a:r>
                        <a:rPr lang="ja-JP" altLang="en-US" sz="1400" b="0" i="0" u="none" strike="noStrike" dirty="0">
                          <a:solidFill>
                            <a:srgbClr val="000000"/>
                          </a:solidFill>
                          <a:effectLst/>
                          <a:latin typeface="+mj-lt"/>
                          <a:ea typeface="游ゴシック" panose="020B0400000000000000" pitchFamily="50" charset="-128"/>
                        </a:rPr>
                        <a:t>推進者</a:t>
                      </a:r>
                      <a:endParaRPr lang="en-US" altLang="ja-JP" sz="16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pPr algn="ctr" fontAlgn="ctr"/>
                      <a:r>
                        <a:rPr lang="ja-JP" altLang="en-US" sz="1100" b="0" i="0" u="none" strike="noStrike">
                          <a:solidFill>
                            <a:srgbClr val="000000"/>
                          </a:solidFill>
                          <a:effectLst/>
                          <a:latin typeface="+mj-lt"/>
                          <a:ea typeface="游ゴシック" panose="020B0400000000000000" pitchFamily="50" charset="-128"/>
                        </a:rPr>
                        <a:t>推進者</a:t>
                      </a:r>
                      <a:endParaRPr lang="ja-JP" altLang="en-US" sz="1100" b="0" i="0" u="none" strike="noStrike" dirty="0">
                        <a:solidFill>
                          <a:srgbClr val="000000"/>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三浦</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リーダー</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杉浦</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サブリーダー</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16624183"/>
                  </a:ext>
                </a:extLst>
              </a:tr>
              <a:tr h="479701">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大崎</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gridSpan="2">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アドバイザー</a:t>
                      </a:r>
                      <a:endParaRPr lang="ja-JP" altLang="en-US"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pPr algn="ctr" fontAlgn="ctr"/>
                      <a:r>
                        <a:rPr lang="ja-JP" altLang="en-US" sz="1300" b="0" i="0" u="none" strike="noStrike">
                          <a:solidFill>
                            <a:srgbClr val="000000"/>
                          </a:solidFill>
                          <a:effectLst/>
                          <a:latin typeface="+mj-lt"/>
                          <a:ea typeface="游ゴシック" panose="020B0400000000000000" pitchFamily="50" charset="-128"/>
                        </a:rPr>
                        <a:t>アドバイザー</a:t>
                      </a:r>
                      <a:endParaRPr lang="ja-JP" altLang="en-US" sz="1300" b="0" i="0" u="none" strike="noStrike" dirty="0">
                        <a:solidFill>
                          <a:srgbClr val="000000"/>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石井</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300" b="0" i="0" u="none" strike="noStrike" kern="1200" dirty="0">
                          <a:solidFill>
                            <a:srgbClr val="000000"/>
                          </a:solidFill>
                          <a:effectLst/>
                          <a:latin typeface="+mn-lt"/>
                          <a:ea typeface="游ゴシック" panose="020B0400000000000000" pitchFamily="50" charset="-128"/>
                          <a:cs typeface="+mn-cs"/>
                        </a:rPr>
                        <a:t>ご意見番</a:t>
                      </a:r>
                      <a:endParaRPr kumimoji="1" lang="en-US" altLang="ja-JP" sz="1300" b="0" i="0" u="none" strike="noStrike" kern="1200" dirty="0">
                        <a:solidFill>
                          <a:srgbClr val="000000"/>
                        </a:solidFill>
                        <a:effectLst/>
                        <a:latin typeface="+mn-lt"/>
                        <a:ea typeface="游ゴシック" panose="020B0400000000000000" pitchFamily="50" charset="-128"/>
                        <a:cs typeface="+mn-cs"/>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宇佐美</a:t>
                      </a:r>
                      <a:endParaRPr lang="en-US" altLang="ja-JP"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書記</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86727671"/>
                  </a:ext>
                </a:extLst>
              </a:tr>
              <a:tr h="479701">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田中</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300" b="0" i="0" u="none" strike="noStrike" kern="1200" dirty="0">
                          <a:solidFill>
                            <a:srgbClr val="000000"/>
                          </a:solidFill>
                          <a:effectLst/>
                          <a:latin typeface="+mn-lt"/>
                          <a:ea typeface="游ゴシック" panose="020B0400000000000000" pitchFamily="50" charset="-128"/>
                          <a:cs typeface="+mn-cs"/>
                        </a:rPr>
                        <a:t>資料作成</a:t>
                      </a:r>
                      <a:endParaRPr kumimoji="1" lang="en-US" altLang="ja-JP" sz="1300" b="0" i="0" u="none" strike="noStrike" kern="1200" dirty="0">
                        <a:solidFill>
                          <a:srgbClr val="000000"/>
                        </a:solidFill>
                        <a:effectLst/>
                        <a:latin typeface="+mn-lt"/>
                        <a:ea typeface="游ゴシック" panose="020B0400000000000000" pitchFamily="50" charset="-128"/>
                        <a:cs typeface="+mn-cs"/>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pPr algn="ctr" fontAlgn="ctr"/>
                      <a:r>
                        <a:rPr lang="ja-JP" altLang="en-US" sz="1300" b="0" i="0" u="none" strike="noStrike">
                          <a:solidFill>
                            <a:srgbClr val="000000"/>
                          </a:solidFill>
                          <a:effectLst/>
                          <a:latin typeface="+mj-lt"/>
                          <a:ea typeface="游ゴシック" panose="020B0400000000000000" pitchFamily="50" charset="-128"/>
                        </a:rPr>
                        <a:t>アドバイザー</a:t>
                      </a:r>
                      <a:endParaRPr lang="ja-JP" altLang="en-US" sz="1300" b="0" i="0" u="none" strike="noStrike" dirty="0">
                        <a:solidFill>
                          <a:srgbClr val="000000"/>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内藤</a:t>
                      </a:r>
                      <a:endParaRPr lang="en-US" altLang="ja-JP"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300" b="0" i="0" u="none" strike="noStrike" kern="1200" dirty="0">
                          <a:solidFill>
                            <a:srgbClr val="000000"/>
                          </a:solidFill>
                          <a:effectLst/>
                          <a:latin typeface="+mn-lt"/>
                          <a:ea typeface="游ゴシック" panose="020B0400000000000000" pitchFamily="50" charset="-128"/>
                          <a:cs typeface="+mn-cs"/>
                        </a:rPr>
                        <a:t>改善マン</a:t>
                      </a:r>
                      <a:endParaRPr kumimoji="1" lang="en-US" altLang="ja-JP" sz="1300" b="0" i="0" u="none" strike="noStrike" kern="1200" dirty="0">
                        <a:solidFill>
                          <a:srgbClr val="000000"/>
                        </a:solidFill>
                        <a:effectLst/>
                        <a:latin typeface="+mn-lt"/>
                        <a:ea typeface="游ゴシック" panose="020B0400000000000000" pitchFamily="50" charset="-128"/>
                        <a:cs typeface="+mn-cs"/>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藤岡</a:t>
                      </a:r>
                      <a:endParaRPr lang="en-US" altLang="ja-JP"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kumimoji="1" lang="ja-JP" altLang="en-US" sz="1300" b="0" i="0" u="none" strike="noStrike" kern="1200" dirty="0">
                          <a:solidFill>
                            <a:srgbClr val="000000"/>
                          </a:solidFill>
                          <a:effectLst/>
                          <a:latin typeface="+mn-lt"/>
                          <a:ea typeface="游ゴシック" panose="020B0400000000000000" pitchFamily="50" charset="-128"/>
                          <a:cs typeface="+mn-cs"/>
                        </a:rPr>
                        <a:t>改善マン</a:t>
                      </a:r>
                      <a:endParaRPr kumimoji="1" lang="en-US" altLang="ja-JP" sz="1300" b="0" i="0" u="none" strike="noStrike" kern="1200" dirty="0">
                        <a:solidFill>
                          <a:srgbClr val="000000"/>
                        </a:solidFill>
                        <a:effectLst/>
                        <a:latin typeface="+mn-lt"/>
                        <a:ea typeface="游ゴシック" panose="020B0400000000000000" pitchFamily="50" charset="-128"/>
                        <a:cs typeface="+mn-cs"/>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04262151"/>
                  </a:ext>
                </a:extLst>
              </a:tr>
              <a:tr h="479701">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坂本</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gridSpan="2">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改善マン</a:t>
                      </a:r>
                      <a:endParaRPr lang="ja-JP" altLang="en-US"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改善マン</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小川</a:t>
                      </a:r>
                      <a:endParaRPr lang="en-US" altLang="ja-JP" sz="1300" b="1" i="0" u="none" strike="noStrike" dirty="0">
                        <a:solidFill>
                          <a:srgbClr val="FFFFFF"/>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改善マン</a:t>
                      </a:r>
                      <a:endParaRPr lang="en-US" altLang="ja-JP" sz="1300" b="0" i="0" u="none" strike="noStrike" dirty="0">
                        <a:solidFill>
                          <a:srgbClr val="000000"/>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300" b="1" i="0" u="none" strike="noStrike" dirty="0">
                          <a:solidFill>
                            <a:srgbClr val="FFFFFF"/>
                          </a:solidFill>
                          <a:effectLst/>
                          <a:latin typeface="+mj-lt"/>
                          <a:ea typeface="游ゴシック" panose="020B0400000000000000" pitchFamily="50" charset="-128"/>
                        </a:rPr>
                        <a:t>奥田</a:t>
                      </a: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99"/>
                    </a:solidFill>
                  </a:tcPr>
                </a:tc>
                <a:tc>
                  <a:txBody>
                    <a:bodyPr/>
                    <a:lstStyle/>
                    <a:p>
                      <a:pPr algn="ctr" fontAlgn="ctr"/>
                      <a:r>
                        <a:rPr lang="ja-JP" altLang="en-US" sz="1300" b="0" i="0" u="none" strike="noStrike" dirty="0">
                          <a:solidFill>
                            <a:srgbClr val="000000"/>
                          </a:solidFill>
                          <a:effectLst/>
                          <a:latin typeface="+mj-lt"/>
                          <a:ea typeface="游ゴシック" panose="020B0400000000000000" pitchFamily="50" charset="-128"/>
                        </a:rPr>
                        <a:t>オブザーバー</a:t>
                      </a:r>
                      <a:endParaRPr lang="en-US" altLang="ja-JP" sz="1300" b="0" i="0" u="none" strike="noStrike" dirty="0">
                        <a:solidFill>
                          <a:srgbClr val="000000"/>
                        </a:solidFill>
                        <a:effectLst/>
                        <a:latin typeface="+mj-lt"/>
                        <a:ea typeface="游ゴシック" panose="020B0400000000000000" pitchFamily="50" charset="-128"/>
                      </a:endParaRPr>
                    </a:p>
                  </a:txBody>
                  <a:tcPr marL="9947" marR="9947" marT="9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6217828"/>
                  </a:ext>
                </a:extLst>
              </a:tr>
            </a:tbl>
          </a:graphicData>
        </a:graphic>
      </p:graphicFrame>
      <p:sp>
        <p:nvSpPr>
          <p:cNvPr id="6" name="円: 塗りつぶしなし 5">
            <a:extLst>
              <a:ext uri="{FF2B5EF4-FFF2-40B4-BE49-F238E27FC236}">
                <a16:creationId xmlns:a16="http://schemas.microsoft.com/office/drawing/2014/main" id="{09F6711F-729D-4F1E-8074-EEB30692D10D}"/>
              </a:ext>
            </a:extLst>
          </p:cNvPr>
          <p:cNvSpPr/>
          <p:nvPr/>
        </p:nvSpPr>
        <p:spPr>
          <a:xfrm>
            <a:off x="4703962" y="1933678"/>
            <a:ext cx="824770" cy="513190"/>
          </a:xfrm>
          <a:prstGeom prst="donut">
            <a:avLst>
              <a:gd name="adj" fmla="val 0"/>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957457045"/>
      </p:ext>
    </p:extLst>
  </p:cSld>
  <p:clrMapOvr>
    <a:masterClrMapping/>
  </p:clrMapOvr>
  <mc:AlternateContent xmlns:mc="http://schemas.openxmlformats.org/markup-compatibility/2006" xmlns:p14="http://schemas.microsoft.com/office/powerpoint/2010/main">
    <mc:Choice Requires="p14">
      <p:transition spd="slow" p14:dur="2000" advTm="13019"/>
    </mc:Choice>
    <mc:Fallback xmlns="">
      <p:transition spd="slow" advTm="1301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5576570-AEBA-A339-B561-9199150D92AA}"/>
              </a:ext>
            </a:extLst>
          </p:cNvPr>
          <p:cNvSpPr>
            <a:spLocks noGrp="1"/>
          </p:cNvSpPr>
          <p:nvPr>
            <p:ph type="sldNum" sz="quarter" idx="10"/>
          </p:nvPr>
        </p:nvSpPr>
        <p:spPr/>
        <p:txBody>
          <a:bodyPr/>
          <a:lstStyle/>
          <a:p>
            <a:fld id="{2714E9B5-9B87-4B86-A617-088EF19C2C8B}" type="slidenum">
              <a:rPr kumimoji="1" lang="ja-JP" altLang="en-US" smtClean="0"/>
              <a:pPr/>
              <a:t>20</a:t>
            </a:fld>
            <a:endParaRPr kumimoji="1" lang="ja-JP" altLang="en-US"/>
          </a:p>
        </p:txBody>
      </p:sp>
      <p:sp>
        <p:nvSpPr>
          <p:cNvPr id="5" name="タイトル 4">
            <a:extLst>
              <a:ext uri="{FF2B5EF4-FFF2-40B4-BE49-F238E27FC236}">
                <a16:creationId xmlns:a16="http://schemas.microsoft.com/office/drawing/2014/main" id="{C289082E-9792-125E-F456-16BF51495E2E}"/>
              </a:ext>
            </a:extLst>
          </p:cNvPr>
          <p:cNvSpPr>
            <a:spLocks noGrp="1"/>
          </p:cNvSpPr>
          <p:nvPr>
            <p:ph type="title"/>
          </p:nvPr>
        </p:nvSpPr>
        <p:spPr>
          <a:xfrm>
            <a:off x="290798" y="156116"/>
            <a:ext cx="6878068" cy="539209"/>
          </a:xfrm>
        </p:spPr>
        <p:txBody>
          <a:bodyPr>
            <a:normAutofit/>
          </a:bodyPr>
          <a:lstStyle/>
          <a:p>
            <a:r>
              <a:rPr kumimoji="1" lang="en-US" altLang="ja-JP" sz="2800" dirty="0"/>
              <a:t>10-2.</a:t>
            </a:r>
            <a:r>
              <a:rPr kumimoji="1" lang="ja-JP" altLang="en-US" sz="2800" dirty="0"/>
              <a:t>現状</a:t>
            </a:r>
            <a:r>
              <a:rPr lang="ja-JP" altLang="en-US" sz="2800" dirty="0"/>
              <a:t>調査</a:t>
            </a:r>
            <a:endParaRPr kumimoji="1" lang="ja-JP" altLang="en-US" sz="2800" dirty="0"/>
          </a:p>
        </p:txBody>
      </p:sp>
      <p:sp>
        <p:nvSpPr>
          <p:cNvPr id="2" name="四角形: 角を丸くする 1">
            <a:extLst>
              <a:ext uri="{FF2B5EF4-FFF2-40B4-BE49-F238E27FC236}">
                <a16:creationId xmlns:a16="http://schemas.microsoft.com/office/drawing/2014/main" id="{8AC2F78C-6310-9C2D-98CF-751E500919B7}"/>
              </a:ext>
            </a:extLst>
          </p:cNvPr>
          <p:cNvSpPr/>
          <p:nvPr/>
        </p:nvSpPr>
        <p:spPr>
          <a:xfrm>
            <a:off x="72731" y="902061"/>
            <a:ext cx="7986748" cy="703384"/>
          </a:xfrm>
          <a:prstGeom prst="roundRect">
            <a:avLst/>
          </a:prstGeom>
          <a:solidFill>
            <a:schemeClr val="bg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Q:</a:t>
            </a:r>
            <a:r>
              <a:rPr kumimoji="1" lang="ja-JP" altLang="en-US" b="1" dirty="0">
                <a:solidFill>
                  <a:schemeClr val="tx1"/>
                </a:solidFill>
              </a:rPr>
              <a:t>標準化されていないことによってどんなトラブルが発生しているの？</a:t>
            </a:r>
          </a:p>
        </p:txBody>
      </p:sp>
      <p:sp>
        <p:nvSpPr>
          <p:cNvPr id="19" name="四角形: 角を丸くする 18">
            <a:extLst>
              <a:ext uri="{FF2B5EF4-FFF2-40B4-BE49-F238E27FC236}">
                <a16:creationId xmlns:a16="http://schemas.microsoft.com/office/drawing/2014/main" id="{0B190CEF-96A6-DE7D-5FF5-A5AC7783F892}"/>
              </a:ext>
            </a:extLst>
          </p:cNvPr>
          <p:cNvSpPr/>
          <p:nvPr/>
        </p:nvSpPr>
        <p:spPr>
          <a:xfrm>
            <a:off x="30201" y="1710048"/>
            <a:ext cx="3065122" cy="573982"/>
          </a:xfrm>
          <a:prstGeom prst="roundRect">
            <a:avLst/>
          </a:prstGeom>
          <a:solidFill>
            <a:srgbClr val="000099"/>
          </a:solidFill>
          <a:ln>
            <a:solidFill>
              <a:schemeClr val="bg1"/>
            </a:solidFill>
          </a:ln>
          <a:effectLst>
            <a:innerShdw blurRad="63500" dist="50800" dir="54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ea typeface="HGS創英角ﾎﾟｯﾌﾟ体" pitchFamily="50" charset="-128"/>
              </a:rPr>
              <a:t>配膳間違い編</a:t>
            </a:r>
          </a:p>
        </p:txBody>
      </p:sp>
      <p:pic>
        <p:nvPicPr>
          <p:cNvPr id="4" name="図 3">
            <a:extLst>
              <a:ext uri="{FF2B5EF4-FFF2-40B4-BE49-F238E27FC236}">
                <a16:creationId xmlns:a16="http://schemas.microsoft.com/office/drawing/2014/main" id="{0D062128-7113-AC86-A153-9E91E72117F7}"/>
              </a:ext>
            </a:extLst>
          </p:cNvPr>
          <p:cNvPicPr>
            <a:picLocks noChangeAspect="1"/>
          </p:cNvPicPr>
          <p:nvPr/>
        </p:nvPicPr>
        <p:blipFill rotWithShape="1">
          <a:blip r:embed="rId2"/>
          <a:srcRect b="40224"/>
          <a:stretch/>
        </p:blipFill>
        <p:spPr>
          <a:xfrm>
            <a:off x="72731" y="2388633"/>
            <a:ext cx="7359663" cy="1326051"/>
          </a:xfrm>
          <a:prstGeom prst="rect">
            <a:avLst/>
          </a:prstGeom>
          <a:solidFill>
            <a:schemeClr val="bg1"/>
          </a:solidFill>
          <a:ln w="19050">
            <a:solidFill>
              <a:schemeClr val="bg2">
                <a:lumMod val="50000"/>
              </a:schemeClr>
            </a:solidFill>
          </a:ln>
        </p:spPr>
      </p:pic>
      <p:sp>
        <p:nvSpPr>
          <p:cNvPr id="6" name="思考の吹き出し: 雲形 5">
            <a:extLst>
              <a:ext uri="{FF2B5EF4-FFF2-40B4-BE49-F238E27FC236}">
                <a16:creationId xmlns:a16="http://schemas.microsoft.com/office/drawing/2014/main" id="{DC3F2525-E2AC-A598-E531-950A8C1E31A9}"/>
              </a:ext>
            </a:extLst>
          </p:cNvPr>
          <p:cNvSpPr/>
          <p:nvPr/>
        </p:nvSpPr>
        <p:spPr>
          <a:xfrm>
            <a:off x="521355" y="3821695"/>
            <a:ext cx="5147935" cy="2453922"/>
          </a:xfrm>
          <a:prstGeom prst="cloudCallout">
            <a:avLst>
              <a:gd name="adj1" fmla="val 63959"/>
              <a:gd name="adj2" fmla="val -1972"/>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・伝票と部品が違う</a:t>
            </a:r>
            <a:endParaRPr kumimoji="1" lang="en-US" altLang="ja-JP" dirty="0">
              <a:solidFill>
                <a:schemeClr val="tx1"/>
              </a:solidFill>
            </a:endParaRPr>
          </a:p>
          <a:p>
            <a:r>
              <a:rPr kumimoji="1" lang="ja-JP" altLang="en-US" dirty="0">
                <a:solidFill>
                  <a:schemeClr val="tx1"/>
                </a:solidFill>
              </a:rPr>
              <a:t>・物件番号と部品が違う</a:t>
            </a:r>
            <a:endParaRPr kumimoji="1" lang="en-US" altLang="ja-JP" dirty="0">
              <a:solidFill>
                <a:schemeClr val="tx1"/>
              </a:solidFill>
            </a:endParaRPr>
          </a:p>
          <a:p>
            <a:r>
              <a:rPr kumimoji="1" lang="ja-JP" altLang="en-US" dirty="0">
                <a:solidFill>
                  <a:schemeClr val="tx1"/>
                </a:solidFill>
              </a:rPr>
              <a:t>・類似部品が多い</a:t>
            </a:r>
            <a:endParaRPr kumimoji="1" lang="en-US" altLang="ja-JP" dirty="0">
              <a:solidFill>
                <a:schemeClr val="tx1"/>
              </a:solidFill>
            </a:endParaRPr>
          </a:p>
          <a:p>
            <a:r>
              <a:rPr kumimoji="1" lang="ja-JP" altLang="en-US" dirty="0">
                <a:solidFill>
                  <a:schemeClr val="tx1"/>
                </a:solidFill>
              </a:rPr>
              <a:t>・部品チェックの仕方が決まってない</a:t>
            </a:r>
            <a:endParaRPr kumimoji="1" lang="en-US" altLang="ja-JP" dirty="0">
              <a:solidFill>
                <a:schemeClr val="tx1"/>
              </a:solidFill>
            </a:endParaRPr>
          </a:p>
          <a:p>
            <a:r>
              <a:rPr kumimoji="1" lang="ja-JP" altLang="en-US" dirty="0">
                <a:solidFill>
                  <a:schemeClr val="tx1"/>
                </a:solidFill>
              </a:rPr>
              <a:t>・発注ミス</a:t>
            </a:r>
            <a:endParaRPr kumimoji="1" lang="en-US" altLang="ja-JP" dirty="0">
              <a:solidFill>
                <a:schemeClr val="tx1"/>
              </a:solidFill>
            </a:endParaRPr>
          </a:p>
          <a:p>
            <a:r>
              <a:rPr kumimoji="1" lang="ja-JP" altLang="en-US" dirty="0">
                <a:solidFill>
                  <a:schemeClr val="tx1"/>
                </a:solidFill>
              </a:rPr>
              <a:t>・納品ミス</a:t>
            </a:r>
            <a:endParaRPr kumimoji="1" lang="en-US" altLang="ja-JP" dirty="0">
              <a:solidFill>
                <a:schemeClr val="tx1"/>
              </a:solidFill>
            </a:endParaRPr>
          </a:p>
        </p:txBody>
      </p:sp>
      <p:pic>
        <p:nvPicPr>
          <p:cNvPr id="13314" name="Picture 2" descr="悩む 迷う 困る 人物 人 ピクトグラムイラスト - No: 22962156｜無料イラスト・フリー素材なら「イラストAC」">
            <a:extLst>
              <a:ext uri="{FF2B5EF4-FFF2-40B4-BE49-F238E27FC236}">
                <a16:creationId xmlns:a16="http://schemas.microsoft.com/office/drawing/2014/main" id="{7889249C-7125-62CD-4D10-029FCD16DF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198079" y="4166378"/>
            <a:ext cx="3586191" cy="269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046972"/>
      </p:ext>
    </p:extLst>
  </p:cSld>
  <p:clrMapOvr>
    <a:masterClrMapping/>
  </p:clrMapOvr>
  <mc:AlternateContent xmlns:mc="http://schemas.openxmlformats.org/markup-compatibility/2006" xmlns:p14="http://schemas.microsoft.com/office/powerpoint/2010/main">
    <mc:Choice Requires="p14">
      <p:transition spd="slow" p14:dur="2000" advTm="13761"/>
    </mc:Choice>
    <mc:Fallback xmlns="">
      <p:transition spd="slow" advTm="1376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5576570-AEBA-A339-B561-9199150D92AA}"/>
              </a:ext>
            </a:extLst>
          </p:cNvPr>
          <p:cNvSpPr>
            <a:spLocks noGrp="1"/>
          </p:cNvSpPr>
          <p:nvPr>
            <p:ph type="sldNum" sz="quarter" idx="10"/>
          </p:nvPr>
        </p:nvSpPr>
        <p:spPr/>
        <p:txBody>
          <a:bodyPr/>
          <a:lstStyle/>
          <a:p>
            <a:fld id="{2714E9B5-9B87-4B86-A617-088EF19C2C8B}" type="slidenum">
              <a:rPr kumimoji="1" lang="ja-JP" altLang="en-US" smtClean="0"/>
              <a:pPr/>
              <a:t>21</a:t>
            </a:fld>
            <a:endParaRPr kumimoji="1" lang="ja-JP" altLang="en-US"/>
          </a:p>
        </p:txBody>
      </p:sp>
      <p:sp>
        <p:nvSpPr>
          <p:cNvPr id="5" name="タイトル 4">
            <a:extLst>
              <a:ext uri="{FF2B5EF4-FFF2-40B4-BE49-F238E27FC236}">
                <a16:creationId xmlns:a16="http://schemas.microsoft.com/office/drawing/2014/main" id="{C289082E-9792-125E-F456-16BF51495E2E}"/>
              </a:ext>
            </a:extLst>
          </p:cNvPr>
          <p:cNvSpPr>
            <a:spLocks noGrp="1"/>
          </p:cNvSpPr>
          <p:nvPr>
            <p:ph type="title"/>
          </p:nvPr>
        </p:nvSpPr>
        <p:spPr>
          <a:xfrm>
            <a:off x="290798" y="156116"/>
            <a:ext cx="6878068" cy="539209"/>
          </a:xfrm>
        </p:spPr>
        <p:txBody>
          <a:bodyPr>
            <a:normAutofit/>
          </a:bodyPr>
          <a:lstStyle/>
          <a:p>
            <a:r>
              <a:rPr lang="en-US" altLang="ja-JP" sz="2800" dirty="0"/>
              <a:t>10</a:t>
            </a:r>
            <a:r>
              <a:rPr kumimoji="1" lang="en-US" altLang="ja-JP" sz="2800" dirty="0"/>
              <a:t>-3.</a:t>
            </a:r>
            <a:r>
              <a:rPr kumimoji="1" lang="ja-JP" altLang="en-US" sz="2800" dirty="0"/>
              <a:t>現状</a:t>
            </a:r>
            <a:r>
              <a:rPr lang="ja-JP" altLang="en-US" sz="2800" dirty="0"/>
              <a:t>調査</a:t>
            </a:r>
            <a:endParaRPr kumimoji="1" lang="ja-JP" altLang="en-US" sz="2800" dirty="0"/>
          </a:p>
        </p:txBody>
      </p:sp>
      <p:sp>
        <p:nvSpPr>
          <p:cNvPr id="2" name="四角形: 角を丸くする 1">
            <a:extLst>
              <a:ext uri="{FF2B5EF4-FFF2-40B4-BE49-F238E27FC236}">
                <a16:creationId xmlns:a16="http://schemas.microsoft.com/office/drawing/2014/main" id="{8AC2F78C-6310-9C2D-98CF-751E500919B7}"/>
              </a:ext>
            </a:extLst>
          </p:cNvPr>
          <p:cNvSpPr/>
          <p:nvPr/>
        </p:nvSpPr>
        <p:spPr>
          <a:xfrm>
            <a:off x="72731" y="902061"/>
            <a:ext cx="7986748" cy="703384"/>
          </a:xfrm>
          <a:prstGeom prst="roundRect">
            <a:avLst/>
          </a:prstGeom>
          <a:solidFill>
            <a:schemeClr val="bg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Q:</a:t>
            </a:r>
            <a:r>
              <a:rPr kumimoji="1" lang="ja-JP" altLang="en-US" b="1" dirty="0">
                <a:solidFill>
                  <a:schemeClr val="tx1"/>
                </a:solidFill>
              </a:rPr>
              <a:t>標準化されていないことによってどんなトラブルが発生しているの？</a:t>
            </a:r>
          </a:p>
        </p:txBody>
      </p:sp>
      <p:sp>
        <p:nvSpPr>
          <p:cNvPr id="19" name="四角形: 角を丸くする 18">
            <a:extLst>
              <a:ext uri="{FF2B5EF4-FFF2-40B4-BE49-F238E27FC236}">
                <a16:creationId xmlns:a16="http://schemas.microsoft.com/office/drawing/2014/main" id="{0B190CEF-96A6-DE7D-5FF5-A5AC7783F892}"/>
              </a:ext>
            </a:extLst>
          </p:cNvPr>
          <p:cNvSpPr/>
          <p:nvPr/>
        </p:nvSpPr>
        <p:spPr>
          <a:xfrm>
            <a:off x="30201" y="1710048"/>
            <a:ext cx="3065122" cy="573982"/>
          </a:xfrm>
          <a:prstGeom prst="roundRect">
            <a:avLst/>
          </a:prstGeom>
          <a:solidFill>
            <a:srgbClr val="000099"/>
          </a:solidFill>
          <a:ln>
            <a:solidFill>
              <a:schemeClr val="bg1"/>
            </a:solidFill>
          </a:ln>
          <a:effectLst>
            <a:innerShdw blurRad="63500" dist="50800" dir="54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ea typeface="HGS創英角ﾎﾟｯﾌﾟ体" pitchFamily="50" charset="-128"/>
              </a:rPr>
              <a:t>作業忘れ編</a:t>
            </a:r>
          </a:p>
        </p:txBody>
      </p:sp>
      <p:pic>
        <p:nvPicPr>
          <p:cNvPr id="7" name="図 6">
            <a:extLst>
              <a:ext uri="{FF2B5EF4-FFF2-40B4-BE49-F238E27FC236}">
                <a16:creationId xmlns:a16="http://schemas.microsoft.com/office/drawing/2014/main" id="{2D7B7B20-2160-179D-BEB2-A089FAC141A3}"/>
              </a:ext>
            </a:extLst>
          </p:cNvPr>
          <p:cNvPicPr>
            <a:picLocks noChangeAspect="1"/>
          </p:cNvPicPr>
          <p:nvPr/>
        </p:nvPicPr>
        <p:blipFill>
          <a:blip r:embed="rId2"/>
          <a:stretch>
            <a:fillRect/>
          </a:stretch>
        </p:blipFill>
        <p:spPr>
          <a:xfrm>
            <a:off x="72732" y="2319322"/>
            <a:ext cx="5434934" cy="2986325"/>
          </a:xfrm>
          <a:prstGeom prst="rect">
            <a:avLst/>
          </a:prstGeom>
          <a:solidFill>
            <a:schemeClr val="bg1"/>
          </a:solidFill>
          <a:ln w="19050">
            <a:solidFill>
              <a:schemeClr val="bg2">
                <a:lumMod val="50000"/>
              </a:schemeClr>
            </a:solidFill>
          </a:ln>
        </p:spPr>
      </p:pic>
      <p:sp>
        <p:nvSpPr>
          <p:cNvPr id="8" name="思考の吹き出し: 雲形 7">
            <a:extLst>
              <a:ext uri="{FF2B5EF4-FFF2-40B4-BE49-F238E27FC236}">
                <a16:creationId xmlns:a16="http://schemas.microsoft.com/office/drawing/2014/main" id="{3BBC3F84-2606-CDC8-78D9-41A5457E0A34}"/>
              </a:ext>
            </a:extLst>
          </p:cNvPr>
          <p:cNvSpPr/>
          <p:nvPr/>
        </p:nvSpPr>
        <p:spPr>
          <a:xfrm>
            <a:off x="5298798" y="1812181"/>
            <a:ext cx="3772470" cy="2728400"/>
          </a:xfrm>
          <a:prstGeom prst="cloudCallout">
            <a:avLst>
              <a:gd name="adj1" fmla="val 11459"/>
              <a:gd name="adj2" fmla="val 71379"/>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・図面表記がない</a:t>
            </a:r>
            <a:endParaRPr kumimoji="1" lang="en-US" altLang="ja-JP" dirty="0">
              <a:solidFill>
                <a:schemeClr val="tx1"/>
              </a:solidFill>
            </a:endParaRPr>
          </a:p>
          <a:p>
            <a:r>
              <a:rPr kumimoji="1" lang="ja-JP" altLang="en-US" dirty="0">
                <a:solidFill>
                  <a:schemeClr val="tx1"/>
                </a:solidFill>
              </a:rPr>
              <a:t>・締結項目がない</a:t>
            </a:r>
            <a:endParaRPr kumimoji="1" lang="en-US" altLang="ja-JP" dirty="0">
              <a:solidFill>
                <a:schemeClr val="tx1"/>
              </a:solidFill>
            </a:endParaRPr>
          </a:p>
          <a:p>
            <a:r>
              <a:rPr kumimoji="1" lang="ja-JP" altLang="en-US" dirty="0">
                <a:solidFill>
                  <a:schemeClr val="tx1"/>
                </a:solidFill>
              </a:rPr>
              <a:t>・思い込み</a:t>
            </a:r>
            <a:endParaRPr kumimoji="1" lang="en-US" altLang="ja-JP" dirty="0">
              <a:solidFill>
                <a:schemeClr val="tx1"/>
              </a:solidFill>
            </a:endParaRPr>
          </a:p>
          <a:p>
            <a:r>
              <a:rPr kumimoji="1" lang="ja-JP" altLang="en-US" dirty="0">
                <a:solidFill>
                  <a:schemeClr val="tx1"/>
                </a:solidFill>
              </a:rPr>
              <a:t>・生産支援</a:t>
            </a:r>
            <a:r>
              <a:rPr kumimoji="1" lang="en-US" altLang="ja-JP" dirty="0">
                <a:solidFill>
                  <a:schemeClr val="tx1"/>
                </a:solidFill>
              </a:rPr>
              <a:t>SYS</a:t>
            </a:r>
            <a:r>
              <a:rPr kumimoji="1" lang="ja-JP" altLang="en-US" dirty="0">
                <a:solidFill>
                  <a:schemeClr val="tx1"/>
                </a:solidFill>
              </a:rPr>
              <a:t>フラグミス</a:t>
            </a:r>
            <a:endParaRPr kumimoji="1" lang="en-US" altLang="ja-JP" dirty="0">
              <a:solidFill>
                <a:schemeClr val="tx1"/>
              </a:solidFill>
            </a:endParaRPr>
          </a:p>
          <a:p>
            <a:r>
              <a:rPr kumimoji="1" lang="ja-JP" altLang="en-US" dirty="0">
                <a:solidFill>
                  <a:schemeClr val="tx1"/>
                </a:solidFill>
              </a:rPr>
              <a:t>・設計変更反映遅れ</a:t>
            </a:r>
            <a:endParaRPr kumimoji="1" lang="en-US" altLang="ja-JP" dirty="0">
              <a:solidFill>
                <a:schemeClr val="tx1"/>
              </a:solidFill>
            </a:endParaRPr>
          </a:p>
        </p:txBody>
      </p:sp>
      <p:pic>
        <p:nvPicPr>
          <p:cNvPr id="14338" name="Picture 2" descr="Man with thermometer laser silhouette style icon Stock Vector Image by ...">
            <a:extLst>
              <a:ext uri="{FF2B5EF4-FFF2-40B4-BE49-F238E27FC236}">
                <a16:creationId xmlns:a16="http://schemas.microsoft.com/office/drawing/2014/main" id="{B8AB7698-8AF5-90D8-42F8-6543386BC8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386169" y="4184368"/>
            <a:ext cx="3772470" cy="2831434"/>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BE04A24B-B833-DD8A-2357-993C3FE11018}"/>
              </a:ext>
            </a:extLst>
          </p:cNvPr>
          <p:cNvSpPr/>
          <p:nvPr/>
        </p:nvSpPr>
        <p:spPr>
          <a:xfrm>
            <a:off x="30202" y="5717485"/>
            <a:ext cx="7242468" cy="638660"/>
          </a:xfrm>
          <a:prstGeom prst="roundRect">
            <a:avLst/>
          </a:prstGeom>
          <a:solidFill>
            <a:schemeClr val="bg1"/>
          </a:solidFill>
          <a:ln w="5715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u="sng" dirty="0">
                <a:solidFill>
                  <a:srgbClr val="000099"/>
                </a:solidFill>
                <a:latin typeface="游ゴシック" panose="020B0400000000000000" pitchFamily="50" charset="-128"/>
                <a:ea typeface="游ゴシック" panose="020B0400000000000000" pitchFamily="50" charset="-128"/>
              </a:rPr>
              <a:t>要因解析で標準化できていない要因を調べよう</a:t>
            </a:r>
            <a:endParaRPr kumimoji="1" lang="en-US" altLang="ja-JP" sz="2600" b="1" u="sng" dirty="0">
              <a:solidFill>
                <a:srgbClr val="000099"/>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59635954"/>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B21C778-89E1-82C5-4E95-9FBE97D357FA}"/>
              </a:ext>
            </a:extLst>
          </p:cNvPr>
          <p:cNvSpPr>
            <a:spLocks noGrp="1"/>
          </p:cNvSpPr>
          <p:nvPr>
            <p:ph type="sldNum" sz="quarter" idx="10"/>
          </p:nvPr>
        </p:nvSpPr>
        <p:spPr/>
        <p:txBody>
          <a:bodyPr/>
          <a:lstStyle/>
          <a:p>
            <a:fld id="{2714E9B5-9B87-4B86-A617-088EF19C2C8B}" type="slidenum">
              <a:rPr kumimoji="1" lang="ja-JP" altLang="en-US" smtClean="0"/>
              <a:pPr/>
              <a:t>22</a:t>
            </a:fld>
            <a:endParaRPr kumimoji="1" lang="ja-JP" altLang="en-US"/>
          </a:p>
        </p:txBody>
      </p:sp>
      <p:pic>
        <p:nvPicPr>
          <p:cNvPr id="6146" name="Picture 2" descr="最高の壁紙: 【2019年の最高】 魚 イラスト 無料 | 魚イラスト, 無料 イラスト, イラスト">
            <a:extLst>
              <a:ext uri="{FF2B5EF4-FFF2-40B4-BE49-F238E27FC236}">
                <a16:creationId xmlns:a16="http://schemas.microsoft.com/office/drawing/2014/main" id="{052DCFA7-583D-09C1-B4B5-BCA2BF86DE3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a:ext>
            </a:extLst>
          </a:blip>
          <a:srcRect t="32710" r="3809" b="22002"/>
          <a:stretch/>
        </p:blipFill>
        <p:spPr bwMode="auto">
          <a:xfrm flipH="1">
            <a:off x="60908" y="1535270"/>
            <a:ext cx="8506047" cy="4747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F5F094F2-C0BB-2D78-424F-6FA975BF5B16}"/>
              </a:ext>
            </a:extLst>
          </p:cNvPr>
          <p:cNvGrpSpPr/>
          <p:nvPr/>
        </p:nvGrpSpPr>
        <p:grpSpPr>
          <a:xfrm>
            <a:off x="8157197" y="1472288"/>
            <a:ext cx="827316" cy="4381517"/>
            <a:chOff x="9546477" y="1380181"/>
            <a:chExt cx="827316" cy="4381517"/>
          </a:xfrm>
          <a:effectLst/>
        </p:grpSpPr>
        <p:sp>
          <p:nvSpPr>
            <p:cNvPr id="6" name="正方形/長方形 5">
              <a:extLst>
                <a:ext uri="{FF2B5EF4-FFF2-40B4-BE49-F238E27FC236}">
                  <a16:creationId xmlns:a16="http://schemas.microsoft.com/office/drawing/2014/main" id="{293E2F99-0B67-F542-9CB7-047C9F581932}"/>
                </a:ext>
              </a:extLst>
            </p:cNvPr>
            <p:cNvSpPr/>
            <p:nvPr/>
          </p:nvSpPr>
          <p:spPr>
            <a:xfrm rot="16200000">
              <a:off x="7769376" y="3157282"/>
              <a:ext cx="4381517" cy="827316"/>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en-US" altLang="ja-JP" b="1" dirty="0">
                <a:ln w="0">
                  <a:noFill/>
                </a:ln>
                <a:solidFill>
                  <a:schemeClr val="bg1"/>
                </a:solidFill>
                <a:latin typeface="游ゴシック" panose="020B0400000000000000" pitchFamily="50" charset="-128"/>
                <a:ea typeface="游ゴシック" panose="020B0400000000000000" pitchFamily="50" charset="-128"/>
              </a:endParaRPr>
            </a:p>
            <a:p>
              <a:pPr algn="ctr"/>
              <a:endParaRPr kumimoji="1" lang="ja-JP" altLang="en-US" sz="1800" b="1" dirty="0">
                <a:ln w="0">
                  <a:noFill/>
                </a:ln>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1DFF71B-C932-8143-25B3-FF44D3B39A95}"/>
                </a:ext>
              </a:extLst>
            </p:cNvPr>
            <p:cNvSpPr txBox="1"/>
            <p:nvPr/>
          </p:nvSpPr>
          <p:spPr>
            <a:xfrm>
              <a:off x="9652356" y="2064694"/>
              <a:ext cx="615553" cy="3323987"/>
            </a:xfrm>
            <a:prstGeom prst="rect">
              <a:avLst/>
            </a:prstGeom>
            <a:noFill/>
          </p:spPr>
          <p:txBody>
            <a:bodyPr vert="eaVert" wrap="none" rtlCol="0">
              <a:spAutoFit/>
            </a:bodyPr>
            <a:lstStyle/>
            <a:p>
              <a:r>
                <a:rPr kumimoji="1" lang="ja-JP" altLang="en-US" sz="2800" b="1" dirty="0">
                  <a:solidFill>
                    <a:schemeClr val="bg1"/>
                  </a:solidFill>
                </a:rPr>
                <a:t>標準化できていない</a:t>
              </a:r>
            </a:p>
          </p:txBody>
        </p:sp>
      </p:grpSp>
      <p:cxnSp>
        <p:nvCxnSpPr>
          <p:cNvPr id="6233" name="直線矢印コネクタ 6232">
            <a:extLst>
              <a:ext uri="{FF2B5EF4-FFF2-40B4-BE49-F238E27FC236}">
                <a16:creationId xmlns:a16="http://schemas.microsoft.com/office/drawing/2014/main" id="{00996560-B7E1-C8C3-BD39-C8A05EB3CE44}"/>
              </a:ext>
            </a:extLst>
          </p:cNvPr>
          <p:cNvCxnSpPr>
            <a:cxnSpLocks/>
          </p:cNvCxnSpPr>
          <p:nvPr/>
        </p:nvCxnSpPr>
        <p:spPr>
          <a:xfrm flipV="1">
            <a:off x="1270125" y="1959689"/>
            <a:ext cx="1584000" cy="47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38" name="テキスト ボックス 6237">
            <a:extLst>
              <a:ext uri="{FF2B5EF4-FFF2-40B4-BE49-F238E27FC236}">
                <a16:creationId xmlns:a16="http://schemas.microsoft.com/office/drawing/2014/main" id="{B09441E4-FB1E-BD68-0175-B72245188A56}"/>
              </a:ext>
            </a:extLst>
          </p:cNvPr>
          <p:cNvSpPr txBox="1"/>
          <p:nvPr/>
        </p:nvSpPr>
        <p:spPr>
          <a:xfrm>
            <a:off x="922224" y="1775776"/>
            <a:ext cx="325730" cy="400110"/>
          </a:xfrm>
          <a:prstGeom prst="rect">
            <a:avLst/>
          </a:prstGeom>
          <a:noFill/>
        </p:spPr>
        <p:txBody>
          <a:bodyPr wrap="square" rtlCol="0">
            <a:spAutoFit/>
          </a:bodyPr>
          <a:lstStyle/>
          <a:p>
            <a:r>
              <a:rPr kumimoji="1" lang="ja-JP" altLang="en-US" sz="2000" dirty="0"/>
              <a:t>人</a:t>
            </a:r>
          </a:p>
        </p:txBody>
      </p:sp>
      <p:cxnSp>
        <p:nvCxnSpPr>
          <p:cNvPr id="6239" name="直線矢印コネクタ 6238">
            <a:extLst>
              <a:ext uri="{FF2B5EF4-FFF2-40B4-BE49-F238E27FC236}">
                <a16:creationId xmlns:a16="http://schemas.microsoft.com/office/drawing/2014/main" id="{6B451A68-E249-A6DE-D8B6-2A01BB16BCBE}"/>
              </a:ext>
            </a:extLst>
          </p:cNvPr>
          <p:cNvCxnSpPr>
            <a:cxnSpLocks/>
          </p:cNvCxnSpPr>
          <p:nvPr/>
        </p:nvCxnSpPr>
        <p:spPr>
          <a:xfrm flipV="1">
            <a:off x="969842" y="2021999"/>
            <a:ext cx="691762" cy="12637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40" name="テキスト ボックス 6239">
            <a:extLst>
              <a:ext uri="{FF2B5EF4-FFF2-40B4-BE49-F238E27FC236}">
                <a16:creationId xmlns:a16="http://schemas.microsoft.com/office/drawing/2014/main" id="{64A8297E-02FD-79A8-9E2F-4CC1CCF4D5E6}"/>
              </a:ext>
            </a:extLst>
          </p:cNvPr>
          <p:cNvSpPr txBox="1"/>
          <p:nvPr/>
        </p:nvSpPr>
        <p:spPr>
          <a:xfrm>
            <a:off x="579009" y="3286526"/>
            <a:ext cx="748923"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6241" name="直線矢印コネクタ 6240">
            <a:extLst>
              <a:ext uri="{FF2B5EF4-FFF2-40B4-BE49-F238E27FC236}">
                <a16:creationId xmlns:a16="http://schemas.microsoft.com/office/drawing/2014/main" id="{F9CA39A3-E20D-09B7-367B-16BF00E73239}"/>
              </a:ext>
            </a:extLst>
          </p:cNvPr>
          <p:cNvCxnSpPr>
            <a:cxnSpLocks/>
          </p:cNvCxnSpPr>
          <p:nvPr/>
        </p:nvCxnSpPr>
        <p:spPr>
          <a:xfrm flipH="1" flipV="1">
            <a:off x="2119229" y="5602614"/>
            <a:ext cx="422321" cy="57954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3" name="直線矢印コネクタ 6242">
            <a:extLst>
              <a:ext uri="{FF2B5EF4-FFF2-40B4-BE49-F238E27FC236}">
                <a16:creationId xmlns:a16="http://schemas.microsoft.com/office/drawing/2014/main" id="{66BA116B-1DBE-88CF-5EF3-D92975E9119C}"/>
              </a:ext>
            </a:extLst>
          </p:cNvPr>
          <p:cNvCxnSpPr>
            <a:cxnSpLocks/>
          </p:cNvCxnSpPr>
          <p:nvPr/>
        </p:nvCxnSpPr>
        <p:spPr>
          <a:xfrm flipH="1">
            <a:off x="1644713" y="5548344"/>
            <a:ext cx="1110373"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5" name="直線矢印コネクタ 6244">
            <a:extLst>
              <a:ext uri="{FF2B5EF4-FFF2-40B4-BE49-F238E27FC236}">
                <a16:creationId xmlns:a16="http://schemas.microsoft.com/office/drawing/2014/main" id="{B226FB1A-F07B-231A-6422-BED40A1AB2D0}"/>
              </a:ext>
            </a:extLst>
          </p:cNvPr>
          <p:cNvCxnSpPr>
            <a:cxnSpLocks/>
          </p:cNvCxnSpPr>
          <p:nvPr/>
        </p:nvCxnSpPr>
        <p:spPr>
          <a:xfrm flipH="1" flipV="1">
            <a:off x="1853497" y="2664449"/>
            <a:ext cx="386608" cy="6844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6" name="直線矢印コネクタ 6245">
            <a:extLst>
              <a:ext uri="{FF2B5EF4-FFF2-40B4-BE49-F238E27FC236}">
                <a16:creationId xmlns:a16="http://schemas.microsoft.com/office/drawing/2014/main" id="{59BC273E-B72D-4D19-6B17-00872B5ABA93}"/>
              </a:ext>
            </a:extLst>
          </p:cNvPr>
          <p:cNvCxnSpPr>
            <a:cxnSpLocks/>
          </p:cNvCxnSpPr>
          <p:nvPr/>
        </p:nvCxnSpPr>
        <p:spPr>
          <a:xfrm flipH="1">
            <a:off x="1493755" y="2399336"/>
            <a:ext cx="7200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7" name="直線矢印コネクタ 6246">
            <a:extLst>
              <a:ext uri="{FF2B5EF4-FFF2-40B4-BE49-F238E27FC236}">
                <a16:creationId xmlns:a16="http://schemas.microsoft.com/office/drawing/2014/main" id="{80CB4227-460E-D4B0-AF8B-414D7A3A97D5}"/>
              </a:ext>
            </a:extLst>
          </p:cNvPr>
          <p:cNvCxnSpPr>
            <a:cxnSpLocks/>
          </p:cNvCxnSpPr>
          <p:nvPr/>
        </p:nvCxnSpPr>
        <p:spPr>
          <a:xfrm flipH="1">
            <a:off x="2420569" y="4489753"/>
            <a:ext cx="66903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8" name="直線矢印コネクタ 6247">
            <a:extLst>
              <a:ext uri="{FF2B5EF4-FFF2-40B4-BE49-F238E27FC236}">
                <a16:creationId xmlns:a16="http://schemas.microsoft.com/office/drawing/2014/main" id="{36E948A1-1528-76E6-EF5D-72B00E0F5E39}"/>
              </a:ext>
            </a:extLst>
          </p:cNvPr>
          <p:cNvCxnSpPr>
            <a:cxnSpLocks/>
          </p:cNvCxnSpPr>
          <p:nvPr/>
        </p:nvCxnSpPr>
        <p:spPr>
          <a:xfrm flipH="1">
            <a:off x="2085804" y="2954712"/>
            <a:ext cx="5400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49" name="直線矢印コネクタ 6248">
            <a:extLst>
              <a:ext uri="{FF2B5EF4-FFF2-40B4-BE49-F238E27FC236}">
                <a16:creationId xmlns:a16="http://schemas.microsoft.com/office/drawing/2014/main" id="{E1B254F8-800F-CDC9-1B2E-E5AC8C8A91AD}"/>
              </a:ext>
            </a:extLst>
          </p:cNvPr>
          <p:cNvCxnSpPr>
            <a:cxnSpLocks/>
          </p:cNvCxnSpPr>
          <p:nvPr/>
        </p:nvCxnSpPr>
        <p:spPr>
          <a:xfrm flipH="1">
            <a:off x="1842131" y="2124075"/>
            <a:ext cx="119739" cy="24167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0" name="直線矢印コネクタ 6249">
            <a:extLst>
              <a:ext uri="{FF2B5EF4-FFF2-40B4-BE49-F238E27FC236}">
                <a16:creationId xmlns:a16="http://schemas.microsoft.com/office/drawing/2014/main" id="{CC0A5263-33F6-03C2-0637-3A0F12860BDF}"/>
              </a:ext>
            </a:extLst>
          </p:cNvPr>
          <p:cNvCxnSpPr>
            <a:cxnSpLocks/>
          </p:cNvCxnSpPr>
          <p:nvPr/>
        </p:nvCxnSpPr>
        <p:spPr>
          <a:xfrm flipH="1">
            <a:off x="2688174" y="4022623"/>
            <a:ext cx="334740" cy="4336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1" name="直線矢印コネクタ 6250">
            <a:extLst>
              <a:ext uri="{FF2B5EF4-FFF2-40B4-BE49-F238E27FC236}">
                <a16:creationId xmlns:a16="http://schemas.microsoft.com/office/drawing/2014/main" id="{B333FF39-088C-54E7-87B5-4AB9286E4090}"/>
              </a:ext>
            </a:extLst>
          </p:cNvPr>
          <p:cNvCxnSpPr>
            <a:cxnSpLocks/>
          </p:cNvCxnSpPr>
          <p:nvPr/>
        </p:nvCxnSpPr>
        <p:spPr>
          <a:xfrm flipH="1">
            <a:off x="1852755" y="5109937"/>
            <a:ext cx="284421" cy="3955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2" name="直線矢印コネクタ 6251">
            <a:extLst>
              <a:ext uri="{FF2B5EF4-FFF2-40B4-BE49-F238E27FC236}">
                <a16:creationId xmlns:a16="http://schemas.microsoft.com/office/drawing/2014/main" id="{0FE92AF3-0C6A-9BC7-682C-33263EE11C53}"/>
              </a:ext>
            </a:extLst>
          </p:cNvPr>
          <p:cNvCxnSpPr>
            <a:cxnSpLocks/>
          </p:cNvCxnSpPr>
          <p:nvPr/>
        </p:nvCxnSpPr>
        <p:spPr>
          <a:xfrm>
            <a:off x="4957576" y="4338464"/>
            <a:ext cx="48637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3" name="直線矢印コネクタ 6252">
            <a:extLst>
              <a:ext uri="{FF2B5EF4-FFF2-40B4-BE49-F238E27FC236}">
                <a16:creationId xmlns:a16="http://schemas.microsoft.com/office/drawing/2014/main" id="{DE342CF2-3EBE-F0C7-BA7C-A987B8477505}"/>
              </a:ext>
            </a:extLst>
          </p:cNvPr>
          <p:cNvCxnSpPr>
            <a:cxnSpLocks/>
          </p:cNvCxnSpPr>
          <p:nvPr/>
        </p:nvCxnSpPr>
        <p:spPr>
          <a:xfrm flipV="1">
            <a:off x="1510014" y="4216710"/>
            <a:ext cx="674686" cy="88746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4" name="直線矢印コネクタ 6253">
            <a:extLst>
              <a:ext uri="{FF2B5EF4-FFF2-40B4-BE49-F238E27FC236}">
                <a16:creationId xmlns:a16="http://schemas.microsoft.com/office/drawing/2014/main" id="{2EDA7F50-17E4-66D8-7AC6-5AF5DED1773F}"/>
              </a:ext>
            </a:extLst>
          </p:cNvPr>
          <p:cNvCxnSpPr>
            <a:cxnSpLocks/>
          </p:cNvCxnSpPr>
          <p:nvPr/>
        </p:nvCxnSpPr>
        <p:spPr>
          <a:xfrm>
            <a:off x="5290902" y="2048388"/>
            <a:ext cx="733520" cy="661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5" name="直線矢印コネクタ 6254">
            <a:extLst>
              <a:ext uri="{FF2B5EF4-FFF2-40B4-BE49-F238E27FC236}">
                <a16:creationId xmlns:a16="http://schemas.microsoft.com/office/drawing/2014/main" id="{551DB7F0-6D6C-6E26-98B3-9FB1F20E5654}"/>
              </a:ext>
            </a:extLst>
          </p:cNvPr>
          <p:cNvCxnSpPr>
            <a:cxnSpLocks/>
          </p:cNvCxnSpPr>
          <p:nvPr/>
        </p:nvCxnSpPr>
        <p:spPr>
          <a:xfrm flipH="1" flipV="1">
            <a:off x="2902512" y="4765486"/>
            <a:ext cx="450597" cy="1487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6" name="直線矢印コネクタ 6255">
            <a:extLst>
              <a:ext uri="{FF2B5EF4-FFF2-40B4-BE49-F238E27FC236}">
                <a16:creationId xmlns:a16="http://schemas.microsoft.com/office/drawing/2014/main" id="{991AE9D9-A006-90C0-99F1-04441C010AE0}"/>
              </a:ext>
            </a:extLst>
          </p:cNvPr>
          <p:cNvCxnSpPr>
            <a:cxnSpLocks/>
            <a:stCxn id="6266" idx="1"/>
          </p:cNvCxnSpPr>
          <p:nvPr/>
        </p:nvCxnSpPr>
        <p:spPr>
          <a:xfrm flipH="1" flipV="1">
            <a:off x="2730068" y="4504311"/>
            <a:ext cx="326237" cy="6629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7" name="直線矢印コネクタ 6256">
            <a:extLst>
              <a:ext uri="{FF2B5EF4-FFF2-40B4-BE49-F238E27FC236}">
                <a16:creationId xmlns:a16="http://schemas.microsoft.com/office/drawing/2014/main" id="{99423070-10C9-724F-5460-82E59AF192D7}"/>
              </a:ext>
            </a:extLst>
          </p:cNvPr>
          <p:cNvCxnSpPr>
            <a:cxnSpLocks/>
          </p:cNvCxnSpPr>
          <p:nvPr/>
        </p:nvCxnSpPr>
        <p:spPr>
          <a:xfrm flipH="1">
            <a:off x="6187986" y="5637962"/>
            <a:ext cx="50287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58" name="直線矢印コネクタ 6257">
            <a:extLst>
              <a:ext uri="{FF2B5EF4-FFF2-40B4-BE49-F238E27FC236}">
                <a16:creationId xmlns:a16="http://schemas.microsoft.com/office/drawing/2014/main" id="{96A2EACA-88E0-FD33-8566-47E996F4FA66}"/>
              </a:ext>
            </a:extLst>
          </p:cNvPr>
          <p:cNvCxnSpPr>
            <a:cxnSpLocks/>
          </p:cNvCxnSpPr>
          <p:nvPr/>
        </p:nvCxnSpPr>
        <p:spPr>
          <a:xfrm>
            <a:off x="1121829" y="4150041"/>
            <a:ext cx="14006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59" name="テキスト ボックス 6258">
            <a:extLst>
              <a:ext uri="{FF2B5EF4-FFF2-40B4-BE49-F238E27FC236}">
                <a16:creationId xmlns:a16="http://schemas.microsoft.com/office/drawing/2014/main" id="{84BA38B8-38BF-C68E-1700-447FA940A257}"/>
              </a:ext>
            </a:extLst>
          </p:cNvPr>
          <p:cNvSpPr txBox="1"/>
          <p:nvPr/>
        </p:nvSpPr>
        <p:spPr>
          <a:xfrm>
            <a:off x="2247560" y="2279110"/>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60" name="テキスト ボックス 6259">
            <a:extLst>
              <a:ext uri="{FF2B5EF4-FFF2-40B4-BE49-F238E27FC236}">
                <a16:creationId xmlns:a16="http://schemas.microsoft.com/office/drawing/2014/main" id="{7884F4CB-1AEC-19EE-C8FB-F94EF67612D0}"/>
              </a:ext>
            </a:extLst>
          </p:cNvPr>
          <p:cNvSpPr txBox="1"/>
          <p:nvPr/>
        </p:nvSpPr>
        <p:spPr>
          <a:xfrm>
            <a:off x="1955927" y="1996313"/>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61" name="テキスト ボックス 6260">
            <a:extLst>
              <a:ext uri="{FF2B5EF4-FFF2-40B4-BE49-F238E27FC236}">
                <a16:creationId xmlns:a16="http://schemas.microsoft.com/office/drawing/2014/main" id="{D18CEDDA-0E92-5DF1-689E-71F7C2554656}"/>
              </a:ext>
            </a:extLst>
          </p:cNvPr>
          <p:cNvSpPr txBox="1"/>
          <p:nvPr/>
        </p:nvSpPr>
        <p:spPr>
          <a:xfrm>
            <a:off x="2322847" y="2512530"/>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62" name="テキスト ボックス 6261">
            <a:extLst>
              <a:ext uri="{FF2B5EF4-FFF2-40B4-BE49-F238E27FC236}">
                <a16:creationId xmlns:a16="http://schemas.microsoft.com/office/drawing/2014/main" id="{EA2BB871-F7B7-E49D-0626-065566CE83B3}"/>
              </a:ext>
            </a:extLst>
          </p:cNvPr>
          <p:cNvSpPr txBox="1"/>
          <p:nvPr/>
        </p:nvSpPr>
        <p:spPr>
          <a:xfrm>
            <a:off x="2058328" y="3360723"/>
            <a:ext cx="607859"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63" name="テキスト ボックス 6262">
            <a:extLst>
              <a:ext uri="{FF2B5EF4-FFF2-40B4-BE49-F238E27FC236}">
                <a16:creationId xmlns:a16="http://schemas.microsoft.com/office/drawing/2014/main" id="{65019D29-2A32-9905-8B4A-1BEEFC8183C9}"/>
              </a:ext>
            </a:extLst>
          </p:cNvPr>
          <p:cNvSpPr txBox="1"/>
          <p:nvPr/>
        </p:nvSpPr>
        <p:spPr>
          <a:xfrm>
            <a:off x="2605348" y="2751857"/>
            <a:ext cx="972706" cy="430887"/>
          </a:xfrm>
          <a:prstGeom prst="rect">
            <a:avLst/>
          </a:prstGeom>
          <a:noFill/>
        </p:spPr>
        <p:txBody>
          <a:bodyPr wrap="squar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sp>
        <p:nvSpPr>
          <p:cNvPr id="6264" name="テキスト ボックス 6263">
            <a:extLst>
              <a:ext uri="{FF2B5EF4-FFF2-40B4-BE49-F238E27FC236}">
                <a16:creationId xmlns:a16="http://schemas.microsoft.com/office/drawing/2014/main" id="{662D5A09-E8F7-5E80-D2A4-1021A0CA8C4B}"/>
              </a:ext>
            </a:extLst>
          </p:cNvPr>
          <p:cNvSpPr txBox="1"/>
          <p:nvPr/>
        </p:nvSpPr>
        <p:spPr>
          <a:xfrm>
            <a:off x="3013297" y="4347862"/>
            <a:ext cx="889987"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65" name="テキスト ボックス 6264">
            <a:extLst>
              <a:ext uri="{FF2B5EF4-FFF2-40B4-BE49-F238E27FC236}">
                <a16:creationId xmlns:a16="http://schemas.microsoft.com/office/drawing/2014/main" id="{4A4F910E-2CF1-5712-20DD-F897B84EF90E}"/>
              </a:ext>
            </a:extLst>
          </p:cNvPr>
          <p:cNvSpPr txBox="1"/>
          <p:nvPr/>
        </p:nvSpPr>
        <p:spPr>
          <a:xfrm>
            <a:off x="3022914" y="3908752"/>
            <a:ext cx="1031051" cy="261610"/>
          </a:xfrm>
          <a:prstGeom prst="rect">
            <a:avLst/>
          </a:prstGeom>
          <a:noFill/>
        </p:spPr>
        <p:txBody>
          <a:bodyPr wrap="none" rtlCol="0">
            <a:spAutoFit/>
          </a:bodyPr>
          <a:lstStyle/>
          <a:p>
            <a:r>
              <a:rPr kumimoji="1" lang="ja-JP" altLang="en-US" sz="1100" dirty="0"/>
              <a:t>▼▼▼▼▼▼</a:t>
            </a:r>
          </a:p>
        </p:txBody>
      </p:sp>
      <p:sp>
        <p:nvSpPr>
          <p:cNvPr id="6266" name="テキスト ボックス 6265">
            <a:extLst>
              <a:ext uri="{FF2B5EF4-FFF2-40B4-BE49-F238E27FC236}">
                <a16:creationId xmlns:a16="http://schemas.microsoft.com/office/drawing/2014/main" id="{FDB3029C-C55B-6B37-AC0C-18C7E1D54B96}"/>
              </a:ext>
            </a:extLst>
          </p:cNvPr>
          <p:cNvSpPr txBox="1"/>
          <p:nvPr/>
        </p:nvSpPr>
        <p:spPr>
          <a:xfrm>
            <a:off x="3056305" y="4951823"/>
            <a:ext cx="1085554" cy="430887"/>
          </a:xfrm>
          <a:prstGeom prst="rect">
            <a:avLst/>
          </a:prstGeom>
          <a:noFill/>
        </p:spPr>
        <p:txBody>
          <a:bodyPr wrap="none" rtlCol="0">
            <a:spAutoFit/>
          </a:bodyPr>
          <a:lstStyle/>
          <a:p>
            <a:r>
              <a:rPr kumimoji="1" lang="ja-JP" altLang="en-US" sz="1100" dirty="0"/>
              <a:t>担当者ごとに</a:t>
            </a:r>
            <a:endParaRPr kumimoji="1" lang="en-US" altLang="ja-JP" sz="1100" dirty="0"/>
          </a:p>
          <a:p>
            <a:r>
              <a:rPr kumimoji="1" lang="ja-JP" altLang="en-US" sz="1100" dirty="0"/>
              <a:t>違う図面を使用</a:t>
            </a:r>
            <a:endParaRPr kumimoji="1" lang="ja-JP" altLang="en-US" sz="1400" dirty="0"/>
          </a:p>
        </p:txBody>
      </p:sp>
      <p:sp>
        <p:nvSpPr>
          <p:cNvPr id="6267" name="テキスト ボックス 6266">
            <a:extLst>
              <a:ext uri="{FF2B5EF4-FFF2-40B4-BE49-F238E27FC236}">
                <a16:creationId xmlns:a16="http://schemas.microsoft.com/office/drawing/2014/main" id="{97A2DF5E-69F0-9D73-4308-500756E01452}"/>
              </a:ext>
            </a:extLst>
          </p:cNvPr>
          <p:cNvSpPr txBox="1"/>
          <p:nvPr/>
        </p:nvSpPr>
        <p:spPr>
          <a:xfrm>
            <a:off x="3291625" y="4633126"/>
            <a:ext cx="889987" cy="261610"/>
          </a:xfrm>
          <a:prstGeom prst="rect">
            <a:avLst/>
          </a:prstGeom>
          <a:noFill/>
        </p:spPr>
        <p:txBody>
          <a:bodyPr wrap="none" rtlCol="0">
            <a:spAutoFit/>
          </a:bodyPr>
          <a:lstStyle/>
          <a:p>
            <a:r>
              <a:rPr kumimoji="1" lang="ja-JP" altLang="en-US" sz="1100" dirty="0"/>
              <a:t>▼▼▼▼▼</a:t>
            </a:r>
          </a:p>
        </p:txBody>
      </p:sp>
      <p:sp>
        <p:nvSpPr>
          <p:cNvPr id="6268" name="テキスト ボックス 6267">
            <a:extLst>
              <a:ext uri="{FF2B5EF4-FFF2-40B4-BE49-F238E27FC236}">
                <a16:creationId xmlns:a16="http://schemas.microsoft.com/office/drawing/2014/main" id="{C18F8474-C19D-FDD3-FA70-F89D536B97F5}"/>
              </a:ext>
            </a:extLst>
          </p:cNvPr>
          <p:cNvSpPr txBox="1"/>
          <p:nvPr/>
        </p:nvSpPr>
        <p:spPr>
          <a:xfrm>
            <a:off x="404262" y="3922716"/>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sp>
        <p:nvSpPr>
          <p:cNvPr id="6269" name="テキスト ボックス 6268">
            <a:extLst>
              <a:ext uri="{FF2B5EF4-FFF2-40B4-BE49-F238E27FC236}">
                <a16:creationId xmlns:a16="http://schemas.microsoft.com/office/drawing/2014/main" id="{F1258996-80AA-957D-8E7F-F923CCEAE62C}"/>
              </a:ext>
            </a:extLst>
          </p:cNvPr>
          <p:cNvSpPr txBox="1"/>
          <p:nvPr/>
        </p:nvSpPr>
        <p:spPr>
          <a:xfrm>
            <a:off x="6910505" y="1456291"/>
            <a:ext cx="889987"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sp>
        <p:nvSpPr>
          <p:cNvPr id="6270" name="テキスト ボックス 6269">
            <a:extLst>
              <a:ext uri="{FF2B5EF4-FFF2-40B4-BE49-F238E27FC236}">
                <a16:creationId xmlns:a16="http://schemas.microsoft.com/office/drawing/2014/main" id="{BEF29203-42E3-E214-0E3D-05BAA50C1498}"/>
              </a:ext>
            </a:extLst>
          </p:cNvPr>
          <p:cNvSpPr txBox="1"/>
          <p:nvPr/>
        </p:nvSpPr>
        <p:spPr>
          <a:xfrm>
            <a:off x="6839872" y="2034413"/>
            <a:ext cx="1318758" cy="261610"/>
          </a:xfrm>
          <a:prstGeom prst="rect">
            <a:avLst/>
          </a:prstGeom>
          <a:noFill/>
        </p:spPr>
        <p:txBody>
          <a:bodyPr wrap="square" rtlCol="0">
            <a:spAutoFit/>
          </a:bodyPr>
          <a:lstStyle/>
          <a:p>
            <a:r>
              <a:rPr kumimoji="1" lang="ja-JP" altLang="en-US" sz="1100" dirty="0"/>
              <a:t>▼▼▼▼▼▼</a:t>
            </a:r>
            <a:endParaRPr kumimoji="1" lang="en-US" altLang="ja-JP" sz="1100" dirty="0"/>
          </a:p>
        </p:txBody>
      </p:sp>
      <p:sp>
        <p:nvSpPr>
          <p:cNvPr id="6271" name="テキスト ボックス 6270">
            <a:extLst>
              <a:ext uri="{FF2B5EF4-FFF2-40B4-BE49-F238E27FC236}">
                <a16:creationId xmlns:a16="http://schemas.microsoft.com/office/drawing/2014/main" id="{24582B3B-E686-DDA1-0248-174FD5A28F2F}"/>
              </a:ext>
            </a:extLst>
          </p:cNvPr>
          <p:cNvSpPr txBox="1"/>
          <p:nvPr/>
        </p:nvSpPr>
        <p:spPr>
          <a:xfrm>
            <a:off x="613406" y="5084524"/>
            <a:ext cx="1031051"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sp>
        <p:nvSpPr>
          <p:cNvPr id="6272" name="テキスト ボックス 6271">
            <a:extLst>
              <a:ext uri="{FF2B5EF4-FFF2-40B4-BE49-F238E27FC236}">
                <a16:creationId xmlns:a16="http://schemas.microsoft.com/office/drawing/2014/main" id="{FB847768-BD6D-6099-AD72-82DBDFF381F4}"/>
              </a:ext>
            </a:extLst>
          </p:cNvPr>
          <p:cNvSpPr txBox="1"/>
          <p:nvPr/>
        </p:nvSpPr>
        <p:spPr>
          <a:xfrm>
            <a:off x="2767928" y="5420396"/>
            <a:ext cx="889987" cy="261610"/>
          </a:xfrm>
          <a:prstGeom prst="rect">
            <a:avLst/>
          </a:prstGeom>
          <a:noFill/>
        </p:spPr>
        <p:txBody>
          <a:bodyPr wrap="none" rtlCol="0">
            <a:spAutoFit/>
          </a:bodyPr>
          <a:lstStyle/>
          <a:p>
            <a:r>
              <a:rPr kumimoji="1" lang="ja-JP" altLang="en-US" sz="1100" dirty="0"/>
              <a:t>▼▼▼▼▼</a:t>
            </a:r>
          </a:p>
        </p:txBody>
      </p:sp>
      <p:sp>
        <p:nvSpPr>
          <p:cNvPr id="6273" name="テキスト ボックス 6272">
            <a:extLst>
              <a:ext uri="{FF2B5EF4-FFF2-40B4-BE49-F238E27FC236}">
                <a16:creationId xmlns:a16="http://schemas.microsoft.com/office/drawing/2014/main" id="{4B77E410-BD7B-DE6C-81B3-047509870863}"/>
              </a:ext>
            </a:extLst>
          </p:cNvPr>
          <p:cNvSpPr txBox="1"/>
          <p:nvPr/>
        </p:nvSpPr>
        <p:spPr>
          <a:xfrm>
            <a:off x="2097022" y="4728881"/>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cxnSp>
        <p:nvCxnSpPr>
          <p:cNvPr id="6274" name="直線矢印コネクタ 6273">
            <a:extLst>
              <a:ext uri="{FF2B5EF4-FFF2-40B4-BE49-F238E27FC236}">
                <a16:creationId xmlns:a16="http://schemas.microsoft.com/office/drawing/2014/main" id="{297683F4-AC8B-9B3B-0B3D-5A1509BF079E}"/>
              </a:ext>
            </a:extLst>
          </p:cNvPr>
          <p:cNvCxnSpPr>
            <a:cxnSpLocks/>
          </p:cNvCxnSpPr>
          <p:nvPr/>
        </p:nvCxnSpPr>
        <p:spPr>
          <a:xfrm flipH="1">
            <a:off x="2379290" y="5853806"/>
            <a:ext cx="35077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75" name="直線矢印コネクタ 6274">
            <a:extLst>
              <a:ext uri="{FF2B5EF4-FFF2-40B4-BE49-F238E27FC236}">
                <a16:creationId xmlns:a16="http://schemas.microsoft.com/office/drawing/2014/main" id="{89A2F1B3-B217-7593-4D35-11C746408275}"/>
              </a:ext>
            </a:extLst>
          </p:cNvPr>
          <p:cNvCxnSpPr>
            <a:cxnSpLocks/>
          </p:cNvCxnSpPr>
          <p:nvPr/>
        </p:nvCxnSpPr>
        <p:spPr>
          <a:xfrm flipV="1">
            <a:off x="4862932" y="4368938"/>
            <a:ext cx="333781" cy="58324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77" name="直線矢印コネクタ 6276">
            <a:extLst>
              <a:ext uri="{FF2B5EF4-FFF2-40B4-BE49-F238E27FC236}">
                <a16:creationId xmlns:a16="http://schemas.microsoft.com/office/drawing/2014/main" id="{D983A9E2-F88E-1176-E2ED-20757EC7E82A}"/>
              </a:ext>
            </a:extLst>
          </p:cNvPr>
          <p:cNvCxnSpPr>
            <a:cxnSpLocks/>
          </p:cNvCxnSpPr>
          <p:nvPr/>
        </p:nvCxnSpPr>
        <p:spPr>
          <a:xfrm flipH="1" flipV="1">
            <a:off x="5986802" y="5278171"/>
            <a:ext cx="611652" cy="850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78" name="テキスト ボックス 6277">
            <a:extLst>
              <a:ext uri="{FF2B5EF4-FFF2-40B4-BE49-F238E27FC236}">
                <a16:creationId xmlns:a16="http://schemas.microsoft.com/office/drawing/2014/main" id="{23B58B82-ED24-673B-BE1B-EC10EBFBEF5C}"/>
              </a:ext>
            </a:extLst>
          </p:cNvPr>
          <p:cNvSpPr txBox="1"/>
          <p:nvPr/>
        </p:nvSpPr>
        <p:spPr>
          <a:xfrm>
            <a:off x="2233122" y="6185046"/>
            <a:ext cx="889987" cy="261610"/>
          </a:xfrm>
          <a:prstGeom prst="rect">
            <a:avLst/>
          </a:prstGeom>
          <a:noFill/>
        </p:spPr>
        <p:txBody>
          <a:bodyPr wrap="none" rtlCol="0">
            <a:spAutoFit/>
          </a:bodyPr>
          <a:lstStyle/>
          <a:p>
            <a:r>
              <a:rPr kumimoji="1" lang="ja-JP" altLang="en-US" sz="1100" dirty="0"/>
              <a:t>▼▼▼▼▼</a:t>
            </a:r>
          </a:p>
        </p:txBody>
      </p:sp>
      <p:sp>
        <p:nvSpPr>
          <p:cNvPr id="6279" name="テキスト ボックス 6278">
            <a:extLst>
              <a:ext uri="{FF2B5EF4-FFF2-40B4-BE49-F238E27FC236}">
                <a16:creationId xmlns:a16="http://schemas.microsoft.com/office/drawing/2014/main" id="{4E08373B-1AD8-092D-0F38-12D2B6577CB0}"/>
              </a:ext>
            </a:extLst>
          </p:cNvPr>
          <p:cNvSpPr txBox="1"/>
          <p:nvPr/>
        </p:nvSpPr>
        <p:spPr>
          <a:xfrm>
            <a:off x="2701957" y="5670306"/>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sp>
        <p:nvSpPr>
          <p:cNvPr id="6280" name="テキスト ボックス 6279">
            <a:extLst>
              <a:ext uri="{FF2B5EF4-FFF2-40B4-BE49-F238E27FC236}">
                <a16:creationId xmlns:a16="http://schemas.microsoft.com/office/drawing/2014/main" id="{39126568-FC31-8F5A-42BD-C253B82B0BAF}"/>
              </a:ext>
            </a:extLst>
          </p:cNvPr>
          <p:cNvSpPr txBox="1"/>
          <p:nvPr/>
        </p:nvSpPr>
        <p:spPr>
          <a:xfrm>
            <a:off x="4245720" y="4075069"/>
            <a:ext cx="1279875" cy="400110"/>
          </a:xfrm>
          <a:prstGeom prst="rect">
            <a:avLst/>
          </a:prstGeom>
          <a:noFill/>
        </p:spPr>
        <p:txBody>
          <a:bodyPr wrap="square" rtlCol="0">
            <a:spAutoFit/>
          </a:bodyPr>
          <a:lstStyle/>
          <a:p>
            <a:r>
              <a:rPr kumimoji="1" lang="ja-JP" altLang="en-US" sz="1000" dirty="0"/>
              <a:t>▼▼▼▼▼▼</a:t>
            </a:r>
            <a:endParaRPr kumimoji="1" lang="en-US" altLang="ja-JP" sz="1000" dirty="0"/>
          </a:p>
          <a:p>
            <a:r>
              <a:rPr kumimoji="1" lang="ja-JP" altLang="en-US" sz="1000" dirty="0"/>
              <a:t>▼▼▼▼▼</a:t>
            </a:r>
          </a:p>
        </p:txBody>
      </p:sp>
      <p:sp>
        <p:nvSpPr>
          <p:cNvPr id="6282" name="テキスト ボックス 6281">
            <a:extLst>
              <a:ext uri="{FF2B5EF4-FFF2-40B4-BE49-F238E27FC236}">
                <a16:creationId xmlns:a16="http://schemas.microsoft.com/office/drawing/2014/main" id="{9FDA8B63-2B84-F0DC-6CB8-2229D0FE3F75}"/>
              </a:ext>
            </a:extLst>
          </p:cNvPr>
          <p:cNvSpPr txBox="1"/>
          <p:nvPr/>
        </p:nvSpPr>
        <p:spPr>
          <a:xfrm>
            <a:off x="4080686" y="4908850"/>
            <a:ext cx="1011026" cy="430887"/>
          </a:xfrm>
          <a:prstGeom prst="rect">
            <a:avLst/>
          </a:prstGeom>
          <a:noFill/>
        </p:spPr>
        <p:txBody>
          <a:bodyPr wrap="square" rtlCol="0">
            <a:spAutoFit/>
          </a:bodyPr>
          <a:lstStyle/>
          <a:p>
            <a:r>
              <a:rPr kumimoji="1" lang="ja-JP" altLang="en-US" sz="1100" dirty="0"/>
              <a:t>ユーザーによってネジ数が違う</a:t>
            </a:r>
            <a:endParaRPr kumimoji="1" lang="en-US" altLang="ja-JP" sz="1100" dirty="0"/>
          </a:p>
        </p:txBody>
      </p:sp>
      <p:cxnSp>
        <p:nvCxnSpPr>
          <p:cNvPr id="6283" name="直線矢印コネクタ 6282">
            <a:extLst>
              <a:ext uri="{FF2B5EF4-FFF2-40B4-BE49-F238E27FC236}">
                <a16:creationId xmlns:a16="http://schemas.microsoft.com/office/drawing/2014/main" id="{C3B12DA5-F12C-DD24-5D12-16C16E79DDEE}"/>
              </a:ext>
            </a:extLst>
          </p:cNvPr>
          <p:cNvCxnSpPr>
            <a:cxnSpLocks/>
          </p:cNvCxnSpPr>
          <p:nvPr/>
        </p:nvCxnSpPr>
        <p:spPr>
          <a:xfrm flipH="1">
            <a:off x="5319675" y="5030442"/>
            <a:ext cx="130519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85" name="直線矢印コネクタ 6284">
            <a:extLst>
              <a:ext uri="{FF2B5EF4-FFF2-40B4-BE49-F238E27FC236}">
                <a16:creationId xmlns:a16="http://schemas.microsoft.com/office/drawing/2014/main" id="{AA493511-BEA7-592B-15EC-1726EE4061AB}"/>
              </a:ext>
            </a:extLst>
          </p:cNvPr>
          <p:cNvCxnSpPr>
            <a:cxnSpLocks/>
          </p:cNvCxnSpPr>
          <p:nvPr/>
        </p:nvCxnSpPr>
        <p:spPr>
          <a:xfrm flipH="1" flipV="1">
            <a:off x="5824599" y="5053162"/>
            <a:ext cx="583820" cy="102414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86" name="直線矢印コネクタ 6285">
            <a:extLst>
              <a:ext uri="{FF2B5EF4-FFF2-40B4-BE49-F238E27FC236}">
                <a16:creationId xmlns:a16="http://schemas.microsoft.com/office/drawing/2014/main" id="{A47BF84D-26FF-2E92-7A85-CBCBC9BADA8B}"/>
              </a:ext>
            </a:extLst>
          </p:cNvPr>
          <p:cNvCxnSpPr>
            <a:cxnSpLocks/>
          </p:cNvCxnSpPr>
          <p:nvPr/>
        </p:nvCxnSpPr>
        <p:spPr>
          <a:xfrm flipH="1">
            <a:off x="5566861" y="4338513"/>
            <a:ext cx="355667" cy="6497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88" name="テキスト ボックス 6287">
            <a:extLst>
              <a:ext uri="{FF2B5EF4-FFF2-40B4-BE49-F238E27FC236}">
                <a16:creationId xmlns:a16="http://schemas.microsoft.com/office/drawing/2014/main" id="{21E04274-3867-D7B7-6B29-DBBD280887EB}"/>
              </a:ext>
            </a:extLst>
          </p:cNvPr>
          <p:cNvSpPr txBox="1"/>
          <p:nvPr/>
        </p:nvSpPr>
        <p:spPr>
          <a:xfrm>
            <a:off x="6649909" y="4905891"/>
            <a:ext cx="1313180"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89" name="テキスト ボックス 6288">
            <a:extLst>
              <a:ext uri="{FF2B5EF4-FFF2-40B4-BE49-F238E27FC236}">
                <a16:creationId xmlns:a16="http://schemas.microsoft.com/office/drawing/2014/main" id="{5B758EFC-02C2-A66A-E618-D3E08D37B25B}"/>
              </a:ext>
            </a:extLst>
          </p:cNvPr>
          <p:cNvSpPr txBox="1"/>
          <p:nvPr/>
        </p:nvSpPr>
        <p:spPr>
          <a:xfrm>
            <a:off x="5880945" y="6092491"/>
            <a:ext cx="1031051"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290" name="テキスト ボックス 6289">
            <a:extLst>
              <a:ext uri="{FF2B5EF4-FFF2-40B4-BE49-F238E27FC236}">
                <a16:creationId xmlns:a16="http://schemas.microsoft.com/office/drawing/2014/main" id="{AACFA54E-0C72-53F2-C06E-167EA4EB6B25}"/>
              </a:ext>
            </a:extLst>
          </p:cNvPr>
          <p:cNvSpPr txBox="1"/>
          <p:nvPr/>
        </p:nvSpPr>
        <p:spPr>
          <a:xfrm>
            <a:off x="6582902" y="5104175"/>
            <a:ext cx="1319064" cy="430887"/>
          </a:xfrm>
          <a:prstGeom prst="rect">
            <a:avLst/>
          </a:prstGeom>
          <a:noFill/>
        </p:spPr>
        <p:txBody>
          <a:bodyPr wrap="squar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sp>
        <p:nvSpPr>
          <p:cNvPr id="6291" name="テキスト ボックス 6290">
            <a:extLst>
              <a:ext uri="{FF2B5EF4-FFF2-40B4-BE49-F238E27FC236}">
                <a16:creationId xmlns:a16="http://schemas.microsoft.com/office/drawing/2014/main" id="{675A922F-8A3A-E4CA-0DB7-9FF564445CE7}"/>
              </a:ext>
            </a:extLst>
          </p:cNvPr>
          <p:cNvSpPr txBox="1"/>
          <p:nvPr/>
        </p:nvSpPr>
        <p:spPr>
          <a:xfrm>
            <a:off x="6746082" y="5816062"/>
            <a:ext cx="1414843" cy="261610"/>
          </a:xfrm>
          <a:prstGeom prst="rect">
            <a:avLst/>
          </a:prstGeom>
          <a:noFill/>
        </p:spPr>
        <p:txBody>
          <a:bodyPr wrap="square" rtlCol="0">
            <a:spAutoFit/>
          </a:bodyPr>
          <a:lstStyle/>
          <a:p>
            <a:r>
              <a:rPr kumimoji="1" lang="ja-JP" altLang="en-US" sz="1100" dirty="0"/>
              <a:t>部品ごとに違う</a:t>
            </a:r>
            <a:endParaRPr kumimoji="1" lang="en-US" altLang="ja-JP" sz="1100" dirty="0"/>
          </a:p>
        </p:txBody>
      </p:sp>
      <p:cxnSp>
        <p:nvCxnSpPr>
          <p:cNvPr id="6293" name="直線矢印コネクタ 6292">
            <a:extLst>
              <a:ext uri="{FF2B5EF4-FFF2-40B4-BE49-F238E27FC236}">
                <a16:creationId xmlns:a16="http://schemas.microsoft.com/office/drawing/2014/main" id="{38136AD2-23C3-2348-658A-83CD96FF68F6}"/>
              </a:ext>
            </a:extLst>
          </p:cNvPr>
          <p:cNvCxnSpPr>
            <a:cxnSpLocks/>
          </p:cNvCxnSpPr>
          <p:nvPr/>
        </p:nvCxnSpPr>
        <p:spPr>
          <a:xfrm flipH="1">
            <a:off x="6709135" y="1688641"/>
            <a:ext cx="209383" cy="44110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5" name="直線矢印コネクタ 6294">
            <a:extLst>
              <a:ext uri="{FF2B5EF4-FFF2-40B4-BE49-F238E27FC236}">
                <a16:creationId xmlns:a16="http://schemas.microsoft.com/office/drawing/2014/main" id="{ABC63FF9-93FD-293B-77D5-DEDA71908E8F}"/>
              </a:ext>
            </a:extLst>
          </p:cNvPr>
          <p:cNvCxnSpPr>
            <a:cxnSpLocks/>
          </p:cNvCxnSpPr>
          <p:nvPr/>
        </p:nvCxnSpPr>
        <p:spPr>
          <a:xfrm flipH="1">
            <a:off x="3453040" y="1760077"/>
            <a:ext cx="287583" cy="55076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6" name="直線矢印コネクタ 6295">
            <a:extLst>
              <a:ext uri="{FF2B5EF4-FFF2-40B4-BE49-F238E27FC236}">
                <a16:creationId xmlns:a16="http://schemas.microsoft.com/office/drawing/2014/main" id="{E9E51658-F063-02E8-97BD-B610A116910E}"/>
              </a:ext>
            </a:extLst>
          </p:cNvPr>
          <p:cNvCxnSpPr>
            <a:cxnSpLocks/>
          </p:cNvCxnSpPr>
          <p:nvPr/>
        </p:nvCxnSpPr>
        <p:spPr>
          <a:xfrm flipH="1">
            <a:off x="2176071" y="5255403"/>
            <a:ext cx="189297" cy="24706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7" name="直線矢印コネクタ 6296">
            <a:extLst>
              <a:ext uri="{FF2B5EF4-FFF2-40B4-BE49-F238E27FC236}">
                <a16:creationId xmlns:a16="http://schemas.microsoft.com/office/drawing/2014/main" id="{8A555333-29BB-416E-A488-C700786ED222}"/>
              </a:ext>
            </a:extLst>
          </p:cNvPr>
          <p:cNvCxnSpPr>
            <a:cxnSpLocks/>
          </p:cNvCxnSpPr>
          <p:nvPr/>
        </p:nvCxnSpPr>
        <p:spPr>
          <a:xfrm flipH="1" flipV="1">
            <a:off x="6187986" y="2156801"/>
            <a:ext cx="671248" cy="384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8" name="直線矢印コネクタ 6297">
            <a:extLst>
              <a:ext uri="{FF2B5EF4-FFF2-40B4-BE49-F238E27FC236}">
                <a16:creationId xmlns:a16="http://schemas.microsoft.com/office/drawing/2014/main" id="{6249B859-3134-835A-096E-B4FD935BAAAC}"/>
              </a:ext>
            </a:extLst>
          </p:cNvPr>
          <p:cNvCxnSpPr>
            <a:cxnSpLocks/>
          </p:cNvCxnSpPr>
          <p:nvPr/>
        </p:nvCxnSpPr>
        <p:spPr>
          <a:xfrm flipH="1">
            <a:off x="5994891" y="4262536"/>
            <a:ext cx="374461" cy="7385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9" name="直線矢印コネクタ 6298">
            <a:extLst>
              <a:ext uri="{FF2B5EF4-FFF2-40B4-BE49-F238E27FC236}">
                <a16:creationId xmlns:a16="http://schemas.microsoft.com/office/drawing/2014/main" id="{A14ABEC2-443D-B653-BBBD-64FD24F38083}"/>
              </a:ext>
            </a:extLst>
          </p:cNvPr>
          <p:cNvCxnSpPr>
            <a:cxnSpLocks/>
          </p:cNvCxnSpPr>
          <p:nvPr/>
        </p:nvCxnSpPr>
        <p:spPr>
          <a:xfrm flipH="1">
            <a:off x="6282903" y="4604576"/>
            <a:ext cx="46433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00" name="テキスト ボックス 6299">
            <a:extLst>
              <a:ext uri="{FF2B5EF4-FFF2-40B4-BE49-F238E27FC236}">
                <a16:creationId xmlns:a16="http://schemas.microsoft.com/office/drawing/2014/main" id="{740EB589-E67D-32DC-677B-3A3F36639FB4}"/>
              </a:ext>
            </a:extLst>
          </p:cNvPr>
          <p:cNvSpPr txBox="1"/>
          <p:nvPr/>
        </p:nvSpPr>
        <p:spPr>
          <a:xfrm>
            <a:off x="5798299" y="3878926"/>
            <a:ext cx="607859"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sp>
        <p:nvSpPr>
          <p:cNvPr id="6301" name="テキスト ボックス 6300">
            <a:extLst>
              <a:ext uri="{FF2B5EF4-FFF2-40B4-BE49-F238E27FC236}">
                <a16:creationId xmlns:a16="http://schemas.microsoft.com/office/drawing/2014/main" id="{8A422017-C51C-95F8-3E35-51DF9F64A30D}"/>
              </a:ext>
            </a:extLst>
          </p:cNvPr>
          <p:cNvSpPr txBox="1"/>
          <p:nvPr/>
        </p:nvSpPr>
        <p:spPr>
          <a:xfrm>
            <a:off x="6598890" y="4682187"/>
            <a:ext cx="466794"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02" name="テキスト ボックス 6301">
            <a:extLst>
              <a:ext uri="{FF2B5EF4-FFF2-40B4-BE49-F238E27FC236}">
                <a16:creationId xmlns:a16="http://schemas.microsoft.com/office/drawing/2014/main" id="{A1A0AEF2-FFFC-3AE3-3063-CF6809C12306}"/>
              </a:ext>
            </a:extLst>
          </p:cNvPr>
          <p:cNvSpPr txBox="1"/>
          <p:nvPr/>
        </p:nvSpPr>
        <p:spPr>
          <a:xfrm>
            <a:off x="6703891" y="4473221"/>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03" name="テキスト ボックス 6302">
            <a:extLst>
              <a:ext uri="{FF2B5EF4-FFF2-40B4-BE49-F238E27FC236}">
                <a16:creationId xmlns:a16="http://schemas.microsoft.com/office/drawing/2014/main" id="{05BB8107-86FB-9C2B-4424-AE05DB8E0B86}"/>
              </a:ext>
            </a:extLst>
          </p:cNvPr>
          <p:cNvSpPr txBox="1"/>
          <p:nvPr/>
        </p:nvSpPr>
        <p:spPr>
          <a:xfrm>
            <a:off x="6346721" y="4027397"/>
            <a:ext cx="1031051"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04" name="テキスト ボックス 6303">
            <a:extLst>
              <a:ext uri="{FF2B5EF4-FFF2-40B4-BE49-F238E27FC236}">
                <a16:creationId xmlns:a16="http://schemas.microsoft.com/office/drawing/2014/main" id="{F4D0CB13-B2E0-65F0-3A0A-85ED448B6452}"/>
              </a:ext>
            </a:extLst>
          </p:cNvPr>
          <p:cNvSpPr txBox="1"/>
          <p:nvPr/>
        </p:nvSpPr>
        <p:spPr>
          <a:xfrm>
            <a:off x="6815785" y="4273175"/>
            <a:ext cx="889987"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05" name="テキスト ボックス 6304">
            <a:extLst>
              <a:ext uri="{FF2B5EF4-FFF2-40B4-BE49-F238E27FC236}">
                <a16:creationId xmlns:a16="http://schemas.microsoft.com/office/drawing/2014/main" id="{C33450F7-4C7C-7867-B020-E58F1243C54B}"/>
              </a:ext>
            </a:extLst>
          </p:cNvPr>
          <p:cNvSpPr txBox="1"/>
          <p:nvPr/>
        </p:nvSpPr>
        <p:spPr>
          <a:xfrm>
            <a:off x="4978517" y="5446114"/>
            <a:ext cx="978669" cy="261610"/>
          </a:xfrm>
          <a:prstGeom prst="rect">
            <a:avLst/>
          </a:prstGeom>
          <a:noFill/>
        </p:spPr>
        <p:txBody>
          <a:bodyPr wrap="square" rtlCol="0">
            <a:spAutoFit/>
          </a:bodyPr>
          <a:lstStyle/>
          <a:p>
            <a:r>
              <a:rPr kumimoji="1" lang="ja-JP" altLang="en-US" sz="1100" dirty="0"/>
              <a:t>▼▼▼▼▼</a:t>
            </a:r>
            <a:endParaRPr kumimoji="1" lang="en-US" altLang="ja-JP" sz="1100" dirty="0"/>
          </a:p>
        </p:txBody>
      </p:sp>
      <p:sp>
        <p:nvSpPr>
          <p:cNvPr id="6307" name="テキスト ボックス 6306">
            <a:extLst>
              <a:ext uri="{FF2B5EF4-FFF2-40B4-BE49-F238E27FC236}">
                <a16:creationId xmlns:a16="http://schemas.microsoft.com/office/drawing/2014/main" id="{06FFEB97-6A0E-45CA-8508-76F2DD0ABECB}"/>
              </a:ext>
            </a:extLst>
          </p:cNvPr>
          <p:cNvSpPr txBox="1"/>
          <p:nvPr/>
        </p:nvSpPr>
        <p:spPr>
          <a:xfrm>
            <a:off x="29076" y="1782689"/>
            <a:ext cx="951348" cy="430887"/>
          </a:xfrm>
          <a:prstGeom prst="rect">
            <a:avLst/>
          </a:prstGeom>
          <a:noFill/>
        </p:spPr>
        <p:txBody>
          <a:bodyPr wrap="square" rtlCol="0">
            <a:spAutoFit/>
          </a:bodyPr>
          <a:lstStyle/>
          <a:p>
            <a:r>
              <a:rPr kumimoji="1" lang="ja-JP" altLang="en-US" sz="1100" dirty="0"/>
              <a:t>人的チェックによる確認ミス</a:t>
            </a:r>
            <a:endParaRPr kumimoji="1" lang="en-US" altLang="ja-JP" sz="1100" dirty="0"/>
          </a:p>
        </p:txBody>
      </p:sp>
      <p:sp>
        <p:nvSpPr>
          <p:cNvPr id="6308" name="テキスト ボックス 6307">
            <a:extLst>
              <a:ext uri="{FF2B5EF4-FFF2-40B4-BE49-F238E27FC236}">
                <a16:creationId xmlns:a16="http://schemas.microsoft.com/office/drawing/2014/main" id="{FA3F46C6-9800-3808-40B0-FB293F20301A}"/>
              </a:ext>
            </a:extLst>
          </p:cNvPr>
          <p:cNvSpPr txBox="1"/>
          <p:nvPr/>
        </p:nvSpPr>
        <p:spPr>
          <a:xfrm>
            <a:off x="2331500" y="5109937"/>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09" name="テキスト ボックス 6308">
            <a:extLst>
              <a:ext uri="{FF2B5EF4-FFF2-40B4-BE49-F238E27FC236}">
                <a16:creationId xmlns:a16="http://schemas.microsoft.com/office/drawing/2014/main" id="{C0014DA5-B12E-E2EE-217C-C0F6934915E0}"/>
              </a:ext>
            </a:extLst>
          </p:cNvPr>
          <p:cNvSpPr txBox="1"/>
          <p:nvPr/>
        </p:nvSpPr>
        <p:spPr>
          <a:xfrm>
            <a:off x="5663195" y="2556053"/>
            <a:ext cx="748923"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6310" name="直線矢印コネクタ 6309">
            <a:extLst>
              <a:ext uri="{FF2B5EF4-FFF2-40B4-BE49-F238E27FC236}">
                <a16:creationId xmlns:a16="http://schemas.microsoft.com/office/drawing/2014/main" id="{CED63003-F01A-4100-9DD5-EB876D29614B}"/>
              </a:ext>
            </a:extLst>
          </p:cNvPr>
          <p:cNvCxnSpPr>
            <a:cxnSpLocks/>
          </p:cNvCxnSpPr>
          <p:nvPr/>
        </p:nvCxnSpPr>
        <p:spPr>
          <a:xfrm flipH="1" flipV="1">
            <a:off x="5702259" y="2078366"/>
            <a:ext cx="315483" cy="50987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11" name="テキスト ボックス 6310">
            <a:extLst>
              <a:ext uri="{FF2B5EF4-FFF2-40B4-BE49-F238E27FC236}">
                <a16:creationId xmlns:a16="http://schemas.microsoft.com/office/drawing/2014/main" id="{C16CCD04-CEC9-7947-E7DE-378B71DE0CE1}"/>
              </a:ext>
            </a:extLst>
          </p:cNvPr>
          <p:cNvSpPr txBox="1"/>
          <p:nvPr/>
        </p:nvSpPr>
        <p:spPr>
          <a:xfrm>
            <a:off x="4882037" y="1908205"/>
            <a:ext cx="466794" cy="261610"/>
          </a:xfrm>
          <a:prstGeom prst="rect">
            <a:avLst/>
          </a:prstGeom>
          <a:noFill/>
        </p:spPr>
        <p:txBody>
          <a:bodyPr wrap="none" rtlCol="0">
            <a:spAutoFit/>
          </a:bodyPr>
          <a:lstStyle/>
          <a:p>
            <a:r>
              <a:rPr kumimoji="1" lang="ja-JP" altLang="en-US" sz="1100" dirty="0"/>
              <a:t>▼▼</a:t>
            </a:r>
          </a:p>
        </p:txBody>
      </p:sp>
      <p:cxnSp>
        <p:nvCxnSpPr>
          <p:cNvPr id="6312" name="直線矢印コネクタ 6311">
            <a:extLst>
              <a:ext uri="{FF2B5EF4-FFF2-40B4-BE49-F238E27FC236}">
                <a16:creationId xmlns:a16="http://schemas.microsoft.com/office/drawing/2014/main" id="{C80A65D2-8280-58D1-3F65-1AAD95BBBBFA}"/>
              </a:ext>
            </a:extLst>
          </p:cNvPr>
          <p:cNvCxnSpPr>
            <a:cxnSpLocks/>
          </p:cNvCxnSpPr>
          <p:nvPr/>
        </p:nvCxnSpPr>
        <p:spPr>
          <a:xfrm>
            <a:off x="5229856" y="2338107"/>
            <a:ext cx="582307" cy="67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13" name="直線矢印コネクタ 6312">
            <a:extLst>
              <a:ext uri="{FF2B5EF4-FFF2-40B4-BE49-F238E27FC236}">
                <a16:creationId xmlns:a16="http://schemas.microsoft.com/office/drawing/2014/main" id="{A32500DC-66F8-DE51-9905-36927C036D79}"/>
              </a:ext>
            </a:extLst>
          </p:cNvPr>
          <p:cNvCxnSpPr>
            <a:cxnSpLocks/>
          </p:cNvCxnSpPr>
          <p:nvPr/>
        </p:nvCxnSpPr>
        <p:spPr>
          <a:xfrm flipH="1" flipV="1">
            <a:off x="6354851" y="5934314"/>
            <a:ext cx="415819" cy="107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14" name="テキスト ボックス 6313">
            <a:extLst>
              <a:ext uri="{FF2B5EF4-FFF2-40B4-BE49-F238E27FC236}">
                <a16:creationId xmlns:a16="http://schemas.microsoft.com/office/drawing/2014/main" id="{6F2EF857-F226-B126-226B-61492DAFFC42}"/>
              </a:ext>
            </a:extLst>
          </p:cNvPr>
          <p:cNvSpPr txBox="1"/>
          <p:nvPr/>
        </p:nvSpPr>
        <p:spPr>
          <a:xfrm>
            <a:off x="4908074" y="2523722"/>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cxnSp>
        <p:nvCxnSpPr>
          <p:cNvPr id="6315" name="直線矢印コネクタ 6314">
            <a:extLst>
              <a:ext uri="{FF2B5EF4-FFF2-40B4-BE49-F238E27FC236}">
                <a16:creationId xmlns:a16="http://schemas.microsoft.com/office/drawing/2014/main" id="{174D8856-F897-6CF8-F294-B751F4DA92AF}"/>
              </a:ext>
            </a:extLst>
          </p:cNvPr>
          <p:cNvCxnSpPr>
            <a:cxnSpLocks/>
          </p:cNvCxnSpPr>
          <p:nvPr/>
        </p:nvCxnSpPr>
        <p:spPr>
          <a:xfrm flipV="1">
            <a:off x="5399558" y="2370797"/>
            <a:ext cx="81424" cy="19874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16" name="テキスト ボックス 6315">
            <a:extLst>
              <a:ext uri="{FF2B5EF4-FFF2-40B4-BE49-F238E27FC236}">
                <a16:creationId xmlns:a16="http://schemas.microsoft.com/office/drawing/2014/main" id="{4BD6312E-749E-D279-D234-5E22CFF191FC}"/>
              </a:ext>
            </a:extLst>
          </p:cNvPr>
          <p:cNvSpPr txBox="1"/>
          <p:nvPr/>
        </p:nvSpPr>
        <p:spPr>
          <a:xfrm>
            <a:off x="4841353" y="2204521"/>
            <a:ext cx="466794" cy="261610"/>
          </a:xfrm>
          <a:prstGeom prst="rect">
            <a:avLst/>
          </a:prstGeom>
          <a:noFill/>
        </p:spPr>
        <p:txBody>
          <a:bodyPr wrap="none" rtlCol="0">
            <a:spAutoFit/>
          </a:bodyPr>
          <a:lstStyle/>
          <a:p>
            <a:r>
              <a:rPr kumimoji="1" lang="ja-JP" altLang="en-US" sz="1100" dirty="0"/>
              <a:t>▼▼</a:t>
            </a:r>
          </a:p>
        </p:txBody>
      </p:sp>
      <p:sp>
        <p:nvSpPr>
          <p:cNvPr id="6317" name="テキスト ボックス 6316">
            <a:extLst>
              <a:ext uri="{FF2B5EF4-FFF2-40B4-BE49-F238E27FC236}">
                <a16:creationId xmlns:a16="http://schemas.microsoft.com/office/drawing/2014/main" id="{112562C4-47BC-EA64-BEAA-3F3A5E71D3A1}"/>
              </a:ext>
            </a:extLst>
          </p:cNvPr>
          <p:cNvSpPr txBox="1"/>
          <p:nvPr/>
        </p:nvSpPr>
        <p:spPr>
          <a:xfrm>
            <a:off x="6910647" y="2383808"/>
            <a:ext cx="889987"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6318" name="直線矢印コネクタ 6317">
            <a:extLst>
              <a:ext uri="{FF2B5EF4-FFF2-40B4-BE49-F238E27FC236}">
                <a16:creationId xmlns:a16="http://schemas.microsoft.com/office/drawing/2014/main" id="{91410A63-06F7-3B0C-7A8A-6B9743D08F27}"/>
              </a:ext>
            </a:extLst>
          </p:cNvPr>
          <p:cNvCxnSpPr>
            <a:cxnSpLocks/>
          </p:cNvCxnSpPr>
          <p:nvPr/>
        </p:nvCxnSpPr>
        <p:spPr>
          <a:xfrm flipH="1">
            <a:off x="6372467" y="2516024"/>
            <a:ext cx="568418" cy="374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19" name="直線矢印コネクタ 6318">
            <a:extLst>
              <a:ext uri="{FF2B5EF4-FFF2-40B4-BE49-F238E27FC236}">
                <a16:creationId xmlns:a16="http://schemas.microsoft.com/office/drawing/2014/main" id="{6D9C7470-C9C8-DA38-12C5-8F59E794A3E7}"/>
              </a:ext>
            </a:extLst>
          </p:cNvPr>
          <p:cNvCxnSpPr>
            <a:cxnSpLocks/>
          </p:cNvCxnSpPr>
          <p:nvPr/>
        </p:nvCxnSpPr>
        <p:spPr>
          <a:xfrm flipH="1" flipV="1">
            <a:off x="6694094" y="2558693"/>
            <a:ext cx="206794" cy="37953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20" name="直線矢印コネクタ 6319">
            <a:extLst>
              <a:ext uri="{FF2B5EF4-FFF2-40B4-BE49-F238E27FC236}">
                <a16:creationId xmlns:a16="http://schemas.microsoft.com/office/drawing/2014/main" id="{3A9A7385-DF4F-97B9-0576-B0A72E63AF3E}"/>
              </a:ext>
            </a:extLst>
          </p:cNvPr>
          <p:cNvCxnSpPr>
            <a:cxnSpLocks/>
          </p:cNvCxnSpPr>
          <p:nvPr/>
        </p:nvCxnSpPr>
        <p:spPr>
          <a:xfrm>
            <a:off x="5162898" y="1646824"/>
            <a:ext cx="212760" cy="35216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21" name="テキスト ボックス 6320">
            <a:extLst>
              <a:ext uri="{FF2B5EF4-FFF2-40B4-BE49-F238E27FC236}">
                <a16:creationId xmlns:a16="http://schemas.microsoft.com/office/drawing/2014/main" id="{000D595F-07DE-1AB8-CAFB-BFED913D87D3}"/>
              </a:ext>
            </a:extLst>
          </p:cNvPr>
          <p:cNvSpPr txBox="1"/>
          <p:nvPr/>
        </p:nvSpPr>
        <p:spPr>
          <a:xfrm>
            <a:off x="4343556" y="1402016"/>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sp>
        <p:nvSpPr>
          <p:cNvPr id="6322" name="テキスト ボックス 6321">
            <a:extLst>
              <a:ext uri="{FF2B5EF4-FFF2-40B4-BE49-F238E27FC236}">
                <a16:creationId xmlns:a16="http://schemas.microsoft.com/office/drawing/2014/main" id="{8F35C168-0B0E-3F74-D631-81010B7C2D48}"/>
              </a:ext>
            </a:extLst>
          </p:cNvPr>
          <p:cNvSpPr txBox="1"/>
          <p:nvPr/>
        </p:nvSpPr>
        <p:spPr>
          <a:xfrm>
            <a:off x="4020702" y="2214208"/>
            <a:ext cx="889987"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6323" name="直線矢印コネクタ 6322">
            <a:extLst>
              <a:ext uri="{FF2B5EF4-FFF2-40B4-BE49-F238E27FC236}">
                <a16:creationId xmlns:a16="http://schemas.microsoft.com/office/drawing/2014/main" id="{01964978-3778-2F5A-3B02-14A6EC0804D6}"/>
              </a:ext>
            </a:extLst>
          </p:cNvPr>
          <p:cNvCxnSpPr>
            <a:cxnSpLocks/>
          </p:cNvCxnSpPr>
          <p:nvPr/>
        </p:nvCxnSpPr>
        <p:spPr>
          <a:xfrm flipH="1">
            <a:off x="3250039" y="2353210"/>
            <a:ext cx="781334" cy="778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24" name="直線矢印コネクタ 6323">
            <a:extLst>
              <a:ext uri="{FF2B5EF4-FFF2-40B4-BE49-F238E27FC236}">
                <a16:creationId xmlns:a16="http://schemas.microsoft.com/office/drawing/2014/main" id="{97541884-E639-1C6C-7BE7-81F3A01F202D}"/>
              </a:ext>
            </a:extLst>
          </p:cNvPr>
          <p:cNvCxnSpPr>
            <a:cxnSpLocks/>
          </p:cNvCxnSpPr>
          <p:nvPr/>
        </p:nvCxnSpPr>
        <p:spPr>
          <a:xfrm flipH="1">
            <a:off x="3646093" y="2022401"/>
            <a:ext cx="388192" cy="927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25" name="テキスト ボックス 6324">
            <a:extLst>
              <a:ext uri="{FF2B5EF4-FFF2-40B4-BE49-F238E27FC236}">
                <a16:creationId xmlns:a16="http://schemas.microsoft.com/office/drawing/2014/main" id="{639E242F-4E2B-B6B7-72F4-EB1D5DBFE992}"/>
              </a:ext>
            </a:extLst>
          </p:cNvPr>
          <p:cNvSpPr txBox="1"/>
          <p:nvPr/>
        </p:nvSpPr>
        <p:spPr>
          <a:xfrm>
            <a:off x="3340160" y="1326850"/>
            <a:ext cx="891170" cy="430887"/>
          </a:xfrm>
          <a:prstGeom prst="rect">
            <a:avLst/>
          </a:prstGeom>
          <a:noFill/>
        </p:spPr>
        <p:txBody>
          <a:bodyPr wrap="squar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cxnSp>
        <p:nvCxnSpPr>
          <p:cNvPr id="6326" name="直線矢印コネクタ 6325">
            <a:extLst>
              <a:ext uri="{FF2B5EF4-FFF2-40B4-BE49-F238E27FC236}">
                <a16:creationId xmlns:a16="http://schemas.microsoft.com/office/drawing/2014/main" id="{2412DE7C-0F56-BDF5-A579-5D244B0670A1}"/>
              </a:ext>
            </a:extLst>
          </p:cNvPr>
          <p:cNvCxnSpPr>
            <a:cxnSpLocks/>
            <a:stCxn id="6327" idx="1"/>
          </p:cNvCxnSpPr>
          <p:nvPr/>
        </p:nvCxnSpPr>
        <p:spPr>
          <a:xfrm flipH="1" flipV="1">
            <a:off x="2936629" y="4253218"/>
            <a:ext cx="312958" cy="8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27" name="テキスト ボックス 6326">
            <a:extLst>
              <a:ext uri="{FF2B5EF4-FFF2-40B4-BE49-F238E27FC236}">
                <a16:creationId xmlns:a16="http://schemas.microsoft.com/office/drawing/2014/main" id="{01EE64F8-6DCD-2917-F4C9-93245D06D4CF}"/>
              </a:ext>
            </a:extLst>
          </p:cNvPr>
          <p:cNvSpPr txBox="1"/>
          <p:nvPr/>
        </p:nvSpPr>
        <p:spPr>
          <a:xfrm>
            <a:off x="3249587" y="4123240"/>
            <a:ext cx="1088760" cy="261610"/>
          </a:xfrm>
          <a:prstGeom prst="rect">
            <a:avLst/>
          </a:prstGeom>
          <a:noFill/>
        </p:spPr>
        <p:txBody>
          <a:bodyPr wrap="square" rtlCol="0">
            <a:spAutoFit/>
          </a:bodyPr>
          <a:lstStyle/>
          <a:p>
            <a:r>
              <a:rPr kumimoji="1" lang="ja-JP" altLang="en-US" sz="1100" dirty="0"/>
              <a:t>▼▼▼▼▼▼</a:t>
            </a:r>
            <a:endParaRPr kumimoji="1" lang="en-US" altLang="ja-JP" sz="1100" dirty="0"/>
          </a:p>
        </p:txBody>
      </p:sp>
      <p:cxnSp>
        <p:nvCxnSpPr>
          <p:cNvPr id="6328" name="直線矢印コネクタ 6327">
            <a:extLst>
              <a:ext uri="{FF2B5EF4-FFF2-40B4-BE49-F238E27FC236}">
                <a16:creationId xmlns:a16="http://schemas.microsoft.com/office/drawing/2014/main" id="{590BC525-49B3-E7E1-4547-B4516935AE93}"/>
              </a:ext>
            </a:extLst>
          </p:cNvPr>
          <p:cNvCxnSpPr>
            <a:cxnSpLocks/>
          </p:cNvCxnSpPr>
          <p:nvPr/>
        </p:nvCxnSpPr>
        <p:spPr>
          <a:xfrm flipH="1">
            <a:off x="6397525" y="4412364"/>
            <a:ext cx="46433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29" name="直線矢印コネクタ 6328">
            <a:extLst>
              <a:ext uri="{FF2B5EF4-FFF2-40B4-BE49-F238E27FC236}">
                <a16:creationId xmlns:a16="http://schemas.microsoft.com/office/drawing/2014/main" id="{09F4B4AA-F291-F536-EB9C-E4121E6DE401}"/>
              </a:ext>
            </a:extLst>
          </p:cNvPr>
          <p:cNvCxnSpPr>
            <a:cxnSpLocks/>
          </p:cNvCxnSpPr>
          <p:nvPr/>
        </p:nvCxnSpPr>
        <p:spPr>
          <a:xfrm flipH="1">
            <a:off x="6160538" y="4803011"/>
            <a:ext cx="46433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31" name="直線矢印コネクタ 6330">
            <a:extLst>
              <a:ext uri="{FF2B5EF4-FFF2-40B4-BE49-F238E27FC236}">
                <a16:creationId xmlns:a16="http://schemas.microsoft.com/office/drawing/2014/main" id="{1C1F5032-3246-2A16-6BEB-ADE8A93EB842}"/>
              </a:ext>
            </a:extLst>
          </p:cNvPr>
          <p:cNvCxnSpPr>
            <a:cxnSpLocks/>
          </p:cNvCxnSpPr>
          <p:nvPr/>
        </p:nvCxnSpPr>
        <p:spPr>
          <a:xfrm flipH="1" flipV="1">
            <a:off x="3637842" y="2408861"/>
            <a:ext cx="162420" cy="28392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32" name="タイトル 4">
            <a:extLst>
              <a:ext uri="{FF2B5EF4-FFF2-40B4-BE49-F238E27FC236}">
                <a16:creationId xmlns:a16="http://schemas.microsoft.com/office/drawing/2014/main" id="{A67A0CB3-11E0-8F2E-4F7D-6F57D3F395CA}"/>
              </a:ext>
            </a:extLst>
          </p:cNvPr>
          <p:cNvSpPr>
            <a:spLocks noGrp="1"/>
          </p:cNvSpPr>
          <p:nvPr>
            <p:ph type="title"/>
          </p:nvPr>
        </p:nvSpPr>
        <p:spPr>
          <a:xfrm>
            <a:off x="290798" y="156116"/>
            <a:ext cx="6878068" cy="539209"/>
          </a:xfrm>
        </p:spPr>
        <p:txBody>
          <a:bodyPr>
            <a:noAutofit/>
          </a:bodyPr>
          <a:lstStyle/>
          <a:p>
            <a:r>
              <a:rPr kumimoji="1" lang="en-US" altLang="ja-JP" sz="2800" dirty="0"/>
              <a:t>11.</a:t>
            </a:r>
            <a:r>
              <a:rPr kumimoji="1" lang="ja-JP" altLang="en-US" sz="2800" dirty="0"/>
              <a:t>要因解析</a:t>
            </a:r>
          </a:p>
        </p:txBody>
      </p:sp>
      <p:sp>
        <p:nvSpPr>
          <p:cNvPr id="6333" name="フローチャート: 結合子 6332">
            <a:extLst>
              <a:ext uri="{FF2B5EF4-FFF2-40B4-BE49-F238E27FC236}">
                <a16:creationId xmlns:a16="http://schemas.microsoft.com/office/drawing/2014/main" id="{317D0CDF-2D96-3FAF-DD50-D32F9C45373F}"/>
              </a:ext>
            </a:extLst>
          </p:cNvPr>
          <p:cNvSpPr/>
          <p:nvPr/>
        </p:nvSpPr>
        <p:spPr>
          <a:xfrm>
            <a:off x="1408888" y="967862"/>
            <a:ext cx="1833810" cy="755078"/>
          </a:xfrm>
          <a:prstGeom prst="flowChartConnector">
            <a:avLst/>
          </a:prstGeom>
          <a:solidFill>
            <a:srgbClr val="FFFFFF"/>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a:solidFill>
                    <a:schemeClr val="bg1">
                      <a:lumMod val="85000"/>
                    </a:schemeClr>
                  </a:solidFill>
                </a:ln>
                <a:solidFill>
                  <a:srgbClr val="000099"/>
                </a:solidFill>
              </a:rPr>
              <a:t>作業者</a:t>
            </a:r>
          </a:p>
        </p:txBody>
      </p:sp>
      <p:cxnSp>
        <p:nvCxnSpPr>
          <p:cNvPr id="6335" name="直線コネクタ 6334">
            <a:extLst>
              <a:ext uri="{FF2B5EF4-FFF2-40B4-BE49-F238E27FC236}">
                <a16:creationId xmlns:a16="http://schemas.microsoft.com/office/drawing/2014/main" id="{D531D916-5353-74B1-24B6-41ECD963FB57}"/>
              </a:ext>
            </a:extLst>
          </p:cNvPr>
          <p:cNvCxnSpPr>
            <a:cxnSpLocks/>
          </p:cNvCxnSpPr>
          <p:nvPr/>
        </p:nvCxnSpPr>
        <p:spPr>
          <a:xfrm>
            <a:off x="2782823" y="1645505"/>
            <a:ext cx="1140572" cy="21209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341" name="グループ化 6340">
            <a:extLst>
              <a:ext uri="{FF2B5EF4-FFF2-40B4-BE49-F238E27FC236}">
                <a16:creationId xmlns:a16="http://schemas.microsoft.com/office/drawing/2014/main" id="{91B09B9B-3007-B3F8-22AD-E460B04DB114}"/>
              </a:ext>
            </a:extLst>
          </p:cNvPr>
          <p:cNvGrpSpPr/>
          <p:nvPr/>
        </p:nvGrpSpPr>
        <p:grpSpPr>
          <a:xfrm>
            <a:off x="4997588" y="947596"/>
            <a:ext cx="1936802" cy="2790615"/>
            <a:chOff x="4254168" y="1543272"/>
            <a:chExt cx="1936802" cy="2790615"/>
          </a:xfrm>
        </p:grpSpPr>
        <p:sp>
          <p:nvSpPr>
            <p:cNvPr id="6339" name="フローチャート: 結合子 6338">
              <a:extLst>
                <a:ext uri="{FF2B5EF4-FFF2-40B4-BE49-F238E27FC236}">
                  <a16:creationId xmlns:a16="http://schemas.microsoft.com/office/drawing/2014/main" id="{D14AA87A-4A8D-FB4C-D368-7680F5A15416}"/>
                </a:ext>
              </a:extLst>
            </p:cNvPr>
            <p:cNvSpPr/>
            <p:nvPr/>
          </p:nvSpPr>
          <p:spPr>
            <a:xfrm>
              <a:off x="4254168" y="1543272"/>
              <a:ext cx="1892060" cy="755078"/>
            </a:xfrm>
            <a:prstGeom prst="flowChartConnector">
              <a:avLst/>
            </a:prstGeom>
            <a:solidFill>
              <a:srgbClr val="FFFFFF"/>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a:solidFill>
                      <a:schemeClr val="bg1">
                        <a:lumMod val="85000"/>
                      </a:schemeClr>
                    </a:solidFill>
                  </a:ln>
                  <a:solidFill>
                    <a:srgbClr val="000099"/>
                  </a:solidFill>
                </a:rPr>
                <a:t>図面</a:t>
              </a:r>
              <a:endParaRPr kumimoji="1" lang="en-US" altLang="ja-JP" sz="2400" b="1" dirty="0">
                <a:ln>
                  <a:solidFill>
                    <a:schemeClr val="bg1">
                      <a:lumMod val="85000"/>
                    </a:schemeClr>
                  </a:solidFill>
                </a:ln>
                <a:solidFill>
                  <a:srgbClr val="000099"/>
                </a:solidFill>
              </a:endParaRPr>
            </a:p>
          </p:txBody>
        </p:sp>
        <p:cxnSp>
          <p:nvCxnSpPr>
            <p:cNvPr id="6340" name="直線コネクタ 6339">
              <a:extLst>
                <a:ext uri="{FF2B5EF4-FFF2-40B4-BE49-F238E27FC236}">
                  <a16:creationId xmlns:a16="http://schemas.microsoft.com/office/drawing/2014/main" id="{911AD7BD-6637-8C54-3B5B-7D658C4394F8}"/>
                </a:ext>
              </a:extLst>
            </p:cNvPr>
            <p:cNvCxnSpPr>
              <a:cxnSpLocks/>
            </p:cNvCxnSpPr>
            <p:nvPr/>
          </p:nvCxnSpPr>
          <p:spPr>
            <a:xfrm>
              <a:off x="5150728" y="2318616"/>
              <a:ext cx="1040242" cy="201527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342" name="フローチャート: 結合子 6341">
            <a:extLst>
              <a:ext uri="{FF2B5EF4-FFF2-40B4-BE49-F238E27FC236}">
                <a16:creationId xmlns:a16="http://schemas.microsoft.com/office/drawing/2014/main" id="{6D203A14-A706-4DBB-3BD5-4DB86F433048}"/>
              </a:ext>
            </a:extLst>
          </p:cNvPr>
          <p:cNvSpPr/>
          <p:nvPr/>
        </p:nvSpPr>
        <p:spPr>
          <a:xfrm>
            <a:off x="359707" y="5670360"/>
            <a:ext cx="1833810" cy="755078"/>
          </a:xfrm>
          <a:prstGeom prst="flowChartConnector">
            <a:avLst/>
          </a:prstGeom>
          <a:solidFill>
            <a:srgbClr val="FFFFFF"/>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n>
                  <a:solidFill>
                    <a:schemeClr val="bg1">
                      <a:lumMod val="85000"/>
                    </a:schemeClr>
                  </a:solidFill>
                </a:ln>
                <a:solidFill>
                  <a:srgbClr val="000099"/>
                </a:solidFill>
              </a:rPr>
              <a:t>SOG</a:t>
            </a:r>
            <a:endParaRPr kumimoji="1" lang="ja-JP" altLang="en-US" sz="2400" b="1" dirty="0">
              <a:ln>
                <a:solidFill>
                  <a:schemeClr val="bg1">
                    <a:lumMod val="85000"/>
                  </a:schemeClr>
                </a:solidFill>
              </a:ln>
              <a:solidFill>
                <a:srgbClr val="000099"/>
              </a:solidFill>
            </a:endParaRPr>
          </a:p>
        </p:txBody>
      </p:sp>
      <p:cxnSp>
        <p:nvCxnSpPr>
          <p:cNvPr id="6343" name="直線コネクタ 6342">
            <a:extLst>
              <a:ext uri="{FF2B5EF4-FFF2-40B4-BE49-F238E27FC236}">
                <a16:creationId xmlns:a16="http://schemas.microsoft.com/office/drawing/2014/main" id="{FD990169-6CB9-82AD-49B8-84F82678C377}"/>
              </a:ext>
            </a:extLst>
          </p:cNvPr>
          <p:cNvCxnSpPr>
            <a:cxnSpLocks/>
          </p:cNvCxnSpPr>
          <p:nvPr/>
        </p:nvCxnSpPr>
        <p:spPr>
          <a:xfrm flipH="1">
            <a:off x="1460249" y="3832772"/>
            <a:ext cx="1388244" cy="18599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46" name="直線コネクタ 6345">
            <a:extLst>
              <a:ext uri="{FF2B5EF4-FFF2-40B4-BE49-F238E27FC236}">
                <a16:creationId xmlns:a16="http://schemas.microsoft.com/office/drawing/2014/main" id="{B4043DAE-9E02-1151-4B67-F54F569FA2D6}"/>
              </a:ext>
            </a:extLst>
          </p:cNvPr>
          <p:cNvCxnSpPr>
            <a:cxnSpLocks/>
          </p:cNvCxnSpPr>
          <p:nvPr/>
        </p:nvCxnSpPr>
        <p:spPr>
          <a:xfrm flipH="1">
            <a:off x="4806909" y="3837344"/>
            <a:ext cx="1025272" cy="19556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349" name="フローチャート: 結合子 6348">
            <a:extLst>
              <a:ext uri="{FF2B5EF4-FFF2-40B4-BE49-F238E27FC236}">
                <a16:creationId xmlns:a16="http://schemas.microsoft.com/office/drawing/2014/main" id="{D9AC161E-8743-1C61-349F-E7E85BCEE178}"/>
              </a:ext>
            </a:extLst>
          </p:cNvPr>
          <p:cNvSpPr/>
          <p:nvPr/>
        </p:nvSpPr>
        <p:spPr>
          <a:xfrm>
            <a:off x="3558371" y="5699765"/>
            <a:ext cx="2259067" cy="755078"/>
          </a:xfrm>
          <a:prstGeom prst="flowChartConnector">
            <a:avLst/>
          </a:prstGeom>
          <a:solidFill>
            <a:srgbClr val="FFFFFF"/>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a:solidFill>
                    <a:schemeClr val="bg1">
                      <a:lumMod val="85000"/>
                    </a:schemeClr>
                  </a:solidFill>
                </a:ln>
                <a:solidFill>
                  <a:srgbClr val="000099"/>
                </a:solidFill>
              </a:rPr>
              <a:t>生産支援</a:t>
            </a:r>
            <a:r>
              <a:rPr kumimoji="1" lang="en-US" altLang="ja-JP" sz="2400" b="1" dirty="0">
                <a:ln>
                  <a:solidFill>
                    <a:schemeClr val="bg1">
                      <a:lumMod val="85000"/>
                    </a:schemeClr>
                  </a:solidFill>
                </a:ln>
                <a:solidFill>
                  <a:srgbClr val="000099"/>
                </a:solidFill>
              </a:rPr>
              <a:t>SYS</a:t>
            </a:r>
            <a:endParaRPr kumimoji="1" lang="ja-JP" altLang="en-US" sz="2400" b="1" dirty="0">
              <a:ln>
                <a:solidFill>
                  <a:schemeClr val="bg1">
                    <a:lumMod val="85000"/>
                  </a:schemeClr>
                </a:solidFill>
              </a:ln>
              <a:solidFill>
                <a:srgbClr val="000099"/>
              </a:solidFill>
            </a:endParaRPr>
          </a:p>
        </p:txBody>
      </p:sp>
      <p:sp>
        <p:nvSpPr>
          <p:cNvPr id="6351" name="テキスト ボックス 6350">
            <a:extLst>
              <a:ext uri="{FF2B5EF4-FFF2-40B4-BE49-F238E27FC236}">
                <a16:creationId xmlns:a16="http://schemas.microsoft.com/office/drawing/2014/main" id="{C5AE65D5-6E8E-1653-3DD6-2953ABED667E}"/>
              </a:ext>
            </a:extLst>
          </p:cNvPr>
          <p:cNvSpPr txBox="1"/>
          <p:nvPr/>
        </p:nvSpPr>
        <p:spPr>
          <a:xfrm>
            <a:off x="6720417" y="2931695"/>
            <a:ext cx="1172116"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6386" name="矢印: 右 6385">
            <a:extLst>
              <a:ext uri="{FF2B5EF4-FFF2-40B4-BE49-F238E27FC236}">
                <a16:creationId xmlns:a16="http://schemas.microsoft.com/office/drawing/2014/main" id="{99BF0334-165B-FFFA-6369-3E0A8AC408C7}"/>
              </a:ext>
            </a:extLst>
          </p:cNvPr>
          <p:cNvSpPr/>
          <p:nvPr/>
        </p:nvSpPr>
        <p:spPr>
          <a:xfrm>
            <a:off x="1121829" y="3529151"/>
            <a:ext cx="7028872" cy="484632"/>
          </a:xfrm>
          <a:prstGeom prst="rightArrow">
            <a:avLst>
              <a:gd name="adj1" fmla="val 50000"/>
              <a:gd name="adj2" fmla="val 72871"/>
            </a:avLst>
          </a:prstGeom>
          <a:gradFill>
            <a:gsLst>
              <a:gs pos="11000">
                <a:schemeClr val="tx2">
                  <a:lumMod val="60000"/>
                  <a:lumOff val="40000"/>
                </a:schemeClr>
              </a:gs>
              <a:gs pos="83000">
                <a:schemeClr val="tx2">
                  <a:lumMod val="20000"/>
                  <a:lumOff val="80000"/>
                </a:schemeClr>
              </a:gs>
            </a:gsLst>
            <a:lin ang="7800000" scaled="0"/>
          </a:gradFill>
          <a:ln w="38100">
            <a:gradFill flip="none" rotWithShape="1">
              <a:gsLst>
                <a:gs pos="0">
                  <a:schemeClr val="tx2"/>
                </a:gs>
                <a:gs pos="46000">
                  <a:schemeClr val="accent4">
                    <a:lumMod val="60000"/>
                    <a:lumOff val="40000"/>
                  </a:schemeClr>
                </a:gs>
                <a:gs pos="100000">
                  <a:schemeClr val="accent1">
                    <a:lumMod val="30000"/>
                    <a:lumOff val="7000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 name="直線矢印コネクタ 1">
            <a:extLst>
              <a:ext uri="{FF2B5EF4-FFF2-40B4-BE49-F238E27FC236}">
                <a16:creationId xmlns:a16="http://schemas.microsoft.com/office/drawing/2014/main" id="{BD5D92A4-0148-F959-A0A6-15A6F36C9DB1}"/>
              </a:ext>
            </a:extLst>
          </p:cNvPr>
          <p:cNvCxnSpPr>
            <a:cxnSpLocks/>
          </p:cNvCxnSpPr>
          <p:nvPr/>
        </p:nvCxnSpPr>
        <p:spPr>
          <a:xfrm flipH="1" flipV="1">
            <a:off x="2378052" y="3013429"/>
            <a:ext cx="248421" cy="4408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5102C06-BEBE-3CD1-5656-029367AAFE39}"/>
              </a:ext>
            </a:extLst>
          </p:cNvPr>
          <p:cNvSpPr txBox="1"/>
          <p:nvPr/>
        </p:nvSpPr>
        <p:spPr>
          <a:xfrm>
            <a:off x="2627197" y="3230092"/>
            <a:ext cx="1095423" cy="430887"/>
          </a:xfrm>
          <a:prstGeom prst="rect">
            <a:avLst/>
          </a:prstGeom>
          <a:noFill/>
        </p:spPr>
        <p:txBody>
          <a:bodyPr wrap="square" rtlCol="0">
            <a:spAutoFit/>
          </a:bodyPr>
          <a:lstStyle/>
          <a:p>
            <a:r>
              <a:rPr kumimoji="1" lang="ja-JP" altLang="en-US" sz="1100" dirty="0"/>
              <a:t>作業者ごとに</a:t>
            </a:r>
            <a:endParaRPr kumimoji="1" lang="en-US" altLang="ja-JP" sz="1100" dirty="0"/>
          </a:p>
          <a:p>
            <a:r>
              <a:rPr kumimoji="1" lang="ja-JP" altLang="en-US" sz="1100" dirty="0"/>
              <a:t>作業方法が違う　</a:t>
            </a:r>
            <a:endParaRPr kumimoji="1" lang="en-US" altLang="ja-JP" sz="1100" dirty="0"/>
          </a:p>
        </p:txBody>
      </p:sp>
      <p:sp>
        <p:nvSpPr>
          <p:cNvPr id="10" name="フローチャート: 処理 9">
            <a:extLst>
              <a:ext uri="{FF2B5EF4-FFF2-40B4-BE49-F238E27FC236}">
                <a16:creationId xmlns:a16="http://schemas.microsoft.com/office/drawing/2014/main" id="{C10E7435-E620-08F9-8645-BB8413293E3C}"/>
              </a:ext>
            </a:extLst>
          </p:cNvPr>
          <p:cNvSpPr/>
          <p:nvPr/>
        </p:nvSpPr>
        <p:spPr>
          <a:xfrm>
            <a:off x="5337473" y="3406856"/>
            <a:ext cx="1406991" cy="20139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ED3C7205-EAD5-9B92-F6A3-EB4577145401}"/>
              </a:ext>
            </a:extLst>
          </p:cNvPr>
          <p:cNvCxnSpPr>
            <a:cxnSpLocks/>
          </p:cNvCxnSpPr>
          <p:nvPr/>
        </p:nvCxnSpPr>
        <p:spPr>
          <a:xfrm>
            <a:off x="1150989" y="1253427"/>
            <a:ext cx="370444" cy="66296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B41BA2F-ED2C-A96A-26BA-5C48C738FD48}"/>
              </a:ext>
            </a:extLst>
          </p:cNvPr>
          <p:cNvSpPr txBox="1"/>
          <p:nvPr/>
        </p:nvSpPr>
        <p:spPr>
          <a:xfrm>
            <a:off x="624893" y="983274"/>
            <a:ext cx="748923"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18" name="直線矢印コネクタ 17">
            <a:extLst>
              <a:ext uri="{FF2B5EF4-FFF2-40B4-BE49-F238E27FC236}">
                <a16:creationId xmlns:a16="http://schemas.microsoft.com/office/drawing/2014/main" id="{C5A09EE1-6933-5A93-353B-96EE773DC808}"/>
              </a:ext>
            </a:extLst>
          </p:cNvPr>
          <p:cNvCxnSpPr>
            <a:cxnSpLocks/>
          </p:cNvCxnSpPr>
          <p:nvPr/>
        </p:nvCxnSpPr>
        <p:spPr>
          <a:xfrm flipV="1">
            <a:off x="757641" y="1547322"/>
            <a:ext cx="468000" cy="58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2F8BFA7-B4E3-666C-AAE1-1199684781A7}"/>
              </a:ext>
            </a:extLst>
          </p:cNvPr>
          <p:cNvSpPr txBox="1"/>
          <p:nvPr/>
        </p:nvSpPr>
        <p:spPr>
          <a:xfrm>
            <a:off x="39725" y="1416956"/>
            <a:ext cx="748923" cy="261610"/>
          </a:xfrm>
          <a:prstGeom prst="rect">
            <a:avLst/>
          </a:prstGeom>
          <a:noFill/>
        </p:spPr>
        <p:txBody>
          <a:bodyPr wrap="none" rtlCol="0">
            <a:spAutoFit/>
          </a:bodyPr>
          <a:lstStyle/>
          <a:p>
            <a:r>
              <a:rPr kumimoji="1" lang="ja-JP" altLang="en-US" sz="1100" dirty="0"/>
              <a:t>▼▼▼▼</a:t>
            </a:r>
            <a:endParaRPr kumimoji="1" lang="en-US" altLang="ja-JP" sz="1100" dirty="0"/>
          </a:p>
        </p:txBody>
      </p:sp>
      <p:sp>
        <p:nvSpPr>
          <p:cNvPr id="27" name="テキスト ボックス 26">
            <a:extLst>
              <a:ext uri="{FF2B5EF4-FFF2-40B4-BE49-F238E27FC236}">
                <a16:creationId xmlns:a16="http://schemas.microsoft.com/office/drawing/2014/main" id="{4B2FED55-D071-B87C-15E0-0633C196DE62}"/>
              </a:ext>
            </a:extLst>
          </p:cNvPr>
          <p:cNvSpPr txBox="1"/>
          <p:nvPr/>
        </p:nvSpPr>
        <p:spPr>
          <a:xfrm>
            <a:off x="3654707" y="2731446"/>
            <a:ext cx="1101652" cy="430887"/>
          </a:xfrm>
          <a:prstGeom prst="rect">
            <a:avLst/>
          </a:prstGeom>
          <a:noFill/>
        </p:spPr>
        <p:txBody>
          <a:bodyPr wrap="square" rtlCol="0">
            <a:spAutoFit/>
          </a:bodyPr>
          <a:lstStyle/>
          <a:p>
            <a:r>
              <a:rPr kumimoji="1" lang="ja-JP" altLang="en-US" sz="1100" dirty="0"/>
              <a:t>類似仕様が</a:t>
            </a:r>
            <a:endParaRPr kumimoji="1" lang="en-US" altLang="ja-JP" sz="1100" dirty="0"/>
          </a:p>
          <a:p>
            <a:r>
              <a:rPr kumimoji="1" lang="ja-JP" altLang="en-US" sz="1100" dirty="0"/>
              <a:t>多い</a:t>
            </a:r>
            <a:endParaRPr kumimoji="1" lang="en-US" altLang="ja-JP" sz="1100" dirty="0"/>
          </a:p>
        </p:txBody>
      </p:sp>
      <p:sp>
        <p:nvSpPr>
          <p:cNvPr id="6334" name="テキスト ボックス 6333">
            <a:extLst>
              <a:ext uri="{FF2B5EF4-FFF2-40B4-BE49-F238E27FC236}">
                <a16:creationId xmlns:a16="http://schemas.microsoft.com/office/drawing/2014/main" id="{BCB1862F-F06B-EF8D-8EC2-2B922137E6FD}"/>
              </a:ext>
            </a:extLst>
          </p:cNvPr>
          <p:cNvSpPr txBox="1"/>
          <p:nvPr/>
        </p:nvSpPr>
        <p:spPr>
          <a:xfrm>
            <a:off x="3993884" y="1821961"/>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cxnSp>
        <p:nvCxnSpPr>
          <p:cNvPr id="6337" name="直線矢印コネクタ 6336">
            <a:extLst>
              <a:ext uri="{FF2B5EF4-FFF2-40B4-BE49-F238E27FC236}">
                <a16:creationId xmlns:a16="http://schemas.microsoft.com/office/drawing/2014/main" id="{97D9565D-B3AF-773C-17AF-0E3A58F5083C}"/>
              </a:ext>
            </a:extLst>
          </p:cNvPr>
          <p:cNvCxnSpPr>
            <a:cxnSpLocks/>
          </p:cNvCxnSpPr>
          <p:nvPr/>
        </p:nvCxnSpPr>
        <p:spPr>
          <a:xfrm flipV="1">
            <a:off x="1417018" y="2663164"/>
            <a:ext cx="267664" cy="52392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52" name="フローチャート: 処理 6351">
            <a:extLst>
              <a:ext uri="{FF2B5EF4-FFF2-40B4-BE49-F238E27FC236}">
                <a16:creationId xmlns:a16="http://schemas.microsoft.com/office/drawing/2014/main" id="{FEBA094A-510F-7158-636F-907C0E7E9420}"/>
              </a:ext>
            </a:extLst>
          </p:cNvPr>
          <p:cNvSpPr/>
          <p:nvPr/>
        </p:nvSpPr>
        <p:spPr>
          <a:xfrm>
            <a:off x="1264540" y="3179504"/>
            <a:ext cx="828608" cy="364332"/>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0" name="テキスト ボックス 6359">
            <a:extLst>
              <a:ext uri="{FF2B5EF4-FFF2-40B4-BE49-F238E27FC236}">
                <a16:creationId xmlns:a16="http://schemas.microsoft.com/office/drawing/2014/main" id="{AE6302BA-E6B4-2791-8596-C653ADDDA423}"/>
              </a:ext>
            </a:extLst>
          </p:cNvPr>
          <p:cNvSpPr txBox="1"/>
          <p:nvPr/>
        </p:nvSpPr>
        <p:spPr>
          <a:xfrm>
            <a:off x="1205537" y="3147890"/>
            <a:ext cx="1101090" cy="444983"/>
          </a:xfrm>
          <a:prstGeom prst="rect">
            <a:avLst/>
          </a:prstGeom>
          <a:noFill/>
        </p:spPr>
        <p:txBody>
          <a:bodyPr wrap="square" rtlCol="0">
            <a:spAutoFit/>
          </a:bodyPr>
          <a:lstStyle/>
          <a:p>
            <a:r>
              <a:rPr kumimoji="1" lang="ja-JP" altLang="en-US" sz="1100" dirty="0"/>
              <a:t>配膳方法が</a:t>
            </a:r>
            <a:endParaRPr kumimoji="1" lang="en-US" altLang="ja-JP" sz="1100" dirty="0"/>
          </a:p>
          <a:p>
            <a:r>
              <a:rPr kumimoji="1" lang="ja-JP" altLang="en-US" sz="1100" dirty="0"/>
              <a:t>人によって違う</a:t>
            </a:r>
          </a:p>
        </p:txBody>
      </p:sp>
      <p:sp>
        <p:nvSpPr>
          <p:cNvPr id="6149" name="フローチャート: 処理 6148">
            <a:extLst>
              <a:ext uri="{FF2B5EF4-FFF2-40B4-BE49-F238E27FC236}">
                <a16:creationId xmlns:a16="http://schemas.microsoft.com/office/drawing/2014/main" id="{848EFA59-FA93-1CEE-A1DC-0FC98D6D8AD6}"/>
              </a:ext>
            </a:extLst>
          </p:cNvPr>
          <p:cNvSpPr/>
          <p:nvPr/>
        </p:nvSpPr>
        <p:spPr>
          <a:xfrm>
            <a:off x="66011" y="1806868"/>
            <a:ext cx="841710" cy="366711"/>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54" name="直線矢印コネクタ 6153">
            <a:extLst>
              <a:ext uri="{FF2B5EF4-FFF2-40B4-BE49-F238E27FC236}">
                <a16:creationId xmlns:a16="http://schemas.microsoft.com/office/drawing/2014/main" id="{370727E2-1CE2-EFF6-68FE-2F4C4F02C9D6}"/>
              </a:ext>
            </a:extLst>
          </p:cNvPr>
          <p:cNvCxnSpPr>
            <a:cxnSpLocks/>
            <a:stCxn id="6155" idx="3"/>
          </p:cNvCxnSpPr>
          <p:nvPr/>
        </p:nvCxnSpPr>
        <p:spPr>
          <a:xfrm flipV="1">
            <a:off x="6030987" y="3005238"/>
            <a:ext cx="492623" cy="1199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55" name="テキスト ボックス 6154">
            <a:extLst>
              <a:ext uri="{FF2B5EF4-FFF2-40B4-BE49-F238E27FC236}">
                <a16:creationId xmlns:a16="http://schemas.microsoft.com/office/drawing/2014/main" id="{0FD65E01-5772-01B5-3FF4-15323F29D241}"/>
              </a:ext>
            </a:extLst>
          </p:cNvPr>
          <p:cNvSpPr txBox="1"/>
          <p:nvPr/>
        </p:nvSpPr>
        <p:spPr>
          <a:xfrm>
            <a:off x="4669717" y="2886425"/>
            <a:ext cx="1361270" cy="261610"/>
          </a:xfrm>
          <a:prstGeom prst="rect">
            <a:avLst/>
          </a:prstGeom>
          <a:noFill/>
        </p:spPr>
        <p:txBody>
          <a:bodyPr wrap="none" rtlCol="0">
            <a:spAutoFit/>
          </a:bodyPr>
          <a:lstStyle/>
          <a:p>
            <a:r>
              <a:rPr kumimoji="1" lang="ja-JP" altLang="en-US" sz="1100" dirty="0"/>
              <a:t>▼▼▼▼▼▼▼▼</a:t>
            </a:r>
            <a:endParaRPr kumimoji="1" lang="en-US" altLang="ja-JP" sz="1100" dirty="0"/>
          </a:p>
        </p:txBody>
      </p:sp>
      <p:cxnSp>
        <p:nvCxnSpPr>
          <p:cNvPr id="6159" name="直線矢印コネクタ 6158">
            <a:extLst>
              <a:ext uri="{FF2B5EF4-FFF2-40B4-BE49-F238E27FC236}">
                <a16:creationId xmlns:a16="http://schemas.microsoft.com/office/drawing/2014/main" id="{42F861A5-D4A9-E623-0478-C8E671269712}"/>
              </a:ext>
            </a:extLst>
          </p:cNvPr>
          <p:cNvCxnSpPr>
            <a:cxnSpLocks/>
          </p:cNvCxnSpPr>
          <p:nvPr/>
        </p:nvCxnSpPr>
        <p:spPr>
          <a:xfrm flipV="1">
            <a:off x="6171416" y="3055236"/>
            <a:ext cx="163674" cy="3014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3" name="テキスト ボックス 6162">
            <a:extLst>
              <a:ext uri="{FF2B5EF4-FFF2-40B4-BE49-F238E27FC236}">
                <a16:creationId xmlns:a16="http://schemas.microsoft.com/office/drawing/2014/main" id="{552FC87D-D56A-31B9-6399-57B51692813C}"/>
              </a:ext>
            </a:extLst>
          </p:cNvPr>
          <p:cNvSpPr txBox="1"/>
          <p:nvPr/>
        </p:nvSpPr>
        <p:spPr>
          <a:xfrm>
            <a:off x="5308147" y="3377541"/>
            <a:ext cx="1530287" cy="261610"/>
          </a:xfrm>
          <a:prstGeom prst="rect">
            <a:avLst/>
          </a:prstGeom>
          <a:noFill/>
        </p:spPr>
        <p:txBody>
          <a:bodyPr wrap="square" rtlCol="0">
            <a:spAutoFit/>
          </a:bodyPr>
          <a:lstStyle/>
          <a:p>
            <a:r>
              <a:rPr kumimoji="1" lang="ja-JP" altLang="en-US" sz="1100" dirty="0"/>
              <a:t>類似仕様の図面が多い</a:t>
            </a:r>
            <a:endParaRPr kumimoji="1" lang="en-US" altLang="ja-JP" sz="1100" dirty="0"/>
          </a:p>
        </p:txBody>
      </p:sp>
      <p:sp>
        <p:nvSpPr>
          <p:cNvPr id="6164" name="テキスト ボックス 6163">
            <a:extLst>
              <a:ext uri="{FF2B5EF4-FFF2-40B4-BE49-F238E27FC236}">
                <a16:creationId xmlns:a16="http://schemas.microsoft.com/office/drawing/2014/main" id="{CD3B5209-3202-585B-ABA2-B646A05A4586}"/>
              </a:ext>
            </a:extLst>
          </p:cNvPr>
          <p:cNvSpPr txBox="1"/>
          <p:nvPr/>
        </p:nvSpPr>
        <p:spPr>
          <a:xfrm>
            <a:off x="4664103" y="3130503"/>
            <a:ext cx="1164101" cy="261610"/>
          </a:xfrm>
          <a:prstGeom prst="rect">
            <a:avLst/>
          </a:prstGeom>
          <a:noFill/>
        </p:spPr>
        <p:txBody>
          <a:bodyPr wrap="none" rtlCol="0">
            <a:spAutoFit/>
          </a:bodyPr>
          <a:lstStyle/>
          <a:p>
            <a:r>
              <a:rPr kumimoji="1" lang="ja-JP" altLang="en-US" sz="1100" dirty="0"/>
              <a:t>運用ルールがない</a:t>
            </a:r>
            <a:endParaRPr kumimoji="1" lang="en-US" altLang="ja-JP" sz="1100" dirty="0"/>
          </a:p>
        </p:txBody>
      </p:sp>
      <p:cxnSp>
        <p:nvCxnSpPr>
          <p:cNvPr id="6165" name="直線矢印コネクタ 6164">
            <a:extLst>
              <a:ext uri="{FF2B5EF4-FFF2-40B4-BE49-F238E27FC236}">
                <a16:creationId xmlns:a16="http://schemas.microsoft.com/office/drawing/2014/main" id="{FFD06E17-DF3D-37A5-28EF-BF737DB451CC}"/>
              </a:ext>
            </a:extLst>
          </p:cNvPr>
          <p:cNvCxnSpPr>
            <a:cxnSpLocks/>
          </p:cNvCxnSpPr>
          <p:nvPr/>
        </p:nvCxnSpPr>
        <p:spPr>
          <a:xfrm>
            <a:off x="5764900" y="3267926"/>
            <a:ext cx="39710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8" name="フローチャート: 処理 6167">
            <a:extLst>
              <a:ext uri="{FF2B5EF4-FFF2-40B4-BE49-F238E27FC236}">
                <a16:creationId xmlns:a16="http://schemas.microsoft.com/office/drawing/2014/main" id="{B82CE9F1-BC66-5C23-4B2C-B58FFEE12C30}"/>
              </a:ext>
            </a:extLst>
          </p:cNvPr>
          <p:cNvSpPr/>
          <p:nvPr/>
        </p:nvSpPr>
        <p:spPr>
          <a:xfrm>
            <a:off x="4724408" y="3153295"/>
            <a:ext cx="1021616" cy="211944"/>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68" name="直線矢印コネクタ 6367">
            <a:extLst>
              <a:ext uri="{FF2B5EF4-FFF2-40B4-BE49-F238E27FC236}">
                <a16:creationId xmlns:a16="http://schemas.microsoft.com/office/drawing/2014/main" id="{BC2AD081-7904-F970-D235-807A96EADBF3}"/>
              </a:ext>
            </a:extLst>
          </p:cNvPr>
          <p:cNvCxnSpPr>
            <a:cxnSpLocks/>
          </p:cNvCxnSpPr>
          <p:nvPr/>
        </p:nvCxnSpPr>
        <p:spPr>
          <a:xfrm>
            <a:off x="1312195" y="4777610"/>
            <a:ext cx="3600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72" name="テキスト ボックス 6371">
            <a:extLst>
              <a:ext uri="{FF2B5EF4-FFF2-40B4-BE49-F238E27FC236}">
                <a16:creationId xmlns:a16="http://schemas.microsoft.com/office/drawing/2014/main" id="{4AA97861-1039-F73F-88B5-4093FE3EDD0F}"/>
              </a:ext>
            </a:extLst>
          </p:cNvPr>
          <p:cNvSpPr txBox="1"/>
          <p:nvPr/>
        </p:nvSpPr>
        <p:spPr>
          <a:xfrm>
            <a:off x="208677" y="4552038"/>
            <a:ext cx="1151277" cy="430887"/>
          </a:xfrm>
          <a:prstGeom prst="rect">
            <a:avLst/>
          </a:prstGeom>
          <a:noFill/>
        </p:spPr>
        <p:txBody>
          <a:bodyPr wrap="none" rtlCol="0">
            <a:spAutoFit/>
          </a:bodyPr>
          <a:lstStyle/>
          <a:p>
            <a:r>
              <a:rPr kumimoji="1" lang="ja-JP" altLang="en-US" sz="1100" dirty="0"/>
              <a:t>部品図面が</a:t>
            </a:r>
            <a:endParaRPr kumimoji="1" lang="en-US" altLang="ja-JP" sz="1100" dirty="0"/>
          </a:p>
          <a:p>
            <a:r>
              <a:rPr kumimoji="1" lang="ja-JP" altLang="en-US" sz="1100" dirty="0"/>
              <a:t>統一されていない</a:t>
            </a:r>
            <a:endParaRPr kumimoji="1" lang="en-US" altLang="ja-JP" sz="1100" dirty="0"/>
          </a:p>
        </p:txBody>
      </p:sp>
      <p:sp>
        <p:nvSpPr>
          <p:cNvPr id="6374" name="フローチャート: 処理 6373">
            <a:extLst>
              <a:ext uri="{FF2B5EF4-FFF2-40B4-BE49-F238E27FC236}">
                <a16:creationId xmlns:a16="http://schemas.microsoft.com/office/drawing/2014/main" id="{E4344FEA-BBC0-6724-9378-137EEEA55984}"/>
              </a:ext>
            </a:extLst>
          </p:cNvPr>
          <p:cNvSpPr/>
          <p:nvPr/>
        </p:nvSpPr>
        <p:spPr>
          <a:xfrm>
            <a:off x="227137" y="4600296"/>
            <a:ext cx="1077913" cy="334615"/>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75" name="フローチャート: 処理 6374">
            <a:extLst>
              <a:ext uri="{FF2B5EF4-FFF2-40B4-BE49-F238E27FC236}">
                <a16:creationId xmlns:a16="http://schemas.microsoft.com/office/drawing/2014/main" id="{EB06D314-51FB-C2BD-145E-B88A2678E63C}"/>
              </a:ext>
            </a:extLst>
          </p:cNvPr>
          <p:cNvSpPr/>
          <p:nvPr/>
        </p:nvSpPr>
        <p:spPr>
          <a:xfrm>
            <a:off x="3091332" y="4936375"/>
            <a:ext cx="979622" cy="421039"/>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77" name="フローチャート: 処理 6376">
            <a:extLst>
              <a:ext uri="{FF2B5EF4-FFF2-40B4-BE49-F238E27FC236}">
                <a16:creationId xmlns:a16="http://schemas.microsoft.com/office/drawing/2014/main" id="{5596128A-155E-292D-7CD8-51224E9D1ADA}"/>
              </a:ext>
            </a:extLst>
          </p:cNvPr>
          <p:cNvSpPr/>
          <p:nvPr/>
        </p:nvSpPr>
        <p:spPr>
          <a:xfrm>
            <a:off x="6793818" y="5814154"/>
            <a:ext cx="905400" cy="261606"/>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80" name="フローチャート: 処理 6379">
            <a:extLst>
              <a:ext uri="{FF2B5EF4-FFF2-40B4-BE49-F238E27FC236}">
                <a16:creationId xmlns:a16="http://schemas.microsoft.com/office/drawing/2014/main" id="{28FEF65F-024D-1AF8-3C3B-3F701407E434}"/>
              </a:ext>
            </a:extLst>
          </p:cNvPr>
          <p:cNvSpPr/>
          <p:nvPr/>
        </p:nvSpPr>
        <p:spPr>
          <a:xfrm>
            <a:off x="4165382" y="4957511"/>
            <a:ext cx="861798" cy="34245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94" name="直線矢印コネクタ 6393">
            <a:extLst>
              <a:ext uri="{FF2B5EF4-FFF2-40B4-BE49-F238E27FC236}">
                <a16:creationId xmlns:a16="http://schemas.microsoft.com/office/drawing/2014/main" id="{4191BD74-435D-D46B-53B7-4E02702A41B0}"/>
              </a:ext>
            </a:extLst>
          </p:cNvPr>
          <p:cNvCxnSpPr>
            <a:cxnSpLocks/>
          </p:cNvCxnSpPr>
          <p:nvPr/>
        </p:nvCxnSpPr>
        <p:spPr>
          <a:xfrm flipV="1">
            <a:off x="868633" y="2568147"/>
            <a:ext cx="176586" cy="3147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98" name="テキスト ボックス 6397">
            <a:extLst>
              <a:ext uri="{FF2B5EF4-FFF2-40B4-BE49-F238E27FC236}">
                <a16:creationId xmlns:a16="http://schemas.microsoft.com/office/drawing/2014/main" id="{73D64C59-CF2A-7769-5E88-846B10F3C39A}"/>
              </a:ext>
            </a:extLst>
          </p:cNvPr>
          <p:cNvSpPr txBox="1"/>
          <p:nvPr/>
        </p:nvSpPr>
        <p:spPr>
          <a:xfrm>
            <a:off x="129836" y="2888657"/>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p>
        </p:txBody>
      </p:sp>
      <p:sp>
        <p:nvSpPr>
          <p:cNvPr id="6213" name="テキスト ボックス 6212">
            <a:extLst>
              <a:ext uri="{FF2B5EF4-FFF2-40B4-BE49-F238E27FC236}">
                <a16:creationId xmlns:a16="http://schemas.microsoft.com/office/drawing/2014/main" id="{B1077001-79FD-7A44-E657-EC15B0FD5226}"/>
              </a:ext>
            </a:extLst>
          </p:cNvPr>
          <p:cNvSpPr txBox="1"/>
          <p:nvPr/>
        </p:nvSpPr>
        <p:spPr>
          <a:xfrm>
            <a:off x="6679896" y="5536290"/>
            <a:ext cx="978669" cy="261610"/>
          </a:xfrm>
          <a:prstGeom prst="rect">
            <a:avLst/>
          </a:prstGeom>
          <a:noFill/>
        </p:spPr>
        <p:txBody>
          <a:bodyPr wrap="square" rtlCol="0">
            <a:spAutoFit/>
          </a:bodyPr>
          <a:lstStyle/>
          <a:p>
            <a:r>
              <a:rPr kumimoji="1" lang="ja-JP" altLang="en-US" sz="1100" dirty="0"/>
              <a:t>▼▼▼▼▼</a:t>
            </a:r>
            <a:endParaRPr kumimoji="1" lang="en-US" altLang="ja-JP" sz="1100" dirty="0"/>
          </a:p>
        </p:txBody>
      </p:sp>
      <p:cxnSp>
        <p:nvCxnSpPr>
          <p:cNvPr id="6348" name="直線矢印コネクタ 6347">
            <a:extLst>
              <a:ext uri="{FF2B5EF4-FFF2-40B4-BE49-F238E27FC236}">
                <a16:creationId xmlns:a16="http://schemas.microsoft.com/office/drawing/2014/main" id="{D60B4BD3-4A48-1E09-92E1-FC08BDD406AF}"/>
              </a:ext>
            </a:extLst>
          </p:cNvPr>
          <p:cNvCxnSpPr>
            <a:cxnSpLocks/>
          </p:cNvCxnSpPr>
          <p:nvPr/>
        </p:nvCxnSpPr>
        <p:spPr>
          <a:xfrm flipV="1">
            <a:off x="5456968" y="5054983"/>
            <a:ext cx="205325" cy="40241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7" name="フローチャート: 処理 6166">
            <a:extLst>
              <a:ext uri="{FF2B5EF4-FFF2-40B4-BE49-F238E27FC236}">
                <a16:creationId xmlns:a16="http://schemas.microsoft.com/office/drawing/2014/main" id="{50642163-D1C4-045C-D816-DDC9F922BB55}"/>
              </a:ext>
            </a:extLst>
          </p:cNvPr>
          <p:cNvSpPr/>
          <p:nvPr/>
        </p:nvSpPr>
        <p:spPr>
          <a:xfrm>
            <a:off x="3716689" y="2724366"/>
            <a:ext cx="764510" cy="413531"/>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71" name="フローチャート: 処理 6170">
            <a:extLst>
              <a:ext uri="{FF2B5EF4-FFF2-40B4-BE49-F238E27FC236}">
                <a16:creationId xmlns:a16="http://schemas.microsoft.com/office/drawing/2014/main" id="{FF236D29-6995-BB2E-D4DA-49E504D51303}"/>
              </a:ext>
            </a:extLst>
          </p:cNvPr>
          <p:cNvSpPr/>
          <p:nvPr/>
        </p:nvSpPr>
        <p:spPr>
          <a:xfrm>
            <a:off x="2687676" y="3270662"/>
            <a:ext cx="972000" cy="339623"/>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0E891835-16DA-5E63-C58F-DC9871085405}"/>
              </a:ext>
            </a:extLst>
          </p:cNvPr>
          <p:cNvCxnSpPr>
            <a:cxnSpLocks/>
          </p:cNvCxnSpPr>
          <p:nvPr/>
        </p:nvCxnSpPr>
        <p:spPr>
          <a:xfrm>
            <a:off x="801629" y="2528161"/>
            <a:ext cx="5400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94E87E2-6EEB-F36C-333E-31877746E8AC}"/>
              </a:ext>
            </a:extLst>
          </p:cNvPr>
          <p:cNvCxnSpPr>
            <a:cxnSpLocks/>
          </p:cNvCxnSpPr>
          <p:nvPr/>
        </p:nvCxnSpPr>
        <p:spPr>
          <a:xfrm>
            <a:off x="868633" y="2166831"/>
            <a:ext cx="176586" cy="3147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3392EADF-C57B-8255-10EC-EBC5DF4B6563}"/>
              </a:ext>
            </a:extLst>
          </p:cNvPr>
          <p:cNvCxnSpPr>
            <a:cxnSpLocks/>
          </p:cNvCxnSpPr>
          <p:nvPr/>
        </p:nvCxnSpPr>
        <p:spPr>
          <a:xfrm flipH="1">
            <a:off x="1373200" y="2627722"/>
            <a:ext cx="9720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32B1C906-4970-198A-FE2F-24F6B11E9245}"/>
              </a:ext>
            </a:extLst>
          </p:cNvPr>
          <p:cNvSpPr txBox="1"/>
          <p:nvPr/>
        </p:nvSpPr>
        <p:spPr>
          <a:xfrm>
            <a:off x="71004" y="2323053"/>
            <a:ext cx="748923" cy="430887"/>
          </a:xfrm>
          <a:prstGeom prst="rect">
            <a:avLst/>
          </a:prstGeom>
          <a:noFill/>
        </p:spPr>
        <p:txBody>
          <a:bodyPr wrap="none" rtlCol="0">
            <a:spAutoFit/>
          </a:bodyPr>
          <a:lstStyle/>
          <a:p>
            <a:r>
              <a:rPr kumimoji="1" lang="ja-JP" altLang="en-US" sz="1100" dirty="0"/>
              <a:t>▼▼▼▼</a:t>
            </a:r>
            <a:endParaRPr kumimoji="1" lang="en-US" altLang="ja-JP" sz="1100" dirty="0"/>
          </a:p>
          <a:p>
            <a:r>
              <a:rPr kumimoji="1" lang="ja-JP" altLang="en-US" sz="1100" dirty="0"/>
              <a:t>▼▼▼▼</a:t>
            </a:r>
            <a:endParaRPr kumimoji="1" lang="en-US" altLang="ja-JP" sz="1100" dirty="0"/>
          </a:p>
        </p:txBody>
      </p:sp>
    </p:spTree>
    <p:extLst>
      <p:ext uri="{BB962C8B-B14F-4D97-AF65-F5344CB8AC3E}">
        <p14:creationId xmlns:p14="http://schemas.microsoft.com/office/powerpoint/2010/main" val="2424084796"/>
      </p:ext>
    </p:extLst>
  </p:cSld>
  <p:clrMapOvr>
    <a:masterClrMapping/>
  </p:clrMapOvr>
  <mc:AlternateContent xmlns:mc="http://schemas.openxmlformats.org/markup-compatibility/2006" xmlns:p14="http://schemas.microsoft.com/office/powerpoint/2010/main">
    <mc:Choice Requires="p14">
      <p:transition spd="slow" p14:dur="2000" advTm="22522"/>
    </mc:Choice>
    <mc:Fallback xmlns="">
      <p:transition spd="slow" advTm="225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23</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12.</a:t>
            </a:r>
            <a:r>
              <a:rPr kumimoji="1" lang="ja-JP" altLang="en-US" sz="2800" dirty="0"/>
              <a:t>対策立案</a:t>
            </a:r>
          </a:p>
        </p:txBody>
      </p:sp>
      <p:sp>
        <p:nvSpPr>
          <p:cNvPr id="2" name="四角形: 角を丸くする 1">
            <a:extLst>
              <a:ext uri="{FF2B5EF4-FFF2-40B4-BE49-F238E27FC236}">
                <a16:creationId xmlns:a16="http://schemas.microsoft.com/office/drawing/2014/main" id="{C4FE25A9-3E5E-0768-761A-EF7A3EE6ABFA}"/>
              </a:ext>
            </a:extLst>
          </p:cNvPr>
          <p:cNvSpPr/>
          <p:nvPr/>
        </p:nvSpPr>
        <p:spPr>
          <a:xfrm>
            <a:off x="315125" y="1070067"/>
            <a:ext cx="3065122" cy="573982"/>
          </a:xfrm>
          <a:prstGeom prst="roundRect">
            <a:avLst/>
          </a:prstGeom>
          <a:solidFill>
            <a:srgbClr val="000099"/>
          </a:solidFill>
          <a:ln>
            <a:solidFill>
              <a:schemeClr val="bg1"/>
            </a:solidFill>
          </a:ln>
          <a:effectLst>
            <a:innerShdw blurRad="63500" dist="50800" dir="54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ea typeface="HGS創英角ﾎﾟｯﾌﾟ体" pitchFamily="50" charset="-128"/>
              </a:rPr>
              <a:t>方策展開型系統図</a:t>
            </a:r>
          </a:p>
        </p:txBody>
      </p:sp>
      <p:graphicFrame>
        <p:nvGraphicFramePr>
          <p:cNvPr id="3" name="Group 182">
            <a:extLst>
              <a:ext uri="{FF2B5EF4-FFF2-40B4-BE49-F238E27FC236}">
                <a16:creationId xmlns:a16="http://schemas.microsoft.com/office/drawing/2014/main" id="{723C89B9-E163-E4FD-8880-D37D7B1A4A75}"/>
              </a:ext>
            </a:extLst>
          </p:cNvPr>
          <p:cNvGraphicFramePr>
            <a:graphicFrameLocks noGrp="1"/>
          </p:cNvGraphicFramePr>
          <p:nvPr>
            <p:extLst>
              <p:ext uri="{D42A27DB-BD31-4B8C-83A1-F6EECF244321}">
                <p14:modId xmlns:p14="http://schemas.microsoft.com/office/powerpoint/2010/main" val="109273060"/>
              </p:ext>
            </p:extLst>
          </p:nvPr>
        </p:nvGraphicFramePr>
        <p:xfrm>
          <a:off x="6986065" y="1393099"/>
          <a:ext cx="1971675" cy="695325"/>
        </p:xfrm>
        <a:graphic>
          <a:graphicData uri="http://schemas.openxmlformats.org/drawingml/2006/table">
            <a:tbl>
              <a:tblPr/>
              <a:tblGrid>
                <a:gridCol w="393700">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8">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695325">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Arial" charset="0"/>
                          <a:ea typeface="HGS創英角ﾎﾟｯﾌﾟ体" pitchFamily="50" charset="-128"/>
                        </a:rPr>
                        <a:t>効果</a:t>
                      </a:r>
                    </a:p>
                  </a:txBody>
                  <a:tcPr marL="90000" marR="90000" marT="46800" marB="46800" vert="eaVert"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Arial" charset="0"/>
                          <a:ea typeface="HGS創英角ﾎﾟｯﾌﾟ体" pitchFamily="50" charset="-128"/>
                        </a:rPr>
                        <a:t>コスト</a:t>
                      </a:r>
                    </a:p>
                  </a:txBody>
                  <a:tcPr marL="90000" marR="90000" marT="46800" marB="46800" vert="eaVert"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Arial" charset="0"/>
                          <a:ea typeface="HGS創英角ﾎﾟｯﾌﾟ体" pitchFamily="50" charset="-128"/>
                        </a:rPr>
                        <a:t>実現性</a:t>
                      </a:r>
                    </a:p>
                  </a:txBody>
                  <a:tcPr marL="90000" marR="90000" marT="46800" marB="46800" vert="eaVert"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Arial" charset="0"/>
                          <a:ea typeface="HGS創英角ﾎﾟｯﾌﾟ体" pitchFamily="50" charset="-128"/>
                        </a:rPr>
                        <a:t>評価点</a:t>
                      </a:r>
                    </a:p>
                  </a:txBody>
                  <a:tcPr marL="90000" marR="90000" marT="46800" marB="46800" vert="eaVert"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Arial" charset="0"/>
                          <a:ea typeface="HGS創英角ﾎﾟｯﾌﾟ体" pitchFamily="50" charset="-128"/>
                        </a:rPr>
                        <a:t>採否</a:t>
                      </a:r>
                    </a:p>
                  </a:txBody>
                  <a:tcPr marL="90000" marR="90000" marT="46800" marB="46800" vert="eaVert"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6" name="正方形/長方形 5">
            <a:extLst>
              <a:ext uri="{FF2B5EF4-FFF2-40B4-BE49-F238E27FC236}">
                <a16:creationId xmlns:a16="http://schemas.microsoft.com/office/drawing/2014/main" id="{EB359342-49E2-F1D5-02A9-461914E7A1E0}"/>
              </a:ext>
            </a:extLst>
          </p:cNvPr>
          <p:cNvSpPr/>
          <p:nvPr/>
        </p:nvSpPr>
        <p:spPr>
          <a:xfrm>
            <a:off x="6886508" y="954245"/>
            <a:ext cx="2170787" cy="369332"/>
          </a:xfrm>
          <a:prstGeom prst="rect">
            <a:avLst/>
          </a:prstGeom>
        </p:spPr>
        <p:txBody>
          <a:bodyPr wrap="none">
            <a:spAutoFit/>
          </a:bodyPr>
          <a:lstStyle/>
          <a:p>
            <a:r>
              <a:rPr lang="ja-JP" altLang="en-US" dirty="0">
                <a:solidFill>
                  <a:srgbClr val="000000"/>
                </a:solidFill>
                <a:latin typeface="HGS創英角ﾎﾟｯﾌﾟ体" pitchFamily="50" charset="-128"/>
                <a:ea typeface="HGS創英角ﾎﾟｯﾌﾟ体" pitchFamily="50" charset="-128"/>
              </a:rPr>
              <a:t>◎</a:t>
            </a:r>
            <a:r>
              <a:rPr lang="en-US" altLang="ja-JP" dirty="0">
                <a:solidFill>
                  <a:srgbClr val="000000"/>
                </a:solidFill>
                <a:latin typeface="HGS創英角ﾎﾟｯﾌﾟ体" pitchFamily="50" charset="-128"/>
                <a:ea typeface="HGS創英角ﾎﾟｯﾌﾟ体" pitchFamily="50" charset="-128"/>
              </a:rPr>
              <a:t>⇒5 </a:t>
            </a:r>
            <a:r>
              <a:rPr lang="ja-JP" altLang="en-US" dirty="0">
                <a:solidFill>
                  <a:srgbClr val="000000"/>
                </a:solidFill>
                <a:latin typeface="HGS創英角ﾎﾟｯﾌﾟ体" pitchFamily="50" charset="-128"/>
                <a:ea typeface="HGS創英角ﾎﾟｯﾌﾟ体" pitchFamily="50" charset="-128"/>
              </a:rPr>
              <a:t>○</a:t>
            </a:r>
            <a:r>
              <a:rPr lang="en-US" altLang="ja-JP" dirty="0">
                <a:solidFill>
                  <a:srgbClr val="000000"/>
                </a:solidFill>
                <a:latin typeface="HGS創英角ﾎﾟｯﾌﾟ体" pitchFamily="50" charset="-128"/>
                <a:ea typeface="HGS創英角ﾎﾟｯﾌﾟ体" pitchFamily="50" charset="-128"/>
              </a:rPr>
              <a:t>⇒3 </a:t>
            </a:r>
            <a:r>
              <a:rPr lang="ja-JP" altLang="en-US" dirty="0">
                <a:solidFill>
                  <a:srgbClr val="000000"/>
                </a:solidFill>
                <a:latin typeface="HGS創英角ﾎﾟｯﾌﾟ体" pitchFamily="50" charset="-128"/>
                <a:ea typeface="HGS創英角ﾎﾟｯﾌﾟ体" pitchFamily="50" charset="-128"/>
              </a:rPr>
              <a:t>△</a:t>
            </a:r>
            <a:r>
              <a:rPr lang="en-US" altLang="ja-JP" dirty="0">
                <a:solidFill>
                  <a:srgbClr val="000000"/>
                </a:solidFill>
                <a:latin typeface="HGS創英角ﾎﾟｯﾌﾟ体" pitchFamily="50" charset="-128"/>
                <a:ea typeface="HGS創英角ﾎﾟｯﾌﾟ体" pitchFamily="50" charset="-128"/>
              </a:rPr>
              <a:t>⇒1</a:t>
            </a:r>
          </a:p>
        </p:txBody>
      </p:sp>
      <p:graphicFrame>
        <p:nvGraphicFramePr>
          <p:cNvPr id="14" name="Group 360">
            <a:extLst>
              <a:ext uri="{FF2B5EF4-FFF2-40B4-BE49-F238E27FC236}">
                <a16:creationId xmlns:a16="http://schemas.microsoft.com/office/drawing/2014/main" id="{4F6E5027-A7B2-3C1F-8CFC-6542AA11ABBE}"/>
              </a:ext>
            </a:extLst>
          </p:cNvPr>
          <p:cNvGraphicFramePr>
            <a:graphicFrameLocks/>
          </p:cNvGraphicFramePr>
          <p:nvPr>
            <p:extLst>
              <p:ext uri="{D42A27DB-BD31-4B8C-83A1-F6EECF244321}">
                <p14:modId xmlns:p14="http://schemas.microsoft.com/office/powerpoint/2010/main" val="1315468743"/>
              </p:ext>
            </p:extLst>
          </p:nvPr>
        </p:nvGraphicFramePr>
        <p:xfrm>
          <a:off x="6986065" y="2100624"/>
          <a:ext cx="1971675" cy="416809"/>
        </p:xfrm>
        <a:graphic>
          <a:graphicData uri="http://schemas.openxmlformats.org/drawingml/2006/table">
            <a:tbl>
              <a:tblPr/>
              <a:tblGrid>
                <a:gridCol w="393700">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8">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16809">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15</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採</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5" name="Group 565">
            <a:extLst>
              <a:ext uri="{FF2B5EF4-FFF2-40B4-BE49-F238E27FC236}">
                <a16:creationId xmlns:a16="http://schemas.microsoft.com/office/drawing/2014/main" id="{D856441D-C337-0C8B-663C-79D293A52FAE}"/>
              </a:ext>
            </a:extLst>
          </p:cNvPr>
          <p:cNvGraphicFramePr>
            <a:graphicFrameLocks noGrp="1"/>
          </p:cNvGraphicFramePr>
          <p:nvPr>
            <p:extLst>
              <p:ext uri="{D42A27DB-BD31-4B8C-83A1-F6EECF244321}">
                <p14:modId xmlns:p14="http://schemas.microsoft.com/office/powerpoint/2010/main" val="2034134635"/>
              </p:ext>
            </p:extLst>
          </p:nvPr>
        </p:nvGraphicFramePr>
        <p:xfrm>
          <a:off x="6986062" y="4819553"/>
          <a:ext cx="1971675" cy="412782"/>
        </p:xfrm>
        <a:graphic>
          <a:graphicData uri="http://schemas.openxmlformats.org/drawingml/2006/table">
            <a:tbl>
              <a:tblPr/>
              <a:tblGrid>
                <a:gridCol w="393700">
                  <a:extLst>
                    <a:ext uri="{9D8B030D-6E8A-4147-A177-3AD203B41FA5}">
                      <a16:colId xmlns:a16="http://schemas.microsoft.com/office/drawing/2014/main" val="20000"/>
                    </a:ext>
                  </a:extLst>
                </a:gridCol>
                <a:gridCol w="395288">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7">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12782">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13</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採</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6" name="Group 513">
            <a:extLst>
              <a:ext uri="{FF2B5EF4-FFF2-40B4-BE49-F238E27FC236}">
                <a16:creationId xmlns:a16="http://schemas.microsoft.com/office/drawing/2014/main" id="{A19B416F-AA1A-3263-01B7-2A724F096425}"/>
              </a:ext>
            </a:extLst>
          </p:cNvPr>
          <p:cNvGraphicFramePr>
            <a:graphicFrameLocks noGrp="1"/>
          </p:cNvGraphicFramePr>
          <p:nvPr>
            <p:extLst>
              <p:ext uri="{D42A27DB-BD31-4B8C-83A1-F6EECF244321}">
                <p14:modId xmlns:p14="http://schemas.microsoft.com/office/powerpoint/2010/main" val="164562846"/>
              </p:ext>
            </p:extLst>
          </p:nvPr>
        </p:nvGraphicFramePr>
        <p:xfrm>
          <a:off x="6986062" y="3730746"/>
          <a:ext cx="1971675" cy="416809"/>
        </p:xfrm>
        <a:graphic>
          <a:graphicData uri="http://schemas.openxmlformats.org/drawingml/2006/table">
            <a:tbl>
              <a:tblPr/>
              <a:tblGrid>
                <a:gridCol w="393700">
                  <a:extLst>
                    <a:ext uri="{9D8B030D-6E8A-4147-A177-3AD203B41FA5}">
                      <a16:colId xmlns:a16="http://schemas.microsoft.com/office/drawing/2014/main" val="20000"/>
                    </a:ext>
                  </a:extLst>
                </a:gridCol>
                <a:gridCol w="342762">
                  <a:extLst>
                    <a:ext uri="{9D8B030D-6E8A-4147-A177-3AD203B41FA5}">
                      <a16:colId xmlns:a16="http://schemas.microsoft.com/office/drawing/2014/main" val="20001"/>
                    </a:ext>
                  </a:extLst>
                </a:gridCol>
                <a:gridCol w="446225">
                  <a:extLst>
                    <a:ext uri="{9D8B030D-6E8A-4147-A177-3AD203B41FA5}">
                      <a16:colId xmlns:a16="http://schemas.microsoft.com/office/drawing/2014/main" val="20002"/>
                    </a:ext>
                  </a:extLst>
                </a:gridCol>
                <a:gridCol w="395288">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16809">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13</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採</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7" name="Group 565">
            <a:extLst>
              <a:ext uri="{FF2B5EF4-FFF2-40B4-BE49-F238E27FC236}">
                <a16:creationId xmlns:a16="http://schemas.microsoft.com/office/drawing/2014/main" id="{44936BE2-8A2B-719D-D403-2D258C7E1782}"/>
              </a:ext>
            </a:extLst>
          </p:cNvPr>
          <p:cNvGraphicFramePr>
            <a:graphicFrameLocks noGrp="1"/>
          </p:cNvGraphicFramePr>
          <p:nvPr>
            <p:extLst>
              <p:ext uri="{D42A27DB-BD31-4B8C-83A1-F6EECF244321}">
                <p14:modId xmlns:p14="http://schemas.microsoft.com/office/powerpoint/2010/main" val="2997010952"/>
              </p:ext>
            </p:extLst>
          </p:nvPr>
        </p:nvGraphicFramePr>
        <p:xfrm>
          <a:off x="6986062" y="5355471"/>
          <a:ext cx="1971675" cy="433845"/>
        </p:xfrm>
        <a:graphic>
          <a:graphicData uri="http://schemas.openxmlformats.org/drawingml/2006/table">
            <a:tbl>
              <a:tblPr/>
              <a:tblGrid>
                <a:gridCol w="393700">
                  <a:extLst>
                    <a:ext uri="{9D8B030D-6E8A-4147-A177-3AD203B41FA5}">
                      <a16:colId xmlns:a16="http://schemas.microsoft.com/office/drawing/2014/main" val="20000"/>
                    </a:ext>
                  </a:extLst>
                </a:gridCol>
                <a:gridCol w="395288">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7">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33845">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7</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否</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8" name="Group 360">
            <a:extLst>
              <a:ext uri="{FF2B5EF4-FFF2-40B4-BE49-F238E27FC236}">
                <a16:creationId xmlns:a16="http://schemas.microsoft.com/office/drawing/2014/main" id="{5FE82494-DC18-9240-0361-894368F850C4}"/>
              </a:ext>
            </a:extLst>
          </p:cNvPr>
          <p:cNvGraphicFramePr>
            <a:graphicFrameLocks/>
          </p:cNvGraphicFramePr>
          <p:nvPr>
            <p:extLst>
              <p:ext uri="{D42A27DB-BD31-4B8C-83A1-F6EECF244321}">
                <p14:modId xmlns:p14="http://schemas.microsoft.com/office/powerpoint/2010/main" val="554443771"/>
              </p:ext>
            </p:extLst>
          </p:nvPr>
        </p:nvGraphicFramePr>
        <p:xfrm>
          <a:off x="6986063" y="2632948"/>
          <a:ext cx="1971675" cy="433844"/>
        </p:xfrm>
        <a:graphic>
          <a:graphicData uri="http://schemas.openxmlformats.org/drawingml/2006/table">
            <a:tbl>
              <a:tblPr/>
              <a:tblGrid>
                <a:gridCol w="393700">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8">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33844">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13</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採</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9" name="Group 513">
            <a:extLst>
              <a:ext uri="{FF2B5EF4-FFF2-40B4-BE49-F238E27FC236}">
                <a16:creationId xmlns:a16="http://schemas.microsoft.com/office/drawing/2014/main" id="{773166C0-A6C5-486B-6A0E-05F30835879F}"/>
              </a:ext>
            </a:extLst>
          </p:cNvPr>
          <p:cNvGraphicFramePr>
            <a:graphicFrameLocks noGrp="1"/>
          </p:cNvGraphicFramePr>
          <p:nvPr>
            <p:extLst>
              <p:ext uri="{D42A27DB-BD31-4B8C-83A1-F6EECF244321}">
                <p14:modId xmlns:p14="http://schemas.microsoft.com/office/powerpoint/2010/main" val="2186832971"/>
              </p:ext>
            </p:extLst>
          </p:nvPr>
        </p:nvGraphicFramePr>
        <p:xfrm>
          <a:off x="6986063" y="3188179"/>
          <a:ext cx="1971675" cy="416809"/>
        </p:xfrm>
        <a:graphic>
          <a:graphicData uri="http://schemas.openxmlformats.org/drawingml/2006/table">
            <a:tbl>
              <a:tblPr/>
              <a:tblGrid>
                <a:gridCol w="393700">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8">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16809">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a:t>
                      </a:r>
                      <a:endParaRPr kumimoji="1" lang="en-US" altLang="ja-JP" sz="1600" b="0" i="0" u="none" strike="noStrike" cap="none" normalizeH="0" baseline="0" dirty="0">
                        <a:ln>
                          <a:noFill/>
                        </a:ln>
                        <a:solidFill>
                          <a:schemeClr val="tx1"/>
                        </a:solidFill>
                        <a:effectLst/>
                        <a:latin typeface="HGS創英角ﾎﾟｯﾌﾟ体" pitchFamily="50" charset="-128"/>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7</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否</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7" name="直線矢印コネクタ 36">
            <a:extLst>
              <a:ext uri="{FF2B5EF4-FFF2-40B4-BE49-F238E27FC236}">
                <a16:creationId xmlns:a16="http://schemas.microsoft.com/office/drawing/2014/main" id="{12ECBF4C-7A97-63E1-DAA9-F5F2EFCF93F0}"/>
              </a:ext>
            </a:extLst>
          </p:cNvPr>
          <p:cNvCxnSpPr>
            <a:cxnSpLocks/>
            <a:stCxn id="64" idx="3"/>
            <a:endCxn id="72" idx="1"/>
          </p:cNvCxnSpPr>
          <p:nvPr/>
        </p:nvCxnSpPr>
        <p:spPr>
          <a:xfrm flipV="1">
            <a:off x="3627560" y="2604079"/>
            <a:ext cx="432524" cy="491247"/>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600245C5-AE0D-3B72-18D6-8D7C85C653E6}"/>
              </a:ext>
            </a:extLst>
          </p:cNvPr>
          <p:cNvCxnSpPr>
            <a:cxnSpLocks/>
            <a:stCxn id="64" idx="3"/>
            <a:endCxn id="73" idx="1"/>
          </p:cNvCxnSpPr>
          <p:nvPr/>
        </p:nvCxnSpPr>
        <p:spPr>
          <a:xfrm>
            <a:off x="3627560" y="3095326"/>
            <a:ext cx="418963" cy="56782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A7110C6A-8BA4-6A5D-1138-B56D44FE7914}"/>
              </a:ext>
            </a:extLst>
          </p:cNvPr>
          <p:cNvCxnSpPr>
            <a:cxnSpLocks/>
            <a:stCxn id="67" idx="3"/>
            <a:endCxn id="105" idx="1"/>
          </p:cNvCxnSpPr>
          <p:nvPr/>
        </p:nvCxnSpPr>
        <p:spPr>
          <a:xfrm flipV="1">
            <a:off x="3627559" y="4734239"/>
            <a:ext cx="432525" cy="45065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BF394ED0-B9DF-DB79-0862-B20F53B6D28A}"/>
              </a:ext>
            </a:extLst>
          </p:cNvPr>
          <p:cNvCxnSpPr>
            <a:cxnSpLocks/>
            <a:stCxn id="67" idx="3"/>
            <a:endCxn id="76" idx="1"/>
          </p:cNvCxnSpPr>
          <p:nvPr/>
        </p:nvCxnSpPr>
        <p:spPr>
          <a:xfrm>
            <a:off x="3627559" y="5184889"/>
            <a:ext cx="428067" cy="39404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B67DBFA5-56CF-0818-5C17-7C7251C8EC90}"/>
              </a:ext>
            </a:extLst>
          </p:cNvPr>
          <p:cNvCxnSpPr>
            <a:cxnSpLocks/>
            <a:stCxn id="72" idx="3"/>
          </p:cNvCxnSpPr>
          <p:nvPr/>
        </p:nvCxnSpPr>
        <p:spPr>
          <a:xfrm flipV="1">
            <a:off x="5318715" y="2324396"/>
            <a:ext cx="298505" cy="279683"/>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91F27093-0D40-7411-B1D5-B41B7F21B290}"/>
              </a:ext>
            </a:extLst>
          </p:cNvPr>
          <p:cNvCxnSpPr>
            <a:cxnSpLocks/>
            <a:stCxn id="72" idx="3"/>
          </p:cNvCxnSpPr>
          <p:nvPr/>
        </p:nvCxnSpPr>
        <p:spPr>
          <a:xfrm>
            <a:off x="5318715" y="2604079"/>
            <a:ext cx="298505" cy="267905"/>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A1D98521-1020-74AC-C5A0-D5D4D54BD9E7}"/>
              </a:ext>
            </a:extLst>
          </p:cNvPr>
          <p:cNvCxnSpPr>
            <a:cxnSpLocks/>
            <a:endCxn id="84" idx="1"/>
          </p:cNvCxnSpPr>
          <p:nvPr/>
        </p:nvCxnSpPr>
        <p:spPr>
          <a:xfrm flipV="1">
            <a:off x="5330847" y="4478223"/>
            <a:ext cx="245772" cy="24971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5E8352FD-B6ED-D727-EF35-23EA02E90887}"/>
              </a:ext>
            </a:extLst>
          </p:cNvPr>
          <p:cNvCxnSpPr>
            <a:cxnSpLocks/>
            <a:stCxn id="76" idx="3"/>
            <a:endCxn id="88" idx="1"/>
          </p:cNvCxnSpPr>
          <p:nvPr/>
        </p:nvCxnSpPr>
        <p:spPr>
          <a:xfrm flipV="1">
            <a:off x="5314257" y="5572428"/>
            <a:ext cx="262362" cy="6502"/>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297D4DB-FE12-FEF0-6C84-9901D94D7750}"/>
              </a:ext>
            </a:extLst>
          </p:cNvPr>
          <p:cNvCxnSpPr>
            <a:cxnSpLocks/>
            <a:stCxn id="73" idx="3"/>
            <a:endCxn id="82" idx="1"/>
          </p:cNvCxnSpPr>
          <p:nvPr/>
        </p:nvCxnSpPr>
        <p:spPr>
          <a:xfrm flipV="1">
            <a:off x="5305154" y="3395369"/>
            <a:ext cx="271465" cy="26778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43712AE3-6DFA-DCD6-AFAD-0C0917B2EE55}"/>
              </a:ext>
            </a:extLst>
          </p:cNvPr>
          <p:cNvCxnSpPr>
            <a:cxnSpLocks/>
            <a:stCxn id="73" idx="3"/>
            <a:endCxn id="83" idx="1"/>
          </p:cNvCxnSpPr>
          <p:nvPr/>
        </p:nvCxnSpPr>
        <p:spPr>
          <a:xfrm>
            <a:off x="5305154" y="3663150"/>
            <a:ext cx="271465" cy="27600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3DFF560-65B9-CFD3-E33D-0CDA3A6C6338}"/>
              </a:ext>
            </a:extLst>
          </p:cNvPr>
          <p:cNvSpPr txBox="1"/>
          <p:nvPr/>
        </p:nvSpPr>
        <p:spPr>
          <a:xfrm>
            <a:off x="704385" y="6005130"/>
            <a:ext cx="8274587" cy="461665"/>
          </a:xfrm>
          <a:prstGeom prst="rect">
            <a:avLst/>
          </a:prstGeom>
          <a:noFill/>
        </p:spPr>
        <p:txBody>
          <a:bodyPr wrap="square" rtlCol="0">
            <a:spAutoFit/>
          </a:bodyPr>
          <a:lstStyle/>
          <a:p>
            <a:pPr algn="ctr"/>
            <a:r>
              <a:rPr kumimoji="1" lang="ja-JP" altLang="en-US" sz="2400" dirty="0"/>
              <a:t>➢</a:t>
            </a:r>
            <a:r>
              <a:rPr kumimoji="1" lang="ja-JP" altLang="en-US" sz="2400" b="1" u="sng" dirty="0">
                <a:solidFill>
                  <a:srgbClr val="0000FF"/>
                </a:solidFill>
              </a:rPr>
              <a:t>評価点の高い</a:t>
            </a:r>
            <a:r>
              <a:rPr kumimoji="1" lang="en-US" altLang="ja-JP" sz="2400" b="1" u="sng" dirty="0">
                <a:solidFill>
                  <a:srgbClr val="0000FF"/>
                </a:solidFill>
              </a:rPr>
              <a:t>4</a:t>
            </a:r>
            <a:r>
              <a:rPr kumimoji="1" lang="ja-JP" altLang="en-US" sz="2400" b="1" u="sng" dirty="0">
                <a:solidFill>
                  <a:srgbClr val="0000FF"/>
                </a:solidFill>
              </a:rPr>
              <a:t>項目に対して改善</a:t>
            </a:r>
            <a:r>
              <a:rPr kumimoji="1" lang="ja-JP" altLang="en-US" sz="2400" dirty="0"/>
              <a:t>を進めよう！！</a:t>
            </a:r>
          </a:p>
        </p:txBody>
      </p:sp>
      <p:grpSp>
        <p:nvGrpSpPr>
          <p:cNvPr id="57" name="グループ化 56">
            <a:extLst>
              <a:ext uri="{FF2B5EF4-FFF2-40B4-BE49-F238E27FC236}">
                <a16:creationId xmlns:a16="http://schemas.microsoft.com/office/drawing/2014/main" id="{EFF09FE6-1C01-DE3D-4F62-284FFB86F2BD}"/>
              </a:ext>
            </a:extLst>
          </p:cNvPr>
          <p:cNvGrpSpPr/>
          <p:nvPr/>
        </p:nvGrpSpPr>
        <p:grpSpPr>
          <a:xfrm>
            <a:off x="2358075" y="1691601"/>
            <a:ext cx="1269485" cy="3710210"/>
            <a:chOff x="2483001" y="1785782"/>
            <a:chExt cx="1269485" cy="3710210"/>
          </a:xfrm>
        </p:grpSpPr>
        <p:sp>
          <p:nvSpPr>
            <p:cNvPr id="64" name="テキスト ボックス 63">
              <a:extLst>
                <a:ext uri="{FF2B5EF4-FFF2-40B4-BE49-F238E27FC236}">
                  <a16:creationId xmlns:a16="http://schemas.microsoft.com/office/drawing/2014/main" id="{02546776-331B-0AD1-EA44-C1868E9A7CB8}"/>
                </a:ext>
              </a:extLst>
            </p:cNvPr>
            <p:cNvSpPr txBox="1"/>
            <p:nvPr/>
          </p:nvSpPr>
          <p:spPr>
            <a:xfrm>
              <a:off x="2493855" y="2972585"/>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marL="0" indent="0" algn="ctr">
                <a:buNone/>
              </a:pPr>
              <a:r>
                <a:rPr lang="ja-JP" altLang="en-US" sz="1200" dirty="0">
                  <a:solidFill>
                    <a:schemeClr val="tx1"/>
                  </a:solidFill>
                </a:rPr>
                <a:t>曖昧作業</a:t>
              </a:r>
              <a:r>
                <a:rPr lang="ja-JP" altLang="en-US" sz="1200" dirty="0"/>
                <a:t>撲滅</a:t>
              </a:r>
              <a:endParaRPr lang="en-US" altLang="ja-JP" sz="1200" dirty="0">
                <a:solidFill>
                  <a:schemeClr val="tx1"/>
                </a:solidFill>
              </a:endParaRPr>
            </a:p>
          </p:txBody>
        </p:sp>
        <p:sp>
          <p:nvSpPr>
            <p:cNvPr id="67" name="テキスト ボックス 66">
              <a:extLst>
                <a:ext uri="{FF2B5EF4-FFF2-40B4-BE49-F238E27FC236}">
                  <a16:creationId xmlns:a16="http://schemas.microsoft.com/office/drawing/2014/main" id="{33EE8172-A102-16A9-41D4-4A436434C0DE}"/>
                </a:ext>
              </a:extLst>
            </p:cNvPr>
            <p:cNvSpPr txBox="1"/>
            <p:nvPr/>
          </p:nvSpPr>
          <p:spPr>
            <a:xfrm>
              <a:off x="2493854" y="5062148"/>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marL="0" indent="0" algn="ctr">
                <a:buNone/>
              </a:pPr>
              <a:r>
                <a:rPr lang="en-US" altLang="ja-JP" sz="1200" dirty="0">
                  <a:solidFill>
                    <a:schemeClr val="tx1"/>
                  </a:solidFill>
                </a:rPr>
                <a:t>FA</a:t>
              </a:r>
              <a:r>
                <a:rPr lang="ja-JP" altLang="en-US" sz="1200" dirty="0">
                  <a:solidFill>
                    <a:schemeClr val="tx1"/>
                  </a:solidFill>
                </a:rPr>
                <a:t>作業の統一</a:t>
              </a:r>
              <a:endParaRPr lang="en-US" altLang="ja-JP" sz="1200" dirty="0">
                <a:solidFill>
                  <a:schemeClr val="tx1"/>
                </a:solidFill>
              </a:endParaRPr>
            </a:p>
          </p:txBody>
        </p:sp>
        <p:sp>
          <p:nvSpPr>
            <p:cNvPr id="68" name="テキスト ボックス 67">
              <a:extLst>
                <a:ext uri="{FF2B5EF4-FFF2-40B4-BE49-F238E27FC236}">
                  <a16:creationId xmlns:a16="http://schemas.microsoft.com/office/drawing/2014/main" id="{8E7D220F-F97C-11A0-76AC-ED17455F8953}"/>
                </a:ext>
              </a:extLst>
            </p:cNvPr>
            <p:cNvSpPr txBox="1"/>
            <p:nvPr/>
          </p:nvSpPr>
          <p:spPr>
            <a:xfrm>
              <a:off x="2483001" y="1785782"/>
              <a:ext cx="1163772" cy="338554"/>
            </a:xfrm>
            <a:prstGeom prst="rect">
              <a:avLst/>
            </a:prstGeom>
            <a:noFill/>
          </p:spPr>
          <p:txBody>
            <a:bodyPr wrap="square" rtlCol="0">
              <a:spAutoFit/>
            </a:bodyPr>
            <a:lstStyle/>
            <a:p>
              <a:pPr algn="ctr"/>
              <a:r>
                <a:rPr kumimoji="1" lang="en-US" altLang="ja-JP" sz="1600" dirty="0"/>
                <a:t>1</a:t>
              </a:r>
              <a:r>
                <a:rPr kumimoji="1" lang="ja-JP" altLang="en-US" sz="1600" dirty="0"/>
                <a:t>次手段</a:t>
              </a:r>
            </a:p>
          </p:txBody>
        </p:sp>
      </p:grpSp>
      <p:grpSp>
        <p:nvGrpSpPr>
          <p:cNvPr id="69" name="グループ化 68">
            <a:extLst>
              <a:ext uri="{FF2B5EF4-FFF2-40B4-BE49-F238E27FC236}">
                <a16:creationId xmlns:a16="http://schemas.microsoft.com/office/drawing/2014/main" id="{58BA968B-7545-AF08-0E5E-AA6ABD7B172C}"/>
              </a:ext>
            </a:extLst>
          </p:cNvPr>
          <p:cNvGrpSpPr/>
          <p:nvPr/>
        </p:nvGrpSpPr>
        <p:grpSpPr>
          <a:xfrm>
            <a:off x="4046523" y="1695722"/>
            <a:ext cx="1272192" cy="4100130"/>
            <a:chOff x="4022196" y="1784545"/>
            <a:chExt cx="1272192" cy="4100130"/>
          </a:xfrm>
        </p:grpSpPr>
        <p:sp>
          <p:nvSpPr>
            <p:cNvPr id="72" name="テキスト ボックス 71">
              <a:extLst>
                <a:ext uri="{FF2B5EF4-FFF2-40B4-BE49-F238E27FC236}">
                  <a16:creationId xmlns:a16="http://schemas.microsoft.com/office/drawing/2014/main" id="{3920FA22-1AA1-A8E4-B68F-2754B5DAD5AA}"/>
                </a:ext>
              </a:extLst>
            </p:cNvPr>
            <p:cNvSpPr txBox="1"/>
            <p:nvPr/>
          </p:nvSpPr>
          <p:spPr>
            <a:xfrm>
              <a:off x="4035757" y="2475980"/>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marL="0" indent="0" algn="ctr">
                <a:buNone/>
              </a:pPr>
              <a:r>
                <a:rPr lang="ja-JP" altLang="en-US" sz="1200" dirty="0">
                  <a:solidFill>
                    <a:schemeClr val="tx1"/>
                  </a:solidFill>
                </a:rPr>
                <a:t>曖昧作業の把握</a:t>
              </a:r>
              <a:endParaRPr lang="en-US" altLang="ja-JP" sz="1200" dirty="0">
                <a:solidFill>
                  <a:schemeClr val="tx1"/>
                </a:solidFill>
              </a:endParaRPr>
            </a:p>
          </p:txBody>
        </p:sp>
        <p:sp>
          <p:nvSpPr>
            <p:cNvPr id="73" name="テキスト ボックス 72">
              <a:extLst>
                <a:ext uri="{FF2B5EF4-FFF2-40B4-BE49-F238E27FC236}">
                  <a16:creationId xmlns:a16="http://schemas.microsoft.com/office/drawing/2014/main" id="{3AF4388C-3A29-26BC-F758-E27DFFB4C0B5}"/>
                </a:ext>
              </a:extLst>
            </p:cNvPr>
            <p:cNvSpPr txBox="1"/>
            <p:nvPr/>
          </p:nvSpPr>
          <p:spPr>
            <a:xfrm>
              <a:off x="4022196" y="3535051"/>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marL="0" indent="0" algn="ctr">
                <a:buNone/>
              </a:pPr>
              <a:r>
                <a:rPr lang="ja-JP" altLang="en-US" sz="1050" dirty="0">
                  <a:solidFill>
                    <a:schemeClr val="tx1"/>
                  </a:solidFill>
                </a:rPr>
                <a:t>配膳間違い防止</a:t>
              </a:r>
              <a:endParaRPr lang="en-US" altLang="ja-JP" sz="1050" dirty="0"/>
            </a:p>
          </p:txBody>
        </p:sp>
        <p:sp>
          <p:nvSpPr>
            <p:cNvPr id="76" name="テキスト ボックス 75">
              <a:extLst>
                <a:ext uri="{FF2B5EF4-FFF2-40B4-BE49-F238E27FC236}">
                  <a16:creationId xmlns:a16="http://schemas.microsoft.com/office/drawing/2014/main" id="{66E7D65E-C640-D280-9E53-4D3C5D2910A1}"/>
                </a:ext>
              </a:extLst>
            </p:cNvPr>
            <p:cNvSpPr txBox="1"/>
            <p:nvPr/>
          </p:nvSpPr>
          <p:spPr>
            <a:xfrm>
              <a:off x="4031299" y="5450831"/>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algn="ctr"/>
              <a:r>
                <a:rPr lang="ja-JP" altLang="en-US" sz="1200" dirty="0">
                  <a:solidFill>
                    <a:schemeClr val="tx1"/>
                  </a:solidFill>
                </a:rPr>
                <a:t>仕様の統一</a:t>
              </a:r>
              <a:endParaRPr lang="en-US" altLang="ja-JP" sz="1200" dirty="0">
                <a:solidFill>
                  <a:schemeClr val="tx1"/>
                </a:solidFill>
              </a:endParaRPr>
            </a:p>
          </p:txBody>
        </p:sp>
        <p:sp>
          <p:nvSpPr>
            <p:cNvPr id="77" name="テキスト ボックス 76">
              <a:extLst>
                <a:ext uri="{FF2B5EF4-FFF2-40B4-BE49-F238E27FC236}">
                  <a16:creationId xmlns:a16="http://schemas.microsoft.com/office/drawing/2014/main" id="{D0A499CF-0137-FBE5-4263-AB426FC6E3D7}"/>
                </a:ext>
              </a:extLst>
            </p:cNvPr>
            <p:cNvSpPr txBox="1"/>
            <p:nvPr/>
          </p:nvSpPr>
          <p:spPr>
            <a:xfrm>
              <a:off x="4066469" y="1784545"/>
              <a:ext cx="1163772" cy="338554"/>
            </a:xfrm>
            <a:prstGeom prst="rect">
              <a:avLst/>
            </a:prstGeom>
            <a:noFill/>
          </p:spPr>
          <p:txBody>
            <a:bodyPr wrap="square" rtlCol="0">
              <a:spAutoFit/>
            </a:bodyPr>
            <a:lstStyle/>
            <a:p>
              <a:pPr algn="ctr"/>
              <a:r>
                <a:rPr kumimoji="1" lang="en-US" altLang="ja-JP" sz="1600" dirty="0"/>
                <a:t>2</a:t>
              </a:r>
              <a:r>
                <a:rPr kumimoji="1" lang="ja-JP" altLang="en-US" sz="1600" dirty="0"/>
                <a:t>次手段</a:t>
              </a:r>
            </a:p>
          </p:txBody>
        </p:sp>
      </p:grpSp>
      <p:grpSp>
        <p:nvGrpSpPr>
          <p:cNvPr id="78" name="グループ化 77">
            <a:extLst>
              <a:ext uri="{FF2B5EF4-FFF2-40B4-BE49-F238E27FC236}">
                <a16:creationId xmlns:a16="http://schemas.microsoft.com/office/drawing/2014/main" id="{68132853-B66B-156B-F3D9-38460A01DC0C}"/>
              </a:ext>
            </a:extLst>
          </p:cNvPr>
          <p:cNvGrpSpPr/>
          <p:nvPr/>
        </p:nvGrpSpPr>
        <p:grpSpPr>
          <a:xfrm>
            <a:off x="5576619" y="1691601"/>
            <a:ext cx="1258632" cy="3540824"/>
            <a:chOff x="5592888" y="1711241"/>
            <a:chExt cx="1258632" cy="3540824"/>
          </a:xfrm>
        </p:grpSpPr>
        <p:sp>
          <p:nvSpPr>
            <p:cNvPr id="79" name="テキスト ボックス 78">
              <a:extLst>
                <a:ext uri="{FF2B5EF4-FFF2-40B4-BE49-F238E27FC236}">
                  <a16:creationId xmlns:a16="http://schemas.microsoft.com/office/drawing/2014/main" id="{D74AED88-227E-03C0-C881-8259D7428EDB}"/>
                </a:ext>
              </a:extLst>
            </p:cNvPr>
            <p:cNvSpPr txBox="1"/>
            <p:nvPr/>
          </p:nvSpPr>
          <p:spPr>
            <a:xfrm>
              <a:off x="5592889" y="2113633"/>
              <a:ext cx="1258631" cy="433844"/>
            </a:xfrm>
            <a:prstGeom prst="rect">
              <a:avLst/>
            </a:prstGeom>
            <a:solidFill>
              <a:srgbClr val="FFFF00"/>
            </a:solidFill>
            <a:ln>
              <a:solidFill>
                <a:schemeClr val="accent4">
                  <a:lumMod val="75000"/>
                </a:schemeClr>
              </a:solidFill>
            </a:ln>
          </p:spPr>
          <p:txBody>
            <a:bodyPr vert="horz" wrap="square" rtlCol="0" anchor="ctr" anchorCtr="1">
              <a:noAutofit/>
            </a:bodyPr>
            <a:lstStyle/>
            <a:p>
              <a:pPr algn="ctr"/>
              <a:r>
                <a:rPr kumimoji="1" lang="en-US" altLang="ja-JP" sz="1200" b="1" dirty="0">
                  <a:solidFill>
                    <a:schemeClr val="tx1"/>
                  </a:solidFill>
                  <a:latin typeface="游ゴシック" panose="020B0400000000000000" pitchFamily="50" charset="-128"/>
                  <a:ea typeface="游ゴシック" panose="020B0400000000000000" pitchFamily="50" charset="-128"/>
                </a:rPr>
                <a:t>M</a:t>
              </a:r>
              <a:r>
                <a:rPr kumimoji="1" lang="ja-JP" altLang="en-US" sz="1200" b="1" dirty="0">
                  <a:solidFill>
                    <a:schemeClr val="tx1"/>
                  </a:solidFill>
                  <a:latin typeface="游ゴシック" panose="020B0400000000000000" pitchFamily="50" charset="-128"/>
                  <a:ea typeface="游ゴシック" panose="020B0400000000000000" pitchFamily="50" charset="-128"/>
                </a:rPr>
                <a:t>票活動の実施</a:t>
              </a:r>
            </a:p>
          </p:txBody>
        </p:sp>
        <p:sp>
          <p:nvSpPr>
            <p:cNvPr id="81" name="テキスト ボックス 80">
              <a:extLst>
                <a:ext uri="{FF2B5EF4-FFF2-40B4-BE49-F238E27FC236}">
                  <a16:creationId xmlns:a16="http://schemas.microsoft.com/office/drawing/2014/main" id="{27AB77EE-E5BB-C553-0758-2C479FF64FD2}"/>
                </a:ext>
              </a:extLst>
            </p:cNvPr>
            <p:cNvSpPr txBox="1"/>
            <p:nvPr/>
          </p:nvSpPr>
          <p:spPr>
            <a:xfrm>
              <a:off x="5592889" y="2657710"/>
              <a:ext cx="1258631" cy="433844"/>
            </a:xfrm>
            <a:prstGeom prst="rect">
              <a:avLst/>
            </a:prstGeom>
            <a:solidFill>
              <a:srgbClr val="FFFF00"/>
            </a:solidFill>
            <a:ln>
              <a:solidFill>
                <a:schemeClr val="accent4">
                  <a:lumMod val="75000"/>
                </a:schemeClr>
              </a:solidFill>
            </a:ln>
          </p:spPr>
          <p:txBody>
            <a:bodyPr vert="horz" wrap="square" rtlCol="0" anchor="ctr" anchorCtr="1">
              <a:noAutofit/>
            </a:bodyP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改善メモで</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曖昧作業を抽出</a:t>
              </a:r>
            </a:p>
          </p:txBody>
        </p:sp>
        <p:sp>
          <p:nvSpPr>
            <p:cNvPr id="82" name="テキスト ボックス 81">
              <a:extLst>
                <a:ext uri="{FF2B5EF4-FFF2-40B4-BE49-F238E27FC236}">
                  <a16:creationId xmlns:a16="http://schemas.microsoft.com/office/drawing/2014/main" id="{5F70E41F-0C38-38CF-6BA3-D1A55B22D9D1}"/>
                </a:ext>
              </a:extLst>
            </p:cNvPr>
            <p:cNvSpPr txBox="1"/>
            <p:nvPr/>
          </p:nvSpPr>
          <p:spPr>
            <a:xfrm>
              <a:off x="5592888" y="3198087"/>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algn="ctr"/>
              <a:r>
                <a:rPr kumimoji="1" lang="ja-JP" altLang="en-US" sz="1200" b="1" dirty="0">
                  <a:latin typeface="游ゴシック" panose="020B0400000000000000" pitchFamily="50" charset="-128"/>
                  <a:ea typeface="游ゴシック" panose="020B0400000000000000" pitchFamily="50" charset="-128"/>
                </a:rPr>
                <a:t>組立・配膳</a:t>
              </a:r>
              <a:endParaRPr kumimoji="1" lang="en-US" altLang="ja-JP" sz="1200" b="1" dirty="0">
                <a:latin typeface="游ゴシック" panose="020B0400000000000000" pitchFamily="50" charset="-128"/>
                <a:ea typeface="游ゴシック" panose="020B0400000000000000" pitchFamily="50" charset="-128"/>
              </a:endParaRPr>
            </a:p>
            <a:p>
              <a:pPr algn="ctr"/>
              <a:r>
                <a:rPr kumimoji="1" lang="ja-JP" altLang="en-US" sz="1200" b="1" dirty="0">
                  <a:latin typeface="游ゴシック" panose="020B0400000000000000" pitchFamily="50" charset="-128"/>
                  <a:ea typeface="游ゴシック" panose="020B0400000000000000" pitchFamily="50" charset="-128"/>
                </a:rPr>
                <a:t>ロボット導入</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AA731757-FFE7-ED8A-0A8F-6C338A9BCF9D}"/>
                </a:ext>
              </a:extLst>
            </p:cNvPr>
            <p:cNvSpPr txBox="1"/>
            <p:nvPr/>
          </p:nvSpPr>
          <p:spPr>
            <a:xfrm>
              <a:off x="5592888" y="3741869"/>
              <a:ext cx="1258631" cy="433844"/>
            </a:xfrm>
            <a:prstGeom prst="rect">
              <a:avLst/>
            </a:prstGeom>
            <a:solidFill>
              <a:srgbClr val="FFFF00"/>
            </a:solidFill>
            <a:ln>
              <a:solidFill>
                <a:schemeClr val="accent4">
                  <a:lumMod val="75000"/>
                </a:schemeClr>
              </a:solidFill>
            </a:ln>
          </p:spPr>
          <p:txBody>
            <a:bodyPr vert="horz" wrap="square" rtlCol="0" anchor="ctr" anchorCtr="1">
              <a:noAutofit/>
            </a:bodyPr>
            <a:lstStyle/>
            <a:p>
              <a:pPr algn="ctr"/>
              <a:r>
                <a:rPr kumimoji="1" lang="en-US" altLang="ja-JP" sz="1200" b="1" dirty="0">
                  <a:latin typeface="游ゴシック" panose="020B0400000000000000" pitchFamily="50" charset="-128"/>
                  <a:ea typeface="游ゴシック" panose="020B0400000000000000" pitchFamily="50" charset="-128"/>
                </a:rPr>
                <a:t>FA</a:t>
              </a:r>
              <a:r>
                <a:rPr kumimoji="1" lang="ja-JP" altLang="en-US" sz="1200" b="1" dirty="0">
                  <a:latin typeface="游ゴシック" panose="020B0400000000000000" pitchFamily="50" charset="-128"/>
                  <a:ea typeface="游ゴシック" panose="020B0400000000000000" pitchFamily="50" charset="-128"/>
                </a:rPr>
                <a:t>部品検品システムの活用</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73466F3B-D34B-AAE7-D3C4-87E8B57A9B22}"/>
                </a:ext>
              </a:extLst>
            </p:cNvPr>
            <p:cNvSpPr txBox="1"/>
            <p:nvPr/>
          </p:nvSpPr>
          <p:spPr>
            <a:xfrm>
              <a:off x="5592888" y="4280941"/>
              <a:ext cx="1258631" cy="433844"/>
            </a:xfrm>
            <a:prstGeom prst="rect">
              <a:avLst/>
            </a:prstGeom>
            <a:solidFill>
              <a:srgbClr val="FFFF00"/>
            </a:solidFill>
            <a:ln>
              <a:solidFill>
                <a:schemeClr val="accent4">
                  <a:lumMod val="75000"/>
                </a:schemeClr>
              </a:solidFill>
            </a:ln>
          </p:spPr>
          <p:txBody>
            <a:bodyPr vert="horz" wrap="square" rtlCol="0" anchor="ctr" anchorCtr="1">
              <a:noAutofit/>
            </a:bodyPr>
            <a:lstStyle/>
            <a:p>
              <a:pPr algn="ctr"/>
              <a:r>
                <a:rPr kumimoji="1" lang="en-US" altLang="ja-JP" sz="1200" b="1" dirty="0">
                  <a:solidFill>
                    <a:schemeClr val="tx1"/>
                  </a:solidFill>
                  <a:latin typeface="游ゴシック" panose="020B0400000000000000" pitchFamily="50" charset="-128"/>
                  <a:ea typeface="游ゴシック" panose="020B0400000000000000" pitchFamily="50" charset="-128"/>
                </a:rPr>
                <a:t>FA</a:t>
              </a:r>
              <a:r>
                <a:rPr kumimoji="1" lang="ja-JP" altLang="en-US" sz="1200" b="1" dirty="0">
                  <a:solidFill>
                    <a:schemeClr val="tx1"/>
                  </a:solidFill>
                  <a:latin typeface="游ゴシック" panose="020B0400000000000000" pitchFamily="50" charset="-128"/>
                  <a:ea typeface="游ゴシック" panose="020B0400000000000000" pitchFamily="50" charset="-128"/>
                </a:rPr>
                <a:t>部品の統一</a:t>
              </a:r>
            </a:p>
          </p:txBody>
        </p:sp>
        <p:sp>
          <p:nvSpPr>
            <p:cNvPr id="85" name="テキスト ボックス 84">
              <a:extLst>
                <a:ext uri="{FF2B5EF4-FFF2-40B4-BE49-F238E27FC236}">
                  <a16:creationId xmlns:a16="http://schemas.microsoft.com/office/drawing/2014/main" id="{87A6FEBC-51F1-6432-A8A7-0260F492B00F}"/>
                </a:ext>
              </a:extLst>
            </p:cNvPr>
            <p:cNvSpPr txBox="1"/>
            <p:nvPr/>
          </p:nvSpPr>
          <p:spPr>
            <a:xfrm>
              <a:off x="5592888" y="4818221"/>
              <a:ext cx="1258631" cy="433844"/>
            </a:xfrm>
            <a:prstGeom prst="rect">
              <a:avLst/>
            </a:prstGeom>
            <a:solidFill>
              <a:srgbClr val="FFFF00"/>
            </a:solidFill>
            <a:ln>
              <a:solidFill>
                <a:schemeClr val="accent4">
                  <a:lumMod val="75000"/>
                </a:schemeClr>
              </a:solidFill>
            </a:ln>
          </p:spPr>
          <p:txBody>
            <a:bodyPr vert="horz" wrap="square" rtlCol="0" anchor="ctr" anchorCtr="1">
              <a:noAutofit/>
            </a:bodyP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図面の統一</a:t>
              </a:r>
            </a:p>
          </p:txBody>
        </p:sp>
        <p:sp>
          <p:nvSpPr>
            <p:cNvPr id="86" name="テキスト ボックス 85">
              <a:extLst>
                <a:ext uri="{FF2B5EF4-FFF2-40B4-BE49-F238E27FC236}">
                  <a16:creationId xmlns:a16="http://schemas.microsoft.com/office/drawing/2014/main" id="{D01CC685-0F7D-684B-F787-181884C0ED3A}"/>
                </a:ext>
              </a:extLst>
            </p:cNvPr>
            <p:cNvSpPr txBox="1"/>
            <p:nvPr/>
          </p:nvSpPr>
          <p:spPr>
            <a:xfrm>
              <a:off x="5633489" y="1711241"/>
              <a:ext cx="1163772" cy="338554"/>
            </a:xfrm>
            <a:prstGeom prst="rect">
              <a:avLst/>
            </a:prstGeom>
            <a:noFill/>
          </p:spPr>
          <p:txBody>
            <a:bodyPr wrap="square" rtlCol="0">
              <a:spAutoFit/>
            </a:bodyPr>
            <a:lstStyle/>
            <a:p>
              <a:pPr algn="ctr"/>
              <a:r>
                <a:rPr kumimoji="1" lang="en-US" altLang="ja-JP" sz="1600" dirty="0"/>
                <a:t>3</a:t>
              </a:r>
              <a:r>
                <a:rPr kumimoji="1" lang="ja-JP" altLang="en-US" sz="1600" dirty="0"/>
                <a:t>次手段</a:t>
              </a:r>
            </a:p>
          </p:txBody>
        </p:sp>
      </p:grpSp>
      <p:sp>
        <p:nvSpPr>
          <p:cNvPr id="88" name="テキスト ボックス 87">
            <a:extLst>
              <a:ext uri="{FF2B5EF4-FFF2-40B4-BE49-F238E27FC236}">
                <a16:creationId xmlns:a16="http://schemas.microsoft.com/office/drawing/2014/main" id="{C54A8CA8-E60F-0B23-247A-5254325323CC}"/>
              </a:ext>
            </a:extLst>
          </p:cNvPr>
          <p:cNvSpPr txBox="1"/>
          <p:nvPr/>
        </p:nvSpPr>
        <p:spPr>
          <a:xfrm>
            <a:off x="5576619" y="5355506"/>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ユーザー専用</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仕様の廃止</a:t>
            </a:r>
          </a:p>
        </p:txBody>
      </p:sp>
      <p:graphicFrame>
        <p:nvGraphicFramePr>
          <p:cNvPr id="91" name="Group 565">
            <a:extLst>
              <a:ext uri="{FF2B5EF4-FFF2-40B4-BE49-F238E27FC236}">
                <a16:creationId xmlns:a16="http://schemas.microsoft.com/office/drawing/2014/main" id="{9A64455F-2651-3B7F-88E9-BB619DB3682F}"/>
              </a:ext>
            </a:extLst>
          </p:cNvPr>
          <p:cNvGraphicFramePr>
            <a:graphicFrameLocks noGrp="1"/>
          </p:cNvGraphicFramePr>
          <p:nvPr>
            <p:extLst>
              <p:ext uri="{D42A27DB-BD31-4B8C-83A1-F6EECF244321}">
                <p14:modId xmlns:p14="http://schemas.microsoft.com/office/powerpoint/2010/main" val="548930796"/>
              </p:ext>
            </p:extLst>
          </p:nvPr>
        </p:nvGraphicFramePr>
        <p:xfrm>
          <a:off x="6986062" y="4271832"/>
          <a:ext cx="1971675" cy="412782"/>
        </p:xfrm>
        <a:graphic>
          <a:graphicData uri="http://schemas.openxmlformats.org/drawingml/2006/table">
            <a:tbl>
              <a:tblPr/>
              <a:tblGrid>
                <a:gridCol w="393700">
                  <a:extLst>
                    <a:ext uri="{9D8B030D-6E8A-4147-A177-3AD203B41FA5}">
                      <a16:colId xmlns:a16="http://schemas.microsoft.com/office/drawing/2014/main" val="20000"/>
                    </a:ext>
                  </a:extLst>
                </a:gridCol>
                <a:gridCol w="395288">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5287">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tblGrid>
              <a:tr h="412782">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HGS創英角ﾎﾟｯﾌﾟ体" pitchFamily="50" charset="-128"/>
                          <a:ea typeface="HGS創英角ﾎﾟｯﾌﾟ体" pitchFamily="50" charset="-128"/>
                        </a:rPr>
                        <a:t>13</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kumimoji="1" sz="2400">
                          <a:solidFill>
                            <a:schemeClr val="tx1"/>
                          </a:solidFill>
                          <a:latin typeface="Arial" charset="0"/>
                          <a:ea typeface="ＭＳ Ｐゴシック" charset="-128"/>
                        </a:defRPr>
                      </a:lvl1pPr>
                      <a:lvl2pPr algn="l">
                        <a:spcBef>
                          <a:spcPct val="20000"/>
                        </a:spcBef>
                        <a:defRPr kumimoji="1" sz="2200">
                          <a:solidFill>
                            <a:schemeClr val="tx1"/>
                          </a:solidFill>
                          <a:latin typeface="Arial" charset="0"/>
                          <a:ea typeface="ＭＳ Ｐゴシック" charset="-128"/>
                        </a:defRPr>
                      </a:lvl2pPr>
                      <a:lvl3pPr algn="l">
                        <a:spcBef>
                          <a:spcPct val="20000"/>
                        </a:spcBef>
                        <a:defRPr kumimoji="1" sz="2000">
                          <a:solidFill>
                            <a:schemeClr val="tx1"/>
                          </a:solidFill>
                          <a:latin typeface="Arial" charset="0"/>
                          <a:ea typeface="ＭＳ Ｐゴシック" charset="-128"/>
                        </a:defRPr>
                      </a:lvl3pPr>
                      <a:lvl4pPr algn="l">
                        <a:spcBef>
                          <a:spcPct val="20000"/>
                        </a:spcBef>
                        <a:defRPr kumimoji="1">
                          <a:solidFill>
                            <a:schemeClr val="tx1"/>
                          </a:solidFill>
                          <a:latin typeface="Arial" charset="0"/>
                          <a:ea typeface="ＭＳ Ｐゴシック" charset="-128"/>
                        </a:defRPr>
                      </a:lvl4pPr>
                      <a:lvl5pPr algn="l">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S創英角ﾎﾟｯﾌﾟ体" pitchFamily="50" charset="-128"/>
                        </a:rPr>
                        <a:t>採</a:t>
                      </a:r>
                      <a:endParaRPr kumimoji="1" lang="en-US" altLang="ja-JP" sz="1600" b="0" i="0" u="none" strike="noStrike" cap="none" normalizeH="0" baseline="0" dirty="0">
                        <a:ln>
                          <a:noFill/>
                        </a:ln>
                        <a:solidFill>
                          <a:schemeClr val="tx1"/>
                        </a:solidFill>
                        <a:effectLst/>
                        <a:latin typeface="Arial" charset="0"/>
                        <a:ea typeface="HGS創英角ﾎﾟｯﾌﾟ体" pitchFamily="50"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cxnSp>
        <p:nvCxnSpPr>
          <p:cNvPr id="100" name="直線矢印コネクタ 99">
            <a:extLst>
              <a:ext uri="{FF2B5EF4-FFF2-40B4-BE49-F238E27FC236}">
                <a16:creationId xmlns:a16="http://schemas.microsoft.com/office/drawing/2014/main" id="{CA600B80-44C5-A9A1-F27E-790A53C253AD}"/>
              </a:ext>
            </a:extLst>
          </p:cNvPr>
          <p:cNvCxnSpPr>
            <a:cxnSpLocks/>
            <a:endCxn id="85" idx="1"/>
          </p:cNvCxnSpPr>
          <p:nvPr/>
        </p:nvCxnSpPr>
        <p:spPr>
          <a:xfrm>
            <a:off x="5330847" y="4727933"/>
            <a:ext cx="245772" cy="28757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 name="テキスト ボックス 104">
            <a:extLst>
              <a:ext uri="{FF2B5EF4-FFF2-40B4-BE49-F238E27FC236}">
                <a16:creationId xmlns:a16="http://schemas.microsoft.com/office/drawing/2014/main" id="{F9CBE871-4932-B5C1-2C21-E0B842484753}"/>
              </a:ext>
            </a:extLst>
          </p:cNvPr>
          <p:cNvSpPr txBox="1"/>
          <p:nvPr/>
        </p:nvSpPr>
        <p:spPr>
          <a:xfrm>
            <a:off x="4060084" y="4517317"/>
            <a:ext cx="1258631" cy="433844"/>
          </a:xfrm>
          <a:prstGeom prst="rect">
            <a:avLst/>
          </a:prstGeom>
          <a:solidFill>
            <a:schemeClr val="accent4">
              <a:lumMod val="40000"/>
              <a:lumOff val="60000"/>
            </a:schemeClr>
          </a:solidFill>
          <a:ln>
            <a:solidFill>
              <a:schemeClr val="accent4">
                <a:lumMod val="75000"/>
              </a:schemeClr>
            </a:solidFill>
          </a:ln>
        </p:spPr>
        <p:txBody>
          <a:bodyPr vert="horz" wrap="square" rtlCol="0" anchor="ctr" anchorCtr="1">
            <a:noAutofit/>
          </a:bodyPr>
          <a:lstStyle/>
          <a:p>
            <a:pPr marL="0" indent="0" algn="ctr">
              <a:buNone/>
            </a:pPr>
            <a:r>
              <a:rPr lang="ja-JP" altLang="en-US" sz="1200" dirty="0">
                <a:solidFill>
                  <a:schemeClr val="tx1"/>
                </a:solidFill>
              </a:rPr>
              <a:t>人による</a:t>
            </a:r>
            <a:endParaRPr lang="en-US" altLang="ja-JP" sz="1200" dirty="0">
              <a:solidFill>
                <a:schemeClr val="tx1"/>
              </a:solidFill>
            </a:endParaRPr>
          </a:p>
          <a:p>
            <a:pPr marL="0" indent="0" algn="ctr">
              <a:buNone/>
            </a:pPr>
            <a:r>
              <a:rPr lang="ja-JP" altLang="en-US" sz="1200" dirty="0">
                <a:solidFill>
                  <a:schemeClr val="tx1"/>
                </a:solidFill>
              </a:rPr>
              <a:t>ばらつきをなくす</a:t>
            </a:r>
            <a:endParaRPr kumimoji="1" lang="ja-JP" altLang="en-US" sz="1200" dirty="0"/>
          </a:p>
        </p:txBody>
      </p:sp>
      <p:cxnSp>
        <p:nvCxnSpPr>
          <p:cNvPr id="121" name="直線矢印コネクタ 120">
            <a:extLst>
              <a:ext uri="{FF2B5EF4-FFF2-40B4-BE49-F238E27FC236}">
                <a16:creationId xmlns:a16="http://schemas.microsoft.com/office/drawing/2014/main" id="{A5C1DFE6-C986-BA1A-EC62-2F1B94A16050}"/>
              </a:ext>
            </a:extLst>
          </p:cNvPr>
          <p:cNvCxnSpPr>
            <a:cxnSpLocks/>
            <a:endCxn id="64" idx="1"/>
          </p:cNvCxnSpPr>
          <p:nvPr/>
        </p:nvCxnSpPr>
        <p:spPr>
          <a:xfrm>
            <a:off x="1847686" y="3095326"/>
            <a:ext cx="52124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5D5F13FD-E005-891F-E7BC-F8B1216FC7A5}"/>
              </a:ext>
            </a:extLst>
          </p:cNvPr>
          <p:cNvCxnSpPr>
            <a:cxnSpLocks/>
            <a:endCxn id="67" idx="1"/>
          </p:cNvCxnSpPr>
          <p:nvPr/>
        </p:nvCxnSpPr>
        <p:spPr>
          <a:xfrm>
            <a:off x="1847686" y="5184889"/>
            <a:ext cx="521242"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37A30A9B-5689-1F86-B4F3-0502CB51A15A}"/>
              </a:ext>
            </a:extLst>
          </p:cNvPr>
          <p:cNvSpPr/>
          <p:nvPr/>
        </p:nvSpPr>
        <p:spPr>
          <a:xfrm>
            <a:off x="704385" y="1824226"/>
            <a:ext cx="1129014" cy="4000726"/>
          </a:xfrm>
          <a:prstGeom prst="rect">
            <a:avLst/>
          </a:prstGeom>
          <a:solidFill>
            <a:srgbClr val="000099"/>
          </a:solidFill>
          <a:ln w="57150">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2400" b="1" dirty="0">
                <a:ln w="0">
                  <a:noFill/>
                </a:ln>
                <a:solidFill>
                  <a:schemeClr val="bg1"/>
                </a:solidFill>
                <a:latin typeface="游ゴシック" panose="020B0400000000000000" pitchFamily="50" charset="-128"/>
                <a:ea typeface="游ゴシック" panose="020B0400000000000000" pitchFamily="50" charset="-128"/>
              </a:rPr>
              <a:t>FA</a:t>
            </a:r>
            <a:r>
              <a:rPr kumimoji="1" lang="ja-JP" altLang="en-US" sz="2400" b="1" dirty="0">
                <a:ln w="0">
                  <a:noFill/>
                </a:ln>
                <a:solidFill>
                  <a:schemeClr val="bg1"/>
                </a:solidFill>
                <a:latin typeface="游ゴシック" panose="020B0400000000000000" pitchFamily="50" charset="-128"/>
                <a:ea typeface="游ゴシック" panose="020B0400000000000000" pitchFamily="50" charset="-128"/>
              </a:rPr>
              <a:t>作業の標準化をする</a:t>
            </a:r>
            <a:endParaRPr kumimoji="1" lang="en-US" altLang="ja-JP" sz="2400" b="1" dirty="0">
              <a:ln w="0">
                <a:noFill/>
              </a:ln>
              <a:solidFill>
                <a:schemeClr val="bg1"/>
              </a:solidFill>
              <a:latin typeface="游ゴシック" panose="020B0400000000000000" pitchFamily="50" charset="-128"/>
              <a:ea typeface="游ゴシック" panose="020B0400000000000000" pitchFamily="50" charset="-128"/>
            </a:endParaRPr>
          </a:p>
        </p:txBody>
      </p:sp>
      <p:sp>
        <p:nvSpPr>
          <p:cNvPr id="10" name="楕円 9">
            <a:extLst>
              <a:ext uri="{FF2B5EF4-FFF2-40B4-BE49-F238E27FC236}">
                <a16:creationId xmlns:a16="http://schemas.microsoft.com/office/drawing/2014/main" id="{60919C64-3E6F-A048-5499-5F1C7A3B2293}"/>
              </a:ext>
            </a:extLst>
          </p:cNvPr>
          <p:cNvSpPr/>
          <p:nvPr/>
        </p:nvSpPr>
        <p:spPr>
          <a:xfrm>
            <a:off x="8820554" y="1961489"/>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11" name="楕円 10">
            <a:extLst>
              <a:ext uri="{FF2B5EF4-FFF2-40B4-BE49-F238E27FC236}">
                <a16:creationId xmlns:a16="http://schemas.microsoft.com/office/drawing/2014/main" id="{85B83AB1-D2D3-C371-C231-62EE4211B2F8}"/>
              </a:ext>
            </a:extLst>
          </p:cNvPr>
          <p:cNvSpPr/>
          <p:nvPr/>
        </p:nvSpPr>
        <p:spPr>
          <a:xfrm>
            <a:off x="8820554" y="2494280"/>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endParaRPr kumimoji="1" lang="ja-JP" altLang="en-US" sz="1600" dirty="0"/>
          </a:p>
        </p:txBody>
      </p:sp>
      <p:sp>
        <p:nvSpPr>
          <p:cNvPr id="12" name="楕円 11">
            <a:extLst>
              <a:ext uri="{FF2B5EF4-FFF2-40B4-BE49-F238E27FC236}">
                <a16:creationId xmlns:a16="http://schemas.microsoft.com/office/drawing/2014/main" id="{D130DC4D-EDD8-9369-A505-26FD582BFA41}"/>
              </a:ext>
            </a:extLst>
          </p:cNvPr>
          <p:cNvSpPr/>
          <p:nvPr/>
        </p:nvSpPr>
        <p:spPr>
          <a:xfrm>
            <a:off x="8820554" y="3582547"/>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13" name="楕円 12">
            <a:extLst>
              <a:ext uri="{FF2B5EF4-FFF2-40B4-BE49-F238E27FC236}">
                <a16:creationId xmlns:a16="http://schemas.microsoft.com/office/drawing/2014/main" id="{90D363D9-1C09-FF0A-5D3D-6C952C58C25E}"/>
              </a:ext>
            </a:extLst>
          </p:cNvPr>
          <p:cNvSpPr/>
          <p:nvPr/>
        </p:nvSpPr>
        <p:spPr>
          <a:xfrm>
            <a:off x="8820554" y="4124581"/>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endParaRPr kumimoji="1" lang="ja-JP" altLang="en-US" sz="1600" dirty="0"/>
          </a:p>
        </p:txBody>
      </p:sp>
      <p:sp>
        <p:nvSpPr>
          <p:cNvPr id="20" name="楕円 19">
            <a:extLst>
              <a:ext uri="{FF2B5EF4-FFF2-40B4-BE49-F238E27FC236}">
                <a16:creationId xmlns:a16="http://schemas.microsoft.com/office/drawing/2014/main" id="{54846212-1C61-33C5-6C27-B056A0812C00}"/>
              </a:ext>
            </a:extLst>
          </p:cNvPr>
          <p:cNvSpPr/>
          <p:nvPr/>
        </p:nvSpPr>
        <p:spPr>
          <a:xfrm>
            <a:off x="8820554" y="4670153"/>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p>
        </p:txBody>
      </p:sp>
    </p:spTree>
    <p:extLst>
      <p:ext uri="{BB962C8B-B14F-4D97-AF65-F5344CB8AC3E}">
        <p14:creationId xmlns:p14="http://schemas.microsoft.com/office/powerpoint/2010/main" val="896299022"/>
      </p:ext>
    </p:extLst>
  </p:cSld>
  <p:clrMapOvr>
    <a:masterClrMapping/>
  </p:clrMapOvr>
  <mc:AlternateContent xmlns:mc="http://schemas.openxmlformats.org/markup-compatibility/2006" xmlns:p14="http://schemas.microsoft.com/office/powerpoint/2010/main">
    <mc:Choice Requires="p14">
      <p:transition spd="slow" p14:dur="2000" advTm="25088"/>
    </mc:Choice>
    <mc:Fallback xmlns="">
      <p:transition spd="slow" advTm="2508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24</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13-1.</a:t>
            </a:r>
            <a:r>
              <a:rPr kumimoji="1" lang="ja-JP" altLang="en-US" sz="2800" dirty="0"/>
              <a:t>対策実施</a:t>
            </a:r>
            <a:r>
              <a:rPr kumimoji="1" lang="en-US" altLang="ja-JP" sz="2800" dirty="0"/>
              <a:t>【</a:t>
            </a:r>
            <a:r>
              <a:rPr kumimoji="1" lang="ja-JP" altLang="en-US" sz="2800" dirty="0"/>
              <a:t>①</a:t>
            </a:r>
            <a:r>
              <a:rPr kumimoji="1" lang="en-US" altLang="ja-JP" sz="2800" dirty="0"/>
              <a:t>M</a:t>
            </a:r>
            <a:r>
              <a:rPr kumimoji="1" lang="ja-JP" altLang="en-US" sz="2800" dirty="0"/>
              <a:t>票活動</a:t>
            </a:r>
            <a:r>
              <a:rPr kumimoji="1" lang="en-US" altLang="ja-JP" sz="2800" dirty="0"/>
              <a:t>】</a:t>
            </a:r>
            <a:endParaRPr kumimoji="1" lang="ja-JP" altLang="en-US" sz="2800" dirty="0"/>
          </a:p>
        </p:txBody>
      </p:sp>
      <p:pic>
        <p:nvPicPr>
          <p:cNvPr id="3" name="コンテンツ プレースホルダー 1">
            <a:extLst>
              <a:ext uri="{FF2B5EF4-FFF2-40B4-BE49-F238E27FC236}">
                <a16:creationId xmlns:a16="http://schemas.microsoft.com/office/drawing/2014/main" id="{F7BAB053-24CA-AF09-087C-0E910C2696AD}"/>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t="9078" b="9078"/>
          <a:stretch/>
        </p:blipFill>
        <p:spPr>
          <a:xfrm>
            <a:off x="5109810" y="2725728"/>
            <a:ext cx="3927863" cy="3125998"/>
          </a:xfrm>
          <a:prstGeom prst="rect">
            <a:avLst/>
          </a:prstGeom>
          <a:ln w="28575">
            <a:solidFill>
              <a:srgbClr val="0000FF"/>
            </a:solidFill>
          </a:ln>
          <a:scene3d>
            <a:camera prst="orthographicFront"/>
            <a:lightRig rig="threePt" dir="t"/>
          </a:scene3d>
          <a:sp3d>
            <a:bevelT/>
          </a:sp3d>
        </p:spPr>
      </p:pic>
      <p:sp>
        <p:nvSpPr>
          <p:cNvPr id="7" name="四角形: 角を丸くする 6">
            <a:extLst>
              <a:ext uri="{FF2B5EF4-FFF2-40B4-BE49-F238E27FC236}">
                <a16:creationId xmlns:a16="http://schemas.microsoft.com/office/drawing/2014/main" id="{F99612F7-E995-1972-1249-1B5DDCBBD8B9}"/>
              </a:ext>
            </a:extLst>
          </p:cNvPr>
          <p:cNvSpPr/>
          <p:nvPr/>
        </p:nvSpPr>
        <p:spPr>
          <a:xfrm>
            <a:off x="189194" y="1162477"/>
            <a:ext cx="4920616" cy="1035896"/>
          </a:xfrm>
          <a:prstGeom prst="roundRect">
            <a:avLst/>
          </a:prstGeom>
          <a:pattFill prst="pct50">
            <a:fgClr>
              <a:schemeClr val="accent1"/>
            </a:fgClr>
            <a:bgClr>
              <a:schemeClr val="bg1"/>
            </a:bgClr>
          </a:pattFill>
          <a:ln w="38100">
            <a:solidFill>
              <a:srgbClr val="00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M</a:t>
            </a:r>
            <a:r>
              <a:rPr kumimoji="1" lang="ja-JP" altLang="en-US" b="1" dirty="0">
                <a:solidFill>
                  <a:schemeClr val="tx1"/>
                </a:solidFill>
              </a:rPr>
              <a:t>票活動実施による</a:t>
            </a:r>
            <a:endParaRPr kumimoji="1" lang="en-US" altLang="ja-JP" b="1" dirty="0">
              <a:solidFill>
                <a:schemeClr val="tx1"/>
              </a:solidFill>
            </a:endParaRPr>
          </a:p>
          <a:p>
            <a:pPr algn="ctr"/>
            <a:r>
              <a:rPr kumimoji="1" lang="ja-JP" altLang="en-US" sz="2000" b="1" dirty="0">
                <a:solidFill>
                  <a:srgbClr val="FF0000"/>
                </a:solidFill>
              </a:rPr>
              <a:t>生産支援</a:t>
            </a:r>
            <a:r>
              <a:rPr kumimoji="1" lang="en-US" altLang="ja-JP" sz="2000" b="1" dirty="0">
                <a:solidFill>
                  <a:srgbClr val="FF0000"/>
                </a:solidFill>
              </a:rPr>
              <a:t>SYS</a:t>
            </a:r>
            <a:r>
              <a:rPr kumimoji="1" lang="ja-JP" altLang="en-US" sz="2000" b="1" dirty="0">
                <a:solidFill>
                  <a:srgbClr val="FF0000"/>
                </a:solidFill>
              </a:rPr>
              <a:t>項目の不備、不足</a:t>
            </a:r>
            <a:r>
              <a:rPr kumimoji="1" lang="ja-JP" altLang="en-US" b="1" dirty="0">
                <a:solidFill>
                  <a:schemeClr val="tx1"/>
                </a:solidFill>
              </a:rPr>
              <a:t>の洗い出し</a:t>
            </a:r>
          </a:p>
        </p:txBody>
      </p:sp>
      <p:sp>
        <p:nvSpPr>
          <p:cNvPr id="20" name="四角形: 角を丸くする 19">
            <a:extLst>
              <a:ext uri="{FF2B5EF4-FFF2-40B4-BE49-F238E27FC236}">
                <a16:creationId xmlns:a16="http://schemas.microsoft.com/office/drawing/2014/main" id="{1BF8B641-39A8-8EC4-5598-8A70F995402F}"/>
              </a:ext>
            </a:extLst>
          </p:cNvPr>
          <p:cNvSpPr/>
          <p:nvPr/>
        </p:nvSpPr>
        <p:spPr>
          <a:xfrm>
            <a:off x="106327" y="2507547"/>
            <a:ext cx="4830481" cy="3562360"/>
          </a:xfrm>
          <a:prstGeom prst="roundRect">
            <a:avLst/>
          </a:prstGeom>
          <a:solidFill>
            <a:schemeClr val="accent5">
              <a:lumMod val="20000"/>
              <a:lumOff val="80000"/>
            </a:scheme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M</a:t>
            </a:r>
            <a:r>
              <a:rPr kumimoji="1" lang="ja-JP" altLang="en-US" sz="2000" b="1" dirty="0">
                <a:solidFill>
                  <a:schemeClr val="tx1"/>
                </a:solidFill>
              </a:rPr>
              <a:t>票活動とは</a:t>
            </a:r>
            <a:endParaRPr kumimoji="1" lang="en-US" altLang="ja-JP" sz="2000" b="1" dirty="0">
              <a:solidFill>
                <a:schemeClr val="tx1"/>
              </a:solidFill>
            </a:endParaRPr>
          </a:p>
          <a:p>
            <a:pPr algn="ctr"/>
            <a:r>
              <a:rPr kumimoji="1" lang="ja-JP" altLang="en-US" sz="2000" b="1" dirty="0">
                <a:solidFill>
                  <a:schemeClr val="tx1"/>
                </a:solidFill>
              </a:rPr>
              <a:t>↓</a:t>
            </a:r>
            <a:endParaRPr kumimoji="1" lang="en-US" altLang="ja-JP" sz="2000" b="1" dirty="0">
              <a:solidFill>
                <a:schemeClr val="tx1"/>
              </a:solidFill>
            </a:endParaRPr>
          </a:p>
          <a:p>
            <a:pPr algn="ctr"/>
            <a:r>
              <a:rPr kumimoji="1" lang="ja-JP" altLang="en-US" sz="2000" b="1" dirty="0">
                <a:solidFill>
                  <a:schemeClr val="tx1"/>
                </a:solidFill>
              </a:rPr>
              <a:t>活動毎に作業テーマを選定</a:t>
            </a:r>
            <a:endParaRPr kumimoji="1" lang="en-US" altLang="ja-JP" sz="2000" b="1" dirty="0">
              <a:solidFill>
                <a:schemeClr val="tx1"/>
              </a:solidFill>
            </a:endParaRPr>
          </a:p>
          <a:p>
            <a:pPr algn="ctr"/>
            <a:r>
              <a:rPr kumimoji="1" lang="ja-JP" altLang="en-US" sz="2000" b="1" dirty="0">
                <a:solidFill>
                  <a:schemeClr val="tx1"/>
                </a:solidFill>
              </a:rPr>
              <a:t>↓</a:t>
            </a:r>
            <a:endParaRPr kumimoji="1" lang="en-US" altLang="ja-JP" sz="2000" b="1" dirty="0">
              <a:solidFill>
                <a:schemeClr val="tx1"/>
              </a:solidFill>
            </a:endParaRPr>
          </a:p>
          <a:p>
            <a:pPr algn="ctr"/>
            <a:r>
              <a:rPr kumimoji="1" lang="ja-JP" altLang="en-US" sz="2000" b="1" dirty="0">
                <a:solidFill>
                  <a:schemeClr val="tx1"/>
                </a:solidFill>
              </a:rPr>
              <a:t>習熟度の高いメンバーで実作業を観察</a:t>
            </a:r>
            <a:endParaRPr kumimoji="1" lang="en-US" altLang="ja-JP" sz="2000" b="1" dirty="0">
              <a:solidFill>
                <a:schemeClr val="tx1"/>
              </a:solidFill>
            </a:endParaRPr>
          </a:p>
          <a:p>
            <a:pPr algn="ctr"/>
            <a:r>
              <a:rPr kumimoji="1" lang="ja-JP" altLang="en-US" sz="2000" b="1" dirty="0">
                <a:solidFill>
                  <a:schemeClr val="tx1"/>
                </a:solidFill>
              </a:rPr>
              <a:t>↓</a:t>
            </a:r>
            <a:endParaRPr kumimoji="1" lang="en-US" altLang="ja-JP" sz="2000" b="1" dirty="0">
              <a:solidFill>
                <a:schemeClr val="tx1"/>
              </a:solidFill>
            </a:endParaRPr>
          </a:p>
          <a:p>
            <a:pPr algn="ctr"/>
            <a:r>
              <a:rPr kumimoji="1" lang="ja-JP" altLang="en-US" sz="2000" b="1" dirty="0">
                <a:solidFill>
                  <a:schemeClr val="tx1"/>
                </a:solidFill>
              </a:rPr>
              <a:t>作業手順や確認項目の内容をチェック</a:t>
            </a:r>
            <a:endParaRPr kumimoji="1" lang="en-US" altLang="ja-JP" sz="2000" b="1" dirty="0">
              <a:solidFill>
                <a:schemeClr val="tx1"/>
              </a:solidFill>
            </a:endParaRPr>
          </a:p>
          <a:p>
            <a:pPr algn="ctr"/>
            <a:r>
              <a:rPr kumimoji="1" lang="ja-JP" altLang="en-US" sz="2000" b="1" dirty="0">
                <a:solidFill>
                  <a:schemeClr val="tx1"/>
                </a:solidFill>
              </a:rPr>
              <a:t>↓</a:t>
            </a:r>
            <a:endParaRPr kumimoji="1" lang="en-US" altLang="ja-JP" sz="2000" b="1" dirty="0">
              <a:solidFill>
                <a:schemeClr val="tx1"/>
              </a:solidFill>
            </a:endParaRPr>
          </a:p>
          <a:p>
            <a:pPr algn="ctr"/>
            <a:r>
              <a:rPr kumimoji="1" lang="ja-JP" altLang="en-US" sz="2000" b="1" dirty="0">
                <a:solidFill>
                  <a:schemeClr val="tx1"/>
                </a:solidFill>
              </a:rPr>
              <a:t>指摘事項を生産支援</a:t>
            </a:r>
            <a:r>
              <a:rPr kumimoji="1" lang="en-US" altLang="ja-JP" sz="2000" b="1" dirty="0">
                <a:solidFill>
                  <a:schemeClr val="tx1"/>
                </a:solidFill>
              </a:rPr>
              <a:t>SYS</a:t>
            </a:r>
            <a:r>
              <a:rPr kumimoji="1" lang="ja-JP" altLang="en-US" sz="2000" b="1" dirty="0">
                <a:solidFill>
                  <a:schemeClr val="tx1"/>
                </a:solidFill>
              </a:rPr>
              <a:t>や図面へ展開</a:t>
            </a:r>
            <a:endParaRPr kumimoji="1" lang="en-US" altLang="ja-JP" sz="2000" b="1" dirty="0">
              <a:solidFill>
                <a:schemeClr val="tx1"/>
              </a:solidFill>
            </a:endParaRPr>
          </a:p>
        </p:txBody>
      </p:sp>
      <p:sp>
        <p:nvSpPr>
          <p:cNvPr id="22" name="正方形/長方形 21">
            <a:extLst>
              <a:ext uri="{FF2B5EF4-FFF2-40B4-BE49-F238E27FC236}">
                <a16:creationId xmlns:a16="http://schemas.microsoft.com/office/drawing/2014/main" id="{B49871A4-F963-EE21-BC49-5D5EE6B40AA9}"/>
              </a:ext>
            </a:extLst>
          </p:cNvPr>
          <p:cNvSpPr/>
          <p:nvPr/>
        </p:nvSpPr>
        <p:spPr>
          <a:xfrm>
            <a:off x="5109810" y="1162477"/>
            <a:ext cx="3927863" cy="1035896"/>
          </a:xfrm>
          <a:prstGeom prst="rect">
            <a:avLst/>
          </a:prstGeom>
          <a:solidFill>
            <a:srgbClr val="000099"/>
          </a:solidFill>
          <a:ln w="3810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標準化出来ていない作業の洗い出し</a:t>
            </a:r>
            <a:endParaRPr kumimoji="1" lang="en-US" altLang="ja-JP" sz="2400" b="1" dirty="0"/>
          </a:p>
        </p:txBody>
      </p:sp>
    </p:spTree>
    <p:extLst>
      <p:ext uri="{BB962C8B-B14F-4D97-AF65-F5344CB8AC3E}">
        <p14:creationId xmlns:p14="http://schemas.microsoft.com/office/powerpoint/2010/main" val="3033396527"/>
      </p:ext>
    </p:extLst>
  </p:cSld>
  <p:clrMapOvr>
    <a:masterClrMapping/>
  </p:clrMapOvr>
  <mc:AlternateContent xmlns:mc="http://schemas.openxmlformats.org/markup-compatibility/2006" xmlns:p14="http://schemas.microsoft.com/office/powerpoint/2010/main">
    <mc:Choice Requires="p14">
      <p:transition spd="slow" p14:dur="2000" advTm="29745"/>
    </mc:Choice>
    <mc:Fallback xmlns="">
      <p:transition spd="slow" advTm="2974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FBD77307-CC06-E970-8223-E45D779EF2DA}"/>
              </a:ext>
            </a:extLst>
          </p:cNvPr>
          <p:cNvSpPr/>
          <p:nvPr/>
        </p:nvSpPr>
        <p:spPr>
          <a:xfrm>
            <a:off x="4968923" y="888274"/>
            <a:ext cx="4096705" cy="5731600"/>
          </a:xfrm>
          <a:prstGeom prst="rect">
            <a:avLst/>
          </a:prstGeom>
          <a:solidFill>
            <a:srgbClr val="99FF66">
              <a:alpha val="51000"/>
            </a:srgbClr>
          </a:solidFill>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A9D658F3-6647-B3AB-B015-3FF0F6C3BB9C}"/>
              </a:ext>
            </a:extLst>
          </p:cNvPr>
          <p:cNvSpPr/>
          <p:nvPr/>
        </p:nvSpPr>
        <p:spPr>
          <a:xfrm>
            <a:off x="399763" y="2107474"/>
            <a:ext cx="4177706" cy="4461412"/>
          </a:xfrm>
          <a:prstGeom prst="roundRect">
            <a:avLst/>
          </a:prstGeom>
          <a:solidFill>
            <a:schemeClr val="accent5">
              <a:lumMod val="20000"/>
              <a:lumOff val="80000"/>
            </a:scheme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7" name="四角形: 角を丸くする 26">
            <a:extLst>
              <a:ext uri="{FF2B5EF4-FFF2-40B4-BE49-F238E27FC236}">
                <a16:creationId xmlns:a16="http://schemas.microsoft.com/office/drawing/2014/main" id="{5B9527A8-C129-6410-9A8C-2CF5FE95EC00}"/>
              </a:ext>
            </a:extLst>
          </p:cNvPr>
          <p:cNvSpPr/>
          <p:nvPr/>
        </p:nvSpPr>
        <p:spPr>
          <a:xfrm>
            <a:off x="1169771" y="5675513"/>
            <a:ext cx="2646878" cy="69249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25</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13-2.</a:t>
            </a:r>
            <a:r>
              <a:rPr kumimoji="1" lang="ja-JP" altLang="en-US" sz="2800" dirty="0"/>
              <a:t>対策実施</a:t>
            </a:r>
            <a:r>
              <a:rPr lang="en-US" altLang="ja-JP" sz="2800" dirty="0"/>
              <a:t>【</a:t>
            </a:r>
            <a:r>
              <a:rPr lang="ja-JP" altLang="en-US" sz="2800" dirty="0"/>
              <a:t>②改善メモ</a:t>
            </a:r>
            <a:r>
              <a:rPr lang="en-US" altLang="ja-JP" sz="2800" dirty="0"/>
              <a:t>】</a:t>
            </a:r>
            <a:endParaRPr kumimoji="1" lang="ja-JP" altLang="en-US" sz="2800" dirty="0"/>
          </a:p>
        </p:txBody>
      </p:sp>
      <p:sp>
        <p:nvSpPr>
          <p:cNvPr id="3" name="四角形: 角を丸くする 2">
            <a:extLst>
              <a:ext uri="{FF2B5EF4-FFF2-40B4-BE49-F238E27FC236}">
                <a16:creationId xmlns:a16="http://schemas.microsoft.com/office/drawing/2014/main" id="{56EE5420-007B-2372-152E-3745BD871FC0}"/>
              </a:ext>
            </a:extLst>
          </p:cNvPr>
          <p:cNvSpPr/>
          <p:nvPr/>
        </p:nvSpPr>
        <p:spPr>
          <a:xfrm>
            <a:off x="127093" y="946384"/>
            <a:ext cx="4723045" cy="1035896"/>
          </a:xfrm>
          <a:prstGeom prst="roundRect">
            <a:avLst/>
          </a:prstGeom>
          <a:pattFill prst="pct50">
            <a:fgClr>
              <a:schemeClr val="accent1"/>
            </a:fgClr>
            <a:bgClr>
              <a:schemeClr val="bg1"/>
            </a:bgClr>
          </a:pattFill>
          <a:ln w="38100">
            <a:solidFill>
              <a:srgbClr val="00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改善メモによる</a:t>
            </a:r>
            <a:r>
              <a:rPr kumimoji="1" lang="ja-JP" altLang="en-US" sz="2400" b="1" dirty="0">
                <a:solidFill>
                  <a:srgbClr val="FF0000"/>
                </a:solidFill>
              </a:rPr>
              <a:t>曖昧、</a:t>
            </a:r>
            <a:endParaRPr kumimoji="1" lang="en-US" altLang="ja-JP" sz="2400" b="1" dirty="0">
              <a:solidFill>
                <a:srgbClr val="FF0000"/>
              </a:solidFill>
            </a:endParaRPr>
          </a:p>
          <a:p>
            <a:pPr algn="ctr"/>
            <a:r>
              <a:rPr kumimoji="1" lang="ja-JP" altLang="en-US" sz="2400" b="1" dirty="0">
                <a:solidFill>
                  <a:srgbClr val="FF0000"/>
                </a:solidFill>
              </a:rPr>
              <a:t>未標準化</a:t>
            </a:r>
            <a:r>
              <a:rPr kumimoji="1" lang="ja-JP" altLang="en-US" b="1" dirty="0">
                <a:solidFill>
                  <a:schemeClr val="tx1"/>
                </a:solidFill>
              </a:rPr>
              <a:t>項目のボトムアップ</a:t>
            </a:r>
            <a:endParaRPr kumimoji="1" lang="en-US" altLang="ja-JP" b="1" dirty="0">
              <a:solidFill>
                <a:schemeClr val="tx1"/>
              </a:solidFill>
            </a:endParaRPr>
          </a:p>
        </p:txBody>
      </p:sp>
      <p:pic>
        <p:nvPicPr>
          <p:cNvPr id="11" name="図 10" descr="テキスト が含まれている画像&#10;&#10;自動的に生成された説明">
            <a:extLst>
              <a:ext uri="{FF2B5EF4-FFF2-40B4-BE49-F238E27FC236}">
                <a16:creationId xmlns:a16="http://schemas.microsoft.com/office/drawing/2014/main" id="{C9CA3AB2-4989-BE31-177F-3FB32466BA2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5087"/>
          <a:stretch/>
        </p:blipFill>
        <p:spPr>
          <a:xfrm>
            <a:off x="5256199" y="3891809"/>
            <a:ext cx="3504721" cy="2609725"/>
          </a:xfrm>
          <a:prstGeom prst="roundRect">
            <a:avLst>
              <a:gd name="adj" fmla="val 8594"/>
            </a:avLst>
          </a:prstGeom>
          <a:solidFill>
            <a:srgbClr val="FFFFFF">
              <a:shade val="85000"/>
            </a:srgbClr>
          </a:solidFill>
          <a:ln w="28575">
            <a:solidFill>
              <a:srgbClr val="FFC000"/>
            </a:solidFill>
          </a:ln>
          <a:effectLst/>
        </p:spPr>
      </p:pic>
      <p:pic>
        <p:nvPicPr>
          <p:cNvPr id="16" name="図 15" descr="屋内, 座る, 携帯電話, テーブル が含まれている画像&#10;&#10;自動的に生成された説明">
            <a:extLst>
              <a:ext uri="{FF2B5EF4-FFF2-40B4-BE49-F238E27FC236}">
                <a16:creationId xmlns:a16="http://schemas.microsoft.com/office/drawing/2014/main" id="{50E018A6-274C-279A-593E-E2845C1D65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56198" y="978289"/>
            <a:ext cx="3504721" cy="2288752"/>
          </a:xfrm>
          <a:prstGeom prst="roundRect">
            <a:avLst>
              <a:gd name="adj" fmla="val 8594"/>
            </a:avLst>
          </a:prstGeom>
          <a:solidFill>
            <a:srgbClr val="FFFFFF">
              <a:shade val="85000"/>
            </a:srgbClr>
          </a:solidFill>
          <a:ln w="28575">
            <a:solidFill>
              <a:srgbClr val="FFC000"/>
            </a:solidFill>
          </a:ln>
          <a:effectLst/>
        </p:spPr>
      </p:pic>
      <p:pic>
        <p:nvPicPr>
          <p:cNvPr id="22" name="図 21" descr="会議室でパソコンを使っている男性&#10;&#10;中程度の精度で自動的に生成された説明">
            <a:extLst>
              <a:ext uri="{FF2B5EF4-FFF2-40B4-BE49-F238E27FC236}">
                <a16:creationId xmlns:a16="http://schemas.microsoft.com/office/drawing/2014/main" id="{E7E4DA4D-95CC-031D-6CAB-06828A80FB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3348" y="2289820"/>
            <a:ext cx="3338802" cy="2190414"/>
          </a:xfrm>
          <a:prstGeom prst="roundRect">
            <a:avLst>
              <a:gd name="adj" fmla="val 8594"/>
            </a:avLst>
          </a:prstGeom>
          <a:solidFill>
            <a:srgbClr val="FFFFFF">
              <a:shade val="85000"/>
            </a:srgbClr>
          </a:solidFill>
          <a:ln w="28575">
            <a:solidFill>
              <a:srgbClr val="000099"/>
            </a:solidFill>
          </a:ln>
          <a:effectLst/>
        </p:spPr>
      </p:pic>
      <p:sp>
        <p:nvSpPr>
          <p:cNvPr id="24" name="テキスト ボックス 23">
            <a:extLst>
              <a:ext uri="{FF2B5EF4-FFF2-40B4-BE49-F238E27FC236}">
                <a16:creationId xmlns:a16="http://schemas.microsoft.com/office/drawing/2014/main" id="{D8C1072F-221B-E71D-573B-69C5E5BB3C8E}"/>
              </a:ext>
            </a:extLst>
          </p:cNvPr>
          <p:cNvSpPr txBox="1"/>
          <p:nvPr/>
        </p:nvSpPr>
        <p:spPr>
          <a:xfrm>
            <a:off x="782503" y="4637110"/>
            <a:ext cx="3536433" cy="369332"/>
          </a:xfrm>
          <a:prstGeom prst="rect">
            <a:avLst/>
          </a:prstGeom>
          <a:noFill/>
        </p:spPr>
        <p:txBody>
          <a:bodyPr wrap="square">
            <a:spAutoFit/>
          </a:bodyPr>
          <a:lstStyle/>
          <a:p>
            <a:pPr algn="ctr"/>
            <a:r>
              <a:rPr kumimoji="1" lang="ja-JP" altLang="en-US" dirty="0">
                <a:solidFill>
                  <a:schemeClr val="tx1"/>
                </a:solidFill>
                <a:latin typeface="游ゴシック" panose="020B0400000000000000" pitchFamily="50" charset="-128"/>
                <a:ea typeface="游ゴシック" panose="020B0400000000000000" pitchFamily="50" charset="-128"/>
              </a:rPr>
              <a:t>作業者からの</a:t>
            </a:r>
            <a:r>
              <a:rPr kumimoji="1" lang="ja-JP" altLang="en-US" b="1" dirty="0">
                <a:solidFill>
                  <a:srgbClr val="FF0000"/>
                </a:solidFill>
                <a:latin typeface="游ゴシック" panose="020B0400000000000000" pitchFamily="50" charset="-128"/>
                <a:ea typeface="游ゴシック" panose="020B0400000000000000" pitchFamily="50" charset="-128"/>
              </a:rPr>
              <a:t>作業内容変更要望</a:t>
            </a:r>
          </a:p>
        </p:txBody>
      </p:sp>
      <p:sp>
        <p:nvSpPr>
          <p:cNvPr id="25" name="矢印: 下 24">
            <a:extLst>
              <a:ext uri="{FF2B5EF4-FFF2-40B4-BE49-F238E27FC236}">
                <a16:creationId xmlns:a16="http://schemas.microsoft.com/office/drawing/2014/main" id="{F1EE2ECC-8BB1-673E-F4B9-086741705B38}"/>
              </a:ext>
            </a:extLst>
          </p:cNvPr>
          <p:cNvSpPr/>
          <p:nvPr/>
        </p:nvSpPr>
        <p:spPr>
          <a:xfrm>
            <a:off x="2260433" y="5057683"/>
            <a:ext cx="484632" cy="515347"/>
          </a:xfrm>
          <a:prstGeom prst="downArrow">
            <a:avLst/>
          </a:prstGeom>
          <a:solidFill>
            <a:schemeClr val="bg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37568B-5A88-A669-0E1E-A402476803AC}"/>
              </a:ext>
            </a:extLst>
          </p:cNvPr>
          <p:cNvSpPr txBox="1"/>
          <p:nvPr/>
        </p:nvSpPr>
        <p:spPr>
          <a:xfrm>
            <a:off x="1066379" y="5726501"/>
            <a:ext cx="2853666" cy="646331"/>
          </a:xfrm>
          <a:prstGeom prst="rect">
            <a:avLst/>
          </a:prstGeom>
          <a:noFill/>
        </p:spPr>
        <p:txBody>
          <a:bodyPr wrap="none" rtlCol="0">
            <a:spAutoFit/>
          </a:bodyPr>
          <a:lstStyle/>
          <a:p>
            <a:pPr algn="ctr"/>
            <a:r>
              <a:rPr kumimoji="1" lang="ja-JP" altLang="en-US" dirty="0"/>
              <a:t>吸い出した項目を</a:t>
            </a:r>
            <a:endParaRPr kumimoji="1" lang="en-US" altLang="ja-JP" dirty="0"/>
          </a:p>
          <a:p>
            <a:pPr algn="ctr"/>
            <a:r>
              <a:rPr kumimoji="1" lang="ja-JP" altLang="en-US" dirty="0"/>
              <a:t>生産支援</a:t>
            </a:r>
            <a:r>
              <a:rPr kumimoji="1" lang="en-US" altLang="ja-JP" dirty="0"/>
              <a:t>SYS</a:t>
            </a:r>
            <a:r>
              <a:rPr kumimoji="1" lang="ja-JP" altLang="en-US" dirty="0"/>
              <a:t>や図面へ展開</a:t>
            </a:r>
          </a:p>
        </p:txBody>
      </p:sp>
      <p:sp>
        <p:nvSpPr>
          <p:cNvPr id="30" name="正方形/長方形 29">
            <a:extLst>
              <a:ext uri="{FF2B5EF4-FFF2-40B4-BE49-F238E27FC236}">
                <a16:creationId xmlns:a16="http://schemas.microsoft.com/office/drawing/2014/main" id="{2FC50ADC-9221-C5F4-8CDE-14DD5CD8CFCD}"/>
              </a:ext>
            </a:extLst>
          </p:cNvPr>
          <p:cNvSpPr/>
          <p:nvPr/>
        </p:nvSpPr>
        <p:spPr>
          <a:xfrm>
            <a:off x="5422908" y="3044595"/>
            <a:ext cx="3004182" cy="358412"/>
          </a:xfrm>
          <a:prstGeom prst="rect">
            <a:avLst/>
          </a:prstGeom>
          <a:solidFill>
            <a:schemeClr val="bg1">
              <a:lumMod val="95000"/>
            </a:schemeClr>
          </a:solidFill>
          <a:ln w="57150">
            <a:solidFill>
              <a:srgbClr val="FF9900"/>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日常的に作業要望を出せる環境へ</a:t>
            </a:r>
            <a:endParaRPr kumimoji="1" lang="en-US" altLang="ja-JP" sz="1400" b="1" dirty="0">
              <a:solidFill>
                <a:schemeClr val="tx1"/>
              </a:solidFill>
            </a:endParaRPr>
          </a:p>
        </p:txBody>
      </p:sp>
      <p:sp>
        <p:nvSpPr>
          <p:cNvPr id="33" name="矢印: 下 32">
            <a:extLst>
              <a:ext uri="{FF2B5EF4-FFF2-40B4-BE49-F238E27FC236}">
                <a16:creationId xmlns:a16="http://schemas.microsoft.com/office/drawing/2014/main" id="{682CEE1B-95CC-2354-E8EB-F6D289F6D26F}"/>
              </a:ext>
            </a:extLst>
          </p:cNvPr>
          <p:cNvSpPr/>
          <p:nvPr/>
        </p:nvSpPr>
        <p:spPr>
          <a:xfrm>
            <a:off x="6766244" y="3469896"/>
            <a:ext cx="502064" cy="358413"/>
          </a:xfrm>
          <a:prstGeom prst="downArrow">
            <a:avLst/>
          </a:prstGeom>
          <a:solidFill>
            <a:schemeClr val="bg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92C6F126-4ECF-4C87-938B-31CE915A5F8B}"/>
              </a:ext>
            </a:extLst>
          </p:cNvPr>
          <p:cNvSpPr/>
          <p:nvPr/>
        </p:nvSpPr>
        <p:spPr>
          <a:xfrm>
            <a:off x="5485015" y="6191632"/>
            <a:ext cx="3171305" cy="352756"/>
          </a:xfrm>
          <a:prstGeom prst="rect">
            <a:avLst/>
          </a:prstGeom>
          <a:solidFill>
            <a:schemeClr val="bg1">
              <a:lumMod val="95000"/>
            </a:schemeClr>
          </a:solidFill>
          <a:ln w="57150">
            <a:solidFill>
              <a:srgbClr val="FF9900"/>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リーダが回答後張り出しメンバーへ共有</a:t>
            </a:r>
            <a:endParaRPr kumimoji="1" lang="en-US" altLang="ja-JP" sz="1400" b="1" dirty="0">
              <a:solidFill>
                <a:schemeClr val="tx1"/>
              </a:solidFill>
            </a:endParaRPr>
          </a:p>
        </p:txBody>
      </p:sp>
    </p:spTree>
    <p:extLst>
      <p:ext uri="{BB962C8B-B14F-4D97-AF65-F5344CB8AC3E}">
        <p14:creationId xmlns:p14="http://schemas.microsoft.com/office/powerpoint/2010/main" val="3657492349"/>
      </p:ext>
    </p:extLst>
  </p:cSld>
  <p:clrMapOvr>
    <a:masterClrMapping/>
  </p:clrMapOvr>
  <mc:AlternateContent xmlns:mc="http://schemas.openxmlformats.org/markup-compatibility/2006" xmlns:p14="http://schemas.microsoft.com/office/powerpoint/2010/main">
    <mc:Choice Requires="p14">
      <p:transition spd="slow" p14:dur="2000" advTm="21512"/>
    </mc:Choice>
    <mc:Fallback xmlns="">
      <p:transition spd="slow" advTm="2151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5B9527A8-C129-6410-9A8C-2CF5FE95EC00}"/>
              </a:ext>
            </a:extLst>
          </p:cNvPr>
          <p:cNvSpPr/>
          <p:nvPr/>
        </p:nvSpPr>
        <p:spPr>
          <a:xfrm>
            <a:off x="368484" y="4656271"/>
            <a:ext cx="8373086" cy="1797691"/>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200" b="1" dirty="0"/>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26</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13-3.</a:t>
            </a:r>
            <a:r>
              <a:rPr kumimoji="1" lang="ja-JP" altLang="en-US" sz="2800" dirty="0"/>
              <a:t>対策実施</a:t>
            </a:r>
            <a:r>
              <a:rPr kumimoji="1" lang="en-US" altLang="ja-JP" sz="2800" dirty="0"/>
              <a:t>【</a:t>
            </a:r>
            <a:r>
              <a:rPr kumimoji="1" lang="ja-JP" altLang="en-US" sz="2800" dirty="0"/>
              <a:t>②改善メモ</a:t>
            </a:r>
            <a:r>
              <a:rPr kumimoji="1" lang="en-US" altLang="ja-JP" sz="2800" dirty="0"/>
              <a:t>】</a:t>
            </a:r>
            <a:endParaRPr kumimoji="1" lang="ja-JP" altLang="en-US" sz="2800" dirty="0"/>
          </a:p>
        </p:txBody>
      </p:sp>
      <p:pic>
        <p:nvPicPr>
          <p:cNvPr id="6" name="図 5">
            <a:extLst>
              <a:ext uri="{FF2B5EF4-FFF2-40B4-BE49-F238E27FC236}">
                <a16:creationId xmlns:a16="http://schemas.microsoft.com/office/drawing/2014/main" id="{E095CCA2-A512-7013-F5C2-D14522CC1F84}"/>
              </a:ext>
            </a:extLst>
          </p:cNvPr>
          <p:cNvPicPr>
            <a:picLocks noChangeAspect="1"/>
          </p:cNvPicPr>
          <p:nvPr/>
        </p:nvPicPr>
        <p:blipFill>
          <a:blip r:embed="rId2"/>
          <a:stretch>
            <a:fillRect/>
          </a:stretch>
        </p:blipFill>
        <p:spPr>
          <a:xfrm>
            <a:off x="5224303" y="1111498"/>
            <a:ext cx="3191497" cy="1978523"/>
          </a:xfrm>
          <a:prstGeom prst="roundRect">
            <a:avLst>
              <a:gd name="adj" fmla="val 4167"/>
            </a:avLst>
          </a:prstGeom>
          <a:solidFill>
            <a:srgbClr val="FFFFFF"/>
          </a:solidFill>
          <a:ln w="28575" cap="sq">
            <a:solidFill>
              <a:srgbClr val="00009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図 6">
            <a:extLst>
              <a:ext uri="{FF2B5EF4-FFF2-40B4-BE49-F238E27FC236}">
                <a16:creationId xmlns:a16="http://schemas.microsoft.com/office/drawing/2014/main" id="{0AE5847D-D89A-00FC-353E-1248899A12B5}"/>
              </a:ext>
            </a:extLst>
          </p:cNvPr>
          <p:cNvPicPr>
            <a:picLocks noChangeAspect="1"/>
          </p:cNvPicPr>
          <p:nvPr/>
        </p:nvPicPr>
        <p:blipFill>
          <a:blip r:embed="rId3"/>
          <a:stretch>
            <a:fillRect/>
          </a:stretch>
        </p:blipFill>
        <p:spPr>
          <a:xfrm>
            <a:off x="385458" y="1145996"/>
            <a:ext cx="3191497" cy="1946387"/>
          </a:xfrm>
          <a:prstGeom prst="roundRect">
            <a:avLst>
              <a:gd name="adj" fmla="val 8594"/>
            </a:avLst>
          </a:prstGeom>
          <a:solidFill>
            <a:srgbClr val="FFFFFF">
              <a:shade val="85000"/>
            </a:srgbClr>
          </a:solidFill>
          <a:ln w="28575">
            <a:solidFill>
              <a:schemeClr val="tx2"/>
            </a:solidFill>
          </a:ln>
          <a:effectLst>
            <a:reflection blurRad="12700" stA="38000" endPos="28000" dist="5000" dir="5400000" sy="-100000" algn="bl" rotWithShape="0"/>
          </a:effectLst>
        </p:spPr>
      </p:pic>
      <p:sp>
        <p:nvSpPr>
          <p:cNvPr id="155" name="矢印: 右 154">
            <a:extLst>
              <a:ext uri="{FF2B5EF4-FFF2-40B4-BE49-F238E27FC236}">
                <a16:creationId xmlns:a16="http://schemas.microsoft.com/office/drawing/2014/main" id="{74BDFDF5-BFED-3E5B-3F27-F4EFFC919D01}"/>
              </a:ext>
            </a:extLst>
          </p:cNvPr>
          <p:cNvSpPr/>
          <p:nvPr/>
        </p:nvSpPr>
        <p:spPr>
          <a:xfrm rot="5400000">
            <a:off x="4137463" y="3346198"/>
            <a:ext cx="835129" cy="956110"/>
          </a:xfrm>
          <a:prstGeom prst="rightArrow">
            <a:avLst/>
          </a:prstGeom>
          <a:solidFill>
            <a:srgbClr val="000099"/>
          </a:solidFill>
          <a:ln w="57150">
            <a:solidFill>
              <a:schemeClr val="bg1">
                <a:lumMod val="95000"/>
              </a:schemeClr>
            </a:solidFill>
          </a:ln>
          <a:effectLst>
            <a:outerShdw blurRad="50800" dist="38100" dir="10800000" sx="118000" sy="118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99"/>
              </a:solidFill>
            </a:endParaRPr>
          </a:p>
        </p:txBody>
      </p:sp>
      <p:sp>
        <p:nvSpPr>
          <p:cNvPr id="156" name="テキスト ボックス 155">
            <a:extLst>
              <a:ext uri="{FF2B5EF4-FFF2-40B4-BE49-F238E27FC236}">
                <a16:creationId xmlns:a16="http://schemas.microsoft.com/office/drawing/2014/main" id="{1BAE8888-4D42-DBE9-6B1F-BD1AEDD838A8}"/>
              </a:ext>
            </a:extLst>
          </p:cNvPr>
          <p:cNvSpPr txBox="1"/>
          <p:nvPr/>
        </p:nvSpPr>
        <p:spPr>
          <a:xfrm>
            <a:off x="279351" y="3510835"/>
            <a:ext cx="3635932" cy="1231106"/>
          </a:xfrm>
          <a:prstGeom prst="rect">
            <a:avLst/>
          </a:prstGeom>
          <a:noFill/>
        </p:spPr>
        <p:txBody>
          <a:bodyPr wrap="none" rtlCol="0">
            <a:spAutoFit/>
          </a:bodyPr>
          <a:lstStyle/>
          <a:p>
            <a:r>
              <a:rPr kumimoji="1" lang="en-US" altLang="ja-JP" b="1" dirty="0"/>
              <a:t>M</a:t>
            </a:r>
            <a:r>
              <a:rPr kumimoji="1" lang="ja-JP" altLang="en-US" b="1" dirty="0"/>
              <a:t>票活動</a:t>
            </a:r>
            <a:endParaRPr kumimoji="1" lang="en-US" altLang="ja-JP" b="1" dirty="0"/>
          </a:p>
          <a:p>
            <a:r>
              <a:rPr kumimoji="1" lang="en-US" altLang="ja-JP" sz="3600" b="1" dirty="0">
                <a:solidFill>
                  <a:srgbClr val="FF0000"/>
                </a:solidFill>
              </a:rPr>
              <a:t>37</a:t>
            </a:r>
            <a:r>
              <a:rPr kumimoji="1" lang="ja-JP" altLang="en-US" sz="3600" b="1" dirty="0">
                <a:solidFill>
                  <a:srgbClr val="FF0000"/>
                </a:solidFill>
              </a:rPr>
              <a:t>件</a:t>
            </a:r>
            <a:r>
              <a:rPr kumimoji="1" lang="ja-JP" altLang="en-US" dirty="0"/>
              <a:t>の不備、不足項目を発見</a:t>
            </a:r>
            <a:endParaRPr kumimoji="1" lang="en-US" altLang="ja-JP" dirty="0"/>
          </a:p>
          <a:p>
            <a:endParaRPr kumimoji="1" lang="ja-JP" altLang="en-US" dirty="0"/>
          </a:p>
        </p:txBody>
      </p:sp>
      <p:sp>
        <p:nvSpPr>
          <p:cNvPr id="157" name="テキスト ボックス 156">
            <a:extLst>
              <a:ext uri="{FF2B5EF4-FFF2-40B4-BE49-F238E27FC236}">
                <a16:creationId xmlns:a16="http://schemas.microsoft.com/office/drawing/2014/main" id="{3A3C121D-E064-0E63-7404-510C854E3CB2}"/>
              </a:ext>
            </a:extLst>
          </p:cNvPr>
          <p:cNvSpPr txBox="1"/>
          <p:nvPr/>
        </p:nvSpPr>
        <p:spPr>
          <a:xfrm>
            <a:off x="5228717" y="3506194"/>
            <a:ext cx="3635932" cy="1231106"/>
          </a:xfrm>
          <a:prstGeom prst="rect">
            <a:avLst/>
          </a:prstGeom>
          <a:noFill/>
        </p:spPr>
        <p:txBody>
          <a:bodyPr wrap="none" rtlCol="0">
            <a:spAutoFit/>
          </a:bodyPr>
          <a:lstStyle/>
          <a:p>
            <a:r>
              <a:rPr kumimoji="1" lang="ja-JP" altLang="en-US" b="1" dirty="0"/>
              <a:t>改善メモ</a:t>
            </a:r>
            <a:endParaRPr kumimoji="1" lang="en-US" altLang="ja-JP" b="1" dirty="0"/>
          </a:p>
          <a:p>
            <a:r>
              <a:rPr kumimoji="1" lang="en-US" altLang="ja-JP" sz="3600" b="1" dirty="0">
                <a:solidFill>
                  <a:srgbClr val="FF0000"/>
                </a:solidFill>
              </a:rPr>
              <a:t>12</a:t>
            </a:r>
            <a:r>
              <a:rPr kumimoji="1" lang="ja-JP" altLang="en-US" sz="3600" b="1" dirty="0">
                <a:solidFill>
                  <a:srgbClr val="FF0000"/>
                </a:solidFill>
              </a:rPr>
              <a:t>件</a:t>
            </a:r>
            <a:r>
              <a:rPr kumimoji="1" lang="ja-JP" altLang="en-US" dirty="0"/>
              <a:t>の不備、不足項目を発見</a:t>
            </a:r>
            <a:endParaRPr kumimoji="1" lang="en-US" altLang="ja-JP" dirty="0"/>
          </a:p>
          <a:p>
            <a:endParaRPr kumimoji="1" lang="ja-JP" altLang="en-US" dirty="0"/>
          </a:p>
        </p:txBody>
      </p:sp>
      <p:sp>
        <p:nvSpPr>
          <p:cNvPr id="8" name="テキスト ボックス 7">
            <a:extLst>
              <a:ext uri="{FF2B5EF4-FFF2-40B4-BE49-F238E27FC236}">
                <a16:creationId xmlns:a16="http://schemas.microsoft.com/office/drawing/2014/main" id="{61D999A8-00E2-103E-E73A-90F51A19C201}"/>
              </a:ext>
            </a:extLst>
          </p:cNvPr>
          <p:cNvSpPr txBox="1"/>
          <p:nvPr/>
        </p:nvSpPr>
        <p:spPr>
          <a:xfrm>
            <a:off x="918912" y="4823364"/>
            <a:ext cx="7306175" cy="1107996"/>
          </a:xfrm>
          <a:prstGeom prst="rect">
            <a:avLst/>
          </a:prstGeom>
          <a:noFill/>
        </p:spPr>
        <p:txBody>
          <a:bodyPr wrap="square" rtlCol="0">
            <a:spAutoFit/>
          </a:bodyPr>
          <a:lstStyle/>
          <a:p>
            <a:pPr algn="ctr"/>
            <a:r>
              <a:rPr kumimoji="1" lang="en-US" altLang="ja-JP" sz="2400" b="1" dirty="0"/>
              <a:t>M</a:t>
            </a:r>
            <a:r>
              <a:rPr kumimoji="1" lang="ja-JP" altLang="en-US" sz="2400" b="1" dirty="0"/>
              <a:t>票活動、改善メモで吸い出した曖昧作業項目</a:t>
            </a:r>
            <a:endParaRPr kumimoji="1" lang="en-US" altLang="ja-JP" sz="2400" b="1" dirty="0"/>
          </a:p>
          <a:p>
            <a:pPr algn="ctr"/>
            <a:r>
              <a:rPr kumimoji="1" lang="ja-JP" altLang="en-US" sz="2400" b="1" dirty="0"/>
              <a:t>生産支援</a:t>
            </a:r>
            <a:r>
              <a:rPr kumimoji="1" lang="en-US" altLang="ja-JP" sz="2400" b="1" dirty="0"/>
              <a:t>SYS</a:t>
            </a:r>
            <a:r>
              <a:rPr kumimoji="1" lang="ja-JP" altLang="en-US" sz="2400" b="1" dirty="0"/>
              <a:t>や図面へ展開</a:t>
            </a:r>
          </a:p>
          <a:p>
            <a:endParaRPr kumimoji="1" lang="ja-JP" altLang="en-US" dirty="0"/>
          </a:p>
        </p:txBody>
      </p:sp>
      <p:sp>
        <p:nvSpPr>
          <p:cNvPr id="10" name="四角形: 角を丸くする 9">
            <a:extLst>
              <a:ext uri="{FF2B5EF4-FFF2-40B4-BE49-F238E27FC236}">
                <a16:creationId xmlns:a16="http://schemas.microsoft.com/office/drawing/2014/main" id="{B83D37B4-EFD1-F3B8-936D-2CC42787F88E}"/>
              </a:ext>
            </a:extLst>
          </p:cNvPr>
          <p:cNvSpPr/>
          <p:nvPr/>
        </p:nvSpPr>
        <p:spPr>
          <a:xfrm>
            <a:off x="1637414" y="5746502"/>
            <a:ext cx="6160584" cy="577502"/>
          </a:xfrm>
          <a:prstGeom prst="round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今後発生する懸念のあった曖昧起因トラブルの未然防止</a:t>
            </a:r>
          </a:p>
        </p:txBody>
      </p:sp>
    </p:spTree>
    <p:extLst>
      <p:ext uri="{BB962C8B-B14F-4D97-AF65-F5344CB8AC3E}">
        <p14:creationId xmlns:p14="http://schemas.microsoft.com/office/powerpoint/2010/main" val="4294008859"/>
      </p:ext>
    </p:extLst>
  </p:cSld>
  <p:clrMapOvr>
    <a:masterClrMapping/>
  </p:clrMapOvr>
  <mc:AlternateContent xmlns:mc="http://schemas.openxmlformats.org/markup-compatibility/2006" xmlns:p14="http://schemas.microsoft.com/office/powerpoint/2010/main">
    <mc:Choice Requires="p14">
      <p:transition spd="slow" p14:dur="2000" advTm="17259"/>
    </mc:Choice>
    <mc:Fallback xmlns="">
      <p:transition spd="slow" advTm="172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96FF80F9-B8B3-39AE-7D21-A58B2239BB63}"/>
              </a:ext>
            </a:extLst>
          </p:cNvPr>
          <p:cNvSpPr/>
          <p:nvPr/>
        </p:nvSpPr>
        <p:spPr>
          <a:xfrm>
            <a:off x="93133" y="2006600"/>
            <a:ext cx="8963781" cy="3276600"/>
          </a:xfrm>
          <a:prstGeom prst="rect">
            <a:avLst/>
          </a:prstGeom>
          <a:solidFill>
            <a:srgbClr val="99FF66">
              <a:alpha val="51000"/>
            </a:srgbClr>
          </a:solidFill>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3E394373-F695-FF31-8630-74FA3A2646F8}"/>
              </a:ext>
            </a:extLst>
          </p:cNvPr>
          <p:cNvSpPr/>
          <p:nvPr/>
        </p:nvSpPr>
        <p:spPr>
          <a:xfrm>
            <a:off x="6409900" y="2107262"/>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45DD036-DCA4-7504-4381-81FDAB0C3A63}"/>
              </a:ext>
            </a:extLst>
          </p:cNvPr>
          <p:cNvSpPr/>
          <p:nvPr/>
        </p:nvSpPr>
        <p:spPr>
          <a:xfrm>
            <a:off x="3335714" y="2107263"/>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5541D81-D686-E50C-9537-24107A6DE3B8}"/>
              </a:ext>
            </a:extLst>
          </p:cNvPr>
          <p:cNvSpPr/>
          <p:nvPr/>
        </p:nvSpPr>
        <p:spPr>
          <a:xfrm>
            <a:off x="272007" y="2130383"/>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27</a:t>
            </a:fld>
            <a:endParaRPr kumimoji="1" lang="ja-JP" altLang="en-US"/>
          </a:p>
        </p:txBody>
      </p:sp>
      <p:sp>
        <p:nvSpPr>
          <p:cNvPr id="7" name="四角形: 角を丸くする 6">
            <a:extLst>
              <a:ext uri="{FF2B5EF4-FFF2-40B4-BE49-F238E27FC236}">
                <a16:creationId xmlns:a16="http://schemas.microsoft.com/office/drawing/2014/main" id="{9A2FB1AF-ECC6-EBC2-474C-1050AE0B9BC1}"/>
              </a:ext>
            </a:extLst>
          </p:cNvPr>
          <p:cNvSpPr/>
          <p:nvPr/>
        </p:nvSpPr>
        <p:spPr>
          <a:xfrm>
            <a:off x="120960" y="933588"/>
            <a:ext cx="6198166" cy="949776"/>
          </a:xfrm>
          <a:prstGeom prst="roundRect">
            <a:avLst/>
          </a:prstGeom>
          <a:pattFill prst="pct50">
            <a:fgClr>
              <a:schemeClr val="accent1"/>
            </a:fgClr>
            <a:bgClr>
              <a:schemeClr val="bg1"/>
            </a:bgClr>
          </a:pattFill>
          <a:ln w="38100">
            <a:solidFill>
              <a:srgbClr val="00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FA</a:t>
            </a:r>
            <a:r>
              <a:rPr kumimoji="1" lang="ja-JP" altLang="en-US" sz="2400" b="1" dirty="0">
                <a:solidFill>
                  <a:schemeClr val="tx1"/>
                </a:solidFill>
              </a:rPr>
              <a:t>部品検品システムによるヒューマンエラー防止</a:t>
            </a:r>
            <a:endParaRPr kumimoji="1" lang="en-US" altLang="ja-JP" sz="2400" b="1" dirty="0">
              <a:solidFill>
                <a:schemeClr val="tx1"/>
              </a:solidFill>
            </a:endParaRPr>
          </a:p>
        </p:txBody>
      </p:sp>
      <p:sp>
        <p:nvSpPr>
          <p:cNvPr id="23" name="四角形: 角を丸くする 22">
            <a:extLst>
              <a:ext uri="{FF2B5EF4-FFF2-40B4-BE49-F238E27FC236}">
                <a16:creationId xmlns:a16="http://schemas.microsoft.com/office/drawing/2014/main" id="{292C3EAC-10FE-E203-88E1-4487F2854C1C}"/>
              </a:ext>
            </a:extLst>
          </p:cNvPr>
          <p:cNvSpPr/>
          <p:nvPr/>
        </p:nvSpPr>
        <p:spPr>
          <a:xfrm>
            <a:off x="377684" y="4238041"/>
            <a:ext cx="2271731"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部品の部品コードと</a:t>
            </a:r>
            <a:endParaRPr kumimoji="1" lang="en-US" altLang="ja-JP" sz="1400" b="1" dirty="0">
              <a:solidFill>
                <a:schemeClr val="tx1"/>
              </a:solidFill>
            </a:endParaRPr>
          </a:p>
          <a:p>
            <a:pPr algn="ctr"/>
            <a:r>
              <a:rPr kumimoji="1" lang="ja-JP" altLang="en-US" sz="1400" b="1" dirty="0">
                <a:solidFill>
                  <a:schemeClr val="tx1"/>
                </a:solidFill>
              </a:rPr>
              <a:t>伝票の部品コードを照合</a:t>
            </a:r>
          </a:p>
        </p:txBody>
      </p:sp>
      <p:sp>
        <p:nvSpPr>
          <p:cNvPr id="27" name="四角形: 角を丸くする 26">
            <a:extLst>
              <a:ext uri="{FF2B5EF4-FFF2-40B4-BE49-F238E27FC236}">
                <a16:creationId xmlns:a16="http://schemas.microsoft.com/office/drawing/2014/main" id="{8AAB800D-4671-2417-3389-7B1B75E3A5B1}"/>
              </a:ext>
            </a:extLst>
          </p:cNvPr>
          <p:cNvSpPr/>
          <p:nvPr/>
        </p:nvSpPr>
        <p:spPr>
          <a:xfrm>
            <a:off x="6517202" y="4234463"/>
            <a:ext cx="2257969"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部品表の配膳済み部品</a:t>
            </a:r>
            <a:endParaRPr kumimoji="1" lang="en-US" altLang="ja-JP" sz="1400" b="1" dirty="0">
              <a:solidFill>
                <a:schemeClr val="tx1"/>
              </a:solidFill>
            </a:endParaRPr>
          </a:p>
          <a:p>
            <a:pPr algn="ctr"/>
            <a:r>
              <a:rPr kumimoji="1" lang="ja-JP" altLang="en-US" sz="1400" b="1" dirty="0">
                <a:solidFill>
                  <a:schemeClr val="tx1"/>
                </a:solidFill>
              </a:rPr>
              <a:t>を作業者が消込</a:t>
            </a:r>
            <a:endParaRPr kumimoji="1" lang="en-US" altLang="ja-JP" sz="1400" b="1" dirty="0">
              <a:solidFill>
                <a:schemeClr val="tx1"/>
              </a:solidFill>
            </a:endParaRPr>
          </a:p>
        </p:txBody>
      </p:sp>
      <p:sp>
        <p:nvSpPr>
          <p:cNvPr id="28" name="矢印: 右 27">
            <a:extLst>
              <a:ext uri="{FF2B5EF4-FFF2-40B4-BE49-F238E27FC236}">
                <a16:creationId xmlns:a16="http://schemas.microsoft.com/office/drawing/2014/main" id="{5EAFA598-BBF4-DDC9-C1C7-5CC7FFFB36B2}"/>
              </a:ext>
            </a:extLst>
          </p:cNvPr>
          <p:cNvSpPr/>
          <p:nvPr/>
        </p:nvSpPr>
        <p:spPr>
          <a:xfrm>
            <a:off x="2816480" y="3334535"/>
            <a:ext cx="447851" cy="557621"/>
          </a:xfrm>
          <a:prstGeom prst="rightArrow">
            <a:avLst>
              <a:gd name="adj1" fmla="val 34817"/>
              <a:gd name="adj2" fmla="val 50000"/>
            </a:avLst>
          </a:prstGeom>
          <a:solidFill>
            <a:schemeClr val="accent5">
              <a:lumMod val="60000"/>
              <a:lumOff val="40000"/>
            </a:schemeClr>
          </a:solidFill>
          <a:ln w="57150">
            <a:solidFill>
              <a:srgbClr val="FF99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99"/>
              </a:solidFill>
            </a:endParaRPr>
          </a:p>
        </p:txBody>
      </p:sp>
      <p:sp>
        <p:nvSpPr>
          <p:cNvPr id="29" name="矢印: 右 28">
            <a:extLst>
              <a:ext uri="{FF2B5EF4-FFF2-40B4-BE49-F238E27FC236}">
                <a16:creationId xmlns:a16="http://schemas.microsoft.com/office/drawing/2014/main" id="{50DDB3C5-D130-82D9-8A61-81A03FFAC93F}"/>
              </a:ext>
            </a:extLst>
          </p:cNvPr>
          <p:cNvSpPr/>
          <p:nvPr/>
        </p:nvSpPr>
        <p:spPr>
          <a:xfrm>
            <a:off x="5879669" y="3301605"/>
            <a:ext cx="447851" cy="557621"/>
          </a:xfrm>
          <a:prstGeom prst="rightArrow">
            <a:avLst>
              <a:gd name="adj1" fmla="val 34817"/>
              <a:gd name="adj2" fmla="val 50000"/>
            </a:avLst>
          </a:prstGeom>
          <a:solidFill>
            <a:schemeClr val="accent5">
              <a:lumMod val="60000"/>
              <a:lumOff val="40000"/>
            </a:schemeClr>
          </a:solidFill>
          <a:ln w="57150">
            <a:solidFill>
              <a:srgbClr val="FF99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99"/>
              </a:solidFill>
            </a:endParaRPr>
          </a:p>
        </p:txBody>
      </p:sp>
      <p:sp>
        <p:nvSpPr>
          <p:cNvPr id="31" name="正方形/長方形 30">
            <a:extLst>
              <a:ext uri="{FF2B5EF4-FFF2-40B4-BE49-F238E27FC236}">
                <a16:creationId xmlns:a16="http://schemas.microsoft.com/office/drawing/2014/main" id="{8A56045B-744B-405F-D12F-7E726565D989}"/>
              </a:ext>
            </a:extLst>
          </p:cNvPr>
          <p:cNvSpPr/>
          <p:nvPr/>
        </p:nvSpPr>
        <p:spPr>
          <a:xfrm>
            <a:off x="183907" y="5473577"/>
            <a:ext cx="8789340" cy="960136"/>
          </a:xfrm>
          <a:prstGeom prst="rect">
            <a:avLst/>
          </a:prstGeom>
          <a:solidFill>
            <a:srgbClr val="000099"/>
          </a:solidFill>
          <a:ln w="3810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配膳部品チェックや配膳方法が曖昧で</a:t>
            </a:r>
            <a:endParaRPr kumimoji="1" lang="en-US" altLang="ja-JP" sz="2400" b="1" dirty="0"/>
          </a:p>
          <a:p>
            <a:pPr algn="ctr"/>
            <a:r>
              <a:rPr kumimoji="1" lang="ja-JP" altLang="en-US" sz="2400" b="1" dirty="0">
                <a:solidFill>
                  <a:srgbClr val="FF0000"/>
                </a:solidFill>
              </a:rPr>
              <a:t>作業者任せ</a:t>
            </a:r>
            <a:r>
              <a:rPr kumimoji="1" lang="ja-JP" altLang="en-US" sz="2400" b="1" dirty="0"/>
              <a:t>になっていた！！ </a:t>
            </a:r>
            <a:endParaRPr kumimoji="1" lang="en-US" altLang="ja-JP" sz="2400" b="1" dirty="0"/>
          </a:p>
        </p:txBody>
      </p:sp>
      <p:sp>
        <p:nvSpPr>
          <p:cNvPr id="10" name="タイトル 4">
            <a:extLst>
              <a:ext uri="{FF2B5EF4-FFF2-40B4-BE49-F238E27FC236}">
                <a16:creationId xmlns:a16="http://schemas.microsoft.com/office/drawing/2014/main" id="{41FE2038-19A5-DF8E-C5EB-38749B702EA6}"/>
              </a:ext>
            </a:extLst>
          </p:cNvPr>
          <p:cNvSpPr>
            <a:spLocks noGrp="1"/>
          </p:cNvSpPr>
          <p:nvPr>
            <p:ph type="title"/>
          </p:nvPr>
        </p:nvSpPr>
        <p:spPr>
          <a:xfrm>
            <a:off x="290798" y="156116"/>
            <a:ext cx="6878068" cy="539209"/>
          </a:xfrm>
        </p:spPr>
        <p:txBody>
          <a:bodyPr>
            <a:noAutofit/>
          </a:bodyPr>
          <a:lstStyle/>
          <a:p>
            <a:r>
              <a:rPr kumimoji="1" lang="en-US" altLang="ja-JP" sz="2800" dirty="0"/>
              <a:t>13-4.</a:t>
            </a:r>
            <a:r>
              <a:rPr kumimoji="1" lang="ja-JP" altLang="en-US" sz="2800" dirty="0"/>
              <a:t>対策実施</a:t>
            </a:r>
            <a:r>
              <a:rPr kumimoji="1" lang="en-US" altLang="ja-JP" sz="2800" dirty="0"/>
              <a:t>【</a:t>
            </a:r>
            <a:r>
              <a:rPr kumimoji="1" lang="ja-JP" altLang="en-US" sz="2800" dirty="0"/>
              <a:t>③</a:t>
            </a:r>
            <a:r>
              <a:rPr kumimoji="1" lang="en-US" altLang="ja-JP" sz="2800" dirty="0"/>
              <a:t>FA</a:t>
            </a:r>
            <a:r>
              <a:rPr lang="ja-JP" altLang="en-US" sz="2800" dirty="0"/>
              <a:t>部品検品</a:t>
            </a:r>
            <a:r>
              <a:rPr kumimoji="1" lang="ja-JP" altLang="en-US" sz="2800" dirty="0"/>
              <a:t>システム</a:t>
            </a:r>
            <a:r>
              <a:rPr kumimoji="1" lang="en-US" altLang="ja-JP" sz="2800" dirty="0"/>
              <a:t>】</a:t>
            </a:r>
            <a:endParaRPr kumimoji="1" lang="ja-JP" altLang="en-US" sz="2800" dirty="0"/>
          </a:p>
        </p:txBody>
      </p:sp>
      <p:sp>
        <p:nvSpPr>
          <p:cNvPr id="2" name="四角形: 角を丸くする 1">
            <a:extLst>
              <a:ext uri="{FF2B5EF4-FFF2-40B4-BE49-F238E27FC236}">
                <a16:creationId xmlns:a16="http://schemas.microsoft.com/office/drawing/2014/main" id="{3537FB75-718F-8221-6816-33F423A7AF38}"/>
              </a:ext>
            </a:extLst>
          </p:cNvPr>
          <p:cNvSpPr/>
          <p:nvPr/>
        </p:nvSpPr>
        <p:spPr>
          <a:xfrm>
            <a:off x="3443015" y="4234463"/>
            <a:ext cx="2285662"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照合した部品を</a:t>
            </a:r>
            <a:endParaRPr kumimoji="1" lang="en-US" altLang="ja-JP" sz="1400" b="1" dirty="0">
              <a:solidFill>
                <a:schemeClr val="tx1"/>
              </a:solidFill>
            </a:endParaRPr>
          </a:p>
          <a:p>
            <a:pPr algn="ctr"/>
            <a:r>
              <a:rPr kumimoji="1" lang="ja-JP" altLang="en-US" sz="1400" b="1" dirty="0">
                <a:solidFill>
                  <a:schemeClr val="tx1"/>
                </a:solidFill>
              </a:rPr>
              <a:t>該当する配膳台車へ移動</a:t>
            </a:r>
            <a:endParaRPr kumimoji="1" lang="en-US" altLang="ja-JP" sz="1400" b="1" dirty="0">
              <a:solidFill>
                <a:schemeClr val="tx1"/>
              </a:solidFill>
            </a:endParaRPr>
          </a:p>
        </p:txBody>
      </p:sp>
      <p:sp>
        <p:nvSpPr>
          <p:cNvPr id="3" name="正方形/長方形 2">
            <a:extLst>
              <a:ext uri="{FF2B5EF4-FFF2-40B4-BE49-F238E27FC236}">
                <a16:creationId xmlns:a16="http://schemas.microsoft.com/office/drawing/2014/main" id="{B99F2E26-976A-A68C-DA7E-F425BB38D2EF}"/>
              </a:ext>
            </a:extLst>
          </p:cNvPr>
          <p:cNvSpPr/>
          <p:nvPr/>
        </p:nvSpPr>
        <p:spPr>
          <a:xfrm>
            <a:off x="6517202" y="1109440"/>
            <a:ext cx="2456045" cy="601756"/>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2000" b="1" i="0" u="none" strike="noStrike" kern="1200" baseline="0">
                <a:solidFill>
                  <a:srgbClr val="0D2EA0"/>
                </a:solidFill>
                <a:latin typeface="+mn-lt"/>
                <a:ea typeface="+mn-ea"/>
                <a:cs typeface="+mn-cs"/>
              </a:defRPr>
            </a:pPr>
            <a:r>
              <a:rPr lang="en-US" altLang="ja-JP" sz="3200" dirty="0">
                <a:solidFill>
                  <a:schemeClr val="bg1"/>
                </a:solidFill>
              </a:rPr>
              <a:t>before</a:t>
            </a:r>
          </a:p>
        </p:txBody>
      </p:sp>
      <p:pic>
        <p:nvPicPr>
          <p:cNvPr id="5" name="図 4">
            <a:extLst>
              <a:ext uri="{FF2B5EF4-FFF2-40B4-BE49-F238E27FC236}">
                <a16:creationId xmlns:a16="http://schemas.microsoft.com/office/drawing/2014/main" id="{27163B3B-3F4D-6246-BF2C-4018E160E7E7}"/>
              </a:ext>
            </a:extLst>
          </p:cNvPr>
          <p:cNvPicPr>
            <a:picLocks noChangeAspect="1"/>
          </p:cNvPicPr>
          <p:nvPr/>
        </p:nvPicPr>
        <p:blipFill rotWithShape="1">
          <a:blip r:embed="rId2"/>
          <a:srcRect l="1" t="20742" r="39812" b="12364"/>
          <a:stretch/>
        </p:blipFill>
        <p:spPr>
          <a:xfrm>
            <a:off x="334851" y="2259815"/>
            <a:ext cx="2271731" cy="1883038"/>
          </a:xfrm>
          <a:prstGeom prst="rect">
            <a:avLst/>
          </a:prstGeom>
          <a:ln>
            <a:noFill/>
          </a:ln>
          <a:effectLst>
            <a:softEdge rad="112500"/>
          </a:effectLst>
        </p:spPr>
      </p:pic>
      <p:pic>
        <p:nvPicPr>
          <p:cNvPr id="8" name="図 7" descr="人, テーブル, 女性, 紙 が含まれている画像&#10;&#10;自動的に生成された説明">
            <a:extLst>
              <a:ext uri="{FF2B5EF4-FFF2-40B4-BE49-F238E27FC236}">
                <a16:creationId xmlns:a16="http://schemas.microsoft.com/office/drawing/2014/main" id="{154CCEF2-3130-05DE-DA3C-598085924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85733" y="2148214"/>
            <a:ext cx="1920905" cy="2144107"/>
          </a:xfrm>
          <a:prstGeom prst="rect">
            <a:avLst/>
          </a:prstGeom>
          <a:effectLst>
            <a:softEdge rad="114300"/>
          </a:effectLst>
        </p:spPr>
      </p:pic>
      <p:pic>
        <p:nvPicPr>
          <p:cNvPr id="15" name="図 14" descr="屋内, キッチン, テーブル, ベッド が含まれている画像&#10;&#10;自動的に生成された説明">
            <a:extLst>
              <a:ext uri="{FF2B5EF4-FFF2-40B4-BE49-F238E27FC236}">
                <a16:creationId xmlns:a16="http://schemas.microsoft.com/office/drawing/2014/main" id="{DEDE8B1D-74A7-EF90-8FE6-98C5647CB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42034" y="2198845"/>
            <a:ext cx="1887623" cy="2009563"/>
          </a:xfrm>
          <a:prstGeom prst="rect">
            <a:avLst/>
          </a:prstGeom>
          <a:effectLst>
            <a:softEdge rad="114300"/>
          </a:effectLst>
        </p:spPr>
      </p:pic>
    </p:spTree>
    <p:extLst>
      <p:ext uri="{BB962C8B-B14F-4D97-AF65-F5344CB8AC3E}">
        <p14:creationId xmlns:p14="http://schemas.microsoft.com/office/powerpoint/2010/main" val="1152480762"/>
      </p:ext>
    </p:extLst>
  </p:cSld>
  <p:clrMapOvr>
    <a:masterClrMapping/>
  </p:clrMapOvr>
  <mc:AlternateContent xmlns:mc="http://schemas.openxmlformats.org/markup-compatibility/2006" xmlns:p14="http://schemas.microsoft.com/office/powerpoint/2010/main">
    <mc:Choice Requires="p14">
      <p:transition spd="slow" p14:dur="2000" advTm="28658"/>
    </mc:Choice>
    <mc:Fallback xmlns="">
      <p:transition spd="slow" advTm="2865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96FF80F9-B8B3-39AE-7D21-A58B2239BB63}"/>
              </a:ext>
            </a:extLst>
          </p:cNvPr>
          <p:cNvSpPr/>
          <p:nvPr/>
        </p:nvSpPr>
        <p:spPr>
          <a:xfrm>
            <a:off x="93133" y="2006600"/>
            <a:ext cx="8963781" cy="3276600"/>
          </a:xfrm>
          <a:prstGeom prst="rect">
            <a:avLst/>
          </a:prstGeom>
          <a:solidFill>
            <a:srgbClr val="99FF66">
              <a:alpha val="51000"/>
            </a:srgbClr>
          </a:solidFill>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3E394373-F695-FF31-8630-74FA3A2646F8}"/>
              </a:ext>
            </a:extLst>
          </p:cNvPr>
          <p:cNvSpPr/>
          <p:nvPr/>
        </p:nvSpPr>
        <p:spPr>
          <a:xfrm>
            <a:off x="6409901" y="2081159"/>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45DD036-DCA4-7504-4381-81FDAB0C3A63}"/>
              </a:ext>
            </a:extLst>
          </p:cNvPr>
          <p:cNvSpPr/>
          <p:nvPr/>
        </p:nvSpPr>
        <p:spPr>
          <a:xfrm>
            <a:off x="3335714" y="2107263"/>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5541D81-D686-E50C-9537-24107A6DE3B8}"/>
              </a:ext>
            </a:extLst>
          </p:cNvPr>
          <p:cNvSpPr/>
          <p:nvPr/>
        </p:nvSpPr>
        <p:spPr>
          <a:xfrm>
            <a:off x="261527" y="2114089"/>
            <a:ext cx="2472572" cy="299851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28</a:t>
            </a:fld>
            <a:endParaRPr kumimoji="1" lang="ja-JP" altLang="en-US"/>
          </a:p>
        </p:txBody>
      </p:sp>
      <p:pic>
        <p:nvPicPr>
          <p:cNvPr id="19" name="図 18">
            <a:extLst>
              <a:ext uri="{FF2B5EF4-FFF2-40B4-BE49-F238E27FC236}">
                <a16:creationId xmlns:a16="http://schemas.microsoft.com/office/drawing/2014/main" id="{79222A65-13EF-4549-F461-5445902A1E97}"/>
              </a:ext>
            </a:extLst>
          </p:cNvPr>
          <p:cNvPicPr>
            <a:picLocks noChangeAspect="1"/>
          </p:cNvPicPr>
          <p:nvPr/>
        </p:nvPicPr>
        <p:blipFill rotWithShape="1">
          <a:blip r:embed="rId2"/>
          <a:srcRect t="26553" b="6553"/>
          <a:stretch/>
        </p:blipFill>
        <p:spPr>
          <a:xfrm>
            <a:off x="447158" y="2360562"/>
            <a:ext cx="2091771" cy="1865709"/>
          </a:xfrm>
          <a:prstGeom prst="rect">
            <a:avLst/>
          </a:prstGeom>
          <a:ln>
            <a:noFill/>
          </a:ln>
          <a:effectLst>
            <a:softEdge rad="112500"/>
          </a:effectLst>
        </p:spPr>
      </p:pic>
      <p:sp>
        <p:nvSpPr>
          <p:cNvPr id="7" name="四角形: 角を丸くする 6">
            <a:extLst>
              <a:ext uri="{FF2B5EF4-FFF2-40B4-BE49-F238E27FC236}">
                <a16:creationId xmlns:a16="http://schemas.microsoft.com/office/drawing/2014/main" id="{9A2FB1AF-ECC6-EBC2-474C-1050AE0B9BC1}"/>
              </a:ext>
            </a:extLst>
          </p:cNvPr>
          <p:cNvSpPr/>
          <p:nvPr/>
        </p:nvSpPr>
        <p:spPr>
          <a:xfrm>
            <a:off x="120960" y="933588"/>
            <a:ext cx="6198166" cy="949776"/>
          </a:xfrm>
          <a:prstGeom prst="roundRect">
            <a:avLst/>
          </a:prstGeom>
          <a:pattFill prst="pct50">
            <a:fgClr>
              <a:schemeClr val="accent1"/>
            </a:fgClr>
            <a:bgClr>
              <a:schemeClr val="bg1"/>
            </a:bgClr>
          </a:pattFill>
          <a:ln w="38100">
            <a:solidFill>
              <a:srgbClr val="00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FA</a:t>
            </a:r>
            <a:r>
              <a:rPr kumimoji="1" lang="ja-JP" altLang="en-US" sz="2400" b="1" dirty="0">
                <a:solidFill>
                  <a:schemeClr val="tx1"/>
                </a:solidFill>
              </a:rPr>
              <a:t>部品検品システムによるヒューマンエラー防止</a:t>
            </a:r>
            <a:endParaRPr kumimoji="1" lang="en-US" altLang="ja-JP" sz="2400" b="1" dirty="0">
              <a:solidFill>
                <a:schemeClr val="tx1"/>
              </a:solidFill>
            </a:endParaRPr>
          </a:p>
        </p:txBody>
      </p:sp>
      <p:pic>
        <p:nvPicPr>
          <p:cNvPr id="9" name="図 8" descr="屋内, テーブル, 座る, 建物 が含まれている画像&#10;&#10;自動的に生成された説明">
            <a:extLst>
              <a:ext uri="{FF2B5EF4-FFF2-40B4-BE49-F238E27FC236}">
                <a16:creationId xmlns:a16="http://schemas.microsoft.com/office/drawing/2014/main" id="{756ECA36-AE17-9352-7195-545F754F60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251" b="37645"/>
          <a:stretch/>
        </p:blipFill>
        <p:spPr>
          <a:xfrm>
            <a:off x="6552667" y="2340078"/>
            <a:ext cx="2187040" cy="1775393"/>
          </a:xfrm>
          <a:prstGeom prst="rect">
            <a:avLst/>
          </a:prstGeom>
          <a:ln>
            <a:noFill/>
          </a:ln>
          <a:effectLst>
            <a:softEdge rad="112500"/>
          </a:effectLst>
        </p:spPr>
      </p:pic>
      <p:pic>
        <p:nvPicPr>
          <p:cNvPr id="11" name="図 10" descr="台の上にあるノートパソコン&#10;&#10;中程度の精度で自動的に生成された説明">
            <a:extLst>
              <a:ext uri="{FF2B5EF4-FFF2-40B4-BE49-F238E27FC236}">
                <a16:creationId xmlns:a16="http://schemas.microsoft.com/office/drawing/2014/main" id="{79C46A53-E2AE-C949-C6E5-4C38EFE034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69795" y="2214143"/>
            <a:ext cx="2217564" cy="1805457"/>
          </a:xfrm>
          <a:prstGeom prst="rect">
            <a:avLst/>
          </a:prstGeom>
          <a:ln>
            <a:noFill/>
          </a:ln>
          <a:effectLst>
            <a:softEdge rad="112500"/>
          </a:effectLst>
        </p:spPr>
      </p:pic>
      <p:sp>
        <p:nvSpPr>
          <p:cNvPr id="23" name="四角形: 角を丸くする 22">
            <a:extLst>
              <a:ext uri="{FF2B5EF4-FFF2-40B4-BE49-F238E27FC236}">
                <a16:creationId xmlns:a16="http://schemas.microsoft.com/office/drawing/2014/main" id="{292C3EAC-10FE-E203-88E1-4487F2854C1C}"/>
              </a:ext>
            </a:extLst>
          </p:cNvPr>
          <p:cNvSpPr/>
          <p:nvPr/>
        </p:nvSpPr>
        <p:spPr>
          <a:xfrm>
            <a:off x="377684" y="4238041"/>
            <a:ext cx="2230717"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バーコードリーダで</a:t>
            </a:r>
            <a:endParaRPr kumimoji="1" lang="en-US" altLang="ja-JP" dirty="0">
              <a:solidFill>
                <a:schemeClr val="tx1"/>
              </a:solidFill>
            </a:endParaRPr>
          </a:p>
          <a:p>
            <a:pPr algn="ctr"/>
            <a:r>
              <a:rPr kumimoji="1" lang="ja-JP" altLang="en-US" dirty="0">
                <a:solidFill>
                  <a:schemeClr val="tx1"/>
                </a:solidFill>
              </a:rPr>
              <a:t>伝票を読み取り</a:t>
            </a:r>
          </a:p>
        </p:txBody>
      </p:sp>
      <p:sp>
        <p:nvSpPr>
          <p:cNvPr id="25" name="四角形: 角を丸くする 24">
            <a:extLst>
              <a:ext uri="{FF2B5EF4-FFF2-40B4-BE49-F238E27FC236}">
                <a16:creationId xmlns:a16="http://schemas.microsoft.com/office/drawing/2014/main" id="{0352DDDE-D512-954F-797B-E664D28BE2C6}"/>
              </a:ext>
            </a:extLst>
          </p:cNvPr>
          <p:cNvSpPr/>
          <p:nvPr/>
        </p:nvSpPr>
        <p:spPr>
          <a:xfrm>
            <a:off x="3456642" y="4209977"/>
            <a:ext cx="2230717"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人的入力レス</a:t>
            </a:r>
            <a:endParaRPr kumimoji="1" lang="en-US" altLang="ja-JP" dirty="0">
              <a:solidFill>
                <a:schemeClr val="tx1"/>
              </a:solidFill>
            </a:endParaRPr>
          </a:p>
          <a:p>
            <a:pPr algn="ctr"/>
            <a:r>
              <a:rPr kumimoji="1" lang="ja-JP" altLang="en-US" dirty="0">
                <a:solidFill>
                  <a:schemeClr val="tx1"/>
                </a:solidFill>
              </a:rPr>
              <a:t>配膳チェックの自動化</a:t>
            </a:r>
            <a:endParaRPr kumimoji="1" lang="en-US" altLang="ja-JP" dirty="0">
              <a:solidFill>
                <a:schemeClr val="tx1"/>
              </a:solidFill>
            </a:endParaRPr>
          </a:p>
        </p:txBody>
      </p:sp>
      <p:sp>
        <p:nvSpPr>
          <p:cNvPr id="27" name="四角形: 角を丸くする 26">
            <a:extLst>
              <a:ext uri="{FF2B5EF4-FFF2-40B4-BE49-F238E27FC236}">
                <a16:creationId xmlns:a16="http://schemas.microsoft.com/office/drawing/2014/main" id="{8AAB800D-4671-2417-3389-7B1B75E3A5B1}"/>
              </a:ext>
            </a:extLst>
          </p:cNvPr>
          <p:cNvSpPr/>
          <p:nvPr/>
        </p:nvSpPr>
        <p:spPr>
          <a:xfrm>
            <a:off x="6517202" y="4234463"/>
            <a:ext cx="2257969" cy="688645"/>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物件番号、数量、品番チェック後対象機械へ</a:t>
            </a:r>
            <a:endParaRPr kumimoji="1" lang="en-US" altLang="ja-JP" sz="1600" dirty="0">
              <a:solidFill>
                <a:schemeClr val="tx1"/>
              </a:solidFill>
            </a:endParaRPr>
          </a:p>
        </p:txBody>
      </p:sp>
      <p:sp>
        <p:nvSpPr>
          <p:cNvPr id="28" name="矢印: 右 27">
            <a:extLst>
              <a:ext uri="{FF2B5EF4-FFF2-40B4-BE49-F238E27FC236}">
                <a16:creationId xmlns:a16="http://schemas.microsoft.com/office/drawing/2014/main" id="{5EAFA598-BBF4-DDC9-C1C7-5CC7FFFB36B2}"/>
              </a:ext>
            </a:extLst>
          </p:cNvPr>
          <p:cNvSpPr/>
          <p:nvPr/>
        </p:nvSpPr>
        <p:spPr>
          <a:xfrm>
            <a:off x="2816480" y="3334535"/>
            <a:ext cx="447851" cy="557621"/>
          </a:xfrm>
          <a:prstGeom prst="rightArrow">
            <a:avLst>
              <a:gd name="adj1" fmla="val 34817"/>
              <a:gd name="adj2" fmla="val 50000"/>
            </a:avLst>
          </a:prstGeom>
          <a:solidFill>
            <a:schemeClr val="accent5">
              <a:lumMod val="60000"/>
              <a:lumOff val="40000"/>
            </a:schemeClr>
          </a:solidFill>
          <a:ln w="57150">
            <a:solidFill>
              <a:srgbClr val="FF99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99"/>
              </a:solidFill>
            </a:endParaRPr>
          </a:p>
        </p:txBody>
      </p:sp>
      <p:sp>
        <p:nvSpPr>
          <p:cNvPr id="29" name="矢印: 右 28">
            <a:extLst>
              <a:ext uri="{FF2B5EF4-FFF2-40B4-BE49-F238E27FC236}">
                <a16:creationId xmlns:a16="http://schemas.microsoft.com/office/drawing/2014/main" id="{50DDB3C5-D130-82D9-8A61-81A03FFAC93F}"/>
              </a:ext>
            </a:extLst>
          </p:cNvPr>
          <p:cNvSpPr/>
          <p:nvPr/>
        </p:nvSpPr>
        <p:spPr>
          <a:xfrm>
            <a:off x="5879669" y="3301605"/>
            <a:ext cx="447851" cy="557621"/>
          </a:xfrm>
          <a:prstGeom prst="rightArrow">
            <a:avLst>
              <a:gd name="adj1" fmla="val 34817"/>
              <a:gd name="adj2" fmla="val 50000"/>
            </a:avLst>
          </a:prstGeom>
          <a:solidFill>
            <a:schemeClr val="accent5">
              <a:lumMod val="60000"/>
              <a:lumOff val="40000"/>
            </a:schemeClr>
          </a:solidFill>
          <a:ln w="57150">
            <a:solidFill>
              <a:srgbClr val="FF99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99"/>
              </a:solidFill>
            </a:endParaRPr>
          </a:p>
        </p:txBody>
      </p:sp>
      <p:sp>
        <p:nvSpPr>
          <p:cNvPr id="31" name="正方形/長方形 30">
            <a:extLst>
              <a:ext uri="{FF2B5EF4-FFF2-40B4-BE49-F238E27FC236}">
                <a16:creationId xmlns:a16="http://schemas.microsoft.com/office/drawing/2014/main" id="{8A56045B-744B-405F-D12F-7E726565D989}"/>
              </a:ext>
            </a:extLst>
          </p:cNvPr>
          <p:cNvSpPr/>
          <p:nvPr/>
        </p:nvSpPr>
        <p:spPr>
          <a:xfrm>
            <a:off x="183907" y="5473577"/>
            <a:ext cx="8789340" cy="960136"/>
          </a:xfrm>
          <a:prstGeom prst="rect">
            <a:avLst/>
          </a:prstGeom>
          <a:solidFill>
            <a:srgbClr val="000099"/>
          </a:solidFill>
          <a:ln w="3810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rPr>
              <a:t>人的入力レス</a:t>
            </a:r>
            <a:r>
              <a:rPr kumimoji="1" lang="ja-JP" altLang="en-US" sz="2400" b="1" dirty="0"/>
              <a:t>により実施後の</a:t>
            </a:r>
            <a:r>
              <a:rPr kumimoji="1" lang="ja-JP" altLang="en-US" sz="2400" b="1" dirty="0">
                <a:solidFill>
                  <a:srgbClr val="FF0000"/>
                </a:solidFill>
              </a:rPr>
              <a:t>ヒューマンエラー発生</a:t>
            </a:r>
            <a:r>
              <a:rPr kumimoji="1" lang="en-US" altLang="ja-JP" sz="2400" b="1" dirty="0">
                <a:solidFill>
                  <a:srgbClr val="FF0000"/>
                </a:solidFill>
              </a:rPr>
              <a:t>0</a:t>
            </a:r>
            <a:r>
              <a:rPr kumimoji="1" lang="ja-JP" altLang="en-US" sz="2400" b="1" dirty="0">
                <a:solidFill>
                  <a:srgbClr val="FF0000"/>
                </a:solidFill>
              </a:rPr>
              <a:t>件</a:t>
            </a:r>
            <a:endParaRPr kumimoji="1" lang="en-US" altLang="ja-JP" sz="2400" b="1" dirty="0">
              <a:solidFill>
                <a:srgbClr val="FF0000"/>
              </a:solidFill>
            </a:endParaRPr>
          </a:p>
          <a:p>
            <a:pPr algn="ctr"/>
            <a:r>
              <a:rPr kumimoji="1" lang="ja-JP" altLang="en-US" sz="2400" b="1" dirty="0"/>
              <a:t>デジタル化により誰が作業しても異変に気付ける体制へ</a:t>
            </a:r>
            <a:endParaRPr kumimoji="1" lang="en-US" altLang="ja-JP" sz="2400" b="1" dirty="0"/>
          </a:p>
        </p:txBody>
      </p:sp>
      <p:sp>
        <p:nvSpPr>
          <p:cNvPr id="10" name="タイトル 4">
            <a:extLst>
              <a:ext uri="{FF2B5EF4-FFF2-40B4-BE49-F238E27FC236}">
                <a16:creationId xmlns:a16="http://schemas.microsoft.com/office/drawing/2014/main" id="{41FE2038-19A5-DF8E-C5EB-38749B702EA6}"/>
              </a:ext>
            </a:extLst>
          </p:cNvPr>
          <p:cNvSpPr>
            <a:spLocks noGrp="1"/>
          </p:cNvSpPr>
          <p:nvPr>
            <p:ph type="title"/>
          </p:nvPr>
        </p:nvSpPr>
        <p:spPr>
          <a:xfrm>
            <a:off x="290798" y="156116"/>
            <a:ext cx="6878068" cy="539209"/>
          </a:xfrm>
        </p:spPr>
        <p:txBody>
          <a:bodyPr>
            <a:noAutofit/>
          </a:bodyPr>
          <a:lstStyle/>
          <a:p>
            <a:r>
              <a:rPr kumimoji="1" lang="en-US" altLang="ja-JP" sz="2800" dirty="0"/>
              <a:t>13-5.</a:t>
            </a:r>
            <a:r>
              <a:rPr kumimoji="1" lang="ja-JP" altLang="en-US" sz="2800" dirty="0"/>
              <a:t>対策実施</a:t>
            </a:r>
            <a:r>
              <a:rPr kumimoji="1" lang="en-US" altLang="ja-JP" sz="2800" dirty="0"/>
              <a:t>【</a:t>
            </a:r>
            <a:r>
              <a:rPr kumimoji="1" lang="ja-JP" altLang="en-US" sz="2800" dirty="0"/>
              <a:t>③</a:t>
            </a:r>
            <a:r>
              <a:rPr kumimoji="1" lang="en-US" altLang="ja-JP" sz="2800" dirty="0"/>
              <a:t> FA</a:t>
            </a:r>
            <a:r>
              <a:rPr lang="ja-JP" altLang="en-US" sz="2800" dirty="0"/>
              <a:t>部品検品</a:t>
            </a:r>
            <a:r>
              <a:rPr kumimoji="1" lang="ja-JP" altLang="en-US" sz="2800" dirty="0"/>
              <a:t>システム</a:t>
            </a:r>
            <a:r>
              <a:rPr kumimoji="1" lang="en-US" altLang="ja-JP" sz="2800" dirty="0"/>
              <a:t>】</a:t>
            </a:r>
            <a:endParaRPr kumimoji="1" lang="ja-JP" altLang="en-US" sz="2800" dirty="0"/>
          </a:p>
        </p:txBody>
      </p:sp>
      <p:sp>
        <p:nvSpPr>
          <p:cNvPr id="2" name="正方形/長方形 1">
            <a:extLst>
              <a:ext uri="{FF2B5EF4-FFF2-40B4-BE49-F238E27FC236}">
                <a16:creationId xmlns:a16="http://schemas.microsoft.com/office/drawing/2014/main" id="{9F598EAD-2A47-38CA-B680-246EBB324C89}"/>
              </a:ext>
            </a:extLst>
          </p:cNvPr>
          <p:cNvSpPr/>
          <p:nvPr/>
        </p:nvSpPr>
        <p:spPr>
          <a:xfrm>
            <a:off x="6517202" y="1119029"/>
            <a:ext cx="2456045" cy="601756"/>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2000" b="1" i="0" u="none" strike="noStrike" kern="1200" baseline="0">
                <a:solidFill>
                  <a:srgbClr val="0D2EA0"/>
                </a:solidFill>
                <a:latin typeface="+mn-lt"/>
                <a:ea typeface="+mn-ea"/>
                <a:cs typeface="+mn-cs"/>
              </a:defRPr>
            </a:pPr>
            <a:r>
              <a:rPr lang="en-US" altLang="ja-JP" sz="3200" dirty="0">
                <a:solidFill>
                  <a:schemeClr val="bg1"/>
                </a:solidFill>
              </a:rPr>
              <a:t>after</a:t>
            </a:r>
          </a:p>
        </p:txBody>
      </p:sp>
    </p:spTree>
    <p:extLst>
      <p:ext uri="{BB962C8B-B14F-4D97-AF65-F5344CB8AC3E}">
        <p14:creationId xmlns:p14="http://schemas.microsoft.com/office/powerpoint/2010/main" val="4061425771"/>
      </p:ext>
    </p:extLst>
  </p:cSld>
  <p:clrMapOvr>
    <a:masterClrMapping/>
  </p:clrMapOvr>
  <mc:AlternateContent xmlns:mc="http://schemas.openxmlformats.org/markup-compatibility/2006" xmlns:p14="http://schemas.microsoft.com/office/powerpoint/2010/main">
    <mc:Choice Requires="p14">
      <p:transition spd="slow" p14:dur="2000" advTm="24696"/>
    </mc:Choice>
    <mc:Fallback xmlns="">
      <p:transition spd="slow" advTm="2469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3EF542E-50A5-6BE2-0861-A4AFB3E5260B}"/>
              </a:ext>
            </a:extLst>
          </p:cNvPr>
          <p:cNvSpPr/>
          <p:nvPr/>
        </p:nvSpPr>
        <p:spPr>
          <a:xfrm>
            <a:off x="152607" y="2120453"/>
            <a:ext cx="4723045" cy="260635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29</a:t>
            </a:fld>
            <a:endParaRPr kumimoji="1" lang="ja-JP" altLang="en-US"/>
          </a:p>
        </p:txBody>
      </p:sp>
      <p:sp>
        <p:nvSpPr>
          <p:cNvPr id="5" name="タイトル 4"/>
          <p:cNvSpPr>
            <a:spLocks noGrp="1"/>
          </p:cNvSpPr>
          <p:nvPr>
            <p:ph type="title"/>
          </p:nvPr>
        </p:nvSpPr>
        <p:spPr/>
        <p:txBody>
          <a:bodyPr>
            <a:noAutofit/>
          </a:bodyPr>
          <a:lstStyle/>
          <a:p>
            <a:r>
              <a:rPr lang="en-US" altLang="ja-JP" sz="2800" dirty="0"/>
              <a:t>13-6.</a:t>
            </a:r>
            <a:r>
              <a:rPr kumimoji="1" lang="ja-JP" altLang="en-US" sz="2800" dirty="0"/>
              <a:t>対策実施</a:t>
            </a:r>
            <a:r>
              <a:rPr kumimoji="1" lang="en-US" altLang="ja-JP" sz="2800" dirty="0"/>
              <a:t>【</a:t>
            </a:r>
            <a:r>
              <a:rPr kumimoji="1" lang="ja-JP" altLang="en-US" sz="2800" dirty="0"/>
              <a:t>④部品・図面の統一</a:t>
            </a:r>
            <a:r>
              <a:rPr kumimoji="1" lang="en-US" altLang="ja-JP" sz="2800" dirty="0"/>
              <a:t>】</a:t>
            </a:r>
            <a:endParaRPr kumimoji="1" lang="ja-JP" altLang="en-US" sz="2800" dirty="0"/>
          </a:p>
        </p:txBody>
      </p:sp>
      <p:sp>
        <p:nvSpPr>
          <p:cNvPr id="3" name="四角形: 角を丸くする 2">
            <a:extLst>
              <a:ext uri="{FF2B5EF4-FFF2-40B4-BE49-F238E27FC236}">
                <a16:creationId xmlns:a16="http://schemas.microsoft.com/office/drawing/2014/main" id="{8F81C46E-B8A1-E6C0-CF6A-D66A1C813AD5}"/>
              </a:ext>
            </a:extLst>
          </p:cNvPr>
          <p:cNvSpPr/>
          <p:nvPr/>
        </p:nvSpPr>
        <p:spPr>
          <a:xfrm>
            <a:off x="152607" y="957157"/>
            <a:ext cx="4723045" cy="1035896"/>
          </a:xfrm>
          <a:prstGeom prst="roundRect">
            <a:avLst/>
          </a:prstGeom>
          <a:pattFill prst="pct50">
            <a:fgClr>
              <a:schemeClr val="accent1"/>
            </a:fgClr>
            <a:bgClr>
              <a:schemeClr val="bg1"/>
            </a:bgClr>
          </a:pattFill>
          <a:ln w="38100">
            <a:solidFill>
              <a:srgbClr val="00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FA</a:t>
            </a:r>
            <a:r>
              <a:rPr kumimoji="1" lang="en-US" altLang="ja-JP" sz="2400" b="1" dirty="0">
                <a:solidFill>
                  <a:srgbClr val="FF0000"/>
                </a:solidFill>
              </a:rPr>
              <a:t> </a:t>
            </a:r>
            <a:r>
              <a:rPr kumimoji="1" lang="en-US" altLang="ja-JP" sz="2400" b="1" dirty="0">
                <a:solidFill>
                  <a:schemeClr val="tx1"/>
                </a:solidFill>
              </a:rPr>
              <a:t>OP</a:t>
            </a:r>
            <a:r>
              <a:rPr kumimoji="1" lang="ja-JP" altLang="en-US" sz="2400" b="1" dirty="0">
                <a:solidFill>
                  <a:schemeClr val="tx1"/>
                </a:solidFill>
              </a:rPr>
              <a:t>部品統一による標準化</a:t>
            </a:r>
            <a:endParaRPr kumimoji="1" lang="en-US" altLang="ja-JP" sz="2400" b="1" dirty="0">
              <a:solidFill>
                <a:schemeClr val="tx1"/>
              </a:solidFill>
            </a:endParaRPr>
          </a:p>
        </p:txBody>
      </p:sp>
      <p:pic>
        <p:nvPicPr>
          <p:cNvPr id="15366" name="Picture 6" descr="KPMG: Nuestro plan de impacto 2022 - KPMG México">
            <a:extLst>
              <a:ext uri="{FF2B5EF4-FFF2-40B4-BE49-F238E27FC236}">
                <a16:creationId xmlns:a16="http://schemas.microsoft.com/office/drawing/2014/main" id="{DF17EE03-C58F-6414-0CC1-C9D62C5EAA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5603" y="5125120"/>
            <a:ext cx="2100058" cy="137617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E7D9418-CF8E-EC1D-7991-A069DD1688E4}"/>
              </a:ext>
            </a:extLst>
          </p:cNvPr>
          <p:cNvSpPr txBox="1"/>
          <p:nvPr/>
        </p:nvSpPr>
        <p:spPr>
          <a:xfrm>
            <a:off x="586355" y="2282053"/>
            <a:ext cx="3974165" cy="369332"/>
          </a:xfrm>
          <a:prstGeom prst="rect">
            <a:avLst/>
          </a:prstGeom>
          <a:noFill/>
        </p:spPr>
        <p:txBody>
          <a:bodyPr wrap="none" rtlCol="0">
            <a:spAutoFit/>
          </a:bodyPr>
          <a:lstStyle/>
          <a:p>
            <a:r>
              <a:rPr kumimoji="1" lang="ja-JP" altLang="en-US" b="1" dirty="0"/>
              <a:t>統一化する</a:t>
            </a:r>
            <a:r>
              <a:rPr kumimoji="1" lang="en-US" altLang="ja-JP" b="1" dirty="0"/>
              <a:t>OP</a:t>
            </a:r>
            <a:r>
              <a:rPr kumimoji="1" lang="ja-JP" altLang="en-US" b="1" dirty="0"/>
              <a:t>部品について</a:t>
            </a:r>
            <a:r>
              <a:rPr kumimoji="1" lang="en-US" altLang="ja-JP" b="1" dirty="0"/>
              <a:t>SOG</a:t>
            </a:r>
            <a:r>
              <a:rPr kumimoji="1" lang="ja-JP" altLang="en-US" b="1" dirty="0"/>
              <a:t>と協議</a:t>
            </a:r>
          </a:p>
        </p:txBody>
      </p:sp>
      <p:sp>
        <p:nvSpPr>
          <p:cNvPr id="22" name="二等辺三角形 21">
            <a:extLst>
              <a:ext uri="{FF2B5EF4-FFF2-40B4-BE49-F238E27FC236}">
                <a16:creationId xmlns:a16="http://schemas.microsoft.com/office/drawing/2014/main" id="{A59387E1-7ECB-86BE-4783-DD5FD3374899}"/>
              </a:ext>
            </a:extLst>
          </p:cNvPr>
          <p:cNvSpPr/>
          <p:nvPr/>
        </p:nvSpPr>
        <p:spPr>
          <a:xfrm rot="10800000">
            <a:off x="2226747" y="4833258"/>
            <a:ext cx="539932" cy="185412"/>
          </a:xfrm>
          <a:prstGeom prs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DF0AB7E7-EF08-6DFC-F4F7-2BB5C8C21D03}"/>
              </a:ext>
            </a:extLst>
          </p:cNvPr>
          <p:cNvSpPr/>
          <p:nvPr/>
        </p:nvSpPr>
        <p:spPr>
          <a:xfrm>
            <a:off x="625108" y="2757835"/>
            <a:ext cx="3861208" cy="3896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9B7287F7-C460-FC80-E104-5BBAEF4BBF0E}"/>
              </a:ext>
            </a:extLst>
          </p:cNvPr>
          <p:cNvSpPr txBox="1"/>
          <p:nvPr/>
        </p:nvSpPr>
        <p:spPr>
          <a:xfrm>
            <a:off x="1099097" y="2512286"/>
            <a:ext cx="3861208" cy="615553"/>
          </a:xfrm>
          <a:prstGeom prst="rect">
            <a:avLst/>
          </a:prstGeom>
          <a:noFill/>
        </p:spPr>
        <p:txBody>
          <a:bodyPr wrap="square" rtlCol="0">
            <a:spAutoFit/>
          </a:bodyPr>
          <a:lstStyle/>
          <a:p>
            <a:endParaRPr kumimoji="1" lang="en-US" altLang="ja-JP" sz="1400" dirty="0"/>
          </a:p>
          <a:p>
            <a:r>
              <a:rPr kumimoji="1" lang="en-US" altLang="ja-JP" sz="2000" dirty="0"/>
              <a:t>OP</a:t>
            </a:r>
            <a:r>
              <a:rPr kumimoji="1" lang="ja-JP" altLang="en-US" sz="2000" dirty="0"/>
              <a:t>頻度、部品点数、コスト</a:t>
            </a:r>
            <a:endParaRPr kumimoji="1" lang="en-US" altLang="ja-JP" sz="2000" dirty="0"/>
          </a:p>
        </p:txBody>
      </p:sp>
      <p:sp>
        <p:nvSpPr>
          <p:cNvPr id="26" name="テキスト ボックス 25">
            <a:extLst>
              <a:ext uri="{FF2B5EF4-FFF2-40B4-BE49-F238E27FC236}">
                <a16:creationId xmlns:a16="http://schemas.microsoft.com/office/drawing/2014/main" id="{1EAE6A88-F9EA-094F-1884-B903AC4C6426}"/>
              </a:ext>
            </a:extLst>
          </p:cNvPr>
          <p:cNvSpPr txBox="1"/>
          <p:nvPr/>
        </p:nvSpPr>
        <p:spPr>
          <a:xfrm>
            <a:off x="1032979" y="3253898"/>
            <a:ext cx="3193878" cy="369332"/>
          </a:xfrm>
          <a:prstGeom prst="rect">
            <a:avLst/>
          </a:prstGeom>
          <a:noFill/>
        </p:spPr>
        <p:txBody>
          <a:bodyPr wrap="square" rtlCol="0">
            <a:spAutoFit/>
          </a:bodyPr>
          <a:lstStyle/>
          <a:p>
            <a:r>
              <a:rPr kumimoji="1" lang="en-US" altLang="ja-JP" b="1" dirty="0"/>
              <a:t>3</a:t>
            </a:r>
            <a:r>
              <a:rPr kumimoji="1" lang="ja-JP" altLang="en-US" b="1" dirty="0"/>
              <a:t>項目を評価基準とした結果</a:t>
            </a:r>
            <a:endParaRPr kumimoji="1" lang="en-US" altLang="ja-JP" b="1" dirty="0"/>
          </a:p>
        </p:txBody>
      </p:sp>
      <p:sp>
        <p:nvSpPr>
          <p:cNvPr id="28" name="四角形: 角を丸くする 27">
            <a:extLst>
              <a:ext uri="{FF2B5EF4-FFF2-40B4-BE49-F238E27FC236}">
                <a16:creationId xmlns:a16="http://schemas.microsoft.com/office/drawing/2014/main" id="{802F8DF5-7E18-D40F-45BA-157821220604}"/>
              </a:ext>
            </a:extLst>
          </p:cNvPr>
          <p:cNvSpPr/>
          <p:nvPr/>
        </p:nvSpPr>
        <p:spPr>
          <a:xfrm>
            <a:off x="308212" y="3758014"/>
            <a:ext cx="4411831" cy="756493"/>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8C290345-B59E-6484-95B2-F4BF301320AF}"/>
              </a:ext>
            </a:extLst>
          </p:cNvPr>
          <p:cNvSpPr txBox="1"/>
          <p:nvPr/>
        </p:nvSpPr>
        <p:spPr>
          <a:xfrm>
            <a:off x="473384" y="3905427"/>
            <a:ext cx="4200109" cy="461665"/>
          </a:xfrm>
          <a:prstGeom prst="rect">
            <a:avLst/>
          </a:prstGeom>
          <a:noFill/>
        </p:spPr>
        <p:txBody>
          <a:bodyPr wrap="square" rtlCol="0">
            <a:spAutoFit/>
          </a:bodyPr>
          <a:lstStyle/>
          <a:p>
            <a:r>
              <a:rPr kumimoji="1" lang="ja-JP" altLang="en-US" sz="2400" b="1" dirty="0"/>
              <a:t>着座プレートの統一化から着手</a:t>
            </a:r>
          </a:p>
        </p:txBody>
      </p:sp>
      <p:pic>
        <p:nvPicPr>
          <p:cNvPr id="30" name="コンテンツ プレースホルダー 1">
            <a:extLst>
              <a:ext uri="{FF2B5EF4-FFF2-40B4-BE49-F238E27FC236}">
                <a16:creationId xmlns:a16="http://schemas.microsoft.com/office/drawing/2014/main" id="{A0EF7305-F97E-8970-822F-C9CB19728C6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l="4865" r="4865"/>
          <a:stretch/>
        </p:blipFill>
        <p:spPr>
          <a:xfrm>
            <a:off x="5044958" y="901235"/>
            <a:ext cx="3860294" cy="2147926"/>
          </a:xfrm>
          <a:prstGeom prst="rect">
            <a:avLst/>
          </a:prstGeom>
          <a:ln w="28575">
            <a:solidFill>
              <a:srgbClr val="0000FF"/>
            </a:solidFill>
          </a:ln>
          <a:scene3d>
            <a:camera prst="orthographicFront"/>
            <a:lightRig rig="threePt" dir="t"/>
          </a:scene3d>
          <a:sp3d>
            <a:bevelT/>
          </a:sp3d>
        </p:spPr>
      </p:pic>
      <p:pic>
        <p:nvPicPr>
          <p:cNvPr id="15361" name="図 15360">
            <a:extLst>
              <a:ext uri="{FF2B5EF4-FFF2-40B4-BE49-F238E27FC236}">
                <a16:creationId xmlns:a16="http://schemas.microsoft.com/office/drawing/2014/main" id="{4BD4B014-EAE9-A13E-60C7-8F0572F19BA8}"/>
              </a:ext>
            </a:extLst>
          </p:cNvPr>
          <p:cNvPicPr>
            <a:picLocks noChangeAspect="1"/>
          </p:cNvPicPr>
          <p:nvPr/>
        </p:nvPicPr>
        <p:blipFill>
          <a:blip r:embed="rId4"/>
          <a:stretch>
            <a:fillRect/>
          </a:stretch>
        </p:blipFill>
        <p:spPr>
          <a:xfrm>
            <a:off x="5354220" y="1015121"/>
            <a:ext cx="2229158" cy="1803018"/>
          </a:xfrm>
          <a:prstGeom prst="rect">
            <a:avLst/>
          </a:prstGeom>
        </p:spPr>
      </p:pic>
      <p:pic>
        <p:nvPicPr>
          <p:cNvPr id="15363" name="図 15362">
            <a:extLst>
              <a:ext uri="{FF2B5EF4-FFF2-40B4-BE49-F238E27FC236}">
                <a16:creationId xmlns:a16="http://schemas.microsoft.com/office/drawing/2014/main" id="{29DDC9D2-F36E-CCC3-CF4C-22D9A74B9313}"/>
              </a:ext>
            </a:extLst>
          </p:cNvPr>
          <p:cNvPicPr>
            <a:picLocks noChangeAspect="1"/>
          </p:cNvPicPr>
          <p:nvPr/>
        </p:nvPicPr>
        <p:blipFill>
          <a:blip r:embed="rId5"/>
          <a:stretch>
            <a:fillRect/>
          </a:stretch>
        </p:blipFill>
        <p:spPr>
          <a:xfrm>
            <a:off x="6468799" y="993792"/>
            <a:ext cx="2009859" cy="1745907"/>
          </a:xfrm>
          <a:prstGeom prst="rect">
            <a:avLst/>
          </a:prstGeom>
        </p:spPr>
      </p:pic>
      <p:sp>
        <p:nvSpPr>
          <p:cNvPr id="15370" name="正方形/長方形 15369">
            <a:extLst>
              <a:ext uri="{FF2B5EF4-FFF2-40B4-BE49-F238E27FC236}">
                <a16:creationId xmlns:a16="http://schemas.microsoft.com/office/drawing/2014/main" id="{59BCD68F-1EFE-1420-F5B3-EC1FB9823740}"/>
              </a:ext>
            </a:extLst>
          </p:cNvPr>
          <p:cNvSpPr/>
          <p:nvPr/>
        </p:nvSpPr>
        <p:spPr>
          <a:xfrm>
            <a:off x="5514710" y="2900186"/>
            <a:ext cx="3004182" cy="455306"/>
          </a:xfrm>
          <a:prstGeom prst="rect">
            <a:avLst/>
          </a:prstGeom>
          <a:solidFill>
            <a:schemeClr val="bg1">
              <a:lumMod val="95000"/>
            </a:schemeClr>
          </a:solidFill>
          <a:ln w="57150">
            <a:solidFill>
              <a:srgbClr val="FF9900"/>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部品、図面の統一化</a:t>
            </a:r>
            <a:endParaRPr kumimoji="1" lang="en-US" altLang="ja-JP" sz="1400" b="1" dirty="0">
              <a:solidFill>
                <a:schemeClr val="tx1"/>
              </a:solidFill>
            </a:endParaRPr>
          </a:p>
        </p:txBody>
      </p:sp>
      <p:sp>
        <p:nvSpPr>
          <p:cNvPr id="6" name="矢印: 右 5">
            <a:extLst>
              <a:ext uri="{FF2B5EF4-FFF2-40B4-BE49-F238E27FC236}">
                <a16:creationId xmlns:a16="http://schemas.microsoft.com/office/drawing/2014/main" id="{E1C7C035-3AA5-74BC-470F-D55A99F6D61F}"/>
              </a:ext>
            </a:extLst>
          </p:cNvPr>
          <p:cNvSpPr/>
          <p:nvPr/>
        </p:nvSpPr>
        <p:spPr>
          <a:xfrm rot="5400000">
            <a:off x="6751179" y="3404828"/>
            <a:ext cx="447851" cy="557621"/>
          </a:xfrm>
          <a:prstGeom prst="rightArrow">
            <a:avLst/>
          </a:prstGeom>
          <a:solidFill>
            <a:srgbClr val="000099"/>
          </a:solidFill>
          <a:ln w="57150">
            <a:solidFill>
              <a:schemeClr val="bg1">
                <a:lumMod val="95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99"/>
              </a:solidFill>
            </a:endParaRPr>
          </a:p>
        </p:txBody>
      </p:sp>
      <p:pic>
        <p:nvPicPr>
          <p:cNvPr id="7" name="コンテンツ プレースホルダー 1">
            <a:extLst>
              <a:ext uri="{FF2B5EF4-FFF2-40B4-BE49-F238E27FC236}">
                <a16:creationId xmlns:a16="http://schemas.microsoft.com/office/drawing/2014/main" id="{E32E90C8-878F-ECF5-9A56-E84050D10DD1}"/>
              </a:ext>
            </a:extLst>
          </p:cNvPr>
          <p:cNvPicPr>
            <a:picLocks noChangeAspect="1"/>
          </p:cNvPicPr>
          <p:nvPr/>
        </p:nvPicPr>
        <p:blipFill>
          <a:blip r:embed="rId6" cstate="hqprint">
            <a:extLst>
              <a:ext uri="{28A0092B-C50C-407E-A947-70E740481C1C}">
                <a14:useLocalDpi xmlns:a14="http://schemas.microsoft.com/office/drawing/2010/main"/>
              </a:ext>
            </a:extLst>
          </a:blip>
          <a:srcRect l="4865" r="4865"/>
          <a:stretch/>
        </p:blipFill>
        <p:spPr>
          <a:xfrm>
            <a:off x="5031257" y="3989988"/>
            <a:ext cx="4019610" cy="2511302"/>
          </a:xfrm>
          <a:prstGeom prst="rect">
            <a:avLst/>
          </a:prstGeom>
          <a:ln w="28575">
            <a:solidFill>
              <a:srgbClr val="0000FF"/>
            </a:solidFill>
          </a:ln>
          <a:scene3d>
            <a:camera prst="orthographicFront"/>
            <a:lightRig rig="threePt" dir="t"/>
          </a:scene3d>
          <a:sp3d>
            <a:bevelT/>
          </a:sp3d>
        </p:spPr>
      </p:pic>
      <p:sp>
        <p:nvSpPr>
          <p:cNvPr id="9" name="四角形: 角を丸くする 8">
            <a:extLst>
              <a:ext uri="{FF2B5EF4-FFF2-40B4-BE49-F238E27FC236}">
                <a16:creationId xmlns:a16="http://schemas.microsoft.com/office/drawing/2014/main" id="{1F7BD7F0-5FFA-7EF8-6950-5CC902847C3B}"/>
              </a:ext>
            </a:extLst>
          </p:cNvPr>
          <p:cNvSpPr/>
          <p:nvPr/>
        </p:nvSpPr>
        <p:spPr>
          <a:xfrm>
            <a:off x="5129818" y="4081414"/>
            <a:ext cx="3775434" cy="108065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・ラベルの取り付け間違い防止</a:t>
            </a:r>
            <a:endParaRPr kumimoji="1" lang="en-US" altLang="ja-JP" sz="1200" b="1" dirty="0">
              <a:solidFill>
                <a:schemeClr val="tx1"/>
              </a:solidFill>
            </a:endParaRPr>
          </a:p>
          <a:p>
            <a:r>
              <a:rPr kumimoji="1" lang="ja-JP" altLang="en-US" sz="1200" b="1" dirty="0">
                <a:solidFill>
                  <a:schemeClr val="tx1"/>
                </a:solidFill>
              </a:rPr>
              <a:t>・穴あけ間違い防止</a:t>
            </a:r>
            <a:endParaRPr kumimoji="1" lang="en-US" altLang="ja-JP" sz="1200" b="1" dirty="0">
              <a:solidFill>
                <a:schemeClr val="tx1"/>
              </a:solidFill>
            </a:endParaRPr>
          </a:p>
          <a:p>
            <a:r>
              <a:rPr kumimoji="1" lang="ja-JP" altLang="en-US" sz="1200" b="1" dirty="0">
                <a:solidFill>
                  <a:schemeClr val="tx1"/>
                </a:solidFill>
              </a:rPr>
              <a:t>・部品納入ミス・配膳ミス防止</a:t>
            </a:r>
            <a:endParaRPr kumimoji="1" lang="en-US" altLang="ja-JP" sz="1200" b="1" dirty="0">
              <a:solidFill>
                <a:schemeClr val="tx1"/>
              </a:solidFill>
            </a:endParaRPr>
          </a:p>
        </p:txBody>
      </p:sp>
      <p:sp>
        <p:nvSpPr>
          <p:cNvPr id="10" name="四角形: 角を丸くする 9">
            <a:extLst>
              <a:ext uri="{FF2B5EF4-FFF2-40B4-BE49-F238E27FC236}">
                <a16:creationId xmlns:a16="http://schemas.microsoft.com/office/drawing/2014/main" id="{460AD8B7-2074-3424-FFFA-E377C592DB0F}"/>
              </a:ext>
            </a:extLst>
          </p:cNvPr>
          <p:cNvSpPr/>
          <p:nvPr/>
        </p:nvSpPr>
        <p:spPr>
          <a:xfrm>
            <a:off x="5220683" y="5528833"/>
            <a:ext cx="3624107" cy="856733"/>
          </a:xfrm>
          <a:prstGeom prst="roundRect">
            <a:avLst/>
          </a:prstGeom>
          <a:solidFill>
            <a:schemeClr val="bg1"/>
          </a:solidFill>
          <a:ln w="5715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u="sng" dirty="0">
                <a:solidFill>
                  <a:srgbClr val="000099"/>
                </a:solidFill>
                <a:latin typeface="游ゴシック" panose="020B0400000000000000" pitchFamily="50" charset="-128"/>
                <a:ea typeface="游ゴシック" panose="020B0400000000000000" pitchFamily="50" charset="-128"/>
              </a:rPr>
              <a:t>他機種、他仕様展開へ</a:t>
            </a:r>
            <a:endParaRPr kumimoji="1" lang="en-US" altLang="ja-JP" sz="2400" b="1" u="sng" dirty="0">
              <a:solidFill>
                <a:srgbClr val="000099"/>
              </a:solidFill>
              <a:latin typeface="游ゴシック" panose="020B0400000000000000" pitchFamily="50" charset="-128"/>
              <a:ea typeface="游ゴシック" panose="020B0400000000000000" pitchFamily="50" charset="-128"/>
            </a:endParaRPr>
          </a:p>
        </p:txBody>
      </p:sp>
      <p:sp>
        <p:nvSpPr>
          <p:cNvPr id="11" name="矢印: 右 10">
            <a:extLst>
              <a:ext uri="{FF2B5EF4-FFF2-40B4-BE49-F238E27FC236}">
                <a16:creationId xmlns:a16="http://schemas.microsoft.com/office/drawing/2014/main" id="{C72D250C-C2B1-36EC-6EED-541A90BFB627}"/>
              </a:ext>
            </a:extLst>
          </p:cNvPr>
          <p:cNvSpPr/>
          <p:nvPr/>
        </p:nvSpPr>
        <p:spPr>
          <a:xfrm rot="5400000">
            <a:off x="6751179" y="5004389"/>
            <a:ext cx="447851" cy="557621"/>
          </a:xfrm>
          <a:prstGeom prst="rightArrow">
            <a:avLst>
              <a:gd name="adj1" fmla="val 34817"/>
              <a:gd name="adj2" fmla="val 50000"/>
            </a:avLst>
          </a:prstGeom>
          <a:solidFill>
            <a:schemeClr val="accent5">
              <a:lumMod val="60000"/>
              <a:lumOff val="40000"/>
            </a:schemeClr>
          </a:solidFill>
          <a:ln w="57150">
            <a:solidFill>
              <a:srgbClr val="FF99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99"/>
              </a:solidFill>
            </a:endParaRPr>
          </a:p>
        </p:txBody>
      </p:sp>
      <p:pic>
        <p:nvPicPr>
          <p:cNvPr id="8" name="図 7" descr="屋内, 小さい, 座る, 部屋 が含まれている画像&#10;&#10;自動的に生成された説明">
            <a:extLst>
              <a:ext uri="{FF2B5EF4-FFF2-40B4-BE49-F238E27FC236}">
                <a16:creationId xmlns:a16="http://schemas.microsoft.com/office/drawing/2014/main" id="{6F863199-2978-91EB-1C6A-D205142E6EE4}"/>
              </a:ext>
            </a:extLst>
          </p:cNvPr>
          <p:cNvPicPr>
            <a:picLocks noChangeAspect="1"/>
          </p:cNvPicPr>
          <p:nvPr/>
        </p:nvPicPr>
        <p:blipFill rotWithShape="1">
          <a:blip r:embed="rId7">
            <a:extLst>
              <a:ext uri="{28A0092B-C50C-407E-A947-70E740481C1C}">
                <a14:useLocalDpi xmlns:a14="http://schemas.microsoft.com/office/drawing/2010/main" val="0"/>
              </a:ext>
            </a:extLst>
          </a:blip>
          <a:srcRect l="29727" t="6200" r="16025" b="2798"/>
          <a:stretch/>
        </p:blipFill>
        <p:spPr>
          <a:xfrm rot="5400000">
            <a:off x="7570907" y="4012652"/>
            <a:ext cx="957741" cy="1204956"/>
          </a:xfrm>
          <a:prstGeom prst="rect">
            <a:avLst/>
          </a:prstGeom>
          <a:ln w="25400">
            <a:solidFill>
              <a:schemeClr val="bg2">
                <a:lumMod val="50000"/>
              </a:schemeClr>
            </a:solidFill>
          </a:ln>
        </p:spPr>
      </p:pic>
    </p:spTree>
    <p:extLst>
      <p:ext uri="{BB962C8B-B14F-4D97-AF65-F5344CB8AC3E}">
        <p14:creationId xmlns:p14="http://schemas.microsoft.com/office/powerpoint/2010/main" val="923115121"/>
      </p:ext>
    </p:extLst>
  </p:cSld>
  <p:clrMapOvr>
    <a:masterClrMapping/>
  </p:clrMapOvr>
  <mc:AlternateContent xmlns:mc="http://schemas.openxmlformats.org/markup-compatibility/2006" xmlns:p14="http://schemas.microsoft.com/office/powerpoint/2010/main">
    <mc:Choice Requires="p14">
      <p:transition spd="slow" p14:dur="2000" advTm="46394"/>
    </mc:Choice>
    <mc:Fallback xmlns="">
      <p:transition spd="slow" advTm="463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95566" y="2642472"/>
            <a:ext cx="8579760" cy="4039438"/>
            <a:chOff x="187325" y="2599864"/>
            <a:chExt cx="8945563" cy="3997325"/>
          </a:xfrm>
        </p:grpSpPr>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325" y="2599864"/>
              <a:ext cx="8945563" cy="3997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14"/>
            <p:cNvSpPr txBox="1">
              <a:spLocks noChangeArrowheads="1"/>
            </p:cNvSpPr>
            <p:nvPr/>
          </p:nvSpPr>
          <p:spPr bwMode="auto">
            <a:xfrm>
              <a:off x="6963033" y="5988235"/>
              <a:ext cx="1913758" cy="428806"/>
            </a:xfrm>
            <a:prstGeom prst="rect">
              <a:avLst/>
            </a:prstGeom>
            <a:solidFill>
              <a:schemeClr val="bg1">
                <a:lumMod val="95000"/>
              </a:schemeClr>
            </a:solid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108" dirty="0">
                  <a:latin typeface="Meiryo UI" pitchFamily="50" charset="-128"/>
                  <a:ea typeface="Meiryo UI" pitchFamily="50" charset="-128"/>
                  <a:cs typeface="Meiryo UI" pitchFamily="50" charset="-128"/>
                </a:rPr>
                <a:t>敷地面積　</a:t>
              </a:r>
              <a:r>
                <a:rPr lang="en-US" altLang="ja-JP" sz="1108" dirty="0">
                  <a:latin typeface="Meiryo UI" pitchFamily="50" charset="-128"/>
                  <a:ea typeface="Meiryo UI" pitchFamily="50" charset="-128"/>
                  <a:cs typeface="Meiryo UI" pitchFamily="50" charset="-128"/>
                </a:rPr>
                <a:t>133,323</a:t>
              </a:r>
              <a:r>
                <a:rPr lang="ja-JP" altLang="en-US" sz="1108" dirty="0">
                  <a:latin typeface="Meiryo UI" pitchFamily="50" charset="-128"/>
                  <a:ea typeface="Meiryo UI" pitchFamily="50" charset="-128"/>
                  <a:cs typeface="Meiryo UI" pitchFamily="50" charset="-128"/>
                </a:rPr>
                <a:t>㎡</a:t>
              </a:r>
            </a:p>
            <a:p>
              <a:pPr algn="ctr" eaLnBrk="1" hangingPunct="1"/>
              <a:r>
                <a:rPr lang="ja-JP" altLang="en-US" sz="1108" dirty="0">
                  <a:latin typeface="Meiryo UI" pitchFamily="50" charset="-128"/>
                  <a:ea typeface="Meiryo UI" pitchFamily="50" charset="-128"/>
                  <a:cs typeface="Meiryo UI" pitchFamily="50" charset="-128"/>
                </a:rPr>
                <a:t>（</a:t>
              </a:r>
              <a:r>
                <a:rPr lang="en-US" altLang="ja-JP" sz="1108" dirty="0">
                  <a:latin typeface="Meiryo UI" pitchFamily="50" charset="-128"/>
                  <a:ea typeface="Meiryo UI" pitchFamily="50" charset="-128"/>
                  <a:cs typeface="Meiryo UI" pitchFamily="50" charset="-128"/>
                </a:rPr>
                <a:t>40,330</a:t>
              </a:r>
              <a:r>
                <a:rPr lang="ja-JP" altLang="en-US" sz="1108" dirty="0">
                  <a:latin typeface="Meiryo UI" pitchFamily="50" charset="-128"/>
                  <a:ea typeface="Meiryo UI" pitchFamily="50" charset="-128"/>
                  <a:cs typeface="Meiryo UI" pitchFamily="50" charset="-128"/>
                </a:rPr>
                <a:t>坪）</a:t>
              </a:r>
            </a:p>
          </p:txBody>
        </p:sp>
        <p:sp>
          <p:nvSpPr>
            <p:cNvPr id="57" name="円/楕円 24"/>
            <p:cNvSpPr>
              <a:spLocks noChangeArrowheads="1"/>
            </p:cNvSpPr>
            <p:nvPr/>
          </p:nvSpPr>
          <p:spPr bwMode="auto">
            <a:xfrm>
              <a:off x="2486141" y="4031855"/>
              <a:ext cx="125413" cy="138113"/>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58" name="円/楕円 24"/>
            <p:cNvSpPr>
              <a:spLocks noChangeArrowheads="1"/>
            </p:cNvSpPr>
            <p:nvPr/>
          </p:nvSpPr>
          <p:spPr bwMode="auto">
            <a:xfrm>
              <a:off x="3324433" y="3634268"/>
              <a:ext cx="127000" cy="138112"/>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0" name="円/楕円 24"/>
            <p:cNvSpPr>
              <a:spLocks noChangeArrowheads="1"/>
            </p:cNvSpPr>
            <p:nvPr/>
          </p:nvSpPr>
          <p:spPr bwMode="auto">
            <a:xfrm>
              <a:off x="4288633" y="3438706"/>
              <a:ext cx="125413" cy="138112"/>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1" name="円/楕円 24"/>
            <p:cNvSpPr>
              <a:spLocks noChangeArrowheads="1"/>
            </p:cNvSpPr>
            <p:nvPr/>
          </p:nvSpPr>
          <p:spPr bwMode="auto">
            <a:xfrm>
              <a:off x="4530725" y="4652502"/>
              <a:ext cx="125413" cy="138112"/>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2" name="円/楕円 24"/>
            <p:cNvSpPr>
              <a:spLocks noChangeArrowheads="1"/>
            </p:cNvSpPr>
            <p:nvPr/>
          </p:nvSpPr>
          <p:spPr bwMode="auto">
            <a:xfrm>
              <a:off x="5141913" y="5533564"/>
              <a:ext cx="125412" cy="138113"/>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4" name="円/楕円 24"/>
            <p:cNvSpPr>
              <a:spLocks noChangeArrowheads="1"/>
            </p:cNvSpPr>
            <p:nvPr/>
          </p:nvSpPr>
          <p:spPr bwMode="auto">
            <a:xfrm>
              <a:off x="3214688" y="3217402"/>
              <a:ext cx="125412" cy="138112"/>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5" name="円/楕円 24"/>
            <p:cNvSpPr>
              <a:spLocks noChangeArrowheads="1"/>
            </p:cNvSpPr>
            <p:nvPr/>
          </p:nvSpPr>
          <p:spPr bwMode="auto">
            <a:xfrm>
              <a:off x="2593975" y="3106277"/>
              <a:ext cx="125413" cy="138112"/>
            </a:xfrm>
            <a:prstGeom prst="ellipse">
              <a:avLst/>
            </a:prstGeom>
            <a:solidFill>
              <a:schemeClr val="bg1">
                <a:lumMod val="50000"/>
              </a:schemeClr>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6" name="円/楕円 24"/>
            <p:cNvSpPr>
              <a:spLocks noChangeArrowheads="1"/>
            </p:cNvSpPr>
            <p:nvPr/>
          </p:nvSpPr>
          <p:spPr bwMode="auto">
            <a:xfrm>
              <a:off x="5883275" y="3798780"/>
              <a:ext cx="127000" cy="138113"/>
            </a:xfrm>
            <a:prstGeom prst="ellipse">
              <a:avLst/>
            </a:prstGeom>
            <a:solidFill>
              <a:schemeClr val="bg1">
                <a:lumMod val="50000"/>
              </a:schemeClr>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280988" y="5514514"/>
              <a:ext cx="2355850" cy="1000125"/>
            </a:xfrm>
            <a:prstGeom prst="rect">
              <a:avLst/>
            </a:prstGeom>
            <a:solidFill>
              <a:schemeClr val="bg1"/>
            </a:solidFill>
            <a:ln w="28575">
              <a:solidFill>
                <a:schemeClr val="tx1"/>
              </a:solidFill>
            </a:ln>
          </p:spPr>
          <p:txBody>
            <a:bodyPr lIns="33231" tIns="33231" rIns="33231" bIns="33231" anchor="ctr"/>
            <a:lstStyle/>
            <a:p>
              <a:pPr>
                <a:buSzPct val="85000"/>
                <a:tabLst>
                  <a:tab pos="168524" algn="l"/>
                </a:tabLst>
                <a:defRPr/>
              </a:pPr>
              <a:r>
                <a:rPr lang="ja-JP" altLang="en-US"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各工場で生産している製品</a:t>
              </a:r>
              <a:endParaRPr lang="en-US" altLang="ja-JP"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buSzPct val="85000"/>
                <a:tabLst>
                  <a:tab pos="168524" algn="l"/>
                </a:tabLst>
                <a:defRPr/>
              </a:pPr>
              <a:r>
                <a:rPr lang="ja-JP" altLang="en-US"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工作機械</a:t>
              </a:r>
              <a:endParaRPr lang="en-US" altLang="ja-JP"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buSzPct val="85000"/>
                <a:tabLst>
                  <a:tab pos="168524" algn="l"/>
                </a:tabLst>
                <a:defRPr/>
              </a:pPr>
              <a:r>
                <a:rPr lang="ja-JP" altLang="en-US"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マシナリー事業以外</a:t>
              </a:r>
              <a:endParaRPr lang="en-US" altLang="ja-JP" sz="1385"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円/楕円 24"/>
            <p:cNvSpPr>
              <a:spLocks noChangeArrowheads="1"/>
            </p:cNvSpPr>
            <p:nvPr/>
          </p:nvSpPr>
          <p:spPr bwMode="auto">
            <a:xfrm>
              <a:off x="454025" y="5939632"/>
              <a:ext cx="127000" cy="138113"/>
            </a:xfrm>
            <a:prstGeom prst="ellipse">
              <a:avLst/>
            </a:prstGeom>
            <a:solidFill>
              <a:srgbClr val="2059AC"/>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76" name="円/楕円 24"/>
            <p:cNvSpPr>
              <a:spLocks noChangeArrowheads="1"/>
            </p:cNvSpPr>
            <p:nvPr/>
          </p:nvSpPr>
          <p:spPr bwMode="auto">
            <a:xfrm>
              <a:off x="454025" y="6146047"/>
              <a:ext cx="127000" cy="138112"/>
            </a:xfrm>
            <a:prstGeom prst="ellipse">
              <a:avLst/>
            </a:prstGeom>
            <a:solidFill>
              <a:schemeClr val="bg1">
                <a:lumMod val="50000"/>
              </a:schemeClr>
            </a:solidFill>
            <a:ln w="19050" algn="ctr">
              <a:solidFill>
                <a:schemeClr val="bg1"/>
              </a:solidFill>
              <a:round/>
              <a:headEnd/>
              <a:tailEnd/>
            </a:ln>
            <a:effectLst>
              <a:outerShdw blurRad="50800" dist="38100" dir="2700000" algn="tl" rotWithShape="0">
                <a:prstClr val="black">
                  <a:alpha val="40000"/>
                </a:prstClr>
              </a:outerShdw>
            </a:effec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sz="1662">
                <a:latin typeface="Meiryo UI" panose="020B0604030504040204" pitchFamily="50" charset="-128"/>
                <a:ea typeface="Meiryo UI" panose="020B0604030504040204" pitchFamily="50" charset="-128"/>
              </a:endParaRPr>
            </a:p>
          </p:txBody>
        </p:sp>
        <p:sp>
          <p:nvSpPr>
            <p:cNvPr id="9251" name="Rectangle 12"/>
            <p:cNvSpPr>
              <a:spLocks noChangeArrowheads="1"/>
            </p:cNvSpPr>
            <p:nvPr/>
          </p:nvSpPr>
          <p:spPr bwMode="auto">
            <a:xfrm>
              <a:off x="278047" y="4487938"/>
              <a:ext cx="1180865" cy="302678"/>
            </a:xfrm>
            <a:prstGeom prst="rect">
              <a:avLst/>
            </a:prstGeom>
            <a:solidFill>
              <a:srgbClr val="CCFFFF"/>
            </a:solidFill>
            <a:ln w="28575">
              <a:solidFill>
                <a:schemeClr val="accent2"/>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en-US" altLang="ja-JP" sz="1108" b="1" dirty="0">
                  <a:latin typeface="Meiryo UI" pitchFamily="50" charset="-128"/>
                  <a:ea typeface="Meiryo UI" pitchFamily="50" charset="-128"/>
                  <a:cs typeface="Meiryo UI" pitchFamily="50" charset="-128"/>
                </a:rPr>
                <a:t>JR</a:t>
              </a:r>
              <a:r>
                <a:rPr lang="ja-JP" altLang="en-US" sz="1108" b="1" dirty="0">
                  <a:latin typeface="Meiryo UI" pitchFamily="50" charset="-128"/>
                  <a:ea typeface="Meiryo UI" pitchFamily="50" charset="-128"/>
                  <a:cs typeface="Meiryo UI" pitchFamily="50" charset="-128"/>
                </a:rPr>
                <a:t>野田新町駅</a:t>
              </a:r>
            </a:p>
          </p:txBody>
        </p:sp>
        <p:cxnSp>
          <p:nvCxnSpPr>
            <p:cNvPr id="9252" name="直線コネクタ 23"/>
            <p:cNvCxnSpPr>
              <a:cxnSpLocks noChangeShapeType="1"/>
            </p:cNvCxnSpPr>
            <p:nvPr/>
          </p:nvCxnSpPr>
          <p:spPr bwMode="auto">
            <a:xfrm flipH="1" flipV="1">
              <a:off x="278047" y="4119895"/>
              <a:ext cx="336549" cy="31988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9253" name="テキスト ボックス 18"/>
            <p:cNvSpPr txBox="1">
              <a:spLocks noChangeArrowheads="1"/>
            </p:cNvSpPr>
            <p:nvPr/>
          </p:nvSpPr>
          <p:spPr bwMode="auto">
            <a:xfrm>
              <a:off x="7085013" y="5104939"/>
              <a:ext cx="8556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292"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サッカー場</a:t>
              </a:r>
            </a:p>
          </p:txBody>
        </p:sp>
        <p:sp>
          <p:nvSpPr>
            <p:cNvPr id="9254" name="テキスト ボックス 18"/>
            <p:cNvSpPr txBox="1">
              <a:spLocks noChangeArrowheads="1"/>
            </p:cNvSpPr>
            <p:nvPr/>
          </p:nvSpPr>
          <p:spPr bwMode="auto">
            <a:xfrm>
              <a:off x="420459" y="2998854"/>
              <a:ext cx="58578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292"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正門</a:t>
              </a:r>
            </a:p>
          </p:txBody>
        </p:sp>
      </p:grpSp>
      <p:sp>
        <p:nvSpPr>
          <p:cNvPr id="6" name="線吹き出し 2 (枠付き) 5"/>
          <p:cNvSpPr/>
          <p:nvPr/>
        </p:nvSpPr>
        <p:spPr>
          <a:xfrm>
            <a:off x="6362591" y="5587846"/>
            <a:ext cx="1421434" cy="265948"/>
          </a:xfrm>
          <a:prstGeom prst="borderCallout2">
            <a:avLst>
              <a:gd name="adj1" fmla="val 16811"/>
              <a:gd name="adj2" fmla="val 59"/>
              <a:gd name="adj3" fmla="val 15371"/>
              <a:gd name="adj4" fmla="val -42156"/>
              <a:gd name="adj5" fmla="val 79341"/>
              <a:gd name="adj6" fmla="val -78770"/>
            </a:avLst>
          </a:prstGeom>
          <a:solidFill>
            <a:srgbClr val="000099"/>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混合セル生産ライン</a:t>
            </a:r>
          </a:p>
        </p:txBody>
      </p:sp>
      <p:sp>
        <p:nvSpPr>
          <p:cNvPr id="41" name="線吹き出し 2 (枠付き) 40"/>
          <p:cNvSpPr/>
          <p:nvPr/>
        </p:nvSpPr>
        <p:spPr>
          <a:xfrm>
            <a:off x="2318551" y="4599777"/>
            <a:ext cx="1421434" cy="265948"/>
          </a:xfrm>
          <a:prstGeom prst="borderCallout2">
            <a:avLst>
              <a:gd name="adj1" fmla="val 16811"/>
              <a:gd name="adj2" fmla="val 59"/>
              <a:gd name="adj3" fmla="val -30467"/>
              <a:gd name="adj4" fmla="val -10949"/>
              <a:gd name="adj5" fmla="val -181913"/>
              <a:gd name="adj6" fmla="val 7544"/>
            </a:avLst>
          </a:prstGeom>
          <a:solidFill>
            <a:srgbClr val="000099"/>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量産セル生産ライン</a:t>
            </a:r>
          </a:p>
        </p:txBody>
      </p:sp>
      <p:sp>
        <p:nvSpPr>
          <p:cNvPr id="43" name="線吹き出し 2 (枠付き) 42"/>
          <p:cNvSpPr/>
          <p:nvPr/>
        </p:nvSpPr>
        <p:spPr>
          <a:xfrm>
            <a:off x="1196894" y="3571280"/>
            <a:ext cx="1152129" cy="265948"/>
          </a:xfrm>
          <a:prstGeom prst="borderCallout2">
            <a:avLst>
              <a:gd name="adj1" fmla="val 41587"/>
              <a:gd name="adj2" fmla="val 102418"/>
              <a:gd name="adj3" fmla="val 79005"/>
              <a:gd name="adj4" fmla="val 124359"/>
              <a:gd name="adj5" fmla="val 55558"/>
              <a:gd name="adj6" fmla="val 183770"/>
            </a:avLst>
          </a:prstGeom>
          <a:solidFill>
            <a:srgbClr val="000099"/>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出荷工程ライン</a:t>
            </a:r>
          </a:p>
        </p:txBody>
      </p:sp>
      <p:sp>
        <p:nvSpPr>
          <p:cNvPr id="45" name="線吹き出し 2 (枠付き) 5">
            <a:extLst>
              <a:ext uri="{FF2B5EF4-FFF2-40B4-BE49-F238E27FC236}">
                <a16:creationId xmlns:a16="http://schemas.microsoft.com/office/drawing/2014/main" id="{87A8C30F-4615-48F9-AE4A-5D2DDF07E720}"/>
              </a:ext>
            </a:extLst>
          </p:cNvPr>
          <p:cNvSpPr/>
          <p:nvPr/>
        </p:nvSpPr>
        <p:spPr>
          <a:xfrm>
            <a:off x="7185621" y="4641271"/>
            <a:ext cx="794659" cy="265948"/>
          </a:xfrm>
          <a:prstGeom prst="borderCallout2">
            <a:avLst>
              <a:gd name="adj1" fmla="val 44670"/>
              <a:gd name="adj2" fmla="val -396"/>
              <a:gd name="adj3" fmla="val 30063"/>
              <a:gd name="adj4" fmla="val -30767"/>
              <a:gd name="adj5" fmla="val -50754"/>
              <a:gd name="adj6" fmla="val -55658"/>
            </a:avLst>
          </a:prstGeom>
          <a:solidFill>
            <a:srgbClr val="00B0F0"/>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小物加工</a:t>
            </a:r>
          </a:p>
        </p:txBody>
      </p:sp>
      <p:sp>
        <p:nvSpPr>
          <p:cNvPr id="46" name="線吹き出し 2 (枠付き) 5">
            <a:extLst>
              <a:ext uri="{FF2B5EF4-FFF2-40B4-BE49-F238E27FC236}">
                <a16:creationId xmlns:a16="http://schemas.microsoft.com/office/drawing/2014/main" id="{EEEC2F71-4243-4602-9E45-F15083082718}"/>
              </a:ext>
            </a:extLst>
          </p:cNvPr>
          <p:cNvSpPr/>
          <p:nvPr/>
        </p:nvSpPr>
        <p:spPr>
          <a:xfrm>
            <a:off x="5225361" y="4741679"/>
            <a:ext cx="794659" cy="265948"/>
          </a:xfrm>
          <a:prstGeom prst="borderCallout2">
            <a:avLst>
              <a:gd name="adj1" fmla="val 44670"/>
              <a:gd name="adj2" fmla="val -396"/>
              <a:gd name="adj3" fmla="val 60953"/>
              <a:gd name="adj4" fmla="val -31081"/>
              <a:gd name="adj5" fmla="val 37346"/>
              <a:gd name="adj6" fmla="val -48923"/>
            </a:avLst>
          </a:prstGeom>
          <a:solidFill>
            <a:srgbClr val="00B0F0"/>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大物加工</a:t>
            </a:r>
          </a:p>
        </p:txBody>
      </p:sp>
      <p:sp>
        <p:nvSpPr>
          <p:cNvPr id="10" name="線吹き出し 2 (枠付き) 40">
            <a:extLst>
              <a:ext uri="{FF2B5EF4-FFF2-40B4-BE49-F238E27FC236}">
                <a16:creationId xmlns:a16="http://schemas.microsoft.com/office/drawing/2014/main" id="{3139D4A4-7B96-3EDF-26E8-16172E4FF506}"/>
              </a:ext>
            </a:extLst>
          </p:cNvPr>
          <p:cNvSpPr/>
          <p:nvPr/>
        </p:nvSpPr>
        <p:spPr>
          <a:xfrm>
            <a:off x="4784878" y="3831784"/>
            <a:ext cx="812293" cy="265948"/>
          </a:xfrm>
          <a:prstGeom prst="borderCallout2">
            <a:avLst>
              <a:gd name="adj1" fmla="val 27389"/>
              <a:gd name="adj2" fmla="val 59"/>
              <a:gd name="adj3" fmla="val 18897"/>
              <a:gd name="adj4" fmla="val -39411"/>
              <a:gd name="adj5" fmla="val 61379"/>
              <a:gd name="adj6" fmla="val -57350"/>
            </a:avLst>
          </a:prstGeom>
          <a:solidFill>
            <a:schemeClr val="accent6">
              <a:lumMod val="75000"/>
            </a:schemeClr>
          </a:solidFill>
          <a:ln w="25400">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生産エリア</a:t>
            </a:r>
          </a:p>
        </p:txBody>
      </p:sp>
      <p:pic>
        <p:nvPicPr>
          <p:cNvPr id="8" name="図 7">
            <a:extLst>
              <a:ext uri="{FF2B5EF4-FFF2-40B4-BE49-F238E27FC236}">
                <a16:creationId xmlns:a16="http://schemas.microsoft.com/office/drawing/2014/main" id="{A65E52AE-2520-61C4-5E00-EA773A61514E}"/>
              </a:ext>
            </a:extLst>
          </p:cNvPr>
          <p:cNvPicPr>
            <a:picLocks noChangeAspect="1"/>
          </p:cNvPicPr>
          <p:nvPr/>
        </p:nvPicPr>
        <p:blipFill>
          <a:blip r:embed="rId4"/>
          <a:stretch>
            <a:fillRect/>
          </a:stretch>
        </p:blipFill>
        <p:spPr>
          <a:xfrm>
            <a:off x="3739985" y="778660"/>
            <a:ext cx="5294708" cy="2340941"/>
          </a:xfrm>
          <a:prstGeom prst="rect">
            <a:avLst/>
          </a:prstGeom>
          <a:ln>
            <a:noFill/>
          </a:ln>
          <a:effectLst>
            <a:softEdge rad="112500"/>
          </a:effectLst>
        </p:spPr>
      </p:pic>
      <p:sp>
        <p:nvSpPr>
          <p:cNvPr id="5" name="正方形/長方形 4">
            <a:extLst>
              <a:ext uri="{FF2B5EF4-FFF2-40B4-BE49-F238E27FC236}">
                <a16:creationId xmlns:a16="http://schemas.microsoft.com/office/drawing/2014/main" id="{42304F35-65A4-EF28-D5CD-2B2D81A80DC5}"/>
              </a:ext>
            </a:extLst>
          </p:cNvPr>
          <p:cNvSpPr/>
          <p:nvPr/>
        </p:nvSpPr>
        <p:spPr>
          <a:xfrm>
            <a:off x="3574721" y="2691640"/>
            <a:ext cx="1644059" cy="101982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線吹き出し 2 (枠付き) 42">
            <a:extLst>
              <a:ext uri="{FF2B5EF4-FFF2-40B4-BE49-F238E27FC236}">
                <a16:creationId xmlns:a16="http://schemas.microsoft.com/office/drawing/2014/main" id="{2C098909-E97A-4F51-81C3-53B59436826C}"/>
              </a:ext>
            </a:extLst>
          </p:cNvPr>
          <p:cNvSpPr/>
          <p:nvPr/>
        </p:nvSpPr>
        <p:spPr>
          <a:xfrm>
            <a:off x="3669872" y="2764856"/>
            <a:ext cx="1482348" cy="265948"/>
          </a:xfrm>
          <a:prstGeom prst="borderCallout2">
            <a:avLst>
              <a:gd name="adj1" fmla="val 56745"/>
              <a:gd name="adj2" fmla="val -88"/>
              <a:gd name="adj3" fmla="val 173316"/>
              <a:gd name="adj4" fmla="val -7086"/>
              <a:gd name="adj5" fmla="val 222397"/>
              <a:gd name="adj6" fmla="val 35952"/>
            </a:avLst>
          </a:prstGeom>
          <a:solidFill>
            <a:srgbClr val="000099"/>
          </a:solidFill>
          <a:ln w="25400">
            <a:solidFill>
              <a:srgbClr val="007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rtlCol="0" anchor="ctr">
            <a:spAutoFit/>
          </a:bodyPr>
          <a:lstStyle/>
          <a:p>
            <a:pPr algn="ctr"/>
            <a:r>
              <a:rPr lang="ja-JP" altLang="en-US" sz="1292" dirty="0">
                <a:solidFill>
                  <a:schemeClr val="bg1"/>
                </a:solidFill>
                <a:latin typeface="Meiryo UI" panose="020B0604030504040204" pitchFamily="50" charset="-128"/>
                <a:ea typeface="Meiryo UI" panose="020B0604030504040204" pitchFamily="50" charset="-128"/>
              </a:rPr>
              <a:t>特殊仕様工程ライン</a:t>
            </a:r>
          </a:p>
        </p:txBody>
      </p:sp>
      <p:sp>
        <p:nvSpPr>
          <p:cNvPr id="3" name="タイトル 4">
            <a:extLst>
              <a:ext uri="{FF2B5EF4-FFF2-40B4-BE49-F238E27FC236}">
                <a16:creationId xmlns:a16="http://schemas.microsoft.com/office/drawing/2014/main" id="{317DC51C-B061-60DE-2633-6251DCBEE823}"/>
              </a:ext>
            </a:extLst>
          </p:cNvPr>
          <p:cNvSpPr txBox="1">
            <a:spLocks/>
          </p:cNvSpPr>
          <p:nvPr/>
        </p:nvSpPr>
        <p:spPr>
          <a:xfrm>
            <a:off x="290798" y="156116"/>
            <a:ext cx="6878068" cy="539209"/>
          </a:xfrm>
          <a:prstGeom prst="rect">
            <a:avLst/>
          </a:prstGeom>
        </p:spPr>
        <p:txBody>
          <a:bodyPr>
            <a:noAutofit/>
          </a:bodyPr>
          <a:lstStyle>
            <a:lvl1pPr algn="l" defTabSz="914400" rtl="0" eaLnBrk="1" latinLnBrk="0" hangingPunct="1">
              <a:lnSpc>
                <a:spcPct val="10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a:lstStyle>
          <a:p>
            <a:r>
              <a:rPr lang="en-US" altLang="ja-JP" sz="2800" dirty="0"/>
              <a:t>2.</a:t>
            </a:r>
            <a:r>
              <a:rPr lang="ja-JP" altLang="en-US" sz="2800" dirty="0"/>
              <a:t>ブラザー工業刈谷工場</a:t>
            </a:r>
          </a:p>
        </p:txBody>
      </p:sp>
      <p:sp>
        <p:nvSpPr>
          <p:cNvPr id="4" name="正方形/長方形 3">
            <a:extLst>
              <a:ext uri="{FF2B5EF4-FFF2-40B4-BE49-F238E27FC236}">
                <a16:creationId xmlns:a16="http://schemas.microsoft.com/office/drawing/2014/main" id="{45A50B81-743D-D741-DA28-7DECF4EAA54A}"/>
              </a:ext>
            </a:extLst>
          </p:cNvPr>
          <p:cNvSpPr/>
          <p:nvPr/>
        </p:nvSpPr>
        <p:spPr>
          <a:xfrm>
            <a:off x="617629" y="1378365"/>
            <a:ext cx="2900293" cy="792000"/>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2128" b="1" i="0" u="none" strike="noStrike" kern="1200" baseline="0">
                <a:solidFill>
                  <a:srgbClr val="0D2EA0"/>
                </a:solidFill>
                <a:latin typeface="+mn-lt"/>
                <a:ea typeface="+mn-ea"/>
                <a:cs typeface="+mn-cs"/>
              </a:defRPr>
            </a:pPr>
            <a:r>
              <a:rPr lang="ja-JP" altLang="en-US" dirty="0">
                <a:solidFill>
                  <a:schemeClr val="bg1"/>
                </a:solidFill>
              </a:rPr>
              <a:t>刈谷工場全体図</a:t>
            </a:r>
            <a:endParaRPr lang="en-US" altLang="ja-JP" dirty="0">
              <a:solidFill>
                <a:schemeClr val="bg1"/>
              </a:solidFill>
            </a:endParaRPr>
          </a:p>
        </p:txBody>
      </p:sp>
    </p:spTree>
    <p:extLst>
      <p:ext uri="{BB962C8B-B14F-4D97-AF65-F5344CB8AC3E}">
        <p14:creationId xmlns:p14="http://schemas.microsoft.com/office/powerpoint/2010/main" val="563792723"/>
      </p:ext>
    </p:extLst>
  </p:cSld>
  <p:clrMapOvr>
    <a:masterClrMapping/>
  </p:clrMapOvr>
  <mc:AlternateContent xmlns:mc="http://schemas.openxmlformats.org/markup-compatibility/2006" xmlns:p14="http://schemas.microsoft.com/office/powerpoint/2010/main">
    <mc:Choice Requires="p14">
      <p:transition spd="slow" p14:dur="2000" advTm="33194"/>
    </mc:Choice>
    <mc:Fallback xmlns="">
      <p:transition spd="slow" advTm="3319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30</a:t>
            </a:fld>
            <a:endParaRPr kumimoji="1" lang="ja-JP" altLang="en-US"/>
          </a:p>
        </p:txBody>
      </p:sp>
      <p:graphicFrame>
        <p:nvGraphicFramePr>
          <p:cNvPr id="7" name="グラフ 6">
            <a:extLst>
              <a:ext uri="{FF2B5EF4-FFF2-40B4-BE49-F238E27FC236}">
                <a16:creationId xmlns:a16="http://schemas.microsoft.com/office/drawing/2014/main" id="{22406F7C-5999-49D8-3EBF-EA97D10CE03B}"/>
              </a:ext>
            </a:extLst>
          </p:cNvPr>
          <p:cNvGraphicFramePr>
            <a:graphicFrameLocks/>
          </p:cNvGraphicFramePr>
          <p:nvPr>
            <p:extLst>
              <p:ext uri="{D42A27DB-BD31-4B8C-83A1-F6EECF244321}">
                <p14:modId xmlns:p14="http://schemas.microsoft.com/office/powerpoint/2010/main" val="2518619941"/>
              </p:ext>
            </p:extLst>
          </p:nvPr>
        </p:nvGraphicFramePr>
        <p:xfrm>
          <a:off x="144192" y="2356426"/>
          <a:ext cx="5648448" cy="3894666"/>
        </p:xfrm>
        <a:graphic>
          <a:graphicData uri="http://schemas.openxmlformats.org/drawingml/2006/chart">
            <c:chart xmlns:c="http://schemas.openxmlformats.org/drawingml/2006/chart" xmlns:r="http://schemas.openxmlformats.org/officeDocument/2006/relationships" r:id="rId2"/>
          </a:graphicData>
        </a:graphic>
      </p:graphicFrame>
      <p:sp>
        <p:nvSpPr>
          <p:cNvPr id="10" name="四角形: 角を丸くする 9">
            <a:extLst>
              <a:ext uri="{FF2B5EF4-FFF2-40B4-BE49-F238E27FC236}">
                <a16:creationId xmlns:a16="http://schemas.microsoft.com/office/drawing/2014/main" id="{E32EBC59-0911-2FEF-2043-465F27E2C9AF}"/>
              </a:ext>
            </a:extLst>
          </p:cNvPr>
          <p:cNvSpPr/>
          <p:nvPr/>
        </p:nvSpPr>
        <p:spPr>
          <a:xfrm>
            <a:off x="3038495" y="4491828"/>
            <a:ext cx="2646544" cy="1349360"/>
          </a:xfrm>
          <a:prstGeom prst="roundRect">
            <a:avLst/>
          </a:prstGeom>
          <a:solidFill>
            <a:schemeClr val="accent5">
              <a:lumMod val="60000"/>
              <a:lumOff val="40000"/>
            </a:schemeClr>
          </a:solidFill>
          <a:ln w="12700" cap="flat" cmpd="sng" algn="ctr">
            <a:solidFill>
              <a:srgbClr val="000000"/>
            </a:solidFill>
            <a:prstDash val="solid"/>
            <a:miter lim="800000"/>
          </a:ln>
          <a:effectLst/>
          <a:scene3d>
            <a:camera prst="orthographicFront"/>
            <a:lightRig rig="threePt" dir="t"/>
          </a:scene3d>
          <a:sp3d>
            <a:bevelT w="165100" prst="coolSlant"/>
          </a:sp3d>
        </p:spPr>
        <p:txBody>
          <a:bodyPr anchor="ctr">
            <a:scene3d>
              <a:camera prst="orthographicFront"/>
              <a:lightRig rig="harsh" dir="t"/>
            </a:scene3d>
            <a:sp3d extrusionH="57150" prstMaterial="matte">
              <a:bevelT w="63500" h="12700" prst="angle"/>
              <a:contourClr>
                <a:schemeClr val="bg1">
                  <a:lumMod val="65000"/>
                </a:schemeClr>
              </a:contourClr>
            </a:sp3d>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000" b="1" kern="0" dirty="0">
                <a:solidFill>
                  <a:srgbClr val="000000"/>
                </a:solidFill>
                <a:latin typeface="Meiryo UI"/>
                <a:ea typeface="Meiryo UI"/>
              </a:rPr>
              <a:t>標準化活動</a:t>
            </a:r>
            <a:endParaRPr lang="en-US" altLang="ja-JP" sz="2000" b="1" kern="0" dirty="0">
              <a:solidFill>
                <a:srgbClr val="000000"/>
              </a:solidFill>
              <a:latin typeface="Meiryo UI"/>
              <a:ea typeface="Meiryo UI"/>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000" b="1" kern="0" dirty="0">
                <a:solidFill>
                  <a:srgbClr val="000000"/>
                </a:solidFill>
                <a:latin typeface="Meiryo UI"/>
                <a:ea typeface="Meiryo UI"/>
              </a:rPr>
              <a:t>曖昧撲滅活動後</a:t>
            </a:r>
            <a:endParaRPr lang="en-US" altLang="ja-JP" sz="2000" b="1" kern="0" dirty="0">
              <a:solidFill>
                <a:srgbClr val="000000"/>
              </a:solidFill>
              <a:latin typeface="Meiryo UI"/>
              <a:ea typeface="Meiryo U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b="1" kern="0" dirty="0">
                <a:solidFill>
                  <a:srgbClr val="000000"/>
                </a:solidFill>
                <a:latin typeface="Meiryo UI"/>
                <a:ea typeface="Meiryo UI"/>
              </a:rPr>
              <a:t>2~3</a:t>
            </a:r>
            <a:r>
              <a:rPr lang="ja-JP" altLang="en-US" sz="2000" b="1" kern="0" dirty="0">
                <a:solidFill>
                  <a:srgbClr val="000000"/>
                </a:solidFill>
                <a:latin typeface="Meiryo UI"/>
                <a:ea typeface="Meiryo UI"/>
              </a:rPr>
              <a:t>月トラブル件数</a:t>
            </a:r>
            <a:endParaRPr lang="en-US" altLang="ja-JP" sz="2000" b="1" kern="0" dirty="0">
              <a:solidFill>
                <a:srgbClr val="000000"/>
              </a:solidFill>
              <a:latin typeface="Meiryo UI"/>
              <a:ea typeface="Meiryo U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rgbClr val="FF0000"/>
                </a:solidFill>
                <a:effectLst/>
                <a:uLnTx/>
                <a:uFillTx/>
                <a:latin typeface="Meiryo UI"/>
                <a:ea typeface="Meiryo UI"/>
                <a:cs typeface="+mn-cs"/>
              </a:rPr>
              <a:t>0</a:t>
            </a:r>
            <a:r>
              <a:rPr kumimoji="0" lang="ja-JP" altLang="en-US" sz="2400" b="1" i="0" u="none" strike="noStrike" kern="0" cap="none" spc="0" normalizeH="0" baseline="0" noProof="0" dirty="0">
                <a:ln>
                  <a:noFill/>
                </a:ln>
                <a:solidFill>
                  <a:srgbClr val="FF0000"/>
                </a:solidFill>
                <a:effectLst/>
                <a:uLnTx/>
                <a:uFillTx/>
                <a:latin typeface="Meiryo UI"/>
                <a:ea typeface="Meiryo UI"/>
                <a:cs typeface="+mn-cs"/>
              </a:rPr>
              <a:t>件</a:t>
            </a:r>
          </a:p>
        </p:txBody>
      </p:sp>
      <p:sp>
        <p:nvSpPr>
          <p:cNvPr id="11" name="四角形: 角を丸くする 10">
            <a:extLst>
              <a:ext uri="{FF2B5EF4-FFF2-40B4-BE49-F238E27FC236}">
                <a16:creationId xmlns:a16="http://schemas.microsoft.com/office/drawing/2014/main" id="{2E87F7F9-F161-06E0-5DE4-A6DECCA9951E}"/>
              </a:ext>
            </a:extLst>
          </p:cNvPr>
          <p:cNvSpPr/>
          <p:nvPr/>
        </p:nvSpPr>
        <p:spPr>
          <a:xfrm>
            <a:off x="502510" y="987472"/>
            <a:ext cx="4723045" cy="1035896"/>
          </a:xfrm>
          <a:prstGeom prst="roundRect">
            <a:avLst/>
          </a:prstGeom>
          <a:solidFill>
            <a:schemeClr val="accent5">
              <a:lumMod val="40000"/>
              <a:lumOff val="60000"/>
            </a:schemeClr>
          </a:solidFill>
          <a:ln w="38100">
            <a:solidFill>
              <a:srgbClr val="FF99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標準化活動後トラブル発生件数</a:t>
            </a:r>
            <a:endParaRPr kumimoji="1" lang="en-US" altLang="ja-JP" sz="2400" b="1" dirty="0">
              <a:solidFill>
                <a:schemeClr val="tx1"/>
              </a:solidFill>
            </a:endParaRPr>
          </a:p>
        </p:txBody>
      </p:sp>
      <p:sp>
        <p:nvSpPr>
          <p:cNvPr id="2" name="図形 1">
            <a:extLst>
              <a:ext uri="{FF2B5EF4-FFF2-40B4-BE49-F238E27FC236}">
                <a16:creationId xmlns:a16="http://schemas.microsoft.com/office/drawing/2014/main" id="{1E006AFA-D212-EED6-F262-952A37CEE458}"/>
              </a:ext>
            </a:extLst>
          </p:cNvPr>
          <p:cNvSpPr/>
          <p:nvPr/>
        </p:nvSpPr>
        <p:spPr>
          <a:xfrm rot="2506447">
            <a:off x="2088730" y="3463223"/>
            <a:ext cx="1741910" cy="1524663"/>
          </a:xfrm>
          <a:prstGeom prst="swooshArrow">
            <a:avLst>
              <a:gd name="adj1" fmla="val 11408"/>
              <a:gd name="adj2" fmla="val 25786"/>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2" name="四角形: 対角を切り取る 11">
            <a:extLst>
              <a:ext uri="{FF2B5EF4-FFF2-40B4-BE49-F238E27FC236}">
                <a16:creationId xmlns:a16="http://schemas.microsoft.com/office/drawing/2014/main" id="{A82F3DA2-55C6-576B-3393-2E7E6EFD99BA}"/>
              </a:ext>
            </a:extLst>
          </p:cNvPr>
          <p:cNvSpPr/>
          <p:nvPr/>
        </p:nvSpPr>
        <p:spPr>
          <a:xfrm>
            <a:off x="6010030" y="1550816"/>
            <a:ext cx="2896891" cy="4320691"/>
          </a:xfrm>
          <a:prstGeom prst="snip2DiagRect">
            <a:avLst/>
          </a:prstGeom>
          <a:gradFill>
            <a:gsLst>
              <a:gs pos="39000">
                <a:schemeClr val="accent5">
                  <a:lumMod val="20000"/>
                  <a:lumOff val="80000"/>
                </a:schemeClr>
              </a:gs>
              <a:gs pos="83000">
                <a:schemeClr val="accent5">
                  <a:lumMod val="60000"/>
                  <a:lumOff val="40000"/>
                </a:schemeClr>
              </a:gs>
            </a:gsLst>
            <a:lin ang="7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p>
        </p:txBody>
      </p:sp>
      <p:sp>
        <p:nvSpPr>
          <p:cNvPr id="13" name="テキスト ボックス 12">
            <a:extLst>
              <a:ext uri="{FF2B5EF4-FFF2-40B4-BE49-F238E27FC236}">
                <a16:creationId xmlns:a16="http://schemas.microsoft.com/office/drawing/2014/main" id="{0B25D157-02CC-F487-2BEF-3C5BB275A749}"/>
              </a:ext>
            </a:extLst>
          </p:cNvPr>
          <p:cNvSpPr txBox="1"/>
          <p:nvPr/>
        </p:nvSpPr>
        <p:spPr>
          <a:xfrm>
            <a:off x="6199790" y="1775985"/>
            <a:ext cx="2789546" cy="1354217"/>
          </a:xfrm>
          <a:prstGeom prst="rect">
            <a:avLst/>
          </a:prstGeom>
          <a:noFill/>
        </p:spPr>
        <p:txBody>
          <a:bodyPr wrap="none" rtlCol="0">
            <a:spAutoFit/>
          </a:bodyPr>
          <a:lstStyle/>
          <a:p>
            <a:r>
              <a:rPr kumimoji="1" lang="ja-JP" altLang="en-US" b="1" dirty="0"/>
              <a:t>活動後実績</a:t>
            </a:r>
            <a:r>
              <a:rPr kumimoji="1" lang="en-US" altLang="ja-JP" b="1" dirty="0"/>
              <a:t>(</a:t>
            </a:r>
            <a:r>
              <a:rPr kumimoji="1" lang="ja-JP" altLang="en-US" b="1" dirty="0"/>
              <a:t>２カ月間）</a:t>
            </a:r>
            <a:endParaRPr kumimoji="1" lang="en-US" altLang="ja-JP" b="1" dirty="0"/>
          </a:p>
          <a:p>
            <a:endParaRPr kumimoji="1" lang="en-US" altLang="ja-JP" dirty="0"/>
          </a:p>
          <a:p>
            <a:r>
              <a:rPr kumimoji="1" lang="ja-JP" altLang="en-US" dirty="0"/>
              <a:t>曖昧作業によるトラブル件数</a:t>
            </a:r>
            <a:endParaRPr kumimoji="1" lang="en-US" altLang="ja-JP" dirty="0"/>
          </a:p>
          <a:p>
            <a:r>
              <a:rPr kumimoji="1" lang="ja-JP" altLang="en-US" sz="2800" dirty="0">
                <a:solidFill>
                  <a:srgbClr val="FF0000"/>
                </a:solidFill>
              </a:rPr>
              <a:t>０件</a:t>
            </a:r>
            <a:r>
              <a:rPr kumimoji="1" lang="ja-JP" altLang="en-US" dirty="0">
                <a:solidFill>
                  <a:srgbClr val="FF0000"/>
                </a:solidFill>
              </a:rPr>
              <a:t>を継続中</a:t>
            </a:r>
          </a:p>
        </p:txBody>
      </p:sp>
      <p:sp>
        <p:nvSpPr>
          <p:cNvPr id="16" name="四角形: 角を丸くする 15">
            <a:extLst>
              <a:ext uri="{FF2B5EF4-FFF2-40B4-BE49-F238E27FC236}">
                <a16:creationId xmlns:a16="http://schemas.microsoft.com/office/drawing/2014/main" id="{12B0A209-6074-199A-C320-329EE5604DBD}"/>
              </a:ext>
            </a:extLst>
          </p:cNvPr>
          <p:cNvSpPr/>
          <p:nvPr/>
        </p:nvSpPr>
        <p:spPr>
          <a:xfrm>
            <a:off x="6181566" y="3775222"/>
            <a:ext cx="2623069" cy="1622782"/>
          </a:xfrm>
          <a:prstGeom prst="roundRect">
            <a:avLst/>
          </a:prstGeom>
          <a:solidFill>
            <a:schemeClr val="bg1">
              <a:lumMod val="95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solidFill>
                  <a:schemeClr val="tx1"/>
                </a:solidFill>
              </a:rPr>
              <a:t>標準化に対し</a:t>
            </a:r>
            <a:r>
              <a:rPr kumimoji="1" lang="en-US" altLang="ja-JP" sz="1800" dirty="0">
                <a:solidFill>
                  <a:schemeClr val="tx1"/>
                </a:solidFill>
              </a:rPr>
              <a:t>100</a:t>
            </a:r>
            <a:r>
              <a:rPr kumimoji="1" lang="ja-JP" altLang="en-US" sz="1800" dirty="0">
                <a:solidFill>
                  <a:schemeClr val="tx1"/>
                </a:solidFill>
              </a:rPr>
              <a:t>％の</a:t>
            </a:r>
            <a:endParaRPr kumimoji="1" lang="en-US" altLang="ja-JP" sz="1800" dirty="0">
              <a:solidFill>
                <a:schemeClr val="tx1"/>
              </a:solidFill>
            </a:endParaRPr>
          </a:p>
          <a:p>
            <a:pPr algn="ctr"/>
            <a:r>
              <a:rPr kumimoji="1" lang="ja-JP" altLang="en-US" sz="1800" dirty="0">
                <a:solidFill>
                  <a:schemeClr val="tx1"/>
                </a:solidFill>
              </a:rPr>
              <a:t>対策はできていないため、</a:t>
            </a:r>
            <a:endParaRPr kumimoji="1" lang="en-US" altLang="ja-JP" sz="1800" dirty="0">
              <a:solidFill>
                <a:schemeClr val="tx1"/>
              </a:solidFill>
            </a:endParaRPr>
          </a:p>
          <a:p>
            <a:pPr algn="ctr"/>
            <a:r>
              <a:rPr kumimoji="1" lang="ja-JP" altLang="en-US" sz="1800" dirty="0">
                <a:solidFill>
                  <a:schemeClr val="tx1"/>
                </a:solidFill>
              </a:rPr>
              <a:t>今後も</a:t>
            </a:r>
            <a:r>
              <a:rPr kumimoji="1" lang="ja-JP" altLang="en-US" dirty="0">
                <a:solidFill>
                  <a:schemeClr val="tx1"/>
                </a:solidFill>
              </a:rPr>
              <a:t>継続して</a:t>
            </a:r>
            <a:endParaRPr kumimoji="1" lang="en-US" altLang="ja-JP" sz="1800" dirty="0">
              <a:solidFill>
                <a:schemeClr val="tx1"/>
              </a:solidFill>
            </a:endParaRPr>
          </a:p>
          <a:p>
            <a:pPr algn="ctr"/>
            <a:r>
              <a:rPr kumimoji="1" lang="ja-JP" altLang="en-US" sz="1800" dirty="0">
                <a:solidFill>
                  <a:schemeClr val="tx1"/>
                </a:solidFill>
              </a:rPr>
              <a:t>標準化活動を進めていく</a:t>
            </a:r>
          </a:p>
        </p:txBody>
      </p:sp>
      <p:sp>
        <p:nvSpPr>
          <p:cNvPr id="17" name="爆発: 8 pt 16">
            <a:extLst>
              <a:ext uri="{FF2B5EF4-FFF2-40B4-BE49-F238E27FC236}">
                <a16:creationId xmlns:a16="http://schemas.microsoft.com/office/drawing/2014/main" id="{C74067E9-4C9A-EEA1-2249-3105F8A1B385}"/>
              </a:ext>
            </a:extLst>
          </p:cNvPr>
          <p:cNvSpPr/>
          <p:nvPr/>
        </p:nvSpPr>
        <p:spPr>
          <a:xfrm rot="20483229">
            <a:off x="6119208" y="3305345"/>
            <a:ext cx="1219575" cy="74506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b="1" dirty="0">
                <a:solidFill>
                  <a:srgbClr val="FF0000"/>
                </a:solidFill>
              </a:rPr>
              <a:t>しかし</a:t>
            </a:r>
          </a:p>
        </p:txBody>
      </p:sp>
      <p:sp>
        <p:nvSpPr>
          <p:cNvPr id="3" name="正方形/長方形 2">
            <a:extLst>
              <a:ext uri="{FF2B5EF4-FFF2-40B4-BE49-F238E27FC236}">
                <a16:creationId xmlns:a16="http://schemas.microsoft.com/office/drawing/2014/main" id="{1E33227C-E7C0-ACAE-8FC7-3085DE9A9434}"/>
              </a:ext>
            </a:extLst>
          </p:cNvPr>
          <p:cNvSpPr/>
          <p:nvPr/>
        </p:nvSpPr>
        <p:spPr>
          <a:xfrm>
            <a:off x="691400" y="2161762"/>
            <a:ext cx="4554032" cy="455119"/>
          </a:xfrm>
          <a:prstGeom prst="rect">
            <a:avLst/>
          </a:prstGeom>
          <a:solidFill>
            <a:srgbClr val="000099"/>
          </a:solidFill>
          <a:ln w="57150">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2000" b="1" i="0" u="none" strike="noStrike" kern="1200" baseline="0">
                <a:solidFill>
                  <a:srgbClr val="0D2EA0"/>
                </a:solidFill>
                <a:latin typeface="+mn-lt"/>
                <a:ea typeface="+mn-ea"/>
                <a:cs typeface="+mn-cs"/>
              </a:defRPr>
            </a:pPr>
            <a:r>
              <a:rPr lang="en-US" altLang="ja-JP" dirty="0">
                <a:solidFill>
                  <a:schemeClr val="bg1"/>
                </a:solidFill>
              </a:rPr>
              <a:t>FA</a:t>
            </a:r>
            <a:r>
              <a:rPr lang="ja-JP" altLang="en-US" dirty="0">
                <a:solidFill>
                  <a:schemeClr val="bg1"/>
                </a:solidFill>
              </a:rPr>
              <a:t>曖昧作業起因トラブル発生件数</a:t>
            </a:r>
            <a:endParaRPr lang="en-US" altLang="ja-JP" dirty="0">
              <a:solidFill>
                <a:schemeClr val="bg1"/>
              </a:solidFill>
            </a:endParaRPr>
          </a:p>
        </p:txBody>
      </p:sp>
      <p:sp>
        <p:nvSpPr>
          <p:cNvPr id="14" name="タイトル 4">
            <a:extLst>
              <a:ext uri="{FF2B5EF4-FFF2-40B4-BE49-F238E27FC236}">
                <a16:creationId xmlns:a16="http://schemas.microsoft.com/office/drawing/2014/main" id="{26E1E687-99C3-E3A9-7824-65A3A982CCF4}"/>
              </a:ext>
            </a:extLst>
          </p:cNvPr>
          <p:cNvSpPr>
            <a:spLocks noGrp="1"/>
          </p:cNvSpPr>
          <p:nvPr>
            <p:ph type="title"/>
          </p:nvPr>
        </p:nvSpPr>
        <p:spPr>
          <a:xfrm>
            <a:off x="290798" y="156116"/>
            <a:ext cx="6878068" cy="539209"/>
          </a:xfrm>
        </p:spPr>
        <p:txBody>
          <a:bodyPr>
            <a:noAutofit/>
          </a:bodyPr>
          <a:lstStyle/>
          <a:p>
            <a:r>
              <a:rPr lang="en-US" altLang="ja-JP" sz="2800" dirty="0"/>
              <a:t>14-1</a:t>
            </a:r>
            <a:r>
              <a:rPr kumimoji="1" lang="en-US" altLang="ja-JP" sz="2800" dirty="0"/>
              <a:t>.</a:t>
            </a:r>
            <a:r>
              <a:rPr kumimoji="1" lang="ja-JP" altLang="en-US" sz="2800" dirty="0"/>
              <a:t>効果の確認</a:t>
            </a:r>
          </a:p>
        </p:txBody>
      </p:sp>
      <p:sp>
        <p:nvSpPr>
          <p:cNvPr id="6" name="テキスト ボックス 5">
            <a:extLst>
              <a:ext uri="{FF2B5EF4-FFF2-40B4-BE49-F238E27FC236}">
                <a16:creationId xmlns:a16="http://schemas.microsoft.com/office/drawing/2014/main" id="{722BF87B-DBE8-BAF7-BE6C-E9A114B7336B}"/>
              </a:ext>
            </a:extLst>
          </p:cNvPr>
          <p:cNvSpPr txBox="1"/>
          <p:nvPr/>
        </p:nvSpPr>
        <p:spPr>
          <a:xfrm>
            <a:off x="290798" y="5974093"/>
            <a:ext cx="2688557" cy="261610"/>
          </a:xfrm>
          <a:prstGeom prst="rect">
            <a:avLst/>
          </a:prstGeom>
          <a:noFill/>
        </p:spPr>
        <p:txBody>
          <a:bodyPr wrap="none" rtlCol="0">
            <a:spAutoFit/>
          </a:bodyPr>
          <a:lstStyle/>
          <a:p>
            <a:r>
              <a:rPr kumimoji="1" lang="ja-JP" altLang="en-US" sz="1100" dirty="0"/>
              <a:t>活動前曖昧起因トラブル発生件数</a:t>
            </a:r>
            <a:r>
              <a:rPr kumimoji="1" lang="en-US" altLang="ja-JP" sz="1100" dirty="0"/>
              <a:t>(6</a:t>
            </a:r>
            <a:r>
              <a:rPr kumimoji="1" lang="ja-JP" altLang="en-US" sz="1100" dirty="0"/>
              <a:t>カ月）</a:t>
            </a:r>
          </a:p>
        </p:txBody>
      </p:sp>
      <p:sp>
        <p:nvSpPr>
          <p:cNvPr id="5" name="四角形: 角を丸くする 4">
            <a:extLst>
              <a:ext uri="{FF2B5EF4-FFF2-40B4-BE49-F238E27FC236}">
                <a16:creationId xmlns:a16="http://schemas.microsoft.com/office/drawing/2014/main" id="{74E8D4FD-3C7A-1DC4-A87B-8F62C9EE6E6B}"/>
              </a:ext>
            </a:extLst>
          </p:cNvPr>
          <p:cNvSpPr/>
          <p:nvPr/>
        </p:nvSpPr>
        <p:spPr>
          <a:xfrm>
            <a:off x="233459" y="4594810"/>
            <a:ext cx="2697435" cy="1143397"/>
          </a:xfrm>
          <a:prstGeom prst="roundRect">
            <a:avLst/>
          </a:prstGeom>
          <a:solidFill>
            <a:schemeClr val="bg2">
              <a:lumMod val="90000"/>
            </a:schemeClr>
          </a:solidFill>
          <a:ln w="12700" cap="flat" cmpd="sng" algn="ctr">
            <a:solidFill>
              <a:srgbClr val="000000"/>
            </a:solidFill>
            <a:prstDash val="solid"/>
            <a:miter lim="800000"/>
          </a:ln>
          <a:effectLst/>
          <a:scene3d>
            <a:camera prst="orthographicFront"/>
            <a:lightRig rig="threePt" dir="t"/>
          </a:scene3d>
          <a:sp3d>
            <a:bevelT w="165100" prst="coolSlant"/>
          </a:sp3d>
        </p:spPr>
        <p:txBody>
          <a:bodyPr anchor="ctr">
            <a:scene3d>
              <a:camera prst="orthographicFront"/>
              <a:lightRig rig="harsh" dir="t"/>
            </a:scene3d>
            <a:sp3d extrusionH="57150" prstMaterial="matte">
              <a:bevelT w="63500" h="12700" prst="angle"/>
              <a:contourClr>
                <a:schemeClr val="bg1">
                  <a:lumMod val="65000"/>
                </a:schemeClr>
              </a:contourClr>
            </a:sp3d>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000000"/>
                </a:solidFill>
                <a:effectLst/>
                <a:uLnTx/>
                <a:uFillTx/>
                <a:latin typeface="Meiryo UI"/>
                <a:ea typeface="Meiryo UI"/>
                <a:cs typeface="+mn-cs"/>
              </a:rPr>
              <a:t>活動前</a:t>
            </a:r>
            <a:r>
              <a:rPr kumimoji="0" lang="en-US" altLang="ja-JP" sz="2000" b="1" i="0" u="none" strike="noStrike" kern="0" cap="none" spc="0" normalizeH="0" baseline="0" noProof="0" dirty="0">
                <a:ln>
                  <a:noFill/>
                </a:ln>
                <a:solidFill>
                  <a:srgbClr val="000000"/>
                </a:solidFill>
                <a:effectLst/>
                <a:uLnTx/>
                <a:uFillTx/>
                <a:latin typeface="Meiryo UI"/>
                <a:ea typeface="Meiryo UI"/>
                <a:cs typeface="+mn-cs"/>
              </a:rPr>
              <a:t>4~9</a:t>
            </a:r>
            <a:r>
              <a:rPr kumimoji="0" lang="ja-JP" altLang="en-US" sz="2000" b="1" i="0" u="none" strike="noStrike" kern="0" cap="none" spc="0" normalizeH="0" baseline="0" noProof="0" dirty="0">
                <a:ln>
                  <a:noFill/>
                </a:ln>
                <a:solidFill>
                  <a:srgbClr val="000000"/>
                </a:solidFill>
                <a:effectLst/>
                <a:uLnTx/>
                <a:uFillTx/>
                <a:latin typeface="Meiryo UI"/>
                <a:ea typeface="Meiryo UI"/>
                <a:cs typeface="+mn-cs"/>
              </a:rPr>
              <a:t>月</a:t>
            </a:r>
            <a:endParaRPr kumimoji="0" lang="en-US" altLang="ja-JP" sz="2000" b="1" i="0" u="none" strike="noStrike" kern="0" cap="none" spc="0" normalizeH="0" baseline="0" noProof="0" dirty="0">
              <a:ln>
                <a:noFill/>
              </a:ln>
              <a:solidFill>
                <a:srgbClr val="000000"/>
              </a:solidFill>
              <a:effectLst/>
              <a:uLnTx/>
              <a:uFillTx/>
              <a:latin typeface="Meiryo UI"/>
              <a:ea typeface="Meiryo UI"/>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000" b="1" kern="0" dirty="0">
                <a:solidFill>
                  <a:srgbClr val="000000"/>
                </a:solidFill>
                <a:latin typeface="Meiryo UI"/>
                <a:ea typeface="Meiryo UI"/>
              </a:rPr>
              <a:t>曖昧起因トラブル件数</a:t>
            </a:r>
            <a:endParaRPr lang="en-US" altLang="ja-JP" sz="2000" b="1" kern="0" dirty="0">
              <a:solidFill>
                <a:srgbClr val="000000"/>
              </a:solidFill>
              <a:latin typeface="Meiryo UI"/>
              <a:ea typeface="Meiryo U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rgbClr val="FF0000"/>
                </a:solidFill>
                <a:effectLst/>
                <a:uLnTx/>
                <a:uFillTx/>
                <a:latin typeface="Meiryo UI"/>
                <a:ea typeface="Meiryo UI"/>
                <a:cs typeface="+mn-cs"/>
              </a:rPr>
              <a:t>6</a:t>
            </a:r>
            <a:r>
              <a:rPr kumimoji="0" lang="ja-JP" altLang="en-US" sz="2400" b="1" i="0" u="none" strike="noStrike" kern="0" cap="none" spc="0" normalizeH="0" baseline="0" noProof="0" dirty="0">
                <a:ln>
                  <a:noFill/>
                </a:ln>
                <a:solidFill>
                  <a:srgbClr val="FF0000"/>
                </a:solidFill>
                <a:effectLst/>
                <a:uLnTx/>
                <a:uFillTx/>
                <a:latin typeface="Meiryo UI"/>
                <a:ea typeface="Meiryo UI"/>
                <a:cs typeface="+mn-cs"/>
              </a:rPr>
              <a:t>件</a:t>
            </a:r>
          </a:p>
        </p:txBody>
      </p:sp>
    </p:spTree>
    <p:extLst>
      <p:ext uri="{BB962C8B-B14F-4D97-AF65-F5344CB8AC3E}">
        <p14:creationId xmlns:p14="http://schemas.microsoft.com/office/powerpoint/2010/main" val="3920964517"/>
      </p:ext>
    </p:extLst>
  </p:cSld>
  <p:clrMapOvr>
    <a:masterClrMapping/>
  </p:clrMapOvr>
  <mc:AlternateContent xmlns:mc="http://schemas.openxmlformats.org/markup-compatibility/2006" xmlns:p14="http://schemas.microsoft.com/office/powerpoint/2010/main">
    <mc:Choice Requires="p14">
      <p:transition spd="slow" p14:dur="2000" advTm="22004"/>
    </mc:Choice>
    <mc:Fallback xmlns="">
      <p:transition spd="slow" advTm="220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31</a:t>
            </a:fld>
            <a:endParaRPr kumimoji="1" lang="ja-JP" altLang="en-US"/>
          </a:p>
        </p:txBody>
      </p:sp>
      <p:sp>
        <p:nvSpPr>
          <p:cNvPr id="14" name="タイトル 4">
            <a:extLst>
              <a:ext uri="{FF2B5EF4-FFF2-40B4-BE49-F238E27FC236}">
                <a16:creationId xmlns:a16="http://schemas.microsoft.com/office/drawing/2014/main" id="{26E1E687-99C3-E3A9-7824-65A3A982CCF4}"/>
              </a:ext>
            </a:extLst>
          </p:cNvPr>
          <p:cNvSpPr>
            <a:spLocks noGrp="1"/>
          </p:cNvSpPr>
          <p:nvPr>
            <p:ph type="title"/>
          </p:nvPr>
        </p:nvSpPr>
        <p:spPr>
          <a:xfrm>
            <a:off x="290798" y="156116"/>
            <a:ext cx="6878068" cy="539209"/>
          </a:xfrm>
        </p:spPr>
        <p:txBody>
          <a:bodyPr>
            <a:noAutofit/>
          </a:bodyPr>
          <a:lstStyle/>
          <a:p>
            <a:r>
              <a:rPr lang="en-US" altLang="ja-JP" sz="2800" dirty="0"/>
              <a:t>14-2</a:t>
            </a:r>
            <a:r>
              <a:rPr kumimoji="1" lang="en-US" altLang="ja-JP" sz="2800" dirty="0"/>
              <a:t>.</a:t>
            </a:r>
            <a:r>
              <a:rPr lang="ja-JP" altLang="en-US" sz="2800" dirty="0"/>
              <a:t>効果の確認</a:t>
            </a:r>
            <a:endParaRPr kumimoji="1" lang="ja-JP" altLang="en-US" sz="2800" dirty="0"/>
          </a:p>
        </p:txBody>
      </p:sp>
      <p:sp>
        <p:nvSpPr>
          <p:cNvPr id="6" name="AutoShape 28">
            <a:extLst>
              <a:ext uri="{FF2B5EF4-FFF2-40B4-BE49-F238E27FC236}">
                <a16:creationId xmlns:a16="http://schemas.microsoft.com/office/drawing/2014/main" id="{1F518C8F-F9C7-587C-D3CF-6A67E4E76A93}"/>
              </a:ext>
            </a:extLst>
          </p:cNvPr>
          <p:cNvSpPr>
            <a:spLocks noChangeArrowheads="1"/>
          </p:cNvSpPr>
          <p:nvPr/>
        </p:nvSpPr>
        <p:spPr bwMode="auto">
          <a:xfrm>
            <a:off x="4859654" y="1699671"/>
            <a:ext cx="3984732" cy="4875741"/>
          </a:xfrm>
          <a:prstGeom prst="roundRect">
            <a:avLst>
              <a:gd name="adj" fmla="val 6259"/>
            </a:avLst>
          </a:prstGeom>
          <a:gradFill rotWithShape="1">
            <a:gsLst>
              <a:gs pos="0">
                <a:srgbClr val="CCFF66">
                  <a:gamma/>
                  <a:tint val="0"/>
                  <a:invGamma/>
                </a:srgbClr>
              </a:gs>
              <a:gs pos="100000">
                <a:srgbClr val="CCFF66"/>
              </a:gs>
            </a:gsLst>
            <a:lin ang="5400000" scaled="1"/>
          </a:gradFill>
          <a:ln w="28575">
            <a:solidFill>
              <a:srgbClr val="99CC00"/>
            </a:solidFill>
            <a:round/>
            <a:headEnd/>
            <a:tailEnd/>
          </a:ln>
          <a:effectLst/>
          <a:scene3d>
            <a:camera prst="legacyObliqueTopRight"/>
            <a:lightRig rig="legacyFlat3" dir="b"/>
          </a:scene3d>
          <a:sp3d extrusionH="430200" prstMaterial="legacyMatte">
            <a:bevelT w="13500" h="13500" prst="angle"/>
            <a:bevelB w="13500" h="13500" prst="angle"/>
            <a:extrusionClr>
              <a:srgbClr val="CCFF66"/>
            </a:extrusionClr>
            <a:contourClr>
              <a:srgbClr val="CC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a:p>
        </p:txBody>
      </p:sp>
      <p:sp>
        <p:nvSpPr>
          <p:cNvPr id="18" name="AutoShape 30">
            <a:extLst>
              <a:ext uri="{FF2B5EF4-FFF2-40B4-BE49-F238E27FC236}">
                <a16:creationId xmlns:a16="http://schemas.microsoft.com/office/drawing/2014/main" id="{E91A1EA3-9474-B728-267F-C073519E900C}"/>
              </a:ext>
            </a:extLst>
          </p:cNvPr>
          <p:cNvSpPr>
            <a:spLocks noChangeArrowheads="1"/>
          </p:cNvSpPr>
          <p:nvPr/>
        </p:nvSpPr>
        <p:spPr bwMode="auto">
          <a:xfrm>
            <a:off x="155020" y="1743074"/>
            <a:ext cx="4090562" cy="4875741"/>
          </a:xfrm>
          <a:prstGeom prst="roundRect">
            <a:avLst>
              <a:gd name="adj" fmla="val 6259"/>
            </a:avLst>
          </a:prstGeom>
          <a:gradFill rotWithShape="1">
            <a:gsLst>
              <a:gs pos="0">
                <a:srgbClr val="FFCCCC">
                  <a:gamma/>
                  <a:tint val="0"/>
                  <a:invGamma/>
                </a:srgbClr>
              </a:gs>
              <a:gs pos="100000">
                <a:srgbClr val="FFCCCC"/>
              </a:gs>
            </a:gsLst>
            <a:lin ang="5400000" scaled="1"/>
          </a:gradFill>
          <a:ln w="28575">
            <a:solidFill>
              <a:srgbClr val="FF00FF"/>
            </a:solidFill>
            <a:round/>
            <a:headEnd/>
            <a:tailEnd/>
          </a:ln>
          <a:effectLst/>
          <a:scene3d>
            <a:camera prst="legacyObliqueTopRight"/>
            <a:lightRig rig="legacyFlat3" dir="b"/>
          </a:scene3d>
          <a:sp3d extrusionH="430200" prstMaterial="legacyMatte">
            <a:bevelT w="13500" h="13500" prst="angle"/>
            <a:bevelB w="13500" h="13500" prst="angle"/>
            <a:extrusionClr>
              <a:srgbClr val="FFCCCC"/>
            </a:extrusionClr>
            <a:contourClr>
              <a:srgbClr val="FFCC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a:p>
        </p:txBody>
      </p:sp>
      <p:sp>
        <p:nvSpPr>
          <p:cNvPr id="20" name="矢印: 右 19">
            <a:extLst>
              <a:ext uri="{FF2B5EF4-FFF2-40B4-BE49-F238E27FC236}">
                <a16:creationId xmlns:a16="http://schemas.microsoft.com/office/drawing/2014/main" id="{B458C5DD-336F-AA89-86CD-FA472155FF34}"/>
              </a:ext>
            </a:extLst>
          </p:cNvPr>
          <p:cNvSpPr/>
          <p:nvPr/>
        </p:nvSpPr>
        <p:spPr>
          <a:xfrm>
            <a:off x="4132765" y="3938628"/>
            <a:ext cx="841365" cy="484632"/>
          </a:xfrm>
          <a:prstGeom prst="rightArrow">
            <a:avLst/>
          </a:prstGeom>
          <a:solidFill>
            <a:srgbClr val="000099"/>
          </a:solidFill>
          <a:ln w="57150">
            <a:solidFill>
              <a:schemeClr val="bg1">
                <a:lumMod val="95000"/>
              </a:schemeClr>
            </a:solidFill>
          </a:ln>
          <a:effectLst>
            <a:outerShdw blurRad="50800" dist="38100" dir="10800000" sx="118000" sy="118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99"/>
              </a:solidFill>
            </a:endParaRPr>
          </a:p>
        </p:txBody>
      </p:sp>
      <p:sp>
        <p:nvSpPr>
          <p:cNvPr id="21" name="四角形: 角を丸くする 20">
            <a:extLst>
              <a:ext uri="{FF2B5EF4-FFF2-40B4-BE49-F238E27FC236}">
                <a16:creationId xmlns:a16="http://schemas.microsoft.com/office/drawing/2014/main" id="{48E01BFC-FC06-1062-F5D8-E2F3C50142B7}"/>
              </a:ext>
            </a:extLst>
          </p:cNvPr>
          <p:cNvSpPr/>
          <p:nvPr/>
        </p:nvSpPr>
        <p:spPr>
          <a:xfrm>
            <a:off x="179297" y="921352"/>
            <a:ext cx="4188069" cy="539209"/>
          </a:xfrm>
          <a:prstGeom prst="roundRect">
            <a:avLst/>
          </a:prstGeom>
          <a:solidFill>
            <a:schemeClr val="accent5">
              <a:lumMod val="40000"/>
              <a:lumOff val="60000"/>
            </a:schemeClr>
          </a:solidFill>
          <a:ln w="38100">
            <a:solidFill>
              <a:srgbClr val="FF9900"/>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FA</a:t>
            </a:r>
            <a:r>
              <a:rPr kumimoji="1" lang="ja-JP" altLang="en-US" sz="2400" b="1" dirty="0">
                <a:solidFill>
                  <a:schemeClr val="tx1"/>
                </a:solidFill>
              </a:rPr>
              <a:t>作業標準化による工数削減</a:t>
            </a:r>
            <a:endParaRPr kumimoji="1" lang="en-US" altLang="ja-JP" sz="2400" b="1" dirty="0">
              <a:solidFill>
                <a:schemeClr val="tx1"/>
              </a:solidFill>
            </a:endParaRPr>
          </a:p>
        </p:txBody>
      </p:sp>
      <p:sp>
        <p:nvSpPr>
          <p:cNvPr id="22" name="AutoShape 15">
            <a:extLst>
              <a:ext uri="{FF2B5EF4-FFF2-40B4-BE49-F238E27FC236}">
                <a16:creationId xmlns:a16="http://schemas.microsoft.com/office/drawing/2014/main" id="{5F29ACD7-C45B-5044-7172-8BB4B2335352}"/>
              </a:ext>
            </a:extLst>
          </p:cNvPr>
          <p:cNvSpPr>
            <a:spLocks noChangeArrowheads="1"/>
          </p:cNvSpPr>
          <p:nvPr/>
        </p:nvSpPr>
        <p:spPr bwMode="auto">
          <a:xfrm>
            <a:off x="383854" y="2356857"/>
            <a:ext cx="858837" cy="409824"/>
          </a:xfrm>
          <a:prstGeom prst="homePlate">
            <a:avLst>
              <a:gd name="adj" fmla="val 39230"/>
            </a:avLst>
          </a:prstGeom>
          <a:solidFill>
            <a:srgbClr val="FF00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dirty="0">
                <a:solidFill>
                  <a:schemeClr val="bg1"/>
                </a:solidFill>
                <a:ea typeface="メイリオ" panose="020B0604030504040204" pitchFamily="50" charset="-128"/>
              </a:rPr>
              <a:t>活動前</a:t>
            </a:r>
          </a:p>
        </p:txBody>
      </p:sp>
      <p:sp>
        <p:nvSpPr>
          <p:cNvPr id="23" name="Line 22">
            <a:extLst>
              <a:ext uri="{FF2B5EF4-FFF2-40B4-BE49-F238E27FC236}">
                <a16:creationId xmlns:a16="http://schemas.microsoft.com/office/drawing/2014/main" id="{A5398872-A2F1-5DFB-762C-C40F177E279E}"/>
              </a:ext>
            </a:extLst>
          </p:cNvPr>
          <p:cNvSpPr>
            <a:spLocks noChangeShapeType="1"/>
          </p:cNvSpPr>
          <p:nvPr/>
        </p:nvSpPr>
        <p:spPr bwMode="auto">
          <a:xfrm>
            <a:off x="383854" y="2251413"/>
            <a:ext cx="3237970" cy="434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テキスト ボックス 23">
            <a:extLst>
              <a:ext uri="{FF2B5EF4-FFF2-40B4-BE49-F238E27FC236}">
                <a16:creationId xmlns:a16="http://schemas.microsoft.com/office/drawing/2014/main" id="{4F95B15A-BD9C-B733-33D8-3C36929B3587}"/>
              </a:ext>
            </a:extLst>
          </p:cNvPr>
          <p:cNvSpPr txBox="1"/>
          <p:nvPr/>
        </p:nvSpPr>
        <p:spPr>
          <a:xfrm>
            <a:off x="577091" y="1922050"/>
            <a:ext cx="3765286" cy="307777"/>
          </a:xfrm>
          <a:prstGeom prst="rect">
            <a:avLst/>
          </a:prstGeom>
          <a:noFill/>
        </p:spPr>
        <p:txBody>
          <a:bodyPr wrap="square" rtlCol="0">
            <a:spAutoFit/>
          </a:bodyPr>
          <a:lstStyle/>
          <a:p>
            <a:r>
              <a:rPr lang="ja-JP" altLang="en-US" sz="1400" b="1" dirty="0">
                <a:solidFill>
                  <a:schemeClr val="accent6">
                    <a:lumMod val="75000"/>
                  </a:schemeClr>
                </a:solidFill>
                <a:ea typeface="メイリオ" panose="020B0604030504040204" pitchFamily="50" charset="-128"/>
              </a:rPr>
              <a:t>曖昧作業によるトラブル対応工数</a:t>
            </a:r>
          </a:p>
        </p:txBody>
      </p:sp>
      <p:sp>
        <p:nvSpPr>
          <p:cNvPr id="25" name="Line 22">
            <a:extLst>
              <a:ext uri="{FF2B5EF4-FFF2-40B4-BE49-F238E27FC236}">
                <a16:creationId xmlns:a16="http://schemas.microsoft.com/office/drawing/2014/main" id="{DCCAF2AE-3E8D-3263-67AC-C44D45754488}"/>
              </a:ext>
            </a:extLst>
          </p:cNvPr>
          <p:cNvSpPr>
            <a:spLocks noChangeShapeType="1"/>
          </p:cNvSpPr>
          <p:nvPr/>
        </p:nvSpPr>
        <p:spPr bwMode="auto">
          <a:xfrm>
            <a:off x="5014959" y="2234115"/>
            <a:ext cx="3318933" cy="14666"/>
          </a:xfrm>
          <a:prstGeom prst="line">
            <a:avLst/>
          </a:prstGeom>
          <a:noFill/>
          <a:ln w="38100">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テキスト ボックス 25">
            <a:extLst>
              <a:ext uri="{FF2B5EF4-FFF2-40B4-BE49-F238E27FC236}">
                <a16:creationId xmlns:a16="http://schemas.microsoft.com/office/drawing/2014/main" id="{061C1B74-623A-EF65-0C6B-7E043D18B7A9}"/>
              </a:ext>
            </a:extLst>
          </p:cNvPr>
          <p:cNvSpPr txBox="1"/>
          <p:nvPr/>
        </p:nvSpPr>
        <p:spPr>
          <a:xfrm>
            <a:off x="5372147" y="1875733"/>
            <a:ext cx="3765286" cy="307777"/>
          </a:xfrm>
          <a:prstGeom prst="rect">
            <a:avLst/>
          </a:prstGeom>
          <a:noFill/>
        </p:spPr>
        <p:txBody>
          <a:bodyPr wrap="square" rtlCol="0">
            <a:spAutoFit/>
          </a:bodyPr>
          <a:lstStyle/>
          <a:p>
            <a:r>
              <a:rPr lang="ja-JP" altLang="en-US" sz="1400" b="1" dirty="0">
                <a:solidFill>
                  <a:schemeClr val="accent2">
                    <a:lumMod val="75000"/>
                  </a:schemeClr>
                </a:solidFill>
                <a:ea typeface="メイリオ" panose="020B0604030504040204" pitchFamily="50" charset="-128"/>
              </a:rPr>
              <a:t>曖昧作業によるトラブル対応工数</a:t>
            </a:r>
          </a:p>
        </p:txBody>
      </p:sp>
      <p:sp>
        <p:nvSpPr>
          <p:cNvPr id="27" name="AutoShape 13">
            <a:extLst>
              <a:ext uri="{FF2B5EF4-FFF2-40B4-BE49-F238E27FC236}">
                <a16:creationId xmlns:a16="http://schemas.microsoft.com/office/drawing/2014/main" id="{6AE3D2D3-5C8E-905F-83D3-2AF47A5C8943}"/>
              </a:ext>
            </a:extLst>
          </p:cNvPr>
          <p:cNvSpPr>
            <a:spLocks noChangeArrowheads="1"/>
          </p:cNvSpPr>
          <p:nvPr/>
        </p:nvSpPr>
        <p:spPr bwMode="auto">
          <a:xfrm>
            <a:off x="5132112" y="2308327"/>
            <a:ext cx="858837" cy="402515"/>
          </a:xfrm>
          <a:prstGeom prst="homePlate">
            <a:avLst>
              <a:gd name="adj" fmla="val 39230"/>
            </a:avLst>
          </a:prstGeom>
          <a:solidFill>
            <a:srgbClr val="339966"/>
          </a:solidFill>
          <a:ln w="635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dirty="0">
                <a:solidFill>
                  <a:schemeClr val="bg1"/>
                </a:solidFill>
                <a:ea typeface="メイリオ" panose="020B0604030504040204" pitchFamily="50" charset="-128"/>
              </a:rPr>
              <a:t>活動後</a:t>
            </a:r>
          </a:p>
        </p:txBody>
      </p:sp>
      <p:sp>
        <p:nvSpPr>
          <p:cNvPr id="28" name="テキスト ボックス 27">
            <a:extLst>
              <a:ext uri="{FF2B5EF4-FFF2-40B4-BE49-F238E27FC236}">
                <a16:creationId xmlns:a16="http://schemas.microsoft.com/office/drawing/2014/main" id="{68E2CF75-5FF6-351A-22E6-E94C55BA4D78}"/>
              </a:ext>
            </a:extLst>
          </p:cNvPr>
          <p:cNvSpPr txBox="1"/>
          <p:nvPr/>
        </p:nvSpPr>
        <p:spPr>
          <a:xfrm>
            <a:off x="132983" y="3430748"/>
            <a:ext cx="1135271" cy="400110"/>
          </a:xfrm>
          <a:prstGeom prst="rect">
            <a:avLst/>
          </a:prstGeom>
          <a:noFill/>
        </p:spPr>
        <p:txBody>
          <a:bodyPr wrap="square" rtlCol="0">
            <a:spAutoFit/>
          </a:bodyPr>
          <a:lstStyle/>
          <a:p>
            <a:pPr algn="ctr"/>
            <a:r>
              <a:rPr kumimoji="1" lang="en-US" altLang="ja-JP" sz="1000" b="1" dirty="0"/>
              <a:t>4</a:t>
            </a:r>
            <a:r>
              <a:rPr kumimoji="1" lang="ja-JP" altLang="en-US" sz="1000" b="1" dirty="0"/>
              <a:t>月～９月</a:t>
            </a:r>
            <a:endParaRPr kumimoji="1" lang="en-US" altLang="ja-JP" sz="1000" b="1" dirty="0"/>
          </a:p>
          <a:p>
            <a:pPr algn="ctr"/>
            <a:r>
              <a:rPr kumimoji="1" lang="ja-JP" altLang="en-US" sz="1000" b="1" dirty="0"/>
              <a:t>トラブル発生件数</a:t>
            </a:r>
          </a:p>
        </p:txBody>
      </p:sp>
      <p:sp>
        <p:nvSpPr>
          <p:cNvPr id="29" name="テキスト ボックス 28">
            <a:extLst>
              <a:ext uri="{FF2B5EF4-FFF2-40B4-BE49-F238E27FC236}">
                <a16:creationId xmlns:a16="http://schemas.microsoft.com/office/drawing/2014/main" id="{AFE9BBFF-DCAF-F386-69D6-55F3B3FAD9D3}"/>
              </a:ext>
            </a:extLst>
          </p:cNvPr>
          <p:cNvSpPr txBox="1"/>
          <p:nvPr/>
        </p:nvSpPr>
        <p:spPr>
          <a:xfrm>
            <a:off x="155020" y="3704404"/>
            <a:ext cx="3933381" cy="523220"/>
          </a:xfrm>
          <a:prstGeom prst="rect">
            <a:avLst/>
          </a:prstGeom>
          <a:noFill/>
        </p:spPr>
        <p:txBody>
          <a:bodyPr wrap="square" rtlCol="0">
            <a:spAutoFit/>
          </a:bodyPr>
          <a:lstStyle/>
          <a:p>
            <a:r>
              <a:rPr kumimoji="1" lang="ja-JP" altLang="en-US" sz="2800" b="1" dirty="0"/>
              <a:t>   </a:t>
            </a:r>
            <a:r>
              <a:rPr kumimoji="1" lang="en-US" altLang="ja-JP" sz="2800" b="1" dirty="0"/>
              <a:t>6 ÷</a:t>
            </a:r>
            <a:r>
              <a:rPr kumimoji="1" lang="ja-JP" altLang="en-US" sz="2800" b="1" dirty="0"/>
              <a:t> </a:t>
            </a:r>
            <a:r>
              <a:rPr kumimoji="1" lang="en-US" altLang="ja-JP" sz="2800" b="1" dirty="0"/>
              <a:t>6</a:t>
            </a:r>
            <a:r>
              <a:rPr kumimoji="1" lang="ja-JP" altLang="en-US" sz="2800" b="1" dirty="0"/>
              <a:t>　 ＝ </a:t>
            </a:r>
            <a:r>
              <a:rPr kumimoji="1" lang="en-US" altLang="ja-JP" sz="2800" b="1" dirty="0">
                <a:solidFill>
                  <a:srgbClr val="FF0000"/>
                </a:solidFill>
              </a:rPr>
              <a:t>1</a:t>
            </a:r>
            <a:r>
              <a:rPr kumimoji="1" lang="ja-JP" altLang="en-US" sz="1600" b="1" dirty="0">
                <a:solidFill>
                  <a:srgbClr val="FF0000"/>
                </a:solidFill>
              </a:rPr>
              <a:t>件</a:t>
            </a:r>
          </a:p>
        </p:txBody>
      </p:sp>
      <p:sp>
        <p:nvSpPr>
          <p:cNvPr id="30" name="テキスト ボックス 29">
            <a:extLst>
              <a:ext uri="{FF2B5EF4-FFF2-40B4-BE49-F238E27FC236}">
                <a16:creationId xmlns:a16="http://schemas.microsoft.com/office/drawing/2014/main" id="{BE54C85C-59ED-BB75-E219-C101E1B41B90}"/>
              </a:ext>
            </a:extLst>
          </p:cNvPr>
          <p:cNvSpPr txBox="1"/>
          <p:nvPr/>
        </p:nvSpPr>
        <p:spPr>
          <a:xfrm>
            <a:off x="2165894" y="3373889"/>
            <a:ext cx="1135271" cy="400110"/>
          </a:xfrm>
          <a:prstGeom prst="rect">
            <a:avLst/>
          </a:prstGeom>
          <a:noFill/>
        </p:spPr>
        <p:txBody>
          <a:bodyPr wrap="square" rtlCol="0">
            <a:spAutoFit/>
          </a:bodyPr>
          <a:lstStyle/>
          <a:p>
            <a:pPr algn="ctr"/>
            <a:r>
              <a:rPr kumimoji="1" lang="ja-JP" altLang="en-US" sz="1000" b="1" dirty="0"/>
              <a:t>月平均</a:t>
            </a:r>
            <a:endParaRPr kumimoji="1" lang="en-US" altLang="ja-JP" sz="1000" b="1" dirty="0"/>
          </a:p>
          <a:p>
            <a:pPr algn="ctr"/>
            <a:r>
              <a:rPr kumimoji="1" lang="ja-JP" altLang="en-US" sz="1000" b="1" dirty="0"/>
              <a:t>トラブル発生件数</a:t>
            </a:r>
            <a:endParaRPr kumimoji="1" lang="en-US" altLang="ja-JP" sz="1000" b="1" dirty="0"/>
          </a:p>
        </p:txBody>
      </p:sp>
      <p:sp>
        <p:nvSpPr>
          <p:cNvPr id="32" name="テキスト ボックス 31">
            <a:extLst>
              <a:ext uri="{FF2B5EF4-FFF2-40B4-BE49-F238E27FC236}">
                <a16:creationId xmlns:a16="http://schemas.microsoft.com/office/drawing/2014/main" id="{DF6EA73D-BD53-B28B-3F6B-43BC2EF822EC}"/>
              </a:ext>
            </a:extLst>
          </p:cNvPr>
          <p:cNvSpPr txBox="1"/>
          <p:nvPr/>
        </p:nvSpPr>
        <p:spPr>
          <a:xfrm>
            <a:off x="-46410" y="2861208"/>
            <a:ext cx="2301002" cy="584775"/>
          </a:xfrm>
          <a:prstGeom prst="rect">
            <a:avLst/>
          </a:prstGeom>
          <a:noFill/>
        </p:spPr>
        <p:txBody>
          <a:bodyPr wrap="square" rtlCol="0">
            <a:spAutoFit/>
          </a:bodyPr>
          <a:lstStyle/>
          <a:p>
            <a:pPr algn="ctr"/>
            <a:r>
              <a:rPr kumimoji="1" lang="ja-JP" altLang="en-US" sz="1600" b="1" dirty="0"/>
              <a:t>１件当たりのトラブル</a:t>
            </a:r>
            <a:endParaRPr kumimoji="1" lang="en-US" altLang="ja-JP" sz="1600" b="1" dirty="0"/>
          </a:p>
          <a:p>
            <a:pPr algn="ctr"/>
            <a:r>
              <a:rPr kumimoji="1" lang="ja-JP" altLang="en-US" sz="1600" b="1" dirty="0"/>
              <a:t>対応にかかる時間</a:t>
            </a:r>
            <a:endParaRPr kumimoji="1" lang="en-US" altLang="ja-JP" sz="1600" b="1" dirty="0">
              <a:solidFill>
                <a:srgbClr val="FF0000"/>
              </a:solidFill>
            </a:endParaRPr>
          </a:p>
        </p:txBody>
      </p:sp>
      <p:sp>
        <p:nvSpPr>
          <p:cNvPr id="33" name="テキスト ボックス 32">
            <a:extLst>
              <a:ext uri="{FF2B5EF4-FFF2-40B4-BE49-F238E27FC236}">
                <a16:creationId xmlns:a16="http://schemas.microsoft.com/office/drawing/2014/main" id="{11A8049E-2A59-4775-6867-0AABE99F0343}"/>
              </a:ext>
            </a:extLst>
          </p:cNvPr>
          <p:cNvSpPr txBox="1"/>
          <p:nvPr/>
        </p:nvSpPr>
        <p:spPr>
          <a:xfrm>
            <a:off x="1982980" y="2865604"/>
            <a:ext cx="1236236" cy="523220"/>
          </a:xfrm>
          <a:prstGeom prst="rect">
            <a:avLst/>
          </a:prstGeom>
          <a:noFill/>
        </p:spPr>
        <p:txBody>
          <a:bodyPr wrap="none" rtlCol="0">
            <a:spAutoFit/>
          </a:bodyPr>
          <a:lstStyle/>
          <a:p>
            <a:r>
              <a:rPr kumimoji="1" lang="ja-JP" altLang="en-US" sz="2800" b="1" dirty="0"/>
              <a:t>＝</a:t>
            </a:r>
            <a:r>
              <a:rPr kumimoji="1" lang="en-US" altLang="ja-JP" sz="2800" b="1" dirty="0">
                <a:solidFill>
                  <a:srgbClr val="FF0000"/>
                </a:solidFill>
              </a:rPr>
              <a:t>10</a:t>
            </a:r>
            <a:r>
              <a:rPr kumimoji="1" lang="ja-JP" altLang="en-US" sz="1600" b="1" dirty="0">
                <a:solidFill>
                  <a:srgbClr val="FF0000"/>
                </a:solidFill>
              </a:rPr>
              <a:t>分</a:t>
            </a:r>
          </a:p>
        </p:txBody>
      </p:sp>
      <p:sp>
        <p:nvSpPr>
          <p:cNvPr id="34" name="テキスト ボックス 33">
            <a:extLst>
              <a:ext uri="{FF2B5EF4-FFF2-40B4-BE49-F238E27FC236}">
                <a16:creationId xmlns:a16="http://schemas.microsoft.com/office/drawing/2014/main" id="{884FA5F5-8A27-AC30-05AE-1278BC1A6861}"/>
              </a:ext>
            </a:extLst>
          </p:cNvPr>
          <p:cNvSpPr txBox="1"/>
          <p:nvPr/>
        </p:nvSpPr>
        <p:spPr>
          <a:xfrm>
            <a:off x="162347" y="4451850"/>
            <a:ext cx="3098925" cy="523220"/>
          </a:xfrm>
          <a:prstGeom prst="rect">
            <a:avLst/>
          </a:prstGeom>
          <a:noFill/>
        </p:spPr>
        <p:txBody>
          <a:bodyPr wrap="none" rtlCol="0">
            <a:spAutoFit/>
          </a:bodyPr>
          <a:lstStyle/>
          <a:p>
            <a:r>
              <a:rPr kumimoji="1" lang="en-US" altLang="ja-JP" sz="2800" b="1" dirty="0"/>
              <a:t>   1</a:t>
            </a:r>
            <a:r>
              <a:rPr kumimoji="1" lang="ja-JP" altLang="en-US" sz="2800" b="1" dirty="0"/>
              <a:t> </a:t>
            </a:r>
            <a:r>
              <a:rPr kumimoji="1" lang="en-US" altLang="ja-JP" sz="2800" b="1" dirty="0"/>
              <a:t>× 10</a:t>
            </a:r>
            <a:r>
              <a:rPr kumimoji="1" lang="ja-JP" altLang="en-US" sz="2800" b="1" dirty="0"/>
              <a:t>　＝</a:t>
            </a:r>
            <a:r>
              <a:rPr kumimoji="1" lang="en-US" altLang="ja-JP" sz="2800" b="1" dirty="0">
                <a:solidFill>
                  <a:srgbClr val="FF0000"/>
                </a:solidFill>
              </a:rPr>
              <a:t>10</a:t>
            </a:r>
            <a:r>
              <a:rPr kumimoji="1" lang="ja-JP" altLang="en-US" sz="1600" b="1" dirty="0">
                <a:solidFill>
                  <a:srgbClr val="FF0000"/>
                </a:solidFill>
              </a:rPr>
              <a:t>分</a:t>
            </a:r>
            <a:endParaRPr kumimoji="1" lang="en-US" altLang="ja-JP" sz="1600" b="1" dirty="0">
              <a:solidFill>
                <a:srgbClr val="FF0000"/>
              </a:solidFill>
            </a:endParaRPr>
          </a:p>
        </p:txBody>
      </p:sp>
      <p:sp>
        <p:nvSpPr>
          <p:cNvPr id="35" name="テキスト ボックス 34">
            <a:extLst>
              <a:ext uri="{FF2B5EF4-FFF2-40B4-BE49-F238E27FC236}">
                <a16:creationId xmlns:a16="http://schemas.microsoft.com/office/drawing/2014/main" id="{9D283591-499F-7680-7BC1-D69B707C9C8C}"/>
              </a:ext>
            </a:extLst>
          </p:cNvPr>
          <p:cNvSpPr txBox="1"/>
          <p:nvPr/>
        </p:nvSpPr>
        <p:spPr>
          <a:xfrm>
            <a:off x="1109259" y="4140647"/>
            <a:ext cx="1135271" cy="400110"/>
          </a:xfrm>
          <a:prstGeom prst="rect">
            <a:avLst/>
          </a:prstGeom>
          <a:noFill/>
        </p:spPr>
        <p:txBody>
          <a:bodyPr wrap="square" rtlCol="0">
            <a:spAutoFit/>
          </a:bodyPr>
          <a:lstStyle/>
          <a:p>
            <a:pPr algn="ctr"/>
            <a:r>
              <a:rPr kumimoji="1" lang="ja-JP" altLang="en-US" sz="1000" b="1" dirty="0"/>
              <a:t>月平均</a:t>
            </a:r>
            <a:endParaRPr kumimoji="1" lang="en-US" altLang="ja-JP" sz="1000" b="1" dirty="0"/>
          </a:p>
          <a:p>
            <a:pPr algn="ctr"/>
            <a:r>
              <a:rPr kumimoji="1" lang="ja-JP" altLang="en-US" sz="1000" b="1" dirty="0"/>
              <a:t>トラブル対応工数</a:t>
            </a:r>
            <a:endParaRPr kumimoji="1" lang="en-US" altLang="ja-JP" sz="1000" b="1" dirty="0"/>
          </a:p>
        </p:txBody>
      </p:sp>
      <p:sp>
        <p:nvSpPr>
          <p:cNvPr id="36" name="テキスト ボックス 35">
            <a:extLst>
              <a:ext uri="{FF2B5EF4-FFF2-40B4-BE49-F238E27FC236}">
                <a16:creationId xmlns:a16="http://schemas.microsoft.com/office/drawing/2014/main" id="{85F5B314-E0F5-3F56-80D5-BC0BBD0E41DA}"/>
              </a:ext>
            </a:extLst>
          </p:cNvPr>
          <p:cNvSpPr txBox="1"/>
          <p:nvPr/>
        </p:nvSpPr>
        <p:spPr>
          <a:xfrm>
            <a:off x="102300" y="5169984"/>
            <a:ext cx="3799438" cy="523220"/>
          </a:xfrm>
          <a:prstGeom prst="rect">
            <a:avLst/>
          </a:prstGeom>
          <a:noFill/>
        </p:spPr>
        <p:txBody>
          <a:bodyPr wrap="none" rtlCol="0">
            <a:spAutoFit/>
          </a:bodyPr>
          <a:lstStyle/>
          <a:p>
            <a:r>
              <a:rPr kumimoji="1" lang="en-US" altLang="ja-JP" sz="2800" b="1" dirty="0"/>
              <a:t> 10 × 239</a:t>
            </a:r>
            <a:r>
              <a:rPr kumimoji="1" lang="ja-JP" altLang="en-US" b="1" dirty="0"/>
              <a:t> </a:t>
            </a:r>
            <a:r>
              <a:rPr kumimoji="1" lang="ja-JP" altLang="en-US" sz="2800" b="1" dirty="0"/>
              <a:t>＝</a:t>
            </a:r>
            <a:r>
              <a:rPr kumimoji="1" lang="en-US" altLang="ja-JP" sz="2800" b="1" dirty="0">
                <a:solidFill>
                  <a:srgbClr val="FF0000"/>
                </a:solidFill>
              </a:rPr>
              <a:t>2,390</a:t>
            </a:r>
            <a:r>
              <a:rPr kumimoji="1" lang="ja-JP" altLang="en-US" sz="1600" b="1" dirty="0">
                <a:solidFill>
                  <a:srgbClr val="FF0000"/>
                </a:solidFill>
              </a:rPr>
              <a:t>円</a:t>
            </a:r>
            <a:endParaRPr kumimoji="1" lang="en-US" altLang="ja-JP" sz="1600" b="1" dirty="0">
              <a:solidFill>
                <a:srgbClr val="FF0000"/>
              </a:solidFill>
            </a:endParaRPr>
          </a:p>
        </p:txBody>
      </p:sp>
      <p:sp>
        <p:nvSpPr>
          <p:cNvPr id="37" name="テキスト ボックス 36">
            <a:extLst>
              <a:ext uri="{FF2B5EF4-FFF2-40B4-BE49-F238E27FC236}">
                <a16:creationId xmlns:a16="http://schemas.microsoft.com/office/drawing/2014/main" id="{2D13CD02-11E2-AE34-4332-EB09B9431AAA}"/>
              </a:ext>
            </a:extLst>
          </p:cNvPr>
          <p:cNvSpPr txBox="1"/>
          <p:nvPr/>
        </p:nvSpPr>
        <p:spPr>
          <a:xfrm>
            <a:off x="1117160" y="5004474"/>
            <a:ext cx="1282597" cy="246221"/>
          </a:xfrm>
          <a:prstGeom prst="rect">
            <a:avLst/>
          </a:prstGeom>
          <a:noFill/>
        </p:spPr>
        <p:txBody>
          <a:bodyPr wrap="square" rtlCol="0">
            <a:spAutoFit/>
          </a:bodyPr>
          <a:lstStyle/>
          <a:p>
            <a:pPr algn="ctr"/>
            <a:r>
              <a:rPr kumimoji="1" lang="ja-JP" altLang="en-US" sz="1000" b="1" dirty="0"/>
              <a:t>改善レート</a:t>
            </a:r>
            <a:r>
              <a:rPr kumimoji="1" lang="en-US" altLang="ja-JP" sz="1000" b="1" dirty="0"/>
              <a:t>(</a:t>
            </a:r>
            <a:r>
              <a:rPr kumimoji="1" lang="ja-JP" altLang="en-US" sz="1000" b="1" dirty="0"/>
              <a:t>円</a:t>
            </a:r>
            <a:r>
              <a:rPr kumimoji="1" lang="en-US" altLang="ja-JP" sz="1000" b="1" dirty="0"/>
              <a:t>/</a:t>
            </a:r>
            <a:r>
              <a:rPr kumimoji="1" lang="ja-JP" altLang="en-US" sz="1000" b="1" dirty="0"/>
              <a:t>分）</a:t>
            </a:r>
            <a:endParaRPr kumimoji="1" lang="en-US" altLang="ja-JP" sz="1000" b="1" dirty="0"/>
          </a:p>
        </p:txBody>
      </p:sp>
      <p:sp>
        <p:nvSpPr>
          <p:cNvPr id="38" name="テキスト ボックス 37">
            <a:extLst>
              <a:ext uri="{FF2B5EF4-FFF2-40B4-BE49-F238E27FC236}">
                <a16:creationId xmlns:a16="http://schemas.microsoft.com/office/drawing/2014/main" id="{315EBE5A-9BBE-1D1F-FC31-451906D2E809}"/>
              </a:ext>
            </a:extLst>
          </p:cNvPr>
          <p:cNvSpPr txBox="1"/>
          <p:nvPr/>
        </p:nvSpPr>
        <p:spPr>
          <a:xfrm>
            <a:off x="4990303" y="2577003"/>
            <a:ext cx="3851835" cy="584775"/>
          </a:xfrm>
          <a:prstGeom prst="rect">
            <a:avLst/>
          </a:prstGeom>
          <a:noFill/>
        </p:spPr>
        <p:txBody>
          <a:bodyPr wrap="square" rtlCol="0">
            <a:spAutoFit/>
          </a:bodyPr>
          <a:lstStyle/>
          <a:p>
            <a:r>
              <a:rPr kumimoji="1" lang="ja-JP" altLang="en-US" sz="2000" b="1" dirty="0"/>
              <a:t>・</a:t>
            </a:r>
            <a:r>
              <a:rPr kumimoji="1" lang="en-US" altLang="ja-JP" sz="2000" b="1" dirty="0"/>
              <a:t>2~3</a:t>
            </a:r>
            <a:r>
              <a:rPr kumimoji="1" lang="ja-JP" altLang="en-US" sz="2000" b="1" dirty="0"/>
              <a:t>月トラブル発生件数</a:t>
            </a:r>
            <a:r>
              <a:rPr kumimoji="1" lang="ja-JP" altLang="en-US" sz="3200" b="1" dirty="0">
                <a:solidFill>
                  <a:srgbClr val="FF0000"/>
                </a:solidFill>
              </a:rPr>
              <a:t>０件</a:t>
            </a:r>
          </a:p>
        </p:txBody>
      </p:sp>
      <p:sp>
        <p:nvSpPr>
          <p:cNvPr id="41" name="四角形: 対角を切り取る 40">
            <a:extLst>
              <a:ext uri="{FF2B5EF4-FFF2-40B4-BE49-F238E27FC236}">
                <a16:creationId xmlns:a16="http://schemas.microsoft.com/office/drawing/2014/main" id="{0761C0BC-9564-16A8-78A4-4E1B48627D9B}"/>
              </a:ext>
            </a:extLst>
          </p:cNvPr>
          <p:cNvSpPr/>
          <p:nvPr/>
        </p:nvSpPr>
        <p:spPr>
          <a:xfrm>
            <a:off x="5087359" y="4183370"/>
            <a:ext cx="3589775" cy="797322"/>
          </a:xfrm>
          <a:prstGeom prst="snip2DiagRect">
            <a:avLst/>
          </a:prstGeom>
          <a:gradFill flip="none" rotWithShape="1">
            <a:gsLst>
              <a:gs pos="0">
                <a:srgbClr val="CCFF66">
                  <a:gamma/>
                  <a:tint val="0"/>
                  <a:invGamma/>
                </a:srgbClr>
              </a:gs>
              <a:gs pos="100000">
                <a:srgbClr val="CCFF66"/>
              </a:gs>
            </a:gsLst>
            <a:lin ang="5400000" scaled="1"/>
            <a:tileRect/>
          </a:gradFill>
          <a:ln w="38100">
            <a:solidFill>
              <a:srgbClr val="2A9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rgbClr val="FF0000"/>
                </a:solidFill>
                <a:ea typeface="メイリオ" panose="020B0604030504040204" pitchFamily="50" charset="-128"/>
              </a:rPr>
              <a:t>28,680</a:t>
            </a:r>
            <a:r>
              <a:rPr lang="ja-JP" altLang="en-US" sz="2800" b="1" dirty="0">
                <a:solidFill>
                  <a:srgbClr val="FF0000"/>
                </a:solidFill>
                <a:ea typeface="メイリオ" panose="020B0604030504040204" pitchFamily="50" charset="-128"/>
              </a:rPr>
              <a:t>円</a:t>
            </a:r>
            <a:r>
              <a:rPr lang="en-US" altLang="ja-JP" sz="2800" b="1" dirty="0">
                <a:solidFill>
                  <a:srgbClr val="FF0000"/>
                </a:solidFill>
                <a:ea typeface="メイリオ" panose="020B0604030504040204" pitchFamily="50" charset="-128"/>
              </a:rPr>
              <a:t>/</a:t>
            </a:r>
            <a:r>
              <a:rPr lang="ja-JP" altLang="en-US" sz="2800" b="1" dirty="0">
                <a:solidFill>
                  <a:srgbClr val="FF0000"/>
                </a:solidFill>
                <a:ea typeface="メイリオ" panose="020B0604030504040204" pitchFamily="50" charset="-128"/>
              </a:rPr>
              <a:t>年</a:t>
            </a:r>
            <a:r>
              <a:rPr kumimoji="1" lang="ja-JP" altLang="en-US" sz="2800" b="1" dirty="0">
                <a:solidFill>
                  <a:srgbClr val="FF0000"/>
                </a:solidFill>
                <a:ea typeface="メイリオ" panose="020B0604030504040204" pitchFamily="50" charset="-128"/>
              </a:rPr>
              <a:t>削減</a:t>
            </a:r>
            <a:endParaRPr lang="ja-JP" altLang="en-US" sz="2800" b="1" dirty="0">
              <a:solidFill>
                <a:srgbClr val="FF0000"/>
              </a:solidFill>
              <a:ea typeface="メイリオ" panose="020B0604030504040204" pitchFamily="50" charset="-128"/>
            </a:endParaRPr>
          </a:p>
        </p:txBody>
      </p:sp>
      <p:sp>
        <p:nvSpPr>
          <p:cNvPr id="3" name="テキスト ボックス 2">
            <a:extLst>
              <a:ext uri="{FF2B5EF4-FFF2-40B4-BE49-F238E27FC236}">
                <a16:creationId xmlns:a16="http://schemas.microsoft.com/office/drawing/2014/main" id="{8ECC96C5-A39D-61CB-8233-3534B81EA0F0}"/>
              </a:ext>
            </a:extLst>
          </p:cNvPr>
          <p:cNvSpPr txBox="1"/>
          <p:nvPr/>
        </p:nvSpPr>
        <p:spPr>
          <a:xfrm>
            <a:off x="5015329" y="3268912"/>
            <a:ext cx="3851835" cy="892552"/>
          </a:xfrm>
          <a:prstGeom prst="rect">
            <a:avLst/>
          </a:prstGeom>
          <a:noFill/>
        </p:spPr>
        <p:txBody>
          <a:bodyPr wrap="square" rtlCol="0">
            <a:spAutoFit/>
          </a:bodyPr>
          <a:lstStyle/>
          <a:p>
            <a:r>
              <a:rPr kumimoji="1" lang="ja-JP" altLang="en-US" sz="2000" b="1" dirty="0"/>
              <a:t>・</a:t>
            </a:r>
            <a:r>
              <a:rPr kumimoji="1" lang="en-US" altLang="ja-JP" sz="2000" b="1" dirty="0"/>
              <a:t>M</a:t>
            </a:r>
            <a:r>
              <a:rPr kumimoji="1" lang="ja-JP" altLang="en-US" sz="2000" b="1" dirty="0"/>
              <a:t>票活動、改善メモによる</a:t>
            </a:r>
            <a:endParaRPr kumimoji="1" lang="en-US" altLang="ja-JP" sz="2000" b="1" dirty="0"/>
          </a:p>
          <a:p>
            <a:r>
              <a:rPr kumimoji="1" lang="ja-JP" altLang="en-US" sz="2000" b="1" dirty="0"/>
              <a:t>トラブル未然防止効果  </a:t>
            </a:r>
            <a:r>
              <a:rPr kumimoji="1" lang="en-US" altLang="ja-JP" sz="3200" b="1" dirty="0">
                <a:solidFill>
                  <a:srgbClr val="FF0000"/>
                </a:solidFill>
              </a:rPr>
              <a:t>49</a:t>
            </a:r>
            <a:r>
              <a:rPr kumimoji="1" lang="ja-JP" altLang="en-US" sz="3200" b="1" dirty="0">
                <a:solidFill>
                  <a:srgbClr val="FF0000"/>
                </a:solidFill>
              </a:rPr>
              <a:t>件</a:t>
            </a:r>
          </a:p>
        </p:txBody>
      </p:sp>
      <p:sp>
        <p:nvSpPr>
          <p:cNvPr id="5" name="テキスト ボックス 4">
            <a:extLst>
              <a:ext uri="{FF2B5EF4-FFF2-40B4-BE49-F238E27FC236}">
                <a16:creationId xmlns:a16="http://schemas.microsoft.com/office/drawing/2014/main" id="{CF1E2ACA-426B-DC79-E0C4-0A9DFBD9D98B}"/>
              </a:ext>
            </a:extLst>
          </p:cNvPr>
          <p:cNvSpPr txBox="1"/>
          <p:nvPr/>
        </p:nvSpPr>
        <p:spPr>
          <a:xfrm>
            <a:off x="137015" y="5814651"/>
            <a:ext cx="4132863" cy="523220"/>
          </a:xfrm>
          <a:prstGeom prst="rect">
            <a:avLst/>
          </a:prstGeom>
          <a:noFill/>
        </p:spPr>
        <p:txBody>
          <a:bodyPr wrap="none" rtlCol="0">
            <a:spAutoFit/>
          </a:bodyPr>
          <a:lstStyle/>
          <a:p>
            <a:r>
              <a:rPr kumimoji="1" lang="en-US" altLang="ja-JP" sz="2800" b="1" dirty="0"/>
              <a:t> </a:t>
            </a:r>
            <a:r>
              <a:rPr kumimoji="1" lang="en-US" altLang="ja-JP" sz="2400" b="1" dirty="0"/>
              <a:t>2,390 × 12</a:t>
            </a:r>
            <a:r>
              <a:rPr kumimoji="1" lang="ja-JP" altLang="en-US" sz="2400" b="1" dirty="0"/>
              <a:t> </a:t>
            </a:r>
            <a:r>
              <a:rPr kumimoji="1" lang="ja-JP" altLang="en-US" sz="2800" b="1" dirty="0"/>
              <a:t>＝</a:t>
            </a:r>
            <a:r>
              <a:rPr kumimoji="1" lang="en-US" altLang="ja-JP" sz="2800" b="1" dirty="0">
                <a:solidFill>
                  <a:srgbClr val="FF0000"/>
                </a:solidFill>
              </a:rPr>
              <a:t>28,680</a:t>
            </a:r>
            <a:r>
              <a:rPr kumimoji="1" lang="ja-JP" altLang="en-US" sz="1600" b="1" dirty="0">
                <a:solidFill>
                  <a:srgbClr val="FF0000"/>
                </a:solidFill>
              </a:rPr>
              <a:t>円</a:t>
            </a:r>
            <a:endParaRPr kumimoji="1" lang="en-US" altLang="ja-JP" sz="1600" b="1" dirty="0">
              <a:solidFill>
                <a:srgbClr val="FF0000"/>
              </a:solidFill>
            </a:endParaRPr>
          </a:p>
        </p:txBody>
      </p:sp>
      <p:sp>
        <p:nvSpPr>
          <p:cNvPr id="7" name="テキスト ボックス 6">
            <a:extLst>
              <a:ext uri="{FF2B5EF4-FFF2-40B4-BE49-F238E27FC236}">
                <a16:creationId xmlns:a16="http://schemas.microsoft.com/office/drawing/2014/main" id="{7CC487A2-FDF4-91EE-1271-3BBA4F47D803}"/>
              </a:ext>
            </a:extLst>
          </p:cNvPr>
          <p:cNvSpPr txBox="1"/>
          <p:nvPr/>
        </p:nvSpPr>
        <p:spPr>
          <a:xfrm>
            <a:off x="2267191" y="5669840"/>
            <a:ext cx="1776869" cy="246221"/>
          </a:xfrm>
          <a:prstGeom prst="rect">
            <a:avLst/>
          </a:prstGeom>
          <a:noFill/>
        </p:spPr>
        <p:txBody>
          <a:bodyPr wrap="square" rtlCol="0">
            <a:spAutoFit/>
          </a:bodyPr>
          <a:lstStyle/>
          <a:p>
            <a:pPr algn="ctr"/>
            <a:r>
              <a:rPr kumimoji="1" lang="ja-JP" altLang="en-US" sz="1000" b="1" dirty="0"/>
              <a:t>トラブル対応工数</a:t>
            </a:r>
            <a:r>
              <a:rPr kumimoji="1" lang="en-US" altLang="ja-JP" sz="1000" b="1" dirty="0"/>
              <a:t>(</a:t>
            </a:r>
            <a:r>
              <a:rPr kumimoji="1" lang="ja-JP" altLang="en-US" sz="1000" b="1" dirty="0"/>
              <a:t>円</a:t>
            </a:r>
            <a:r>
              <a:rPr kumimoji="1" lang="en-US" altLang="ja-JP" sz="1000" b="1" dirty="0"/>
              <a:t>/</a:t>
            </a:r>
            <a:r>
              <a:rPr kumimoji="1" lang="ja-JP" altLang="en-US" sz="1000" b="1" dirty="0"/>
              <a:t>年）</a:t>
            </a:r>
            <a:endParaRPr kumimoji="1" lang="en-US" altLang="ja-JP" sz="1000" b="1" dirty="0"/>
          </a:p>
        </p:txBody>
      </p:sp>
      <p:sp>
        <p:nvSpPr>
          <p:cNvPr id="10" name="四角形: 角を丸くする 9">
            <a:extLst>
              <a:ext uri="{FF2B5EF4-FFF2-40B4-BE49-F238E27FC236}">
                <a16:creationId xmlns:a16="http://schemas.microsoft.com/office/drawing/2014/main" id="{D072DCBB-F78D-7747-8D01-C08379D042F3}"/>
              </a:ext>
            </a:extLst>
          </p:cNvPr>
          <p:cNvSpPr/>
          <p:nvPr/>
        </p:nvSpPr>
        <p:spPr>
          <a:xfrm>
            <a:off x="5028089" y="5088549"/>
            <a:ext cx="3672000" cy="1407667"/>
          </a:xfrm>
          <a:prstGeom prst="round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FF0000"/>
              </a:solidFill>
            </a:endParaRPr>
          </a:p>
        </p:txBody>
      </p:sp>
      <p:sp>
        <p:nvSpPr>
          <p:cNvPr id="11" name="四角形: 角を丸くする 10">
            <a:extLst>
              <a:ext uri="{FF2B5EF4-FFF2-40B4-BE49-F238E27FC236}">
                <a16:creationId xmlns:a16="http://schemas.microsoft.com/office/drawing/2014/main" id="{5EA7EC1A-3D8B-78E5-588C-43FB6637BD66}"/>
              </a:ext>
            </a:extLst>
          </p:cNvPr>
          <p:cNvSpPr/>
          <p:nvPr/>
        </p:nvSpPr>
        <p:spPr>
          <a:xfrm>
            <a:off x="5200571" y="5184613"/>
            <a:ext cx="1083602" cy="351629"/>
          </a:xfrm>
          <a:prstGeom prst="round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2"/>
                </a:solidFill>
              </a:rPr>
              <a:t>付随効果</a:t>
            </a:r>
          </a:p>
        </p:txBody>
      </p:sp>
      <p:sp>
        <p:nvSpPr>
          <p:cNvPr id="13" name="テキスト ボックス 12">
            <a:extLst>
              <a:ext uri="{FF2B5EF4-FFF2-40B4-BE49-F238E27FC236}">
                <a16:creationId xmlns:a16="http://schemas.microsoft.com/office/drawing/2014/main" id="{11EDD8C2-554B-D7AD-98DE-163D2CF42BD5}"/>
              </a:ext>
            </a:extLst>
          </p:cNvPr>
          <p:cNvSpPr txBox="1"/>
          <p:nvPr/>
        </p:nvSpPr>
        <p:spPr>
          <a:xfrm>
            <a:off x="5049050" y="5536242"/>
            <a:ext cx="3758845" cy="400110"/>
          </a:xfrm>
          <a:prstGeom prst="rect">
            <a:avLst/>
          </a:prstGeom>
          <a:noFill/>
        </p:spPr>
        <p:txBody>
          <a:bodyPr wrap="square" rtlCol="0">
            <a:spAutoFit/>
          </a:bodyPr>
          <a:lstStyle/>
          <a:p>
            <a:r>
              <a:rPr kumimoji="1" lang="en-US" altLang="ja-JP" sz="2000" b="1" dirty="0"/>
              <a:t>49 ×</a:t>
            </a:r>
            <a:r>
              <a:rPr kumimoji="1" lang="ja-JP" altLang="en-US" sz="2000" b="1" dirty="0"/>
              <a:t> </a:t>
            </a:r>
            <a:r>
              <a:rPr kumimoji="1" lang="en-US" altLang="ja-JP" sz="2000" b="1" dirty="0"/>
              <a:t>2,390</a:t>
            </a:r>
            <a:r>
              <a:rPr kumimoji="1" lang="ja-JP" altLang="en-US" sz="2000" b="1" dirty="0"/>
              <a:t>　＝  </a:t>
            </a:r>
            <a:r>
              <a:rPr kumimoji="1" lang="en-US" altLang="ja-JP" sz="2000" b="1" dirty="0"/>
              <a:t>117,110</a:t>
            </a:r>
            <a:r>
              <a:rPr kumimoji="1" lang="ja-JP" altLang="en-US" sz="2000" b="1" dirty="0"/>
              <a:t>円</a:t>
            </a:r>
            <a:endParaRPr kumimoji="1" lang="ja-JP" altLang="en-US" sz="2000" b="1" dirty="0">
              <a:solidFill>
                <a:srgbClr val="FF0000"/>
              </a:solidFill>
            </a:endParaRPr>
          </a:p>
        </p:txBody>
      </p:sp>
      <p:sp>
        <p:nvSpPr>
          <p:cNvPr id="15" name="テキスト ボックス 14">
            <a:extLst>
              <a:ext uri="{FF2B5EF4-FFF2-40B4-BE49-F238E27FC236}">
                <a16:creationId xmlns:a16="http://schemas.microsoft.com/office/drawing/2014/main" id="{5005B3D4-6ECB-0AB4-50FF-C6ADDFC3FB17}"/>
              </a:ext>
            </a:extLst>
          </p:cNvPr>
          <p:cNvSpPr txBox="1"/>
          <p:nvPr/>
        </p:nvSpPr>
        <p:spPr>
          <a:xfrm>
            <a:off x="6852020" y="5140667"/>
            <a:ext cx="2001693" cy="400110"/>
          </a:xfrm>
          <a:prstGeom prst="rect">
            <a:avLst/>
          </a:prstGeom>
          <a:noFill/>
        </p:spPr>
        <p:txBody>
          <a:bodyPr wrap="square" rtlCol="0">
            <a:spAutoFit/>
          </a:bodyPr>
          <a:lstStyle/>
          <a:p>
            <a:pPr algn="ctr"/>
            <a:r>
              <a:rPr kumimoji="1" lang="ja-JP" altLang="en-US" sz="1000" b="1" dirty="0"/>
              <a:t>発生する懸念のあった</a:t>
            </a:r>
            <a:endParaRPr kumimoji="1" lang="en-US" altLang="ja-JP" sz="1000" b="1" dirty="0"/>
          </a:p>
          <a:p>
            <a:pPr algn="ctr"/>
            <a:r>
              <a:rPr kumimoji="1" lang="ja-JP" altLang="en-US" sz="1000" b="1" dirty="0"/>
              <a:t>トラブル工数抑止</a:t>
            </a:r>
            <a:endParaRPr kumimoji="1" lang="en-US" altLang="ja-JP" sz="1000" b="1" dirty="0"/>
          </a:p>
        </p:txBody>
      </p:sp>
      <p:sp>
        <p:nvSpPr>
          <p:cNvPr id="39" name="テキスト ボックス 38">
            <a:extLst>
              <a:ext uri="{FF2B5EF4-FFF2-40B4-BE49-F238E27FC236}">
                <a16:creationId xmlns:a16="http://schemas.microsoft.com/office/drawing/2014/main" id="{72505FB7-31CB-0EB6-B7B3-A9EAA3C04544}"/>
              </a:ext>
            </a:extLst>
          </p:cNvPr>
          <p:cNvSpPr txBox="1"/>
          <p:nvPr/>
        </p:nvSpPr>
        <p:spPr>
          <a:xfrm>
            <a:off x="5081625" y="6024150"/>
            <a:ext cx="3666903" cy="307777"/>
          </a:xfrm>
          <a:prstGeom prst="rect">
            <a:avLst/>
          </a:prstGeom>
          <a:noFill/>
        </p:spPr>
        <p:txBody>
          <a:bodyPr wrap="square" rtlCol="0">
            <a:spAutoFit/>
          </a:bodyPr>
          <a:lstStyle/>
          <a:p>
            <a:r>
              <a:rPr kumimoji="1" lang="en-US" altLang="ja-JP" sz="1400" b="1" dirty="0">
                <a:highlight>
                  <a:srgbClr val="99FF99"/>
                </a:highlight>
              </a:rPr>
              <a:t>brother</a:t>
            </a:r>
            <a:r>
              <a:rPr kumimoji="1" lang="ja-JP" altLang="en-US" sz="1400" b="1" dirty="0">
                <a:highlight>
                  <a:srgbClr val="99FF99"/>
                </a:highlight>
              </a:rPr>
              <a:t>ブランドイメージ、リピート率の向上へ</a:t>
            </a:r>
          </a:p>
        </p:txBody>
      </p:sp>
    </p:spTree>
    <p:extLst>
      <p:ext uri="{BB962C8B-B14F-4D97-AF65-F5344CB8AC3E}">
        <p14:creationId xmlns:p14="http://schemas.microsoft.com/office/powerpoint/2010/main" val="306617183"/>
      </p:ext>
    </p:extLst>
  </p:cSld>
  <p:clrMapOvr>
    <a:masterClrMapping/>
  </p:clrMapOvr>
  <mc:AlternateContent xmlns:mc="http://schemas.openxmlformats.org/markup-compatibility/2006" xmlns:p14="http://schemas.microsoft.com/office/powerpoint/2010/main">
    <mc:Choice Requires="p14">
      <p:transition spd="slow" p14:dur="2000" advTm="4467"/>
    </mc:Choice>
    <mc:Fallback xmlns="">
      <p:transition spd="slow" advTm="44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32</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15.</a:t>
            </a:r>
            <a:r>
              <a:rPr kumimoji="1" lang="ja-JP" altLang="en-US" sz="2800" dirty="0"/>
              <a:t>歯止め</a:t>
            </a:r>
          </a:p>
        </p:txBody>
      </p:sp>
      <p:graphicFrame>
        <p:nvGraphicFramePr>
          <p:cNvPr id="12" name="オブジェクト 11">
            <a:extLst>
              <a:ext uri="{FF2B5EF4-FFF2-40B4-BE49-F238E27FC236}">
                <a16:creationId xmlns:a16="http://schemas.microsoft.com/office/drawing/2014/main" id="{E272E7B8-5553-DB0C-2609-9E282C1527EA}"/>
              </a:ext>
            </a:extLst>
          </p:cNvPr>
          <p:cNvGraphicFramePr>
            <a:graphicFrameLocks noChangeAspect="1"/>
          </p:cNvGraphicFramePr>
          <p:nvPr>
            <p:extLst>
              <p:ext uri="{D42A27DB-BD31-4B8C-83A1-F6EECF244321}">
                <p14:modId xmlns:p14="http://schemas.microsoft.com/office/powerpoint/2010/main" val="1303729610"/>
              </p:ext>
            </p:extLst>
          </p:nvPr>
        </p:nvGraphicFramePr>
        <p:xfrm>
          <a:off x="0" y="1060725"/>
          <a:ext cx="9144000" cy="5221395"/>
        </p:xfrm>
        <a:graphic>
          <a:graphicData uri="http://schemas.openxmlformats.org/presentationml/2006/ole">
            <mc:AlternateContent xmlns:mc="http://schemas.openxmlformats.org/markup-compatibility/2006">
              <mc:Choice xmlns:v="urn:schemas-microsoft-com:vml" Requires="v">
                <p:oleObj name="Worksheet" r:id="rId2" imgW="10614607" imgH="6057882" progId="Excel.Sheet.12">
                  <p:embed/>
                </p:oleObj>
              </mc:Choice>
              <mc:Fallback>
                <p:oleObj name="Worksheet" r:id="rId2" imgW="10614607" imgH="6057882" progId="Excel.Sheet.12">
                  <p:embed/>
                  <p:pic>
                    <p:nvPicPr>
                      <p:cNvPr id="12" name="オブジェクト 11">
                        <a:extLst>
                          <a:ext uri="{FF2B5EF4-FFF2-40B4-BE49-F238E27FC236}">
                            <a16:creationId xmlns:a16="http://schemas.microsoft.com/office/drawing/2014/main" id="{E272E7B8-5553-DB0C-2609-9E282C1527EA}"/>
                          </a:ext>
                        </a:extLst>
                      </p:cNvPr>
                      <p:cNvPicPr/>
                      <p:nvPr/>
                    </p:nvPicPr>
                    <p:blipFill>
                      <a:blip r:embed="rId3"/>
                      <a:stretch>
                        <a:fillRect/>
                      </a:stretch>
                    </p:blipFill>
                    <p:spPr>
                      <a:xfrm>
                        <a:off x="0" y="1060725"/>
                        <a:ext cx="9144000" cy="5221395"/>
                      </a:xfrm>
                      <a:prstGeom prst="rect">
                        <a:avLst/>
                      </a:prstGeom>
                    </p:spPr>
                  </p:pic>
                </p:oleObj>
              </mc:Fallback>
            </mc:AlternateContent>
          </a:graphicData>
        </a:graphic>
      </p:graphicFrame>
    </p:spTree>
    <p:extLst>
      <p:ext uri="{BB962C8B-B14F-4D97-AF65-F5344CB8AC3E}">
        <p14:creationId xmlns:p14="http://schemas.microsoft.com/office/powerpoint/2010/main" val="2215666323"/>
      </p:ext>
    </p:extLst>
  </p:cSld>
  <p:clrMapOvr>
    <a:masterClrMapping/>
  </p:clrMapOvr>
  <mc:AlternateContent xmlns:mc="http://schemas.openxmlformats.org/markup-compatibility/2006" xmlns:p14="http://schemas.microsoft.com/office/powerpoint/2010/main">
    <mc:Choice Requires="p14">
      <p:transition spd="slow" p14:dur="2000" advTm="4667"/>
    </mc:Choice>
    <mc:Fallback xmlns="">
      <p:transition spd="slow" advTm="466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0"/>
                <a:lumOff val="100000"/>
              </a:schemeClr>
            </a:gs>
            <a:gs pos="48000">
              <a:schemeClr val="accent1">
                <a:lumMod val="5000"/>
                <a:lumOff val="95000"/>
              </a:schemeClr>
            </a:gs>
            <a:gs pos="100000">
              <a:schemeClr val="accent2">
                <a:lumMod val="25000"/>
                <a:lumOff val="7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1B4CB57A-632B-E146-A671-516521BA61E3}"/>
              </a:ext>
            </a:extLst>
          </p:cNvPr>
          <p:cNvSpPr/>
          <p:nvPr/>
        </p:nvSpPr>
        <p:spPr>
          <a:xfrm>
            <a:off x="0" y="800454"/>
            <a:ext cx="9144000" cy="5819420"/>
          </a:xfrm>
          <a:prstGeom prst="rect">
            <a:avLst/>
          </a:prstGeom>
          <a:gradFill>
            <a:gsLst>
              <a:gs pos="1000">
                <a:schemeClr val="tx2">
                  <a:lumMod val="20000"/>
                  <a:lumOff val="80000"/>
                  <a:alpha val="80000"/>
                </a:schemeClr>
              </a:gs>
              <a:gs pos="57000">
                <a:schemeClr val="accent1">
                  <a:lumMod val="40000"/>
                  <a:lumOff val="60000"/>
                </a:schemeClr>
              </a:gs>
              <a:gs pos="100000">
                <a:schemeClr val="accent2">
                  <a:lumMod val="25000"/>
                  <a:lumOff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0" dirty="0">
              <a:solidFill>
                <a:schemeClr val="tx1"/>
              </a:solidFill>
              <a:latin typeface="Century Schoolbook" panose="02040604050505020304" pitchFamily="18" charset="0"/>
            </a:endParaRPr>
          </a:p>
        </p:txBody>
      </p:sp>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33</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16.</a:t>
            </a:r>
            <a:r>
              <a:rPr lang="ja-JP" altLang="en-US" sz="2800" dirty="0"/>
              <a:t>あなたにとっての</a:t>
            </a:r>
            <a:r>
              <a:rPr lang="en-US" altLang="ja-JP" sz="2800" dirty="0"/>
              <a:t>YOU</a:t>
            </a:r>
            <a:r>
              <a:rPr lang="ja-JP" altLang="en-US" sz="2800" dirty="0"/>
              <a:t>とは？</a:t>
            </a:r>
            <a:endParaRPr kumimoji="1" lang="ja-JP" altLang="en-US" sz="2800" dirty="0"/>
          </a:p>
        </p:txBody>
      </p:sp>
      <p:pic>
        <p:nvPicPr>
          <p:cNvPr id="6" name="図 5" descr="帽子をかぶっている男はスマイルしている&#10;&#10;自動的に生成された説明">
            <a:extLst>
              <a:ext uri="{FF2B5EF4-FFF2-40B4-BE49-F238E27FC236}">
                <a16:creationId xmlns:a16="http://schemas.microsoft.com/office/drawing/2014/main" id="{F9151FE7-4C48-FA86-06F0-0D9E8034CCB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3" b="96855" l="389" r="89728">
                        <a14:foregroundMark x1="37043" y1="9991" x2="41634" y2="3515"/>
                        <a14:foregroundMark x1="41634" y1="3515" x2="48249" y2="833"/>
                        <a14:foregroundMark x1="48249" y1="833" x2="63346" y2="2775"/>
                        <a14:foregroundMark x1="63346" y1="2775" x2="68249" y2="8696"/>
                        <a14:foregroundMark x1="68249" y1="8696" x2="37743" y2="10453"/>
                        <a14:foregroundMark x1="37743" y1="10453" x2="37043" y2="10361"/>
                        <a14:foregroundMark x1="39066" y1="6013" x2="43735" y2="93"/>
                        <a14:foregroundMark x1="43735" y1="93" x2="63268" y2="1480"/>
                        <a14:foregroundMark x1="63268" y1="1480" x2="57043" y2="7308"/>
                        <a14:foregroundMark x1="57043" y1="7308" x2="39533" y2="7216"/>
                        <a14:foregroundMark x1="39533" y1="7216" x2="38599" y2="6383"/>
                        <a14:foregroundMark x1="42490" y1="4070" x2="56498" y2="1388"/>
                        <a14:foregroundMark x1="56498" y1="1388" x2="64280" y2="6753"/>
                        <a14:foregroundMark x1="64280" y1="6753" x2="44669" y2="5643"/>
                        <a14:foregroundMark x1="44669" y1="5643" x2="41167" y2="4163"/>
                        <a14:foregroundMark x1="49883" y1="3145" x2="43268" y2="185"/>
                        <a14:foregroundMark x1="43268" y1="185" x2="55953" y2="1850"/>
                        <a14:foregroundMark x1="55953" y1="1850" x2="48016" y2="3515"/>
                        <a14:foregroundMark x1="48016" y1="3515" x2="47782" y2="3145"/>
                        <a14:foregroundMark x1="30584" y1="56522" x2="10350" y2="64107"/>
                        <a14:foregroundMark x1="10350" y1="64107" x2="4669" y2="70953"/>
                        <a14:foregroundMark x1="4669" y1="70953" x2="4441" y2="71463"/>
                        <a14:foregroundMark x1="3370" y1="80458" x2="78210" y2="97965"/>
                        <a14:foregroundMark x1="78210" y1="97965" x2="44591" y2="96947"/>
                        <a14:foregroundMark x1="44591" y1="96947" x2="73696" y2="81036"/>
                        <a14:foregroundMark x1="73696" y1="81036" x2="79611" y2="70768"/>
                        <a14:foregroundMark x1="79611" y1="70768" x2="77452" y2="68531"/>
                        <a14:foregroundMark x1="61686" y1="52446" x2="51206" y2="49399"/>
                        <a14:foregroundMark x1="51206" y1="49399" x2="42646" y2="50786"/>
                        <a14:foregroundMark x1="42646" y1="50786" x2="39561" y2="50092"/>
                        <a14:foregroundMark x1="6773" y1="65192" x2="4449" y2="71464"/>
                        <a14:foregroundMark x1="3118" y1="86562" x2="3035" y2="93154"/>
                        <a14:foregroundMark x1="3035" y1="93154" x2="7704" y2="99167"/>
                        <a14:foregroundMark x1="7704" y1="99167" x2="13696" y2="97225"/>
                        <a14:foregroundMark x1="13696" y1="97225" x2="16031" y2="83534"/>
                        <a14:foregroundMark x1="16031" y1="83534" x2="14397" y2="68270"/>
                        <a14:foregroundMark x1="14397" y1="68270" x2="8872" y2="64107"/>
                        <a14:foregroundMark x1="8872" y1="64107" x2="8008" y2="63951"/>
                        <a14:foregroundMark x1="3891" y1="70860" x2="3750" y2="71326"/>
                        <a14:foregroundMark x1="2091" y1="80612" x2="3735" y2="77521"/>
                        <a14:foregroundMark x1="2461" y1="81029" x2="1634" y2="86772"/>
                        <a14:foregroundMark x1="1634" y1="86772" x2="1012" y2="87512"/>
                        <a14:foregroundMark x1="3580" y1="82146" x2="3813" y2="86031"/>
                        <a14:foregroundMark x1="3502" y1="81776" x2="3035" y2="85291"/>
                        <a14:foregroundMark x1="3035" y1="82794" x2="3035" y2="85661"/>
                        <a14:foregroundMark x1="2724" y1="79741" x2="4280" y2="84366"/>
                        <a14:foregroundMark x1="3813" y1="83534" x2="3813" y2="86401"/>
                        <a14:backgroundMark x1="3268" y1="71230" x2="2636" y2="75688"/>
                        <a14:backgroundMark x1="1236" y1="76246" x2="311" y2="72803"/>
                        <a14:backgroundMark x1="311" y1="72803" x2="2957" y2="72433"/>
                        <a14:backgroundMark x1="233" y1="79093" x2="78" y2="79463"/>
                        <a14:backgroundMark x1="1012" y1="80851" x2="1012" y2="80851"/>
                        <a14:backgroundMark x1="545" y1="81961" x2="156" y2="83164"/>
                        <a14:backgroundMark x1="778" y1="80296" x2="156" y2="83904"/>
                        <a14:backgroundMark x1="2101" y1="77521" x2="1790" y2="80944"/>
                        <a14:backgroundMark x1="2257" y1="76596" x2="2335" y2="78076"/>
                        <a14:backgroundMark x1="7626" y1="63460" x2="6148" y2="64385"/>
                        <a14:backgroundMark x1="38677" y1="48936" x2="33074" y2="55504"/>
                        <a14:backgroundMark x1="32218" y1="55319" x2="31907" y2="55874"/>
                        <a14:backgroundMark x1="31440" y1="55874" x2="30973" y2="56152"/>
                        <a14:backgroundMark x1="32218" y1="55134" x2="32218" y2="55134"/>
                        <a14:backgroundMark x1="32218" y1="55042" x2="31751" y2="55689"/>
                        <a14:backgroundMark x1="30584" y1="56522" x2="31284" y2="56429"/>
                        <a14:backgroundMark x1="61712" y1="52821" x2="65136" y2="59944"/>
                        <a14:backgroundMark x1="65136" y1="59944" x2="70117" y2="63737"/>
                        <a14:backgroundMark x1="70117" y1="63737" x2="76498" y2="66050"/>
                        <a14:backgroundMark x1="61868" y1="52544" x2="61868" y2="52544"/>
                        <a14:backgroundMark x1="61712" y1="52636" x2="62023" y2="52266"/>
                        <a14:backgroundMark x1="61634" y1="52544" x2="62335" y2="52544"/>
                        <a14:backgroundMark x1="63891" y1="54764" x2="72218" y2="62812"/>
                        <a14:backgroundMark x1="75953" y1="67253" x2="76654" y2="67623"/>
                        <a14:backgroundMark x1="75564" y1="67253" x2="77510" y2="68455"/>
                      </a14:backgroundRemoval>
                    </a14:imgEffect>
                  </a14:imgLayer>
                </a14:imgProps>
              </a:ext>
              <a:ext uri="{28A0092B-C50C-407E-A947-70E740481C1C}">
                <a14:useLocalDpi xmlns:a14="http://schemas.microsoft.com/office/drawing/2010/main" val="0"/>
              </a:ext>
            </a:extLst>
          </a:blip>
          <a:srcRect l="10377" t="-1367" r="7898" b="1367"/>
          <a:stretch/>
        </p:blipFill>
        <p:spPr>
          <a:xfrm>
            <a:off x="1029469" y="5240760"/>
            <a:ext cx="1164280" cy="1215712"/>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図 7" descr="帽子をかぶっている人はスーツを着ている人&#10;&#10;中程度の精度で自動的に生成された説明">
            <a:extLst>
              <a:ext uri="{FF2B5EF4-FFF2-40B4-BE49-F238E27FC236}">
                <a16:creationId xmlns:a16="http://schemas.microsoft.com/office/drawing/2014/main" id="{E8CAFCC3-CE57-D023-0956-98BCB9AA44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95" b="95597" l="4264" r="95039">
                        <a14:foregroundMark x1="29767" y1="36439" x2="24961" y2="67135"/>
                        <a14:foregroundMark x1="17287" y1="48117" x2="15504" y2="77537"/>
                        <a14:foregroundMark x1="10233" y1="59030" x2="16589" y2="95533"/>
                        <a14:foregroundMark x1="30388" y1="65922" x2="42946" y2="82706"/>
                        <a14:foregroundMark x1="63798" y1="47288" x2="69380" y2="83982"/>
                        <a14:foregroundMark x1="73411" y1="47543" x2="78760" y2="91002"/>
                        <a14:foregroundMark x1="87829" y1="58009" x2="87829" y2="77920"/>
                        <a14:foregroundMark x1="94574" y1="62604" x2="90620" y2="95788"/>
                        <a14:foregroundMark x1="95116" y1="56796" x2="90465" y2="92214"/>
                        <a14:foregroundMark x1="44884" y1="88641" x2="72326" y2="90108"/>
                        <a14:foregroundMark x1="7674" y1="85067" x2="34729" y2="89151"/>
                        <a14:foregroundMark x1="4264" y1="52074" x2="5891" y2="72687"/>
                        <a14:foregroundMark x1="21085" y1="66050" x2="30233" y2="67007"/>
                        <a14:foregroundMark x1="41628" y1="54435" x2="62481" y2="52329"/>
                        <a14:foregroundMark x1="51163" y1="60498" x2="58527" y2="60243"/>
                        <a14:foregroundMark x1="70388" y1="64199" x2="71163" y2="67135"/>
                        <a14:foregroundMark x1="81473" y1="59860" x2="84031" y2="67007"/>
                        <a14:foregroundMark x1="40853" y1="5552" x2="47287" y2="5297"/>
                        <a14:foregroundMark x1="41318" y1="11104" x2="53023" y2="7275"/>
                        <a14:foregroundMark x1="42791" y1="2106" x2="54186" y2="1595"/>
                      </a14:backgroundRemoval>
                    </a14:imgEffect>
                  </a14:imgLayer>
                </a14:imgProps>
              </a:ext>
              <a:ext uri="{28A0092B-C50C-407E-A947-70E740481C1C}">
                <a14:useLocalDpi xmlns:a14="http://schemas.microsoft.com/office/drawing/2010/main" val="0"/>
              </a:ext>
            </a:extLst>
          </a:blip>
          <a:srcRect l="9913" t="-1000" r="7531" b="31124"/>
          <a:stretch/>
        </p:blipFill>
        <p:spPr>
          <a:xfrm>
            <a:off x="6562783" y="1304462"/>
            <a:ext cx="1187201" cy="1215711"/>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図 9" descr="黒いユニフォームを着た男性&#10;&#10;自動的に生成された説明">
            <a:extLst>
              <a:ext uri="{FF2B5EF4-FFF2-40B4-BE49-F238E27FC236}">
                <a16:creationId xmlns:a16="http://schemas.microsoft.com/office/drawing/2014/main" id="{5ACC3422-1D8F-F155-2505-D5A1F6AF95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31" b="99620" l="1647" r="98837">
                        <a14:foregroundMark x1="35853" y1="11246" x2="38566" y2="9726"/>
                        <a14:foregroundMark x1="44961" y1="5699" x2="47093" y2="4787"/>
                        <a14:foregroundMark x1="32752" y1="63222" x2="37016" y2="69149"/>
                        <a14:foregroundMark x1="73353" y1="65957" x2="70349" y2="75152"/>
                        <a14:foregroundMark x1="19671" y1="71201" x2="26744" y2="82143"/>
                        <a14:foregroundMark x1="26744" y1="82143" x2="41376" y2="92933"/>
                        <a14:foregroundMark x1="72287" y1="64058" x2="67054" y2="77432"/>
                        <a14:foregroundMark x1="67054" y1="77432" x2="60950" y2="83815"/>
                        <a14:foregroundMark x1="48353" y1="59119" x2="70446" y2="65274"/>
                        <a14:foregroundMark x1="70446" y1="65274" x2="51066" y2="77128"/>
                        <a14:foregroundMark x1="51066" y1="77128" x2="50678" y2="86322"/>
                        <a14:foregroundMark x1="50678" y1="86322" x2="43314" y2="88754"/>
                        <a14:foregroundMark x1="23934" y1="58359" x2="18798" y2="71049"/>
                        <a14:foregroundMark x1="18798" y1="71049" x2="34205" y2="70821"/>
                        <a14:foregroundMark x1="34205" y1="70821" x2="23062" y2="85258"/>
                        <a14:foregroundMark x1="23062" y1="85258" x2="32461" y2="92249"/>
                        <a14:foregroundMark x1="32461" y1="92249" x2="39147" y2="93465"/>
                        <a14:foregroundMark x1="10368" y1="75684" x2="13953" y2="89210"/>
                        <a14:foregroundMark x1="13953" y1="89210" x2="21996" y2="99848"/>
                        <a14:foregroundMark x1="7074" y1="83587" x2="6589" y2="98784"/>
                        <a14:foregroundMark x1="4748" y1="85562" x2="1744" y2="98632"/>
                        <a14:foregroundMark x1="91764" y1="69985" x2="98837" y2="94681"/>
                      </a14:backgroundRemoval>
                    </a14:imgEffect>
                  </a14:imgLayer>
                </a14:imgProps>
              </a:ext>
              <a:ext uri="{28A0092B-C50C-407E-A947-70E740481C1C}">
                <a14:useLocalDpi xmlns:a14="http://schemas.microsoft.com/office/drawing/2010/main" val="0"/>
              </a:ext>
            </a:extLst>
          </a:blip>
          <a:srcRect l="-4882" t="867" r="4882" b="19380"/>
          <a:stretch/>
        </p:blipFill>
        <p:spPr>
          <a:xfrm>
            <a:off x="1285271" y="1191217"/>
            <a:ext cx="1164280" cy="1215712"/>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図 11" descr="帽子をかぶっている人はスーツを着ている人&#10;&#10;中程度の精度で自動的に生成された説明">
            <a:extLst>
              <a:ext uri="{FF2B5EF4-FFF2-40B4-BE49-F238E27FC236}">
                <a16:creationId xmlns:a16="http://schemas.microsoft.com/office/drawing/2014/main" id="{8FD864FF-8E3D-6871-7BF8-D5FF279C8F8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82" b="98656" l="946" r="97163">
                        <a14:foregroundMark x1="46862" y1="6922" x2="54600" y2="5712"/>
                        <a14:foregroundMark x1="37575" y1="6317" x2="54944" y2="6519"/>
                        <a14:foregroundMark x1="44368" y1="1949" x2="51505" y2="1882"/>
                        <a14:foregroundMark x1="33448" y1="43952" x2="25279" y2="62366"/>
                        <a14:foregroundMark x1="11952" y1="62970" x2="14101" y2="77352"/>
                        <a14:foregroundMark x1="14101" y1="77352" x2="19518" y2="87164"/>
                        <a14:foregroundMark x1="50817" y1="62500" x2="56836" y2="90726"/>
                        <a14:foregroundMark x1="79880" y1="44288" x2="79708" y2="78293"/>
                        <a14:foregroundMark x1="84437" y1="76411" x2="67584" y2="93548"/>
                        <a14:foregroundMark x1="61393" y1="65457" x2="61393" y2="65457"/>
                        <a14:foregroundMark x1="63113" y1="62970" x2="63113" y2="62970"/>
                        <a14:foregroundMark x1="88306" y1="74194" x2="78074" y2="89852"/>
                        <a14:foregroundMark x1="78074" y1="89852" x2="77988" y2="89852"/>
                        <a14:foregroundMark x1="39123" y1="88911" x2="43852" y2="97917"/>
                        <a14:foregroundMark x1="28719" y1="78427" x2="35770" y2="89449"/>
                        <a14:foregroundMark x1="35770" y1="89449" x2="34738" y2="98656"/>
                        <a14:foregroundMark x1="7997" y1="77554" x2="9028" y2="85215"/>
                        <a14:foregroundMark x1="9028" y1="85215" x2="18487" y2="94019"/>
                        <a14:foregroundMark x1="18487" y1="94019" x2="18487" y2="95094"/>
                        <a14:foregroundMark x1="5159" y1="69355" x2="946" y2="83804"/>
                        <a14:foregroundMark x1="68960" y1="68414" x2="81771" y2="62970"/>
                        <a14:foregroundMark x1="91917" y1="54167" x2="91230" y2="87634"/>
                        <a14:foregroundMark x1="91230" y1="87634" x2="91144" y2="87769"/>
                        <a14:foregroundMark x1="92089" y1="64180" x2="97163" y2="96102"/>
                        <a14:foregroundMark x1="97163" y1="96102" x2="97077" y2="96438"/>
                      </a14:backgroundRemoval>
                    </a14:imgEffect>
                  </a14:imgLayer>
                </a14:imgProps>
              </a:ext>
              <a:ext uri="{28A0092B-C50C-407E-A947-70E740481C1C}">
                <a14:useLocalDpi xmlns:a14="http://schemas.microsoft.com/office/drawing/2010/main" val="0"/>
              </a:ext>
            </a:extLst>
          </a:blip>
          <a:srcRect l="4238" t="-84" r="7064" b="31095"/>
          <a:stretch/>
        </p:blipFill>
        <p:spPr>
          <a:xfrm>
            <a:off x="7618692" y="2625302"/>
            <a:ext cx="1164280" cy="1198465"/>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図 13" descr="帽子をかぶっている男はスーツを着ている男性&#10;&#10;自動的に生成された説明">
            <a:extLst>
              <a:ext uri="{FF2B5EF4-FFF2-40B4-BE49-F238E27FC236}">
                <a16:creationId xmlns:a16="http://schemas.microsoft.com/office/drawing/2014/main" id="{31A2DFE1-B14A-8BAB-EFC5-EFD1C005BD7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97" b="99272" l="3953" r="95271">
                        <a14:foregroundMark x1="37597" y1="10986" x2="50620" y2="12574"/>
                        <a14:foregroundMark x1="34186" y1="8206" x2="51240" y2="9662"/>
                        <a14:foregroundMark x1="37287" y1="5824" x2="47364" y2="5692"/>
                        <a14:foregroundMark x1="34651" y1="3706" x2="42248" y2="3706"/>
                        <a14:foregroundMark x1="39457" y1="529" x2="45659" y2="662"/>
                        <a14:foregroundMark x1="28682" y1="77631" x2="26977" y2="80410"/>
                        <a14:foregroundMark x1="25349" y1="86698" x2="4031" y2="99338"/>
                        <a14:foregroundMark x1="95271" y1="89940" x2="92868" y2="99007"/>
                        <a14:foregroundMark x1="72636" y1="98147" x2="63333" y2="98147"/>
                      </a14:backgroundRemoval>
                    </a14:imgEffect>
                  </a14:imgLayer>
                </a14:imgProps>
              </a:ext>
              <a:ext uri="{28A0092B-C50C-407E-A947-70E740481C1C}">
                <a14:useLocalDpi xmlns:a14="http://schemas.microsoft.com/office/drawing/2010/main" val="0"/>
              </a:ext>
            </a:extLst>
          </a:blip>
          <a:srcRect l="-7074" t="-3271" r="7074" b="7641"/>
          <a:stretch/>
        </p:blipFill>
        <p:spPr>
          <a:xfrm>
            <a:off x="273542" y="2317161"/>
            <a:ext cx="1164280" cy="1215712"/>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図 15" descr="帽子をかぶっている男はスマイルしている&#10;&#10;自動的に生成された説明">
            <a:extLst>
              <a:ext uri="{FF2B5EF4-FFF2-40B4-BE49-F238E27FC236}">
                <a16:creationId xmlns:a16="http://schemas.microsoft.com/office/drawing/2014/main" id="{DECA922A-4F20-7041-989F-F1A6C6C7749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90" b="99179" l="930" r="97132">
                        <a14:foregroundMark x1="48372" y1="4997" x2="60620" y2="4997"/>
                        <a14:foregroundMark x1="50775" y1="1574" x2="56279" y2="958"/>
                        <a14:foregroundMark x1="18915" y1="74470" x2="19380" y2="90965"/>
                        <a14:foregroundMark x1="36822" y1="85421" x2="36822" y2="94251"/>
                        <a14:foregroundMark x1="27597" y1="70089" x2="12481" y2="89254"/>
                        <a14:foregroundMark x1="12481" y1="89254" x2="12481" y2="89254"/>
                        <a14:foregroundMark x1="24884" y1="66256" x2="3023" y2="84257"/>
                        <a14:foregroundMark x1="36667" y1="70089" x2="24884" y2="99247"/>
                        <a14:foregroundMark x1="87364" y1="85558" x2="81860" y2="90418"/>
                        <a14:foregroundMark x1="97132" y1="72348" x2="96822" y2="95072"/>
                        <a14:foregroundMark x1="80388" y1="97810" x2="87054" y2="96920"/>
                        <a14:foregroundMark x1="18140" y1="97947" x2="930" y2="97536"/>
                      </a14:backgroundRemoval>
                    </a14:imgEffect>
                  </a14:imgLayer>
                </a14:imgProps>
              </a:ext>
              <a:ext uri="{28A0092B-C50C-407E-A947-70E740481C1C}">
                <a14:useLocalDpi xmlns:a14="http://schemas.microsoft.com/office/drawing/2010/main" val="0"/>
              </a:ext>
            </a:extLst>
          </a:blip>
          <a:srcRect l="1485" t="-3067" r="-1485" b="15941"/>
          <a:stretch/>
        </p:blipFill>
        <p:spPr>
          <a:xfrm>
            <a:off x="342510" y="3864852"/>
            <a:ext cx="1187201" cy="1215711"/>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図 17" descr="帽子を被っている男性&#10;&#10;自動的に生成された説明">
            <a:extLst>
              <a:ext uri="{FF2B5EF4-FFF2-40B4-BE49-F238E27FC236}">
                <a16:creationId xmlns:a16="http://schemas.microsoft.com/office/drawing/2014/main" id="{8F3DB67F-A802-C503-B455-CE1A96C080D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116" b="97996" l="3956" r="95216">
                        <a14:foregroundMark x1="40386" y1="8352" x2="54278" y2="6236"/>
                        <a14:foregroundMark x1="43422" y1="2227" x2="46826" y2="2116"/>
                        <a14:foregroundMark x1="23091" y1="50334" x2="21251" y2="79955"/>
                        <a14:foregroundMark x1="13983" y1="74944" x2="12787" y2="86748"/>
                        <a14:foregroundMark x1="29807" y1="59131" x2="22263" y2="72940"/>
                        <a14:foregroundMark x1="22263" y1="72940" x2="29071" y2="84410"/>
                        <a14:foregroundMark x1="29071" y1="84410" x2="26587" y2="94989"/>
                        <a14:foregroundMark x1="26587" y1="94989" x2="62649" y2="93653"/>
                        <a14:foregroundMark x1="62649" y1="93653" x2="74241" y2="88419"/>
                        <a14:foregroundMark x1="74241" y1="88419" x2="74333" y2="72717"/>
                        <a14:foregroundMark x1="74333" y1="72717" x2="69917" y2="67929"/>
                        <a14:foregroundMark x1="69917" y1="67929" x2="74057" y2="82628"/>
                        <a14:foregroundMark x1="74057" y1="82628" x2="70377" y2="87528"/>
                        <a14:foregroundMark x1="17847" y1="56459" x2="3956" y2="97996"/>
                        <a14:foregroundMark x1="67985" y1="57684" x2="91536" y2="95100"/>
                        <a14:foregroundMark x1="62006" y1="49777" x2="66513" y2="64477"/>
                        <a14:foregroundMark x1="65501" y1="47773" x2="84913" y2="71826"/>
                        <a14:foregroundMark x1="84913" y1="71826" x2="84913" y2="71826"/>
                        <a14:foregroundMark x1="77369" y1="55345" x2="86937" y2="76615"/>
                        <a14:foregroundMark x1="89880" y1="69154" x2="95216" y2="97216"/>
                        <a14:foregroundMark x1="23827" y1="89532" x2="22447" y2="91314"/>
                      </a14:backgroundRemoval>
                    </a14:imgEffect>
                  </a14:imgLayer>
                </a14:imgProps>
              </a:ext>
              <a:ext uri="{28A0092B-C50C-407E-A947-70E740481C1C}">
                <a14:useLocalDpi xmlns:a14="http://schemas.microsoft.com/office/drawing/2010/main" val="0"/>
              </a:ext>
            </a:extLst>
          </a:blip>
          <a:srcRect l="6816" t="-292" r="12833" b="292"/>
          <a:stretch/>
        </p:blipFill>
        <p:spPr>
          <a:xfrm>
            <a:off x="6957908" y="5320413"/>
            <a:ext cx="1164280" cy="1215712"/>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図 19" descr="帽子を被っている男性&#10;&#10;自動的に生成された説明">
            <a:extLst>
              <a:ext uri="{FF2B5EF4-FFF2-40B4-BE49-F238E27FC236}">
                <a16:creationId xmlns:a16="http://schemas.microsoft.com/office/drawing/2014/main" id="{6D53336F-8F62-D20D-C62F-0220180B3DB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196" b="99734" l="3182" r="92879">
                        <a14:foregroundMark x1="42879" y1="6658" x2="54242" y2="6658"/>
                        <a14:foregroundMark x1="40303" y1="8921" x2="56061" y2="8522"/>
                        <a14:foregroundMark x1="43030" y1="3329" x2="45455" y2="3196"/>
                        <a14:foregroundMark x1="28788" y1="39547" x2="26970" y2="60985"/>
                        <a14:foregroundMark x1="22879" y1="44740" x2="27879" y2="97071"/>
                        <a14:foregroundMark x1="58182" y1="59254" x2="60909" y2="82024"/>
                        <a14:foregroundMark x1="79091" y1="62051" x2="83939" y2="78429"/>
                        <a14:foregroundMark x1="44242" y1="50466" x2="57727" y2="64314"/>
                        <a14:foregroundMark x1="75455" y1="81758" x2="73636" y2="99334"/>
                        <a14:foregroundMark x1="86212" y1="77630" x2="93030" y2="97736"/>
                        <a14:foregroundMark x1="6818" y1="69774" x2="7576" y2="99068"/>
                        <a14:foregroundMark x1="17424" y1="86418" x2="13333" y2="99734"/>
                        <a14:foregroundMark x1="13939" y1="77630" x2="8030" y2="83755"/>
                        <a14:foregroundMark x1="8030" y1="83755" x2="13636" y2="84154"/>
                        <a14:foregroundMark x1="23788" y1="82157" x2="13485" y2="94807"/>
                        <a14:foregroundMark x1="22879" y1="94940" x2="6061" y2="98003"/>
                        <a14:foregroundMark x1="19242" y1="82024" x2="14091" y2="97470"/>
                        <a14:foregroundMark x1="21970" y1="79361" x2="11061" y2="85752"/>
                        <a14:foregroundMark x1="3182" y1="93742" x2="3182" y2="99334"/>
                      </a14:backgroundRemoval>
                    </a14:imgEffect>
                  </a14:imgLayer>
                </a14:imgProps>
              </a:ext>
              <a:ext uri="{28A0092B-C50C-407E-A947-70E740481C1C}">
                <a14:useLocalDpi xmlns:a14="http://schemas.microsoft.com/office/drawing/2010/main" val="0"/>
              </a:ext>
            </a:extLst>
          </a:blip>
          <a:srcRect l="6913" r="9314" b="25677"/>
          <a:stretch/>
        </p:blipFill>
        <p:spPr>
          <a:xfrm>
            <a:off x="7742945" y="4025048"/>
            <a:ext cx="1164280" cy="1215712"/>
          </a:xfrm>
          <a:prstGeom prst="ellipse">
            <a:avLst/>
          </a:prstGeom>
          <a:ln w="1905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テキスト ボックス 23">
            <a:extLst>
              <a:ext uri="{FF2B5EF4-FFF2-40B4-BE49-F238E27FC236}">
                <a16:creationId xmlns:a16="http://schemas.microsoft.com/office/drawing/2014/main" id="{A3ADCF69-1375-4FE5-2650-6F2144EBA372}"/>
              </a:ext>
            </a:extLst>
          </p:cNvPr>
          <p:cNvSpPr txBox="1"/>
          <p:nvPr/>
        </p:nvSpPr>
        <p:spPr>
          <a:xfrm>
            <a:off x="3166254" y="1172140"/>
            <a:ext cx="3084469" cy="707886"/>
          </a:xfrm>
          <a:prstGeom prst="rect">
            <a:avLst/>
          </a:prstGeom>
          <a:noFill/>
        </p:spPr>
        <p:txBody>
          <a:bodyPr wrap="square" rtlCol="0">
            <a:spAutoFit/>
          </a:bodyPr>
          <a:lstStyle/>
          <a:p>
            <a:r>
              <a:rPr kumimoji="1" lang="en-US" altLang="ja-JP" sz="4000" dirty="0">
                <a:latin typeface="Century Schoolbook" panose="020B0604020202020204" pitchFamily="18" charset="0"/>
              </a:rPr>
              <a:t>Member’s</a:t>
            </a:r>
            <a:endParaRPr kumimoji="1" lang="ja-JP" altLang="en-US" sz="4000" dirty="0">
              <a:latin typeface="Century Schoolbook" panose="020B0604020202020204" pitchFamily="18" charset="0"/>
            </a:endParaRPr>
          </a:p>
        </p:txBody>
      </p:sp>
      <p:sp>
        <p:nvSpPr>
          <p:cNvPr id="26" name="テキスト ボックス 25">
            <a:extLst>
              <a:ext uri="{FF2B5EF4-FFF2-40B4-BE49-F238E27FC236}">
                <a16:creationId xmlns:a16="http://schemas.microsoft.com/office/drawing/2014/main" id="{66AE7784-9DFC-DEEC-6262-C2030BA8DDBF}"/>
              </a:ext>
            </a:extLst>
          </p:cNvPr>
          <p:cNvSpPr txBox="1"/>
          <p:nvPr/>
        </p:nvSpPr>
        <p:spPr>
          <a:xfrm>
            <a:off x="2573800" y="1755583"/>
            <a:ext cx="3810131" cy="1200329"/>
          </a:xfrm>
          <a:prstGeom prst="rect">
            <a:avLst/>
          </a:prstGeom>
          <a:noFill/>
        </p:spPr>
        <p:txBody>
          <a:bodyPr wrap="square" rtlCol="0">
            <a:spAutoFit/>
          </a:bodyPr>
          <a:lstStyle/>
          <a:p>
            <a:pPr algn="ctr"/>
            <a:r>
              <a:rPr kumimoji="1" lang="en-US" altLang="ja-JP" sz="7200" dirty="0">
                <a:solidFill>
                  <a:schemeClr val="tx1"/>
                </a:solidFill>
                <a:latin typeface="Century Schoolbook" panose="02040604050505020304" pitchFamily="18" charset="0"/>
              </a:rPr>
              <a:t>VOICE</a:t>
            </a:r>
            <a:endParaRPr kumimoji="1" lang="ja-JP" altLang="en-US" sz="7200" dirty="0">
              <a:solidFill>
                <a:schemeClr val="tx1"/>
              </a:solidFill>
              <a:latin typeface="Century Schoolbook" panose="02040604050505020304" pitchFamily="18" charset="0"/>
            </a:endParaRPr>
          </a:p>
        </p:txBody>
      </p:sp>
      <p:sp>
        <p:nvSpPr>
          <p:cNvPr id="27" name="コンテンツ プレースホルダー 16">
            <a:extLst>
              <a:ext uri="{FF2B5EF4-FFF2-40B4-BE49-F238E27FC236}">
                <a16:creationId xmlns:a16="http://schemas.microsoft.com/office/drawing/2014/main" id="{2A47987A-DD7C-B7E4-ADBB-ECF4875DA285}"/>
              </a:ext>
            </a:extLst>
          </p:cNvPr>
          <p:cNvSpPr txBox="1">
            <a:spLocks/>
          </p:cNvSpPr>
          <p:nvPr/>
        </p:nvSpPr>
        <p:spPr>
          <a:xfrm>
            <a:off x="2991730" y="2879298"/>
            <a:ext cx="3084468" cy="45719"/>
          </a:xfrm>
          <a:prstGeom prst="rect">
            <a:avLst/>
          </a:prstGeom>
          <a:gradFill>
            <a:gsLst>
              <a:gs pos="27000">
                <a:schemeClr val="accent1">
                  <a:lumMod val="40000"/>
                  <a:lumOff val="60000"/>
                </a:schemeClr>
              </a:gs>
              <a:gs pos="0">
                <a:schemeClr val="accent2">
                  <a:lumMod val="60000"/>
                  <a:lumOff val="40000"/>
                </a:schemeClr>
              </a:gs>
              <a:gs pos="66000">
                <a:srgbClr val="0070C0"/>
              </a:gs>
              <a:gs pos="88000">
                <a:schemeClr val="bg2">
                  <a:lumMod val="75000"/>
                  <a:lumOff val="25000"/>
                </a:schemeClr>
              </a:gs>
            </a:gsLst>
            <a:lin ang="10800000" scaled="0"/>
          </a:gradFill>
        </p:spPr>
        <p:txBody>
          <a:bodyPr vert="horz" wrap="none" lIns="0" tIns="180000" rIns="0" bIns="0" rtlCol="0" anchor="ctr" anchorCtr="1">
            <a:noAutofit/>
          </a:bodyPr>
          <a:lstStyle>
            <a:lvl1pPr marL="0" indent="0" algn="ctr" defTabSz="914400" rtl="0" eaLnBrk="1" latinLnBrk="0" hangingPunct="1">
              <a:lnSpc>
                <a:spcPts val="1620"/>
              </a:lnSpc>
              <a:spcBef>
                <a:spcPts val="1000"/>
              </a:spcBef>
              <a:buFontTx/>
              <a:buNone/>
              <a:defRPr kumimoji="1" sz="1600" b="1" kern="1200" baseline="0">
                <a:solidFill>
                  <a:schemeClr val="tx1"/>
                </a:solidFill>
                <a:latin typeface="Meiryo UI" panose="020B0604030504040204" pitchFamily="50" charset="-128"/>
                <a:ea typeface="Meiryo UI" panose="020B0604030504040204" pitchFamily="50" charset="-128"/>
                <a:cs typeface="+mn-cs"/>
              </a:defRPr>
            </a:lvl1pPr>
            <a:lvl2pPr marL="687600" indent="-230400" algn="l" defTabSz="914400" rtl="0" eaLnBrk="1" latinLnBrk="0" hangingPunct="1">
              <a:lnSpc>
                <a:spcPct val="100000"/>
              </a:lnSpc>
              <a:spcBef>
                <a:spcPts val="500"/>
              </a:spcBef>
              <a:buFont typeface="Meiryo UI" panose="020B0604030504040204" pitchFamily="50" charset="-128"/>
              <a:buChar char="⁻"/>
              <a:tabLst>
                <a:tab pos="449263" algn="l"/>
              </a:tabLst>
              <a:defRPr kumimoji="1" sz="2000" kern="1200">
                <a:solidFill>
                  <a:schemeClr val="tx1"/>
                </a:solidFill>
                <a:latin typeface="Meiryo UI" panose="020B0604030504040204" pitchFamily="50" charset="-128"/>
                <a:ea typeface="Meiryo UI" panose="020B0604030504040204" pitchFamily="50" charset="-128"/>
                <a:cs typeface="+mn-cs"/>
              </a:defRPr>
            </a:lvl2pPr>
            <a:lvl3pPr marL="1144800" indent="-2304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6020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2059200" indent="-230400" algn="l" defTabSz="914400" rtl="0" eaLnBrk="1" latinLnBrk="0" hangingPunct="1">
              <a:lnSpc>
                <a:spcPct val="100000"/>
              </a:lnSpc>
              <a:spcBef>
                <a:spcPts val="500"/>
              </a:spcBef>
              <a:buFont typeface="Meiryo UI" panose="020B0604030504040204" pitchFamily="50" charset="-128"/>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ts val="1620"/>
              </a:lnSpc>
              <a:spcBef>
                <a:spcPts val="1000"/>
              </a:spcBef>
              <a:spcAft>
                <a:spcPts val="0"/>
              </a:spcAft>
              <a:buClrTx/>
              <a:buSzTx/>
              <a:buFontTx/>
              <a:buNone/>
              <a:tabLst/>
              <a:defRPr/>
            </a:pPr>
            <a:endParaRPr kumimoji="1" lang="ja-JP" altLang="en-US" sz="2800" b="0" i="0" u="none" strike="noStrike" kern="1200" cap="none" spc="0" normalizeH="0" baseline="0" noProof="0" dirty="0">
              <a:ln>
                <a:noFill/>
              </a:ln>
              <a:solidFill>
                <a:srgbClr val="FFFFFF"/>
              </a:solidFill>
              <a:effectLst/>
              <a:uLnTx/>
              <a:uFillTx/>
              <a:latin typeface="Meiryo" panose="020B0604030504040204" pitchFamily="34" charset="-128"/>
              <a:ea typeface="Meiryo" panose="020B0604030504040204" pitchFamily="34" charset="-128"/>
              <a:cs typeface="+mn-cs"/>
            </a:endParaRPr>
          </a:p>
        </p:txBody>
      </p:sp>
      <p:cxnSp>
        <p:nvCxnSpPr>
          <p:cNvPr id="29" name="直線コネクタ 28">
            <a:extLst>
              <a:ext uri="{FF2B5EF4-FFF2-40B4-BE49-F238E27FC236}">
                <a16:creationId xmlns:a16="http://schemas.microsoft.com/office/drawing/2014/main" id="{83870034-283F-58E0-FB11-A2F3337B9FEA}"/>
              </a:ext>
            </a:extLst>
          </p:cNvPr>
          <p:cNvCxnSpPr>
            <a:cxnSpLocks/>
          </p:cNvCxnSpPr>
          <p:nvPr/>
        </p:nvCxnSpPr>
        <p:spPr>
          <a:xfrm>
            <a:off x="2903092" y="1400490"/>
            <a:ext cx="177277" cy="22852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726DA4B-5A52-75AC-E5CE-3C57DE6080EF}"/>
              </a:ext>
            </a:extLst>
          </p:cNvPr>
          <p:cNvCxnSpPr>
            <a:cxnSpLocks/>
          </p:cNvCxnSpPr>
          <p:nvPr/>
        </p:nvCxnSpPr>
        <p:spPr>
          <a:xfrm>
            <a:off x="3648021" y="969171"/>
            <a:ext cx="71843" cy="22498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F4A7605-070D-CE6D-44D7-6EBA4E56DB16}"/>
              </a:ext>
            </a:extLst>
          </p:cNvPr>
          <p:cNvCxnSpPr>
            <a:cxnSpLocks/>
          </p:cNvCxnSpPr>
          <p:nvPr/>
        </p:nvCxnSpPr>
        <p:spPr>
          <a:xfrm flipV="1">
            <a:off x="5284348" y="958188"/>
            <a:ext cx="95800" cy="246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BA81486-15DD-44E1-0670-84F3FF81E8E5}"/>
              </a:ext>
            </a:extLst>
          </p:cNvPr>
          <p:cNvCxnSpPr>
            <a:cxnSpLocks/>
          </p:cNvCxnSpPr>
          <p:nvPr/>
        </p:nvCxnSpPr>
        <p:spPr>
          <a:xfrm>
            <a:off x="4478865" y="931910"/>
            <a:ext cx="0" cy="27322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FCE3FAE-6778-2923-AF38-4A65F2217618}"/>
              </a:ext>
            </a:extLst>
          </p:cNvPr>
          <p:cNvCxnSpPr>
            <a:cxnSpLocks/>
          </p:cNvCxnSpPr>
          <p:nvPr/>
        </p:nvCxnSpPr>
        <p:spPr>
          <a:xfrm flipH="1">
            <a:off x="5763940" y="1376882"/>
            <a:ext cx="150530" cy="21673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吹き出し: 角を丸めた四角形 49">
            <a:extLst>
              <a:ext uri="{FF2B5EF4-FFF2-40B4-BE49-F238E27FC236}">
                <a16:creationId xmlns:a16="http://schemas.microsoft.com/office/drawing/2014/main" id="{F1945E63-275F-0B80-7D7B-B97AFA0E3B5B}"/>
              </a:ext>
            </a:extLst>
          </p:cNvPr>
          <p:cNvSpPr/>
          <p:nvPr/>
        </p:nvSpPr>
        <p:spPr>
          <a:xfrm>
            <a:off x="2850402" y="6017169"/>
            <a:ext cx="3252366" cy="492457"/>
          </a:xfrm>
          <a:prstGeom prst="wedgeRoundRectCallout">
            <a:avLst>
              <a:gd name="adj1" fmla="val 57230"/>
              <a:gd name="adj2" fmla="val -32253"/>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自分たちを成長させてくれる存在</a:t>
            </a:r>
          </a:p>
        </p:txBody>
      </p:sp>
      <p:sp>
        <p:nvSpPr>
          <p:cNvPr id="52" name="吹き出し: 角を丸めた四角形 51">
            <a:extLst>
              <a:ext uri="{FF2B5EF4-FFF2-40B4-BE49-F238E27FC236}">
                <a16:creationId xmlns:a16="http://schemas.microsoft.com/office/drawing/2014/main" id="{A918DE46-1DCC-BBEE-657A-1CC6A43E0652}"/>
              </a:ext>
            </a:extLst>
          </p:cNvPr>
          <p:cNvSpPr/>
          <p:nvPr/>
        </p:nvSpPr>
        <p:spPr>
          <a:xfrm>
            <a:off x="2757199" y="5433633"/>
            <a:ext cx="3438767" cy="492457"/>
          </a:xfrm>
          <a:prstGeom prst="wedgeRoundRectCallout">
            <a:avLst>
              <a:gd name="adj1" fmla="val -57199"/>
              <a:gd name="adj2" fmla="val -15707"/>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ブラザーの価値を高めてくれる存在</a:t>
            </a:r>
          </a:p>
        </p:txBody>
      </p:sp>
      <p:sp>
        <p:nvSpPr>
          <p:cNvPr id="53" name="吹き出し: 角を丸めた四角形 52">
            <a:extLst>
              <a:ext uri="{FF2B5EF4-FFF2-40B4-BE49-F238E27FC236}">
                <a16:creationId xmlns:a16="http://schemas.microsoft.com/office/drawing/2014/main" id="{1FDC867D-6E3D-B3DC-8782-D3464EC9ED51}"/>
              </a:ext>
            </a:extLst>
          </p:cNvPr>
          <p:cNvSpPr/>
          <p:nvPr/>
        </p:nvSpPr>
        <p:spPr>
          <a:xfrm>
            <a:off x="2328018" y="3064647"/>
            <a:ext cx="4453464" cy="492457"/>
          </a:xfrm>
          <a:prstGeom prst="wedgeRoundRectCallout">
            <a:avLst>
              <a:gd name="adj1" fmla="val -55134"/>
              <a:gd name="adj2" fmla="val -35930"/>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感謝を込めて良い物を届けたいと思える存在</a:t>
            </a:r>
          </a:p>
        </p:txBody>
      </p:sp>
      <p:sp>
        <p:nvSpPr>
          <p:cNvPr id="54" name="吹き出し: 角を丸めた四角形 53">
            <a:extLst>
              <a:ext uri="{FF2B5EF4-FFF2-40B4-BE49-F238E27FC236}">
                <a16:creationId xmlns:a16="http://schemas.microsoft.com/office/drawing/2014/main" id="{D684F89E-6106-38EC-C964-60B540F78DA3}"/>
              </a:ext>
            </a:extLst>
          </p:cNvPr>
          <p:cNvSpPr/>
          <p:nvPr/>
        </p:nvSpPr>
        <p:spPr>
          <a:xfrm>
            <a:off x="1597125" y="3674064"/>
            <a:ext cx="5942923" cy="492457"/>
          </a:xfrm>
          <a:prstGeom prst="wedgeRoundRectCallout">
            <a:avLst>
              <a:gd name="adj1" fmla="val 52217"/>
              <a:gd name="adj2" fmla="val -39607"/>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ブラザー製品を使って次のお客様へ製品を届けてくれる存在</a:t>
            </a:r>
          </a:p>
        </p:txBody>
      </p:sp>
      <p:sp>
        <p:nvSpPr>
          <p:cNvPr id="56" name="吹き出し: 角を丸めた四角形 55">
            <a:extLst>
              <a:ext uri="{FF2B5EF4-FFF2-40B4-BE49-F238E27FC236}">
                <a16:creationId xmlns:a16="http://schemas.microsoft.com/office/drawing/2014/main" id="{607D6093-2CBD-C5D1-6F8A-50003663413F}"/>
              </a:ext>
            </a:extLst>
          </p:cNvPr>
          <p:cNvSpPr/>
          <p:nvPr/>
        </p:nvSpPr>
        <p:spPr>
          <a:xfrm>
            <a:off x="2224760" y="4267173"/>
            <a:ext cx="4503647" cy="492457"/>
          </a:xfrm>
          <a:prstGeom prst="wedgeRoundRectCallout">
            <a:avLst>
              <a:gd name="adj1" fmla="val -53916"/>
              <a:gd name="adj2" fmla="val -19384"/>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会社を存続させる上で必要不可欠な存在</a:t>
            </a:r>
          </a:p>
        </p:txBody>
      </p:sp>
      <p:sp>
        <p:nvSpPr>
          <p:cNvPr id="57" name="吹き出し: 角を丸めた四角形 56">
            <a:extLst>
              <a:ext uri="{FF2B5EF4-FFF2-40B4-BE49-F238E27FC236}">
                <a16:creationId xmlns:a16="http://schemas.microsoft.com/office/drawing/2014/main" id="{449556C3-9CC0-6BC7-BB03-867D7DBAF650}"/>
              </a:ext>
            </a:extLst>
          </p:cNvPr>
          <p:cNvSpPr/>
          <p:nvPr/>
        </p:nvSpPr>
        <p:spPr>
          <a:xfrm>
            <a:off x="2597259" y="4849714"/>
            <a:ext cx="3957139" cy="492457"/>
          </a:xfrm>
          <a:prstGeom prst="wedgeRoundRectCallout">
            <a:avLst>
              <a:gd name="adj1" fmla="val 54329"/>
              <a:gd name="adj2" fmla="val -35930"/>
              <a:gd name="adj3" fmla="val 16667"/>
            </a:avLst>
          </a:prstGeom>
          <a:solidFill>
            <a:schemeClr val="bg1">
              <a:alpha val="7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自分たちの仕事を認めてくれている存在</a:t>
            </a:r>
          </a:p>
        </p:txBody>
      </p:sp>
    </p:spTree>
    <p:extLst>
      <p:ext uri="{BB962C8B-B14F-4D97-AF65-F5344CB8AC3E}">
        <p14:creationId xmlns:p14="http://schemas.microsoft.com/office/powerpoint/2010/main" val="1279640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
        <p:nvSpPr>
          <p:cNvPr id="8" name="タイトル 13">
            <a:extLst>
              <a:ext uri="{FF2B5EF4-FFF2-40B4-BE49-F238E27FC236}">
                <a16:creationId xmlns:a16="http://schemas.microsoft.com/office/drawing/2014/main" id="{708D0542-C485-FD36-F564-E4AAF5CE1639}"/>
              </a:ext>
            </a:extLst>
          </p:cNvPr>
          <p:cNvSpPr txBox="1">
            <a:spLocks/>
          </p:cNvSpPr>
          <p:nvPr/>
        </p:nvSpPr>
        <p:spPr>
          <a:xfrm>
            <a:off x="290798" y="156116"/>
            <a:ext cx="6878068" cy="539209"/>
          </a:xfrm>
          <a:prstGeom prst="rect">
            <a:avLst/>
          </a:prstGeom>
        </p:spPr>
        <p:txBody>
          <a:bodyPr>
            <a:normAutofit/>
          </a:bodyPr>
          <a:lstStyle>
            <a:lvl1pPr algn="l" defTabSz="914400" rtl="0" eaLnBrk="1" latinLnBrk="0" hangingPunct="1">
              <a:lnSpc>
                <a:spcPct val="10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a:lstStyle>
          <a:p>
            <a:r>
              <a:rPr lang="en-US" altLang="ja-JP" sz="2800" dirty="0"/>
              <a:t>17.</a:t>
            </a:r>
            <a:r>
              <a:rPr lang="ja-JP" altLang="en-US" sz="2800" dirty="0"/>
              <a:t>活動後のサークルレベル評価</a:t>
            </a:r>
            <a:endParaRPr lang="en-US" altLang="ja-JP" sz="2800" dirty="0"/>
          </a:p>
        </p:txBody>
      </p:sp>
      <p:graphicFrame>
        <p:nvGraphicFramePr>
          <p:cNvPr id="3" name="表 2">
            <a:extLst>
              <a:ext uri="{FF2B5EF4-FFF2-40B4-BE49-F238E27FC236}">
                <a16:creationId xmlns:a16="http://schemas.microsoft.com/office/drawing/2014/main" id="{546F68FA-7C18-5073-F158-1FD87559B914}"/>
              </a:ext>
            </a:extLst>
          </p:cNvPr>
          <p:cNvGraphicFramePr>
            <a:graphicFrameLocks noGrp="1"/>
          </p:cNvGraphicFramePr>
          <p:nvPr>
            <p:extLst>
              <p:ext uri="{D42A27DB-BD31-4B8C-83A1-F6EECF244321}">
                <p14:modId xmlns:p14="http://schemas.microsoft.com/office/powerpoint/2010/main" val="744755024"/>
              </p:ext>
            </p:extLst>
          </p:nvPr>
        </p:nvGraphicFramePr>
        <p:xfrm>
          <a:off x="323528" y="5361776"/>
          <a:ext cx="8640960" cy="1094420"/>
        </p:xfrm>
        <a:graphic>
          <a:graphicData uri="http://schemas.openxmlformats.org/drawingml/2006/table">
            <a:tbl>
              <a:tblPr firstRow="1" bandRow="1">
                <a:tableStyleId>{5940675A-B579-460E-94D1-54222C63F5DA}</a:tableStyleId>
              </a:tblPr>
              <a:tblGrid>
                <a:gridCol w="1345723">
                  <a:extLst>
                    <a:ext uri="{9D8B030D-6E8A-4147-A177-3AD203B41FA5}">
                      <a16:colId xmlns:a16="http://schemas.microsoft.com/office/drawing/2014/main" val="20000"/>
                    </a:ext>
                  </a:extLst>
                </a:gridCol>
                <a:gridCol w="7295237">
                  <a:extLst>
                    <a:ext uri="{9D8B030D-6E8A-4147-A177-3AD203B41FA5}">
                      <a16:colId xmlns:a16="http://schemas.microsoft.com/office/drawing/2014/main" val="20001"/>
                    </a:ext>
                  </a:extLst>
                </a:gridCol>
              </a:tblGrid>
              <a:tr h="545780">
                <a:tc>
                  <a:txBody>
                    <a:bodyPr/>
                    <a:lstStyle/>
                    <a:p>
                      <a:pPr algn="ctr"/>
                      <a:r>
                        <a:rPr kumimoji="1" lang="ja-JP" altLang="en-US" dirty="0"/>
                        <a:t>上司</a:t>
                      </a:r>
                      <a:endParaRPr kumimoji="1" lang="ja-JP" altLang="en-US" dirty="0">
                        <a:solidFill>
                          <a:srgbClr val="FF0000"/>
                        </a:solidFill>
                      </a:endParaRPr>
                    </a:p>
                  </a:txBody>
                  <a:tcPr anchor="ctr"/>
                </a:tc>
                <a:tc>
                  <a:txBody>
                    <a:bodyPr/>
                    <a:lstStyle/>
                    <a:p>
                      <a:r>
                        <a:rPr kumimoji="1" lang="ja-JP" altLang="en-US" sz="1600" dirty="0">
                          <a:latin typeface="+mn-ea"/>
                          <a:ea typeface="+mn-ea"/>
                        </a:rPr>
                        <a:t>・</a:t>
                      </a:r>
                      <a:r>
                        <a:rPr kumimoji="1" lang="ja-JP" altLang="en-US" sz="1400" dirty="0">
                          <a:latin typeface="+mn-ea"/>
                          <a:ea typeface="+mn-ea"/>
                        </a:rPr>
                        <a:t>お客様を意識した、良いテーマだったと思います。</a:t>
                      </a:r>
                      <a:endParaRPr kumimoji="1" lang="en-US" altLang="ja-JP" sz="1400" dirty="0">
                        <a:latin typeface="+mn-ea"/>
                        <a:ea typeface="+mn-ea"/>
                      </a:endParaRPr>
                    </a:p>
                    <a:p>
                      <a:r>
                        <a:rPr kumimoji="1" lang="en-US" altLang="ja-JP" sz="1400" dirty="0">
                          <a:latin typeface="+mn-ea"/>
                          <a:ea typeface="+mn-ea"/>
                        </a:rPr>
                        <a:t>“At your side.”</a:t>
                      </a:r>
                      <a:r>
                        <a:rPr kumimoji="1" lang="ja-JP" altLang="en-US" sz="1400" dirty="0">
                          <a:latin typeface="+mn-ea"/>
                          <a:ea typeface="+mn-ea"/>
                        </a:rPr>
                        <a:t>を意識し、これからも楽しく、意義のある</a:t>
                      </a:r>
                      <a:r>
                        <a:rPr kumimoji="1" lang="en-US" altLang="ja-JP" sz="1400" dirty="0">
                          <a:latin typeface="+mn-ea"/>
                          <a:ea typeface="+mn-ea"/>
                        </a:rPr>
                        <a:t>QCC</a:t>
                      </a:r>
                      <a:r>
                        <a:rPr kumimoji="1" lang="ja-JP" altLang="en-US" sz="1400" dirty="0">
                          <a:latin typeface="+mn-ea"/>
                          <a:ea typeface="+mn-ea"/>
                        </a:rPr>
                        <a:t>活動を実施して下さい。</a:t>
                      </a:r>
                      <a:endParaRPr kumimoji="1" lang="en-US" altLang="ja-JP" sz="1400" dirty="0">
                        <a:latin typeface="+mn-ea"/>
                        <a:ea typeface="+mn-ea"/>
                      </a:endParaRPr>
                    </a:p>
                  </a:txBody>
                  <a:tcPr/>
                </a:tc>
                <a:extLst>
                  <a:ext uri="{0D108BD9-81ED-4DB2-BD59-A6C34878D82A}">
                    <a16:rowId xmlns:a16="http://schemas.microsoft.com/office/drawing/2014/main" val="10000"/>
                  </a:ext>
                </a:extLst>
              </a:tr>
              <a:tr h="545780">
                <a:tc>
                  <a:txBody>
                    <a:bodyPr/>
                    <a:lstStyle/>
                    <a:p>
                      <a:pPr algn="ctr"/>
                      <a:r>
                        <a:rPr kumimoji="1" lang="ja-JP" altLang="en-US" dirty="0"/>
                        <a:t>拠点ﾄﾚｰﾅｰ</a:t>
                      </a:r>
                    </a:p>
                  </a:txBody>
                  <a:tcPr anchor="ctr"/>
                </a:tc>
                <a:tc>
                  <a:txBody>
                    <a:bodyPr/>
                    <a:lstStyle/>
                    <a:p>
                      <a:r>
                        <a:rPr kumimoji="1" lang="ja-JP" altLang="en-US" sz="1400" dirty="0">
                          <a:latin typeface="+mn-ea"/>
                          <a:ea typeface="+mn-ea"/>
                        </a:rPr>
                        <a:t>・</a:t>
                      </a:r>
                      <a:r>
                        <a:rPr kumimoji="1" lang="en-US" altLang="ja-JP" sz="1400" dirty="0">
                          <a:latin typeface="+mn-ea"/>
                          <a:ea typeface="+mn-ea"/>
                        </a:rPr>
                        <a:t>XY</a:t>
                      </a:r>
                      <a:r>
                        <a:rPr kumimoji="1" lang="ja-JP" altLang="en-US" sz="1400" dirty="0">
                          <a:latin typeface="+mn-ea"/>
                          <a:ea typeface="+mn-ea"/>
                        </a:rPr>
                        <a:t>軸共に向上を行っていただきありがとうございます。今回のポイントの維持と向上が重要です。</a:t>
                      </a:r>
                      <a:endParaRPr kumimoji="1" lang="en-US" altLang="ja-JP" sz="1400" dirty="0">
                        <a:latin typeface="+mn-ea"/>
                        <a:ea typeface="+mn-ea"/>
                      </a:endParaRPr>
                    </a:p>
                    <a:p>
                      <a:r>
                        <a:rPr kumimoji="1" lang="ja-JP" altLang="en-US" sz="1400" dirty="0">
                          <a:latin typeface="+mn-ea"/>
                          <a:ea typeface="+mn-ea"/>
                        </a:rPr>
                        <a:t>引き続き明るく楽しく全員参加を意識して活動を行っていきましょう。</a:t>
                      </a:r>
                      <a:endParaRPr kumimoji="1" lang="ja-JP" altLang="en-US" sz="1400" dirty="0"/>
                    </a:p>
                  </a:txBody>
                  <a:tcPr/>
                </a:tc>
                <a:extLst>
                  <a:ext uri="{0D108BD9-81ED-4DB2-BD59-A6C34878D82A}">
                    <a16:rowId xmlns:a16="http://schemas.microsoft.com/office/drawing/2014/main" val="10001"/>
                  </a:ext>
                </a:extLst>
              </a:tr>
            </a:tbl>
          </a:graphicData>
        </a:graphic>
      </p:graphicFrame>
      <p:sp>
        <p:nvSpPr>
          <p:cNvPr id="4" name="テキスト ボックス 3">
            <a:extLst>
              <a:ext uri="{FF2B5EF4-FFF2-40B4-BE49-F238E27FC236}">
                <a16:creationId xmlns:a16="http://schemas.microsoft.com/office/drawing/2014/main" id="{01F0D031-1AEB-6116-8A6B-40A3CC0E07E1}"/>
              </a:ext>
            </a:extLst>
          </p:cNvPr>
          <p:cNvSpPr txBox="1"/>
          <p:nvPr/>
        </p:nvSpPr>
        <p:spPr>
          <a:xfrm>
            <a:off x="6411339" y="3880397"/>
            <a:ext cx="2342556" cy="400110"/>
          </a:xfrm>
          <a:prstGeom prst="rect">
            <a:avLst/>
          </a:prstGeom>
          <a:noFill/>
        </p:spPr>
        <p:txBody>
          <a:bodyPr wrap="square" rtlCol="0">
            <a:spAutoFit/>
          </a:bodyPr>
          <a:lstStyle/>
          <a:p>
            <a:r>
              <a:rPr kumimoji="1" lang="en-US" altLang="ja-JP" sz="2000" b="1" u="sng" dirty="0">
                <a:highlight>
                  <a:srgbClr val="FFFF00"/>
                </a:highlight>
              </a:rPr>
              <a:t>X</a:t>
            </a:r>
            <a:r>
              <a:rPr kumimoji="1" lang="ja-JP" altLang="en-US" sz="2000" b="1" u="sng" dirty="0">
                <a:highlight>
                  <a:srgbClr val="FFFF00"/>
                </a:highlight>
              </a:rPr>
              <a:t> </a:t>
            </a:r>
            <a:r>
              <a:rPr kumimoji="1" lang="en-US" altLang="ja-JP" sz="2000" b="1" u="sng" dirty="0">
                <a:highlight>
                  <a:srgbClr val="FFFF00"/>
                </a:highlight>
              </a:rPr>
              <a:t>: 3.1</a:t>
            </a:r>
            <a:r>
              <a:rPr kumimoji="1" lang="ja-JP" altLang="en-US" sz="2000" b="1" u="sng" dirty="0">
                <a:highlight>
                  <a:srgbClr val="FFFF00"/>
                </a:highlight>
              </a:rPr>
              <a:t>　</a:t>
            </a:r>
            <a:r>
              <a:rPr kumimoji="1" lang="en-US" altLang="ja-JP" sz="2000" b="1" u="sng" dirty="0">
                <a:highlight>
                  <a:srgbClr val="FFFF00"/>
                </a:highlight>
              </a:rPr>
              <a:t>Y :  3.4</a:t>
            </a:r>
            <a:endParaRPr kumimoji="1" lang="ja-JP" altLang="en-US" sz="2000" b="1" u="sng" dirty="0">
              <a:highlight>
                <a:srgbClr val="FFFF00"/>
              </a:highlight>
            </a:endParaRPr>
          </a:p>
        </p:txBody>
      </p:sp>
      <p:sp>
        <p:nvSpPr>
          <p:cNvPr id="10" name="正方形/長方形 9">
            <a:extLst>
              <a:ext uri="{FF2B5EF4-FFF2-40B4-BE49-F238E27FC236}">
                <a16:creationId xmlns:a16="http://schemas.microsoft.com/office/drawing/2014/main" id="{73A409FF-E14F-378C-83B2-0B3C09AC1D2D}"/>
              </a:ext>
            </a:extLst>
          </p:cNvPr>
          <p:cNvSpPr/>
          <p:nvPr/>
        </p:nvSpPr>
        <p:spPr>
          <a:xfrm>
            <a:off x="6510387" y="3830503"/>
            <a:ext cx="2026393" cy="4819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a16="http://schemas.microsoft.com/office/drawing/2014/main" id="{08E96BB4-E552-23A9-5721-5FA2F26A5581}"/>
              </a:ext>
            </a:extLst>
          </p:cNvPr>
          <p:cNvCxnSpPr>
            <a:cxnSpLocks/>
          </p:cNvCxnSpPr>
          <p:nvPr/>
        </p:nvCxnSpPr>
        <p:spPr>
          <a:xfrm>
            <a:off x="7931995" y="3713433"/>
            <a:ext cx="2477" cy="810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グラフ 43">
            <a:extLst>
              <a:ext uri="{FF2B5EF4-FFF2-40B4-BE49-F238E27FC236}">
                <a16:creationId xmlns:a16="http://schemas.microsoft.com/office/drawing/2014/main" id="{00000000-0008-0000-0100-00000A000000}"/>
              </a:ext>
            </a:extLst>
          </p:cNvPr>
          <p:cNvGraphicFramePr>
            <a:graphicFrameLocks/>
          </p:cNvGraphicFramePr>
          <p:nvPr>
            <p:extLst>
              <p:ext uri="{D42A27DB-BD31-4B8C-83A1-F6EECF244321}">
                <p14:modId xmlns:p14="http://schemas.microsoft.com/office/powerpoint/2010/main" val="147664525"/>
              </p:ext>
            </p:extLst>
          </p:nvPr>
        </p:nvGraphicFramePr>
        <p:xfrm>
          <a:off x="323527" y="887356"/>
          <a:ext cx="3250685" cy="21705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グラフ 44">
            <a:extLst>
              <a:ext uri="{FF2B5EF4-FFF2-40B4-BE49-F238E27FC236}">
                <a16:creationId xmlns:a16="http://schemas.microsoft.com/office/drawing/2014/main" id="{00000000-0008-0000-0100-00000B000000}"/>
              </a:ext>
            </a:extLst>
          </p:cNvPr>
          <p:cNvGraphicFramePr>
            <a:graphicFrameLocks/>
          </p:cNvGraphicFramePr>
          <p:nvPr>
            <p:extLst>
              <p:ext uri="{D42A27DB-BD31-4B8C-83A1-F6EECF244321}">
                <p14:modId xmlns:p14="http://schemas.microsoft.com/office/powerpoint/2010/main" val="1131519137"/>
              </p:ext>
            </p:extLst>
          </p:nvPr>
        </p:nvGraphicFramePr>
        <p:xfrm>
          <a:off x="323527" y="3124566"/>
          <a:ext cx="3250685" cy="2170559"/>
        </p:xfrm>
        <a:graphic>
          <a:graphicData uri="http://schemas.openxmlformats.org/drawingml/2006/chart">
            <c:chart xmlns:c="http://schemas.openxmlformats.org/drawingml/2006/chart" xmlns:r="http://schemas.openxmlformats.org/officeDocument/2006/relationships" r:id="rId3"/>
          </a:graphicData>
        </a:graphic>
      </p:graphicFrame>
      <p:grpSp>
        <p:nvGrpSpPr>
          <p:cNvPr id="46" name="グループ化 45">
            <a:extLst>
              <a:ext uri="{FF2B5EF4-FFF2-40B4-BE49-F238E27FC236}">
                <a16:creationId xmlns:a16="http://schemas.microsoft.com/office/drawing/2014/main" id="{150DA175-6306-4110-A07A-9714402D5AA0}"/>
              </a:ext>
            </a:extLst>
          </p:cNvPr>
          <p:cNvGrpSpPr/>
          <p:nvPr/>
        </p:nvGrpSpPr>
        <p:grpSpPr>
          <a:xfrm>
            <a:off x="3718560" y="887356"/>
            <a:ext cx="5245928" cy="4407768"/>
            <a:chOff x="0" y="-1"/>
            <a:chExt cx="5543551" cy="5314951"/>
          </a:xfrm>
        </p:grpSpPr>
        <p:grpSp>
          <p:nvGrpSpPr>
            <p:cNvPr id="47" name="グループ化 46">
              <a:extLst>
                <a:ext uri="{FF2B5EF4-FFF2-40B4-BE49-F238E27FC236}">
                  <a16:creationId xmlns:a16="http://schemas.microsoft.com/office/drawing/2014/main" id="{00000000-0008-0000-0100-00000E000000}"/>
                </a:ext>
              </a:extLst>
            </p:cNvPr>
            <p:cNvGrpSpPr/>
            <p:nvPr/>
          </p:nvGrpSpPr>
          <p:grpSpPr>
            <a:xfrm>
              <a:off x="0" y="-1"/>
              <a:ext cx="5543551" cy="5314951"/>
              <a:chOff x="0" y="-1"/>
              <a:chExt cx="6666856" cy="5454651"/>
            </a:xfrm>
          </p:grpSpPr>
          <p:grpSp>
            <p:nvGrpSpPr>
              <p:cNvPr id="56" name="グループ化 55">
                <a:extLst>
                  <a:ext uri="{FF2B5EF4-FFF2-40B4-BE49-F238E27FC236}">
                    <a16:creationId xmlns:a16="http://schemas.microsoft.com/office/drawing/2014/main" id="{00000000-0008-0000-0100-00000F000000}"/>
                  </a:ext>
                </a:extLst>
              </p:cNvPr>
              <p:cNvGrpSpPr/>
              <p:nvPr/>
            </p:nvGrpSpPr>
            <p:grpSpPr>
              <a:xfrm>
                <a:off x="0" y="-1"/>
                <a:ext cx="6666856" cy="5454651"/>
                <a:chOff x="-1" y="-1"/>
                <a:chExt cx="7096127" cy="5454651"/>
              </a:xfrm>
            </p:grpSpPr>
            <p:grpSp>
              <p:nvGrpSpPr>
                <p:cNvPr id="66" name="グループ化 65">
                  <a:extLst>
                    <a:ext uri="{FF2B5EF4-FFF2-40B4-BE49-F238E27FC236}">
                      <a16:creationId xmlns:a16="http://schemas.microsoft.com/office/drawing/2014/main" id="{00000000-0008-0000-0100-000019000000}"/>
                    </a:ext>
                  </a:extLst>
                </p:cNvPr>
                <p:cNvGrpSpPr/>
                <p:nvPr/>
              </p:nvGrpSpPr>
              <p:grpSpPr>
                <a:xfrm>
                  <a:off x="-1" y="-1"/>
                  <a:ext cx="7096127" cy="5454651"/>
                  <a:chOff x="-1" y="-1"/>
                  <a:chExt cx="6366935" cy="5314951"/>
                </a:xfrm>
              </p:grpSpPr>
              <p:grpSp>
                <p:nvGrpSpPr>
                  <p:cNvPr id="68" name="グループ化 67">
                    <a:extLst>
                      <a:ext uri="{FF2B5EF4-FFF2-40B4-BE49-F238E27FC236}">
                        <a16:creationId xmlns:a16="http://schemas.microsoft.com/office/drawing/2014/main" id="{00000000-0008-0000-0100-00001B000000}"/>
                      </a:ext>
                    </a:extLst>
                  </p:cNvPr>
                  <p:cNvGrpSpPr/>
                  <p:nvPr/>
                </p:nvGrpSpPr>
                <p:grpSpPr>
                  <a:xfrm>
                    <a:off x="-1" y="-1"/>
                    <a:ext cx="6366935" cy="5314951"/>
                    <a:chOff x="-1" y="-1"/>
                    <a:chExt cx="6366935" cy="5314951"/>
                  </a:xfrm>
                </p:grpSpPr>
                <p:graphicFrame>
                  <p:nvGraphicFramePr>
                    <p:cNvPr id="72" name="グラフ 71">
                      <a:extLst>
                        <a:ext uri="{FF2B5EF4-FFF2-40B4-BE49-F238E27FC236}">
                          <a16:creationId xmlns:a16="http://schemas.microsoft.com/office/drawing/2014/main" id="{00000000-0008-0000-0100-00001F000000}"/>
                        </a:ext>
                      </a:extLst>
                    </p:cNvPr>
                    <p:cNvGraphicFramePr>
                      <a:graphicFrameLocks/>
                    </p:cNvGraphicFramePr>
                    <p:nvPr>
                      <p:extLst>
                        <p:ext uri="{D42A27DB-BD31-4B8C-83A1-F6EECF244321}">
                          <p14:modId xmlns:p14="http://schemas.microsoft.com/office/powerpoint/2010/main" val="4048563909"/>
                        </p:ext>
                      </p:extLst>
                    </p:nvPr>
                  </p:nvGraphicFramePr>
                  <p:xfrm>
                    <a:off x="-1" y="-1"/>
                    <a:ext cx="6366935" cy="5314951"/>
                  </p:xfrm>
                  <a:graphic>
                    <a:graphicData uri="http://schemas.openxmlformats.org/drawingml/2006/chart">
                      <c:chart xmlns:c="http://schemas.openxmlformats.org/drawingml/2006/chart" xmlns:r="http://schemas.openxmlformats.org/officeDocument/2006/relationships" r:id="rId4"/>
                    </a:graphicData>
                  </a:graphic>
                </p:graphicFrame>
                <p:grpSp>
                  <p:nvGrpSpPr>
                    <p:cNvPr id="73" name="グループ化 72">
                      <a:extLst>
                        <a:ext uri="{FF2B5EF4-FFF2-40B4-BE49-F238E27FC236}">
                          <a16:creationId xmlns:a16="http://schemas.microsoft.com/office/drawing/2014/main" id="{00000000-0008-0000-0100-000020000000}"/>
                        </a:ext>
                      </a:extLst>
                    </p:cNvPr>
                    <p:cNvGrpSpPr/>
                    <p:nvPr/>
                  </p:nvGrpSpPr>
                  <p:grpSpPr>
                    <a:xfrm>
                      <a:off x="71289" y="623143"/>
                      <a:ext cx="373141" cy="4432404"/>
                      <a:chOff x="71289" y="623143"/>
                      <a:chExt cx="373141" cy="4432404"/>
                    </a:xfrm>
                  </p:grpSpPr>
                  <p:cxnSp>
                    <p:nvCxnSpPr>
                      <p:cNvPr id="74" name="直線矢印コネクタ 73">
                        <a:extLst>
                          <a:ext uri="{FF2B5EF4-FFF2-40B4-BE49-F238E27FC236}">
                            <a16:creationId xmlns:a16="http://schemas.microsoft.com/office/drawing/2014/main" id="{00000000-0008-0000-0100-000021000000}"/>
                          </a:ext>
                        </a:extLst>
                      </p:cNvPr>
                      <p:cNvCxnSpPr/>
                      <p:nvPr/>
                    </p:nvCxnSpPr>
                    <p:spPr>
                      <a:xfrm flipV="1">
                        <a:off x="444430" y="623143"/>
                        <a:ext cx="0" cy="382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33">
                        <a:extLst>
                          <a:ext uri="{FF2B5EF4-FFF2-40B4-BE49-F238E27FC236}">
                            <a16:creationId xmlns:a16="http://schemas.microsoft.com/office/drawing/2014/main" id="{00000000-0008-0000-0100-000022000000}"/>
                          </a:ext>
                        </a:extLst>
                      </p:cNvPr>
                      <p:cNvSpPr txBox="1"/>
                      <p:nvPr/>
                    </p:nvSpPr>
                    <p:spPr>
                      <a:xfrm>
                        <a:off x="71289" y="1098736"/>
                        <a:ext cx="361950" cy="39568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wordArtVertRtl"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t>Y</a:t>
                        </a:r>
                        <a:r>
                          <a:rPr kumimoji="1" lang="ja-JP" altLang="en-US" sz="1100" dirty="0"/>
                          <a:t>軸　明るく働きがいのある職場</a:t>
                        </a:r>
                        <a:endParaRPr kumimoji="1" lang="en-US" altLang="ja-JP" sz="1100" dirty="0"/>
                      </a:p>
                      <a:p>
                        <a:endParaRPr kumimoji="1" lang="ja-JP" altLang="en-US" sz="1100" dirty="0"/>
                      </a:p>
                    </p:txBody>
                  </p:sp>
                </p:grpSp>
              </p:grpSp>
              <p:grpSp>
                <p:nvGrpSpPr>
                  <p:cNvPr id="69" name="グループ化 68">
                    <a:extLst>
                      <a:ext uri="{FF2B5EF4-FFF2-40B4-BE49-F238E27FC236}">
                        <a16:creationId xmlns:a16="http://schemas.microsoft.com/office/drawing/2014/main" id="{00000000-0008-0000-0100-00001C000000}"/>
                      </a:ext>
                    </a:extLst>
                  </p:cNvPr>
                  <p:cNvGrpSpPr/>
                  <p:nvPr/>
                </p:nvGrpSpPr>
                <p:grpSpPr>
                  <a:xfrm>
                    <a:off x="1128564" y="4927789"/>
                    <a:ext cx="3829050" cy="295275"/>
                    <a:chOff x="1128564" y="4927789"/>
                    <a:chExt cx="3829050" cy="295275"/>
                  </a:xfrm>
                </p:grpSpPr>
                <p:cxnSp>
                  <p:nvCxnSpPr>
                    <p:cNvPr id="70" name="直線矢印コネクタ 69">
                      <a:extLst>
                        <a:ext uri="{FF2B5EF4-FFF2-40B4-BE49-F238E27FC236}">
                          <a16:creationId xmlns:a16="http://schemas.microsoft.com/office/drawing/2014/main" id="{00000000-0008-0000-0100-00001D000000}"/>
                        </a:ext>
                      </a:extLst>
                    </p:cNvPr>
                    <p:cNvCxnSpPr/>
                    <p:nvPr/>
                  </p:nvCxnSpPr>
                  <p:spPr>
                    <a:xfrm rot="5400000" flipV="1">
                      <a:off x="3043089" y="3013264"/>
                      <a:ext cx="0" cy="382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29">
                      <a:extLst>
                        <a:ext uri="{FF2B5EF4-FFF2-40B4-BE49-F238E27FC236}">
                          <a16:creationId xmlns:a16="http://schemas.microsoft.com/office/drawing/2014/main" id="{00000000-0008-0000-0100-00001E000000}"/>
                        </a:ext>
                      </a:extLst>
                    </p:cNvPr>
                    <p:cNvSpPr txBox="1"/>
                    <p:nvPr/>
                  </p:nvSpPr>
                  <p:spPr>
                    <a:xfrm>
                      <a:off x="1785788" y="4946838"/>
                      <a:ext cx="2963924" cy="2762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t>X</a:t>
                      </a:r>
                      <a:r>
                        <a:rPr kumimoji="1" lang="ja-JP" altLang="en-US" sz="1100" dirty="0"/>
                        <a:t>軸　</a:t>
                      </a:r>
                      <a:r>
                        <a:rPr kumimoji="1" lang="en-US" altLang="ja-JP" sz="1100" dirty="0"/>
                        <a:t>QC</a:t>
                      </a:r>
                      <a:r>
                        <a:rPr kumimoji="1" lang="ja-JP" altLang="en-US" sz="1100" dirty="0"/>
                        <a:t>サークルの平均的な能力</a:t>
                      </a:r>
                    </a:p>
                  </p:txBody>
                </p:sp>
              </p:grpSp>
            </p:grpSp>
            <p:sp>
              <p:nvSpPr>
                <p:cNvPr id="67" name="テキスト ボックス 25">
                  <a:extLst>
                    <a:ext uri="{FF2B5EF4-FFF2-40B4-BE49-F238E27FC236}">
                      <a16:creationId xmlns:a16="http://schemas.microsoft.com/office/drawing/2014/main" id="{00000000-0008-0000-0100-00001A000000}"/>
                    </a:ext>
                  </a:extLst>
                </p:cNvPr>
                <p:cNvSpPr txBox="1"/>
                <p:nvPr/>
              </p:nvSpPr>
              <p:spPr>
                <a:xfrm>
                  <a:off x="1107742" y="181423"/>
                  <a:ext cx="5023223" cy="252785"/>
                </a:xfrm>
                <a:prstGeom prst="rect">
                  <a:avLst/>
                </a:prstGeom>
                <a:solidFill>
                  <a:srgbClr val="FFCC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solidFill>
                        <a:srgbClr val="FF0000"/>
                      </a:solidFill>
                    </a:rPr>
                    <a:t>■</a:t>
                  </a:r>
                  <a:r>
                    <a:rPr kumimoji="1" lang="ja-JP" altLang="en-US" sz="900" dirty="0">
                      <a:solidFill>
                        <a:sysClr val="windowText" lastClr="000000"/>
                      </a:solidFill>
                    </a:rPr>
                    <a:t>：　　</a:t>
                  </a:r>
                  <a:r>
                    <a:rPr kumimoji="1" lang="ja-JP" altLang="en-US" sz="900" baseline="0" dirty="0">
                      <a:solidFill>
                        <a:sysClr val="windowText" lastClr="000000"/>
                      </a:solidFill>
                    </a:rPr>
                    <a:t> </a:t>
                  </a:r>
                  <a:r>
                    <a:rPr kumimoji="1" lang="ja-JP" altLang="en-US" sz="900" dirty="0">
                      <a:solidFill>
                        <a:sysClr val="windowText" lastClr="000000"/>
                      </a:solidFill>
                    </a:rPr>
                    <a:t>目標    　 </a:t>
                  </a:r>
                  <a:r>
                    <a:rPr kumimoji="1" lang="ja-JP" altLang="en-US" sz="900" dirty="0">
                      <a:solidFill>
                        <a:srgbClr val="FFFF00"/>
                      </a:solidFill>
                    </a:rPr>
                    <a:t>●</a:t>
                  </a:r>
                  <a:r>
                    <a:rPr kumimoji="1" lang="ja-JP" altLang="en-US" sz="900" dirty="0">
                      <a:solidFill>
                        <a:sysClr val="windowText" lastClr="000000"/>
                      </a:solidFill>
                    </a:rPr>
                    <a:t>：　活動前　　　</a:t>
                  </a:r>
                  <a:r>
                    <a:rPr kumimoji="1" lang="ja-JP" altLang="en-US" sz="900" dirty="0">
                      <a:solidFill>
                        <a:srgbClr val="FFFF00"/>
                      </a:solidFill>
                    </a:rPr>
                    <a:t>★</a:t>
                  </a:r>
                  <a:r>
                    <a:rPr kumimoji="1" lang="ja-JP" altLang="en-US" sz="900" dirty="0">
                      <a:solidFill>
                        <a:sysClr val="windowText" lastClr="000000"/>
                      </a:solidFill>
                    </a:rPr>
                    <a:t>：　活動後</a:t>
                  </a:r>
                </a:p>
              </p:txBody>
            </p:sp>
          </p:grpSp>
          <p:grpSp>
            <p:nvGrpSpPr>
              <p:cNvPr id="57" name="グループ化 56">
                <a:extLst>
                  <a:ext uri="{FF2B5EF4-FFF2-40B4-BE49-F238E27FC236}">
                    <a16:creationId xmlns:a16="http://schemas.microsoft.com/office/drawing/2014/main" id="{00000000-0008-0000-0100-000010000000}"/>
                  </a:ext>
                </a:extLst>
              </p:cNvPr>
              <p:cNvGrpSpPr/>
              <p:nvPr/>
            </p:nvGrpSpPr>
            <p:grpSpPr>
              <a:xfrm>
                <a:off x="1028824" y="529636"/>
                <a:ext cx="4733030" cy="3998685"/>
                <a:chOff x="1028823" y="529636"/>
                <a:chExt cx="4533086" cy="3901542"/>
              </a:xfrm>
            </p:grpSpPr>
            <p:grpSp>
              <p:nvGrpSpPr>
                <p:cNvPr id="58" name="グループ化 57">
                  <a:extLst>
                    <a:ext uri="{FF2B5EF4-FFF2-40B4-BE49-F238E27FC236}">
                      <a16:creationId xmlns:a16="http://schemas.microsoft.com/office/drawing/2014/main" id="{00000000-0008-0000-0100-000011000000}"/>
                    </a:ext>
                  </a:extLst>
                </p:cNvPr>
                <p:cNvGrpSpPr/>
                <p:nvPr/>
              </p:nvGrpSpPr>
              <p:grpSpPr>
                <a:xfrm>
                  <a:off x="1028823" y="529636"/>
                  <a:ext cx="4533086" cy="2934734"/>
                  <a:chOff x="1028823" y="529636"/>
                  <a:chExt cx="4539432" cy="2884207"/>
                </a:xfrm>
              </p:grpSpPr>
              <p:sp>
                <p:nvSpPr>
                  <p:cNvPr id="61" name="正方形/長方形 60">
                    <a:extLst>
                      <a:ext uri="{FF2B5EF4-FFF2-40B4-BE49-F238E27FC236}">
                        <a16:creationId xmlns:a16="http://schemas.microsoft.com/office/drawing/2014/main" id="{00000000-0008-0000-0100-000014000000}"/>
                      </a:ext>
                    </a:extLst>
                  </p:cNvPr>
                  <p:cNvSpPr/>
                  <p:nvPr/>
                </p:nvSpPr>
                <p:spPr>
                  <a:xfrm>
                    <a:off x="4436536" y="529637"/>
                    <a:ext cx="1131716" cy="9474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2" name="正方形/長方形 61">
                    <a:extLst>
                      <a:ext uri="{FF2B5EF4-FFF2-40B4-BE49-F238E27FC236}">
                        <a16:creationId xmlns:a16="http://schemas.microsoft.com/office/drawing/2014/main" id="{00000000-0008-0000-0100-000015000000}"/>
                      </a:ext>
                    </a:extLst>
                  </p:cNvPr>
                  <p:cNvSpPr/>
                  <p:nvPr/>
                </p:nvSpPr>
                <p:spPr>
                  <a:xfrm>
                    <a:off x="3283634" y="529637"/>
                    <a:ext cx="2284621" cy="191054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3" name="正方形/長方形 62">
                    <a:extLst>
                      <a:ext uri="{FF2B5EF4-FFF2-40B4-BE49-F238E27FC236}">
                        <a16:creationId xmlns:a16="http://schemas.microsoft.com/office/drawing/2014/main" id="{00000000-0008-0000-0100-000016000000}"/>
                      </a:ext>
                    </a:extLst>
                  </p:cNvPr>
                  <p:cNvSpPr/>
                  <p:nvPr/>
                </p:nvSpPr>
                <p:spPr>
                  <a:xfrm>
                    <a:off x="2156998" y="529636"/>
                    <a:ext cx="3411257" cy="28842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64" name="直線コネクタ 63">
                    <a:extLst>
                      <a:ext uri="{FF2B5EF4-FFF2-40B4-BE49-F238E27FC236}">
                        <a16:creationId xmlns:a16="http://schemas.microsoft.com/office/drawing/2014/main" id="{00000000-0008-0000-0100-000017000000}"/>
                      </a:ext>
                    </a:extLst>
                  </p:cNvPr>
                  <p:cNvCxnSpPr/>
                  <p:nvPr/>
                </p:nvCxnSpPr>
                <p:spPr>
                  <a:xfrm flipV="1">
                    <a:off x="1028823" y="2466865"/>
                    <a:ext cx="1150960" cy="2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0000000-0008-0000-0100-000018000000}"/>
                      </a:ext>
                    </a:extLst>
                  </p:cNvPr>
                  <p:cNvCxnSpPr>
                    <a:cxnSpLocks/>
                  </p:cNvCxnSpPr>
                  <p:nvPr/>
                </p:nvCxnSpPr>
                <p:spPr>
                  <a:xfrm>
                    <a:off x="2171823" y="1988438"/>
                    <a:ext cx="1127125" cy="41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59" name="直線コネクタ 58">
                  <a:extLst>
                    <a:ext uri="{FF2B5EF4-FFF2-40B4-BE49-F238E27FC236}">
                      <a16:creationId xmlns:a16="http://schemas.microsoft.com/office/drawing/2014/main" id="{00000000-0008-0000-0100-000012000000}"/>
                    </a:ext>
                  </a:extLst>
                </p:cNvPr>
                <p:cNvCxnSpPr/>
                <p:nvPr/>
              </p:nvCxnSpPr>
              <p:spPr>
                <a:xfrm flipH="1" flipV="1">
                  <a:off x="3289424" y="3453277"/>
                  <a:ext cx="1" cy="97790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0000000-0008-0000-0100-000013000000}"/>
                    </a:ext>
                  </a:extLst>
                </p:cNvPr>
                <p:cNvCxnSpPr/>
                <p:nvPr/>
              </p:nvCxnSpPr>
              <p:spPr>
                <a:xfrm flipH="1" flipV="1">
                  <a:off x="3841186" y="2475377"/>
                  <a:ext cx="1" cy="97790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48" name="テキスト ボックス 1">
              <a:extLst>
                <a:ext uri="{FF2B5EF4-FFF2-40B4-BE49-F238E27FC236}">
                  <a16:creationId xmlns:a16="http://schemas.microsoft.com/office/drawing/2014/main" id="{00000000-0008-0000-0100-000002000000}"/>
                </a:ext>
              </a:extLst>
            </p:cNvPr>
            <p:cNvSpPr txBox="1"/>
            <p:nvPr/>
          </p:nvSpPr>
          <p:spPr>
            <a:xfrm>
              <a:off x="3847392" y="556880"/>
              <a:ext cx="647264"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A</a:t>
              </a:r>
              <a:r>
                <a:rPr kumimoji="1" lang="ja-JP" altLang="en-US" sz="1000" dirty="0"/>
                <a:t>ゾーン</a:t>
              </a:r>
            </a:p>
          </p:txBody>
        </p:sp>
        <p:sp>
          <p:nvSpPr>
            <p:cNvPr id="49" name="テキスト ボックス 2">
              <a:extLst>
                <a:ext uri="{FF2B5EF4-FFF2-40B4-BE49-F238E27FC236}">
                  <a16:creationId xmlns:a16="http://schemas.microsoft.com/office/drawing/2014/main" id="{00000000-0008-0000-0100-000003000000}"/>
                </a:ext>
              </a:extLst>
            </p:cNvPr>
            <p:cNvSpPr txBox="1"/>
            <p:nvPr/>
          </p:nvSpPr>
          <p:spPr>
            <a:xfrm>
              <a:off x="2840101" y="571208"/>
              <a:ext cx="881459" cy="296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B</a:t>
              </a:r>
              <a:r>
                <a:rPr kumimoji="1" lang="ja-JP" altLang="en-US" sz="1000" dirty="0"/>
                <a:t>ゾーン</a:t>
              </a:r>
            </a:p>
          </p:txBody>
        </p:sp>
        <p:sp>
          <p:nvSpPr>
            <p:cNvPr id="50" name="テキスト ボックス 3">
              <a:extLst>
                <a:ext uri="{FF2B5EF4-FFF2-40B4-BE49-F238E27FC236}">
                  <a16:creationId xmlns:a16="http://schemas.microsoft.com/office/drawing/2014/main" id="{00000000-0008-0000-0100-000004000000}"/>
                </a:ext>
              </a:extLst>
            </p:cNvPr>
            <p:cNvSpPr txBox="1"/>
            <p:nvPr/>
          </p:nvSpPr>
          <p:spPr>
            <a:xfrm>
              <a:off x="1842769" y="2015956"/>
              <a:ext cx="653852" cy="295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t>C</a:t>
              </a:r>
              <a:r>
                <a:rPr kumimoji="1" lang="ja-JP" altLang="en-US" sz="1000"/>
                <a:t>ゾーン</a:t>
              </a:r>
            </a:p>
          </p:txBody>
        </p:sp>
        <p:sp>
          <p:nvSpPr>
            <p:cNvPr id="51" name="テキスト ボックス 4">
              <a:extLst>
                <a:ext uri="{FF2B5EF4-FFF2-40B4-BE49-F238E27FC236}">
                  <a16:creationId xmlns:a16="http://schemas.microsoft.com/office/drawing/2014/main" id="{00000000-0008-0000-0100-000005000000}"/>
                </a:ext>
              </a:extLst>
            </p:cNvPr>
            <p:cNvSpPr txBox="1"/>
            <p:nvPr/>
          </p:nvSpPr>
          <p:spPr>
            <a:xfrm>
              <a:off x="1829702" y="554234"/>
              <a:ext cx="845336"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C-1</a:t>
              </a:r>
              <a:r>
                <a:rPr kumimoji="1" lang="ja-JP" altLang="en-US" sz="1000" dirty="0"/>
                <a:t>ゾーン</a:t>
              </a:r>
            </a:p>
          </p:txBody>
        </p:sp>
        <p:sp>
          <p:nvSpPr>
            <p:cNvPr id="52" name="テキスト ボックス 5">
              <a:extLst>
                <a:ext uri="{FF2B5EF4-FFF2-40B4-BE49-F238E27FC236}">
                  <a16:creationId xmlns:a16="http://schemas.microsoft.com/office/drawing/2014/main" id="{00000000-0008-0000-0100-000006000000}"/>
                </a:ext>
              </a:extLst>
            </p:cNvPr>
            <p:cNvSpPr txBox="1"/>
            <p:nvPr/>
          </p:nvSpPr>
          <p:spPr>
            <a:xfrm>
              <a:off x="3875668" y="3159660"/>
              <a:ext cx="911462" cy="295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C-2</a:t>
              </a:r>
              <a:r>
                <a:rPr kumimoji="1" lang="ja-JP" altLang="en-US" sz="1000" dirty="0"/>
                <a:t>ゾーン</a:t>
              </a:r>
            </a:p>
          </p:txBody>
        </p:sp>
        <p:sp>
          <p:nvSpPr>
            <p:cNvPr id="53" name="テキスト ボックス 6">
              <a:extLst>
                <a:ext uri="{FF2B5EF4-FFF2-40B4-BE49-F238E27FC236}">
                  <a16:creationId xmlns:a16="http://schemas.microsoft.com/office/drawing/2014/main" id="{00000000-0008-0000-0100-000007000000}"/>
                </a:ext>
              </a:extLst>
            </p:cNvPr>
            <p:cNvSpPr txBox="1"/>
            <p:nvPr/>
          </p:nvSpPr>
          <p:spPr>
            <a:xfrm>
              <a:off x="3875668" y="4137707"/>
              <a:ext cx="908475" cy="3040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D-2</a:t>
              </a:r>
              <a:r>
                <a:rPr kumimoji="1" lang="ja-JP" altLang="en-US" sz="1000" dirty="0"/>
                <a:t>ゾーン</a:t>
              </a:r>
            </a:p>
          </p:txBody>
        </p:sp>
        <p:sp>
          <p:nvSpPr>
            <p:cNvPr id="54" name="テキスト ボックス 7">
              <a:extLst>
                <a:ext uri="{FF2B5EF4-FFF2-40B4-BE49-F238E27FC236}">
                  <a16:creationId xmlns:a16="http://schemas.microsoft.com/office/drawing/2014/main" id="{00000000-0008-0000-0100-000008000000}"/>
                </a:ext>
              </a:extLst>
            </p:cNvPr>
            <p:cNvSpPr txBox="1"/>
            <p:nvPr/>
          </p:nvSpPr>
          <p:spPr>
            <a:xfrm>
              <a:off x="887471" y="566215"/>
              <a:ext cx="897107"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D-1</a:t>
              </a:r>
              <a:r>
                <a:rPr kumimoji="1" lang="ja-JP" altLang="en-US" sz="1000" dirty="0"/>
                <a:t>ゾーン</a:t>
              </a:r>
            </a:p>
          </p:txBody>
        </p:sp>
        <p:sp>
          <p:nvSpPr>
            <p:cNvPr id="55" name="テキスト ボックス 8">
              <a:extLst>
                <a:ext uri="{FF2B5EF4-FFF2-40B4-BE49-F238E27FC236}">
                  <a16:creationId xmlns:a16="http://schemas.microsoft.com/office/drawing/2014/main" id="{00000000-0008-0000-0100-000009000000}"/>
                </a:ext>
              </a:extLst>
            </p:cNvPr>
            <p:cNvSpPr txBox="1"/>
            <p:nvPr/>
          </p:nvSpPr>
          <p:spPr>
            <a:xfrm>
              <a:off x="847522" y="4141491"/>
              <a:ext cx="653852" cy="2959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t>D</a:t>
              </a:r>
              <a:r>
                <a:rPr kumimoji="1" lang="ja-JP" altLang="en-US" sz="1000"/>
                <a:t>ゾーン</a:t>
              </a:r>
            </a:p>
          </p:txBody>
        </p:sp>
      </p:grpSp>
      <p:sp>
        <p:nvSpPr>
          <p:cNvPr id="7" name="テキスト ボックス 6">
            <a:extLst>
              <a:ext uri="{FF2B5EF4-FFF2-40B4-BE49-F238E27FC236}">
                <a16:creationId xmlns:a16="http://schemas.microsoft.com/office/drawing/2014/main" id="{A93B30BD-3A05-D677-539F-C902A00321D6}"/>
              </a:ext>
            </a:extLst>
          </p:cNvPr>
          <p:cNvSpPr txBox="1"/>
          <p:nvPr/>
        </p:nvSpPr>
        <p:spPr>
          <a:xfrm>
            <a:off x="6999637" y="3675868"/>
            <a:ext cx="2739316" cy="1015663"/>
          </a:xfrm>
          <a:prstGeom prst="rect">
            <a:avLst/>
          </a:prstGeom>
          <a:noFill/>
        </p:spPr>
        <p:txBody>
          <a:bodyPr wrap="square" rtlCol="0">
            <a:spAutoFit/>
          </a:bodyPr>
          <a:lstStyle/>
          <a:p>
            <a:r>
              <a:rPr kumimoji="1" lang="en-US" altLang="ja-JP" sz="1400" b="1" dirty="0">
                <a:solidFill>
                  <a:schemeClr val="tx1"/>
                </a:solidFill>
                <a:highlight>
                  <a:srgbClr val="FFFF00"/>
                </a:highlight>
              </a:rPr>
              <a:t>【</a:t>
            </a:r>
            <a:r>
              <a:rPr kumimoji="1" lang="ja-JP" altLang="en-US" sz="1400" b="1" dirty="0">
                <a:solidFill>
                  <a:schemeClr val="tx1"/>
                </a:solidFill>
                <a:highlight>
                  <a:srgbClr val="FFFF00"/>
                </a:highlight>
              </a:rPr>
              <a:t>活動前</a:t>
            </a:r>
            <a:r>
              <a:rPr kumimoji="1" lang="en-US" altLang="ja-JP" sz="1400" b="1" dirty="0">
                <a:solidFill>
                  <a:schemeClr val="tx1"/>
                </a:solidFill>
                <a:highlight>
                  <a:srgbClr val="FFFF00"/>
                </a:highlight>
              </a:rPr>
              <a:t>】 X:2.8 Y:3.3</a:t>
            </a:r>
          </a:p>
          <a:p>
            <a:r>
              <a:rPr kumimoji="1" lang="en-US" altLang="ja-JP" sz="1400" b="1" dirty="0">
                <a:solidFill>
                  <a:schemeClr val="tx1"/>
                </a:solidFill>
                <a:highlight>
                  <a:srgbClr val="FFFF00"/>
                </a:highlight>
              </a:rPr>
              <a:t>【</a:t>
            </a:r>
            <a:r>
              <a:rPr kumimoji="1" lang="ja-JP" altLang="en-US" sz="1400" b="1" dirty="0">
                <a:solidFill>
                  <a:schemeClr val="tx1"/>
                </a:solidFill>
                <a:highlight>
                  <a:srgbClr val="FFFF00"/>
                </a:highlight>
              </a:rPr>
              <a:t>活動後</a:t>
            </a:r>
            <a:r>
              <a:rPr kumimoji="1" lang="en-US" altLang="ja-JP" sz="1400" b="1" dirty="0">
                <a:solidFill>
                  <a:schemeClr val="tx1"/>
                </a:solidFill>
                <a:highlight>
                  <a:srgbClr val="FFFF00"/>
                </a:highlight>
              </a:rPr>
              <a:t>】 X:3.1 Y:3.4</a:t>
            </a:r>
          </a:p>
          <a:p>
            <a:r>
              <a:rPr kumimoji="1" lang="en-US" altLang="ja-JP" sz="1400" b="1" dirty="0">
                <a:solidFill>
                  <a:schemeClr val="tx1"/>
                </a:solidFill>
                <a:highlight>
                  <a:srgbClr val="FFFF00"/>
                </a:highlight>
              </a:rPr>
              <a:t>【</a:t>
            </a:r>
            <a:r>
              <a:rPr kumimoji="1" lang="ja-JP" altLang="en-US" sz="1400" b="1" dirty="0">
                <a:solidFill>
                  <a:schemeClr val="tx1"/>
                </a:solidFill>
                <a:highlight>
                  <a:srgbClr val="FFFF00"/>
                </a:highlight>
              </a:rPr>
              <a:t>目標値</a:t>
            </a:r>
            <a:r>
              <a:rPr kumimoji="1" lang="en-US" altLang="ja-JP" sz="1400" b="1" dirty="0">
                <a:solidFill>
                  <a:schemeClr val="tx1"/>
                </a:solidFill>
                <a:highlight>
                  <a:srgbClr val="FFFF00"/>
                </a:highlight>
              </a:rPr>
              <a:t>】</a:t>
            </a:r>
            <a:r>
              <a:rPr kumimoji="1" lang="ja-JP" altLang="en-US" sz="1400" b="1" dirty="0">
                <a:solidFill>
                  <a:schemeClr val="tx1"/>
                </a:solidFill>
                <a:highlight>
                  <a:srgbClr val="FFFF00"/>
                </a:highlight>
              </a:rPr>
              <a:t> </a:t>
            </a:r>
            <a:r>
              <a:rPr kumimoji="1" lang="en-US" altLang="ja-JP" sz="1400" b="1" dirty="0">
                <a:solidFill>
                  <a:schemeClr val="tx1"/>
                </a:solidFill>
                <a:highlight>
                  <a:srgbClr val="FFFF00"/>
                </a:highlight>
              </a:rPr>
              <a:t>X:3.3 Y:3.8</a:t>
            </a:r>
          </a:p>
          <a:p>
            <a:endParaRPr kumimoji="1" lang="ja-JP" altLang="en-US" dirty="0"/>
          </a:p>
        </p:txBody>
      </p:sp>
      <p:sp>
        <p:nvSpPr>
          <p:cNvPr id="43" name="星: 5 pt 42">
            <a:extLst>
              <a:ext uri="{FF2B5EF4-FFF2-40B4-BE49-F238E27FC236}">
                <a16:creationId xmlns:a16="http://schemas.microsoft.com/office/drawing/2014/main" id="{D89D2D3E-9CC4-6A9E-D699-09111F8E5739}"/>
              </a:ext>
            </a:extLst>
          </p:cNvPr>
          <p:cNvSpPr/>
          <p:nvPr/>
        </p:nvSpPr>
        <p:spPr>
          <a:xfrm>
            <a:off x="6410968" y="2455612"/>
            <a:ext cx="285167" cy="31317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テキスト ボックス 76">
            <a:extLst>
              <a:ext uri="{FF2B5EF4-FFF2-40B4-BE49-F238E27FC236}">
                <a16:creationId xmlns:a16="http://schemas.microsoft.com/office/drawing/2014/main" id="{2AB528AD-52C4-2578-C363-B68D2E2C88BE}"/>
              </a:ext>
            </a:extLst>
          </p:cNvPr>
          <p:cNvSpPr txBox="1"/>
          <p:nvPr/>
        </p:nvSpPr>
        <p:spPr>
          <a:xfrm>
            <a:off x="1101680" y="1259059"/>
            <a:ext cx="865943" cy="215444"/>
          </a:xfrm>
          <a:prstGeom prst="rect">
            <a:avLst/>
          </a:prstGeom>
          <a:noFill/>
        </p:spPr>
        <p:txBody>
          <a:bodyPr wrap="none" rtlCol="0">
            <a:spAutoFit/>
          </a:bodyPr>
          <a:lstStyle/>
          <a:p>
            <a:r>
              <a:rPr kumimoji="1" lang="ja-JP" altLang="en-US" sz="800" dirty="0"/>
              <a:t>基本的な考え方</a:t>
            </a:r>
          </a:p>
        </p:txBody>
      </p:sp>
      <p:sp>
        <p:nvSpPr>
          <p:cNvPr id="78" name="テキスト ボックス 77">
            <a:extLst>
              <a:ext uri="{FF2B5EF4-FFF2-40B4-BE49-F238E27FC236}">
                <a16:creationId xmlns:a16="http://schemas.microsoft.com/office/drawing/2014/main" id="{42D3C830-764E-4608-F47C-473814DBF304}"/>
              </a:ext>
            </a:extLst>
          </p:cNvPr>
          <p:cNvSpPr txBox="1"/>
          <p:nvPr/>
        </p:nvSpPr>
        <p:spPr>
          <a:xfrm>
            <a:off x="380586" y="1804124"/>
            <a:ext cx="595035" cy="338554"/>
          </a:xfrm>
          <a:prstGeom prst="rect">
            <a:avLst/>
          </a:prstGeom>
          <a:noFill/>
        </p:spPr>
        <p:txBody>
          <a:bodyPr wrap="none" rtlCol="0">
            <a:spAutoFit/>
          </a:bodyPr>
          <a:lstStyle/>
          <a:p>
            <a:r>
              <a:rPr kumimoji="1" lang="ja-JP" altLang="en-US" sz="800" dirty="0"/>
              <a:t>改善技能</a:t>
            </a:r>
            <a:endParaRPr kumimoji="1" lang="en-US" altLang="ja-JP" sz="800" dirty="0"/>
          </a:p>
          <a:p>
            <a:r>
              <a:rPr kumimoji="1" lang="ja-JP" altLang="en-US" sz="800" dirty="0"/>
              <a:t>改善能力</a:t>
            </a:r>
          </a:p>
        </p:txBody>
      </p:sp>
      <p:sp>
        <p:nvSpPr>
          <p:cNvPr id="79" name="テキスト ボックス 78">
            <a:extLst>
              <a:ext uri="{FF2B5EF4-FFF2-40B4-BE49-F238E27FC236}">
                <a16:creationId xmlns:a16="http://schemas.microsoft.com/office/drawing/2014/main" id="{01809475-A3A9-562B-7216-281A6CD4B8FF}"/>
              </a:ext>
            </a:extLst>
          </p:cNvPr>
          <p:cNvSpPr txBox="1"/>
          <p:nvPr/>
        </p:nvSpPr>
        <p:spPr>
          <a:xfrm>
            <a:off x="2134131" y="1848259"/>
            <a:ext cx="716863" cy="215444"/>
          </a:xfrm>
          <a:prstGeom prst="rect">
            <a:avLst/>
          </a:prstGeom>
          <a:noFill/>
        </p:spPr>
        <p:txBody>
          <a:bodyPr wrap="none" rtlCol="0">
            <a:spAutoFit/>
          </a:bodyPr>
          <a:lstStyle/>
          <a:p>
            <a:r>
              <a:rPr kumimoji="1" lang="ja-JP" altLang="en-US" sz="800" dirty="0"/>
              <a:t>リーダーシップ</a:t>
            </a:r>
            <a:endParaRPr kumimoji="1" lang="en-US" altLang="ja-JP" sz="800" dirty="0"/>
          </a:p>
        </p:txBody>
      </p:sp>
      <p:sp>
        <p:nvSpPr>
          <p:cNvPr id="80" name="テキスト ボックス 79">
            <a:extLst>
              <a:ext uri="{FF2B5EF4-FFF2-40B4-BE49-F238E27FC236}">
                <a16:creationId xmlns:a16="http://schemas.microsoft.com/office/drawing/2014/main" id="{BEA77AD5-170C-A531-1EF5-A8F1D3543032}"/>
              </a:ext>
            </a:extLst>
          </p:cNvPr>
          <p:cNvSpPr txBox="1"/>
          <p:nvPr/>
        </p:nvSpPr>
        <p:spPr>
          <a:xfrm>
            <a:off x="557443" y="2681950"/>
            <a:ext cx="492443" cy="215444"/>
          </a:xfrm>
          <a:prstGeom prst="rect">
            <a:avLst/>
          </a:prstGeom>
          <a:noFill/>
        </p:spPr>
        <p:txBody>
          <a:bodyPr wrap="none" rtlCol="0">
            <a:spAutoFit/>
          </a:bodyPr>
          <a:lstStyle/>
          <a:p>
            <a:r>
              <a:rPr kumimoji="1" lang="ja-JP" altLang="en-US" sz="800" dirty="0"/>
              <a:t>多能工</a:t>
            </a:r>
            <a:endParaRPr kumimoji="1" lang="en-US" altLang="ja-JP" sz="800" dirty="0"/>
          </a:p>
        </p:txBody>
      </p:sp>
      <p:sp>
        <p:nvSpPr>
          <p:cNvPr id="82" name="テキスト ボックス 81">
            <a:extLst>
              <a:ext uri="{FF2B5EF4-FFF2-40B4-BE49-F238E27FC236}">
                <a16:creationId xmlns:a16="http://schemas.microsoft.com/office/drawing/2014/main" id="{4F81A2FD-2C6D-9053-EAEB-195968FF418C}"/>
              </a:ext>
            </a:extLst>
          </p:cNvPr>
          <p:cNvSpPr txBox="1"/>
          <p:nvPr/>
        </p:nvSpPr>
        <p:spPr>
          <a:xfrm>
            <a:off x="1939206" y="2661060"/>
            <a:ext cx="389850" cy="215444"/>
          </a:xfrm>
          <a:prstGeom prst="rect">
            <a:avLst/>
          </a:prstGeom>
          <a:noFill/>
        </p:spPr>
        <p:txBody>
          <a:bodyPr wrap="none" rtlCol="0">
            <a:spAutoFit/>
          </a:bodyPr>
          <a:lstStyle/>
          <a:p>
            <a:r>
              <a:rPr kumimoji="1" lang="ja-JP" altLang="en-US" sz="800" dirty="0"/>
              <a:t>手法</a:t>
            </a:r>
            <a:endParaRPr kumimoji="1" lang="en-US" altLang="ja-JP" sz="800" dirty="0"/>
          </a:p>
        </p:txBody>
      </p:sp>
      <p:sp>
        <p:nvSpPr>
          <p:cNvPr id="83" name="テキスト ボックス 82">
            <a:extLst>
              <a:ext uri="{FF2B5EF4-FFF2-40B4-BE49-F238E27FC236}">
                <a16:creationId xmlns:a16="http://schemas.microsoft.com/office/drawing/2014/main" id="{DBE7598B-B20D-ECD2-D6E8-6B1888F3812E}"/>
              </a:ext>
            </a:extLst>
          </p:cNvPr>
          <p:cNvSpPr txBox="1"/>
          <p:nvPr/>
        </p:nvSpPr>
        <p:spPr>
          <a:xfrm>
            <a:off x="287260" y="4063913"/>
            <a:ext cx="639919" cy="215444"/>
          </a:xfrm>
          <a:prstGeom prst="rect">
            <a:avLst/>
          </a:prstGeom>
          <a:noFill/>
        </p:spPr>
        <p:txBody>
          <a:bodyPr wrap="none" rtlCol="0">
            <a:spAutoFit/>
          </a:bodyPr>
          <a:lstStyle/>
          <a:p>
            <a:r>
              <a:rPr kumimoji="1" lang="ja-JP" altLang="en-US" sz="800" dirty="0"/>
              <a:t>ルール順守</a:t>
            </a:r>
            <a:endParaRPr kumimoji="1" lang="en-US" altLang="ja-JP" sz="800" dirty="0"/>
          </a:p>
        </p:txBody>
      </p:sp>
      <p:sp>
        <p:nvSpPr>
          <p:cNvPr id="84" name="テキスト ボックス 83">
            <a:extLst>
              <a:ext uri="{FF2B5EF4-FFF2-40B4-BE49-F238E27FC236}">
                <a16:creationId xmlns:a16="http://schemas.microsoft.com/office/drawing/2014/main" id="{A82F9872-F65C-B8D2-150D-DED294C0FFB7}"/>
              </a:ext>
            </a:extLst>
          </p:cNvPr>
          <p:cNvSpPr txBox="1"/>
          <p:nvPr/>
        </p:nvSpPr>
        <p:spPr>
          <a:xfrm>
            <a:off x="2245531" y="4063913"/>
            <a:ext cx="389850" cy="215444"/>
          </a:xfrm>
          <a:prstGeom prst="rect">
            <a:avLst/>
          </a:prstGeom>
          <a:noFill/>
        </p:spPr>
        <p:txBody>
          <a:bodyPr wrap="none" rtlCol="0">
            <a:spAutoFit/>
          </a:bodyPr>
          <a:lstStyle/>
          <a:p>
            <a:r>
              <a:rPr kumimoji="1" lang="ja-JP" altLang="en-US" sz="800" dirty="0"/>
              <a:t>会合</a:t>
            </a:r>
            <a:endParaRPr kumimoji="1" lang="en-US" altLang="ja-JP" sz="800" dirty="0"/>
          </a:p>
        </p:txBody>
      </p:sp>
      <p:sp>
        <p:nvSpPr>
          <p:cNvPr id="85" name="テキスト ボックス 84">
            <a:extLst>
              <a:ext uri="{FF2B5EF4-FFF2-40B4-BE49-F238E27FC236}">
                <a16:creationId xmlns:a16="http://schemas.microsoft.com/office/drawing/2014/main" id="{0FE06868-C4F7-CADD-3049-7D118883DF38}"/>
              </a:ext>
            </a:extLst>
          </p:cNvPr>
          <p:cNvSpPr txBox="1"/>
          <p:nvPr/>
        </p:nvSpPr>
        <p:spPr>
          <a:xfrm>
            <a:off x="764155" y="4972276"/>
            <a:ext cx="396262" cy="215444"/>
          </a:xfrm>
          <a:prstGeom prst="rect">
            <a:avLst/>
          </a:prstGeom>
          <a:noFill/>
        </p:spPr>
        <p:txBody>
          <a:bodyPr wrap="none" rtlCol="0">
            <a:spAutoFit/>
          </a:bodyPr>
          <a:lstStyle/>
          <a:p>
            <a:r>
              <a:rPr kumimoji="1" lang="ja-JP" altLang="en-US" sz="800" dirty="0"/>
              <a:t>意欲</a:t>
            </a:r>
            <a:endParaRPr kumimoji="1" lang="en-US" altLang="ja-JP" sz="800" dirty="0"/>
          </a:p>
        </p:txBody>
      </p:sp>
      <p:sp>
        <p:nvSpPr>
          <p:cNvPr id="86" name="テキスト ボックス 85">
            <a:extLst>
              <a:ext uri="{FF2B5EF4-FFF2-40B4-BE49-F238E27FC236}">
                <a16:creationId xmlns:a16="http://schemas.microsoft.com/office/drawing/2014/main" id="{647E79BF-4458-873F-A6AB-B78F418B7F6B}"/>
              </a:ext>
            </a:extLst>
          </p:cNvPr>
          <p:cNvSpPr txBox="1"/>
          <p:nvPr/>
        </p:nvSpPr>
        <p:spPr>
          <a:xfrm>
            <a:off x="1977464" y="4953482"/>
            <a:ext cx="389850" cy="215444"/>
          </a:xfrm>
          <a:prstGeom prst="rect">
            <a:avLst/>
          </a:prstGeom>
          <a:noFill/>
        </p:spPr>
        <p:txBody>
          <a:bodyPr wrap="none" rtlCol="0">
            <a:spAutoFit/>
          </a:bodyPr>
          <a:lstStyle/>
          <a:p>
            <a:r>
              <a:rPr kumimoji="1" lang="ja-JP" altLang="en-US" sz="800" dirty="0"/>
              <a:t>手法</a:t>
            </a:r>
            <a:endParaRPr kumimoji="1" lang="en-US" altLang="ja-JP" sz="800" dirty="0"/>
          </a:p>
        </p:txBody>
      </p:sp>
    </p:spTree>
    <p:extLst>
      <p:ext uri="{BB962C8B-B14F-4D97-AF65-F5344CB8AC3E}">
        <p14:creationId xmlns:p14="http://schemas.microsoft.com/office/powerpoint/2010/main" val="1569667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35</a:t>
            </a:fld>
            <a:endParaRPr kumimoji="1" lang="ja-JP" altLang="en-US"/>
          </a:p>
        </p:txBody>
      </p:sp>
      <p:sp>
        <p:nvSpPr>
          <p:cNvPr id="5" name="タイトル 4"/>
          <p:cNvSpPr>
            <a:spLocks noGrp="1"/>
          </p:cNvSpPr>
          <p:nvPr>
            <p:ph type="title"/>
          </p:nvPr>
        </p:nvSpPr>
        <p:spPr/>
        <p:txBody>
          <a:bodyPr>
            <a:noAutofit/>
          </a:bodyPr>
          <a:lstStyle/>
          <a:p>
            <a:r>
              <a:rPr kumimoji="1" lang="en-US" altLang="ja-JP" sz="2800" dirty="0"/>
              <a:t>18.</a:t>
            </a:r>
            <a:r>
              <a:rPr kumimoji="1" lang="ja-JP" altLang="en-US" sz="2800" dirty="0"/>
              <a:t>まとめ</a:t>
            </a:r>
          </a:p>
        </p:txBody>
      </p:sp>
      <p:grpSp>
        <p:nvGrpSpPr>
          <p:cNvPr id="18" name="グループ化 17">
            <a:extLst>
              <a:ext uri="{FF2B5EF4-FFF2-40B4-BE49-F238E27FC236}">
                <a16:creationId xmlns:a16="http://schemas.microsoft.com/office/drawing/2014/main" id="{DD06FEDC-E702-72E7-10E2-6497EE6FDB34}"/>
              </a:ext>
            </a:extLst>
          </p:cNvPr>
          <p:cNvGrpSpPr/>
          <p:nvPr/>
        </p:nvGrpSpPr>
        <p:grpSpPr>
          <a:xfrm>
            <a:off x="200915" y="968463"/>
            <a:ext cx="8717747" cy="5567138"/>
            <a:chOff x="200915" y="968463"/>
            <a:chExt cx="8717747" cy="5567138"/>
          </a:xfrm>
        </p:grpSpPr>
        <p:grpSp>
          <p:nvGrpSpPr>
            <p:cNvPr id="2" name="グループ化 1">
              <a:extLst>
                <a:ext uri="{FF2B5EF4-FFF2-40B4-BE49-F238E27FC236}">
                  <a16:creationId xmlns:a16="http://schemas.microsoft.com/office/drawing/2014/main" id="{2D3A474C-0BE2-563F-A7C9-5D660157CA05}"/>
                </a:ext>
              </a:extLst>
            </p:cNvPr>
            <p:cNvGrpSpPr/>
            <p:nvPr/>
          </p:nvGrpSpPr>
          <p:grpSpPr>
            <a:xfrm>
              <a:off x="200915" y="968463"/>
              <a:ext cx="8717745" cy="1800200"/>
              <a:chOff x="200918" y="980728"/>
              <a:chExt cx="8717745" cy="1800200"/>
            </a:xfrm>
            <a:gradFill>
              <a:gsLst>
                <a:gs pos="0">
                  <a:schemeClr val="bg2">
                    <a:lumMod val="50000"/>
                  </a:schemeClr>
                </a:gs>
                <a:gs pos="100000">
                  <a:schemeClr val="bg1"/>
                </a:gs>
              </a:gsLst>
              <a:lin ang="13500000" scaled="1"/>
            </a:gradFill>
          </p:grpSpPr>
          <p:sp>
            <p:nvSpPr>
              <p:cNvPr id="3" name="対角する 2 つの角を切り取った四角形 306">
                <a:extLst>
                  <a:ext uri="{FF2B5EF4-FFF2-40B4-BE49-F238E27FC236}">
                    <a16:creationId xmlns:a16="http://schemas.microsoft.com/office/drawing/2014/main" id="{B9EA158B-5DD6-AEA3-A044-B1017032594D}"/>
                  </a:ext>
                </a:extLst>
              </p:cNvPr>
              <p:cNvSpPr/>
              <p:nvPr/>
            </p:nvSpPr>
            <p:spPr>
              <a:xfrm>
                <a:off x="200918" y="1484784"/>
                <a:ext cx="8717745" cy="1296144"/>
              </a:xfrm>
              <a:prstGeom prst="snip2DiagRect">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お客様とはどういう存在かを考えたことが活動のきっかけとなり、</a:t>
                </a:r>
                <a:endParaRPr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活動を通じてお客様の実際の声を知ることで、</a:t>
                </a:r>
                <a:endParaRPr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標準化を進める活動が出来たこと。</a:t>
                </a:r>
                <a:endParaRPr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8D469087-12A1-B27E-0CB2-3270E1B1093F}"/>
                  </a:ext>
                </a:extLst>
              </p:cNvPr>
              <p:cNvSpPr/>
              <p:nvPr/>
            </p:nvSpPr>
            <p:spPr>
              <a:xfrm>
                <a:off x="200919" y="980728"/>
                <a:ext cx="2475606" cy="504056"/>
              </a:xfrm>
              <a:prstGeom prst="rect">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良かった点</a:t>
                </a:r>
                <a:endParaRPr kumimoji="1" lang="en-US" altLang="ja-JP" sz="28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7" name="グループ化 6">
              <a:extLst>
                <a:ext uri="{FF2B5EF4-FFF2-40B4-BE49-F238E27FC236}">
                  <a16:creationId xmlns:a16="http://schemas.microsoft.com/office/drawing/2014/main" id="{C6702473-F9E2-3225-8EC5-5A8F2E1BB2BF}"/>
                </a:ext>
              </a:extLst>
            </p:cNvPr>
            <p:cNvGrpSpPr/>
            <p:nvPr/>
          </p:nvGrpSpPr>
          <p:grpSpPr>
            <a:xfrm>
              <a:off x="200917" y="2852936"/>
              <a:ext cx="8717745" cy="1798193"/>
              <a:chOff x="200917" y="2860745"/>
              <a:chExt cx="8717745" cy="1798193"/>
            </a:xfrm>
            <a:gradFill>
              <a:gsLst>
                <a:gs pos="0">
                  <a:schemeClr val="bg2">
                    <a:lumMod val="90000"/>
                  </a:schemeClr>
                </a:gs>
                <a:gs pos="100000">
                  <a:schemeClr val="bg1"/>
                </a:gs>
              </a:gsLst>
              <a:lin ang="13500000" scaled="1"/>
            </a:gradFill>
          </p:grpSpPr>
          <p:sp>
            <p:nvSpPr>
              <p:cNvPr id="8" name="対角する 2 つの角を切り取った四角形 307">
                <a:extLst>
                  <a:ext uri="{FF2B5EF4-FFF2-40B4-BE49-F238E27FC236}">
                    <a16:creationId xmlns:a16="http://schemas.microsoft.com/office/drawing/2014/main" id="{3CBC6EFF-A0B4-09EE-37C9-A97901E6C122}"/>
                  </a:ext>
                </a:extLst>
              </p:cNvPr>
              <p:cNvSpPr/>
              <p:nvPr/>
            </p:nvSpPr>
            <p:spPr>
              <a:xfrm>
                <a:off x="200917" y="3357563"/>
                <a:ext cx="8717745" cy="1301375"/>
              </a:xfrm>
              <a:prstGeom prst="snip2Diag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標準化を進めるにあたり、</a:t>
                </a:r>
                <a:r>
                  <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FA</a:t>
                </a:r>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では特殊な工事が多いため、</a:t>
                </a:r>
                <a:endPar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部品の標準化を展開するのが難しかった。</a:t>
                </a:r>
                <a:endPar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796EE6AE-A31A-92FB-FA28-CABB96EC670B}"/>
                  </a:ext>
                </a:extLst>
              </p:cNvPr>
              <p:cNvSpPr/>
              <p:nvPr/>
            </p:nvSpPr>
            <p:spPr>
              <a:xfrm>
                <a:off x="200919" y="2860745"/>
                <a:ext cx="2475606" cy="49681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苦労した点</a:t>
                </a:r>
              </a:p>
            </p:txBody>
          </p:sp>
        </p:grpSp>
        <p:grpSp>
          <p:nvGrpSpPr>
            <p:cNvPr id="10" name="グループ化 9">
              <a:extLst>
                <a:ext uri="{FF2B5EF4-FFF2-40B4-BE49-F238E27FC236}">
                  <a16:creationId xmlns:a16="http://schemas.microsoft.com/office/drawing/2014/main" id="{AF3D26F5-2EB3-F484-AF98-1ED9E1F46A0A}"/>
                </a:ext>
              </a:extLst>
            </p:cNvPr>
            <p:cNvGrpSpPr/>
            <p:nvPr/>
          </p:nvGrpSpPr>
          <p:grpSpPr>
            <a:xfrm>
              <a:off x="200915" y="4735401"/>
              <a:ext cx="8717746" cy="1800200"/>
              <a:chOff x="-150774" y="5602722"/>
              <a:chExt cx="8717745" cy="1800200"/>
            </a:xfrm>
            <a:gradFill>
              <a:gsLst>
                <a:gs pos="0">
                  <a:schemeClr val="accent3">
                    <a:lumMod val="60000"/>
                    <a:lumOff val="40000"/>
                  </a:schemeClr>
                </a:gs>
                <a:gs pos="100000">
                  <a:schemeClr val="bg1"/>
                </a:gs>
              </a:gsLst>
              <a:lin ang="13500000" scaled="1"/>
            </a:gradFill>
          </p:grpSpPr>
          <p:sp>
            <p:nvSpPr>
              <p:cNvPr id="11" name="対角する 2 つの角を切り取った四角形 308">
                <a:extLst>
                  <a:ext uri="{FF2B5EF4-FFF2-40B4-BE49-F238E27FC236}">
                    <a16:creationId xmlns:a16="http://schemas.microsoft.com/office/drawing/2014/main" id="{5B4F0FDE-44D0-68D3-3253-2F024E32B8B7}"/>
                  </a:ext>
                </a:extLst>
              </p:cNvPr>
              <p:cNvSpPr/>
              <p:nvPr/>
            </p:nvSpPr>
            <p:spPr>
              <a:xfrm>
                <a:off x="-150774" y="6106778"/>
                <a:ext cx="8717745" cy="1296144"/>
              </a:xfrm>
              <a:prstGeom prst="snip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今回の活動期間内だけでは全ての</a:t>
                </a:r>
                <a:r>
                  <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FA</a:t>
                </a:r>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部品の標準化は難しいため、</a:t>
                </a:r>
                <a:endPar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今後も</a:t>
                </a:r>
                <a:r>
                  <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SOG</a:t>
                </a:r>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と継続して</a:t>
                </a:r>
                <a:r>
                  <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FA</a:t>
                </a:r>
                <a:r>
                  <a:rPr kumimoji="1" lang="ja-JP" altLang="en-US"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部品の標準化活動を行っていく。</a:t>
                </a:r>
                <a:endParaRPr kumimoji="1" lang="en-US" altLang="ja-JP" sz="20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6CC6F0AA-402D-0B49-D372-91A735C184D4}"/>
                  </a:ext>
                </a:extLst>
              </p:cNvPr>
              <p:cNvSpPr/>
              <p:nvPr/>
            </p:nvSpPr>
            <p:spPr>
              <a:xfrm>
                <a:off x="-150774" y="5602722"/>
                <a:ext cx="2475606" cy="50405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今後の課題</a:t>
                </a:r>
              </a:p>
            </p:txBody>
          </p:sp>
        </p:grpSp>
      </p:grpSp>
    </p:spTree>
    <p:extLst>
      <p:ext uri="{BB962C8B-B14F-4D97-AF65-F5344CB8AC3E}">
        <p14:creationId xmlns:p14="http://schemas.microsoft.com/office/powerpoint/2010/main" val="2610786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2F1F63-DEC6-B609-332B-99FD2AD17CAB}"/>
              </a:ext>
            </a:extLst>
          </p:cNvPr>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pic>
        <p:nvPicPr>
          <p:cNvPr id="4" name="図 3">
            <a:extLst>
              <a:ext uri="{FF2B5EF4-FFF2-40B4-BE49-F238E27FC236}">
                <a16:creationId xmlns:a16="http://schemas.microsoft.com/office/drawing/2014/main" id="{DD19AB0B-FAA5-B9B9-5D39-FBB776B90513}"/>
              </a:ext>
            </a:extLst>
          </p:cNvPr>
          <p:cNvPicPr>
            <a:picLocks noChangeAspect="1"/>
          </p:cNvPicPr>
          <p:nvPr/>
        </p:nvPicPr>
        <p:blipFill>
          <a:blip r:embed="rId2"/>
          <a:stretch>
            <a:fillRect/>
          </a:stretch>
        </p:blipFill>
        <p:spPr>
          <a:xfrm>
            <a:off x="0" y="817008"/>
            <a:ext cx="9144000" cy="5802866"/>
          </a:xfrm>
          <a:prstGeom prst="rect">
            <a:avLst/>
          </a:prstGeom>
        </p:spPr>
      </p:pic>
      <p:pic>
        <p:nvPicPr>
          <p:cNvPr id="5" name="図 4" descr="人, グループ, 立つ, 男 が含まれている画像&#10;&#10;自動的に生成された説明">
            <a:extLst>
              <a:ext uri="{FF2B5EF4-FFF2-40B4-BE49-F238E27FC236}">
                <a16:creationId xmlns:a16="http://schemas.microsoft.com/office/drawing/2014/main" id="{256B0637-F29B-82D8-9B85-C9FFA25DD7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335" y="859872"/>
            <a:ext cx="9059333" cy="5802866"/>
          </a:xfrm>
          <a:prstGeom prst="rect">
            <a:avLst/>
          </a:prstGeom>
          <a:ln>
            <a:noFill/>
          </a:ln>
          <a:effectLst>
            <a:softEdge rad="112500"/>
          </a:effectLst>
        </p:spPr>
      </p:pic>
      <p:sp>
        <p:nvSpPr>
          <p:cNvPr id="3" name="正方形/長方形 2">
            <a:extLst>
              <a:ext uri="{FF2B5EF4-FFF2-40B4-BE49-F238E27FC236}">
                <a16:creationId xmlns:a16="http://schemas.microsoft.com/office/drawing/2014/main" id="{7362275C-5392-9BE2-2366-C8F60D12589C}"/>
              </a:ext>
            </a:extLst>
          </p:cNvPr>
          <p:cNvSpPr/>
          <p:nvPr/>
        </p:nvSpPr>
        <p:spPr>
          <a:xfrm>
            <a:off x="279805" y="5604211"/>
            <a:ext cx="8584401" cy="1015663"/>
          </a:xfrm>
          <a:prstGeom prst="rect">
            <a:avLst/>
          </a:prstGeom>
          <a:noFill/>
        </p:spPr>
        <p:txBody>
          <a:bodyPr wrap="none" lIns="91440" tIns="45720" rIns="91440" bIns="45720">
            <a:spAutoFit/>
          </a:bodyPr>
          <a:lstStyle/>
          <a:p>
            <a:pPr algn="ctr"/>
            <a:r>
              <a:rPr lang="ja-JP" altLang="en-US" sz="6000" b="0" cap="none" spc="0" dirty="0">
                <a:ln w="0">
                  <a:solidFill>
                    <a:schemeClr val="accent3">
                      <a:lumMod val="20000"/>
                      <a:lumOff val="80000"/>
                    </a:schemeClr>
                  </a:solidFill>
                </a:ln>
                <a:gradFill flip="none" rotWithShape="1">
                  <a:gsLst>
                    <a:gs pos="0">
                      <a:schemeClr val="bg1"/>
                    </a:gs>
                    <a:gs pos="50000">
                      <a:schemeClr val="accent3">
                        <a:lumMod val="40000"/>
                        <a:lumOff val="60000"/>
                      </a:schemeClr>
                    </a:gs>
                    <a:gs pos="100000">
                      <a:srgbClr val="0000FF"/>
                    </a:gs>
                  </a:gsLst>
                  <a:lin ang="5400000" scaled="0"/>
                  <a:tileRect/>
                </a:gradFill>
                <a:effectLst>
                  <a:reflection blurRad="6350" stA="53000" endA="300" endPos="35500" dir="5400000" sy="-90000" algn="bl" rotWithShape="0"/>
                </a:effectLst>
              </a:rPr>
              <a:t>ご清聴ありがとうございました</a:t>
            </a:r>
          </a:p>
        </p:txBody>
      </p:sp>
    </p:spTree>
    <p:extLst>
      <p:ext uri="{BB962C8B-B14F-4D97-AF65-F5344CB8AC3E}">
        <p14:creationId xmlns:p14="http://schemas.microsoft.com/office/powerpoint/2010/main" val="4075917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91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9000">
              <a:schemeClr val="accent2">
                <a:lumMod val="20000"/>
                <a:lumOff val="80000"/>
                <a:alpha val="98000"/>
              </a:schemeClr>
            </a:gs>
            <a:gs pos="83000">
              <a:schemeClr val="accent2">
                <a:lumMod val="40000"/>
                <a:lumOff val="60000"/>
              </a:schemeClr>
            </a:gs>
          </a:gsLst>
          <a:lin ang="78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eiryo UI"/>
              <a:ea typeface="Meiryo UI"/>
              <a:cs typeface="+mn-cs"/>
            </a:endParaRPr>
          </a:p>
        </p:txBody>
      </p:sp>
      <p:pic>
        <p:nvPicPr>
          <p:cNvPr id="5" name="図 4" descr="屋外, 建物, 道路, 草 が含まれている画像&#10;&#10;自動的に生成された説明">
            <a:extLst>
              <a:ext uri="{FF2B5EF4-FFF2-40B4-BE49-F238E27FC236}">
                <a16:creationId xmlns:a16="http://schemas.microsoft.com/office/drawing/2014/main" id="{75E55E98-51D6-E85E-29BA-7D660BE6F811}"/>
              </a:ext>
              <a:ext uri="{C183D7F6-B498-43B3-948B-1728B52AA6E4}">
                <adec:decorative xmlns:adec="http://schemas.microsoft.com/office/drawing/2017/decorative" val="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9432" b="20880"/>
          <a:stretch/>
        </p:blipFill>
        <p:spPr>
          <a:xfrm>
            <a:off x="2287" y="789951"/>
            <a:ext cx="9143980" cy="3629456"/>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7"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8"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eiryo UI"/>
                <a:ea typeface="Meiryo UI"/>
                <a:cs typeface="+mn-cs"/>
              </a:endParaRPr>
            </a:p>
          </p:txBody>
        </p:sp>
      </p:grpSp>
      <p:sp>
        <p:nvSpPr>
          <p:cNvPr id="3" name="スライド番号プレースホルダー 2">
            <a:extLst>
              <a:ext uri="{FF2B5EF4-FFF2-40B4-BE49-F238E27FC236}">
                <a16:creationId xmlns:a16="http://schemas.microsoft.com/office/drawing/2014/main" id="{7C593498-7067-173D-16C7-0C743A206BE0}"/>
              </a:ext>
            </a:extLst>
          </p:cNvPr>
          <p:cNvSpPr>
            <a:spLocks noGrp="1"/>
          </p:cNvSpPr>
          <p:nvPr>
            <p:ph type="sldNum" sz="quarter" idx="10"/>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14E9B5-9B87-4B86-A617-088EF19C2C8B}" type="slidenum">
              <a:rPr kumimoji="0" lang="en-US" altLang="ja-JP" sz="1000" b="0" i="0" u="none" strike="noStrike" kern="1200" cap="none" spc="0" normalizeH="0" baseline="0" noProof="0">
                <a:ln>
                  <a:noFill/>
                </a:ln>
                <a:solidFill>
                  <a:prstClr val="black">
                    <a:tint val="75000"/>
                  </a:prstClr>
                </a:solidFill>
                <a:effectLst/>
                <a:uLnTx/>
                <a:uFillTx/>
                <a:latin typeface="Calibri" panose="020F0502020204030204"/>
                <a:ea typeface="Meiryo UI"/>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altLang="ja-JP" sz="1000" b="0" i="0" u="none" strike="noStrike" kern="1200" cap="none" spc="0" normalizeH="0" baseline="0" noProof="0">
              <a:ln>
                <a:noFill/>
              </a:ln>
              <a:solidFill>
                <a:prstClr val="black">
                  <a:tint val="75000"/>
                </a:prstClr>
              </a:solidFill>
              <a:effectLst/>
              <a:uLnTx/>
              <a:uFillTx/>
              <a:latin typeface="Calibri" panose="020F0502020204030204"/>
              <a:ea typeface="Meiryo UI"/>
              <a:cs typeface="+mn-cs"/>
            </a:endParaRPr>
          </a:p>
        </p:txBody>
      </p:sp>
      <p:pic>
        <p:nvPicPr>
          <p:cNvPr id="23" name="図 22">
            <a:extLst>
              <a:ext uri="{FF2B5EF4-FFF2-40B4-BE49-F238E27FC236}">
                <a16:creationId xmlns:a16="http://schemas.microsoft.com/office/drawing/2014/main" id="{C8C9B786-9EDB-4060-683E-D0960AD355F0}"/>
              </a:ext>
            </a:extLst>
          </p:cNvPr>
          <p:cNvPicPr>
            <a:picLocks noChangeAspect="1"/>
          </p:cNvPicPr>
          <p:nvPr/>
        </p:nvPicPr>
        <p:blipFill>
          <a:blip r:embed="rId3"/>
          <a:stretch>
            <a:fillRect/>
          </a:stretch>
        </p:blipFill>
        <p:spPr>
          <a:xfrm>
            <a:off x="-2288" y="-9430"/>
            <a:ext cx="9146287" cy="799381"/>
          </a:xfrm>
          <a:prstGeom prst="rect">
            <a:avLst/>
          </a:prstGeom>
        </p:spPr>
      </p:pic>
      <p:sp>
        <p:nvSpPr>
          <p:cNvPr id="38" name="矢印: 山形 37">
            <a:extLst>
              <a:ext uri="{FF2B5EF4-FFF2-40B4-BE49-F238E27FC236}">
                <a16:creationId xmlns:a16="http://schemas.microsoft.com/office/drawing/2014/main" id="{C466773B-3F2F-4DBD-C3EB-C67DBF9001A2}"/>
              </a:ext>
            </a:extLst>
          </p:cNvPr>
          <p:cNvSpPr/>
          <p:nvPr/>
        </p:nvSpPr>
        <p:spPr>
          <a:xfrm>
            <a:off x="78884" y="4210754"/>
            <a:ext cx="3780989" cy="2258858"/>
          </a:xfrm>
          <a:prstGeom prst="chevron">
            <a:avLst>
              <a:gd name="adj" fmla="val 25794"/>
            </a:avLst>
          </a:prstGeom>
          <a:gradFill flip="none" rotWithShape="1">
            <a:gsLst>
              <a:gs pos="0">
                <a:schemeClr val="bg1">
                  <a:lumMod val="75000"/>
                </a:schemeClr>
              </a:gs>
              <a:gs pos="100000">
                <a:schemeClr val="bg1"/>
              </a:gs>
            </a:gsLst>
            <a:lin ang="0" scaled="1"/>
            <a:tileRect/>
          </a:gradFill>
          <a:ln w="76200">
            <a:gradFill flip="none" rotWithShape="1">
              <a:gsLst>
                <a:gs pos="19000">
                  <a:schemeClr val="bg1">
                    <a:lumMod val="85000"/>
                  </a:schemeClr>
                </a:gs>
                <a:gs pos="38000">
                  <a:schemeClr val="accent3">
                    <a:lumMod val="60000"/>
                    <a:lumOff val="40000"/>
                  </a:schemeClr>
                </a:gs>
              </a:gsLst>
              <a:lin ang="0" scaled="1"/>
              <a:tileRect/>
            </a:gradFill>
          </a:ln>
          <a:effectLst>
            <a:glow rad="101600">
              <a:schemeClr val="accent3">
                <a:lumMod val="40000"/>
                <a:lumOff val="60000"/>
                <a:alpha val="21000"/>
              </a:schemeClr>
            </a:glow>
            <a:outerShdw blurRad="63500" sx="102000" sy="102000" algn="ctr" rotWithShape="0">
              <a:prstClr val="black">
                <a:alpha val="57000"/>
              </a:prstClr>
            </a:outerShdw>
          </a:effectLst>
          <a:scene3d>
            <a:camera prst="orthographicFront"/>
            <a:lightRig rig="threePt" dir="t">
              <a:rot lat="0" lon="0" rev="3000000"/>
            </a:lightRig>
          </a:scene3d>
          <a:sp3d extrusionH="127000" contourW="12700" prstMaterial="translucentPowder">
            <a:bevelT w="127000"/>
            <a:bevelB w="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dirty="0">
              <a:solidFill>
                <a:srgbClr val="000000"/>
              </a:solidFill>
              <a:latin typeface="Meiryo UI"/>
              <a:ea typeface="Meiryo U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2" name="タイトル 4">
            <a:extLst>
              <a:ext uri="{FF2B5EF4-FFF2-40B4-BE49-F238E27FC236}">
                <a16:creationId xmlns:a16="http://schemas.microsoft.com/office/drawing/2014/main" id="{F1CE4837-E778-0841-8965-E06F381A870D}"/>
              </a:ext>
            </a:extLst>
          </p:cNvPr>
          <p:cNvSpPr>
            <a:spLocks noGrp="1"/>
          </p:cNvSpPr>
          <p:nvPr>
            <p:ph type="title"/>
          </p:nvPr>
        </p:nvSpPr>
        <p:spPr>
          <a:xfrm>
            <a:off x="290798" y="156116"/>
            <a:ext cx="6878068" cy="539209"/>
          </a:xfrm>
        </p:spPr>
        <p:txBody>
          <a:bodyPr>
            <a:noAutofit/>
          </a:bodyPr>
          <a:lstStyle/>
          <a:p>
            <a:r>
              <a:rPr lang="en-US" altLang="ja-JP" sz="2800" dirty="0"/>
              <a:t>3.FA</a:t>
            </a:r>
            <a:r>
              <a:rPr lang="ja-JP" altLang="en-US" sz="2800" dirty="0"/>
              <a:t>について</a:t>
            </a:r>
            <a:endParaRPr kumimoji="1" lang="ja-JP" altLang="en-US" sz="2800" dirty="0"/>
          </a:p>
        </p:txBody>
      </p:sp>
      <p:sp>
        <p:nvSpPr>
          <p:cNvPr id="6" name="テキスト ボックス 5">
            <a:extLst>
              <a:ext uri="{FF2B5EF4-FFF2-40B4-BE49-F238E27FC236}">
                <a16:creationId xmlns:a16="http://schemas.microsoft.com/office/drawing/2014/main" id="{E712C6C5-9FCC-A136-672C-21A4441C4E01}"/>
              </a:ext>
            </a:extLst>
          </p:cNvPr>
          <p:cNvSpPr txBox="1"/>
          <p:nvPr/>
        </p:nvSpPr>
        <p:spPr>
          <a:xfrm>
            <a:off x="746950" y="4228881"/>
            <a:ext cx="219643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Modern No. 20" panose="020B0604020202020204" pitchFamily="18" charset="0"/>
                <a:ea typeface="ＭＳ 明朝" panose="02020609040205080304" pitchFamily="17" charset="-128"/>
                <a:cs typeface="+mn-cs"/>
              </a:rPr>
              <a:t>FA</a:t>
            </a:r>
            <a:r>
              <a:rPr kumimoji="1" lang="ja-JP" altLang="en-US" sz="40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とは</a:t>
            </a:r>
            <a:endParaRPr kumimoji="1" lang="en-US" altLang="ja-JP" sz="40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7" name="テキスト ボックス 6">
            <a:extLst>
              <a:ext uri="{FF2B5EF4-FFF2-40B4-BE49-F238E27FC236}">
                <a16:creationId xmlns:a16="http://schemas.microsoft.com/office/drawing/2014/main" id="{E24132B9-323B-4DE4-0F8F-2C8463984256}"/>
              </a:ext>
            </a:extLst>
          </p:cNvPr>
          <p:cNvSpPr txBox="1"/>
          <p:nvPr/>
        </p:nvSpPr>
        <p:spPr>
          <a:xfrm>
            <a:off x="788496" y="4916970"/>
            <a:ext cx="3402176" cy="584775"/>
          </a:xfrm>
          <a:prstGeom prst="rect">
            <a:avLst/>
          </a:prstGeom>
          <a:noFill/>
        </p:spPr>
        <p:txBody>
          <a:bodyPr wrap="square" rtlCol="0">
            <a:spAutoFit/>
          </a:bodyPr>
          <a:lstStyle/>
          <a:p>
            <a:r>
              <a:rPr kumimoji="1" lang="en-US" altLang="ja-JP" sz="3200" b="1" dirty="0">
                <a:solidFill>
                  <a:srgbClr val="FF0000"/>
                </a:solidFill>
                <a:latin typeface="BIZ UDP明朝 Medium" panose="02020500000000000000" pitchFamily="18" charset="-128"/>
                <a:ea typeface="BIZ UDP明朝 Medium" panose="02020500000000000000" pitchFamily="18" charset="-128"/>
              </a:rPr>
              <a:t>F</a:t>
            </a:r>
            <a:r>
              <a:rPr kumimoji="1" lang="en-US" altLang="ja-JP" sz="2400" dirty="0">
                <a:latin typeface="BIZ UDP明朝 Medium" panose="02020500000000000000" pitchFamily="18" charset="-128"/>
                <a:ea typeface="BIZ UDP明朝 Medium" panose="02020500000000000000" pitchFamily="18" charset="-128"/>
              </a:rPr>
              <a:t>actory</a:t>
            </a:r>
            <a:r>
              <a:rPr kumimoji="1" lang="en-US" altLang="ja-JP" sz="1400" dirty="0">
                <a:latin typeface="BIZ UDP明朝 Medium" panose="02020500000000000000" pitchFamily="18" charset="-128"/>
                <a:ea typeface="BIZ UDP明朝 Medium" panose="02020500000000000000" pitchFamily="18" charset="-128"/>
              </a:rPr>
              <a:t>(</a:t>
            </a:r>
            <a:r>
              <a:rPr kumimoji="1" lang="ja-JP" altLang="en-US" sz="1400" dirty="0">
                <a:latin typeface="BIZ UDP明朝 Medium" panose="02020500000000000000" pitchFamily="18" charset="-128"/>
                <a:ea typeface="BIZ UDP明朝 Medium" panose="02020500000000000000" pitchFamily="18" charset="-128"/>
              </a:rPr>
              <a:t>工場）</a:t>
            </a:r>
            <a:endParaRPr kumimoji="1" lang="en-US" altLang="ja-JP" sz="1400" dirty="0">
              <a:latin typeface="BIZ UDP明朝 Medium" panose="02020500000000000000" pitchFamily="18" charset="-128"/>
              <a:ea typeface="BIZ UDP明朝 Medium" panose="02020500000000000000" pitchFamily="18" charset="-128"/>
            </a:endParaRPr>
          </a:p>
        </p:txBody>
      </p:sp>
      <p:sp>
        <p:nvSpPr>
          <p:cNvPr id="11" name="テキスト ボックス 10">
            <a:extLst>
              <a:ext uri="{FF2B5EF4-FFF2-40B4-BE49-F238E27FC236}">
                <a16:creationId xmlns:a16="http://schemas.microsoft.com/office/drawing/2014/main" id="{5D50E9A4-7F5C-041F-4067-C0E14E54DFBD}"/>
              </a:ext>
            </a:extLst>
          </p:cNvPr>
          <p:cNvSpPr txBox="1"/>
          <p:nvPr/>
        </p:nvSpPr>
        <p:spPr>
          <a:xfrm>
            <a:off x="701428" y="5363777"/>
            <a:ext cx="286488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0000"/>
                </a:solidFill>
                <a:effectLst/>
                <a:uLnTx/>
                <a:uFillTx/>
                <a:latin typeface="BIZ UDP明朝 Medium" panose="02020500000000000000" pitchFamily="18" charset="-128"/>
                <a:ea typeface="BIZ UDP明朝 Medium" panose="02020500000000000000" pitchFamily="18" charset="-128"/>
                <a:cs typeface="+mn-cs"/>
              </a:rPr>
              <a:t>A</a:t>
            </a:r>
            <a:r>
              <a:rPr kumimoji="1" lang="en-US" altLang="ja-JP" sz="2400" b="0" i="0" u="none" strike="noStrike" kern="1200" cap="none" spc="0" normalizeH="0" baseline="0" noProof="0" dirty="0">
                <a:ln>
                  <a:noFill/>
                </a:ln>
                <a:solidFill>
                  <a:srgbClr val="000000"/>
                </a:solidFill>
                <a:effectLst/>
                <a:uLnTx/>
                <a:uFillTx/>
                <a:latin typeface="BIZ UDP明朝 Medium" panose="02020500000000000000" pitchFamily="18" charset="-128"/>
                <a:ea typeface="BIZ UDP明朝 Medium" panose="02020500000000000000" pitchFamily="18" charset="-128"/>
                <a:cs typeface="+mn-cs"/>
              </a:rPr>
              <a:t>utomation</a:t>
            </a:r>
            <a:r>
              <a:rPr kumimoji="1" lang="ja-JP" altLang="en-US" sz="1400" b="0" i="0" u="none" strike="noStrike" kern="1200" cap="none" spc="0" normalizeH="0" baseline="0" noProof="0" dirty="0">
                <a:ln>
                  <a:noFill/>
                </a:ln>
                <a:solidFill>
                  <a:srgbClr val="000000"/>
                </a:solidFill>
                <a:effectLst/>
                <a:uLnTx/>
                <a:uFillTx/>
                <a:latin typeface="BIZ UDP明朝 Medium" panose="02020500000000000000" pitchFamily="18" charset="-128"/>
                <a:ea typeface="BIZ UDP明朝 Medium" panose="02020500000000000000" pitchFamily="18" charset="-128"/>
                <a:cs typeface="+mn-cs"/>
              </a:rPr>
              <a:t>（自動化）</a:t>
            </a:r>
          </a:p>
        </p:txBody>
      </p:sp>
      <p:sp>
        <p:nvSpPr>
          <p:cNvPr id="20" name="四角形: 角を丸くする 19">
            <a:extLst>
              <a:ext uri="{FF2B5EF4-FFF2-40B4-BE49-F238E27FC236}">
                <a16:creationId xmlns:a16="http://schemas.microsoft.com/office/drawing/2014/main" id="{6D5D378D-05A6-D50C-FEF5-C6C13E88F65D}"/>
              </a:ext>
            </a:extLst>
          </p:cNvPr>
          <p:cNvSpPr/>
          <p:nvPr/>
        </p:nvSpPr>
        <p:spPr>
          <a:xfrm>
            <a:off x="3959890" y="4376478"/>
            <a:ext cx="5105226" cy="1927409"/>
          </a:xfrm>
          <a:prstGeom prst="roundRect">
            <a:avLst/>
          </a:prstGeom>
          <a:gradFill flip="none" rotWithShape="1">
            <a:gsLst>
              <a:gs pos="0">
                <a:schemeClr val="accent3">
                  <a:lumMod val="60000"/>
                  <a:lumOff val="40000"/>
                </a:schemeClr>
              </a:gs>
              <a:gs pos="100000">
                <a:schemeClr val="accent3">
                  <a:lumMod val="40000"/>
                  <a:lumOff val="60000"/>
                </a:schemeClr>
              </a:gs>
              <a:gs pos="100000">
                <a:schemeClr val="accent1">
                  <a:tint val="23500"/>
                  <a:satMod val="16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SPEEDIO</a:t>
            </a:r>
            <a:r>
              <a:rPr kumimoji="1" lang="ja-JP" altLang="en-US" sz="2000" b="1" dirty="0">
                <a:solidFill>
                  <a:schemeClr val="tx1"/>
                </a:solidFill>
              </a:rPr>
              <a:t>に対しお客様の使用用途に合った</a:t>
            </a:r>
            <a:endParaRPr kumimoji="1" lang="en-US" altLang="ja-JP" sz="2000" b="1" dirty="0">
              <a:solidFill>
                <a:schemeClr val="tx1"/>
              </a:solidFill>
            </a:endParaRPr>
          </a:p>
          <a:p>
            <a:pPr algn="ctr"/>
            <a:r>
              <a:rPr kumimoji="1" lang="ja-JP" altLang="en-US" sz="2000" b="1" dirty="0">
                <a:solidFill>
                  <a:schemeClr val="tx1"/>
                </a:solidFill>
              </a:rPr>
              <a:t>特殊オプションの取付、改造</a:t>
            </a:r>
            <a:endParaRPr kumimoji="1" lang="ja-JP" altLang="en-US" sz="2000" dirty="0">
              <a:solidFill>
                <a:schemeClr val="tx1"/>
              </a:solidFill>
            </a:endParaRPr>
          </a:p>
        </p:txBody>
      </p:sp>
      <p:graphicFrame>
        <p:nvGraphicFramePr>
          <p:cNvPr id="39" name="図表 38">
            <a:extLst>
              <a:ext uri="{FF2B5EF4-FFF2-40B4-BE49-F238E27FC236}">
                <a16:creationId xmlns:a16="http://schemas.microsoft.com/office/drawing/2014/main" id="{C788F595-55AE-2D66-7674-C63DE3FC1BAB}"/>
              </a:ext>
            </a:extLst>
          </p:cNvPr>
          <p:cNvGraphicFramePr/>
          <p:nvPr>
            <p:extLst>
              <p:ext uri="{D42A27DB-BD31-4B8C-83A1-F6EECF244321}">
                <p14:modId xmlns:p14="http://schemas.microsoft.com/office/powerpoint/2010/main" val="1827838341"/>
              </p:ext>
            </p:extLst>
          </p:nvPr>
        </p:nvGraphicFramePr>
        <p:xfrm>
          <a:off x="136350" y="838388"/>
          <a:ext cx="11426826" cy="7050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2" name="図 51" descr="座る, テーブル, ブルー, メーター が含まれている画像&#10;&#10;自動的に生成された説明">
            <a:extLst>
              <a:ext uri="{FF2B5EF4-FFF2-40B4-BE49-F238E27FC236}">
                <a16:creationId xmlns:a16="http://schemas.microsoft.com/office/drawing/2014/main" id="{3471C5B8-3FFD-D0C6-E673-CB7233579AB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36185" b="13261"/>
          <a:stretch/>
        </p:blipFill>
        <p:spPr>
          <a:xfrm>
            <a:off x="7369627" y="864628"/>
            <a:ext cx="1469573" cy="1126772"/>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192881"/>
      </p:ext>
    </p:extLst>
  </p:cSld>
  <p:clrMapOvr>
    <a:masterClrMapping/>
  </p:clrMapOvr>
  <mc:AlternateContent xmlns:mc="http://schemas.openxmlformats.org/markup-compatibility/2006" xmlns:p14="http://schemas.microsoft.com/office/powerpoint/2010/main">
    <mc:Choice Requires="p14">
      <p:transition spd="slow" p14:dur="2000" advTm="14748"/>
    </mc:Choice>
    <mc:Fallback xmlns="">
      <p:transition spd="slow" advTm="1474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1035585294"/>
              </p:ext>
            </p:extLst>
          </p:nvPr>
        </p:nvGraphicFramePr>
        <p:xfrm>
          <a:off x="179512" y="5361776"/>
          <a:ext cx="8784976" cy="109156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7416824">
                  <a:extLst>
                    <a:ext uri="{9D8B030D-6E8A-4147-A177-3AD203B41FA5}">
                      <a16:colId xmlns:a16="http://schemas.microsoft.com/office/drawing/2014/main" val="20001"/>
                    </a:ext>
                  </a:extLst>
                </a:gridCol>
              </a:tblGrid>
              <a:tr h="545780">
                <a:tc>
                  <a:txBody>
                    <a:bodyPr/>
                    <a:lstStyle/>
                    <a:p>
                      <a:pPr algn="ctr"/>
                      <a:r>
                        <a:rPr kumimoji="1" lang="ja-JP" altLang="en-US" dirty="0"/>
                        <a:t>上司</a:t>
                      </a:r>
                      <a:endParaRPr kumimoji="1" lang="en-US" altLang="ja-JP" dirty="0">
                        <a:solidFill>
                          <a:srgbClr val="FF0000"/>
                        </a:solidFill>
                      </a:endParaRPr>
                    </a:p>
                  </a:txBody>
                  <a:tcPr anchor="ctr"/>
                </a:tc>
                <a:tc>
                  <a:txBody>
                    <a:bodyPr/>
                    <a:lstStyle/>
                    <a:p>
                      <a:r>
                        <a:rPr kumimoji="1" lang="ja-JP" altLang="en-US" sz="1400" dirty="0">
                          <a:latin typeface="+mn-ea"/>
                          <a:ea typeface="+mn-ea"/>
                        </a:rPr>
                        <a:t>定期会合を必ず開催し、</a:t>
                      </a:r>
                      <a:r>
                        <a:rPr kumimoji="1" lang="en-US" altLang="ja-JP" sz="1400" dirty="0">
                          <a:latin typeface="+mn-ea"/>
                          <a:ea typeface="+mn-ea"/>
                        </a:rPr>
                        <a:t>XY</a:t>
                      </a:r>
                      <a:r>
                        <a:rPr kumimoji="1" lang="ja-JP" altLang="en-US" sz="1400" dirty="0">
                          <a:latin typeface="+mn-ea"/>
                          <a:ea typeface="+mn-ea"/>
                        </a:rPr>
                        <a:t>軸向上を意識しメンバーと協力を行い、困りごとの改善に繋げて下さい。</a:t>
                      </a:r>
                    </a:p>
                  </a:txBody>
                  <a:tcPr/>
                </a:tc>
                <a:extLst>
                  <a:ext uri="{0D108BD9-81ED-4DB2-BD59-A6C34878D82A}">
                    <a16:rowId xmlns:a16="http://schemas.microsoft.com/office/drawing/2014/main" val="10000"/>
                  </a:ext>
                </a:extLst>
              </a:tr>
              <a:tr h="545780">
                <a:tc>
                  <a:txBody>
                    <a:bodyPr/>
                    <a:lstStyle/>
                    <a:p>
                      <a:pPr algn="ctr"/>
                      <a:r>
                        <a:rPr kumimoji="1" lang="ja-JP" altLang="en-US" dirty="0"/>
                        <a:t>拠点ﾄﾚｰﾅｰ</a:t>
                      </a:r>
                    </a:p>
                  </a:txBody>
                  <a:tcPr anchor="ctr"/>
                </a:tc>
                <a:tc>
                  <a:txBody>
                    <a:bodyPr/>
                    <a:lstStyle/>
                    <a:p>
                      <a:r>
                        <a:rPr kumimoji="1" lang="ja-JP" altLang="en-US" sz="1400" dirty="0"/>
                        <a:t>メンバーの役割分担を行い</a:t>
                      </a:r>
                      <a:r>
                        <a:rPr kumimoji="1" lang="en-US" altLang="ja-JP" sz="1400" dirty="0"/>
                        <a:t>X</a:t>
                      </a:r>
                      <a:r>
                        <a:rPr kumimoji="1" lang="ja-JP" altLang="en-US" sz="1400" dirty="0"/>
                        <a:t>軸のスキル向上を行って下さい。また会合で積極的なコミュニケーションを行い</a:t>
                      </a:r>
                      <a:r>
                        <a:rPr kumimoji="1" lang="en-US" altLang="ja-JP" sz="1400" dirty="0"/>
                        <a:t>Y</a:t>
                      </a:r>
                      <a:r>
                        <a:rPr kumimoji="1" lang="ja-JP" altLang="en-US" sz="1400" dirty="0"/>
                        <a:t>軸の向上に繋げて下さい。</a:t>
                      </a:r>
                    </a:p>
                  </a:txBody>
                  <a:tcPr/>
                </a:tc>
                <a:extLst>
                  <a:ext uri="{0D108BD9-81ED-4DB2-BD59-A6C34878D82A}">
                    <a16:rowId xmlns:a16="http://schemas.microsoft.com/office/drawing/2014/main" val="10001"/>
                  </a:ext>
                </a:extLst>
              </a:tr>
            </a:tbl>
          </a:graphicData>
        </a:graphic>
      </p:graphicFrame>
      <p:sp>
        <p:nvSpPr>
          <p:cNvPr id="10" name="正方形/長方形 9"/>
          <p:cNvSpPr/>
          <p:nvPr/>
        </p:nvSpPr>
        <p:spPr>
          <a:xfrm>
            <a:off x="179512" y="1196752"/>
            <a:ext cx="8856984" cy="432048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3">
            <a:extLst>
              <a:ext uri="{FF2B5EF4-FFF2-40B4-BE49-F238E27FC236}">
                <a16:creationId xmlns:a16="http://schemas.microsoft.com/office/drawing/2014/main" id="{708D0542-C485-FD36-F564-E4AAF5CE1639}"/>
              </a:ext>
            </a:extLst>
          </p:cNvPr>
          <p:cNvSpPr txBox="1">
            <a:spLocks/>
          </p:cNvSpPr>
          <p:nvPr/>
        </p:nvSpPr>
        <p:spPr>
          <a:xfrm>
            <a:off x="290798" y="156116"/>
            <a:ext cx="6878068" cy="539209"/>
          </a:xfrm>
          <a:prstGeom prst="rect">
            <a:avLst/>
          </a:prstGeom>
        </p:spPr>
        <p:txBody>
          <a:bodyPr>
            <a:normAutofit/>
          </a:bodyPr>
          <a:lstStyle>
            <a:lvl1pPr algn="l" defTabSz="914400" rtl="0" eaLnBrk="1" latinLnBrk="0" hangingPunct="1">
              <a:lnSpc>
                <a:spcPct val="10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a:lstStyle>
          <a:p>
            <a:r>
              <a:rPr lang="en-US" altLang="ja-JP" sz="2800" dirty="0"/>
              <a:t>4.</a:t>
            </a:r>
            <a:r>
              <a:rPr lang="ja-JP" altLang="en-US" sz="2800" dirty="0"/>
              <a:t>活動前のサークルレベル評価</a:t>
            </a:r>
            <a:endParaRPr lang="en-US" altLang="ja-JP" sz="2800" dirty="0"/>
          </a:p>
        </p:txBody>
      </p:sp>
      <p:graphicFrame>
        <p:nvGraphicFramePr>
          <p:cNvPr id="7" name="グラフ 6">
            <a:extLst>
              <a:ext uri="{FF2B5EF4-FFF2-40B4-BE49-F238E27FC236}">
                <a16:creationId xmlns:a16="http://schemas.microsoft.com/office/drawing/2014/main" id="{00000000-0008-0000-0100-00000A000000}"/>
              </a:ext>
            </a:extLst>
          </p:cNvPr>
          <p:cNvGraphicFramePr>
            <a:graphicFrameLocks/>
          </p:cNvGraphicFramePr>
          <p:nvPr/>
        </p:nvGraphicFramePr>
        <p:xfrm>
          <a:off x="179512" y="845299"/>
          <a:ext cx="3232555" cy="21694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00000000-0008-0000-0100-00000B000000}"/>
              </a:ext>
            </a:extLst>
          </p:cNvPr>
          <p:cNvGraphicFramePr>
            <a:graphicFrameLocks/>
          </p:cNvGraphicFramePr>
          <p:nvPr/>
        </p:nvGraphicFramePr>
        <p:xfrm>
          <a:off x="179512" y="3103414"/>
          <a:ext cx="3232555" cy="218051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a:extLst>
              <a:ext uri="{FF2B5EF4-FFF2-40B4-BE49-F238E27FC236}">
                <a16:creationId xmlns:a16="http://schemas.microsoft.com/office/drawing/2014/main" id="{FD781845-6B03-2027-CD8F-D31664928DD4}"/>
              </a:ext>
            </a:extLst>
          </p:cNvPr>
          <p:cNvSpPr/>
          <p:nvPr/>
        </p:nvSpPr>
        <p:spPr>
          <a:xfrm>
            <a:off x="6848474" y="3915347"/>
            <a:ext cx="2065145" cy="480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13" name="直線コネクタ 12">
            <a:extLst>
              <a:ext uri="{FF2B5EF4-FFF2-40B4-BE49-F238E27FC236}">
                <a16:creationId xmlns:a16="http://schemas.microsoft.com/office/drawing/2014/main" id="{2813F1AF-E326-E91C-AAF2-A29E64C93F4E}"/>
              </a:ext>
            </a:extLst>
          </p:cNvPr>
          <p:cNvCxnSpPr>
            <a:cxnSpLocks/>
          </p:cNvCxnSpPr>
          <p:nvPr/>
        </p:nvCxnSpPr>
        <p:spPr>
          <a:xfrm>
            <a:off x="8287471" y="3769999"/>
            <a:ext cx="0" cy="887726"/>
          </a:xfrm>
          <a:prstGeom prst="line">
            <a:avLst/>
          </a:prstGeom>
          <a:ln w="12700">
            <a:solidFill>
              <a:srgbClr val="8B8B8B"/>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150DA175-6306-4110-A07A-9714402D5AA0}"/>
              </a:ext>
            </a:extLst>
          </p:cNvPr>
          <p:cNvGrpSpPr/>
          <p:nvPr/>
        </p:nvGrpSpPr>
        <p:grpSpPr>
          <a:xfrm>
            <a:off x="3553097" y="845299"/>
            <a:ext cx="5360522" cy="4420871"/>
            <a:chOff x="0" y="-31868"/>
            <a:chExt cx="5543550" cy="5314951"/>
          </a:xfrm>
        </p:grpSpPr>
        <p:grpSp>
          <p:nvGrpSpPr>
            <p:cNvPr id="15" name="グループ化 14">
              <a:extLst>
                <a:ext uri="{FF2B5EF4-FFF2-40B4-BE49-F238E27FC236}">
                  <a16:creationId xmlns:a16="http://schemas.microsoft.com/office/drawing/2014/main" id="{00000000-0008-0000-0100-00000E000000}"/>
                </a:ext>
              </a:extLst>
            </p:cNvPr>
            <p:cNvGrpSpPr/>
            <p:nvPr/>
          </p:nvGrpSpPr>
          <p:grpSpPr>
            <a:xfrm>
              <a:off x="0" y="-31868"/>
              <a:ext cx="5543550" cy="5314951"/>
              <a:chOff x="0" y="-32706"/>
              <a:chExt cx="6666854" cy="5454651"/>
            </a:xfrm>
          </p:grpSpPr>
          <p:grpSp>
            <p:nvGrpSpPr>
              <p:cNvPr id="25" name="グループ化 24">
                <a:extLst>
                  <a:ext uri="{FF2B5EF4-FFF2-40B4-BE49-F238E27FC236}">
                    <a16:creationId xmlns:a16="http://schemas.microsoft.com/office/drawing/2014/main" id="{00000000-0008-0000-0100-00000F000000}"/>
                  </a:ext>
                </a:extLst>
              </p:cNvPr>
              <p:cNvGrpSpPr/>
              <p:nvPr/>
            </p:nvGrpSpPr>
            <p:grpSpPr>
              <a:xfrm>
                <a:off x="0" y="-32706"/>
                <a:ext cx="6666854" cy="5454651"/>
                <a:chOff x="0" y="-32706"/>
                <a:chExt cx="7096125" cy="5454651"/>
              </a:xfrm>
            </p:grpSpPr>
            <p:grpSp>
              <p:nvGrpSpPr>
                <p:cNvPr id="35" name="グループ化 34">
                  <a:extLst>
                    <a:ext uri="{FF2B5EF4-FFF2-40B4-BE49-F238E27FC236}">
                      <a16:creationId xmlns:a16="http://schemas.microsoft.com/office/drawing/2014/main" id="{00000000-0008-0000-0100-000019000000}"/>
                    </a:ext>
                  </a:extLst>
                </p:cNvPr>
                <p:cNvGrpSpPr/>
                <p:nvPr/>
              </p:nvGrpSpPr>
              <p:grpSpPr>
                <a:xfrm>
                  <a:off x="0" y="-32706"/>
                  <a:ext cx="7096125" cy="5454651"/>
                  <a:chOff x="0" y="-31868"/>
                  <a:chExt cx="6366934" cy="5314951"/>
                </a:xfrm>
              </p:grpSpPr>
              <p:grpSp>
                <p:nvGrpSpPr>
                  <p:cNvPr id="37" name="グループ化 36">
                    <a:extLst>
                      <a:ext uri="{FF2B5EF4-FFF2-40B4-BE49-F238E27FC236}">
                        <a16:creationId xmlns:a16="http://schemas.microsoft.com/office/drawing/2014/main" id="{00000000-0008-0000-0100-00001B000000}"/>
                      </a:ext>
                    </a:extLst>
                  </p:cNvPr>
                  <p:cNvGrpSpPr/>
                  <p:nvPr/>
                </p:nvGrpSpPr>
                <p:grpSpPr>
                  <a:xfrm>
                    <a:off x="0" y="-31868"/>
                    <a:ext cx="6366934" cy="5314951"/>
                    <a:chOff x="0" y="-31868"/>
                    <a:chExt cx="6366934" cy="5314951"/>
                  </a:xfrm>
                </p:grpSpPr>
                <p:graphicFrame>
                  <p:nvGraphicFramePr>
                    <p:cNvPr id="41" name="グラフ 40">
                      <a:extLst>
                        <a:ext uri="{FF2B5EF4-FFF2-40B4-BE49-F238E27FC236}">
                          <a16:creationId xmlns:a16="http://schemas.microsoft.com/office/drawing/2014/main" id="{00000000-0008-0000-0100-00001F000000}"/>
                        </a:ext>
                      </a:extLst>
                    </p:cNvPr>
                    <p:cNvGraphicFramePr>
                      <a:graphicFrameLocks/>
                    </p:cNvGraphicFramePr>
                    <p:nvPr>
                      <p:extLst>
                        <p:ext uri="{D42A27DB-BD31-4B8C-83A1-F6EECF244321}">
                          <p14:modId xmlns:p14="http://schemas.microsoft.com/office/powerpoint/2010/main" val="2324034565"/>
                        </p:ext>
                      </p:extLst>
                    </p:nvPr>
                  </p:nvGraphicFramePr>
                  <p:xfrm>
                    <a:off x="0" y="-31868"/>
                    <a:ext cx="6366934" cy="5314951"/>
                  </p:xfrm>
                  <a:graphic>
                    <a:graphicData uri="http://schemas.openxmlformats.org/drawingml/2006/chart">
                      <c:chart xmlns:c="http://schemas.openxmlformats.org/drawingml/2006/chart" xmlns:r="http://schemas.openxmlformats.org/officeDocument/2006/relationships" r:id="rId4"/>
                    </a:graphicData>
                  </a:graphic>
                </p:graphicFrame>
                <p:grpSp>
                  <p:nvGrpSpPr>
                    <p:cNvPr id="42" name="グループ化 41">
                      <a:extLst>
                        <a:ext uri="{FF2B5EF4-FFF2-40B4-BE49-F238E27FC236}">
                          <a16:creationId xmlns:a16="http://schemas.microsoft.com/office/drawing/2014/main" id="{00000000-0008-0000-0100-000020000000}"/>
                        </a:ext>
                      </a:extLst>
                    </p:cNvPr>
                    <p:cNvGrpSpPr/>
                    <p:nvPr/>
                  </p:nvGrpSpPr>
                  <p:grpSpPr>
                    <a:xfrm>
                      <a:off x="71290" y="670114"/>
                      <a:ext cx="371474" cy="4352233"/>
                      <a:chOff x="71290" y="670114"/>
                      <a:chExt cx="371474" cy="4352233"/>
                    </a:xfrm>
                  </p:grpSpPr>
                  <p:cxnSp>
                    <p:nvCxnSpPr>
                      <p:cNvPr id="43" name="直線矢印コネクタ 42">
                        <a:extLst>
                          <a:ext uri="{FF2B5EF4-FFF2-40B4-BE49-F238E27FC236}">
                            <a16:creationId xmlns:a16="http://schemas.microsoft.com/office/drawing/2014/main" id="{00000000-0008-0000-0100-000021000000}"/>
                          </a:ext>
                        </a:extLst>
                      </p:cNvPr>
                      <p:cNvCxnSpPr/>
                      <p:nvPr/>
                    </p:nvCxnSpPr>
                    <p:spPr>
                      <a:xfrm flipV="1">
                        <a:off x="442764" y="670114"/>
                        <a:ext cx="0" cy="382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33">
                        <a:extLst>
                          <a:ext uri="{FF2B5EF4-FFF2-40B4-BE49-F238E27FC236}">
                            <a16:creationId xmlns:a16="http://schemas.microsoft.com/office/drawing/2014/main" id="{00000000-0008-0000-0100-000022000000}"/>
                          </a:ext>
                        </a:extLst>
                      </p:cNvPr>
                      <p:cNvSpPr txBox="1"/>
                      <p:nvPr/>
                    </p:nvSpPr>
                    <p:spPr>
                      <a:xfrm>
                        <a:off x="71290" y="684687"/>
                        <a:ext cx="371474" cy="43376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wordArtVertRtl"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t>Y</a:t>
                        </a:r>
                        <a:r>
                          <a:rPr kumimoji="1" lang="ja-JP" altLang="en-US" sz="1100" dirty="0"/>
                          <a:t>軸　明るく働きがいのある職場</a:t>
                        </a:r>
                        <a:endParaRPr kumimoji="1" lang="en-US" altLang="ja-JP" sz="1100" dirty="0"/>
                      </a:p>
                      <a:p>
                        <a:endParaRPr kumimoji="1" lang="ja-JP" altLang="en-US" sz="1100" dirty="0"/>
                      </a:p>
                    </p:txBody>
                  </p:sp>
                </p:grpSp>
              </p:grpSp>
              <p:grpSp>
                <p:nvGrpSpPr>
                  <p:cNvPr id="38" name="グループ化 37">
                    <a:extLst>
                      <a:ext uri="{FF2B5EF4-FFF2-40B4-BE49-F238E27FC236}">
                        <a16:creationId xmlns:a16="http://schemas.microsoft.com/office/drawing/2014/main" id="{00000000-0008-0000-0100-00001C000000}"/>
                      </a:ext>
                    </a:extLst>
                  </p:cNvPr>
                  <p:cNvGrpSpPr/>
                  <p:nvPr/>
                </p:nvGrpSpPr>
                <p:grpSpPr>
                  <a:xfrm>
                    <a:off x="1128564" y="4927789"/>
                    <a:ext cx="3829050" cy="295275"/>
                    <a:chOff x="1128564" y="4927789"/>
                    <a:chExt cx="3829050" cy="295275"/>
                  </a:xfrm>
                </p:grpSpPr>
                <p:cxnSp>
                  <p:nvCxnSpPr>
                    <p:cNvPr id="39" name="直線矢印コネクタ 38">
                      <a:extLst>
                        <a:ext uri="{FF2B5EF4-FFF2-40B4-BE49-F238E27FC236}">
                          <a16:creationId xmlns:a16="http://schemas.microsoft.com/office/drawing/2014/main" id="{00000000-0008-0000-0100-00001D000000}"/>
                        </a:ext>
                      </a:extLst>
                    </p:cNvPr>
                    <p:cNvCxnSpPr/>
                    <p:nvPr/>
                  </p:nvCxnSpPr>
                  <p:spPr>
                    <a:xfrm rot="5400000" flipV="1">
                      <a:off x="3043089" y="3013264"/>
                      <a:ext cx="0" cy="382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29">
                      <a:extLst>
                        <a:ext uri="{FF2B5EF4-FFF2-40B4-BE49-F238E27FC236}">
                          <a16:creationId xmlns:a16="http://schemas.microsoft.com/office/drawing/2014/main" id="{00000000-0008-0000-0100-00001E000000}"/>
                        </a:ext>
                      </a:extLst>
                    </p:cNvPr>
                    <p:cNvSpPr txBox="1"/>
                    <p:nvPr/>
                  </p:nvSpPr>
                  <p:spPr>
                    <a:xfrm>
                      <a:off x="1785789" y="4946839"/>
                      <a:ext cx="2505075"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t>X</a:t>
                      </a:r>
                      <a:r>
                        <a:rPr kumimoji="1" lang="ja-JP" altLang="en-US" sz="1100" dirty="0"/>
                        <a:t>軸　</a:t>
                      </a:r>
                      <a:r>
                        <a:rPr kumimoji="1" lang="en-US" altLang="ja-JP" sz="1100" dirty="0"/>
                        <a:t>QC</a:t>
                      </a:r>
                      <a:r>
                        <a:rPr kumimoji="1" lang="ja-JP" altLang="en-US" sz="1100" dirty="0"/>
                        <a:t>サークルの平均的な能力</a:t>
                      </a:r>
                    </a:p>
                  </p:txBody>
                </p:sp>
              </p:grpSp>
            </p:grpSp>
            <p:sp>
              <p:nvSpPr>
                <p:cNvPr id="36" name="テキスト ボックス 25">
                  <a:extLst>
                    <a:ext uri="{FF2B5EF4-FFF2-40B4-BE49-F238E27FC236}">
                      <a16:creationId xmlns:a16="http://schemas.microsoft.com/office/drawing/2014/main" id="{00000000-0008-0000-0100-00001A000000}"/>
                    </a:ext>
                  </a:extLst>
                </p:cNvPr>
                <p:cNvSpPr txBox="1"/>
                <p:nvPr/>
              </p:nvSpPr>
              <p:spPr>
                <a:xfrm>
                  <a:off x="1107742" y="181423"/>
                  <a:ext cx="5023223" cy="252785"/>
                </a:xfrm>
                <a:prstGeom prst="rect">
                  <a:avLst/>
                </a:prstGeom>
                <a:solidFill>
                  <a:srgbClr val="FFCC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solidFill>
                        <a:srgbClr val="FF0000"/>
                      </a:solidFill>
                    </a:rPr>
                    <a:t>■</a:t>
                  </a:r>
                  <a:r>
                    <a:rPr kumimoji="1" lang="ja-JP" altLang="en-US" sz="900">
                      <a:solidFill>
                        <a:sysClr val="windowText" lastClr="000000"/>
                      </a:solidFill>
                    </a:rPr>
                    <a:t>：　　</a:t>
                  </a:r>
                  <a:r>
                    <a:rPr kumimoji="1" lang="ja-JP" altLang="en-US" sz="900" baseline="0">
                      <a:solidFill>
                        <a:sysClr val="windowText" lastClr="000000"/>
                      </a:solidFill>
                    </a:rPr>
                    <a:t> </a:t>
                  </a:r>
                  <a:r>
                    <a:rPr kumimoji="1" lang="ja-JP" altLang="en-US" sz="900">
                      <a:solidFill>
                        <a:sysClr val="windowText" lastClr="000000"/>
                      </a:solidFill>
                    </a:rPr>
                    <a:t>目標    　 </a:t>
                  </a:r>
                  <a:r>
                    <a:rPr kumimoji="1" lang="ja-JP" altLang="en-US" sz="900">
                      <a:solidFill>
                        <a:srgbClr val="FFFF00"/>
                      </a:solidFill>
                    </a:rPr>
                    <a:t>●</a:t>
                  </a:r>
                  <a:r>
                    <a:rPr kumimoji="1" lang="ja-JP" altLang="en-US" sz="900">
                      <a:solidFill>
                        <a:sysClr val="windowText" lastClr="000000"/>
                      </a:solidFill>
                    </a:rPr>
                    <a:t>：　活動前</a:t>
                  </a:r>
                </a:p>
              </p:txBody>
            </p:sp>
          </p:grpSp>
          <p:grpSp>
            <p:nvGrpSpPr>
              <p:cNvPr id="26" name="グループ化 25">
                <a:extLst>
                  <a:ext uri="{FF2B5EF4-FFF2-40B4-BE49-F238E27FC236}">
                    <a16:creationId xmlns:a16="http://schemas.microsoft.com/office/drawing/2014/main" id="{00000000-0008-0000-0100-000010000000}"/>
                  </a:ext>
                </a:extLst>
              </p:cNvPr>
              <p:cNvGrpSpPr/>
              <p:nvPr/>
            </p:nvGrpSpPr>
            <p:grpSpPr>
              <a:xfrm>
                <a:off x="1028824" y="529636"/>
                <a:ext cx="4733030" cy="3998685"/>
                <a:chOff x="1028823" y="529636"/>
                <a:chExt cx="4533086" cy="3901542"/>
              </a:xfrm>
            </p:grpSpPr>
            <p:grpSp>
              <p:nvGrpSpPr>
                <p:cNvPr id="27" name="グループ化 26">
                  <a:extLst>
                    <a:ext uri="{FF2B5EF4-FFF2-40B4-BE49-F238E27FC236}">
                      <a16:creationId xmlns:a16="http://schemas.microsoft.com/office/drawing/2014/main" id="{00000000-0008-0000-0100-000011000000}"/>
                    </a:ext>
                  </a:extLst>
                </p:cNvPr>
                <p:cNvGrpSpPr/>
                <p:nvPr/>
              </p:nvGrpSpPr>
              <p:grpSpPr>
                <a:xfrm>
                  <a:off x="1028823" y="529636"/>
                  <a:ext cx="4533086" cy="2934734"/>
                  <a:chOff x="1028823" y="529636"/>
                  <a:chExt cx="4539432" cy="2884207"/>
                </a:xfrm>
              </p:grpSpPr>
              <p:sp>
                <p:nvSpPr>
                  <p:cNvPr id="30" name="正方形/長方形 29">
                    <a:extLst>
                      <a:ext uri="{FF2B5EF4-FFF2-40B4-BE49-F238E27FC236}">
                        <a16:creationId xmlns:a16="http://schemas.microsoft.com/office/drawing/2014/main" id="{00000000-0008-0000-0100-000014000000}"/>
                      </a:ext>
                    </a:extLst>
                  </p:cNvPr>
                  <p:cNvSpPr/>
                  <p:nvPr/>
                </p:nvSpPr>
                <p:spPr>
                  <a:xfrm>
                    <a:off x="4436536" y="529637"/>
                    <a:ext cx="1131716" cy="9474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1" name="正方形/長方形 30">
                    <a:extLst>
                      <a:ext uri="{FF2B5EF4-FFF2-40B4-BE49-F238E27FC236}">
                        <a16:creationId xmlns:a16="http://schemas.microsoft.com/office/drawing/2014/main" id="{00000000-0008-0000-0100-000015000000}"/>
                      </a:ext>
                    </a:extLst>
                  </p:cNvPr>
                  <p:cNvSpPr/>
                  <p:nvPr/>
                </p:nvSpPr>
                <p:spPr>
                  <a:xfrm>
                    <a:off x="3283634" y="529637"/>
                    <a:ext cx="2284621" cy="191054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2" name="正方形/長方形 31">
                    <a:extLst>
                      <a:ext uri="{FF2B5EF4-FFF2-40B4-BE49-F238E27FC236}">
                        <a16:creationId xmlns:a16="http://schemas.microsoft.com/office/drawing/2014/main" id="{00000000-0008-0000-0100-000016000000}"/>
                      </a:ext>
                    </a:extLst>
                  </p:cNvPr>
                  <p:cNvSpPr/>
                  <p:nvPr/>
                </p:nvSpPr>
                <p:spPr>
                  <a:xfrm>
                    <a:off x="2156998" y="529636"/>
                    <a:ext cx="3411257" cy="28842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33" name="直線コネクタ 32">
                    <a:extLst>
                      <a:ext uri="{FF2B5EF4-FFF2-40B4-BE49-F238E27FC236}">
                        <a16:creationId xmlns:a16="http://schemas.microsoft.com/office/drawing/2014/main" id="{00000000-0008-0000-0100-000017000000}"/>
                      </a:ext>
                    </a:extLst>
                  </p:cNvPr>
                  <p:cNvCxnSpPr/>
                  <p:nvPr/>
                </p:nvCxnSpPr>
                <p:spPr>
                  <a:xfrm flipV="1">
                    <a:off x="1028823" y="2466865"/>
                    <a:ext cx="1150960" cy="2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0000000-0008-0000-0100-000018000000}"/>
                      </a:ext>
                    </a:extLst>
                  </p:cNvPr>
                  <p:cNvCxnSpPr/>
                  <p:nvPr/>
                </p:nvCxnSpPr>
                <p:spPr>
                  <a:xfrm>
                    <a:off x="2171823" y="1988438"/>
                    <a:ext cx="1127125" cy="41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8" name="直線コネクタ 27">
                  <a:extLst>
                    <a:ext uri="{FF2B5EF4-FFF2-40B4-BE49-F238E27FC236}">
                      <a16:creationId xmlns:a16="http://schemas.microsoft.com/office/drawing/2014/main" id="{00000000-0008-0000-0100-000012000000}"/>
                    </a:ext>
                  </a:extLst>
                </p:cNvPr>
                <p:cNvCxnSpPr/>
                <p:nvPr/>
              </p:nvCxnSpPr>
              <p:spPr>
                <a:xfrm flipH="1" flipV="1">
                  <a:off x="3289424" y="3453277"/>
                  <a:ext cx="1" cy="97790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0000000-0008-0000-0100-000013000000}"/>
                    </a:ext>
                  </a:extLst>
                </p:cNvPr>
                <p:cNvCxnSpPr/>
                <p:nvPr/>
              </p:nvCxnSpPr>
              <p:spPr>
                <a:xfrm flipH="1" flipV="1">
                  <a:off x="3841186" y="2475377"/>
                  <a:ext cx="1" cy="97790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16" name="テキスト ボックス 1">
              <a:extLst>
                <a:ext uri="{FF2B5EF4-FFF2-40B4-BE49-F238E27FC236}">
                  <a16:creationId xmlns:a16="http://schemas.microsoft.com/office/drawing/2014/main" id="{00000000-0008-0000-0100-000002000000}"/>
                </a:ext>
              </a:extLst>
            </p:cNvPr>
            <p:cNvSpPr txBox="1"/>
            <p:nvPr/>
          </p:nvSpPr>
          <p:spPr>
            <a:xfrm>
              <a:off x="3800684" y="560446"/>
              <a:ext cx="647264"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A</a:t>
              </a:r>
              <a:r>
                <a:rPr kumimoji="1" lang="ja-JP" altLang="en-US" sz="1000" dirty="0"/>
                <a:t>ゾーン</a:t>
              </a:r>
            </a:p>
          </p:txBody>
        </p:sp>
        <p:sp>
          <p:nvSpPr>
            <p:cNvPr id="17" name="テキスト ボックス 2">
              <a:extLst>
                <a:ext uri="{FF2B5EF4-FFF2-40B4-BE49-F238E27FC236}">
                  <a16:creationId xmlns:a16="http://schemas.microsoft.com/office/drawing/2014/main" id="{00000000-0008-0000-0100-000003000000}"/>
                </a:ext>
              </a:extLst>
            </p:cNvPr>
            <p:cNvSpPr txBox="1"/>
            <p:nvPr/>
          </p:nvSpPr>
          <p:spPr>
            <a:xfrm>
              <a:off x="2743076" y="563243"/>
              <a:ext cx="881459" cy="296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B</a:t>
              </a:r>
              <a:r>
                <a:rPr kumimoji="1" lang="ja-JP" altLang="en-US" sz="1000" dirty="0"/>
                <a:t>ゾーン</a:t>
              </a:r>
            </a:p>
          </p:txBody>
        </p:sp>
        <p:sp>
          <p:nvSpPr>
            <p:cNvPr id="18" name="テキスト ボックス 3">
              <a:extLst>
                <a:ext uri="{FF2B5EF4-FFF2-40B4-BE49-F238E27FC236}">
                  <a16:creationId xmlns:a16="http://schemas.microsoft.com/office/drawing/2014/main" id="{00000000-0008-0000-0100-000004000000}"/>
                </a:ext>
              </a:extLst>
            </p:cNvPr>
            <p:cNvSpPr txBox="1"/>
            <p:nvPr/>
          </p:nvSpPr>
          <p:spPr>
            <a:xfrm>
              <a:off x="1842769" y="2015956"/>
              <a:ext cx="653852" cy="295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t>C</a:t>
              </a:r>
              <a:r>
                <a:rPr kumimoji="1" lang="ja-JP" altLang="en-US" sz="1000"/>
                <a:t>ゾーン</a:t>
              </a:r>
            </a:p>
          </p:txBody>
        </p:sp>
        <p:sp>
          <p:nvSpPr>
            <p:cNvPr id="19" name="テキスト ボックス 4">
              <a:extLst>
                <a:ext uri="{FF2B5EF4-FFF2-40B4-BE49-F238E27FC236}">
                  <a16:creationId xmlns:a16="http://schemas.microsoft.com/office/drawing/2014/main" id="{00000000-0008-0000-0100-000005000000}"/>
                </a:ext>
              </a:extLst>
            </p:cNvPr>
            <p:cNvSpPr txBox="1"/>
            <p:nvPr/>
          </p:nvSpPr>
          <p:spPr>
            <a:xfrm>
              <a:off x="1820294" y="566207"/>
              <a:ext cx="820470"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C-1</a:t>
              </a:r>
              <a:r>
                <a:rPr kumimoji="1" lang="ja-JP" altLang="en-US" sz="1000" dirty="0"/>
                <a:t>ゾーン</a:t>
              </a:r>
            </a:p>
          </p:txBody>
        </p:sp>
        <p:sp>
          <p:nvSpPr>
            <p:cNvPr id="20" name="テキスト ボックス 5">
              <a:extLst>
                <a:ext uri="{FF2B5EF4-FFF2-40B4-BE49-F238E27FC236}">
                  <a16:creationId xmlns:a16="http://schemas.microsoft.com/office/drawing/2014/main" id="{00000000-0008-0000-0100-000006000000}"/>
                </a:ext>
              </a:extLst>
            </p:cNvPr>
            <p:cNvSpPr txBox="1"/>
            <p:nvPr/>
          </p:nvSpPr>
          <p:spPr>
            <a:xfrm>
              <a:off x="3980616" y="3159660"/>
              <a:ext cx="806514" cy="295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C-2</a:t>
              </a:r>
              <a:r>
                <a:rPr kumimoji="1" lang="ja-JP" altLang="en-US" sz="1000" dirty="0"/>
                <a:t>ゾーン</a:t>
              </a:r>
            </a:p>
          </p:txBody>
        </p:sp>
        <p:sp>
          <p:nvSpPr>
            <p:cNvPr id="22" name="テキスト ボックス 6">
              <a:extLst>
                <a:ext uri="{FF2B5EF4-FFF2-40B4-BE49-F238E27FC236}">
                  <a16:creationId xmlns:a16="http://schemas.microsoft.com/office/drawing/2014/main" id="{00000000-0008-0000-0100-000007000000}"/>
                </a:ext>
              </a:extLst>
            </p:cNvPr>
            <p:cNvSpPr txBox="1"/>
            <p:nvPr/>
          </p:nvSpPr>
          <p:spPr>
            <a:xfrm>
              <a:off x="3875668" y="4137707"/>
              <a:ext cx="908475" cy="3040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t>D-2</a:t>
              </a:r>
              <a:r>
                <a:rPr kumimoji="1" lang="ja-JP" altLang="en-US" sz="1000"/>
                <a:t>ゾーン</a:t>
              </a:r>
            </a:p>
          </p:txBody>
        </p:sp>
        <p:sp>
          <p:nvSpPr>
            <p:cNvPr id="23" name="テキスト ボックス 7">
              <a:extLst>
                <a:ext uri="{FF2B5EF4-FFF2-40B4-BE49-F238E27FC236}">
                  <a16:creationId xmlns:a16="http://schemas.microsoft.com/office/drawing/2014/main" id="{00000000-0008-0000-0100-000008000000}"/>
                </a:ext>
              </a:extLst>
            </p:cNvPr>
            <p:cNvSpPr txBox="1"/>
            <p:nvPr/>
          </p:nvSpPr>
          <p:spPr>
            <a:xfrm>
              <a:off x="957144" y="565662"/>
              <a:ext cx="778595" cy="295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D-1</a:t>
              </a:r>
              <a:r>
                <a:rPr kumimoji="1" lang="ja-JP" altLang="en-US" sz="1000" dirty="0"/>
                <a:t>ゾーン</a:t>
              </a:r>
            </a:p>
          </p:txBody>
        </p:sp>
        <p:sp>
          <p:nvSpPr>
            <p:cNvPr id="24" name="テキスト ボックス 8">
              <a:extLst>
                <a:ext uri="{FF2B5EF4-FFF2-40B4-BE49-F238E27FC236}">
                  <a16:creationId xmlns:a16="http://schemas.microsoft.com/office/drawing/2014/main" id="{00000000-0008-0000-0100-000009000000}"/>
                </a:ext>
              </a:extLst>
            </p:cNvPr>
            <p:cNvSpPr txBox="1"/>
            <p:nvPr/>
          </p:nvSpPr>
          <p:spPr>
            <a:xfrm>
              <a:off x="954607" y="4129964"/>
              <a:ext cx="653852" cy="295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t>D</a:t>
              </a:r>
              <a:r>
                <a:rPr kumimoji="1" lang="ja-JP" altLang="en-US" sz="1000" dirty="0"/>
                <a:t>ゾーン</a:t>
              </a:r>
            </a:p>
          </p:txBody>
        </p:sp>
      </p:grpSp>
      <p:sp>
        <p:nvSpPr>
          <p:cNvPr id="21" name="テキスト ボックス 20">
            <a:extLst>
              <a:ext uri="{FF2B5EF4-FFF2-40B4-BE49-F238E27FC236}">
                <a16:creationId xmlns:a16="http://schemas.microsoft.com/office/drawing/2014/main" id="{D2407306-F132-AA19-80D3-12CF7EDDDFC3}"/>
              </a:ext>
            </a:extLst>
          </p:cNvPr>
          <p:cNvSpPr txBox="1"/>
          <p:nvPr/>
        </p:nvSpPr>
        <p:spPr>
          <a:xfrm>
            <a:off x="6439418" y="3695305"/>
            <a:ext cx="2739316" cy="861774"/>
          </a:xfrm>
          <a:prstGeom prst="rect">
            <a:avLst/>
          </a:prstGeom>
          <a:noFill/>
        </p:spPr>
        <p:txBody>
          <a:bodyPr wrap="square" rtlCol="0">
            <a:spAutoFit/>
          </a:bodyPr>
          <a:lstStyle/>
          <a:p>
            <a:pPr algn="ctr"/>
            <a:r>
              <a:rPr kumimoji="1" lang="en-US" altLang="ja-JP" sz="1600" b="1" dirty="0">
                <a:solidFill>
                  <a:schemeClr val="tx1"/>
                </a:solidFill>
                <a:highlight>
                  <a:srgbClr val="FFFF00"/>
                </a:highlight>
              </a:rPr>
              <a:t>【</a:t>
            </a:r>
            <a:r>
              <a:rPr kumimoji="1" lang="ja-JP" altLang="en-US" sz="1600" b="1" dirty="0">
                <a:solidFill>
                  <a:schemeClr val="tx1"/>
                </a:solidFill>
                <a:highlight>
                  <a:srgbClr val="FFFF00"/>
                </a:highlight>
              </a:rPr>
              <a:t>活動前</a:t>
            </a:r>
            <a:r>
              <a:rPr kumimoji="1" lang="en-US" altLang="ja-JP" sz="1600" b="1" dirty="0">
                <a:solidFill>
                  <a:schemeClr val="tx1"/>
                </a:solidFill>
                <a:highlight>
                  <a:srgbClr val="FFFF00"/>
                </a:highlight>
              </a:rPr>
              <a:t>】 X:2.8 Y:3.3</a:t>
            </a:r>
          </a:p>
          <a:p>
            <a:pPr algn="ctr"/>
            <a:r>
              <a:rPr kumimoji="1" lang="en-US" altLang="ja-JP" sz="1600" b="1" dirty="0">
                <a:solidFill>
                  <a:schemeClr val="tx1"/>
                </a:solidFill>
                <a:highlight>
                  <a:srgbClr val="FFFF00"/>
                </a:highlight>
              </a:rPr>
              <a:t>【</a:t>
            </a:r>
            <a:r>
              <a:rPr kumimoji="1" lang="ja-JP" altLang="en-US" sz="1600" b="1" dirty="0">
                <a:solidFill>
                  <a:schemeClr val="tx1"/>
                </a:solidFill>
                <a:highlight>
                  <a:srgbClr val="FFFF00"/>
                </a:highlight>
              </a:rPr>
              <a:t>目標値</a:t>
            </a:r>
            <a:r>
              <a:rPr kumimoji="1" lang="en-US" altLang="ja-JP" sz="1600" b="1" dirty="0">
                <a:solidFill>
                  <a:schemeClr val="tx1"/>
                </a:solidFill>
                <a:highlight>
                  <a:srgbClr val="FFFF00"/>
                </a:highlight>
              </a:rPr>
              <a:t>】</a:t>
            </a:r>
            <a:r>
              <a:rPr kumimoji="1" lang="ja-JP" altLang="en-US" sz="1600" b="1" dirty="0">
                <a:solidFill>
                  <a:schemeClr val="tx1"/>
                </a:solidFill>
                <a:highlight>
                  <a:srgbClr val="FFFF00"/>
                </a:highlight>
              </a:rPr>
              <a:t> </a:t>
            </a:r>
            <a:r>
              <a:rPr kumimoji="1" lang="en-US" altLang="ja-JP" sz="1600" b="1" dirty="0">
                <a:solidFill>
                  <a:schemeClr val="tx1"/>
                </a:solidFill>
                <a:highlight>
                  <a:srgbClr val="FFFF00"/>
                </a:highlight>
              </a:rPr>
              <a:t>X:3.3 Y:3.8</a:t>
            </a:r>
          </a:p>
          <a:p>
            <a:endParaRPr kumimoji="1" lang="ja-JP" altLang="en-US" dirty="0"/>
          </a:p>
        </p:txBody>
      </p:sp>
    </p:spTree>
    <p:extLst>
      <p:ext uri="{BB962C8B-B14F-4D97-AF65-F5344CB8AC3E}">
        <p14:creationId xmlns:p14="http://schemas.microsoft.com/office/powerpoint/2010/main" val="655912417"/>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9022EC-D883-F698-1211-8F7C931A66FC}"/>
              </a:ext>
            </a:extLst>
          </p:cNvPr>
          <p:cNvSpPr/>
          <p:nvPr/>
        </p:nvSpPr>
        <p:spPr>
          <a:xfrm>
            <a:off x="0" y="811368"/>
            <a:ext cx="9144000" cy="5782615"/>
          </a:xfrm>
          <a:prstGeom prst="rect">
            <a:avLst/>
          </a:prstGeom>
          <a:gradFill flip="none" rotWithShape="1">
            <a:gsLst>
              <a:gs pos="0">
                <a:schemeClr val="accent2">
                  <a:lumMod val="40000"/>
                  <a:lumOff val="60000"/>
                </a:schemeClr>
              </a:gs>
              <a:gs pos="10000">
                <a:schemeClr val="accent2">
                  <a:lumMod val="20000"/>
                  <a:lumOff val="80000"/>
                </a:schemeClr>
              </a:gs>
              <a:gs pos="59000">
                <a:schemeClr val="tx2">
                  <a:lumMod val="40000"/>
                  <a:lumOff val="60000"/>
                </a:schemeClr>
              </a:gs>
              <a:gs pos="100000">
                <a:schemeClr val="tx2"/>
              </a:gs>
            </a:gsLst>
            <a:lin ang="108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E71086A1-44C7-42A2-A9DB-A2FB5B90C128}"/>
              </a:ext>
            </a:extLst>
          </p:cNvPr>
          <p:cNvSpPr/>
          <p:nvPr/>
        </p:nvSpPr>
        <p:spPr>
          <a:xfrm>
            <a:off x="290798" y="1158890"/>
            <a:ext cx="3065122" cy="573982"/>
          </a:xfrm>
          <a:prstGeom prst="roundRect">
            <a:avLst/>
          </a:prstGeom>
          <a:solidFill>
            <a:srgbClr val="000099"/>
          </a:solidFill>
          <a:ln w="76200">
            <a:solidFill>
              <a:schemeClr val="bg1"/>
            </a:solidFill>
          </a:ln>
          <a:effectLst>
            <a:innerShdw blurRad="63500" dist="50800" dir="54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ea typeface="HGS創英角ﾎﾟｯﾌﾟ体" pitchFamily="50" charset="-128"/>
              </a:rPr>
              <a:t>グランドルール</a:t>
            </a:r>
          </a:p>
        </p:txBody>
      </p:sp>
      <p:sp>
        <p:nvSpPr>
          <p:cNvPr id="6" name="テキスト ボックス 5">
            <a:extLst>
              <a:ext uri="{FF2B5EF4-FFF2-40B4-BE49-F238E27FC236}">
                <a16:creationId xmlns:a16="http://schemas.microsoft.com/office/drawing/2014/main" id="{A9764E10-1CD6-4F82-ADF9-1D2E3D4AE6E3}"/>
              </a:ext>
            </a:extLst>
          </p:cNvPr>
          <p:cNvSpPr txBox="1"/>
          <p:nvPr/>
        </p:nvSpPr>
        <p:spPr>
          <a:xfrm>
            <a:off x="290798" y="3147764"/>
            <a:ext cx="8647140" cy="1015663"/>
          </a:xfrm>
          <a:prstGeom prst="rect">
            <a:avLst/>
          </a:prstGeom>
          <a:solidFill>
            <a:schemeClr val="bg1">
              <a:lumMod val="95000"/>
            </a:schemeClr>
          </a:solidFill>
          <a:ln w="38100">
            <a:solidFill>
              <a:schemeClr val="bg2"/>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kumimoji="1" lang="ja-JP" altLang="en-US" sz="6000" b="1" dirty="0">
                <a:latin typeface="HGP明朝E" panose="02020900000000000000" pitchFamily="18" charset="-128"/>
                <a:ea typeface="HGP明朝E" panose="02020900000000000000" pitchFamily="18" charset="-128"/>
              </a:rPr>
              <a:t>毎週必ず会合を開催する</a:t>
            </a:r>
          </a:p>
        </p:txBody>
      </p:sp>
      <p:sp>
        <p:nvSpPr>
          <p:cNvPr id="14" name="タイトル 13">
            <a:extLst>
              <a:ext uri="{FF2B5EF4-FFF2-40B4-BE49-F238E27FC236}">
                <a16:creationId xmlns:a16="http://schemas.microsoft.com/office/drawing/2014/main" id="{83EDE0B4-F6E3-F7D5-E6CD-D77EDE43D9E2}"/>
              </a:ext>
            </a:extLst>
          </p:cNvPr>
          <p:cNvSpPr>
            <a:spLocks noGrp="1"/>
          </p:cNvSpPr>
          <p:nvPr>
            <p:ph type="title"/>
          </p:nvPr>
        </p:nvSpPr>
        <p:spPr/>
        <p:txBody>
          <a:bodyPr>
            <a:normAutofit/>
          </a:bodyPr>
          <a:lstStyle/>
          <a:p>
            <a:r>
              <a:rPr lang="en-US" altLang="ja-JP" sz="2800" dirty="0"/>
              <a:t>5.FA</a:t>
            </a:r>
            <a:r>
              <a:rPr lang="ja-JP" altLang="en-US" sz="2800" dirty="0"/>
              <a:t>サークルのルール</a:t>
            </a:r>
          </a:p>
        </p:txBody>
      </p:sp>
    </p:spTree>
    <p:extLst>
      <p:ext uri="{BB962C8B-B14F-4D97-AF65-F5344CB8AC3E}">
        <p14:creationId xmlns:p14="http://schemas.microsoft.com/office/powerpoint/2010/main" val="1914518946"/>
      </p:ext>
    </p:extLst>
  </p:cSld>
  <p:clrMapOvr>
    <a:masterClrMapping/>
  </p:clrMapOvr>
  <mc:AlternateContent xmlns:mc="http://schemas.openxmlformats.org/markup-compatibility/2006" xmlns:p14="http://schemas.microsoft.com/office/powerpoint/2010/main">
    <mc:Choice Requires="p14">
      <p:transition spd="slow" p14:dur="2000" advTm="8895"/>
    </mc:Choice>
    <mc:Fallback xmlns="">
      <p:transition spd="slow" advTm="88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7</a:t>
            </a:fld>
            <a:endParaRPr kumimoji="1" lang="ja-JP" altLang="en-US"/>
          </a:p>
        </p:txBody>
      </p:sp>
      <p:sp>
        <p:nvSpPr>
          <p:cNvPr id="5" name="タイトル 4"/>
          <p:cNvSpPr>
            <a:spLocks noGrp="1"/>
          </p:cNvSpPr>
          <p:nvPr>
            <p:ph type="title"/>
          </p:nvPr>
        </p:nvSpPr>
        <p:spPr/>
        <p:txBody>
          <a:bodyPr>
            <a:normAutofit/>
          </a:bodyPr>
          <a:lstStyle/>
          <a:p>
            <a:r>
              <a:rPr lang="en-US" altLang="ja-JP" sz="2800" dirty="0"/>
              <a:t>6</a:t>
            </a:r>
            <a:r>
              <a:rPr kumimoji="1" lang="en-US" altLang="ja-JP" sz="2800" dirty="0"/>
              <a:t>.</a:t>
            </a:r>
            <a:r>
              <a:rPr kumimoji="1" lang="ja-JP" altLang="en-US" sz="2800" dirty="0"/>
              <a:t>活動計画</a:t>
            </a:r>
          </a:p>
        </p:txBody>
      </p:sp>
      <p:sp>
        <p:nvSpPr>
          <p:cNvPr id="922" name="四角形: 角を丸くする 921">
            <a:extLst>
              <a:ext uri="{FF2B5EF4-FFF2-40B4-BE49-F238E27FC236}">
                <a16:creationId xmlns:a16="http://schemas.microsoft.com/office/drawing/2014/main" id="{0269126C-0927-7243-6DFB-CB2263036AA9}"/>
              </a:ext>
            </a:extLst>
          </p:cNvPr>
          <p:cNvSpPr/>
          <p:nvPr/>
        </p:nvSpPr>
        <p:spPr>
          <a:xfrm>
            <a:off x="783770" y="5935756"/>
            <a:ext cx="7576459" cy="561880"/>
          </a:xfrm>
          <a:prstGeom prst="roundRect">
            <a:avLst/>
          </a:prstGeom>
          <a:gradFill flip="none" rotWithShape="1">
            <a:gsLst>
              <a:gs pos="62000">
                <a:schemeClr val="tx2">
                  <a:lumMod val="20000"/>
                  <a:lumOff val="80000"/>
                </a:schemeClr>
              </a:gs>
              <a:gs pos="100000">
                <a:schemeClr val="bg2">
                  <a:lumMod val="75000"/>
                </a:schemeClr>
              </a:gs>
              <a:gs pos="100000">
                <a:schemeClr val="bg2">
                  <a:lumMod val="75000"/>
                </a:schemeClr>
              </a:gs>
              <a:gs pos="100000">
                <a:schemeClr val="tx2">
                  <a:lumMod val="60000"/>
                  <a:lumOff val="40000"/>
                </a:schemeClr>
              </a:gs>
            </a:gsLst>
            <a:lin ang="5400000" scaled="0"/>
            <a:tileRect/>
          </a:gradFill>
          <a:ln w="57150" cmpd="dbl">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游ゴシック" panose="020B0400000000000000" pitchFamily="50" charset="-128"/>
                <a:ea typeface="游ゴシック" panose="020B0400000000000000" pitchFamily="50" charset="-128"/>
              </a:rPr>
              <a:t>活動開始時期は遅れたが毎週の会合開催を達成</a:t>
            </a:r>
          </a:p>
        </p:txBody>
      </p:sp>
      <p:pic>
        <p:nvPicPr>
          <p:cNvPr id="9" name="図 8">
            <a:extLst>
              <a:ext uri="{FF2B5EF4-FFF2-40B4-BE49-F238E27FC236}">
                <a16:creationId xmlns:a16="http://schemas.microsoft.com/office/drawing/2014/main" id="{3F8431CF-245D-8545-B049-2560EA527E8D}"/>
              </a:ext>
            </a:extLst>
          </p:cNvPr>
          <p:cNvPicPr>
            <a:picLocks noChangeAspect="1"/>
          </p:cNvPicPr>
          <p:nvPr/>
        </p:nvPicPr>
        <p:blipFill>
          <a:blip r:embed="rId2"/>
          <a:stretch>
            <a:fillRect/>
          </a:stretch>
        </p:blipFill>
        <p:spPr>
          <a:xfrm>
            <a:off x="0" y="854075"/>
            <a:ext cx="9144000" cy="4959443"/>
          </a:xfrm>
          <a:prstGeom prst="rect">
            <a:avLst/>
          </a:prstGeom>
        </p:spPr>
      </p:pic>
    </p:spTree>
    <p:extLst>
      <p:ext uri="{BB962C8B-B14F-4D97-AF65-F5344CB8AC3E}">
        <p14:creationId xmlns:p14="http://schemas.microsoft.com/office/powerpoint/2010/main" val="2788733049"/>
      </p:ext>
    </p:extLst>
  </p:cSld>
  <p:clrMapOvr>
    <a:masterClrMapping/>
  </p:clrMapOvr>
  <mc:AlternateContent xmlns:mc="http://schemas.openxmlformats.org/markup-compatibility/2006" xmlns:p14="http://schemas.microsoft.com/office/powerpoint/2010/main">
    <mc:Choice Requires="p14">
      <p:transition spd="slow" p14:dur="2000" advTm="30062"/>
    </mc:Choice>
    <mc:Fallback xmlns="">
      <p:transition spd="slow" advTm="300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8</a:t>
            </a:fld>
            <a:endParaRPr kumimoji="1" lang="ja-JP" altLang="en-US"/>
          </a:p>
        </p:txBody>
      </p:sp>
      <p:sp>
        <p:nvSpPr>
          <p:cNvPr id="5" name="タイトル 4"/>
          <p:cNvSpPr>
            <a:spLocks noGrp="1"/>
          </p:cNvSpPr>
          <p:nvPr>
            <p:ph type="title"/>
          </p:nvPr>
        </p:nvSpPr>
        <p:spPr/>
        <p:txBody>
          <a:bodyPr>
            <a:noAutofit/>
          </a:bodyPr>
          <a:lstStyle/>
          <a:p>
            <a:r>
              <a:rPr lang="en-US" altLang="ja-JP" sz="2800" dirty="0"/>
              <a:t>7</a:t>
            </a:r>
            <a:r>
              <a:rPr kumimoji="1" lang="en-US" altLang="ja-JP" sz="2800" dirty="0"/>
              <a:t>-1.</a:t>
            </a:r>
            <a:r>
              <a:rPr kumimoji="1" lang="ja-JP" altLang="en-US" sz="2800" dirty="0"/>
              <a:t>テーマ選定</a:t>
            </a:r>
          </a:p>
        </p:txBody>
      </p:sp>
      <p:sp>
        <p:nvSpPr>
          <p:cNvPr id="8" name="正方形/長方形 7">
            <a:extLst>
              <a:ext uri="{FF2B5EF4-FFF2-40B4-BE49-F238E27FC236}">
                <a16:creationId xmlns:a16="http://schemas.microsoft.com/office/drawing/2014/main" id="{1CED2D6A-9A1E-3808-72FA-FAEDCCAA8F0E}"/>
              </a:ext>
            </a:extLst>
          </p:cNvPr>
          <p:cNvSpPr/>
          <p:nvPr/>
        </p:nvSpPr>
        <p:spPr>
          <a:xfrm>
            <a:off x="405852" y="1283486"/>
            <a:ext cx="2339103" cy="461665"/>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mn-cs"/>
              </a:rPr>
              <a:t>あり続けたい姿</a:t>
            </a:r>
            <a:endParaRPr kumimoji="0" lang="ja-JP" altLang="en-US" sz="2400" b="1" i="0" u="none" strike="noStrike" kern="1200" cap="none" spc="0" normalizeH="0" baseline="0" noProof="0" dirty="0">
              <a:ln>
                <a:noFill/>
              </a:ln>
              <a:solidFill>
                <a:srgbClr val="FFFFFF"/>
              </a:solidFill>
              <a:effectLst/>
              <a:uLnTx/>
              <a:uFillTx/>
              <a:latin typeface="Meiryo" panose="020B0604030504040204" pitchFamily="34" charset="-128"/>
              <a:ea typeface="Meiryo" panose="020B0604030504040204" pitchFamily="34" charset="-128"/>
              <a:cs typeface="+mn-cs"/>
            </a:endParaRPr>
          </a:p>
        </p:txBody>
      </p:sp>
      <p:pic>
        <p:nvPicPr>
          <p:cNvPr id="6" name="図 5">
            <a:extLst>
              <a:ext uri="{FF2B5EF4-FFF2-40B4-BE49-F238E27FC236}">
                <a16:creationId xmlns:a16="http://schemas.microsoft.com/office/drawing/2014/main" id="{617DEE32-1961-3A2B-E295-538411F48E6D}"/>
              </a:ext>
            </a:extLst>
          </p:cNvPr>
          <p:cNvPicPr>
            <a:picLocks noChangeAspect="1"/>
          </p:cNvPicPr>
          <p:nvPr/>
        </p:nvPicPr>
        <p:blipFill rotWithShape="1">
          <a:blip r:embed="rId3"/>
          <a:srcRect b="36605"/>
          <a:stretch/>
        </p:blipFill>
        <p:spPr>
          <a:xfrm>
            <a:off x="0" y="900405"/>
            <a:ext cx="3804683" cy="2975597"/>
          </a:xfrm>
          <a:prstGeom prst="rect">
            <a:avLst/>
          </a:prstGeom>
        </p:spPr>
      </p:pic>
      <p:pic>
        <p:nvPicPr>
          <p:cNvPr id="12" name="図 11">
            <a:extLst>
              <a:ext uri="{FF2B5EF4-FFF2-40B4-BE49-F238E27FC236}">
                <a16:creationId xmlns:a16="http://schemas.microsoft.com/office/drawing/2014/main" id="{3E797F40-9E88-7846-6769-2345F2C41DD0}"/>
              </a:ext>
            </a:extLst>
          </p:cNvPr>
          <p:cNvPicPr>
            <a:picLocks noChangeAspect="1"/>
          </p:cNvPicPr>
          <p:nvPr/>
        </p:nvPicPr>
        <p:blipFill rotWithShape="1">
          <a:blip r:embed="rId4"/>
          <a:srcRect b="5008"/>
          <a:stretch/>
        </p:blipFill>
        <p:spPr>
          <a:xfrm>
            <a:off x="0" y="3876002"/>
            <a:ext cx="6787166" cy="2631612"/>
          </a:xfrm>
          <a:prstGeom prst="rect">
            <a:avLst/>
          </a:prstGeom>
        </p:spPr>
      </p:pic>
      <p:pic>
        <p:nvPicPr>
          <p:cNvPr id="16" name="図 15">
            <a:extLst>
              <a:ext uri="{FF2B5EF4-FFF2-40B4-BE49-F238E27FC236}">
                <a16:creationId xmlns:a16="http://schemas.microsoft.com/office/drawing/2014/main" id="{2165BBAA-C963-6D93-0B16-29AF99ADBC73}"/>
              </a:ext>
            </a:extLst>
          </p:cNvPr>
          <p:cNvPicPr>
            <a:picLocks noChangeAspect="1"/>
          </p:cNvPicPr>
          <p:nvPr/>
        </p:nvPicPr>
        <p:blipFill>
          <a:blip r:embed="rId5"/>
          <a:stretch>
            <a:fillRect/>
          </a:stretch>
        </p:blipFill>
        <p:spPr>
          <a:xfrm>
            <a:off x="3960669" y="1247607"/>
            <a:ext cx="5080300" cy="2393426"/>
          </a:xfrm>
          <a:prstGeom prst="rect">
            <a:avLst/>
          </a:prstGeom>
          <a:ln w="88900" cap="sq" cmpd="thickThin">
            <a:solidFill>
              <a:srgbClr val="000000"/>
            </a:solidFill>
            <a:prstDash val="solid"/>
            <a:miter lim="800000"/>
          </a:ln>
          <a:effectLst>
            <a:innerShdw blurRad="76200">
              <a:srgbClr val="000000"/>
            </a:innerShdw>
          </a:effectLst>
        </p:spPr>
      </p:pic>
      <p:sp>
        <p:nvSpPr>
          <p:cNvPr id="20" name="図形 19">
            <a:extLst>
              <a:ext uri="{FF2B5EF4-FFF2-40B4-BE49-F238E27FC236}">
                <a16:creationId xmlns:a16="http://schemas.microsoft.com/office/drawing/2014/main" id="{96D4E65D-1539-E2AB-E172-A32AD906C10A}"/>
              </a:ext>
            </a:extLst>
          </p:cNvPr>
          <p:cNvSpPr/>
          <p:nvPr/>
        </p:nvSpPr>
        <p:spPr>
          <a:xfrm rot="4631642" flipH="1">
            <a:off x="6625379" y="3991072"/>
            <a:ext cx="1846882" cy="1729662"/>
          </a:xfrm>
          <a:prstGeom prst="swooshArrow">
            <a:avLst>
              <a:gd name="adj1" fmla="val 16310"/>
              <a:gd name="adj2" fmla="val 313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正方形/長方形 21">
            <a:extLst>
              <a:ext uri="{FF2B5EF4-FFF2-40B4-BE49-F238E27FC236}">
                <a16:creationId xmlns:a16="http://schemas.microsoft.com/office/drawing/2014/main" id="{C17C9230-B5E2-3288-F88F-370554E30BBB}"/>
              </a:ext>
            </a:extLst>
          </p:cNvPr>
          <p:cNvSpPr/>
          <p:nvPr/>
        </p:nvSpPr>
        <p:spPr>
          <a:xfrm>
            <a:off x="4495800" y="3876002"/>
            <a:ext cx="2291366" cy="26316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1EFB290A-0C56-E183-ABD1-1C56AC628E86}"/>
              </a:ext>
            </a:extLst>
          </p:cNvPr>
          <p:cNvSpPr/>
          <p:nvPr/>
        </p:nvSpPr>
        <p:spPr>
          <a:xfrm>
            <a:off x="4191000" y="2037677"/>
            <a:ext cx="1148319" cy="3340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8848104"/>
      </p:ext>
    </p:extLst>
  </p:cSld>
  <p:clrMapOvr>
    <a:masterClrMapping/>
  </p:clrMapOvr>
  <mc:AlternateContent xmlns:mc="http://schemas.openxmlformats.org/markup-compatibility/2006" xmlns:p14="http://schemas.microsoft.com/office/powerpoint/2010/main">
    <mc:Choice Requires="p14">
      <p:transition spd="slow" p14:dur="2000" advTm="52931"/>
    </mc:Choice>
    <mc:Fallback xmlns="">
      <p:transition spd="slow" advTm="5293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714E9B5-9B87-4B86-A617-088EF19C2C8B}" type="slidenum">
              <a:rPr kumimoji="1" lang="ja-JP" altLang="en-US" smtClean="0"/>
              <a:pPr/>
              <a:t>9</a:t>
            </a:fld>
            <a:endParaRPr kumimoji="1" lang="ja-JP" altLang="en-US"/>
          </a:p>
        </p:txBody>
      </p:sp>
      <p:sp>
        <p:nvSpPr>
          <p:cNvPr id="5" name="タイトル 4"/>
          <p:cNvSpPr>
            <a:spLocks noGrp="1"/>
          </p:cNvSpPr>
          <p:nvPr>
            <p:ph type="title"/>
          </p:nvPr>
        </p:nvSpPr>
        <p:spPr/>
        <p:txBody>
          <a:bodyPr>
            <a:noAutofit/>
          </a:bodyPr>
          <a:lstStyle/>
          <a:p>
            <a:r>
              <a:rPr lang="en-US" altLang="ja-JP" sz="2800" dirty="0"/>
              <a:t>7</a:t>
            </a:r>
            <a:r>
              <a:rPr kumimoji="1" lang="en-US" altLang="ja-JP" sz="2800" dirty="0"/>
              <a:t>-2.</a:t>
            </a:r>
            <a:r>
              <a:rPr kumimoji="1" lang="ja-JP" altLang="en-US" sz="2800" dirty="0"/>
              <a:t>テーマ選定</a:t>
            </a:r>
          </a:p>
        </p:txBody>
      </p:sp>
      <p:pic>
        <p:nvPicPr>
          <p:cNvPr id="3" name="図 2" descr="男, 持つ, 立つ, 裁判所 が含まれている画像&#10;&#10;自動的に生成された説明">
            <a:extLst>
              <a:ext uri="{FF2B5EF4-FFF2-40B4-BE49-F238E27FC236}">
                <a16:creationId xmlns:a16="http://schemas.microsoft.com/office/drawing/2014/main" id="{7881713D-FD6B-FB41-59D6-E3D2083421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12799"/>
            <a:ext cx="9144000" cy="5807075"/>
          </a:xfrm>
          <a:prstGeom prst="rect">
            <a:avLst/>
          </a:prstGeom>
        </p:spPr>
      </p:pic>
      <p:sp>
        <p:nvSpPr>
          <p:cNvPr id="11" name="四角形: 角を丸くする 10">
            <a:extLst>
              <a:ext uri="{FF2B5EF4-FFF2-40B4-BE49-F238E27FC236}">
                <a16:creationId xmlns:a16="http://schemas.microsoft.com/office/drawing/2014/main" id="{390648A5-87BC-0E79-B9E5-C351EAA2062D}"/>
              </a:ext>
            </a:extLst>
          </p:cNvPr>
          <p:cNvSpPr/>
          <p:nvPr/>
        </p:nvSpPr>
        <p:spPr>
          <a:xfrm>
            <a:off x="475979" y="5654442"/>
            <a:ext cx="8192041" cy="781517"/>
          </a:xfrm>
          <a:prstGeom prst="roundRect">
            <a:avLst/>
          </a:prstGeom>
          <a:solidFill>
            <a:schemeClr val="bg1"/>
          </a:solidFill>
          <a:ln w="57150" cmpd="dbl">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rgbClr val="000099"/>
                </a:solidFill>
                <a:latin typeface="游ゴシック" panose="020B0400000000000000" pitchFamily="50" charset="-128"/>
                <a:ea typeface="游ゴシック" panose="020B0400000000000000" pitchFamily="50" charset="-128"/>
              </a:rPr>
              <a:t>FA</a:t>
            </a:r>
            <a:r>
              <a:rPr kumimoji="1" lang="ja-JP" altLang="en-US" sz="2800" b="1" dirty="0">
                <a:solidFill>
                  <a:srgbClr val="000099"/>
                </a:solidFill>
                <a:latin typeface="游ゴシック" panose="020B0400000000000000" pitchFamily="50" charset="-128"/>
                <a:ea typeface="游ゴシック" panose="020B0400000000000000" pitchFamily="50" charset="-128"/>
              </a:rPr>
              <a:t>サークルにとっての</a:t>
            </a:r>
            <a:r>
              <a:rPr kumimoji="1" lang="en-US" altLang="ja-JP" sz="4000" b="1" dirty="0">
                <a:solidFill>
                  <a:srgbClr val="FF0000"/>
                </a:solidFill>
                <a:latin typeface="游ゴシック" panose="020B0400000000000000" pitchFamily="50" charset="-128"/>
                <a:ea typeface="游ゴシック" panose="020B0400000000000000" pitchFamily="50" charset="-128"/>
              </a:rPr>
              <a:t>YOU</a:t>
            </a:r>
            <a:r>
              <a:rPr kumimoji="1" lang="ja-JP" altLang="en-US" sz="2000" b="1" dirty="0">
                <a:solidFill>
                  <a:srgbClr val="000099"/>
                </a:solidFill>
                <a:latin typeface="游ゴシック" panose="020B0400000000000000" pitchFamily="50" charset="-128"/>
                <a:ea typeface="游ゴシック" panose="020B0400000000000000" pitchFamily="50" charset="-128"/>
              </a:rPr>
              <a:t>とは</a:t>
            </a:r>
            <a:r>
              <a:rPr kumimoji="1" lang="ja-JP" altLang="en-US" sz="4000" b="1" dirty="0">
                <a:solidFill>
                  <a:srgbClr val="FF0000"/>
                </a:solidFill>
                <a:latin typeface="游ゴシック" panose="020B0400000000000000" pitchFamily="50" charset="-128"/>
                <a:ea typeface="游ゴシック" panose="020B0400000000000000" pitchFamily="50" charset="-128"/>
              </a:rPr>
              <a:t>お客様</a:t>
            </a:r>
          </a:p>
        </p:txBody>
      </p:sp>
      <p:sp>
        <p:nvSpPr>
          <p:cNvPr id="2" name="四角形: 角を丸くする 1">
            <a:extLst>
              <a:ext uri="{FF2B5EF4-FFF2-40B4-BE49-F238E27FC236}">
                <a16:creationId xmlns:a16="http://schemas.microsoft.com/office/drawing/2014/main" id="{0D776102-D928-7D96-8D26-004D6A2DE335}"/>
              </a:ext>
            </a:extLst>
          </p:cNvPr>
          <p:cNvSpPr/>
          <p:nvPr/>
        </p:nvSpPr>
        <p:spPr>
          <a:xfrm>
            <a:off x="110288" y="967455"/>
            <a:ext cx="8923424" cy="1147234"/>
          </a:xfrm>
          <a:prstGeom prst="roundRect">
            <a:avLst/>
          </a:prstGeom>
          <a:solidFill>
            <a:schemeClr val="bg1"/>
          </a:solidFill>
          <a:ln w="571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7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ysClr val="windowText" lastClr="000000"/>
              </a:solidFill>
              <a:effectLst/>
              <a:uLnTx/>
              <a:uFillTx/>
              <a:latin typeface="Meiryo" panose="020B0604030504040204" pitchFamily="34" charset="-128"/>
              <a:ea typeface="Meiryo" panose="020B0604030504040204" pitchFamily="34" charset="-128"/>
              <a:cs typeface="+mn-cs"/>
            </a:endParaRPr>
          </a:p>
        </p:txBody>
      </p:sp>
      <p:sp>
        <p:nvSpPr>
          <p:cNvPr id="7" name="片側の 2 つの角を丸めた四角形 29">
            <a:extLst>
              <a:ext uri="{FF2B5EF4-FFF2-40B4-BE49-F238E27FC236}">
                <a16:creationId xmlns:a16="http://schemas.microsoft.com/office/drawing/2014/main" id="{9C0E6748-AE59-ECD9-C048-E0DA40186530}"/>
              </a:ext>
            </a:extLst>
          </p:cNvPr>
          <p:cNvSpPr/>
          <p:nvPr/>
        </p:nvSpPr>
        <p:spPr>
          <a:xfrm rot="16200000">
            <a:off x="1171800" y="278843"/>
            <a:ext cx="675007" cy="2471302"/>
          </a:xfrm>
          <a:prstGeom prst="round2SameRect">
            <a:avLst>
              <a:gd name="adj1" fmla="val 0"/>
              <a:gd name="adj2" fmla="val 0"/>
            </a:avLst>
          </a:prstGeom>
          <a:solidFill>
            <a:schemeClr val="tx2"/>
          </a:solidFill>
          <a:ln w="412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mn-cs"/>
            </a:endParaRPr>
          </a:p>
        </p:txBody>
      </p:sp>
      <p:sp>
        <p:nvSpPr>
          <p:cNvPr id="8" name="正方形/長方形 7">
            <a:extLst>
              <a:ext uri="{FF2B5EF4-FFF2-40B4-BE49-F238E27FC236}">
                <a16:creationId xmlns:a16="http://schemas.microsoft.com/office/drawing/2014/main" id="{1CED2D6A-9A1E-3808-72FA-FAEDCCAA8F0E}"/>
              </a:ext>
            </a:extLst>
          </p:cNvPr>
          <p:cNvSpPr/>
          <p:nvPr/>
        </p:nvSpPr>
        <p:spPr>
          <a:xfrm>
            <a:off x="405852" y="1283486"/>
            <a:ext cx="2339103" cy="461665"/>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Meiryo" panose="020B0604030504040204" pitchFamily="34" charset="-128"/>
                <a:ea typeface="Meiryo" panose="020B0604030504040204" pitchFamily="34" charset="-128"/>
                <a:cs typeface="+mn-cs"/>
              </a:rPr>
              <a:t>あり続けたい姿</a:t>
            </a:r>
          </a:p>
        </p:txBody>
      </p:sp>
      <p:sp>
        <p:nvSpPr>
          <p:cNvPr id="9" name="テキスト ボックス 8">
            <a:extLst>
              <a:ext uri="{FF2B5EF4-FFF2-40B4-BE49-F238E27FC236}">
                <a16:creationId xmlns:a16="http://schemas.microsoft.com/office/drawing/2014/main" id="{4C1D350E-EDBB-6420-74CE-C103E9B7F995}"/>
              </a:ext>
            </a:extLst>
          </p:cNvPr>
          <p:cNvSpPr txBox="1"/>
          <p:nvPr/>
        </p:nvSpPr>
        <p:spPr>
          <a:xfrm>
            <a:off x="2963461" y="1176990"/>
            <a:ext cx="6239209" cy="1061829"/>
          </a:xfrm>
          <a:prstGeom prst="rect">
            <a:avLst/>
          </a:prstGeom>
          <a:noFill/>
        </p:spPr>
        <p:txBody>
          <a:bodyPr wrap="none" rtlCol="0">
            <a:spAutoFit/>
          </a:bodyPr>
          <a:lstStyle/>
          <a:p>
            <a:pPr marL="0" marR="0" lvl="0" indent="0" algn="l" defTabSz="457200" rtl="0" eaLnBrk="1" fontAlgn="auto" latinLnBrk="0" hangingPunct="1">
              <a:lnSpc>
                <a:spcPts val="27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ysClr val="windowText" lastClr="000000"/>
                </a:solidFill>
                <a:effectLst/>
                <a:uLnTx/>
                <a:uFillTx/>
                <a:latin typeface="Meiryo" panose="020B0604030504040204" pitchFamily="34" charset="-128"/>
                <a:ea typeface="Meiryo" panose="020B0604030504040204" pitchFamily="34" charset="-128"/>
                <a:cs typeface="+mn-cs"/>
              </a:rPr>
              <a:t>世界中の </a:t>
            </a:r>
            <a:r>
              <a:rPr kumimoji="1" lang="ja-JP" altLang="en-US" sz="2000" b="1" i="0" u="none" strike="noStrike" kern="1200" cap="none" spc="0" normalizeH="0" baseline="0" noProof="0" dirty="0">
                <a:ln>
                  <a:noFill/>
                </a:ln>
                <a:solidFill>
                  <a:srgbClr val="FF0000"/>
                </a:solidFill>
                <a:effectLst/>
                <a:uLnTx/>
                <a:uFillTx/>
                <a:latin typeface="Meiryo" panose="020B0604030504040204" pitchFamily="34" charset="-128"/>
                <a:ea typeface="Meiryo" panose="020B0604030504040204" pitchFamily="34" charset="-128"/>
                <a:cs typeface="+mn-cs"/>
              </a:rPr>
              <a:t>“</a:t>
            </a:r>
            <a:r>
              <a:rPr kumimoji="1" lang="ja-JP" altLang="en-US" sz="2000" b="1" i="0" u="sng" strike="noStrike" kern="1200" cap="none" spc="0" normalizeH="0" baseline="0" noProof="0" dirty="0">
                <a:ln>
                  <a:noFill/>
                </a:ln>
                <a:solidFill>
                  <a:srgbClr val="FF0000"/>
                </a:solidFill>
                <a:effectLst/>
                <a:uLnTx/>
                <a:uFillTx/>
                <a:latin typeface="Meiryo" panose="020B0604030504040204" pitchFamily="34" charset="-128"/>
                <a:ea typeface="Meiryo" panose="020B0604030504040204" pitchFamily="34" charset="-128"/>
                <a:cs typeface="+mn-cs"/>
              </a:rPr>
              <a:t>あなた</a:t>
            </a:r>
            <a:r>
              <a:rPr kumimoji="1" lang="ja-JP" altLang="en-US" sz="2000" b="1" i="0" u="none" strike="noStrike" kern="1200" cap="none" spc="0" normalizeH="0" baseline="0" noProof="0" dirty="0">
                <a:ln>
                  <a:noFill/>
                </a:ln>
                <a:solidFill>
                  <a:srgbClr val="FF0000"/>
                </a:solidFill>
                <a:effectLst/>
                <a:uLnTx/>
                <a:uFillTx/>
                <a:latin typeface="Meiryo" panose="020B0604030504040204" pitchFamily="34" charset="-128"/>
                <a:ea typeface="Meiryo" panose="020B0604030504040204" pitchFamily="34" charset="-128"/>
                <a:cs typeface="+mn-cs"/>
              </a:rPr>
              <a:t>” </a:t>
            </a:r>
            <a:r>
              <a:rPr kumimoji="1" lang="ja-JP" altLang="en-US" sz="1800" b="1" i="0" u="none" strike="noStrike" kern="1200" cap="none" spc="0" normalizeH="0" baseline="0" noProof="0" dirty="0">
                <a:ln>
                  <a:noFill/>
                </a:ln>
                <a:solidFill>
                  <a:sysClr val="windowText" lastClr="000000"/>
                </a:solidFill>
                <a:effectLst/>
                <a:uLnTx/>
                <a:uFillTx/>
                <a:latin typeface="Meiryo" panose="020B0604030504040204" pitchFamily="34" charset="-128"/>
                <a:ea typeface="Meiryo" panose="020B0604030504040204" pitchFamily="34" charset="-128"/>
                <a:cs typeface="+mn-cs"/>
              </a:rPr>
              <a:t>の生産性と創造性をすぐそばで支え、</a:t>
            </a:r>
          </a:p>
          <a:p>
            <a:pPr marL="0" marR="0" lvl="0" indent="0" algn="l" defTabSz="457200" rtl="0" eaLnBrk="1" fontAlgn="auto" latinLnBrk="0" hangingPunct="1">
              <a:lnSpc>
                <a:spcPts val="27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ysClr val="windowText" lastClr="000000"/>
                </a:solidFill>
                <a:effectLst/>
                <a:uLnTx/>
                <a:uFillTx/>
                <a:latin typeface="Meiryo" panose="020B0604030504040204" pitchFamily="34" charset="-128"/>
                <a:ea typeface="Meiryo" panose="020B0604030504040204" pitchFamily="34" charset="-128"/>
                <a:cs typeface="+mn-cs"/>
              </a:rPr>
              <a:t>社会の発展と地球の未来に貢献する</a:t>
            </a:r>
          </a:p>
          <a:p>
            <a:endParaRPr kumimoji="1" lang="ja-JP" altLang="en-US" dirty="0"/>
          </a:p>
        </p:txBody>
      </p:sp>
      <p:sp>
        <p:nvSpPr>
          <p:cNvPr id="10" name="三角形 36">
            <a:extLst>
              <a:ext uri="{FF2B5EF4-FFF2-40B4-BE49-F238E27FC236}">
                <a16:creationId xmlns:a16="http://schemas.microsoft.com/office/drawing/2014/main" id="{4D4B646E-568C-F51A-49EF-9F7BB024AB63}"/>
              </a:ext>
            </a:extLst>
          </p:cNvPr>
          <p:cNvSpPr/>
          <p:nvPr/>
        </p:nvSpPr>
        <p:spPr>
          <a:xfrm rot="10800000">
            <a:off x="1260165" y="1924301"/>
            <a:ext cx="498275" cy="159652"/>
          </a:xfrm>
          <a:prstGeom prst="triangle">
            <a:avLst/>
          </a:prstGeom>
          <a:solidFill>
            <a:srgbClr val="448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mn-cs"/>
            </a:endParaRPr>
          </a:p>
        </p:txBody>
      </p:sp>
    </p:spTree>
    <p:extLst>
      <p:ext uri="{BB962C8B-B14F-4D97-AF65-F5344CB8AC3E}">
        <p14:creationId xmlns:p14="http://schemas.microsoft.com/office/powerpoint/2010/main" val="2358489371"/>
      </p:ext>
    </p:extLst>
  </p:cSld>
  <p:clrMapOvr>
    <a:masterClrMapping/>
  </p:clrMapOvr>
  <mc:AlternateContent xmlns:mc="http://schemas.openxmlformats.org/markup-compatibility/2006" xmlns:p14="http://schemas.microsoft.com/office/powerpoint/2010/main">
    <mc:Choice Requires="p14">
      <p:transition spd="slow" p14:dur="2000" advTm="30558"/>
    </mc:Choice>
    <mc:Fallback xmlns="">
      <p:transition spd="slow" advTm="30558"/>
    </mc:Fallback>
  </mc:AlternateContent>
</p:sld>
</file>

<file path=ppt/theme/theme1.xml><?xml version="1.0" encoding="utf-8"?>
<a:theme xmlns:a="http://schemas.openxmlformats.org/drawingml/2006/main" name="Office テーマ">
  <a:themeElements>
    <a:clrScheme name="ユーザー定義 23">
      <a:dk1>
        <a:srgbClr val="000000"/>
      </a:dk1>
      <a:lt1>
        <a:srgbClr val="FFFFFF"/>
      </a:lt1>
      <a:dk2>
        <a:srgbClr val="0D2EA0"/>
      </a:dk2>
      <a:lt2>
        <a:srgbClr val="D8E0FC"/>
      </a:lt2>
      <a:accent1>
        <a:srgbClr val="2B9DD3"/>
      </a:accent1>
      <a:accent2>
        <a:srgbClr val="119452"/>
      </a:accent2>
      <a:accent3>
        <a:srgbClr val="009AA3"/>
      </a:accent3>
      <a:accent4>
        <a:srgbClr val="5976BA"/>
      </a:accent4>
      <a:accent5>
        <a:srgbClr val="E3943D"/>
      </a:accent5>
      <a:accent6>
        <a:srgbClr val="DE82A7"/>
      </a:accent6>
      <a:hlink>
        <a:srgbClr val="4C6C9C"/>
      </a:hlink>
      <a:folHlink>
        <a:srgbClr val="9DB1CF"/>
      </a:folHlink>
    </a:clrScheme>
    <a:fontScheme name="Meiryo Only">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brotherカラー">
      <a:dk1>
        <a:srgbClr val="000000"/>
      </a:dk1>
      <a:lt1>
        <a:srgbClr val="FFFFFF"/>
      </a:lt1>
      <a:dk2>
        <a:srgbClr val="0D2EA0"/>
      </a:dk2>
      <a:lt2>
        <a:srgbClr val="071956"/>
      </a:lt2>
      <a:accent1>
        <a:srgbClr val="008BD5"/>
      </a:accent1>
      <a:accent2>
        <a:srgbClr val="54C2F0"/>
      </a:accent2>
      <a:accent3>
        <a:srgbClr val="EF8200"/>
      </a:accent3>
      <a:accent4>
        <a:srgbClr val="009844"/>
      </a:accent4>
      <a:accent5>
        <a:srgbClr val="DB6AA3"/>
      </a:accent5>
      <a:accent6>
        <a:srgbClr val="00ACA8"/>
      </a:accent6>
      <a:hlink>
        <a:srgbClr val="4C6C9C"/>
      </a:hlink>
      <a:folHlink>
        <a:srgbClr val="9DB1CF"/>
      </a:folHlink>
    </a:clrScheme>
    <a:fontScheme name="Meiryo Only">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D82A615D4358A4E9DB1490C054EE37B" ma:contentTypeVersion="3" ma:contentTypeDescription="新しいドキュメントを作成します。" ma:contentTypeScope="" ma:versionID="9df9dffc663c9c774353156bd0b6b89f">
  <xsd:schema xmlns:xsd="http://www.w3.org/2001/XMLSchema" xmlns:xs="http://www.w3.org/2001/XMLSchema" xmlns:p="http://schemas.microsoft.com/office/2006/metadata/properties" xmlns:ns2="57902434-9299-4861-a77a-9700cc578bc2" targetNamespace="http://schemas.microsoft.com/office/2006/metadata/properties" ma:root="true" ma:fieldsID="03de3b3142832e58520d095e02ad63af" ns2:_="">
    <xsd:import namespace="57902434-9299-4861-a77a-9700cc578bc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02434-9299-4861-a77a-9700cc578bc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F962D8-0A1F-43C7-B8B6-13C924C96A12}">
  <ds:schemaRefs>
    <ds:schemaRef ds:uri="http://purl.org/dc/terms/"/>
    <ds:schemaRef ds:uri="http://schemas.openxmlformats.org/package/2006/metadata/core-properties"/>
    <ds:schemaRef ds:uri="57902434-9299-4861-a77a-9700cc578bc2"/>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F8E8A6A-E5F3-4239-BF66-7CFFC78E1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902434-9299-4861-a77a-9700cc578b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A59B00-DE1C-4AF5-8784-32B9711681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42661</TotalTime>
  <Words>2942</Words>
  <Application>Microsoft Office PowerPoint</Application>
  <PresentationFormat>画面に合わせる (4:3)</PresentationFormat>
  <Paragraphs>611</Paragraphs>
  <Slides>37</Slides>
  <Notes>7</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37</vt:i4>
      </vt:variant>
    </vt:vector>
  </HeadingPairs>
  <TitlesOfParts>
    <vt:vector size="55" baseType="lpstr">
      <vt:lpstr>BIZ UDP明朝 Medium</vt:lpstr>
      <vt:lpstr>HGP明朝E</vt:lpstr>
      <vt:lpstr>HGS創英角ﾎﾟｯﾌﾟ体</vt:lpstr>
      <vt:lpstr>Meiryo UI</vt:lpstr>
      <vt:lpstr>微软雅黑</vt:lpstr>
      <vt:lpstr>ＭＳ 明朝</vt:lpstr>
      <vt:lpstr>Meiryo</vt:lpstr>
      <vt:lpstr>游ゴシック</vt:lpstr>
      <vt:lpstr>Arial</vt:lpstr>
      <vt:lpstr>Bodoni MT</vt:lpstr>
      <vt:lpstr>Calibri</vt:lpstr>
      <vt:lpstr>Century Schoolbook</vt:lpstr>
      <vt:lpstr>Modern No. 20</vt:lpstr>
      <vt:lpstr>Times New Roman</vt:lpstr>
      <vt:lpstr>Wingdings</vt:lpstr>
      <vt:lpstr>Office テーマ</vt:lpstr>
      <vt:lpstr>2_Office テーマ</vt:lpstr>
      <vt:lpstr>Worksheet</vt:lpstr>
      <vt:lpstr>FA標準化活動  ～”At your side.“の精神でお客様のためにできること～</vt:lpstr>
      <vt:lpstr>1.サークル紹介</vt:lpstr>
      <vt:lpstr>PowerPoint プレゼンテーション</vt:lpstr>
      <vt:lpstr>3.FAについて</vt:lpstr>
      <vt:lpstr>PowerPoint プレゼンテーション</vt:lpstr>
      <vt:lpstr>5.FAサークルのルール</vt:lpstr>
      <vt:lpstr>6.活動計画</vt:lpstr>
      <vt:lpstr>7-1.テーマ選定</vt:lpstr>
      <vt:lpstr>7-2.テーマ選定</vt:lpstr>
      <vt:lpstr>7-3.テーマ選定</vt:lpstr>
      <vt:lpstr>7-4.テーマ選定</vt:lpstr>
      <vt:lpstr>7-5.テーマ選定</vt:lpstr>
      <vt:lpstr>7-6.テーマ選定</vt:lpstr>
      <vt:lpstr>8-1.現状把握</vt:lpstr>
      <vt:lpstr>8-2.現状把握</vt:lpstr>
      <vt:lpstr>8-3.現状把握</vt:lpstr>
      <vt:lpstr>8-4.現状把握</vt:lpstr>
      <vt:lpstr>9.目標設定</vt:lpstr>
      <vt:lpstr>10-1.現状調査</vt:lpstr>
      <vt:lpstr>10-2.現状調査</vt:lpstr>
      <vt:lpstr>10-3.現状調査</vt:lpstr>
      <vt:lpstr>11.要因解析</vt:lpstr>
      <vt:lpstr>12.対策立案</vt:lpstr>
      <vt:lpstr>13-1.対策実施【①M票活動】</vt:lpstr>
      <vt:lpstr>13-2.対策実施【②改善メモ】</vt:lpstr>
      <vt:lpstr>13-3.対策実施【②改善メモ】</vt:lpstr>
      <vt:lpstr>13-4.対策実施【③FA部品検品システム】</vt:lpstr>
      <vt:lpstr>13-5.対策実施【③ FA部品検品システム】</vt:lpstr>
      <vt:lpstr>13-6.対策実施【④部品・図面の統一】</vt:lpstr>
      <vt:lpstr>14-1.効果の確認</vt:lpstr>
      <vt:lpstr>14-2.効果の確認</vt:lpstr>
      <vt:lpstr>15.歯止め</vt:lpstr>
      <vt:lpstr>16.あなたにとってのYOUとは？</vt:lpstr>
      <vt:lpstr>PowerPoint プレゼンテーション</vt:lpstr>
      <vt:lpstr>18.まとめ</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Yamada, Yuko</dc:creator>
  <cp:lastModifiedBy>Nakamura, Atsushi (BIL-MB PROD) 中村 厚嗣</cp:lastModifiedBy>
  <cp:revision>181</cp:revision>
  <dcterms:created xsi:type="dcterms:W3CDTF">2018-10-31T07:24:06Z</dcterms:created>
  <dcterms:modified xsi:type="dcterms:W3CDTF">2024-09-13T02:10:10Z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0x010100CD82A615D4358A4E9DB1490C054EE37B</vt:lpwstr>
  </property>
</Properties>
</file>