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16.xml" ContentType="application/vnd.openxmlformats-officedocument.presentationml.tags+xml"/>
  <Override PartName="/ppt/notesSlides/notesSlide22.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handoutMasterIdLst>
    <p:handoutMasterId r:id="rId35"/>
  </p:handoutMasterIdLst>
  <p:sldIdLst>
    <p:sldId id="256" r:id="rId3"/>
    <p:sldId id="707" r:id="rId4"/>
    <p:sldId id="708" r:id="rId5"/>
    <p:sldId id="709" r:id="rId6"/>
    <p:sldId id="351" r:id="rId7"/>
    <p:sldId id="684" r:id="rId8"/>
    <p:sldId id="700" r:id="rId9"/>
    <p:sldId id="353" r:id="rId10"/>
    <p:sldId id="405" r:id="rId11"/>
    <p:sldId id="406" r:id="rId12"/>
    <p:sldId id="710" r:id="rId13"/>
    <p:sldId id="687" r:id="rId14"/>
    <p:sldId id="691" r:id="rId15"/>
    <p:sldId id="702" r:id="rId16"/>
    <p:sldId id="403" r:id="rId17"/>
    <p:sldId id="682" r:id="rId18"/>
    <p:sldId id="696" r:id="rId19"/>
    <p:sldId id="697" r:id="rId20"/>
    <p:sldId id="690" r:id="rId21"/>
    <p:sldId id="409" r:id="rId22"/>
    <p:sldId id="699" r:id="rId23"/>
    <p:sldId id="703" r:id="rId24"/>
    <p:sldId id="410" r:id="rId25"/>
    <p:sldId id="711" r:id="rId26"/>
    <p:sldId id="415" r:id="rId27"/>
    <p:sldId id="412" r:id="rId28"/>
    <p:sldId id="418" r:id="rId29"/>
    <p:sldId id="399" r:id="rId30"/>
    <p:sldId id="332" r:id="rId31"/>
    <p:sldId id="380" r:id="rId32"/>
    <p:sldId id="400" r:id="rId33"/>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4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gpcadmin" initials="t" lastIdx="1" clrIdx="0">
    <p:extLst>
      <p:ext uri="{19B8F6BF-5375-455C-9EA6-DF929625EA0E}">
        <p15:presenceInfo xmlns:p15="http://schemas.microsoft.com/office/powerpoint/2012/main" userId="tgpcadmin" providerId="None"/>
      </p:ext>
    </p:extLst>
  </p:cmAuthor>
  <p:cmAuthor id="2" name="古澤 弘海(Hiromi Furusawa)" initials="古澤" lastIdx="1" clrIdx="1">
    <p:extLst>
      <p:ext uri="{19B8F6BF-5375-455C-9EA6-DF929625EA0E}">
        <p15:presenceInfo xmlns:p15="http://schemas.microsoft.com/office/powerpoint/2012/main" userId="S::hiromi.furusawa@toyoda-gosei.co.jp::b106d7b5-a0c3-452e-bee0-9426eb0f94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D4B4A"/>
    <a:srgbClr val="CCECFF"/>
    <a:srgbClr val="FFE393"/>
    <a:srgbClr val="FF7171"/>
    <a:srgbClr val="1F4E79"/>
    <a:srgbClr val="FFFF00"/>
    <a:srgbClr val="00FFFF"/>
    <a:srgbClr val="FFCC99"/>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3681" autoAdjust="0"/>
  </p:normalViewPr>
  <p:slideViewPr>
    <p:cSldViewPr snapToGrid="0" showGuides="1">
      <p:cViewPr varScale="1">
        <p:scale>
          <a:sx n="65" d="100"/>
          <a:sy n="65" d="100"/>
        </p:scale>
        <p:origin x="732" y="60"/>
      </p:cViewPr>
      <p:guideLst>
        <p:guide pos="3840"/>
        <p:guide orient="horz" pos="2409"/>
      </p:guideLst>
    </p:cSldViewPr>
  </p:slideViewPr>
  <p:outlineViewPr>
    <p:cViewPr>
      <p:scale>
        <a:sx n="33" d="100"/>
        <a:sy n="33" d="100"/>
      </p:scale>
      <p:origin x="0" y="-1646"/>
    </p:cViewPr>
  </p:outlineViewPr>
  <p:notesTextViewPr>
    <p:cViewPr>
      <p:scale>
        <a:sx n="100" d="100"/>
        <a:sy n="100" d="100"/>
      </p:scale>
      <p:origin x="0" y="0"/>
    </p:cViewPr>
  </p:notesTextViewPr>
  <p:sorterViewPr>
    <p:cViewPr>
      <p:scale>
        <a:sx n="100" d="100"/>
        <a:sy n="100" d="100"/>
      </p:scale>
      <p:origin x="0" y="-9704"/>
    </p:cViewPr>
  </p:sorterViewPr>
  <p:notesViewPr>
    <p:cSldViewPr snapToGrid="0">
      <p:cViewPr>
        <p:scale>
          <a:sx n="75" d="100"/>
          <a:sy n="75" d="100"/>
        </p:scale>
        <p:origin x="2952"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Nvk16e9-107\g\33&#20418;&#12288;&#20849;&#26377;&#12501;&#12449;&#12452;&#12523;\QC&#12469;&#12540;&#12463;&#12523;\&#22823;&#23822;&#12469;&#12540;&#12463;&#12523;\24&#24180;&#24230;&#12469;&#12540;&#12463;&#12523;\&#12473;&#12509;&#12531;&#12472;&#12464;&#12521;&#12501;.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vk16e9-107\G\33&#20418;&#12288;&#20849;&#26377;&#12501;&#12449;&#12452;&#12523;\QC&#12469;&#12540;&#12463;&#12523;\&#22823;&#23822;&#12469;&#12540;&#12463;&#12523;\24&#24180;&#24230;&#12469;&#12540;&#12463;&#12523;\&#12469;&#12540;&#12463;&#12523;&#35036;&#21161;&#36039;&#2600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solidFill>
                <a:schemeClr val="tx1"/>
              </a:solidFill>
            </a:ln>
            <a:effectLst/>
          </c:spPr>
          <c:invertIfNegative val="0"/>
          <c:dPt>
            <c:idx val="1"/>
            <c:invertIfNegative val="0"/>
            <c:bubble3D val="0"/>
            <c:spPr>
              <a:solidFill>
                <a:srgbClr val="FFCCFF"/>
              </a:solidFill>
              <a:ln w="19050">
                <a:solidFill>
                  <a:schemeClr val="tx1"/>
                </a:solidFill>
              </a:ln>
              <a:effectLst/>
            </c:spPr>
            <c:extLst>
              <c:ext xmlns:c16="http://schemas.microsoft.com/office/drawing/2014/chart" uri="{C3380CC4-5D6E-409C-BE32-E72D297353CC}">
                <c16:uniqueId val="{00000001-5904-48B0-8466-B9E16CE68DCB}"/>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904-48B0-8466-B9E16CE68DC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Sheet1!$D$5:$D$6</c:f>
              <c:strCache>
                <c:ptCount val="2"/>
                <c:pt idx="0">
                  <c:v>目標</c:v>
                </c:pt>
                <c:pt idx="1">
                  <c:v>実績</c:v>
                </c:pt>
              </c:strCache>
            </c:strRef>
          </c:cat>
          <c:val>
            <c:numRef>
              <c:f>Sheet1!$E$5:$E$6</c:f>
              <c:numCache>
                <c:formatCode>General</c:formatCode>
                <c:ptCount val="2"/>
                <c:pt idx="0">
                  <c:v>89</c:v>
                </c:pt>
                <c:pt idx="1">
                  <c:v>82</c:v>
                </c:pt>
              </c:numCache>
            </c:numRef>
          </c:val>
          <c:extLst>
            <c:ext xmlns:c16="http://schemas.microsoft.com/office/drawing/2014/chart" uri="{C3380CC4-5D6E-409C-BE32-E72D297353CC}">
              <c16:uniqueId val="{00000000-5904-48B0-8466-B9E16CE68DCB}"/>
            </c:ext>
          </c:extLst>
        </c:ser>
        <c:dLbls>
          <c:showLegendKey val="0"/>
          <c:showVal val="0"/>
          <c:showCatName val="0"/>
          <c:showSerName val="0"/>
          <c:showPercent val="0"/>
          <c:showBubbleSize val="0"/>
        </c:dLbls>
        <c:gapWidth val="219"/>
        <c:overlap val="-27"/>
        <c:axId val="464237008"/>
        <c:axId val="464236024"/>
      </c:barChart>
      <c:catAx>
        <c:axId val="464237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4236024"/>
        <c:crosses val="autoZero"/>
        <c:auto val="1"/>
        <c:lblAlgn val="ctr"/>
        <c:lblOffset val="100"/>
        <c:noMultiLvlLbl val="0"/>
      </c:catAx>
      <c:valAx>
        <c:axId val="464236024"/>
        <c:scaling>
          <c:orientation val="minMax"/>
          <c:max val="100"/>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423700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1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9098602049"/>
          <c:y val="3.5604085324473123E-2"/>
          <c:w val="0.93057529527559057"/>
          <c:h val="0.65042748749296442"/>
        </c:manualLayout>
      </c:layout>
      <c:lineChart>
        <c:grouping val="standard"/>
        <c:varyColors val="0"/>
        <c:ser>
          <c:idx val="0"/>
          <c:order val="0"/>
          <c:tx>
            <c:strRef>
              <c:f>Sheet1!$A$2</c:f>
              <c:strCache>
                <c:ptCount val="1"/>
                <c:pt idx="0">
                  <c:v>上側</c:v>
                </c:pt>
              </c:strCache>
            </c:strRef>
          </c:tx>
          <c:spPr>
            <a:ln w="28575" cap="rnd">
              <a:solidFill>
                <a:schemeClr val="tx1"/>
              </a:solidFill>
              <a:round/>
            </a:ln>
            <a:effectLst/>
          </c:spPr>
          <c:marker>
            <c:symbol val="circle"/>
            <c:size val="5"/>
            <c:spPr>
              <a:solidFill>
                <a:schemeClr val="tx1">
                  <a:alpha val="98000"/>
                </a:schemeClr>
              </a:solidFill>
              <a:ln w="25400">
                <a:solidFill>
                  <a:schemeClr val="tx1"/>
                </a:solidFill>
              </a:ln>
              <a:effectLst/>
            </c:spPr>
          </c:marker>
          <c:dLbls>
            <c:numFmt formatCode="#,##0.00_);[Red]\(#,##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N-1</c:v>
                </c:pt>
                <c:pt idx="1">
                  <c:v>N-2</c:v>
                </c:pt>
                <c:pt idx="2">
                  <c:v>N-3</c:v>
                </c:pt>
                <c:pt idx="3">
                  <c:v>N-4</c:v>
                </c:pt>
                <c:pt idx="4">
                  <c:v>N-5</c:v>
                </c:pt>
              </c:strCache>
            </c:strRef>
          </c:cat>
          <c:val>
            <c:numRef>
              <c:f>Sheet1!$B$2:$F$2</c:f>
              <c:numCache>
                <c:formatCode>General</c:formatCode>
                <c:ptCount val="5"/>
                <c:pt idx="0">
                  <c:v>1.1100000000000001</c:v>
                </c:pt>
                <c:pt idx="1">
                  <c:v>1.07</c:v>
                </c:pt>
                <c:pt idx="2">
                  <c:v>1.08</c:v>
                </c:pt>
                <c:pt idx="3">
                  <c:v>1.08</c:v>
                </c:pt>
                <c:pt idx="4">
                  <c:v>1.1100000000000001</c:v>
                </c:pt>
              </c:numCache>
            </c:numRef>
          </c:val>
          <c:smooth val="0"/>
          <c:extLst>
            <c:ext xmlns:c16="http://schemas.microsoft.com/office/drawing/2014/chart" uri="{C3380CC4-5D6E-409C-BE32-E72D297353CC}">
              <c16:uniqueId val="{00000000-AEE7-4ACD-8FCF-AF0D3040D4D2}"/>
            </c:ext>
          </c:extLst>
        </c:ser>
        <c:ser>
          <c:idx val="2"/>
          <c:order val="2"/>
          <c:tx>
            <c:strRef>
              <c:f>Sheet1!$A$4</c:f>
              <c:strCache>
                <c:ptCount val="1"/>
                <c:pt idx="0">
                  <c:v>下側</c:v>
                </c:pt>
              </c:strCache>
            </c:strRef>
          </c:tx>
          <c:spPr>
            <a:ln w="25400" cap="rnd">
              <a:solidFill>
                <a:schemeClr val="tx1"/>
              </a:solidFill>
              <a:round/>
            </a:ln>
            <a:effectLst/>
          </c:spPr>
          <c:marker>
            <c:symbol val="circle"/>
            <c:size val="5"/>
            <c:spPr>
              <a:solidFill>
                <a:schemeClr val="tx1"/>
              </a:solidFill>
              <a:ln w="349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N-1</c:v>
                </c:pt>
                <c:pt idx="1">
                  <c:v>N-2</c:v>
                </c:pt>
                <c:pt idx="2">
                  <c:v>N-3</c:v>
                </c:pt>
                <c:pt idx="3">
                  <c:v>N-4</c:v>
                </c:pt>
                <c:pt idx="4">
                  <c:v>N-5</c:v>
                </c:pt>
              </c:strCache>
            </c:strRef>
          </c:cat>
          <c:val>
            <c:numRef>
              <c:f>Sheet1!$B$4:$F$4</c:f>
              <c:numCache>
                <c:formatCode>General</c:formatCode>
                <c:ptCount val="5"/>
                <c:pt idx="0">
                  <c:v>-1.03</c:v>
                </c:pt>
                <c:pt idx="1">
                  <c:v>-1.05</c:v>
                </c:pt>
                <c:pt idx="2">
                  <c:v>-1.0900000000000001</c:v>
                </c:pt>
                <c:pt idx="3">
                  <c:v>-1.04</c:v>
                </c:pt>
                <c:pt idx="4">
                  <c:v>-1.05</c:v>
                </c:pt>
              </c:numCache>
            </c:numRef>
          </c:val>
          <c:smooth val="0"/>
          <c:extLst>
            <c:ext xmlns:c16="http://schemas.microsoft.com/office/drawing/2014/chart" uri="{C3380CC4-5D6E-409C-BE32-E72D297353CC}">
              <c16:uniqueId val="{00000001-AEE7-4ACD-8FCF-AF0D3040D4D2}"/>
            </c:ext>
          </c:extLst>
        </c:ser>
        <c:dLbls>
          <c:showLegendKey val="0"/>
          <c:showVal val="0"/>
          <c:showCatName val="0"/>
          <c:showSerName val="0"/>
          <c:showPercent val="0"/>
          <c:showBubbleSize val="0"/>
        </c:dLbls>
        <c:marker val="1"/>
        <c:smooth val="0"/>
        <c:axId val="823511416"/>
        <c:axId val="823513712"/>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下側</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Sheet1!$B$1:$F$1</c15:sqref>
                        </c15:formulaRef>
                      </c:ext>
                    </c:extLst>
                    <c:strCache>
                      <c:ptCount val="5"/>
                      <c:pt idx="0">
                        <c:v>N-1</c:v>
                      </c:pt>
                      <c:pt idx="1">
                        <c:v>N-2</c:v>
                      </c:pt>
                      <c:pt idx="2">
                        <c:v>N-3</c:v>
                      </c:pt>
                      <c:pt idx="3">
                        <c:v>N-4</c:v>
                      </c:pt>
                      <c:pt idx="4">
                        <c:v>N-5</c:v>
                      </c:pt>
                    </c:strCache>
                  </c:strRef>
                </c:cat>
                <c:val>
                  <c:numRef>
                    <c:extLst>
                      <c:ext uri="{02D57815-91ED-43cb-92C2-25804820EDAC}">
                        <c15:formulaRef>
                          <c15:sqref>Sheet1!$B$3:$F$3</c15:sqref>
                        </c15:formulaRef>
                      </c:ext>
                    </c:extLst>
                    <c:numCache>
                      <c:formatCode>General</c:formatCode>
                      <c:ptCount val="5"/>
                      <c:pt idx="0">
                        <c:v>1.03</c:v>
                      </c:pt>
                      <c:pt idx="1">
                        <c:v>1.05</c:v>
                      </c:pt>
                      <c:pt idx="2">
                        <c:v>1.0900000000000001</c:v>
                      </c:pt>
                      <c:pt idx="3">
                        <c:v>1.04</c:v>
                      </c:pt>
                      <c:pt idx="4">
                        <c:v>1.05</c:v>
                      </c:pt>
                    </c:numCache>
                  </c:numRef>
                </c:val>
                <c:smooth val="0"/>
                <c:extLst>
                  <c:ext xmlns:c16="http://schemas.microsoft.com/office/drawing/2014/chart" uri="{C3380CC4-5D6E-409C-BE32-E72D297353CC}">
                    <c16:uniqueId val="{00000002-AEE7-4ACD-8FCF-AF0D3040D4D2}"/>
                  </c:ext>
                </c:extLst>
              </c15:ser>
            </c15:filteredLineSeries>
          </c:ext>
        </c:extLst>
      </c:lineChart>
      <c:catAx>
        <c:axId val="823511416"/>
        <c:scaling>
          <c:orientation val="minMax"/>
        </c:scaling>
        <c:delete val="0"/>
        <c:axPos val="b"/>
        <c:numFmt formatCode="General" sourceLinked="1"/>
        <c:majorTickMark val="in"/>
        <c:minorTickMark val="none"/>
        <c:tickLblPos val="nextTo"/>
        <c:spPr>
          <a:noFill/>
          <a:ln w="9525" cap="flat" cmpd="sng" algn="ctr">
            <a:no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23513712"/>
        <c:crossesAt val="0"/>
        <c:auto val="0"/>
        <c:lblAlgn val="ctr"/>
        <c:lblOffset val="100"/>
        <c:noMultiLvlLbl val="0"/>
      </c:catAx>
      <c:valAx>
        <c:axId val="823513712"/>
        <c:scaling>
          <c:orientation val="minMax"/>
          <c:max val="1.5"/>
          <c:min val="-1.5"/>
        </c:scaling>
        <c:delete val="0"/>
        <c:axPos val="l"/>
        <c:majorGridlines>
          <c:spPr>
            <a:ln w="9525" cap="flat" cmpd="sng" algn="ctr">
              <a:noFill/>
              <a:round/>
            </a:ln>
            <a:effectLst/>
          </c:spPr>
        </c:majorGridlines>
        <c:numFmt formatCode="#,##0.0_ " sourceLinked="0"/>
        <c:majorTickMark val="none"/>
        <c:minorTickMark val="none"/>
        <c:tickLblPos val="low"/>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823511416"/>
        <c:crosses val="autoZero"/>
        <c:crossBetween val="between"/>
        <c:majorUnit val="0.5"/>
        <c:minorUnit val="0.1"/>
      </c:valAx>
      <c:dTable>
        <c:showHorzBorder val="0"/>
        <c:showVertBorder val="0"/>
        <c:showOutline val="0"/>
        <c:showKeys val="0"/>
        <c:spPr>
          <a:noFill/>
          <a:ln w="9525" cap="flat" cmpd="sng" algn="ctr">
            <a:solidFill>
              <a:schemeClr val="bg1"/>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800" u="none" dirty="0">
                <a:solidFill>
                  <a:schemeClr val="tx1"/>
                </a:solidFill>
              </a:rPr>
              <a:t>照明（照度）の影響度</a:t>
            </a:r>
          </a:p>
        </c:rich>
      </c:tx>
      <c:layout>
        <c:manualLayout>
          <c:xMode val="edge"/>
          <c:yMode val="edge"/>
          <c:x val="0.25460836588364322"/>
          <c:y val="3.480265251802475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067370836687919"/>
          <c:y val="0.26028665014878233"/>
          <c:w val="0.70963238481454016"/>
          <c:h val="0.49050130304419465"/>
        </c:manualLayout>
      </c:layout>
      <c:scatterChart>
        <c:scatterStyle val="lineMarker"/>
        <c:varyColors val="0"/>
        <c:ser>
          <c:idx val="0"/>
          <c:order val="0"/>
          <c:tx>
            <c:strRef>
              <c:f>Sheet1!$B$1</c:f>
              <c:strCache>
                <c:ptCount val="1"/>
                <c:pt idx="0">
                  <c:v>Y の値</c:v>
                </c:pt>
              </c:strCache>
            </c:strRef>
          </c:tx>
          <c:spPr>
            <a:ln w="19050" cap="rnd">
              <a:noFill/>
              <a:round/>
            </a:ln>
            <a:effectLst/>
          </c:spPr>
          <c:marker>
            <c:symbol val="circle"/>
            <c:size val="5"/>
            <c:spPr>
              <a:solidFill>
                <a:schemeClr val="tx1"/>
              </a:solidFill>
              <a:ln w="41275">
                <a:noFill/>
              </a:ln>
              <a:effectLst/>
            </c:spPr>
          </c:marker>
          <c:xVal>
            <c:numRef>
              <c:f>Sheet1!$A$2:$A$5</c:f>
              <c:numCache>
                <c:formatCode>General</c:formatCode>
                <c:ptCount val="4"/>
                <c:pt idx="0">
                  <c:v>50</c:v>
                </c:pt>
                <c:pt idx="1">
                  <c:v>250</c:v>
                </c:pt>
                <c:pt idx="2">
                  <c:v>500</c:v>
                </c:pt>
                <c:pt idx="3">
                  <c:v>1000</c:v>
                </c:pt>
              </c:numCache>
            </c:numRef>
          </c:xVal>
          <c:yVal>
            <c:numRef>
              <c:f>Sheet1!$B$2:$B$5</c:f>
              <c:numCache>
                <c:formatCode>General</c:formatCode>
                <c:ptCount val="4"/>
                <c:pt idx="0">
                  <c:v>7</c:v>
                </c:pt>
                <c:pt idx="1">
                  <c:v>8</c:v>
                </c:pt>
                <c:pt idx="2">
                  <c:v>7</c:v>
                </c:pt>
                <c:pt idx="3">
                  <c:v>4</c:v>
                </c:pt>
              </c:numCache>
            </c:numRef>
          </c:yVal>
          <c:smooth val="0"/>
          <c:extLst>
            <c:ext xmlns:c16="http://schemas.microsoft.com/office/drawing/2014/chart" uri="{C3380CC4-5D6E-409C-BE32-E72D297353CC}">
              <c16:uniqueId val="{00000000-EF1F-4E0F-9C9E-89FA14E35419}"/>
            </c:ext>
          </c:extLst>
        </c:ser>
        <c:dLbls>
          <c:showLegendKey val="0"/>
          <c:showVal val="0"/>
          <c:showCatName val="0"/>
          <c:showSerName val="0"/>
          <c:showPercent val="0"/>
          <c:showBubbleSize val="0"/>
        </c:dLbls>
        <c:axId val="1833567360"/>
        <c:axId val="1833568016"/>
      </c:scatterChart>
      <c:valAx>
        <c:axId val="1833567360"/>
        <c:scaling>
          <c:orientation val="minMax"/>
          <c:max val="1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sz="1600" dirty="0">
                    <a:solidFill>
                      <a:schemeClr val="tx1"/>
                    </a:solidFill>
                  </a:rPr>
                  <a:t>明るさ</a:t>
                </a:r>
                <a:r>
                  <a:rPr lang="en-US" altLang="ja-JP" sz="1600" dirty="0">
                    <a:solidFill>
                      <a:schemeClr val="tx1"/>
                    </a:solidFill>
                  </a:rPr>
                  <a:t>(</a:t>
                </a:r>
                <a:r>
                  <a:rPr lang="ja-JP" altLang="en-US" sz="1600" dirty="0">
                    <a:solidFill>
                      <a:schemeClr val="tx1"/>
                    </a:solidFill>
                  </a:rPr>
                  <a:t>ﾙｸｽ）</a:t>
                </a:r>
                <a:endParaRPr lang="ja-JP" sz="1600" dirty="0">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33568016"/>
        <c:crosses val="autoZero"/>
        <c:crossBetween val="midCat"/>
      </c:valAx>
      <c:valAx>
        <c:axId val="1833568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sz="1600">
                    <a:solidFill>
                      <a:schemeClr val="tx1"/>
                    </a:solidFill>
                  </a:rPr>
                  <a:t>不良数</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335673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noFill/>
    </a:ln>
    <a:effectLst/>
  </c:spPr>
  <c:txPr>
    <a:bodyPr/>
    <a:lstStyle/>
    <a:p>
      <a:pPr>
        <a:defRPr b="1">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22934083781296E-2"/>
          <c:y val="3.8831269271162011E-2"/>
          <c:w val="0.93057529527559057"/>
          <c:h val="0.65042748749296442"/>
        </c:manualLayout>
      </c:layout>
      <c:lineChart>
        <c:grouping val="standard"/>
        <c:varyColors val="0"/>
        <c:ser>
          <c:idx val="0"/>
          <c:order val="0"/>
          <c:tx>
            <c:strRef>
              <c:f>Sheet1!$A$2</c:f>
              <c:strCache>
                <c:ptCount val="1"/>
                <c:pt idx="0">
                  <c:v>上側</c:v>
                </c:pt>
              </c:strCache>
            </c:strRef>
          </c:tx>
          <c:spPr>
            <a:ln w="28575" cap="rnd">
              <a:solidFill>
                <a:schemeClr val="tx1"/>
              </a:solidFill>
              <a:round/>
            </a:ln>
            <a:effectLst/>
          </c:spPr>
          <c:marker>
            <c:symbol val="circle"/>
            <c:size val="5"/>
            <c:spPr>
              <a:solidFill>
                <a:schemeClr val="tx1">
                  <a:alpha val="98000"/>
                </a:schemeClr>
              </a:solidFill>
              <a:ln w="25400">
                <a:solidFill>
                  <a:schemeClr val="tx1"/>
                </a:solidFill>
              </a:ln>
              <a:effectLst/>
            </c:spPr>
          </c:marker>
          <c:dLbls>
            <c:dLbl>
              <c:idx val="2"/>
              <c:layout>
                <c:manualLayout>
                  <c:x val="-4.6572840264360281E-2"/>
                  <c:y val="-4.7170799873943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42-4866-86C5-3DE6F0726663}"/>
                </c:ext>
              </c:extLst>
            </c:dLbl>
            <c:dLbl>
              <c:idx val="5"/>
              <c:layout>
                <c:manualLayout>
                  <c:x val="-4.0928370035976477E-2"/>
                  <c:y val="-4.84298035094139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42-4866-86C5-3DE6F0726663}"/>
                </c:ext>
              </c:extLst>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プラス2mm</c:v>
                </c:pt>
                <c:pt idx="1">
                  <c:v>プラス4mm</c:v>
                </c:pt>
                <c:pt idx="2">
                  <c:v>プラス6mm</c:v>
                </c:pt>
                <c:pt idx="3">
                  <c:v>マイナス2mm</c:v>
                </c:pt>
                <c:pt idx="4">
                  <c:v>マイナス4mm</c:v>
                </c:pt>
                <c:pt idx="5">
                  <c:v>マイナス6mm</c:v>
                </c:pt>
              </c:strCache>
            </c:strRef>
          </c:cat>
          <c:val>
            <c:numRef>
              <c:f>Sheet1!$B$2:$G$2</c:f>
              <c:numCache>
                <c:formatCode>General</c:formatCode>
                <c:ptCount val="6"/>
                <c:pt idx="0">
                  <c:v>0.18</c:v>
                </c:pt>
                <c:pt idx="1">
                  <c:v>0.28000000000000003</c:v>
                </c:pt>
                <c:pt idx="2">
                  <c:v>1.04</c:v>
                </c:pt>
                <c:pt idx="3">
                  <c:v>0.19</c:v>
                </c:pt>
                <c:pt idx="4">
                  <c:v>0.24</c:v>
                </c:pt>
                <c:pt idx="5">
                  <c:v>1.08</c:v>
                </c:pt>
              </c:numCache>
            </c:numRef>
          </c:val>
          <c:smooth val="0"/>
          <c:extLst>
            <c:ext xmlns:c16="http://schemas.microsoft.com/office/drawing/2014/chart" uri="{C3380CC4-5D6E-409C-BE32-E72D297353CC}">
              <c16:uniqueId val="{00000000-8631-4CF2-822E-F599E4F28286}"/>
            </c:ext>
          </c:extLst>
        </c:ser>
        <c:ser>
          <c:idx val="2"/>
          <c:order val="2"/>
          <c:tx>
            <c:strRef>
              <c:f>Sheet1!$A$4</c:f>
              <c:strCache>
                <c:ptCount val="1"/>
                <c:pt idx="0">
                  <c:v>下側</c:v>
                </c:pt>
              </c:strCache>
            </c:strRef>
          </c:tx>
          <c:spPr>
            <a:ln w="25400" cap="rnd">
              <a:solidFill>
                <a:schemeClr val="tx1"/>
              </a:solidFill>
              <a:round/>
            </a:ln>
            <a:effectLst/>
          </c:spPr>
          <c:marker>
            <c:symbol val="circle"/>
            <c:size val="5"/>
            <c:spPr>
              <a:solidFill>
                <a:schemeClr val="tx1"/>
              </a:solidFill>
              <a:ln w="34925">
                <a:solidFill>
                  <a:schemeClr val="tx1"/>
                </a:solidFill>
              </a:ln>
              <a:effectLst/>
            </c:spPr>
          </c:marker>
          <c:dLbls>
            <c:dLbl>
              <c:idx val="0"/>
              <c:layout>
                <c:manualLayout>
                  <c:x val="-5.01840059273704E-2"/>
                  <c:y val="-4.9072990149274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42-4866-86C5-3DE6F0726663}"/>
                </c:ext>
              </c:extLst>
            </c:dLbl>
            <c:dLbl>
              <c:idx val="1"/>
              <c:layout>
                <c:manualLayout>
                  <c:x val="-4.3943608784533031E-2"/>
                  <c:y val="-5.4038625605944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42-4866-86C5-3DE6F0726663}"/>
                </c:ext>
              </c:extLst>
            </c:dLbl>
            <c:dLbl>
              <c:idx val="3"/>
              <c:layout>
                <c:manualLayout>
                  <c:x val="-5.2230037777480989E-2"/>
                  <c:y val="-4.9072990149274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42-4866-86C5-3DE6F0726663}"/>
                </c:ext>
              </c:extLst>
            </c:dLbl>
            <c:dLbl>
              <c:idx val="4"/>
              <c:layout>
                <c:manualLayout>
                  <c:x val="-5.2230037777481135E-2"/>
                  <c:y val="-4.9072990149274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42-4866-86C5-3DE6F07266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プラス2mm</c:v>
                </c:pt>
                <c:pt idx="1">
                  <c:v>プラス4mm</c:v>
                </c:pt>
                <c:pt idx="2">
                  <c:v>プラス6mm</c:v>
                </c:pt>
                <c:pt idx="3">
                  <c:v>マイナス2mm</c:v>
                </c:pt>
                <c:pt idx="4">
                  <c:v>マイナス4mm</c:v>
                </c:pt>
                <c:pt idx="5">
                  <c:v>マイナス6mm</c:v>
                </c:pt>
              </c:strCache>
            </c:strRef>
          </c:cat>
          <c:val>
            <c:numRef>
              <c:f>Sheet1!$B$4:$G$4</c:f>
              <c:numCache>
                <c:formatCode>General</c:formatCode>
                <c:ptCount val="6"/>
                <c:pt idx="0">
                  <c:v>-0.19</c:v>
                </c:pt>
                <c:pt idx="1">
                  <c:v>-0.2</c:v>
                </c:pt>
                <c:pt idx="2">
                  <c:v>-1.08</c:v>
                </c:pt>
                <c:pt idx="3">
                  <c:v>-0.21</c:v>
                </c:pt>
                <c:pt idx="4">
                  <c:v>-0.22</c:v>
                </c:pt>
              </c:numCache>
            </c:numRef>
          </c:val>
          <c:smooth val="0"/>
          <c:extLst>
            <c:ext xmlns:c16="http://schemas.microsoft.com/office/drawing/2014/chart" uri="{C3380CC4-5D6E-409C-BE32-E72D297353CC}">
              <c16:uniqueId val="{00000001-8631-4CF2-822E-F599E4F28286}"/>
            </c:ext>
          </c:extLst>
        </c:ser>
        <c:dLbls>
          <c:showLegendKey val="0"/>
          <c:showVal val="0"/>
          <c:showCatName val="0"/>
          <c:showSerName val="0"/>
          <c:showPercent val="0"/>
          <c:showBubbleSize val="0"/>
        </c:dLbls>
        <c:marker val="1"/>
        <c:smooth val="0"/>
        <c:axId val="823511416"/>
        <c:axId val="823513712"/>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下側</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Sheet1!$B$1:$G$1</c15:sqref>
                        </c15:formulaRef>
                      </c:ext>
                    </c:extLst>
                    <c:strCache>
                      <c:ptCount val="6"/>
                      <c:pt idx="0">
                        <c:v>プラス2mm</c:v>
                      </c:pt>
                      <c:pt idx="1">
                        <c:v>プラス4mm</c:v>
                      </c:pt>
                      <c:pt idx="2">
                        <c:v>プラス6mm</c:v>
                      </c:pt>
                      <c:pt idx="3">
                        <c:v>マイナス2mm</c:v>
                      </c:pt>
                      <c:pt idx="4">
                        <c:v>マイナス4mm</c:v>
                      </c:pt>
                      <c:pt idx="5">
                        <c:v>マイナス6mm</c:v>
                      </c:pt>
                    </c:strCache>
                  </c:strRef>
                </c:cat>
                <c:val>
                  <c:numRef>
                    <c:extLst>
                      <c:ext uri="{02D57815-91ED-43cb-92C2-25804820EDAC}">
                        <c15:formulaRef>
                          <c15:sqref>Sheet1!$B$3:$G$3</c15:sqref>
                        </c15:formulaRef>
                      </c:ext>
                    </c:extLst>
                    <c:numCache>
                      <c:formatCode>General</c:formatCode>
                      <c:ptCount val="6"/>
                      <c:pt idx="0">
                        <c:v>0.19</c:v>
                      </c:pt>
                      <c:pt idx="1">
                        <c:v>0.2</c:v>
                      </c:pt>
                      <c:pt idx="2">
                        <c:v>1.08</c:v>
                      </c:pt>
                      <c:pt idx="3">
                        <c:v>0.21</c:v>
                      </c:pt>
                      <c:pt idx="4">
                        <c:v>0.22</c:v>
                      </c:pt>
                      <c:pt idx="5">
                        <c:v>0</c:v>
                      </c:pt>
                    </c:numCache>
                  </c:numRef>
                </c:val>
                <c:smooth val="0"/>
                <c:extLst>
                  <c:ext xmlns:c16="http://schemas.microsoft.com/office/drawing/2014/chart" uri="{C3380CC4-5D6E-409C-BE32-E72D297353CC}">
                    <c16:uniqueId val="{00000002-8631-4CF2-822E-F599E4F28286}"/>
                  </c:ext>
                </c:extLst>
              </c15:ser>
            </c15:filteredLineSeries>
          </c:ext>
        </c:extLst>
      </c:lineChart>
      <c:catAx>
        <c:axId val="823511416"/>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23513712"/>
        <c:crossesAt val="0"/>
        <c:auto val="0"/>
        <c:lblAlgn val="ctr"/>
        <c:lblOffset val="100"/>
        <c:noMultiLvlLbl val="0"/>
      </c:catAx>
      <c:valAx>
        <c:axId val="823513712"/>
        <c:scaling>
          <c:orientation val="minMax"/>
          <c:max val="1.5"/>
          <c:min val="-1.5"/>
        </c:scaling>
        <c:delete val="0"/>
        <c:axPos val="l"/>
        <c:majorGridlines>
          <c:spPr>
            <a:ln w="9525" cap="flat" cmpd="sng" algn="ctr">
              <a:noFill/>
              <a:round/>
            </a:ln>
            <a:effectLst/>
          </c:spPr>
        </c:majorGridlines>
        <c:numFmt formatCode="#,##0.0_ " sourceLinked="0"/>
        <c:majorTickMark val="none"/>
        <c:minorTickMark val="none"/>
        <c:tickLblPos val="low"/>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823511416"/>
        <c:crosses val="autoZero"/>
        <c:crossBetween val="between"/>
        <c:majorUnit val="0.5"/>
        <c:minorUnit val="0.1"/>
      </c:valAx>
      <c:dTable>
        <c:showHorzBorder val="0"/>
        <c:showVertBorder val="0"/>
        <c:showOutline val="0"/>
        <c:showKeys val="0"/>
        <c:spPr>
          <a:noFill/>
          <a:ln w="9525" cap="flat" cmpd="sng" algn="ctr">
            <a:solidFill>
              <a:schemeClr val="bg1"/>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4187257754626"/>
          <c:y val="0.139278268350291"/>
          <c:w val="0.83078797671337146"/>
          <c:h val="0.67264690871974342"/>
        </c:manualLayout>
      </c:layout>
      <c:barChart>
        <c:barDir val="col"/>
        <c:grouping val="clustered"/>
        <c:varyColors val="0"/>
        <c:ser>
          <c:idx val="0"/>
          <c:order val="0"/>
          <c:spPr>
            <a:solidFill>
              <a:schemeClr val="bg1"/>
            </a:solidFill>
            <a:ln>
              <a:solidFill>
                <a:schemeClr val="tx1"/>
              </a:solid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C7DD-4877-ADEA-7C370C4C3B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Sheet1!$M$28:$M$29</c:f>
              <c:strCache>
                <c:ptCount val="2"/>
                <c:pt idx="0">
                  <c:v>変更前</c:v>
                </c:pt>
                <c:pt idx="1">
                  <c:v>変更後</c:v>
                </c:pt>
              </c:strCache>
            </c:strRef>
          </c:cat>
          <c:val>
            <c:numRef>
              <c:f>Sheet1!$N$28:$N$29</c:f>
              <c:numCache>
                <c:formatCode>General</c:formatCode>
                <c:ptCount val="2"/>
                <c:pt idx="0">
                  <c:v>53200</c:v>
                </c:pt>
                <c:pt idx="1">
                  <c:v>0</c:v>
                </c:pt>
              </c:numCache>
            </c:numRef>
          </c:val>
          <c:extLst>
            <c:ext xmlns:c16="http://schemas.microsoft.com/office/drawing/2014/chart" uri="{C3380CC4-5D6E-409C-BE32-E72D297353CC}">
              <c16:uniqueId val="{00000000-C7DD-4877-ADEA-7C370C4C3B0F}"/>
            </c:ext>
          </c:extLst>
        </c:ser>
        <c:dLbls>
          <c:showLegendKey val="0"/>
          <c:showVal val="0"/>
          <c:showCatName val="0"/>
          <c:showSerName val="0"/>
          <c:showPercent val="0"/>
          <c:showBubbleSize val="0"/>
        </c:dLbls>
        <c:gapWidth val="219"/>
        <c:overlap val="-27"/>
        <c:axId val="470151872"/>
        <c:axId val="470151216"/>
      </c:barChart>
      <c:catAx>
        <c:axId val="470151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216"/>
        <c:crosses val="autoZero"/>
        <c:auto val="1"/>
        <c:lblAlgn val="ctr"/>
        <c:lblOffset val="100"/>
        <c:noMultiLvlLbl val="0"/>
      </c:catAx>
      <c:valAx>
        <c:axId val="470151216"/>
        <c:scaling>
          <c:orientation val="minMax"/>
          <c:max val="800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872"/>
        <c:crosses val="autoZero"/>
        <c:crossBetween val="between"/>
        <c:majorUnit val="20000"/>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ispUnitsLbl>
        </c:dispUnits>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Sheet1!$A$3</c:f>
              <c:strCache>
                <c:ptCount val="1"/>
                <c:pt idx="0">
                  <c:v>不良発生</c:v>
                </c:pt>
              </c:strCache>
            </c:strRef>
          </c:tx>
          <c:spPr>
            <a:ln w="12700" cap="rnd">
              <a:solidFill>
                <a:schemeClr val="tx1"/>
              </a:solidFill>
              <a:round/>
            </a:ln>
            <a:effectLst/>
          </c:spPr>
          <c:marker>
            <c:symbol val="circle"/>
            <c:size val="6"/>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Sheet1!$B$2:$I$2</c:f>
              <c:strCache>
                <c:ptCount val="8"/>
                <c:pt idx="0">
                  <c:v>23.7月</c:v>
                </c:pt>
                <c:pt idx="1">
                  <c:v>8月</c:v>
                </c:pt>
                <c:pt idx="2">
                  <c:v>9月</c:v>
                </c:pt>
                <c:pt idx="3">
                  <c:v>10月</c:v>
                </c:pt>
                <c:pt idx="4">
                  <c:v>11月</c:v>
                </c:pt>
                <c:pt idx="5">
                  <c:v>12月</c:v>
                </c:pt>
                <c:pt idx="6">
                  <c:v>24.1月</c:v>
                </c:pt>
                <c:pt idx="7">
                  <c:v>2月</c:v>
                </c:pt>
              </c:strCache>
            </c:strRef>
          </c:cat>
          <c:val>
            <c:numRef>
              <c:f>Sheet1!$B$3:$I$3</c:f>
              <c:numCache>
                <c:formatCode>General</c:formatCode>
                <c:ptCount val="8"/>
                <c:pt idx="0">
                  <c:v>180</c:v>
                </c:pt>
                <c:pt idx="1">
                  <c:v>160</c:v>
                </c:pt>
                <c:pt idx="2">
                  <c:v>175</c:v>
                </c:pt>
                <c:pt idx="3">
                  <c:v>80</c:v>
                </c:pt>
                <c:pt idx="4">
                  <c:v>0</c:v>
                </c:pt>
                <c:pt idx="5">
                  <c:v>0</c:v>
                </c:pt>
                <c:pt idx="6">
                  <c:v>0</c:v>
                </c:pt>
                <c:pt idx="7">
                  <c:v>0</c:v>
                </c:pt>
              </c:numCache>
            </c:numRef>
          </c:val>
          <c:smooth val="0"/>
          <c:extLst>
            <c:ext xmlns:c16="http://schemas.microsoft.com/office/drawing/2014/chart" uri="{C3380CC4-5D6E-409C-BE32-E72D297353CC}">
              <c16:uniqueId val="{00000000-8F96-433B-A8FB-3093388810F5}"/>
            </c:ext>
          </c:extLst>
        </c:ser>
        <c:dLbls>
          <c:showLegendKey val="0"/>
          <c:showVal val="0"/>
          <c:showCatName val="0"/>
          <c:showSerName val="0"/>
          <c:showPercent val="0"/>
          <c:showBubbleSize val="0"/>
        </c:dLbls>
        <c:marker val="1"/>
        <c:smooth val="0"/>
        <c:axId val="383543776"/>
        <c:axId val="383538200"/>
      </c:lineChart>
      <c:catAx>
        <c:axId val="3835437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3538200"/>
        <c:crosses val="autoZero"/>
        <c:auto val="1"/>
        <c:lblAlgn val="ctr"/>
        <c:lblOffset val="100"/>
        <c:noMultiLvlLbl val="0"/>
      </c:catAx>
      <c:valAx>
        <c:axId val="383538200"/>
        <c:scaling>
          <c:orientation val="minMax"/>
          <c:max val="3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354377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w="12700">
              <a:solidFill>
                <a:schemeClr val="tx1"/>
              </a:solidFill>
            </a:ln>
            <a:effectLst/>
          </c:spPr>
          <c:invertIfNegative val="0"/>
          <c:dPt>
            <c:idx val="0"/>
            <c:invertIfNegative val="0"/>
            <c:bubble3D val="0"/>
            <c:spPr>
              <a:solidFill>
                <a:schemeClr val="bg1"/>
              </a:solidFill>
              <a:ln w="12700">
                <a:solidFill>
                  <a:schemeClr val="tx1"/>
                </a:solidFill>
              </a:ln>
              <a:effectLst/>
            </c:spPr>
            <c:extLst>
              <c:ext xmlns:c16="http://schemas.microsoft.com/office/drawing/2014/chart" uri="{C3380CC4-5D6E-409C-BE32-E72D297353CC}">
                <c16:uniqueId val="{00000000-832B-4660-93AA-5CBE5F42D467}"/>
              </c:ext>
            </c:extLst>
          </c:dPt>
          <c:dLbls>
            <c:dLbl>
              <c:idx val="0"/>
              <c:layout>
                <c:manualLayout>
                  <c:x val="0"/>
                  <c:y val="2.2280109183318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2B-4660-93AA-5CBE5F42D4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Sheet1!$Q$28:$Q$29</c:f>
              <c:strCache>
                <c:ptCount val="2"/>
                <c:pt idx="0">
                  <c:v>変更前</c:v>
                </c:pt>
                <c:pt idx="1">
                  <c:v>変更後</c:v>
                </c:pt>
              </c:strCache>
            </c:strRef>
          </c:cat>
          <c:val>
            <c:numRef>
              <c:f>Sheet1!$R$28:$R$29</c:f>
              <c:numCache>
                <c:formatCode>General</c:formatCode>
                <c:ptCount val="2"/>
                <c:pt idx="0">
                  <c:v>12</c:v>
                </c:pt>
                <c:pt idx="1">
                  <c:v>0</c:v>
                </c:pt>
              </c:numCache>
            </c:numRef>
          </c:val>
          <c:extLst>
            <c:ext xmlns:c16="http://schemas.microsoft.com/office/drawing/2014/chart" uri="{C3380CC4-5D6E-409C-BE32-E72D297353CC}">
              <c16:uniqueId val="{00000000-754F-47F4-81F0-521C92640F43}"/>
            </c:ext>
          </c:extLst>
        </c:ser>
        <c:dLbls>
          <c:showLegendKey val="0"/>
          <c:showVal val="0"/>
          <c:showCatName val="0"/>
          <c:showSerName val="0"/>
          <c:showPercent val="0"/>
          <c:showBubbleSize val="0"/>
        </c:dLbls>
        <c:gapWidth val="219"/>
        <c:overlap val="-27"/>
        <c:axId val="397941368"/>
        <c:axId val="397946944"/>
      </c:barChart>
      <c:catAx>
        <c:axId val="39794136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7946944"/>
        <c:crosses val="autoZero"/>
        <c:auto val="1"/>
        <c:lblAlgn val="ctr"/>
        <c:lblOffset val="100"/>
        <c:noMultiLvlLbl val="0"/>
      </c:catAx>
      <c:valAx>
        <c:axId val="39794694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7941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02559301293511"/>
          <c:y val="0.28488809435791046"/>
          <c:w val="0.77277842145185083"/>
          <c:h val="0.54115514136949916"/>
        </c:manualLayout>
      </c:layout>
      <c:barChart>
        <c:barDir val="col"/>
        <c:grouping val="clustered"/>
        <c:varyColors val="0"/>
        <c:ser>
          <c:idx val="1"/>
          <c:order val="1"/>
          <c:tx>
            <c:strRef>
              <c:f>Sheet1!$E$20</c:f>
              <c:strCache>
                <c:ptCount val="1"/>
                <c:pt idx="0">
                  <c:v>生産性</c:v>
                </c:pt>
              </c:strCache>
            </c:strRef>
          </c:tx>
          <c:spPr>
            <a:solidFill>
              <a:srgbClr val="CCFFFF"/>
            </a:solidFill>
            <a:ln w="12700">
              <a:solidFill>
                <a:schemeClr val="tx1"/>
              </a:solidFill>
            </a:ln>
            <a:effectLst/>
          </c:spPr>
          <c:invertIfNegative val="0"/>
          <c:dPt>
            <c:idx val="0"/>
            <c:invertIfNegative val="0"/>
            <c:bubble3D val="0"/>
            <c:spPr>
              <a:noFill/>
              <a:ln w="12700">
                <a:solidFill>
                  <a:schemeClr val="tx1"/>
                </a:solidFill>
              </a:ln>
              <a:effectLst/>
            </c:spPr>
            <c:extLst>
              <c:ext xmlns:c16="http://schemas.microsoft.com/office/drawing/2014/chart" uri="{C3380CC4-5D6E-409C-BE32-E72D297353CC}">
                <c16:uniqueId val="{00000001-49BA-4993-B3F4-B0DB4F91856D}"/>
              </c:ext>
            </c:extLst>
          </c:dPt>
          <c:dPt>
            <c:idx val="1"/>
            <c:invertIfNegative val="0"/>
            <c:bubble3D val="0"/>
            <c:spPr>
              <a:solidFill>
                <a:srgbClr val="CCFFFF"/>
              </a:solidFill>
              <a:ln w="12700">
                <a:solidFill>
                  <a:schemeClr val="tx1"/>
                </a:solidFill>
              </a:ln>
              <a:effectLst/>
            </c:spPr>
            <c:extLst>
              <c:ext xmlns:c16="http://schemas.microsoft.com/office/drawing/2014/chart" uri="{C3380CC4-5D6E-409C-BE32-E72D297353CC}">
                <c16:uniqueId val="{00000003-49BA-4993-B3F4-B0DB4F91856D}"/>
              </c:ext>
            </c:extLst>
          </c:dPt>
          <c:dLbls>
            <c:dLbl>
              <c:idx val="0"/>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fld id="{D9328180-1C63-42FF-9941-460AFBCFC9E3}" type="VALUE">
                      <a:rPr lang="en-US" altLang="ja-JP" sz="1100" smtClean="0">
                        <a:solidFill>
                          <a:schemeClr val="tx1"/>
                        </a:solidFill>
                      </a:rPr>
                      <a:pPr>
                        <a:defRPr sz="1100">
                          <a:solidFill>
                            <a:schemeClr val="tx1"/>
                          </a:solidFill>
                        </a:defRPr>
                      </a:pPr>
                      <a:t>[値]</a:t>
                    </a:fld>
                    <a:r>
                      <a:rPr lang="ja-JP" altLang="en-US" sz="1100">
                        <a:solidFill>
                          <a:schemeClr val="tx1"/>
                        </a:solidFill>
                      </a:rPr>
                      <a:t>個</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BA-4993-B3F4-B0DB4F91856D}"/>
                </c:ext>
              </c:extLst>
            </c:dLbl>
            <c:dLbl>
              <c:idx val="1"/>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fld id="{0EF99FA1-8AF5-42A6-B5B8-6F8131B563AE}" type="VALUE">
                      <a:rPr lang="en-US" altLang="ja-JP" sz="1400" smtClean="0">
                        <a:solidFill>
                          <a:schemeClr val="tx1"/>
                        </a:solidFill>
                      </a:rPr>
                      <a:pPr>
                        <a:defRPr sz="1400" b="1">
                          <a:solidFill>
                            <a:schemeClr val="tx1"/>
                          </a:solidFill>
                        </a:defRPr>
                      </a:pPr>
                      <a:t>[値]</a:t>
                    </a:fld>
                    <a:r>
                      <a:rPr lang="ja-JP" altLang="en-US" sz="1400" dirty="0">
                        <a:solidFill>
                          <a:schemeClr val="tx1"/>
                        </a:solidFill>
                      </a:rPr>
                      <a:t>個</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BA-4993-B3F4-B0DB4F91856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Sheet1!$F$18:$G$18</c:f>
              <c:strCache>
                <c:ptCount val="2"/>
                <c:pt idx="0">
                  <c:v>変更前</c:v>
                </c:pt>
                <c:pt idx="1">
                  <c:v>変更後</c:v>
                </c:pt>
              </c:strCache>
            </c:strRef>
          </c:cat>
          <c:val>
            <c:numRef>
              <c:f>Sheet1!$F$20:$G$20</c:f>
              <c:numCache>
                <c:formatCode>General</c:formatCode>
                <c:ptCount val="2"/>
                <c:pt idx="0">
                  <c:v>82</c:v>
                </c:pt>
                <c:pt idx="1">
                  <c:v>89</c:v>
                </c:pt>
              </c:numCache>
            </c:numRef>
          </c:val>
          <c:extLst>
            <c:ext xmlns:c16="http://schemas.microsoft.com/office/drawing/2014/chart" uri="{C3380CC4-5D6E-409C-BE32-E72D297353CC}">
              <c16:uniqueId val="{00000004-49BA-4993-B3F4-B0DB4F91856D}"/>
            </c:ext>
          </c:extLst>
        </c:ser>
        <c:dLbls>
          <c:showLegendKey val="0"/>
          <c:showVal val="0"/>
          <c:showCatName val="0"/>
          <c:showSerName val="0"/>
          <c:showPercent val="0"/>
          <c:showBubbleSize val="0"/>
        </c:dLbls>
        <c:gapWidth val="150"/>
        <c:axId val="917023560"/>
        <c:axId val="917023232"/>
      </c:barChart>
      <c:lineChart>
        <c:grouping val="stacked"/>
        <c:varyColors val="0"/>
        <c:ser>
          <c:idx val="0"/>
          <c:order val="0"/>
          <c:tx>
            <c:strRef>
              <c:f>Sheet1!$E$19</c:f>
              <c:strCache>
                <c:ptCount val="1"/>
                <c:pt idx="0">
                  <c:v>可動率</c:v>
                </c:pt>
              </c:strCache>
            </c:strRef>
          </c:tx>
          <c:spPr>
            <a:ln w="12700" cap="rnd">
              <a:solidFill>
                <a:schemeClr val="tx1"/>
              </a:solidFill>
              <a:round/>
            </a:ln>
            <a:effectLst/>
          </c:spPr>
          <c:marker>
            <c:symbol val="circle"/>
            <c:size val="5"/>
            <c:spPr>
              <a:solidFill>
                <a:schemeClr val="tx1"/>
              </a:solidFill>
              <a:ln w="9525">
                <a:solidFill>
                  <a:schemeClr val="tx1"/>
                </a:solidFill>
              </a:ln>
              <a:effectLst/>
            </c:spPr>
          </c:marker>
          <c:dPt>
            <c:idx val="0"/>
            <c:marker>
              <c:symbol val="circle"/>
              <c:size val="5"/>
              <c:spPr>
                <a:solidFill>
                  <a:schemeClr val="tx1"/>
                </a:solidFill>
                <a:ln w="9525">
                  <a:solidFill>
                    <a:schemeClr val="tx1"/>
                  </a:solidFill>
                </a:ln>
                <a:effectLst/>
              </c:spPr>
            </c:marker>
            <c:bubble3D val="0"/>
            <c:spPr>
              <a:ln w="12700" cap="rnd">
                <a:solidFill>
                  <a:schemeClr val="tx1"/>
                </a:solidFill>
                <a:round/>
              </a:ln>
              <a:effectLst/>
            </c:spPr>
            <c:extLst>
              <c:ext xmlns:c16="http://schemas.microsoft.com/office/drawing/2014/chart" uri="{C3380CC4-5D6E-409C-BE32-E72D297353CC}">
                <c16:uniqueId val="{00000006-49BA-4993-B3F4-B0DB4F91856D}"/>
              </c:ext>
            </c:extLst>
          </c:dPt>
          <c:dPt>
            <c:idx val="1"/>
            <c:marker>
              <c:symbol val="circle"/>
              <c:size val="5"/>
              <c:spPr>
                <a:solidFill>
                  <a:schemeClr val="tx1"/>
                </a:solidFill>
                <a:ln w="9525">
                  <a:solidFill>
                    <a:schemeClr val="tx1"/>
                  </a:solidFill>
                </a:ln>
                <a:effectLst/>
              </c:spPr>
            </c:marker>
            <c:bubble3D val="0"/>
            <c:spPr>
              <a:ln w="12700" cap="rnd">
                <a:solidFill>
                  <a:schemeClr val="tx1"/>
                </a:solidFill>
                <a:round/>
              </a:ln>
              <a:effectLst/>
            </c:spPr>
            <c:extLst>
              <c:ext xmlns:c16="http://schemas.microsoft.com/office/drawing/2014/chart" uri="{C3380CC4-5D6E-409C-BE32-E72D297353CC}">
                <c16:uniqueId val="{00000008-49BA-4993-B3F4-B0DB4F91856D}"/>
              </c:ext>
            </c:extLst>
          </c:dPt>
          <c:dLbls>
            <c:dLbl>
              <c:idx val="0"/>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fld id="{B75190F5-19CE-4A1D-ACC7-BD48FDD133F3}" type="VALUE">
                      <a:rPr lang="en-US" altLang="ja-JP" sz="1100" b="0" smtClean="0">
                        <a:solidFill>
                          <a:schemeClr val="tx1"/>
                        </a:solidFill>
                      </a:rPr>
                      <a:pPr>
                        <a:defRPr sz="1100">
                          <a:solidFill>
                            <a:schemeClr val="tx1"/>
                          </a:solidFill>
                        </a:defRPr>
                      </a:pPr>
                      <a:t>[値]</a:t>
                    </a:fld>
                    <a:r>
                      <a:rPr lang="ja-JP" altLang="en-US" sz="1100" b="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9BA-4993-B3F4-B0DB4F91856D}"/>
                </c:ext>
              </c:extLst>
            </c:dLbl>
            <c:dLbl>
              <c:idx val="1"/>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fld id="{3AD0B626-A99C-4D16-981C-F40A272348F6}" type="VALUE">
                      <a:rPr lang="en-US" altLang="ja-JP" sz="1400" smtClean="0"/>
                      <a:pPr>
                        <a:defRPr sz="1400" b="1"/>
                      </a:pPr>
                      <a:t>[値]</a:t>
                    </a:fld>
                    <a:r>
                      <a:rPr lang="ja-JP" altLang="en-US" sz="140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9BA-4993-B3F4-B0DB4F91856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Sheet1!$F$18:$G$18</c:f>
              <c:strCache>
                <c:ptCount val="2"/>
                <c:pt idx="0">
                  <c:v>変更前</c:v>
                </c:pt>
                <c:pt idx="1">
                  <c:v>変更後</c:v>
                </c:pt>
              </c:strCache>
            </c:strRef>
          </c:cat>
          <c:val>
            <c:numRef>
              <c:f>Sheet1!$F$19:$G$19</c:f>
              <c:numCache>
                <c:formatCode>General</c:formatCode>
                <c:ptCount val="2"/>
                <c:pt idx="0">
                  <c:v>80</c:v>
                </c:pt>
                <c:pt idx="1">
                  <c:v>87</c:v>
                </c:pt>
              </c:numCache>
            </c:numRef>
          </c:val>
          <c:smooth val="0"/>
          <c:extLst>
            <c:ext xmlns:c16="http://schemas.microsoft.com/office/drawing/2014/chart" uri="{C3380CC4-5D6E-409C-BE32-E72D297353CC}">
              <c16:uniqueId val="{00000009-49BA-4993-B3F4-B0DB4F91856D}"/>
            </c:ext>
          </c:extLst>
        </c:ser>
        <c:dLbls>
          <c:showLegendKey val="0"/>
          <c:showVal val="0"/>
          <c:showCatName val="0"/>
          <c:showSerName val="0"/>
          <c:showPercent val="0"/>
          <c:showBubbleSize val="0"/>
        </c:dLbls>
        <c:marker val="1"/>
        <c:smooth val="0"/>
        <c:axId val="917024216"/>
        <c:axId val="917020936"/>
      </c:lineChart>
      <c:valAx>
        <c:axId val="917023232"/>
        <c:scaling>
          <c:orientation val="minMax"/>
          <c:max val="150"/>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17023560"/>
        <c:crosses val="autoZero"/>
        <c:crossBetween val="between"/>
        <c:majorUnit val="50"/>
      </c:valAx>
      <c:catAx>
        <c:axId val="9170235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17023232"/>
        <c:crosses val="autoZero"/>
        <c:auto val="1"/>
        <c:lblAlgn val="ctr"/>
        <c:lblOffset val="100"/>
        <c:noMultiLvlLbl val="0"/>
      </c:catAx>
      <c:valAx>
        <c:axId val="917020936"/>
        <c:scaling>
          <c:orientation val="minMax"/>
          <c:min val="0"/>
        </c:scaling>
        <c:delete val="0"/>
        <c:axPos val="r"/>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17024216"/>
        <c:crosses val="max"/>
        <c:crossBetween val="between"/>
      </c:valAx>
      <c:catAx>
        <c:axId val="917024216"/>
        <c:scaling>
          <c:orientation val="minMax"/>
        </c:scaling>
        <c:delete val="1"/>
        <c:axPos val="t"/>
        <c:numFmt formatCode="General" sourceLinked="1"/>
        <c:majorTickMark val="out"/>
        <c:minorTickMark val="none"/>
        <c:tickLblPos val="nextTo"/>
        <c:crossAx val="917020936"/>
        <c:crosses val="max"/>
        <c:auto val="1"/>
        <c:lblAlgn val="ctr"/>
        <c:lblOffset val="100"/>
        <c:noMultiLvlLbl val="0"/>
      </c:catAx>
      <c:spPr>
        <a:noFill/>
        <a:ln>
          <a:noFill/>
        </a:ln>
        <a:effectLst/>
      </c:spPr>
    </c:plotArea>
    <c:legend>
      <c:legendPos val="t"/>
      <c:layout>
        <c:manualLayout>
          <c:xMode val="edge"/>
          <c:yMode val="edge"/>
          <c:x val="0.27839736407959254"/>
          <c:y val="5.8394348530577487E-3"/>
          <c:w val="0.54773441021182112"/>
          <c:h val="0.174473577246986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2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solidFill>
                <a:schemeClr val="tx1"/>
              </a:solidFill>
            </a:ln>
            <a:effectLst/>
          </c:spPr>
          <c:invertIfNegative val="0"/>
          <c:dPt>
            <c:idx val="1"/>
            <c:invertIfNegative val="0"/>
            <c:bubble3D val="0"/>
            <c:spPr>
              <a:solidFill>
                <a:srgbClr val="CCECFF"/>
              </a:solidFill>
              <a:ln>
                <a:solidFill>
                  <a:schemeClr val="tx1"/>
                </a:solidFill>
              </a:ln>
              <a:effectLst/>
            </c:spPr>
            <c:extLst>
              <c:ext xmlns:c16="http://schemas.microsoft.com/office/drawing/2014/chart" uri="{C3380CC4-5D6E-409C-BE32-E72D297353CC}">
                <c16:uniqueId val="{00000001-AF32-4CEE-84AD-CB451EB0DD0B}"/>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AF32-4CEE-84AD-CB451EB0DD0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Sheet1!$U$4:$U$5</c:f>
              <c:strCache>
                <c:ptCount val="2"/>
                <c:pt idx="0">
                  <c:v>変更前</c:v>
                </c:pt>
                <c:pt idx="1">
                  <c:v>変更後</c:v>
                </c:pt>
              </c:strCache>
            </c:strRef>
          </c:cat>
          <c:val>
            <c:numRef>
              <c:f>Sheet1!$V$4:$V$5</c:f>
              <c:numCache>
                <c:formatCode>General</c:formatCode>
                <c:ptCount val="2"/>
                <c:pt idx="0">
                  <c:v>8.1999999999999993</c:v>
                </c:pt>
                <c:pt idx="1">
                  <c:v>7.7</c:v>
                </c:pt>
              </c:numCache>
            </c:numRef>
          </c:val>
          <c:extLst>
            <c:ext xmlns:c16="http://schemas.microsoft.com/office/drawing/2014/chart" uri="{C3380CC4-5D6E-409C-BE32-E72D297353CC}">
              <c16:uniqueId val="{00000000-AF32-4CEE-84AD-CB451EB0DD0B}"/>
            </c:ext>
          </c:extLst>
        </c:ser>
        <c:dLbls>
          <c:showLegendKey val="0"/>
          <c:showVal val="0"/>
          <c:showCatName val="0"/>
          <c:showSerName val="0"/>
          <c:showPercent val="0"/>
          <c:showBubbleSize val="0"/>
        </c:dLbls>
        <c:gapWidth val="219"/>
        <c:overlap val="-27"/>
        <c:axId val="470151872"/>
        <c:axId val="470151216"/>
      </c:barChart>
      <c:catAx>
        <c:axId val="470151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216"/>
        <c:crosses val="autoZero"/>
        <c:auto val="1"/>
        <c:lblAlgn val="ctr"/>
        <c:lblOffset val="100"/>
        <c:noMultiLvlLbl val="0"/>
      </c:catAx>
      <c:valAx>
        <c:axId val="470151216"/>
        <c:scaling>
          <c:orientation val="minMax"/>
          <c:max val="12"/>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872"/>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30927384076991E-2"/>
          <c:y val="0.13625000000000001"/>
          <c:w val="0.89655796150481193"/>
          <c:h val="0.67264690871974342"/>
        </c:manualLayout>
      </c:layout>
      <c:barChart>
        <c:barDir val="col"/>
        <c:grouping val="clustered"/>
        <c:varyColors val="0"/>
        <c:ser>
          <c:idx val="0"/>
          <c:order val="0"/>
          <c:spPr>
            <a:solidFill>
              <a:schemeClr val="bg1"/>
            </a:solidFill>
            <a:ln>
              <a:solidFill>
                <a:schemeClr val="tx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0A98-403B-86C7-3E2D8FB668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Sheet1!$M$31:$M$32</c:f>
              <c:strCache>
                <c:ptCount val="2"/>
                <c:pt idx="0">
                  <c:v>変更前</c:v>
                </c:pt>
                <c:pt idx="1">
                  <c:v>変更後</c:v>
                </c:pt>
              </c:strCache>
            </c:strRef>
          </c:cat>
          <c:val>
            <c:numRef>
              <c:f>Sheet1!$N$31:$N$32</c:f>
              <c:numCache>
                <c:formatCode>General</c:formatCode>
                <c:ptCount val="2"/>
                <c:pt idx="0">
                  <c:v>25.5</c:v>
                </c:pt>
                <c:pt idx="1">
                  <c:v>0</c:v>
                </c:pt>
              </c:numCache>
            </c:numRef>
          </c:val>
          <c:extLst>
            <c:ext xmlns:c16="http://schemas.microsoft.com/office/drawing/2014/chart" uri="{C3380CC4-5D6E-409C-BE32-E72D297353CC}">
              <c16:uniqueId val="{00000000-677F-404E-8D08-167F621D57EE}"/>
            </c:ext>
          </c:extLst>
        </c:ser>
        <c:dLbls>
          <c:showLegendKey val="0"/>
          <c:showVal val="0"/>
          <c:showCatName val="0"/>
          <c:showSerName val="0"/>
          <c:showPercent val="0"/>
          <c:showBubbleSize val="0"/>
        </c:dLbls>
        <c:gapWidth val="219"/>
        <c:overlap val="-27"/>
        <c:axId val="470151872"/>
        <c:axId val="470151216"/>
      </c:barChart>
      <c:catAx>
        <c:axId val="470151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216"/>
        <c:crosses val="autoZero"/>
        <c:auto val="1"/>
        <c:lblAlgn val="ctr"/>
        <c:lblOffset val="100"/>
        <c:noMultiLvlLbl val="0"/>
      </c:catAx>
      <c:valAx>
        <c:axId val="470151216"/>
        <c:scaling>
          <c:orientation val="minMax"/>
          <c:max val="4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01518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chemeClr val="bg1"/>
              </a:solidFill>
              <a:ln w="12700">
                <a:solidFill>
                  <a:schemeClr val="tx1"/>
                </a:solidFill>
              </a:ln>
              <a:effectLst/>
            </c:spPr>
            <c:extLst>
              <c:ext xmlns:c16="http://schemas.microsoft.com/office/drawing/2014/chart" uri="{C3380CC4-5D6E-409C-BE32-E72D297353CC}">
                <c16:uniqueId val="{00000001-A0C2-4937-9AB4-52912E0080E5}"/>
              </c:ext>
            </c:extLst>
          </c:dPt>
          <c:dPt>
            <c:idx val="1"/>
            <c:bubble3D val="0"/>
            <c:spPr>
              <a:solidFill>
                <a:srgbClr val="FFCCFF"/>
              </a:solidFill>
              <a:ln w="19050">
                <a:solidFill>
                  <a:schemeClr val="tx1"/>
                </a:solidFill>
              </a:ln>
              <a:effectLst/>
            </c:spPr>
            <c:extLst>
              <c:ext xmlns:c16="http://schemas.microsoft.com/office/drawing/2014/chart" uri="{C3380CC4-5D6E-409C-BE32-E72D297353CC}">
                <c16:uniqueId val="{00000003-A0C2-4937-9AB4-52912E0080E5}"/>
              </c:ext>
            </c:extLst>
          </c:dPt>
          <c:dLbls>
            <c:dLbl>
              <c:idx val="0"/>
              <c:layout>
                <c:manualLayout>
                  <c:x val="-0.18734689413823272"/>
                  <c:y val="0.11896325459317585"/>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dirty="0"/>
                      <a:t>132.2</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0C2-4937-9AB4-52912E0080E5}"/>
                </c:ext>
              </c:extLst>
            </c:dLbl>
            <c:dLbl>
              <c:idx val="1"/>
              <c:layout>
                <c:manualLayout>
                  <c:x val="0.19587498203226061"/>
                  <c:y val="-0.2224033176991005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600" dirty="0">
                        <a:solidFill>
                          <a:schemeClr val="tx1"/>
                        </a:solidFill>
                      </a:rPr>
                      <a:t>198.3</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0C2-4937-9AB4-52912E0080E5}"/>
                </c:ext>
              </c:extLst>
            </c:dLbl>
            <c:spPr>
              <a:solidFill>
                <a:schemeClr val="bg1"/>
              </a:solidFill>
              <a:ln>
                <a:solidFill>
                  <a:prstClr val="black"/>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'23年12月'!$N$13:$O$13</c:f>
              <c:strCache>
                <c:ptCount val="2"/>
                <c:pt idx="0">
                  <c:v>自動機</c:v>
                </c:pt>
                <c:pt idx="1">
                  <c:v>手動機</c:v>
                </c:pt>
              </c:strCache>
            </c:strRef>
          </c:cat>
          <c:val>
            <c:numRef>
              <c:f>'23年12月'!$N$14:$O$14</c:f>
              <c:numCache>
                <c:formatCode>General</c:formatCode>
                <c:ptCount val="2"/>
                <c:pt idx="0">
                  <c:v>132212</c:v>
                </c:pt>
                <c:pt idx="1">
                  <c:v>198319</c:v>
                </c:pt>
              </c:numCache>
            </c:numRef>
          </c:val>
          <c:extLst>
            <c:ext xmlns:c16="http://schemas.microsoft.com/office/drawing/2014/chart" uri="{C3380CC4-5D6E-409C-BE32-E72D297353CC}">
              <c16:uniqueId val="{00000004-A0C2-4937-9AB4-52912E0080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3104028787012"/>
          <c:y val="0.16735520798549558"/>
          <c:w val="0.81631652226418794"/>
          <c:h val="0.66805868998608275"/>
        </c:manualLayout>
      </c:layout>
      <c:barChart>
        <c:barDir val="col"/>
        <c:grouping val="stacked"/>
        <c:varyColors val="0"/>
        <c:ser>
          <c:idx val="0"/>
          <c:order val="0"/>
          <c:tx>
            <c:strRef>
              <c:f>Sheet1!$K$4</c:f>
              <c:strCache>
                <c:ptCount val="1"/>
                <c:pt idx="0">
                  <c:v>生産</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Sheet1!$L$4</c:f>
              <c:numCache>
                <c:formatCode>0.0</c:formatCode>
                <c:ptCount val="1"/>
                <c:pt idx="0">
                  <c:v>6.2</c:v>
                </c:pt>
              </c:numCache>
            </c:numRef>
          </c:val>
          <c:extLst>
            <c:ext xmlns:c16="http://schemas.microsoft.com/office/drawing/2014/chart" uri="{C3380CC4-5D6E-409C-BE32-E72D297353CC}">
              <c16:uniqueId val="{00000000-01B1-4C07-B791-7786020E8C06}"/>
            </c:ext>
          </c:extLst>
        </c:ser>
        <c:ser>
          <c:idx val="1"/>
          <c:order val="1"/>
          <c:tx>
            <c:strRef>
              <c:f>Sheet1!$K$5</c:f>
              <c:strCache>
                <c:ptCount val="1"/>
                <c:pt idx="0">
                  <c:v>点検</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Sheet1!$L$5</c:f>
              <c:numCache>
                <c:formatCode>0.0</c:formatCode>
                <c:ptCount val="1"/>
                <c:pt idx="0">
                  <c:v>0.5</c:v>
                </c:pt>
              </c:numCache>
            </c:numRef>
          </c:val>
          <c:extLst>
            <c:ext xmlns:c16="http://schemas.microsoft.com/office/drawing/2014/chart" uri="{C3380CC4-5D6E-409C-BE32-E72D297353CC}">
              <c16:uniqueId val="{00000001-01B1-4C07-B791-7786020E8C06}"/>
            </c:ext>
          </c:extLst>
        </c:ser>
        <c:ser>
          <c:idx val="2"/>
          <c:order val="2"/>
          <c:tx>
            <c:strRef>
              <c:f>Sheet1!$K$6</c:f>
              <c:strCache>
                <c:ptCount val="1"/>
                <c:pt idx="0">
                  <c:v>運搬</c:v>
                </c:pt>
              </c:strCache>
            </c:strRef>
          </c:tx>
          <c:spPr>
            <a:solidFill>
              <a:schemeClr val="bg1"/>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B1-4C07-B791-7786020E8C06}"/>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Sheet1!$L$6</c:f>
              <c:numCache>
                <c:formatCode>0.0</c:formatCode>
                <c:ptCount val="1"/>
                <c:pt idx="0">
                  <c:v>1</c:v>
                </c:pt>
              </c:numCache>
            </c:numRef>
          </c:val>
          <c:extLst>
            <c:ext xmlns:c16="http://schemas.microsoft.com/office/drawing/2014/chart" uri="{C3380CC4-5D6E-409C-BE32-E72D297353CC}">
              <c16:uniqueId val="{00000003-01B1-4C07-B791-7786020E8C06}"/>
            </c:ext>
          </c:extLst>
        </c:ser>
        <c:ser>
          <c:idx val="3"/>
          <c:order val="3"/>
          <c:tx>
            <c:strRef>
              <c:f>Sheet1!$K$7</c:f>
              <c:strCache>
                <c:ptCount val="1"/>
                <c:pt idx="0">
                  <c:v>不良</c:v>
                </c:pt>
              </c:strCache>
            </c:strRef>
          </c:tx>
          <c:spPr>
            <a:solidFill>
              <a:srgbClr val="FFCCFF"/>
            </a:solidFill>
            <a:ln w="28575">
              <a:solidFill>
                <a:srgbClr val="FF0000"/>
              </a:solidFill>
            </a:ln>
            <a:effectLst/>
          </c:spPr>
          <c:invertIfNegative val="0"/>
          <c:dLbls>
            <c:dLbl>
              <c:idx val="0"/>
              <c:layout>
                <c:manualLayout>
                  <c:x val="9.3447044406108227E-3"/>
                  <c:y val="-6.4256955634332369E-2"/>
                </c:manualLayout>
              </c:layout>
              <c:spPr>
                <a:noFill/>
                <a:ln>
                  <a:noFill/>
                </a:ln>
                <a:effectLst/>
              </c:spPr>
              <c:txPr>
                <a:bodyPr rot="0" spcFirstLastPara="1" vertOverflow="ellipsis" vert="horz" wrap="square" anchor="ctr" anchorCtr="1"/>
                <a:lstStyle/>
                <a:p>
                  <a:pPr>
                    <a:defRPr sz="14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6040380160235926"/>
                      <c:h val="0.14388312385863145"/>
                    </c:manualLayout>
                  </c15:layout>
                </c:ext>
                <c:ext xmlns:c16="http://schemas.microsoft.com/office/drawing/2014/chart" uri="{C3380CC4-5D6E-409C-BE32-E72D297353CC}">
                  <c16:uniqueId val="{00000000-DED3-4244-990A-4D34D017AF1D}"/>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Sheet1!$L$7</c:f>
              <c:numCache>
                <c:formatCode>0.0</c:formatCode>
                <c:ptCount val="1"/>
                <c:pt idx="0">
                  <c:v>0.5</c:v>
                </c:pt>
              </c:numCache>
            </c:numRef>
          </c:val>
          <c:extLst>
            <c:ext xmlns:c16="http://schemas.microsoft.com/office/drawing/2014/chart" uri="{C3380CC4-5D6E-409C-BE32-E72D297353CC}">
              <c16:uniqueId val="{00000004-01B1-4C07-B791-7786020E8C06}"/>
            </c:ext>
          </c:extLst>
        </c:ser>
        <c:dLbls>
          <c:showLegendKey val="0"/>
          <c:showVal val="0"/>
          <c:showCatName val="0"/>
          <c:showSerName val="0"/>
          <c:showPercent val="0"/>
          <c:showBubbleSize val="0"/>
        </c:dLbls>
        <c:gapWidth val="150"/>
        <c:overlap val="100"/>
        <c:axId val="722304344"/>
        <c:axId val="722298768"/>
      </c:barChart>
      <c:catAx>
        <c:axId val="722304344"/>
        <c:scaling>
          <c:orientation val="minMax"/>
        </c:scaling>
        <c:delete val="1"/>
        <c:axPos val="b"/>
        <c:numFmt formatCode="General" sourceLinked="1"/>
        <c:majorTickMark val="none"/>
        <c:minorTickMark val="none"/>
        <c:tickLblPos val="nextTo"/>
        <c:crossAx val="722298768"/>
        <c:crosses val="autoZero"/>
        <c:auto val="1"/>
        <c:lblAlgn val="ctr"/>
        <c:lblOffset val="100"/>
        <c:noMultiLvlLbl val="0"/>
      </c:catAx>
      <c:valAx>
        <c:axId val="722298768"/>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22304344"/>
        <c:crosses val="autoZero"/>
        <c:crossBetween val="between"/>
        <c:majorUnit val="4"/>
      </c:valAx>
      <c:spPr>
        <a:noFill/>
        <a:ln>
          <a:noFill/>
        </a:ln>
        <a:effectLst/>
      </c:spPr>
    </c:plotArea>
    <c:legend>
      <c:legendPos val="b"/>
      <c:layout>
        <c:manualLayout>
          <c:xMode val="edge"/>
          <c:yMode val="edge"/>
          <c:x val="0.35933957225602731"/>
          <c:y val="6.364073999937137E-3"/>
          <c:w val="0.6316564408716101"/>
          <c:h val="8.00609471712133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5288713910762"/>
          <c:y val="3.7787671505673186E-2"/>
          <c:w val="0.87468044619422569"/>
          <c:h val="0.67547863808690578"/>
        </c:manualLayout>
      </c:layout>
      <c:barChart>
        <c:barDir val="col"/>
        <c:grouping val="clustered"/>
        <c:varyColors val="0"/>
        <c:ser>
          <c:idx val="0"/>
          <c:order val="0"/>
          <c:spPr>
            <a:solidFill>
              <a:schemeClr val="bg1"/>
            </a:solidFill>
            <a:ln w="12700">
              <a:solidFill>
                <a:schemeClr val="tx1"/>
              </a:solidFill>
            </a:ln>
            <a:effectLst/>
          </c:spPr>
          <c:invertIfNegative val="0"/>
          <c:dPt>
            <c:idx val="0"/>
            <c:invertIfNegative val="0"/>
            <c:bubble3D val="0"/>
            <c:spPr>
              <a:solidFill>
                <a:srgbClr val="FFCCFF"/>
              </a:solidFill>
              <a:ln w="19050">
                <a:solidFill>
                  <a:schemeClr val="tx1"/>
                </a:solidFill>
              </a:ln>
              <a:effectLst/>
            </c:spPr>
            <c:extLst>
              <c:ext xmlns:c16="http://schemas.microsoft.com/office/drawing/2014/chart" uri="{C3380CC4-5D6E-409C-BE32-E72D297353CC}">
                <c16:uniqueId val="{00000001-F099-45E8-8F87-62F12C61B15E}"/>
              </c:ext>
            </c:extLst>
          </c:dPt>
          <c:cat>
            <c:strRef>
              <c:f>'23年12月'!$M$16:$M$18</c:f>
              <c:strCache>
                <c:ptCount val="3"/>
                <c:pt idx="0">
                  <c:v>スポンジ</c:v>
                </c:pt>
                <c:pt idx="1">
                  <c:v>キャップレス#2</c:v>
                </c:pt>
                <c:pt idx="2">
                  <c:v>キャップレス#1</c:v>
                </c:pt>
              </c:strCache>
            </c:strRef>
          </c:cat>
          <c:val>
            <c:numRef>
              <c:f>'23年12月'!$N$16:$N$18</c:f>
              <c:numCache>
                <c:formatCode>General</c:formatCode>
                <c:ptCount val="3"/>
                <c:pt idx="0">
                  <c:v>53253</c:v>
                </c:pt>
                <c:pt idx="1">
                  <c:v>33210</c:v>
                </c:pt>
                <c:pt idx="2">
                  <c:v>27254</c:v>
                </c:pt>
              </c:numCache>
            </c:numRef>
          </c:val>
          <c:extLst>
            <c:ext xmlns:c16="http://schemas.microsoft.com/office/drawing/2014/chart" uri="{C3380CC4-5D6E-409C-BE32-E72D297353CC}">
              <c16:uniqueId val="{00000000-F099-45E8-8F87-62F12C61B15E}"/>
            </c:ext>
          </c:extLst>
        </c:ser>
        <c:dLbls>
          <c:showLegendKey val="0"/>
          <c:showVal val="0"/>
          <c:showCatName val="0"/>
          <c:showSerName val="0"/>
          <c:showPercent val="0"/>
          <c:showBubbleSize val="0"/>
        </c:dLbls>
        <c:gapWidth val="50"/>
        <c:overlap val="-19"/>
        <c:axId val="591684760"/>
        <c:axId val="591683120"/>
      </c:barChart>
      <c:catAx>
        <c:axId val="5916847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91683120"/>
        <c:crosses val="autoZero"/>
        <c:auto val="1"/>
        <c:lblAlgn val="ctr"/>
        <c:lblOffset val="100"/>
        <c:noMultiLvlLbl val="0"/>
      </c:catAx>
      <c:valAx>
        <c:axId val="591683120"/>
        <c:scaling>
          <c:orientation val="minMax"/>
          <c:max val="800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91684760"/>
        <c:crosses val="autoZero"/>
        <c:crossBetween val="between"/>
        <c:majorUnit val="20000"/>
        <c:dispUnits>
          <c:builtInUnit val="thousands"/>
        </c:dispUnits>
      </c:valAx>
      <c:spPr>
        <a:noFill/>
        <a:ln>
          <a:noFill/>
        </a:ln>
        <a:effectLst/>
      </c:spPr>
    </c:plotArea>
    <c:plotVisOnly val="1"/>
    <c:dispBlanksAs val="gap"/>
    <c:showDLblsOverMax val="0"/>
  </c:chart>
  <c:spPr>
    <a:noFill/>
    <a:ln>
      <a:noFill/>
    </a:ln>
    <a:effectLst/>
  </c:spPr>
  <c:txPr>
    <a:bodyPr/>
    <a:lstStyle/>
    <a:p>
      <a:pPr>
        <a:defRPr b="1">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生産</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生産</c:v>
                </c:pt>
              </c:strCache>
            </c:strRef>
          </c:cat>
          <c:val>
            <c:numRef>
              <c:f>Sheet1!$B$2</c:f>
              <c:numCache>
                <c:formatCode>General</c:formatCode>
                <c:ptCount val="1"/>
                <c:pt idx="0">
                  <c:v>80</c:v>
                </c:pt>
              </c:numCache>
            </c:numRef>
          </c:val>
          <c:extLst>
            <c:ext xmlns:c16="http://schemas.microsoft.com/office/drawing/2014/chart" uri="{C3380CC4-5D6E-409C-BE32-E72D297353CC}">
              <c16:uniqueId val="{00000000-0636-4CCF-94BC-CA4E29E9BBBF}"/>
            </c:ext>
          </c:extLst>
        </c:ser>
        <c:ser>
          <c:idx val="1"/>
          <c:order val="1"/>
          <c:tx>
            <c:strRef>
              <c:f>Sheet1!$C$1</c:f>
              <c:strCache>
                <c:ptCount val="1"/>
                <c:pt idx="0">
                  <c:v>運搬</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生産</c:v>
                </c:pt>
              </c:strCache>
            </c:strRef>
          </c:cat>
          <c:val>
            <c:numRef>
              <c:f>Sheet1!$C$2</c:f>
              <c:numCache>
                <c:formatCode>General</c:formatCode>
                <c:ptCount val="1"/>
                <c:pt idx="0">
                  <c:v>10.5</c:v>
                </c:pt>
              </c:numCache>
            </c:numRef>
          </c:val>
          <c:extLst>
            <c:ext xmlns:c16="http://schemas.microsoft.com/office/drawing/2014/chart" uri="{C3380CC4-5D6E-409C-BE32-E72D297353CC}">
              <c16:uniqueId val="{00000001-0636-4CCF-94BC-CA4E29E9BBBF}"/>
            </c:ext>
          </c:extLst>
        </c:ser>
        <c:ser>
          <c:idx val="2"/>
          <c:order val="2"/>
          <c:tx>
            <c:strRef>
              <c:f>Sheet1!$D$1</c:f>
              <c:strCache>
                <c:ptCount val="1"/>
                <c:pt idx="0">
                  <c:v>点検</c:v>
                </c:pt>
              </c:strCache>
            </c:strRef>
          </c:tx>
          <c:spPr>
            <a:solidFill>
              <a:schemeClr val="bg1"/>
            </a:solidFill>
            <a:ln>
              <a:solidFill>
                <a:schemeClr val="tx1"/>
              </a:solidFill>
            </a:ln>
            <a:effectLst/>
          </c:spPr>
          <c:invertIfNegative val="0"/>
          <c:dLbls>
            <c:dLbl>
              <c:idx val="0"/>
              <c:layout>
                <c:manualLayout>
                  <c:x val="-0.19367863592865642"/>
                  <c:y val="1.8532737217028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36-4CCF-94BC-CA4E29E9BBB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生産</c:v>
                </c:pt>
              </c:strCache>
            </c:strRef>
          </c:cat>
          <c:val>
            <c:numRef>
              <c:f>Sheet1!$D$2</c:f>
              <c:numCache>
                <c:formatCode>General</c:formatCode>
                <c:ptCount val="1"/>
                <c:pt idx="0">
                  <c:v>2.5</c:v>
                </c:pt>
              </c:numCache>
            </c:numRef>
          </c:val>
          <c:extLst>
            <c:ext xmlns:c16="http://schemas.microsoft.com/office/drawing/2014/chart" uri="{C3380CC4-5D6E-409C-BE32-E72D297353CC}">
              <c16:uniqueId val="{00000003-0636-4CCF-94BC-CA4E29E9BBBF}"/>
            </c:ext>
          </c:extLst>
        </c:ser>
        <c:ser>
          <c:idx val="3"/>
          <c:order val="3"/>
          <c:tx>
            <c:strRef>
              <c:f>Sheet1!$E$1</c:f>
              <c:strCache>
                <c:ptCount val="1"/>
                <c:pt idx="0">
                  <c:v>不良</c:v>
                </c:pt>
              </c:strCache>
            </c:strRef>
          </c:tx>
          <c:spPr>
            <a:solidFill>
              <a:srgbClr val="FFCCFF"/>
            </a:solidFill>
            <a:ln>
              <a:solidFill>
                <a:schemeClr val="tx1"/>
              </a:solidFill>
            </a:ln>
            <a:effectLst/>
          </c:spPr>
          <c:invertIfNegative val="0"/>
          <c:dPt>
            <c:idx val="0"/>
            <c:invertIfNegative val="0"/>
            <c:bubble3D val="0"/>
            <c:spPr>
              <a:solidFill>
                <a:srgbClr val="FFCCFF"/>
              </a:solidFill>
              <a:ln>
                <a:solidFill>
                  <a:schemeClr val="tx1"/>
                </a:solidFill>
              </a:ln>
              <a:effectLst/>
            </c:spPr>
            <c:extLst>
              <c:ext xmlns:c16="http://schemas.microsoft.com/office/drawing/2014/chart" uri="{C3380CC4-5D6E-409C-BE32-E72D297353CC}">
                <c16:uniqueId val="{00000004-0636-4CCF-94BC-CA4E29E9BBBF}"/>
              </c:ext>
            </c:extLst>
          </c:dPt>
          <c:dLbls>
            <c:dLbl>
              <c:idx val="0"/>
              <c:layout>
                <c:manualLayout>
                  <c:x val="4.1741988496302382E-3"/>
                  <c:y val="-4.100926712564755E-3"/>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36-4CCF-94BC-CA4E29E9BBB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生産</c:v>
                </c:pt>
              </c:strCache>
            </c:strRef>
          </c:cat>
          <c:val>
            <c:numRef>
              <c:f>Sheet1!$E$2</c:f>
              <c:numCache>
                <c:formatCode>General</c:formatCode>
                <c:ptCount val="1"/>
                <c:pt idx="0">
                  <c:v>7</c:v>
                </c:pt>
              </c:numCache>
            </c:numRef>
          </c:val>
          <c:extLst>
            <c:ext xmlns:c16="http://schemas.microsoft.com/office/drawing/2014/chart" uri="{C3380CC4-5D6E-409C-BE32-E72D297353CC}">
              <c16:uniqueId val="{00000005-0636-4CCF-94BC-CA4E29E9BBBF}"/>
            </c:ext>
          </c:extLst>
        </c:ser>
        <c:dLbls>
          <c:dLblPos val="ctr"/>
          <c:showLegendKey val="0"/>
          <c:showVal val="1"/>
          <c:showCatName val="0"/>
          <c:showSerName val="0"/>
          <c:showPercent val="0"/>
          <c:showBubbleSize val="0"/>
        </c:dLbls>
        <c:gapWidth val="150"/>
        <c:overlap val="100"/>
        <c:axId val="1106285464"/>
        <c:axId val="1106285792"/>
      </c:barChart>
      <c:catAx>
        <c:axId val="1106285464"/>
        <c:scaling>
          <c:orientation val="minMax"/>
        </c:scaling>
        <c:delete val="1"/>
        <c:axPos val="b"/>
        <c:numFmt formatCode="General" sourceLinked="1"/>
        <c:majorTickMark val="none"/>
        <c:minorTickMark val="none"/>
        <c:tickLblPos val="nextTo"/>
        <c:crossAx val="1106285792"/>
        <c:crosses val="autoZero"/>
        <c:auto val="1"/>
        <c:lblAlgn val="ctr"/>
        <c:lblOffset val="100"/>
        <c:noMultiLvlLbl val="0"/>
      </c:catAx>
      <c:valAx>
        <c:axId val="1106285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06285464"/>
        <c:crosses val="autoZero"/>
        <c:crossBetween val="between"/>
      </c:valAx>
      <c:spPr>
        <a:noFill/>
        <a:ln>
          <a:noFill/>
        </a:ln>
        <a:effectLst/>
      </c:spPr>
    </c:plotArea>
    <c:legend>
      <c:legendPos val="r"/>
      <c:layout>
        <c:manualLayout>
          <c:xMode val="edge"/>
          <c:yMode val="edge"/>
          <c:x val="0.73492320043068948"/>
          <c:y val="0.53607133698513287"/>
          <c:w val="0.21989709462480092"/>
          <c:h val="0.4089217443939852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048433822967197E-2"/>
          <c:y val="0.11880827953372115"/>
          <c:w val="0.91535051263474287"/>
          <c:h val="0.69945183833710722"/>
        </c:manualLayout>
      </c:layout>
      <c:barChart>
        <c:barDir val="col"/>
        <c:grouping val="clustered"/>
        <c:varyColors val="0"/>
        <c:ser>
          <c:idx val="0"/>
          <c:order val="0"/>
          <c:spPr>
            <a:solidFill>
              <a:schemeClr val="bg1"/>
            </a:solidFill>
            <a:ln w="12700">
              <a:solidFill>
                <a:schemeClr val="tx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m"月"d"日"</c:formatCode>
                <c:ptCount val="3"/>
                <c:pt idx="0">
                  <c:v>45511</c:v>
                </c:pt>
                <c:pt idx="1">
                  <c:v>45512</c:v>
                </c:pt>
                <c:pt idx="2">
                  <c:v>45513</c:v>
                </c:pt>
              </c:numCache>
            </c:numRef>
          </c:cat>
          <c:val>
            <c:numRef>
              <c:f>Sheet1!$B$16:$D$16</c:f>
              <c:numCache>
                <c:formatCode>General</c:formatCode>
                <c:ptCount val="3"/>
                <c:pt idx="0">
                  <c:v>4</c:v>
                </c:pt>
                <c:pt idx="1">
                  <c:v>3</c:v>
                </c:pt>
                <c:pt idx="2">
                  <c:v>5</c:v>
                </c:pt>
              </c:numCache>
            </c:numRef>
          </c:val>
          <c:extLst>
            <c:ext xmlns:c16="http://schemas.microsoft.com/office/drawing/2014/chart" uri="{C3380CC4-5D6E-409C-BE32-E72D297353CC}">
              <c16:uniqueId val="{00000000-F3BA-4D0B-9B2C-E324DB6290AA}"/>
            </c:ext>
          </c:extLst>
        </c:ser>
        <c:dLbls>
          <c:showLegendKey val="0"/>
          <c:showVal val="0"/>
          <c:showCatName val="0"/>
          <c:showSerName val="0"/>
          <c:showPercent val="0"/>
          <c:showBubbleSize val="0"/>
        </c:dLbls>
        <c:gapWidth val="219"/>
        <c:overlap val="-27"/>
        <c:axId val="405313088"/>
        <c:axId val="405302920"/>
      </c:barChart>
      <c:dateAx>
        <c:axId val="405313088"/>
        <c:scaling>
          <c:orientation val="minMax"/>
        </c:scaling>
        <c:delete val="0"/>
        <c:axPos val="b"/>
        <c:numFmt formatCode="m&quot;月&quot;d&quot;日&quot;"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05302920"/>
        <c:crosses val="autoZero"/>
        <c:auto val="1"/>
        <c:lblOffset val="100"/>
        <c:baseTimeUnit val="days"/>
      </c:dateAx>
      <c:valAx>
        <c:axId val="40530292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0531308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1400" b="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49089287953443"/>
          <c:y val="5.5892974965091741E-2"/>
          <c:w val="0.67568619723696977"/>
          <c:h val="0.68731822246153118"/>
        </c:manualLayout>
      </c:layout>
      <c:barChart>
        <c:barDir val="col"/>
        <c:grouping val="clustered"/>
        <c:varyColors val="0"/>
        <c:ser>
          <c:idx val="0"/>
          <c:order val="0"/>
          <c:spPr>
            <a:solidFill>
              <a:srgbClr val="FFCCFF"/>
            </a:solidFill>
            <a:ln w="12700">
              <a:solidFill>
                <a:schemeClr val="tx1"/>
              </a:solidFill>
            </a:ln>
          </c:spPr>
          <c:invertIfNegative val="0"/>
          <c:dPt>
            <c:idx val="0"/>
            <c:invertIfNegative val="0"/>
            <c:bubble3D val="0"/>
            <c:extLst>
              <c:ext xmlns:c16="http://schemas.microsoft.com/office/drawing/2014/chart" uri="{C3380CC4-5D6E-409C-BE32-E72D297353CC}">
                <c16:uniqueId val="{00000000-C8CC-425C-969E-C30EDFD8C042}"/>
              </c:ext>
            </c:extLst>
          </c:dPt>
          <c:dPt>
            <c:idx val="1"/>
            <c:invertIfNegative val="0"/>
            <c:bubble3D val="0"/>
            <c:extLst>
              <c:ext xmlns:c16="http://schemas.microsoft.com/office/drawing/2014/chart" uri="{C3380CC4-5D6E-409C-BE32-E72D297353CC}">
                <c16:uniqueId val="{00000001-C8CC-425C-969E-C30EDFD8C042}"/>
              </c:ext>
            </c:extLst>
          </c:dPt>
          <c:dPt>
            <c:idx val="2"/>
            <c:invertIfNegative val="0"/>
            <c:bubble3D val="0"/>
            <c:extLst>
              <c:ext xmlns:c16="http://schemas.microsoft.com/office/drawing/2014/chart" uri="{C3380CC4-5D6E-409C-BE32-E72D297353CC}">
                <c16:uniqueId val="{00000002-C8CC-425C-969E-C30EDFD8C042}"/>
              </c:ext>
            </c:extLst>
          </c:dPt>
          <c:dPt>
            <c:idx val="3"/>
            <c:invertIfNegative val="0"/>
            <c:bubble3D val="0"/>
            <c:extLst>
              <c:ext xmlns:c16="http://schemas.microsoft.com/office/drawing/2014/chart" uri="{C3380CC4-5D6E-409C-BE32-E72D297353CC}">
                <c16:uniqueId val="{00000003-C8CC-425C-969E-C30EDFD8C042}"/>
              </c:ext>
            </c:extLst>
          </c:dPt>
          <c:cat>
            <c:strRef>
              <c:f>サンプル!$A$3:$A$5</c:f>
              <c:strCache>
                <c:ptCount val="3"/>
                <c:pt idx="0">
                  <c:v>はみ出し</c:v>
                </c:pt>
                <c:pt idx="1">
                  <c:v>二重</c:v>
                </c:pt>
                <c:pt idx="2">
                  <c:v>欠品</c:v>
                </c:pt>
              </c:strCache>
            </c:strRef>
          </c:cat>
          <c:val>
            <c:numRef>
              <c:f>サンプル!$B$3:$B$5</c:f>
              <c:numCache>
                <c:formatCode>General</c:formatCode>
                <c:ptCount val="3"/>
                <c:pt idx="0">
                  <c:v>12</c:v>
                </c:pt>
                <c:pt idx="1">
                  <c:v>0</c:v>
                </c:pt>
                <c:pt idx="2">
                  <c:v>0</c:v>
                </c:pt>
              </c:numCache>
            </c:numRef>
          </c:val>
          <c:extLst>
            <c:ext xmlns:c16="http://schemas.microsoft.com/office/drawing/2014/chart" uri="{C3380CC4-5D6E-409C-BE32-E72D297353CC}">
              <c16:uniqueId val="{00000004-C8CC-425C-969E-C30EDFD8C042}"/>
            </c:ext>
          </c:extLst>
        </c:ser>
        <c:dLbls>
          <c:showLegendKey val="0"/>
          <c:showVal val="0"/>
          <c:showCatName val="0"/>
          <c:showSerName val="0"/>
          <c:showPercent val="0"/>
          <c:showBubbleSize val="0"/>
        </c:dLbls>
        <c:gapWidth val="0"/>
        <c:axId val="299382760"/>
        <c:axId val="1"/>
      </c:barChart>
      <c:lineChart>
        <c:grouping val="standard"/>
        <c:varyColors val="0"/>
        <c:ser>
          <c:idx val="1"/>
          <c:order val="1"/>
          <c:spPr>
            <a:ln>
              <a:solidFill>
                <a:schemeClr val="tx1"/>
              </a:solidFill>
            </a:ln>
          </c:spPr>
          <c:marker>
            <c:symbol val="circle"/>
            <c:size val="6"/>
            <c:spPr>
              <a:solidFill>
                <a:schemeClr val="tx1"/>
              </a:solidFill>
              <a:ln>
                <a:solidFill>
                  <a:schemeClr val="tx1"/>
                </a:solidFill>
              </a:ln>
            </c:spPr>
          </c:marker>
          <c:val>
            <c:numRef>
              <c:f>サンプル!$D$2:$D$5</c:f>
              <c:numCache>
                <c:formatCode>0</c:formatCode>
                <c:ptCount val="4"/>
                <c:pt idx="0" formatCode="General">
                  <c:v>0</c:v>
                </c:pt>
                <c:pt idx="1">
                  <c:v>100</c:v>
                </c:pt>
                <c:pt idx="2">
                  <c:v>100</c:v>
                </c:pt>
                <c:pt idx="3">
                  <c:v>100</c:v>
                </c:pt>
              </c:numCache>
            </c:numRef>
          </c:val>
          <c:smooth val="0"/>
          <c:extLst>
            <c:ext xmlns:c16="http://schemas.microsoft.com/office/drawing/2014/chart" uri="{C3380CC4-5D6E-409C-BE32-E72D297353CC}">
              <c16:uniqueId val="{00000005-C8CC-425C-969E-C30EDFD8C042}"/>
            </c:ext>
          </c:extLst>
        </c:ser>
        <c:dLbls>
          <c:showLegendKey val="0"/>
          <c:showVal val="0"/>
          <c:showCatName val="0"/>
          <c:showSerName val="0"/>
          <c:showPercent val="0"/>
          <c:showBubbleSize val="0"/>
        </c:dLbls>
        <c:marker val="1"/>
        <c:smooth val="0"/>
        <c:axId val="3"/>
        <c:axId val="4"/>
      </c:lineChart>
      <c:catAx>
        <c:axId val="299382760"/>
        <c:scaling>
          <c:orientation val="minMax"/>
        </c:scaling>
        <c:delete val="0"/>
        <c:axPos val="b"/>
        <c:numFmt formatCode="General" sourceLinked="1"/>
        <c:majorTickMark val="none"/>
        <c:minorTickMark val="none"/>
        <c:tickLblPos val="nextTo"/>
        <c:txPr>
          <a:bodyPr rot="0" vert="eaVert"/>
          <a:lstStyle/>
          <a:p>
            <a:pPr>
              <a:defRPr/>
            </a:pPr>
            <a:endParaRPr lang="ja-JP"/>
          </a:p>
        </c:txPr>
        <c:crossAx val="1"/>
        <c:crosses val="autoZero"/>
        <c:auto val="1"/>
        <c:lblAlgn val="ctr"/>
        <c:lblOffset val="100"/>
        <c:noMultiLvlLbl val="0"/>
      </c:catAx>
      <c:valAx>
        <c:axId val="1"/>
        <c:scaling>
          <c:orientation val="minMax"/>
          <c:max val="12"/>
          <c:min val="0"/>
        </c:scaling>
        <c:delete val="0"/>
        <c:axPos val="l"/>
        <c:title>
          <c:tx>
            <c:rich>
              <a:bodyPr rot="0" vert="eaVert"/>
              <a:lstStyle/>
              <a:p>
                <a:pPr>
                  <a:defRPr/>
                </a:pPr>
                <a:r>
                  <a:rPr lang="ja-JP"/>
                  <a:t>不良数</a:t>
                </a:r>
                <a:r>
                  <a:rPr lang="en-US"/>
                  <a:t>(</a:t>
                </a:r>
                <a:r>
                  <a:rPr lang="ja-JP"/>
                  <a:t>個</a:t>
                </a:r>
                <a:r>
                  <a:rPr lang="en-US"/>
                  <a:t>)</a:t>
                </a:r>
                <a:endParaRPr lang="ja-JP"/>
              </a:p>
            </c:rich>
          </c:tx>
          <c:layout>
            <c:manualLayout>
              <c:xMode val="edge"/>
              <c:yMode val="edge"/>
              <c:x val="5.766638520479677E-2"/>
              <c:y val="0.24907934253897798"/>
            </c:manualLayout>
          </c:layout>
          <c:overlay val="0"/>
        </c:title>
        <c:numFmt formatCode="General" sourceLinked="1"/>
        <c:majorTickMark val="in"/>
        <c:minorTickMark val="none"/>
        <c:tickLblPos val="nextTo"/>
        <c:crossAx val="299382760"/>
        <c:crosses val="autoZero"/>
        <c:crossBetween val="between"/>
        <c:majorUnit val="2"/>
      </c:valAx>
      <c:catAx>
        <c:axId val="3"/>
        <c:scaling>
          <c:orientation val="minMax"/>
        </c:scaling>
        <c:delete val="0"/>
        <c:axPos val="t"/>
        <c:majorTickMark val="none"/>
        <c:minorTickMark val="none"/>
        <c:tickLblPos val="none"/>
        <c:spPr>
          <a:ln>
            <a:noFill/>
          </a:ln>
        </c:spPr>
        <c:crossAx val="4"/>
        <c:crosses val="max"/>
        <c:auto val="1"/>
        <c:lblAlgn val="ctr"/>
        <c:lblOffset val="100"/>
        <c:noMultiLvlLbl val="0"/>
      </c:catAx>
      <c:valAx>
        <c:axId val="4"/>
        <c:scaling>
          <c:orientation val="minMax"/>
          <c:max val="100"/>
          <c:min val="0"/>
        </c:scaling>
        <c:delete val="0"/>
        <c:axPos val="r"/>
        <c:numFmt formatCode="General" sourceLinked="1"/>
        <c:majorTickMark val="in"/>
        <c:minorTickMark val="none"/>
        <c:tickLblPos val="nextTo"/>
        <c:spPr>
          <a:ln/>
        </c:spPr>
        <c:crossAx val="3"/>
        <c:crosses val="max"/>
        <c:crossBetween val="midCat"/>
      </c:valAx>
    </c:plotArea>
    <c:plotVisOnly val="1"/>
    <c:dispBlanksAs val="gap"/>
    <c:showDLblsOverMax val="0"/>
  </c:chart>
  <c:txPr>
    <a:bodyPr/>
    <a:lstStyle/>
    <a:p>
      <a:pPr>
        <a:defRPr sz="1400" b="1">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en-US" altLang="ja-JP" sz="1800" b="1" u="none" dirty="0">
                <a:solidFill>
                  <a:schemeClr val="tx1"/>
                </a:solidFill>
                <a:latin typeface="Meiryo UI" panose="020B0604030504040204" pitchFamily="50" charset="-128"/>
                <a:ea typeface="Meiryo UI" panose="020B0604030504040204" pitchFamily="50" charset="-128"/>
              </a:rPr>
              <a:t>NG</a:t>
            </a:r>
            <a:r>
              <a:rPr lang="ja-JP" altLang="en-US" sz="1800" b="1" u="none" dirty="0">
                <a:solidFill>
                  <a:schemeClr val="tx1"/>
                </a:solidFill>
                <a:latin typeface="Meiryo UI" panose="020B0604030504040204" pitchFamily="50" charset="-128"/>
                <a:ea typeface="Meiryo UI" panose="020B0604030504040204" pitchFamily="50" charset="-128"/>
              </a:rPr>
              <a:t>発生数値</a:t>
            </a:r>
          </a:p>
        </c:rich>
      </c:tx>
      <c:layout>
        <c:manualLayout>
          <c:xMode val="edge"/>
          <c:yMode val="edge"/>
          <c:x val="0.40296098348417758"/>
          <c:y val="1.556579823766419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4569473936419601E-2"/>
          <c:y val="0.18027895781265649"/>
          <c:w val="0.91543052606358044"/>
          <c:h val="0.57038134938195517"/>
        </c:manualLayout>
      </c:layout>
      <c:lineChart>
        <c:grouping val="standard"/>
        <c:varyColors val="0"/>
        <c:ser>
          <c:idx val="0"/>
          <c:order val="0"/>
          <c:tx>
            <c:strRef>
              <c:f>Sheet1!$A$2</c:f>
              <c:strCache>
                <c:ptCount val="1"/>
                <c:pt idx="0">
                  <c:v>上側</c:v>
                </c:pt>
              </c:strCache>
            </c:strRef>
          </c:tx>
          <c:spPr>
            <a:ln w="28575" cap="rnd">
              <a:solidFill>
                <a:schemeClr val="tx1"/>
              </a:solidFill>
              <a:round/>
            </a:ln>
            <a:effectLst/>
          </c:spPr>
          <c:marker>
            <c:symbol val="circle"/>
            <c:size val="5"/>
            <c:spPr>
              <a:solidFill>
                <a:schemeClr val="tx1"/>
              </a:solidFill>
              <a:ln w="25400">
                <a:solidFill>
                  <a:schemeClr val="tx1"/>
                </a:solidFill>
              </a:ln>
              <a:effectLst/>
            </c:spPr>
          </c:marker>
          <c:dLbls>
            <c:numFmt formatCode="#,##0.00_);[Red]\(#,##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N-1</c:v>
                </c:pt>
                <c:pt idx="1">
                  <c:v>N-2</c:v>
                </c:pt>
                <c:pt idx="2">
                  <c:v>N-3</c:v>
                </c:pt>
                <c:pt idx="3">
                  <c:v>N-4</c:v>
                </c:pt>
                <c:pt idx="4">
                  <c:v>N-5</c:v>
                </c:pt>
                <c:pt idx="5">
                  <c:v>N-6</c:v>
                </c:pt>
                <c:pt idx="6">
                  <c:v>N-7</c:v>
                </c:pt>
                <c:pt idx="7">
                  <c:v>N-8</c:v>
                </c:pt>
                <c:pt idx="8">
                  <c:v>N-9</c:v>
                </c:pt>
                <c:pt idx="9">
                  <c:v>N-10</c:v>
                </c:pt>
                <c:pt idx="10">
                  <c:v>N-11</c:v>
                </c:pt>
                <c:pt idx="11">
                  <c:v>N-12</c:v>
                </c:pt>
              </c:strCache>
            </c:strRef>
          </c:cat>
          <c:val>
            <c:numRef>
              <c:f>Sheet1!$B$2:$M$2</c:f>
              <c:numCache>
                <c:formatCode>General</c:formatCode>
                <c:ptCount val="12"/>
                <c:pt idx="0">
                  <c:v>0.28000000000000003</c:v>
                </c:pt>
                <c:pt idx="1">
                  <c:v>0.18</c:v>
                </c:pt>
                <c:pt idx="2">
                  <c:v>0.2</c:v>
                </c:pt>
                <c:pt idx="3">
                  <c:v>0.24</c:v>
                </c:pt>
                <c:pt idx="4">
                  <c:v>0.19</c:v>
                </c:pt>
                <c:pt idx="5">
                  <c:v>0.2</c:v>
                </c:pt>
                <c:pt idx="6">
                  <c:v>0.19</c:v>
                </c:pt>
                <c:pt idx="7">
                  <c:v>0.21</c:v>
                </c:pt>
                <c:pt idx="8">
                  <c:v>0.26</c:v>
                </c:pt>
                <c:pt idx="9">
                  <c:v>0.21</c:v>
                </c:pt>
                <c:pt idx="10">
                  <c:v>0.24</c:v>
                </c:pt>
                <c:pt idx="11">
                  <c:v>0.22</c:v>
                </c:pt>
              </c:numCache>
            </c:numRef>
          </c:val>
          <c:smooth val="0"/>
          <c:extLst>
            <c:ext xmlns:c16="http://schemas.microsoft.com/office/drawing/2014/chart" uri="{C3380CC4-5D6E-409C-BE32-E72D297353CC}">
              <c16:uniqueId val="{00000000-50FB-4665-B45A-C378F9967BE7}"/>
            </c:ext>
          </c:extLst>
        </c:ser>
        <c:ser>
          <c:idx val="2"/>
          <c:order val="2"/>
          <c:tx>
            <c:strRef>
              <c:f>Sheet1!$A$4</c:f>
              <c:strCache>
                <c:ptCount val="1"/>
                <c:pt idx="0">
                  <c:v>下側</c:v>
                </c:pt>
              </c:strCache>
            </c:strRef>
          </c:tx>
          <c:spPr>
            <a:ln w="28575" cap="rnd">
              <a:noFill/>
              <a:round/>
            </a:ln>
            <a:effectLst/>
          </c:spPr>
          <c:marker>
            <c:symbol val="none"/>
          </c:marker>
          <c:cat>
            <c:strRef>
              <c:f>Sheet1!$B$1:$M$1</c:f>
              <c:strCache>
                <c:ptCount val="12"/>
                <c:pt idx="0">
                  <c:v>N-1</c:v>
                </c:pt>
                <c:pt idx="1">
                  <c:v>N-2</c:v>
                </c:pt>
                <c:pt idx="2">
                  <c:v>N-3</c:v>
                </c:pt>
                <c:pt idx="3">
                  <c:v>N-4</c:v>
                </c:pt>
                <c:pt idx="4">
                  <c:v>N-5</c:v>
                </c:pt>
                <c:pt idx="5">
                  <c:v>N-6</c:v>
                </c:pt>
                <c:pt idx="6">
                  <c:v>N-7</c:v>
                </c:pt>
                <c:pt idx="7">
                  <c:v>N-8</c:v>
                </c:pt>
                <c:pt idx="8">
                  <c:v>N-9</c:v>
                </c:pt>
                <c:pt idx="9">
                  <c:v>N-10</c:v>
                </c:pt>
                <c:pt idx="10">
                  <c:v>N-11</c:v>
                </c:pt>
                <c:pt idx="11">
                  <c:v>N-12</c:v>
                </c:pt>
              </c:strCache>
            </c:strRef>
          </c:cat>
          <c:val>
            <c:numRef>
              <c:f>Sheet1!$B$4:$M$4</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1-50FB-4665-B45A-C378F9967BE7}"/>
            </c:ext>
          </c:extLst>
        </c:ser>
        <c:dLbls>
          <c:showLegendKey val="0"/>
          <c:showVal val="0"/>
          <c:showCatName val="0"/>
          <c:showSerName val="0"/>
          <c:showPercent val="0"/>
          <c:showBubbleSize val="0"/>
        </c:dLbls>
        <c:marker val="1"/>
        <c:smooth val="0"/>
        <c:axId val="823511416"/>
        <c:axId val="823513712"/>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下側</c:v>
                      </c:pt>
                    </c:strCache>
                  </c:strRef>
                </c:tx>
                <c:spPr>
                  <a:ln w="28575" cap="rnd">
                    <a:solidFill>
                      <a:schemeClr val="accent2"/>
                    </a:solidFill>
                    <a:round/>
                  </a:ln>
                  <a:effectLst/>
                </c:spPr>
                <c:marker>
                  <c:symbol val="none"/>
                </c:marker>
                <c:cat>
                  <c:strRef>
                    <c:extLst>
                      <c:ext uri="{02D57815-91ED-43cb-92C2-25804820EDAC}">
                        <c15:formulaRef>
                          <c15:sqref>Sheet1!$B$1:$M$1</c15:sqref>
                        </c15:formulaRef>
                      </c:ext>
                    </c:extLst>
                    <c:strCache>
                      <c:ptCount val="12"/>
                      <c:pt idx="0">
                        <c:v>N-1</c:v>
                      </c:pt>
                      <c:pt idx="1">
                        <c:v>N-2</c:v>
                      </c:pt>
                      <c:pt idx="2">
                        <c:v>N-3</c:v>
                      </c:pt>
                      <c:pt idx="3">
                        <c:v>N-4</c:v>
                      </c:pt>
                      <c:pt idx="4">
                        <c:v>N-5</c:v>
                      </c:pt>
                      <c:pt idx="5">
                        <c:v>N-6</c:v>
                      </c:pt>
                      <c:pt idx="6">
                        <c:v>N-7</c:v>
                      </c:pt>
                      <c:pt idx="7">
                        <c:v>N-8</c:v>
                      </c:pt>
                      <c:pt idx="8">
                        <c:v>N-9</c:v>
                      </c:pt>
                      <c:pt idx="9">
                        <c:v>N-10</c:v>
                      </c:pt>
                      <c:pt idx="10">
                        <c:v>N-11</c:v>
                      </c:pt>
                      <c:pt idx="11">
                        <c:v>N-12</c:v>
                      </c:pt>
                    </c:strCache>
                  </c:strRef>
                </c:cat>
                <c:val>
                  <c:numRef>
                    <c:extLst>
                      <c:ext uri="{02D57815-91ED-43cb-92C2-25804820EDAC}">
                        <c15:formulaRef>
                          <c15:sqref>Sheet1!$B$3:$M$3</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2-50FB-4665-B45A-C378F9967BE7}"/>
                  </c:ext>
                </c:extLst>
              </c15:ser>
            </c15:filteredLineSeries>
          </c:ext>
        </c:extLst>
      </c:lineChart>
      <c:catAx>
        <c:axId val="823511416"/>
        <c:scaling>
          <c:orientation val="minMax"/>
        </c:scaling>
        <c:delete val="0"/>
        <c:axPos val="b"/>
        <c:numFmt formatCode="General" sourceLinked="1"/>
        <c:majorTickMark val="in"/>
        <c:minorTickMark val="none"/>
        <c:tickLblPos val="nextTo"/>
        <c:spPr>
          <a:noFill/>
          <a:ln w="9525" cap="flat" cmpd="sng" algn="ctr">
            <a:no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23513712"/>
        <c:crossesAt val="0"/>
        <c:auto val="0"/>
        <c:lblAlgn val="ctr"/>
        <c:lblOffset val="100"/>
        <c:noMultiLvlLbl val="0"/>
      </c:catAx>
      <c:valAx>
        <c:axId val="823513712"/>
        <c:scaling>
          <c:orientation val="minMax"/>
          <c:max val="1.5"/>
          <c:min val="-1.5"/>
        </c:scaling>
        <c:delete val="0"/>
        <c:axPos val="l"/>
        <c:majorGridlines>
          <c:spPr>
            <a:ln w="9525" cap="flat" cmpd="sng" algn="ctr">
              <a:noFill/>
              <a:round/>
            </a:ln>
            <a:effectLst/>
          </c:spPr>
        </c:majorGridlines>
        <c:numFmt formatCode="#,##0.0_ " sourceLinked="0"/>
        <c:majorTickMark val="none"/>
        <c:minorTickMark val="none"/>
        <c:tickLblPos val="low"/>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823511416"/>
        <c:crosses val="autoZero"/>
        <c:crossBetween val="between"/>
        <c:majorUnit val="0.5"/>
        <c:minorUnit val="0.1"/>
      </c:valAx>
      <c:dTable>
        <c:showHorzBorder val="0"/>
        <c:showVertBorder val="0"/>
        <c:showOutline val="0"/>
        <c:showKeys val="0"/>
        <c:spPr>
          <a:noFill/>
          <a:ln w="25400" cap="flat" cmpd="sng" algn="ctr">
            <a:noFill/>
            <a:round/>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ja-JP"/>
          </a:p>
        </c:txPr>
      </c:dTable>
      <c:spPr>
        <a:solidFill>
          <a:schemeClr val="bg1"/>
        </a:solidFill>
        <a:ln>
          <a:solidFill>
            <a:schemeClr val="tx1"/>
          </a:solid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Entry>
      <c:legendEntry>
        <c:idx val="1"/>
        <c:delete val="1"/>
      </c:legendEntry>
      <c:layout>
        <c:manualLayout>
          <c:xMode val="edge"/>
          <c:yMode val="edge"/>
          <c:x val="0.83067614612129681"/>
          <c:y val="9.1294285597491989E-2"/>
          <c:w val="0.10981843398997941"/>
          <c:h val="8.3532151163425536E-2"/>
        </c:manualLayout>
      </c:layout>
      <c:overlay val="0"/>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9650653586111E-2"/>
          <c:y val="8.5566955769452197E-2"/>
          <c:w val="0.93577066929133856"/>
          <c:h val="0.69199675861240417"/>
        </c:manualLayout>
      </c:layout>
      <c:barChart>
        <c:barDir val="col"/>
        <c:grouping val="clustered"/>
        <c:varyColors val="0"/>
        <c:ser>
          <c:idx val="0"/>
          <c:order val="0"/>
          <c:tx>
            <c:strRef>
              <c:f>Sheet1!$B$1</c:f>
              <c:strCache>
                <c:ptCount val="1"/>
                <c:pt idx="0">
                  <c:v>不良数</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m"月"d"日"</c:formatCode>
                <c:ptCount val="5"/>
                <c:pt idx="0">
                  <c:v>45528</c:v>
                </c:pt>
                <c:pt idx="1">
                  <c:v>45529</c:v>
                </c:pt>
                <c:pt idx="2">
                  <c:v>45530</c:v>
                </c:pt>
                <c:pt idx="3">
                  <c:v>45531</c:v>
                </c:pt>
                <c:pt idx="4">
                  <c:v>45532</c:v>
                </c:pt>
              </c:numCache>
            </c:numRef>
          </c:cat>
          <c:val>
            <c:numRef>
              <c:f>Sheet1!$B$2:$B$6</c:f>
              <c:numCache>
                <c:formatCode>General</c:formatCode>
                <c:ptCount val="5"/>
                <c:pt idx="0">
                  <c:v>9</c:v>
                </c:pt>
                <c:pt idx="1">
                  <c:v>6</c:v>
                </c:pt>
                <c:pt idx="2">
                  <c:v>6</c:v>
                </c:pt>
                <c:pt idx="3">
                  <c:v>7</c:v>
                </c:pt>
                <c:pt idx="4">
                  <c:v>12</c:v>
                </c:pt>
              </c:numCache>
            </c:numRef>
          </c:val>
          <c:extLst>
            <c:ext xmlns:c16="http://schemas.microsoft.com/office/drawing/2014/chart" uri="{C3380CC4-5D6E-409C-BE32-E72D297353CC}">
              <c16:uniqueId val="{00000000-C53E-4CBD-A3AF-5C7E6F91BB26}"/>
            </c:ext>
          </c:extLst>
        </c:ser>
        <c:ser>
          <c:idx val="1"/>
          <c:order val="1"/>
          <c:tx>
            <c:strRef>
              <c:f>Sheet1!$C$1</c:f>
              <c:strCache>
                <c:ptCount val="1"/>
                <c:pt idx="0">
                  <c:v>再検合格数</c:v>
                </c:pt>
              </c:strCache>
            </c:strRef>
          </c:tx>
          <c:spPr>
            <a:solidFill>
              <a:srgbClr val="CCECF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m"月"d"日"</c:formatCode>
                <c:ptCount val="5"/>
                <c:pt idx="0">
                  <c:v>45528</c:v>
                </c:pt>
                <c:pt idx="1">
                  <c:v>45529</c:v>
                </c:pt>
                <c:pt idx="2">
                  <c:v>45530</c:v>
                </c:pt>
                <c:pt idx="3">
                  <c:v>45531</c:v>
                </c:pt>
                <c:pt idx="4">
                  <c:v>45532</c:v>
                </c:pt>
              </c:numCache>
            </c:numRef>
          </c:cat>
          <c:val>
            <c:numRef>
              <c:f>Sheet1!$C$2:$C$6</c:f>
              <c:numCache>
                <c:formatCode>General</c:formatCode>
                <c:ptCount val="5"/>
                <c:pt idx="0">
                  <c:v>9</c:v>
                </c:pt>
                <c:pt idx="1">
                  <c:v>6</c:v>
                </c:pt>
                <c:pt idx="2">
                  <c:v>6</c:v>
                </c:pt>
                <c:pt idx="3">
                  <c:v>7</c:v>
                </c:pt>
                <c:pt idx="4">
                  <c:v>12</c:v>
                </c:pt>
              </c:numCache>
            </c:numRef>
          </c:val>
          <c:extLst>
            <c:ext xmlns:c16="http://schemas.microsoft.com/office/drawing/2014/chart" uri="{C3380CC4-5D6E-409C-BE32-E72D297353CC}">
              <c16:uniqueId val="{00000001-C53E-4CBD-A3AF-5C7E6F91BB26}"/>
            </c:ext>
          </c:extLst>
        </c:ser>
        <c:dLbls>
          <c:showLegendKey val="0"/>
          <c:showVal val="0"/>
          <c:showCatName val="0"/>
          <c:showSerName val="0"/>
          <c:showPercent val="0"/>
          <c:showBubbleSize val="0"/>
        </c:dLbls>
        <c:gapWidth val="219"/>
        <c:overlap val="-27"/>
        <c:axId val="1166700480"/>
        <c:axId val="1166698184"/>
      </c:barChart>
      <c:dateAx>
        <c:axId val="1166700480"/>
        <c:scaling>
          <c:orientation val="minMax"/>
        </c:scaling>
        <c:delete val="0"/>
        <c:axPos val="b"/>
        <c:numFmt formatCode="m&quot;月&quot;d&quot;日&quot;"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66698184"/>
        <c:crosses val="autoZero"/>
        <c:auto val="1"/>
        <c:lblOffset val="100"/>
        <c:baseTimeUnit val="days"/>
      </c:dateAx>
      <c:valAx>
        <c:axId val="1166698184"/>
        <c:scaling>
          <c:orientation val="minMax"/>
          <c:max val="15"/>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66700480"/>
        <c:crosses val="autoZero"/>
        <c:crossBetween val="between"/>
        <c:majorUnit val="5"/>
      </c:valAx>
      <c:spPr>
        <a:noFill/>
        <a:ln>
          <a:noFill/>
        </a:ln>
        <a:effectLst/>
      </c:spPr>
    </c:plotArea>
    <c:legend>
      <c:legendPos val="b"/>
      <c:layout>
        <c:manualLayout>
          <c:xMode val="edge"/>
          <c:yMode val="edge"/>
          <c:x val="0.58049860530718556"/>
          <c:y val="4.0007119484817562E-2"/>
          <c:w val="0.22467396653543306"/>
          <c:h val="0.2147610136830491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F5F48-8389-4C47-82D6-8F5314814E6D}" type="doc">
      <dgm:prSet loTypeId="urn:microsoft.com/office/officeart/2008/layout/CaptionedPictures" loCatId="picture" qsTypeId="urn:microsoft.com/office/officeart/2005/8/quickstyle/simple1" qsCatId="simple" csTypeId="urn:microsoft.com/office/officeart/2005/8/colors/accent1_1" csCatId="accent1" phldr="1"/>
      <dgm:spPr/>
      <dgm:t>
        <a:bodyPr/>
        <a:lstStyle/>
        <a:p>
          <a:endParaRPr kumimoji="1" lang="ja-JP" altLang="en-US"/>
        </a:p>
      </dgm:t>
    </dgm:pt>
    <dgm:pt modelId="{17B51F1B-7954-4ECA-BFDB-ED336C71C09F}">
      <dgm:prSet phldrT="[テキスト]" custT="1"/>
      <dgm:spPr/>
      <dgm:t>
        <a:bodyPr/>
        <a:lstStyle/>
        <a:p>
          <a:r>
            <a:rPr kumimoji="1" lang="ja-JP" altLang="en-US" sz="3600" b="1"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走る</a:t>
          </a:r>
        </a:p>
      </dgm:t>
    </dgm:pt>
    <dgm:pt modelId="{18790AFF-0713-49E2-9F1D-1787377F97C2}" type="parTrans" cxnId="{60AE0CC1-2ACE-485B-A846-8AB38270EE8D}">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EBDCD731-CB52-4F61-8743-CFC2545AE4E8}" type="sibTrans" cxnId="{60AE0CC1-2ACE-485B-A846-8AB38270EE8D}">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3A2EAAB2-3AB5-4167-8567-CF1767211540}">
      <dgm:prSet phldrT="[テキスト]" custT="1"/>
      <dgm:spPr/>
      <dgm:t>
        <a:bodyPr/>
        <a:lstStyle/>
        <a:p>
          <a:r>
            <a:rPr kumimoji="1" lang="ja-JP" altLang="en-US" sz="3600" b="1"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曲がる</a:t>
          </a:r>
        </a:p>
      </dgm:t>
    </dgm:pt>
    <dgm:pt modelId="{9F7E4BA8-EB76-4629-AC07-351B4833BDE2}" type="parTrans" cxnId="{7FAAFDED-4872-4757-9721-E8999F68ACAD}">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B530D3D5-DBC4-46C2-89EB-E2FB4F4E8C59}" type="sibTrans" cxnId="{7FAAFDED-4872-4757-9721-E8999F68ACAD}">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A12E6260-56B3-4311-968A-EADB6DE0AD05}">
      <dgm:prSet phldrT="[テキスト]" custT="1"/>
      <dgm:spPr/>
      <dgm:t>
        <a:bodyPr/>
        <a:lstStyle/>
        <a:p>
          <a:r>
            <a:rPr kumimoji="1" lang="ja-JP" altLang="en-US" sz="3600" b="1"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止まる</a:t>
          </a:r>
          <a:endParaRPr kumimoji="1" lang="ja-JP" altLang="en-US" sz="2800" b="1"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endParaRPr>
        </a:p>
      </dgm:t>
    </dgm:pt>
    <dgm:pt modelId="{B77C1220-B475-4878-A40F-666A8594261D}" type="parTrans" cxnId="{9A4B3232-7B33-4784-961C-79D4FD4029E8}">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24306F30-81F3-4C41-BF02-75927E981D93}" type="sibTrans" cxnId="{9A4B3232-7B33-4784-961C-79D4FD4029E8}">
      <dgm:prSet/>
      <dgm:spPr/>
      <dgm:t>
        <a:bodyPr/>
        <a:lstStyle/>
        <a:p>
          <a:endParaRPr kumimoji="1" lang="ja-JP" altLang="en-US" b="1">
            <a:solidFill>
              <a:srgbClr val="FFFF00"/>
            </a:solidFill>
            <a:latin typeface="HGS創英角ﾎﾟｯﾌﾟ体" panose="040B0A00000000000000" pitchFamily="50" charset="-128"/>
            <a:ea typeface="HGS創英角ﾎﾟｯﾌﾟ体" panose="040B0A00000000000000" pitchFamily="50" charset="-128"/>
          </a:endParaRPr>
        </a:p>
      </dgm:t>
    </dgm:pt>
    <dgm:pt modelId="{1F4AF720-B1EB-46EF-A56F-F26850ED2BAC}" type="pres">
      <dgm:prSet presAssocID="{BD3F5F48-8389-4C47-82D6-8F5314814E6D}" presName="Name0" presStyleCnt="0">
        <dgm:presLayoutVars>
          <dgm:chMax/>
          <dgm:chPref/>
          <dgm:dir/>
        </dgm:presLayoutVars>
      </dgm:prSet>
      <dgm:spPr/>
    </dgm:pt>
    <dgm:pt modelId="{63574738-17E4-4A76-B736-C46273E932F4}" type="pres">
      <dgm:prSet presAssocID="{17B51F1B-7954-4ECA-BFDB-ED336C71C09F}" presName="composite" presStyleCnt="0">
        <dgm:presLayoutVars>
          <dgm:chMax val="1"/>
          <dgm:chPref val="1"/>
        </dgm:presLayoutVars>
      </dgm:prSet>
      <dgm:spPr/>
    </dgm:pt>
    <dgm:pt modelId="{6C4D388B-910B-4C00-B7BC-57C4CF73904E}" type="pres">
      <dgm:prSet presAssocID="{17B51F1B-7954-4ECA-BFDB-ED336C71C09F}" presName="Accent" presStyleLbl="trAlignAcc1" presStyleIdx="0" presStyleCnt="3" custScaleX="112710" custScaleY="118717" custLinFactNeighborX="8951" custLinFactNeighborY="-447">
        <dgm:presLayoutVars>
          <dgm:chMax val="0"/>
          <dgm:chPref val="0"/>
        </dgm:presLayoutVars>
      </dgm:prSet>
      <dgm:spPr>
        <a:solidFill>
          <a:srgbClr val="0070C0">
            <a:alpha val="50000"/>
          </a:srgbClr>
        </a:solidFill>
      </dgm:spPr>
    </dgm:pt>
    <dgm:pt modelId="{955793D4-8904-462A-85B1-C757ADA796E6}" type="pres">
      <dgm:prSet presAssocID="{17B51F1B-7954-4ECA-BFDB-ED336C71C09F}" presName="Image" presStyleLbl="alignImgPlace1" presStyleIdx="0" presStyleCnt="3" custScaleX="112710" custScaleY="118717" custLinFactNeighborX="10456" custLinFactNeighborY="1816">
        <dgm:presLayoutVars>
          <dgm:chMax val="0"/>
          <dgm:chPref val="0"/>
        </dgm:presLayoutVars>
      </dgm:prSet>
      <dgm:spPr>
        <a:ln w="19050">
          <a:solidFill>
            <a:srgbClr val="3D67B1"/>
          </a:solidFill>
        </a:ln>
      </dgm:spPr>
    </dgm:pt>
    <dgm:pt modelId="{2BCFED56-8C24-4BF8-B53E-FC7D0B542D67}" type="pres">
      <dgm:prSet presAssocID="{17B51F1B-7954-4ECA-BFDB-ED336C71C09F}" presName="ChildComposite" presStyleCnt="0"/>
      <dgm:spPr/>
    </dgm:pt>
    <dgm:pt modelId="{B80179BF-2C26-4773-A088-E1776944C3B4}" type="pres">
      <dgm:prSet presAssocID="{17B51F1B-7954-4ECA-BFDB-ED336C71C09F}" presName="Child" presStyleLbl="node1" presStyleIdx="0" presStyleCnt="0">
        <dgm:presLayoutVars>
          <dgm:chMax val="0"/>
          <dgm:chPref val="0"/>
          <dgm:bulletEnabled val="1"/>
        </dgm:presLayoutVars>
      </dgm:prSet>
      <dgm:spPr/>
    </dgm:pt>
    <dgm:pt modelId="{DD4B6AF7-2219-4084-9CA4-93D608E5E25E}" type="pres">
      <dgm:prSet presAssocID="{17B51F1B-7954-4ECA-BFDB-ED336C71C09F}" presName="Parent" presStyleLbl="revTx" presStyleIdx="0" presStyleCnt="3" custScaleX="118719" custLinFactNeighborX="11228" custLinFactNeighborY="37436">
        <dgm:presLayoutVars>
          <dgm:chMax val="1"/>
          <dgm:chPref val="0"/>
          <dgm:bulletEnabled val="1"/>
        </dgm:presLayoutVars>
      </dgm:prSet>
      <dgm:spPr/>
    </dgm:pt>
    <dgm:pt modelId="{FB55ED66-D15F-4E51-A890-CEC772EAC64C}" type="pres">
      <dgm:prSet presAssocID="{EBDCD731-CB52-4F61-8743-CFC2545AE4E8}" presName="sibTrans" presStyleCnt="0"/>
      <dgm:spPr/>
    </dgm:pt>
    <dgm:pt modelId="{D202217E-0A65-4A54-942C-A14484A9135D}" type="pres">
      <dgm:prSet presAssocID="{3A2EAAB2-3AB5-4167-8567-CF1767211540}" presName="composite" presStyleCnt="0">
        <dgm:presLayoutVars>
          <dgm:chMax val="1"/>
          <dgm:chPref val="1"/>
        </dgm:presLayoutVars>
      </dgm:prSet>
      <dgm:spPr/>
    </dgm:pt>
    <dgm:pt modelId="{E0CD05DB-CA16-4A75-B140-4F8CC6C67B6F}" type="pres">
      <dgm:prSet presAssocID="{3A2EAAB2-3AB5-4167-8567-CF1767211540}" presName="Accent" presStyleLbl="trAlignAcc1" presStyleIdx="1" presStyleCnt="3" custScaleX="112710" custScaleY="118717" custLinFactNeighborX="4450" custLinFactNeighborY="-1774">
        <dgm:presLayoutVars>
          <dgm:chMax val="0"/>
          <dgm:chPref val="0"/>
        </dgm:presLayoutVars>
      </dgm:prSet>
      <dgm:spPr>
        <a:solidFill>
          <a:srgbClr val="0070C0">
            <a:alpha val="50000"/>
          </a:srgbClr>
        </a:solidFill>
      </dgm:spPr>
    </dgm:pt>
    <dgm:pt modelId="{8D186801-80ED-434F-94FB-D0B3ED08043B}" type="pres">
      <dgm:prSet presAssocID="{3A2EAAB2-3AB5-4167-8567-CF1767211540}" presName="Image" presStyleLbl="alignImgPlace1" presStyleIdx="1" presStyleCnt="3" custScaleX="112710" custScaleY="118717" custLinFactNeighborX="5302" custLinFactNeighborY="402">
        <dgm:presLayoutVars>
          <dgm:chMax val="0"/>
          <dgm:chPref val="0"/>
        </dgm:presLayoutVars>
      </dgm:prSet>
      <dgm:spPr>
        <a:ln w="19050">
          <a:solidFill>
            <a:srgbClr val="3D67B1"/>
          </a:solidFill>
        </a:ln>
      </dgm:spPr>
    </dgm:pt>
    <dgm:pt modelId="{77B40D4A-6024-4FBC-8268-6ADBEA707D36}" type="pres">
      <dgm:prSet presAssocID="{3A2EAAB2-3AB5-4167-8567-CF1767211540}" presName="ChildComposite" presStyleCnt="0"/>
      <dgm:spPr/>
    </dgm:pt>
    <dgm:pt modelId="{8223A373-BD11-4D00-9B50-EEF756DBD205}" type="pres">
      <dgm:prSet presAssocID="{3A2EAAB2-3AB5-4167-8567-CF1767211540}" presName="Child" presStyleLbl="node1" presStyleIdx="0" presStyleCnt="0">
        <dgm:presLayoutVars>
          <dgm:chMax val="0"/>
          <dgm:chPref val="0"/>
          <dgm:bulletEnabled val="1"/>
        </dgm:presLayoutVars>
      </dgm:prSet>
      <dgm:spPr/>
    </dgm:pt>
    <dgm:pt modelId="{9AB39FDF-5525-4B7E-94F7-EF61946B86E8}" type="pres">
      <dgm:prSet presAssocID="{3A2EAAB2-3AB5-4167-8567-CF1767211540}" presName="Parent" presStyleLbl="revTx" presStyleIdx="1" presStyleCnt="3" custScaleX="118719" custLinFactNeighborX="9500" custLinFactNeighborY="38479">
        <dgm:presLayoutVars>
          <dgm:chMax val="1"/>
          <dgm:chPref val="0"/>
          <dgm:bulletEnabled val="1"/>
        </dgm:presLayoutVars>
      </dgm:prSet>
      <dgm:spPr/>
    </dgm:pt>
    <dgm:pt modelId="{FE724D0A-95EC-4C42-A05A-FD121F500AA9}" type="pres">
      <dgm:prSet presAssocID="{B530D3D5-DBC4-46C2-89EB-E2FB4F4E8C59}" presName="sibTrans" presStyleCnt="0"/>
      <dgm:spPr/>
    </dgm:pt>
    <dgm:pt modelId="{8FC5C854-F824-43D6-AD0F-1A6659C1E8FB}" type="pres">
      <dgm:prSet presAssocID="{A12E6260-56B3-4311-968A-EADB6DE0AD05}" presName="composite" presStyleCnt="0">
        <dgm:presLayoutVars>
          <dgm:chMax val="1"/>
          <dgm:chPref val="1"/>
        </dgm:presLayoutVars>
      </dgm:prSet>
      <dgm:spPr/>
    </dgm:pt>
    <dgm:pt modelId="{C23EF7CE-04F5-451B-818B-A1819EF7DFF2}" type="pres">
      <dgm:prSet presAssocID="{A12E6260-56B3-4311-968A-EADB6DE0AD05}" presName="Accent" presStyleLbl="trAlignAcc1" presStyleIdx="2" presStyleCnt="3" custScaleX="112710" custScaleY="118717" custLinFactNeighborX="4981" custLinFactNeighborY="-2035">
        <dgm:presLayoutVars>
          <dgm:chMax val="0"/>
          <dgm:chPref val="0"/>
        </dgm:presLayoutVars>
      </dgm:prSet>
      <dgm:spPr>
        <a:solidFill>
          <a:srgbClr val="0070C0">
            <a:alpha val="50000"/>
          </a:srgbClr>
        </a:solidFill>
      </dgm:spPr>
    </dgm:pt>
    <dgm:pt modelId="{E2361B18-A4F0-4A37-9846-3E1F94E01D48}" type="pres">
      <dgm:prSet presAssocID="{A12E6260-56B3-4311-968A-EADB6DE0AD05}" presName="Image" presStyleLbl="alignImgPlace1" presStyleIdx="2" presStyleCnt="3" custScaleX="112710" custScaleY="118717" custLinFactNeighborX="-1865" custLinFactNeighborY="323">
        <dgm:presLayoutVars>
          <dgm:chMax val="0"/>
          <dgm:chPref val="0"/>
        </dgm:presLayoutVars>
      </dgm:prSet>
      <dgm:spPr>
        <a:ln w="19050">
          <a:solidFill>
            <a:srgbClr val="3D67B1"/>
          </a:solidFill>
        </a:ln>
      </dgm:spPr>
    </dgm:pt>
    <dgm:pt modelId="{408DDF4F-9C7E-4602-9E44-A1F9D122FE43}" type="pres">
      <dgm:prSet presAssocID="{A12E6260-56B3-4311-968A-EADB6DE0AD05}" presName="ChildComposite" presStyleCnt="0"/>
      <dgm:spPr/>
    </dgm:pt>
    <dgm:pt modelId="{6A96EB51-73C2-434A-BF85-DF66E498AEAE}" type="pres">
      <dgm:prSet presAssocID="{A12E6260-56B3-4311-968A-EADB6DE0AD05}" presName="Child" presStyleLbl="node1" presStyleIdx="0" presStyleCnt="0">
        <dgm:presLayoutVars>
          <dgm:chMax val="0"/>
          <dgm:chPref val="0"/>
          <dgm:bulletEnabled val="1"/>
        </dgm:presLayoutVars>
      </dgm:prSet>
      <dgm:spPr/>
    </dgm:pt>
    <dgm:pt modelId="{05A7C4BB-972F-4345-B8AB-388F3B2E4DED}" type="pres">
      <dgm:prSet presAssocID="{A12E6260-56B3-4311-968A-EADB6DE0AD05}" presName="Parent" presStyleLbl="revTx" presStyleIdx="2" presStyleCnt="3" custScaleX="118719" custLinFactNeighborX="1305" custLinFactNeighborY="36435">
        <dgm:presLayoutVars>
          <dgm:chMax val="1"/>
          <dgm:chPref val="0"/>
          <dgm:bulletEnabled val="1"/>
        </dgm:presLayoutVars>
      </dgm:prSet>
      <dgm:spPr/>
    </dgm:pt>
  </dgm:ptLst>
  <dgm:cxnLst>
    <dgm:cxn modelId="{9A4B3232-7B33-4784-961C-79D4FD4029E8}" srcId="{BD3F5F48-8389-4C47-82D6-8F5314814E6D}" destId="{A12E6260-56B3-4311-968A-EADB6DE0AD05}" srcOrd="2" destOrd="0" parTransId="{B77C1220-B475-4878-A40F-666A8594261D}" sibTransId="{24306F30-81F3-4C41-BF02-75927E981D93}"/>
    <dgm:cxn modelId="{8EE62E5B-6115-416E-940C-A27F15B2F51D}" type="presOf" srcId="{17B51F1B-7954-4ECA-BFDB-ED336C71C09F}" destId="{DD4B6AF7-2219-4084-9CA4-93D608E5E25E}" srcOrd="0" destOrd="0" presId="urn:microsoft.com/office/officeart/2008/layout/CaptionedPictures"/>
    <dgm:cxn modelId="{6CD4219A-FEC1-46A0-B223-4E36699D4BF1}" type="presOf" srcId="{BD3F5F48-8389-4C47-82D6-8F5314814E6D}" destId="{1F4AF720-B1EB-46EF-A56F-F26850ED2BAC}" srcOrd="0" destOrd="0" presId="urn:microsoft.com/office/officeart/2008/layout/CaptionedPictures"/>
    <dgm:cxn modelId="{60AE0CC1-2ACE-485B-A846-8AB38270EE8D}" srcId="{BD3F5F48-8389-4C47-82D6-8F5314814E6D}" destId="{17B51F1B-7954-4ECA-BFDB-ED336C71C09F}" srcOrd="0" destOrd="0" parTransId="{18790AFF-0713-49E2-9F1D-1787377F97C2}" sibTransId="{EBDCD731-CB52-4F61-8743-CFC2545AE4E8}"/>
    <dgm:cxn modelId="{5612E7C9-13E6-43BE-A17B-919EBC5A1683}" type="presOf" srcId="{3A2EAAB2-3AB5-4167-8567-CF1767211540}" destId="{9AB39FDF-5525-4B7E-94F7-EF61946B86E8}" srcOrd="0" destOrd="0" presId="urn:microsoft.com/office/officeart/2008/layout/CaptionedPictures"/>
    <dgm:cxn modelId="{37C809E9-EF0F-492B-9F51-69CA0134B49D}" type="presOf" srcId="{A12E6260-56B3-4311-968A-EADB6DE0AD05}" destId="{05A7C4BB-972F-4345-B8AB-388F3B2E4DED}" srcOrd="0" destOrd="0" presId="urn:microsoft.com/office/officeart/2008/layout/CaptionedPictures"/>
    <dgm:cxn modelId="{7FAAFDED-4872-4757-9721-E8999F68ACAD}" srcId="{BD3F5F48-8389-4C47-82D6-8F5314814E6D}" destId="{3A2EAAB2-3AB5-4167-8567-CF1767211540}" srcOrd="1" destOrd="0" parTransId="{9F7E4BA8-EB76-4629-AC07-351B4833BDE2}" sibTransId="{B530D3D5-DBC4-46C2-89EB-E2FB4F4E8C59}"/>
    <dgm:cxn modelId="{BD6E2385-0371-47EA-9545-3EB12A634DDF}" type="presParOf" srcId="{1F4AF720-B1EB-46EF-A56F-F26850ED2BAC}" destId="{63574738-17E4-4A76-B736-C46273E932F4}" srcOrd="0" destOrd="0" presId="urn:microsoft.com/office/officeart/2008/layout/CaptionedPictures"/>
    <dgm:cxn modelId="{1A312598-7FC7-4C6F-97C1-71404268AD24}" type="presParOf" srcId="{63574738-17E4-4A76-B736-C46273E932F4}" destId="{6C4D388B-910B-4C00-B7BC-57C4CF73904E}" srcOrd="0" destOrd="0" presId="urn:microsoft.com/office/officeart/2008/layout/CaptionedPictures"/>
    <dgm:cxn modelId="{9F913B20-CB4A-479C-98A4-AED8442C3DB2}" type="presParOf" srcId="{63574738-17E4-4A76-B736-C46273E932F4}" destId="{955793D4-8904-462A-85B1-C757ADA796E6}" srcOrd="1" destOrd="0" presId="urn:microsoft.com/office/officeart/2008/layout/CaptionedPictures"/>
    <dgm:cxn modelId="{58EED727-1663-431D-A194-BED939036368}" type="presParOf" srcId="{63574738-17E4-4A76-B736-C46273E932F4}" destId="{2BCFED56-8C24-4BF8-B53E-FC7D0B542D67}" srcOrd="2" destOrd="0" presId="urn:microsoft.com/office/officeart/2008/layout/CaptionedPictures"/>
    <dgm:cxn modelId="{D87A4249-4375-43A4-B9F6-CFB8DD947E28}" type="presParOf" srcId="{2BCFED56-8C24-4BF8-B53E-FC7D0B542D67}" destId="{B80179BF-2C26-4773-A088-E1776944C3B4}" srcOrd="0" destOrd="0" presId="urn:microsoft.com/office/officeart/2008/layout/CaptionedPictures"/>
    <dgm:cxn modelId="{98FE98A7-DC7B-4ABC-A6C4-24096FA4ABD0}" type="presParOf" srcId="{2BCFED56-8C24-4BF8-B53E-FC7D0B542D67}" destId="{DD4B6AF7-2219-4084-9CA4-93D608E5E25E}" srcOrd="1" destOrd="0" presId="urn:microsoft.com/office/officeart/2008/layout/CaptionedPictures"/>
    <dgm:cxn modelId="{E334CD29-3012-46A5-9CB3-AD1ED4691939}" type="presParOf" srcId="{1F4AF720-B1EB-46EF-A56F-F26850ED2BAC}" destId="{FB55ED66-D15F-4E51-A890-CEC772EAC64C}" srcOrd="1" destOrd="0" presId="urn:microsoft.com/office/officeart/2008/layout/CaptionedPictures"/>
    <dgm:cxn modelId="{AEF27CA8-646B-4A01-AEA2-1C31D4C9B756}" type="presParOf" srcId="{1F4AF720-B1EB-46EF-A56F-F26850ED2BAC}" destId="{D202217E-0A65-4A54-942C-A14484A9135D}" srcOrd="2" destOrd="0" presId="urn:microsoft.com/office/officeart/2008/layout/CaptionedPictures"/>
    <dgm:cxn modelId="{3748CDDD-4046-42C4-A81B-15FF4FCE7B54}" type="presParOf" srcId="{D202217E-0A65-4A54-942C-A14484A9135D}" destId="{E0CD05DB-CA16-4A75-B140-4F8CC6C67B6F}" srcOrd="0" destOrd="0" presId="urn:microsoft.com/office/officeart/2008/layout/CaptionedPictures"/>
    <dgm:cxn modelId="{04776204-9925-4AE2-9458-E43FFB16C9BA}" type="presParOf" srcId="{D202217E-0A65-4A54-942C-A14484A9135D}" destId="{8D186801-80ED-434F-94FB-D0B3ED08043B}" srcOrd="1" destOrd="0" presId="urn:microsoft.com/office/officeart/2008/layout/CaptionedPictures"/>
    <dgm:cxn modelId="{1D2DD8FE-DB56-44B9-AFE8-018117A12C76}" type="presParOf" srcId="{D202217E-0A65-4A54-942C-A14484A9135D}" destId="{77B40D4A-6024-4FBC-8268-6ADBEA707D36}" srcOrd="2" destOrd="0" presId="urn:microsoft.com/office/officeart/2008/layout/CaptionedPictures"/>
    <dgm:cxn modelId="{460197A9-F15D-4A14-B45E-333EAA8F9861}" type="presParOf" srcId="{77B40D4A-6024-4FBC-8268-6ADBEA707D36}" destId="{8223A373-BD11-4D00-9B50-EEF756DBD205}" srcOrd="0" destOrd="0" presId="urn:microsoft.com/office/officeart/2008/layout/CaptionedPictures"/>
    <dgm:cxn modelId="{76C31D10-6B4A-45FF-ADDB-64F3C395B8A5}" type="presParOf" srcId="{77B40D4A-6024-4FBC-8268-6ADBEA707D36}" destId="{9AB39FDF-5525-4B7E-94F7-EF61946B86E8}" srcOrd="1" destOrd="0" presId="urn:microsoft.com/office/officeart/2008/layout/CaptionedPictures"/>
    <dgm:cxn modelId="{5437406A-348F-4488-A0F5-466023FC5E92}" type="presParOf" srcId="{1F4AF720-B1EB-46EF-A56F-F26850ED2BAC}" destId="{FE724D0A-95EC-4C42-A05A-FD121F500AA9}" srcOrd="3" destOrd="0" presId="urn:microsoft.com/office/officeart/2008/layout/CaptionedPictures"/>
    <dgm:cxn modelId="{6440985E-2B70-499D-9E1B-16B27F0B1FB7}" type="presParOf" srcId="{1F4AF720-B1EB-46EF-A56F-F26850ED2BAC}" destId="{8FC5C854-F824-43D6-AD0F-1A6659C1E8FB}" srcOrd="4" destOrd="0" presId="urn:microsoft.com/office/officeart/2008/layout/CaptionedPictures"/>
    <dgm:cxn modelId="{43053A81-3F03-462A-ABDE-B56D5EB3675A}" type="presParOf" srcId="{8FC5C854-F824-43D6-AD0F-1A6659C1E8FB}" destId="{C23EF7CE-04F5-451B-818B-A1819EF7DFF2}" srcOrd="0" destOrd="0" presId="urn:microsoft.com/office/officeart/2008/layout/CaptionedPictures"/>
    <dgm:cxn modelId="{F00CD015-97C9-4EA3-B196-C4B1A1F51E72}" type="presParOf" srcId="{8FC5C854-F824-43D6-AD0F-1A6659C1E8FB}" destId="{E2361B18-A4F0-4A37-9846-3E1F94E01D48}" srcOrd="1" destOrd="0" presId="urn:microsoft.com/office/officeart/2008/layout/CaptionedPictures"/>
    <dgm:cxn modelId="{256EA669-D98C-4F48-BDC3-7DBDB002BAC9}" type="presParOf" srcId="{8FC5C854-F824-43D6-AD0F-1A6659C1E8FB}" destId="{408DDF4F-9C7E-4602-9E44-A1F9D122FE43}" srcOrd="2" destOrd="0" presId="urn:microsoft.com/office/officeart/2008/layout/CaptionedPictures"/>
    <dgm:cxn modelId="{AB903AB1-A694-411D-82F3-C482BA9DA9BD}" type="presParOf" srcId="{408DDF4F-9C7E-4602-9E44-A1F9D122FE43}" destId="{6A96EB51-73C2-434A-BF85-DF66E498AEAE}" srcOrd="0" destOrd="0" presId="urn:microsoft.com/office/officeart/2008/layout/CaptionedPictures"/>
    <dgm:cxn modelId="{234BB363-14FE-4FB7-ACC7-4393DBD5E1CF}" type="presParOf" srcId="{408DDF4F-9C7E-4602-9E44-A1F9D122FE43}" destId="{05A7C4BB-972F-4345-B8AB-388F3B2E4DED}"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D388B-910B-4C00-B7BC-57C4CF73904E}">
      <dsp:nvSpPr>
        <dsp:cNvPr id="0" name=""/>
        <dsp:cNvSpPr/>
      </dsp:nvSpPr>
      <dsp:spPr>
        <a:xfrm>
          <a:off x="143062" y="558226"/>
          <a:ext cx="1800374" cy="2230972"/>
        </a:xfrm>
        <a:prstGeom prst="rect">
          <a:avLst/>
        </a:prstGeom>
        <a:solidFill>
          <a:srgbClr val="0070C0">
            <a:alpha val="5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5793D4-8904-462A-85B1-C757ADA796E6}">
      <dsp:nvSpPr>
        <dsp:cNvPr id="0" name=""/>
        <dsp:cNvSpPr/>
      </dsp:nvSpPr>
      <dsp:spPr>
        <a:xfrm>
          <a:off x="240419" y="725532"/>
          <a:ext cx="1620336" cy="1450132"/>
        </a:xfrm>
        <a:prstGeom prst="rect">
          <a:avLst/>
        </a:prstGeom>
        <a:solidFill>
          <a:schemeClr val="accent1">
            <a:tint val="40000"/>
            <a:hueOff val="0"/>
            <a:satOff val="0"/>
            <a:lumOff val="0"/>
            <a:alphaOff val="0"/>
          </a:schemeClr>
        </a:solidFill>
        <a:ln w="19050" cap="flat" cmpd="sng" algn="ctr">
          <a:solidFill>
            <a:srgbClr val="3D67B1"/>
          </a:solidFill>
          <a:prstDash val="solid"/>
          <a:miter lim="800000"/>
        </a:ln>
        <a:effectLst/>
      </dsp:spPr>
      <dsp:style>
        <a:lnRef idx="2">
          <a:scrgbClr r="0" g="0" b="0"/>
        </a:lnRef>
        <a:fillRef idx="1">
          <a:scrgbClr r="0" g="0" b="0"/>
        </a:fillRef>
        <a:effectRef idx="0">
          <a:scrgbClr r="0" g="0" b="0"/>
        </a:effectRef>
        <a:fontRef idx="minor"/>
      </dsp:style>
    </dsp:sp>
    <dsp:sp modelId="{DD4B6AF7-2219-4084-9CA4-93D608E5E25E}">
      <dsp:nvSpPr>
        <dsp:cNvPr id="0" name=""/>
        <dsp:cNvSpPr/>
      </dsp:nvSpPr>
      <dsp:spPr>
        <a:xfrm>
          <a:off x="208324" y="2229116"/>
          <a:ext cx="1706722" cy="50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走る</a:t>
          </a:r>
        </a:p>
      </dsp:txBody>
      <dsp:txXfrm>
        <a:off x="208324" y="2229116"/>
        <a:ext cx="1706722" cy="507393"/>
      </dsp:txXfrm>
    </dsp:sp>
    <dsp:sp modelId="{E0CD05DB-CA16-4A75-B140-4F8CC6C67B6F}">
      <dsp:nvSpPr>
        <dsp:cNvPr id="0" name=""/>
        <dsp:cNvSpPr/>
      </dsp:nvSpPr>
      <dsp:spPr>
        <a:xfrm>
          <a:off x="2211198" y="533289"/>
          <a:ext cx="1800374" cy="2230972"/>
        </a:xfrm>
        <a:prstGeom prst="rect">
          <a:avLst/>
        </a:prstGeom>
        <a:solidFill>
          <a:srgbClr val="0070C0">
            <a:alpha val="5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D186801-80ED-434F-94FB-D0B3ED08043B}">
      <dsp:nvSpPr>
        <dsp:cNvPr id="0" name=""/>
        <dsp:cNvSpPr/>
      </dsp:nvSpPr>
      <dsp:spPr>
        <a:xfrm>
          <a:off x="2306357" y="708260"/>
          <a:ext cx="1620336" cy="1450132"/>
        </a:xfrm>
        <a:prstGeom prst="rect">
          <a:avLst/>
        </a:prstGeom>
        <a:solidFill>
          <a:schemeClr val="accent1">
            <a:tint val="40000"/>
            <a:hueOff val="0"/>
            <a:satOff val="0"/>
            <a:lumOff val="0"/>
            <a:alphaOff val="0"/>
          </a:schemeClr>
        </a:solidFill>
        <a:ln w="19050" cap="flat" cmpd="sng" algn="ctr">
          <a:solidFill>
            <a:srgbClr val="3D67B1"/>
          </a:solidFill>
          <a:prstDash val="solid"/>
          <a:miter lim="800000"/>
        </a:ln>
        <a:effectLst/>
      </dsp:spPr>
      <dsp:style>
        <a:lnRef idx="2">
          <a:scrgbClr r="0" g="0" b="0"/>
        </a:lnRef>
        <a:fillRef idx="1">
          <a:scrgbClr r="0" g="0" b="0"/>
        </a:fillRef>
        <a:effectRef idx="0">
          <a:scrgbClr r="0" g="0" b="0"/>
        </a:effectRef>
        <a:fontRef idx="minor"/>
      </dsp:style>
    </dsp:sp>
    <dsp:sp modelId="{9AB39FDF-5525-4B7E-94F7-EF61946B86E8}">
      <dsp:nvSpPr>
        <dsp:cNvPr id="0" name=""/>
        <dsp:cNvSpPr/>
      </dsp:nvSpPr>
      <dsp:spPr>
        <a:xfrm>
          <a:off x="2323515" y="2234408"/>
          <a:ext cx="1706722" cy="50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曲がる</a:t>
          </a:r>
        </a:p>
      </dsp:txBody>
      <dsp:txXfrm>
        <a:off x="2323515" y="2234408"/>
        <a:ext cx="1706722" cy="507393"/>
      </dsp:txXfrm>
    </dsp:sp>
    <dsp:sp modelId="{C23EF7CE-04F5-451B-818B-A1819EF7DFF2}">
      <dsp:nvSpPr>
        <dsp:cNvPr id="0" name=""/>
        <dsp:cNvSpPr/>
      </dsp:nvSpPr>
      <dsp:spPr>
        <a:xfrm>
          <a:off x="4280232" y="528384"/>
          <a:ext cx="1800374" cy="2230972"/>
        </a:xfrm>
        <a:prstGeom prst="rect">
          <a:avLst/>
        </a:prstGeom>
        <a:solidFill>
          <a:srgbClr val="0070C0">
            <a:alpha val="5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361B18-A4F0-4A37-9846-3E1F94E01D48}">
      <dsp:nvSpPr>
        <dsp:cNvPr id="0" name=""/>
        <dsp:cNvSpPr/>
      </dsp:nvSpPr>
      <dsp:spPr>
        <a:xfrm>
          <a:off x="4343356" y="707295"/>
          <a:ext cx="1620336" cy="1450132"/>
        </a:xfrm>
        <a:prstGeom prst="rect">
          <a:avLst/>
        </a:prstGeom>
        <a:solidFill>
          <a:schemeClr val="accent1">
            <a:tint val="40000"/>
            <a:hueOff val="0"/>
            <a:satOff val="0"/>
            <a:lumOff val="0"/>
            <a:alphaOff val="0"/>
          </a:schemeClr>
        </a:solidFill>
        <a:ln w="19050" cap="flat" cmpd="sng" algn="ctr">
          <a:solidFill>
            <a:srgbClr val="3D67B1"/>
          </a:solidFill>
          <a:prstDash val="solid"/>
          <a:miter lim="800000"/>
        </a:ln>
        <a:effectLst/>
      </dsp:spPr>
      <dsp:style>
        <a:lnRef idx="2">
          <a:scrgbClr r="0" g="0" b="0"/>
        </a:lnRef>
        <a:fillRef idx="1">
          <a:scrgbClr r="0" g="0" b="0"/>
        </a:fillRef>
        <a:effectRef idx="0">
          <a:scrgbClr r="0" g="0" b="0"/>
        </a:effectRef>
        <a:fontRef idx="minor"/>
      </dsp:style>
    </dsp:sp>
    <dsp:sp modelId="{05A7C4BB-972F-4345-B8AB-388F3B2E4DED}">
      <dsp:nvSpPr>
        <dsp:cNvPr id="0" name=""/>
        <dsp:cNvSpPr/>
      </dsp:nvSpPr>
      <dsp:spPr>
        <a:xfrm>
          <a:off x="4345735" y="2224037"/>
          <a:ext cx="1706722" cy="50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rPr>
            <a:t>止まる</a:t>
          </a:r>
          <a:endParaRPr kumimoji="1" lang="ja-JP" altLang="en-US" sz="2800" b="1" kern="1200" dirty="0">
            <a:ln w="19050">
              <a:solidFill>
                <a:srgbClr val="FF0000"/>
              </a:solidFill>
            </a:ln>
            <a:solidFill>
              <a:srgbClr val="FFFF00"/>
            </a:solidFill>
            <a:latin typeface="HGS創英角ﾎﾟｯﾌﾟ体" panose="040B0A00000000000000" pitchFamily="50" charset="-128"/>
            <a:ea typeface="HGS創英角ﾎﾟｯﾌﾟ体" panose="040B0A00000000000000" pitchFamily="50" charset="-128"/>
          </a:endParaRPr>
        </a:p>
      </dsp:txBody>
      <dsp:txXfrm>
        <a:off x="4345735" y="2224037"/>
        <a:ext cx="1706722" cy="507393"/>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0.45812</cdr:x>
      <cdr:y>0.30692</cdr:y>
    </cdr:from>
    <cdr:to>
      <cdr:x>0.65855</cdr:x>
      <cdr:y>0.35463</cdr:y>
    </cdr:to>
    <cdr:cxnSp macro="">
      <cdr:nvCxnSpPr>
        <cdr:cNvPr id="3" name="直線矢印コネクタ 2">
          <a:extLst xmlns:a="http://schemas.openxmlformats.org/drawingml/2006/main">
            <a:ext uri="{FF2B5EF4-FFF2-40B4-BE49-F238E27FC236}">
              <a16:creationId xmlns:a16="http://schemas.microsoft.com/office/drawing/2014/main" id="{CE18586E-16DD-4E20-BA01-EA60207C4D41}"/>
            </a:ext>
          </a:extLst>
        </cdr:cNvPr>
        <cdr:cNvCxnSpPr/>
      </cdr:nvCxnSpPr>
      <cdr:spPr>
        <a:xfrm xmlns:a="http://schemas.openxmlformats.org/drawingml/2006/main">
          <a:off x="1203323" y="571567"/>
          <a:ext cx="526437" cy="88851"/>
        </a:xfrm>
        <a:prstGeom xmlns:a="http://schemas.openxmlformats.org/drawingml/2006/main" prst="straightConnector1">
          <a:avLst/>
        </a:prstGeom>
        <a:ln xmlns:a="http://schemas.openxmlformats.org/drawingml/2006/main" w="127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643" y="1"/>
            <a:ext cx="2945448" cy="497838"/>
          </a:xfrm>
          <a:prstGeom prst="rect">
            <a:avLst/>
          </a:prstGeom>
        </p:spPr>
        <p:txBody>
          <a:bodyPr vert="horz" lIns="91312" tIns="45656" rIns="91312" bIns="45656" rtlCol="0"/>
          <a:lstStyle>
            <a:lvl1pPr algn="r">
              <a:defRPr sz="1200"/>
            </a:lvl1pPr>
          </a:lstStyle>
          <a:p>
            <a:fld id="{9FEB3DCA-809F-4D47-A65D-27A0E209459F}" type="datetimeFigureOut">
              <a:rPr kumimoji="1" lang="ja-JP" altLang="en-US" smtClean="0"/>
              <a:t>2024/10/2</a:t>
            </a:fld>
            <a:endParaRPr kumimoji="1" lang="ja-JP" altLang="en-US"/>
          </a:p>
        </p:txBody>
      </p:sp>
      <p:sp>
        <p:nvSpPr>
          <p:cNvPr id="4" name="フッター プレースホルダー 3"/>
          <p:cNvSpPr>
            <a:spLocks noGrp="1"/>
          </p:cNvSpPr>
          <p:nvPr>
            <p:ph type="ftr" sz="quarter" idx="2"/>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643" y="9428800"/>
            <a:ext cx="2945448" cy="497838"/>
          </a:xfrm>
          <a:prstGeom prst="rect">
            <a:avLst/>
          </a:prstGeom>
        </p:spPr>
        <p:txBody>
          <a:bodyPr vert="horz" lIns="91312" tIns="45656" rIns="91312" bIns="45656" rtlCol="0" anchor="b"/>
          <a:lstStyle>
            <a:lvl1pPr algn="r">
              <a:defRPr sz="1200"/>
            </a:lvl1pPr>
          </a:lstStyle>
          <a:p>
            <a:fld id="{2122481D-3CC8-4919-9265-35082F72BCD2}" type="slidenum">
              <a:rPr kumimoji="1" lang="ja-JP" altLang="en-US" smtClean="0"/>
              <a:t>‹#›</a:t>
            </a:fld>
            <a:endParaRPr kumimoji="1" lang="ja-JP" altLang="en-US"/>
          </a:p>
        </p:txBody>
      </p:sp>
    </p:spTree>
    <p:extLst>
      <p:ext uri="{BB962C8B-B14F-4D97-AF65-F5344CB8AC3E}">
        <p14:creationId xmlns:p14="http://schemas.microsoft.com/office/powerpoint/2010/main" val="213291540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29:39.12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18 15 0,'0'9'328,"8"-9"-297,10 0-31,-9 0 16,0 0 77,0 0-14,-1 0-64,1 0 16,0 0 16,0 0-31,0 0 125,-1 0-141,10 0 31,-9 0 16,0 0-16,0 0 16,8 0-32,-8 0-15,0 0 32,0 0-17,-1 0 17,1 0-17,0 0 16,0 0-31,0 0 47,0-9-47,-1 9 32,1 0-17,0 0-15,0 0 16,0 0-1,8 0 32,-8 0-31,0 0 0,0 0-1,0-9-15,-1 9 31,1 0 1,0 0-17,0 0 32,0 0-31,-1 0 31,1 0-47,0 0 47,0 0 15,0 0-46,8 0 15,-8 0-15,0 0-1,0 0 32,0 0 0,8 0-31,-8 0 77,9 0-77,-9 0 0,-1 0-1,1 0 1,0 9-16,0-9 15,8 0 17,-8 0-1,9 0 0,-9 9 0,0-9 1,-1 0-1,1 0 0,0 0 0,0 0-15,9 0 0,-10 0-1,1 0-15,0 0 32,0 0-17,0 0 48,-1 0-48,1 0 1,0 0 0,0 0 62,0 0-63,0 0 1,-1 0 0,1 0 77,0 10-93,0-10 16,0 0 0,8 0-1,-8 0 1,9 0 109,-9 0-110,-1 0 17,1 0-1,0 0 0,0 0-15,0 0 15,-1 0 0,1 0 1,0 0 46,9 0-78,-9 0 31,-1 0 78,1 0-93,9 0 15,-9 0 16,8 0 0,-8 0 0,0 0-32,0 0 1,0 0-16,-1 0 16,1-10-16,9 10 15,-9 0 1,-1 0 0,1 0-1,0 0 1,0 0-16,9 0 94,-10 0-63,1-18-31,0 18 15,0 0-15,0 0 16,-1 0-16,1 0 16,0 0-1,0 0-15,0 0 16,0 0-16,-1 0 16,1 0-1,9 0 16,-9 0 1,0 0-17,-1 0 32,10 0 0,-9 0 16,0 0-1,-1 0-46,10 0-1,9 0-15,-19 0 16,10 0 0,0 0-1,-18 9 32,8-9-47,1 0 16,9 0-16,-9 0 15,8 0-15,-8 0 16,9 0 0,-9 0 15,-1 0-16,1 0 64,9 0-64,-9 0 1,0 0-16,-1 9 15,10-9 95,-9 0-95,0 0 1,-1 0 0,1 0-1,9 0 95,-9 0-79,0 10 0,-1-10 0,1 9 48,0-9-64,0 0 1,0 0 374,-1 8-374,1 1 0,9-9 312,-27 0 172,-9 0-485,10 0 1,-10 0-16,9 0 16,0 0-16,1 0 15,-1 0 1,-9 0 0,9 0-1,0 0 1,-8 0 31,8 0-16,0 0-15,0 0 30,1 0-30,-1 0 0,0 0-16,0 0 47,0 0-32,0 0 1,1 0-16,-10 0 15,0 0 1,-8 0 0,8 0 15,9 0-15,1 0-1,-1-9 1,0 1-16,0 8 94,0-9-63,-8 9-16,8 0 1,0 0 0,0 0-1,0 0-15,-8 0 16,-1 0 0,9 0 15,-8 0-16,8 0 1,-9 0 0,9 0-1,-8 0-15,8 0 16,-9 0 0,9 0-16,-8 0 15,8 0 1,-9 0-1,10 0 1,-10 0-16,9 0 16,0 0-1,-8 0-15,8 0 16,0 0-16,0 0 16,-8 0-16,-1 0 15,0 0 1,9 0-16,-17 0 15,8 0-15,-17 0 16,17 0-16,1 0 16,-18 0-16,26 0 15,-9 0-15,-8 0 16,8 0-16,9 0 16,-8 0-16,8 0 15,0 0 16,0 0-15,0 0 0,-8 0 15,8 0-31,0 0 16,0 0-16,0 0 15,-8 0 1,8 0-1,0 0-15,0 0 16,-8 0-16,8 0 16,-9 0-1,0 0 17,10 0-32,-1 0 15,-9 0 1,9 0-1,-8 0-15,8 0 16,0 0 15,-9 0-31,10 0 16,-1-10 0,0 10-1,-9 0 1,10 0-16,-10 0 15,-9 0 1,19 0 0,-10 0-16,-8 0 15,17 0 1,0 0-16,0 0 16,0 0-1,-8 0-15,8 0 16,0 0-1,0 0 1,-8 0 31,8 0-31,0 0 15,0 0-16,-9 0 17,10 0-17,-1 0 1,0 0 0,0 0 30,0 0 17,1 0-47,-1 0-1,0 0 1,-9 0-1,9 0-15,1 0 16,-10 0 0,9 0-1,0 0 1,1 0 0,-1 0 15,0 0 63,0 0-48,-9 0-30,10 0 15,-1 0 94,0 0-109,9-9 234,9 9-219,8 0-15,-8 0-1,0-9 1,9 9 0,-9 0-1,-1 0-15,1 0 16,9 0-16,-1 0 16,-8 0-16,9 0 15,8 0-15,-8 0 16,0 0-1,-10 0 48,10 0-47,-9 0-1,0 0 1,0 0-1,8 0-15,-8 0 16,0 0 0,8 0-1,-8 0-15,0 0 16,0 0-16,9 9 16,-1-9-1,-8 0-15,0 0 16,0 0-16,-1 0 15,10 0 1,0 0 15,-9 0-15,8 0 0,-8 0-1,9 0 1,-10 0-16,1 0 15,0 0 1,9 0-16,-9 0 16,8 0-1,-8 0 1,0 0-16,0 0 16,-1 0 15,1 0-31,0 0 15,0 0-15,0 0 16,0 0-16,17 0 16,-8 0-1,8 0 1,-8 0-16,-9 0 16,17 0-16,-17 0 15,9 0-15,-10 0 16,19 0-16,-18 0 15,-1 0 17,10 0-17,-9 0 1,0 0-16,0 0 16,-1 0-1,10 0 1,0-9-1,-10 9 17,1 0-17,9 0 17,-9 0-17,8 0 1,-8 0-1,18 0-15,-10 0 16,10 0 0,-18 0-16,-1 0 15,1 0-15,9 0 47,-9 0-31,-1 0 31,1 0-32,0 0-15,-27 0 422,-8 0-422,8 0 16,-8 0-16,8 0 15,1 0-15,8 0 16,-18 0-16,19 0 16,-1 0-16,-9 0 15,9 0 1,0 0 0,1 0-1,-1 0 1,0 0-16,0 0 15,0 0 1,1 0 0,-1 0-1,0 0-15,0 0 32,0 0-17,0 0-15,1 0 16,-1 0-16,0 0 15,-9 0-15,10 0 16,-1 0-16,0 0 16,-9 0-16,9 0 15,1 0 1,-1 0-16,0 0 16,-9 0-1,10 0 16,-10 0 16,9 0-31,0 0 0,0 0-1,1 0 1,-1 0-1,-9 0-15,9 0 32,0 0-32,27 0 265,0 0-249,-9 0 0,-1 0-16,1 0 15,0 0 1,0 0-1,0 0 1,0 0 0,-1 0-16,10 0 15,-9 0 1,0 0 15,-1 0-15,10 0-16,0 0 15,-9 9-15,8-9 16,-8 0 0,0 0-16,0 0 15,-1 0 1,10 0 31,-9 0-32,0 0-15,0 0 32,-1 0-32,1 0 15,0 0-15,0 0 0,0 9 16,-1-9 0,10 0-1,0 0 1,-1 0-1,1 0 1,-9 0 0,8 0-1,-8 0 1,0 0-16,0 0 31,0 0-15,0 0 15,-1 0-15,1 0-1,0 0 1,0 0 46,0 0-62,-1 0 16,10 0 31,-9 0-47,-9 10 16,18-10-1,8 0 1,-8 9-16,-10-9 15,10 0 1,-9 0 0,0 0-1,0 0-15,8 0 16,1 0 0,-9 0-16,0 0 15,17 0-15,-17 0 16,8 0-16,1 17 15,-9-17 17,0 0-1,0 10 0,-1-10-15,1 0 15,0 0-15,0 0 15,0 0-15,-1 0-1,1 0 1,0 0-1,0 0-15,0 0 16,0 0 718,-27 0-702,9 0-32,0 0 15,0 0 1,1 0-16,-10 0 16,0 0-1,10 0 16,-10 0-15,9 0-16,9-10 16,-9 10-1,0 0 1,1 0 0,-10 0 15,9 0 31,0 0-30,1 0 30,-1 0-62,0 0 16,0 0-1,-9 0 1,1 0 31,8 0-16,0 0-31,0 0 16,0 0-1,-8 0 1,8 0 0,0 0-1,0 0 1,1 0-16,-1 0 15,0 0-15,0 0 16,0 0 0,0 0-16,1 0 47,-19 0-47,18 0 15,1 0 1,-1 0-16,0 0 0,-9 0 15,18 10 1,-9-10-16,-8 0 16,8 0-16,0 0 15,0 0 1,-8 0-16,8 0 16,0 0-1,0 0 16,0 0-15,-8 0 0,8 0-1,0 0 17,0 9-17,1-9-15,-1 0 16,0 0-16,0 0 15,0 0 1,9 0-16,-26 0 16,8 9-1,1-9-15,8 0 32,0 0-32,0 0 31,0 0 0,0 0 0,1 0 16,-1 0-31,0 0-16,0 0 78</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1:42.97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1577 142 0,'9'0'78,"8"0"-63,-8 0 17,0 0-32,0 0 15,9 0 32,-10 0-31,1 0 31,-1 0 124,1 0-139,0 0-17,-1 0-15,1 0 16,0 0 0,0 0-16,0 0 15,8 0 1,-8 0 15,0 0-31,0 0 63,0 0-48,8 0 16,-8 0 79,0 0-95,0 0 17,0 0-17,-1 0 79,1 0-78,0 0 93,0 0-93,8 0-1,-8 0 1,0 0 0,0 0-1,0 0 16,0 0 126,-1 9-64,1-9 220,0 0-219,9 0 31,-18-9 250,0 0-313,0 0 16,0 1 79,0-1-111,0 0 1,0 0 63,0 0-95,0 1 142,0-1-111,0 0 892,0 0-829,-9 9 813,0 0-719,0 0-171,-8 0-1,-1 0 0,9 0 63,0 0-79,-8 0 17,8 0 124,0 0-78,0 0-78,0 0 63,1 0 124,-1 0-124,0 0-48,0 0 1,0 0 15,9-9 844,9 9-828,9 0-31,-9 0 62,-1 0-63,1 0 1,9 0 15,-9 0 125,-1 0-140,10 0 62,-9 0-62,0 0-1,0 0 1,-1 0 109,1 0-94,9 0 126,-9 0-157,-1 0 15,1 0 1,-18 0 531,1 0-516,-1 0 16,0 0-16,0 0-15,0 0 31,-8 0 15,8-9 1,0 9 46,0 0-93,0 0 15,1 0-31,-10 0 94,9-8-79,0 8 79,1 0-78,-1 0-1,0 0 16,0 0 1,0 0 249,18 0 188,9 0-454,-9 0 1,8 0 31,-8 0-32,9 0 1,-18 8-16,8-8 234,10 0-202,-9 0 15,0 0 15,0 0-15,-1 0 62,1 0-62,0 0-31,0 0 15,0 0 0,-1-8 16,-16 8 422,-1 0-453,0 0 15,0 0-16,0 0 79,1 0-31,-1 0-32,0 0-15,-9 0 93,9 0 32,1 0-141,-1 0 93,0 0-77,0 0 78,0 0-16,1 0-47,-1 0-15,0 0 46,0 0 16,0 0-62,0 0 15,1 0 110,-1 0 15,0 0-109,0 0 0,-8 0-32,8 0 17,-9 0-17,0-9 79,10 9-78,-1 0 187,0 0-156,-8 0 31,9 0 16,-10 0-63,9 0 0,0 0 0,0 0 1,1 0 14,-1 0 1,0 0 0,0 0-16,0 0-15,0 0 31,1 0-16,-1 0 32,0 0-1,0 0-31,0 0 1,1 0-1,-1 0-15,0 0-1,0 0 1,0 0-1,0 0 157,1 0-140,-1 0-17,0 0 32,0 0-31,0 0 15,1 0-15,-1 0 77,0 0-77,-9 0 0,9 0 15,1 0-16,-1 0 1,-9 0 0,9 0-1,1 0 63,-1 0-46,0 0 46,0 0-63,0 0 95,0 0-79,1 0-15,-1 9 109,0-9-94,0 0-31,0 0 31,1 0 0,-10 0 266,9 0-234,0 0-48,0 0 32,1 0-31,-10 0 0,9 0-1,0 0-15,1 0 16,-10 0-16,9 0 31,0 0-15,0 0 31,1 8-32,-1-8-15,0 0 16,0 0 46,0 0-46,1 0 15,-1 0-15,1 0-1,-1 0-15,0 0 16,0 0 0,-8 0 15,8 0 78,0 0-77,0 0-1,-8 0-16,8 0 1,0 0-16,-9 0 16,10 0-1,-1 0 1,0 0 15,0 0-31,0 0 16,-8 0-1,8 0 1,0 0-16,0 0 16,-8 0 15,8 0-31,0 0 16,0 0-1,0 0 1,-8 0-16,8 0 15,0 0 64,0 0 14,0 0-15,1 0-46,-10 0-32,9 0 31,0 0-31,-8 0 16,8 0 46,0 0-46,0 0 15,0 0-31,-8 0 16,8 0-1,0 0 1,0 0-1,0 0-15,1 0 16,-1 0-16,0 0 16,0 0 93,0 0-15,1 0-63,-1 0-31,0 0 31,0 0-15,0 0 125,0 0-63,1 0-78,-1 0 15,0 0 17,0 0-17,-8 0 1,-1 0-1,0 0 1,2 0 0,7 0-16,-18 0 15,1 0-15,17 0 16,0 0-16,0 0 16,-8 0-1,8-8 1,0 8 15,0 0 63,0 0 0,1 0-63,-1 0-31,0 0 47,9-9-47,-18 9 62,10 0-31,-1 0-31,0 0 32,0 0 15,0 0-32,0-9-15,1 9 16,-10 0-1,9 0 1,0 0 15,1 0-15,-1 0 15,0 0 0,0 0-15,0 0 47</inkml:trace>
</inkml:ink>
</file>

<file path=ppt/ink/ink10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03.12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04.58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05.96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07.55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09.54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2.07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6.51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8.06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8.63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0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9.11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06.54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168 18 0,'9'0'282,"0"0"-267,0 0-15,0 9 16,17-9 125,-17 9-126,0-9 1,0 0 93,-1 0-15,1 9-78,0-9-1,0 0 16,0 0 48,0 0-64,-1 0-15,1 0 16,0 0-1,0 0 17,0 0-17,8 0 17,-8 0 61,0 0-77,0 9 0,0-9-16,-1 0 15,1 0-15,0 0 16,0 0-1,0 0-15,0 0 63,-1 0 31,1 0-94,0 0 15,0 0 1,0 0-16,-1 0 16,1 0-1,0 0 1,0 0-16,0 0 15,0 0-15,-1 0 16,1 0-16,0 0 16,0 0-1,8 0-15,-8 0 32,9 0-17,-18 8 1,18-8-1,-10 0-15,1 0 16,9 0 0,-1 0-1,-8 0 1,0 0 0,0 0-16,0 0 15,0 0-15,-1 0 16,1 0-1,9 0 17,-1 0-17,-8 0 1,0 0-16,0 0 16,0 0-1,8 0-15,-8 0 16,0 0-16,17 0 15,-17 0-15,0 0 16,0 0 0,0 0-16,17 0 15,-8 0 1,-9 0 0,8 0-16,-8 0 15,9 0-15,-9 0 31,17 0-31,-8 0 16,-9 0 0,8 0-16,1 0 15,-1 0 1,1 0-16,-9 0 16,9 0-16,8 0 15,-8 0 16,-10 0-15,1 0 0,0 0-1,0 0-15,0 0 16,0 0 0,-1 0-1,10 0 1,0 0-16,-10 0 15,1 0 1,0 0-16,9 0 16,-1 0-1,-8 0-15,9 0 16,-9 0 0,-1 0-1,1 0 1,9 0-1,-9 0-15,0 0 16,-1 0 0,1 0-1,0 0-15,0 0 16,0 0 0,8 0-1,1 0-15,-9 0 16,8 0-1,-8 0-15,0 0 16,9 0-16,-10 0 31,1 0-15,9 0-16,-9 0 31,0 0-15,-1 0-1,1 0 1,9 0-16,-9 0 31,0 0-15,-1 0-16,1 0 16,0 0-16,0 0 15,8 9-15,-8-9 16,0 0-1,0 9-15,0-9 16,0 0 62,-1 0-78,10 0 31,-9 0-15,0 0-16,-1 0 16,10 0-1,0 0-15,-9 0 16,-1 0 0,10 0-16,0 0 15,8 9-15,1-9 16,-10 0-1,-8 0 1,0 0-16,0 0 16,-18 0 499,9-18-452,-9 18 62,0 0 62,0-9-187,1 9 16,-1 0 93,0 0-77,0 0-32,0 0 31,-8 0-31,8 0 47,0-8 125,-17 8-141,17 0-31,-9 0 31,-8-9-31,17 9 406,0 0-390,0 0 125,0 0-110,1 0-16,-1 0 110,0 0-78,-9 0 0,9 0-31,-8 0-16,8 0 156,0 0-140,0 0 156,1 0-172,-1 0 46,0 0-30,0 0 31,-9 0 47,10 0-79,-10 0 1,9 0 15,-9 0-31,10 0 16,-1 0 124,0 0-124,0 0 0,0 0-1,1 0 1,-1 0 62,0 0-47,0 0 1,0 0-17,0 0 1,1 0-16,-1 0 15,0 0 1,0 0 0,-8 0-1,8 0 126,0 0-125,0 0 30,0 0-30,0 0 15,1 0 32,-1 0-32,0 0-31,0 0 47,0 0-47,1 0 31,-1 0 32,0 0-32,-9 0 0,9 0-15,1 0 124,-1 0-124,0 0 0,0 0-16,0 0 15,1 0 17,-1 0 14,0-9-46,-9 9 32,9 0-17,1 0 1,-10 0 15,9 0-31,0 0 16,1 0-16,-1 0 15,0 0 1,0 0 0,0 0-1,0 0 1,1 0 0,-1 0 62,-9 0 15,9 0 1,1 0-94,-1 0 16,0 0-1,0 0 17,0 0-17,0 0 1,1 0 0,-1 0-1,-9 0 1,9 0 46,0 0-15,1 0-31,-1 0 62,0 0-62,0 0 93,0 0-109,1 0 31,8 9-31,-9-9 16,0 0-1,0 0 17,0 0-1,0 0 16,1 0-32,-1 0 32,0 0-31,0 0-16,0 0 47,1 0-32,-10 0 17,9 0-17,-9 9 1,10-9 15,-10 0-15,9 0-1,0 0 1,-8 0 0,8 0-16,0 0 15,0 0 48,0 0-1,-8 0-15,8 0-31,0 0 15,0 0 0,1 0-31,-1 0 32,0 0-32,0 0 15,0 0 1,-8 0 15,8 0-15,0 0-1,0 0-15,0 0 32,1 0-17,-1 0 1,0 0-16,0 0 15,-9 0 1,1 0 0,8 0-1,0 0 32,0 0-31,1 0-1,-1 0 64,0 0-64,9-9 1,-9 9-1,0 0 17,-8 0-17,8 0 48,-9 0-48,9 0 1,0 0 0,1 0-1,-1 0-15,0 0 16,0-9 0,-8 9-1,8 0 1,0 0 15,9-9-31,-9 9 31,-9 0 16,10 0-31,-1 0-1,0 0 1,0 0 47,-8 0-32,8 0 0,0-9 32,0 9-17,0 0-46,0 0 16,1 0 0,-1 0-1,0 0 63,-9 0-46,10 0-32,-1 0 15,0 0 1,0 0 0,0 0 30,-17 9 17,17-9 46,0 0-77,0 0-17,1 0 16,-1 0 79,9 9 312,0 0-375,0 0 31,0-1 15,0 1-77,-9 0-16,9 0 78,0 0-15,0 8-32,0-8-31,0 0 109,0 0-15,0 0-63,9 8 141,-9-8-78,9-9 172,-9-18-266,0 10 15,8-1-15,-8-9 16,0 9-1,0 1 1,9-1 62,-9 0-47,9 0 16,-9 0-31,0 0 31,9 1 93,0-1-15,-1 9-78,1 0-31,-9-9-16,9 9 16,0 0 15,9 0 0,-10-9-31,1 9 16,0 0-1,9 0 1,-10 0 0,1 0-1,0 0 1,-9-9-1,9 9 48,9 0-32,-1 0-15,-8 0 15,0 0 0,0 9-15,-1-9-16,1 0 31,0 0-31,0 0 31,9 9 1,-10-9-17,1 0 1,0 0 15,0 0 0,0 0-15,-1 0 15,10 0 16,-18 9-31,9-9-16,0 0 15,0 0 17,-1 0-17,1 0 17,-9 9-32,18-9 15,-9 0 1,0 0-1,-1 0 1,1 0 47,9 0-1,-9 0-46,8 0 15,10 0 0,-18 0 0,-1 0-31,1 0 16,9 0 15,-9 0 16,-1 0-16,10 0 16,0 0-47,-9 0 16,-1 0-16,1 0 16,9 0-16,-9 0 78,-1 0-63,-8-9 17,9 9 77,0 0-93,9 0-1,-9 0-15,-1 0 94,1 0-47,9 0 15,-9 0-46,-18 0 406,0 0-422,0 0 78,0 0-62,1 0-16,-1 0 15,0 0 1,0 0-16,0 0 15,0 0 79,1 0-94,-1 0 16,0 0 15,0 0 16,0 0-31,1 0-1,-1 0-15,0 0 16,0 0-1,-9 0-15,-8 0 16,17 0 0,-8 0-16,8 0 15,0-9 1,0 9 0,0 0-1,0-9-15,-8 9 16,8-9-1,0 9 17,0 0 30,1 0-46,-1 0 15,18 0 250,-1 0-265,1 0 0,9 0 15,-9 0-16,8 0 142,-8 0-142,0 0 1,0 0 15,0 0-15,-1 0-1,10 0 32,-9 0-31,0 0 31,-1 0-32,1 9 48,18-9-63,-18 0 31,-1 0-31,1 9 16,0-9-16,0 0 15,0 0-15,-1 0 16,1 0 0,9 0-1,-9 0 1,0 0 0,-1 0 30,-8 9-30,9-9 15,9 0 126,-9 0-111,-1 0 17,1 0 78,0 0-141,0 0 31,0 0-16,0 0 1,-1 0-16,1 0 94,9 0-94,-9 0 31,-1 0-15,1 0-1,0 0 1,0 0 62,9 0-31,-10 0-31,10 0-1,-9 0 1,8 0 15,-8 0 0,9 0-31,0 0 32,-10 0-1,-8 9-16,18-9 17,-9 0-32,9 0 15,-10 0 1,1 0 0,0 8-1,0-8 1,0 0-1,-1 0 1,10 0 0,-9 9-1,9-9 1,-10 0-16,19 0 16,-18 0-1,-1 0-15,10 0 16,0 0-1,-9 0 1,8 0 0,1 0-16,-9 0 15,-1 0-15,1 9 16,0-9-16,0 0 16,0 0-16,0 0 15,-1 0-15,19 0 16,-10 0-1,-8 0-15,0 0 16,0 0 0,0 0 15,-9 9-15,17-9-1,1 0 1,-9 0-1,0 0 1,8 0 0,-8 0-16,9 0 15,-9 0 1,8 0 0,-8 0-1,0 0 1,8 0 15,-8 0-15,0 0-16,0 0 15,9 0-15,-1 0 32,-8 0-1,0 0-31,9 0 15,-1 0 1,10 0 0,-19 0-1,10 9-15,0-9 16,-9 0 0,-1 0-1,1 0 1,-9 9-1,18-9-15,-1 0 16,1 0 0,-9 0 15,9 0-31,-10 0 16,10 0-1,-9 0 32,8 0-31,-8 0-1,0 0-15,0 0 16,9 0 0,-10 0-1,10-9 16,8 9-31,-17 0 16,9 0-16,-9 0 16,8 0-16,-8 0 15,9 0-15,-1 0 16,-8 0 0,0 0-1,9 0 16,-1-9-31,-8 9 16,0 0 0,9 0-16,-1 0 15,-8-9 1,0 9 0,9 0-16,8 0 15,-17 0 1,0 0-16,17 0 15,-17 0 1,0 0-16,0 0 16,8 0-1,1 0-15,17 0 32,-26 0-32,0 0 15,0 0-15,-1 0 47,1 0-31,0 0-16,9 0 31,-1 0-15,10 0-1,-18 0 1,-1 0-16,10 0 15,-9 0-15,0 0 16,0 0-16,-1 0 16,10 9-1,-9-9 1,8 0-16,-8 0 16,9 0-16,-9 0 15,0 0-15,17 9 16,-17-9 15,0 0-31,-1 9 16,1-9-16,9 0 15,-9 0-15,8 0 16,-8 0 0,9 0-16,-9 0 31,8 0 0,1 0-15,-9 0-1,8 0-15,-8 0 16,18 0-16,-18 0 16,-1 0-16,1 0 15,9 0 1,-9 0-1,-1 0-15,1 0 16,9 0 0,0 0-16,-10 0 15,1 0 1,9 0 156,-18-9 203,0 0-360,0 0 142,-9 0-32,0 9-47,0-9-63,-8 9 1,8 0 0,0-8-1,0 8 32,-8 0 125,8 0-156,-9 0-1,1 0 17,8 0-17,9-9 1,-9 9 62,0 0-62,0 0 30,0 0 1,1 0-31,-1 0 15,0 0 0,0 0 1,-9 0-17,10 0-15,-1 0 16,0 0 0,-9 0 124,1 0-124,8 0-1,-9 0 1,1 0-16,8 0 94,-9 0-63,9 0 0,-8 0-15,-1 0 0,9 0-1,0 0 1,-8 0-16,8 0 31,0 0-31,0 0 16,-8 0-16,8 0 15,0 0 1,0 0 0,0 0-1,-8-18-15,-1 9 31,1 9 1,8 0-32,0 0 15,0 0 1,0 0 0,-8 0-16,-1-8 15,9 8 16,0-9-31,1 9 16,-1 0 0,0 0 15,0 0 0,0 0 0,-8 0-31,8 0 16,0 0 0,0 0-1</inkml:trace>
</inkml:ink>
</file>

<file path=ppt/ink/ink1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19.60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0.16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1.12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4.1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5.4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5.98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6.45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7.04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8.31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29.20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24.82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2258 79 0,'-9'0'265,"0"-9"-249,0 9 0,1 0-16,-10 0 15,9 0 1,0 0 0,-8 0 155,8 0-124,0 0 0,0 0 0,0 0-31,-8 0 62,8 0-63,0 0 1,0 0 0,0 0-1,-8 0 1,8 0-16,0 0 31,0 0-31,-8 0 31,8 0 16,0 0-31,0 9 0,0-9-16,1 0 31,-1 0-16,0 0 1,0 0 0,0 0 15,-8 8 0,8-8-15,0 0-1,0 0-15,0 0 16,1 0 0,-1 0-1,0 0 1,0 0 31,0 0-47,1 0 15,-1 0 1,0 0 0,0 0-16,-9 0 15,10 0 1,-1 0 0,0 0-16,-9 0 15,1 0 1,8 0-1,0 0 64,0 0-64,0 0 1,1 0-1,-1 0 1,0 0-16,0 0 16,0 0-1,-8 0-15,8 0 16,-9 0-16,1 0 16,8 0-1,0 0-15,0 0 94,0 0-78,-8 0-1,8 0-15,0 0 16,-9 0-16,1 0 15,8 0-15,0 0 16,0 0-16,0 0 16,1 0-16,-1 0 15,0 0 1,0 0-16,0 0 16,-8 0-1,8 0 1,0 0-16,0 0 15,0 0 1,1 0 0,-1 0-1,0 0 1,0 0-16,0 0 31,-8 0-31,-1 0 16,9 0 15,0 0-31,1 0 16,-1 0-1,0 0 17,0 0-32,0 0 93,-8-8-61,8 8-17,0 0-15,-9 0 16,10 0-1,-10 0-15,9 0 16,0 0-16,-8-9 16,8 9-1,0 0-15,-9 0 16,1 0 0,-1 0-16,9 0 15,-17 0-15,17 0 16,-17 0-16,-1 0 15,9-9-15,1 9 16,-10 0-16,19 0 16,-1 0-16,-9 0 15,9 0 1,-8 0 0,8 0-1,-18 0 1,19 0-16,-1 0 15,-9 0 1,0 0-16,10 0 16,-1 0-1,0 0 32,0 0-16,0 0-31,1 0 32,-10 0-17,9 0 17,-9 0-1,10 9 0,-10-9-31,-17 0 16,8 9-1,10-9-15,8 0 16,-9 0-16,-17 8 16,26-8-1,0 0-15,0 9 16,1 0 15,-10-9-15,9 9-16,0-9 15,-17 0 1,17 0-16,0 0 16,0 9-16,-8-1 15,8-8 32,0 0-31,0 0-1,-8 0 1,-1 0-16,9 0 16,0 0-1,1 0 1,-1 0-1,0 0 1,0 0 0,0 0-1,0 0 17,1 0-17,-10 0-15,0 0 16,10 0-1,-1 0-15,0 0 16,0 0 31,0 0 140,0 0-124,1 0-32,-1 0-31,0 0 31,0 0-15,0 0 93,9 9-93,-8-9 0,8 9-1,-18-9 95,9 0-63,9-9-16,0 0 94,9-8 62,0 17-187,-9-9 16,9 9 0,-9-9 77,8 0-77,10 1 328,-9 8-329,0 0 1,-1 0 15,1 0-15,9 0 15,-9 0 0,0 0-15,8 0 15,-8 0-15,0 0 15,0 0 32,-1 0-1,10 0-46,-9 0-1,9 8 17,-10-8-1,1 9-16,0-9 1,9 0-16,-10 0 31,19 18-15,-18-18 0,0 0-1,8 0-15,1 0 16,-9 0-1,8 0 1,1 0 0,-9 9-1,8-9-15,-8 8 16,0-8 0,0 0 124,0 0-124,0 0 46,-45 0 48,19 0-95,-19 0-15,19 0 16,8 0-16,-9 0 16,-8 0-16,17 0 31,-9 0-16,9 0 48,-8 0-32,8-17 79,9 8-95,0 0 1,0 0-1,0 1 64,0-1 139,9 0-202,8 9 15,-8 0-15,9 0-1,-9 0 17,8 0-32,-8 0 47,0 0-1,0 0-46,0 0 16,-1 0 0,1 0 15,0 0-15,0 0-1,9 0 1,-10 0 31,1 0 15,0 0-46,0 0-1,9 0 1,-18 9 0,8-9-1,10 0 1,-9 0 0,0 0-1,8 0 1,10 0-1,-10 0 1,-8 0 0,0 0-16,17 0 15,-17 0 1,0 0-16,0 0 16,0 0-1,0 0-15,-1 0 16,1 0-1,0 0-15,9 0 16,-1 0 0,-8 0-1,0 0-15,9 0 16,-10 0-16,1 9 31,9-9-31,-1 0 16,-8 0-1,0 0-15,0 0 16,9 0-16,-1 0 16,1 8-1,-1-8 1,-8 0 0,0 0-16,0 0 15,0 0-15,0 0 16,-1 0-16,1 0 47,0 0-32,0 0-15,0 0 16,8 0 0,-8 0-16,0 0 15,0 0 1,0 0-16,8 9 15,-8-9 1,0 0 0,0 0-1,0 0-15,-1 0 16,1 0-16,0 0 16,0 0-1,8 0-15,1 0 31,-9 0-31,0 0 16,8 0-16,1 0 16,0 0-16,17 0 15,-26 0-15,0 0 16,17 0-16,-8 0 16,-10 0-1,10 0 1,-9 0-16,9 0 15,-10 0 1,10 0 0,-9 0-16,0 0 15,8 0-15,1 0 16,0 0 0,-10 0-16,1 0 15,9 0-15,-9 0 16,8 0-16,-8 0 15,18 0-15,-10 0 16,10 0-16,-1 0 16,-17 0-1,9 0-15,-10 0 16,1 0-16,0 0 16,18 0-1,-19 0-15,10 0 16,8-9-1,-8 1-15,0 8 16,8 0-16,-8-9 16,-9 9-1,-1 0 1,1 0-16,0 0 16,9 0-1,-9 0 32,-9-9 172,-9 9-219,0 0 15,0 0-15,-9 0 16,10 0-16,-1 0 16,-9 0-16,1 0 15,8 0 17,-18 0-32,18 0 15,1 0 1,-1 0-1,0 0 1,0 0 15,0 0-15,1 0 15,-1 0 0,0 0-15,0 0 0,0 0-1,0 0-15,1 0 16,-1 0 0,-18 0-1,18 0 1,1 0-16,-10 0 15,9 0 1,0 0 0,1 0-1,-1 0 1,-9 0-16,0 0 16,10 0-1,-19 0 1,18 0-16,-8 0 15,-10 0-15,10 0 16,-1 0-16,0 0 16,10 0-1,-1 0 48,0 0-63,0 0 15,-9 0 1,10 0-16,-1 0 16,0 0-1,-9 0-15,10 0 16,-1 0 31,0 0-32,0 0-15,-17 0 16,17 0 0,-9 0-1,1 0 79,8 0-78,0 0-1,27 0 142,-1 0-157,1 0 15,8 0-15,-17-9 16,0 9-16,0 0 15,8 0 1,-8 0 31,9 0-31,-1 0-1,10 0 1,-9 0-16,26 0 15,-36 0-15,19 0 16,-1 9-16,10-9 16,-10 0-16,9 0 15,-26 0-15,9 0 16,-1 9-16,1-9 16,-9 0-16,0 0 15,0 0 141,-54 0-140,-16-18-16,17 18 16,-9-9-16,26 9 15,-43-17-15,26 17 16,26 0-16,-8 0 16,-1 0-16,18 0 109,0 0-62,-8 0-32,26 0 189,-1 0-189,19 0-15,8 0 16,18 0-16,-18 0 15,18 0-15,-17 0 16,8 0-16,9 0 16,-36 0-16,1 0 15,8 0-15,-17 0 16,9 0-16,-1 0 16,-8-18-16,0 18 15,9 0 1,-9 0-1,-1 0-15,10 0 16,-9 0 15,17 0-31,-17 0 16,0 0-16,9 0 16,-10 0-1,10 0 48,0 0-48,-1 0-15,1 0 16,0 0 0,8 0-16,-8 0 0,-10 0 15,10 0-15,-9 0 16,17 0-16,-17 0 15,18 0-15,-19 0 16,28 0-16,-27 0 16,17 0-16,27 0 15,-35 0-15,8 0 16,0 9-16,10-9 16,-27 0-16,8 0 15,1 0 1,-27 0 140,-9 0-140,-17 0-16,9 0 15,8 0-15,-26 0 16,17 0-16,10 0 16,-1 0-16,1 0 15,8 0-15,35 0 156,1 0-156,8 0 16,18 0-16,-27 0 16,18 0-16,-26 9 15,0-9-15,8 0 16,-17 0-16,9 0 16,8 8-16,1-8 15,8 0-15,-26 0 16,44 0-16,-36 9 15,1 0-15,-1-9 16,-8 0-16,0 0 16,9 0-16,8 0 15,-17 0 1,0 0 93,0 0-93,-1 0 0,1 0-1,0 0 126,0 0-47,0 0-79,8 0 1,-8 0-1,0 0 1,9 0-16,8 0 16,-17 0-16,17 0 15,-8 0-15,-9 0 16,0-9 171,-1 9-187,19 0 16,-9 0 15,-1 0-31,1 0 16,0 0-16,-10 0 109,1 0-62,944 27 2453</inkml:trace>
</inkml:ink>
</file>

<file path=ppt/ink/ink12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4:30.00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31.64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1199 8 0,'0'-8'188,"-26"8"-172,17 0-1,0 0 1,0 0 124,1 0-46,-1 0-94,0 0 16,0 0-1,0 0-15,1 0 110,-1 0-95,0 0 1,-9 0 0,-8 0-1,17 0 1,0 0-16,0 0 62,-8 0-30,8 0-32,-9 0 15,9 0 32,1 0-31,-1 0-16,0 0 15,0 0-15,0 0 16,0 0-16,1 0 16,-1 0-16,0 0 31,0 0-15,0 0-1,-8 0 16,8 0-31,0 0 63,0 0-47,0 0-1,1 0 16,-1 0 1,9 8-32,-9-8 15,0 0 1,-8 0 0,8 0-1,0 0 32,0 0-31,0 0-1,-8 0 17,17 9-17,-9-9 16,0 0-15,0 0 0,0 0 31,1 9-47,-1-9 15,0 0 32,0 0-47,0 0 47,0 0 0,1 0-32,-1 0 1,0 0 0,0 0-1,-8 0 1,8 0 125,0 0-126,0 0 1,0 0-1,-8 0 1,8 0 0,0 0-16,0 0 15,-17 0 1,17 0 0,-9 0-1,1 0 1,8 0 62,0 0-62,0 0-1,0 0 16,0 0-31,1 0 32,-1 0-17,0 0-15,0 0 94,0 0-94,-8 0 16,8 0-1,0 0 48,-9 0-48,10 0-15,-1 0 32,0 0-32,0 0 15,0 0 1,1 0-16,-1-9 31,0 9 32,0 0-32,-9 0 0,10 0 172,-1 0-187,0 0 0,0 0 46,0 0-62,1 0 31,-1 0-15,0 0 15,0 0-15,0 0-1,0 0 1,1 0 78,-1 0-63,0 0-31,0 0 16,0 0 515,1 0-531,-1 9 31,0-9 157</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34.19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0,'9'0'204,"0"0"-173,-1 0-16,1 0 1,0 0 0,0 0-1,0 0 1,0 9 0,17-9 15,-17 0-16,8 9-15,-8-9 94,0 0-47,0 9-31,0-9-1,0 0 1,-1 0 0,1 9-1,0-9 1,0 0-1,0 0 1,17 0 0,-17 0-1,9 8 1,-10-8 0,10 0-1,-9 0 1,0 0-1,-1 0 1,1 0 0,9 0-1,-9 0-15,0 0 16,-1 0 0,10 0-16,-9 0 15,0 0 1,0 0-16,-1 0 15,1 0-15,9 0 16,-1 0 0,-8 0-16,0 0 15,0 0-15,9 0 16,-1 0-16,1 0 16,-1 0-16,-8 9 15,9-9-15,-9 0 16,8 0-16,-8 0 15,9 0-15,8 0 16,-17 0 0,18 0-16,-19 0 15,1 0-15,0 0 16,0 9-16,8-9 16,-8 0-1</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37.76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953 47 0,'-9'0'125,"0"0"-110,-9-9 1,10 1 0,-1 8 77,0 0-77,-9 0 0,9 0-1,1 0 17,-1 0 30,0 0-46,0 0-16,0 0 15,1 0 63,-1 0-31,0 0-31,0 0-16,0 0 16,0 0 46,1 0-46,-1 0-1,0-9 1,0 9 0,0 0-1,1 0-15,-1 0 16,-9 0-16,9 0 15,-8 0 1,-1 0-16,9 0 16,0 0-1,1 0 32,-1 0-31,0 0 124,0 0-124,0 0 0,0 0-1,1 0 110,-1 0-109,0 0 15,0 0-31,0 0 16,1-9-1,-1 9 1,0 0-16,0 0 16,0 0 15,-8 0 0,-1 0 0,9 0-15,0 0-16,0 0 31,1 0-15,-10 0 0,9 0 15,0 0-31,1 0 78,-1 0-78,0 0 31,0 0-15,0 0-1,0 0 17,-8 0-17,-1 0 1,9 0 0,1 0 46,-10 0-62,9 0 47,0 0-47,0 0 31,1 0 0,-1 0-31,0 0 16,-9 0 0,10 0 15,-10-9-15,9 9 124,0 0-124,0 0-16,1 0 15,-10 0 1,9 0 0,-8 0 93,-1 0-78,9 0-31,0 0 47,0 0 0,1 0-31,-1 0-16,0 0 15,0 0 1</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39.82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0,'18'26'156,"-1"-17"-140,10-9 0,-18 0-1,8 0 1,-8 0-1,0 0-15,0 0 63,-1 0-16,10 0-16,-9 0-15,0 0-16,0 0 15,-1 0 32,1 0 16,9 0-48,-9 0 1,-1 0 0,1 0-16,0 0 15,9 0 1,-9 0 15,-1 0-31,1 0 47,0 0-31,0 0-16,0 0 15,-1 0 16</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2.5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0,'9'0'156,"0"0"-31,0 0-125,0 0 16,-1 0-16,10 0 46,-9 0 17,9 0-32,-10 0-15,1 0-1,9 0 1,-9 0 15,-1 0 63,10 0-94,-18 9 16,18-9-1,-9 0 1,8 0 15,-8 0-15,0 0-1,0 0-15,-1 0 32,10 0-17,-9 0 1,0 0 0,0 9-1,-1-9 1,1 0-1,0 0 1,0 0-16,0 0 16,8 0 15,-8 0-31,0 0 31,0 0-31,0 0 16,8 0-1,-8 0 17,0 0 15,9 0-32,-10 0 1,1 0-1,0 0 1,0 0 0,0 0-1,-1 0 1,1 0-16,9 0 31,-9 0-15,8 0-1,-8 0 1,0 0 0,0 0-16,8 0 15,-8 0 1,0 0 15,9 0 0,-9 0 63,-1 0-94,1 0 16,0 0-1,0 0 17,8 0-1,-8 0-15,0 0 15,0 0 16,0 0-47,0 0 15,-1 0 32,1 0-31,0 0-1,0 0 64,8 0-64,-8 0 95,0 0-95,0 0 48,0 0-48</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4.4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 0,'6'0'204,"-6"9"-126,0 0-47,0 1 16,0-2-32,0 1 17,0 0 61</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6.00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0:05.93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778 152 0,'-8'0'46,"-10"8"-46,9-8 47,0 0 0,0 0-16,1 0-15,-10 0 0,9 0-1,-9 9 1,10-9 15,-10 0 16,9 0-31,0 0-1,-8 0-15,8 0 16,0 0-16,0 0 16,0 0-1,1 0 16,-1 0-15,0 0 0,0 0-1,0 0 17,-8 0-17,8 0-15,0 0 16,0 0-1,0 0 1,1 0 0,-1 0-1,0 0 1,0 0 0,0 0-16,1 0 15,-1 0-15,0 0 16,0 0 15,0 0 0,-8 0 1,8 0-17,0 0 32,0 0-47,0 0 31,1 0-15,-1 0 0,0 0-16,0 0 15,0 0 1,0 0-1,1 0 1,-1 0 0,0 0-1,0 0 63,-8 0-31,8 0-15,-9 0 61,0 0-61,10 0-32,-1 0 15,0 0 1,0 0-1,-8 0-15,8 0 32,0 0-17,0 0 1,0 0 0,0 0 46,1 0-62,-1 0 109,0 0-46,0-9-63,9 1 109,-9 8 79,18 0 156,0 0-329,0 0 1,0 0-16,-1 0 15,1 0 1,0 0 0,0 0-16,0 0 15,0 0-15,-1 0 16,1 0-16,0 0 16,0 0 15,0 0-16,-1 0 48,1 0-47,0 0 30,-18-9 220,0 9-266,1 0 16,-1 0-16,0 0 15,0-18-15,-8 18 16,8 0 0,-9 0-1,18-9 16,-9 9-15,0 0 15,1 0-15,-1 0-16,9-8 16,-9-1-1,0 9 454,-9 0-391,18 9 375,9-1-437,-9 1-1,0 0-15,9 0 141,-9 0-47,0-18 62,0 0-140,0 0-1,0 0 17,0 1 61,0-1-30,-18 0-1,18 0 1,0 0 281,9 0-344,0 9 15,9 0 1,8 0-16,-17 0 15,0 0 1,17 0 0,-17 0 93,0 0-15,0 0-47,0 0-32,-1 0-15,1 0 94,0 0-63,0 0-15,0 0 0,0 0-1,-1 0 16,1 0-15,0 0 31,9 0-31,-10 0 30,1 0-46,0 0 16,0 0 0,0 0-1,0 0 32,-1 0-16,1 0-15,0 0 0,0 0 15,0 0-15,-1 0 15,1 0-31,0 0 31,9 0 16,-9 0 15,-1 0-46,1 0 0,9 0-1,-9 0 17,-1 0-1,1 0 0,0 0-31,0 0 16,0 0-1,8 0 63,-8 0-46,0 0-1,0 0 0,0 0-31,-1 0 31,1 0-15,0 0 0,0 0-16,0 0 62,0 0-31,-1 0 16,1 0-31,0 0 0,0 0-1,0 0 32,-1 0-47,1 0 16,0 0-1,0 0-15,0 0 16,0 0-16,-1 0 16,10 0 187,-9 0-172,0 0-15,0 0 15,-1 0-16,1 0 1,0 0 0,0 0 31,0 0-32,-1 0 1,1 0-1,0 0 48,0 0-63,0 0 31,0 0-15,8 0 15,-8 0 0,0 0-15,0 9 31,8-9 0,-8 0-32,0 0 17,0 0-17,8 0 48,1 0-48,-9 0 17,0 0-17,-1 0-15,1 0 16,0 0-1,0 9 1,9-9 0,-10 0 31,1 0-32,0 0 63,0 0-78,0 0 78,8 0-46,-8 0 30,0 0-46,0 0 15,0 0 16,-1 0-47,-8-9 281,-8 9-234,8-9-31,-18 9-1,0 0 1,9 0 0,1 0-16,-1 0 62,0 0-46,0 0-16,0 0 15,18 0 298,0 0-298,0 0 1,0 0 15,-1 0 1,1 0 14,0 0-30,0 0 0,0 0-1,8 0 48,-8 0-48,0 0 1,0-8 31,0 8-31,-1 0-1,1 0 1,0 0 15,-9-9-15,9 9-16,9 0 62,-10 0-31,1 0-15,0 0 62,0 0-47,8-9 63,-8 9-78,0 0-1,0 0 1,0 0 0,0 0-1,-1 0 1,1 0 0,0 0-1,0 0 110,0 0-109,0 0-1,-1 0 1,1 0 15,0 9-31,9-9 235,-1 0-220,19 17 1,-19-8-16,1-9 16,-9 0-16,8 0 15,-8 0 1,0 0 78,0 0-94,0 0 15,-1 0 1,1 9-16,0-9 31,9 0-31,-1 0 31,-8 0-31,0 0 16,0 0 0,17 0-1,-17 0-15,0 0 16,0 0-16,26 0 15,-17 0-15,17 0 16,-26 0-16,8 0 16,10 0-16,-18 0 15,8 9 392,-8-9-392,0 9 32,0-9 219,-1 0-251,-8 9 1,9-9 31,0 17-16,-9-8 32,0 0 93,0 0-78,0-1-16,-9-8 188,0 0-234,1 0-16,-1 0 16,0 0-1,0 0 1,0 0 0,-8 0-16,8 9 15,0-9 16,0 0-31,0 0 16,-17 9 0,17-9 31,0 0-16,-8 0 16,-1 0 0,9 0-16,0 0 0,1 0 0,-1 0-31,0 0 16,-9 0 0,1 0-1,8 0 1,-9 0-16,1 0 15,8 0 48,0 0-32,0 0 0,0 0-31,-8 0 16,8 0 0,0 0-16,-9 0 31,10 0-31,-1 0 16,-9 0-16,1 0 15,8 0-15,-9 0 16,0 0-1,1 0 1,8 0 0,0 0-1,9 9-15,-9-9 16,1 0-16,-10 0 16,9 0-1,-9 0 1,10 0-1,-1 0 1,0 0-16,0 0 16,0 0-1,-8 0 1,8 0 0,0 0-1,0 0 1,0 0-1,1 0 1,-1 0 0,0 0 15,0 0-15,-9 0-1,10 0 1,-1 0-1,0 0 1,0 0-16,-8 0 31,-1 0-15,9 0 0,0 0-16,0 0 15,-8 0-15,8 0 16,-17 0-1,-1 0-15,18 0 16,-17 0 0,17 0-1,0 0 1,0 0 0,1 0-16,-10 0 15,9 0-15,0 0 16,-17 0-1,17 0 1,0 0-16,-8 0 16,-1 0-1,0 0 1,-8 0 0,17 0-1,0 0-15,0 0 16,1 0-16,-1 0 15,0 0-15,-9 0 16,9 0 0,1 0-1,-19 0-15,18 0 16,-17 0 0,17 0-16,0 0 15,-8 0-15,-1 0 16,9 0-1,0 0-15,0 0 16,1-9 0,-1 9-16,0 0 15,-9 0-15,10 0 16,-1 0-16,0 0 16,0 0 46,0-9-62,0 9 31,1 0-31,-10 0 32,9 0-32,0 0 31,1 0-31,-1 0 15,-9 0-15,0 0 16,10 0 0,-1 0-1,-18 0 1,19 0 15,-1 0-15,-9 0-16,9 0 15,0 0 1,1 0 0,-10 0-1,9 0 1,0 0-16,1 0 16,-1 0-16,-9 0 31,9 0-31,0 0 47,1 0-32,-1 0 1,0 0-16,0 0 16,0 0-1,1 0 16,-1 0 32,0 0-47,0 0-16,0 0 31,0 0 0,1 0-15,-10 0-1,0 0-15,9 0 16,-8-9 234,8 1-250,9-10 31,-9 9 0,9 0 1,0 1-1,0-1 0,0 0-15,0 0 31,0 0-47,0 0 31,0-8 31,9 17-46,-9-9 0,9 0 62,0 9-16,-1-9-62,1 9 32,9 0-17,-9 0 1,0 0-16,-1 0 15,1 0 1,0-8-16,0 8 31,0 0-15,0 0-16,8 0 16,-8 0 15,0 0-31,0 0 15,-1 0 1,1 0-16,0 0 16,0 0-1,0 0 17,0 0-17,-1 0 16,1 0-15,0 0-16,9 0 16,-10 0-1,10 0 1,-9 0 0,0 0-16,0 0 15,8 0 16,-8 0-15,9 0 0,-10 0-16,1 0 15,9 0 1,-9 0-16,0 0 16,-1 0-16,10 0 15,-9 0-15,0 0 16,-1 0-16,10 0 15,-9 0 1,0 0 0,0 0-16,8 0 15,10 0 1,-19 0-16,1 0 31,9 0-31,-9 8 16,0-8-16,-1 0 31,1 0-15,0 0-16,0 0 15,0 0 1,-1 0-16,1 0 16,0 0-16,0 0 15,0 0-15,0 0 16,-1 0-16,10 0 15,-9 0-15,0 0 16,8 0 0,-8 0-1,0 0 1,9 0 0,8 0 15,-17 0-16,0 0-15,0 0 16,-1 0-16,1 0 47,0 0-31,0 0-1,0 0 1,8 9-1,-8-9-15,0 0 16,0 0 0,0 0-1,-1 9-15,10-9 16,-9 0 0,0 9-1,-1-9 1,1 0 15,0 0-31,0 0 63,0 0-48,0 0 16,-1 0-15,1 0 0,0 0-1,-18 0 345,-8 0-345,8 0 1,0 0-16,0 0 94,0 0-16,0 0-31,1 0-32,-10 0 1,9 0 0,-8 0-1,8 0 1,-9 0-1,9 0 1,0 0 0,1 0-16,-19 0 15,18 0-15,1 0 16,-10 0-16,0 0 16,1 0-16,8 0 15,0 0 1,0 0 15,0 0-31,1 0 31,-1 0 47,0 0-78,0 0 16,-9 0-16,10 0 16,-1 0-1,0 0 79,0 0-78,0 0-16,9-9 203,18 9-188,0 0 1,-10 0-16,10 0 16,0 0-1,-9 0 1,8 0 78,-8 0-47,0 0-1,0 0-46,-1 0 32,1 0-17,0 0 1,0 0 0,0 0-1,0 0 1,8 0-16,-8 0 15,0 0 1,0 0-16,8 0 31,-8 0-31,0 0 16,0 0-16,0 0 16,-1 0-1,1 0-15,0 0 31,9 0 1,-1 0-1,-8 0-15,0 0-16,0-9 31,0 9-31,-1 0 15,1 0-15,0-9 16,0 9 0,0 0-1,-1 0-15,1 0 16,0 0 0,0 0-1,0 0-15,0 0 16,-1 0-16,1-8 15,0 8 1,0 0 0,-9-9-1,9 9-15,-1 0 47,1 0-16,0 0 1,0 0-1,0 0 31,0 0-46,-1 0 15,10 0-15,-9 0 15,8 0 16,-8 0-16,0 0-15,0 0 0,0 0-16,8 0 15,-8 0-15,0 0 16,0 9-16,9-9 31,-10 0-15,1 0-1,0 0 1,0 0 0,0 0-1,-1 0-15,1 0 16,0 0-1,0 0 48,0 8-63,0-8 16,-1 0-1,1 9 1,0-9 15,0 0 0,0 0-31,-1 0 16,1 0 15,0 0-15,0 0-16,9 0 15,-10 0 1,1 0-16,0 0 31,0 0-31,0 0 47,-1 0-31,1 0-1,0 0 1,9 0 0,-9 0 15,-1 0-15,1 0-16,9 0 31,-1 0-31,1 0 31,0 0-15,-1 0-1,-8 0-15,0 0 157,0 0-111,0 0-14,-1 0-17,1 0 32,0 0-31,0 0-16,0 0 15,0 0 1,-1 0 297,1 0-298,0 0 79,0 0-78,8 0 124,-8 0-30,0 0-110,0 0 15,9 0 423,-27 0-423,0 0 1,0 0 46,0 0-30,0 0-17,1 0-15,-1 0 16,0 0 0,-9 0-1,10 0-15,-1 0 16,0 0-1,0 0 64,-9 0-64,10 0 1,-1 0-16,0 0 31,0 0 32,-8 0-1,8 0-46,0 0-1,0 0-15,-9 0 32,10 0-17,-1 0-15,0 0 16,0 0-1,-8 0-15,8 0 16,0 0 0,0 0-1,-17 0 17,17 0-17,0 0 1,0 0 15,0 0-31,-8 0 16,8 0 15,0 0-31,0 0 16,0 0-16,1 0 15,-1 0 16,0 0 16,0 0-31,0 0 0,1 0-16,-1 0 62,0 0-31,0 0-15,0 0-16,0 0 16,1 0-16,-1 0 31,0 0-16,-9 0 1,10 0 0,-1 0-1,0 0 17,0 0-32,0 0 15,0 0 1,1 0 15,-1 0-15,-18 0-1,18 0-15,-8 0 16,-1 0 0,9 0-16,1 0 15,-1 0-15,0 0 16,-9 0-1,9 0 1,1 0 15,-10 0-15,9 0 0,0 0 30,1 0-46,-1 0 32,0 0-17,0 0 17,0 0 14,0 0-30,1 0 0,-1 0-1,0 0 1,0 0 0,-8 0 15,-10 0-16,18 0 1,0 0 0,1 0-1,-1 0 1,-9 0 0,9 0-16,1 0 31,-10 0 0,9 0-15,-9 0-1,10 0-15,-1 0 32,-9 0-32,9 0 31,1 0-31,-1 0 15,-9 0 1,9 0 0,-8 0-1,8 0 1,-9 0-16,9 0 16,1 0-1,-1 0-15,0 0 16,0 0-1,0 0 1,0 0 0,1 0-1,-1 0 17,-9 0-17,0 0 1,27 0 234,0 0-250,0 0 31,0 0 16,0 0-47,8 0 31,-8 0-15,0 0-1,0 0 1,0 0 0,8 0-1,-8 0 17,0 0-1,0 0-16,-1 0-15,1 0 16,0 0-16,9 0 16,8 0-1,-17 0 1,0 0 0,8 0-1,1 0-15,-9 0 16,0 0-16,17 0 15,-8 0-15,-9 0 16,8 0-16,1 0 16,-9 0-1,0 0 1,-1 0-16,1 0 16,9 0-16,-9 0 15,-1 0 1,1 0-16,0 0 31,-27 0 282,-8 0-313,8 0 15,10 0-15,-1 0 16,-9 0-16,9 0 31,0 0-15,1 0-1,-1 0-15,0 0 16,-17 0-16,17 0 16,-18 0-16,10 0 15,8 0 1,-9 0-16,9 0 15,-8 0 1,8 0-16,0 0 16,0 0-1,0 0 1,1 0-16,-1 0 16,0 0-16,0 0 15,0 0 1,1 0-16,-1 0 15,0 0-15,-26 0 16,26 0-16,-18 0 16,18 0-16,-8 0 15,8 0 1,0 0-16,-8 0 16,8 0-16,0 0 15,-18 0-15,10 0 16,8 0-16,0 0 15,0 0 173,18 0-157,0 0-15,9 0-16,-10 0 15,10 0 1,-9 0-16,0 0 16,8 0-16,-8 0 15,0 0 1,9-9-16,-10 9 16,10-8-16,-9 8 15,0 0 16,0 0-31,8 0 16,-8 0 31,0 0-31,0 0-1,0 0 1,-1 0-1,10 0 1,8 0-16,-8 0 16,-9 0-1,0 0 1,8 0 0,-8 0 30,0 0-30,0 0 0,8 0-16,1 0 15,0 0 1,-9 0 15,-1 0-15,1 0 15,0 0-15,0 0-1,8 0 1,-8 0 0,0 0-16,0 0 31,9 0 0,-10 0-15,10 0-1,8 0 1,-17 0 0,9 0-1,-9 0-15,17 0 16,-17 0-16,0 0 15,0 0-15</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6.58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6.97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47.36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0.25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0.86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-86 0 0,'-4'5'125</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1.22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1.67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2.29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3.39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4.00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0:14.12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0,'9'0'187,"0"0"-140,0 0 31,0 0-31,-1 0-31,1 0 124,0 0 48,9 0 124,-9 18-187,-1-18 531,-16 0-93,-1 0-563,0 0 31,0 0 79,0 0-79,-8 0-16,8 0 110</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4.49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5.25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6.88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7.44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7.91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8.37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8.67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45 0 0,'-9'0'16,"0"8"0,-9-8 15,9 0-16</inkml:trace>
</inkml:ink>
</file>

<file path=ppt/ink/ink3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8.9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-58 1 0,'-5'0'32</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9.25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27 1 0,'-9'0'16,"0"0"0,0 0 31</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9.49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25 1 0,'-18'0'0,"10"0"31</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0:21.86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247 9 0,'18'0'500,"-9"0"-468,8 0 14,-8 0-14,0 0-32,0 0 187,0 0-171,-1 0-1,10 0 1,-9 0 0,0 0 93,0 0-109,-1 0 31,1 0-15,0 8 109,0-8-109,0 0-1,-1 0 1,1 0 31,0 0-47,0 0 15,0 0 204,-27 0 156,9 9-359,0 0-1,1-9 17,-1 0-32,0 0 46,0 0-30,0 0 0,1 0-16,8 9 15,-9-9-15,-9 0 47,9 0-31,0 0-1,1 0 1,-1 0-16,0 0 16,0 0-1,0 0-15,1 0 16,-19 0 0,18 0-16,0 0 15,1 0 1,-1 0 62,0 0-62,0 0-1,0 0 1,1 0 62,-1 0-16,-9 0-30,9 0-17,-35 0 17,35 9-32,1-9 15,-1 8 1,0-8-16,0 0 15,0 0 1,0 0 15,1 0-15,-1 0 0,-9 0 15,9 0 219,9-17-141,0 8 63,0 0 109,0 0-249,0 1 61,0-1 314,9 9-376,0 0-16,0 0 48,0 0-63,-1 0 16,1 0-1,0 0 16,0 0 1,0 0-17,0 0 17,-1 0-32,1 0 15,0 0 32,0 0 31,0 0-62,-1 0-16,1 0 15,0 0 17,0 0-17,0 0 1,0 0 0,8 0-1,-8 0 32,0 0-47,0 0 47,8 0-16,-8 0 0,0 0-15,0 0 15,0 0 16,-1 0 94,1 0-126,0 0 1,0 0 0,8 0-16,-8 0 31,0 0 47,0 0-78,0 0 94,0 0-94,-1 0 15,1 0 1,0 0 93,0 0-93,0 0 0,-1 0-1,1 0 501,0 0-375</inkml:trace>
</inkml:ink>
</file>

<file path=ppt/ink/ink4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9.76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-67 1 0,'-3'0'16</inkml:trace>
</inkml:ink>
</file>

<file path=ppt/ink/ink4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2:59.98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14 1 0,'-8'0'32,"1"0"-32</inkml:trace>
</inkml:ink>
</file>

<file path=ppt/ink/ink4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00.23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-86 1 0,'-4'5'32</inkml:trace>
</inkml:ink>
</file>

<file path=ppt/ink/ink4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4.99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5.54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6.19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6.59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6.97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 0,'2'0'32</inkml:trace>
</inkml:ink>
</file>

<file path=ppt/ink/ink4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7.34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7.71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0:44.35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46 0,'9'0'94,"8"0"-94,1 0 15,-9 0 1,-1 0-16,10 0 16,9 0-16,-10 0 15,1 0-15,-1 0 16,-8 0-16,18 0 16,-10 0-1,1-9-15,8 9 16,-8 0-1,-9 0-15,9-9 16,-1 9-16,-8 0 16,0 0-16,8 0 15,1 0 1,-9 0 0,9 0-1,-10-9 32,10 9-16,-9 0-15,9 0 0,-10 0-1,10-9 16,-9 9 32,0 0-32,-1 0-31,-8-9 16,9 9-16,0 0 1125,0 0-1110,0 0 2032,-9 9-1969,0 0-78,0 0 32,0 0-1,0 0-15,0-1-16,0 1 15,0 0 16,0 0 344,-9-9-343,0 0-17,0 0 1,0 0 0,-8 0-1,8 0 1,0 0-1,-17 0 17,17 0-17,0 0 1,0 0 0,0 0-16,-8 0 15,8 0 1,0 0 15,0 0 0,0 0-31,1 0 16,-1 0 0,0 0-1,-9 0 1,10 0-16,-1 0 15,0 0-15,0 0 16,-9 0 0,10 0-1,-1 0 1,0 0 0,0 0-16,-8 0 15,8 0 1,0 0-1,0 0 1,-17 0 0,17 0-1,0 0 1,0 0 15,0 0-31,1 0 16,-1 0 15,0 0 157,0 0-173,0 0 16,0 0-15,1 0 15,-1 0-31,0 0 16,0 0 0,-8 0 93,8 9-93,26-9 499,-8 0-499,0 0-16,17 0 15,-17 0-15,0 0 16,0 0-16,0 0 16,17 0-16,-17 0 15,0 0 1,0 0 0,-1 0-1,1 0 1,0 0-16,9 0 15,-1 0 1,-8 0 0,0 0-16,0 0 15,0 0 1,-1 0-16,1 0 31,9 0-15,-9 0 15,-9-9-31,17 9 16,-8 0 15,0 0-15,0 0-1,17 0 1,-17 0-1,0 0-15,0 0 16,8 0-16,1 0 16,-9 0-16,0 0 15,8 0-15,1 0 16,-9 0 0,0 0 15,8 0-16,-8 0-15,9 0 32,-9 0-17,-1 0-15,1 0 32,0 0-17,9 0 1,-1 0-1,-8 0 1,18 0-16,-10 0 16,-8 0-1,0 0-15,8 0 16,1 0 0,-9 0-1,9 0 1,-10 0-1,1 0-15,0 0 16,0 0 0,0 0-1,-1 0-15,10 0 32,-9 0-32,9 0 15,-10 0 1,10 0-1,-9 0 1,0 0 0,8 0-1,1 0-15,-9 0 16,0 0-16,-1 0 16,10 0-1,0 0 1,-10 0-1,1 0-15,0 0 16,0 0-16,0 0 16,0 0-16,-1 0 15,10 0-15,0-9 16,-9 9 0,-1 0-16,10 0 15,0 0-15,-10 0 16,1 0-16,9-18 15,-9 18-15,0 0 16,-1 0-16,10 0 31,-9 0-15,0 0 0,-1 0 15,1 0 0,9 0-15,-9 0-1,0 0-15,8-8 32,1 8-17,-1 0 1,-8 0-1,0 0 1,0 0 15,0 0-31,0 0 16,-1 0 0,10 0-1,-9 0 1,0 0-1,-1 0-15,1 0 16,0 0 0,0 0-16,0 0 15,0 0-15,17 0 32,-17 0-32,0 0 15,8 0-15,1 0 16,0 0-1,-10 0-15,1 0 16,0 0-16,0 0 16,0 0-16,-1 0 15,1 0-15,0 0 16,0 0-16,0 0 16,0 0 15,-1 0-16,1 0 1,0 0-16,0 0 16,0 0-1,0 0 17,-1 0-32,1 0 15,0 0 1,0 0-1,0 0 1,-1 0 0,10 0 31,-9 0-32,0 0-15,8 0 16,-8 0-16,0 0 15,9 0-15,-1 0 16,1 0 0,-9 0-1,0 0 1,-1 0 0,10 0-1,-9 0 16,0 0-15,-1 0-16,10 0 16,0 0-16,-9 0 15,8-9-15,1 9 16,-1 0 0,-8 0-16,9 0 15,0 0 16,-1 0-15,-8 0-16,9 0 16,-10 0-1,1 0 1,9 0-16,-9 0 16,0 0-16,-1 0 15,1 0 1,0 0-1,0 0 1,8 0 0,-8 9-16,0-9 15,9 0 1,-9 0-16,-1 0 16,10 0-1,-9 0 1,9 0-16,-10 0 15,1 0 32,9 0-31,-9 0 15,8 0 16,-8 0-31,0 0-16,0 0 15,0 0-15,-1 0 16,1 0 0,0 0-1,0 0 1,0 0-1,-1 0-15,1 0 16,9 0-16,-9-9 31,8 9-31,-8 0 16,9 0-16,-9 0 16,17 0-16,-8 0 15,-9 0-15,8 0 16,10 0-16,-19-9 15,10 9-15,-9 0 16,0 0-16,0 0 16,8 0-16,1 0 15,-1 0 1,-8 0 0,9-9-1,-9 9 16,0 0-31,8 0 16,-8 0 0,0 0-1,0 0 1,-1 0-16,1 0 16,0 0-16,0 0 15,0 0-15,0 0 16,8 0-1,-8 0 1,0 0 0,17-9-16,-17 9 15,0 0-15,0 0 16,17 0-16,-17 0 16,9 0-16,8 0 15,-17 0-15,17 0 16,1 0-16,-1 0 15,-17 0-15,18 0 16,-10 0-16,-8 0 16,18 0-16,-10 0 15,1 0-15,-9 0 16,8 0-16,-8 0 16,0 0-1,9 0 16,-10 0 16,1 0-15,0 0-17,0 0-15,0 0 16,-1 0-16,10 0 31,-9 0-15,0 0-16,17 0 15,-8 0-15,17 0 16,-26 0 0,9 9-16,-1-9 15,-8 0-15,-9 9 16,9-9-16,0 0 15,0 0 1,-1 0-16,1 0 31,0 0-15,0 0-16,0 0 16,8 0 15,-8 0-16,0 0 1,0 0 0,8 0-1,-8 0 1,0 0 0,0 0-16,0 0 31,-1 0-16,10 0 1,0 0-16,-1 0 16,-8 0-1,18 0-15,-19 0 16,1 9 0,0-9 30,0 0-14,0 9-17,0-9 267,-1 0-282,1 0 15,0 0 63,-9 8 204,0 1-189,0 0-77,0 0 15,0 0 0,-18-9 204,10 0-188,-1 0-32,0 0 17,-9 0-17,9 0 48,1 0-32,-1 8 31,0-8-15,0 0-47,0 0 63,-8 0-48,8 0 17,-9 0-32,9 0 62,1 0-46,-1 0-1,0 0 1,-9 0 0,10 0-1,-1 0-15,0 0 16,0 0-16,0 0 16,0 0 30,1 0-30,-10 0 0,9 0-1,0 0 1,1 0 0,-1 0 30,-9 0 17,9 0-47,0 0 15,1 0 31,-1 0-46,0 0-16,9-8 16,-9 8-1,0 0 16,0 0-31,1 0 16,-1 0 0,0 0-16,0 0 15,0 0 17,1 0-32,-1 0 15,-9 0-15,0 0 31,1 0-15,8 0 0,-9-9-1,10 9 17,-10-9-32,9 9 31,0 0-16,0 0 64,1 0-64,-1 0 16,0 0-31,0 0 47,-8 0-31,8 0 15,0 0-15,0 0-1,0 0 1,0 0 0,-8 9-1,8-9 48,0 0-32,0 0-15,1 9-1,-19-1 1,9-8 0,10 0-1,-10 0-15,18 9 16,-9-9-1,0 0-15,27 0 297,-9 0-297,8 0 16,-8 0-16,18 0 16,-10 0-16,-8 0 62,9 0-46,-9 0-16,-1 0 15,1 0-15,18 0 16,-18 0 0,-1 0-16,1 0 15,0 0 1,9 0-1,-10 0 1,1 0 0,0 0 31,0 0-47,9 0 15,-10-9 1,10 9 15,0 0-15,-1 0-16,-8 0 15,18 0-15,-10 0 16,-8 0-16,17 0 16,-8 0-1,-9 0 1,9 0 15,-10 0-15,1 0-1,0 0 1,0 0 78,9 0-94,-10 0 15,1 0 1,0 0-16,9 0 16,-10 0-1,1 0 1,0 0-1,0 0-15,9-8 32,-10 8-32,10 0 15,-9 0 1,8 0-16,-8 0 16,9 0-16,8 0 15,-26-9 1,9 9 78,0 0-79,0 0 1,0 0-1,8 0 1,-8 0 109,0 0 109,0 0-202,8 0 233,-8 9-265,-9-1 78,-9 1 282,1-9-329,-1 0-31,0 0 31,0 0 63,0 0-94,0 0 31,1 0 16,-1 0 0,-9 0 62,9 0-93,1 0 0,-1 0-1,0 0-15,-9 0 32,9 0-17,1 0 63,-1 9-62,0-9 0,0 0-1,-8 0 16,8 0-15,-18 0 0,18 0-1,1 0 48,-1 0-48,-9 0 1,9 0-16,1 0 31,-1 0-31,0 0 16,0 0 0,0 0-16,0 0 15,1 0 16,-1 0 1,-9 0-32,0 0 31,10 0-15,-1 0-16,0 0 15,0-9 32,0 9 47,1 0-79,-1 0 32,0 0-31,0 0 0,0 0-1,0 0 1,1 0-16,-10 0 62,0 0-46,10 0 62,-1 0-47,0 0-15,0 0-16,0 9 16,0-9-1,1 0 1,-1 0 31,0 0-47,0 0 15,-8 0 1,8 0-16,-9 0 16,0 0-1,18 9 1,-8-9 31,-1 0-32,-9 0 17,9 0-1,1 0-16,-1 0 1,0 0-16,0 0 16,0 0-1,0 0 1,1 0 0,-10 0-1,0 0 1,10 0 15,-1 0-15,0 0-1,0 0 1,0 0 15,0 0-15,-8 0-16,8 0 15,0 0 1,0 0 0,1 0 77,-1 0-77,0 0 0,0 0 62,0 0-31,0 0-16,-8-9-15,8 9-1,0 0 48,0 0-16,0 0-32,1 0 1,-1 0-16,0 0 31,0 0 219,0 0-219,1 0-15,-1 0 0,0 0 93,0 0-93,0 0-1,0 0 32,1 0-47,-1 0 16,0 0-1,-9 0 1,10 0 0,-10 0-1,9 0 1,0 0 140,-8 0-156,8 0 31,0 0-31,0 0 16,-8 0 0,8 0-16,0 0 15,0 0-15,0 0 31,-8 0-31,8 0 16,0 0 0,0 0 124,-8 0-62,8 0-62,0 0 0,0 0 31,0 0-16,0 0 78,1 0-78,-1 0 79,0 0-95,0 0 1,0 0 15,1 0-15,-1 0 62,0 0-62,0 0-1,-9 0 95,1 0-95,8 0 1,0 0 0,0 0-1,-8 0 1,8 0-1,-9 0 1,9 0-16,1 0 16,-1 0-1,0 0-15,-9 0 32,9 0-32,1 0 31,-1 0-31,0 0 62,-9 0-46,10 0 0,-1 0-1,0 0-15,0 0 31,0 0-15,0 0 0,1 0 15,-1 0 0,-18 0-15,19 0-1,-1-9 1,-9 9-16,9 0 16,0 0-16,1 0 140,-1 0-140,-9 0 16,9 0 0,1-9-16,-10 9 15,9 0 16,-9 0-31,10 0 32,-1-8-17,0 8 17,0 0-1</inkml:trace>
</inkml:ink>
</file>

<file path=ppt/ink/ink5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8.18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8.55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8.98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9.36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19.74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0.12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0.55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1.01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1.51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1.93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0:54.71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730 18 0,'-8'0'109,"-1"0"-93,0 0-1,-9 0-15,9 0 16,1 0 0,-1 0-1,0 0-15,0 0 16,0 0-1,1 0 17,-1 0-17,0 0 1,0 0 0,0 0 15,0 0 63,1 0-79,-1 0 32,0 0-16,0 0 16,-8 0-31,8 0 15,-9 0 16,9 0-31,0 0-1,1 0 1,-1 0-1,0 0 17,0 0-1,0 0-15,0 0-1,1 0 16,-1 0-31,0 0 16,0 0-16,0 0 16,1 0-16,-10 0 15,9 0 1,-9 0-16,10 0 16,-10 0-1,9 0-15,-8 0 31,8 0-31,0 0 16,0 0 0,0 0-16,0 0 31,1 0 31,-10 0-15,9 0 0,0 0-31,1 0 31,-1 0-32,-9 0 1,9 0 0,0 0-16,-8 0 15,-1 0 1,9 0-1,1 0-15,-10 0 16,9 0 0,0 0-16,-8 0 15,8-9 1,0 1 0,0 8-1,0 0 1,18 0 328,18 8-344,-19-8 15,1 0 1,0 0-16,9 0 15,-9 0 1,8 0 0,-8 9-1,0-9 1,0 9 0,-1-9-16,1 0 15,0 0 1,0 0-1,0 0-15,8 0 16,-8 0 15,9 0-31,-1 9 16,-8-9 15,9 0-15,-9 0-16,0 0 15,-1 0-15,1 9 16,0-9-16,0 0 16,0 0-16,-1 0 15,1 0 1,0 0 78,0 0-79,9 0 1,-10 0 15,1 0-15,0 0-1,0 0 1,0 0 15,-1 0-31,1 0 32,0 0-1,0 0-16,0 0 1,0 0 0,-1 0-1,1-9 17,9 9-1,-9 0 0,0 0-15,-1 0-1,1 0 1,9 0 46,-9 0-46,-1-9 0,1 9 46,0 0-46,0 0-1,0 0 17,0 0-32,-1 0 31,10 0-15,-9 0-1,0 0-15,-1 0 16,10 0-1,-9 0-15,0 0 204,0 0-189,-1 0 1,1 0-1,0 0 17,9 0-1</inkml:trace>
</inkml:ink>
</file>

<file path=ppt/ink/ink6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2.85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5.7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6.54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6.9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20 0 0,'-7'0'15,"1"0"1,-1 0 0</inkml:trace>
</inkml:ink>
</file>

<file path=ppt/ink/ink6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7.27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13 0 0,'-7'0'32,"1"0"-17</inkml:trace>
</inkml:ink>
</file>

<file path=ppt/ink/ink6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7.82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8.23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-50 0 0,'-3'0'31</inkml:trace>
</inkml:ink>
</file>

<file path=ppt/ink/ink6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8.67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29.00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27 0 0,'-13'0'0,"6"0"31,0 0 16</inkml:trace>
</inkml:ink>
</file>

<file path=ppt/ink/ink6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0.94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1:04.72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0,'0'9'187,"18"-9"-140,-10 0-47,10 9 31,-9-9-15,9 0-16,-10 0 31,10 0 1,-9 0-17,0 0 1,-1 0-16,1 0 15,0 0 1,0 0 0,0 0 62,0 0-31,-1 0 78,1 0-110,0 0 1,9 0 31,-10 0-32,10 0 32,0 0-15,-9 0-1,-1 0-16,1 0 1,0 17 0,9-17 15,-10 0 16,1 0-16,0 0 16,0 0-31,0 0 15,0 0 16,-1 0-32,1 0 17,0 0 77,0 0-78,0 0-15,0 0-1,-1 0 142,1 0-142,9 0 1,-9 0 0,-1 0-1,1 0 16,9 0 79,-9 0-79,0 0 47,-1 0-62,1 0 31,0 0 0,0 0-16,0 0-16,-1 0 1,1 0 78,0 0 31,0 0-125,0 0 15,0 0 1,-1 0 62,1-8-47,0 8-15,0 0 0,0-9 31,-1 9 31,1 0 15,0 0-77,0 0 78,0 0-16,0 0-47,-1 0 0,1 0-15,0 0 15,0 0 1,0 0-1,-1 0 0,-8 9 78,18-9-62,-9 0-31,0 0 15,0 0 0,-1 0-31,1 0 16,0 0 31,0 0-16,0 0-15,-1 0 46,1 0-46,0 0 15,0 0 63,0 0-78,0 0 30,-1 0-14,1 0-1,0 0-15,0 0 15,0 0-16,-1 0 79,1 0-78,0 0-16,0 0 78,0 0-47,8 0 0,-8 0-31,0 0 32,0 0-17,0 0 1,0 0-16,-1 0 16,1 0-1,0-9 16,0 9-15,0 0 15,-1 0 16,1 0-31,0 0 15,0 0 47</inkml:trace>
</inkml:ink>
</file>

<file path=ppt/ink/ink7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1.33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1.68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2.03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2.36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3.87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4.21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37.09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2.99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3.95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7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5.69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1:13.18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69 1 0,'-17'10'344,"8"-10"-203,9 9-110,-8-9 282,8-9-235,0-1 78,0 29 516,0-9-641,-9-10 2469,1 0-2484,-1 0 15,0 0 844,9-10-703,9 1-157,-9-1 110</inkml:trace>
</inkml:ink>
</file>

<file path=ppt/ink/ink8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6.25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0,'2'0'63</inkml:trace>
</inkml:ink>
</file>

<file path=ppt/ink/ink8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6.64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8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7.39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-50 0 0,'-3'0'47</inkml:trace>
</inkml:ink>
</file>

<file path=ppt/ink/ink8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7.85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8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8.37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8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8.71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14 1 0,'-7'0'16,"0"0"-1</inkml:trace>
</inkml:ink>
</file>

<file path=ppt/ink/ink8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9.16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-46 1 0,'-2'0'16</inkml:trace>
</inkml:ink>
</file>

<file path=ppt/ink/ink8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9.43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12 1 0,'-7'0'0,"1"0"31</inkml:trace>
</inkml:ink>
</file>

<file path=ppt/ink/ink8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49.71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-52 1 0,'-2'0'16</inkml:trace>
</inkml:ink>
</file>

<file path=ppt/ink/ink8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0.06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12 0 0,'-7'0'15,"1"0"1</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1:21.06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-1 121 0,'0'-9'141,"0"1"-125,0-1 15,9 9-15,-9-9-1,0 0 63,0 0 125,0 1-109,0-1-16,0 0-62,0 0 31,8 9-32,-8-9 110,9 9 141,9 0-250,-9 0 46,8 0-15,1 0 31,-9 0-62,0 0-1,-1 0 79,1 0-63,9 0 79,-9 0-95,-1 0 48,1 0-32,9 0 0,-9 0 63,0 0-63,-1 0-31,1 0 16,0 0 15,0 0-31,0 0 63,-1 0-32,1 0 0,9 0 1,-10 0-1,1 0-16,-1 0 32,10 0-47,-9 0 63,0 0-32,-1 0-15,1 0 31,0 0-32,9 0 110,-9 0-47,-1 0-46,1 0 14,0 0-30,0 0 0,0 0-16,0 0 31,-1 0 16,1 0-32,0 0-15,0 0 47,0 0-15,8 0-1,-8 0 0,0 0 0,0 9-15,0-9 46,-1 0-15,1 0 16,0 0-32,0 0 0,0 0 16,-1 0 0,1 9-47,0-9 47,0 0-16,0 0-15,0 0 62,-1 0-62,1 0 15,0 0-31,0 0 31,8 0-15,-8 0-1,0 0 17,0 0-32,9 0 46,-10 0-30,1 0 0,9 0 15,-9 0 0,-1 0-31,1 9 16,0-9-1,0 0 1,9 0 31,-10 0-31,1 0 15,-1 0 0,1 0-15,0 0-1,-1 0 1,1 0-16,0 0 31,0 0-15,9 0-16,-10 0 31,1 0-31,9 0 16,-9 0-1,-1 0-15,1 0 16,0 0-16,18 0 16,-19 0-1,10 0 1,0 0-1,-9 0 1,-1 0 0,1 0-1,0 0-15,0 0 16,0 0 0,-1 0-1,1 0 16,-35 0 344,8 0-359,9 0 0,-8 0-16,8 0 31,0 0-31,0 0 16,-8 0-16,8 0 15,0 0-15,0 0 16,0-9-1,-8 9 32,8 0-31,0 0 15,0 0 32,-8 0-48,8 0 1,0 0 31,0 0-32,0 0 1,0 0 0,1 0-16,-1 0 15,0 0-15,1 0 16,-9 0 0,8 0-1,0 0-15,0 0 16,-17-9-1,17 9 1,0 0 0,0 0-16,0 0 15,1 0-15,-1 0 16,0 0-16,-9 0 16,-8 0-1,17-9-15,0 9 16,-17 0-16,17 0 15,-18 0-15,1 0 16,17 0 0,-8-9-16,8 9 15,0 0 1,-9 0 0,9 0 15,1 0-16,-1 0 64,0 0-64,0 0 32,0 0 0,1 0 0,-1 0-32,-9 0 1,9 0 0,0 0-1,1 0 17,-10 0-17,9 0 1,0 0-1,0 0 1,-8 0-16,8 0 16,0 0-1,9-8-15,-9 8 16,-8 0 15,9 0-31,-1 0 16,0 0-1,0 0 1,-8 0 31,8 0-31,0 0 15,0 0 63,-8 0-32,8 0 1,0 0-48,0 0 16,0 0-15,1 0 0,-1 0-16,0 0 31,0 0 16,0 0 31,1 0 63,-1 0-126,0 0 32,0 0 47,0 0-79,9 8 220,-17-8-157,17 9-62,-9 0 62</inkml:trace>
</inkml:ink>
</file>

<file path=ppt/ink/ink9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0.55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-50 0 0,'-3'0'62</inkml:trace>
</inkml:ink>
</file>

<file path=ppt/ink/ink9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1.03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12 0 0,'-7'0'16,"1"0"15</inkml:trace>
</inkml:ink>
</file>

<file path=ppt/ink/ink9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1.53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-125 1 0,'-6'0'32</inkml:trace>
</inkml:ink>
</file>

<file path=ppt/ink/ink9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1.97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-50 1 0,'-3'0'15</inkml:trace>
</inkml:ink>
</file>

<file path=ppt/ink/ink9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2.46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26 1 0,'-6'0'0,"-1"0"15,1 0 16,-1 0-15</inkml:trace>
</inkml:ink>
</file>

<file path=ppt/ink/ink9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2.80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-50 0 0,'-3'0'32</inkml:trace>
</inkml:ink>
</file>

<file path=ppt/ink/ink9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3.61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9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4.18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9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7.59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9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4-05-09T04:33:59.34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0443" y="0"/>
            <a:ext cx="2945659" cy="498056"/>
          </a:xfrm>
          <a:prstGeom prst="rect">
            <a:avLst/>
          </a:prstGeom>
        </p:spPr>
        <p:txBody>
          <a:bodyPr vert="horz" lIns="91312" tIns="45656" rIns="91312" bIns="45656" rtlCol="0"/>
          <a:lstStyle>
            <a:lvl1pPr algn="r">
              <a:defRPr sz="1200"/>
            </a:lvl1pPr>
          </a:lstStyle>
          <a:p>
            <a:fld id="{4DA26C1D-20CD-4ABF-A841-5C13406B4749}" type="datetimeFigureOut">
              <a:rPr kumimoji="1" lang="ja-JP" altLang="en-US" smtClean="0"/>
              <a:t>2024/10/2</a:t>
            </a:fld>
            <a:endParaRPr kumimoji="1" lang="ja-JP" alt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312" tIns="45656" rIns="91312" bIns="45656"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3"/>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4"/>
            <a:ext cx="2945659" cy="498055"/>
          </a:xfrm>
          <a:prstGeom prst="rect">
            <a:avLst/>
          </a:prstGeom>
        </p:spPr>
        <p:txBody>
          <a:bodyPr vert="horz" lIns="91312" tIns="45656" rIns="91312" bIns="45656"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312" tIns="45656" rIns="91312" bIns="45656" rtlCol="0" anchor="b"/>
          <a:lstStyle>
            <a:lvl1pPr algn="r">
              <a:defRPr sz="1200"/>
            </a:lvl1pPr>
          </a:lstStyle>
          <a:p>
            <a:fld id="{7600064A-1BD3-49C1-B80A-F9300BA2F380}" type="slidenum">
              <a:rPr kumimoji="1" lang="ja-JP" altLang="en-US" smtClean="0"/>
              <a:t>‹#›</a:t>
            </a:fld>
            <a:endParaRPr kumimoji="1" lang="ja-JP" altLang="en-US" dirty="0"/>
          </a:p>
        </p:txBody>
      </p:sp>
    </p:spTree>
    <p:extLst>
      <p:ext uri="{BB962C8B-B14F-4D97-AF65-F5344CB8AC3E}">
        <p14:creationId xmlns:p14="http://schemas.microsoft.com/office/powerpoint/2010/main" val="36396956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それでは、</a:t>
            </a:r>
            <a:r>
              <a:rPr lang="en-US" altLang="ja-JP" sz="1600" dirty="0"/>
              <a:t>FC</a:t>
            </a:r>
            <a:r>
              <a:rPr lang="ja-JP" altLang="en-US" sz="1600" dirty="0"/>
              <a:t>第</a:t>
            </a:r>
            <a:r>
              <a:rPr lang="en-US" altLang="ja-JP" sz="1600" dirty="0"/>
              <a:t>1</a:t>
            </a:r>
            <a:r>
              <a:rPr lang="ja-JP" altLang="en-US" sz="1600" dirty="0"/>
              <a:t>製造部機能部品</a:t>
            </a:r>
            <a:r>
              <a:rPr lang="en-US" altLang="ja-JP" sz="1600" dirty="0"/>
              <a:t>3</a:t>
            </a:r>
            <a:r>
              <a:rPr lang="ja-JP" altLang="en-US" sz="1600" dirty="0"/>
              <a:t>課　</a:t>
            </a:r>
            <a:r>
              <a:rPr lang="en-US" altLang="ja-JP" sz="1600" dirty="0"/>
              <a:t>33</a:t>
            </a:r>
            <a:r>
              <a:rPr lang="ja-JP" altLang="en-US" sz="1600" dirty="0"/>
              <a:t>係</a:t>
            </a:r>
            <a:endParaRPr lang="en-US" altLang="ja-JP" sz="1600" dirty="0"/>
          </a:p>
          <a:p>
            <a:r>
              <a:rPr lang="ja-JP" altLang="en-US" sz="1600" dirty="0"/>
              <a:t>フューエルキャップサークルの発表を始めます。</a:t>
            </a:r>
            <a:endParaRPr lang="en-US" altLang="ja-JP" sz="1600" dirty="0"/>
          </a:p>
          <a:p>
            <a:r>
              <a:rPr lang="ja-JP" altLang="en-US" sz="1600" dirty="0"/>
              <a:t>テーマスポンジ工程はみ出し不良対策</a:t>
            </a:r>
            <a:endParaRPr lang="en-US" altLang="ja-JP" sz="1600" dirty="0"/>
          </a:p>
          <a:p>
            <a:r>
              <a:rPr lang="ja-JP" altLang="en-US" sz="1600" dirty="0"/>
              <a:t>発表者大崎、</a:t>
            </a:r>
            <a:r>
              <a:rPr lang="en-US" altLang="ja-JP" sz="1600" dirty="0"/>
              <a:t>PC</a:t>
            </a:r>
            <a:r>
              <a:rPr lang="ja-JP" altLang="en-US" sz="1600" dirty="0"/>
              <a:t>中桐です。宜しくお願いします。★</a:t>
            </a:r>
            <a:endParaRPr lang="en-US" altLang="ja-JP" sz="1600" dirty="0"/>
          </a:p>
        </p:txBody>
      </p:sp>
    </p:spTree>
    <p:extLst>
      <p:ext uri="{BB962C8B-B14F-4D97-AF65-F5344CB8AC3E}">
        <p14:creationId xmlns:p14="http://schemas.microsoft.com/office/powerpoint/2010/main" val="224719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4651390"/>
          </a:xfrm>
        </p:spPr>
        <p:txBody>
          <a:bodyPr/>
          <a:lstStyle/>
          <a:p>
            <a:r>
              <a:rPr lang="ja-JP" altLang="en-US" sz="1600" dirty="0"/>
              <a:t>ここでは、自職場の工程ロスを整理し、</a:t>
            </a:r>
            <a:endParaRPr lang="en-US" altLang="ja-JP" sz="1600" dirty="0"/>
          </a:p>
          <a:p>
            <a:r>
              <a:rPr lang="ja-JP" altLang="en-US" sz="1600" dirty="0"/>
              <a:t>製品別ではキャップレス、</a:t>
            </a:r>
            <a:endParaRPr lang="en-US" altLang="ja-JP" sz="1600" dirty="0"/>
          </a:p>
          <a:p>
            <a:r>
              <a:rPr lang="ja-JP" altLang="en-US" sz="1600" dirty="0"/>
              <a:t>金額不良では、スポンジ工程のロスが多く発生しており、</a:t>
            </a:r>
            <a:endParaRPr lang="en-US" altLang="ja-JP" sz="1600" dirty="0"/>
          </a:p>
          <a:p>
            <a:r>
              <a:rPr lang="ja-JP" altLang="en-US" sz="1600" dirty="0"/>
              <a:t>★ロスの影響で、工程設計に対して可動率が未達の状況。</a:t>
            </a:r>
            <a:endParaRPr lang="en-US" altLang="ja-JP" sz="1600" dirty="0"/>
          </a:p>
          <a:p>
            <a:r>
              <a:rPr lang="ja-JP" altLang="en-US" sz="1600" dirty="0"/>
              <a:t>生産性が悪化する事で、残業になっています。</a:t>
            </a:r>
            <a:endParaRPr lang="en-US" altLang="ja-JP" sz="1600" dirty="0"/>
          </a:p>
          <a:p>
            <a:r>
              <a:rPr lang="ja-JP" altLang="en-US" sz="1600" dirty="0"/>
              <a:t>この工程ロスの実態を、金額で整理してみると、</a:t>
            </a:r>
            <a:endParaRPr lang="en-US" altLang="ja-JP" sz="1600" dirty="0"/>
          </a:p>
          <a:p>
            <a:r>
              <a:rPr lang="ja-JP" altLang="en-US" sz="1600" dirty="0"/>
              <a:t>なんと年間で約</a:t>
            </a:r>
            <a:r>
              <a:rPr lang="en-US" altLang="ja-JP" sz="1600" dirty="0"/>
              <a:t>95</a:t>
            </a:r>
            <a:r>
              <a:rPr lang="ja-JP" altLang="en-US" sz="1600" dirty="0"/>
              <a:t>万円もロスが発生しており、</a:t>
            </a:r>
            <a:endParaRPr lang="en-US" altLang="ja-JP" sz="1600" dirty="0"/>
          </a:p>
          <a:p>
            <a:r>
              <a:rPr lang="ja-JP" altLang="en-US" sz="1600" dirty="0"/>
              <a:t>メンバー全員でロスの大きさと、緊急性を認識できました。</a:t>
            </a:r>
            <a:endParaRPr lang="en-US" altLang="ja-JP" sz="1600" dirty="0"/>
          </a:p>
          <a:p>
            <a:r>
              <a:rPr lang="ja-JP" altLang="en-US" sz="1600" dirty="0"/>
              <a:t>では、工程を調査していきます。★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10</a:t>
            </a:fld>
            <a:endParaRPr kumimoji="1" lang="ja-JP" altLang="en-US" dirty="0"/>
          </a:p>
        </p:txBody>
      </p:sp>
    </p:spTree>
    <p:extLst>
      <p:ext uri="{BB962C8B-B14F-4D97-AF65-F5344CB8AC3E}">
        <p14:creationId xmlns:p14="http://schemas.microsoft.com/office/powerpoint/2010/main" val="179143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始めに、キャップレスがどういう製品であるのか簡単に説明します。★</a:t>
            </a:r>
            <a:endParaRPr kumimoji="1" lang="en-US" altLang="ja-JP" dirty="0"/>
          </a:p>
          <a:p>
            <a:r>
              <a:rPr kumimoji="1" lang="ja-JP" altLang="en-US" dirty="0"/>
              <a:t>主にフューエルキャップはガソリンを入れる際、キャップを外してから給油をしますが、★</a:t>
            </a:r>
            <a:endParaRPr kumimoji="1" lang="en-US" altLang="ja-JP" dirty="0"/>
          </a:p>
          <a:p>
            <a:r>
              <a:rPr kumimoji="1" lang="ja-JP" altLang="en-US" dirty="0"/>
              <a:t>キャップレスは、キャップを着脱する操作もなくそのまま給油できるという利便性のある製品です。★</a:t>
            </a:r>
            <a:endParaRPr kumimoji="1" lang="en-US" altLang="ja-JP" dirty="0"/>
          </a:p>
          <a:p>
            <a:r>
              <a:rPr kumimoji="1" lang="ja-JP" altLang="en-US" dirty="0"/>
              <a:t>そしてキャップがないため給油後にキャップの閉め忘れの心配がなく、ガソリンの漏れを自然と防げる安全性にも利点があります。★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97C86EF6-4A16-4B98-AC07-64F58F1A5634}" type="slidenum">
              <a:rPr kumimoji="1" lang="ja-JP" altLang="en-US" smtClean="0"/>
              <a:t>11</a:t>
            </a:fld>
            <a:endParaRPr kumimoji="1" lang="ja-JP" altLang="en-US"/>
          </a:p>
        </p:txBody>
      </p:sp>
    </p:spTree>
    <p:extLst>
      <p:ext uri="{BB962C8B-B14F-4D97-AF65-F5344CB8AC3E}">
        <p14:creationId xmlns:p14="http://schemas.microsoft.com/office/powerpoint/2010/main" val="177788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スポンジ工程の概要です。★</a:t>
            </a:r>
            <a:endParaRPr lang="en-US" altLang="ja-JP" sz="1600" dirty="0"/>
          </a:p>
          <a:p>
            <a:r>
              <a:rPr lang="ja-JP" altLang="en-US" sz="1600" dirty="0"/>
              <a:t>部品は、アウターとスポンジです。★</a:t>
            </a:r>
            <a:endParaRPr lang="en-US" altLang="ja-JP" sz="1600" dirty="0"/>
          </a:p>
          <a:p>
            <a:r>
              <a:rPr lang="ja-JP" altLang="en-US" sz="1600" dirty="0"/>
              <a:t>スポンジ貼付・検査機で</a:t>
            </a:r>
            <a:endParaRPr lang="en-US" altLang="ja-JP" sz="1600" dirty="0"/>
          </a:p>
          <a:p>
            <a:r>
              <a:rPr lang="ja-JP" altLang="en-US" sz="1600" dirty="0"/>
              <a:t>アウターの裏側にスポンジを貼り付け、★</a:t>
            </a:r>
            <a:endParaRPr lang="en-US" altLang="ja-JP" sz="1600" dirty="0"/>
          </a:p>
          <a:p>
            <a:r>
              <a:rPr lang="ja-JP" altLang="en-US" sz="1600" dirty="0"/>
              <a:t>外観検査をして、箱詰め・★出荷されていきます。</a:t>
            </a:r>
            <a:endParaRPr lang="en-US" altLang="ja-JP" sz="1600" dirty="0"/>
          </a:p>
          <a:p>
            <a:r>
              <a:rPr lang="ja-JP" altLang="en-US" sz="1600" dirty="0"/>
              <a:t>ここで、メンバーから素朴な疑問として、</a:t>
            </a:r>
            <a:endParaRPr lang="en-US" altLang="ja-JP" sz="1600" dirty="0"/>
          </a:p>
          <a:p>
            <a:r>
              <a:rPr lang="ja-JP" altLang="en-US" sz="1600" dirty="0"/>
              <a:t>スポンジって何で必要なの？と質問がありました。</a:t>
            </a:r>
            <a:endParaRPr lang="en-US" altLang="ja-JP" sz="1600" dirty="0"/>
          </a:p>
          <a:p>
            <a:r>
              <a:rPr lang="ja-JP" altLang="en-US" sz="1600" dirty="0"/>
              <a:t>では、勉強会で知識を深めていきましょう。★</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12</a:t>
            </a:fld>
            <a:endParaRPr kumimoji="1" lang="ja-JP" altLang="en-US" dirty="0"/>
          </a:p>
        </p:txBody>
      </p:sp>
    </p:spTree>
    <p:extLst>
      <p:ext uri="{BB962C8B-B14F-4D97-AF65-F5344CB8AC3E}">
        <p14:creationId xmlns:p14="http://schemas.microsoft.com/office/powerpoint/2010/main" val="330538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勉強会で必要な情報を、世話人へ相談し、</a:t>
            </a:r>
            <a:endParaRPr lang="en-US" altLang="ja-JP" sz="1600" dirty="0"/>
          </a:p>
          <a:p>
            <a:r>
              <a:rPr lang="ja-JP" altLang="en-US" sz="1600" dirty="0"/>
              <a:t>設計部署の方に資料を送って頂き、★製品に触れながら勉強会を実施しました。★</a:t>
            </a:r>
            <a:endParaRPr lang="en-US" altLang="ja-JP" sz="1600" dirty="0"/>
          </a:p>
          <a:p>
            <a:r>
              <a:rPr lang="ja-JP" altLang="en-US" sz="1600" dirty="0"/>
              <a:t>キャップレスの製品には給油時のシール性が求められており、</a:t>
            </a:r>
            <a:endParaRPr lang="en-US" altLang="ja-JP" sz="1600" dirty="0"/>
          </a:p>
          <a:p>
            <a:r>
              <a:rPr lang="ja-JP" altLang="en-US" sz="1600" dirty="0"/>
              <a:t>スポンジがないと外気の吸入バランスが崩れ給油機が異常検知し給油できなくなり★</a:t>
            </a:r>
            <a:endParaRPr lang="en-US" altLang="ja-JP" sz="1600" dirty="0"/>
          </a:p>
          <a:p>
            <a:r>
              <a:rPr lang="ja-JP" altLang="en-US" sz="1600" dirty="0"/>
              <a:t>給油ノズルの形状も各国で様々でスポンジの役割として、</a:t>
            </a:r>
            <a:endParaRPr lang="en-US" altLang="ja-JP" sz="1600" dirty="0"/>
          </a:p>
          <a:p>
            <a:r>
              <a:rPr lang="ja-JP" altLang="en-US" sz="1600" dirty="0"/>
              <a:t>ブーツ付き給油ノズル使用時の外気の吸引をコントロールする役割があることが分かり、★</a:t>
            </a:r>
            <a:endParaRPr lang="en-US" altLang="ja-JP" sz="1600" dirty="0"/>
          </a:p>
          <a:p>
            <a:r>
              <a:rPr lang="ja-JP" altLang="en-US" sz="1600" dirty="0"/>
              <a:t>メンバーがスポンジの重要性と製品知識の理解を</a:t>
            </a:r>
            <a:endParaRPr lang="en-US" altLang="ja-JP" sz="1600" dirty="0"/>
          </a:p>
          <a:p>
            <a:r>
              <a:rPr lang="ja-JP" altLang="en-US" sz="1600" dirty="0"/>
              <a:t>深める事が出来ました。更なる現状調査へ進みます。★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13</a:t>
            </a:fld>
            <a:endParaRPr kumimoji="1" lang="ja-JP" altLang="en-US" dirty="0"/>
          </a:p>
        </p:txBody>
      </p:sp>
    </p:spTree>
    <p:extLst>
      <p:ext uri="{BB962C8B-B14F-4D97-AF65-F5344CB8AC3E}">
        <p14:creationId xmlns:p14="http://schemas.microsoft.com/office/powerpoint/2010/main" val="166758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次に、人や日によって、不良発生にバラつきや、</a:t>
            </a:r>
            <a:endParaRPr lang="en-US" altLang="ja-JP" sz="1600" dirty="0"/>
          </a:p>
          <a:p>
            <a:r>
              <a:rPr lang="ja-JP" altLang="en-US" sz="1600" dirty="0"/>
              <a:t>変化がないかを調査した所、</a:t>
            </a:r>
            <a:endParaRPr lang="en-US" altLang="ja-JP" sz="1600" dirty="0"/>
          </a:p>
          <a:p>
            <a:r>
              <a:rPr lang="ja-JP" altLang="en-US" sz="1600" dirty="0"/>
              <a:t>発生率を見てもバラつきはなく、★</a:t>
            </a:r>
            <a:endParaRPr lang="en-US" altLang="ja-JP" sz="1600" dirty="0"/>
          </a:p>
          <a:p>
            <a:r>
              <a:rPr lang="ja-JP" altLang="en-US" sz="1600" dirty="0"/>
              <a:t>次に、どの不良モードが一番多く発生しているのか、</a:t>
            </a:r>
            <a:endParaRPr lang="en-US" altLang="ja-JP" sz="1600" dirty="0"/>
          </a:p>
          <a:p>
            <a:r>
              <a:rPr lang="ja-JP" altLang="en-US" sz="1600" dirty="0"/>
              <a:t>調査する事にしましたが、</a:t>
            </a:r>
            <a:endParaRPr lang="en-US" altLang="ja-JP" sz="1600" dirty="0"/>
          </a:p>
          <a:p>
            <a:r>
              <a:rPr lang="ja-JP" altLang="en-US" sz="1600" dirty="0"/>
              <a:t>生産モニターに全体不良数の表示しかない為、</a:t>
            </a:r>
            <a:endParaRPr lang="en-US" altLang="ja-JP" sz="1600" dirty="0"/>
          </a:p>
          <a:p>
            <a:r>
              <a:rPr lang="ja-JP" altLang="en-US" sz="1600" dirty="0"/>
              <a:t>確認する事ができません。</a:t>
            </a:r>
            <a:endParaRPr lang="en-US" altLang="ja-JP" sz="1600" dirty="0"/>
          </a:p>
          <a:p>
            <a:r>
              <a:rPr lang="ja-JP" altLang="en-US" sz="1600" dirty="0"/>
              <a:t>そこで★生技の方へ相談し</a:t>
            </a:r>
            <a:endParaRPr lang="en-US" altLang="ja-JP" sz="1600" dirty="0"/>
          </a:p>
          <a:p>
            <a:r>
              <a:rPr lang="ja-JP" altLang="en-US" sz="1600" dirty="0"/>
              <a:t>パソコンを繋ぎ確認して頂いた結果、★</a:t>
            </a:r>
            <a:endParaRPr lang="en-US" altLang="ja-JP" sz="1600" dirty="0"/>
          </a:p>
          <a:p>
            <a:r>
              <a:rPr lang="ja-JP" altLang="en-US" sz="1600" dirty="0"/>
              <a:t>検査</a:t>
            </a:r>
            <a:r>
              <a:rPr lang="en-US" altLang="ja-JP" sz="1600" dirty="0"/>
              <a:t>NG</a:t>
            </a:r>
            <a:r>
              <a:rPr lang="ja-JP" altLang="en-US" sz="1600" dirty="0"/>
              <a:t>品のすべてがはみだし不良であることが判り、</a:t>
            </a:r>
            <a:endParaRPr lang="en-US" altLang="ja-JP" sz="1600" dirty="0"/>
          </a:p>
          <a:p>
            <a:r>
              <a:rPr lang="ja-JP" altLang="en-US" sz="1600" dirty="0"/>
              <a:t>さらに詳しく調査していく事にしました。★</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14</a:t>
            </a:fld>
            <a:endParaRPr kumimoji="1" lang="ja-JP" altLang="en-US" dirty="0"/>
          </a:p>
        </p:txBody>
      </p:sp>
    </p:spTree>
    <p:extLst>
      <p:ext uri="{BB962C8B-B14F-4D97-AF65-F5344CB8AC3E}">
        <p14:creationId xmlns:p14="http://schemas.microsoft.com/office/powerpoint/2010/main" val="412652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4651389"/>
          </a:xfrm>
        </p:spPr>
        <p:txBody>
          <a:bodyPr/>
          <a:lstStyle/>
          <a:p>
            <a:r>
              <a:rPr lang="ja-JP" altLang="en-US" sz="1600" dirty="0"/>
              <a:t>まずは基本を知る為の、スポンジ貼付と検査機の流れですが、</a:t>
            </a:r>
            <a:endParaRPr lang="en-US" altLang="ja-JP" sz="1600" dirty="0"/>
          </a:p>
          <a:p>
            <a:r>
              <a:rPr lang="ja-JP" altLang="en-US" sz="1600" dirty="0"/>
              <a:t>★</a:t>
            </a:r>
            <a:r>
              <a:rPr lang="en-US" altLang="ja-JP" sz="1600" dirty="0"/>
              <a:t>1ST</a:t>
            </a:r>
            <a:r>
              <a:rPr lang="ja-JP" altLang="en-US" sz="1600" dirty="0"/>
              <a:t>ではアウターを設備上面にセットします。</a:t>
            </a:r>
            <a:endParaRPr lang="en-US" altLang="ja-JP" sz="1600" dirty="0"/>
          </a:p>
          <a:p>
            <a:r>
              <a:rPr lang="ja-JP" altLang="en-US" sz="1600" dirty="0"/>
              <a:t>次にスポンジを設備下側にセットし、離型紙をはがします。</a:t>
            </a:r>
            <a:endParaRPr lang="en-US" altLang="ja-JP" sz="1600" dirty="0"/>
          </a:p>
          <a:p>
            <a:r>
              <a:rPr lang="ja-JP" altLang="en-US" sz="1600" dirty="0"/>
              <a:t>設備を起動することで、</a:t>
            </a:r>
            <a:endParaRPr lang="en-US" altLang="ja-JP" sz="1600" dirty="0"/>
          </a:p>
          <a:p>
            <a:r>
              <a:rPr lang="ja-JP" altLang="en-US" sz="1600" dirty="0"/>
              <a:t>設備が上昇し、スポンジの貼付を行います。</a:t>
            </a:r>
            <a:endParaRPr lang="en-US" altLang="ja-JP" sz="1600" dirty="0"/>
          </a:p>
          <a:p>
            <a:r>
              <a:rPr lang="ja-JP" altLang="en-US" sz="1600" dirty="0"/>
              <a:t>スポンジ貼付後設備が下降し、完成品となります。★</a:t>
            </a:r>
            <a:endParaRPr lang="en-US" altLang="ja-JP" sz="1600" dirty="0"/>
          </a:p>
          <a:p>
            <a:r>
              <a:rPr lang="ja-JP" altLang="en-US" sz="1600" dirty="0"/>
              <a:t>続いて、</a:t>
            </a:r>
            <a:r>
              <a:rPr lang="en-US" altLang="ja-JP" sz="1600" dirty="0"/>
              <a:t>2ST</a:t>
            </a:r>
            <a:r>
              <a:rPr lang="ja-JP" altLang="en-US" sz="1600" dirty="0"/>
              <a:t>検査工程では、製品矢印マークと★</a:t>
            </a:r>
            <a:endParaRPr lang="en-US" altLang="ja-JP" sz="1600" dirty="0"/>
          </a:p>
          <a:p>
            <a:r>
              <a:rPr lang="ja-JP" altLang="en-US" sz="1600" dirty="0"/>
              <a:t>セット治具内側の切りかけ部に合わせてセットします★</a:t>
            </a:r>
            <a:endParaRPr lang="en-US" altLang="ja-JP" sz="1600" dirty="0"/>
          </a:p>
          <a:p>
            <a:r>
              <a:rPr lang="ja-JP" altLang="en-US" sz="1600" dirty="0"/>
              <a:t>検査項目として、はみ出し・２重貼り・欠品の</a:t>
            </a:r>
            <a:r>
              <a:rPr lang="en-US" altLang="ja-JP" sz="1600" dirty="0"/>
              <a:t>3</a:t>
            </a:r>
            <a:r>
              <a:rPr lang="ja-JP" altLang="en-US" sz="1600" dirty="0"/>
              <a:t>項目があり、検査</a:t>
            </a:r>
            <a:r>
              <a:rPr lang="en-US" altLang="ja-JP" sz="1600" dirty="0"/>
              <a:t>NG</a:t>
            </a:r>
            <a:r>
              <a:rPr lang="ja-JP" altLang="en-US" sz="1600" dirty="0"/>
              <a:t>の</a:t>
            </a:r>
            <a:r>
              <a:rPr lang="ja-JP" altLang="en-US" sz="1600" dirty="0">
                <a:solidFill>
                  <a:srgbClr val="FF0000"/>
                </a:solidFill>
              </a:rPr>
              <a:t>場合はセット治具が★自動で開き</a:t>
            </a:r>
            <a:endParaRPr lang="en-US" altLang="ja-JP" sz="1600" dirty="0">
              <a:solidFill>
                <a:srgbClr val="FF0000"/>
              </a:solidFill>
            </a:endParaRPr>
          </a:p>
          <a:p>
            <a:r>
              <a:rPr lang="ja-JP" altLang="en-US" sz="1600" dirty="0">
                <a:solidFill>
                  <a:srgbClr val="FF0000"/>
                </a:solidFill>
              </a:rPr>
              <a:t>赤箱へ</a:t>
            </a:r>
            <a:r>
              <a:rPr lang="ja-JP" altLang="en-US" sz="1600" dirty="0"/>
              <a:t>排出される仕組みになっています。</a:t>
            </a:r>
            <a:endParaRPr lang="en-US" altLang="ja-JP" sz="1600" dirty="0"/>
          </a:p>
          <a:p>
            <a:r>
              <a:rPr lang="ja-JP" altLang="en-US" sz="1600" dirty="0"/>
              <a:t>今回の不良は、★この、はみ出し不良になります。</a:t>
            </a:r>
            <a:endParaRPr lang="en-US" altLang="ja-JP" sz="1600" dirty="0"/>
          </a:p>
          <a:p>
            <a:r>
              <a:rPr lang="ja-JP" altLang="en-US" sz="1600" dirty="0"/>
              <a:t>では、はみ出し不良をもっと深堀りしていきましょう。★</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15</a:t>
            </a:fld>
            <a:endParaRPr kumimoji="1" lang="ja-JP" altLang="en-US" dirty="0"/>
          </a:p>
        </p:txBody>
      </p:sp>
    </p:spTree>
    <p:extLst>
      <p:ext uri="{BB962C8B-B14F-4D97-AF65-F5344CB8AC3E}">
        <p14:creationId xmlns:p14="http://schemas.microsoft.com/office/powerpoint/2010/main" val="135604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4" y="4714565"/>
            <a:ext cx="5953125" cy="4405161"/>
          </a:xfrm>
        </p:spPr>
        <p:txBody>
          <a:bodyPr/>
          <a:lstStyle/>
          <a:p>
            <a:r>
              <a:rPr lang="ja-JP" altLang="en-US" sz="1600" dirty="0"/>
              <a:t>はみ出し不良は、スポンジを貼りつけた際に、</a:t>
            </a:r>
            <a:endParaRPr lang="en-US" altLang="ja-JP" sz="1600" dirty="0"/>
          </a:p>
          <a:p>
            <a:r>
              <a:rPr lang="ja-JP" altLang="en-US" sz="1600" dirty="0"/>
              <a:t>スポンジ貼付禁止エリアにスポンジがはみ出す事を言い、</a:t>
            </a:r>
            <a:endParaRPr lang="en-US" altLang="ja-JP" sz="1600" dirty="0"/>
          </a:p>
          <a:p>
            <a:r>
              <a:rPr lang="ja-JP" altLang="en-US" sz="1600" dirty="0"/>
              <a:t>スポンジがはみ出した場合シール性が損なわれ</a:t>
            </a:r>
            <a:endParaRPr lang="en-US" altLang="ja-JP" sz="1600" dirty="0"/>
          </a:p>
          <a:p>
            <a:r>
              <a:rPr lang="ja-JP" altLang="en-US" sz="1600" dirty="0"/>
              <a:t>機能に影響します。★</a:t>
            </a:r>
            <a:endParaRPr lang="en-US" altLang="ja-JP" sz="1600" dirty="0"/>
          </a:p>
          <a:p>
            <a:r>
              <a:rPr lang="ja-JP" altLang="en-US" sz="1600" dirty="0"/>
              <a:t>では、どのようにスポンジの状態を設備で</a:t>
            </a:r>
            <a:endParaRPr lang="en-US" altLang="ja-JP" sz="1600" dirty="0"/>
          </a:p>
          <a:p>
            <a:r>
              <a:rPr lang="ja-JP" altLang="en-US" sz="1600" dirty="0"/>
              <a:t>検査しているかですが、センサーからレーザーを照射し、</a:t>
            </a:r>
            <a:endParaRPr lang="en-US" altLang="ja-JP" sz="1600" dirty="0"/>
          </a:p>
          <a:p>
            <a:r>
              <a:rPr lang="ja-JP" altLang="en-US" sz="1600" dirty="0"/>
              <a:t>スポンジとアウター製品までの距離を測定することで</a:t>
            </a:r>
            <a:endParaRPr lang="en-US" altLang="ja-JP" sz="1600" dirty="0"/>
          </a:p>
          <a:p>
            <a:r>
              <a:rPr lang="ja-JP" altLang="en-US" sz="1600" dirty="0"/>
              <a:t>正常と異常を判別しています。★</a:t>
            </a:r>
            <a:endParaRPr lang="en-US" altLang="ja-JP" sz="1600" dirty="0"/>
          </a:p>
          <a:p>
            <a:r>
              <a:rPr lang="ja-JP" altLang="en-US" sz="1600" dirty="0"/>
              <a:t>レーザーセンサーは</a:t>
            </a:r>
            <a:r>
              <a:rPr lang="en-US" altLang="ja-JP" sz="1600" dirty="0"/>
              <a:t>A</a:t>
            </a:r>
            <a:r>
              <a:rPr lang="ja-JP" altLang="en-US" sz="1600" dirty="0"/>
              <a:t>～Ｄの</a:t>
            </a:r>
            <a:r>
              <a:rPr lang="en-US" altLang="ja-JP" sz="1600" dirty="0"/>
              <a:t>4</a:t>
            </a:r>
            <a:r>
              <a:rPr lang="ja-JP" altLang="en-US" sz="1600" dirty="0"/>
              <a:t>つのポイントで</a:t>
            </a:r>
            <a:endParaRPr lang="en-US" altLang="ja-JP" sz="1600" dirty="0"/>
          </a:p>
          <a:p>
            <a:r>
              <a:rPr lang="ja-JP" altLang="en-US" sz="1600" dirty="0"/>
              <a:t>上側の</a:t>
            </a:r>
            <a:r>
              <a:rPr lang="en-US" altLang="ja-JP" sz="1600" dirty="0"/>
              <a:t>AB</a:t>
            </a:r>
            <a:r>
              <a:rPr lang="ja-JP" altLang="en-US" sz="1600" dirty="0" err="1"/>
              <a:t>、</a:t>
            </a:r>
            <a:r>
              <a:rPr lang="ja-JP" altLang="en-US" sz="1600" dirty="0"/>
              <a:t>下側の</a:t>
            </a:r>
            <a:r>
              <a:rPr lang="en-US" altLang="ja-JP" sz="1600" dirty="0"/>
              <a:t>CD</a:t>
            </a:r>
            <a:r>
              <a:rPr lang="ja-JP" altLang="en-US" sz="1600" dirty="0"/>
              <a:t>の各</a:t>
            </a:r>
            <a:r>
              <a:rPr lang="en-US" altLang="ja-JP" sz="1600" dirty="0"/>
              <a:t>2</a:t>
            </a:r>
            <a:r>
              <a:rPr lang="ja-JP" altLang="en-US" sz="1600" dirty="0"/>
              <a:t>か所で</a:t>
            </a:r>
            <a:endParaRPr lang="en-US" altLang="ja-JP" sz="1600" dirty="0"/>
          </a:p>
          <a:p>
            <a:r>
              <a:rPr lang="ja-JP" altLang="en-US" sz="1600" dirty="0"/>
              <a:t>それぞれ高さの違いや位置を見ています。★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16</a:t>
            </a:fld>
            <a:endParaRPr kumimoji="1" lang="ja-JP" altLang="en-US" dirty="0"/>
          </a:p>
        </p:txBody>
      </p:sp>
    </p:spTree>
    <p:extLst>
      <p:ext uri="{BB962C8B-B14F-4D97-AF65-F5344CB8AC3E}">
        <p14:creationId xmlns:p14="http://schemas.microsoft.com/office/powerpoint/2010/main" val="78538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4" y="4714565"/>
            <a:ext cx="5953125" cy="4405161"/>
          </a:xfrm>
        </p:spPr>
        <p:txBody>
          <a:bodyPr/>
          <a:lstStyle/>
          <a:p>
            <a:r>
              <a:rPr lang="ja-JP" altLang="en-US" sz="1600" dirty="0"/>
              <a:t>製品矢印マークを★位置決めストッパーにセットし</a:t>
            </a:r>
            <a:endParaRPr lang="en-US" altLang="ja-JP" sz="1600" dirty="0"/>
          </a:p>
          <a:p>
            <a:r>
              <a:rPr lang="ja-JP" altLang="en-US" sz="1600" dirty="0"/>
              <a:t>正常品に対し、センサーの上下にある★</a:t>
            </a:r>
            <a:endParaRPr lang="en-US" altLang="ja-JP" sz="1600" dirty="0"/>
          </a:p>
          <a:p>
            <a:r>
              <a:rPr lang="ja-JP" altLang="en-US" sz="1600" dirty="0"/>
              <a:t>青いポジションにスポンジが入り込む事で</a:t>
            </a:r>
            <a:endParaRPr lang="en-US" altLang="ja-JP" sz="1600" dirty="0"/>
          </a:p>
          <a:p>
            <a:r>
              <a:rPr lang="ja-JP" altLang="en-US" sz="1600" dirty="0"/>
              <a:t>上側・下側にズレ</a:t>
            </a:r>
            <a:r>
              <a:rPr lang="ja-JP" altLang="en-US" sz="1600" dirty="0" err="1"/>
              <a:t>る</a:t>
            </a:r>
            <a:r>
              <a:rPr lang="ja-JP" altLang="en-US" sz="1600" dirty="0"/>
              <a:t>事を設備は異常と判定しています。★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17</a:t>
            </a:fld>
            <a:endParaRPr kumimoji="1" lang="ja-JP" altLang="en-US" dirty="0"/>
          </a:p>
        </p:txBody>
      </p:sp>
    </p:spTree>
    <p:extLst>
      <p:ext uri="{BB962C8B-B14F-4D97-AF65-F5344CB8AC3E}">
        <p14:creationId xmlns:p14="http://schemas.microsoft.com/office/powerpoint/2010/main" val="2235056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次に異常検出した製品の状態を確認したところ、</a:t>
            </a:r>
            <a:endParaRPr lang="en-US" altLang="ja-JP" sz="1200" dirty="0"/>
          </a:p>
          <a:p>
            <a:r>
              <a:rPr lang="en-US" altLang="ja-JP" sz="1200" dirty="0"/>
              <a:t>OK</a:t>
            </a:r>
            <a:r>
              <a:rPr lang="ja-JP" altLang="en-US" sz="1200" dirty="0"/>
              <a:t>品と比較しても違いが無いので、</a:t>
            </a:r>
            <a:endParaRPr lang="en-US" altLang="ja-JP" sz="1200" dirty="0"/>
          </a:p>
          <a:p>
            <a:r>
              <a:rPr lang="ja-JP" altLang="en-US" sz="1200" dirty="0"/>
              <a:t>再検査してみると、★</a:t>
            </a:r>
            <a:endParaRPr lang="en-US" altLang="ja-JP" sz="1200" dirty="0"/>
          </a:p>
          <a:p>
            <a:r>
              <a:rPr lang="ja-JP" altLang="en-US" sz="1200" dirty="0"/>
              <a:t>はみ出し</a:t>
            </a:r>
            <a:r>
              <a:rPr lang="en-US" altLang="ja-JP" sz="1200" dirty="0"/>
              <a:t>NG</a:t>
            </a:r>
            <a:r>
              <a:rPr lang="ja-JP" altLang="en-US" sz="1200" dirty="0"/>
              <a:t>品のすべてが良品で</a:t>
            </a:r>
            <a:endParaRPr lang="en-US" altLang="ja-JP" sz="1200" dirty="0"/>
          </a:p>
          <a:p>
            <a:r>
              <a:rPr lang="ja-JP" altLang="en-US" sz="1200" dirty="0"/>
              <a:t>誤判定であることが分かりました。</a:t>
            </a:r>
            <a:endParaRPr lang="en-US" altLang="ja-JP" sz="1200" dirty="0"/>
          </a:p>
          <a:p>
            <a:r>
              <a:rPr lang="ja-JP" altLang="en-US" sz="1200" dirty="0"/>
              <a:t>異常発生時のセンサーの測定値を調べる為</a:t>
            </a:r>
            <a:endParaRPr lang="en-US" altLang="ja-JP" sz="1200" dirty="0"/>
          </a:p>
          <a:p>
            <a:r>
              <a:rPr lang="ja-JP" altLang="en-US" sz="1200" dirty="0"/>
              <a:t>再度生技高さんにパソコンを繋いで貰い確認した結果★</a:t>
            </a:r>
            <a:endParaRPr lang="en-US" altLang="ja-JP" sz="1200" dirty="0"/>
          </a:p>
          <a:p>
            <a:r>
              <a:rPr lang="ja-JP" altLang="en-US" sz="1200" dirty="0"/>
              <a:t>すべて下側で異常となり、</a:t>
            </a:r>
            <a:endParaRPr lang="en-US" altLang="ja-JP" sz="1200" dirty="0"/>
          </a:p>
          <a:p>
            <a:r>
              <a:rPr lang="ja-JP" altLang="en-US" sz="1200" dirty="0"/>
              <a:t>測定値が表示されていませんでした。</a:t>
            </a:r>
            <a:endParaRPr lang="en-US" altLang="ja-JP" sz="1200" dirty="0"/>
          </a:p>
          <a:p>
            <a:r>
              <a:rPr lang="ja-JP" altLang="en-US" sz="1200" dirty="0"/>
              <a:t>何故かを確認した所、スポンジが測定領域の範囲から</a:t>
            </a:r>
            <a:endParaRPr lang="en-US" altLang="ja-JP" sz="1200" dirty="0"/>
          </a:p>
          <a:p>
            <a:r>
              <a:rPr lang="ja-JP" altLang="en-US" sz="1200" dirty="0"/>
              <a:t>外れた場合、数値が表示されないことが分かりました。★</a:t>
            </a:r>
            <a:endParaRPr lang="en-US" altLang="ja-JP" sz="1200" dirty="0"/>
          </a:p>
          <a:p>
            <a:r>
              <a:rPr lang="ja-JP" altLang="en-US" sz="1200" dirty="0"/>
              <a:t>本来の</a:t>
            </a:r>
            <a:r>
              <a:rPr lang="en-US" altLang="ja-JP" sz="1200" dirty="0"/>
              <a:t>NG</a:t>
            </a:r>
            <a:r>
              <a:rPr lang="ja-JP" altLang="en-US" sz="1200" dirty="0"/>
              <a:t>品が発生した場合の表示は、</a:t>
            </a:r>
            <a:endParaRPr lang="en-US" altLang="ja-JP" sz="1200" dirty="0"/>
          </a:p>
          <a:p>
            <a:r>
              <a:rPr lang="ja-JP" altLang="en-US" sz="1200" dirty="0"/>
              <a:t>上側も下側も測定値が表示されるはずですが、</a:t>
            </a:r>
            <a:endParaRPr lang="en-US" altLang="ja-JP" sz="1200" dirty="0"/>
          </a:p>
          <a:p>
            <a:r>
              <a:rPr lang="ja-JP" altLang="en-US" sz="1200" dirty="0"/>
              <a:t>何らかの原因で、下側の測定ポイントの領域から外れた事で、測定ができずに異常となっており、★</a:t>
            </a:r>
            <a:endParaRPr lang="en-US" altLang="ja-JP" sz="1200" dirty="0"/>
          </a:p>
          <a:p>
            <a:r>
              <a:rPr lang="ja-JP" altLang="en-US" sz="1200" dirty="0"/>
              <a:t>今回の調査結果より誤判定である事も分かりました。★</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7600064A-1BD3-49C1-B80A-F9300BA2F380}" type="slidenum">
              <a:rPr kumimoji="1" lang="ja-JP" altLang="en-US" smtClean="0"/>
              <a:t>18</a:t>
            </a:fld>
            <a:endParaRPr kumimoji="1" lang="ja-JP" altLang="en-US" dirty="0"/>
          </a:p>
        </p:txBody>
      </p:sp>
    </p:spTree>
    <p:extLst>
      <p:ext uri="{BB962C8B-B14F-4D97-AF65-F5344CB8AC3E}">
        <p14:creationId xmlns:p14="http://schemas.microsoft.com/office/powerpoint/2010/main" val="280340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次に、目標と活動計画ですが、</a:t>
            </a:r>
            <a:endParaRPr lang="en-US" altLang="ja-JP" sz="1600" dirty="0"/>
          </a:p>
          <a:p>
            <a:r>
              <a:rPr lang="ja-JP" altLang="en-US" sz="1600" dirty="0"/>
              <a:t>フューエルキャップサークル全員で、</a:t>
            </a:r>
            <a:endParaRPr lang="en-US" altLang="ja-JP" sz="1600" dirty="0"/>
          </a:p>
          <a:p>
            <a:r>
              <a:rPr lang="ja-JP" altLang="en-US" sz="1600" dirty="0"/>
              <a:t>はみ出し不良誤判定を</a:t>
            </a:r>
            <a:r>
              <a:rPr lang="en-US" altLang="ja-JP" sz="1600" dirty="0"/>
              <a:t>23.12</a:t>
            </a:r>
            <a:r>
              <a:rPr lang="ja-JP" altLang="en-US" sz="1600" dirty="0"/>
              <a:t>月末までに</a:t>
            </a:r>
            <a:r>
              <a:rPr lang="en-US" altLang="ja-JP" sz="1600" dirty="0"/>
              <a:t>0</a:t>
            </a:r>
            <a:r>
              <a:rPr lang="ja-JP" altLang="en-US" sz="1600" dirty="0"/>
              <a:t>個にし、</a:t>
            </a:r>
            <a:endParaRPr lang="en-US" altLang="ja-JP" sz="1600" dirty="0"/>
          </a:p>
          <a:p>
            <a:r>
              <a:rPr lang="ja-JP" altLang="en-US" sz="1600" dirty="0"/>
              <a:t>活動計画としてサークルレベルを上げる為に、</a:t>
            </a:r>
            <a:endParaRPr lang="en-US" altLang="ja-JP" sz="1600" dirty="0"/>
          </a:p>
          <a:p>
            <a:r>
              <a:rPr lang="ja-JP" altLang="en-US" sz="1600" dirty="0"/>
              <a:t>実践で</a:t>
            </a:r>
            <a:r>
              <a:rPr lang="en-US" altLang="ja-JP" sz="1600" dirty="0"/>
              <a:t>QC</a:t>
            </a:r>
            <a:r>
              <a:rPr lang="ja-JP" altLang="en-US" sz="1600" dirty="0"/>
              <a:t>手法の勉強会をレベルアップに向け、</a:t>
            </a:r>
            <a:endParaRPr lang="en-US" altLang="ja-JP" sz="1600" dirty="0"/>
          </a:p>
          <a:p>
            <a:r>
              <a:rPr lang="ja-JP" altLang="en-US" sz="1600" dirty="0"/>
              <a:t>活動を進めていきます。★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19</a:t>
            </a:fld>
            <a:endParaRPr kumimoji="1" lang="ja-JP" altLang="en-US" dirty="0"/>
          </a:p>
        </p:txBody>
      </p:sp>
    </p:spTree>
    <p:extLst>
      <p:ext uri="{BB962C8B-B14F-4D97-AF65-F5344CB8AC3E}">
        <p14:creationId xmlns:p14="http://schemas.microsoft.com/office/powerpoint/2010/main" val="346323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kern="100" dirty="0">
                <a:solidFill>
                  <a:srgbClr val="002060"/>
                </a:solidFill>
                <a:effectLst/>
                <a:latin typeface="UD デジタル 教科書体 NK-R" panose="02020400000000000000" pitchFamily="18" charset="-128"/>
                <a:ea typeface="游明朝" panose="02020400000000000000" pitchFamily="18" charset="-128"/>
                <a:cs typeface="Times New Roman" panose="02020603050405020304" pitchFamily="18" charset="0"/>
              </a:rPr>
              <a:t>P1</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弊社は本社を愛知県清須市に置き、世界１６の国で事業展開しており、大きく分け</a:t>
            </a:r>
            <a:r>
              <a:rPr lang="en-US"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4</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種類の自動車部品を生産しています。●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私が所属しているのは、</a:t>
            </a:r>
            <a:r>
              <a:rPr lang="en-US"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FC</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en-US"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WS</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事業本部です。●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a:t>
            </a:fld>
            <a:endParaRPr kumimoji="1" lang="ja-JP" altLang="en-US" dirty="0"/>
          </a:p>
        </p:txBody>
      </p:sp>
    </p:spTree>
    <p:extLst>
      <p:ext uri="{BB962C8B-B14F-4D97-AF65-F5344CB8AC3E}">
        <p14:creationId xmlns:p14="http://schemas.microsoft.com/office/powerpoint/2010/main" val="3599469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次に特性要因図を用いて、要因解析を実施しました。</a:t>
            </a:r>
            <a:endParaRPr lang="en-US" altLang="ja-JP" sz="1600" dirty="0"/>
          </a:p>
          <a:p>
            <a:r>
              <a:rPr lang="ja-JP" altLang="en-US" sz="1600" dirty="0"/>
              <a:t>主要因として、設備の照明の影になっていると、</a:t>
            </a:r>
            <a:endParaRPr lang="en-US" altLang="ja-JP" sz="1600" dirty="0"/>
          </a:p>
          <a:p>
            <a:r>
              <a:rPr lang="ja-JP" altLang="en-US" sz="1600" dirty="0"/>
              <a:t>方法のセット位置がずれる</a:t>
            </a:r>
            <a:r>
              <a:rPr lang="ja-JP" altLang="en-US" sz="1600" dirty="0" err="1"/>
              <a:t>を</a:t>
            </a:r>
            <a:r>
              <a:rPr lang="ja-JP" altLang="en-US" sz="1600" dirty="0"/>
              <a:t>選定し要因の検証に進みます。★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20</a:t>
            </a:fld>
            <a:endParaRPr kumimoji="1" lang="ja-JP" altLang="en-US" dirty="0"/>
          </a:p>
        </p:txBody>
      </p:sp>
    </p:spTree>
    <p:extLst>
      <p:ext uri="{BB962C8B-B14F-4D97-AF65-F5344CB8AC3E}">
        <p14:creationId xmlns:p14="http://schemas.microsoft.com/office/powerpoint/2010/main" val="2411924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要因検証</a:t>
            </a:r>
            <a:r>
              <a:rPr lang="en-US" altLang="ja-JP" sz="1600" dirty="0"/>
              <a:t>1</a:t>
            </a:r>
            <a:r>
              <a:rPr lang="ja-JP" altLang="en-US" sz="1600" dirty="0"/>
              <a:t> では、照明度の影響を受けて</a:t>
            </a:r>
            <a:endParaRPr lang="en-US" altLang="ja-JP" sz="1600" dirty="0"/>
          </a:p>
          <a:p>
            <a:r>
              <a:rPr lang="ja-JP" altLang="en-US" sz="1600" dirty="0"/>
              <a:t>誤判定に繋がっていると推測し、★</a:t>
            </a:r>
            <a:endParaRPr lang="en-US" altLang="ja-JP" sz="1600" dirty="0"/>
          </a:p>
          <a:p>
            <a:r>
              <a:rPr lang="ja-JP" altLang="en-US" sz="1600" dirty="0"/>
              <a:t>設備内の照明を追加し、★照度に変化を与えて確認した所、★不良率に変化はなく、★照明の影響は無い事が検証できました。</a:t>
            </a:r>
            <a:endParaRPr lang="en-US" altLang="ja-JP" sz="1600" dirty="0"/>
          </a:p>
          <a:p>
            <a:r>
              <a:rPr lang="ja-JP" altLang="en-US" sz="1600" dirty="0"/>
              <a:t>では、次の要因</a:t>
            </a:r>
            <a:r>
              <a:rPr lang="en-US" altLang="ja-JP" sz="1600" dirty="0"/>
              <a:t>2</a:t>
            </a:r>
            <a:r>
              <a:rPr lang="ja-JP" altLang="en-US" sz="1600" dirty="0"/>
              <a:t>に移りましょう。★</a:t>
            </a:r>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21</a:t>
            </a:fld>
            <a:endParaRPr kumimoji="1" lang="ja-JP" altLang="en-US" dirty="0"/>
          </a:p>
        </p:txBody>
      </p:sp>
    </p:spTree>
    <p:extLst>
      <p:ext uri="{BB962C8B-B14F-4D97-AF65-F5344CB8AC3E}">
        <p14:creationId xmlns:p14="http://schemas.microsoft.com/office/powerpoint/2010/main" val="94095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4202916"/>
          </a:xfrm>
        </p:spPr>
        <p:txBody>
          <a:bodyPr/>
          <a:lstStyle/>
          <a:p>
            <a:r>
              <a:rPr lang="ja-JP" altLang="en-US" sz="1600" dirty="0"/>
              <a:t>要因検証</a:t>
            </a:r>
            <a:r>
              <a:rPr lang="en-US" altLang="ja-JP" sz="1600" dirty="0"/>
              <a:t>2</a:t>
            </a:r>
            <a:r>
              <a:rPr lang="ja-JP" altLang="en-US" sz="1600" dirty="0"/>
              <a:t>では、製品の矢印マークが</a:t>
            </a:r>
            <a:endParaRPr lang="en-US" altLang="ja-JP" sz="1600" dirty="0"/>
          </a:p>
          <a:p>
            <a:r>
              <a:rPr lang="ja-JP" altLang="en-US" sz="1600" dirty="0"/>
              <a:t>セット位置からズレ</a:t>
            </a:r>
            <a:r>
              <a:rPr lang="ja-JP" altLang="en-US" sz="1600" dirty="0" err="1"/>
              <a:t>る</a:t>
            </a:r>
            <a:r>
              <a:rPr lang="ja-JP" altLang="en-US" sz="1600" dirty="0"/>
              <a:t>事が影響していないか確認します。</a:t>
            </a:r>
            <a:endParaRPr lang="en-US" altLang="ja-JP" sz="1600" dirty="0"/>
          </a:p>
          <a:p>
            <a:r>
              <a:rPr lang="ja-JP" altLang="en-US" sz="1600" dirty="0"/>
              <a:t>製品のセット位置を、意図的にプラス方向・マイナス方向に</a:t>
            </a:r>
            <a:endParaRPr lang="en-US" altLang="ja-JP" sz="1600" dirty="0"/>
          </a:p>
          <a:p>
            <a:r>
              <a:rPr lang="ja-JP" altLang="en-US" sz="1600" dirty="0"/>
              <a:t>それぞれ</a:t>
            </a:r>
            <a:r>
              <a:rPr lang="en-US" altLang="ja-JP" sz="1600" dirty="0"/>
              <a:t>2mm</a:t>
            </a:r>
            <a:r>
              <a:rPr lang="ja-JP" altLang="en-US" sz="1600" dirty="0" err="1"/>
              <a:t>ずつ</a:t>
            </a:r>
            <a:r>
              <a:rPr lang="ja-JP" altLang="en-US" sz="1600" dirty="0"/>
              <a:t>ズラして検証してみると、</a:t>
            </a:r>
            <a:endParaRPr lang="en-US" altLang="ja-JP" sz="1600" dirty="0"/>
          </a:p>
          <a:p>
            <a:r>
              <a:rPr lang="ja-JP" altLang="en-US" sz="1600" dirty="0"/>
              <a:t>★マイナス方向の</a:t>
            </a:r>
            <a:r>
              <a:rPr lang="en-US" altLang="ja-JP" sz="1600" dirty="0"/>
              <a:t>6mm</a:t>
            </a:r>
            <a:r>
              <a:rPr lang="ja-JP" altLang="en-US" sz="1600" dirty="0"/>
              <a:t>の所で、</a:t>
            </a:r>
            <a:endParaRPr lang="en-US" altLang="ja-JP" sz="1600" dirty="0"/>
          </a:p>
          <a:p>
            <a:r>
              <a:rPr lang="ja-JP" altLang="en-US" sz="1600" dirty="0"/>
              <a:t>下側の測定値が表示されない事が分かりました。</a:t>
            </a:r>
            <a:endParaRPr lang="en-US" altLang="ja-JP" sz="1600" dirty="0"/>
          </a:p>
          <a:p>
            <a:r>
              <a:rPr lang="ja-JP" altLang="en-US" sz="1600" dirty="0"/>
              <a:t>そこで、★生技の高さんに依頼し</a:t>
            </a:r>
            <a:r>
              <a:rPr lang="en-US" altLang="ja-JP" sz="1600" dirty="0"/>
              <a:t>6mm</a:t>
            </a:r>
            <a:r>
              <a:rPr lang="ja-JP" altLang="en-US" sz="1600" dirty="0"/>
              <a:t>ずれた時の画像を</a:t>
            </a:r>
            <a:endParaRPr lang="en-US" altLang="ja-JP" sz="1600" dirty="0"/>
          </a:p>
          <a:p>
            <a:r>
              <a:rPr lang="ja-JP" altLang="en-US" sz="1600" dirty="0"/>
              <a:t>メンバー全員で確認した所、★</a:t>
            </a:r>
            <a:endParaRPr lang="en-US" altLang="ja-JP" sz="1600" dirty="0"/>
          </a:p>
          <a:p>
            <a:r>
              <a:rPr lang="ja-JP" altLang="en-US" sz="1600" dirty="0"/>
              <a:t>ワークセット位置が</a:t>
            </a:r>
            <a:r>
              <a:rPr lang="en-US" altLang="ja-JP" sz="1600" dirty="0"/>
              <a:t>6mm</a:t>
            </a:r>
            <a:r>
              <a:rPr lang="ja-JP" altLang="en-US" sz="1600" dirty="0"/>
              <a:t>ずれると、センサーの測定領域から</a:t>
            </a:r>
            <a:endParaRPr lang="en-US" altLang="ja-JP" sz="1600" dirty="0"/>
          </a:p>
          <a:p>
            <a:r>
              <a:rPr lang="ja-JP" altLang="en-US" sz="1600" dirty="0"/>
              <a:t>外れた箇所を測定している事が分かり、</a:t>
            </a:r>
            <a:endParaRPr lang="en-US" altLang="ja-JP" sz="1600" dirty="0"/>
          </a:p>
          <a:p>
            <a:r>
              <a:rPr lang="ja-JP" altLang="en-US" sz="1600" dirty="0"/>
              <a:t>以前に高さんから教えてもらった、測定領域を超えてしまうと、表示されない現象が発生するメカニズムとまったく同じでした。</a:t>
            </a:r>
            <a:endParaRPr lang="en-US" altLang="ja-JP" sz="1600" dirty="0"/>
          </a:p>
          <a:p>
            <a:r>
              <a:rPr lang="ja-JP" altLang="en-US" sz="1600" dirty="0"/>
              <a:t>★なぜ測定領域を超えた位置で製品がセットされているかを</a:t>
            </a:r>
            <a:endParaRPr lang="en-US" altLang="ja-JP" sz="1600" dirty="0"/>
          </a:p>
          <a:p>
            <a:r>
              <a:rPr lang="ja-JP" altLang="en-US" sz="1600" dirty="0"/>
              <a:t>追求していきます！★</a:t>
            </a:r>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22</a:t>
            </a:fld>
            <a:endParaRPr kumimoji="1" lang="ja-JP" altLang="en-US" dirty="0"/>
          </a:p>
        </p:txBody>
      </p:sp>
    </p:spTree>
    <p:extLst>
      <p:ext uri="{BB962C8B-B14F-4D97-AF65-F5344CB8AC3E}">
        <p14:creationId xmlns:p14="http://schemas.microsoft.com/office/powerpoint/2010/main" val="972155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4781296"/>
          </a:xfrm>
        </p:spPr>
        <p:txBody>
          <a:bodyPr/>
          <a:lstStyle/>
          <a:p>
            <a:r>
              <a:rPr lang="ja-JP" altLang="en-US" sz="1600" dirty="0"/>
              <a:t>まず、製品とセット治具の形状を確認します。</a:t>
            </a:r>
            <a:endParaRPr lang="en-US" altLang="ja-JP" sz="1600" dirty="0"/>
          </a:p>
          <a:p>
            <a:r>
              <a:rPr lang="ja-JP" altLang="en-US" sz="1600" dirty="0"/>
              <a:t>製品の矢印マークには高さ２㎜の凸部があり、</a:t>
            </a:r>
            <a:endParaRPr lang="en-US" altLang="ja-JP" sz="1600" dirty="0"/>
          </a:p>
          <a:p>
            <a:r>
              <a:rPr lang="ja-JP" altLang="en-US" sz="1600" dirty="0"/>
              <a:t>セット治具では</a:t>
            </a:r>
            <a:r>
              <a:rPr lang="en-US" altLang="ja-JP" sz="1600" dirty="0"/>
              <a:t>5mm</a:t>
            </a:r>
            <a:r>
              <a:rPr lang="ja-JP" altLang="en-US" sz="1600" dirty="0"/>
              <a:t>の凹部があります。</a:t>
            </a:r>
            <a:endParaRPr lang="en-US" altLang="ja-JP" sz="1600" dirty="0"/>
          </a:p>
          <a:p>
            <a:r>
              <a:rPr lang="ja-JP" altLang="en-US" sz="1600" dirty="0"/>
              <a:t>セット位置にセットした時、★</a:t>
            </a:r>
            <a:endParaRPr lang="en-US" altLang="ja-JP" sz="1600" dirty="0"/>
          </a:p>
          <a:p>
            <a:r>
              <a:rPr lang="ja-JP" altLang="en-US" sz="1600" dirty="0"/>
              <a:t>製品の矢印マークがセット治具の位置決めストッパーに</a:t>
            </a:r>
            <a:endParaRPr lang="en-US" altLang="ja-JP" sz="1600" dirty="0"/>
          </a:p>
          <a:p>
            <a:r>
              <a:rPr lang="ja-JP" altLang="en-US" sz="1600" dirty="0"/>
              <a:t>入り込み、製品が持ち上がり、下側の測定位置がズレ</a:t>
            </a:r>
            <a:r>
              <a:rPr lang="ja-JP" altLang="en-US" sz="1600" dirty="0" err="1"/>
              <a:t>て</a:t>
            </a:r>
            <a:r>
              <a:rPr lang="ja-JP" altLang="en-US" sz="1600" dirty="0"/>
              <a:t>、</a:t>
            </a:r>
            <a:endParaRPr lang="en-US" altLang="ja-JP" sz="1600" dirty="0"/>
          </a:p>
          <a:p>
            <a:r>
              <a:rPr lang="ja-JP" altLang="en-US" sz="1600" dirty="0"/>
              <a:t>センサーの測定領域を超えてしまい、測定できない事が</a:t>
            </a:r>
            <a:endParaRPr lang="en-US" altLang="ja-JP" sz="1600" dirty="0"/>
          </a:p>
          <a:p>
            <a:r>
              <a:rPr lang="ja-JP" altLang="en-US" sz="1600" dirty="0"/>
              <a:t>確認できました。すなわち、ズレ検証における、</a:t>
            </a:r>
            <a:endParaRPr lang="en-US" altLang="ja-JP" sz="1600" dirty="0"/>
          </a:p>
          <a:p>
            <a:r>
              <a:rPr lang="ja-JP" altLang="en-US" sz="1600" dirty="0"/>
              <a:t>マイナス</a:t>
            </a:r>
            <a:r>
              <a:rPr lang="en-US" altLang="ja-JP" sz="1600" dirty="0"/>
              <a:t>6</a:t>
            </a:r>
            <a:r>
              <a:rPr lang="ja-JP" altLang="en-US" sz="1600" dirty="0"/>
              <a:t>ミリの状態が作りあげる事が検証できました。</a:t>
            </a:r>
            <a:endParaRPr lang="en-US" altLang="ja-JP" sz="1600" dirty="0"/>
          </a:p>
          <a:p>
            <a:r>
              <a:rPr lang="ja-JP" altLang="en-US" sz="1600" dirty="0"/>
              <a:t>事実確認をする為に★作業を確認してみると、</a:t>
            </a:r>
            <a:endParaRPr lang="en-US" altLang="ja-JP" sz="1600" dirty="0"/>
          </a:p>
          <a:p>
            <a:r>
              <a:rPr lang="ja-JP" altLang="en-US" sz="1600" dirty="0"/>
              <a:t>製品をセット時にマイナス方向に回転させてセットしている為、★正しい位置よりマイナス方向にズレ</a:t>
            </a:r>
            <a:r>
              <a:rPr lang="ja-JP" altLang="en-US" sz="1600" dirty="0" err="1"/>
              <a:t>て</a:t>
            </a:r>
            <a:endParaRPr lang="en-US" altLang="ja-JP" sz="1600" dirty="0"/>
          </a:p>
          <a:p>
            <a:r>
              <a:rPr lang="ja-JP" altLang="en-US" sz="1600" dirty="0"/>
              <a:t>セットしてしまう事を確認できました。</a:t>
            </a:r>
            <a:endParaRPr lang="en-US" altLang="ja-JP" sz="1600" dirty="0"/>
          </a:p>
          <a:p>
            <a:r>
              <a:rPr lang="ja-JP" altLang="en-US" sz="1600" dirty="0"/>
              <a:t>じゃぁ、★マイナス</a:t>
            </a:r>
            <a:r>
              <a:rPr lang="en-US" altLang="ja-JP" sz="1600" dirty="0"/>
              <a:t>6mm</a:t>
            </a:r>
            <a:r>
              <a:rPr lang="ja-JP" altLang="en-US" sz="1600" dirty="0"/>
              <a:t>まで、ゆっくりずれないように</a:t>
            </a:r>
            <a:endParaRPr lang="en-US" altLang="ja-JP" sz="1600" dirty="0"/>
          </a:p>
          <a:p>
            <a:r>
              <a:rPr lang="ja-JP" altLang="en-US" sz="1600" dirty="0"/>
              <a:t>セットすれば対策完了だね！と安易な考えを言い、</a:t>
            </a:r>
            <a:endParaRPr lang="en-US" altLang="ja-JP" sz="1600" dirty="0"/>
          </a:p>
          <a:p>
            <a:r>
              <a:rPr lang="ja-JP" altLang="en-US" sz="1600" dirty="0"/>
              <a:t>ベテランメンバーから指摘！★　（間をおく）</a:t>
            </a:r>
            <a:endParaRPr lang="en-US" altLang="ja-JP" sz="1600" dirty="0"/>
          </a:p>
          <a:p>
            <a:r>
              <a:rPr lang="ja-JP" altLang="en-US" sz="1600" dirty="0"/>
              <a:t>技能員の負担と気遣い作業が発生してしまう為、</a:t>
            </a:r>
            <a:endParaRPr lang="en-US" altLang="ja-JP" sz="1600" dirty="0"/>
          </a:p>
          <a:p>
            <a:r>
              <a:rPr lang="ja-JP" altLang="en-US" sz="1600" dirty="0"/>
              <a:t>気遣い作業を無くす対策を考えていきます。★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23</a:t>
            </a:fld>
            <a:endParaRPr kumimoji="1" lang="ja-JP" altLang="en-US" dirty="0"/>
          </a:p>
        </p:txBody>
      </p:sp>
    </p:spTree>
    <p:extLst>
      <p:ext uri="{BB962C8B-B14F-4D97-AF65-F5344CB8AC3E}">
        <p14:creationId xmlns:p14="http://schemas.microsoft.com/office/powerpoint/2010/main" val="2721915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では、対策の立案です。</a:t>
            </a:r>
            <a:endParaRPr lang="en-US" altLang="ja-JP" sz="1200" dirty="0"/>
          </a:p>
          <a:p>
            <a:r>
              <a:rPr lang="ja-JP" altLang="en-US" sz="1200" dirty="0"/>
              <a:t>気遣うことなく製品セットでズレないようにする為の</a:t>
            </a:r>
            <a:endParaRPr lang="en-US" altLang="ja-JP" sz="1200" dirty="0"/>
          </a:p>
          <a:p>
            <a:r>
              <a:rPr lang="ja-JP" altLang="en-US" sz="1200" dirty="0"/>
              <a:t>方策を検討し、コスト、実現性などで評価した結果、</a:t>
            </a:r>
            <a:endParaRPr lang="en-US" altLang="ja-JP" sz="1200" dirty="0"/>
          </a:p>
          <a:p>
            <a:r>
              <a:rPr lang="ja-JP" altLang="en-US" sz="1200" dirty="0"/>
              <a:t>★二つを対策で進めることにしました。</a:t>
            </a:r>
            <a:endParaRPr lang="en-US" altLang="ja-JP" sz="12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24</a:t>
            </a:fld>
            <a:endParaRPr kumimoji="1" lang="ja-JP" altLang="en-US" dirty="0"/>
          </a:p>
        </p:txBody>
      </p:sp>
    </p:spTree>
    <p:extLst>
      <p:ext uri="{BB962C8B-B14F-4D97-AF65-F5344CB8AC3E}">
        <p14:creationId xmlns:p14="http://schemas.microsoft.com/office/powerpoint/2010/main" val="3918674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始めに、対策の実施</a:t>
            </a:r>
            <a:r>
              <a:rPr lang="en-US" altLang="ja-JP" sz="1600" dirty="0"/>
              <a:t>1</a:t>
            </a:r>
            <a:r>
              <a:rPr lang="ja-JP" altLang="en-US" sz="1600" dirty="0"/>
              <a:t>で、</a:t>
            </a:r>
            <a:endParaRPr lang="en-US" altLang="ja-JP" sz="1600" dirty="0"/>
          </a:p>
          <a:p>
            <a:r>
              <a:rPr lang="ja-JP" altLang="en-US" sz="1600" dirty="0"/>
              <a:t>セット治具と製品の隙間を無くす対策ですが、</a:t>
            </a:r>
            <a:endParaRPr lang="en-US" altLang="ja-JP" sz="1600" dirty="0"/>
          </a:p>
          <a:p>
            <a:r>
              <a:rPr lang="ja-JP" altLang="en-US" sz="1600" dirty="0"/>
              <a:t>マイナス方向に製品が入り込んでしまうのを防止する為に、</a:t>
            </a:r>
            <a:endParaRPr lang="en-US" altLang="ja-JP" sz="1600" dirty="0"/>
          </a:p>
          <a:p>
            <a:r>
              <a:rPr lang="ja-JP" altLang="en-US" sz="1600" dirty="0"/>
              <a:t>治具を作り替え、★製品矢印マークが、</a:t>
            </a:r>
            <a:endParaRPr lang="en-US" altLang="ja-JP" sz="1600" dirty="0"/>
          </a:p>
          <a:p>
            <a:r>
              <a:rPr lang="ja-JP" altLang="en-US" sz="1600" dirty="0"/>
              <a:t>入り込まないようにします。★</a:t>
            </a:r>
            <a:endParaRPr lang="en-US" altLang="ja-JP" sz="1600" dirty="0"/>
          </a:p>
          <a:p>
            <a:r>
              <a:rPr lang="ja-JP" altLang="en-US" sz="1600" dirty="0"/>
              <a:t>治具を作り替える前に、暫定でシートを貼り付け★</a:t>
            </a:r>
            <a:endParaRPr lang="en-US" altLang="ja-JP" sz="1600" dirty="0"/>
          </a:p>
          <a:p>
            <a:r>
              <a:rPr lang="ja-JP" altLang="en-US" sz="1600" dirty="0"/>
              <a:t>隙間を埋めて、効果を確認してみた所、</a:t>
            </a:r>
            <a:endParaRPr lang="en-US" altLang="ja-JP" sz="1600" dirty="0"/>
          </a:p>
          <a:p>
            <a:r>
              <a:rPr lang="ja-JP" altLang="en-US" sz="1600" dirty="0"/>
              <a:t>隙間が埋まった事でズレなくなりましたが、★</a:t>
            </a:r>
            <a:endParaRPr lang="en-US" altLang="ja-JP" sz="1600" dirty="0"/>
          </a:p>
          <a:p>
            <a:r>
              <a:rPr lang="ja-JP" altLang="en-US" sz="1600" dirty="0"/>
              <a:t>セット時に固くはめにくい事で時間が掛かってしまい、</a:t>
            </a:r>
            <a:endParaRPr lang="en-US" altLang="ja-JP" sz="1600" dirty="0"/>
          </a:p>
          <a:p>
            <a:r>
              <a:rPr lang="ja-JP" altLang="en-US" sz="1600" dirty="0"/>
              <a:t>さらに、隙間を無くした事で製品に傷が付く可能性があり、★効果はあるが、対策として実現性がないので、</a:t>
            </a:r>
            <a:endParaRPr lang="en-US" altLang="ja-JP" sz="1600" dirty="0"/>
          </a:p>
          <a:p>
            <a:r>
              <a:rPr lang="ja-JP" altLang="en-US" sz="1600" dirty="0"/>
              <a:t>次の、対策の</a:t>
            </a:r>
            <a:r>
              <a:rPr lang="en-US" altLang="ja-JP" sz="1600" dirty="0"/>
              <a:t>2</a:t>
            </a:r>
            <a:r>
              <a:rPr lang="ja-JP" altLang="en-US" sz="1600" dirty="0"/>
              <a:t>を実施していきます。★</a:t>
            </a:r>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25</a:t>
            </a:fld>
            <a:endParaRPr kumimoji="1" lang="ja-JP" altLang="en-US" dirty="0"/>
          </a:p>
        </p:txBody>
      </p:sp>
    </p:spTree>
    <p:extLst>
      <p:ext uri="{BB962C8B-B14F-4D97-AF65-F5344CB8AC3E}">
        <p14:creationId xmlns:p14="http://schemas.microsoft.com/office/powerpoint/2010/main" val="4114780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対策の</a:t>
            </a:r>
            <a:r>
              <a:rPr lang="en-US" altLang="ja-JP" sz="1600" dirty="0"/>
              <a:t>2</a:t>
            </a:r>
            <a:r>
              <a:rPr lang="ja-JP" altLang="en-US" sz="1600" dirty="0"/>
              <a:t>では、セット位置を</a:t>
            </a:r>
            <a:endParaRPr lang="en-US" altLang="ja-JP" sz="1600" dirty="0"/>
          </a:p>
          <a:p>
            <a:r>
              <a:rPr lang="ja-JP" altLang="en-US" sz="1600" dirty="0"/>
              <a:t>気にせずにセンサーで読み取れるようにしたいのですが、</a:t>
            </a:r>
            <a:endParaRPr lang="en-US" altLang="ja-JP" sz="1600" dirty="0"/>
          </a:p>
          <a:p>
            <a:r>
              <a:rPr lang="ja-JP" altLang="en-US" sz="1600" dirty="0"/>
              <a:t>本当にできるかどうか不安もあり、</a:t>
            </a:r>
            <a:endParaRPr lang="en-US" altLang="ja-JP" sz="1600" dirty="0"/>
          </a:p>
          <a:p>
            <a:r>
              <a:rPr lang="ja-JP" altLang="en-US" sz="1600" dirty="0"/>
              <a:t>会合に★生技の高さんに参加をしてもらい、★</a:t>
            </a:r>
            <a:endParaRPr lang="en-US" altLang="ja-JP" sz="1600" dirty="0"/>
          </a:p>
          <a:p>
            <a:r>
              <a:rPr lang="ja-JP" altLang="en-US" sz="1600" dirty="0"/>
              <a:t>セット位置を気にせずにセンサーで読み取れるようにするにはどうすればいいですか？と相談したところ、★</a:t>
            </a:r>
            <a:endParaRPr lang="en-US" altLang="ja-JP" sz="1600" dirty="0"/>
          </a:p>
          <a:p>
            <a:r>
              <a:rPr lang="ja-JP" altLang="en-US" sz="1600" dirty="0"/>
              <a:t>セット位置を固定しなくても、読み取れる方法があり、★</a:t>
            </a:r>
            <a:endParaRPr lang="en-US" altLang="ja-JP" sz="1600" dirty="0"/>
          </a:p>
          <a:p>
            <a:r>
              <a:rPr lang="ja-JP" altLang="en-US" sz="1600" dirty="0"/>
              <a:t>マスター画像に位置補正機能を追加する事で、</a:t>
            </a:r>
            <a:endParaRPr lang="en-US" altLang="ja-JP" sz="1600" dirty="0"/>
          </a:p>
          <a:p>
            <a:r>
              <a:rPr lang="ja-JP" altLang="en-US" sz="1600" dirty="0"/>
              <a:t>セット位置を気にせず読み取れる事が可能だと分りました。</a:t>
            </a:r>
            <a:endParaRPr lang="en-US" altLang="ja-JP" sz="1600" dirty="0"/>
          </a:p>
          <a:p>
            <a:r>
              <a:rPr lang="ja-JP" altLang="en-US" sz="1600" dirty="0"/>
              <a:t>では、対策の実施に進みます。★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600064A-1BD3-49C1-B80A-F9300BA2F380}" type="slidenum">
              <a:rPr kumimoji="1" lang="ja-JP" altLang="en-US" smtClean="0"/>
              <a:t>26</a:t>
            </a:fld>
            <a:endParaRPr kumimoji="1" lang="ja-JP" altLang="en-US" dirty="0"/>
          </a:p>
        </p:txBody>
      </p:sp>
    </p:spTree>
    <p:extLst>
      <p:ext uri="{BB962C8B-B14F-4D97-AF65-F5344CB8AC3E}">
        <p14:creationId xmlns:p14="http://schemas.microsoft.com/office/powerpoint/2010/main" val="510875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現状では、決められた位置に製品をセットしていた為、</a:t>
            </a:r>
            <a:endParaRPr lang="en-US" altLang="ja-JP" sz="1600" dirty="0"/>
          </a:p>
          <a:p>
            <a:r>
              <a:rPr lang="ja-JP" altLang="en-US" sz="1600" dirty="0"/>
              <a:t>気遣い作業になっていました。</a:t>
            </a:r>
            <a:endParaRPr lang="en-US" altLang="ja-JP" sz="1600" dirty="0"/>
          </a:p>
          <a:p>
            <a:r>
              <a:rPr lang="ja-JP" altLang="en-US" sz="1600" dirty="0"/>
              <a:t>★ハード対策として、マスター画像に位置補正機能を</a:t>
            </a:r>
            <a:endParaRPr lang="en-US" altLang="ja-JP" sz="1600" dirty="0"/>
          </a:p>
          <a:p>
            <a:r>
              <a:rPr lang="ja-JP" altLang="en-US" sz="1600" dirty="0"/>
              <a:t>追加してもらう事で、どの位置でも測定が可能になりました。</a:t>
            </a:r>
            <a:endParaRPr lang="en-US" altLang="ja-JP" sz="1600" dirty="0"/>
          </a:p>
          <a:p>
            <a:r>
              <a:rPr lang="ja-JP" altLang="en-US" sz="1600" dirty="0"/>
              <a:t>ただし生技の高さんより、マイナス</a:t>
            </a:r>
            <a:r>
              <a:rPr lang="en-US" altLang="ja-JP" sz="1600" dirty="0"/>
              <a:t>6</a:t>
            </a:r>
            <a:r>
              <a:rPr lang="ja-JP" altLang="en-US" sz="1600" dirty="0"/>
              <a:t>ミリで</a:t>
            </a:r>
            <a:endParaRPr lang="en-US" altLang="ja-JP" sz="1600" dirty="0"/>
          </a:p>
          <a:p>
            <a:r>
              <a:rPr lang="ja-JP" altLang="en-US" sz="1600" dirty="0"/>
              <a:t>製品が入り込む状態では、測定ができないので、</a:t>
            </a:r>
            <a:endParaRPr lang="en-US" altLang="ja-JP" sz="1600" dirty="0"/>
          </a:p>
          <a:p>
            <a:r>
              <a:rPr lang="ja-JP" altLang="en-US" sz="1600" dirty="0"/>
              <a:t>それを禁止するように言われ、★</a:t>
            </a:r>
            <a:endParaRPr lang="en-US" altLang="ja-JP" sz="1600" dirty="0"/>
          </a:p>
          <a:p>
            <a:r>
              <a:rPr lang="ja-JP" altLang="en-US" sz="1600" dirty="0"/>
              <a:t>ソフト対策として、製品の矢印マークを</a:t>
            </a:r>
            <a:endParaRPr lang="en-US" altLang="ja-JP" sz="1600" dirty="0"/>
          </a:p>
          <a:p>
            <a:r>
              <a:rPr lang="ja-JP" altLang="en-US" sz="1600" dirty="0"/>
              <a:t>治具側面に合わせるのではなく、</a:t>
            </a:r>
            <a:endParaRPr lang="en-US" altLang="ja-JP" sz="1600" dirty="0"/>
          </a:p>
          <a:p>
            <a:r>
              <a:rPr lang="ja-JP" altLang="en-US" sz="1600" dirty="0"/>
              <a:t>製品の矢印マークを上側にしてセットすれば、</a:t>
            </a:r>
            <a:endParaRPr lang="en-US" altLang="ja-JP" sz="1600" dirty="0"/>
          </a:p>
          <a:p>
            <a:r>
              <a:rPr lang="ja-JP" altLang="en-US" sz="1600" dirty="0"/>
              <a:t>簡単に位置決めでき、気遣い作業もなく対策完了です。★</a:t>
            </a:r>
            <a:endParaRPr lang="en-US" altLang="ja-JP" sz="16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27</a:t>
            </a:fld>
            <a:endParaRPr kumimoji="1" lang="ja-JP" altLang="en-US" dirty="0"/>
          </a:p>
        </p:txBody>
      </p:sp>
    </p:spTree>
    <p:extLst>
      <p:ext uri="{BB962C8B-B14F-4D97-AF65-F5344CB8AC3E}">
        <p14:creationId xmlns:p14="http://schemas.microsoft.com/office/powerpoint/2010/main" val="199336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次に効果の確認です。今回の対策により誤判定であった、</a:t>
            </a:r>
            <a:endParaRPr lang="en-US" altLang="ja-JP" sz="1600" dirty="0"/>
          </a:p>
          <a:p>
            <a:r>
              <a:rPr lang="ja-JP" altLang="en-US" sz="1600" dirty="0"/>
              <a:t>スポンジのはみ出し不良が</a:t>
            </a:r>
            <a:r>
              <a:rPr lang="en-US" altLang="ja-JP" sz="1600" dirty="0"/>
              <a:t>0</a:t>
            </a:r>
            <a:r>
              <a:rPr lang="ja-JP" altLang="en-US" sz="1600" dirty="0" err="1"/>
              <a:t>ヶに</a:t>
            </a:r>
            <a:r>
              <a:rPr lang="ja-JP" altLang="en-US" sz="1600" dirty="0"/>
              <a:t>なり、現在も</a:t>
            </a:r>
            <a:r>
              <a:rPr lang="en-US" altLang="ja-JP" sz="1600" dirty="0"/>
              <a:t>0</a:t>
            </a:r>
            <a:r>
              <a:rPr lang="ja-JP" altLang="en-US" sz="1600" dirty="0"/>
              <a:t>継続中です。</a:t>
            </a:r>
            <a:endParaRPr lang="en-US" altLang="ja-JP" sz="1600" dirty="0"/>
          </a:p>
          <a:p>
            <a:r>
              <a:rPr lang="ja-JP" altLang="en-US" sz="1600" dirty="0"/>
              <a:t>さらに可動率も向上することができ、</a:t>
            </a:r>
            <a:endParaRPr lang="en-US" altLang="ja-JP" sz="1600" dirty="0"/>
          </a:p>
          <a:p>
            <a:r>
              <a:rPr lang="ja-JP" altLang="en-US" sz="1600" dirty="0"/>
              <a:t>残業もなくす事が出来ました。</a:t>
            </a:r>
            <a:endParaRPr lang="en-US" altLang="ja-JP" sz="1600" dirty="0"/>
          </a:p>
          <a:p>
            <a:r>
              <a:rPr lang="ja-JP" altLang="en-US" sz="1600" dirty="0"/>
              <a:t>また、金額効果では不良と工数合わせて</a:t>
            </a:r>
            <a:endParaRPr lang="en-US" altLang="ja-JP"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t>年間で、約</a:t>
            </a:r>
            <a:r>
              <a:rPr lang="en-US" altLang="ja-JP" sz="1600" dirty="0"/>
              <a:t>95</a:t>
            </a:r>
            <a:r>
              <a:rPr lang="ja-JP" altLang="en-US" sz="1600" dirty="0"/>
              <a:t>万円の金額ロスが低減できました。</a:t>
            </a:r>
            <a:endParaRPr lang="en-US" altLang="ja-JP"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t>なお、今回の活動で中桐さんの理解度が向上</a:t>
            </a:r>
            <a:endParaRPr lang="en-US" altLang="ja-JP" sz="1600" dirty="0"/>
          </a:p>
          <a:p>
            <a:r>
              <a:rPr lang="ja-JP" altLang="en-US" sz="1600" dirty="0"/>
              <a:t>★標準化として作業手順書の製品セット位置の方法を変更し、ワンポイント</a:t>
            </a:r>
            <a:r>
              <a:rPr lang="en-US" altLang="ja-JP" sz="1600" dirty="0"/>
              <a:t>QC</a:t>
            </a:r>
            <a:r>
              <a:rPr lang="ja-JP" altLang="en-US" sz="1600" dirty="0"/>
              <a:t>で、重要なポイントである、</a:t>
            </a:r>
            <a:endParaRPr lang="en-US" altLang="ja-JP" sz="1600" dirty="0"/>
          </a:p>
          <a:p>
            <a:r>
              <a:rPr lang="ja-JP" altLang="en-US" sz="1600" dirty="0"/>
              <a:t>製品のセット位置を標準化として記載しました。</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28</a:t>
            </a:fld>
            <a:endParaRPr kumimoji="1" lang="ja-JP" altLang="en-US" dirty="0"/>
          </a:p>
        </p:txBody>
      </p:sp>
    </p:spTree>
    <p:extLst>
      <p:ext uri="{BB962C8B-B14F-4D97-AF65-F5344CB8AC3E}">
        <p14:creationId xmlns:p14="http://schemas.microsoft.com/office/powerpoint/2010/main" val="2554984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pPr defTabSz="913120">
              <a:defRPr/>
            </a:pPr>
            <a:r>
              <a:rPr lang="ja-JP" altLang="en-US" sz="1600" dirty="0"/>
              <a:t>次に活動後のサークルレベル評価を確認した結果、★</a:t>
            </a:r>
            <a:endParaRPr lang="en-US" altLang="ja-JP" sz="1600" dirty="0"/>
          </a:p>
          <a:p>
            <a:pPr defTabSz="913120">
              <a:defRPr/>
            </a:pPr>
            <a:r>
              <a:rPr lang="ja-JP" altLang="en-US" sz="1600" dirty="0"/>
              <a:t>新人の中桐さんにおいて、</a:t>
            </a:r>
            <a:endParaRPr lang="en-US" altLang="ja-JP" sz="1600" dirty="0"/>
          </a:p>
          <a:p>
            <a:pPr defTabSz="913120">
              <a:defRPr/>
            </a:pPr>
            <a:r>
              <a:rPr lang="en-US" altLang="ja-JP" sz="1600" dirty="0"/>
              <a:t>X</a:t>
            </a:r>
            <a:r>
              <a:rPr lang="ja-JP" altLang="en-US" sz="1600" dirty="0"/>
              <a:t>軸のイとハを重点的に教育した事で、</a:t>
            </a:r>
            <a:endParaRPr lang="en-US" altLang="ja-JP" sz="1600" dirty="0"/>
          </a:p>
          <a:p>
            <a:pPr defTabSz="913120">
              <a:defRPr/>
            </a:pPr>
            <a:r>
              <a:rPr lang="ja-JP" altLang="en-US" sz="1600" dirty="0"/>
              <a:t>レベルアップができ、活動を通じて★</a:t>
            </a:r>
            <a:endParaRPr lang="en-US" altLang="ja-JP" sz="1600" dirty="0"/>
          </a:p>
          <a:p>
            <a:pPr defTabSz="913120">
              <a:defRPr/>
            </a:pPr>
            <a:r>
              <a:rPr lang="ja-JP" altLang="en-US" sz="1600" dirty="0"/>
              <a:t>他の項目のレベルアップにも繋げる事が出来ました。★</a:t>
            </a:r>
            <a:endParaRPr lang="en-US" altLang="ja-JP" sz="1600" dirty="0"/>
          </a:p>
          <a:p>
            <a:pPr defTabSz="913120">
              <a:defRPr/>
            </a:pPr>
            <a:r>
              <a:rPr lang="ja-JP" altLang="en-US" sz="1600" dirty="0"/>
              <a:t>サークル全体の評価では</a:t>
            </a:r>
            <a:endParaRPr lang="en-US" altLang="ja-JP" sz="1600" dirty="0"/>
          </a:p>
          <a:p>
            <a:pPr defTabSz="913120">
              <a:defRPr/>
            </a:pPr>
            <a:r>
              <a:rPr lang="ja-JP" altLang="en-US" sz="1600" dirty="0"/>
              <a:t>活動前</a:t>
            </a:r>
            <a:r>
              <a:rPr lang="en-US" altLang="ja-JP" sz="1600" dirty="0"/>
              <a:t>C</a:t>
            </a:r>
            <a:r>
              <a:rPr lang="ja-JP" altLang="en-US" sz="1600" dirty="0"/>
              <a:t>ゾーンに位置していましたが、★</a:t>
            </a:r>
            <a:endParaRPr lang="en-US" altLang="ja-JP" sz="1600" dirty="0"/>
          </a:p>
          <a:p>
            <a:pPr defTabSz="913120">
              <a:defRPr/>
            </a:pPr>
            <a:r>
              <a:rPr lang="ja-JP" altLang="en-US" sz="1600" dirty="0"/>
              <a:t>今回の活動で</a:t>
            </a:r>
            <a:r>
              <a:rPr lang="en-US" altLang="ja-JP" sz="1600" dirty="0"/>
              <a:t>B</a:t>
            </a:r>
            <a:r>
              <a:rPr lang="ja-JP" altLang="en-US" sz="1600" dirty="0"/>
              <a:t>ゾーンにレベルアップができました。</a:t>
            </a:r>
            <a:endParaRPr lang="en-US" altLang="ja-JP" sz="1600" dirty="0"/>
          </a:p>
          <a:p>
            <a:pPr defTabSz="913120">
              <a:defRPr/>
            </a:pPr>
            <a:r>
              <a:rPr lang="ja-JP" altLang="en-US" sz="1600" dirty="0"/>
              <a:t>現状に満足することなく、★さらに</a:t>
            </a:r>
            <a:r>
              <a:rPr lang="en-US" altLang="ja-JP" sz="1600" dirty="0"/>
              <a:t>B</a:t>
            </a:r>
            <a:r>
              <a:rPr lang="ja-JP" altLang="en-US" sz="1600" dirty="0"/>
              <a:t>ゾーン上位を目指し、</a:t>
            </a:r>
            <a:endParaRPr lang="en-US" altLang="ja-JP" sz="1600" dirty="0"/>
          </a:p>
          <a:p>
            <a:pPr defTabSz="913120">
              <a:defRPr/>
            </a:pPr>
            <a:r>
              <a:rPr lang="ja-JP" altLang="en-US" sz="1600" dirty="0"/>
              <a:t>活動を進めていきたいと考えています。★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29</a:t>
            </a:fld>
            <a:endParaRPr kumimoji="1" lang="ja-JP" altLang="en-US" dirty="0"/>
          </a:p>
        </p:txBody>
      </p:sp>
    </p:spTree>
    <p:extLst>
      <p:ext uri="{BB962C8B-B14F-4D97-AF65-F5344CB8AC3E}">
        <p14:creationId xmlns:p14="http://schemas.microsoft.com/office/powerpoint/2010/main" val="187408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kern="100" dirty="0">
                <a:solidFill>
                  <a:srgbClr val="002060"/>
                </a:solidFill>
                <a:effectLst/>
                <a:latin typeface="UD デジタル 教科書体 NK-R" panose="02020400000000000000" pitchFamily="18" charset="-128"/>
                <a:ea typeface="游明朝" panose="02020400000000000000" pitchFamily="18" charset="-128"/>
                <a:cs typeface="Times New Roman" panose="02020603050405020304" pitchFamily="18" charset="0"/>
              </a:rPr>
              <a:t>P2</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rgbClr val="002060"/>
                </a:solidFill>
                <a:effectLst/>
                <a:latin typeface="UD デジタル 教科書体 NK-R" panose="02020400000000000000" pitchFamily="18" charset="-128"/>
                <a:ea typeface="游明朝" panose="02020400000000000000" pitchFamily="18" charset="-128"/>
                <a:cs typeface="Times New Roman" panose="02020603050405020304" pitchFamily="18" charset="0"/>
              </a:rPr>
              <a:t>FC</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en-US"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WS</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事業本部は国内の生産拠点が</a:t>
            </a:r>
            <a:r>
              <a:rPr lang="en-US"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4</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拠点あり、私が所属する工場は、愛知県</a:t>
            </a:r>
            <a:r>
              <a:rPr lang="ja-JP" altLang="en-US"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稲沢</a:t>
            </a:r>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市に位置しています。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02060"/>
                </a:solidFill>
                <a:effectLst/>
                <a:latin typeface="游明朝" panose="02020400000000000000" pitchFamily="18" charset="-128"/>
                <a:ea typeface="UD デジタル 教科書体 NK-R" panose="02020400000000000000" pitchFamily="18" charset="-128"/>
                <a:cs typeface="Times New Roman" panose="02020603050405020304" pitchFamily="18" charset="0"/>
              </a:rPr>
              <a:t>自動車の基本性能を支える保安部品を生産しています。●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3</a:t>
            </a:fld>
            <a:endParaRPr kumimoji="1" lang="ja-JP" altLang="en-US" dirty="0"/>
          </a:p>
        </p:txBody>
      </p:sp>
    </p:spTree>
    <p:extLst>
      <p:ext uri="{BB962C8B-B14F-4D97-AF65-F5344CB8AC3E}">
        <p14:creationId xmlns:p14="http://schemas.microsoft.com/office/powerpoint/2010/main" val="331221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6"/>
            <a:ext cx="5953125" cy="4651388"/>
          </a:xfrm>
        </p:spPr>
        <p:txBody>
          <a:bodyPr/>
          <a:lstStyle/>
          <a:p>
            <a:r>
              <a:rPr lang="ja-JP" altLang="en-US" sz="1600" dirty="0"/>
              <a:t>最後に、活動の振り返りですが、</a:t>
            </a:r>
            <a:endParaRPr lang="en-US" altLang="ja-JP" sz="1600" dirty="0"/>
          </a:p>
          <a:p>
            <a:r>
              <a:rPr lang="ja-JP" altLang="en-US" sz="1600" dirty="0"/>
              <a:t>メンバーからの声として、</a:t>
            </a:r>
            <a:endParaRPr lang="en-US" altLang="ja-JP" sz="1600" dirty="0"/>
          </a:p>
          <a:p>
            <a:r>
              <a:rPr lang="ja-JP" altLang="en-US" sz="1600" dirty="0"/>
              <a:t>勉強会や活動で</a:t>
            </a:r>
            <a:r>
              <a:rPr lang="en-US" altLang="ja-JP" sz="1600" dirty="0"/>
              <a:t>QC</a:t>
            </a:r>
            <a:r>
              <a:rPr lang="ja-JP" altLang="en-US" sz="1600" dirty="0"/>
              <a:t>手法・知識を深めながらワイガヤで</a:t>
            </a:r>
            <a:endParaRPr lang="en-US" altLang="ja-JP" sz="1600" dirty="0"/>
          </a:p>
          <a:p>
            <a:r>
              <a:rPr lang="ja-JP" altLang="en-US" sz="1600" dirty="0"/>
              <a:t>活動ができ、サークルモットーである</a:t>
            </a:r>
            <a:endParaRPr lang="en-US" altLang="ja-JP" sz="1600" dirty="0"/>
          </a:p>
          <a:p>
            <a:r>
              <a:rPr lang="ja-JP" altLang="en-US" sz="1600" dirty="0"/>
              <a:t>自分たちの手で働きやすい環境を作る事ができ、</a:t>
            </a:r>
            <a:endParaRPr lang="en-US" altLang="ja-JP" sz="1600" dirty="0"/>
          </a:p>
          <a:p>
            <a:r>
              <a:rPr lang="ja-JP" altLang="en-US" sz="1600" dirty="0"/>
              <a:t>とても良かったと言って貰いました。</a:t>
            </a:r>
            <a:endParaRPr lang="en-US" altLang="ja-JP" sz="1600" dirty="0"/>
          </a:p>
          <a:p>
            <a:r>
              <a:rPr lang="ja-JP" altLang="en-US" sz="1600" dirty="0"/>
              <a:t>次にリーダーの振り返りとして、★</a:t>
            </a:r>
            <a:endParaRPr lang="en-US" altLang="ja-JP" sz="1600" dirty="0"/>
          </a:p>
          <a:p>
            <a:r>
              <a:rPr lang="ja-JP" altLang="en-US" sz="1600" dirty="0"/>
              <a:t>良かった点では、他部署を巻き込みコミュニケーションが</a:t>
            </a:r>
            <a:endParaRPr lang="en-US" altLang="ja-JP" sz="1600" dirty="0"/>
          </a:p>
          <a:p>
            <a:r>
              <a:rPr lang="ja-JP" altLang="en-US" sz="1600" dirty="0"/>
              <a:t>重要である事を、再認識でき</a:t>
            </a:r>
            <a:r>
              <a:rPr lang="en-US" altLang="ja-JP" sz="1600" dirty="0"/>
              <a:t>,</a:t>
            </a:r>
            <a:r>
              <a:rPr lang="ja-JP" altLang="en-US" sz="1600" dirty="0"/>
              <a:t>達成感のある活動でした。</a:t>
            </a:r>
            <a:endParaRPr lang="en-US" altLang="ja-JP" sz="1600" dirty="0"/>
          </a:p>
          <a:p>
            <a:r>
              <a:rPr lang="ja-JP" altLang="en-US" sz="1600" dirty="0"/>
              <a:t>また、苦労した点では、客観的な事実を</a:t>
            </a:r>
            <a:endParaRPr lang="en-US" altLang="ja-JP" sz="1600" dirty="0"/>
          </a:p>
          <a:p>
            <a:r>
              <a:rPr lang="ja-JP" altLang="en-US" sz="1600" dirty="0"/>
              <a:t>確信のある事実にする為に、現物確認での違いや</a:t>
            </a:r>
            <a:endParaRPr lang="en-US" altLang="ja-JP" sz="1600" dirty="0"/>
          </a:p>
          <a:p>
            <a:r>
              <a:rPr lang="ja-JP" altLang="en-US" sz="1600" dirty="0"/>
              <a:t>データ取りに苦労しました。</a:t>
            </a:r>
            <a:endParaRPr lang="en-US" altLang="ja-JP" sz="1600" dirty="0"/>
          </a:p>
          <a:p>
            <a:r>
              <a:rPr lang="ja-JP" altLang="en-US" sz="1600" dirty="0"/>
              <a:t>今後の進め方として、三現主義に拘り、</a:t>
            </a:r>
            <a:endParaRPr lang="en-US" altLang="ja-JP" sz="1600" dirty="0"/>
          </a:p>
          <a:p>
            <a:r>
              <a:rPr lang="ja-JP" altLang="en-US" sz="1600" dirty="0"/>
              <a:t>今回培ったコミュニケーションを重視し、</a:t>
            </a:r>
            <a:endParaRPr lang="en-US" altLang="ja-JP" sz="1600" dirty="0"/>
          </a:p>
          <a:p>
            <a:r>
              <a:rPr lang="ja-JP" altLang="en-US" sz="1600" dirty="0"/>
              <a:t>働きやすい環境づくりにメンバー一丸となって</a:t>
            </a:r>
            <a:endParaRPr lang="en-US" altLang="ja-JP" sz="1600" dirty="0"/>
          </a:p>
          <a:p>
            <a:r>
              <a:rPr lang="ja-JP" altLang="en-US" sz="1600" dirty="0"/>
              <a:t>まいしんしていきたいと思います。★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30</a:t>
            </a:fld>
            <a:endParaRPr kumimoji="1" lang="ja-JP" altLang="en-US" dirty="0"/>
          </a:p>
        </p:txBody>
      </p:sp>
    </p:spTree>
    <p:extLst>
      <p:ext uri="{BB962C8B-B14F-4D97-AF65-F5344CB8AC3E}">
        <p14:creationId xmlns:p14="http://schemas.microsoft.com/office/powerpoint/2010/main" val="2976580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これで発表を終わります。</a:t>
            </a:r>
            <a:endParaRPr lang="en-US" altLang="ja-JP" sz="1600" dirty="0"/>
          </a:p>
          <a:p>
            <a:r>
              <a:rPr lang="ja-JP" altLang="en-US" sz="1600" dirty="0"/>
              <a:t>ご清聴ありがとうございました。★</a:t>
            </a:r>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31</a:t>
            </a:fld>
            <a:endParaRPr kumimoji="1" lang="ja-JP" altLang="en-US" dirty="0"/>
          </a:p>
        </p:txBody>
      </p:sp>
    </p:spTree>
    <p:extLst>
      <p:ext uri="{BB962C8B-B14F-4D97-AF65-F5344CB8AC3E}">
        <p14:creationId xmlns:p14="http://schemas.microsoft.com/office/powerpoint/2010/main" val="321609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z="1200" dirty="0"/>
              <a:t>初めに製品紹介ですが、私たちの造る製品は、</a:t>
            </a:r>
            <a:endParaRPr lang="en-US" altLang="ja-JP" sz="1200" dirty="0"/>
          </a:p>
          <a:p>
            <a:pPr eaLnBrk="1" hangingPunct="1"/>
            <a:r>
              <a:rPr lang="ja-JP" altLang="en-US" sz="1200" dirty="0"/>
              <a:t>主に燃料タンク周辺部品を生産しています。★</a:t>
            </a:r>
            <a:endParaRPr lang="ja-JP" altLang="ja-JP"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4</a:t>
            </a:fld>
            <a:endParaRPr kumimoji="1" lang="ja-JP" altLang="en-US" dirty="0"/>
          </a:p>
        </p:txBody>
      </p:sp>
    </p:spTree>
    <p:extLst>
      <p:ext uri="{BB962C8B-B14F-4D97-AF65-F5344CB8AC3E}">
        <p14:creationId xmlns:p14="http://schemas.microsoft.com/office/powerpoint/2010/main" val="72691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xfrm>
            <a:off x="422275" y="4777195"/>
            <a:ext cx="5953125" cy="390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120" fontAlgn="base">
              <a:spcBef>
                <a:spcPct val="0"/>
              </a:spcBef>
              <a:spcAft>
                <a:spcPct val="0"/>
              </a:spcAft>
              <a:defRPr/>
            </a:pPr>
            <a:r>
              <a:rPr lang="ja-JP" altLang="en-US" sz="1600" dirty="0"/>
              <a:t>私たちの職場は稲沢市にあり、</a:t>
            </a:r>
            <a:endParaRPr lang="en-US" altLang="ja-JP" sz="1600" dirty="0"/>
          </a:p>
          <a:p>
            <a:pPr defTabSz="913120" fontAlgn="base">
              <a:spcBef>
                <a:spcPct val="0"/>
              </a:spcBef>
              <a:spcAft>
                <a:spcPct val="0"/>
              </a:spcAft>
              <a:defRPr/>
            </a:pPr>
            <a:r>
              <a:rPr lang="ja-JP" altLang="en-US" sz="1600" dirty="0"/>
              <a:t>給油口に関わる、フューエルキャップやキャップレスを</a:t>
            </a:r>
            <a:endParaRPr lang="en-US" altLang="ja-JP" sz="1600" dirty="0"/>
          </a:p>
          <a:p>
            <a:pPr defTabSz="913120" fontAlgn="base">
              <a:spcBef>
                <a:spcPct val="0"/>
              </a:spcBef>
              <a:spcAft>
                <a:spcPct val="0"/>
              </a:spcAft>
              <a:defRPr/>
            </a:pPr>
            <a:r>
              <a:rPr lang="ja-JP" altLang="en-US" sz="1600" dirty="0"/>
              <a:t>生産し、自動車の基本性能である</a:t>
            </a:r>
            <a:endParaRPr lang="en-US" altLang="ja-JP" sz="1600" dirty="0"/>
          </a:p>
          <a:p>
            <a:pPr defTabSz="913120" fontAlgn="base">
              <a:spcBef>
                <a:spcPct val="0"/>
              </a:spcBef>
              <a:spcAft>
                <a:spcPct val="0"/>
              </a:spcAft>
              <a:defRPr/>
            </a:pPr>
            <a:r>
              <a:rPr lang="ja-JP" altLang="en-US" sz="1600" dirty="0"/>
              <a:t>「走る・曲がる・止まる」に関係した保安部品で、</a:t>
            </a:r>
            <a:endParaRPr lang="en-US" altLang="ja-JP" sz="1600" dirty="0"/>
          </a:p>
          <a:p>
            <a:pPr defTabSz="913120" fontAlgn="base">
              <a:spcBef>
                <a:spcPct val="0"/>
              </a:spcBef>
              <a:spcAft>
                <a:spcPct val="0"/>
              </a:spcAft>
              <a:defRPr/>
            </a:pPr>
            <a:r>
              <a:rPr lang="ja-JP" altLang="en-US" sz="1600" dirty="0"/>
              <a:t>不具合があると人身事故や車両火災に</a:t>
            </a:r>
            <a:endParaRPr lang="en-US" altLang="ja-JP" sz="1600" dirty="0"/>
          </a:p>
          <a:p>
            <a:pPr defTabSz="913120" fontAlgn="base">
              <a:spcBef>
                <a:spcPct val="0"/>
              </a:spcBef>
              <a:spcAft>
                <a:spcPct val="0"/>
              </a:spcAft>
              <a:defRPr/>
            </a:pPr>
            <a:r>
              <a:rPr lang="ja-JP" altLang="en-US" sz="1600" dirty="0"/>
              <a:t>繋がる恐れのある部品です。★</a:t>
            </a:r>
            <a:endParaRPr lang="en-US" altLang="ja-JP" sz="1600" dirty="0"/>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1910" indent="-285350">
              <a:defRPr kumimoji="1">
                <a:solidFill>
                  <a:schemeClr val="tx1"/>
                </a:solidFill>
                <a:latin typeface="Arial" panose="020B0604020202020204" pitchFamily="34" charset="0"/>
                <a:ea typeface="ＭＳ Ｐゴシック" panose="020B0600070205080204" pitchFamily="50" charset="-128"/>
              </a:defRPr>
            </a:lvl2pPr>
            <a:lvl3pPr marL="1141400" indent="-228280">
              <a:defRPr kumimoji="1">
                <a:solidFill>
                  <a:schemeClr val="tx1"/>
                </a:solidFill>
                <a:latin typeface="Arial" panose="020B0604020202020204" pitchFamily="34" charset="0"/>
                <a:ea typeface="ＭＳ Ｐゴシック" panose="020B0600070205080204" pitchFamily="50" charset="-128"/>
              </a:defRPr>
            </a:lvl3pPr>
            <a:lvl4pPr marL="1597960" indent="-228280">
              <a:defRPr kumimoji="1">
                <a:solidFill>
                  <a:schemeClr val="tx1"/>
                </a:solidFill>
                <a:latin typeface="Arial" panose="020B0604020202020204" pitchFamily="34" charset="0"/>
                <a:ea typeface="ＭＳ Ｐゴシック" panose="020B0600070205080204" pitchFamily="50" charset="-128"/>
              </a:defRPr>
            </a:lvl4pPr>
            <a:lvl5pPr marL="2054520" indent="-228280">
              <a:defRPr kumimoji="1">
                <a:solidFill>
                  <a:schemeClr val="tx1"/>
                </a:solidFill>
                <a:latin typeface="Arial" panose="020B0604020202020204" pitchFamily="34" charset="0"/>
                <a:ea typeface="ＭＳ Ｐゴシック" panose="020B0600070205080204" pitchFamily="50" charset="-128"/>
              </a:defRPr>
            </a:lvl5pPr>
            <a:lvl6pPr marL="2511080" indent="-22828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639" indent="-22828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199" indent="-22828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0759" indent="-22828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E1E58EC-38EC-4A2B-B52F-836CCE5BDBC8}" type="slidenum">
              <a:rPr lang="ja-JP" altLang="en-US"/>
              <a:pPr/>
              <a:t>5</a:t>
            </a:fld>
            <a:endParaRPr lang="ja-JP" altLang="en-US"/>
          </a:p>
        </p:txBody>
      </p:sp>
    </p:spTree>
    <p:extLst>
      <p:ext uri="{BB962C8B-B14F-4D97-AF65-F5344CB8AC3E}">
        <p14:creationId xmlns:p14="http://schemas.microsoft.com/office/powerpoint/2010/main" val="43653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次にサークル紹介です。</a:t>
            </a:r>
            <a:endParaRPr lang="en-US" altLang="ja-JP" sz="1600" dirty="0"/>
          </a:p>
          <a:p>
            <a:r>
              <a:rPr lang="ja-JP" altLang="en-US" sz="1600" dirty="0"/>
              <a:t>私達は、</a:t>
            </a:r>
            <a:r>
              <a:rPr lang="ja-JP" altLang="ja-JP" sz="1600" dirty="0"/>
              <a:t>フューエルキャップサークル</a:t>
            </a:r>
            <a:r>
              <a:rPr lang="ja-JP" altLang="en-US" sz="1600" dirty="0"/>
              <a:t>に属し</a:t>
            </a:r>
            <a:r>
              <a:rPr lang="ja-JP" altLang="ja-JP" sz="1600" dirty="0"/>
              <a:t>、</a:t>
            </a:r>
            <a:endParaRPr lang="en-US" altLang="ja-JP" sz="1600" dirty="0"/>
          </a:p>
          <a:p>
            <a:r>
              <a:rPr lang="ja-JP" altLang="en-US" sz="1600" dirty="0"/>
              <a:t>常に</a:t>
            </a:r>
            <a:r>
              <a:rPr lang="ja-JP" altLang="ja-JP" sz="1600" dirty="0"/>
              <a:t>世話人、アドバイザーと</a:t>
            </a:r>
            <a:r>
              <a:rPr lang="ja-JP" altLang="en-US" sz="1600" dirty="0"/>
              <a:t>連携し、</a:t>
            </a:r>
            <a:r>
              <a:rPr lang="ja-JP" altLang="ja-JP" sz="1600" dirty="0"/>
              <a:t>活動して</a:t>
            </a:r>
            <a:r>
              <a:rPr lang="ja-JP" altLang="en-US" sz="1600" dirty="0"/>
              <a:t>います。</a:t>
            </a:r>
            <a:endParaRPr lang="en-US" altLang="ja-JP" sz="1600" dirty="0"/>
          </a:p>
          <a:p>
            <a:r>
              <a:rPr lang="ja-JP" altLang="en-US" sz="1600" dirty="0"/>
              <a:t>メンバーは</a:t>
            </a:r>
            <a:r>
              <a:rPr lang="en-US" altLang="ja-JP" sz="1600" dirty="0"/>
              <a:t>7</a:t>
            </a:r>
            <a:r>
              <a:rPr lang="ja-JP" altLang="en-US" sz="1600" dirty="0"/>
              <a:t>人で、</a:t>
            </a:r>
            <a:endParaRPr lang="en-US" altLang="ja-JP" sz="1600" dirty="0"/>
          </a:p>
          <a:p>
            <a:r>
              <a:rPr lang="ja-JP" altLang="en-US" sz="1600" dirty="0"/>
              <a:t>今回から新メンバーとして中桐さんも参加し、</a:t>
            </a:r>
            <a:endParaRPr lang="ja-JP" altLang="ja-JP" sz="1600" dirty="0"/>
          </a:p>
          <a:p>
            <a:r>
              <a:rPr lang="ja-JP" altLang="en-US" sz="1600" dirty="0"/>
              <a:t>自分たちの手で働きやすい環境を作る</a:t>
            </a:r>
            <a:r>
              <a:rPr lang="ja-JP" altLang="en-US" sz="1600" dirty="0" err="1"/>
              <a:t>を</a:t>
            </a:r>
            <a:endParaRPr lang="en-US" altLang="ja-JP" sz="1600" dirty="0"/>
          </a:p>
          <a:p>
            <a:r>
              <a:rPr lang="ja-JP" altLang="en-US" sz="1600" dirty="0"/>
              <a:t>サークルのモットーとし</a:t>
            </a:r>
            <a:endParaRPr lang="en-US" altLang="ja-JP" sz="1600" dirty="0"/>
          </a:p>
          <a:p>
            <a:r>
              <a:rPr lang="ja-JP" altLang="en-US" sz="1600" dirty="0"/>
              <a:t>全員参加で活動しています。★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6</a:t>
            </a:fld>
            <a:endParaRPr kumimoji="1" lang="ja-JP" altLang="en-US" dirty="0"/>
          </a:p>
        </p:txBody>
      </p:sp>
    </p:spTree>
    <p:extLst>
      <p:ext uri="{BB962C8B-B14F-4D97-AF65-F5344CB8AC3E}">
        <p14:creationId xmlns:p14="http://schemas.microsoft.com/office/powerpoint/2010/main" val="246499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次にサークルレベルですが、レベル診断より、</a:t>
            </a:r>
            <a:endParaRPr lang="en-US" altLang="ja-JP" sz="1600" dirty="0"/>
          </a:p>
          <a:p>
            <a:r>
              <a:rPr lang="ja-JP" altLang="en-US" sz="1600" dirty="0"/>
              <a:t>現在</a:t>
            </a:r>
            <a:r>
              <a:rPr lang="en-US" altLang="ja-JP" sz="1600" dirty="0"/>
              <a:t>C</a:t>
            </a:r>
            <a:r>
              <a:rPr lang="ja-JP" altLang="en-US" sz="1600" dirty="0"/>
              <a:t>ゾーンに位置し★</a:t>
            </a:r>
            <a:endParaRPr lang="en-US" altLang="ja-JP" sz="1600" dirty="0"/>
          </a:p>
          <a:p>
            <a:r>
              <a:rPr lang="ja-JP" altLang="en-US" sz="1600" dirty="0"/>
              <a:t>特徴として★</a:t>
            </a:r>
            <a:r>
              <a:rPr lang="en-US" altLang="ja-JP" sz="1600" dirty="0"/>
              <a:t>X</a:t>
            </a:r>
            <a:r>
              <a:rPr lang="ja-JP" altLang="en-US" sz="1600" dirty="0"/>
              <a:t>軸のレベルが低い為、</a:t>
            </a:r>
            <a:endParaRPr lang="en-US" altLang="ja-JP" sz="1600" dirty="0"/>
          </a:p>
          <a:p>
            <a:r>
              <a:rPr lang="ja-JP" altLang="en-US" sz="1600" dirty="0"/>
              <a:t>さらに★個人ごとの内容を確認してみると、</a:t>
            </a:r>
            <a:endParaRPr lang="en-US" altLang="ja-JP" sz="1600" dirty="0"/>
          </a:p>
          <a:p>
            <a:r>
              <a:rPr lang="ja-JP" altLang="en-US" sz="1600" dirty="0"/>
              <a:t>新人である★中桐さんのレベルが影響していました。</a:t>
            </a:r>
            <a:endParaRPr lang="en-US" altLang="ja-JP" sz="1600" dirty="0"/>
          </a:p>
          <a:p>
            <a:r>
              <a:rPr lang="ja-JP" altLang="en-US" sz="1600" dirty="0"/>
              <a:t>その中でも、特に</a:t>
            </a:r>
            <a:r>
              <a:rPr lang="en-US" altLang="ja-JP" sz="1600" dirty="0"/>
              <a:t>X</a:t>
            </a:r>
            <a:r>
              <a:rPr lang="ja-JP" altLang="en-US" sz="1600" dirty="0"/>
              <a:t>軸の★イとハのレベルが低い事が分かり、活動の中で重点項目として取り上げ、</a:t>
            </a:r>
            <a:endParaRPr lang="en-US" altLang="ja-JP" sz="1600" dirty="0"/>
          </a:p>
          <a:p>
            <a:r>
              <a:rPr lang="en-US" altLang="ja-JP" sz="1600" dirty="0"/>
              <a:t>QC7</a:t>
            </a:r>
            <a:r>
              <a:rPr lang="ja-JP" altLang="en-US" sz="1600" dirty="0"/>
              <a:t>つ道具を取り入れることで、★</a:t>
            </a:r>
            <a:endParaRPr lang="en-US" altLang="ja-JP" sz="1600" dirty="0"/>
          </a:p>
          <a:p>
            <a:r>
              <a:rPr lang="en-US" altLang="ja-JP" sz="1600" dirty="0"/>
              <a:t>C</a:t>
            </a:r>
            <a:r>
              <a:rPr lang="ja-JP" altLang="en-US" sz="1600" dirty="0"/>
              <a:t>ゾーンから</a:t>
            </a:r>
            <a:r>
              <a:rPr lang="en-US" altLang="ja-JP" sz="1600" dirty="0"/>
              <a:t>B</a:t>
            </a:r>
            <a:r>
              <a:rPr lang="ja-JP" altLang="en-US" sz="1600" dirty="0"/>
              <a:t>ゾーンへ、レベルアップを図っていきます。</a:t>
            </a:r>
            <a:r>
              <a:rPr lang="ja-JP" altLang="en-US" dirty="0"/>
              <a:t>★</a:t>
            </a:r>
            <a:endParaRPr lang="ja-JP" altLang="en-US"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7</a:t>
            </a:fld>
            <a:endParaRPr kumimoji="1" lang="ja-JP" altLang="en-US" dirty="0"/>
          </a:p>
        </p:txBody>
      </p:sp>
    </p:spTree>
    <p:extLst>
      <p:ext uri="{BB962C8B-B14F-4D97-AF65-F5344CB8AC3E}">
        <p14:creationId xmlns:p14="http://schemas.microsoft.com/office/powerpoint/2010/main" val="320547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まず、はじめにテーマ選定ですが、</a:t>
            </a:r>
            <a:endParaRPr lang="en-US" altLang="ja-JP" sz="1600" dirty="0"/>
          </a:p>
          <a:p>
            <a:r>
              <a:rPr lang="ja-JP" altLang="en-US" sz="1600" dirty="0"/>
              <a:t>上位方針をメンバーと共有しながら★</a:t>
            </a:r>
            <a:endParaRPr lang="en-US" altLang="ja-JP" sz="1600" dirty="0"/>
          </a:p>
          <a:p>
            <a:r>
              <a:rPr lang="ja-JP" altLang="en-US" sz="1600" dirty="0"/>
              <a:t>メンバーの困りごとを出しあい安全・品質・コストで層別。★言葉だけでは★イメージが湧かない為、</a:t>
            </a:r>
            <a:endParaRPr lang="en-US" altLang="ja-JP" sz="1600" dirty="0"/>
          </a:p>
          <a:p>
            <a:r>
              <a:rPr lang="ja-JP" altLang="en-US" sz="1600" dirty="0"/>
              <a:t>現地・現物で</a:t>
            </a:r>
            <a:r>
              <a:rPr lang="en-US" altLang="ja-JP" sz="1600" dirty="0"/>
              <a:t>1</a:t>
            </a:r>
            <a:r>
              <a:rPr lang="ja-JP" altLang="en-US" sz="1600" dirty="0" err="1"/>
              <a:t>つづつ</a:t>
            </a:r>
            <a:r>
              <a:rPr lang="ja-JP" altLang="en-US" sz="1600" dirty="0"/>
              <a:t>確認し、理解を深め、★</a:t>
            </a:r>
            <a:endParaRPr lang="en-US" altLang="ja-JP" sz="1600" dirty="0"/>
          </a:p>
          <a:p>
            <a:r>
              <a:rPr lang="ja-JP" altLang="en-US" sz="1600" dirty="0"/>
              <a:t>点数付けをしました。★</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8</a:t>
            </a:fld>
            <a:endParaRPr kumimoji="1" lang="ja-JP" altLang="en-US" dirty="0"/>
          </a:p>
        </p:txBody>
      </p:sp>
    </p:spTree>
    <p:extLst>
      <p:ext uri="{BB962C8B-B14F-4D97-AF65-F5344CB8AC3E}">
        <p14:creationId xmlns:p14="http://schemas.microsoft.com/office/powerpoint/2010/main" val="412323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77195"/>
            <a:ext cx="5953125" cy="3908613"/>
          </a:xfrm>
        </p:spPr>
        <p:txBody>
          <a:bodyPr/>
          <a:lstStyle/>
          <a:p>
            <a:r>
              <a:rPr lang="ja-JP" altLang="en-US" sz="1600" dirty="0"/>
              <a:t>点数付けでは、マトリクス図を用いて整理し、その中でも</a:t>
            </a:r>
            <a:endParaRPr lang="en-US" altLang="ja-JP" sz="1600" dirty="0"/>
          </a:p>
          <a:p>
            <a:r>
              <a:rPr lang="ja-JP" altLang="en-US" sz="1600" dirty="0"/>
              <a:t>★安全最優先であり、上位者へ対応してもらいました。</a:t>
            </a:r>
            <a:endParaRPr lang="en-US" altLang="ja-JP" sz="1600" dirty="0"/>
          </a:p>
          <a:p>
            <a:r>
              <a:rPr lang="ja-JP" altLang="en-US" sz="1600" dirty="0"/>
              <a:t>　残す品質と、コストで評価し、</a:t>
            </a:r>
            <a:endParaRPr lang="en-US" altLang="ja-JP" sz="1600" dirty="0"/>
          </a:p>
          <a:p>
            <a:r>
              <a:rPr lang="ja-JP" altLang="en-US" sz="1600" dirty="0"/>
              <a:t>★「スポンジ工程の不良が多い」に決定しました。</a:t>
            </a:r>
            <a:endParaRPr lang="en-US" altLang="ja-JP" sz="1600" dirty="0"/>
          </a:p>
          <a:p>
            <a:r>
              <a:rPr lang="ja-JP" altLang="en-US" sz="1600" dirty="0"/>
              <a:t>では、どのぐらい不良が発生しているのか、</a:t>
            </a:r>
            <a:endParaRPr lang="en-US" altLang="ja-JP" sz="1600" dirty="0"/>
          </a:p>
          <a:p>
            <a:r>
              <a:rPr lang="ja-JP" altLang="en-US" sz="1600" dirty="0"/>
              <a:t>現状調査へ進みます。中桐さんの理解度レベルは</a:t>
            </a:r>
            <a:r>
              <a:rPr lang="en-US" altLang="ja-JP" sz="1600" dirty="0"/>
              <a:t>55</a:t>
            </a:r>
            <a:r>
              <a:rPr lang="ja-JP" altLang="en-US" sz="1600" dirty="0"/>
              <a:t>点です。★</a:t>
            </a:r>
            <a:endParaRPr lang="en-US" altLang="ja-JP" sz="1600" dirty="0"/>
          </a:p>
        </p:txBody>
      </p:sp>
      <p:sp>
        <p:nvSpPr>
          <p:cNvPr id="4" name="スライド番号プレースホルダー 3"/>
          <p:cNvSpPr>
            <a:spLocks noGrp="1"/>
          </p:cNvSpPr>
          <p:nvPr>
            <p:ph type="sldNum" sz="quarter" idx="10"/>
          </p:nvPr>
        </p:nvSpPr>
        <p:spPr/>
        <p:txBody>
          <a:bodyPr/>
          <a:lstStyle/>
          <a:p>
            <a:fld id="{7600064A-1BD3-49C1-B80A-F9300BA2F380}" type="slidenum">
              <a:rPr kumimoji="1" lang="ja-JP" altLang="en-US" smtClean="0"/>
              <a:t>9</a:t>
            </a:fld>
            <a:endParaRPr kumimoji="1" lang="ja-JP" altLang="en-US" dirty="0"/>
          </a:p>
        </p:txBody>
      </p:sp>
    </p:spTree>
    <p:extLst>
      <p:ext uri="{BB962C8B-B14F-4D97-AF65-F5344CB8AC3E}">
        <p14:creationId xmlns:p14="http://schemas.microsoft.com/office/powerpoint/2010/main" val="228623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314906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381906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4178477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2" name="図 7"/>
          <p:cNvPicPr>
            <a:picLocks noChangeAspect="1"/>
          </p:cNvPicPr>
          <p:nvPr/>
        </p:nvPicPr>
        <p:blipFill>
          <a:blip r:embed="rId2">
            <a:extLst>
              <a:ext uri="{28A0092B-C50C-407E-A947-70E740481C1C}">
                <a14:useLocalDpi xmlns:a14="http://schemas.microsoft.com/office/drawing/2010/main" val="0"/>
              </a:ext>
            </a:extLst>
          </a:blip>
          <a:srcRect l="25275" t="30984" r="22437" b="2905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リーフォーム 2"/>
          <p:cNvSpPr/>
          <p:nvPr/>
        </p:nvSpPr>
        <p:spPr>
          <a:xfrm>
            <a:off x="0" y="7"/>
            <a:ext cx="10703984" cy="6092825"/>
          </a:xfrm>
          <a:custGeom>
            <a:avLst/>
            <a:gdLst>
              <a:gd name="connsiteX0" fmla="*/ 0 w 8028384"/>
              <a:gd name="connsiteY0" fmla="*/ 0 h 6093298"/>
              <a:gd name="connsiteX1" fmla="*/ 960160 w 8028384"/>
              <a:gd name="connsiteY1" fmla="*/ 0 h 6093298"/>
              <a:gd name="connsiteX2" fmla="*/ 2678088 w 8028384"/>
              <a:gd name="connsiteY2" fmla="*/ 0 h 6093298"/>
              <a:gd name="connsiteX3" fmla="*/ 3638248 w 8028384"/>
              <a:gd name="connsiteY3" fmla="*/ 0 h 6093298"/>
              <a:gd name="connsiteX4" fmla="*/ 3638248 w 8028384"/>
              <a:gd name="connsiteY4" fmla="*/ 2 h 6093298"/>
              <a:gd name="connsiteX5" fmla="*/ 5544900 w 8028384"/>
              <a:gd name="connsiteY5" fmla="*/ 2 h 6093298"/>
              <a:gd name="connsiteX6" fmla="*/ 6505060 w 8028384"/>
              <a:gd name="connsiteY6" fmla="*/ 2 h 6093298"/>
              <a:gd name="connsiteX7" fmla="*/ 8028384 w 8028384"/>
              <a:gd name="connsiteY7" fmla="*/ 3046650 h 6093298"/>
              <a:gd name="connsiteX8" fmla="*/ 6505060 w 8028384"/>
              <a:gd name="connsiteY8" fmla="*/ 6093297 h 6093298"/>
              <a:gd name="connsiteX9" fmla="*/ 5544900 w 8028384"/>
              <a:gd name="connsiteY9" fmla="*/ 6093297 h 6093298"/>
              <a:gd name="connsiteX10" fmla="*/ 3638248 w 8028384"/>
              <a:gd name="connsiteY10" fmla="*/ 6093297 h 6093298"/>
              <a:gd name="connsiteX11" fmla="*/ 3638248 w 8028384"/>
              <a:gd name="connsiteY11" fmla="*/ 6093298 h 6093298"/>
              <a:gd name="connsiteX12" fmla="*/ 2678088 w 8028384"/>
              <a:gd name="connsiteY12" fmla="*/ 6093298 h 6093298"/>
              <a:gd name="connsiteX13" fmla="*/ 960160 w 8028384"/>
              <a:gd name="connsiteY13" fmla="*/ 6093298 h 6093298"/>
              <a:gd name="connsiteX14" fmla="*/ 0 w 8028384"/>
              <a:gd name="connsiteY14" fmla="*/ 6093298 h 6093298"/>
              <a:gd name="connsiteX15" fmla="*/ 0 w 8028384"/>
              <a:gd name="connsiteY15" fmla="*/ 3046650 h 60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28384" h="6093298">
                <a:moveTo>
                  <a:pt x="0" y="0"/>
                </a:moveTo>
                <a:lnTo>
                  <a:pt x="960160" y="0"/>
                </a:lnTo>
                <a:lnTo>
                  <a:pt x="2678088" y="0"/>
                </a:lnTo>
                <a:lnTo>
                  <a:pt x="3638248" y="0"/>
                </a:lnTo>
                <a:lnTo>
                  <a:pt x="3638248" y="2"/>
                </a:lnTo>
                <a:lnTo>
                  <a:pt x="5544900" y="2"/>
                </a:lnTo>
                <a:lnTo>
                  <a:pt x="6505060" y="2"/>
                </a:lnTo>
                <a:lnTo>
                  <a:pt x="8028384" y="3046650"/>
                </a:lnTo>
                <a:lnTo>
                  <a:pt x="6505060" y="6093297"/>
                </a:lnTo>
                <a:lnTo>
                  <a:pt x="5544900" y="6093297"/>
                </a:lnTo>
                <a:lnTo>
                  <a:pt x="3638248" y="6093297"/>
                </a:lnTo>
                <a:lnTo>
                  <a:pt x="3638248" y="6093298"/>
                </a:lnTo>
                <a:lnTo>
                  <a:pt x="2678088" y="6093298"/>
                </a:lnTo>
                <a:lnTo>
                  <a:pt x="960160" y="6093298"/>
                </a:lnTo>
                <a:lnTo>
                  <a:pt x="0" y="6093298"/>
                </a:lnTo>
                <a:lnTo>
                  <a:pt x="0" y="3046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4" name="フリーフォーム 3"/>
          <p:cNvSpPr/>
          <p:nvPr/>
        </p:nvSpPr>
        <p:spPr>
          <a:xfrm>
            <a:off x="0" y="2916245"/>
            <a:ext cx="10703984" cy="3176587"/>
          </a:xfrm>
          <a:custGeom>
            <a:avLst/>
            <a:gdLst>
              <a:gd name="connsiteX0" fmla="*/ 7963483 w 8028384"/>
              <a:gd name="connsiteY0" fmla="*/ 0 h 3176451"/>
              <a:gd name="connsiteX1" fmla="*/ 8028384 w 8028384"/>
              <a:gd name="connsiteY1" fmla="*/ 129803 h 3176451"/>
              <a:gd name="connsiteX2" fmla="*/ 6505060 w 8028384"/>
              <a:gd name="connsiteY2" fmla="*/ 3176450 h 3176451"/>
              <a:gd name="connsiteX3" fmla="*/ 5544900 w 8028384"/>
              <a:gd name="connsiteY3" fmla="*/ 3176450 h 3176451"/>
              <a:gd name="connsiteX4" fmla="*/ 3638248 w 8028384"/>
              <a:gd name="connsiteY4" fmla="*/ 3176450 h 3176451"/>
              <a:gd name="connsiteX5" fmla="*/ 3638248 w 8028384"/>
              <a:gd name="connsiteY5" fmla="*/ 3176451 h 3176451"/>
              <a:gd name="connsiteX6" fmla="*/ 2678088 w 8028384"/>
              <a:gd name="connsiteY6" fmla="*/ 3176451 h 3176451"/>
              <a:gd name="connsiteX7" fmla="*/ 960160 w 8028384"/>
              <a:gd name="connsiteY7" fmla="*/ 3176451 h 3176451"/>
              <a:gd name="connsiteX8" fmla="*/ 0 w 8028384"/>
              <a:gd name="connsiteY8" fmla="*/ 3176451 h 3176451"/>
              <a:gd name="connsiteX9" fmla="*/ 0 w 8028384"/>
              <a:gd name="connsiteY9" fmla="*/ 3125600 h 3176451"/>
              <a:gd name="connsiteX10" fmla="*/ 483975 w 8028384"/>
              <a:gd name="connsiteY10" fmla="*/ 3125600 h 3176451"/>
              <a:gd name="connsiteX11" fmla="*/ 2317097 w 8028384"/>
              <a:gd name="connsiteY11" fmla="*/ 3125600 h 3176451"/>
              <a:gd name="connsiteX12" fmla="*/ 3341640 w 8028384"/>
              <a:gd name="connsiteY12" fmla="*/ 3125600 h 3176451"/>
              <a:gd name="connsiteX13" fmla="*/ 3341640 w 8028384"/>
              <a:gd name="connsiteY13" fmla="*/ 3125599 h 3176451"/>
              <a:gd name="connsiteX14" fmla="*/ 5376140 w 8028384"/>
              <a:gd name="connsiteY14" fmla="*/ 3125599 h 3176451"/>
              <a:gd name="connsiteX15" fmla="*/ 6400683 w 8028384"/>
              <a:gd name="connsiteY15" fmla="*/ 3125599 h 317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28384" h="3176451">
                <a:moveTo>
                  <a:pt x="7963483" y="0"/>
                </a:moveTo>
                <a:lnTo>
                  <a:pt x="8028384" y="129803"/>
                </a:lnTo>
                <a:lnTo>
                  <a:pt x="6505060" y="3176450"/>
                </a:lnTo>
                <a:lnTo>
                  <a:pt x="5544900" y="3176450"/>
                </a:lnTo>
                <a:lnTo>
                  <a:pt x="3638248" y="3176450"/>
                </a:lnTo>
                <a:lnTo>
                  <a:pt x="3638248" y="3176451"/>
                </a:lnTo>
                <a:lnTo>
                  <a:pt x="2678088" y="3176451"/>
                </a:lnTo>
                <a:lnTo>
                  <a:pt x="960160" y="3176451"/>
                </a:lnTo>
                <a:lnTo>
                  <a:pt x="0" y="3176451"/>
                </a:lnTo>
                <a:lnTo>
                  <a:pt x="0" y="3125600"/>
                </a:lnTo>
                <a:lnTo>
                  <a:pt x="483975" y="3125600"/>
                </a:lnTo>
                <a:lnTo>
                  <a:pt x="2317097" y="3125600"/>
                </a:lnTo>
                <a:lnTo>
                  <a:pt x="3341640" y="3125600"/>
                </a:lnTo>
                <a:lnTo>
                  <a:pt x="3341640" y="3125599"/>
                </a:lnTo>
                <a:lnTo>
                  <a:pt x="5376140" y="3125599"/>
                </a:lnTo>
                <a:lnTo>
                  <a:pt x="6400683" y="3125599"/>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5" name="フリーフォーム 4"/>
          <p:cNvSpPr/>
          <p:nvPr/>
        </p:nvSpPr>
        <p:spPr>
          <a:xfrm flipH="1">
            <a:off x="10591800" y="476250"/>
            <a:ext cx="1600200" cy="4802188"/>
          </a:xfrm>
          <a:custGeom>
            <a:avLst/>
            <a:gdLst>
              <a:gd name="connsiteX0" fmla="*/ 0 w 1115616"/>
              <a:gd name="connsiteY0" fmla="*/ 0 h 4462464"/>
              <a:gd name="connsiteX1" fmla="*/ 0 w 1115616"/>
              <a:gd name="connsiteY1" fmla="*/ 4462464 h 4462464"/>
              <a:gd name="connsiteX2" fmla="*/ 1115616 w 1115616"/>
              <a:gd name="connsiteY2" fmla="*/ 2231232 h 4462464"/>
            </a:gdLst>
            <a:ahLst/>
            <a:cxnLst>
              <a:cxn ang="0">
                <a:pos x="connsiteX0" y="connsiteY0"/>
              </a:cxn>
              <a:cxn ang="0">
                <a:pos x="connsiteX1" y="connsiteY1"/>
              </a:cxn>
              <a:cxn ang="0">
                <a:pos x="connsiteX2" y="connsiteY2"/>
              </a:cxn>
            </a:cxnLst>
            <a:rect l="l" t="t" r="r" b="b"/>
            <a:pathLst>
              <a:path w="1115616" h="4462464">
                <a:moveTo>
                  <a:pt x="0" y="0"/>
                </a:moveTo>
                <a:lnTo>
                  <a:pt x="0" y="4462464"/>
                </a:lnTo>
                <a:lnTo>
                  <a:pt x="1115616" y="2231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pic>
        <p:nvPicPr>
          <p:cNvPr id="6"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1" y="620720"/>
            <a:ext cx="297603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フリーフォーム 6"/>
          <p:cNvSpPr/>
          <p:nvPr/>
        </p:nvSpPr>
        <p:spPr>
          <a:xfrm flipH="1">
            <a:off x="10591800" y="476257"/>
            <a:ext cx="1600200" cy="2436813"/>
          </a:xfrm>
          <a:custGeom>
            <a:avLst/>
            <a:gdLst>
              <a:gd name="connsiteX0" fmla="*/ 0 w 1200303"/>
              <a:gd name="connsiteY0" fmla="*/ 0 h 2436519"/>
              <a:gd name="connsiteX1" fmla="*/ 0 w 1200303"/>
              <a:gd name="connsiteY1" fmla="*/ 71827 h 2436519"/>
              <a:gd name="connsiteX2" fmla="*/ 1182346 w 1200303"/>
              <a:gd name="connsiteY2" fmla="*/ 2436519 h 2436519"/>
              <a:gd name="connsiteX3" fmla="*/ 1200303 w 1200303"/>
              <a:gd name="connsiteY3" fmla="*/ 2400605 h 2436519"/>
            </a:gdLst>
            <a:ahLst/>
            <a:cxnLst>
              <a:cxn ang="0">
                <a:pos x="connsiteX0" y="connsiteY0"/>
              </a:cxn>
              <a:cxn ang="0">
                <a:pos x="connsiteX1" y="connsiteY1"/>
              </a:cxn>
              <a:cxn ang="0">
                <a:pos x="connsiteX2" y="connsiteY2"/>
              </a:cxn>
              <a:cxn ang="0">
                <a:pos x="connsiteX3" y="connsiteY3"/>
              </a:cxn>
            </a:cxnLst>
            <a:rect l="l" t="t" r="r" b="b"/>
            <a:pathLst>
              <a:path w="1200303" h="2436519">
                <a:moveTo>
                  <a:pt x="0" y="0"/>
                </a:moveTo>
                <a:lnTo>
                  <a:pt x="0" y="71827"/>
                </a:lnTo>
                <a:lnTo>
                  <a:pt x="1182346" y="2436519"/>
                </a:lnTo>
                <a:lnTo>
                  <a:pt x="1200303" y="2400605"/>
                </a:lnTo>
                <a:close/>
              </a:path>
            </a:pathLst>
          </a:cu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8" name="テキスト ボックス 14"/>
          <p:cNvSpPr txBox="1">
            <a:spLocks noChangeArrowheads="1"/>
          </p:cNvSpPr>
          <p:nvPr userDrawn="1"/>
        </p:nvSpPr>
        <p:spPr bwMode="auto">
          <a:xfrm>
            <a:off x="11049000" y="7"/>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53F14236-ED10-4F90-8387-D9358C2C11EF}" type="slidenum">
              <a:rPr lang="en-US" altLang="ja-JP" sz="1400" b="1">
                <a:latin typeface="游ゴシック" panose="020B0400000000000000" pitchFamily="50" charset="-128"/>
                <a:ea typeface="游ゴシック" panose="020B0400000000000000" pitchFamily="50" charset="-128"/>
              </a:rPr>
              <a:pPr algn="r"/>
              <a:t>‹#›</a:t>
            </a:fld>
            <a:r>
              <a:rPr lang="en-US" altLang="ja-JP" sz="1400" b="1" dirty="0">
                <a:latin typeface="游ゴシック" panose="020B0400000000000000" pitchFamily="50" charset="-128"/>
                <a:ea typeface="游ゴシック" panose="020B0400000000000000" pitchFamily="50" charset="-128"/>
              </a:rPr>
              <a:t>/7</a:t>
            </a:r>
            <a:endParaRPr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756054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2" name="図 7"/>
          <p:cNvPicPr>
            <a:picLocks noChangeAspect="1"/>
          </p:cNvPicPr>
          <p:nvPr/>
        </p:nvPicPr>
        <p:blipFill>
          <a:blip r:embed="rId2">
            <a:extLst>
              <a:ext uri="{28A0092B-C50C-407E-A947-70E740481C1C}">
                <a14:useLocalDpi xmlns:a14="http://schemas.microsoft.com/office/drawing/2010/main" val="0"/>
              </a:ext>
            </a:extLst>
          </a:blip>
          <a:srcRect l="25275" t="30984" r="22437" b="2905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リーフォーム 2"/>
          <p:cNvSpPr/>
          <p:nvPr/>
        </p:nvSpPr>
        <p:spPr>
          <a:xfrm>
            <a:off x="0" y="7"/>
            <a:ext cx="10703984" cy="6092825"/>
          </a:xfrm>
          <a:custGeom>
            <a:avLst/>
            <a:gdLst>
              <a:gd name="connsiteX0" fmla="*/ 0 w 8028384"/>
              <a:gd name="connsiteY0" fmla="*/ 0 h 6093298"/>
              <a:gd name="connsiteX1" fmla="*/ 960160 w 8028384"/>
              <a:gd name="connsiteY1" fmla="*/ 0 h 6093298"/>
              <a:gd name="connsiteX2" fmla="*/ 2678088 w 8028384"/>
              <a:gd name="connsiteY2" fmla="*/ 0 h 6093298"/>
              <a:gd name="connsiteX3" fmla="*/ 3638248 w 8028384"/>
              <a:gd name="connsiteY3" fmla="*/ 0 h 6093298"/>
              <a:gd name="connsiteX4" fmla="*/ 3638248 w 8028384"/>
              <a:gd name="connsiteY4" fmla="*/ 2 h 6093298"/>
              <a:gd name="connsiteX5" fmla="*/ 5544900 w 8028384"/>
              <a:gd name="connsiteY5" fmla="*/ 2 h 6093298"/>
              <a:gd name="connsiteX6" fmla="*/ 6505060 w 8028384"/>
              <a:gd name="connsiteY6" fmla="*/ 2 h 6093298"/>
              <a:gd name="connsiteX7" fmla="*/ 8028384 w 8028384"/>
              <a:gd name="connsiteY7" fmla="*/ 3046650 h 6093298"/>
              <a:gd name="connsiteX8" fmla="*/ 6505060 w 8028384"/>
              <a:gd name="connsiteY8" fmla="*/ 6093297 h 6093298"/>
              <a:gd name="connsiteX9" fmla="*/ 5544900 w 8028384"/>
              <a:gd name="connsiteY9" fmla="*/ 6093297 h 6093298"/>
              <a:gd name="connsiteX10" fmla="*/ 3638248 w 8028384"/>
              <a:gd name="connsiteY10" fmla="*/ 6093297 h 6093298"/>
              <a:gd name="connsiteX11" fmla="*/ 3638248 w 8028384"/>
              <a:gd name="connsiteY11" fmla="*/ 6093298 h 6093298"/>
              <a:gd name="connsiteX12" fmla="*/ 2678088 w 8028384"/>
              <a:gd name="connsiteY12" fmla="*/ 6093298 h 6093298"/>
              <a:gd name="connsiteX13" fmla="*/ 960160 w 8028384"/>
              <a:gd name="connsiteY13" fmla="*/ 6093298 h 6093298"/>
              <a:gd name="connsiteX14" fmla="*/ 0 w 8028384"/>
              <a:gd name="connsiteY14" fmla="*/ 6093298 h 6093298"/>
              <a:gd name="connsiteX15" fmla="*/ 0 w 8028384"/>
              <a:gd name="connsiteY15" fmla="*/ 3046650 h 60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28384" h="6093298">
                <a:moveTo>
                  <a:pt x="0" y="0"/>
                </a:moveTo>
                <a:lnTo>
                  <a:pt x="960160" y="0"/>
                </a:lnTo>
                <a:lnTo>
                  <a:pt x="2678088" y="0"/>
                </a:lnTo>
                <a:lnTo>
                  <a:pt x="3638248" y="0"/>
                </a:lnTo>
                <a:lnTo>
                  <a:pt x="3638248" y="2"/>
                </a:lnTo>
                <a:lnTo>
                  <a:pt x="5544900" y="2"/>
                </a:lnTo>
                <a:lnTo>
                  <a:pt x="6505060" y="2"/>
                </a:lnTo>
                <a:lnTo>
                  <a:pt x="8028384" y="3046650"/>
                </a:lnTo>
                <a:lnTo>
                  <a:pt x="6505060" y="6093297"/>
                </a:lnTo>
                <a:lnTo>
                  <a:pt x="5544900" y="6093297"/>
                </a:lnTo>
                <a:lnTo>
                  <a:pt x="3638248" y="6093297"/>
                </a:lnTo>
                <a:lnTo>
                  <a:pt x="3638248" y="6093298"/>
                </a:lnTo>
                <a:lnTo>
                  <a:pt x="2678088" y="6093298"/>
                </a:lnTo>
                <a:lnTo>
                  <a:pt x="960160" y="6093298"/>
                </a:lnTo>
                <a:lnTo>
                  <a:pt x="0" y="6093298"/>
                </a:lnTo>
                <a:lnTo>
                  <a:pt x="0" y="3046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4" name="フリーフォーム 3"/>
          <p:cNvSpPr/>
          <p:nvPr/>
        </p:nvSpPr>
        <p:spPr>
          <a:xfrm>
            <a:off x="0" y="2916245"/>
            <a:ext cx="10703984" cy="3176587"/>
          </a:xfrm>
          <a:custGeom>
            <a:avLst/>
            <a:gdLst>
              <a:gd name="connsiteX0" fmla="*/ 7963483 w 8028384"/>
              <a:gd name="connsiteY0" fmla="*/ 0 h 3176451"/>
              <a:gd name="connsiteX1" fmla="*/ 8028384 w 8028384"/>
              <a:gd name="connsiteY1" fmla="*/ 129803 h 3176451"/>
              <a:gd name="connsiteX2" fmla="*/ 6505060 w 8028384"/>
              <a:gd name="connsiteY2" fmla="*/ 3176450 h 3176451"/>
              <a:gd name="connsiteX3" fmla="*/ 5544900 w 8028384"/>
              <a:gd name="connsiteY3" fmla="*/ 3176450 h 3176451"/>
              <a:gd name="connsiteX4" fmla="*/ 3638248 w 8028384"/>
              <a:gd name="connsiteY4" fmla="*/ 3176450 h 3176451"/>
              <a:gd name="connsiteX5" fmla="*/ 3638248 w 8028384"/>
              <a:gd name="connsiteY5" fmla="*/ 3176451 h 3176451"/>
              <a:gd name="connsiteX6" fmla="*/ 2678088 w 8028384"/>
              <a:gd name="connsiteY6" fmla="*/ 3176451 h 3176451"/>
              <a:gd name="connsiteX7" fmla="*/ 960160 w 8028384"/>
              <a:gd name="connsiteY7" fmla="*/ 3176451 h 3176451"/>
              <a:gd name="connsiteX8" fmla="*/ 0 w 8028384"/>
              <a:gd name="connsiteY8" fmla="*/ 3176451 h 3176451"/>
              <a:gd name="connsiteX9" fmla="*/ 0 w 8028384"/>
              <a:gd name="connsiteY9" fmla="*/ 3125600 h 3176451"/>
              <a:gd name="connsiteX10" fmla="*/ 483975 w 8028384"/>
              <a:gd name="connsiteY10" fmla="*/ 3125600 h 3176451"/>
              <a:gd name="connsiteX11" fmla="*/ 2317097 w 8028384"/>
              <a:gd name="connsiteY11" fmla="*/ 3125600 h 3176451"/>
              <a:gd name="connsiteX12" fmla="*/ 3341640 w 8028384"/>
              <a:gd name="connsiteY12" fmla="*/ 3125600 h 3176451"/>
              <a:gd name="connsiteX13" fmla="*/ 3341640 w 8028384"/>
              <a:gd name="connsiteY13" fmla="*/ 3125599 h 3176451"/>
              <a:gd name="connsiteX14" fmla="*/ 5376140 w 8028384"/>
              <a:gd name="connsiteY14" fmla="*/ 3125599 h 3176451"/>
              <a:gd name="connsiteX15" fmla="*/ 6400683 w 8028384"/>
              <a:gd name="connsiteY15" fmla="*/ 3125599 h 317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28384" h="3176451">
                <a:moveTo>
                  <a:pt x="7963483" y="0"/>
                </a:moveTo>
                <a:lnTo>
                  <a:pt x="8028384" y="129803"/>
                </a:lnTo>
                <a:lnTo>
                  <a:pt x="6505060" y="3176450"/>
                </a:lnTo>
                <a:lnTo>
                  <a:pt x="5544900" y="3176450"/>
                </a:lnTo>
                <a:lnTo>
                  <a:pt x="3638248" y="3176450"/>
                </a:lnTo>
                <a:lnTo>
                  <a:pt x="3638248" y="3176451"/>
                </a:lnTo>
                <a:lnTo>
                  <a:pt x="2678088" y="3176451"/>
                </a:lnTo>
                <a:lnTo>
                  <a:pt x="960160" y="3176451"/>
                </a:lnTo>
                <a:lnTo>
                  <a:pt x="0" y="3176451"/>
                </a:lnTo>
                <a:lnTo>
                  <a:pt x="0" y="3125600"/>
                </a:lnTo>
                <a:lnTo>
                  <a:pt x="483975" y="3125600"/>
                </a:lnTo>
                <a:lnTo>
                  <a:pt x="2317097" y="3125600"/>
                </a:lnTo>
                <a:lnTo>
                  <a:pt x="3341640" y="3125600"/>
                </a:lnTo>
                <a:lnTo>
                  <a:pt x="3341640" y="3125599"/>
                </a:lnTo>
                <a:lnTo>
                  <a:pt x="5376140" y="3125599"/>
                </a:lnTo>
                <a:lnTo>
                  <a:pt x="6400683" y="3125599"/>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5" name="フリーフォーム 4"/>
          <p:cNvSpPr/>
          <p:nvPr/>
        </p:nvSpPr>
        <p:spPr>
          <a:xfrm flipH="1">
            <a:off x="10591800" y="476250"/>
            <a:ext cx="1600200" cy="4802188"/>
          </a:xfrm>
          <a:custGeom>
            <a:avLst/>
            <a:gdLst>
              <a:gd name="connsiteX0" fmla="*/ 0 w 1115616"/>
              <a:gd name="connsiteY0" fmla="*/ 0 h 4462464"/>
              <a:gd name="connsiteX1" fmla="*/ 0 w 1115616"/>
              <a:gd name="connsiteY1" fmla="*/ 4462464 h 4462464"/>
              <a:gd name="connsiteX2" fmla="*/ 1115616 w 1115616"/>
              <a:gd name="connsiteY2" fmla="*/ 2231232 h 4462464"/>
            </a:gdLst>
            <a:ahLst/>
            <a:cxnLst>
              <a:cxn ang="0">
                <a:pos x="connsiteX0" y="connsiteY0"/>
              </a:cxn>
              <a:cxn ang="0">
                <a:pos x="connsiteX1" y="connsiteY1"/>
              </a:cxn>
              <a:cxn ang="0">
                <a:pos x="connsiteX2" y="connsiteY2"/>
              </a:cxn>
            </a:cxnLst>
            <a:rect l="l" t="t" r="r" b="b"/>
            <a:pathLst>
              <a:path w="1115616" h="4462464">
                <a:moveTo>
                  <a:pt x="0" y="0"/>
                </a:moveTo>
                <a:lnTo>
                  <a:pt x="0" y="4462464"/>
                </a:lnTo>
                <a:lnTo>
                  <a:pt x="1115616" y="2231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pic>
        <p:nvPicPr>
          <p:cNvPr id="6"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1" y="620720"/>
            <a:ext cx="297603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フリーフォーム 6"/>
          <p:cNvSpPr/>
          <p:nvPr/>
        </p:nvSpPr>
        <p:spPr>
          <a:xfrm flipH="1">
            <a:off x="10591800" y="476257"/>
            <a:ext cx="1600200" cy="2436813"/>
          </a:xfrm>
          <a:custGeom>
            <a:avLst/>
            <a:gdLst>
              <a:gd name="connsiteX0" fmla="*/ 0 w 1200303"/>
              <a:gd name="connsiteY0" fmla="*/ 0 h 2436519"/>
              <a:gd name="connsiteX1" fmla="*/ 0 w 1200303"/>
              <a:gd name="connsiteY1" fmla="*/ 71827 h 2436519"/>
              <a:gd name="connsiteX2" fmla="*/ 1182346 w 1200303"/>
              <a:gd name="connsiteY2" fmla="*/ 2436519 h 2436519"/>
              <a:gd name="connsiteX3" fmla="*/ 1200303 w 1200303"/>
              <a:gd name="connsiteY3" fmla="*/ 2400605 h 2436519"/>
            </a:gdLst>
            <a:ahLst/>
            <a:cxnLst>
              <a:cxn ang="0">
                <a:pos x="connsiteX0" y="connsiteY0"/>
              </a:cxn>
              <a:cxn ang="0">
                <a:pos x="connsiteX1" y="connsiteY1"/>
              </a:cxn>
              <a:cxn ang="0">
                <a:pos x="connsiteX2" y="connsiteY2"/>
              </a:cxn>
              <a:cxn ang="0">
                <a:pos x="connsiteX3" y="connsiteY3"/>
              </a:cxn>
            </a:cxnLst>
            <a:rect l="l" t="t" r="r" b="b"/>
            <a:pathLst>
              <a:path w="1200303" h="2436519">
                <a:moveTo>
                  <a:pt x="0" y="0"/>
                </a:moveTo>
                <a:lnTo>
                  <a:pt x="0" y="71827"/>
                </a:lnTo>
                <a:lnTo>
                  <a:pt x="1182346" y="2436519"/>
                </a:lnTo>
                <a:lnTo>
                  <a:pt x="1200303" y="2400605"/>
                </a:lnTo>
                <a:close/>
              </a:path>
            </a:pathLst>
          </a:cu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8" name="テキスト ボックス 14"/>
          <p:cNvSpPr txBox="1">
            <a:spLocks noChangeArrowheads="1"/>
          </p:cNvSpPr>
          <p:nvPr userDrawn="1"/>
        </p:nvSpPr>
        <p:spPr bwMode="auto">
          <a:xfrm>
            <a:off x="11049000" y="7"/>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53F14236-ED10-4F90-8387-D9358C2C11EF}" type="slidenum">
              <a:rPr lang="en-US" altLang="ja-JP" sz="1400" b="1">
                <a:latin typeface="游ゴシック" panose="020B0400000000000000" pitchFamily="50" charset="-128"/>
                <a:ea typeface="游ゴシック" panose="020B0400000000000000" pitchFamily="50" charset="-128"/>
              </a:rPr>
              <a:pPr algn="r"/>
              <a:t>‹#›</a:t>
            </a:fld>
            <a:r>
              <a:rPr lang="en-US" altLang="ja-JP" sz="1400" b="1" dirty="0">
                <a:latin typeface="游ゴシック" panose="020B0400000000000000" pitchFamily="50" charset="-128"/>
                <a:ea typeface="游ゴシック" panose="020B0400000000000000" pitchFamily="50" charset="-128"/>
              </a:rPr>
              <a:t>/7</a:t>
            </a:r>
            <a:endParaRPr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115954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C18B6-2029-49B6-9A61-97111992AF88}" type="datetime1">
              <a:rPr kumimoji="1" lang="ja-JP" altLang="en-US" smtClean="0"/>
              <a:t>2024/10/2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11ABE1AB-DC60-47A5-8A48-667A1AC408C0}" type="slidenum">
              <a:rPr kumimoji="1" lang="ja-JP" altLang="en-US" smtClean="0"/>
              <a:t>‹#›</a:t>
            </a:fld>
            <a:endParaRPr kumimoji="1" lang="ja-JP" altLang="en-US" dirty="0"/>
          </a:p>
        </p:txBody>
      </p:sp>
    </p:spTree>
    <p:extLst>
      <p:ext uri="{BB962C8B-B14F-4D97-AF65-F5344CB8AC3E}">
        <p14:creationId xmlns:p14="http://schemas.microsoft.com/office/powerpoint/2010/main" val="273472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29275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143887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323780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116229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22244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3692070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203828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7EDCC46-075E-462F-B1A4-85BD3DDA2202}" type="datetimeFigureOut">
              <a:rPr kumimoji="1" lang="ja-JP" altLang="en-US" smtClean="0"/>
              <a:t>2024/10/2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282167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CC46-075E-462F-B1A4-85BD3DDA2202}" type="datetimeFigureOut">
              <a:rPr kumimoji="1" lang="ja-JP" altLang="en-US" smtClean="0"/>
              <a:t>2024/10/2</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0A48D-5667-47C5-A7BA-14813CB24B12}" type="slidenum">
              <a:rPr kumimoji="1" lang="ja-JP" altLang="en-US" smtClean="0"/>
              <a:t>‹#›</a:t>
            </a:fld>
            <a:endParaRPr kumimoji="1" lang="ja-JP" altLang="en-US" dirty="0"/>
          </a:p>
        </p:txBody>
      </p:sp>
    </p:spTree>
    <p:extLst>
      <p:ext uri="{BB962C8B-B14F-4D97-AF65-F5344CB8AC3E}">
        <p14:creationId xmlns:p14="http://schemas.microsoft.com/office/powerpoint/2010/main" val="714176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図 11"/>
          <p:cNvPicPr>
            <a:picLocks noChangeAspect="1"/>
          </p:cNvPicPr>
          <p:nvPr/>
        </p:nvPicPr>
        <p:blipFill>
          <a:blip r:embed="rId4">
            <a:extLst>
              <a:ext uri="{28A0092B-C50C-407E-A947-70E740481C1C}">
                <a14:useLocalDpi xmlns:a14="http://schemas.microsoft.com/office/drawing/2010/main" val="0"/>
              </a:ext>
            </a:extLst>
          </a:blip>
          <a:srcRect l="90" t="1114" r="180" b="-2"/>
          <a:stretch>
            <a:fillRect/>
          </a:stretch>
        </p:blipFill>
        <p:spPr bwMode="auto">
          <a:xfrm>
            <a:off x="0" y="0"/>
            <a:ext cx="12192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32587" y="247650"/>
            <a:ext cx="102658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0" y="0"/>
            <a:ext cx="11049000" cy="738188"/>
          </a:xfrm>
          <a:prstGeom prst="rect">
            <a:avLst/>
          </a:prstGeom>
          <a:gradFill flip="none" rotWithShape="1">
            <a:gsLst>
              <a:gs pos="7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14" name="フリーフォーム 13"/>
          <p:cNvSpPr/>
          <p:nvPr/>
        </p:nvSpPr>
        <p:spPr>
          <a:xfrm>
            <a:off x="0" y="0"/>
            <a:ext cx="11049000" cy="738188"/>
          </a:xfrm>
          <a:custGeom>
            <a:avLst/>
            <a:gdLst>
              <a:gd name="connsiteX0" fmla="*/ 0 w 8286438"/>
              <a:gd name="connsiteY0" fmla="*/ 0 h 738470"/>
              <a:gd name="connsiteX1" fmla="*/ 8286438 w 8286438"/>
              <a:gd name="connsiteY1" fmla="*/ 0 h 738470"/>
              <a:gd name="connsiteX2" fmla="*/ 7841366 w 8286438"/>
              <a:gd name="connsiteY2" fmla="*/ 738470 h 738470"/>
              <a:gd name="connsiteX3" fmla="*/ 0 w 8286438"/>
              <a:gd name="connsiteY3" fmla="*/ 738470 h 738470"/>
              <a:gd name="connsiteX0" fmla="*/ 0 w 8286438"/>
              <a:gd name="connsiteY0" fmla="*/ 0 h 738470"/>
              <a:gd name="connsiteX1" fmla="*/ 8286438 w 8286438"/>
              <a:gd name="connsiteY1" fmla="*/ 0 h 738470"/>
              <a:gd name="connsiteX2" fmla="*/ 7841366 w 8286438"/>
              <a:gd name="connsiteY2" fmla="*/ 738470 h 738470"/>
              <a:gd name="connsiteX3" fmla="*/ 0 w 8286438"/>
              <a:gd name="connsiteY3" fmla="*/ 738470 h 738470"/>
              <a:gd name="connsiteX4" fmla="*/ 91440 w 8286438"/>
              <a:gd name="connsiteY4" fmla="*/ 91440 h 738470"/>
              <a:gd name="connsiteX0" fmla="*/ 0 w 8286438"/>
              <a:gd name="connsiteY0" fmla="*/ 0 h 738470"/>
              <a:gd name="connsiteX1" fmla="*/ 8286438 w 8286438"/>
              <a:gd name="connsiteY1" fmla="*/ 0 h 738470"/>
              <a:gd name="connsiteX2" fmla="*/ 7841366 w 8286438"/>
              <a:gd name="connsiteY2" fmla="*/ 738470 h 738470"/>
              <a:gd name="connsiteX3" fmla="*/ 0 w 8286438"/>
              <a:gd name="connsiteY3" fmla="*/ 738470 h 738470"/>
              <a:gd name="connsiteX0" fmla="*/ 8286438 w 8286438"/>
              <a:gd name="connsiteY0" fmla="*/ 0 h 738470"/>
              <a:gd name="connsiteX1" fmla="*/ 7841366 w 8286438"/>
              <a:gd name="connsiteY1" fmla="*/ 738470 h 738470"/>
              <a:gd name="connsiteX2" fmla="*/ 0 w 8286438"/>
              <a:gd name="connsiteY2" fmla="*/ 738470 h 738470"/>
            </a:gdLst>
            <a:ahLst/>
            <a:cxnLst>
              <a:cxn ang="0">
                <a:pos x="connsiteX0" y="connsiteY0"/>
              </a:cxn>
              <a:cxn ang="0">
                <a:pos x="connsiteX1" y="connsiteY1"/>
              </a:cxn>
              <a:cxn ang="0">
                <a:pos x="connsiteX2" y="connsiteY2"/>
              </a:cxn>
            </a:cxnLst>
            <a:rect l="l" t="t" r="r" b="b"/>
            <a:pathLst>
              <a:path w="8286438" h="738470">
                <a:moveTo>
                  <a:pt x="8286438" y="0"/>
                </a:moveTo>
                <a:lnTo>
                  <a:pt x="7841366" y="738470"/>
                </a:lnTo>
                <a:lnTo>
                  <a:pt x="0" y="738470"/>
                </a:lnTo>
              </a:path>
            </a:pathLst>
          </a:cu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p>
        </p:txBody>
      </p:sp>
      <p:sp>
        <p:nvSpPr>
          <p:cNvPr id="1032" name="テキスト ボックス 3"/>
          <p:cNvSpPr txBox="1">
            <a:spLocks noChangeArrowheads="1"/>
          </p:cNvSpPr>
          <p:nvPr userDrawn="1"/>
        </p:nvSpPr>
        <p:spPr bwMode="auto">
          <a:xfrm>
            <a:off x="11049000" y="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767C4E7B-865E-4DB3-9109-D072B25FCBC0}" type="slidenum">
              <a:rPr lang="en-US" altLang="ja-JP" sz="1400" b="1">
                <a:latin typeface="游ゴシック" panose="020B0400000000000000" pitchFamily="50" charset="-128"/>
                <a:ea typeface="游ゴシック" panose="020B0400000000000000" pitchFamily="50" charset="-128"/>
              </a:rPr>
              <a:pPr algn="r"/>
              <a:t>‹#›</a:t>
            </a:fld>
            <a:r>
              <a:rPr lang="en-US" altLang="ja-JP" sz="1400" b="1" dirty="0">
                <a:latin typeface="游ゴシック" panose="020B0400000000000000" pitchFamily="50" charset="-128"/>
                <a:ea typeface="游ゴシック" panose="020B0400000000000000" pitchFamily="50" charset="-128"/>
              </a:rPr>
              <a:t>/7</a:t>
            </a:r>
            <a:endParaRPr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6736167"/>
      </p:ext>
    </p:extLst>
  </p:cSld>
  <p:clrMap bg1="lt1" tx1="dk1" bg2="lt2" tx2="dk2" accent1="accent1" accent2="accent2" accent3="accent3" accent4="accent4" accent5="accent5" accent6="accent6" hlink="hlink" folHlink="folHlink"/>
  <p:sldLayoutIdLst>
    <p:sldLayoutId id="2147483662" r:id="rId1"/>
    <p:sldLayoutId id="2147483663" r:id="rId2"/>
  </p:sldLayoutIdLst>
  <p:transition/>
  <p:hf sldNum="0" hdr="0" ftr="0" dt="0"/>
  <p:txStyles>
    <p:titleStyle>
      <a:lvl1pPr algn="l" rtl="0" eaLnBrk="0" fontAlgn="base" hangingPunct="0">
        <a:lnSpc>
          <a:spcPct val="90000"/>
        </a:lnSpc>
        <a:spcBef>
          <a:spcPct val="0"/>
        </a:spcBef>
        <a:spcAft>
          <a:spcPct val="0"/>
        </a:spcAft>
        <a:defRPr kumimoji="1"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2800">
          <a:solidFill>
            <a:schemeClr val="tx1"/>
          </a:solidFill>
          <a:latin typeface="Arial" panose="020B0604020202020204" pitchFamily="34" charset="0"/>
          <a:ea typeface="HGPｺﾞｼｯｸM" panose="020B0600000000000000" pitchFamily="50" charset="-128"/>
        </a:defRPr>
      </a:lvl2pPr>
      <a:lvl3pPr algn="l" rtl="0" eaLnBrk="0" fontAlgn="base" hangingPunct="0">
        <a:lnSpc>
          <a:spcPct val="90000"/>
        </a:lnSpc>
        <a:spcBef>
          <a:spcPct val="0"/>
        </a:spcBef>
        <a:spcAft>
          <a:spcPct val="0"/>
        </a:spcAft>
        <a:defRPr kumimoji="1" sz="2800">
          <a:solidFill>
            <a:schemeClr val="tx1"/>
          </a:solidFill>
          <a:latin typeface="Arial" panose="020B0604020202020204" pitchFamily="34" charset="0"/>
          <a:ea typeface="HGPｺﾞｼｯｸM" panose="020B0600000000000000" pitchFamily="50" charset="-128"/>
        </a:defRPr>
      </a:lvl3pPr>
      <a:lvl4pPr algn="l" rtl="0" eaLnBrk="0" fontAlgn="base" hangingPunct="0">
        <a:lnSpc>
          <a:spcPct val="90000"/>
        </a:lnSpc>
        <a:spcBef>
          <a:spcPct val="0"/>
        </a:spcBef>
        <a:spcAft>
          <a:spcPct val="0"/>
        </a:spcAft>
        <a:defRPr kumimoji="1" sz="2800">
          <a:solidFill>
            <a:schemeClr val="tx1"/>
          </a:solidFill>
          <a:latin typeface="Arial" panose="020B0604020202020204" pitchFamily="34" charset="0"/>
          <a:ea typeface="HGPｺﾞｼｯｸM" panose="020B0600000000000000" pitchFamily="50" charset="-128"/>
        </a:defRPr>
      </a:lvl4pPr>
      <a:lvl5pPr algn="l" rtl="0" eaLnBrk="0" fontAlgn="base" hangingPunct="0">
        <a:lnSpc>
          <a:spcPct val="90000"/>
        </a:lnSpc>
        <a:spcBef>
          <a:spcPct val="0"/>
        </a:spcBef>
        <a:spcAft>
          <a:spcPct val="0"/>
        </a:spcAft>
        <a:defRPr kumimoji="1" sz="2800">
          <a:solidFill>
            <a:schemeClr val="tx1"/>
          </a:solidFill>
          <a:latin typeface="Arial" panose="020B0604020202020204" pitchFamily="34" charset="0"/>
          <a:ea typeface="HGPｺﾞｼｯｸM" panose="020B0600000000000000" pitchFamily="50" charset="-128"/>
        </a:defRPr>
      </a:lvl5pPr>
      <a:lvl6pPr marL="457200" algn="l" rtl="0" eaLnBrk="1" fontAlgn="base" hangingPunct="1">
        <a:lnSpc>
          <a:spcPct val="90000"/>
        </a:lnSpc>
        <a:spcBef>
          <a:spcPct val="0"/>
        </a:spcBef>
        <a:spcAft>
          <a:spcPct val="0"/>
        </a:spcAft>
        <a:defRPr kumimoji="1" sz="2800">
          <a:solidFill>
            <a:srgbClr val="E50112"/>
          </a:solidFill>
          <a:latin typeface="Arial" panose="020B0604020202020204" pitchFamily="34" charset="0"/>
          <a:ea typeface="HGPｺﾞｼｯｸM" panose="020B0600000000000000" pitchFamily="50" charset="-128"/>
        </a:defRPr>
      </a:lvl6pPr>
      <a:lvl7pPr marL="914400" algn="l" rtl="0" eaLnBrk="1" fontAlgn="base" hangingPunct="1">
        <a:lnSpc>
          <a:spcPct val="90000"/>
        </a:lnSpc>
        <a:spcBef>
          <a:spcPct val="0"/>
        </a:spcBef>
        <a:spcAft>
          <a:spcPct val="0"/>
        </a:spcAft>
        <a:defRPr kumimoji="1" sz="2800">
          <a:solidFill>
            <a:srgbClr val="E50112"/>
          </a:solidFill>
          <a:latin typeface="Arial" panose="020B0604020202020204" pitchFamily="34" charset="0"/>
          <a:ea typeface="HGPｺﾞｼｯｸM" panose="020B0600000000000000" pitchFamily="50" charset="-128"/>
        </a:defRPr>
      </a:lvl7pPr>
      <a:lvl8pPr marL="1371600" algn="l" rtl="0" eaLnBrk="1" fontAlgn="base" hangingPunct="1">
        <a:lnSpc>
          <a:spcPct val="90000"/>
        </a:lnSpc>
        <a:spcBef>
          <a:spcPct val="0"/>
        </a:spcBef>
        <a:spcAft>
          <a:spcPct val="0"/>
        </a:spcAft>
        <a:defRPr kumimoji="1" sz="2800">
          <a:solidFill>
            <a:srgbClr val="E50112"/>
          </a:solidFill>
          <a:latin typeface="Arial" panose="020B0604020202020204" pitchFamily="34" charset="0"/>
          <a:ea typeface="HGPｺﾞｼｯｸM" panose="020B0600000000000000" pitchFamily="50" charset="-128"/>
        </a:defRPr>
      </a:lvl8pPr>
      <a:lvl9pPr marL="1828800" algn="l" rtl="0" eaLnBrk="1" fontAlgn="base" hangingPunct="1">
        <a:lnSpc>
          <a:spcPct val="90000"/>
        </a:lnSpc>
        <a:spcBef>
          <a:spcPct val="0"/>
        </a:spcBef>
        <a:spcAft>
          <a:spcPct val="0"/>
        </a:spcAft>
        <a:defRPr kumimoji="1" sz="2800">
          <a:solidFill>
            <a:srgbClr val="E50112"/>
          </a:solidFill>
          <a:latin typeface="Arial" panose="020B0604020202020204" pitchFamily="34" charset="0"/>
          <a:ea typeface="HGPｺﾞｼｯｸM" panose="020B06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6" Type="http://schemas.openxmlformats.org/officeDocument/2006/relationships/customXml" Target="../ink/ink3.xml"/><Relationship Id="rId117" Type="http://schemas.openxmlformats.org/officeDocument/2006/relationships/image" Target="../media/image91.emf"/><Relationship Id="rId42" Type="http://schemas.openxmlformats.org/officeDocument/2006/relationships/customXml" Target="../ink/ink11.xml"/><Relationship Id="rId47" Type="http://schemas.openxmlformats.org/officeDocument/2006/relationships/image" Target="../media/image720.emf"/><Relationship Id="rId63" Type="http://schemas.openxmlformats.org/officeDocument/2006/relationships/customXml" Target="../ink/ink22.xml"/><Relationship Id="rId68" Type="http://schemas.openxmlformats.org/officeDocument/2006/relationships/image" Target="../media/image81.emf"/><Relationship Id="rId84" Type="http://schemas.openxmlformats.org/officeDocument/2006/relationships/customXml" Target="../ink/ink38.xml"/><Relationship Id="rId89" Type="http://schemas.openxmlformats.org/officeDocument/2006/relationships/image" Target="../media/image87.emf"/><Relationship Id="rId112" Type="http://schemas.openxmlformats.org/officeDocument/2006/relationships/customXml" Target="../ink/ink61.xml"/><Relationship Id="rId133" Type="http://schemas.openxmlformats.org/officeDocument/2006/relationships/customXml" Target="../ink/ink78.xml"/><Relationship Id="rId138" Type="http://schemas.openxmlformats.org/officeDocument/2006/relationships/customXml" Target="../ink/ink83.xml"/><Relationship Id="rId154" Type="http://schemas.openxmlformats.org/officeDocument/2006/relationships/customXml" Target="../ink/ink96.xml"/><Relationship Id="rId159" Type="http://schemas.openxmlformats.org/officeDocument/2006/relationships/customXml" Target="../ink/ink101.xml"/><Relationship Id="rId175" Type="http://schemas.openxmlformats.org/officeDocument/2006/relationships/customXml" Target="../ink/ink117.xml"/><Relationship Id="rId170" Type="http://schemas.openxmlformats.org/officeDocument/2006/relationships/customXml" Target="../ink/ink112.xml"/><Relationship Id="rId16" Type="http://schemas.openxmlformats.org/officeDocument/2006/relationships/chart" Target="../charts/chart5.xml"/><Relationship Id="rId107" Type="http://schemas.openxmlformats.org/officeDocument/2006/relationships/customXml" Target="../ink/ink56.xml"/><Relationship Id="rId11" Type="http://schemas.openxmlformats.org/officeDocument/2006/relationships/image" Target="../media/image101.png"/><Relationship Id="rId32" Type="http://schemas.openxmlformats.org/officeDocument/2006/relationships/customXml" Target="../ink/ink6.xml"/><Relationship Id="rId37" Type="http://schemas.openxmlformats.org/officeDocument/2006/relationships/image" Target="../media/image670.emf"/><Relationship Id="rId53" Type="http://schemas.openxmlformats.org/officeDocument/2006/relationships/image" Target="../media/image75.emf"/><Relationship Id="rId58" Type="http://schemas.openxmlformats.org/officeDocument/2006/relationships/customXml" Target="../ink/ink19.xml"/><Relationship Id="rId74" Type="http://schemas.openxmlformats.org/officeDocument/2006/relationships/customXml" Target="../ink/ink31.xml"/><Relationship Id="rId79" Type="http://schemas.openxmlformats.org/officeDocument/2006/relationships/customXml" Target="../ink/ink35.xml"/><Relationship Id="rId102" Type="http://schemas.openxmlformats.org/officeDocument/2006/relationships/customXml" Target="../ink/ink51.xml"/><Relationship Id="rId123" Type="http://schemas.openxmlformats.org/officeDocument/2006/relationships/image" Target="../media/image93.emf"/><Relationship Id="rId128" Type="http://schemas.openxmlformats.org/officeDocument/2006/relationships/customXml" Target="../ink/ink73.xml"/><Relationship Id="rId144" Type="http://schemas.openxmlformats.org/officeDocument/2006/relationships/customXml" Target="../ink/ink87.xml"/><Relationship Id="rId149" Type="http://schemas.openxmlformats.org/officeDocument/2006/relationships/customXml" Target="../ink/ink92.xml"/><Relationship Id="rId5" Type="http://schemas.openxmlformats.org/officeDocument/2006/relationships/image" Target="../media/image98.png"/><Relationship Id="rId90" Type="http://schemas.openxmlformats.org/officeDocument/2006/relationships/customXml" Target="../ink/ink41.xml"/><Relationship Id="rId95" Type="http://schemas.openxmlformats.org/officeDocument/2006/relationships/customXml" Target="../ink/ink45.xml"/><Relationship Id="rId160" Type="http://schemas.openxmlformats.org/officeDocument/2006/relationships/customXml" Target="../ink/ink102.xml"/><Relationship Id="rId165" Type="http://schemas.openxmlformats.org/officeDocument/2006/relationships/customXml" Target="../ink/ink107.xml"/><Relationship Id="rId27" Type="http://schemas.openxmlformats.org/officeDocument/2006/relationships/image" Target="../media/image62.emf"/><Relationship Id="rId43" Type="http://schemas.openxmlformats.org/officeDocument/2006/relationships/image" Target="../media/image700.emf"/><Relationship Id="rId48" Type="http://schemas.openxmlformats.org/officeDocument/2006/relationships/customXml" Target="../ink/ink14.xml"/><Relationship Id="rId64" Type="http://schemas.openxmlformats.org/officeDocument/2006/relationships/customXml" Target="../ink/ink23.xml"/><Relationship Id="rId69" Type="http://schemas.openxmlformats.org/officeDocument/2006/relationships/customXml" Target="../ink/ink26.xml"/><Relationship Id="rId113" Type="http://schemas.openxmlformats.org/officeDocument/2006/relationships/customXml" Target="../ink/ink62.xml"/><Relationship Id="rId118" Type="http://schemas.openxmlformats.org/officeDocument/2006/relationships/customXml" Target="../ink/ink65.xml"/><Relationship Id="rId134" Type="http://schemas.openxmlformats.org/officeDocument/2006/relationships/customXml" Target="../ink/ink79.xml"/><Relationship Id="rId139" Type="http://schemas.openxmlformats.org/officeDocument/2006/relationships/customXml" Target="../ink/ink84.xml"/><Relationship Id="rId80" Type="http://schemas.openxmlformats.org/officeDocument/2006/relationships/customXml" Target="../ink/ink36.xml"/><Relationship Id="rId85" Type="http://schemas.openxmlformats.org/officeDocument/2006/relationships/image" Target="../media/image85.emf"/><Relationship Id="rId150" Type="http://schemas.openxmlformats.org/officeDocument/2006/relationships/customXml" Target="../ink/ink93.xml"/><Relationship Id="rId155" Type="http://schemas.openxmlformats.org/officeDocument/2006/relationships/customXml" Target="../ink/ink97.xml"/><Relationship Id="rId171" Type="http://schemas.openxmlformats.org/officeDocument/2006/relationships/customXml" Target="../ink/ink113.xml"/><Relationship Id="rId176" Type="http://schemas.openxmlformats.org/officeDocument/2006/relationships/customXml" Target="../ink/ink118.xml"/><Relationship Id="rId12" Type="http://schemas.openxmlformats.org/officeDocument/2006/relationships/image" Target="../media/image102.png"/><Relationship Id="rId17" Type="http://schemas.openxmlformats.org/officeDocument/2006/relationships/image" Target="../media/image104.png"/><Relationship Id="rId33" Type="http://schemas.openxmlformats.org/officeDocument/2006/relationships/image" Target="../media/image650.emf"/><Relationship Id="rId38" Type="http://schemas.openxmlformats.org/officeDocument/2006/relationships/customXml" Target="../ink/ink9.xml"/><Relationship Id="rId59" Type="http://schemas.openxmlformats.org/officeDocument/2006/relationships/image" Target="../media/image78.emf"/><Relationship Id="rId103" Type="http://schemas.openxmlformats.org/officeDocument/2006/relationships/customXml" Target="../ink/ink52.xml"/><Relationship Id="rId108" Type="http://schemas.openxmlformats.org/officeDocument/2006/relationships/customXml" Target="../ink/ink57.xml"/><Relationship Id="rId124" Type="http://schemas.openxmlformats.org/officeDocument/2006/relationships/customXml" Target="../ink/ink69.xml"/><Relationship Id="rId129" Type="http://schemas.openxmlformats.org/officeDocument/2006/relationships/customXml" Target="../ink/ink74.xml"/><Relationship Id="rId54" Type="http://schemas.openxmlformats.org/officeDocument/2006/relationships/customXml" Target="../ink/ink17.xml"/><Relationship Id="rId70" Type="http://schemas.openxmlformats.org/officeDocument/2006/relationships/customXml" Target="../ink/ink27.xml"/><Relationship Id="rId75" Type="http://schemas.openxmlformats.org/officeDocument/2006/relationships/customXml" Target="../ink/ink32.xml"/><Relationship Id="rId91" Type="http://schemas.openxmlformats.org/officeDocument/2006/relationships/image" Target="../media/image880.emf"/><Relationship Id="rId96" Type="http://schemas.openxmlformats.org/officeDocument/2006/relationships/customXml" Target="../ink/ink46.xml"/><Relationship Id="rId140" Type="http://schemas.openxmlformats.org/officeDocument/2006/relationships/customXml" Target="../ink/ink85.xml"/><Relationship Id="rId145" Type="http://schemas.openxmlformats.org/officeDocument/2006/relationships/customXml" Target="../ink/ink88.xml"/><Relationship Id="rId161" Type="http://schemas.openxmlformats.org/officeDocument/2006/relationships/customXml" Target="../ink/ink103.xml"/><Relationship Id="rId166" Type="http://schemas.openxmlformats.org/officeDocument/2006/relationships/customXml" Target="../ink/ink108.xml"/><Relationship Id="rId1" Type="http://schemas.openxmlformats.org/officeDocument/2006/relationships/tags" Target="../tags/tag6.xml"/><Relationship Id="rId6" Type="http://schemas.openxmlformats.org/officeDocument/2006/relationships/chart" Target="../charts/chart1.xml"/><Relationship Id="rId23" Type="http://schemas.openxmlformats.org/officeDocument/2006/relationships/image" Target="../media/image60.emf"/><Relationship Id="rId28" Type="http://schemas.openxmlformats.org/officeDocument/2006/relationships/customXml" Target="../ink/ink4.xml"/><Relationship Id="rId49" Type="http://schemas.openxmlformats.org/officeDocument/2006/relationships/image" Target="../media/image73.emf"/><Relationship Id="rId114" Type="http://schemas.openxmlformats.org/officeDocument/2006/relationships/customXml" Target="../ink/ink63.xml"/><Relationship Id="rId119" Type="http://schemas.openxmlformats.org/officeDocument/2006/relationships/customXml" Target="../ink/ink66.xml"/><Relationship Id="rId10" Type="http://schemas.openxmlformats.org/officeDocument/2006/relationships/image" Target="../media/image100.png"/><Relationship Id="rId31" Type="http://schemas.openxmlformats.org/officeDocument/2006/relationships/image" Target="../media/image64.emf"/><Relationship Id="rId44" Type="http://schemas.openxmlformats.org/officeDocument/2006/relationships/customXml" Target="../ink/ink12.xml"/><Relationship Id="rId52" Type="http://schemas.openxmlformats.org/officeDocument/2006/relationships/customXml" Target="../ink/ink16.xml"/><Relationship Id="rId60" Type="http://schemas.openxmlformats.org/officeDocument/2006/relationships/customXml" Target="../ink/ink20.xml"/><Relationship Id="rId65" Type="http://schemas.openxmlformats.org/officeDocument/2006/relationships/customXml" Target="../ink/ink24.xml"/><Relationship Id="rId73" Type="http://schemas.openxmlformats.org/officeDocument/2006/relationships/customXml" Target="../ink/ink30.xml"/><Relationship Id="rId78" Type="http://schemas.openxmlformats.org/officeDocument/2006/relationships/image" Target="../media/image82.emf"/><Relationship Id="rId81" Type="http://schemas.openxmlformats.org/officeDocument/2006/relationships/image" Target="../media/image83.emf"/><Relationship Id="rId86" Type="http://schemas.openxmlformats.org/officeDocument/2006/relationships/customXml" Target="../ink/ink39.xml"/><Relationship Id="rId94" Type="http://schemas.openxmlformats.org/officeDocument/2006/relationships/customXml" Target="../ink/ink44.xml"/><Relationship Id="rId99" Type="http://schemas.openxmlformats.org/officeDocument/2006/relationships/customXml" Target="../ink/ink48.xml"/><Relationship Id="rId101" Type="http://schemas.openxmlformats.org/officeDocument/2006/relationships/customXml" Target="../ink/ink50.xml"/><Relationship Id="rId122" Type="http://schemas.openxmlformats.org/officeDocument/2006/relationships/customXml" Target="../ink/ink68.xml"/><Relationship Id="rId130" Type="http://schemas.openxmlformats.org/officeDocument/2006/relationships/customXml" Target="../ink/ink75.xml"/><Relationship Id="rId135" Type="http://schemas.openxmlformats.org/officeDocument/2006/relationships/customXml" Target="../ink/ink80.xml"/><Relationship Id="rId143" Type="http://schemas.openxmlformats.org/officeDocument/2006/relationships/image" Target="../media/image95.emf"/><Relationship Id="rId148" Type="http://schemas.openxmlformats.org/officeDocument/2006/relationships/customXml" Target="../ink/ink91.xml"/><Relationship Id="rId151" Type="http://schemas.openxmlformats.org/officeDocument/2006/relationships/customXml" Target="../ink/ink94.xml"/><Relationship Id="rId156" Type="http://schemas.openxmlformats.org/officeDocument/2006/relationships/customXml" Target="../ink/ink98.xml"/><Relationship Id="rId164" Type="http://schemas.openxmlformats.org/officeDocument/2006/relationships/customXml" Target="../ink/ink106.xml"/><Relationship Id="rId169" Type="http://schemas.openxmlformats.org/officeDocument/2006/relationships/customXml" Target="../ink/ink111.xml"/><Relationship Id="rId177" Type="http://schemas.openxmlformats.org/officeDocument/2006/relationships/customXml" Target="../ink/ink119.xml"/><Relationship Id="rId4" Type="http://schemas.openxmlformats.org/officeDocument/2006/relationships/image" Target="../media/image97.jpg"/><Relationship Id="rId9" Type="http://schemas.openxmlformats.org/officeDocument/2006/relationships/chart" Target="../charts/chart3.xml"/><Relationship Id="rId172" Type="http://schemas.openxmlformats.org/officeDocument/2006/relationships/customXml" Target="../ink/ink114.xml"/><Relationship Id="rId180" Type="http://schemas.openxmlformats.org/officeDocument/2006/relationships/image" Target="../media/image106.png"/><Relationship Id="rId13" Type="http://schemas.microsoft.com/office/2007/relationships/hdphoto" Target="../media/hdphoto19.wdp"/><Relationship Id="rId18" Type="http://schemas.openxmlformats.org/officeDocument/2006/relationships/image" Target="../media/image84.png"/><Relationship Id="rId39" Type="http://schemas.openxmlformats.org/officeDocument/2006/relationships/image" Target="../media/image680.emf"/><Relationship Id="rId109" Type="http://schemas.openxmlformats.org/officeDocument/2006/relationships/customXml" Target="../ink/ink58.xml"/><Relationship Id="rId34" Type="http://schemas.openxmlformats.org/officeDocument/2006/relationships/customXml" Target="../ink/ink7.xml"/><Relationship Id="rId50" Type="http://schemas.openxmlformats.org/officeDocument/2006/relationships/customXml" Target="../ink/ink15.xml"/><Relationship Id="rId55" Type="http://schemas.openxmlformats.org/officeDocument/2006/relationships/image" Target="../media/image760.emf"/><Relationship Id="rId76" Type="http://schemas.openxmlformats.org/officeDocument/2006/relationships/customXml" Target="../ink/ink33.xml"/><Relationship Id="rId97" Type="http://schemas.openxmlformats.org/officeDocument/2006/relationships/customXml" Target="../ink/ink47.xml"/><Relationship Id="rId104" Type="http://schemas.openxmlformats.org/officeDocument/2006/relationships/customXml" Target="../ink/ink53.xml"/><Relationship Id="rId120" Type="http://schemas.openxmlformats.org/officeDocument/2006/relationships/image" Target="../media/image92.emf"/><Relationship Id="rId125" Type="http://schemas.openxmlformats.org/officeDocument/2006/relationships/customXml" Target="../ink/ink70.xml"/><Relationship Id="rId141" Type="http://schemas.openxmlformats.org/officeDocument/2006/relationships/image" Target="../media/image94.emf"/><Relationship Id="rId146" Type="http://schemas.openxmlformats.org/officeDocument/2006/relationships/customXml" Target="../ink/ink89.xml"/><Relationship Id="rId167" Type="http://schemas.openxmlformats.org/officeDocument/2006/relationships/customXml" Target="../ink/ink109.xml"/><Relationship Id="rId7" Type="http://schemas.openxmlformats.org/officeDocument/2006/relationships/image" Target="../media/image99.png"/><Relationship Id="rId71" Type="http://schemas.openxmlformats.org/officeDocument/2006/relationships/customXml" Target="../ink/ink28.xml"/><Relationship Id="rId92" Type="http://schemas.openxmlformats.org/officeDocument/2006/relationships/customXml" Target="../ink/ink42.xml"/><Relationship Id="rId162" Type="http://schemas.openxmlformats.org/officeDocument/2006/relationships/customXml" Target="../ink/ink104.xml"/><Relationship Id="rId2" Type="http://schemas.openxmlformats.org/officeDocument/2006/relationships/slideLayout" Target="../slideLayouts/slideLayout14.xml"/><Relationship Id="rId29" Type="http://schemas.openxmlformats.org/officeDocument/2006/relationships/image" Target="../media/image63.emf"/><Relationship Id="rId24" Type="http://schemas.openxmlformats.org/officeDocument/2006/relationships/customXml" Target="../ink/ink2.xml"/><Relationship Id="rId40" Type="http://schemas.openxmlformats.org/officeDocument/2006/relationships/customXml" Target="../ink/ink10.xml"/><Relationship Id="rId45" Type="http://schemas.openxmlformats.org/officeDocument/2006/relationships/image" Target="../media/image710.emf"/><Relationship Id="rId66" Type="http://schemas.openxmlformats.org/officeDocument/2006/relationships/image" Target="../media/image80.emf"/><Relationship Id="rId87" Type="http://schemas.openxmlformats.org/officeDocument/2006/relationships/image" Target="../media/image860.emf"/><Relationship Id="rId110" Type="http://schemas.openxmlformats.org/officeDocument/2006/relationships/customXml" Target="../ink/ink59.xml"/><Relationship Id="rId115" Type="http://schemas.openxmlformats.org/officeDocument/2006/relationships/image" Target="../media/image90.emf"/><Relationship Id="rId131" Type="http://schemas.openxmlformats.org/officeDocument/2006/relationships/customXml" Target="../ink/ink76.xml"/><Relationship Id="rId136" Type="http://schemas.openxmlformats.org/officeDocument/2006/relationships/customXml" Target="../ink/ink81.xml"/><Relationship Id="rId157" Type="http://schemas.openxmlformats.org/officeDocument/2006/relationships/customXml" Target="../ink/ink99.xml"/><Relationship Id="rId178" Type="http://schemas.openxmlformats.org/officeDocument/2006/relationships/customXml" Target="../ink/ink120.xml"/><Relationship Id="rId61" Type="http://schemas.openxmlformats.org/officeDocument/2006/relationships/image" Target="../media/image79.emf"/><Relationship Id="rId82" Type="http://schemas.openxmlformats.org/officeDocument/2006/relationships/customXml" Target="../ink/ink37.xml"/><Relationship Id="rId152" Type="http://schemas.openxmlformats.org/officeDocument/2006/relationships/image" Target="../media/image96.emf"/><Relationship Id="rId173" Type="http://schemas.openxmlformats.org/officeDocument/2006/relationships/customXml" Target="../ink/ink115.xml"/><Relationship Id="rId19" Type="http://schemas.microsoft.com/office/2007/relationships/hdphoto" Target="../media/hdphoto18.wdp"/><Relationship Id="rId14" Type="http://schemas.openxmlformats.org/officeDocument/2006/relationships/chart" Target="../charts/chart4.xml"/><Relationship Id="rId30" Type="http://schemas.openxmlformats.org/officeDocument/2006/relationships/customXml" Target="../ink/ink5.xml"/><Relationship Id="rId35" Type="http://schemas.openxmlformats.org/officeDocument/2006/relationships/image" Target="../media/image66.emf"/><Relationship Id="rId56" Type="http://schemas.openxmlformats.org/officeDocument/2006/relationships/customXml" Target="../ink/ink18.xml"/><Relationship Id="rId77" Type="http://schemas.openxmlformats.org/officeDocument/2006/relationships/customXml" Target="../ink/ink34.xml"/><Relationship Id="rId100" Type="http://schemas.openxmlformats.org/officeDocument/2006/relationships/customXml" Target="../ink/ink49.xml"/><Relationship Id="rId105" Type="http://schemas.openxmlformats.org/officeDocument/2006/relationships/customXml" Target="../ink/ink54.xml"/><Relationship Id="rId126" Type="http://schemas.openxmlformats.org/officeDocument/2006/relationships/customXml" Target="../ink/ink71.xml"/><Relationship Id="rId147" Type="http://schemas.openxmlformats.org/officeDocument/2006/relationships/customXml" Target="../ink/ink90.xml"/><Relationship Id="rId168" Type="http://schemas.openxmlformats.org/officeDocument/2006/relationships/customXml" Target="../ink/ink110.xml"/><Relationship Id="rId8" Type="http://schemas.openxmlformats.org/officeDocument/2006/relationships/chart" Target="../charts/chart2.xml"/><Relationship Id="rId51" Type="http://schemas.openxmlformats.org/officeDocument/2006/relationships/image" Target="../media/image740.emf"/><Relationship Id="rId72" Type="http://schemas.openxmlformats.org/officeDocument/2006/relationships/customXml" Target="../ink/ink29.xml"/><Relationship Id="rId93" Type="http://schemas.openxmlformats.org/officeDocument/2006/relationships/customXml" Target="../ink/ink43.xml"/><Relationship Id="rId98" Type="http://schemas.openxmlformats.org/officeDocument/2006/relationships/image" Target="../media/image89.emf"/><Relationship Id="rId121" Type="http://schemas.openxmlformats.org/officeDocument/2006/relationships/customXml" Target="../ink/ink67.xml"/><Relationship Id="rId142" Type="http://schemas.openxmlformats.org/officeDocument/2006/relationships/customXml" Target="../ink/ink86.xml"/><Relationship Id="rId163" Type="http://schemas.openxmlformats.org/officeDocument/2006/relationships/customXml" Target="../ink/ink105.xml"/><Relationship Id="rId3" Type="http://schemas.openxmlformats.org/officeDocument/2006/relationships/notesSlide" Target="../notesSlides/notesSlide10.xml"/><Relationship Id="rId25" Type="http://schemas.openxmlformats.org/officeDocument/2006/relationships/image" Target="../media/image61.emf"/><Relationship Id="rId46" Type="http://schemas.openxmlformats.org/officeDocument/2006/relationships/customXml" Target="../ink/ink13.xml"/><Relationship Id="rId67" Type="http://schemas.openxmlformats.org/officeDocument/2006/relationships/customXml" Target="../ink/ink25.xml"/><Relationship Id="rId116" Type="http://schemas.openxmlformats.org/officeDocument/2006/relationships/customXml" Target="../ink/ink64.xml"/><Relationship Id="rId137" Type="http://schemas.openxmlformats.org/officeDocument/2006/relationships/customXml" Target="../ink/ink82.xml"/><Relationship Id="rId158" Type="http://schemas.openxmlformats.org/officeDocument/2006/relationships/customXml" Target="../ink/ink100.xml"/><Relationship Id="rId20" Type="http://schemas.openxmlformats.org/officeDocument/2006/relationships/customXml" Target="../ink/ink1.xml"/><Relationship Id="rId41" Type="http://schemas.openxmlformats.org/officeDocument/2006/relationships/image" Target="../media/image690.emf"/><Relationship Id="rId62" Type="http://schemas.openxmlformats.org/officeDocument/2006/relationships/customXml" Target="../ink/ink21.xml"/><Relationship Id="rId83" Type="http://schemas.openxmlformats.org/officeDocument/2006/relationships/image" Target="../media/image84.emf"/><Relationship Id="rId88" Type="http://schemas.openxmlformats.org/officeDocument/2006/relationships/customXml" Target="../ink/ink40.xml"/><Relationship Id="rId111" Type="http://schemas.openxmlformats.org/officeDocument/2006/relationships/customXml" Target="../ink/ink60.xml"/><Relationship Id="rId132" Type="http://schemas.openxmlformats.org/officeDocument/2006/relationships/customXml" Target="../ink/ink77.xml"/><Relationship Id="rId153" Type="http://schemas.openxmlformats.org/officeDocument/2006/relationships/customXml" Target="../ink/ink95.xml"/><Relationship Id="rId174" Type="http://schemas.openxmlformats.org/officeDocument/2006/relationships/customXml" Target="../ink/ink116.xml"/><Relationship Id="rId179" Type="http://schemas.openxmlformats.org/officeDocument/2006/relationships/image" Target="../media/image105.jpeg"/><Relationship Id="rId15" Type="http://schemas.openxmlformats.org/officeDocument/2006/relationships/image" Target="../media/image103.png"/><Relationship Id="rId36" Type="http://schemas.openxmlformats.org/officeDocument/2006/relationships/customXml" Target="../ink/ink8.xml"/><Relationship Id="rId57" Type="http://schemas.openxmlformats.org/officeDocument/2006/relationships/image" Target="../media/image77.emf"/><Relationship Id="rId106" Type="http://schemas.openxmlformats.org/officeDocument/2006/relationships/customXml" Target="../ink/ink55.xml"/><Relationship Id="rId127" Type="http://schemas.openxmlformats.org/officeDocument/2006/relationships/customXml" Target="../ink/ink7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0.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8" Type="http://schemas.openxmlformats.org/officeDocument/2006/relationships/image" Target="../media/image114.jpeg"/><Relationship Id="rId13" Type="http://schemas.microsoft.com/office/2007/relationships/hdphoto" Target="../media/hdphoto22.wdp"/><Relationship Id="rId18" Type="http://schemas.openxmlformats.org/officeDocument/2006/relationships/image" Target="../media/image120.jpeg"/><Relationship Id="rId3" Type="http://schemas.openxmlformats.org/officeDocument/2006/relationships/notesSlide" Target="../notesSlides/notesSlide12.xml"/><Relationship Id="rId21" Type="http://schemas.openxmlformats.org/officeDocument/2006/relationships/image" Target="../media/image123.jpeg"/><Relationship Id="rId7" Type="http://schemas.openxmlformats.org/officeDocument/2006/relationships/image" Target="../media/image113.jpeg"/><Relationship Id="rId12" Type="http://schemas.openxmlformats.org/officeDocument/2006/relationships/image" Target="../media/image117.png"/><Relationship Id="rId17" Type="http://schemas.microsoft.com/office/2007/relationships/hdphoto" Target="../media/hdphoto24.wdp"/><Relationship Id="rId2" Type="http://schemas.openxmlformats.org/officeDocument/2006/relationships/slideLayout" Target="../slideLayouts/slideLayout14.xml"/><Relationship Id="rId16" Type="http://schemas.openxmlformats.org/officeDocument/2006/relationships/image" Target="../media/image119.png"/><Relationship Id="rId20" Type="http://schemas.openxmlformats.org/officeDocument/2006/relationships/image" Target="../media/image122.jpeg"/><Relationship Id="rId1" Type="http://schemas.openxmlformats.org/officeDocument/2006/relationships/tags" Target="../tags/tag8.xml"/><Relationship Id="rId6" Type="http://schemas.microsoft.com/office/2007/relationships/hdphoto" Target="../media/hdphoto20.wdp"/><Relationship Id="rId11" Type="http://schemas.openxmlformats.org/officeDocument/2006/relationships/image" Target="../media/image116.jpg"/><Relationship Id="rId5" Type="http://schemas.openxmlformats.org/officeDocument/2006/relationships/image" Target="../media/image112.png"/><Relationship Id="rId15" Type="http://schemas.microsoft.com/office/2007/relationships/hdphoto" Target="../media/hdphoto23.wdp"/><Relationship Id="rId23" Type="http://schemas.microsoft.com/office/2007/relationships/hdphoto" Target="../media/hdphoto25.wdp"/><Relationship Id="rId10" Type="http://schemas.microsoft.com/office/2007/relationships/hdphoto" Target="../media/hdphoto21.wdp"/><Relationship Id="rId19" Type="http://schemas.openxmlformats.org/officeDocument/2006/relationships/image" Target="../media/image121.jpeg"/><Relationship Id="rId4" Type="http://schemas.openxmlformats.org/officeDocument/2006/relationships/image" Target="../media/image111.jpeg"/><Relationship Id="rId9" Type="http://schemas.openxmlformats.org/officeDocument/2006/relationships/image" Target="../media/image115.png"/><Relationship Id="rId14" Type="http://schemas.openxmlformats.org/officeDocument/2006/relationships/image" Target="../media/image118.png"/><Relationship Id="rId22" Type="http://schemas.openxmlformats.org/officeDocument/2006/relationships/image" Target="../media/image124.png"/></Relationships>
</file>

<file path=ppt/slides/_rels/slide13.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49.png"/><Relationship Id="rId18" Type="http://schemas.openxmlformats.org/officeDocument/2006/relationships/image" Target="../media/image132.png"/><Relationship Id="rId3" Type="http://schemas.openxmlformats.org/officeDocument/2006/relationships/notesSlide" Target="../notesSlides/notesSlide13.xml"/><Relationship Id="rId21" Type="http://schemas.openxmlformats.org/officeDocument/2006/relationships/image" Target="../media/image135.png"/><Relationship Id="rId7" Type="http://schemas.openxmlformats.org/officeDocument/2006/relationships/image" Target="../media/image127.png"/><Relationship Id="rId12" Type="http://schemas.openxmlformats.org/officeDocument/2006/relationships/image" Target="../media/image129.jpeg"/><Relationship Id="rId17" Type="http://schemas.microsoft.com/office/2007/relationships/hdphoto" Target="../media/hdphoto29.wdp"/><Relationship Id="rId2" Type="http://schemas.openxmlformats.org/officeDocument/2006/relationships/slideLayout" Target="../slideLayouts/slideLayout14.xml"/><Relationship Id="rId16" Type="http://schemas.openxmlformats.org/officeDocument/2006/relationships/image" Target="../media/image131.png"/><Relationship Id="rId20" Type="http://schemas.openxmlformats.org/officeDocument/2006/relationships/image" Target="../media/image134.png"/><Relationship Id="rId1" Type="http://schemas.openxmlformats.org/officeDocument/2006/relationships/tags" Target="../tags/tag9.xml"/><Relationship Id="rId6" Type="http://schemas.openxmlformats.org/officeDocument/2006/relationships/image" Target="../media/image126.jpg"/><Relationship Id="rId11" Type="http://schemas.openxmlformats.org/officeDocument/2006/relationships/image" Target="../media/image82.png"/><Relationship Id="rId5" Type="http://schemas.microsoft.com/office/2007/relationships/hdphoto" Target="../media/hdphoto26.wdp"/><Relationship Id="rId15" Type="http://schemas.openxmlformats.org/officeDocument/2006/relationships/image" Target="../media/image130.png"/><Relationship Id="rId23" Type="http://schemas.openxmlformats.org/officeDocument/2006/relationships/image" Target="../media/image116.jpg"/><Relationship Id="rId10" Type="http://schemas.microsoft.com/office/2007/relationships/hdphoto" Target="../media/hdphoto28.wdp"/><Relationship Id="rId19" Type="http://schemas.openxmlformats.org/officeDocument/2006/relationships/image" Target="../media/image133.png"/><Relationship Id="rId4" Type="http://schemas.openxmlformats.org/officeDocument/2006/relationships/image" Target="../media/image125.png"/><Relationship Id="rId9" Type="http://schemas.openxmlformats.org/officeDocument/2006/relationships/image" Target="../media/image128.png"/><Relationship Id="rId14" Type="http://schemas.microsoft.com/office/2007/relationships/hdphoto" Target="../media/hdphoto13.wdp"/><Relationship Id="rId22" Type="http://schemas.openxmlformats.org/officeDocument/2006/relationships/image" Target="../media/image136.jpg"/></Relationships>
</file>

<file path=ppt/slides/_rels/slide1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2.png"/><Relationship Id="rId3" Type="http://schemas.openxmlformats.org/officeDocument/2006/relationships/notesSlide" Target="../notesSlides/notesSlide14.xml"/><Relationship Id="rId7" Type="http://schemas.openxmlformats.org/officeDocument/2006/relationships/chart" Target="../charts/chart6.xml"/><Relationship Id="rId12" Type="http://schemas.openxmlformats.org/officeDocument/2006/relationships/image" Target="../media/image64.png"/><Relationship Id="rId2" Type="http://schemas.openxmlformats.org/officeDocument/2006/relationships/slideLayout" Target="../slideLayouts/slideLayout14.xml"/><Relationship Id="rId16" Type="http://schemas.openxmlformats.org/officeDocument/2006/relationships/image" Target="../media/image144.png"/><Relationship Id="rId1" Type="http://schemas.openxmlformats.org/officeDocument/2006/relationships/tags" Target="../tags/tag10.xml"/><Relationship Id="rId6" Type="http://schemas.openxmlformats.org/officeDocument/2006/relationships/image" Target="../media/image139.png"/><Relationship Id="rId11" Type="http://schemas.openxmlformats.org/officeDocument/2006/relationships/chart" Target="../charts/chart7.xml"/><Relationship Id="rId5" Type="http://schemas.openxmlformats.org/officeDocument/2006/relationships/image" Target="../media/image138.jpg"/><Relationship Id="rId15" Type="http://schemas.openxmlformats.org/officeDocument/2006/relationships/image" Target="../media/image143.jpeg"/><Relationship Id="rId10" Type="http://schemas.microsoft.com/office/2007/relationships/hdphoto" Target="../media/hdphoto30.wdp"/><Relationship Id="rId4" Type="http://schemas.openxmlformats.org/officeDocument/2006/relationships/image" Target="../media/image137.jpeg"/><Relationship Id="rId9" Type="http://schemas.openxmlformats.org/officeDocument/2006/relationships/image" Target="../media/image141.png"/><Relationship Id="rId14"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49.jpeg"/><Relationship Id="rId18" Type="http://schemas.openxmlformats.org/officeDocument/2006/relationships/image" Target="../media/image153.jpeg"/><Relationship Id="rId3" Type="http://schemas.openxmlformats.org/officeDocument/2006/relationships/video" Target="../media/media1.mov"/><Relationship Id="rId7" Type="http://schemas.openxmlformats.org/officeDocument/2006/relationships/notesSlide" Target="../notesSlides/notesSlide15.xml"/><Relationship Id="rId12" Type="http://schemas.openxmlformats.org/officeDocument/2006/relationships/image" Target="../media/image148.jpeg"/><Relationship Id="rId17" Type="http://schemas.openxmlformats.org/officeDocument/2006/relationships/image" Target="../media/image152.png"/><Relationship Id="rId2" Type="http://schemas.microsoft.com/office/2007/relationships/media" Target="../media/media1.mov"/><Relationship Id="rId16" Type="http://schemas.openxmlformats.org/officeDocument/2006/relationships/image" Target="../media/image151.png"/><Relationship Id="rId1" Type="http://schemas.openxmlformats.org/officeDocument/2006/relationships/tags" Target="../tags/tag11.xml"/><Relationship Id="rId6" Type="http://schemas.openxmlformats.org/officeDocument/2006/relationships/slideLayout" Target="../slideLayouts/slideLayout14.xml"/><Relationship Id="rId11" Type="http://schemas.openxmlformats.org/officeDocument/2006/relationships/image" Target="../media/image147.jpeg"/><Relationship Id="rId5" Type="http://schemas.microsoft.com/office/2007/relationships/media" Target="../media/media2.mp4"/><Relationship Id="rId15" Type="http://schemas.openxmlformats.org/officeDocument/2006/relationships/image" Target="../media/image82.png"/><Relationship Id="rId10" Type="http://schemas.openxmlformats.org/officeDocument/2006/relationships/image" Target="../media/image146.jpeg"/><Relationship Id="rId19" Type="http://schemas.openxmlformats.org/officeDocument/2006/relationships/image" Target="../media/image154.png"/><Relationship Id="rId4" Type="http://schemas.openxmlformats.org/officeDocument/2006/relationships/video" Target="NULL" TargetMode="External"/><Relationship Id="rId9" Type="http://schemas.openxmlformats.org/officeDocument/2006/relationships/image" Target="../media/image80.png"/><Relationship Id="rId14" Type="http://schemas.openxmlformats.org/officeDocument/2006/relationships/image" Target="../media/image150.jpeg"/></Relationships>
</file>

<file path=ppt/slides/_rels/slide16.x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notesSlide" Target="../notesSlides/notesSlide16.xml"/><Relationship Id="rId7" Type="http://schemas.openxmlformats.org/officeDocument/2006/relationships/image" Target="../media/image158.jpe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157.png"/><Relationship Id="rId5" Type="http://schemas.openxmlformats.org/officeDocument/2006/relationships/image" Target="../media/image156.jpg"/><Relationship Id="rId4" Type="http://schemas.openxmlformats.org/officeDocument/2006/relationships/image" Target="../media/image1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61.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157.png"/><Relationship Id="rId5" Type="http://schemas.openxmlformats.org/officeDocument/2006/relationships/image" Target="../media/image160.jpeg"/><Relationship Id="rId4" Type="http://schemas.openxmlformats.org/officeDocument/2006/relationships/image" Target="../media/image153.jpeg"/></Relationships>
</file>

<file path=ppt/slides/_rels/slide18.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6.png"/><Relationship Id="rId18" Type="http://schemas.microsoft.com/office/2007/relationships/hdphoto" Target="../media/hdphoto35.wdp"/><Relationship Id="rId3" Type="http://schemas.openxmlformats.org/officeDocument/2006/relationships/notesSlide" Target="../notesSlides/notesSlide18.xml"/><Relationship Id="rId21" Type="http://schemas.openxmlformats.org/officeDocument/2006/relationships/image" Target="../media/image170.png"/><Relationship Id="rId7" Type="http://schemas.openxmlformats.org/officeDocument/2006/relationships/image" Target="../media/image163.png"/><Relationship Id="rId12" Type="http://schemas.microsoft.com/office/2007/relationships/hdphoto" Target="../media/hdphoto33.wdp"/><Relationship Id="rId17" Type="http://schemas.openxmlformats.org/officeDocument/2006/relationships/image" Target="../media/image168.png"/><Relationship Id="rId2" Type="http://schemas.openxmlformats.org/officeDocument/2006/relationships/slideLayout" Target="../slideLayouts/slideLayout14.xml"/><Relationship Id="rId16" Type="http://schemas.microsoft.com/office/2007/relationships/hdphoto" Target="../media/hdphoto34.wdp"/><Relationship Id="rId20" Type="http://schemas.microsoft.com/office/2007/relationships/hdphoto" Target="../media/hdphoto36.wdp"/><Relationship Id="rId1" Type="http://schemas.openxmlformats.org/officeDocument/2006/relationships/tags" Target="../tags/tag14.xml"/><Relationship Id="rId6" Type="http://schemas.microsoft.com/office/2007/relationships/hdphoto" Target="../media/hdphoto31.wdp"/><Relationship Id="rId11" Type="http://schemas.openxmlformats.org/officeDocument/2006/relationships/image" Target="../media/image165.png"/><Relationship Id="rId5" Type="http://schemas.openxmlformats.org/officeDocument/2006/relationships/image" Target="../media/image162.png"/><Relationship Id="rId15" Type="http://schemas.openxmlformats.org/officeDocument/2006/relationships/image" Target="../media/image167.png"/><Relationship Id="rId10" Type="http://schemas.openxmlformats.org/officeDocument/2006/relationships/chart" Target="../charts/chart9.xml"/><Relationship Id="rId19" Type="http://schemas.openxmlformats.org/officeDocument/2006/relationships/image" Target="../media/image169.png"/><Relationship Id="rId4" Type="http://schemas.openxmlformats.org/officeDocument/2006/relationships/chart" Target="../charts/chart8.xml"/><Relationship Id="rId9" Type="http://schemas.microsoft.com/office/2007/relationships/hdphoto" Target="../media/hdphoto32.wdp"/><Relationship Id="rId14" Type="http://schemas.openxmlformats.org/officeDocument/2006/relationships/chart" Target="../charts/chart10.xml"/><Relationship Id="rId22" Type="http://schemas.microsoft.com/office/2007/relationships/hdphoto" Target="../media/hdphoto37.wdp"/></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7.png"/><Relationship Id="rId2" Type="http://schemas.openxmlformats.org/officeDocument/2006/relationships/slideLayout" Target="../slideLayouts/slideLayout14.xml"/><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5.png"/><Relationship Id="rId10" Type="http://schemas.openxmlformats.org/officeDocument/2006/relationships/image" Target="../media/image11.jpeg"/><Relationship Id="rId19" Type="http://schemas.openxmlformats.org/officeDocument/2006/relationships/image" Target="../media/image19.jpeg"/><Relationship Id="rId4" Type="http://schemas.openxmlformats.org/officeDocument/2006/relationships/image" Target="../media/image5.jpg"/><Relationship Id="rId9" Type="http://schemas.openxmlformats.org/officeDocument/2006/relationships/image" Target="../media/image10.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jpg"/></Relationships>
</file>

<file path=ppt/slides/_rels/slide21.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8.png"/><Relationship Id="rId3" Type="http://schemas.openxmlformats.org/officeDocument/2006/relationships/notesSlide" Target="../notesSlides/notesSlide21.xml"/><Relationship Id="rId7" Type="http://schemas.openxmlformats.org/officeDocument/2006/relationships/image" Target="../media/image183.png"/><Relationship Id="rId12" Type="http://schemas.openxmlformats.org/officeDocument/2006/relationships/chart" Target="../charts/chart11.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82.jpeg"/><Relationship Id="rId11" Type="http://schemas.openxmlformats.org/officeDocument/2006/relationships/image" Target="../media/image187.png"/><Relationship Id="rId5" Type="http://schemas.openxmlformats.org/officeDocument/2006/relationships/image" Target="../media/image181.jpe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22.xml.rels><?xml version="1.0" encoding="UTF-8" standalone="yes"?>
<Relationships xmlns="http://schemas.openxmlformats.org/package/2006/relationships"><Relationship Id="rId8" Type="http://schemas.openxmlformats.org/officeDocument/2006/relationships/image" Target="../media/image191.png"/><Relationship Id="rId13" Type="http://schemas.microsoft.com/office/2007/relationships/hdphoto" Target="../media/hdphoto39.wdp"/><Relationship Id="rId18" Type="http://schemas.openxmlformats.org/officeDocument/2006/relationships/chart" Target="../charts/chart12.xml"/><Relationship Id="rId3" Type="http://schemas.openxmlformats.org/officeDocument/2006/relationships/notesSlide" Target="../notesSlides/notesSlide22.xml"/><Relationship Id="rId7" Type="http://schemas.openxmlformats.org/officeDocument/2006/relationships/image" Target="../media/image160.jpeg"/><Relationship Id="rId12" Type="http://schemas.openxmlformats.org/officeDocument/2006/relationships/image" Target="../media/image195.png"/><Relationship Id="rId17" Type="http://schemas.openxmlformats.org/officeDocument/2006/relationships/image" Target="../media/image198.png"/><Relationship Id="rId2" Type="http://schemas.openxmlformats.org/officeDocument/2006/relationships/slideLayout" Target="../slideLayouts/slideLayout14.xml"/><Relationship Id="rId16" Type="http://schemas.openxmlformats.org/officeDocument/2006/relationships/image" Target="../media/image197.jpeg"/><Relationship Id="rId20" Type="http://schemas.openxmlformats.org/officeDocument/2006/relationships/image" Target="../media/image200.png"/><Relationship Id="rId1" Type="http://schemas.openxmlformats.org/officeDocument/2006/relationships/tags" Target="../tags/tag16.xml"/><Relationship Id="rId6" Type="http://schemas.microsoft.com/office/2007/relationships/hdphoto" Target="../media/hdphoto38.wdp"/><Relationship Id="rId11" Type="http://schemas.openxmlformats.org/officeDocument/2006/relationships/image" Target="../media/image194.emf"/><Relationship Id="rId5" Type="http://schemas.openxmlformats.org/officeDocument/2006/relationships/image" Target="../media/image190.png"/><Relationship Id="rId15" Type="http://schemas.openxmlformats.org/officeDocument/2006/relationships/image" Target="../media/image196.jpeg"/><Relationship Id="rId10" Type="http://schemas.openxmlformats.org/officeDocument/2006/relationships/image" Target="../media/image193.png"/><Relationship Id="rId19" Type="http://schemas.openxmlformats.org/officeDocument/2006/relationships/image" Target="../media/image199.png"/><Relationship Id="rId4" Type="http://schemas.openxmlformats.org/officeDocument/2006/relationships/image" Target="../media/image189.png"/><Relationship Id="rId9" Type="http://schemas.openxmlformats.org/officeDocument/2006/relationships/image" Target="../media/image192.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198.png"/><Relationship Id="rId18" Type="http://schemas.openxmlformats.org/officeDocument/2006/relationships/image" Target="../media/image211.png"/><Relationship Id="rId26" Type="http://schemas.openxmlformats.org/officeDocument/2006/relationships/image" Target="../media/image217.png"/><Relationship Id="rId3" Type="http://schemas.microsoft.com/office/2007/relationships/media" Target="../media/media2.mp4"/><Relationship Id="rId21" Type="http://schemas.microsoft.com/office/2007/relationships/hdphoto" Target="../media/hdphoto41.wdp"/><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0.png"/><Relationship Id="rId25" Type="http://schemas.openxmlformats.org/officeDocument/2006/relationships/image" Target="../media/image216.png"/><Relationship Id="rId2" Type="http://schemas.openxmlformats.org/officeDocument/2006/relationships/video" Target="NULL" TargetMode="External"/><Relationship Id="rId16" Type="http://schemas.openxmlformats.org/officeDocument/2006/relationships/image" Target="../media/image62.png"/><Relationship Id="rId20" Type="http://schemas.openxmlformats.org/officeDocument/2006/relationships/image" Target="../media/image212.png"/><Relationship Id="rId29" Type="http://schemas.openxmlformats.org/officeDocument/2006/relationships/image" Target="../media/image219.png"/><Relationship Id="rId1" Type="http://schemas.openxmlformats.org/officeDocument/2006/relationships/tags" Target="../tags/tag17.xml"/><Relationship Id="rId6" Type="http://schemas.openxmlformats.org/officeDocument/2006/relationships/image" Target="../media/image201.jpg"/><Relationship Id="rId11" Type="http://schemas.openxmlformats.org/officeDocument/2006/relationships/image" Target="../media/image206.png"/><Relationship Id="rId24" Type="http://schemas.openxmlformats.org/officeDocument/2006/relationships/image" Target="../media/image215.png"/><Relationship Id="rId5" Type="http://schemas.openxmlformats.org/officeDocument/2006/relationships/notesSlide" Target="../notesSlides/notesSlide23.xml"/><Relationship Id="rId15" Type="http://schemas.openxmlformats.org/officeDocument/2006/relationships/image" Target="../media/image209.png"/><Relationship Id="rId23" Type="http://schemas.openxmlformats.org/officeDocument/2006/relationships/image" Target="../media/image214.png"/><Relationship Id="rId28" Type="http://schemas.microsoft.com/office/2007/relationships/hdphoto" Target="../media/hdphoto42.wdp"/><Relationship Id="rId10" Type="http://schemas.openxmlformats.org/officeDocument/2006/relationships/image" Target="../media/image205.png"/><Relationship Id="rId19" Type="http://schemas.microsoft.com/office/2007/relationships/hdphoto" Target="../media/hdphoto40.wdp"/><Relationship Id="rId4" Type="http://schemas.openxmlformats.org/officeDocument/2006/relationships/slideLayout" Target="../slideLayouts/slideLayout14.xml"/><Relationship Id="rId9" Type="http://schemas.openxmlformats.org/officeDocument/2006/relationships/image" Target="../media/image204.jpeg"/><Relationship Id="rId14" Type="http://schemas.openxmlformats.org/officeDocument/2006/relationships/image" Target="../media/image208.png"/><Relationship Id="rId22" Type="http://schemas.openxmlformats.org/officeDocument/2006/relationships/image" Target="../media/image213.png"/><Relationship Id="rId27" Type="http://schemas.openxmlformats.org/officeDocument/2006/relationships/image" Target="../media/image218.png"/><Relationship Id="rId30" Type="http://schemas.microsoft.com/office/2007/relationships/hdphoto" Target="../media/hdphoto43.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198.png"/><Relationship Id="rId18" Type="http://schemas.openxmlformats.org/officeDocument/2006/relationships/image" Target="../media/image62.png"/><Relationship Id="rId3" Type="http://schemas.openxmlformats.org/officeDocument/2006/relationships/notesSlide" Target="../notesSlides/notesSlide25.xml"/><Relationship Id="rId7" Type="http://schemas.openxmlformats.org/officeDocument/2006/relationships/image" Target="../media/image226.png"/><Relationship Id="rId12" Type="http://schemas.openxmlformats.org/officeDocument/2006/relationships/image" Target="../media/image231.png"/><Relationship Id="rId17" Type="http://schemas.openxmlformats.org/officeDocument/2006/relationships/image" Target="../media/image233.png"/><Relationship Id="rId2" Type="http://schemas.openxmlformats.org/officeDocument/2006/relationships/slideLayout" Target="../slideLayouts/slideLayout14.xml"/><Relationship Id="rId16" Type="http://schemas.openxmlformats.org/officeDocument/2006/relationships/image" Target="../media/image232.png"/><Relationship Id="rId1" Type="http://schemas.openxmlformats.org/officeDocument/2006/relationships/tags" Target="../tags/tag19.xml"/><Relationship Id="rId6" Type="http://schemas.openxmlformats.org/officeDocument/2006/relationships/image" Target="../media/image225.jpeg"/><Relationship Id="rId11" Type="http://schemas.openxmlformats.org/officeDocument/2006/relationships/image" Target="../media/image230.png"/><Relationship Id="rId5" Type="http://schemas.openxmlformats.org/officeDocument/2006/relationships/image" Target="../media/image224.jpeg"/><Relationship Id="rId15" Type="http://schemas.openxmlformats.org/officeDocument/2006/relationships/image" Target="../media/image222.png"/><Relationship Id="rId10" Type="http://schemas.openxmlformats.org/officeDocument/2006/relationships/image" Target="../media/image229.png"/><Relationship Id="rId19" Type="http://schemas.openxmlformats.org/officeDocument/2006/relationships/image" Target="../media/image234.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07.png"/></Relationships>
</file>

<file path=ppt/slides/_rels/slide26.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0.png"/><Relationship Id="rId3" Type="http://schemas.openxmlformats.org/officeDocument/2006/relationships/notesSlide" Target="../notesSlides/notesSlide26.xml"/><Relationship Id="rId7" Type="http://schemas.openxmlformats.org/officeDocument/2006/relationships/image" Target="../media/image237.jpg"/><Relationship Id="rId12" Type="http://schemas.openxmlformats.org/officeDocument/2006/relationships/image" Target="../media/image239.jpe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236.png"/><Relationship Id="rId11" Type="http://schemas.openxmlformats.org/officeDocument/2006/relationships/image" Target="../media/image136.jpg"/><Relationship Id="rId5" Type="http://schemas.openxmlformats.org/officeDocument/2006/relationships/image" Target="../media/image235.jpg"/><Relationship Id="rId15" Type="http://schemas.openxmlformats.org/officeDocument/2006/relationships/image" Target="../media/image82.png"/><Relationship Id="rId10" Type="http://schemas.openxmlformats.org/officeDocument/2006/relationships/image" Target="../media/image140.png"/><Relationship Id="rId4" Type="http://schemas.openxmlformats.org/officeDocument/2006/relationships/image" Target="../media/image180.png"/><Relationship Id="rId9" Type="http://schemas.microsoft.com/office/2007/relationships/hdphoto" Target="../media/hdphoto44.wdp"/><Relationship Id="rId14" Type="http://schemas.microsoft.com/office/2007/relationships/hdphoto" Target="../media/hdphoto45.wdp"/></Relationships>
</file>

<file path=ppt/slides/_rels/slide27.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49.jpeg"/><Relationship Id="rId3" Type="http://schemas.openxmlformats.org/officeDocument/2006/relationships/notesSlide" Target="../notesSlides/notesSlide27.xml"/><Relationship Id="rId7" Type="http://schemas.openxmlformats.org/officeDocument/2006/relationships/image" Target="../media/image244.png"/><Relationship Id="rId12" Type="http://schemas.openxmlformats.org/officeDocument/2006/relationships/image" Target="../media/image248.jpeg"/><Relationship Id="rId17" Type="http://schemas.openxmlformats.org/officeDocument/2006/relationships/image" Target="../media/image253.png"/><Relationship Id="rId2" Type="http://schemas.openxmlformats.org/officeDocument/2006/relationships/slideLayout" Target="../slideLayouts/slideLayout14.xml"/><Relationship Id="rId16" Type="http://schemas.openxmlformats.org/officeDocument/2006/relationships/image" Target="../media/image252.emf"/><Relationship Id="rId1" Type="http://schemas.openxmlformats.org/officeDocument/2006/relationships/tags" Target="../tags/tag21.xml"/><Relationship Id="rId6" Type="http://schemas.openxmlformats.org/officeDocument/2006/relationships/image" Target="../media/image243.png"/><Relationship Id="rId11" Type="http://schemas.openxmlformats.org/officeDocument/2006/relationships/image" Target="../media/image247.png"/><Relationship Id="rId5" Type="http://schemas.openxmlformats.org/officeDocument/2006/relationships/image" Target="../media/image242.png"/><Relationship Id="rId15" Type="http://schemas.openxmlformats.org/officeDocument/2006/relationships/image" Target="../media/image251.png"/><Relationship Id="rId10" Type="http://schemas.openxmlformats.org/officeDocument/2006/relationships/image" Target="../media/image246.png"/><Relationship Id="rId4" Type="http://schemas.openxmlformats.org/officeDocument/2006/relationships/image" Target="../media/image241.png"/><Relationship Id="rId9" Type="http://schemas.openxmlformats.org/officeDocument/2006/relationships/image" Target="../media/image239.jpeg"/><Relationship Id="rId14" Type="http://schemas.openxmlformats.org/officeDocument/2006/relationships/image" Target="../media/image250.jpeg"/></Relationships>
</file>

<file path=ppt/slides/_rels/slide28.xml.rels><?xml version="1.0" encoding="UTF-8" standalone="yes"?>
<Relationships xmlns="http://schemas.openxmlformats.org/package/2006/relationships"><Relationship Id="rId8" Type="http://schemas.openxmlformats.org/officeDocument/2006/relationships/chart" Target="../charts/chart15.xml"/><Relationship Id="rId13" Type="http://schemas.openxmlformats.org/officeDocument/2006/relationships/image" Target="../media/image257.png"/><Relationship Id="rId18" Type="http://schemas.openxmlformats.org/officeDocument/2006/relationships/image" Target="../media/image262.jpeg"/><Relationship Id="rId3" Type="http://schemas.openxmlformats.org/officeDocument/2006/relationships/notesSlide" Target="../notesSlides/notesSlide28.xml"/><Relationship Id="rId21" Type="http://schemas.openxmlformats.org/officeDocument/2006/relationships/image" Target="../media/image265.emf"/><Relationship Id="rId7" Type="http://schemas.openxmlformats.org/officeDocument/2006/relationships/chart" Target="../charts/chart14.xml"/><Relationship Id="rId12" Type="http://schemas.openxmlformats.org/officeDocument/2006/relationships/image" Target="../media/image256.png"/><Relationship Id="rId17" Type="http://schemas.openxmlformats.org/officeDocument/2006/relationships/image" Target="../media/image261.jpg"/><Relationship Id="rId2" Type="http://schemas.openxmlformats.org/officeDocument/2006/relationships/slideLayout" Target="../slideLayouts/slideLayout14.xml"/><Relationship Id="rId16" Type="http://schemas.openxmlformats.org/officeDocument/2006/relationships/image" Target="../media/image260.png"/><Relationship Id="rId20" Type="http://schemas.openxmlformats.org/officeDocument/2006/relationships/image" Target="../media/image264.jpg"/><Relationship Id="rId1" Type="http://schemas.openxmlformats.org/officeDocument/2006/relationships/tags" Target="../tags/tag22.xml"/><Relationship Id="rId6" Type="http://schemas.openxmlformats.org/officeDocument/2006/relationships/chart" Target="../charts/chart13.xml"/><Relationship Id="rId11" Type="http://schemas.openxmlformats.org/officeDocument/2006/relationships/chart" Target="../charts/chart18.xml"/><Relationship Id="rId5" Type="http://schemas.openxmlformats.org/officeDocument/2006/relationships/image" Target="../media/image255.png"/><Relationship Id="rId15" Type="http://schemas.openxmlformats.org/officeDocument/2006/relationships/image" Target="../media/image259.png"/><Relationship Id="rId10" Type="http://schemas.openxmlformats.org/officeDocument/2006/relationships/chart" Target="../charts/chart17.xml"/><Relationship Id="rId19" Type="http://schemas.openxmlformats.org/officeDocument/2006/relationships/image" Target="../media/image263.jpg"/><Relationship Id="rId4" Type="http://schemas.openxmlformats.org/officeDocument/2006/relationships/image" Target="../media/image254.jpg"/><Relationship Id="rId9" Type="http://schemas.openxmlformats.org/officeDocument/2006/relationships/chart" Target="../charts/chart16.xml"/><Relationship Id="rId14" Type="http://schemas.openxmlformats.org/officeDocument/2006/relationships/image" Target="../media/image258.png"/></Relationships>
</file>

<file path=ppt/slides/_rels/slide29.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3.png"/><Relationship Id="rId3" Type="http://schemas.openxmlformats.org/officeDocument/2006/relationships/notesSlide" Target="../notesSlides/notesSlide29.xml"/><Relationship Id="rId7" Type="http://schemas.openxmlformats.org/officeDocument/2006/relationships/image" Target="../media/image268.png"/><Relationship Id="rId12" Type="http://schemas.openxmlformats.org/officeDocument/2006/relationships/image" Target="../media/image272.png"/><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267.png"/><Relationship Id="rId11" Type="http://schemas.openxmlformats.org/officeDocument/2006/relationships/image" Target="../media/image271.emf"/><Relationship Id="rId5" Type="http://schemas.openxmlformats.org/officeDocument/2006/relationships/image" Target="../media/image266.emf"/><Relationship Id="rId10" Type="http://schemas.microsoft.com/office/2007/relationships/hdphoto" Target="../media/hdphoto46.wdp"/><Relationship Id="rId4" Type="http://schemas.openxmlformats.org/officeDocument/2006/relationships/image" Target="../media/image72.png"/><Relationship Id="rId9" Type="http://schemas.openxmlformats.org/officeDocument/2006/relationships/image" Target="../media/image27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microsoft.com/office/2007/relationships/hdphoto" Target="../media/hdphoto6.wdp"/><Relationship Id="rId26" Type="http://schemas.openxmlformats.org/officeDocument/2006/relationships/image" Target="../media/image31.png"/><Relationship Id="rId3" Type="http://schemas.openxmlformats.org/officeDocument/2006/relationships/diagramData" Target="../diagrams/data1.xml"/><Relationship Id="rId21" Type="http://schemas.microsoft.com/office/2007/relationships/hdphoto" Target="../media/hdphoto7.wdp"/><Relationship Id="rId7" Type="http://schemas.microsoft.com/office/2007/relationships/diagramDrawing" Target="../diagrams/drawing1.xml"/><Relationship Id="rId12" Type="http://schemas.openxmlformats.org/officeDocument/2006/relationships/image" Target="../media/image23.png"/><Relationship Id="rId17" Type="http://schemas.openxmlformats.org/officeDocument/2006/relationships/image" Target="../media/image26.png"/><Relationship Id="rId25" Type="http://schemas.microsoft.com/office/2007/relationships/hdphoto" Target="../media/hdphoto9.wdp"/><Relationship Id="rId2" Type="http://schemas.openxmlformats.org/officeDocument/2006/relationships/notesSlide" Target="../notesSlides/notesSlide3.xml"/><Relationship Id="rId16" Type="http://schemas.microsoft.com/office/2007/relationships/hdphoto" Target="../media/hdphoto5.wdp"/><Relationship Id="rId20"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microsoft.com/office/2007/relationships/hdphoto" Target="../media/hdphoto3.wdp"/><Relationship Id="rId24" Type="http://schemas.openxmlformats.org/officeDocument/2006/relationships/image" Target="../media/image30.png"/><Relationship Id="rId5" Type="http://schemas.openxmlformats.org/officeDocument/2006/relationships/diagramQuickStyle" Target="../diagrams/quickStyle1.xml"/><Relationship Id="rId15" Type="http://schemas.openxmlformats.org/officeDocument/2006/relationships/image" Target="../media/image25.png"/><Relationship Id="rId23" Type="http://schemas.microsoft.com/office/2007/relationships/hdphoto" Target="../media/hdphoto8.wdp"/><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diagramLayout" Target="../diagrams/layout1.xml"/><Relationship Id="rId9" Type="http://schemas.microsoft.com/office/2007/relationships/hdphoto" Target="../media/hdphoto2.wdp"/><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jpeg"/></Relationships>
</file>

<file path=ppt/slides/_rels/slide30.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79.png"/><Relationship Id="rId3" Type="http://schemas.openxmlformats.org/officeDocument/2006/relationships/notesSlide" Target="../notesSlides/notesSlide30.xml"/><Relationship Id="rId7" Type="http://schemas.microsoft.com/office/2007/relationships/hdphoto" Target="../media/hdphoto47.wdp"/><Relationship Id="rId12" Type="http://schemas.openxmlformats.org/officeDocument/2006/relationships/image" Target="../media/image173.png"/><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276.png"/><Relationship Id="rId11" Type="http://schemas.openxmlformats.org/officeDocument/2006/relationships/image" Target="../media/image278.jpg"/><Relationship Id="rId5" Type="http://schemas.openxmlformats.org/officeDocument/2006/relationships/image" Target="../media/image275.png"/><Relationship Id="rId15" Type="http://schemas.openxmlformats.org/officeDocument/2006/relationships/image" Target="../media/image281.png"/><Relationship Id="rId10" Type="http://schemas.openxmlformats.org/officeDocument/2006/relationships/image" Target="../media/image237.jpg"/><Relationship Id="rId4" Type="http://schemas.openxmlformats.org/officeDocument/2006/relationships/image" Target="../media/image274.jpg"/><Relationship Id="rId9" Type="http://schemas.microsoft.com/office/2007/relationships/hdphoto" Target="../media/hdphoto48.wdp"/><Relationship Id="rId14" Type="http://schemas.openxmlformats.org/officeDocument/2006/relationships/image" Target="../media/image280.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3" Type="http://schemas.openxmlformats.org/officeDocument/2006/relationships/image" Target="../media/image136.jp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2.png"/><Relationship Id="rId5" Type="http://schemas.openxmlformats.org/officeDocument/2006/relationships/image" Target="../media/image282.png"/><Relationship Id="rId15" Type="http://schemas.openxmlformats.org/officeDocument/2006/relationships/image" Target="../media/image284.jpg"/><Relationship Id="rId10" Type="http://schemas.openxmlformats.org/officeDocument/2006/relationships/image" Target="../media/image59.png"/><Relationship Id="rId4" Type="http://schemas.openxmlformats.org/officeDocument/2006/relationships/image" Target="../media/image189.png"/><Relationship Id="rId9" Type="http://schemas.openxmlformats.org/officeDocument/2006/relationships/image" Target="../media/image68.png"/><Relationship Id="rId14" Type="http://schemas.openxmlformats.org/officeDocument/2006/relationships/image" Target="../media/image28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microsoft.com/office/2007/relationships/hdphoto" Target="../media/hdphoto15.wdp"/><Relationship Id="rId3" Type="http://schemas.openxmlformats.org/officeDocument/2006/relationships/notesSlide" Target="../notesSlides/notesSlide5.xml"/><Relationship Id="rId21" Type="http://schemas.openxmlformats.org/officeDocument/2006/relationships/image" Target="../media/image54.jpeg"/><Relationship Id="rId7" Type="http://schemas.microsoft.com/office/2007/relationships/hdphoto" Target="../media/hdphoto11.wdp"/><Relationship Id="rId12" Type="http://schemas.openxmlformats.org/officeDocument/2006/relationships/image" Target="../media/image48.jpeg"/><Relationship Id="rId17" Type="http://schemas.openxmlformats.org/officeDocument/2006/relationships/image" Target="../media/image51.png"/><Relationship Id="rId25" Type="http://schemas.microsoft.com/office/2007/relationships/hdphoto" Target="../media/hdphoto16.wdp"/><Relationship Id="rId2" Type="http://schemas.openxmlformats.org/officeDocument/2006/relationships/slideLayout" Target="../slideLayouts/slideLayout2.xml"/><Relationship Id="rId16" Type="http://schemas.microsoft.com/office/2007/relationships/hdphoto" Target="../media/hdphoto14.wdp"/><Relationship Id="rId20" Type="http://schemas.openxmlformats.org/officeDocument/2006/relationships/image" Target="../media/image53.jpeg"/><Relationship Id="rId1" Type="http://schemas.openxmlformats.org/officeDocument/2006/relationships/tags" Target="../tags/tag2.xml"/><Relationship Id="rId6" Type="http://schemas.openxmlformats.org/officeDocument/2006/relationships/image" Target="../media/image44.png"/><Relationship Id="rId11" Type="http://schemas.openxmlformats.org/officeDocument/2006/relationships/image" Target="../media/image47.png"/><Relationship Id="rId24" Type="http://schemas.openxmlformats.org/officeDocument/2006/relationships/image" Target="../media/image57.png"/><Relationship Id="rId5" Type="http://schemas.microsoft.com/office/2007/relationships/hdphoto" Target="../media/hdphoto10.wdp"/><Relationship Id="rId15" Type="http://schemas.openxmlformats.org/officeDocument/2006/relationships/image" Target="../media/image50.png"/><Relationship Id="rId23" Type="http://schemas.openxmlformats.org/officeDocument/2006/relationships/image" Target="../media/image56.png"/><Relationship Id="rId10" Type="http://schemas.microsoft.com/office/2007/relationships/hdphoto" Target="../media/hdphoto12.wdp"/><Relationship Id="rId19"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46.png"/><Relationship Id="rId14" Type="http://schemas.microsoft.com/office/2007/relationships/hdphoto" Target="../media/hdphoto13.wdp"/><Relationship Id="rId22" Type="http://schemas.openxmlformats.org/officeDocument/2006/relationships/image" Target="../media/image55.jpe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17.wdp"/><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6.jpeg"/><Relationship Id="rId3" Type="http://schemas.openxmlformats.org/officeDocument/2006/relationships/notesSlide" Target="../notesSlides/notesSlide7.xml"/><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71.emf"/><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image" Target="../media/image69.emf"/><Relationship Id="rId9" Type="http://schemas.openxmlformats.org/officeDocument/2006/relationships/image" Target="../media/image73.png"/><Relationship Id="rId14" Type="http://schemas.openxmlformats.org/officeDocument/2006/relationships/image" Target="../media/image77.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jpeg"/><Relationship Id="rId3" Type="http://schemas.openxmlformats.org/officeDocument/2006/relationships/notesSlide" Target="../notesSlides/notesSlide8.xml"/><Relationship Id="rId7" Type="http://schemas.openxmlformats.org/officeDocument/2006/relationships/image" Target="../media/image81.png"/><Relationship Id="rId12" Type="http://schemas.openxmlformats.org/officeDocument/2006/relationships/image" Target="../media/image85.jpe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80.png"/><Relationship Id="rId11" Type="http://schemas.microsoft.com/office/2007/relationships/hdphoto" Target="../media/hdphoto18.wdp"/><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7.jpeg"/></Relationships>
</file>

<file path=ppt/slides/_rels/slide9.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84.png"/><Relationship Id="rId3" Type="http://schemas.openxmlformats.org/officeDocument/2006/relationships/notesSlide" Target="../notesSlides/notesSlide9.xml"/><Relationship Id="rId7" Type="http://schemas.openxmlformats.org/officeDocument/2006/relationships/image" Target="../media/image82.png"/><Relationship Id="rId12" Type="http://schemas.openxmlformats.org/officeDocument/2006/relationships/image" Target="../media/image94.png"/><Relationship Id="rId2" Type="http://schemas.openxmlformats.org/officeDocument/2006/relationships/slideLayout" Target="../slideLayouts/slideLayout14.xml"/><Relationship Id="rId16" Type="http://schemas.openxmlformats.org/officeDocument/2006/relationships/image" Target="../media/image96.png"/><Relationship Id="rId1" Type="http://schemas.openxmlformats.org/officeDocument/2006/relationships/tags" Target="../tags/tag5.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0.png"/><Relationship Id="rId15" Type="http://schemas.openxmlformats.org/officeDocument/2006/relationships/image" Target="../media/image95.png"/><Relationship Id="rId10" Type="http://schemas.openxmlformats.org/officeDocument/2006/relationships/image" Target="../media/image92.jpg"/><Relationship Id="rId4" Type="http://schemas.openxmlformats.org/officeDocument/2006/relationships/image" Target="../media/image88.jpg"/><Relationship Id="rId9" Type="http://schemas.openxmlformats.org/officeDocument/2006/relationships/image" Target="../media/image91.jpeg"/><Relationship Id="rId1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54099" y="1868475"/>
            <a:ext cx="7342691" cy="769441"/>
          </a:xfrm>
          <a:prstGeom prst="rect">
            <a:avLst/>
          </a:prstGeom>
          <a:noFill/>
        </p:spPr>
        <p:txBody>
          <a:bodyPr wrap="square" rtlCol="0">
            <a:spAutoFit/>
          </a:bodyPr>
          <a:lstStyle/>
          <a:p>
            <a:r>
              <a:rPr lang="ja-JP" altLang="en-US" sz="4400" b="1" dirty="0">
                <a:solidFill>
                  <a:schemeClr val="tx1">
                    <a:lumMod val="75000"/>
                    <a:lumOff val="25000"/>
                  </a:schemeClr>
                </a:solidFill>
                <a:latin typeface="Meiryo UI" panose="020B0604030504040204" pitchFamily="50" charset="-128"/>
                <a:ea typeface="Meiryo UI" panose="020B0604030504040204" pitchFamily="50" charset="-128"/>
              </a:rPr>
              <a:t>組付け　スポンジ工程</a:t>
            </a:r>
            <a:endParaRPr lang="en-US" altLang="ja-JP" sz="4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614863" y="4422081"/>
            <a:ext cx="6152883" cy="830997"/>
          </a:xfrm>
          <a:prstGeom prst="rect">
            <a:avLst/>
          </a:prstGeom>
          <a:noFill/>
        </p:spPr>
        <p:txBody>
          <a:bodyPr wrap="square" rtlCol="0">
            <a:spAutoFit/>
          </a:bodyPr>
          <a:lstStyle/>
          <a:p>
            <a:pPr algn="r"/>
            <a:r>
              <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rPr>
              <a:t>FC</a:t>
            </a: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　</a:t>
            </a:r>
            <a:r>
              <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rPr>
              <a:t>WS</a:t>
            </a: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　第</a:t>
            </a:r>
            <a:r>
              <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製造部　機能部品</a:t>
            </a:r>
            <a:r>
              <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rPr>
              <a:t>3</a:t>
            </a: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課 </a:t>
            </a:r>
            <a:r>
              <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rPr>
              <a:t>33</a:t>
            </a: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係</a:t>
            </a:r>
            <a:endPar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endParaRPr>
          </a:p>
          <a:p>
            <a:pPr algn="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　　　　フューエルキャップ サークル</a:t>
            </a:r>
          </a:p>
        </p:txBody>
      </p:sp>
      <p:grpSp>
        <p:nvGrpSpPr>
          <p:cNvPr id="2" name="グループ化 1"/>
          <p:cNvGrpSpPr/>
          <p:nvPr/>
        </p:nvGrpSpPr>
        <p:grpSpPr>
          <a:xfrm>
            <a:off x="6330168" y="5322416"/>
            <a:ext cx="2457898" cy="717228"/>
            <a:chOff x="5395448" y="5373216"/>
            <a:chExt cx="2457898" cy="717228"/>
          </a:xfrm>
        </p:grpSpPr>
        <p:sp>
          <p:nvSpPr>
            <p:cNvPr id="10" name="テキスト ボックス 9"/>
            <p:cNvSpPr txBox="1"/>
            <p:nvPr/>
          </p:nvSpPr>
          <p:spPr>
            <a:xfrm>
              <a:off x="5395448" y="5373216"/>
              <a:ext cx="245789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rPr>
                <a:t>発表 ：大崎　有毅</a:t>
              </a:r>
              <a:endPar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534830" y="5690334"/>
              <a:ext cx="2298196" cy="400110"/>
            </a:xfrm>
            <a:prstGeom prst="rect">
              <a:avLst/>
            </a:prstGeom>
            <a:noFill/>
          </p:spPr>
          <p:txBody>
            <a:bodyPr wrap="square" rtlCol="0">
              <a:spAutoFit/>
            </a:bodyPr>
            <a:lstStyle/>
            <a:p>
              <a:r>
                <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rPr>
                <a:t>PC</a:t>
              </a:r>
              <a:r>
                <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rPr>
                <a:t> ：中桐　弘太</a:t>
              </a:r>
              <a:endPar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
        <p:nvSpPr>
          <p:cNvPr id="11" name="テキスト ボックス 10"/>
          <p:cNvSpPr txBox="1"/>
          <p:nvPr/>
        </p:nvSpPr>
        <p:spPr>
          <a:xfrm>
            <a:off x="3230065" y="2760557"/>
            <a:ext cx="7342691" cy="769441"/>
          </a:xfrm>
          <a:prstGeom prst="rect">
            <a:avLst/>
          </a:prstGeom>
          <a:noFill/>
        </p:spPr>
        <p:txBody>
          <a:bodyPr wrap="square" rtlCol="0">
            <a:spAutoFit/>
          </a:bodyPr>
          <a:lstStyle/>
          <a:p>
            <a:r>
              <a:rPr lang="ja-JP" altLang="en-US" sz="4400" b="1" dirty="0">
                <a:solidFill>
                  <a:schemeClr val="tx1">
                    <a:lumMod val="75000"/>
                    <a:lumOff val="25000"/>
                  </a:schemeClr>
                </a:solidFill>
                <a:latin typeface="Meiryo UI" panose="020B0604030504040204" pitchFamily="50" charset="-128"/>
                <a:ea typeface="Meiryo UI" panose="020B0604030504040204" pitchFamily="50" charset="-128"/>
              </a:rPr>
              <a:t>はみ出し不良対策</a:t>
            </a:r>
            <a:endParaRPr lang="en-US" altLang="ja-JP" sz="4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1/31</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2574636"/>
      </p:ext>
    </p:extLst>
  </p:cSld>
  <p:clrMapOvr>
    <a:masterClrMapping/>
  </p:clrMapOvr>
  <mc:AlternateContent xmlns:mc="http://schemas.openxmlformats.org/markup-compatibility/2006" xmlns:p14="http://schemas.microsoft.com/office/powerpoint/2010/main">
    <mc:Choice Requires="p14">
      <p:transition p14:dur="10" advTm="16242"/>
    </mc:Choice>
    <mc:Fallback xmlns="">
      <p:transition advTm="162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4942" y="666448"/>
            <a:ext cx="538653" cy="486101"/>
          </a:xfrm>
          <a:prstGeom prst="rect">
            <a:avLst/>
          </a:prstGeom>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13148" t="12528" r="12177" b="14489"/>
          <a:stretch/>
        </p:blipFill>
        <p:spPr>
          <a:xfrm rot="2495152">
            <a:off x="5599625" y="232758"/>
            <a:ext cx="1052698" cy="1028841"/>
          </a:xfrm>
          <a:prstGeom prst="rect">
            <a:avLst/>
          </a:prstGeom>
        </p:spPr>
      </p:pic>
      <p:graphicFrame>
        <p:nvGraphicFramePr>
          <p:cNvPr id="220" name="グラフ 219"/>
          <p:cNvGraphicFramePr>
            <a:graphicFrameLocks/>
          </p:cNvGraphicFramePr>
          <p:nvPr/>
        </p:nvGraphicFramePr>
        <p:xfrm>
          <a:off x="3731652" y="4816486"/>
          <a:ext cx="2472416" cy="1865390"/>
        </p:xfrm>
        <a:graphic>
          <a:graphicData uri="http://schemas.openxmlformats.org/drawingml/2006/chart">
            <c:chart xmlns:c="http://schemas.openxmlformats.org/drawingml/2006/chart" xmlns:r="http://schemas.openxmlformats.org/officeDocument/2006/relationships" r:id="rId6"/>
          </a:graphicData>
        </a:graphic>
      </p:graphicFrame>
      <p:pic>
        <p:nvPicPr>
          <p:cNvPr id="56" name="図 55"/>
          <p:cNvPicPr>
            <a:picLocks noChangeAspect="1"/>
          </p:cNvPicPr>
          <p:nvPr/>
        </p:nvPicPr>
        <p:blipFill rotWithShape="1">
          <a:blip r:embed="rId7">
            <a:extLst>
              <a:ext uri="{28A0092B-C50C-407E-A947-70E740481C1C}">
                <a14:useLocalDpi xmlns:a14="http://schemas.microsoft.com/office/drawing/2010/main" val="0"/>
              </a:ext>
            </a:extLst>
          </a:blip>
          <a:srcRect l="17179" t="6071" r="20095" b="8663"/>
          <a:stretch/>
        </p:blipFill>
        <p:spPr>
          <a:xfrm>
            <a:off x="10587684" y="5230286"/>
            <a:ext cx="1547447" cy="1575581"/>
          </a:xfrm>
          <a:prstGeom prst="rect">
            <a:avLst/>
          </a:prstGeom>
        </p:spPr>
      </p:pic>
      <p:grpSp>
        <p:nvGrpSpPr>
          <p:cNvPr id="64" name="グループ化 63"/>
          <p:cNvGrpSpPr/>
          <p:nvPr/>
        </p:nvGrpSpPr>
        <p:grpSpPr>
          <a:xfrm>
            <a:off x="56830" y="1458666"/>
            <a:ext cx="5645690" cy="2430946"/>
            <a:chOff x="-556172" y="1458666"/>
            <a:chExt cx="6598999" cy="2809936"/>
          </a:xfrm>
        </p:grpSpPr>
        <p:graphicFrame>
          <p:nvGraphicFramePr>
            <p:cNvPr id="11" name="グラフ 10"/>
            <p:cNvGraphicFramePr>
              <a:graphicFrameLocks/>
            </p:cNvGraphicFramePr>
            <p:nvPr/>
          </p:nvGraphicFramePr>
          <p:xfrm>
            <a:off x="-556172" y="1458666"/>
            <a:ext cx="4675688"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12" name="テキスト ボックス 11"/>
            <p:cNvSpPr txBox="1"/>
            <p:nvPr/>
          </p:nvSpPr>
          <p:spPr>
            <a:xfrm>
              <a:off x="2866521" y="2735241"/>
              <a:ext cx="1789738" cy="391335"/>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フューエルキャップ</a:t>
              </a:r>
              <a:endParaRPr kumimoji="1" lang="ja-JP" altLang="en-US" sz="16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03985" y="3287166"/>
              <a:ext cx="124906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キャップレス</a:t>
              </a:r>
              <a:endParaRPr kumimoji="1" lang="ja-JP" altLang="en-US"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2246019" y="3320640"/>
              <a:ext cx="3796808" cy="426912"/>
            </a:xfrm>
            <a:prstGeom prst="rect">
              <a:avLst/>
            </a:prstGeom>
            <a:solidFill>
              <a:srgbClr val="FFFFC1"/>
            </a:solidFill>
            <a:ln>
              <a:noFill/>
            </a:ln>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キャップレス金額不良ロスが多い</a:t>
              </a:r>
            </a:p>
          </p:txBody>
        </p:sp>
        <p:sp>
          <p:nvSpPr>
            <p:cNvPr id="17" name="テキスト ボックス 16"/>
            <p:cNvSpPr txBox="1"/>
            <p:nvPr/>
          </p:nvSpPr>
          <p:spPr>
            <a:xfrm>
              <a:off x="2064575" y="2851405"/>
              <a:ext cx="671979"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千円</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月</a:t>
              </a:r>
            </a:p>
          </p:txBody>
        </p:sp>
        <p:sp>
          <p:nvSpPr>
            <p:cNvPr id="18" name="テキスト ボックス 17"/>
            <p:cNvSpPr txBox="1"/>
            <p:nvPr/>
          </p:nvSpPr>
          <p:spPr>
            <a:xfrm>
              <a:off x="837760" y="2786541"/>
              <a:ext cx="1077740" cy="391335"/>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千</a:t>
              </a:r>
              <a:r>
                <a:rPr kumimoji="1" lang="ja-JP" altLang="en-US" sz="1600" b="1" dirty="0">
                  <a:latin typeface="Meiryo UI" panose="020B0604030504040204" pitchFamily="50" charset="-128"/>
                  <a:ea typeface="Meiryo UI" panose="020B0604030504040204" pitchFamily="50" charset="-128"/>
                </a:rPr>
                <a:t>円</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月</a:t>
              </a:r>
            </a:p>
          </p:txBody>
        </p:sp>
        <p:sp>
          <p:nvSpPr>
            <p:cNvPr id="7" name="テキスト ボックス 6"/>
            <p:cNvSpPr txBox="1"/>
            <p:nvPr/>
          </p:nvSpPr>
          <p:spPr>
            <a:xfrm flipH="1">
              <a:off x="659842" y="3877267"/>
              <a:ext cx="3240401" cy="39133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図</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 金額ロス不良発生グラフ</a:t>
              </a:r>
              <a:endParaRPr kumimoji="1" lang="ja-JP" altLang="en-US" sz="1600" b="1" dirty="0">
                <a:latin typeface="Meiryo UI" panose="020B0604030504040204" pitchFamily="50" charset="-128"/>
                <a:ea typeface="Meiryo UI" panose="020B0604030504040204" pitchFamily="50" charset="-128"/>
              </a:endParaRPr>
            </a:p>
          </p:txBody>
        </p:sp>
      </p:grpSp>
      <p:sp>
        <p:nvSpPr>
          <p:cNvPr id="4" name="テキスト ボックス 3"/>
          <p:cNvSpPr txBox="1"/>
          <p:nvPr/>
        </p:nvSpPr>
        <p:spPr>
          <a:xfrm>
            <a:off x="1087736" y="1346244"/>
            <a:ext cx="3846004" cy="400110"/>
          </a:xfrm>
          <a:prstGeom prst="rect">
            <a:avLst/>
          </a:prstGeom>
          <a:noFill/>
        </p:spPr>
        <p:txBody>
          <a:bodyPr wrap="square" rtlCol="0" anchor="ctr">
            <a:spAutoFit/>
          </a:bodyPr>
          <a:lstStyle/>
          <a:p>
            <a:r>
              <a:rPr lang="ja-JP" altLang="en-US" sz="1600" b="1" dirty="0">
                <a:latin typeface="Meiryo UI" panose="020B0604030504040204" pitchFamily="50" charset="-128"/>
                <a:ea typeface="Meiryo UI" panose="020B0604030504040204" pitchFamily="50" charset="-128"/>
              </a:rPr>
              <a:t>係内手動機ロス金額：</a:t>
            </a:r>
            <a:r>
              <a:rPr kumimoji="1" lang="en-US" altLang="ja-JP" sz="2000" b="1" u="sng" dirty="0">
                <a:solidFill>
                  <a:srgbClr val="FF0000"/>
                </a:solidFill>
                <a:latin typeface="Meiryo UI" panose="020B0604030504040204" pitchFamily="50" charset="-128"/>
                <a:ea typeface="Meiryo UI" panose="020B0604030504040204" pitchFamily="50" charset="-128"/>
              </a:rPr>
              <a:t>330.5</a:t>
            </a:r>
            <a:r>
              <a:rPr kumimoji="1" lang="ja-JP" altLang="en-US" sz="2000" b="1" u="sng" dirty="0">
                <a:solidFill>
                  <a:srgbClr val="FF0000"/>
                </a:solidFill>
                <a:latin typeface="Meiryo UI" panose="020B0604030504040204" pitchFamily="50" charset="-128"/>
                <a:ea typeface="Meiryo UI" panose="020B0604030504040204" pitchFamily="50" charset="-128"/>
              </a:rPr>
              <a:t>千円</a:t>
            </a:r>
            <a:r>
              <a:rPr kumimoji="1" lang="en-US" altLang="ja-JP" sz="2000" b="1" u="sng" dirty="0">
                <a:solidFill>
                  <a:srgbClr val="FF0000"/>
                </a:solidFill>
                <a:latin typeface="Meiryo UI" panose="020B0604030504040204" pitchFamily="50" charset="-128"/>
                <a:ea typeface="Meiryo UI" panose="020B0604030504040204" pitchFamily="50" charset="-128"/>
              </a:rPr>
              <a:t>/</a:t>
            </a:r>
            <a:r>
              <a:rPr kumimoji="1" lang="ja-JP" altLang="en-US" sz="2000" b="1" u="sng" dirty="0">
                <a:solidFill>
                  <a:srgbClr val="FF0000"/>
                </a:solidFill>
                <a:latin typeface="Meiryo UI" panose="020B0604030504040204" pitchFamily="50" charset="-128"/>
                <a:ea typeface="Meiryo UI" panose="020B0604030504040204" pitchFamily="50" charset="-128"/>
              </a:rPr>
              <a:t>月</a:t>
            </a:r>
            <a:endParaRPr kumimoji="1"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6830" y="795136"/>
            <a:ext cx="1996059"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工程</a:t>
            </a:r>
            <a:r>
              <a:rPr kumimoji="1" lang="ja-JP" altLang="en-US" sz="2000" b="1" dirty="0">
                <a:latin typeface="Meiryo UI" panose="020B0604030504040204" pitchFamily="50" charset="-128"/>
                <a:ea typeface="Meiryo UI" panose="020B0604030504040204" pitchFamily="50" charset="-128"/>
              </a:rPr>
              <a:t>ロスの確認</a:t>
            </a:r>
          </a:p>
        </p:txBody>
      </p:sp>
      <p:sp>
        <p:nvSpPr>
          <p:cNvPr id="20" name="テキスト ボックス 19"/>
          <p:cNvSpPr txBox="1"/>
          <p:nvPr/>
        </p:nvSpPr>
        <p:spPr>
          <a:xfrm>
            <a:off x="60442" y="1066337"/>
            <a:ext cx="552350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①手動機キャップ・キャップレス比率</a:t>
            </a:r>
            <a:r>
              <a:rPr lang="ja-JP" altLang="en-US" sz="16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（調査期間</a:t>
            </a:r>
            <a:r>
              <a:rPr lang="en-US" altLang="ja-JP" sz="1400" dirty="0">
                <a:latin typeface="Meiryo UI" panose="020B0604030504040204" pitchFamily="50" charset="-128"/>
                <a:ea typeface="Meiryo UI" panose="020B0604030504040204" pitchFamily="50" charset="-128"/>
              </a:rPr>
              <a:t>7/1~7/31</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0151141" y="2269781"/>
            <a:ext cx="2738634" cy="954107"/>
          </a:xfrm>
          <a:prstGeom prst="rect">
            <a:avLst/>
          </a:prstGeom>
          <a:noFill/>
          <a:ln w="28575">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・スポンジ工程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・生産数：</a:t>
            </a:r>
            <a:r>
              <a:rPr lang="en-US" altLang="ja-JP" sz="1400" dirty="0">
                <a:latin typeface="Meiryo UI" panose="020B0604030504040204" pitchFamily="50" charset="-128"/>
                <a:ea typeface="Meiryo UI" panose="020B0604030504040204" pitchFamily="50" charset="-128"/>
              </a:rPr>
              <a:t>13,571</a:t>
            </a:r>
            <a:r>
              <a:rPr lang="ja-JP" altLang="en-US" sz="1400" dirty="0">
                <a:latin typeface="Meiryo UI" panose="020B0604030504040204" pitchFamily="50" charset="-128"/>
                <a:ea typeface="Meiryo UI" panose="020B0604030504040204" pitchFamily="50" charset="-128"/>
              </a:rPr>
              <a:t>ヶ</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月</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・不良数：</a:t>
            </a:r>
            <a:r>
              <a:rPr kumimoji="1" lang="en-US" altLang="ja-JP" sz="1400" dirty="0">
                <a:latin typeface="Meiryo UI" panose="020B0604030504040204" pitchFamily="50" charset="-128"/>
                <a:ea typeface="Meiryo UI" panose="020B0604030504040204" pitchFamily="50" charset="-128"/>
              </a:rPr>
              <a:t>179</a:t>
            </a:r>
            <a:r>
              <a:rPr kumimoji="1" lang="ja-JP" altLang="en-US" sz="1400" dirty="0">
                <a:latin typeface="Meiryo UI" panose="020B0604030504040204" pitchFamily="50" charset="-128"/>
                <a:ea typeface="Meiryo UI" panose="020B0604030504040204" pitchFamily="50" charset="-128"/>
              </a:rPr>
              <a:t>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月</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・不良率：</a:t>
            </a:r>
            <a:r>
              <a:rPr kumimoji="1" lang="en-US" altLang="ja-JP" sz="1400" dirty="0">
                <a:latin typeface="Meiryo UI" panose="020B0604030504040204" pitchFamily="50" charset="-128"/>
                <a:ea typeface="Meiryo UI" panose="020B0604030504040204" pitchFamily="50" charset="-128"/>
              </a:rPr>
              <a:t>1.3%</a:t>
            </a:r>
            <a:endParaRPr kumimoji="1" lang="ja-JP" altLang="en-US" sz="1400" dirty="0">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57F0E477-21C8-4477-BF52-993C22650909}"/>
              </a:ext>
            </a:extLst>
          </p:cNvPr>
          <p:cNvGrpSpPr/>
          <p:nvPr/>
        </p:nvGrpSpPr>
        <p:grpSpPr>
          <a:xfrm>
            <a:off x="6828109" y="4440589"/>
            <a:ext cx="3178580" cy="2276525"/>
            <a:chOff x="-298778" y="135398"/>
            <a:chExt cx="3702572" cy="2549787"/>
          </a:xfrm>
        </p:grpSpPr>
        <p:graphicFrame>
          <p:nvGraphicFramePr>
            <p:cNvPr id="31" name="グラフ 30">
              <a:extLst>
                <a:ext uri="{FF2B5EF4-FFF2-40B4-BE49-F238E27FC236}">
                  <a16:creationId xmlns:a16="http://schemas.microsoft.com/office/drawing/2014/main" id="{3E13A99E-C211-48D4-878D-F5EAD4694649}"/>
                </a:ext>
              </a:extLst>
            </p:cNvPr>
            <p:cNvGraphicFramePr/>
            <p:nvPr/>
          </p:nvGraphicFramePr>
          <p:xfrm>
            <a:off x="-37268" y="393625"/>
            <a:ext cx="2801418" cy="2291560"/>
          </p:xfrm>
          <a:graphic>
            <a:graphicData uri="http://schemas.openxmlformats.org/drawingml/2006/chart">
              <c:chart xmlns:c="http://schemas.openxmlformats.org/drawingml/2006/chart" xmlns:r="http://schemas.openxmlformats.org/officeDocument/2006/relationships" r:id="rId9"/>
            </a:graphicData>
          </a:graphic>
        </p:graphicFrame>
        <p:sp>
          <p:nvSpPr>
            <p:cNvPr id="32" name="テキスト ボックス 11">
              <a:extLst>
                <a:ext uri="{FF2B5EF4-FFF2-40B4-BE49-F238E27FC236}">
                  <a16:creationId xmlns:a16="http://schemas.microsoft.com/office/drawing/2014/main" id="{ECADBD5B-4B4C-4F0D-ACF7-5148EF27F7A5}"/>
                </a:ext>
              </a:extLst>
            </p:cNvPr>
            <p:cNvSpPr txBox="1"/>
            <p:nvPr/>
          </p:nvSpPr>
          <p:spPr>
            <a:xfrm>
              <a:off x="-298778" y="135398"/>
              <a:ext cx="1582548" cy="4305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H/</a:t>
              </a:r>
              <a:r>
                <a:rPr lang="ja-JP" altLang="en-US" sz="1200" dirty="0">
                  <a:latin typeface="Meiryo UI" panose="020B0604030504040204" pitchFamily="50" charset="-128"/>
                  <a:ea typeface="Meiryo UI" panose="020B0604030504040204" pitchFamily="50" charset="-128"/>
                </a:rPr>
                <a:t>日</a:t>
              </a:r>
              <a:r>
                <a:rPr kumimoji="1" lang="ja-JP" altLang="en-US" sz="1200" dirty="0">
                  <a:latin typeface="Meiryo UI" panose="020B0604030504040204" pitchFamily="50" charset="-128"/>
                  <a:ea typeface="Meiryo UI" panose="020B0604030504040204" pitchFamily="50" charset="-128"/>
                </a:rPr>
                <a:t>）</a:t>
              </a:r>
            </a:p>
          </p:txBody>
        </p:sp>
        <p:sp>
          <p:nvSpPr>
            <p:cNvPr id="34" name="テキスト ボックス 16">
              <a:extLst>
                <a:ext uri="{FF2B5EF4-FFF2-40B4-BE49-F238E27FC236}">
                  <a16:creationId xmlns:a16="http://schemas.microsoft.com/office/drawing/2014/main" id="{E0445E70-5BB0-4FDC-A33F-8D6E6E656A54}"/>
                </a:ext>
              </a:extLst>
            </p:cNvPr>
            <p:cNvSpPr txBox="1"/>
            <p:nvPr/>
          </p:nvSpPr>
          <p:spPr>
            <a:xfrm>
              <a:off x="1743120" y="1116602"/>
              <a:ext cx="1660674" cy="6321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latin typeface="Meiryo UI" panose="020B0604030504040204" pitchFamily="50" charset="-128"/>
                  <a:ea typeface="Meiryo UI" panose="020B0604030504040204" pitchFamily="50" charset="-128"/>
                </a:rPr>
                <a:t>定時　</a:t>
              </a:r>
              <a:r>
                <a:rPr kumimoji="1" lang="en-US" altLang="ja-JP" sz="1200" dirty="0">
                  <a:latin typeface="Meiryo UI" panose="020B0604030504040204" pitchFamily="50" charset="-128"/>
                  <a:ea typeface="Meiryo UI" panose="020B0604030504040204" pitchFamily="50" charset="-128"/>
                </a:rPr>
                <a:t>7.7</a:t>
              </a:r>
              <a:r>
                <a:rPr kumimoji="1" lang="ja-JP" altLang="en-US" sz="1200" dirty="0">
                  <a:latin typeface="Meiryo UI" panose="020B0604030504040204" pitchFamily="50" charset="-128"/>
                  <a:ea typeface="Meiryo UI" panose="020B0604030504040204" pitchFamily="50" charset="-128"/>
                </a:rPr>
                <a:t>ｈ</a:t>
              </a:r>
            </a:p>
          </p:txBody>
        </p:sp>
      </p:grpSp>
      <p:sp>
        <p:nvSpPr>
          <p:cNvPr id="39" name="テキスト ボックス 38"/>
          <p:cNvSpPr txBox="1"/>
          <p:nvPr/>
        </p:nvSpPr>
        <p:spPr>
          <a:xfrm>
            <a:off x="7304239" y="4156828"/>
            <a:ext cx="2738698" cy="523220"/>
          </a:xfrm>
          <a:prstGeom prst="rect">
            <a:avLst/>
          </a:prstGeom>
          <a:noFill/>
        </p:spPr>
        <p:txBody>
          <a:bodyPr wrap="none" rtlCol="0">
            <a:spAutoFit/>
          </a:bodyPr>
          <a:lstStyle/>
          <a:p>
            <a:r>
              <a:rPr kumimoji="1" lang="en-US" altLang="ja-JP" sz="1600" b="1" u="sng" dirty="0">
                <a:solidFill>
                  <a:srgbClr val="FF0000"/>
                </a:solidFill>
                <a:latin typeface="Meiryo UI" panose="020B0604030504040204" pitchFamily="50" charset="-128"/>
                <a:ea typeface="Meiryo UI" panose="020B0604030504040204" pitchFamily="50" charset="-128"/>
              </a:rPr>
              <a:t>TOTAL:306</a:t>
            </a:r>
            <a:r>
              <a:rPr kumimoji="1" lang="ja-JP" altLang="en-US" sz="1600" b="1" u="sng" dirty="0">
                <a:solidFill>
                  <a:srgbClr val="FF0000"/>
                </a:solidFill>
                <a:latin typeface="Meiryo UI" panose="020B0604030504040204" pitchFamily="50" charset="-128"/>
                <a:ea typeface="Meiryo UI" panose="020B0604030504040204" pitchFamily="50" charset="-128"/>
              </a:rPr>
              <a:t>千円</a:t>
            </a:r>
            <a:r>
              <a:rPr kumimoji="1" lang="en-US" altLang="ja-JP" sz="1600" b="1" u="sng" dirty="0">
                <a:solidFill>
                  <a:srgbClr val="FF0000"/>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年（</a:t>
            </a:r>
            <a:r>
              <a:rPr lang="en-US" altLang="ja-JP" sz="1600" b="1" u="sng" dirty="0">
                <a:solidFill>
                  <a:srgbClr val="FF0000"/>
                </a:solidFill>
                <a:latin typeface="Meiryo UI" panose="020B0604030504040204" pitchFamily="50" charset="-128"/>
                <a:ea typeface="Meiryo UI" panose="020B0604030504040204" pitchFamily="50" charset="-128"/>
              </a:rPr>
              <a:t>B</a:t>
            </a:r>
            <a:r>
              <a:rPr lang="ja-JP" altLang="en-US" sz="1600" b="1" u="sng" dirty="0">
                <a:solidFill>
                  <a:srgbClr val="FF0000"/>
                </a:solidFill>
                <a:latin typeface="Meiryo UI" panose="020B0604030504040204" pitchFamily="50" charset="-128"/>
                <a:ea typeface="Meiryo UI" panose="020B0604030504040204" pitchFamily="50" charset="-128"/>
              </a:rPr>
              <a:t>）</a:t>
            </a:r>
            <a:endParaRPr lang="en-US" altLang="ja-JP" sz="1600" b="1" u="sng" dirty="0">
              <a:solidFill>
                <a:srgbClr val="FF0000"/>
              </a:solidFill>
              <a:latin typeface="Meiryo UI" panose="020B0604030504040204" pitchFamily="50" charset="-128"/>
              <a:ea typeface="Meiryo UI" panose="020B0604030504040204" pitchFamily="50" charset="-128"/>
            </a:endParaRPr>
          </a:p>
          <a:p>
            <a:r>
              <a:rPr kumimoji="1" lang="ja-JP" altLang="en-US" sz="1200"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残業ロス工数）</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1563110" y="0"/>
            <a:ext cx="675190"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7/23</a:t>
            </a:r>
            <a:endParaRPr kumimoji="1" lang="ja-JP" altLang="en-US" sz="1200" b="1"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1</a:t>
            </a:r>
            <a:endParaRPr lang="ja-JP" altLang="en-US" sz="3200" b="1" dirty="0">
              <a:latin typeface="Meiryo UI" panose="020B0604030504040204" pitchFamily="50" charset="-128"/>
              <a:ea typeface="Meiryo UI" panose="020B0604030504040204" pitchFamily="50" charset="-128"/>
            </a:endParaRPr>
          </a:p>
        </p:txBody>
      </p:sp>
      <p:grpSp>
        <p:nvGrpSpPr>
          <p:cNvPr id="44" name="グループ化 43"/>
          <p:cNvGrpSpPr/>
          <p:nvPr/>
        </p:nvGrpSpPr>
        <p:grpSpPr>
          <a:xfrm>
            <a:off x="9013685" y="26146"/>
            <a:ext cx="2160704" cy="1139084"/>
            <a:chOff x="459444" y="4657968"/>
            <a:chExt cx="2160704" cy="1139084"/>
          </a:xfrm>
        </p:grpSpPr>
        <p:sp>
          <p:nvSpPr>
            <p:cNvPr id="45" name="テキスト ボックス 44"/>
            <p:cNvSpPr txBox="1"/>
            <p:nvPr/>
          </p:nvSpPr>
          <p:spPr>
            <a:xfrm>
              <a:off x="760752" y="5301666"/>
              <a:ext cx="1859396"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選定理由　＞</a:t>
              </a:r>
              <a:endParaRPr lang="en-US" altLang="ja-JP" sz="1600" b="1" dirty="0">
                <a:latin typeface="Meiryo UI" panose="020B0604030504040204" pitchFamily="50" charset="-128"/>
                <a:ea typeface="Meiryo UI" panose="020B0604030504040204" pitchFamily="50" charset="-128"/>
              </a:endParaRPr>
            </a:p>
          </p:txBody>
        </p:sp>
        <p:sp>
          <p:nvSpPr>
            <p:cNvPr id="46" name="角丸四角形 45"/>
            <p:cNvSpPr/>
            <p:nvPr/>
          </p:nvSpPr>
          <p:spPr>
            <a:xfrm>
              <a:off x="508000" y="4657968"/>
              <a:ext cx="1788806"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90653" y="4968122"/>
              <a:ext cx="1143262"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459444" y="4700615"/>
              <a:ext cx="1837361" cy="338554"/>
            </a:xfrm>
            <a:prstGeom prst="rect">
              <a:avLst/>
            </a:prstGeom>
            <a:noFill/>
          </p:spPr>
          <p:txBody>
            <a:bodyPr wrap="none" rtlCol="0">
              <a:spAutoFit/>
            </a:bodyPr>
            <a:lstStyle/>
            <a:p>
              <a:pPr algn="ctr"/>
              <a:r>
                <a:rPr kumimoji="1" lang="en-US" altLang="ja-JP" sz="1600" b="1" dirty="0">
                  <a:solidFill>
                    <a:srgbClr val="0000FF"/>
                  </a:solidFill>
                  <a:latin typeface="Meiryo UI" panose="020B0604030504040204" pitchFamily="50" charset="-128"/>
                  <a:ea typeface="Meiryo UI" panose="020B0604030504040204" pitchFamily="50" charset="-128"/>
                </a:rPr>
                <a:t>【</a:t>
              </a:r>
              <a:r>
                <a:rPr kumimoji="1" lang="ja-JP" altLang="en-US" sz="1600" b="1" dirty="0">
                  <a:solidFill>
                    <a:srgbClr val="0000FF"/>
                  </a:solidFill>
                  <a:latin typeface="Meiryo UI" panose="020B0604030504040204" pitchFamily="50" charset="-128"/>
                  <a:ea typeface="Meiryo UI" panose="020B0604030504040204" pitchFamily="50" charset="-128"/>
                </a:rPr>
                <a:t>レベル</a:t>
              </a:r>
              <a:r>
                <a:rPr kumimoji="1" lang="en-US" altLang="ja-JP" sz="1600" b="1" dirty="0">
                  <a:solidFill>
                    <a:srgbClr val="0000FF"/>
                  </a:solidFill>
                  <a:latin typeface="Meiryo UI" panose="020B0604030504040204" pitchFamily="50" charset="-128"/>
                  <a:ea typeface="Meiryo UI" panose="020B0604030504040204" pitchFamily="50" charset="-128"/>
                </a:rPr>
                <a:t>UP</a:t>
              </a:r>
              <a:r>
                <a:rPr kumimoji="1" lang="ja-JP" altLang="en-US" sz="1600" b="1" dirty="0">
                  <a:solidFill>
                    <a:srgbClr val="0000FF"/>
                  </a:solidFill>
                  <a:latin typeface="Meiryo UI" panose="020B0604030504040204" pitchFamily="50" charset="-128"/>
                  <a:ea typeface="Meiryo UI" panose="020B0604030504040204" pitchFamily="50" charset="-128"/>
                </a:rPr>
                <a:t>ポイント</a:t>
              </a:r>
              <a:r>
                <a:rPr kumimoji="1" lang="en-US" altLang="ja-JP" sz="1600" b="1" dirty="0">
                  <a:solidFill>
                    <a:srgbClr val="0000FF"/>
                  </a:solidFill>
                  <a:latin typeface="Meiryo UI" panose="020B0604030504040204" pitchFamily="50" charset="-128"/>
                  <a:ea typeface="Meiryo UI" panose="020B0604030504040204" pitchFamily="50" charset="-128"/>
                </a:rPr>
                <a:t>】</a:t>
              </a:r>
              <a:endParaRPr kumimoji="1" lang="ja-JP" altLang="en-US" sz="1600" b="1" dirty="0">
                <a:solidFill>
                  <a:srgbClr val="0000FF"/>
                </a:solidFill>
                <a:latin typeface="Meiryo UI" panose="020B0604030504040204" pitchFamily="50" charset="-128"/>
                <a:ea typeface="Meiryo UI" panose="020B0604030504040204" pitchFamily="50" charset="-128"/>
              </a:endParaRPr>
            </a:p>
          </p:txBody>
        </p:sp>
        <p:pic>
          <p:nvPicPr>
            <p:cNvPr id="49" name="Picture 2" descr="いろいろな棒グラフのイラスト | かわいいフリー素材集 いらすとや"/>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2157" y="5280945"/>
              <a:ext cx="588822" cy="4382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いろいろな円グラフのイラスト | かわいいフリー素材集 いらすとや"/>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978" y="5270226"/>
              <a:ext cx="526826" cy="526826"/>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1266521" y="5237891"/>
              <a:ext cx="660758"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棒グラフ</a:t>
              </a:r>
              <a:endParaRPr lang="en-US" altLang="ja-JP" sz="1100"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00101" y="5238463"/>
              <a:ext cx="660758"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円グラフ</a:t>
              </a:r>
              <a:endParaRPr lang="en-US" altLang="ja-JP" sz="1100" b="1" dirty="0">
                <a:latin typeface="Meiryo UI" panose="020B0604030504040204" pitchFamily="50" charset="-128"/>
                <a:ea typeface="Meiryo UI" panose="020B0604030504040204" pitchFamily="50" charset="-128"/>
              </a:endParaRPr>
            </a:p>
          </p:txBody>
        </p:sp>
      </p:grpSp>
      <p:pic>
        <p:nvPicPr>
          <p:cNvPr id="3" name="図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30755" t="21105" r="16310" b="20520"/>
          <a:stretch/>
        </p:blipFill>
        <p:spPr>
          <a:xfrm rot="5400000">
            <a:off x="-21831" y="2002392"/>
            <a:ext cx="1156185" cy="956243"/>
          </a:xfrm>
          <a:prstGeom prst="rect">
            <a:avLst/>
          </a:prstGeom>
        </p:spPr>
      </p:pic>
      <p:sp>
        <p:nvSpPr>
          <p:cNvPr id="55" name="テキスト ボックス 54"/>
          <p:cNvSpPr txBox="1"/>
          <p:nvPr/>
        </p:nvSpPr>
        <p:spPr>
          <a:xfrm flipH="1">
            <a:off x="7141195" y="6563393"/>
            <a:ext cx="3633623"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図</a:t>
            </a:r>
            <a:r>
              <a:rPr lang="en-US" altLang="ja-JP" sz="1400" b="1" dirty="0">
                <a:latin typeface="Meiryo UI" panose="020B0604030504040204" pitchFamily="50" charset="-128"/>
                <a:ea typeface="Meiryo UI" panose="020B0604030504040204" pitchFamily="50" charset="-128"/>
              </a:rPr>
              <a:t>5.</a:t>
            </a:r>
            <a:r>
              <a:rPr lang="ja-JP" altLang="en-US" sz="1400" b="1" dirty="0">
                <a:latin typeface="Meiryo UI" panose="020B0604030504040204" pitchFamily="50" charset="-128"/>
                <a:ea typeface="Meiryo UI" panose="020B0604030504040204" pitchFamily="50" charset="-128"/>
              </a:rPr>
              <a:t>　スポンジ工程　山積みグラフ</a:t>
            </a:r>
            <a:endParaRPr kumimoji="1" lang="ja-JP" altLang="en-US" sz="1400" b="1"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709226" y="4897054"/>
            <a:ext cx="928459" cy="338554"/>
          </a:xfrm>
          <a:prstGeom prst="rect">
            <a:avLst/>
          </a:prstGeom>
          <a:solidFill>
            <a:srgbClr val="FFFFC1"/>
          </a:solid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ロス時間</a:t>
            </a:r>
            <a:endParaRPr kumimoji="1" lang="ja-JP" altLang="en-US" sz="1600" b="1" dirty="0">
              <a:latin typeface="Meiryo UI" panose="020B0604030504040204" pitchFamily="50" charset="-128"/>
              <a:ea typeface="Meiryo UI" panose="020B0604030504040204" pitchFamily="50" charset="-128"/>
            </a:endParaRPr>
          </a:p>
        </p:txBody>
      </p:sp>
      <p:grpSp>
        <p:nvGrpSpPr>
          <p:cNvPr id="69" name="グループ化 68"/>
          <p:cNvGrpSpPr/>
          <p:nvPr/>
        </p:nvGrpSpPr>
        <p:grpSpPr>
          <a:xfrm>
            <a:off x="5778122" y="1091798"/>
            <a:ext cx="6722368" cy="2946514"/>
            <a:chOff x="5296474" y="1112702"/>
            <a:chExt cx="6722368" cy="2946514"/>
          </a:xfrm>
        </p:grpSpPr>
        <p:graphicFrame>
          <p:nvGraphicFramePr>
            <p:cNvPr id="5" name="グラフ 4"/>
            <p:cNvGraphicFramePr>
              <a:graphicFrameLocks/>
            </p:cNvGraphicFramePr>
            <p:nvPr>
              <p:extLst>
                <p:ext uri="{D42A27DB-BD31-4B8C-83A1-F6EECF244321}">
                  <p14:modId xmlns:p14="http://schemas.microsoft.com/office/powerpoint/2010/main" val="3744169342"/>
                </p:ext>
              </p:extLst>
            </p:nvPr>
          </p:nvGraphicFramePr>
          <p:xfrm>
            <a:off x="5452793" y="1672999"/>
            <a:ext cx="4572000" cy="2386217"/>
          </p:xfrm>
          <a:graphic>
            <a:graphicData uri="http://schemas.openxmlformats.org/drawingml/2006/chart">
              <c:chart xmlns:c="http://schemas.openxmlformats.org/drawingml/2006/chart" xmlns:r="http://schemas.openxmlformats.org/officeDocument/2006/relationships" r:id="rId14"/>
            </a:graphicData>
          </a:graphic>
        </p:graphicFrame>
        <p:sp>
          <p:nvSpPr>
            <p:cNvPr id="8" name="テキスト ボックス 7"/>
            <p:cNvSpPr txBox="1"/>
            <p:nvPr/>
          </p:nvSpPr>
          <p:spPr>
            <a:xfrm flipH="1">
              <a:off x="6321114" y="3626503"/>
              <a:ext cx="3633623"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図</a:t>
              </a:r>
              <a:r>
                <a:rPr lang="en-US" altLang="ja-JP" sz="1400" b="1" dirty="0">
                  <a:latin typeface="Meiryo UI" panose="020B0604030504040204" pitchFamily="50" charset="-128"/>
                  <a:ea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rPr>
                <a:t>　手動組付け工程別金額ロス発生グラフ</a:t>
              </a:r>
              <a:endParaRPr kumimoji="1" lang="ja-JP" altLang="en-US" sz="1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253683" y="1932059"/>
              <a:ext cx="673582" cy="338554"/>
            </a:xfrm>
            <a:prstGeom prst="rect">
              <a:avLst/>
            </a:prstGeom>
            <a:noFill/>
          </p:spPr>
          <p:txBody>
            <a:bodyPr wrap="non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53.2</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530334" y="1112702"/>
              <a:ext cx="6488508"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②キャップレス手動組付け工程別　ロス金額</a:t>
              </a:r>
              <a:r>
                <a:rPr lang="ja-JP" altLang="en-US" sz="16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（調査期間</a:t>
              </a:r>
              <a:r>
                <a:rPr lang="en-US" altLang="ja-JP" sz="1400" dirty="0">
                  <a:latin typeface="Meiryo UI" panose="020B0604030504040204" pitchFamily="50" charset="-128"/>
                  <a:ea typeface="Meiryo UI" panose="020B0604030504040204" pitchFamily="50" charset="-128"/>
                </a:rPr>
                <a:t>7/1~7/31</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flipH="1">
              <a:off x="5296474" y="1414352"/>
              <a:ext cx="1475735" cy="276999"/>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千</a:t>
              </a:r>
              <a:r>
                <a:rPr kumimoji="1" lang="ja-JP" altLang="en-US" sz="1200" b="1" dirty="0">
                  <a:latin typeface="Meiryo UI" panose="020B0604030504040204" pitchFamily="50" charset="-128"/>
                  <a:ea typeface="Meiryo UI" panose="020B0604030504040204" pitchFamily="50" charset="-128"/>
                </a:rPr>
                <a:t>円</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月</a:t>
              </a:r>
              <a:r>
                <a:rPr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7190328" y="1553993"/>
              <a:ext cx="3390672" cy="369332"/>
            </a:xfrm>
            <a:prstGeom prst="rect">
              <a:avLst/>
            </a:prstGeom>
            <a:solidFill>
              <a:srgbClr val="FFFFC1"/>
            </a:solidFill>
            <a:ln>
              <a:noFill/>
            </a:ln>
          </p:spPr>
          <p:txBody>
            <a:bodyPr wrap="none" rtlCol="0">
              <a:spAutoFit/>
            </a:bodyPr>
            <a:lstStyle/>
            <a:p>
              <a:r>
                <a:rPr lang="ja-JP" altLang="en-US" b="1" dirty="0">
                  <a:latin typeface="Meiryo UI" panose="020B0604030504040204" pitchFamily="50" charset="-128"/>
                  <a:ea typeface="Meiryo UI" panose="020B0604030504040204" pitchFamily="50" charset="-128"/>
                </a:rPr>
                <a:t>スポンジ工程金額</a:t>
              </a:r>
              <a:r>
                <a:rPr kumimoji="1" lang="ja-JP" altLang="en-US" b="1" dirty="0">
                  <a:latin typeface="Meiryo UI" panose="020B0604030504040204" pitchFamily="50" charset="-128"/>
                  <a:ea typeface="Meiryo UI" panose="020B0604030504040204" pitchFamily="50" charset="-128"/>
                </a:rPr>
                <a:t>不良ロスが多い</a:t>
              </a:r>
            </a:p>
          </p:txBody>
        </p:sp>
        <p:sp>
          <p:nvSpPr>
            <p:cNvPr id="38" name="テキスト ボックス 37"/>
            <p:cNvSpPr txBox="1"/>
            <p:nvPr/>
          </p:nvSpPr>
          <p:spPr>
            <a:xfrm>
              <a:off x="7328605" y="1937551"/>
              <a:ext cx="4540025" cy="400110"/>
            </a:xfrm>
            <a:prstGeom prst="rect">
              <a:avLst/>
            </a:prstGeom>
            <a:noFill/>
          </p:spPr>
          <p:txBody>
            <a:bodyPr wrap="none" rtlCol="0">
              <a:spAutoFit/>
            </a:bodyPr>
            <a:lstStyle/>
            <a:p>
              <a:r>
                <a:rPr lang="en-US" altLang="ja-JP" sz="1400" b="1" dirty="0">
                  <a:latin typeface="Meiryo UI" panose="020B0604030504040204" pitchFamily="50" charset="-128"/>
                  <a:ea typeface="Meiryo UI" panose="020B0604030504040204" pitchFamily="50" charset="-128"/>
                </a:rPr>
                <a:t>53.2</a:t>
              </a:r>
              <a:r>
                <a:rPr lang="ja-JP" altLang="en-US" sz="1400" b="1" dirty="0">
                  <a:latin typeface="Meiryo UI" panose="020B0604030504040204" pitchFamily="50" charset="-128"/>
                  <a:ea typeface="Meiryo UI" panose="020B0604030504040204" pitchFamily="50" charset="-128"/>
                </a:rPr>
                <a:t>千円</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月</a:t>
              </a:r>
              <a:r>
                <a:rPr kumimoji="1" lang="en-US" altLang="ja-JP" sz="1400" b="1" dirty="0">
                  <a:latin typeface="Meiryo UI" panose="020B0604030504040204" pitchFamily="50" charset="-128"/>
                  <a:ea typeface="Meiryo UI" panose="020B0604030504040204" pitchFamily="50" charset="-128"/>
                </a:rPr>
                <a:t>×12</a:t>
              </a:r>
              <a:r>
                <a:rPr lang="ja-JP" altLang="en-US" sz="1400" b="1" dirty="0">
                  <a:latin typeface="Meiryo UI" panose="020B0604030504040204" pitchFamily="50" charset="-128"/>
                  <a:ea typeface="Meiryo UI" panose="020B0604030504040204" pitchFamily="50" charset="-128"/>
                </a:rPr>
                <a:t>ヶ月</a:t>
              </a:r>
              <a:r>
                <a:rPr kumimoji="1" lang="ja-JP" altLang="en-US" sz="1400" b="1" dirty="0">
                  <a:latin typeface="Meiryo UI" panose="020B0604030504040204" pitchFamily="50" charset="-128"/>
                  <a:ea typeface="Meiryo UI" panose="020B0604030504040204" pitchFamily="50" charset="-128"/>
                </a:rPr>
                <a:t>＝</a:t>
              </a:r>
              <a:r>
                <a:rPr lang="en-US" altLang="ja-JP" sz="2000" b="1" u="sng" dirty="0">
                  <a:solidFill>
                    <a:srgbClr val="FF0000"/>
                  </a:solidFill>
                  <a:latin typeface="Meiryo UI" panose="020B0604030504040204" pitchFamily="50" charset="-128"/>
                  <a:ea typeface="Meiryo UI" panose="020B0604030504040204" pitchFamily="50" charset="-128"/>
                </a:rPr>
                <a:t>638.4</a:t>
              </a:r>
              <a:r>
                <a:rPr kumimoji="1" lang="ja-JP" altLang="en-US" sz="2000" b="1" u="sng" dirty="0">
                  <a:solidFill>
                    <a:srgbClr val="FF0000"/>
                  </a:solidFill>
                  <a:latin typeface="Meiryo UI" panose="020B0604030504040204" pitchFamily="50" charset="-128"/>
                  <a:ea typeface="Meiryo UI" panose="020B0604030504040204" pitchFamily="50" charset="-128"/>
                </a:rPr>
                <a:t>千円</a:t>
              </a:r>
              <a:r>
                <a:rPr kumimoji="1" lang="en-US" altLang="ja-JP" sz="2000" b="1" u="sng" dirty="0">
                  <a:solidFill>
                    <a:srgbClr val="FF0000"/>
                  </a:solidFill>
                  <a:latin typeface="Meiryo UI" panose="020B0604030504040204" pitchFamily="50" charset="-128"/>
                  <a:ea typeface="Meiryo UI" panose="020B0604030504040204" pitchFamily="50" charset="-128"/>
                </a:rPr>
                <a:t>/</a:t>
              </a:r>
              <a:r>
                <a:rPr lang="ja-JP" altLang="en-US" sz="2000" b="1" u="sng" dirty="0">
                  <a:solidFill>
                    <a:srgbClr val="FF0000"/>
                  </a:solidFill>
                  <a:latin typeface="Meiryo UI" panose="020B0604030504040204" pitchFamily="50" charset="-128"/>
                  <a:ea typeface="Meiryo UI" panose="020B0604030504040204" pitchFamily="50" charset="-128"/>
                </a:rPr>
                <a:t>年（</a:t>
              </a:r>
              <a:r>
                <a:rPr lang="en-US" altLang="ja-JP" sz="2000" b="1" u="sng" dirty="0">
                  <a:solidFill>
                    <a:srgbClr val="FF0000"/>
                  </a:solidFill>
                  <a:latin typeface="Meiryo UI" panose="020B0604030504040204" pitchFamily="50" charset="-128"/>
                  <a:ea typeface="Meiryo UI" panose="020B0604030504040204" pitchFamily="50" charset="-128"/>
                </a:rPr>
                <a:t>A</a:t>
              </a:r>
              <a:r>
                <a:rPr lang="ja-JP" altLang="en-US" sz="2000" b="1" u="sng" dirty="0">
                  <a:solidFill>
                    <a:srgbClr val="FF0000"/>
                  </a:solidFill>
                  <a:latin typeface="Meiryo UI" panose="020B0604030504040204" pitchFamily="50" charset="-128"/>
                  <a:ea typeface="Meiryo UI" panose="020B0604030504040204" pitchFamily="50" charset="-128"/>
                </a:rPr>
                <a:t>）</a:t>
              </a:r>
              <a:endParaRPr kumimoji="1" lang="ja-JP" altLang="en-US" b="1" u="sng" dirty="0">
                <a:solidFill>
                  <a:srgbClr val="FF0000"/>
                </a:solidFill>
                <a:latin typeface="Meiryo UI" panose="020B0604030504040204" pitchFamily="50" charset="-128"/>
                <a:ea typeface="Meiryo UI" panose="020B0604030504040204" pitchFamily="50" charset="-128"/>
              </a:endParaRPr>
            </a:p>
          </p:txBody>
        </p:sp>
        <p:cxnSp>
          <p:nvCxnSpPr>
            <p:cNvPr id="23" name="直線コネクタ 22"/>
            <p:cNvCxnSpPr>
              <a:endCxn id="22" idx="1"/>
            </p:cNvCxnSpPr>
            <p:nvPr/>
          </p:nvCxnSpPr>
          <p:spPr>
            <a:xfrm flipV="1">
              <a:off x="6753368" y="1738659"/>
              <a:ext cx="436960" cy="726589"/>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grpSp>
      <p:cxnSp>
        <p:nvCxnSpPr>
          <p:cNvPr id="65" name="直線コネクタ 64"/>
          <p:cNvCxnSpPr/>
          <p:nvPr/>
        </p:nvCxnSpPr>
        <p:spPr>
          <a:xfrm flipV="1">
            <a:off x="8628411" y="5206824"/>
            <a:ext cx="376985" cy="155612"/>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H="1" flipV="1">
            <a:off x="1015101" y="2726850"/>
            <a:ext cx="443411" cy="306580"/>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70" name="図 6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6200000">
            <a:off x="4280394" y="1037682"/>
            <a:ext cx="760691" cy="2267701"/>
          </a:xfrm>
          <a:prstGeom prst="rect">
            <a:avLst/>
          </a:prstGeom>
        </p:spPr>
      </p:pic>
      <p:graphicFrame>
        <p:nvGraphicFramePr>
          <p:cNvPr id="71" name="グラフ 70">
            <a:extLst>
              <a:ext uri="{FF2B5EF4-FFF2-40B4-BE49-F238E27FC236}">
                <a16:creationId xmlns:a16="http://schemas.microsoft.com/office/drawing/2014/main" id="{878F10D9-FFBF-4199-B087-FA624C085857}"/>
              </a:ext>
            </a:extLst>
          </p:cNvPr>
          <p:cNvGraphicFramePr/>
          <p:nvPr/>
        </p:nvGraphicFramePr>
        <p:xfrm>
          <a:off x="81469" y="4500542"/>
          <a:ext cx="2604504" cy="2035325"/>
        </p:xfrm>
        <a:graphic>
          <a:graphicData uri="http://schemas.openxmlformats.org/drawingml/2006/chart">
            <c:chart xmlns:c="http://schemas.openxmlformats.org/drawingml/2006/chart" xmlns:r="http://schemas.openxmlformats.org/officeDocument/2006/relationships" r:id="rId16"/>
          </a:graphicData>
        </a:graphic>
      </p:graphicFrame>
      <p:cxnSp>
        <p:nvCxnSpPr>
          <p:cNvPr id="74" name="直線コネクタ 73"/>
          <p:cNvCxnSpPr/>
          <p:nvPr/>
        </p:nvCxnSpPr>
        <p:spPr>
          <a:xfrm flipV="1">
            <a:off x="2759726" y="2279150"/>
            <a:ext cx="657548" cy="182255"/>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flipH="1">
            <a:off x="450822" y="6569406"/>
            <a:ext cx="3633623"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図</a:t>
            </a:r>
            <a:r>
              <a:rPr lang="en-US" altLang="ja-JP" sz="1400" b="1" dirty="0">
                <a:latin typeface="Meiryo UI" panose="020B0604030504040204" pitchFamily="50" charset="-128"/>
                <a:ea typeface="Meiryo UI" panose="020B0604030504040204" pitchFamily="50" charset="-128"/>
              </a:rPr>
              <a:t>3.</a:t>
            </a:r>
            <a:r>
              <a:rPr lang="ja-JP" altLang="en-US" sz="1400" b="1" dirty="0">
                <a:latin typeface="Meiryo UI" panose="020B0604030504040204" pitchFamily="50" charset="-128"/>
                <a:ea typeface="Meiryo UI" panose="020B0604030504040204" pitchFamily="50" charset="-128"/>
              </a:rPr>
              <a:t>　スポンジ工程　可動率</a:t>
            </a:r>
            <a:endParaRPr kumimoji="1" lang="ja-JP" altLang="en-US" sz="1400" b="1" dirty="0">
              <a:latin typeface="Meiryo UI" panose="020B0604030504040204" pitchFamily="50" charset="-128"/>
              <a:ea typeface="Meiryo UI" panose="020B0604030504040204" pitchFamily="50" charset="-128"/>
            </a:endParaRPr>
          </a:p>
        </p:txBody>
      </p:sp>
      <p:cxnSp>
        <p:nvCxnSpPr>
          <p:cNvPr id="82" name="直線コネクタ 81"/>
          <p:cNvCxnSpPr>
            <a:endCxn id="85" idx="1"/>
          </p:cNvCxnSpPr>
          <p:nvPr/>
        </p:nvCxnSpPr>
        <p:spPr>
          <a:xfrm flipV="1">
            <a:off x="1544381" y="4611872"/>
            <a:ext cx="327137" cy="80386"/>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85" name="テキスト ボックス 84"/>
          <p:cNvSpPr txBox="1"/>
          <p:nvPr/>
        </p:nvSpPr>
        <p:spPr>
          <a:xfrm>
            <a:off x="1871518" y="4427206"/>
            <a:ext cx="1326004" cy="369332"/>
          </a:xfrm>
          <a:prstGeom prst="rect">
            <a:avLst/>
          </a:prstGeom>
          <a:solidFill>
            <a:srgbClr val="FFFFC1"/>
          </a:solidFill>
          <a:ln>
            <a:noFill/>
          </a:ln>
        </p:spPr>
        <p:txBody>
          <a:bodyPr wrap="none" rtlCol="0">
            <a:spAutoFit/>
          </a:bodyPr>
          <a:lstStyle/>
          <a:p>
            <a:r>
              <a:rPr lang="ja-JP" altLang="en-US" b="1" dirty="0">
                <a:latin typeface="Meiryo UI" panose="020B0604030504040204" pitchFamily="50" charset="-128"/>
                <a:ea typeface="Meiryo UI" panose="020B0604030504040204" pitchFamily="50" charset="-128"/>
              </a:rPr>
              <a:t>不良が影響</a:t>
            </a:r>
            <a:endParaRPr kumimoji="1" lang="ja-JP" altLang="en-US" b="1"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159772" y="3934769"/>
            <a:ext cx="3863558"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③スポンジ工程　可動率内訳　　　　　　</a:t>
            </a:r>
            <a:endParaRPr kumimoji="1" lang="ja-JP" altLang="en-US" sz="1600" dirty="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1799306" y="4824956"/>
            <a:ext cx="2746007" cy="61555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工程設計目標</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87%</a:t>
            </a:r>
            <a:r>
              <a:rPr lang="ja-JP" altLang="en-US" sz="1400" dirty="0">
                <a:latin typeface="Meiryo UI" panose="020B0604030504040204" pitchFamily="50" charset="-128"/>
                <a:ea typeface="Meiryo UI" panose="020B0604030504040204" pitchFamily="50" charset="-128"/>
              </a:rPr>
              <a:t>に対し</a:t>
            </a:r>
            <a:r>
              <a:rPr lang="ja-JP" altLang="en-US" sz="2000" b="1" u="sng" dirty="0">
                <a:solidFill>
                  <a:srgbClr val="FF0000"/>
                </a:solidFill>
                <a:latin typeface="Meiryo UI" panose="020B0604030504040204" pitchFamily="50" charset="-128"/>
                <a:ea typeface="Meiryo UI" panose="020B0604030504040204" pitchFamily="50" charset="-128"/>
              </a:rPr>
              <a:t>未達</a:t>
            </a:r>
            <a:endParaRPr kumimoji="1" lang="ja-JP" altLang="en-US" b="1" u="sng" dirty="0">
              <a:solidFill>
                <a:srgbClr val="FF0000"/>
              </a:solidFill>
              <a:latin typeface="Meiryo UI" panose="020B0604030504040204" pitchFamily="50" charset="-128"/>
              <a:ea typeface="Meiryo UI" panose="020B0604030504040204" pitchFamily="50" charset="-128"/>
            </a:endParaRPr>
          </a:p>
        </p:txBody>
      </p:sp>
      <p:cxnSp>
        <p:nvCxnSpPr>
          <p:cNvPr id="94" name="直線コネクタ 93"/>
          <p:cNvCxnSpPr/>
          <p:nvPr/>
        </p:nvCxnSpPr>
        <p:spPr>
          <a:xfrm flipV="1">
            <a:off x="5794590" y="4835760"/>
            <a:ext cx="304389" cy="239598"/>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flipH="1">
            <a:off x="3935979" y="6573703"/>
            <a:ext cx="3633623"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図</a:t>
            </a:r>
            <a:r>
              <a:rPr lang="en-US" altLang="ja-JP" sz="1400" b="1" dirty="0">
                <a:latin typeface="Meiryo UI" panose="020B0604030504040204" pitchFamily="50" charset="-128"/>
                <a:ea typeface="Meiryo UI" panose="020B0604030504040204" pitchFamily="50" charset="-128"/>
              </a:rPr>
              <a:t>4.</a:t>
            </a:r>
            <a:r>
              <a:rPr lang="ja-JP" altLang="en-US" sz="1400" b="1" dirty="0">
                <a:latin typeface="Meiryo UI" panose="020B0604030504040204" pitchFamily="50" charset="-128"/>
                <a:ea typeface="Meiryo UI" panose="020B0604030504040204" pitchFamily="50" charset="-128"/>
              </a:rPr>
              <a:t>　スポンジ工程　生産性</a:t>
            </a:r>
            <a:endParaRPr kumimoji="1" lang="ja-JP" altLang="en-US" sz="1400" b="1" dirty="0">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3659730" y="3906234"/>
            <a:ext cx="3248005"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④スポンジ工程　生産性　　　　　</a:t>
            </a:r>
            <a:endParaRPr kumimoji="1" lang="ja-JP" altLang="en-US" sz="1600"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flipH="1">
            <a:off x="3699698" y="4552045"/>
            <a:ext cx="743601"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ヶ</a:t>
            </a:r>
            <a:r>
              <a:rPr lang="en-US" altLang="ja-JP" sz="1200" dirty="0">
                <a:latin typeface="Meiryo UI" panose="020B0604030504040204" pitchFamily="50" charset="-128"/>
                <a:ea typeface="Meiryo UI" panose="020B0604030504040204" pitchFamily="50" charset="-128"/>
              </a:rPr>
              <a:t>/H)</a:t>
            </a:r>
            <a:endParaRPr kumimoji="1" lang="ja-JP" altLang="en-US" sz="1200" dirty="0">
              <a:latin typeface="Meiryo UI" panose="020B0604030504040204" pitchFamily="50" charset="-128"/>
              <a:ea typeface="Meiryo UI" panose="020B0604030504040204" pitchFamily="50" charset="-128"/>
            </a:endParaRPr>
          </a:p>
        </p:txBody>
      </p:sp>
      <p:sp>
        <p:nvSpPr>
          <p:cNvPr id="105" name="テキスト ボックス 104"/>
          <p:cNvSpPr txBox="1"/>
          <p:nvPr/>
        </p:nvSpPr>
        <p:spPr>
          <a:xfrm>
            <a:off x="6898568" y="3874191"/>
            <a:ext cx="3632726"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⑤スポンジ工程　生産負荷　　　　　　</a:t>
            </a:r>
            <a:endParaRPr kumimoji="1" lang="ja-JP" altLang="en-US" sz="1600"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293599" y="4500542"/>
            <a:ext cx="1326004" cy="369332"/>
          </a:xfrm>
          <a:prstGeom prst="rect">
            <a:avLst/>
          </a:prstGeom>
          <a:solidFill>
            <a:srgbClr val="FFFFC1"/>
          </a:solidFill>
          <a:ln>
            <a:noFill/>
          </a:ln>
        </p:spPr>
        <p:txBody>
          <a:bodyPr wrap="none" rtlCol="0">
            <a:spAutoFit/>
          </a:bodyPr>
          <a:lstStyle/>
          <a:p>
            <a:r>
              <a:rPr lang="ja-JP" altLang="en-US" b="1" dirty="0">
                <a:latin typeface="Meiryo UI" panose="020B0604030504040204" pitchFamily="50" charset="-128"/>
                <a:ea typeface="Meiryo UI" panose="020B0604030504040204" pitchFamily="50" charset="-128"/>
              </a:rPr>
              <a:t>不良が影響</a:t>
            </a:r>
            <a:endParaRPr kumimoji="1" lang="ja-JP" altLang="en-US"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10223979" y="3107336"/>
            <a:ext cx="1563215" cy="307777"/>
          </a:xfrm>
          <a:prstGeom prst="rect">
            <a:avLst/>
          </a:prstGeom>
          <a:noFill/>
          <a:ln w="28575">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（参考）</a:t>
            </a:r>
            <a:endParaRPr kumimoji="1" lang="ja-JP" altLang="en-US" sz="1400" dirty="0">
              <a:latin typeface="Meiryo UI" panose="020B0604030504040204" pitchFamily="50" charset="-128"/>
              <a:ea typeface="Meiryo UI" panose="020B0604030504040204" pitchFamily="50" charset="-128"/>
            </a:endParaRPr>
          </a:p>
        </p:txBody>
      </p:sp>
      <p:cxnSp>
        <p:nvCxnSpPr>
          <p:cNvPr id="14" name="直線矢印コネクタ 13"/>
          <p:cNvCxnSpPr/>
          <p:nvPr/>
        </p:nvCxnSpPr>
        <p:spPr>
          <a:xfrm>
            <a:off x="5913754" y="5068867"/>
            <a:ext cx="0" cy="24226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3" name="図 7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24990" y="1401767"/>
            <a:ext cx="1000951" cy="580213"/>
          </a:xfrm>
          <a:prstGeom prst="rect">
            <a:avLst/>
          </a:prstGeom>
        </p:spPr>
      </p:pic>
      <p:sp>
        <p:nvSpPr>
          <p:cNvPr id="80" name="テキスト ボックス 79"/>
          <p:cNvSpPr txBox="1"/>
          <p:nvPr/>
        </p:nvSpPr>
        <p:spPr>
          <a:xfrm>
            <a:off x="10090009" y="3954438"/>
            <a:ext cx="2019036" cy="1107996"/>
          </a:xfrm>
          <a:prstGeom prst="rect">
            <a:avLst/>
          </a:prstGeom>
          <a:solidFill>
            <a:srgbClr val="FFFFC1"/>
          </a:solidFill>
          <a:ln w="6350">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不良ロスと残業ロスを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合わせると・・・</a:t>
            </a:r>
            <a:endParaRPr lang="en-US" altLang="ja-JP" sz="1400" dirty="0">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a:t>
            </a:r>
            <a:r>
              <a:rPr lang="en-US" altLang="ja-JP" b="1" u="sng" dirty="0">
                <a:solidFill>
                  <a:srgbClr val="FF0000"/>
                </a:solidFill>
                <a:latin typeface="Meiryo UI" panose="020B0604030504040204" pitchFamily="50" charset="-128"/>
                <a:ea typeface="Meiryo UI" panose="020B0604030504040204" pitchFamily="50" charset="-128"/>
              </a:rPr>
              <a:t>A</a:t>
            </a:r>
            <a:r>
              <a:rPr lang="ja-JP" altLang="en-US" b="1" u="sng" dirty="0">
                <a:solidFill>
                  <a:srgbClr val="FF0000"/>
                </a:solidFill>
                <a:latin typeface="Meiryo UI" panose="020B0604030504040204" pitchFamily="50" charset="-128"/>
                <a:ea typeface="Meiryo UI" panose="020B0604030504040204" pitchFamily="50" charset="-128"/>
              </a:rPr>
              <a:t>）</a:t>
            </a:r>
            <a:r>
              <a:rPr lang="en-US" altLang="ja-JP" b="1" u="sng" dirty="0">
                <a:solidFill>
                  <a:srgbClr val="FF0000"/>
                </a:solidFill>
                <a:latin typeface="Meiryo UI" panose="020B0604030504040204" pitchFamily="50" charset="-128"/>
                <a:ea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rPr>
              <a:t>（</a:t>
            </a:r>
            <a:r>
              <a:rPr lang="en-US" altLang="ja-JP" b="1" u="sng" dirty="0">
                <a:solidFill>
                  <a:srgbClr val="FF0000"/>
                </a:solidFill>
                <a:latin typeface="Meiryo UI" panose="020B0604030504040204" pitchFamily="50" charset="-128"/>
                <a:ea typeface="Meiryo UI" panose="020B0604030504040204" pitchFamily="50" charset="-128"/>
              </a:rPr>
              <a:t>B</a:t>
            </a:r>
            <a:r>
              <a:rPr lang="ja-JP" altLang="en-US" b="1" u="sng" dirty="0">
                <a:solidFill>
                  <a:srgbClr val="FF0000"/>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a:t>
            </a:r>
            <a:endParaRPr lang="en-US" altLang="ja-JP" sz="1600" b="1" u="sng" dirty="0">
              <a:solidFill>
                <a:srgbClr val="FF0000"/>
              </a:solidFill>
              <a:latin typeface="Meiryo UI" panose="020B0604030504040204" pitchFamily="50" charset="-128"/>
              <a:ea typeface="Meiryo UI" panose="020B0604030504040204" pitchFamily="50" charset="-128"/>
            </a:endParaRPr>
          </a:p>
          <a:p>
            <a:r>
              <a:rPr lang="en-US" altLang="ja-JP" sz="2000" b="1" u="sng" dirty="0">
                <a:solidFill>
                  <a:srgbClr val="FF0000"/>
                </a:solidFill>
                <a:latin typeface="Meiryo UI" panose="020B0604030504040204" pitchFamily="50" charset="-128"/>
                <a:ea typeface="Meiryo UI" panose="020B0604030504040204" pitchFamily="50" charset="-128"/>
              </a:rPr>
              <a:t>944.4</a:t>
            </a:r>
            <a:r>
              <a:rPr kumimoji="1" lang="ja-JP" altLang="en-US" sz="2000" b="1" u="sng" dirty="0">
                <a:solidFill>
                  <a:srgbClr val="FF0000"/>
                </a:solidFill>
                <a:latin typeface="Meiryo UI" panose="020B0604030504040204" pitchFamily="50" charset="-128"/>
                <a:ea typeface="Meiryo UI" panose="020B0604030504040204" pitchFamily="50" charset="-128"/>
              </a:rPr>
              <a:t>千円</a:t>
            </a:r>
            <a:r>
              <a:rPr kumimoji="1" lang="en-US" altLang="ja-JP" sz="2000" b="1" u="sng" dirty="0">
                <a:solidFill>
                  <a:srgbClr val="FF0000"/>
                </a:solidFill>
                <a:latin typeface="Meiryo UI" panose="020B0604030504040204" pitchFamily="50" charset="-128"/>
                <a:ea typeface="Meiryo UI" panose="020B0604030504040204" pitchFamily="50" charset="-128"/>
              </a:rPr>
              <a:t>/</a:t>
            </a:r>
            <a:r>
              <a:rPr lang="ja-JP" altLang="en-US" sz="2000" b="1" u="sng" dirty="0">
                <a:solidFill>
                  <a:srgbClr val="FF0000"/>
                </a:solidFill>
                <a:latin typeface="Meiryo UI" panose="020B0604030504040204" pitchFamily="50" charset="-128"/>
                <a:ea typeface="Meiryo UI" panose="020B0604030504040204" pitchFamily="50" charset="-128"/>
              </a:rPr>
              <a:t>年</a:t>
            </a:r>
            <a:endParaRPr kumimoji="1" lang="ja-JP" altLang="en-US" b="1" u="sng" dirty="0">
              <a:solidFill>
                <a:srgbClr val="FF0000"/>
              </a:solidFill>
              <a:latin typeface="Meiryo UI" panose="020B0604030504040204" pitchFamily="50" charset="-128"/>
              <a:ea typeface="Meiryo UI" panose="020B0604030504040204" pitchFamily="50" charset="-128"/>
            </a:endParaRPr>
          </a:p>
        </p:txBody>
      </p:sp>
      <p:sp>
        <p:nvSpPr>
          <p:cNvPr id="81" name="角丸四角形吹き出し 80"/>
          <p:cNvSpPr/>
          <p:nvPr/>
        </p:nvSpPr>
        <p:spPr>
          <a:xfrm rot="19833317">
            <a:off x="11213035" y="5046709"/>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ギョエー！</a:t>
            </a:r>
          </a:p>
        </p:txBody>
      </p:sp>
      <p:pic>
        <p:nvPicPr>
          <p:cNvPr id="83" name="Picture 2" descr="お金飛ぶ イラスト に対する画像結果.サイズ: 150 x 150。ソース: frame-illust.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7436" l="0" r="100000">
                        <a14:foregroundMark x1="8718" y1="29231" x2="47692" y2="10769"/>
                        <a14:foregroundMark x1="48718" y1="37436" x2="90256" y2="55897"/>
                      </a14:backgroundRemoval>
                    </a14:imgEffect>
                  </a14:imgLayer>
                </a14:imgProps>
              </a:ext>
              <a:ext uri="{28A0092B-C50C-407E-A947-70E740481C1C}">
                <a14:useLocalDpi xmlns:a14="http://schemas.microsoft.com/office/drawing/2010/main" val="0"/>
              </a:ext>
            </a:extLst>
          </a:blip>
          <a:srcRect/>
          <a:stretch>
            <a:fillRect/>
          </a:stretch>
        </p:blipFill>
        <p:spPr bwMode="auto">
          <a:xfrm rot="748596">
            <a:off x="9770570" y="5128395"/>
            <a:ext cx="1129521" cy="1129521"/>
          </a:xfrm>
          <a:prstGeom prst="rect">
            <a:avLst/>
          </a:prstGeom>
          <a:noFill/>
          <a:extLst>
            <a:ext uri="{909E8E84-426E-40DD-AFC4-6F175D3DCCD1}">
              <a14:hiddenFill xmlns:a14="http://schemas.microsoft.com/office/drawing/2010/main">
                <a:solidFill>
                  <a:srgbClr val="FFFFFF"/>
                </a:solidFill>
              </a14:hiddenFill>
            </a:ext>
          </a:extLst>
        </p:spPr>
      </p:pic>
      <p:sp>
        <p:nvSpPr>
          <p:cNvPr id="86" name="正方形/長方形 85"/>
          <p:cNvSpPr/>
          <p:nvPr/>
        </p:nvSpPr>
        <p:spPr>
          <a:xfrm>
            <a:off x="2901222" y="57904"/>
            <a:ext cx="1868204" cy="646331"/>
          </a:xfrm>
          <a:prstGeom prst="rect">
            <a:avLst/>
          </a:prstGeom>
          <a:solidFill>
            <a:srgbClr val="FFFF00"/>
          </a:solidFill>
        </p:spPr>
        <p:txBody>
          <a:bodyPr wrap="square">
            <a:spAutoFit/>
          </a:bodyPr>
          <a:lstStyle/>
          <a:p>
            <a:pPr algn="ctr">
              <a:tabLst>
                <a:tab pos="441325" algn="l"/>
              </a:tabLst>
            </a:pPr>
            <a:r>
              <a:rPr lang="ja-JP" altLang="en-US" b="1" u="sng" dirty="0">
                <a:latin typeface="Meiryo UI" panose="020B0604030504040204" pitchFamily="50" charset="-128"/>
                <a:ea typeface="Meiryo UI" panose="020B0604030504040204" pitchFamily="50" charset="-128"/>
              </a:rPr>
              <a:t>全てを、</a:t>
            </a:r>
            <a:endParaRPr lang="en-US" altLang="ja-JP" b="1" u="sng" dirty="0">
              <a:latin typeface="Meiryo UI" panose="020B0604030504040204" pitchFamily="50" charset="-128"/>
              <a:ea typeface="Meiryo UI" panose="020B0604030504040204" pitchFamily="50" charset="-128"/>
            </a:endParaRPr>
          </a:p>
          <a:p>
            <a:pPr algn="ctr"/>
            <a:r>
              <a:rPr lang="ja-JP" altLang="en-US" b="1" u="sng" dirty="0">
                <a:latin typeface="Meiryo UI" panose="020B0604030504040204" pitchFamily="50" charset="-128"/>
                <a:ea typeface="Meiryo UI" panose="020B0604030504040204" pitchFamily="50" charset="-128"/>
              </a:rPr>
              <a:t>洗い出しましょう</a:t>
            </a:r>
          </a:p>
        </p:txBody>
      </p:sp>
      <mc:AlternateContent xmlns:mc="http://schemas.openxmlformats.org/markup-compatibility/2006" xmlns:p14="http://schemas.microsoft.com/office/powerpoint/2010/main">
        <mc:Choice Requires="p14">
          <p:contentPart p14:bwMode="auto" r:id="rId20">
            <p14:nvContentPartPr>
              <p14:cNvPr id="95" name="インク 94"/>
              <p14:cNvContentPartPr/>
              <p14:nvPr/>
            </p14:nvContentPartPr>
            <p14:xfrm>
              <a:off x="3482990" y="232700"/>
              <a:ext cx="651240" cy="32040"/>
            </p14:xfrm>
          </p:contentPart>
        </mc:Choice>
        <mc:Fallback xmlns="">
          <p:pic>
            <p:nvPicPr>
              <p:cNvPr id="95" name="インク 94"/>
              <p:cNvPicPr/>
              <p:nvPr/>
            </p:nvPicPr>
            <p:blipFill>
              <a:blip r:embed="rId23"/>
              <a:stretch>
                <a:fillRect/>
              </a:stretch>
            </p:blipFill>
            <p:spPr>
              <a:xfrm>
                <a:off x="3435110" y="136940"/>
                <a:ext cx="7470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7" name="インク 96"/>
              <p14:cNvContentPartPr/>
              <p14:nvPr/>
            </p14:nvContentPartPr>
            <p14:xfrm>
              <a:off x="3459950" y="208940"/>
              <a:ext cx="712440" cy="72360"/>
            </p14:xfrm>
          </p:contentPart>
        </mc:Choice>
        <mc:Fallback xmlns="">
          <p:pic>
            <p:nvPicPr>
              <p:cNvPr id="97" name="インク 96"/>
              <p:cNvPicPr/>
              <p:nvPr/>
            </p:nvPicPr>
            <p:blipFill>
              <a:blip r:embed="rId25"/>
              <a:stretch>
                <a:fillRect/>
              </a:stretch>
            </p:blipFill>
            <p:spPr>
              <a:xfrm>
                <a:off x="3412070" y="112820"/>
                <a:ext cx="8082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8" name="インク 97"/>
              <p14:cNvContentPartPr/>
              <p14:nvPr/>
            </p14:nvContentPartPr>
            <p14:xfrm>
              <a:off x="4143230" y="257180"/>
              <a:ext cx="33480" cy="8280"/>
            </p14:xfrm>
          </p:contentPart>
        </mc:Choice>
        <mc:Fallback xmlns="">
          <p:pic>
            <p:nvPicPr>
              <p:cNvPr id="98" name="インク 97"/>
              <p:cNvPicPr/>
              <p:nvPr/>
            </p:nvPicPr>
            <p:blipFill>
              <a:blip r:embed="rId27"/>
              <a:stretch>
                <a:fillRect/>
              </a:stretch>
            </p:blipFill>
            <p:spPr>
              <a:xfrm>
                <a:off x="4095350" y="161060"/>
                <a:ext cx="1296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9" name="インク 98"/>
              <p14:cNvContentPartPr/>
              <p14:nvPr/>
            </p14:nvContentPartPr>
            <p14:xfrm>
              <a:off x="4003550" y="209660"/>
              <a:ext cx="168840" cy="22320"/>
            </p14:xfrm>
          </p:contentPart>
        </mc:Choice>
        <mc:Fallback xmlns="">
          <p:pic>
            <p:nvPicPr>
              <p:cNvPr id="99" name="インク 98"/>
              <p:cNvPicPr/>
              <p:nvPr/>
            </p:nvPicPr>
            <p:blipFill>
              <a:blip r:embed="rId29"/>
              <a:stretch>
                <a:fillRect/>
              </a:stretch>
            </p:blipFill>
            <p:spPr>
              <a:xfrm>
                <a:off x="3955670" y="113540"/>
                <a:ext cx="2646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2" name="インク 101"/>
              <p14:cNvContentPartPr/>
              <p14:nvPr/>
            </p14:nvContentPartPr>
            <p14:xfrm>
              <a:off x="3118310" y="494780"/>
              <a:ext cx="1419840" cy="46080"/>
            </p14:xfrm>
          </p:contentPart>
        </mc:Choice>
        <mc:Fallback xmlns="">
          <p:pic>
            <p:nvPicPr>
              <p:cNvPr id="102" name="インク 101"/>
              <p:cNvPicPr/>
              <p:nvPr/>
            </p:nvPicPr>
            <p:blipFill>
              <a:blip r:embed="rId31"/>
              <a:stretch>
                <a:fillRect/>
              </a:stretch>
            </p:blipFill>
            <p:spPr>
              <a:xfrm>
                <a:off x="3070070" y="399020"/>
                <a:ext cx="15159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3" name="インク 102"/>
              <p14:cNvContentPartPr/>
              <p14:nvPr/>
            </p14:nvContentPartPr>
            <p14:xfrm>
              <a:off x="3547070" y="526820"/>
              <a:ext cx="276120" cy="18720"/>
            </p14:xfrm>
          </p:contentPart>
        </mc:Choice>
        <mc:Fallback xmlns="">
          <p:pic>
            <p:nvPicPr>
              <p:cNvPr id="103" name="インク 102"/>
              <p:cNvPicPr/>
              <p:nvPr/>
            </p:nvPicPr>
            <p:blipFill>
              <a:blip r:embed="rId33"/>
              <a:stretch>
                <a:fillRect/>
              </a:stretch>
            </p:blipFill>
            <p:spPr>
              <a:xfrm>
                <a:off x="3499190" y="430700"/>
                <a:ext cx="3718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6" name="インク 105"/>
              <p14:cNvContentPartPr/>
              <p14:nvPr/>
            </p14:nvContentPartPr>
            <p14:xfrm>
              <a:off x="3130550" y="536540"/>
              <a:ext cx="406800" cy="18000"/>
            </p14:xfrm>
          </p:contentPart>
        </mc:Choice>
        <mc:Fallback xmlns="">
          <p:pic>
            <p:nvPicPr>
              <p:cNvPr id="106" name="インク 105"/>
              <p:cNvPicPr/>
              <p:nvPr/>
            </p:nvPicPr>
            <p:blipFill>
              <a:blip r:embed="rId35"/>
              <a:stretch>
                <a:fillRect/>
              </a:stretch>
            </p:blipFill>
            <p:spPr>
              <a:xfrm>
                <a:off x="3082670" y="440420"/>
                <a:ext cx="5025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7" name="インク 106"/>
              <p14:cNvContentPartPr/>
              <p14:nvPr/>
            </p14:nvContentPartPr>
            <p14:xfrm>
              <a:off x="3114710" y="532940"/>
              <a:ext cx="25200" cy="10800"/>
            </p14:xfrm>
          </p:contentPart>
        </mc:Choice>
        <mc:Fallback xmlns="">
          <p:pic>
            <p:nvPicPr>
              <p:cNvPr id="107" name="インク 106"/>
              <p:cNvPicPr/>
              <p:nvPr/>
            </p:nvPicPr>
            <p:blipFill>
              <a:blip r:embed="rId37"/>
              <a:stretch>
                <a:fillRect/>
              </a:stretch>
            </p:blipFill>
            <p:spPr>
              <a:xfrm>
                <a:off x="3066830" y="437180"/>
                <a:ext cx="1213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8" name="インク 107"/>
              <p14:cNvContentPartPr/>
              <p14:nvPr/>
            </p14:nvContentPartPr>
            <p14:xfrm>
              <a:off x="3118310" y="489740"/>
              <a:ext cx="412200" cy="43920"/>
            </p14:xfrm>
          </p:contentPart>
        </mc:Choice>
        <mc:Fallback xmlns="">
          <p:pic>
            <p:nvPicPr>
              <p:cNvPr id="108" name="インク 107"/>
              <p:cNvPicPr/>
              <p:nvPr/>
            </p:nvPicPr>
            <p:blipFill>
              <a:blip r:embed="rId39"/>
              <a:stretch>
                <a:fillRect/>
              </a:stretch>
            </p:blipFill>
            <p:spPr>
              <a:xfrm>
                <a:off x="3070070" y="393620"/>
                <a:ext cx="5086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9" name="インク 108"/>
              <p14:cNvContentPartPr/>
              <p14:nvPr/>
            </p14:nvContentPartPr>
            <p14:xfrm>
              <a:off x="3828950" y="485420"/>
              <a:ext cx="722160" cy="54720"/>
            </p14:xfrm>
          </p:contentPart>
        </mc:Choice>
        <mc:Fallback xmlns="">
          <p:pic>
            <p:nvPicPr>
              <p:cNvPr id="109" name="インク 108"/>
              <p:cNvPicPr/>
              <p:nvPr/>
            </p:nvPicPr>
            <p:blipFill>
              <a:blip r:embed="rId41"/>
              <a:stretch>
                <a:fillRect/>
              </a:stretch>
            </p:blipFill>
            <p:spPr>
              <a:xfrm>
                <a:off x="3781070" y="389300"/>
                <a:ext cx="8182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10" name="インク 109"/>
              <p14:cNvContentPartPr/>
              <p14:nvPr/>
            </p14:nvContentPartPr>
            <p14:xfrm>
              <a:off x="3114350" y="472820"/>
              <a:ext cx="1127880" cy="64080"/>
            </p14:xfrm>
          </p:contentPart>
        </mc:Choice>
        <mc:Fallback xmlns="">
          <p:pic>
            <p:nvPicPr>
              <p:cNvPr id="110" name="インク 109"/>
              <p:cNvPicPr/>
              <p:nvPr/>
            </p:nvPicPr>
            <p:blipFill>
              <a:blip r:embed="rId43"/>
              <a:stretch>
                <a:fillRect/>
              </a:stretch>
            </p:blipFill>
            <p:spPr>
              <a:xfrm>
                <a:off x="3066470" y="376700"/>
                <a:ext cx="1223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1" name="インク 110"/>
              <p14:cNvContentPartPr/>
              <p14:nvPr/>
            </p14:nvContentPartPr>
            <p14:xfrm>
              <a:off x="3111470" y="447980"/>
              <a:ext cx="1432440" cy="54000"/>
            </p14:xfrm>
          </p:contentPart>
        </mc:Choice>
        <mc:Fallback xmlns="">
          <p:pic>
            <p:nvPicPr>
              <p:cNvPr id="111" name="インク 110"/>
              <p:cNvPicPr/>
              <p:nvPr/>
            </p:nvPicPr>
            <p:blipFill>
              <a:blip r:embed="rId45"/>
              <a:stretch>
                <a:fillRect/>
              </a:stretch>
            </p:blipFill>
            <p:spPr>
              <a:xfrm>
                <a:off x="3063590" y="351860"/>
                <a:ext cx="15282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2" name="インク 111"/>
              <p14:cNvContentPartPr/>
              <p14:nvPr/>
            </p14:nvContentPartPr>
            <p14:xfrm>
              <a:off x="3114710" y="457340"/>
              <a:ext cx="431640" cy="12240"/>
            </p14:xfrm>
          </p:contentPart>
        </mc:Choice>
        <mc:Fallback xmlns="">
          <p:pic>
            <p:nvPicPr>
              <p:cNvPr id="112" name="インク 111"/>
              <p:cNvPicPr/>
              <p:nvPr/>
            </p:nvPicPr>
            <p:blipFill>
              <a:blip r:embed="rId47"/>
              <a:stretch>
                <a:fillRect/>
              </a:stretch>
            </p:blipFill>
            <p:spPr>
              <a:xfrm>
                <a:off x="3066830" y="361220"/>
                <a:ext cx="5277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13" name="インク 112"/>
              <p14:cNvContentPartPr/>
              <p14:nvPr/>
            </p14:nvContentPartPr>
            <p14:xfrm>
              <a:off x="3130550" y="463100"/>
              <a:ext cx="276120" cy="23040"/>
            </p14:xfrm>
          </p:contentPart>
        </mc:Choice>
        <mc:Fallback xmlns="">
          <p:pic>
            <p:nvPicPr>
              <p:cNvPr id="113" name="インク 112"/>
              <p:cNvPicPr/>
              <p:nvPr/>
            </p:nvPicPr>
            <p:blipFill>
              <a:blip r:embed="rId49"/>
              <a:stretch>
                <a:fillRect/>
              </a:stretch>
            </p:blipFill>
            <p:spPr>
              <a:xfrm>
                <a:off x="3082670" y="367340"/>
                <a:ext cx="372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14" name="インク 113"/>
              <p14:cNvContentPartPr/>
              <p14:nvPr/>
            </p14:nvContentPartPr>
            <p14:xfrm>
              <a:off x="3092390" y="446540"/>
              <a:ext cx="343440" cy="17280"/>
            </p14:xfrm>
          </p:contentPart>
        </mc:Choice>
        <mc:Fallback xmlns="">
          <p:pic>
            <p:nvPicPr>
              <p:cNvPr id="114" name="インク 113"/>
              <p:cNvPicPr/>
              <p:nvPr/>
            </p:nvPicPr>
            <p:blipFill>
              <a:blip r:embed="rId51"/>
              <a:stretch>
                <a:fillRect/>
              </a:stretch>
            </p:blipFill>
            <p:spPr>
              <a:xfrm>
                <a:off x="3044510" y="350420"/>
                <a:ext cx="43920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15" name="インク 114"/>
              <p14:cNvContentPartPr/>
              <p14:nvPr/>
            </p14:nvContentPartPr>
            <p14:xfrm>
              <a:off x="4203710" y="441500"/>
              <a:ext cx="114120" cy="13320"/>
            </p14:xfrm>
          </p:contentPart>
        </mc:Choice>
        <mc:Fallback xmlns="">
          <p:pic>
            <p:nvPicPr>
              <p:cNvPr id="115" name="インク 114"/>
              <p:cNvPicPr/>
              <p:nvPr/>
            </p:nvPicPr>
            <p:blipFill>
              <a:blip r:embed="rId53"/>
              <a:stretch>
                <a:fillRect/>
              </a:stretch>
            </p:blipFill>
            <p:spPr>
              <a:xfrm>
                <a:off x="4155830" y="345380"/>
                <a:ext cx="21024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6" name="インク 115"/>
              <p14:cNvContentPartPr/>
              <p14:nvPr/>
            </p14:nvContentPartPr>
            <p14:xfrm>
              <a:off x="4267070" y="444020"/>
              <a:ext cx="292680" cy="12600"/>
            </p14:xfrm>
          </p:contentPart>
        </mc:Choice>
        <mc:Fallback xmlns="">
          <p:pic>
            <p:nvPicPr>
              <p:cNvPr id="116" name="インク 115"/>
              <p:cNvPicPr/>
              <p:nvPr/>
            </p:nvPicPr>
            <p:blipFill>
              <a:blip r:embed="rId55"/>
              <a:stretch>
                <a:fillRect/>
              </a:stretch>
            </p:blipFill>
            <p:spPr>
              <a:xfrm>
                <a:off x="4219190" y="348260"/>
                <a:ext cx="38844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17" name="インク 116"/>
              <p14:cNvContentPartPr/>
              <p14:nvPr/>
            </p14:nvContentPartPr>
            <p14:xfrm>
              <a:off x="4562990" y="517100"/>
              <a:ext cx="2520" cy="19800"/>
            </p14:xfrm>
          </p:contentPart>
        </mc:Choice>
        <mc:Fallback xmlns="">
          <p:pic>
            <p:nvPicPr>
              <p:cNvPr id="117" name="インク 116"/>
              <p:cNvPicPr/>
              <p:nvPr/>
            </p:nvPicPr>
            <p:blipFill>
              <a:blip r:embed="rId57"/>
              <a:stretch>
                <a:fillRect/>
              </a:stretch>
            </p:blipFill>
            <p:spPr>
              <a:xfrm>
                <a:off x="4514750" y="421340"/>
                <a:ext cx="9900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8" name="インク 117"/>
              <p14:cNvContentPartPr/>
              <p14:nvPr/>
            </p14:nvContentPartPr>
            <p14:xfrm>
              <a:off x="4559390" y="501620"/>
              <a:ext cx="360" cy="360"/>
            </p14:xfrm>
          </p:contentPart>
        </mc:Choice>
        <mc:Fallback xmlns="">
          <p:pic>
            <p:nvPicPr>
              <p:cNvPr id="118" name="インク 117"/>
              <p:cNvPicPr/>
              <p:nvPr/>
            </p:nvPicPr>
            <p:blipFill>
              <a:blip r:embed="rId59"/>
              <a:stretch>
                <a:fillRect/>
              </a:stretch>
            </p:blipFill>
            <p:spPr>
              <a:xfrm>
                <a:off x="4511150" y="405500"/>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9" name="インク 118"/>
              <p14:cNvContentPartPr/>
              <p14:nvPr/>
            </p14:nvContentPartPr>
            <p14:xfrm>
              <a:off x="4562630" y="479300"/>
              <a:ext cx="360" cy="360"/>
            </p14:xfrm>
          </p:contentPart>
        </mc:Choice>
        <mc:Fallback xmlns="">
          <p:pic>
            <p:nvPicPr>
              <p:cNvPr id="119" name="インク 118"/>
              <p:cNvPicPr/>
              <p:nvPr/>
            </p:nvPicPr>
            <p:blipFill>
              <a:blip r:embed="rId61"/>
              <a:stretch>
                <a:fillRect/>
              </a:stretch>
            </p:blipFill>
            <p:spPr>
              <a:xfrm>
                <a:off x="4514390" y="38354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20" name="インク 119"/>
              <p14:cNvContentPartPr/>
              <p14:nvPr/>
            </p14:nvContentPartPr>
            <p14:xfrm>
              <a:off x="4562630" y="463460"/>
              <a:ext cx="360" cy="360"/>
            </p14:xfrm>
          </p:contentPart>
        </mc:Choice>
        <mc:Fallback xmlns="">
          <p:pic>
            <p:nvPicPr>
              <p:cNvPr id="120" name="インク 119"/>
              <p:cNvPicPr/>
              <p:nvPr/>
            </p:nvPicPr>
            <p:blipFill>
              <a:blip r:embed="rId61"/>
              <a:stretch>
                <a:fillRect/>
              </a:stretch>
            </p:blipFill>
            <p:spPr>
              <a:xfrm>
                <a:off x="4514390" y="36770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21" name="インク 120"/>
              <p14:cNvContentPartPr/>
              <p14:nvPr/>
            </p14:nvContentPartPr>
            <p14:xfrm>
              <a:off x="4562630" y="457340"/>
              <a:ext cx="360" cy="360"/>
            </p14:xfrm>
          </p:contentPart>
        </mc:Choice>
        <mc:Fallback xmlns="">
          <p:pic>
            <p:nvPicPr>
              <p:cNvPr id="121" name="インク 120"/>
              <p:cNvPicPr/>
              <p:nvPr/>
            </p:nvPicPr>
            <p:blipFill>
              <a:blip r:embed="rId61"/>
              <a:stretch>
                <a:fillRect/>
              </a:stretch>
            </p:blipFill>
            <p:spPr>
              <a:xfrm>
                <a:off x="4514390" y="36122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2" name="インク 121"/>
              <p14:cNvContentPartPr/>
              <p14:nvPr/>
            </p14:nvContentPartPr>
            <p14:xfrm>
              <a:off x="3124070" y="539780"/>
              <a:ext cx="360" cy="360"/>
            </p14:xfrm>
          </p:contentPart>
        </mc:Choice>
        <mc:Fallback xmlns="">
          <p:pic>
            <p:nvPicPr>
              <p:cNvPr id="122" name="インク 121"/>
              <p:cNvPicPr/>
              <p:nvPr/>
            </p:nvPicPr>
            <p:blipFill>
              <a:blip r:embed="rId59"/>
              <a:stretch>
                <a:fillRect/>
              </a:stretch>
            </p:blipFill>
            <p:spPr>
              <a:xfrm>
                <a:off x="3076190" y="443660"/>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23" name="インク 122"/>
              <p14:cNvContentPartPr/>
              <p14:nvPr/>
            </p14:nvContentPartPr>
            <p14:xfrm>
              <a:off x="3118310" y="539780"/>
              <a:ext cx="3240" cy="3960"/>
            </p14:xfrm>
          </p:contentPart>
        </mc:Choice>
        <mc:Fallback xmlns="">
          <p:pic>
            <p:nvPicPr>
              <p:cNvPr id="123" name="インク 122"/>
              <p:cNvPicPr/>
              <p:nvPr/>
            </p:nvPicPr>
            <p:blipFill>
              <a:blip r:embed="rId66"/>
              <a:stretch>
                <a:fillRect/>
              </a:stretch>
            </p:blipFill>
            <p:spPr>
              <a:xfrm>
                <a:off x="3070070" y="443660"/>
                <a:ext cx="99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4" name="インク 123"/>
              <p14:cNvContentPartPr/>
              <p14:nvPr/>
            </p14:nvContentPartPr>
            <p14:xfrm>
              <a:off x="3111470" y="543020"/>
              <a:ext cx="360" cy="360"/>
            </p14:xfrm>
          </p:contentPart>
        </mc:Choice>
        <mc:Fallback xmlns="">
          <p:pic>
            <p:nvPicPr>
              <p:cNvPr id="124" name="インク 123"/>
              <p:cNvPicPr/>
              <p:nvPr/>
            </p:nvPicPr>
            <p:blipFill>
              <a:blip r:embed="rId68"/>
              <a:stretch>
                <a:fillRect/>
              </a:stretch>
            </p:blipFill>
            <p:spPr>
              <a:xfrm>
                <a:off x="3063590" y="446900"/>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5" name="インク 124"/>
              <p14:cNvContentPartPr/>
              <p14:nvPr/>
            </p14:nvContentPartPr>
            <p14:xfrm>
              <a:off x="3104990" y="543020"/>
              <a:ext cx="360" cy="360"/>
            </p14:xfrm>
          </p:contentPart>
        </mc:Choice>
        <mc:Fallback xmlns="">
          <p:pic>
            <p:nvPicPr>
              <p:cNvPr id="125" name="インク 124"/>
              <p:cNvPicPr/>
              <p:nvPr/>
            </p:nvPicPr>
            <p:blipFill>
              <a:blip r:embed="rId61"/>
              <a:stretch>
                <a:fillRect/>
              </a:stretch>
            </p:blipFill>
            <p:spPr>
              <a:xfrm>
                <a:off x="3057110" y="44690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6" name="インク 125"/>
              <p14:cNvContentPartPr/>
              <p14:nvPr/>
            </p14:nvContentPartPr>
            <p14:xfrm>
              <a:off x="3098870" y="543020"/>
              <a:ext cx="360" cy="360"/>
            </p14:xfrm>
          </p:contentPart>
        </mc:Choice>
        <mc:Fallback xmlns="">
          <p:pic>
            <p:nvPicPr>
              <p:cNvPr id="126" name="インク 125"/>
              <p:cNvPicPr/>
              <p:nvPr/>
            </p:nvPicPr>
            <p:blipFill>
              <a:blip r:embed="rId61"/>
              <a:stretch>
                <a:fillRect/>
              </a:stretch>
            </p:blipFill>
            <p:spPr>
              <a:xfrm>
                <a:off x="3050630" y="44690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7" name="インク 126"/>
              <p14:cNvContentPartPr/>
              <p14:nvPr/>
            </p14:nvContentPartPr>
            <p14:xfrm>
              <a:off x="3102110" y="523940"/>
              <a:ext cx="360" cy="360"/>
            </p14:xfrm>
          </p:contentPart>
        </mc:Choice>
        <mc:Fallback xmlns="">
          <p:pic>
            <p:nvPicPr>
              <p:cNvPr id="127" name="インク 126"/>
              <p:cNvPicPr/>
              <p:nvPr/>
            </p:nvPicPr>
            <p:blipFill>
              <a:blip r:embed="rId61"/>
              <a:stretch>
                <a:fillRect/>
              </a:stretch>
            </p:blipFill>
            <p:spPr>
              <a:xfrm>
                <a:off x="3053870" y="42782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8" name="インク 127"/>
              <p14:cNvContentPartPr/>
              <p14:nvPr/>
            </p14:nvContentPartPr>
            <p14:xfrm>
              <a:off x="3098870" y="523940"/>
              <a:ext cx="360" cy="360"/>
            </p14:xfrm>
          </p:contentPart>
        </mc:Choice>
        <mc:Fallback xmlns="">
          <p:pic>
            <p:nvPicPr>
              <p:cNvPr id="128" name="インク 127"/>
              <p:cNvPicPr/>
              <p:nvPr/>
            </p:nvPicPr>
            <p:blipFill>
              <a:blip r:embed="rId61"/>
              <a:stretch>
                <a:fillRect/>
              </a:stretch>
            </p:blipFill>
            <p:spPr>
              <a:xfrm>
                <a:off x="3050630" y="42782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9" name="インク 128"/>
              <p14:cNvContentPartPr/>
              <p14:nvPr/>
            </p14:nvContentPartPr>
            <p14:xfrm>
              <a:off x="3095630" y="523940"/>
              <a:ext cx="360" cy="360"/>
            </p14:xfrm>
          </p:contentPart>
        </mc:Choice>
        <mc:Fallback xmlns="">
          <p:pic>
            <p:nvPicPr>
              <p:cNvPr id="129" name="インク 128"/>
              <p:cNvPicPr/>
              <p:nvPr/>
            </p:nvPicPr>
            <p:blipFill>
              <a:blip r:embed="rId68"/>
              <a:stretch>
                <a:fillRect/>
              </a:stretch>
            </p:blipFill>
            <p:spPr>
              <a:xfrm>
                <a:off x="3047750" y="427820"/>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30" name="インク 129"/>
              <p14:cNvContentPartPr/>
              <p14:nvPr/>
            </p14:nvContentPartPr>
            <p14:xfrm>
              <a:off x="3102110" y="476420"/>
              <a:ext cx="360" cy="360"/>
            </p14:xfrm>
          </p:contentPart>
        </mc:Choice>
        <mc:Fallback xmlns="">
          <p:pic>
            <p:nvPicPr>
              <p:cNvPr id="130" name="インク 129"/>
              <p:cNvPicPr/>
              <p:nvPr/>
            </p:nvPicPr>
            <p:blipFill>
              <a:blip r:embed="rId61"/>
              <a:stretch>
                <a:fillRect/>
              </a:stretch>
            </p:blipFill>
            <p:spPr>
              <a:xfrm>
                <a:off x="3053870" y="38030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1" name="インク 130"/>
              <p14:cNvContentPartPr/>
              <p14:nvPr/>
            </p14:nvContentPartPr>
            <p14:xfrm>
              <a:off x="3349790" y="457340"/>
              <a:ext cx="360" cy="360"/>
            </p14:xfrm>
          </p:contentPart>
        </mc:Choice>
        <mc:Fallback xmlns="">
          <p:pic>
            <p:nvPicPr>
              <p:cNvPr id="131" name="インク 130"/>
              <p:cNvPicPr/>
              <p:nvPr/>
            </p:nvPicPr>
            <p:blipFill>
              <a:blip r:embed="rId61"/>
              <a:stretch>
                <a:fillRect/>
              </a:stretch>
            </p:blipFill>
            <p:spPr>
              <a:xfrm>
                <a:off x="3301550" y="36122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2" name="インク 131"/>
              <p14:cNvContentPartPr/>
              <p14:nvPr/>
            </p14:nvContentPartPr>
            <p14:xfrm>
              <a:off x="3381470" y="454100"/>
              <a:ext cx="360" cy="360"/>
            </p14:xfrm>
          </p:contentPart>
        </mc:Choice>
        <mc:Fallback xmlns="">
          <p:pic>
            <p:nvPicPr>
              <p:cNvPr id="132" name="インク 131"/>
              <p:cNvPicPr/>
              <p:nvPr/>
            </p:nvPicPr>
            <p:blipFill>
              <a:blip r:embed="rId61"/>
              <a:stretch>
                <a:fillRect/>
              </a:stretch>
            </p:blipFill>
            <p:spPr>
              <a:xfrm>
                <a:off x="3333230" y="35798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3" name="インク 132"/>
              <p14:cNvContentPartPr/>
              <p14:nvPr/>
            </p14:nvContentPartPr>
            <p14:xfrm>
              <a:off x="3320990" y="450860"/>
              <a:ext cx="360" cy="360"/>
            </p14:xfrm>
          </p:contentPart>
        </mc:Choice>
        <mc:Fallback xmlns="">
          <p:pic>
            <p:nvPicPr>
              <p:cNvPr id="133" name="インク 132"/>
              <p:cNvPicPr/>
              <p:nvPr/>
            </p:nvPicPr>
            <p:blipFill>
              <a:blip r:embed="rId78"/>
              <a:stretch>
                <a:fillRect/>
              </a:stretch>
            </p:blipFill>
            <p:spPr>
              <a:xfrm>
                <a:off x="3273110" y="354740"/>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4" name="インク 133"/>
              <p14:cNvContentPartPr/>
              <p14:nvPr/>
            </p14:nvContentPartPr>
            <p14:xfrm>
              <a:off x="3263750" y="454100"/>
              <a:ext cx="360" cy="360"/>
            </p14:xfrm>
          </p:contentPart>
        </mc:Choice>
        <mc:Fallback xmlns="">
          <p:pic>
            <p:nvPicPr>
              <p:cNvPr id="134" name="インク 133"/>
              <p:cNvPicPr/>
              <p:nvPr/>
            </p:nvPicPr>
            <p:blipFill>
              <a:blip r:embed="rId61"/>
              <a:stretch>
                <a:fillRect/>
              </a:stretch>
            </p:blipFill>
            <p:spPr>
              <a:xfrm>
                <a:off x="3215870" y="35798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5" name="インク 134"/>
              <p14:cNvContentPartPr/>
              <p14:nvPr/>
            </p14:nvContentPartPr>
            <p14:xfrm>
              <a:off x="3244670" y="457340"/>
              <a:ext cx="16560" cy="3240"/>
            </p14:xfrm>
          </p:contentPart>
        </mc:Choice>
        <mc:Fallback xmlns="">
          <p:pic>
            <p:nvPicPr>
              <p:cNvPr id="135" name="インク 134"/>
              <p:cNvPicPr/>
              <p:nvPr/>
            </p:nvPicPr>
            <p:blipFill>
              <a:blip r:embed="rId81"/>
              <a:stretch>
                <a:fillRect/>
              </a:stretch>
            </p:blipFill>
            <p:spPr>
              <a:xfrm>
                <a:off x="3196790" y="361220"/>
                <a:ext cx="1123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6" name="インク 135"/>
              <p14:cNvContentPartPr/>
              <p14:nvPr/>
            </p14:nvContentPartPr>
            <p14:xfrm>
              <a:off x="3238550" y="459860"/>
              <a:ext cx="3600" cy="720"/>
            </p14:xfrm>
          </p:contentPart>
        </mc:Choice>
        <mc:Fallback xmlns="">
          <p:pic>
            <p:nvPicPr>
              <p:cNvPr id="136" name="インク 135"/>
              <p:cNvPicPr/>
              <p:nvPr/>
            </p:nvPicPr>
            <p:blipFill>
              <a:blip r:embed="rId83"/>
              <a:stretch>
                <a:fillRect/>
              </a:stretch>
            </p:blipFill>
            <p:spPr>
              <a:xfrm>
                <a:off x="3190670" y="364100"/>
                <a:ext cx="993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インク 136"/>
              <p14:cNvContentPartPr/>
              <p14:nvPr/>
            </p14:nvContentPartPr>
            <p14:xfrm>
              <a:off x="3216230" y="459860"/>
              <a:ext cx="10080" cy="720"/>
            </p14:xfrm>
          </p:contentPart>
        </mc:Choice>
        <mc:Fallback xmlns="">
          <p:pic>
            <p:nvPicPr>
              <p:cNvPr id="137" name="インク 136"/>
              <p:cNvPicPr/>
              <p:nvPr/>
            </p:nvPicPr>
            <p:blipFill>
              <a:blip r:embed="rId85"/>
              <a:stretch>
                <a:fillRect/>
              </a:stretch>
            </p:blipFill>
            <p:spPr>
              <a:xfrm>
                <a:off x="3168350" y="364100"/>
                <a:ext cx="1058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38" name="インク 137"/>
              <p14:cNvContentPartPr/>
              <p14:nvPr/>
            </p14:nvContentPartPr>
            <p14:xfrm>
              <a:off x="3191390" y="459860"/>
              <a:ext cx="9360" cy="720"/>
            </p14:xfrm>
          </p:contentPart>
        </mc:Choice>
        <mc:Fallback xmlns="">
          <p:pic>
            <p:nvPicPr>
              <p:cNvPr id="138" name="インク 137"/>
              <p:cNvPicPr/>
              <p:nvPr/>
            </p:nvPicPr>
            <p:blipFill>
              <a:blip r:embed="rId87"/>
              <a:stretch>
                <a:fillRect/>
              </a:stretch>
            </p:blipFill>
            <p:spPr>
              <a:xfrm>
                <a:off x="3143150" y="364100"/>
                <a:ext cx="105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9" name="インク 138"/>
              <p14:cNvContentPartPr/>
              <p14:nvPr/>
            </p14:nvContentPartPr>
            <p14:xfrm>
              <a:off x="3172310" y="459860"/>
              <a:ext cx="2520" cy="720"/>
            </p14:xfrm>
          </p:contentPart>
        </mc:Choice>
        <mc:Fallback xmlns="">
          <p:pic>
            <p:nvPicPr>
              <p:cNvPr id="139" name="インク 138"/>
              <p:cNvPicPr/>
              <p:nvPr/>
            </p:nvPicPr>
            <p:blipFill>
              <a:blip r:embed="rId89"/>
              <a:stretch>
                <a:fillRect/>
              </a:stretch>
            </p:blipFill>
            <p:spPr>
              <a:xfrm>
                <a:off x="3124070" y="364100"/>
                <a:ext cx="990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0" name="インク 139"/>
              <p14:cNvContentPartPr/>
              <p14:nvPr/>
            </p14:nvContentPartPr>
            <p14:xfrm>
              <a:off x="3156470" y="459860"/>
              <a:ext cx="5760" cy="720"/>
            </p14:xfrm>
          </p:contentPart>
        </mc:Choice>
        <mc:Fallback xmlns="">
          <p:pic>
            <p:nvPicPr>
              <p:cNvPr id="140" name="インク 139"/>
              <p:cNvPicPr/>
              <p:nvPr/>
            </p:nvPicPr>
            <p:blipFill>
              <a:blip r:embed="rId91"/>
              <a:stretch>
                <a:fillRect/>
              </a:stretch>
            </p:blipFill>
            <p:spPr>
              <a:xfrm>
                <a:off x="3108230" y="364100"/>
                <a:ext cx="102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1" name="インク 140"/>
              <p14:cNvContentPartPr/>
              <p14:nvPr/>
            </p14:nvContentPartPr>
            <p14:xfrm>
              <a:off x="3153230" y="459860"/>
              <a:ext cx="3240" cy="3960"/>
            </p14:xfrm>
          </p:contentPart>
        </mc:Choice>
        <mc:Fallback xmlns="">
          <p:pic>
            <p:nvPicPr>
              <p:cNvPr id="141" name="インク 140"/>
              <p:cNvPicPr/>
              <p:nvPr/>
            </p:nvPicPr>
            <p:blipFill>
              <a:blip r:embed="rId66"/>
              <a:stretch>
                <a:fillRect/>
              </a:stretch>
            </p:blipFill>
            <p:spPr>
              <a:xfrm>
                <a:off x="3104990" y="364100"/>
                <a:ext cx="99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42" name="インク 141"/>
              <p14:cNvContentPartPr/>
              <p14:nvPr/>
            </p14:nvContentPartPr>
            <p14:xfrm>
              <a:off x="4243500" y="442815"/>
              <a:ext cx="360" cy="360"/>
            </p14:xfrm>
          </p:contentPart>
        </mc:Choice>
        <mc:Fallback xmlns="">
          <p:pic>
            <p:nvPicPr>
              <p:cNvPr id="142" name="インク 141"/>
              <p:cNvPicPr/>
              <p:nvPr/>
            </p:nvPicPr>
            <p:blipFill>
              <a:blip r:embed="rId61"/>
              <a:stretch>
                <a:fillRect/>
              </a:stretch>
            </p:blipFill>
            <p:spPr>
              <a:xfrm>
                <a:off x="419526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3" name="インク 142"/>
              <p14:cNvContentPartPr/>
              <p14:nvPr/>
            </p14:nvContentPartPr>
            <p14:xfrm>
              <a:off x="4283820" y="442815"/>
              <a:ext cx="360" cy="360"/>
            </p14:xfrm>
          </p:contentPart>
        </mc:Choice>
        <mc:Fallback xmlns="">
          <p:pic>
            <p:nvPicPr>
              <p:cNvPr id="143" name="インク 142"/>
              <p:cNvPicPr/>
              <p:nvPr/>
            </p:nvPicPr>
            <p:blipFill>
              <a:blip r:embed="rId68"/>
              <a:stretch>
                <a:fillRect/>
              </a:stretch>
            </p:blipFill>
            <p:spPr>
              <a:xfrm>
                <a:off x="4235940" y="3470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44" name="インク 143"/>
              <p14:cNvContentPartPr/>
              <p14:nvPr/>
            </p14:nvContentPartPr>
            <p14:xfrm>
              <a:off x="4329180" y="445335"/>
              <a:ext cx="360" cy="360"/>
            </p14:xfrm>
          </p:contentPart>
        </mc:Choice>
        <mc:Fallback xmlns="">
          <p:pic>
            <p:nvPicPr>
              <p:cNvPr id="144" name="インク 143"/>
              <p:cNvPicPr/>
              <p:nvPr/>
            </p:nvPicPr>
            <p:blipFill>
              <a:blip r:embed="rId59"/>
              <a:stretch>
                <a:fillRect/>
              </a:stretch>
            </p:blipFill>
            <p:spPr>
              <a:xfrm>
                <a:off x="4280940" y="3492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5" name="インク 144"/>
              <p14:cNvContentPartPr/>
              <p14:nvPr/>
            </p14:nvContentPartPr>
            <p14:xfrm>
              <a:off x="4360140" y="442815"/>
              <a:ext cx="360" cy="360"/>
            </p14:xfrm>
          </p:contentPart>
        </mc:Choice>
        <mc:Fallback xmlns="">
          <p:pic>
            <p:nvPicPr>
              <p:cNvPr id="145" name="インク 144"/>
              <p:cNvPicPr/>
              <p:nvPr/>
            </p:nvPicPr>
            <p:blipFill>
              <a:blip r:embed="rId61"/>
              <a:stretch>
                <a:fillRect/>
              </a:stretch>
            </p:blipFill>
            <p:spPr>
              <a:xfrm>
                <a:off x="431190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46" name="インク 145"/>
              <p14:cNvContentPartPr/>
              <p14:nvPr/>
            </p14:nvContentPartPr>
            <p14:xfrm>
              <a:off x="4391460" y="442455"/>
              <a:ext cx="1800" cy="720"/>
            </p14:xfrm>
          </p:contentPart>
        </mc:Choice>
        <mc:Fallback xmlns="">
          <p:pic>
            <p:nvPicPr>
              <p:cNvPr id="146" name="インク 145"/>
              <p:cNvPicPr/>
              <p:nvPr/>
            </p:nvPicPr>
            <p:blipFill>
              <a:blip r:embed="rId98"/>
              <a:stretch>
                <a:fillRect/>
              </a:stretch>
            </p:blipFill>
            <p:spPr>
              <a:xfrm>
                <a:off x="4343220" y="346695"/>
                <a:ext cx="982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47" name="インク 146"/>
              <p14:cNvContentPartPr/>
              <p14:nvPr/>
            </p14:nvContentPartPr>
            <p14:xfrm>
              <a:off x="4417380" y="440655"/>
              <a:ext cx="360" cy="360"/>
            </p14:xfrm>
          </p:contentPart>
        </mc:Choice>
        <mc:Fallback xmlns="">
          <p:pic>
            <p:nvPicPr>
              <p:cNvPr id="147" name="インク 146"/>
              <p:cNvPicPr/>
              <p:nvPr/>
            </p:nvPicPr>
            <p:blipFill>
              <a:blip r:embed="rId61"/>
              <a:stretch>
                <a:fillRect/>
              </a:stretch>
            </p:blipFill>
            <p:spPr>
              <a:xfrm>
                <a:off x="436914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8" name="インク 147"/>
              <p14:cNvContentPartPr/>
              <p14:nvPr/>
            </p14:nvContentPartPr>
            <p14:xfrm>
              <a:off x="4431420" y="440655"/>
              <a:ext cx="360" cy="360"/>
            </p14:xfrm>
          </p:contentPart>
        </mc:Choice>
        <mc:Fallback xmlns="">
          <p:pic>
            <p:nvPicPr>
              <p:cNvPr id="148" name="インク 147"/>
              <p:cNvPicPr/>
              <p:nvPr/>
            </p:nvPicPr>
            <p:blipFill>
              <a:blip r:embed="rId61"/>
              <a:stretch>
                <a:fillRect/>
              </a:stretch>
            </p:blipFill>
            <p:spPr>
              <a:xfrm>
                <a:off x="438354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49" name="インク 148"/>
              <p14:cNvContentPartPr/>
              <p14:nvPr/>
            </p14:nvContentPartPr>
            <p14:xfrm>
              <a:off x="4443300" y="440655"/>
              <a:ext cx="360" cy="360"/>
            </p14:xfrm>
          </p:contentPart>
        </mc:Choice>
        <mc:Fallback xmlns="">
          <p:pic>
            <p:nvPicPr>
              <p:cNvPr id="149" name="インク 148"/>
              <p:cNvPicPr/>
              <p:nvPr/>
            </p:nvPicPr>
            <p:blipFill>
              <a:blip r:embed="rId61"/>
              <a:stretch>
                <a:fillRect/>
              </a:stretch>
            </p:blipFill>
            <p:spPr>
              <a:xfrm>
                <a:off x="439542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0" name="インク 149"/>
              <p14:cNvContentPartPr/>
              <p14:nvPr/>
            </p14:nvContentPartPr>
            <p14:xfrm>
              <a:off x="4445820" y="440655"/>
              <a:ext cx="360" cy="360"/>
            </p14:xfrm>
          </p:contentPart>
        </mc:Choice>
        <mc:Fallback xmlns="">
          <p:pic>
            <p:nvPicPr>
              <p:cNvPr id="150" name="インク 149"/>
              <p:cNvPicPr/>
              <p:nvPr/>
            </p:nvPicPr>
            <p:blipFill>
              <a:blip r:embed="rId68"/>
              <a:stretch>
                <a:fillRect/>
              </a:stretch>
            </p:blipFill>
            <p:spPr>
              <a:xfrm>
                <a:off x="4397940" y="3445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51" name="インク 150"/>
              <p14:cNvContentPartPr/>
              <p14:nvPr/>
            </p14:nvContentPartPr>
            <p14:xfrm>
              <a:off x="4464900" y="440655"/>
              <a:ext cx="360" cy="360"/>
            </p14:xfrm>
          </p:contentPart>
        </mc:Choice>
        <mc:Fallback xmlns="">
          <p:pic>
            <p:nvPicPr>
              <p:cNvPr id="151" name="インク 150"/>
              <p:cNvPicPr/>
              <p:nvPr/>
            </p:nvPicPr>
            <p:blipFill>
              <a:blip r:embed="rId68"/>
              <a:stretch>
                <a:fillRect/>
              </a:stretch>
            </p:blipFill>
            <p:spPr>
              <a:xfrm>
                <a:off x="4417020" y="3445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52" name="インク 151"/>
              <p14:cNvContentPartPr/>
              <p14:nvPr/>
            </p14:nvContentPartPr>
            <p14:xfrm>
              <a:off x="4479300" y="440655"/>
              <a:ext cx="360" cy="360"/>
            </p14:xfrm>
          </p:contentPart>
        </mc:Choice>
        <mc:Fallback xmlns="">
          <p:pic>
            <p:nvPicPr>
              <p:cNvPr id="152" name="インク 151"/>
              <p:cNvPicPr/>
              <p:nvPr/>
            </p:nvPicPr>
            <p:blipFill>
              <a:blip r:embed="rId61"/>
              <a:stretch>
                <a:fillRect/>
              </a:stretch>
            </p:blipFill>
            <p:spPr>
              <a:xfrm>
                <a:off x="443106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3" name="インク 152"/>
              <p14:cNvContentPartPr/>
              <p14:nvPr/>
            </p14:nvContentPartPr>
            <p14:xfrm>
              <a:off x="4500540" y="440655"/>
              <a:ext cx="360" cy="360"/>
            </p14:xfrm>
          </p:contentPart>
        </mc:Choice>
        <mc:Fallback xmlns="">
          <p:pic>
            <p:nvPicPr>
              <p:cNvPr id="153" name="インク 152"/>
              <p:cNvPicPr/>
              <p:nvPr/>
            </p:nvPicPr>
            <p:blipFill>
              <a:blip r:embed="rId68"/>
              <a:stretch>
                <a:fillRect/>
              </a:stretch>
            </p:blipFill>
            <p:spPr>
              <a:xfrm>
                <a:off x="4452660" y="3445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54" name="インク 153"/>
              <p14:cNvContentPartPr/>
              <p14:nvPr/>
            </p14:nvContentPartPr>
            <p14:xfrm>
              <a:off x="4514940" y="440655"/>
              <a:ext cx="360" cy="360"/>
            </p14:xfrm>
          </p:contentPart>
        </mc:Choice>
        <mc:Fallback xmlns="">
          <p:pic>
            <p:nvPicPr>
              <p:cNvPr id="154" name="インク 153"/>
              <p:cNvPicPr/>
              <p:nvPr/>
            </p:nvPicPr>
            <p:blipFill>
              <a:blip r:embed="rId61"/>
              <a:stretch>
                <a:fillRect/>
              </a:stretch>
            </p:blipFill>
            <p:spPr>
              <a:xfrm>
                <a:off x="446670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55" name="インク 154"/>
              <p14:cNvContentPartPr/>
              <p14:nvPr/>
            </p14:nvContentPartPr>
            <p14:xfrm>
              <a:off x="4528980" y="442815"/>
              <a:ext cx="360" cy="360"/>
            </p14:xfrm>
          </p:contentPart>
        </mc:Choice>
        <mc:Fallback xmlns="">
          <p:pic>
            <p:nvPicPr>
              <p:cNvPr id="155" name="インク 154"/>
              <p:cNvPicPr/>
              <p:nvPr/>
            </p:nvPicPr>
            <p:blipFill>
              <a:blip r:embed="rId61"/>
              <a:stretch>
                <a:fillRect/>
              </a:stretch>
            </p:blipFill>
            <p:spPr>
              <a:xfrm>
                <a:off x="448110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56" name="インク 155"/>
              <p14:cNvContentPartPr/>
              <p14:nvPr/>
            </p14:nvContentPartPr>
            <p14:xfrm>
              <a:off x="4543380" y="442815"/>
              <a:ext cx="360" cy="360"/>
            </p14:xfrm>
          </p:contentPart>
        </mc:Choice>
        <mc:Fallback xmlns="">
          <p:pic>
            <p:nvPicPr>
              <p:cNvPr id="156" name="インク 155"/>
              <p:cNvPicPr/>
              <p:nvPr/>
            </p:nvPicPr>
            <p:blipFill>
              <a:blip r:embed="rId68"/>
              <a:stretch>
                <a:fillRect/>
              </a:stretch>
            </p:blipFill>
            <p:spPr>
              <a:xfrm>
                <a:off x="4495500" y="3470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57" name="インク 156"/>
              <p14:cNvContentPartPr/>
              <p14:nvPr/>
            </p14:nvContentPartPr>
            <p14:xfrm>
              <a:off x="4553100" y="445335"/>
              <a:ext cx="360" cy="360"/>
            </p14:xfrm>
          </p:contentPart>
        </mc:Choice>
        <mc:Fallback xmlns="">
          <p:pic>
            <p:nvPicPr>
              <p:cNvPr id="157" name="インク 156"/>
              <p:cNvPicPr/>
              <p:nvPr/>
            </p:nvPicPr>
            <p:blipFill>
              <a:blip r:embed="rId59"/>
              <a:stretch>
                <a:fillRect/>
              </a:stretch>
            </p:blipFill>
            <p:spPr>
              <a:xfrm>
                <a:off x="4504860" y="3492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58" name="インク 157"/>
              <p14:cNvContentPartPr/>
              <p14:nvPr/>
            </p14:nvContentPartPr>
            <p14:xfrm>
              <a:off x="4562460" y="445335"/>
              <a:ext cx="360" cy="360"/>
            </p14:xfrm>
          </p:contentPart>
        </mc:Choice>
        <mc:Fallback xmlns="">
          <p:pic>
            <p:nvPicPr>
              <p:cNvPr id="158" name="インク 157"/>
              <p:cNvPicPr/>
              <p:nvPr/>
            </p:nvPicPr>
            <p:blipFill>
              <a:blip r:embed="rId78"/>
              <a:stretch>
                <a:fillRect/>
              </a:stretch>
            </p:blipFill>
            <p:spPr>
              <a:xfrm>
                <a:off x="4514580" y="34921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59" name="インク 158"/>
              <p14:cNvContentPartPr/>
              <p14:nvPr/>
            </p14:nvContentPartPr>
            <p14:xfrm>
              <a:off x="4559940" y="438135"/>
              <a:ext cx="360" cy="360"/>
            </p14:xfrm>
          </p:contentPart>
        </mc:Choice>
        <mc:Fallback xmlns="">
          <p:pic>
            <p:nvPicPr>
              <p:cNvPr id="159" name="インク 158"/>
              <p:cNvPicPr/>
              <p:nvPr/>
            </p:nvPicPr>
            <p:blipFill>
              <a:blip r:embed="rId59"/>
              <a:stretch>
                <a:fillRect/>
              </a:stretch>
            </p:blipFill>
            <p:spPr>
              <a:xfrm>
                <a:off x="4512060" y="3420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60" name="インク 159"/>
              <p14:cNvContentPartPr/>
              <p14:nvPr/>
            </p14:nvContentPartPr>
            <p14:xfrm>
              <a:off x="3414780" y="447855"/>
              <a:ext cx="360" cy="360"/>
            </p14:xfrm>
          </p:contentPart>
        </mc:Choice>
        <mc:Fallback xmlns="">
          <p:pic>
            <p:nvPicPr>
              <p:cNvPr id="160" name="インク 159"/>
              <p:cNvPicPr/>
              <p:nvPr/>
            </p:nvPicPr>
            <p:blipFill>
              <a:blip r:embed="rId61"/>
              <a:stretch>
                <a:fillRect/>
              </a:stretch>
            </p:blipFill>
            <p:spPr>
              <a:xfrm>
                <a:off x="3366540" y="351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61" name="インク 160"/>
              <p14:cNvContentPartPr/>
              <p14:nvPr/>
            </p14:nvContentPartPr>
            <p14:xfrm>
              <a:off x="3369420" y="442815"/>
              <a:ext cx="360" cy="360"/>
            </p14:xfrm>
          </p:contentPart>
        </mc:Choice>
        <mc:Fallback xmlns="">
          <p:pic>
            <p:nvPicPr>
              <p:cNvPr id="161" name="インク 160"/>
              <p:cNvPicPr/>
              <p:nvPr/>
            </p:nvPicPr>
            <p:blipFill>
              <a:blip r:embed="rId68"/>
              <a:stretch>
                <a:fillRect/>
              </a:stretch>
            </p:blipFill>
            <p:spPr>
              <a:xfrm>
                <a:off x="3321540" y="3470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62" name="インク 161"/>
              <p14:cNvContentPartPr/>
              <p14:nvPr/>
            </p14:nvContentPartPr>
            <p14:xfrm>
              <a:off x="3345660" y="440655"/>
              <a:ext cx="7560" cy="720"/>
            </p14:xfrm>
          </p:contentPart>
        </mc:Choice>
        <mc:Fallback xmlns="">
          <p:pic>
            <p:nvPicPr>
              <p:cNvPr id="162" name="インク 161"/>
              <p:cNvPicPr/>
              <p:nvPr/>
            </p:nvPicPr>
            <p:blipFill>
              <a:blip r:embed="rId115"/>
              <a:stretch>
                <a:fillRect/>
              </a:stretch>
            </p:blipFill>
            <p:spPr>
              <a:xfrm>
                <a:off x="3297780" y="344535"/>
                <a:ext cx="1033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63" name="インク 162"/>
              <p14:cNvContentPartPr/>
              <p14:nvPr/>
            </p14:nvContentPartPr>
            <p14:xfrm>
              <a:off x="3321900" y="438135"/>
              <a:ext cx="5040" cy="360"/>
            </p14:xfrm>
          </p:contentPart>
        </mc:Choice>
        <mc:Fallback xmlns="">
          <p:pic>
            <p:nvPicPr>
              <p:cNvPr id="163" name="インク 162"/>
              <p:cNvPicPr/>
              <p:nvPr/>
            </p:nvPicPr>
            <p:blipFill>
              <a:blip r:embed="rId117"/>
              <a:stretch>
                <a:fillRect/>
              </a:stretch>
            </p:blipFill>
            <p:spPr>
              <a:xfrm>
                <a:off x="3274020" y="342015"/>
                <a:ext cx="1008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64" name="インク 163"/>
              <p14:cNvContentPartPr/>
              <p14:nvPr/>
            </p14:nvContentPartPr>
            <p14:xfrm>
              <a:off x="3290940" y="438135"/>
              <a:ext cx="360" cy="360"/>
            </p14:xfrm>
          </p:contentPart>
        </mc:Choice>
        <mc:Fallback xmlns="">
          <p:pic>
            <p:nvPicPr>
              <p:cNvPr id="164" name="インク 163"/>
              <p:cNvPicPr/>
              <p:nvPr/>
            </p:nvPicPr>
            <p:blipFill>
              <a:blip r:embed="rId78"/>
              <a:stretch>
                <a:fillRect/>
              </a:stretch>
            </p:blipFill>
            <p:spPr>
              <a:xfrm>
                <a:off x="3243060" y="34201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65" name="インク 164"/>
              <p14:cNvContentPartPr/>
              <p14:nvPr/>
            </p14:nvContentPartPr>
            <p14:xfrm>
              <a:off x="3281220" y="445335"/>
              <a:ext cx="2880" cy="360"/>
            </p14:xfrm>
          </p:contentPart>
        </mc:Choice>
        <mc:Fallback xmlns="">
          <p:pic>
            <p:nvPicPr>
              <p:cNvPr id="165" name="インク 164"/>
              <p:cNvPicPr/>
              <p:nvPr/>
            </p:nvPicPr>
            <p:blipFill>
              <a:blip r:embed="rId120"/>
              <a:stretch>
                <a:fillRect/>
              </a:stretch>
            </p:blipFill>
            <p:spPr>
              <a:xfrm>
                <a:off x="3233340" y="349215"/>
                <a:ext cx="986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66" name="インク 165"/>
              <p14:cNvContentPartPr/>
              <p14:nvPr/>
            </p14:nvContentPartPr>
            <p14:xfrm>
              <a:off x="3243420" y="442815"/>
              <a:ext cx="360" cy="360"/>
            </p14:xfrm>
          </p:contentPart>
        </mc:Choice>
        <mc:Fallback xmlns="">
          <p:pic>
            <p:nvPicPr>
              <p:cNvPr id="166" name="インク 165"/>
              <p:cNvPicPr/>
              <p:nvPr/>
            </p:nvPicPr>
            <p:blipFill>
              <a:blip r:embed="rId61"/>
              <a:stretch>
                <a:fillRect/>
              </a:stretch>
            </p:blipFill>
            <p:spPr>
              <a:xfrm>
                <a:off x="319518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67" name="インク 166"/>
              <p14:cNvContentPartPr/>
              <p14:nvPr/>
            </p14:nvContentPartPr>
            <p14:xfrm>
              <a:off x="3219300" y="440655"/>
              <a:ext cx="10080" cy="720"/>
            </p14:xfrm>
          </p:contentPart>
        </mc:Choice>
        <mc:Fallback xmlns="">
          <p:pic>
            <p:nvPicPr>
              <p:cNvPr id="167" name="インク 166"/>
              <p:cNvPicPr/>
              <p:nvPr/>
            </p:nvPicPr>
            <p:blipFill>
              <a:blip r:embed="rId123"/>
              <a:stretch>
                <a:fillRect/>
              </a:stretch>
            </p:blipFill>
            <p:spPr>
              <a:xfrm>
                <a:off x="3171420" y="344535"/>
                <a:ext cx="1058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8" name="インク 167"/>
              <p14:cNvContentPartPr/>
              <p14:nvPr/>
            </p14:nvContentPartPr>
            <p14:xfrm>
              <a:off x="3095460" y="447855"/>
              <a:ext cx="360" cy="360"/>
            </p14:xfrm>
          </p:contentPart>
        </mc:Choice>
        <mc:Fallback xmlns="">
          <p:pic>
            <p:nvPicPr>
              <p:cNvPr id="168" name="インク 167"/>
              <p:cNvPicPr/>
              <p:nvPr/>
            </p:nvPicPr>
            <p:blipFill>
              <a:blip r:embed="rId61"/>
              <a:stretch>
                <a:fillRect/>
              </a:stretch>
            </p:blipFill>
            <p:spPr>
              <a:xfrm>
                <a:off x="3047580" y="351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69" name="インク 168"/>
              <p14:cNvContentPartPr/>
              <p14:nvPr/>
            </p14:nvContentPartPr>
            <p14:xfrm>
              <a:off x="3117060" y="447855"/>
              <a:ext cx="360" cy="360"/>
            </p14:xfrm>
          </p:contentPart>
        </mc:Choice>
        <mc:Fallback xmlns="">
          <p:pic>
            <p:nvPicPr>
              <p:cNvPr id="169" name="インク 168"/>
              <p:cNvPicPr/>
              <p:nvPr/>
            </p:nvPicPr>
            <p:blipFill>
              <a:blip r:embed="rId68"/>
              <a:stretch>
                <a:fillRect/>
              </a:stretch>
            </p:blipFill>
            <p:spPr>
              <a:xfrm>
                <a:off x="3069180" y="3517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0" name="インク 169"/>
              <p14:cNvContentPartPr/>
              <p14:nvPr/>
            </p14:nvContentPartPr>
            <p14:xfrm>
              <a:off x="3155220" y="447855"/>
              <a:ext cx="360" cy="360"/>
            </p14:xfrm>
          </p:contentPart>
        </mc:Choice>
        <mc:Fallback xmlns="">
          <p:pic>
            <p:nvPicPr>
              <p:cNvPr id="170" name="インク 169"/>
              <p:cNvPicPr/>
              <p:nvPr/>
            </p:nvPicPr>
            <p:blipFill>
              <a:blip r:embed="rId61"/>
              <a:stretch>
                <a:fillRect/>
              </a:stretch>
            </p:blipFill>
            <p:spPr>
              <a:xfrm>
                <a:off x="3106980" y="351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71" name="インク 170"/>
              <p14:cNvContentPartPr/>
              <p14:nvPr/>
            </p14:nvContentPartPr>
            <p14:xfrm>
              <a:off x="3181500" y="447855"/>
              <a:ext cx="360" cy="360"/>
            </p14:xfrm>
          </p:contentPart>
        </mc:Choice>
        <mc:Fallback xmlns="">
          <p:pic>
            <p:nvPicPr>
              <p:cNvPr id="171" name="インク 170"/>
              <p:cNvPicPr/>
              <p:nvPr/>
            </p:nvPicPr>
            <p:blipFill>
              <a:blip r:embed="rId61"/>
              <a:stretch>
                <a:fillRect/>
              </a:stretch>
            </p:blipFill>
            <p:spPr>
              <a:xfrm>
                <a:off x="3133260" y="351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2" name="インク 171"/>
              <p14:cNvContentPartPr/>
              <p14:nvPr/>
            </p14:nvContentPartPr>
            <p14:xfrm>
              <a:off x="3209940" y="447855"/>
              <a:ext cx="360" cy="360"/>
            </p14:xfrm>
          </p:contentPart>
        </mc:Choice>
        <mc:Fallback xmlns="">
          <p:pic>
            <p:nvPicPr>
              <p:cNvPr id="172" name="インク 171"/>
              <p:cNvPicPr/>
              <p:nvPr/>
            </p:nvPicPr>
            <p:blipFill>
              <a:blip r:embed="rId68"/>
              <a:stretch>
                <a:fillRect/>
              </a:stretch>
            </p:blipFill>
            <p:spPr>
              <a:xfrm>
                <a:off x="3162060" y="3517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3" name="インク 172"/>
              <p14:cNvContentPartPr/>
              <p14:nvPr/>
            </p14:nvContentPartPr>
            <p14:xfrm>
              <a:off x="3102660" y="442815"/>
              <a:ext cx="360" cy="360"/>
            </p14:xfrm>
          </p:contentPart>
        </mc:Choice>
        <mc:Fallback xmlns="">
          <p:pic>
            <p:nvPicPr>
              <p:cNvPr id="173" name="インク 172"/>
              <p:cNvPicPr/>
              <p:nvPr/>
            </p:nvPicPr>
            <p:blipFill>
              <a:blip r:embed="rId61"/>
              <a:stretch>
                <a:fillRect/>
              </a:stretch>
            </p:blipFill>
            <p:spPr>
              <a:xfrm>
                <a:off x="305478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4" name="インク 173"/>
              <p14:cNvContentPartPr/>
              <p14:nvPr/>
            </p14:nvContentPartPr>
            <p14:xfrm>
              <a:off x="3126420" y="440655"/>
              <a:ext cx="360" cy="360"/>
            </p14:xfrm>
          </p:contentPart>
        </mc:Choice>
        <mc:Fallback xmlns="">
          <p:pic>
            <p:nvPicPr>
              <p:cNvPr id="174" name="インク 173"/>
              <p:cNvPicPr/>
              <p:nvPr/>
            </p:nvPicPr>
            <p:blipFill>
              <a:blip r:embed="rId61"/>
              <a:stretch>
                <a:fillRect/>
              </a:stretch>
            </p:blipFill>
            <p:spPr>
              <a:xfrm>
                <a:off x="3078540" y="3445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5" name="インク 174"/>
              <p14:cNvContentPartPr/>
              <p14:nvPr/>
            </p14:nvContentPartPr>
            <p14:xfrm>
              <a:off x="3095460" y="442815"/>
              <a:ext cx="360" cy="360"/>
            </p14:xfrm>
          </p:contentPart>
        </mc:Choice>
        <mc:Fallback xmlns="">
          <p:pic>
            <p:nvPicPr>
              <p:cNvPr id="175" name="インク 174"/>
              <p:cNvPicPr/>
              <p:nvPr/>
            </p:nvPicPr>
            <p:blipFill>
              <a:blip r:embed="rId61"/>
              <a:stretch>
                <a:fillRect/>
              </a:stretch>
            </p:blipFill>
            <p:spPr>
              <a:xfrm>
                <a:off x="304758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6" name="インク 175"/>
              <p14:cNvContentPartPr/>
              <p14:nvPr/>
            </p14:nvContentPartPr>
            <p14:xfrm>
              <a:off x="3810060" y="209535"/>
              <a:ext cx="360" cy="360"/>
            </p14:xfrm>
          </p:contentPart>
        </mc:Choice>
        <mc:Fallback xmlns="">
          <p:pic>
            <p:nvPicPr>
              <p:cNvPr id="176" name="インク 175"/>
              <p:cNvPicPr/>
              <p:nvPr/>
            </p:nvPicPr>
            <p:blipFill>
              <a:blip r:embed="rId59"/>
              <a:stretch>
                <a:fillRect/>
              </a:stretch>
            </p:blipFill>
            <p:spPr>
              <a:xfrm>
                <a:off x="3761820" y="1134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7" name="インク 176"/>
              <p14:cNvContentPartPr/>
              <p14:nvPr/>
            </p14:nvContentPartPr>
            <p14:xfrm>
              <a:off x="3764700" y="207015"/>
              <a:ext cx="360" cy="360"/>
            </p14:xfrm>
          </p:contentPart>
        </mc:Choice>
        <mc:Fallback xmlns="">
          <p:pic>
            <p:nvPicPr>
              <p:cNvPr id="177" name="インク 176"/>
              <p:cNvPicPr/>
              <p:nvPr/>
            </p:nvPicPr>
            <p:blipFill>
              <a:blip r:embed="rId68"/>
              <a:stretch>
                <a:fillRect/>
              </a:stretch>
            </p:blipFill>
            <p:spPr>
              <a:xfrm>
                <a:off x="3716820" y="1112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8" name="インク 177"/>
              <p14:cNvContentPartPr/>
              <p14:nvPr/>
            </p14:nvContentPartPr>
            <p14:xfrm>
              <a:off x="3750300" y="209535"/>
              <a:ext cx="360" cy="360"/>
            </p14:xfrm>
          </p:contentPart>
        </mc:Choice>
        <mc:Fallback xmlns="">
          <p:pic>
            <p:nvPicPr>
              <p:cNvPr id="178" name="インク 177"/>
              <p:cNvPicPr/>
              <p:nvPr/>
            </p:nvPicPr>
            <p:blipFill>
              <a:blip r:embed="rId59"/>
              <a:stretch>
                <a:fillRect/>
              </a:stretch>
            </p:blipFill>
            <p:spPr>
              <a:xfrm>
                <a:off x="3702420" y="1134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9" name="インク 178"/>
              <p14:cNvContentPartPr/>
              <p14:nvPr/>
            </p14:nvContentPartPr>
            <p14:xfrm>
              <a:off x="3786660" y="209535"/>
              <a:ext cx="1800" cy="360"/>
            </p14:xfrm>
          </p:contentPart>
        </mc:Choice>
        <mc:Fallback xmlns="">
          <p:pic>
            <p:nvPicPr>
              <p:cNvPr id="179" name="インク 178"/>
              <p:cNvPicPr/>
              <p:nvPr/>
            </p:nvPicPr>
            <p:blipFill>
              <a:blip r:embed="rId98"/>
              <a:stretch>
                <a:fillRect/>
              </a:stretch>
            </p:blipFill>
            <p:spPr>
              <a:xfrm>
                <a:off x="3738420" y="113415"/>
                <a:ext cx="982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80" name="インク 179"/>
              <p14:cNvContentPartPr/>
              <p14:nvPr/>
            </p14:nvContentPartPr>
            <p14:xfrm>
              <a:off x="3821940" y="209535"/>
              <a:ext cx="360" cy="360"/>
            </p14:xfrm>
          </p:contentPart>
        </mc:Choice>
        <mc:Fallback xmlns="">
          <p:pic>
            <p:nvPicPr>
              <p:cNvPr id="180" name="インク 179"/>
              <p:cNvPicPr/>
              <p:nvPr/>
            </p:nvPicPr>
            <p:blipFill>
              <a:blip r:embed="rId78"/>
              <a:stretch>
                <a:fillRect/>
              </a:stretch>
            </p:blipFill>
            <p:spPr>
              <a:xfrm>
                <a:off x="3774060" y="11341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81" name="インク 180"/>
              <p14:cNvContentPartPr/>
              <p14:nvPr/>
            </p14:nvContentPartPr>
            <p14:xfrm>
              <a:off x="3764700" y="209535"/>
              <a:ext cx="2880" cy="360"/>
            </p14:xfrm>
          </p:contentPart>
        </mc:Choice>
        <mc:Fallback xmlns="">
          <p:pic>
            <p:nvPicPr>
              <p:cNvPr id="181" name="インク 180"/>
              <p:cNvPicPr/>
              <p:nvPr/>
            </p:nvPicPr>
            <p:blipFill>
              <a:blip r:embed="rId120"/>
              <a:stretch>
                <a:fillRect/>
              </a:stretch>
            </p:blipFill>
            <p:spPr>
              <a:xfrm>
                <a:off x="3716820" y="113415"/>
                <a:ext cx="986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82" name="インク 181"/>
              <p14:cNvContentPartPr/>
              <p14:nvPr/>
            </p14:nvContentPartPr>
            <p14:xfrm>
              <a:off x="3724380" y="207015"/>
              <a:ext cx="360" cy="360"/>
            </p14:xfrm>
          </p:contentPart>
        </mc:Choice>
        <mc:Fallback xmlns="">
          <p:pic>
            <p:nvPicPr>
              <p:cNvPr id="182" name="インク 181"/>
              <p:cNvPicPr/>
              <p:nvPr/>
            </p:nvPicPr>
            <p:blipFill>
              <a:blip r:embed="rId61"/>
              <a:stretch>
                <a:fillRect/>
              </a:stretch>
            </p:blipFill>
            <p:spPr>
              <a:xfrm>
                <a:off x="3676140" y="1112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83" name="インク 182"/>
              <p14:cNvContentPartPr/>
              <p14:nvPr/>
            </p14:nvContentPartPr>
            <p14:xfrm>
              <a:off x="3712500" y="207015"/>
              <a:ext cx="360" cy="360"/>
            </p14:xfrm>
          </p:contentPart>
        </mc:Choice>
        <mc:Fallback xmlns="">
          <p:pic>
            <p:nvPicPr>
              <p:cNvPr id="183" name="インク 182"/>
              <p:cNvPicPr/>
              <p:nvPr/>
            </p:nvPicPr>
            <p:blipFill>
              <a:blip r:embed="rId61"/>
              <a:stretch>
                <a:fillRect/>
              </a:stretch>
            </p:blipFill>
            <p:spPr>
              <a:xfrm>
                <a:off x="3664260" y="1112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84" name="インク 183"/>
              <p14:cNvContentPartPr/>
              <p14:nvPr/>
            </p14:nvContentPartPr>
            <p14:xfrm>
              <a:off x="3688380" y="206655"/>
              <a:ext cx="5400" cy="720"/>
            </p14:xfrm>
          </p:contentPart>
        </mc:Choice>
        <mc:Fallback xmlns="">
          <p:pic>
            <p:nvPicPr>
              <p:cNvPr id="184" name="インク 183"/>
              <p:cNvPicPr/>
              <p:nvPr/>
            </p:nvPicPr>
            <p:blipFill>
              <a:blip r:embed="rId141"/>
              <a:stretch>
                <a:fillRect/>
              </a:stretch>
            </p:blipFill>
            <p:spPr>
              <a:xfrm>
                <a:off x="3640500" y="110895"/>
                <a:ext cx="1011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85" name="インク 184"/>
              <p14:cNvContentPartPr/>
              <p14:nvPr/>
            </p14:nvContentPartPr>
            <p14:xfrm>
              <a:off x="3674700" y="206655"/>
              <a:ext cx="1800" cy="720"/>
            </p14:xfrm>
          </p:contentPart>
        </mc:Choice>
        <mc:Fallback xmlns="">
          <p:pic>
            <p:nvPicPr>
              <p:cNvPr id="185" name="インク 184"/>
              <p:cNvPicPr/>
              <p:nvPr/>
            </p:nvPicPr>
            <p:blipFill>
              <a:blip r:embed="rId143"/>
              <a:stretch>
                <a:fillRect/>
              </a:stretch>
            </p:blipFill>
            <p:spPr>
              <a:xfrm>
                <a:off x="3626460" y="110895"/>
                <a:ext cx="982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86" name="インク 185"/>
              <p14:cNvContentPartPr/>
              <p14:nvPr/>
            </p14:nvContentPartPr>
            <p14:xfrm>
              <a:off x="3662820" y="206655"/>
              <a:ext cx="4680" cy="720"/>
            </p14:xfrm>
          </p:contentPart>
        </mc:Choice>
        <mc:Fallback xmlns="">
          <p:pic>
            <p:nvPicPr>
              <p:cNvPr id="186" name="インク 185"/>
              <p:cNvPicPr/>
              <p:nvPr/>
            </p:nvPicPr>
            <p:blipFill>
              <a:blip r:embed="rId117"/>
              <a:stretch>
                <a:fillRect/>
              </a:stretch>
            </p:blipFill>
            <p:spPr>
              <a:xfrm>
                <a:off x="3614580" y="110895"/>
                <a:ext cx="1008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87" name="インク 186"/>
              <p14:cNvContentPartPr/>
              <p14:nvPr/>
            </p14:nvContentPartPr>
            <p14:xfrm>
              <a:off x="3655260" y="206655"/>
              <a:ext cx="2160" cy="720"/>
            </p14:xfrm>
          </p:contentPart>
        </mc:Choice>
        <mc:Fallback xmlns="">
          <p:pic>
            <p:nvPicPr>
              <p:cNvPr id="187" name="インク 186"/>
              <p:cNvPicPr/>
              <p:nvPr/>
            </p:nvPicPr>
            <p:blipFill>
              <a:blip r:embed="rId143"/>
              <a:stretch>
                <a:fillRect/>
              </a:stretch>
            </p:blipFill>
            <p:spPr>
              <a:xfrm>
                <a:off x="3607380" y="110895"/>
                <a:ext cx="982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88" name="インク 187"/>
              <p14:cNvContentPartPr/>
              <p14:nvPr/>
            </p14:nvContentPartPr>
            <p14:xfrm>
              <a:off x="3639060" y="204855"/>
              <a:ext cx="4680" cy="720"/>
            </p14:xfrm>
          </p:contentPart>
        </mc:Choice>
        <mc:Fallback xmlns="">
          <p:pic>
            <p:nvPicPr>
              <p:cNvPr id="188" name="インク 187"/>
              <p:cNvPicPr/>
              <p:nvPr/>
            </p:nvPicPr>
            <p:blipFill>
              <a:blip r:embed="rId117"/>
              <a:stretch>
                <a:fillRect/>
              </a:stretch>
            </p:blipFill>
            <p:spPr>
              <a:xfrm>
                <a:off x="3590820" y="108735"/>
                <a:ext cx="1008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89" name="インク 188"/>
              <p14:cNvContentPartPr/>
              <p14:nvPr/>
            </p14:nvContentPartPr>
            <p14:xfrm>
              <a:off x="3609900" y="204855"/>
              <a:ext cx="2880" cy="720"/>
            </p14:xfrm>
          </p:contentPart>
        </mc:Choice>
        <mc:Fallback xmlns="">
          <p:pic>
            <p:nvPicPr>
              <p:cNvPr id="189" name="インク 188"/>
              <p:cNvPicPr/>
              <p:nvPr/>
            </p:nvPicPr>
            <p:blipFill>
              <a:blip r:embed="rId120"/>
              <a:stretch>
                <a:fillRect/>
              </a:stretch>
            </p:blipFill>
            <p:spPr>
              <a:xfrm>
                <a:off x="3562020" y="108735"/>
                <a:ext cx="986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90" name="インク 189"/>
              <p14:cNvContentPartPr/>
              <p14:nvPr/>
            </p14:nvContentPartPr>
            <p14:xfrm>
              <a:off x="3581820" y="204855"/>
              <a:ext cx="4680" cy="720"/>
            </p14:xfrm>
          </p:contentPart>
        </mc:Choice>
        <mc:Fallback xmlns="">
          <p:pic>
            <p:nvPicPr>
              <p:cNvPr id="190" name="インク 189"/>
              <p:cNvPicPr/>
              <p:nvPr/>
            </p:nvPicPr>
            <p:blipFill>
              <a:blip r:embed="rId117"/>
              <a:stretch>
                <a:fillRect/>
              </a:stretch>
            </p:blipFill>
            <p:spPr>
              <a:xfrm>
                <a:off x="3533580" y="108735"/>
                <a:ext cx="1008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91" name="インク 190"/>
              <p14:cNvContentPartPr/>
              <p14:nvPr/>
            </p14:nvContentPartPr>
            <p14:xfrm>
              <a:off x="3546180" y="206655"/>
              <a:ext cx="4680" cy="720"/>
            </p14:xfrm>
          </p:contentPart>
        </mc:Choice>
        <mc:Fallback xmlns="">
          <p:pic>
            <p:nvPicPr>
              <p:cNvPr id="191" name="インク 190"/>
              <p:cNvPicPr/>
              <p:nvPr/>
            </p:nvPicPr>
            <p:blipFill>
              <a:blip r:embed="rId117"/>
              <a:stretch>
                <a:fillRect/>
              </a:stretch>
            </p:blipFill>
            <p:spPr>
              <a:xfrm>
                <a:off x="3497940" y="110895"/>
                <a:ext cx="1008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92" name="インク 191"/>
              <p14:cNvContentPartPr/>
              <p14:nvPr/>
            </p14:nvContentPartPr>
            <p14:xfrm>
              <a:off x="3531420" y="206655"/>
              <a:ext cx="2880" cy="720"/>
            </p14:xfrm>
          </p:contentPart>
        </mc:Choice>
        <mc:Fallback xmlns="">
          <p:pic>
            <p:nvPicPr>
              <p:cNvPr id="192" name="インク 191"/>
              <p:cNvPicPr/>
              <p:nvPr/>
            </p:nvPicPr>
            <p:blipFill>
              <a:blip r:embed="rId120"/>
              <a:stretch>
                <a:fillRect/>
              </a:stretch>
            </p:blipFill>
            <p:spPr>
              <a:xfrm>
                <a:off x="3483540" y="110895"/>
                <a:ext cx="986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93" name="インク 192"/>
              <p14:cNvContentPartPr/>
              <p14:nvPr/>
            </p14:nvContentPartPr>
            <p14:xfrm>
              <a:off x="3500460" y="206655"/>
              <a:ext cx="9360" cy="720"/>
            </p14:xfrm>
          </p:contentPart>
        </mc:Choice>
        <mc:Fallback xmlns="">
          <p:pic>
            <p:nvPicPr>
              <p:cNvPr id="193" name="インク 192"/>
              <p:cNvPicPr/>
              <p:nvPr/>
            </p:nvPicPr>
            <p:blipFill>
              <a:blip r:embed="rId152"/>
              <a:stretch>
                <a:fillRect/>
              </a:stretch>
            </p:blipFill>
            <p:spPr>
              <a:xfrm>
                <a:off x="3452580" y="110895"/>
                <a:ext cx="105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94" name="インク 193"/>
              <p14:cNvContentPartPr/>
              <p14:nvPr/>
            </p14:nvContentPartPr>
            <p14:xfrm>
              <a:off x="3490740" y="204855"/>
              <a:ext cx="2880" cy="720"/>
            </p14:xfrm>
          </p:contentPart>
        </mc:Choice>
        <mc:Fallback xmlns="">
          <p:pic>
            <p:nvPicPr>
              <p:cNvPr id="194" name="インク 193"/>
              <p:cNvPicPr/>
              <p:nvPr/>
            </p:nvPicPr>
            <p:blipFill>
              <a:blip r:embed="rId120"/>
              <a:stretch>
                <a:fillRect/>
              </a:stretch>
            </p:blipFill>
            <p:spPr>
              <a:xfrm>
                <a:off x="3442860" y="108735"/>
                <a:ext cx="986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95" name="インク 194"/>
              <p14:cNvContentPartPr/>
              <p14:nvPr/>
            </p14:nvContentPartPr>
            <p14:xfrm>
              <a:off x="3469500" y="202335"/>
              <a:ext cx="360" cy="360"/>
            </p14:xfrm>
          </p:contentPart>
        </mc:Choice>
        <mc:Fallback xmlns="">
          <p:pic>
            <p:nvPicPr>
              <p:cNvPr id="195" name="インク 194"/>
              <p:cNvPicPr/>
              <p:nvPr/>
            </p:nvPicPr>
            <p:blipFill>
              <a:blip r:embed="rId68"/>
              <a:stretch>
                <a:fillRect/>
              </a:stretch>
            </p:blipFill>
            <p:spPr>
              <a:xfrm>
                <a:off x="3421620" y="10657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96" name="インク 195"/>
              <p14:cNvContentPartPr/>
              <p14:nvPr/>
            </p14:nvContentPartPr>
            <p14:xfrm>
              <a:off x="3455100" y="202335"/>
              <a:ext cx="360" cy="360"/>
            </p14:xfrm>
          </p:contentPart>
        </mc:Choice>
        <mc:Fallback xmlns="">
          <p:pic>
            <p:nvPicPr>
              <p:cNvPr id="196" name="インク 195"/>
              <p:cNvPicPr/>
              <p:nvPr/>
            </p:nvPicPr>
            <p:blipFill>
              <a:blip r:embed="rId61"/>
              <a:stretch>
                <a:fillRect/>
              </a:stretch>
            </p:blipFill>
            <p:spPr>
              <a:xfrm>
                <a:off x="3407220" y="10657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97" name="インク 196"/>
              <p14:cNvContentPartPr/>
              <p14:nvPr/>
            </p14:nvContentPartPr>
            <p14:xfrm>
              <a:off x="4174380" y="214215"/>
              <a:ext cx="360" cy="360"/>
            </p14:xfrm>
          </p:contentPart>
        </mc:Choice>
        <mc:Fallback xmlns="">
          <p:pic>
            <p:nvPicPr>
              <p:cNvPr id="197" name="インク 196"/>
              <p:cNvPicPr/>
              <p:nvPr/>
            </p:nvPicPr>
            <p:blipFill>
              <a:blip r:embed="rId68"/>
              <a:stretch>
                <a:fillRect/>
              </a:stretch>
            </p:blipFill>
            <p:spPr>
              <a:xfrm>
                <a:off x="4126500" y="1184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98" name="インク 197"/>
              <p14:cNvContentPartPr/>
              <p14:nvPr/>
            </p14:nvContentPartPr>
            <p14:xfrm>
              <a:off x="4174380" y="209535"/>
              <a:ext cx="360" cy="360"/>
            </p14:xfrm>
          </p:contentPart>
        </mc:Choice>
        <mc:Fallback xmlns="">
          <p:pic>
            <p:nvPicPr>
              <p:cNvPr id="198" name="インク 197"/>
              <p:cNvPicPr/>
              <p:nvPr/>
            </p:nvPicPr>
            <p:blipFill>
              <a:blip r:embed="rId78"/>
              <a:stretch>
                <a:fillRect/>
              </a:stretch>
            </p:blipFill>
            <p:spPr>
              <a:xfrm>
                <a:off x="4126500" y="11341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99" name="インク 198"/>
              <p14:cNvContentPartPr/>
              <p14:nvPr/>
            </p14:nvContentPartPr>
            <p14:xfrm>
              <a:off x="3462300" y="395295"/>
              <a:ext cx="360" cy="360"/>
            </p14:xfrm>
          </p:contentPart>
        </mc:Choice>
        <mc:Fallback xmlns="">
          <p:pic>
            <p:nvPicPr>
              <p:cNvPr id="199" name="インク 198"/>
              <p:cNvPicPr/>
              <p:nvPr/>
            </p:nvPicPr>
            <p:blipFill>
              <a:blip r:embed="rId78"/>
              <a:stretch>
                <a:fillRect/>
              </a:stretch>
            </p:blipFill>
            <p:spPr>
              <a:xfrm>
                <a:off x="3414420" y="29917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00" name="インク 199"/>
              <p14:cNvContentPartPr/>
              <p14:nvPr/>
            </p14:nvContentPartPr>
            <p14:xfrm>
              <a:off x="3459780" y="388095"/>
              <a:ext cx="360" cy="360"/>
            </p14:xfrm>
          </p:contentPart>
        </mc:Choice>
        <mc:Fallback xmlns="">
          <p:pic>
            <p:nvPicPr>
              <p:cNvPr id="200" name="インク 199"/>
              <p:cNvPicPr/>
              <p:nvPr/>
            </p:nvPicPr>
            <p:blipFill>
              <a:blip r:embed="rId59"/>
              <a:stretch>
                <a:fillRect/>
              </a:stretch>
            </p:blipFill>
            <p:spPr>
              <a:xfrm>
                <a:off x="3411900" y="29197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01" name="インク 200"/>
              <p14:cNvContentPartPr/>
              <p14:nvPr/>
            </p14:nvContentPartPr>
            <p14:xfrm>
              <a:off x="3457620" y="395295"/>
              <a:ext cx="360" cy="360"/>
            </p14:xfrm>
          </p:contentPart>
        </mc:Choice>
        <mc:Fallback xmlns="">
          <p:pic>
            <p:nvPicPr>
              <p:cNvPr id="201" name="インク 200"/>
              <p:cNvPicPr/>
              <p:nvPr/>
            </p:nvPicPr>
            <p:blipFill>
              <a:blip r:embed="rId78"/>
              <a:stretch>
                <a:fillRect/>
              </a:stretch>
            </p:blipFill>
            <p:spPr>
              <a:xfrm>
                <a:off x="3409740" y="299175"/>
                <a:ext cx="96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02" name="インク 201"/>
              <p14:cNvContentPartPr/>
              <p14:nvPr/>
            </p14:nvContentPartPr>
            <p14:xfrm>
              <a:off x="3459780" y="390615"/>
              <a:ext cx="360" cy="360"/>
            </p14:xfrm>
          </p:contentPart>
        </mc:Choice>
        <mc:Fallback xmlns="">
          <p:pic>
            <p:nvPicPr>
              <p:cNvPr id="202" name="インク 201"/>
              <p:cNvPicPr/>
              <p:nvPr/>
            </p:nvPicPr>
            <p:blipFill>
              <a:blip r:embed="rId61"/>
              <a:stretch>
                <a:fillRect/>
              </a:stretch>
            </p:blipFill>
            <p:spPr>
              <a:xfrm>
                <a:off x="3411900" y="29449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03" name="インク 202"/>
              <p14:cNvContentPartPr/>
              <p14:nvPr/>
            </p14:nvContentPartPr>
            <p14:xfrm>
              <a:off x="3400380" y="440655"/>
              <a:ext cx="360" cy="360"/>
            </p14:xfrm>
          </p:contentPart>
        </mc:Choice>
        <mc:Fallback xmlns="">
          <p:pic>
            <p:nvPicPr>
              <p:cNvPr id="203" name="インク 202"/>
              <p:cNvPicPr/>
              <p:nvPr/>
            </p:nvPicPr>
            <p:blipFill>
              <a:blip r:embed="rId68"/>
              <a:stretch>
                <a:fillRect/>
              </a:stretch>
            </p:blipFill>
            <p:spPr>
              <a:xfrm>
                <a:off x="3352500" y="3445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04" name="インク 203"/>
              <p14:cNvContentPartPr/>
              <p14:nvPr/>
            </p14:nvContentPartPr>
            <p14:xfrm>
              <a:off x="3102660" y="442815"/>
              <a:ext cx="360" cy="360"/>
            </p14:xfrm>
          </p:contentPart>
        </mc:Choice>
        <mc:Fallback xmlns="">
          <p:pic>
            <p:nvPicPr>
              <p:cNvPr id="204" name="インク 203"/>
              <p:cNvPicPr/>
              <p:nvPr/>
            </p:nvPicPr>
            <p:blipFill>
              <a:blip r:embed="rId61"/>
              <a:stretch>
                <a:fillRect/>
              </a:stretch>
            </p:blipFill>
            <p:spPr>
              <a:xfrm>
                <a:off x="3054780" y="3470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05" name="インク 204"/>
              <p14:cNvContentPartPr/>
              <p14:nvPr/>
            </p14:nvContentPartPr>
            <p14:xfrm>
              <a:off x="3545820" y="202335"/>
              <a:ext cx="360" cy="360"/>
            </p14:xfrm>
          </p:contentPart>
        </mc:Choice>
        <mc:Fallback xmlns="">
          <p:pic>
            <p:nvPicPr>
              <p:cNvPr id="205" name="インク 204"/>
              <p:cNvPicPr/>
              <p:nvPr/>
            </p:nvPicPr>
            <p:blipFill>
              <a:blip r:embed="rId61"/>
              <a:stretch>
                <a:fillRect/>
              </a:stretch>
            </p:blipFill>
            <p:spPr>
              <a:xfrm>
                <a:off x="3497580" y="10657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06" name="インク 205"/>
              <p14:cNvContentPartPr/>
              <p14:nvPr/>
            </p14:nvContentPartPr>
            <p14:xfrm>
              <a:off x="3612420" y="204855"/>
              <a:ext cx="360" cy="360"/>
            </p14:xfrm>
          </p:contentPart>
        </mc:Choice>
        <mc:Fallback xmlns="">
          <p:pic>
            <p:nvPicPr>
              <p:cNvPr id="206" name="インク 205"/>
              <p:cNvPicPr/>
              <p:nvPr/>
            </p:nvPicPr>
            <p:blipFill>
              <a:blip r:embed="rId61"/>
              <a:stretch>
                <a:fillRect/>
              </a:stretch>
            </p:blipFill>
            <p:spPr>
              <a:xfrm>
                <a:off x="3564180" y="108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07" name="インク 206"/>
              <p14:cNvContentPartPr/>
              <p14:nvPr/>
            </p14:nvContentPartPr>
            <p14:xfrm>
              <a:off x="3624300" y="204855"/>
              <a:ext cx="360" cy="360"/>
            </p14:xfrm>
          </p:contentPart>
        </mc:Choice>
        <mc:Fallback xmlns="">
          <p:pic>
            <p:nvPicPr>
              <p:cNvPr id="207" name="インク 206"/>
              <p:cNvPicPr/>
              <p:nvPr/>
            </p:nvPicPr>
            <p:blipFill>
              <a:blip r:embed="rId68"/>
              <a:stretch>
                <a:fillRect/>
              </a:stretch>
            </p:blipFill>
            <p:spPr>
              <a:xfrm>
                <a:off x="3576420" y="1087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208" name="インク 207"/>
              <p14:cNvContentPartPr/>
              <p14:nvPr/>
            </p14:nvContentPartPr>
            <p14:xfrm>
              <a:off x="3667140" y="204855"/>
              <a:ext cx="360" cy="360"/>
            </p14:xfrm>
          </p:contentPart>
        </mc:Choice>
        <mc:Fallback xmlns="">
          <p:pic>
            <p:nvPicPr>
              <p:cNvPr id="208" name="インク 207"/>
              <p:cNvPicPr/>
              <p:nvPr/>
            </p:nvPicPr>
            <p:blipFill>
              <a:blip r:embed="rId68"/>
              <a:stretch>
                <a:fillRect/>
              </a:stretch>
            </p:blipFill>
            <p:spPr>
              <a:xfrm>
                <a:off x="3619260" y="1087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09" name="インク 208"/>
              <p14:cNvContentPartPr/>
              <p14:nvPr/>
            </p14:nvContentPartPr>
            <p14:xfrm>
              <a:off x="3721860" y="204855"/>
              <a:ext cx="360" cy="360"/>
            </p14:xfrm>
          </p:contentPart>
        </mc:Choice>
        <mc:Fallback xmlns="">
          <p:pic>
            <p:nvPicPr>
              <p:cNvPr id="209" name="インク 208"/>
              <p:cNvPicPr/>
              <p:nvPr/>
            </p:nvPicPr>
            <p:blipFill>
              <a:blip r:embed="rId68"/>
              <a:stretch>
                <a:fillRect/>
              </a:stretch>
            </p:blipFill>
            <p:spPr>
              <a:xfrm>
                <a:off x="3673980" y="10873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210" name="インク 209"/>
              <p14:cNvContentPartPr/>
              <p14:nvPr/>
            </p14:nvContentPartPr>
            <p14:xfrm>
              <a:off x="3786300" y="204855"/>
              <a:ext cx="360" cy="360"/>
            </p14:xfrm>
          </p:contentPart>
        </mc:Choice>
        <mc:Fallback xmlns="">
          <p:pic>
            <p:nvPicPr>
              <p:cNvPr id="210" name="インク 209"/>
              <p:cNvPicPr/>
              <p:nvPr/>
            </p:nvPicPr>
            <p:blipFill>
              <a:blip r:embed="rId61"/>
              <a:stretch>
                <a:fillRect/>
              </a:stretch>
            </p:blipFill>
            <p:spPr>
              <a:xfrm>
                <a:off x="3738060" y="108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11" name="インク 210"/>
              <p14:cNvContentPartPr/>
              <p14:nvPr/>
            </p14:nvContentPartPr>
            <p14:xfrm>
              <a:off x="3829140" y="209535"/>
              <a:ext cx="360" cy="360"/>
            </p14:xfrm>
          </p:contentPart>
        </mc:Choice>
        <mc:Fallback xmlns="">
          <p:pic>
            <p:nvPicPr>
              <p:cNvPr id="211" name="インク 210"/>
              <p:cNvPicPr/>
              <p:nvPr/>
            </p:nvPicPr>
            <p:blipFill>
              <a:blip r:embed="rId59"/>
              <a:stretch>
                <a:fillRect/>
              </a:stretch>
            </p:blipFill>
            <p:spPr>
              <a:xfrm>
                <a:off x="3780900" y="113415"/>
                <a:ext cx="96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12" name="インク 211"/>
              <p14:cNvContentPartPr/>
              <p14:nvPr/>
            </p14:nvContentPartPr>
            <p14:xfrm>
              <a:off x="3869460" y="204855"/>
              <a:ext cx="360" cy="360"/>
            </p14:xfrm>
          </p:contentPart>
        </mc:Choice>
        <mc:Fallback xmlns="">
          <p:pic>
            <p:nvPicPr>
              <p:cNvPr id="212" name="インク 211"/>
              <p:cNvPicPr/>
              <p:nvPr/>
            </p:nvPicPr>
            <p:blipFill>
              <a:blip r:embed="rId61"/>
              <a:stretch>
                <a:fillRect/>
              </a:stretch>
            </p:blipFill>
            <p:spPr>
              <a:xfrm>
                <a:off x="3821580" y="108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13" name="インク 212"/>
              <p14:cNvContentPartPr/>
              <p14:nvPr/>
            </p14:nvContentPartPr>
            <p14:xfrm>
              <a:off x="3957660" y="207015"/>
              <a:ext cx="360" cy="360"/>
            </p14:xfrm>
          </p:contentPart>
        </mc:Choice>
        <mc:Fallback xmlns="">
          <p:pic>
            <p:nvPicPr>
              <p:cNvPr id="213" name="インク 212"/>
              <p:cNvPicPr/>
              <p:nvPr/>
            </p:nvPicPr>
            <p:blipFill>
              <a:blip r:embed="rId68"/>
              <a:stretch>
                <a:fillRect/>
              </a:stretch>
            </p:blipFill>
            <p:spPr>
              <a:xfrm>
                <a:off x="3909780" y="111255"/>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214" name="インク 213"/>
              <p14:cNvContentPartPr/>
              <p14:nvPr/>
            </p14:nvContentPartPr>
            <p14:xfrm>
              <a:off x="3978900" y="207015"/>
              <a:ext cx="360" cy="360"/>
            </p14:xfrm>
          </p:contentPart>
        </mc:Choice>
        <mc:Fallback xmlns="">
          <p:pic>
            <p:nvPicPr>
              <p:cNvPr id="214" name="インク 213"/>
              <p:cNvPicPr/>
              <p:nvPr/>
            </p:nvPicPr>
            <p:blipFill>
              <a:blip r:embed="rId61"/>
              <a:stretch>
                <a:fillRect/>
              </a:stretch>
            </p:blipFill>
            <p:spPr>
              <a:xfrm>
                <a:off x="3931020" y="1112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15" name="インク 214"/>
              <p14:cNvContentPartPr/>
              <p14:nvPr/>
            </p14:nvContentPartPr>
            <p14:xfrm>
              <a:off x="4003020" y="207015"/>
              <a:ext cx="360" cy="360"/>
            </p14:xfrm>
          </p:contentPart>
        </mc:Choice>
        <mc:Fallback xmlns="">
          <p:pic>
            <p:nvPicPr>
              <p:cNvPr id="215" name="インク 214"/>
              <p:cNvPicPr/>
              <p:nvPr/>
            </p:nvPicPr>
            <p:blipFill>
              <a:blip r:embed="rId61"/>
              <a:stretch>
                <a:fillRect/>
              </a:stretch>
            </p:blipFill>
            <p:spPr>
              <a:xfrm>
                <a:off x="3954780" y="1112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16" name="インク 215"/>
              <p14:cNvContentPartPr/>
              <p14:nvPr/>
            </p14:nvContentPartPr>
            <p14:xfrm>
              <a:off x="4053060" y="207015"/>
              <a:ext cx="360" cy="360"/>
            </p14:xfrm>
          </p:contentPart>
        </mc:Choice>
        <mc:Fallback xmlns="">
          <p:pic>
            <p:nvPicPr>
              <p:cNvPr id="216" name="インク 215"/>
              <p:cNvPicPr/>
              <p:nvPr/>
            </p:nvPicPr>
            <p:blipFill>
              <a:blip r:embed="rId61"/>
              <a:stretch>
                <a:fillRect/>
              </a:stretch>
            </p:blipFill>
            <p:spPr>
              <a:xfrm>
                <a:off x="4004820" y="11125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17" name="インク 216"/>
              <p14:cNvContentPartPr/>
              <p14:nvPr/>
            </p14:nvContentPartPr>
            <p14:xfrm>
              <a:off x="4095900" y="204855"/>
              <a:ext cx="360" cy="360"/>
            </p14:xfrm>
          </p:contentPart>
        </mc:Choice>
        <mc:Fallback xmlns="">
          <p:pic>
            <p:nvPicPr>
              <p:cNvPr id="217" name="インク 216"/>
              <p:cNvPicPr/>
              <p:nvPr/>
            </p:nvPicPr>
            <p:blipFill>
              <a:blip r:embed="rId61"/>
              <a:stretch>
                <a:fillRect/>
              </a:stretch>
            </p:blipFill>
            <p:spPr>
              <a:xfrm>
                <a:off x="4047660" y="108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218" name="インク 217"/>
              <p14:cNvContentPartPr/>
              <p14:nvPr/>
            </p14:nvContentPartPr>
            <p14:xfrm>
              <a:off x="4119660" y="204855"/>
              <a:ext cx="360" cy="360"/>
            </p14:xfrm>
          </p:contentPart>
        </mc:Choice>
        <mc:Fallback xmlns="">
          <p:pic>
            <p:nvPicPr>
              <p:cNvPr id="218" name="インク 217"/>
              <p:cNvPicPr/>
              <p:nvPr/>
            </p:nvPicPr>
            <p:blipFill>
              <a:blip r:embed="rId61"/>
              <a:stretch>
                <a:fillRect/>
              </a:stretch>
            </p:blipFill>
            <p:spPr>
              <a:xfrm>
                <a:off x="4071420" y="108735"/>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19" name="インク 218"/>
              <p14:cNvContentPartPr/>
              <p14:nvPr/>
            </p14:nvContentPartPr>
            <p14:xfrm>
              <a:off x="4176540" y="204855"/>
              <a:ext cx="360" cy="360"/>
            </p14:xfrm>
          </p:contentPart>
        </mc:Choice>
        <mc:Fallback xmlns="">
          <p:pic>
            <p:nvPicPr>
              <p:cNvPr id="219" name="インク 218"/>
              <p:cNvPicPr/>
              <p:nvPr/>
            </p:nvPicPr>
            <p:blipFill>
              <a:blip r:embed="rId61"/>
              <a:stretch>
                <a:fillRect/>
              </a:stretch>
            </p:blipFill>
            <p:spPr>
              <a:xfrm>
                <a:off x="4128660" y="108735"/>
                <a:ext cx="96480" cy="192240"/>
              </a:xfrm>
              <a:prstGeom prst="rect">
                <a:avLst/>
              </a:prstGeom>
            </p:spPr>
          </p:pic>
        </mc:Fallback>
      </mc:AlternateContent>
      <p:cxnSp>
        <p:nvCxnSpPr>
          <p:cNvPr id="25" name="直線コネクタ 24"/>
          <p:cNvCxnSpPr/>
          <p:nvPr/>
        </p:nvCxnSpPr>
        <p:spPr>
          <a:xfrm>
            <a:off x="4779258" y="5104026"/>
            <a:ext cx="88461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1" name="テキスト ボックス 220"/>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10/31</a:t>
            </a:r>
            <a:endParaRPr kumimoji="1" lang="ja-JP" altLang="en-US" sz="1200" b="1" dirty="0">
              <a:latin typeface="Meiryo UI" panose="020B0604030504040204" pitchFamily="50" charset="-128"/>
              <a:ea typeface="Meiryo UI" panose="020B0604030504040204" pitchFamily="50" charset="-128"/>
            </a:endParaRPr>
          </a:p>
        </p:txBody>
      </p:sp>
      <p:pic>
        <p:nvPicPr>
          <p:cNvPr id="222" name="図 221"/>
          <p:cNvPicPr>
            <a:picLocks noChangeAspect="1"/>
          </p:cNvPicPr>
          <p:nvPr/>
        </p:nvPicPr>
        <p:blipFill rotWithShape="1">
          <a:blip r:embed="rId5">
            <a:extLst>
              <a:ext uri="{28A0092B-C50C-407E-A947-70E740481C1C}">
                <a14:useLocalDpi xmlns:a14="http://schemas.microsoft.com/office/drawing/2010/main" val="0"/>
              </a:ext>
            </a:extLst>
          </a:blip>
          <a:srcRect l="34254" t="13791" r="12177" b="47764"/>
          <a:stretch/>
        </p:blipFill>
        <p:spPr>
          <a:xfrm rot="2535621">
            <a:off x="6716116" y="240716"/>
            <a:ext cx="755162" cy="541955"/>
          </a:xfrm>
          <a:prstGeom prst="rect">
            <a:avLst/>
          </a:prstGeom>
        </p:spPr>
      </p:pic>
      <p:sp>
        <p:nvSpPr>
          <p:cNvPr id="224" name="角丸四角形吹き出し 223"/>
          <p:cNvSpPr/>
          <p:nvPr/>
        </p:nvSpPr>
        <p:spPr>
          <a:xfrm rot="20218164">
            <a:off x="4908930" y="231845"/>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現地！</a:t>
            </a:r>
          </a:p>
        </p:txBody>
      </p:sp>
      <p:sp>
        <p:nvSpPr>
          <p:cNvPr id="225" name="角丸四角形吹き出し 224"/>
          <p:cNvSpPr/>
          <p:nvPr/>
        </p:nvSpPr>
        <p:spPr>
          <a:xfrm rot="20218164">
            <a:off x="5628032" y="107254"/>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現物！</a:t>
            </a:r>
          </a:p>
        </p:txBody>
      </p:sp>
      <p:sp>
        <p:nvSpPr>
          <p:cNvPr id="226" name="角丸四角形吹き出し 225"/>
          <p:cNvSpPr/>
          <p:nvPr/>
        </p:nvSpPr>
        <p:spPr>
          <a:xfrm rot="20218164">
            <a:off x="6338481" y="-37563"/>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現実！</a:t>
            </a:r>
          </a:p>
        </p:txBody>
      </p:sp>
      <p:pic>
        <p:nvPicPr>
          <p:cNvPr id="227" name="図 226"/>
          <p:cNvPicPr>
            <a:picLocks noChangeAspect="1"/>
          </p:cNvPicPr>
          <p:nvPr/>
        </p:nvPicPr>
        <p:blipFill>
          <a:blip r:embed="rId179" cstate="print">
            <a:extLst>
              <a:ext uri="{28A0092B-C50C-407E-A947-70E740481C1C}">
                <a14:useLocalDpi xmlns:a14="http://schemas.microsoft.com/office/drawing/2010/main" val="0"/>
              </a:ext>
            </a:extLst>
          </a:blip>
          <a:stretch>
            <a:fillRect/>
          </a:stretch>
        </p:blipFill>
        <p:spPr>
          <a:xfrm>
            <a:off x="11046162" y="801671"/>
            <a:ext cx="321708" cy="321708"/>
          </a:xfrm>
          <a:prstGeom prst="rect">
            <a:avLst/>
          </a:prstGeom>
        </p:spPr>
      </p:pic>
      <p:sp>
        <p:nvSpPr>
          <p:cNvPr id="10" name="右矢印 9"/>
          <p:cNvSpPr/>
          <p:nvPr/>
        </p:nvSpPr>
        <p:spPr>
          <a:xfrm>
            <a:off x="11395534" y="801461"/>
            <a:ext cx="227990" cy="2215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角丸四角形吹き出し 222"/>
          <p:cNvSpPr/>
          <p:nvPr/>
        </p:nvSpPr>
        <p:spPr>
          <a:xfrm rot="20218164">
            <a:off x="7390055" y="128353"/>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現主義！</a:t>
            </a:r>
          </a:p>
        </p:txBody>
      </p:sp>
      <p:pic>
        <p:nvPicPr>
          <p:cNvPr id="54" name="図 53"/>
          <p:cNvPicPr>
            <a:picLocks noChangeAspect="1"/>
          </p:cNvPicPr>
          <p:nvPr/>
        </p:nvPicPr>
        <p:blipFill rotWithShape="1">
          <a:blip r:embed="rId180"/>
          <a:srcRect l="38588" t="1529" r="26099" b="51661"/>
          <a:stretch/>
        </p:blipFill>
        <p:spPr>
          <a:xfrm>
            <a:off x="10718437" y="3341919"/>
            <a:ext cx="1182268" cy="512933"/>
          </a:xfrm>
          <a:prstGeom prst="rect">
            <a:avLst/>
          </a:prstGeom>
        </p:spPr>
      </p:pic>
      <p:sp>
        <p:nvSpPr>
          <p:cNvPr id="228" name="テキスト ボックス 227">
            <a:extLst>
              <a:ext uri="{FF2B5EF4-FFF2-40B4-BE49-F238E27FC236}">
                <a16:creationId xmlns:a16="http://schemas.microsoft.com/office/drawing/2014/main" id="{E85650F0-A1EF-40DC-824B-E7F540D97D13}"/>
              </a:ext>
            </a:extLst>
          </p:cNvPr>
          <p:cNvSpPr txBox="1"/>
          <p:nvPr/>
        </p:nvSpPr>
        <p:spPr>
          <a:xfrm>
            <a:off x="3844528" y="4147560"/>
            <a:ext cx="2594487" cy="40011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工程設計目標</a:t>
            </a:r>
            <a:r>
              <a:rPr lang="en-US" altLang="ja-JP" sz="1400" dirty="0">
                <a:latin typeface="Meiryo UI" panose="020B0604030504040204" pitchFamily="50" charset="-128"/>
                <a:ea typeface="Meiryo UI" panose="020B0604030504040204" pitchFamily="50" charset="-128"/>
              </a:rPr>
              <a:t>89</a:t>
            </a:r>
            <a:r>
              <a:rPr lang="ja-JP" altLang="en-US" sz="1400" dirty="0">
                <a:latin typeface="Meiryo UI" panose="020B0604030504040204" pitchFamily="50" charset="-128"/>
                <a:ea typeface="Meiryo UI" panose="020B0604030504040204" pitchFamily="50" charset="-128"/>
              </a:rPr>
              <a:t>ケに対し</a:t>
            </a:r>
            <a:r>
              <a:rPr lang="ja-JP" altLang="en-US" sz="2000" b="1" u="sng" dirty="0">
                <a:solidFill>
                  <a:srgbClr val="FF0000"/>
                </a:solidFill>
                <a:latin typeface="Meiryo UI" panose="020B0604030504040204" pitchFamily="50" charset="-128"/>
                <a:ea typeface="Meiryo UI" panose="020B0604030504040204" pitchFamily="50" charset="-128"/>
              </a:rPr>
              <a:t>未達</a:t>
            </a:r>
            <a:endParaRPr kumimoji="1" lang="ja-JP" altLang="en-US" b="1" u="sng" dirty="0">
              <a:solidFill>
                <a:srgbClr val="FF0000"/>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321139267"/>
      </p:ext>
    </p:extLst>
  </p:cSld>
  <p:clrMapOvr>
    <a:masterClrMapping/>
  </p:clrMapOvr>
  <p:transition advTm="42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0" grpId="0">
        <p:bldAsOne/>
      </p:bldGraphic>
      <p:bldP spid="24" grpId="0"/>
      <p:bldP spid="39" grpId="0"/>
      <p:bldP spid="55" grpId="0"/>
      <p:bldP spid="57" grpId="0" animBg="1"/>
      <p:bldGraphic spid="71" grpId="0">
        <p:bldAsOne/>
      </p:bldGraphic>
      <p:bldP spid="77" grpId="0"/>
      <p:bldP spid="85" grpId="0" animBg="1"/>
      <p:bldP spid="88" grpId="0"/>
      <p:bldP spid="91" grpId="0"/>
      <p:bldP spid="100" grpId="0"/>
      <p:bldP spid="101" grpId="0"/>
      <p:bldP spid="104" grpId="0"/>
      <p:bldP spid="105" grpId="0"/>
      <p:bldP spid="68" grpId="0" animBg="1"/>
      <p:bldP spid="72" grpId="0"/>
      <p:bldP spid="80" grpId="0" animBg="1"/>
      <p:bldP spid="81" grpId="0"/>
      <p:bldP spid="2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353" y="80744"/>
            <a:ext cx="2393535" cy="584775"/>
          </a:xfrm>
          <a:prstGeom prst="rect">
            <a:avLst/>
          </a:prstGeom>
          <a:noFill/>
        </p:spPr>
        <p:txBody>
          <a:bodyPr wrap="square" rtlCol="0">
            <a:spAutoFit/>
          </a:bodyPr>
          <a:lstStyle/>
          <a:p>
            <a:r>
              <a:rPr lang="ja-JP" altLang="en-US" sz="3200" b="1" dirty="0">
                <a:latin typeface="Meiryo UI" panose="020B0604030504040204" pitchFamily="50" charset="-128"/>
                <a:ea typeface="Meiryo UI" panose="020B0604030504040204" pitchFamily="50" charset="-128"/>
              </a:rPr>
              <a:t>製品説明</a:t>
            </a:r>
            <a:endParaRPr kumimoji="1" lang="ja-JP" altLang="en-US" sz="32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1976274" y="136944"/>
            <a:ext cx="3182425" cy="461665"/>
          </a:xfrm>
          <a:prstGeom prst="rect">
            <a:avLst/>
          </a:prstGeom>
          <a:noFill/>
        </p:spPr>
        <p:txBody>
          <a:bodyPr wrap="square" rtlCol="0">
            <a:spAutoFit/>
          </a:bodyPr>
          <a:lstStyle/>
          <a:p>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キャップレスとは？</a:t>
            </a:r>
          </a:p>
        </p:txBody>
      </p:sp>
      <p:pic>
        <p:nvPicPr>
          <p:cNvPr id="6" name="Picture 25"/>
          <p:cNvPicPr>
            <a:picLocks noChangeAspect="1" noChangeArrowheads="1"/>
          </p:cNvPicPr>
          <p:nvPr/>
        </p:nvPicPr>
        <p:blipFill rotWithShape="1">
          <a:blip r:embed="rId4">
            <a:extLst>
              <a:ext uri="{28A0092B-C50C-407E-A947-70E740481C1C}">
                <a14:useLocalDpi xmlns:a14="http://schemas.microsoft.com/office/drawing/2010/main" val="0"/>
              </a:ext>
            </a:extLst>
          </a:blip>
          <a:srcRect l="134" t="-96" r="214" b="14152"/>
          <a:stretch/>
        </p:blipFill>
        <p:spPr bwMode="auto">
          <a:xfrm>
            <a:off x="760402" y="1685568"/>
            <a:ext cx="4665434" cy="31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12819" t="8890" b="3074"/>
          <a:stretch/>
        </p:blipFill>
        <p:spPr>
          <a:xfrm>
            <a:off x="6721533" y="1685568"/>
            <a:ext cx="4708095" cy="3169509"/>
          </a:xfrm>
          <a:prstGeom prst="rect">
            <a:avLst/>
          </a:prstGeom>
        </p:spPr>
      </p:pic>
      <p:sp>
        <p:nvSpPr>
          <p:cNvPr id="8" name="テキスト ボックス 7"/>
          <p:cNvSpPr txBox="1"/>
          <p:nvPr/>
        </p:nvSpPr>
        <p:spPr>
          <a:xfrm>
            <a:off x="2003182" y="953666"/>
            <a:ext cx="3043451" cy="461665"/>
          </a:xfrm>
          <a:prstGeom prst="rect">
            <a:avLst/>
          </a:prstGeom>
          <a:noFill/>
        </p:spPr>
        <p:txBody>
          <a:bodyPr wrap="square" rtlCol="0">
            <a:spAutoFit/>
          </a:bodyPr>
          <a:lstStyle/>
          <a:p>
            <a:r>
              <a:rPr kumimoji="1" lang="ja-JP" altLang="en-US" sz="2400" b="1" u="heavy" dirty="0">
                <a:uFill>
                  <a:solidFill>
                    <a:schemeClr val="accent1">
                      <a:lumMod val="75000"/>
                    </a:schemeClr>
                  </a:solidFill>
                </a:uFill>
                <a:latin typeface="Meiryo UI" panose="020B0604030504040204" pitchFamily="50" charset="-128"/>
                <a:ea typeface="Meiryo UI" panose="020B0604030504040204" pitchFamily="50" charset="-128"/>
              </a:rPr>
              <a:t>フューエルキャップ</a:t>
            </a:r>
          </a:p>
        </p:txBody>
      </p:sp>
      <p:sp>
        <p:nvSpPr>
          <p:cNvPr id="9" name="テキスト ボックス 8"/>
          <p:cNvSpPr txBox="1"/>
          <p:nvPr/>
        </p:nvSpPr>
        <p:spPr>
          <a:xfrm>
            <a:off x="8176963" y="958606"/>
            <a:ext cx="2251881" cy="461665"/>
          </a:xfrm>
          <a:prstGeom prst="rect">
            <a:avLst/>
          </a:prstGeom>
          <a:noFill/>
        </p:spPr>
        <p:txBody>
          <a:bodyPr wrap="square" rtlCol="0">
            <a:spAutoFit/>
          </a:bodyPr>
          <a:lstStyle/>
          <a:p>
            <a:r>
              <a:rPr kumimoji="1" lang="ja-JP" altLang="en-US" sz="2400" b="1" u="heavy" dirty="0">
                <a:uFill>
                  <a:solidFill>
                    <a:srgbClr val="FF7465"/>
                  </a:solidFill>
                </a:uFill>
                <a:latin typeface="Meiryo UI" panose="020B0604030504040204" pitchFamily="50" charset="-128"/>
                <a:ea typeface="Meiryo UI" panose="020B0604030504040204" pitchFamily="50" charset="-128"/>
              </a:rPr>
              <a:t>キャップレス</a:t>
            </a:r>
          </a:p>
        </p:txBody>
      </p:sp>
      <p:sp>
        <p:nvSpPr>
          <p:cNvPr id="10" name="二等辺三角形 9"/>
          <p:cNvSpPr/>
          <p:nvPr/>
        </p:nvSpPr>
        <p:spPr>
          <a:xfrm rot="10800000">
            <a:off x="5158700" y="5252264"/>
            <a:ext cx="1733266" cy="487573"/>
          </a:xfrm>
          <a:prstGeom prst="triangle">
            <a:avLst/>
          </a:prstGeom>
          <a:solidFill>
            <a:srgbClr val="7030A0">
              <a:alpha val="50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331537" y="5270929"/>
            <a:ext cx="3527734"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キャップを外してからの給油</a:t>
            </a:r>
            <a:endParaRPr kumimoji="1" lang="en-US" altLang="ja-JP" sz="2000" b="1" dirty="0">
              <a:latin typeface="Meiryo UI" panose="020B0604030504040204" pitchFamily="50" charset="-128"/>
              <a:ea typeface="Meiryo UI" panose="020B0604030504040204" pitchFamily="50" charset="-128"/>
            </a:endParaRPr>
          </a:p>
          <a:p>
            <a:pPr algn="ctr"/>
            <a:r>
              <a:rPr kumimoji="1" lang="en-US" altLang="ja-JP" sz="2000" b="1" dirty="0">
                <a:latin typeface="Meiryo UI" panose="020B0604030504040204" pitchFamily="50" charset="-128"/>
                <a:ea typeface="Meiryo UI" panose="020B0604030504040204" pitchFamily="50" charset="-128"/>
              </a:rPr>
              <a:t>(4action)</a:t>
            </a:r>
            <a:endParaRPr kumimoji="1" lang="ja-JP" altLang="en-US" sz="20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7316923" y="5271710"/>
            <a:ext cx="4367287"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キャップを着脱する操作もなく給油</a:t>
            </a:r>
            <a:endParaRPr kumimoji="1" lang="en-US" altLang="ja-JP" sz="2000" b="1" dirty="0">
              <a:latin typeface="Meiryo UI" panose="020B0604030504040204" pitchFamily="50" charset="-128"/>
              <a:ea typeface="Meiryo UI" panose="020B0604030504040204" pitchFamily="50" charset="-128"/>
            </a:endParaRPr>
          </a:p>
          <a:p>
            <a:pPr algn="ctr"/>
            <a:r>
              <a:rPr kumimoji="1" lang="en-US" altLang="ja-JP" sz="2000" b="1" dirty="0">
                <a:latin typeface="Meiryo UI" panose="020B0604030504040204" pitchFamily="50" charset="-128"/>
                <a:ea typeface="Meiryo UI" panose="020B0604030504040204" pitchFamily="50" charset="-128"/>
              </a:rPr>
              <a:t>(2action)</a:t>
            </a:r>
            <a:endParaRPr kumimoji="1" lang="ja-JP" altLang="en-US" sz="2000" b="1" dirty="0">
              <a:latin typeface="Meiryo UI" panose="020B0604030504040204" pitchFamily="50" charset="-128"/>
              <a:ea typeface="Meiryo UI" panose="020B0604030504040204" pitchFamily="50" charset="-128"/>
            </a:endParaRPr>
          </a:p>
        </p:txBody>
      </p:sp>
      <p:grpSp>
        <p:nvGrpSpPr>
          <p:cNvPr id="27" name="グループ化 26"/>
          <p:cNvGrpSpPr/>
          <p:nvPr/>
        </p:nvGrpSpPr>
        <p:grpSpPr>
          <a:xfrm>
            <a:off x="213282" y="1542622"/>
            <a:ext cx="4945418" cy="3607447"/>
            <a:chOff x="-2912818" y="616714"/>
            <a:chExt cx="3320462" cy="2670175"/>
          </a:xfrm>
        </p:grpSpPr>
        <p:pic>
          <p:nvPicPr>
            <p:cNvPr id="15" name="Picture 17905" descr="PONCHI_140819"/>
            <p:cNvPicPr>
              <a:picLocks noChangeAspect="1" noChangeArrowheads="1"/>
            </p:cNvPicPr>
            <p:nvPr/>
          </p:nvPicPr>
          <p:blipFill>
            <a:blip r:embed="rId6">
              <a:extLst>
                <a:ext uri="{28A0092B-C50C-407E-A947-70E740481C1C}">
                  <a14:useLocalDpi xmlns:a14="http://schemas.microsoft.com/office/drawing/2010/main" val="0"/>
                </a:ext>
              </a:extLst>
            </a:blip>
            <a:srcRect t="20000" r="11475" b="11667"/>
            <a:stretch>
              <a:fillRect/>
            </a:stretch>
          </p:blipFill>
          <p:spPr bwMode="auto">
            <a:xfrm>
              <a:off x="-2912818" y="722520"/>
              <a:ext cx="3320462" cy="25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7909"/>
            <p:cNvSpPr>
              <a:spLocks noChangeShapeType="1"/>
            </p:cNvSpPr>
            <p:nvPr/>
          </p:nvSpPr>
          <p:spPr bwMode="auto">
            <a:xfrm flipH="1">
              <a:off x="-716306" y="1764477"/>
              <a:ext cx="735012" cy="615950"/>
            </a:xfrm>
            <a:prstGeom prst="line">
              <a:avLst/>
            </a:prstGeom>
            <a:noFill/>
            <a:ln w="50800">
              <a:solidFill>
                <a:srgbClr val="7999FF"/>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8" name="Text Box 17911"/>
            <p:cNvSpPr txBox="1">
              <a:spLocks noChangeArrowheads="1"/>
            </p:cNvSpPr>
            <p:nvPr/>
          </p:nvSpPr>
          <p:spPr bwMode="auto">
            <a:xfrm>
              <a:off x="-819494" y="616714"/>
              <a:ext cx="260350" cy="27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latin typeface="Meiryo UI" panose="020B0604030504040204" pitchFamily="50" charset="-128"/>
                  <a:ea typeface="Meiryo UI" panose="020B0604030504040204" pitchFamily="50" charset="-128"/>
                </a:rPr>
                <a:t>①</a:t>
              </a:r>
            </a:p>
          </p:txBody>
        </p:sp>
        <p:sp>
          <p:nvSpPr>
            <p:cNvPr id="19" name="Text Box 17912"/>
            <p:cNvSpPr txBox="1">
              <a:spLocks noChangeArrowheads="1"/>
            </p:cNvSpPr>
            <p:nvPr/>
          </p:nvSpPr>
          <p:spPr bwMode="auto">
            <a:xfrm>
              <a:off x="-332131" y="2099439"/>
              <a:ext cx="260350" cy="27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rPr>
                <a:t>②</a:t>
              </a:r>
            </a:p>
          </p:txBody>
        </p:sp>
        <p:sp>
          <p:nvSpPr>
            <p:cNvPr id="20" name="Line 17906"/>
            <p:cNvSpPr>
              <a:spLocks noChangeShapeType="1"/>
            </p:cNvSpPr>
            <p:nvPr/>
          </p:nvSpPr>
          <p:spPr bwMode="auto">
            <a:xfrm flipV="1">
              <a:off x="-1389406" y="646877"/>
              <a:ext cx="558800" cy="666750"/>
            </a:xfrm>
            <a:prstGeom prst="line">
              <a:avLst/>
            </a:prstGeom>
            <a:noFill/>
            <a:ln w="50800">
              <a:solidFill>
                <a:srgbClr val="7999FF"/>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2" name="Line 17906"/>
            <p:cNvSpPr>
              <a:spLocks noChangeShapeType="1"/>
            </p:cNvSpPr>
            <p:nvPr/>
          </p:nvSpPr>
          <p:spPr bwMode="auto">
            <a:xfrm flipV="1">
              <a:off x="-1008406" y="894527"/>
              <a:ext cx="558800" cy="666750"/>
            </a:xfrm>
            <a:prstGeom prst="line">
              <a:avLst/>
            </a:prstGeom>
            <a:noFill/>
            <a:ln w="50800">
              <a:solidFill>
                <a:srgbClr val="7999FF"/>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3" name="Text Box 17910"/>
            <p:cNvSpPr txBox="1">
              <a:spLocks noChangeArrowheads="1"/>
            </p:cNvSpPr>
            <p:nvPr/>
          </p:nvSpPr>
          <p:spPr bwMode="auto">
            <a:xfrm>
              <a:off x="36169" y="2489964"/>
              <a:ext cx="260350" cy="27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rPr>
                <a:t>③</a:t>
              </a:r>
            </a:p>
          </p:txBody>
        </p:sp>
        <p:sp>
          <p:nvSpPr>
            <p:cNvPr id="24" name="Line 17906"/>
            <p:cNvSpPr>
              <a:spLocks noChangeShapeType="1"/>
            </p:cNvSpPr>
            <p:nvPr/>
          </p:nvSpPr>
          <p:spPr bwMode="auto">
            <a:xfrm flipV="1">
              <a:off x="-373406" y="2121664"/>
              <a:ext cx="703262" cy="614363"/>
            </a:xfrm>
            <a:prstGeom prst="line">
              <a:avLst/>
            </a:prstGeom>
            <a:noFill/>
            <a:ln w="50800">
              <a:solidFill>
                <a:srgbClr val="7999FF"/>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5" name="Text Box 17911"/>
            <p:cNvSpPr txBox="1">
              <a:spLocks noChangeArrowheads="1"/>
            </p:cNvSpPr>
            <p:nvPr/>
          </p:nvSpPr>
          <p:spPr bwMode="auto">
            <a:xfrm>
              <a:off x="-449606" y="856427"/>
              <a:ext cx="261937" cy="27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rPr>
                <a:t>④</a:t>
              </a:r>
              <a:endParaRPr lang="en-US" altLang="ja-JP" sz="2000" b="1" dirty="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6925609" y="1619196"/>
            <a:ext cx="5022832" cy="3530873"/>
            <a:chOff x="6947792" y="1658071"/>
            <a:chExt cx="4263175" cy="2918292"/>
          </a:xfrm>
        </p:grpSpPr>
        <p:pic>
          <p:nvPicPr>
            <p:cNvPr id="28" name="図 1"/>
            <p:cNvPicPr>
              <a:picLocks noChangeAspect="1"/>
            </p:cNvPicPr>
            <p:nvPr/>
          </p:nvPicPr>
          <p:blipFill>
            <a:blip r:embed="rId7">
              <a:extLst>
                <a:ext uri="{28A0092B-C50C-407E-A947-70E740481C1C}">
                  <a14:useLocalDpi xmlns:a14="http://schemas.microsoft.com/office/drawing/2010/main" val="0"/>
                </a:ext>
              </a:extLst>
            </a:blip>
            <a:srcRect l="30641" t="10941"/>
            <a:stretch>
              <a:fillRect/>
            </a:stretch>
          </p:blipFill>
          <p:spPr bwMode="auto">
            <a:xfrm>
              <a:off x="6947792" y="1712928"/>
              <a:ext cx="4263175" cy="286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Line 17909"/>
            <p:cNvSpPr>
              <a:spLocks noChangeShapeType="1"/>
            </p:cNvSpPr>
            <p:nvPr/>
          </p:nvSpPr>
          <p:spPr bwMode="auto">
            <a:xfrm flipH="1">
              <a:off x="8611960" y="3016214"/>
              <a:ext cx="1042702" cy="714964"/>
            </a:xfrm>
            <a:prstGeom prst="line">
              <a:avLst/>
            </a:prstGeom>
            <a:noFill/>
            <a:ln w="50800">
              <a:solidFill>
                <a:srgbClr val="FF7C79"/>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30" name="Text Box 17910"/>
            <p:cNvSpPr txBox="1">
              <a:spLocks noChangeArrowheads="1"/>
            </p:cNvSpPr>
            <p:nvPr/>
          </p:nvSpPr>
          <p:spPr bwMode="auto">
            <a:xfrm>
              <a:off x="9272436" y="3379237"/>
              <a:ext cx="547930" cy="326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latin typeface="Meiryo UI" panose="020B0604030504040204" pitchFamily="50" charset="-128"/>
                  <a:ea typeface="Meiryo UI" panose="020B0604030504040204" pitchFamily="50" charset="-128"/>
                </a:rPr>
                <a:t>①</a:t>
              </a:r>
            </a:p>
          </p:txBody>
        </p:sp>
        <p:sp>
          <p:nvSpPr>
            <p:cNvPr id="32" name="Text Box 17912"/>
            <p:cNvSpPr txBox="1">
              <a:spLocks noChangeArrowheads="1"/>
            </p:cNvSpPr>
            <p:nvPr/>
          </p:nvSpPr>
          <p:spPr bwMode="auto">
            <a:xfrm>
              <a:off x="9236037" y="1658071"/>
              <a:ext cx="335300" cy="3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rPr>
                <a:t>②</a:t>
              </a:r>
            </a:p>
          </p:txBody>
        </p:sp>
        <p:sp>
          <p:nvSpPr>
            <p:cNvPr id="33" name="Line 17906"/>
            <p:cNvSpPr>
              <a:spLocks noChangeShapeType="1"/>
            </p:cNvSpPr>
            <p:nvPr/>
          </p:nvSpPr>
          <p:spPr bwMode="auto">
            <a:xfrm flipV="1">
              <a:off x="8743736" y="1781776"/>
              <a:ext cx="1097903" cy="813797"/>
            </a:xfrm>
            <a:prstGeom prst="line">
              <a:avLst/>
            </a:prstGeom>
            <a:noFill/>
            <a:ln w="50800">
              <a:solidFill>
                <a:srgbClr val="FF7C79"/>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endParaRPr>
            </a:p>
          </p:txBody>
        </p:sp>
      </p:grpSp>
      <p:sp>
        <p:nvSpPr>
          <p:cNvPr id="35" name="テキスト ボックス 34"/>
          <p:cNvSpPr txBox="1"/>
          <p:nvPr/>
        </p:nvSpPr>
        <p:spPr>
          <a:xfrm>
            <a:off x="7419398" y="5978815"/>
            <a:ext cx="4537887" cy="461665"/>
          </a:xfrm>
          <a:prstGeom prst="rect">
            <a:avLst/>
          </a:prstGeom>
          <a:noFill/>
        </p:spPr>
        <p:txBody>
          <a:bodyPr wrap="square" rtlCol="0">
            <a:spAutoFit/>
          </a:bodyPr>
          <a:lstStyle/>
          <a:p>
            <a:r>
              <a:rPr kumimoji="1" lang="ja-JP" altLang="en-US" sz="2400" b="1" dirty="0">
                <a:solidFill>
                  <a:srgbClr val="FFC000"/>
                </a:solidFill>
                <a:latin typeface="Meiryo UI" panose="020B0604030504040204" pitchFamily="50" charset="-128"/>
                <a:ea typeface="Meiryo UI" panose="020B0604030504040204" pitchFamily="50" charset="-128"/>
              </a:rPr>
              <a:t>★</a:t>
            </a:r>
            <a:r>
              <a:rPr kumimoji="1" lang="ja-JP" altLang="en-US" sz="2000" b="1" u="sng" dirty="0">
                <a:latin typeface="Meiryo UI" panose="020B0604030504040204" pitchFamily="50" charset="-128"/>
                <a:ea typeface="Meiryo UI" panose="020B0604030504040204" pitchFamily="50" charset="-128"/>
              </a:rPr>
              <a:t>キャップの閉め忘れの心配がない</a:t>
            </a:r>
          </a:p>
        </p:txBody>
      </p:sp>
      <p:sp>
        <p:nvSpPr>
          <p:cNvPr id="5" name="角丸四角形吹き出し 4"/>
          <p:cNvSpPr/>
          <p:nvPr/>
        </p:nvSpPr>
        <p:spPr>
          <a:xfrm>
            <a:off x="6279018" y="1408344"/>
            <a:ext cx="1380688" cy="871585"/>
          </a:xfrm>
          <a:prstGeom prst="wedgeRoundRectCallout">
            <a:avLst>
              <a:gd name="adj1" fmla="val 36629"/>
              <a:gd name="adj2" fmla="val 70252"/>
              <a:gd name="adj3" fmla="val 16667"/>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Meiryo UI" panose="020B0604030504040204" pitchFamily="50" charset="-128"/>
                <a:ea typeface="Meiryo UI" panose="020B0604030504040204" pitchFamily="50" charset="-128"/>
              </a:rPr>
              <a:t>2017</a:t>
            </a:r>
            <a:r>
              <a:rPr kumimoji="1" lang="ja-JP" altLang="en-US" sz="1600" b="1" dirty="0">
                <a:solidFill>
                  <a:schemeClr val="tx1"/>
                </a:solidFill>
                <a:latin typeface="Meiryo UI" panose="020B0604030504040204" pitchFamily="50" charset="-128"/>
                <a:ea typeface="Meiryo UI" panose="020B0604030504040204" pitchFamily="50" charset="-128"/>
              </a:rPr>
              <a:t>年</a:t>
            </a:r>
            <a:r>
              <a:rPr kumimoji="1" lang="en-US" altLang="ja-JP" sz="1600" b="1" dirty="0">
                <a:solidFill>
                  <a:schemeClr val="tx1"/>
                </a:solidFill>
                <a:latin typeface="Meiryo UI" panose="020B0604030504040204" pitchFamily="50" charset="-128"/>
                <a:ea typeface="Meiryo UI" panose="020B0604030504040204" pitchFamily="50" charset="-128"/>
              </a:rPr>
              <a:t>~</a:t>
            </a:r>
          </a:p>
          <a:p>
            <a:pPr algn="ctr"/>
            <a:r>
              <a:rPr kumimoji="1" lang="ja-JP" altLang="en-US" sz="1600" b="1" dirty="0">
                <a:solidFill>
                  <a:schemeClr val="tx1"/>
                </a:solidFill>
                <a:latin typeface="Meiryo UI" panose="020B0604030504040204" pitchFamily="50" charset="-128"/>
                <a:ea typeface="Meiryo UI" panose="020B0604030504040204" pitchFamily="50" charset="-128"/>
              </a:rPr>
              <a:t>生産開始</a:t>
            </a:r>
          </a:p>
        </p:txBody>
      </p:sp>
      <p:sp>
        <p:nvSpPr>
          <p:cNvPr id="31" name="テキスト ボックス 30"/>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11/31</a:t>
            </a:r>
            <a:endParaRPr kumimoji="1" lang="ja-JP" altLang="en-US" sz="1200" b="1"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818618915"/>
      </p:ext>
    </p:extLst>
  </p:cSld>
  <p:clrMapOvr>
    <a:masterClrMapping/>
  </p:clrMapOvr>
  <mc:AlternateContent xmlns:mc="http://schemas.openxmlformats.org/markup-compatibility/2006" xmlns:p14="http://schemas.microsoft.com/office/powerpoint/2010/main">
    <mc:Choice Requires="p14">
      <p:transition spd="slow" p14:dur="2000" advTm="31705"/>
    </mc:Choice>
    <mc:Fallback xmlns="">
      <p:transition spd="slow" advTm="3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300"/>
                                        <p:tgtEl>
                                          <p:spTgt spid="10"/>
                                        </p:tgtEl>
                                      </p:cBhvr>
                                    </p:animEffect>
                                  </p:childTnLst>
                                </p:cTn>
                              </p:par>
                            </p:childTnLst>
                          </p:cTn>
                        </p:par>
                        <p:par>
                          <p:cTn id="47" fill="hold">
                            <p:stCondLst>
                              <p:cond delay="3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500"/>
                            </p:stCondLst>
                            <p:childTnLst>
                              <p:par>
                                <p:cTn id="60" presetID="26" presetClass="emph" presetSubtype="0" fill="hold" grpId="1" nodeType="afterEffect">
                                  <p:stCondLst>
                                    <p:cond delay="0"/>
                                  </p:stCondLst>
                                  <p:childTnLst>
                                    <p:animEffect transition="out" filter="fade">
                                      <p:cBhvr>
                                        <p:cTn id="61" dur="500" tmFilter="0, 0; .2, .5; .8, .5; 1, 0"/>
                                        <p:tgtEl>
                                          <p:spTgt spid="35"/>
                                        </p:tgtEl>
                                      </p:cBhvr>
                                    </p:animEffect>
                                    <p:animScale>
                                      <p:cBhvr>
                                        <p:cTn id="62"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p:bldP spid="35" grpId="0"/>
      <p:bldP spid="35" grpId="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吹き出し 5"/>
          <p:cNvSpPr/>
          <p:nvPr/>
        </p:nvSpPr>
        <p:spPr>
          <a:xfrm>
            <a:off x="181965" y="1817863"/>
            <a:ext cx="2964125" cy="2373827"/>
          </a:xfrm>
          <a:prstGeom prst="wedgeRoundRectCallout">
            <a:avLst>
              <a:gd name="adj1" fmla="val -15422"/>
              <a:gd name="adj2" fmla="val 4650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角丸四角形吹き出し 28"/>
          <p:cNvSpPr/>
          <p:nvPr/>
        </p:nvSpPr>
        <p:spPr>
          <a:xfrm>
            <a:off x="1145926" y="4532999"/>
            <a:ext cx="1882072" cy="1969402"/>
          </a:xfrm>
          <a:prstGeom prst="wedgeRoundRectCallout">
            <a:avLst>
              <a:gd name="adj1" fmla="val -6238"/>
              <a:gd name="adj2" fmla="val 4651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28660" t="16782" r="33150" b="15274"/>
          <a:stretch/>
        </p:blipFill>
        <p:spPr>
          <a:xfrm rot="16200000">
            <a:off x="1344368" y="4635642"/>
            <a:ext cx="1548122" cy="1710851"/>
          </a:xfrm>
          <a:prstGeom prst="rect">
            <a:avLst/>
          </a:prstGeom>
        </p:spPr>
      </p:pic>
      <p:pic>
        <p:nvPicPr>
          <p:cNvPr id="12" name="図 1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448" t="20524" r="8666" b="33415"/>
          <a:stretch/>
        </p:blipFill>
        <p:spPr>
          <a:xfrm>
            <a:off x="1630170" y="2159171"/>
            <a:ext cx="1509947" cy="1509947"/>
          </a:xfrm>
          <a:prstGeom prst="rect">
            <a:avLst/>
          </a:prstGeom>
        </p:spPr>
      </p:pic>
      <p:pic>
        <p:nvPicPr>
          <p:cNvPr id="23" name="図 22"/>
          <p:cNvPicPr>
            <a:picLocks noChangeAspect="1"/>
          </p:cNvPicPr>
          <p:nvPr/>
        </p:nvPicPr>
        <p:blipFill rotWithShape="1">
          <a:blip r:embed="rId7" cstate="print">
            <a:extLst>
              <a:ext uri="{28A0092B-C50C-407E-A947-70E740481C1C}">
                <a14:useLocalDpi xmlns:a14="http://schemas.microsoft.com/office/drawing/2010/main" val="0"/>
              </a:ext>
            </a:extLst>
          </a:blip>
          <a:srcRect l="10915" t="31214" r="9594" b="16800"/>
          <a:stretch/>
        </p:blipFill>
        <p:spPr>
          <a:xfrm>
            <a:off x="208534" y="2172076"/>
            <a:ext cx="1276512" cy="1484138"/>
          </a:xfrm>
          <a:prstGeom prst="rect">
            <a:avLst/>
          </a:prstGeom>
        </p:spPr>
      </p:pic>
      <p:sp>
        <p:nvSpPr>
          <p:cNvPr id="33" name="テキスト ボックス 32"/>
          <p:cNvSpPr txBox="1"/>
          <p:nvPr/>
        </p:nvSpPr>
        <p:spPr>
          <a:xfrm>
            <a:off x="2240152" y="3844493"/>
            <a:ext cx="725637"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裏側</a:t>
            </a:r>
          </a:p>
        </p:txBody>
      </p:sp>
      <p:sp>
        <p:nvSpPr>
          <p:cNvPr id="35" name="テキスト ボックス 34"/>
          <p:cNvSpPr txBox="1"/>
          <p:nvPr/>
        </p:nvSpPr>
        <p:spPr>
          <a:xfrm>
            <a:off x="702746" y="3849158"/>
            <a:ext cx="725637"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表</a:t>
            </a:r>
            <a:r>
              <a:rPr kumimoji="1" lang="ja-JP" altLang="en-US" sz="2000" b="1" dirty="0">
                <a:latin typeface="Meiryo UI" panose="020B0604030504040204" pitchFamily="50" charset="-128"/>
                <a:ea typeface="Meiryo UI" panose="020B0604030504040204" pitchFamily="50" charset="-128"/>
              </a:rPr>
              <a:t>側</a:t>
            </a:r>
          </a:p>
        </p:txBody>
      </p:sp>
      <p:sp>
        <p:nvSpPr>
          <p:cNvPr id="36" name="テキスト ボックス 35"/>
          <p:cNvSpPr txBox="1"/>
          <p:nvPr/>
        </p:nvSpPr>
        <p:spPr>
          <a:xfrm>
            <a:off x="26604" y="5980988"/>
            <a:ext cx="1159235"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スポンジ</a:t>
            </a:r>
          </a:p>
        </p:txBody>
      </p:sp>
      <p:sp>
        <p:nvSpPr>
          <p:cNvPr id="38" name="角丸四角形吹き出し 37"/>
          <p:cNvSpPr/>
          <p:nvPr/>
        </p:nvSpPr>
        <p:spPr>
          <a:xfrm>
            <a:off x="9489390" y="1967835"/>
            <a:ext cx="2429870" cy="1593866"/>
          </a:xfrm>
          <a:prstGeom prst="wedgeRoundRectCallout">
            <a:avLst>
              <a:gd name="adj1" fmla="val -49986"/>
              <a:gd name="adj2" fmla="val 2489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rotWithShape="1">
          <a:blip r:embed="rId8" cstate="print">
            <a:extLst>
              <a:ext uri="{28A0092B-C50C-407E-A947-70E740481C1C}">
                <a14:useLocalDpi xmlns:a14="http://schemas.microsoft.com/office/drawing/2010/main" val="0"/>
              </a:ext>
            </a:extLst>
          </a:blip>
          <a:srcRect l="13461" t="6937" r="8864" b="9381"/>
          <a:stretch/>
        </p:blipFill>
        <p:spPr>
          <a:xfrm rot="5400000">
            <a:off x="6128291" y="2233478"/>
            <a:ext cx="3033766" cy="2362186"/>
          </a:xfrm>
          <a:prstGeom prst="rect">
            <a:avLst/>
          </a:prstGeom>
        </p:spPr>
      </p:pic>
      <p:sp>
        <p:nvSpPr>
          <p:cNvPr id="8" name="正方形/長方形 7"/>
          <p:cNvSpPr/>
          <p:nvPr/>
        </p:nvSpPr>
        <p:spPr>
          <a:xfrm>
            <a:off x="9504956" y="3710351"/>
            <a:ext cx="2362185" cy="128582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2</a:t>
            </a:r>
            <a:endParaRPr lang="ja-JP" altLang="en-US" sz="3200"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109949" y="699794"/>
            <a:ext cx="2400016"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⑥スポンジ工程を知ろう</a:t>
            </a:r>
            <a:endParaRPr kumimoji="1" lang="ja-JP" altLang="en-US" sz="16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12/31</a:t>
            </a:r>
            <a:endParaRPr kumimoji="1" lang="ja-JP" altLang="en-US" sz="1200" b="1" dirty="0">
              <a:latin typeface="Meiryo UI" panose="020B0604030504040204" pitchFamily="50" charset="-128"/>
              <a:ea typeface="Meiryo UI" panose="020B0604030504040204" pitchFamily="50" charset="-128"/>
            </a:endParaRPr>
          </a:p>
        </p:txBody>
      </p:sp>
      <p:cxnSp>
        <p:nvCxnSpPr>
          <p:cNvPr id="16" name="直線矢印コネクタ 15"/>
          <p:cNvCxnSpPr>
            <a:cxnSpLocks/>
          </p:cNvCxnSpPr>
          <p:nvPr/>
        </p:nvCxnSpPr>
        <p:spPr>
          <a:xfrm>
            <a:off x="2965789" y="1320942"/>
            <a:ext cx="3245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cxnSpLocks/>
          </p:cNvCxnSpPr>
          <p:nvPr/>
        </p:nvCxnSpPr>
        <p:spPr>
          <a:xfrm>
            <a:off x="6061547" y="1320942"/>
            <a:ext cx="268149" cy="255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a:off x="9065696" y="1320942"/>
            <a:ext cx="3245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4971" y="4962472"/>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離型紙</a:t>
            </a:r>
          </a:p>
        </p:txBody>
      </p:sp>
      <p:cxnSp>
        <p:nvCxnSpPr>
          <p:cNvPr id="10" name="直線矢印コネクタ 9"/>
          <p:cNvCxnSpPr>
            <a:cxnSpLocks/>
            <a:stCxn id="40" idx="3"/>
          </p:cNvCxnSpPr>
          <p:nvPr/>
        </p:nvCxnSpPr>
        <p:spPr>
          <a:xfrm>
            <a:off x="899136" y="5162527"/>
            <a:ext cx="1145243" cy="4425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TGロジ、軽油代替燃料実証に参加 物流のCO2減 | 日刊工業新聞 電子版"/>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603" t="31465" r="3342" b="24323"/>
          <a:stretch/>
        </p:blipFill>
        <p:spPr bwMode="auto">
          <a:xfrm flipH="1">
            <a:off x="9539911" y="3938678"/>
            <a:ext cx="2340134" cy="649733"/>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p:cNvSpPr/>
          <p:nvPr/>
        </p:nvSpPr>
        <p:spPr>
          <a:xfrm>
            <a:off x="1815216" y="144689"/>
            <a:ext cx="2814463" cy="4476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工程概要</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384" y="72523"/>
            <a:ext cx="1284435" cy="962086"/>
          </a:xfrm>
          <a:prstGeom prst="rect">
            <a:avLst/>
          </a:prstGeom>
        </p:spPr>
      </p:pic>
      <p:sp>
        <p:nvSpPr>
          <p:cNvPr id="53" name="角丸四角形吹き出し 52"/>
          <p:cNvSpPr/>
          <p:nvPr/>
        </p:nvSpPr>
        <p:spPr>
          <a:xfrm rot="19833317">
            <a:off x="7229059" y="96626"/>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現主義！</a:t>
            </a:r>
          </a:p>
        </p:txBody>
      </p:sp>
      <p:sp>
        <p:nvSpPr>
          <p:cNvPr id="54" name="正方形/長方形 53">
            <a:extLst>
              <a:ext uri="{FF2B5EF4-FFF2-40B4-BE49-F238E27FC236}">
                <a16:creationId xmlns:a16="http://schemas.microsoft.com/office/drawing/2014/main" id="{CF654744-5884-4C28-BA9D-AEF479D07645}"/>
              </a:ext>
            </a:extLst>
          </p:cNvPr>
          <p:cNvSpPr/>
          <p:nvPr/>
        </p:nvSpPr>
        <p:spPr>
          <a:xfrm>
            <a:off x="208534" y="1034609"/>
            <a:ext cx="2736000" cy="61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①部品準備</a:t>
            </a:r>
          </a:p>
        </p:txBody>
      </p:sp>
      <p:sp>
        <p:nvSpPr>
          <p:cNvPr id="55" name="正方形/長方形 54">
            <a:extLst>
              <a:ext uri="{FF2B5EF4-FFF2-40B4-BE49-F238E27FC236}">
                <a16:creationId xmlns:a16="http://schemas.microsoft.com/office/drawing/2014/main" id="{F62F665F-8BBB-4E5B-81B5-790C30D594D8}"/>
              </a:ext>
            </a:extLst>
          </p:cNvPr>
          <p:cNvSpPr/>
          <p:nvPr/>
        </p:nvSpPr>
        <p:spPr>
          <a:xfrm>
            <a:off x="3269114" y="1034608"/>
            <a:ext cx="2792433" cy="8424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②スポンジ貼付け</a:t>
            </a:r>
            <a:br>
              <a:rPr lang="en-US" altLang="ja-JP" sz="2800" b="1" dirty="0">
                <a:solidFill>
                  <a:schemeClr val="tx1"/>
                </a:solidFill>
                <a:latin typeface="Meiryo UI" panose="020B0604030504040204" pitchFamily="50" charset="-128"/>
                <a:ea typeface="Meiryo UI" panose="020B0604030504040204" pitchFamily="50" charset="-128"/>
              </a:rPr>
            </a:br>
            <a:r>
              <a:rPr lang="ja-JP" altLang="en-US" sz="2800" b="1" dirty="0">
                <a:solidFill>
                  <a:schemeClr val="tx1"/>
                </a:solidFill>
                <a:latin typeface="Meiryo UI" panose="020B0604030504040204" pitchFamily="50" charset="-128"/>
                <a:ea typeface="Meiryo UI" panose="020B0604030504040204" pitchFamily="50" charset="-128"/>
              </a:rPr>
              <a:t>検査</a:t>
            </a:r>
            <a:endParaRPr kumimoji="1" lang="ja-JP" altLang="en-US" sz="2800" b="1" dirty="0">
              <a:solidFill>
                <a:schemeClr val="tx1"/>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75EF62A8-AA67-471B-A225-AEEB20144EF3}"/>
              </a:ext>
            </a:extLst>
          </p:cNvPr>
          <p:cNvSpPr/>
          <p:nvPr/>
        </p:nvSpPr>
        <p:spPr>
          <a:xfrm>
            <a:off x="6329696" y="1034609"/>
            <a:ext cx="2736000" cy="61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③外観検査</a:t>
            </a:r>
          </a:p>
        </p:txBody>
      </p:sp>
      <p:sp>
        <p:nvSpPr>
          <p:cNvPr id="57" name="正方形/長方形 56">
            <a:extLst>
              <a:ext uri="{FF2B5EF4-FFF2-40B4-BE49-F238E27FC236}">
                <a16:creationId xmlns:a16="http://schemas.microsoft.com/office/drawing/2014/main" id="{E5A55684-DBFD-4A6E-B324-75C1E4C7028B}"/>
              </a:ext>
            </a:extLst>
          </p:cNvPr>
          <p:cNvSpPr/>
          <p:nvPr/>
        </p:nvSpPr>
        <p:spPr>
          <a:xfrm>
            <a:off x="9390278" y="1034609"/>
            <a:ext cx="2736000" cy="61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④出荷</a:t>
            </a:r>
            <a:endParaRPr kumimoji="1" lang="ja-JP" altLang="en-US" sz="28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96243" y="1031171"/>
            <a:ext cx="2736000" cy="618807"/>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①部品準備</a:t>
            </a:r>
          </a:p>
        </p:txBody>
      </p:sp>
      <p:sp>
        <p:nvSpPr>
          <p:cNvPr id="42" name="正方形/長方形 41"/>
          <p:cNvSpPr/>
          <p:nvPr/>
        </p:nvSpPr>
        <p:spPr>
          <a:xfrm>
            <a:off x="3265930" y="1034608"/>
            <a:ext cx="2795617" cy="86308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②ｽﾎﾟﾝｼﾞ貼付け</a:t>
            </a:r>
            <a:br>
              <a:rPr lang="en-US" altLang="ja-JP" sz="2800" b="1" dirty="0">
                <a:solidFill>
                  <a:schemeClr val="tx1"/>
                </a:solidFill>
                <a:latin typeface="Meiryo UI" panose="020B0604030504040204" pitchFamily="50" charset="-128"/>
                <a:ea typeface="Meiryo UI" panose="020B0604030504040204" pitchFamily="50" charset="-128"/>
              </a:rPr>
            </a:br>
            <a:r>
              <a:rPr lang="ja-JP" altLang="en-US" sz="2800" b="1" dirty="0">
                <a:solidFill>
                  <a:schemeClr val="tx1"/>
                </a:solidFill>
                <a:latin typeface="Meiryo UI" panose="020B0604030504040204" pitchFamily="50" charset="-128"/>
                <a:ea typeface="Meiryo UI" panose="020B0604030504040204" pitchFamily="50" charset="-128"/>
              </a:rPr>
              <a:t>検査</a:t>
            </a:r>
            <a:endParaRPr kumimoji="1" lang="ja-JP" altLang="en-US" sz="2800" b="1"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6329696" y="1029954"/>
            <a:ext cx="2736000" cy="61200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③外観検査</a:t>
            </a:r>
          </a:p>
        </p:txBody>
      </p:sp>
      <p:sp>
        <p:nvSpPr>
          <p:cNvPr id="49" name="正方形/長方形 48"/>
          <p:cNvSpPr/>
          <p:nvPr/>
        </p:nvSpPr>
        <p:spPr>
          <a:xfrm>
            <a:off x="9390278" y="1040464"/>
            <a:ext cx="2736000" cy="61200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④出荷</a:t>
            </a:r>
            <a:endParaRPr kumimoji="1" lang="ja-JP" altLang="en-US" sz="2800" b="1" dirty="0">
              <a:solidFill>
                <a:schemeClr val="tx1"/>
              </a:solidFill>
              <a:latin typeface="Meiryo UI" panose="020B0604030504040204" pitchFamily="50" charset="-128"/>
              <a:ea typeface="Meiryo UI" panose="020B0604030504040204" pitchFamily="50" charset="-128"/>
            </a:endParaRPr>
          </a:p>
        </p:txBody>
      </p:sp>
      <p:sp>
        <p:nvSpPr>
          <p:cNvPr id="58" name="角丸四角形吹き出し 52">
            <a:extLst>
              <a:ext uri="{FF2B5EF4-FFF2-40B4-BE49-F238E27FC236}">
                <a16:creationId xmlns:a16="http://schemas.microsoft.com/office/drawing/2014/main" id="{9A220260-1E8B-46DE-95AF-9A995B79A2E8}"/>
              </a:ext>
            </a:extLst>
          </p:cNvPr>
          <p:cNvSpPr/>
          <p:nvPr/>
        </p:nvSpPr>
        <p:spPr>
          <a:xfrm rot="19833317">
            <a:off x="5837447" y="221048"/>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やるぞ</a:t>
            </a:r>
            <a:r>
              <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66" name="テキスト ボックス 65">
            <a:extLst>
              <a:ext uri="{FF2B5EF4-FFF2-40B4-BE49-F238E27FC236}">
                <a16:creationId xmlns:a16="http://schemas.microsoft.com/office/drawing/2014/main" id="{9E5EE47E-0CB2-4AF1-A56F-48030A732BE4}"/>
              </a:ext>
            </a:extLst>
          </p:cNvPr>
          <p:cNvSpPr txBox="1"/>
          <p:nvPr/>
        </p:nvSpPr>
        <p:spPr>
          <a:xfrm>
            <a:off x="3871309" y="6020180"/>
            <a:ext cx="1719901" cy="646331"/>
          </a:xfrm>
          <a:prstGeom prst="rect">
            <a:avLst/>
          </a:prstGeom>
          <a:solidFill>
            <a:schemeClr val="accent4">
              <a:lumMod val="40000"/>
              <a:lumOff val="60000"/>
            </a:schemeClr>
          </a:solid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スポンジ貼付</a:t>
            </a:r>
            <a:endParaRPr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検査機</a:t>
            </a:r>
            <a:endParaRPr lang="en-US" altLang="ja-JP" b="1" dirty="0">
              <a:latin typeface="Meiryo UI" panose="020B0604030504040204" pitchFamily="50" charset="-128"/>
              <a:ea typeface="Meiryo UI" panose="020B0604030504040204" pitchFamily="50" charset="-128"/>
            </a:endParaRPr>
          </a:p>
        </p:txBody>
      </p:sp>
      <p:pic>
        <p:nvPicPr>
          <p:cNvPr id="61" name="図 60">
            <a:extLst>
              <a:ext uri="{FF2B5EF4-FFF2-40B4-BE49-F238E27FC236}">
                <a16:creationId xmlns:a16="http://schemas.microsoft.com/office/drawing/2014/main" id="{C2F408B2-FD88-4A26-840C-3A36D729773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8" b="89912" l="9985" r="89868">
                        <a14:foregroundMark x1="55360" y1="23540" x2="67254" y2="66018"/>
                        <a14:foregroundMark x1="67254" y1="66018" x2="67695" y2="74336"/>
                        <a14:foregroundMark x1="76065" y1="25841" x2="74156" y2="75221"/>
                        <a14:foregroundMark x1="74156" y1="75221" x2="72540" y2="79646"/>
                        <a14:foregroundMark x1="59471" y1="18584" x2="80176" y2="24779"/>
                        <a14:foregroundMark x1="58884" y1="20708" x2="85169" y2="23009"/>
                        <a14:foregroundMark x1="85169" y1="23009" x2="85903" y2="23363"/>
                        <a14:foregroundMark x1="85316" y1="37168" x2="85903" y2="40000"/>
                        <a14:foregroundMark x1="41263" y1="13982" x2="58003" y2="13451"/>
                        <a14:foregroundMark x1="58003" y1="13451" x2="83554" y2="15221"/>
                        <a14:foregroundMark x1="54038" y1="10973" x2="79589" y2="12389"/>
                        <a14:foregroundMark x1="85609" y1="42832" x2="85609" y2="42832"/>
                        <a14:foregroundMark x1="40675" y1="28496" x2="40675" y2="28496"/>
                        <a14:foregroundMark x1="35242" y1="80000" x2="36564" y2="81062"/>
                        <a14:foregroundMark x1="47724" y1="81947" x2="47724" y2="81947"/>
                        <a14:foregroundMark x1="26725" y1="15044" x2="39060" y2="14867"/>
                        <a14:foregroundMark x1="39060" y1="14867" x2="43759" y2="12389"/>
                        <a14:foregroundMark x1="43465" y1="12389" x2="56535" y2="13274"/>
                        <a14:foregroundMark x1="52863" y1="9558" x2="64170" y2="11150"/>
                        <a14:foregroundMark x1="67988" y1="10088" x2="72540" y2="11504"/>
                        <a14:foregroundMark x1="88840" y1="17522" x2="85316" y2="15044"/>
                        <a14:foregroundMark x1="86197" y1="14690" x2="82966" y2="14690"/>
                        <a14:foregroundMark x1="84141" y1="70619" x2="80176" y2="75929"/>
                        <a14:foregroundMark x1="85463" y1="39823" x2="86197" y2="41593"/>
                        <a14:backgroundMark x1="19090" y1="25133" x2="19824" y2="73274"/>
                        <a14:backgroundMark x1="20558" y1="12035" x2="20852" y2="17876"/>
                      </a14:backgroundRemoval>
                    </a14:imgEffect>
                  </a14:imgLayer>
                </a14:imgProps>
              </a:ext>
            </a:extLst>
          </a:blip>
          <a:stretch>
            <a:fillRect/>
          </a:stretch>
        </p:blipFill>
        <p:spPr>
          <a:xfrm rot="10800000">
            <a:off x="3747617" y="1727967"/>
            <a:ext cx="2182791" cy="1810979"/>
          </a:xfrm>
          <a:prstGeom prst="rect">
            <a:avLst/>
          </a:prstGeom>
        </p:spPr>
      </p:pic>
      <p:cxnSp>
        <p:nvCxnSpPr>
          <p:cNvPr id="70" name="直線矢印コネクタ 69">
            <a:extLst>
              <a:ext uri="{FF2B5EF4-FFF2-40B4-BE49-F238E27FC236}">
                <a16:creationId xmlns:a16="http://schemas.microsoft.com/office/drawing/2014/main" id="{9E9ABDEB-D1D4-49DB-8962-C2A4A2407685}"/>
              </a:ext>
            </a:extLst>
          </p:cNvPr>
          <p:cNvCxnSpPr>
            <a:cxnSpLocks/>
          </p:cNvCxnSpPr>
          <p:nvPr/>
        </p:nvCxnSpPr>
        <p:spPr>
          <a:xfrm flipV="1">
            <a:off x="5290992" y="3353190"/>
            <a:ext cx="0" cy="34719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D18383E1-BF30-4327-9E77-2FF291037694}"/>
              </a:ext>
            </a:extLst>
          </p:cNvPr>
          <p:cNvCxnSpPr>
            <a:cxnSpLocks/>
          </p:cNvCxnSpPr>
          <p:nvPr/>
        </p:nvCxnSpPr>
        <p:spPr>
          <a:xfrm flipV="1">
            <a:off x="4112414" y="3377505"/>
            <a:ext cx="0" cy="322882"/>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FDB910CD-7606-4481-AEE9-079CF9F34908}"/>
              </a:ext>
            </a:extLst>
          </p:cNvPr>
          <p:cNvCxnSpPr>
            <a:cxnSpLocks/>
          </p:cNvCxnSpPr>
          <p:nvPr/>
        </p:nvCxnSpPr>
        <p:spPr>
          <a:xfrm flipV="1">
            <a:off x="977776" y="5817536"/>
            <a:ext cx="362391" cy="2582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7" name="図 76">
            <a:extLst>
              <a:ext uri="{FF2B5EF4-FFF2-40B4-BE49-F238E27FC236}">
                <a16:creationId xmlns:a16="http://schemas.microsoft.com/office/drawing/2014/main" id="{00000000-0008-0000-0600-00001700000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95035" l="0" r="89796">
                        <a14:foregroundMark x1="44082" y1="71631" x2="58367" y2="77305"/>
                        <a14:foregroundMark x1="65714" y1="75177" x2="60408" y2="70213"/>
                        <a14:foregroundMark x1="66939" y1="75177" x2="66939" y2="75177"/>
                        <a14:foregroundMark x1="69388" y1="78723" x2="69388" y2="73759"/>
                        <a14:foregroundMark x1="61633" y1="75177" x2="66531" y2="77305"/>
                        <a14:foregroundMark x1="69796" y1="74468" x2="71429" y2="76596"/>
                        <a14:foregroundMark x1="69388" y1="82270" x2="69388" y2="82270"/>
                      </a14:backgroundRemoval>
                    </a14:imgEffect>
                  </a14:imgLayer>
                </a14:imgProps>
              </a:ext>
            </a:extLst>
          </a:blip>
          <a:stretch>
            <a:fillRect/>
          </a:stretch>
        </p:blipFill>
        <p:spPr>
          <a:xfrm flipH="1">
            <a:off x="9107736" y="1950563"/>
            <a:ext cx="2624228" cy="1485578"/>
          </a:xfrm>
          <a:prstGeom prst="rect">
            <a:avLst/>
          </a:prstGeom>
        </p:spPr>
      </p:pic>
      <p:sp>
        <p:nvSpPr>
          <p:cNvPr id="79" name="テキスト ボックス 78">
            <a:extLst>
              <a:ext uri="{FF2B5EF4-FFF2-40B4-BE49-F238E27FC236}">
                <a16:creationId xmlns:a16="http://schemas.microsoft.com/office/drawing/2014/main" id="{66CDB039-ADA9-4261-90FD-67CBDC731E16}"/>
              </a:ext>
            </a:extLst>
          </p:cNvPr>
          <p:cNvSpPr txBox="1"/>
          <p:nvPr/>
        </p:nvSpPr>
        <p:spPr>
          <a:xfrm>
            <a:off x="4279962" y="4058804"/>
            <a:ext cx="1159235"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スポンジ</a:t>
            </a:r>
          </a:p>
        </p:txBody>
      </p:sp>
      <p:pic>
        <p:nvPicPr>
          <p:cNvPr id="87" name="図 86">
            <a:extLst>
              <a:ext uri="{FF2B5EF4-FFF2-40B4-BE49-F238E27FC236}">
                <a16:creationId xmlns:a16="http://schemas.microsoft.com/office/drawing/2014/main" id="{53BA0AB6-D3E2-47E3-B18D-F31350ED58D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211" b="94737" l="4262" r="93115">
                        <a14:foregroundMark x1="7213" y1="39474" x2="7213" y2="62500"/>
                        <a14:foregroundMark x1="7213" y1="62500" x2="7213" y2="62500"/>
                        <a14:foregroundMark x1="93115" y1="45724" x2="89836" y2="63816"/>
                        <a14:foregroundMark x1="64262" y1="94737" x2="64262" y2="94737"/>
                        <a14:foregroundMark x1="4918" y1="32895" x2="4918" y2="32895"/>
                        <a14:foregroundMark x1="7213" y1="68092" x2="8852" y2="67763"/>
                        <a14:foregroundMark x1="4262" y1="35855" x2="4262" y2="63487"/>
                        <a14:foregroundMark x1="3934" y1="41447" x2="5902" y2="62171"/>
                        <a14:foregroundMark x1="5902" y1="62171" x2="6557" y2="62829"/>
                        <a14:foregroundMark x1="57705" y1="78289" x2="57705" y2="78289"/>
                        <a14:foregroundMark x1="88197" y1="69079" x2="77377" y2="78947"/>
                      </a14:backgroundRemoval>
                    </a14:imgEffect>
                  </a14:imgLayer>
                </a14:imgProps>
              </a:ext>
            </a:extLst>
          </a:blip>
          <a:stretch>
            <a:fillRect/>
          </a:stretch>
        </p:blipFill>
        <p:spPr>
          <a:xfrm>
            <a:off x="9539911" y="2470372"/>
            <a:ext cx="961506" cy="576472"/>
          </a:xfrm>
          <a:prstGeom prst="rect">
            <a:avLst/>
          </a:prstGeom>
        </p:spPr>
      </p:pic>
      <p:pic>
        <p:nvPicPr>
          <p:cNvPr id="89" name="図 88">
            <a:extLst>
              <a:ext uri="{FF2B5EF4-FFF2-40B4-BE49-F238E27FC236}">
                <a16:creationId xmlns:a16="http://schemas.microsoft.com/office/drawing/2014/main" id="{C714996A-11A9-4A30-BB25-898C8D35221D}"/>
              </a:ext>
            </a:extLst>
          </p:cNvPr>
          <p:cNvPicPr>
            <a:picLocks noChangeAspect="1"/>
          </p:cNvPicPr>
          <p:nvPr/>
        </p:nvPicPr>
        <p:blipFill>
          <a:blip r:embed="rId18"/>
          <a:stretch>
            <a:fillRect/>
          </a:stretch>
        </p:blipFill>
        <p:spPr>
          <a:xfrm>
            <a:off x="3871309" y="4503775"/>
            <a:ext cx="2043790" cy="1285828"/>
          </a:xfrm>
          <a:prstGeom prst="rect">
            <a:avLst/>
          </a:prstGeom>
        </p:spPr>
      </p:pic>
      <p:pic>
        <p:nvPicPr>
          <p:cNvPr id="111" name="図 110">
            <a:extLst>
              <a:ext uri="{FF2B5EF4-FFF2-40B4-BE49-F238E27FC236}">
                <a16:creationId xmlns:a16="http://schemas.microsoft.com/office/drawing/2014/main" id="{455F7643-59BB-469D-AD77-B06044D02B09}"/>
              </a:ext>
            </a:extLst>
          </p:cNvPr>
          <p:cNvPicPr>
            <a:picLocks noChangeAspect="1"/>
          </p:cNvPicPr>
          <p:nvPr/>
        </p:nvPicPr>
        <p:blipFill>
          <a:blip r:embed="rId19"/>
          <a:stretch>
            <a:fillRect/>
          </a:stretch>
        </p:blipFill>
        <p:spPr>
          <a:xfrm rot="16001919">
            <a:off x="7152904" y="5679521"/>
            <a:ext cx="880199" cy="808805"/>
          </a:xfrm>
          <a:prstGeom prst="rect">
            <a:avLst/>
          </a:prstGeom>
        </p:spPr>
      </p:pic>
      <p:pic>
        <p:nvPicPr>
          <p:cNvPr id="112" name="図 111">
            <a:extLst>
              <a:ext uri="{FF2B5EF4-FFF2-40B4-BE49-F238E27FC236}">
                <a16:creationId xmlns:a16="http://schemas.microsoft.com/office/drawing/2014/main" id="{2E43CDB7-83D7-4AA9-A654-498F6C82CBA4}"/>
              </a:ext>
            </a:extLst>
          </p:cNvPr>
          <p:cNvPicPr>
            <a:picLocks noChangeAspect="1"/>
          </p:cNvPicPr>
          <p:nvPr/>
        </p:nvPicPr>
        <p:blipFill>
          <a:blip r:embed="rId20"/>
          <a:stretch>
            <a:fillRect/>
          </a:stretch>
        </p:blipFill>
        <p:spPr>
          <a:xfrm>
            <a:off x="6546384" y="5517700"/>
            <a:ext cx="472540" cy="1150702"/>
          </a:xfrm>
          <a:prstGeom prst="rect">
            <a:avLst/>
          </a:prstGeom>
        </p:spPr>
      </p:pic>
      <p:sp>
        <p:nvSpPr>
          <p:cNvPr id="1039" name="四角形: 角を丸くする 1038">
            <a:extLst>
              <a:ext uri="{FF2B5EF4-FFF2-40B4-BE49-F238E27FC236}">
                <a16:creationId xmlns:a16="http://schemas.microsoft.com/office/drawing/2014/main" id="{20CDFD07-ADF9-442E-A8BC-F83AD4541748}"/>
              </a:ext>
            </a:extLst>
          </p:cNvPr>
          <p:cNvSpPr/>
          <p:nvPr/>
        </p:nvSpPr>
        <p:spPr>
          <a:xfrm>
            <a:off x="6301566" y="5429044"/>
            <a:ext cx="5430398" cy="1417188"/>
          </a:xfrm>
          <a:prstGeom prst="roundRect">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F4C48BE8-5894-4C10-80A7-4C2F23393103}"/>
              </a:ext>
            </a:extLst>
          </p:cNvPr>
          <p:cNvSpPr txBox="1"/>
          <p:nvPr/>
        </p:nvSpPr>
        <p:spPr>
          <a:xfrm>
            <a:off x="9637088" y="5926118"/>
            <a:ext cx="242987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ドアの隙間テープ</a:t>
            </a:r>
            <a:endParaRPr kumimoji="1" lang="ja-JP" altLang="en-US" sz="2000" b="1" dirty="0">
              <a:latin typeface="Meiryo UI" panose="020B0604030504040204" pitchFamily="50" charset="-128"/>
              <a:ea typeface="Meiryo UI" panose="020B0604030504040204" pitchFamily="50" charset="-128"/>
            </a:endParaRPr>
          </a:p>
        </p:txBody>
      </p:sp>
      <p:pic>
        <p:nvPicPr>
          <p:cNvPr id="117" name="図 116">
            <a:extLst>
              <a:ext uri="{FF2B5EF4-FFF2-40B4-BE49-F238E27FC236}">
                <a16:creationId xmlns:a16="http://schemas.microsoft.com/office/drawing/2014/main" id="{B9629E78-8A5A-4F10-9E64-B8057DF7A44C}"/>
              </a:ext>
            </a:extLst>
          </p:cNvPr>
          <p:cNvPicPr>
            <a:picLocks noChangeAspect="1"/>
          </p:cNvPicPr>
          <p:nvPr/>
        </p:nvPicPr>
        <p:blipFill>
          <a:blip r:embed="rId21"/>
          <a:stretch>
            <a:fillRect/>
          </a:stretch>
        </p:blipFill>
        <p:spPr>
          <a:xfrm>
            <a:off x="8331037" y="5614389"/>
            <a:ext cx="1208873" cy="949697"/>
          </a:xfrm>
          <a:prstGeom prst="rect">
            <a:avLst/>
          </a:prstGeom>
        </p:spPr>
      </p:pic>
      <p:sp>
        <p:nvSpPr>
          <p:cNvPr id="59" name="正方形/長方形 58"/>
          <p:cNvSpPr/>
          <p:nvPr/>
        </p:nvSpPr>
        <p:spPr>
          <a:xfrm>
            <a:off x="3829882" y="712614"/>
            <a:ext cx="1841937" cy="358764"/>
          </a:xfrm>
          <a:prstGeom prst="rect">
            <a:avLst/>
          </a:prstGeom>
          <a:solidFill>
            <a:srgbClr val="FF5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今回の対象工程</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1866E35F-33C3-6900-E363-16051424F5E7}"/>
              </a:ext>
            </a:extLst>
          </p:cNvPr>
          <p:cNvSpPr txBox="1"/>
          <p:nvPr/>
        </p:nvSpPr>
        <p:spPr>
          <a:xfrm>
            <a:off x="10082124" y="5554604"/>
            <a:ext cx="1244402" cy="387286"/>
          </a:xfrm>
          <a:prstGeom prst="rect">
            <a:avLst/>
          </a:prstGeom>
          <a:noFill/>
          <a:ln>
            <a:noFill/>
          </a:ln>
        </p:spPr>
        <p:txBody>
          <a:bodyPr wrap="square" rtlCol="0">
            <a:spAutoFit/>
          </a:bodyPr>
          <a:lstStyle/>
          <a:p>
            <a:pPr algn="ctr">
              <a:lnSpc>
                <a:spcPts val="2300"/>
              </a:lnSpc>
            </a:pPr>
            <a:r>
              <a:rPr kumimoji="1" lang="ja-JP" altLang="en-US" b="1" dirty="0">
                <a:solidFill>
                  <a:schemeClr val="bg2">
                    <a:lumMod val="25000"/>
                  </a:schemeClr>
                </a:solidFill>
                <a:latin typeface="Meiryo UI" panose="020B0604030504040204" pitchFamily="50" charset="-128"/>
                <a:ea typeface="Meiryo UI" panose="020B0604030504040204" pitchFamily="50" charset="-128"/>
              </a:rPr>
              <a:t>類似例</a:t>
            </a:r>
            <a:endParaRPr kumimoji="1" lang="en-US" altLang="ja-JP" b="1" dirty="0">
              <a:solidFill>
                <a:schemeClr val="bg2">
                  <a:lumMod val="25000"/>
                </a:schemeClr>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209534" y="1780721"/>
            <a:ext cx="1035861"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アウター</a:t>
            </a:r>
            <a:endParaRPr kumimoji="1" lang="ja-JP" altLang="en-US" sz="2000" b="1" dirty="0">
              <a:latin typeface="Meiryo UI" panose="020B0604030504040204" pitchFamily="50" charset="-128"/>
              <a:ea typeface="Meiryo UI" panose="020B0604030504040204" pitchFamily="50" charset="-128"/>
            </a:endParaRPr>
          </a:p>
        </p:txBody>
      </p:sp>
      <p:cxnSp>
        <p:nvCxnSpPr>
          <p:cNvPr id="62" name="直線矢印コネクタ 61">
            <a:extLst>
              <a:ext uri="{FF2B5EF4-FFF2-40B4-BE49-F238E27FC236}">
                <a16:creationId xmlns:a16="http://schemas.microsoft.com/office/drawing/2014/main" id="{FDB910CD-7606-4481-AEE9-079CF9F34908}"/>
              </a:ext>
            </a:extLst>
          </p:cNvPr>
          <p:cNvCxnSpPr>
            <a:cxnSpLocks/>
          </p:cNvCxnSpPr>
          <p:nvPr/>
        </p:nvCxnSpPr>
        <p:spPr>
          <a:xfrm flipH="1">
            <a:off x="985003" y="1980776"/>
            <a:ext cx="307750" cy="143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FDB910CD-7606-4481-AEE9-079CF9F34908}"/>
              </a:ext>
            </a:extLst>
          </p:cNvPr>
          <p:cNvCxnSpPr>
            <a:cxnSpLocks/>
          </p:cNvCxnSpPr>
          <p:nvPr/>
        </p:nvCxnSpPr>
        <p:spPr>
          <a:xfrm>
            <a:off x="2206758" y="1980776"/>
            <a:ext cx="264570" cy="143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4" name="グループ化 43"/>
          <p:cNvGrpSpPr/>
          <p:nvPr/>
        </p:nvGrpSpPr>
        <p:grpSpPr>
          <a:xfrm>
            <a:off x="3883728" y="3532659"/>
            <a:ext cx="1718735" cy="511321"/>
            <a:chOff x="3883728" y="3532659"/>
            <a:chExt cx="1718735" cy="511321"/>
          </a:xfrm>
        </p:grpSpPr>
        <p:pic>
          <p:nvPicPr>
            <p:cNvPr id="69" name="図 68">
              <a:extLst>
                <a:ext uri="{FF2B5EF4-FFF2-40B4-BE49-F238E27FC236}">
                  <a16:creationId xmlns:a16="http://schemas.microsoft.com/office/drawing/2014/main" id="{4798A554-E6E2-485B-AFB9-83B2E8B0D80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657" b="89700" l="1028" r="98915">
                          <a14:foregroundMark x1="7767" y1="43777" x2="4340" y2="62876"/>
                          <a14:foregroundMark x1="4340" y1="62876" x2="9766" y2="83906"/>
                          <a14:foregroundMark x1="9766" y1="83906" x2="27984" y2="97639"/>
                          <a14:foregroundMark x1="27984" y1="97639" x2="96117" y2="82618"/>
                          <a14:foregroundMark x1="96117" y1="82618" x2="98972" y2="57725"/>
                          <a14:foregroundMark x1="98972" y1="57725" x2="97658" y2="54506"/>
                          <a14:foregroundMark x1="97144" y1="68240" x2="95089" y2="68240"/>
                          <a14:foregroundMark x1="19417" y1="76824" x2="10623" y2="72103"/>
                          <a14:foregroundMark x1="6453" y1="57511" x2="6453" y2="57511"/>
                          <a14:foregroundMark x1="1028" y1="60300" x2="1028" y2="60300"/>
                          <a14:foregroundMark x1="41462" y1="29185" x2="41462" y2="29185"/>
                          <a14:foregroundMark x1="94061" y1="63305" x2="94061" y2="63305"/>
                        </a14:backgroundRemoval>
                      </a14:imgEffect>
                    </a14:imgLayer>
                  </a14:imgProps>
                </a:ext>
              </a:extLst>
            </a:blip>
            <a:stretch>
              <a:fillRect/>
            </a:stretch>
          </p:blipFill>
          <p:spPr>
            <a:xfrm>
              <a:off x="3883728" y="3532659"/>
              <a:ext cx="1718735" cy="511321"/>
            </a:xfrm>
            <a:prstGeom prst="rect">
              <a:avLst/>
            </a:prstGeom>
          </p:spPr>
        </p:pic>
        <p:sp>
          <p:nvSpPr>
            <p:cNvPr id="17" name="片側の 2 つの角を切り取った四角形 16"/>
            <p:cNvSpPr/>
            <p:nvPr/>
          </p:nvSpPr>
          <p:spPr>
            <a:xfrm>
              <a:off x="4465041" y="3884064"/>
              <a:ext cx="532435" cy="152309"/>
            </a:xfrm>
            <a:prstGeom prst="snip2Same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データ 19"/>
            <p:cNvSpPr/>
            <p:nvPr/>
          </p:nvSpPr>
          <p:spPr>
            <a:xfrm rot="19409311">
              <a:off x="4437067" y="3939863"/>
              <a:ext cx="84333" cy="58234"/>
            </a:xfrm>
            <a:prstGeom prst="flowChartInputOutput">
              <a:avLst/>
            </a:prstGeom>
            <a:solidFill>
              <a:srgbClr val="4D4B4A"/>
            </a:solidFill>
            <a:ln>
              <a:solidFill>
                <a:srgbClr val="4D4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ローチャート: データ 40"/>
            <p:cNvSpPr/>
            <p:nvPr/>
          </p:nvSpPr>
          <p:spPr>
            <a:xfrm rot="6197176">
              <a:off x="4938547" y="3941537"/>
              <a:ext cx="86589" cy="62737"/>
            </a:xfrm>
            <a:prstGeom prst="flowChartInputOutput">
              <a:avLst/>
            </a:prstGeom>
            <a:solidFill>
              <a:srgbClr val="4D4B4A"/>
            </a:solidFill>
            <a:ln>
              <a:solidFill>
                <a:srgbClr val="4D4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3941592751"/>
      </p:ext>
    </p:extLst>
  </p:cSld>
  <p:clrMapOvr>
    <a:masterClrMapping/>
  </p:clrMapOvr>
  <p:transition advTm="294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500" fill="hold"/>
                                        <p:tgtEl>
                                          <p:spTgt spid="72"/>
                                        </p:tgtEl>
                                        <p:attrNameLst>
                                          <p:attrName>ppt_x</p:attrName>
                                        </p:attrNameLst>
                                      </p:cBhvr>
                                      <p:tavLst>
                                        <p:tav tm="0">
                                          <p:val>
                                            <p:strVal val="0-#ppt_w/2"/>
                                          </p:val>
                                        </p:tav>
                                        <p:tav tm="100000">
                                          <p:val>
                                            <p:strVal val="#ppt_x"/>
                                          </p:val>
                                        </p:tav>
                                      </p:tavLst>
                                    </p:anim>
                                    <p:anim calcmode="lin" valueType="num">
                                      <p:cBhvr additive="base">
                                        <p:cTn id="36" dur="500" fill="hold"/>
                                        <p:tgtEl>
                                          <p:spTgt spid="7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0-#ppt_w/2"/>
                                          </p:val>
                                        </p:tav>
                                        <p:tav tm="100000">
                                          <p:val>
                                            <p:strVal val="#ppt_x"/>
                                          </p:val>
                                        </p:tav>
                                      </p:tavLst>
                                    </p:anim>
                                    <p:anim calcmode="lin" valueType="num">
                                      <p:cBhvr additive="base">
                                        <p:cTn id="48" dur="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0-#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additive="base">
                                        <p:cTn id="55" dur="500" fill="hold"/>
                                        <p:tgtEl>
                                          <p:spTgt spid="62"/>
                                        </p:tgtEl>
                                        <p:attrNameLst>
                                          <p:attrName>ppt_x</p:attrName>
                                        </p:attrNameLst>
                                      </p:cBhvr>
                                      <p:tavLst>
                                        <p:tav tm="0">
                                          <p:val>
                                            <p:strVal val="0-#ppt_w/2"/>
                                          </p:val>
                                        </p:tav>
                                        <p:tav tm="100000">
                                          <p:val>
                                            <p:strVal val="#ppt_x"/>
                                          </p:val>
                                        </p:tav>
                                      </p:tavLst>
                                    </p:anim>
                                    <p:anim calcmode="lin" valueType="num">
                                      <p:cBhvr additive="base">
                                        <p:cTn id="56" dur="500" fill="hold"/>
                                        <p:tgtEl>
                                          <p:spTgt spid="62"/>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0-#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0-#ppt_h/2"/>
                                          </p:val>
                                        </p:tav>
                                        <p:tav tm="100000">
                                          <p:val>
                                            <p:strVal val="#ppt_y"/>
                                          </p:val>
                                        </p:tav>
                                      </p:tavLst>
                                    </p:anim>
                                  </p:childTnLst>
                                </p:cTn>
                              </p:par>
                            </p:childTnLst>
                          </p:cTn>
                        </p:par>
                        <p:par>
                          <p:cTn id="71" fill="hold">
                            <p:stCondLst>
                              <p:cond delay="500"/>
                            </p:stCondLst>
                            <p:childTnLst>
                              <p:par>
                                <p:cTn id="72" presetID="10" presetClass="entr" presetSubtype="0" fill="hold" nodeType="afterEffect">
                                  <p:stCondLst>
                                    <p:cond delay="75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nodeType="withEffect">
                                  <p:stCondLst>
                                    <p:cond delay="150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par>
                                <p:cTn id="78" presetID="10" presetClass="entr" presetSubtype="0" fill="hold" nodeType="withEffect">
                                  <p:stCondLst>
                                    <p:cond delay="150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par>
                                <p:cTn id="81" presetID="10" presetClass="entr" presetSubtype="0" fill="hold" nodeType="withEffect">
                                  <p:stCondLst>
                                    <p:cond delay="150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grpId="0" nodeType="withEffect">
                                  <p:stCondLst>
                                    <p:cond delay="150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500"/>
                                        <p:tgtEl>
                                          <p:spTgt spid="79"/>
                                        </p:tgtEl>
                                      </p:cBhvr>
                                    </p:animEffect>
                                  </p:childTnLst>
                                </p:cTn>
                              </p:par>
                            </p:childTnLst>
                          </p:cTn>
                        </p:par>
                        <p:par>
                          <p:cTn id="87" fill="hold">
                            <p:stCondLst>
                              <p:cond delay="2500"/>
                            </p:stCondLst>
                            <p:childTnLst>
                              <p:par>
                                <p:cTn id="88" presetID="10" presetClass="entr" presetSubtype="0" fill="hold" nodeType="afterEffect">
                                  <p:stCondLst>
                                    <p:cond delay="0"/>
                                  </p:stCondLst>
                                  <p:childTnLst>
                                    <p:set>
                                      <p:cBhvr>
                                        <p:cTn id="89" dur="1" fill="hold">
                                          <p:stCondLst>
                                            <p:cond delay="0"/>
                                          </p:stCondLst>
                                        </p:cTn>
                                        <p:tgtEl>
                                          <p:spTgt spid="89"/>
                                        </p:tgtEl>
                                        <p:attrNameLst>
                                          <p:attrName>style.visibility</p:attrName>
                                        </p:attrNameLst>
                                      </p:cBhvr>
                                      <p:to>
                                        <p:strVal val="visible"/>
                                      </p:to>
                                    </p:set>
                                    <p:animEffect transition="in" filter="fade">
                                      <p:cBhvr>
                                        <p:cTn id="90" dur="500"/>
                                        <p:tgtEl>
                                          <p:spTgt spid="8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fade">
                                      <p:cBhvr>
                                        <p:cTn id="93" dur="500"/>
                                        <p:tgtEl>
                                          <p:spTgt spid="6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500"/>
                                        <p:tgtEl>
                                          <p:spTgt spid="47"/>
                                        </p:tgtEl>
                                      </p:cBhvr>
                                    </p:animEffect>
                                  </p:childTnLst>
                                </p:cTn>
                              </p:par>
                              <p:par>
                                <p:cTn id="99" presetID="10" presetClass="entr" presetSubtype="0"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fade">
                                      <p:cBhvr>
                                        <p:cTn id="109" dur="500"/>
                                        <p:tgtEl>
                                          <p:spTgt spid="8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500"/>
                                        <p:tgtEl>
                                          <p:spTgt spid="77"/>
                                        </p:tgtEl>
                                      </p:cBhvr>
                                    </p:animEffect>
                                  </p:childTnLst>
                                </p:cTn>
                              </p:par>
                              <p:par>
                                <p:cTn id="116" presetID="10" presetClass="entr" presetSubtype="0" fill="hold" nodeType="withEffect">
                                  <p:stCondLst>
                                    <p:cond delay="0"/>
                                  </p:stCondLst>
                                  <p:childTnLst>
                                    <p:set>
                                      <p:cBhvr>
                                        <p:cTn id="117" dur="1" fill="hold">
                                          <p:stCondLst>
                                            <p:cond delay="0"/>
                                          </p:stCondLst>
                                        </p:cTn>
                                        <p:tgtEl>
                                          <p:spTgt spid="1026"/>
                                        </p:tgtEl>
                                        <p:attrNameLst>
                                          <p:attrName>style.visibility</p:attrName>
                                        </p:attrNameLst>
                                      </p:cBhvr>
                                      <p:to>
                                        <p:strVal val="visible"/>
                                      </p:to>
                                    </p:set>
                                    <p:animEffect transition="in" filter="fade">
                                      <p:cBhvr>
                                        <p:cTn id="118" dur="500"/>
                                        <p:tgtEl>
                                          <p:spTgt spid="102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fade">
                                      <p:cBhvr>
                                        <p:cTn id="121" dur="500"/>
                                        <p:tgtEl>
                                          <p:spTgt spid="8"/>
                                        </p:tgtEl>
                                      </p:cBhvr>
                                    </p:animEffect>
                                  </p:childTnLst>
                                </p:cTn>
                              </p:par>
                            </p:childTnLst>
                          </p:cTn>
                        </p:par>
                        <p:par>
                          <p:cTn id="122" fill="hold">
                            <p:stCondLst>
                              <p:cond delay="500"/>
                            </p:stCondLst>
                            <p:childTnLst>
                              <p:par>
                                <p:cTn id="123" presetID="10" presetClass="entr" presetSubtype="0" fill="hold" grpId="0" nodeType="afterEffect">
                                  <p:stCondLst>
                                    <p:cond delay="1250"/>
                                  </p:stCondLst>
                                  <p:childTnLst>
                                    <p:set>
                                      <p:cBhvr>
                                        <p:cTn id="124" dur="1" fill="hold">
                                          <p:stCondLst>
                                            <p:cond delay="0"/>
                                          </p:stCondLst>
                                        </p:cTn>
                                        <p:tgtEl>
                                          <p:spTgt spid="115"/>
                                        </p:tgtEl>
                                        <p:attrNameLst>
                                          <p:attrName>style.visibility</p:attrName>
                                        </p:attrNameLst>
                                      </p:cBhvr>
                                      <p:to>
                                        <p:strVal val="visible"/>
                                      </p:to>
                                    </p:set>
                                    <p:animEffect transition="in" filter="fade">
                                      <p:cBhvr>
                                        <p:cTn id="125" dur="500"/>
                                        <p:tgtEl>
                                          <p:spTgt spid="115"/>
                                        </p:tgtEl>
                                      </p:cBhvr>
                                    </p:animEffect>
                                  </p:childTnLst>
                                </p:cTn>
                              </p:par>
                              <p:par>
                                <p:cTn id="126" presetID="10" presetClass="entr" presetSubtype="0" fill="hold" nodeType="withEffect">
                                  <p:stCondLst>
                                    <p:cond delay="1250"/>
                                  </p:stCondLst>
                                  <p:childTnLst>
                                    <p:set>
                                      <p:cBhvr>
                                        <p:cTn id="127" dur="1" fill="hold">
                                          <p:stCondLst>
                                            <p:cond delay="0"/>
                                          </p:stCondLst>
                                        </p:cTn>
                                        <p:tgtEl>
                                          <p:spTgt spid="112"/>
                                        </p:tgtEl>
                                        <p:attrNameLst>
                                          <p:attrName>style.visibility</p:attrName>
                                        </p:attrNameLst>
                                      </p:cBhvr>
                                      <p:to>
                                        <p:strVal val="visible"/>
                                      </p:to>
                                    </p:set>
                                    <p:animEffect transition="in" filter="fade">
                                      <p:cBhvr>
                                        <p:cTn id="128" dur="500"/>
                                        <p:tgtEl>
                                          <p:spTgt spid="112"/>
                                        </p:tgtEl>
                                      </p:cBhvr>
                                    </p:animEffect>
                                  </p:childTnLst>
                                </p:cTn>
                              </p:par>
                              <p:par>
                                <p:cTn id="129" presetID="10" presetClass="entr" presetSubtype="0" fill="hold" nodeType="withEffect">
                                  <p:stCondLst>
                                    <p:cond delay="1250"/>
                                  </p:stCondLst>
                                  <p:childTnLst>
                                    <p:set>
                                      <p:cBhvr>
                                        <p:cTn id="130" dur="1" fill="hold">
                                          <p:stCondLst>
                                            <p:cond delay="0"/>
                                          </p:stCondLst>
                                        </p:cTn>
                                        <p:tgtEl>
                                          <p:spTgt spid="111"/>
                                        </p:tgtEl>
                                        <p:attrNameLst>
                                          <p:attrName>style.visibility</p:attrName>
                                        </p:attrNameLst>
                                      </p:cBhvr>
                                      <p:to>
                                        <p:strVal val="visible"/>
                                      </p:to>
                                    </p:set>
                                    <p:animEffect transition="in" filter="fade">
                                      <p:cBhvr>
                                        <p:cTn id="131" dur="500"/>
                                        <p:tgtEl>
                                          <p:spTgt spid="111"/>
                                        </p:tgtEl>
                                      </p:cBhvr>
                                    </p:animEffect>
                                  </p:childTnLst>
                                </p:cTn>
                              </p:par>
                              <p:par>
                                <p:cTn id="132" presetID="10" presetClass="entr" presetSubtype="0" fill="hold" nodeType="withEffect">
                                  <p:stCondLst>
                                    <p:cond delay="1250"/>
                                  </p:stCondLst>
                                  <p:childTnLst>
                                    <p:set>
                                      <p:cBhvr>
                                        <p:cTn id="133" dur="1" fill="hold">
                                          <p:stCondLst>
                                            <p:cond delay="0"/>
                                          </p:stCondLst>
                                        </p:cTn>
                                        <p:tgtEl>
                                          <p:spTgt spid="117"/>
                                        </p:tgtEl>
                                        <p:attrNameLst>
                                          <p:attrName>style.visibility</p:attrName>
                                        </p:attrNameLst>
                                      </p:cBhvr>
                                      <p:to>
                                        <p:strVal val="visible"/>
                                      </p:to>
                                    </p:set>
                                    <p:animEffect transition="in" filter="fade">
                                      <p:cBhvr>
                                        <p:cTn id="134" dur="500"/>
                                        <p:tgtEl>
                                          <p:spTgt spid="117"/>
                                        </p:tgtEl>
                                      </p:cBhvr>
                                    </p:animEffect>
                                  </p:childTnLst>
                                </p:cTn>
                              </p:par>
                              <p:par>
                                <p:cTn id="135" presetID="10" presetClass="entr" presetSubtype="0" fill="hold" grpId="0" nodeType="withEffect">
                                  <p:stCondLst>
                                    <p:cond delay="125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par>
                                <p:cTn id="138" presetID="10" presetClass="entr" presetSubtype="0" fill="hold" grpId="0" nodeType="withEffect">
                                  <p:stCondLst>
                                    <p:cond delay="1250"/>
                                  </p:stCondLst>
                                  <p:childTnLst>
                                    <p:set>
                                      <p:cBhvr>
                                        <p:cTn id="139" dur="1" fill="hold">
                                          <p:stCondLst>
                                            <p:cond delay="0"/>
                                          </p:stCondLst>
                                        </p:cTn>
                                        <p:tgtEl>
                                          <p:spTgt spid="1039"/>
                                        </p:tgtEl>
                                        <p:attrNameLst>
                                          <p:attrName>style.visibility</p:attrName>
                                        </p:attrNameLst>
                                      </p:cBhvr>
                                      <p:to>
                                        <p:strVal val="visible"/>
                                      </p:to>
                                    </p:set>
                                    <p:animEffect transition="in" filter="fade">
                                      <p:cBhvr>
                                        <p:cTn id="140"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3" grpId="0"/>
      <p:bldP spid="35" grpId="0"/>
      <p:bldP spid="36" grpId="0"/>
      <p:bldP spid="38" grpId="0" animBg="1"/>
      <p:bldP spid="8" grpId="0" animBg="1"/>
      <p:bldP spid="40" grpId="0"/>
      <p:bldP spid="13" grpId="0" animBg="1"/>
      <p:bldP spid="42" grpId="0" animBg="1"/>
      <p:bldP spid="47" grpId="0" animBg="1"/>
      <p:bldP spid="49" grpId="0" animBg="1"/>
      <p:bldP spid="66" grpId="0" animBg="1"/>
      <p:bldP spid="79" grpId="0"/>
      <p:bldP spid="1039" grpId="0" animBg="1"/>
      <p:bldP spid="115" grpId="0"/>
      <p:bldP spid="6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図 62"/>
          <p:cNvPicPr>
            <a:picLocks noChangeAspect="1"/>
          </p:cNvPicPr>
          <p:nvPr/>
        </p:nvPicPr>
        <p:blipFill rotWithShape="1">
          <a:blip r:embed="rId4">
            <a:extLst>
              <a:ext uri="{BEBA8EAE-BF5A-486C-A8C5-ECC9F3942E4B}">
                <a14:imgProps xmlns:a14="http://schemas.microsoft.com/office/drawing/2010/main">
                  <a14:imgLayer r:embed="rId5">
                    <a14:imgEffect>
                      <a14:backgroundRemoval t="15924" b="100000" l="61343" r="99366">
                        <a14:foregroundMark x1="87579" y1="40764" x2="87579" y2="40764"/>
                        <a14:foregroundMark x1="89354" y1="40446" x2="89354" y2="40446"/>
                        <a14:foregroundMark x1="91381" y1="38854" x2="87199" y2="40127"/>
                        <a14:foregroundMark x1="91635" y1="40127" x2="90368" y2="40764"/>
                        <a14:foregroundMark x1="89987" y1="40764" x2="86185" y2="42357"/>
                        <a14:foregroundMark x1="86439" y1="39809" x2="90621" y2="38217"/>
                        <a14:foregroundMark x1="91001" y1="38217" x2="91255" y2="37898"/>
                        <a14:foregroundMark x1="91381" y1="37898" x2="91381" y2="37898"/>
                        <a14:foregroundMark x1="91888" y1="38217" x2="91888" y2="38217"/>
                        <a14:foregroundMark x1="91255" y1="37580" x2="91255" y2="37580"/>
                      </a14:backgroundRemoval>
                    </a14:imgEffect>
                  </a14:imgLayer>
                </a14:imgProps>
              </a:ext>
            </a:extLst>
          </a:blip>
          <a:srcRect l="59821" t="20597" r="3152" b="8144"/>
          <a:stretch/>
        </p:blipFill>
        <p:spPr>
          <a:xfrm>
            <a:off x="8823212" y="4980633"/>
            <a:ext cx="1881051" cy="1440705"/>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99870" y="739853"/>
            <a:ext cx="566119" cy="566119"/>
          </a:xfrm>
          <a:prstGeom prst="rect">
            <a:avLst/>
          </a:prstGeom>
        </p:spPr>
      </p:pic>
      <p:pic>
        <p:nvPicPr>
          <p:cNvPr id="52" name="図 5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85324" y1="73403" x2="85870" y2="35732"/>
                      </a14:backgroundRemoval>
                    </a14:imgEffect>
                  </a14:imgLayer>
                </a14:imgProps>
              </a:ext>
              <a:ext uri="{28A0092B-C50C-407E-A947-70E740481C1C}">
                <a14:useLocalDpi xmlns:a14="http://schemas.microsoft.com/office/drawing/2010/main" val="0"/>
              </a:ext>
            </a:extLst>
          </a:blip>
          <a:srcRect l="11481" t="11330" r="12963" b="12817"/>
          <a:stretch/>
        </p:blipFill>
        <p:spPr>
          <a:xfrm rot="5400000">
            <a:off x="58620" y="5570847"/>
            <a:ext cx="1315170" cy="990246"/>
          </a:xfrm>
          <a:prstGeom prst="rect">
            <a:avLst/>
          </a:prstGeom>
        </p:spPr>
      </p:pic>
      <p:sp>
        <p:nvSpPr>
          <p:cNvPr id="53" name="テキスト ボックス 52"/>
          <p:cNvSpPr txBox="1"/>
          <p:nvPr/>
        </p:nvSpPr>
        <p:spPr>
          <a:xfrm>
            <a:off x="0" y="686565"/>
            <a:ext cx="2759089"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⑦製品の理解を深めよう！</a:t>
            </a:r>
            <a:endParaRPr kumimoji="1" lang="ja-JP" altLang="en-US" sz="16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3</a:t>
            </a:r>
            <a:endParaRPr lang="ja-JP" altLang="en-US" sz="32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83296" y="5044974"/>
            <a:ext cx="2486807" cy="369332"/>
          </a:xfrm>
          <a:prstGeom prst="rect">
            <a:avLst/>
          </a:prstGeom>
          <a:solidFill>
            <a:schemeClr val="bg1"/>
          </a:solidFill>
        </p:spPr>
        <p:txBody>
          <a:bodyPr wrap="square" rtlCol="0">
            <a:spAutoFit/>
          </a:bodyPr>
          <a:lstStyle/>
          <a:p>
            <a:r>
              <a:rPr lang="ja-JP" altLang="en-US" b="1" dirty="0">
                <a:latin typeface="Meiryo UI" panose="020B0604030504040204" pitchFamily="50" charset="-128"/>
                <a:ea typeface="Meiryo UI" panose="020B0604030504040204" pitchFamily="50" charset="-128"/>
              </a:rPr>
              <a:t>・製品に触れて理解する</a:t>
            </a:r>
            <a:endParaRPr kumimoji="1" lang="ja-JP" altLang="en-US" sz="1600" dirty="0">
              <a:latin typeface="Meiryo UI" panose="020B0604030504040204" pitchFamily="50" charset="-128"/>
              <a:ea typeface="Meiryo UI" panose="020B0604030504040204" pitchFamily="50" charset="-128"/>
            </a:endParaRPr>
          </a:p>
        </p:txBody>
      </p:sp>
      <p:pic>
        <p:nvPicPr>
          <p:cNvPr id="59" name="図 5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6411" b="90218" l="0" r="89509">
                        <a14:foregroundMark x1="83202" y1="69927" x2="85567" y2="32983"/>
                        <a14:foregroundMark x1="78108" y1="36944" x2="76349" y2="36783"/>
                      </a14:backgroundRemoval>
                    </a14:imgEffect>
                  </a14:imgLayer>
                </a14:imgProps>
              </a:ext>
              <a:ext uri="{28A0092B-C50C-407E-A947-70E740481C1C}">
                <a14:useLocalDpi xmlns:a14="http://schemas.microsoft.com/office/drawing/2010/main" val="0"/>
              </a:ext>
            </a:extLst>
          </a:blip>
          <a:srcRect t="19969" r="11790" b="13464"/>
          <a:stretch/>
        </p:blipFill>
        <p:spPr>
          <a:xfrm rot="5400000">
            <a:off x="4271616" y="5542679"/>
            <a:ext cx="1442534" cy="816456"/>
          </a:xfrm>
          <a:prstGeom prst="rect">
            <a:avLst/>
          </a:prstGeom>
        </p:spPr>
      </p:pic>
      <p:pic>
        <p:nvPicPr>
          <p:cNvPr id="32"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591" t="55899" r="60790" b="33857"/>
          <a:stretch/>
        </p:blipFill>
        <p:spPr bwMode="auto">
          <a:xfrm rot="829151">
            <a:off x="5218407" y="5190345"/>
            <a:ext cx="298090" cy="434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591" t="55899" r="60790" b="33857"/>
          <a:stretch/>
        </p:blipFill>
        <p:spPr bwMode="auto">
          <a:xfrm rot="829151">
            <a:off x="963589" y="5420103"/>
            <a:ext cx="323776" cy="472188"/>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13/31</a:t>
            </a:r>
            <a:endParaRPr kumimoji="1" lang="ja-JP" altLang="en-US" sz="1200" b="1" dirty="0">
              <a:latin typeface="Meiryo UI" panose="020B0604030504040204" pitchFamily="50" charset="-128"/>
              <a:ea typeface="Meiryo UI" panose="020B0604030504040204" pitchFamily="50" charset="-128"/>
            </a:endParaRPr>
          </a:p>
        </p:txBody>
      </p:sp>
      <p:sp>
        <p:nvSpPr>
          <p:cNvPr id="60" name="雲形吹き出し 59"/>
          <p:cNvSpPr/>
          <p:nvPr/>
        </p:nvSpPr>
        <p:spPr>
          <a:xfrm>
            <a:off x="1493193" y="5362131"/>
            <a:ext cx="3060327" cy="1061239"/>
          </a:xfrm>
          <a:prstGeom prst="cloudCallout">
            <a:avLst>
              <a:gd name="adj1" fmla="val -60612"/>
              <a:gd name="adj2" fmla="val 13658"/>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スポンジって何の</a:t>
            </a:r>
            <a:r>
              <a:rPr lang="ja-JP" altLang="en-US" sz="1600" b="1" dirty="0">
                <a:solidFill>
                  <a:schemeClr val="tx1"/>
                </a:solidFill>
                <a:latin typeface="Meiryo UI" panose="020B0604030504040204" pitchFamily="50" charset="-128"/>
                <a:ea typeface="Meiryo UI" panose="020B0604030504040204" pitchFamily="50" charset="-128"/>
              </a:rPr>
              <a:t>為に</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付いているのかな</a:t>
            </a:r>
            <a:r>
              <a:rPr kumimoji="1" lang="ja-JP" altLang="en-US" sz="1600" b="1" dirty="0">
                <a:solidFill>
                  <a:schemeClr val="tx1"/>
                </a:solidFill>
                <a:latin typeface="Meiryo UI" panose="020B0604030504040204" pitchFamily="50" charset="-128"/>
                <a:ea typeface="Meiryo UI" panose="020B0604030504040204" pitchFamily="50" charset="-128"/>
              </a:rPr>
              <a:t>？</a:t>
            </a:r>
          </a:p>
        </p:txBody>
      </p:sp>
      <p:sp>
        <p:nvSpPr>
          <p:cNvPr id="62" name="雲形吹き出し 61"/>
          <p:cNvSpPr/>
          <p:nvPr/>
        </p:nvSpPr>
        <p:spPr>
          <a:xfrm>
            <a:off x="7857914" y="1063506"/>
            <a:ext cx="2829138" cy="1416026"/>
          </a:xfrm>
          <a:prstGeom prst="cloudCallout">
            <a:avLst>
              <a:gd name="adj1" fmla="val -120408"/>
              <a:gd name="adj2" fmla="val 23807"/>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設計から</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chemeClr val="tx1"/>
                </a:solidFill>
                <a:latin typeface="Meiryo UI" panose="020B0604030504040204" pitchFamily="50" charset="-128"/>
                <a:ea typeface="Meiryo UI" panose="020B0604030504040204" pitchFamily="50" charset="-128"/>
              </a:rPr>
              <a:t>資料を取り寄せ</a:t>
            </a:r>
            <a:r>
              <a:rPr kumimoji="1" lang="ja-JP" altLang="en-US" sz="2400" b="1" u="sng" dirty="0">
                <a:solidFill>
                  <a:schemeClr val="tx1"/>
                </a:solidFill>
                <a:latin typeface="Meiryo UI" panose="020B0604030504040204" pitchFamily="50" charset="-128"/>
                <a:ea typeface="Meiryo UI" panose="020B0604030504040204" pitchFamily="50" charset="-128"/>
              </a:rPr>
              <a:t>勉強会</a:t>
            </a:r>
          </a:p>
        </p:txBody>
      </p:sp>
      <p:pic>
        <p:nvPicPr>
          <p:cNvPr id="66" name="図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59573" y="930397"/>
            <a:ext cx="344515" cy="310904"/>
          </a:xfrm>
          <a:prstGeom prst="rect">
            <a:avLst/>
          </a:prstGeom>
        </p:spPr>
      </p:pic>
      <p:sp>
        <p:nvSpPr>
          <p:cNvPr id="67" name="右矢印 66"/>
          <p:cNvSpPr/>
          <p:nvPr/>
        </p:nvSpPr>
        <p:spPr>
          <a:xfrm>
            <a:off x="11306174" y="891506"/>
            <a:ext cx="227990" cy="2215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211328" y="1180458"/>
            <a:ext cx="2074607"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・製品仕様、構成品</a:t>
            </a:r>
            <a:endParaRPr kumimoji="1" lang="ja-JP" altLang="en-US" sz="16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a:blip r:embed="rId13" cstate="print">
            <a:extLst>
              <a:ext uri="{BEBA8EAE-BF5A-486C-A8C5-ECC9F3942E4B}">
                <a14:imgProps xmlns:a14="http://schemas.microsoft.com/office/drawing/2010/main">
                  <a14:imgLayer r:embed="rId14">
                    <a14:imgEffect>
                      <a14:backgroundRemoval t="2778" b="100000" l="9690" r="89535"/>
                    </a14:imgEffect>
                  </a14:imgLayer>
                </a14:imgProps>
              </a:ext>
              <a:ext uri="{28A0092B-C50C-407E-A947-70E740481C1C}">
                <a14:useLocalDpi xmlns:a14="http://schemas.microsoft.com/office/drawing/2010/main" val="0"/>
              </a:ext>
            </a:extLst>
          </a:blip>
          <a:stretch>
            <a:fillRect/>
          </a:stretch>
        </p:blipFill>
        <p:spPr>
          <a:xfrm>
            <a:off x="4301636" y="1544101"/>
            <a:ext cx="966434" cy="713912"/>
          </a:xfrm>
          <a:prstGeom prst="rect">
            <a:avLst/>
          </a:prstGeom>
          <a:ln>
            <a:noFill/>
          </a:ln>
        </p:spPr>
      </p:pic>
      <p:pic>
        <p:nvPicPr>
          <p:cNvPr id="49" name="図 48"/>
          <p:cNvPicPr>
            <a:picLocks noChangeAspect="1"/>
          </p:cNvPicPr>
          <p:nvPr/>
        </p:nvPicPr>
        <p:blipFill>
          <a:blip r:embed="rId15"/>
          <a:stretch>
            <a:fillRect/>
          </a:stretch>
        </p:blipFill>
        <p:spPr>
          <a:xfrm>
            <a:off x="1270289" y="1544101"/>
            <a:ext cx="3185831" cy="1772482"/>
          </a:xfrm>
          <a:prstGeom prst="rect">
            <a:avLst/>
          </a:prstGeom>
          <a:ln w="19050">
            <a:solidFill>
              <a:schemeClr val="tx1"/>
            </a:solidFill>
          </a:ln>
        </p:spPr>
      </p:pic>
      <p:pic>
        <p:nvPicPr>
          <p:cNvPr id="41" name="図 40">
            <a:extLst>
              <a:ext uri="{FF2B5EF4-FFF2-40B4-BE49-F238E27FC236}">
                <a16:creationId xmlns:a16="http://schemas.microsoft.com/office/drawing/2014/main" id="{00000000-0008-0000-0200-00003900000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12778" y1="9091" x2="13333" y2="64545"/>
                        <a14:foregroundMark x1="4444" y1="83636" x2="4444" y2="83636"/>
                        <a14:foregroundMark x1="10278" y1="75909" x2="8333" y2="84091"/>
                        <a14:foregroundMark x1="6944" y1="78182" x2="4444" y2="83182"/>
                        <a14:foregroundMark x1="12500" y1="96364" x2="12500" y2="96364"/>
                        <a14:foregroundMark x1="16667" y1="97273" x2="16667" y2="97273"/>
                        <a14:foregroundMark x1="8333" y1="97273" x2="8333" y2="97273"/>
                        <a14:foregroundMark x1="29722" y1="91818" x2="29722" y2="91818"/>
                        <a14:foregroundMark x1="33611" y1="86364" x2="33611" y2="86364"/>
                        <a14:foregroundMark x1="35556" y1="93182" x2="35556" y2="93182"/>
                        <a14:foregroundMark x1="31944" y1="91364" x2="31944" y2="91364"/>
                        <a14:foregroundMark x1="40000" y1="94545" x2="40000" y2="94545"/>
                        <a14:foregroundMark x1="35000" y1="98182" x2="35000" y2="98182"/>
                        <a14:foregroundMark x1="29167" y1="96818" x2="29167" y2="96818"/>
                        <a14:foregroundMark x1="39167" y1="95455" x2="39167" y2="95455"/>
                        <a14:foregroundMark x1="56944" y1="93636" x2="56944" y2="93636"/>
                        <a14:foregroundMark x1="49722" y1="95909" x2="49722" y2="95909"/>
                        <a14:foregroundMark x1="57222" y1="92273" x2="57222" y2="92273"/>
                        <a14:foregroundMark x1="55278" y1="92273" x2="55278" y2="92273"/>
                        <a14:foregroundMark x1="53889" y1="91364" x2="53889" y2="91364"/>
                        <a14:foregroundMark x1="58056" y1="97273" x2="58056" y2="97273"/>
                        <a14:foregroundMark x1="65000" y1="96818" x2="65000" y2="96818"/>
                        <a14:foregroundMark x1="74167" y1="96364" x2="74167" y2="96364"/>
                        <a14:foregroundMark x1="78611" y1="91364" x2="78611" y2="91364"/>
                        <a14:foregroundMark x1="71389" y1="96364" x2="71389" y2="96364"/>
                        <a14:foregroundMark x1="74722" y1="92273" x2="74722" y2="92273"/>
                        <a14:foregroundMark x1="80556" y1="97273" x2="80556" y2="97273"/>
                        <a14:foregroundMark x1="89722" y1="94545" x2="89722" y2="94545"/>
                        <a14:foregroundMark x1="89722" y1="74091" x2="89722" y2="74091"/>
                        <a14:foregroundMark x1="86389" y1="31364" x2="86389" y2="31364"/>
                        <a14:foregroundMark x1="93333" y1="34545" x2="93333" y2="34545"/>
                        <a14:foregroundMark x1="87500" y1="61818" x2="87500" y2="61818"/>
                        <a14:foregroundMark x1="90556" y1="63636" x2="90556" y2="63636"/>
                        <a14:foregroundMark x1="95000" y1="67727" x2="95000" y2="67727"/>
                        <a14:foregroundMark x1="87222" y1="68182" x2="87222" y2="68182"/>
                        <a14:foregroundMark x1="94722" y1="63636" x2="94722" y2="63636"/>
                        <a14:foregroundMark x1="96111" y1="73636" x2="96111" y2="73636"/>
                        <a14:foregroundMark x1="90556" y1="86818" x2="90556" y2="86818"/>
                        <a14:foregroundMark x1="90000" y1="91364" x2="90000" y2="91364"/>
                        <a14:foregroundMark x1="3889" y1="74545" x2="9722" y2="86818"/>
                        <a14:foregroundMark x1="25000" y1="70455" x2="31111" y2="86364"/>
                        <a14:foregroundMark x1="75000" y1="58182" x2="75000" y2="58182"/>
                        <a14:foregroundMark x1="93333" y1="78636" x2="93333" y2="78636"/>
                        <a14:foregroundMark x1="63333" y1="94091" x2="63333" y2="94091"/>
                        <a14:foregroundMark x1="60000" y1="3182" x2="13611" y2="3182"/>
                        <a14:foregroundMark x1="10556" y1="62273" x2="10556" y2="62273"/>
                        <a14:foregroundMark x1="92222" y1="56818" x2="92222" y2="56818"/>
                        <a14:foregroundMark x1="88333" y1="33636" x2="88333" y2="33636"/>
                        <a14:foregroundMark x1="38056" y1="92273" x2="38056" y2="92273"/>
                        <a14:foregroundMark x1="53333" y1="58636" x2="53333" y2="58636"/>
                        <a14:foregroundMark x1="30833" y1="5455" x2="60278" y2="5455"/>
                        <a14:foregroundMark x1="60833" y1="5909" x2="73056" y2="5909"/>
                        <a14:backgroundMark x1="15278" y1="7727" x2="15833" y2="60000"/>
                      </a14:backgroundRemoval>
                    </a14:imgEffect>
                  </a14:imgLayer>
                </a14:imgProps>
              </a:ext>
            </a:extLst>
          </a:blip>
          <a:stretch>
            <a:fillRect/>
          </a:stretch>
        </p:blipFill>
        <p:spPr>
          <a:xfrm>
            <a:off x="58469" y="981596"/>
            <a:ext cx="7376843" cy="4111738"/>
          </a:xfrm>
          <a:prstGeom prst="rect">
            <a:avLst/>
          </a:prstGeom>
        </p:spPr>
      </p:pic>
      <p:pic>
        <p:nvPicPr>
          <p:cNvPr id="26" name="図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68969" y="763072"/>
            <a:ext cx="1367121" cy="1024022"/>
          </a:xfrm>
          <a:prstGeom prst="rect">
            <a:avLst/>
          </a:prstGeom>
        </p:spPr>
      </p:pic>
      <p:sp>
        <p:nvSpPr>
          <p:cNvPr id="27" name="テキスト ボックス 26">
            <a:extLst>
              <a:ext uri="{FF2B5EF4-FFF2-40B4-BE49-F238E27FC236}">
                <a16:creationId xmlns:a16="http://schemas.microsoft.com/office/drawing/2014/main" id="{F4D528B1-5E99-4C99-9272-8821C7E0C3CD}"/>
              </a:ext>
            </a:extLst>
          </p:cNvPr>
          <p:cNvSpPr txBox="1"/>
          <p:nvPr/>
        </p:nvSpPr>
        <p:spPr>
          <a:xfrm rot="19256559">
            <a:off x="5459056" y="1344891"/>
            <a:ext cx="663964" cy="338554"/>
          </a:xfrm>
          <a:prstGeom prst="rect">
            <a:avLst/>
          </a:prstGeom>
          <a:noFill/>
        </p:spPr>
        <p:txBody>
          <a:bodyPr wrap="none" rtlCol="0">
            <a:spAutoFit/>
          </a:bodyPr>
          <a:lstStyle/>
          <a:p>
            <a:r>
              <a:rPr lang="ja-JP" altLang="en-US" sz="1600" dirty="0"/>
              <a:t>どうぞ</a:t>
            </a:r>
            <a:endParaRPr kumimoji="1" lang="ja-JP" altLang="en-US" sz="1600" dirty="0"/>
          </a:p>
        </p:txBody>
      </p:sp>
      <p:sp>
        <p:nvSpPr>
          <p:cNvPr id="31" name="テキスト ボックス 30">
            <a:extLst>
              <a:ext uri="{FF2B5EF4-FFF2-40B4-BE49-F238E27FC236}">
                <a16:creationId xmlns:a16="http://schemas.microsoft.com/office/drawing/2014/main" id="{F4D528B1-5E99-4C99-9272-8821C7E0C3CD}"/>
              </a:ext>
            </a:extLst>
          </p:cNvPr>
          <p:cNvSpPr txBox="1"/>
          <p:nvPr/>
        </p:nvSpPr>
        <p:spPr>
          <a:xfrm rot="1309625">
            <a:off x="7144927" y="1125771"/>
            <a:ext cx="950901" cy="338554"/>
          </a:xfrm>
          <a:prstGeom prst="rect">
            <a:avLst/>
          </a:prstGeom>
          <a:noFill/>
        </p:spPr>
        <p:txBody>
          <a:bodyPr wrap="none" rtlCol="0">
            <a:spAutoFit/>
          </a:bodyPr>
          <a:lstStyle/>
          <a:p>
            <a:r>
              <a:rPr lang="ja-JP" altLang="en-US" sz="1600" dirty="0"/>
              <a:t>ありがとう</a:t>
            </a:r>
            <a:endParaRPr kumimoji="1" lang="ja-JP" altLang="en-US" sz="1600" dirty="0"/>
          </a:p>
        </p:txBody>
      </p:sp>
      <p:sp>
        <p:nvSpPr>
          <p:cNvPr id="34" name="テキスト ボックス 33">
            <a:extLst>
              <a:ext uri="{FF2B5EF4-FFF2-40B4-BE49-F238E27FC236}">
                <a16:creationId xmlns:a16="http://schemas.microsoft.com/office/drawing/2014/main" id="{F4D528B1-5E99-4C99-9272-8821C7E0C3CD}"/>
              </a:ext>
            </a:extLst>
          </p:cNvPr>
          <p:cNvSpPr txBox="1"/>
          <p:nvPr/>
        </p:nvSpPr>
        <p:spPr>
          <a:xfrm>
            <a:off x="6005139" y="1555781"/>
            <a:ext cx="694421"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大植くん</a:t>
            </a:r>
            <a:endParaRPr kumimoji="1" lang="ja-JP" altLang="en-US" sz="1200"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F4D528B1-5E99-4C99-9272-8821C7E0C3CD}"/>
              </a:ext>
            </a:extLst>
          </p:cNvPr>
          <p:cNvSpPr txBox="1"/>
          <p:nvPr/>
        </p:nvSpPr>
        <p:spPr>
          <a:xfrm>
            <a:off x="6742978" y="1563845"/>
            <a:ext cx="694421"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河邉くん</a:t>
            </a:r>
            <a:endParaRPr kumimoji="1" lang="ja-JP" altLang="en-US" sz="12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57D2F16B-6432-43B9-8265-5BBEF79458A7}"/>
              </a:ext>
            </a:extLst>
          </p:cNvPr>
          <p:cNvSpPr txBox="1"/>
          <p:nvPr/>
        </p:nvSpPr>
        <p:spPr>
          <a:xfrm>
            <a:off x="8274134" y="4924954"/>
            <a:ext cx="3390148" cy="338554"/>
          </a:xfrm>
          <a:prstGeom prst="rect">
            <a:avLst/>
          </a:prstGeom>
          <a:noFill/>
          <a:ln>
            <a:no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参考　ブーツ付き給油ノズル（北米）</a:t>
            </a:r>
            <a:endParaRPr kumimoji="1" lang="en-US" altLang="ja-JP" sz="1600" b="1" dirty="0">
              <a:latin typeface="Meiryo UI" panose="020B0604030504040204" pitchFamily="50" charset="-128"/>
              <a:ea typeface="Meiryo UI" panose="020B0604030504040204" pitchFamily="50" charset="-128"/>
            </a:endParaRPr>
          </a:p>
        </p:txBody>
      </p:sp>
      <p:pic>
        <p:nvPicPr>
          <p:cNvPr id="50" name="図 49"/>
          <p:cNvPicPr>
            <a:picLocks noChangeAspect="1"/>
          </p:cNvPicPr>
          <p:nvPr/>
        </p:nvPicPr>
        <p:blipFill>
          <a:blip r:embed="rId19"/>
          <a:stretch>
            <a:fillRect/>
          </a:stretch>
        </p:blipFill>
        <p:spPr>
          <a:xfrm>
            <a:off x="6883922" y="2274490"/>
            <a:ext cx="5273570" cy="1900796"/>
          </a:xfrm>
          <a:prstGeom prst="rect">
            <a:avLst/>
          </a:prstGeom>
        </p:spPr>
      </p:pic>
      <p:pic>
        <p:nvPicPr>
          <p:cNvPr id="38" name="図 37"/>
          <p:cNvPicPr>
            <a:picLocks noChangeAspect="1"/>
          </p:cNvPicPr>
          <p:nvPr/>
        </p:nvPicPr>
        <p:blipFill rotWithShape="1">
          <a:blip r:embed="rId20">
            <a:extLst>
              <a:ext uri="{BEBA8EAE-BF5A-486C-A8C5-ECC9F3942E4B}">
                <a14:imgProps xmlns:a14="http://schemas.microsoft.com/office/drawing/2010/main">
                  <a14:imgLayer r:embed="rId5">
                    <a14:imgEffect>
                      <a14:backgroundRemoval t="1274" b="100000" l="127" r="100000">
                        <a14:foregroundMark x1="19518" y1="24841" x2="19518" y2="24841"/>
                        <a14:backgroundMark x1="5830" y1="39172" x2="5830" y2="39172"/>
                        <a14:backgroundMark x1="8112" y1="30255" x2="1774" y2="79936"/>
                        <a14:backgroundMark x1="10013" y1="74841" x2="12041" y2="84395"/>
                        <a14:backgroundMark x1="13815" y1="78025" x2="13815" y2="78025"/>
                        <a14:backgroundMark x1="19518" y1="74841" x2="21293" y2="38535"/>
                        <a14:backgroundMark x1="21039" y1="32166" x2="22814" y2="70701"/>
                        <a14:backgroundMark x1="26362" y1="28344" x2="18758" y2="59236"/>
                        <a14:backgroundMark x1="24588" y1="22293" x2="15589" y2="19745"/>
                        <a14:backgroundMark x1="10773" y1="20382" x2="10773" y2="30255"/>
                        <a14:backgroundMark x1="21293" y1="70064" x2="20786" y2="85669"/>
                        <a14:backgroundMark x1="18504" y1="82484" x2="21546" y2="90764"/>
                        <a14:backgroundMark x1="24588" y1="66242" x2="20532" y2="94904"/>
                      </a14:backgroundRemoval>
                    </a14:imgEffect>
                  </a14:imgLayer>
                </a14:imgProps>
              </a:ext>
            </a:extLst>
          </a:blip>
          <a:srcRect l="2180" t="19562" r="76735" b="8144"/>
          <a:stretch/>
        </p:blipFill>
        <p:spPr>
          <a:xfrm rot="1475884">
            <a:off x="7693000" y="5021103"/>
            <a:ext cx="1071154" cy="1461644"/>
          </a:xfrm>
          <a:prstGeom prst="rect">
            <a:avLst/>
          </a:prstGeom>
        </p:spPr>
      </p:pic>
      <p:pic>
        <p:nvPicPr>
          <p:cNvPr id="39" name="図 38"/>
          <p:cNvPicPr>
            <a:picLocks noChangeAspect="1"/>
          </p:cNvPicPr>
          <p:nvPr/>
        </p:nvPicPr>
        <p:blipFill rotWithShape="1">
          <a:blip r:embed="rId21">
            <a:extLst>
              <a:ext uri="{BEBA8EAE-BF5A-486C-A8C5-ECC9F3942E4B}">
                <a14:imgProps xmlns:a14="http://schemas.microsoft.com/office/drawing/2010/main">
                  <a14:imgLayer r:embed="rId5">
                    <a14:imgEffect>
                      <a14:backgroundRemoval t="15924" b="100000" l="127" r="99493"/>
                    </a14:imgEffect>
                  </a14:imgLayer>
                </a14:imgProps>
              </a:ext>
            </a:extLst>
          </a:blip>
          <a:srcRect l="24565" t="20597" r="44129" b="8144"/>
          <a:stretch/>
        </p:blipFill>
        <p:spPr>
          <a:xfrm rot="472921">
            <a:off x="10447697" y="5058968"/>
            <a:ext cx="1590400" cy="1440705"/>
          </a:xfrm>
          <a:prstGeom prst="rect">
            <a:avLst/>
          </a:prstGeom>
        </p:spPr>
      </p:pic>
      <p:pic>
        <p:nvPicPr>
          <p:cNvPr id="11" name="図 10"/>
          <p:cNvPicPr>
            <a:picLocks noChangeAspect="1"/>
          </p:cNvPicPr>
          <p:nvPr/>
        </p:nvPicPr>
        <p:blipFill rotWithShape="1">
          <a:blip r:embed="rId22">
            <a:extLst>
              <a:ext uri="{28A0092B-C50C-407E-A947-70E740481C1C}">
                <a14:useLocalDpi xmlns:a14="http://schemas.microsoft.com/office/drawing/2010/main" val="0"/>
              </a:ext>
            </a:extLst>
          </a:blip>
          <a:srcRect r="16447"/>
          <a:stretch/>
        </p:blipFill>
        <p:spPr>
          <a:xfrm>
            <a:off x="5700845" y="5105772"/>
            <a:ext cx="1735510" cy="1442534"/>
          </a:xfrm>
          <a:prstGeom prst="rect">
            <a:avLst/>
          </a:prstGeom>
        </p:spPr>
      </p:pic>
      <p:sp>
        <p:nvSpPr>
          <p:cNvPr id="36" name="雲形吹き出し 35"/>
          <p:cNvSpPr/>
          <p:nvPr/>
        </p:nvSpPr>
        <p:spPr>
          <a:xfrm>
            <a:off x="6912006" y="4210967"/>
            <a:ext cx="2851731" cy="718744"/>
          </a:xfrm>
          <a:prstGeom prst="cloudCallout">
            <a:avLst>
              <a:gd name="adj1" fmla="val -44429"/>
              <a:gd name="adj2" fmla="val 88099"/>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おっ！</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レベルアップしたね！</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57D2F16B-6432-43B9-8265-5BBEF79458A7}"/>
              </a:ext>
            </a:extLst>
          </p:cNvPr>
          <p:cNvSpPr txBox="1"/>
          <p:nvPr/>
        </p:nvSpPr>
        <p:spPr>
          <a:xfrm>
            <a:off x="6904789" y="3525110"/>
            <a:ext cx="5161200" cy="646331"/>
          </a:xfrm>
          <a:prstGeom prst="rect">
            <a:avLst/>
          </a:prstGeom>
          <a:solidFill>
            <a:schemeClr val="bg1"/>
          </a:solidFill>
          <a:ln>
            <a:solidFill>
              <a:schemeClr val="tx1"/>
            </a:solidFill>
          </a:ln>
        </p:spPr>
        <p:txBody>
          <a:bodyPr wrap="square" rtlCol="0">
            <a:spAutoFit/>
          </a:bodyPr>
          <a:lstStyle/>
          <a:p>
            <a:r>
              <a:rPr kumimoji="1" lang="ja-JP" altLang="en-US" b="1" u="sng" dirty="0">
                <a:solidFill>
                  <a:srgbClr val="FF0000"/>
                </a:solidFill>
                <a:latin typeface="Meiryo UI" panose="020B0604030504040204" pitchFamily="50" charset="-128"/>
                <a:ea typeface="Meiryo UI" panose="020B0604030504040204" pitchFamily="50" charset="-128"/>
              </a:rPr>
              <a:t>スポンジがないと・・・</a:t>
            </a:r>
            <a:endParaRPr kumimoji="1" lang="en-US" altLang="ja-JP" b="1" u="sng" dirty="0">
              <a:solidFill>
                <a:srgbClr val="FF0000"/>
              </a:solidFill>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外気吸入</a:t>
            </a:r>
            <a:r>
              <a:rPr lang="ja-JP" altLang="en-US" b="1" dirty="0">
                <a:latin typeface="Meiryo UI" panose="020B0604030504040204" pitchFamily="50" charset="-128"/>
                <a:ea typeface="Meiryo UI" panose="020B0604030504040204" pitchFamily="50" charset="-128"/>
              </a:rPr>
              <a:t>で</a:t>
            </a:r>
            <a:r>
              <a:rPr kumimoji="1" lang="ja-JP" altLang="en-US" b="1" dirty="0">
                <a:latin typeface="Meiryo UI" panose="020B0604030504040204" pitchFamily="50" charset="-128"/>
                <a:ea typeface="Meiryo UI" panose="020B0604030504040204" pitchFamily="50" charset="-128"/>
              </a:rPr>
              <a:t>給油機が異常検知</a:t>
            </a:r>
            <a:r>
              <a:rPr lang="ja-JP" altLang="en-US" b="1" dirty="0">
                <a:latin typeface="Meiryo UI" panose="020B0604030504040204" pitchFamily="50" charset="-128"/>
                <a:ea typeface="Meiryo UI" panose="020B0604030504040204" pitchFamily="50" charset="-128"/>
              </a:rPr>
              <a:t>し、</a:t>
            </a:r>
            <a:r>
              <a:rPr kumimoji="1" lang="ja-JP" altLang="en-US" b="1" dirty="0">
                <a:latin typeface="Meiryo UI" panose="020B0604030504040204" pitchFamily="50" charset="-128"/>
                <a:ea typeface="Meiryo UI" panose="020B0604030504040204" pitchFamily="50" charset="-128"/>
              </a:rPr>
              <a:t>給油できなくなる</a:t>
            </a:r>
            <a:endParaRPr kumimoji="1" lang="en-US" altLang="ja-JP"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F9999D88-A9C2-4A07-8BC6-852E3C46AA24}"/>
              </a:ext>
            </a:extLst>
          </p:cNvPr>
          <p:cNvSpPr/>
          <p:nvPr/>
        </p:nvSpPr>
        <p:spPr bwMode="auto">
          <a:xfrm>
            <a:off x="5890189" y="6421338"/>
            <a:ext cx="7282608" cy="3693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・スポンジの役割</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ブーツ付き給油ノズル使用時の外気吸引防止</a:t>
            </a:r>
            <a:endParaRPr kumimoji="1" lang="ja-JP" altLang="en-US" sz="18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0" name="グループ化 69">
            <a:extLst>
              <a:ext uri="{FF2B5EF4-FFF2-40B4-BE49-F238E27FC236}">
                <a16:creationId xmlns:a16="http://schemas.microsoft.com/office/drawing/2014/main" id="{6BE1AB1B-C6FB-4A75-8A50-47B43651F93A}"/>
              </a:ext>
            </a:extLst>
          </p:cNvPr>
          <p:cNvGrpSpPr/>
          <p:nvPr/>
        </p:nvGrpSpPr>
        <p:grpSpPr>
          <a:xfrm>
            <a:off x="7187299" y="15258"/>
            <a:ext cx="3594352" cy="1097818"/>
            <a:chOff x="-1196947" y="4657968"/>
            <a:chExt cx="3817095" cy="1043361"/>
          </a:xfrm>
        </p:grpSpPr>
        <p:sp>
          <p:nvSpPr>
            <p:cNvPr id="72" name="テキスト ボックス 71">
              <a:extLst>
                <a:ext uri="{FF2B5EF4-FFF2-40B4-BE49-F238E27FC236}">
                  <a16:creationId xmlns:a16="http://schemas.microsoft.com/office/drawing/2014/main" id="{4CC7D613-F569-4B7C-B4C7-F05ACFF87149}"/>
                </a:ext>
              </a:extLst>
            </p:cNvPr>
            <p:cNvSpPr txBox="1"/>
            <p:nvPr/>
          </p:nvSpPr>
          <p:spPr>
            <a:xfrm>
              <a:off x="760752" y="5301666"/>
              <a:ext cx="1859396"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選定理由　＞</a:t>
              </a:r>
              <a:endParaRPr lang="en-US" altLang="ja-JP" sz="1600" b="1" dirty="0">
                <a:latin typeface="Meiryo UI" panose="020B0604030504040204" pitchFamily="50" charset="-128"/>
                <a:ea typeface="Meiryo UI" panose="020B0604030504040204" pitchFamily="50" charset="-128"/>
              </a:endParaRPr>
            </a:p>
          </p:txBody>
        </p:sp>
        <p:sp>
          <p:nvSpPr>
            <p:cNvPr id="73" name="角丸四角形 28">
              <a:extLst>
                <a:ext uri="{FF2B5EF4-FFF2-40B4-BE49-F238E27FC236}">
                  <a16:creationId xmlns:a16="http://schemas.microsoft.com/office/drawing/2014/main" id="{66B8D629-A943-4F3B-939B-5F12BFEBD7F3}"/>
                </a:ext>
              </a:extLst>
            </p:cNvPr>
            <p:cNvSpPr/>
            <p:nvPr/>
          </p:nvSpPr>
          <p:spPr>
            <a:xfrm>
              <a:off x="-1196947" y="4657968"/>
              <a:ext cx="3613059" cy="982252"/>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B7833D71-19BE-468E-BDC2-F24FE43EC400}"/>
                </a:ext>
              </a:extLst>
            </p:cNvPr>
            <p:cNvSpPr txBox="1"/>
            <p:nvPr/>
          </p:nvSpPr>
          <p:spPr>
            <a:xfrm>
              <a:off x="699954" y="4962665"/>
              <a:ext cx="1414170" cy="738664"/>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イ</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的考え</a:t>
              </a:r>
              <a:endParaRPr lang="en-US" altLang="ja-JP" sz="1400" b="1" dirty="0">
                <a:latin typeface="Meiryo UI" panose="020B0604030504040204" pitchFamily="50" charset="-128"/>
                <a:ea typeface="Meiryo UI" panose="020B0604030504040204" pitchFamily="50" charset="-128"/>
              </a:endParaRPr>
            </a:p>
            <a:p>
              <a:r>
                <a:rPr lang="en-US" altLang="ja-JP" sz="1400" b="1" dirty="0">
                  <a:latin typeface="Meiryo UI" panose="020B0604030504040204" pitchFamily="50" charset="-128"/>
                  <a:ea typeface="Meiryo UI" panose="020B0604030504040204" pitchFamily="50" charset="-128"/>
                </a:rPr>
                <a:t>Y</a:t>
              </a:r>
              <a:r>
                <a:rPr lang="ja-JP" altLang="en-US" sz="1400" b="1" dirty="0">
                  <a:latin typeface="Meiryo UI" panose="020B0604030504040204" pitchFamily="50" charset="-128"/>
                  <a:ea typeface="Meiryo UI" panose="020B0604030504040204" pitchFamily="50" charset="-128"/>
                </a:rPr>
                <a:t>軸</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他部署連携</a:t>
              </a:r>
              <a:endParaRPr lang="en-US" altLang="ja-JP" sz="1400" b="1" dirty="0">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80810D2A-7BD5-458B-9E51-AE2D1263F1DE}"/>
                </a:ext>
              </a:extLst>
            </p:cNvPr>
            <p:cNvSpPr txBox="1"/>
            <p:nvPr/>
          </p:nvSpPr>
          <p:spPr>
            <a:xfrm>
              <a:off x="459444" y="4700615"/>
              <a:ext cx="1837361" cy="338554"/>
            </a:xfrm>
            <a:prstGeom prst="rect">
              <a:avLst/>
            </a:prstGeom>
            <a:noFill/>
          </p:spPr>
          <p:txBody>
            <a:bodyPr wrap="none" rtlCol="0">
              <a:spAutoFit/>
            </a:bodyPr>
            <a:lstStyle/>
            <a:p>
              <a:pPr algn="ctr"/>
              <a:r>
                <a:rPr kumimoji="1" lang="en-US" altLang="ja-JP" sz="1600" b="1" dirty="0">
                  <a:solidFill>
                    <a:srgbClr val="0000FF"/>
                  </a:solidFill>
                  <a:latin typeface="Meiryo UI" panose="020B0604030504040204" pitchFamily="50" charset="-128"/>
                  <a:ea typeface="Meiryo UI" panose="020B0604030504040204" pitchFamily="50" charset="-128"/>
                </a:rPr>
                <a:t>【</a:t>
              </a:r>
              <a:r>
                <a:rPr kumimoji="1" lang="ja-JP" altLang="en-US" sz="1600" b="1" dirty="0">
                  <a:solidFill>
                    <a:srgbClr val="0000FF"/>
                  </a:solidFill>
                  <a:latin typeface="Meiryo UI" panose="020B0604030504040204" pitchFamily="50" charset="-128"/>
                  <a:ea typeface="Meiryo UI" panose="020B0604030504040204" pitchFamily="50" charset="-128"/>
                </a:rPr>
                <a:t>レベル</a:t>
              </a:r>
              <a:r>
                <a:rPr kumimoji="1" lang="en-US" altLang="ja-JP" sz="1600" b="1" dirty="0">
                  <a:solidFill>
                    <a:srgbClr val="0000FF"/>
                  </a:solidFill>
                  <a:latin typeface="Meiryo UI" panose="020B0604030504040204" pitchFamily="50" charset="-128"/>
                  <a:ea typeface="Meiryo UI" panose="020B0604030504040204" pitchFamily="50" charset="-128"/>
                </a:rPr>
                <a:t>UP</a:t>
              </a:r>
              <a:r>
                <a:rPr kumimoji="1" lang="ja-JP" altLang="en-US" sz="1600" b="1" dirty="0">
                  <a:solidFill>
                    <a:srgbClr val="0000FF"/>
                  </a:solidFill>
                  <a:latin typeface="Meiryo UI" panose="020B0604030504040204" pitchFamily="50" charset="-128"/>
                  <a:ea typeface="Meiryo UI" panose="020B0604030504040204" pitchFamily="50" charset="-128"/>
                </a:rPr>
                <a:t>ポイント</a:t>
              </a:r>
              <a:r>
                <a:rPr kumimoji="1" lang="en-US" altLang="ja-JP" sz="1600" b="1" dirty="0">
                  <a:solidFill>
                    <a:srgbClr val="0000FF"/>
                  </a:solidFill>
                  <a:latin typeface="Meiryo UI" panose="020B0604030504040204" pitchFamily="50" charset="-128"/>
                  <a:ea typeface="Meiryo UI" panose="020B0604030504040204" pitchFamily="50" charset="-128"/>
                </a:rPr>
                <a:t>】</a:t>
              </a:r>
              <a:endParaRPr kumimoji="1" lang="ja-JP" altLang="en-US" sz="1600" b="1" dirty="0">
                <a:solidFill>
                  <a:srgbClr val="0000FF"/>
                </a:solidFill>
                <a:latin typeface="Meiryo UI" panose="020B0604030504040204" pitchFamily="50" charset="-128"/>
                <a:ea typeface="Meiryo UI" panose="020B0604030504040204" pitchFamily="50" charset="-128"/>
              </a:endParaRPr>
            </a:p>
          </p:txBody>
        </p:sp>
      </p:grpSp>
      <p:pic>
        <p:nvPicPr>
          <p:cNvPr id="77" name="図 7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32540" y="63620"/>
            <a:ext cx="1284435" cy="962086"/>
          </a:xfrm>
          <a:prstGeom prst="rect">
            <a:avLst/>
          </a:prstGeom>
        </p:spPr>
      </p:pic>
      <p:sp>
        <p:nvSpPr>
          <p:cNvPr id="78" name="角丸四角形吹き出し 77"/>
          <p:cNvSpPr/>
          <p:nvPr/>
        </p:nvSpPr>
        <p:spPr>
          <a:xfrm rot="19833317">
            <a:off x="6909926" y="84917"/>
            <a:ext cx="1351519"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現主義！</a:t>
            </a:r>
          </a:p>
        </p:txBody>
      </p:sp>
    </p:spTree>
    <p:custDataLst>
      <p:tags r:id="rId1"/>
    </p:custDataLst>
    <p:extLst>
      <p:ext uri="{BB962C8B-B14F-4D97-AF65-F5344CB8AC3E}">
        <p14:creationId xmlns:p14="http://schemas.microsoft.com/office/powerpoint/2010/main" val="481652850"/>
      </p:ext>
    </p:extLst>
  </p:cSld>
  <p:clrMapOvr>
    <a:masterClrMapping/>
  </p:clrMapOvr>
  <p:transition advTm="482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37" grpId="0"/>
      <p:bldP spid="36" grpId="0" animBg="1"/>
      <p:bldP spid="44"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6491" y="689493"/>
            <a:ext cx="538888" cy="538888"/>
          </a:xfrm>
          <a:prstGeom prst="rect">
            <a:avLst/>
          </a:prstGeom>
        </p:spPr>
      </p:pic>
      <p:pic>
        <p:nvPicPr>
          <p:cNvPr id="18" name="図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8693" y="4667620"/>
            <a:ext cx="2143125" cy="2143125"/>
          </a:xfrm>
          <a:prstGeom prst="rect">
            <a:avLst/>
          </a:prstGeom>
        </p:spPr>
      </p:pic>
      <p:pic>
        <p:nvPicPr>
          <p:cNvPr id="75" name="図 74"/>
          <p:cNvPicPr>
            <a:picLocks noChangeAspect="1"/>
          </p:cNvPicPr>
          <p:nvPr/>
        </p:nvPicPr>
        <p:blipFill rotWithShape="1">
          <a:blip r:embed="rId6" cstate="print">
            <a:extLst>
              <a:ext uri="{28A0092B-C50C-407E-A947-70E740481C1C}">
                <a14:useLocalDpi xmlns:a14="http://schemas.microsoft.com/office/drawing/2010/main" val="0"/>
              </a:ext>
            </a:extLst>
          </a:blip>
          <a:srcRect l="26405" t="13137" r="2780" b="11209"/>
          <a:stretch/>
        </p:blipFill>
        <p:spPr>
          <a:xfrm rot="16200000" flipH="1">
            <a:off x="8072986" y="1630050"/>
            <a:ext cx="1403906" cy="1124886"/>
          </a:xfrm>
          <a:prstGeom prst="rect">
            <a:avLst/>
          </a:prstGeom>
        </p:spPr>
      </p:pic>
      <p:graphicFrame>
        <p:nvGraphicFramePr>
          <p:cNvPr id="3" name="グラフ 2"/>
          <p:cNvGraphicFramePr>
            <a:graphicFrameLocks/>
          </p:cNvGraphicFramePr>
          <p:nvPr>
            <p:extLst>
              <p:ext uri="{D42A27DB-BD31-4B8C-83A1-F6EECF244321}">
                <p14:modId xmlns:p14="http://schemas.microsoft.com/office/powerpoint/2010/main" val="3698988571"/>
              </p:ext>
            </p:extLst>
          </p:nvPr>
        </p:nvGraphicFramePr>
        <p:xfrm>
          <a:off x="319653" y="1764407"/>
          <a:ext cx="5061401" cy="2455480"/>
        </p:xfrm>
        <a:graphic>
          <a:graphicData uri="http://schemas.openxmlformats.org/drawingml/2006/chart">
            <c:chart xmlns:c="http://schemas.openxmlformats.org/drawingml/2006/chart" xmlns:r="http://schemas.openxmlformats.org/officeDocument/2006/relationships" r:id="rId7"/>
          </a:graphicData>
        </a:graphic>
      </p:graphicFrame>
      <p:sp>
        <p:nvSpPr>
          <p:cNvPr id="4" name="テキスト ボックス 3"/>
          <p:cNvSpPr txBox="1"/>
          <p:nvPr/>
        </p:nvSpPr>
        <p:spPr>
          <a:xfrm flipH="1">
            <a:off x="103071" y="1483532"/>
            <a:ext cx="922670"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（個）</a:t>
            </a:r>
            <a:endParaRPr kumimoji="1" lang="ja-JP" altLang="en-US" sz="16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0375" y="5185668"/>
            <a:ext cx="1643820" cy="307777"/>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参考</a:t>
            </a:r>
            <a:endParaRPr lang="en-US" altLang="ja-JP" sz="1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4866" y="5395870"/>
            <a:ext cx="1524113" cy="954107"/>
          </a:xfrm>
          <a:prstGeom prst="rect">
            <a:avLst/>
          </a:prstGeom>
          <a:noFill/>
          <a:ln>
            <a:noFill/>
          </a:ln>
        </p:spPr>
        <p:txBody>
          <a:bodyPr wrap="square" rtlCol="0">
            <a:spAutoFit/>
          </a:bodyPr>
          <a:lstStyle/>
          <a:p>
            <a:r>
              <a:rPr lang="ja-JP" altLang="en-US" sz="1400" b="1" dirty="0">
                <a:latin typeface="Meiryo UI" panose="020B0604030504040204" pitchFamily="50" charset="-128"/>
                <a:ea typeface="Meiryo UI" panose="020B0604030504040204" pitchFamily="50" charset="-128"/>
              </a:rPr>
              <a:t>生産　</a:t>
            </a:r>
            <a:r>
              <a:rPr lang="en-US" altLang="ja-JP" sz="1400" b="1" dirty="0">
                <a:latin typeface="Meiryo UI" panose="020B0604030504040204" pitchFamily="50" charset="-128"/>
                <a:ea typeface="Meiryo UI" panose="020B0604030504040204" pitchFamily="50" charset="-128"/>
              </a:rPr>
              <a:t>2,412</a:t>
            </a:r>
            <a:r>
              <a:rPr lang="ja-JP" altLang="en-US" sz="1400" b="1" dirty="0">
                <a:latin typeface="Meiryo UI" panose="020B0604030504040204" pitchFamily="50" charset="-128"/>
                <a:ea typeface="Meiryo UI" panose="020B0604030504040204" pitchFamily="50" charset="-128"/>
              </a:rPr>
              <a:t>ヶ　　　</a:t>
            </a:r>
            <a:endParaRPr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良品　</a:t>
            </a:r>
            <a:r>
              <a:rPr lang="en-US" altLang="ja-JP" sz="1400" b="1" dirty="0">
                <a:latin typeface="Meiryo UI" panose="020B0604030504040204" pitchFamily="50" charset="-128"/>
                <a:ea typeface="Meiryo UI" panose="020B0604030504040204" pitchFamily="50" charset="-128"/>
              </a:rPr>
              <a:t>2,400</a:t>
            </a:r>
            <a:r>
              <a:rPr lang="ja-JP" altLang="en-US" sz="1400" b="1" dirty="0">
                <a:latin typeface="Meiryo UI" panose="020B0604030504040204" pitchFamily="50" charset="-128"/>
                <a:ea typeface="Meiryo UI" panose="020B0604030504040204" pitchFamily="50" charset="-128"/>
              </a:rPr>
              <a:t>ヶ</a:t>
            </a:r>
            <a:endParaRPr kumimoji="1"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不良　　</a:t>
            </a:r>
            <a:r>
              <a:rPr lang="en-US" altLang="ja-JP" sz="1400" b="1" dirty="0">
                <a:latin typeface="Meiryo UI" panose="020B0604030504040204" pitchFamily="50" charset="-128"/>
                <a:ea typeface="Meiryo UI" panose="020B0604030504040204" pitchFamily="50" charset="-128"/>
              </a:rPr>
              <a:t>12</a:t>
            </a:r>
            <a:r>
              <a:rPr lang="ja-JP" altLang="en-US" sz="1400" b="1" dirty="0">
                <a:latin typeface="Meiryo UI" panose="020B0604030504040204" pitchFamily="50" charset="-128"/>
                <a:ea typeface="Meiryo UI" panose="020B0604030504040204" pitchFamily="50" charset="-128"/>
              </a:rPr>
              <a:t>ヶ</a:t>
            </a:r>
            <a:endParaRPr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不良率　</a:t>
            </a:r>
            <a:r>
              <a:rPr kumimoji="1" lang="en-US" altLang="ja-JP" sz="1400" b="1" dirty="0">
                <a:latin typeface="Meiryo UI" panose="020B0604030504040204" pitchFamily="50" charset="-128"/>
                <a:ea typeface="Meiryo UI" panose="020B0604030504040204" pitchFamily="50" charset="-128"/>
              </a:rPr>
              <a:t>0.5%</a:t>
            </a:r>
          </a:p>
        </p:txBody>
      </p:sp>
      <p:sp>
        <p:nvSpPr>
          <p:cNvPr id="9" name="テキスト ボックス 8"/>
          <p:cNvSpPr txBox="1"/>
          <p:nvPr/>
        </p:nvSpPr>
        <p:spPr>
          <a:xfrm>
            <a:off x="738756" y="4029430"/>
            <a:ext cx="1383713" cy="877163"/>
          </a:xfrm>
          <a:prstGeom prst="rect">
            <a:avLst/>
          </a:prstGeom>
          <a:noFill/>
        </p:spPr>
        <p:txBody>
          <a:bodyPr wrap="none" rtlCol="0">
            <a:spAutoFit/>
          </a:bodyPr>
          <a:lstStyle/>
          <a:p>
            <a:pPr algn="ctr"/>
            <a:r>
              <a:rPr kumimoji="1" lang="en-US" altLang="ja-JP" sz="1400" b="1" dirty="0">
                <a:latin typeface="Meiryo UI" panose="020B0604030504040204" pitchFamily="50" charset="-128"/>
                <a:ea typeface="Meiryo UI" panose="020B0604030504040204" pitchFamily="50" charset="-128"/>
              </a:rPr>
              <a:t>A</a:t>
            </a:r>
            <a:r>
              <a:rPr kumimoji="1" lang="ja-JP" altLang="en-US" sz="1400" b="1" dirty="0">
                <a:latin typeface="Meiryo UI" panose="020B0604030504040204" pitchFamily="50" charset="-128"/>
                <a:ea typeface="Meiryo UI" panose="020B0604030504040204" pitchFamily="50" charset="-128"/>
              </a:rPr>
              <a:t>さん</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生産数</a:t>
            </a:r>
            <a:r>
              <a:rPr kumimoji="1" lang="en-US" altLang="ja-JP" sz="1400" b="1" dirty="0">
                <a:latin typeface="Meiryo UI" panose="020B0604030504040204" pitchFamily="50" charset="-128"/>
                <a:ea typeface="Meiryo UI" panose="020B0604030504040204" pitchFamily="50" charset="-128"/>
              </a:rPr>
              <a:t>699</a:t>
            </a:r>
            <a:r>
              <a:rPr kumimoji="1" lang="ja-JP" altLang="en-US" sz="1400" b="1" dirty="0">
                <a:latin typeface="Meiryo UI" panose="020B0604030504040204" pitchFamily="50" charset="-128"/>
                <a:ea typeface="Meiryo UI" panose="020B0604030504040204" pitchFamily="50" charset="-128"/>
              </a:rPr>
              <a:t>ヶ</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7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不良率</a:t>
            </a:r>
            <a:r>
              <a:rPr lang="en-US" altLang="ja-JP" sz="1600" b="1" dirty="0">
                <a:latin typeface="Meiryo UI" panose="020B0604030504040204" pitchFamily="50" charset="-128"/>
                <a:ea typeface="Meiryo UI" panose="020B0604030504040204" pitchFamily="50" charset="-128"/>
              </a:rPr>
              <a:t>0.4%</a:t>
            </a:r>
            <a:endParaRPr kumimoji="1" lang="ja-JP" altLang="en-US" sz="16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263558" y="4034178"/>
            <a:ext cx="1383713" cy="892552"/>
          </a:xfrm>
          <a:prstGeom prst="rect">
            <a:avLst/>
          </a:prstGeom>
          <a:noFill/>
        </p:spPr>
        <p:txBody>
          <a:bodyPr wrap="none" rtlCol="0">
            <a:spAutoFit/>
          </a:bodyPr>
          <a:lstStyle/>
          <a:p>
            <a:pPr algn="ctr"/>
            <a:r>
              <a:rPr kumimoji="1" lang="en-US" altLang="ja-JP" sz="1400" b="1" dirty="0">
                <a:latin typeface="Meiryo UI" panose="020B0604030504040204" pitchFamily="50" charset="-128"/>
                <a:ea typeface="Meiryo UI" panose="020B0604030504040204" pitchFamily="50" charset="-128"/>
              </a:rPr>
              <a:t>B</a:t>
            </a:r>
            <a:r>
              <a:rPr kumimoji="1" lang="ja-JP" altLang="en-US" sz="1400" b="1" dirty="0">
                <a:latin typeface="Meiryo UI" panose="020B0604030504040204" pitchFamily="50" charset="-128"/>
                <a:ea typeface="Meiryo UI" panose="020B0604030504040204" pitchFamily="50" charset="-128"/>
              </a:rPr>
              <a:t>さん</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生産数</a:t>
            </a:r>
            <a:r>
              <a:rPr kumimoji="1" lang="en-US" altLang="ja-JP" sz="1400" b="1" dirty="0">
                <a:latin typeface="Meiryo UI" panose="020B0604030504040204" pitchFamily="50" charset="-128"/>
                <a:ea typeface="Meiryo UI" panose="020B0604030504040204" pitchFamily="50" charset="-128"/>
              </a:rPr>
              <a:t>795</a:t>
            </a:r>
            <a:r>
              <a:rPr kumimoji="1" lang="ja-JP" altLang="en-US" sz="1400" b="1" dirty="0">
                <a:latin typeface="Meiryo UI" panose="020B0604030504040204" pitchFamily="50" charset="-128"/>
                <a:ea typeface="Meiryo UI" panose="020B0604030504040204" pitchFamily="50" charset="-128"/>
              </a:rPr>
              <a:t>ヶ</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8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不良率</a:t>
            </a:r>
            <a:r>
              <a:rPr lang="en-US" altLang="ja-JP" sz="1600" b="1" dirty="0">
                <a:latin typeface="Meiryo UI" panose="020B0604030504040204" pitchFamily="50" charset="-128"/>
                <a:ea typeface="Meiryo UI" panose="020B0604030504040204" pitchFamily="50" charset="-128"/>
              </a:rPr>
              <a:t>0.5%</a:t>
            </a:r>
            <a:endParaRPr kumimoji="1" lang="ja-JP" altLang="en-US" sz="16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806244" y="4034178"/>
            <a:ext cx="1383712" cy="877163"/>
          </a:xfrm>
          <a:prstGeom prst="rect">
            <a:avLst/>
          </a:prstGeom>
          <a:noFill/>
        </p:spPr>
        <p:txBody>
          <a:bodyPr wrap="none" rtlCol="0">
            <a:spAutoFit/>
          </a:bodyPr>
          <a:lstStyle/>
          <a:p>
            <a:pPr algn="ctr"/>
            <a:r>
              <a:rPr kumimoji="1" lang="en-US" altLang="ja-JP" sz="1400" b="1" dirty="0">
                <a:latin typeface="Meiryo UI" panose="020B0604030504040204" pitchFamily="50" charset="-128"/>
                <a:ea typeface="Meiryo UI" panose="020B0604030504040204" pitchFamily="50" charset="-128"/>
              </a:rPr>
              <a:t>C</a:t>
            </a:r>
            <a:r>
              <a:rPr kumimoji="1" lang="ja-JP" altLang="en-US" sz="1400" b="1" dirty="0">
                <a:latin typeface="Meiryo UI" panose="020B0604030504040204" pitchFamily="50" charset="-128"/>
                <a:ea typeface="Meiryo UI" panose="020B0604030504040204" pitchFamily="50" charset="-128"/>
              </a:rPr>
              <a:t>さん</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生産数</a:t>
            </a:r>
            <a:r>
              <a:rPr lang="en-US" altLang="ja-JP" sz="1400" b="1" dirty="0">
                <a:latin typeface="Meiryo UI" panose="020B0604030504040204" pitchFamily="50" charset="-128"/>
                <a:ea typeface="Meiryo UI" panose="020B0604030504040204" pitchFamily="50" charset="-128"/>
              </a:rPr>
              <a:t>917</a:t>
            </a:r>
            <a:r>
              <a:rPr kumimoji="1" lang="ja-JP" altLang="en-US" sz="1400" b="1" dirty="0">
                <a:latin typeface="Meiryo UI" panose="020B0604030504040204" pitchFamily="50" charset="-128"/>
                <a:ea typeface="Meiryo UI" panose="020B0604030504040204" pitchFamily="50" charset="-128"/>
              </a:rPr>
              <a:t>ヶ</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7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不良率</a:t>
            </a:r>
            <a:r>
              <a:rPr lang="en-US" altLang="ja-JP" sz="1600" b="1" dirty="0">
                <a:latin typeface="Meiryo UI" panose="020B0604030504040204" pitchFamily="50" charset="-128"/>
                <a:ea typeface="Meiryo UI" panose="020B0604030504040204" pitchFamily="50" charset="-128"/>
              </a:rPr>
              <a:t>0.5%</a:t>
            </a:r>
            <a:endParaRPr kumimoji="1" lang="ja-JP" altLang="en-US" sz="1600"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2588720" y="2102922"/>
            <a:ext cx="367501" cy="156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8339937" y="3012398"/>
            <a:ext cx="2534668" cy="861774"/>
          </a:xfrm>
          <a:prstGeom prst="rect">
            <a:avLst/>
          </a:prstGeom>
          <a:noFill/>
        </p:spPr>
        <p:txBody>
          <a:bodyPr wrap="none" rtlCol="0">
            <a:spAutoFit/>
          </a:bodyPr>
          <a:lstStyle/>
          <a:p>
            <a:pPr algn="ctr"/>
            <a:r>
              <a:rPr kumimoji="1" lang="ja-JP" altLang="en-US" b="1" dirty="0">
                <a:latin typeface="Meiryo UI" panose="020B0604030504040204" pitchFamily="50" charset="-128"/>
                <a:ea typeface="Meiryo UI" panose="020B0604030504040204" pitchFamily="50" charset="-128"/>
              </a:rPr>
              <a:t>パソコンを繋いで</a:t>
            </a:r>
            <a:endParaRPr lang="en-US" altLang="ja-JP" b="1"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みれば</a:t>
            </a:r>
            <a:r>
              <a:rPr kumimoji="1" lang="ja-JP" altLang="en-US" sz="1600" dirty="0">
                <a:latin typeface="Meiryo UI" panose="020B0604030504040204" pitchFamily="50" charset="-128"/>
                <a:ea typeface="Meiryo UI" panose="020B0604030504040204" pitchFamily="50" charset="-128"/>
              </a:rPr>
              <a:t>どの項目</a:t>
            </a:r>
            <a:r>
              <a:rPr lang="ja-JP" altLang="en-US" sz="1600" dirty="0">
                <a:latin typeface="Meiryo UI" panose="020B0604030504040204" pitchFamily="50" charset="-128"/>
                <a:ea typeface="Meiryo UI" panose="020B0604030504040204" pitchFamily="50" charset="-128"/>
              </a:rPr>
              <a:t>で</a:t>
            </a:r>
            <a:endParaRPr lang="en-US" altLang="ja-JP" sz="1600" dirty="0">
              <a:latin typeface="Meiryo UI" panose="020B0604030504040204" pitchFamily="50" charset="-128"/>
              <a:ea typeface="Meiryo UI" panose="020B0604030504040204" pitchFamily="50" charset="-128"/>
            </a:endParaRPr>
          </a:p>
          <a:p>
            <a:pPr algn="ctr"/>
            <a:r>
              <a:rPr lang="en-US" altLang="ja-JP" sz="1600" dirty="0">
                <a:latin typeface="Meiryo UI" panose="020B0604030504040204" pitchFamily="50" charset="-128"/>
                <a:ea typeface="Meiryo UI" panose="020B0604030504040204" pitchFamily="50" charset="-128"/>
              </a:rPr>
              <a:t>NG</a:t>
            </a:r>
            <a:r>
              <a:rPr lang="ja-JP" altLang="en-US" sz="1600" dirty="0">
                <a:latin typeface="Meiryo UI" panose="020B0604030504040204" pitchFamily="50" charset="-128"/>
                <a:ea typeface="Meiryo UI" panose="020B0604030504040204" pitchFamily="50" charset="-128"/>
              </a:rPr>
              <a:t>判定しているか分かります</a:t>
            </a:r>
            <a:endParaRPr kumimoji="1" lang="en-US" altLang="ja-JP" sz="1600" dirty="0">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17DDEE62-E5F0-40EB-AF42-7607854498DE}"/>
              </a:ext>
            </a:extLst>
          </p:cNvPr>
          <p:cNvSpPr txBox="1"/>
          <p:nvPr/>
        </p:nvSpPr>
        <p:spPr>
          <a:xfrm>
            <a:off x="244041" y="840107"/>
            <a:ext cx="4591321"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⑧日々の生産や人で不良の発生率は変わる？</a:t>
            </a:r>
            <a:endParaRPr kumimoji="1" lang="ja-JP" altLang="en-US" b="1" dirty="0">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14258ECF-9443-4F71-98F4-AA61270BC316}"/>
              </a:ext>
            </a:extLst>
          </p:cNvPr>
          <p:cNvGrpSpPr/>
          <p:nvPr/>
        </p:nvGrpSpPr>
        <p:grpSpPr>
          <a:xfrm>
            <a:off x="1055686" y="1406588"/>
            <a:ext cx="2609213" cy="769441"/>
            <a:chOff x="7887654" y="1730145"/>
            <a:chExt cx="3205067" cy="769441"/>
          </a:xfrm>
          <a:solidFill>
            <a:srgbClr val="FFFFC1"/>
          </a:solidFill>
        </p:grpSpPr>
        <p:sp>
          <p:nvSpPr>
            <p:cNvPr id="28" name="角丸四角形吹き出し 27"/>
            <p:cNvSpPr/>
            <p:nvPr/>
          </p:nvSpPr>
          <p:spPr>
            <a:xfrm>
              <a:off x="7887654" y="1730145"/>
              <a:ext cx="3205067" cy="769441"/>
            </a:xfrm>
            <a:prstGeom prst="wedgeRoundRectCallout">
              <a:avLst>
                <a:gd name="adj1" fmla="val -50347"/>
                <a:gd name="adj2" fmla="val -26544"/>
                <a:gd name="adj3" fmla="val 16667"/>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3D7DBEF5-9A51-4F47-9E61-D57C2BCCFB44}"/>
                </a:ext>
              </a:extLst>
            </p:cNvPr>
            <p:cNvSpPr txBox="1"/>
            <p:nvPr/>
          </p:nvSpPr>
          <p:spPr>
            <a:xfrm>
              <a:off x="7890512" y="1825114"/>
              <a:ext cx="3126781" cy="584775"/>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日によって</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人によって</a:t>
              </a:r>
              <a:r>
                <a:rPr lang="en-US" altLang="ja-JP" sz="1600" dirty="0">
                  <a:latin typeface="Meiryo UI" panose="020B0604030504040204" pitchFamily="50" charset="-128"/>
                  <a:ea typeface="Meiryo UI" panose="020B0604030504040204" pitchFamily="50" charset="-128"/>
                </a:rPr>
                <a:t>…</a:t>
              </a:r>
            </a:p>
            <a:p>
              <a:pPr algn="ctr"/>
              <a:r>
                <a:rPr lang="ja-JP" altLang="en-US" sz="1600" b="1" dirty="0">
                  <a:solidFill>
                    <a:srgbClr val="0000FF"/>
                  </a:solidFill>
                  <a:latin typeface="Meiryo UI" panose="020B0604030504040204" pitchFamily="50" charset="-128"/>
                  <a:ea typeface="Meiryo UI" panose="020B0604030504040204" pitchFamily="50" charset="-128"/>
                </a:rPr>
                <a:t>バラつきなし！</a:t>
              </a:r>
              <a:endParaRPr lang="en-US" altLang="ja-JP" sz="1600" b="1" dirty="0">
                <a:solidFill>
                  <a:srgbClr val="0000FF"/>
                </a:solidFill>
                <a:latin typeface="Meiryo UI" panose="020B0604030504040204" pitchFamily="50" charset="-128"/>
                <a:ea typeface="Meiryo UI" panose="020B0604030504040204" pitchFamily="50" charset="-128"/>
              </a:endParaRPr>
            </a:p>
          </p:txBody>
        </p:sp>
      </p:grpSp>
      <p:sp>
        <p:nvSpPr>
          <p:cNvPr id="93" name="テキスト ボックス 92">
            <a:extLst>
              <a:ext uri="{FF2B5EF4-FFF2-40B4-BE49-F238E27FC236}">
                <a16:creationId xmlns:a16="http://schemas.microsoft.com/office/drawing/2014/main" id="{9F2CC068-6AC9-4112-8CF3-BF177F1BB432}"/>
              </a:ext>
            </a:extLst>
          </p:cNvPr>
          <p:cNvSpPr txBox="1"/>
          <p:nvPr/>
        </p:nvSpPr>
        <p:spPr>
          <a:xfrm>
            <a:off x="5525562" y="802918"/>
            <a:ext cx="3571812"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⑨どんな不良が一番発生してるの？</a:t>
            </a:r>
            <a:endParaRPr kumimoji="1" lang="ja-JP" altLang="en-US" b="1" dirty="0">
              <a:latin typeface="Meiryo UI" panose="020B0604030504040204" pitchFamily="50" charset="-128"/>
              <a:ea typeface="Meiryo UI" panose="020B0604030504040204" pitchFamily="50" charset="-128"/>
            </a:endParaRPr>
          </a:p>
        </p:txBody>
      </p:sp>
      <p:pic>
        <p:nvPicPr>
          <p:cNvPr id="95" name="図 94"/>
          <p:cNvPicPr>
            <a:picLocks noChangeAspect="1"/>
          </p:cNvPicPr>
          <p:nvPr/>
        </p:nvPicPr>
        <p:blipFill rotWithShape="1">
          <a:blip r:embed="rId8" cstate="print">
            <a:extLst>
              <a:ext uri="{28A0092B-C50C-407E-A947-70E740481C1C}">
                <a14:useLocalDpi xmlns:a14="http://schemas.microsoft.com/office/drawing/2010/main" val="0"/>
              </a:ext>
            </a:extLst>
          </a:blip>
          <a:srcRect l="19666" t="13163" r="38417" b="13294"/>
          <a:stretch/>
        </p:blipFill>
        <p:spPr>
          <a:xfrm rot="5400000">
            <a:off x="10897336" y="2770312"/>
            <a:ext cx="1033771" cy="1360332"/>
          </a:xfrm>
          <a:prstGeom prst="rect">
            <a:avLst/>
          </a:prstGeom>
        </p:spPr>
      </p:pic>
      <p:sp>
        <p:nvSpPr>
          <p:cNvPr id="96" name="角丸四角形吹き出し 95"/>
          <p:cNvSpPr/>
          <p:nvPr/>
        </p:nvSpPr>
        <p:spPr>
          <a:xfrm>
            <a:off x="8287391" y="2948919"/>
            <a:ext cx="2594958" cy="930914"/>
          </a:xfrm>
          <a:prstGeom prst="wedgeRoundRectCallout">
            <a:avLst>
              <a:gd name="adj1" fmla="val 58143"/>
              <a:gd name="adj2" fmla="val -25493"/>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4</a:t>
            </a:r>
            <a:endParaRPr lang="ja-JP" altLang="en-US" sz="3200" b="1"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3465913" y="1239453"/>
            <a:ext cx="1945085" cy="523220"/>
          </a:xfrm>
          <a:prstGeom prst="rect">
            <a:avLst/>
          </a:prstGeom>
          <a:noFill/>
        </p:spPr>
        <p:txBody>
          <a:bodyPr wrap="square" rtlCol="0">
            <a:spAutoFit/>
          </a:bodyPr>
          <a:lstStyle/>
          <a:p>
            <a:pPr algn="r"/>
            <a:r>
              <a:rPr lang="ja-JP" altLang="en-US" sz="1400" dirty="0">
                <a:latin typeface="Meiryo UI" panose="020B0604030504040204" pitchFamily="50" charset="-128"/>
                <a:ea typeface="Meiryo UI" panose="020B0604030504040204" pitchFamily="50" charset="-128"/>
              </a:rPr>
              <a:t>調査期間</a:t>
            </a:r>
            <a:r>
              <a:rPr lang="en-US" altLang="ja-JP" sz="1400" dirty="0">
                <a:latin typeface="Meiryo UI" panose="020B0604030504040204" pitchFamily="50" charset="-128"/>
                <a:ea typeface="Meiryo UI" panose="020B0604030504040204" pitchFamily="50" charset="-128"/>
              </a:rPr>
              <a:t>8/7~8/9</a:t>
            </a:r>
          </a:p>
          <a:p>
            <a:pPr algn="r"/>
            <a:r>
              <a:rPr lang="ja-JP" altLang="en-US" sz="1400" dirty="0">
                <a:latin typeface="Meiryo UI" panose="020B0604030504040204" pitchFamily="50" charset="-128"/>
                <a:ea typeface="Meiryo UI" panose="020B0604030504040204" pitchFamily="50" charset="-128"/>
              </a:rPr>
              <a:t>担当：大崎・中桐</a:t>
            </a:r>
            <a:endParaRPr lang="en-US" altLang="ja-JP" sz="14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F4D528B1-5E99-4C99-9272-8821C7E0C3CD}"/>
              </a:ext>
            </a:extLst>
          </p:cNvPr>
          <p:cNvSpPr txBox="1"/>
          <p:nvPr/>
        </p:nvSpPr>
        <p:spPr>
          <a:xfrm>
            <a:off x="11367735" y="5785219"/>
            <a:ext cx="82426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なるほど</a:t>
            </a:r>
            <a:endParaRPr kumimoji="1" lang="ja-JP" altLang="en-US" sz="1600" dirty="0">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8BBB34D2-5434-4314-8EA9-0F407E389C44}"/>
              </a:ext>
            </a:extLst>
          </p:cNvPr>
          <p:cNvSpPr txBox="1"/>
          <p:nvPr/>
        </p:nvSpPr>
        <p:spPr>
          <a:xfrm>
            <a:off x="9472415" y="6188359"/>
            <a:ext cx="82426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なるほど</a:t>
            </a:r>
            <a:endParaRPr kumimoji="1" lang="ja-JP" altLang="en-US" sz="1600" dirty="0">
              <a:latin typeface="Meiryo UI" panose="020B0604030504040204" pitchFamily="50" charset="-128"/>
              <a:ea typeface="Meiryo UI" panose="020B0604030504040204" pitchFamily="50" charset="-128"/>
            </a:endParaRPr>
          </a:p>
        </p:txBody>
      </p:sp>
      <p:sp>
        <p:nvSpPr>
          <p:cNvPr id="16" name="矢印: 右 15">
            <a:extLst>
              <a:ext uri="{FF2B5EF4-FFF2-40B4-BE49-F238E27FC236}">
                <a16:creationId xmlns:a16="http://schemas.microsoft.com/office/drawing/2014/main" id="{3BD12469-07B8-4961-B414-08914CF92143}"/>
              </a:ext>
            </a:extLst>
          </p:cNvPr>
          <p:cNvSpPr/>
          <p:nvPr/>
        </p:nvSpPr>
        <p:spPr>
          <a:xfrm>
            <a:off x="5352996" y="3071914"/>
            <a:ext cx="414164" cy="1403906"/>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1768859" y="4877891"/>
            <a:ext cx="2329484"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個人別　不良発生グラフ</a:t>
            </a:r>
            <a:endParaRPr kumimoji="1" lang="ja-JP" altLang="en-US" sz="1400" dirty="0">
              <a:latin typeface="Meiryo UI" panose="020B0604030504040204" pitchFamily="50" charset="-128"/>
              <a:ea typeface="Meiryo UI" panose="020B0604030504040204" pitchFamily="50" charset="-128"/>
            </a:endParaRPr>
          </a:p>
        </p:txBody>
      </p:sp>
      <p:sp>
        <p:nvSpPr>
          <p:cNvPr id="61" name="雲形吹き出し 60"/>
          <p:cNvSpPr/>
          <p:nvPr/>
        </p:nvSpPr>
        <p:spPr>
          <a:xfrm>
            <a:off x="9416036" y="1231566"/>
            <a:ext cx="2726251" cy="1741659"/>
          </a:xfrm>
          <a:prstGeom prst="cloudCallout">
            <a:avLst>
              <a:gd name="adj1" fmla="val -71538"/>
              <a:gd name="adj2" fmla="val -320"/>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生産モニターでは</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不良数しか</a:t>
            </a:r>
            <a:r>
              <a:rPr lang="ja-JP" altLang="en-US" sz="1600" dirty="0">
                <a:solidFill>
                  <a:schemeClr val="tx1"/>
                </a:solidFill>
                <a:latin typeface="Meiryo UI" panose="020B0604030504040204" pitchFamily="50" charset="-128"/>
                <a:ea typeface="Meiryo UI" panose="020B0604030504040204" pitchFamily="50" charset="-128"/>
              </a:rPr>
              <a:t>確認</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できない。</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不良</a:t>
            </a:r>
            <a:r>
              <a:rPr kumimoji="1" lang="ja-JP" altLang="en-US" sz="1600" dirty="0">
                <a:solidFill>
                  <a:schemeClr val="tx1"/>
                </a:solidFill>
                <a:latin typeface="Meiryo UI" panose="020B0604030504040204" pitchFamily="50" charset="-128"/>
                <a:ea typeface="Meiryo UI" panose="020B0604030504040204" pitchFamily="50" charset="-128"/>
              </a:rPr>
              <a:t>の詳細を</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確認する方法は？</a:t>
            </a:r>
          </a:p>
        </p:txBody>
      </p:sp>
      <p:pic>
        <p:nvPicPr>
          <p:cNvPr id="13" name="図 12"/>
          <p:cNvPicPr>
            <a:picLocks noChangeAspect="1"/>
          </p:cNvPicPr>
          <p:nvPr/>
        </p:nvPicPr>
        <p:blipFill rotWithShape="1">
          <a:blip r:embed="rId9">
            <a:extLst>
              <a:ext uri="{BEBA8EAE-BF5A-486C-A8C5-ECC9F3942E4B}">
                <a14:imgProps xmlns:a14="http://schemas.microsoft.com/office/drawing/2010/main">
                  <a14:imgLayer r:embed="rId10">
                    <a14:imgEffect>
                      <a14:backgroundRemoval t="16418" b="80597" l="18000" r="84889">
                        <a14:foregroundMark x1="37778" y1="24520" x2="47778" y2="69296"/>
                        <a14:foregroundMark x1="65111" y1="23454" x2="28222" y2="71855"/>
                      </a14:backgroundRemoval>
                    </a14:imgEffect>
                  </a14:imgLayer>
                </a14:imgProps>
              </a:ext>
            </a:extLst>
          </a:blip>
          <a:srcRect l="20966" t="16783" r="14441" b="22094"/>
          <a:stretch/>
        </p:blipFill>
        <p:spPr>
          <a:xfrm rot="850293">
            <a:off x="2898155" y="5376562"/>
            <a:ext cx="1287377" cy="1269660"/>
          </a:xfrm>
          <a:prstGeom prst="rect">
            <a:avLst/>
          </a:prstGeom>
        </p:spPr>
      </p:pic>
      <p:sp>
        <p:nvSpPr>
          <p:cNvPr id="62" name="テキスト ボックス 61"/>
          <p:cNvSpPr txBox="1"/>
          <p:nvPr/>
        </p:nvSpPr>
        <p:spPr>
          <a:xfrm>
            <a:off x="10895901" y="3973763"/>
            <a:ext cx="1197764"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生技：高さん</a:t>
            </a:r>
          </a:p>
        </p:txBody>
      </p:sp>
      <p:sp>
        <p:nvSpPr>
          <p:cNvPr id="51" name="正方形/長方形 50"/>
          <p:cNvSpPr/>
          <p:nvPr/>
        </p:nvSpPr>
        <p:spPr>
          <a:xfrm>
            <a:off x="5348929" y="1203460"/>
            <a:ext cx="6843071" cy="3912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aphicFrame>
        <p:nvGraphicFramePr>
          <p:cNvPr id="70" name="グラフ 69"/>
          <p:cNvGraphicFramePr>
            <a:graphicFrameLocks/>
          </p:cNvGraphicFramePr>
          <p:nvPr>
            <p:extLst>
              <p:ext uri="{D42A27DB-BD31-4B8C-83A1-F6EECF244321}">
                <p14:modId xmlns:p14="http://schemas.microsoft.com/office/powerpoint/2010/main" val="1933210336"/>
              </p:ext>
            </p:extLst>
          </p:nvPr>
        </p:nvGraphicFramePr>
        <p:xfrm>
          <a:off x="5526857" y="2207545"/>
          <a:ext cx="4134367" cy="2867516"/>
        </p:xfrm>
        <a:graphic>
          <a:graphicData uri="http://schemas.openxmlformats.org/drawingml/2006/chart">
            <c:chart xmlns:c="http://schemas.openxmlformats.org/drawingml/2006/chart" xmlns:r="http://schemas.openxmlformats.org/officeDocument/2006/relationships" r:id="rId11"/>
          </a:graphicData>
        </a:graphic>
      </p:graphicFrame>
      <p:sp>
        <p:nvSpPr>
          <p:cNvPr id="66" name="テキスト ボックス 65"/>
          <p:cNvSpPr txBox="1"/>
          <p:nvPr/>
        </p:nvSpPr>
        <p:spPr>
          <a:xfrm>
            <a:off x="7387663" y="1717660"/>
            <a:ext cx="1786462" cy="523220"/>
          </a:xfrm>
          <a:prstGeom prst="rect">
            <a:avLst/>
          </a:prstGeom>
          <a:noFill/>
        </p:spPr>
        <p:txBody>
          <a:bodyPr wrap="square" rtlCol="0">
            <a:spAutoFit/>
          </a:bodyPr>
          <a:lstStyle/>
          <a:p>
            <a:pPr algn="r"/>
            <a:r>
              <a:rPr lang="ja-JP" altLang="en-US" sz="1400" dirty="0">
                <a:latin typeface="Meiryo UI" panose="020B0604030504040204" pitchFamily="50" charset="-128"/>
                <a:ea typeface="Meiryo UI" panose="020B0604030504040204" pitchFamily="50" charset="-128"/>
              </a:rPr>
              <a:t>調査期間</a:t>
            </a:r>
            <a:r>
              <a:rPr lang="en-US" altLang="ja-JP" sz="1400" dirty="0">
                <a:latin typeface="Meiryo UI" panose="020B0604030504040204" pitchFamily="50" charset="-128"/>
                <a:ea typeface="Meiryo UI" panose="020B0604030504040204" pitchFamily="50" charset="-128"/>
              </a:rPr>
              <a:t>8/7~8/9</a:t>
            </a:r>
          </a:p>
          <a:p>
            <a:pPr algn="r"/>
            <a:r>
              <a:rPr lang="ja-JP" altLang="en-US" sz="1400" dirty="0">
                <a:latin typeface="Meiryo UI" panose="020B0604030504040204" pitchFamily="50" charset="-128"/>
                <a:ea typeface="Meiryo UI" panose="020B0604030504040204" pitchFamily="50" charset="-128"/>
              </a:rPr>
              <a:t>担当：中村・江尻</a:t>
            </a:r>
            <a:endParaRPr lang="en-US" altLang="ja-JP" sz="14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flipH="1">
            <a:off x="6605616" y="2022924"/>
            <a:ext cx="686816"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n=12</a:t>
            </a:r>
            <a:endParaRPr kumimoji="1" lang="ja-JP" altLang="en-US" sz="1200" dirty="0">
              <a:latin typeface="Meiryo UI" panose="020B0604030504040204" pitchFamily="50" charset="-128"/>
              <a:ea typeface="Meiryo UI" panose="020B0604030504040204" pitchFamily="50" charset="-128"/>
            </a:endParaRPr>
          </a:p>
        </p:txBody>
      </p:sp>
      <p:pic>
        <p:nvPicPr>
          <p:cNvPr id="76" name="図 75">
            <a:extLst>
              <a:ext uri="{FF2B5EF4-FFF2-40B4-BE49-F238E27FC236}">
                <a16:creationId xmlns:a16="http://schemas.microsoft.com/office/drawing/2014/main" id="{95CD8B60-1108-4350-8CB7-0531D19E0C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383" t="15353" r="31965" b="-98"/>
          <a:stretch/>
        </p:blipFill>
        <p:spPr>
          <a:xfrm rot="3912334">
            <a:off x="9268136" y="1590910"/>
            <a:ext cx="1990069" cy="2372798"/>
          </a:xfrm>
          <a:prstGeom prst="rect">
            <a:avLst/>
          </a:prstGeom>
          <a:ln>
            <a:noFill/>
          </a:ln>
          <a:effectLst/>
        </p:spPr>
      </p:pic>
      <p:sp>
        <p:nvSpPr>
          <p:cNvPr id="58" name="テキスト ボックス 57"/>
          <p:cNvSpPr txBox="1"/>
          <p:nvPr/>
        </p:nvSpPr>
        <p:spPr>
          <a:xfrm>
            <a:off x="6763670" y="5037954"/>
            <a:ext cx="2141933"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不良モード別　占有率</a:t>
            </a:r>
            <a:endParaRPr kumimoji="1" lang="ja-JP" altLang="en-US" sz="1400" dirty="0">
              <a:latin typeface="Meiryo UI" panose="020B0604030504040204" pitchFamily="50" charset="-128"/>
              <a:ea typeface="Meiryo UI" panose="020B0604030504040204" pitchFamily="50" charset="-128"/>
            </a:endParaRPr>
          </a:p>
        </p:txBody>
      </p:sp>
      <p:sp>
        <p:nvSpPr>
          <p:cNvPr id="59" name="雲形吹き出し 58"/>
          <p:cNvSpPr/>
          <p:nvPr/>
        </p:nvSpPr>
        <p:spPr>
          <a:xfrm>
            <a:off x="9607271" y="4034178"/>
            <a:ext cx="2277777" cy="951326"/>
          </a:xfrm>
          <a:prstGeom prst="cloudCallout">
            <a:avLst>
              <a:gd name="adj1" fmla="val -6110"/>
              <a:gd name="adj2" fmla="val -14913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9711931" y="4214783"/>
            <a:ext cx="2138338" cy="615553"/>
          </a:xfrm>
          <a:prstGeom prst="rect">
            <a:avLst/>
          </a:prstGeom>
          <a:noFill/>
        </p:spPr>
        <p:txBody>
          <a:bodyPr wrap="square" rtlCol="0">
            <a:spAutoFit/>
          </a:bodyPr>
          <a:lstStyle/>
          <a:p>
            <a:pPr algn="ctr"/>
            <a:r>
              <a:rPr kumimoji="1" lang="ja-JP" altLang="en-US" b="1" u="sng" dirty="0">
                <a:solidFill>
                  <a:srgbClr val="FF0000"/>
                </a:solidFill>
                <a:latin typeface="Meiryo UI" panose="020B0604030504040204" pitchFamily="50" charset="-128"/>
                <a:ea typeface="Meiryo UI" panose="020B0604030504040204" pitchFamily="50" charset="-128"/>
              </a:rPr>
              <a:t>はみ出し不良</a:t>
            </a:r>
            <a:r>
              <a:rPr kumimoji="1" lang="ja-JP" altLang="en-US" sz="1600" dirty="0">
                <a:latin typeface="Meiryo UI" panose="020B0604030504040204" pitchFamily="50" charset="-128"/>
                <a:ea typeface="Meiryo UI" panose="020B0604030504040204" pitchFamily="50" charset="-128"/>
              </a:rPr>
              <a:t>だけ</a:t>
            </a:r>
            <a:endParaRPr kumimoji="1"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発生しているね</a:t>
            </a:r>
            <a:endParaRPr kumimoji="1" lang="ja-JP" altLang="en-US" sz="16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flipH="1">
            <a:off x="5812346" y="1970549"/>
            <a:ext cx="748921"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（個）</a:t>
            </a:r>
            <a:endParaRPr kumimoji="1" lang="ja-JP" altLang="en-US" sz="1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36809" y="2845708"/>
            <a:ext cx="430887" cy="1554272"/>
          </a:xfrm>
          <a:prstGeom prst="rect">
            <a:avLst/>
          </a:prstGeom>
          <a:noFill/>
        </p:spPr>
        <p:txBody>
          <a:bodyPr vert="eaVert" wrap="none" rtlCol="0">
            <a:spAutoFit/>
          </a:bodyPr>
          <a:lstStyle/>
          <a:p>
            <a:r>
              <a:rPr kumimoji="1" lang="ja-JP" altLang="en-US" sz="1600" b="1" spc="300" dirty="0">
                <a:latin typeface="Meiryo UI" panose="020B0604030504040204" pitchFamily="50" charset="-128"/>
                <a:ea typeface="Meiryo UI" panose="020B0604030504040204" pitchFamily="50" charset="-128"/>
              </a:rPr>
              <a:t>占有率（％）</a:t>
            </a:r>
          </a:p>
        </p:txBody>
      </p:sp>
      <p:sp>
        <p:nvSpPr>
          <p:cNvPr id="17" name="テキスト ボックス 16"/>
          <p:cNvSpPr txBox="1"/>
          <p:nvPr/>
        </p:nvSpPr>
        <p:spPr>
          <a:xfrm>
            <a:off x="5398887" y="1264701"/>
            <a:ext cx="184731" cy="369332"/>
          </a:xfrm>
          <a:prstGeom prst="rect">
            <a:avLst/>
          </a:prstGeom>
          <a:noFill/>
        </p:spPr>
        <p:txBody>
          <a:bodyPr wrap="none" rtlCol="0">
            <a:spAutoFit/>
          </a:bodyPr>
          <a:lstStyle/>
          <a:p>
            <a:endParaRPr kumimoji="1" lang="ja-JP" altLang="en-US" dirty="0"/>
          </a:p>
        </p:txBody>
      </p:sp>
      <p:sp>
        <p:nvSpPr>
          <p:cNvPr id="63" name="雲形吹き出し 62"/>
          <p:cNvSpPr/>
          <p:nvPr/>
        </p:nvSpPr>
        <p:spPr>
          <a:xfrm>
            <a:off x="4529783" y="5602807"/>
            <a:ext cx="4945190" cy="888888"/>
          </a:xfrm>
          <a:prstGeom prst="cloudCallout">
            <a:avLst>
              <a:gd name="adj1" fmla="val 60123"/>
              <a:gd name="adj2" fmla="val -1659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5091694" y="5685359"/>
            <a:ext cx="4485776" cy="615553"/>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検査</a:t>
            </a:r>
            <a:r>
              <a:rPr lang="en-US" altLang="ja-JP" sz="1600" dirty="0">
                <a:latin typeface="Meiryo UI" panose="020B0604030504040204" pitchFamily="50" charset="-128"/>
                <a:ea typeface="Meiryo UI" panose="020B0604030504040204" pitchFamily="50" charset="-128"/>
              </a:rPr>
              <a:t>NG</a:t>
            </a:r>
            <a:r>
              <a:rPr lang="ja-JP" altLang="en-US" sz="1600" dirty="0">
                <a:latin typeface="Meiryo UI" panose="020B0604030504040204" pitchFamily="50" charset="-128"/>
                <a:ea typeface="Meiryo UI" panose="020B0604030504040204" pitchFamily="50" charset="-128"/>
              </a:rPr>
              <a:t>は、</a:t>
            </a:r>
            <a:r>
              <a:rPr lang="ja-JP" altLang="en-US" b="1" u="sng" dirty="0">
                <a:solidFill>
                  <a:srgbClr val="FF0000"/>
                </a:solidFill>
                <a:latin typeface="Meiryo UI" panose="020B0604030504040204" pitchFamily="50" charset="-128"/>
                <a:ea typeface="Meiryo UI" panose="020B0604030504040204" pitchFamily="50" charset="-128"/>
              </a:rPr>
              <a:t>すべて「はみ出し不良」</a:t>
            </a:r>
            <a:r>
              <a:rPr lang="ja-JP" altLang="en-US" sz="1600" dirty="0">
                <a:latin typeface="Meiryo UI" panose="020B0604030504040204" pitchFamily="50" charset="-128"/>
                <a:ea typeface="Meiryo UI" panose="020B0604030504040204" pitchFamily="50" charset="-128"/>
              </a:rPr>
              <a:t>です。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さらに詳しく調べていきましょう！！</a:t>
            </a:r>
          </a:p>
        </p:txBody>
      </p:sp>
      <p:sp>
        <p:nvSpPr>
          <p:cNvPr id="64" name="テキスト ボックス 63"/>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14/31</a:t>
            </a:r>
            <a:endParaRPr kumimoji="1" lang="ja-JP" altLang="en-US" sz="1200" b="1"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E41BAD38-9039-4BDE-A1B6-84868CF7D0A4}"/>
              </a:ext>
            </a:extLst>
          </p:cNvPr>
          <p:cNvPicPr>
            <a:picLocks noChangeAspect="1"/>
          </p:cNvPicPr>
          <p:nvPr/>
        </p:nvPicPr>
        <p:blipFill rotWithShape="1">
          <a:blip r:embed="rId13"/>
          <a:srcRect l="9804" t="24195" r="51333" b="33837"/>
          <a:stretch/>
        </p:blipFill>
        <p:spPr>
          <a:xfrm>
            <a:off x="6138224" y="1270269"/>
            <a:ext cx="2074429" cy="2707899"/>
          </a:xfrm>
          <a:prstGeom prst="rect">
            <a:avLst/>
          </a:prstGeom>
        </p:spPr>
      </p:pic>
      <p:sp>
        <p:nvSpPr>
          <p:cNvPr id="67" name="正方形/長方形 66">
            <a:extLst>
              <a:ext uri="{FF2B5EF4-FFF2-40B4-BE49-F238E27FC236}">
                <a16:creationId xmlns:a16="http://schemas.microsoft.com/office/drawing/2014/main" id="{A8DC61E9-1827-400D-B854-44884532F8F1}"/>
              </a:ext>
            </a:extLst>
          </p:cNvPr>
          <p:cNvSpPr/>
          <p:nvPr/>
        </p:nvSpPr>
        <p:spPr>
          <a:xfrm>
            <a:off x="6283703" y="1291626"/>
            <a:ext cx="1841937" cy="358764"/>
          </a:xfrm>
          <a:prstGeom prst="rect">
            <a:avLst/>
          </a:prstGeom>
          <a:solidFill>
            <a:schemeClr val="bg1"/>
          </a:solidFill>
          <a:ln w="28575">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生産モニター</a:t>
            </a:r>
          </a:p>
        </p:txBody>
      </p:sp>
      <p:sp>
        <p:nvSpPr>
          <p:cNvPr id="19" name="正方形/長方形 18">
            <a:extLst>
              <a:ext uri="{FF2B5EF4-FFF2-40B4-BE49-F238E27FC236}">
                <a16:creationId xmlns:a16="http://schemas.microsoft.com/office/drawing/2014/main" id="{5CB49AC1-1A0B-414C-A398-852EE168B110}"/>
              </a:ext>
            </a:extLst>
          </p:cNvPr>
          <p:cNvSpPr/>
          <p:nvPr/>
        </p:nvSpPr>
        <p:spPr>
          <a:xfrm>
            <a:off x="7615003" y="3371538"/>
            <a:ext cx="321605" cy="35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8888847" y="32883"/>
            <a:ext cx="1948998" cy="1109036"/>
            <a:chOff x="12211643" y="-130288"/>
            <a:chExt cx="1956668" cy="1109036"/>
          </a:xfrm>
        </p:grpSpPr>
        <p:sp>
          <p:nvSpPr>
            <p:cNvPr id="81" name="角丸四角形 80"/>
            <p:cNvSpPr/>
            <p:nvPr/>
          </p:nvSpPr>
          <p:spPr>
            <a:xfrm>
              <a:off x="12260199" y="-130288"/>
              <a:ext cx="1908112"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12342852" y="179866"/>
              <a:ext cx="1143262"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12211643" y="-87641"/>
              <a:ext cx="1837361" cy="338554"/>
            </a:xfrm>
            <a:prstGeom prst="rect">
              <a:avLst/>
            </a:prstGeom>
            <a:noFill/>
          </p:spPr>
          <p:txBody>
            <a:bodyPr wrap="none" rtlCol="0">
              <a:spAutoFit/>
            </a:bodyPr>
            <a:lstStyle/>
            <a:p>
              <a:pPr algn="ctr"/>
              <a:r>
                <a:rPr kumimoji="1" lang="en-US" altLang="ja-JP" sz="1600" b="1" dirty="0">
                  <a:solidFill>
                    <a:srgbClr val="0000FF"/>
                  </a:solidFill>
                  <a:latin typeface="Meiryo UI" panose="020B0604030504040204" pitchFamily="50" charset="-128"/>
                  <a:ea typeface="Meiryo UI" panose="020B0604030504040204" pitchFamily="50" charset="-128"/>
                </a:rPr>
                <a:t>【</a:t>
              </a:r>
              <a:r>
                <a:rPr kumimoji="1" lang="ja-JP" altLang="en-US" sz="1600" b="1" dirty="0">
                  <a:solidFill>
                    <a:srgbClr val="0000FF"/>
                  </a:solidFill>
                  <a:latin typeface="Meiryo UI" panose="020B0604030504040204" pitchFamily="50" charset="-128"/>
                  <a:ea typeface="Meiryo UI" panose="020B0604030504040204" pitchFamily="50" charset="-128"/>
                </a:rPr>
                <a:t>レベル</a:t>
              </a:r>
              <a:r>
                <a:rPr kumimoji="1" lang="en-US" altLang="ja-JP" sz="1600" b="1" dirty="0">
                  <a:solidFill>
                    <a:srgbClr val="0000FF"/>
                  </a:solidFill>
                  <a:latin typeface="Meiryo UI" panose="020B0604030504040204" pitchFamily="50" charset="-128"/>
                  <a:ea typeface="Meiryo UI" panose="020B0604030504040204" pitchFamily="50" charset="-128"/>
                </a:rPr>
                <a:t>UP</a:t>
              </a:r>
              <a:r>
                <a:rPr kumimoji="1" lang="ja-JP" altLang="en-US" sz="1600" b="1" dirty="0">
                  <a:solidFill>
                    <a:srgbClr val="0000FF"/>
                  </a:solidFill>
                  <a:latin typeface="Meiryo UI" panose="020B0604030504040204" pitchFamily="50" charset="-128"/>
                  <a:ea typeface="Meiryo UI" panose="020B0604030504040204" pitchFamily="50" charset="-128"/>
                </a:rPr>
                <a:t>ポイント</a:t>
              </a:r>
              <a:r>
                <a:rPr kumimoji="1" lang="en-US" altLang="ja-JP" sz="1600" b="1" dirty="0">
                  <a:solidFill>
                    <a:srgbClr val="0000FF"/>
                  </a:solidFill>
                  <a:latin typeface="Meiryo UI" panose="020B0604030504040204" pitchFamily="50" charset="-128"/>
                  <a:ea typeface="Meiryo UI" panose="020B0604030504040204" pitchFamily="50" charset="-128"/>
                </a:rPr>
                <a:t>】</a:t>
              </a:r>
              <a:endParaRPr kumimoji="1" lang="ja-JP" altLang="en-US" sz="1600" b="1" dirty="0">
                <a:solidFill>
                  <a:srgbClr val="0000FF"/>
                </a:solidFill>
                <a:latin typeface="Meiryo UI" panose="020B0604030504040204" pitchFamily="50" charset="-128"/>
                <a:ea typeface="Meiryo UI" panose="020B0604030504040204" pitchFamily="50" charset="-128"/>
              </a:endParaRPr>
            </a:p>
          </p:txBody>
        </p:sp>
        <p:pic>
          <p:nvPicPr>
            <p:cNvPr id="84" name="Picture 2" descr="いろいろな棒グラフのイラスト | かわいいフリー素材集 いらすとや"/>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12951" y="493235"/>
              <a:ext cx="588822" cy="438213"/>
            </a:xfrm>
            <a:prstGeom prst="rect">
              <a:avLst/>
            </a:prstGeom>
            <a:noFill/>
            <a:extLst>
              <a:ext uri="{909E8E84-426E-40DD-AFC4-6F175D3DCCD1}">
                <a14:hiddenFill xmlns:a14="http://schemas.microsoft.com/office/drawing/2010/main">
                  <a:solidFill>
                    <a:srgbClr val="FFFFFF"/>
                  </a:solidFill>
                </a14:hiddenFill>
              </a:ext>
            </a:extLst>
          </p:spPr>
        </p:pic>
        <p:sp>
          <p:nvSpPr>
            <p:cNvPr id="86" name="テキスト ボックス 85"/>
            <p:cNvSpPr txBox="1"/>
            <p:nvPr/>
          </p:nvSpPr>
          <p:spPr>
            <a:xfrm>
              <a:off x="12257315" y="450181"/>
              <a:ext cx="660758"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棒グラフ</a:t>
              </a:r>
              <a:endParaRPr lang="en-US" altLang="ja-JP" sz="1100" b="1" dirty="0">
                <a:latin typeface="Meiryo UI" panose="020B0604030504040204" pitchFamily="50" charset="-128"/>
                <a:ea typeface="Meiryo UI" panose="020B0604030504040204" pitchFamily="50" charset="-128"/>
              </a:endParaRPr>
            </a:p>
          </p:txBody>
        </p:sp>
        <p:pic>
          <p:nvPicPr>
            <p:cNvPr id="110" name="Picture 6" descr="QCパレート図 Excelファイル｜松平 趣味"/>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265694" y="501806"/>
              <a:ext cx="803528" cy="419969"/>
            </a:xfrm>
            <a:prstGeom prst="rect">
              <a:avLst/>
            </a:prstGeom>
            <a:noFill/>
            <a:extLst>
              <a:ext uri="{909E8E84-426E-40DD-AFC4-6F175D3DCCD1}">
                <a14:hiddenFill xmlns:a14="http://schemas.microsoft.com/office/drawing/2010/main">
                  <a:solidFill>
                    <a:srgbClr val="FFFFFF"/>
                  </a:solidFill>
                </a14:hiddenFill>
              </a:ext>
            </a:extLst>
          </p:spPr>
        </p:pic>
        <p:sp>
          <p:nvSpPr>
            <p:cNvPr id="89" name="テキスト ボックス 88"/>
            <p:cNvSpPr txBox="1"/>
            <p:nvPr/>
          </p:nvSpPr>
          <p:spPr>
            <a:xfrm>
              <a:off x="13043340" y="399423"/>
              <a:ext cx="798617"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パレート図</a:t>
              </a:r>
              <a:endParaRPr lang="en-US" altLang="ja-JP" sz="1100" b="1" dirty="0">
                <a:latin typeface="Meiryo UI" panose="020B0604030504040204" pitchFamily="50" charset="-128"/>
                <a:ea typeface="Meiryo UI" panose="020B0604030504040204" pitchFamily="50" charset="-128"/>
              </a:endParaRPr>
            </a:p>
          </p:txBody>
        </p:sp>
      </p:grpSp>
      <p:sp>
        <p:nvSpPr>
          <p:cNvPr id="20" name="四角形: 角を丸くする 19">
            <a:extLst>
              <a:ext uri="{FF2B5EF4-FFF2-40B4-BE49-F238E27FC236}">
                <a16:creationId xmlns:a16="http://schemas.microsoft.com/office/drawing/2014/main" id="{45240C2B-5252-4188-BB75-0BCA9A5F4B4A}"/>
              </a:ext>
            </a:extLst>
          </p:cNvPr>
          <p:cNvSpPr/>
          <p:nvPr/>
        </p:nvSpPr>
        <p:spPr>
          <a:xfrm>
            <a:off x="738757" y="4597641"/>
            <a:ext cx="4472172" cy="28025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右矢印 79"/>
          <p:cNvSpPr/>
          <p:nvPr/>
        </p:nvSpPr>
        <p:spPr>
          <a:xfrm>
            <a:off x="11407138" y="755018"/>
            <a:ext cx="227990" cy="2215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137FC56E-F9B0-44E5-AA29-977060056FB0}"/>
              </a:ext>
            </a:extLst>
          </p:cNvPr>
          <p:cNvPicPr>
            <a:picLocks noChangeAspect="1"/>
          </p:cNvPicPr>
          <p:nvPr/>
        </p:nvPicPr>
        <p:blipFill>
          <a:blip r:embed="rId16"/>
          <a:stretch>
            <a:fillRect/>
          </a:stretch>
        </p:blipFill>
        <p:spPr>
          <a:xfrm>
            <a:off x="10957038" y="823305"/>
            <a:ext cx="400387" cy="400387"/>
          </a:xfrm>
          <a:prstGeom prst="rect">
            <a:avLst/>
          </a:prstGeom>
        </p:spPr>
      </p:pic>
    </p:spTree>
    <p:custDataLst>
      <p:tags r:id="rId1"/>
    </p:custDataLst>
    <p:extLst>
      <p:ext uri="{BB962C8B-B14F-4D97-AF65-F5344CB8AC3E}">
        <p14:creationId xmlns:p14="http://schemas.microsoft.com/office/powerpoint/2010/main" val="47047477"/>
      </p:ext>
    </p:extLst>
  </p:cSld>
  <p:clrMapOvr>
    <a:masterClrMapping/>
  </p:clrMapOvr>
  <p:transition advTm="411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fade">
                                      <p:cBhvr>
                                        <p:cTn id="33" dur="500"/>
                                        <p:tgtEl>
                                          <p:spTgt spid="96"/>
                                        </p:tgtEl>
                                      </p:cBhvr>
                                    </p:animEffect>
                                  </p:childTnLst>
                                </p:cTn>
                              </p:par>
                              <p:par>
                                <p:cTn id="34" presetID="10" presetClass="entr" presetSubtype="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1" presetClass="exit" presetSubtype="0" fill="hold"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67"/>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100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10" presetClass="entr" presetSubtype="0" fill="hold" grpId="0" nodeType="withEffect">
                                  <p:stCondLst>
                                    <p:cond delay="100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500"/>
                                        <p:tgtEl>
                                          <p:spTgt spid="7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3" grpId="0"/>
      <p:bldP spid="96" grpId="0" animBg="1"/>
      <p:bldP spid="15" grpId="0"/>
      <p:bldP spid="98" grpId="0"/>
      <p:bldP spid="16" grpId="0" animBg="1"/>
      <p:bldP spid="61" grpId="0" animBg="1"/>
      <p:bldP spid="62" grpId="0"/>
      <p:bldP spid="51" grpId="0" animBg="1"/>
      <p:bldGraphic spid="70" grpId="0">
        <p:bldAsOne/>
      </p:bldGraphic>
      <p:bldP spid="66" grpId="0"/>
      <p:bldP spid="65" grpId="0"/>
      <p:bldP spid="58" grpId="0"/>
      <p:bldP spid="59" grpId="0" animBg="1"/>
      <p:bldP spid="56" grpId="0"/>
      <p:bldP spid="60" grpId="0"/>
      <p:bldP spid="14" grpId="0"/>
      <p:bldP spid="63" grpId="0" animBg="1"/>
      <p:bldP spid="74" grpId="0"/>
      <p:bldP spid="67" grpId="0" animBg="1"/>
      <p:bldP spid="67" grpId="1" animBg="1"/>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8" cstate="print">
            <a:extLst>
              <a:ext uri="{28A0092B-C50C-407E-A947-70E740481C1C}">
                <a14:useLocalDpi xmlns:a14="http://schemas.microsoft.com/office/drawing/2010/main" val="0"/>
              </a:ext>
            </a:extLst>
          </a:blip>
          <a:srcRect t="15260" b="7876"/>
          <a:stretch/>
        </p:blipFill>
        <p:spPr>
          <a:xfrm>
            <a:off x="1308536" y="1106291"/>
            <a:ext cx="9410004" cy="5157062"/>
          </a:xfrm>
          <a:prstGeom prst="rect">
            <a:avLst/>
          </a:prstGeom>
        </p:spPr>
      </p:pic>
      <p:sp>
        <p:nvSpPr>
          <p:cNvPr id="67" name="テキスト ボックス 66">
            <a:extLst>
              <a:ext uri="{FF2B5EF4-FFF2-40B4-BE49-F238E27FC236}">
                <a16:creationId xmlns:a16="http://schemas.microsoft.com/office/drawing/2014/main" id="{2F212FA5-3F6E-4E99-A9C6-92D9E457CE6E}"/>
              </a:ext>
            </a:extLst>
          </p:cNvPr>
          <p:cNvSpPr txBox="1"/>
          <p:nvPr/>
        </p:nvSpPr>
        <p:spPr>
          <a:xfrm>
            <a:off x="9409039" y="2780028"/>
            <a:ext cx="2656099" cy="323165"/>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1500" b="1" dirty="0">
                <a:latin typeface="Meiryo UI" panose="020B0604030504040204" pitchFamily="50" charset="-128"/>
                <a:ea typeface="Meiryo UI" panose="020B0604030504040204" pitchFamily="50" charset="-128"/>
              </a:rPr>
              <a:t>①</a:t>
            </a:r>
            <a:r>
              <a:rPr kumimoji="1" lang="ja-JP" altLang="en-US" sz="1500" b="1" dirty="0">
                <a:latin typeface="Meiryo UI" panose="020B0604030504040204" pitchFamily="50" charset="-128"/>
                <a:ea typeface="Meiryo UI" panose="020B0604030504040204" pitchFamily="50" charset="-128"/>
              </a:rPr>
              <a:t>アウターを設備上面にセット</a:t>
            </a:r>
          </a:p>
        </p:txBody>
      </p:sp>
      <p:sp>
        <p:nvSpPr>
          <p:cNvPr id="68" name="テキスト ボックス 67">
            <a:extLst>
              <a:ext uri="{FF2B5EF4-FFF2-40B4-BE49-F238E27FC236}">
                <a16:creationId xmlns:a16="http://schemas.microsoft.com/office/drawing/2014/main" id="{FBB58D3F-293A-4BD6-891C-FFBF14ADBE7A}"/>
              </a:ext>
            </a:extLst>
          </p:cNvPr>
          <p:cNvSpPr txBox="1"/>
          <p:nvPr/>
        </p:nvSpPr>
        <p:spPr>
          <a:xfrm>
            <a:off x="9407408" y="3536512"/>
            <a:ext cx="2672372" cy="553998"/>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1500" b="1" dirty="0">
                <a:latin typeface="Meiryo UI" panose="020B0604030504040204" pitchFamily="50" charset="-128"/>
                <a:ea typeface="Meiryo UI" panose="020B0604030504040204" pitchFamily="50" charset="-128"/>
              </a:rPr>
              <a:t>②スポンジを設備下側にセット</a:t>
            </a:r>
            <a:endParaRPr lang="en-US" altLang="ja-JP" sz="1500" b="1" dirty="0">
              <a:latin typeface="Meiryo UI" panose="020B0604030504040204" pitchFamily="50" charset="-128"/>
              <a:ea typeface="Meiryo UI" panose="020B0604030504040204" pitchFamily="50" charset="-128"/>
            </a:endParaRPr>
          </a:p>
          <a:p>
            <a:r>
              <a:rPr kumimoji="1" lang="ja-JP" altLang="en-US" sz="1500" b="1" dirty="0">
                <a:latin typeface="Meiryo UI" panose="020B0604030504040204" pitchFamily="50" charset="-128"/>
                <a:ea typeface="Meiryo UI" panose="020B0604030504040204" pitchFamily="50" charset="-128"/>
              </a:rPr>
              <a:t>　　　離型紙をはがす</a:t>
            </a:r>
          </a:p>
        </p:txBody>
      </p:sp>
      <p:sp>
        <p:nvSpPr>
          <p:cNvPr id="69" name="テキスト ボックス 68">
            <a:extLst>
              <a:ext uri="{FF2B5EF4-FFF2-40B4-BE49-F238E27FC236}">
                <a16:creationId xmlns:a16="http://schemas.microsoft.com/office/drawing/2014/main" id="{E91D083D-76E2-4E83-BBD4-70E644FAF3CB}"/>
              </a:ext>
            </a:extLst>
          </p:cNvPr>
          <p:cNvSpPr txBox="1"/>
          <p:nvPr/>
        </p:nvSpPr>
        <p:spPr>
          <a:xfrm>
            <a:off x="9363455" y="4483106"/>
            <a:ext cx="2732871" cy="553998"/>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1500" b="1" dirty="0">
                <a:latin typeface="Meiryo UI" panose="020B0604030504040204" pitchFamily="50" charset="-128"/>
                <a:ea typeface="Meiryo UI" panose="020B0604030504040204" pitchFamily="50" charset="-128"/>
              </a:rPr>
              <a:t>③設備起動</a:t>
            </a:r>
            <a:endParaRPr lang="en-US" altLang="ja-JP" sz="1500" b="1" dirty="0">
              <a:latin typeface="Meiryo UI" panose="020B0604030504040204" pitchFamily="50" charset="-128"/>
              <a:ea typeface="Meiryo UI" panose="020B0604030504040204" pitchFamily="50" charset="-128"/>
            </a:endParaRPr>
          </a:p>
          <a:p>
            <a:r>
              <a:rPr lang="ja-JP" altLang="en-US" sz="1500" b="1" dirty="0">
                <a:latin typeface="Meiryo UI" panose="020B0604030504040204" pitchFamily="50" charset="-128"/>
                <a:ea typeface="Meiryo UI" panose="020B0604030504040204" pitchFamily="50" charset="-128"/>
              </a:rPr>
              <a:t>　設備上昇・スポンジ貼付</a:t>
            </a:r>
            <a:endParaRPr lang="en-US" altLang="ja-JP" sz="1500" b="1" dirty="0">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4C4D1FD0-2616-4C95-8366-FCF06AD41F03}"/>
              </a:ext>
            </a:extLst>
          </p:cNvPr>
          <p:cNvSpPr txBox="1"/>
          <p:nvPr/>
        </p:nvSpPr>
        <p:spPr>
          <a:xfrm>
            <a:off x="9371727" y="5498122"/>
            <a:ext cx="2743731" cy="553998"/>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1500" b="1" dirty="0">
                <a:latin typeface="Meiryo UI" panose="020B0604030504040204" pitchFamily="50" charset="-128"/>
                <a:ea typeface="Meiryo UI" panose="020B0604030504040204" pitchFamily="50" charset="-128"/>
              </a:rPr>
              <a:t>④スポンジ貼付後</a:t>
            </a:r>
            <a:endParaRPr lang="en-US" altLang="ja-JP" sz="1500" b="1" dirty="0">
              <a:latin typeface="Meiryo UI" panose="020B0604030504040204" pitchFamily="50" charset="-128"/>
              <a:ea typeface="Meiryo UI" panose="020B0604030504040204" pitchFamily="50" charset="-128"/>
            </a:endParaRPr>
          </a:p>
          <a:p>
            <a:r>
              <a:rPr lang="ja-JP" altLang="en-US" sz="1500" b="1" dirty="0">
                <a:latin typeface="Meiryo UI" panose="020B0604030504040204" pitchFamily="50" charset="-128"/>
                <a:ea typeface="Meiryo UI" panose="020B0604030504040204" pitchFamily="50" charset="-128"/>
              </a:rPr>
              <a:t>　設備下降・製品完成</a:t>
            </a:r>
            <a:endParaRPr lang="en-US" altLang="ja-JP" sz="1500"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9">
            <a:extLst>
              <a:ext uri="{28A0092B-C50C-407E-A947-70E740481C1C}">
                <a14:useLocalDpi xmlns:a14="http://schemas.microsoft.com/office/drawing/2010/main" val="0"/>
              </a:ext>
            </a:extLst>
          </a:blip>
          <a:srcRect l="11192" t="7029" r="12992" b="21925"/>
          <a:stretch/>
        </p:blipFill>
        <p:spPr>
          <a:xfrm>
            <a:off x="10716374" y="931417"/>
            <a:ext cx="1370717" cy="1527693"/>
          </a:xfrm>
          <a:prstGeom prst="rect">
            <a:avLst/>
          </a:prstGeom>
        </p:spPr>
      </p:pic>
      <p:sp>
        <p:nvSpPr>
          <p:cNvPr id="44" name="テキスト ボックス 43"/>
          <p:cNvSpPr txBox="1"/>
          <p:nvPr/>
        </p:nvSpPr>
        <p:spPr>
          <a:xfrm>
            <a:off x="6375773" y="1658178"/>
            <a:ext cx="3034805" cy="461665"/>
          </a:xfrm>
          <a:prstGeom prst="rect">
            <a:avLst/>
          </a:prstGeom>
          <a:solidFill>
            <a:schemeClr val="accent1"/>
          </a:solidFill>
        </p:spPr>
        <p:txBody>
          <a:bodyPr wrap="none" rtlCol="0">
            <a:spAutoFit/>
          </a:bodyPr>
          <a:lstStyle/>
          <a:p>
            <a:r>
              <a:rPr lang="en-US" altLang="ja-JP" sz="2400" b="1" dirty="0">
                <a:solidFill>
                  <a:schemeClr val="bg1"/>
                </a:solidFill>
                <a:latin typeface="Meiryo UI" panose="020B0604030504040204" pitchFamily="50" charset="-128"/>
                <a:ea typeface="Meiryo UI" panose="020B0604030504040204" pitchFamily="50" charset="-128"/>
              </a:rPr>
              <a:t>1st</a:t>
            </a:r>
            <a:r>
              <a:rPr lang="ja-JP" altLang="en-US" sz="2400" b="1" dirty="0">
                <a:solidFill>
                  <a:schemeClr val="bg1"/>
                </a:solidFill>
                <a:latin typeface="Meiryo UI" panose="020B0604030504040204" pitchFamily="50" charset="-128"/>
                <a:ea typeface="Meiryo UI" panose="020B0604030504040204" pitchFamily="50" charset="-128"/>
              </a:rPr>
              <a:t> スポンジ貼付</a:t>
            </a:r>
            <a:r>
              <a:rPr kumimoji="1" lang="ja-JP" altLang="en-US" sz="2400" b="1" dirty="0">
                <a:solidFill>
                  <a:schemeClr val="bg1"/>
                </a:solidFill>
                <a:latin typeface="Meiryo UI" panose="020B0604030504040204" pitchFamily="50" charset="-128"/>
                <a:ea typeface="Meiryo UI" panose="020B0604030504040204" pitchFamily="50" charset="-128"/>
              </a:rPr>
              <a:t>工程</a:t>
            </a:r>
          </a:p>
        </p:txBody>
      </p:sp>
      <p:sp>
        <p:nvSpPr>
          <p:cNvPr id="28" name="テキスト ボックス 27">
            <a:extLst>
              <a:ext uri="{FF2B5EF4-FFF2-40B4-BE49-F238E27FC236}">
                <a16:creationId xmlns:a16="http://schemas.microsoft.com/office/drawing/2014/main" id="{3884AA4E-D9C9-4918-972B-5ED08238DE84}"/>
              </a:ext>
            </a:extLst>
          </p:cNvPr>
          <p:cNvSpPr txBox="1"/>
          <p:nvPr/>
        </p:nvSpPr>
        <p:spPr>
          <a:xfrm>
            <a:off x="3428387" y="3331177"/>
            <a:ext cx="2127505" cy="461665"/>
          </a:xfrm>
          <a:prstGeom prst="rect">
            <a:avLst/>
          </a:prstGeom>
          <a:solidFill>
            <a:schemeClr val="accent1"/>
          </a:solidFill>
        </p:spPr>
        <p:txBody>
          <a:bodyPr wrap="non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２</a:t>
            </a:r>
            <a:r>
              <a:rPr lang="en-US" altLang="ja-JP" sz="2400" b="1" dirty="0" err="1">
                <a:solidFill>
                  <a:schemeClr val="bg1"/>
                </a:solidFill>
                <a:latin typeface="Meiryo UI" panose="020B0604030504040204" pitchFamily="50" charset="-128"/>
                <a:ea typeface="Meiryo UI" panose="020B0604030504040204" pitchFamily="50" charset="-128"/>
              </a:rPr>
              <a:t>st</a:t>
            </a:r>
            <a:r>
              <a:rPr lang="ja-JP" altLang="en-US" sz="2400" b="1" dirty="0">
                <a:solidFill>
                  <a:schemeClr val="bg1"/>
                </a:solidFill>
                <a:latin typeface="Meiryo UI" panose="020B0604030504040204" pitchFamily="50" charset="-128"/>
                <a:ea typeface="Meiryo UI" panose="020B0604030504040204" pitchFamily="50" charset="-128"/>
              </a:rPr>
              <a:t> 検査工程</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9" name="四角形吹き出し 8"/>
          <p:cNvSpPr/>
          <p:nvPr/>
        </p:nvSpPr>
        <p:spPr>
          <a:xfrm>
            <a:off x="6710007" y="2112021"/>
            <a:ext cx="2447457" cy="4050174"/>
          </a:xfrm>
          <a:prstGeom prst="wedgeRectCallout">
            <a:avLst>
              <a:gd name="adj1" fmla="val -46674"/>
              <a:gd name="adj2" fmla="val 4380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F5D0C3FE-8624-4014-89BA-CF91DEF8386D}"/>
              </a:ext>
            </a:extLst>
          </p:cNvPr>
          <p:cNvGrpSpPr/>
          <p:nvPr/>
        </p:nvGrpSpPr>
        <p:grpSpPr>
          <a:xfrm>
            <a:off x="1314491" y="1858712"/>
            <a:ext cx="4937558" cy="1349096"/>
            <a:chOff x="957935" y="2371403"/>
            <a:chExt cx="4937558" cy="1349096"/>
          </a:xfrm>
        </p:grpSpPr>
        <p:grpSp>
          <p:nvGrpSpPr>
            <p:cNvPr id="10" name="グループ化 9">
              <a:extLst>
                <a:ext uri="{FF2B5EF4-FFF2-40B4-BE49-F238E27FC236}">
                  <a16:creationId xmlns:a16="http://schemas.microsoft.com/office/drawing/2014/main" id="{46A3E896-B28A-4C20-8D0F-1DA238910120}"/>
                </a:ext>
              </a:extLst>
            </p:cNvPr>
            <p:cNvGrpSpPr/>
            <p:nvPr/>
          </p:nvGrpSpPr>
          <p:grpSpPr>
            <a:xfrm>
              <a:off x="957935" y="2376228"/>
              <a:ext cx="4937558" cy="1314035"/>
              <a:chOff x="459498" y="-1213022"/>
              <a:chExt cx="4937558" cy="1314035"/>
            </a:xfrm>
          </p:grpSpPr>
          <p:grpSp>
            <p:nvGrpSpPr>
              <p:cNvPr id="7" name="グループ化 6">
                <a:extLst>
                  <a:ext uri="{FF2B5EF4-FFF2-40B4-BE49-F238E27FC236}">
                    <a16:creationId xmlns:a16="http://schemas.microsoft.com/office/drawing/2014/main" id="{61E9D90F-B4A3-4F28-A149-6F543ADF69B3}"/>
                  </a:ext>
                </a:extLst>
              </p:cNvPr>
              <p:cNvGrpSpPr/>
              <p:nvPr/>
            </p:nvGrpSpPr>
            <p:grpSpPr>
              <a:xfrm>
                <a:off x="459498" y="-1213022"/>
                <a:ext cx="4937558" cy="1314035"/>
                <a:chOff x="-4130468" y="945108"/>
                <a:chExt cx="4937558" cy="1314035"/>
              </a:xfrm>
            </p:grpSpPr>
            <p:sp>
              <p:nvSpPr>
                <p:cNvPr id="29" name="四角形吹き出し 28"/>
                <p:cNvSpPr/>
                <p:nvPr/>
              </p:nvSpPr>
              <p:spPr>
                <a:xfrm>
                  <a:off x="-4130468" y="945108"/>
                  <a:ext cx="1613772" cy="1299548"/>
                </a:xfrm>
                <a:prstGeom prst="wedgeRectCallout">
                  <a:avLst>
                    <a:gd name="adj1" fmla="val 34709"/>
                    <a:gd name="adj2" fmla="val 3867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CDF3017B-B5D9-4878-BBB7-F8C52CB544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880" r="22046" b="24991"/>
                <a:stretch/>
              </p:blipFill>
              <p:spPr>
                <a:xfrm rot="5400000">
                  <a:off x="-3946835" y="854170"/>
                  <a:ext cx="1207446" cy="1474294"/>
                </a:xfrm>
                <a:prstGeom prst="rect">
                  <a:avLst/>
                </a:prstGeom>
              </p:spPr>
            </p:pic>
            <p:sp>
              <p:nvSpPr>
                <p:cNvPr id="22" name="四角形吹き出し 28">
                  <a:extLst>
                    <a:ext uri="{FF2B5EF4-FFF2-40B4-BE49-F238E27FC236}">
                      <a16:creationId xmlns:a16="http://schemas.microsoft.com/office/drawing/2014/main" id="{0120520A-4513-46DD-80F8-7A5A6F59AB7A}"/>
                    </a:ext>
                  </a:extLst>
                </p:cNvPr>
                <p:cNvSpPr/>
                <p:nvPr/>
              </p:nvSpPr>
              <p:spPr>
                <a:xfrm>
                  <a:off x="-2468575" y="959595"/>
                  <a:ext cx="1613772" cy="1299548"/>
                </a:xfrm>
                <a:prstGeom prst="wedgeRectCallout">
                  <a:avLst>
                    <a:gd name="adj1" fmla="val 34709"/>
                    <a:gd name="adj2" fmla="val 3867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四角形吹き出し 28">
                  <a:extLst>
                    <a:ext uri="{FF2B5EF4-FFF2-40B4-BE49-F238E27FC236}">
                      <a16:creationId xmlns:a16="http://schemas.microsoft.com/office/drawing/2014/main" id="{16EEE5A7-0961-4D50-9DE1-6C856F7F9D03}"/>
                    </a:ext>
                  </a:extLst>
                </p:cNvPr>
                <p:cNvSpPr/>
                <p:nvPr/>
              </p:nvSpPr>
              <p:spPr>
                <a:xfrm>
                  <a:off x="-806682" y="945108"/>
                  <a:ext cx="1613772" cy="1299548"/>
                </a:xfrm>
                <a:prstGeom prst="wedgeRectCallout">
                  <a:avLst>
                    <a:gd name="adj1" fmla="val 34709"/>
                    <a:gd name="adj2" fmla="val 3867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7D037E2D-4B8B-4F62-9B50-A385D85E03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235" r="21987" b="27407"/>
                <a:stretch/>
              </p:blipFill>
              <p:spPr>
                <a:xfrm rot="5400000">
                  <a:off x="-2244023" y="856230"/>
                  <a:ext cx="1203327" cy="1474293"/>
                </a:xfrm>
                <a:prstGeom prst="rect">
                  <a:avLst/>
                </a:prstGeom>
              </p:spPr>
            </p:pic>
            <p:pic>
              <p:nvPicPr>
                <p:cNvPr id="20" name="図 19">
                  <a:extLst>
                    <a:ext uri="{FF2B5EF4-FFF2-40B4-BE49-F238E27FC236}">
                      <a16:creationId xmlns:a16="http://schemas.microsoft.com/office/drawing/2014/main" id="{54FEC69F-49DB-4FC5-B4A2-54BA1E3EA28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323" r="26306" b="19112"/>
                <a:stretch/>
              </p:blipFill>
              <p:spPr>
                <a:xfrm rot="5400000">
                  <a:off x="-610941" y="895474"/>
                  <a:ext cx="1203327" cy="1474292"/>
                </a:xfrm>
                <a:prstGeom prst="rect">
                  <a:avLst/>
                </a:prstGeom>
              </p:spPr>
            </p:pic>
          </p:grpSp>
          <p:sp>
            <p:nvSpPr>
              <p:cNvPr id="8" name="テキスト ボックス 7">
                <a:extLst>
                  <a:ext uri="{FF2B5EF4-FFF2-40B4-BE49-F238E27FC236}">
                    <a16:creationId xmlns:a16="http://schemas.microsoft.com/office/drawing/2014/main" id="{A9EA3187-AE0A-42A4-AB0E-37F0330F335E}"/>
                  </a:ext>
                </a:extLst>
              </p:cNvPr>
              <p:cNvSpPr txBox="1"/>
              <p:nvPr/>
            </p:nvSpPr>
            <p:spPr>
              <a:xfrm>
                <a:off x="1040742" y="-274484"/>
                <a:ext cx="989373" cy="369332"/>
              </a:xfrm>
              <a:prstGeom prst="rect">
                <a:avLst/>
              </a:prstGeom>
              <a:solidFill>
                <a:schemeClr val="tx1">
                  <a:lumMod val="65000"/>
                  <a:lumOff val="35000"/>
                </a:schemeClr>
              </a:solid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はみ出し</a:t>
                </a:r>
              </a:p>
            </p:txBody>
          </p:sp>
          <p:sp>
            <p:nvSpPr>
              <p:cNvPr id="26" name="テキスト ボックス 25">
                <a:extLst>
                  <a:ext uri="{FF2B5EF4-FFF2-40B4-BE49-F238E27FC236}">
                    <a16:creationId xmlns:a16="http://schemas.microsoft.com/office/drawing/2014/main" id="{F7174A5D-36AB-4926-9A79-5F3DBBB3F68D}"/>
                  </a:ext>
                </a:extLst>
              </p:cNvPr>
              <p:cNvSpPr txBox="1"/>
              <p:nvPr/>
            </p:nvSpPr>
            <p:spPr>
              <a:xfrm>
                <a:off x="2688318" y="-282915"/>
                <a:ext cx="1034257" cy="369332"/>
              </a:xfrm>
              <a:prstGeom prst="rect">
                <a:avLst/>
              </a:prstGeom>
              <a:solidFill>
                <a:schemeClr val="bg2">
                  <a:lumMod val="50000"/>
                </a:schemeClr>
              </a:solidFill>
            </p:spPr>
            <p:txBody>
              <a:bodyPr wrap="none" rtlCol="0">
                <a:spAutoFit/>
              </a:bodyPr>
              <a:lstStyle/>
              <a:p>
                <a:r>
                  <a:rPr lang="ja-JP" altLang="en-US" b="1" dirty="0">
                    <a:solidFill>
                      <a:schemeClr val="bg1"/>
                    </a:solidFill>
                    <a:latin typeface="Meiryo UI" panose="020B0604030504040204" pitchFamily="50" charset="-128"/>
                    <a:ea typeface="Meiryo UI" panose="020B0604030504040204" pitchFamily="50" charset="-128"/>
                  </a:rPr>
                  <a:t>２重貼り</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6C01331E-9B21-4091-9F5A-4DC4699EE41E}"/>
                  </a:ext>
                </a:extLst>
              </p:cNvPr>
              <p:cNvSpPr txBox="1"/>
              <p:nvPr/>
            </p:nvSpPr>
            <p:spPr>
              <a:xfrm>
                <a:off x="4732437" y="-296988"/>
                <a:ext cx="649537" cy="369332"/>
              </a:xfrm>
              <a:prstGeom prst="rect">
                <a:avLst/>
              </a:prstGeom>
              <a:solidFill>
                <a:schemeClr val="bg1">
                  <a:lumMod val="50000"/>
                </a:schemeClr>
              </a:solidFill>
            </p:spPr>
            <p:txBody>
              <a:bodyPr wrap="non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欠品</a:t>
                </a:r>
              </a:p>
            </p:txBody>
          </p:sp>
        </p:grpSp>
        <p:sp>
          <p:nvSpPr>
            <p:cNvPr id="11" name="四角形: 角を丸くする 10">
              <a:extLst>
                <a:ext uri="{FF2B5EF4-FFF2-40B4-BE49-F238E27FC236}">
                  <a16:creationId xmlns:a16="http://schemas.microsoft.com/office/drawing/2014/main" id="{EFFDDDBA-B22B-440E-9BB9-B8E3A0C83659}"/>
                </a:ext>
              </a:extLst>
            </p:cNvPr>
            <p:cNvSpPr/>
            <p:nvPr/>
          </p:nvSpPr>
          <p:spPr>
            <a:xfrm>
              <a:off x="1165207" y="2704852"/>
              <a:ext cx="232769" cy="2869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四角形: 角を丸くする 31">
              <a:extLst>
                <a:ext uri="{FF2B5EF4-FFF2-40B4-BE49-F238E27FC236}">
                  <a16:creationId xmlns:a16="http://schemas.microsoft.com/office/drawing/2014/main" id="{D29AE542-B1AC-4E9B-8E4F-43A496D5B28B}"/>
                </a:ext>
              </a:extLst>
            </p:cNvPr>
            <p:cNvSpPr/>
            <p:nvPr/>
          </p:nvSpPr>
          <p:spPr>
            <a:xfrm>
              <a:off x="2873872" y="2557288"/>
              <a:ext cx="1304987" cy="340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41918302-C457-44B6-950C-8F4B07F78BA4}"/>
                </a:ext>
              </a:extLst>
            </p:cNvPr>
            <p:cNvSpPr/>
            <p:nvPr/>
          </p:nvSpPr>
          <p:spPr>
            <a:xfrm rot="18629903">
              <a:off x="4561746" y="2572655"/>
              <a:ext cx="683059" cy="2805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5" name="四角形: 角を丸くする 34">
              <a:extLst>
                <a:ext uri="{FF2B5EF4-FFF2-40B4-BE49-F238E27FC236}">
                  <a16:creationId xmlns:a16="http://schemas.microsoft.com/office/drawing/2014/main" id="{9365AFFD-2DE7-4A90-80AF-09ECFCA814F1}"/>
                </a:ext>
              </a:extLst>
            </p:cNvPr>
            <p:cNvSpPr/>
            <p:nvPr/>
          </p:nvSpPr>
          <p:spPr>
            <a:xfrm rot="13931226">
              <a:off x="4602338" y="3436743"/>
              <a:ext cx="348197" cy="219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077C4485-0A56-47D6-AADE-967D73AE49E5}"/>
              </a:ext>
            </a:extLst>
          </p:cNvPr>
          <p:cNvGrpSpPr/>
          <p:nvPr/>
        </p:nvGrpSpPr>
        <p:grpSpPr>
          <a:xfrm rot="21368675">
            <a:off x="4326940" y="4137691"/>
            <a:ext cx="2459590" cy="1475998"/>
            <a:chOff x="3051300" y="4561385"/>
            <a:chExt cx="2459590" cy="1475998"/>
          </a:xfrm>
        </p:grpSpPr>
        <p:pic>
          <p:nvPicPr>
            <p:cNvPr id="36" name="図 35">
              <a:extLst>
                <a:ext uri="{FF2B5EF4-FFF2-40B4-BE49-F238E27FC236}">
                  <a16:creationId xmlns:a16="http://schemas.microsoft.com/office/drawing/2014/main" id="{468BDBC9-DAF4-49EF-9E05-8FE1496FA0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563" t="22185" r="12571" b="23890"/>
            <a:stretch/>
          </p:blipFill>
          <p:spPr>
            <a:xfrm rot="5682502">
              <a:off x="3541558" y="4645854"/>
              <a:ext cx="1475998" cy="1307059"/>
            </a:xfrm>
            <a:prstGeom prst="rect">
              <a:avLst/>
            </a:prstGeom>
          </p:spPr>
        </p:pic>
        <p:sp>
          <p:nvSpPr>
            <p:cNvPr id="14" name="矢印: 下 13">
              <a:extLst>
                <a:ext uri="{FF2B5EF4-FFF2-40B4-BE49-F238E27FC236}">
                  <a16:creationId xmlns:a16="http://schemas.microsoft.com/office/drawing/2014/main" id="{02112F64-4711-494B-9D5D-9BE114FF56DF}"/>
                </a:ext>
              </a:extLst>
            </p:cNvPr>
            <p:cNvSpPr/>
            <p:nvPr/>
          </p:nvSpPr>
          <p:spPr>
            <a:xfrm rot="231325">
              <a:off x="4099305" y="5369370"/>
              <a:ext cx="276727" cy="2165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C32C35D2-6005-4CEB-B9D8-9CAF45A473C8}"/>
                </a:ext>
              </a:extLst>
            </p:cNvPr>
            <p:cNvSpPr txBox="1"/>
            <p:nvPr/>
          </p:nvSpPr>
          <p:spPr>
            <a:xfrm rot="231325">
              <a:off x="3051300" y="4997577"/>
              <a:ext cx="2459590"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検査</a:t>
              </a:r>
              <a:r>
                <a:rPr kumimoji="1" lang="en-US" altLang="ja-JP" sz="2000" b="1" dirty="0">
                  <a:solidFill>
                    <a:srgbClr val="FF0000"/>
                  </a:solidFill>
                  <a:latin typeface="Meiryo UI" panose="020B0604030504040204" pitchFamily="50" charset="-128"/>
                  <a:ea typeface="Meiryo UI" panose="020B0604030504040204" pitchFamily="50" charset="-128"/>
                </a:rPr>
                <a:t>NG</a:t>
              </a:r>
              <a:r>
                <a:rPr kumimoji="1" lang="ja-JP" altLang="en-US" sz="2000" b="1" dirty="0">
                  <a:solidFill>
                    <a:srgbClr val="FF0000"/>
                  </a:solidFill>
                  <a:latin typeface="Meiryo UI" panose="020B0604030504040204" pitchFamily="50" charset="-128"/>
                  <a:ea typeface="Meiryo UI" panose="020B0604030504040204" pitchFamily="50" charset="-128"/>
                </a:rPr>
                <a:t>時自動排出</a:t>
              </a:r>
            </a:p>
          </p:txBody>
        </p:sp>
      </p:grpSp>
      <p:pic>
        <p:nvPicPr>
          <p:cNvPr id="3" name="図 2"/>
          <p:cNvPicPr>
            <a:picLocks noChangeAspect="1"/>
          </p:cNvPicPr>
          <p:nvPr/>
        </p:nvPicPr>
        <p:blipFill rotWithShape="1">
          <a:blip r:embed="rId14" cstate="print">
            <a:extLst>
              <a:ext uri="{28A0092B-C50C-407E-A947-70E740481C1C}">
                <a14:useLocalDpi xmlns:a14="http://schemas.microsoft.com/office/drawing/2010/main" val="0"/>
              </a:ext>
            </a:extLst>
          </a:blip>
          <a:srcRect l="34963" t="24914" r="26667" b="26493"/>
          <a:stretch/>
        </p:blipFill>
        <p:spPr>
          <a:xfrm rot="5400000">
            <a:off x="4917697" y="4337241"/>
            <a:ext cx="1231981" cy="1288444"/>
          </a:xfrm>
          <a:prstGeom prst="rect">
            <a:avLst/>
          </a:prstGeom>
        </p:spPr>
      </p:pic>
      <p:sp>
        <p:nvSpPr>
          <p:cNvPr id="2" name="テキスト ボックス 1"/>
          <p:cNvSpPr txBox="1"/>
          <p:nvPr/>
        </p:nvSpPr>
        <p:spPr>
          <a:xfrm>
            <a:off x="9352596" y="2770355"/>
            <a:ext cx="2743731" cy="335617"/>
          </a:xfrm>
          <a:prstGeom prst="rect">
            <a:avLst/>
          </a:prstGeom>
          <a:solidFill>
            <a:srgbClr val="FFFF00"/>
          </a:solidFill>
          <a:ln>
            <a:solidFill>
              <a:schemeClr val="tx1">
                <a:lumMod val="50000"/>
                <a:lumOff val="50000"/>
              </a:schemeClr>
            </a:solid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①</a:t>
            </a:r>
            <a:r>
              <a:rPr kumimoji="1" lang="ja-JP" altLang="en-US" sz="1600" b="1" dirty="0">
                <a:latin typeface="Meiryo UI" panose="020B0604030504040204" pitchFamily="50" charset="-128"/>
                <a:ea typeface="Meiryo UI" panose="020B0604030504040204" pitchFamily="50" charset="-128"/>
              </a:rPr>
              <a:t>アウターを設備上面にセット</a:t>
            </a:r>
          </a:p>
        </p:txBody>
      </p:sp>
      <p:sp>
        <p:nvSpPr>
          <p:cNvPr id="38" name="テキスト ボックス 37"/>
          <p:cNvSpPr txBox="1"/>
          <p:nvPr/>
        </p:nvSpPr>
        <p:spPr>
          <a:xfrm>
            <a:off x="9352595" y="3509644"/>
            <a:ext cx="2743731" cy="584775"/>
          </a:xfrm>
          <a:prstGeom prst="rect">
            <a:avLst/>
          </a:prstGeom>
          <a:solidFill>
            <a:srgbClr val="FFFF00"/>
          </a:solidFill>
          <a:ln>
            <a:solidFill>
              <a:schemeClr val="tx1">
                <a:lumMod val="50000"/>
                <a:lumOff val="50000"/>
              </a:schemeClr>
            </a:solid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②スポンジを設備下側にセット</a:t>
            </a:r>
            <a:endParaRPr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　　　離型紙をはがす</a:t>
            </a:r>
          </a:p>
        </p:txBody>
      </p:sp>
      <p:sp>
        <p:nvSpPr>
          <p:cNvPr id="39" name="テキスト ボックス 38"/>
          <p:cNvSpPr txBox="1"/>
          <p:nvPr/>
        </p:nvSpPr>
        <p:spPr>
          <a:xfrm>
            <a:off x="9371728" y="4467717"/>
            <a:ext cx="2743731" cy="584775"/>
          </a:xfrm>
          <a:prstGeom prst="rect">
            <a:avLst/>
          </a:prstGeom>
          <a:solidFill>
            <a:srgbClr val="FFFF00"/>
          </a:solidFill>
          <a:ln>
            <a:solidFill>
              <a:schemeClr val="tx1">
                <a:lumMod val="50000"/>
                <a:lumOff val="50000"/>
              </a:schemeClr>
            </a:solid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③設備起動</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設備上昇・スポンジ貼付</a:t>
            </a:r>
            <a:endParaRPr lang="en-US" altLang="ja-JP" sz="1600"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9359698" y="5489777"/>
            <a:ext cx="2746788" cy="584775"/>
          </a:xfrm>
          <a:prstGeom prst="rect">
            <a:avLst/>
          </a:prstGeom>
          <a:solidFill>
            <a:srgbClr val="FFFF00"/>
          </a:solidFill>
          <a:ln>
            <a:solidFill>
              <a:schemeClr val="tx1">
                <a:lumMod val="50000"/>
                <a:lumOff val="50000"/>
              </a:schemeClr>
            </a:solid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④スポンジ貼付後</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設備下降・製品完成</a:t>
            </a:r>
            <a:endParaRPr lang="en-US" altLang="ja-JP" sz="1600"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5</a:t>
            </a:r>
            <a:endParaRPr lang="ja-JP" altLang="en-US" sz="32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CD11498-ED6E-4027-B41E-C07798104891}"/>
              </a:ext>
            </a:extLst>
          </p:cNvPr>
          <p:cNvSpPr txBox="1"/>
          <p:nvPr/>
        </p:nvSpPr>
        <p:spPr>
          <a:xfrm>
            <a:off x="11068007" y="2258572"/>
            <a:ext cx="763351" cy="338554"/>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ん～～</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85354" y="748502"/>
            <a:ext cx="3124573"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⑩スポンジ貼付と検査機の流れ</a:t>
            </a:r>
            <a:endParaRPr kumimoji="1" lang="ja-JP" altLang="en-US" sz="1600" dirty="0">
              <a:latin typeface="Meiryo UI" panose="020B0604030504040204" pitchFamily="50" charset="-128"/>
              <a:ea typeface="Meiryo UI" panose="020B0604030504040204" pitchFamily="50" charset="-128"/>
            </a:endParaRPr>
          </a:p>
        </p:txBody>
      </p:sp>
      <p:sp>
        <p:nvSpPr>
          <p:cNvPr id="49" name="雲形吹き出し 48"/>
          <p:cNvSpPr/>
          <p:nvPr/>
        </p:nvSpPr>
        <p:spPr>
          <a:xfrm>
            <a:off x="7548880" y="697318"/>
            <a:ext cx="3070364" cy="878117"/>
          </a:xfrm>
          <a:prstGeom prst="cloudCallout">
            <a:avLst>
              <a:gd name="adj1" fmla="val 57888"/>
              <a:gd name="adj2" fmla="val 83381"/>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スポンジはどうやって</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ja-JP" altLang="en-US" sz="1600" dirty="0">
                <a:solidFill>
                  <a:schemeClr val="tx1"/>
                </a:solidFill>
                <a:latin typeface="Meiryo UI" panose="020B0604030504040204" pitchFamily="50" charset="-128"/>
                <a:ea typeface="Meiryo UI" panose="020B0604030504040204" pitchFamily="50" charset="-128"/>
              </a:rPr>
              <a:t>貼付てるんだろ・・・？</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1281041" y="1849434"/>
            <a:ext cx="1637334" cy="13281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00408" y="1519261"/>
            <a:ext cx="1841937" cy="358764"/>
          </a:xfrm>
          <a:prstGeom prst="rect">
            <a:avLst/>
          </a:prstGeom>
          <a:solidFill>
            <a:srgbClr val="FF5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この不良だけ発生</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pic>
        <p:nvPicPr>
          <p:cNvPr id="55"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829151">
            <a:off x="11741604" y="1943603"/>
            <a:ext cx="323776" cy="47218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829151">
            <a:off x="10731387" y="891553"/>
            <a:ext cx="323776" cy="472188"/>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15/31</a:t>
            </a:r>
            <a:endParaRPr kumimoji="1" lang="ja-JP" altLang="en-US" sz="1200" b="1" dirty="0">
              <a:latin typeface="Meiryo UI" panose="020B0604030504040204" pitchFamily="50" charset="-128"/>
              <a:ea typeface="Meiryo UI" panose="020B0604030504040204" pitchFamily="50" charset="-128"/>
            </a:endParaRPr>
          </a:p>
        </p:txBody>
      </p:sp>
      <p:sp>
        <p:nvSpPr>
          <p:cNvPr id="30" name="下矢印 29"/>
          <p:cNvSpPr/>
          <p:nvPr/>
        </p:nvSpPr>
        <p:spPr>
          <a:xfrm>
            <a:off x="10375903" y="3152498"/>
            <a:ext cx="682171" cy="31421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下矢印 65"/>
          <p:cNvSpPr/>
          <p:nvPr/>
        </p:nvSpPr>
        <p:spPr>
          <a:xfrm>
            <a:off x="10375903" y="4125960"/>
            <a:ext cx="682171" cy="31421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下矢印 63"/>
          <p:cNvSpPr/>
          <p:nvPr/>
        </p:nvSpPr>
        <p:spPr>
          <a:xfrm>
            <a:off x="10380851" y="5121719"/>
            <a:ext cx="682171" cy="314219"/>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ビデオ">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6"/>
          <a:stretch>
            <a:fillRect/>
          </a:stretch>
        </p:blipFill>
        <p:spPr>
          <a:xfrm>
            <a:off x="6822978" y="2161239"/>
            <a:ext cx="2238390" cy="3972560"/>
          </a:xfrm>
          <a:prstGeom prst="rect">
            <a:avLst/>
          </a:prstGeom>
        </p:spPr>
      </p:pic>
      <p:pic>
        <p:nvPicPr>
          <p:cNvPr id="53" name="2st移動1">
            <a:hlinkClick r:id="" action="ppaction://media"/>
          </p:cNvPr>
          <p:cNvPicPr>
            <a:picLocks noChangeAspect="1"/>
          </p:cNvPicPr>
          <p:nvPr>
            <a:videoFile r:link="rId4"/>
            <p:extLst>
              <p:ext uri="{DAA4B4D4-6D71-4841-9C94-3DE7FCFB9230}">
                <p14:media xmlns:p14="http://schemas.microsoft.com/office/powerpoint/2010/main" r:embed="rId5">
                  <p14:trim st="3570" end="2520.0113"/>
                </p14:media>
              </p:ext>
            </p:extLst>
          </p:nvPr>
        </p:nvPicPr>
        <p:blipFill rotWithShape="1">
          <a:blip r:embed="rId17"/>
          <a:srcRect t="53535" b="8657"/>
          <a:stretch>
            <a:fillRect/>
          </a:stretch>
        </p:blipFill>
        <p:spPr>
          <a:xfrm>
            <a:off x="3456433" y="4048409"/>
            <a:ext cx="3450194" cy="2174034"/>
          </a:xfrm>
          <a:prstGeom prst="rect">
            <a:avLst/>
          </a:prstGeom>
        </p:spPr>
      </p:pic>
      <p:grpSp>
        <p:nvGrpSpPr>
          <p:cNvPr id="4" name="グループ化 3"/>
          <p:cNvGrpSpPr/>
          <p:nvPr/>
        </p:nvGrpSpPr>
        <p:grpSpPr>
          <a:xfrm>
            <a:off x="1316000" y="3796015"/>
            <a:ext cx="2664248" cy="2523938"/>
            <a:chOff x="-5782724" y="889082"/>
            <a:chExt cx="2664248" cy="2523938"/>
          </a:xfrm>
        </p:grpSpPr>
        <p:pic>
          <p:nvPicPr>
            <p:cNvPr id="63" name="図 62">
              <a:extLst>
                <a:ext uri="{FF2B5EF4-FFF2-40B4-BE49-F238E27FC236}">
                  <a16:creationId xmlns:a16="http://schemas.microsoft.com/office/drawing/2014/main" id="{A6BB8CAB-7793-4012-A376-64A44B3ECA9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8973" t="21978" r="21027" b="22667"/>
            <a:stretch/>
          </p:blipFill>
          <p:spPr>
            <a:xfrm rot="5400000">
              <a:off x="-5996843" y="1103201"/>
              <a:ext cx="2523938" cy="2095700"/>
            </a:xfrm>
            <a:prstGeom prst="rect">
              <a:avLst/>
            </a:prstGeom>
          </p:spPr>
        </p:pic>
        <p:sp>
          <p:nvSpPr>
            <p:cNvPr id="65" name="楕円 64">
              <a:extLst>
                <a:ext uri="{FF2B5EF4-FFF2-40B4-BE49-F238E27FC236}">
                  <a16:creationId xmlns:a16="http://schemas.microsoft.com/office/drawing/2014/main" id="{62B64C4C-D7AC-4227-8BDB-CB7E4B24EC36}"/>
                </a:ext>
              </a:extLst>
            </p:cNvPr>
            <p:cNvSpPr/>
            <p:nvPr/>
          </p:nvSpPr>
          <p:spPr>
            <a:xfrm>
              <a:off x="-5132665" y="1453273"/>
              <a:ext cx="914400" cy="8802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7414631A-1FCE-4694-8E00-3BE4B0045227}"/>
                </a:ext>
              </a:extLst>
            </p:cNvPr>
            <p:cNvSpPr txBox="1"/>
            <p:nvPr/>
          </p:nvSpPr>
          <p:spPr>
            <a:xfrm>
              <a:off x="-5244692" y="2651913"/>
              <a:ext cx="1156086" cy="369332"/>
            </a:xfrm>
            <a:prstGeom prst="rect">
              <a:avLst/>
            </a:prstGeom>
            <a:noFill/>
          </p:spPr>
          <p:txBody>
            <a:bodyPr wrap="non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セット治具</a:t>
              </a:r>
            </a:p>
          </p:txBody>
        </p:sp>
        <p:sp>
          <p:nvSpPr>
            <p:cNvPr id="57" name="テキスト ボックス 56">
              <a:extLst>
                <a:ext uri="{FF2B5EF4-FFF2-40B4-BE49-F238E27FC236}">
                  <a16:creationId xmlns:a16="http://schemas.microsoft.com/office/drawing/2014/main" id="{9B1A5469-C828-4448-9085-AEEA103A0F2F}"/>
                </a:ext>
              </a:extLst>
            </p:cNvPr>
            <p:cNvSpPr txBox="1"/>
            <p:nvPr/>
          </p:nvSpPr>
          <p:spPr>
            <a:xfrm>
              <a:off x="-4340285" y="1228225"/>
              <a:ext cx="1221809" cy="369332"/>
            </a:xfrm>
            <a:prstGeom prst="rect">
              <a:avLst/>
            </a:prstGeom>
            <a:noFill/>
          </p:spPr>
          <p:txBody>
            <a:bodyPr wrap="non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矢印マーク</a:t>
              </a:r>
            </a:p>
          </p:txBody>
        </p:sp>
      </p:grpSp>
      <p:sp>
        <p:nvSpPr>
          <p:cNvPr id="17" name="テキスト ボックス 16"/>
          <p:cNvSpPr txBox="1"/>
          <p:nvPr/>
        </p:nvSpPr>
        <p:spPr>
          <a:xfrm>
            <a:off x="1316944" y="5968927"/>
            <a:ext cx="5508239" cy="338554"/>
          </a:xfrm>
          <a:prstGeom prst="rect">
            <a:avLst/>
          </a:prstGeom>
          <a:solidFill>
            <a:schemeClr val="bg1"/>
          </a:solidFill>
          <a:ln w="12700">
            <a:solidFill>
              <a:schemeClr val="tx1"/>
            </a:solidFill>
          </a:ln>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製品の矢印マークとセット治具内側の切りかけ部に合わせてセット</a:t>
            </a:r>
          </a:p>
        </p:txBody>
      </p:sp>
      <p:grpSp>
        <p:nvGrpSpPr>
          <p:cNvPr id="27" name="グループ化 26"/>
          <p:cNvGrpSpPr/>
          <p:nvPr/>
        </p:nvGrpSpPr>
        <p:grpSpPr>
          <a:xfrm>
            <a:off x="39056" y="4451666"/>
            <a:ext cx="1854954" cy="2324516"/>
            <a:chOff x="60082" y="4497665"/>
            <a:chExt cx="1854954" cy="2324516"/>
          </a:xfrm>
        </p:grpSpPr>
        <p:pic>
          <p:nvPicPr>
            <p:cNvPr id="25" name="図 24"/>
            <p:cNvPicPr>
              <a:picLocks noChangeAspect="1"/>
            </p:cNvPicPr>
            <p:nvPr/>
          </p:nvPicPr>
          <p:blipFill rotWithShape="1">
            <a:blip r:embed="rId19">
              <a:extLst>
                <a:ext uri="{28A0092B-C50C-407E-A947-70E740481C1C}">
                  <a14:useLocalDpi xmlns:a14="http://schemas.microsoft.com/office/drawing/2010/main" val="0"/>
                </a:ext>
              </a:extLst>
            </a:blip>
            <a:srcRect l="22813" t="199" r="12166" b="7982"/>
            <a:stretch/>
          </p:blipFill>
          <p:spPr>
            <a:xfrm>
              <a:off x="209549" y="4790288"/>
              <a:ext cx="1143001" cy="1919676"/>
            </a:xfrm>
            <a:prstGeom prst="rect">
              <a:avLst/>
            </a:prstGeom>
          </p:spPr>
        </p:pic>
        <p:pic>
          <p:nvPicPr>
            <p:cNvPr id="59"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829151">
              <a:off x="538040" y="4497665"/>
              <a:ext cx="323776" cy="47218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829151">
              <a:off x="60082" y="4691895"/>
              <a:ext cx="323776" cy="472188"/>
            </a:xfrm>
            <a:prstGeom prst="rect">
              <a:avLst/>
            </a:prstGeom>
            <a:noFill/>
            <a:extLst>
              <a:ext uri="{909E8E84-426E-40DD-AFC4-6F175D3DCCD1}">
                <a14:hiddenFill xmlns:a14="http://schemas.microsoft.com/office/drawing/2010/main">
                  <a:solidFill>
                    <a:srgbClr val="FFFFFF"/>
                  </a:solidFill>
                </a14:hiddenFill>
              </a:ext>
            </a:extLst>
          </p:spPr>
        </p:pic>
        <p:sp>
          <p:nvSpPr>
            <p:cNvPr id="61" name="テキスト ボックス 60">
              <a:extLst>
                <a:ext uri="{FF2B5EF4-FFF2-40B4-BE49-F238E27FC236}">
                  <a16:creationId xmlns:a16="http://schemas.microsoft.com/office/drawing/2014/main" id="{ECD11498-ED6E-4027-B41E-C07798104891}"/>
                </a:ext>
              </a:extLst>
            </p:cNvPr>
            <p:cNvSpPr txBox="1"/>
            <p:nvPr/>
          </p:nvSpPr>
          <p:spPr>
            <a:xfrm rot="19322881">
              <a:off x="87743" y="6330679"/>
              <a:ext cx="595035" cy="338554"/>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何？</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ECD11498-ED6E-4027-B41E-C07798104891}"/>
                </a:ext>
              </a:extLst>
            </p:cNvPr>
            <p:cNvSpPr txBox="1"/>
            <p:nvPr/>
          </p:nvSpPr>
          <p:spPr>
            <a:xfrm rot="1779371">
              <a:off x="1320001" y="6483627"/>
              <a:ext cx="595035" cy="338554"/>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何？</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grpSp>
      <p:sp>
        <p:nvSpPr>
          <p:cNvPr id="50" name="雲形吹き出し 49"/>
          <p:cNvSpPr/>
          <p:nvPr/>
        </p:nvSpPr>
        <p:spPr>
          <a:xfrm>
            <a:off x="1711504" y="5842663"/>
            <a:ext cx="2873447" cy="786028"/>
          </a:xfrm>
          <a:prstGeom prst="cloudCallout">
            <a:avLst>
              <a:gd name="adj1" fmla="val -71273"/>
              <a:gd name="adj2" fmla="val -6739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はみ出し不良って</a:t>
            </a:r>
            <a:endParaRPr kumimoji="1" lang="en-US" altLang="ja-JP" dirty="0">
              <a:solidFill>
                <a:schemeClr val="tx1"/>
              </a:solidFill>
              <a:latin typeface="Meiryo UI" panose="020B0604030504040204" pitchFamily="50" charset="-128"/>
              <a:ea typeface="Meiryo UI" panose="020B0604030504040204" pitchFamily="50" charset="-128"/>
            </a:endParaRPr>
          </a:p>
          <a:p>
            <a:pPr algn="ctr"/>
            <a:r>
              <a:rPr kumimoji="1" lang="ja-JP" altLang="en-US" dirty="0">
                <a:solidFill>
                  <a:schemeClr val="tx1"/>
                </a:solidFill>
                <a:latin typeface="Meiryo UI" panose="020B0604030504040204" pitchFamily="50" charset="-128"/>
                <a:ea typeface="Meiryo UI" panose="020B0604030504040204" pitchFamily="50" charset="-128"/>
              </a:rPr>
              <a:t>どんな不良</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a:t>
            </a:r>
            <a:endParaRPr kumimoji="1" lang="en-US" altLang="ja-JP" dirty="0">
              <a:solidFill>
                <a:schemeClr val="tx1"/>
              </a:solidFill>
              <a:latin typeface="Meiryo UI" panose="020B0604030504040204" pitchFamily="50" charset="-128"/>
              <a:ea typeface="Meiryo UI" panose="020B0604030504040204" pitchFamily="50" charset="-128"/>
            </a:endParaRPr>
          </a:p>
        </p:txBody>
      </p:sp>
      <p:cxnSp>
        <p:nvCxnSpPr>
          <p:cNvPr id="34" name="直線矢印コネクタ 33"/>
          <p:cNvCxnSpPr>
            <a:stCxn id="8" idx="0"/>
            <a:endCxn id="11" idx="3"/>
          </p:cNvCxnSpPr>
          <p:nvPr/>
        </p:nvCxnSpPr>
        <p:spPr>
          <a:xfrm flipH="1" flipV="1">
            <a:off x="1754532" y="2335621"/>
            <a:ext cx="635890" cy="4664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26" idx="0"/>
          </p:cNvCxnSpPr>
          <p:nvPr/>
        </p:nvCxnSpPr>
        <p:spPr>
          <a:xfrm flipH="1" flipV="1">
            <a:off x="3899619" y="2385079"/>
            <a:ext cx="160821" cy="40856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a:stCxn id="31" idx="0"/>
          </p:cNvCxnSpPr>
          <p:nvPr/>
        </p:nvCxnSpPr>
        <p:spPr>
          <a:xfrm flipH="1" flipV="1">
            <a:off x="5362240" y="2291650"/>
            <a:ext cx="549959" cy="4879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31" idx="1"/>
            <a:endCxn id="35" idx="2"/>
          </p:cNvCxnSpPr>
          <p:nvPr/>
        </p:nvCxnSpPr>
        <p:spPr>
          <a:xfrm flipH="1">
            <a:off x="5219624" y="2964237"/>
            <a:ext cx="367806" cy="224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597501"/>
      </p:ext>
    </p:extLst>
  </p:cSld>
  <p:clrMapOvr>
    <a:masterClrMapping/>
  </p:clrMapOvr>
  <p:transition advTm="630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par>
                                <p:cTn id="11" presetID="1" presetClass="mediacall" presetSubtype="0" fill="hold" nodeType="withEffect">
                                  <p:stCondLst>
                                    <p:cond delay="0"/>
                                  </p:stCondLst>
                                  <p:childTnLst>
                                    <p:cmd type="call" cmd="playFrom(0.0)">
                                      <p:cBhvr>
                                        <p:cTn id="12" dur="18333" fill="hold"/>
                                        <p:tgtEl>
                                          <p:spTgt spid="46"/>
                                        </p:tgtEl>
                                      </p:cBhvr>
                                    </p:cmd>
                                  </p:childTnLst>
                                </p:cTn>
                              </p:par>
                              <p:par>
                                <p:cTn id="13" presetID="10" presetClass="entr" presetSubtype="0" fill="hold" grpId="0" nodeType="withEffect">
                                  <p:stCondLst>
                                    <p:cond delay="1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385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 presetClass="exit" presetSubtype="0" fill="hold" grpId="1" nodeType="withEffect">
                                  <p:stCondLst>
                                    <p:cond delay="3850"/>
                                  </p:stCondLst>
                                  <p:childTnLst>
                                    <p:set>
                                      <p:cBhvr>
                                        <p:cTn id="20" dur="1" fill="hold">
                                          <p:stCondLst>
                                            <p:cond delay="0"/>
                                          </p:stCondLst>
                                        </p:cTn>
                                        <p:tgtEl>
                                          <p:spTgt spid="2"/>
                                        </p:tgtEl>
                                        <p:attrNameLst>
                                          <p:attrName>style.visibility</p:attrName>
                                        </p:attrNameLst>
                                      </p:cBhvr>
                                      <p:to>
                                        <p:strVal val="hidden"/>
                                      </p:to>
                                    </p:set>
                                  </p:childTnLst>
                                </p:cTn>
                              </p:par>
                              <p:par>
                                <p:cTn id="21" presetID="10" presetClass="entr" presetSubtype="0" fill="hold" grpId="0" nodeType="withEffect">
                                  <p:stCondLst>
                                    <p:cond delay="45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1150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par>
                                <p:cTn id="27" presetID="1" presetClass="exit" presetSubtype="0" fill="hold" grpId="1" nodeType="withEffect">
                                  <p:stCondLst>
                                    <p:cond delay="11500"/>
                                  </p:stCondLst>
                                  <p:childTnLst>
                                    <p:set>
                                      <p:cBhvr>
                                        <p:cTn id="28" dur="1" fill="hold">
                                          <p:stCondLst>
                                            <p:cond delay="0"/>
                                          </p:stCondLst>
                                        </p:cTn>
                                        <p:tgtEl>
                                          <p:spTgt spid="38"/>
                                        </p:tgtEl>
                                        <p:attrNameLst>
                                          <p:attrName>style.visibility</p:attrName>
                                        </p:attrNameLst>
                                      </p:cBhvr>
                                      <p:to>
                                        <p:strVal val="hidden"/>
                                      </p:to>
                                    </p:set>
                                  </p:childTnLst>
                                </p:cTn>
                              </p:par>
                              <p:par>
                                <p:cTn id="29" presetID="10" presetClass="entr" presetSubtype="0" fill="hold" grpId="0" nodeType="withEffect">
                                  <p:stCondLst>
                                    <p:cond delay="120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70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 presetClass="exit" presetSubtype="0" fill="hold" grpId="1" nodeType="withEffect">
                                  <p:stCondLst>
                                    <p:cond delay="17000"/>
                                  </p:stCondLst>
                                  <p:childTnLst>
                                    <p:set>
                                      <p:cBhvr>
                                        <p:cTn id="36" dur="1" fill="hold">
                                          <p:stCondLst>
                                            <p:cond delay="0"/>
                                          </p:stCondLst>
                                        </p:cTn>
                                        <p:tgtEl>
                                          <p:spTgt spid="39"/>
                                        </p:tgtEl>
                                        <p:attrNameLst>
                                          <p:attrName>style.visibility</p:attrName>
                                        </p:attrNameLst>
                                      </p:cBhvr>
                                      <p:to>
                                        <p:strVal val="hidden"/>
                                      </p:to>
                                    </p:set>
                                  </p:childTnLst>
                                </p:cTn>
                              </p:par>
                              <p:par>
                                <p:cTn id="37" presetID="10" presetClass="entr" presetSubtype="0" fill="hold" grpId="0" nodeType="withEffect">
                                  <p:stCondLst>
                                    <p:cond delay="175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00"/>
                            </p:stCondLst>
                            <p:childTnLst>
                              <p:par>
                                <p:cTn id="53" presetID="10" presetClass="entr" presetSubtype="0" fill="hold" nodeType="afterEffect">
                                  <p:stCondLst>
                                    <p:cond delay="175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 presetClass="mediacall" presetSubtype="0" fill="hold" nodeType="withEffect">
                                  <p:stCondLst>
                                    <p:cond delay="1750"/>
                                  </p:stCondLst>
                                  <p:childTnLst>
                                    <p:cmd type="call" cmd="playFrom(0.0)">
                                      <p:cBhvr>
                                        <p:cTn id="57" dur="1215" fill="hold"/>
                                        <p:tgtEl>
                                          <p:spTgt spid="53"/>
                                        </p:tgtEl>
                                      </p:cBhvr>
                                    </p:cmd>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3"/>
                                        </p:tgtEl>
                                        <p:attrNameLst>
                                          <p:attrName>style.visibility</p:attrName>
                                        </p:attrNameLst>
                                      </p:cBhvr>
                                      <p:to>
                                        <p:strVal val="hidden"/>
                                      </p:to>
                                    </p:set>
                                    <p:cmd type="call" cmd="stop">
                                      <p:cBhvr>
                                        <p:cTn id="62" dur="1">
                                          <p:stCondLst>
                                            <p:cond delay="0"/>
                                          </p:stCondLst>
                                        </p:cTn>
                                        <p:tgtEl>
                                          <p:spTgt spid="53"/>
                                        </p:tgtEl>
                                      </p:cBhvr>
                                    </p:cmd>
                                  </p:childTnLst>
                                </p:cTn>
                              </p:par>
                              <p:par>
                                <p:cTn id="63" presetID="1" presetClass="exit" presetSubtype="0" fill="hold" nodeType="withEffect">
                                  <p:stCondLst>
                                    <p:cond delay="0"/>
                                  </p:stCondLst>
                                  <p:childTnLst>
                                    <p:set>
                                      <p:cBhvr>
                                        <p:cTn id="64" dur="1" fill="hold">
                                          <p:stCondLst>
                                            <p:cond delay="0"/>
                                          </p:stCondLst>
                                        </p:cTn>
                                        <p:tgtEl>
                                          <p:spTgt spid="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par>
                          <p:cTn id="68" fill="hold">
                            <p:stCondLst>
                              <p:cond delay="500"/>
                            </p:stCondLst>
                            <p:childTnLst>
                              <p:par>
                                <p:cTn id="69" presetID="10" presetClass="entr" presetSubtype="0" fill="hold" nodeType="afterEffect">
                                  <p:stCondLst>
                                    <p:cond delay="250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 presetClass="exit" presetSubtype="0" fill="hold"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
                                        <p:tgtEl>
                                          <p:spTgt spid="16"/>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 presetClass="exit" presetSubtype="0" fill="hold" grpId="1" nodeType="withEffect">
                                  <p:stCondLst>
                                    <p:cond delay="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4" fill="hold" display="0">
                  <p:stCondLst>
                    <p:cond delay="indefinite"/>
                  </p:stCondLst>
                </p:cTn>
                <p:tgtEl>
                  <p:spTgt spid="53"/>
                </p:tgtEl>
              </p:cMediaNode>
            </p:video>
            <p:video>
              <p:cMediaNode vol="80000" mute="1">
                <p:cTn id="105" fill="hold" display="0">
                  <p:stCondLst>
                    <p:cond delay="indefinite"/>
                  </p:stCondLst>
                </p:cTn>
                <p:tgtEl>
                  <p:spTgt spid="46"/>
                </p:tgtEl>
              </p:cMediaNode>
            </p:video>
          </p:childTnLst>
        </p:cTn>
      </p:par>
    </p:tnLst>
    <p:bldLst>
      <p:bldP spid="9" grpId="0" animBg="1"/>
      <p:bldP spid="2" grpId="0" animBg="1"/>
      <p:bldP spid="2" grpId="1" animBg="1"/>
      <p:bldP spid="38" grpId="0" animBg="1"/>
      <p:bldP spid="38" grpId="1" animBg="1"/>
      <p:bldP spid="39" grpId="0" animBg="1"/>
      <p:bldP spid="39" grpId="1" animBg="1"/>
      <p:bldP spid="40" grpId="0" animBg="1"/>
      <p:bldP spid="40" grpId="1" animBg="1"/>
      <p:bldP spid="16" grpId="0" animBg="1"/>
      <p:bldP spid="24" grpId="0" animBg="1"/>
      <p:bldP spid="30" grpId="0" animBg="1"/>
      <p:bldP spid="66" grpId="0" animBg="1"/>
      <p:bldP spid="64" grpId="0" animBg="1"/>
      <p:bldP spid="17" grpId="0" animBg="1"/>
      <p:bldP spid="17" grpId="1" animBg="1"/>
      <p:bldP spid="50" grpId="0" animBg="1"/>
    </p:bldLst>
  </p:timing>
  <p:extLst>
    <p:ext uri="{E180D4A7-C9FB-4DFB-919C-405C955672EB}">
      <p14:showEvtLst xmlns:p14="http://schemas.microsoft.com/office/powerpoint/2010/main">
        <p14:playEvt time="6045" objId="46"/>
        <p14:stopEvt time="24558" objId="46"/>
        <p14:playEvt time="35315" objId="53"/>
        <p14:stopEvt time="36837" objId="5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グループ化 151"/>
          <p:cNvGrpSpPr/>
          <p:nvPr/>
        </p:nvGrpSpPr>
        <p:grpSpPr>
          <a:xfrm>
            <a:off x="4962133" y="4682577"/>
            <a:ext cx="576155" cy="841738"/>
            <a:chOff x="2179021" y="4410738"/>
            <a:chExt cx="961875" cy="2056444"/>
          </a:xfrm>
        </p:grpSpPr>
        <p:sp>
          <p:nvSpPr>
            <p:cNvPr id="158" name="直方体 157">
              <a:extLst>
                <a:ext uri="{FF2B5EF4-FFF2-40B4-BE49-F238E27FC236}">
                  <a16:creationId xmlns:a16="http://schemas.microsoft.com/office/drawing/2014/main" id="{571D0AA1-1A62-4B9D-9DFA-89481A65E023}"/>
                </a:ext>
              </a:extLst>
            </p:cNvPr>
            <p:cNvSpPr/>
            <p:nvPr/>
          </p:nvSpPr>
          <p:spPr>
            <a:xfrm rot="594931">
              <a:off x="2179021" y="6054452"/>
              <a:ext cx="843244" cy="412730"/>
            </a:xfrm>
            <a:prstGeom prst="cube">
              <a:avLst>
                <a:gd name="adj" fmla="val 79126"/>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4" name="円柱 163">
              <a:extLst>
                <a:ext uri="{FF2B5EF4-FFF2-40B4-BE49-F238E27FC236}">
                  <a16:creationId xmlns:a16="http://schemas.microsoft.com/office/drawing/2014/main" id="{4684EC2A-E77A-41D2-BBA5-77375F5A0B48}"/>
                </a:ext>
              </a:extLst>
            </p:cNvPr>
            <p:cNvSpPr/>
            <p:nvPr/>
          </p:nvSpPr>
          <p:spPr>
            <a:xfrm>
              <a:off x="2466535" y="5804592"/>
              <a:ext cx="268216" cy="445024"/>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66" name="図 165">
              <a:extLst>
                <a:ext uri="{FF2B5EF4-FFF2-40B4-BE49-F238E27FC236}">
                  <a16:creationId xmlns:a16="http://schemas.microsoft.com/office/drawing/2014/main" id="{F27C4737-BB81-4482-B3FD-1C89E00DF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6" t="17901" r="1643" b="30644"/>
            <a:stretch/>
          </p:blipFill>
          <p:spPr>
            <a:xfrm flipH="1">
              <a:off x="2200931" y="4410738"/>
              <a:ext cx="939965" cy="1312274"/>
            </a:xfrm>
            <a:prstGeom prst="rect">
              <a:avLst/>
            </a:prstGeom>
          </p:spPr>
        </p:pic>
        <p:sp>
          <p:nvSpPr>
            <p:cNvPr id="167" name="円柱 166">
              <a:extLst>
                <a:ext uri="{FF2B5EF4-FFF2-40B4-BE49-F238E27FC236}">
                  <a16:creationId xmlns:a16="http://schemas.microsoft.com/office/drawing/2014/main" id="{9E91DC96-FB4D-4630-AC3F-E389CCA0EE9B}"/>
                </a:ext>
              </a:extLst>
            </p:cNvPr>
            <p:cNvSpPr/>
            <p:nvPr/>
          </p:nvSpPr>
          <p:spPr>
            <a:xfrm>
              <a:off x="2516221" y="5660141"/>
              <a:ext cx="153676" cy="327816"/>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8" name="二等辺三角形 167">
              <a:extLst>
                <a:ext uri="{FF2B5EF4-FFF2-40B4-BE49-F238E27FC236}">
                  <a16:creationId xmlns:a16="http://schemas.microsoft.com/office/drawing/2014/main" id="{60905D7D-C7DD-46F1-932C-2C7FD7566FB9}"/>
                </a:ext>
              </a:extLst>
            </p:cNvPr>
            <p:cNvSpPr/>
            <p:nvPr/>
          </p:nvSpPr>
          <p:spPr>
            <a:xfrm rot="11424170">
              <a:off x="2477253" y="5653849"/>
              <a:ext cx="217574" cy="881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79" name="グループ化 178">
            <a:extLst>
              <a:ext uri="{FF2B5EF4-FFF2-40B4-BE49-F238E27FC236}">
                <a16:creationId xmlns:a16="http://schemas.microsoft.com/office/drawing/2014/main" id="{9DBBB80B-6291-4810-BEC7-CAC646D50273}"/>
              </a:ext>
            </a:extLst>
          </p:cNvPr>
          <p:cNvGrpSpPr/>
          <p:nvPr/>
        </p:nvGrpSpPr>
        <p:grpSpPr>
          <a:xfrm>
            <a:off x="5090805" y="1063422"/>
            <a:ext cx="2628000" cy="2628000"/>
            <a:chOff x="0" y="0"/>
            <a:chExt cx="5040000" cy="5040000"/>
          </a:xfrm>
        </p:grpSpPr>
        <p:sp>
          <p:nvSpPr>
            <p:cNvPr id="180" name="楕円 179">
              <a:extLst>
                <a:ext uri="{FF2B5EF4-FFF2-40B4-BE49-F238E27FC236}">
                  <a16:creationId xmlns:a16="http://schemas.microsoft.com/office/drawing/2014/main" id="{7AC4524C-91B6-449C-9F9D-C65DEEFB7074}"/>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1" name="楕円 180">
              <a:extLst>
                <a:ext uri="{FF2B5EF4-FFF2-40B4-BE49-F238E27FC236}">
                  <a16:creationId xmlns:a16="http://schemas.microsoft.com/office/drawing/2014/main" id="{286AADA5-AEFE-4546-B206-B9E9C72FD79B}"/>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2" name="楕円 181">
              <a:extLst>
                <a:ext uri="{FF2B5EF4-FFF2-40B4-BE49-F238E27FC236}">
                  <a16:creationId xmlns:a16="http://schemas.microsoft.com/office/drawing/2014/main" id="{0009D86B-F9E2-425A-B1BF-1AFBECFAA300}"/>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84" name="グループ化 183">
            <a:extLst>
              <a:ext uri="{FF2B5EF4-FFF2-40B4-BE49-F238E27FC236}">
                <a16:creationId xmlns:a16="http://schemas.microsoft.com/office/drawing/2014/main" id="{EDCBA559-93D2-42A1-8A9F-052B7C40B59C}"/>
              </a:ext>
            </a:extLst>
          </p:cNvPr>
          <p:cNvGrpSpPr/>
          <p:nvPr/>
        </p:nvGrpSpPr>
        <p:grpSpPr>
          <a:xfrm>
            <a:off x="1343258" y="1063422"/>
            <a:ext cx="2628000" cy="2628000"/>
            <a:chOff x="0" y="0"/>
            <a:chExt cx="5040000" cy="5040000"/>
          </a:xfrm>
        </p:grpSpPr>
        <p:sp>
          <p:nvSpPr>
            <p:cNvPr id="185" name="楕円 184">
              <a:extLst>
                <a:ext uri="{FF2B5EF4-FFF2-40B4-BE49-F238E27FC236}">
                  <a16:creationId xmlns:a16="http://schemas.microsoft.com/office/drawing/2014/main" id="{38DB55BD-EC54-4851-A8D2-042C71A9AA95}"/>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6" name="楕円 185">
              <a:extLst>
                <a:ext uri="{FF2B5EF4-FFF2-40B4-BE49-F238E27FC236}">
                  <a16:creationId xmlns:a16="http://schemas.microsoft.com/office/drawing/2014/main" id="{A642B8B1-21D8-4715-BC23-630CACDAE9FA}"/>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8" name="楕円 207">
              <a:extLst>
                <a:ext uri="{FF2B5EF4-FFF2-40B4-BE49-F238E27FC236}">
                  <a16:creationId xmlns:a16="http://schemas.microsoft.com/office/drawing/2014/main" id="{335CCF07-B97B-42F2-84C8-AE4DE1DC5986}"/>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26" name="図 25"/>
          <p:cNvPicPr>
            <a:picLocks noChangeAspect="1"/>
          </p:cNvPicPr>
          <p:nvPr/>
        </p:nvPicPr>
        <p:blipFill rotWithShape="1">
          <a:blip r:embed="rId5">
            <a:extLst>
              <a:ext uri="{28A0092B-C50C-407E-A947-70E740481C1C}">
                <a14:useLocalDpi xmlns:a14="http://schemas.microsoft.com/office/drawing/2010/main" val="0"/>
              </a:ext>
            </a:extLst>
          </a:blip>
          <a:srcRect l="2468" t="2306" r="2724" b="2591"/>
          <a:stretch/>
        </p:blipFill>
        <p:spPr>
          <a:xfrm>
            <a:off x="8996347" y="1372917"/>
            <a:ext cx="2030485" cy="1519774"/>
          </a:xfrm>
          <a:prstGeom prst="rect">
            <a:avLst/>
          </a:prstGeom>
        </p:spPr>
      </p:pic>
      <p:sp>
        <p:nvSpPr>
          <p:cNvPr id="7" name="アーチ 6">
            <a:extLst>
              <a:ext uri="{FF2B5EF4-FFF2-40B4-BE49-F238E27FC236}">
                <a16:creationId xmlns:a16="http://schemas.microsoft.com/office/drawing/2014/main" id="{92359AEB-603C-472A-ACBC-966E540A4AAD}"/>
              </a:ext>
            </a:extLst>
          </p:cNvPr>
          <p:cNvSpPr/>
          <p:nvPr/>
        </p:nvSpPr>
        <p:spPr>
          <a:xfrm rot="1986064">
            <a:off x="1720130" y="1469545"/>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6FE8D00E-1FE4-4AF9-B1B5-31EF47C47824}"/>
              </a:ext>
            </a:extLst>
          </p:cNvPr>
          <p:cNvSpPr txBox="1"/>
          <p:nvPr/>
        </p:nvSpPr>
        <p:spPr>
          <a:xfrm>
            <a:off x="3923762" y="2063580"/>
            <a:ext cx="1130438" cy="523220"/>
          </a:xfrm>
          <a:prstGeom prst="rect">
            <a:avLst/>
          </a:prstGeom>
          <a:noFill/>
        </p:spPr>
        <p:txBody>
          <a:bodyPr wrap="none" rtlCol="0">
            <a:spAutoFit/>
          </a:bodyPr>
          <a:lstStyle/>
          <a:p>
            <a:r>
              <a:rPr kumimoji="1" lang="ja-JP" altLang="en-US" sz="1400" b="1" dirty="0">
                <a:solidFill>
                  <a:srgbClr val="FF0000"/>
                </a:solidFill>
                <a:latin typeface="Meiryo UI" panose="020B0604030504040204" pitchFamily="50" charset="-128"/>
                <a:ea typeface="Meiryo UI" panose="020B0604030504040204" pitchFamily="50" charset="-128"/>
              </a:rPr>
              <a:t>スポンジ</a:t>
            </a:r>
            <a:r>
              <a:rPr lang="ja-JP" altLang="en-US" sz="1400" b="1" dirty="0">
                <a:solidFill>
                  <a:srgbClr val="FF0000"/>
                </a:solidFill>
                <a:latin typeface="Meiryo UI" panose="020B0604030504040204" pitchFamily="50" charset="-128"/>
                <a:ea typeface="Meiryo UI" panose="020B0604030504040204" pitchFamily="50" charset="-128"/>
              </a:rPr>
              <a:t>貼付</a:t>
            </a:r>
            <a:endParaRPr lang="en-US" altLang="ja-JP" sz="1400" b="1" dirty="0">
              <a:solidFill>
                <a:srgbClr val="FF0000"/>
              </a:solidFill>
              <a:latin typeface="Meiryo UI" panose="020B0604030504040204" pitchFamily="50" charset="-128"/>
              <a:ea typeface="Meiryo UI" panose="020B0604030504040204" pitchFamily="50" charset="-128"/>
            </a:endParaRPr>
          </a:p>
          <a:p>
            <a:r>
              <a:rPr lang="ja-JP" altLang="en-US" sz="1400" b="1" dirty="0">
                <a:solidFill>
                  <a:srgbClr val="FF0000"/>
                </a:solidFill>
                <a:latin typeface="Meiryo UI" panose="020B0604030504040204" pitchFamily="50" charset="-128"/>
                <a:ea typeface="Meiryo UI" panose="020B0604030504040204" pitchFamily="50" charset="-128"/>
              </a:rPr>
              <a:t>禁止エリア</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sp>
        <p:nvSpPr>
          <p:cNvPr id="98" name="アーチ 97">
            <a:extLst>
              <a:ext uri="{FF2B5EF4-FFF2-40B4-BE49-F238E27FC236}">
                <a16:creationId xmlns:a16="http://schemas.microsoft.com/office/drawing/2014/main" id="{EAD0C52F-2E52-439B-8222-A7036186ACCC}"/>
              </a:ext>
            </a:extLst>
          </p:cNvPr>
          <p:cNvSpPr/>
          <p:nvPr/>
        </p:nvSpPr>
        <p:spPr>
          <a:xfrm rot="2579554">
            <a:off x="5479978" y="1500906"/>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45" name="楕円 244">
            <a:extLst>
              <a:ext uri="{FF2B5EF4-FFF2-40B4-BE49-F238E27FC236}">
                <a16:creationId xmlns:a16="http://schemas.microsoft.com/office/drawing/2014/main" id="{50CAD585-215F-4167-94A5-4B9C2767DD5D}"/>
              </a:ext>
            </a:extLst>
          </p:cNvPr>
          <p:cNvSpPr/>
          <p:nvPr/>
        </p:nvSpPr>
        <p:spPr>
          <a:xfrm>
            <a:off x="5373269" y="2188523"/>
            <a:ext cx="346190" cy="3901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08" name="直線コネクタ 107">
            <a:extLst>
              <a:ext uri="{FF2B5EF4-FFF2-40B4-BE49-F238E27FC236}">
                <a16:creationId xmlns:a16="http://schemas.microsoft.com/office/drawing/2014/main" id="{E441D371-F641-4CE9-8AFD-2A2EA9566803}"/>
              </a:ext>
            </a:extLst>
          </p:cNvPr>
          <p:cNvCxnSpPr>
            <a:cxnSpLocks/>
          </p:cNvCxnSpPr>
          <p:nvPr/>
        </p:nvCxnSpPr>
        <p:spPr>
          <a:xfrm>
            <a:off x="1398940" y="2562691"/>
            <a:ext cx="451541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72AFFB40-3F51-43FD-83EF-B5DDDFB64930}"/>
              </a:ext>
            </a:extLst>
          </p:cNvPr>
          <p:cNvCxnSpPr>
            <a:cxnSpLocks/>
          </p:cNvCxnSpPr>
          <p:nvPr/>
        </p:nvCxnSpPr>
        <p:spPr>
          <a:xfrm>
            <a:off x="1407266" y="2065128"/>
            <a:ext cx="4398981" cy="160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1" name="矢印: 下 250">
            <a:extLst>
              <a:ext uri="{FF2B5EF4-FFF2-40B4-BE49-F238E27FC236}">
                <a16:creationId xmlns:a16="http://schemas.microsoft.com/office/drawing/2014/main" id="{BFA1E979-32CA-4E22-8EEB-9B2F780C6D21}"/>
              </a:ext>
            </a:extLst>
          </p:cNvPr>
          <p:cNvSpPr/>
          <p:nvPr/>
        </p:nvSpPr>
        <p:spPr>
          <a:xfrm rot="3625534">
            <a:off x="6042067" y="1630907"/>
            <a:ext cx="492597" cy="1066834"/>
          </a:xfrm>
          <a:prstGeom prst="down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5" name="直線矢印コネクタ 4"/>
          <p:cNvCxnSpPr>
            <a:cxnSpLocks/>
          </p:cNvCxnSpPr>
          <p:nvPr/>
        </p:nvCxnSpPr>
        <p:spPr>
          <a:xfrm flipH="1">
            <a:off x="3108094" y="1059570"/>
            <a:ext cx="389818" cy="55236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3A12A472-A600-4A54-AFF8-5D258931C6BE}"/>
              </a:ext>
            </a:extLst>
          </p:cNvPr>
          <p:cNvGrpSpPr/>
          <p:nvPr/>
        </p:nvGrpSpPr>
        <p:grpSpPr>
          <a:xfrm>
            <a:off x="7823224" y="2919324"/>
            <a:ext cx="4277033" cy="700292"/>
            <a:chOff x="2911425" y="7775936"/>
            <a:chExt cx="11395368" cy="468797"/>
          </a:xfrm>
        </p:grpSpPr>
        <p:sp>
          <p:nvSpPr>
            <p:cNvPr id="75" name="角丸四角形吹き出し 74"/>
            <p:cNvSpPr/>
            <p:nvPr/>
          </p:nvSpPr>
          <p:spPr>
            <a:xfrm>
              <a:off x="3141878" y="7775936"/>
              <a:ext cx="10925689" cy="458844"/>
            </a:xfrm>
            <a:prstGeom prst="wedgeRoundRectCallout">
              <a:avLst>
                <a:gd name="adj1" fmla="val -49040"/>
                <a:gd name="adj2" fmla="val 25125"/>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6" name="正方形/長方形 75"/>
            <p:cNvSpPr/>
            <p:nvPr/>
          </p:nvSpPr>
          <p:spPr>
            <a:xfrm>
              <a:off x="2911425" y="7812059"/>
              <a:ext cx="11395368" cy="432674"/>
            </a:xfrm>
            <a:prstGeom prst="rect">
              <a:avLst/>
            </a:prstGeom>
            <a:ln>
              <a:noFill/>
            </a:ln>
          </p:spPr>
          <p:txBody>
            <a:bodyPr wrap="square">
              <a:spAutoFit/>
            </a:bodyPr>
            <a:lstStyle/>
            <a:p>
              <a:pPr algn="ctr"/>
              <a:r>
                <a:rPr lang="ja-JP" altLang="en-US" b="1" u="sng" dirty="0">
                  <a:latin typeface="Meiryo UI" panose="020B0604030504040204" pitchFamily="50" charset="-128"/>
                  <a:ea typeface="Meiryo UI" panose="020B0604030504040204" pitchFamily="50" charset="-128"/>
                </a:rPr>
                <a:t>スポンジがはみ出す</a:t>
              </a:r>
              <a:r>
                <a:rPr lang="ja-JP" altLang="en-US" sz="1600" dirty="0">
                  <a:latin typeface="Meiryo UI" panose="020B0604030504040204" pitchFamily="50" charset="-128"/>
                  <a:ea typeface="Meiryo UI" panose="020B0604030504040204" pitchFamily="50" charset="-128"/>
                </a:rPr>
                <a:t>ことで、車両に組付けた際に</a:t>
              </a:r>
              <a:endParaRPr lang="en-US" altLang="ja-JP" sz="1600" dirty="0">
                <a:latin typeface="Meiryo UI" panose="020B0604030504040204" pitchFamily="50" charset="-128"/>
                <a:ea typeface="Meiryo UI" panose="020B0604030504040204" pitchFamily="50" charset="-128"/>
              </a:endParaRPr>
            </a:p>
            <a:p>
              <a:pPr algn="ctr"/>
              <a:r>
                <a:rPr lang="ja-JP" altLang="en-US" b="1" u="sng" dirty="0">
                  <a:solidFill>
                    <a:srgbClr val="FF0000"/>
                  </a:solidFill>
                  <a:latin typeface="Meiryo UI" panose="020B0604030504040204" pitchFamily="50" charset="-128"/>
                  <a:ea typeface="Meiryo UI" panose="020B0604030504040204" pitchFamily="50" charset="-128"/>
                </a:rPr>
                <a:t>シール性が損なわれて</a:t>
              </a:r>
              <a:r>
                <a:rPr lang="ja-JP" altLang="en-US" sz="1600" dirty="0">
                  <a:latin typeface="Meiryo UI" panose="020B0604030504040204" pitchFamily="50" charset="-128"/>
                  <a:ea typeface="Meiryo UI" panose="020B0604030504040204" pitchFamily="50" charset="-128"/>
                </a:rPr>
                <a:t>しまう</a:t>
              </a:r>
              <a:r>
                <a:rPr lang="en-US" altLang="ja-JP" sz="1600" dirty="0">
                  <a:latin typeface="Meiryo UI" panose="020B0604030504040204" pitchFamily="50" charset="-128"/>
                  <a:ea typeface="Meiryo UI" panose="020B0604030504040204" pitchFamily="50" charset="-128"/>
                </a:rPr>
                <a:t>!!</a:t>
              </a:r>
            </a:p>
          </p:txBody>
        </p:sp>
      </p:grpSp>
      <p:grpSp>
        <p:nvGrpSpPr>
          <p:cNvPr id="16" name="グループ化 15"/>
          <p:cNvGrpSpPr/>
          <p:nvPr/>
        </p:nvGrpSpPr>
        <p:grpSpPr>
          <a:xfrm>
            <a:off x="2771804" y="2805764"/>
            <a:ext cx="3307425" cy="651716"/>
            <a:chOff x="8145701" y="1048298"/>
            <a:chExt cx="3249657" cy="605516"/>
          </a:xfrm>
        </p:grpSpPr>
        <p:sp>
          <p:nvSpPr>
            <p:cNvPr id="81" name="角丸四角形吹き出し 80"/>
            <p:cNvSpPr/>
            <p:nvPr/>
          </p:nvSpPr>
          <p:spPr>
            <a:xfrm>
              <a:off x="8651148" y="1065702"/>
              <a:ext cx="2285749" cy="588112"/>
            </a:xfrm>
            <a:prstGeom prst="wedgeRoundRectCallout">
              <a:avLst>
                <a:gd name="adj1" fmla="val 44286"/>
                <a:gd name="adj2" fmla="val -313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82" name="正方形/長方形 81"/>
            <p:cNvSpPr/>
            <p:nvPr/>
          </p:nvSpPr>
          <p:spPr>
            <a:xfrm>
              <a:off x="8145701" y="1048298"/>
              <a:ext cx="3249657" cy="600513"/>
            </a:xfrm>
            <a:prstGeom prst="rect">
              <a:avLst/>
            </a:prstGeom>
            <a:ln>
              <a:noFill/>
            </a:ln>
          </p:spPr>
          <p:txBody>
            <a:bodyPr wrap="square">
              <a:spAutoFit/>
            </a:bodyPr>
            <a:lstStyle/>
            <a:p>
              <a:pPr algn="ctr"/>
              <a:r>
                <a:rPr lang="ja-JP" altLang="en-US" b="1" u="sng" dirty="0">
                  <a:solidFill>
                    <a:srgbClr val="FF0000"/>
                  </a:solidFill>
                  <a:latin typeface="Meiryo UI" panose="020B0604030504040204" pitchFamily="50" charset="-128"/>
                  <a:ea typeface="Meiryo UI" panose="020B0604030504040204" pitchFamily="50" charset="-128"/>
                </a:rPr>
                <a:t>貼り付け禁止エリア</a:t>
              </a:r>
              <a:r>
                <a:rPr lang="ja-JP" altLang="en-US" sz="1600" dirty="0">
                  <a:latin typeface="Meiryo UI" panose="020B0604030504040204" pitchFamily="50" charset="-128"/>
                  <a:ea typeface="Meiryo UI" panose="020B0604030504040204" pitchFamily="50" charset="-128"/>
                </a:rPr>
                <a:t>に</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スポンジが</a:t>
              </a:r>
              <a:r>
                <a:rPr lang="ja-JP" altLang="en-US" b="1" u="sng" dirty="0">
                  <a:solidFill>
                    <a:srgbClr val="FF0000"/>
                  </a:solidFill>
                  <a:latin typeface="Meiryo UI" panose="020B0604030504040204" pitchFamily="50" charset="-128"/>
                  <a:ea typeface="Meiryo UI" panose="020B0604030504040204" pitchFamily="50" charset="-128"/>
                </a:rPr>
                <a:t>はみ出す異常</a:t>
              </a:r>
              <a:endParaRPr lang="en-US" altLang="ja-JP" b="1" dirty="0">
                <a:solidFill>
                  <a:srgbClr val="FF0000"/>
                </a:solidFill>
                <a:latin typeface="Meiryo UI" panose="020B0604030504040204" pitchFamily="50" charset="-128"/>
                <a:ea typeface="Meiryo UI" panose="020B0604030504040204" pitchFamily="50" charset="-128"/>
              </a:endParaRPr>
            </a:p>
          </p:txBody>
        </p:sp>
      </p:grpSp>
      <p:sp>
        <p:nvSpPr>
          <p:cNvPr id="143" name="テキスト ボックス 142"/>
          <p:cNvSpPr txBox="1"/>
          <p:nvPr/>
        </p:nvSpPr>
        <p:spPr>
          <a:xfrm>
            <a:off x="521777" y="1157746"/>
            <a:ext cx="877163" cy="369332"/>
          </a:xfrm>
          <a:prstGeom prst="rect">
            <a:avLst/>
          </a:prstGeom>
          <a:solidFill>
            <a:srgbClr val="CCECFF"/>
          </a:solidFill>
        </p:spPr>
        <p:txBody>
          <a:bodyPr wrap="none" rtlCol="0">
            <a:spAutoFit/>
          </a:bodyPr>
          <a:lstStyle/>
          <a:p>
            <a:pPr algn="ctr"/>
            <a:r>
              <a:rPr kumimoji="1" lang="ja-JP" altLang="en-US" b="1" dirty="0">
                <a:latin typeface="Meiryo UI" panose="020B0604030504040204" pitchFamily="50" charset="-128"/>
                <a:ea typeface="Meiryo UI" panose="020B0604030504040204" pitchFamily="50" charset="-128"/>
              </a:rPr>
              <a:t>正常品</a:t>
            </a:r>
          </a:p>
        </p:txBody>
      </p:sp>
      <p:sp>
        <p:nvSpPr>
          <p:cNvPr id="144" name="テキスト ボックス 143">
            <a:extLst>
              <a:ext uri="{FF2B5EF4-FFF2-40B4-BE49-F238E27FC236}">
                <a16:creationId xmlns:a16="http://schemas.microsoft.com/office/drawing/2014/main" id="{A9C5140F-50A1-4EF6-9F62-25F785FCF468}"/>
              </a:ext>
            </a:extLst>
          </p:cNvPr>
          <p:cNvSpPr txBox="1"/>
          <p:nvPr/>
        </p:nvSpPr>
        <p:spPr>
          <a:xfrm>
            <a:off x="4314004" y="1121397"/>
            <a:ext cx="877163" cy="369332"/>
          </a:xfrm>
          <a:prstGeom prst="rect">
            <a:avLst/>
          </a:prstGeom>
          <a:solidFill>
            <a:srgbClr val="FFCCFF"/>
          </a:solidFill>
        </p:spPr>
        <p:txBody>
          <a:bodyPr wrap="none" rtlCol="0">
            <a:spAutoFit/>
          </a:bodyPr>
          <a:lstStyle/>
          <a:p>
            <a:pPr algn="ctr"/>
            <a:r>
              <a:rPr lang="ja-JP" altLang="en-US" b="1" dirty="0">
                <a:solidFill>
                  <a:srgbClr val="FF0000"/>
                </a:solidFill>
                <a:latin typeface="Meiryo UI" panose="020B0604030504040204" pitchFamily="50" charset="-128"/>
                <a:ea typeface="Meiryo UI" panose="020B0604030504040204" pitchFamily="50" charset="-128"/>
              </a:rPr>
              <a:t>不良</a:t>
            </a:r>
            <a:r>
              <a:rPr kumimoji="1" lang="ja-JP" altLang="en-US" b="1" dirty="0">
                <a:solidFill>
                  <a:srgbClr val="FF0000"/>
                </a:solidFill>
                <a:latin typeface="Meiryo UI" panose="020B0604030504040204" pitchFamily="50" charset="-128"/>
                <a:ea typeface="Meiryo UI" panose="020B0604030504040204" pitchFamily="50" charset="-128"/>
              </a:rPr>
              <a:t>品</a:t>
            </a:r>
          </a:p>
        </p:txBody>
      </p:sp>
      <p:sp>
        <p:nvSpPr>
          <p:cNvPr id="146" name="テキスト ボックス 145"/>
          <p:cNvSpPr txBox="1"/>
          <p:nvPr/>
        </p:nvSpPr>
        <p:spPr>
          <a:xfrm>
            <a:off x="3292610" y="735781"/>
            <a:ext cx="688009" cy="276999"/>
          </a:xfrm>
          <a:prstGeom prst="rect">
            <a:avLst/>
          </a:prstGeom>
          <a:solidFill>
            <a:srgbClr val="FFFF00"/>
          </a:solid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スポンジ</a:t>
            </a:r>
          </a:p>
        </p:txBody>
      </p:sp>
      <p:cxnSp>
        <p:nvCxnSpPr>
          <p:cNvPr id="148" name="直線コネクタ 147"/>
          <p:cNvCxnSpPr/>
          <p:nvPr/>
        </p:nvCxnSpPr>
        <p:spPr>
          <a:xfrm flipV="1">
            <a:off x="0" y="3749365"/>
            <a:ext cx="12192000" cy="95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矢印: 右 9">
            <a:extLst>
              <a:ext uri="{FF2B5EF4-FFF2-40B4-BE49-F238E27FC236}">
                <a16:creationId xmlns:a16="http://schemas.microsoft.com/office/drawing/2014/main" id="{A5C92A1D-8755-42D9-BE00-B0FC16DF70E5}"/>
              </a:ext>
            </a:extLst>
          </p:cNvPr>
          <p:cNvSpPr/>
          <p:nvPr/>
        </p:nvSpPr>
        <p:spPr>
          <a:xfrm>
            <a:off x="3189801" y="4774600"/>
            <a:ext cx="759467" cy="358680"/>
          </a:xfrm>
          <a:prstGeom prst="rightArrow">
            <a:avLst>
              <a:gd name="adj1" fmla="val 50000"/>
              <a:gd name="adj2" fmla="val 77643"/>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229FEBF3-8951-4870-BB7E-32142B840241}"/>
              </a:ext>
            </a:extLst>
          </p:cNvPr>
          <p:cNvSpPr/>
          <p:nvPr/>
        </p:nvSpPr>
        <p:spPr>
          <a:xfrm>
            <a:off x="4143141" y="4482453"/>
            <a:ext cx="433713" cy="82822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D81B09E6-0A62-4EE7-8337-D2B9357777FA}"/>
              </a:ext>
            </a:extLst>
          </p:cNvPr>
          <p:cNvSpPr/>
          <p:nvPr/>
        </p:nvSpPr>
        <p:spPr>
          <a:xfrm>
            <a:off x="4588887" y="4449930"/>
            <a:ext cx="166637" cy="21297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2" name="矢印: 右 131">
            <a:extLst>
              <a:ext uri="{FF2B5EF4-FFF2-40B4-BE49-F238E27FC236}">
                <a16:creationId xmlns:a16="http://schemas.microsoft.com/office/drawing/2014/main" id="{994BC67F-39CD-4878-B045-AFCB2554355C}"/>
              </a:ext>
            </a:extLst>
          </p:cNvPr>
          <p:cNvSpPr/>
          <p:nvPr/>
        </p:nvSpPr>
        <p:spPr>
          <a:xfrm>
            <a:off x="3177215" y="5410944"/>
            <a:ext cx="1361588" cy="358680"/>
          </a:xfrm>
          <a:prstGeom prst="rightArrow">
            <a:avLst>
              <a:gd name="adj1" fmla="val 50000"/>
              <a:gd name="adj2" fmla="val 77643"/>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179021" y="4482454"/>
            <a:ext cx="961875" cy="2056444"/>
            <a:chOff x="2179021" y="4410738"/>
            <a:chExt cx="961875" cy="2056444"/>
          </a:xfrm>
        </p:grpSpPr>
        <p:sp>
          <p:nvSpPr>
            <p:cNvPr id="22" name="直方体 21">
              <a:extLst>
                <a:ext uri="{FF2B5EF4-FFF2-40B4-BE49-F238E27FC236}">
                  <a16:creationId xmlns:a16="http://schemas.microsoft.com/office/drawing/2014/main" id="{571D0AA1-1A62-4B9D-9DFA-89481A65E023}"/>
                </a:ext>
              </a:extLst>
            </p:cNvPr>
            <p:cNvSpPr/>
            <p:nvPr/>
          </p:nvSpPr>
          <p:spPr>
            <a:xfrm rot="594931">
              <a:off x="2179021" y="6054452"/>
              <a:ext cx="843244" cy="412730"/>
            </a:xfrm>
            <a:prstGeom prst="cube">
              <a:avLst>
                <a:gd name="adj" fmla="val 79126"/>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7" name="円柱 106">
              <a:extLst>
                <a:ext uri="{FF2B5EF4-FFF2-40B4-BE49-F238E27FC236}">
                  <a16:creationId xmlns:a16="http://schemas.microsoft.com/office/drawing/2014/main" id="{4684EC2A-E77A-41D2-BBA5-77375F5A0B48}"/>
                </a:ext>
              </a:extLst>
            </p:cNvPr>
            <p:cNvSpPr/>
            <p:nvPr/>
          </p:nvSpPr>
          <p:spPr>
            <a:xfrm>
              <a:off x="2466535" y="5804592"/>
              <a:ext cx="268216" cy="445024"/>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94" name="図 93">
              <a:extLst>
                <a:ext uri="{FF2B5EF4-FFF2-40B4-BE49-F238E27FC236}">
                  <a16:creationId xmlns:a16="http://schemas.microsoft.com/office/drawing/2014/main" id="{F27C4737-BB81-4482-B3FD-1C89E00DFC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6" t="17901" r="1643" b="30644"/>
            <a:stretch/>
          </p:blipFill>
          <p:spPr>
            <a:xfrm flipH="1">
              <a:off x="2200931" y="4410738"/>
              <a:ext cx="939965" cy="1312274"/>
            </a:xfrm>
            <a:prstGeom prst="rect">
              <a:avLst/>
            </a:prstGeom>
          </p:spPr>
        </p:pic>
        <p:sp>
          <p:nvSpPr>
            <p:cNvPr id="20" name="円柱 19">
              <a:extLst>
                <a:ext uri="{FF2B5EF4-FFF2-40B4-BE49-F238E27FC236}">
                  <a16:creationId xmlns:a16="http://schemas.microsoft.com/office/drawing/2014/main" id="{9E91DC96-FB4D-4630-AC3F-E389CCA0EE9B}"/>
                </a:ext>
              </a:extLst>
            </p:cNvPr>
            <p:cNvSpPr/>
            <p:nvPr/>
          </p:nvSpPr>
          <p:spPr>
            <a:xfrm>
              <a:off x="2516221" y="5660141"/>
              <a:ext cx="153676" cy="327816"/>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二等辺三角形 11">
              <a:extLst>
                <a:ext uri="{FF2B5EF4-FFF2-40B4-BE49-F238E27FC236}">
                  <a16:creationId xmlns:a16="http://schemas.microsoft.com/office/drawing/2014/main" id="{60905D7D-C7DD-46F1-932C-2C7FD7566FB9}"/>
                </a:ext>
              </a:extLst>
            </p:cNvPr>
            <p:cNvSpPr/>
            <p:nvPr/>
          </p:nvSpPr>
          <p:spPr>
            <a:xfrm rot="11424170">
              <a:off x="2477253" y="5653849"/>
              <a:ext cx="217574" cy="881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57" name="テキスト ボックス 156">
            <a:extLst>
              <a:ext uri="{FF2B5EF4-FFF2-40B4-BE49-F238E27FC236}">
                <a16:creationId xmlns:a16="http://schemas.microsoft.com/office/drawing/2014/main" id="{ACC274D1-7776-4646-B458-05058110656B}"/>
              </a:ext>
            </a:extLst>
          </p:cNvPr>
          <p:cNvSpPr txBox="1"/>
          <p:nvPr/>
        </p:nvSpPr>
        <p:spPr>
          <a:xfrm>
            <a:off x="3992784" y="3761476"/>
            <a:ext cx="94384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ｔ</a:t>
            </a:r>
            <a:r>
              <a:rPr kumimoji="1"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a:t>
            </a:r>
            <a:r>
              <a:rPr kumimoji="1" lang="ja-JP" altLang="en-US" sz="1600" dirty="0">
                <a:latin typeface="Meiryo UI" panose="020B0604030504040204" pitchFamily="50" charset="-128"/>
                <a:ea typeface="Meiryo UI" panose="020B0604030504040204" pitchFamily="50" charset="-128"/>
              </a:rPr>
              <a:t>㎜</a:t>
            </a:r>
          </a:p>
        </p:txBody>
      </p:sp>
      <p:sp>
        <p:nvSpPr>
          <p:cNvPr id="113" name="角丸四角形吹き出し 23">
            <a:extLst>
              <a:ext uri="{FF2B5EF4-FFF2-40B4-BE49-F238E27FC236}">
                <a16:creationId xmlns:a16="http://schemas.microsoft.com/office/drawing/2014/main" id="{3631F0C5-B6C5-4586-A3A2-01F2813A6729}"/>
              </a:ext>
            </a:extLst>
          </p:cNvPr>
          <p:cNvSpPr/>
          <p:nvPr/>
        </p:nvSpPr>
        <p:spPr>
          <a:xfrm>
            <a:off x="2167005" y="6959754"/>
            <a:ext cx="2661537" cy="571663"/>
          </a:xfrm>
          <a:prstGeom prst="wedgeRoundRectCallout">
            <a:avLst>
              <a:gd name="adj1" fmla="val 69050"/>
              <a:gd name="adj2" fmla="val -64621"/>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80311B4D-53C3-4D79-8ACD-CF02703FB8E2}"/>
              </a:ext>
            </a:extLst>
          </p:cNvPr>
          <p:cNvSpPr txBox="1"/>
          <p:nvPr/>
        </p:nvSpPr>
        <p:spPr>
          <a:xfrm>
            <a:off x="208484" y="6538631"/>
            <a:ext cx="5521135" cy="338554"/>
          </a:xfrm>
          <a:prstGeom prst="rect">
            <a:avLst/>
          </a:prstGeom>
          <a:noFill/>
          <a:ln>
            <a:noFill/>
          </a:ln>
        </p:spPr>
        <p:txBody>
          <a:bodyPr wrap="square" rtlCol="0">
            <a:spAutoFit/>
          </a:bodyPr>
          <a:lstStyle/>
          <a:p>
            <a:r>
              <a:rPr lang="ja-JP" altLang="en-US" sz="1600" b="1" dirty="0">
                <a:latin typeface="Meiryo UI" panose="020B0604030504040204" pitchFamily="50" charset="-128"/>
                <a:ea typeface="Meiryo UI" panose="020B0604030504040204" pitchFamily="50" charset="-128"/>
              </a:rPr>
              <a:t>レーザー照射し、レーザーの跳返り（距離）で検査してる</a:t>
            </a:r>
            <a:r>
              <a:rPr lang="en-US" altLang="ja-JP" sz="1600" b="1" dirty="0">
                <a:latin typeface="Meiryo UI" panose="020B0604030504040204" pitchFamily="50" charset="-128"/>
                <a:ea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endParaRPr>
          </a:p>
        </p:txBody>
      </p:sp>
      <p:sp>
        <p:nvSpPr>
          <p:cNvPr id="230" name="フリーフォーム 229"/>
          <p:cNvSpPr/>
          <p:nvPr/>
        </p:nvSpPr>
        <p:spPr>
          <a:xfrm>
            <a:off x="5473136" y="2348940"/>
            <a:ext cx="180974" cy="180975"/>
          </a:xfrm>
          <a:custGeom>
            <a:avLst/>
            <a:gdLst>
              <a:gd name="connsiteX0" fmla="*/ 0 w 167640"/>
              <a:gd name="connsiteY0" fmla="*/ 0 h 180975"/>
              <a:gd name="connsiteX1" fmla="*/ 135255 w 167640"/>
              <a:gd name="connsiteY1" fmla="*/ 1905 h 180975"/>
              <a:gd name="connsiteX2" fmla="*/ 167640 w 167640"/>
              <a:gd name="connsiteY2" fmla="*/ 179070 h 180975"/>
              <a:gd name="connsiteX3" fmla="*/ 36195 w 167640"/>
              <a:gd name="connsiteY3" fmla="*/ 180975 h 180975"/>
              <a:gd name="connsiteX4" fmla="*/ 0 w 167640"/>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80975">
                <a:moveTo>
                  <a:pt x="0" y="0"/>
                </a:moveTo>
                <a:lnTo>
                  <a:pt x="135255" y="1905"/>
                </a:lnTo>
                <a:lnTo>
                  <a:pt x="167640" y="179070"/>
                </a:lnTo>
                <a:lnTo>
                  <a:pt x="36195" y="180975"/>
                </a:lnTo>
                <a:lnTo>
                  <a:pt x="0" y="0"/>
                </a:lnTo>
                <a:close/>
              </a:path>
            </a:pathLst>
          </a:cu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p:cNvSpPr txBox="1"/>
          <p:nvPr/>
        </p:nvSpPr>
        <p:spPr>
          <a:xfrm rot="19851019">
            <a:off x="5805069" y="1996312"/>
            <a:ext cx="1029449" cy="276999"/>
          </a:xfrm>
          <a:prstGeom prst="rect">
            <a:avLst/>
          </a:prstGeom>
          <a:noFill/>
        </p:spPr>
        <p:txBody>
          <a:bodyPr wrap="none" rtlCol="0">
            <a:spAutoFit/>
          </a:bodyPr>
          <a:lstStyle/>
          <a:p>
            <a:r>
              <a:rPr kumimoji="1" lang="ja-JP" altLang="en-US" sz="1200" b="1" dirty="0">
                <a:solidFill>
                  <a:srgbClr val="FF0000"/>
                </a:solidFill>
                <a:latin typeface="Meiryo UI" panose="020B0604030504040204" pitchFamily="50" charset="-128"/>
                <a:ea typeface="Meiryo UI" panose="020B0604030504040204" pitchFamily="50" charset="-128"/>
              </a:rPr>
              <a:t>はみ出し箇所</a:t>
            </a:r>
          </a:p>
        </p:txBody>
      </p:sp>
      <p:cxnSp>
        <p:nvCxnSpPr>
          <p:cNvPr id="255" name="直線コネクタ 254"/>
          <p:cNvCxnSpPr/>
          <p:nvPr/>
        </p:nvCxnSpPr>
        <p:spPr>
          <a:xfrm>
            <a:off x="4147784" y="4147067"/>
            <a:ext cx="0" cy="327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4586869" y="4199283"/>
            <a:ext cx="0" cy="327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4157438" y="4306984"/>
            <a:ext cx="405118"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ACC274D1-7776-4646-B458-05058110656B}"/>
              </a:ext>
            </a:extLst>
          </p:cNvPr>
          <p:cNvSpPr txBox="1"/>
          <p:nvPr/>
        </p:nvSpPr>
        <p:spPr>
          <a:xfrm>
            <a:off x="861027" y="4612565"/>
            <a:ext cx="1628821"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レーザーセンサー</a:t>
            </a:r>
            <a:endParaRPr kumimoji="1" lang="ja-JP" altLang="en-US" sz="1600" dirty="0">
              <a:latin typeface="Meiryo UI" panose="020B0604030504040204" pitchFamily="50" charset="-128"/>
              <a:ea typeface="Meiryo UI" panose="020B0604030504040204" pitchFamily="50" charset="-128"/>
            </a:endParaRPr>
          </a:p>
        </p:txBody>
      </p:sp>
      <p:cxnSp>
        <p:nvCxnSpPr>
          <p:cNvPr id="149" name="直線矢印コネクタ 148">
            <a:extLst>
              <a:ext uri="{FF2B5EF4-FFF2-40B4-BE49-F238E27FC236}">
                <a16:creationId xmlns:a16="http://schemas.microsoft.com/office/drawing/2014/main" id="{D99DAB73-CFAB-4437-B099-30C68C58727B}"/>
              </a:ext>
            </a:extLst>
          </p:cNvPr>
          <p:cNvCxnSpPr>
            <a:cxnSpLocks/>
          </p:cNvCxnSpPr>
          <p:nvPr/>
        </p:nvCxnSpPr>
        <p:spPr>
          <a:xfrm>
            <a:off x="4160261" y="6200265"/>
            <a:ext cx="429991" cy="16839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6</a:t>
            </a:r>
            <a:endParaRPr lang="ja-JP" altLang="en-US" sz="3200" b="1" dirty="0">
              <a:latin typeface="Meiryo UI" panose="020B0604030504040204" pitchFamily="50" charset="-128"/>
              <a:ea typeface="Meiryo UI" panose="020B0604030504040204" pitchFamily="50" charset="-128"/>
            </a:endParaRPr>
          </a:p>
        </p:txBody>
      </p:sp>
      <p:sp>
        <p:nvSpPr>
          <p:cNvPr id="161" name="テキスト ボックス 160"/>
          <p:cNvSpPr txBox="1"/>
          <p:nvPr/>
        </p:nvSpPr>
        <p:spPr>
          <a:xfrm>
            <a:off x="85354" y="748502"/>
            <a:ext cx="328808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⑪はみ出し不良ってどんな不良？</a:t>
            </a:r>
            <a:endParaRPr kumimoji="1" lang="ja-JP" altLang="en-US" sz="1600" dirty="0">
              <a:latin typeface="Meiryo UI" panose="020B0604030504040204" pitchFamily="50" charset="-128"/>
              <a:ea typeface="Meiryo UI" panose="020B0604030504040204" pitchFamily="50" charset="-128"/>
            </a:endParaRPr>
          </a:p>
        </p:txBody>
      </p:sp>
      <p:sp>
        <p:nvSpPr>
          <p:cNvPr id="163" name="テキスト ボックス 162"/>
          <p:cNvSpPr txBox="1"/>
          <p:nvPr/>
        </p:nvSpPr>
        <p:spPr>
          <a:xfrm>
            <a:off x="8194304" y="798233"/>
            <a:ext cx="3441968" cy="646331"/>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＜振返り＞スポンジの役割</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給油ノズル使用時の外気吸引防止</a:t>
            </a:r>
            <a:endParaRPr kumimoji="1" lang="ja-JP" altLang="en-US" sz="1600" dirty="0">
              <a:latin typeface="Meiryo UI" panose="020B0604030504040204" pitchFamily="50" charset="-128"/>
              <a:ea typeface="Meiryo UI" panose="020B0604030504040204" pitchFamily="50" charset="-128"/>
            </a:endParaRPr>
          </a:p>
        </p:txBody>
      </p:sp>
      <p:sp>
        <p:nvSpPr>
          <p:cNvPr id="165" name="テキスト ボックス 164"/>
          <p:cNvSpPr txBox="1"/>
          <p:nvPr/>
        </p:nvSpPr>
        <p:spPr>
          <a:xfrm>
            <a:off x="154627" y="3914232"/>
            <a:ext cx="3334567" cy="646331"/>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⑫スポンジの位置を</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どうやって検査してるんだろう？</a:t>
            </a:r>
            <a:endParaRPr kumimoji="1" lang="ja-JP" altLang="en-US" sz="1600" dirty="0">
              <a:latin typeface="Meiryo UI" panose="020B0604030504040204" pitchFamily="50" charset="-128"/>
              <a:ea typeface="Meiryo UI" panose="020B0604030504040204" pitchFamily="50" charset="-128"/>
            </a:endParaRPr>
          </a:p>
        </p:txBody>
      </p:sp>
      <p:grpSp>
        <p:nvGrpSpPr>
          <p:cNvPr id="246" name="グループ化 245"/>
          <p:cNvGrpSpPr/>
          <p:nvPr/>
        </p:nvGrpSpPr>
        <p:grpSpPr>
          <a:xfrm>
            <a:off x="863108" y="4912671"/>
            <a:ext cx="1159237" cy="1520336"/>
            <a:chOff x="973546" y="4729280"/>
            <a:chExt cx="1159237" cy="1520336"/>
          </a:xfrm>
        </p:grpSpPr>
        <p:sp>
          <p:nvSpPr>
            <p:cNvPr id="253" name="吹き出し: 角を丸めた四角形 252">
              <a:extLst>
                <a:ext uri="{FF2B5EF4-FFF2-40B4-BE49-F238E27FC236}">
                  <a16:creationId xmlns:a16="http://schemas.microsoft.com/office/drawing/2014/main" id="{D4A7F123-EB51-4AF1-A7A0-2D3DDDEC05DF}"/>
                </a:ext>
              </a:extLst>
            </p:cNvPr>
            <p:cNvSpPr/>
            <p:nvPr/>
          </p:nvSpPr>
          <p:spPr>
            <a:xfrm>
              <a:off x="973546" y="4729280"/>
              <a:ext cx="1159237" cy="1520336"/>
            </a:xfrm>
            <a:prstGeom prst="wedgeRoundRectCallout">
              <a:avLst>
                <a:gd name="adj1" fmla="val 76005"/>
                <a:gd name="adj2" fmla="val -22424"/>
                <a:gd name="adj3" fmla="val 16667"/>
              </a:avLst>
            </a:prstGeom>
            <a:solidFill>
              <a:srgbClr val="DDF0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3" name="図 152"/>
            <p:cNvPicPr>
              <a:picLocks noChangeAspect="1"/>
            </p:cNvPicPr>
            <p:nvPr/>
          </p:nvPicPr>
          <p:blipFill rotWithShape="1">
            <a:blip r:embed="rId7" cstate="print">
              <a:extLst>
                <a:ext uri="{28A0092B-C50C-407E-A947-70E740481C1C}">
                  <a14:useLocalDpi xmlns:a14="http://schemas.microsoft.com/office/drawing/2010/main" val="0"/>
                </a:ext>
              </a:extLst>
            </a:blip>
            <a:srcRect l="31810" t="23305" r="43475" b="37670"/>
            <a:stretch/>
          </p:blipFill>
          <p:spPr>
            <a:xfrm rot="10800000">
              <a:off x="1048286" y="4897649"/>
              <a:ext cx="1040660" cy="1232354"/>
            </a:xfrm>
            <a:prstGeom prst="rect">
              <a:avLst/>
            </a:prstGeom>
          </p:spPr>
        </p:pic>
      </p:grpSp>
      <p:sp>
        <p:nvSpPr>
          <p:cNvPr id="187" name="テキスト ボックス 186">
            <a:extLst>
              <a:ext uri="{FF2B5EF4-FFF2-40B4-BE49-F238E27FC236}">
                <a16:creationId xmlns:a16="http://schemas.microsoft.com/office/drawing/2014/main" id="{ACC274D1-7776-4646-B458-05058110656B}"/>
              </a:ext>
            </a:extLst>
          </p:cNvPr>
          <p:cNvSpPr txBox="1"/>
          <p:nvPr/>
        </p:nvSpPr>
        <p:spPr>
          <a:xfrm>
            <a:off x="3191463" y="5926396"/>
            <a:ext cx="1628821"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アウター製品</a:t>
            </a:r>
            <a:endParaRPr kumimoji="1" lang="ja-JP" altLang="en-US" sz="16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638ACE7A-5EF2-4F26-845C-8D68C90BCF02}"/>
              </a:ext>
            </a:extLst>
          </p:cNvPr>
          <p:cNvSpPr txBox="1"/>
          <p:nvPr/>
        </p:nvSpPr>
        <p:spPr>
          <a:xfrm rot="20714486">
            <a:off x="8372162" y="2206181"/>
            <a:ext cx="800219"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ガタガタ</a:t>
            </a:r>
          </a:p>
        </p:txBody>
      </p:sp>
      <p:sp>
        <p:nvSpPr>
          <p:cNvPr id="147" name="テキスト ボックス 146">
            <a:extLst>
              <a:ext uri="{FF2B5EF4-FFF2-40B4-BE49-F238E27FC236}">
                <a16:creationId xmlns:a16="http://schemas.microsoft.com/office/drawing/2014/main" id="{9D89B11C-D27B-4F13-8871-37AE8AF1472C}"/>
              </a:ext>
            </a:extLst>
          </p:cNvPr>
          <p:cNvSpPr txBox="1"/>
          <p:nvPr/>
        </p:nvSpPr>
        <p:spPr>
          <a:xfrm rot="1283852">
            <a:off x="10697632" y="1649252"/>
            <a:ext cx="832279"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ダバダバ</a:t>
            </a:r>
            <a:endParaRPr kumimoji="1" lang="ja-JP" altLang="en-US" sz="1600" dirty="0">
              <a:latin typeface="Meiryo UI" panose="020B0604030504040204" pitchFamily="50" charset="-128"/>
              <a:ea typeface="Meiryo UI" panose="020B0604030504040204" pitchFamily="50" charset="-128"/>
            </a:endParaRPr>
          </a:p>
        </p:txBody>
      </p:sp>
      <p:sp>
        <p:nvSpPr>
          <p:cNvPr id="162" name="テキスト ボックス 161"/>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16/31</a:t>
            </a:r>
            <a:endParaRPr kumimoji="1" lang="ja-JP" altLang="en-US" sz="1200" b="1" dirty="0">
              <a:latin typeface="Meiryo UI" panose="020B0604030504040204" pitchFamily="50" charset="-128"/>
              <a:ea typeface="Meiryo UI" panose="020B0604030504040204" pitchFamily="50" charset="-128"/>
            </a:endParaRPr>
          </a:p>
        </p:txBody>
      </p:sp>
      <p:sp>
        <p:nvSpPr>
          <p:cNvPr id="151" name="テキスト ボックス 150">
            <a:extLst>
              <a:ext uri="{FF2B5EF4-FFF2-40B4-BE49-F238E27FC236}">
                <a16:creationId xmlns:a16="http://schemas.microsoft.com/office/drawing/2014/main" id="{ACC274D1-7776-4646-B458-05058110656B}"/>
              </a:ext>
            </a:extLst>
          </p:cNvPr>
          <p:cNvSpPr txBox="1"/>
          <p:nvPr/>
        </p:nvSpPr>
        <p:spPr>
          <a:xfrm>
            <a:off x="3332284" y="3932388"/>
            <a:ext cx="846473"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スポンジ</a:t>
            </a:r>
            <a:endParaRPr kumimoji="1" lang="ja-JP" altLang="en-US" sz="1600" dirty="0">
              <a:latin typeface="Meiryo UI" panose="020B0604030504040204" pitchFamily="50" charset="-128"/>
              <a:ea typeface="Meiryo UI" panose="020B0604030504040204" pitchFamily="50" charset="-128"/>
            </a:endParaRPr>
          </a:p>
        </p:txBody>
      </p:sp>
      <p:cxnSp>
        <p:nvCxnSpPr>
          <p:cNvPr id="188" name="直線矢印コネクタ 187">
            <a:extLst>
              <a:ext uri="{FF2B5EF4-FFF2-40B4-BE49-F238E27FC236}">
                <a16:creationId xmlns:a16="http://schemas.microsoft.com/office/drawing/2014/main" id="{D99DAB73-CFAB-4437-B099-30C68C58727B}"/>
              </a:ext>
            </a:extLst>
          </p:cNvPr>
          <p:cNvCxnSpPr>
            <a:cxnSpLocks/>
          </p:cNvCxnSpPr>
          <p:nvPr/>
        </p:nvCxnSpPr>
        <p:spPr>
          <a:xfrm>
            <a:off x="3789465" y="4199488"/>
            <a:ext cx="349091" cy="4681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 name="テキスト ボックス 188">
            <a:extLst>
              <a:ext uri="{FF2B5EF4-FFF2-40B4-BE49-F238E27FC236}">
                <a16:creationId xmlns:a16="http://schemas.microsoft.com/office/drawing/2014/main" id="{ACC274D1-7776-4646-B458-05058110656B}"/>
              </a:ext>
            </a:extLst>
          </p:cNvPr>
          <p:cNvSpPr txBox="1"/>
          <p:nvPr/>
        </p:nvSpPr>
        <p:spPr>
          <a:xfrm>
            <a:off x="3129892" y="5146242"/>
            <a:ext cx="846473"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レーザー</a:t>
            </a:r>
            <a:endParaRPr kumimoji="1" lang="ja-JP" altLang="en-US" sz="1600" dirty="0">
              <a:latin typeface="Meiryo UI" panose="020B0604030504040204" pitchFamily="50" charset="-128"/>
              <a:ea typeface="Meiryo UI" panose="020B0604030504040204" pitchFamily="50" charset="-128"/>
            </a:endParaRPr>
          </a:p>
        </p:txBody>
      </p:sp>
      <p:grpSp>
        <p:nvGrpSpPr>
          <p:cNvPr id="218" name="グループ化 217">
            <a:extLst>
              <a:ext uri="{FF2B5EF4-FFF2-40B4-BE49-F238E27FC236}">
                <a16:creationId xmlns:a16="http://schemas.microsoft.com/office/drawing/2014/main" id="{9F9D37C6-CA5B-42FD-8175-021CE4215818}"/>
              </a:ext>
            </a:extLst>
          </p:cNvPr>
          <p:cNvGrpSpPr/>
          <p:nvPr/>
        </p:nvGrpSpPr>
        <p:grpSpPr>
          <a:xfrm>
            <a:off x="6519061" y="3785979"/>
            <a:ext cx="2628000" cy="2628000"/>
            <a:chOff x="0" y="0"/>
            <a:chExt cx="5040000" cy="5040000"/>
          </a:xfrm>
        </p:grpSpPr>
        <p:sp>
          <p:nvSpPr>
            <p:cNvPr id="219" name="楕円 218">
              <a:extLst>
                <a:ext uri="{FF2B5EF4-FFF2-40B4-BE49-F238E27FC236}">
                  <a16:creationId xmlns:a16="http://schemas.microsoft.com/office/drawing/2014/main" id="{F6CAFC10-55E2-4C71-965C-673243F39CA9}"/>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0" name="楕円 219">
              <a:extLst>
                <a:ext uri="{FF2B5EF4-FFF2-40B4-BE49-F238E27FC236}">
                  <a16:creationId xmlns:a16="http://schemas.microsoft.com/office/drawing/2014/main" id="{3CEDD7F6-AFDE-4055-9E01-435D1B54EF76}"/>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1" name="楕円 220">
              <a:extLst>
                <a:ext uri="{FF2B5EF4-FFF2-40B4-BE49-F238E27FC236}">
                  <a16:creationId xmlns:a16="http://schemas.microsoft.com/office/drawing/2014/main" id="{B1D68BAE-344C-4ED7-B485-FF671351D292}"/>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22" name="アーチ 221">
            <a:extLst>
              <a:ext uri="{FF2B5EF4-FFF2-40B4-BE49-F238E27FC236}">
                <a16:creationId xmlns:a16="http://schemas.microsoft.com/office/drawing/2014/main" id="{05473E6F-D07D-44EE-8042-9E91017C128F}"/>
              </a:ext>
            </a:extLst>
          </p:cNvPr>
          <p:cNvSpPr/>
          <p:nvPr/>
        </p:nvSpPr>
        <p:spPr>
          <a:xfrm rot="1986064">
            <a:off x="6908992" y="4192689"/>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27" name="テキスト ボックス 226">
            <a:extLst>
              <a:ext uri="{FF2B5EF4-FFF2-40B4-BE49-F238E27FC236}">
                <a16:creationId xmlns:a16="http://schemas.microsoft.com/office/drawing/2014/main" id="{1EAA9C9F-9D5C-4F1D-A706-1F12E7C35982}"/>
              </a:ext>
            </a:extLst>
          </p:cNvPr>
          <p:cNvSpPr txBox="1"/>
          <p:nvPr/>
        </p:nvSpPr>
        <p:spPr>
          <a:xfrm>
            <a:off x="6823147" y="5418173"/>
            <a:ext cx="161904" cy="246221"/>
          </a:xfrm>
          <a:prstGeom prst="rect">
            <a:avLst/>
          </a:prstGeom>
          <a:solidFill>
            <a:schemeClr val="bg1"/>
          </a:solidFill>
        </p:spPr>
        <p:txBody>
          <a:bodyPr wrap="none" lIns="0" tIns="0" rIns="0" bIns="0" rtlCol="0">
            <a:spAutoFit/>
          </a:bodyPr>
          <a:lstStyle/>
          <a:p>
            <a:r>
              <a:rPr kumimoji="1" lang="en-US" altLang="ja-JP" sz="1600" b="1" dirty="0">
                <a:latin typeface="Meiryo UI" panose="020B0604030504040204" pitchFamily="50" charset="-128"/>
                <a:ea typeface="Meiryo UI" panose="020B0604030504040204" pitchFamily="50" charset="-128"/>
              </a:rPr>
              <a:t>D</a:t>
            </a:r>
            <a:endParaRPr kumimoji="1" lang="ja-JP" altLang="en-US" sz="1600" b="1" dirty="0">
              <a:latin typeface="Meiryo UI" panose="020B0604030504040204" pitchFamily="50" charset="-128"/>
              <a:ea typeface="Meiryo UI" panose="020B0604030504040204" pitchFamily="50" charset="-128"/>
            </a:endParaRPr>
          </a:p>
        </p:txBody>
      </p:sp>
      <p:sp>
        <p:nvSpPr>
          <p:cNvPr id="233" name="テキスト ボックス 232">
            <a:extLst>
              <a:ext uri="{FF2B5EF4-FFF2-40B4-BE49-F238E27FC236}">
                <a16:creationId xmlns:a16="http://schemas.microsoft.com/office/drawing/2014/main" id="{FC157FF0-9C93-4DEE-B407-89DD6610AA89}"/>
              </a:ext>
            </a:extLst>
          </p:cNvPr>
          <p:cNvSpPr txBox="1"/>
          <p:nvPr/>
        </p:nvSpPr>
        <p:spPr>
          <a:xfrm>
            <a:off x="6701073" y="4843917"/>
            <a:ext cx="150682" cy="246221"/>
          </a:xfrm>
          <a:prstGeom prst="rect">
            <a:avLst/>
          </a:prstGeom>
          <a:solidFill>
            <a:schemeClr val="bg1"/>
          </a:solidFill>
        </p:spPr>
        <p:txBody>
          <a:bodyPr wrap="none" lIns="0" tIns="0" rIns="0" bIns="0" rtlCol="0">
            <a:spAutoFit/>
          </a:bodyPr>
          <a:lstStyle/>
          <a:p>
            <a:r>
              <a:rPr kumimoji="1" lang="en-US" altLang="ja-JP" sz="1600" b="1" dirty="0">
                <a:latin typeface="Meiryo UI" panose="020B0604030504040204" pitchFamily="50" charset="-128"/>
                <a:ea typeface="Meiryo UI" panose="020B0604030504040204" pitchFamily="50" charset="-128"/>
              </a:rPr>
              <a:t>B</a:t>
            </a:r>
            <a:endParaRPr kumimoji="1" lang="ja-JP" altLang="en-US" sz="1600" b="1" dirty="0">
              <a:latin typeface="Meiryo UI" panose="020B0604030504040204" pitchFamily="50" charset="-128"/>
              <a:ea typeface="Meiryo UI" panose="020B0604030504040204" pitchFamily="50" charset="-128"/>
            </a:endParaRPr>
          </a:p>
        </p:txBody>
      </p:sp>
      <p:sp>
        <p:nvSpPr>
          <p:cNvPr id="234" name="テキスト ボックス 233">
            <a:extLst>
              <a:ext uri="{FF2B5EF4-FFF2-40B4-BE49-F238E27FC236}">
                <a16:creationId xmlns:a16="http://schemas.microsoft.com/office/drawing/2014/main" id="{84806F38-7DD4-4CD1-AAF0-34410FC7A30B}"/>
              </a:ext>
            </a:extLst>
          </p:cNvPr>
          <p:cNvSpPr txBox="1"/>
          <p:nvPr/>
        </p:nvSpPr>
        <p:spPr>
          <a:xfrm>
            <a:off x="6699864" y="5135995"/>
            <a:ext cx="141064" cy="246221"/>
          </a:xfrm>
          <a:prstGeom prst="rect">
            <a:avLst/>
          </a:prstGeom>
          <a:solidFill>
            <a:schemeClr val="bg1"/>
          </a:solidFill>
        </p:spPr>
        <p:txBody>
          <a:bodyPr wrap="none" lIns="0" tIns="0" rIns="0" bIns="0" rtlCol="0">
            <a:spAutoFit/>
          </a:bodyPr>
          <a:lstStyle/>
          <a:p>
            <a:r>
              <a:rPr kumimoji="1" lang="en-US" altLang="ja-JP" sz="1600" b="1" dirty="0">
                <a:latin typeface="Meiryo UI" panose="020B0604030504040204" pitchFamily="50" charset="-128"/>
                <a:ea typeface="Meiryo UI" panose="020B0604030504040204" pitchFamily="50" charset="-128"/>
              </a:rPr>
              <a:t>C</a:t>
            </a:r>
            <a:endParaRPr kumimoji="1" lang="ja-JP" altLang="en-US" sz="1600" b="1" dirty="0">
              <a:latin typeface="Meiryo UI" panose="020B0604030504040204" pitchFamily="50" charset="-128"/>
              <a:ea typeface="Meiryo UI" panose="020B0604030504040204" pitchFamily="50" charset="-128"/>
            </a:endParaRPr>
          </a:p>
        </p:txBody>
      </p:sp>
      <p:sp>
        <p:nvSpPr>
          <p:cNvPr id="236" name="テキスト ボックス 235">
            <a:extLst>
              <a:ext uri="{FF2B5EF4-FFF2-40B4-BE49-F238E27FC236}">
                <a16:creationId xmlns:a16="http://schemas.microsoft.com/office/drawing/2014/main" id="{93FDDE30-B092-46B2-8B3F-6D2CCFC83633}"/>
              </a:ext>
            </a:extLst>
          </p:cNvPr>
          <p:cNvSpPr txBox="1"/>
          <p:nvPr/>
        </p:nvSpPr>
        <p:spPr>
          <a:xfrm>
            <a:off x="6856809" y="4626348"/>
            <a:ext cx="127668" cy="246221"/>
          </a:xfrm>
          <a:prstGeom prst="rect">
            <a:avLst/>
          </a:prstGeom>
          <a:solidFill>
            <a:schemeClr val="bg1"/>
          </a:solidFill>
        </p:spPr>
        <p:txBody>
          <a:bodyPr wrap="square" lIns="0" tIns="0" rIns="0" bIns="0" rtlCol="0">
            <a:spAutoFit/>
          </a:bodyPr>
          <a:lstStyle/>
          <a:p>
            <a:r>
              <a:rPr kumimoji="1" lang="en-US" altLang="ja-JP" sz="1600" b="1" dirty="0">
                <a:latin typeface="Meiryo UI" panose="020B0604030504040204" pitchFamily="50" charset="-128"/>
                <a:ea typeface="Meiryo UI" panose="020B0604030504040204" pitchFamily="50" charset="-128"/>
              </a:rPr>
              <a:t>A</a:t>
            </a:r>
            <a:endParaRPr kumimoji="1" lang="ja-JP" altLang="en-US" sz="1600" b="1" dirty="0">
              <a:latin typeface="Meiryo UI" panose="020B0604030504040204" pitchFamily="50" charset="-128"/>
              <a:ea typeface="Meiryo UI" panose="020B0604030504040204" pitchFamily="50" charset="-128"/>
            </a:endParaRPr>
          </a:p>
        </p:txBody>
      </p:sp>
      <p:sp>
        <p:nvSpPr>
          <p:cNvPr id="3" name="楕円 2">
            <a:extLst>
              <a:ext uri="{FF2B5EF4-FFF2-40B4-BE49-F238E27FC236}">
                <a16:creationId xmlns:a16="http://schemas.microsoft.com/office/drawing/2014/main" id="{61A8241F-5A64-4900-B5CD-8C4A5C4D95A8}"/>
              </a:ext>
            </a:extLst>
          </p:cNvPr>
          <p:cNvSpPr/>
          <p:nvPr/>
        </p:nvSpPr>
        <p:spPr>
          <a:xfrm>
            <a:off x="6991751" y="4656308"/>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楕円 240">
            <a:extLst>
              <a:ext uri="{FF2B5EF4-FFF2-40B4-BE49-F238E27FC236}">
                <a16:creationId xmlns:a16="http://schemas.microsoft.com/office/drawing/2014/main" id="{3C0B9A8A-3F1D-4764-8389-1A96E98BBAB4}"/>
              </a:ext>
            </a:extLst>
          </p:cNvPr>
          <p:cNvSpPr/>
          <p:nvPr/>
        </p:nvSpPr>
        <p:spPr>
          <a:xfrm>
            <a:off x="6940391" y="4857194"/>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楕円 241">
            <a:extLst>
              <a:ext uri="{FF2B5EF4-FFF2-40B4-BE49-F238E27FC236}">
                <a16:creationId xmlns:a16="http://schemas.microsoft.com/office/drawing/2014/main" id="{254D3E47-A1F7-4E25-AEC3-9D3A99A883BA}"/>
              </a:ext>
            </a:extLst>
          </p:cNvPr>
          <p:cNvSpPr/>
          <p:nvPr/>
        </p:nvSpPr>
        <p:spPr>
          <a:xfrm>
            <a:off x="6946082" y="5072836"/>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楕円 242">
            <a:extLst>
              <a:ext uri="{FF2B5EF4-FFF2-40B4-BE49-F238E27FC236}">
                <a16:creationId xmlns:a16="http://schemas.microsoft.com/office/drawing/2014/main" id="{A49FAB2A-528C-4D23-B5E3-0B407EBA997B}"/>
              </a:ext>
            </a:extLst>
          </p:cNvPr>
          <p:cNvSpPr/>
          <p:nvPr/>
        </p:nvSpPr>
        <p:spPr>
          <a:xfrm>
            <a:off x="6962591" y="5289824"/>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9" name="直線コネクタ 168"/>
          <p:cNvCxnSpPr>
            <a:cxnSpLocks/>
            <a:stCxn id="166" idx="1"/>
          </p:cNvCxnSpPr>
          <p:nvPr/>
        </p:nvCxnSpPr>
        <p:spPr>
          <a:xfrm>
            <a:off x="5538288" y="4951145"/>
            <a:ext cx="1066406" cy="7141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a:cxnSpLocks/>
            <a:stCxn id="166" idx="1"/>
          </p:cNvCxnSpPr>
          <p:nvPr/>
        </p:nvCxnSpPr>
        <p:spPr>
          <a:xfrm>
            <a:off x="5538288" y="4951145"/>
            <a:ext cx="1112694" cy="28727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a:cxnSpLocks/>
            <a:stCxn id="166" idx="1"/>
          </p:cNvCxnSpPr>
          <p:nvPr/>
        </p:nvCxnSpPr>
        <p:spPr>
          <a:xfrm>
            <a:off x="5538288" y="4951145"/>
            <a:ext cx="1085726" cy="4942"/>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a:cxnSpLocks/>
            <a:stCxn id="166" idx="1"/>
          </p:cNvCxnSpPr>
          <p:nvPr/>
        </p:nvCxnSpPr>
        <p:spPr>
          <a:xfrm flipV="1">
            <a:off x="5538288" y="4738687"/>
            <a:ext cx="1151699" cy="21245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9" name="テキスト ボックス 158"/>
          <p:cNvSpPr txBox="1"/>
          <p:nvPr/>
        </p:nvSpPr>
        <p:spPr>
          <a:xfrm>
            <a:off x="7194528" y="4493930"/>
            <a:ext cx="481830" cy="246221"/>
          </a:xfrm>
          <a:prstGeom prst="rect">
            <a:avLst/>
          </a:prstGeom>
          <a:solidFill>
            <a:srgbClr val="CCECFF"/>
          </a:solidFill>
        </p:spPr>
        <p:txBody>
          <a:bodyPr wrap="square" lIns="0" tIns="0" rIns="0" bIns="0" rtlCol="0">
            <a:spAutoFit/>
          </a:bodyPr>
          <a:lstStyle/>
          <a:p>
            <a:r>
              <a:rPr lang="ja-JP" altLang="en-US" sz="1600" b="1" dirty="0">
                <a:latin typeface="Meiryo UI" panose="020B0604030504040204" pitchFamily="50" charset="-128"/>
                <a:ea typeface="Meiryo UI" panose="020B0604030504040204" pitchFamily="50" charset="-128"/>
              </a:rPr>
              <a:t>上側</a:t>
            </a:r>
            <a:endParaRPr kumimoji="1" lang="ja-JP" altLang="en-US" sz="1600" b="1" dirty="0">
              <a:latin typeface="Meiryo UI" panose="020B0604030504040204" pitchFamily="50" charset="-128"/>
              <a:ea typeface="Meiryo UI" panose="020B0604030504040204" pitchFamily="50" charset="-128"/>
            </a:endParaRPr>
          </a:p>
        </p:txBody>
      </p:sp>
      <p:sp>
        <p:nvSpPr>
          <p:cNvPr id="160" name="テキスト ボックス 159"/>
          <p:cNvSpPr txBox="1"/>
          <p:nvPr/>
        </p:nvSpPr>
        <p:spPr>
          <a:xfrm flipH="1">
            <a:off x="7194528" y="5649157"/>
            <a:ext cx="481831" cy="246221"/>
          </a:xfrm>
          <a:prstGeom prst="rect">
            <a:avLst/>
          </a:prstGeom>
          <a:solidFill>
            <a:srgbClr val="CCECFF"/>
          </a:solidFill>
        </p:spPr>
        <p:txBody>
          <a:bodyPr wrap="square" lIns="0" tIns="0" rIns="0" bIns="0" rtlCol="0">
            <a:spAutoFit/>
          </a:bodyPr>
          <a:lstStyle/>
          <a:p>
            <a:r>
              <a:rPr lang="ja-JP" altLang="en-US" sz="1600" b="1" dirty="0">
                <a:latin typeface="Meiryo UI" panose="020B0604030504040204" pitchFamily="50" charset="-128"/>
                <a:ea typeface="Meiryo UI" panose="020B0604030504040204" pitchFamily="50" charset="-128"/>
              </a:rPr>
              <a:t>下側</a:t>
            </a:r>
            <a:endParaRPr kumimoji="1" lang="ja-JP" altLang="en-US" sz="1600" b="1" dirty="0">
              <a:latin typeface="Meiryo UI" panose="020B0604030504040204" pitchFamily="50" charset="-128"/>
              <a:ea typeface="Meiryo UI" panose="020B0604030504040204" pitchFamily="50" charset="-128"/>
            </a:endParaRPr>
          </a:p>
        </p:txBody>
      </p:sp>
      <p:pic>
        <p:nvPicPr>
          <p:cNvPr id="112" name="図 111">
            <a:extLst>
              <a:ext uri="{FF2B5EF4-FFF2-40B4-BE49-F238E27FC236}">
                <a16:creationId xmlns:a16="http://schemas.microsoft.com/office/drawing/2014/main" id="{0021887C-1C9C-403C-9466-E0710E12E278}"/>
              </a:ext>
            </a:extLst>
          </p:cNvPr>
          <p:cNvPicPr>
            <a:picLocks noChangeAspect="1"/>
          </p:cNvPicPr>
          <p:nvPr/>
        </p:nvPicPr>
        <p:blipFill>
          <a:blip r:embed="rId8"/>
          <a:stretch>
            <a:fillRect/>
          </a:stretch>
        </p:blipFill>
        <p:spPr>
          <a:xfrm>
            <a:off x="9667353" y="3780246"/>
            <a:ext cx="2116699" cy="1859759"/>
          </a:xfrm>
          <a:prstGeom prst="rect">
            <a:avLst/>
          </a:prstGeom>
        </p:spPr>
      </p:pic>
      <p:sp>
        <p:nvSpPr>
          <p:cNvPr id="114" name="テキスト ボックス 113">
            <a:extLst>
              <a:ext uri="{FF2B5EF4-FFF2-40B4-BE49-F238E27FC236}">
                <a16:creationId xmlns:a16="http://schemas.microsoft.com/office/drawing/2014/main" id="{2C5A5815-125B-4754-9CB1-46B24F4D3D53}"/>
              </a:ext>
            </a:extLst>
          </p:cNvPr>
          <p:cNvSpPr txBox="1"/>
          <p:nvPr/>
        </p:nvSpPr>
        <p:spPr>
          <a:xfrm>
            <a:off x="9424174" y="5733452"/>
            <a:ext cx="2572318" cy="584775"/>
          </a:xfrm>
          <a:prstGeom prst="rect">
            <a:avLst/>
          </a:prstGeom>
          <a:noFill/>
          <a:ln w="28575">
            <a:solidFill>
              <a:schemeClr val="tx1"/>
            </a:solidFill>
          </a:ln>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閾値領域</a:t>
            </a:r>
            <a:endParaRPr kumimoji="1" lang="en-US" altLang="ja-JP" sz="1600" b="1" dirty="0">
              <a:latin typeface="Meiryo UI" panose="020B0604030504040204" pitchFamily="50" charset="-128"/>
              <a:ea typeface="Meiryo UI" panose="020B0604030504040204" pitchFamily="50" charset="-128"/>
            </a:endParaRPr>
          </a:p>
          <a:p>
            <a:pPr algn="ctr"/>
            <a:r>
              <a:rPr lang="en-US" altLang="ja-JP" sz="1600" b="1" dirty="0">
                <a:latin typeface="Meiryo UI" panose="020B0604030504040204" pitchFamily="50" charset="-128"/>
                <a:ea typeface="Meiryo UI" panose="020B0604030504040204" pitchFamily="50" charset="-128"/>
              </a:rPr>
              <a:t>1.00mm~-1.00mm</a:t>
            </a:r>
            <a:endParaRPr kumimoji="1" lang="ja-JP" altLang="en-US" sz="1600" b="1" dirty="0">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B1A7A1C7-B380-45EA-8E27-86B00A48F5E8}"/>
              </a:ext>
            </a:extLst>
          </p:cNvPr>
          <p:cNvSpPr txBox="1"/>
          <p:nvPr/>
        </p:nvSpPr>
        <p:spPr>
          <a:xfrm>
            <a:off x="9162019" y="5644150"/>
            <a:ext cx="901209" cy="338554"/>
          </a:xfrm>
          <a:prstGeom prst="rect">
            <a:avLst/>
          </a:prstGeom>
          <a:solidFill>
            <a:schemeClr val="bg1"/>
          </a:solid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はみ出し</a:t>
            </a:r>
          </a:p>
        </p:txBody>
      </p:sp>
      <p:sp>
        <p:nvSpPr>
          <p:cNvPr id="96" name="テキスト ボックス 95">
            <a:extLst>
              <a:ext uri="{FF2B5EF4-FFF2-40B4-BE49-F238E27FC236}">
                <a16:creationId xmlns:a16="http://schemas.microsoft.com/office/drawing/2014/main" id="{64885D57-A0F0-462E-B915-CDDE7EDD809B}"/>
              </a:ext>
            </a:extLst>
          </p:cNvPr>
          <p:cNvSpPr txBox="1"/>
          <p:nvPr/>
        </p:nvSpPr>
        <p:spPr>
          <a:xfrm>
            <a:off x="5252846" y="6290995"/>
            <a:ext cx="6931055" cy="584775"/>
          </a:xfrm>
          <a:prstGeom prst="rect">
            <a:avLst/>
          </a:prstGeom>
          <a:noFill/>
        </p:spPr>
        <p:txBody>
          <a:bodyPr wrap="square">
            <a:spAutoFit/>
          </a:bodyPr>
          <a:lstStyle/>
          <a:p>
            <a:r>
              <a:rPr lang="ja-JP" altLang="en-US" sz="1600" dirty="0">
                <a:latin typeface="Meiryo UI" panose="020B0604030504040204" pitchFamily="50" charset="-128"/>
                <a:ea typeface="Meiryo UI" panose="020B0604030504040204" pitchFamily="50" charset="-128"/>
              </a:rPr>
              <a:t>（しきいち）</a:t>
            </a:r>
            <a:endParaRPr lang="en-US" altLang="ja-JP" sz="1600" dirty="0">
              <a:latin typeface="Meiryo UI" panose="020B0604030504040204" pitchFamily="50" charset="-128"/>
              <a:ea typeface="Meiryo UI" panose="020B0604030504040204" pitchFamily="50" charset="-128"/>
            </a:endParaRPr>
          </a:p>
          <a:p>
            <a:r>
              <a:rPr lang="ja-JP" altLang="en-US" sz="1600" b="1" u="sng" dirty="0">
                <a:latin typeface="Meiryo UI" panose="020B0604030504040204" pitchFamily="50" charset="-128"/>
                <a:ea typeface="Meiryo UI" panose="020B0604030504040204" pitchFamily="50" charset="-128"/>
              </a:rPr>
              <a:t>閾値</a:t>
            </a:r>
            <a:r>
              <a:rPr lang="ja-JP" altLang="en-US" sz="1600" b="1" dirty="0">
                <a:latin typeface="Meiryo UI" panose="020B0604030504040204" pitchFamily="50" charset="-128"/>
                <a:ea typeface="Meiryo UI" panose="020B0604030504040204" pitchFamily="50" charset="-128"/>
              </a:rPr>
              <a:t>とは、水準を超えると特定の変化が生じたり判定が変る場合の数値的な境目</a:t>
            </a:r>
          </a:p>
        </p:txBody>
      </p:sp>
    </p:spTree>
    <p:custDataLst>
      <p:tags r:id="rId1"/>
    </p:custDataLst>
    <p:extLst>
      <p:ext uri="{BB962C8B-B14F-4D97-AF65-F5344CB8AC3E}">
        <p14:creationId xmlns:p14="http://schemas.microsoft.com/office/powerpoint/2010/main" val="3379197603"/>
      </p:ext>
    </p:extLst>
  </p:cSld>
  <p:clrMapOvr>
    <a:masterClrMapping/>
  </p:clrMapOvr>
  <p:transition advTm="455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fade">
                                      <p:cBhvr>
                                        <p:cTn id="13" dur="500"/>
                                        <p:tgtEl>
                                          <p:spTgt spid="24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500"/>
                                        <p:tgtEl>
                                          <p:spTgt spid="1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fade">
                                      <p:cBhvr>
                                        <p:cTn id="34" dur="500"/>
                                        <p:tgtEl>
                                          <p:spTgt spid="187"/>
                                        </p:tgtEl>
                                      </p:cBhvr>
                                    </p:animEffect>
                                  </p:childTnLst>
                                </p:cTn>
                              </p:par>
                              <p:par>
                                <p:cTn id="35" presetID="10" presetClass="entr" presetSubtype="0" fill="hold" nodeType="with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fade">
                                      <p:cBhvr>
                                        <p:cTn id="37" dur="500"/>
                                        <p:tgtEl>
                                          <p:spTgt spid="255"/>
                                        </p:tgtEl>
                                      </p:cBhvr>
                                    </p:animEffect>
                                  </p:childTnLst>
                                </p:cTn>
                              </p:par>
                              <p:par>
                                <p:cTn id="38" presetID="10" presetClass="entr" presetSubtype="0" fill="hold" nodeType="withEffect">
                                  <p:stCondLst>
                                    <p:cond delay="0"/>
                                  </p:stCondLst>
                                  <p:childTnLst>
                                    <p:set>
                                      <p:cBhvr>
                                        <p:cTn id="39" dur="1" fill="hold">
                                          <p:stCondLst>
                                            <p:cond delay="0"/>
                                          </p:stCondLst>
                                        </p:cTn>
                                        <p:tgtEl>
                                          <p:spTgt spid="155"/>
                                        </p:tgtEl>
                                        <p:attrNameLst>
                                          <p:attrName>style.visibility</p:attrName>
                                        </p:attrNameLst>
                                      </p:cBhvr>
                                      <p:to>
                                        <p:strVal val="visible"/>
                                      </p:to>
                                    </p:set>
                                    <p:animEffect transition="in" filter="fade">
                                      <p:cBhvr>
                                        <p:cTn id="40" dur="500"/>
                                        <p:tgtEl>
                                          <p:spTgt spid="155"/>
                                        </p:tgtEl>
                                      </p:cBhvr>
                                    </p:animEffect>
                                  </p:childTnLst>
                                </p:cTn>
                              </p:par>
                              <p:par>
                                <p:cTn id="41" presetID="10" presetClass="entr" presetSubtype="0" fill="hold" nodeType="with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500"/>
                                        <p:tgtEl>
                                          <p:spTgt spid="1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9"/>
                                        </p:tgtEl>
                                        <p:attrNameLst>
                                          <p:attrName>style.visibility</p:attrName>
                                        </p:attrNameLst>
                                      </p:cBhvr>
                                      <p:to>
                                        <p:strVal val="visible"/>
                                      </p:to>
                                    </p:set>
                                    <p:animEffect transition="in" filter="fade">
                                      <p:cBhvr>
                                        <p:cTn id="46" dur="500"/>
                                        <p:tgtEl>
                                          <p:spTgt spid="1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fade">
                                      <p:cBhvr>
                                        <p:cTn id="49" dur="500"/>
                                        <p:tgtEl>
                                          <p:spTgt spid="132"/>
                                        </p:tgtEl>
                                      </p:cBhvr>
                                    </p:animEffect>
                                  </p:childTnLst>
                                </p:cTn>
                              </p:par>
                              <p:par>
                                <p:cTn id="50" presetID="10" presetClass="entr" presetSubtype="0" fill="hold" nodeType="withEffect">
                                  <p:stCondLst>
                                    <p:cond delay="0"/>
                                  </p:stCondLst>
                                  <p:childTnLst>
                                    <p:set>
                                      <p:cBhvr>
                                        <p:cTn id="51" dur="1" fill="hold">
                                          <p:stCondLst>
                                            <p:cond delay="0"/>
                                          </p:stCondLst>
                                        </p:cTn>
                                        <p:tgtEl>
                                          <p:spTgt spid="156"/>
                                        </p:tgtEl>
                                        <p:attrNameLst>
                                          <p:attrName>style.visibility</p:attrName>
                                        </p:attrNameLst>
                                      </p:cBhvr>
                                      <p:to>
                                        <p:strVal val="visible"/>
                                      </p:to>
                                    </p:set>
                                    <p:animEffect transition="in" filter="fade">
                                      <p:cBhvr>
                                        <p:cTn id="52" dur="500"/>
                                        <p:tgtEl>
                                          <p:spTgt spid="15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fade">
                                      <p:cBhvr>
                                        <p:cTn id="55" dur="500"/>
                                        <p:tgtEl>
                                          <p:spTgt spid="151"/>
                                        </p:tgtEl>
                                      </p:cBhvr>
                                    </p:animEffect>
                                  </p:childTnLst>
                                </p:cTn>
                              </p:par>
                              <p:par>
                                <p:cTn id="56" presetID="10" presetClass="entr" presetSubtype="0" fill="hold" nodeType="withEffect">
                                  <p:stCondLst>
                                    <p:cond delay="0"/>
                                  </p:stCondLst>
                                  <p:childTnLst>
                                    <p:set>
                                      <p:cBhvr>
                                        <p:cTn id="57" dur="1" fill="hold">
                                          <p:stCondLst>
                                            <p:cond delay="0"/>
                                          </p:stCondLst>
                                        </p:cTn>
                                        <p:tgtEl>
                                          <p:spTgt spid="188"/>
                                        </p:tgtEl>
                                        <p:attrNameLst>
                                          <p:attrName>style.visibility</p:attrName>
                                        </p:attrNameLst>
                                      </p:cBhvr>
                                      <p:to>
                                        <p:strVal val="visible"/>
                                      </p:to>
                                    </p:set>
                                    <p:animEffect transition="in" filter="fade">
                                      <p:cBhvr>
                                        <p:cTn id="58" dur="500"/>
                                        <p:tgtEl>
                                          <p:spTgt spid="1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2"/>
                                        </p:tgtEl>
                                        <p:attrNameLst>
                                          <p:attrName>style.visibility</p:attrName>
                                        </p:attrNameLst>
                                      </p:cBhvr>
                                      <p:to>
                                        <p:strVal val="visible"/>
                                      </p:to>
                                    </p:set>
                                    <p:animEffect transition="in" filter="fade">
                                      <p:cBhvr>
                                        <p:cTn id="63" dur="500"/>
                                        <p:tgtEl>
                                          <p:spTgt spid="152"/>
                                        </p:tgtEl>
                                      </p:cBhvr>
                                    </p:animEffect>
                                  </p:childTnLst>
                                </p:cTn>
                              </p:par>
                              <p:par>
                                <p:cTn id="64" presetID="10" presetClass="entr" presetSubtype="0" fill="hold" nodeType="withEffect">
                                  <p:stCondLst>
                                    <p:cond delay="0"/>
                                  </p:stCondLst>
                                  <p:childTnLst>
                                    <p:set>
                                      <p:cBhvr>
                                        <p:cTn id="65" dur="1" fill="hold">
                                          <p:stCondLst>
                                            <p:cond delay="0"/>
                                          </p:stCondLst>
                                        </p:cTn>
                                        <p:tgtEl>
                                          <p:spTgt spid="218"/>
                                        </p:tgtEl>
                                        <p:attrNameLst>
                                          <p:attrName>style.visibility</p:attrName>
                                        </p:attrNameLst>
                                      </p:cBhvr>
                                      <p:to>
                                        <p:strVal val="visible"/>
                                      </p:to>
                                    </p:set>
                                    <p:animEffect transition="in" filter="fade">
                                      <p:cBhvr>
                                        <p:cTn id="66" dur="500"/>
                                        <p:tgtEl>
                                          <p:spTgt spid="2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2"/>
                                        </p:tgtEl>
                                        <p:attrNameLst>
                                          <p:attrName>style.visibility</p:attrName>
                                        </p:attrNameLst>
                                      </p:cBhvr>
                                      <p:to>
                                        <p:strVal val="visible"/>
                                      </p:to>
                                    </p:set>
                                    <p:animEffect transition="in" filter="fade">
                                      <p:cBhvr>
                                        <p:cTn id="69" dur="500"/>
                                        <p:tgtEl>
                                          <p:spTgt spid="2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7"/>
                                        </p:tgtEl>
                                        <p:attrNameLst>
                                          <p:attrName>style.visibility</p:attrName>
                                        </p:attrNameLst>
                                      </p:cBhvr>
                                      <p:to>
                                        <p:strVal val="visible"/>
                                      </p:to>
                                    </p:set>
                                    <p:animEffect transition="in" filter="fade">
                                      <p:cBhvr>
                                        <p:cTn id="72" dur="500"/>
                                        <p:tgtEl>
                                          <p:spTgt spid="2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3"/>
                                        </p:tgtEl>
                                        <p:attrNameLst>
                                          <p:attrName>style.visibility</p:attrName>
                                        </p:attrNameLst>
                                      </p:cBhvr>
                                      <p:to>
                                        <p:strVal val="visible"/>
                                      </p:to>
                                    </p:set>
                                    <p:animEffect transition="in" filter="fade">
                                      <p:cBhvr>
                                        <p:cTn id="75" dur="500"/>
                                        <p:tgtEl>
                                          <p:spTgt spid="23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4"/>
                                        </p:tgtEl>
                                        <p:attrNameLst>
                                          <p:attrName>style.visibility</p:attrName>
                                        </p:attrNameLst>
                                      </p:cBhvr>
                                      <p:to>
                                        <p:strVal val="visible"/>
                                      </p:to>
                                    </p:set>
                                    <p:animEffect transition="in" filter="fade">
                                      <p:cBhvr>
                                        <p:cTn id="78" dur="500"/>
                                        <p:tgtEl>
                                          <p:spTgt spid="2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6"/>
                                        </p:tgtEl>
                                        <p:attrNameLst>
                                          <p:attrName>style.visibility</p:attrName>
                                        </p:attrNameLst>
                                      </p:cBhvr>
                                      <p:to>
                                        <p:strVal val="visible"/>
                                      </p:to>
                                    </p:set>
                                    <p:animEffect transition="in" filter="fade">
                                      <p:cBhvr>
                                        <p:cTn id="81" dur="500"/>
                                        <p:tgtEl>
                                          <p:spTgt spid="2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1"/>
                                        </p:tgtEl>
                                        <p:attrNameLst>
                                          <p:attrName>style.visibility</p:attrName>
                                        </p:attrNameLst>
                                      </p:cBhvr>
                                      <p:to>
                                        <p:strVal val="visible"/>
                                      </p:to>
                                    </p:set>
                                    <p:animEffect transition="in" filter="fade">
                                      <p:cBhvr>
                                        <p:cTn id="87" dur="500"/>
                                        <p:tgtEl>
                                          <p:spTgt spid="24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2"/>
                                        </p:tgtEl>
                                        <p:attrNameLst>
                                          <p:attrName>style.visibility</p:attrName>
                                        </p:attrNameLst>
                                      </p:cBhvr>
                                      <p:to>
                                        <p:strVal val="visible"/>
                                      </p:to>
                                    </p:set>
                                    <p:animEffect transition="in" filter="fade">
                                      <p:cBhvr>
                                        <p:cTn id="90" dur="500"/>
                                        <p:tgtEl>
                                          <p:spTgt spid="24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43"/>
                                        </p:tgtEl>
                                        <p:attrNameLst>
                                          <p:attrName>style.visibility</p:attrName>
                                        </p:attrNameLst>
                                      </p:cBhvr>
                                      <p:to>
                                        <p:strVal val="visible"/>
                                      </p:to>
                                    </p:set>
                                    <p:animEffect transition="in" filter="fade">
                                      <p:cBhvr>
                                        <p:cTn id="93" dur="500"/>
                                        <p:tgtEl>
                                          <p:spTgt spid="243"/>
                                        </p:tgtEl>
                                      </p:cBhvr>
                                    </p:animEffect>
                                  </p:childTnLst>
                                </p:cTn>
                              </p:par>
                              <p:par>
                                <p:cTn id="94" presetID="10" presetClass="entr" presetSubtype="0" fill="hold" nodeType="withEffect">
                                  <p:stCondLst>
                                    <p:cond delay="0"/>
                                  </p:stCondLst>
                                  <p:childTnLst>
                                    <p:set>
                                      <p:cBhvr>
                                        <p:cTn id="95" dur="1" fill="hold">
                                          <p:stCondLst>
                                            <p:cond delay="0"/>
                                          </p:stCondLst>
                                        </p:cTn>
                                        <p:tgtEl>
                                          <p:spTgt spid="169"/>
                                        </p:tgtEl>
                                        <p:attrNameLst>
                                          <p:attrName>style.visibility</p:attrName>
                                        </p:attrNameLst>
                                      </p:cBhvr>
                                      <p:to>
                                        <p:strVal val="visible"/>
                                      </p:to>
                                    </p:set>
                                    <p:animEffect transition="in" filter="fade">
                                      <p:cBhvr>
                                        <p:cTn id="96" dur="500"/>
                                        <p:tgtEl>
                                          <p:spTgt spid="169"/>
                                        </p:tgtEl>
                                      </p:cBhvr>
                                    </p:animEffect>
                                  </p:childTnLst>
                                </p:cTn>
                              </p:par>
                              <p:par>
                                <p:cTn id="97" presetID="10" presetClass="entr" presetSubtype="0" fill="hold" nodeType="withEffect">
                                  <p:stCondLst>
                                    <p:cond delay="0"/>
                                  </p:stCondLst>
                                  <p:childTnLst>
                                    <p:set>
                                      <p:cBhvr>
                                        <p:cTn id="98" dur="1" fill="hold">
                                          <p:stCondLst>
                                            <p:cond delay="0"/>
                                          </p:stCondLst>
                                        </p:cTn>
                                        <p:tgtEl>
                                          <p:spTgt spid="170"/>
                                        </p:tgtEl>
                                        <p:attrNameLst>
                                          <p:attrName>style.visibility</p:attrName>
                                        </p:attrNameLst>
                                      </p:cBhvr>
                                      <p:to>
                                        <p:strVal val="visible"/>
                                      </p:to>
                                    </p:set>
                                    <p:animEffect transition="in" filter="fade">
                                      <p:cBhvr>
                                        <p:cTn id="99" dur="500"/>
                                        <p:tgtEl>
                                          <p:spTgt spid="170"/>
                                        </p:tgtEl>
                                      </p:cBhvr>
                                    </p:animEffect>
                                  </p:childTnLst>
                                </p:cTn>
                              </p:par>
                              <p:par>
                                <p:cTn id="100" presetID="10" presetClass="entr" presetSubtype="0" fill="hold" nodeType="withEffect">
                                  <p:stCondLst>
                                    <p:cond delay="0"/>
                                  </p:stCondLst>
                                  <p:childTnLst>
                                    <p:set>
                                      <p:cBhvr>
                                        <p:cTn id="101" dur="1" fill="hold">
                                          <p:stCondLst>
                                            <p:cond delay="0"/>
                                          </p:stCondLst>
                                        </p:cTn>
                                        <p:tgtEl>
                                          <p:spTgt spid="171"/>
                                        </p:tgtEl>
                                        <p:attrNameLst>
                                          <p:attrName>style.visibility</p:attrName>
                                        </p:attrNameLst>
                                      </p:cBhvr>
                                      <p:to>
                                        <p:strVal val="visible"/>
                                      </p:to>
                                    </p:set>
                                    <p:animEffect transition="in" filter="fade">
                                      <p:cBhvr>
                                        <p:cTn id="102" dur="500"/>
                                        <p:tgtEl>
                                          <p:spTgt spid="171"/>
                                        </p:tgtEl>
                                      </p:cBhvr>
                                    </p:animEffect>
                                  </p:childTnLst>
                                </p:cTn>
                              </p:par>
                              <p:par>
                                <p:cTn id="103" presetID="10"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59"/>
                                        </p:tgtEl>
                                        <p:attrNameLst>
                                          <p:attrName>style.visibility</p:attrName>
                                        </p:attrNameLst>
                                      </p:cBhvr>
                                      <p:to>
                                        <p:strVal val="visible"/>
                                      </p:to>
                                    </p:set>
                                    <p:animEffect transition="in" filter="fade">
                                      <p:cBhvr>
                                        <p:cTn id="108" dur="500"/>
                                        <p:tgtEl>
                                          <p:spTgt spid="15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60"/>
                                        </p:tgtEl>
                                        <p:attrNameLst>
                                          <p:attrName>style.visibility</p:attrName>
                                        </p:attrNameLst>
                                      </p:cBhvr>
                                      <p:to>
                                        <p:strVal val="visible"/>
                                      </p:to>
                                    </p:set>
                                    <p:animEffect transition="in" filter="fade">
                                      <p:cBhvr>
                                        <p:cTn id="111" dur="500"/>
                                        <p:tgtEl>
                                          <p:spTgt spid="160"/>
                                        </p:tgtEl>
                                      </p:cBhvr>
                                    </p:animEffect>
                                  </p:childTnLst>
                                </p:cTn>
                              </p:par>
                              <p:par>
                                <p:cTn id="112" presetID="10" presetClass="entr" presetSubtype="0" fill="hold" nodeType="withEffect">
                                  <p:stCondLst>
                                    <p:cond delay="0"/>
                                  </p:stCondLst>
                                  <p:childTnLst>
                                    <p:set>
                                      <p:cBhvr>
                                        <p:cTn id="113" dur="1" fill="hold">
                                          <p:stCondLst>
                                            <p:cond delay="0"/>
                                          </p:stCondLst>
                                        </p:cTn>
                                        <p:tgtEl>
                                          <p:spTgt spid="112"/>
                                        </p:tgtEl>
                                        <p:attrNameLst>
                                          <p:attrName>style.visibility</p:attrName>
                                        </p:attrNameLst>
                                      </p:cBhvr>
                                      <p:to>
                                        <p:strVal val="visible"/>
                                      </p:to>
                                    </p:set>
                                    <p:animEffect transition="in" filter="fade">
                                      <p:cBhvr>
                                        <p:cTn id="114" dur="500"/>
                                        <p:tgtEl>
                                          <p:spTgt spid="11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14"/>
                                        </p:tgtEl>
                                        <p:attrNameLst>
                                          <p:attrName>style.visibility</p:attrName>
                                        </p:attrNameLst>
                                      </p:cBhvr>
                                      <p:to>
                                        <p:strVal val="visible"/>
                                      </p:to>
                                    </p:set>
                                    <p:animEffect transition="in" filter="fade">
                                      <p:cBhvr>
                                        <p:cTn id="117" dur="500"/>
                                        <p:tgtEl>
                                          <p:spTgt spid="11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16"/>
                                        </p:tgtEl>
                                        <p:attrNameLst>
                                          <p:attrName>style.visibility</p:attrName>
                                        </p:attrNameLst>
                                      </p:cBhvr>
                                      <p:to>
                                        <p:strVal val="visible"/>
                                      </p:to>
                                    </p:set>
                                    <p:animEffect transition="in" filter="fade">
                                      <p:cBhvr>
                                        <p:cTn id="120" dur="500"/>
                                        <p:tgtEl>
                                          <p:spTgt spid="11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6"/>
                                        </p:tgtEl>
                                        <p:attrNameLst>
                                          <p:attrName>style.visibility</p:attrName>
                                        </p:attrNameLst>
                                      </p:cBhvr>
                                      <p:to>
                                        <p:strVal val="visible"/>
                                      </p:to>
                                    </p:set>
                                    <p:animEffect transition="in" filter="fade">
                                      <p:cBhvr>
                                        <p:cTn id="12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32" grpId="0" animBg="1"/>
      <p:bldP spid="157" grpId="0"/>
      <p:bldP spid="111" grpId="0"/>
      <p:bldP spid="137" grpId="0"/>
      <p:bldP spid="165" grpId="0"/>
      <p:bldP spid="187" grpId="0"/>
      <p:bldP spid="151" grpId="0"/>
      <p:bldP spid="189" grpId="0"/>
      <p:bldP spid="222" grpId="0" animBg="1"/>
      <p:bldP spid="227" grpId="0" animBg="1"/>
      <p:bldP spid="233" grpId="0" animBg="1"/>
      <p:bldP spid="234" grpId="0" animBg="1"/>
      <p:bldP spid="236" grpId="0" animBg="1"/>
      <p:bldP spid="3" grpId="0" animBg="1"/>
      <p:bldP spid="241" grpId="0" animBg="1"/>
      <p:bldP spid="242" grpId="0" animBg="1"/>
      <p:bldP spid="243" grpId="0" animBg="1"/>
      <p:bldP spid="159" grpId="0" animBg="1"/>
      <p:bldP spid="160" grpId="0" animBg="1"/>
      <p:bldP spid="114" grpId="0" animBg="1"/>
      <p:bldP spid="116" grpId="0" animBg="1"/>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グループ化 239">
            <a:extLst>
              <a:ext uri="{FF2B5EF4-FFF2-40B4-BE49-F238E27FC236}">
                <a16:creationId xmlns:a16="http://schemas.microsoft.com/office/drawing/2014/main" id="{D442EA91-A183-4FF8-87E7-5A1AD6FB6EC0}"/>
              </a:ext>
            </a:extLst>
          </p:cNvPr>
          <p:cNvGrpSpPr/>
          <p:nvPr/>
        </p:nvGrpSpPr>
        <p:grpSpPr>
          <a:xfrm>
            <a:off x="454208" y="972089"/>
            <a:ext cx="4994764" cy="2523938"/>
            <a:chOff x="8573000" y="7224925"/>
            <a:chExt cx="4994764" cy="2523938"/>
          </a:xfrm>
        </p:grpSpPr>
        <p:grpSp>
          <p:nvGrpSpPr>
            <p:cNvPr id="237" name="グループ化 236">
              <a:extLst>
                <a:ext uri="{FF2B5EF4-FFF2-40B4-BE49-F238E27FC236}">
                  <a16:creationId xmlns:a16="http://schemas.microsoft.com/office/drawing/2014/main" id="{0E33E5B5-C07F-44BE-AF17-12A23E505683}"/>
                </a:ext>
              </a:extLst>
            </p:cNvPr>
            <p:cNvGrpSpPr/>
            <p:nvPr/>
          </p:nvGrpSpPr>
          <p:grpSpPr>
            <a:xfrm>
              <a:off x="8573000" y="7224925"/>
              <a:ext cx="4994764" cy="2523938"/>
              <a:chOff x="13558567" y="4971162"/>
              <a:chExt cx="4994764" cy="2523938"/>
            </a:xfrm>
          </p:grpSpPr>
          <p:pic>
            <p:nvPicPr>
              <p:cNvPr id="138" name="図 137">
                <a:extLst>
                  <a:ext uri="{FF2B5EF4-FFF2-40B4-BE49-F238E27FC236}">
                    <a16:creationId xmlns:a16="http://schemas.microsoft.com/office/drawing/2014/main" id="{A6BB8CAB-7793-4012-A376-64A44B3ECA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73" t="21978" r="21027" b="22667"/>
              <a:stretch/>
            </p:blipFill>
            <p:spPr>
              <a:xfrm rot="5400000">
                <a:off x="13344448" y="5185281"/>
                <a:ext cx="2523938" cy="2095700"/>
              </a:xfrm>
              <a:prstGeom prst="rect">
                <a:avLst/>
              </a:prstGeom>
              <a:ln>
                <a:noFill/>
              </a:ln>
            </p:spPr>
          </p:pic>
          <p:pic>
            <p:nvPicPr>
              <p:cNvPr id="139" name="図 138">
                <a:extLst>
                  <a:ext uri="{FF2B5EF4-FFF2-40B4-BE49-F238E27FC236}">
                    <a16:creationId xmlns:a16="http://schemas.microsoft.com/office/drawing/2014/main" id="{5C1EB82F-E7E1-4DB3-B33B-CD6B5F5263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40" t="17537" r="25671" b="11166"/>
              <a:stretch/>
            </p:blipFill>
            <p:spPr>
              <a:xfrm rot="5400000">
                <a:off x="16483323" y="4867643"/>
                <a:ext cx="1916488" cy="2223529"/>
              </a:xfrm>
              <a:prstGeom prst="rect">
                <a:avLst/>
              </a:prstGeom>
              <a:ln>
                <a:noFill/>
              </a:ln>
            </p:spPr>
          </p:pic>
          <p:sp>
            <p:nvSpPr>
              <p:cNvPr id="229" name="楕円 228">
                <a:extLst>
                  <a:ext uri="{FF2B5EF4-FFF2-40B4-BE49-F238E27FC236}">
                    <a16:creationId xmlns:a16="http://schemas.microsoft.com/office/drawing/2014/main" id="{62B64C4C-D7AC-4227-8BDB-CB7E4B24EC36}"/>
                  </a:ext>
                </a:extLst>
              </p:cNvPr>
              <p:cNvSpPr/>
              <p:nvPr/>
            </p:nvSpPr>
            <p:spPr>
              <a:xfrm>
                <a:off x="14420538" y="5440334"/>
                <a:ext cx="914400" cy="100289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231" name="直線コネクタ 230">
                <a:extLst>
                  <a:ext uri="{FF2B5EF4-FFF2-40B4-BE49-F238E27FC236}">
                    <a16:creationId xmlns:a16="http://schemas.microsoft.com/office/drawing/2014/main" id="{46A85798-BF3E-4265-87A3-0B55F42959BD}"/>
                  </a:ext>
                </a:extLst>
              </p:cNvPr>
              <p:cNvCxnSpPr>
                <a:cxnSpLocks/>
              </p:cNvCxnSpPr>
              <p:nvPr/>
            </p:nvCxnSpPr>
            <p:spPr>
              <a:xfrm>
                <a:off x="17062285" y="6791542"/>
                <a:ext cx="1052964" cy="0"/>
              </a:xfrm>
              <a:prstGeom prst="line">
                <a:avLst/>
              </a:prstGeom>
              <a:ln w="76200">
                <a:noFill/>
              </a:ln>
            </p:spPr>
            <p:style>
              <a:lnRef idx="1">
                <a:schemeClr val="accent1"/>
              </a:lnRef>
              <a:fillRef idx="0">
                <a:schemeClr val="accent1"/>
              </a:fillRef>
              <a:effectRef idx="0">
                <a:schemeClr val="accent1"/>
              </a:effectRef>
              <a:fontRef idx="minor">
                <a:schemeClr val="tx1"/>
              </a:fontRef>
            </p:style>
          </p:cxnSp>
        </p:grpSp>
        <p:sp>
          <p:nvSpPr>
            <p:cNvPr id="239" name="テキスト ボックス 238">
              <a:extLst>
                <a:ext uri="{FF2B5EF4-FFF2-40B4-BE49-F238E27FC236}">
                  <a16:creationId xmlns:a16="http://schemas.microsoft.com/office/drawing/2014/main" id="{7414631A-1FCE-4694-8E00-3BE4B0045227}"/>
                </a:ext>
              </a:extLst>
            </p:cNvPr>
            <p:cNvSpPr txBox="1"/>
            <p:nvPr/>
          </p:nvSpPr>
          <p:spPr>
            <a:xfrm>
              <a:off x="9005272" y="9036555"/>
              <a:ext cx="1156086" cy="369332"/>
            </a:xfrm>
            <a:prstGeom prst="rect">
              <a:avLst/>
            </a:prstGeom>
            <a:noFill/>
            <a:ln>
              <a:noFill/>
            </a:ln>
          </p:spPr>
          <p:txBody>
            <a:bodyPr wrap="non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セット治具</a:t>
              </a:r>
            </a:p>
          </p:txBody>
        </p:sp>
        <p:sp>
          <p:nvSpPr>
            <p:cNvPr id="142" name="テキスト ボックス 141">
              <a:extLst>
                <a:ext uri="{FF2B5EF4-FFF2-40B4-BE49-F238E27FC236}">
                  <a16:creationId xmlns:a16="http://schemas.microsoft.com/office/drawing/2014/main" id="{9B1A5469-C828-4448-9085-AEEA103A0F2F}"/>
                </a:ext>
              </a:extLst>
            </p:cNvPr>
            <p:cNvSpPr txBox="1"/>
            <p:nvPr/>
          </p:nvSpPr>
          <p:spPr>
            <a:xfrm>
              <a:off x="9256668" y="8417603"/>
              <a:ext cx="1241045" cy="369332"/>
            </a:xfrm>
            <a:prstGeom prst="rect">
              <a:avLst/>
            </a:prstGeom>
            <a:noFill/>
            <a:ln>
              <a:noFill/>
            </a:ln>
          </p:spPr>
          <p:txBody>
            <a:bodyPr wrap="non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矢印マーク</a:t>
              </a:r>
            </a:p>
          </p:txBody>
        </p:sp>
        <p:sp>
          <p:nvSpPr>
            <p:cNvPr id="136" name="テキスト ボックス 135">
              <a:extLst>
                <a:ext uri="{FF2B5EF4-FFF2-40B4-BE49-F238E27FC236}">
                  <a16:creationId xmlns:a16="http://schemas.microsoft.com/office/drawing/2014/main" id="{E622F65D-230B-4516-8084-B5A88DBC4198}"/>
                </a:ext>
              </a:extLst>
            </p:cNvPr>
            <p:cNvSpPr txBox="1"/>
            <p:nvPr/>
          </p:nvSpPr>
          <p:spPr>
            <a:xfrm>
              <a:off x="11909043" y="7406894"/>
              <a:ext cx="1237839" cy="369332"/>
            </a:xfrm>
            <a:prstGeom prst="rect">
              <a:avLst/>
            </a:prstGeom>
            <a:noFill/>
            <a:ln>
              <a:noFill/>
            </a:ln>
          </p:spPr>
          <p:txBody>
            <a:bodyPr wrap="non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プラス方向</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pSp>
      <p:sp>
        <p:nvSpPr>
          <p:cNvPr id="113" name="角丸四角形吹き出し 23">
            <a:extLst>
              <a:ext uri="{FF2B5EF4-FFF2-40B4-BE49-F238E27FC236}">
                <a16:creationId xmlns:a16="http://schemas.microsoft.com/office/drawing/2014/main" id="{3631F0C5-B6C5-4586-A3A2-01F2813A6729}"/>
              </a:ext>
            </a:extLst>
          </p:cNvPr>
          <p:cNvSpPr/>
          <p:nvPr/>
        </p:nvSpPr>
        <p:spPr>
          <a:xfrm>
            <a:off x="2167005" y="6959754"/>
            <a:ext cx="2661537" cy="571663"/>
          </a:xfrm>
          <a:prstGeom prst="wedgeRoundRectCallout">
            <a:avLst>
              <a:gd name="adj1" fmla="val 69050"/>
              <a:gd name="adj2" fmla="val -64621"/>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テキスト ボックス 149"/>
          <p:cNvSpPr txBox="1"/>
          <p:nvPr/>
        </p:nvSpPr>
        <p:spPr>
          <a:xfrm>
            <a:off x="160518" y="81673"/>
            <a:ext cx="210346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現状調査</a:t>
            </a:r>
            <a:r>
              <a:rPr lang="en-US" altLang="ja-JP" sz="3200" b="1" dirty="0">
                <a:latin typeface="Meiryo UI" panose="020B0604030504040204" pitchFamily="50" charset="-128"/>
                <a:ea typeface="Meiryo UI" panose="020B0604030504040204" pitchFamily="50" charset="-128"/>
              </a:rPr>
              <a:t>6</a:t>
            </a:r>
            <a:endParaRPr lang="ja-JP" altLang="en-US" sz="3200" b="1" dirty="0">
              <a:latin typeface="Meiryo UI" panose="020B0604030504040204" pitchFamily="50" charset="-128"/>
              <a:ea typeface="Meiryo UI" panose="020B0604030504040204" pitchFamily="50" charset="-128"/>
            </a:endParaRPr>
          </a:p>
        </p:txBody>
      </p:sp>
      <p:sp>
        <p:nvSpPr>
          <p:cNvPr id="175" name="テキスト ボックス 174"/>
          <p:cNvSpPr txBox="1"/>
          <p:nvPr/>
        </p:nvSpPr>
        <p:spPr>
          <a:xfrm>
            <a:off x="5966004" y="4889857"/>
            <a:ext cx="543739" cy="307777"/>
          </a:xfrm>
          <a:prstGeom prst="rect">
            <a:avLst/>
          </a:prstGeom>
          <a:noFill/>
        </p:spPr>
        <p:txBody>
          <a:bodyPr wrap="none" rtlCol="0">
            <a:spAutoFit/>
          </a:bodyPr>
          <a:lstStyle/>
          <a:p>
            <a:r>
              <a:rPr lang="ja-JP" altLang="en-US" sz="1400" b="1" dirty="0">
                <a:solidFill>
                  <a:schemeClr val="bg1"/>
                </a:solidFill>
                <a:latin typeface="Meiryo UI" panose="020B0604030504040204" pitchFamily="50" charset="-128"/>
                <a:ea typeface="Meiryo UI" panose="020B0604030504040204" pitchFamily="50" charset="-128"/>
              </a:rPr>
              <a:t>上側</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62" name="テキスト ボックス 161"/>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17/31</a:t>
            </a:r>
            <a:endParaRPr kumimoji="1" lang="ja-JP" altLang="en-US" sz="1200" b="1" dirty="0">
              <a:latin typeface="Meiryo UI" panose="020B0604030504040204" pitchFamily="50" charset="-128"/>
              <a:ea typeface="Meiryo UI" panose="020B0604030504040204" pitchFamily="50" charset="-128"/>
            </a:endParaRPr>
          </a:p>
        </p:txBody>
      </p:sp>
      <p:sp>
        <p:nvSpPr>
          <p:cNvPr id="233" name="矢印: 右 232">
            <a:extLst>
              <a:ext uri="{FF2B5EF4-FFF2-40B4-BE49-F238E27FC236}">
                <a16:creationId xmlns:a16="http://schemas.microsoft.com/office/drawing/2014/main" id="{A0DFFABF-8F0C-4755-8737-7765AF9169EA}"/>
              </a:ext>
            </a:extLst>
          </p:cNvPr>
          <p:cNvSpPr/>
          <p:nvPr/>
        </p:nvSpPr>
        <p:spPr>
          <a:xfrm>
            <a:off x="1461182" y="1492553"/>
            <a:ext cx="473296" cy="693925"/>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矢印: 右 178">
            <a:extLst>
              <a:ext uri="{FF2B5EF4-FFF2-40B4-BE49-F238E27FC236}">
                <a16:creationId xmlns:a16="http://schemas.microsoft.com/office/drawing/2014/main" id="{B05D7C62-C651-4035-ACA8-8C53796783D7}"/>
              </a:ext>
            </a:extLst>
          </p:cNvPr>
          <p:cNvSpPr/>
          <p:nvPr/>
        </p:nvSpPr>
        <p:spPr>
          <a:xfrm>
            <a:off x="4400790" y="1432216"/>
            <a:ext cx="473296" cy="693925"/>
          </a:xfrm>
          <a:prstGeom prst="rightArrow">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矢印: 右 179">
            <a:extLst>
              <a:ext uri="{FF2B5EF4-FFF2-40B4-BE49-F238E27FC236}">
                <a16:creationId xmlns:a16="http://schemas.microsoft.com/office/drawing/2014/main" id="{F8929741-FB90-4F3F-91D1-94DE4CDD6817}"/>
              </a:ext>
            </a:extLst>
          </p:cNvPr>
          <p:cNvSpPr/>
          <p:nvPr/>
        </p:nvSpPr>
        <p:spPr>
          <a:xfrm>
            <a:off x="4410664" y="2072260"/>
            <a:ext cx="473296" cy="693925"/>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矢印: 下 233">
            <a:extLst>
              <a:ext uri="{FF2B5EF4-FFF2-40B4-BE49-F238E27FC236}">
                <a16:creationId xmlns:a16="http://schemas.microsoft.com/office/drawing/2014/main" id="{47D08EA4-D29C-4612-BF2F-ECA50E2F99C5}"/>
              </a:ext>
            </a:extLst>
          </p:cNvPr>
          <p:cNvSpPr/>
          <p:nvPr/>
        </p:nvSpPr>
        <p:spPr>
          <a:xfrm>
            <a:off x="4993975" y="1518856"/>
            <a:ext cx="255883" cy="635579"/>
          </a:xfrm>
          <a:prstGeom prst="down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0" name="グループ化 259">
            <a:extLst>
              <a:ext uri="{FF2B5EF4-FFF2-40B4-BE49-F238E27FC236}">
                <a16:creationId xmlns:a16="http://schemas.microsoft.com/office/drawing/2014/main" id="{3727B397-86DB-4806-B595-57753BFF7F00}"/>
              </a:ext>
            </a:extLst>
          </p:cNvPr>
          <p:cNvGrpSpPr/>
          <p:nvPr/>
        </p:nvGrpSpPr>
        <p:grpSpPr>
          <a:xfrm>
            <a:off x="3071253" y="4112745"/>
            <a:ext cx="2628000" cy="2628000"/>
            <a:chOff x="0" y="0"/>
            <a:chExt cx="5040000" cy="5040000"/>
          </a:xfrm>
        </p:grpSpPr>
        <p:sp>
          <p:nvSpPr>
            <p:cNvPr id="261" name="楕円 260">
              <a:extLst>
                <a:ext uri="{FF2B5EF4-FFF2-40B4-BE49-F238E27FC236}">
                  <a16:creationId xmlns:a16="http://schemas.microsoft.com/office/drawing/2014/main" id="{730CDD37-DD00-4BE0-B606-41F0A588A139}"/>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62" name="楕円 261">
              <a:extLst>
                <a:ext uri="{FF2B5EF4-FFF2-40B4-BE49-F238E27FC236}">
                  <a16:creationId xmlns:a16="http://schemas.microsoft.com/office/drawing/2014/main" id="{4EE8AC0F-8492-41FC-B3DF-0E1BE0BBDB3E}"/>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63" name="楕円 262">
              <a:extLst>
                <a:ext uri="{FF2B5EF4-FFF2-40B4-BE49-F238E27FC236}">
                  <a16:creationId xmlns:a16="http://schemas.microsoft.com/office/drawing/2014/main" id="{FEBC3674-AB7B-409B-A26D-BB00E4D61DF7}"/>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64" name="アーチ 263">
            <a:extLst>
              <a:ext uri="{FF2B5EF4-FFF2-40B4-BE49-F238E27FC236}">
                <a16:creationId xmlns:a16="http://schemas.microsoft.com/office/drawing/2014/main" id="{29521725-8DB9-42D2-8A4F-B1F272C02581}"/>
              </a:ext>
            </a:extLst>
          </p:cNvPr>
          <p:cNvSpPr/>
          <p:nvPr/>
        </p:nvSpPr>
        <p:spPr>
          <a:xfrm rot="1986064">
            <a:off x="3461184" y="4519455"/>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65" name="楕円 264">
            <a:extLst>
              <a:ext uri="{FF2B5EF4-FFF2-40B4-BE49-F238E27FC236}">
                <a16:creationId xmlns:a16="http://schemas.microsoft.com/office/drawing/2014/main" id="{FCCB7F8B-C2AE-4543-9D27-7FB091E7509C}"/>
              </a:ext>
            </a:extLst>
          </p:cNvPr>
          <p:cNvSpPr/>
          <p:nvPr/>
        </p:nvSpPr>
        <p:spPr>
          <a:xfrm>
            <a:off x="3481971" y="5164040"/>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楕円 265">
            <a:extLst>
              <a:ext uri="{FF2B5EF4-FFF2-40B4-BE49-F238E27FC236}">
                <a16:creationId xmlns:a16="http://schemas.microsoft.com/office/drawing/2014/main" id="{C7A5FC43-0ADD-4302-A38F-498082728DA7}"/>
              </a:ext>
            </a:extLst>
          </p:cNvPr>
          <p:cNvSpPr/>
          <p:nvPr/>
        </p:nvSpPr>
        <p:spPr>
          <a:xfrm>
            <a:off x="3526011" y="5611060"/>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楕円 266">
            <a:extLst>
              <a:ext uri="{FF2B5EF4-FFF2-40B4-BE49-F238E27FC236}">
                <a16:creationId xmlns:a16="http://schemas.microsoft.com/office/drawing/2014/main" id="{4A1B1B46-2A75-4BD6-B6F2-3783A662C6F9}"/>
              </a:ext>
            </a:extLst>
          </p:cNvPr>
          <p:cNvSpPr/>
          <p:nvPr/>
        </p:nvSpPr>
        <p:spPr>
          <a:xfrm>
            <a:off x="3528369" y="4966688"/>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楕円 267">
            <a:extLst>
              <a:ext uri="{FF2B5EF4-FFF2-40B4-BE49-F238E27FC236}">
                <a16:creationId xmlns:a16="http://schemas.microsoft.com/office/drawing/2014/main" id="{AADEBAC7-6D20-4259-AAB8-2CD3C67029B3}"/>
              </a:ext>
            </a:extLst>
          </p:cNvPr>
          <p:cNvSpPr/>
          <p:nvPr/>
        </p:nvSpPr>
        <p:spPr>
          <a:xfrm>
            <a:off x="3481971" y="5382115"/>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9" name="グループ化 268">
            <a:extLst>
              <a:ext uri="{FF2B5EF4-FFF2-40B4-BE49-F238E27FC236}">
                <a16:creationId xmlns:a16="http://schemas.microsoft.com/office/drawing/2014/main" id="{C19994DB-13DF-409D-83C0-B0983E8F271E}"/>
              </a:ext>
            </a:extLst>
          </p:cNvPr>
          <p:cNvGrpSpPr/>
          <p:nvPr/>
        </p:nvGrpSpPr>
        <p:grpSpPr>
          <a:xfrm>
            <a:off x="7873340" y="4085943"/>
            <a:ext cx="2628000" cy="2628000"/>
            <a:chOff x="0" y="0"/>
            <a:chExt cx="5040000" cy="5040000"/>
          </a:xfrm>
        </p:grpSpPr>
        <p:sp>
          <p:nvSpPr>
            <p:cNvPr id="270" name="楕円 269">
              <a:extLst>
                <a:ext uri="{FF2B5EF4-FFF2-40B4-BE49-F238E27FC236}">
                  <a16:creationId xmlns:a16="http://schemas.microsoft.com/office/drawing/2014/main" id="{40CAC448-3487-4A7B-8566-37B2CDA88C27}"/>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71" name="楕円 270">
              <a:extLst>
                <a:ext uri="{FF2B5EF4-FFF2-40B4-BE49-F238E27FC236}">
                  <a16:creationId xmlns:a16="http://schemas.microsoft.com/office/drawing/2014/main" id="{41C6DAE5-3A3D-42BA-90B0-EEED1890B4AD}"/>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72" name="楕円 271">
              <a:extLst>
                <a:ext uri="{FF2B5EF4-FFF2-40B4-BE49-F238E27FC236}">
                  <a16:creationId xmlns:a16="http://schemas.microsoft.com/office/drawing/2014/main" id="{0F8D33A4-3C61-4721-80AF-2F703711283E}"/>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73" name="アーチ 272">
            <a:extLst>
              <a:ext uri="{FF2B5EF4-FFF2-40B4-BE49-F238E27FC236}">
                <a16:creationId xmlns:a16="http://schemas.microsoft.com/office/drawing/2014/main" id="{B7CE2854-73FB-4979-97A3-26D667F5C9CF}"/>
              </a:ext>
            </a:extLst>
          </p:cNvPr>
          <p:cNvSpPr/>
          <p:nvPr/>
        </p:nvSpPr>
        <p:spPr>
          <a:xfrm rot="2870886">
            <a:off x="8249378" y="4492653"/>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74" name="楕円 273">
            <a:extLst>
              <a:ext uri="{FF2B5EF4-FFF2-40B4-BE49-F238E27FC236}">
                <a16:creationId xmlns:a16="http://schemas.microsoft.com/office/drawing/2014/main" id="{5E0CB678-6F68-4755-AFAD-A27BE32B7059}"/>
              </a:ext>
            </a:extLst>
          </p:cNvPr>
          <p:cNvSpPr/>
          <p:nvPr/>
        </p:nvSpPr>
        <p:spPr>
          <a:xfrm>
            <a:off x="8254330" y="5103245"/>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楕円 274">
            <a:extLst>
              <a:ext uri="{FF2B5EF4-FFF2-40B4-BE49-F238E27FC236}">
                <a16:creationId xmlns:a16="http://schemas.microsoft.com/office/drawing/2014/main" id="{323F5D21-309A-4AA1-8650-237CFBC5BE20}"/>
              </a:ext>
            </a:extLst>
          </p:cNvPr>
          <p:cNvSpPr/>
          <p:nvPr/>
        </p:nvSpPr>
        <p:spPr>
          <a:xfrm>
            <a:off x="8278457" y="5546743"/>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楕円 275">
            <a:extLst>
              <a:ext uri="{FF2B5EF4-FFF2-40B4-BE49-F238E27FC236}">
                <a16:creationId xmlns:a16="http://schemas.microsoft.com/office/drawing/2014/main" id="{99B08AF2-2C6B-430F-9387-BA5086B2ED78}"/>
              </a:ext>
            </a:extLst>
          </p:cNvPr>
          <p:cNvSpPr/>
          <p:nvPr/>
        </p:nvSpPr>
        <p:spPr>
          <a:xfrm>
            <a:off x="8254330" y="5330127"/>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楕円 276">
            <a:extLst>
              <a:ext uri="{FF2B5EF4-FFF2-40B4-BE49-F238E27FC236}">
                <a16:creationId xmlns:a16="http://schemas.microsoft.com/office/drawing/2014/main" id="{27D21CEC-AC55-4124-878D-D0CB2EC59270}"/>
              </a:ext>
            </a:extLst>
          </p:cNvPr>
          <p:cNvSpPr/>
          <p:nvPr/>
        </p:nvSpPr>
        <p:spPr>
          <a:xfrm>
            <a:off x="8280686" y="4895108"/>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7" name="グループ化 286">
            <a:extLst>
              <a:ext uri="{FF2B5EF4-FFF2-40B4-BE49-F238E27FC236}">
                <a16:creationId xmlns:a16="http://schemas.microsoft.com/office/drawing/2014/main" id="{F7F6F104-E49A-4BDE-804C-2B76184E385E}"/>
              </a:ext>
            </a:extLst>
          </p:cNvPr>
          <p:cNvGrpSpPr/>
          <p:nvPr/>
        </p:nvGrpSpPr>
        <p:grpSpPr>
          <a:xfrm>
            <a:off x="7873340" y="916018"/>
            <a:ext cx="2628000" cy="2628000"/>
            <a:chOff x="0" y="0"/>
            <a:chExt cx="5040000" cy="5040000"/>
          </a:xfrm>
        </p:grpSpPr>
        <p:sp>
          <p:nvSpPr>
            <p:cNvPr id="288" name="楕円 287">
              <a:extLst>
                <a:ext uri="{FF2B5EF4-FFF2-40B4-BE49-F238E27FC236}">
                  <a16:creationId xmlns:a16="http://schemas.microsoft.com/office/drawing/2014/main" id="{C6A88176-8DE8-42D1-9EF3-8C2763A435D4}"/>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89" name="楕円 288">
              <a:extLst>
                <a:ext uri="{FF2B5EF4-FFF2-40B4-BE49-F238E27FC236}">
                  <a16:creationId xmlns:a16="http://schemas.microsoft.com/office/drawing/2014/main" id="{291F53B1-25CA-4261-9A5F-7D660F4798E0}"/>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0" name="楕円 289">
              <a:extLst>
                <a:ext uri="{FF2B5EF4-FFF2-40B4-BE49-F238E27FC236}">
                  <a16:creationId xmlns:a16="http://schemas.microsoft.com/office/drawing/2014/main" id="{97947715-DE3B-4222-A0C3-06240FC7FB0D}"/>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91" name="アーチ 290">
            <a:extLst>
              <a:ext uri="{FF2B5EF4-FFF2-40B4-BE49-F238E27FC236}">
                <a16:creationId xmlns:a16="http://schemas.microsoft.com/office/drawing/2014/main" id="{3E26ACE6-D791-48DF-9DD7-8A6CC7AF8DA3}"/>
              </a:ext>
            </a:extLst>
          </p:cNvPr>
          <p:cNvSpPr/>
          <p:nvPr/>
        </p:nvSpPr>
        <p:spPr>
          <a:xfrm rot="967880">
            <a:off x="8260579" y="1320566"/>
            <a:ext cx="1885118" cy="1818542"/>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92" name="楕円 291">
            <a:extLst>
              <a:ext uri="{FF2B5EF4-FFF2-40B4-BE49-F238E27FC236}">
                <a16:creationId xmlns:a16="http://schemas.microsoft.com/office/drawing/2014/main" id="{D2C584F0-4113-4AE3-935C-A9689DEDC633}"/>
              </a:ext>
            </a:extLst>
          </p:cNvPr>
          <p:cNvSpPr/>
          <p:nvPr/>
        </p:nvSpPr>
        <p:spPr>
          <a:xfrm>
            <a:off x="8288949" y="2505906"/>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楕円 292">
            <a:extLst>
              <a:ext uri="{FF2B5EF4-FFF2-40B4-BE49-F238E27FC236}">
                <a16:creationId xmlns:a16="http://schemas.microsoft.com/office/drawing/2014/main" id="{2539802C-C922-4AE2-8A03-49E2466E33F0}"/>
              </a:ext>
            </a:extLst>
          </p:cNvPr>
          <p:cNvSpPr/>
          <p:nvPr/>
        </p:nvSpPr>
        <p:spPr>
          <a:xfrm>
            <a:off x="8273301" y="2095950"/>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矢印: 下 300">
            <a:extLst>
              <a:ext uri="{FF2B5EF4-FFF2-40B4-BE49-F238E27FC236}">
                <a16:creationId xmlns:a16="http://schemas.microsoft.com/office/drawing/2014/main" id="{6DEDCF4F-8298-473B-B3A1-9A2F1774B9EB}"/>
              </a:ext>
            </a:extLst>
          </p:cNvPr>
          <p:cNvSpPr/>
          <p:nvPr/>
        </p:nvSpPr>
        <p:spPr>
          <a:xfrm>
            <a:off x="4083161" y="3479970"/>
            <a:ext cx="539639" cy="635579"/>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2" name="グループ化 301">
            <a:extLst>
              <a:ext uri="{FF2B5EF4-FFF2-40B4-BE49-F238E27FC236}">
                <a16:creationId xmlns:a16="http://schemas.microsoft.com/office/drawing/2014/main" id="{4BBEEC29-C3E9-48E8-BAD0-FB4F309C2CE0}"/>
              </a:ext>
            </a:extLst>
          </p:cNvPr>
          <p:cNvGrpSpPr/>
          <p:nvPr/>
        </p:nvGrpSpPr>
        <p:grpSpPr>
          <a:xfrm>
            <a:off x="250373" y="4318273"/>
            <a:ext cx="961875" cy="2056444"/>
            <a:chOff x="2179021" y="4410738"/>
            <a:chExt cx="961875" cy="2056444"/>
          </a:xfrm>
        </p:grpSpPr>
        <p:sp>
          <p:nvSpPr>
            <p:cNvPr id="303" name="直方体 302">
              <a:extLst>
                <a:ext uri="{FF2B5EF4-FFF2-40B4-BE49-F238E27FC236}">
                  <a16:creationId xmlns:a16="http://schemas.microsoft.com/office/drawing/2014/main" id="{D198385F-2D59-4E66-837E-8A8C50FCF43E}"/>
                </a:ext>
              </a:extLst>
            </p:cNvPr>
            <p:cNvSpPr/>
            <p:nvPr/>
          </p:nvSpPr>
          <p:spPr>
            <a:xfrm rot="594931">
              <a:off x="2179021" y="6054452"/>
              <a:ext cx="843244" cy="412730"/>
            </a:xfrm>
            <a:prstGeom prst="cube">
              <a:avLst>
                <a:gd name="adj" fmla="val 79126"/>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4" name="円柱 303">
              <a:extLst>
                <a:ext uri="{FF2B5EF4-FFF2-40B4-BE49-F238E27FC236}">
                  <a16:creationId xmlns:a16="http://schemas.microsoft.com/office/drawing/2014/main" id="{14610860-5764-48E7-94C7-DA6AA379599D}"/>
                </a:ext>
              </a:extLst>
            </p:cNvPr>
            <p:cNvSpPr/>
            <p:nvPr/>
          </p:nvSpPr>
          <p:spPr>
            <a:xfrm>
              <a:off x="2466535" y="5804592"/>
              <a:ext cx="268216" cy="445024"/>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05" name="図 304">
              <a:extLst>
                <a:ext uri="{FF2B5EF4-FFF2-40B4-BE49-F238E27FC236}">
                  <a16:creationId xmlns:a16="http://schemas.microsoft.com/office/drawing/2014/main" id="{DC5EE151-9216-41D8-9ACF-7B2DA86727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6" t="17901" r="1643" b="30644"/>
            <a:stretch/>
          </p:blipFill>
          <p:spPr>
            <a:xfrm flipH="1">
              <a:off x="2200931" y="4410738"/>
              <a:ext cx="939965" cy="1312274"/>
            </a:xfrm>
            <a:prstGeom prst="rect">
              <a:avLst/>
            </a:prstGeom>
          </p:spPr>
        </p:pic>
        <p:sp>
          <p:nvSpPr>
            <p:cNvPr id="306" name="円柱 305">
              <a:extLst>
                <a:ext uri="{FF2B5EF4-FFF2-40B4-BE49-F238E27FC236}">
                  <a16:creationId xmlns:a16="http://schemas.microsoft.com/office/drawing/2014/main" id="{BF4D9034-DE82-4FDD-88F7-25E3D26303AD}"/>
                </a:ext>
              </a:extLst>
            </p:cNvPr>
            <p:cNvSpPr/>
            <p:nvPr/>
          </p:nvSpPr>
          <p:spPr>
            <a:xfrm>
              <a:off x="2516221" y="5660141"/>
              <a:ext cx="153676" cy="327816"/>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7" name="二等辺三角形 306">
              <a:extLst>
                <a:ext uri="{FF2B5EF4-FFF2-40B4-BE49-F238E27FC236}">
                  <a16:creationId xmlns:a16="http://schemas.microsoft.com/office/drawing/2014/main" id="{14ADD803-31D2-4A10-8BD2-B1749E617E01}"/>
                </a:ext>
              </a:extLst>
            </p:cNvPr>
            <p:cNvSpPr/>
            <p:nvPr/>
          </p:nvSpPr>
          <p:spPr>
            <a:xfrm rot="11424170">
              <a:off x="2477253" y="5653849"/>
              <a:ext cx="217574" cy="881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pic>
        <p:nvPicPr>
          <p:cNvPr id="308" name="図 307">
            <a:extLst>
              <a:ext uri="{FF2B5EF4-FFF2-40B4-BE49-F238E27FC236}">
                <a16:creationId xmlns:a16="http://schemas.microsoft.com/office/drawing/2014/main" id="{B9A0F093-9D3E-4A69-B3BE-079501E386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40" t="17537" r="25671" b="11166"/>
          <a:stretch/>
        </p:blipFill>
        <p:spPr>
          <a:xfrm rot="5400000">
            <a:off x="1098972" y="4520457"/>
            <a:ext cx="1916488" cy="1663501"/>
          </a:xfrm>
          <a:prstGeom prst="rect">
            <a:avLst/>
          </a:prstGeom>
        </p:spPr>
      </p:pic>
      <p:sp>
        <p:nvSpPr>
          <p:cNvPr id="309" name="テキスト ボックス 308">
            <a:extLst>
              <a:ext uri="{FF2B5EF4-FFF2-40B4-BE49-F238E27FC236}">
                <a16:creationId xmlns:a16="http://schemas.microsoft.com/office/drawing/2014/main" id="{4313A40C-26EF-4C57-854F-3596085D41C8}"/>
              </a:ext>
            </a:extLst>
          </p:cNvPr>
          <p:cNvSpPr txBox="1"/>
          <p:nvPr/>
        </p:nvSpPr>
        <p:spPr>
          <a:xfrm>
            <a:off x="6063840" y="3583029"/>
            <a:ext cx="902811" cy="523220"/>
          </a:xfrm>
          <a:prstGeom prst="rect">
            <a:avLst/>
          </a:prstGeom>
          <a:noFill/>
        </p:spPr>
        <p:txBody>
          <a:bodyPr wrap="square" rtlCol="0">
            <a:spAutoFit/>
          </a:bodyPr>
          <a:lstStyle/>
          <a:p>
            <a:r>
              <a:rPr lang="ja-JP" altLang="en-US" sz="2800" b="1" dirty="0">
                <a:solidFill>
                  <a:srgbClr val="FF0000"/>
                </a:solidFill>
                <a:latin typeface="Meiryo UI" panose="020B0604030504040204" pitchFamily="50" charset="-128"/>
                <a:ea typeface="Meiryo UI" panose="020B0604030504040204" pitchFamily="50" charset="-128"/>
              </a:rPr>
              <a:t>異常</a:t>
            </a:r>
            <a:endParaRPr kumimoji="1" lang="ja-JP" altLang="en-US" sz="2800" b="1" dirty="0">
              <a:solidFill>
                <a:srgbClr val="FF0000"/>
              </a:solidFill>
              <a:latin typeface="Meiryo UI" panose="020B0604030504040204" pitchFamily="50" charset="-128"/>
              <a:ea typeface="Meiryo UI" panose="020B0604030504040204" pitchFamily="50" charset="-128"/>
            </a:endParaRPr>
          </a:p>
        </p:txBody>
      </p:sp>
      <p:cxnSp>
        <p:nvCxnSpPr>
          <p:cNvPr id="310" name="直線コネクタ 309">
            <a:extLst>
              <a:ext uri="{FF2B5EF4-FFF2-40B4-BE49-F238E27FC236}">
                <a16:creationId xmlns:a16="http://schemas.microsoft.com/office/drawing/2014/main" id="{596E0194-B3F0-4E93-8207-05CE9B2CADDE}"/>
              </a:ext>
            </a:extLst>
          </p:cNvPr>
          <p:cNvCxnSpPr>
            <a:cxnSpLocks/>
          </p:cNvCxnSpPr>
          <p:nvPr/>
        </p:nvCxnSpPr>
        <p:spPr>
          <a:xfrm flipV="1">
            <a:off x="2820651" y="5562839"/>
            <a:ext cx="3524269" cy="2182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47E40C15-C679-4E52-932D-93C64D82C979}"/>
              </a:ext>
            </a:extLst>
          </p:cNvPr>
          <p:cNvCxnSpPr>
            <a:cxnSpLocks/>
          </p:cNvCxnSpPr>
          <p:nvPr/>
        </p:nvCxnSpPr>
        <p:spPr>
          <a:xfrm flipV="1">
            <a:off x="2828482" y="5069369"/>
            <a:ext cx="3459405" cy="8855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12" name="楕円 311">
            <a:extLst>
              <a:ext uri="{FF2B5EF4-FFF2-40B4-BE49-F238E27FC236}">
                <a16:creationId xmlns:a16="http://schemas.microsoft.com/office/drawing/2014/main" id="{D689DD5A-C91B-4423-9006-FC8B675F61A1}"/>
              </a:ext>
            </a:extLst>
          </p:cNvPr>
          <p:cNvSpPr/>
          <p:nvPr/>
        </p:nvSpPr>
        <p:spPr>
          <a:xfrm>
            <a:off x="8273301" y="1911348"/>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312">
            <a:extLst>
              <a:ext uri="{FF2B5EF4-FFF2-40B4-BE49-F238E27FC236}">
                <a16:creationId xmlns:a16="http://schemas.microsoft.com/office/drawing/2014/main" id="{ACBACB6F-ACAE-4167-87A5-133CD2BA10CD}"/>
              </a:ext>
            </a:extLst>
          </p:cNvPr>
          <p:cNvSpPr/>
          <p:nvPr/>
        </p:nvSpPr>
        <p:spPr>
          <a:xfrm>
            <a:off x="8254330" y="2290813"/>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テキスト ボックス 313">
            <a:extLst>
              <a:ext uri="{FF2B5EF4-FFF2-40B4-BE49-F238E27FC236}">
                <a16:creationId xmlns:a16="http://schemas.microsoft.com/office/drawing/2014/main" id="{29FFCE8E-A9D0-4F03-8B8C-4DADA4D96015}"/>
              </a:ext>
            </a:extLst>
          </p:cNvPr>
          <p:cNvSpPr txBox="1"/>
          <p:nvPr/>
        </p:nvSpPr>
        <p:spPr>
          <a:xfrm>
            <a:off x="10518885" y="4346320"/>
            <a:ext cx="1404552" cy="646331"/>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プラス方向に</a:t>
            </a:r>
            <a:br>
              <a:rPr kumimoji="1" lang="en-US" altLang="ja-JP" b="1" dirty="0">
                <a:solidFill>
                  <a:srgbClr val="FF0000"/>
                </a:solidFill>
                <a:latin typeface="Meiryo UI" panose="020B0604030504040204" pitchFamily="50" charset="-128"/>
                <a:ea typeface="Meiryo UI" panose="020B0604030504040204" pitchFamily="50" charset="-128"/>
              </a:rPr>
            </a:br>
            <a:r>
              <a:rPr kumimoji="1" lang="ja-JP" altLang="en-US" b="1" dirty="0">
                <a:solidFill>
                  <a:srgbClr val="FF0000"/>
                </a:solidFill>
                <a:latin typeface="Meiryo UI" panose="020B0604030504040204" pitchFamily="50" charset="-128"/>
                <a:ea typeface="Meiryo UI" panose="020B0604030504040204" pitchFamily="50" charset="-128"/>
              </a:rPr>
              <a:t>ずれる</a:t>
            </a:r>
          </a:p>
        </p:txBody>
      </p:sp>
      <p:sp>
        <p:nvSpPr>
          <p:cNvPr id="315" name="テキスト ボックス 314">
            <a:extLst>
              <a:ext uri="{FF2B5EF4-FFF2-40B4-BE49-F238E27FC236}">
                <a16:creationId xmlns:a16="http://schemas.microsoft.com/office/drawing/2014/main" id="{2AAC0145-0450-4B95-A2DA-A1A59DCFC6E5}"/>
              </a:ext>
            </a:extLst>
          </p:cNvPr>
          <p:cNvSpPr txBox="1"/>
          <p:nvPr/>
        </p:nvSpPr>
        <p:spPr>
          <a:xfrm>
            <a:off x="10600996" y="2491268"/>
            <a:ext cx="1580882" cy="646331"/>
          </a:xfrm>
          <a:prstGeom prst="rect">
            <a:avLst/>
          </a:prstGeom>
          <a:noFill/>
        </p:spPr>
        <p:txBody>
          <a:bodyPr wrap="none" rtlCol="0">
            <a:spAutoFit/>
          </a:bodyPr>
          <a:lstStyle/>
          <a:p>
            <a:r>
              <a:rPr lang="ja-JP" altLang="en-US" b="1" dirty="0">
                <a:solidFill>
                  <a:srgbClr val="FF0000"/>
                </a:solidFill>
                <a:latin typeface="Meiryo UI" panose="020B0604030504040204" pitchFamily="50" charset="-128"/>
                <a:ea typeface="Meiryo UI" panose="020B0604030504040204" pitchFamily="50" charset="-128"/>
              </a:rPr>
              <a:t>マイナス</a:t>
            </a:r>
            <a:r>
              <a:rPr kumimoji="1" lang="ja-JP" altLang="en-US" b="1" dirty="0">
                <a:solidFill>
                  <a:srgbClr val="FF0000"/>
                </a:solidFill>
                <a:latin typeface="Meiryo UI" panose="020B0604030504040204" pitchFamily="50" charset="-128"/>
                <a:ea typeface="Meiryo UI" panose="020B0604030504040204" pitchFamily="50" charset="-128"/>
              </a:rPr>
              <a:t>方向に</a:t>
            </a:r>
            <a:br>
              <a:rPr kumimoji="1" lang="en-US" altLang="ja-JP" b="1" dirty="0">
                <a:solidFill>
                  <a:srgbClr val="FF0000"/>
                </a:solidFill>
                <a:latin typeface="Meiryo UI" panose="020B0604030504040204" pitchFamily="50" charset="-128"/>
                <a:ea typeface="Meiryo UI" panose="020B0604030504040204" pitchFamily="50" charset="-128"/>
              </a:rPr>
            </a:br>
            <a:r>
              <a:rPr kumimoji="1" lang="ja-JP" altLang="en-US" b="1" dirty="0">
                <a:solidFill>
                  <a:srgbClr val="FF0000"/>
                </a:solidFill>
                <a:latin typeface="Meiryo UI" panose="020B0604030504040204" pitchFamily="50" charset="-128"/>
                <a:ea typeface="Meiryo UI" panose="020B0604030504040204" pitchFamily="50" charset="-128"/>
              </a:rPr>
              <a:t>ずれる</a:t>
            </a:r>
          </a:p>
        </p:txBody>
      </p:sp>
      <p:sp>
        <p:nvSpPr>
          <p:cNvPr id="319" name="テキスト ボックス 318">
            <a:extLst>
              <a:ext uri="{FF2B5EF4-FFF2-40B4-BE49-F238E27FC236}">
                <a16:creationId xmlns:a16="http://schemas.microsoft.com/office/drawing/2014/main" id="{5FFBBA4E-6656-4CA9-BEF4-342A2141A911}"/>
              </a:ext>
            </a:extLst>
          </p:cNvPr>
          <p:cNvSpPr txBox="1"/>
          <p:nvPr/>
        </p:nvSpPr>
        <p:spPr>
          <a:xfrm>
            <a:off x="4787091" y="3809588"/>
            <a:ext cx="902811" cy="400110"/>
          </a:xfrm>
          <a:prstGeom prst="rect">
            <a:avLst/>
          </a:prstGeom>
          <a:noFill/>
        </p:spPr>
        <p:txBody>
          <a:bodyPr wrap="square" rtlCol="0">
            <a:spAutoFit/>
          </a:bodyPr>
          <a:lstStyle/>
          <a:p>
            <a:r>
              <a:rPr lang="ja-JP" altLang="en-US" sz="2000" b="1" dirty="0">
                <a:solidFill>
                  <a:srgbClr val="0000FF"/>
                </a:solidFill>
                <a:latin typeface="Meiryo UI" panose="020B0604030504040204" pitchFamily="50" charset="-128"/>
                <a:ea typeface="Meiryo UI" panose="020B0604030504040204" pitchFamily="50" charset="-128"/>
              </a:rPr>
              <a:t>正常</a:t>
            </a:r>
            <a:endParaRPr kumimoji="1" lang="ja-JP" altLang="en-US" sz="2000" b="1" dirty="0">
              <a:solidFill>
                <a:srgbClr val="0000FF"/>
              </a:solidFill>
              <a:latin typeface="Meiryo UI" panose="020B0604030504040204" pitchFamily="50" charset="-128"/>
              <a:ea typeface="Meiryo UI" panose="020B0604030504040204" pitchFamily="50" charset="-128"/>
            </a:endParaRPr>
          </a:p>
        </p:txBody>
      </p:sp>
      <p:cxnSp>
        <p:nvCxnSpPr>
          <p:cNvPr id="320" name="直線コネクタ 319">
            <a:extLst>
              <a:ext uri="{FF2B5EF4-FFF2-40B4-BE49-F238E27FC236}">
                <a16:creationId xmlns:a16="http://schemas.microsoft.com/office/drawing/2014/main" id="{97F41607-7F1E-4FFE-80B1-18DAA27C53D8}"/>
              </a:ext>
            </a:extLst>
          </p:cNvPr>
          <p:cNvCxnSpPr>
            <a:cxnSpLocks/>
          </p:cNvCxnSpPr>
          <p:nvPr/>
        </p:nvCxnSpPr>
        <p:spPr>
          <a:xfrm flipV="1">
            <a:off x="7483645" y="2388525"/>
            <a:ext cx="3524269" cy="2099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ACCB3B4F-2674-40E8-844B-2B36128C8E79}"/>
              </a:ext>
            </a:extLst>
          </p:cNvPr>
          <p:cNvCxnSpPr>
            <a:cxnSpLocks/>
          </p:cNvCxnSpPr>
          <p:nvPr/>
        </p:nvCxnSpPr>
        <p:spPr>
          <a:xfrm flipV="1">
            <a:off x="7462879" y="1961938"/>
            <a:ext cx="3545035" cy="2935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CB256DDD-4195-471F-9712-E8834870CA09}"/>
              </a:ext>
            </a:extLst>
          </p:cNvPr>
          <p:cNvCxnSpPr>
            <a:cxnSpLocks/>
            <a:stCxn id="309" idx="0"/>
          </p:cNvCxnSpPr>
          <p:nvPr/>
        </p:nvCxnSpPr>
        <p:spPr>
          <a:xfrm flipV="1">
            <a:off x="6515246" y="2244862"/>
            <a:ext cx="968399" cy="1338167"/>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4" name="直線矢印コネクタ 323">
            <a:extLst>
              <a:ext uri="{FF2B5EF4-FFF2-40B4-BE49-F238E27FC236}">
                <a16:creationId xmlns:a16="http://schemas.microsoft.com/office/drawing/2014/main" id="{F2C5EAF2-8776-4A21-B55E-2B4886B9602D}"/>
              </a:ext>
            </a:extLst>
          </p:cNvPr>
          <p:cNvCxnSpPr>
            <a:cxnSpLocks/>
            <a:stCxn id="309" idx="2"/>
          </p:cNvCxnSpPr>
          <p:nvPr/>
        </p:nvCxnSpPr>
        <p:spPr>
          <a:xfrm>
            <a:off x="6515246" y="4106249"/>
            <a:ext cx="858876" cy="1201791"/>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A9F91465-4B78-45B6-A94D-AD901C3B4A42}"/>
              </a:ext>
            </a:extLst>
          </p:cNvPr>
          <p:cNvSpPr txBox="1"/>
          <p:nvPr/>
        </p:nvSpPr>
        <p:spPr>
          <a:xfrm>
            <a:off x="2674249" y="5731584"/>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下側</a:t>
            </a:r>
            <a:endParaRPr kumimoji="1" lang="ja-JP" altLang="en-US" sz="1400" b="1" dirty="0">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617E3AC6-C98A-4A92-9827-9D0A8A0310FF}"/>
              </a:ext>
            </a:extLst>
          </p:cNvPr>
          <p:cNvSpPr txBox="1"/>
          <p:nvPr/>
        </p:nvSpPr>
        <p:spPr>
          <a:xfrm>
            <a:off x="2715372" y="4640977"/>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上側</a:t>
            </a:r>
            <a:endParaRPr kumimoji="1" lang="ja-JP" altLang="en-US" sz="1400" b="1" dirty="0">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CA105CCC-FC77-4AFC-9EEC-D107C55CA688}"/>
              </a:ext>
            </a:extLst>
          </p:cNvPr>
          <p:cNvSpPr txBox="1"/>
          <p:nvPr/>
        </p:nvSpPr>
        <p:spPr>
          <a:xfrm>
            <a:off x="7332999" y="2558663"/>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下側</a:t>
            </a:r>
            <a:endParaRPr kumimoji="1" lang="ja-JP" altLang="en-US" sz="1400" b="1" dirty="0">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86074B1C-7CA1-4F05-94BE-86E5CB64C540}"/>
              </a:ext>
            </a:extLst>
          </p:cNvPr>
          <p:cNvSpPr txBox="1"/>
          <p:nvPr/>
        </p:nvSpPr>
        <p:spPr>
          <a:xfrm>
            <a:off x="7374122" y="1468056"/>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上側</a:t>
            </a:r>
            <a:endParaRPr kumimoji="1" lang="ja-JP" altLang="en-US" sz="1400" b="1" dirty="0">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9C957E4B-D6F8-4928-B739-8F9EF06C1975}"/>
              </a:ext>
            </a:extLst>
          </p:cNvPr>
          <p:cNvSpPr txBox="1"/>
          <p:nvPr/>
        </p:nvSpPr>
        <p:spPr>
          <a:xfrm>
            <a:off x="7300267" y="5834047"/>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下側</a:t>
            </a:r>
            <a:endParaRPr kumimoji="1" lang="ja-JP" altLang="en-US" sz="1400" b="1" dirty="0">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C8EE5541-C8F2-4BE2-A243-D1566657EFBB}"/>
              </a:ext>
            </a:extLst>
          </p:cNvPr>
          <p:cNvSpPr txBox="1"/>
          <p:nvPr/>
        </p:nvSpPr>
        <p:spPr>
          <a:xfrm>
            <a:off x="7341390" y="4743440"/>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上側</a:t>
            </a:r>
            <a:endParaRPr kumimoji="1" lang="ja-JP" altLang="en-US" sz="1400" b="1" dirty="0">
              <a:latin typeface="Meiryo UI" panose="020B0604030504040204" pitchFamily="50" charset="-128"/>
              <a:ea typeface="Meiryo UI" panose="020B0604030504040204" pitchFamily="50" charset="-128"/>
            </a:endParaRPr>
          </a:p>
        </p:txBody>
      </p:sp>
      <p:cxnSp>
        <p:nvCxnSpPr>
          <p:cNvPr id="79" name="直線コネクタ 78">
            <a:extLst>
              <a:ext uri="{FF2B5EF4-FFF2-40B4-BE49-F238E27FC236}">
                <a16:creationId xmlns:a16="http://schemas.microsoft.com/office/drawing/2014/main" id="{97F41607-7F1E-4FFE-80B1-18DAA27C53D8}"/>
              </a:ext>
            </a:extLst>
          </p:cNvPr>
          <p:cNvCxnSpPr>
            <a:cxnSpLocks/>
          </p:cNvCxnSpPr>
          <p:nvPr/>
        </p:nvCxnSpPr>
        <p:spPr>
          <a:xfrm flipV="1">
            <a:off x="7374122" y="5591970"/>
            <a:ext cx="3524269" cy="2099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ACCB3B4F-2674-40E8-844B-2B36128C8E79}"/>
              </a:ext>
            </a:extLst>
          </p:cNvPr>
          <p:cNvCxnSpPr>
            <a:cxnSpLocks/>
          </p:cNvCxnSpPr>
          <p:nvPr/>
        </p:nvCxnSpPr>
        <p:spPr>
          <a:xfrm flipV="1">
            <a:off x="7353356" y="5165383"/>
            <a:ext cx="3545035" cy="2935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85" name="図 84"/>
          <p:cNvPicPr>
            <a:picLocks noChangeAspect="1"/>
          </p:cNvPicPr>
          <p:nvPr/>
        </p:nvPicPr>
        <p:blipFill rotWithShape="1">
          <a:blip r:embed="rId7">
            <a:extLst>
              <a:ext uri="{28A0092B-C50C-407E-A947-70E740481C1C}">
                <a14:useLocalDpi xmlns:a14="http://schemas.microsoft.com/office/drawing/2010/main" val="0"/>
              </a:ext>
            </a:extLst>
          </a:blip>
          <a:srcRect l="19158" r="19581"/>
          <a:stretch/>
        </p:blipFill>
        <p:spPr>
          <a:xfrm>
            <a:off x="10302069" y="3048069"/>
            <a:ext cx="1099135" cy="1343901"/>
          </a:xfrm>
          <a:prstGeom prst="rect">
            <a:avLst/>
          </a:prstGeom>
        </p:spPr>
      </p:pic>
      <p:sp>
        <p:nvSpPr>
          <p:cNvPr id="86" name="雲形吹き出し 85"/>
          <p:cNvSpPr/>
          <p:nvPr/>
        </p:nvSpPr>
        <p:spPr>
          <a:xfrm>
            <a:off x="7021052" y="3503631"/>
            <a:ext cx="2948037" cy="635459"/>
          </a:xfrm>
          <a:prstGeom prst="cloudCallout">
            <a:avLst>
              <a:gd name="adj1" fmla="val 73977"/>
              <a:gd name="adj2" fmla="val -2040"/>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Ｎ</a:t>
            </a:r>
            <a:r>
              <a:rPr lang="en-US" altLang="ja-JP" b="1" dirty="0">
                <a:solidFill>
                  <a:schemeClr val="tx1"/>
                </a:solidFill>
                <a:latin typeface="Meiryo UI" panose="020B0604030504040204" pitchFamily="50" charset="-128"/>
                <a:ea typeface="Meiryo UI" panose="020B0604030504040204" pitchFamily="50" charset="-128"/>
              </a:rPr>
              <a:t>G</a:t>
            </a:r>
            <a:r>
              <a:rPr lang="ja-JP" altLang="en-US" b="1" dirty="0">
                <a:solidFill>
                  <a:schemeClr val="tx1"/>
                </a:solidFill>
                <a:latin typeface="Meiryo UI" panose="020B0604030504040204" pitchFamily="50" charset="-128"/>
                <a:ea typeface="Meiryo UI" panose="020B0604030504040204" pitchFamily="50" charset="-128"/>
              </a:rPr>
              <a:t>品を観察だ！</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87" name="上矢印 86"/>
          <p:cNvSpPr/>
          <p:nvPr/>
        </p:nvSpPr>
        <p:spPr>
          <a:xfrm>
            <a:off x="7424663" y="4450124"/>
            <a:ext cx="336464" cy="304033"/>
          </a:xfrm>
          <a:prstGeom prst="upArrow">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上矢印 88"/>
          <p:cNvSpPr/>
          <p:nvPr/>
        </p:nvSpPr>
        <p:spPr>
          <a:xfrm rot="10800000">
            <a:off x="7442610" y="2833566"/>
            <a:ext cx="336464" cy="304033"/>
          </a:xfrm>
          <a:prstGeom prst="upArrow">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EF0B9AB8-B092-46FE-9330-6DA4A71872C2}"/>
              </a:ext>
            </a:extLst>
          </p:cNvPr>
          <p:cNvSpPr txBox="1"/>
          <p:nvPr/>
        </p:nvSpPr>
        <p:spPr>
          <a:xfrm>
            <a:off x="3841114" y="2626113"/>
            <a:ext cx="1393330" cy="369332"/>
          </a:xfrm>
          <a:prstGeom prst="rect">
            <a:avLst/>
          </a:prstGeom>
          <a:noFill/>
        </p:spPr>
        <p:txBody>
          <a:bodyPr wrap="non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マイナス方向</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pSp>
        <p:nvGrpSpPr>
          <p:cNvPr id="82" name="グループ化 81">
            <a:extLst>
              <a:ext uri="{FF2B5EF4-FFF2-40B4-BE49-F238E27FC236}">
                <a16:creationId xmlns:a16="http://schemas.microsoft.com/office/drawing/2014/main" id="{C0B4102A-73F3-45EC-AB5E-78ABE812286D}"/>
              </a:ext>
            </a:extLst>
          </p:cNvPr>
          <p:cNvGrpSpPr/>
          <p:nvPr/>
        </p:nvGrpSpPr>
        <p:grpSpPr>
          <a:xfrm>
            <a:off x="2570486" y="2938053"/>
            <a:ext cx="3533444" cy="954107"/>
            <a:chOff x="10329277" y="4274399"/>
            <a:chExt cx="1994120" cy="954107"/>
          </a:xfrm>
        </p:grpSpPr>
        <p:sp>
          <p:nvSpPr>
            <p:cNvPr id="83" name="角丸四角形吹き出し 74">
              <a:extLst>
                <a:ext uri="{FF2B5EF4-FFF2-40B4-BE49-F238E27FC236}">
                  <a16:creationId xmlns:a16="http://schemas.microsoft.com/office/drawing/2014/main" id="{31BDA327-11CC-487F-914C-75FEE5D6E2F7}"/>
                </a:ext>
              </a:extLst>
            </p:cNvPr>
            <p:cNvSpPr/>
            <p:nvPr/>
          </p:nvSpPr>
          <p:spPr>
            <a:xfrm>
              <a:off x="10453631" y="4294891"/>
              <a:ext cx="1745412" cy="719701"/>
            </a:xfrm>
            <a:prstGeom prst="wedgeRoundRectCallout">
              <a:avLst>
                <a:gd name="adj1" fmla="val -49040"/>
                <a:gd name="adj2" fmla="val 25125"/>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4" name="正方形/長方形 83">
              <a:extLst>
                <a:ext uri="{FF2B5EF4-FFF2-40B4-BE49-F238E27FC236}">
                  <a16:creationId xmlns:a16="http://schemas.microsoft.com/office/drawing/2014/main" id="{16D00BC7-FB02-4C8F-A516-3ADF8BEC9A79}"/>
                </a:ext>
              </a:extLst>
            </p:cNvPr>
            <p:cNvSpPr/>
            <p:nvPr/>
          </p:nvSpPr>
          <p:spPr>
            <a:xfrm>
              <a:off x="10329277" y="4274399"/>
              <a:ext cx="1994120" cy="954107"/>
            </a:xfrm>
            <a:prstGeom prst="rect">
              <a:avLst/>
            </a:prstGeom>
            <a:ln>
              <a:noFill/>
            </a:ln>
          </p:spPr>
          <p:txBody>
            <a:bodyPr wrap="square">
              <a:spAutoFit/>
            </a:bodyPr>
            <a:lstStyle/>
            <a:p>
              <a:pPr algn="ctr"/>
              <a:r>
                <a:rPr lang="ja-JP" altLang="en-US" sz="2000" b="1" u="sng" dirty="0">
                  <a:solidFill>
                    <a:srgbClr val="FF0000"/>
                  </a:solidFill>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位置を</a:t>
              </a:r>
              <a:endParaRPr lang="en-US" altLang="ja-JP" sz="1400"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位置決めストッパーにセットする</a:t>
              </a:r>
              <a:endParaRPr lang="en-US" altLang="ja-JP" b="1" dirty="0">
                <a:latin typeface="Meiryo UI" panose="020B0604030504040204" pitchFamily="50" charset="-128"/>
                <a:ea typeface="Meiryo UI" panose="020B0604030504040204" pitchFamily="50" charset="-128"/>
              </a:endParaRPr>
            </a:p>
          </p:txBody>
        </p:sp>
      </p:grpSp>
    </p:spTree>
    <p:custDataLst>
      <p:tags r:id="rId1"/>
    </p:custDataLst>
    <p:extLst>
      <p:ext uri="{BB962C8B-B14F-4D97-AF65-F5344CB8AC3E}">
        <p14:creationId xmlns:p14="http://schemas.microsoft.com/office/powerpoint/2010/main" val="1778252328"/>
      </p:ext>
    </p:extLst>
  </p:cSld>
  <p:clrMapOvr>
    <a:masterClrMapping/>
  </p:clrMapOvr>
  <p:transition advTm="173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79"/>
                                        </p:tgtEl>
                                      </p:cBhvr>
                                    </p:animEffect>
                                    <p:anim calcmode="lin" valueType="num">
                                      <p:cBhvr>
                                        <p:cTn id="7" dur="1000"/>
                                        <p:tgtEl>
                                          <p:spTgt spid="179"/>
                                        </p:tgtEl>
                                        <p:attrNameLst>
                                          <p:attrName>ppt_x</p:attrName>
                                        </p:attrNameLst>
                                      </p:cBhvr>
                                      <p:tavLst>
                                        <p:tav tm="0">
                                          <p:val>
                                            <p:strVal val="ppt_x"/>
                                          </p:val>
                                        </p:tav>
                                        <p:tav tm="100000">
                                          <p:val>
                                            <p:strVal val="ppt_x"/>
                                          </p:val>
                                        </p:tav>
                                      </p:tavLst>
                                    </p:anim>
                                    <p:anim calcmode="lin" valueType="num">
                                      <p:cBhvr>
                                        <p:cTn id="8" dur="1000"/>
                                        <p:tgtEl>
                                          <p:spTgt spid="179"/>
                                        </p:tgtEl>
                                        <p:attrNameLst>
                                          <p:attrName>ppt_y</p:attrName>
                                        </p:attrNameLst>
                                      </p:cBhvr>
                                      <p:tavLst>
                                        <p:tav tm="0">
                                          <p:val>
                                            <p:strVal val="ppt_y"/>
                                          </p:val>
                                        </p:tav>
                                        <p:tav tm="100000">
                                          <p:val>
                                            <p:strVal val="ppt_y+.1"/>
                                          </p:val>
                                        </p:tav>
                                      </p:tavLst>
                                    </p:anim>
                                    <p:set>
                                      <p:cBhvr>
                                        <p:cTn id="9" dur="1" fill="hold">
                                          <p:stCondLst>
                                            <p:cond delay="999"/>
                                          </p:stCondLst>
                                        </p:cTn>
                                        <p:tgtEl>
                                          <p:spTgt spid="179"/>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grpId="0" nodeType="afterEffect">
                                  <p:stCondLst>
                                    <p:cond delay="1250"/>
                                  </p:stCondLst>
                                  <p:childTnLst>
                                    <p:set>
                                      <p:cBhvr>
                                        <p:cTn id="15" dur="1" fill="hold">
                                          <p:stCondLst>
                                            <p:cond delay="0"/>
                                          </p:stCondLst>
                                        </p:cTn>
                                        <p:tgtEl>
                                          <p:spTgt spid="175"/>
                                        </p:tgtEl>
                                        <p:attrNameLst>
                                          <p:attrName>style.visibility</p:attrName>
                                        </p:attrNameLst>
                                      </p:cBhvr>
                                      <p:to>
                                        <p:strVal val="visible"/>
                                      </p:to>
                                    </p:set>
                                    <p:animEffect transition="in" filter="fade">
                                      <p:cBhvr>
                                        <p:cTn id="16" dur="500"/>
                                        <p:tgtEl>
                                          <p:spTgt spid="175"/>
                                        </p:tgtEl>
                                      </p:cBhvr>
                                    </p:animEffect>
                                  </p:childTnLst>
                                </p:cTn>
                              </p:par>
                              <p:par>
                                <p:cTn id="17" presetID="10" presetClass="entr" presetSubtype="0" fill="hold" nodeType="withEffect">
                                  <p:stCondLst>
                                    <p:cond delay="1250"/>
                                  </p:stCondLst>
                                  <p:childTnLst>
                                    <p:set>
                                      <p:cBhvr>
                                        <p:cTn id="18" dur="1" fill="hold">
                                          <p:stCondLst>
                                            <p:cond delay="0"/>
                                          </p:stCondLst>
                                        </p:cTn>
                                        <p:tgtEl>
                                          <p:spTgt spid="260"/>
                                        </p:tgtEl>
                                        <p:attrNameLst>
                                          <p:attrName>style.visibility</p:attrName>
                                        </p:attrNameLst>
                                      </p:cBhvr>
                                      <p:to>
                                        <p:strVal val="visible"/>
                                      </p:to>
                                    </p:set>
                                    <p:animEffect transition="in" filter="fade">
                                      <p:cBhvr>
                                        <p:cTn id="19" dur="500"/>
                                        <p:tgtEl>
                                          <p:spTgt spid="260"/>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265"/>
                                        </p:tgtEl>
                                        <p:attrNameLst>
                                          <p:attrName>style.visibility</p:attrName>
                                        </p:attrNameLst>
                                      </p:cBhvr>
                                      <p:to>
                                        <p:strVal val="visible"/>
                                      </p:to>
                                    </p:set>
                                    <p:animEffect transition="in" filter="fade">
                                      <p:cBhvr>
                                        <p:cTn id="25" dur="500"/>
                                        <p:tgtEl>
                                          <p:spTgt spid="265"/>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266"/>
                                        </p:tgtEl>
                                        <p:attrNameLst>
                                          <p:attrName>style.visibility</p:attrName>
                                        </p:attrNameLst>
                                      </p:cBhvr>
                                      <p:to>
                                        <p:strVal val="visible"/>
                                      </p:to>
                                    </p:set>
                                    <p:animEffect transition="in" filter="fade">
                                      <p:cBhvr>
                                        <p:cTn id="28" dur="500"/>
                                        <p:tgtEl>
                                          <p:spTgt spid="266"/>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67"/>
                                        </p:tgtEl>
                                        <p:attrNameLst>
                                          <p:attrName>style.visibility</p:attrName>
                                        </p:attrNameLst>
                                      </p:cBhvr>
                                      <p:to>
                                        <p:strVal val="visible"/>
                                      </p:to>
                                    </p:set>
                                    <p:animEffect transition="in" filter="fade">
                                      <p:cBhvr>
                                        <p:cTn id="31" dur="500"/>
                                        <p:tgtEl>
                                          <p:spTgt spid="267"/>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268"/>
                                        </p:tgtEl>
                                        <p:attrNameLst>
                                          <p:attrName>style.visibility</p:attrName>
                                        </p:attrNameLst>
                                      </p:cBhvr>
                                      <p:to>
                                        <p:strVal val="visible"/>
                                      </p:to>
                                    </p:set>
                                    <p:animEffect transition="in" filter="fade">
                                      <p:cBhvr>
                                        <p:cTn id="34" dur="500"/>
                                        <p:tgtEl>
                                          <p:spTgt spid="268"/>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301"/>
                                        </p:tgtEl>
                                        <p:attrNameLst>
                                          <p:attrName>style.visibility</p:attrName>
                                        </p:attrNameLst>
                                      </p:cBhvr>
                                      <p:to>
                                        <p:strVal val="visible"/>
                                      </p:to>
                                    </p:set>
                                    <p:animEffect transition="in" filter="fade">
                                      <p:cBhvr>
                                        <p:cTn id="37" dur="500"/>
                                        <p:tgtEl>
                                          <p:spTgt spid="301"/>
                                        </p:tgtEl>
                                      </p:cBhvr>
                                    </p:animEffect>
                                  </p:childTnLst>
                                </p:cTn>
                              </p:par>
                              <p:par>
                                <p:cTn id="38" presetID="10" presetClass="entr" presetSubtype="0" fill="hold" nodeType="withEffect">
                                  <p:stCondLst>
                                    <p:cond delay="1250"/>
                                  </p:stCondLst>
                                  <p:childTnLst>
                                    <p:set>
                                      <p:cBhvr>
                                        <p:cTn id="39" dur="1" fill="hold">
                                          <p:stCondLst>
                                            <p:cond delay="0"/>
                                          </p:stCondLst>
                                        </p:cTn>
                                        <p:tgtEl>
                                          <p:spTgt spid="302"/>
                                        </p:tgtEl>
                                        <p:attrNameLst>
                                          <p:attrName>style.visibility</p:attrName>
                                        </p:attrNameLst>
                                      </p:cBhvr>
                                      <p:to>
                                        <p:strVal val="visible"/>
                                      </p:to>
                                    </p:set>
                                    <p:animEffect transition="in" filter="fade">
                                      <p:cBhvr>
                                        <p:cTn id="40" dur="500"/>
                                        <p:tgtEl>
                                          <p:spTgt spid="302"/>
                                        </p:tgtEl>
                                      </p:cBhvr>
                                    </p:animEffect>
                                  </p:childTnLst>
                                </p:cTn>
                              </p:par>
                              <p:par>
                                <p:cTn id="41" presetID="10" presetClass="entr" presetSubtype="0" fill="hold" nodeType="withEffect">
                                  <p:stCondLst>
                                    <p:cond delay="1250"/>
                                  </p:stCondLst>
                                  <p:childTnLst>
                                    <p:set>
                                      <p:cBhvr>
                                        <p:cTn id="42" dur="1" fill="hold">
                                          <p:stCondLst>
                                            <p:cond delay="0"/>
                                          </p:stCondLst>
                                        </p:cTn>
                                        <p:tgtEl>
                                          <p:spTgt spid="308"/>
                                        </p:tgtEl>
                                        <p:attrNameLst>
                                          <p:attrName>style.visibility</p:attrName>
                                        </p:attrNameLst>
                                      </p:cBhvr>
                                      <p:to>
                                        <p:strVal val="visible"/>
                                      </p:to>
                                    </p:set>
                                    <p:animEffect transition="in" filter="fade">
                                      <p:cBhvr>
                                        <p:cTn id="43" dur="500"/>
                                        <p:tgtEl>
                                          <p:spTgt spid="308"/>
                                        </p:tgtEl>
                                      </p:cBhvr>
                                    </p:animEffect>
                                  </p:childTnLst>
                                </p:cTn>
                              </p:par>
                              <p:par>
                                <p:cTn id="44" presetID="10" presetClass="entr" presetSubtype="0" fill="hold" nodeType="withEffect">
                                  <p:stCondLst>
                                    <p:cond delay="1250"/>
                                  </p:stCondLst>
                                  <p:childTnLst>
                                    <p:set>
                                      <p:cBhvr>
                                        <p:cTn id="45" dur="1" fill="hold">
                                          <p:stCondLst>
                                            <p:cond delay="0"/>
                                          </p:stCondLst>
                                        </p:cTn>
                                        <p:tgtEl>
                                          <p:spTgt spid="310"/>
                                        </p:tgtEl>
                                        <p:attrNameLst>
                                          <p:attrName>style.visibility</p:attrName>
                                        </p:attrNameLst>
                                      </p:cBhvr>
                                      <p:to>
                                        <p:strVal val="visible"/>
                                      </p:to>
                                    </p:set>
                                    <p:animEffect transition="in" filter="fade">
                                      <p:cBhvr>
                                        <p:cTn id="46" dur="500"/>
                                        <p:tgtEl>
                                          <p:spTgt spid="310"/>
                                        </p:tgtEl>
                                      </p:cBhvr>
                                    </p:animEffect>
                                  </p:childTnLst>
                                </p:cTn>
                              </p:par>
                              <p:par>
                                <p:cTn id="47" presetID="10" presetClass="entr" presetSubtype="0" fill="hold" nodeType="withEffect">
                                  <p:stCondLst>
                                    <p:cond delay="1250"/>
                                  </p:stCondLst>
                                  <p:childTnLst>
                                    <p:set>
                                      <p:cBhvr>
                                        <p:cTn id="48" dur="1" fill="hold">
                                          <p:stCondLst>
                                            <p:cond delay="0"/>
                                          </p:stCondLst>
                                        </p:cTn>
                                        <p:tgtEl>
                                          <p:spTgt spid="311"/>
                                        </p:tgtEl>
                                        <p:attrNameLst>
                                          <p:attrName>style.visibility</p:attrName>
                                        </p:attrNameLst>
                                      </p:cBhvr>
                                      <p:to>
                                        <p:strVal val="visible"/>
                                      </p:to>
                                    </p:set>
                                    <p:animEffect transition="in" filter="fade">
                                      <p:cBhvr>
                                        <p:cTn id="49" dur="500"/>
                                        <p:tgtEl>
                                          <p:spTgt spid="311"/>
                                        </p:tgtEl>
                                      </p:cBhvr>
                                    </p:animEffect>
                                  </p:childTnLst>
                                </p:cTn>
                              </p:par>
                              <p:par>
                                <p:cTn id="50" presetID="10" presetClass="entr" presetSubtype="0" fill="hold" grpId="0" nodeType="withEffect">
                                  <p:stCondLst>
                                    <p:cond delay="1250"/>
                                  </p:stCondLst>
                                  <p:childTnLst>
                                    <p:set>
                                      <p:cBhvr>
                                        <p:cTn id="51" dur="1" fill="hold">
                                          <p:stCondLst>
                                            <p:cond delay="0"/>
                                          </p:stCondLst>
                                        </p:cTn>
                                        <p:tgtEl>
                                          <p:spTgt spid="319"/>
                                        </p:tgtEl>
                                        <p:attrNameLst>
                                          <p:attrName>style.visibility</p:attrName>
                                        </p:attrNameLst>
                                      </p:cBhvr>
                                      <p:to>
                                        <p:strVal val="visible"/>
                                      </p:to>
                                    </p:set>
                                    <p:animEffect transition="in" filter="fade">
                                      <p:cBhvr>
                                        <p:cTn id="52" dur="500"/>
                                        <p:tgtEl>
                                          <p:spTgt spid="319"/>
                                        </p:tgtEl>
                                      </p:cBhvr>
                                    </p:animEffect>
                                  </p:childTnLst>
                                </p:cTn>
                              </p:par>
                              <p:par>
                                <p:cTn id="53" presetID="10" presetClass="entr" presetSubtype="0" fill="hold" grpId="0" nodeType="withEffect">
                                  <p:stCondLst>
                                    <p:cond delay="125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69"/>
                                        </p:tgtEl>
                                        <p:attrNameLst>
                                          <p:attrName>style.visibility</p:attrName>
                                        </p:attrNameLst>
                                      </p:cBhvr>
                                      <p:to>
                                        <p:strVal val="visible"/>
                                      </p:to>
                                    </p:set>
                                    <p:animEffect transition="in" filter="fade">
                                      <p:cBhvr>
                                        <p:cTn id="63" dur="500"/>
                                        <p:tgtEl>
                                          <p:spTgt spid="26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3"/>
                                        </p:tgtEl>
                                        <p:attrNameLst>
                                          <p:attrName>style.visibility</p:attrName>
                                        </p:attrNameLst>
                                      </p:cBhvr>
                                      <p:to>
                                        <p:strVal val="visible"/>
                                      </p:to>
                                    </p:set>
                                    <p:animEffect transition="in" filter="fade">
                                      <p:cBhvr>
                                        <p:cTn id="66" dur="500"/>
                                        <p:tgtEl>
                                          <p:spTgt spid="27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4"/>
                                        </p:tgtEl>
                                        <p:attrNameLst>
                                          <p:attrName>style.visibility</p:attrName>
                                        </p:attrNameLst>
                                      </p:cBhvr>
                                      <p:to>
                                        <p:strVal val="visible"/>
                                      </p:to>
                                    </p:set>
                                    <p:animEffect transition="in" filter="fade">
                                      <p:cBhvr>
                                        <p:cTn id="69" dur="500"/>
                                        <p:tgtEl>
                                          <p:spTgt spid="27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5"/>
                                        </p:tgtEl>
                                        <p:attrNameLst>
                                          <p:attrName>style.visibility</p:attrName>
                                        </p:attrNameLst>
                                      </p:cBhvr>
                                      <p:to>
                                        <p:strVal val="visible"/>
                                      </p:to>
                                    </p:set>
                                    <p:animEffect transition="in" filter="fade">
                                      <p:cBhvr>
                                        <p:cTn id="72" dur="500"/>
                                        <p:tgtEl>
                                          <p:spTgt spid="27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6"/>
                                        </p:tgtEl>
                                        <p:attrNameLst>
                                          <p:attrName>style.visibility</p:attrName>
                                        </p:attrNameLst>
                                      </p:cBhvr>
                                      <p:to>
                                        <p:strVal val="visible"/>
                                      </p:to>
                                    </p:set>
                                    <p:animEffect transition="in" filter="fade">
                                      <p:cBhvr>
                                        <p:cTn id="75" dur="500"/>
                                        <p:tgtEl>
                                          <p:spTgt spid="27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7"/>
                                        </p:tgtEl>
                                        <p:attrNameLst>
                                          <p:attrName>style.visibility</p:attrName>
                                        </p:attrNameLst>
                                      </p:cBhvr>
                                      <p:to>
                                        <p:strVal val="visible"/>
                                      </p:to>
                                    </p:set>
                                    <p:animEffect transition="in" filter="fade">
                                      <p:cBhvr>
                                        <p:cTn id="78" dur="500"/>
                                        <p:tgtEl>
                                          <p:spTgt spid="277"/>
                                        </p:tgtEl>
                                      </p:cBhvr>
                                    </p:animEffect>
                                  </p:childTnLst>
                                </p:cTn>
                              </p:par>
                              <p:par>
                                <p:cTn id="79" presetID="10" presetClass="entr" presetSubtype="0" fill="hold" nodeType="withEffect">
                                  <p:stCondLst>
                                    <p:cond delay="0"/>
                                  </p:stCondLst>
                                  <p:childTnLst>
                                    <p:set>
                                      <p:cBhvr>
                                        <p:cTn id="80" dur="1" fill="hold">
                                          <p:stCondLst>
                                            <p:cond delay="0"/>
                                          </p:stCondLst>
                                        </p:cTn>
                                        <p:tgtEl>
                                          <p:spTgt spid="287"/>
                                        </p:tgtEl>
                                        <p:attrNameLst>
                                          <p:attrName>style.visibility</p:attrName>
                                        </p:attrNameLst>
                                      </p:cBhvr>
                                      <p:to>
                                        <p:strVal val="visible"/>
                                      </p:to>
                                    </p:set>
                                    <p:animEffect transition="in" filter="fade">
                                      <p:cBhvr>
                                        <p:cTn id="81" dur="500"/>
                                        <p:tgtEl>
                                          <p:spTgt spid="28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1"/>
                                        </p:tgtEl>
                                        <p:attrNameLst>
                                          <p:attrName>style.visibility</p:attrName>
                                        </p:attrNameLst>
                                      </p:cBhvr>
                                      <p:to>
                                        <p:strVal val="visible"/>
                                      </p:to>
                                    </p:set>
                                    <p:animEffect transition="in" filter="fade">
                                      <p:cBhvr>
                                        <p:cTn id="84" dur="500"/>
                                        <p:tgtEl>
                                          <p:spTgt spid="29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92"/>
                                        </p:tgtEl>
                                        <p:attrNameLst>
                                          <p:attrName>style.visibility</p:attrName>
                                        </p:attrNameLst>
                                      </p:cBhvr>
                                      <p:to>
                                        <p:strVal val="visible"/>
                                      </p:to>
                                    </p:set>
                                    <p:animEffect transition="in" filter="fade">
                                      <p:cBhvr>
                                        <p:cTn id="87" dur="500"/>
                                        <p:tgtEl>
                                          <p:spTgt spid="29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3"/>
                                        </p:tgtEl>
                                        <p:attrNameLst>
                                          <p:attrName>style.visibility</p:attrName>
                                        </p:attrNameLst>
                                      </p:cBhvr>
                                      <p:to>
                                        <p:strVal val="visible"/>
                                      </p:to>
                                    </p:set>
                                    <p:animEffect transition="in" filter="fade">
                                      <p:cBhvr>
                                        <p:cTn id="90" dur="500"/>
                                        <p:tgtEl>
                                          <p:spTgt spid="29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9"/>
                                        </p:tgtEl>
                                        <p:attrNameLst>
                                          <p:attrName>style.visibility</p:attrName>
                                        </p:attrNameLst>
                                      </p:cBhvr>
                                      <p:to>
                                        <p:strVal val="visible"/>
                                      </p:to>
                                    </p:set>
                                    <p:animEffect transition="in" filter="fade">
                                      <p:cBhvr>
                                        <p:cTn id="93" dur="500"/>
                                        <p:tgtEl>
                                          <p:spTgt spid="30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12"/>
                                        </p:tgtEl>
                                        <p:attrNameLst>
                                          <p:attrName>style.visibility</p:attrName>
                                        </p:attrNameLst>
                                      </p:cBhvr>
                                      <p:to>
                                        <p:strVal val="visible"/>
                                      </p:to>
                                    </p:set>
                                    <p:animEffect transition="in" filter="fade">
                                      <p:cBhvr>
                                        <p:cTn id="96" dur="500"/>
                                        <p:tgtEl>
                                          <p:spTgt spid="31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13"/>
                                        </p:tgtEl>
                                        <p:attrNameLst>
                                          <p:attrName>style.visibility</p:attrName>
                                        </p:attrNameLst>
                                      </p:cBhvr>
                                      <p:to>
                                        <p:strVal val="visible"/>
                                      </p:to>
                                    </p:set>
                                    <p:animEffect transition="in" filter="fade">
                                      <p:cBhvr>
                                        <p:cTn id="99" dur="500"/>
                                        <p:tgtEl>
                                          <p:spTgt spid="31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14"/>
                                        </p:tgtEl>
                                        <p:attrNameLst>
                                          <p:attrName>style.visibility</p:attrName>
                                        </p:attrNameLst>
                                      </p:cBhvr>
                                      <p:to>
                                        <p:strVal val="visible"/>
                                      </p:to>
                                    </p:set>
                                    <p:animEffect transition="in" filter="fade">
                                      <p:cBhvr>
                                        <p:cTn id="102" dur="500"/>
                                        <p:tgtEl>
                                          <p:spTgt spid="31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15"/>
                                        </p:tgtEl>
                                        <p:attrNameLst>
                                          <p:attrName>style.visibility</p:attrName>
                                        </p:attrNameLst>
                                      </p:cBhvr>
                                      <p:to>
                                        <p:strVal val="visible"/>
                                      </p:to>
                                    </p:set>
                                    <p:animEffect transition="in" filter="fade">
                                      <p:cBhvr>
                                        <p:cTn id="105" dur="500"/>
                                        <p:tgtEl>
                                          <p:spTgt spid="315"/>
                                        </p:tgtEl>
                                      </p:cBhvr>
                                    </p:animEffect>
                                  </p:childTnLst>
                                </p:cTn>
                              </p:par>
                              <p:par>
                                <p:cTn id="106" presetID="10" presetClass="entr" presetSubtype="0" fill="hold" nodeType="withEffect">
                                  <p:stCondLst>
                                    <p:cond delay="0"/>
                                  </p:stCondLst>
                                  <p:childTnLst>
                                    <p:set>
                                      <p:cBhvr>
                                        <p:cTn id="107" dur="1" fill="hold">
                                          <p:stCondLst>
                                            <p:cond delay="0"/>
                                          </p:stCondLst>
                                        </p:cTn>
                                        <p:tgtEl>
                                          <p:spTgt spid="320"/>
                                        </p:tgtEl>
                                        <p:attrNameLst>
                                          <p:attrName>style.visibility</p:attrName>
                                        </p:attrNameLst>
                                      </p:cBhvr>
                                      <p:to>
                                        <p:strVal val="visible"/>
                                      </p:to>
                                    </p:set>
                                    <p:animEffect transition="in" filter="fade">
                                      <p:cBhvr>
                                        <p:cTn id="108" dur="500"/>
                                        <p:tgtEl>
                                          <p:spTgt spid="320"/>
                                        </p:tgtEl>
                                      </p:cBhvr>
                                    </p:animEffect>
                                  </p:childTnLst>
                                </p:cTn>
                              </p:par>
                              <p:par>
                                <p:cTn id="109" presetID="10" presetClass="entr" presetSubtype="0" fill="hold" nodeType="withEffect">
                                  <p:stCondLst>
                                    <p:cond delay="0"/>
                                  </p:stCondLst>
                                  <p:childTnLst>
                                    <p:set>
                                      <p:cBhvr>
                                        <p:cTn id="110" dur="1" fill="hold">
                                          <p:stCondLst>
                                            <p:cond delay="0"/>
                                          </p:stCondLst>
                                        </p:cTn>
                                        <p:tgtEl>
                                          <p:spTgt spid="321"/>
                                        </p:tgtEl>
                                        <p:attrNameLst>
                                          <p:attrName>style.visibility</p:attrName>
                                        </p:attrNameLst>
                                      </p:cBhvr>
                                      <p:to>
                                        <p:strVal val="visible"/>
                                      </p:to>
                                    </p:set>
                                    <p:animEffect transition="in" filter="fade">
                                      <p:cBhvr>
                                        <p:cTn id="111" dur="500"/>
                                        <p:tgtEl>
                                          <p:spTgt spid="321"/>
                                        </p:tgtEl>
                                      </p:cBhvr>
                                    </p:animEffect>
                                  </p:childTnLst>
                                </p:cTn>
                              </p:par>
                              <p:par>
                                <p:cTn id="112" presetID="10"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500"/>
                                        <p:tgtEl>
                                          <p:spTgt spid="73"/>
                                        </p:tgtEl>
                                      </p:cBhvr>
                                    </p:animEffect>
                                  </p:childTnLst>
                                </p:cTn>
                              </p:par>
                              <p:par>
                                <p:cTn id="115" presetID="10" presetClass="entr" presetSubtype="0" fill="hold" nodeType="withEffect">
                                  <p:stCondLst>
                                    <p:cond delay="0"/>
                                  </p:stCondLst>
                                  <p:childTnLst>
                                    <p:set>
                                      <p:cBhvr>
                                        <p:cTn id="116" dur="1" fill="hold">
                                          <p:stCondLst>
                                            <p:cond delay="0"/>
                                          </p:stCondLst>
                                        </p:cTn>
                                        <p:tgtEl>
                                          <p:spTgt spid="324"/>
                                        </p:tgtEl>
                                        <p:attrNameLst>
                                          <p:attrName>style.visibility</p:attrName>
                                        </p:attrNameLst>
                                      </p:cBhvr>
                                      <p:to>
                                        <p:strVal val="visible"/>
                                      </p:to>
                                    </p:set>
                                    <p:animEffect transition="in" filter="fade">
                                      <p:cBhvr>
                                        <p:cTn id="117" dur="500"/>
                                        <p:tgtEl>
                                          <p:spTgt spid="32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fade">
                                      <p:cBhvr>
                                        <p:cTn id="120" dur="500"/>
                                        <p:tgtEl>
                                          <p:spTgt spid="7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4"/>
                                        </p:tgtEl>
                                        <p:attrNameLst>
                                          <p:attrName>style.visibility</p:attrName>
                                        </p:attrNameLst>
                                      </p:cBhvr>
                                      <p:to>
                                        <p:strVal val="visible"/>
                                      </p:to>
                                    </p:set>
                                    <p:animEffect transition="in" filter="fade">
                                      <p:cBhvr>
                                        <p:cTn id="123" dur="500"/>
                                        <p:tgtEl>
                                          <p:spTgt spid="7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500"/>
                                        <p:tgtEl>
                                          <p:spTgt spid="76"/>
                                        </p:tgtEl>
                                      </p:cBhvr>
                                    </p:animEffect>
                                  </p:childTnLst>
                                </p:cTn>
                              </p:par>
                              <p:par>
                                <p:cTn id="130" presetID="10" presetClass="entr" presetSubtype="0" fill="hold" nodeType="with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par>
                                <p:cTn id="133" presetID="10" presetClass="entr" presetSubtype="0" fill="hold" nodeType="withEffect">
                                  <p:stCondLst>
                                    <p:cond delay="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500"/>
                                        <p:tgtEl>
                                          <p:spTgt spid="80"/>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fade">
                                      <p:cBhvr>
                                        <p:cTn id="138" dur="500"/>
                                        <p:tgtEl>
                                          <p:spTgt spid="8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childTnLst>
                          </p:cTn>
                        </p:par>
                        <p:par>
                          <p:cTn id="142" fill="hold">
                            <p:stCondLst>
                              <p:cond delay="500"/>
                            </p:stCondLst>
                            <p:childTnLst>
                              <p:par>
                                <p:cTn id="143" presetID="42" presetClass="entr" presetSubtype="0" fill="hold" grpId="0" nodeType="afterEffect">
                                  <p:stCondLst>
                                    <p:cond delay="1750"/>
                                  </p:stCondLst>
                                  <p:childTnLst>
                                    <p:set>
                                      <p:cBhvr>
                                        <p:cTn id="144" dur="1" fill="hold">
                                          <p:stCondLst>
                                            <p:cond delay="0"/>
                                          </p:stCondLst>
                                        </p:cTn>
                                        <p:tgtEl>
                                          <p:spTgt spid="86"/>
                                        </p:tgtEl>
                                        <p:attrNameLst>
                                          <p:attrName>style.visibility</p:attrName>
                                        </p:attrNameLst>
                                      </p:cBhvr>
                                      <p:to>
                                        <p:strVal val="visible"/>
                                      </p:to>
                                    </p:set>
                                    <p:animEffect transition="in" filter="fade">
                                      <p:cBhvr>
                                        <p:cTn id="145" dur="1250"/>
                                        <p:tgtEl>
                                          <p:spTgt spid="86"/>
                                        </p:tgtEl>
                                      </p:cBhvr>
                                    </p:animEffect>
                                    <p:anim calcmode="lin" valueType="num">
                                      <p:cBhvr>
                                        <p:cTn id="146" dur="1250" fill="hold"/>
                                        <p:tgtEl>
                                          <p:spTgt spid="86"/>
                                        </p:tgtEl>
                                        <p:attrNameLst>
                                          <p:attrName>ppt_x</p:attrName>
                                        </p:attrNameLst>
                                      </p:cBhvr>
                                      <p:tavLst>
                                        <p:tav tm="0">
                                          <p:val>
                                            <p:strVal val="#ppt_x"/>
                                          </p:val>
                                        </p:tav>
                                        <p:tav tm="100000">
                                          <p:val>
                                            <p:strVal val="#ppt_x"/>
                                          </p:val>
                                        </p:tav>
                                      </p:tavLst>
                                    </p:anim>
                                    <p:anim calcmode="lin" valueType="num">
                                      <p:cBhvr>
                                        <p:cTn id="147" dur="1250" fill="hold"/>
                                        <p:tgtEl>
                                          <p:spTgt spid="86"/>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1750"/>
                                  </p:stCondLst>
                                  <p:childTnLst>
                                    <p:set>
                                      <p:cBhvr>
                                        <p:cTn id="149" dur="1" fill="hold">
                                          <p:stCondLst>
                                            <p:cond delay="0"/>
                                          </p:stCondLst>
                                        </p:cTn>
                                        <p:tgtEl>
                                          <p:spTgt spid="85"/>
                                        </p:tgtEl>
                                        <p:attrNameLst>
                                          <p:attrName>style.visibility</p:attrName>
                                        </p:attrNameLst>
                                      </p:cBhvr>
                                      <p:to>
                                        <p:strVal val="visible"/>
                                      </p:to>
                                    </p:set>
                                    <p:animEffect transition="in" filter="fade">
                                      <p:cBhvr>
                                        <p:cTn id="150" dur="1250"/>
                                        <p:tgtEl>
                                          <p:spTgt spid="85"/>
                                        </p:tgtEl>
                                      </p:cBhvr>
                                    </p:animEffect>
                                    <p:anim calcmode="lin" valueType="num">
                                      <p:cBhvr>
                                        <p:cTn id="151" dur="1250" fill="hold"/>
                                        <p:tgtEl>
                                          <p:spTgt spid="85"/>
                                        </p:tgtEl>
                                        <p:attrNameLst>
                                          <p:attrName>ppt_x</p:attrName>
                                        </p:attrNameLst>
                                      </p:cBhvr>
                                      <p:tavLst>
                                        <p:tav tm="0">
                                          <p:val>
                                            <p:strVal val="#ppt_x"/>
                                          </p:val>
                                        </p:tav>
                                        <p:tav tm="100000">
                                          <p:val>
                                            <p:strVal val="#ppt_x"/>
                                          </p:val>
                                        </p:tav>
                                      </p:tavLst>
                                    </p:anim>
                                    <p:anim calcmode="lin" valueType="num">
                                      <p:cBhvr>
                                        <p:cTn id="152" dur="125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9" grpId="0" animBg="1"/>
      <p:bldP spid="180" grpId="0" animBg="1"/>
      <p:bldP spid="264" grpId="0" animBg="1"/>
      <p:bldP spid="265" grpId="0" animBg="1"/>
      <p:bldP spid="266" grpId="0" animBg="1"/>
      <p:bldP spid="267" grpId="0" animBg="1"/>
      <p:bldP spid="268" grpId="0" animBg="1"/>
      <p:bldP spid="273" grpId="0" animBg="1"/>
      <p:bldP spid="274" grpId="0" animBg="1"/>
      <p:bldP spid="275" grpId="0" animBg="1"/>
      <p:bldP spid="276" grpId="0" animBg="1"/>
      <p:bldP spid="277" grpId="0" animBg="1"/>
      <p:bldP spid="291" grpId="0" animBg="1"/>
      <p:bldP spid="292" grpId="0" animBg="1"/>
      <p:bldP spid="293" grpId="0" animBg="1"/>
      <p:bldP spid="301" grpId="0" animBg="1"/>
      <p:bldP spid="309" grpId="0"/>
      <p:bldP spid="312" grpId="0" animBg="1"/>
      <p:bldP spid="313" grpId="0" animBg="1"/>
      <p:bldP spid="314" grpId="0"/>
      <p:bldP spid="315" grpId="0"/>
      <p:bldP spid="319" grpId="0"/>
      <p:bldP spid="70" grpId="0" animBg="1"/>
      <p:bldP spid="71" grpId="0" animBg="1"/>
      <p:bldP spid="72" grpId="0" animBg="1"/>
      <p:bldP spid="74" grpId="0" animBg="1"/>
      <p:bldP spid="75" grpId="0" animBg="1"/>
      <p:bldP spid="76" grpId="0" animBg="1"/>
      <p:bldP spid="86" grpId="0" animBg="1"/>
      <p:bldP spid="87"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AC58DDF4-A57A-44CB-9AE9-CB8045C0F2D3}"/>
              </a:ext>
            </a:extLst>
          </p:cNvPr>
          <p:cNvGraphicFramePr/>
          <p:nvPr>
            <p:extLst>
              <p:ext uri="{D42A27DB-BD31-4B8C-83A1-F6EECF244321}">
                <p14:modId xmlns:p14="http://schemas.microsoft.com/office/powerpoint/2010/main" val="1773612980"/>
              </p:ext>
            </p:extLst>
          </p:nvPr>
        </p:nvGraphicFramePr>
        <p:xfrm>
          <a:off x="215012" y="3062033"/>
          <a:ext cx="6673661" cy="2930656"/>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グループ化 32">
            <a:extLst>
              <a:ext uri="{FF2B5EF4-FFF2-40B4-BE49-F238E27FC236}">
                <a16:creationId xmlns:a16="http://schemas.microsoft.com/office/drawing/2014/main" id="{0C53A12F-A885-4C10-88F3-53EF4B0EEF65}"/>
              </a:ext>
            </a:extLst>
          </p:cNvPr>
          <p:cNvGrpSpPr/>
          <p:nvPr/>
        </p:nvGrpSpPr>
        <p:grpSpPr>
          <a:xfrm>
            <a:off x="5617922" y="1371151"/>
            <a:ext cx="1260000" cy="1260000"/>
            <a:chOff x="3071253" y="4112745"/>
            <a:chExt cx="2628000" cy="2628000"/>
          </a:xfrm>
        </p:grpSpPr>
        <p:grpSp>
          <p:nvGrpSpPr>
            <p:cNvPr id="22" name="グループ化 21">
              <a:extLst>
                <a:ext uri="{FF2B5EF4-FFF2-40B4-BE49-F238E27FC236}">
                  <a16:creationId xmlns:a16="http://schemas.microsoft.com/office/drawing/2014/main" id="{00847774-D940-42DD-A714-48581B8919F2}"/>
                </a:ext>
              </a:extLst>
            </p:cNvPr>
            <p:cNvGrpSpPr/>
            <p:nvPr/>
          </p:nvGrpSpPr>
          <p:grpSpPr>
            <a:xfrm>
              <a:off x="3071253" y="4112745"/>
              <a:ext cx="2628000" cy="2628000"/>
              <a:chOff x="0" y="0"/>
              <a:chExt cx="5040000" cy="5040000"/>
            </a:xfrm>
          </p:grpSpPr>
          <p:sp>
            <p:nvSpPr>
              <p:cNvPr id="24" name="楕円 23">
                <a:extLst>
                  <a:ext uri="{FF2B5EF4-FFF2-40B4-BE49-F238E27FC236}">
                    <a16:creationId xmlns:a16="http://schemas.microsoft.com/office/drawing/2014/main" id="{0E633C93-E136-41A4-83BD-AC23E873764E}"/>
                  </a:ext>
                </a:extLst>
              </p:cNvPr>
              <p:cNvSpPr/>
              <p:nvPr/>
            </p:nvSpPr>
            <p:spPr>
              <a:xfrm>
                <a:off x="553355" y="540000"/>
                <a:ext cx="3960000" cy="3960000"/>
              </a:xfrm>
              <a:prstGeom prst="ellipse">
                <a:avLst/>
              </a:prstGeom>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 name="楕円 22">
                <a:extLst>
                  <a:ext uri="{FF2B5EF4-FFF2-40B4-BE49-F238E27FC236}">
                    <a16:creationId xmlns:a16="http://schemas.microsoft.com/office/drawing/2014/main" id="{719C19A0-F439-4F91-91D1-24AB1184BE38}"/>
                  </a:ext>
                </a:extLst>
              </p:cNvPr>
              <p:cNvSpPr/>
              <p:nvPr/>
            </p:nvSpPr>
            <p:spPr>
              <a:xfrm>
                <a:off x="0" y="0"/>
                <a:ext cx="5040000" cy="504000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5" name="楕円 24">
                <a:extLst>
                  <a:ext uri="{FF2B5EF4-FFF2-40B4-BE49-F238E27FC236}">
                    <a16:creationId xmlns:a16="http://schemas.microsoft.com/office/drawing/2014/main" id="{839D1D11-FAF0-4332-8CA4-491875C70927}"/>
                  </a:ext>
                </a:extLst>
              </p:cNvPr>
              <p:cNvSpPr/>
              <p:nvPr/>
            </p:nvSpPr>
            <p:spPr>
              <a:xfrm>
                <a:off x="1533070" y="1530000"/>
                <a:ext cx="1980000" cy="1980000"/>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6" name="アーチ 25">
              <a:extLst>
                <a:ext uri="{FF2B5EF4-FFF2-40B4-BE49-F238E27FC236}">
                  <a16:creationId xmlns:a16="http://schemas.microsoft.com/office/drawing/2014/main" id="{923B486D-D733-4DDD-8BEC-359145AAC85C}"/>
                </a:ext>
              </a:extLst>
            </p:cNvPr>
            <p:cNvSpPr/>
            <p:nvPr/>
          </p:nvSpPr>
          <p:spPr>
            <a:xfrm rot="1986064">
              <a:off x="3352520" y="4409455"/>
              <a:ext cx="2102400" cy="2102400"/>
            </a:xfrm>
            <a:prstGeom prst="blockArc">
              <a:avLst>
                <a:gd name="adj1" fmla="val 10031440"/>
                <a:gd name="adj2" fmla="val 8073265"/>
                <a:gd name="adj3" fmla="val 661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51A168C9-DD94-48E3-ADC7-380509697EB4}"/>
                </a:ext>
              </a:extLst>
            </p:cNvPr>
            <p:cNvSpPr/>
            <p:nvPr/>
          </p:nvSpPr>
          <p:spPr>
            <a:xfrm>
              <a:off x="3365910" y="5161288"/>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F2DB9CA9-6104-4546-B37F-090E18207D40}"/>
                </a:ext>
              </a:extLst>
            </p:cNvPr>
            <p:cNvSpPr/>
            <p:nvPr/>
          </p:nvSpPr>
          <p:spPr>
            <a:xfrm>
              <a:off x="3396245" y="5675387"/>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5198E42B-5B53-4149-88DA-E326462930A4}"/>
                </a:ext>
              </a:extLst>
            </p:cNvPr>
            <p:cNvSpPr/>
            <p:nvPr/>
          </p:nvSpPr>
          <p:spPr>
            <a:xfrm>
              <a:off x="3429293" y="4980231"/>
              <a:ext cx="144000" cy="144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9FA3BCA2-11C2-4A14-8A64-8D2CA8D7E8C9}"/>
                </a:ext>
              </a:extLst>
            </p:cNvPr>
            <p:cNvSpPr/>
            <p:nvPr/>
          </p:nvSpPr>
          <p:spPr>
            <a:xfrm>
              <a:off x="3357292" y="5453542"/>
              <a:ext cx="144000" cy="144000"/>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7" name="図 36">
            <a:extLst>
              <a:ext uri="{FF2B5EF4-FFF2-40B4-BE49-F238E27FC236}">
                <a16:creationId xmlns:a16="http://schemas.microsoft.com/office/drawing/2014/main" id="{A61EACA9-A924-4A31-B7D1-9BD2F094B4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1" b="89736" l="8824" r="90000">
                        <a14:foregroundMark x1="36765" y1="42229" x2="36765" y2="42229"/>
                        <a14:foregroundMark x1="62941" y1="36657" x2="62941" y2="36657"/>
                        <a14:foregroundMark x1="8824" y1="76540" x2="8824" y2="76540"/>
                      </a14:backgroundRemoval>
                    </a14:imgEffect>
                  </a14:imgLayer>
                </a14:imgProps>
              </a:ext>
            </a:extLst>
          </a:blip>
          <a:stretch>
            <a:fillRect/>
          </a:stretch>
        </p:blipFill>
        <p:spPr>
          <a:xfrm>
            <a:off x="196162" y="5913259"/>
            <a:ext cx="1111831" cy="1115101"/>
          </a:xfrm>
          <a:prstGeom prst="rect">
            <a:avLst/>
          </a:prstGeom>
        </p:spPr>
      </p:pic>
      <p:sp>
        <p:nvSpPr>
          <p:cNvPr id="3" name="テキスト ボックス 2">
            <a:extLst>
              <a:ext uri="{FF2B5EF4-FFF2-40B4-BE49-F238E27FC236}">
                <a16:creationId xmlns:a16="http://schemas.microsoft.com/office/drawing/2014/main" id="{090F5649-9E6A-4641-A099-FA7BF17A5676}"/>
              </a:ext>
            </a:extLst>
          </p:cNvPr>
          <p:cNvSpPr txBox="1"/>
          <p:nvPr/>
        </p:nvSpPr>
        <p:spPr>
          <a:xfrm>
            <a:off x="160518" y="81673"/>
            <a:ext cx="21034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現状調査</a:t>
            </a:r>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FAABCD4F-2B65-449C-9438-53EDAEBA6637}"/>
              </a:ext>
            </a:extLst>
          </p:cNvPr>
          <p:cNvPicPr>
            <a:picLocks noChangeAspect="1"/>
          </p:cNvPicPr>
          <p:nvPr/>
        </p:nvPicPr>
        <p:blipFill>
          <a:blip r:embed="rId7"/>
          <a:stretch>
            <a:fillRect/>
          </a:stretch>
        </p:blipFill>
        <p:spPr>
          <a:xfrm>
            <a:off x="2384407" y="190464"/>
            <a:ext cx="1560711" cy="432854"/>
          </a:xfrm>
          <a:prstGeom prst="rect">
            <a:avLst/>
          </a:prstGeom>
        </p:spPr>
      </p:pic>
      <p:sp>
        <p:nvSpPr>
          <p:cNvPr id="6" name="テキスト ボックス 5">
            <a:extLst>
              <a:ext uri="{FF2B5EF4-FFF2-40B4-BE49-F238E27FC236}">
                <a16:creationId xmlns:a16="http://schemas.microsoft.com/office/drawing/2014/main" id="{C0497F6A-DE95-46AF-85EA-5D34F9E11DA6}"/>
              </a:ext>
            </a:extLst>
          </p:cNvPr>
          <p:cNvSpPr txBox="1"/>
          <p:nvPr/>
        </p:nvSpPr>
        <p:spPr>
          <a:xfrm>
            <a:off x="85354" y="748502"/>
            <a:ext cx="3098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⑬</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NG</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品の現物確認をしよう！</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a:extLst>
              <a:ext uri="{FF2B5EF4-FFF2-40B4-BE49-F238E27FC236}">
                <a16:creationId xmlns:a16="http://schemas.microsoft.com/office/drawing/2014/main" id="{6EB9DFF5-A32F-4F50-BA42-1EF1182E47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48" b="93860" l="6160" r="94867">
                        <a14:foregroundMark x1="93429" y1="33333" x2="93429" y2="33333"/>
                        <a14:foregroundMark x1="94045" y1="67544" x2="94045" y2="67544"/>
                        <a14:foregroundMark x1="35113" y1="93860" x2="35113" y2="93860"/>
                        <a14:foregroundMark x1="71458" y1="5848" x2="71458" y2="5848"/>
                        <a14:foregroundMark x1="8419" y1="28947" x2="8419" y2="28947"/>
                        <a14:foregroundMark x1="10472" y1="59649" x2="10472" y2="66374"/>
                        <a14:foregroundMark x1="9651" y1="44737" x2="9651" y2="44737"/>
                        <a14:foregroundMark x1="24230" y1="58480" x2="24230" y2="58480"/>
                        <a14:foregroundMark x1="22382" y1="55263" x2="22382" y2="55263"/>
                        <a14:foregroundMark x1="94867" y1="29240" x2="94867" y2="29240"/>
                        <a14:foregroundMark x1="94867" y1="35380" x2="94867" y2="35380"/>
                        <a14:foregroundMark x1="8624" y1="64620" x2="8624" y2="64620"/>
                        <a14:foregroundMark x1="6160" y1="33626" x2="6160" y2="33626"/>
                      </a14:backgroundRemoval>
                    </a14:imgEffect>
                  </a14:imgLayer>
                </a14:imgProps>
              </a:ext>
            </a:extLst>
          </a:blip>
          <a:stretch>
            <a:fillRect/>
          </a:stretch>
        </p:blipFill>
        <p:spPr>
          <a:xfrm>
            <a:off x="172853" y="1274110"/>
            <a:ext cx="1279117" cy="896400"/>
          </a:xfrm>
          <a:prstGeom prst="rect">
            <a:avLst/>
          </a:prstGeom>
        </p:spPr>
      </p:pic>
      <p:graphicFrame>
        <p:nvGraphicFramePr>
          <p:cNvPr id="8" name="グラフ 7">
            <a:extLst>
              <a:ext uri="{FF2B5EF4-FFF2-40B4-BE49-F238E27FC236}">
                <a16:creationId xmlns:a16="http://schemas.microsoft.com/office/drawing/2014/main" id="{EFB80EEB-E1FD-44BD-ACFA-8A9F054D506E}"/>
              </a:ext>
            </a:extLst>
          </p:cNvPr>
          <p:cNvGraphicFramePr/>
          <p:nvPr>
            <p:extLst>
              <p:ext uri="{D42A27DB-BD31-4B8C-83A1-F6EECF244321}">
                <p14:modId xmlns:p14="http://schemas.microsoft.com/office/powerpoint/2010/main" val="3949091974"/>
              </p:ext>
            </p:extLst>
          </p:nvPr>
        </p:nvGraphicFramePr>
        <p:xfrm>
          <a:off x="6842375" y="887603"/>
          <a:ext cx="5247651" cy="1972249"/>
        </p:xfrm>
        <a:graphic>
          <a:graphicData uri="http://schemas.openxmlformats.org/drawingml/2006/chart">
            <c:chart xmlns:c="http://schemas.openxmlformats.org/drawingml/2006/chart" xmlns:r="http://schemas.openxmlformats.org/officeDocument/2006/relationships" r:id="rId10"/>
          </a:graphicData>
        </a:graphic>
      </p:graphicFrame>
      <p:pic>
        <p:nvPicPr>
          <p:cNvPr id="9" name="図 8">
            <a:extLst>
              <a:ext uri="{FF2B5EF4-FFF2-40B4-BE49-F238E27FC236}">
                <a16:creationId xmlns:a16="http://schemas.microsoft.com/office/drawing/2014/main" id="{261151E8-37F4-417C-A66E-0FD6647251B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3" b="89976" l="9945" r="99879"/>
                    </a14:imgEffect>
                  </a14:imgLayer>
                </a14:imgProps>
              </a:ext>
              <a:ext uri="{28A0092B-C50C-407E-A947-70E740481C1C}">
                <a14:useLocalDpi xmlns:a14="http://schemas.microsoft.com/office/drawing/2010/main" val="0"/>
              </a:ext>
            </a:extLst>
          </a:blip>
          <a:srcRect l="32148" t="11120" r="21473" b="11448"/>
          <a:stretch/>
        </p:blipFill>
        <p:spPr>
          <a:xfrm rot="5400000">
            <a:off x="3470746" y="1608278"/>
            <a:ext cx="1090001" cy="1308404"/>
          </a:xfrm>
          <a:prstGeom prst="rect">
            <a:avLst/>
          </a:prstGeom>
        </p:spPr>
      </p:pic>
      <p:sp>
        <p:nvSpPr>
          <p:cNvPr id="17" name="吹き出し: 角を丸めた四角形 16">
            <a:extLst>
              <a:ext uri="{FF2B5EF4-FFF2-40B4-BE49-F238E27FC236}">
                <a16:creationId xmlns:a16="http://schemas.microsoft.com/office/drawing/2014/main" id="{1F352791-E405-4BEE-8E3C-76B7434381FC}"/>
              </a:ext>
            </a:extLst>
          </p:cNvPr>
          <p:cNvSpPr/>
          <p:nvPr/>
        </p:nvSpPr>
        <p:spPr>
          <a:xfrm>
            <a:off x="453656" y="2295822"/>
            <a:ext cx="2730624" cy="590146"/>
          </a:xfrm>
          <a:prstGeom prst="wedgeRoundRectCallout">
            <a:avLst>
              <a:gd name="adj1" fmla="val -4822"/>
              <a:gd name="adj2" fmla="val -91773"/>
              <a:gd name="adj3" fmla="val 16667"/>
            </a:avLst>
          </a:prstGeom>
          <a:solidFill>
            <a:srgbClr val="FFCC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Ｏ</a:t>
            </a:r>
            <a:r>
              <a:rPr kumimoji="1" lang="en-US" altLang="ja-JP" b="1" dirty="0">
                <a:solidFill>
                  <a:schemeClr val="tx1"/>
                </a:solidFill>
                <a:latin typeface="Meiryo UI" panose="020B0604030504040204" pitchFamily="50" charset="-128"/>
                <a:ea typeface="Meiryo UI" panose="020B0604030504040204" pitchFamily="50" charset="-128"/>
              </a:rPr>
              <a:t>K</a:t>
            </a:r>
            <a:r>
              <a:rPr kumimoji="1" lang="ja-JP" altLang="en-US" b="1" dirty="0">
                <a:solidFill>
                  <a:schemeClr val="tx1"/>
                </a:solidFill>
                <a:latin typeface="Meiryo UI" panose="020B0604030504040204" pitchFamily="50" charset="-128"/>
                <a:ea typeface="Meiryo UI" panose="020B0604030504040204" pitchFamily="50" charset="-128"/>
              </a:rPr>
              <a:t>品と見比べても</a:t>
            </a:r>
            <a:br>
              <a:rPr kumimoji="1" lang="en-US" altLang="ja-JP" b="1" dirty="0">
                <a:solidFill>
                  <a:schemeClr val="tx1"/>
                </a:solidFill>
                <a:latin typeface="Meiryo UI" panose="020B0604030504040204" pitchFamily="50" charset="-128"/>
                <a:ea typeface="Meiryo UI" panose="020B0604030504040204" pitchFamily="50" charset="-128"/>
              </a:rPr>
            </a:br>
            <a:r>
              <a:rPr kumimoji="1" lang="ja-JP" altLang="en-US" sz="2000" b="1" dirty="0">
                <a:solidFill>
                  <a:srgbClr val="FF0000"/>
                </a:solidFill>
                <a:latin typeface="Meiryo UI" panose="020B0604030504040204" pitchFamily="50" charset="-128"/>
                <a:ea typeface="Meiryo UI" panose="020B0604030504040204" pitchFamily="50" charset="-128"/>
              </a:rPr>
              <a:t>違いが無い</a:t>
            </a:r>
            <a:r>
              <a:rPr kumimoji="1" lang="ja-JP" altLang="en-US" b="1" dirty="0">
                <a:solidFill>
                  <a:schemeClr val="tx1"/>
                </a:solidFill>
                <a:latin typeface="Meiryo UI" panose="020B0604030504040204" pitchFamily="50" charset="-128"/>
                <a:ea typeface="Meiryo UI" panose="020B0604030504040204" pitchFamily="50" charset="-128"/>
              </a:rPr>
              <a:t>よね！</a:t>
            </a:r>
          </a:p>
        </p:txBody>
      </p:sp>
      <p:pic>
        <p:nvPicPr>
          <p:cNvPr id="20" name="図 19">
            <a:extLst>
              <a:ext uri="{FF2B5EF4-FFF2-40B4-BE49-F238E27FC236}">
                <a16:creationId xmlns:a16="http://schemas.microsoft.com/office/drawing/2014/main" id="{3C6FAA18-1357-4E00-9627-8B4BD89CA11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666" t="13163" r="38417" b="13294"/>
          <a:stretch/>
        </p:blipFill>
        <p:spPr>
          <a:xfrm rot="5400000">
            <a:off x="1247180" y="5904690"/>
            <a:ext cx="727784" cy="957686"/>
          </a:xfrm>
          <a:prstGeom prst="rect">
            <a:avLst/>
          </a:prstGeom>
        </p:spPr>
      </p:pic>
      <p:sp>
        <p:nvSpPr>
          <p:cNvPr id="34" name="テキスト ボックス 33">
            <a:extLst>
              <a:ext uri="{FF2B5EF4-FFF2-40B4-BE49-F238E27FC236}">
                <a16:creationId xmlns:a16="http://schemas.microsoft.com/office/drawing/2014/main" id="{337BF65F-AD80-47D1-83B2-91F02CB230E6}"/>
              </a:ext>
            </a:extLst>
          </p:cNvPr>
          <p:cNvSpPr txBox="1"/>
          <p:nvPr/>
        </p:nvSpPr>
        <p:spPr>
          <a:xfrm>
            <a:off x="5131908" y="2222190"/>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下側</a:t>
            </a:r>
            <a:endParaRPr kumimoji="1" lang="ja-JP" altLang="en-US" sz="1400" b="1"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785743B8-C5D1-41EB-9702-0D647C2A367D}"/>
              </a:ext>
            </a:extLst>
          </p:cNvPr>
          <p:cNvSpPr txBox="1"/>
          <p:nvPr/>
        </p:nvSpPr>
        <p:spPr>
          <a:xfrm>
            <a:off x="5131908" y="1351794"/>
            <a:ext cx="543739" cy="307777"/>
          </a:xfrm>
          <a:prstGeom prst="rect">
            <a:avLst/>
          </a:prstGeom>
          <a:solidFill>
            <a:schemeClr val="bg1"/>
          </a:solid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上側</a:t>
            </a:r>
            <a:endParaRPr kumimoji="1" lang="ja-JP" altLang="en-US" sz="1400" b="1" dirty="0">
              <a:latin typeface="Meiryo UI" panose="020B0604030504040204" pitchFamily="50" charset="-128"/>
              <a:ea typeface="Meiryo UI" panose="020B0604030504040204" pitchFamily="50" charset="-128"/>
            </a:endParaRPr>
          </a:p>
        </p:txBody>
      </p:sp>
      <p:sp>
        <p:nvSpPr>
          <p:cNvPr id="39" name="四角形: 角を丸くする 38">
            <a:extLst>
              <a:ext uri="{FF2B5EF4-FFF2-40B4-BE49-F238E27FC236}">
                <a16:creationId xmlns:a16="http://schemas.microsoft.com/office/drawing/2014/main" id="{431895FF-E5F4-481F-93EB-EF3772F8763C}"/>
              </a:ext>
            </a:extLst>
          </p:cNvPr>
          <p:cNvSpPr/>
          <p:nvPr/>
        </p:nvSpPr>
        <p:spPr>
          <a:xfrm>
            <a:off x="5723660" y="1788988"/>
            <a:ext cx="159517" cy="183044"/>
          </a:xfrm>
          <a:prstGeom prst="roundRect">
            <a:avLst>
              <a:gd name="adj" fmla="val 633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EA8CE6F1-D379-4DB8-93FD-5AA04F031426}"/>
              </a:ext>
            </a:extLst>
          </p:cNvPr>
          <p:cNvSpPr/>
          <p:nvPr/>
        </p:nvSpPr>
        <p:spPr>
          <a:xfrm>
            <a:off x="5726013" y="2006360"/>
            <a:ext cx="159517" cy="183044"/>
          </a:xfrm>
          <a:prstGeom prst="roundRect">
            <a:avLst>
              <a:gd name="adj" fmla="val 633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吹き出し: 角を丸めた四角形 40">
            <a:extLst>
              <a:ext uri="{FF2B5EF4-FFF2-40B4-BE49-F238E27FC236}">
                <a16:creationId xmlns:a16="http://schemas.microsoft.com/office/drawing/2014/main" id="{B897389E-3627-4083-8762-B2224B331879}"/>
              </a:ext>
            </a:extLst>
          </p:cNvPr>
          <p:cNvSpPr/>
          <p:nvPr/>
        </p:nvSpPr>
        <p:spPr>
          <a:xfrm>
            <a:off x="2333184" y="6327661"/>
            <a:ext cx="4953140" cy="483063"/>
          </a:xfrm>
          <a:prstGeom prst="wedgeRoundRectCallout">
            <a:avLst>
              <a:gd name="adj1" fmla="val -56359"/>
              <a:gd name="adj2" fmla="val -15088"/>
              <a:gd name="adj3" fmla="val 16667"/>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ja-JP" altLang="en-US" sz="1600" b="1" dirty="0">
                <a:solidFill>
                  <a:schemeClr val="tx1"/>
                </a:solidFill>
                <a:latin typeface="Meiryo UI" panose="020B0604030504040204" pitchFamily="50" charset="-128"/>
                <a:ea typeface="Meiryo UI" panose="020B0604030504040204" pitchFamily="50" charset="-128"/>
              </a:rPr>
              <a:t>スポンジが測定領域から外れると</a:t>
            </a:r>
            <a:r>
              <a:rPr lang="ja-JP" altLang="en-US" b="1" u="sng" dirty="0">
                <a:solidFill>
                  <a:srgbClr val="FF0000"/>
                </a:solidFill>
                <a:latin typeface="Meiryo UI" panose="020B0604030504040204" pitchFamily="50" charset="-128"/>
                <a:ea typeface="Meiryo UI" panose="020B0604030504040204" pitchFamily="50" charset="-128"/>
              </a:rPr>
              <a:t>数値化されません</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E6779748-304F-45CE-8443-0D992385C394}"/>
              </a:ext>
            </a:extLst>
          </p:cNvPr>
          <p:cNvSpPr txBox="1"/>
          <p:nvPr/>
        </p:nvSpPr>
        <p:spPr>
          <a:xfrm>
            <a:off x="6652406" y="715879"/>
            <a:ext cx="702188"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（個）</a:t>
            </a:r>
          </a:p>
        </p:txBody>
      </p:sp>
      <p:sp>
        <p:nvSpPr>
          <p:cNvPr id="44" name="テキスト ボックス 43">
            <a:extLst>
              <a:ext uri="{FF2B5EF4-FFF2-40B4-BE49-F238E27FC236}">
                <a16:creationId xmlns:a16="http://schemas.microsoft.com/office/drawing/2014/main" id="{0754D4A8-9DEB-4612-B914-894201BA8DDD}"/>
              </a:ext>
            </a:extLst>
          </p:cNvPr>
          <p:cNvSpPr txBox="1"/>
          <p:nvPr/>
        </p:nvSpPr>
        <p:spPr>
          <a:xfrm>
            <a:off x="-58602" y="3159552"/>
            <a:ext cx="854337"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mm</a:t>
            </a:r>
            <a:r>
              <a:rPr kumimoji="1" lang="ja-JP" altLang="en-US" sz="1200" b="1" dirty="0">
                <a:latin typeface="Meiryo UI" panose="020B0604030504040204" pitchFamily="50" charset="-128"/>
                <a:ea typeface="Meiryo UI" panose="020B0604030504040204" pitchFamily="50" charset="-128"/>
              </a:rPr>
              <a:t>）</a:t>
            </a:r>
          </a:p>
        </p:txBody>
      </p:sp>
      <p:cxnSp>
        <p:nvCxnSpPr>
          <p:cNvPr id="46" name="直線コネクタ 45">
            <a:extLst>
              <a:ext uri="{FF2B5EF4-FFF2-40B4-BE49-F238E27FC236}">
                <a16:creationId xmlns:a16="http://schemas.microsoft.com/office/drawing/2014/main" id="{25831925-49DA-4DDF-9889-7B171DEFADCB}"/>
              </a:ext>
            </a:extLst>
          </p:cNvPr>
          <p:cNvCxnSpPr/>
          <p:nvPr/>
        </p:nvCxnSpPr>
        <p:spPr>
          <a:xfrm>
            <a:off x="770676" y="3845884"/>
            <a:ext cx="6107246" cy="1028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D217253C-85C0-4461-9F88-D271342E8B2C}"/>
              </a:ext>
            </a:extLst>
          </p:cNvPr>
          <p:cNvSpPr txBox="1"/>
          <p:nvPr/>
        </p:nvSpPr>
        <p:spPr>
          <a:xfrm>
            <a:off x="6816347" y="3572300"/>
            <a:ext cx="1009856" cy="523220"/>
          </a:xfrm>
          <a:prstGeom prst="rect">
            <a:avLst/>
          </a:prstGeom>
          <a:noFill/>
        </p:spPr>
        <p:txBody>
          <a:bodyPr wrap="square">
            <a:spAutoFit/>
          </a:bodyPr>
          <a:lstStyle/>
          <a:p>
            <a:r>
              <a:rPr lang="ja-JP" altLang="en-US" sz="1400" b="1" dirty="0">
                <a:latin typeface="Meiryo UI" panose="020B0604030504040204" pitchFamily="50" charset="-128"/>
                <a:ea typeface="Meiryo UI" panose="020B0604030504040204" pitchFamily="50" charset="-128"/>
              </a:rPr>
              <a:t>上側閾値</a:t>
            </a:r>
            <a:endParaRPr lang="en-US" altLang="ja-JP" sz="1400" b="1" dirty="0">
              <a:latin typeface="Meiryo UI" panose="020B0604030504040204" pitchFamily="50" charset="-128"/>
              <a:ea typeface="Meiryo UI" panose="020B0604030504040204" pitchFamily="50" charset="-128"/>
            </a:endParaRPr>
          </a:p>
          <a:p>
            <a:r>
              <a:rPr lang="en-US" altLang="ja-JP" sz="1400" b="1" dirty="0">
                <a:latin typeface="Meiryo UI" panose="020B0604030504040204" pitchFamily="50" charset="-128"/>
                <a:ea typeface="Meiryo UI" panose="020B0604030504040204" pitchFamily="50" charset="-128"/>
              </a:rPr>
              <a:t>(1.0</a:t>
            </a:r>
            <a:r>
              <a:rPr lang="ja-JP" altLang="en-US" sz="1400" b="1" dirty="0">
                <a:latin typeface="Meiryo UI" panose="020B0604030504040204" pitchFamily="50" charset="-128"/>
                <a:ea typeface="Meiryo UI" panose="020B0604030504040204" pitchFamily="50" charset="-128"/>
              </a:rPr>
              <a:t>）</a:t>
            </a:r>
            <a:endParaRPr lang="ja-JP" altLang="en-US" sz="1400" dirty="0"/>
          </a:p>
        </p:txBody>
      </p:sp>
      <p:cxnSp>
        <p:nvCxnSpPr>
          <p:cNvPr id="49" name="直線コネクタ 48">
            <a:extLst>
              <a:ext uri="{FF2B5EF4-FFF2-40B4-BE49-F238E27FC236}">
                <a16:creationId xmlns:a16="http://schemas.microsoft.com/office/drawing/2014/main" id="{75734CA9-EACC-4329-8819-C0F428C14CA1}"/>
              </a:ext>
            </a:extLst>
          </p:cNvPr>
          <p:cNvCxnSpPr/>
          <p:nvPr/>
        </p:nvCxnSpPr>
        <p:spPr>
          <a:xfrm>
            <a:off x="778869" y="4955852"/>
            <a:ext cx="6107246" cy="1028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17481581-B781-4911-9B5D-25A7F17E378E}"/>
              </a:ext>
            </a:extLst>
          </p:cNvPr>
          <p:cNvGrpSpPr/>
          <p:nvPr/>
        </p:nvGrpSpPr>
        <p:grpSpPr>
          <a:xfrm>
            <a:off x="2843450" y="4448178"/>
            <a:ext cx="2254382" cy="429119"/>
            <a:chOff x="7887654" y="1730145"/>
            <a:chExt cx="3205067" cy="769441"/>
          </a:xfrm>
          <a:solidFill>
            <a:srgbClr val="FFFFC1"/>
          </a:solidFill>
        </p:grpSpPr>
        <p:sp>
          <p:nvSpPr>
            <p:cNvPr id="52" name="角丸四角形吹き出し 27">
              <a:extLst>
                <a:ext uri="{FF2B5EF4-FFF2-40B4-BE49-F238E27FC236}">
                  <a16:creationId xmlns:a16="http://schemas.microsoft.com/office/drawing/2014/main" id="{53E425CD-2BDD-4C9F-899B-7FA807E00D4D}"/>
                </a:ext>
              </a:extLst>
            </p:cNvPr>
            <p:cNvSpPr/>
            <p:nvPr/>
          </p:nvSpPr>
          <p:spPr>
            <a:xfrm>
              <a:off x="7887654" y="1730145"/>
              <a:ext cx="3205067" cy="769441"/>
            </a:xfrm>
            <a:prstGeom prst="wedgeRoundRectCallout">
              <a:avLst>
                <a:gd name="adj1" fmla="val -50347"/>
                <a:gd name="adj2" fmla="val -26544"/>
                <a:gd name="adj3" fmla="val 16667"/>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2152FD6C-7D28-4051-BB7E-62174023244D}"/>
                </a:ext>
              </a:extLst>
            </p:cNvPr>
            <p:cNvSpPr txBox="1"/>
            <p:nvPr/>
          </p:nvSpPr>
          <p:spPr>
            <a:xfrm>
              <a:off x="7890512" y="1825114"/>
              <a:ext cx="3126781" cy="338554"/>
            </a:xfrm>
            <a:prstGeom prst="rect">
              <a:avLst/>
            </a:prstGeom>
            <a:noFill/>
          </p:spPr>
          <p:txBody>
            <a:bodyPr wrap="square" rtlCol="0">
              <a:spAutoFit/>
            </a:bodyPr>
            <a:lstStyle/>
            <a:p>
              <a:pPr algn="ctr"/>
              <a:r>
                <a:rPr lang="ja-JP" altLang="en-US" sz="1600" b="1" dirty="0">
                  <a:solidFill>
                    <a:srgbClr val="FF0000"/>
                  </a:solidFill>
                  <a:latin typeface="Meiryo UI" panose="020B0604030504040204" pitchFamily="50" charset="-128"/>
                  <a:ea typeface="Meiryo UI" panose="020B0604030504040204" pitchFamily="50" charset="-128"/>
                </a:rPr>
                <a:t>下側数値データなし</a:t>
              </a:r>
              <a:endParaRPr lang="en-US" altLang="ja-JP" sz="1600" b="1" dirty="0">
                <a:solidFill>
                  <a:srgbClr val="FF0000"/>
                </a:solidFill>
                <a:latin typeface="Meiryo UI" panose="020B0604030504040204" pitchFamily="50" charset="-128"/>
                <a:ea typeface="Meiryo UI" panose="020B0604030504040204" pitchFamily="50" charset="-128"/>
              </a:endParaRPr>
            </a:p>
          </p:txBody>
        </p:sp>
      </p:grpSp>
      <p:graphicFrame>
        <p:nvGraphicFramePr>
          <p:cNvPr id="55" name="グラフ 54">
            <a:extLst>
              <a:ext uri="{FF2B5EF4-FFF2-40B4-BE49-F238E27FC236}">
                <a16:creationId xmlns:a16="http://schemas.microsoft.com/office/drawing/2014/main" id="{DD338417-516A-4A5A-88C7-E9E0B24B4640}"/>
              </a:ext>
            </a:extLst>
          </p:cNvPr>
          <p:cNvGraphicFramePr/>
          <p:nvPr>
            <p:extLst>
              <p:ext uri="{D42A27DB-BD31-4B8C-83A1-F6EECF244321}">
                <p14:modId xmlns:p14="http://schemas.microsoft.com/office/powerpoint/2010/main" val="3555010661"/>
              </p:ext>
            </p:extLst>
          </p:nvPr>
        </p:nvGraphicFramePr>
        <p:xfrm>
          <a:off x="7977466" y="3845884"/>
          <a:ext cx="3933113" cy="2789399"/>
        </p:xfrm>
        <a:graphic>
          <a:graphicData uri="http://schemas.openxmlformats.org/drawingml/2006/chart">
            <c:chart xmlns:c="http://schemas.openxmlformats.org/drawingml/2006/chart" xmlns:r="http://schemas.openxmlformats.org/officeDocument/2006/relationships" r:id="rId14"/>
          </a:graphicData>
        </a:graphic>
      </p:graphicFrame>
      <p:pic>
        <p:nvPicPr>
          <p:cNvPr id="56" name="図 55">
            <a:extLst>
              <a:ext uri="{FF2B5EF4-FFF2-40B4-BE49-F238E27FC236}">
                <a16:creationId xmlns:a16="http://schemas.microsoft.com/office/drawing/2014/main" id="{8FB5139D-6363-498E-A329-B06D2C26194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22362" t="9778" r="24098" b="42519"/>
          <a:stretch/>
        </p:blipFill>
        <p:spPr>
          <a:xfrm>
            <a:off x="6819790" y="2465600"/>
            <a:ext cx="917954" cy="1090521"/>
          </a:xfrm>
          <a:prstGeom prst="rect">
            <a:avLst/>
          </a:prstGeom>
        </p:spPr>
      </p:pic>
      <p:sp>
        <p:nvSpPr>
          <p:cNvPr id="57" name="吹き出し: 角を丸めた四角形 56">
            <a:extLst>
              <a:ext uri="{FF2B5EF4-FFF2-40B4-BE49-F238E27FC236}">
                <a16:creationId xmlns:a16="http://schemas.microsoft.com/office/drawing/2014/main" id="{121AEC1C-C340-43E7-946E-B97D294C2C41}"/>
              </a:ext>
            </a:extLst>
          </p:cNvPr>
          <p:cNvSpPr/>
          <p:nvPr/>
        </p:nvSpPr>
        <p:spPr>
          <a:xfrm>
            <a:off x="7820706" y="2977288"/>
            <a:ext cx="4253502" cy="442699"/>
          </a:xfrm>
          <a:prstGeom prst="wedgeRoundRectCallout">
            <a:avLst>
              <a:gd name="adj1" fmla="val -59080"/>
              <a:gd name="adj2" fmla="val -52413"/>
              <a:gd name="adj3" fmla="val 16667"/>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ja-JP" altLang="en-US" sz="1600" b="1">
                <a:solidFill>
                  <a:schemeClr val="tx1"/>
                </a:solidFill>
                <a:latin typeface="Meiryo UI" panose="020B0604030504040204" pitchFamily="50" charset="-128"/>
                <a:ea typeface="Meiryo UI" panose="020B0604030504040204" pitchFamily="50" charset="-128"/>
              </a:rPr>
              <a:t>数値の</a:t>
            </a:r>
            <a:r>
              <a:rPr lang="ja-JP" altLang="en-US" b="1">
                <a:solidFill>
                  <a:srgbClr val="FF0000"/>
                </a:solidFill>
                <a:latin typeface="Meiryo UI" panose="020B0604030504040204" pitchFamily="50" charset="-128"/>
                <a:ea typeface="Meiryo UI" panose="020B0604030504040204" pitchFamily="50" charset="-128"/>
              </a:rPr>
              <a:t>表示すらされてない</a:t>
            </a:r>
            <a:r>
              <a:rPr lang="ja-JP" altLang="en-US" sz="1600" b="1">
                <a:solidFill>
                  <a:schemeClr val="tx1"/>
                </a:solidFill>
                <a:latin typeface="Meiryo UI" panose="020B0604030504040204" pitchFamily="50" charset="-128"/>
                <a:ea typeface="Meiryo UI" panose="020B0604030504040204" pitchFamily="50" charset="-128"/>
              </a:rPr>
              <a:t>のは</a:t>
            </a:r>
            <a:r>
              <a:rPr lang="en-US" altLang="ja-JP" sz="1600" b="1">
                <a:solidFill>
                  <a:schemeClr val="tx1"/>
                </a:solidFill>
                <a:latin typeface="Meiryo UI" panose="020B0604030504040204" pitchFamily="50" charset="-128"/>
                <a:ea typeface="Meiryo UI" panose="020B0604030504040204" pitchFamily="50" charset="-128"/>
              </a:rPr>
              <a:t>  </a:t>
            </a:r>
            <a:r>
              <a:rPr lang="ja-JP" altLang="en-US" sz="1600" b="1">
                <a:solidFill>
                  <a:schemeClr val="tx1"/>
                </a:solidFill>
                <a:latin typeface="Meiryo UI" panose="020B0604030504040204" pitchFamily="50" charset="-128"/>
                <a:ea typeface="Meiryo UI" panose="020B0604030504040204" pitchFamily="50" charset="-128"/>
              </a:rPr>
              <a:t>なぜだろう</a:t>
            </a:r>
            <a:r>
              <a:rPr lang="en-US" altLang="ja-JP" sz="1600" b="1">
                <a:solidFill>
                  <a:schemeClr val="tx1"/>
                </a:solidFill>
                <a:latin typeface="Meiryo UI" panose="020B0604030504040204" pitchFamily="50" charset="-128"/>
                <a:ea typeface="Meiryo UI" panose="020B0604030504040204" pitchFamily="50" charset="-128"/>
              </a:rPr>
              <a:t>…</a:t>
            </a:r>
            <a:r>
              <a:rPr lang="ja-JP" altLang="en-US" sz="1600" b="1">
                <a:solidFill>
                  <a:schemeClr val="tx1"/>
                </a:solidFill>
                <a:latin typeface="Meiryo UI" panose="020B0604030504040204" pitchFamily="50" charset="-128"/>
                <a:ea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cxnSp>
        <p:nvCxnSpPr>
          <p:cNvPr id="58" name="直線コネクタ 57">
            <a:extLst>
              <a:ext uri="{FF2B5EF4-FFF2-40B4-BE49-F238E27FC236}">
                <a16:creationId xmlns:a16="http://schemas.microsoft.com/office/drawing/2014/main" id="{6ABEA37E-BCEF-4A2A-A71E-DB87A7743ED8}"/>
              </a:ext>
            </a:extLst>
          </p:cNvPr>
          <p:cNvCxnSpPr>
            <a:cxnSpLocks/>
          </p:cNvCxnSpPr>
          <p:nvPr/>
        </p:nvCxnSpPr>
        <p:spPr>
          <a:xfrm>
            <a:off x="8492358" y="4280115"/>
            <a:ext cx="3384000" cy="1028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33A5FFB-62EE-44B0-A819-E83B94ADDD41}"/>
              </a:ext>
            </a:extLst>
          </p:cNvPr>
          <p:cNvCxnSpPr>
            <a:cxnSpLocks/>
          </p:cNvCxnSpPr>
          <p:nvPr/>
        </p:nvCxnSpPr>
        <p:spPr>
          <a:xfrm>
            <a:off x="8509385" y="5598417"/>
            <a:ext cx="3384000" cy="1028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3C132B1-8447-4AF5-8820-A24C1815393D}"/>
              </a:ext>
            </a:extLst>
          </p:cNvPr>
          <p:cNvSpPr txBox="1"/>
          <p:nvPr/>
        </p:nvSpPr>
        <p:spPr>
          <a:xfrm>
            <a:off x="9195215" y="3525898"/>
            <a:ext cx="2167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本来の</a:t>
            </a:r>
            <a:r>
              <a:rPr kumimoji="1" lang="en-US" altLang="ja-JP" sz="18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NG</a:t>
            </a:r>
            <a:r>
              <a:rPr lang="ja-JP" altLang="en-US" b="1" dirty="0">
                <a:solidFill>
                  <a:prstClr val="black"/>
                </a:solidFill>
                <a:latin typeface="Meiryo UI" panose="020B0604030504040204" pitchFamily="50" charset="-128"/>
                <a:ea typeface="Meiryo UI" panose="020B0604030504040204" pitchFamily="50" charset="-128"/>
              </a:rPr>
              <a:t>発生</a:t>
            </a:r>
            <a:r>
              <a:rPr kumimoji="1" lang="ja-JP" altLang="en-US" sz="18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数値</a:t>
            </a:r>
            <a:endParaRPr kumimoji="1" lang="ja-JP" altLang="en-US" sz="16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2" name="グループ化 11">
            <a:extLst>
              <a:ext uri="{FF2B5EF4-FFF2-40B4-BE49-F238E27FC236}">
                <a16:creationId xmlns:a16="http://schemas.microsoft.com/office/drawing/2014/main" id="{C0FF50C2-0A60-4D1C-84F2-D5CC8E6CF0A1}"/>
              </a:ext>
            </a:extLst>
          </p:cNvPr>
          <p:cNvGrpSpPr/>
          <p:nvPr/>
        </p:nvGrpSpPr>
        <p:grpSpPr>
          <a:xfrm>
            <a:off x="1621923" y="1117834"/>
            <a:ext cx="1334561" cy="1042387"/>
            <a:chOff x="876459" y="-359790"/>
            <a:chExt cx="5246229" cy="3323374"/>
          </a:xfrm>
        </p:grpSpPr>
        <p:pic>
          <p:nvPicPr>
            <p:cNvPr id="13" name="図 12">
              <a:extLst>
                <a:ext uri="{FF2B5EF4-FFF2-40B4-BE49-F238E27FC236}">
                  <a16:creationId xmlns:a16="http://schemas.microsoft.com/office/drawing/2014/main" id="{92C18A78-5666-47E7-85C1-7469C9BA377D}"/>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43" b="89976" l="2790" r="89994">
                          <a14:foregroundMark x1="36325" y1="42522" x2="45482" y2="46807"/>
                          <a14:foregroundMark x1="59248" y1="41876" x2="59248" y2="35812"/>
                          <a14:foregroundMark x1="69921" y1="53517" x2="78351" y2="52789"/>
                          <a14:foregroundMark x1="85506" y1="68149" x2="89024" y2="41876"/>
                          <a14:foregroundMark x1="79139" y1="54972" x2="78836" y2="51738"/>
                          <a14:foregroundMark x1="75258" y1="71140" x2="82838" y2="68149"/>
                          <a14:foregroundMark x1="74469" y1="30234" x2="78896" y2="29022"/>
                        </a14:backgroundRemoval>
                      </a14:imgEffect>
                    </a14:imgLayer>
                  </a14:imgProps>
                </a:ext>
                <a:ext uri="{28A0092B-C50C-407E-A947-70E740481C1C}">
                  <a14:useLocalDpi xmlns:a14="http://schemas.microsoft.com/office/drawing/2010/main" val="0"/>
                </a:ext>
              </a:extLst>
            </a:blip>
            <a:srcRect l="4401" t="20944" r="10118" b="18414"/>
            <a:stretch/>
          </p:blipFill>
          <p:spPr>
            <a:xfrm rot="5400000">
              <a:off x="1625359" y="407591"/>
              <a:ext cx="3279844" cy="1745081"/>
            </a:xfrm>
            <a:prstGeom prst="rect">
              <a:avLst/>
            </a:prstGeom>
          </p:spPr>
        </p:pic>
        <p:pic>
          <p:nvPicPr>
            <p:cNvPr id="14" name="図 13">
              <a:extLst>
                <a:ext uri="{FF2B5EF4-FFF2-40B4-BE49-F238E27FC236}">
                  <a16:creationId xmlns:a16="http://schemas.microsoft.com/office/drawing/2014/main" id="{3DE224DA-4632-46E6-9A9D-67516F0740A5}"/>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0000" l="10000" r="90000">
                          <a14:foregroundMark x1="85324" y1="73403" x2="85870" y2="35732"/>
                        </a14:backgroundRemoval>
                      </a14:imgEffect>
                    </a14:imgLayer>
                  </a14:imgProps>
                </a:ext>
                <a:ext uri="{28A0092B-C50C-407E-A947-70E740481C1C}">
                  <a14:useLocalDpi xmlns:a14="http://schemas.microsoft.com/office/drawing/2010/main" val="0"/>
                </a:ext>
              </a:extLst>
            </a:blip>
            <a:srcRect l="11481" t="11330" r="12963" b="12817"/>
            <a:stretch/>
          </p:blipFill>
          <p:spPr>
            <a:xfrm rot="5400000">
              <a:off x="3270476" y="45452"/>
              <a:ext cx="3254201" cy="2450223"/>
            </a:xfrm>
            <a:prstGeom prst="rect">
              <a:avLst/>
            </a:prstGeom>
          </p:spPr>
        </p:pic>
        <p:pic>
          <p:nvPicPr>
            <p:cNvPr id="15" name="図 14">
              <a:extLst>
                <a:ext uri="{FF2B5EF4-FFF2-40B4-BE49-F238E27FC236}">
                  <a16:creationId xmlns:a16="http://schemas.microsoft.com/office/drawing/2014/main" id="{D7105090-B373-44D8-BA68-FC48DF9937B3}"/>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6411" b="90218" l="0" r="89509">
                          <a14:foregroundMark x1="83202" y1="69927" x2="85567" y2="32983"/>
                          <a14:foregroundMark x1="78108" y1="36944" x2="76349" y2="36783"/>
                        </a14:backgroundRemoval>
                      </a14:imgEffect>
                    </a14:imgLayer>
                  </a14:imgProps>
                </a:ext>
                <a:ext uri="{28A0092B-C50C-407E-A947-70E740481C1C}">
                  <a14:useLocalDpi xmlns:a14="http://schemas.microsoft.com/office/drawing/2010/main" val="0"/>
                </a:ext>
              </a:extLst>
            </a:blip>
            <a:srcRect t="19969" r="11790" b="13464"/>
            <a:stretch/>
          </p:blipFill>
          <p:spPr>
            <a:xfrm rot="5400000">
              <a:off x="165754" y="399250"/>
              <a:ext cx="3275039" cy="1853630"/>
            </a:xfrm>
            <a:prstGeom prst="rect">
              <a:avLst/>
            </a:prstGeom>
          </p:spPr>
        </p:pic>
      </p:grpSp>
      <p:sp>
        <p:nvSpPr>
          <p:cNvPr id="47" name="テキスト ボックス 46">
            <a:extLst>
              <a:ext uri="{FF2B5EF4-FFF2-40B4-BE49-F238E27FC236}">
                <a16:creationId xmlns:a16="http://schemas.microsoft.com/office/drawing/2014/main" id="{883D2068-1A1E-4765-9425-745DEDF34194}"/>
              </a:ext>
            </a:extLst>
          </p:cNvPr>
          <p:cNvSpPr txBox="1"/>
          <p:nvPr/>
        </p:nvSpPr>
        <p:spPr>
          <a:xfrm>
            <a:off x="7637957" y="3505201"/>
            <a:ext cx="854337"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mm</a:t>
            </a:r>
            <a:r>
              <a:rPr kumimoji="1" lang="ja-JP" altLang="en-US" sz="1200" b="1" dirty="0">
                <a:latin typeface="Meiryo UI" panose="020B0604030504040204" pitchFamily="50" charset="-128"/>
                <a:ea typeface="Meiryo UI" panose="020B0604030504040204" pitchFamily="50" charset="-128"/>
              </a:rPr>
              <a:t>）</a:t>
            </a:r>
          </a:p>
        </p:txBody>
      </p:sp>
      <p:sp>
        <p:nvSpPr>
          <p:cNvPr id="18" name="吹き出し: 角を丸めた四角形 17">
            <a:extLst>
              <a:ext uri="{FF2B5EF4-FFF2-40B4-BE49-F238E27FC236}">
                <a16:creationId xmlns:a16="http://schemas.microsoft.com/office/drawing/2014/main" id="{19B4858E-79C5-4535-99DE-91EBB86E779B}"/>
              </a:ext>
            </a:extLst>
          </p:cNvPr>
          <p:cNvSpPr/>
          <p:nvPr/>
        </p:nvSpPr>
        <p:spPr>
          <a:xfrm>
            <a:off x="3389552" y="1034256"/>
            <a:ext cx="1752665" cy="699950"/>
          </a:xfrm>
          <a:prstGeom prst="wedgeRoundRectCallout">
            <a:avLst>
              <a:gd name="adj1" fmla="val 6223"/>
              <a:gd name="adj2" fmla="val 74782"/>
              <a:gd name="adj3" fmla="val 16667"/>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設備で</a:t>
            </a:r>
            <a:r>
              <a:rPr kumimoji="1" lang="en-US" altLang="ja-JP" b="1" dirty="0">
                <a:solidFill>
                  <a:srgbClr val="FF0000"/>
                </a:solidFill>
                <a:latin typeface="Meiryo UI" panose="020B0604030504040204" pitchFamily="50" charset="-128"/>
                <a:ea typeface="Meiryo UI" panose="020B0604030504040204" pitchFamily="50" charset="-128"/>
              </a:rPr>
              <a:t>NG</a:t>
            </a:r>
            <a:r>
              <a:rPr kumimoji="1" lang="ja-JP" altLang="en-US" b="1" dirty="0">
                <a:solidFill>
                  <a:srgbClr val="FF0000"/>
                </a:solidFill>
                <a:latin typeface="Meiryo UI" panose="020B0604030504040204" pitchFamily="50" charset="-128"/>
                <a:ea typeface="Meiryo UI" panose="020B0604030504040204" pitchFamily="50" charset="-128"/>
              </a:rPr>
              <a:t>品</a:t>
            </a:r>
            <a:r>
              <a:rPr kumimoji="1" lang="ja-JP" altLang="en-US" b="1" dirty="0">
                <a:solidFill>
                  <a:schemeClr val="tx1"/>
                </a:solidFill>
                <a:latin typeface="Meiryo UI" panose="020B0604030504040204" pitchFamily="50" charset="-128"/>
                <a:ea typeface="Meiryo UI" panose="020B0604030504040204" pitchFamily="50" charset="-128"/>
              </a:rPr>
              <a:t>を</a:t>
            </a:r>
            <a:br>
              <a:rPr kumimoji="1" lang="en-US" altLang="ja-JP" b="1" dirty="0">
                <a:solidFill>
                  <a:schemeClr val="tx1"/>
                </a:solidFill>
                <a:latin typeface="Meiryo UI" panose="020B0604030504040204" pitchFamily="50" charset="-128"/>
                <a:ea typeface="Meiryo UI" panose="020B0604030504040204" pitchFamily="50" charset="-128"/>
              </a:rPr>
            </a:br>
            <a:r>
              <a:rPr kumimoji="1" lang="ja-JP" altLang="en-US" b="1" dirty="0">
                <a:solidFill>
                  <a:srgbClr val="FF0000"/>
                </a:solidFill>
                <a:latin typeface="Meiryo UI" panose="020B0604030504040204" pitchFamily="50" charset="-128"/>
                <a:ea typeface="Meiryo UI" panose="020B0604030504040204" pitchFamily="50" charset="-128"/>
              </a:rPr>
              <a:t>再検査</a:t>
            </a:r>
            <a:r>
              <a:rPr kumimoji="1" lang="ja-JP" altLang="en-US" sz="1600" b="1" dirty="0">
                <a:solidFill>
                  <a:schemeClr val="tx1"/>
                </a:solidFill>
                <a:latin typeface="Meiryo UI" panose="020B0604030504040204" pitchFamily="50" charset="-128"/>
                <a:ea typeface="Meiryo UI" panose="020B0604030504040204" pitchFamily="50" charset="-128"/>
              </a:rPr>
              <a:t>してみよう</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54" name="グループ化 53">
            <a:extLst>
              <a:ext uri="{FF2B5EF4-FFF2-40B4-BE49-F238E27FC236}">
                <a16:creationId xmlns:a16="http://schemas.microsoft.com/office/drawing/2014/main" id="{F0DD88F7-DDDE-41C7-B7EF-12F092B531F6}"/>
              </a:ext>
            </a:extLst>
          </p:cNvPr>
          <p:cNvGrpSpPr/>
          <p:nvPr/>
        </p:nvGrpSpPr>
        <p:grpSpPr>
          <a:xfrm>
            <a:off x="6911246" y="1442959"/>
            <a:ext cx="5642933" cy="851060"/>
            <a:chOff x="8563140" y="2408508"/>
            <a:chExt cx="3920517" cy="442798"/>
          </a:xfrm>
          <a:solidFill>
            <a:schemeClr val="bg1"/>
          </a:solidFill>
        </p:grpSpPr>
        <p:sp>
          <p:nvSpPr>
            <p:cNvPr id="60" name="角丸四角形吹き出し 16">
              <a:extLst>
                <a:ext uri="{FF2B5EF4-FFF2-40B4-BE49-F238E27FC236}">
                  <a16:creationId xmlns:a16="http://schemas.microsoft.com/office/drawing/2014/main" id="{DF4480C8-3BE1-436D-BE8C-AB4C6B394D7D}"/>
                </a:ext>
              </a:extLst>
            </p:cNvPr>
            <p:cNvSpPr/>
            <p:nvPr/>
          </p:nvSpPr>
          <p:spPr>
            <a:xfrm>
              <a:off x="8563140" y="2408508"/>
              <a:ext cx="3607928" cy="442798"/>
            </a:xfrm>
            <a:prstGeom prst="wedgeRoundRectCallout">
              <a:avLst>
                <a:gd name="adj1" fmla="val -49996"/>
                <a:gd name="adj2" fmla="val -15323"/>
                <a:gd name="adj3" fmla="val 16667"/>
              </a:avLst>
            </a:prstGeom>
            <a:solidFill>
              <a:srgbClr val="FFFFC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a:extLst>
                <a:ext uri="{FF2B5EF4-FFF2-40B4-BE49-F238E27FC236}">
                  <a16:creationId xmlns:a16="http://schemas.microsoft.com/office/drawing/2014/main" id="{2171A7E7-F068-4719-9756-3DFE67175FD3}"/>
                </a:ext>
              </a:extLst>
            </p:cNvPr>
            <p:cNvSpPr txBox="1"/>
            <p:nvPr/>
          </p:nvSpPr>
          <p:spPr>
            <a:xfrm>
              <a:off x="8614343" y="2460725"/>
              <a:ext cx="3869314" cy="368306"/>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再検査した結果</a:t>
              </a: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はみ出し</a:t>
              </a: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NG</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の全てが</a:t>
              </a:r>
              <a:r>
                <a:rPr kumimoji="1" lang="ja-JP" altLang="en-US" sz="20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n-cs"/>
                </a:rPr>
                <a:t>良品</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誤判定</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している</a:t>
              </a: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sp>
        <p:nvSpPr>
          <p:cNvPr id="63" name="テキスト ボックス 62">
            <a:extLst>
              <a:ext uri="{FF2B5EF4-FFF2-40B4-BE49-F238E27FC236}">
                <a16:creationId xmlns:a16="http://schemas.microsoft.com/office/drawing/2014/main" id="{5D6F778A-231D-417C-89D0-688A332386A1}"/>
              </a:ext>
            </a:extLst>
          </p:cNvPr>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18/31</a:t>
            </a:r>
            <a:endParaRPr kumimoji="1" lang="ja-JP" altLang="en-US" sz="1200" b="1"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C3E7268-08F4-4487-8F47-538A400EF497}"/>
              </a:ext>
            </a:extLst>
          </p:cNvPr>
          <p:cNvSpPr txBox="1"/>
          <p:nvPr/>
        </p:nvSpPr>
        <p:spPr>
          <a:xfrm>
            <a:off x="6816347" y="4751406"/>
            <a:ext cx="1161119" cy="523220"/>
          </a:xfrm>
          <a:prstGeom prst="rect">
            <a:avLst/>
          </a:prstGeom>
          <a:noFill/>
        </p:spPr>
        <p:txBody>
          <a:bodyPr wrap="square">
            <a:spAutoFit/>
          </a:bodyPr>
          <a:lstStyle/>
          <a:p>
            <a:r>
              <a:rPr lang="ja-JP" altLang="en-US" sz="1400" b="1" dirty="0">
                <a:latin typeface="Meiryo UI" panose="020B0604030504040204" pitchFamily="50" charset="-128"/>
                <a:ea typeface="Meiryo UI" panose="020B0604030504040204" pitchFamily="50" charset="-128"/>
              </a:rPr>
              <a:t>下側閾値</a:t>
            </a:r>
            <a:br>
              <a:rPr lang="en-US" altLang="ja-JP" sz="1400" b="1" dirty="0">
                <a:latin typeface="Meiryo UI" panose="020B0604030504040204" pitchFamily="50" charset="-128"/>
                <a:ea typeface="Meiryo UI" panose="020B0604030504040204" pitchFamily="50" charset="-128"/>
              </a:rPr>
            </a:b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1.0</a:t>
            </a:r>
            <a:r>
              <a:rPr lang="ja-JP" altLang="en-US" sz="1400" b="1" dirty="0">
                <a:latin typeface="Meiryo UI" panose="020B0604030504040204" pitchFamily="50" charset="-128"/>
                <a:ea typeface="Meiryo UI" panose="020B0604030504040204" pitchFamily="50" charset="-128"/>
              </a:rPr>
              <a:t>）</a:t>
            </a:r>
            <a:endParaRPr lang="ja-JP" altLang="en-US" sz="1400" dirty="0"/>
          </a:p>
        </p:txBody>
      </p:sp>
      <p:sp>
        <p:nvSpPr>
          <p:cNvPr id="64" name="テキスト ボックス 63"/>
          <p:cNvSpPr txBox="1"/>
          <p:nvPr/>
        </p:nvSpPr>
        <p:spPr>
          <a:xfrm>
            <a:off x="3025982" y="5942097"/>
            <a:ext cx="1077539"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8.</a:t>
            </a:r>
            <a:r>
              <a:rPr lang="ja-JP" altLang="en-US" sz="1400" dirty="0">
                <a:latin typeface="Meiryo UI" panose="020B0604030504040204" pitchFamily="50" charset="-128"/>
                <a:ea typeface="Meiryo UI" panose="020B0604030504040204" pitchFamily="50" charset="-128"/>
              </a:rPr>
              <a:t>管理図</a:t>
            </a:r>
            <a:endParaRPr kumimoji="1" lang="ja-JP" altLang="en-US" sz="14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9407275" y="6569193"/>
            <a:ext cx="1077539"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rPr>
              <a:t>管理図</a:t>
            </a:r>
            <a:endParaRPr kumimoji="1" lang="ja-JP" altLang="en-US" sz="1400"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968289482"/>
      </p:ext>
    </p:extLst>
  </p:cSld>
  <p:clrMapOvr>
    <a:masterClrMapping/>
  </p:clrMapOvr>
  <p:transition advTm="645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4"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22" presetClass="entr" presetSubtype="4" fill="hold" grpId="0" nodeType="withEffect">
                                  <p:stCondLst>
                                    <p:cond delay="50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par>
                          <p:cTn id="33" fill="hold">
                            <p:stCondLst>
                              <p:cond delay="1500"/>
                            </p:stCondLst>
                            <p:childTnLst>
                              <p:par>
                                <p:cTn id="34" presetID="10" presetClass="entr" presetSubtype="0" fill="hold" nodeType="afterEffect">
                                  <p:stCondLst>
                                    <p:cond delay="50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par>
                          <p:cTn id="69" fill="hold">
                            <p:stCondLst>
                              <p:cond delay="500"/>
                            </p:stCondLst>
                            <p:childTnLst>
                              <p:par>
                                <p:cTn id="70" presetID="10" presetClass="entr" presetSubtype="0" fill="hold" grpId="0" nodeType="afterEffect">
                                  <p:stCondLst>
                                    <p:cond delay="125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up)">
                                      <p:cBhvr>
                                        <p:cTn id="77" dur="500"/>
                                        <p:tgtEl>
                                          <p:spTgt spid="55"/>
                                        </p:tgtEl>
                                      </p:cBhvr>
                                    </p:animEffect>
                                  </p:childTnLst>
                                </p:cTn>
                              </p:par>
                              <p:par>
                                <p:cTn id="78" presetID="22" presetClass="entr" presetSubtype="1"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wipe(up)">
                                      <p:cBhvr>
                                        <p:cTn id="80" dur="500"/>
                                        <p:tgtEl>
                                          <p:spTgt spid="58"/>
                                        </p:tgtEl>
                                      </p:cBhvr>
                                    </p:animEffect>
                                  </p:childTnLst>
                                </p:cTn>
                              </p:par>
                              <p:par>
                                <p:cTn id="81" presetID="22" presetClass="entr" presetSubtype="1"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wipe(up)">
                                      <p:cBhvr>
                                        <p:cTn id="83" dur="500"/>
                                        <p:tgtEl>
                                          <p:spTgt spid="59"/>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wipe(up)">
                                      <p:cBhvr>
                                        <p:cTn id="86" dur="500"/>
                                        <p:tgtEl>
                                          <p:spTgt spid="62"/>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wipe(up)">
                                      <p:cBhvr>
                                        <p:cTn id="89" dur="500"/>
                                        <p:tgtEl>
                                          <p:spTgt spid="47"/>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up)">
                                      <p:cBhvr>
                                        <p:cTn id="92" dur="500"/>
                                        <p:tgtEl>
                                          <p:spTgt spid="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8" grpId="0">
        <p:bldAsOne/>
      </p:bldGraphic>
      <p:bldP spid="34" grpId="0" animBg="1"/>
      <p:bldP spid="35" grpId="0" animBg="1"/>
      <p:bldP spid="39" grpId="0" animBg="1"/>
      <p:bldP spid="40" grpId="0" animBg="1"/>
      <p:bldP spid="41" grpId="0" animBg="1"/>
      <p:bldP spid="43" grpId="0"/>
      <p:bldP spid="44" grpId="0"/>
      <p:bldP spid="48" grpId="0"/>
      <p:bldGraphic spid="55" grpId="0">
        <p:bldAsOne/>
      </p:bldGraphic>
      <p:bldP spid="57" grpId="0" animBg="1"/>
      <p:bldP spid="62" grpId="0"/>
      <p:bldP spid="47" grpId="0"/>
      <p:bldP spid="18" grpId="0" animBg="1"/>
      <p:bldP spid="50" grpId="0"/>
      <p:bldP spid="64"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184" y="1751100"/>
            <a:ext cx="2541041" cy="886327"/>
          </a:xfrm>
          <a:prstGeom prst="rect">
            <a:avLst/>
          </a:prstGeom>
        </p:spPr>
      </p:pic>
      <p:pic>
        <p:nvPicPr>
          <p:cNvPr id="28" name="図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292" y="1117500"/>
            <a:ext cx="2720987" cy="1490706"/>
          </a:xfrm>
          <a:prstGeom prst="rect">
            <a:avLst/>
          </a:prstGeom>
        </p:spPr>
      </p:pic>
      <p:graphicFrame>
        <p:nvGraphicFramePr>
          <p:cNvPr id="34" name="表 33"/>
          <p:cNvGraphicFramePr>
            <a:graphicFrameLocks noGrp="1"/>
          </p:cNvGraphicFramePr>
          <p:nvPr>
            <p:extLst>
              <p:ext uri="{D42A27DB-BD31-4B8C-83A1-F6EECF244321}">
                <p14:modId xmlns:p14="http://schemas.microsoft.com/office/powerpoint/2010/main" val="1978037502"/>
              </p:ext>
            </p:extLst>
          </p:nvPr>
        </p:nvGraphicFramePr>
        <p:xfrm>
          <a:off x="160520" y="2611050"/>
          <a:ext cx="11844247" cy="4102781"/>
        </p:xfrm>
        <a:graphic>
          <a:graphicData uri="http://schemas.openxmlformats.org/drawingml/2006/table">
            <a:tbl>
              <a:tblPr firstRow="1" bandRow="1">
                <a:tableStyleId>{5C22544A-7EE6-4342-B048-85BDC9FD1C3A}</a:tableStyleId>
              </a:tblPr>
              <a:tblGrid>
                <a:gridCol w="2216920">
                  <a:extLst>
                    <a:ext uri="{9D8B030D-6E8A-4147-A177-3AD203B41FA5}">
                      <a16:colId xmlns:a16="http://schemas.microsoft.com/office/drawing/2014/main" val="2103615972"/>
                    </a:ext>
                  </a:extLst>
                </a:gridCol>
                <a:gridCol w="1152223">
                  <a:extLst>
                    <a:ext uri="{9D8B030D-6E8A-4147-A177-3AD203B41FA5}">
                      <a16:colId xmlns:a16="http://schemas.microsoft.com/office/drawing/2014/main" val="1424875485"/>
                    </a:ext>
                  </a:extLst>
                </a:gridCol>
                <a:gridCol w="1427348">
                  <a:extLst>
                    <a:ext uri="{9D8B030D-6E8A-4147-A177-3AD203B41FA5}">
                      <a16:colId xmlns:a16="http://schemas.microsoft.com/office/drawing/2014/main" val="3582575122"/>
                    </a:ext>
                  </a:extLst>
                </a:gridCol>
                <a:gridCol w="1174626">
                  <a:extLst>
                    <a:ext uri="{9D8B030D-6E8A-4147-A177-3AD203B41FA5}">
                      <a16:colId xmlns:a16="http://schemas.microsoft.com/office/drawing/2014/main" val="3086031811"/>
                    </a:ext>
                  </a:extLst>
                </a:gridCol>
                <a:gridCol w="1174626">
                  <a:extLst>
                    <a:ext uri="{9D8B030D-6E8A-4147-A177-3AD203B41FA5}">
                      <a16:colId xmlns:a16="http://schemas.microsoft.com/office/drawing/2014/main" val="3120668679"/>
                    </a:ext>
                  </a:extLst>
                </a:gridCol>
                <a:gridCol w="1174626">
                  <a:extLst>
                    <a:ext uri="{9D8B030D-6E8A-4147-A177-3AD203B41FA5}">
                      <a16:colId xmlns:a16="http://schemas.microsoft.com/office/drawing/2014/main" val="3158015312"/>
                    </a:ext>
                  </a:extLst>
                </a:gridCol>
                <a:gridCol w="1174626">
                  <a:extLst>
                    <a:ext uri="{9D8B030D-6E8A-4147-A177-3AD203B41FA5}">
                      <a16:colId xmlns:a16="http://schemas.microsoft.com/office/drawing/2014/main" val="2995939112"/>
                    </a:ext>
                  </a:extLst>
                </a:gridCol>
                <a:gridCol w="1174626">
                  <a:extLst>
                    <a:ext uri="{9D8B030D-6E8A-4147-A177-3AD203B41FA5}">
                      <a16:colId xmlns:a16="http://schemas.microsoft.com/office/drawing/2014/main" val="1928670672"/>
                    </a:ext>
                  </a:extLst>
                </a:gridCol>
                <a:gridCol w="1174626">
                  <a:extLst>
                    <a:ext uri="{9D8B030D-6E8A-4147-A177-3AD203B41FA5}">
                      <a16:colId xmlns:a16="http://schemas.microsoft.com/office/drawing/2014/main" val="2382109883"/>
                    </a:ext>
                  </a:extLst>
                </a:gridCol>
              </a:tblGrid>
              <a:tr h="621497">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実施項目</a:t>
                      </a: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ステップ</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リーダー</a:t>
                      </a: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教育係</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23.7</a:t>
                      </a:r>
                      <a:r>
                        <a:rPr lang="ja-JP" altLang="en-US" sz="1300" dirty="0">
                          <a:latin typeface="Meiryo UI" panose="020B0604030504040204" pitchFamily="50" charset="-128"/>
                          <a:ea typeface="Meiryo UI" panose="020B0604030504040204" pitchFamily="50" charset="-128"/>
                        </a:rPr>
                        <a:t>月</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23.8</a:t>
                      </a:r>
                      <a:r>
                        <a:rPr lang="ja-JP" altLang="en-US" sz="1300" dirty="0">
                          <a:latin typeface="Meiryo UI" panose="020B0604030504040204" pitchFamily="50" charset="-128"/>
                          <a:ea typeface="Meiryo UI" panose="020B0604030504040204" pitchFamily="50" charset="-128"/>
                        </a:rPr>
                        <a:t>月</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23.9</a:t>
                      </a:r>
                      <a:r>
                        <a:rPr lang="ja-JP" altLang="en-US" sz="1300" dirty="0">
                          <a:latin typeface="Meiryo UI" panose="020B0604030504040204" pitchFamily="50" charset="-128"/>
                          <a:ea typeface="Meiryo UI" panose="020B0604030504040204" pitchFamily="50" charset="-128"/>
                        </a:rPr>
                        <a:t>月</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23.10</a:t>
                      </a:r>
                      <a:r>
                        <a:rPr lang="ja-JP" altLang="en-US" sz="1300" dirty="0">
                          <a:latin typeface="Meiryo UI" panose="020B0604030504040204" pitchFamily="50" charset="-128"/>
                          <a:ea typeface="Meiryo UI" panose="020B0604030504040204" pitchFamily="50" charset="-128"/>
                        </a:rPr>
                        <a:t>月</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23.11</a:t>
                      </a:r>
                      <a:r>
                        <a:rPr lang="ja-JP" altLang="en-US" sz="1300" dirty="0">
                          <a:latin typeface="Meiryo UI" panose="020B0604030504040204" pitchFamily="50" charset="-128"/>
                          <a:ea typeface="Meiryo UI" panose="020B0604030504040204" pitchFamily="50" charset="-128"/>
                        </a:rPr>
                        <a:t>月</a:t>
                      </a:r>
                    </a:p>
                  </a:txBody>
                  <a:tcPr anchor="ctr"/>
                </a:tc>
                <a:tc>
                  <a:txBody>
                    <a:bodyPr/>
                    <a:lstStyle/>
                    <a:p>
                      <a:pPr algn="ctr"/>
                      <a:r>
                        <a:rPr lang="en-US" altLang="ja-JP" sz="1300" dirty="0">
                          <a:latin typeface="Meiryo UI" panose="020B0604030504040204" pitchFamily="50" charset="-128"/>
                          <a:ea typeface="Meiryo UI" panose="020B0604030504040204" pitchFamily="50" charset="-128"/>
                        </a:rPr>
                        <a:t>23.12</a:t>
                      </a:r>
                      <a:r>
                        <a:rPr lang="ja-JP" altLang="en-US" sz="1300" dirty="0">
                          <a:latin typeface="Meiryo UI" panose="020B0604030504040204" pitchFamily="50" charset="-128"/>
                          <a:ea typeface="Meiryo UI" panose="020B0604030504040204" pitchFamily="50" charset="-128"/>
                        </a:rPr>
                        <a:t>月</a:t>
                      </a:r>
                    </a:p>
                  </a:txBody>
                  <a:tcPr anchor="ctr"/>
                </a:tc>
                <a:extLst>
                  <a:ext uri="{0D108BD9-81ED-4DB2-BD59-A6C34878D82A}">
                    <a16:rowId xmlns:a16="http://schemas.microsoft.com/office/drawing/2014/main" val="3013946354"/>
                  </a:ext>
                </a:extLst>
              </a:tr>
              <a:tr h="615816">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テーマ選定</a:t>
                      </a: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全員</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tc>
                <a:tc>
                  <a:txBody>
                    <a:bodyPr/>
                    <a:lstStyle/>
                    <a:p>
                      <a:pPr algn="ct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6128300"/>
                  </a:ext>
                </a:extLst>
              </a:tr>
              <a:tr h="529173">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現状把握</a:t>
                      </a:r>
                    </a:p>
                  </a:txBody>
                  <a:tcPr anchor="ct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角田</a:t>
                      </a:r>
                      <a:endParaRPr kumimoji="1" lang="en-US" altLang="ja-JP" sz="16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大崎</a:t>
                      </a:r>
                      <a:endParaRPr kumimoji="1" lang="ja-JP" altLang="en-US" sz="1600" b="1" dirty="0">
                        <a:solidFill>
                          <a:srgbClr val="4B8BFF"/>
                        </a:solidFill>
                        <a:latin typeface="Meiryo UI" panose="020B0604030504040204" pitchFamily="50" charset="-128"/>
                        <a:ea typeface="Meiryo UI" panose="020B0604030504040204" pitchFamily="50" charset="-128"/>
                      </a:endParaRP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8714431"/>
                  </a:ext>
                </a:extLst>
              </a:tr>
              <a:tr h="508034">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要因解析</a:t>
                      </a:r>
                    </a:p>
                  </a:txBody>
                  <a:tcPr anchor="ct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鈴木・野田</a:t>
                      </a:r>
                      <a:endParaRPr kumimoji="1" lang="en-US" altLang="ja-JP" sz="16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大崎</a:t>
                      </a:r>
                      <a:endParaRPr kumimoji="1" lang="ja-JP" altLang="en-US" sz="1600" b="1" dirty="0">
                        <a:solidFill>
                          <a:srgbClr val="4B8BFF"/>
                        </a:solidFill>
                        <a:latin typeface="Meiryo UI" panose="020B0604030504040204" pitchFamily="50" charset="-128"/>
                        <a:ea typeface="Meiryo UI" panose="020B0604030504040204" pitchFamily="50" charset="-128"/>
                      </a:endParaRP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3760641"/>
                  </a:ext>
                </a:extLst>
              </a:tr>
              <a:tr h="479154">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対策の立案・実施</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Meiryo UI" panose="020B0604030504040204" pitchFamily="50" charset="-128"/>
                          <a:ea typeface="Meiryo UI" panose="020B0604030504040204" pitchFamily="50" charset="-128"/>
                        </a:rPr>
                        <a:t>江尻</a:t>
                      </a:r>
                      <a:endParaRPr kumimoji="1" lang="en-US" altLang="ja-JP" sz="16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大崎</a:t>
                      </a: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78611943"/>
                  </a:ext>
                </a:extLst>
              </a:tr>
              <a:tr h="519123">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効果の確認</a:t>
                      </a:r>
                    </a:p>
                  </a:txBody>
                  <a:tcPr anchor="ctr"/>
                </a:tc>
                <a:tc>
                  <a:txBody>
                    <a:bodyPr/>
                    <a:lstStyle/>
                    <a:p>
                      <a:pPr algn="ctr"/>
                      <a:r>
                        <a:rPr kumimoji="1" lang="ja-JP" altLang="en-US" sz="1600" b="1" dirty="0">
                          <a:solidFill>
                            <a:srgbClr val="404040"/>
                          </a:solidFill>
                          <a:latin typeface="Meiryo UI" panose="020B0604030504040204" pitchFamily="50" charset="-128"/>
                          <a:ea typeface="Meiryo UI" panose="020B0604030504040204" pitchFamily="50" charset="-128"/>
                        </a:rPr>
                        <a:t>中村</a:t>
                      </a:r>
                      <a:endParaRPr kumimoji="1" lang="en-US" altLang="ja-JP" sz="1600" b="1" dirty="0">
                        <a:solidFill>
                          <a:srgbClr val="404040"/>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rPr>
                        <a:t>大崎</a:t>
                      </a: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16249415"/>
                  </a:ext>
                </a:extLst>
              </a:tr>
              <a:tr h="414992">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標準化</a:t>
                      </a: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大崎</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rPr>
                        <a:t>辻村</a:t>
                      </a: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58649757"/>
                  </a:ext>
                </a:extLst>
              </a:tr>
              <a:tr h="414992">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活動の振り返り</a:t>
                      </a: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全員</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大崎</a:t>
                      </a:r>
                    </a:p>
                  </a:txBody>
                  <a:tcPr anchor="ct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63310324"/>
                  </a:ext>
                </a:extLst>
              </a:tr>
            </a:tbl>
          </a:graphicData>
        </a:graphic>
      </p:graphicFrame>
      <p:graphicFrame>
        <p:nvGraphicFramePr>
          <p:cNvPr id="2" name="表 1"/>
          <p:cNvGraphicFramePr>
            <a:graphicFrameLocks noGrp="1"/>
          </p:cNvGraphicFramePr>
          <p:nvPr/>
        </p:nvGraphicFramePr>
        <p:xfrm>
          <a:off x="1782401" y="871389"/>
          <a:ext cx="7964077" cy="960120"/>
        </p:xfrm>
        <a:graphic>
          <a:graphicData uri="http://schemas.openxmlformats.org/drawingml/2006/table">
            <a:tbl>
              <a:tblPr firstRow="1" bandRow="1">
                <a:tableStyleId>{5940675A-B579-460E-94D1-54222C63F5DA}</a:tableStyleId>
              </a:tblPr>
              <a:tblGrid>
                <a:gridCol w="1942487">
                  <a:extLst>
                    <a:ext uri="{9D8B030D-6E8A-4147-A177-3AD203B41FA5}">
                      <a16:colId xmlns:a16="http://schemas.microsoft.com/office/drawing/2014/main" val="361654467"/>
                    </a:ext>
                  </a:extLst>
                </a:gridCol>
                <a:gridCol w="2700000">
                  <a:extLst>
                    <a:ext uri="{9D8B030D-6E8A-4147-A177-3AD203B41FA5}">
                      <a16:colId xmlns:a16="http://schemas.microsoft.com/office/drawing/2014/main" val="1911387217"/>
                    </a:ext>
                  </a:extLst>
                </a:gridCol>
                <a:gridCol w="1804692">
                  <a:extLst>
                    <a:ext uri="{9D8B030D-6E8A-4147-A177-3AD203B41FA5}">
                      <a16:colId xmlns:a16="http://schemas.microsoft.com/office/drawing/2014/main" val="3736163638"/>
                    </a:ext>
                  </a:extLst>
                </a:gridCol>
                <a:gridCol w="1516898">
                  <a:extLst>
                    <a:ext uri="{9D8B030D-6E8A-4147-A177-3AD203B41FA5}">
                      <a16:colId xmlns:a16="http://schemas.microsoft.com/office/drawing/2014/main" val="625235777"/>
                    </a:ext>
                  </a:extLst>
                </a:gridCol>
              </a:tblGrid>
              <a:tr h="314960">
                <a:tc>
                  <a:txBody>
                    <a:bodyP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誰が</a:t>
                      </a:r>
                    </a:p>
                  </a:txBody>
                  <a:tcPr anchor="ctr">
                    <a:solidFill>
                      <a:schemeClr val="bg1">
                        <a:lumMod val="65000"/>
                      </a:schemeClr>
                    </a:solidFill>
                  </a:tcPr>
                </a:tc>
                <a:tc>
                  <a:txBody>
                    <a:bodyP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何を</a:t>
                      </a:r>
                    </a:p>
                  </a:txBody>
                  <a:tcPr anchor="ctr">
                    <a:solidFill>
                      <a:schemeClr val="bg1">
                        <a:lumMod val="65000"/>
                      </a:schemeClr>
                    </a:solidFill>
                  </a:tcPr>
                </a:tc>
                <a:tc>
                  <a:txBody>
                    <a:bodyP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いつまでに</a:t>
                      </a:r>
                    </a:p>
                  </a:txBody>
                  <a:tcPr anchor="ctr">
                    <a:solidFill>
                      <a:schemeClr val="bg1">
                        <a:lumMod val="65000"/>
                      </a:schemeClr>
                    </a:solidFill>
                  </a:tcPr>
                </a:tc>
                <a:tc>
                  <a:txBody>
                    <a:bodyP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どうする</a:t>
                      </a:r>
                    </a:p>
                  </a:txBody>
                  <a:tcPr anchor="ctr">
                    <a:solidFill>
                      <a:schemeClr val="bg1">
                        <a:lumMod val="65000"/>
                      </a:schemeClr>
                    </a:solidFill>
                  </a:tcPr>
                </a:tc>
                <a:extLst>
                  <a:ext uri="{0D108BD9-81ED-4DB2-BD59-A6C34878D82A}">
                    <a16:rowId xmlns:a16="http://schemas.microsoft.com/office/drawing/2014/main" val="3705342762"/>
                  </a:ext>
                </a:extLst>
              </a:tr>
              <a:tr h="579120">
                <a:tc>
                  <a:txBody>
                    <a:bodyPr/>
                    <a:lstStyle/>
                    <a:p>
                      <a:pPr algn="ctr"/>
                      <a:r>
                        <a:rPr kumimoji="1" lang="ja-JP" altLang="en-US" sz="1800" b="1" dirty="0">
                          <a:latin typeface="Meiryo UI" panose="020B0604030504040204" pitchFamily="50" charset="-128"/>
                          <a:ea typeface="Meiryo UI" panose="020B0604030504040204" pitchFamily="50" charset="-128"/>
                        </a:rPr>
                        <a:t>フューエルキャップ</a:t>
                      </a:r>
                      <a:endParaRPr kumimoji="1" lang="en-US" altLang="ja-JP" sz="1800" b="1" dirty="0">
                        <a:latin typeface="Meiryo UI" panose="020B0604030504040204" pitchFamily="50" charset="-128"/>
                        <a:ea typeface="Meiryo UI" panose="020B0604030504040204" pitchFamily="50" charset="-128"/>
                      </a:endParaRPr>
                    </a:p>
                    <a:p>
                      <a:pPr algn="ctr"/>
                      <a:r>
                        <a:rPr kumimoji="1" lang="ja-JP" altLang="en-US" sz="1800" b="1" dirty="0">
                          <a:latin typeface="Meiryo UI" panose="020B0604030504040204" pitchFamily="50" charset="-128"/>
                          <a:ea typeface="Meiryo UI" panose="020B0604030504040204" pitchFamily="50" charset="-128"/>
                        </a:rPr>
                        <a:t>サークル全員</a:t>
                      </a:r>
                      <a:endParaRPr kumimoji="1" lang="en-US" altLang="ja-JP" sz="1800" b="1"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800" b="1" dirty="0">
                          <a:latin typeface="Meiryo UI" panose="020B0604030504040204" pitchFamily="50" charset="-128"/>
                          <a:ea typeface="Meiryo UI" panose="020B0604030504040204" pitchFamily="50" charset="-128"/>
                        </a:rPr>
                        <a:t>はみ出し不良　誤判定</a:t>
                      </a:r>
                      <a:endParaRPr kumimoji="1" lang="en-US" altLang="ja-JP" sz="1800" b="1" dirty="0">
                        <a:latin typeface="Meiryo UI" panose="020B0604030504040204" pitchFamily="50" charset="-128"/>
                        <a:ea typeface="Meiryo UI" panose="020B0604030504040204" pitchFamily="50" charset="-128"/>
                      </a:endParaRPr>
                    </a:p>
                    <a:p>
                      <a:pPr algn="ctr"/>
                      <a:r>
                        <a:rPr kumimoji="1" lang="ja-JP" altLang="en-US" sz="1800" b="1" dirty="0">
                          <a:latin typeface="Meiryo UI" panose="020B0604030504040204" pitchFamily="50" charset="-128"/>
                          <a:ea typeface="Meiryo UI" panose="020B0604030504040204" pitchFamily="50" charset="-128"/>
                        </a:rPr>
                        <a:t>（約</a:t>
                      </a:r>
                      <a:r>
                        <a:rPr kumimoji="1" lang="en-US" altLang="ja-JP" sz="1800" b="1" dirty="0">
                          <a:latin typeface="Meiryo UI" panose="020B0604030504040204" pitchFamily="50" charset="-128"/>
                          <a:ea typeface="Meiryo UI" panose="020B0604030504040204" pitchFamily="50" charset="-128"/>
                        </a:rPr>
                        <a:t>180</a:t>
                      </a:r>
                      <a:r>
                        <a:rPr kumimoji="1" lang="ja-JP" altLang="en-US" sz="1800" b="1" dirty="0">
                          <a:latin typeface="Meiryo UI" panose="020B0604030504040204" pitchFamily="50" charset="-128"/>
                          <a:ea typeface="Meiryo UI" panose="020B0604030504040204" pitchFamily="50" charset="-128"/>
                        </a:rPr>
                        <a:t>個</a:t>
                      </a:r>
                      <a:r>
                        <a:rPr kumimoji="1" lang="en-US" altLang="ja-JP" sz="1800" b="1" dirty="0">
                          <a:latin typeface="Meiryo UI" panose="020B0604030504040204" pitchFamily="50" charset="-128"/>
                          <a:ea typeface="Meiryo UI" panose="020B0604030504040204" pitchFamily="50" charset="-128"/>
                        </a:rPr>
                        <a:t>/</a:t>
                      </a:r>
                      <a:r>
                        <a:rPr kumimoji="1" lang="ja-JP" altLang="en-US" sz="1800" b="1" dirty="0">
                          <a:latin typeface="Meiryo UI" panose="020B0604030504040204" pitchFamily="50" charset="-128"/>
                          <a:ea typeface="Meiryo UI" panose="020B0604030504040204" pitchFamily="50" charset="-128"/>
                        </a:rPr>
                        <a:t>月）</a:t>
                      </a:r>
                      <a:endParaRPr kumimoji="1" lang="en-US" altLang="ja-JP" sz="1800" b="1"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800" b="1" dirty="0">
                          <a:latin typeface="Meiryo UI" panose="020B0604030504040204" pitchFamily="50" charset="-128"/>
                          <a:ea typeface="Meiryo UI" panose="020B0604030504040204" pitchFamily="50" charset="-128"/>
                        </a:rPr>
                        <a:t>23.12</a:t>
                      </a:r>
                      <a:r>
                        <a:rPr kumimoji="1" lang="ja-JP" altLang="en-US" sz="1800" b="1" dirty="0">
                          <a:latin typeface="Meiryo UI" panose="020B0604030504040204" pitchFamily="50" charset="-128"/>
                          <a:ea typeface="Meiryo UI" panose="020B0604030504040204" pitchFamily="50" charset="-128"/>
                        </a:rPr>
                        <a:t>月末</a:t>
                      </a:r>
                    </a:p>
                  </a:txBody>
                  <a:tcPr anchor="ctr"/>
                </a:tc>
                <a:tc>
                  <a:txBody>
                    <a:bodyPr/>
                    <a:lstStyle/>
                    <a:p>
                      <a:pPr algn="ctr"/>
                      <a:r>
                        <a:rPr kumimoji="1" lang="en-US" altLang="ja-JP" sz="1800" b="1" dirty="0">
                          <a:latin typeface="Meiryo UI" panose="020B0604030504040204" pitchFamily="50" charset="-128"/>
                          <a:ea typeface="Meiryo UI" panose="020B0604030504040204" pitchFamily="50" charset="-128"/>
                        </a:rPr>
                        <a:t>0</a:t>
                      </a:r>
                      <a:r>
                        <a:rPr kumimoji="1" lang="ja-JP" altLang="en-US" sz="1800" b="1" dirty="0">
                          <a:latin typeface="Meiryo UI" panose="020B0604030504040204" pitchFamily="50" charset="-128"/>
                          <a:ea typeface="Meiryo UI" panose="020B0604030504040204" pitchFamily="50" charset="-128"/>
                        </a:rPr>
                        <a:t>個</a:t>
                      </a:r>
                    </a:p>
                  </a:txBody>
                  <a:tcPr anchor="ctr"/>
                </a:tc>
                <a:extLst>
                  <a:ext uri="{0D108BD9-81ED-4DB2-BD59-A6C34878D82A}">
                    <a16:rowId xmlns:a16="http://schemas.microsoft.com/office/drawing/2014/main" val="1879301360"/>
                  </a:ext>
                </a:extLst>
              </a:tr>
            </a:tbl>
          </a:graphicData>
        </a:graphic>
      </p:graphicFrame>
      <p:sp>
        <p:nvSpPr>
          <p:cNvPr id="3" name="テキスト ボックス 2"/>
          <p:cNvSpPr txBox="1"/>
          <p:nvPr/>
        </p:nvSpPr>
        <p:spPr>
          <a:xfrm>
            <a:off x="153158" y="2245004"/>
            <a:ext cx="1746915"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・活動計画</a:t>
            </a:r>
          </a:p>
        </p:txBody>
      </p:sp>
      <p:cxnSp>
        <p:nvCxnSpPr>
          <p:cNvPr id="4" name="直線矢印コネクタ 3"/>
          <p:cNvCxnSpPr/>
          <p:nvPr/>
        </p:nvCxnSpPr>
        <p:spPr>
          <a:xfrm flipV="1">
            <a:off x="11397792" y="2146083"/>
            <a:ext cx="470848" cy="144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1382025" y="2421930"/>
            <a:ext cx="4776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0920136" y="2032340"/>
            <a:ext cx="1668117"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計画</a:t>
            </a:r>
          </a:p>
        </p:txBody>
      </p:sp>
      <p:sp>
        <p:nvSpPr>
          <p:cNvPr id="7" name="テキスト ボックス 6"/>
          <p:cNvSpPr txBox="1"/>
          <p:nvPr/>
        </p:nvSpPr>
        <p:spPr>
          <a:xfrm>
            <a:off x="10920132" y="2317446"/>
            <a:ext cx="566843"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実績</a:t>
            </a:r>
          </a:p>
        </p:txBody>
      </p:sp>
      <p:sp>
        <p:nvSpPr>
          <p:cNvPr id="8" name="角丸四角形 7"/>
          <p:cNvSpPr/>
          <p:nvPr/>
        </p:nvSpPr>
        <p:spPr>
          <a:xfrm>
            <a:off x="5742178" y="1863645"/>
            <a:ext cx="4004299" cy="6918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816123">
            <a:off x="6128522" y="2093371"/>
            <a:ext cx="456596" cy="456596"/>
          </a:xfrm>
          <a:prstGeom prst="rect">
            <a:avLst/>
          </a:prstGeom>
        </p:spPr>
      </p:pic>
      <p:sp>
        <p:nvSpPr>
          <p:cNvPr id="10" name="テキスト ボックス 9"/>
          <p:cNvSpPr txBox="1"/>
          <p:nvPr/>
        </p:nvSpPr>
        <p:spPr>
          <a:xfrm>
            <a:off x="5870407" y="1855368"/>
            <a:ext cx="1470168" cy="307777"/>
          </a:xfrm>
          <a:prstGeom prst="rect">
            <a:avLst/>
          </a:prstGeom>
          <a:noFill/>
        </p:spPr>
        <p:txBody>
          <a:bodyPr wrap="square" rtlCol="0">
            <a:spAutoFit/>
          </a:bodyPr>
          <a:lstStyle/>
          <a:p>
            <a:r>
              <a:rPr lang="ja-JP" altLang="en-US" sz="1400" b="1" dirty="0">
                <a:solidFill>
                  <a:srgbClr val="0000FF"/>
                </a:solidFill>
                <a:latin typeface="Meiryo UI" panose="020B0604030504040204" pitchFamily="50" charset="-128"/>
                <a:ea typeface="Meiryo UI" panose="020B0604030504040204" pitchFamily="50" charset="-128"/>
              </a:rPr>
              <a:t>レベルアップ</a:t>
            </a:r>
            <a:r>
              <a:rPr lang="en-US" altLang="ja-JP" sz="1400" b="1" dirty="0">
                <a:solidFill>
                  <a:srgbClr val="0000FF"/>
                </a:solidFill>
                <a:latin typeface="Meiryo UI" panose="020B0604030504040204" pitchFamily="50" charset="-128"/>
                <a:ea typeface="Meiryo UI" panose="020B0604030504040204" pitchFamily="50" charset="-128"/>
              </a:rPr>
              <a:t>!!</a:t>
            </a:r>
            <a:endParaRPr lang="ja-JP" altLang="en-US" sz="1400" b="1" dirty="0">
              <a:solidFill>
                <a:srgbClr val="0000FF"/>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022350" y="1936433"/>
            <a:ext cx="3000880"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イ</a:t>
            </a:r>
            <a:r>
              <a:rPr lang="en-US" altLang="ja-JP" sz="1600" b="1" dirty="0">
                <a:latin typeface="Meiryo UI" panose="020B0604030504040204" pitchFamily="50" charset="-128"/>
                <a:ea typeface="Meiryo UI" panose="020B0604030504040204" pitchFamily="50" charset="-128"/>
              </a:rPr>
              <a:t>…QC</a:t>
            </a:r>
            <a:r>
              <a:rPr lang="ja-JP" altLang="en-US" sz="1600" b="1" dirty="0">
                <a:latin typeface="Meiryo UI" panose="020B0604030504040204" pitchFamily="50" charset="-128"/>
                <a:ea typeface="Meiryo UI" panose="020B0604030504040204" pitchFamily="50" charset="-128"/>
              </a:rPr>
              <a:t>的考え・サークル運営</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ハ</a:t>
            </a:r>
            <a:r>
              <a:rPr lang="en-US" altLang="ja-JP" sz="1600" b="1" dirty="0">
                <a:latin typeface="Meiryo UI" panose="020B0604030504040204" pitchFamily="50" charset="-128"/>
                <a:ea typeface="Meiryo UI" panose="020B0604030504040204" pitchFamily="50" charset="-128"/>
              </a:rPr>
              <a:t>…QC</a:t>
            </a:r>
            <a:r>
              <a:rPr lang="ja-JP" altLang="en-US" sz="1600" b="1" dirty="0">
                <a:latin typeface="Meiryo UI" panose="020B0604030504040204" pitchFamily="50" charset="-128"/>
                <a:ea typeface="Meiryo UI" panose="020B0604030504040204" pitchFamily="50" charset="-128"/>
              </a:rPr>
              <a:t>手法</a:t>
            </a:r>
            <a:endParaRPr lang="en-US" altLang="ja-JP" sz="1600" b="1" dirty="0">
              <a:latin typeface="Meiryo UI" panose="020B0604030504040204" pitchFamily="50" charset="-128"/>
              <a:ea typeface="Meiryo UI" panose="020B0604030504040204" pitchFamily="50" charset="-128"/>
            </a:endParaRPr>
          </a:p>
        </p:txBody>
      </p:sp>
      <p:cxnSp>
        <p:nvCxnSpPr>
          <p:cNvPr id="13" name="直線矢印コネクタ 12"/>
          <p:cNvCxnSpPr/>
          <p:nvPr/>
        </p:nvCxnSpPr>
        <p:spPr>
          <a:xfrm>
            <a:off x="5132665" y="3408166"/>
            <a:ext cx="731029"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6163691" y="3990381"/>
            <a:ext cx="1136547" cy="11235"/>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7563772" y="4561781"/>
            <a:ext cx="717653" cy="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8689643" y="5033692"/>
            <a:ext cx="873606" cy="1532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9560868" y="5522775"/>
            <a:ext cx="963968" cy="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10331344" y="5967933"/>
            <a:ext cx="740812" cy="219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cxnSpLocks/>
          </p:cNvCxnSpPr>
          <p:nvPr/>
        </p:nvCxnSpPr>
        <p:spPr>
          <a:xfrm>
            <a:off x="11069053" y="6391175"/>
            <a:ext cx="857553" cy="1815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8696938" y="5219213"/>
            <a:ext cx="905323" cy="35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5139377" y="3594996"/>
            <a:ext cx="731030"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043668" y="4168484"/>
            <a:ext cx="1447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7662248" y="4731316"/>
            <a:ext cx="619923" cy="55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9716858" y="5682339"/>
            <a:ext cx="769487" cy="57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10617279" y="6179746"/>
            <a:ext cx="456783" cy="2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cxnSpLocks/>
          </p:cNvCxnSpPr>
          <p:nvPr/>
        </p:nvCxnSpPr>
        <p:spPr>
          <a:xfrm>
            <a:off x="11263953" y="6586910"/>
            <a:ext cx="659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043669" y="3675237"/>
            <a:ext cx="500147" cy="500147"/>
          </a:xfrm>
          <a:prstGeom prst="rect">
            <a:avLst/>
          </a:prstGeom>
        </p:spPr>
      </p:pic>
      <p:sp>
        <p:nvSpPr>
          <p:cNvPr id="29" name="テキスト ボックス 28"/>
          <p:cNvSpPr txBox="1"/>
          <p:nvPr/>
        </p:nvSpPr>
        <p:spPr>
          <a:xfrm>
            <a:off x="6385890" y="3342834"/>
            <a:ext cx="3636062" cy="615553"/>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ホップ！</a:t>
            </a:r>
            <a:endParaRPr lang="en-US" altLang="ja-JP" sz="1600" dirty="0">
              <a:latin typeface="Meiryo UI" panose="020B0604030504040204" pitchFamily="50" charset="-128"/>
              <a:ea typeface="Meiryo UI" panose="020B0604030504040204" pitchFamily="50" charset="-128"/>
            </a:endParaRPr>
          </a:p>
          <a:p>
            <a:r>
              <a:rPr lang="ja-JP" altLang="en-US" b="1" dirty="0">
                <a:solidFill>
                  <a:srgbClr val="0000FF"/>
                </a:solidFill>
                <a:latin typeface="Meiryo UI" panose="020B0604030504040204" pitchFamily="50" charset="-128"/>
                <a:ea typeface="Meiryo UI" panose="020B0604030504040204" pitchFamily="50" charset="-128"/>
              </a:rPr>
              <a:t>　実践、グラフ・マトリックス図を勉強</a:t>
            </a:r>
          </a:p>
        </p:txBody>
      </p:sp>
      <p:sp>
        <p:nvSpPr>
          <p:cNvPr id="30" name="テキスト ボックス 29"/>
          <p:cNvSpPr txBox="1"/>
          <p:nvPr/>
        </p:nvSpPr>
        <p:spPr>
          <a:xfrm>
            <a:off x="7708222" y="3983844"/>
            <a:ext cx="2279587" cy="615553"/>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ステップ</a:t>
            </a:r>
            <a:r>
              <a:rPr lang="en-US" altLang="ja-JP" sz="1600" dirty="0">
                <a:latin typeface="Meiryo UI" panose="020B0604030504040204" pitchFamily="50" charset="-128"/>
                <a:ea typeface="Meiryo UI" panose="020B0604030504040204" pitchFamily="50" charset="-128"/>
              </a:rPr>
              <a:t>!!</a:t>
            </a:r>
          </a:p>
          <a:p>
            <a:r>
              <a:rPr lang="ja-JP" altLang="en-US" sz="1400" b="1" dirty="0">
                <a:solidFill>
                  <a:srgbClr val="0000FF"/>
                </a:solidFill>
                <a:latin typeface="Meiryo UI" panose="020B0604030504040204" pitchFamily="50" charset="-128"/>
                <a:ea typeface="Meiryo UI" panose="020B0604030504040204" pitchFamily="50" charset="-128"/>
              </a:rPr>
              <a:t>　</a:t>
            </a:r>
            <a:r>
              <a:rPr lang="ja-JP" altLang="en-US" b="1" dirty="0">
                <a:solidFill>
                  <a:srgbClr val="0000FF"/>
                </a:solidFill>
                <a:latin typeface="Meiryo UI" panose="020B0604030504040204" pitchFamily="50" charset="-128"/>
                <a:ea typeface="Meiryo UI" panose="020B0604030504040204" pitchFamily="50" charset="-128"/>
              </a:rPr>
              <a:t>実践、系統図を勉強</a:t>
            </a:r>
            <a:endParaRPr lang="ja-JP" altLang="en-US" sz="1400" b="1" dirty="0">
              <a:solidFill>
                <a:srgbClr val="0000FF"/>
              </a:solidFill>
              <a:latin typeface="Meiryo UI" panose="020B0604030504040204" pitchFamily="50" charset="-128"/>
              <a:ea typeface="Meiryo UI" panose="020B0604030504040204" pitchFamily="50" charset="-128"/>
            </a:endParaRPr>
          </a:p>
        </p:txBody>
      </p:sp>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638095" y="5189913"/>
            <a:ext cx="500147" cy="500147"/>
          </a:xfrm>
          <a:prstGeom prst="rect">
            <a:avLst/>
          </a:prstGeom>
        </p:spPr>
      </p:pic>
      <p:pic>
        <p:nvPicPr>
          <p:cNvPr id="32" name="図 31"/>
          <p:cNvPicPr>
            <a:picLocks noChangeAspect="1"/>
          </p:cNvPicPr>
          <p:nvPr/>
        </p:nvPicPr>
        <p:blipFill rotWithShape="1">
          <a:blip r:embed="rId7" cstate="print">
            <a:extLst>
              <a:ext uri="{28A0092B-C50C-407E-A947-70E740481C1C}">
                <a14:useLocalDpi xmlns:a14="http://schemas.microsoft.com/office/drawing/2010/main" val="0"/>
              </a:ext>
            </a:extLst>
          </a:blip>
          <a:srcRect l="-34" t="17687" b="-1633"/>
          <a:stretch/>
        </p:blipFill>
        <p:spPr>
          <a:xfrm>
            <a:off x="6331130" y="5142284"/>
            <a:ext cx="2408645" cy="1515947"/>
          </a:xfrm>
          <a:prstGeom prst="rect">
            <a:avLst/>
          </a:prstGeom>
        </p:spPr>
      </p:pic>
      <p:sp>
        <p:nvSpPr>
          <p:cNvPr id="12" name="テキスト ボックス 11"/>
          <p:cNvSpPr txBox="1"/>
          <p:nvPr/>
        </p:nvSpPr>
        <p:spPr>
          <a:xfrm>
            <a:off x="6301049" y="4593844"/>
            <a:ext cx="1774637" cy="584775"/>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会合時に</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　勉強会を実施</a:t>
            </a:r>
          </a:p>
        </p:txBody>
      </p:sp>
      <p:sp>
        <p:nvSpPr>
          <p:cNvPr id="37" name="テキスト ボックス 36"/>
          <p:cNvSpPr txBox="1"/>
          <p:nvPr/>
        </p:nvSpPr>
        <p:spPr>
          <a:xfrm>
            <a:off x="160518" y="81673"/>
            <a:ext cx="3680816"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目標設定・活動計画</a:t>
            </a:r>
          </a:p>
        </p:txBody>
      </p:sp>
      <p:sp>
        <p:nvSpPr>
          <p:cNvPr id="36" name="正方形/長方形 35"/>
          <p:cNvSpPr/>
          <p:nvPr/>
        </p:nvSpPr>
        <p:spPr>
          <a:xfrm rot="20424210">
            <a:off x="10832015" y="686300"/>
            <a:ext cx="1160179" cy="684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不良</a:t>
            </a:r>
            <a:r>
              <a:rPr kumimoji="1" lang="en-US" altLang="ja-JP" b="1" dirty="0">
                <a:solidFill>
                  <a:schemeClr val="tx1"/>
                </a:solidFill>
                <a:latin typeface="Meiryo UI" panose="020B0604030504040204" pitchFamily="50" charset="-128"/>
                <a:ea typeface="Meiryo UI" panose="020B0604030504040204" pitchFamily="50" charset="-128"/>
              </a:rPr>
              <a:t>0</a:t>
            </a:r>
            <a:r>
              <a:rPr kumimoji="1" lang="ja-JP" altLang="en-US" b="1" dirty="0">
                <a:solidFill>
                  <a:schemeClr val="tx1"/>
                </a:solidFill>
                <a:latin typeface="Meiryo UI" panose="020B0604030504040204" pitchFamily="50" charset="-128"/>
                <a:ea typeface="Meiryo UI" panose="020B0604030504040204" pitchFamily="50" charset="-128"/>
              </a:rPr>
              <a:t>へ</a:t>
            </a:r>
          </a:p>
        </p:txBody>
      </p:sp>
      <p:sp>
        <p:nvSpPr>
          <p:cNvPr id="43" name="テキスト ボックス 42"/>
          <p:cNvSpPr txBox="1"/>
          <p:nvPr/>
        </p:nvSpPr>
        <p:spPr>
          <a:xfrm>
            <a:off x="153158" y="748168"/>
            <a:ext cx="1746915"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・目標設定</a:t>
            </a:r>
          </a:p>
        </p:txBody>
      </p:sp>
      <p:sp>
        <p:nvSpPr>
          <p:cNvPr id="44" name="テキスト ボックス 43"/>
          <p:cNvSpPr txBox="1"/>
          <p:nvPr/>
        </p:nvSpPr>
        <p:spPr>
          <a:xfrm>
            <a:off x="9445196" y="4700740"/>
            <a:ext cx="2279587" cy="615553"/>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ジャンプ</a:t>
            </a:r>
            <a:r>
              <a:rPr lang="en-US" altLang="ja-JP" sz="1600" dirty="0">
                <a:latin typeface="Meiryo UI" panose="020B0604030504040204" pitchFamily="50" charset="-128"/>
                <a:ea typeface="Meiryo UI" panose="020B0604030504040204" pitchFamily="50" charset="-128"/>
              </a:rPr>
              <a:t>!!!</a:t>
            </a:r>
          </a:p>
          <a:p>
            <a:r>
              <a:rPr lang="ja-JP" altLang="en-US" sz="1400" b="1" dirty="0">
                <a:solidFill>
                  <a:srgbClr val="0000FF"/>
                </a:solidFill>
                <a:latin typeface="Meiryo UI" panose="020B0604030504040204" pitchFamily="50" charset="-128"/>
                <a:ea typeface="Meiryo UI" panose="020B0604030504040204" pitchFamily="50" charset="-128"/>
              </a:rPr>
              <a:t>　</a:t>
            </a:r>
            <a:r>
              <a:rPr lang="ja-JP" altLang="en-US" b="1" dirty="0">
                <a:solidFill>
                  <a:srgbClr val="0000FF"/>
                </a:solidFill>
                <a:latin typeface="Meiryo UI" panose="020B0604030504040204" pitchFamily="50" charset="-128"/>
                <a:ea typeface="Meiryo UI" panose="020B0604030504040204" pitchFamily="50" charset="-128"/>
              </a:rPr>
              <a:t>実践、系統図を勉強</a:t>
            </a:r>
          </a:p>
        </p:txBody>
      </p:sp>
      <p:sp>
        <p:nvSpPr>
          <p:cNvPr id="45" name="テキスト ボックス 44">
            <a:extLst>
              <a:ext uri="{FF2B5EF4-FFF2-40B4-BE49-F238E27FC236}">
                <a16:creationId xmlns:a16="http://schemas.microsoft.com/office/drawing/2014/main" id="{ECD11498-ED6E-4027-B41E-C07798104891}"/>
              </a:ext>
            </a:extLst>
          </p:cNvPr>
          <p:cNvSpPr txBox="1"/>
          <p:nvPr/>
        </p:nvSpPr>
        <p:spPr>
          <a:xfrm rot="19775309">
            <a:off x="2311783" y="2121248"/>
            <a:ext cx="793807" cy="338554"/>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‘山あり’</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ECD11498-ED6E-4027-B41E-C07798104891}"/>
              </a:ext>
            </a:extLst>
          </p:cNvPr>
          <p:cNvSpPr txBox="1"/>
          <p:nvPr/>
        </p:nvSpPr>
        <p:spPr>
          <a:xfrm rot="1797484">
            <a:off x="4536239" y="2170776"/>
            <a:ext cx="793807" cy="338554"/>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‘谷あり’</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ECD11498-ED6E-4027-B41E-C07798104891}"/>
              </a:ext>
            </a:extLst>
          </p:cNvPr>
          <p:cNvSpPr txBox="1"/>
          <p:nvPr/>
        </p:nvSpPr>
        <p:spPr>
          <a:xfrm>
            <a:off x="4461466" y="1773495"/>
            <a:ext cx="1229824" cy="369332"/>
          </a:xfrm>
          <a:prstGeom prst="rect">
            <a:avLst/>
          </a:prstGeom>
          <a:noFill/>
        </p:spPr>
        <p:txBody>
          <a:bodyPr wrap="none" rtlCol="0">
            <a:spAutoFit/>
          </a:bodyPr>
          <a:lstStyle/>
          <a:p>
            <a:r>
              <a:rPr lang="ja-JP" altLang="en-US" b="1" u="sng" dirty="0">
                <a:solidFill>
                  <a:srgbClr val="0000FF"/>
                </a:solidFill>
                <a:latin typeface="Meiryo UI" panose="020B0604030504040204" pitchFamily="50" charset="-128"/>
                <a:ea typeface="Meiryo UI" panose="020B0604030504040204" pitchFamily="50" charset="-128"/>
              </a:rPr>
              <a:t>喜びあり！</a:t>
            </a:r>
            <a:endParaRPr kumimoji="1" lang="ja-JP" altLang="en-US" b="1" u="sng" dirty="0">
              <a:solidFill>
                <a:srgbClr val="0000FF"/>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19/31</a:t>
            </a:r>
            <a:endParaRPr kumimoji="1" lang="ja-JP" altLang="en-US" sz="1200" b="1"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2E9CFD47-0738-4452-95A1-F7B0361BE8BF}"/>
              </a:ext>
            </a:extLst>
          </p:cNvPr>
          <p:cNvSpPr txBox="1"/>
          <p:nvPr/>
        </p:nvSpPr>
        <p:spPr>
          <a:xfrm>
            <a:off x="33230" y="1039516"/>
            <a:ext cx="1626090" cy="1200329"/>
          </a:xfrm>
          <a:prstGeom prst="rect">
            <a:avLst/>
          </a:prstGeom>
          <a:noFill/>
        </p:spPr>
        <p:txBody>
          <a:bodyPr wrap="square" anchor="ctr">
            <a:spAutoFit/>
          </a:bodyPr>
          <a:lstStyle/>
          <a:p>
            <a:pPr algn="ctr"/>
            <a:r>
              <a:rPr kumimoji="1" lang="ja-JP" altLang="en-US" sz="1800" b="1" dirty="0">
                <a:solidFill>
                  <a:schemeClr val="tx1">
                    <a:lumMod val="85000"/>
                    <a:lumOff val="15000"/>
                  </a:schemeClr>
                </a:solidFill>
                <a:latin typeface="Meiryo UI" panose="020B0604030504040204" pitchFamily="50" charset="-128"/>
                <a:ea typeface="Meiryo UI" panose="020B0604030504040204" pitchFamily="50" charset="-128"/>
              </a:rPr>
              <a:t>サブリーダー</a:t>
            </a:r>
            <a:endPar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ja-JP" altLang="en-US" sz="1800" b="1" dirty="0">
                <a:solidFill>
                  <a:schemeClr val="tx1">
                    <a:lumMod val="85000"/>
                    <a:lumOff val="15000"/>
                  </a:schemeClr>
                </a:solidFill>
                <a:latin typeface="Meiryo UI" panose="020B0604030504040204" pitchFamily="50" charset="-128"/>
                <a:ea typeface="Meiryo UI" panose="020B0604030504040204" pitchFamily="50" charset="-128"/>
              </a:rPr>
              <a:t>中桐</a:t>
            </a:r>
            <a:endPar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rPr>
              <a:t>X</a:t>
            </a:r>
            <a:r>
              <a:rPr kumimoji="1" lang="ja-JP" altLang="en-US" sz="1800" b="1" dirty="0">
                <a:solidFill>
                  <a:schemeClr val="tx1">
                    <a:lumMod val="85000"/>
                    <a:lumOff val="15000"/>
                  </a:schemeClr>
                </a:solidFill>
                <a:latin typeface="Meiryo UI" panose="020B0604030504040204" pitchFamily="50" charset="-128"/>
                <a:ea typeface="Meiryo UI" panose="020B0604030504040204" pitchFamily="50" charset="-128"/>
              </a:rPr>
              <a:t>軸　イ・ハ</a:t>
            </a:r>
            <a:endPar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rPr>
              <a:t>        1</a:t>
            </a:r>
            <a:r>
              <a:rPr kumimoji="1" lang="ja-JP" altLang="en-US" sz="18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800" b="1" dirty="0">
                <a:solidFill>
                  <a:schemeClr val="tx1">
                    <a:lumMod val="85000"/>
                    <a:lumOff val="15000"/>
                  </a:schemeClr>
                </a:solidFill>
                <a:latin typeface="Meiryo UI" panose="020B0604030504040204" pitchFamily="50" charset="-128"/>
                <a:ea typeface="Meiryo UI" panose="020B0604030504040204" pitchFamily="50" charset="-128"/>
              </a:rPr>
              <a:t>2</a:t>
            </a:r>
            <a:endParaRPr kumimoji="1" lang="ja-JP" altLang="en-US" sz="18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a:blip r:embed="rId8"/>
          <a:stretch>
            <a:fillRect/>
          </a:stretch>
        </p:blipFill>
        <p:spPr>
          <a:xfrm rot="1439364">
            <a:off x="1147458" y="1284797"/>
            <a:ext cx="265592" cy="379414"/>
          </a:xfrm>
          <a:prstGeom prst="rect">
            <a:avLst/>
          </a:prstGeom>
        </p:spPr>
      </p:pic>
    </p:spTree>
    <p:extLst>
      <p:ext uri="{BB962C8B-B14F-4D97-AF65-F5344CB8AC3E}">
        <p14:creationId xmlns:p14="http://schemas.microsoft.com/office/powerpoint/2010/main" val="607392794"/>
      </p:ext>
    </p:extLst>
  </p:cSld>
  <p:clrMapOvr>
    <a:masterClrMapping/>
  </p:clrMapOvr>
  <p:transition advTm="2392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8BE2DDC-9748-42B1-AF56-921135183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517" y="993142"/>
            <a:ext cx="3455987" cy="2879989"/>
          </a:xfrm>
          <a:prstGeom prst="rect">
            <a:avLst/>
          </a:prstGeom>
        </p:spPr>
      </p:pic>
      <p:sp>
        <p:nvSpPr>
          <p:cNvPr id="4" name="テキスト ボックス 4">
            <a:extLst>
              <a:ext uri="{FF2B5EF4-FFF2-40B4-BE49-F238E27FC236}">
                <a16:creationId xmlns:a16="http://schemas.microsoft.com/office/drawing/2014/main" id="{42A2D245-FC4B-452C-BC55-8D70F042AA46}"/>
              </a:ext>
            </a:extLst>
          </p:cNvPr>
          <p:cNvSpPr txBox="1">
            <a:spLocks noChangeArrowheads="1"/>
          </p:cNvSpPr>
          <p:nvPr/>
        </p:nvSpPr>
        <p:spPr bwMode="auto">
          <a:xfrm>
            <a:off x="217496" y="60784"/>
            <a:ext cx="8072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HGPｺﾞｼｯｸM" pitchFamily="50" charset="-128"/>
              </a:defRPr>
            </a:lvl1pPr>
            <a:lvl2pPr marL="742950" indent="-285750">
              <a:defRPr kumimoji="1">
                <a:solidFill>
                  <a:schemeClr val="tx1"/>
                </a:solidFill>
                <a:latin typeface="Arial" charset="0"/>
                <a:ea typeface="HGPｺﾞｼｯｸM" pitchFamily="50" charset="-128"/>
              </a:defRPr>
            </a:lvl2pPr>
            <a:lvl3pPr marL="1143000" indent="-228600">
              <a:defRPr kumimoji="1">
                <a:solidFill>
                  <a:schemeClr val="tx1"/>
                </a:solidFill>
                <a:latin typeface="Arial" charset="0"/>
                <a:ea typeface="HGPｺﾞｼｯｸM" pitchFamily="50" charset="-128"/>
              </a:defRPr>
            </a:lvl3pPr>
            <a:lvl4pPr marL="1600200" indent="-228600">
              <a:defRPr kumimoji="1">
                <a:solidFill>
                  <a:schemeClr val="tx1"/>
                </a:solidFill>
                <a:latin typeface="Arial" charset="0"/>
                <a:ea typeface="HGPｺﾞｼｯｸM" pitchFamily="50" charset="-128"/>
              </a:defRPr>
            </a:lvl4pPr>
            <a:lvl5pPr marL="2057400" indent="-228600">
              <a:defRPr kumimoji="1">
                <a:solidFill>
                  <a:schemeClr val="tx1"/>
                </a:solidFill>
                <a:latin typeface="Arial" charset="0"/>
                <a:ea typeface="HGPｺﾞｼｯｸM" pitchFamily="50" charset="-128"/>
              </a:defRPr>
            </a:lvl5pPr>
            <a:lvl6pPr marL="2514600" indent="-228600" eaLnBrk="0" fontAlgn="base" hangingPunct="0">
              <a:spcBef>
                <a:spcPct val="0"/>
              </a:spcBef>
              <a:spcAft>
                <a:spcPct val="0"/>
              </a:spcAft>
              <a:defRPr kumimoji="1">
                <a:solidFill>
                  <a:schemeClr val="tx1"/>
                </a:solidFill>
                <a:latin typeface="Arial" charset="0"/>
                <a:ea typeface="HGPｺﾞｼｯｸM" pitchFamily="50" charset="-128"/>
              </a:defRPr>
            </a:lvl6pPr>
            <a:lvl7pPr marL="2971800" indent="-228600" eaLnBrk="0" fontAlgn="base" hangingPunct="0">
              <a:spcBef>
                <a:spcPct val="0"/>
              </a:spcBef>
              <a:spcAft>
                <a:spcPct val="0"/>
              </a:spcAft>
              <a:defRPr kumimoji="1">
                <a:solidFill>
                  <a:schemeClr val="tx1"/>
                </a:solidFill>
                <a:latin typeface="Arial" charset="0"/>
                <a:ea typeface="HGPｺﾞｼｯｸM" pitchFamily="50" charset="-128"/>
              </a:defRPr>
            </a:lvl7pPr>
            <a:lvl8pPr marL="3429000" indent="-228600" eaLnBrk="0" fontAlgn="base" hangingPunct="0">
              <a:spcBef>
                <a:spcPct val="0"/>
              </a:spcBef>
              <a:spcAft>
                <a:spcPct val="0"/>
              </a:spcAft>
              <a:defRPr kumimoji="1">
                <a:solidFill>
                  <a:schemeClr val="tx1"/>
                </a:solidFill>
                <a:latin typeface="Arial" charset="0"/>
                <a:ea typeface="HGPｺﾞｼｯｸM" pitchFamily="50" charset="-128"/>
              </a:defRPr>
            </a:lvl8pPr>
            <a:lvl9pPr marL="3886200" indent="-228600" eaLnBrk="0" fontAlgn="base" hangingPunct="0">
              <a:spcBef>
                <a:spcPct val="0"/>
              </a:spcBef>
              <a:spcAft>
                <a:spcPct val="0"/>
              </a:spcAft>
              <a:defRPr kumimoji="1">
                <a:solidFill>
                  <a:schemeClr val="tx1"/>
                </a:solidFill>
                <a:latin typeface="Arial" charset="0"/>
                <a:ea typeface="HGPｺﾞｼｯｸM" pitchFamily="50" charset="-128"/>
              </a:defRPr>
            </a:lvl9pPr>
          </a:lstStyle>
          <a:p>
            <a:pPr eaLnBrk="1" hangingPunct="1"/>
            <a:r>
              <a:rPr lang="ja-JP" altLang="en-US" sz="3200" b="1" dirty="0">
                <a:latin typeface="Meiryo UI" panose="020B0604030504040204" pitchFamily="50" charset="-128"/>
                <a:ea typeface="Meiryo UI" panose="020B0604030504040204" pitchFamily="50" charset="-128"/>
                <a:cs typeface="Calibri" pitchFamily="34" charset="0"/>
              </a:rPr>
              <a:t> 会社紹介</a:t>
            </a:r>
            <a:endParaRPr lang="en-US" altLang="ja-JP" sz="3200" b="1" dirty="0">
              <a:latin typeface="Meiryo UI" panose="020B0604030504040204" pitchFamily="50" charset="-128"/>
              <a:ea typeface="Meiryo UI" panose="020B0604030504040204" pitchFamily="50" charset="-128"/>
              <a:cs typeface="Calibri" pitchFamily="34" charset="0"/>
            </a:endParaRPr>
          </a:p>
        </p:txBody>
      </p:sp>
      <p:pic>
        <p:nvPicPr>
          <p:cNvPr id="5" name="図 4">
            <a:extLst>
              <a:ext uri="{FF2B5EF4-FFF2-40B4-BE49-F238E27FC236}">
                <a16:creationId xmlns:a16="http://schemas.microsoft.com/office/drawing/2014/main" id="{B5EFC8C7-6D6A-4C0D-AF4D-32F4FCA01D4E}"/>
              </a:ext>
            </a:extLst>
          </p:cNvPr>
          <p:cNvPicPr>
            <a:picLocks noChangeAspect="1"/>
          </p:cNvPicPr>
          <p:nvPr/>
        </p:nvPicPr>
        <p:blipFill rotWithShape="1">
          <a:blip r:embed="rId5">
            <a:extLst>
              <a:ext uri="{28A0092B-C50C-407E-A947-70E740481C1C}">
                <a14:useLocalDpi xmlns:a14="http://schemas.microsoft.com/office/drawing/2010/main"/>
              </a:ext>
            </a:extLst>
          </a:blip>
          <a:srcRect t="26629" b="27626"/>
          <a:stretch/>
        </p:blipFill>
        <p:spPr>
          <a:xfrm>
            <a:off x="2078289" y="2877465"/>
            <a:ext cx="2405619" cy="864096"/>
          </a:xfrm>
          <a:prstGeom prst="rect">
            <a:avLst/>
          </a:prstGeom>
          <a:effectLst/>
        </p:spPr>
      </p:pic>
      <p:pic>
        <p:nvPicPr>
          <p:cNvPr id="6" name="図 5">
            <a:extLst>
              <a:ext uri="{FF2B5EF4-FFF2-40B4-BE49-F238E27FC236}">
                <a16:creationId xmlns:a16="http://schemas.microsoft.com/office/drawing/2014/main" id="{E5241BBD-CC73-413E-A835-BE916D97F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6520" y="3368019"/>
            <a:ext cx="1285306" cy="546508"/>
          </a:xfrm>
          <a:prstGeom prst="rect">
            <a:avLst/>
          </a:prstGeom>
        </p:spPr>
      </p:pic>
      <p:sp>
        <p:nvSpPr>
          <p:cNvPr id="7" name="角丸四角形 13">
            <a:extLst>
              <a:ext uri="{FF2B5EF4-FFF2-40B4-BE49-F238E27FC236}">
                <a16:creationId xmlns:a16="http://schemas.microsoft.com/office/drawing/2014/main" id="{CC60F4CB-63A2-46FE-AE68-C5D2A3E9FA71}"/>
              </a:ext>
            </a:extLst>
          </p:cNvPr>
          <p:cNvSpPr/>
          <p:nvPr/>
        </p:nvSpPr>
        <p:spPr>
          <a:xfrm>
            <a:off x="168545" y="783127"/>
            <a:ext cx="8165659" cy="1717550"/>
          </a:xfrm>
          <a:prstGeom prst="roundRect">
            <a:avLst>
              <a:gd name="adj" fmla="val 877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 設立 ： </a:t>
            </a:r>
            <a:r>
              <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1949</a:t>
            </a: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年　本社 愛知県清須市</a:t>
            </a:r>
            <a:endParaRPr lang="en-US" altLang="ja-JP" sz="5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《2023</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年度</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  </a:t>
            </a:r>
            <a:endPar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　  売上高 ： </a:t>
            </a:r>
            <a:r>
              <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兆</a:t>
            </a:r>
            <a:r>
              <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711</a:t>
            </a: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億円 </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連結</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 </a:t>
            </a:r>
            <a:endParaRPr lang="en-US" altLang="zh-TW" sz="5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 　 社員数 ： 　 </a:t>
            </a:r>
            <a:r>
              <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38,951</a:t>
            </a: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名 </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連結</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endPar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8" name="Picture 2">
            <a:extLst>
              <a:ext uri="{FF2B5EF4-FFF2-40B4-BE49-F238E27FC236}">
                <a16:creationId xmlns:a16="http://schemas.microsoft.com/office/drawing/2014/main" id="{A70D541C-EBEE-4E9B-B21F-D9EA1D21E6A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02231" y="4013808"/>
            <a:ext cx="3359908" cy="206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正方形/長方形 16">
            <a:extLst>
              <a:ext uri="{FF2B5EF4-FFF2-40B4-BE49-F238E27FC236}">
                <a16:creationId xmlns:a16="http://schemas.microsoft.com/office/drawing/2014/main" id="{697D7ADE-8570-454E-8884-6F10C08AA759}"/>
              </a:ext>
            </a:extLst>
          </p:cNvPr>
          <p:cNvSpPr>
            <a:spLocks noChangeArrowheads="1"/>
          </p:cNvSpPr>
          <p:nvPr/>
        </p:nvSpPr>
        <p:spPr bwMode="auto">
          <a:xfrm>
            <a:off x="1410387" y="6455393"/>
            <a:ext cx="9371223" cy="34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b="1" dirty="0">
                <a:solidFill>
                  <a:srgbClr val="0000FF"/>
                </a:solidFill>
                <a:latin typeface="Meiryo UI" panose="020B0604030504040204" pitchFamily="50" charset="-128"/>
                <a:ea typeface="Meiryo UI" panose="020B0604030504040204" pitchFamily="50" charset="-128"/>
              </a:rPr>
              <a:t>世界</a:t>
            </a:r>
            <a:r>
              <a:rPr lang="en-US" altLang="ja-JP" sz="2400" b="1" dirty="0">
                <a:solidFill>
                  <a:srgbClr val="0000FF"/>
                </a:solidFill>
                <a:latin typeface="Meiryo UI" panose="020B0604030504040204" pitchFamily="50" charset="-128"/>
                <a:ea typeface="Meiryo UI" panose="020B0604030504040204" pitchFamily="50" charset="-128"/>
              </a:rPr>
              <a:t>16</a:t>
            </a:r>
            <a:r>
              <a:rPr lang="ja-JP" altLang="en-US" sz="2400" b="1" dirty="0">
                <a:solidFill>
                  <a:srgbClr val="0000FF"/>
                </a:solidFill>
                <a:latin typeface="Meiryo UI" panose="020B0604030504040204" pitchFamily="50" charset="-128"/>
                <a:ea typeface="Meiryo UI" panose="020B0604030504040204" pitchFamily="50" charset="-128"/>
              </a:rPr>
              <a:t>の国と地域に</a:t>
            </a:r>
            <a:r>
              <a:rPr lang="en-US" altLang="ja-JP" sz="2400" b="1" dirty="0">
                <a:solidFill>
                  <a:srgbClr val="0000FF"/>
                </a:solidFill>
                <a:latin typeface="Meiryo UI" panose="020B0604030504040204" pitchFamily="50" charset="-128"/>
                <a:ea typeface="Meiryo UI" panose="020B0604030504040204" pitchFamily="50" charset="-128"/>
              </a:rPr>
              <a:t>61</a:t>
            </a:r>
            <a:r>
              <a:rPr lang="ja-JP" altLang="en-US" sz="2400" b="1" dirty="0">
                <a:solidFill>
                  <a:srgbClr val="0000FF"/>
                </a:solidFill>
                <a:latin typeface="Meiryo UI" panose="020B0604030504040204" pitchFamily="50" charset="-128"/>
                <a:ea typeface="Meiryo UI" panose="020B0604030504040204" pitchFamily="50" charset="-128"/>
              </a:rPr>
              <a:t>のグループ会社で事業展開</a:t>
            </a:r>
          </a:p>
        </p:txBody>
      </p:sp>
      <p:grpSp>
        <p:nvGrpSpPr>
          <p:cNvPr id="10" name="グループ化 27">
            <a:extLst>
              <a:ext uri="{FF2B5EF4-FFF2-40B4-BE49-F238E27FC236}">
                <a16:creationId xmlns:a16="http://schemas.microsoft.com/office/drawing/2014/main" id="{E6D968BE-8237-4221-BB04-14B348DB861B}"/>
              </a:ext>
            </a:extLst>
          </p:cNvPr>
          <p:cNvGrpSpPr>
            <a:grpSpLocks/>
          </p:cNvGrpSpPr>
          <p:nvPr/>
        </p:nvGrpSpPr>
        <p:grpSpPr bwMode="auto">
          <a:xfrm>
            <a:off x="5913251" y="320221"/>
            <a:ext cx="2522874" cy="2409413"/>
            <a:chOff x="611560" y="2367400"/>
            <a:chExt cx="2840786" cy="2840786"/>
          </a:xfrm>
        </p:grpSpPr>
        <p:pic>
          <p:nvPicPr>
            <p:cNvPr id="11" name="図 22">
              <a:extLst>
                <a:ext uri="{FF2B5EF4-FFF2-40B4-BE49-F238E27FC236}">
                  <a16:creationId xmlns:a16="http://schemas.microsoft.com/office/drawing/2014/main" id="{B0B93AAC-60C1-408C-A17D-E11410576022}"/>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560" y="2367400"/>
              <a:ext cx="2840786" cy="284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a:extLst>
                <a:ext uri="{FF2B5EF4-FFF2-40B4-BE49-F238E27FC236}">
                  <a16:creationId xmlns:a16="http://schemas.microsoft.com/office/drawing/2014/main" id="{BA8EAF06-F344-4BB6-8D42-3F4C58D30E60}"/>
                </a:ext>
              </a:extLst>
            </p:cNvPr>
            <p:cNvSpPr/>
            <p:nvPr/>
          </p:nvSpPr>
          <p:spPr>
            <a:xfrm>
              <a:off x="1131327" y="3059329"/>
              <a:ext cx="271173" cy="270923"/>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n>
                  <a:solidFill>
                    <a:srgbClr val="FFFF00"/>
                  </a:solidFill>
                </a:ln>
                <a:solidFill>
                  <a:srgbClr val="FFFF00"/>
                </a:solidFill>
                <a:latin typeface="Meiryo UI" panose="020B0604030504040204" pitchFamily="50" charset="-128"/>
                <a:ea typeface="Meiryo UI" panose="020B0604030504040204" pitchFamily="50" charset="-128"/>
              </a:endParaRPr>
            </a:p>
          </p:txBody>
        </p:sp>
      </p:grpSp>
      <p:sp>
        <p:nvSpPr>
          <p:cNvPr id="13" name="テキスト ボックス 5">
            <a:extLst>
              <a:ext uri="{FF2B5EF4-FFF2-40B4-BE49-F238E27FC236}">
                <a16:creationId xmlns:a16="http://schemas.microsoft.com/office/drawing/2014/main" id="{58532E3D-F6F0-4C7E-A5D9-BF9614BCA874}"/>
              </a:ext>
            </a:extLst>
          </p:cNvPr>
          <p:cNvSpPr txBox="1">
            <a:spLocks noChangeArrowheads="1"/>
          </p:cNvSpPr>
          <p:nvPr/>
        </p:nvSpPr>
        <p:spPr bwMode="auto">
          <a:xfrm>
            <a:off x="4929987" y="3970499"/>
            <a:ext cx="3607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ウェザーストリップ製品</a:t>
            </a:r>
          </a:p>
        </p:txBody>
      </p:sp>
      <p:sp>
        <p:nvSpPr>
          <p:cNvPr id="14" name="テキスト ボックス 25">
            <a:extLst>
              <a:ext uri="{FF2B5EF4-FFF2-40B4-BE49-F238E27FC236}">
                <a16:creationId xmlns:a16="http://schemas.microsoft.com/office/drawing/2014/main" id="{E602BC5C-84A3-4877-AFF8-21C14EDEF3A3}"/>
              </a:ext>
            </a:extLst>
          </p:cNvPr>
          <p:cNvSpPr txBox="1">
            <a:spLocks noChangeArrowheads="1"/>
          </p:cNvSpPr>
          <p:nvPr/>
        </p:nvSpPr>
        <p:spPr bwMode="auto">
          <a:xfrm>
            <a:off x="1375776" y="3968809"/>
            <a:ext cx="2347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機能部品</a:t>
            </a:r>
          </a:p>
        </p:txBody>
      </p:sp>
      <p:sp>
        <p:nvSpPr>
          <p:cNvPr id="15" name="テキスト ボックス 30">
            <a:extLst>
              <a:ext uri="{FF2B5EF4-FFF2-40B4-BE49-F238E27FC236}">
                <a16:creationId xmlns:a16="http://schemas.microsoft.com/office/drawing/2014/main" id="{CC02867D-2BCE-4BEA-905F-09731015ED04}"/>
              </a:ext>
            </a:extLst>
          </p:cNvPr>
          <p:cNvSpPr txBox="1">
            <a:spLocks noChangeArrowheads="1"/>
          </p:cNvSpPr>
          <p:nvPr/>
        </p:nvSpPr>
        <p:spPr bwMode="auto">
          <a:xfrm>
            <a:off x="1636046" y="5948194"/>
            <a:ext cx="1820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内外装部品</a:t>
            </a:r>
          </a:p>
        </p:txBody>
      </p:sp>
      <p:sp>
        <p:nvSpPr>
          <p:cNvPr id="16" name="テキスト ボックス 31">
            <a:extLst>
              <a:ext uri="{FF2B5EF4-FFF2-40B4-BE49-F238E27FC236}">
                <a16:creationId xmlns:a16="http://schemas.microsoft.com/office/drawing/2014/main" id="{1E77FEB9-8502-4ADC-A532-144EB4579816}"/>
              </a:ext>
            </a:extLst>
          </p:cNvPr>
          <p:cNvSpPr txBox="1">
            <a:spLocks noChangeArrowheads="1"/>
          </p:cNvSpPr>
          <p:nvPr/>
        </p:nvSpPr>
        <p:spPr bwMode="auto">
          <a:xfrm>
            <a:off x="5246051" y="5931666"/>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セーフティシステム製品</a:t>
            </a:r>
          </a:p>
        </p:txBody>
      </p:sp>
      <p:pic>
        <p:nvPicPr>
          <p:cNvPr id="17" name="図 35">
            <a:extLst>
              <a:ext uri="{FF2B5EF4-FFF2-40B4-BE49-F238E27FC236}">
                <a16:creationId xmlns:a16="http://schemas.microsoft.com/office/drawing/2014/main" id="{C82C57B9-0499-4CE2-B4FA-FA93316902D5}"/>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31234" y="4652617"/>
            <a:ext cx="2030313" cy="1210791"/>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40">
            <a:extLst>
              <a:ext uri="{FF2B5EF4-FFF2-40B4-BE49-F238E27FC236}">
                <a16:creationId xmlns:a16="http://schemas.microsoft.com/office/drawing/2014/main" id="{3AB4D092-B3C9-4BF2-8CC3-A1400A35BD5F}"/>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096000" y="4727055"/>
            <a:ext cx="2482408" cy="1125424"/>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D3DC9943-7D04-46B9-ACB2-C8551444643B}"/>
              </a:ext>
            </a:extLst>
          </p:cNvPr>
          <p:cNvPicPr>
            <a:picLocks noChangeAspect="1"/>
          </p:cNvPicPr>
          <p:nvPr/>
        </p:nvPicPr>
        <p:blipFill>
          <a:blip r:embed="rId11"/>
          <a:stretch>
            <a:fillRect/>
          </a:stretch>
        </p:blipFill>
        <p:spPr>
          <a:xfrm>
            <a:off x="410209" y="2800124"/>
            <a:ext cx="1573986" cy="714434"/>
          </a:xfrm>
          <a:prstGeom prst="rect">
            <a:avLst/>
          </a:prstGeom>
        </p:spPr>
      </p:pic>
      <p:pic>
        <p:nvPicPr>
          <p:cNvPr id="20" name="Picture 20" descr="\\LS-XL30D\share\作業\竹田印刷\佐野さん\TG会案PPT画像\P7\10-18.jpg">
            <a:extLst>
              <a:ext uri="{FF2B5EF4-FFF2-40B4-BE49-F238E27FC236}">
                <a16:creationId xmlns:a16="http://schemas.microsoft.com/office/drawing/2014/main" id="{8CF413D3-954C-4B51-AA00-36C49E53A31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43697" y="2711530"/>
            <a:ext cx="1462852" cy="1218861"/>
          </a:xfrm>
          <a:prstGeom prst="rect">
            <a:avLst/>
          </a:prstGeom>
          <a:noFill/>
          <a:ln w="9525">
            <a:noFill/>
            <a:miter lim="800000"/>
            <a:headEnd/>
            <a:tailEnd/>
          </a:ln>
        </p:spPr>
      </p:pic>
      <p:pic>
        <p:nvPicPr>
          <p:cNvPr id="21" name="図 20">
            <a:extLst>
              <a:ext uri="{FF2B5EF4-FFF2-40B4-BE49-F238E27FC236}">
                <a16:creationId xmlns:a16="http://schemas.microsoft.com/office/drawing/2014/main" id="{325D8454-B048-4081-9CE4-1719F8FD8F4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286" b="90000" l="9870" r="89944">
                        <a14:foregroundMark x1="55493" y1="6286" x2="66108" y2="10000"/>
                        <a14:foregroundMark x1="54935" y1="8000" x2="56797" y2="14000"/>
                        <a14:foregroundMark x1="25885" y1="48000" x2="42086" y2="34286"/>
                        <a14:foregroundMark x1="32216" y1="42286" x2="38547" y2="37714"/>
                        <a14:foregroundMark x1="76164" y1="40571" x2="73557" y2="48000"/>
                      </a14:backgroundRemoval>
                    </a14:imgEffect>
                  </a14:imgLayer>
                </a14:imgProps>
              </a:ext>
            </a:extLst>
          </a:blip>
          <a:stretch>
            <a:fillRect/>
          </a:stretch>
        </p:blipFill>
        <p:spPr>
          <a:xfrm>
            <a:off x="2233888" y="4602047"/>
            <a:ext cx="2179727" cy="1420679"/>
          </a:xfrm>
          <a:prstGeom prst="rect">
            <a:avLst/>
          </a:prstGeom>
        </p:spPr>
      </p:pic>
      <p:sp>
        <p:nvSpPr>
          <p:cNvPr id="22" name="角丸四角形吹き出し 40">
            <a:extLst>
              <a:ext uri="{FF2B5EF4-FFF2-40B4-BE49-F238E27FC236}">
                <a16:creationId xmlns:a16="http://schemas.microsoft.com/office/drawing/2014/main" id="{B66C720B-640E-497D-894C-31F653815157}"/>
              </a:ext>
            </a:extLst>
          </p:cNvPr>
          <p:cNvSpPr/>
          <p:nvPr/>
        </p:nvSpPr>
        <p:spPr>
          <a:xfrm>
            <a:off x="7012145" y="857889"/>
            <a:ext cx="890419" cy="430209"/>
          </a:xfrm>
          <a:prstGeom prst="wedgeRoundRectCallout">
            <a:avLst>
              <a:gd name="adj1" fmla="val -83366"/>
              <a:gd name="adj2" fmla="val 12568"/>
              <a:gd name="adj3" fmla="val 16667"/>
            </a:avLst>
          </a:prstGeom>
          <a:solidFill>
            <a:schemeClr val="bg1"/>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本社</a:t>
            </a:r>
          </a:p>
        </p:txBody>
      </p:sp>
      <p:pic>
        <p:nvPicPr>
          <p:cNvPr id="23" name="図 22">
            <a:extLst>
              <a:ext uri="{FF2B5EF4-FFF2-40B4-BE49-F238E27FC236}">
                <a16:creationId xmlns:a16="http://schemas.microsoft.com/office/drawing/2014/main" id="{383D3627-1593-4220-96EF-0B004EC98D38}"/>
              </a:ext>
            </a:extLst>
          </p:cNvPr>
          <p:cNvPicPr>
            <a:picLocks noChangeAspect="1"/>
          </p:cNvPicPr>
          <p:nvPr/>
        </p:nvPicPr>
        <p:blipFill rotWithShape="1">
          <a:blip r:embed="rId15"/>
          <a:srcRect l="25691" t="15625"/>
          <a:stretch/>
        </p:blipFill>
        <p:spPr>
          <a:xfrm>
            <a:off x="4893115" y="5891983"/>
            <a:ext cx="557475" cy="550051"/>
          </a:xfrm>
          <a:prstGeom prst="rect">
            <a:avLst/>
          </a:prstGeom>
        </p:spPr>
      </p:pic>
      <p:pic>
        <p:nvPicPr>
          <p:cNvPr id="24" name="図 23">
            <a:extLst>
              <a:ext uri="{FF2B5EF4-FFF2-40B4-BE49-F238E27FC236}">
                <a16:creationId xmlns:a16="http://schemas.microsoft.com/office/drawing/2014/main" id="{B9145558-9DEB-4CF5-A585-08B8B5F6325E}"/>
              </a:ext>
            </a:extLst>
          </p:cNvPr>
          <p:cNvPicPr>
            <a:picLocks noChangeAspect="1"/>
          </p:cNvPicPr>
          <p:nvPr/>
        </p:nvPicPr>
        <p:blipFill>
          <a:blip r:embed="rId16"/>
          <a:stretch>
            <a:fillRect/>
          </a:stretch>
        </p:blipFill>
        <p:spPr>
          <a:xfrm>
            <a:off x="4418696" y="3829822"/>
            <a:ext cx="672381" cy="698241"/>
          </a:xfrm>
          <a:prstGeom prst="rect">
            <a:avLst/>
          </a:prstGeom>
        </p:spPr>
      </p:pic>
      <p:pic>
        <p:nvPicPr>
          <p:cNvPr id="25" name="図 24">
            <a:extLst>
              <a:ext uri="{FF2B5EF4-FFF2-40B4-BE49-F238E27FC236}">
                <a16:creationId xmlns:a16="http://schemas.microsoft.com/office/drawing/2014/main" id="{92517822-4317-43DD-B818-C3F70E6613CC}"/>
              </a:ext>
            </a:extLst>
          </p:cNvPr>
          <p:cNvPicPr>
            <a:picLocks noChangeAspect="1"/>
          </p:cNvPicPr>
          <p:nvPr/>
        </p:nvPicPr>
        <p:blipFill>
          <a:blip r:embed="rId17"/>
          <a:stretch>
            <a:fillRect/>
          </a:stretch>
        </p:blipFill>
        <p:spPr>
          <a:xfrm>
            <a:off x="1070043" y="3887521"/>
            <a:ext cx="632398" cy="589604"/>
          </a:xfrm>
          <a:prstGeom prst="rect">
            <a:avLst/>
          </a:prstGeom>
        </p:spPr>
      </p:pic>
      <p:pic>
        <p:nvPicPr>
          <p:cNvPr id="26" name="図 25">
            <a:extLst>
              <a:ext uri="{FF2B5EF4-FFF2-40B4-BE49-F238E27FC236}">
                <a16:creationId xmlns:a16="http://schemas.microsoft.com/office/drawing/2014/main" id="{78998168-B0EB-46E6-8657-DC292AE74DDF}"/>
              </a:ext>
            </a:extLst>
          </p:cNvPr>
          <p:cNvPicPr>
            <a:picLocks noChangeAspect="1"/>
          </p:cNvPicPr>
          <p:nvPr/>
        </p:nvPicPr>
        <p:blipFill rotWithShape="1">
          <a:blip r:embed="rId18"/>
          <a:srcRect t="14103"/>
          <a:stretch/>
        </p:blipFill>
        <p:spPr>
          <a:xfrm>
            <a:off x="871122" y="5957595"/>
            <a:ext cx="783166" cy="461666"/>
          </a:xfrm>
          <a:prstGeom prst="rect">
            <a:avLst/>
          </a:prstGeom>
        </p:spPr>
      </p:pic>
      <p:pic>
        <p:nvPicPr>
          <p:cNvPr id="27" name="図 43">
            <a:extLst>
              <a:ext uri="{FF2B5EF4-FFF2-40B4-BE49-F238E27FC236}">
                <a16:creationId xmlns:a16="http://schemas.microsoft.com/office/drawing/2014/main" id="{D7789E3C-D992-4BCE-9AFD-6BBD04DB4C91}"/>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781364" y="2672085"/>
            <a:ext cx="1699499" cy="118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36">
            <a:extLst>
              <a:ext uri="{FF2B5EF4-FFF2-40B4-BE49-F238E27FC236}">
                <a16:creationId xmlns:a16="http://schemas.microsoft.com/office/drawing/2014/main" id="{1F18E689-87CF-4414-AD60-D1352F013C3E}"/>
              </a:ext>
            </a:extLst>
          </p:cNvPr>
          <p:cNvPicPr>
            <a:picLocks noChangeAspect="1"/>
          </p:cNvPicPr>
          <p:nvPr/>
        </p:nvPicPr>
        <p:blipFill>
          <a:blip r:embed="rId20"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4701071" y="4687106"/>
            <a:ext cx="1244757" cy="120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角丸四角形 55">
            <a:extLst>
              <a:ext uri="{FF2B5EF4-FFF2-40B4-BE49-F238E27FC236}">
                <a16:creationId xmlns:a16="http://schemas.microsoft.com/office/drawing/2014/main" id="{E84620FE-7277-40E4-8BE6-1C8642917E7E}"/>
              </a:ext>
            </a:extLst>
          </p:cNvPr>
          <p:cNvSpPr/>
          <p:nvPr/>
        </p:nvSpPr>
        <p:spPr>
          <a:xfrm>
            <a:off x="262288" y="2594770"/>
            <a:ext cx="8183609" cy="1928089"/>
          </a:xfrm>
          <a:prstGeom prst="roundRect">
            <a:avLst/>
          </a:prstGeom>
          <a:noFill/>
          <a:ln w="28575">
            <a:solidFill>
              <a:srgbClr val="FF0000"/>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
        <p:nvSpPr>
          <p:cNvPr id="31" name="テキスト ボックス 25">
            <a:extLst>
              <a:ext uri="{FF2B5EF4-FFF2-40B4-BE49-F238E27FC236}">
                <a16:creationId xmlns:a16="http://schemas.microsoft.com/office/drawing/2014/main" id="{DF329F8F-42C1-448E-96A5-B4B8BE75227E}"/>
              </a:ext>
            </a:extLst>
          </p:cNvPr>
          <p:cNvSpPr txBox="1">
            <a:spLocks noChangeArrowheads="1"/>
          </p:cNvSpPr>
          <p:nvPr/>
        </p:nvSpPr>
        <p:spPr bwMode="auto">
          <a:xfrm>
            <a:off x="3116082" y="2428212"/>
            <a:ext cx="2236870" cy="400110"/>
          </a:xfrm>
          <a:prstGeom prst="rect">
            <a:avLst/>
          </a:prstGeom>
          <a:solidFill>
            <a:srgbClr val="FFFF00"/>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20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FC</a:t>
            </a:r>
            <a:r>
              <a:rPr lang="ja-JP" altLang="en-US" sz="20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20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WS</a:t>
            </a:r>
            <a:r>
              <a:rPr lang="ja-JP" altLang="en-US" sz="20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事業本部</a:t>
            </a:r>
          </a:p>
        </p:txBody>
      </p:sp>
      <p:sp>
        <p:nvSpPr>
          <p:cNvPr id="33" name="テキスト ボックス 32"/>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2/31</a:t>
            </a:r>
            <a:endParaRPr kumimoji="1" lang="ja-JP" altLang="en-US" sz="1200" b="1"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975268912"/>
      </p:ext>
    </p:extLst>
  </p:cSld>
  <p:clrMapOvr>
    <a:masterClrMapping/>
  </p:clrMapOvr>
  <p:transition advTm="185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3109" y="627531"/>
            <a:ext cx="650250" cy="650250"/>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250" y="5499275"/>
            <a:ext cx="1336226" cy="1000880"/>
          </a:xfrm>
          <a:prstGeom prst="rect">
            <a:avLst/>
          </a:prstGeom>
        </p:spPr>
      </p:pic>
      <p:cxnSp>
        <p:nvCxnSpPr>
          <p:cNvPr id="2" name="直線矢印コネクタ 1"/>
          <p:cNvCxnSpPr/>
          <p:nvPr/>
        </p:nvCxnSpPr>
        <p:spPr>
          <a:xfrm>
            <a:off x="1927105" y="1134522"/>
            <a:ext cx="2163342" cy="25618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線矢印コネクタ 2"/>
          <p:cNvCxnSpPr/>
          <p:nvPr/>
        </p:nvCxnSpPr>
        <p:spPr>
          <a:xfrm>
            <a:off x="7128932" y="1240721"/>
            <a:ext cx="1578351" cy="2441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V="1">
            <a:off x="2038865" y="3723756"/>
            <a:ext cx="1679474" cy="27806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632768" y="3744325"/>
            <a:ext cx="1303866" cy="27806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1365951" y="2233867"/>
            <a:ext cx="461665" cy="2862322"/>
          </a:xfrm>
          <a:prstGeom prst="rect">
            <a:avLst/>
          </a:prstGeom>
          <a:noFill/>
        </p:spPr>
        <p:txBody>
          <a:bodyPr vert="eaVert" wrap="none" rtlCol="0">
            <a:spAutoFit/>
          </a:bodyPr>
          <a:lstStyle/>
          <a:p>
            <a:r>
              <a:rPr lang="ja-JP" altLang="en-US" b="1" dirty="0">
                <a:latin typeface="Meiryo UI" panose="020B0604030504040204" pitchFamily="50" charset="-128"/>
                <a:ea typeface="Meiryo UI" panose="020B0604030504040204" pitchFamily="50" charset="-128"/>
              </a:rPr>
              <a:t>数値が拾えず誤判定になる</a:t>
            </a:r>
            <a:endParaRPr kumimoji="1" lang="ja-JP" altLang="en-US" b="1" dirty="0">
              <a:latin typeface="Meiryo UI" panose="020B0604030504040204" pitchFamily="50" charset="-128"/>
              <a:ea typeface="Meiryo UI" panose="020B0604030504040204" pitchFamily="50" charset="-128"/>
            </a:endParaRPr>
          </a:p>
        </p:txBody>
      </p:sp>
      <p:cxnSp>
        <p:nvCxnSpPr>
          <p:cNvPr id="7" name="直線矢印コネクタ 6"/>
          <p:cNvCxnSpPr/>
          <p:nvPr/>
        </p:nvCxnSpPr>
        <p:spPr>
          <a:xfrm>
            <a:off x="152204" y="3721440"/>
            <a:ext cx="11312536" cy="115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p:cNvSpPr/>
          <p:nvPr/>
        </p:nvSpPr>
        <p:spPr>
          <a:xfrm>
            <a:off x="7154821" y="6401555"/>
            <a:ext cx="922865" cy="4239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設備</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9" name="楕円 8"/>
          <p:cNvSpPr/>
          <p:nvPr/>
        </p:nvSpPr>
        <p:spPr>
          <a:xfrm>
            <a:off x="1693447" y="6239069"/>
            <a:ext cx="922865" cy="42397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方法</a:t>
            </a:r>
          </a:p>
        </p:txBody>
      </p:sp>
      <p:sp>
        <p:nvSpPr>
          <p:cNvPr id="10" name="楕円 9"/>
          <p:cNvSpPr/>
          <p:nvPr/>
        </p:nvSpPr>
        <p:spPr>
          <a:xfrm>
            <a:off x="1528346" y="887369"/>
            <a:ext cx="922865" cy="42397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人</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1" name="楕円 10"/>
          <p:cNvSpPr/>
          <p:nvPr/>
        </p:nvSpPr>
        <p:spPr>
          <a:xfrm>
            <a:off x="6667500" y="887369"/>
            <a:ext cx="922865" cy="42397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材料</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668305" y="2289016"/>
            <a:ext cx="1463862" cy="523220"/>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スポンジの形状が</a:t>
            </a:r>
            <a:endParaRPr kumimoji="1"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変形する</a:t>
            </a:r>
            <a:endParaRPr lang="en-US" altLang="ja-JP" sz="1400" b="1" dirty="0">
              <a:latin typeface="Meiryo UI" panose="020B0604030504040204" pitchFamily="50" charset="-128"/>
              <a:ea typeface="Meiryo UI" panose="020B0604030504040204" pitchFamily="50" charset="-128"/>
            </a:endParaRPr>
          </a:p>
        </p:txBody>
      </p:sp>
      <p:cxnSp>
        <p:nvCxnSpPr>
          <p:cNvPr id="21" name="直線矢印コネクタ 20"/>
          <p:cNvCxnSpPr/>
          <p:nvPr/>
        </p:nvCxnSpPr>
        <p:spPr>
          <a:xfrm flipH="1">
            <a:off x="3059826" y="2461959"/>
            <a:ext cx="145987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flipV="1">
            <a:off x="8000107" y="2531798"/>
            <a:ext cx="1546743" cy="19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865621" y="1700600"/>
            <a:ext cx="542258" cy="851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6191052" y="4933931"/>
            <a:ext cx="2172522" cy="2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テキスト ボックス 161"/>
          <p:cNvSpPr txBox="1"/>
          <p:nvPr/>
        </p:nvSpPr>
        <p:spPr>
          <a:xfrm>
            <a:off x="9180305" y="5894588"/>
            <a:ext cx="1213794"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①照明の影に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なっている</a:t>
            </a:r>
            <a:endParaRPr lang="en-US" altLang="ja-JP" sz="1400" b="1" dirty="0">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H="1">
            <a:off x="9000295" y="1870181"/>
            <a:ext cx="570228" cy="5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9486376" y="1604146"/>
            <a:ext cx="1036192" cy="523220"/>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納入袋に隙間がある</a:t>
            </a:r>
            <a:endParaRPr kumimoji="1" lang="en-US" altLang="ja-JP" sz="1400" b="1" dirty="0">
              <a:latin typeface="Meiryo UI" panose="020B0604030504040204" pitchFamily="50" charset="-128"/>
              <a:ea typeface="Meiryo UI" panose="020B0604030504040204" pitchFamily="50" charset="-128"/>
            </a:endParaRPr>
          </a:p>
        </p:txBody>
      </p:sp>
      <p:sp>
        <p:nvSpPr>
          <p:cNvPr id="166" name="テキスト ボックス 165"/>
          <p:cNvSpPr txBox="1"/>
          <p:nvPr/>
        </p:nvSpPr>
        <p:spPr>
          <a:xfrm>
            <a:off x="7904109" y="1862040"/>
            <a:ext cx="930063"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詰め込み</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すぎている</a:t>
            </a:r>
            <a:endParaRPr kumimoji="1" lang="en-US" altLang="ja-JP" sz="1400" b="1" dirty="0">
              <a:latin typeface="Meiryo UI" panose="020B0604030504040204" pitchFamily="50" charset="-128"/>
              <a:ea typeface="Meiryo UI" panose="020B0604030504040204" pitchFamily="50" charset="-128"/>
            </a:endParaRPr>
          </a:p>
        </p:txBody>
      </p:sp>
      <p:cxnSp>
        <p:nvCxnSpPr>
          <p:cNvPr id="167" name="直線矢印コネクタ 166"/>
          <p:cNvCxnSpPr/>
          <p:nvPr/>
        </p:nvCxnSpPr>
        <p:spPr>
          <a:xfrm flipV="1">
            <a:off x="8690923" y="2085121"/>
            <a:ext cx="402014" cy="46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5191816" y="2144360"/>
            <a:ext cx="1367682" cy="523220"/>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アウター</a:t>
            </a:r>
            <a:r>
              <a:rPr lang="ja-JP" altLang="en-US" sz="1400" b="1" dirty="0">
                <a:latin typeface="Meiryo UI" panose="020B0604030504040204" pitchFamily="50" charset="-128"/>
                <a:ea typeface="Meiryo UI" panose="020B0604030504040204" pitchFamily="50" charset="-128"/>
              </a:rPr>
              <a:t>の</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形状が</a:t>
            </a:r>
            <a:r>
              <a:rPr kumimoji="1" lang="ja-JP" altLang="en-US" sz="1400" b="1" dirty="0">
                <a:latin typeface="Meiryo UI" panose="020B0604030504040204" pitchFamily="50" charset="-128"/>
                <a:ea typeface="Meiryo UI" panose="020B0604030504040204" pitchFamily="50" charset="-128"/>
              </a:rPr>
              <a:t>変形する</a:t>
            </a:r>
            <a:endParaRPr kumimoji="1" lang="en-US" altLang="ja-JP" sz="1400" b="1" dirty="0">
              <a:latin typeface="Meiryo UI" panose="020B0604030504040204" pitchFamily="50" charset="-128"/>
              <a:ea typeface="Meiryo UI" panose="020B0604030504040204" pitchFamily="50" charset="-128"/>
            </a:endParaRPr>
          </a:p>
        </p:txBody>
      </p:sp>
      <p:cxnSp>
        <p:nvCxnSpPr>
          <p:cNvPr id="171" name="直線矢印コネクタ 170"/>
          <p:cNvCxnSpPr/>
          <p:nvPr/>
        </p:nvCxnSpPr>
        <p:spPr>
          <a:xfrm>
            <a:off x="1094925" y="4703462"/>
            <a:ext cx="201748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直線矢印コネクタ 194"/>
          <p:cNvCxnSpPr/>
          <p:nvPr/>
        </p:nvCxnSpPr>
        <p:spPr>
          <a:xfrm flipV="1">
            <a:off x="9059150" y="4734838"/>
            <a:ext cx="147343" cy="323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直線矢印コネクタ 218"/>
          <p:cNvCxnSpPr>
            <a:stCxn id="127" idx="1"/>
          </p:cNvCxnSpPr>
          <p:nvPr/>
        </p:nvCxnSpPr>
        <p:spPr>
          <a:xfrm flipH="1" flipV="1">
            <a:off x="8536264" y="4744498"/>
            <a:ext cx="1278608" cy="169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矢印コネクタ 224"/>
          <p:cNvCxnSpPr/>
          <p:nvPr/>
        </p:nvCxnSpPr>
        <p:spPr>
          <a:xfrm flipH="1">
            <a:off x="8086353" y="5615802"/>
            <a:ext cx="119320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 name="グループ化 234"/>
          <p:cNvGrpSpPr/>
          <p:nvPr/>
        </p:nvGrpSpPr>
        <p:grpSpPr>
          <a:xfrm>
            <a:off x="10182401" y="6106034"/>
            <a:ext cx="400855" cy="170536"/>
            <a:chOff x="4462353" y="1364991"/>
            <a:chExt cx="400855" cy="170536"/>
          </a:xfrm>
        </p:grpSpPr>
        <p:cxnSp>
          <p:nvCxnSpPr>
            <p:cNvPr id="236" name="直線コネクタ 235"/>
            <p:cNvCxnSpPr/>
            <p:nvPr/>
          </p:nvCxnSpPr>
          <p:spPr>
            <a:xfrm flipH="1">
              <a:off x="4462353" y="1448123"/>
              <a:ext cx="40085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flipH="1">
              <a:off x="4516000" y="1369262"/>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flipH="1">
              <a:off x="4591636" y="1366910"/>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flipH="1">
              <a:off x="4731023" y="1364991"/>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flipH="1">
              <a:off x="4660294" y="1366910"/>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4" name="角丸四角形 263"/>
          <p:cNvSpPr/>
          <p:nvPr/>
        </p:nvSpPr>
        <p:spPr>
          <a:xfrm>
            <a:off x="9105235" y="5901224"/>
            <a:ext cx="1603998" cy="537256"/>
          </a:xfrm>
          <a:prstGeom prst="roundRect">
            <a:avLst/>
          </a:prstGeom>
          <a:noFill/>
          <a:ln w="28575">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9" name="テキスト ボックス 288"/>
          <p:cNvSpPr txBox="1"/>
          <p:nvPr/>
        </p:nvSpPr>
        <p:spPr>
          <a:xfrm>
            <a:off x="10767714" y="6438480"/>
            <a:ext cx="2358610" cy="461665"/>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作成日</a:t>
            </a:r>
            <a:r>
              <a:rPr kumimoji="1" lang="en-US" altLang="ja-JP" sz="1200" b="1" dirty="0">
                <a:latin typeface="Meiryo UI" panose="020B0604030504040204" pitchFamily="50" charset="-128"/>
                <a:ea typeface="Meiryo UI" panose="020B0604030504040204" pitchFamily="50" charset="-128"/>
              </a:rPr>
              <a:t>: 2</a:t>
            </a:r>
            <a:r>
              <a:rPr lang="en-US" altLang="ja-JP" sz="1200" b="1" dirty="0">
                <a:latin typeface="Meiryo UI" panose="020B0604030504040204" pitchFamily="50" charset="-128"/>
                <a:ea typeface="Meiryo UI" panose="020B0604030504040204" pitchFamily="50" charset="-128"/>
              </a:rPr>
              <a:t>3</a:t>
            </a:r>
            <a:r>
              <a:rPr kumimoji="1" lang="en-US" altLang="ja-JP" sz="1200" b="1" dirty="0">
                <a:latin typeface="Meiryo UI" panose="020B0604030504040204" pitchFamily="50" charset="-128"/>
                <a:ea typeface="Meiryo UI" panose="020B0604030504040204" pitchFamily="50" charset="-128"/>
              </a:rPr>
              <a:t>/9/26</a:t>
            </a:r>
          </a:p>
          <a:p>
            <a:r>
              <a:rPr lang="ja-JP" altLang="en-US" sz="1200" b="1" dirty="0">
                <a:latin typeface="Meiryo UI" panose="020B0604030504040204" pitchFamily="50" charset="-128"/>
                <a:ea typeface="Meiryo UI" panose="020B0604030504040204" pitchFamily="50" charset="-128"/>
              </a:rPr>
              <a:t>作成者</a:t>
            </a:r>
            <a:r>
              <a:rPr lang="en-US" altLang="ja-JP" sz="12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大崎・中桐</a:t>
            </a:r>
            <a:endParaRPr lang="en-US" altLang="ja-JP" sz="1200" b="1"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160518" y="81673"/>
            <a:ext cx="182614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要因解析</a:t>
            </a:r>
          </a:p>
        </p:txBody>
      </p:sp>
      <p:grpSp>
        <p:nvGrpSpPr>
          <p:cNvPr id="17" name="グループ化 16"/>
          <p:cNvGrpSpPr/>
          <p:nvPr/>
        </p:nvGrpSpPr>
        <p:grpSpPr>
          <a:xfrm>
            <a:off x="8690923" y="57773"/>
            <a:ext cx="2176575" cy="1109036"/>
            <a:chOff x="9258609" y="65387"/>
            <a:chExt cx="2045753" cy="1109036"/>
          </a:xfrm>
        </p:grpSpPr>
        <p:sp>
          <p:nvSpPr>
            <p:cNvPr id="94" name="角丸四角形 93"/>
            <p:cNvSpPr/>
            <p:nvPr/>
          </p:nvSpPr>
          <p:spPr>
            <a:xfrm>
              <a:off x="9414772" y="65387"/>
              <a:ext cx="1710428"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9497101" y="375541"/>
              <a:ext cx="1138780"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9258609" y="108034"/>
              <a:ext cx="2045753" cy="369332"/>
            </a:xfrm>
            <a:prstGeom prst="rect">
              <a:avLst/>
            </a:prstGeom>
            <a:noFill/>
          </p:spPr>
          <p:txBody>
            <a:bodyPr wrap="none" rtlCol="0">
              <a:spAutoFit/>
            </a:bodyPr>
            <a:lstStyle/>
            <a:p>
              <a:pPr algn="ctr"/>
              <a:r>
                <a:rPr kumimoji="1" lang="en-US" altLang="ja-JP" b="1" dirty="0">
                  <a:solidFill>
                    <a:srgbClr val="0000FF"/>
                  </a:solidFill>
                  <a:latin typeface="Meiryo UI" panose="020B0604030504040204" pitchFamily="50" charset="-128"/>
                  <a:ea typeface="Meiryo UI" panose="020B0604030504040204" pitchFamily="50" charset="-128"/>
                </a:rPr>
                <a:t>【</a:t>
              </a:r>
              <a:r>
                <a:rPr kumimoji="1" lang="ja-JP" altLang="en-US" b="1" dirty="0">
                  <a:solidFill>
                    <a:srgbClr val="0000FF"/>
                  </a:solidFill>
                  <a:latin typeface="Meiryo UI" panose="020B0604030504040204" pitchFamily="50" charset="-128"/>
                  <a:ea typeface="Meiryo UI" panose="020B0604030504040204" pitchFamily="50" charset="-128"/>
                </a:rPr>
                <a:t>レベル</a:t>
              </a:r>
              <a:r>
                <a:rPr kumimoji="1" lang="en-US" altLang="ja-JP" b="1" dirty="0">
                  <a:solidFill>
                    <a:srgbClr val="0000FF"/>
                  </a:solidFill>
                  <a:latin typeface="Meiryo UI" panose="020B0604030504040204" pitchFamily="50" charset="-128"/>
                  <a:ea typeface="Meiryo UI" panose="020B0604030504040204" pitchFamily="50" charset="-128"/>
                </a:rPr>
                <a:t>UP</a:t>
              </a:r>
              <a:r>
                <a:rPr kumimoji="1" lang="ja-JP" altLang="en-US" b="1" dirty="0">
                  <a:solidFill>
                    <a:srgbClr val="0000FF"/>
                  </a:solidFill>
                  <a:latin typeface="Meiryo UI" panose="020B0604030504040204" pitchFamily="50" charset="-128"/>
                  <a:ea typeface="Meiryo UI" panose="020B0604030504040204" pitchFamily="50" charset="-128"/>
                </a:rPr>
                <a:t>ポイント</a:t>
              </a:r>
              <a:r>
                <a:rPr kumimoji="1" lang="en-US" altLang="ja-JP" b="1" dirty="0">
                  <a:solidFill>
                    <a:srgbClr val="0000FF"/>
                  </a:solidFill>
                  <a:latin typeface="Meiryo UI" panose="020B0604030504040204" pitchFamily="50" charset="-128"/>
                  <a:ea typeface="Meiryo UI" panose="020B0604030504040204" pitchFamily="50" charset="-128"/>
                </a:rPr>
                <a:t>】</a:t>
              </a:r>
              <a:endParaRPr kumimoji="1" lang="ja-JP" altLang="en-US" b="1" dirty="0">
                <a:solidFill>
                  <a:srgbClr val="0000FF"/>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rotWithShape="1">
            <a:blip r:embed="rId5"/>
            <a:srcRect l="1604" t="62152" r="66668" b="6434"/>
            <a:stretch/>
          </p:blipFill>
          <p:spPr>
            <a:xfrm>
              <a:off x="10171994" y="672265"/>
              <a:ext cx="927774" cy="450981"/>
            </a:xfrm>
            <a:prstGeom prst="rect">
              <a:avLst/>
            </a:prstGeom>
          </p:spPr>
        </p:pic>
        <p:sp>
          <p:nvSpPr>
            <p:cNvPr id="102" name="テキスト ボックス 101"/>
            <p:cNvSpPr txBox="1"/>
            <p:nvPr/>
          </p:nvSpPr>
          <p:spPr>
            <a:xfrm>
              <a:off x="9378840" y="560267"/>
              <a:ext cx="889986"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特性要因図</a:t>
              </a:r>
              <a:endParaRPr lang="en-US" altLang="ja-JP" sz="1100" b="1" dirty="0">
                <a:latin typeface="Meiryo UI" panose="020B0604030504040204" pitchFamily="50" charset="-128"/>
                <a:ea typeface="Meiryo UI" panose="020B0604030504040204" pitchFamily="50" charset="-128"/>
              </a:endParaRPr>
            </a:p>
          </p:txBody>
        </p:sp>
      </p:grpSp>
      <p:sp>
        <p:nvSpPr>
          <p:cNvPr id="101" name="テキスト ボックス 100">
            <a:extLst>
              <a:ext uri="{FF2B5EF4-FFF2-40B4-BE49-F238E27FC236}">
                <a16:creationId xmlns:a16="http://schemas.microsoft.com/office/drawing/2014/main" id="{ECD11498-ED6E-4027-B41E-C07798104891}"/>
              </a:ext>
            </a:extLst>
          </p:cNvPr>
          <p:cNvSpPr txBox="1"/>
          <p:nvPr/>
        </p:nvSpPr>
        <p:spPr>
          <a:xfrm rot="20426608">
            <a:off x="10605085" y="5040433"/>
            <a:ext cx="974947" cy="584775"/>
          </a:xfrm>
          <a:prstGeom prst="rect">
            <a:avLst/>
          </a:prstGeom>
          <a:noFill/>
        </p:spPr>
        <p:txBody>
          <a:bodyPr wrap="none" rtlCol="0">
            <a:spAutoFit/>
          </a:bodyPr>
          <a:lstStyle/>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な</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rPr>
              <a:t>ぁ</a:t>
            </a:r>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ぜ</a:t>
            </a:r>
            <a:endParaRPr lang="en-US" altLang="ja-JP" sz="1600"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　な</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rPr>
              <a:t>ぁ</a:t>
            </a:r>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ぜ？</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20/31</a:t>
            </a:r>
            <a:endParaRPr kumimoji="1" lang="ja-JP" altLang="en-US" sz="1200" b="1" dirty="0">
              <a:latin typeface="Meiryo UI" panose="020B0604030504040204" pitchFamily="50" charset="-128"/>
              <a:ea typeface="Meiryo UI" panose="020B0604030504040204" pitchFamily="50" charset="-128"/>
            </a:endParaRPr>
          </a:p>
        </p:txBody>
      </p:sp>
      <p:sp>
        <p:nvSpPr>
          <p:cNvPr id="127" name="テキスト ボックス 126"/>
          <p:cNvSpPr txBox="1"/>
          <p:nvPr/>
        </p:nvSpPr>
        <p:spPr>
          <a:xfrm>
            <a:off x="9814872" y="4499837"/>
            <a:ext cx="1061509"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ストッパーで</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止まらない</a:t>
            </a:r>
            <a:endParaRPr kumimoji="1" lang="ja-JP" altLang="en-US" sz="1400" b="1" dirty="0">
              <a:latin typeface="Meiryo UI" panose="020B0604030504040204" pitchFamily="50" charset="-128"/>
              <a:ea typeface="Meiryo UI" panose="020B0604030504040204" pitchFamily="50" charset="-128"/>
            </a:endParaRPr>
          </a:p>
        </p:txBody>
      </p:sp>
      <p:sp>
        <p:nvSpPr>
          <p:cNvPr id="143" name="テキスト ボックス 142"/>
          <p:cNvSpPr txBox="1"/>
          <p:nvPr/>
        </p:nvSpPr>
        <p:spPr>
          <a:xfrm>
            <a:off x="9098722" y="3955828"/>
            <a:ext cx="143661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ストッパーの変形</a:t>
            </a:r>
            <a:endParaRPr kumimoji="1" lang="ja-JP" altLang="en-US" sz="1400" b="1" dirty="0">
              <a:latin typeface="Meiryo UI" panose="020B0604030504040204" pitchFamily="50" charset="-128"/>
              <a:ea typeface="Meiryo UI" panose="020B0604030504040204" pitchFamily="50" charset="-128"/>
            </a:endParaRPr>
          </a:p>
        </p:txBody>
      </p:sp>
      <p:sp>
        <p:nvSpPr>
          <p:cNvPr id="144" name="テキスト ボックス 143"/>
          <p:cNvSpPr txBox="1"/>
          <p:nvPr/>
        </p:nvSpPr>
        <p:spPr>
          <a:xfrm>
            <a:off x="8370085" y="5054242"/>
            <a:ext cx="138371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ストッパーの滑り</a:t>
            </a:r>
            <a:endParaRPr kumimoji="1" lang="ja-JP" altLang="en-US" sz="1400" b="1" dirty="0">
              <a:latin typeface="Meiryo UI" panose="020B0604030504040204" pitchFamily="50" charset="-128"/>
              <a:ea typeface="Meiryo UI" panose="020B0604030504040204" pitchFamily="50" charset="-128"/>
            </a:endParaRPr>
          </a:p>
        </p:txBody>
      </p:sp>
      <p:cxnSp>
        <p:nvCxnSpPr>
          <p:cNvPr id="152" name="直線矢印コネクタ 151"/>
          <p:cNvCxnSpPr/>
          <p:nvPr/>
        </p:nvCxnSpPr>
        <p:spPr>
          <a:xfrm>
            <a:off x="6134872" y="2351444"/>
            <a:ext cx="1687994" cy="118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線矢印コネクタ 152"/>
          <p:cNvCxnSpPr/>
          <p:nvPr/>
        </p:nvCxnSpPr>
        <p:spPr>
          <a:xfrm flipH="1" flipV="1">
            <a:off x="9051345" y="2564661"/>
            <a:ext cx="556215" cy="873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テキスト ボックス 153"/>
          <p:cNvSpPr txBox="1"/>
          <p:nvPr/>
        </p:nvSpPr>
        <p:spPr>
          <a:xfrm>
            <a:off x="8474237" y="2789692"/>
            <a:ext cx="52129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縮む</a:t>
            </a:r>
            <a:endParaRPr kumimoji="1" lang="en-US" altLang="ja-JP" sz="1400" b="1" dirty="0">
              <a:latin typeface="Meiryo UI" panose="020B0604030504040204" pitchFamily="50" charset="-128"/>
              <a:ea typeface="Meiryo UI" panose="020B0604030504040204" pitchFamily="50" charset="-128"/>
            </a:endParaRPr>
          </a:p>
        </p:txBody>
      </p:sp>
      <p:cxnSp>
        <p:nvCxnSpPr>
          <p:cNvPr id="155" name="直線矢印コネクタ 154"/>
          <p:cNvCxnSpPr/>
          <p:nvPr/>
        </p:nvCxnSpPr>
        <p:spPr>
          <a:xfrm flipH="1" flipV="1">
            <a:off x="9403633" y="3103106"/>
            <a:ext cx="502812" cy="3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9823647" y="2933974"/>
            <a:ext cx="1189066"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引っ張られる</a:t>
            </a:r>
            <a:endParaRPr kumimoji="1" lang="en-US" altLang="ja-JP" sz="1400" b="1" dirty="0">
              <a:latin typeface="Meiryo UI" panose="020B0604030504040204" pitchFamily="50" charset="-128"/>
              <a:ea typeface="Meiryo UI" panose="020B0604030504040204" pitchFamily="50" charset="-128"/>
            </a:endParaRPr>
          </a:p>
        </p:txBody>
      </p:sp>
      <p:sp>
        <p:nvSpPr>
          <p:cNvPr id="157" name="テキスト ボックス 156"/>
          <p:cNvSpPr txBox="1"/>
          <p:nvPr/>
        </p:nvSpPr>
        <p:spPr>
          <a:xfrm>
            <a:off x="9215293" y="3408019"/>
            <a:ext cx="934871"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やわらかい</a:t>
            </a:r>
            <a:endParaRPr kumimoji="1" lang="en-US" altLang="ja-JP" sz="1400" b="1" dirty="0">
              <a:latin typeface="Meiryo UI" panose="020B0604030504040204" pitchFamily="50" charset="-128"/>
              <a:ea typeface="Meiryo UI" panose="020B0604030504040204" pitchFamily="50" charset="-128"/>
            </a:endParaRPr>
          </a:p>
        </p:txBody>
      </p:sp>
      <p:cxnSp>
        <p:nvCxnSpPr>
          <p:cNvPr id="158" name="直線矢印コネクタ 157"/>
          <p:cNvCxnSpPr/>
          <p:nvPr/>
        </p:nvCxnSpPr>
        <p:spPr>
          <a:xfrm>
            <a:off x="8910049" y="2948010"/>
            <a:ext cx="372254" cy="72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a:off x="6413075" y="1693196"/>
            <a:ext cx="418993" cy="6517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テキスト ボックス 178"/>
          <p:cNvSpPr txBox="1"/>
          <p:nvPr/>
        </p:nvSpPr>
        <p:spPr>
          <a:xfrm>
            <a:off x="5896902" y="1454531"/>
            <a:ext cx="1048685"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製品が熱い</a:t>
            </a:r>
            <a:endParaRPr lang="en-US" altLang="ja-JP" sz="1400" b="1" dirty="0">
              <a:latin typeface="Meiryo UI" panose="020B0604030504040204" pitchFamily="50" charset="-128"/>
              <a:ea typeface="Meiryo UI" panose="020B0604030504040204" pitchFamily="50" charset="-128"/>
            </a:endParaRPr>
          </a:p>
        </p:txBody>
      </p:sp>
      <p:cxnSp>
        <p:nvCxnSpPr>
          <p:cNvPr id="180" name="直線矢印コネクタ 179"/>
          <p:cNvCxnSpPr/>
          <p:nvPr/>
        </p:nvCxnSpPr>
        <p:spPr>
          <a:xfrm flipH="1">
            <a:off x="6582685" y="1920710"/>
            <a:ext cx="5290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テキスト ボックス 180"/>
          <p:cNvSpPr txBox="1"/>
          <p:nvPr/>
        </p:nvSpPr>
        <p:spPr>
          <a:xfrm>
            <a:off x="7023429" y="1662327"/>
            <a:ext cx="636713"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冷え</a:t>
            </a:r>
            <a:endParaRPr lang="en-US" altLang="ja-JP" sz="1400" b="1" dirty="0">
              <a:latin typeface="Meiryo UI" panose="020B0604030504040204" pitchFamily="50" charset="-128"/>
              <a:ea typeface="Meiryo UI" panose="020B0604030504040204" pitchFamily="50" charset="-128"/>
            </a:endParaRPr>
          </a:p>
          <a:p>
            <a:r>
              <a:rPr lang="ja-JP" altLang="en-US" sz="1400" b="1" dirty="0" err="1">
                <a:latin typeface="Meiryo UI" panose="020B0604030504040204" pitchFamily="50" charset="-128"/>
                <a:ea typeface="Meiryo UI" panose="020B0604030504040204" pitchFamily="50" charset="-128"/>
              </a:rPr>
              <a:t>ずらい</a:t>
            </a:r>
            <a:endParaRPr kumimoji="1" lang="en-US" altLang="ja-JP" sz="1400" b="1" dirty="0">
              <a:latin typeface="Meiryo UI" panose="020B0604030504040204" pitchFamily="50" charset="-128"/>
              <a:ea typeface="Meiryo UI" panose="020B0604030504040204" pitchFamily="50" charset="-128"/>
            </a:endParaRPr>
          </a:p>
        </p:txBody>
      </p:sp>
      <p:cxnSp>
        <p:nvCxnSpPr>
          <p:cNvPr id="182" name="直線矢印コネクタ 181"/>
          <p:cNvCxnSpPr/>
          <p:nvPr/>
        </p:nvCxnSpPr>
        <p:spPr>
          <a:xfrm flipH="1" flipV="1">
            <a:off x="6631231" y="2371674"/>
            <a:ext cx="645935" cy="986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テキスト ボックス 182"/>
          <p:cNvSpPr txBox="1"/>
          <p:nvPr/>
        </p:nvSpPr>
        <p:spPr>
          <a:xfrm>
            <a:off x="6662861" y="3323826"/>
            <a:ext cx="1556836"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製品同士が重なる</a:t>
            </a:r>
            <a:endParaRPr kumimoji="1" lang="en-US" altLang="ja-JP" sz="1400" b="1" dirty="0">
              <a:latin typeface="Meiryo UI" panose="020B0604030504040204" pitchFamily="50" charset="-128"/>
              <a:ea typeface="Meiryo UI" panose="020B0604030504040204" pitchFamily="50" charset="-128"/>
            </a:endParaRPr>
          </a:p>
        </p:txBody>
      </p:sp>
      <p:cxnSp>
        <p:nvCxnSpPr>
          <p:cNvPr id="184" name="直線矢印コネクタ 183"/>
          <p:cNvCxnSpPr/>
          <p:nvPr/>
        </p:nvCxnSpPr>
        <p:spPr>
          <a:xfrm flipH="1">
            <a:off x="6933156" y="2807203"/>
            <a:ext cx="3893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5" name="テキスト ボックス 184"/>
          <p:cNvSpPr txBox="1"/>
          <p:nvPr/>
        </p:nvSpPr>
        <p:spPr>
          <a:xfrm>
            <a:off x="7226966" y="2554052"/>
            <a:ext cx="897135" cy="523220"/>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員数が</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多い</a:t>
            </a:r>
            <a:endParaRPr kumimoji="1" lang="en-US" altLang="ja-JP" sz="1400" b="1" dirty="0">
              <a:latin typeface="Meiryo UI" panose="020B0604030504040204" pitchFamily="50" charset="-128"/>
              <a:ea typeface="Meiryo UI" panose="020B0604030504040204" pitchFamily="50" charset="-128"/>
            </a:endParaRPr>
          </a:p>
        </p:txBody>
      </p:sp>
      <p:cxnSp>
        <p:nvCxnSpPr>
          <p:cNvPr id="189" name="直線矢印コネクタ 188"/>
          <p:cNvCxnSpPr/>
          <p:nvPr/>
        </p:nvCxnSpPr>
        <p:spPr>
          <a:xfrm>
            <a:off x="6535869" y="3006733"/>
            <a:ext cx="483334" cy="47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3059826" y="2465667"/>
            <a:ext cx="145987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テキスト ボックス 191"/>
          <p:cNvSpPr txBox="1"/>
          <p:nvPr/>
        </p:nvSpPr>
        <p:spPr>
          <a:xfrm>
            <a:off x="4457482" y="2294664"/>
            <a:ext cx="77777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ばらつき</a:t>
            </a:r>
            <a:endParaRPr lang="en-US" altLang="ja-JP" sz="1400" b="1" dirty="0">
              <a:latin typeface="Meiryo UI" panose="020B0604030504040204" pitchFamily="50" charset="-128"/>
              <a:ea typeface="Meiryo UI" panose="020B0604030504040204" pitchFamily="50" charset="-128"/>
            </a:endParaRPr>
          </a:p>
        </p:txBody>
      </p:sp>
      <p:cxnSp>
        <p:nvCxnSpPr>
          <p:cNvPr id="193" name="直線矢印コネクタ 192"/>
          <p:cNvCxnSpPr/>
          <p:nvPr/>
        </p:nvCxnSpPr>
        <p:spPr>
          <a:xfrm>
            <a:off x="2933892" y="1610552"/>
            <a:ext cx="719817" cy="854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2249806" y="1335273"/>
            <a:ext cx="146386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製品のセット</a:t>
            </a:r>
            <a:r>
              <a:rPr kumimoji="1" lang="ja-JP" altLang="en-US" sz="1400" b="1" dirty="0">
                <a:latin typeface="Meiryo UI" panose="020B0604030504040204" pitchFamily="50" charset="-128"/>
                <a:ea typeface="Meiryo UI" panose="020B0604030504040204" pitchFamily="50" charset="-128"/>
              </a:rPr>
              <a:t>位置</a:t>
            </a:r>
            <a:endParaRPr kumimoji="1" lang="en-US" altLang="ja-JP" sz="1400" b="1" dirty="0">
              <a:latin typeface="Meiryo UI" panose="020B0604030504040204" pitchFamily="50" charset="-128"/>
              <a:ea typeface="Meiryo UI" panose="020B0604030504040204" pitchFamily="50" charset="-128"/>
            </a:endParaRPr>
          </a:p>
        </p:txBody>
      </p:sp>
      <p:cxnSp>
        <p:nvCxnSpPr>
          <p:cNvPr id="196" name="直線矢印コネクタ 195"/>
          <p:cNvCxnSpPr/>
          <p:nvPr/>
        </p:nvCxnSpPr>
        <p:spPr>
          <a:xfrm flipH="1">
            <a:off x="3223368" y="1921180"/>
            <a:ext cx="16852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テキスト ボックス 196"/>
          <p:cNvSpPr txBox="1"/>
          <p:nvPr/>
        </p:nvSpPr>
        <p:spPr>
          <a:xfrm>
            <a:off x="4798273" y="1670594"/>
            <a:ext cx="1085708"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正しくセットしていない</a:t>
            </a:r>
            <a:endParaRPr kumimoji="1" lang="en-US" altLang="ja-JP" sz="1400" b="1" dirty="0">
              <a:latin typeface="Meiryo UI" panose="020B0604030504040204" pitchFamily="50" charset="-128"/>
              <a:ea typeface="Meiryo UI" panose="020B0604030504040204" pitchFamily="50" charset="-128"/>
            </a:endParaRPr>
          </a:p>
        </p:txBody>
      </p:sp>
      <p:sp>
        <p:nvSpPr>
          <p:cNvPr id="199" name="テキスト ボックス 198"/>
          <p:cNvSpPr txBox="1"/>
          <p:nvPr/>
        </p:nvSpPr>
        <p:spPr>
          <a:xfrm>
            <a:off x="-80952" y="2164259"/>
            <a:ext cx="1250663"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セット時のずれ</a:t>
            </a:r>
            <a:endParaRPr lang="en-US" altLang="ja-JP" sz="1400" b="1" dirty="0">
              <a:latin typeface="Meiryo UI" panose="020B0604030504040204" pitchFamily="50" charset="-128"/>
              <a:ea typeface="Meiryo UI" panose="020B0604030504040204" pitchFamily="50" charset="-128"/>
            </a:endParaRPr>
          </a:p>
        </p:txBody>
      </p:sp>
      <p:cxnSp>
        <p:nvCxnSpPr>
          <p:cNvPr id="200" name="直線矢印コネクタ 199"/>
          <p:cNvCxnSpPr/>
          <p:nvPr/>
        </p:nvCxnSpPr>
        <p:spPr>
          <a:xfrm>
            <a:off x="1067349" y="2331162"/>
            <a:ext cx="18492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flipH="1" flipV="1">
            <a:off x="4189607" y="2481044"/>
            <a:ext cx="792556" cy="95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p:cNvSpPr txBox="1"/>
          <p:nvPr/>
        </p:nvSpPr>
        <p:spPr>
          <a:xfrm>
            <a:off x="4427943" y="3373541"/>
            <a:ext cx="1210588"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セットのやり方</a:t>
            </a:r>
            <a:endParaRPr kumimoji="1" lang="en-US" altLang="ja-JP" sz="1400" b="1" dirty="0">
              <a:latin typeface="Meiryo UI" panose="020B0604030504040204" pitchFamily="50" charset="-128"/>
              <a:ea typeface="Meiryo UI" panose="020B0604030504040204" pitchFamily="50" charset="-128"/>
            </a:endParaRPr>
          </a:p>
        </p:txBody>
      </p:sp>
      <p:cxnSp>
        <p:nvCxnSpPr>
          <p:cNvPr id="204" name="直線矢印コネクタ 203"/>
          <p:cNvCxnSpPr/>
          <p:nvPr/>
        </p:nvCxnSpPr>
        <p:spPr>
          <a:xfrm>
            <a:off x="3894509" y="2875528"/>
            <a:ext cx="6185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 name="テキスト ボックス 204"/>
          <p:cNvSpPr txBox="1"/>
          <p:nvPr/>
        </p:nvSpPr>
        <p:spPr>
          <a:xfrm>
            <a:off x="3451013" y="2608179"/>
            <a:ext cx="818760"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両手でする人</a:t>
            </a:r>
            <a:endParaRPr lang="en-US" altLang="ja-JP" sz="1400" b="1" dirty="0">
              <a:latin typeface="Meiryo UI" panose="020B0604030504040204" pitchFamily="50" charset="-128"/>
              <a:ea typeface="Meiryo UI" panose="020B0604030504040204" pitchFamily="50" charset="-128"/>
            </a:endParaRPr>
          </a:p>
        </p:txBody>
      </p:sp>
      <p:cxnSp>
        <p:nvCxnSpPr>
          <p:cNvPr id="206" name="直線矢印コネクタ 205"/>
          <p:cNvCxnSpPr/>
          <p:nvPr/>
        </p:nvCxnSpPr>
        <p:spPr>
          <a:xfrm flipH="1">
            <a:off x="4580267" y="2942539"/>
            <a:ext cx="5080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 name="テキスト ボックス 206"/>
          <p:cNvSpPr txBox="1"/>
          <p:nvPr/>
        </p:nvSpPr>
        <p:spPr>
          <a:xfrm>
            <a:off x="5014244" y="2700269"/>
            <a:ext cx="710345"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片手でする人</a:t>
            </a:r>
            <a:endParaRPr lang="en-US" altLang="ja-JP" sz="1400" b="1" dirty="0">
              <a:latin typeface="Meiryo UI" panose="020B0604030504040204" pitchFamily="50" charset="-128"/>
              <a:ea typeface="Meiryo UI" panose="020B0604030504040204" pitchFamily="50" charset="-128"/>
            </a:endParaRPr>
          </a:p>
        </p:txBody>
      </p:sp>
      <p:cxnSp>
        <p:nvCxnSpPr>
          <p:cNvPr id="211" name="直線矢印コネクタ 210"/>
          <p:cNvCxnSpPr/>
          <p:nvPr/>
        </p:nvCxnSpPr>
        <p:spPr>
          <a:xfrm>
            <a:off x="4070173" y="1380383"/>
            <a:ext cx="442743" cy="5241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テキスト ボックス 212"/>
          <p:cNvSpPr txBox="1"/>
          <p:nvPr/>
        </p:nvSpPr>
        <p:spPr>
          <a:xfrm>
            <a:off x="3529342" y="909114"/>
            <a:ext cx="1087157"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教育がうまく</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されていない</a:t>
            </a:r>
            <a:endParaRPr lang="en-US" altLang="ja-JP" sz="1400" b="1" dirty="0">
              <a:latin typeface="Meiryo UI" panose="020B0604030504040204" pitchFamily="50" charset="-128"/>
              <a:ea typeface="Meiryo UI" panose="020B0604030504040204" pitchFamily="50" charset="-128"/>
            </a:endParaRPr>
          </a:p>
        </p:txBody>
      </p:sp>
      <p:cxnSp>
        <p:nvCxnSpPr>
          <p:cNvPr id="256" name="直線矢印コネクタ 255"/>
          <p:cNvCxnSpPr/>
          <p:nvPr/>
        </p:nvCxnSpPr>
        <p:spPr>
          <a:xfrm>
            <a:off x="849516" y="1576786"/>
            <a:ext cx="644013" cy="764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直線矢印コネクタ 264"/>
          <p:cNvCxnSpPr/>
          <p:nvPr/>
        </p:nvCxnSpPr>
        <p:spPr>
          <a:xfrm flipH="1" flipV="1">
            <a:off x="2046311" y="2348798"/>
            <a:ext cx="565853" cy="6656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6" name="テキスト ボックス 265"/>
          <p:cNvSpPr txBox="1"/>
          <p:nvPr/>
        </p:nvSpPr>
        <p:spPr>
          <a:xfrm>
            <a:off x="2109319" y="2966583"/>
            <a:ext cx="1297150"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セット位置を</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確認していない</a:t>
            </a:r>
            <a:endParaRPr lang="en-US" altLang="ja-JP" sz="1400" b="1" dirty="0">
              <a:latin typeface="Meiryo UI" panose="020B0604030504040204" pitchFamily="50" charset="-128"/>
              <a:ea typeface="Meiryo UI" panose="020B0604030504040204" pitchFamily="50" charset="-128"/>
            </a:endParaRPr>
          </a:p>
        </p:txBody>
      </p:sp>
      <p:cxnSp>
        <p:nvCxnSpPr>
          <p:cNvPr id="267" name="直線矢印コネクタ 266"/>
          <p:cNvCxnSpPr/>
          <p:nvPr/>
        </p:nvCxnSpPr>
        <p:spPr>
          <a:xfrm>
            <a:off x="1729588" y="2739703"/>
            <a:ext cx="6185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8" name="テキスト ボックス 267"/>
          <p:cNvSpPr txBox="1"/>
          <p:nvPr/>
        </p:nvSpPr>
        <p:spPr>
          <a:xfrm>
            <a:off x="864669" y="2452887"/>
            <a:ext cx="1013419"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慌て作業に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なっている</a:t>
            </a:r>
            <a:endParaRPr lang="en-US" altLang="ja-JP" sz="1400" b="1" dirty="0">
              <a:latin typeface="Meiryo UI" panose="020B0604030504040204" pitchFamily="50" charset="-128"/>
              <a:ea typeface="Meiryo UI" panose="020B0604030504040204" pitchFamily="50" charset="-128"/>
            </a:endParaRPr>
          </a:p>
        </p:txBody>
      </p:sp>
      <p:sp>
        <p:nvSpPr>
          <p:cNvPr id="269" name="テキスト ボックス 268"/>
          <p:cNvSpPr txBox="1"/>
          <p:nvPr/>
        </p:nvSpPr>
        <p:spPr>
          <a:xfrm>
            <a:off x="499655" y="1310330"/>
            <a:ext cx="742511"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ばらつく</a:t>
            </a:r>
            <a:endParaRPr lang="en-US" altLang="ja-JP" sz="1400" b="1" dirty="0">
              <a:latin typeface="Meiryo UI" panose="020B0604030504040204" pitchFamily="50" charset="-128"/>
              <a:ea typeface="Meiryo UI" panose="020B0604030504040204" pitchFamily="50" charset="-128"/>
            </a:endParaRPr>
          </a:p>
        </p:txBody>
      </p:sp>
      <p:cxnSp>
        <p:nvCxnSpPr>
          <p:cNvPr id="270" name="直線矢印コネクタ 269"/>
          <p:cNvCxnSpPr/>
          <p:nvPr/>
        </p:nvCxnSpPr>
        <p:spPr>
          <a:xfrm flipH="1">
            <a:off x="1073890" y="1825416"/>
            <a:ext cx="5080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1" name="テキスト ボックス 270"/>
          <p:cNvSpPr txBox="1"/>
          <p:nvPr/>
        </p:nvSpPr>
        <p:spPr>
          <a:xfrm>
            <a:off x="1464423" y="1587505"/>
            <a:ext cx="1085708"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セットの</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仕方が悪い</a:t>
            </a:r>
            <a:endParaRPr kumimoji="1" lang="en-US" altLang="ja-JP" sz="1400" b="1" dirty="0">
              <a:latin typeface="Meiryo UI" panose="020B0604030504040204" pitchFamily="50" charset="-128"/>
              <a:ea typeface="Meiryo UI" panose="020B0604030504040204" pitchFamily="50" charset="-128"/>
            </a:endParaRPr>
          </a:p>
        </p:txBody>
      </p:sp>
      <p:cxnSp>
        <p:nvCxnSpPr>
          <p:cNvPr id="272" name="直線矢印コネクタ 271"/>
          <p:cNvCxnSpPr/>
          <p:nvPr/>
        </p:nvCxnSpPr>
        <p:spPr>
          <a:xfrm flipH="1">
            <a:off x="3280266" y="4509204"/>
            <a:ext cx="7771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3" name="テキスト ボックス 272"/>
          <p:cNvSpPr txBox="1"/>
          <p:nvPr/>
        </p:nvSpPr>
        <p:spPr>
          <a:xfrm>
            <a:off x="3959592" y="4342806"/>
            <a:ext cx="1721946"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セット位置からずれる</a:t>
            </a:r>
            <a:endParaRPr lang="en-US" altLang="ja-JP" sz="1400" b="1" dirty="0">
              <a:latin typeface="Meiryo UI" panose="020B0604030504040204" pitchFamily="50" charset="-128"/>
              <a:ea typeface="Meiryo UI" panose="020B0604030504040204" pitchFamily="50" charset="-128"/>
            </a:endParaRPr>
          </a:p>
        </p:txBody>
      </p:sp>
      <p:cxnSp>
        <p:nvCxnSpPr>
          <p:cNvPr id="274" name="直線矢印コネクタ 273"/>
          <p:cNvCxnSpPr/>
          <p:nvPr/>
        </p:nvCxnSpPr>
        <p:spPr>
          <a:xfrm flipV="1">
            <a:off x="1036370" y="5142990"/>
            <a:ext cx="271405" cy="4490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テキスト ボックス 277"/>
          <p:cNvSpPr txBox="1"/>
          <p:nvPr/>
        </p:nvSpPr>
        <p:spPr>
          <a:xfrm>
            <a:off x="-12838" y="4967480"/>
            <a:ext cx="1048685"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位置が悪い</a:t>
            </a:r>
            <a:endParaRPr lang="en-US" altLang="ja-JP" sz="1400" b="1" dirty="0">
              <a:latin typeface="Meiryo UI" panose="020B0604030504040204" pitchFamily="50" charset="-128"/>
              <a:ea typeface="Meiryo UI" panose="020B0604030504040204" pitchFamily="50" charset="-128"/>
            </a:endParaRPr>
          </a:p>
        </p:txBody>
      </p:sp>
      <p:cxnSp>
        <p:nvCxnSpPr>
          <p:cNvPr id="279" name="直線矢印コネクタ 278"/>
          <p:cNvCxnSpPr/>
          <p:nvPr/>
        </p:nvCxnSpPr>
        <p:spPr>
          <a:xfrm>
            <a:off x="981454" y="5126347"/>
            <a:ext cx="7656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2" name="テキスト ボックス 281"/>
          <p:cNvSpPr txBox="1"/>
          <p:nvPr/>
        </p:nvSpPr>
        <p:spPr>
          <a:xfrm>
            <a:off x="2073896" y="5148093"/>
            <a:ext cx="774571"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スピード</a:t>
            </a:r>
            <a:endParaRPr lang="en-US" altLang="ja-JP" sz="1400" b="1" dirty="0">
              <a:latin typeface="Meiryo UI" panose="020B0604030504040204" pitchFamily="50" charset="-128"/>
              <a:ea typeface="Meiryo UI" panose="020B0604030504040204" pitchFamily="50" charset="-128"/>
            </a:endParaRPr>
          </a:p>
        </p:txBody>
      </p:sp>
      <p:cxnSp>
        <p:nvCxnSpPr>
          <p:cNvPr id="283" name="直線矢印コネクタ 282"/>
          <p:cNvCxnSpPr/>
          <p:nvPr/>
        </p:nvCxnSpPr>
        <p:spPr>
          <a:xfrm flipV="1">
            <a:off x="1739330" y="5307830"/>
            <a:ext cx="155010" cy="257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テキスト ボックス 283"/>
          <p:cNvSpPr txBox="1"/>
          <p:nvPr/>
        </p:nvSpPr>
        <p:spPr>
          <a:xfrm>
            <a:off x="1984416" y="4719650"/>
            <a:ext cx="52129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早い</a:t>
            </a:r>
            <a:endParaRPr lang="en-US" altLang="ja-JP" sz="1400" b="1" dirty="0">
              <a:latin typeface="Meiryo UI" panose="020B0604030504040204" pitchFamily="50" charset="-128"/>
              <a:ea typeface="Meiryo UI" panose="020B0604030504040204" pitchFamily="50" charset="-128"/>
            </a:endParaRPr>
          </a:p>
        </p:txBody>
      </p:sp>
      <p:sp>
        <p:nvSpPr>
          <p:cNvPr id="285" name="テキスト ボックス 284"/>
          <p:cNvSpPr txBox="1"/>
          <p:nvPr/>
        </p:nvSpPr>
        <p:spPr>
          <a:xfrm>
            <a:off x="1454063" y="5489803"/>
            <a:ext cx="52129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遅い</a:t>
            </a:r>
            <a:endParaRPr lang="en-US" altLang="ja-JP" sz="1400" b="1" dirty="0">
              <a:latin typeface="Meiryo UI" panose="020B0604030504040204" pitchFamily="50" charset="-128"/>
              <a:ea typeface="Meiryo UI" panose="020B0604030504040204" pitchFamily="50" charset="-128"/>
            </a:endParaRPr>
          </a:p>
        </p:txBody>
      </p:sp>
      <p:cxnSp>
        <p:nvCxnSpPr>
          <p:cNvPr id="286" name="直線矢印コネクタ 285"/>
          <p:cNvCxnSpPr/>
          <p:nvPr/>
        </p:nvCxnSpPr>
        <p:spPr>
          <a:xfrm flipH="1">
            <a:off x="2021947" y="4957289"/>
            <a:ext cx="208824" cy="332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2" name="テキスト ボックス 291"/>
          <p:cNvSpPr txBox="1"/>
          <p:nvPr/>
        </p:nvSpPr>
        <p:spPr>
          <a:xfrm>
            <a:off x="-27998" y="4540617"/>
            <a:ext cx="1221809"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レーザーセンサ</a:t>
            </a:r>
            <a:endParaRPr lang="en-US" altLang="ja-JP" sz="1400" b="1" dirty="0">
              <a:latin typeface="Meiryo UI" panose="020B0604030504040204" pitchFamily="50" charset="-128"/>
              <a:ea typeface="Meiryo UI" panose="020B0604030504040204" pitchFamily="50" charset="-128"/>
            </a:endParaRPr>
          </a:p>
        </p:txBody>
      </p:sp>
      <p:cxnSp>
        <p:nvCxnSpPr>
          <p:cNvPr id="293" name="直線矢印コネクタ 292"/>
          <p:cNvCxnSpPr/>
          <p:nvPr/>
        </p:nvCxnSpPr>
        <p:spPr>
          <a:xfrm flipH="1">
            <a:off x="1898753" y="3977737"/>
            <a:ext cx="421139" cy="711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0" name="テキスト ボックス 299"/>
          <p:cNvSpPr txBox="1"/>
          <p:nvPr/>
        </p:nvSpPr>
        <p:spPr>
          <a:xfrm>
            <a:off x="1703038" y="3742324"/>
            <a:ext cx="1157689"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レーザー照射</a:t>
            </a:r>
            <a:endParaRPr lang="en-US" altLang="ja-JP" sz="1400" b="1" dirty="0">
              <a:latin typeface="Meiryo UI" panose="020B0604030504040204" pitchFamily="50" charset="-128"/>
              <a:ea typeface="Meiryo UI" panose="020B0604030504040204" pitchFamily="50" charset="-128"/>
            </a:endParaRPr>
          </a:p>
        </p:txBody>
      </p:sp>
      <p:cxnSp>
        <p:nvCxnSpPr>
          <p:cNvPr id="301" name="直線矢印コネクタ 300"/>
          <p:cNvCxnSpPr/>
          <p:nvPr/>
        </p:nvCxnSpPr>
        <p:spPr>
          <a:xfrm>
            <a:off x="1643325" y="4238540"/>
            <a:ext cx="5072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2" name="テキスト ボックス 301"/>
          <p:cNvSpPr txBox="1"/>
          <p:nvPr/>
        </p:nvSpPr>
        <p:spPr>
          <a:xfrm>
            <a:off x="351945" y="4076653"/>
            <a:ext cx="1401346"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照射量が少ない</a:t>
            </a:r>
            <a:endParaRPr lang="en-US" altLang="ja-JP" sz="1400" b="1" dirty="0">
              <a:latin typeface="Meiryo UI" panose="020B0604030504040204" pitchFamily="50" charset="-128"/>
              <a:ea typeface="Meiryo UI" panose="020B0604030504040204" pitchFamily="50" charset="-128"/>
            </a:endParaRPr>
          </a:p>
        </p:txBody>
      </p:sp>
      <p:cxnSp>
        <p:nvCxnSpPr>
          <p:cNvPr id="304" name="直線矢印コネクタ 303"/>
          <p:cNvCxnSpPr/>
          <p:nvPr/>
        </p:nvCxnSpPr>
        <p:spPr>
          <a:xfrm flipH="1">
            <a:off x="2069710" y="4409647"/>
            <a:ext cx="399604" cy="18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5" name="テキスト ボックス 304"/>
          <p:cNvSpPr txBox="1"/>
          <p:nvPr/>
        </p:nvSpPr>
        <p:spPr>
          <a:xfrm>
            <a:off x="2408996" y="4266455"/>
            <a:ext cx="880369"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光量弱い</a:t>
            </a:r>
            <a:endParaRPr lang="en-US" altLang="ja-JP" sz="1400" b="1" dirty="0">
              <a:latin typeface="Meiryo UI" panose="020B0604030504040204" pitchFamily="50" charset="-128"/>
              <a:ea typeface="Meiryo UI" panose="020B0604030504040204" pitchFamily="50" charset="-128"/>
            </a:endParaRPr>
          </a:p>
        </p:txBody>
      </p:sp>
      <p:sp>
        <p:nvSpPr>
          <p:cNvPr id="306" name="テキスト ボックス 305"/>
          <p:cNvSpPr txBox="1"/>
          <p:nvPr/>
        </p:nvSpPr>
        <p:spPr>
          <a:xfrm>
            <a:off x="603919" y="6345327"/>
            <a:ext cx="819455"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読み取り</a:t>
            </a:r>
            <a:endParaRPr lang="en-US" altLang="ja-JP" sz="1400" b="1" dirty="0">
              <a:latin typeface="Meiryo UI" panose="020B0604030504040204" pitchFamily="50" charset="-128"/>
              <a:ea typeface="Meiryo UI" panose="020B0604030504040204" pitchFamily="50" charset="-128"/>
            </a:endParaRPr>
          </a:p>
        </p:txBody>
      </p:sp>
      <p:cxnSp>
        <p:nvCxnSpPr>
          <p:cNvPr id="307" name="直線矢印コネクタ 306"/>
          <p:cNvCxnSpPr/>
          <p:nvPr/>
        </p:nvCxnSpPr>
        <p:spPr>
          <a:xfrm flipV="1">
            <a:off x="1013647" y="4715958"/>
            <a:ext cx="1004673" cy="1673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直線矢印コネクタ 319"/>
          <p:cNvCxnSpPr/>
          <p:nvPr/>
        </p:nvCxnSpPr>
        <p:spPr>
          <a:xfrm flipH="1">
            <a:off x="1681124" y="5297042"/>
            <a:ext cx="5257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直線矢印コネクタ 322"/>
          <p:cNvCxnSpPr/>
          <p:nvPr/>
        </p:nvCxnSpPr>
        <p:spPr>
          <a:xfrm flipH="1">
            <a:off x="1245101" y="5988999"/>
            <a:ext cx="4483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4" name="テキスト ボックス 323"/>
          <p:cNvSpPr txBox="1"/>
          <p:nvPr/>
        </p:nvSpPr>
        <p:spPr>
          <a:xfrm>
            <a:off x="1623824" y="5748374"/>
            <a:ext cx="532518"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幅が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狭い</a:t>
            </a:r>
            <a:endParaRPr lang="en-US" altLang="ja-JP" sz="1400" b="1" dirty="0">
              <a:latin typeface="Meiryo UI" panose="020B0604030504040204" pitchFamily="50" charset="-128"/>
              <a:ea typeface="Meiryo UI" panose="020B0604030504040204" pitchFamily="50" charset="-128"/>
            </a:endParaRPr>
          </a:p>
        </p:txBody>
      </p:sp>
      <p:cxnSp>
        <p:nvCxnSpPr>
          <p:cNvPr id="326" name="直線矢印コネクタ 325"/>
          <p:cNvCxnSpPr/>
          <p:nvPr/>
        </p:nvCxnSpPr>
        <p:spPr>
          <a:xfrm flipV="1">
            <a:off x="3410097" y="4504280"/>
            <a:ext cx="289783" cy="4804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直線矢印コネクタ 339"/>
          <p:cNvCxnSpPr/>
          <p:nvPr/>
        </p:nvCxnSpPr>
        <p:spPr>
          <a:xfrm flipH="1">
            <a:off x="9358952" y="4313312"/>
            <a:ext cx="200779" cy="429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8" name="テキスト ボックス 347"/>
          <p:cNvSpPr txBox="1"/>
          <p:nvPr/>
        </p:nvSpPr>
        <p:spPr>
          <a:xfrm>
            <a:off x="8002437" y="1398594"/>
            <a:ext cx="1667444"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荷姿が安定してない</a:t>
            </a:r>
            <a:endParaRPr kumimoji="1" lang="en-US" altLang="ja-JP" sz="1400" b="1" dirty="0">
              <a:latin typeface="Meiryo UI" panose="020B0604030504040204" pitchFamily="50" charset="-128"/>
              <a:ea typeface="Meiryo UI" panose="020B0604030504040204" pitchFamily="50" charset="-128"/>
            </a:endParaRPr>
          </a:p>
        </p:txBody>
      </p:sp>
      <p:sp>
        <p:nvSpPr>
          <p:cNvPr id="360" name="テキスト ボックス 359"/>
          <p:cNvSpPr txBox="1"/>
          <p:nvPr/>
        </p:nvSpPr>
        <p:spPr>
          <a:xfrm>
            <a:off x="5899618" y="2715404"/>
            <a:ext cx="897135"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入れ方が悪い</a:t>
            </a:r>
            <a:endParaRPr kumimoji="1" lang="en-US" altLang="ja-JP" sz="1400" b="1" dirty="0">
              <a:latin typeface="Meiryo UI" panose="020B0604030504040204" pitchFamily="50" charset="-128"/>
              <a:ea typeface="Meiryo UI" panose="020B0604030504040204" pitchFamily="50" charset="-128"/>
            </a:endParaRPr>
          </a:p>
        </p:txBody>
      </p:sp>
      <p:sp>
        <p:nvSpPr>
          <p:cNvPr id="373" name="テキスト ボックス 372"/>
          <p:cNvSpPr txBox="1"/>
          <p:nvPr/>
        </p:nvSpPr>
        <p:spPr>
          <a:xfrm>
            <a:off x="9204954" y="5387915"/>
            <a:ext cx="1362497"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機内の</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明るさが暗い</a:t>
            </a:r>
            <a:endParaRPr lang="en-US" altLang="ja-JP" sz="1400" b="1" dirty="0">
              <a:latin typeface="Meiryo UI" panose="020B0604030504040204" pitchFamily="50" charset="-128"/>
              <a:ea typeface="Meiryo UI" panose="020B0604030504040204" pitchFamily="50" charset="-128"/>
            </a:endParaRPr>
          </a:p>
        </p:txBody>
      </p:sp>
      <p:sp>
        <p:nvSpPr>
          <p:cNvPr id="375" name="テキスト ボックス 374"/>
          <p:cNvSpPr txBox="1"/>
          <p:nvPr/>
        </p:nvSpPr>
        <p:spPr>
          <a:xfrm>
            <a:off x="8046920" y="6338470"/>
            <a:ext cx="1060368"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照度が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安定しない</a:t>
            </a:r>
            <a:endParaRPr lang="en-US" altLang="ja-JP" sz="1400" b="1" dirty="0">
              <a:latin typeface="Meiryo UI" panose="020B0604030504040204" pitchFamily="50" charset="-128"/>
              <a:ea typeface="Meiryo UI" panose="020B0604030504040204" pitchFamily="50" charset="-128"/>
            </a:endParaRPr>
          </a:p>
        </p:txBody>
      </p:sp>
      <p:cxnSp>
        <p:nvCxnSpPr>
          <p:cNvPr id="377" name="直線矢印コネクタ 376"/>
          <p:cNvCxnSpPr/>
          <p:nvPr/>
        </p:nvCxnSpPr>
        <p:spPr>
          <a:xfrm flipV="1">
            <a:off x="8438375" y="5627234"/>
            <a:ext cx="366352" cy="7568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直線矢印コネクタ 383"/>
          <p:cNvCxnSpPr/>
          <p:nvPr/>
        </p:nvCxnSpPr>
        <p:spPr>
          <a:xfrm flipH="1">
            <a:off x="8588530" y="6146543"/>
            <a:ext cx="66890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0" name="テキスト ボックス 389"/>
          <p:cNvSpPr txBox="1"/>
          <p:nvPr/>
        </p:nvSpPr>
        <p:spPr>
          <a:xfrm>
            <a:off x="5166255" y="4659014"/>
            <a:ext cx="2195325"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レーザー照射</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位置がずれる</a:t>
            </a:r>
            <a:endParaRPr lang="en-US" altLang="ja-JP" sz="1400" b="1" dirty="0">
              <a:latin typeface="Meiryo UI" panose="020B0604030504040204" pitchFamily="50" charset="-128"/>
              <a:ea typeface="Meiryo UI" panose="020B0604030504040204" pitchFamily="50" charset="-128"/>
            </a:endParaRPr>
          </a:p>
        </p:txBody>
      </p:sp>
      <p:cxnSp>
        <p:nvCxnSpPr>
          <p:cNvPr id="391" name="直線矢印コネクタ 390"/>
          <p:cNvCxnSpPr/>
          <p:nvPr/>
        </p:nvCxnSpPr>
        <p:spPr>
          <a:xfrm flipH="1">
            <a:off x="6741968" y="4137162"/>
            <a:ext cx="369755" cy="7915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2" name="テキスト ボックス 391"/>
          <p:cNvSpPr txBox="1"/>
          <p:nvPr/>
        </p:nvSpPr>
        <p:spPr>
          <a:xfrm>
            <a:off x="6484966" y="3874758"/>
            <a:ext cx="1188146"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振動が伝わる</a:t>
            </a:r>
            <a:endParaRPr kumimoji="1" lang="ja-JP" altLang="en-US" sz="1400" b="1" dirty="0">
              <a:latin typeface="Meiryo UI" panose="020B0604030504040204" pitchFamily="50" charset="-128"/>
              <a:ea typeface="Meiryo UI" panose="020B0604030504040204" pitchFamily="50" charset="-128"/>
            </a:endParaRPr>
          </a:p>
        </p:txBody>
      </p:sp>
      <p:cxnSp>
        <p:nvCxnSpPr>
          <p:cNvPr id="394" name="直線矢印コネクタ 393"/>
          <p:cNvCxnSpPr/>
          <p:nvPr/>
        </p:nvCxnSpPr>
        <p:spPr>
          <a:xfrm>
            <a:off x="6450473" y="4363525"/>
            <a:ext cx="53705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9" name="テキスト ボックス 398"/>
          <p:cNvSpPr txBox="1"/>
          <p:nvPr/>
        </p:nvSpPr>
        <p:spPr>
          <a:xfrm>
            <a:off x="5580135" y="4214054"/>
            <a:ext cx="94929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ガタがある</a:t>
            </a:r>
          </a:p>
        </p:txBody>
      </p:sp>
      <p:cxnSp>
        <p:nvCxnSpPr>
          <p:cNvPr id="400" name="直線矢印コネクタ 399"/>
          <p:cNvCxnSpPr/>
          <p:nvPr/>
        </p:nvCxnSpPr>
        <p:spPr>
          <a:xfrm flipH="1" flipV="1">
            <a:off x="6949320" y="4528210"/>
            <a:ext cx="586999" cy="77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3" name="テキスト ボックス 402"/>
          <p:cNvSpPr txBox="1"/>
          <p:nvPr/>
        </p:nvSpPr>
        <p:spPr>
          <a:xfrm>
            <a:off x="7388319" y="4281436"/>
            <a:ext cx="1167307"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スポンジ貼付</a:t>
            </a:r>
            <a:endParaRPr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位置がずれる</a:t>
            </a:r>
          </a:p>
        </p:txBody>
      </p:sp>
      <p:sp>
        <p:nvSpPr>
          <p:cNvPr id="405" name="テキスト ボックス 404"/>
          <p:cNvSpPr txBox="1"/>
          <p:nvPr/>
        </p:nvSpPr>
        <p:spPr>
          <a:xfrm>
            <a:off x="4505398" y="5493115"/>
            <a:ext cx="1405037"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セット治具が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安定しない</a:t>
            </a:r>
            <a:endParaRPr lang="en-US" altLang="ja-JP" sz="1400" b="1" dirty="0">
              <a:latin typeface="Meiryo UI" panose="020B0604030504040204" pitchFamily="50" charset="-128"/>
              <a:ea typeface="Meiryo UI" panose="020B0604030504040204" pitchFamily="50" charset="-128"/>
            </a:endParaRPr>
          </a:p>
        </p:txBody>
      </p:sp>
      <p:cxnSp>
        <p:nvCxnSpPr>
          <p:cNvPr id="406" name="直線矢印コネクタ 405"/>
          <p:cNvCxnSpPr/>
          <p:nvPr/>
        </p:nvCxnSpPr>
        <p:spPr>
          <a:xfrm>
            <a:off x="5566868" y="5731576"/>
            <a:ext cx="24263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直線矢印コネクタ 407"/>
          <p:cNvCxnSpPr/>
          <p:nvPr/>
        </p:nvCxnSpPr>
        <p:spPr>
          <a:xfrm flipV="1">
            <a:off x="6245667" y="5731576"/>
            <a:ext cx="395807" cy="8684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テキスト ボックス 409"/>
          <p:cNvSpPr txBox="1"/>
          <p:nvPr/>
        </p:nvSpPr>
        <p:spPr>
          <a:xfrm>
            <a:off x="6379368" y="5188479"/>
            <a:ext cx="1499128" cy="523220"/>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レーザー</a:t>
            </a:r>
            <a:r>
              <a:rPr kumimoji="1" lang="ja-JP" altLang="en-US" sz="1400" b="1" dirty="0">
                <a:latin typeface="Meiryo UI" panose="020B0604030504040204" pitchFamily="50" charset="-128"/>
                <a:ea typeface="Meiryo UI" panose="020B0604030504040204" pitchFamily="50" charset="-128"/>
              </a:rPr>
              <a:t>照射部が</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汚れてる</a:t>
            </a:r>
          </a:p>
        </p:txBody>
      </p:sp>
      <p:cxnSp>
        <p:nvCxnSpPr>
          <p:cNvPr id="411" name="直線矢印コネクタ 410"/>
          <p:cNvCxnSpPr/>
          <p:nvPr/>
        </p:nvCxnSpPr>
        <p:spPr>
          <a:xfrm flipV="1">
            <a:off x="7014448" y="4954253"/>
            <a:ext cx="147343" cy="323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3" name="テキスト ボックス 412"/>
          <p:cNvSpPr txBox="1"/>
          <p:nvPr/>
        </p:nvSpPr>
        <p:spPr>
          <a:xfrm>
            <a:off x="5187355" y="6539333"/>
            <a:ext cx="2052165"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セット治具の形状が変化</a:t>
            </a:r>
          </a:p>
        </p:txBody>
      </p:sp>
      <p:cxnSp>
        <p:nvCxnSpPr>
          <p:cNvPr id="415" name="直線矢印コネクタ 414"/>
          <p:cNvCxnSpPr/>
          <p:nvPr/>
        </p:nvCxnSpPr>
        <p:spPr>
          <a:xfrm flipH="1">
            <a:off x="6497635" y="6029494"/>
            <a:ext cx="537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テキスト ボックス 416"/>
          <p:cNvSpPr txBox="1"/>
          <p:nvPr/>
        </p:nvSpPr>
        <p:spPr>
          <a:xfrm>
            <a:off x="6350459" y="6184581"/>
            <a:ext cx="917321"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収縮する</a:t>
            </a:r>
            <a:endParaRPr lang="en-US" altLang="ja-JP" sz="1400" b="1" dirty="0">
              <a:latin typeface="Meiryo UI" panose="020B0604030504040204" pitchFamily="50" charset="-128"/>
              <a:ea typeface="Meiryo UI" panose="020B0604030504040204" pitchFamily="50" charset="-128"/>
            </a:endParaRPr>
          </a:p>
        </p:txBody>
      </p:sp>
      <p:cxnSp>
        <p:nvCxnSpPr>
          <p:cNvPr id="418" name="直線矢印コネクタ 417"/>
          <p:cNvCxnSpPr/>
          <p:nvPr/>
        </p:nvCxnSpPr>
        <p:spPr>
          <a:xfrm flipV="1">
            <a:off x="6727721" y="6038706"/>
            <a:ext cx="101164" cy="2082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 name="テキスト ボックス 418"/>
          <p:cNvSpPr txBox="1"/>
          <p:nvPr/>
        </p:nvSpPr>
        <p:spPr>
          <a:xfrm>
            <a:off x="6932705" y="5776839"/>
            <a:ext cx="1136784"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セット治具</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が滑る</a:t>
            </a:r>
            <a:endParaRPr lang="en-US" altLang="ja-JP" sz="1400" b="1" dirty="0">
              <a:latin typeface="Meiryo UI" panose="020B0604030504040204" pitchFamily="50" charset="-128"/>
              <a:ea typeface="Meiryo UI" panose="020B0604030504040204" pitchFamily="50" charset="-128"/>
            </a:endParaRPr>
          </a:p>
        </p:txBody>
      </p:sp>
      <p:cxnSp>
        <p:nvCxnSpPr>
          <p:cNvPr id="423" name="直線矢印コネクタ 422"/>
          <p:cNvCxnSpPr/>
          <p:nvPr/>
        </p:nvCxnSpPr>
        <p:spPr>
          <a:xfrm>
            <a:off x="5372508" y="6338469"/>
            <a:ext cx="97210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5" name="テキスト ボックス 424"/>
          <p:cNvSpPr txBox="1"/>
          <p:nvPr/>
        </p:nvSpPr>
        <p:spPr>
          <a:xfrm>
            <a:off x="4358295" y="6200534"/>
            <a:ext cx="1067921"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治具の摩耗</a:t>
            </a:r>
            <a:endParaRPr lang="en-US" altLang="ja-JP" sz="1400" b="1" dirty="0">
              <a:latin typeface="Meiryo UI" panose="020B0604030504040204" pitchFamily="50" charset="-128"/>
              <a:ea typeface="Meiryo UI" panose="020B0604030504040204" pitchFamily="50" charset="-128"/>
            </a:endParaRPr>
          </a:p>
        </p:txBody>
      </p:sp>
      <p:sp>
        <p:nvSpPr>
          <p:cNvPr id="222" name="角丸四角形 221"/>
          <p:cNvSpPr/>
          <p:nvPr/>
        </p:nvSpPr>
        <p:spPr>
          <a:xfrm>
            <a:off x="213348" y="5603613"/>
            <a:ext cx="1170114" cy="441742"/>
          </a:xfrm>
          <a:prstGeom prst="roundRect">
            <a:avLst/>
          </a:prstGeom>
          <a:noFill/>
          <a:ln w="28575">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7" name="テキスト ボックス 226"/>
          <p:cNvSpPr txBox="1"/>
          <p:nvPr/>
        </p:nvSpPr>
        <p:spPr>
          <a:xfrm>
            <a:off x="190920" y="5577391"/>
            <a:ext cx="1389943"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②セット位置が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ずれる　　</a:t>
            </a:r>
            <a:endParaRPr lang="en-US" altLang="ja-JP" sz="1400" b="1" dirty="0">
              <a:latin typeface="Meiryo UI" panose="020B0604030504040204" pitchFamily="50" charset="-128"/>
              <a:ea typeface="Meiryo UI" panose="020B0604030504040204" pitchFamily="50" charset="-128"/>
            </a:endParaRPr>
          </a:p>
        </p:txBody>
      </p:sp>
      <p:grpSp>
        <p:nvGrpSpPr>
          <p:cNvPr id="257" name="グループ化 256"/>
          <p:cNvGrpSpPr/>
          <p:nvPr/>
        </p:nvGrpSpPr>
        <p:grpSpPr>
          <a:xfrm>
            <a:off x="847785" y="5824329"/>
            <a:ext cx="327441" cy="160376"/>
            <a:chOff x="4309953" y="1212591"/>
            <a:chExt cx="400855" cy="170536"/>
          </a:xfrm>
        </p:grpSpPr>
        <p:cxnSp>
          <p:nvCxnSpPr>
            <p:cNvPr id="258" name="直線コネクタ 257"/>
            <p:cNvCxnSpPr/>
            <p:nvPr/>
          </p:nvCxnSpPr>
          <p:spPr>
            <a:xfrm flipH="1">
              <a:off x="4309953" y="1295723"/>
              <a:ext cx="40085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flipH="1">
              <a:off x="4363600" y="1216862"/>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flipH="1">
              <a:off x="4439236" y="1214510"/>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flipH="1">
              <a:off x="4578623" y="1212591"/>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flipH="1">
              <a:off x="4507894" y="1214510"/>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7" name="テキスト ボックス 426"/>
          <p:cNvSpPr txBox="1"/>
          <p:nvPr/>
        </p:nvSpPr>
        <p:spPr>
          <a:xfrm>
            <a:off x="5412081" y="5793913"/>
            <a:ext cx="1085554"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セットが緩い</a:t>
            </a:r>
            <a:endParaRPr lang="en-US" altLang="ja-JP" sz="1400" b="1" dirty="0">
              <a:latin typeface="Meiryo UI" panose="020B0604030504040204" pitchFamily="50" charset="-128"/>
              <a:ea typeface="Meiryo UI" panose="020B0604030504040204" pitchFamily="50" charset="-128"/>
            </a:endParaRPr>
          </a:p>
        </p:txBody>
      </p:sp>
      <p:cxnSp>
        <p:nvCxnSpPr>
          <p:cNvPr id="429" name="直線矢印コネクタ 428"/>
          <p:cNvCxnSpPr/>
          <p:nvPr/>
        </p:nvCxnSpPr>
        <p:spPr>
          <a:xfrm flipH="1">
            <a:off x="5773343" y="6035523"/>
            <a:ext cx="110638" cy="2043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7" name="テキスト ボックス 436"/>
          <p:cNvSpPr txBox="1"/>
          <p:nvPr/>
        </p:nvSpPr>
        <p:spPr>
          <a:xfrm>
            <a:off x="2949810" y="4914333"/>
            <a:ext cx="1106393"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片手でセット</a:t>
            </a:r>
            <a:endParaRPr lang="en-US" altLang="ja-JP" sz="1400" b="1" dirty="0">
              <a:latin typeface="Meiryo UI" panose="020B0604030504040204" pitchFamily="50" charset="-128"/>
              <a:ea typeface="Meiryo UI" panose="020B0604030504040204" pitchFamily="50" charset="-128"/>
            </a:endParaRPr>
          </a:p>
        </p:txBody>
      </p:sp>
      <p:cxnSp>
        <p:nvCxnSpPr>
          <p:cNvPr id="442" name="直線矢印コネクタ 441"/>
          <p:cNvCxnSpPr/>
          <p:nvPr/>
        </p:nvCxnSpPr>
        <p:spPr>
          <a:xfrm flipH="1">
            <a:off x="3838779" y="4035134"/>
            <a:ext cx="266182" cy="464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3" name="テキスト ボックス 442"/>
          <p:cNvSpPr txBox="1"/>
          <p:nvPr/>
        </p:nvSpPr>
        <p:spPr>
          <a:xfrm>
            <a:off x="3603671" y="3790937"/>
            <a:ext cx="1098378"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両手でセット</a:t>
            </a:r>
            <a:endParaRPr lang="en-US" altLang="ja-JP" sz="1400" b="1" dirty="0">
              <a:latin typeface="Meiryo UI" panose="020B0604030504040204" pitchFamily="50" charset="-128"/>
              <a:ea typeface="Meiryo UI" panose="020B0604030504040204" pitchFamily="50" charset="-128"/>
            </a:endParaRPr>
          </a:p>
        </p:txBody>
      </p:sp>
      <p:cxnSp>
        <p:nvCxnSpPr>
          <p:cNvPr id="446" name="直線矢印コネクタ 445"/>
          <p:cNvCxnSpPr/>
          <p:nvPr/>
        </p:nvCxnSpPr>
        <p:spPr>
          <a:xfrm flipH="1" flipV="1">
            <a:off x="4022596" y="4217148"/>
            <a:ext cx="586999" cy="77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直線矢印コネクタ 446"/>
          <p:cNvCxnSpPr/>
          <p:nvPr/>
        </p:nvCxnSpPr>
        <p:spPr>
          <a:xfrm flipH="1" flipV="1">
            <a:off x="3545279" y="4778886"/>
            <a:ext cx="586999" cy="77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8" name="テキスト ボックス 447"/>
          <p:cNvSpPr txBox="1"/>
          <p:nvPr/>
        </p:nvSpPr>
        <p:spPr>
          <a:xfrm>
            <a:off x="4059935" y="4652019"/>
            <a:ext cx="111921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決まりがない</a:t>
            </a:r>
            <a:endParaRPr lang="en-US" altLang="ja-JP" sz="1400" b="1" dirty="0">
              <a:latin typeface="Meiryo UI" panose="020B0604030504040204" pitchFamily="50" charset="-128"/>
              <a:ea typeface="Meiryo UI" panose="020B0604030504040204" pitchFamily="50" charset="-128"/>
            </a:endParaRPr>
          </a:p>
        </p:txBody>
      </p:sp>
      <p:sp>
        <p:nvSpPr>
          <p:cNvPr id="449" name="テキスト ボックス 448"/>
          <p:cNvSpPr txBox="1"/>
          <p:nvPr/>
        </p:nvSpPr>
        <p:spPr>
          <a:xfrm>
            <a:off x="4535363" y="4067149"/>
            <a:ext cx="1119217"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決まりがない</a:t>
            </a:r>
            <a:endParaRPr lang="en-US" altLang="ja-JP" sz="1400" b="1" dirty="0">
              <a:latin typeface="Meiryo UI" panose="020B0604030504040204" pitchFamily="50" charset="-128"/>
              <a:ea typeface="Meiryo UI" panose="020B0604030504040204" pitchFamily="50" charset="-128"/>
            </a:endParaRPr>
          </a:p>
        </p:txBody>
      </p:sp>
      <p:cxnSp>
        <p:nvCxnSpPr>
          <p:cNvPr id="450" name="直線矢印コネクタ 449"/>
          <p:cNvCxnSpPr/>
          <p:nvPr/>
        </p:nvCxnSpPr>
        <p:spPr>
          <a:xfrm flipH="1">
            <a:off x="2349469" y="6029494"/>
            <a:ext cx="1205519" cy="72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3" name="直線矢印コネクタ 452"/>
          <p:cNvCxnSpPr/>
          <p:nvPr/>
        </p:nvCxnSpPr>
        <p:spPr>
          <a:xfrm flipH="1">
            <a:off x="3107854" y="5634047"/>
            <a:ext cx="246089" cy="4023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4" name="テキスト ボックス 453"/>
          <p:cNvSpPr txBox="1"/>
          <p:nvPr/>
        </p:nvSpPr>
        <p:spPr>
          <a:xfrm>
            <a:off x="2934457" y="5171370"/>
            <a:ext cx="1268247"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測定の目的が</a:t>
            </a:r>
            <a:endParaRPr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あっていない</a:t>
            </a:r>
            <a:endParaRPr kumimoji="1" lang="en-US" altLang="ja-JP" sz="1400" b="1" dirty="0">
              <a:latin typeface="Meiryo UI" panose="020B0604030504040204" pitchFamily="50" charset="-128"/>
              <a:ea typeface="Meiryo UI" panose="020B0604030504040204" pitchFamily="50" charset="-128"/>
            </a:endParaRPr>
          </a:p>
        </p:txBody>
      </p:sp>
      <p:sp>
        <p:nvSpPr>
          <p:cNvPr id="457" name="テキスト ボックス 456"/>
          <p:cNvSpPr txBox="1"/>
          <p:nvPr/>
        </p:nvSpPr>
        <p:spPr>
          <a:xfrm>
            <a:off x="3457763" y="5771516"/>
            <a:ext cx="1268247" cy="523220"/>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照射距離があっていない</a:t>
            </a:r>
            <a:endParaRPr kumimoji="1" lang="en-US" altLang="ja-JP" sz="1400" b="1" dirty="0">
              <a:latin typeface="Meiryo UI" panose="020B0604030504040204" pitchFamily="50" charset="-128"/>
              <a:ea typeface="Meiryo UI" panose="020B0604030504040204" pitchFamily="50" charset="-128"/>
            </a:endParaRPr>
          </a:p>
        </p:txBody>
      </p:sp>
      <p:cxnSp>
        <p:nvCxnSpPr>
          <p:cNvPr id="482" name="直線コネクタ 481"/>
          <p:cNvCxnSpPr/>
          <p:nvPr/>
        </p:nvCxnSpPr>
        <p:spPr>
          <a:xfrm flipH="1">
            <a:off x="3060046" y="4491266"/>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3929965" y="5496661"/>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flipH="1">
            <a:off x="7111083" y="5486898"/>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flipH="1">
            <a:off x="7160908" y="5486434"/>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1692622" y="2794027"/>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7576643" y="4054029"/>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080823" y="4786666"/>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5558593" y="4166974"/>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H="1">
            <a:off x="6443570" y="2530635"/>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2378800" y="2029908"/>
            <a:ext cx="96469" cy="166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8" name="図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1797" y="854843"/>
            <a:ext cx="391885" cy="360242"/>
          </a:xfrm>
          <a:prstGeom prst="rect">
            <a:avLst/>
          </a:prstGeom>
        </p:spPr>
      </p:pic>
      <p:sp>
        <p:nvSpPr>
          <p:cNvPr id="186" name="右矢印 185"/>
          <p:cNvSpPr/>
          <p:nvPr/>
        </p:nvSpPr>
        <p:spPr>
          <a:xfrm>
            <a:off x="11269114" y="841871"/>
            <a:ext cx="227990" cy="2215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578402"/>
      </p:ext>
    </p:extLst>
  </p:cSld>
  <p:clrMapOvr>
    <a:masterClrMapping/>
  </p:clrMapOvr>
  <p:transition advTm="16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par>
                                <p:cTn id="8" presetID="10" presetClass="entr" presetSubtype="0" fill="hold" nodeType="withEffect">
                                  <p:stCondLst>
                                    <p:cond delay="75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500"/>
                                        <p:tgtEl>
                                          <p:spTgt spid="257"/>
                                        </p:tgtEl>
                                      </p:cBhvr>
                                    </p:animEffect>
                                  </p:childTnLst>
                                </p:cTn>
                              </p:par>
                            </p:childTnLst>
                          </p:cTn>
                        </p:par>
                        <p:par>
                          <p:cTn id="11" fill="hold">
                            <p:stCondLst>
                              <p:cond delay="1250"/>
                            </p:stCondLst>
                            <p:childTnLst>
                              <p:par>
                                <p:cTn id="12" presetID="21" presetClass="entr" presetSubtype="1" fill="hold" grpId="0"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wheel(1)">
                                      <p:cBhvr>
                                        <p:cTn id="14" dur="2000"/>
                                        <p:tgtEl>
                                          <p:spTgt spid="22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wheel(1)">
                                      <p:cBhvr>
                                        <p:cTn id="17" dur="2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P spid="2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12198" t="19393" r="26540"/>
          <a:stretch/>
        </p:blipFill>
        <p:spPr>
          <a:xfrm>
            <a:off x="10514030" y="5368495"/>
            <a:ext cx="1511300" cy="1489505"/>
          </a:xfrm>
          <a:prstGeom prst="rect">
            <a:avLst/>
          </a:prstGeom>
        </p:spPr>
      </p:pic>
      <p:sp>
        <p:nvSpPr>
          <p:cNvPr id="3" name="テキスト ボックス 2"/>
          <p:cNvSpPr txBox="1"/>
          <p:nvPr/>
        </p:nvSpPr>
        <p:spPr>
          <a:xfrm>
            <a:off x="98167" y="765312"/>
            <a:ext cx="2449710"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①照明の影になっている</a:t>
            </a:r>
            <a:endParaRPr kumimoji="1" lang="en-US" altLang="ja-JP"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l="18734" t="33521"/>
          <a:stretch/>
        </p:blipFill>
        <p:spPr>
          <a:xfrm>
            <a:off x="113720" y="1508828"/>
            <a:ext cx="2948668" cy="1809089"/>
          </a:xfrm>
          <a:prstGeom prst="rect">
            <a:avLst/>
          </a:prstGeom>
        </p:spPr>
      </p:pic>
      <p:pic>
        <p:nvPicPr>
          <p:cNvPr id="17" name="図 16">
            <a:extLst>
              <a:ext uri="{FF2B5EF4-FFF2-40B4-BE49-F238E27FC236}">
                <a16:creationId xmlns:a16="http://schemas.microsoft.com/office/drawing/2014/main" id="{CE6FF5D0-2134-4AEE-8FEE-3E3B828036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4" t="34500" r="30968" b="12718"/>
          <a:stretch/>
        </p:blipFill>
        <p:spPr>
          <a:xfrm>
            <a:off x="5250035" y="1392005"/>
            <a:ext cx="3064514" cy="1808821"/>
          </a:xfrm>
          <a:prstGeom prst="rect">
            <a:avLst/>
          </a:prstGeom>
        </p:spPr>
      </p:pic>
      <p:pic>
        <p:nvPicPr>
          <p:cNvPr id="18" name="Picture 2" descr="照明スタッフのイラスト（テレビ） | かわいいフリー素材集 いらすとや">
            <a:extLst>
              <a:ext uri="{FF2B5EF4-FFF2-40B4-BE49-F238E27FC236}">
                <a16:creationId xmlns:a16="http://schemas.microsoft.com/office/drawing/2014/main" id="{EB6C4471-34D5-494C-9EC3-77B6F53596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71838">
            <a:off x="4286912" y="1157690"/>
            <a:ext cx="1687926" cy="1940700"/>
          </a:xfrm>
          <a:prstGeom prst="rect">
            <a:avLst/>
          </a:prstGeom>
          <a:noFill/>
          <a:extLst>
            <a:ext uri="{909E8E84-426E-40DD-AFC4-6F175D3DCCD1}">
              <a14:hiddenFill xmlns:a14="http://schemas.microsoft.com/office/drawing/2010/main">
                <a:solidFill>
                  <a:srgbClr val="FFFFFF"/>
                </a:solidFill>
              </a14:hiddenFill>
            </a:ext>
          </a:extLst>
        </p:spPr>
      </p:pic>
      <p:sp>
        <p:nvSpPr>
          <p:cNvPr id="19" name="右矢印 18"/>
          <p:cNvSpPr/>
          <p:nvPr/>
        </p:nvSpPr>
        <p:spPr>
          <a:xfrm>
            <a:off x="3187888" y="1718511"/>
            <a:ext cx="1268741" cy="625033"/>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テキスト ボックス 23"/>
          <p:cNvSpPr txBox="1"/>
          <p:nvPr/>
        </p:nvSpPr>
        <p:spPr>
          <a:xfrm flipH="1">
            <a:off x="345771" y="3289395"/>
            <a:ext cx="2505565" cy="369332"/>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現状の明るさ</a:t>
            </a:r>
            <a:r>
              <a:rPr kumimoji="1" lang="en-US" altLang="ja-JP" b="1" u="sng" dirty="0">
                <a:latin typeface="Meiryo UI" panose="020B0604030504040204" pitchFamily="50" charset="-128"/>
                <a:ea typeface="Meiryo UI" panose="020B0604030504040204" pitchFamily="50" charset="-128"/>
              </a:rPr>
              <a:t>100</a:t>
            </a:r>
            <a:r>
              <a:rPr kumimoji="1" lang="ja-JP" altLang="en-US" b="1" u="sng" dirty="0">
                <a:latin typeface="Meiryo UI" panose="020B0604030504040204" pitchFamily="50" charset="-128"/>
                <a:ea typeface="Meiryo UI" panose="020B0604030504040204" pitchFamily="50" charset="-128"/>
              </a:rPr>
              <a:t>ルクス</a:t>
            </a:r>
            <a:endParaRPr kumimoji="1" lang="en-US" altLang="ja-JP" b="1" u="sng" dirty="0">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340229626"/>
              </p:ext>
            </p:extLst>
          </p:nvPr>
        </p:nvGraphicFramePr>
        <p:xfrm>
          <a:off x="196341" y="3885070"/>
          <a:ext cx="7166076" cy="1949920"/>
        </p:xfrm>
        <a:graphic>
          <a:graphicData uri="http://schemas.openxmlformats.org/drawingml/2006/table">
            <a:tbl>
              <a:tblPr firstRow="1" bandRow="1">
                <a:tableStyleId>{5C22544A-7EE6-4342-B048-85BDC9FD1C3A}</a:tableStyleId>
              </a:tblPr>
              <a:tblGrid>
                <a:gridCol w="1553640">
                  <a:extLst>
                    <a:ext uri="{9D8B030D-6E8A-4147-A177-3AD203B41FA5}">
                      <a16:colId xmlns:a16="http://schemas.microsoft.com/office/drawing/2014/main" val="1013538439"/>
                    </a:ext>
                  </a:extLst>
                </a:gridCol>
                <a:gridCol w="1403109">
                  <a:extLst>
                    <a:ext uri="{9D8B030D-6E8A-4147-A177-3AD203B41FA5}">
                      <a16:colId xmlns:a16="http://schemas.microsoft.com/office/drawing/2014/main" val="2110743202"/>
                    </a:ext>
                  </a:extLst>
                </a:gridCol>
                <a:gridCol w="1403109">
                  <a:extLst>
                    <a:ext uri="{9D8B030D-6E8A-4147-A177-3AD203B41FA5}">
                      <a16:colId xmlns:a16="http://schemas.microsoft.com/office/drawing/2014/main" val="1192280025"/>
                    </a:ext>
                  </a:extLst>
                </a:gridCol>
                <a:gridCol w="1403109">
                  <a:extLst>
                    <a:ext uri="{9D8B030D-6E8A-4147-A177-3AD203B41FA5}">
                      <a16:colId xmlns:a16="http://schemas.microsoft.com/office/drawing/2014/main" val="1786559221"/>
                    </a:ext>
                  </a:extLst>
                </a:gridCol>
                <a:gridCol w="1403109">
                  <a:extLst>
                    <a:ext uri="{9D8B030D-6E8A-4147-A177-3AD203B41FA5}">
                      <a16:colId xmlns:a16="http://schemas.microsoft.com/office/drawing/2014/main" val="1006131473"/>
                    </a:ext>
                  </a:extLst>
                </a:gridCol>
              </a:tblGrid>
              <a:tr h="389984">
                <a:tc>
                  <a:txBody>
                    <a:bodyPr/>
                    <a:lstStyle/>
                    <a:p>
                      <a:pPr algn="ctr"/>
                      <a:r>
                        <a:rPr kumimoji="1" lang="ja-JP" altLang="en-US" b="1" dirty="0">
                          <a:solidFill>
                            <a:schemeClr val="tx1"/>
                          </a:solidFill>
                          <a:latin typeface="Meiryo UI" panose="020B0604030504040204" pitchFamily="50" charset="-128"/>
                          <a:ea typeface="Meiryo UI" panose="020B0604030504040204" pitchFamily="50" charset="-128"/>
                        </a:rPr>
                        <a:t>日付</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10/3</a:t>
                      </a:r>
                      <a:endParaRPr kumimoji="1" lang="ja-JP" altLang="en-US" b="1"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10/4</a:t>
                      </a:r>
                      <a:endParaRPr kumimoji="1" lang="ja-JP" altLang="en-US" b="1"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10/5</a:t>
                      </a:r>
                      <a:endParaRPr kumimoji="1" lang="ja-JP" altLang="en-US" b="1"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10/6</a:t>
                      </a:r>
                      <a:endParaRPr kumimoji="1" lang="ja-JP" altLang="en-US" b="1"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49644"/>
                  </a:ext>
                </a:extLst>
              </a:tr>
              <a:tr h="389984">
                <a:tc>
                  <a:txBody>
                    <a:bodyPr/>
                    <a:lstStyle/>
                    <a:p>
                      <a:pPr algn="ctr"/>
                      <a:r>
                        <a:rPr kumimoji="1" lang="ja-JP" altLang="en-US" b="1" dirty="0">
                          <a:solidFill>
                            <a:schemeClr val="tx1"/>
                          </a:solidFill>
                          <a:latin typeface="Meiryo UI" panose="020B0604030504040204" pitchFamily="50" charset="-128"/>
                          <a:ea typeface="Meiryo UI" panose="020B0604030504040204" pitchFamily="50" charset="-128"/>
                        </a:rPr>
                        <a:t>照度</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50</a:t>
                      </a:r>
                      <a:r>
                        <a:rPr kumimoji="1" lang="ja-JP" altLang="en-US" b="1" dirty="0">
                          <a:solidFill>
                            <a:schemeClr val="tx1"/>
                          </a:solidFill>
                          <a:latin typeface="Meiryo UI" panose="020B0604030504040204" pitchFamily="50" charset="-128"/>
                          <a:ea typeface="Meiryo UI" panose="020B0604030504040204" pitchFamily="50" charset="-128"/>
                        </a:rPr>
                        <a:t>ルクス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250</a:t>
                      </a:r>
                      <a:r>
                        <a:rPr kumimoji="1" lang="ja-JP" altLang="en-US" b="1" dirty="0">
                          <a:solidFill>
                            <a:schemeClr val="tx1"/>
                          </a:solidFill>
                          <a:latin typeface="Meiryo UI" panose="020B0604030504040204" pitchFamily="50" charset="-128"/>
                          <a:ea typeface="Meiryo UI" panose="020B0604030504040204" pitchFamily="50" charset="-128"/>
                        </a:rPr>
                        <a:t>ルクス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500</a:t>
                      </a:r>
                      <a:r>
                        <a:rPr kumimoji="1" lang="ja-JP" altLang="en-US" b="1" dirty="0">
                          <a:solidFill>
                            <a:schemeClr val="tx1"/>
                          </a:solidFill>
                          <a:latin typeface="Meiryo UI" panose="020B0604030504040204" pitchFamily="50" charset="-128"/>
                          <a:ea typeface="Meiryo UI" panose="020B0604030504040204" pitchFamily="50" charset="-128"/>
                        </a:rPr>
                        <a:t>ルクス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1000</a:t>
                      </a:r>
                      <a:r>
                        <a:rPr kumimoji="1" lang="ja-JP" altLang="en-US" b="1" dirty="0">
                          <a:solidFill>
                            <a:schemeClr val="tx1"/>
                          </a:solidFill>
                          <a:latin typeface="Meiryo UI" panose="020B0604030504040204" pitchFamily="50" charset="-128"/>
                          <a:ea typeface="Meiryo UI" panose="020B0604030504040204" pitchFamily="50" charset="-128"/>
                        </a:rPr>
                        <a:t>ルクス</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6778395"/>
                  </a:ext>
                </a:extLst>
              </a:tr>
              <a:tr h="389984">
                <a:tc>
                  <a:txBody>
                    <a:bodyPr/>
                    <a:lstStyle/>
                    <a:p>
                      <a:pPr algn="ctr"/>
                      <a:r>
                        <a:rPr kumimoji="1" lang="ja-JP" altLang="en-US" b="1" dirty="0">
                          <a:solidFill>
                            <a:schemeClr val="tx1"/>
                          </a:solidFill>
                          <a:latin typeface="Meiryo UI" panose="020B0604030504040204" pitchFamily="50" charset="-128"/>
                          <a:ea typeface="Meiryo UI" panose="020B0604030504040204" pitchFamily="50" charset="-128"/>
                        </a:rPr>
                        <a:t>生産数</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919</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968</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943</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532</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4181952"/>
                  </a:ext>
                </a:extLst>
              </a:tr>
              <a:tr h="389984">
                <a:tc>
                  <a:txBody>
                    <a:bodyPr/>
                    <a:lstStyle/>
                    <a:p>
                      <a:pPr algn="ctr"/>
                      <a:r>
                        <a:rPr kumimoji="1" lang="ja-JP" altLang="en-US" b="1" dirty="0">
                          <a:solidFill>
                            <a:schemeClr val="tx1"/>
                          </a:solidFill>
                          <a:latin typeface="Meiryo UI" panose="020B0604030504040204" pitchFamily="50" charset="-128"/>
                          <a:ea typeface="Meiryo UI" panose="020B0604030504040204" pitchFamily="50" charset="-128"/>
                        </a:rPr>
                        <a:t>不良数</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7</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8</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7</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4</a:t>
                      </a:r>
                      <a:r>
                        <a:rPr kumimoji="1" lang="ja-JP" altLang="en-US" b="1" dirty="0">
                          <a:solidFill>
                            <a:schemeClr val="tx1"/>
                          </a:solidFill>
                          <a:latin typeface="Meiryo UI" panose="020B0604030504040204" pitchFamily="50" charset="-128"/>
                          <a:ea typeface="Meiryo UI" panose="020B0604030504040204" pitchFamily="50" charset="-128"/>
                        </a:rPr>
                        <a:t>ヶ</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4974117"/>
                  </a:ext>
                </a:extLst>
              </a:tr>
              <a:tr h="389984">
                <a:tc>
                  <a:txBody>
                    <a:bodyPr/>
                    <a:lstStyle/>
                    <a:p>
                      <a:pPr algn="ctr"/>
                      <a:r>
                        <a:rPr kumimoji="1" lang="ja-JP" altLang="en-US" b="1" dirty="0">
                          <a:solidFill>
                            <a:schemeClr val="tx1"/>
                          </a:solidFill>
                          <a:latin typeface="Meiryo UI" panose="020B0604030504040204" pitchFamily="50" charset="-128"/>
                          <a:ea typeface="Meiryo UI" panose="020B0604030504040204" pitchFamily="50" charset="-128"/>
                        </a:rPr>
                        <a:t>不良率</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0.7</a:t>
                      </a:r>
                      <a:r>
                        <a:rPr kumimoji="1" lang="ja-JP" altLang="en-US" b="1"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0.8</a:t>
                      </a:r>
                      <a:r>
                        <a:rPr kumimoji="1" lang="ja-JP" altLang="en-US" b="1"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0.7</a:t>
                      </a:r>
                      <a:r>
                        <a:rPr kumimoji="1" lang="ja-JP" altLang="en-US" b="1"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1" dirty="0">
                          <a:solidFill>
                            <a:schemeClr val="tx1"/>
                          </a:solidFill>
                          <a:latin typeface="Meiryo UI" panose="020B0604030504040204" pitchFamily="50" charset="-128"/>
                          <a:ea typeface="Meiryo UI" panose="020B0604030504040204" pitchFamily="50" charset="-128"/>
                        </a:rPr>
                        <a:t>0.7</a:t>
                      </a:r>
                      <a:r>
                        <a:rPr kumimoji="1" lang="ja-JP" altLang="en-US" b="1"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851414"/>
                  </a:ext>
                </a:extLst>
              </a:tr>
            </a:tbl>
          </a:graphicData>
        </a:graphic>
      </p:graphicFrame>
      <p:pic>
        <p:nvPicPr>
          <p:cNvPr id="27" name="図 26"/>
          <p:cNvPicPr>
            <a:picLocks noChangeAspect="1"/>
          </p:cNvPicPr>
          <p:nvPr/>
        </p:nvPicPr>
        <p:blipFill rotWithShape="1">
          <a:blip r:embed="rId8" cstate="print">
            <a:extLst>
              <a:ext uri="{28A0092B-C50C-407E-A947-70E740481C1C}">
                <a14:useLocalDpi xmlns:a14="http://schemas.microsoft.com/office/drawing/2010/main" val="0"/>
              </a:ext>
            </a:extLst>
          </a:blip>
          <a:srcRect l="15148" t="30476" r="40428" b="17142"/>
          <a:stretch/>
        </p:blipFill>
        <p:spPr>
          <a:xfrm>
            <a:off x="10284911" y="1392004"/>
            <a:ext cx="1740419" cy="1706795"/>
          </a:xfrm>
          <a:prstGeom prst="rect">
            <a:avLst/>
          </a:prstGeom>
        </p:spPr>
      </p:pic>
      <p:sp>
        <p:nvSpPr>
          <p:cNvPr id="28" name="テキスト ボックス 27"/>
          <p:cNvSpPr txBox="1"/>
          <p:nvPr/>
        </p:nvSpPr>
        <p:spPr>
          <a:xfrm>
            <a:off x="10444297" y="1402574"/>
            <a:ext cx="1210588" cy="338554"/>
          </a:xfrm>
          <a:prstGeom prst="rect">
            <a:avLst/>
          </a:prstGeom>
          <a:solidFill>
            <a:schemeClr val="bg1"/>
          </a:solidFill>
          <a:ln>
            <a:solidFill>
              <a:schemeClr val="tx1"/>
            </a:solidFill>
          </a:ln>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照明追加後</a:t>
            </a:r>
          </a:p>
        </p:txBody>
      </p:sp>
      <p:pic>
        <p:nvPicPr>
          <p:cNvPr id="29" name="図 28"/>
          <p:cNvPicPr>
            <a:picLocks noChangeAspect="1"/>
          </p:cNvPicPr>
          <p:nvPr/>
        </p:nvPicPr>
        <p:blipFill rotWithShape="1">
          <a:blip r:embed="rId9" cstate="print">
            <a:extLst>
              <a:ext uri="{28A0092B-C50C-407E-A947-70E740481C1C}">
                <a14:useLocalDpi xmlns:a14="http://schemas.microsoft.com/office/drawing/2010/main" val="0"/>
              </a:ext>
            </a:extLst>
          </a:blip>
          <a:srcRect l="18392" t="21225" r="37992" b="23265"/>
          <a:stretch/>
        </p:blipFill>
        <p:spPr>
          <a:xfrm>
            <a:off x="8486962" y="1392005"/>
            <a:ext cx="1625535" cy="1706795"/>
          </a:xfrm>
          <a:prstGeom prst="rect">
            <a:avLst/>
          </a:prstGeom>
        </p:spPr>
      </p:pic>
      <p:sp>
        <p:nvSpPr>
          <p:cNvPr id="30" name="テキスト ボックス 29"/>
          <p:cNvSpPr txBox="1"/>
          <p:nvPr/>
        </p:nvSpPr>
        <p:spPr>
          <a:xfrm>
            <a:off x="8654042" y="1402574"/>
            <a:ext cx="1210588" cy="338554"/>
          </a:xfrm>
          <a:prstGeom prst="rect">
            <a:avLst/>
          </a:prstGeom>
          <a:solidFill>
            <a:schemeClr val="bg1"/>
          </a:solidFill>
          <a:ln>
            <a:solidFill>
              <a:schemeClr val="tx1"/>
            </a:solidFill>
          </a:ln>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照明追加前</a:t>
            </a:r>
          </a:p>
        </p:txBody>
      </p:sp>
      <p:sp>
        <p:nvSpPr>
          <p:cNvPr id="31" name="右矢印 30"/>
          <p:cNvSpPr/>
          <p:nvPr/>
        </p:nvSpPr>
        <p:spPr>
          <a:xfrm>
            <a:off x="10236734" y="2387542"/>
            <a:ext cx="402626" cy="450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10894672" y="3706238"/>
            <a:ext cx="1221126" cy="1216437"/>
            <a:chOff x="10698772" y="4816836"/>
            <a:chExt cx="1231200" cy="1446804"/>
          </a:xfrm>
        </p:grpSpPr>
        <p:sp>
          <p:nvSpPr>
            <p:cNvPr id="32" name="正方形/長方形 31"/>
            <p:cNvSpPr/>
            <p:nvPr/>
          </p:nvSpPr>
          <p:spPr>
            <a:xfrm>
              <a:off x="10854969" y="4816836"/>
              <a:ext cx="918807" cy="4562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結果</a:t>
              </a:r>
            </a:p>
          </p:txBody>
        </p:sp>
        <p:sp>
          <p:nvSpPr>
            <p:cNvPr id="36" name="乗算 35"/>
            <p:cNvSpPr/>
            <p:nvPr/>
          </p:nvSpPr>
          <p:spPr>
            <a:xfrm>
              <a:off x="10698772" y="5217160"/>
              <a:ext cx="1231200" cy="1046480"/>
            </a:xfrm>
            <a:prstGeom prst="mathMultiply">
              <a:avLst/>
            </a:prstGeom>
            <a:solidFill>
              <a:srgbClr val="FF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正方形/長方形 36"/>
            <p:cNvSpPr/>
            <p:nvPr/>
          </p:nvSpPr>
          <p:spPr>
            <a:xfrm>
              <a:off x="10854969" y="5273039"/>
              <a:ext cx="918807" cy="9347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solidFill>
                  <a:schemeClr val="tx1"/>
                </a:solidFill>
                <a:latin typeface="Meiryo UI" panose="020B0604030504040204" pitchFamily="50" charset="-128"/>
                <a:ea typeface="Meiryo UI" panose="020B0604030504040204" pitchFamily="50" charset="-128"/>
              </a:endParaRPr>
            </a:p>
          </p:txBody>
        </p:sp>
      </p:grpSp>
      <p:pic>
        <p:nvPicPr>
          <p:cNvPr id="40" name="図 39"/>
          <p:cNvPicPr>
            <a:picLocks noChangeAspect="1"/>
          </p:cNvPicPr>
          <p:nvPr/>
        </p:nvPicPr>
        <p:blipFill rotWithShape="1">
          <a:blip r:embed="rId10" cstate="print">
            <a:extLst>
              <a:ext uri="{28A0092B-C50C-407E-A947-70E740481C1C}">
                <a14:useLocalDpi xmlns:a14="http://schemas.microsoft.com/office/drawing/2010/main" val="0"/>
              </a:ext>
            </a:extLst>
          </a:blip>
          <a:srcRect l="32148" t="11120" r="13816" b="11448"/>
          <a:stretch/>
        </p:blipFill>
        <p:spPr>
          <a:xfrm rot="16200000" flipH="1">
            <a:off x="232933" y="5760563"/>
            <a:ext cx="979173" cy="1052356"/>
          </a:xfrm>
          <a:prstGeom prst="rect">
            <a:avLst/>
          </a:prstGeom>
        </p:spPr>
      </p:pic>
      <p:pic>
        <p:nvPicPr>
          <p:cNvPr id="43" name="図 42"/>
          <p:cNvPicPr>
            <a:picLocks noChangeAspect="1"/>
          </p:cNvPicPr>
          <p:nvPr/>
        </p:nvPicPr>
        <p:blipFill rotWithShape="1">
          <a:blip r:embed="rId11" cstate="print">
            <a:extLst>
              <a:ext uri="{28A0092B-C50C-407E-A947-70E740481C1C}">
                <a14:useLocalDpi xmlns:a14="http://schemas.microsoft.com/office/drawing/2010/main" val="0"/>
              </a:ext>
            </a:extLst>
          </a:blip>
          <a:srcRect l="15917" t="10560" r="28972" b="41292"/>
          <a:stretch/>
        </p:blipFill>
        <p:spPr>
          <a:xfrm>
            <a:off x="3013335" y="1800185"/>
            <a:ext cx="1373887" cy="1600406"/>
          </a:xfrm>
          <a:prstGeom prst="rect">
            <a:avLst/>
          </a:prstGeom>
        </p:spPr>
      </p:pic>
      <p:sp>
        <p:nvSpPr>
          <p:cNvPr id="45" name="テキスト ボックス 44"/>
          <p:cNvSpPr txBox="1"/>
          <p:nvPr/>
        </p:nvSpPr>
        <p:spPr>
          <a:xfrm>
            <a:off x="160518" y="81673"/>
            <a:ext cx="2513830"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要因の検証</a:t>
            </a:r>
            <a:r>
              <a:rPr lang="en-US" altLang="ja-JP" sz="3200" b="1" dirty="0">
                <a:latin typeface="Meiryo UI" panose="020B0604030504040204" pitchFamily="50" charset="-128"/>
                <a:ea typeface="Meiryo UI" panose="020B0604030504040204" pitchFamily="50" charset="-128"/>
              </a:rPr>
              <a:t>1</a:t>
            </a:r>
            <a:endParaRPr lang="ja-JP" altLang="en-US" sz="3200" b="1" dirty="0">
              <a:latin typeface="Meiryo UI" panose="020B0604030504040204" pitchFamily="50" charset="-128"/>
              <a:ea typeface="Meiryo UI" panose="020B0604030504040204" pitchFamily="50" charset="-128"/>
            </a:endParaRPr>
          </a:p>
        </p:txBody>
      </p:sp>
      <p:sp>
        <p:nvSpPr>
          <p:cNvPr id="33" name="雲形吹き出し 32"/>
          <p:cNvSpPr/>
          <p:nvPr/>
        </p:nvSpPr>
        <p:spPr>
          <a:xfrm>
            <a:off x="4003244" y="2701273"/>
            <a:ext cx="3701922" cy="944001"/>
          </a:xfrm>
          <a:prstGeom prst="cloudCallout">
            <a:avLst>
              <a:gd name="adj1" fmla="val -53805"/>
              <a:gd name="adj2" fmla="val -63426"/>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照度の違いでどのような</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変化がみられるか検証だ！</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39" name="雲形吹き出し 38"/>
          <p:cNvSpPr/>
          <p:nvPr/>
        </p:nvSpPr>
        <p:spPr>
          <a:xfrm>
            <a:off x="1588054" y="5954994"/>
            <a:ext cx="4598753" cy="867360"/>
          </a:xfrm>
          <a:prstGeom prst="cloudCallout">
            <a:avLst>
              <a:gd name="adj1" fmla="val -61619"/>
              <a:gd name="adj2" fmla="val 1243"/>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b="1" u="sng" dirty="0">
                <a:solidFill>
                  <a:srgbClr val="FF0000"/>
                </a:solidFill>
                <a:latin typeface="Meiryo UI" panose="020B0604030504040204" pitchFamily="50" charset="-128"/>
                <a:ea typeface="Meiryo UI" panose="020B0604030504040204" pitchFamily="50" charset="-128"/>
              </a:rPr>
              <a:t>不良率に変化はなく</a:t>
            </a:r>
            <a:r>
              <a:rPr lang="ja-JP" altLang="en-US" sz="1600" dirty="0">
                <a:solidFill>
                  <a:schemeClr val="tx1"/>
                </a:solidFill>
                <a:latin typeface="Meiryo UI" panose="020B0604030504040204" pitchFamily="50" charset="-128"/>
                <a:ea typeface="Meiryo UI" panose="020B0604030504040204" pitchFamily="50" charset="-128"/>
              </a:rPr>
              <a:t>照明（影）の影響は無い事が検証できた！</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51" name="雲形吹き出し 50"/>
          <p:cNvSpPr/>
          <p:nvPr/>
        </p:nvSpPr>
        <p:spPr>
          <a:xfrm>
            <a:off x="6563111" y="6167084"/>
            <a:ext cx="3619470" cy="609244"/>
          </a:xfrm>
          <a:prstGeom prst="cloudCallout">
            <a:avLst>
              <a:gd name="adj1" fmla="val 74596"/>
              <a:gd name="adj2" fmla="val -1262"/>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次の要因検証に進もう</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rot="19280262">
            <a:off x="11145228" y="6416530"/>
            <a:ext cx="135935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OK</a:t>
            </a:r>
            <a:r>
              <a:rPr lang="ja-JP" altLang="en-US"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4" name="正方形/長方形 53"/>
          <p:cNvSpPr/>
          <p:nvPr/>
        </p:nvSpPr>
        <p:spPr>
          <a:xfrm rot="19474448">
            <a:off x="4300684" y="1160636"/>
            <a:ext cx="135935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ハイ！</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5" name="正方形/長方形 54"/>
          <p:cNvSpPr/>
          <p:nvPr/>
        </p:nvSpPr>
        <p:spPr>
          <a:xfrm rot="809877">
            <a:off x="4983752" y="1077698"/>
            <a:ext cx="135935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ポーズ！</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21/31</a:t>
            </a:r>
            <a:endParaRPr kumimoji="1" lang="ja-JP" altLang="en-US" sz="1200" b="1"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9E07E2A8-63D6-43E4-8ED6-E94CE96D7B89}"/>
              </a:ext>
            </a:extLst>
          </p:cNvPr>
          <p:cNvSpPr txBox="1"/>
          <p:nvPr/>
        </p:nvSpPr>
        <p:spPr>
          <a:xfrm>
            <a:off x="2263745" y="766937"/>
            <a:ext cx="5681363" cy="338554"/>
          </a:xfrm>
          <a:prstGeom prst="rect">
            <a:avLst/>
          </a:prstGeom>
          <a:noFill/>
        </p:spPr>
        <p:txBody>
          <a:bodyPr wrap="none" rtlCol="0">
            <a:spAutoFit/>
          </a:bodyPr>
          <a:lstStyle/>
          <a:p>
            <a:pPr algn="ctr"/>
            <a:r>
              <a:rPr lang="ja-JP" altLang="en-US" sz="1600" dirty="0">
                <a:latin typeface="Meiryo UI" panose="020B0604030504040204" pitchFamily="50" charset="-128"/>
                <a:ea typeface="Meiryo UI" panose="020B0604030504040204" pitchFamily="50" charset="-128"/>
              </a:rPr>
              <a:t>（照度が影響してレーザーセンサーの測定ができていないのでは？</a:t>
            </a:r>
            <a:r>
              <a:rPr kumimoji="1" lang="ja-JP" altLang="en-US" sz="1600" dirty="0">
                <a:latin typeface="Meiryo UI" panose="020B0604030504040204" pitchFamily="50" charset="-128"/>
                <a:ea typeface="Meiryo UI" panose="020B0604030504040204" pitchFamily="50" charset="-128"/>
              </a:rPr>
              <a:t>）</a:t>
            </a:r>
          </a:p>
        </p:txBody>
      </p:sp>
      <p:sp>
        <p:nvSpPr>
          <p:cNvPr id="48" name="テキスト ボックス 47">
            <a:extLst>
              <a:ext uri="{FF2B5EF4-FFF2-40B4-BE49-F238E27FC236}">
                <a16:creationId xmlns:a16="http://schemas.microsoft.com/office/drawing/2014/main" id="{3D9E46B1-427E-44F8-9068-B2458C0E5EF5}"/>
              </a:ext>
            </a:extLst>
          </p:cNvPr>
          <p:cNvSpPr txBox="1"/>
          <p:nvPr/>
        </p:nvSpPr>
        <p:spPr>
          <a:xfrm>
            <a:off x="345771" y="1101219"/>
            <a:ext cx="2558714" cy="338554"/>
          </a:xfrm>
          <a:prstGeom prst="rect">
            <a:avLst/>
          </a:prstGeom>
          <a:noFill/>
        </p:spPr>
        <p:txBody>
          <a:bodyPr wrap="none" rtlCol="0">
            <a:spAutoFit/>
          </a:bodyPr>
          <a:lstStyle/>
          <a:p>
            <a:pPr algn="ctr"/>
            <a:r>
              <a:rPr lang="ja-JP" altLang="en-US" sz="1600" dirty="0">
                <a:latin typeface="Meiryo UI" panose="020B0604030504040204" pitchFamily="50" charset="-128"/>
                <a:ea typeface="Meiryo UI" panose="020B0604030504040204" pitchFamily="50" charset="-128"/>
              </a:rPr>
              <a:t>照度をかえ</a:t>
            </a:r>
            <a:r>
              <a:rPr kumimoji="1" lang="ja-JP" altLang="en-US" sz="1600" dirty="0">
                <a:latin typeface="Meiryo UI" panose="020B0604030504040204" pitchFamily="50" charset="-128"/>
                <a:ea typeface="Meiryo UI" panose="020B0604030504040204" pitchFamily="50" charset="-128"/>
              </a:rPr>
              <a:t>たらどうなるの？？</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10" name="グラフ 9">
            <a:extLst>
              <a:ext uri="{FF2B5EF4-FFF2-40B4-BE49-F238E27FC236}">
                <a16:creationId xmlns:a16="http://schemas.microsoft.com/office/drawing/2014/main" id="{39030A5A-4558-401F-B4C1-C914F0C9CC53}"/>
              </a:ext>
            </a:extLst>
          </p:cNvPr>
          <p:cNvGraphicFramePr/>
          <p:nvPr>
            <p:extLst>
              <p:ext uri="{D42A27DB-BD31-4B8C-83A1-F6EECF244321}">
                <p14:modId xmlns:p14="http://schemas.microsoft.com/office/powerpoint/2010/main" val="2273992708"/>
              </p:ext>
            </p:extLst>
          </p:nvPr>
        </p:nvGraphicFramePr>
        <p:xfrm>
          <a:off x="7517336" y="3400590"/>
          <a:ext cx="3377336" cy="2554403"/>
        </p:xfrm>
        <a:graphic>
          <a:graphicData uri="http://schemas.openxmlformats.org/drawingml/2006/chart">
            <c:chart xmlns:c="http://schemas.openxmlformats.org/drawingml/2006/chart" xmlns:r="http://schemas.openxmlformats.org/officeDocument/2006/relationships" r:id="rId12"/>
          </a:graphicData>
        </a:graphic>
      </p:graphicFrame>
      <p:sp>
        <p:nvSpPr>
          <p:cNvPr id="42" name="テキスト ボックス 41">
            <a:extLst>
              <a:ext uri="{FF2B5EF4-FFF2-40B4-BE49-F238E27FC236}">
                <a16:creationId xmlns:a16="http://schemas.microsoft.com/office/drawing/2014/main" id="{4C2EB2B0-A269-467F-BA8E-198684C23AA6}"/>
              </a:ext>
            </a:extLst>
          </p:cNvPr>
          <p:cNvSpPr txBox="1"/>
          <p:nvPr/>
        </p:nvSpPr>
        <p:spPr>
          <a:xfrm>
            <a:off x="7621886" y="3658727"/>
            <a:ext cx="702188"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（個）</a:t>
            </a:r>
          </a:p>
        </p:txBody>
      </p:sp>
      <p:sp>
        <p:nvSpPr>
          <p:cNvPr id="49" name="角丸四角形吹き出し 27">
            <a:extLst>
              <a:ext uri="{FF2B5EF4-FFF2-40B4-BE49-F238E27FC236}">
                <a16:creationId xmlns:a16="http://schemas.microsoft.com/office/drawing/2014/main" id="{BDC1C5E9-DCEE-48E1-A155-C8DE57AD8E22}"/>
              </a:ext>
            </a:extLst>
          </p:cNvPr>
          <p:cNvSpPr/>
          <p:nvPr/>
        </p:nvSpPr>
        <p:spPr>
          <a:xfrm>
            <a:off x="10997753" y="5062044"/>
            <a:ext cx="1159794" cy="335226"/>
          </a:xfrm>
          <a:prstGeom prst="wedgeRoundRectCallout">
            <a:avLst>
              <a:gd name="adj1" fmla="val -50347"/>
              <a:gd name="adj2" fmla="val -26544"/>
              <a:gd name="adj3" fmla="val 16667"/>
            </a:avLst>
          </a:prstGeom>
          <a:solidFill>
            <a:srgbClr val="FFFFC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rgbClr val="FF0000"/>
                </a:solidFill>
                <a:latin typeface="Meiryo UI" panose="020B0604030504040204" pitchFamily="50" charset="-128"/>
                <a:ea typeface="Meiryo UI" panose="020B0604030504040204" pitchFamily="50" charset="-128"/>
              </a:rPr>
              <a:t>相関なし</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788497" y="5859307"/>
            <a:ext cx="1189749"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散布図</a:t>
            </a:r>
            <a:endParaRPr kumimoji="1" lang="ja-JP" altLang="en-US" sz="1400" dirty="0">
              <a:latin typeface="Meiryo UI" panose="020B0604030504040204" pitchFamily="50" charset="-128"/>
              <a:ea typeface="Meiryo UI" panose="020B0604030504040204" pitchFamily="50" charset="-128"/>
            </a:endParaRPr>
          </a:p>
        </p:txBody>
      </p:sp>
      <p:grpSp>
        <p:nvGrpSpPr>
          <p:cNvPr id="58" name="グループ化 57"/>
          <p:cNvGrpSpPr/>
          <p:nvPr/>
        </p:nvGrpSpPr>
        <p:grpSpPr>
          <a:xfrm>
            <a:off x="8853690" y="49959"/>
            <a:ext cx="1918527" cy="990180"/>
            <a:chOff x="9166774" y="65387"/>
            <a:chExt cx="2137588" cy="1109036"/>
          </a:xfrm>
        </p:grpSpPr>
        <p:sp>
          <p:nvSpPr>
            <p:cNvPr id="60" name="角丸四角形 59"/>
            <p:cNvSpPr/>
            <p:nvPr/>
          </p:nvSpPr>
          <p:spPr>
            <a:xfrm>
              <a:off x="9166774" y="65387"/>
              <a:ext cx="2137588"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9508621" y="340670"/>
              <a:ext cx="1138780"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9258609" y="108034"/>
              <a:ext cx="2045753" cy="369332"/>
            </a:xfrm>
            <a:prstGeom prst="rect">
              <a:avLst/>
            </a:prstGeom>
            <a:noFill/>
          </p:spPr>
          <p:txBody>
            <a:bodyPr wrap="none" rtlCol="0">
              <a:spAutoFit/>
            </a:bodyPr>
            <a:lstStyle/>
            <a:p>
              <a:pPr algn="ctr"/>
              <a:r>
                <a:rPr kumimoji="1" lang="en-US" altLang="ja-JP" b="1" dirty="0">
                  <a:solidFill>
                    <a:srgbClr val="0000FF"/>
                  </a:solidFill>
                  <a:latin typeface="Meiryo UI" panose="020B0604030504040204" pitchFamily="50" charset="-128"/>
                  <a:ea typeface="Meiryo UI" panose="020B0604030504040204" pitchFamily="50" charset="-128"/>
                </a:rPr>
                <a:t>【</a:t>
              </a:r>
              <a:r>
                <a:rPr kumimoji="1" lang="ja-JP" altLang="en-US" b="1" dirty="0">
                  <a:solidFill>
                    <a:srgbClr val="0000FF"/>
                  </a:solidFill>
                  <a:latin typeface="Meiryo UI" panose="020B0604030504040204" pitchFamily="50" charset="-128"/>
                  <a:ea typeface="Meiryo UI" panose="020B0604030504040204" pitchFamily="50" charset="-128"/>
                </a:rPr>
                <a:t>レベル</a:t>
              </a:r>
              <a:r>
                <a:rPr kumimoji="1" lang="en-US" altLang="ja-JP" b="1" dirty="0">
                  <a:solidFill>
                    <a:srgbClr val="0000FF"/>
                  </a:solidFill>
                  <a:latin typeface="Meiryo UI" panose="020B0604030504040204" pitchFamily="50" charset="-128"/>
                  <a:ea typeface="Meiryo UI" panose="020B0604030504040204" pitchFamily="50" charset="-128"/>
                </a:rPr>
                <a:t>UP</a:t>
              </a:r>
              <a:r>
                <a:rPr kumimoji="1" lang="ja-JP" altLang="en-US" b="1" dirty="0">
                  <a:solidFill>
                    <a:srgbClr val="0000FF"/>
                  </a:solidFill>
                  <a:latin typeface="Meiryo UI" panose="020B0604030504040204" pitchFamily="50" charset="-128"/>
                  <a:ea typeface="Meiryo UI" panose="020B0604030504040204" pitchFamily="50" charset="-128"/>
                </a:rPr>
                <a:t>ポイント</a:t>
              </a:r>
              <a:r>
                <a:rPr kumimoji="1" lang="en-US" altLang="ja-JP" b="1" dirty="0">
                  <a:solidFill>
                    <a:srgbClr val="0000FF"/>
                  </a:solidFill>
                  <a:latin typeface="Meiryo UI" panose="020B0604030504040204" pitchFamily="50" charset="-128"/>
                  <a:ea typeface="Meiryo UI" panose="020B0604030504040204" pitchFamily="50" charset="-128"/>
                </a:rPr>
                <a:t>】</a:t>
              </a:r>
              <a:endParaRPr kumimoji="1" lang="ja-JP" altLang="en-US" b="1" dirty="0">
                <a:solidFill>
                  <a:srgbClr val="0000FF"/>
                </a:solidFill>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9378840" y="560267"/>
              <a:ext cx="677265" cy="293012"/>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散布図</a:t>
              </a:r>
              <a:endParaRPr lang="en-US" altLang="ja-JP" sz="1100" b="1" dirty="0">
                <a:latin typeface="Meiryo UI" panose="020B0604030504040204" pitchFamily="50" charset="-128"/>
                <a:ea typeface="Meiryo UI" panose="020B0604030504040204" pitchFamily="50" charset="-128"/>
              </a:endParaRPr>
            </a:p>
          </p:txBody>
        </p:sp>
      </p:grpSp>
      <p:pic>
        <p:nvPicPr>
          <p:cNvPr id="2050" name="Picture 2" descr="Excelで簡単！散布図の作り方とデータ分析の完全ガイド | ビズルート"/>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25" t="7698" r="2310" b="9959"/>
          <a:stretch/>
        </p:blipFill>
        <p:spPr bwMode="auto">
          <a:xfrm>
            <a:off x="9577830" y="571497"/>
            <a:ext cx="936200" cy="448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7640000"/>
      </p:ext>
    </p:extLst>
  </p:cSld>
  <p:clrMapOvr>
    <a:masterClrMapping/>
  </p:clrMapOvr>
  <p:transition advTm="235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par>
                          <p:cTn id="54" fill="hold">
                            <p:stCondLst>
                              <p:cond delay="0"/>
                            </p:stCondLst>
                            <p:childTnLst>
                              <p:par>
                                <p:cTn id="55" presetID="10"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30" grpId="0" animBg="1"/>
      <p:bldP spid="31" grpId="0" animBg="1"/>
      <p:bldP spid="33" grpId="0" animBg="1"/>
      <p:bldP spid="33" grpId="1" animBg="1"/>
      <p:bldP spid="39" grpId="0" animBg="1"/>
      <p:bldP spid="51" grpId="0" animBg="1"/>
      <p:bldP spid="52" grpId="0"/>
      <p:bldP spid="54" grpId="0"/>
      <p:bldP spid="55" grpId="0"/>
      <p:bldGraphic spid="10" grpId="0">
        <p:bldAsOne/>
      </p:bldGraphic>
      <p:bldP spid="42" grpId="0"/>
      <p:bldP spid="49" grpId="0" animBg="1"/>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a:extLst>
              <a:ext uri="{FF2B5EF4-FFF2-40B4-BE49-F238E27FC236}">
                <a16:creationId xmlns:a16="http://schemas.microsoft.com/office/drawing/2014/main" id="{6C79E7A1-66EA-4392-B99C-F0ADDC59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003" y="5274228"/>
            <a:ext cx="1710471" cy="1281202"/>
          </a:xfrm>
          <a:prstGeom prst="rect">
            <a:avLst/>
          </a:prstGeom>
        </p:spPr>
      </p:pic>
      <p:sp>
        <p:nvSpPr>
          <p:cNvPr id="93" name="正方形/長方形 92">
            <a:extLst>
              <a:ext uri="{FF2B5EF4-FFF2-40B4-BE49-F238E27FC236}">
                <a16:creationId xmlns:a16="http://schemas.microsoft.com/office/drawing/2014/main" id="{BAF5D8A2-0D76-477F-ACE4-2435FD645BD3}"/>
              </a:ext>
            </a:extLst>
          </p:cNvPr>
          <p:cNvSpPr/>
          <p:nvPr/>
        </p:nvSpPr>
        <p:spPr>
          <a:xfrm rot="20298118">
            <a:off x="3495002" y="4947170"/>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測定不能・・・</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116" name="図 115">
            <a:extLst>
              <a:ext uri="{FF2B5EF4-FFF2-40B4-BE49-F238E27FC236}">
                <a16:creationId xmlns:a16="http://schemas.microsoft.com/office/drawing/2014/main" id="{4270D904-B332-45C7-87A3-83144C28F1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6471" l="4591" r="95010">
                        <a14:foregroundMark x1="9381" y1="6588" x2="8982" y2="65882"/>
                        <a14:foregroundMark x1="8583" y1="5176" x2="65868" y2="4706"/>
                        <a14:foregroundMark x1="65868" y1="4706" x2="91018" y2="8706"/>
                        <a14:foregroundMark x1="7585" y1="75294" x2="8184" y2="10118"/>
                        <a14:foregroundMark x1="50299" y1="83294" x2="27146" y2="84706"/>
                        <a14:foregroundMark x1="61876" y1="82118" x2="73453" y2="86118"/>
                        <a14:foregroundMark x1="73852" y1="88235" x2="36727" y2="84235"/>
                        <a14:foregroundMark x1="30938" y1="87765" x2="25549" y2="88235"/>
                        <a14:foregroundMark x1="23752" y1="90118" x2="25549" y2="91294"/>
                        <a14:foregroundMark x1="76846" y1="90118" x2="76846" y2="90118"/>
                        <a14:foregroundMark x1="53693" y1="81647" x2="53693" y2="81647"/>
                        <a14:foregroundMark x1="48303" y1="78353" x2="48303" y2="78353"/>
                        <a14:foregroundMark x1="44112" y1="74824" x2="48303" y2="73647"/>
                        <a14:foregroundMark x1="92615" y1="4000" x2="92615" y2="4000"/>
                        <a14:foregroundMark x1="93214" y1="4471" x2="91816" y2="73647"/>
                        <a14:foregroundMark x1="8982" y1="75765" x2="88024" y2="73176"/>
                        <a14:foregroundMark x1="88024" y1="73176" x2="91617" y2="75765"/>
                        <a14:foregroundMark x1="55090" y1="81647" x2="44711" y2="80235"/>
                        <a14:foregroundMark x1="4990" y1="75765" x2="7585" y2="7059"/>
                        <a14:foregroundMark x1="9381" y1="6118" x2="10579" y2="5882"/>
                        <a14:foregroundMark x1="86228" y1="76000" x2="64870" y2="74824"/>
                        <a14:foregroundMark x1="80040" y1="90353" x2="75250" y2="94588"/>
                        <a14:foregroundMark x1="62874" y1="92235" x2="27345" y2="93176"/>
                        <a14:foregroundMark x1="79042" y1="90824" x2="75649" y2="92471"/>
                        <a14:foregroundMark x1="71257" y1="96471" x2="33932" y2="89882"/>
                        <a14:foregroundMark x1="94012" y1="62588" x2="95010" y2="75294"/>
                        <a14:foregroundMark x1="20958" y1="91765" x2="20958" y2="90353"/>
                      </a14:backgroundRemoval>
                    </a14:imgEffect>
                  </a14:imgLayer>
                </a14:imgProps>
              </a:ext>
            </a:extLst>
          </a:blip>
          <a:stretch>
            <a:fillRect/>
          </a:stretch>
        </p:blipFill>
        <p:spPr>
          <a:xfrm>
            <a:off x="135559" y="4037857"/>
            <a:ext cx="3332698" cy="2738470"/>
          </a:xfrm>
          <a:prstGeom prst="rect">
            <a:avLst/>
          </a:prstGeom>
        </p:spPr>
      </p:pic>
      <p:sp>
        <p:nvSpPr>
          <p:cNvPr id="2" name="テキスト ボックス 1">
            <a:extLst>
              <a:ext uri="{FF2B5EF4-FFF2-40B4-BE49-F238E27FC236}">
                <a16:creationId xmlns:a16="http://schemas.microsoft.com/office/drawing/2014/main" id="{C23D2AB3-3DFD-44A5-BAD8-327B36AE0106}"/>
              </a:ext>
            </a:extLst>
          </p:cNvPr>
          <p:cNvSpPr txBox="1"/>
          <p:nvPr/>
        </p:nvSpPr>
        <p:spPr>
          <a:xfrm>
            <a:off x="141603" y="695095"/>
            <a:ext cx="7708932"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②セット位置が</a:t>
            </a:r>
            <a:r>
              <a:rPr lang="ja-JP" altLang="en-US" b="1" dirty="0">
                <a:latin typeface="Meiryo UI" panose="020B0604030504040204" pitchFamily="50" charset="-128"/>
                <a:ea typeface="Meiryo UI" panose="020B0604030504040204" pitchFamily="50" charset="-128"/>
              </a:rPr>
              <a:t>ズレ</a:t>
            </a:r>
            <a:r>
              <a:rPr lang="ja-JP" altLang="en-US" b="1" dirty="0" err="1">
                <a:latin typeface="Meiryo UI" panose="020B0604030504040204" pitchFamily="50" charset="-128"/>
                <a:ea typeface="Meiryo UI" panose="020B0604030504040204" pitchFamily="50" charset="-128"/>
              </a:rPr>
              <a:t>る</a:t>
            </a:r>
            <a:r>
              <a:rPr lang="ja-JP" altLang="en-US" b="1" dirty="0">
                <a:latin typeface="Meiryo UI" panose="020B0604030504040204" pitchFamily="50" charset="-128"/>
                <a:ea typeface="Meiryo UI" panose="020B0604030504040204" pitchFamily="50" charset="-128"/>
              </a:rPr>
              <a:t>？</a:t>
            </a:r>
            <a:endParaRPr lang="en-US" altLang="ja-JP" b="1"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40D563E-6575-4694-A0E0-1E4EAAFD7A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240" t="17537" r="10787" b="11166"/>
          <a:stretch/>
        </p:blipFill>
        <p:spPr>
          <a:xfrm rot="5400000">
            <a:off x="-130606" y="1660713"/>
            <a:ext cx="2064369" cy="1810436"/>
          </a:xfrm>
          <a:prstGeom prst="rect">
            <a:avLst/>
          </a:prstGeom>
        </p:spPr>
      </p:pic>
      <p:sp>
        <p:nvSpPr>
          <p:cNvPr id="4" name="テキスト ボックス 3">
            <a:extLst>
              <a:ext uri="{FF2B5EF4-FFF2-40B4-BE49-F238E27FC236}">
                <a16:creationId xmlns:a16="http://schemas.microsoft.com/office/drawing/2014/main" id="{5D846145-91B8-422D-B890-4EF8D2031862}"/>
              </a:ext>
            </a:extLst>
          </p:cNvPr>
          <p:cNvSpPr txBox="1"/>
          <p:nvPr/>
        </p:nvSpPr>
        <p:spPr>
          <a:xfrm>
            <a:off x="664879" y="1568818"/>
            <a:ext cx="1217000" cy="369332"/>
          </a:xfrm>
          <a:prstGeom prst="rect">
            <a:avLst/>
          </a:prstGeom>
          <a:solidFill>
            <a:schemeClr val="bg1"/>
          </a:solidFill>
          <a:ln>
            <a:solidFill>
              <a:schemeClr val="tx1"/>
            </a:solidFill>
          </a:ln>
        </p:spPr>
        <p:txBody>
          <a:bodyPr wrap="none" rtlCol="0">
            <a:spAutoFit/>
          </a:bodyPr>
          <a:lstStyle/>
          <a:p>
            <a:r>
              <a:rPr lang="ja-JP" altLang="en-US" b="1" dirty="0">
                <a:latin typeface="Meiryo UI" panose="020B0604030504040204" pitchFamily="50" charset="-128"/>
                <a:ea typeface="Meiryo UI" panose="020B0604030504040204" pitchFamily="50" charset="-128"/>
              </a:rPr>
              <a:t>プラス方向</a:t>
            </a:r>
            <a:endParaRPr kumimoji="1" lang="ja-JP" altLang="en-US"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5C8805E-2002-4D4A-B043-6D3961516AE9}"/>
              </a:ext>
            </a:extLst>
          </p:cNvPr>
          <p:cNvSpPr txBox="1"/>
          <p:nvPr/>
        </p:nvSpPr>
        <p:spPr>
          <a:xfrm>
            <a:off x="561658" y="3250898"/>
            <a:ext cx="1393330" cy="369332"/>
          </a:xfrm>
          <a:prstGeom prst="rect">
            <a:avLst/>
          </a:prstGeom>
          <a:solidFill>
            <a:schemeClr val="bg1"/>
          </a:solidFill>
          <a:ln>
            <a:solidFill>
              <a:schemeClr val="tx1"/>
            </a:solidFill>
          </a:ln>
        </p:spPr>
        <p:txBody>
          <a:bodyPr wrap="none" rtlCol="0">
            <a:spAutoFit/>
          </a:bodyPr>
          <a:lstStyle/>
          <a:p>
            <a:r>
              <a:rPr lang="ja-JP" altLang="en-US" b="1" dirty="0">
                <a:latin typeface="Meiryo UI" panose="020B0604030504040204" pitchFamily="50" charset="-128"/>
                <a:ea typeface="Meiryo UI" panose="020B0604030504040204" pitchFamily="50" charset="-128"/>
              </a:rPr>
              <a:t>マイナス方向</a:t>
            </a:r>
            <a:endParaRPr kumimoji="1" lang="ja-JP" altLang="en-US"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E07E2A8-63D6-43E4-8ED6-E94CE96D7B89}"/>
              </a:ext>
            </a:extLst>
          </p:cNvPr>
          <p:cNvSpPr txBox="1"/>
          <p:nvPr/>
        </p:nvSpPr>
        <p:spPr>
          <a:xfrm>
            <a:off x="2259690" y="711208"/>
            <a:ext cx="4599337" cy="338554"/>
          </a:xfrm>
          <a:prstGeom prst="rect">
            <a:avLst/>
          </a:prstGeom>
          <a:noFill/>
        </p:spPr>
        <p:txBody>
          <a:bodyPr wrap="none" rtlCol="0">
            <a:spAutoFit/>
          </a:bodyPr>
          <a:lstStyle/>
          <a:p>
            <a:pPr algn="ctr"/>
            <a:r>
              <a:rPr lang="ja-JP" altLang="en-US" sz="1600" dirty="0">
                <a:latin typeface="Meiryo UI" panose="020B0604030504040204" pitchFamily="50" charset="-128"/>
                <a:ea typeface="Meiryo UI" panose="020B0604030504040204" pitchFamily="50" charset="-128"/>
              </a:rPr>
              <a:t>（人が矢印マークと治具の</a:t>
            </a:r>
            <a:r>
              <a:rPr kumimoji="1" lang="ja-JP" altLang="en-US" sz="1600" dirty="0">
                <a:latin typeface="Meiryo UI" panose="020B0604030504040204" pitchFamily="50" charset="-128"/>
                <a:ea typeface="Meiryo UI" panose="020B0604030504040204" pitchFamily="50" charset="-128"/>
              </a:rPr>
              <a:t>セット位置を確認している）</a:t>
            </a:r>
          </a:p>
        </p:txBody>
      </p:sp>
      <p:grpSp>
        <p:nvGrpSpPr>
          <p:cNvPr id="42" name="グループ化 41">
            <a:extLst>
              <a:ext uri="{FF2B5EF4-FFF2-40B4-BE49-F238E27FC236}">
                <a16:creationId xmlns:a16="http://schemas.microsoft.com/office/drawing/2014/main" id="{41BC61F6-0F54-410F-A463-14CCD8CFE50C}"/>
              </a:ext>
            </a:extLst>
          </p:cNvPr>
          <p:cNvGrpSpPr/>
          <p:nvPr/>
        </p:nvGrpSpPr>
        <p:grpSpPr>
          <a:xfrm>
            <a:off x="507144" y="4225795"/>
            <a:ext cx="3821551" cy="1995064"/>
            <a:chOff x="-123754" y="4262852"/>
            <a:chExt cx="5620273" cy="2803534"/>
          </a:xfrm>
        </p:grpSpPr>
        <p:pic>
          <p:nvPicPr>
            <p:cNvPr id="43" name="図 42">
              <a:extLst>
                <a:ext uri="{FF2B5EF4-FFF2-40B4-BE49-F238E27FC236}">
                  <a16:creationId xmlns:a16="http://schemas.microsoft.com/office/drawing/2014/main" id="{176702D3-84EB-4856-958C-AEFB16932078}"/>
                </a:ext>
              </a:extLst>
            </p:cNvPr>
            <p:cNvPicPr>
              <a:picLocks noChangeAspect="1"/>
            </p:cNvPicPr>
            <p:nvPr/>
          </p:nvPicPr>
          <p:blipFill rotWithShape="1">
            <a:blip r:embed="rId8"/>
            <a:srcRect t="25421" r="26694" b="4662"/>
            <a:stretch/>
          </p:blipFill>
          <p:spPr>
            <a:xfrm>
              <a:off x="-123754" y="4262852"/>
              <a:ext cx="3854447" cy="2344255"/>
            </a:xfrm>
            <a:prstGeom prst="rect">
              <a:avLst/>
            </a:prstGeom>
          </p:spPr>
        </p:pic>
        <p:sp>
          <p:nvSpPr>
            <p:cNvPr id="44" name="テキスト ボックス 21">
              <a:extLst>
                <a:ext uri="{FF2B5EF4-FFF2-40B4-BE49-F238E27FC236}">
                  <a16:creationId xmlns:a16="http://schemas.microsoft.com/office/drawing/2014/main" id="{CC038D34-DB5C-4AC7-9102-6C007192F043}"/>
                </a:ext>
              </a:extLst>
            </p:cNvPr>
            <p:cNvSpPr txBox="1"/>
            <p:nvPr/>
          </p:nvSpPr>
          <p:spPr>
            <a:xfrm>
              <a:off x="1657069" y="4594196"/>
              <a:ext cx="342653" cy="34578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A</a:t>
              </a:r>
              <a:endParaRPr kumimoji="1" lang="ja-JP" altLang="en-US" sz="1100" dirty="0">
                <a:latin typeface="Meiryo UI" panose="020B0604030504040204" pitchFamily="50" charset="-128"/>
                <a:ea typeface="Meiryo UI" panose="020B0604030504040204" pitchFamily="50" charset="-128"/>
              </a:endParaRPr>
            </a:p>
          </p:txBody>
        </p:sp>
        <p:sp>
          <p:nvSpPr>
            <p:cNvPr id="45" name="テキスト ボックス 22">
              <a:extLst>
                <a:ext uri="{FF2B5EF4-FFF2-40B4-BE49-F238E27FC236}">
                  <a16:creationId xmlns:a16="http://schemas.microsoft.com/office/drawing/2014/main" id="{FDAD26AB-3EEA-4E25-93C6-4C0C742A60C1}"/>
                </a:ext>
              </a:extLst>
            </p:cNvPr>
            <p:cNvSpPr txBox="1"/>
            <p:nvPr/>
          </p:nvSpPr>
          <p:spPr>
            <a:xfrm>
              <a:off x="1480133" y="5036429"/>
              <a:ext cx="342390" cy="306782"/>
            </a:xfrm>
            <a:prstGeom prst="rect">
              <a:avLst/>
            </a:prstGeom>
            <a:solidFill>
              <a:srgbClr val="FFFF00"/>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B</a:t>
              </a:r>
              <a:endParaRPr kumimoji="1" lang="ja-JP" altLang="en-US" sz="1100" dirty="0">
                <a:latin typeface="Meiryo UI" panose="020B0604030504040204" pitchFamily="50" charset="-128"/>
                <a:ea typeface="Meiryo UI" panose="020B0604030504040204" pitchFamily="50" charset="-128"/>
              </a:endParaRPr>
            </a:p>
          </p:txBody>
        </p:sp>
        <p:cxnSp>
          <p:nvCxnSpPr>
            <p:cNvPr id="46" name="直線矢印コネクタ 45">
              <a:extLst>
                <a:ext uri="{FF2B5EF4-FFF2-40B4-BE49-F238E27FC236}">
                  <a16:creationId xmlns:a16="http://schemas.microsoft.com/office/drawing/2014/main" id="{5C05E1F2-0BCF-4687-850E-2A85B2729FA0}"/>
                </a:ext>
              </a:extLst>
            </p:cNvPr>
            <p:cNvCxnSpPr>
              <a:cxnSpLocks/>
            </p:cNvCxnSpPr>
            <p:nvPr/>
          </p:nvCxnSpPr>
          <p:spPr>
            <a:xfrm flipH="1">
              <a:off x="1238677" y="4761066"/>
              <a:ext cx="482912" cy="2001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FE8DD616-05F2-4668-9C66-0AFF3A525DF2}"/>
                </a:ext>
              </a:extLst>
            </p:cNvPr>
            <p:cNvCxnSpPr>
              <a:cxnSpLocks/>
              <a:stCxn id="45" idx="1"/>
            </p:cNvCxnSpPr>
            <p:nvPr/>
          </p:nvCxnSpPr>
          <p:spPr>
            <a:xfrm flipH="1" flipV="1">
              <a:off x="1143400" y="5111520"/>
              <a:ext cx="336732" cy="783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矢印: 下 29">
              <a:extLst>
                <a:ext uri="{FF2B5EF4-FFF2-40B4-BE49-F238E27FC236}">
                  <a16:creationId xmlns:a16="http://schemas.microsoft.com/office/drawing/2014/main" id="{55843418-09E3-4E4F-BAE7-42C85F56FA64}"/>
                </a:ext>
              </a:extLst>
            </p:cNvPr>
            <p:cNvSpPr/>
            <p:nvPr/>
          </p:nvSpPr>
          <p:spPr>
            <a:xfrm>
              <a:off x="949294" y="5351187"/>
              <a:ext cx="388211" cy="264833"/>
            </a:xfrm>
            <a:prstGeom prst="downArrow">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49" name="楕円 48">
              <a:extLst>
                <a:ext uri="{FF2B5EF4-FFF2-40B4-BE49-F238E27FC236}">
                  <a16:creationId xmlns:a16="http://schemas.microsoft.com/office/drawing/2014/main" id="{0164E44D-057E-46AA-B81F-5EB6DC74D299}"/>
                </a:ext>
              </a:extLst>
            </p:cNvPr>
            <p:cNvSpPr/>
            <p:nvPr/>
          </p:nvSpPr>
          <p:spPr>
            <a:xfrm>
              <a:off x="1072416" y="5140232"/>
              <a:ext cx="73024" cy="6750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E5C9A6E6-B3B8-4EF5-B1A0-874CF088123F}"/>
                </a:ext>
              </a:extLst>
            </p:cNvPr>
            <p:cNvSpPr/>
            <p:nvPr/>
          </p:nvSpPr>
          <p:spPr>
            <a:xfrm>
              <a:off x="996960" y="4852801"/>
              <a:ext cx="340544" cy="4081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51" name="テキスト ボックス 10">
              <a:extLst>
                <a:ext uri="{FF2B5EF4-FFF2-40B4-BE49-F238E27FC236}">
                  <a16:creationId xmlns:a16="http://schemas.microsoft.com/office/drawing/2014/main" id="{5F550B3E-4AF6-487F-AB5D-B02467ACD4CE}"/>
                </a:ext>
              </a:extLst>
            </p:cNvPr>
            <p:cNvSpPr txBox="1"/>
            <p:nvPr/>
          </p:nvSpPr>
          <p:spPr>
            <a:xfrm>
              <a:off x="22777" y="4870405"/>
              <a:ext cx="867433" cy="35513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200" b="1" dirty="0">
                  <a:solidFill>
                    <a:schemeClr val="bg1"/>
                  </a:solidFill>
                  <a:latin typeface="Meiryo UI" panose="020B0604030504040204" pitchFamily="50" charset="-128"/>
                  <a:ea typeface="Meiryo UI" panose="020B0604030504040204" pitchFamily="50" charset="-128"/>
                </a:rPr>
                <a:t>位置決め部分</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6925A287-1D7B-43A4-A843-3465CB04811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666" t="13163" r="38417" b="13294"/>
            <a:stretch/>
          </p:blipFill>
          <p:spPr>
            <a:xfrm rot="5400000">
              <a:off x="4170554" y="5740420"/>
              <a:ext cx="1106754" cy="1545177"/>
            </a:xfrm>
            <a:prstGeom prst="rect">
              <a:avLst/>
            </a:prstGeom>
          </p:spPr>
        </p:pic>
      </p:grpSp>
      <p:grpSp>
        <p:nvGrpSpPr>
          <p:cNvPr id="77" name="グループ化 76"/>
          <p:cNvGrpSpPr/>
          <p:nvPr/>
        </p:nvGrpSpPr>
        <p:grpSpPr>
          <a:xfrm>
            <a:off x="5424955" y="1132766"/>
            <a:ext cx="1068567" cy="794620"/>
            <a:chOff x="5990815" y="2060700"/>
            <a:chExt cx="1079153" cy="801015"/>
          </a:xfrm>
        </p:grpSpPr>
        <p:pic>
          <p:nvPicPr>
            <p:cNvPr id="35" name="図 34">
              <a:extLst>
                <a:ext uri="{FF2B5EF4-FFF2-40B4-BE49-F238E27FC236}">
                  <a16:creationId xmlns:a16="http://schemas.microsoft.com/office/drawing/2014/main" id="{689010B1-C895-451F-8FB2-4BA4EC0DA2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0815" y="2060700"/>
              <a:ext cx="1079153" cy="801015"/>
            </a:xfrm>
            <a:prstGeom prst="rect">
              <a:avLst/>
            </a:prstGeom>
          </p:spPr>
        </p:pic>
        <p:sp>
          <p:nvSpPr>
            <p:cNvPr id="73" name="正方形/長方形 72"/>
            <p:cNvSpPr/>
            <p:nvPr/>
          </p:nvSpPr>
          <p:spPr>
            <a:xfrm>
              <a:off x="6056832" y="2123105"/>
              <a:ext cx="481055" cy="108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6060423" y="2484308"/>
              <a:ext cx="481056" cy="13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6262187" y="2066454"/>
              <a:ext cx="429203" cy="230832"/>
            </a:xfrm>
            <a:prstGeom prst="rect">
              <a:avLst/>
            </a:prstGeom>
            <a:noFill/>
          </p:spPr>
          <p:txBody>
            <a:bodyPr wrap="none" rtlCol="0">
              <a:spAutoFit/>
            </a:bodyPr>
            <a:lstStyle/>
            <a:p>
              <a:r>
                <a:rPr lang="ja-JP" altLang="en-US" sz="900" b="1" dirty="0">
                  <a:latin typeface="游ゴシック" panose="020B0400000000000000" pitchFamily="50" charset="-128"/>
                  <a:ea typeface="游ゴシック" panose="020B0400000000000000" pitchFamily="50" charset="-128"/>
                </a:rPr>
                <a:t>上</a:t>
              </a:r>
              <a:r>
                <a:rPr kumimoji="1" lang="ja-JP" altLang="en-US" sz="900" b="1" dirty="0">
                  <a:latin typeface="游ゴシック" panose="020B0400000000000000" pitchFamily="50" charset="-128"/>
                  <a:ea typeface="游ゴシック" panose="020B0400000000000000" pitchFamily="50" charset="-128"/>
                </a:rPr>
                <a:t>側</a:t>
              </a:r>
            </a:p>
          </p:txBody>
        </p:sp>
        <p:sp>
          <p:nvSpPr>
            <p:cNvPr id="74" name="テキスト ボックス 73"/>
            <p:cNvSpPr txBox="1"/>
            <p:nvPr/>
          </p:nvSpPr>
          <p:spPr>
            <a:xfrm>
              <a:off x="6246855" y="2442046"/>
              <a:ext cx="429203" cy="230832"/>
            </a:xfrm>
            <a:prstGeom prst="rect">
              <a:avLst/>
            </a:prstGeom>
            <a:noFill/>
          </p:spPr>
          <p:txBody>
            <a:bodyPr wrap="none" rtlCol="0">
              <a:spAutoFit/>
            </a:bodyPr>
            <a:lstStyle/>
            <a:p>
              <a:r>
                <a:rPr lang="ja-JP" altLang="en-US" sz="900" b="1" dirty="0">
                  <a:latin typeface="游ゴシック" panose="020B0400000000000000" pitchFamily="50" charset="-128"/>
                  <a:ea typeface="游ゴシック" panose="020B0400000000000000" pitchFamily="50" charset="-128"/>
                </a:rPr>
                <a:t>下</a:t>
              </a:r>
              <a:r>
                <a:rPr kumimoji="1" lang="ja-JP" altLang="en-US" sz="900" b="1" dirty="0">
                  <a:latin typeface="游ゴシック" panose="020B0400000000000000" pitchFamily="50" charset="-128"/>
                  <a:ea typeface="游ゴシック" panose="020B0400000000000000" pitchFamily="50" charset="-128"/>
                </a:rPr>
                <a:t>側</a:t>
              </a:r>
            </a:p>
          </p:txBody>
        </p:sp>
      </p:grpSp>
      <p:grpSp>
        <p:nvGrpSpPr>
          <p:cNvPr id="10" name="グループ化 9">
            <a:extLst>
              <a:ext uri="{FF2B5EF4-FFF2-40B4-BE49-F238E27FC236}">
                <a16:creationId xmlns:a16="http://schemas.microsoft.com/office/drawing/2014/main" id="{77D98606-0383-4DB4-A862-92552298A4B8}"/>
              </a:ext>
            </a:extLst>
          </p:cNvPr>
          <p:cNvGrpSpPr/>
          <p:nvPr/>
        </p:nvGrpSpPr>
        <p:grpSpPr>
          <a:xfrm>
            <a:off x="5359392" y="5049853"/>
            <a:ext cx="4773354" cy="1650706"/>
            <a:chOff x="5359392" y="5049853"/>
            <a:chExt cx="4773354" cy="1650706"/>
          </a:xfrm>
        </p:grpSpPr>
        <p:sp>
          <p:nvSpPr>
            <p:cNvPr id="111" name="雲形吹き出し 52">
              <a:extLst>
                <a:ext uri="{FF2B5EF4-FFF2-40B4-BE49-F238E27FC236}">
                  <a16:creationId xmlns:a16="http://schemas.microsoft.com/office/drawing/2014/main" id="{9479974F-6999-4E62-954A-0A211AF3DFC0}"/>
                </a:ext>
              </a:extLst>
            </p:cNvPr>
            <p:cNvSpPr/>
            <p:nvPr/>
          </p:nvSpPr>
          <p:spPr>
            <a:xfrm>
              <a:off x="5359392" y="5049853"/>
              <a:ext cx="3789326" cy="1650706"/>
            </a:xfrm>
            <a:prstGeom prst="cloudCallout">
              <a:avLst>
                <a:gd name="adj1" fmla="val -59295"/>
                <a:gd name="adj2" fmla="val 6468"/>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736489" y="5376422"/>
              <a:ext cx="4396257" cy="923330"/>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やっぱり、製品を回転させた時に</a:t>
              </a:r>
              <a:endParaRPr lang="en-US" altLang="ja-JP" sz="1600" dirty="0">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ワークセット位置が</a:t>
              </a:r>
              <a:r>
                <a:rPr lang="en-US" altLang="ja-JP" b="1" u="sng" dirty="0">
                  <a:solidFill>
                    <a:srgbClr val="FF0000"/>
                  </a:solidFill>
                  <a:latin typeface="Meiryo UI" panose="020B0604030504040204" pitchFamily="50" charset="-128"/>
                  <a:ea typeface="Meiryo UI" panose="020B0604030504040204" pitchFamily="50" charset="-128"/>
                </a:rPr>
                <a:t>6mm</a:t>
              </a:r>
              <a:r>
                <a:rPr lang="ja-JP" altLang="en-US" b="1" u="sng" dirty="0">
                  <a:solidFill>
                    <a:srgbClr val="FF0000"/>
                  </a:solidFill>
                  <a:latin typeface="Meiryo UI" panose="020B0604030504040204" pitchFamily="50" charset="-128"/>
                  <a:ea typeface="Meiryo UI" panose="020B0604030504040204" pitchFamily="50" charset="-128"/>
                </a:rPr>
                <a:t>ズレ</a:t>
              </a:r>
              <a:r>
                <a:rPr lang="ja-JP" altLang="en-US" b="1" u="sng" dirty="0" err="1">
                  <a:solidFill>
                    <a:srgbClr val="FF0000"/>
                  </a:solidFill>
                  <a:latin typeface="Meiryo UI" panose="020B0604030504040204" pitchFamily="50" charset="-128"/>
                  <a:ea typeface="Meiryo UI" panose="020B0604030504040204" pitchFamily="50" charset="-128"/>
                </a:rPr>
                <a:t>る</a:t>
              </a:r>
              <a:r>
                <a:rPr lang="ja-JP" altLang="en-US" b="1" u="sng" dirty="0">
                  <a:solidFill>
                    <a:srgbClr val="FF0000"/>
                  </a:solidFill>
                  <a:latin typeface="Meiryo UI" panose="020B0604030504040204" pitchFamily="50" charset="-128"/>
                  <a:ea typeface="Meiryo UI" panose="020B0604030504040204" pitchFamily="50" charset="-128"/>
                </a:rPr>
                <a:t>と</a:t>
              </a:r>
              <a:endParaRPr lang="en-US" altLang="ja-JP" b="1" u="sng" dirty="0">
                <a:solidFill>
                  <a:srgbClr val="FF0000"/>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測定ができない</a:t>
              </a:r>
              <a:r>
                <a:rPr lang="ja-JP" altLang="en-US" sz="1600" dirty="0">
                  <a:latin typeface="Meiryo UI" panose="020B0604030504040204" pitchFamily="50" charset="-128"/>
                  <a:ea typeface="Meiryo UI" panose="020B0604030504040204" pitchFamily="50" charset="-128"/>
                </a:rPr>
                <a:t>ことが分かった。</a:t>
              </a:r>
              <a:endParaRPr lang="en-US" altLang="ja-JP" sz="1600" dirty="0">
                <a:latin typeface="Meiryo UI" panose="020B0604030504040204" pitchFamily="50" charset="-128"/>
                <a:ea typeface="Meiryo UI" panose="020B0604030504040204" pitchFamily="50" charset="-128"/>
              </a:endParaRPr>
            </a:p>
          </p:txBody>
        </p:sp>
      </p:grpSp>
      <p:sp>
        <p:nvSpPr>
          <p:cNvPr id="91" name="テキスト ボックス 90"/>
          <p:cNvSpPr txBox="1"/>
          <p:nvPr/>
        </p:nvSpPr>
        <p:spPr>
          <a:xfrm>
            <a:off x="160518" y="81673"/>
            <a:ext cx="2480166"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要因の検証</a:t>
            </a:r>
            <a:r>
              <a:rPr lang="en-US" altLang="ja-JP" sz="3200" b="1" dirty="0">
                <a:latin typeface="Meiryo UI" panose="020B0604030504040204" pitchFamily="50" charset="-128"/>
                <a:ea typeface="Meiryo UI" panose="020B0604030504040204" pitchFamily="50" charset="-128"/>
              </a:rPr>
              <a:t>2</a:t>
            </a:r>
            <a:endParaRPr lang="ja-JP" altLang="en-US" sz="3200" b="1"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22/31</a:t>
            </a:r>
            <a:endParaRPr kumimoji="1" lang="ja-JP" altLang="en-US" sz="1200" b="1" dirty="0">
              <a:latin typeface="Meiryo UI" panose="020B0604030504040204" pitchFamily="50" charset="-128"/>
              <a:ea typeface="Meiryo UI" panose="020B0604030504040204" pitchFamily="50" charset="-128"/>
            </a:endParaRPr>
          </a:p>
        </p:txBody>
      </p:sp>
      <p:sp>
        <p:nvSpPr>
          <p:cNvPr id="62" name="下矢印 61"/>
          <p:cNvSpPr/>
          <p:nvPr/>
        </p:nvSpPr>
        <p:spPr>
          <a:xfrm>
            <a:off x="1111681" y="3043249"/>
            <a:ext cx="323165" cy="212062"/>
          </a:xfrm>
          <a:prstGeom prst="downArrow">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下矢印 78"/>
          <p:cNvSpPr/>
          <p:nvPr/>
        </p:nvSpPr>
        <p:spPr>
          <a:xfrm rot="10800000" flipH="1">
            <a:off x="1110514" y="1960264"/>
            <a:ext cx="365683" cy="239576"/>
          </a:xfrm>
          <a:prstGeom prst="downArrow">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3D9E46B1-427E-44F8-9068-B2458C0E5EF5}"/>
              </a:ext>
            </a:extLst>
          </p:cNvPr>
          <p:cNvSpPr txBox="1"/>
          <p:nvPr/>
        </p:nvSpPr>
        <p:spPr>
          <a:xfrm>
            <a:off x="292373" y="1069415"/>
            <a:ext cx="3190297" cy="338554"/>
          </a:xfrm>
          <a:prstGeom prst="rect">
            <a:avLst/>
          </a:prstGeom>
          <a:noFill/>
        </p:spPr>
        <p:txBody>
          <a:bodyPr wrap="none" rtlCol="0">
            <a:spAutoFit/>
          </a:bodyPr>
          <a:lstStyle/>
          <a:p>
            <a:pPr algn="ctr"/>
            <a:r>
              <a:rPr kumimoji="1" lang="ja-JP" altLang="en-US" sz="1600" dirty="0">
                <a:latin typeface="Meiryo UI" panose="020B0604030504040204" pitchFamily="50" charset="-128"/>
                <a:ea typeface="Meiryo UI" panose="020B0604030504040204" pitchFamily="50" charset="-128"/>
              </a:rPr>
              <a:t>セット位置を</a:t>
            </a:r>
            <a:r>
              <a:rPr lang="ja-JP" altLang="en-US" sz="1600" dirty="0">
                <a:latin typeface="Meiryo UI" panose="020B0604030504040204" pitchFamily="50" charset="-128"/>
                <a:ea typeface="Meiryo UI" panose="020B0604030504040204" pitchFamily="50" charset="-128"/>
              </a:rPr>
              <a:t>ズラ</a:t>
            </a:r>
            <a:r>
              <a:rPr kumimoji="1" lang="ja-JP" altLang="en-US" sz="1600" dirty="0">
                <a:latin typeface="Meiryo UI" panose="020B0604030504040204" pitchFamily="50" charset="-128"/>
                <a:ea typeface="Meiryo UI" panose="020B0604030504040204" pitchFamily="50" charset="-128"/>
              </a:rPr>
              <a:t>したらどうなるの？？</a:t>
            </a:r>
            <a:endParaRPr kumimoji="1" lang="en-US" altLang="ja-JP" sz="16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83A1B1A8-F8FE-4B9A-A90F-48D50A9D145C}"/>
              </a:ext>
            </a:extLst>
          </p:cNvPr>
          <p:cNvPicPr>
            <a:picLocks noChangeAspect="1"/>
          </p:cNvPicPr>
          <p:nvPr/>
        </p:nvPicPr>
        <p:blipFill>
          <a:blip r:embed="rId11"/>
          <a:stretch>
            <a:fillRect/>
          </a:stretch>
        </p:blipFill>
        <p:spPr>
          <a:xfrm>
            <a:off x="6519657" y="993910"/>
            <a:ext cx="5462463" cy="948568"/>
          </a:xfrm>
          <a:prstGeom prst="rect">
            <a:avLst/>
          </a:prstGeom>
        </p:spPr>
      </p:pic>
      <p:sp>
        <p:nvSpPr>
          <p:cNvPr id="36" name="正方形/長方形 35">
            <a:extLst>
              <a:ext uri="{FF2B5EF4-FFF2-40B4-BE49-F238E27FC236}">
                <a16:creationId xmlns:a16="http://schemas.microsoft.com/office/drawing/2014/main" id="{F25CBE90-ADB8-4064-9141-FD04283CBC40}"/>
              </a:ext>
            </a:extLst>
          </p:cNvPr>
          <p:cNvSpPr/>
          <p:nvPr/>
        </p:nvSpPr>
        <p:spPr>
          <a:xfrm>
            <a:off x="11073105" y="1596534"/>
            <a:ext cx="903847" cy="35037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3" name="テキスト ボックス 102">
            <a:extLst>
              <a:ext uri="{FF2B5EF4-FFF2-40B4-BE49-F238E27FC236}">
                <a16:creationId xmlns:a16="http://schemas.microsoft.com/office/drawing/2014/main" id="{EFC8B533-E139-4234-8858-0845D4771A3C}"/>
              </a:ext>
            </a:extLst>
          </p:cNvPr>
          <p:cNvSpPr txBox="1"/>
          <p:nvPr/>
        </p:nvSpPr>
        <p:spPr>
          <a:xfrm>
            <a:off x="2249106" y="2259313"/>
            <a:ext cx="570990"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+2㎜</a:t>
            </a:r>
            <a:endParaRPr kumimoji="1" lang="ja-JP" altLang="en-US" sz="1200" b="1" dirty="0">
              <a:latin typeface="Meiryo UI" panose="020B0604030504040204" pitchFamily="50" charset="-128"/>
              <a:ea typeface="Meiryo UI" panose="020B0604030504040204" pitchFamily="50" charset="-128"/>
            </a:endParaRPr>
          </a:p>
        </p:txBody>
      </p:sp>
      <p:sp>
        <p:nvSpPr>
          <p:cNvPr id="104" name="テキスト ボックス 103">
            <a:extLst>
              <a:ext uri="{FF2B5EF4-FFF2-40B4-BE49-F238E27FC236}">
                <a16:creationId xmlns:a16="http://schemas.microsoft.com/office/drawing/2014/main" id="{D9056704-359D-4115-A09F-8BD2D8B0AA91}"/>
              </a:ext>
            </a:extLst>
          </p:cNvPr>
          <p:cNvSpPr txBox="1"/>
          <p:nvPr/>
        </p:nvSpPr>
        <p:spPr>
          <a:xfrm>
            <a:off x="2322159" y="2063827"/>
            <a:ext cx="620683" cy="276999"/>
          </a:xfrm>
          <a:prstGeom prst="rect">
            <a:avLst/>
          </a:prstGeom>
          <a:noFill/>
        </p:spPr>
        <p:txBody>
          <a:bodyPr wrap="none" rtlCol="0">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４</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105" name="テキスト ボックス 104">
            <a:extLst>
              <a:ext uri="{FF2B5EF4-FFF2-40B4-BE49-F238E27FC236}">
                <a16:creationId xmlns:a16="http://schemas.microsoft.com/office/drawing/2014/main" id="{46A56B40-9C9F-4869-8CC2-E18F7D46AE78}"/>
              </a:ext>
            </a:extLst>
          </p:cNvPr>
          <p:cNvSpPr txBox="1"/>
          <p:nvPr/>
        </p:nvSpPr>
        <p:spPr>
          <a:xfrm>
            <a:off x="2394704" y="1806714"/>
            <a:ext cx="692818" cy="307777"/>
          </a:xfrm>
          <a:prstGeom prst="rect">
            <a:avLst/>
          </a:prstGeom>
          <a:solidFill>
            <a:schemeClr val="bg1"/>
          </a:solidFill>
        </p:spPr>
        <p:txBody>
          <a:bodyPr wrap="none" rtlCol="0">
            <a:spAutoFit/>
          </a:bodyPr>
          <a:lstStyle/>
          <a:p>
            <a:r>
              <a:rPr kumimoji="1" lang="en-US" altLang="ja-JP" sz="1400" b="1" dirty="0">
                <a:solidFill>
                  <a:srgbClr val="FF0000"/>
                </a:solidFill>
                <a:latin typeface="Meiryo UI" panose="020B0604030504040204" pitchFamily="50" charset="-128"/>
                <a:ea typeface="Meiryo UI" panose="020B0604030504040204" pitchFamily="50" charset="-128"/>
              </a:rPr>
              <a:t>+</a:t>
            </a:r>
            <a:r>
              <a:rPr kumimoji="1" lang="ja-JP" altLang="en-US" sz="1400" b="1" dirty="0">
                <a:solidFill>
                  <a:srgbClr val="FF0000"/>
                </a:solidFill>
                <a:latin typeface="Meiryo UI" panose="020B0604030504040204" pitchFamily="50" charset="-128"/>
                <a:ea typeface="Meiryo UI" panose="020B0604030504040204" pitchFamily="50" charset="-128"/>
              </a:rPr>
              <a:t>６</a:t>
            </a:r>
            <a:r>
              <a:rPr kumimoji="1" lang="en-US" altLang="ja-JP" sz="1400" b="1" dirty="0">
                <a:solidFill>
                  <a:srgbClr val="FF0000"/>
                </a:solidFill>
                <a:latin typeface="Meiryo UI" panose="020B0604030504040204" pitchFamily="50" charset="-128"/>
                <a:ea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pic>
        <p:nvPicPr>
          <p:cNvPr id="106" name="図 105">
            <a:extLst>
              <a:ext uri="{FF2B5EF4-FFF2-40B4-BE49-F238E27FC236}">
                <a16:creationId xmlns:a16="http://schemas.microsoft.com/office/drawing/2014/main" id="{6B90D480-89FA-4A42-BFDE-349C1D32B0E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43" b="89976" l="9945" r="100000"/>
                    </a14:imgEffect>
                  </a14:imgLayer>
                </a14:imgProps>
              </a:ext>
              <a:ext uri="{28A0092B-C50C-407E-A947-70E740481C1C}">
                <a14:useLocalDpi xmlns:a14="http://schemas.microsoft.com/office/drawing/2010/main" val="0"/>
              </a:ext>
            </a:extLst>
          </a:blip>
          <a:srcRect l="26405" t="13137" r="2780" b="11209"/>
          <a:stretch/>
        </p:blipFill>
        <p:spPr>
          <a:xfrm rot="5400000">
            <a:off x="11027533" y="5581734"/>
            <a:ext cx="1269282" cy="1017018"/>
          </a:xfrm>
          <a:prstGeom prst="rect">
            <a:avLst/>
          </a:prstGeom>
        </p:spPr>
      </p:pic>
      <p:pic>
        <p:nvPicPr>
          <p:cNvPr id="108" name="Picture 2" descr="正面から見た走る男性のイラスト | かわいいフリー素材集 いらすとや">
            <a:extLst>
              <a:ext uri="{FF2B5EF4-FFF2-40B4-BE49-F238E27FC236}">
                <a16:creationId xmlns:a16="http://schemas.microsoft.com/office/drawing/2014/main" id="{CDE15C79-C868-4D67-83F2-414D9F11FE8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3591" t="55899" r="60790" b="33857"/>
          <a:stretch/>
        </p:blipFill>
        <p:spPr bwMode="auto">
          <a:xfrm rot="1958102">
            <a:off x="11307674" y="4910212"/>
            <a:ext cx="450767" cy="657389"/>
          </a:xfrm>
          <a:prstGeom prst="rect">
            <a:avLst/>
          </a:prstGeom>
          <a:noFill/>
          <a:extLst>
            <a:ext uri="{909E8E84-426E-40DD-AFC4-6F175D3DCCD1}">
              <a14:hiddenFill xmlns:a14="http://schemas.microsoft.com/office/drawing/2010/main">
                <a:solidFill>
                  <a:srgbClr val="FFFFFF"/>
                </a:solidFill>
              </a14:hiddenFill>
            </a:ext>
          </a:extLst>
        </p:spPr>
      </p:pic>
      <p:sp>
        <p:nvSpPr>
          <p:cNvPr id="110" name="雲形吹き出し 37">
            <a:extLst>
              <a:ext uri="{FF2B5EF4-FFF2-40B4-BE49-F238E27FC236}">
                <a16:creationId xmlns:a16="http://schemas.microsoft.com/office/drawing/2014/main" id="{0FC11594-5C8F-4DE4-8BE7-BB884F4FABB8}"/>
              </a:ext>
            </a:extLst>
          </p:cNvPr>
          <p:cNvSpPr/>
          <p:nvPr/>
        </p:nvSpPr>
        <p:spPr>
          <a:xfrm>
            <a:off x="8818331" y="5489335"/>
            <a:ext cx="2362282" cy="1281202"/>
          </a:xfrm>
          <a:prstGeom prst="cloudCallout">
            <a:avLst>
              <a:gd name="adj1" fmla="val 62522"/>
              <a:gd name="adj2" fmla="val -14018"/>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latin typeface="Meiryo UI" panose="020B0604030504040204" pitchFamily="50" charset="-128"/>
                <a:ea typeface="Meiryo UI" panose="020B0604030504040204" pitchFamily="50" charset="-128"/>
              </a:rPr>
              <a:t>NG</a:t>
            </a:r>
            <a:r>
              <a:rPr lang="ja-JP" altLang="en-US" sz="1600" b="1" dirty="0">
                <a:solidFill>
                  <a:schemeClr val="tx1"/>
                </a:solidFill>
                <a:latin typeface="Meiryo UI" panose="020B0604030504040204" pitchFamily="50" charset="-128"/>
                <a:ea typeface="Meiryo UI" panose="020B0604030504040204" pitchFamily="50" charset="-128"/>
              </a:rPr>
              <a:t>になるのは</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分かるけど</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なんで測定</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できないんだろう</a:t>
            </a:r>
          </a:p>
        </p:txBody>
      </p:sp>
      <p:pic>
        <p:nvPicPr>
          <p:cNvPr id="83" name="図 8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8557" y="235273"/>
            <a:ext cx="410164" cy="410164"/>
          </a:xfrm>
          <a:prstGeom prst="rect">
            <a:avLst/>
          </a:prstGeom>
        </p:spPr>
      </p:pic>
      <p:pic>
        <p:nvPicPr>
          <p:cNvPr id="85" name="Picture 2" descr="テストの点数 イラスト素材 [ 5168275 ] - フォトライブラリー photolibrary"/>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559" t="82521" r="62663" b="1227"/>
          <a:stretch/>
        </p:blipFill>
        <p:spPr bwMode="auto">
          <a:xfrm>
            <a:off x="7924105" y="104891"/>
            <a:ext cx="602154" cy="622097"/>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グループ化 64"/>
          <p:cNvGrpSpPr/>
          <p:nvPr/>
        </p:nvGrpSpPr>
        <p:grpSpPr>
          <a:xfrm>
            <a:off x="2057600" y="1265497"/>
            <a:ext cx="3831049" cy="3168719"/>
            <a:chOff x="2064670" y="1328610"/>
            <a:chExt cx="3586393" cy="2832307"/>
          </a:xfrm>
        </p:grpSpPr>
        <p:grpSp>
          <p:nvGrpSpPr>
            <p:cNvPr id="7" name="グループ化 6"/>
            <p:cNvGrpSpPr/>
            <p:nvPr/>
          </p:nvGrpSpPr>
          <p:grpSpPr>
            <a:xfrm>
              <a:off x="2064670" y="1328610"/>
              <a:ext cx="3586393" cy="2832307"/>
              <a:chOff x="2031882" y="1346369"/>
              <a:chExt cx="3586393" cy="2832307"/>
            </a:xfrm>
          </p:grpSpPr>
          <p:sp>
            <p:nvSpPr>
              <p:cNvPr id="131" name="四角形: 上の 2 つの角を切り取る 130">
                <a:extLst>
                  <a:ext uri="{FF2B5EF4-FFF2-40B4-BE49-F238E27FC236}">
                    <a16:creationId xmlns:a16="http://schemas.microsoft.com/office/drawing/2014/main" id="{3B943638-352D-40BF-925F-E50B1834C5E2}"/>
                  </a:ext>
                </a:extLst>
              </p:cNvPr>
              <p:cNvSpPr/>
              <p:nvPr/>
            </p:nvSpPr>
            <p:spPr>
              <a:xfrm rot="16200000">
                <a:off x="2922054" y="2446851"/>
                <a:ext cx="417675" cy="161733"/>
              </a:xfrm>
              <a:prstGeom prst="snip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3EBF7622-937D-423F-BC5C-F61B1F59FD6E}"/>
                  </a:ext>
                </a:extLst>
              </p:cNvPr>
              <p:cNvSpPr/>
              <p:nvPr/>
            </p:nvSpPr>
            <p:spPr>
              <a:xfrm>
                <a:off x="2813696" y="2809264"/>
                <a:ext cx="2237999" cy="985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rotWithShape="1">
              <a:blip r:embed="rId17" cstate="print">
                <a:extLst>
                  <a:ext uri="{28A0092B-C50C-407E-A947-70E740481C1C}">
                    <a14:useLocalDpi xmlns:a14="http://schemas.microsoft.com/office/drawing/2010/main" val="0"/>
                  </a:ext>
                </a:extLst>
              </a:blip>
              <a:srcRect l="20028" t="24883" r="24169" b="33821"/>
              <a:stretch/>
            </p:blipFill>
            <p:spPr>
              <a:xfrm>
                <a:off x="3038176" y="1369193"/>
                <a:ext cx="2224953" cy="2195418"/>
              </a:xfrm>
              <a:prstGeom prst="rect">
                <a:avLst/>
              </a:prstGeom>
            </p:spPr>
          </p:pic>
          <p:sp>
            <p:nvSpPr>
              <p:cNvPr id="30" name="テキスト ボックス 29">
                <a:extLst>
                  <a:ext uri="{FF2B5EF4-FFF2-40B4-BE49-F238E27FC236}">
                    <a16:creationId xmlns:a16="http://schemas.microsoft.com/office/drawing/2014/main" id="{5D846145-91B8-422D-B890-4EF8D2031862}"/>
                  </a:ext>
                </a:extLst>
              </p:cNvPr>
              <p:cNvSpPr txBox="1"/>
              <p:nvPr/>
            </p:nvSpPr>
            <p:spPr>
              <a:xfrm>
                <a:off x="3596354" y="3876065"/>
                <a:ext cx="981715" cy="302611"/>
              </a:xfrm>
              <a:prstGeom prst="rect">
                <a:avLst/>
              </a:prstGeom>
              <a:noFill/>
              <a:ln>
                <a:noFill/>
              </a:ln>
            </p:spPr>
            <p:txBody>
              <a:bodyPr wrap="none" rtlCol="0">
                <a:spAutoFit/>
              </a:bodyPr>
              <a:lstStyle/>
              <a:p>
                <a:r>
                  <a:rPr lang="ja-JP" altLang="en-US" sz="1600" b="1" dirty="0">
                    <a:solidFill>
                      <a:srgbClr val="0000FF"/>
                    </a:solidFill>
                    <a:latin typeface="Meiryo UI" panose="020B0604030504040204" pitchFamily="50" charset="-128"/>
                    <a:ea typeface="Meiryo UI" panose="020B0604030504040204" pitchFamily="50" charset="-128"/>
                  </a:rPr>
                  <a:t>セット位置</a:t>
                </a:r>
                <a:endParaRPr kumimoji="1" lang="ja-JP" altLang="en-US" sz="1600" b="1" dirty="0">
                  <a:solidFill>
                    <a:srgbClr val="0000FF"/>
                  </a:solidFill>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3D835F3D-C180-41A5-BD15-54873D6DECA3}"/>
                  </a:ext>
                </a:extLst>
              </p:cNvPr>
              <p:cNvSpPr/>
              <p:nvPr/>
            </p:nvSpPr>
            <p:spPr>
              <a:xfrm>
                <a:off x="2611128" y="2603032"/>
                <a:ext cx="398644" cy="1180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latin typeface="Meiryo UI" panose="020B0604030504040204" pitchFamily="50" charset="-128"/>
                  <a:ea typeface="Meiryo UI" panose="020B0604030504040204" pitchFamily="50" charset="-128"/>
                </a:endParaRPr>
              </a:p>
            </p:txBody>
          </p:sp>
          <p:cxnSp>
            <p:nvCxnSpPr>
              <p:cNvPr id="21" name="直線コネクタ 20"/>
              <p:cNvCxnSpPr>
                <a:cxnSpLocks/>
              </p:cNvCxnSpPr>
              <p:nvPr/>
            </p:nvCxnSpPr>
            <p:spPr>
              <a:xfrm>
                <a:off x="3968148" y="1346369"/>
                <a:ext cx="15870" cy="25548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CB1CF0A-6C2A-4506-B1E4-6CC3F4D6E720}"/>
                  </a:ext>
                </a:extLst>
              </p:cNvPr>
              <p:cNvSpPr txBox="1"/>
              <p:nvPr/>
            </p:nvSpPr>
            <p:spPr>
              <a:xfrm>
                <a:off x="2236000" y="2568320"/>
                <a:ext cx="533025" cy="275102"/>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-2㎜</a:t>
                </a:r>
                <a:endParaRPr kumimoji="1" lang="ja-JP" altLang="en-US" sz="1400" b="1" dirty="0">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4AEEE66A-FAA2-4424-8274-1838736765A0}"/>
                  </a:ext>
                </a:extLst>
              </p:cNvPr>
              <p:cNvSpPr txBox="1"/>
              <p:nvPr/>
            </p:nvSpPr>
            <p:spPr>
              <a:xfrm>
                <a:off x="2321185" y="2799479"/>
                <a:ext cx="587048" cy="275102"/>
              </a:xfrm>
              <a:prstGeom prst="rect">
                <a:avLst/>
              </a:prstGeom>
              <a:noFill/>
            </p:spPr>
            <p:txBody>
              <a:bodyPr wrap="none" rtlCol="0">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４</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58CE3E34-7BDD-4AF7-AB40-82112FB3F79F}"/>
                  </a:ext>
                </a:extLst>
              </p:cNvPr>
              <p:cNvSpPr txBox="1"/>
              <p:nvPr/>
            </p:nvSpPr>
            <p:spPr>
              <a:xfrm>
                <a:off x="2715797" y="3076106"/>
                <a:ext cx="602205" cy="275101"/>
              </a:xfrm>
              <a:prstGeom prst="rect">
                <a:avLst/>
              </a:prstGeom>
              <a:solidFill>
                <a:schemeClr val="bg1"/>
              </a:solidFill>
            </p:spPr>
            <p:txBody>
              <a:bodyPr wrap="square" rtlCol="0">
                <a:spAutoFit/>
              </a:bodyPr>
              <a:lstStyle/>
              <a:p>
                <a:r>
                  <a:rPr kumimoji="1" lang="en-US" altLang="ja-JP" sz="1400" b="1" dirty="0">
                    <a:solidFill>
                      <a:srgbClr val="FF0000"/>
                    </a:solidFill>
                    <a:latin typeface="Meiryo UI" panose="020B0604030504040204" pitchFamily="50" charset="-128"/>
                    <a:ea typeface="Meiryo UI" panose="020B0604030504040204" pitchFamily="50" charset="-128"/>
                  </a:rPr>
                  <a:t>-</a:t>
                </a:r>
                <a:r>
                  <a:rPr kumimoji="1" lang="ja-JP" altLang="en-US" sz="1400" b="1" dirty="0">
                    <a:solidFill>
                      <a:srgbClr val="FF0000"/>
                    </a:solidFill>
                    <a:latin typeface="Meiryo UI" panose="020B0604030504040204" pitchFamily="50" charset="-128"/>
                    <a:ea typeface="Meiryo UI" panose="020B0604030504040204" pitchFamily="50" charset="-128"/>
                  </a:rPr>
                  <a:t>６</a:t>
                </a:r>
                <a:r>
                  <a:rPr kumimoji="1" lang="en-US" altLang="ja-JP" sz="1400" b="1" dirty="0">
                    <a:solidFill>
                      <a:srgbClr val="FF0000"/>
                    </a:solidFill>
                    <a:latin typeface="Meiryo UI" panose="020B0604030504040204" pitchFamily="50" charset="-128"/>
                    <a:ea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cxnSp>
            <p:nvCxnSpPr>
              <p:cNvPr id="86" name="直線コネクタ 85">
                <a:extLst>
                  <a:ext uri="{FF2B5EF4-FFF2-40B4-BE49-F238E27FC236}">
                    <a16:creationId xmlns:a16="http://schemas.microsoft.com/office/drawing/2014/main" id="{E8C91BBF-475A-4BE3-AEC6-DCC9983BEA1F}"/>
                  </a:ext>
                </a:extLst>
              </p:cNvPr>
              <p:cNvCxnSpPr>
                <a:cxnSpLocks/>
              </p:cNvCxnSpPr>
              <p:nvPr/>
            </p:nvCxnSpPr>
            <p:spPr>
              <a:xfrm flipV="1">
                <a:off x="2850498" y="2544881"/>
                <a:ext cx="1181213" cy="155891"/>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2E173B71-18C7-41C9-AE1D-21B848ECCF71}"/>
                  </a:ext>
                </a:extLst>
              </p:cNvPr>
              <p:cNvCxnSpPr>
                <a:cxnSpLocks/>
              </p:cNvCxnSpPr>
              <p:nvPr/>
            </p:nvCxnSpPr>
            <p:spPr>
              <a:xfrm flipV="1">
                <a:off x="2884104" y="2561916"/>
                <a:ext cx="1091554" cy="375309"/>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709AC7DE-5EB6-47CF-AFA4-C7EF4C005CD0}"/>
                  </a:ext>
                </a:extLst>
              </p:cNvPr>
              <p:cNvCxnSpPr>
                <a:cxnSpLocks/>
              </p:cNvCxnSpPr>
              <p:nvPr/>
            </p:nvCxnSpPr>
            <p:spPr>
              <a:xfrm flipV="1">
                <a:off x="3275293" y="2585395"/>
                <a:ext cx="674782" cy="504261"/>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cxnSpLocks/>
              </p:cNvCxnSpPr>
              <p:nvPr/>
            </p:nvCxnSpPr>
            <p:spPr>
              <a:xfrm>
                <a:off x="2525657" y="2517723"/>
                <a:ext cx="3092618" cy="3667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AD700955-FB1D-42EA-9A9E-E6900D16D7C9}"/>
                  </a:ext>
                </a:extLst>
              </p:cNvPr>
              <p:cNvSpPr txBox="1"/>
              <p:nvPr/>
            </p:nvSpPr>
            <p:spPr>
              <a:xfrm>
                <a:off x="3368699" y="3450539"/>
                <a:ext cx="1494931" cy="275102"/>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位置決めストッパー</a:t>
                </a:r>
              </a:p>
            </p:txBody>
          </p:sp>
          <p:cxnSp>
            <p:nvCxnSpPr>
              <p:cNvPr id="1054" name="直線矢印コネクタ 1053">
                <a:extLst>
                  <a:ext uri="{FF2B5EF4-FFF2-40B4-BE49-F238E27FC236}">
                    <a16:creationId xmlns:a16="http://schemas.microsoft.com/office/drawing/2014/main" id="{B9B5640B-2179-4894-BD80-E9757D9D24C2}"/>
                  </a:ext>
                </a:extLst>
              </p:cNvPr>
              <p:cNvCxnSpPr>
                <a:cxnSpLocks/>
              </p:cNvCxnSpPr>
              <p:nvPr/>
            </p:nvCxnSpPr>
            <p:spPr>
              <a:xfrm flipH="1" flipV="1">
                <a:off x="3040270" y="2727930"/>
                <a:ext cx="657767" cy="76782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5D846145-91B8-422D-B890-4EF8D2031862}"/>
                  </a:ext>
                </a:extLst>
              </p:cNvPr>
              <p:cNvSpPr txBox="1"/>
              <p:nvPr/>
            </p:nvSpPr>
            <p:spPr>
              <a:xfrm>
                <a:off x="2031882" y="3288575"/>
                <a:ext cx="1052244" cy="275102"/>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マイナス方向</a:t>
                </a:r>
                <a:endParaRPr kumimoji="1" lang="ja-JP" altLang="en-US" sz="1400" b="1" dirty="0">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5D846145-91B8-422D-B890-4EF8D2031862}"/>
                  </a:ext>
                </a:extLst>
              </p:cNvPr>
              <p:cNvSpPr txBox="1"/>
              <p:nvPr/>
            </p:nvSpPr>
            <p:spPr>
              <a:xfrm>
                <a:off x="2379773" y="1612496"/>
                <a:ext cx="924691" cy="275102"/>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プラス方向</a:t>
                </a:r>
                <a:endParaRPr kumimoji="1" lang="ja-JP" altLang="en-US" sz="1400" b="1" dirty="0">
                  <a:latin typeface="Meiryo UI" panose="020B0604030504040204" pitchFamily="50" charset="-128"/>
                  <a:ea typeface="Meiryo UI" panose="020B0604030504040204" pitchFamily="50" charset="-128"/>
                </a:endParaRPr>
              </a:p>
            </p:txBody>
          </p:sp>
        </p:grpSp>
        <p:sp>
          <p:nvSpPr>
            <p:cNvPr id="81" name="正方形/長方形 80">
              <a:extLst>
                <a:ext uri="{FF2B5EF4-FFF2-40B4-BE49-F238E27FC236}">
                  <a16:creationId xmlns:a16="http://schemas.microsoft.com/office/drawing/2014/main" id="{2D151628-B3DC-4617-A5B8-C27248ADC21D}"/>
                </a:ext>
              </a:extLst>
            </p:cNvPr>
            <p:cNvSpPr/>
            <p:nvPr/>
          </p:nvSpPr>
          <p:spPr>
            <a:xfrm>
              <a:off x="2759856" y="3070140"/>
              <a:ext cx="568269" cy="25987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latin typeface="Meiryo UI" panose="020B0604030504040204" pitchFamily="50" charset="-128"/>
                <a:ea typeface="Meiryo UI" panose="020B0604030504040204" pitchFamily="50" charset="-128"/>
              </a:endParaRPr>
            </a:p>
          </p:txBody>
        </p:sp>
        <p:sp>
          <p:nvSpPr>
            <p:cNvPr id="29" name="環状矢印 28"/>
            <p:cNvSpPr/>
            <p:nvPr/>
          </p:nvSpPr>
          <p:spPr>
            <a:xfrm rot="16393360">
              <a:off x="2125220" y="1829404"/>
              <a:ext cx="571817" cy="533478"/>
            </a:xfrm>
            <a:prstGeom prst="circularArrow">
              <a:avLst>
                <a:gd name="adj1" fmla="val 7865"/>
                <a:gd name="adj2" fmla="val 1900479"/>
                <a:gd name="adj3" fmla="val 20435582"/>
                <a:gd name="adj4" fmla="val 17195977"/>
                <a:gd name="adj5" fmla="val 11803"/>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94" name="環状矢印 93"/>
            <p:cNvSpPr/>
            <p:nvPr/>
          </p:nvSpPr>
          <p:spPr>
            <a:xfrm rot="5206640" flipV="1">
              <a:off x="2094338" y="2704304"/>
              <a:ext cx="571817" cy="533478"/>
            </a:xfrm>
            <a:prstGeom prst="circularArrow">
              <a:avLst>
                <a:gd name="adj1" fmla="val 7865"/>
                <a:gd name="adj2" fmla="val 1900479"/>
                <a:gd name="adj3" fmla="val 20435582"/>
                <a:gd name="adj4" fmla="val 17195977"/>
                <a:gd name="adj5" fmla="val 11803"/>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solidFill>
                  <a:schemeClr val="tx1"/>
                </a:solidFill>
                <a:latin typeface="Meiryo UI" panose="020B0604030504040204" pitchFamily="50" charset="-128"/>
                <a:ea typeface="Meiryo UI" panose="020B0604030504040204" pitchFamily="50" charset="-128"/>
              </a:endParaRPr>
            </a:p>
          </p:txBody>
        </p:sp>
      </p:grpSp>
      <p:cxnSp>
        <p:nvCxnSpPr>
          <p:cNvPr id="82" name="直線コネクタ 81">
            <a:extLst>
              <a:ext uri="{FF2B5EF4-FFF2-40B4-BE49-F238E27FC236}">
                <a16:creationId xmlns:a16="http://schemas.microsoft.com/office/drawing/2014/main" id="{5893B6D1-119B-467B-937F-2D62AB342EFB}"/>
              </a:ext>
            </a:extLst>
          </p:cNvPr>
          <p:cNvCxnSpPr>
            <a:cxnSpLocks/>
            <a:stCxn id="103" idx="3"/>
          </p:cNvCxnSpPr>
          <p:nvPr/>
        </p:nvCxnSpPr>
        <p:spPr>
          <a:xfrm>
            <a:off x="2820096" y="2397813"/>
            <a:ext cx="1309647" cy="169007"/>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4770B1DA-EE5A-493C-9FBD-06D6FE295CD0}"/>
              </a:ext>
            </a:extLst>
          </p:cNvPr>
          <p:cNvCxnSpPr>
            <a:cxnSpLocks/>
            <a:stCxn id="104" idx="3"/>
          </p:cNvCxnSpPr>
          <p:nvPr/>
        </p:nvCxnSpPr>
        <p:spPr>
          <a:xfrm>
            <a:off x="2942842" y="2202327"/>
            <a:ext cx="1112625" cy="355363"/>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E6A065F9-572F-4C39-9609-5A2B5BA66B2C}"/>
              </a:ext>
            </a:extLst>
          </p:cNvPr>
          <p:cNvCxnSpPr>
            <a:cxnSpLocks/>
          </p:cNvCxnSpPr>
          <p:nvPr/>
        </p:nvCxnSpPr>
        <p:spPr>
          <a:xfrm>
            <a:off x="3011540" y="2008318"/>
            <a:ext cx="1131367" cy="559209"/>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4" name="右矢印 83"/>
          <p:cNvSpPr/>
          <p:nvPr/>
        </p:nvSpPr>
        <p:spPr>
          <a:xfrm>
            <a:off x="7706627" y="305154"/>
            <a:ext cx="227990" cy="2215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0" name="グラフ 99">
            <a:extLst>
              <a:ext uri="{FF2B5EF4-FFF2-40B4-BE49-F238E27FC236}">
                <a16:creationId xmlns:a16="http://schemas.microsoft.com/office/drawing/2014/main" id="{F5B73467-5744-4EAC-B3C9-0F9B87E0B04E}"/>
              </a:ext>
            </a:extLst>
          </p:cNvPr>
          <p:cNvGraphicFramePr/>
          <p:nvPr>
            <p:extLst>
              <p:ext uri="{D42A27DB-BD31-4B8C-83A1-F6EECF244321}">
                <p14:modId xmlns:p14="http://schemas.microsoft.com/office/powerpoint/2010/main" val="3158872489"/>
              </p:ext>
            </p:extLst>
          </p:nvPr>
        </p:nvGraphicFramePr>
        <p:xfrm>
          <a:off x="5769815" y="2064029"/>
          <a:ext cx="6207137" cy="2557578"/>
        </p:xfrm>
        <a:graphic>
          <a:graphicData uri="http://schemas.openxmlformats.org/drawingml/2006/chart">
            <c:chart xmlns:c="http://schemas.openxmlformats.org/drawingml/2006/chart" xmlns:r="http://schemas.openxmlformats.org/officeDocument/2006/relationships" r:id="rId18"/>
          </a:graphicData>
        </a:graphic>
      </p:graphicFrame>
      <p:cxnSp>
        <p:nvCxnSpPr>
          <p:cNvPr id="102" name="直線コネクタ 101">
            <a:extLst>
              <a:ext uri="{FF2B5EF4-FFF2-40B4-BE49-F238E27FC236}">
                <a16:creationId xmlns:a16="http://schemas.microsoft.com/office/drawing/2014/main" id="{34B9938B-8201-4550-9F0F-10905C9F86B5}"/>
              </a:ext>
            </a:extLst>
          </p:cNvPr>
          <p:cNvCxnSpPr>
            <a:cxnSpLocks/>
          </p:cNvCxnSpPr>
          <p:nvPr/>
        </p:nvCxnSpPr>
        <p:spPr>
          <a:xfrm flipV="1">
            <a:off x="6820669" y="2442923"/>
            <a:ext cx="4720550" cy="1570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8A5E7391-20FF-4DC4-8BA2-5D34A09CE2B9}"/>
              </a:ext>
            </a:extLst>
          </p:cNvPr>
          <p:cNvCxnSpPr>
            <a:cxnSpLocks/>
          </p:cNvCxnSpPr>
          <p:nvPr/>
        </p:nvCxnSpPr>
        <p:spPr>
          <a:xfrm flipV="1">
            <a:off x="6820669" y="3635590"/>
            <a:ext cx="4636467" cy="2409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id="{4FBAC90F-47CB-453E-B67A-C113C6769832}"/>
              </a:ext>
            </a:extLst>
          </p:cNvPr>
          <p:cNvSpPr txBox="1"/>
          <p:nvPr/>
        </p:nvSpPr>
        <p:spPr>
          <a:xfrm>
            <a:off x="211588" y="6487952"/>
            <a:ext cx="3895060" cy="369332"/>
          </a:xfrm>
          <a:prstGeom prst="rect">
            <a:avLst/>
          </a:prstGeom>
          <a:solidFill>
            <a:schemeClr val="bg1"/>
          </a:solidFill>
          <a:ln>
            <a:solidFill>
              <a:schemeClr val="tx1"/>
            </a:solidFill>
          </a:ln>
        </p:spPr>
        <p:txBody>
          <a:bodyPr wrap="square" rtlCol="0">
            <a:spAutoFit/>
          </a:bodyPr>
          <a:lstStyle/>
          <a:p>
            <a:r>
              <a:rPr lang="ja-JP" altLang="en-US" b="1" dirty="0">
                <a:latin typeface="Meiryo UI" panose="020B0604030504040204" pitchFamily="50" charset="-128"/>
                <a:ea typeface="Meiryo UI" panose="020B0604030504040204" pitchFamily="50" charset="-128"/>
              </a:rPr>
              <a:t>マイナス方向に</a:t>
            </a:r>
            <a:r>
              <a:rPr lang="en-US" altLang="ja-JP" b="1" dirty="0">
                <a:latin typeface="Meiryo UI" panose="020B0604030504040204" pitchFamily="50" charset="-128"/>
                <a:ea typeface="Meiryo UI" panose="020B0604030504040204" pitchFamily="50" charset="-128"/>
              </a:rPr>
              <a:t>6</a:t>
            </a:r>
            <a:r>
              <a:rPr lang="ja-JP" altLang="en-US" b="1" dirty="0">
                <a:latin typeface="Meiryo UI" panose="020B0604030504040204" pitchFamily="50" charset="-128"/>
                <a:ea typeface="Meiryo UI" panose="020B0604030504040204" pitchFamily="50" charset="-128"/>
              </a:rPr>
              <a:t>ｍｍズラした時の画像</a:t>
            </a:r>
            <a:endParaRPr kumimoji="1" lang="ja-JP" altLang="en-US" b="1" dirty="0">
              <a:latin typeface="Meiryo UI" panose="020B0604030504040204" pitchFamily="50" charset="-128"/>
              <a:ea typeface="Meiryo UI" panose="020B0604030504040204" pitchFamily="50" charset="-128"/>
            </a:endParaRPr>
          </a:p>
        </p:txBody>
      </p:sp>
      <p:sp>
        <p:nvSpPr>
          <p:cNvPr id="117" name="テキスト ボックス 116">
            <a:extLst>
              <a:ext uri="{FF2B5EF4-FFF2-40B4-BE49-F238E27FC236}">
                <a16:creationId xmlns:a16="http://schemas.microsoft.com/office/drawing/2014/main" id="{6E6A2404-5462-4D63-AC63-4417493A0E3F}"/>
              </a:ext>
            </a:extLst>
          </p:cNvPr>
          <p:cNvSpPr txBox="1"/>
          <p:nvPr/>
        </p:nvSpPr>
        <p:spPr>
          <a:xfrm>
            <a:off x="5580990" y="1837083"/>
            <a:ext cx="854337"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mm</a:t>
            </a:r>
            <a:r>
              <a:rPr kumimoji="1" lang="ja-JP" altLang="en-US" sz="1200" b="1" dirty="0">
                <a:latin typeface="Meiryo UI" panose="020B0604030504040204" pitchFamily="50" charset="-128"/>
                <a:ea typeface="Meiryo UI" panose="020B0604030504040204" pitchFamily="50" charset="-128"/>
              </a:rPr>
              <a:t>）</a:t>
            </a:r>
          </a:p>
        </p:txBody>
      </p:sp>
      <p:sp>
        <p:nvSpPr>
          <p:cNvPr id="95" name="正方形/長方形 94">
            <a:extLst>
              <a:ext uri="{FF2B5EF4-FFF2-40B4-BE49-F238E27FC236}">
                <a16:creationId xmlns:a16="http://schemas.microsoft.com/office/drawing/2014/main" id="{7E737449-BA10-4F73-ACD8-FF75ECFA4E17}"/>
              </a:ext>
            </a:extLst>
          </p:cNvPr>
          <p:cNvSpPr/>
          <p:nvPr/>
        </p:nvSpPr>
        <p:spPr>
          <a:xfrm rot="19918632">
            <a:off x="10698922" y="5105057"/>
            <a:ext cx="1062037" cy="353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なぁぜ</a:t>
            </a:r>
            <a:r>
              <a:rPr lang="en-US" altLang="ja-JP"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6" name="正方形/長方形 95">
            <a:extLst>
              <a:ext uri="{FF2B5EF4-FFF2-40B4-BE49-F238E27FC236}">
                <a16:creationId xmlns:a16="http://schemas.microsoft.com/office/drawing/2014/main" id="{FE3107F0-407C-4D0D-BD3A-F8661A51E1BA}"/>
              </a:ext>
            </a:extLst>
          </p:cNvPr>
          <p:cNvSpPr/>
          <p:nvPr/>
        </p:nvSpPr>
        <p:spPr>
          <a:xfrm rot="3262604">
            <a:off x="11439266" y="5442678"/>
            <a:ext cx="1062037" cy="353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なぁぜ</a:t>
            </a:r>
            <a:r>
              <a:rPr lang="en-US" altLang="ja-JP"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rotWithShape="1">
          <a:blip r:embed="rId19" cstate="print">
            <a:extLst>
              <a:ext uri="{28A0092B-C50C-407E-A947-70E740481C1C}">
                <a14:useLocalDpi xmlns:a14="http://schemas.microsoft.com/office/drawing/2010/main" val="0"/>
              </a:ext>
            </a:extLst>
          </a:blip>
          <a:srcRect l="18946" t="4944" r="22585" b="43649"/>
          <a:stretch/>
        </p:blipFill>
        <p:spPr>
          <a:xfrm>
            <a:off x="4968689" y="3767422"/>
            <a:ext cx="997774" cy="1169687"/>
          </a:xfrm>
          <a:prstGeom prst="rect">
            <a:avLst/>
          </a:prstGeom>
        </p:spPr>
      </p:pic>
      <p:grpSp>
        <p:nvGrpSpPr>
          <p:cNvPr id="11" name="グループ化 10"/>
          <p:cNvGrpSpPr/>
          <p:nvPr/>
        </p:nvGrpSpPr>
        <p:grpSpPr>
          <a:xfrm>
            <a:off x="8853690" y="-2591"/>
            <a:ext cx="1918527" cy="990180"/>
            <a:chOff x="12686243" y="1443877"/>
            <a:chExt cx="2137588" cy="1109036"/>
          </a:xfrm>
        </p:grpSpPr>
        <p:grpSp>
          <p:nvGrpSpPr>
            <p:cNvPr id="97" name="グループ化 96"/>
            <p:cNvGrpSpPr/>
            <p:nvPr/>
          </p:nvGrpSpPr>
          <p:grpSpPr>
            <a:xfrm>
              <a:off x="12686243" y="1443877"/>
              <a:ext cx="2137588" cy="1109036"/>
              <a:chOff x="9166774" y="65387"/>
              <a:chExt cx="2137588" cy="1109036"/>
            </a:xfrm>
          </p:grpSpPr>
          <p:sp>
            <p:nvSpPr>
              <p:cNvPr id="98" name="角丸四角形 97"/>
              <p:cNvSpPr/>
              <p:nvPr/>
            </p:nvSpPr>
            <p:spPr>
              <a:xfrm>
                <a:off x="9166774" y="65387"/>
                <a:ext cx="2137588"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9497101" y="355058"/>
                <a:ext cx="1138780"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113" name="テキスト ボックス 112"/>
              <p:cNvSpPr txBox="1"/>
              <p:nvPr/>
            </p:nvSpPr>
            <p:spPr>
              <a:xfrm>
                <a:off x="9258609" y="108034"/>
                <a:ext cx="2045753" cy="369332"/>
              </a:xfrm>
              <a:prstGeom prst="rect">
                <a:avLst/>
              </a:prstGeom>
              <a:noFill/>
            </p:spPr>
            <p:txBody>
              <a:bodyPr wrap="none" rtlCol="0">
                <a:spAutoFit/>
              </a:bodyPr>
              <a:lstStyle/>
              <a:p>
                <a:pPr algn="ctr"/>
                <a:r>
                  <a:rPr kumimoji="1" lang="en-US" altLang="ja-JP" b="1" dirty="0">
                    <a:solidFill>
                      <a:srgbClr val="0000FF"/>
                    </a:solidFill>
                    <a:latin typeface="Meiryo UI" panose="020B0604030504040204" pitchFamily="50" charset="-128"/>
                    <a:ea typeface="Meiryo UI" panose="020B0604030504040204" pitchFamily="50" charset="-128"/>
                  </a:rPr>
                  <a:t>【</a:t>
                </a:r>
                <a:r>
                  <a:rPr kumimoji="1" lang="ja-JP" altLang="en-US" b="1" dirty="0">
                    <a:solidFill>
                      <a:srgbClr val="0000FF"/>
                    </a:solidFill>
                    <a:latin typeface="Meiryo UI" panose="020B0604030504040204" pitchFamily="50" charset="-128"/>
                    <a:ea typeface="Meiryo UI" panose="020B0604030504040204" pitchFamily="50" charset="-128"/>
                  </a:rPr>
                  <a:t>レベル</a:t>
                </a:r>
                <a:r>
                  <a:rPr kumimoji="1" lang="en-US" altLang="ja-JP" b="1" dirty="0">
                    <a:solidFill>
                      <a:srgbClr val="0000FF"/>
                    </a:solidFill>
                    <a:latin typeface="Meiryo UI" panose="020B0604030504040204" pitchFamily="50" charset="-128"/>
                    <a:ea typeface="Meiryo UI" panose="020B0604030504040204" pitchFamily="50" charset="-128"/>
                  </a:rPr>
                  <a:t>UP</a:t>
                </a:r>
                <a:r>
                  <a:rPr kumimoji="1" lang="ja-JP" altLang="en-US" b="1" dirty="0">
                    <a:solidFill>
                      <a:srgbClr val="0000FF"/>
                    </a:solidFill>
                    <a:latin typeface="Meiryo UI" panose="020B0604030504040204" pitchFamily="50" charset="-128"/>
                    <a:ea typeface="Meiryo UI" panose="020B0604030504040204" pitchFamily="50" charset="-128"/>
                  </a:rPr>
                  <a:t>ポイント</a:t>
                </a:r>
                <a:r>
                  <a:rPr kumimoji="1" lang="en-US" altLang="ja-JP" b="1" dirty="0">
                    <a:solidFill>
                      <a:srgbClr val="0000FF"/>
                    </a:solidFill>
                    <a:latin typeface="Meiryo UI" panose="020B0604030504040204" pitchFamily="50" charset="-128"/>
                    <a:ea typeface="Meiryo UI" panose="020B0604030504040204" pitchFamily="50" charset="-128"/>
                  </a:rPr>
                  <a:t>】</a:t>
                </a:r>
                <a:endParaRPr kumimoji="1" lang="ja-JP" altLang="en-US" b="1" dirty="0">
                  <a:solidFill>
                    <a:srgbClr val="0000FF"/>
                  </a:solidFill>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9378840" y="560267"/>
                <a:ext cx="607859"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管理図</a:t>
                </a:r>
                <a:endParaRPr lang="en-US" altLang="ja-JP" sz="1100" b="1" dirty="0">
                  <a:latin typeface="Meiryo UI" panose="020B0604030504040204" pitchFamily="50" charset="-128"/>
                  <a:ea typeface="Meiryo UI" panose="020B0604030504040204" pitchFamily="50" charset="-128"/>
                </a:endParaRPr>
              </a:p>
            </p:txBody>
          </p:sp>
        </p:grpSp>
        <p:pic>
          <p:nvPicPr>
            <p:cNvPr id="1026" name="Picture 2" descr="29年度一級造園施工管理技士 問題と解説"/>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506168" y="2063827"/>
              <a:ext cx="916189" cy="4441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フローチャート: 処理 11"/>
          <p:cNvSpPr/>
          <p:nvPr/>
        </p:nvSpPr>
        <p:spPr>
          <a:xfrm>
            <a:off x="5883599" y="4037857"/>
            <a:ext cx="6539636" cy="50131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8330449" y="3969924"/>
            <a:ext cx="1234633"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管理図</a:t>
            </a:r>
            <a:endParaRPr kumimoji="1" lang="ja-JP" altLang="en-US" sz="1400" dirty="0">
              <a:latin typeface="Meiryo UI" panose="020B0604030504040204" pitchFamily="50" charset="-128"/>
              <a:ea typeface="Meiryo UI" panose="020B0604030504040204" pitchFamily="50" charset="-128"/>
            </a:endParaRPr>
          </a:p>
        </p:txBody>
      </p:sp>
      <p:sp>
        <p:nvSpPr>
          <p:cNvPr id="109" name="角丸四角形吹き出し 16">
            <a:extLst>
              <a:ext uri="{FF2B5EF4-FFF2-40B4-BE49-F238E27FC236}">
                <a16:creationId xmlns:a16="http://schemas.microsoft.com/office/drawing/2014/main" id="{F6B8959B-4B61-406F-A8B3-953BB70DEF00}"/>
              </a:ext>
            </a:extLst>
          </p:cNvPr>
          <p:cNvSpPr/>
          <p:nvPr/>
        </p:nvSpPr>
        <p:spPr>
          <a:xfrm>
            <a:off x="5988140" y="4230669"/>
            <a:ext cx="5988812" cy="744783"/>
          </a:xfrm>
          <a:prstGeom prst="wedgeRoundRectCallout">
            <a:avLst>
              <a:gd name="adj1" fmla="val -49996"/>
              <a:gd name="adj2" fmla="val -15323"/>
              <a:gd name="adj3" fmla="val 16667"/>
            </a:avLst>
          </a:prstGeom>
          <a:solidFill>
            <a:srgbClr val="FFFFC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ﾏｲﾅｽ方向の６ｍｍの位置で、</a:t>
            </a:r>
            <a:br>
              <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下側</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a:t>
            </a:r>
            <a:r>
              <a:rPr kumimoji="1" lang="ja-JP" altLang="en-US"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数値</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拾えていない</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ことが確認できた</a:t>
            </a:r>
          </a:p>
        </p:txBody>
      </p:sp>
    </p:spTree>
    <p:custDataLst>
      <p:tags r:id="rId1"/>
    </p:custDataLst>
    <p:extLst>
      <p:ext uri="{BB962C8B-B14F-4D97-AF65-F5344CB8AC3E}">
        <p14:creationId xmlns:p14="http://schemas.microsoft.com/office/powerpoint/2010/main" val="4053823112"/>
      </p:ext>
    </p:extLst>
  </p:cSld>
  <p:clrMapOvr>
    <a:masterClrMapping/>
  </p:clrMapOvr>
  <p:transition advTm="621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par>
                                <p:cTn id="20" presetID="10" presetClass="entr" presetSubtype="0"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childTnLst>
                          </p:cTn>
                        </p:par>
                        <p:par>
                          <p:cTn id="35" fill="hold">
                            <p:stCondLst>
                              <p:cond delay="500"/>
                            </p:stCondLst>
                            <p:childTnLst>
                              <p:par>
                                <p:cTn id="36" presetID="1" presetClass="entr" presetSubtype="0" fill="hold" grpId="1" nodeType="after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par>
                          <p:cTn id="38" fill="hold">
                            <p:stCondLst>
                              <p:cond delay="500"/>
                            </p:stCondLst>
                            <p:childTnLst>
                              <p:par>
                                <p:cTn id="39" presetID="26" presetClass="emph" presetSubtype="0" fill="hold" grpId="0" nodeType="afterEffect">
                                  <p:stCondLst>
                                    <p:cond delay="1250"/>
                                  </p:stCondLst>
                                  <p:childTnLst>
                                    <p:animEffect transition="out" filter="fade">
                                      <p:cBhvr>
                                        <p:cTn id="40" dur="500" tmFilter="0, 0; .2, .5; .8, .5; 1, 0"/>
                                        <p:tgtEl>
                                          <p:spTgt spid="36"/>
                                        </p:tgtEl>
                                      </p:cBhvr>
                                    </p:animEffect>
                                    <p:animScale>
                                      <p:cBhvr>
                                        <p:cTn id="41" dur="250" autoRev="1" fill="hold"/>
                                        <p:tgtEl>
                                          <p:spTgt spid="3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nodeType="withEffect">
                                  <p:stCondLst>
                                    <p:cond delay="0"/>
                                  </p:stCondLst>
                                  <p:childTnLst>
                                    <p:set>
                                      <p:cBhvr>
                                        <p:cTn id="48" dur="1" fill="hold">
                                          <p:stCondLst>
                                            <p:cond delay="0"/>
                                          </p:stCondLst>
                                        </p:cTn>
                                        <p:tgtEl>
                                          <p:spTgt spid="116"/>
                                        </p:tgtEl>
                                        <p:attrNameLst>
                                          <p:attrName>style.visibility</p:attrName>
                                        </p:attrNameLst>
                                      </p:cBhvr>
                                      <p:to>
                                        <p:strVal val="visible"/>
                                      </p:to>
                                    </p:set>
                                    <p:animEffect transition="in" filter="fade">
                                      <p:cBhvr>
                                        <p:cTn id="49" dur="500"/>
                                        <p:tgtEl>
                                          <p:spTgt spid="1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500"/>
                                        <p:tgtEl>
                                          <p:spTgt spid="9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500"/>
                                        <p:tgtEl>
                                          <p:spTgt spid="93"/>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childTnLst>
                                </p:cTn>
                              </p:par>
                              <p:par>
                                <p:cTn id="69" presetID="10"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fade">
                                      <p:cBhvr>
                                        <p:cTn id="71" dur="500"/>
                                        <p:tgtEl>
                                          <p:spTgt spid="10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fade">
                                      <p:cBhvr>
                                        <p:cTn id="77" dur="500"/>
                                        <p:tgtEl>
                                          <p:spTgt spid="9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6" grpId="0" animBg="1"/>
      <p:bldP spid="36" grpId="1" animBg="1"/>
      <p:bldP spid="110" grpId="0" animBg="1"/>
      <p:bldGraphic spid="100" grpId="0">
        <p:bldAsOne/>
      </p:bldGraphic>
      <p:bldP spid="112" grpId="0" animBg="1"/>
      <p:bldP spid="117" grpId="0"/>
      <p:bldP spid="95" grpId="0"/>
      <p:bldP spid="96" grpId="0"/>
      <p:bldP spid="12" grpId="0" animBg="1"/>
      <p:bldP spid="118" grpId="0"/>
      <p:bldP spid="1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1526" y="4191243"/>
            <a:ext cx="2004382" cy="1501352"/>
          </a:xfrm>
          <a:prstGeom prst="rect">
            <a:avLst/>
          </a:prstGeom>
        </p:spPr>
      </p:pic>
      <p:pic>
        <p:nvPicPr>
          <p:cNvPr id="6" name="図 5"/>
          <p:cNvPicPr>
            <a:picLocks noChangeAspect="1"/>
          </p:cNvPicPr>
          <p:nvPr/>
        </p:nvPicPr>
        <p:blipFill rotWithShape="1">
          <a:blip r:embed="rId7">
            <a:extLst>
              <a:ext uri="{28A0092B-C50C-407E-A947-70E740481C1C}">
                <a14:useLocalDpi xmlns:a14="http://schemas.microsoft.com/office/drawing/2010/main" val="0"/>
              </a:ext>
            </a:extLst>
          </a:blip>
          <a:srcRect t="12424"/>
          <a:stretch/>
        </p:blipFill>
        <p:spPr>
          <a:xfrm>
            <a:off x="9383995" y="755355"/>
            <a:ext cx="1261393" cy="992818"/>
          </a:xfrm>
          <a:prstGeom prst="rect">
            <a:avLst/>
          </a:prstGeom>
        </p:spPr>
      </p:pic>
      <p:sp>
        <p:nvSpPr>
          <p:cNvPr id="8" name="テキスト ボックス 7"/>
          <p:cNvSpPr txBox="1"/>
          <p:nvPr/>
        </p:nvSpPr>
        <p:spPr>
          <a:xfrm>
            <a:off x="134348" y="764915"/>
            <a:ext cx="1156086"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セット位置</a:t>
            </a:r>
            <a:endParaRPr kumimoji="1" lang="ja-JP" altLang="en-US" b="1" dirty="0">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rotWithShape="1">
          <a:blip r:embed="rId8" cstate="print">
            <a:extLst>
              <a:ext uri="{28A0092B-C50C-407E-A947-70E740481C1C}">
                <a14:useLocalDpi xmlns:a14="http://schemas.microsoft.com/office/drawing/2010/main" val="0"/>
              </a:ext>
            </a:extLst>
          </a:blip>
          <a:srcRect l="15393" t="30812" r="29274" b="11321"/>
          <a:stretch/>
        </p:blipFill>
        <p:spPr>
          <a:xfrm rot="16200000">
            <a:off x="-189603" y="1646589"/>
            <a:ext cx="1989592" cy="1560504"/>
          </a:xfrm>
          <a:prstGeom prst="rect">
            <a:avLst/>
          </a:prstGeom>
        </p:spPr>
      </p:pic>
      <p:sp>
        <p:nvSpPr>
          <p:cNvPr id="36" name="テキスト ボックス 35"/>
          <p:cNvSpPr txBox="1"/>
          <p:nvPr/>
        </p:nvSpPr>
        <p:spPr>
          <a:xfrm>
            <a:off x="457190" y="3134646"/>
            <a:ext cx="189507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製品の矢印マーク</a:t>
            </a:r>
          </a:p>
        </p:txBody>
      </p:sp>
      <p:pic>
        <p:nvPicPr>
          <p:cNvPr id="45" name="図 44"/>
          <p:cNvPicPr>
            <a:picLocks noChangeAspect="1"/>
          </p:cNvPicPr>
          <p:nvPr/>
        </p:nvPicPr>
        <p:blipFill rotWithShape="1">
          <a:blip r:embed="rId9" cstate="print">
            <a:extLst>
              <a:ext uri="{28A0092B-C50C-407E-A947-70E740481C1C}">
                <a14:useLocalDpi xmlns:a14="http://schemas.microsoft.com/office/drawing/2010/main" val="0"/>
              </a:ext>
            </a:extLst>
          </a:blip>
          <a:srcRect l="33080" t="24722" r="15274" b="23746"/>
          <a:stretch/>
        </p:blipFill>
        <p:spPr>
          <a:xfrm rot="5400000">
            <a:off x="2255489" y="1529899"/>
            <a:ext cx="2004830" cy="1500347"/>
          </a:xfrm>
          <a:prstGeom prst="rect">
            <a:avLst/>
          </a:prstGeom>
        </p:spPr>
      </p:pic>
      <p:sp>
        <p:nvSpPr>
          <p:cNvPr id="37" name="テキスト ボックス 36"/>
          <p:cNvSpPr txBox="1"/>
          <p:nvPr/>
        </p:nvSpPr>
        <p:spPr>
          <a:xfrm>
            <a:off x="2414244" y="3243210"/>
            <a:ext cx="1829347" cy="369332"/>
          </a:xfrm>
          <a:prstGeom prst="rect">
            <a:avLst/>
          </a:prstGeom>
          <a:solidFill>
            <a:schemeClr val="bg1">
              <a:lumMod val="95000"/>
            </a:schemeClr>
          </a:solidFill>
        </p:spPr>
        <p:txBody>
          <a:bodyPr wrap="none" rtlCol="0">
            <a:spAutoFit/>
          </a:bodyPr>
          <a:lstStyle/>
          <a:p>
            <a:r>
              <a:rPr lang="ja-JP" altLang="en-US" b="1" dirty="0">
                <a:latin typeface="Meiryo UI" panose="020B0604030504040204" pitchFamily="50" charset="-128"/>
                <a:ea typeface="Meiryo UI" panose="020B0604030504040204" pitchFamily="50" charset="-128"/>
              </a:rPr>
              <a:t>セット治具の平面</a:t>
            </a:r>
            <a:endParaRPr kumimoji="1" lang="ja-JP" altLang="en-US" b="1" dirty="0">
              <a:latin typeface="Meiryo UI" panose="020B0604030504040204" pitchFamily="50" charset="-128"/>
              <a:ea typeface="Meiryo UI" panose="020B0604030504040204" pitchFamily="50" charset="-128"/>
            </a:endParaRPr>
          </a:p>
        </p:txBody>
      </p:sp>
      <p:pic>
        <p:nvPicPr>
          <p:cNvPr id="39" name="図 38" descr="[フリーイラスト] 6種類の指差す手のセットでアハ体験 - GAHAG | 著作権フリー写真・イラスト素材集"/>
          <p:cNvPicPr>
            <a:picLocks noChangeAspect="1"/>
          </p:cNvPicPr>
          <p:nvPr/>
        </p:nvPicPr>
        <p:blipFill rotWithShape="1">
          <a:blip r:embed="rId10" cstate="print">
            <a:extLst>
              <a:ext uri="{28A0092B-C50C-407E-A947-70E740481C1C}">
                <a14:useLocalDpi xmlns:a14="http://schemas.microsoft.com/office/drawing/2010/main" val="0"/>
              </a:ext>
            </a:extLst>
          </a:blip>
          <a:srcRect r="75409" b="53402"/>
          <a:stretch/>
        </p:blipFill>
        <p:spPr>
          <a:xfrm rot="14991533">
            <a:off x="3368162" y="2361145"/>
            <a:ext cx="385050" cy="503788"/>
          </a:xfrm>
          <a:prstGeom prst="rect">
            <a:avLst/>
          </a:prstGeom>
        </p:spPr>
      </p:pic>
      <p:cxnSp>
        <p:nvCxnSpPr>
          <p:cNvPr id="52" name="直線コネクタ 51"/>
          <p:cNvCxnSpPr/>
          <p:nvPr/>
        </p:nvCxnSpPr>
        <p:spPr>
          <a:xfrm>
            <a:off x="-1324" y="3775903"/>
            <a:ext cx="12192000" cy="1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52791" y="3819126"/>
            <a:ext cx="2242922"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④</a:t>
            </a:r>
            <a:r>
              <a:rPr kumimoji="1" lang="ja-JP" altLang="en-US" b="1" dirty="0">
                <a:latin typeface="Meiryo UI" panose="020B0604030504040204" pitchFamily="50" charset="-128"/>
                <a:ea typeface="Meiryo UI" panose="020B0604030504040204" pitchFamily="50" charset="-128"/>
              </a:rPr>
              <a:t>技能員の作業確認</a:t>
            </a:r>
          </a:p>
        </p:txBody>
      </p:sp>
      <p:pic>
        <p:nvPicPr>
          <p:cNvPr id="54" name="2st移動1">
            <a:hlinkClick r:id="" action="ppaction://media"/>
          </p:cNvPr>
          <p:cNvPicPr>
            <a:picLocks noChangeAspect="1"/>
          </p:cNvPicPr>
          <p:nvPr>
            <a:videoFile r:link="rId2"/>
            <p:extLst>
              <p:ext uri="{DAA4B4D4-6D71-4841-9C94-3DE7FCFB9230}">
                <p14:media xmlns:p14="http://schemas.microsoft.com/office/powerpoint/2010/main" r:embed="rId3">
                  <p14:trim st="2881" end="1851.0113"/>
                </p14:media>
              </p:ext>
            </p:extLst>
          </p:nvPr>
        </p:nvPicPr>
        <p:blipFill rotWithShape="1">
          <a:blip r:embed="rId11"/>
          <a:srcRect t="24825"/>
          <a:stretch/>
        </p:blipFill>
        <p:spPr>
          <a:xfrm>
            <a:off x="122049" y="4153988"/>
            <a:ext cx="2388066" cy="2585617"/>
          </a:xfrm>
          <a:prstGeom prst="rect">
            <a:avLst/>
          </a:prstGeom>
        </p:spPr>
      </p:pic>
      <p:sp>
        <p:nvSpPr>
          <p:cNvPr id="33" name="テキスト ボックス 32"/>
          <p:cNvSpPr txBox="1"/>
          <p:nvPr/>
        </p:nvSpPr>
        <p:spPr>
          <a:xfrm>
            <a:off x="160518" y="81673"/>
            <a:ext cx="2480166"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要因の検証</a:t>
            </a:r>
            <a:r>
              <a:rPr lang="en-US" altLang="ja-JP" sz="3200" b="1" dirty="0">
                <a:latin typeface="Meiryo UI" panose="020B0604030504040204" pitchFamily="50" charset="-128"/>
                <a:ea typeface="Meiryo UI" panose="020B0604030504040204" pitchFamily="50" charset="-128"/>
              </a:rPr>
              <a:t>2</a:t>
            </a:r>
            <a:endParaRPr lang="ja-JP" altLang="en-US" sz="3200" b="1" dirty="0">
              <a:latin typeface="Meiryo UI" panose="020B0604030504040204" pitchFamily="50" charset="-128"/>
              <a:ea typeface="Meiryo UI" panose="020B0604030504040204" pitchFamily="50" charset="-128"/>
            </a:endParaRPr>
          </a:p>
        </p:txBody>
      </p:sp>
      <p:sp>
        <p:nvSpPr>
          <p:cNvPr id="34" name="雲形吹き出し 33"/>
          <p:cNvSpPr/>
          <p:nvPr/>
        </p:nvSpPr>
        <p:spPr>
          <a:xfrm>
            <a:off x="4289930" y="4301548"/>
            <a:ext cx="5590919" cy="1254470"/>
          </a:xfrm>
          <a:prstGeom prst="cloudCallout">
            <a:avLst>
              <a:gd name="adj1" fmla="val -57552"/>
              <a:gd name="adj2" fmla="val 20387"/>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製品を回転させてセットしている</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正しい位置にセット</a:t>
            </a:r>
            <a:r>
              <a:rPr lang="ja-JP" altLang="en-US" sz="1600" dirty="0">
                <a:solidFill>
                  <a:schemeClr val="tx1"/>
                </a:solidFill>
                <a:latin typeface="Meiryo UI" panose="020B0604030504040204" pitchFamily="50" charset="-128"/>
                <a:ea typeface="Meiryo UI" panose="020B0604030504040204" pitchFamily="50" charset="-128"/>
              </a:rPr>
              <a:t>しているつもりだけどな。</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50" name="正方形/長方形 49"/>
          <p:cNvSpPr/>
          <p:nvPr/>
        </p:nvSpPr>
        <p:spPr>
          <a:xfrm rot="926558">
            <a:off x="7775877" y="1082902"/>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よいしょ！</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p:nvPr/>
        </p:nvSpPr>
        <p:spPr>
          <a:xfrm rot="19439889">
            <a:off x="1775914" y="4100878"/>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キョロ</a:t>
            </a:r>
          </a:p>
        </p:txBody>
      </p:sp>
      <p:sp>
        <p:nvSpPr>
          <p:cNvPr id="63" name="正方形/長方形 62"/>
          <p:cNvSpPr/>
          <p:nvPr/>
        </p:nvSpPr>
        <p:spPr>
          <a:xfrm rot="1168977">
            <a:off x="2030595" y="5564014"/>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キョロ</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4" name="正方形/長方形 63"/>
          <p:cNvSpPr/>
          <p:nvPr/>
        </p:nvSpPr>
        <p:spPr>
          <a:xfrm rot="3256098">
            <a:off x="3364403" y="4090462"/>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キョロ</a:t>
            </a:r>
          </a:p>
        </p:txBody>
      </p:sp>
      <p:sp>
        <p:nvSpPr>
          <p:cNvPr id="44" name="テキスト ボックス 43"/>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23/31</a:t>
            </a:r>
            <a:endParaRPr kumimoji="1" lang="ja-JP" altLang="en-US" sz="1200" b="1"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A524AC99-107F-4DFF-9E8F-C7E9748706D1}"/>
              </a:ext>
            </a:extLst>
          </p:cNvPr>
          <p:cNvSpPr txBox="1"/>
          <p:nvPr/>
        </p:nvSpPr>
        <p:spPr>
          <a:xfrm>
            <a:off x="567091" y="1058548"/>
            <a:ext cx="1415772"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＜製品形状＞</a:t>
            </a:r>
          </a:p>
        </p:txBody>
      </p:sp>
      <p:sp>
        <p:nvSpPr>
          <p:cNvPr id="3" name="吹き出し: 角を丸めた四角形 2">
            <a:extLst>
              <a:ext uri="{FF2B5EF4-FFF2-40B4-BE49-F238E27FC236}">
                <a16:creationId xmlns:a16="http://schemas.microsoft.com/office/drawing/2014/main" id="{87E58EC6-C0CE-49A7-905C-84BF5F2B6852}"/>
              </a:ext>
            </a:extLst>
          </p:cNvPr>
          <p:cNvSpPr/>
          <p:nvPr/>
        </p:nvSpPr>
        <p:spPr>
          <a:xfrm>
            <a:off x="1257301" y="1344904"/>
            <a:ext cx="1211472" cy="1749907"/>
          </a:xfrm>
          <a:prstGeom prst="wedgeRoundRectCallout">
            <a:avLst>
              <a:gd name="adj1" fmla="val -86351"/>
              <a:gd name="adj2" fmla="val 3771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r>
              <a:rPr kumimoji="1" lang="ja-JP" altLang="en-US" dirty="0"/>
              <a:t>ｍｍ</a:t>
            </a:r>
          </a:p>
        </p:txBody>
      </p:sp>
      <p:sp>
        <p:nvSpPr>
          <p:cNvPr id="4" name="四角形: 角を丸くする 3">
            <a:extLst>
              <a:ext uri="{FF2B5EF4-FFF2-40B4-BE49-F238E27FC236}">
                <a16:creationId xmlns:a16="http://schemas.microsoft.com/office/drawing/2014/main" id="{05E6E73D-94ED-4E64-B0CC-5D8F12C1F488}"/>
              </a:ext>
            </a:extLst>
          </p:cNvPr>
          <p:cNvSpPr/>
          <p:nvPr/>
        </p:nvSpPr>
        <p:spPr>
          <a:xfrm>
            <a:off x="3257904" y="2749555"/>
            <a:ext cx="344581" cy="1346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D172F6E-B8E7-463B-BE42-0FCF65661991}"/>
              </a:ext>
            </a:extLst>
          </p:cNvPr>
          <p:cNvSpPr txBox="1"/>
          <p:nvPr/>
        </p:nvSpPr>
        <p:spPr>
          <a:xfrm>
            <a:off x="2399981" y="1972309"/>
            <a:ext cx="1733167" cy="830997"/>
          </a:xfrm>
          <a:prstGeom prst="rect">
            <a:avLst/>
          </a:prstGeom>
          <a:noFill/>
        </p:spPr>
        <p:txBody>
          <a:bodyPr wrap="none" rtlCol="0">
            <a:spAutoFit/>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位置決めストッパー</a:t>
            </a:r>
            <a:endParaRPr kumimoji="1" lang="en-US" altLang="ja-JP" sz="1600" dirty="0">
              <a:solidFill>
                <a:schemeClr val="bg1"/>
              </a:solidFill>
              <a:latin typeface="Meiryo UI" panose="020B0604030504040204" pitchFamily="50" charset="-128"/>
              <a:ea typeface="Meiryo UI" panose="020B0604030504040204" pitchFamily="50" charset="-128"/>
            </a:endParaRPr>
          </a:p>
          <a:p>
            <a:pPr algn="ctr"/>
            <a:r>
              <a:rPr lang="ja-JP" altLang="en-US" sz="1600" dirty="0">
                <a:solidFill>
                  <a:schemeClr val="bg1"/>
                </a:solidFill>
                <a:latin typeface="Meiryo UI" panose="020B0604030504040204" pitchFamily="50" charset="-128"/>
                <a:ea typeface="Meiryo UI" panose="020B0604030504040204" pitchFamily="50" charset="-128"/>
              </a:rPr>
              <a:t>深さ凹部</a:t>
            </a:r>
            <a:endParaRPr lang="en-US" altLang="ja-JP" sz="1600" dirty="0">
              <a:solidFill>
                <a:schemeClr val="bg1"/>
              </a:solidFill>
              <a:latin typeface="Meiryo UI" panose="020B0604030504040204" pitchFamily="50" charset="-128"/>
              <a:ea typeface="Meiryo UI" panose="020B0604030504040204" pitchFamily="50" charset="-128"/>
            </a:endParaRPr>
          </a:p>
          <a:p>
            <a:pPr algn="ctr"/>
            <a:r>
              <a:rPr lang="en-US" altLang="ja-JP" sz="1600" dirty="0">
                <a:solidFill>
                  <a:schemeClr val="bg1"/>
                </a:solidFill>
                <a:latin typeface="Meiryo UI" panose="020B0604030504040204" pitchFamily="50" charset="-128"/>
                <a:ea typeface="Meiryo UI" panose="020B0604030504040204" pitchFamily="50" charset="-128"/>
              </a:rPr>
              <a:t>5㎜</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30D89980-6EF4-4354-BA52-375223B20479}"/>
              </a:ext>
            </a:extLst>
          </p:cNvPr>
          <p:cNvSpPr/>
          <p:nvPr/>
        </p:nvSpPr>
        <p:spPr>
          <a:xfrm>
            <a:off x="4263417" y="2419339"/>
            <a:ext cx="1671396" cy="88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CA65F3A1-1A0E-4369-B4A5-69DBFBA828D7}"/>
              </a:ext>
            </a:extLst>
          </p:cNvPr>
          <p:cNvSpPr txBox="1"/>
          <p:nvPr/>
        </p:nvSpPr>
        <p:spPr>
          <a:xfrm>
            <a:off x="4422333" y="3236679"/>
            <a:ext cx="1156086" cy="369332"/>
          </a:xfrm>
          <a:prstGeom prst="rect">
            <a:avLst/>
          </a:prstGeom>
          <a:noFill/>
          <a:ln>
            <a:noFill/>
          </a:ln>
        </p:spPr>
        <p:txBody>
          <a:bodyPr wrap="none" rtlCol="0">
            <a:spAutoFit/>
          </a:bodyPr>
          <a:lstStyle/>
          <a:p>
            <a:r>
              <a:rPr lang="ja-JP" altLang="en-US" b="1" dirty="0">
                <a:solidFill>
                  <a:srgbClr val="0000FF"/>
                </a:solidFill>
                <a:latin typeface="Meiryo UI" panose="020B0604030504040204" pitchFamily="50" charset="-128"/>
                <a:ea typeface="Meiryo UI" panose="020B0604030504040204" pitchFamily="50" charset="-128"/>
              </a:rPr>
              <a:t>セット位置</a:t>
            </a:r>
            <a:endParaRPr kumimoji="1" lang="ja-JP" altLang="en-US" b="1" dirty="0">
              <a:solidFill>
                <a:srgbClr val="0000FF"/>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219ACFF8-457F-4978-ADE3-D50CB2D012E4}"/>
              </a:ext>
            </a:extLst>
          </p:cNvPr>
          <p:cNvSpPr/>
          <p:nvPr/>
        </p:nvSpPr>
        <p:spPr>
          <a:xfrm>
            <a:off x="4060849" y="2213107"/>
            <a:ext cx="307299" cy="1091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DC2A480F-D050-4D81-86FD-260C734EDC69}"/>
              </a:ext>
            </a:extLst>
          </p:cNvPr>
          <p:cNvSpPr txBox="1"/>
          <p:nvPr/>
        </p:nvSpPr>
        <p:spPr>
          <a:xfrm>
            <a:off x="3975694" y="2908079"/>
            <a:ext cx="1394934" cy="461665"/>
          </a:xfrm>
          <a:prstGeom prst="rect">
            <a:avLst/>
          </a:prstGeom>
          <a:noFill/>
        </p:spPr>
        <p:txBody>
          <a:bodyPr wrap="none" rtlCol="0">
            <a:spAutoFit/>
          </a:bodyPr>
          <a:lstStyle/>
          <a:p>
            <a:r>
              <a:rPr kumimoji="1" lang="ja-JP" altLang="en-US" sz="1200" b="1" dirty="0">
                <a:solidFill>
                  <a:schemeClr val="bg1"/>
                </a:solidFill>
                <a:latin typeface="Meiryo UI" panose="020B0604030504040204" pitchFamily="50" charset="-128"/>
                <a:ea typeface="Meiryo UI" panose="020B0604030504040204" pitchFamily="50" charset="-128"/>
              </a:rPr>
              <a:t>位置決めストッパー</a:t>
            </a:r>
            <a:endParaRPr kumimoji="1" lang="en-US" altLang="ja-JP" sz="1200" b="1" dirty="0">
              <a:solidFill>
                <a:schemeClr val="bg1"/>
              </a:solidFill>
              <a:latin typeface="Meiryo UI" panose="020B0604030504040204" pitchFamily="50" charset="-128"/>
              <a:ea typeface="Meiryo UI" panose="020B0604030504040204" pitchFamily="50" charset="-128"/>
            </a:endParaRPr>
          </a:p>
          <a:p>
            <a:r>
              <a:rPr lang="ja-JP" altLang="en-US" sz="1200" b="1" dirty="0">
                <a:solidFill>
                  <a:schemeClr val="bg1"/>
                </a:solidFill>
                <a:latin typeface="Meiryo UI" panose="020B0604030504040204" pitchFamily="50" charset="-128"/>
                <a:ea typeface="Meiryo UI" panose="020B0604030504040204" pitchFamily="50" charset="-128"/>
              </a:rPr>
              <a:t>深さ凹部</a:t>
            </a:r>
            <a:r>
              <a:rPr lang="en-US" altLang="ja-JP" sz="1200" b="1" dirty="0">
                <a:solidFill>
                  <a:schemeClr val="bg1"/>
                </a:solidFill>
                <a:latin typeface="Meiryo UI" panose="020B0604030504040204" pitchFamily="50" charset="-128"/>
                <a:ea typeface="Meiryo UI" panose="020B0604030504040204" pitchFamily="50" charset="-128"/>
              </a:rPr>
              <a:t>5</a:t>
            </a:r>
            <a:r>
              <a:rPr lang="ja-JP" altLang="en-US" sz="1200" b="1" dirty="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cxnSp>
        <p:nvCxnSpPr>
          <p:cNvPr id="76" name="直線矢印コネクタ 75">
            <a:extLst>
              <a:ext uri="{FF2B5EF4-FFF2-40B4-BE49-F238E27FC236}">
                <a16:creationId xmlns:a16="http://schemas.microsoft.com/office/drawing/2014/main" id="{57FAF528-F390-49CD-92A3-47ADA1E0437F}"/>
              </a:ext>
            </a:extLst>
          </p:cNvPr>
          <p:cNvCxnSpPr>
            <a:cxnSpLocks/>
          </p:cNvCxnSpPr>
          <p:nvPr/>
        </p:nvCxnSpPr>
        <p:spPr>
          <a:xfrm flipV="1">
            <a:off x="4383262" y="2456070"/>
            <a:ext cx="66312" cy="436096"/>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BE02AB7E-151F-4E08-B187-A2C76A2EAD75}"/>
              </a:ext>
            </a:extLst>
          </p:cNvPr>
          <p:cNvSpPr/>
          <p:nvPr/>
        </p:nvSpPr>
        <p:spPr>
          <a:xfrm>
            <a:off x="4427833" y="1419684"/>
            <a:ext cx="1528722"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ADCE94CE-12BE-4AC7-ABB4-789D6B60A1C6}"/>
              </a:ext>
            </a:extLst>
          </p:cNvPr>
          <p:cNvGrpSpPr/>
          <p:nvPr/>
        </p:nvGrpSpPr>
        <p:grpSpPr>
          <a:xfrm rot="21331769">
            <a:off x="4355879" y="1296569"/>
            <a:ext cx="1668056" cy="1678746"/>
            <a:chOff x="4451237" y="1255144"/>
            <a:chExt cx="1715129" cy="1692362"/>
          </a:xfrm>
        </p:grpSpPr>
        <p:sp>
          <p:nvSpPr>
            <p:cNvPr id="51" name="四角形: 上の 2 つの角を切り取る 50">
              <a:extLst>
                <a:ext uri="{FF2B5EF4-FFF2-40B4-BE49-F238E27FC236}">
                  <a16:creationId xmlns:a16="http://schemas.microsoft.com/office/drawing/2014/main" id="{CE6E07A7-8E42-4D11-A2D0-65A3A8855623}"/>
                </a:ext>
              </a:extLst>
            </p:cNvPr>
            <p:cNvSpPr/>
            <p:nvPr/>
          </p:nvSpPr>
          <p:spPr>
            <a:xfrm rot="16200000">
              <a:off x="4360097" y="2102722"/>
              <a:ext cx="417675" cy="121212"/>
            </a:xfrm>
            <a:prstGeom prst="snip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0723A5E8-CA34-47E4-9445-1024452DD55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028" t="24883" r="24169" b="33821"/>
            <a:stretch/>
          </p:blipFill>
          <p:spPr>
            <a:xfrm>
              <a:off x="4451237" y="1255144"/>
              <a:ext cx="1715129" cy="1692362"/>
            </a:xfrm>
            <a:prstGeom prst="rect">
              <a:avLst/>
            </a:prstGeom>
          </p:spPr>
        </p:pic>
      </p:grpSp>
      <p:sp>
        <p:nvSpPr>
          <p:cNvPr id="77" name="正方形/長方形 76">
            <a:extLst>
              <a:ext uri="{FF2B5EF4-FFF2-40B4-BE49-F238E27FC236}">
                <a16:creationId xmlns:a16="http://schemas.microsoft.com/office/drawing/2014/main" id="{7916CAF4-A464-43BC-A0E7-50B2C3A3C395}"/>
              </a:ext>
            </a:extLst>
          </p:cNvPr>
          <p:cNvSpPr/>
          <p:nvPr/>
        </p:nvSpPr>
        <p:spPr>
          <a:xfrm>
            <a:off x="6398727" y="2431164"/>
            <a:ext cx="1671396" cy="854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13B688D3-971A-4605-A862-2925E351BD9A}"/>
              </a:ext>
            </a:extLst>
          </p:cNvPr>
          <p:cNvSpPr txBox="1"/>
          <p:nvPr/>
        </p:nvSpPr>
        <p:spPr>
          <a:xfrm>
            <a:off x="5969138" y="3261767"/>
            <a:ext cx="2501006" cy="369332"/>
          </a:xfrm>
          <a:prstGeom prst="rect">
            <a:avLst/>
          </a:prstGeom>
          <a:noFill/>
          <a:ln>
            <a:noFill/>
          </a:ln>
        </p:spPr>
        <p:txBody>
          <a:bodyPr wrap="none" rtlCol="0">
            <a:spAutoFit/>
          </a:bodyPr>
          <a:lstStyle/>
          <a:p>
            <a:r>
              <a:rPr lang="ja-JP" altLang="en-US" b="1" dirty="0">
                <a:solidFill>
                  <a:srgbClr val="FF0000"/>
                </a:solidFill>
                <a:latin typeface="Meiryo UI" panose="020B0604030504040204" pitchFamily="50" charset="-128"/>
                <a:ea typeface="Meiryo UI" panose="020B0604030504040204" pitchFamily="50" charset="-128"/>
              </a:rPr>
              <a:t>マイナス</a:t>
            </a:r>
            <a:r>
              <a:rPr lang="en-US" altLang="ja-JP" b="1" dirty="0">
                <a:solidFill>
                  <a:srgbClr val="FF0000"/>
                </a:solidFill>
                <a:latin typeface="Meiryo UI" panose="020B0604030504040204" pitchFamily="50" charset="-128"/>
                <a:ea typeface="Meiryo UI" panose="020B0604030504040204" pitchFamily="50" charset="-128"/>
              </a:rPr>
              <a:t>6㎜</a:t>
            </a:r>
            <a:r>
              <a:rPr lang="ja-JP" altLang="en-US" b="1" dirty="0">
                <a:solidFill>
                  <a:srgbClr val="FF0000"/>
                </a:solidFill>
                <a:latin typeface="Meiryo UI" panose="020B0604030504040204" pitchFamily="50" charset="-128"/>
                <a:ea typeface="Meiryo UI" panose="020B0604030504040204" pitchFamily="50" charset="-128"/>
              </a:rPr>
              <a:t>セットの状態</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79" name="正方形/長方形 78">
            <a:extLst>
              <a:ext uri="{FF2B5EF4-FFF2-40B4-BE49-F238E27FC236}">
                <a16:creationId xmlns:a16="http://schemas.microsoft.com/office/drawing/2014/main" id="{30BECBEA-F573-4A53-ABE8-D3870CEAC20C}"/>
              </a:ext>
            </a:extLst>
          </p:cNvPr>
          <p:cNvSpPr/>
          <p:nvPr/>
        </p:nvSpPr>
        <p:spPr>
          <a:xfrm>
            <a:off x="6196159" y="2231859"/>
            <a:ext cx="307299" cy="1054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1037714D-8BFF-4E07-86DB-A28E9C6F462F}"/>
              </a:ext>
            </a:extLst>
          </p:cNvPr>
          <p:cNvSpPr txBox="1"/>
          <p:nvPr/>
        </p:nvSpPr>
        <p:spPr>
          <a:xfrm rot="18594585">
            <a:off x="5881701" y="1386939"/>
            <a:ext cx="989373" cy="276999"/>
          </a:xfrm>
          <a:prstGeom prst="rect">
            <a:avLst/>
          </a:prstGeom>
          <a:solidFill>
            <a:schemeClr val="bg1"/>
          </a:solidFill>
          <a:ln>
            <a:noFill/>
          </a:ln>
        </p:spPr>
        <p:txBody>
          <a:bodyPr wrap="none" rtlCol="0">
            <a:spAutoFit/>
          </a:bodyPr>
          <a:lstStyle/>
          <a:p>
            <a:r>
              <a:rPr lang="ja-JP" altLang="en-US" sz="1200" b="1" dirty="0">
                <a:latin typeface="Meiryo UI" panose="020B0604030504040204" pitchFamily="50" charset="-128"/>
                <a:ea typeface="Meiryo UI" panose="020B0604030504040204" pitchFamily="50" charset="-128"/>
              </a:rPr>
              <a:t>マイナス方向</a:t>
            </a:r>
            <a:endParaRPr kumimoji="1" lang="ja-JP" altLang="en-US" sz="1200" b="1" dirty="0">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93A9F59F-2C68-43E3-B786-F2EA402091F3}"/>
              </a:ext>
            </a:extLst>
          </p:cNvPr>
          <p:cNvSpPr/>
          <p:nvPr/>
        </p:nvSpPr>
        <p:spPr>
          <a:xfrm>
            <a:off x="6563143" y="1431509"/>
            <a:ext cx="1528722"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5F4EF4E9-F002-4D30-A2A7-5B2FE7BB7119}"/>
              </a:ext>
            </a:extLst>
          </p:cNvPr>
          <p:cNvGrpSpPr/>
          <p:nvPr/>
        </p:nvGrpSpPr>
        <p:grpSpPr>
          <a:xfrm rot="20550521">
            <a:off x="6487109" y="1229248"/>
            <a:ext cx="1715129" cy="1692362"/>
            <a:chOff x="4451237" y="1255144"/>
            <a:chExt cx="1715129" cy="1692362"/>
          </a:xfrm>
        </p:grpSpPr>
        <p:sp>
          <p:nvSpPr>
            <p:cNvPr id="86" name="四角形: 上の 2 つの角を切り取る 85">
              <a:extLst>
                <a:ext uri="{FF2B5EF4-FFF2-40B4-BE49-F238E27FC236}">
                  <a16:creationId xmlns:a16="http://schemas.microsoft.com/office/drawing/2014/main" id="{8687B6E8-980F-4EE0-9AC3-6C89B3E5BDE6}"/>
                </a:ext>
              </a:extLst>
            </p:cNvPr>
            <p:cNvSpPr/>
            <p:nvPr/>
          </p:nvSpPr>
          <p:spPr>
            <a:xfrm rot="16200000">
              <a:off x="4360097" y="2102722"/>
              <a:ext cx="417675" cy="121212"/>
            </a:xfrm>
            <a:prstGeom prst="snip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7" name="図 86">
              <a:extLst>
                <a:ext uri="{FF2B5EF4-FFF2-40B4-BE49-F238E27FC236}">
                  <a16:creationId xmlns:a16="http://schemas.microsoft.com/office/drawing/2014/main" id="{5732D642-F407-49D1-AECB-2253720F7A9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028" t="24883" r="24169" b="33821"/>
            <a:stretch/>
          </p:blipFill>
          <p:spPr>
            <a:xfrm>
              <a:off x="4451237" y="1255144"/>
              <a:ext cx="1715129" cy="1692362"/>
            </a:xfrm>
            <a:prstGeom prst="rect">
              <a:avLst/>
            </a:prstGeom>
          </p:spPr>
        </p:pic>
      </p:grpSp>
      <p:cxnSp>
        <p:nvCxnSpPr>
          <p:cNvPr id="14" name="直線コネクタ 13">
            <a:extLst>
              <a:ext uri="{FF2B5EF4-FFF2-40B4-BE49-F238E27FC236}">
                <a16:creationId xmlns:a16="http://schemas.microsoft.com/office/drawing/2014/main" id="{3E01F7DF-697C-4136-AFD2-EA9B999AEC45}"/>
              </a:ext>
            </a:extLst>
          </p:cNvPr>
          <p:cNvCxnSpPr>
            <a:cxnSpLocks/>
          </p:cNvCxnSpPr>
          <p:nvPr/>
        </p:nvCxnSpPr>
        <p:spPr>
          <a:xfrm flipV="1">
            <a:off x="5077777" y="2939629"/>
            <a:ext cx="3081654" cy="15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12A7A1E-2667-42CC-BC1F-100E8138D38D}"/>
              </a:ext>
            </a:extLst>
          </p:cNvPr>
          <p:cNvSpPr txBox="1"/>
          <p:nvPr/>
        </p:nvSpPr>
        <p:spPr>
          <a:xfrm>
            <a:off x="4496347" y="1722938"/>
            <a:ext cx="1516762" cy="523220"/>
          </a:xfrm>
          <a:prstGeom prst="rect">
            <a:avLst/>
          </a:prstGeom>
          <a:noFill/>
        </p:spPr>
        <p:txBody>
          <a:bodyPr wrap="non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製品の矢印マーク</a:t>
            </a:r>
            <a:endParaRPr kumimoji="1" lang="en-US" altLang="ja-JP" sz="1400" b="1" dirty="0">
              <a:solidFill>
                <a:schemeClr val="bg1"/>
              </a:solidFill>
              <a:latin typeface="Meiryo UI" panose="020B0604030504040204" pitchFamily="50" charset="-128"/>
              <a:ea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rPr>
              <a:t>凸部</a:t>
            </a:r>
            <a:r>
              <a:rPr lang="en-US" altLang="ja-JP" sz="1400" b="1" dirty="0">
                <a:solidFill>
                  <a:schemeClr val="bg1"/>
                </a:solidFill>
                <a:latin typeface="Meiryo UI" panose="020B0604030504040204" pitchFamily="50" charset="-128"/>
                <a:ea typeface="Meiryo UI" panose="020B0604030504040204" pitchFamily="50" charset="-128"/>
              </a:rPr>
              <a:t>2mm</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cxnSp>
        <p:nvCxnSpPr>
          <p:cNvPr id="88" name="直線矢印コネクタ 87">
            <a:extLst>
              <a:ext uri="{FF2B5EF4-FFF2-40B4-BE49-F238E27FC236}">
                <a16:creationId xmlns:a16="http://schemas.microsoft.com/office/drawing/2014/main" id="{54F84028-51BE-4F83-A04D-030C6884E435}"/>
              </a:ext>
            </a:extLst>
          </p:cNvPr>
          <p:cNvCxnSpPr>
            <a:cxnSpLocks/>
          </p:cNvCxnSpPr>
          <p:nvPr/>
        </p:nvCxnSpPr>
        <p:spPr>
          <a:xfrm flipH="1">
            <a:off x="4398974" y="2067279"/>
            <a:ext cx="281229" cy="16906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AABB324B-7549-4209-9D26-632881E7679A}"/>
              </a:ext>
            </a:extLst>
          </p:cNvPr>
          <p:cNvSpPr/>
          <p:nvPr/>
        </p:nvSpPr>
        <p:spPr>
          <a:xfrm rot="926558">
            <a:off x="10174431" y="965067"/>
            <a:ext cx="2059286" cy="3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よいしょ！</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1" name="雲形吹き出し 30"/>
          <p:cNvSpPr/>
          <p:nvPr/>
        </p:nvSpPr>
        <p:spPr>
          <a:xfrm>
            <a:off x="3436565" y="5633535"/>
            <a:ext cx="5534409" cy="875611"/>
          </a:xfrm>
          <a:prstGeom prst="cloudCallout">
            <a:avLst>
              <a:gd name="adj1" fmla="val 62388"/>
              <a:gd name="adj2" fmla="val 19104"/>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じゃあマイナス６㎜のずれが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発生しないように対策すればいいよね！？</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98" name="正方形/長方形 97">
            <a:extLst>
              <a:ext uri="{FF2B5EF4-FFF2-40B4-BE49-F238E27FC236}">
                <a16:creationId xmlns:a16="http://schemas.microsoft.com/office/drawing/2014/main" id="{FA1D4A47-9EED-4D2E-B700-05CC589E1ABF}"/>
              </a:ext>
            </a:extLst>
          </p:cNvPr>
          <p:cNvSpPr/>
          <p:nvPr/>
        </p:nvSpPr>
        <p:spPr>
          <a:xfrm>
            <a:off x="2507730" y="3815644"/>
            <a:ext cx="9647547" cy="29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0" name="図 99">
            <a:extLst>
              <a:ext uri="{FF2B5EF4-FFF2-40B4-BE49-F238E27FC236}">
                <a16:creationId xmlns:a16="http://schemas.microsoft.com/office/drawing/2014/main" id="{22EAB759-C746-491E-9FC7-DF625A0287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0988" y="5617028"/>
            <a:ext cx="1620109" cy="1239432"/>
          </a:xfrm>
          <a:prstGeom prst="rect">
            <a:avLst/>
          </a:prstGeom>
        </p:spPr>
      </p:pic>
      <p:pic>
        <p:nvPicPr>
          <p:cNvPr id="101" name="図 100">
            <a:extLst>
              <a:ext uri="{FF2B5EF4-FFF2-40B4-BE49-F238E27FC236}">
                <a16:creationId xmlns:a16="http://schemas.microsoft.com/office/drawing/2014/main" id="{B3E871F5-EBE0-45FB-8C37-12F44134FA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62" t="9778" r="24098" b="42519"/>
          <a:stretch/>
        </p:blipFill>
        <p:spPr>
          <a:xfrm>
            <a:off x="9353487" y="5393484"/>
            <a:ext cx="1126194" cy="1366478"/>
          </a:xfrm>
          <a:prstGeom prst="rect">
            <a:avLst/>
          </a:prstGeom>
        </p:spPr>
      </p:pic>
      <p:pic>
        <p:nvPicPr>
          <p:cNvPr id="102" name="図 101">
            <a:extLst>
              <a:ext uri="{FF2B5EF4-FFF2-40B4-BE49-F238E27FC236}">
                <a16:creationId xmlns:a16="http://schemas.microsoft.com/office/drawing/2014/main" id="{B45E322D-7A6C-4A2C-84BF-3EAF9DED1DB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1112" t="30954" r="34730" b="29167"/>
          <a:stretch/>
        </p:blipFill>
        <p:spPr>
          <a:xfrm rot="5400000">
            <a:off x="9450358" y="3958292"/>
            <a:ext cx="1597394" cy="1355652"/>
          </a:xfrm>
          <a:prstGeom prst="rect">
            <a:avLst/>
          </a:prstGeom>
          <a:ln>
            <a:noFill/>
          </a:ln>
          <a:effectLst/>
        </p:spPr>
      </p:pic>
      <p:sp>
        <p:nvSpPr>
          <p:cNvPr id="103" name="雲形吹き出し 47">
            <a:extLst>
              <a:ext uri="{FF2B5EF4-FFF2-40B4-BE49-F238E27FC236}">
                <a16:creationId xmlns:a16="http://schemas.microsoft.com/office/drawing/2014/main" id="{8983DDF1-D3B1-40FD-9CB2-EBDF74094297}"/>
              </a:ext>
            </a:extLst>
          </p:cNvPr>
          <p:cNvSpPr/>
          <p:nvPr/>
        </p:nvSpPr>
        <p:spPr>
          <a:xfrm>
            <a:off x="2689903" y="3791143"/>
            <a:ext cx="6494550" cy="1602995"/>
          </a:xfrm>
          <a:prstGeom prst="cloudCallout">
            <a:avLst>
              <a:gd name="adj1" fmla="val 62159"/>
              <a:gd name="adj2" fmla="val 584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u="sng" dirty="0">
                <a:solidFill>
                  <a:schemeClr val="tx1"/>
                </a:solidFill>
                <a:latin typeface="Meiryo UI" panose="020B0604030504040204" pitchFamily="50" charset="-128"/>
                <a:ea typeface="Meiryo UI" panose="020B0604030504040204" pitchFamily="50" charset="-128"/>
              </a:rPr>
              <a:t>ちょっと待った</a:t>
            </a:r>
            <a:r>
              <a:rPr lang="en-US" altLang="ja-JP" b="1" u="sng" dirty="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b="1" u="sng" dirty="0">
                <a:solidFill>
                  <a:srgbClr val="FF0000"/>
                </a:solidFill>
                <a:latin typeface="Meiryo UI" panose="020B0604030504040204" pitchFamily="50" charset="-128"/>
                <a:ea typeface="Meiryo UI" panose="020B0604030504040204" pitchFamily="50" charset="-128"/>
              </a:rPr>
              <a:t>そんなことしたら気遣い作業になっちゃうよ！</a:t>
            </a:r>
            <a:endParaRPr lang="en-US" altLang="ja-JP" b="1" u="sng" dirty="0">
              <a:solidFill>
                <a:srgbClr val="FF0000"/>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どうにかしないと</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b="1" u="sng" dirty="0">
                <a:solidFill>
                  <a:srgbClr val="FF0000"/>
                </a:solidFill>
                <a:latin typeface="Meiryo UI" panose="020B0604030504040204" pitchFamily="50" charset="-128"/>
                <a:ea typeface="Meiryo UI" panose="020B0604030504040204" pitchFamily="50" charset="-128"/>
              </a:rPr>
              <a:t>担当技能員の負担</a:t>
            </a:r>
            <a:r>
              <a:rPr lang="ja-JP" altLang="en-US" sz="1600" dirty="0">
                <a:solidFill>
                  <a:schemeClr val="tx1"/>
                </a:solidFill>
                <a:latin typeface="Meiryo UI" panose="020B0604030504040204" pitchFamily="50" charset="-128"/>
                <a:ea typeface="Meiryo UI" panose="020B0604030504040204" pitchFamily="50" charset="-128"/>
              </a:rPr>
              <a:t>もかかるよ！</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04" name="正方形/長方形 103">
            <a:extLst>
              <a:ext uri="{FF2B5EF4-FFF2-40B4-BE49-F238E27FC236}">
                <a16:creationId xmlns:a16="http://schemas.microsoft.com/office/drawing/2014/main" id="{8B824CC3-13A1-4082-8971-D8917AD70397}"/>
              </a:ext>
            </a:extLst>
          </p:cNvPr>
          <p:cNvSpPr/>
          <p:nvPr/>
        </p:nvSpPr>
        <p:spPr>
          <a:xfrm rot="1737174">
            <a:off x="9976738" y="4133769"/>
            <a:ext cx="1912251" cy="41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icrosoft Himalaya" panose="01010100010101010101" pitchFamily="2" charset="0"/>
              </a:rPr>
              <a:t>担当技能員</a:t>
            </a:r>
            <a:endParaRPr lang="en-US" altLang="ja-JP" sz="1600" dirty="0">
              <a:solidFill>
                <a:schemeClr val="tx1"/>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05" name="正方形/長方形 104">
            <a:extLst>
              <a:ext uri="{FF2B5EF4-FFF2-40B4-BE49-F238E27FC236}">
                <a16:creationId xmlns:a16="http://schemas.microsoft.com/office/drawing/2014/main" id="{C167E248-72AA-4A84-8BE0-AC3AE24BE7A6}"/>
              </a:ext>
            </a:extLst>
          </p:cNvPr>
          <p:cNvSpPr/>
          <p:nvPr/>
        </p:nvSpPr>
        <p:spPr>
          <a:xfrm rot="1168977">
            <a:off x="1741052" y="5910359"/>
            <a:ext cx="2082058" cy="40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汗</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8" name="正方形/長方形 107">
            <a:extLst>
              <a:ext uri="{FF2B5EF4-FFF2-40B4-BE49-F238E27FC236}">
                <a16:creationId xmlns:a16="http://schemas.microsoft.com/office/drawing/2014/main" id="{F0B9F933-C015-4980-BB1F-C6A7F6E05C66}"/>
              </a:ext>
            </a:extLst>
          </p:cNvPr>
          <p:cNvSpPr/>
          <p:nvPr/>
        </p:nvSpPr>
        <p:spPr>
          <a:xfrm rot="499146">
            <a:off x="6710702" y="6446268"/>
            <a:ext cx="1860313" cy="346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ごめんなさい</a:t>
            </a:r>
            <a:r>
              <a:rPr lang="en-US" altLang="ja-JP"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C85D3CB0-3B0C-4901-801A-A8EE29F72736}"/>
              </a:ext>
            </a:extLst>
          </p:cNvPr>
          <p:cNvSpPr txBox="1"/>
          <p:nvPr/>
        </p:nvSpPr>
        <p:spPr>
          <a:xfrm rot="20625247">
            <a:off x="6579209" y="1604167"/>
            <a:ext cx="1351652" cy="307777"/>
          </a:xfrm>
          <a:prstGeom prst="rect">
            <a:avLst/>
          </a:prstGeom>
          <a:noFill/>
        </p:spPr>
        <p:txBody>
          <a:bodyPr wrap="non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製品矢印マーク</a:t>
            </a:r>
          </a:p>
        </p:txBody>
      </p:sp>
      <p:cxnSp>
        <p:nvCxnSpPr>
          <p:cNvPr id="109" name="直線矢印コネクタ 108">
            <a:extLst>
              <a:ext uri="{FF2B5EF4-FFF2-40B4-BE49-F238E27FC236}">
                <a16:creationId xmlns:a16="http://schemas.microsoft.com/office/drawing/2014/main" id="{8B5F3B76-64A6-4318-8F1E-A2C9C54809E7}"/>
              </a:ext>
            </a:extLst>
          </p:cNvPr>
          <p:cNvCxnSpPr>
            <a:cxnSpLocks/>
          </p:cNvCxnSpPr>
          <p:nvPr/>
        </p:nvCxnSpPr>
        <p:spPr>
          <a:xfrm flipH="1">
            <a:off x="6593979" y="2059205"/>
            <a:ext cx="212464" cy="26123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825E3293-4EC4-4EA9-8E4C-0F08703A8AAF}"/>
              </a:ext>
            </a:extLst>
          </p:cNvPr>
          <p:cNvCxnSpPr>
            <a:cxnSpLocks/>
          </p:cNvCxnSpPr>
          <p:nvPr/>
        </p:nvCxnSpPr>
        <p:spPr>
          <a:xfrm>
            <a:off x="5077777" y="2817069"/>
            <a:ext cx="3081654" cy="235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10" name="図 109">
            <a:extLst>
              <a:ext uri="{FF2B5EF4-FFF2-40B4-BE49-F238E27FC236}">
                <a16:creationId xmlns:a16="http://schemas.microsoft.com/office/drawing/2014/main" id="{E77C41C0-9727-4B0D-ABE4-449F10BC59DB}"/>
              </a:ext>
            </a:extLst>
          </p:cNvPr>
          <p:cNvPicPr>
            <a:picLocks noChangeAspect="1"/>
          </p:cNvPicPr>
          <p:nvPr/>
        </p:nvPicPr>
        <p:blipFill rotWithShape="1">
          <a:blip r:embed="rId17">
            <a:extLst>
              <a:ext uri="{28A0092B-C50C-407E-A947-70E740481C1C}">
                <a14:useLocalDpi xmlns:a14="http://schemas.microsoft.com/office/drawing/2010/main" val="0"/>
              </a:ext>
            </a:extLst>
          </a:blip>
          <a:srcRect l="59357" t="6548" r="26899" b="73611"/>
          <a:stretch/>
        </p:blipFill>
        <p:spPr>
          <a:xfrm>
            <a:off x="1344587" y="1490603"/>
            <a:ext cx="1075897" cy="1441407"/>
          </a:xfrm>
          <a:prstGeom prst="rect">
            <a:avLst/>
          </a:prstGeom>
        </p:spPr>
      </p:pic>
      <p:cxnSp>
        <p:nvCxnSpPr>
          <p:cNvPr id="112" name="直線矢印コネクタ 111">
            <a:extLst>
              <a:ext uri="{FF2B5EF4-FFF2-40B4-BE49-F238E27FC236}">
                <a16:creationId xmlns:a16="http://schemas.microsoft.com/office/drawing/2014/main" id="{5A600ECA-0296-4285-80CF-6982C60813DF}"/>
              </a:ext>
            </a:extLst>
          </p:cNvPr>
          <p:cNvCxnSpPr>
            <a:cxnSpLocks/>
          </p:cNvCxnSpPr>
          <p:nvPr/>
        </p:nvCxnSpPr>
        <p:spPr>
          <a:xfrm>
            <a:off x="1639482" y="2371096"/>
            <a:ext cx="11611" cy="307035"/>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8685D35-49B4-4520-9B13-A8D2456B6C60}"/>
              </a:ext>
            </a:extLst>
          </p:cNvPr>
          <p:cNvSpPr txBox="1"/>
          <p:nvPr/>
        </p:nvSpPr>
        <p:spPr>
          <a:xfrm>
            <a:off x="1228550" y="1605336"/>
            <a:ext cx="1264504" cy="861774"/>
          </a:xfrm>
          <a:prstGeom prst="rect">
            <a:avLst/>
          </a:prstGeom>
          <a:noFill/>
        </p:spPr>
        <p:txBody>
          <a:bodyPr wrap="square" rtlCol="0">
            <a:spAutoFit/>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矢印マーク</a:t>
            </a:r>
            <a:endParaRPr kumimoji="1" lang="en-US" altLang="ja-JP" sz="1600" dirty="0">
              <a:solidFill>
                <a:schemeClr val="bg1"/>
              </a:solidFill>
              <a:latin typeface="Meiryo UI" panose="020B0604030504040204" pitchFamily="50" charset="-128"/>
              <a:ea typeface="Meiryo UI" panose="020B0604030504040204" pitchFamily="50" charset="-128"/>
            </a:endParaRPr>
          </a:p>
          <a:p>
            <a:pPr algn="ctr"/>
            <a:r>
              <a:rPr lang="ja-JP" altLang="en-US" sz="1600" dirty="0">
                <a:solidFill>
                  <a:schemeClr val="bg1"/>
                </a:solidFill>
                <a:latin typeface="Meiryo UI" panose="020B0604030504040204" pitchFamily="50" charset="-128"/>
                <a:ea typeface="Meiryo UI" panose="020B0604030504040204" pitchFamily="50" charset="-128"/>
              </a:rPr>
              <a:t>高さ凸部</a:t>
            </a:r>
            <a:endParaRPr lang="en-US" altLang="ja-JP" sz="1600" dirty="0">
              <a:solidFill>
                <a:schemeClr val="bg1"/>
              </a:solidFill>
              <a:latin typeface="Meiryo UI" panose="020B0604030504040204" pitchFamily="50" charset="-128"/>
              <a:ea typeface="Meiryo UI" panose="020B0604030504040204" pitchFamily="50" charset="-128"/>
            </a:endParaRPr>
          </a:p>
          <a:p>
            <a:pPr algn="ctr"/>
            <a:r>
              <a:rPr kumimoji="1" lang="en-US" altLang="ja-JP" sz="1600" dirty="0">
                <a:solidFill>
                  <a:schemeClr val="bg1"/>
                </a:solidFill>
                <a:latin typeface="Meiryo UI" panose="020B0604030504040204" pitchFamily="50" charset="-128"/>
                <a:ea typeface="Meiryo UI" panose="020B0604030504040204" pitchFamily="50" charset="-128"/>
              </a:rPr>
              <a:t>2㎜</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43" name="四角形吹き出し 42"/>
          <p:cNvSpPr/>
          <p:nvPr/>
        </p:nvSpPr>
        <p:spPr>
          <a:xfrm>
            <a:off x="8351736" y="1748173"/>
            <a:ext cx="3615359" cy="1891344"/>
          </a:xfrm>
          <a:prstGeom prst="wedgeRectCallout">
            <a:avLst>
              <a:gd name="adj1" fmla="val -91878"/>
              <a:gd name="adj2" fmla="val -9933"/>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8486313" y="1780409"/>
            <a:ext cx="3369833" cy="1661993"/>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製品矢印マークが</a:t>
            </a:r>
            <a:endParaRPr kumimoji="1" lang="en-US" altLang="ja-JP" sz="1600" dirty="0">
              <a:latin typeface="Meiryo UI" panose="020B0604030504040204" pitchFamily="50" charset="-128"/>
              <a:ea typeface="Meiryo UI" panose="020B0604030504040204" pitchFamily="50" charset="-128"/>
            </a:endParaRPr>
          </a:p>
          <a:p>
            <a:r>
              <a:rPr kumimoji="1" lang="ja-JP" altLang="en-US" b="1" u="sng" dirty="0">
                <a:solidFill>
                  <a:srgbClr val="FF0000"/>
                </a:solidFill>
                <a:latin typeface="Meiryo UI" panose="020B0604030504040204" pitchFamily="50" charset="-128"/>
                <a:ea typeface="Meiryo UI" panose="020B0604030504040204" pitchFamily="50" charset="-128"/>
              </a:rPr>
              <a:t>セット治具の</a:t>
            </a:r>
            <a:r>
              <a:rPr lang="ja-JP" altLang="en-US" b="1" u="sng" dirty="0">
                <a:solidFill>
                  <a:srgbClr val="FF0000"/>
                </a:solidFill>
                <a:latin typeface="Meiryo UI" panose="020B0604030504040204" pitchFamily="50" charset="-128"/>
                <a:ea typeface="Meiryo UI" panose="020B0604030504040204" pitchFamily="50" charset="-128"/>
              </a:rPr>
              <a:t>位置決めストッパーに</a:t>
            </a:r>
            <a:endParaRPr lang="en-US" altLang="ja-JP" b="1" u="sng" dirty="0">
              <a:solidFill>
                <a:srgbClr val="FF0000"/>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入り込み製品が持ち上がる</a:t>
            </a:r>
            <a:r>
              <a:rPr lang="ja-JP" altLang="en-US" sz="1600" dirty="0">
                <a:latin typeface="Meiryo UI" panose="020B0604030504040204" pitchFamily="50" charset="-128"/>
                <a:ea typeface="Meiryo UI" panose="020B0604030504040204" pitchFamily="50" charset="-128"/>
              </a:rPr>
              <a:t>ことで</a:t>
            </a:r>
            <a:endParaRPr lang="en-US" altLang="ja-JP"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下側の測定位置のみが外れ</a:t>
            </a:r>
            <a:endParaRPr lang="en-US" altLang="ja-JP" sz="1600" dirty="0">
              <a:latin typeface="Meiryo UI" panose="020B0604030504040204" pitchFamily="50" charset="-128"/>
              <a:ea typeface="Meiryo UI" panose="020B0604030504040204" pitchFamily="50" charset="-128"/>
            </a:endParaRPr>
          </a:p>
          <a:p>
            <a:r>
              <a:rPr kumimoji="1" lang="ja-JP" altLang="en-US" b="1" u="sng" dirty="0">
                <a:solidFill>
                  <a:srgbClr val="FF0000"/>
                </a:solidFill>
                <a:latin typeface="Meiryo UI" panose="020B0604030504040204" pitchFamily="50" charset="-128"/>
                <a:ea typeface="Meiryo UI" panose="020B0604030504040204" pitchFamily="50" charset="-128"/>
              </a:rPr>
              <a:t>レーザーセンサーが測定できない</a:t>
            </a:r>
            <a:endParaRPr kumimoji="1" lang="en-US" altLang="ja-JP" b="1" u="sng" dirty="0">
              <a:solidFill>
                <a:srgbClr val="FF0000"/>
              </a:solidFill>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ことが確認できた</a:t>
            </a: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CA65F3A1-1A0E-4369-B4A5-69DBFBA828D7}"/>
              </a:ext>
            </a:extLst>
          </p:cNvPr>
          <p:cNvSpPr txBox="1"/>
          <p:nvPr/>
        </p:nvSpPr>
        <p:spPr>
          <a:xfrm>
            <a:off x="4748648" y="947236"/>
            <a:ext cx="800219" cy="369332"/>
          </a:xfrm>
          <a:prstGeom prst="rect">
            <a:avLst/>
          </a:prstGeom>
          <a:noFill/>
          <a:ln>
            <a:noFill/>
          </a:ln>
        </p:spPr>
        <p:txBody>
          <a:bodyPr wrap="none" rtlCol="0">
            <a:spAutoFit/>
          </a:bodyPr>
          <a:lstStyle/>
          <a:p>
            <a:r>
              <a:rPr lang="ja-JP" altLang="en-US" b="1" dirty="0">
                <a:solidFill>
                  <a:srgbClr val="0000FF"/>
                </a:solidFill>
                <a:latin typeface="Meiryo UI" panose="020B0604030504040204" pitchFamily="50" charset="-128"/>
                <a:ea typeface="Meiryo UI" panose="020B0604030504040204" pitchFamily="50" charset="-128"/>
              </a:rPr>
              <a:t>正　常</a:t>
            </a:r>
            <a:endParaRPr kumimoji="1" lang="ja-JP" altLang="en-US" b="1" dirty="0">
              <a:solidFill>
                <a:srgbClr val="0000FF"/>
              </a:solidFill>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B9A0E388-ECC3-481C-95FA-B18FDA9BA895}"/>
              </a:ext>
            </a:extLst>
          </p:cNvPr>
          <p:cNvSpPr txBox="1"/>
          <p:nvPr/>
        </p:nvSpPr>
        <p:spPr>
          <a:xfrm>
            <a:off x="6898081" y="947236"/>
            <a:ext cx="800219" cy="369332"/>
          </a:xfrm>
          <a:prstGeom prst="rect">
            <a:avLst/>
          </a:prstGeom>
          <a:noFill/>
          <a:ln>
            <a:noFill/>
          </a:ln>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異　常</a:t>
            </a:r>
          </a:p>
        </p:txBody>
      </p:sp>
      <p:sp>
        <p:nvSpPr>
          <p:cNvPr id="17" name="矢印: 環状 16">
            <a:extLst>
              <a:ext uri="{FF2B5EF4-FFF2-40B4-BE49-F238E27FC236}">
                <a16:creationId xmlns:a16="http://schemas.microsoft.com/office/drawing/2014/main" id="{715CEE13-3FE5-4AAD-A14C-3220517FAFBF}"/>
              </a:ext>
            </a:extLst>
          </p:cNvPr>
          <p:cNvSpPr/>
          <p:nvPr/>
        </p:nvSpPr>
        <p:spPr>
          <a:xfrm rot="14955728" flipH="1">
            <a:off x="6039407" y="1789451"/>
            <a:ext cx="1021406" cy="949272"/>
          </a:xfrm>
          <a:prstGeom prst="circular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4" name="楕円 133">
            <a:extLst>
              <a:ext uri="{FF2B5EF4-FFF2-40B4-BE49-F238E27FC236}">
                <a16:creationId xmlns:a16="http://schemas.microsoft.com/office/drawing/2014/main" id="{50CAD585-215F-4167-94A5-4B9C2767DD5D}"/>
              </a:ext>
            </a:extLst>
          </p:cNvPr>
          <p:cNvSpPr/>
          <p:nvPr/>
        </p:nvSpPr>
        <p:spPr>
          <a:xfrm>
            <a:off x="661154" y="2659704"/>
            <a:ext cx="384286" cy="3901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136" name="Picture 2" descr="汗の無料イラスト / イラストセンター"/>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4500" b="77667" l="27875" r="82875">
                        <a14:foregroundMark x1="38875" y1="66833" x2="53375" y2="63333"/>
                        <a14:foregroundMark x1="82875" y1="69667" x2="82875" y2="69667"/>
                      </a14:backgroundRemoval>
                    </a14:imgEffect>
                  </a14:imgLayer>
                </a14:imgProps>
              </a:ext>
              <a:ext uri="{28A0092B-C50C-407E-A947-70E740481C1C}">
                <a14:useLocalDpi xmlns:a14="http://schemas.microsoft.com/office/drawing/2010/main" val="0"/>
              </a:ext>
            </a:extLst>
          </a:blip>
          <a:srcRect l="29417" t="16569" r="35190" b="23482"/>
          <a:stretch/>
        </p:blipFill>
        <p:spPr bwMode="auto">
          <a:xfrm rot="304597" flipH="1">
            <a:off x="2923907" y="5811871"/>
            <a:ext cx="162141" cy="205981"/>
          </a:xfrm>
          <a:prstGeom prst="rect">
            <a:avLst/>
          </a:prstGeom>
          <a:noFill/>
          <a:extLst>
            <a:ext uri="{909E8E84-426E-40DD-AFC4-6F175D3DCCD1}">
              <a14:hiddenFill xmlns:a14="http://schemas.microsoft.com/office/drawing/2010/main">
                <a:solidFill>
                  <a:srgbClr val="FFFFFF"/>
                </a:solidFill>
              </a14:hiddenFill>
            </a:ext>
          </a:extLst>
        </p:spPr>
      </p:pic>
      <p:sp>
        <p:nvSpPr>
          <p:cNvPr id="81" name="正方形/長方形 80">
            <a:extLst>
              <a:ext uri="{FF2B5EF4-FFF2-40B4-BE49-F238E27FC236}">
                <a16:creationId xmlns:a16="http://schemas.microsoft.com/office/drawing/2014/main" id="{F0B9F933-C015-4980-BB1F-C6A7F6E05C66}"/>
              </a:ext>
            </a:extLst>
          </p:cNvPr>
          <p:cNvSpPr/>
          <p:nvPr/>
        </p:nvSpPr>
        <p:spPr>
          <a:xfrm rot="19842422">
            <a:off x="8378658" y="4854410"/>
            <a:ext cx="1860313" cy="346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おおさき</a:t>
            </a:r>
            <a:r>
              <a:rPr lang="en-US" altLang="ja-JP"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nvGrpSpPr>
          <p:cNvPr id="138" name="グループ化 137">
            <a:extLst>
              <a:ext uri="{FF2B5EF4-FFF2-40B4-BE49-F238E27FC236}">
                <a16:creationId xmlns:a16="http://schemas.microsoft.com/office/drawing/2014/main" id="{6F28AD79-76A6-48AF-A1A4-55DC9758510A}"/>
              </a:ext>
            </a:extLst>
          </p:cNvPr>
          <p:cNvGrpSpPr/>
          <p:nvPr/>
        </p:nvGrpSpPr>
        <p:grpSpPr>
          <a:xfrm>
            <a:off x="4104720" y="5334078"/>
            <a:ext cx="3189701" cy="1611615"/>
            <a:chOff x="2780234" y="7388741"/>
            <a:chExt cx="3189701" cy="1611615"/>
          </a:xfrm>
        </p:grpSpPr>
        <p:pic>
          <p:nvPicPr>
            <p:cNvPr id="139" name="Picture 8" descr="パンチする棒人間 に対する画像結果">
              <a:extLst>
                <a:ext uri="{FF2B5EF4-FFF2-40B4-BE49-F238E27FC236}">
                  <a16:creationId xmlns:a16="http://schemas.microsoft.com/office/drawing/2014/main" id="{97B7619C-43C5-4AF3-812B-727138E20FF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4663" r="96373">
                          <a14:foregroundMark x1="63212" y1="24828" x2="63731" y2="73793"/>
                          <a14:foregroundMark x1="58549" y1="33103" x2="45596" y2="68966"/>
                          <a14:foregroundMark x1="49741" y1="74483" x2="49741" y2="74483"/>
                          <a14:foregroundMark x1="44560" y1="84138" x2="44560" y2="84138"/>
                          <a14:foregroundMark x1="30570" y1="68966" x2="30570" y2="68966"/>
                          <a14:foregroundMark x1="27979" y1="52414" x2="27979" y2="52414"/>
                          <a14:foregroundMark x1="40415" y1="25517" x2="40415" y2="25517"/>
                          <a14:foregroundMark x1="37306" y1="14483" x2="37306" y2="14483"/>
                          <a14:foregroundMark x1="35751" y1="9655" x2="36788" y2="17241"/>
                          <a14:foregroundMark x1="15026" y1="19310" x2="17617" y2="29655"/>
                          <a14:foregroundMark x1="9845" y1="46207" x2="15026" y2="53103"/>
                          <a14:foregroundMark x1="22798" y1="75172" x2="26943" y2="82069"/>
                          <a14:foregroundMark x1="31088" y1="27586" x2="46114" y2="475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80234" y="7500420"/>
              <a:ext cx="1996467" cy="149993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汗の無料イラスト / イラストセンター"/>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9417" t="16569" r="35190" b="23482"/>
            <a:stretch/>
          </p:blipFill>
          <p:spPr bwMode="auto">
            <a:xfrm rot="304597">
              <a:off x="4876593" y="7889303"/>
              <a:ext cx="162300" cy="20618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汗の無料イラスト / イラストセンター"/>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9417" t="16569" r="35190" b="23482"/>
            <a:stretch/>
          </p:blipFill>
          <p:spPr bwMode="auto">
            <a:xfrm rot="304597" flipH="1">
              <a:off x="5401145" y="8108193"/>
              <a:ext cx="140820" cy="152845"/>
            </a:xfrm>
            <a:prstGeom prst="rect">
              <a:avLst/>
            </a:prstGeom>
            <a:noFill/>
            <a:extLst>
              <a:ext uri="{909E8E84-426E-40DD-AFC4-6F175D3DCCD1}">
                <a14:hiddenFill xmlns:a14="http://schemas.microsoft.com/office/drawing/2010/main">
                  <a:solidFill>
                    <a:srgbClr val="FFFFFF"/>
                  </a:solidFill>
                </a14:hiddenFill>
              </a:ext>
            </a:extLst>
          </p:spPr>
        </p:pic>
        <p:pic>
          <p:nvPicPr>
            <p:cNvPr id="142" name="図 141">
              <a:extLst>
                <a:ext uri="{FF2B5EF4-FFF2-40B4-BE49-F238E27FC236}">
                  <a16:creationId xmlns:a16="http://schemas.microsoft.com/office/drawing/2014/main" id="{43A9FE98-59EA-4310-8E8E-AE4EB185663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13648"/>
            <a:stretch/>
          </p:blipFill>
          <p:spPr>
            <a:xfrm>
              <a:off x="4556321" y="7388741"/>
              <a:ext cx="1273986" cy="1501219"/>
            </a:xfrm>
            <a:prstGeom prst="rect">
              <a:avLst/>
            </a:prstGeom>
          </p:spPr>
        </p:pic>
        <p:pic>
          <p:nvPicPr>
            <p:cNvPr id="143" name="Picture 4" descr="関連する画像の詳細をご覧ください。焦りイラスト／無料イラストなら「イラストAC」">
              <a:extLst>
                <a:ext uri="{FF2B5EF4-FFF2-40B4-BE49-F238E27FC236}">
                  <a16:creationId xmlns:a16="http://schemas.microsoft.com/office/drawing/2014/main" id="{A911F370-1A10-4EB0-B78E-4E2148B8720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824328" flipH="1">
              <a:off x="4646431" y="7698550"/>
              <a:ext cx="380899" cy="2856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4" descr="関連する画像の詳細をご覧ください。焦りイラスト／無料イラストなら「イラストAC」"/>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741836">
              <a:off x="5556019" y="7735020"/>
              <a:ext cx="386364" cy="28977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関連する画像の詳細をご覧ください。焦りイラスト／無料イラストなら「イラストAC」">
              <a:extLst>
                <a:ext uri="{FF2B5EF4-FFF2-40B4-BE49-F238E27FC236}">
                  <a16:creationId xmlns:a16="http://schemas.microsoft.com/office/drawing/2014/main" id="{F2E8FF05-FD80-485B-B7C5-E56F02CF428E}"/>
                </a:ext>
              </a:extLst>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862" r="88793">
                          <a14:foregroundMark x1="29310" y1="20690" x2="35345" y2="12069"/>
                          <a14:foregroundMark x1="33621" y1="74138" x2="47414" y2="86782"/>
                        </a14:backgroundRemoval>
                      </a14:imgEffect>
                    </a14:imgLayer>
                  </a14:imgProps>
                </a:ext>
                <a:ext uri="{28A0092B-C50C-407E-A947-70E740481C1C}">
                  <a14:useLocalDpi xmlns:a14="http://schemas.microsoft.com/office/drawing/2010/main" val="0"/>
                </a:ext>
              </a:extLst>
            </a:blip>
            <a:srcRect/>
            <a:stretch>
              <a:fillRect/>
            </a:stretch>
          </p:blipFill>
          <p:spPr bwMode="auto">
            <a:xfrm rot="21004507" flipH="1">
              <a:off x="4570294" y="7958185"/>
              <a:ext cx="292910" cy="21968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関連する画像の詳細をご覧ください。焦りイラスト／無料イラストなら「イラストAC」">
              <a:extLst>
                <a:ext uri="{FF2B5EF4-FFF2-40B4-BE49-F238E27FC236}">
                  <a16:creationId xmlns:a16="http://schemas.microsoft.com/office/drawing/2014/main" id="{302C5B54-449D-4FB4-ABEE-FDABA5813FAB}"/>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862" r="88793">
                          <a14:foregroundMark x1="29310" y1="20690" x2="35345" y2="12069"/>
                          <a14:foregroundMark x1="33621" y1="74138" x2="47414" y2="86782"/>
                        </a14:backgroundRemoval>
                      </a14:imgEffect>
                    </a14:imgLayer>
                  </a14:imgProps>
                </a:ext>
                <a:ext uri="{28A0092B-C50C-407E-A947-70E740481C1C}">
                  <a14:useLocalDpi xmlns:a14="http://schemas.microsoft.com/office/drawing/2010/main" val="0"/>
                </a:ext>
              </a:extLst>
            </a:blip>
            <a:srcRect/>
            <a:stretch>
              <a:fillRect/>
            </a:stretch>
          </p:blipFill>
          <p:spPr bwMode="auto">
            <a:xfrm rot="395548">
              <a:off x="5716413" y="7980549"/>
              <a:ext cx="253522" cy="190142"/>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正方形/長方形 146">
            <a:extLst>
              <a:ext uri="{FF2B5EF4-FFF2-40B4-BE49-F238E27FC236}">
                <a16:creationId xmlns:a16="http://schemas.microsoft.com/office/drawing/2014/main" id="{21867436-E289-4E6C-87CD-81462C97F057}"/>
              </a:ext>
            </a:extLst>
          </p:cNvPr>
          <p:cNvSpPr/>
          <p:nvPr/>
        </p:nvSpPr>
        <p:spPr>
          <a:xfrm rot="1913698">
            <a:off x="5089647" y="5408653"/>
            <a:ext cx="1046421" cy="40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スカ</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8" name="正方形/長方形 147">
            <a:extLst>
              <a:ext uri="{FF2B5EF4-FFF2-40B4-BE49-F238E27FC236}">
                <a16:creationId xmlns:a16="http://schemas.microsoft.com/office/drawing/2014/main" id="{05401D7B-180D-4D14-A613-A81BBDD8D99A}"/>
              </a:ext>
            </a:extLst>
          </p:cNvPr>
          <p:cNvSpPr/>
          <p:nvPr/>
        </p:nvSpPr>
        <p:spPr>
          <a:xfrm rot="19846336">
            <a:off x="5458337" y="6513783"/>
            <a:ext cx="625803" cy="40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ポコ</a:t>
            </a:r>
          </a:p>
        </p:txBody>
      </p:sp>
      <p:sp>
        <p:nvSpPr>
          <p:cNvPr id="149" name="正方形/長方形 148">
            <a:extLst>
              <a:ext uri="{FF2B5EF4-FFF2-40B4-BE49-F238E27FC236}">
                <a16:creationId xmlns:a16="http://schemas.microsoft.com/office/drawing/2014/main" id="{0ED14F61-A228-4AEB-ADC6-57D057A7FD51}"/>
              </a:ext>
            </a:extLst>
          </p:cNvPr>
          <p:cNvSpPr/>
          <p:nvPr/>
        </p:nvSpPr>
        <p:spPr>
          <a:xfrm rot="20817606">
            <a:off x="4778936" y="5321038"/>
            <a:ext cx="792138" cy="40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ポコ</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50" name="正方形/長方形 149">
            <a:extLst>
              <a:ext uri="{FF2B5EF4-FFF2-40B4-BE49-F238E27FC236}">
                <a16:creationId xmlns:a16="http://schemas.microsoft.com/office/drawing/2014/main" id="{05401D7B-180D-4D14-A613-A81BBDD8D99A}"/>
              </a:ext>
            </a:extLst>
          </p:cNvPr>
          <p:cNvSpPr/>
          <p:nvPr/>
        </p:nvSpPr>
        <p:spPr>
          <a:xfrm rot="19279134">
            <a:off x="5471762" y="6234769"/>
            <a:ext cx="625803" cy="40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スカ</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7" name="雲形吹き出し 55">
            <a:extLst>
              <a:ext uri="{FF2B5EF4-FFF2-40B4-BE49-F238E27FC236}">
                <a16:creationId xmlns:a16="http://schemas.microsoft.com/office/drawing/2014/main" id="{7665DB47-89C1-4D80-9555-7D19FA47F497}"/>
              </a:ext>
            </a:extLst>
          </p:cNvPr>
          <p:cNvSpPr/>
          <p:nvPr/>
        </p:nvSpPr>
        <p:spPr>
          <a:xfrm>
            <a:off x="7653472" y="5758751"/>
            <a:ext cx="4148539" cy="890724"/>
          </a:xfrm>
          <a:prstGeom prst="cloudCallout">
            <a:avLst>
              <a:gd name="adj1" fmla="val -67974"/>
              <a:gd name="adj2" fmla="val -3772"/>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技能員の気遣い作業を</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無くしましょう</a:t>
            </a:r>
            <a:endParaRPr lang="en-US" altLang="ja-JP" sz="1600" dirty="0">
              <a:solidFill>
                <a:schemeClr val="tx1"/>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360217517"/>
      </p:ext>
    </p:extLst>
  </p:cSld>
  <p:clrMapOvr>
    <a:masterClrMapping/>
  </p:clrMapOvr>
  <p:transition advTm="785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 presetClass="mediacall" presetSubtype="0" fill="hold" nodeType="withEffect">
                                  <p:stCondLst>
                                    <p:cond delay="0"/>
                                  </p:stCondLst>
                                  <p:childTnLst>
                                    <p:cmd type="call" cmd="playFrom(0.0)">
                                      <p:cBhvr>
                                        <p:cTn id="33" dur="2573" fill="hold"/>
                                        <p:tgtEl>
                                          <p:spTgt spid="5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fade">
                                      <p:cBhvr>
                                        <p:cTn id="58" dur="5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par>
                                <p:cTn id="66" presetID="10" presetClass="entr" presetSubtype="0" fill="hold" nodeType="with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fade">
                                      <p:cBhvr>
                                        <p:cTn id="68" dur="500"/>
                                        <p:tgtEl>
                                          <p:spTgt spid="10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fade">
                                      <p:cBhvr>
                                        <p:cTn id="71" dur="500"/>
                                        <p:tgtEl>
                                          <p:spTgt spid="104"/>
                                        </p:tgtEl>
                                      </p:cBhvr>
                                    </p:animEffect>
                                  </p:childTnLst>
                                </p:cTn>
                              </p:par>
                              <p:par>
                                <p:cTn id="72" presetID="10" presetClass="entr" presetSubtype="0" fill="hold"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Effect transition="in" filter="fade">
                                      <p:cBhvr>
                                        <p:cTn id="77" dur="500"/>
                                        <p:tgtEl>
                                          <p:spTgt spid="105"/>
                                        </p:tgtEl>
                                      </p:cBhvr>
                                    </p:animEffect>
                                  </p:childTnLst>
                                </p:cTn>
                              </p:par>
                              <p:par>
                                <p:cTn id="78" presetID="10" presetClass="entr" presetSubtype="0" fill="hold" nodeType="withEffect">
                                  <p:stCondLst>
                                    <p:cond delay="0"/>
                                  </p:stCondLst>
                                  <p:childTnLst>
                                    <p:set>
                                      <p:cBhvr>
                                        <p:cTn id="79" dur="1" fill="hold">
                                          <p:stCondLst>
                                            <p:cond delay="0"/>
                                          </p:stCondLst>
                                        </p:cTn>
                                        <p:tgtEl>
                                          <p:spTgt spid="136"/>
                                        </p:tgtEl>
                                        <p:attrNameLst>
                                          <p:attrName>style.visibility</p:attrName>
                                        </p:attrNameLst>
                                      </p:cBhvr>
                                      <p:to>
                                        <p:strVal val="visible"/>
                                      </p:to>
                                    </p:set>
                                    <p:animEffect transition="in" filter="fade">
                                      <p:cBhvr>
                                        <p:cTn id="80" dur="500"/>
                                        <p:tgtEl>
                                          <p:spTgt spid="13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par>
                                <p:cTn id="84" presetID="1" presetClass="exit" presetSubtype="0" fill="hold" nodeType="withEffect">
                                  <p:stCondLst>
                                    <p:cond delay="0"/>
                                  </p:stCondLst>
                                  <p:childTnLst>
                                    <p:set>
                                      <p:cBhvr>
                                        <p:cTn id="85" dur="1" fill="hold">
                                          <p:stCondLst>
                                            <p:cond delay="0"/>
                                          </p:stCondLst>
                                        </p:cTn>
                                        <p:tgtEl>
                                          <p:spTgt spid="101"/>
                                        </p:tgtEl>
                                        <p:attrNameLst>
                                          <p:attrName>style.visibility</p:attrName>
                                        </p:attrNameLst>
                                      </p:cBhvr>
                                      <p:to>
                                        <p:strVal val="hidden"/>
                                      </p:to>
                                    </p:set>
                                  </p:childTnLst>
                                </p:cTn>
                              </p:par>
                            </p:childTnLst>
                          </p:cTn>
                        </p:par>
                        <p:par>
                          <p:cTn id="86" fill="hold">
                            <p:stCondLst>
                              <p:cond delay="500"/>
                            </p:stCondLst>
                            <p:childTnLst>
                              <p:par>
                                <p:cTn id="87" presetID="42" presetClass="entr" presetSubtype="0" fill="hold" nodeType="afterEffect">
                                  <p:stCondLst>
                                    <p:cond delay="0"/>
                                  </p:stCondLst>
                                  <p:childTnLst>
                                    <p:set>
                                      <p:cBhvr>
                                        <p:cTn id="88" dur="1" fill="hold">
                                          <p:stCondLst>
                                            <p:cond delay="0"/>
                                          </p:stCondLst>
                                        </p:cTn>
                                        <p:tgtEl>
                                          <p:spTgt spid="138"/>
                                        </p:tgtEl>
                                        <p:attrNameLst>
                                          <p:attrName>style.visibility</p:attrName>
                                        </p:attrNameLst>
                                      </p:cBhvr>
                                      <p:to>
                                        <p:strVal val="visible"/>
                                      </p:to>
                                    </p:set>
                                    <p:animEffect transition="in" filter="fade">
                                      <p:cBhvr>
                                        <p:cTn id="89" dur="1000"/>
                                        <p:tgtEl>
                                          <p:spTgt spid="138"/>
                                        </p:tgtEl>
                                      </p:cBhvr>
                                    </p:animEffect>
                                    <p:anim calcmode="lin" valueType="num">
                                      <p:cBhvr>
                                        <p:cTn id="90" dur="1000" fill="hold"/>
                                        <p:tgtEl>
                                          <p:spTgt spid="138"/>
                                        </p:tgtEl>
                                        <p:attrNameLst>
                                          <p:attrName>ppt_x</p:attrName>
                                        </p:attrNameLst>
                                      </p:cBhvr>
                                      <p:tavLst>
                                        <p:tav tm="0">
                                          <p:val>
                                            <p:strVal val="#ppt_x"/>
                                          </p:val>
                                        </p:tav>
                                        <p:tav tm="100000">
                                          <p:val>
                                            <p:strVal val="#ppt_x"/>
                                          </p:val>
                                        </p:tav>
                                      </p:tavLst>
                                    </p:anim>
                                    <p:anim calcmode="lin" valueType="num">
                                      <p:cBhvr>
                                        <p:cTn id="91" dur="1000" fill="hold"/>
                                        <p:tgtEl>
                                          <p:spTgt spid="13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47"/>
                                        </p:tgtEl>
                                        <p:attrNameLst>
                                          <p:attrName>style.visibility</p:attrName>
                                        </p:attrNameLst>
                                      </p:cBhvr>
                                      <p:to>
                                        <p:strVal val="visible"/>
                                      </p:to>
                                    </p:set>
                                    <p:animEffect transition="in" filter="fade">
                                      <p:cBhvr>
                                        <p:cTn id="94" dur="1000"/>
                                        <p:tgtEl>
                                          <p:spTgt spid="147"/>
                                        </p:tgtEl>
                                      </p:cBhvr>
                                    </p:animEffect>
                                    <p:anim calcmode="lin" valueType="num">
                                      <p:cBhvr>
                                        <p:cTn id="95" dur="1000" fill="hold"/>
                                        <p:tgtEl>
                                          <p:spTgt spid="147"/>
                                        </p:tgtEl>
                                        <p:attrNameLst>
                                          <p:attrName>ppt_x</p:attrName>
                                        </p:attrNameLst>
                                      </p:cBhvr>
                                      <p:tavLst>
                                        <p:tav tm="0">
                                          <p:val>
                                            <p:strVal val="#ppt_x"/>
                                          </p:val>
                                        </p:tav>
                                        <p:tav tm="100000">
                                          <p:val>
                                            <p:strVal val="#ppt_x"/>
                                          </p:val>
                                        </p:tav>
                                      </p:tavLst>
                                    </p:anim>
                                    <p:anim calcmode="lin" valueType="num">
                                      <p:cBhvr>
                                        <p:cTn id="96" dur="1000" fill="hold"/>
                                        <p:tgtEl>
                                          <p:spTgt spid="14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48"/>
                                        </p:tgtEl>
                                        <p:attrNameLst>
                                          <p:attrName>style.visibility</p:attrName>
                                        </p:attrNameLst>
                                      </p:cBhvr>
                                      <p:to>
                                        <p:strVal val="visible"/>
                                      </p:to>
                                    </p:set>
                                    <p:animEffect transition="in" filter="fade">
                                      <p:cBhvr>
                                        <p:cTn id="99" dur="1000"/>
                                        <p:tgtEl>
                                          <p:spTgt spid="148"/>
                                        </p:tgtEl>
                                      </p:cBhvr>
                                    </p:animEffect>
                                    <p:anim calcmode="lin" valueType="num">
                                      <p:cBhvr>
                                        <p:cTn id="100" dur="1000" fill="hold"/>
                                        <p:tgtEl>
                                          <p:spTgt spid="148"/>
                                        </p:tgtEl>
                                        <p:attrNameLst>
                                          <p:attrName>ppt_x</p:attrName>
                                        </p:attrNameLst>
                                      </p:cBhvr>
                                      <p:tavLst>
                                        <p:tav tm="0">
                                          <p:val>
                                            <p:strVal val="#ppt_x"/>
                                          </p:val>
                                        </p:tav>
                                        <p:tav tm="100000">
                                          <p:val>
                                            <p:strVal val="#ppt_x"/>
                                          </p:val>
                                        </p:tav>
                                      </p:tavLst>
                                    </p:anim>
                                    <p:anim calcmode="lin" valueType="num">
                                      <p:cBhvr>
                                        <p:cTn id="101" dur="1000" fill="hold"/>
                                        <p:tgtEl>
                                          <p:spTgt spid="14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49"/>
                                        </p:tgtEl>
                                        <p:attrNameLst>
                                          <p:attrName>style.visibility</p:attrName>
                                        </p:attrNameLst>
                                      </p:cBhvr>
                                      <p:to>
                                        <p:strVal val="visible"/>
                                      </p:to>
                                    </p:set>
                                    <p:animEffect transition="in" filter="fade">
                                      <p:cBhvr>
                                        <p:cTn id="104" dur="1000"/>
                                        <p:tgtEl>
                                          <p:spTgt spid="149"/>
                                        </p:tgtEl>
                                      </p:cBhvr>
                                    </p:animEffect>
                                    <p:anim calcmode="lin" valueType="num">
                                      <p:cBhvr>
                                        <p:cTn id="105" dur="1000" fill="hold"/>
                                        <p:tgtEl>
                                          <p:spTgt spid="149"/>
                                        </p:tgtEl>
                                        <p:attrNameLst>
                                          <p:attrName>ppt_x</p:attrName>
                                        </p:attrNameLst>
                                      </p:cBhvr>
                                      <p:tavLst>
                                        <p:tav tm="0">
                                          <p:val>
                                            <p:strVal val="#ppt_x"/>
                                          </p:val>
                                        </p:tav>
                                        <p:tav tm="100000">
                                          <p:val>
                                            <p:strVal val="#ppt_x"/>
                                          </p:val>
                                        </p:tav>
                                      </p:tavLst>
                                    </p:anim>
                                    <p:anim calcmode="lin" valueType="num">
                                      <p:cBhvr>
                                        <p:cTn id="106" dur="1000" fill="hold"/>
                                        <p:tgtEl>
                                          <p:spTgt spid="14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50"/>
                                        </p:tgtEl>
                                        <p:attrNameLst>
                                          <p:attrName>style.visibility</p:attrName>
                                        </p:attrNameLst>
                                      </p:cBhvr>
                                      <p:to>
                                        <p:strVal val="visible"/>
                                      </p:to>
                                    </p:set>
                                    <p:animEffect transition="in" filter="fade">
                                      <p:cBhvr>
                                        <p:cTn id="109" dur="1000"/>
                                        <p:tgtEl>
                                          <p:spTgt spid="150"/>
                                        </p:tgtEl>
                                      </p:cBhvr>
                                    </p:animEffect>
                                    <p:anim calcmode="lin" valueType="num">
                                      <p:cBhvr>
                                        <p:cTn id="110" dur="1000" fill="hold"/>
                                        <p:tgtEl>
                                          <p:spTgt spid="150"/>
                                        </p:tgtEl>
                                        <p:attrNameLst>
                                          <p:attrName>ppt_x</p:attrName>
                                        </p:attrNameLst>
                                      </p:cBhvr>
                                      <p:tavLst>
                                        <p:tav tm="0">
                                          <p:val>
                                            <p:strVal val="#ppt_x"/>
                                          </p:val>
                                        </p:tav>
                                        <p:tav tm="100000">
                                          <p:val>
                                            <p:strVal val="#ppt_x"/>
                                          </p:val>
                                        </p:tav>
                                      </p:tavLst>
                                    </p:anim>
                                    <p:anim calcmode="lin" valueType="num">
                                      <p:cBhvr>
                                        <p:cTn id="111" dur="1000" fill="hold"/>
                                        <p:tgtEl>
                                          <p:spTgt spid="15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08"/>
                                        </p:tgtEl>
                                        <p:attrNameLst>
                                          <p:attrName>style.visibility</p:attrName>
                                        </p:attrNameLst>
                                      </p:cBhvr>
                                      <p:to>
                                        <p:strVal val="visible"/>
                                      </p:to>
                                    </p:set>
                                    <p:animEffect transition="in" filter="fade">
                                      <p:cBhvr>
                                        <p:cTn id="114" dur="1000"/>
                                        <p:tgtEl>
                                          <p:spTgt spid="108"/>
                                        </p:tgtEl>
                                      </p:cBhvr>
                                    </p:animEffect>
                                    <p:anim calcmode="lin" valueType="num">
                                      <p:cBhvr>
                                        <p:cTn id="115" dur="1000" fill="hold"/>
                                        <p:tgtEl>
                                          <p:spTgt spid="108"/>
                                        </p:tgtEl>
                                        <p:attrNameLst>
                                          <p:attrName>ppt_x</p:attrName>
                                        </p:attrNameLst>
                                      </p:cBhvr>
                                      <p:tavLst>
                                        <p:tav tm="0">
                                          <p:val>
                                            <p:strVal val="#ppt_x"/>
                                          </p:val>
                                        </p:tav>
                                        <p:tav tm="100000">
                                          <p:val>
                                            <p:strVal val="#ppt_x"/>
                                          </p:val>
                                        </p:tav>
                                      </p:tavLst>
                                    </p:anim>
                                    <p:anim calcmode="lin" valueType="num">
                                      <p:cBhvr>
                                        <p:cTn id="116" dur="1000" fill="hold"/>
                                        <p:tgtEl>
                                          <p:spTgt spid="108"/>
                                        </p:tgtEl>
                                        <p:attrNameLst>
                                          <p:attrName>ppt_y</p:attrName>
                                        </p:attrNameLst>
                                      </p:cBhvr>
                                      <p:tavLst>
                                        <p:tav tm="0">
                                          <p:val>
                                            <p:strVal val="#ppt_y+.1"/>
                                          </p:val>
                                        </p:tav>
                                        <p:tav tm="100000">
                                          <p:val>
                                            <p:strVal val="#ppt_y"/>
                                          </p:val>
                                        </p:tav>
                                      </p:tavLst>
                                    </p:anim>
                                  </p:childTnLst>
                                </p:cTn>
                              </p:par>
                            </p:childTnLst>
                          </p:cTn>
                        </p:par>
                        <p:par>
                          <p:cTn id="117" fill="hold">
                            <p:stCondLst>
                              <p:cond delay="1500"/>
                            </p:stCondLst>
                            <p:childTnLst>
                              <p:par>
                                <p:cTn id="118" presetID="42" presetClass="entr" presetSubtype="0" fill="hold" grpId="0" nodeType="afterEffect">
                                  <p:stCondLst>
                                    <p:cond delay="50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1000"/>
                                        <p:tgtEl>
                                          <p:spTgt spid="107"/>
                                        </p:tgtEl>
                                      </p:cBhvr>
                                    </p:animEffect>
                                    <p:anim calcmode="lin" valueType="num">
                                      <p:cBhvr>
                                        <p:cTn id="121" dur="1000" fill="hold"/>
                                        <p:tgtEl>
                                          <p:spTgt spid="107"/>
                                        </p:tgtEl>
                                        <p:attrNameLst>
                                          <p:attrName>ppt_x</p:attrName>
                                        </p:attrNameLst>
                                      </p:cBhvr>
                                      <p:tavLst>
                                        <p:tav tm="0">
                                          <p:val>
                                            <p:strVal val="#ppt_x"/>
                                          </p:val>
                                        </p:tav>
                                        <p:tav tm="100000">
                                          <p:val>
                                            <p:strVal val="#ppt_x"/>
                                          </p:val>
                                        </p:tav>
                                      </p:tavLst>
                                    </p:anim>
                                    <p:anim calcmode="lin" valueType="num">
                                      <p:cBhvr>
                                        <p:cTn id="122"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3" fill="hold" display="0">
                  <p:stCondLst>
                    <p:cond delay="indefinite"/>
                  </p:stCondLst>
                </p:cTn>
                <p:tgtEl>
                  <p:spTgt spid="54"/>
                </p:tgtEl>
              </p:cMediaNode>
            </p:video>
          </p:childTnLst>
        </p:cTn>
      </p:par>
    </p:tnLst>
    <p:bldLst>
      <p:bldP spid="53" grpId="0"/>
      <p:bldP spid="34" grpId="0" animBg="1"/>
      <p:bldP spid="50" grpId="0"/>
      <p:bldP spid="61" grpId="0"/>
      <p:bldP spid="63" grpId="0"/>
      <p:bldP spid="64" grpId="0"/>
      <p:bldP spid="89" grpId="0"/>
      <p:bldP spid="31" grpId="0" animBg="1"/>
      <p:bldP spid="98" grpId="0" animBg="1"/>
      <p:bldP spid="103" grpId="0" animBg="1"/>
      <p:bldP spid="104" grpId="0"/>
      <p:bldP spid="105" grpId="0"/>
      <p:bldP spid="108" grpId="0"/>
      <p:bldP spid="43" grpId="0" animBg="1"/>
      <p:bldP spid="49" grpId="0"/>
      <p:bldP spid="81" grpId="0"/>
      <p:bldP spid="147" grpId="0"/>
      <p:bldP spid="148" grpId="0"/>
      <p:bldP spid="149" grpId="0"/>
      <p:bldP spid="150" grpId="0"/>
      <p:bldP spid="107" grpId="0" animBg="1"/>
    </p:bldLst>
  </p:timing>
  <p:extLst>
    <p:ext uri="{E180D4A7-C9FB-4DFB-919C-405C955672EB}">
      <p14:showEvtLst xmlns:p14="http://schemas.microsoft.com/office/powerpoint/2010/main">
        <p14:playEvt time="42882" objId="54"/>
        <p14:stopEvt time="45641" objId="5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線コネクタ 43">
            <a:extLst>
              <a:ext uri="{FF2B5EF4-FFF2-40B4-BE49-F238E27FC236}">
                <a16:creationId xmlns:a16="http://schemas.microsoft.com/office/drawing/2014/main" id="{4B0851CB-2780-4B47-B134-9BA20A951F6F}"/>
              </a:ext>
            </a:extLst>
          </p:cNvPr>
          <p:cNvCxnSpPr/>
          <p:nvPr/>
        </p:nvCxnSpPr>
        <p:spPr>
          <a:xfrm>
            <a:off x="4924513" y="3006896"/>
            <a:ext cx="25147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B0851CB-2780-4B47-B134-9BA20A951F6F}"/>
              </a:ext>
            </a:extLst>
          </p:cNvPr>
          <p:cNvCxnSpPr>
            <a:cxnSpLocks/>
          </p:cNvCxnSpPr>
          <p:nvPr/>
        </p:nvCxnSpPr>
        <p:spPr>
          <a:xfrm>
            <a:off x="4235083" y="2521929"/>
            <a:ext cx="6794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B0851CB-2780-4B47-B134-9BA20A951F6F}"/>
              </a:ext>
            </a:extLst>
          </p:cNvPr>
          <p:cNvCxnSpPr/>
          <p:nvPr/>
        </p:nvCxnSpPr>
        <p:spPr>
          <a:xfrm>
            <a:off x="4924513" y="1916066"/>
            <a:ext cx="2398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4B0851CB-2780-4B47-B134-9BA20A951F6F}"/>
              </a:ext>
            </a:extLst>
          </p:cNvPr>
          <p:cNvCxnSpPr/>
          <p:nvPr/>
        </p:nvCxnSpPr>
        <p:spPr>
          <a:xfrm>
            <a:off x="4926684" y="1916066"/>
            <a:ext cx="0" cy="1090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B0851CB-2780-4B47-B134-9BA20A951F6F}"/>
              </a:ext>
            </a:extLst>
          </p:cNvPr>
          <p:cNvCxnSpPr/>
          <p:nvPr/>
        </p:nvCxnSpPr>
        <p:spPr>
          <a:xfrm>
            <a:off x="3729494" y="4434000"/>
            <a:ext cx="1195019" cy="1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B0851CB-2780-4B47-B134-9BA20A951F6F}"/>
              </a:ext>
            </a:extLst>
          </p:cNvPr>
          <p:cNvCxnSpPr/>
          <p:nvPr/>
        </p:nvCxnSpPr>
        <p:spPr>
          <a:xfrm>
            <a:off x="4660585" y="6129214"/>
            <a:ext cx="30965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4B0851CB-2780-4B47-B134-9BA20A951F6F}"/>
              </a:ext>
            </a:extLst>
          </p:cNvPr>
          <p:cNvCxnSpPr>
            <a:cxnSpLocks/>
          </p:cNvCxnSpPr>
          <p:nvPr/>
        </p:nvCxnSpPr>
        <p:spPr>
          <a:xfrm>
            <a:off x="4914560" y="4957031"/>
            <a:ext cx="2758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B0851CB-2780-4B47-B134-9BA20A951F6F}"/>
              </a:ext>
            </a:extLst>
          </p:cNvPr>
          <p:cNvCxnSpPr/>
          <p:nvPr/>
        </p:nvCxnSpPr>
        <p:spPr>
          <a:xfrm>
            <a:off x="4914560" y="3995213"/>
            <a:ext cx="2758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4B0851CB-2780-4B47-B134-9BA20A951F6F}"/>
              </a:ext>
            </a:extLst>
          </p:cNvPr>
          <p:cNvCxnSpPr/>
          <p:nvPr/>
        </p:nvCxnSpPr>
        <p:spPr>
          <a:xfrm>
            <a:off x="4914560" y="3995213"/>
            <a:ext cx="0" cy="961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764F552-A230-430C-93A5-74C2534088A8}"/>
              </a:ext>
            </a:extLst>
          </p:cNvPr>
          <p:cNvSpPr txBox="1"/>
          <p:nvPr/>
        </p:nvSpPr>
        <p:spPr>
          <a:xfrm>
            <a:off x="337684" y="2132684"/>
            <a:ext cx="738664" cy="4478149"/>
          </a:xfrm>
          <a:prstGeom prst="rect">
            <a:avLst/>
          </a:prstGeom>
          <a:noFill/>
          <a:ln>
            <a:solidFill>
              <a:schemeClr val="tx1"/>
            </a:solidFill>
          </a:ln>
        </p:spPr>
        <p:txBody>
          <a:bodyPr vert="eaVert" wrap="none" rtlCol="0">
            <a:spAutoFit/>
          </a:bodyPr>
          <a:lstStyle/>
          <a:p>
            <a:r>
              <a:rPr lang="ja-JP" altLang="en-US" b="1" dirty="0">
                <a:latin typeface="Meiryo UI" panose="020B0604030504040204" pitchFamily="50" charset="-128"/>
                <a:ea typeface="Meiryo UI" panose="020B0604030504040204" pitchFamily="50" charset="-128"/>
              </a:rPr>
              <a:t>気遣うことなく</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製品セットでズレないように</a:t>
            </a:r>
            <a:r>
              <a:rPr kumimoji="1" lang="ja-JP" altLang="en-US" b="1" dirty="0">
                <a:latin typeface="Meiryo UI" panose="020B0604030504040204" pitchFamily="50" charset="-128"/>
                <a:ea typeface="Meiryo UI" panose="020B0604030504040204" pitchFamily="50" charset="-128"/>
              </a:rPr>
              <a:t>する為には</a:t>
            </a:r>
          </a:p>
        </p:txBody>
      </p:sp>
      <p:cxnSp>
        <p:nvCxnSpPr>
          <p:cNvPr id="3" name="直線コネクタ 2">
            <a:extLst>
              <a:ext uri="{FF2B5EF4-FFF2-40B4-BE49-F238E27FC236}">
                <a16:creationId xmlns:a16="http://schemas.microsoft.com/office/drawing/2014/main" id="{4B0851CB-2780-4B47-B134-9BA20A951F6F}"/>
              </a:ext>
            </a:extLst>
          </p:cNvPr>
          <p:cNvCxnSpPr/>
          <p:nvPr/>
        </p:nvCxnSpPr>
        <p:spPr>
          <a:xfrm>
            <a:off x="1341613" y="6083495"/>
            <a:ext cx="1195019" cy="1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4B0851CB-2780-4B47-B134-9BA20A951F6F}"/>
              </a:ext>
            </a:extLst>
          </p:cNvPr>
          <p:cNvCxnSpPr>
            <a:cxnSpLocks/>
          </p:cNvCxnSpPr>
          <p:nvPr/>
        </p:nvCxnSpPr>
        <p:spPr>
          <a:xfrm>
            <a:off x="1076348" y="4408498"/>
            <a:ext cx="6794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B0851CB-2780-4B47-B134-9BA20A951F6F}"/>
              </a:ext>
            </a:extLst>
          </p:cNvPr>
          <p:cNvCxnSpPr/>
          <p:nvPr/>
        </p:nvCxnSpPr>
        <p:spPr>
          <a:xfrm>
            <a:off x="1339156" y="2499548"/>
            <a:ext cx="1207092" cy="19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4B0851CB-2780-4B47-B134-9BA20A951F6F}"/>
              </a:ext>
            </a:extLst>
          </p:cNvPr>
          <p:cNvCxnSpPr/>
          <p:nvPr/>
        </p:nvCxnSpPr>
        <p:spPr>
          <a:xfrm>
            <a:off x="1338561" y="2499548"/>
            <a:ext cx="0" cy="35839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36632" y="1785706"/>
            <a:ext cx="1032655"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次対策</a:t>
            </a:r>
          </a:p>
        </p:txBody>
      </p:sp>
      <p:pic>
        <p:nvPicPr>
          <p:cNvPr id="16" name="図 15"/>
          <p:cNvPicPr>
            <a:picLocks noChangeAspect="1"/>
          </p:cNvPicPr>
          <p:nvPr/>
        </p:nvPicPr>
        <p:blipFill>
          <a:blip r:embed="rId4"/>
          <a:stretch>
            <a:fillRect/>
          </a:stretch>
        </p:blipFill>
        <p:spPr>
          <a:xfrm>
            <a:off x="4327003" y="737649"/>
            <a:ext cx="1182727" cy="883997"/>
          </a:xfrm>
          <a:prstGeom prst="rect">
            <a:avLst/>
          </a:prstGeom>
        </p:spPr>
      </p:pic>
      <p:pic>
        <p:nvPicPr>
          <p:cNvPr id="17" name="図 16"/>
          <p:cNvPicPr>
            <a:picLocks noChangeAspect="1"/>
          </p:cNvPicPr>
          <p:nvPr/>
        </p:nvPicPr>
        <p:blipFill rotWithShape="1">
          <a:blip r:embed="rId5">
            <a:extLst>
              <a:ext uri="{28A0092B-C50C-407E-A947-70E740481C1C}">
                <a14:useLocalDpi xmlns:a14="http://schemas.microsoft.com/office/drawing/2010/main" val="0"/>
              </a:ext>
            </a:extLst>
          </a:blip>
          <a:srcRect l="10119"/>
          <a:stretch/>
        </p:blipFill>
        <p:spPr>
          <a:xfrm>
            <a:off x="91440" y="802926"/>
            <a:ext cx="1521528" cy="1250796"/>
          </a:xfrm>
          <a:prstGeom prst="rect">
            <a:avLst/>
          </a:prstGeom>
        </p:spPr>
      </p:pic>
      <p:sp>
        <p:nvSpPr>
          <p:cNvPr id="18" name="テキスト ボックス 17"/>
          <p:cNvSpPr txBox="1"/>
          <p:nvPr/>
        </p:nvSpPr>
        <p:spPr>
          <a:xfrm>
            <a:off x="160518" y="81673"/>
            <a:ext cx="2202847"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対策の立案</a:t>
            </a:r>
          </a:p>
        </p:txBody>
      </p:sp>
      <p:sp>
        <p:nvSpPr>
          <p:cNvPr id="19" name="雲形吹き出し 18"/>
          <p:cNvSpPr/>
          <p:nvPr/>
        </p:nvSpPr>
        <p:spPr>
          <a:xfrm>
            <a:off x="1507619" y="696626"/>
            <a:ext cx="2951495" cy="1031675"/>
          </a:xfrm>
          <a:prstGeom prst="cloudCallout">
            <a:avLst>
              <a:gd name="adj1" fmla="val -70793"/>
              <a:gd name="adj2" fmla="val 21800"/>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ここから、</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気遣い作業を</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無くす対策ですね！</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698712" y="2179644"/>
            <a:ext cx="2961873"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セット位置を固定しなくても</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kumimoji="1" lang="ja-JP" altLang="en-US" b="1" dirty="0">
                <a:solidFill>
                  <a:schemeClr val="tx1"/>
                </a:solidFill>
                <a:latin typeface="Meiryo UI" panose="020B0604030504040204" pitchFamily="50" charset="-128"/>
                <a:ea typeface="Meiryo UI" panose="020B0604030504040204" pitchFamily="50" charset="-128"/>
              </a:rPr>
              <a:t>読み取れるようにする</a:t>
            </a:r>
          </a:p>
        </p:txBody>
      </p:sp>
      <p:sp>
        <p:nvSpPr>
          <p:cNvPr id="21" name="正方形/長方形 20"/>
          <p:cNvSpPr/>
          <p:nvPr/>
        </p:nvSpPr>
        <p:spPr>
          <a:xfrm>
            <a:off x="1698712" y="4046389"/>
            <a:ext cx="2961873"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決まった位置に</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セットできるようにする</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5193280" y="5695883"/>
            <a:ext cx="3352756"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セット位置を気にせずに</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センサーで読み取れるようにする</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AEE8AB82-A3A4-4BE1-88B9-9C981300BD78}"/>
              </a:ext>
            </a:extLst>
          </p:cNvPr>
          <p:cNvSpPr/>
          <p:nvPr/>
        </p:nvSpPr>
        <p:spPr>
          <a:xfrm>
            <a:off x="8825448" y="6483075"/>
            <a:ext cx="3207979"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◎･･･５点　〇･･･３点　△･･･１点　</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F0B4C535-009F-4981-A817-FC5C3BEA61C1}"/>
              </a:ext>
            </a:extLst>
          </p:cNvPr>
          <p:cNvSpPr txBox="1"/>
          <p:nvPr/>
        </p:nvSpPr>
        <p:spPr>
          <a:xfrm>
            <a:off x="5953357" y="787013"/>
            <a:ext cx="180380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実施可能な手段</a:t>
            </a:r>
          </a:p>
        </p:txBody>
      </p:sp>
      <p:sp>
        <p:nvSpPr>
          <p:cNvPr id="28" name="テキスト ボックス 27"/>
          <p:cNvSpPr txBox="1"/>
          <p:nvPr/>
        </p:nvSpPr>
        <p:spPr>
          <a:xfrm>
            <a:off x="6353744" y="1094022"/>
            <a:ext cx="103265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2</a:t>
            </a:r>
            <a:r>
              <a:rPr kumimoji="1" lang="ja-JP" altLang="en-US" b="1" dirty="0">
                <a:latin typeface="Meiryo UI" panose="020B0604030504040204" pitchFamily="50" charset="-128"/>
                <a:ea typeface="Meiryo UI" panose="020B0604030504040204" pitchFamily="50" charset="-128"/>
              </a:rPr>
              <a:t>次対策</a:t>
            </a:r>
          </a:p>
        </p:txBody>
      </p:sp>
      <p:sp>
        <p:nvSpPr>
          <p:cNvPr id="58" name="正方形/長方形 57"/>
          <p:cNvSpPr/>
          <p:nvPr/>
        </p:nvSpPr>
        <p:spPr>
          <a:xfrm>
            <a:off x="5210633" y="1526543"/>
            <a:ext cx="3335403"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製品をクランプして</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固定する</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5210633" y="2617373"/>
            <a:ext cx="3335403"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セット治具の底の</a:t>
            </a:r>
            <a:endParaRPr lang="en-US" altLang="ja-JP" b="1" dirty="0">
              <a:solidFill>
                <a:schemeClr val="tx1"/>
              </a:solidFill>
              <a:latin typeface="Meiryo UI" panose="020B0604030504040204" pitchFamily="50" charset="-128"/>
              <a:ea typeface="Meiryo UI" panose="020B0604030504040204" pitchFamily="50" charset="-128"/>
            </a:endParaRPr>
          </a:p>
          <a:p>
            <a:pPr algn="ctr"/>
            <a:r>
              <a:rPr kumimoji="1" lang="ja-JP" altLang="en-US" b="1" dirty="0">
                <a:solidFill>
                  <a:schemeClr val="tx1"/>
                </a:solidFill>
                <a:latin typeface="Meiryo UI" panose="020B0604030504040204" pitchFamily="50" charset="-128"/>
                <a:ea typeface="Meiryo UI" panose="020B0604030504040204" pitchFamily="50" charset="-128"/>
              </a:rPr>
              <a:t>製品矢印部分を削る</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p:nvPr/>
        </p:nvSpPr>
        <p:spPr>
          <a:xfrm>
            <a:off x="5210632" y="3563850"/>
            <a:ext cx="3335404"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隙間にシートを埋める</a:t>
            </a:r>
          </a:p>
        </p:txBody>
      </p:sp>
      <p:sp>
        <p:nvSpPr>
          <p:cNvPr id="62" name="正方形/長方形 61"/>
          <p:cNvSpPr/>
          <p:nvPr/>
        </p:nvSpPr>
        <p:spPr>
          <a:xfrm>
            <a:off x="5210631" y="4611696"/>
            <a:ext cx="3335405"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治具に製品が</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入り込まないようにする</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63" name="正方形/長方形 62"/>
          <p:cNvSpPr/>
          <p:nvPr/>
        </p:nvSpPr>
        <p:spPr>
          <a:xfrm>
            <a:off x="1698712" y="5693971"/>
            <a:ext cx="2961873" cy="77904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製品セット時に</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ズレ</a:t>
            </a:r>
            <a:r>
              <a:rPr lang="ja-JP" altLang="en-US" b="1" dirty="0" err="1">
                <a:solidFill>
                  <a:schemeClr val="tx1"/>
                </a:solidFill>
                <a:latin typeface="Meiryo UI" panose="020B0604030504040204" pitchFamily="50" charset="-128"/>
                <a:ea typeface="Meiryo UI" panose="020B0604030504040204" pitchFamily="50" charset="-128"/>
              </a:rPr>
              <a:t>ても</a:t>
            </a:r>
            <a:r>
              <a:rPr lang="ja-JP" altLang="en-US" b="1" dirty="0">
                <a:solidFill>
                  <a:schemeClr val="tx1"/>
                </a:solidFill>
                <a:latin typeface="Meiryo UI" panose="020B0604030504040204" pitchFamily="50" charset="-128"/>
                <a:ea typeface="Meiryo UI" panose="020B0604030504040204" pitchFamily="50" charset="-128"/>
              </a:rPr>
              <a:t>読み取れるようにする</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77"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3248556573"/>
              </p:ext>
            </p:extLst>
          </p:nvPr>
        </p:nvGraphicFramePr>
        <p:xfrm>
          <a:off x="8653362" y="781599"/>
          <a:ext cx="3405588" cy="64008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期待効果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実現性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コスト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評価点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graphicFrame>
        <p:nvGraphicFramePr>
          <p:cNvPr id="83"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2546452986"/>
              </p:ext>
            </p:extLst>
          </p:nvPr>
        </p:nvGraphicFramePr>
        <p:xfrm>
          <a:off x="8666037" y="1621777"/>
          <a:ext cx="3405588" cy="57912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11</a:t>
                      </a: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graphicFrame>
        <p:nvGraphicFramePr>
          <p:cNvPr id="84"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2776683138"/>
              </p:ext>
            </p:extLst>
          </p:nvPr>
        </p:nvGraphicFramePr>
        <p:xfrm>
          <a:off x="8653362" y="2698431"/>
          <a:ext cx="3405588" cy="57912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11</a:t>
                      </a: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graphicFrame>
        <p:nvGraphicFramePr>
          <p:cNvPr id="85"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3697320871"/>
              </p:ext>
            </p:extLst>
          </p:nvPr>
        </p:nvGraphicFramePr>
        <p:xfrm>
          <a:off x="8666037" y="3659967"/>
          <a:ext cx="3405588" cy="57912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13</a:t>
                      </a: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graphicFrame>
        <p:nvGraphicFramePr>
          <p:cNvPr id="86"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1034454737"/>
              </p:ext>
            </p:extLst>
          </p:nvPr>
        </p:nvGraphicFramePr>
        <p:xfrm>
          <a:off x="8653362" y="4692754"/>
          <a:ext cx="3405588" cy="57912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graphicFrame>
        <p:nvGraphicFramePr>
          <p:cNvPr id="87" name="表 102">
            <a:extLst>
              <a:ext uri="{FF2B5EF4-FFF2-40B4-BE49-F238E27FC236}">
                <a16:creationId xmlns:a16="http://schemas.microsoft.com/office/drawing/2014/main" id="{AB52BFCA-76EA-4275-94DD-A5EC7402C392}"/>
              </a:ext>
            </a:extLst>
          </p:cNvPr>
          <p:cNvGraphicFramePr>
            <a:graphicFrameLocks noGrp="1"/>
          </p:cNvGraphicFramePr>
          <p:nvPr>
            <p:extLst>
              <p:ext uri="{D42A27DB-BD31-4B8C-83A1-F6EECF244321}">
                <p14:modId xmlns:p14="http://schemas.microsoft.com/office/powerpoint/2010/main" val="1506945959"/>
              </p:ext>
            </p:extLst>
          </p:nvPr>
        </p:nvGraphicFramePr>
        <p:xfrm>
          <a:off x="8653362" y="5798179"/>
          <a:ext cx="3405588" cy="579120"/>
        </p:xfrm>
        <a:graphic>
          <a:graphicData uri="http://schemas.openxmlformats.org/drawingml/2006/table">
            <a:tbl>
              <a:tblPr firstRow="1" bandRow="1">
                <a:tableStyleId>{5C22544A-7EE6-4342-B048-85BDC9FD1C3A}</a:tableStyleId>
              </a:tblPr>
              <a:tblGrid>
                <a:gridCol w="832477">
                  <a:extLst>
                    <a:ext uri="{9D8B030D-6E8A-4147-A177-3AD203B41FA5}">
                      <a16:colId xmlns:a16="http://schemas.microsoft.com/office/drawing/2014/main" val="2295695788"/>
                    </a:ext>
                  </a:extLst>
                </a:gridCol>
                <a:gridCol w="870317">
                  <a:extLst>
                    <a:ext uri="{9D8B030D-6E8A-4147-A177-3AD203B41FA5}">
                      <a16:colId xmlns:a16="http://schemas.microsoft.com/office/drawing/2014/main" val="840806151"/>
                    </a:ext>
                  </a:extLst>
                </a:gridCol>
                <a:gridCol w="832477">
                  <a:extLst>
                    <a:ext uri="{9D8B030D-6E8A-4147-A177-3AD203B41FA5}">
                      <a16:colId xmlns:a16="http://schemas.microsoft.com/office/drawing/2014/main" val="2250532879"/>
                    </a:ext>
                  </a:extLst>
                </a:gridCol>
                <a:gridCol w="870317">
                  <a:extLst>
                    <a:ext uri="{9D8B030D-6E8A-4147-A177-3AD203B41FA5}">
                      <a16:colId xmlns:a16="http://schemas.microsoft.com/office/drawing/2014/main" val="175423774"/>
                    </a:ext>
                  </a:extLst>
                </a:gridCol>
              </a:tblGrid>
              <a:tr h="540000">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13</a:t>
                      </a: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73324"/>
                  </a:ext>
                </a:extLst>
              </a:tr>
            </a:tbl>
          </a:graphicData>
        </a:graphic>
      </p:graphicFrame>
      <p:sp>
        <p:nvSpPr>
          <p:cNvPr id="90" name="角丸四角形 43">
            <a:extLst>
              <a:ext uri="{FF2B5EF4-FFF2-40B4-BE49-F238E27FC236}">
                <a16:creationId xmlns:a16="http://schemas.microsoft.com/office/drawing/2014/main" id="{0B60F754-BE14-477A-ADC2-4CD7D67614B8}"/>
              </a:ext>
            </a:extLst>
          </p:cNvPr>
          <p:cNvSpPr/>
          <p:nvPr/>
        </p:nvSpPr>
        <p:spPr>
          <a:xfrm>
            <a:off x="5244079" y="3539985"/>
            <a:ext cx="6878345" cy="815820"/>
          </a:xfrm>
          <a:prstGeom prst="roundRect">
            <a:avLst/>
          </a:prstGeom>
          <a:noFill/>
          <a:ln w="44450">
            <a:solidFill>
              <a:srgbClr val="FF6E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Meiryo UI" panose="020B0604030504040204" pitchFamily="50" charset="-128"/>
              <a:ea typeface="Meiryo UI" panose="020B0604030504040204" pitchFamily="50" charset="-128"/>
            </a:endParaRPr>
          </a:p>
        </p:txBody>
      </p:sp>
      <p:sp>
        <p:nvSpPr>
          <p:cNvPr id="91" name="角丸四角形 43">
            <a:extLst>
              <a:ext uri="{FF2B5EF4-FFF2-40B4-BE49-F238E27FC236}">
                <a16:creationId xmlns:a16="http://schemas.microsoft.com/office/drawing/2014/main" id="{57FB5315-8782-4CA2-A575-976AC6743D35}"/>
              </a:ext>
            </a:extLst>
          </p:cNvPr>
          <p:cNvSpPr/>
          <p:nvPr/>
        </p:nvSpPr>
        <p:spPr>
          <a:xfrm>
            <a:off x="5219202" y="5693971"/>
            <a:ext cx="6890547" cy="789104"/>
          </a:xfrm>
          <a:prstGeom prst="roundRect">
            <a:avLst/>
          </a:prstGeom>
          <a:noFill/>
          <a:ln w="44450">
            <a:solidFill>
              <a:srgbClr val="FF6E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Meiryo UI" panose="020B0604030504040204" pitchFamily="50" charset="-128"/>
              <a:ea typeface="Meiryo UI" panose="020B0604030504040204" pitchFamily="50" charset="-128"/>
            </a:endParaRPr>
          </a:p>
        </p:txBody>
      </p:sp>
      <p:sp>
        <p:nvSpPr>
          <p:cNvPr id="94" name="四角形: 角を丸くする 51">
            <a:extLst>
              <a:ext uri="{FF2B5EF4-FFF2-40B4-BE49-F238E27FC236}">
                <a16:creationId xmlns:a16="http://schemas.microsoft.com/office/drawing/2014/main" id="{254D9D9C-9F44-4E9F-8E5E-053859C676B5}"/>
              </a:ext>
            </a:extLst>
          </p:cNvPr>
          <p:cNvSpPr/>
          <p:nvPr/>
        </p:nvSpPr>
        <p:spPr>
          <a:xfrm>
            <a:off x="5025914" y="5439783"/>
            <a:ext cx="967631" cy="413702"/>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対策②</a:t>
            </a:r>
          </a:p>
        </p:txBody>
      </p:sp>
      <p:grpSp>
        <p:nvGrpSpPr>
          <p:cNvPr id="97" name="グループ化 96"/>
          <p:cNvGrpSpPr/>
          <p:nvPr/>
        </p:nvGrpSpPr>
        <p:grpSpPr>
          <a:xfrm>
            <a:off x="1098266" y="3300976"/>
            <a:ext cx="4095014" cy="2138807"/>
            <a:chOff x="1149066" y="3300976"/>
            <a:chExt cx="4095014" cy="2138807"/>
          </a:xfrm>
        </p:grpSpPr>
        <p:sp>
          <p:nvSpPr>
            <p:cNvPr id="96" name="正方形/長方形 95"/>
            <p:cNvSpPr/>
            <p:nvPr/>
          </p:nvSpPr>
          <p:spPr>
            <a:xfrm>
              <a:off x="1196349" y="3300976"/>
              <a:ext cx="3981034" cy="213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雲形吹き出し 91"/>
            <p:cNvSpPr/>
            <p:nvPr/>
          </p:nvSpPr>
          <p:spPr>
            <a:xfrm>
              <a:off x="3050339" y="4064652"/>
              <a:ext cx="2193741" cy="1105499"/>
            </a:xfrm>
            <a:prstGeom prst="cloudCallout">
              <a:avLst>
                <a:gd name="adj1" fmla="val -82954"/>
                <a:gd name="adj2" fmla="val -6554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latin typeface="Meiryo UI" panose="020B0604030504040204" pitchFamily="50" charset="-128"/>
                  <a:ea typeface="Meiryo UI" panose="020B0604030504040204" pitchFamily="50" charset="-128"/>
                </a:rPr>
                <a:t>対策</a:t>
              </a:r>
              <a:r>
                <a:rPr kumimoji="1" lang="ja-JP" altLang="en-US" sz="1600" b="1" dirty="0">
                  <a:solidFill>
                    <a:schemeClr val="tx1"/>
                  </a:solidFill>
                  <a:latin typeface="Meiryo UI" panose="020B0604030504040204" pitchFamily="50" charset="-128"/>
                  <a:ea typeface="Meiryo UI" panose="020B0604030504040204" pitchFamily="50" charset="-128"/>
                </a:rPr>
                <a:t>していこう</a:t>
              </a:r>
            </a:p>
          </p:txBody>
        </p:sp>
        <p:pic>
          <p:nvPicPr>
            <p:cNvPr id="95" name="図 94">
              <a:extLst>
                <a:ext uri="{FF2B5EF4-FFF2-40B4-BE49-F238E27FC236}">
                  <a16:creationId xmlns:a16="http://schemas.microsoft.com/office/drawing/2014/main" id="{CB0BAB4B-0530-444C-A2A1-137D5A4F4F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48" t="11120" r="13816" b="11448"/>
            <a:stretch/>
          </p:blipFill>
          <p:spPr>
            <a:xfrm rot="16200000" flipH="1">
              <a:off x="1217272" y="3256394"/>
              <a:ext cx="1825153" cy="1961565"/>
            </a:xfrm>
            <a:prstGeom prst="rect">
              <a:avLst/>
            </a:prstGeom>
          </p:spPr>
        </p:pic>
      </p:grpSp>
      <p:sp>
        <p:nvSpPr>
          <p:cNvPr id="93" name="四角形: 角を丸くする 2">
            <a:extLst>
              <a:ext uri="{FF2B5EF4-FFF2-40B4-BE49-F238E27FC236}">
                <a16:creationId xmlns:a16="http://schemas.microsoft.com/office/drawing/2014/main" id="{09CCCAAE-EB45-422A-8762-3DCE5DF6FBD8}"/>
              </a:ext>
            </a:extLst>
          </p:cNvPr>
          <p:cNvSpPr/>
          <p:nvPr/>
        </p:nvSpPr>
        <p:spPr>
          <a:xfrm>
            <a:off x="5025914" y="3453263"/>
            <a:ext cx="967631" cy="413702"/>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対策①</a:t>
            </a:r>
          </a:p>
        </p:txBody>
      </p:sp>
    </p:spTree>
    <p:custDataLst>
      <p:tags r:id="rId1"/>
    </p:custDataLst>
    <p:extLst>
      <p:ext uri="{BB962C8B-B14F-4D97-AF65-F5344CB8AC3E}">
        <p14:creationId xmlns:p14="http://schemas.microsoft.com/office/powerpoint/2010/main" val="2344137213"/>
      </p:ext>
    </p:extLst>
  </p:cSld>
  <p:clrMapOvr>
    <a:masterClrMapping/>
  </p:clrMapOvr>
  <p:transition advTm="179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1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1500"/>
                                        <p:tgtEl>
                                          <p:spTgt spid="9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4" grpId="0" animBg="1"/>
      <p:bldP spid="9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ヤシの木のイラスト | 高品質の無料イラスト素材集のイラサポフリー">
            <a:extLst>
              <a:ext uri="{FF2B5EF4-FFF2-40B4-BE49-F238E27FC236}">
                <a16:creationId xmlns:a16="http://schemas.microsoft.com/office/drawing/2014/main" id="{1CF8D62A-45A3-485B-88A9-75D0E29408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0658">
            <a:off x="10477282" y="592496"/>
            <a:ext cx="1758632" cy="243180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太陽イラスト に対する画像結果">
            <a:extLst>
              <a:ext uri="{FF2B5EF4-FFF2-40B4-BE49-F238E27FC236}">
                <a16:creationId xmlns:a16="http://schemas.microsoft.com/office/drawing/2014/main" id="{C02D925E-A67A-4BF3-B671-9F2B77F88B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5878" y="1382867"/>
            <a:ext cx="693169" cy="64647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落とし穴に落ちる棒人間のイラストその3イラスト - No: 23270327｜無料イラスト・フリー素材なら「イラストAC」">
            <a:extLst>
              <a:ext uri="{FF2B5EF4-FFF2-40B4-BE49-F238E27FC236}">
                <a16:creationId xmlns:a16="http://schemas.microsoft.com/office/drawing/2014/main" id="{A9AA4B36-AA4C-4CE0-90E2-E14B8B6442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56" t="-1704" r="29013" b="10074"/>
          <a:stretch/>
        </p:blipFill>
        <p:spPr bwMode="auto">
          <a:xfrm>
            <a:off x="9417517" y="1979150"/>
            <a:ext cx="1147437" cy="16082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4" descr="ヤシの木のイラスト | 高品質の無料イラスト素材集のイラサポフリー">
            <a:extLst>
              <a:ext uri="{FF2B5EF4-FFF2-40B4-BE49-F238E27FC236}">
                <a16:creationId xmlns:a16="http://schemas.microsoft.com/office/drawing/2014/main" id="{54EEEEF2-5A50-4BDD-9811-8CC81140D4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08971">
            <a:off x="10266309" y="1013383"/>
            <a:ext cx="1507761" cy="208490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砂の漫画イラスト画像とPSDフリー素材透過の無料ダウンロード - Pngtree">
            <a:extLst>
              <a:ext uri="{FF2B5EF4-FFF2-40B4-BE49-F238E27FC236}">
                <a16:creationId xmlns:a16="http://schemas.microsoft.com/office/drawing/2014/main" id="{5BE4103E-CBA0-4295-A2C8-860185F7D4D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460" r="4669" b="15049"/>
          <a:stretch/>
        </p:blipFill>
        <p:spPr bwMode="auto">
          <a:xfrm>
            <a:off x="10872200" y="2822024"/>
            <a:ext cx="817250" cy="61288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9"/>
          <a:stretch>
            <a:fillRect/>
          </a:stretch>
        </p:blipFill>
        <p:spPr>
          <a:xfrm>
            <a:off x="4814404" y="5356843"/>
            <a:ext cx="1066892" cy="1627773"/>
          </a:xfrm>
          <a:prstGeom prst="rect">
            <a:avLst/>
          </a:prstGeom>
        </p:spPr>
      </p:pic>
      <p:pic>
        <p:nvPicPr>
          <p:cNvPr id="9" name="図 8"/>
          <p:cNvPicPr>
            <a:picLocks noChangeAspect="1"/>
          </p:cNvPicPr>
          <p:nvPr/>
        </p:nvPicPr>
        <p:blipFill>
          <a:blip r:embed="rId10"/>
          <a:stretch>
            <a:fillRect/>
          </a:stretch>
        </p:blipFill>
        <p:spPr>
          <a:xfrm>
            <a:off x="6134103" y="6040178"/>
            <a:ext cx="1127858" cy="853514"/>
          </a:xfrm>
          <a:prstGeom prst="rect">
            <a:avLst/>
          </a:prstGeom>
        </p:spPr>
      </p:pic>
      <p:pic>
        <p:nvPicPr>
          <p:cNvPr id="5" name="図 4"/>
          <p:cNvPicPr>
            <a:picLocks noChangeAspect="1"/>
          </p:cNvPicPr>
          <p:nvPr/>
        </p:nvPicPr>
        <p:blipFill>
          <a:blip r:embed="rId11"/>
          <a:stretch>
            <a:fillRect/>
          </a:stretch>
        </p:blipFill>
        <p:spPr>
          <a:xfrm>
            <a:off x="8489073" y="5707612"/>
            <a:ext cx="1597290" cy="1188823"/>
          </a:xfrm>
          <a:prstGeom prst="rect">
            <a:avLst/>
          </a:prstGeom>
        </p:spPr>
      </p:pic>
      <p:pic>
        <p:nvPicPr>
          <p:cNvPr id="3" name="図 2"/>
          <p:cNvPicPr>
            <a:picLocks noChangeAspect="1"/>
          </p:cNvPicPr>
          <p:nvPr/>
        </p:nvPicPr>
        <p:blipFill>
          <a:blip r:embed="rId12"/>
          <a:stretch>
            <a:fillRect/>
          </a:stretch>
        </p:blipFill>
        <p:spPr>
          <a:xfrm>
            <a:off x="253281" y="4297967"/>
            <a:ext cx="1847248" cy="1566808"/>
          </a:xfrm>
          <a:prstGeom prst="rect">
            <a:avLst/>
          </a:prstGeom>
        </p:spPr>
      </p:pic>
      <p:sp>
        <p:nvSpPr>
          <p:cNvPr id="200" name="雲形吹き出し 45">
            <a:extLst>
              <a:ext uri="{FF2B5EF4-FFF2-40B4-BE49-F238E27FC236}">
                <a16:creationId xmlns:a16="http://schemas.microsoft.com/office/drawing/2014/main" id="{963B8CEC-3D5B-4A3D-A7C6-7F0FBEADA2D2}"/>
              </a:ext>
            </a:extLst>
          </p:cNvPr>
          <p:cNvSpPr/>
          <p:nvPr/>
        </p:nvSpPr>
        <p:spPr>
          <a:xfrm>
            <a:off x="2993394" y="1138589"/>
            <a:ext cx="3311335" cy="2911944"/>
          </a:xfrm>
          <a:prstGeom prst="cloudCallout">
            <a:avLst>
              <a:gd name="adj1" fmla="val -60467"/>
              <a:gd name="adj2" fmla="val 62014"/>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eiryo UI" panose="020B0604030504040204" pitchFamily="50" charset="-128"/>
                <a:ea typeface="Meiryo UI" panose="020B0604030504040204" pitchFamily="50" charset="-128"/>
              </a:rPr>
              <a:t>治具を作り変えて</a:t>
            </a:r>
            <a:endParaRPr lang="en-US" altLang="ja-JP" b="1" dirty="0">
              <a:solidFill>
                <a:schemeClr val="tx1"/>
              </a:solidFill>
              <a:latin typeface="Meiryo UI" panose="020B0604030504040204" pitchFamily="50" charset="-128"/>
              <a:ea typeface="Meiryo UI" panose="020B0604030504040204" pitchFamily="50" charset="-128"/>
            </a:endParaRPr>
          </a:p>
          <a:p>
            <a:r>
              <a:rPr lang="ja-JP" altLang="en-US" b="1" dirty="0">
                <a:solidFill>
                  <a:schemeClr val="tx1"/>
                </a:solidFill>
                <a:latin typeface="Meiryo UI" panose="020B0604030504040204" pitchFamily="50" charset="-128"/>
                <a:ea typeface="Meiryo UI" panose="020B0604030504040204" pitchFamily="50" charset="-128"/>
              </a:rPr>
              <a:t>位置が決まる</a:t>
            </a:r>
            <a:r>
              <a:rPr lang="ja-JP" altLang="en-US" sz="1600" dirty="0">
                <a:solidFill>
                  <a:schemeClr val="tx1"/>
                </a:solidFill>
                <a:latin typeface="Meiryo UI" panose="020B0604030504040204" pitchFamily="50" charset="-128"/>
                <a:ea typeface="Meiryo UI" panose="020B0604030504040204" pitchFamily="50" charset="-128"/>
              </a:rPr>
              <a:t>ようにしてみよう</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60518" y="81673"/>
            <a:ext cx="2613216"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対策の実施①</a:t>
            </a:r>
          </a:p>
        </p:txBody>
      </p:sp>
      <p:sp>
        <p:nvSpPr>
          <p:cNvPr id="62" name="テキスト ボックス 61"/>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25/31</a:t>
            </a:r>
            <a:endParaRPr kumimoji="1" lang="ja-JP" altLang="en-US" sz="1200" b="1" dirty="0">
              <a:latin typeface="Meiryo UI" panose="020B0604030504040204" pitchFamily="50" charset="-128"/>
              <a:ea typeface="Meiryo UI" panose="020B0604030504040204" pitchFamily="50" charset="-128"/>
            </a:endParaRPr>
          </a:p>
        </p:txBody>
      </p:sp>
      <p:cxnSp>
        <p:nvCxnSpPr>
          <p:cNvPr id="67" name="直線矢印コネクタ 66">
            <a:extLst>
              <a:ext uri="{FF2B5EF4-FFF2-40B4-BE49-F238E27FC236}">
                <a16:creationId xmlns:a16="http://schemas.microsoft.com/office/drawing/2014/main" id="{FDEA77CC-7BF7-422A-AC06-63AEA2D40D28}"/>
              </a:ext>
            </a:extLst>
          </p:cNvPr>
          <p:cNvCxnSpPr>
            <a:cxnSpLocks/>
          </p:cNvCxnSpPr>
          <p:nvPr/>
        </p:nvCxnSpPr>
        <p:spPr>
          <a:xfrm flipH="1">
            <a:off x="1058122" y="3281539"/>
            <a:ext cx="215303" cy="2804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1" name="テキスト ボックス 150">
            <a:extLst>
              <a:ext uri="{FF2B5EF4-FFF2-40B4-BE49-F238E27FC236}">
                <a16:creationId xmlns:a16="http://schemas.microsoft.com/office/drawing/2014/main" id="{9D361FD4-E09C-43B4-9556-86CBF1F0F6AA}"/>
              </a:ext>
            </a:extLst>
          </p:cNvPr>
          <p:cNvSpPr txBox="1"/>
          <p:nvPr/>
        </p:nvSpPr>
        <p:spPr>
          <a:xfrm>
            <a:off x="99786" y="803131"/>
            <a:ext cx="3773340" cy="369332"/>
          </a:xfrm>
          <a:prstGeom prst="rect">
            <a:avLst/>
          </a:prstGeom>
          <a:noFill/>
        </p:spPr>
        <p:txBody>
          <a:bodyPr wrap="square" rtlCol="0">
            <a:spAutoFit/>
          </a:bodyPr>
          <a:lstStyle/>
          <a:p>
            <a:pPr lvl="0" algn="ctr"/>
            <a:r>
              <a:rPr kumimoji="1" lang="ja-JP" altLang="en-US" sz="1800" b="1" dirty="0">
                <a:solidFill>
                  <a:schemeClr val="tx1"/>
                </a:solidFill>
                <a:latin typeface="游ゴシック" panose="020B0400000000000000" pitchFamily="50" charset="-128"/>
                <a:ea typeface="游ゴシック" panose="020B0400000000000000" pitchFamily="50" charset="-128"/>
              </a:rPr>
              <a:t>セット治具と製品の</a:t>
            </a:r>
            <a:r>
              <a:rPr lang="ja-JP" altLang="en-US" b="1" dirty="0">
                <a:latin typeface="游ゴシック" panose="020B0400000000000000" pitchFamily="50" charset="-128"/>
                <a:ea typeface="游ゴシック" panose="020B0400000000000000" pitchFamily="50" charset="-128"/>
              </a:rPr>
              <a:t>隙間</a:t>
            </a:r>
            <a:r>
              <a:rPr kumimoji="1" lang="ja-JP" altLang="en-US" sz="1800" b="1" dirty="0">
                <a:solidFill>
                  <a:schemeClr val="tx1"/>
                </a:solidFill>
                <a:latin typeface="游ゴシック" panose="020B0400000000000000" pitchFamily="50" charset="-128"/>
                <a:ea typeface="游ゴシック" panose="020B0400000000000000" pitchFamily="50" charset="-128"/>
              </a:rPr>
              <a:t>を無くす</a:t>
            </a:r>
            <a:endParaRPr kumimoji="1" lang="en-US" altLang="ja-JP" sz="1800" b="1" dirty="0">
              <a:solidFill>
                <a:schemeClr val="tx1"/>
              </a:solidFill>
              <a:latin typeface="游ゴシック" panose="020B0400000000000000" pitchFamily="50" charset="-128"/>
              <a:ea typeface="游ゴシック" panose="020B0400000000000000" pitchFamily="50" charset="-128"/>
            </a:endParaRPr>
          </a:p>
        </p:txBody>
      </p:sp>
      <p:sp>
        <p:nvSpPr>
          <p:cNvPr id="162" name="楕円 161">
            <a:extLst>
              <a:ext uri="{FF2B5EF4-FFF2-40B4-BE49-F238E27FC236}">
                <a16:creationId xmlns:a16="http://schemas.microsoft.com/office/drawing/2014/main" id="{33DD1C93-8ABF-42EA-9B44-2A1606FDB0CD}"/>
              </a:ext>
            </a:extLst>
          </p:cNvPr>
          <p:cNvSpPr/>
          <p:nvPr/>
        </p:nvSpPr>
        <p:spPr>
          <a:xfrm>
            <a:off x="1266754" y="1986685"/>
            <a:ext cx="1528722"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正方形/長方形 168">
            <a:extLst>
              <a:ext uri="{FF2B5EF4-FFF2-40B4-BE49-F238E27FC236}">
                <a16:creationId xmlns:a16="http://schemas.microsoft.com/office/drawing/2014/main" id="{89372653-9D50-4E05-AF24-AA22D0538427}"/>
              </a:ext>
            </a:extLst>
          </p:cNvPr>
          <p:cNvSpPr/>
          <p:nvPr/>
        </p:nvSpPr>
        <p:spPr>
          <a:xfrm>
            <a:off x="752133" y="2726761"/>
            <a:ext cx="1671396" cy="854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0" name="テキスト ボックス 169">
            <a:extLst>
              <a:ext uri="{FF2B5EF4-FFF2-40B4-BE49-F238E27FC236}">
                <a16:creationId xmlns:a16="http://schemas.microsoft.com/office/drawing/2014/main" id="{CAC9FF7E-9BFD-40F4-B589-82AB4851BA06}"/>
              </a:ext>
            </a:extLst>
          </p:cNvPr>
          <p:cNvSpPr txBox="1"/>
          <p:nvPr/>
        </p:nvSpPr>
        <p:spPr>
          <a:xfrm>
            <a:off x="160518" y="3580741"/>
            <a:ext cx="2712602" cy="584775"/>
          </a:xfrm>
          <a:prstGeom prst="rect">
            <a:avLst/>
          </a:prstGeom>
          <a:noFill/>
          <a:ln>
            <a:noFill/>
          </a:ln>
        </p:spPr>
        <p:txBody>
          <a:bodyPr wrap="none" rtlCol="0">
            <a:spAutoFit/>
          </a:bodyPr>
          <a:lstStyle/>
          <a:p>
            <a:r>
              <a:rPr lang="ja-JP" altLang="en-US" sz="1600" b="1" dirty="0">
                <a:latin typeface="Meiryo UI" panose="020B0604030504040204" pitchFamily="50" charset="-128"/>
                <a:ea typeface="Meiryo UI" panose="020B0604030504040204" pitchFamily="50" charset="-128"/>
              </a:rPr>
              <a:t>隙間があるからマイナス方向に</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入り込んでしまう</a:t>
            </a:r>
            <a:endParaRPr kumimoji="1" lang="ja-JP" altLang="en-US" sz="1600" b="1" dirty="0">
              <a:latin typeface="Meiryo UI" panose="020B0604030504040204" pitchFamily="50" charset="-128"/>
              <a:ea typeface="Meiryo UI" panose="020B0604030504040204" pitchFamily="50" charset="-128"/>
            </a:endParaRPr>
          </a:p>
        </p:txBody>
      </p:sp>
      <p:sp>
        <p:nvSpPr>
          <p:cNvPr id="171" name="正方形/長方形 170">
            <a:extLst>
              <a:ext uri="{FF2B5EF4-FFF2-40B4-BE49-F238E27FC236}">
                <a16:creationId xmlns:a16="http://schemas.microsoft.com/office/drawing/2014/main" id="{716DB76A-B881-479C-9A31-39B91D5BBF54}"/>
              </a:ext>
            </a:extLst>
          </p:cNvPr>
          <p:cNvSpPr/>
          <p:nvPr/>
        </p:nvSpPr>
        <p:spPr>
          <a:xfrm>
            <a:off x="549565" y="2527456"/>
            <a:ext cx="307299" cy="1054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2" name="テキスト ボックス 171">
            <a:extLst>
              <a:ext uri="{FF2B5EF4-FFF2-40B4-BE49-F238E27FC236}">
                <a16:creationId xmlns:a16="http://schemas.microsoft.com/office/drawing/2014/main" id="{3DE62C18-514D-411B-9983-43AF62DE624A}"/>
              </a:ext>
            </a:extLst>
          </p:cNvPr>
          <p:cNvSpPr txBox="1"/>
          <p:nvPr/>
        </p:nvSpPr>
        <p:spPr>
          <a:xfrm rot="18594585">
            <a:off x="267968" y="1690230"/>
            <a:ext cx="923651" cy="261610"/>
          </a:xfrm>
          <a:prstGeom prst="rect">
            <a:avLst/>
          </a:prstGeom>
          <a:solidFill>
            <a:schemeClr val="bg1"/>
          </a:solidFill>
          <a:ln>
            <a:noFill/>
          </a:ln>
        </p:spPr>
        <p:txBody>
          <a:bodyPr wrap="none" rtlCol="0">
            <a:spAutoFit/>
          </a:bodyPr>
          <a:lstStyle/>
          <a:p>
            <a:r>
              <a:rPr lang="ja-JP" altLang="en-US" sz="1100" b="1" dirty="0">
                <a:latin typeface="Meiryo UI" panose="020B0604030504040204" pitchFamily="50" charset="-128"/>
                <a:ea typeface="Meiryo UI" panose="020B0604030504040204" pitchFamily="50" charset="-128"/>
              </a:rPr>
              <a:t>マイナス方向</a:t>
            </a:r>
            <a:endParaRPr kumimoji="1" lang="ja-JP" altLang="en-US" sz="1100" b="1" dirty="0">
              <a:latin typeface="Meiryo UI" panose="020B0604030504040204" pitchFamily="50" charset="-128"/>
              <a:ea typeface="Meiryo UI" panose="020B0604030504040204" pitchFamily="50" charset="-128"/>
            </a:endParaRPr>
          </a:p>
        </p:txBody>
      </p:sp>
      <p:sp>
        <p:nvSpPr>
          <p:cNvPr id="173" name="楕円 172">
            <a:extLst>
              <a:ext uri="{FF2B5EF4-FFF2-40B4-BE49-F238E27FC236}">
                <a16:creationId xmlns:a16="http://schemas.microsoft.com/office/drawing/2014/main" id="{EF5C4B67-197C-4D0C-AFBB-E1734D8E55D6}"/>
              </a:ext>
            </a:extLst>
          </p:cNvPr>
          <p:cNvSpPr/>
          <p:nvPr/>
        </p:nvSpPr>
        <p:spPr>
          <a:xfrm>
            <a:off x="916549" y="1727106"/>
            <a:ext cx="1528722"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4" name="グループ化 173">
            <a:extLst>
              <a:ext uri="{FF2B5EF4-FFF2-40B4-BE49-F238E27FC236}">
                <a16:creationId xmlns:a16="http://schemas.microsoft.com/office/drawing/2014/main" id="{2DC22116-4CD1-41E8-807C-00506665535D}"/>
              </a:ext>
            </a:extLst>
          </p:cNvPr>
          <p:cNvGrpSpPr/>
          <p:nvPr/>
        </p:nvGrpSpPr>
        <p:grpSpPr>
          <a:xfrm rot="20550521">
            <a:off x="840515" y="1524845"/>
            <a:ext cx="1715129" cy="1692362"/>
            <a:chOff x="4451237" y="1255144"/>
            <a:chExt cx="1715129" cy="1692362"/>
          </a:xfrm>
        </p:grpSpPr>
        <p:sp>
          <p:nvSpPr>
            <p:cNvPr id="175" name="四角形: 上の 2 つの角を切り取る 174">
              <a:extLst>
                <a:ext uri="{FF2B5EF4-FFF2-40B4-BE49-F238E27FC236}">
                  <a16:creationId xmlns:a16="http://schemas.microsoft.com/office/drawing/2014/main" id="{2BE029DC-E24A-40DD-83BE-89745EAA7332}"/>
                </a:ext>
              </a:extLst>
            </p:cNvPr>
            <p:cNvSpPr/>
            <p:nvPr/>
          </p:nvSpPr>
          <p:spPr>
            <a:xfrm rot="16200000">
              <a:off x="4360097" y="2102722"/>
              <a:ext cx="417675" cy="121212"/>
            </a:xfrm>
            <a:prstGeom prst="snip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7" name="図 176">
              <a:extLst>
                <a:ext uri="{FF2B5EF4-FFF2-40B4-BE49-F238E27FC236}">
                  <a16:creationId xmlns:a16="http://schemas.microsoft.com/office/drawing/2014/main" id="{558F2440-2AC6-481C-B6BE-DB2C510DD97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028" t="24883" r="24169" b="33821"/>
            <a:stretch/>
          </p:blipFill>
          <p:spPr>
            <a:xfrm>
              <a:off x="4451237" y="1255144"/>
              <a:ext cx="1715129" cy="1692362"/>
            </a:xfrm>
            <a:prstGeom prst="rect">
              <a:avLst/>
            </a:prstGeom>
          </p:spPr>
        </p:pic>
      </p:grpSp>
      <p:cxnSp>
        <p:nvCxnSpPr>
          <p:cNvPr id="178" name="直線コネクタ 177">
            <a:extLst>
              <a:ext uri="{FF2B5EF4-FFF2-40B4-BE49-F238E27FC236}">
                <a16:creationId xmlns:a16="http://schemas.microsoft.com/office/drawing/2014/main" id="{E71ED699-DBE2-4D93-81EE-99E287CC9885}"/>
              </a:ext>
            </a:extLst>
          </p:cNvPr>
          <p:cNvCxnSpPr>
            <a:cxnSpLocks/>
          </p:cNvCxnSpPr>
          <p:nvPr/>
        </p:nvCxnSpPr>
        <p:spPr>
          <a:xfrm flipV="1">
            <a:off x="570590" y="3235227"/>
            <a:ext cx="1942247" cy="198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E1AC06FF-4E4A-476E-81A4-37C19B47E379}"/>
              </a:ext>
            </a:extLst>
          </p:cNvPr>
          <p:cNvCxnSpPr>
            <a:cxnSpLocks/>
          </p:cNvCxnSpPr>
          <p:nvPr/>
        </p:nvCxnSpPr>
        <p:spPr>
          <a:xfrm flipH="1">
            <a:off x="1237895" y="2634280"/>
            <a:ext cx="281229" cy="16906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1" name="テキスト ボックス 180">
            <a:extLst>
              <a:ext uri="{FF2B5EF4-FFF2-40B4-BE49-F238E27FC236}">
                <a16:creationId xmlns:a16="http://schemas.microsoft.com/office/drawing/2014/main" id="{278454F1-21CF-4067-BAD6-CB7058F271ED}"/>
              </a:ext>
            </a:extLst>
          </p:cNvPr>
          <p:cNvSpPr txBox="1"/>
          <p:nvPr/>
        </p:nvSpPr>
        <p:spPr>
          <a:xfrm rot="20625247">
            <a:off x="932615" y="1899764"/>
            <a:ext cx="1351652" cy="307777"/>
          </a:xfrm>
          <a:prstGeom prst="rect">
            <a:avLst/>
          </a:prstGeom>
          <a:noFill/>
        </p:spPr>
        <p:txBody>
          <a:bodyPr wrap="non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製品矢印マーク</a:t>
            </a:r>
          </a:p>
        </p:txBody>
      </p:sp>
      <p:cxnSp>
        <p:nvCxnSpPr>
          <p:cNvPr id="182" name="直線矢印コネクタ 181">
            <a:extLst>
              <a:ext uri="{FF2B5EF4-FFF2-40B4-BE49-F238E27FC236}">
                <a16:creationId xmlns:a16="http://schemas.microsoft.com/office/drawing/2014/main" id="{018240F0-E3FD-4544-9981-989CAB147C9D}"/>
              </a:ext>
            </a:extLst>
          </p:cNvPr>
          <p:cNvCxnSpPr>
            <a:cxnSpLocks/>
          </p:cNvCxnSpPr>
          <p:nvPr/>
        </p:nvCxnSpPr>
        <p:spPr>
          <a:xfrm flipH="1">
            <a:off x="947385" y="2354802"/>
            <a:ext cx="212464" cy="26123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81848E09-EA47-40CC-9222-48EA2666E814}"/>
              </a:ext>
            </a:extLst>
          </p:cNvPr>
          <p:cNvCxnSpPr>
            <a:cxnSpLocks/>
          </p:cNvCxnSpPr>
          <p:nvPr/>
        </p:nvCxnSpPr>
        <p:spPr>
          <a:xfrm flipV="1">
            <a:off x="599826" y="3136208"/>
            <a:ext cx="1845787" cy="19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8" name="テキスト ボックス 187">
            <a:extLst>
              <a:ext uri="{FF2B5EF4-FFF2-40B4-BE49-F238E27FC236}">
                <a16:creationId xmlns:a16="http://schemas.microsoft.com/office/drawing/2014/main" id="{F9CA7B17-F8B4-4A76-B210-BA057D50703B}"/>
              </a:ext>
            </a:extLst>
          </p:cNvPr>
          <p:cNvSpPr txBox="1"/>
          <p:nvPr/>
        </p:nvSpPr>
        <p:spPr>
          <a:xfrm>
            <a:off x="1313271" y="1227321"/>
            <a:ext cx="800219" cy="338554"/>
          </a:xfrm>
          <a:prstGeom prst="rect">
            <a:avLst/>
          </a:prstGeom>
          <a:noFill/>
          <a:ln>
            <a:noFill/>
          </a:ln>
        </p:spPr>
        <p:txBody>
          <a:bodyPr wrap="none" rtlCol="0">
            <a:spAutoFit/>
          </a:bodyPr>
          <a:lstStyle/>
          <a:p>
            <a:r>
              <a:rPr lang="ja-JP" altLang="en-US" sz="1600" b="1" dirty="0">
                <a:solidFill>
                  <a:srgbClr val="FF0000"/>
                </a:solidFill>
                <a:latin typeface="Meiryo UI" panose="020B0604030504040204" pitchFamily="50" charset="-128"/>
                <a:ea typeface="Meiryo UI" panose="020B0604030504040204" pitchFamily="50" charset="-128"/>
              </a:rPr>
              <a:t>異常時</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189" name="矢印: 環状 188">
            <a:extLst>
              <a:ext uri="{FF2B5EF4-FFF2-40B4-BE49-F238E27FC236}">
                <a16:creationId xmlns:a16="http://schemas.microsoft.com/office/drawing/2014/main" id="{3DBFCEB2-069D-4253-B512-6E7E8F830655}"/>
              </a:ext>
            </a:extLst>
          </p:cNvPr>
          <p:cNvSpPr/>
          <p:nvPr/>
        </p:nvSpPr>
        <p:spPr>
          <a:xfrm rot="14955728" flipH="1">
            <a:off x="392813" y="2085048"/>
            <a:ext cx="1021406" cy="949272"/>
          </a:xfrm>
          <a:prstGeom prst="circular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1" name="正方形/長方形 190">
            <a:extLst>
              <a:ext uri="{FF2B5EF4-FFF2-40B4-BE49-F238E27FC236}">
                <a16:creationId xmlns:a16="http://schemas.microsoft.com/office/drawing/2014/main" id="{6B4010DF-9613-402C-91B2-33AB73D38223}"/>
              </a:ext>
            </a:extLst>
          </p:cNvPr>
          <p:cNvSpPr/>
          <p:nvPr/>
        </p:nvSpPr>
        <p:spPr>
          <a:xfrm>
            <a:off x="3706393" y="2377162"/>
            <a:ext cx="1693138" cy="9102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2" name="テキスト ボックス 191">
            <a:extLst>
              <a:ext uri="{FF2B5EF4-FFF2-40B4-BE49-F238E27FC236}">
                <a16:creationId xmlns:a16="http://schemas.microsoft.com/office/drawing/2014/main" id="{ED56EAEE-0469-41EC-9BFA-29F9D0DC48B8}"/>
              </a:ext>
            </a:extLst>
          </p:cNvPr>
          <p:cNvSpPr txBox="1"/>
          <p:nvPr/>
        </p:nvSpPr>
        <p:spPr>
          <a:xfrm>
            <a:off x="3614861" y="3274572"/>
            <a:ext cx="1691489" cy="338554"/>
          </a:xfrm>
          <a:prstGeom prst="rect">
            <a:avLst/>
          </a:prstGeom>
          <a:noFill/>
          <a:ln>
            <a:noFill/>
          </a:ln>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治具変更イメージ</a:t>
            </a:r>
          </a:p>
        </p:txBody>
      </p:sp>
      <p:sp>
        <p:nvSpPr>
          <p:cNvPr id="193" name="正方形/長方形 192">
            <a:extLst>
              <a:ext uri="{FF2B5EF4-FFF2-40B4-BE49-F238E27FC236}">
                <a16:creationId xmlns:a16="http://schemas.microsoft.com/office/drawing/2014/main" id="{62E5C9BF-A5A8-4A4A-9CC6-CF0C98BDD52D}"/>
              </a:ext>
            </a:extLst>
          </p:cNvPr>
          <p:cNvSpPr/>
          <p:nvPr/>
        </p:nvSpPr>
        <p:spPr>
          <a:xfrm>
            <a:off x="3417167" y="2045552"/>
            <a:ext cx="305687" cy="12535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6" name="グループ化 195">
            <a:extLst>
              <a:ext uri="{FF2B5EF4-FFF2-40B4-BE49-F238E27FC236}">
                <a16:creationId xmlns:a16="http://schemas.microsoft.com/office/drawing/2014/main" id="{FF18E247-73B0-4812-86D5-0176BAA4A8B2}"/>
              </a:ext>
            </a:extLst>
          </p:cNvPr>
          <p:cNvGrpSpPr/>
          <p:nvPr/>
        </p:nvGrpSpPr>
        <p:grpSpPr>
          <a:xfrm>
            <a:off x="3641412" y="1270339"/>
            <a:ext cx="1693468" cy="1753343"/>
            <a:chOff x="4424777" y="1280362"/>
            <a:chExt cx="1715129" cy="1692362"/>
          </a:xfrm>
        </p:grpSpPr>
        <p:sp>
          <p:nvSpPr>
            <p:cNvPr id="197" name="四角形: 上の 2 つの角を切り取る 196">
              <a:extLst>
                <a:ext uri="{FF2B5EF4-FFF2-40B4-BE49-F238E27FC236}">
                  <a16:creationId xmlns:a16="http://schemas.microsoft.com/office/drawing/2014/main" id="{A81A7F3D-7C9C-4DAB-8ABF-C2BACF0901E1}"/>
                </a:ext>
              </a:extLst>
            </p:cNvPr>
            <p:cNvSpPr/>
            <p:nvPr/>
          </p:nvSpPr>
          <p:spPr>
            <a:xfrm rot="16200000">
              <a:off x="4360097" y="2102722"/>
              <a:ext cx="417675" cy="121212"/>
            </a:xfrm>
            <a:prstGeom prst="snip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8" name="図 197">
              <a:extLst>
                <a:ext uri="{FF2B5EF4-FFF2-40B4-BE49-F238E27FC236}">
                  <a16:creationId xmlns:a16="http://schemas.microsoft.com/office/drawing/2014/main" id="{1DFDA2E3-3A69-4D9E-91D9-1E553E9A82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028" t="24883" r="24169" b="33821"/>
            <a:stretch/>
          </p:blipFill>
          <p:spPr>
            <a:xfrm>
              <a:off x="4424777" y="1280362"/>
              <a:ext cx="1715129" cy="1692362"/>
            </a:xfrm>
            <a:prstGeom prst="rect">
              <a:avLst/>
            </a:prstGeom>
          </p:spPr>
        </p:pic>
      </p:grpSp>
      <p:pic>
        <p:nvPicPr>
          <p:cNvPr id="201" name="図 200">
            <a:extLst>
              <a:ext uri="{FF2B5EF4-FFF2-40B4-BE49-F238E27FC236}">
                <a16:creationId xmlns:a16="http://schemas.microsoft.com/office/drawing/2014/main" id="{BD2DBC3C-2AC3-4A0B-9B4B-768BECC0D3C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148" t="11120" r="13816" b="11448"/>
          <a:stretch/>
        </p:blipFill>
        <p:spPr>
          <a:xfrm rot="16200000" flipH="1">
            <a:off x="1638791" y="4089674"/>
            <a:ext cx="1668877" cy="1793609"/>
          </a:xfrm>
          <a:prstGeom prst="rect">
            <a:avLst/>
          </a:prstGeom>
        </p:spPr>
      </p:pic>
      <p:pic>
        <p:nvPicPr>
          <p:cNvPr id="202" name="図 201">
            <a:extLst>
              <a:ext uri="{FF2B5EF4-FFF2-40B4-BE49-F238E27FC236}">
                <a16:creationId xmlns:a16="http://schemas.microsoft.com/office/drawing/2014/main" id="{6A6B24BE-4384-4743-9D40-2FFA6C5619F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946" t="4944" r="22585" b="43649"/>
          <a:stretch/>
        </p:blipFill>
        <p:spPr>
          <a:xfrm>
            <a:off x="3731980" y="4180157"/>
            <a:ext cx="1349131" cy="1581582"/>
          </a:xfrm>
          <a:prstGeom prst="rect">
            <a:avLst/>
          </a:prstGeom>
        </p:spPr>
      </p:pic>
      <p:sp>
        <p:nvSpPr>
          <p:cNvPr id="203" name="雲形吹き出し 37">
            <a:extLst>
              <a:ext uri="{FF2B5EF4-FFF2-40B4-BE49-F238E27FC236}">
                <a16:creationId xmlns:a16="http://schemas.microsoft.com/office/drawing/2014/main" id="{3817982D-8EA5-4B56-A4A9-F1AF37730583}"/>
              </a:ext>
            </a:extLst>
          </p:cNvPr>
          <p:cNvSpPr/>
          <p:nvPr/>
        </p:nvSpPr>
        <p:spPr>
          <a:xfrm>
            <a:off x="6329884" y="1141865"/>
            <a:ext cx="2996101" cy="3104537"/>
          </a:xfrm>
          <a:prstGeom prst="cloudCallout">
            <a:avLst>
              <a:gd name="adj1" fmla="val -84188"/>
              <a:gd name="adj2" fmla="val 56099"/>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作り変える前に</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簡易的に</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確認しよう</a:t>
            </a:r>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DEB4A626-C712-472D-B787-6A3B7F97467D}"/>
              </a:ext>
            </a:extLst>
          </p:cNvPr>
          <p:cNvPicPr>
            <a:picLocks noChangeAspect="1"/>
          </p:cNvPicPr>
          <p:nvPr/>
        </p:nvPicPr>
        <p:blipFill rotWithShape="1">
          <a:blip r:embed="rId17"/>
          <a:srcRect l="16847" t="25694" r="13585" b="13175"/>
          <a:stretch/>
        </p:blipFill>
        <p:spPr>
          <a:xfrm>
            <a:off x="6864708" y="1563105"/>
            <a:ext cx="1744394" cy="2043762"/>
          </a:xfrm>
          <a:prstGeom prst="rect">
            <a:avLst/>
          </a:prstGeom>
        </p:spPr>
      </p:pic>
      <p:sp>
        <p:nvSpPr>
          <p:cNvPr id="24" name="四角形: 角を丸くする 23">
            <a:extLst>
              <a:ext uri="{FF2B5EF4-FFF2-40B4-BE49-F238E27FC236}">
                <a16:creationId xmlns:a16="http://schemas.microsoft.com/office/drawing/2014/main" id="{1FD55891-DA2B-4605-BFD6-C355C3760C36}"/>
              </a:ext>
            </a:extLst>
          </p:cNvPr>
          <p:cNvSpPr/>
          <p:nvPr/>
        </p:nvSpPr>
        <p:spPr>
          <a:xfrm>
            <a:off x="6798944" y="3088394"/>
            <a:ext cx="1744394" cy="44529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CFA566B9-ED3F-463A-A5F3-EBBE2C796EB2}"/>
              </a:ext>
            </a:extLst>
          </p:cNvPr>
          <p:cNvSpPr txBox="1"/>
          <p:nvPr/>
        </p:nvSpPr>
        <p:spPr>
          <a:xfrm>
            <a:off x="6548405" y="3635358"/>
            <a:ext cx="2245471" cy="338554"/>
          </a:xfrm>
          <a:prstGeom prst="rect">
            <a:avLst/>
          </a:prstGeom>
          <a:solidFill>
            <a:srgbClr val="CCFFCC"/>
          </a:solidFill>
          <a:ln>
            <a:noFill/>
          </a:ln>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シートにて隙間を埋めた</a:t>
            </a:r>
          </a:p>
        </p:txBody>
      </p:sp>
      <p:pic>
        <p:nvPicPr>
          <p:cNvPr id="217" name="図 216">
            <a:extLst>
              <a:ext uri="{FF2B5EF4-FFF2-40B4-BE49-F238E27FC236}">
                <a16:creationId xmlns:a16="http://schemas.microsoft.com/office/drawing/2014/main" id="{B7F41C3F-3C76-4A68-90C4-6E1BAD50E7B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1112" t="30954" r="34730" b="29167"/>
          <a:stretch/>
        </p:blipFill>
        <p:spPr>
          <a:xfrm rot="5400000">
            <a:off x="10381093" y="3584620"/>
            <a:ext cx="1632485" cy="1385432"/>
          </a:xfrm>
          <a:prstGeom prst="rect">
            <a:avLst/>
          </a:prstGeom>
          <a:ln>
            <a:noFill/>
          </a:ln>
          <a:effectLst/>
        </p:spPr>
      </p:pic>
      <p:sp>
        <p:nvSpPr>
          <p:cNvPr id="218" name="雲形吹き出し 47">
            <a:extLst>
              <a:ext uri="{FF2B5EF4-FFF2-40B4-BE49-F238E27FC236}">
                <a16:creationId xmlns:a16="http://schemas.microsoft.com/office/drawing/2014/main" id="{B08EE839-E43F-4F96-891D-B6BC6074D414}"/>
              </a:ext>
            </a:extLst>
          </p:cNvPr>
          <p:cNvSpPr/>
          <p:nvPr/>
        </p:nvSpPr>
        <p:spPr>
          <a:xfrm>
            <a:off x="5434948" y="4274376"/>
            <a:ext cx="5041545" cy="980960"/>
          </a:xfrm>
          <a:prstGeom prst="cloudCallout">
            <a:avLst>
              <a:gd name="adj1" fmla="val 57189"/>
              <a:gd name="adj2" fmla="val -2760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u="sng" dirty="0">
                <a:solidFill>
                  <a:schemeClr val="tx1"/>
                </a:solidFill>
                <a:latin typeface="Meiryo UI" panose="020B0604030504040204" pitchFamily="50" charset="-128"/>
                <a:ea typeface="Meiryo UI" panose="020B0604030504040204" pitchFamily="50" charset="-128"/>
              </a:rPr>
              <a:t>セットに時間がかかるし</a:t>
            </a:r>
            <a:endParaRPr lang="en-US" altLang="ja-JP" b="1" u="sng" dirty="0">
              <a:solidFill>
                <a:schemeClr val="tx1"/>
              </a:solidFill>
              <a:latin typeface="Meiryo UI" panose="020B0604030504040204" pitchFamily="50" charset="-128"/>
              <a:ea typeface="Meiryo UI" panose="020B0604030504040204" pitchFamily="50" charset="-128"/>
            </a:endParaRPr>
          </a:p>
          <a:p>
            <a:r>
              <a:rPr lang="ja-JP" altLang="en-US" b="1" u="sng" dirty="0">
                <a:solidFill>
                  <a:schemeClr val="tx1"/>
                </a:solidFill>
                <a:latin typeface="Meiryo UI" panose="020B0604030504040204" pitchFamily="50" charset="-128"/>
                <a:ea typeface="Meiryo UI" panose="020B0604030504040204" pitchFamily="50" charset="-128"/>
              </a:rPr>
              <a:t>製品に傷がつく</a:t>
            </a:r>
            <a:r>
              <a:rPr lang="ja-JP" altLang="en-US" sz="1600" dirty="0">
                <a:solidFill>
                  <a:schemeClr val="tx1"/>
                </a:solidFill>
                <a:latin typeface="Meiryo UI" panose="020B0604030504040204" pitchFamily="50" charset="-128"/>
                <a:ea typeface="Meiryo UI" panose="020B0604030504040204" pitchFamily="50" charset="-128"/>
              </a:rPr>
              <a:t>んじゃないかな</a:t>
            </a:r>
            <a:r>
              <a:rPr lang="en-US" altLang="ja-JP" sz="1600" dirty="0">
                <a:solidFill>
                  <a:schemeClr val="tx1"/>
                </a:solidFill>
                <a:latin typeface="Meiryo UI" panose="020B0604030504040204" pitchFamily="50" charset="-128"/>
                <a:ea typeface="Meiryo UI" panose="020B0604030504040204" pitchFamily="50" charset="-128"/>
              </a:rPr>
              <a:t>⁇</a:t>
            </a:r>
          </a:p>
        </p:txBody>
      </p:sp>
      <p:sp>
        <p:nvSpPr>
          <p:cNvPr id="47" name="雲形吹き出し 37">
            <a:extLst>
              <a:ext uri="{FF2B5EF4-FFF2-40B4-BE49-F238E27FC236}">
                <a16:creationId xmlns:a16="http://schemas.microsoft.com/office/drawing/2014/main" id="{3817982D-8EA5-4B56-A4A9-F1AF37730583}"/>
              </a:ext>
            </a:extLst>
          </p:cNvPr>
          <p:cNvSpPr/>
          <p:nvPr/>
        </p:nvSpPr>
        <p:spPr>
          <a:xfrm>
            <a:off x="5541728" y="5182387"/>
            <a:ext cx="3641324" cy="882758"/>
          </a:xfrm>
          <a:prstGeom prst="cloudCallout">
            <a:avLst>
              <a:gd name="adj1" fmla="val -71634"/>
              <a:gd name="adj2" fmla="val -86821"/>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効果はあるけど</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b="1" dirty="0">
                <a:solidFill>
                  <a:schemeClr val="tx1"/>
                </a:solidFill>
                <a:latin typeface="Meiryo UI" panose="020B0604030504040204" pitchFamily="50" charset="-128"/>
                <a:ea typeface="Meiryo UI" panose="020B0604030504040204" pitchFamily="50" charset="-128"/>
              </a:rPr>
              <a:t>対策としてはイマイチ</a:t>
            </a:r>
            <a:r>
              <a:rPr lang="en-US" altLang="ja-JP" dirty="0">
                <a:solidFill>
                  <a:schemeClr val="tx1"/>
                </a:solidFill>
                <a:latin typeface="Meiryo UI" panose="020B0604030504040204" pitchFamily="50" charset="-128"/>
                <a:ea typeface="Meiryo UI" panose="020B0604030504040204" pitchFamily="50" charset="-128"/>
              </a:rPr>
              <a:t>…</a:t>
            </a:r>
          </a:p>
        </p:txBody>
      </p:sp>
      <p:sp>
        <p:nvSpPr>
          <p:cNvPr id="46" name="雲形吹き出し 45"/>
          <p:cNvSpPr/>
          <p:nvPr/>
        </p:nvSpPr>
        <p:spPr>
          <a:xfrm>
            <a:off x="9869738" y="5704067"/>
            <a:ext cx="2271996" cy="868506"/>
          </a:xfrm>
          <a:prstGeom prst="cloudCallout">
            <a:avLst>
              <a:gd name="adj1" fmla="val -68917"/>
              <a:gd name="adj2" fmla="val 3497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対策</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rPr>
              <a:t>を</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実施しよう</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19"/>
          <a:stretch>
            <a:fillRect/>
          </a:stretch>
        </p:blipFill>
        <p:spPr>
          <a:xfrm rot="21246020">
            <a:off x="10172515" y="2091846"/>
            <a:ext cx="1119458" cy="1470131"/>
          </a:xfrm>
          <a:prstGeom prst="rect">
            <a:avLst/>
          </a:prstGeom>
        </p:spPr>
      </p:pic>
    </p:spTree>
    <p:custDataLst>
      <p:tags r:id="rId1"/>
    </p:custDataLst>
    <p:extLst>
      <p:ext uri="{BB962C8B-B14F-4D97-AF65-F5344CB8AC3E}">
        <p14:creationId xmlns:p14="http://schemas.microsoft.com/office/powerpoint/2010/main" val="3941769281"/>
      </p:ext>
    </p:extLst>
  </p:cSld>
  <p:clrMapOvr>
    <a:masterClrMapping/>
  </p:clrMapOvr>
  <p:transition advTm="462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fade">
                                      <p:cBhvr>
                                        <p:cTn id="10" dur="500"/>
                                        <p:tgtEl>
                                          <p:spTgt spid="193"/>
                                        </p:tgtEl>
                                      </p:cBhvr>
                                    </p:animEffect>
                                  </p:childTnLst>
                                </p:cTn>
                              </p:par>
                              <p:par>
                                <p:cTn id="11" presetID="10"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2"/>
                                        </p:tgtEl>
                                        <p:attrNameLst>
                                          <p:attrName>style.visibility</p:attrName>
                                        </p:attrNameLst>
                                      </p:cBhvr>
                                      <p:to>
                                        <p:strVal val="visible"/>
                                      </p:to>
                                    </p:set>
                                    <p:animEffect transition="in" filter="fade">
                                      <p:cBhvr>
                                        <p:cTn id="16" dur="500"/>
                                        <p:tgtEl>
                                          <p:spTgt spid="19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3"/>
                                        </p:tgtEl>
                                        <p:attrNameLst>
                                          <p:attrName>style.visibility</p:attrName>
                                        </p:attrNameLst>
                                      </p:cBhvr>
                                      <p:to>
                                        <p:strVal val="visible"/>
                                      </p:to>
                                    </p:set>
                                    <p:animEffect transition="in" filter="fade">
                                      <p:cBhvr>
                                        <p:cTn id="24" dur="500"/>
                                        <p:tgtEl>
                                          <p:spTgt spid="203"/>
                                        </p:tgtEl>
                                      </p:cBhvr>
                                    </p:animEffect>
                                  </p:childTnLst>
                                </p:cTn>
                              </p:par>
                              <p:par>
                                <p:cTn id="25" presetID="10" presetClass="entr" presetSubtype="0" fill="hold" nodeType="with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fade">
                                      <p:cBhvr>
                                        <p:cTn id="27" dur="500"/>
                                        <p:tgtEl>
                                          <p:spTgt spid="2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2068"/>
                                        </p:tgtEl>
                                        <p:attrNameLst>
                                          <p:attrName>style.visibility</p:attrName>
                                        </p:attrNameLst>
                                      </p:cBhvr>
                                      <p:to>
                                        <p:strVal val="visible"/>
                                      </p:to>
                                    </p:set>
                                    <p:animEffect transition="in" filter="fade">
                                      <p:cBhvr>
                                        <p:cTn id="45" dur="500"/>
                                        <p:tgtEl>
                                          <p:spTgt spid="2068"/>
                                        </p:tgtEl>
                                      </p:cBhvr>
                                    </p:animEffect>
                                  </p:childTnLst>
                                </p:cTn>
                              </p:par>
                              <p:par>
                                <p:cTn id="46" presetID="10" presetClass="entr" presetSubtype="0" fill="hold" nodeType="withEffect">
                                  <p:stCondLst>
                                    <p:cond delay="0"/>
                                  </p:stCondLst>
                                  <p:childTnLst>
                                    <p:set>
                                      <p:cBhvr>
                                        <p:cTn id="47" dur="1" fill="hold">
                                          <p:stCondLst>
                                            <p:cond delay="0"/>
                                          </p:stCondLst>
                                        </p:cTn>
                                        <p:tgtEl>
                                          <p:spTgt spid="2070"/>
                                        </p:tgtEl>
                                        <p:attrNameLst>
                                          <p:attrName>style.visibility</p:attrName>
                                        </p:attrNameLst>
                                      </p:cBhvr>
                                      <p:to>
                                        <p:strVal val="visible"/>
                                      </p:to>
                                    </p:set>
                                    <p:animEffect transition="in" filter="fade">
                                      <p:cBhvr>
                                        <p:cTn id="48" dur="500"/>
                                        <p:tgtEl>
                                          <p:spTgt spid="2070"/>
                                        </p:tgtEl>
                                      </p:cBhvr>
                                    </p:animEffect>
                                  </p:childTnLst>
                                </p:cTn>
                              </p:par>
                              <p:par>
                                <p:cTn id="49" presetID="10" presetClass="entr" presetSubtype="0" fill="hold" nodeType="withEffect">
                                  <p:stCondLst>
                                    <p:cond delay="0"/>
                                  </p:stCondLst>
                                  <p:childTnLst>
                                    <p:set>
                                      <p:cBhvr>
                                        <p:cTn id="50" dur="1" fill="hold">
                                          <p:stCondLst>
                                            <p:cond delay="0"/>
                                          </p:stCondLst>
                                        </p:cTn>
                                        <p:tgtEl>
                                          <p:spTgt spid="2074"/>
                                        </p:tgtEl>
                                        <p:attrNameLst>
                                          <p:attrName>style.visibility</p:attrName>
                                        </p:attrNameLst>
                                      </p:cBhvr>
                                      <p:to>
                                        <p:strVal val="visible"/>
                                      </p:to>
                                    </p:set>
                                    <p:animEffect transition="in" filter="fade">
                                      <p:cBhvr>
                                        <p:cTn id="51" dur="500"/>
                                        <p:tgtEl>
                                          <p:spTgt spid="2074"/>
                                        </p:tgtEl>
                                      </p:cBhvr>
                                    </p:animEffect>
                                  </p:childTnLst>
                                </p:cTn>
                              </p:par>
                              <p:par>
                                <p:cTn id="52" presetID="10"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nodeType="withEffect">
                                  <p:stCondLst>
                                    <p:cond delay="0"/>
                                  </p:stCondLst>
                                  <p:childTnLst>
                                    <p:set>
                                      <p:cBhvr>
                                        <p:cTn id="56" dur="1" fill="hold">
                                          <p:stCondLst>
                                            <p:cond delay="0"/>
                                          </p:stCondLst>
                                        </p:cTn>
                                        <p:tgtEl>
                                          <p:spTgt spid="2072"/>
                                        </p:tgtEl>
                                        <p:attrNameLst>
                                          <p:attrName>style.visibility</p:attrName>
                                        </p:attrNameLst>
                                      </p:cBhvr>
                                      <p:to>
                                        <p:strVal val="visible"/>
                                      </p:to>
                                    </p:set>
                                    <p:animEffect transition="in" filter="fade">
                                      <p:cBhvr>
                                        <p:cTn id="57" dur="500"/>
                                        <p:tgtEl>
                                          <p:spTgt spid="207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1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18"/>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1" nodeType="afterEffect">
                                  <p:stCondLst>
                                    <p:cond delay="0"/>
                                  </p:stCondLst>
                                  <p:childTnLst>
                                    <p:set>
                                      <p:cBhvr>
                                        <p:cTn id="66" dur="1" fill="hold">
                                          <p:stCondLst>
                                            <p:cond delay="0"/>
                                          </p:stCondLst>
                                        </p:cTn>
                                        <p:tgtEl>
                                          <p:spTgt spid="2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par>
                                <p:cTn id="75" presetID="10"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par>
                          <p:cTn id="78" fill="hold">
                            <p:stCondLst>
                              <p:cond delay="500"/>
                            </p:stCondLst>
                            <p:childTnLst>
                              <p:par>
                                <p:cTn id="79" presetID="10" presetClass="entr" presetSubtype="0" fill="hold" grpId="0" nodeType="afterEffect">
                                  <p:stCondLst>
                                    <p:cond delay="100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nodeType="withEffect">
                                  <p:stCondLst>
                                    <p:cond delay="100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2" grpId="0"/>
      <p:bldP spid="193" grpId="0" animBg="1"/>
      <p:bldP spid="203" grpId="0" animBg="1"/>
      <p:bldP spid="24" grpId="0" animBg="1"/>
      <p:bldP spid="25" grpId="0" animBg="1"/>
      <p:bldP spid="218" grpId="0" animBg="1"/>
      <p:bldP spid="218" grpId="1" animBg="1"/>
      <p:bldP spid="47"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図 165"/>
          <p:cNvPicPr>
            <a:picLocks noChangeAspect="1"/>
          </p:cNvPicPr>
          <p:nvPr/>
        </p:nvPicPr>
        <p:blipFill rotWithShape="1">
          <a:blip r:embed="rId4">
            <a:extLst>
              <a:ext uri="{28A0092B-C50C-407E-A947-70E740481C1C}">
                <a14:useLocalDpi xmlns:a14="http://schemas.microsoft.com/office/drawing/2010/main" val="0"/>
              </a:ext>
            </a:extLst>
          </a:blip>
          <a:srcRect l="12198" t="19393" r="26540"/>
          <a:stretch/>
        </p:blipFill>
        <p:spPr>
          <a:xfrm rot="21134080">
            <a:off x="10472799" y="5242772"/>
            <a:ext cx="1652854" cy="1629015"/>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030" y="4221775"/>
            <a:ext cx="2866718" cy="2063439"/>
          </a:xfrm>
          <a:prstGeom prst="rect">
            <a:avLst/>
          </a:prstGeom>
        </p:spPr>
      </p:pic>
      <p:pic>
        <p:nvPicPr>
          <p:cNvPr id="1024" name="図 1023"/>
          <p:cNvPicPr>
            <a:picLocks noChangeAspect="1"/>
          </p:cNvPicPr>
          <p:nvPr/>
        </p:nvPicPr>
        <p:blipFill>
          <a:blip r:embed="rId6"/>
          <a:stretch>
            <a:fillRect/>
          </a:stretch>
        </p:blipFill>
        <p:spPr>
          <a:xfrm>
            <a:off x="32176" y="1317104"/>
            <a:ext cx="1365622" cy="1524132"/>
          </a:xfrm>
          <a:prstGeom prst="rect">
            <a:avLst/>
          </a:prstGeom>
        </p:spPr>
      </p:pic>
      <p:pic>
        <p:nvPicPr>
          <p:cNvPr id="25" name="図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358" y="1546053"/>
            <a:ext cx="2410593" cy="1805618"/>
          </a:xfrm>
          <a:prstGeom prst="rect">
            <a:avLst/>
          </a:prstGeom>
        </p:spPr>
      </p:pic>
      <p:sp>
        <p:nvSpPr>
          <p:cNvPr id="4" name="テキスト ボックス 3"/>
          <p:cNvSpPr txBox="1"/>
          <p:nvPr/>
        </p:nvSpPr>
        <p:spPr>
          <a:xfrm>
            <a:off x="160518" y="81673"/>
            <a:ext cx="3082895"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対策の実施②</a:t>
            </a:r>
            <a:r>
              <a:rPr lang="en-US" altLang="ja-JP" sz="3200" b="1" dirty="0">
                <a:latin typeface="Meiryo UI" panose="020B0604030504040204" pitchFamily="50" charset="-128"/>
                <a:ea typeface="Meiryo UI" panose="020B0604030504040204" pitchFamily="50" charset="-128"/>
              </a:rPr>
              <a:t>-1</a:t>
            </a:r>
            <a:endParaRPr lang="ja-JP" altLang="en-US" sz="32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7906" t="9480" r="29749" b="45928"/>
          <a:stretch/>
        </p:blipFill>
        <p:spPr>
          <a:xfrm>
            <a:off x="1108266" y="1221887"/>
            <a:ext cx="1164911" cy="1323164"/>
          </a:xfrm>
          <a:prstGeom prst="rect">
            <a:avLst/>
          </a:prstGeom>
        </p:spPr>
      </p:pic>
      <p:pic>
        <p:nvPicPr>
          <p:cNvPr id="9" name="図 8">
            <a:extLst>
              <a:ext uri="{FF2B5EF4-FFF2-40B4-BE49-F238E27FC236}">
                <a16:creationId xmlns:a16="http://schemas.microsoft.com/office/drawing/2014/main" id="{6925A287-1D7B-43A4-A843-3465CB04811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666" t="13163" r="38417" b="13294"/>
          <a:stretch/>
        </p:blipFill>
        <p:spPr>
          <a:xfrm rot="5400000">
            <a:off x="10694571" y="2365667"/>
            <a:ext cx="1320545" cy="1843656"/>
          </a:xfrm>
          <a:prstGeom prst="rect">
            <a:avLst/>
          </a:prstGeom>
        </p:spPr>
      </p:pic>
      <p:sp>
        <p:nvSpPr>
          <p:cNvPr id="11" name="テキスト ボックス 10">
            <a:extLst>
              <a:ext uri="{FF2B5EF4-FFF2-40B4-BE49-F238E27FC236}">
                <a16:creationId xmlns:a16="http://schemas.microsoft.com/office/drawing/2014/main" id="{9D361FD4-E09C-43B4-9556-86CBF1F0F6AA}"/>
              </a:ext>
            </a:extLst>
          </p:cNvPr>
          <p:cNvSpPr txBox="1"/>
          <p:nvPr/>
        </p:nvSpPr>
        <p:spPr>
          <a:xfrm>
            <a:off x="-184128" y="790063"/>
            <a:ext cx="5717409" cy="369332"/>
          </a:xfrm>
          <a:prstGeom prst="rect">
            <a:avLst/>
          </a:prstGeom>
          <a:noFill/>
        </p:spPr>
        <p:txBody>
          <a:bodyPr wrap="square" rtlCol="0">
            <a:spAutoFit/>
          </a:bodyPr>
          <a:lstStyle/>
          <a:p>
            <a:pPr lvl="0" algn="ctr"/>
            <a:r>
              <a:rPr kumimoji="1" lang="ja-JP" altLang="en-US" sz="1800" b="1" dirty="0">
                <a:solidFill>
                  <a:schemeClr val="tx1"/>
                </a:solidFill>
                <a:latin typeface="Meiryo UI" panose="020B0604030504040204" pitchFamily="50" charset="-128"/>
                <a:ea typeface="Meiryo UI" panose="020B0604030504040204" pitchFamily="50" charset="-128"/>
              </a:rPr>
              <a:t>セット</a:t>
            </a:r>
            <a:r>
              <a:rPr lang="ja-JP" altLang="en-US" b="1" dirty="0">
                <a:latin typeface="Meiryo UI" panose="020B0604030504040204" pitchFamily="50" charset="-128"/>
                <a:ea typeface="Meiryo UI" panose="020B0604030504040204" pitchFamily="50" charset="-128"/>
              </a:rPr>
              <a:t>位置を気にせずにセンサーで読み取れるようにする</a:t>
            </a:r>
            <a:endParaRPr kumimoji="1" lang="en-US" altLang="ja-JP" sz="18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636087" y="1218263"/>
            <a:ext cx="2993123" cy="615553"/>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会合に</a:t>
            </a:r>
            <a:r>
              <a:rPr lang="ja-JP" altLang="en-US" b="1" dirty="0">
                <a:latin typeface="Meiryo UI" panose="020B0604030504040204" pitchFamily="50" charset="-128"/>
                <a:ea typeface="Meiryo UI" panose="020B0604030504040204" pitchFamily="50" charset="-128"/>
              </a:rPr>
              <a:t>生技・高さんにも参加</a:t>
            </a:r>
            <a:endParaRPr lang="en-US" altLang="ja-JP" b="1"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してもらい相談</a:t>
            </a:r>
            <a:r>
              <a:rPr lang="en-US" altLang="ja-JP" sz="1600" dirty="0">
                <a:latin typeface="Meiryo UI" panose="020B0604030504040204" pitchFamily="50" charset="-128"/>
                <a:ea typeface="Meiryo UI" panose="020B0604030504040204" pitchFamily="50" charset="-128"/>
              </a:rPr>
              <a:t>!!</a:t>
            </a:r>
          </a:p>
        </p:txBody>
      </p:sp>
      <p:pic>
        <p:nvPicPr>
          <p:cNvPr id="26" name="図 25"/>
          <p:cNvPicPr>
            <a:picLocks noChangeAspect="1"/>
          </p:cNvPicPr>
          <p:nvPr/>
        </p:nvPicPr>
        <p:blipFill rotWithShape="1">
          <a:blip r:embed="rId11">
            <a:extLst>
              <a:ext uri="{28A0092B-C50C-407E-A947-70E740481C1C}">
                <a14:useLocalDpi xmlns:a14="http://schemas.microsoft.com/office/drawing/2010/main" val="0"/>
              </a:ext>
            </a:extLst>
          </a:blip>
          <a:srcRect l="19076" t="4164" r="14112" b="8601"/>
          <a:stretch/>
        </p:blipFill>
        <p:spPr>
          <a:xfrm>
            <a:off x="9049751" y="1655827"/>
            <a:ext cx="1307274" cy="1185409"/>
          </a:xfrm>
          <a:prstGeom prst="rect">
            <a:avLst/>
          </a:prstGeom>
        </p:spPr>
      </p:pic>
      <p:sp>
        <p:nvSpPr>
          <p:cNvPr id="2" name="テキスト ボックス 1"/>
          <p:cNvSpPr txBox="1"/>
          <p:nvPr/>
        </p:nvSpPr>
        <p:spPr>
          <a:xfrm>
            <a:off x="8525020" y="1207499"/>
            <a:ext cx="235673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知識が豊富な人を呼ぶ</a:t>
            </a:r>
            <a:r>
              <a:rPr lang="ja-JP" altLang="en-US" sz="1600" dirty="0" err="1">
                <a:latin typeface="Meiryo UI" panose="020B0604030504040204" pitchFamily="50" charset="-128"/>
                <a:ea typeface="Meiryo UI" panose="020B0604030504040204" pitchFamily="50" charset="-128"/>
              </a:rPr>
              <a:t>じょ</a:t>
            </a:r>
            <a:endParaRPr lang="en-US" altLang="ja-JP" sz="1600" dirty="0">
              <a:latin typeface="Meiryo UI" panose="020B0604030504040204" pitchFamily="50" charset="-128"/>
              <a:ea typeface="Meiryo UI" panose="020B0604030504040204" pitchFamily="50" charset="-128"/>
            </a:endParaRPr>
          </a:p>
        </p:txBody>
      </p:sp>
      <p:pic>
        <p:nvPicPr>
          <p:cNvPr id="94" name="図 93">
            <a:extLst>
              <a:ext uri="{FF2B5EF4-FFF2-40B4-BE49-F238E27FC236}">
                <a16:creationId xmlns:a16="http://schemas.microsoft.com/office/drawing/2014/main" id="{CE40EB61-D2A6-4170-80F4-118E1101AEE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886" t="39015" r="41518" b="23091"/>
          <a:stretch/>
        </p:blipFill>
        <p:spPr>
          <a:xfrm>
            <a:off x="3610727" y="3947768"/>
            <a:ext cx="2673437" cy="2300944"/>
          </a:xfrm>
          <a:prstGeom prst="rect">
            <a:avLst/>
          </a:prstGeom>
        </p:spPr>
      </p:pic>
      <p:sp>
        <p:nvSpPr>
          <p:cNvPr id="157" name="雲形吹き出し 156"/>
          <p:cNvSpPr/>
          <p:nvPr/>
        </p:nvSpPr>
        <p:spPr>
          <a:xfrm>
            <a:off x="1623232" y="5208659"/>
            <a:ext cx="2375651" cy="1355734"/>
          </a:xfrm>
          <a:prstGeom prst="cloudCallout">
            <a:avLst>
              <a:gd name="adj1" fmla="val -65725"/>
              <a:gd name="adj2" fmla="val -35594"/>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u="sng" dirty="0">
                <a:solidFill>
                  <a:schemeClr val="tx1"/>
                </a:solidFill>
                <a:latin typeface="Meiryo UI" panose="020B0604030504040204" pitchFamily="50" charset="-128"/>
                <a:ea typeface="Meiryo UI" panose="020B0604030504040204" pitchFamily="50" charset="-128"/>
              </a:rPr>
              <a:t>マジでぇ</a:t>
            </a:r>
            <a:r>
              <a:rPr kumimoji="1" lang="ja-JP" altLang="en-US" b="1" u="sng" dirty="0">
                <a:solidFill>
                  <a:schemeClr val="tx1"/>
                </a:solidFill>
                <a:latin typeface="Meiryo UI" panose="020B0604030504040204" pitchFamily="50" charset="-128"/>
                <a:ea typeface="Meiryo UI" panose="020B0604030504040204" pitchFamily="50" charset="-128"/>
              </a:rPr>
              <a:t>！！</a:t>
            </a:r>
            <a:endParaRPr kumimoji="1" lang="en-US" altLang="ja-JP" b="1" u="sng" dirty="0">
              <a:solidFill>
                <a:schemeClr val="tx1"/>
              </a:solidFill>
              <a:latin typeface="Meiryo UI" panose="020B0604030504040204" pitchFamily="50" charset="-128"/>
              <a:ea typeface="Meiryo UI" panose="020B0604030504040204" pitchFamily="50" charset="-128"/>
            </a:endParaRPr>
          </a:p>
        </p:txBody>
      </p:sp>
      <p:pic>
        <p:nvPicPr>
          <p:cNvPr id="158" name="図 15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943" b="89976" l="9945" r="100000"/>
                    </a14:imgEffect>
                  </a14:imgLayer>
                </a14:imgProps>
              </a:ext>
              <a:ext uri="{28A0092B-C50C-407E-A947-70E740481C1C}">
                <a14:useLocalDpi xmlns:a14="http://schemas.microsoft.com/office/drawing/2010/main" val="0"/>
              </a:ext>
            </a:extLst>
          </a:blip>
          <a:srcRect l="26405" t="13137" r="2780" b="11209"/>
          <a:stretch/>
        </p:blipFill>
        <p:spPr>
          <a:xfrm rot="5400000">
            <a:off x="255770" y="3078401"/>
            <a:ext cx="1269534" cy="1017220"/>
          </a:xfrm>
          <a:prstGeom prst="rect">
            <a:avLst/>
          </a:prstGeom>
        </p:spPr>
      </p:pic>
      <p:sp>
        <p:nvSpPr>
          <p:cNvPr id="27" name="雲形吹き出し 26"/>
          <p:cNvSpPr/>
          <p:nvPr/>
        </p:nvSpPr>
        <p:spPr>
          <a:xfrm>
            <a:off x="1820406" y="2496872"/>
            <a:ext cx="4174830" cy="1331248"/>
          </a:xfrm>
          <a:prstGeom prst="cloudCallout">
            <a:avLst>
              <a:gd name="adj1" fmla="val -63831"/>
              <a:gd name="adj2" fmla="val 1472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セット位置を気にせず</a:t>
            </a:r>
            <a:r>
              <a:rPr kumimoji="1" lang="ja-JP" altLang="en-US" sz="1600" dirty="0">
                <a:solidFill>
                  <a:schemeClr val="tx1"/>
                </a:solidFill>
                <a:latin typeface="Meiryo UI" panose="020B0604030504040204" pitchFamily="50" charset="-128"/>
                <a:ea typeface="Meiryo UI" panose="020B0604030504040204" pitchFamily="50" charset="-128"/>
              </a:rPr>
              <a:t>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センサーで読み取れるように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するにはどうすればいいで</a:t>
            </a:r>
            <a:r>
              <a:rPr lang="ja-JP" altLang="en-US" sz="1600" dirty="0">
                <a:solidFill>
                  <a:schemeClr val="tx1"/>
                </a:solidFill>
                <a:latin typeface="Meiryo UI" panose="020B0604030504040204" pitchFamily="50" charset="-128"/>
                <a:ea typeface="Meiryo UI" panose="020B0604030504040204" pitchFamily="50" charset="-128"/>
              </a:rPr>
              <a:t>すか？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9" name="雲形吹き出し 18"/>
          <p:cNvSpPr/>
          <p:nvPr/>
        </p:nvSpPr>
        <p:spPr>
          <a:xfrm>
            <a:off x="5995236" y="4358015"/>
            <a:ext cx="5936646" cy="1340944"/>
          </a:xfrm>
          <a:prstGeom prst="cloudCallout">
            <a:avLst>
              <a:gd name="adj1" fmla="val 45297"/>
              <a:gd name="adj2" fmla="val -7325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マスター画像に</a:t>
            </a:r>
            <a:r>
              <a:rPr kumimoji="1" lang="ja-JP" altLang="en-US" b="1" u="sng" dirty="0">
                <a:solidFill>
                  <a:srgbClr val="0000FF"/>
                </a:solidFill>
                <a:latin typeface="Meiryo UI" panose="020B0604030504040204" pitchFamily="50" charset="-128"/>
                <a:ea typeface="Meiryo UI" panose="020B0604030504040204" pitchFamily="50" charset="-128"/>
              </a:rPr>
              <a:t>位置補正機能</a:t>
            </a:r>
            <a:r>
              <a:rPr kumimoji="1" lang="ja-JP" altLang="en-US" sz="1600" dirty="0">
                <a:solidFill>
                  <a:schemeClr val="tx1"/>
                </a:solidFill>
                <a:latin typeface="Meiryo UI" panose="020B0604030504040204" pitchFamily="50" charset="-128"/>
                <a:ea typeface="Meiryo UI" panose="020B0604030504040204" pitchFamily="50" charset="-128"/>
              </a:rPr>
              <a:t>を追加すれば</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lang="ja-JP" altLang="en-US" b="1" u="sng" dirty="0">
                <a:solidFill>
                  <a:srgbClr val="0000FF"/>
                </a:solidFill>
                <a:latin typeface="Meiryo UI" panose="020B0604030504040204" pitchFamily="50" charset="-128"/>
                <a:ea typeface="Meiryo UI" panose="020B0604030504040204" pitchFamily="50" charset="-128"/>
              </a:rPr>
              <a:t>セット位置を気にせずに読み取れます</a:t>
            </a:r>
            <a:endParaRPr kumimoji="1" lang="ja-JP" altLang="en-US" b="1" u="sng" dirty="0">
              <a:solidFill>
                <a:srgbClr val="0000FF"/>
              </a:solidFill>
              <a:latin typeface="Meiryo UI" panose="020B0604030504040204" pitchFamily="50" charset="-128"/>
              <a:ea typeface="Meiryo UI" panose="020B0604030504040204" pitchFamily="50" charset="-128"/>
            </a:endParaRPr>
          </a:p>
        </p:txBody>
      </p:sp>
      <p:pic>
        <p:nvPicPr>
          <p:cNvPr id="162"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829151">
            <a:off x="1247748" y="2910073"/>
            <a:ext cx="323776" cy="47218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591" t="55899" r="60790" b="33857"/>
          <a:stretch/>
        </p:blipFill>
        <p:spPr bwMode="auto">
          <a:xfrm rot="20280878">
            <a:off x="1367719" y="1144304"/>
            <a:ext cx="323776" cy="472188"/>
          </a:xfrm>
          <a:prstGeom prst="rect">
            <a:avLst/>
          </a:prstGeom>
          <a:noFill/>
          <a:extLst>
            <a:ext uri="{909E8E84-426E-40DD-AFC4-6F175D3DCCD1}">
              <a14:hiddenFill xmlns:a14="http://schemas.microsoft.com/office/drawing/2010/main">
                <a:solidFill>
                  <a:srgbClr val="FFFFFF"/>
                </a:solidFill>
              </a14:hiddenFill>
            </a:ext>
          </a:extLst>
        </p:spPr>
      </p:pic>
      <p:sp>
        <p:nvSpPr>
          <p:cNvPr id="159" name="テキスト ボックス 158"/>
          <p:cNvSpPr txBox="1"/>
          <p:nvPr/>
        </p:nvSpPr>
        <p:spPr>
          <a:xfrm>
            <a:off x="4284149" y="6248712"/>
            <a:ext cx="1218603"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マスター画像</a:t>
            </a:r>
          </a:p>
        </p:txBody>
      </p:sp>
      <p:sp>
        <p:nvSpPr>
          <p:cNvPr id="171" name="雲形吹き出し 170"/>
          <p:cNvSpPr/>
          <p:nvPr/>
        </p:nvSpPr>
        <p:spPr>
          <a:xfrm>
            <a:off x="6416243" y="3030737"/>
            <a:ext cx="4121996" cy="1183538"/>
          </a:xfrm>
          <a:prstGeom prst="cloudCallout">
            <a:avLst>
              <a:gd name="adj1" fmla="val 62526"/>
              <a:gd name="adj2" fmla="val 12034"/>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セット位置を固定しなくても</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lang="ja-JP" altLang="en-US" b="1" dirty="0">
                <a:solidFill>
                  <a:schemeClr val="tx1"/>
                </a:solidFill>
                <a:latin typeface="Meiryo UI" panose="020B0604030504040204" pitchFamily="50" charset="-128"/>
                <a:ea typeface="Meiryo UI" panose="020B0604030504040204" pitchFamily="50" charset="-128"/>
              </a:rPr>
              <a:t>読み取れる方法があります</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72" name="雲形吹き出し 171"/>
          <p:cNvSpPr/>
          <p:nvPr/>
        </p:nvSpPr>
        <p:spPr>
          <a:xfrm>
            <a:off x="2763688" y="1380398"/>
            <a:ext cx="2422942" cy="984815"/>
          </a:xfrm>
          <a:prstGeom prst="cloudCallout">
            <a:avLst>
              <a:gd name="adj1" fmla="val -78695"/>
              <a:gd name="adj2" fmla="val 5449"/>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これってどうすればできるのかな</a:t>
            </a:r>
            <a:r>
              <a:rPr lang="en-US" altLang="ja-JP" sz="1600" dirty="0">
                <a:solidFill>
                  <a:schemeClr val="tx1"/>
                </a:solidFill>
                <a:latin typeface="Meiryo UI" panose="020B0604030504040204" pitchFamily="50" charset="-128"/>
                <a:ea typeface="Meiryo UI" panose="020B0604030504040204" pitchFamily="50" charset="-128"/>
              </a:rPr>
              <a:t>…?</a:t>
            </a:r>
          </a:p>
        </p:txBody>
      </p:sp>
      <p:sp>
        <p:nvSpPr>
          <p:cNvPr id="173" name="テキスト ボックス 172"/>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26/31</a:t>
            </a:r>
            <a:endParaRPr kumimoji="1" lang="ja-JP" altLang="en-US" sz="12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rot="3862133">
            <a:off x="7901257" y="2159336"/>
            <a:ext cx="569387" cy="461665"/>
          </a:xfrm>
          <a:prstGeom prst="rect">
            <a:avLst/>
          </a:prstGeom>
          <a:noFill/>
        </p:spPr>
        <p:txBody>
          <a:bodyPr wrap="none" rtlCol="0">
            <a:spAutoFit/>
          </a:bodyPr>
          <a:lstStyle/>
          <a:p>
            <a:pPr algn="ctr"/>
            <a:r>
              <a:rPr lang="ja-JP" altLang="en-US" sz="1200" dirty="0">
                <a:latin typeface="Meiryo UI" panose="020B0604030504040204" pitchFamily="50" charset="-128"/>
                <a:ea typeface="Meiryo UI" panose="020B0604030504040204" pitchFamily="50" charset="-128"/>
              </a:rPr>
              <a:t>生技</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高さん</a:t>
            </a:r>
            <a:endParaRPr lang="en-US" altLang="ja-JP" sz="12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rot="328563">
            <a:off x="7111051" y="1764510"/>
            <a:ext cx="569387"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ﾘｰﾀﾞｰ</a:t>
            </a:r>
            <a:endParaRPr lang="en-US" altLang="ja-JP" sz="12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rot="156203">
            <a:off x="6361454" y="1755549"/>
            <a:ext cx="660758"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メンバー</a:t>
            </a:r>
            <a:endParaRPr lang="en-US" altLang="ja-JP" sz="1200"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rot="18859052">
            <a:off x="5570319" y="2125762"/>
            <a:ext cx="660758"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メンバー</a:t>
            </a:r>
            <a:endParaRPr lang="en-US" altLang="ja-JP" sz="1200" dirty="0">
              <a:latin typeface="Meiryo UI" panose="020B0604030504040204" pitchFamily="50" charset="-128"/>
              <a:ea typeface="Meiryo UI" panose="020B0604030504040204" pitchFamily="50" charset="-128"/>
            </a:endParaRPr>
          </a:p>
        </p:txBody>
      </p:sp>
      <p:sp>
        <p:nvSpPr>
          <p:cNvPr id="169" name="正方形/長方形 168"/>
          <p:cNvSpPr/>
          <p:nvPr/>
        </p:nvSpPr>
        <p:spPr>
          <a:xfrm rot="19665458">
            <a:off x="9881360" y="5771330"/>
            <a:ext cx="135935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OK</a:t>
            </a:r>
            <a:r>
              <a:rPr lang="ja-JP" altLang="en-US"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92508B59-8305-4309-A589-85494BD55754}"/>
              </a:ext>
            </a:extLst>
          </p:cNvPr>
          <p:cNvSpPr txBox="1"/>
          <p:nvPr/>
        </p:nvSpPr>
        <p:spPr>
          <a:xfrm>
            <a:off x="6355504" y="6050653"/>
            <a:ext cx="4012637" cy="646331"/>
          </a:xfrm>
          <a:prstGeom prst="rect">
            <a:avLst/>
          </a:prstGeom>
          <a:noFill/>
        </p:spPr>
        <p:txBody>
          <a:bodyPr wrap="none" rtlCol="0">
            <a:spAutoFit/>
          </a:bodyPr>
          <a:lstStyle/>
          <a:p>
            <a:pPr algn="ctr"/>
            <a:r>
              <a:rPr lang="ja-JP" altLang="en-US" b="1" dirty="0">
                <a:latin typeface="Meiryo UI" panose="020B0604030504040204" pitchFamily="50" charset="-128"/>
                <a:ea typeface="Meiryo UI" panose="020B0604030504040204" pitchFamily="50" charset="-128"/>
              </a:rPr>
              <a:t>＊マスター画像</a:t>
            </a:r>
            <a:endParaRPr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画像解析の際の基準として使われる画像</a:t>
            </a:r>
            <a:endParaRPr lang="en-US" altLang="ja-JP" b="1"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1872898977"/>
      </p:ext>
    </p:extLst>
  </p:cSld>
  <p:clrMapOvr>
    <a:masterClrMapping/>
  </p:clrMapOvr>
  <p:transition advTm="39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fade">
                                      <p:cBhvr>
                                        <p:cTn id="33" dur="1000"/>
                                        <p:tgtEl>
                                          <p:spTgt spid="158"/>
                                        </p:tgtEl>
                                      </p:cBhvr>
                                    </p:animEffect>
                                    <p:anim calcmode="lin" valueType="num">
                                      <p:cBhvr>
                                        <p:cTn id="34" dur="1000" fill="hold"/>
                                        <p:tgtEl>
                                          <p:spTgt spid="158"/>
                                        </p:tgtEl>
                                        <p:attrNameLst>
                                          <p:attrName>ppt_x</p:attrName>
                                        </p:attrNameLst>
                                      </p:cBhvr>
                                      <p:tavLst>
                                        <p:tav tm="0">
                                          <p:val>
                                            <p:strVal val="#ppt_x"/>
                                          </p:val>
                                        </p:tav>
                                        <p:tav tm="100000">
                                          <p:val>
                                            <p:strVal val="#ppt_x"/>
                                          </p:val>
                                        </p:tav>
                                      </p:tavLst>
                                    </p:anim>
                                    <p:anim calcmode="lin" valueType="num">
                                      <p:cBhvr>
                                        <p:cTn id="35" dur="1000" fill="hold"/>
                                        <p:tgtEl>
                                          <p:spTgt spid="15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2"/>
                                        </p:tgtEl>
                                        <p:attrNameLst>
                                          <p:attrName>style.visibility</p:attrName>
                                        </p:attrNameLst>
                                      </p:cBhvr>
                                      <p:to>
                                        <p:strVal val="visible"/>
                                      </p:to>
                                    </p:set>
                                    <p:animEffect transition="in" filter="fade">
                                      <p:cBhvr>
                                        <p:cTn id="38" dur="1000"/>
                                        <p:tgtEl>
                                          <p:spTgt spid="162"/>
                                        </p:tgtEl>
                                      </p:cBhvr>
                                    </p:animEffect>
                                    <p:anim calcmode="lin" valueType="num">
                                      <p:cBhvr>
                                        <p:cTn id="39" dur="1000" fill="hold"/>
                                        <p:tgtEl>
                                          <p:spTgt spid="162"/>
                                        </p:tgtEl>
                                        <p:attrNameLst>
                                          <p:attrName>ppt_x</p:attrName>
                                        </p:attrNameLst>
                                      </p:cBhvr>
                                      <p:tavLst>
                                        <p:tav tm="0">
                                          <p:val>
                                            <p:strVal val="#ppt_x"/>
                                          </p:val>
                                        </p:tav>
                                        <p:tav tm="100000">
                                          <p:val>
                                            <p:strVal val="#ppt_x"/>
                                          </p:val>
                                        </p:tav>
                                      </p:tavLst>
                                    </p:anim>
                                    <p:anim calcmode="lin" valueType="num">
                                      <p:cBhvr>
                                        <p:cTn id="40" dur="1000" fill="hold"/>
                                        <p:tgtEl>
                                          <p:spTgt spid="16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1"/>
                                        </p:tgtEl>
                                        <p:attrNameLst>
                                          <p:attrName>style.visibility</p:attrName>
                                        </p:attrNameLst>
                                      </p:cBhvr>
                                      <p:to>
                                        <p:strVal val="visible"/>
                                      </p:to>
                                    </p:set>
                                    <p:animEffect transition="in" filter="fade">
                                      <p:cBhvr>
                                        <p:cTn id="55" dur="1000"/>
                                        <p:tgtEl>
                                          <p:spTgt spid="171"/>
                                        </p:tgtEl>
                                      </p:cBhvr>
                                    </p:animEffect>
                                    <p:anim calcmode="lin" valueType="num">
                                      <p:cBhvr>
                                        <p:cTn id="56" dur="1000" fill="hold"/>
                                        <p:tgtEl>
                                          <p:spTgt spid="171"/>
                                        </p:tgtEl>
                                        <p:attrNameLst>
                                          <p:attrName>ppt_x</p:attrName>
                                        </p:attrNameLst>
                                      </p:cBhvr>
                                      <p:tavLst>
                                        <p:tav tm="0">
                                          <p:val>
                                            <p:strVal val="#ppt_x"/>
                                          </p:val>
                                        </p:tav>
                                        <p:tav tm="100000">
                                          <p:val>
                                            <p:strVal val="#ppt_x"/>
                                          </p:val>
                                        </p:tav>
                                      </p:tavLst>
                                    </p:anim>
                                    <p:anim calcmode="lin" valueType="num">
                                      <p:cBhvr>
                                        <p:cTn id="57"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9"/>
                                        </p:tgtEl>
                                        <p:attrNameLst>
                                          <p:attrName>style.visibility</p:attrName>
                                        </p:attrNameLst>
                                      </p:cBhvr>
                                      <p:to>
                                        <p:strVal val="visible"/>
                                      </p:to>
                                    </p:set>
                                    <p:animEffect transition="in" filter="fade">
                                      <p:cBhvr>
                                        <p:cTn id="65" dur="500"/>
                                        <p:tgtEl>
                                          <p:spTgt spid="159"/>
                                        </p:tgtEl>
                                      </p:cBhvr>
                                    </p:animEffect>
                                  </p:childTnLst>
                                </p:cTn>
                              </p:par>
                              <p:par>
                                <p:cTn id="66" presetID="10" presetClass="entr" presetSubtype="0" fill="hold" nodeType="with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fade">
                                      <p:cBhvr>
                                        <p:cTn id="68" dur="500"/>
                                        <p:tgtEl>
                                          <p:spTgt spid="94"/>
                                        </p:tgtEl>
                                      </p:cBhvr>
                                    </p:animEffect>
                                  </p:childTnLst>
                                </p:cTn>
                              </p:par>
                              <p:par>
                                <p:cTn id="69" presetID="10" presetClass="entr" presetSubtype="0" fill="hold" nodeType="withEffect">
                                  <p:stCondLst>
                                    <p:cond delay="0"/>
                                  </p:stCondLst>
                                  <p:childTnLst>
                                    <p:set>
                                      <p:cBhvr>
                                        <p:cTn id="70" dur="1" fill="hold">
                                          <p:stCondLst>
                                            <p:cond delay="0"/>
                                          </p:stCondLst>
                                        </p:cTn>
                                        <p:tgtEl>
                                          <p:spTgt spid="166"/>
                                        </p:tgtEl>
                                        <p:attrNameLst>
                                          <p:attrName>style.visibility</p:attrName>
                                        </p:attrNameLst>
                                      </p:cBhvr>
                                      <p:to>
                                        <p:strVal val="visible"/>
                                      </p:to>
                                    </p:set>
                                    <p:animEffect transition="in" filter="fade">
                                      <p:cBhvr>
                                        <p:cTn id="71" dur="500"/>
                                        <p:tgtEl>
                                          <p:spTgt spid="1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9"/>
                                        </p:tgtEl>
                                        <p:attrNameLst>
                                          <p:attrName>style.visibility</p:attrName>
                                        </p:attrNameLst>
                                      </p:cBhvr>
                                      <p:to>
                                        <p:strVal val="visible"/>
                                      </p:to>
                                    </p:set>
                                    <p:animEffect transition="in" filter="fade">
                                      <p:cBhvr>
                                        <p:cTn id="74" dur="500"/>
                                        <p:tgtEl>
                                          <p:spTgt spid="169"/>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157"/>
                                        </p:tgtEl>
                                        <p:attrNameLst>
                                          <p:attrName>style.visibility</p:attrName>
                                        </p:attrNameLst>
                                      </p:cBhvr>
                                      <p:to>
                                        <p:strVal val="visible"/>
                                      </p:to>
                                    </p:set>
                                    <p:anim calcmode="lin" valueType="num">
                                      <p:cBhvr additive="base">
                                        <p:cTn id="77" dur="500" fill="hold"/>
                                        <p:tgtEl>
                                          <p:spTgt spid="157"/>
                                        </p:tgtEl>
                                        <p:attrNameLst>
                                          <p:attrName>ppt_x</p:attrName>
                                        </p:attrNameLst>
                                      </p:cBhvr>
                                      <p:tavLst>
                                        <p:tav tm="0">
                                          <p:val>
                                            <p:strVal val="#ppt_x"/>
                                          </p:val>
                                        </p:tav>
                                        <p:tav tm="100000">
                                          <p:val>
                                            <p:strVal val="#ppt_x"/>
                                          </p:val>
                                        </p:tav>
                                      </p:tavLst>
                                    </p:anim>
                                    <p:anim calcmode="lin" valueType="num">
                                      <p:cBhvr additive="base">
                                        <p:cTn id="78" dur="500" fill="hold"/>
                                        <p:tgtEl>
                                          <p:spTgt spid="15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par>
                                <p:cTn id="83" presetID="10" presetClass="entr" presetSubtype="0"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57" grpId="0" animBg="1"/>
      <p:bldP spid="27" grpId="0" animBg="1"/>
      <p:bldP spid="19" grpId="0" animBg="1"/>
      <p:bldP spid="159" grpId="0"/>
      <p:bldP spid="171" grpId="0" animBg="1"/>
      <p:bldP spid="28" grpId="0"/>
      <p:bldP spid="29" grpId="0"/>
      <p:bldP spid="30" grpId="0"/>
      <p:bldP spid="32" grpId="0"/>
      <p:bldP spid="16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60518" y="81673"/>
            <a:ext cx="3082895"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対策の実施②</a:t>
            </a:r>
            <a:r>
              <a:rPr lang="en-US" altLang="ja-JP" sz="3200" b="1" dirty="0">
                <a:latin typeface="Meiryo UI" panose="020B0604030504040204" pitchFamily="50" charset="-128"/>
                <a:ea typeface="Meiryo UI" panose="020B0604030504040204" pitchFamily="50" charset="-128"/>
              </a:rPr>
              <a:t>-2</a:t>
            </a:r>
            <a:endParaRPr lang="ja-JP" altLang="en-US" sz="32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27/31</a:t>
            </a:r>
            <a:endParaRPr kumimoji="1" lang="ja-JP" altLang="en-US" sz="1200" b="1" dirty="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5BABA58A-92BD-41FC-888C-29E51A23A016}"/>
              </a:ext>
            </a:extLst>
          </p:cNvPr>
          <p:cNvSpPr/>
          <p:nvPr/>
        </p:nvSpPr>
        <p:spPr>
          <a:xfrm>
            <a:off x="131923" y="1064681"/>
            <a:ext cx="6102252" cy="398283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216748" y="1128262"/>
            <a:ext cx="970270" cy="3950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現状</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2" name="四角形: 上の 2 つの角を切り取る 21">
            <a:extLst>
              <a:ext uri="{FF2B5EF4-FFF2-40B4-BE49-F238E27FC236}">
                <a16:creationId xmlns:a16="http://schemas.microsoft.com/office/drawing/2014/main" id="{873F872D-4206-45AB-9179-26FAC7CF6A28}"/>
              </a:ext>
            </a:extLst>
          </p:cNvPr>
          <p:cNvSpPr/>
          <p:nvPr/>
        </p:nvSpPr>
        <p:spPr>
          <a:xfrm rot="16840779">
            <a:off x="1190621" y="3203538"/>
            <a:ext cx="635340" cy="97495"/>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5C7D8AFF-3405-4E7C-8123-7C62F3B5A217}"/>
              </a:ext>
            </a:extLst>
          </p:cNvPr>
          <p:cNvSpPr/>
          <p:nvPr/>
        </p:nvSpPr>
        <p:spPr>
          <a:xfrm>
            <a:off x="1583721" y="2521041"/>
            <a:ext cx="1549146" cy="16110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3D83EEA-2E75-402F-BC7C-D4DDE16AC08F}"/>
              </a:ext>
            </a:extLst>
          </p:cNvPr>
          <p:cNvSpPr txBox="1"/>
          <p:nvPr/>
        </p:nvSpPr>
        <p:spPr>
          <a:xfrm>
            <a:off x="2229538" y="1205491"/>
            <a:ext cx="4004637" cy="923330"/>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気づかい作業</a:t>
            </a:r>
            <a:r>
              <a:rPr lang="ja-JP" altLang="en-US" sz="1600" dirty="0">
                <a:latin typeface="Meiryo UI" panose="020B0604030504040204" pitchFamily="50" charset="-128"/>
                <a:ea typeface="Meiryo UI" panose="020B0604030504040204" pitchFamily="50" charset="-128"/>
              </a:rPr>
              <a:t>にて製品をセットしている。</a:t>
            </a:r>
            <a:endParaRPr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製品が</a:t>
            </a:r>
            <a:r>
              <a:rPr kumimoji="1" lang="ja-JP" altLang="en-US" b="1" u="sng" dirty="0">
                <a:solidFill>
                  <a:srgbClr val="FF0000"/>
                </a:solidFill>
                <a:latin typeface="Meiryo UI" panose="020B0604030504040204" pitchFamily="50" charset="-128"/>
                <a:ea typeface="Meiryo UI" panose="020B0604030504040204" pitchFamily="50" charset="-128"/>
              </a:rPr>
              <a:t>６㎜以上</a:t>
            </a:r>
            <a:r>
              <a:rPr kumimoji="1" lang="ja-JP" altLang="en-US" sz="1600" dirty="0">
                <a:latin typeface="Meiryo UI" panose="020B0604030504040204" pitchFamily="50" charset="-128"/>
                <a:ea typeface="Meiryo UI" panose="020B0604030504040204" pitchFamily="50" charset="-128"/>
              </a:rPr>
              <a:t>ズレると</a:t>
            </a:r>
            <a:endParaRPr kumimoji="1" lang="en-US" altLang="ja-JP" sz="1600" dirty="0">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誤判定</a:t>
            </a:r>
            <a:r>
              <a:rPr lang="ja-JP" altLang="en-US" sz="1600" dirty="0">
                <a:latin typeface="Meiryo UI" panose="020B0604030504040204" pitchFamily="50" charset="-128"/>
                <a:ea typeface="Meiryo UI" panose="020B0604030504040204" pitchFamily="50" charset="-128"/>
              </a:rPr>
              <a:t>していた。</a:t>
            </a:r>
            <a:endParaRPr kumimoji="1" lang="ja-JP" altLang="en-US" sz="2000" dirty="0">
              <a:latin typeface="Meiryo UI" panose="020B0604030504040204" pitchFamily="50" charset="-128"/>
              <a:ea typeface="Meiryo UI" panose="020B0604030504040204" pitchFamily="50" charset="-128"/>
            </a:endParaRPr>
          </a:p>
        </p:txBody>
      </p:sp>
      <p:grpSp>
        <p:nvGrpSpPr>
          <p:cNvPr id="144" name="グループ化 143">
            <a:extLst>
              <a:ext uri="{FF2B5EF4-FFF2-40B4-BE49-F238E27FC236}">
                <a16:creationId xmlns:a16="http://schemas.microsoft.com/office/drawing/2014/main" id="{6ED1EA79-5377-474E-A10A-9AC8C1C38D10}"/>
              </a:ext>
            </a:extLst>
          </p:cNvPr>
          <p:cNvGrpSpPr/>
          <p:nvPr/>
        </p:nvGrpSpPr>
        <p:grpSpPr>
          <a:xfrm>
            <a:off x="1389907" y="1231242"/>
            <a:ext cx="495420" cy="1046783"/>
            <a:chOff x="2179021" y="4410738"/>
            <a:chExt cx="961875" cy="2056444"/>
          </a:xfrm>
        </p:grpSpPr>
        <p:sp>
          <p:nvSpPr>
            <p:cNvPr id="145" name="直方体 144">
              <a:extLst>
                <a:ext uri="{FF2B5EF4-FFF2-40B4-BE49-F238E27FC236}">
                  <a16:creationId xmlns:a16="http://schemas.microsoft.com/office/drawing/2014/main" id="{2809649C-A24E-4EC4-9884-ED549BA48196}"/>
                </a:ext>
              </a:extLst>
            </p:cNvPr>
            <p:cNvSpPr/>
            <p:nvPr/>
          </p:nvSpPr>
          <p:spPr>
            <a:xfrm rot="594931">
              <a:off x="2179021" y="6054452"/>
              <a:ext cx="843244" cy="412730"/>
            </a:xfrm>
            <a:prstGeom prst="cube">
              <a:avLst>
                <a:gd name="adj" fmla="val 79126"/>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円柱 145">
              <a:extLst>
                <a:ext uri="{FF2B5EF4-FFF2-40B4-BE49-F238E27FC236}">
                  <a16:creationId xmlns:a16="http://schemas.microsoft.com/office/drawing/2014/main" id="{CD66BD40-A0FE-4CA3-8005-DF6E4D643AA0}"/>
                </a:ext>
              </a:extLst>
            </p:cNvPr>
            <p:cNvSpPr/>
            <p:nvPr/>
          </p:nvSpPr>
          <p:spPr>
            <a:xfrm>
              <a:off x="2466535" y="5804592"/>
              <a:ext cx="268216" cy="445024"/>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47" name="図 146">
              <a:extLst>
                <a:ext uri="{FF2B5EF4-FFF2-40B4-BE49-F238E27FC236}">
                  <a16:creationId xmlns:a16="http://schemas.microsoft.com/office/drawing/2014/main" id="{A625B6DF-6F4B-49EF-87CD-472B7D2F8E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6" t="17901" r="1643" b="30644"/>
            <a:stretch/>
          </p:blipFill>
          <p:spPr>
            <a:xfrm flipH="1">
              <a:off x="2200931" y="4410738"/>
              <a:ext cx="939965" cy="1312274"/>
            </a:xfrm>
            <a:prstGeom prst="rect">
              <a:avLst/>
            </a:prstGeom>
          </p:spPr>
        </p:pic>
        <p:sp>
          <p:nvSpPr>
            <p:cNvPr id="148" name="円柱 147">
              <a:extLst>
                <a:ext uri="{FF2B5EF4-FFF2-40B4-BE49-F238E27FC236}">
                  <a16:creationId xmlns:a16="http://schemas.microsoft.com/office/drawing/2014/main" id="{1C55BE7E-9E41-4124-82A2-7E41DABDD1AC}"/>
                </a:ext>
              </a:extLst>
            </p:cNvPr>
            <p:cNvSpPr/>
            <p:nvPr/>
          </p:nvSpPr>
          <p:spPr>
            <a:xfrm>
              <a:off x="2516221" y="5660141"/>
              <a:ext cx="153676" cy="327816"/>
            </a:xfrm>
            <a:prstGeom prst="can">
              <a:avLst>
                <a:gd name="adj" fmla="val 304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二等辺三角形 148">
              <a:extLst>
                <a:ext uri="{FF2B5EF4-FFF2-40B4-BE49-F238E27FC236}">
                  <a16:creationId xmlns:a16="http://schemas.microsoft.com/office/drawing/2014/main" id="{EAE1F7C5-D1A5-42AD-A233-328E086F17C6}"/>
                </a:ext>
              </a:extLst>
            </p:cNvPr>
            <p:cNvSpPr/>
            <p:nvPr/>
          </p:nvSpPr>
          <p:spPr>
            <a:xfrm rot="11424170">
              <a:off x="2477253" y="5653849"/>
              <a:ext cx="217574" cy="881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46" name="グループ化 45"/>
          <p:cNvGrpSpPr/>
          <p:nvPr/>
        </p:nvGrpSpPr>
        <p:grpSpPr>
          <a:xfrm>
            <a:off x="1025623" y="2495964"/>
            <a:ext cx="2116630" cy="1926230"/>
            <a:chOff x="523045" y="2591999"/>
            <a:chExt cx="2116630" cy="1926230"/>
          </a:xfrm>
        </p:grpSpPr>
        <p:sp>
          <p:nvSpPr>
            <p:cNvPr id="49" name="正方形/長方形 48">
              <a:extLst>
                <a:ext uri="{FF2B5EF4-FFF2-40B4-BE49-F238E27FC236}">
                  <a16:creationId xmlns:a16="http://schemas.microsoft.com/office/drawing/2014/main" id="{32D81DEB-ECB5-4F78-8C47-A1EBD386F31B}"/>
                </a:ext>
              </a:extLst>
            </p:cNvPr>
            <p:cNvSpPr/>
            <p:nvPr/>
          </p:nvSpPr>
          <p:spPr>
            <a:xfrm>
              <a:off x="860261" y="3680902"/>
              <a:ext cx="1693726" cy="833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正方形/長方形 55">
              <a:extLst>
                <a:ext uri="{FF2B5EF4-FFF2-40B4-BE49-F238E27FC236}">
                  <a16:creationId xmlns:a16="http://schemas.microsoft.com/office/drawing/2014/main" id="{321F3E6A-8737-4FE6-A7A9-4DEC81E45647}"/>
                </a:ext>
              </a:extLst>
            </p:cNvPr>
            <p:cNvSpPr/>
            <p:nvPr/>
          </p:nvSpPr>
          <p:spPr>
            <a:xfrm>
              <a:off x="523045" y="3440888"/>
              <a:ext cx="348448" cy="1077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a:extLst>
                <a:ext uri="{FF2B5EF4-FFF2-40B4-BE49-F238E27FC236}">
                  <a16:creationId xmlns:a16="http://schemas.microsoft.com/office/drawing/2014/main" id="{9AC95A72-5199-4BBD-9886-E1FDCD85B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487011">
              <a:off x="988083" y="2591999"/>
              <a:ext cx="1651592" cy="1752629"/>
            </a:xfrm>
            <a:prstGeom prst="rect">
              <a:avLst/>
            </a:prstGeom>
          </p:spPr>
        </p:pic>
      </p:grpSp>
      <p:sp>
        <p:nvSpPr>
          <p:cNvPr id="150" name="テキスト ボックス 149">
            <a:extLst>
              <a:ext uri="{FF2B5EF4-FFF2-40B4-BE49-F238E27FC236}">
                <a16:creationId xmlns:a16="http://schemas.microsoft.com/office/drawing/2014/main" id="{4A2F15D1-5F32-4A36-9FEA-34E802B12D80}"/>
              </a:ext>
            </a:extLst>
          </p:cNvPr>
          <p:cNvSpPr txBox="1"/>
          <p:nvPr/>
        </p:nvSpPr>
        <p:spPr>
          <a:xfrm>
            <a:off x="959092" y="4533304"/>
            <a:ext cx="4314608" cy="369332"/>
          </a:xfrm>
          <a:prstGeom prst="rect">
            <a:avLst/>
          </a:prstGeom>
          <a:noFill/>
        </p:spPr>
        <p:txBody>
          <a:bodyPr wrap="square" rtlCol="0">
            <a:spAutoFit/>
          </a:bodyPr>
          <a:lstStyle/>
          <a:p>
            <a:r>
              <a:rPr lang="ja-JP" altLang="en-US" b="1" dirty="0">
                <a:solidFill>
                  <a:srgbClr val="FF9966"/>
                </a:solidFill>
                <a:latin typeface="Meiryo UI" panose="020B0604030504040204" pitchFamily="50" charset="-128"/>
                <a:ea typeface="Meiryo UI" panose="020B0604030504040204" pitchFamily="50" charset="-128"/>
              </a:rPr>
              <a:t>矢印マークが入り込み製品がズレてしまう</a:t>
            </a:r>
            <a:endParaRPr lang="en-US" altLang="ja-JP" b="1" dirty="0">
              <a:solidFill>
                <a:srgbClr val="FF9966"/>
              </a:solidFill>
              <a:latin typeface="Meiryo UI" panose="020B0604030504040204" pitchFamily="50" charset="-128"/>
              <a:ea typeface="Meiryo UI" panose="020B0604030504040204" pitchFamily="50" charset="-128"/>
            </a:endParaRPr>
          </a:p>
        </p:txBody>
      </p:sp>
      <p:sp>
        <p:nvSpPr>
          <p:cNvPr id="163" name="テキスト ボックス 162">
            <a:extLst>
              <a:ext uri="{FF2B5EF4-FFF2-40B4-BE49-F238E27FC236}">
                <a16:creationId xmlns:a16="http://schemas.microsoft.com/office/drawing/2014/main" id="{0D4D3AC3-8B48-4FCA-A288-61D973FE91D3}"/>
              </a:ext>
            </a:extLst>
          </p:cNvPr>
          <p:cNvSpPr txBox="1"/>
          <p:nvPr/>
        </p:nvSpPr>
        <p:spPr>
          <a:xfrm>
            <a:off x="6254964" y="6438015"/>
            <a:ext cx="5917004" cy="353943"/>
          </a:xfrm>
          <a:prstGeom prst="rect">
            <a:avLst/>
          </a:prstGeom>
          <a:noFill/>
        </p:spPr>
        <p:txBody>
          <a:bodyPr wrap="none" rtlCol="0">
            <a:spAutoFit/>
          </a:bodyPr>
          <a:lstStyle/>
          <a:p>
            <a:r>
              <a:rPr lang="ja-JP" altLang="en-US" sz="1700" dirty="0">
                <a:latin typeface="Meiryo UI" panose="020B0604030504040204" pitchFamily="50" charset="-128"/>
                <a:ea typeface="Meiryo UI" panose="020B0604030504040204" pitchFamily="50" charset="-128"/>
              </a:rPr>
              <a:t>矢印マークを上向きにすれば、</a:t>
            </a:r>
            <a:r>
              <a:rPr lang="ja-JP" altLang="en-US" sz="1700" b="1" dirty="0">
                <a:solidFill>
                  <a:srgbClr val="0000FF"/>
                </a:solidFill>
                <a:latin typeface="Meiryo UI" panose="020B0604030504040204" pitchFamily="50" charset="-128"/>
                <a:ea typeface="Meiryo UI" panose="020B0604030504040204" pitchFamily="50" charset="-128"/>
              </a:rPr>
              <a:t>どの位置にセットしても測定できる</a:t>
            </a:r>
            <a:r>
              <a:rPr lang="en-US" altLang="ja-JP" sz="1700" dirty="0">
                <a:solidFill>
                  <a:srgbClr val="0000FF"/>
                </a:solidFill>
                <a:latin typeface="Meiryo UI" panose="020B0604030504040204" pitchFamily="50" charset="-128"/>
                <a:ea typeface="Meiryo UI" panose="020B0604030504040204" pitchFamily="50" charset="-128"/>
              </a:rPr>
              <a:t>‼</a:t>
            </a:r>
            <a:endParaRPr kumimoji="1" lang="ja-JP" altLang="en-US" sz="1700" dirty="0">
              <a:solidFill>
                <a:srgbClr val="0000FF"/>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D8FA8C5-BD72-4727-8055-1AF97573EC48}"/>
              </a:ext>
            </a:extLst>
          </p:cNvPr>
          <p:cNvSpPr txBox="1"/>
          <p:nvPr/>
        </p:nvSpPr>
        <p:spPr>
          <a:xfrm>
            <a:off x="-340523" y="732192"/>
            <a:ext cx="7047143" cy="369332"/>
          </a:xfrm>
          <a:prstGeom prst="rect">
            <a:avLst/>
          </a:prstGeom>
          <a:noFill/>
        </p:spPr>
        <p:txBody>
          <a:bodyPr wrap="square" rtlCol="0">
            <a:spAutoFit/>
          </a:bodyPr>
          <a:lstStyle/>
          <a:p>
            <a:pPr lvl="0" algn="ctr"/>
            <a:r>
              <a:rPr kumimoji="1" lang="ja-JP" altLang="en-US" sz="1800" b="1" dirty="0">
                <a:solidFill>
                  <a:schemeClr val="tx1"/>
                </a:solidFill>
                <a:latin typeface="游ゴシック" panose="020B0400000000000000" pitchFamily="50" charset="-128"/>
                <a:ea typeface="游ゴシック" panose="020B0400000000000000" pitchFamily="50" charset="-128"/>
              </a:rPr>
              <a:t>セット</a:t>
            </a:r>
            <a:r>
              <a:rPr kumimoji="1" lang="ja-JP" altLang="en-US" sz="1800" b="1" dirty="0">
                <a:solidFill>
                  <a:schemeClr val="tx1"/>
                </a:solidFill>
                <a:latin typeface="Meiryo UI" panose="020B0604030504040204" pitchFamily="50" charset="-128"/>
                <a:ea typeface="Meiryo UI" panose="020B0604030504040204" pitchFamily="50" charset="-128"/>
              </a:rPr>
              <a:t>位置</a:t>
            </a:r>
            <a:r>
              <a:rPr kumimoji="1" lang="ja-JP" altLang="en-US" sz="1800" b="1" dirty="0">
                <a:solidFill>
                  <a:schemeClr val="tx1"/>
                </a:solidFill>
                <a:latin typeface="游ゴシック" panose="020B0400000000000000" pitchFamily="50" charset="-128"/>
                <a:ea typeface="游ゴシック" panose="020B0400000000000000" pitchFamily="50" charset="-128"/>
              </a:rPr>
              <a:t>が変化してもセンサーで読み取れるようにする</a:t>
            </a:r>
            <a:endParaRPr kumimoji="1" lang="en-US" altLang="ja-JP" sz="1800" b="1" dirty="0">
              <a:solidFill>
                <a:schemeClr val="tx1"/>
              </a:solidFill>
              <a:latin typeface="游ゴシック" panose="020B0400000000000000" pitchFamily="50" charset="-128"/>
              <a:ea typeface="游ゴシック" panose="020B0400000000000000" pitchFamily="50" charset="-128"/>
            </a:endParaRPr>
          </a:p>
        </p:txBody>
      </p:sp>
      <p:sp>
        <p:nvSpPr>
          <p:cNvPr id="19" name="フリーフォーム 18"/>
          <p:cNvSpPr/>
          <p:nvPr/>
        </p:nvSpPr>
        <p:spPr>
          <a:xfrm>
            <a:off x="10636562" y="4685433"/>
            <a:ext cx="463550" cy="850900"/>
          </a:xfrm>
          <a:custGeom>
            <a:avLst/>
            <a:gdLst>
              <a:gd name="connsiteX0" fmla="*/ 31750 w 463550"/>
              <a:gd name="connsiteY0" fmla="*/ 228600 h 850900"/>
              <a:gd name="connsiteX1" fmla="*/ 203200 w 463550"/>
              <a:gd name="connsiteY1" fmla="*/ 228600 h 850900"/>
              <a:gd name="connsiteX2" fmla="*/ 203200 w 463550"/>
              <a:gd name="connsiteY2" fmla="*/ 0 h 850900"/>
              <a:gd name="connsiteX3" fmla="*/ 463550 w 463550"/>
              <a:gd name="connsiteY3" fmla="*/ 419100 h 850900"/>
              <a:gd name="connsiteX4" fmla="*/ 228600 w 463550"/>
              <a:gd name="connsiteY4" fmla="*/ 850900 h 850900"/>
              <a:gd name="connsiteX5" fmla="*/ 215900 w 463550"/>
              <a:gd name="connsiteY5" fmla="*/ 615950 h 850900"/>
              <a:gd name="connsiteX6" fmla="*/ 0 w 463550"/>
              <a:gd name="connsiteY6" fmla="*/ 6159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0" h="850900">
                <a:moveTo>
                  <a:pt x="31750" y="228600"/>
                </a:moveTo>
                <a:lnTo>
                  <a:pt x="203200" y="228600"/>
                </a:lnTo>
                <a:lnTo>
                  <a:pt x="203200" y="0"/>
                </a:lnTo>
                <a:lnTo>
                  <a:pt x="463550" y="419100"/>
                </a:lnTo>
                <a:lnTo>
                  <a:pt x="228600" y="850900"/>
                </a:lnTo>
                <a:lnTo>
                  <a:pt x="215900" y="615950"/>
                </a:lnTo>
                <a:lnTo>
                  <a:pt x="0" y="615950"/>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0" name="図 159">
            <a:extLst>
              <a:ext uri="{FF2B5EF4-FFF2-40B4-BE49-F238E27FC236}">
                <a16:creationId xmlns:a16="http://schemas.microsoft.com/office/drawing/2014/main" id="{5BE71984-01FC-44D1-A661-14D0A662EE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946" t="4944" r="22585" b="43649"/>
          <a:stretch/>
        </p:blipFill>
        <p:spPr>
          <a:xfrm>
            <a:off x="189664" y="1694618"/>
            <a:ext cx="1198411" cy="1404893"/>
          </a:xfrm>
          <a:prstGeom prst="rect">
            <a:avLst/>
          </a:prstGeom>
        </p:spPr>
      </p:pic>
      <p:sp>
        <p:nvSpPr>
          <p:cNvPr id="161" name="正方形/長方形 160">
            <a:extLst>
              <a:ext uri="{FF2B5EF4-FFF2-40B4-BE49-F238E27FC236}">
                <a16:creationId xmlns:a16="http://schemas.microsoft.com/office/drawing/2014/main" id="{CC9E7A32-4CA0-433C-A439-8C276FAA454A}"/>
              </a:ext>
            </a:extLst>
          </p:cNvPr>
          <p:cNvSpPr/>
          <p:nvPr/>
        </p:nvSpPr>
        <p:spPr>
          <a:xfrm>
            <a:off x="3674611" y="3584868"/>
            <a:ext cx="1693726" cy="83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6ACC2E32-11A7-4C08-AA13-2D6066F8D69E}"/>
              </a:ext>
            </a:extLst>
          </p:cNvPr>
          <p:cNvSpPr/>
          <p:nvPr/>
        </p:nvSpPr>
        <p:spPr>
          <a:xfrm>
            <a:off x="3337395" y="3344854"/>
            <a:ext cx="358953" cy="1071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A48A09F-4F31-4B03-8F32-1AE7BC327C0F}"/>
              </a:ext>
            </a:extLst>
          </p:cNvPr>
          <p:cNvPicPr>
            <a:picLocks noChangeAspect="1"/>
          </p:cNvPicPr>
          <p:nvPr/>
        </p:nvPicPr>
        <p:blipFill rotWithShape="1">
          <a:blip r:embed="rId7"/>
          <a:srcRect t="52996"/>
          <a:stretch/>
        </p:blipFill>
        <p:spPr>
          <a:xfrm>
            <a:off x="3760170" y="3485202"/>
            <a:ext cx="1597290" cy="656218"/>
          </a:xfrm>
          <a:prstGeom prst="rect">
            <a:avLst/>
          </a:prstGeom>
        </p:spPr>
      </p:pic>
      <p:sp>
        <p:nvSpPr>
          <p:cNvPr id="165" name="四角形: 上の 2 つの角を切り取る 164">
            <a:extLst>
              <a:ext uri="{FF2B5EF4-FFF2-40B4-BE49-F238E27FC236}">
                <a16:creationId xmlns:a16="http://schemas.microsoft.com/office/drawing/2014/main" id="{7FC9FBA0-B163-4D8E-A727-544E5266B3BA}"/>
              </a:ext>
            </a:extLst>
          </p:cNvPr>
          <p:cNvSpPr/>
          <p:nvPr/>
        </p:nvSpPr>
        <p:spPr>
          <a:xfrm rot="15374392">
            <a:off x="3477040" y="3409848"/>
            <a:ext cx="635340" cy="97495"/>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4" name="図 163">
            <a:extLst>
              <a:ext uri="{FF2B5EF4-FFF2-40B4-BE49-F238E27FC236}">
                <a16:creationId xmlns:a16="http://schemas.microsoft.com/office/drawing/2014/main" id="{C0DE9D28-C720-478A-9A77-B46F7CC01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05489">
            <a:off x="3732717" y="2312749"/>
            <a:ext cx="1690412" cy="1752629"/>
          </a:xfrm>
          <a:prstGeom prst="rect">
            <a:avLst/>
          </a:prstGeom>
        </p:spPr>
      </p:pic>
      <p:sp>
        <p:nvSpPr>
          <p:cNvPr id="167" name="テキスト ボックス 166">
            <a:extLst>
              <a:ext uri="{FF2B5EF4-FFF2-40B4-BE49-F238E27FC236}">
                <a16:creationId xmlns:a16="http://schemas.microsoft.com/office/drawing/2014/main" id="{9BEA6506-3A3B-479F-A91E-DD1D0D3A964E}"/>
              </a:ext>
            </a:extLst>
          </p:cNvPr>
          <p:cNvSpPr txBox="1"/>
          <p:nvPr/>
        </p:nvSpPr>
        <p:spPr>
          <a:xfrm>
            <a:off x="2052411" y="2037278"/>
            <a:ext cx="646331" cy="369332"/>
          </a:xfrm>
          <a:prstGeom prst="rect">
            <a:avLst/>
          </a:prstGeom>
          <a:noFill/>
        </p:spPr>
        <p:txBody>
          <a:bodyPr wrap="none" rtlCol="0">
            <a:spAutoFit/>
          </a:bodyPr>
          <a:lstStyle/>
          <a:p>
            <a:r>
              <a:rPr kumimoji="1" lang="ja-JP" altLang="en-US" b="1" dirty="0">
                <a:solidFill>
                  <a:srgbClr val="0000FF"/>
                </a:solidFill>
                <a:latin typeface="Meiryo UI" panose="020B0604030504040204" pitchFamily="50" charset="-128"/>
                <a:ea typeface="Meiryo UI" panose="020B0604030504040204" pitchFamily="50" charset="-128"/>
              </a:rPr>
              <a:t>正常</a:t>
            </a:r>
            <a:endParaRPr kumimoji="1" lang="en-US" altLang="ja-JP" b="1" dirty="0">
              <a:solidFill>
                <a:srgbClr val="0000FF"/>
              </a:solidFill>
              <a:latin typeface="Meiryo UI" panose="020B0604030504040204" pitchFamily="50" charset="-128"/>
              <a:ea typeface="Meiryo UI" panose="020B0604030504040204" pitchFamily="50" charset="-128"/>
            </a:endParaRPr>
          </a:p>
        </p:txBody>
      </p:sp>
      <p:sp>
        <p:nvSpPr>
          <p:cNvPr id="169" name="テキスト ボックス 168">
            <a:extLst>
              <a:ext uri="{FF2B5EF4-FFF2-40B4-BE49-F238E27FC236}">
                <a16:creationId xmlns:a16="http://schemas.microsoft.com/office/drawing/2014/main" id="{FA6E9A54-A3DB-4274-B913-C573390EE34D}"/>
              </a:ext>
            </a:extLst>
          </p:cNvPr>
          <p:cNvSpPr txBox="1"/>
          <p:nvPr/>
        </p:nvSpPr>
        <p:spPr>
          <a:xfrm>
            <a:off x="4231856" y="1986238"/>
            <a:ext cx="646331" cy="369332"/>
          </a:xfrm>
          <a:prstGeom prst="rect">
            <a:avLst/>
          </a:prstGeom>
          <a:noFill/>
        </p:spPr>
        <p:txBody>
          <a:bodyPr wrap="none" rtlCol="0">
            <a:spAutoFit/>
          </a:bodyPr>
          <a:lstStyle/>
          <a:p>
            <a:r>
              <a:rPr lang="ja-JP" altLang="en-US" b="1" dirty="0">
                <a:solidFill>
                  <a:srgbClr val="FF0000"/>
                </a:solidFill>
                <a:latin typeface="Meiryo UI" panose="020B0604030504040204" pitchFamily="50" charset="-128"/>
                <a:ea typeface="Meiryo UI" panose="020B0604030504040204" pitchFamily="50" charset="-128"/>
              </a:rPr>
              <a:t>異</a:t>
            </a:r>
            <a:r>
              <a:rPr kumimoji="1" lang="ja-JP" altLang="en-US" b="1" dirty="0">
                <a:solidFill>
                  <a:srgbClr val="FF0000"/>
                </a:solidFill>
                <a:latin typeface="Meiryo UI" panose="020B0604030504040204" pitchFamily="50" charset="-128"/>
                <a:ea typeface="Meiryo UI" panose="020B0604030504040204" pitchFamily="50" charset="-128"/>
              </a:rPr>
              <a:t>常</a:t>
            </a:r>
            <a:endParaRPr kumimoji="1" lang="en-US" altLang="ja-JP" b="1" dirty="0">
              <a:solidFill>
                <a:srgbClr val="FF0000"/>
              </a:solidFill>
              <a:latin typeface="Meiryo UI" panose="020B0604030504040204" pitchFamily="50" charset="-128"/>
              <a:ea typeface="Meiryo UI" panose="020B0604030504040204" pitchFamily="50" charset="-128"/>
            </a:endParaRPr>
          </a:p>
        </p:txBody>
      </p:sp>
      <p:grpSp>
        <p:nvGrpSpPr>
          <p:cNvPr id="27" name="グループ化 26"/>
          <p:cNvGrpSpPr/>
          <p:nvPr/>
        </p:nvGrpSpPr>
        <p:grpSpPr>
          <a:xfrm>
            <a:off x="2898323" y="1537241"/>
            <a:ext cx="6935863" cy="4181541"/>
            <a:chOff x="12538771" y="3372278"/>
            <a:chExt cx="6935863" cy="4181541"/>
          </a:xfrm>
        </p:grpSpPr>
        <p:sp>
          <p:nvSpPr>
            <p:cNvPr id="76" name="正方形/長方形 75">
              <a:extLst>
                <a:ext uri="{FF2B5EF4-FFF2-40B4-BE49-F238E27FC236}">
                  <a16:creationId xmlns:a16="http://schemas.microsoft.com/office/drawing/2014/main" id="{83F12EFA-55FE-4E7A-A4EB-09238104A0B7}"/>
                </a:ext>
              </a:extLst>
            </p:cNvPr>
            <p:cNvSpPr/>
            <p:nvPr/>
          </p:nvSpPr>
          <p:spPr>
            <a:xfrm>
              <a:off x="12548252" y="3372278"/>
              <a:ext cx="6461670" cy="412775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79" name="図 78">
              <a:extLst>
                <a:ext uri="{FF2B5EF4-FFF2-40B4-BE49-F238E27FC236}">
                  <a16:creationId xmlns:a16="http://schemas.microsoft.com/office/drawing/2014/main" id="{5A8619E8-9896-4375-8556-EA3C07B21D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666" t="13163" r="28124" b="13294"/>
            <a:stretch/>
          </p:blipFill>
          <p:spPr>
            <a:xfrm rot="5400000">
              <a:off x="12514660" y="4183401"/>
              <a:ext cx="1077910" cy="1029687"/>
            </a:xfrm>
            <a:prstGeom prst="rect">
              <a:avLst/>
            </a:prstGeom>
          </p:spPr>
        </p:pic>
        <p:sp>
          <p:nvSpPr>
            <p:cNvPr id="45" name="正方形/長方形 44">
              <a:extLst>
                <a:ext uri="{FF2B5EF4-FFF2-40B4-BE49-F238E27FC236}">
                  <a16:creationId xmlns:a16="http://schemas.microsoft.com/office/drawing/2014/main" id="{27FF9641-540C-4161-AA1A-16B00B5527E9}"/>
                </a:ext>
              </a:extLst>
            </p:cNvPr>
            <p:cNvSpPr/>
            <p:nvPr/>
          </p:nvSpPr>
          <p:spPr>
            <a:xfrm>
              <a:off x="12638766" y="3467408"/>
              <a:ext cx="2034458" cy="39506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対策（ハード）</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5741921" y="3424233"/>
              <a:ext cx="3318780" cy="588427"/>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＊このレーザーセンサーには測定位置を</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追従して</a:t>
              </a:r>
              <a:r>
                <a:rPr lang="ja-JP" altLang="en-US" sz="1600" dirty="0">
                  <a:latin typeface="Meiryo UI" panose="020B0604030504040204" pitchFamily="50" charset="-128"/>
                  <a:ea typeface="Meiryo UI" panose="020B0604030504040204" pitchFamily="50" charset="-128"/>
                </a:rPr>
                <a:t>読み取れる機能がある</a:t>
              </a:r>
              <a:endParaRPr kumimoji="1" lang="ja-JP" altLang="en-US" sz="1600" dirty="0">
                <a:latin typeface="Meiryo UI" panose="020B0604030504040204" pitchFamily="50" charset="-128"/>
                <a:ea typeface="Meiryo UI" panose="020B0604030504040204" pitchFamily="50" charset="-128"/>
              </a:endParaRPr>
            </a:p>
          </p:txBody>
        </p:sp>
        <p:sp>
          <p:nvSpPr>
            <p:cNvPr id="135" name="テキスト ボックス 134">
              <a:extLst>
                <a:ext uri="{FF2B5EF4-FFF2-40B4-BE49-F238E27FC236}">
                  <a16:creationId xmlns:a16="http://schemas.microsoft.com/office/drawing/2014/main" id="{4E3B72A5-43AC-4DC0-B984-4614F291EF4C}"/>
                </a:ext>
              </a:extLst>
            </p:cNvPr>
            <p:cNvSpPr txBox="1"/>
            <p:nvPr/>
          </p:nvSpPr>
          <p:spPr>
            <a:xfrm>
              <a:off x="17050953" y="4023044"/>
              <a:ext cx="1773242" cy="369332"/>
            </a:xfrm>
            <a:prstGeom prst="rect">
              <a:avLst/>
            </a:prstGeom>
            <a:noFill/>
          </p:spPr>
          <p:txBody>
            <a:bodyPr wrap="none" rtlCol="0">
              <a:spAutoFit/>
            </a:bodyPr>
            <a:lstStyle/>
            <a:p>
              <a:r>
                <a:rPr kumimoji="1" lang="ja-JP" altLang="en-US" b="1" dirty="0">
                  <a:solidFill>
                    <a:srgbClr val="0000FF"/>
                  </a:solidFill>
                  <a:latin typeface="Meiryo UI" panose="020B0604030504040204" pitchFamily="50" charset="-128"/>
                  <a:ea typeface="Meiryo UI" panose="020B0604030504040204" pitchFamily="50" charset="-128"/>
                </a:rPr>
                <a:t>設定変更を実施</a:t>
              </a:r>
            </a:p>
          </p:txBody>
        </p:sp>
        <p:pic>
          <p:nvPicPr>
            <p:cNvPr id="18" name="図 17">
              <a:extLst>
                <a:ext uri="{FF2B5EF4-FFF2-40B4-BE49-F238E27FC236}">
                  <a16:creationId xmlns:a16="http://schemas.microsoft.com/office/drawing/2014/main" id="{CE40EB61-D2A6-4170-80F4-118E1101AE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886" t="39015" r="41518" b="23091"/>
            <a:stretch/>
          </p:blipFill>
          <p:spPr>
            <a:xfrm>
              <a:off x="16183743" y="4157516"/>
              <a:ext cx="903264" cy="777411"/>
            </a:xfrm>
            <a:prstGeom prst="rect">
              <a:avLst/>
            </a:prstGeom>
          </p:spPr>
        </p:pic>
        <p:sp>
          <p:nvSpPr>
            <p:cNvPr id="73" name="テキスト ボックス 72">
              <a:extLst>
                <a:ext uri="{FF2B5EF4-FFF2-40B4-BE49-F238E27FC236}">
                  <a16:creationId xmlns:a16="http://schemas.microsoft.com/office/drawing/2014/main" id="{3CB765E6-B4C0-4D7C-A343-561FB5B9AD94}"/>
                </a:ext>
              </a:extLst>
            </p:cNvPr>
            <p:cNvSpPr txBox="1"/>
            <p:nvPr/>
          </p:nvSpPr>
          <p:spPr>
            <a:xfrm>
              <a:off x="14532159" y="5102175"/>
              <a:ext cx="3536546" cy="369332"/>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マスター画像に</a:t>
              </a:r>
              <a:r>
                <a:rPr kumimoji="1" lang="ja-JP" altLang="en-US" b="1" u="sng" dirty="0">
                  <a:solidFill>
                    <a:srgbClr val="0000FF"/>
                  </a:solidFill>
                  <a:latin typeface="Meiryo UI" panose="020B0604030504040204" pitchFamily="50" charset="-128"/>
                  <a:ea typeface="Meiryo UI" panose="020B0604030504040204" pitchFamily="50" charset="-128"/>
                </a:rPr>
                <a:t>位置補正機能</a:t>
              </a:r>
              <a:r>
                <a:rPr kumimoji="1" lang="ja-JP" altLang="en-US" sz="1600" dirty="0">
                  <a:latin typeface="Meiryo UI" panose="020B0604030504040204" pitchFamily="50" charset="-128"/>
                  <a:ea typeface="Meiryo UI" panose="020B0604030504040204" pitchFamily="50" charset="-128"/>
                </a:rPr>
                <a:t>を追加！</a:t>
              </a:r>
            </a:p>
          </p:txBody>
        </p:sp>
        <p:cxnSp>
          <p:nvCxnSpPr>
            <p:cNvPr id="166" name="直線矢印コネクタ 165">
              <a:extLst>
                <a:ext uri="{FF2B5EF4-FFF2-40B4-BE49-F238E27FC236}">
                  <a16:creationId xmlns:a16="http://schemas.microsoft.com/office/drawing/2014/main" id="{1B14B34B-054C-46E8-AB41-517182E304E3}"/>
                </a:ext>
              </a:extLst>
            </p:cNvPr>
            <p:cNvCxnSpPr>
              <a:cxnSpLocks/>
            </p:cNvCxnSpPr>
            <p:nvPr/>
          </p:nvCxnSpPr>
          <p:spPr>
            <a:xfrm flipH="1">
              <a:off x="15076114" y="5425542"/>
              <a:ext cx="1340068" cy="59702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線矢印コネクタ 167">
              <a:extLst>
                <a:ext uri="{FF2B5EF4-FFF2-40B4-BE49-F238E27FC236}">
                  <a16:creationId xmlns:a16="http://schemas.microsoft.com/office/drawing/2014/main" id="{CD8B6785-EEED-46AF-BE68-61AB5CF2AFC3}"/>
                </a:ext>
              </a:extLst>
            </p:cNvPr>
            <p:cNvCxnSpPr>
              <a:cxnSpLocks/>
            </p:cNvCxnSpPr>
            <p:nvPr/>
          </p:nvCxnSpPr>
          <p:spPr>
            <a:xfrm>
              <a:off x="16400942" y="5425542"/>
              <a:ext cx="1439214" cy="62714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CD8B6785-EEED-46AF-BE68-61AB5CF2AFC3}"/>
                </a:ext>
              </a:extLst>
            </p:cNvPr>
            <p:cNvCxnSpPr>
              <a:cxnSpLocks/>
              <a:endCxn id="109" idx="3"/>
            </p:cNvCxnSpPr>
            <p:nvPr/>
          </p:nvCxnSpPr>
          <p:spPr>
            <a:xfrm>
              <a:off x="16372735" y="5415482"/>
              <a:ext cx="70894" cy="64034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6" name="テキスト ボックス 175">
              <a:extLst>
                <a:ext uri="{FF2B5EF4-FFF2-40B4-BE49-F238E27FC236}">
                  <a16:creationId xmlns:a16="http://schemas.microsoft.com/office/drawing/2014/main" id="{7EF22462-06D5-489F-87B0-7FAE572560E7}"/>
                </a:ext>
              </a:extLst>
            </p:cNvPr>
            <p:cNvSpPr txBox="1"/>
            <p:nvPr/>
          </p:nvSpPr>
          <p:spPr>
            <a:xfrm>
              <a:off x="15531205" y="5460687"/>
              <a:ext cx="1943996" cy="338554"/>
            </a:xfrm>
            <a:prstGeom prst="rect">
              <a:avLst/>
            </a:prstGeom>
            <a:solidFill>
              <a:schemeClr val="bg1"/>
            </a:solidFill>
            <a:ln>
              <a:solidFill>
                <a:srgbClr val="0000FF"/>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対策後のセット位置</a:t>
              </a:r>
              <a:endParaRPr kumimoji="1" lang="ja-JP" altLang="en-US" sz="1600" dirty="0">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7EF22462-06D5-489F-87B0-7FAE572560E7}"/>
                </a:ext>
              </a:extLst>
            </p:cNvPr>
            <p:cNvSpPr txBox="1"/>
            <p:nvPr/>
          </p:nvSpPr>
          <p:spPr>
            <a:xfrm>
              <a:off x="12656922" y="5478575"/>
              <a:ext cx="1749067" cy="338554"/>
            </a:xfrm>
            <a:prstGeom prst="rect">
              <a:avLst/>
            </a:prstGeom>
            <a:solidFill>
              <a:schemeClr val="bg1"/>
            </a:solidFill>
            <a:ln>
              <a:solidFill>
                <a:srgbClr val="0000FF"/>
              </a:solidFill>
            </a:ln>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従来のセット位置</a:t>
              </a:r>
            </a:p>
          </p:txBody>
        </p:sp>
        <p:sp>
          <p:nvSpPr>
            <p:cNvPr id="159" name="テキスト ボックス 158">
              <a:extLst>
                <a:ext uri="{FF2B5EF4-FFF2-40B4-BE49-F238E27FC236}">
                  <a16:creationId xmlns:a16="http://schemas.microsoft.com/office/drawing/2014/main" id="{A09BB788-370F-4CCC-A367-631ACD4D6CA2}"/>
                </a:ext>
              </a:extLst>
            </p:cNvPr>
            <p:cNvSpPr txBox="1"/>
            <p:nvPr/>
          </p:nvSpPr>
          <p:spPr>
            <a:xfrm>
              <a:off x="12577082" y="7184487"/>
              <a:ext cx="6897552" cy="369332"/>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矢印マークを</a:t>
              </a:r>
              <a:r>
                <a:rPr kumimoji="1" lang="ja-JP" altLang="en-US" b="1" dirty="0">
                  <a:solidFill>
                    <a:srgbClr val="0000FF"/>
                  </a:solidFill>
                  <a:latin typeface="Meiryo UI" panose="020B0604030504040204" pitchFamily="50" charset="-128"/>
                  <a:ea typeface="Meiryo UI" panose="020B0604030504040204" pitchFamily="50" charset="-128"/>
                </a:rPr>
                <a:t>上向き</a:t>
              </a:r>
              <a:r>
                <a:rPr kumimoji="1" lang="ja-JP" altLang="en-US" sz="1600" dirty="0">
                  <a:latin typeface="Meiryo UI" panose="020B0604030504040204" pitchFamily="50" charset="-128"/>
                  <a:ea typeface="Meiryo UI" panose="020B0604030504040204" pitchFamily="50" charset="-128"/>
                </a:rPr>
                <a:t>にすること！</a:t>
              </a:r>
              <a:r>
                <a:rPr kumimoji="1" lang="ja-JP" altLang="en-US" b="1" dirty="0">
                  <a:latin typeface="Meiryo UI" panose="020B0604030504040204" pitchFamily="50" charset="-128"/>
                  <a:ea typeface="Meiryo UI" panose="020B0604030504040204" pitchFamily="50" charset="-128"/>
                </a:rPr>
                <a:t>上向きなら</a:t>
              </a:r>
              <a:r>
                <a:rPr kumimoji="1" lang="ja-JP" altLang="en-US" b="1" dirty="0">
                  <a:solidFill>
                    <a:srgbClr val="0000FF"/>
                  </a:solidFill>
                  <a:latin typeface="Meiryo UI" panose="020B0604030504040204" pitchFamily="50" charset="-128"/>
                  <a:ea typeface="Meiryo UI" panose="020B0604030504040204" pitchFamily="50" charset="-128"/>
                </a:rPr>
                <a:t>どの位置でも測定できる</a:t>
              </a:r>
              <a:r>
                <a:rPr kumimoji="1" lang="en-US" altLang="ja-JP" sz="1600" b="1" dirty="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74" name="テキスト ボックス 173">
              <a:extLst>
                <a:ext uri="{FF2B5EF4-FFF2-40B4-BE49-F238E27FC236}">
                  <a16:creationId xmlns:a16="http://schemas.microsoft.com/office/drawing/2014/main" id="{847A7CF5-82EF-4C3F-BBBC-772B8A0B6AFC}"/>
                </a:ext>
              </a:extLst>
            </p:cNvPr>
            <p:cNvSpPr txBox="1"/>
            <p:nvPr/>
          </p:nvSpPr>
          <p:spPr>
            <a:xfrm>
              <a:off x="13245045" y="5788631"/>
              <a:ext cx="1784463"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レーザーセンサー測定位置</a:t>
              </a:r>
              <a:endParaRPr kumimoji="1" lang="ja-JP" altLang="en-US" sz="1200"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12704709" y="6066837"/>
              <a:ext cx="1276155" cy="1125471"/>
              <a:chOff x="12704709" y="6066837"/>
              <a:chExt cx="1276155" cy="1125471"/>
            </a:xfrm>
          </p:grpSpPr>
          <p:grpSp>
            <p:nvGrpSpPr>
              <p:cNvPr id="111" name="グループ化 110">
                <a:extLst>
                  <a:ext uri="{FF2B5EF4-FFF2-40B4-BE49-F238E27FC236}">
                    <a16:creationId xmlns:a16="http://schemas.microsoft.com/office/drawing/2014/main" id="{8E6CCDF0-6BC0-4605-875B-B7075B84BA85}"/>
                  </a:ext>
                </a:extLst>
              </p:cNvPr>
              <p:cNvGrpSpPr/>
              <p:nvPr/>
            </p:nvGrpSpPr>
            <p:grpSpPr>
              <a:xfrm>
                <a:off x="12704709" y="6066837"/>
                <a:ext cx="1256704" cy="1125471"/>
                <a:chOff x="3065638" y="7286165"/>
                <a:chExt cx="2018912" cy="1721099"/>
              </a:xfrm>
            </p:grpSpPr>
            <p:sp>
              <p:nvSpPr>
                <p:cNvPr id="112" name="正方形/長方形 111">
                  <a:extLst>
                    <a:ext uri="{FF2B5EF4-FFF2-40B4-BE49-F238E27FC236}">
                      <a16:creationId xmlns:a16="http://schemas.microsoft.com/office/drawing/2014/main" id="{87DB89AD-4167-4416-BA5A-144AE156DE39}"/>
                    </a:ext>
                  </a:extLst>
                </p:cNvPr>
                <p:cNvSpPr/>
                <p:nvPr/>
              </p:nvSpPr>
              <p:spPr>
                <a:xfrm>
                  <a:off x="3398487" y="8265804"/>
                  <a:ext cx="1666210" cy="73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DCCA9A57-BCCA-4229-83E1-977ACFAEFA1C}"/>
                    </a:ext>
                  </a:extLst>
                </p:cNvPr>
                <p:cNvSpPr/>
                <p:nvPr/>
              </p:nvSpPr>
              <p:spPr>
                <a:xfrm>
                  <a:off x="3065638" y="8070086"/>
                  <a:ext cx="333347" cy="937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矢印コネクタ 113">
                  <a:extLst>
                    <a:ext uri="{FF2B5EF4-FFF2-40B4-BE49-F238E27FC236}">
                      <a16:creationId xmlns:a16="http://schemas.microsoft.com/office/drawing/2014/main" id="{87C107C7-75AE-4F19-953F-E37EAE394F92}"/>
                    </a:ext>
                  </a:extLst>
                </p:cNvPr>
                <p:cNvCxnSpPr>
                  <a:cxnSpLocks/>
                </p:cNvCxnSpPr>
                <p:nvPr/>
              </p:nvCxnSpPr>
              <p:spPr>
                <a:xfrm flipH="1">
                  <a:off x="3743682" y="7917219"/>
                  <a:ext cx="211805" cy="261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5" name="楕円 114">
                  <a:extLst>
                    <a:ext uri="{FF2B5EF4-FFF2-40B4-BE49-F238E27FC236}">
                      <a16:creationId xmlns:a16="http://schemas.microsoft.com/office/drawing/2014/main" id="{393C726B-B255-4388-BB4F-B780A1C2210C}"/>
                    </a:ext>
                  </a:extLst>
                </p:cNvPr>
                <p:cNvSpPr/>
                <p:nvPr/>
              </p:nvSpPr>
              <p:spPr>
                <a:xfrm>
                  <a:off x="3560571" y="7286165"/>
                  <a:ext cx="1523979"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6" name="グループ化 115">
                <a:extLst>
                  <a:ext uri="{FF2B5EF4-FFF2-40B4-BE49-F238E27FC236}">
                    <a16:creationId xmlns:a16="http://schemas.microsoft.com/office/drawing/2014/main" id="{E8F0C682-0F17-448B-9408-979FE957B674}"/>
                  </a:ext>
                </a:extLst>
              </p:cNvPr>
              <p:cNvGrpSpPr/>
              <p:nvPr/>
            </p:nvGrpSpPr>
            <p:grpSpPr>
              <a:xfrm rot="21424545">
                <a:off x="12979675" y="6076340"/>
                <a:ext cx="1001189" cy="986438"/>
                <a:chOff x="4700268" y="5904083"/>
                <a:chExt cx="1666646" cy="1632369"/>
              </a:xfrm>
            </p:grpSpPr>
            <p:sp>
              <p:nvSpPr>
                <p:cNvPr id="117" name="四角形: 上の 2 つの角を切り取る 116">
                  <a:extLst>
                    <a:ext uri="{FF2B5EF4-FFF2-40B4-BE49-F238E27FC236}">
                      <a16:creationId xmlns:a16="http://schemas.microsoft.com/office/drawing/2014/main" id="{BC949103-C4C7-4A42-809C-D43996A76FE4}"/>
                    </a:ext>
                  </a:extLst>
                </p:cNvPr>
                <p:cNvSpPr/>
                <p:nvPr/>
              </p:nvSpPr>
              <p:spPr>
                <a:xfrm rot="16785630">
                  <a:off x="4460136" y="6503814"/>
                  <a:ext cx="578348" cy="98084"/>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 name="図 117">
                  <a:extLst>
                    <a:ext uri="{FF2B5EF4-FFF2-40B4-BE49-F238E27FC236}">
                      <a16:creationId xmlns:a16="http://schemas.microsoft.com/office/drawing/2014/main" id="{9518A6C6-BA98-4009-AC8B-5699509229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300506">
                  <a:off x="4742153" y="5904083"/>
                  <a:ext cx="1624761" cy="1632369"/>
                </a:xfrm>
                <a:prstGeom prst="rect">
                  <a:avLst/>
                </a:prstGeom>
              </p:spPr>
            </p:pic>
          </p:grpSp>
          <p:pic>
            <p:nvPicPr>
              <p:cNvPr id="24" name="図 23">
                <a:extLst>
                  <a:ext uri="{FF2B5EF4-FFF2-40B4-BE49-F238E27FC236}">
                    <a16:creationId xmlns:a16="http://schemas.microsoft.com/office/drawing/2014/main" id="{18683962-4401-49F7-887B-E84DBBD8BBEA}"/>
                  </a:ext>
                </a:extLst>
              </p:cNvPr>
              <p:cNvPicPr>
                <a:picLocks noChangeAspect="1"/>
              </p:cNvPicPr>
              <p:nvPr/>
            </p:nvPicPr>
            <p:blipFill>
              <a:blip r:embed="rId11"/>
              <a:stretch>
                <a:fillRect/>
              </a:stretch>
            </p:blipFill>
            <p:spPr>
              <a:xfrm rot="368296">
                <a:off x="13171539" y="6212342"/>
                <a:ext cx="682811" cy="713294"/>
              </a:xfrm>
              <a:prstGeom prst="rect">
                <a:avLst/>
              </a:prstGeom>
            </p:spPr>
          </p:pic>
          <p:sp>
            <p:nvSpPr>
              <p:cNvPr id="137" name="正方形/長方形 136">
                <a:extLst>
                  <a:ext uri="{FF2B5EF4-FFF2-40B4-BE49-F238E27FC236}">
                    <a16:creationId xmlns:a16="http://schemas.microsoft.com/office/drawing/2014/main" id="{C4377E1F-EB7B-45EB-A96E-F4AFDC72E801}"/>
                  </a:ext>
                </a:extLst>
              </p:cNvPr>
              <p:cNvSpPr/>
              <p:nvPr/>
            </p:nvSpPr>
            <p:spPr>
              <a:xfrm>
                <a:off x="13132611" y="6599067"/>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36" name="正方形/長方形 135">
                <a:extLst>
                  <a:ext uri="{FF2B5EF4-FFF2-40B4-BE49-F238E27FC236}">
                    <a16:creationId xmlns:a16="http://schemas.microsoft.com/office/drawing/2014/main" id="{8C51E1F9-1DB9-4269-A5A8-42A5906724F9}"/>
                  </a:ext>
                </a:extLst>
              </p:cNvPr>
              <p:cNvSpPr/>
              <p:nvPr/>
            </p:nvSpPr>
            <p:spPr>
              <a:xfrm rot="1557621">
                <a:off x="13171152" y="6313944"/>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14259249" y="6044755"/>
              <a:ext cx="1272416" cy="1153085"/>
              <a:chOff x="14259249" y="6044755"/>
              <a:chExt cx="1272416" cy="1153085"/>
            </a:xfrm>
          </p:grpSpPr>
          <p:grpSp>
            <p:nvGrpSpPr>
              <p:cNvPr id="119" name="グループ化 118">
                <a:extLst>
                  <a:ext uri="{FF2B5EF4-FFF2-40B4-BE49-F238E27FC236}">
                    <a16:creationId xmlns:a16="http://schemas.microsoft.com/office/drawing/2014/main" id="{79578277-D92C-41FC-8324-403E82521DC6}"/>
                  </a:ext>
                </a:extLst>
              </p:cNvPr>
              <p:cNvGrpSpPr/>
              <p:nvPr/>
            </p:nvGrpSpPr>
            <p:grpSpPr>
              <a:xfrm>
                <a:off x="14259249" y="6044915"/>
                <a:ext cx="1248620" cy="1152925"/>
                <a:chOff x="3078627" y="7286165"/>
                <a:chExt cx="2005923" cy="1763082"/>
              </a:xfrm>
            </p:grpSpPr>
            <p:sp>
              <p:nvSpPr>
                <p:cNvPr id="120" name="正方形/長方形 119">
                  <a:extLst>
                    <a:ext uri="{FF2B5EF4-FFF2-40B4-BE49-F238E27FC236}">
                      <a16:creationId xmlns:a16="http://schemas.microsoft.com/office/drawing/2014/main" id="{EC3959DB-82ED-409F-B126-84403CCB89E4}"/>
                    </a:ext>
                  </a:extLst>
                </p:cNvPr>
                <p:cNvSpPr/>
                <p:nvPr/>
              </p:nvSpPr>
              <p:spPr>
                <a:xfrm>
                  <a:off x="3404950" y="8317869"/>
                  <a:ext cx="1666208" cy="73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698EE880-AD5A-4D6C-950C-B885564EA721}"/>
                    </a:ext>
                  </a:extLst>
                </p:cNvPr>
                <p:cNvSpPr/>
                <p:nvPr/>
              </p:nvSpPr>
              <p:spPr>
                <a:xfrm>
                  <a:off x="3078627" y="8111910"/>
                  <a:ext cx="333346" cy="937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 name="直線矢印コネクタ 121">
                  <a:extLst>
                    <a:ext uri="{FF2B5EF4-FFF2-40B4-BE49-F238E27FC236}">
                      <a16:creationId xmlns:a16="http://schemas.microsoft.com/office/drawing/2014/main" id="{6CBA6109-9C88-4157-A3FE-B4D317A8DEFC}"/>
                    </a:ext>
                  </a:extLst>
                </p:cNvPr>
                <p:cNvCxnSpPr>
                  <a:cxnSpLocks/>
                </p:cNvCxnSpPr>
                <p:nvPr/>
              </p:nvCxnSpPr>
              <p:spPr>
                <a:xfrm flipH="1">
                  <a:off x="3743682" y="7917219"/>
                  <a:ext cx="211805" cy="261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 name="楕円 122">
                  <a:extLst>
                    <a:ext uri="{FF2B5EF4-FFF2-40B4-BE49-F238E27FC236}">
                      <a16:creationId xmlns:a16="http://schemas.microsoft.com/office/drawing/2014/main" id="{97801616-7FA3-4844-80EA-AB960929ACE4}"/>
                    </a:ext>
                  </a:extLst>
                </p:cNvPr>
                <p:cNvSpPr/>
                <p:nvPr/>
              </p:nvSpPr>
              <p:spPr>
                <a:xfrm>
                  <a:off x="3560571" y="7286165"/>
                  <a:ext cx="1523979"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 name="グループ化 123">
                <a:extLst>
                  <a:ext uri="{FF2B5EF4-FFF2-40B4-BE49-F238E27FC236}">
                    <a16:creationId xmlns:a16="http://schemas.microsoft.com/office/drawing/2014/main" id="{BF767567-57A3-4523-9AC5-2E73C22B1B62}"/>
                  </a:ext>
                </a:extLst>
              </p:cNvPr>
              <p:cNvGrpSpPr/>
              <p:nvPr/>
            </p:nvGrpSpPr>
            <p:grpSpPr>
              <a:xfrm rot="12480339">
                <a:off x="14525670" y="6044755"/>
                <a:ext cx="1005995" cy="986438"/>
                <a:chOff x="4734102" y="5879550"/>
                <a:chExt cx="1674651" cy="1632368"/>
              </a:xfrm>
            </p:grpSpPr>
            <p:sp>
              <p:nvSpPr>
                <p:cNvPr id="125" name="四角形: 上の 2 つの角を切り取る 124">
                  <a:extLst>
                    <a:ext uri="{FF2B5EF4-FFF2-40B4-BE49-F238E27FC236}">
                      <a16:creationId xmlns:a16="http://schemas.microsoft.com/office/drawing/2014/main" id="{265793B1-5429-4FC6-B0C1-358E8C68A6C0}"/>
                    </a:ext>
                  </a:extLst>
                </p:cNvPr>
                <p:cNvSpPr/>
                <p:nvPr/>
              </p:nvSpPr>
              <p:spPr>
                <a:xfrm rot="5400000">
                  <a:off x="6066041" y="6621822"/>
                  <a:ext cx="578348" cy="107077"/>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6" name="図 125">
                  <a:extLst>
                    <a:ext uri="{FF2B5EF4-FFF2-40B4-BE49-F238E27FC236}">
                      <a16:creationId xmlns:a16="http://schemas.microsoft.com/office/drawing/2014/main" id="{E819F379-419D-4729-871E-D92A846AE1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20001">
                  <a:off x="4734102" y="5879550"/>
                  <a:ext cx="1624282" cy="1632368"/>
                </a:xfrm>
                <a:prstGeom prst="rect">
                  <a:avLst/>
                </a:prstGeom>
              </p:spPr>
            </p:pic>
          </p:grpSp>
          <p:pic>
            <p:nvPicPr>
              <p:cNvPr id="171" name="図 170">
                <a:extLst>
                  <a:ext uri="{FF2B5EF4-FFF2-40B4-BE49-F238E27FC236}">
                    <a16:creationId xmlns:a16="http://schemas.microsoft.com/office/drawing/2014/main" id="{88F32345-C4FA-423E-B509-003D67FEE096}"/>
                  </a:ext>
                </a:extLst>
              </p:cNvPr>
              <p:cNvPicPr>
                <a:picLocks noChangeAspect="1"/>
              </p:cNvPicPr>
              <p:nvPr/>
            </p:nvPicPr>
            <p:blipFill>
              <a:blip r:embed="rId11"/>
              <a:stretch>
                <a:fillRect/>
              </a:stretch>
            </p:blipFill>
            <p:spPr>
              <a:xfrm rot="1364899">
                <a:off x="14695703" y="6173208"/>
                <a:ext cx="682811" cy="713294"/>
              </a:xfrm>
              <a:prstGeom prst="rect">
                <a:avLst/>
              </a:prstGeom>
            </p:spPr>
          </p:pic>
          <p:sp>
            <p:nvSpPr>
              <p:cNvPr id="142" name="正方形/長方形 141">
                <a:extLst>
                  <a:ext uri="{FF2B5EF4-FFF2-40B4-BE49-F238E27FC236}">
                    <a16:creationId xmlns:a16="http://schemas.microsoft.com/office/drawing/2014/main" id="{8E3CC08D-BE0C-4986-BD67-F4E23EF476AE}"/>
                  </a:ext>
                </a:extLst>
              </p:cNvPr>
              <p:cNvSpPr/>
              <p:nvPr/>
            </p:nvSpPr>
            <p:spPr>
              <a:xfrm rot="2881063">
                <a:off x="14765469" y="6207336"/>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正方形/長方形 142">
                <a:extLst>
                  <a:ext uri="{FF2B5EF4-FFF2-40B4-BE49-F238E27FC236}">
                    <a16:creationId xmlns:a16="http://schemas.microsoft.com/office/drawing/2014/main" id="{8051C133-AC5B-4992-A24C-80E60907B166}"/>
                  </a:ext>
                </a:extLst>
              </p:cNvPr>
              <p:cNvSpPr/>
              <p:nvPr/>
            </p:nvSpPr>
            <p:spPr>
              <a:xfrm rot="1243232">
                <a:off x="14653415" y="6459658"/>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5" name="グループ化 24"/>
            <p:cNvGrpSpPr/>
            <p:nvPr/>
          </p:nvGrpSpPr>
          <p:grpSpPr>
            <a:xfrm>
              <a:off x="15675283" y="6055829"/>
              <a:ext cx="1273944" cy="1156462"/>
              <a:chOff x="15675283" y="6055829"/>
              <a:chExt cx="1273944" cy="1156462"/>
            </a:xfrm>
          </p:grpSpPr>
          <p:grpSp>
            <p:nvGrpSpPr>
              <p:cNvPr id="103" name="グループ化 102">
                <a:extLst>
                  <a:ext uri="{FF2B5EF4-FFF2-40B4-BE49-F238E27FC236}">
                    <a16:creationId xmlns:a16="http://schemas.microsoft.com/office/drawing/2014/main" id="{E284E677-0235-4D67-8681-BD560DC39245}"/>
                  </a:ext>
                </a:extLst>
              </p:cNvPr>
              <p:cNvGrpSpPr/>
              <p:nvPr/>
            </p:nvGrpSpPr>
            <p:grpSpPr>
              <a:xfrm>
                <a:off x="15675283" y="6079392"/>
                <a:ext cx="1250749" cy="1132899"/>
                <a:chOff x="3204763" y="7321161"/>
                <a:chExt cx="2009345" cy="1732459"/>
              </a:xfrm>
            </p:grpSpPr>
            <p:sp>
              <p:nvSpPr>
                <p:cNvPr id="104" name="正方形/長方形 103">
                  <a:extLst>
                    <a:ext uri="{FF2B5EF4-FFF2-40B4-BE49-F238E27FC236}">
                      <a16:creationId xmlns:a16="http://schemas.microsoft.com/office/drawing/2014/main" id="{A24254EA-3119-4457-948F-9A2B501543C0}"/>
                    </a:ext>
                  </a:extLst>
                </p:cNvPr>
                <p:cNvSpPr/>
                <p:nvPr/>
              </p:nvSpPr>
              <p:spPr>
                <a:xfrm>
                  <a:off x="3538834" y="8308598"/>
                  <a:ext cx="1666210" cy="731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20E0EDAE-2F97-48B1-BB3A-C9306F5F763F}"/>
                    </a:ext>
                  </a:extLst>
                </p:cNvPr>
                <p:cNvSpPr/>
                <p:nvPr/>
              </p:nvSpPr>
              <p:spPr>
                <a:xfrm>
                  <a:off x="3204763" y="8116442"/>
                  <a:ext cx="333347" cy="937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矢印コネクタ 105">
                  <a:extLst>
                    <a:ext uri="{FF2B5EF4-FFF2-40B4-BE49-F238E27FC236}">
                      <a16:creationId xmlns:a16="http://schemas.microsoft.com/office/drawing/2014/main" id="{8E20CB2C-DFBF-4987-8984-AECF36E42DB4}"/>
                    </a:ext>
                  </a:extLst>
                </p:cNvPr>
                <p:cNvCxnSpPr>
                  <a:cxnSpLocks/>
                </p:cNvCxnSpPr>
                <p:nvPr/>
              </p:nvCxnSpPr>
              <p:spPr>
                <a:xfrm flipH="1">
                  <a:off x="3743682" y="7917219"/>
                  <a:ext cx="211805" cy="261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7" name="楕円 106">
                  <a:extLst>
                    <a:ext uri="{FF2B5EF4-FFF2-40B4-BE49-F238E27FC236}">
                      <a16:creationId xmlns:a16="http://schemas.microsoft.com/office/drawing/2014/main" id="{8E1A4B53-1701-4A2E-8680-255308FD2EDA}"/>
                    </a:ext>
                  </a:extLst>
                </p:cNvPr>
                <p:cNvSpPr/>
                <p:nvPr/>
              </p:nvSpPr>
              <p:spPr>
                <a:xfrm>
                  <a:off x="3690129" y="7321161"/>
                  <a:ext cx="1523979"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57EFF45B-BB12-4262-B0AF-B558EDEDF3CD}"/>
                  </a:ext>
                </a:extLst>
              </p:cNvPr>
              <p:cNvGrpSpPr/>
              <p:nvPr/>
            </p:nvGrpSpPr>
            <p:grpSpPr>
              <a:xfrm rot="16200000">
                <a:off x="15950979" y="6067639"/>
                <a:ext cx="1010058" cy="986438"/>
                <a:chOff x="4671796" y="6011548"/>
                <a:chExt cx="1681406" cy="1632368"/>
              </a:xfrm>
            </p:grpSpPr>
            <p:sp>
              <p:nvSpPr>
                <p:cNvPr id="109" name="四角形: 上の 2 つの角を切り取る 108">
                  <a:extLst>
                    <a:ext uri="{FF2B5EF4-FFF2-40B4-BE49-F238E27FC236}">
                      <a16:creationId xmlns:a16="http://schemas.microsoft.com/office/drawing/2014/main" id="{2AC70605-15D8-4C73-BDC2-AE20CDAADFCA}"/>
                    </a:ext>
                  </a:extLst>
                </p:cNvPr>
                <p:cNvSpPr/>
                <p:nvPr/>
              </p:nvSpPr>
              <p:spPr>
                <a:xfrm rot="5400000">
                  <a:off x="6010727" y="6753945"/>
                  <a:ext cx="578348" cy="106603"/>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EE1CED59-A5F7-4B89-95FA-8492C2908F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49998">
                  <a:off x="4671796" y="6011548"/>
                  <a:ext cx="1617964" cy="1632368"/>
                </a:xfrm>
                <a:prstGeom prst="rect">
                  <a:avLst/>
                </a:prstGeom>
              </p:spPr>
            </p:pic>
          </p:grpSp>
          <p:pic>
            <p:nvPicPr>
              <p:cNvPr id="172" name="図 171">
                <a:extLst>
                  <a:ext uri="{FF2B5EF4-FFF2-40B4-BE49-F238E27FC236}">
                    <a16:creationId xmlns:a16="http://schemas.microsoft.com/office/drawing/2014/main" id="{FD94B1BA-1959-4FA7-B228-2D2F31EC4A74}"/>
                  </a:ext>
                </a:extLst>
              </p:cNvPr>
              <p:cNvPicPr>
                <a:picLocks noChangeAspect="1"/>
              </p:cNvPicPr>
              <p:nvPr/>
            </p:nvPicPr>
            <p:blipFill>
              <a:blip r:embed="rId11"/>
              <a:stretch>
                <a:fillRect/>
              </a:stretch>
            </p:blipFill>
            <p:spPr>
              <a:xfrm rot="5110943">
                <a:off x="16118382" y="6244057"/>
                <a:ext cx="682811" cy="713294"/>
              </a:xfrm>
              <a:prstGeom prst="rect">
                <a:avLst/>
              </a:prstGeom>
            </p:spPr>
          </p:pic>
          <p:sp>
            <p:nvSpPr>
              <p:cNvPr id="140" name="正方形/長方形 139">
                <a:extLst>
                  <a:ext uri="{FF2B5EF4-FFF2-40B4-BE49-F238E27FC236}">
                    <a16:creationId xmlns:a16="http://schemas.microsoft.com/office/drawing/2014/main" id="{4DB44C42-9540-43BF-94E6-733D4DA6E81B}"/>
                  </a:ext>
                </a:extLst>
              </p:cNvPr>
              <p:cNvSpPr/>
              <p:nvPr/>
            </p:nvSpPr>
            <p:spPr>
              <a:xfrm rot="16200000">
                <a:off x="16270460" y="6244359"/>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22C88448-3421-43F7-9D59-5AC269EC27E9}"/>
                  </a:ext>
                </a:extLst>
              </p:cNvPr>
              <p:cNvSpPr/>
              <p:nvPr/>
            </p:nvSpPr>
            <p:spPr>
              <a:xfrm rot="16200000">
                <a:off x="16529626" y="6223325"/>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6" name="グループ化 25"/>
            <p:cNvGrpSpPr/>
            <p:nvPr/>
          </p:nvGrpSpPr>
          <p:grpSpPr>
            <a:xfrm>
              <a:off x="17148176" y="6066269"/>
              <a:ext cx="1292562" cy="1128873"/>
              <a:chOff x="17148176" y="6066269"/>
              <a:chExt cx="1292562" cy="1128873"/>
            </a:xfrm>
          </p:grpSpPr>
          <p:grpSp>
            <p:nvGrpSpPr>
              <p:cNvPr id="94" name="グループ化 93">
                <a:extLst>
                  <a:ext uri="{FF2B5EF4-FFF2-40B4-BE49-F238E27FC236}">
                    <a16:creationId xmlns:a16="http://schemas.microsoft.com/office/drawing/2014/main" id="{7A9AAEAA-17F8-4D2A-AC68-DB1D97562B22}"/>
                  </a:ext>
                </a:extLst>
              </p:cNvPr>
              <p:cNvGrpSpPr/>
              <p:nvPr/>
            </p:nvGrpSpPr>
            <p:grpSpPr>
              <a:xfrm>
                <a:off x="17148176" y="6082060"/>
                <a:ext cx="1256767" cy="1113082"/>
                <a:chOff x="3218311" y="7318403"/>
                <a:chExt cx="2019015" cy="1702152"/>
              </a:xfrm>
            </p:grpSpPr>
            <p:sp>
              <p:nvSpPr>
                <p:cNvPr id="95" name="正方形/長方形 94">
                  <a:extLst>
                    <a:ext uri="{FF2B5EF4-FFF2-40B4-BE49-F238E27FC236}">
                      <a16:creationId xmlns:a16="http://schemas.microsoft.com/office/drawing/2014/main" id="{B8B4F8FB-C574-4341-A4A8-56EA46AC8EC9}"/>
                    </a:ext>
                  </a:extLst>
                </p:cNvPr>
                <p:cNvSpPr/>
                <p:nvPr/>
              </p:nvSpPr>
              <p:spPr>
                <a:xfrm>
                  <a:off x="3549036" y="8289178"/>
                  <a:ext cx="1666210" cy="731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C8B47603-E2B5-4938-8138-B86F2D003417}"/>
                    </a:ext>
                  </a:extLst>
                </p:cNvPr>
                <p:cNvSpPr/>
                <p:nvPr/>
              </p:nvSpPr>
              <p:spPr>
                <a:xfrm>
                  <a:off x="3218311" y="8083377"/>
                  <a:ext cx="333347" cy="937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 name="直線矢印コネクタ 97">
                  <a:extLst>
                    <a:ext uri="{FF2B5EF4-FFF2-40B4-BE49-F238E27FC236}">
                      <a16:creationId xmlns:a16="http://schemas.microsoft.com/office/drawing/2014/main" id="{4875381F-DB21-4781-AB2E-08EAFD7A51F8}"/>
                    </a:ext>
                  </a:extLst>
                </p:cNvPr>
                <p:cNvCxnSpPr>
                  <a:cxnSpLocks/>
                </p:cNvCxnSpPr>
                <p:nvPr/>
              </p:nvCxnSpPr>
              <p:spPr>
                <a:xfrm flipH="1">
                  <a:off x="3743682" y="7917219"/>
                  <a:ext cx="211805" cy="261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楕円 98">
                  <a:extLst>
                    <a:ext uri="{FF2B5EF4-FFF2-40B4-BE49-F238E27FC236}">
                      <a16:creationId xmlns:a16="http://schemas.microsoft.com/office/drawing/2014/main" id="{FF1EA089-1906-433C-B773-F8273C3FD4A8}"/>
                    </a:ext>
                  </a:extLst>
                </p:cNvPr>
                <p:cNvSpPr/>
                <p:nvPr/>
              </p:nvSpPr>
              <p:spPr>
                <a:xfrm>
                  <a:off x="3713347" y="7318403"/>
                  <a:ext cx="1523979" cy="15005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グループ化 99">
                <a:extLst>
                  <a:ext uri="{FF2B5EF4-FFF2-40B4-BE49-F238E27FC236}">
                    <a16:creationId xmlns:a16="http://schemas.microsoft.com/office/drawing/2014/main" id="{4E306D46-96C3-4CD9-AB27-B79D1A466791}"/>
                  </a:ext>
                </a:extLst>
              </p:cNvPr>
              <p:cNvGrpSpPr/>
              <p:nvPr/>
            </p:nvGrpSpPr>
            <p:grpSpPr>
              <a:xfrm rot="19403260">
                <a:off x="17432102" y="6066269"/>
                <a:ext cx="1008636" cy="986438"/>
                <a:chOff x="4830651" y="5993564"/>
                <a:chExt cx="1679041" cy="1632368"/>
              </a:xfrm>
            </p:grpSpPr>
            <p:sp>
              <p:nvSpPr>
                <p:cNvPr id="101" name="四角形: 上の 2 つの角を切り取る 100">
                  <a:extLst>
                    <a:ext uri="{FF2B5EF4-FFF2-40B4-BE49-F238E27FC236}">
                      <a16:creationId xmlns:a16="http://schemas.microsoft.com/office/drawing/2014/main" id="{D331792C-9E82-4A16-A6D4-F71F3864D90D}"/>
                    </a:ext>
                  </a:extLst>
                </p:cNvPr>
                <p:cNvSpPr/>
                <p:nvPr/>
              </p:nvSpPr>
              <p:spPr>
                <a:xfrm rot="5821358">
                  <a:off x="6168319" y="6841866"/>
                  <a:ext cx="578348" cy="104398"/>
                </a:xfrm>
                <a:prstGeom prst="snip2SameRect">
                  <a:avLst>
                    <a:gd name="adj1" fmla="val 50000"/>
                    <a:gd name="adj2" fmla="val 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 name="図 101">
                  <a:extLst>
                    <a:ext uri="{FF2B5EF4-FFF2-40B4-BE49-F238E27FC236}">
                      <a16:creationId xmlns:a16="http://schemas.microsoft.com/office/drawing/2014/main" id="{1E8770AB-1071-40CD-8B41-0FB6F29C44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8838">
                  <a:off x="4830651" y="5993564"/>
                  <a:ext cx="1620104" cy="1632368"/>
                </a:xfrm>
                <a:prstGeom prst="rect">
                  <a:avLst/>
                </a:prstGeom>
              </p:spPr>
            </p:pic>
          </p:grpSp>
          <p:pic>
            <p:nvPicPr>
              <p:cNvPr id="173" name="図 172">
                <a:extLst>
                  <a:ext uri="{FF2B5EF4-FFF2-40B4-BE49-F238E27FC236}">
                    <a16:creationId xmlns:a16="http://schemas.microsoft.com/office/drawing/2014/main" id="{A0D2CC49-248C-4896-94BE-2EE17CF2D42B}"/>
                  </a:ext>
                </a:extLst>
              </p:cNvPr>
              <p:cNvPicPr>
                <a:picLocks noChangeAspect="1"/>
              </p:cNvPicPr>
              <p:nvPr/>
            </p:nvPicPr>
            <p:blipFill>
              <a:blip r:embed="rId11"/>
              <a:stretch>
                <a:fillRect/>
              </a:stretch>
            </p:blipFill>
            <p:spPr>
              <a:xfrm rot="8343982">
                <a:off x="17596752" y="6208267"/>
                <a:ext cx="682811" cy="713294"/>
              </a:xfrm>
              <a:prstGeom prst="rect">
                <a:avLst/>
              </a:prstGeom>
            </p:spPr>
          </p:pic>
          <p:sp>
            <p:nvSpPr>
              <p:cNvPr id="138" name="正方形/長方形 137">
                <a:extLst>
                  <a:ext uri="{FF2B5EF4-FFF2-40B4-BE49-F238E27FC236}">
                    <a16:creationId xmlns:a16="http://schemas.microsoft.com/office/drawing/2014/main" id="{BFF93B2F-0591-4039-9866-77CDF7E867AD}"/>
                  </a:ext>
                </a:extLst>
              </p:cNvPr>
              <p:cNvSpPr/>
              <p:nvPr/>
            </p:nvSpPr>
            <p:spPr>
              <a:xfrm rot="19783187">
                <a:off x="18044829" y="6196027"/>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9" name="正方形/長方形 138">
                <a:extLst>
                  <a:ext uri="{FF2B5EF4-FFF2-40B4-BE49-F238E27FC236}">
                    <a16:creationId xmlns:a16="http://schemas.microsoft.com/office/drawing/2014/main" id="{4B53CED6-AB9B-4B33-8DAC-8FA656B94BDE}"/>
                  </a:ext>
                </a:extLst>
              </p:cNvPr>
              <p:cNvSpPr/>
              <p:nvPr/>
            </p:nvSpPr>
            <p:spPr>
              <a:xfrm rot="19783187">
                <a:off x="18222892" y="6435570"/>
                <a:ext cx="96661" cy="120983"/>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pic>
        <p:nvPicPr>
          <p:cNvPr id="1048" name="Picture 24" descr="画像 棒 人間 イラスト かわいい フリー 260000-棒 人間 イラスト かわいい フリー">
            <a:extLst>
              <a:ext uri="{FF2B5EF4-FFF2-40B4-BE49-F238E27FC236}">
                <a16:creationId xmlns:a16="http://schemas.microsoft.com/office/drawing/2014/main" id="{4209B543-286D-4DC4-BD90-C896CD8E17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3376"/>
          <a:stretch/>
        </p:blipFill>
        <p:spPr bwMode="auto">
          <a:xfrm>
            <a:off x="9071253" y="1341787"/>
            <a:ext cx="3575197" cy="1890165"/>
          </a:xfrm>
          <a:prstGeom prst="rect">
            <a:avLst/>
          </a:prstGeom>
          <a:noFill/>
          <a:extLst>
            <a:ext uri="{909E8E84-426E-40DD-AFC4-6F175D3DCCD1}">
              <a14:hiddenFill xmlns:a14="http://schemas.microsoft.com/office/drawing/2010/main">
                <a:solidFill>
                  <a:srgbClr val="FFFFFF"/>
                </a:solidFill>
              </a14:hiddenFill>
            </a:ext>
          </a:extLst>
        </p:spPr>
      </p:pic>
      <p:sp>
        <p:nvSpPr>
          <p:cNvPr id="186" name="テキスト ボックス 185">
            <a:extLst>
              <a:ext uri="{FF2B5EF4-FFF2-40B4-BE49-F238E27FC236}">
                <a16:creationId xmlns:a16="http://schemas.microsoft.com/office/drawing/2014/main" id="{7D740881-B19C-42C9-AEF2-A34086A55C33}"/>
              </a:ext>
            </a:extLst>
          </p:cNvPr>
          <p:cNvSpPr txBox="1"/>
          <p:nvPr/>
        </p:nvSpPr>
        <p:spPr>
          <a:xfrm rot="20630346">
            <a:off x="10018362" y="1472759"/>
            <a:ext cx="1774845"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矢印マークは上向き</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cxnSp>
        <p:nvCxnSpPr>
          <p:cNvPr id="175" name="直線矢印コネクタ 174">
            <a:extLst>
              <a:ext uri="{FF2B5EF4-FFF2-40B4-BE49-F238E27FC236}">
                <a16:creationId xmlns:a16="http://schemas.microsoft.com/office/drawing/2014/main" id="{8B39FFD4-85B9-4453-B26B-E348CD22159F}"/>
              </a:ext>
            </a:extLst>
          </p:cNvPr>
          <p:cNvCxnSpPr>
            <a:cxnSpLocks/>
          </p:cNvCxnSpPr>
          <p:nvPr/>
        </p:nvCxnSpPr>
        <p:spPr>
          <a:xfrm>
            <a:off x="4682706" y="4136616"/>
            <a:ext cx="260992" cy="454462"/>
          </a:xfrm>
          <a:prstGeom prst="straightConnector1">
            <a:avLst/>
          </a:prstGeom>
          <a:ln w="38100">
            <a:solidFill>
              <a:srgbClr val="FF996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矢印コネクタ 176">
            <a:extLst>
              <a:ext uri="{FF2B5EF4-FFF2-40B4-BE49-F238E27FC236}">
                <a16:creationId xmlns:a16="http://schemas.microsoft.com/office/drawing/2014/main" id="{A7B953E6-F94C-4EE3-87B6-C3E0F3C15DA6}"/>
              </a:ext>
            </a:extLst>
          </p:cNvPr>
          <p:cNvCxnSpPr>
            <a:cxnSpLocks/>
          </p:cNvCxnSpPr>
          <p:nvPr/>
        </p:nvCxnSpPr>
        <p:spPr>
          <a:xfrm>
            <a:off x="4695185" y="4159886"/>
            <a:ext cx="363511" cy="192621"/>
          </a:xfrm>
          <a:prstGeom prst="straightConnector1">
            <a:avLst/>
          </a:prstGeom>
          <a:ln w="38100">
            <a:solidFill>
              <a:srgbClr val="FF9966"/>
            </a:solidFill>
            <a:tailEnd type="triangle"/>
          </a:ln>
        </p:spPr>
        <p:style>
          <a:lnRef idx="1">
            <a:schemeClr val="accent1"/>
          </a:lnRef>
          <a:fillRef idx="0">
            <a:schemeClr val="accent1"/>
          </a:fillRef>
          <a:effectRef idx="0">
            <a:schemeClr val="accent1"/>
          </a:effectRef>
          <a:fontRef idx="minor">
            <a:schemeClr val="tx1"/>
          </a:fontRef>
        </p:style>
      </p:cxnSp>
      <p:sp>
        <p:nvSpPr>
          <p:cNvPr id="155" name="雲形吹き出し 170">
            <a:extLst>
              <a:ext uri="{FF2B5EF4-FFF2-40B4-BE49-F238E27FC236}">
                <a16:creationId xmlns:a16="http://schemas.microsoft.com/office/drawing/2014/main" id="{3A04C067-D14F-4C59-BC1D-75E6A8502779}"/>
              </a:ext>
            </a:extLst>
          </p:cNvPr>
          <p:cNvSpPr/>
          <p:nvPr/>
        </p:nvSpPr>
        <p:spPr>
          <a:xfrm>
            <a:off x="3787309" y="1976068"/>
            <a:ext cx="2712971" cy="1356992"/>
          </a:xfrm>
          <a:prstGeom prst="cloudCallout">
            <a:avLst>
              <a:gd name="adj1" fmla="val -61102"/>
              <a:gd name="adj2" fmla="val 2586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u="sng" dirty="0">
                <a:solidFill>
                  <a:srgbClr val="FF0000"/>
                </a:solidFill>
                <a:latin typeface="Meiryo UI" panose="020B0604030504040204" pitchFamily="50" charset="-128"/>
                <a:ea typeface="Meiryo UI" panose="020B0604030504040204" pitchFamily="50" charset="-128"/>
              </a:rPr>
              <a:t>-6</a:t>
            </a:r>
            <a:r>
              <a:rPr lang="ja-JP" altLang="en-US" b="1" u="sng" dirty="0">
                <a:solidFill>
                  <a:srgbClr val="FF0000"/>
                </a:solidFill>
                <a:latin typeface="Meiryo UI" panose="020B0604030504040204" pitchFamily="50" charset="-128"/>
                <a:ea typeface="Meiryo UI" panose="020B0604030504040204" pitchFamily="50" charset="-128"/>
              </a:rPr>
              <a:t>㎜以上</a:t>
            </a:r>
            <a:r>
              <a:rPr lang="ja-JP" altLang="en-US" sz="1600" dirty="0">
                <a:solidFill>
                  <a:schemeClr val="tx1"/>
                </a:solidFill>
                <a:latin typeface="Meiryo UI" panose="020B0604030504040204" pitchFamily="50" charset="-128"/>
                <a:ea typeface="Meiryo UI" panose="020B0604030504040204" pitchFamily="50" charset="-128"/>
              </a:rPr>
              <a:t>だと</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製品が測定位置からズレ</a:t>
            </a:r>
            <a:r>
              <a:rPr lang="ja-JP" altLang="en-US" b="1" u="sng" dirty="0" err="1">
                <a:solidFill>
                  <a:srgbClr val="FF0000"/>
                </a:solidFill>
                <a:latin typeface="Meiryo UI" panose="020B0604030504040204" pitchFamily="50" charset="-128"/>
                <a:ea typeface="Meiryo UI" panose="020B0604030504040204" pitchFamily="50" charset="-128"/>
              </a:rPr>
              <a:t>るの</a:t>
            </a:r>
            <a:r>
              <a:rPr lang="ja-JP" altLang="en-US" b="1" u="sng" dirty="0">
                <a:solidFill>
                  <a:srgbClr val="FF0000"/>
                </a:solidFill>
                <a:latin typeface="Meiryo UI" panose="020B0604030504040204" pitchFamily="50" charset="-128"/>
                <a:ea typeface="Meiryo UI" panose="020B0604030504040204" pitchFamily="50" charset="-128"/>
              </a:rPr>
              <a:t>で</a:t>
            </a:r>
            <a:endParaRPr lang="en-US" altLang="ja-JP" u="sng" dirty="0">
              <a:solidFill>
                <a:schemeClr val="tx1"/>
              </a:solidFill>
              <a:latin typeface="Meiryo UI" panose="020B0604030504040204" pitchFamily="50" charset="-128"/>
              <a:ea typeface="Meiryo UI" panose="020B0604030504040204" pitchFamily="50" charset="-128"/>
            </a:endParaRPr>
          </a:p>
          <a:p>
            <a:r>
              <a:rPr lang="ja-JP" altLang="en-US" b="1" u="sng" dirty="0">
                <a:solidFill>
                  <a:srgbClr val="FF0000"/>
                </a:solidFill>
                <a:latin typeface="Meiryo UI" panose="020B0604030504040204" pitchFamily="50" charset="-128"/>
                <a:ea typeface="Meiryo UI" panose="020B0604030504040204" pitchFamily="50" charset="-128"/>
              </a:rPr>
              <a:t>誤判定</a:t>
            </a:r>
            <a:r>
              <a:rPr lang="ja-JP" altLang="en-US" sz="1600" dirty="0">
                <a:solidFill>
                  <a:schemeClr val="tx1"/>
                </a:solidFill>
                <a:latin typeface="Meiryo UI" panose="020B0604030504040204" pitchFamily="50" charset="-128"/>
                <a:ea typeface="Meiryo UI" panose="020B0604030504040204" pitchFamily="50" charset="-128"/>
              </a:rPr>
              <a:t>しますよ</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pic>
        <p:nvPicPr>
          <p:cNvPr id="1052" name="Picture 28" descr="棒人間-フェードインしてきて指さしイラスト - No: 2377035｜無料イラスト・フリー素材なら「イラストAC」">
            <a:extLst>
              <a:ext uri="{FF2B5EF4-FFF2-40B4-BE49-F238E27FC236}">
                <a16:creationId xmlns:a16="http://schemas.microsoft.com/office/drawing/2014/main" id="{9CB0C03F-E345-461B-91E0-2601D863B80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2961" b="10578"/>
          <a:stretch/>
        </p:blipFill>
        <p:spPr bwMode="auto">
          <a:xfrm>
            <a:off x="3628228" y="5409950"/>
            <a:ext cx="2471503" cy="1384123"/>
          </a:xfrm>
          <a:prstGeom prst="rect">
            <a:avLst/>
          </a:prstGeom>
          <a:noFill/>
          <a:extLst>
            <a:ext uri="{909E8E84-426E-40DD-AFC4-6F175D3DCCD1}">
              <a14:hiddenFill xmlns:a14="http://schemas.microsoft.com/office/drawing/2010/main">
                <a:solidFill>
                  <a:srgbClr val="FFFFFF"/>
                </a:solidFill>
              </a14:hiddenFill>
            </a:ext>
          </a:extLst>
        </p:spPr>
      </p:pic>
      <p:sp>
        <p:nvSpPr>
          <p:cNvPr id="184" name="テキスト ボックス 183">
            <a:extLst>
              <a:ext uri="{FF2B5EF4-FFF2-40B4-BE49-F238E27FC236}">
                <a16:creationId xmlns:a16="http://schemas.microsoft.com/office/drawing/2014/main" id="{FDB60101-153A-49BF-B30A-4F67FA5438C3}"/>
              </a:ext>
            </a:extLst>
          </p:cNvPr>
          <p:cNvSpPr txBox="1"/>
          <p:nvPr/>
        </p:nvSpPr>
        <p:spPr>
          <a:xfrm rot="20008148">
            <a:off x="3545949" y="5800170"/>
            <a:ext cx="633507"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早く</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83" name="テキスト ボックス 182">
            <a:extLst>
              <a:ext uri="{FF2B5EF4-FFF2-40B4-BE49-F238E27FC236}">
                <a16:creationId xmlns:a16="http://schemas.microsoft.com/office/drawing/2014/main" id="{1DC15F5E-C0FD-42F1-8078-F36067613055}"/>
              </a:ext>
            </a:extLst>
          </p:cNvPr>
          <p:cNvSpPr txBox="1"/>
          <p:nvPr/>
        </p:nvSpPr>
        <p:spPr>
          <a:xfrm rot="20219912">
            <a:off x="3135778" y="5734782"/>
            <a:ext cx="864339"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簡単に！</a:t>
            </a:r>
            <a:endParaRPr kumimoji="1" lang="ja-JP" altLang="en-US" sz="1400" dirty="0">
              <a:latin typeface="Meiryo UI" panose="020B0604030504040204" pitchFamily="50" charset="-128"/>
              <a:ea typeface="Meiryo UI" panose="020B0604030504040204" pitchFamily="50" charset="-128"/>
            </a:endParaRPr>
          </a:p>
        </p:txBody>
      </p:sp>
      <p:sp>
        <p:nvSpPr>
          <p:cNvPr id="1029" name="テキスト ボックス 1028">
            <a:extLst>
              <a:ext uri="{FF2B5EF4-FFF2-40B4-BE49-F238E27FC236}">
                <a16:creationId xmlns:a16="http://schemas.microsoft.com/office/drawing/2014/main" id="{713E2B98-B2B6-45A4-8AAC-4A781352F42B}"/>
              </a:ext>
            </a:extLst>
          </p:cNvPr>
          <p:cNvSpPr txBox="1"/>
          <p:nvPr/>
        </p:nvSpPr>
        <p:spPr>
          <a:xfrm rot="20200539">
            <a:off x="3716468" y="5730549"/>
            <a:ext cx="1518364"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どの位置でも</a:t>
            </a:r>
            <a:r>
              <a:rPr kumimoji="1" lang="en-US" altLang="ja-JP" sz="1400" dirty="0">
                <a:latin typeface="Meiryo UI" panose="020B0604030504040204" pitchFamily="50" charset="-128"/>
                <a:ea typeface="Meiryo UI" panose="020B0604030504040204" pitchFamily="50" charset="-128"/>
              </a:rPr>
              <a:t>OK‼</a:t>
            </a:r>
            <a:endParaRPr kumimoji="1" lang="ja-JP" altLang="en-US"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6007968" y="3256315"/>
            <a:ext cx="6183426" cy="3514383"/>
            <a:chOff x="568174" y="1744486"/>
            <a:chExt cx="6184626" cy="3514383"/>
          </a:xfrm>
        </p:grpSpPr>
        <p:sp>
          <p:nvSpPr>
            <p:cNvPr id="52" name="テキスト ボックス 51">
              <a:extLst>
                <a:ext uri="{FF2B5EF4-FFF2-40B4-BE49-F238E27FC236}">
                  <a16:creationId xmlns:a16="http://schemas.microsoft.com/office/drawing/2014/main" id="{E622F65D-230B-4516-8084-B5A88DBC4198}"/>
                </a:ext>
              </a:extLst>
            </p:cNvPr>
            <p:cNvSpPr txBox="1"/>
            <p:nvPr/>
          </p:nvSpPr>
          <p:spPr>
            <a:xfrm>
              <a:off x="4148313" y="4445175"/>
              <a:ext cx="1397890"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プラス方向</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pSp>
          <p:nvGrpSpPr>
            <p:cNvPr id="133" name="グループ化 132">
              <a:extLst>
                <a:ext uri="{FF2B5EF4-FFF2-40B4-BE49-F238E27FC236}">
                  <a16:creationId xmlns:a16="http://schemas.microsoft.com/office/drawing/2014/main" id="{69A56EA9-4B58-4A3C-A0D6-E79697996A6F}"/>
                </a:ext>
              </a:extLst>
            </p:cNvPr>
            <p:cNvGrpSpPr/>
            <p:nvPr/>
          </p:nvGrpSpPr>
          <p:grpSpPr>
            <a:xfrm>
              <a:off x="568174" y="1744486"/>
              <a:ext cx="6130025" cy="3490186"/>
              <a:chOff x="7114856" y="6654867"/>
              <a:chExt cx="6130025" cy="3490186"/>
            </a:xfrm>
          </p:grpSpPr>
          <p:sp>
            <p:nvSpPr>
              <p:cNvPr id="128" name="正方形/長方形 127">
                <a:extLst>
                  <a:ext uri="{FF2B5EF4-FFF2-40B4-BE49-F238E27FC236}">
                    <a16:creationId xmlns:a16="http://schemas.microsoft.com/office/drawing/2014/main" id="{8471543E-2E7C-4D78-AE29-CEBAC13F9BBD}"/>
                  </a:ext>
                </a:extLst>
              </p:cNvPr>
              <p:cNvSpPr/>
              <p:nvPr/>
            </p:nvSpPr>
            <p:spPr>
              <a:xfrm>
                <a:off x="7114856" y="6654867"/>
                <a:ext cx="6130025" cy="349018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1113E1B8-D669-4804-B0DB-B6E06A3DFB1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079" t="21978" r="30021" b="22667"/>
              <a:stretch/>
            </p:blipFill>
            <p:spPr>
              <a:xfrm rot="5400000">
                <a:off x="10918869" y="7423656"/>
                <a:ext cx="1805565" cy="2424072"/>
              </a:xfrm>
              <a:prstGeom prst="rect">
                <a:avLst/>
              </a:prstGeom>
            </p:spPr>
          </p:pic>
          <p:sp>
            <p:nvSpPr>
              <p:cNvPr id="72" name="正方形/長方形 71">
                <a:extLst>
                  <a:ext uri="{FF2B5EF4-FFF2-40B4-BE49-F238E27FC236}">
                    <a16:creationId xmlns:a16="http://schemas.microsoft.com/office/drawing/2014/main" id="{4DC1AD49-EA81-4EEE-90D0-68A16867DFBA}"/>
                  </a:ext>
                </a:extLst>
              </p:cNvPr>
              <p:cNvSpPr/>
              <p:nvPr/>
            </p:nvSpPr>
            <p:spPr>
              <a:xfrm>
                <a:off x="7137616" y="6730954"/>
                <a:ext cx="1678708" cy="39506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00FF"/>
                    </a:solidFill>
                    <a:latin typeface="Meiryo UI" panose="020B0604030504040204" pitchFamily="50" charset="-128"/>
                    <a:ea typeface="Meiryo UI" panose="020B0604030504040204" pitchFamily="50" charset="-128"/>
                  </a:rPr>
                  <a:t>対策（ソフト）</a:t>
                </a:r>
                <a:endParaRPr kumimoji="1" lang="ja-JP" altLang="en-US" b="1" dirty="0">
                  <a:solidFill>
                    <a:srgbClr val="0000FF"/>
                  </a:solidFill>
                  <a:latin typeface="Meiryo UI" panose="020B0604030504040204" pitchFamily="50" charset="-128"/>
                  <a:ea typeface="Meiryo UI" panose="020B0604030504040204" pitchFamily="50" charset="-128"/>
                </a:endParaRPr>
              </a:p>
            </p:txBody>
          </p:sp>
          <p:pic>
            <p:nvPicPr>
              <p:cNvPr id="130" name="図 129">
                <a:extLst>
                  <a:ext uri="{FF2B5EF4-FFF2-40B4-BE49-F238E27FC236}">
                    <a16:creationId xmlns:a16="http://schemas.microsoft.com/office/drawing/2014/main" id="{334C888B-3B19-4494-8B0D-2917E8ED61F7}"/>
                  </a:ext>
                </a:extLst>
              </p:cNvPr>
              <p:cNvPicPr>
                <a:picLocks noChangeAspect="1"/>
              </p:cNvPicPr>
              <p:nvPr/>
            </p:nvPicPr>
            <p:blipFill rotWithShape="1">
              <a:blip r:embed="rId15">
                <a:extLst>
                  <a:ext uri="{28A0092B-C50C-407E-A947-70E740481C1C}">
                    <a14:useLocalDpi xmlns:a14="http://schemas.microsoft.com/office/drawing/2010/main" val="0"/>
                  </a:ext>
                </a:extLst>
              </a:blip>
              <a:srcRect l="16324" t="13184" r="4088"/>
              <a:stretch/>
            </p:blipFill>
            <p:spPr>
              <a:xfrm>
                <a:off x="7559366" y="7732185"/>
                <a:ext cx="2411256" cy="1818715"/>
              </a:xfrm>
              <a:prstGeom prst="rect">
                <a:avLst/>
              </a:prstGeom>
            </p:spPr>
          </p:pic>
          <p:sp>
            <p:nvSpPr>
              <p:cNvPr id="132" name="矢印: 下 131">
                <a:extLst>
                  <a:ext uri="{FF2B5EF4-FFF2-40B4-BE49-F238E27FC236}">
                    <a16:creationId xmlns:a16="http://schemas.microsoft.com/office/drawing/2014/main" id="{36437364-E314-41FB-B75A-2BB228121701}"/>
                  </a:ext>
                </a:extLst>
              </p:cNvPr>
              <p:cNvSpPr/>
              <p:nvPr/>
            </p:nvSpPr>
            <p:spPr>
              <a:xfrm>
                <a:off x="8798882" y="8623124"/>
                <a:ext cx="270311" cy="4282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1E5D039C-2E97-48AE-84E6-889DC26E7A2A}"/>
                </a:ext>
              </a:extLst>
            </p:cNvPr>
            <p:cNvSpPr txBox="1"/>
            <p:nvPr/>
          </p:nvSpPr>
          <p:spPr>
            <a:xfrm>
              <a:off x="696697" y="4590182"/>
              <a:ext cx="3256652" cy="646331"/>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製品を回転させて製品を</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切りかけ部にセット</a:t>
              </a:r>
              <a:r>
                <a:rPr lang="ja-JP" altLang="en-US" b="1" dirty="0">
                  <a:latin typeface="Meiryo UI" panose="020B0604030504040204" pitchFamily="50" charset="-128"/>
                  <a:ea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rPr>
                <a:t>気遣い作業</a:t>
              </a:r>
              <a:endParaRPr kumimoji="1" lang="ja-JP" altLang="en-US" b="1" u="sng" dirty="0">
                <a:solidFill>
                  <a:srgbClr val="FF0000"/>
                </a:solidFill>
                <a:latin typeface="Meiryo UI" panose="020B0604030504040204" pitchFamily="50" charset="-128"/>
                <a:ea typeface="Meiryo UI" panose="020B0604030504040204" pitchFamily="50" charset="-128"/>
              </a:endParaRPr>
            </a:p>
          </p:txBody>
        </p:sp>
        <p:sp>
          <p:nvSpPr>
            <p:cNvPr id="131" name="テキスト ボックス 130">
              <a:extLst>
                <a:ext uri="{FF2B5EF4-FFF2-40B4-BE49-F238E27FC236}">
                  <a16:creationId xmlns:a16="http://schemas.microsoft.com/office/drawing/2014/main" id="{4BF54B9F-33CC-4D4C-BDDC-61F686461CA9}"/>
                </a:ext>
              </a:extLst>
            </p:cNvPr>
            <p:cNvSpPr txBox="1"/>
            <p:nvPr/>
          </p:nvSpPr>
          <p:spPr>
            <a:xfrm>
              <a:off x="3997986" y="4612538"/>
              <a:ext cx="2754814" cy="646331"/>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矢印マークを上側にして</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製品を</a:t>
              </a:r>
              <a:r>
                <a:rPr kumimoji="1" lang="ja-JP" altLang="en-US" b="1" u="sng" dirty="0">
                  <a:solidFill>
                    <a:srgbClr val="0000FF"/>
                  </a:solidFill>
                  <a:latin typeface="Meiryo UI" panose="020B0604030504040204" pitchFamily="50" charset="-128"/>
                  <a:ea typeface="Meiryo UI" panose="020B0604030504040204" pitchFamily="50" charset="-128"/>
                </a:rPr>
                <a:t>そのまま治具にセット</a:t>
              </a:r>
            </a:p>
          </p:txBody>
        </p:sp>
        <p:sp>
          <p:nvSpPr>
            <p:cNvPr id="151" name="テキスト ボックス 150">
              <a:extLst>
                <a:ext uri="{FF2B5EF4-FFF2-40B4-BE49-F238E27FC236}">
                  <a16:creationId xmlns:a16="http://schemas.microsoft.com/office/drawing/2014/main" id="{1E5D039C-2E97-48AE-84E6-889DC26E7A2A}"/>
                </a:ext>
              </a:extLst>
            </p:cNvPr>
            <p:cNvSpPr txBox="1"/>
            <p:nvPr/>
          </p:nvSpPr>
          <p:spPr>
            <a:xfrm>
              <a:off x="1865176" y="2428806"/>
              <a:ext cx="877333" cy="369332"/>
            </a:xfrm>
            <a:prstGeom prst="rect">
              <a:avLst/>
            </a:prstGeom>
            <a:noFill/>
          </p:spPr>
          <p:txBody>
            <a:bodyPr wrap="none" rtlCol="0">
              <a:spAutoFit/>
            </a:bodyPr>
            <a:lstStyle/>
            <a:p>
              <a:r>
                <a:rPr lang="ja-JP" altLang="en-US" b="1" dirty="0">
                  <a:solidFill>
                    <a:srgbClr val="FF0000"/>
                  </a:solidFill>
                  <a:latin typeface="Meiryo UI" panose="020B0604030504040204" pitchFamily="50" charset="-128"/>
                  <a:ea typeface="Meiryo UI" panose="020B0604030504040204" pitchFamily="50" charset="-128"/>
                </a:rPr>
                <a:t>改善</a:t>
              </a:r>
              <a:r>
                <a:rPr kumimoji="1" lang="ja-JP" altLang="en-US" b="1" dirty="0">
                  <a:solidFill>
                    <a:srgbClr val="FF0000"/>
                  </a:solidFill>
                  <a:latin typeface="Meiryo UI" panose="020B0604030504040204" pitchFamily="50" charset="-128"/>
                  <a:ea typeface="Meiryo UI" panose="020B0604030504040204" pitchFamily="50" charset="-128"/>
                </a:rPr>
                <a:t>前</a:t>
              </a:r>
              <a:endParaRPr kumimoji="1" lang="en-US" altLang="ja-JP" b="1" dirty="0">
                <a:solidFill>
                  <a:srgbClr val="FF0000"/>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1E5D039C-2E97-48AE-84E6-889DC26E7A2A}"/>
                </a:ext>
              </a:extLst>
            </p:cNvPr>
            <p:cNvSpPr txBox="1"/>
            <p:nvPr/>
          </p:nvSpPr>
          <p:spPr>
            <a:xfrm>
              <a:off x="4823426" y="2462340"/>
              <a:ext cx="877333" cy="369332"/>
            </a:xfrm>
            <a:prstGeom prst="rect">
              <a:avLst/>
            </a:prstGeom>
            <a:noFill/>
          </p:spPr>
          <p:txBody>
            <a:bodyPr wrap="none" rtlCol="0">
              <a:spAutoFit/>
            </a:bodyPr>
            <a:lstStyle/>
            <a:p>
              <a:r>
                <a:rPr kumimoji="1" lang="ja-JP" altLang="en-US" b="1" dirty="0">
                  <a:solidFill>
                    <a:srgbClr val="0000FF"/>
                  </a:solidFill>
                  <a:latin typeface="Meiryo UI" panose="020B0604030504040204" pitchFamily="50" charset="-128"/>
                  <a:ea typeface="Meiryo UI" panose="020B0604030504040204" pitchFamily="50" charset="-128"/>
                </a:rPr>
                <a:t>改善後</a:t>
              </a:r>
              <a:endParaRPr kumimoji="1" lang="en-US" altLang="ja-JP" b="1" dirty="0">
                <a:solidFill>
                  <a:srgbClr val="0000FF"/>
                </a:solidFill>
                <a:latin typeface="Meiryo UI" panose="020B0604030504040204" pitchFamily="50" charset="-128"/>
                <a:ea typeface="Meiryo UI" panose="020B0604030504040204" pitchFamily="50" charset="-128"/>
              </a:endParaRPr>
            </a:p>
          </p:txBody>
        </p:sp>
      </p:grpSp>
      <p:pic>
        <p:nvPicPr>
          <p:cNvPr id="4" name="図 3">
            <a:extLst>
              <a:ext uri="{FF2B5EF4-FFF2-40B4-BE49-F238E27FC236}">
                <a16:creationId xmlns:a16="http://schemas.microsoft.com/office/drawing/2014/main" id="{BB002F78-5EC0-4B56-B43E-62FA24FD5636}"/>
              </a:ext>
            </a:extLst>
          </p:cNvPr>
          <p:cNvPicPr>
            <a:picLocks noChangeAspect="1"/>
          </p:cNvPicPr>
          <p:nvPr/>
        </p:nvPicPr>
        <p:blipFill>
          <a:blip r:embed="rId16"/>
          <a:stretch>
            <a:fillRect/>
          </a:stretch>
        </p:blipFill>
        <p:spPr>
          <a:xfrm>
            <a:off x="9311576" y="3351268"/>
            <a:ext cx="2563757" cy="577715"/>
          </a:xfrm>
          <a:prstGeom prst="rect">
            <a:avLst/>
          </a:prstGeom>
        </p:spPr>
      </p:pic>
      <p:sp>
        <p:nvSpPr>
          <p:cNvPr id="9" name="テキスト ボックス 8">
            <a:extLst>
              <a:ext uri="{FF2B5EF4-FFF2-40B4-BE49-F238E27FC236}">
                <a16:creationId xmlns:a16="http://schemas.microsoft.com/office/drawing/2014/main" id="{5E86B02D-6528-4734-856E-B6F3301FCA92}"/>
              </a:ext>
            </a:extLst>
          </p:cNvPr>
          <p:cNvSpPr txBox="1"/>
          <p:nvPr/>
        </p:nvSpPr>
        <p:spPr>
          <a:xfrm>
            <a:off x="8302053" y="3255467"/>
            <a:ext cx="1130898" cy="338554"/>
          </a:xfrm>
          <a:prstGeom prst="rect">
            <a:avLst/>
          </a:prstGeom>
          <a:noFill/>
        </p:spPr>
        <p:txBody>
          <a:bodyPr wrap="square" rtlCol="0">
            <a:spAutoFit/>
          </a:bodyPr>
          <a:lstStyle/>
          <a:p>
            <a:r>
              <a:rPr kumimoji="1" lang="en-US" altLang="ja-JP" sz="1600" dirty="0">
                <a:latin typeface="Meiryo UI" panose="020B0604030504040204" pitchFamily="50" charset="-128"/>
                <a:ea typeface="Meiryo UI" panose="020B0604030504040204" pitchFamily="50" charset="-128"/>
              </a:rPr>
              <a:t>N</a:t>
            </a:r>
            <a:r>
              <a:rPr kumimoji="1" lang="ja-JP" altLang="en-US" sz="1600" dirty="0">
                <a:latin typeface="Meiryo UI" panose="020B0604030504040204" pitchFamily="50" charset="-128"/>
                <a:ea typeface="Meiryo UI" panose="020B0604030504040204" pitchFamily="50" charset="-128"/>
              </a:rPr>
              <a:t>増し結果</a:t>
            </a:r>
          </a:p>
        </p:txBody>
      </p:sp>
      <p:pic>
        <p:nvPicPr>
          <p:cNvPr id="178" name="図 177">
            <a:extLst>
              <a:ext uri="{FF2B5EF4-FFF2-40B4-BE49-F238E27FC236}">
                <a16:creationId xmlns:a16="http://schemas.microsoft.com/office/drawing/2014/main" id="{30D286C6-58EC-49CD-91D2-EF8479042209}"/>
              </a:ext>
            </a:extLst>
          </p:cNvPr>
          <p:cNvPicPr>
            <a:picLocks noChangeAspect="1"/>
          </p:cNvPicPr>
          <p:nvPr/>
        </p:nvPicPr>
        <p:blipFill rotWithShape="1">
          <a:blip r:embed="rId17"/>
          <a:srcRect l="10010" r="-17101" b="1633"/>
          <a:stretch/>
        </p:blipFill>
        <p:spPr>
          <a:xfrm>
            <a:off x="10596234" y="4624436"/>
            <a:ext cx="688296" cy="906907"/>
          </a:xfrm>
          <a:prstGeom prst="rect">
            <a:avLst/>
          </a:prstGeom>
        </p:spPr>
      </p:pic>
      <p:sp>
        <p:nvSpPr>
          <p:cNvPr id="127" name="正方形/長方形 126">
            <a:extLst>
              <a:ext uri="{FF2B5EF4-FFF2-40B4-BE49-F238E27FC236}">
                <a16:creationId xmlns:a16="http://schemas.microsoft.com/office/drawing/2014/main" id="{8E3CC08D-BE0C-4986-BD67-F4E23EF476AE}"/>
              </a:ext>
            </a:extLst>
          </p:cNvPr>
          <p:cNvSpPr/>
          <p:nvPr/>
        </p:nvSpPr>
        <p:spPr>
          <a:xfrm>
            <a:off x="3474305" y="4008277"/>
            <a:ext cx="164685" cy="150655"/>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1505563165"/>
      </p:ext>
    </p:extLst>
  </p:cSld>
  <p:clrMapOvr>
    <a:masterClrMapping/>
  </p:clrMapOvr>
  <p:transition advTm="468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16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62"/>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61"/>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0"/>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6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500"/>
                                        <p:tgtEl>
                                          <p:spTgt spid="127"/>
                                        </p:tgtEl>
                                      </p:cBhvr>
                                    </p:animEffect>
                                  </p:childTnLst>
                                </p:cTn>
                              </p:par>
                              <p:par>
                                <p:cTn id="24" presetID="10" presetClass="entr" presetSubtype="0" fill="hold" nodeType="withEffect">
                                  <p:stCondLst>
                                    <p:cond delay="0"/>
                                  </p:stCondLst>
                                  <p:childTnLst>
                                    <p:set>
                                      <p:cBhvr>
                                        <p:cTn id="25" dur="1" fill="hold">
                                          <p:stCondLst>
                                            <p:cond delay="0"/>
                                          </p:stCondLst>
                                        </p:cTn>
                                        <p:tgtEl>
                                          <p:spTgt spid="175"/>
                                        </p:tgtEl>
                                        <p:attrNameLst>
                                          <p:attrName>style.visibility</p:attrName>
                                        </p:attrNameLst>
                                      </p:cBhvr>
                                      <p:to>
                                        <p:strVal val="visible"/>
                                      </p:to>
                                    </p:set>
                                    <p:animEffect transition="in" filter="fade">
                                      <p:cBhvr>
                                        <p:cTn id="26" dur="500"/>
                                        <p:tgtEl>
                                          <p:spTgt spid="175"/>
                                        </p:tgtEl>
                                      </p:cBhvr>
                                    </p:animEffect>
                                  </p:childTnLst>
                                </p:cTn>
                              </p:par>
                              <p:par>
                                <p:cTn id="27" presetID="10" presetClass="entr" presetSubtype="0" fill="hold" nodeType="withEffect">
                                  <p:stCondLst>
                                    <p:cond delay="0"/>
                                  </p:stCondLst>
                                  <p:childTnLst>
                                    <p:set>
                                      <p:cBhvr>
                                        <p:cTn id="28" dur="1" fill="hold">
                                          <p:stCondLst>
                                            <p:cond delay="0"/>
                                          </p:stCondLst>
                                        </p:cTn>
                                        <p:tgtEl>
                                          <p:spTgt spid="177"/>
                                        </p:tgtEl>
                                        <p:attrNameLst>
                                          <p:attrName>style.visibility</p:attrName>
                                        </p:attrNameLst>
                                      </p:cBhvr>
                                      <p:to>
                                        <p:strVal val="visible"/>
                                      </p:to>
                                    </p:set>
                                    <p:animEffect transition="in" filter="fade">
                                      <p:cBhvr>
                                        <p:cTn id="29" dur="500"/>
                                        <p:tgtEl>
                                          <p:spTgt spid="17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048"/>
                                        </p:tgtEl>
                                        <p:attrNameLst>
                                          <p:attrName>style.visibility</p:attrName>
                                        </p:attrNameLst>
                                      </p:cBhvr>
                                      <p:to>
                                        <p:strVal val="visible"/>
                                      </p:to>
                                    </p:set>
                                    <p:animEffect transition="in" filter="fade">
                                      <p:cBhvr>
                                        <p:cTn id="37" dur="500"/>
                                        <p:tgtEl>
                                          <p:spTgt spid="10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3"/>
                                        </p:tgtEl>
                                        <p:attrNameLst>
                                          <p:attrName>style.visibility</p:attrName>
                                        </p:attrNameLst>
                                      </p:cBhvr>
                                      <p:to>
                                        <p:strVal val="visible"/>
                                      </p:to>
                                    </p:set>
                                    <p:animEffect transition="in" filter="fade">
                                      <p:cBhvr>
                                        <p:cTn id="40" dur="500"/>
                                        <p:tgtEl>
                                          <p:spTgt spid="18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4"/>
                                        </p:tgtEl>
                                        <p:attrNameLst>
                                          <p:attrName>style.visibility</p:attrName>
                                        </p:attrNameLst>
                                      </p:cBhvr>
                                      <p:to>
                                        <p:strVal val="visible"/>
                                      </p:to>
                                    </p:set>
                                    <p:animEffect transition="in" filter="fade">
                                      <p:cBhvr>
                                        <p:cTn id="43" dur="500"/>
                                        <p:tgtEl>
                                          <p:spTgt spid="1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fade">
                                      <p:cBhvr>
                                        <p:cTn id="46" dur="500"/>
                                        <p:tgtEl>
                                          <p:spTgt spid="1029"/>
                                        </p:tgtEl>
                                      </p:cBhvr>
                                    </p:animEffect>
                                  </p:childTnLst>
                                </p:cTn>
                              </p:par>
                              <p:par>
                                <p:cTn id="47" presetID="10" presetClass="entr" presetSubtype="0" fill="hold" nodeType="withEffect">
                                  <p:stCondLst>
                                    <p:cond delay="0"/>
                                  </p:stCondLst>
                                  <p:childTnLst>
                                    <p:set>
                                      <p:cBhvr>
                                        <p:cTn id="48" dur="1" fill="hold">
                                          <p:stCondLst>
                                            <p:cond delay="0"/>
                                          </p:stCondLst>
                                        </p:cTn>
                                        <p:tgtEl>
                                          <p:spTgt spid="1052"/>
                                        </p:tgtEl>
                                        <p:attrNameLst>
                                          <p:attrName>style.visibility</p:attrName>
                                        </p:attrNameLst>
                                      </p:cBhvr>
                                      <p:to>
                                        <p:strVal val="visible"/>
                                      </p:to>
                                    </p:set>
                                    <p:animEffect transition="in" filter="fade">
                                      <p:cBhvr>
                                        <p:cTn id="49" dur="500"/>
                                        <p:tgtEl>
                                          <p:spTgt spid="10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6"/>
                                        </p:tgtEl>
                                        <p:attrNameLst>
                                          <p:attrName>style.visibility</p:attrName>
                                        </p:attrNameLst>
                                      </p:cBhvr>
                                      <p:to>
                                        <p:strVal val="visible"/>
                                      </p:to>
                                    </p:set>
                                    <p:animEffect transition="in" filter="fade">
                                      <p:cBhvr>
                                        <p:cTn id="55" dur="500"/>
                                        <p:tgtEl>
                                          <p:spTgt spid="18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exit" presetSubtype="0" fill="hold" nodeType="withEffect">
                                  <p:stCondLst>
                                    <p:cond delay="0"/>
                                  </p:stCondLst>
                                  <p:childTnLst>
                                    <p:set>
                                      <p:cBhvr>
                                        <p:cTn id="66" dur="1" fill="hold">
                                          <p:stCondLst>
                                            <p:cond delay="0"/>
                                          </p:stCondLst>
                                        </p:cTn>
                                        <p:tgtEl>
                                          <p:spTgt spid="17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77"/>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78"/>
                                        </p:tgtEl>
                                        <p:attrNameLst>
                                          <p:attrName>style.visibility</p:attrName>
                                        </p:attrNameLst>
                                      </p:cBhvr>
                                      <p:to>
                                        <p:strVal val="visible"/>
                                      </p:to>
                                    </p:set>
                                    <p:animEffect transition="in" filter="fade">
                                      <p:cBhvr>
                                        <p:cTn id="71"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9" grpId="0" animBg="1"/>
      <p:bldP spid="161" grpId="0" animBg="1"/>
      <p:bldP spid="162" grpId="0" animBg="1"/>
      <p:bldP spid="169" grpId="0"/>
      <p:bldP spid="186" grpId="0"/>
      <p:bldP spid="155" grpId="0" animBg="1"/>
      <p:bldP spid="184" grpId="0"/>
      <p:bldP spid="183" grpId="0"/>
      <p:bldP spid="1029" grpId="0"/>
      <p:bldP spid="9" grpId="0"/>
      <p:bldP spid="1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41" y="1052547"/>
            <a:ext cx="1142856" cy="867398"/>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 r="2902" b="10977"/>
          <a:stretch/>
        </p:blipFill>
        <p:spPr>
          <a:xfrm>
            <a:off x="6685844" y="-114792"/>
            <a:ext cx="911345" cy="835552"/>
          </a:xfrm>
          <a:prstGeom prst="rect">
            <a:avLst/>
          </a:prstGeom>
        </p:spPr>
      </p:pic>
      <p:graphicFrame>
        <p:nvGraphicFramePr>
          <p:cNvPr id="117" name="グラフ 116"/>
          <p:cNvGraphicFramePr>
            <a:graphicFrameLocks/>
          </p:cNvGraphicFramePr>
          <p:nvPr>
            <p:extLst>
              <p:ext uri="{D42A27DB-BD31-4B8C-83A1-F6EECF244321}">
                <p14:modId xmlns:p14="http://schemas.microsoft.com/office/powerpoint/2010/main" val="2414293674"/>
              </p:ext>
            </p:extLst>
          </p:nvPr>
        </p:nvGraphicFramePr>
        <p:xfrm>
          <a:off x="293424" y="4170680"/>
          <a:ext cx="2515033" cy="241949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3" name="グラフ 92"/>
          <p:cNvGraphicFramePr>
            <a:graphicFrameLocks/>
          </p:cNvGraphicFramePr>
          <p:nvPr/>
        </p:nvGraphicFramePr>
        <p:xfrm>
          <a:off x="2497352" y="1426944"/>
          <a:ext cx="3456611" cy="18224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グラフ 10"/>
          <p:cNvGraphicFramePr>
            <a:graphicFrameLocks/>
          </p:cNvGraphicFramePr>
          <p:nvPr>
            <p:extLst>
              <p:ext uri="{D42A27DB-BD31-4B8C-83A1-F6EECF244321}">
                <p14:modId xmlns:p14="http://schemas.microsoft.com/office/powerpoint/2010/main" val="3269091938"/>
              </p:ext>
            </p:extLst>
          </p:nvPr>
        </p:nvGraphicFramePr>
        <p:xfrm>
          <a:off x="129468" y="1393198"/>
          <a:ext cx="2512689" cy="1901023"/>
        </p:xfrm>
        <a:graphic>
          <a:graphicData uri="http://schemas.openxmlformats.org/drawingml/2006/chart">
            <c:chart xmlns:c="http://schemas.openxmlformats.org/drawingml/2006/chart" xmlns:r="http://schemas.openxmlformats.org/officeDocument/2006/relationships" r:id="rId8"/>
          </a:graphicData>
        </a:graphic>
      </p:graphicFrame>
      <p:sp>
        <p:nvSpPr>
          <p:cNvPr id="13" name="テキスト ボックス 12"/>
          <p:cNvSpPr txBox="1"/>
          <p:nvPr/>
        </p:nvSpPr>
        <p:spPr>
          <a:xfrm>
            <a:off x="4802060" y="2199882"/>
            <a:ext cx="1199850" cy="369332"/>
          </a:xfrm>
          <a:prstGeom prst="rect">
            <a:avLst/>
          </a:prstGeom>
          <a:noFill/>
        </p:spPr>
        <p:txBody>
          <a:bodyPr wrap="square" rtlCol="0">
            <a:spAutoFit/>
          </a:bodyPr>
          <a:lstStyle/>
          <a:p>
            <a:r>
              <a:rPr kumimoji="1" lang="en-US" altLang="ja-JP" b="1" dirty="0">
                <a:solidFill>
                  <a:srgbClr val="0000FF"/>
                </a:solidFill>
                <a:latin typeface="Meiryo UI" panose="020B0604030504040204" pitchFamily="50" charset="-128"/>
                <a:ea typeface="Meiryo UI" panose="020B0604030504040204" pitchFamily="50" charset="-128"/>
              </a:rPr>
              <a:t>0</a:t>
            </a:r>
            <a:r>
              <a:rPr kumimoji="1" lang="ja-JP" altLang="en-US" b="1" dirty="0">
                <a:solidFill>
                  <a:srgbClr val="0000FF"/>
                </a:solidFill>
                <a:latin typeface="Meiryo UI" panose="020B0604030504040204" pitchFamily="50" charset="-128"/>
                <a:ea typeface="Meiryo UI" panose="020B0604030504040204" pitchFamily="50" charset="-128"/>
              </a:rPr>
              <a:t>継続中</a:t>
            </a:r>
            <a:endParaRPr kumimoji="1" lang="en-US" altLang="ja-JP" b="1" dirty="0">
              <a:solidFill>
                <a:srgbClr val="0000FF"/>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40755" y="830578"/>
            <a:ext cx="1550424"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①効果の確認</a:t>
            </a:r>
          </a:p>
        </p:txBody>
      </p:sp>
      <p:sp>
        <p:nvSpPr>
          <p:cNvPr id="81" name="テキスト ボックス 80"/>
          <p:cNvSpPr txBox="1"/>
          <p:nvPr/>
        </p:nvSpPr>
        <p:spPr>
          <a:xfrm flipH="1">
            <a:off x="-3648" y="1270434"/>
            <a:ext cx="121438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日）</a:t>
            </a:r>
            <a:endParaRPr kumimoji="1" lang="ja-JP" altLang="en-US" sz="10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160518" y="81673"/>
            <a:ext cx="3706464"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効果の確認、標準化</a:t>
            </a:r>
          </a:p>
        </p:txBody>
      </p:sp>
      <p:sp>
        <p:nvSpPr>
          <p:cNvPr id="3" name="テキスト ボックス 2"/>
          <p:cNvSpPr txBox="1"/>
          <p:nvPr/>
        </p:nvSpPr>
        <p:spPr>
          <a:xfrm>
            <a:off x="697158" y="3288510"/>
            <a:ext cx="1949573"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図</a:t>
            </a:r>
            <a:r>
              <a:rPr lang="en-US" altLang="ja-JP" sz="1600" dirty="0">
                <a:latin typeface="Meiryo UI" panose="020B0604030504040204" pitchFamily="50" charset="-128"/>
                <a:ea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rPr>
              <a:t>不良対策結果</a:t>
            </a:r>
            <a:endParaRPr kumimoji="1" lang="ja-JP" altLang="en-US" sz="1600" dirty="0">
              <a:latin typeface="Meiryo UI" panose="020B0604030504040204" pitchFamily="50" charset="-128"/>
              <a:ea typeface="Meiryo UI" panose="020B0604030504040204" pitchFamily="50" charset="-128"/>
            </a:endParaRPr>
          </a:p>
        </p:txBody>
      </p:sp>
      <p:sp>
        <p:nvSpPr>
          <p:cNvPr id="165" name="テキスト ボックス 164"/>
          <p:cNvSpPr txBox="1"/>
          <p:nvPr/>
        </p:nvSpPr>
        <p:spPr>
          <a:xfrm rot="1087273">
            <a:off x="2250190" y="3228161"/>
            <a:ext cx="1398429" cy="369332"/>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スゴッ！</a:t>
            </a:r>
            <a:endParaRPr lang="en-US" altLang="ja-JP" b="1" dirty="0">
              <a:latin typeface="Meiryo UI" panose="020B0604030504040204" pitchFamily="50" charset="-128"/>
              <a:ea typeface="Meiryo UI" panose="020B0604030504040204" pitchFamily="50" charset="-128"/>
            </a:endParaRPr>
          </a:p>
        </p:txBody>
      </p:sp>
      <p:sp>
        <p:nvSpPr>
          <p:cNvPr id="166" name="テキスト ボックス 165"/>
          <p:cNvSpPr txBox="1"/>
          <p:nvPr/>
        </p:nvSpPr>
        <p:spPr>
          <a:xfrm rot="21046068">
            <a:off x="3442143" y="1025080"/>
            <a:ext cx="2770828" cy="707886"/>
          </a:xfrm>
          <a:prstGeom prst="rect">
            <a:avLst/>
          </a:prstGeom>
          <a:noFill/>
        </p:spPr>
        <p:txBody>
          <a:bodyPr wrap="square" rtlCol="0">
            <a:spAutoFit/>
          </a:bodyPr>
          <a:lstStyle/>
          <a:p>
            <a:r>
              <a:rPr kumimoji="1" lang="ja-JP" altLang="en-US" sz="4000" b="1" spc="50" dirty="0">
                <a:ln w="12700" cmpd="sng">
                  <a:solidFill>
                    <a:schemeClr val="tx1"/>
                  </a:solidFill>
                  <a:prstDash val="solid"/>
                </a:ln>
                <a:solidFill>
                  <a:srgbClr val="FFFF00"/>
                </a:solidFill>
                <a:effectLst>
                  <a:glow rad="38100">
                    <a:schemeClr val="accent1">
                      <a:alpha val="4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目標達成</a:t>
            </a:r>
            <a:r>
              <a:rPr kumimoji="1" lang="en-US" altLang="ja-JP" sz="4000" b="1" spc="50" dirty="0">
                <a:ln w="12700" cmpd="sng">
                  <a:solidFill>
                    <a:schemeClr val="tx1"/>
                  </a:solidFill>
                  <a:prstDash val="solid"/>
                </a:ln>
                <a:solidFill>
                  <a:srgbClr val="FFFF00"/>
                </a:solidFill>
                <a:effectLst>
                  <a:glow rad="38100">
                    <a:schemeClr val="accent1">
                      <a:alpha val="4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ja-JP" altLang="en-US" sz="4000" b="1" spc="50" dirty="0">
              <a:ln w="12700" cmpd="sng">
                <a:solidFill>
                  <a:schemeClr val="tx1"/>
                </a:solidFill>
                <a:prstDash val="solid"/>
              </a:ln>
              <a:solidFill>
                <a:srgbClr val="FFFF00"/>
              </a:solidFill>
              <a:effectLst>
                <a:glow rad="38100">
                  <a:schemeClr val="accent1">
                    <a:alpha val="4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97" name="テキスト ボックス 16">
            <a:extLst>
              <a:ext uri="{FF2B5EF4-FFF2-40B4-BE49-F238E27FC236}">
                <a16:creationId xmlns:a16="http://schemas.microsoft.com/office/drawing/2014/main" id="{E0445E70-5BB0-4FDC-A33F-8D6E6E656A54}"/>
              </a:ext>
            </a:extLst>
          </p:cNvPr>
          <p:cNvSpPr txBox="1"/>
          <p:nvPr/>
        </p:nvSpPr>
        <p:spPr>
          <a:xfrm>
            <a:off x="8790934" y="1223165"/>
            <a:ext cx="875282" cy="4225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H/</a:t>
            </a:r>
            <a:r>
              <a:rPr lang="ja-JP" altLang="en-US" sz="1000" dirty="0">
                <a:latin typeface="Meiryo UI" panose="020B0604030504040204" pitchFamily="50" charset="-128"/>
                <a:ea typeface="Meiryo UI" panose="020B0604030504040204" pitchFamily="50" charset="-128"/>
              </a:rPr>
              <a:t>日）</a:t>
            </a:r>
            <a:endParaRPr kumimoji="1" lang="en-US" altLang="ja-JP" sz="1000" dirty="0">
              <a:latin typeface="Meiryo UI" panose="020B0604030504040204" pitchFamily="50" charset="-128"/>
              <a:ea typeface="Meiryo UI" panose="020B0604030504040204" pitchFamily="50" charset="-128"/>
            </a:endParaRPr>
          </a:p>
        </p:txBody>
      </p:sp>
      <p:sp>
        <p:nvSpPr>
          <p:cNvPr id="184" name="角丸四角形 183"/>
          <p:cNvSpPr/>
          <p:nvPr/>
        </p:nvSpPr>
        <p:spPr>
          <a:xfrm>
            <a:off x="2926933" y="3693899"/>
            <a:ext cx="3254755" cy="411916"/>
          </a:xfrm>
          <a:prstGeom prst="roundRect">
            <a:avLst>
              <a:gd name="adj" fmla="val 13776"/>
            </a:avLst>
          </a:prstGeom>
          <a:solidFill>
            <a:srgbClr val="FFFCB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000FF"/>
                </a:solidFill>
                <a:latin typeface="Meiryo UI" panose="020B0604030504040204" pitchFamily="50" charset="-128"/>
                <a:ea typeface="Meiryo UI" panose="020B0604030504040204" pitchFamily="50" charset="-128"/>
              </a:rPr>
              <a:t>金額効果</a:t>
            </a:r>
            <a:r>
              <a:rPr lang="en-US" altLang="ja-JP" sz="2000" b="1" dirty="0">
                <a:solidFill>
                  <a:srgbClr val="0000FF"/>
                </a:solidFill>
                <a:latin typeface="Meiryo UI" panose="020B0604030504040204" pitchFamily="50" charset="-128"/>
                <a:ea typeface="Meiryo UI" panose="020B0604030504040204" pitchFamily="50" charset="-128"/>
              </a:rPr>
              <a:t>944.4</a:t>
            </a:r>
            <a:r>
              <a:rPr lang="ja-JP" altLang="en-US" sz="2000" b="1" dirty="0">
                <a:solidFill>
                  <a:srgbClr val="0000FF"/>
                </a:solidFill>
                <a:latin typeface="Meiryo UI" panose="020B0604030504040204" pitchFamily="50" charset="-128"/>
                <a:ea typeface="Meiryo UI" panose="020B0604030504040204" pitchFamily="50" charset="-128"/>
              </a:rPr>
              <a:t>千円</a:t>
            </a:r>
            <a:r>
              <a:rPr lang="en-US" altLang="ja-JP" sz="2000" b="1" dirty="0">
                <a:solidFill>
                  <a:srgbClr val="0000FF"/>
                </a:solidFill>
                <a:latin typeface="Meiryo UI" panose="020B0604030504040204" pitchFamily="50" charset="-128"/>
                <a:ea typeface="Meiryo UI" panose="020B0604030504040204" pitchFamily="50" charset="-128"/>
              </a:rPr>
              <a:t>/</a:t>
            </a:r>
            <a:r>
              <a:rPr lang="ja-JP" altLang="en-US" sz="2000" b="1" dirty="0">
                <a:solidFill>
                  <a:srgbClr val="0000FF"/>
                </a:solidFill>
                <a:latin typeface="Meiryo UI" panose="020B0604030504040204" pitchFamily="50" charset="-128"/>
                <a:ea typeface="Meiryo UI" panose="020B0604030504040204" pitchFamily="50" charset="-128"/>
              </a:rPr>
              <a:t>年</a:t>
            </a:r>
            <a:endParaRPr lang="en-US" altLang="ja-JP" sz="2000" b="1" dirty="0">
              <a:solidFill>
                <a:srgbClr val="0000FF"/>
              </a:solidFill>
              <a:latin typeface="Meiryo UI" panose="020B0604030504040204" pitchFamily="50" charset="-128"/>
              <a:ea typeface="Meiryo UI" panose="020B0604030504040204" pitchFamily="50" charset="-128"/>
            </a:endParaRPr>
          </a:p>
        </p:txBody>
      </p:sp>
      <p:sp>
        <p:nvSpPr>
          <p:cNvPr id="94" name="テキスト ボックス 93"/>
          <p:cNvSpPr txBox="1"/>
          <p:nvPr/>
        </p:nvSpPr>
        <p:spPr>
          <a:xfrm flipH="1">
            <a:off x="2404964" y="1270434"/>
            <a:ext cx="103008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97" name="グラフ 96"/>
          <p:cNvGraphicFramePr>
            <a:graphicFrameLocks/>
          </p:cNvGraphicFramePr>
          <p:nvPr>
            <p:extLst>
              <p:ext uri="{D42A27DB-BD31-4B8C-83A1-F6EECF244321}">
                <p14:modId xmlns:p14="http://schemas.microsoft.com/office/powerpoint/2010/main" val="3853413679"/>
              </p:ext>
            </p:extLst>
          </p:nvPr>
        </p:nvGraphicFramePr>
        <p:xfrm>
          <a:off x="5816510" y="1105439"/>
          <a:ext cx="3037421" cy="2174868"/>
        </p:xfrm>
        <a:graphic>
          <a:graphicData uri="http://schemas.openxmlformats.org/drawingml/2006/chart">
            <c:chart xmlns:c="http://schemas.openxmlformats.org/drawingml/2006/chart" xmlns:r="http://schemas.openxmlformats.org/officeDocument/2006/relationships" r:id="rId9"/>
          </a:graphicData>
        </a:graphic>
      </p:graphicFrame>
      <p:sp>
        <p:nvSpPr>
          <p:cNvPr id="98" name="テキスト ボックス 97"/>
          <p:cNvSpPr txBox="1"/>
          <p:nvPr/>
        </p:nvSpPr>
        <p:spPr>
          <a:xfrm flipH="1">
            <a:off x="5713263" y="1396087"/>
            <a:ext cx="103008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（個</a:t>
            </a:r>
            <a:r>
              <a:rPr lang="en-US" altLang="ja-JP" sz="1000" dirty="0">
                <a:latin typeface="Meiryo UI" panose="020B0604030504040204" pitchFamily="50" charset="-128"/>
                <a:ea typeface="Meiryo UI" panose="020B0604030504040204" pitchFamily="50" charset="-128"/>
              </a:rPr>
              <a:t>/H</a:t>
            </a:r>
            <a:r>
              <a:rPr lang="ja-JP" altLang="en-US"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flipH="1">
            <a:off x="8252859" y="1396087"/>
            <a:ext cx="103008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6956563" y="2254189"/>
            <a:ext cx="776175" cy="523220"/>
          </a:xfrm>
          <a:prstGeom prst="rect">
            <a:avLst/>
          </a:prstGeom>
          <a:noFill/>
          <a:ln>
            <a:noFill/>
          </a:ln>
        </p:spPr>
        <p:txBody>
          <a:bodyPr wrap="none" rtlCol="0">
            <a:spAutoFit/>
          </a:bodyPr>
          <a:lstStyle/>
          <a:p>
            <a:pPr algn="ctr"/>
            <a:r>
              <a:rPr kumimoji="1" lang="ja-JP" altLang="en-US" sz="1400" b="1" dirty="0">
                <a:solidFill>
                  <a:srgbClr val="0000FF"/>
                </a:solidFill>
                <a:latin typeface="Meiryo UI" panose="020B0604030504040204" pitchFamily="50" charset="-128"/>
                <a:ea typeface="Meiryo UI" panose="020B0604030504040204" pitchFamily="50" charset="-128"/>
              </a:rPr>
              <a:t>生産性</a:t>
            </a:r>
            <a:endParaRPr kumimoji="1" lang="en-US" altLang="ja-JP" sz="1400" b="1" dirty="0">
              <a:solidFill>
                <a:srgbClr val="0000FF"/>
              </a:solidFill>
              <a:latin typeface="Meiryo UI" panose="020B0604030504040204" pitchFamily="50" charset="-128"/>
              <a:ea typeface="Meiryo UI" panose="020B0604030504040204" pitchFamily="50" charset="-128"/>
            </a:endParaRPr>
          </a:p>
          <a:p>
            <a:pPr algn="ctr"/>
            <a:r>
              <a:rPr kumimoji="1" lang="en-US" altLang="ja-JP" sz="1400" b="1" dirty="0">
                <a:solidFill>
                  <a:srgbClr val="0000FF"/>
                </a:solidFill>
                <a:latin typeface="Meiryo UI" panose="020B0604030504040204" pitchFamily="50" charset="-128"/>
                <a:ea typeface="Meiryo UI" panose="020B0604030504040204" pitchFamily="50" charset="-128"/>
              </a:rPr>
              <a:t>6%UP</a:t>
            </a:r>
            <a:endParaRPr kumimoji="1" lang="ja-JP" altLang="en-US" sz="1400" b="1" dirty="0">
              <a:solidFill>
                <a:srgbClr val="0000FF"/>
              </a:solidFill>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6939765" y="1641221"/>
            <a:ext cx="776175" cy="523220"/>
          </a:xfrm>
          <a:prstGeom prst="rect">
            <a:avLst/>
          </a:prstGeom>
          <a:noFill/>
          <a:ln>
            <a:noFill/>
          </a:ln>
        </p:spPr>
        <p:txBody>
          <a:bodyPr wrap="none" rtlCol="0">
            <a:spAutoFit/>
          </a:bodyPr>
          <a:lstStyle/>
          <a:p>
            <a:pPr algn="ctr"/>
            <a:r>
              <a:rPr kumimoji="1" lang="ja-JP" altLang="en-US" sz="1400" b="1" dirty="0">
                <a:solidFill>
                  <a:srgbClr val="0000FF"/>
                </a:solidFill>
                <a:latin typeface="Meiryo UI" panose="020B0604030504040204" pitchFamily="50" charset="-128"/>
                <a:ea typeface="Meiryo UI" panose="020B0604030504040204" pitchFamily="50" charset="-128"/>
              </a:rPr>
              <a:t>可動率</a:t>
            </a:r>
            <a:endParaRPr kumimoji="1" lang="en-US" altLang="ja-JP" sz="1400" b="1" dirty="0">
              <a:solidFill>
                <a:srgbClr val="0000FF"/>
              </a:solidFill>
              <a:latin typeface="Meiryo UI" panose="020B0604030504040204" pitchFamily="50" charset="-128"/>
              <a:ea typeface="Meiryo UI" panose="020B0604030504040204" pitchFamily="50" charset="-128"/>
            </a:endParaRPr>
          </a:p>
          <a:p>
            <a:pPr algn="ctr"/>
            <a:r>
              <a:rPr kumimoji="1" lang="en-US" altLang="ja-JP" sz="1400" b="1" dirty="0">
                <a:solidFill>
                  <a:srgbClr val="0000FF"/>
                </a:solidFill>
                <a:latin typeface="Meiryo UI" panose="020B0604030504040204" pitchFamily="50" charset="-128"/>
                <a:ea typeface="Meiryo UI" panose="020B0604030504040204" pitchFamily="50" charset="-128"/>
              </a:rPr>
              <a:t>7%UP</a:t>
            </a:r>
            <a:endParaRPr kumimoji="1" lang="ja-JP" altLang="en-US" sz="1400" b="1" dirty="0">
              <a:solidFill>
                <a:srgbClr val="0000FF"/>
              </a:solidFill>
              <a:latin typeface="Meiryo UI" panose="020B0604030504040204" pitchFamily="50" charset="-128"/>
              <a:ea typeface="Meiryo UI" panose="020B0604030504040204" pitchFamily="50" charset="-128"/>
            </a:endParaRPr>
          </a:p>
        </p:txBody>
      </p:sp>
      <p:graphicFrame>
        <p:nvGraphicFramePr>
          <p:cNvPr id="103" name="グラフ 102"/>
          <p:cNvGraphicFramePr>
            <a:graphicFrameLocks/>
          </p:cNvGraphicFramePr>
          <p:nvPr/>
        </p:nvGraphicFramePr>
        <p:xfrm>
          <a:off x="9018991" y="1467217"/>
          <a:ext cx="2626629" cy="1862268"/>
        </p:xfrm>
        <a:graphic>
          <a:graphicData uri="http://schemas.openxmlformats.org/drawingml/2006/chart">
            <c:chart xmlns:c="http://schemas.openxmlformats.org/drawingml/2006/chart" xmlns:r="http://schemas.openxmlformats.org/officeDocument/2006/relationships" r:id="rId10"/>
          </a:graphicData>
        </a:graphic>
      </p:graphicFrame>
      <p:sp>
        <p:nvSpPr>
          <p:cNvPr id="104" name="テキスト ボックス 103"/>
          <p:cNvSpPr txBox="1"/>
          <p:nvPr/>
        </p:nvSpPr>
        <p:spPr>
          <a:xfrm>
            <a:off x="9899836" y="1372406"/>
            <a:ext cx="1218603" cy="523220"/>
          </a:xfrm>
          <a:prstGeom prst="rect">
            <a:avLst/>
          </a:prstGeom>
          <a:noFill/>
          <a:ln>
            <a:noFill/>
          </a:ln>
        </p:spPr>
        <p:txBody>
          <a:bodyPr wrap="none" rtlCol="0">
            <a:spAutoFit/>
          </a:bodyPr>
          <a:lstStyle/>
          <a:p>
            <a:pPr algn="ctr"/>
            <a:r>
              <a:rPr lang="ja-JP" altLang="en-US" sz="1400" b="1" dirty="0">
                <a:solidFill>
                  <a:srgbClr val="0000FF"/>
                </a:solidFill>
                <a:latin typeface="Meiryo UI" panose="020B0604030504040204" pitchFamily="50" charset="-128"/>
                <a:ea typeface="Meiryo UI" panose="020B0604030504040204" pitchFamily="50" charset="-128"/>
              </a:rPr>
              <a:t>▲</a:t>
            </a:r>
            <a:r>
              <a:rPr lang="en-US" altLang="ja-JP" sz="1400" b="1" dirty="0">
                <a:solidFill>
                  <a:srgbClr val="0000FF"/>
                </a:solidFill>
                <a:latin typeface="Meiryo UI" panose="020B0604030504040204" pitchFamily="50" charset="-128"/>
                <a:ea typeface="Meiryo UI" panose="020B0604030504040204" pitchFamily="50" charset="-128"/>
              </a:rPr>
              <a:t>0.5H/</a:t>
            </a:r>
            <a:r>
              <a:rPr lang="ja-JP" altLang="en-US" sz="1400" b="1" dirty="0">
                <a:solidFill>
                  <a:srgbClr val="0000FF"/>
                </a:solidFill>
                <a:latin typeface="Meiryo UI" panose="020B0604030504040204" pitchFamily="50" charset="-128"/>
                <a:ea typeface="Meiryo UI" panose="020B0604030504040204" pitchFamily="50" charset="-128"/>
              </a:rPr>
              <a:t>日</a:t>
            </a:r>
            <a:endParaRPr lang="en-US" altLang="ja-JP" sz="1400" b="1" dirty="0">
              <a:solidFill>
                <a:srgbClr val="0000FF"/>
              </a:solidFill>
              <a:latin typeface="Meiryo UI" panose="020B0604030504040204" pitchFamily="50" charset="-128"/>
              <a:ea typeface="Meiryo UI" panose="020B0604030504040204" pitchFamily="50" charset="-128"/>
            </a:endParaRPr>
          </a:p>
          <a:p>
            <a:pPr algn="ctr"/>
            <a:r>
              <a:rPr lang="ja-JP" altLang="en-US" sz="1400" b="1" dirty="0">
                <a:solidFill>
                  <a:srgbClr val="0000FF"/>
                </a:solidFill>
                <a:latin typeface="Meiryo UI" panose="020B0604030504040204" pitchFamily="50" charset="-128"/>
                <a:ea typeface="Meiryo UI" panose="020B0604030504040204" pitchFamily="50" charset="-128"/>
              </a:rPr>
              <a:t>（</a:t>
            </a:r>
            <a:r>
              <a:rPr lang="en-US" altLang="ja-JP" sz="1400" b="1" dirty="0">
                <a:solidFill>
                  <a:srgbClr val="0000FF"/>
                </a:solidFill>
                <a:latin typeface="Meiryo UI" panose="020B0604030504040204" pitchFamily="50" charset="-128"/>
                <a:ea typeface="Meiryo UI" panose="020B0604030504040204" pitchFamily="50" charset="-128"/>
              </a:rPr>
              <a:t>10H/</a:t>
            </a:r>
            <a:r>
              <a:rPr lang="ja-JP" altLang="en-US" sz="1400" b="1" dirty="0">
                <a:solidFill>
                  <a:srgbClr val="0000FF"/>
                </a:solidFill>
                <a:latin typeface="Meiryo UI" panose="020B0604030504040204" pitchFamily="50" charset="-128"/>
                <a:ea typeface="Meiryo UI" panose="020B0604030504040204" pitchFamily="50" charset="-128"/>
              </a:rPr>
              <a:t>月）</a:t>
            </a:r>
            <a:endParaRPr kumimoji="1" lang="ja-JP" altLang="en-US" sz="1400" b="1" dirty="0">
              <a:solidFill>
                <a:srgbClr val="0000FF"/>
              </a:solidFill>
              <a:latin typeface="Meiryo UI" panose="020B0604030504040204" pitchFamily="50" charset="-128"/>
              <a:ea typeface="Meiryo UI" panose="020B0604030504040204" pitchFamily="50" charset="-128"/>
            </a:endParaRPr>
          </a:p>
        </p:txBody>
      </p:sp>
      <p:cxnSp>
        <p:nvCxnSpPr>
          <p:cNvPr id="18" name="直線矢印コネクタ 17"/>
          <p:cNvCxnSpPr/>
          <p:nvPr/>
        </p:nvCxnSpPr>
        <p:spPr>
          <a:xfrm>
            <a:off x="1385812" y="1935376"/>
            <a:ext cx="471864" cy="54964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3451691" y="3288510"/>
            <a:ext cx="1949573"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図</a:t>
            </a:r>
            <a:r>
              <a:rPr lang="en-US" altLang="ja-JP" sz="1600" dirty="0">
                <a:latin typeface="Meiryo UI" panose="020B0604030504040204" pitchFamily="50" charset="-128"/>
                <a:ea typeface="Meiryo UI" panose="020B0604030504040204" pitchFamily="50" charset="-128"/>
              </a:rPr>
              <a:t>13.</a:t>
            </a:r>
            <a:r>
              <a:rPr lang="ja-JP" altLang="en-US" sz="1600" dirty="0">
                <a:latin typeface="Meiryo UI" panose="020B0604030504040204" pitchFamily="50" charset="-128"/>
                <a:ea typeface="Meiryo UI" panose="020B0604030504040204" pitchFamily="50" charset="-128"/>
              </a:rPr>
              <a:t>不良発生推移</a:t>
            </a:r>
            <a:endParaRPr kumimoji="1" lang="ja-JP" altLang="en-US" sz="1600"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6463316" y="3288510"/>
            <a:ext cx="205216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図</a:t>
            </a:r>
            <a:r>
              <a:rPr lang="en-US" altLang="ja-JP" sz="1600" dirty="0">
                <a:latin typeface="Meiryo UI" panose="020B0604030504040204" pitchFamily="50" charset="-128"/>
                <a:ea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rPr>
              <a:t>生産性・可動率</a:t>
            </a:r>
            <a:endParaRPr kumimoji="1" lang="ja-JP" altLang="en-US" sz="1600" dirty="0">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9740982" y="3288510"/>
            <a:ext cx="1369286"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図</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生産負荷</a:t>
            </a:r>
            <a:endParaRPr kumimoji="1" lang="ja-JP" altLang="en-US" sz="1400" dirty="0">
              <a:latin typeface="Meiryo UI" panose="020B0604030504040204" pitchFamily="50" charset="-128"/>
              <a:ea typeface="Meiryo UI" panose="020B0604030504040204" pitchFamily="50" charset="-128"/>
            </a:endParaRPr>
          </a:p>
        </p:txBody>
      </p:sp>
      <p:cxnSp>
        <p:nvCxnSpPr>
          <p:cNvPr id="20" name="直線矢印コネクタ 19"/>
          <p:cNvCxnSpPr/>
          <p:nvPr/>
        </p:nvCxnSpPr>
        <p:spPr>
          <a:xfrm>
            <a:off x="4841518" y="2568750"/>
            <a:ext cx="809359"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876694" y="6465362"/>
            <a:ext cx="1845377"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図</a:t>
            </a:r>
            <a:r>
              <a:rPr lang="en-US" altLang="ja-JP" sz="1600" dirty="0">
                <a:latin typeface="Meiryo UI" panose="020B0604030504040204" pitchFamily="50" charset="-128"/>
                <a:ea typeface="Meiryo UI" panose="020B0604030504040204" pitchFamily="50" charset="-128"/>
              </a:rPr>
              <a:t>16.</a:t>
            </a:r>
            <a:r>
              <a:rPr lang="ja-JP" altLang="en-US" sz="1600" dirty="0">
                <a:latin typeface="Meiryo UI" panose="020B0604030504040204" pitchFamily="50" charset="-128"/>
                <a:ea typeface="Meiryo UI" panose="020B0604030504040204" pitchFamily="50" charset="-128"/>
              </a:rPr>
              <a:t>不良ロス金額</a:t>
            </a:r>
            <a:endParaRPr kumimoji="1" lang="ja-JP" altLang="en-US" sz="1600" dirty="0">
              <a:latin typeface="Meiryo UI" panose="020B0604030504040204" pitchFamily="50" charset="-128"/>
              <a:ea typeface="Meiryo UI" panose="020B0604030504040204" pitchFamily="50" charset="-128"/>
            </a:endParaRPr>
          </a:p>
        </p:txBody>
      </p:sp>
      <p:sp>
        <p:nvSpPr>
          <p:cNvPr id="116" name="テキスト ボックス 115"/>
          <p:cNvSpPr txBox="1"/>
          <p:nvPr/>
        </p:nvSpPr>
        <p:spPr>
          <a:xfrm flipH="1">
            <a:off x="81215" y="4116106"/>
            <a:ext cx="121438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（千円</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endParaRPr>
          </a:p>
        </p:txBody>
      </p:sp>
      <p:cxnSp>
        <p:nvCxnSpPr>
          <p:cNvPr id="129" name="直線矢印コネクタ 128"/>
          <p:cNvCxnSpPr/>
          <p:nvPr/>
        </p:nvCxnSpPr>
        <p:spPr>
          <a:xfrm>
            <a:off x="1536022" y="5208350"/>
            <a:ext cx="471864" cy="54964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テキスト ボックス 132"/>
          <p:cNvSpPr txBox="1"/>
          <p:nvPr/>
        </p:nvSpPr>
        <p:spPr>
          <a:xfrm>
            <a:off x="1374824" y="4797355"/>
            <a:ext cx="1560042" cy="307777"/>
          </a:xfrm>
          <a:prstGeom prst="rect">
            <a:avLst/>
          </a:prstGeom>
          <a:noFill/>
          <a:ln>
            <a:noFill/>
          </a:ln>
        </p:spPr>
        <p:txBody>
          <a:bodyPr wrap="none" rtlCol="0">
            <a:spAutoFit/>
          </a:bodyPr>
          <a:lstStyle/>
          <a:p>
            <a:pPr algn="ctr"/>
            <a:r>
              <a:rPr lang="ja-JP" altLang="en-US" sz="1400" b="1" dirty="0">
                <a:solidFill>
                  <a:srgbClr val="0000FF"/>
                </a:solidFill>
                <a:latin typeface="Meiryo UI" panose="020B0604030504040204" pitchFamily="50" charset="-128"/>
                <a:ea typeface="Meiryo UI" panose="020B0604030504040204" pitchFamily="50" charset="-128"/>
              </a:rPr>
              <a:t>▲</a:t>
            </a:r>
            <a:r>
              <a:rPr lang="en-US" altLang="ja-JP" sz="1400" b="1" dirty="0">
                <a:solidFill>
                  <a:srgbClr val="0000FF"/>
                </a:solidFill>
                <a:latin typeface="Meiryo UI" panose="020B0604030504040204" pitchFamily="50" charset="-128"/>
                <a:ea typeface="Meiryo UI" panose="020B0604030504040204" pitchFamily="50" charset="-128"/>
              </a:rPr>
              <a:t>638.4</a:t>
            </a:r>
            <a:r>
              <a:rPr lang="ja-JP" altLang="en-US" sz="1400" b="1" dirty="0">
                <a:solidFill>
                  <a:srgbClr val="0000FF"/>
                </a:solidFill>
                <a:latin typeface="Meiryo UI" panose="020B0604030504040204" pitchFamily="50" charset="-128"/>
                <a:ea typeface="Meiryo UI" panose="020B0604030504040204" pitchFamily="50" charset="-128"/>
              </a:rPr>
              <a:t>千円</a:t>
            </a:r>
            <a:r>
              <a:rPr lang="en-US" altLang="ja-JP" sz="1400" b="1" dirty="0">
                <a:solidFill>
                  <a:srgbClr val="0000FF"/>
                </a:solidFill>
                <a:latin typeface="Meiryo UI" panose="020B0604030504040204" pitchFamily="50" charset="-128"/>
                <a:ea typeface="Meiryo UI" panose="020B0604030504040204" pitchFamily="50" charset="-128"/>
              </a:rPr>
              <a:t>/</a:t>
            </a:r>
            <a:r>
              <a:rPr lang="ja-JP" altLang="en-US" sz="1400" b="1" dirty="0">
                <a:solidFill>
                  <a:srgbClr val="0000FF"/>
                </a:solidFill>
                <a:latin typeface="Meiryo UI" panose="020B0604030504040204" pitchFamily="50" charset="-128"/>
                <a:ea typeface="Meiryo UI" panose="020B0604030504040204" pitchFamily="50" charset="-128"/>
              </a:rPr>
              <a:t>年</a:t>
            </a:r>
            <a:endParaRPr lang="en-US" altLang="ja-JP" sz="1400" b="1" dirty="0">
              <a:solidFill>
                <a:srgbClr val="0000FF"/>
              </a:solidFill>
              <a:latin typeface="Meiryo UI" panose="020B0604030504040204" pitchFamily="50" charset="-128"/>
              <a:ea typeface="Meiryo UI" panose="020B0604030504040204" pitchFamily="50" charset="-128"/>
            </a:endParaRPr>
          </a:p>
        </p:txBody>
      </p:sp>
      <p:sp>
        <p:nvSpPr>
          <p:cNvPr id="135" name="テキスト ボックス 134"/>
          <p:cNvSpPr txBox="1"/>
          <p:nvPr/>
        </p:nvSpPr>
        <p:spPr>
          <a:xfrm>
            <a:off x="3652867" y="6465362"/>
            <a:ext cx="1845377"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図</a:t>
            </a:r>
            <a:r>
              <a:rPr lang="en-US" altLang="ja-JP" sz="1600" dirty="0">
                <a:latin typeface="Meiryo UI" panose="020B0604030504040204" pitchFamily="50" charset="-128"/>
                <a:ea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rPr>
              <a:t>工数ロス金額</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136" name="グラフ 135"/>
          <p:cNvGraphicFramePr>
            <a:graphicFrameLocks/>
          </p:cNvGraphicFramePr>
          <p:nvPr>
            <p:extLst>
              <p:ext uri="{D42A27DB-BD31-4B8C-83A1-F6EECF244321}">
                <p14:modId xmlns:p14="http://schemas.microsoft.com/office/powerpoint/2010/main" val="2503578066"/>
              </p:ext>
            </p:extLst>
          </p:nvPr>
        </p:nvGraphicFramePr>
        <p:xfrm>
          <a:off x="2946162" y="4098924"/>
          <a:ext cx="2968654" cy="2520326"/>
        </p:xfrm>
        <a:graphic>
          <a:graphicData uri="http://schemas.openxmlformats.org/drawingml/2006/chart">
            <c:chart xmlns:c="http://schemas.openxmlformats.org/drawingml/2006/chart" xmlns:r="http://schemas.openxmlformats.org/officeDocument/2006/relationships" r:id="rId11"/>
          </a:graphicData>
        </a:graphic>
      </p:graphicFrame>
      <p:cxnSp>
        <p:nvCxnSpPr>
          <p:cNvPr id="137" name="直線矢印コネクタ 136"/>
          <p:cNvCxnSpPr/>
          <p:nvPr/>
        </p:nvCxnSpPr>
        <p:spPr>
          <a:xfrm>
            <a:off x="4416302" y="5216776"/>
            <a:ext cx="471864" cy="54964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4375900" y="4803350"/>
            <a:ext cx="1375697" cy="307777"/>
          </a:xfrm>
          <a:prstGeom prst="rect">
            <a:avLst/>
          </a:prstGeom>
          <a:noFill/>
          <a:ln>
            <a:noFill/>
          </a:ln>
        </p:spPr>
        <p:txBody>
          <a:bodyPr wrap="none" rtlCol="0">
            <a:spAutoFit/>
          </a:bodyPr>
          <a:lstStyle/>
          <a:p>
            <a:pPr algn="ctr"/>
            <a:r>
              <a:rPr lang="ja-JP" altLang="en-US" sz="1400" b="1" dirty="0">
                <a:solidFill>
                  <a:srgbClr val="0000FF"/>
                </a:solidFill>
                <a:latin typeface="Meiryo UI" panose="020B0604030504040204" pitchFamily="50" charset="-128"/>
                <a:ea typeface="Meiryo UI" panose="020B0604030504040204" pitchFamily="50" charset="-128"/>
              </a:rPr>
              <a:t>▲</a:t>
            </a:r>
            <a:r>
              <a:rPr lang="en-US" altLang="ja-JP" sz="1400" b="1" dirty="0">
                <a:solidFill>
                  <a:srgbClr val="0000FF"/>
                </a:solidFill>
                <a:latin typeface="Meiryo UI" panose="020B0604030504040204" pitchFamily="50" charset="-128"/>
                <a:ea typeface="Meiryo UI" panose="020B0604030504040204" pitchFamily="50" charset="-128"/>
              </a:rPr>
              <a:t>306</a:t>
            </a:r>
            <a:r>
              <a:rPr lang="ja-JP" altLang="en-US" sz="1400" b="1" dirty="0">
                <a:solidFill>
                  <a:srgbClr val="0000FF"/>
                </a:solidFill>
                <a:latin typeface="Meiryo UI" panose="020B0604030504040204" pitchFamily="50" charset="-128"/>
                <a:ea typeface="Meiryo UI" panose="020B0604030504040204" pitchFamily="50" charset="-128"/>
              </a:rPr>
              <a:t>千円</a:t>
            </a:r>
            <a:r>
              <a:rPr lang="en-US" altLang="ja-JP" sz="1400" b="1" dirty="0">
                <a:solidFill>
                  <a:srgbClr val="0000FF"/>
                </a:solidFill>
                <a:latin typeface="Meiryo UI" panose="020B0604030504040204" pitchFamily="50" charset="-128"/>
                <a:ea typeface="Meiryo UI" panose="020B0604030504040204" pitchFamily="50" charset="-128"/>
              </a:rPr>
              <a:t>/</a:t>
            </a:r>
            <a:r>
              <a:rPr lang="ja-JP" altLang="en-US" sz="1400" b="1" dirty="0">
                <a:solidFill>
                  <a:srgbClr val="0000FF"/>
                </a:solidFill>
                <a:latin typeface="Meiryo UI" panose="020B0604030504040204" pitchFamily="50" charset="-128"/>
                <a:ea typeface="Meiryo UI" panose="020B0604030504040204" pitchFamily="50" charset="-128"/>
              </a:rPr>
              <a:t>年</a:t>
            </a:r>
            <a:endParaRPr lang="en-US" altLang="ja-JP" sz="1400" b="1" dirty="0">
              <a:solidFill>
                <a:srgbClr val="0000FF"/>
              </a:solidFill>
              <a:latin typeface="Meiryo UI" panose="020B0604030504040204" pitchFamily="50" charset="-128"/>
              <a:ea typeface="Meiryo UI" panose="020B0604030504040204" pitchFamily="50" charset="-128"/>
            </a:endParaRPr>
          </a:p>
        </p:txBody>
      </p:sp>
      <p:pic>
        <p:nvPicPr>
          <p:cNvPr id="139" name="図 1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80821">
            <a:off x="878158" y="3728210"/>
            <a:ext cx="850981" cy="849459"/>
          </a:xfrm>
          <a:prstGeom prst="rect">
            <a:avLst/>
          </a:prstGeom>
        </p:spPr>
      </p:pic>
      <p:pic>
        <p:nvPicPr>
          <p:cNvPr id="23" name="図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336211">
            <a:off x="10925375" y="984108"/>
            <a:ext cx="1235229" cy="886550"/>
          </a:xfrm>
          <a:prstGeom prst="rect">
            <a:avLst/>
          </a:prstGeom>
        </p:spPr>
      </p:pic>
      <p:sp>
        <p:nvSpPr>
          <p:cNvPr id="148" name="テキスト ボックス 147"/>
          <p:cNvSpPr txBox="1"/>
          <p:nvPr/>
        </p:nvSpPr>
        <p:spPr>
          <a:xfrm>
            <a:off x="6244757" y="3691080"/>
            <a:ext cx="10054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②標準化</a:t>
            </a:r>
            <a:endParaRPr kumimoji="1" lang="ja-JP" altLang="en-US" sz="1600" b="1" dirty="0">
              <a:latin typeface="Meiryo UI" panose="020B0604030504040204" pitchFamily="50" charset="-128"/>
              <a:ea typeface="Meiryo UI" panose="020B0604030504040204" pitchFamily="50" charset="-128"/>
            </a:endParaRPr>
          </a:p>
        </p:txBody>
      </p:sp>
      <p:pic>
        <p:nvPicPr>
          <p:cNvPr id="200" name="図 199">
            <a:extLst>
              <a:ext uri="{FF2B5EF4-FFF2-40B4-BE49-F238E27FC236}">
                <a16:creationId xmlns:a16="http://schemas.microsoft.com/office/drawing/2014/main" id="{C6F57EF7-A323-49CB-8D84-70E450C386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26616" flipH="1">
            <a:off x="2167896" y="3473634"/>
            <a:ext cx="787003" cy="1046389"/>
          </a:xfrm>
          <a:prstGeom prst="rect">
            <a:avLst/>
          </a:prstGeom>
        </p:spPr>
      </p:pic>
      <p:pic>
        <p:nvPicPr>
          <p:cNvPr id="2" name="図 1"/>
          <p:cNvPicPr>
            <a:picLocks noChangeAspect="1"/>
          </p:cNvPicPr>
          <p:nvPr/>
        </p:nvPicPr>
        <p:blipFill rotWithShape="1">
          <a:blip r:embed="rId15"/>
          <a:srcRect l="5207"/>
          <a:stretch/>
        </p:blipFill>
        <p:spPr>
          <a:xfrm>
            <a:off x="6358306" y="4052407"/>
            <a:ext cx="2730918" cy="2116856"/>
          </a:xfrm>
          <a:prstGeom prst="rect">
            <a:avLst/>
          </a:prstGeom>
          <a:ln>
            <a:solidFill>
              <a:schemeClr val="tx1"/>
            </a:solidFill>
          </a:ln>
        </p:spPr>
      </p:pic>
      <p:pic>
        <p:nvPicPr>
          <p:cNvPr id="4" name="図 3"/>
          <p:cNvPicPr>
            <a:picLocks noChangeAspect="1"/>
          </p:cNvPicPr>
          <p:nvPr/>
        </p:nvPicPr>
        <p:blipFill rotWithShape="1">
          <a:blip r:embed="rId16"/>
          <a:srcRect l="11609"/>
          <a:stretch/>
        </p:blipFill>
        <p:spPr>
          <a:xfrm>
            <a:off x="7274015" y="4454433"/>
            <a:ext cx="2533418" cy="2216487"/>
          </a:xfrm>
          <a:prstGeom prst="rect">
            <a:avLst/>
          </a:prstGeom>
          <a:ln>
            <a:solidFill>
              <a:schemeClr val="tx1"/>
            </a:solidFill>
          </a:ln>
        </p:spPr>
      </p:pic>
      <p:sp>
        <p:nvSpPr>
          <p:cNvPr id="55" name="テキスト ボックス 54"/>
          <p:cNvSpPr txBox="1"/>
          <p:nvPr/>
        </p:nvSpPr>
        <p:spPr>
          <a:xfrm>
            <a:off x="6687922" y="4939936"/>
            <a:ext cx="1933543" cy="646331"/>
          </a:xfrm>
          <a:prstGeom prst="rect">
            <a:avLst/>
          </a:prstGeom>
          <a:solidFill>
            <a:srgbClr val="FFFCB9"/>
          </a:solidFill>
        </p:spPr>
        <p:txBody>
          <a:bodyPr wrap="none" rtlCol="0">
            <a:spAutoFit/>
          </a:bodyPr>
          <a:lstStyle/>
          <a:p>
            <a:pPr algn="ctr"/>
            <a:r>
              <a:rPr lang="ja-JP" altLang="en-US" b="1" dirty="0">
                <a:latin typeface="Meiryo UI" panose="020B0604030504040204" pitchFamily="50" charset="-128"/>
                <a:ea typeface="Meiryo UI" panose="020B0604030504040204" pitchFamily="50" charset="-128"/>
              </a:rPr>
              <a:t>手順書改定</a:t>
            </a:r>
            <a:endParaRPr lang="en-US" altLang="ja-JP" b="1" dirty="0">
              <a:latin typeface="Meiryo UI" panose="020B0604030504040204" pitchFamily="50" charset="-128"/>
              <a:ea typeface="Meiryo UI" panose="020B0604030504040204" pitchFamily="50" charset="-128"/>
            </a:endParaRPr>
          </a:p>
          <a:p>
            <a:pPr algn="ctr"/>
            <a:r>
              <a:rPr lang="ja-JP" altLang="en-US" b="1" u="sng" dirty="0">
                <a:solidFill>
                  <a:srgbClr val="0000FF"/>
                </a:solidFill>
                <a:latin typeface="Meiryo UI" panose="020B0604030504040204" pitchFamily="50" charset="-128"/>
                <a:ea typeface="Meiryo UI" panose="020B0604030504040204" pitchFamily="50" charset="-128"/>
              </a:rPr>
              <a:t>製品セットのしかた</a:t>
            </a:r>
            <a:endParaRPr lang="en-US" altLang="ja-JP" b="1" u="sng" dirty="0">
              <a:solidFill>
                <a:srgbClr val="0000FF"/>
              </a:solidFill>
              <a:latin typeface="Meiryo UI" panose="020B0604030504040204" pitchFamily="50" charset="-128"/>
              <a:ea typeface="Meiryo UI" panose="020B0604030504040204" pitchFamily="50" charset="-128"/>
            </a:endParaRPr>
          </a:p>
        </p:txBody>
      </p:sp>
      <p:sp>
        <p:nvSpPr>
          <p:cNvPr id="49" name="テキスト ボックス 48"/>
          <p:cNvSpPr txBox="1"/>
          <p:nvPr/>
        </p:nvSpPr>
        <p:spPr>
          <a:xfrm rot="21050233">
            <a:off x="1554531" y="832267"/>
            <a:ext cx="1427618"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あっぱれじゃ！</a:t>
            </a:r>
            <a:endParaRPr lang="en-US" altLang="ja-JP" sz="16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28/31</a:t>
            </a:r>
            <a:endParaRPr kumimoji="1" lang="ja-JP" altLang="en-US" sz="12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60995" y="3563145"/>
            <a:ext cx="1324156" cy="991839"/>
          </a:xfrm>
          <a:prstGeom prst="rect">
            <a:avLst/>
          </a:prstGeom>
        </p:spPr>
      </p:pic>
      <p:pic>
        <p:nvPicPr>
          <p:cNvPr id="52" name="図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23748" y="6278"/>
            <a:ext cx="973207" cy="729905"/>
          </a:xfrm>
          <a:prstGeom prst="rect">
            <a:avLst/>
          </a:prstGeom>
        </p:spPr>
      </p:pic>
      <p:sp>
        <p:nvSpPr>
          <p:cNvPr id="53" name="正方形/長方形 52"/>
          <p:cNvSpPr/>
          <p:nvPr/>
        </p:nvSpPr>
        <p:spPr>
          <a:xfrm rot="21078577">
            <a:off x="8521743" y="73638"/>
            <a:ext cx="1524786" cy="461665"/>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たいへんよく</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よくできました！！</a:t>
            </a:r>
            <a:endParaRPr lang="zh-CN" altLang="en-US" sz="1200" b="1"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88023" y="58382"/>
            <a:ext cx="836893" cy="626862"/>
          </a:xfrm>
          <a:prstGeom prst="rect">
            <a:avLst/>
          </a:prstGeom>
        </p:spPr>
      </p:pic>
      <p:sp>
        <p:nvSpPr>
          <p:cNvPr id="54" name="加算 53"/>
          <p:cNvSpPr/>
          <p:nvPr/>
        </p:nvSpPr>
        <p:spPr>
          <a:xfrm>
            <a:off x="4721011" y="199409"/>
            <a:ext cx="482325" cy="42185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71379" y="57482"/>
            <a:ext cx="791371" cy="592764"/>
          </a:xfrm>
          <a:prstGeom prst="rect">
            <a:avLst/>
          </a:prstGeom>
        </p:spPr>
      </p:pic>
      <p:sp>
        <p:nvSpPr>
          <p:cNvPr id="56" name="等号 55"/>
          <p:cNvSpPr/>
          <p:nvPr/>
        </p:nvSpPr>
        <p:spPr>
          <a:xfrm>
            <a:off x="6212198" y="225830"/>
            <a:ext cx="463038" cy="329086"/>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正方形/長方形 57"/>
          <p:cNvSpPr/>
          <p:nvPr/>
        </p:nvSpPr>
        <p:spPr>
          <a:xfrm rot="21078577">
            <a:off x="3645029" y="635654"/>
            <a:ext cx="1524786"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コミュニケーション！</a:t>
            </a:r>
            <a:endParaRPr lang="en-US" altLang="ja-JP" sz="1200" b="1" dirty="0">
              <a:latin typeface="Meiryo UI" panose="020B0604030504040204" pitchFamily="50" charset="-128"/>
              <a:ea typeface="Meiryo UI" panose="020B0604030504040204" pitchFamily="50" charset="-128"/>
            </a:endParaRPr>
          </a:p>
        </p:txBody>
      </p:sp>
      <p:sp>
        <p:nvSpPr>
          <p:cNvPr id="59" name="正方形/長方形 58"/>
          <p:cNvSpPr/>
          <p:nvPr/>
        </p:nvSpPr>
        <p:spPr>
          <a:xfrm rot="21078577">
            <a:off x="5112074" y="593000"/>
            <a:ext cx="1524786"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全員でレベルアップ！</a:t>
            </a:r>
            <a:endParaRPr lang="en-US" altLang="ja-JP" sz="1200" b="1" dirty="0">
              <a:latin typeface="Meiryo UI" panose="020B0604030504040204" pitchFamily="50" charset="-128"/>
              <a:ea typeface="Meiryo UI" panose="020B0604030504040204" pitchFamily="50" charset="-128"/>
            </a:endParaRPr>
          </a:p>
        </p:txBody>
      </p:sp>
      <p:pic>
        <p:nvPicPr>
          <p:cNvPr id="51" name="図 50">
            <a:extLst>
              <a:ext uri="{FF2B5EF4-FFF2-40B4-BE49-F238E27FC236}">
                <a16:creationId xmlns:a16="http://schemas.microsoft.com/office/drawing/2014/main" id="{9A2DC492-3DEE-487F-A810-268592A9186D}"/>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9695" b="26320"/>
          <a:stretch/>
        </p:blipFill>
        <p:spPr bwMode="auto">
          <a:xfrm>
            <a:off x="10089164" y="4454432"/>
            <a:ext cx="1810454" cy="1744849"/>
          </a:xfrm>
          <a:prstGeom prst="rect">
            <a:avLst/>
          </a:prstGeom>
          <a:solidFill>
            <a:schemeClr val="bg1"/>
          </a:solidFill>
          <a:ln w="12700">
            <a:solidFill>
              <a:schemeClr val="tx1"/>
            </a:solidFill>
          </a:ln>
        </p:spPr>
      </p:pic>
      <p:sp>
        <p:nvSpPr>
          <p:cNvPr id="57" name="テキスト ボックス 56"/>
          <p:cNvSpPr txBox="1"/>
          <p:nvPr/>
        </p:nvSpPr>
        <p:spPr>
          <a:xfrm>
            <a:off x="9929836" y="5766421"/>
            <a:ext cx="2129109" cy="646331"/>
          </a:xfrm>
          <a:prstGeom prst="rect">
            <a:avLst/>
          </a:prstGeom>
          <a:solidFill>
            <a:srgbClr val="FFFCB9"/>
          </a:solidFill>
        </p:spPr>
        <p:txBody>
          <a:bodyPr wrap="none" rtlCol="0">
            <a:spAutoFit/>
          </a:bodyPr>
          <a:lstStyle/>
          <a:p>
            <a:pPr algn="ctr"/>
            <a:r>
              <a:rPr lang="ja-JP" altLang="en-US" b="1" dirty="0">
                <a:latin typeface="Meiryo UI" panose="020B0604030504040204" pitchFamily="50" charset="-128"/>
                <a:ea typeface="Meiryo UI" panose="020B0604030504040204" pitchFamily="50" charset="-128"/>
              </a:rPr>
              <a:t>ワンポイント</a:t>
            </a:r>
            <a:r>
              <a:rPr lang="en-US" altLang="ja-JP" b="1" dirty="0">
                <a:latin typeface="Meiryo UI" panose="020B0604030504040204" pitchFamily="50" charset="-128"/>
                <a:ea typeface="Meiryo UI" panose="020B0604030504040204" pitchFamily="50" charset="-128"/>
              </a:rPr>
              <a:t>QC</a:t>
            </a:r>
            <a:r>
              <a:rPr lang="ja-JP" altLang="en-US" b="1" dirty="0">
                <a:latin typeface="Meiryo UI" panose="020B0604030504040204" pitchFamily="50" charset="-128"/>
                <a:ea typeface="Meiryo UI" panose="020B0604030504040204" pitchFamily="50" charset="-128"/>
              </a:rPr>
              <a:t>作成</a:t>
            </a:r>
            <a:endParaRPr lang="en-US" altLang="ja-JP" b="1" dirty="0">
              <a:latin typeface="Meiryo UI" panose="020B0604030504040204" pitchFamily="50" charset="-128"/>
              <a:ea typeface="Meiryo UI" panose="020B0604030504040204" pitchFamily="50" charset="-128"/>
            </a:endParaRPr>
          </a:p>
          <a:p>
            <a:pPr algn="ctr"/>
            <a:r>
              <a:rPr lang="ja-JP" altLang="en-US" b="1" u="sng" dirty="0">
                <a:solidFill>
                  <a:srgbClr val="0000FF"/>
                </a:solidFill>
                <a:latin typeface="Meiryo UI" panose="020B0604030504040204" pitchFamily="50" charset="-128"/>
                <a:ea typeface="Meiryo UI" panose="020B0604030504040204" pitchFamily="50" charset="-128"/>
              </a:rPr>
              <a:t>製品のセット位置</a:t>
            </a:r>
            <a:endParaRPr lang="en-US" altLang="ja-JP" b="1" u="sng" dirty="0">
              <a:solidFill>
                <a:srgbClr val="0000FF"/>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flipH="1">
            <a:off x="2673095" y="4116106"/>
            <a:ext cx="121438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（千円</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6BF14403-9E2A-4FC4-833A-B7609CD991EB}"/>
              </a:ext>
            </a:extLst>
          </p:cNvPr>
          <p:cNvSpPr txBox="1"/>
          <p:nvPr/>
        </p:nvSpPr>
        <p:spPr>
          <a:xfrm>
            <a:off x="6461891" y="774153"/>
            <a:ext cx="2292207" cy="40011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工程設計目標</a:t>
            </a:r>
            <a:r>
              <a:rPr lang="ja-JP" altLang="en-US" sz="2000" b="1" u="sng" dirty="0">
                <a:solidFill>
                  <a:srgbClr val="0000FF"/>
                </a:solidFill>
                <a:latin typeface="Meiryo UI" panose="020B0604030504040204" pitchFamily="50" charset="-128"/>
                <a:ea typeface="Meiryo UI" panose="020B0604030504040204" pitchFamily="50" charset="-128"/>
              </a:rPr>
              <a:t>達成</a:t>
            </a:r>
            <a:endParaRPr kumimoji="1" lang="ja-JP" altLang="en-US" b="1" u="sng" dirty="0">
              <a:solidFill>
                <a:srgbClr val="0000FF"/>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168631928"/>
      </p:ext>
    </p:extLst>
  </p:cSld>
  <p:clrMapOvr>
    <a:masterClrMapping/>
  </p:clrMapOvr>
  <p:transition advTm="49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anim calcmode="lin" valueType="num">
                                      <p:cBhvr>
                                        <p:cTn id="8" dur="1000" fill="hold"/>
                                        <p:tgtEl>
                                          <p:spTgt spid="166"/>
                                        </p:tgtEl>
                                        <p:attrNameLst>
                                          <p:attrName>ppt_x</p:attrName>
                                        </p:attrNameLst>
                                      </p:cBhvr>
                                      <p:tavLst>
                                        <p:tav tm="0">
                                          <p:val>
                                            <p:strVal val="#ppt_x"/>
                                          </p:val>
                                        </p:tav>
                                        <p:tav tm="100000">
                                          <p:val>
                                            <p:strVal val="#ppt_x"/>
                                          </p:val>
                                        </p:tav>
                                      </p:tavLst>
                                    </p:anim>
                                    <p:anim calcmode="lin" valueType="num">
                                      <p:cBhvr>
                                        <p:cTn id="9" dur="1000" fill="hold"/>
                                        <p:tgtEl>
                                          <p:spTgt spid="16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fade">
                                      <p:cBhvr>
                                        <p:cTn id="30" dur="500"/>
                                        <p:tgtEl>
                                          <p:spTgt spid="10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7"/>
                                        </p:tgtEl>
                                        <p:attrNameLst>
                                          <p:attrName>style.visibility</p:attrName>
                                        </p:attrNameLst>
                                      </p:cBhvr>
                                      <p:to>
                                        <p:strVal val="visible"/>
                                      </p:to>
                                    </p:set>
                                    <p:animEffect transition="in" filter="fade">
                                      <p:cBhvr>
                                        <p:cTn id="33" dur="500"/>
                                        <p:tgtEl>
                                          <p:spTgt spid="19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500"/>
                                        <p:tgtEl>
                                          <p:spTgt spid="99"/>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4"/>
                                        </p:tgtEl>
                                        <p:attrNameLst>
                                          <p:attrName>style.visibility</p:attrName>
                                        </p:attrNameLst>
                                      </p:cBhvr>
                                      <p:to>
                                        <p:strVal val="visible"/>
                                      </p:to>
                                    </p:set>
                                    <p:animEffect transition="in" filter="fade">
                                      <p:cBhvr>
                                        <p:cTn id="42" dur="500"/>
                                        <p:tgtEl>
                                          <p:spTgt spid="18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500"/>
                                        <p:tgtEl>
                                          <p:spTgt spid="116"/>
                                        </p:tgtEl>
                                      </p:cBhvr>
                                    </p:animEffect>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3"/>
                                        </p:tgtEl>
                                        <p:attrNameLst>
                                          <p:attrName>style.visibility</p:attrName>
                                        </p:attrNameLst>
                                      </p:cBhvr>
                                      <p:to>
                                        <p:strVal val="visible"/>
                                      </p:to>
                                    </p:set>
                                    <p:animEffect transition="in" filter="fade">
                                      <p:cBhvr>
                                        <p:cTn id="54" dur="500"/>
                                        <p:tgtEl>
                                          <p:spTgt spid="1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nodeType="withEffect">
                                  <p:stCondLst>
                                    <p:cond delay="0"/>
                                  </p:stCondLst>
                                  <p:childTnLst>
                                    <p:set>
                                      <p:cBhvr>
                                        <p:cTn id="62" dur="1" fill="hold">
                                          <p:stCondLst>
                                            <p:cond delay="0"/>
                                          </p:stCondLst>
                                        </p:cTn>
                                        <p:tgtEl>
                                          <p:spTgt spid="137"/>
                                        </p:tgtEl>
                                        <p:attrNameLst>
                                          <p:attrName>style.visibility</p:attrName>
                                        </p:attrNameLst>
                                      </p:cBhvr>
                                      <p:to>
                                        <p:strVal val="visible"/>
                                      </p:to>
                                    </p:set>
                                    <p:animEffect transition="in" filter="fade">
                                      <p:cBhvr>
                                        <p:cTn id="63" dur="500"/>
                                        <p:tgtEl>
                                          <p:spTgt spid="1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8"/>
                                        </p:tgtEl>
                                        <p:attrNameLst>
                                          <p:attrName>style.visibility</p:attrName>
                                        </p:attrNameLst>
                                      </p:cBhvr>
                                      <p:to>
                                        <p:strVal val="visible"/>
                                      </p:to>
                                    </p:set>
                                    <p:animEffect transition="in" filter="fade">
                                      <p:cBhvr>
                                        <p:cTn id="66" dur="500"/>
                                        <p:tgtEl>
                                          <p:spTgt spid="138"/>
                                        </p:tgtEl>
                                      </p:cBhvr>
                                    </p:animEffect>
                                  </p:childTnLst>
                                </p:cTn>
                              </p:par>
                              <p:par>
                                <p:cTn id="67" presetID="10" presetClass="entr" presetSubtype="0"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fade">
                                      <p:cBhvr>
                                        <p:cTn id="69" dur="500"/>
                                        <p:tgtEl>
                                          <p:spTgt spid="139"/>
                                        </p:tgtEl>
                                      </p:cBhvr>
                                    </p:animEffect>
                                  </p:childTnLst>
                                </p:cTn>
                              </p:par>
                              <p:par>
                                <p:cTn id="70" presetID="10" presetClass="entr" presetSubtype="0" fill="hold" nodeType="with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fade">
                                      <p:cBhvr>
                                        <p:cTn id="72" dur="500"/>
                                        <p:tgtEl>
                                          <p:spTgt spid="20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5"/>
                                        </p:tgtEl>
                                        <p:attrNameLst>
                                          <p:attrName>style.visibility</p:attrName>
                                        </p:attrNameLst>
                                      </p:cBhvr>
                                      <p:to>
                                        <p:strVal val="visible"/>
                                      </p:to>
                                    </p:set>
                                    <p:animEffect transition="in" filter="fade">
                                      <p:cBhvr>
                                        <p:cTn id="75" dur="500"/>
                                        <p:tgtEl>
                                          <p:spTgt spid="16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48"/>
                                        </p:tgtEl>
                                        <p:attrNameLst>
                                          <p:attrName>style.visibility</p:attrName>
                                        </p:attrNameLst>
                                      </p:cBhvr>
                                      <p:to>
                                        <p:strVal val="visible"/>
                                      </p:to>
                                    </p:set>
                                    <p:animEffect transition="in" filter="fade">
                                      <p:cBhvr>
                                        <p:cTn id="83" dur="500"/>
                                        <p:tgtEl>
                                          <p:spTgt spid="148"/>
                                        </p:tgtEl>
                                      </p:cBhvr>
                                    </p:animEffect>
                                  </p:childTnLst>
                                </p:cTn>
                              </p:par>
                              <p:par>
                                <p:cTn id="84" presetID="10" presetClass="entr" presetSubtype="0" fill="hold" nodeType="with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par>
                                <p:cTn id="87" presetID="10"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par>
                                <p:cTn id="93" presetID="10" presetClass="entr" presetSubtype="0" fill="hold" nodeType="with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par>
                                <p:cTn id="96" presetID="10" presetClass="entr" presetSubtype="0"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fade">
                                      <p:cBhvr>
                                        <p:cTn id="101" dur="500"/>
                                        <p:tgtEl>
                                          <p:spTgt spid="57"/>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97" grpId="0"/>
      <p:bldP spid="184" grpId="0" animBg="1"/>
      <p:bldGraphic spid="97" grpId="0">
        <p:bldAsOne/>
      </p:bldGraphic>
      <p:bldP spid="98" grpId="0"/>
      <p:bldP spid="99" grpId="0"/>
      <p:bldP spid="100" grpId="0"/>
      <p:bldP spid="102" grpId="0"/>
      <p:bldP spid="104" grpId="0"/>
      <p:bldP spid="108" grpId="0"/>
      <p:bldP spid="109" grpId="0"/>
      <p:bldP spid="114" grpId="0"/>
      <p:bldP spid="116" grpId="0"/>
      <p:bldP spid="133" grpId="0"/>
      <p:bldP spid="135" grpId="0"/>
      <p:bldGraphic spid="136" grpId="0">
        <p:bldAsOne/>
      </p:bldGraphic>
      <p:bldP spid="138" grpId="0"/>
      <p:bldP spid="148" grpId="0"/>
      <p:bldP spid="55" grpId="0" animBg="1"/>
      <p:bldP spid="57" grpId="0" animBg="1"/>
      <p:bldP spid="60" grpId="0"/>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309"/>
          <p:cNvSpPr txBox="1">
            <a:spLocks noChangeArrowheads="1"/>
          </p:cNvSpPr>
          <p:nvPr/>
        </p:nvSpPr>
        <p:spPr bwMode="auto">
          <a:xfrm>
            <a:off x="2579000" y="1166622"/>
            <a:ext cx="378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dirty="0">
                <a:latin typeface="Meiryo UI" panose="020B0604030504040204" pitchFamily="50" charset="-128"/>
                <a:ea typeface="Meiryo UI" panose="020B0604030504040204" pitchFamily="50" charset="-128"/>
              </a:rPr>
              <a:t>活動後個人レベル評価を実施</a:t>
            </a:r>
          </a:p>
        </p:txBody>
      </p:sp>
      <p:sp>
        <p:nvSpPr>
          <p:cNvPr id="6" name="正方形/長方形 5"/>
          <p:cNvSpPr/>
          <p:nvPr/>
        </p:nvSpPr>
        <p:spPr>
          <a:xfrm flipV="1">
            <a:off x="2418053" y="1089072"/>
            <a:ext cx="6718009" cy="84608"/>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1">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stretch>
            <a:fillRect/>
          </a:stretch>
        </p:blipFill>
        <p:spPr>
          <a:xfrm>
            <a:off x="5389295" y="1213525"/>
            <a:ext cx="3865199" cy="243861"/>
          </a:xfrm>
          <a:prstGeom prst="rect">
            <a:avLst/>
          </a:prstGeom>
        </p:spPr>
      </p:pic>
      <p:sp>
        <p:nvSpPr>
          <p:cNvPr id="8" name="正方形/長方形 7"/>
          <p:cNvSpPr/>
          <p:nvPr/>
        </p:nvSpPr>
        <p:spPr>
          <a:xfrm>
            <a:off x="2123860" y="767472"/>
            <a:ext cx="7450137" cy="573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フューエルキャップサークル</a:t>
            </a:r>
            <a:r>
              <a:rPr lang="en-US" altLang="ja-JP"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個人レベル評価・教育後</a:t>
            </a:r>
            <a:r>
              <a:rPr lang="en-US" altLang="ja-JP"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p:txBody>
      </p:sp>
      <p:pic>
        <p:nvPicPr>
          <p:cNvPr id="11" name="図 10"/>
          <p:cNvPicPr>
            <a:picLocks noChangeAspect="1"/>
          </p:cNvPicPr>
          <p:nvPr/>
        </p:nvPicPr>
        <p:blipFill rotWithShape="1">
          <a:blip r:embed="rId5"/>
          <a:srcRect r="5166" b="8366"/>
          <a:stretch/>
        </p:blipFill>
        <p:spPr>
          <a:xfrm>
            <a:off x="1182912" y="1495972"/>
            <a:ext cx="9826176" cy="5185983"/>
          </a:xfrm>
          <a:prstGeom prst="rect">
            <a:avLst/>
          </a:prstGeom>
        </p:spPr>
      </p:pic>
      <p:sp>
        <p:nvSpPr>
          <p:cNvPr id="10" name="正方形/長方形 9"/>
          <p:cNvSpPr/>
          <p:nvPr/>
        </p:nvSpPr>
        <p:spPr>
          <a:xfrm rot="5400000">
            <a:off x="3539566" y="3861099"/>
            <a:ext cx="477511" cy="5164205"/>
          </a:xfrm>
          <a:prstGeom prst="rect">
            <a:avLst/>
          </a:prstGeom>
          <a:noFill/>
          <a:ln w="28575">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9" name="図 108"/>
          <p:cNvPicPr>
            <a:picLocks noChangeAspect="1"/>
          </p:cNvPicPr>
          <p:nvPr/>
        </p:nvPicPr>
        <p:blipFill>
          <a:blip r:embed="rId6"/>
          <a:stretch>
            <a:fillRect/>
          </a:stretch>
        </p:blipFill>
        <p:spPr>
          <a:xfrm>
            <a:off x="1306573" y="6295170"/>
            <a:ext cx="206346" cy="296062"/>
          </a:xfrm>
          <a:prstGeom prst="rect">
            <a:avLst/>
          </a:prstGeom>
        </p:spPr>
      </p:pic>
      <p:sp>
        <p:nvSpPr>
          <p:cNvPr id="110" name="正方形/長方形 109"/>
          <p:cNvSpPr/>
          <p:nvPr/>
        </p:nvSpPr>
        <p:spPr>
          <a:xfrm>
            <a:off x="499877" y="1457386"/>
            <a:ext cx="12881113" cy="5400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11" name="図 110"/>
          <p:cNvPicPr>
            <a:picLocks noChangeAspect="1"/>
          </p:cNvPicPr>
          <p:nvPr/>
        </p:nvPicPr>
        <p:blipFill rotWithShape="1">
          <a:blip r:embed="rId7"/>
          <a:srcRect r="-458"/>
          <a:stretch/>
        </p:blipFill>
        <p:spPr>
          <a:xfrm>
            <a:off x="6719064" y="1548433"/>
            <a:ext cx="5221476" cy="2103760"/>
          </a:xfrm>
          <a:prstGeom prst="rect">
            <a:avLst/>
          </a:prstGeom>
        </p:spPr>
      </p:pic>
      <p:pic>
        <p:nvPicPr>
          <p:cNvPr id="112" name="図 111"/>
          <p:cNvPicPr>
            <a:picLocks noChangeAspect="1"/>
          </p:cNvPicPr>
          <p:nvPr/>
        </p:nvPicPr>
        <p:blipFill>
          <a:blip r:embed="rId8"/>
          <a:stretch>
            <a:fillRect/>
          </a:stretch>
        </p:blipFill>
        <p:spPr>
          <a:xfrm>
            <a:off x="477078" y="1543762"/>
            <a:ext cx="5202607" cy="2105770"/>
          </a:xfrm>
          <a:prstGeom prst="rect">
            <a:avLst/>
          </a:prstGeom>
        </p:spPr>
      </p:pic>
      <p:sp>
        <p:nvSpPr>
          <p:cNvPr id="116" name="右矢印 115"/>
          <p:cNvSpPr/>
          <p:nvPr/>
        </p:nvSpPr>
        <p:spPr>
          <a:xfrm>
            <a:off x="5798716" y="1903439"/>
            <a:ext cx="847617" cy="125136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8" name="角丸四角形 117"/>
          <p:cNvSpPr/>
          <p:nvPr/>
        </p:nvSpPr>
        <p:spPr>
          <a:xfrm>
            <a:off x="458954" y="4131891"/>
            <a:ext cx="1449006" cy="391130"/>
          </a:xfrm>
          <a:prstGeom prst="roundRect">
            <a:avLst/>
          </a:prstGeom>
          <a:solidFill>
            <a:srgbClr val="FFFCC9"/>
          </a:solidFill>
          <a:ln w="38100">
            <a:solidFill>
              <a:srgbClr val="FEE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教育</a:t>
            </a:r>
            <a:r>
              <a:rPr kumimoji="1" lang="ja-JP" altLang="en-US" b="1" dirty="0">
                <a:solidFill>
                  <a:schemeClr val="tx1"/>
                </a:solidFill>
                <a:latin typeface="Meiryo UI" panose="020B0604030504040204" pitchFamily="50" charset="-128"/>
                <a:ea typeface="Meiryo UI" panose="020B0604030504040204" pitchFamily="50" charset="-128"/>
              </a:rPr>
              <a:t>対象者</a:t>
            </a:r>
          </a:p>
        </p:txBody>
      </p:sp>
      <p:sp>
        <p:nvSpPr>
          <p:cNvPr id="122" name="角丸四角形 121"/>
          <p:cNvSpPr/>
          <p:nvPr/>
        </p:nvSpPr>
        <p:spPr>
          <a:xfrm>
            <a:off x="7332191" y="1769690"/>
            <a:ext cx="353521" cy="186975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 name="角丸四角形 122"/>
          <p:cNvSpPr/>
          <p:nvPr/>
        </p:nvSpPr>
        <p:spPr>
          <a:xfrm>
            <a:off x="9484557" y="1769690"/>
            <a:ext cx="755307" cy="1879536"/>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角丸四角形 123"/>
          <p:cNvSpPr/>
          <p:nvPr/>
        </p:nvSpPr>
        <p:spPr>
          <a:xfrm>
            <a:off x="10941255" y="1769690"/>
            <a:ext cx="373728" cy="1879536"/>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930376" y="6190161"/>
            <a:ext cx="906017"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中桐さん</a:t>
            </a:r>
          </a:p>
        </p:txBody>
      </p:sp>
      <p:pic>
        <p:nvPicPr>
          <p:cNvPr id="126" name="図 125"/>
          <p:cNvPicPr>
            <a:picLocks noChangeAspect="1"/>
          </p:cNvPicPr>
          <p:nvPr/>
        </p:nvPicPr>
        <p:blipFill>
          <a:blip r:embed="rId6"/>
          <a:stretch>
            <a:fillRect/>
          </a:stretch>
        </p:blipFill>
        <p:spPr>
          <a:xfrm rot="20015104">
            <a:off x="118957" y="4490048"/>
            <a:ext cx="509113" cy="679742"/>
          </a:xfrm>
          <a:prstGeom prst="rect">
            <a:avLst/>
          </a:prstGeom>
        </p:spPr>
      </p:pic>
      <p:sp>
        <p:nvSpPr>
          <p:cNvPr id="54" name="テキスト ボックス 53"/>
          <p:cNvSpPr txBox="1"/>
          <p:nvPr/>
        </p:nvSpPr>
        <p:spPr>
          <a:xfrm>
            <a:off x="160518" y="81673"/>
            <a:ext cx="2760692"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活動の振り返り</a:t>
            </a:r>
          </a:p>
        </p:txBody>
      </p:sp>
      <p:pic>
        <p:nvPicPr>
          <p:cNvPr id="73" name="図 7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3" b="89976" l="9945" r="99879"/>
                    </a14:imgEffect>
                  </a14:imgLayer>
                </a14:imgProps>
              </a:ext>
              <a:ext uri="{28A0092B-C50C-407E-A947-70E740481C1C}">
                <a14:useLocalDpi xmlns:a14="http://schemas.microsoft.com/office/drawing/2010/main" val="0"/>
              </a:ext>
            </a:extLst>
          </a:blip>
          <a:srcRect l="32148" t="11120" r="13816" b="11448"/>
          <a:stretch/>
        </p:blipFill>
        <p:spPr>
          <a:xfrm rot="5400000">
            <a:off x="257878" y="4497794"/>
            <a:ext cx="1668877" cy="1793609"/>
          </a:xfrm>
          <a:prstGeom prst="rect">
            <a:avLst/>
          </a:prstGeom>
        </p:spPr>
      </p:pic>
      <p:sp>
        <p:nvSpPr>
          <p:cNvPr id="77" name="角丸四角形 76"/>
          <p:cNvSpPr/>
          <p:nvPr/>
        </p:nvSpPr>
        <p:spPr>
          <a:xfrm>
            <a:off x="1907959" y="4191837"/>
            <a:ext cx="3890757" cy="2575116"/>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257132" y="4022561"/>
            <a:ext cx="2638430" cy="369332"/>
          </a:xfrm>
          <a:prstGeom prst="rect">
            <a:avLst/>
          </a:prstGeom>
          <a:solidFill>
            <a:srgbClr val="0000FF"/>
          </a:solidFill>
        </p:spPr>
        <p:txBody>
          <a:bodyPr wrap="square" rtlCol="0">
            <a:spAutoFit/>
          </a:bodyPr>
          <a:lstStyle/>
          <a:p>
            <a:pPr algn="ctr"/>
            <a:r>
              <a:rPr kumimoji="1" lang="en-US" altLang="ja-JP" b="1" dirty="0">
                <a:solidFill>
                  <a:schemeClr val="bg1"/>
                </a:solidFill>
                <a:latin typeface="Meiryo UI" panose="020B0604030504040204" pitchFamily="50" charset="-128"/>
                <a:ea typeface="Meiryo UI" panose="020B0604030504040204" pitchFamily="50" charset="-128"/>
              </a:rPr>
              <a:t>x</a:t>
            </a:r>
            <a:r>
              <a:rPr kumimoji="1" lang="ja-JP" altLang="en-US" b="1" dirty="0">
                <a:solidFill>
                  <a:schemeClr val="bg1"/>
                </a:solidFill>
                <a:latin typeface="Meiryo UI" panose="020B0604030504040204" pitchFamily="50" charset="-128"/>
                <a:ea typeface="Meiryo UI" panose="020B0604030504040204" pitchFamily="50" charset="-128"/>
              </a:rPr>
              <a:t>軸　レベル</a:t>
            </a:r>
            <a:r>
              <a:rPr kumimoji="1" lang="en-US" altLang="ja-JP" b="1" dirty="0">
                <a:solidFill>
                  <a:schemeClr val="bg1"/>
                </a:solidFill>
                <a:latin typeface="Meiryo UI" panose="020B0604030504040204" pitchFamily="50" charset="-128"/>
                <a:ea typeface="Meiryo UI" panose="020B0604030504040204" pitchFamily="50" charset="-128"/>
              </a:rPr>
              <a:t>UP</a:t>
            </a:r>
            <a:r>
              <a:rPr kumimoji="1" lang="ja-JP" altLang="en-US" b="1" dirty="0">
                <a:solidFill>
                  <a:schemeClr val="bg1"/>
                </a:solidFill>
                <a:latin typeface="Meiryo UI" panose="020B0604030504040204" pitchFamily="50" charset="-128"/>
                <a:ea typeface="Meiryo UI" panose="020B0604030504040204" pitchFamily="50" charset="-128"/>
              </a:rPr>
              <a:t>のポイント</a:t>
            </a:r>
          </a:p>
        </p:txBody>
      </p:sp>
      <p:sp>
        <p:nvSpPr>
          <p:cNvPr id="79" name="テキスト ボックス 78"/>
          <p:cNvSpPr txBox="1"/>
          <p:nvPr/>
        </p:nvSpPr>
        <p:spPr>
          <a:xfrm>
            <a:off x="1949293" y="4427851"/>
            <a:ext cx="5495104" cy="2277547"/>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イ</a:t>
            </a:r>
            <a:r>
              <a:rPr kumimoji="1" lang="en-US" altLang="ja-JP" b="1" dirty="0">
                <a:latin typeface="Meiryo UI" panose="020B0604030504040204" pitchFamily="50" charset="-128"/>
                <a:ea typeface="Meiryo UI" panose="020B0604030504040204" pitchFamily="50" charset="-128"/>
              </a:rPr>
              <a:t>…QC</a:t>
            </a:r>
            <a:r>
              <a:rPr kumimoji="1" lang="ja-JP" altLang="en-US" b="1" dirty="0">
                <a:latin typeface="Meiryo UI" panose="020B0604030504040204" pitchFamily="50" charset="-128"/>
                <a:ea typeface="Meiryo UI" panose="020B0604030504040204" pitchFamily="50" charset="-128"/>
              </a:rPr>
              <a:t>的考え</a:t>
            </a:r>
            <a:endParaRPr lang="en-US" altLang="ja-JP"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現地・現物・現実の</a:t>
            </a:r>
            <a:r>
              <a:rPr lang="en-US" altLang="ja-JP" b="1" u="sng" dirty="0">
                <a:latin typeface="Meiryo UI" panose="020B0604030504040204" pitchFamily="50" charset="-128"/>
                <a:ea typeface="Meiryo UI" panose="020B0604030504040204" pitchFamily="50" charset="-128"/>
              </a:rPr>
              <a:t>3</a:t>
            </a:r>
            <a:r>
              <a:rPr lang="ja-JP" altLang="en-US" b="1" u="sng" dirty="0">
                <a:latin typeface="Meiryo UI" panose="020B0604030504040204" pitchFamily="50" charset="-128"/>
                <a:ea typeface="Meiryo UI" panose="020B0604030504040204" pitchFamily="50" charset="-128"/>
              </a:rPr>
              <a:t>現主義</a:t>
            </a:r>
            <a:endParaRPr lang="en-US" altLang="ja-JP" b="1"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の考え方を実践し活動できた。　</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点</a:t>
            </a:r>
            <a:r>
              <a:rPr lang="ja-JP" altLang="en-US" sz="1600" b="1" dirty="0">
                <a:latin typeface="Meiryo UI" panose="020B0604030504040204" pitchFamily="50" charset="-128"/>
                <a:ea typeface="Meiryo UI" panose="020B0604030504040204" pitchFamily="50" charset="-128"/>
              </a:rPr>
              <a:t>➡</a:t>
            </a:r>
            <a:r>
              <a:rPr lang="en-US" altLang="ja-JP" sz="2000" b="1" u="sng" dirty="0">
                <a:solidFill>
                  <a:srgbClr val="0000FF"/>
                </a:solidFill>
                <a:latin typeface="Meiryo UI" panose="020B0604030504040204" pitchFamily="50" charset="-128"/>
                <a:ea typeface="Meiryo UI" panose="020B0604030504040204" pitchFamily="50" charset="-128"/>
              </a:rPr>
              <a:t>2</a:t>
            </a:r>
            <a:r>
              <a:rPr lang="ja-JP" altLang="en-US" sz="2000" b="1" u="sng" dirty="0">
                <a:solidFill>
                  <a:srgbClr val="0000FF"/>
                </a:solidFill>
                <a:latin typeface="Meiryo UI" panose="020B0604030504040204" pitchFamily="50" charset="-128"/>
                <a:ea typeface="Meiryo UI" panose="020B0604030504040204" pitchFamily="50" charset="-128"/>
              </a:rPr>
              <a:t>点</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ハ</a:t>
            </a:r>
            <a:r>
              <a:rPr lang="en-US" altLang="ja-JP" b="1" dirty="0">
                <a:latin typeface="Meiryo UI" panose="020B0604030504040204" pitchFamily="50" charset="-128"/>
                <a:ea typeface="Meiryo UI" panose="020B0604030504040204" pitchFamily="50" charset="-128"/>
              </a:rPr>
              <a:t>…QC</a:t>
            </a:r>
            <a:r>
              <a:rPr lang="ja-JP" altLang="en-US" b="1" dirty="0">
                <a:latin typeface="Meiryo UI" panose="020B0604030504040204" pitchFamily="50" charset="-128"/>
                <a:ea typeface="Meiryo UI" panose="020B0604030504040204" pitchFamily="50" charset="-128"/>
              </a:rPr>
              <a:t>手法</a:t>
            </a:r>
            <a:endParaRPr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ＱＣ</a:t>
            </a:r>
            <a:r>
              <a:rPr kumimoji="1" lang="en-US" altLang="ja-JP" sz="1600" dirty="0">
                <a:latin typeface="Meiryo UI" panose="020B0604030504040204" pitchFamily="50" charset="-128"/>
                <a:ea typeface="Meiryo UI" panose="020B0604030504040204" pitchFamily="50" charset="-128"/>
              </a:rPr>
              <a:t>7</a:t>
            </a:r>
            <a:r>
              <a:rPr kumimoji="1" lang="ja-JP" altLang="en-US" sz="1600" dirty="0">
                <a:latin typeface="Meiryo UI" panose="020B0604030504040204" pitchFamily="50" charset="-128"/>
                <a:ea typeface="Meiryo UI" panose="020B0604030504040204" pitchFamily="50" charset="-128"/>
              </a:rPr>
              <a:t>つ道具の種類・目的を知り</a:t>
            </a:r>
            <a:endParaRPr kumimoji="1" lang="en-US" altLang="ja-JP" sz="1600"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a:t>
            </a:r>
            <a:r>
              <a:rPr kumimoji="1" lang="ja-JP" altLang="en-US" b="1" u="sng" dirty="0">
                <a:latin typeface="Meiryo UI" panose="020B0604030504040204" pitchFamily="50" charset="-128"/>
                <a:ea typeface="Meiryo UI" panose="020B0604030504040204" pitchFamily="50" charset="-128"/>
              </a:rPr>
              <a:t>実践から理解を深めた</a:t>
            </a:r>
            <a:r>
              <a:rPr kumimoji="1" lang="ja-JP" altLang="en-US" b="1"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1</a:t>
            </a:r>
            <a:r>
              <a:rPr kumimoji="1" lang="ja-JP" altLang="en-US" sz="1600" dirty="0">
                <a:latin typeface="Meiryo UI" panose="020B0604030504040204" pitchFamily="50" charset="-128"/>
                <a:ea typeface="Meiryo UI" panose="020B0604030504040204" pitchFamily="50" charset="-128"/>
              </a:rPr>
              <a:t>点</a:t>
            </a:r>
            <a:r>
              <a:rPr kumimoji="1" lang="ja-JP" altLang="en-US" b="1" dirty="0">
                <a:latin typeface="Meiryo UI" panose="020B0604030504040204" pitchFamily="50" charset="-128"/>
                <a:ea typeface="Meiryo UI" panose="020B0604030504040204" pitchFamily="50" charset="-128"/>
              </a:rPr>
              <a:t>➡</a:t>
            </a:r>
            <a:r>
              <a:rPr kumimoji="1" lang="en-US" altLang="ja-JP" sz="2000" b="1" u="sng" dirty="0">
                <a:solidFill>
                  <a:srgbClr val="0000FF"/>
                </a:solidFill>
                <a:latin typeface="Meiryo UI" panose="020B0604030504040204" pitchFamily="50" charset="-128"/>
                <a:ea typeface="Meiryo UI" panose="020B0604030504040204" pitchFamily="50" charset="-128"/>
              </a:rPr>
              <a:t>2</a:t>
            </a:r>
            <a:r>
              <a:rPr kumimoji="1" lang="ja-JP" altLang="en-US" sz="2000" b="1" u="sng" dirty="0">
                <a:solidFill>
                  <a:srgbClr val="0000FF"/>
                </a:solidFill>
                <a:latin typeface="Meiryo UI" panose="020B0604030504040204" pitchFamily="50" charset="-128"/>
                <a:ea typeface="Meiryo UI" panose="020B0604030504040204" pitchFamily="50" charset="-128"/>
              </a:rPr>
              <a:t>点</a:t>
            </a:r>
            <a:endParaRPr lang="en-US" altLang="ja-JP" b="1" u="sng" dirty="0">
              <a:solidFill>
                <a:srgbClr val="0000FF"/>
              </a:solidFill>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グラフ</a:t>
            </a:r>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パレート図</a:t>
            </a:r>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特性要因図</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ヒストグラム・散布図など）</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p:txBody>
      </p:sp>
      <p:sp>
        <p:nvSpPr>
          <p:cNvPr id="4" name="加算 3"/>
          <p:cNvSpPr/>
          <p:nvPr/>
        </p:nvSpPr>
        <p:spPr>
          <a:xfrm>
            <a:off x="5816623" y="5104064"/>
            <a:ext cx="597659" cy="581067"/>
          </a:xfrm>
          <a:prstGeom prst="mathPlus">
            <a:avLst/>
          </a:prstGeom>
          <a:solidFill>
            <a:srgbClr val="00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角丸四角形 81"/>
          <p:cNvSpPr/>
          <p:nvPr/>
        </p:nvSpPr>
        <p:spPr>
          <a:xfrm>
            <a:off x="8070092" y="1769690"/>
            <a:ext cx="353521" cy="186975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角丸四角形 82"/>
          <p:cNvSpPr/>
          <p:nvPr/>
        </p:nvSpPr>
        <p:spPr>
          <a:xfrm>
            <a:off x="7314785" y="1769690"/>
            <a:ext cx="1468381" cy="186975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6420835" y="4114497"/>
            <a:ext cx="5586260" cy="2646878"/>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X</a:t>
            </a:r>
            <a:r>
              <a:rPr lang="ja-JP" altLang="en-US" b="1" dirty="0">
                <a:latin typeface="Meiryo UI" panose="020B0604030504040204" pitchFamily="50" charset="-128"/>
                <a:ea typeface="Meiryo UI" panose="020B0604030504040204" pitchFamily="50" charset="-128"/>
              </a:rPr>
              <a:t>軸　ロ</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サークル運営</a:t>
            </a:r>
            <a:endParaRPr lang="en-US" altLang="ja-JP"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会合時</a:t>
            </a:r>
            <a:r>
              <a:rPr lang="ja-JP" altLang="en-US" b="1" dirty="0">
                <a:latin typeface="Meiryo UI" panose="020B0604030504040204" pitchFamily="50" charset="-128"/>
                <a:ea typeface="Meiryo UI" panose="020B0604030504040204" pitchFamily="50" charset="-128"/>
              </a:rPr>
              <a:t>サブリーダーの役割</a:t>
            </a:r>
            <a:r>
              <a:rPr lang="ja-JP" altLang="en-US" sz="1600" dirty="0">
                <a:latin typeface="Meiryo UI" panose="020B0604030504040204" pitchFamily="50" charset="-128"/>
                <a:ea typeface="Meiryo UI" panose="020B0604030504040204" pitchFamily="50" charset="-128"/>
              </a:rPr>
              <a:t>を担い</a:t>
            </a:r>
            <a:r>
              <a:rPr lang="ja-JP" altLang="en-US" sz="1600" b="1" dirty="0">
                <a:latin typeface="Meiryo UI" panose="020B0604030504040204" pitchFamily="50" charset="-128"/>
                <a:ea typeface="Meiryo UI" panose="020B0604030504040204" pitchFamily="50" charset="-128"/>
              </a:rPr>
              <a:t>会合議事録の記入</a:t>
            </a:r>
            <a:r>
              <a:rPr lang="ja-JP" altLang="en-US" sz="1600" dirty="0">
                <a:latin typeface="Meiryo UI" panose="020B0604030504040204" pitchFamily="50" charset="-128"/>
                <a:ea typeface="Meiryo UI" panose="020B0604030504040204" pitchFamily="50" charset="-128"/>
              </a:rPr>
              <a:t>を実施。</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点</a:t>
            </a:r>
            <a:r>
              <a:rPr lang="ja-JP" altLang="en-US" sz="1600" b="1" dirty="0">
                <a:latin typeface="Meiryo UI" panose="020B0604030504040204" pitchFamily="50" charset="-128"/>
                <a:ea typeface="Meiryo UI" panose="020B0604030504040204" pitchFamily="50" charset="-128"/>
              </a:rPr>
              <a:t>➡</a:t>
            </a:r>
            <a:r>
              <a:rPr lang="en-US" altLang="ja-JP" sz="2000" b="1" u="sng" dirty="0">
                <a:solidFill>
                  <a:srgbClr val="0000FF"/>
                </a:solidFill>
                <a:latin typeface="Meiryo UI" panose="020B0604030504040204" pitchFamily="50" charset="-128"/>
                <a:ea typeface="Meiryo UI" panose="020B0604030504040204" pitchFamily="50" charset="-128"/>
              </a:rPr>
              <a:t>3</a:t>
            </a:r>
            <a:r>
              <a:rPr lang="ja-JP" altLang="en-US" sz="2000" b="1" u="sng" dirty="0">
                <a:solidFill>
                  <a:srgbClr val="0000FF"/>
                </a:solidFill>
                <a:latin typeface="Meiryo UI" panose="020B0604030504040204" pitchFamily="50" charset="-128"/>
                <a:ea typeface="Meiryo UI" panose="020B0604030504040204" pitchFamily="50" charset="-128"/>
              </a:rPr>
              <a:t>点</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X</a:t>
            </a:r>
            <a:r>
              <a:rPr lang="ja-JP" altLang="en-US" b="1" dirty="0">
                <a:latin typeface="Meiryo UI" panose="020B0604030504040204" pitchFamily="50" charset="-128"/>
                <a:ea typeface="Meiryo UI" panose="020B0604030504040204" pitchFamily="50" charset="-128"/>
              </a:rPr>
              <a:t>軸　ニ</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専門知識</a:t>
            </a:r>
            <a:endParaRPr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設備の知識・製品の使われ方を学び</a:t>
            </a:r>
            <a:r>
              <a:rPr kumimoji="1" lang="ja-JP" altLang="en-US" b="1" u="sng" dirty="0">
                <a:latin typeface="Meiryo UI" panose="020B0604030504040204" pitchFamily="50" charset="-128"/>
                <a:ea typeface="Meiryo UI" panose="020B0604030504040204" pitchFamily="50" charset="-128"/>
              </a:rPr>
              <a:t>理解を深めた</a:t>
            </a:r>
            <a:r>
              <a:rPr kumimoji="1"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点</a:t>
            </a:r>
            <a:r>
              <a:rPr lang="ja-JP" altLang="en-US" sz="1600" b="1" dirty="0">
                <a:latin typeface="Meiryo UI" panose="020B0604030504040204" pitchFamily="50" charset="-128"/>
                <a:ea typeface="Meiryo UI" panose="020B0604030504040204" pitchFamily="50" charset="-128"/>
              </a:rPr>
              <a:t>➡</a:t>
            </a:r>
            <a:r>
              <a:rPr lang="en-US" altLang="ja-JP" sz="2000" b="1" u="sng" dirty="0">
                <a:solidFill>
                  <a:srgbClr val="0000FF"/>
                </a:solidFill>
                <a:latin typeface="Meiryo UI" panose="020B0604030504040204" pitchFamily="50" charset="-128"/>
                <a:ea typeface="Meiryo UI" panose="020B0604030504040204" pitchFamily="50" charset="-128"/>
              </a:rPr>
              <a:t>3</a:t>
            </a:r>
            <a:r>
              <a:rPr lang="ja-JP" altLang="en-US" sz="2000" b="1" u="sng" dirty="0">
                <a:solidFill>
                  <a:srgbClr val="0000FF"/>
                </a:solidFill>
                <a:latin typeface="Meiryo UI" panose="020B0604030504040204" pitchFamily="50" charset="-128"/>
                <a:ea typeface="Meiryo UI" panose="020B0604030504040204" pitchFamily="50" charset="-128"/>
              </a:rPr>
              <a:t>点</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Y</a:t>
            </a:r>
            <a:r>
              <a:rPr lang="ja-JP" altLang="en-US" b="1" dirty="0">
                <a:latin typeface="Meiryo UI" panose="020B0604030504040204" pitchFamily="50" charset="-128"/>
                <a:ea typeface="Meiryo UI" panose="020B0604030504040204" pitchFamily="50" charset="-128"/>
              </a:rPr>
              <a:t>軸　イ・ロ</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チームワーク・</a:t>
            </a:r>
            <a:r>
              <a:rPr lang="en-US" altLang="ja-JP" b="1" dirty="0">
                <a:latin typeface="Meiryo UI" panose="020B0604030504040204" pitchFamily="50" charset="-128"/>
                <a:ea typeface="Meiryo UI" panose="020B0604030504040204" pitchFamily="50" charset="-128"/>
              </a:rPr>
              <a:t>QC</a:t>
            </a:r>
            <a:r>
              <a:rPr lang="ja-JP" altLang="en-US" b="1" dirty="0">
                <a:latin typeface="Meiryo UI" panose="020B0604030504040204" pitchFamily="50" charset="-128"/>
                <a:ea typeface="Meiryo UI" panose="020B0604030504040204" pitchFamily="50" charset="-128"/>
              </a:rPr>
              <a:t>会合</a:t>
            </a:r>
            <a:endParaRPr lang="en-US" altLang="ja-JP" b="1"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会合・活動での意見出し・積極的な発言</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メンバーと協力して活動の実施</a:t>
            </a:r>
            <a:r>
              <a:rPr lang="ja-JP" altLang="en-US" sz="1400" dirty="0">
                <a:latin typeface="Meiryo UI" panose="020B0604030504040204" pitchFamily="50" charset="-128"/>
                <a:ea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rPr>
              <a:t>2</a:t>
            </a:r>
            <a:r>
              <a:rPr lang="ja-JP" altLang="en-US" sz="1200" b="1" dirty="0">
                <a:latin typeface="Meiryo UI" panose="020B0604030504040204" pitchFamily="50" charset="-128"/>
                <a:ea typeface="Meiryo UI" panose="020B0604030504040204" pitchFamily="50" charset="-128"/>
              </a:rPr>
              <a:t>点</a:t>
            </a:r>
            <a:r>
              <a:rPr lang="ja-JP" altLang="en-US" sz="1600" b="1" dirty="0">
                <a:latin typeface="Meiryo UI" panose="020B0604030504040204" pitchFamily="50" charset="-128"/>
                <a:ea typeface="Meiryo UI" panose="020B0604030504040204" pitchFamily="50" charset="-128"/>
              </a:rPr>
              <a:t>➡</a:t>
            </a:r>
            <a:r>
              <a:rPr lang="en-US" altLang="ja-JP" sz="2000" b="1" u="sng" dirty="0">
                <a:solidFill>
                  <a:srgbClr val="0000FF"/>
                </a:solidFill>
                <a:latin typeface="Meiryo UI" panose="020B0604030504040204" pitchFamily="50" charset="-128"/>
                <a:ea typeface="Meiryo UI" panose="020B0604030504040204" pitchFamily="50" charset="-128"/>
              </a:rPr>
              <a:t>3</a:t>
            </a:r>
            <a:r>
              <a:rPr lang="ja-JP" altLang="en-US" sz="2000" b="1" u="sng" dirty="0">
                <a:solidFill>
                  <a:srgbClr val="0000FF"/>
                </a:solidFill>
                <a:latin typeface="Meiryo UI" panose="020B0604030504040204" pitchFamily="50" charset="-128"/>
                <a:ea typeface="Meiryo UI" panose="020B0604030504040204" pitchFamily="50" charset="-128"/>
              </a:rPr>
              <a:t>点</a:t>
            </a:r>
            <a:endParaRPr lang="en-US" altLang="ja-JP" sz="1600" b="1" u="sng" dirty="0">
              <a:solidFill>
                <a:srgbClr val="0000FF"/>
              </a:solidFill>
              <a:latin typeface="Meiryo UI" panose="020B0604030504040204" pitchFamily="50" charset="-128"/>
              <a:ea typeface="Meiryo UI" panose="020B0604030504040204" pitchFamily="50" charset="-128"/>
            </a:endParaRPr>
          </a:p>
        </p:txBody>
      </p:sp>
      <p:sp>
        <p:nvSpPr>
          <p:cNvPr id="40" name="角丸四角形 39"/>
          <p:cNvSpPr/>
          <p:nvPr/>
        </p:nvSpPr>
        <p:spPr>
          <a:xfrm>
            <a:off x="6414283" y="3945745"/>
            <a:ext cx="5438194" cy="2774796"/>
          </a:xfrm>
          <a:prstGeom prst="roundRect">
            <a:avLst>
              <a:gd name="adj" fmla="val 0"/>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7804168" y="3745165"/>
            <a:ext cx="2831201" cy="369332"/>
          </a:xfrm>
          <a:prstGeom prst="rect">
            <a:avLst/>
          </a:prstGeom>
          <a:solidFill>
            <a:srgbClr val="0000FF"/>
          </a:solidFill>
        </p:spPr>
        <p:txBody>
          <a:bodyPr wrap="square"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rPr>
              <a:t>活動の中での</a:t>
            </a:r>
            <a:r>
              <a:rPr kumimoji="1" lang="ja-JP" altLang="en-US" b="1" dirty="0">
                <a:solidFill>
                  <a:schemeClr val="bg1"/>
                </a:solidFill>
                <a:latin typeface="Meiryo UI" panose="020B0604030504040204" pitchFamily="50" charset="-128"/>
                <a:ea typeface="Meiryo UI" panose="020B0604030504040204" pitchFamily="50" charset="-128"/>
              </a:rPr>
              <a:t>ポイントアップ</a:t>
            </a:r>
          </a:p>
        </p:txBody>
      </p:sp>
      <p:sp>
        <p:nvSpPr>
          <p:cNvPr id="67" name="テキスト ボックス 66"/>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29/31</a:t>
            </a:r>
            <a:endParaRPr kumimoji="1" lang="ja-JP" altLang="en-US" sz="1200" b="1" dirty="0">
              <a:latin typeface="Meiryo UI" panose="020B0604030504040204" pitchFamily="50" charset="-128"/>
              <a:ea typeface="Meiryo UI" panose="020B0604030504040204" pitchFamily="50" charset="-128"/>
            </a:endParaRPr>
          </a:p>
        </p:txBody>
      </p:sp>
      <p:sp>
        <p:nvSpPr>
          <p:cNvPr id="87" name="正方形/長方形 86"/>
          <p:cNvSpPr/>
          <p:nvPr/>
        </p:nvSpPr>
        <p:spPr>
          <a:xfrm>
            <a:off x="-381965" y="779047"/>
            <a:ext cx="12720577" cy="6246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88" name="図 87"/>
          <p:cNvPicPr>
            <a:picLocks noChangeAspect="1"/>
          </p:cNvPicPr>
          <p:nvPr/>
        </p:nvPicPr>
        <p:blipFill rotWithShape="1">
          <a:blip r:embed="rId11"/>
          <a:srcRect t="3014" r="4262" b="3161"/>
          <a:stretch/>
        </p:blipFill>
        <p:spPr>
          <a:xfrm>
            <a:off x="311109" y="760013"/>
            <a:ext cx="11629432" cy="5886020"/>
          </a:xfrm>
          <a:prstGeom prst="rect">
            <a:avLst/>
          </a:prstGeom>
          <a:ln>
            <a:noFill/>
            <a:prstDash val="solid"/>
          </a:ln>
        </p:spPr>
      </p:pic>
      <p:sp>
        <p:nvSpPr>
          <p:cNvPr id="89" name="正方形/長方形 88"/>
          <p:cNvSpPr/>
          <p:nvPr/>
        </p:nvSpPr>
        <p:spPr>
          <a:xfrm>
            <a:off x="816766" y="6058091"/>
            <a:ext cx="4517234" cy="61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860180" y="6021784"/>
            <a:ext cx="93610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活動前</a:t>
            </a:r>
            <a:endParaRPr kumimoji="1" lang="ja-JP" altLang="en-US" sz="1200" b="1" dirty="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861746" y="6264891"/>
            <a:ext cx="708848"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2.8</a:t>
            </a:r>
            <a:endParaRPr kumimoji="1" lang="ja-JP" altLang="en-US" sz="2400" b="1"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2159627" y="6005167"/>
            <a:ext cx="93610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活動後</a:t>
            </a:r>
            <a:endParaRPr kumimoji="1" lang="ja-JP" altLang="en-US" sz="1200" b="1" dirty="0">
              <a:latin typeface="Meiryo UI" panose="020B0604030504040204" pitchFamily="50" charset="-128"/>
              <a:ea typeface="Meiryo UI" panose="020B0604030504040204" pitchFamily="50" charset="-128"/>
            </a:endParaRPr>
          </a:p>
        </p:txBody>
      </p:sp>
      <p:sp>
        <p:nvSpPr>
          <p:cNvPr id="93" name="テキスト ボックス 92"/>
          <p:cNvSpPr txBox="1"/>
          <p:nvPr/>
        </p:nvSpPr>
        <p:spPr>
          <a:xfrm>
            <a:off x="2119579" y="6212733"/>
            <a:ext cx="881973" cy="584775"/>
          </a:xfrm>
          <a:prstGeom prst="rect">
            <a:avLst/>
          </a:prstGeom>
          <a:noFill/>
        </p:spPr>
        <p:txBody>
          <a:bodyPr wrap="none" rtlCol="0">
            <a:spAutoFit/>
          </a:bodyPr>
          <a:lstStyle/>
          <a:p>
            <a:r>
              <a:rPr kumimoji="1" lang="en-US" altLang="ja-JP" sz="3200" b="1" dirty="0">
                <a:solidFill>
                  <a:srgbClr val="0000FF"/>
                </a:solidFill>
                <a:latin typeface="Meiryo UI" panose="020B0604030504040204" pitchFamily="50" charset="-128"/>
                <a:ea typeface="Meiryo UI" panose="020B0604030504040204" pitchFamily="50" charset="-128"/>
              </a:rPr>
              <a:t>3.4</a:t>
            </a:r>
            <a:endParaRPr kumimoji="1" lang="ja-JP" altLang="en-US" sz="3200" b="1" dirty="0">
              <a:solidFill>
                <a:srgbClr val="0000FF"/>
              </a:solidFill>
              <a:latin typeface="Meiryo UI" panose="020B0604030504040204" pitchFamily="50" charset="-128"/>
              <a:ea typeface="Meiryo UI" panose="020B0604030504040204" pitchFamily="50" charset="-128"/>
            </a:endParaRPr>
          </a:p>
        </p:txBody>
      </p:sp>
      <p:sp>
        <p:nvSpPr>
          <p:cNvPr id="94" name="角丸四角形 93"/>
          <p:cNvSpPr/>
          <p:nvPr/>
        </p:nvSpPr>
        <p:spPr>
          <a:xfrm>
            <a:off x="3931875" y="5914981"/>
            <a:ext cx="5184576" cy="756083"/>
          </a:xfrm>
          <a:prstGeom prst="roundRect">
            <a:avLst/>
          </a:prstGeom>
          <a:solidFill>
            <a:schemeClr val="bg1"/>
          </a:solidFill>
          <a:ln w="38100">
            <a:solidFill>
              <a:srgbClr val="FFE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u="sng" dirty="0">
                <a:solidFill>
                  <a:schemeClr val="tx1"/>
                </a:solidFill>
                <a:latin typeface="Meiryo UI" panose="020B0604030504040204" pitchFamily="50" charset="-128"/>
                <a:ea typeface="Meiryo UI" panose="020B0604030504040204" pitchFamily="50" charset="-128"/>
              </a:rPr>
              <a:t>レベルアップ対象者を能力</a:t>
            </a:r>
            <a:r>
              <a:rPr kumimoji="1" lang="en-US" altLang="ja-JP" b="1" u="sng" dirty="0">
                <a:solidFill>
                  <a:schemeClr val="tx1"/>
                </a:solidFill>
                <a:latin typeface="Meiryo UI" panose="020B0604030504040204" pitchFamily="50" charset="-128"/>
                <a:ea typeface="Meiryo UI" panose="020B0604030504040204" pitchFamily="50" charset="-128"/>
              </a:rPr>
              <a:t>UP</a:t>
            </a:r>
            <a:r>
              <a:rPr kumimoji="1" lang="ja-JP" altLang="en-US" sz="1600" dirty="0">
                <a:solidFill>
                  <a:schemeClr val="tx1"/>
                </a:solidFill>
                <a:latin typeface="Meiryo UI" panose="020B0604030504040204" pitchFamily="50" charset="-128"/>
                <a:ea typeface="Meiryo UI" panose="020B0604030504040204" pitchFamily="50" charset="-128"/>
              </a:rPr>
              <a:t>させたことで</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b="1" u="sng" dirty="0">
                <a:solidFill>
                  <a:srgbClr val="0000FF"/>
                </a:solidFill>
                <a:latin typeface="Meiryo UI" panose="020B0604030504040204" pitchFamily="50" charset="-128"/>
                <a:ea typeface="Meiryo UI" panose="020B0604030504040204" pitchFamily="50" charset="-128"/>
              </a:rPr>
              <a:t>ステップアップ達成！</a:t>
            </a:r>
            <a:endParaRPr kumimoji="1" lang="ja-JP" altLang="en-US" b="1" u="sng" dirty="0">
              <a:solidFill>
                <a:srgbClr val="0000FF"/>
              </a:solidFill>
              <a:latin typeface="Meiryo UI" panose="020B0604030504040204" pitchFamily="50" charset="-128"/>
              <a:ea typeface="Meiryo UI" panose="020B0604030504040204" pitchFamily="50" charset="-128"/>
            </a:endParaRPr>
          </a:p>
        </p:txBody>
      </p:sp>
      <p:pic>
        <p:nvPicPr>
          <p:cNvPr id="95" name="Picture 2" descr="https://1.bp.blogspot.com/-ziGisDogWlY/Xy4ecmajoxI/AAAAAAABagI/bfRJmCS6Jy4IOYPDMuYSeJBznLIuODO6QCNcBGAsYHQ/s1600/party_cracker_kamifubuk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53633" y="5806970"/>
            <a:ext cx="953443" cy="95344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ttps://1.bp.blogspot.com/-ziGisDogWlY/Xy4ecmajoxI/AAAAAAABagI/bfRJmCS6Jy4IOYPDMuYSeJBznLIuODO6QCNcBGAsYHQ/s1600/party_cracker_kamifubuk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618302" flipH="1">
            <a:off x="8546969" y="5739797"/>
            <a:ext cx="990773" cy="953443"/>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線矢印コネクタ 96"/>
          <p:cNvCxnSpPr/>
          <p:nvPr/>
        </p:nvCxnSpPr>
        <p:spPr>
          <a:xfrm flipV="1">
            <a:off x="1485635" y="6482033"/>
            <a:ext cx="662016" cy="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下矢印 97"/>
          <p:cNvSpPr/>
          <p:nvPr/>
        </p:nvSpPr>
        <p:spPr>
          <a:xfrm>
            <a:off x="1734910" y="6082500"/>
            <a:ext cx="311593" cy="292110"/>
          </a:xfrm>
          <a:prstGeom prst="downArrow">
            <a:avLst/>
          </a:prstGeom>
          <a:solidFill>
            <a:srgbClr val="FF8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9" name="角丸四角形 98"/>
          <p:cNvSpPr/>
          <p:nvPr/>
        </p:nvSpPr>
        <p:spPr>
          <a:xfrm>
            <a:off x="1196220" y="5772470"/>
            <a:ext cx="1338600" cy="257864"/>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角丸四角形 99"/>
          <p:cNvSpPr/>
          <p:nvPr/>
        </p:nvSpPr>
        <p:spPr>
          <a:xfrm>
            <a:off x="307164" y="4725016"/>
            <a:ext cx="2227656" cy="794204"/>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1" name="星 5 100"/>
          <p:cNvSpPr/>
          <p:nvPr/>
        </p:nvSpPr>
        <p:spPr>
          <a:xfrm>
            <a:off x="6799826" y="3275430"/>
            <a:ext cx="179448" cy="16147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2" name="星 5 101"/>
          <p:cNvSpPr/>
          <p:nvPr/>
        </p:nvSpPr>
        <p:spPr>
          <a:xfrm>
            <a:off x="7821924" y="2531573"/>
            <a:ext cx="179448" cy="16147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3" name="星 5 102"/>
          <p:cNvSpPr/>
          <p:nvPr/>
        </p:nvSpPr>
        <p:spPr>
          <a:xfrm>
            <a:off x="7450929" y="3087187"/>
            <a:ext cx="179448" cy="16147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4" name="正方形/長方形 103"/>
          <p:cNvSpPr/>
          <p:nvPr/>
        </p:nvSpPr>
        <p:spPr>
          <a:xfrm>
            <a:off x="11184864" y="4321636"/>
            <a:ext cx="153989" cy="234454"/>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正方形/長方形 104"/>
          <p:cNvSpPr/>
          <p:nvPr/>
        </p:nvSpPr>
        <p:spPr>
          <a:xfrm>
            <a:off x="918116" y="2919117"/>
            <a:ext cx="440596"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6" name="テキスト ボックス 105"/>
          <p:cNvSpPr txBox="1"/>
          <p:nvPr/>
        </p:nvSpPr>
        <p:spPr>
          <a:xfrm>
            <a:off x="864673" y="2890766"/>
            <a:ext cx="50526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28070</a:t>
            </a:r>
            <a:endParaRPr kumimoji="1" lang="ja-JP" altLang="en-US" sz="800" dirty="0">
              <a:latin typeface="Meiryo UI" panose="020B0604030504040204" pitchFamily="50" charset="-128"/>
              <a:ea typeface="Meiryo UI" panose="020B0604030504040204" pitchFamily="50" charset="-128"/>
            </a:endParaRPr>
          </a:p>
        </p:txBody>
      </p:sp>
      <p:sp>
        <p:nvSpPr>
          <p:cNvPr id="107" name="正方形/長方形 106"/>
          <p:cNvSpPr/>
          <p:nvPr/>
        </p:nvSpPr>
        <p:spPr>
          <a:xfrm>
            <a:off x="916845" y="3166990"/>
            <a:ext cx="426373"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867978" y="3146072"/>
            <a:ext cx="50526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23085</a:t>
            </a:r>
            <a:endParaRPr kumimoji="1" lang="ja-JP" altLang="en-US" sz="800" dirty="0">
              <a:latin typeface="Meiryo UI" panose="020B0604030504040204" pitchFamily="50" charset="-128"/>
              <a:ea typeface="Meiryo UI" panose="020B0604030504040204" pitchFamily="50" charset="-128"/>
            </a:endParaRPr>
          </a:p>
        </p:txBody>
      </p:sp>
      <p:sp>
        <p:nvSpPr>
          <p:cNvPr id="113" name="正方形/長方形 112"/>
          <p:cNvSpPr/>
          <p:nvPr/>
        </p:nvSpPr>
        <p:spPr>
          <a:xfrm>
            <a:off x="1714215" y="3176169"/>
            <a:ext cx="550243"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1691818" y="3144361"/>
            <a:ext cx="595035"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須田真矢</a:t>
            </a:r>
            <a:endParaRPr kumimoji="1" lang="ja-JP" altLang="en-US" sz="800" dirty="0">
              <a:latin typeface="Meiryo UI" panose="020B0604030504040204" pitchFamily="50" charset="-128"/>
              <a:ea typeface="Meiryo UI" panose="020B0604030504040204" pitchFamily="50" charset="-128"/>
            </a:endParaRPr>
          </a:p>
        </p:txBody>
      </p:sp>
      <p:sp>
        <p:nvSpPr>
          <p:cNvPr id="115" name="正方形/長方形 114"/>
          <p:cNvSpPr/>
          <p:nvPr/>
        </p:nvSpPr>
        <p:spPr>
          <a:xfrm>
            <a:off x="1694106" y="2911526"/>
            <a:ext cx="515241"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7" name="テキスト ボックス 116"/>
          <p:cNvSpPr txBox="1"/>
          <p:nvPr/>
        </p:nvSpPr>
        <p:spPr>
          <a:xfrm>
            <a:off x="1689641" y="2891835"/>
            <a:ext cx="561372" cy="215444"/>
          </a:xfrm>
          <a:prstGeom prst="rect">
            <a:avLst/>
          </a:prstGeom>
          <a:no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河邉　誠</a:t>
            </a:r>
          </a:p>
        </p:txBody>
      </p:sp>
      <p:sp>
        <p:nvSpPr>
          <p:cNvPr id="119" name="正方形/長方形 118"/>
          <p:cNvSpPr/>
          <p:nvPr/>
        </p:nvSpPr>
        <p:spPr>
          <a:xfrm>
            <a:off x="9254493" y="760013"/>
            <a:ext cx="2879445" cy="47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楕円 119"/>
          <p:cNvSpPr/>
          <p:nvPr/>
        </p:nvSpPr>
        <p:spPr>
          <a:xfrm flipH="1" flipV="1">
            <a:off x="10636248" y="4480594"/>
            <a:ext cx="106681" cy="106681"/>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矢印コネクタ 120"/>
          <p:cNvCxnSpPr/>
          <p:nvPr/>
        </p:nvCxnSpPr>
        <p:spPr>
          <a:xfrm>
            <a:off x="10813415" y="4526963"/>
            <a:ext cx="151130"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7" name="楕円 126"/>
          <p:cNvSpPr/>
          <p:nvPr/>
        </p:nvSpPr>
        <p:spPr>
          <a:xfrm flipH="1" flipV="1">
            <a:off x="11251660" y="4461544"/>
            <a:ext cx="106681" cy="106681"/>
          </a:xfrm>
          <a:prstGeom prst="ellipse">
            <a:avLst/>
          </a:prstGeom>
          <a:noFill/>
          <a:ln>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直線矢印コネクタ 127"/>
          <p:cNvCxnSpPr/>
          <p:nvPr/>
        </p:nvCxnSpPr>
        <p:spPr>
          <a:xfrm>
            <a:off x="11128375" y="4526963"/>
            <a:ext cx="127234"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11050011" y="4191837"/>
            <a:ext cx="936104"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次回</a:t>
            </a:r>
            <a:endParaRPr kumimoji="1" lang="ja-JP" altLang="en-US" sz="1600" dirty="0">
              <a:latin typeface="Meiryo UI" panose="020B0604030504040204" pitchFamily="50" charset="-128"/>
              <a:ea typeface="Meiryo UI" panose="020B0604030504040204" pitchFamily="50" charset="-128"/>
            </a:endParaRPr>
          </a:p>
        </p:txBody>
      </p:sp>
      <p:sp>
        <p:nvSpPr>
          <p:cNvPr id="130" name="正方形/長方形 129"/>
          <p:cNvSpPr/>
          <p:nvPr/>
        </p:nvSpPr>
        <p:spPr>
          <a:xfrm>
            <a:off x="8319836" y="804652"/>
            <a:ext cx="977173" cy="369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31" name="直線コネクタ 130"/>
          <p:cNvCxnSpPr/>
          <p:nvPr/>
        </p:nvCxnSpPr>
        <p:spPr>
          <a:xfrm>
            <a:off x="6866148" y="2687646"/>
            <a:ext cx="155242" cy="487426"/>
          </a:xfrm>
          <a:prstGeom prst="line">
            <a:avLst/>
          </a:prstGeom>
          <a:ln w="19050">
            <a:solidFill>
              <a:srgbClr val="FF0000"/>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7019617" y="2997750"/>
            <a:ext cx="389362" cy="181848"/>
          </a:xfrm>
          <a:prstGeom prst="line">
            <a:avLst/>
          </a:prstGeom>
          <a:ln w="19050">
            <a:solidFill>
              <a:srgbClr val="FF0000"/>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7285395" y="2384465"/>
            <a:ext cx="412544" cy="298655"/>
          </a:xfrm>
          <a:prstGeom prst="line">
            <a:avLst/>
          </a:prstGeom>
          <a:ln w="19050">
            <a:solidFill>
              <a:srgbClr val="FF0000"/>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7418079" y="2683622"/>
            <a:ext cx="276617" cy="302358"/>
          </a:xfrm>
          <a:prstGeom prst="line">
            <a:avLst/>
          </a:prstGeom>
          <a:ln w="19050">
            <a:solidFill>
              <a:srgbClr val="FF0000"/>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H="1">
            <a:off x="6864111" y="2379304"/>
            <a:ext cx="427734" cy="303816"/>
          </a:xfrm>
          <a:prstGeom prst="line">
            <a:avLst/>
          </a:prstGeom>
          <a:ln w="19050">
            <a:solidFill>
              <a:srgbClr val="FF0000"/>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53502" y="1609837"/>
            <a:ext cx="782319" cy="230832"/>
          </a:xfrm>
          <a:prstGeom prst="rect">
            <a:avLst/>
          </a:prstGeom>
          <a:solidFill>
            <a:schemeClr val="bg1"/>
          </a:solidFill>
        </p:spPr>
        <p:txBody>
          <a:bodyPr wrap="square" rtlCol="0">
            <a:spAutoFit/>
          </a:bodyPr>
          <a:lstStyle/>
          <a:p>
            <a:pPr algn="r"/>
            <a:r>
              <a:rPr kumimoji="1" lang="ja-JP" altLang="en-US" sz="900" dirty="0"/>
              <a:t>サークル名</a:t>
            </a:r>
          </a:p>
        </p:txBody>
      </p:sp>
      <p:sp>
        <p:nvSpPr>
          <p:cNvPr id="141" name="テキスト ボックス 140"/>
          <p:cNvSpPr txBox="1"/>
          <p:nvPr/>
        </p:nvSpPr>
        <p:spPr>
          <a:xfrm>
            <a:off x="53502" y="1296534"/>
            <a:ext cx="782319" cy="230832"/>
          </a:xfrm>
          <a:prstGeom prst="rect">
            <a:avLst/>
          </a:prstGeom>
          <a:solidFill>
            <a:schemeClr val="bg1"/>
          </a:solidFill>
        </p:spPr>
        <p:txBody>
          <a:bodyPr wrap="square" rtlCol="0">
            <a:spAutoFit/>
          </a:bodyPr>
          <a:lstStyle/>
          <a:p>
            <a:pPr algn="r"/>
            <a:r>
              <a:rPr lang="ja-JP" altLang="en-US" sz="900" dirty="0"/>
              <a:t>　　　　所属</a:t>
            </a:r>
            <a:endParaRPr kumimoji="1" lang="ja-JP" altLang="en-US" sz="900" dirty="0"/>
          </a:p>
        </p:txBody>
      </p:sp>
      <p:sp>
        <p:nvSpPr>
          <p:cNvPr id="142" name="テキスト ボックス 141"/>
          <p:cNvSpPr txBox="1"/>
          <p:nvPr/>
        </p:nvSpPr>
        <p:spPr>
          <a:xfrm>
            <a:off x="53502" y="1947418"/>
            <a:ext cx="782319" cy="230832"/>
          </a:xfrm>
          <a:prstGeom prst="rect">
            <a:avLst/>
          </a:prstGeom>
          <a:solidFill>
            <a:schemeClr val="bg1"/>
          </a:solidFill>
        </p:spPr>
        <p:txBody>
          <a:bodyPr wrap="square" rtlCol="0">
            <a:spAutoFit/>
          </a:bodyPr>
          <a:lstStyle/>
          <a:p>
            <a:pPr algn="r"/>
            <a:r>
              <a:rPr lang="ja-JP" altLang="en-US" sz="900" dirty="0"/>
              <a:t>　　リーダー</a:t>
            </a:r>
            <a:endParaRPr kumimoji="1" lang="ja-JP" altLang="en-US" sz="900" dirty="0"/>
          </a:p>
        </p:txBody>
      </p:sp>
      <p:sp>
        <p:nvSpPr>
          <p:cNvPr id="143" name="テキスト ボックス 142"/>
          <p:cNvSpPr txBox="1"/>
          <p:nvPr/>
        </p:nvSpPr>
        <p:spPr>
          <a:xfrm>
            <a:off x="-107559" y="2593264"/>
            <a:ext cx="956319" cy="230832"/>
          </a:xfrm>
          <a:prstGeom prst="rect">
            <a:avLst/>
          </a:prstGeom>
          <a:solidFill>
            <a:schemeClr val="bg1"/>
          </a:solidFill>
        </p:spPr>
        <p:txBody>
          <a:bodyPr wrap="square" rtlCol="0">
            <a:spAutoFit/>
          </a:bodyPr>
          <a:lstStyle/>
          <a:p>
            <a:pPr algn="r"/>
            <a:r>
              <a:rPr lang="ja-JP" altLang="en-US" sz="900" dirty="0"/>
              <a:t>　　アドバイザー</a:t>
            </a:r>
            <a:endParaRPr kumimoji="1" lang="ja-JP" altLang="en-US" sz="900" dirty="0"/>
          </a:p>
        </p:txBody>
      </p:sp>
      <p:sp>
        <p:nvSpPr>
          <p:cNvPr id="144" name="テキスト ボックス 143"/>
          <p:cNvSpPr txBox="1"/>
          <p:nvPr/>
        </p:nvSpPr>
        <p:spPr>
          <a:xfrm>
            <a:off x="-106289" y="2902112"/>
            <a:ext cx="956319" cy="230832"/>
          </a:xfrm>
          <a:prstGeom prst="rect">
            <a:avLst/>
          </a:prstGeom>
          <a:solidFill>
            <a:schemeClr val="bg1"/>
          </a:solidFill>
        </p:spPr>
        <p:txBody>
          <a:bodyPr wrap="square" rtlCol="0">
            <a:spAutoFit/>
          </a:bodyPr>
          <a:lstStyle/>
          <a:p>
            <a:pPr algn="r"/>
            <a:r>
              <a:rPr lang="ja-JP" altLang="en-US" sz="900" dirty="0"/>
              <a:t>　　世話人</a:t>
            </a:r>
            <a:endParaRPr kumimoji="1" lang="ja-JP" altLang="en-US" sz="900" dirty="0"/>
          </a:p>
        </p:txBody>
      </p:sp>
      <p:sp>
        <p:nvSpPr>
          <p:cNvPr id="145" name="テキスト ボックス 144"/>
          <p:cNvSpPr txBox="1"/>
          <p:nvPr/>
        </p:nvSpPr>
        <p:spPr>
          <a:xfrm>
            <a:off x="-107986" y="3166253"/>
            <a:ext cx="956319" cy="230832"/>
          </a:xfrm>
          <a:prstGeom prst="rect">
            <a:avLst/>
          </a:prstGeom>
          <a:solidFill>
            <a:schemeClr val="bg1"/>
          </a:solidFill>
        </p:spPr>
        <p:txBody>
          <a:bodyPr wrap="square" rtlCol="0">
            <a:spAutoFit/>
          </a:bodyPr>
          <a:lstStyle/>
          <a:p>
            <a:pPr algn="r"/>
            <a:r>
              <a:rPr lang="ja-JP" altLang="en-US" sz="900" dirty="0"/>
              <a:t>　　支援者</a:t>
            </a:r>
            <a:endParaRPr kumimoji="1" lang="ja-JP" altLang="en-US" sz="900" dirty="0"/>
          </a:p>
        </p:txBody>
      </p:sp>
    </p:spTree>
    <p:custDataLst>
      <p:tags r:id="rId1"/>
    </p:custDataLst>
    <p:extLst>
      <p:ext uri="{BB962C8B-B14F-4D97-AF65-F5344CB8AC3E}">
        <p14:creationId xmlns:p14="http://schemas.microsoft.com/office/powerpoint/2010/main" val="2126580768"/>
      </p:ext>
    </p:extLst>
  </p:cSld>
  <p:clrMapOvr>
    <a:masterClrMapping/>
  </p:clrMapOvr>
  <p:transition advTm="40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500"/>
                                        <p:tgtEl>
                                          <p:spTgt spid="1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500"/>
                                        <p:tgtEl>
                                          <p:spTgt spid="1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fade">
                                      <p:cBhvr>
                                        <p:cTn id="24" dur="500"/>
                                        <p:tgtEl>
                                          <p:spTgt spid="1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childTnLst>
                                </p:cTn>
                              </p:par>
                              <p:par>
                                <p:cTn id="28" presetID="10" presetClass="entr" presetSubtype="0" fill="hold"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par>
                                <p:cTn id="31" presetID="10"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par>
                                <p:cTn id="34" presetID="10" presetClass="entr" presetSubtype="0" fill="hold" nodeType="with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fade">
                                      <p:cBhvr>
                                        <p:cTn id="36" dur="500"/>
                                        <p:tgtEl>
                                          <p:spTgt spid="111"/>
                                        </p:tgtEl>
                                      </p:cBhvr>
                                    </p:animEffect>
                                  </p:childTnLst>
                                </p:cTn>
                              </p:par>
                              <p:par>
                                <p:cTn id="37" presetID="10"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fade">
                                      <p:cBhvr>
                                        <p:cTn id="45" dur="500"/>
                                        <p:tgtEl>
                                          <p:spTgt spid="7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fade">
                                      <p:cBhvr>
                                        <p:cTn id="56" dur="500"/>
                                        <p:tgtEl>
                                          <p:spTgt spid="1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fade">
                                      <p:cBhvr>
                                        <p:cTn id="59" dur="500"/>
                                        <p:tgtEl>
                                          <p:spTgt spid="1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12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82"/>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84"/>
                                        </p:tgtEl>
                                        <p:attrNameLst>
                                          <p:attrName>style.visibility</p:attrName>
                                        </p:attrNameLst>
                                      </p:cBhvr>
                                      <p:to>
                                        <p:strVal val="visible"/>
                                      </p:to>
                                    </p:set>
                                    <p:animEffect transition="in" filter="fade">
                                      <p:cBhvr>
                                        <p:cTn id="72" dur="500"/>
                                        <p:tgtEl>
                                          <p:spTgt spid="8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fade">
                                      <p:cBhvr>
                                        <p:cTn id="75" dur="500"/>
                                        <p:tgtEl>
                                          <p:spTgt spid="8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fade">
                                      <p:cBhvr>
                                        <p:cTn id="83" dur="500"/>
                                        <p:tgtEl>
                                          <p:spTgt spid="8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0"/>
                                        </p:tgtEl>
                                        <p:attrNameLst>
                                          <p:attrName>style.visibility</p:attrName>
                                        </p:attrNameLst>
                                      </p:cBhvr>
                                      <p:to>
                                        <p:strVal val="visible"/>
                                      </p:to>
                                    </p:set>
                                    <p:animEffect transition="in" filter="fade">
                                      <p:cBhvr>
                                        <p:cTn id="86" dur="500"/>
                                        <p:tgtEl>
                                          <p:spTgt spid="1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1"/>
                                        </p:tgtEl>
                                        <p:attrNameLst>
                                          <p:attrName>style.visibility</p:attrName>
                                        </p:attrNameLst>
                                      </p:cBhvr>
                                      <p:to>
                                        <p:strVal val="visible"/>
                                      </p:to>
                                    </p:set>
                                    <p:animEffect transition="in" filter="fade">
                                      <p:cBhvr>
                                        <p:cTn id="89" dur="500"/>
                                        <p:tgtEl>
                                          <p:spTgt spid="14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42"/>
                                        </p:tgtEl>
                                        <p:attrNameLst>
                                          <p:attrName>style.visibility</p:attrName>
                                        </p:attrNameLst>
                                      </p:cBhvr>
                                      <p:to>
                                        <p:strVal val="visible"/>
                                      </p:to>
                                    </p:set>
                                    <p:animEffect transition="in" filter="fade">
                                      <p:cBhvr>
                                        <p:cTn id="92" dur="500"/>
                                        <p:tgtEl>
                                          <p:spTgt spid="14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3"/>
                                        </p:tgtEl>
                                        <p:attrNameLst>
                                          <p:attrName>style.visibility</p:attrName>
                                        </p:attrNameLst>
                                      </p:cBhvr>
                                      <p:to>
                                        <p:strVal val="visible"/>
                                      </p:to>
                                    </p:set>
                                    <p:animEffect transition="in" filter="fade">
                                      <p:cBhvr>
                                        <p:cTn id="95" dur="500"/>
                                        <p:tgtEl>
                                          <p:spTgt spid="14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4"/>
                                        </p:tgtEl>
                                        <p:attrNameLst>
                                          <p:attrName>style.visibility</p:attrName>
                                        </p:attrNameLst>
                                      </p:cBhvr>
                                      <p:to>
                                        <p:strVal val="visible"/>
                                      </p:to>
                                    </p:set>
                                    <p:animEffect transition="in" filter="fade">
                                      <p:cBhvr>
                                        <p:cTn id="98" dur="500"/>
                                        <p:tgtEl>
                                          <p:spTgt spid="1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45"/>
                                        </p:tgtEl>
                                        <p:attrNameLst>
                                          <p:attrName>style.visibility</p:attrName>
                                        </p:attrNameLst>
                                      </p:cBhvr>
                                      <p:to>
                                        <p:strVal val="visible"/>
                                      </p:to>
                                    </p:set>
                                    <p:animEffect transition="in" filter="fade">
                                      <p:cBhvr>
                                        <p:cTn id="101" dur="500"/>
                                        <p:tgtEl>
                                          <p:spTgt spid="145"/>
                                        </p:tgtEl>
                                      </p:cBhvr>
                                    </p:animEffect>
                                  </p:childTnLst>
                                </p:cTn>
                              </p:par>
                              <p:par>
                                <p:cTn id="102" presetID="10" presetClass="entr" presetSubtype="0" fill="hold" nodeType="withEffect">
                                  <p:stCondLst>
                                    <p:cond delay="0"/>
                                  </p:stCondLst>
                                  <p:childTnLst>
                                    <p:set>
                                      <p:cBhvr>
                                        <p:cTn id="103" dur="1" fill="hold">
                                          <p:stCondLst>
                                            <p:cond delay="0"/>
                                          </p:stCondLst>
                                        </p:cTn>
                                        <p:tgtEl>
                                          <p:spTgt spid="135"/>
                                        </p:tgtEl>
                                        <p:attrNameLst>
                                          <p:attrName>style.visibility</p:attrName>
                                        </p:attrNameLst>
                                      </p:cBhvr>
                                      <p:to>
                                        <p:strVal val="visible"/>
                                      </p:to>
                                    </p:set>
                                    <p:animEffect transition="in" filter="fade">
                                      <p:cBhvr>
                                        <p:cTn id="104" dur="500"/>
                                        <p:tgtEl>
                                          <p:spTgt spid="135"/>
                                        </p:tgtEl>
                                      </p:cBhvr>
                                    </p:animEffect>
                                  </p:childTnLst>
                                </p:cTn>
                              </p:par>
                              <p:par>
                                <p:cTn id="105" presetID="10" presetClass="entr" presetSubtype="0"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animEffect transition="in" filter="fade">
                                      <p:cBhvr>
                                        <p:cTn id="107" dur="500"/>
                                        <p:tgtEl>
                                          <p:spTgt spid="131"/>
                                        </p:tgtEl>
                                      </p:cBhvr>
                                    </p:animEffect>
                                  </p:childTnLst>
                                </p:cTn>
                              </p:par>
                              <p:par>
                                <p:cTn id="108" presetID="10" presetClass="entr" presetSubtype="0" fill="hold" nodeType="withEffect">
                                  <p:stCondLst>
                                    <p:cond delay="0"/>
                                  </p:stCondLst>
                                  <p:childTnLst>
                                    <p:set>
                                      <p:cBhvr>
                                        <p:cTn id="109" dur="1" fill="hold">
                                          <p:stCondLst>
                                            <p:cond delay="0"/>
                                          </p:stCondLst>
                                        </p:cTn>
                                        <p:tgtEl>
                                          <p:spTgt spid="132"/>
                                        </p:tgtEl>
                                        <p:attrNameLst>
                                          <p:attrName>style.visibility</p:attrName>
                                        </p:attrNameLst>
                                      </p:cBhvr>
                                      <p:to>
                                        <p:strVal val="visible"/>
                                      </p:to>
                                    </p:set>
                                    <p:animEffect transition="in" filter="fade">
                                      <p:cBhvr>
                                        <p:cTn id="110" dur="500"/>
                                        <p:tgtEl>
                                          <p:spTgt spid="132"/>
                                        </p:tgtEl>
                                      </p:cBhvr>
                                    </p:animEffect>
                                  </p:childTnLst>
                                </p:cTn>
                              </p:par>
                              <p:par>
                                <p:cTn id="111" presetID="10" presetClass="entr" presetSubtype="0" fill="hold" nodeType="withEffect">
                                  <p:stCondLst>
                                    <p:cond delay="0"/>
                                  </p:stCondLst>
                                  <p:childTnLst>
                                    <p:set>
                                      <p:cBhvr>
                                        <p:cTn id="112" dur="1" fill="hold">
                                          <p:stCondLst>
                                            <p:cond delay="0"/>
                                          </p:stCondLst>
                                        </p:cTn>
                                        <p:tgtEl>
                                          <p:spTgt spid="134"/>
                                        </p:tgtEl>
                                        <p:attrNameLst>
                                          <p:attrName>style.visibility</p:attrName>
                                        </p:attrNameLst>
                                      </p:cBhvr>
                                      <p:to>
                                        <p:strVal val="visible"/>
                                      </p:to>
                                    </p:set>
                                    <p:animEffect transition="in" filter="fade">
                                      <p:cBhvr>
                                        <p:cTn id="113" dur="500"/>
                                        <p:tgtEl>
                                          <p:spTgt spid="134"/>
                                        </p:tgtEl>
                                      </p:cBhvr>
                                    </p:animEffect>
                                  </p:childTnLst>
                                </p:cTn>
                              </p:par>
                              <p:par>
                                <p:cTn id="114" presetID="10" presetClass="entr" presetSubtype="0" fill="hold" nodeType="withEffect">
                                  <p:stCondLst>
                                    <p:cond delay="0"/>
                                  </p:stCondLst>
                                  <p:childTnLst>
                                    <p:set>
                                      <p:cBhvr>
                                        <p:cTn id="115" dur="1" fill="hold">
                                          <p:stCondLst>
                                            <p:cond delay="0"/>
                                          </p:stCondLst>
                                        </p:cTn>
                                        <p:tgtEl>
                                          <p:spTgt spid="133"/>
                                        </p:tgtEl>
                                        <p:attrNameLst>
                                          <p:attrName>style.visibility</p:attrName>
                                        </p:attrNameLst>
                                      </p:cBhvr>
                                      <p:to>
                                        <p:strVal val="visible"/>
                                      </p:to>
                                    </p:set>
                                    <p:animEffect transition="in" filter="fade">
                                      <p:cBhvr>
                                        <p:cTn id="116" dur="500"/>
                                        <p:tgtEl>
                                          <p:spTgt spid="133"/>
                                        </p:tgtEl>
                                      </p:cBhvr>
                                    </p:animEffect>
                                  </p:childTnLst>
                                </p:cTn>
                              </p:par>
                              <p:par>
                                <p:cTn id="117" presetID="10" presetClass="entr" presetSubtype="0" fill="hold" nodeType="withEffect">
                                  <p:stCondLst>
                                    <p:cond delay="0"/>
                                  </p:stCondLst>
                                  <p:childTnLst>
                                    <p:set>
                                      <p:cBhvr>
                                        <p:cTn id="118" dur="1" fill="hold">
                                          <p:stCondLst>
                                            <p:cond delay="0"/>
                                          </p:stCondLst>
                                        </p:cTn>
                                        <p:tgtEl>
                                          <p:spTgt spid="88"/>
                                        </p:tgtEl>
                                        <p:attrNameLst>
                                          <p:attrName>style.visibility</p:attrName>
                                        </p:attrNameLst>
                                      </p:cBhvr>
                                      <p:to>
                                        <p:strVal val="visible"/>
                                      </p:to>
                                    </p:set>
                                    <p:animEffect transition="in" filter="fade">
                                      <p:cBhvr>
                                        <p:cTn id="119" dur="500"/>
                                        <p:tgtEl>
                                          <p:spTgt spid="8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fade">
                                      <p:cBhvr>
                                        <p:cTn id="125" dur="500"/>
                                        <p:tgtEl>
                                          <p:spTgt spid="10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5"/>
                                        </p:tgtEl>
                                        <p:attrNameLst>
                                          <p:attrName>style.visibility</p:attrName>
                                        </p:attrNameLst>
                                      </p:cBhvr>
                                      <p:to>
                                        <p:strVal val="visible"/>
                                      </p:to>
                                    </p:set>
                                    <p:animEffect transition="in" filter="fade">
                                      <p:cBhvr>
                                        <p:cTn id="128" dur="500"/>
                                        <p:tgtEl>
                                          <p:spTgt spid="10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500"/>
                                        <p:tgtEl>
                                          <p:spTgt spid="10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07"/>
                                        </p:tgtEl>
                                        <p:attrNameLst>
                                          <p:attrName>style.visibility</p:attrName>
                                        </p:attrNameLst>
                                      </p:cBhvr>
                                      <p:to>
                                        <p:strVal val="visible"/>
                                      </p:to>
                                    </p:set>
                                    <p:animEffect transition="in" filter="fade">
                                      <p:cBhvr>
                                        <p:cTn id="134" dur="500"/>
                                        <p:tgtEl>
                                          <p:spTgt spid="10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500"/>
                                        <p:tgtEl>
                                          <p:spTgt spid="10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13"/>
                                        </p:tgtEl>
                                        <p:attrNameLst>
                                          <p:attrName>style.visibility</p:attrName>
                                        </p:attrNameLst>
                                      </p:cBhvr>
                                      <p:to>
                                        <p:strVal val="visible"/>
                                      </p:to>
                                    </p:set>
                                    <p:animEffect transition="in" filter="fade">
                                      <p:cBhvr>
                                        <p:cTn id="140" dur="500"/>
                                        <p:tgtEl>
                                          <p:spTgt spid="11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500"/>
                                        <p:tgtEl>
                                          <p:spTgt spid="11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14"/>
                                        </p:tgtEl>
                                        <p:attrNameLst>
                                          <p:attrName>style.visibility</p:attrName>
                                        </p:attrNameLst>
                                      </p:cBhvr>
                                      <p:to>
                                        <p:strVal val="visible"/>
                                      </p:to>
                                    </p:set>
                                    <p:animEffect transition="in" filter="fade">
                                      <p:cBhvr>
                                        <p:cTn id="146" dur="500"/>
                                        <p:tgtEl>
                                          <p:spTgt spid="11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15"/>
                                        </p:tgtEl>
                                        <p:attrNameLst>
                                          <p:attrName>style.visibility</p:attrName>
                                        </p:attrNameLst>
                                      </p:cBhvr>
                                      <p:to>
                                        <p:strVal val="visible"/>
                                      </p:to>
                                    </p:set>
                                    <p:animEffect transition="in" filter="fade">
                                      <p:cBhvr>
                                        <p:cTn id="149" dur="500"/>
                                        <p:tgtEl>
                                          <p:spTgt spid="115"/>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17"/>
                                        </p:tgtEl>
                                        <p:attrNameLst>
                                          <p:attrName>style.visibility</p:attrName>
                                        </p:attrNameLst>
                                      </p:cBhvr>
                                      <p:to>
                                        <p:strVal val="visible"/>
                                      </p:to>
                                    </p:set>
                                    <p:animEffect transition="in" filter="fade">
                                      <p:cBhvr>
                                        <p:cTn id="152" dur="500"/>
                                        <p:tgtEl>
                                          <p:spTgt spid="11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30"/>
                                        </p:tgtEl>
                                        <p:attrNameLst>
                                          <p:attrName>style.visibility</p:attrName>
                                        </p:attrNameLst>
                                      </p:cBhvr>
                                      <p:to>
                                        <p:strVal val="visible"/>
                                      </p:to>
                                    </p:set>
                                    <p:animEffect transition="in" filter="fade">
                                      <p:cBhvr>
                                        <p:cTn id="155" dur="500"/>
                                        <p:tgtEl>
                                          <p:spTgt spid="13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20"/>
                                        </p:tgtEl>
                                        <p:attrNameLst>
                                          <p:attrName>style.visibility</p:attrName>
                                        </p:attrNameLst>
                                      </p:cBhvr>
                                      <p:to>
                                        <p:strVal val="visible"/>
                                      </p:to>
                                    </p:set>
                                    <p:animEffect transition="in" filter="fade">
                                      <p:cBhvr>
                                        <p:cTn id="158" dur="500"/>
                                        <p:tgtEl>
                                          <p:spTgt spid="120"/>
                                        </p:tgtEl>
                                      </p:cBhvr>
                                    </p:animEffect>
                                  </p:childTnLst>
                                </p:cTn>
                              </p:par>
                              <p:par>
                                <p:cTn id="159" presetID="10" presetClass="entr" presetSubtype="0" fill="hold" nodeType="withEffect">
                                  <p:stCondLst>
                                    <p:cond delay="0"/>
                                  </p:stCondLst>
                                  <p:childTnLst>
                                    <p:set>
                                      <p:cBhvr>
                                        <p:cTn id="160" dur="1" fill="hold">
                                          <p:stCondLst>
                                            <p:cond delay="0"/>
                                          </p:stCondLst>
                                        </p:cTn>
                                        <p:tgtEl>
                                          <p:spTgt spid="121"/>
                                        </p:tgtEl>
                                        <p:attrNameLst>
                                          <p:attrName>style.visibility</p:attrName>
                                        </p:attrNameLst>
                                      </p:cBhvr>
                                      <p:to>
                                        <p:strVal val="visible"/>
                                      </p:to>
                                    </p:set>
                                    <p:animEffect transition="in" filter="fade">
                                      <p:cBhvr>
                                        <p:cTn id="161" dur="500"/>
                                        <p:tgtEl>
                                          <p:spTgt spid="121"/>
                                        </p:tgtEl>
                                      </p:cBhvr>
                                    </p:animEffect>
                                  </p:childTnLst>
                                </p:cTn>
                              </p:par>
                            </p:childTnLst>
                          </p:cTn>
                        </p:par>
                        <p:par>
                          <p:cTn id="162" fill="hold">
                            <p:stCondLst>
                              <p:cond delay="500"/>
                            </p:stCondLst>
                            <p:childTnLst>
                              <p:par>
                                <p:cTn id="163" presetID="10" presetClass="entr" presetSubtype="0" fill="hold" grpId="0" nodeType="afterEffect">
                                  <p:stCondLst>
                                    <p:cond delay="0"/>
                                  </p:stCondLst>
                                  <p:childTnLst>
                                    <p:set>
                                      <p:cBhvr>
                                        <p:cTn id="164" dur="1" fill="hold">
                                          <p:stCondLst>
                                            <p:cond delay="0"/>
                                          </p:stCondLst>
                                        </p:cTn>
                                        <p:tgtEl>
                                          <p:spTgt spid="90"/>
                                        </p:tgtEl>
                                        <p:attrNameLst>
                                          <p:attrName>style.visibility</p:attrName>
                                        </p:attrNameLst>
                                      </p:cBhvr>
                                      <p:to>
                                        <p:strVal val="visible"/>
                                      </p:to>
                                    </p:set>
                                    <p:animEffect transition="in" filter="fade">
                                      <p:cBhvr>
                                        <p:cTn id="165" dur="500"/>
                                        <p:tgtEl>
                                          <p:spTgt spid="90"/>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91"/>
                                        </p:tgtEl>
                                        <p:attrNameLst>
                                          <p:attrName>style.visibility</p:attrName>
                                        </p:attrNameLst>
                                      </p:cBhvr>
                                      <p:to>
                                        <p:strVal val="visible"/>
                                      </p:to>
                                    </p:set>
                                    <p:animEffect transition="in" filter="fade">
                                      <p:cBhvr>
                                        <p:cTn id="168" dur="500"/>
                                        <p:tgtEl>
                                          <p:spTgt spid="91"/>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92"/>
                                        </p:tgtEl>
                                        <p:attrNameLst>
                                          <p:attrName>style.visibility</p:attrName>
                                        </p:attrNameLst>
                                      </p:cBhvr>
                                      <p:to>
                                        <p:strVal val="visible"/>
                                      </p:to>
                                    </p:set>
                                    <p:animEffect transition="in" filter="fade">
                                      <p:cBhvr>
                                        <p:cTn id="171" dur="500"/>
                                        <p:tgtEl>
                                          <p:spTgt spid="9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93"/>
                                        </p:tgtEl>
                                        <p:attrNameLst>
                                          <p:attrName>style.visibility</p:attrName>
                                        </p:attrNameLst>
                                      </p:cBhvr>
                                      <p:to>
                                        <p:strVal val="visible"/>
                                      </p:to>
                                    </p:set>
                                    <p:animEffect transition="in" filter="fade">
                                      <p:cBhvr>
                                        <p:cTn id="174" dur="500"/>
                                        <p:tgtEl>
                                          <p:spTgt spid="93"/>
                                        </p:tgtEl>
                                      </p:cBhvr>
                                    </p:animEffect>
                                  </p:childTnLst>
                                </p:cTn>
                              </p:par>
                              <p:par>
                                <p:cTn id="175" presetID="10" presetClass="entr" presetSubtype="0" fill="hold" nodeType="withEffect">
                                  <p:stCondLst>
                                    <p:cond delay="0"/>
                                  </p:stCondLst>
                                  <p:childTnLst>
                                    <p:set>
                                      <p:cBhvr>
                                        <p:cTn id="176" dur="1" fill="hold">
                                          <p:stCondLst>
                                            <p:cond delay="0"/>
                                          </p:stCondLst>
                                        </p:cTn>
                                        <p:tgtEl>
                                          <p:spTgt spid="97"/>
                                        </p:tgtEl>
                                        <p:attrNameLst>
                                          <p:attrName>style.visibility</p:attrName>
                                        </p:attrNameLst>
                                      </p:cBhvr>
                                      <p:to>
                                        <p:strVal val="visible"/>
                                      </p:to>
                                    </p:set>
                                    <p:animEffect transition="in" filter="fade">
                                      <p:cBhvr>
                                        <p:cTn id="177" dur="500"/>
                                        <p:tgtEl>
                                          <p:spTgt spid="97"/>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98"/>
                                        </p:tgtEl>
                                        <p:attrNameLst>
                                          <p:attrName>style.visibility</p:attrName>
                                        </p:attrNameLst>
                                      </p:cBhvr>
                                      <p:to>
                                        <p:strVal val="visible"/>
                                      </p:to>
                                    </p:set>
                                    <p:animEffect transition="in" filter="fade">
                                      <p:cBhvr>
                                        <p:cTn id="180" dur="500"/>
                                        <p:tgtEl>
                                          <p:spTgt spid="98"/>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99"/>
                                        </p:tgtEl>
                                        <p:attrNameLst>
                                          <p:attrName>style.visibility</p:attrName>
                                        </p:attrNameLst>
                                      </p:cBhvr>
                                      <p:to>
                                        <p:strVal val="visible"/>
                                      </p:to>
                                    </p:set>
                                    <p:animEffect transition="in" filter="fade">
                                      <p:cBhvr>
                                        <p:cTn id="183" dur="500"/>
                                        <p:tgtEl>
                                          <p:spTgt spid="99"/>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00"/>
                                        </p:tgtEl>
                                        <p:attrNameLst>
                                          <p:attrName>style.visibility</p:attrName>
                                        </p:attrNameLst>
                                      </p:cBhvr>
                                      <p:to>
                                        <p:strVal val="visible"/>
                                      </p:to>
                                    </p:set>
                                    <p:animEffect transition="in" filter="fade">
                                      <p:cBhvr>
                                        <p:cTn id="186" dur="500"/>
                                        <p:tgtEl>
                                          <p:spTgt spid="100"/>
                                        </p:tgtEl>
                                      </p:cBhvr>
                                    </p:animEffect>
                                  </p:childTnLst>
                                </p:cTn>
                              </p:par>
                              <p:par>
                                <p:cTn id="187" presetID="10" presetClass="entr" presetSubtype="0" fill="hold" grpId="0" nodeType="withEffect">
                                  <p:stCondLst>
                                    <p:cond delay="750"/>
                                  </p:stCondLst>
                                  <p:childTnLst>
                                    <p:set>
                                      <p:cBhvr>
                                        <p:cTn id="188" dur="1" fill="hold">
                                          <p:stCondLst>
                                            <p:cond delay="0"/>
                                          </p:stCondLst>
                                        </p:cTn>
                                        <p:tgtEl>
                                          <p:spTgt spid="101"/>
                                        </p:tgtEl>
                                        <p:attrNameLst>
                                          <p:attrName>style.visibility</p:attrName>
                                        </p:attrNameLst>
                                      </p:cBhvr>
                                      <p:to>
                                        <p:strVal val="visible"/>
                                      </p:to>
                                    </p:set>
                                    <p:animEffect transition="in" filter="fade">
                                      <p:cBhvr>
                                        <p:cTn id="189" dur="500"/>
                                        <p:tgtEl>
                                          <p:spTgt spid="101"/>
                                        </p:tgtEl>
                                      </p:cBhvr>
                                    </p:animEffect>
                                  </p:childTnLst>
                                </p:cTn>
                              </p:par>
                              <p:par>
                                <p:cTn id="190" presetID="10" presetClass="entr" presetSubtype="0" fill="hold" grpId="0" nodeType="withEffect">
                                  <p:stCondLst>
                                    <p:cond delay="750"/>
                                  </p:stCondLst>
                                  <p:childTnLst>
                                    <p:set>
                                      <p:cBhvr>
                                        <p:cTn id="191" dur="1" fill="hold">
                                          <p:stCondLst>
                                            <p:cond delay="0"/>
                                          </p:stCondLst>
                                        </p:cTn>
                                        <p:tgtEl>
                                          <p:spTgt spid="102"/>
                                        </p:tgtEl>
                                        <p:attrNameLst>
                                          <p:attrName>style.visibility</p:attrName>
                                        </p:attrNameLst>
                                      </p:cBhvr>
                                      <p:to>
                                        <p:strVal val="visible"/>
                                      </p:to>
                                    </p:set>
                                    <p:animEffect transition="in" filter="fade">
                                      <p:cBhvr>
                                        <p:cTn id="192" dur="500"/>
                                        <p:tgtEl>
                                          <p:spTgt spid="102"/>
                                        </p:tgtEl>
                                      </p:cBhvr>
                                    </p:animEffect>
                                  </p:childTnLst>
                                </p:cTn>
                              </p:par>
                              <p:par>
                                <p:cTn id="193" presetID="10" presetClass="entr" presetSubtype="0" fill="hold" grpId="0" nodeType="withEffect">
                                  <p:stCondLst>
                                    <p:cond delay="750"/>
                                  </p:stCondLst>
                                  <p:childTnLst>
                                    <p:set>
                                      <p:cBhvr>
                                        <p:cTn id="194" dur="1" fill="hold">
                                          <p:stCondLst>
                                            <p:cond delay="0"/>
                                          </p:stCondLst>
                                        </p:cTn>
                                        <p:tgtEl>
                                          <p:spTgt spid="103"/>
                                        </p:tgtEl>
                                        <p:attrNameLst>
                                          <p:attrName>style.visibility</p:attrName>
                                        </p:attrNameLst>
                                      </p:cBhvr>
                                      <p:to>
                                        <p:strVal val="visible"/>
                                      </p:to>
                                    </p:set>
                                    <p:animEffect transition="in" filter="fade">
                                      <p:cBhvr>
                                        <p:cTn id="195" dur="500"/>
                                        <p:tgtEl>
                                          <p:spTgt spid="103"/>
                                        </p:tgtEl>
                                      </p:cBhvr>
                                    </p:animEffect>
                                  </p:childTnLst>
                                </p:cTn>
                              </p:par>
                            </p:childTnLst>
                          </p:cTn>
                        </p:par>
                        <p:par>
                          <p:cTn id="196" fill="hold">
                            <p:stCondLst>
                              <p:cond delay="1750"/>
                            </p:stCondLst>
                            <p:childTnLst>
                              <p:par>
                                <p:cTn id="197" presetID="8" presetClass="emph" presetSubtype="0" fill="hold" grpId="1" nodeType="afterEffect">
                                  <p:stCondLst>
                                    <p:cond delay="0"/>
                                  </p:stCondLst>
                                  <p:childTnLst>
                                    <p:animRot by="21600000">
                                      <p:cBhvr>
                                        <p:cTn id="198" dur="2000" fill="hold"/>
                                        <p:tgtEl>
                                          <p:spTgt spid="101"/>
                                        </p:tgtEl>
                                        <p:attrNameLst>
                                          <p:attrName>r</p:attrName>
                                        </p:attrNameLst>
                                      </p:cBhvr>
                                    </p:animRot>
                                  </p:childTnLst>
                                </p:cTn>
                              </p:par>
                              <p:par>
                                <p:cTn id="199" presetID="8" presetClass="emph" presetSubtype="0" fill="hold" grpId="1" nodeType="withEffect">
                                  <p:stCondLst>
                                    <p:cond delay="0"/>
                                  </p:stCondLst>
                                  <p:childTnLst>
                                    <p:animRot by="21600000">
                                      <p:cBhvr>
                                        <p:cTn id="200" dur="2000" fill="hold"/>
                                        <p:tgtEl>
                                          <p:spTgt spid="102"/>
                                        </p:tgtEl>
                                        <p:attrNameLst>
                                          <p:attrName>r</p:attrName>
                                        </p:attrNameLst>
                                      </p:cBhvr>
                                    </p:animRot>
                                  </p:childTnLst>
                                </p:cTn>
                              </p:par>
                              <p:par>
                                <p:cTn id="201" presetID="8" presetClass="emph" presetSubtype="0" fill="hold" grpId="1" nodeType="withEffect">
                                  <p:stCondLst>
                                    <p:cond delay="0"/>
                                  </p:stCondLst>
                                  <p:childTnLst>
                                    <p:animRot by="21600000">
                                      <p:cBhvr>
                                        <p:cTn id="202" dur="2000" fill="hold"/>
                                        <p:tgtEl>
                                          <p:spTgt spid="103"/>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94"/>
                                        </p:tgtEl>
                                        <p:attrNameLst>
                                          <p:attrName>style.visibility</p:attrName>
                                        </p:attrNameLst>
                                      </p:cBhvr>
                                      <p:to>
                                        <p:strVal val="visible"/>
                                      </p:to>
                                    </p:set>
                                    <p:animEffect transition="in" filter="fade">
                                      <p:cBhvr>
                                        <p:cTn id="207" dur="500"/>
                                        <p:tgtEl>
                                          <p:spTgt spid="94"/>
                                        </p:tgtEl>
                                      </p:cBhvr>
                                    </p:animEffect>
                                  </p:childTnLst>
                                </p:cTn>
                              </p:par>
                              <p:par>
                                <p:cTn id="208" presetID="10" presetClass="entr" presetSubtype="0" fill="hold" nodeType="withEffect">
                                  <p:stCondLst>
                                    <p:cond delay="0"/>
                                  </p:stCondLst>
                                  <p:childTnLst>
                                    <p:set>
                                      <p:cBhvr>
                                        <p:cTn id="209" dur="1" fill="hold">
                                          <p:stCondLst>
                                            <p:cond delay="0"/>
                                          </p:stCondLst>
                                        </p:cTn>
                                        <p:tgtEl>
                                          <p:spTgt spid="95"/>
                                        </p:tgtEl>
                                        <p:attrNameLst>
                                          <p:attrName>style.visibility</p:attrName>
                                        </p:attrNameLst>
                                      </p:cBhvr>
                                      <p:to>
                                        <p:strVal val="visible"/>
                                      </p:to>
                                    </p:set>
                                    <p:animEffect transition="in" filter="fade">
                                      <p:cBhvr>
                                        <p:cTn id="210" dur="500"/>
                                        <p:tgtEl>
                                          <p:spTgt spid="95"/>
                                        </p:tgtEl>
                                      </p:cBhvr>
                                    </p:animEffect>
                                  </p:childTnLst>
                                </p:cTn>
                              </p:par>
                              <p:par>
                                <p:cTn id="211" presetID="10" presetClass="entr" presetSubtype="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Effect transition="in" filter="fade">
                                      <p:cBhvr>
                                        <p:cTn id="213" dur="500"/>
                                        <p:tgtEl>
                                          <p:spTgt spid="96"/>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29"/>
                                        </p:tgtEl>
                                        <p:attrNameLst>
                                          <p:attrName>style.visibility</p:attrName>
                                        </p:attrNameLst>
                                      </p:cBhvr>
                                      <p:to>
                                        <p:strVal val="visible"/>
                                      </p:to>
                                    </p:set>
                                    <p:animEffect transition="in" filter="fade">
                                      <p:cBhvr>
                                        <p:cTn id="218" dur="500"/>
                                        <p:tgtEl>
                                          <p:spTgt spid="129"/>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27"/>
                                        </p:tgtEl>
                                        <p:attrNameLst>
                                          <p:attrName>style.visibility</p:attrName>
                                        </p:attrNameLst>
                                      </p:cBhvr>
                                      <p:to>
                                        <p:strVal val="visible"/>
                                      </p:to>
                                    </p:set>
                                    <p:animEffect transition="in" filter="fade">
                                      <p:cBhvr>
                                        <p:cTn id="221" dur="500"/>
                                        <p:tgtEl>
                                          <p:spTgt spid="127"/>
                                        </p:tgtEl>
                                      </p:cBhvr>
                                    </p:animEffect>
                                  </p:childTnLst>
                                </p:cTn>
                              </p:par>
                              <p:par>
                                <p:cTn id="222" presetID="10" presetClass="entr" presetSubtype="0" fill="hold" nodeType="withEffect">
                                  <p:stCondLst>
                                    <p:cond delay="0"/>
                                  </p:stCondLst>
                                  <p:childTnLst>
                                    <p:set>
                                      <p:cBhvr>
                                        <p:cTn id="223" dur="1" fill="hold">
                                          <p:stCondLst>
                                            <p:cond delay="0"/>
                                          </p:stCondLst>
                                        </p:cTn>
                                        <p:tgtEl>
                                          <p:spTgt spid="128"/>
                                        </p:tgtEl>
                                        <p:attrNameLst>
                                          <p:attrName>style.visibility</p:attrName>
                                        </p:attrNameLst>
                                      </p:cBhvr>
                                      <p:to>
                                        <p:strVal val="visible"/>
                                      </p:to>
                                    </p:set>
                                    <p:animEffect transition="in" filter="fade">
                                      <p:cBhvr>
                                        <p:cTn id="22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0" grpId="0" animBg="1"/>
      <p:bldP spid="116" grpId="0" animBg="1"/>
      <p:bldP spid="118" grpId="0" animBg="1"/>
      <p:bldP spid="122" grpId="0" animBg="1"/>
      <p:bldP spid="122" grpId="1" animBg="1"/>
      <p:bldP spid="123" grpId="0" animBg="1"/>
      <p:bldP spid="124" grpId="0" animBg="1"/>
      <p:bldP spid="125" grpId="0"/>
      <p:bldP spid="77" grpId="0" animBg="1"/>
      <p:bldP spid="78" grpId="0" animBg="1"/>
      <p:bldP spid="79" grpId="0"/>
      <p:bldP spid="4" grpId="0" animBg="1"/>
      <p:bldP spid="82" grpId="0" animBg="1"/>
      <p:bldP spid="82" grpId="1" animBg="1"/>
      <p:bldP spid="83" grpId="0" animBg="1"/>
      <p:bldP spid="85" grpId="0"/>
      <p:bldP spid="40" grpId="0" animBg="1"/>
      <p:bldP spid="84" grpId="0" animBg="1"/>
      <p:bldP spid="87" grpId="0" animBg="1"/>
      <p:bldP spid="89" grpId="0" animBg="1"/>
      <p:bldP spid="90" grpId="0"/>
      <p:bldP spid="91" grpId="0"/>
      <p:bldP spid="92" grpId="0"/>
      <p:bldP spid="93" grpId="0"/>
      <p:bldP spid="94" grpId="0" animBg="1"/>
      <p:bldP spid="98" grpId="0" animBg="1"/>
      <p:bldP spid="99" grpId="0" animBg="1"/>
      <p:bldP spid="100" grpId="0" animBg="1"/>
      <p:bldP spid="101" grpId="0" animBg="1"/>
      <p:bldP spid="101" grpId="1" animBg="1"/>
      <p:bldP spid="102" grpId="0" animBg="1"/>
      <p:bldP spid="102" grpId="1" animBg="1"/>
      <p:bldP spid="103" grpId="0" animBg="1"/>
      <p:bldP spid="103" grpId="1" animBg="1"/>
      <p:bldP spid="104" grpId="0" animBg="1"/>
      <p:bldP spid="105" grpId="0" animBg="1"/>
      <p:bldP spid="106" grpId="0"/>
      <p:bldP spid="107" grpId="0" animBg="1"/>
      <p:bldP spid="108" grpId="0"/>
      <p:bldP spid="113" grpId="0" animBg="1"/>
      <p:bldP spid="114" grpId="0"/>
      <p:bldP spid="115" grpId="0" animBg="1"/>
      <p:bldP spid="117" grpId="0"/>
      <p:bldP spid="119" grpId="0" animBg="1"/>
      <p:bldP spid="120" grpId="0" animBg="1"/>
      <p:bldP spid="127" grpId="0" animBg="1"/>
      <p:bldP spid="129" grpId="0"/>
      <p:bldP spid="130" grpId="0" animBg="1"/>
      <p:bldP spid="140" grpId="0" animBg="1"/>
      <p:bldP spid="141" grpId="0" animBg="1"/>
      <p:bldP spid="142" grpId="0" animBg="1"/>
      <p:bldP spid="143" grpId="0" animBg="1"/>
      <p:bldP spid="144" grpId="0" animBg="1"/>
      <p:bldP spid="1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092187" y="3941621"/>
            <a:ext cx="6586527" cy="2841393"/>
          </a:xfrm>
          <a:prstGeom prst="roundRect">
            <a:avLst/>
          </a:prstGeom>
          <a:solidFill>
            <a:schemeClr val="tx2">
              <a:alpha val="1000"/>
            </a:schemeClr>
          </a:solidFill>
          <a:ln w="101600">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Meiryo UI" panose="020B0604030504040204" pitchFamily="50" charset="-128"/>
              <a:ea typeface="Meiryo UI" panose="020B0604030504040204" pitchFamily="50" charset="-128"/>
            </a:endParaRPr>
          </a:p>
        </p:txBody>
      </p:sp>
      <p:graphicFrame>
        <p:nvGraphicFramePr>
          <p:cNvPr id="3" name="図表 2"/>
          <p:cNvGraphicFramePr/>
          <p:nvPr>
            <p:extLst>
              <p:ext uri="{D42A27DB-BD31-4B8C-83A1-F6EECF244321}">
                <p14:modId xmlns:p14="http://schemas.microsoft.com/office/powerpoint/2010/main" val="2272161583"/>
              </p:ext>
            </p:extLst>
          </p:nvPr>
        </p:nvGraphicFramePr>
        <p:xfrm>
          <a:off x="5270798" y="3921768"/>
          <a:ext cx="6080607" cy="336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曲折矢印 3"/>
          <p:cNvSpPr/>
          <p:nvPr/>
        </p:nvSpPr>
        <p:spPr>
          <a:xfrm rot="4676711">
            <a:off x="8464673" y="4668764"/>
            <a:ext cx="646598" cy="620830"/>
          </a:xfrm>
          <a:prstGeom prst="bentArrow">
            <a:avLst>
              <a:gd name="adj1" fmla="val 24415"/>
              <a:gd name="adj2" fmla="val 25000"/>
              <a:gd name="adj3" fmla="val 25000"/>
              <a:gd name="adj4"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7386" b="89918" l="1250" r="99063">
                        <a14:foregroundMark x1="35469" y1="14771" x2="35469" y2="14771"/>
                        <a14:foregroundMark x1="24688" y1="12896" x2="24688" y2="12896"/>
                        <a14:foregroundMark x1="26094" y1="20516" x2="26094" y2="20516"/>
                        <a14:foregroundMark x1="27969" y1="50059" x2="27969" y2="50059"/>
                        <a14:foregroundMark x1="85156" y1="52521" x2="85156" y2="52521"/>
                        <a14:foregroundMark x1="83438" y1="52403" x2="83438" y2="52403"/>
                        <a14:foregroundMark x1="86719" y1="52286" x2="86719" y2="52286"/>
                        <a14:foregroundMark x1="90156" y1="52169" x2="90156" y2="52169"/>
                        <a14:foregroundMark x1="92969" y1="52169" x2="92969" y2="52169"/>
                        <a14:foregroundMark x1="27344" y1="57093" x2="27344" y2="57093"/>
                        <a14:foregroundMark x1="26563" y1="52989" x2="2813" y2="86987"/>
                        <a14:foregroundMark x1="74375" y1="52755" x2="98281" y2="87339"/>
                        <a14:foregroundMark x1="25938" y1="23212" x2="25938" y2="23212"/>
                        <a14:foregroundMark x1="33438" y1="20868" x2="33438" y2="20868"/>
                        <a14:foregroundMark x1="26094" y1="26612" x2="26094" y2="26612"/>
                        <a14:foregroundMark x1="26250" y1="33294" x2="26250" y2="33294"/>
                        <a14:foregroundMark x1="41719" y1="54865" x2="41719" y2="54865"/>
                        <a14:foregroundMark x1="35625" y1="54162" x2="35625" y2="54162"/>
                        <a14:foregroundMark x1="34688" y1="69871" x2="34688" y2="69871"/>
                        <a14:foregroundMark x1="46094" y1="70340" x2="46094" y2="70340"/>
                        <a14:foregroundMark x1="70781" y1="71161" x2="70781" y2="71161"/>
                        <a14:foregroundMark x1="77500" y1="70340" x2="77500" y2="70340"/>
                        <a14:foregroundMark x1="76250" y1="83939" x2="76250" y2="83939"/>
                        <a14:foregroundMark x1="59375" y1="82767" x2="59375" y2="82767"/>
                        <a14:foregroundMark x1="34375" y1="79132" x2="34375" y2="79132"/>
                        <a14:foregroundMark x1="29219" y1="80891" x2="29219" y2="80891"/>
                        <a14:foregroundMark x1="42656" y1="82884" x2="42656" y2="82884"/>
                        <a14:foregroundMark x1="23125" y1="77608" x2="78125" y2="77726"/>
                        <a14:foregroundMark x1="37969" y1="60961" x2="37969" y2="60961"/>
                        <a14:foregroundMark x1="31875" y1="60610" x2="31875" y2="60610"/>
                        <a14:foregroundMark x1="42344" y1="60961" x2="42344" y2="60961"/>
                        <a14:foregroundMark x1="49531" y1="60961" x2="49531" y2="60961"/>
                        <a14:foregroundMark x1="60313" y1="60961" x2="60313" y2="60961"/>
                        <a14:foregroundMark x1="29688" y1="59203" x2="73438" y2="59203"/>
                        <a14:foregroundMark x1="25469" y1="35991" x2="25469" y2="35991"/>
                        <a14:foregroundMark x1="25625" y1="42556" x2="25625" y2="42556"/>
                        <a14:foregroundMark x1="6094" y1="88277" x2="6094" y2="88277"/>
                        <a14:backgroundMark x1="2188" y1="53107" x2="98906" y2="52872"/>
                        <a14:backgroundMark x1="28594" y1="13834" x2="28594" y2="13834"/>
                        <a14:backgroundMark x1="34375" y1="54748" x2="34375" y2="54748"/>
                        <a14:backgroundMark x1="32813" y1="56858" x2="32188" y2="58617"/>
                        <a14:backgroundMark x1="32188" y1="58499" x2="68438" y2="58617"/>
                        <a14:backgroundMark x1="29688" y1="63423" x2="70938" y2="63423"/>
                        <a14:backgroundMark x1="30000" y1="63306" x2="28906" y2="65885"/>
                        <a14:backgroundMark x1="25313" y1="72919" x2="23594" y2="76905"/>
                        <a14:backgroundMark x1="23906" y1="77257" x2="77188" y2="77257"/>
                        <a14:backgroundMark x1="14063" y1="13716" x2="14063" y2="13716"/>
                        <a14:backgroundMark x1="15625" y1="11020" x2="15625" y2="11020"/>
                        <a14:backgroundMark x1="7500" y1="12661" x2="7500" y2="12661"/>
                        <a14:backgroundMark x1="16094" y1="12192" x2="16094" y2="12192"/>
                        <a14:backgroundMark x1="13281" y1="20633" x2="13281" y2="20633"/>
                        <a14:backgroundMark x1="5469" y1="20750" x2="5469" y2="20750"/>
                        <a14:backgroundMark x1="3281" y1="28722" x2="18594" y2="28722"/>
                        <a14:backgroundMark x1="2500" y1="41970" x2="22031" y2="41501"/>
                        <a14:backgroundMark x1="6875" y1="58968" x2="6875" y2="58968"/>
                        <a14:backgroundMark x1="19063" y1="56624" x2="19063" y2="56624"/>
                        <a14:backgroundMark x1="12812" y1="57327" x2="12812" y2="57327"/>
                        <a14:backgroundMark x1="25781" y1="53107" x2="2031" y2="87339"/>
                        <a14:backgroundMark x1="75000" y1="52989" x2="98438" y2="86987"/>
                      </a14:backgroundRemoval>
                    </a14:imgEffect>
                  </a14:imgLayer>
                </a14:imgProps>
              </a:ext>
              <a:ext uri="{28A0092B-C50C-407E-A947-70E740481C1C}">
                <a14:useLocalDpi xmlns:a14="http://schemas.microsoft.com/office/drawing/2010/main"/>
              </a:ext>
            </a:extLst>
          </a:blip>
          <a:srcRect l="13101" t="7389" b="11870"/>
          <a:stretch/>
        </p:blipFill>
        <p:spPr>
          <a:xfrm>
            <a:off x="9635915" y="4826705"/>
            <a:ext cx="503723" cy="1066945"/>
          </a:xfrm>
          <a:prstGeom prst="rect">
            <a:avLst/>
          </a:prstGeom>
        </p:spPr>
      </p:pic>
      <p:pic>
        <p:nvPicPr>
          <p:cNvPr id="6" name="図 5"/>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019" b="89815" l="9804" r="89869"/>
                    </a14:imgEffect>
                  </a14:imgLayer>
                </a14:imgProps>
              </a:ext>
              <a:ext uri="{28A0092B-C50C-407E-A947-70E740481C1C}">
                <a14:useLocalDpi xmlns:a14="http://schemas.microsoft.com/office/drawing/2010/main"/>
              </a:ext>
            </a:extLst>
          </a:blip>
          <a:srcRect l="18649" t="5867" r="19992" b="9417"/>
          <a:stretch/>
        </p:blipFill>
        <p:spPr>
          <a:xfrm>
            <a:off x="7814008" y="4913682"/>
            <a:ext cx="1072555" cy="1045316"/>
          </a:xfrm>
          <a:prstGeom prst="rect">
            <a:avLst/>
          </a:prstGeom>
        </p:spPr>
      </p:pic>
      <p:pic>
        <p:nvPicPr>
          <p:cNvPr id="7" name="図 6"/>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9804" b="89869" l="4946" r="89892">
                        <a14:foregroundMark x1="8602" y1="48366" x2="8602" y2="48366"/>
                        <a14:foregroundMark x1="12473" y1="40850" x2="12473" y2="40850"/>
                        <a14:foregroundMark x1="10753" y1="41503" x2="10753" y2="41503"/>
                        <a14:foregroundMark x1="13118" y1="39216" x2="13118" y2="39216"/>
                        <a14:foregroundMark x1="13763" y1="39216" x2="13763" y2="39216"/>
                        <a14:foregroundMark x1="14409" y1="38235" x2="14409" y2="38235"/>
                        <a14:foregroundMark x1="15054" y1="37582" x2="15054" y2="37582"/>
                        <a14:foregroundMark x1="15054" y1="36928" x2="15054" y2="36928"/>
                        <a14:foregroundMark x1="10968" y1="40523" x2="17204" y2="34314"/>
                        <a14:foregroundMark x1="16989" y1="34314" x2="22796" y2="30719"/>
                        <a14:foregroundMark x1="22796" y1="30719" x2="27957" y2="28758"/>
                        <a14:foregroundMark x1="28817" y1="26797" x2="28817" y2="26797"/>
                        <a14:foregroundMark x1="29677" y1="26144" x2="29677" y2="26144"/>
                        <a14:foregroundMark x1="30108" y1="25817" x2="30108" y2="25817"/>
                        <a14:foregroundMark x1="30538" y1="25490" x2="30538" y2="25490"/>
                        <a14:foregroundMark x1="10323" y1="41503" x2="7527" y2="48693"/>
                        <a14:foregroundMark x1="7312" y1="49020" x2="7312" y2="66667"/>
                        <a14:foregroundMark x1="69462" y1="57190" x2="69462" y2="57190"/>
                        <a14:foregroundMark x1="64086" y1="19608" x2="64086" y2="19608"/>
                        <a14:foregroundMark x1="43441" y1="14379" x2="43441" y2="14379"/>
                        <a14:foregroundMark x1="40000" y1="16013" x2="46022" y2="12418"/>
                        <a14:foregroundMark x1="46237" y1="12092" x2="56344" y2="11438"/>
                        <a14:foregroundMark x1="56344" y1="11765" x2="68387" y2="11765"/>
                        <a14:foregroundMark x1="68172" y1="11765" x2="77419" y2="12092"/>
                        <a14:foregroundMark x1="77419" y1="12418" x2="81720" y2="14379"/>
                        <a14:foregroundMark x1="81935" y1="14706" x2="87527" y2="25817"/>
                        <a14:foregroundMark x1="10968" y1="70915" x2="10968" y2="70915"/>
                        <a14:foregroundMark x1="18925" y1="73856" x2="18925" y2="73856"/>
                        <a14:foregroundMark x1="24301" y1="75490" x2="24301" y2="75490"/>
                        <a14:foregroundMark x1="27527" y1="76144" x2="27527" y2="76144"/>
                        <a14:foregroundMark x1="31828" y1="77124" x2="31828" y2="77124"/>
                        <a14:foregroundMark x1="29032" y1="76797" x2="29032" y2="76797"/>
                        <a14:foregroundMark x1="32903" y1="77778" x2="32903" y2="77778"/>
                        <a14:foregroundMark x1="49677" y1="75163" x2="49677" y2="75163"/>
                        <a14:foregroundMark x1="48817" y1="76144" x2="48817" y2="76144"/>
                        <a14:foregroundMark x1="51828" y1="75817" x2="51828" y2="75817"/>
                        <a14:foregroundMark x1="53118" y1="78758" x2="53118" y2="78758"/>
                        <a14:foregroundMark x1="60430" y1="68301" x2="60430" y2="68301"/>
                        <a14:foregroundMark x1="60645" y1="75163" x2="60645" y2="75163"/>
                        <a14:foregroundMark x1="62151" y1="65686" x2="62151" y2="65686"/>
                        <a14:foregroundMark x1="61935" y1="68627" x2="61935" y2="68627"/>
                        <a14:foregroundMark x1="61505" y1="71569" x2="61505" y2="71569"/>
                        <a14:foregroundMark x1="61720" y1="70261" x2="61720" y2="70261"/>
                        <a14:foregroundMark x1="65161" y1="65359" x2="65161" y2="65359"/>
                        <a14:foregroundMark x1="81720" y1="56863" x2="81720" y2="56863"/>
                        <a14:foregroundMark x1="14624" y1="73529" x2="14624" y2="73529"/>
                        <a14:backgroundMark x1="62796" y1="67974" x2="61075" y2="77451"/>
                        <a14:backgroundMark x1="62581" y1="68627" x2="77849" y2="57190"/>
                        <a14:backgroundMark x1="77634" y1="57843" x2="82151" y2="64052"/>
                        <a14:backgroundMark x1="13118" y1="73529" x2="34409" y2="79412"/>
                        <a14:backgroundMark x1="33978" y1="79412" x2="47742" y2="78105"/>
                        <a14:backgroundMark x1="47097" y1="78431" x2="49462" y2="77778"/>
                        <a14:backgroundMark x1="49462" y1="77778" x2="52903" y2="83007"/>
                        <a14:backgroundMark x1="52258" y1="83660" x2="58065" y2="83007"/>
                      </a14:backgroundRemoval>
                    </a14:imgEffect>
                  </a14:imgLayer>
                </a14:imgProps>
              </a:ext>
              <a:ext uri="{28A0092B-C50C-407E-A947-70E740481C1C}">
                <a14:useLocalDpi xmlns:a14="http://schemas.microsoft.com/office/drawing/2010/main"/>
              </a:ext>
            </a:extLst>
          </a:blip>
          <a:srcRect r="25537" b="14101"/>
          <a:stretch/>
        </p:blipFill>
        <p:spPr>
          <a:xfrm>
            <a:off x="10037808" y="4769107"/>
            <a:ext cx="1193886" cy="1066945"/>
          </a:xfrm>
          <a:prstGeom prst="rect">
            <a:avLst/>
          </a:prstGeom>
        </p:spPr>
      </p:pic>
      <p:sp>
        <p:nvSpPr>
          <p:cNvPr id="8" name="テキスト ボックス 4">
            <a:extLst>
              <a:ext uri="{FF2B5EF4-FFF2-40B4-BE49-F238E27FC236}">
                <a16:creationId xmlns:a16="http://schemas.microsoft.com/office/drawing/2014/main" id="{963B343A-8501-4939-B7D8-26E795DE27F8}"/>
              </a:ext>
            </a:extLst>
          </p:cNvPr>
          <p:cNvSpPr txBox="1">
            <a:spLocks noChangeArrowheads="1"/>
          </p:cNvSpPr>
          <p:nvPr/>
        </p:nvSpPr>
        <p:spPr bwMode="auto">
          <a:xfrm>
            <a:off x="217496" y="60784"/>
            <a:ext cx="8072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HGPｺﾞｼｯｸM" pitchFamily="50" charset="-128"/>
              </a:defRPr>
            </a:lvl1pPr>
            <a:lvl2pPr marL="742950" indent="-285750">
              <a:defRPr kumimoji="1">
                <a:solidFill>
                  <a:schemeClr val="tx1"/>
                </a:solidFill>
                <a:latin typeface="Arial" charset="0"/>
                <a:ea typeface="HGPｺﾞｼｯｸM" pitchFamily="50" charset="-128"/>
              </a:defRPr>
            </a:lvl2pPr>
            <a:lvl3pPr marL="1143000" indent="-228600">
              <a:defRPr kumimoji="1">
                <a:solidFill>
                  <a:schemeClr val="tx1"/>
                </a:solidFill>
                <a:latin typeface="Arial" charset="0"/>
                <a:ea typeface="HGPｺﾞｼｯｸM" pitchFamily="50" charset="-128"/>
              </a:defRPr>
            </a:lvl3pPr>
            <a:lvl4pPr marL="1600200" indent="-228600">
              <a:defRPr kumimoji="1">
                <a:solidFill>
                  <a:schemeClr val="tx1"/>
                </a:solidFill>
                <a:latin typeface="Arial" charset="0"/>
                <a:ea typeface="HGPｺﾞｼｯｸM" pitchFamily="50" charset="-128"/>
              </a:defRPr>
            </a:lvl4pPr>
            <a:lvl5pPr marL="2057400" indent="-228600">
              <a:defRPr kumimoji="1">
                <a:solidFill>
                  <a:schemeClr val="tx1"/>
                </a:solidFill>
                <a:latin typeface="Arial" charset="0"/>
                <a:ea typeface="HGPｺﾞｼｯｸM" pitchFamily="50" charset="-128"/>
              </a:defRPr>
            </a:lvl5pPr>
            <a:lvl6pPr marL="2514600" indent="-228600" eaLnBrk="0" fontAlgn="base" hangingPunct="0">
              <a:spcBef>
                <a:spcPct val="0"/>
              </a:spcBef>
              <a:spcAft>
                <a:spcPct val="0"/>
              </a:spcAft>
              <a:defRPr kumimoji="1">
                <a:solidFill>
                  <a:schemeClr val="tx1"/>
                </a:solidFill>
                <a:latin typeface="Arial" charset="0"/>
                <a:ea typeface="HGPｺﾞｼｯｸM" pitchFamily="50" charset="-128"/>
              </a:defRPr>
            </a:lvl6pPr>
            <a:lvl7pPr marL="2971800" indent="-228600" eaLnBrk="0" fontAlgn="base" hangingPunct="0">
              <a:spcBef>
                <a:spcPct val="0"/>
              </a:spcBef>
              <a:spcAft>
                <a:spcPct val="0"/>
              </a:spcAft>
              <a:defRPr kumimoji="1">
                <a:solidFill>
                  <a:schemeClr val="tx1"/>
                </a:solidFill>
                <a:latin typeface="Arial" charset="0"/>
                <a:ea typeface="HGPｺﾞｼｯｸM" pitchFamily="50" charset="-128"/>
              </a:defRPr>
            </a:lvl7pPr>
            <a:lvl8pPr marL="3429000" indent="-228600" eaLnBrk="0" fontAlgn="base" hangingPunct="0">
              <a:spcBef>
                <a:spcPct val="0"/>
              </a:spcBef>
              <a:spcAft>
                <a:spcPct val="0"/>
              </a:spcAft>
              <a:defRPr kumimoji="1">
                <a:solidFill>
                  <a:schemeClr val="tx1"/>
                </a:solidFill>
                <a:latin typeface="Arial" charset="0"/>
                <a:ea typeface="HGPｺﾞｼｯｸM" pitchFamily="50" charset="-128"/>
              </a:defRPr>
            </a:lvl8pPr>
            <a:lvl9pPr marL="3886200" indent="-228600" eaLnBrk="0" fontAlgn="base" hangingPunct="0">
              <a:spcBef>
                <a:spcPct val="0"/>
              </a:spcBef>
              <a:spcAft>
                <a:spcPct val="0"/>
              </a:spcAft>
              <a:defRPr kumimoji="1">
                <a:solidFill>
                  <a:schemeClr val="tx1"/>
                </a:solidFill>
                <a:latin typeface="Arial" charset="0"/>
                <a:ea typeface="HGPｺﾞｼｯｸM" pitchFamily="50" charset="-128"/>
              </a:defRPr>
            </a:lvl9pPr>
          </a:lstStyle>
          <a:p>
            <a:pPr eaLnBrk="1" hangingPunct="1"/>
            <a:r>
              <a:rPr lang="en-US" altLang="ja-JP" sz="3200" b="1" dirty="0">
                <a:latin typeface="Meiryo UI" panose="020B0604030504040204" pitchFamily="50" charset="-128"/>
                <a:ea typeface="Meiryo UI" panose="020B0604030504040204" pitchFamily="50" charset="-128"/>
                <a:cs typeface="Calibri" pitchFamily="34" charset="0"/>
              </a:rPr>
              <a:t>FC</a:t>
            </a:r>
            <a:r>
              <a:rPr lang="ja-JP" altLang="en-US" sz="3200" b="1" dirty="0">
                <a:latin typeface="Meiryo UI" panose="020B0604030504040204" pitchFamily="50" charset="-128"/>
                <a:ea typeface="Meiryo UI" panose="020B0604030504040204" pitchFamily="50" charset="-128"/>
                <a:cs typeface="Calibri" pitchFamily="34" charset="0"/>
              </a:rPr>
              <a:t>・</a:t>
            </a:r>
            <a:r>
              <a:rPr lang="en-US" altLang="ja-JP" sz="3200" b="1" dirty="0">
                <a:latin typeface="Meiryo UI" panose="020B0604030504040204" pitchFamily="50" charset="-128"/>
                <a:ea typeface="Meiryo UI" panose="020B0604030504040204" pitchFamily="50" charset="-128"/>
                <a:cs typeface="Calibri" pitchFamily="34" charset="0"/>
              </a:rPr>
              <a:t>WS</a:t>
            </a:r>
            <a:r>
              <a:rPr lang="ja-JP" altLang="en-US" sz="3200" b="1" dirty="0">
                <a:latin typeface="Meiryo UI" panose="020B0604030504040204" pitchFamily="50" charset="-128"/>
                <a:ea typeface="Meiryo UI" panose="020B0604030504040204" pitchFamily="50" charset="-128"/>
                <a:cs typeface="Calibri" pitchFamily="34" charset="0"/>
              </a:rPr>
              <a:t>事業本部概要</a:t>
            </a:r>
            <a:endParaRPr lang="en-US" altLang="ja-JP" sz="3200" b="1" dirty="0">
              <a:latin typeface="Meiryo UI" panose="020B0604030504040204" pitchFamily="50" charset="-128"/>
              <a:ea typeface="Meiryo UI" panose="020B0604030504040204" pitchFamily="50" charset="-128"/>
              <a:cs typeface="Calibri" pitchFamily="34" charset="0"/>
            </a:endParaRPr>
          </a:p>
        </p:txBody>
      </p:sp>
      <p:pic>
        <p:nvPicPr>
          <p:cNvPr id="9" name="図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3286" y="1038517"/>
            <a:ext cx="2885241" cy="3217775"/>
          </a:xfrm>
          <a:prstGeom prst="rect">
            <a:avLst/>
          </a:prstGeom>
        </p:spPr>
      </p:pic>
      <p:sp>
        <p:nvSpPr>
          <p:cNvPr id="10" name="テキスト ボックス 9"/>
          <p:cNvSpPr txBox="1"/>
          <p:nvPr/>
        </p:nvSpPr>
        <p:spPr>
          <a:xfrm>
            <a:off x="74342" y="685479"/>
            <a:ext cx="3294182" cy="400110"/>
          </a:xfrm>
          <a:prstGeom prst="rect">
            <a:avLst/>
          </a:prstGeom>
          <a:noFill/>
        </p:spPr>
        <p:txBody>
          <a:bodyPr wrap="square" rtlCol="0">
            <a:spAutoFit/>
          </a:bodyPr>
          <a:lstStyle/>
          <a:p>
            <a:pPr algn="ctr"/>
            <a:r>
              <a:rPr lang="en-US" altLang="ja-JP" sz="2000" b="1" u="sng" dirty="0">
                <a:solidFill>
                  <a:srgbClr val="0000FF"/>
                </a:solidFill>
                <a:latin typeface="Meiryo UI" panose="020B0604030504040204" pitchFamily="50" charset="-128"/>
                <a:ea typeface="Meiryo UI" panose="020B0604030504040204" pitchFamily="50" charset="-128"/>
              </a:rPr>
              <a:t>【</a:t>
            </a:r>
            <a:r>
              <a:rPr lang="ja-JP" altLang="en-US" sz="2000" b="1" u="sng" dirty="0">
                <a:solidFill>
                  <a:srgbClr val="0000FF"/>
                </a:solidFill>
                <a:latin typeface="Meiryo UI" panose="020B0604030504040204" pitchFamily="50" charset="-128"/>
                <a:ea typeface="Meiryo UI" panose="020B0604030504040204" pitchFamily="50" charset="-128"/>
              </a:rPr>
              <a:t>国内生産拠点：</a:t>
            </a:r>
            <a:r>
              <a:rPr lang="en-US" altLang="ja-JP" sz="2000" b="1" u="sng" dirty="0">
                <a:solidFill>
                  <a:srgbClr val="0000FF"/>
                </a:solidFill>
                <a:latin typeface="Meiryo UI" panose="020B0604030504040204" pitchFamily="50" charset="-128"/>
                <a:ea typeface="Meiryo UI" panose="020B0604030504040204" pitchFamily="50" charset="-128"/>
              </a:rPr>
              <a:t>4</a:t>
            </a:r>
            <a:r>
              <a:rPr lang="ja-JP" altLang="en-US" sz="2000" b="1" u="sng" dirty="0">
                <a:solidFill>
                  <a:srgbClr val="0000FF"/>
                </a:solidFill>
                <a:latin typeface="Meiryo UI" panose="020B0604030504040204" pitchFamily="50" charset="-128"/>
                <a:ea typeface="Meiryo UI" panose="020B0604030504040204" pitchFamily="50" charset="-128"/>
              </a:rPr>
              <a:t>拠点</a:t>
            </a:r>
            <a:r>
              <a:rPr lang="en-US" altLang="ja-JP" sz="2000" b="1" u="sng" dirty="0">
                <a:solidFill>
                  <a:srgbClr val="0000FF"/>
                </a:solidFill>
                <a:latin typeface="Meiryo UI" panose="020B0604030504040204" pitchFamily="50" charset="-128"/>
                <a:ea typeface="Meiryo UI" panose="020B0604030504040204" pitchFamily="50" charset="-128"/>
              </a:rPr>
              <a:t>】</a:t>
            </a:r>
            <a:endParaRPr lang="ja-JP" altLang="en-US" sz="2000" b="1" u="sng" dirty="0">
              <a:solidFill>
                <a:srgbClr val="0000FF"/>
              </a:solidFill>
              <a:latin typeface="Meiryo UI" panose="020B0604030504040204" pitchFamily="50" charset="-128"/>
              <a:ea typeface="Meiryo UI" panose="020B0604030504040204" pitchFamily="50" charset="-128"/>
            </a:endParaRPr>
          </a:p>
        </p:txBody>
      </p:sp>
      <p:sp>
        <p:nvSpPr>
          <p:cNvPr id="11" name="楕円 10"/>
          <p:cNvSpPr/>
          <p:nvPr/>
        </p:nvSpPr>
        <p:spPr>
          <a:xfrm rot="20802178">
            <a:off x="1629052" y="2955619"/>
            <a:ext cx="391323" cy="3765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15" cstate="screen">
            <a:duotone>
              <a:schemeClr val="accent3">
                <a:shade val="45000"/>
                <a:satMod val="135000"/>
              </a:schemeClr>
              <a:prstClr val="white"/>
            </a:duotone>
            <a:extLst>
              <a:ext uri="{BEBA8EAE-BF5A-486C-A8C5-ECC9F3942E4B}">
                <a14:imgProps xmlns:a14="http://schemas.microsoft.com/office/drawing/2010/main">
                  <a14:imgLayer r:embed="rId16">
                    <a14:imgEffect>
                      <a14:backgroundRemoval t="30761" b="97185" l="6250" r="96042">
                        <a14:foregroundMark x1="44167" y1="7404" x2="44167" y2="7404"/>
                        <a14:foregroundMark x1="40208" y1="3650" x2="40208" y2="3650"/>
                        <a14:foregroundMark x1="46667" y1="3128" x2="46667" y2="3128"/>
                        <a14:foregroundMark x1="90938" y1="42440" x2="90938" y2="42440"/>
                        <a14:foregroundMark x1="95000" y1="56100" x2="95000" y2="56100"/>
                        <a14:foregroundMark x1="9167" y1="61418" x2="9167" y2="61418"/>
                        <a14:foregroundMark x1="32813" y1="70282" x2="32813" y2="70282"/>
                        <a14:foregroundMark x1="6458" y1="93222" x2="6458" y2="93222"/>
                        <a14:foregroundMark x1="6979" y1="97185" x2="6979" y2="97185"/>
                        <a14:foregroundMark x1="30104" y1="79145" x2="30104" y2="79145"/>
                        <a14:foregroundMark x1="29792" y1="77998" x2="29792" y2="77998"/>
                        <a14:foregroundMark x1="32604" y1="71324" x2="32604" y2="71324"/>
                        <a14:foregroundMark x1="32708" y1="43274" x2="32708" y2="43274"/>
                        <a14:foregroundMark x1="29583" y1="44630" x2="29583" y2="44630"/>
                        <a14:foregroundMark x1="22500" y1="46820" x2="22500" y2="46820"/>
                        <a14:backgroundMark x1="32396" y1="51303" x2="32396" y2="51303"/>
                        <a14:backgroundMark x1="31250" y1="51303" x2="31250" y2="51303"/>
                        <a14:backgroundMark x1="30312" y1="52242" x2="30312" y2="52242"/>
                        <a14:backgroundMark x1="27396" y1="51512" x2="27396" y2="51512"/>
                        <a14:backgroundMark x1="27500" y1="52138" x2="27500" y2="52138"/>
                        <a14:backgroundMark x1="27604" y1="51825" x2="27604" y2="51825"/>
                        <a14:backgroundMark x1="28333" y1="51929" x2="28333" y2="51929"/>
                        <a14:backgroundMark x1="28438" y1="52242" x2="28438" y2="52242"/>
                        <a14:backgroundMark x1="27917" y1="50886" x2="27917" y2="50886"/>
                        <a14:backgroundMark x1="26667" y1="53806" x2="26667" y2="53806"/>
                        <a14:backgroundMark x1="25729" y1="55474" x2="25729" y2="55474"/>
                        <a14:backgroundMark x1="34792" y1="57664" x2="34792" y2="57664"/>
                        <a14:backgroundMark x1="35104" y1="57456" x2="35104" y2="57456"/>
                        <a14:backgroundMark x1="35000" y1="58081" x2="35000" y2="58081"/>
                        <a14:backgroundMark x1="52083" y1="62044" x2="52083" y2="62044"/>
                        <a14:backgroundMark x1="51667" y1="61105" x2="51667" y2="61105"/>
                        <a14:backgroundMark x1="53646" y1="61210" x2="53646" y2="61210"/>
                        <a14:backgroundMark x1="44375" y1="64546" x2="44375" y2="64546"/>
                        <a14:backgroundMark x1="44479" y1="63816" x2="44479" y2="63816"/>
                        <a14:backgroundMark x1="45000" y1="63191" x2="45000" y2="63191"/>
                        <a14:backgroundMark x1="53438" y1="63087" x2="53438" y2="63087"/>
                        <a14:backgroundMark x1="32604" y1="75495" x2="32604" y2="75495"/>
                        <a14:backgroundMark x1="30625" y1="78415" x2="30625" y2="78415"/>
                        <a14:backgroundMark x1="29792" y1="78415" x2="29792" y2="78415"/>
                        <a14:backgroundMark x1="26563" y1="77059" x2="26563" y2="77059"/>
                        <a14:backgroundMark x1="29271" y1="77789" x2="29271" y2="77789"/>
                        <a14:backgroundMark x1="30312" y1="77581" x2="30312" y2="77581"/>
                        <a14:backgroundMark x1="31563" y1="78936" x2="31563" y2="78936"/>
                        <a14:backgroundMark x1="31979" y1="71116" x2="31979" y2="71116"/>
                        <a14:backgroundMark x1="32708" y1="70907" x2="32708" y2="70907"/>
                        <a14:backgroundMark x1="32917" y1="70490" x2="32917" y2="70490"/>
                        <a14:backgroundMark x1="30833" y1="71220" x2="30833" y2="71220"/>
                        <a14:backgroundMark x1="35000" y1="8968" x2="35000" y2="8968"/>
                        <a14:backgroundMark x1="40208" y1="32221" x2="40208" y2="32221"/>
                        <a14:backgroundMark x1="25000" y1="33681" x2="25000" y2="33681"/>
                        <a14:backgroundMark x1="13021" y1="36288" x2="65625" y2="23462"/>
                        <a14:backgroundMark x1="36771" y1="15224" x2="36771" y2="15224"/>
                        <a14:backgroundMark x1="39688" y1="31074" x2="39688" y2="34202"/>
                        <a14:backgroundMark x1="16250" y1="41293" x2="66250" y2="27842"/>
                        <a14:backgroundMark x1="21250" y1="43587" x2="21250" y2="43587"/>
                        <a14:backgroundMark x1="23854" y1="42857" x2="23854" y2="42857"/>
                        <a14:backgroundMark x1="17708" y1="44630" x2="31250" y2="36496"/>
                        <a14:backgroundMark x1="24896" y1="44838" x2="24896" y2="44838"/>
                        <a14:backgroundMark x1="25313" y1="45568" x2="25313" y2="45568"/>
                        <a14:backgroundMark x1="25104" y1="47862" x2="25104" y2="47862"/>
                        <a14:backgroundMark x1="25417" y1="48384" x2="25417" y2="48384"/>
                        <a14:backgroundMark x1="26250" y1="47758" x2="26250" y2="47758"/>
                        <a14:backgroundMark x1="26250" y1="48279" x2="26250" y2="48279"/>
                        <a14:backgroundMark x1="30938" y1="41189" x2="30938" y2="41189"/>
                        <a14:backgroundMark x1="33958" y1="39937" x2="33958" y2="39937"/>
                        <a14:backgroundMark x1="35729" y1="38999" x2="35729" y2="38999"/>
                        <a14:backgroundMark x1="35833" y1="39625" x2="35833" y2="39625"/>
                        <a14:backgroundMark x1="37500" y1="40250" x2="37500" y2="40250"/>
                        <a14:backgroundMark x1="38125" y1="41293" x2="38125" y2="41293"/>
                        <a14:backgroundMark x1="38125" y1="42440" x2="38125" y2="42440"/>
                        <a14:backgroundMark x1="38854" y1="43066" x2="38854" y2="43066"/>
                        <a14:backgroundMark x1="41458" y1="44421" x2="41458" y2="44421"/>
                        <a14:backgroundMark x1="47188" y1="44734" x2="47188" y2="44734"/>
                        <a14:backgroundMark x1="47604" y1="45464" x2="47604" y2="45464"/>
                        <a14:backgroundMark x1="45938" y1="44734" x2="45938" y2="44734"/>
                        <a14:backgroundMark x1="47917" y1="45881" x2="47917" y2="45881"/>
                        <a14:backgroundMark x1="47188" y1="45568" x2="47188" y2="45568"/>
                      </a14:backgroundRemoval>
                    </a14:imgEffect>
                  </a14:imgLayer>
                </a14:imgProps>
              </a:ext>
              <a:ext uri="{28A0092B-C50C-407E-A947-70E740481C1C}">
                <a14:useLocalDpi xmlns:a14="http://schemas.microsoft.com/office/drawing/2010/main"/>
              </a:ext>
            </a:extLst>
          </a:blip>
          <a:srcRect t="28492"/>
          <a:stretch/>
        </p:blipFill>
        <p:spPr>
          <a:xfrm>
            <a:off x="865836" y="3788184"/>
            <a:ext cx="3823061" cy="2730976"/>
          </a:xfrm>
          <a:prstGeom prst="rect">
            <a:avLst/>
          </a:prstGeom>
        </p:spPr>
      </p:pic>
      <p:pic>
        <p:nvPicPr>
          <p:cNvPr id="13" name="図 12"/>
          <p:cNvPicPr>
            <a:picLocks noChangeAspect="1"/>
          </p:cNvPicPr>
          <p:nvPr/>
        </p:nvPicPr>
        <p:blipFill>
          <a:blip r:embed="rId17" cstate="screen">
            <a:extLst>
              <a:ext uri="{BEBA8EAE-BF5A-486C-A8C5-ECC9F3942E4B}">
                <a14:imgProps xmlns:a14="http://schemas.microsoft.com/office/drawing/2010/main">
                  <a14:imgLayer r:embed="rId18">
                    <a14:imgEffect>
                      <a14:backgroundRemoval t="10000" b="90000" l="8750" r="92292">
                        <a14:foregroundMark x1="8750" y1="34896" x2="8750" y2="34896"/>
                        <a14:foregroundMark x1="91042" y1="31979" x2="91042" y2="31979"/>
                        <a14:foregroundMark x1="91771" y1="35625" x2="91771" y2="35625"/>
                        <a14:foregroundMark x1="92292" y1="30938" x2="92292" y2="30938"/>
                      </a14:backgroundRemoval>
                    </a14:imgEffect>
                  </a14:imgLayer>
                </a14:imgProps>
              </a:ext>
              <a:ext uri="{28A0092B-C50C-407E-A947-70E740481C1C}">
                <a14:useLocalDpi xmlns:a14="http://schemas.microsoft.com/office/drawing/2010/main"/>
              </a:ext>
            </a:extLst>
          </a:blip>
          <a:stretch>
            <a:fillRect/>
          </a:stretch>
        </p:blipFill>
        <p:spPr>
          <a:xfrm>
            <a:off x="1782817" y="4010202"/>
            <a:ext cx="1471355" cy="1471355"/>
          </a:xfrm>
          <a:prstGeom prst="rect">
            <a:avLst/>
          </a:prstGeom>
        </p:spPr>
      </p:pic>
      <p:sp>
        <p:nvSpPr>
          <p:cNvPr id="14" name="楕円 13"/>
          <p:cNvSpPr/>
          <p:nvPr/>
        </p:nvSpPr>
        <p:spPr>
          <a:xfrm>
            <a:off x="2940550" y="5023340"/>
            <a:ext cx="170457" cy="1780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Meiryo UI" panose="020B0604030504040204" pitchFamily="50" charset="-128"/>
              <a:ea typeface="Meiryo UI" panose="020B0604030504040204" pitchFamily="50" charset="-128"/>
            </a:endParaRPr>
          </a:p>
        </p:txBody>
      </p:sp>
      <p:sp>
        <p:nvSpPr>
          <p:cNvPr id="15" name="楕円 14"/>
          <p:cNvSpPr/>
          <p:nvPr/>
        </p:nvSpPr>
        <p:spPr>
          <a:xfrm>
            <a:off x="1806536" y="4681789"/>
            <a:ext cx="170457" cy="1780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2260910">
            <a:off x="1377040" y="3324931"/>
            <a:ext cx="830746" cy="777134"/>
          </a:xfrm>
          <a:prstGeom prst="rect">
            <a:avLst/>
          </a:prstGeom>
        </p:spPr>
      </p:pic>
      <p:sp>
        <p:nvSpPr>
          <p:cNvPr id="17" name="テキスト ボックス 16"/>
          <p:cNvSpPr txBox="1"/>
          <p:nvPr/>
        </p:nvSpPr>
        <p:spPr>
          <a:xfrm>
            <a:off x="623392" y="4970832"/>
            <a:ext cx="1499628" cy="338554"/>
          </a:xfrm>
          <a:prstGeom prst="rect">
            <a:avLst/>
          </a:prstGeom>
          <a:solidFill>
            <a:srgbClr val="FFFF00"/>
          </a:solidFill>
          <a:ln>
            <a:solidFill>
              <a:srgbClr val="FF0000"/>
            </a:solidFill>
          </a:ln>
        </p:spPr>
        <p:txBody>
          <a:bodyPr wrap="square" rtlCol="0">
            <a:spAutoFit/>
          </a:bodyPr>
          <a:lstStyle/>
          <a:p>
            <a:pPr algn="ctr"/>
            <a:r>
              <a:rPr lang="ja-JP" altLang="en-US" sz="1600" b="1" dirty="0">
                <a:solidFill>
                  <a:srgbClr val="FF0000"/>
                </a:solidFill>
                <a:latin typeface="Meiryo UI" panose="020B0604030504040204" pitchFamily="50" charset="-128"/>
                <a:ea typeface="Meiryo UI" panose="020B0604030504040204" pitchFamily="50" charset="-128"/>
              </a:rPr>
              <a:t>② 平和町工場</a:t>
            </a:r>
            <a:endParaRPr lang="en-US" altLang="ja-JP" sz="1600" b="1"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456115" y="5442313"/>
            <a:ext cx="1499628" cy="338554"/>
          </a:xfrm>
          <a:prstGeom prst="rect">
            <a:avLst/>
          </a:prstGeom>
          <a:solidFill>
            <a:schemeClr val="accent1">
              <a:lumMod val="50000"/>
            </a:schemeClr>
          </a:solidFill>
          <a:ln>
            <a:solidFill>
              <a:schemeClr val="tx1">
                <a:lumMod val="95000"/>
              </a:schemeClr>
            </a:solidFill>
          </a:ln>
        </p:spPr>
        <p:txBody>
          <a:bodyPr wrap="square" rtlCol="0">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rPr>
              <a:t>➂ 森町工場</a:t>
            </a:r>
            <a:endParaRPr lang="en-US" altLang="ja-JP" sz="16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277733" y="6035506"/>
            <a:ext cx="1499628" cy="338554"/>
          </a:xfrm>
          <a:prstGeom prst="rect">
            <a:avLst/>
          </a:prstGeom>
          <a:solidFill>
            <a:schemeClr val="accent1">
              <a:lumMod val="50000"/>
            </a:schemeClr>
          </a:solidFill>
          <a:ln>
            <a:solidFill>
              <a:schemeClr val="tx1">
                <a:lumMod val="95000"/>
              </a:schemeClr>
            </a:solidFill>
          </a:ln>
        </p:spPr>
        <p:txBody>
          <a:bodyPr wrap="square" rtlCol="0">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rPr>
              <a:t>④ いなべ工場</a:t>
            </a:r>
            <a:endParaRPr lang="en-US" altLang="ja-JP" sz="1600" b="1" dirty="0">
              <a:solidFill>
                <a:schemeClr val="bg1"/>
              </a:solidFill>
              <a:latin typeface="Meiryo UI" panose="020B0604030504040204" pitchFamily="50" charset="-128"/>
              <a:ea typeface="Meiryo UI" panose="020B0604030504040204" pitchFamily="50" charset="-128"/>
            </a:endParaRPr>
          </a:p>
        </p:txBody>
      </p:sp>
      <p:cxnSp>
        <p:nvCxnSpPr>
          <p:cNvPr id="20" name="カギ線コネクタ 19"/>
          <p:cNvCxnSpPr>
            <a:cxnSpLocks/>
          </p:cNvCxnSpPr>
          <p:nvPr/>
        </p:nvCxnSpPr>
        <p:spPr>
          <a:xfrm rot="16200000" flipV="1">
            <a:off x="1502194" y="5276807"/>
            <a:ext cx="1315340" cy="335135"/>
          </a:xfrm>
          <a:prstGeom prst="bentConnector3">
            <a:avLst>
              <a:gd name="adj1" fmla="val 100208"/>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cxnSpLocks/>
          </p:cNvCxnSpPr>
          <p:nvPr/>
        </p:nvCxnSpPr>
        <p:spPr>
          <a:xfrm rot="5400000" flipH="1" flipV="1">
            <a:off x="2649890" y="5177743"/>
            <a:ext cx="322432" cy="290775"/>
          </a:xfrm>
          <a:prstGeom prst="bentConnector3">
            <a:avLst>
              <a:gd name="adj1" fmla="val 10120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cxnSpLocks/>
            <a:endCxn id="32" idx="2"/>
          </p:cNvCxnSpPr>
          <p:nvPr/>
        </p:nvCxnSpPr>
        <p:spPr>
          <a:xfrm flipV="1">
            <a:off x="1088429" y="4457635"/>
            <a:ext cx="821641" cy="496172"/>
          </a:xfrm>
          <a:prstGeom prst="bentConnector3">
            <a:avLst>
              <a:gd name="adj1" fmla="val 177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cxnSpLocks/>
          </p:cNvCxnSpPr>
          <p:nvPr/>
        </p:nvCxnSpPr>
        <p:spPr>
          <a:xfrm rot="5400000" flipH="1" flipV="1">
            <a:off x="2230683" y="4026083"/>
            <a:ext cx="459602" cy="371078"/>
          </a:xfrm>
          <a:prstGeom prst="bentConnector3">
            <a:avLst>
              <a:gd name="adj1" fmla="val -250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267439" y="3651102"/>
            <a:ext cx="1499628" cy="338554"/>
          </a:xfrm>
          <a:prstGeom prst="rect">
            <a:avLst/>
          </a:prstGeom>
          <a:solidFill>
            <a:srgbClr val="1F4E79"/>
          </a:solidFill>
          <a:ln w="28575">
            <a:noFill/>
          </a:ln>
        </p:spPr>
        <p:txBody>
          <a:bodyPr wrap="square" rtlCol="0">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rPr>
              <a:t>➀ 春日工場</a:t>
            </a:r>
            <a:endParaRPr lang="en-US" altLang="ja-JP" sz="16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5019237" y="3919040"/>
            <a:ext cx="6739191" cy="579970"/>
          </a:xfrm>
          <a:prstGeom prst="rect">
            <a:avLst/>
          </a:prstGeom>
          <a:solidFill>
            <a:srgbClr val="FFFF00"/>
          </a:solidFill>
          <a:ln w="28575">
            <a:noFill/>
          </a:ln>
          <a:effectLst>
            <a:softEdge rad="63500"/>
          </a:effectLst>
        </p:spPr>
        <p:txBody>
          <a:bodyPr wrap="square" rtlCol="0" anchor="ctr">
            <a:noAutofit/>
          </a:bodyPr>
          <a:lstStyle/>
          <a:p>
            <a:pPr algn="ctr"/>
            <a:r>
              <a:rPr lang="ja-JP" altLang="en-US" sz="2800" b="1" u="sng" dirty="0">
                <a:solidFill>
                  <a:srgbClr val="0000FF"/>
                </a:solidFill>
                <a:effectLst/>
                <a:latin typeface="Meiryo UI" panose="020B0604030504040204" pitchFamily="50" charset="-128"/>
                <a:ea typeface="Meiryo UI" panose="020B0604030504040204" pitchFamily="50" charset="-128"/>
              </a:rPr>
              <a:t>自動車の</a:t>
            </a:r>
            <a:r>
              <a:rPr lang="ja-JP" altLang="en-US" sz="2800" b="1" u="sng" dirty="0">
                <a:solidFill>
                  <a:srgbClr val="FF0000"/>
                </a:solidFill>
                <a:effectLst/>
                <a:latin typeface="Meiryo UI" panose="020B0604030504040204" pitchFamily="50" charset="-128"/>
                <a:ea typeface="Meiryo UI" panose="020B0604030504040204" pitchFamily="50" charset="-128"/>
              </a:rPr>
              <a:t>基本性能</a:t>
            </a:r>
            <a:r>
              <a:rPr lang="ja-JP" altLang="en-US" sz="2800" b="1" dirty="0">
                <a:solidFill>
                  <a:srgbClr val="0000FF"/>
                </a:solidFill>
                <a:effectLst/>
                <a:latin typeface="Meiryo UI" panose="020B0604030504040204" pitchFamily="50" charset="-128"/>
                <a:ea typeface="Meiryo UI" panose="020B0604030504040204" pitchFamily="50" charset="-128"/>
              </a:rPr>
              <a:t>を支える</a:t>
            </a:r>
            <a:r>
              <a:rPr lang="ja-JP" altLang="en-US" sz="2800" b="1" u="sng" dirty="0">
                <a:solidFill>
                  <a:srgbClr val="0000FF"/>
                </a:solidFill>
                <a:effectLst/>
                <a:latin typeface="Meiryo UI" panose="020B0604030504040204" pitchFamily="50" charset="-128"/>
                <a:ea typeface="Meiryo UI" panose="020B0604030504040204" pitchFamily="50" charset="-128"/>
              </a:rPr>
              <a:t>保安部品</a:t>
            </a:r>
            <a:r>
              <a:rPr lang="ja-JP" altLang="en-US" sz="2800" b="1" dirty="0">
                <a:solidFill>
                  <a:srgbClr val="0000FF"/>
                </a:solidFill>
                <a:effectLst/>
                <a:latin typeface="Meiryo UI" panose="020B0604030504040204" pitchFamily="50" charset="-128"/>
                <a:ea typeface="Meiryo UI" panose="020B0604030504040204" pitchFamily="50" charset="-128"/>
              </a:rPr>
              <a:t>を生産</a:t>
            </a:r>
            <a:endParaRPr lang="en-US" altLang="ja-JP" sz="2800" b="1" dirty="0">
              <a:solidFill>
                <a:srgbClr val="0000FF"/>
              </a:solidFill>
              <a:effectLst/>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rotWithShape="1">
          <a:blip r:embed="rId20" cstate="screen">
            <a:extLst>
              <a:ext uri="{BEBA8EAE-BF5A-486C-A8C5-ECC9F3942E4B}">
                <a14:imgProps xmlns:a14="http://schemas.microsoft.com/office/drawing/2010/main">
                  <a14:imgLayer r:embed="rId21">
                    <a14:imgEffect>
                      <a14:backgroundRemoval t="10588" b="90000" l="17009" r="78299"/>
                    </a14:imgEffect>
                  </a14:imgLayer>
                </a14:imgProps>
              </a:ext>
              <a:ext uri="{28A0092B-C50C-407E-A947-70E740481C1C}">
                <a14:useLocalDpi xmlns:a14="http://schemas.microsoft.com/office/drawing/2010/main"/>
              </a:ext>
            </a:extLst>
          </a:blip>
          <a:srcRect l="9757" t="7746" r="13668" b="7270"/>
          <a:stretch/>
        </p:blipFill>
        <p:spPr>
          <a:xfrm>
            <a:off x="5634760" y="4172625"/>
            <a:ext cx="1341684" cy="2284573"/>
          </a:xfrm>
          <a:prstGeom prst="rect">
            <a:avLst/>
          </a:prstGeom>
          <a:scene3d>
            <a:camera prst="perspectiveFront" fov="7200000">
              <a:rot lat="17699975" lon="0" rev="0"/>
            </a:camera>
            <a:lightRig rig="threePt" dir="t"/>
          </a:scene3d>
        </p:spPr>
      </p:pic>
      <p:pic>
        <p:nvPicPr>
          <p:cNvPr id="27" name="図 26"/>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0" b="96218" l="0" r="100000"/>
                    </a14:imgEffect>
                  </a14:imgLayer>
                </a14:imgProps>
              </a:ext>
              <a:ext uri="{28A0092B-C50C-407E-A947-70E740481C1C}">
                <a14:useLocalDpi xmlns:a14="http://schemas.microsoft.com/office/drawing/2010/main"/>
              </a:ext>
            </a:extLst>
          </a:blip>
          <a:srcRect/>
          <a:stretch/>
        </p:blipFill>
        <p:spPr>
          <a:xfrm>
            <a:off x="6035690" y="4237292"/>
            <a:ext cx="176895" cy="2225494"/>
          </a:xfrm>
          <a:prstGeom prst="rect">
            <a:avLst/>
          </a:prstGeom>
          <a:scene3d>
            <a:camera prst="perspectiveFront" fov="7200000">
              <a:rot lat="17699975" lon="0" rev="0"/>
            </a:camera>
            <a:lightRig rig="threePt" dir="t"/>
          </a:scene3d>
        </p:spPr>
      </p:pic>
      <p:sp>
        <p:nvSpPr>
          <p:cNvPr id="28" name="楕円 27"/>
          <p:cNvSpPr/>
          <p:nvPr/>
        </p:nvSpPr>
        <p:spPr>
          <a:xfrm>
            <a:off x="2122346" y="4368618"/>
            <a:ext cx="170457" cy="1780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F335F146-D105-4384-AB92-9F734EDCB830}"/>
              </a:ext>
            </a:extLst>
          </p:cNvPr>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0" b="96218" l="0" r="100000"/>
                    </a14:imgEffect>
                  </a14:imgLayer>
                </a14:imgProps>
              </a:ext>
              <a:ext uri="{28A0092B-C50C-407E-A947-70E740481C1C}">
                <a14:useLocalDpi xmlns:a14="http://schemas.microsoft.com/office/drawing/2010/main"/>
              </a:ext>
            </a:extLst>
          </a:blip>
          <a:srcRect/>
          <a:stretch/>
        </p:blipFill>
        <p:spPr>
          <a:xfrm>
            <a:off x="6372930" y="4242879"/>
            <a:ext cx="176895" cy="2225494"/>
          </a:xfrm>
          <a:prstGeom prst="rect">
            <a:avLst/>
          </a:prstGeom>
          <a:scene3d>
            <a:camera prst="perspectiveFront" fov="7200000">
              <a:rot lat="17699975" lon="0" rev="0"/>
            </a:camera>
            <a:lightRig rig="threePt" dir="t"/>
          </a:scene3d>
        </p:spPr>
      </p:pic>
      <p:pic>
        <p:nvPicPr>
          <p:cNvPr id="30" name="図 29"/>
          <p:cNvPicPr>
            <a:picLocks noChangeAspect="1"/>
          </p:cNvPicPr>
          <p:nvPr/>
        </p:nvPicPr>
        <p:blipFill>
          <a:blip r:embed="rId24" cstate="screen">
            <a:extLst>
              <a:ext uri="{BEBA8EAE-BF5A-486C-A8C5-ECC9F3942E4B}">
                <a14:imgProps xmlns:a14="http://schemas.microsoft.com/office/drawing/2010/main">
                  <a14:imgLayer r:embed="rId25">
                    <a14:imgEffect>
                      <a14:backgroundRemoval t="5152" b="96721" l="10000" r="90000">
                        <a14:foregroundMark x1="17571" y1="64871" x2="17571" y2="64871"/>
                        <a14:foregroundMark x1="19143" y1="75644" x2="19143" y2="75644"/>
                        <a14:foregroundMark x1="18714" y1="80094" x2="18714" y2="80094"/>
                        <a14:foregroundMark x1="29714" y1="69087" x2="29714" y2="69087"/>
                        <a14:foregroundMark x1="35143" y1="77986" x2="35143" y2="77986"/>
                        <a14:foregroundMark x1="71000" y1="67681" x2="71000" y2="67681"/>
                        <a14:foregroundMark x1="83286" y1="52459" x2="83286" y2="52459"/>
                        <a14:foregroundMark x1="83000" y1="59251" x2="83000" y2="59251"/>
                        <a14:foregroundMark x1="80714" y1="75410" x2="80714" y2="75410"/>
                        <a14:foregroundMark x1="82571" y1="79625" x2="82571" y2="79625"/>
                        <a14:foregroundMark x1="82714" y1="64871" x2="82714" y2="64871"/>
                        <a14:foregroundMark x1="83286" y1="66979" x2="83286" y2="66979"/>
                        <a14:foregroundMark x1="83143" y1="72131" x2="83143" y2="72131"/>
                        <a14:foregroundMark x1="18143" y1="23653" x2="18143" y2="23653"/>
                        <a14:foregroundMark x1="17429" y1="24356" x2="17429" y2="24356"/>
                        <a14:foregroundMark x1="19429" y1="22951" x2="19429" y2="22951"/>
                        <a14:foregroundMark x1="20000" y1="22717" x2="20000" y2="22717"/>
                        <a14:foregroundMark x1="22286" y1="22951" x2="22286" y2="22951"/>
                        <a14:foregroundMark x1="22857" y1="24590" x2="22857" y2="24590"/>
                        <a14:foregroundMark x1="22857" y1="29040" x2="22857" y2="29040"/>
                        <a14:foregroundMark x1="20857" y1="22482" x2="20857" y2="22482"/>
                        <a14:foregroundMark x1="77143" y1="23185" x2="77143" y2="23185"/>
                        <a14:foregroundMark x1="77429" y1="22248" x2="77429" y2="22248"/>
                        <a14:foregroundMark x1="79857" y1="22482" x2="79857" y2="22482"/>
                        <a14:foregroundMark x1="78857" y1="22014" x2="78857" y2="22014"/>
                        <a14:foregroundMark x1="65286" y1="7728" x2="65286" y2="7728"/>
                        <a14:foregroundMark x1="64571" y1="7728" x2="64571" y2="7728"/>
                        <a14:foregroundMark x1="34286" y1="7494" x2="34286" y2="7494"/>
                        <a14:foregroundMark x1="34857" y1="7728" x2="34857" y2="7728"/>
                      </a14:backgroundRemoval>
                    </a14:imgEffect>
                  </a14:imgLayer>
                </a14:imgProps>
              </a:ext>
              <a:ext uri="{28A0092B-C50C-407E-A947-70E740481C1C}">
                <a14:useLocalDpi xmlns:a14="http://schemas.microsoft.com/office/drawing/2010/main"/>
              </a:ext>
            </a:extLst>
          </a:blip>
          <a:stretch>
            <a:fillRect/>
          </a:stretch>
        </p:blipFill>
        <p:spPr>
          <a:xfrm>
            <a:off x="5490200" y="4913682"/>
            <a:ext cx="1580167" cy="963902"/>
          </a:xfrm>
          <a:prstGeom prst="rect">
            <a:avLst/>
          </a:prstGeom>
        </p:spPr>
      </p:pic>
      <p:sp>
        <p:nvSpPr>
          <p:cNvPr id="32" name="楕円 31"/>
          <p:cNvSpPr/>
          <p:nvPr/>
        </p:nvSpPr>
        <p:spPr>
          <a:xfrm>
            <a:off x="1910070" y="4363990"/>
            <a:ext cx="189802" cy="187289"/>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6096000" y="769659"/>
            <a:ext cx="5804353" cy="3036607"/>
            <a:chOff x="288926" y="2359266"/>
            <a:chExt cx="5804353" cy="3036607"/>
          </a:xfrm>
        </p:grpSpPr>
        <p:pic>
          <p:nvPicPr>
            <p:cNvPr id="34" name="図 33"/>
            <p:cNvPicPr>
              <a:picLocks noChangeAspect="1"/>
            </p:cNvPicPr>
            <p:nvPr/>
          </p:nvPicPr>
          <p:blipFill>
            <a:blip r:embed="rId26">
              <a:extLst>
                <a:ext uri="{28A0092B-C50C-407E-A947-70E740481C1C}">
                  <a14:useLocalDpi xmlns:a14="http://schemas.microsoft.com/office/drawing/2010/main" val="0"/>
                </a:ext>
              </a:extLst>
            </a:blip>
            <a:srcRect l="15742" t="10593" r="15802" b="20862"/>
            <a:stretch>
              <a:fillRect/>
            </a:stretch>
          </p:blipFill>
          <p:spPr bwMode="auto">
            <a:xfrm>
              <a:off x="288926" y="2574925"/>
              <a:ext cx="5684837" cy="2820948"/>
            </a:xfrm>
            <a:prstGeom prst="rect">
              <a:avLst/>
            </a:prstGeom>
            <a:solidFill>
              <a:schemeClr val="tx2">
                <a:lumMod val="60000"/>
                <a:lumOff val="40000"/>
              </a:schemeClr>
            </a:solidFill>
            <a:ln w="34925">
              <a:solidFill>
                <a:srgbClr val="000000"/>
              </a:solidFill>
              <a:miter lim="800000"/>
              <a:headEnd/>
              <a:tailEnd/>
            </a:ln>
            <a:effectLst>
              <a:glow>
                <a:schemeClr val="accent1">
                  <a:alpha val="0"/>
                </a:schemeClr>
              </a:glow>
              <a:softEdge rad="406400"/>
            </a:effectLst>
          </p:spPr>
        </p:pic>
        <p:sp>
          <p:nvSpPr>
            <p:cNvPr id="35" name="フリーフォーム 34"/>
            <p:cNvSpPr/>
            <p:nvPr/>
          </p:nvSpPr>
          <p:spPr bwMode="auto">
            <a:xfrm>
              <a:off x="3204935" y="2912226"/>
              <a:ext cx="638657" cy="180353"/>
            </a:xfrm>
            <a:custGeom>
              <a:avLst/>
              <a:gdLst>
                <a:gd name="connsiteX0" fmla="*/ 277585 w 740228"/>
                <a:gd name="connsiteY0" fmla="*/ 0 h 234043"/>
                <a:gd name="connsiteX1" fmla="*/ 740228 w 740228"/>
                <a:gd name="connsiteY1" fmla="*/ 87086 h 234043"/>
                <a:gd name="connsiteX2" fmla="*/ 517071 w 740228"/>
                <a:gd name="connsiteY2" fmla="*/ 234043 h 234043"/>
                <a:gd name="connsiteX3" fmla="*/ 0 w 740228"/>
                <a:gd name="connsiteY3" fmla="*/ 152400 h 234043"/>
                <a:gd name="connsiteX4" fmla="*/ 277585 w 740228"/>
                <a:gd name="connsiteY4" fmla="*/ 0 h 23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28" h="234043">
                  <a:moveTo>
                    <a:pt x="277585" y="0"/>
                  </a:moveTo>
                  <a:lnTo>
                    <a:pt x="740228" y="87086"/>
                  </a:lnTo>
                  <a:lnTo>
                    <a:pt x="517071" y="234043"/>
                  </a:lnTo>
                  <a:lnTo>
                    <a:pt x="0" y="152400"/>
                  </a:lnTo>
                  <a:lnTo>
                    <a:pt x="277585" y="0"/>
                  </a:lnTo>
                  <a:close/>
                </a:path>
              </a:pathLst>
            </a:custGeom>
            <a:solidFill>
              <a:srgbClr val="69E6FF">
                <a:alpha val="5607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36" name="フリーフォーム 35"/>
            <p:cNvSpPr/>
            <p:nvPr/>
          </p:nvSpPr>
          <p:spPr bwMode="auto">
            <a:xfrm>
              <a:off x="3750289" y="2965920"/>
              <a:ext cx="965870" cy="283609"/>
            </a:xfrm>
            <a:custGeom>
              <a:avLst/>
              <a:gdLst>
                <a:gd name="connsiteX0" fmla="*/ 0 w 1121229"/>
                <a:gd name="connsiteY0" fmla="*/ 179614 h 364671"/>
                <a:gd name="connsiteX1" fmla="*/ 255814 w 1121229"/>
                <a:gd name="connsiteY1" fmla="*/ 0 h 364671"/>
                <a:gd name="connsiteX2" fmla="*/ 1121229 w 1121229"/>
                <a:gd name="connsiteY2" fmla="*/ 157842 h 364671"/>
                <a:gd name="connsiteX3" fmla="*/ 849086 w 1121229"/>
                <a:gd name="connsiteY3" fmla="*/ 364671 h 364671"/>
                <a:gd name="connsiteX4" fmla="*/ 0 w 1121229"/>
                <a:gd name="connsiteY4" fmla="*/ 179614 h 36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229" h="364671">
                  <a:moveTo>
                    <a:pt x="0" y="179614"/>
                  </a:moveTo>
                  <a:lnTo>
                    <a:pt x="255814" y="0"/>
                  </a:lnTo>
                  <a:lnTo>
                    <a:pt x="1121229" y="157842"/>
                  </a:lnTo>
                  <a:lnTo>
                    <a:pt x="849086" y="364671"/>
                  </a:lnTo>
                  <a:lnTo>
                    <a:pt x="0" y="179614"/>
                  </a:lnTo>
                  <a:close/>
                </a:path>
              </a:pathLst>
            </a:custGeom>
            <a:solidFill>
              <a:srgbClr val="69E6FF">
                <a:alpha val="56863"/>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37" name="フリーフォーム 36"/>
            <p:cNvSpPr/>
            <p:nvPr/>
          </p:nvSpPr>
          <p:spPr bwMode="auto">
            <a:xfrm>
              <a:off x="1808036" y="3257790"/>
              <a:ext cx="1675490" cy="713154"/>
            </a:xfrm>
            <a:custGeom>
              <a:avLst/>
              <a:gdLst>
                <a:gd name="connsiteX0" fmla="*/ 0 w 1945105"/>
                <a:gd name="connsiteY0" fmla="*/ 646698 h 897356"/>
                <a:gd name="connsiteX1" fmla="*/ 887329 w 1945105"/>
                <a:gd name="connsiteY1" fmla="*/ 897356 h 897356"/>
                <a:gd name="connsiteX2" fmla="*/ 1945105 w 1945105"/>
                <a:gd name="connsiteY2" fmla="*/ 165435 h 897356"/>
                <a:gd name="connsiteX3" fmla="*/ 1137986 w 1945105"/>
                <a:gd name="connsiteY3" fmla="*/ 0 h 897356"/>
                <a:gd name="connsiteX4" fmla="*/ 0 w 1945105"/>
                <a:gd name="connsiteY4" fmla="*/ 646698 h 89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105" h="897356">
                  <a:moveTo>
                    <a:pt x="0" y="646698"/>
                  </a:moveTo>
                  <a:lnTo>
                    <a:pt x="887329" y="897356"/>
                  </a:lnTo>
                  <a:lnTo>
                    <a:pt x="1945105" y="165435"/>
                  </a:lnTo>
                  <a:lnTo>
                    <a:pt x="1137986" y="0"/>
                  </a:lnTo>
                  <a:lnTo>
                    <a:pt x="0" y="646698"/>
                  </a:lnTo>
                  <a:close/>
                </a:path>
              </a:pathLst>
            </a:custGeom>
            <a:solidFill>
              <a:srgbClr val="FF8181">
                <a:alpha val="61961"/>
              </a:srgbClr>
            </a:solidFill>
            <a:ln>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solidFill>
                  <a:srgbClr val="00B050"/>
                </a:solidFill>
                <a:latin typeface="Meiryo UI" panose="020B0604030504040204" pitchFamily="50" charset="-128"/>
                <a:ea typeface="Meiryo UI" panose="020B0604030504040204" pitchFamily="50" charset="-128"/>
              </a:endParaRPr>
            </a:p>
          </p:txBody>
        </p:sp>
        <p:sp>
          <p:nvSpPr>
            <p:cNvPr id="38" name="フリーフォーム 37"/>
            <p:cNvSpPr/>
            <p:nvPr/>
          </p:nvSpPr>
          <p:spPr bwMode="auto">
            <a:xfrm>
              <a:off x="2818586" y="3520748"/>
              <a:ext cx="1641322" cy="715907"/>
            </a:xfrm>
            <a:custGeom>
              <a:avLst/>
              <a:gdLst>
                <a:gd name="connsiteX0" fmla="*/ 0 w 1905000"/>
                <a:gd name="connsiteY0" fmla="*/ 571500 h 902368"/>
                <a:gd name="connsiteX1" fmla="*/ 837197 w 1905000"/>
                <a:gd name="connsiteY1" fmla="*/ 0 h 902368"/>
                <a:gd name="connsiteX2" fmla="*/ 1905000 w 1905000"/>
                <a:gd name="connsiteY2" fmla="*/ 260684 h 902368"/>
                <a:gd name="connsiteX3" fmla="*/ 1228223 w 1905000"/>
                <a:gd name="connsiteY3" fmla="*/ 902368 h 902368"/>
                <a:gd name="connsiteX4" fmla="*/ 0 w 1905000"/>
                <a:gd name="connsiteY4" fmla="*/ 571500 h 90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902368">
                  <a:moveTo>
                    <a:pt x="0" y="571500"/>
                  </a:moveTo>
                  <a:lnTo>
                    <a:pt x="837197" y="0"/>
                  </a:lnTo>
                  <a:lnTo>
                    <a:pt x="1905000" y="260684"/>
                  </a:lnTo>
                  <a:lnTo>
                    <a:pt x="1228223" y="902368"/>
                  </a:lnTo>
                  <a:lnTo>
                    <a:pt x="0" y="571500"/>
                  </a:lnTo>
                  <a:close/>
                </a:path>
              </a:pathLst>
            </a:custGeom>
            <a:solidFill>
              <a:srgbClr val="FFFF00">
                <a:alpha val="5411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39" name="フローチャート: データ 38"/>
            <p:cNvSpPr/>
            <p:nvPr/>
          </p:nvSpPr>
          <p:spPr>
            <a:xfrm rot="720703">
              <a:off x="3658536" y="3342918"/>
              <a:ext cx="1239554" cy="263913"/>
            </a:xfrm>
            <a:prstGeom prst="flowChartInputOutput">
              <a:avLst/>
            </a:prstGeom>
            <a:solidFill>
              <a:srgbClr val="58FF4B">
                <a:alpha val="67843"/>
              </a:srgb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40" name="線吹き出し 1 (枠付き) 1"/>
            <p:cNvSpPr>
              <a:spLocks/>
            </p:cNvSpPr>
            <p:nvPr/>
          </p:nvSpPr>
          <p:spPr bwMode="auto">
            <a:xfrm>
              <a:off x="717602" y="3015027"/>
              <a:ext cx="1189341" cy="518162"/>
            </a:xfrm>
            <a:prstGeom prst="borderCallout1">
              <a:avLst>
                <a:gd name="adj1" fmla="val 31106"/>
                <a:gd name="adj2" fmla="val 102625"/>
                <a:gd name="adj3" fmla="val 93317"/>
                <a:gd name="adj4" fmla="val 142888"/>
              </a:avLst>
            </a:prstGeom>
            <a:solidFill>
              <a:schemeClr val="bg1"/>
            </a:solidFill>
            <a:ln w="38100" algn="ctr">
              <a:solidFill>
                <a:srgbClr val="FF6969"/>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b="1" dirty="0">
                  <a:solidFill>
                    <a:srgbClr val="000000"/>
                  </a:solidFill>
                  <a:latin typeface="Meiryo UI" panose="020B0604030504040204" pitchFamily="50" charset="-128"/>
                  <a:ea typeface="Meiryo UI" panose="020B0604030504040204" pitchFamily="50" charset="-128"/>
                </a:rPr>
                <a:t>1</a:t>
              </a:r>
              <a:r>
                <a:rPr lang="ja-JP" altLang="en-US" sz="1600" b="1" dirty="0">
                  <a:solidFill>
                    <a:srgbClr val="000000"/>
                  </a:solidFill>
                  <a:latin typeface="Meiryo UI" panose="020B0604030504040204" pitchFamily="50" charset="-128"/>
                  <a:ea typeface="Meiryo UI" panose="020B0604030504040204" pitchFamily="50" charset="-128"/>
                </a:rPr>
                <a:t>棟</a:t>
              </a:r>
              <a:endParaRPr lang="en-US" altLang="ja-JP" sz="1600" b="1" dirty="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a:solidFill>
                    <a:srgbClr val="000000"/>
                  </a:solidFill>
                  <a:latin typeface="Meiryo UI" panose="020B0604030504040204" pitchFamily="50" charset="-128"/>
                  <a:ea typeface="Meiryo UI" panose="020B0604030504040204" pitchFamily="50" charset="-128"/>
                </a:rPr>
                <a:t>エアバッグ製品</a:t>
              </a:r>
            </a:p>
          </p:txBody>
        </p:sp>
        <p:sp>
          <p:nvSpPr>
            <p:cNvPr id="41" name="線吹き出し 1 (枠付き) 36"/>
            <p:cNvSpPr>
              <a:spLocks/>
            </p:cNvSpPr>
            <p:nvPr/>
          </p:nvSpPr>
          <p:spPr bwMode="auto">
            <a:xfrm>
              <a:off x="4037013" y="4298076"/>
              <a:ext cx="1238214" cy="544112"/>
            </a:xfrm>
            <a:prstGeom prst="borderCallout1">
              <a:avLst>
                <a:gd name="adj1" fmla="val 4288"/>
                <a:gd name="adj2" fmla="val 21156"/>
                <a:gd name="adj3" fmla="val -77000"/>
                <a:gd name="adj4" fmla="val -5449"/>
              </a:avLst>
            </a:prstGeom>
            <a:solidFill>
              <a:schemeClr val="bg2">
                <a:lumMod val="90000"/>
              </a:schemeClr>
            </a:solidFill>
            <a:ln w="38100" algn="ctr">
              <a:solidFill>
                <a:srgbClr val="FFE64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Meiryo UI" panose="020B0604030504040204" pitchFamily="50" charset="-128"/>
                  <a:ea typeface="Meiryo UI" panose="020B0604030504040204" pitchFamily="50" charset="-128"/>
                </a:rPr>
                <a:t>２棟</a:t>
              </a:r>
              <a:endParaRPr lang="en-US" altLang="ja-JP" sz="1600" b="1" dirty="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a:solidFill>
                    <a:srgbClr val="000000"/>
                  </a:solidFill>
                  <a:latin typeface="Meiryo UI" panose="020B0604030504040204" pitchFamily="50" charset="-128"/>
                  <a:ea typeface="Meiryo UI" panose="020B0604030504040204" pitchFamily="50" charset="-128"/>
                </a:rPr>
                <a:t>機能部品製品</a:t>
              </a:r>
            </a:p>
          </p:txBody>
        </p:sp>
        <p:sp>
          <p:nvSpPr>
            <p:cNvPr id="42" name="線吹き出し 1 (枠付き) 37"/>
            <p:cNvSpPr>
              <a:spLocks/>
            </p:cNvSpPr>
            <p:nvPr/>
          </p:nvSpPr>
          <p:spPr bwMode="auto">
            <a:xfrm>
              <a:off x="4916256" y="3566662"/>
              <a:ext cx="1177023" cy="464114"/>
            </a:xfrm>
            <a:prstGeom prst="borderCallout1">
              <a:avLst>
                <a:gd name="adj1" fmla="val 46236"/>
                <a:gd name="adj2" fmla="val -2344"/>
                <a:gd name="adj3" fmla="val -2838"/>
                <a:gd name="adj4" fmla="val -29815"/>
              </a:avLst>
            </a:prstGeom>
            <a:solidFill>
              <a:schemeClr val="bg1"/>
            </a:solidFill>
            <a:ln w="38100" algn="ctr">
              <a:solidFill>
                <a:srgbClr val="6BDC6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Meiryo UI" panose="020B0604030504040204" pitchFamily="50" charset="-128"/>
                  <a:ea typeface="Meiryo UI" panose="020B0604030504040204" pitchFamily="50" charset="-128"/>
                </a:rPr>
                <a:t>５棟</a:t>
              </a:r>
              <a:endParaRPr lang="en-US" altLang="ja-JP" sz="1600" b="1" dirty="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a:solidFill>
                    <a:srgbClr val="000000"/>
                  </a:solidFill>
                  <a:latin typeface="Meiryo UI" panose="020B0604030504040204" pitchFamily="50" charset="-128"/>
                  <a:ea typeface="Meiryo UI" panose="020B0604030504040204" pitchFamily="50" charset="-128"/>
                </a:rPr>
                <a:t>（機能部品製品）</a:t>
              </a:r>
              <a:endParaRPr lang="ja-JP" altLang="en-US" sz="900" b="1" dirty="0">
                <a:solidFill>
                  <a:srgbClr val="000000"/>
                </a:solidFill>
                <a:latin typeface="Meiryo UI" panose="020B0604030504040204" pitchFamily="50" charset="-128"/>
                <a:ea typeface="Meiryo UI" panose="020B0604030504040204" pitchFamily="50" charset="-128"/>
              </a:endParaRPr>
            </a:p>
          </p:txBody>
        </p:sp>
        <p:sp>
          <p:nvSpPr>
            <p:cNvPr id="43" name="線吹き出し 1 (枠付き) 37"/>
            <p:cNvSpPr>
              <a:spLocks/>
            </p:cNvSpPr>
            <p:nvPr/>
          </p:nvSpPr>
          <p:spPr bwMode="auto">
            <a:xfrm>
              <a:off x="4509632" y="2359266"/>
              <a:ext cx="1136312" cy="490743"/>
            </a:xfrm>
            <a:prstGeom prst="borderCallout1">
              <a:avLst>
                <a:gd name="adj1" fmla="val 59994"/>
                <a:gd name="adj2" fmla="val -1066"/>
                <a:gd name="adj3" fmla="val 133604"/>
                <a:gd name="adj4" fmla="val -28486"/>
              </a:avLst>
            </a:prstGeom>
            <a:solidFill>
              <a:schemeClr val="bg1"/>
            </a:solidFill>
            <a:ln w="38100" algn="ctr">
              <a:solidFill>
                <a:srgbClr val="65B9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Meiryo UI" panose="020B0604030504040204" pitchFamily="50" charset="-128"/>
                  <a:ea typeface="Meiryo UI" panose="020B0604030504040204" pitchFamily="50" charset="-128"/>
                </a:rPr>
                <a:t>４棟</a:t>
              </a:r>
              <a:endParaRPr lang="en-US" altLang="ja-JP" sz="1600" b="1" dirty="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a:solidFill>
                    <a:srgbClr val="000000"/>
                  </a:solidFill>
                  <a:latin typeface="Meiryo UI" panose="020B0604030504040204" pitchFamily="50" charset="-128"/>
                  <a:ea typeface="Meiryo UI" panose="020B0604030504040204" pitchFamily="50" charset="-128"/>
                </a:rPr>
                <a:t>研究開発</a:t>
              </a:r>
            </a:p>
          </p:txBody>
        </p:sp>
      </p:grpSp>
      <p:pic>
        <p:nvPicPr>
          <p:cNvPr id="44" name="図 21"/>
          <p:cNvPicPr>
            <a:picLocks noChangeAspect="1"/>
          </p:cNvPicPr>
          <p:nvPr/>
        </p:nvPicPr>
        <p:blipFill>
          <a:blip r:embed="rId27" cstate="print">
            <a:extLst>
              <a:ext uri="{28A0092B-C50C-407E-A947-70E740481C1C}">
                <a14:useLocalDpi xmlns:a14="http://schemas.microsoft.com/office/drawing/2010/main" val="0"/>
              </a:ext>
            </a:extLst>
          </a:blip>
          <a:srcRect l="10445"/>
          <a:stretch>
            <a:fillRect/>
          </a:stretch>
        </p:blipFill>
        <p:spPr bwMode="auto">
          <a:xfrm>
            <a:off x="2842608" y="1931257"/>
            <a:ext cx="3328189" cy="1615988"/>
          </a:xfrm>
          <a:prstGeom prst="rect">
            <a:avLst/>
          </a:prstGeom>
          <a:noFill/>
          <a:ln w="9525">
            <a:no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5" name="角丸四角形吹き出し 44"/>
          <p:cNvSpPr/>
          <p:nvPr/>
        </p:nvSpPr>
        <p:spPr>
          <a:xfrm>
            <a:off x="3933174" y="1062809"/>
            <a:ext cx="1512888" cy="660400"/>
          </a:xfrm>
          <a:prstGeom prst="wedgeRoundRectCallout">
            <a:avLst>
              <a:gd name="adj1" fmla="val -40183"/>
              <a:gd name="adj2" fmla="val 80367"/>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稲沢市</a:t>
            </a:r>
            <a:endParaRPr lang="en-US" altLang="ja-JP"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gn="ctr">
              <a:defRPr/>
            </a:pPr>
            <a:r>
              <a:rPr lang="ja-JP" altLang="en-US"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平和町工場</a:t>
            </a:r>
          </a:p>
        </p:txBody>
      </p:sp>
      <p:sp>
        <p:nvSpPr>
          <p:cNvPr id="46" name="テキスト ボックス 45"/>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3/31</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5914555"/>
      </p:ext>
    </p:extLst>
  </p:cSld>
  <p:clrMapOvr>
    <a:masterClrMapping/>
  </p:clrMapOvr>
  <p:transition advTm="17239"/>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6288809" y="896609"/>
            <a:ext cx="5699991" cy="5807625"/>
          </a:xfrm>
          <a:prstGeom prst="roundRect">
            <a:avLst>
              <a:gd name="adj" fmla="val 4980"/>
            </a:avLst>
          </a:prstGeom>
          <a:noFill/>
          <a:ln w="28575">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t="14102" b="7393"/>
          <a:stretch/>
        </p:blipFill>
        <p:spPr>
          <a:xfrm>
            <a:off x="10517677" y="5966271"/>
            <a:ext cx="1123217" cy="629850"/>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362" y="954772"/>
            <a:ext cx="1508531" cy="1508531"/>
          </a:xfrm>
          <a:prstGeom prst="rect">
            <a:avLst/>
          </a:prstGeom>
        </p:spPr>
      </p:pic>
      <p:pic>
        <p:nvPicPr>
          <p:cNvPr id="41" name="図 40"/>
          <p:cNvPicPr>
            <a:picLocks noChangeAspect="1"/>
          </p:cNvPicPr>
          <p:nvPr/>
        </p:nvPicPr>
        <p:blipFill>
          <a:blip r:embed="rId6" cstate="print">
            <a:extLst>
              <a:ext uri="{BEBA8EAE-BF5A-486C-A8C5-ECC9F3942E4B}">
                <a14:imgProps xmlns:a14="http://schemas.microsoft.com/office/drawing/2010/main">
                  <a14:imgLayer r:embed="rId7">
                    <a14:imgEffect>
                      <a14:backgroundRemoval t="5155" b="97423" l="9653" r="89575">
                        <a14:foregroundMark x1="32432" y1="41753" x2="30502" y2="41753"/>
                        <a14:foregroundMark x1="36680" y1="44845" x2="36680" y2="44845"/>
                        <a14:foregroundMark x1="38224" y1="47938" x2="38224" y2="47938"/>
                      </a14:backgroundRemoval>
                    </a14:imgEffect>
                  </a14:imgLayer>
                </a14:imgProps>
              </a:ext>
              <a:ext uri="{28A0092B-C50C-407E-A947-70E740481C1C}">
                <a14:useLocalDpi xmlns:a14="http://schemas.microsoft.com/office/drawing/2010/main" val="0"/>
              </a:ext>
            </a:extLst>
          </a:blip>
          <a:stretch>
            <a:fillRect/>
          </a:stretch>
        </p:blipFill>
        <p:spPr>
          <a:xfrm>
            <a:off x="8910551" y="2573011"/>
            <a:ext cx="982504" cy="620394"/>
          </a:xfrm>
          <a:prstGeom prst="rect">
            <a:avLst/>
          </a:prstGeom>
        </p:spPr>
      </p:pic>
      <p:pic>
        <p:nvPicPr>
          <p:cNvPr id="34" name="図 33"/>
          <p:cNvPicPr>
            <a:picLocks noChangeAspect="1"/>
          </p:cNvPicPr>
          <p:nvPr/>
        </p:nvPicPr>
        <p:blipFill>
          <a:blip r:embed="rId8" cstate="print">
            <a:extLst>
              <a:ext uri="{BEBA8EAE-BF5A-486C-A8C5-ECC9F3942E4B}">
                <a14:imgProps xmlns:a14="http://schemas.microsoft.com/office/drawing/2010/main">
                  <a14:imgLayer r:embed="rId9">
                    <a14:imgEffect>
                      <a14:backgroundRemoval t="5236" b="91099" l="9470" r="89773">
                        <a14:foregroundMark x1="67803" y1="12565" x2="68561" y2="23037"/>
                        <a14:foregroundMark x1="76515" y1="24607" x2="76894" y2="34031"/>
                        <a14:foregroundMark x1="48864" y1="20942" x2="51515" y2="74869"/>
                        <a14:foregroundMark x1="53030" y1="20419" x2="59470" y2="84293"/>
                        <a14:foregroundMark x1="60606" y1="26178" x2="62879" y2="81675"/>
                        <a14:foregroundMark x1="50379" y1="86911" x2="74242" y2="86387"/>
                        <a14:foregroundMark x1="54167" y1="71728" x2="39015" y2="66492"/>
                        <a14:foregroundMark x1="40909" y1="58639" x2="41667" y2="63874"/>
                        <a14:foregroundMark x1="23864" y1="45550" x2="23864" y2="45550"/>
                        <a14:foregroundMark x1="41288" y1="37173" x2="41288" y2="40314"/>
                        <a14:foregroundMark x1="50758" y1="87958" x2="73864" y2="86911"/>
                      </a14:backgroundRemoval>
                    </a14:imgEffect>
                  </a14:imgLayer>
                </a14:imgProps>
              </a:ext>
              <a:ext uri="{28A0092B-C50C-407E-A947-70E740481C1C}">
                <a14:useLocalDpi xmlns:a14="http://schemas.microsoft.com/office/drawing/2010/main" val="0"/>
              </a:ext>
            </a:extLst>
          </a:blip>
          <a:stretch>
            <a:fillRect/>
          </a:stretch>
        </p:blipFill>
        <p:spPr>
          <a:xfrm>
            <a:off x="7972345" y="650162"/>
            <a:ext cx="1027726" cy="743544"/>
          </a:xfrm>
          <a:prstGeom prst="rect">
            <a:avLst/>
          </a:prstGeom>
        </p:spPr>
      </p:pic>
      <p:pic>
        <p:nvPicPr>
          <p:cNvPr id="21" name="図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500" y="4777234"/>
            <a:ext cx="2661253" cy="1993370"/>
          </a:xfrm>
          <a:prstGeom prst="rect">
            <a:avLst/>
          </a:prstGeom>
        </p:spPr>
      </p:pic>
      <p:pic>
        <p:nvPicPr>
          <p:cNvPr id="2" name="図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6365" y="4598726"/>
            <a:ext cx="2400945" cy="1630000"/>
          </a:xfrm>
          <a:prstGeom prst="rect">
            <a:avLst/>
          </a:prstGeom>
        </p:spPr>
      </p:pic>
      <p:sp>
        <p:nvSpPr>
          <p:cNvPr id="3" name="テキスト ボックス 2"/>
          <p:cNvSpPr txBox="1"/>
          <p:nvPr/>
        </p:nvSpPr>
        <p:spPr>
          <a:xfrm>
            <a:off x="6409214" y="896609"/>
            <a:ext cx="2076994" cy="369332"/>
          </a:xfrm>
          <a:prstGeom prst="rect">
            <a:avLst/>
          </a:prstGeom>
          <a:noFill/>
        </p:spPr>
        <p:txBody>
          <a:bodyPr wrap="square" rtlCol="0">
            <a:spAutoFit/>
          </a:bodyPr>
          <a:lstStyle/>
          <a:p>
            <a:r>
              <a:rPr kumimoji="1" lang="ja-JP" altLang="en-US" b="1" dirty="0">
                <a:solidFill>
                  <a:srgbClr val="FF6D6D"/>
                </a:solidFill>
                <a:latin typeface="Meiryo UI" panose="020B0604030504040204" pitchFamily="50" charset="-128"/>
                <a:ea typeface="Meiryo UI" panose="020B0604030504040204" pitchFamily="50" charset="-128"/>
              </a:rPr>
              <a:t>〇 </a:t>
            </a:r>
            <a:r>
              <a:rPr kumimoji="1" lang="ja-JP" altLang="en-US" b="1" u="sng" dirty="0">
                <a:latin typeface="Meiryo UI" panose="020B0604030504040204" pitchFamily="50" charset="-128"/>
                <a:ea typeface="Meiryo UI" panose="020B0604030504040204" pitchFamily="50" charset="-128"/>
              </a:rPr>
              <a:t>良かった点</a:t>
            </a:r>
          </a:p>
        </p:txBody>
      </p:sp>
      <p:sp>
        <p:nvSpPr>
          <p:cNvPr id="4" name="テキスト ボックス 3"/>
          <p:cNvSpPr txBox="1"/>
          <p:nvPr/>
        </p:nvSpPr>
        <p:spPr>
          <a:xfrm>
            <a:off x="6409063" y="2701350"/>
            <a:ext cx="3126564" cy="369332"/>
          </a:xfrm>
          <a:prstGeom prst="rect">
            <a:avLst/>
          </a:prstGeom>
          <a:noFill/>
        </p:spPr>
        <p:txBody>
          <a:bodyPr wrap="square" rtlCol="0">
            <a:spAutoFit/>
          </a:bodyPr>
          <a:lstStyle/>
          <a:p>
            <a:r>
              <a:rPr kumimoji="1" lang="ja-JP" altLang="en-US" b="1" dirty="0">
                <a:solidFill>
                  <a:srgbClr val="0070C0"/>
                </a:solidFill>
                <a:latin typeface="Meiryo UI" panose="020B0604030504040204" pitchFamily="50" charset="-128"/>
                <a:ea typeface="Meiryo UI" panose="020B0604030504040204" pitchFamily="50" charset="-128"/>
              </a:rPr>
              <a:t>□ </a:t>
            </a:r>
            <a:r>
              <a:rPr kumimoji="1" lang="ja-JP" altLang="en-US" b="1" u="sng" dirty="0">
                <a:latin typeface="Meiryo UI" panose="020B0604030504040204" pitchFamily="50" charset="-128"/>
                <a:ea typeface="Meiryo UI" panose="020B0604030504040204" pitchFamily="50" charset="-128"/>
              </a:rPr>
              <a:t>苦労した点</a:t>
            </a:r>
            <a:r>
              <a:rPr kumimoji="1" lang="ja-JP" altLang="en-US" b="1" dirty="0">
                <a:latin typeface="Meiryo UI" panose="020B0604030504040204" pitchFamily="50" charset="-128"/>
                <a:ea typeface="Meiryo UI" panose="020B0604030504040204" pitchFamily="50" charset="-128"/>
              </a:rPr>
              <a:t>　　　　</a:t>
            </a:r>
            <a:r>
              <a:rPr kumimoji="1" lang="ja-JP" altLang="en-US" b="1" u="sng" dirty="0">
                <a:latin typeface="Meiryo UI" panose="020B0604030504040204" pitchFamily="50" charset="-128"/>
                <a:ea typeface="Meiryo UI" panose="020B0604030504040204" pitchFamily="50" charset="-128"/>
              </a:rPr>
              <a:t>反省点</a:t>
            </a:r>
          </a:p>
        </p:txBody>
      </p:sp>
      <p:sp>
        <p:nvSpPr>
          <p:cNvPr id="5" name="正方形/長方形 4"/>
          <p:cNvSpPr/>
          <p:nvPr/>
        </p:nvSpPr>
        <p:spPr>
          <a:xfrm>
            <a:off x="6458130" y="2989504"/>
            <a:ext cx="5201199" cy="193899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●苦労</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原因追及で異常発生の</a:t>
            </a:r>
            <a:r>
              <a:rPr lang="ja-JP" altLang="en-US" b="1" u="sng" dirty="0">
                <a:latin typeface="Meiryo UI" panose="020B0604030504040204" pitchFamily="50" charset="-128"/>
                <a:ea typeface="Meiryo UI" panose="020B0604030504040204" pitchFamily="50" charset="-128"/>
              </a:rPr>
              <a:t>客観的な事実から</a:t>
            </a:r>
            <a:endParaRPr lang="en-US" altLang="ja-JP" b="1" u="sng"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製品・治具の検証による確信</a:t>
            </a:r>
            <a:r>
              <a:rPr lang="ja-JP" altLang="en-US" sz="1600" dirty="0">
                <a:latin typeface="Meiryo UI" panose="020B0604030504040204" pitchFamily="50" charset="-128"/>
                <a:ea typeface="Meiryo UI" panose="020B0604030504040204" pitchFamily="50" charset="-128"/>
              </a:rPr>
              <a:t>に繋げる為の</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データ取りに苦労した。</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●反省</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気遣い作業が起きている事実</a:t>
            </a:r>
            <a:r>
              <a:rPr lang="ja-JP" altLang="en-US" sz="1600" dirty="0">
                <a:latin typeface="Meiryo UI" panose="020B0604030504040204" pitchFamily="50" charset="-128"/>
                <a:ea typeface="Meiryo UI" panose="020B0604030504040204" pitchFamily="50" charset="-128"/>
              </a:rPr>
              <a:t>があり、</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まだまだ着手でいていない事が自分たちの反省点である。</a:t>
            </a:r>
            <a:endParaRPr lang="en-US" altLang="ja-JP" sz="16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373701" y="4733182"/>
            <a:ext cx="3137762" cy="553998"/>
          </a:xfrm>
          <a:prstGeom prst="rect">
            <a:avLst/>
          </a:prstGeom>
          <a:noFill/>
        </p:spPr>
        <p:txBody>
          <a:bodyPr wrap="square" rtlCol="0">
            <a:spAutoFit/>
          </a:bodyPr>
          <a:lstStyle/>
          <a:p>
            <a:pPr>
              <a:lnSpc>
                <a:spcPct val="150000"/>
              </a:lnSpc>
            </a:pPr>
            <a:r>
              <a:rPr kumimoji="1" lang="ja-JP" altLang="en-US" sz="2000" b="1" dirty="0">
                <a:solidFill>
                  <a:srgbClr val="FFD365"/>
                </a:solidFill>
                <a:latin typeface="Meiryo UI" panose="020B0604030504040204" pitchFamily="50" charset="-128"/>
                <a:ea typeface="Meiryo UI" panose="020B0604030504040204" pitchFamily="50" charset="-128"/>
              </a:rPr>
              <a:t>★ </a:t>
            </a:r>
            <a:r>
              <a:rPr kumimoji="1" lang="ja-JP" altLang="en-US" b="1" u="sng" dirty="0">
                <a:solidFill>
                  <a:schemeClr val="tx1">
                    <a:lumMod val="95000"/>
                    <a:lumOff val="5000"/>
                  </a:schemeClr>
                </a:solidFill>
                <a:latin typeface="Meiryo UI" panose="020B0604030504040204" pitchFamily="50" charset="-128"/>
                <a:ea typeface="Meiryo UI" panose="020B0604030504040204" pitchFamily="50" charset="-128"/>
              </a:rPr>
              <a:t>今後の進め方</a:t>
            </a:r>
            <a:endParaRPr kumimoji="1" lang="en-US" altLang="ja-JP" b="1" u="sng"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6494778" y="5230279"/>
            <a:ext cx="4748051" cy="1200329"/>
          </a:xfrm>
          <a:prstGeom prst="rect">
            <a:avLst/>
          </a:prstGeom>
          <a:noFill/>
        </p:spPr>
        <p:txBody>
          <a:bodyPr wrap="square" rtlCol="0">
            <a:spAutoFit/>
          </a:bodyPr>
          <a:lstStyle/>
          <a:p>
            <a:r>
              <a:rPr lang="ja-JP" altLang="en-US" sz="1600" dirty="0">
                <a:solidFill>
                  <a:schemeClr val="tx1">
                    <a:lumMod val="95000"/>
                    <a:lumOff val="5000"/>
                  </a:schemeClr>
                </a:solidFill>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今回培った</a:t>
            </a:r>
            <a:r>
              <a:rPr lang="en-US" altLang="ja-JP" b="1" u="sng" dirty="0">
                <a:latin typeface="Meiryo UI" panose="020B0604030504040204" pitchFamily="50" charset="-128"/>
                <a:ea typeface="Meiryo UI" panose="020B0604030504040204" pitchFamily="50" charset="-128"/>
              </a:rPr>
              <a:t>3</a:t>
            </a:r>
            <a:r>
              <a:rPr lang="ja-JP" altLang="en-US" b="1" u="sng" dirty="0">
                <a:latin typeface="Meiryo UI" panose="020B0604030504040204" pitchFamily="50" charset="-128"/>
                <a:ea typeface="Meiryo UI" panose="020B0604030504040204" pitchFamily="50" charset="-128"/>
              </a:rPr>
              <a:t>現主義に拘り</a:t>
            </a:r>
            <a:r>
              <a:rPr lang="ja-JP" altLang="en-US" sz="1600" dirty="0">
                <a:latin typeface="Meiryo UI" panose="020B0604030504040204" pitchFamily="50" charset="-128"/>
                <a:ea typeface="Meiryo UI" panose="020B0604030504040204" pitchFamily="50" charset="-128"/>
              </a:rPr>
              <a:t>実践していきます！</a:t>
            </a:r>
            <a:endParaRPr lang="en-US" altLang="ja-JP" sz="1600"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常にコミュニケーションを重視</a:t>
            </a:r>
            <a:r>
              <a:rPr lang="ja-JP" altLang="en-US" sz="1600" b="1" dirty="0">
                <a:latin typeface="Meiryo UI" panose="020B0604030504040204" pitchFamily="50" charset="-128"/>
                <a:ea typeface="Meiryo UI" panose="020B0604030504040204" pitchFamily="50" charset="-128"/>
              </a:rPr>
              <a:t>し</a:t>
            </a:r>
            <a:endParaRPr lang="en-US" altLang="ja-JP" sz="1600" b="1"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自分達の手で</a:t>
            </a:r>
            <a:endParaRPr lang="en-US" altLang="ja-JP" b="1" u="sng"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働きやすい環境づくり</a:t>
            </a:r>
            <a:r>
              <a:rPr lang="ja-JP" altLang="en-US" sz="1600" dirty="0">
                <a:latin typeface="Meiryo UI" panose="020B0604030504040204" pitchFamily="50" charset="-128"/>
                <a:ea typeface="Meiryo UI" panose="020B0604030504040204" pitchFamily="50" charset="-128"/>
              </a:rPr>
              <a:t>に努めていきます。</a:t>
            </a:r>
            <a:endParaRPr lang="en-US" altLang="ja-JP" sz="1600" dirty="0">
              <a:latin typeface="Meiryo UI" panose="020B0604030504040204" pitchFamily="50" charset="-128"/>
              <a:ea typeface="Meiryo UI" panose="020B0604030504040204" pitchFamily="50" charset="-128"/>
            </a:endParaRPr>
          </a:p>
        </p:txBody>
      </p:sp>
      <p:sp>
        <p:nvSpPr>
          <p:cNvPr id="10" name="正方形/長方形 9"/>
          <p:cNvSpPr/>
          <p:nvPr/>
        </p:nvSpPr>
        <p:spPr>
          <a:xfrm>
            <a:off x="6453817" y="1291148"/>
            <a:ext cx="5197960" cy="1384995"/>
          </a:xfrm>
          <a:prstGeom prst="rect">
            <a:avLst/>
          </a:prstGeom>
        </p:spPr>
        <p:txBody>
          <a:bodyPr wrap="square">
            <a:spAutoFit/>
          </a:bodyPr>
          <a:lstStyle/>
          <a:p>
            <a:pPr marL="0" indent="0">
              <a:lnSpc>
                <a:spcPct val="100000"/>
              </a:lnSpc>
              <a:buNone/>
            </a:pPr>
            <a:r>
              <a:rPr lang="ja-JP" altLang="en-US" sz="1600"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他部署を巻きこんだサークル活動</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ja-JP" altLang="en-US" sz="1600" dirty="0">
                <a:latin typeface="Meiryo UI" panose="020B0604030504040204" pitchFamily="50" charset="-128"/>
                <a:ea typeface="Meiryo UI" panose="020B0604030504040204" pitchFamily="50" charset="-128"/>
              </a:rPr>
              <a:t>　　上司・メンバー・生技が</a:t>
            </a:r>
            <a:r>
              <a:rPr lang="ja-JP" altLang="en-US" b="1" u="sng" dirty="0">
                <a:latin typeface="Meiryo UI" panose="020B0604030504040204" pitchFamily="50" charset="-128"/>
                <a:ea typeface="Meiryo UI" panose="020B0604030504040204" pitchFamily="50" charset="-128"/>
              </a:rPr>
              <a:t>一体となった達成感</a:t>
            </a:r>
            <a:endParaRPr lang="en-US" altLang="ja-JP" b="1" u="sng" dirty="0">
              <a:latin typeface="Meiryo UI" panose="020B0604030504040204" pitchFamily="50" charset="-128"/>
              <a:ea typeface="Meiryo UI" panose="020B0604030504040204" pitchFamily="50" charset="-128"/>
            </a:endParaRPr>
          </a:p>
          <a:p>
            <a:pPr marL="0" indent="0">
              <a:lnSpc>
                <a:spcPct val="100000"/>
              </a:lnSpc>
              <a:buNone/>
            </a:pPr>
            <a:r>
              <a:rPr lang="ja-JP" altLang="en-US" sz="1600" b="1" dirty="0">
                <a:latin typeface="Meiryo UI" panose="020B0604030504040204" pitchFamily="50" charset="-128"/>
                <a:ea typeface="Meiryo UI" panose="020B0604030504040204" pitchFamily="50" charset="-128"/>
              </a:rPr>
              <a:t>●サークルレベルの向上</a:t>
            </a:r>
            <a:endParaRPr lang="en-US" altLang="ja-JP" sz="1600" b="1" dirty="0">
              <a:latin typeface="Meiryo UI" panose="020B0604030504040204" pitchFamily="50" charset="-128"/>
              <a:ea typeface="Meiryo UI" panose="020B0604030504040204" pitchFamily="50" charset="-128"/>
            </a:endParaRPr>
          </a:p>
          <a:p>
            <a:pPr marL="0" indent="0">
              <a:lnSpc>
                <a:spcPct val="100000"/>
              </a:lnSpc>
              <a:buNone/>
            </a:pPr>
            <a:r>
              <a:rPr lang="ja-JP" altLang="en-US" sz="1600" dirty="0">
                <a:latin typeface="Meiryo UI" panose="020B0604030504040204" pitchFamily="50" charset="-128"/>
                <a:ea typeface="Meiryo UI" panose="020B0604030504040204" pitchFamily="50" charset="-128"/>
              </a:rPr>
              <a:t>　サークルドリル・</a:t>
            </a:r>
            <a:r>
              <a:rPr lang="en-US" altLang="ja-JP" sz="1600" dirty="0">
                <a:latin typeface="Meiryo UI" panose="020B0604030504040204" pitchFamily="50" charset="-128"/>
                <a:ea typeface="Meiryo UI" panose="020B0604030504040204" pitchFamily="50" charset="-128"/>
              </a:rPr>
              <a:t>TQM</a:t>
            </a:r>
            <a:r>
              <a:rPr lang="ja-JP" altLang="en-US" sz="1600" dirty="0">
                <a:latin typeface="Meiryo UI" panose="020B0604030504040204" pitchFamily="50" charset="-128"/>
                <a:ea typeface="Meiryo UI" panose="020B0604030504040204" pitchFamily="50" charset="-128"/>
              </a:rPr>
              <a:t>提供資料を活用し</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ja-JP" altLang="en-US" sz="1600" dirty="0">
                <a:latin typeface="Meiryo UI" panose="020B0604030504040204" pitchFamily="50" charset="-128"/>
                <a:ea typeface="Meiryo UI" panose="020B0604030504040204" pitchFamily="50" charset="-128"/>
              </a:rPr>
              <a:t>　勉強会を開き、</a:t>
            </a:r>
            <a:r>
              <a:rPr lang="ja-JP" altLang="en-US" b="1" u="sng" dirty="0">
                <a:latin typeface="Meiryo UI" panose="020B0604030504040204" pitchFamily="50" charset="-128"/>
                <a:ea typeface="Meiryo UI" panose="020B0604030504040204" pitchFamily="50" charset="-128"/>
              </a:rPr>
              <a:t>レベルアップに繋げられた充実感</a:t>
            </a:r>
            <a:endParaRPr lang="en-US" altLang="ja-JP" b="1" u="sng"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87619" y="1737424"/>
            <a:ext cx="2326664" cy="369332"/>
          </a:xfrm>
          <a:prstGeom prst="rect">
            <a:avLst/>
          </a:prstGeom>
          <a:noFill/>
        </p:spPr>
        <p:txBody>
          <a:bodyPr wrap="square" rtlCol="0">
            <a:spAutoFit/>
          </a:bodyPr>
          <a:lstStyle/>
          <a:p>
            <a:pPr algn="ctr"/>
            <a:r>
              <a:rPr lang="ja-JP" altLang="en-US" b="1" u="sng" dirty="0">
                <a:latin typeface="Meiryo UI" panose="020B0604030504040204" pitchFamily="50" charset="-128"/>
                <a:ea typeface="Meiryo UI" panose="020B0604030504040204" pitchFamily="50" charset="-128"/>
              </a:rPr>
              <a:t>メンバーからの声</a:t>
            </a:r>
            <a:endParaRPr lang="en-US" altLang="ja-JP" b="1" u="sng"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18879" y="1316832"/>
            <a:ext cx="2977449" cy="369332"/>
          </a:xfrm>
          <a:prstGeom prst="rect">
            <a:avLst/>
          </a:prstGeom>
          <a:noFill/>
        </p:spPr>
        <p:txBody>
          <a:bodyPr wrap="square" rtlCol="0">
            <a:spAutoFit/>
          </a:bodyPr>
          <a:lstStyle/>
          <a:p>
            <a:r>
              <a:rPr lang="ja-JP" altLang="en-US" b="1" dirty="0">
                <a:solidFill>
                  <a:srgbClr val="FF7915"/>
                </a:solidFill>
                <a:latin typeface="Meiryo UI" panose="020B0604030504040204" pitchFamily="50" charset="-128"/>
                <a:ea typeface="Meiryo UI" panose="020B0604030504040204" pitchFamily="50" charset="-128"/>
              </a:rPr>
              <a:t>～サークル活動を終えて～</a:t>
            </a:r>
            <a:endParaRPr kumimoji="1" lang="ja-JP" altLang="en-US" b="1" dirty="0">
              <a:solidFill>
                <a:srgbClr val="FF7915"/>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65877" y="2152589"/>
            <a:ext cx="4343834" cy="646331"/>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活動を通して、</a:t>
            </a:r>
            <a:r>
              <a:rPr kumimoji="1" lang="en-US" altLang="ja-JP" b="1" u="sng" dirty="0">
                <a:latin typeface="Meiryo UI" panose="020B0604030504040204" pitchFamily="50" charset="-128"/>
                <a:ea typeface="Meiryo UI" panose="020B0604030504040204" pitchFamily="50" charset="-128"/>
              </a:rPr>
              <a:t>QC</a:t>
            </a:r>
            <a:r>
              <a:rPr kumimoji="1" lang="ja-JP" altLang="en-US" b="1" u="sng" dirty="0">
                <a:latin typeface="Meiryo UI" panose="020B0604030504040204" pitchFamily="50" charset="-128"/>
                <a:ea typeface="Meiryo UI" panose="020B0604030504040204" pitchFamily="50" charset="-128"/>
              </a:rPr>
              <a:t>手法や設備の知識</a:t>
            </a:r>
            <a:r>
              <a:rPr lang="ja-JP" altLang="en-US" sz="1600" dirty="0">
                <a:latin typeface="Meiryo UI" panose="020B0604030504040204" pitchFamily="50" charset="-128"/>
                <a:ea typeface="Meiryo UI" panose="020B0604030504040204" pitchFamily="50" charset="-128"/>
              </a:rPr>
              <a:t>を</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深め合いながら</a:t>
            </a:r>
            <a:r>
              <a:rPr lang="ja-JP" altLang="en-US" b="1" u="sng" dirty="0">
                <a:latin typeface="Meiryo UI" panose="020B0604030504040204" pitchFamily="50" charset="-128"/>
                <a:ea typeface="Meiryo UI" panose="020B0604030504040204" pitchFamily="50" charset="-128"/>
              </a:rPr>
              <a:t>ワイガヤで活動</a:t>
            </a:r>
            <a:r>
              <a:rPr lang="ja-JP" altLang="en-US" sz="1600" dirty="0">
                <a:latin typeface="Meiryo UI" panose="020B0604030504040204" pitchFamily="50" charset="-128"/>
                <a:ea typeface="Meiryo UI" panose="020B0604030504040204" pitchFamily="50" charset="-128"/>
              </a:rPr>
              <a:t>ができて良かった</a:t>
            </a:r>
            <a:endParaRPr lang="en-US" altLang="ja-JP" sz="1600" dirty="0">
              <a:latin typeface="Meiryo UI" panose="020B0604030504040204" pitchFamily="50" charset="-128"/>
              <a:ea typeface="Meiryo UI" panose="020B0604030504040204" pitchFamily="50" charset="-128"/>
            </a:endParaRPr>
          </a:p>
        </p:txBody>
      </p:sp>
      <p:sp>
        <p:nvSpPr>
          <p:cNvPr id="19" name="正方形/長方形 18"/>
          <p:cNvSpPr/>
          <p:nvPr/>
        </p:nvSpPr>
        <p:spPr>
          <a:xfrm>
            <a:off x="765876" y="2786001"/>
            <a:ext cx="4976609" cy="1107996"/>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困りごとを対策し効果に繋げられ</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サークルのモットーである</a:t>
            </a:r>
            <a:endParaRPr lang="en-US" altLang="ja-JP" sz="1600" dirty="0">
              <a:latin typeface="Meiryo UI" panose="020B0604030504040204" pitchFamily="50" charset="-128"/>
              <a:ea typeface="Meiryo UI" panose="020B0604030504040204" pitchFamily="50" charset="-128"/>
            </a:endParaRPr>
          </a:p>
          <a:p>
            <a:r>
              <a:rPr lang="ja-JP" altLang="en-US" b="1" u="sng" dirty="0">
                <a:latin typeface="Meiryo UI" panose="020B0604030504040204" pitchFamily="50" charset="-128"/>
                <a:ea typeface="Meiryo UI" panose="020B0604030504040204" pitchFamily="50" charset="-128"/>
              </a:rPr>
              <a:t>「自分達の手で働きやすい環境をつくる」</a:t>
            </a:r>
            <a:r>
              <a:rPr lang="ja-JP" altLang="en-US" sz="1600" dirty="0">
                <a:latin typeface="Meiryo UI" panose="020B0604030504040204" pitchFamily="50" charset="-128"/>
                <a:ea typeface="Meiryo UI" panose="020B0604030504040204" pitchFamily="50" charset="-128"/>
              </a:rPr>
              <a:t>ことができ</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とても良かったです。</a:t>
            </a:r>
            <a:endParaRPr lang="en-US" altLang="ja-JP" sz="1600" dirty="0">
              <a:latin typeface="Meiryo UI" panose="020B0604030504040204" pitchFamily="50" charset="-128"/>
              <a:ea typeface="Meiryo UI" panose="020B0604030504040204" pitchFamily="50" charset="-128"/>
            </a:endParaRPr>
          </a:p>
        </p:txBody>
      </p:sp>
      <p:sp>
        <p:nvSpPr>
          <p:cNvPr id="17" name="円形吹き出し 16"/>
          <p:cNvSpPr/>
          <p:nvPr/>
        </p:nvSpPr>
        <p:spPr>
          <a:xfrm>
            <a:off x="3254180" y="3952756"/>
            <a:ext cx="1550757" cy="551684"/>
          </a:xfrm>
          <a:prstGeom prst="wedgeEllipseCallout">
            <a:avLst>
              <a:gd name="adj1" fmla="val 3675"/>
              <a:gd name="adj2" fmla="val 75441"/>
            </a:avLst>
          </a:prstGeom>
          <a:solidFill>
            <a:schemeClr val="bg1"/>
          </a:solidFill>
          <a:ln w="28575">
            <a:solidFill>
              <a:srgbClr val="FFAB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7D7D"/>
                </a:solidFill>
                <a:latin typeface="Meiryo UI" panose="020B0604030504040204" pitchFamily="50" charset="-128"/>
                <a:ea typeface="Meiryo UI" panose="020B0604030504040204" pitchFamily="50" charset="-128"/>
              </a:rPr>
              <a:t>レベル</a:t>
            </a:r>
            <a:r>
              <a:rPr kumimoji="1" lang="en-US" altLang="ja-JP" sz="1200" b="1" dirty="0">
                <a:solidFill>
                  <a:srgbClr val="FF7D7D"/>
                </a:solidFill>
                <a:latin typeface="Meiryo UI" panose="020B0604030504040204" pitchFamily="50" charset="-128"/>
                <a:ea typeface="Meiryo UI" panose="020B0604030504040204" pitchFamily="50" charset="-128"/>
              </a:rPr>
              <a:t>UP!!</a:t>
            </a:r>
            <a:endParaRPr kumimoji="1" lang="ja-JP" altLang="en-US" sz="1200" b="1" dirty="0">
              <a:solidFill>
                <a:srgbClr val="FF7D7D"/>
              </a:solidFill>
              <a:latin typeface="Meiryo UI" panose="020B0604030504040204" pitchFamily="50" charset="-128"/>
              <a:ea typeface="Meiryo UI" panose="020B0604030504040204" pitchFamily="50" charset="-128"/>
            </a:endParaRPr>
          </a:p>
        </p:txBody>
      </p:sp>
      <p:sp>
        <p:nvSpPr>
          <p:cNvPr id="16" name="角丸四角形吹き出し 15"/>
          <p:cNvSpPr/>
          <p:nvPr/>
        </p:nvSpPr>
        <p:spPr>
          <a:xfrm>
            <a:off x="505824" y="4302202"/>
            <a:ext cx="2186079" cy="685055"/>
          </a:xfrm>
          <a:prstGeom prst="wedgeRoundRectCallout">
            <a:avLst>
              <a:gd name="adj1" fmla="val 22656"/>
              <a:gd name="adj2" fmla="val 78574"/>
              <a:gd name="adj3" fmla="val 16667"/>
            </a:avLst>
          </a:prstGeom>
          <a:solidFill>
            <a:schemeClr val="bg1"/>
          </a:solidFill>
          <a:ln w="28575">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latin typeface="Meiryo UI" panose="020B0604030504040204" pitchFamily="50" charset="-128"/>
                <a:ea typeface="Meiryo UI" panose="020B0604030504040204" pitchFamily="50" charset="-128"/>
              </a:rPr>
              <a:t>メンバー全員で活動の</a:t>
            </a:r>
            <a:endParaRPr lang="en-US" altLang="ja-JP" sz="1600" b="1" dirty="0">
              <a:solidFill>
                <a:schemeClr val="tx1"/>
              </a:solidFill>
              <a:latin typeface="Meiryo UI" panose="020B0604030504040204" pitchFamily="50" charset="-128"/>
              <a:ea typeface="Meiryo UI" panose="020B0604030504040204" pitchFamily="50" charset="-128"/>
            </a:endParaRPr>
          </a:p>
          <a:p>
            <a:r>
              <a:rPr kumimoji="1" lang="ja-JP" altLang="en-US" sz="1600" b="1" dirty="0">
                <a:solidFill>
                  <a:schemeClr val="tx1"/>
                </a:solidFill>
                <a:latin typeface="Meiryo UI" panose="020B0604030504040204" pitchFamily="50" charset="-128"/>
                <a:ea typeface="Meiryo UI" panose="020B0604030504040204" pitchFamily="50" charset="-128"/>
              </a:rPr>
              <a:t>振り返りをしました。</a:t>
            </a:r>
          </a:p>
        </p:txBody>
      </p:sp>
      <p:pic>
        <p:nvPicPr>
          <p:cNvPr id="18" name="図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2445840" y="4397629"/>
            <a:ext cx="445147" cy="445147"/>
          </a:xfrm>
          <a:prstGeom prst="rect">
            <a:avLst/>
          </a:prstGeom>
        </p:spPr>
      </p:pic>
      <p:sp>
        <p:nvSpPr>
          <p:cNvPr id="36" name="テキスト ボックス 35"/>
          <p:cNvSpPr txBox="1"/>
          <p:nvPr/>
        </p:nvSpPr>
        <p:spPr>
          <a:xfrm>
            <a:off x="160518" y="81673"/>
            <a:ext cx="2760692"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活動の振り返り</a:t>
            </a:r>
          </a:p>
        </p:txBody>
      </p:sp>
      <p:sp>
        <p:nvSpPr>
          <p:cNvPr id="26" name="正方形/長方形 25"/>
          <p:cNvSpPr/>
          <p:nvPr/>
        </p:nvSpPr>
        <p:spPr>
          <a:xfrm rot="19093475">
            <a:off x="4586292" y="3895997"/>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イェーイ！！</a:t>
            </a:r>
          </a:p>
        </p:txBody>
      </p:sp>
      <p:sp>
        <p:nvSpPr>
          <p:cNvPr id="38" name="正方形/長方形 37"/>
          <p:cNvSpPr/>
          <p:nvPr/>
        </p:nvSpPr>
        <p:spPr>
          <a:xfrm rot="19255291">
            <a:off x="159600" y="5112549"/>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ワイワイ</a:t>
            </a:r>
            <a:r>
              <a:rPr kumimoji="1" lang="ja-JP" altLang="en-US" sz="1600" dirty="0">
                <a:solidFill>
                  <a:schemeClr val="tx1"/>
                </a:solidFill>
                <a:latin typeface="Meiryo UI" panose="020B0604030504040204" pitchFamily="50" charset="-128"/>
                <a:ea typeface="Meiryo UI" panose="020B0604030504040204" pitchFamily="50" charset="-128"/>
              </a:rPr>
              <a:t>！！</a:t>
            </a:r>
          </a:p>
        </p:txBody>
      </p:sp>
      <p:sp>
        <p:nvSpPr>
          <p:cNvPr id="39" name="正方形/長方形 38"/>
          <p:cNvSpPr/>
          <p:nvPr/>
        </p:nvSpPr>
        <p:spPr>
          <a:xfrm rot="2349179">
            <a:off x="2263954" y="5146656"/>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ガヤガヤ</a:t>
            </a:r>
            <a:r>
              <a:rPr kumimoji="1" lang="ja-JP" altLang="en-US" sz="1600" dirty="0">
                <a:solidFill>
                  <a:schemeClr val="tx1"/>
                </a:solidFill>
                <a:latin typeface="Meiryo UI" panose="020B0604030504040204" pitchFamily="50" charset="-128"/>
                <a:ea typeface="Meiryo UI" panose="020B0604030504040204" pitchFamily="50" charset="-128"/>
              </a:rPr>
              <a:t>！！</a:t>
            </a:r>
          </a:p>
        </p:txBody>
      </p:sp>
      <p:sp>
        <p:nvSpPr>
          <p:cNvPr id="47" name="正方形/長方形 46"/>
          <p:cNvSpPr/>
          <p:nvPr/>
        </p:nvSpPr>
        <p:spPr>
          <a:xfrm rot="712053">
            <a:off x="9094421" y="2753968"/>
            <a:ext cx="1483314" cy="55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フゥ</a:t>
            </a:r>
            <a:r>
              <a:rPr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rot="1670544">
            <a:off x="10917672" y="5817911"/>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バンザイ</a:t>
            </a:r>
            <a:r>
              <a:rPr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30/31</a:t>
            </a:r>
            <a:endParaRPr kumimoji="1" lang="ja-JP" altLang="en-US" sz="1200" b="1" dirty="0">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rotWithShape="1">
          <a:blip r:embed="rId13" cstate="print">
            <a:extLst>
              <a:ext uri="{28A0092B-C50C-407E-A947-70E740481C1C}">
                <a14:useLocalDpi xmlns:a14="http://schemas.microsoft.com/office/drawing/2010/main" val="0"/>
              </a:ext>
            </a:extLst>
          </a:blip>
          <a:srcRect l="7519" t="8296" r="10873" b="14005"/>
          <a:stretch/>
        </p:blipFill>
        <p:spPr>
          <a:xfrm>
            <a:off x="10685737" y="4897748"/>
            <a:ext cx="698395" cy="648220"/>
          </a:xfrm>
          <a:prstGeom prst="rect">
            <a:avLst/>
          </a:prstGeom>
        </p:spPr>
      </p:pic>
      <p:pic>
        <p:nvPicPr>
          <p:cNvPr id="9" name="図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342217">
            <a:off x="11191625" y="4839283"/>
            <a:ext cx="256177" cy="256177"/>
          </a:xfrm>
          <a:prstGeom prst="rect">
            <a:avLst/>
          </a:prstGeom>
        </p:spPr>
      </p:pic>
      <p:sp>
        <p:nvSpPr>
          <p:cNvPr id="48" name="正方形/長方形 47"/>
          <p:cNvSpPr/>
          <p:nvPr/>
        </p:nvSpPr>
        <p:spPr>
          <a:xfrm rot="20672254">
            <a:off x="9824843" y="4813199"/>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まだまだ</a:t>
            </a:r>
            <a:r>
              <a:rPr kumimoji="1" lang="ja-JP" altLang="en-US" sz="1400" dirty="0">
                <a:solidFill>
                  <a:schemeClr val="tx1"/>
                </a:solidFill>
                <a:latin typeface="Meiryo UI" panose="020B0604030504040204" pitchFamily="50" charset="-128"/>
                <a:ea typeface="Meiryo UI" panose="020B0604030504040204" pitchFamily="50" charset="-128"/>
              </a:rPr>
              <a:t>！！</a:t>
            </a:r>
          </a:p>
        </p:txBody>
      </p:sp>
      <p:pic>
        <p:nvPicPr>
          <p:cNvPr id="25" name="図 24"/>
          <p:cNvPicPr>
            <a:picLocks noChangeAspect="1"/>
          </p:cNvPicPr>
          <p:nvPr/>
        </p:nvPicPr>
        <p:blipFill rotWithShape="1">
          <a:blip r:embed="rId15"/>
          <a:srcRect l="34923" t="6292" r="34922"/>
          <a:stretch/>
        </p:blipFill>
        <p:spPr>
          <a:xfrm>
            <a:off x="7899563" y="2681323"/>
            <a:ext cx="262251" cy="470299"/>
          </a:xfrm>
          <a:prstGeom prst="rect">
            <a:avLst/>
          </a:prstGeom>
        </p:spPr>
      </p:pic>
      <p:sp>
        <p:nvSpPr>
          <p:cNvPr id="42" name="正方形/長方形 41"/>
          <p:cNvSpPr/>
          <p:nvPr/>
        </p:nvSpPr>
        <p:spPr>
          <a:xfrm rot="712053">
            <a:off x="7708635" y="2667279"/>
            <a:ext cx="1173656" cy="483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ン</a:t>
            </a:r>
            <a:r>
              <a:rPr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7" name="角丸四角形 26"/>
          <p:cNvSpPr/>
          <p:nvPr/>
        </p:nvSpPr>
        <p:spPr>
          <a:xfrm>
            <a:off x="160519" y="896609"/>
            <a:ext cx="5947296" cy="5807625"/>
          </a:xfrm>
          <a:prstGeom prst="roundRect">
            <a:avLst>
              <a:gd name="adj" fmla="val 4980"/>
            </a:avLst>
          </a:prstGeom>
          <a:noFill/>
          <a:ln w="28575">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rot="20672254">
            <a:off x="8420104" y="650231"/>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イェーイ！！</a:t>
            </a:r>
          </a:p>
        </p:txBody>
      </p:sp>
    </p:spTree>
    <p:custDataLst>
      <p:tags r:id="rId1"/>
    </p:custDataLst>
    <p:extLst>
      <p:ext uri="{BB962C8B-B14F-4D97-AF65-F5344CB8AC3E}">
        <p14:creationId xmlns:p14="http://schemas.microsoft.com/office/powerpoint/2010/main" val="2533622459"/>
      </p:ext>
    </p:extLst>
  </p:cSld>
  <p:clrMapOvr>
    <a:masterClrMapping/>
  </p:clrMapOvr>
  <p:transition advTm="620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P spid="4" grpId="0"/>
      <p:bldP spid="5" grpId="0"/>
      <p:bldP spid="6" grpId="0"/>
      <p:bldP spid="7" grpId="0"/>
      <p:bldP spid="10" grpId="0"/>
      <p:bldP spid="47" grpId="0"/>
      <p:bldP spid="33" grpId="0"/>
      <p:bldP spid="48" grpId="0"/>
      <p:bldP spid="42"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118" y="1041911"/>
            <a:ext cx="1830418" cy="1271199"/>
          </a:xfrm>
          <a:prstGeom prst="rect">
            <a:avLst/>
          </a:prstGeom>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2910" y="1014482"/>
            <a:ext cx="962837" cy="721198"/>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3833" t="24040" b="13182"/>
          <a:stretch/>
        </p:blipFill>
        <p:spPr>
          <a:xfrm>
            <a:off x="6862507" y="3949201"/>
            <a:ext cx="1698904" cy="1478714"/>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11383" t="15353" r="31965" b="-98"/>
          <a:stretch/>
        </p:blipFill>
        <p:spPr>
          <a:xfrm rot="5400000">
            <a:off x="6727508" y="3929502"/>
            <a:ext cx="1968903" cy="2252295"/>
          </a:xfrm>
          <a:prstGeom prst="rect">
            <a:avLst/>
          </a:prstGeom>
          <a:ln>
            <a:noFill/>
          </a:ln>
          <a:effectLst/>
        </p:spPr>
      </p:pic>
      <p:pic>
        <p:nvPicPr>
          <p:cNvPr id="5" name="図 4"/>
          <p:cNvPicPr>
            <a:picLocks noChangeAspect="1"/>
          </p:cNvPicPr>
          <p:nvPr/>
        </p:nvPicPr>
        <p:blipFill rotWithShape="1">
          <a:blip r:embed="rId7" cstate="print">
            <a:extLst>
              <a:ext uri="{28A0092B-C50C-407E-A947-70E740481C1C}">
                <a14:useLocalDpi xmlns:a14="http://schemas.microsoft.com/office/drawing/2010/main" val="0"/>
              </a:ext>
            </a:extLst>
          </a:blip>
          <a:srcRect l="22155" r="33444" b="7931"/>
          <a:stretch/>
        </p:blipFill>
        <p:spPr>
          <a:xfrm rot="5400000">
            <a:off x="3301950" y="3038917"/>
            <a:ext cx="1957731" cy="2411023"/>
          </a:xfrm>
          <a:prstGeom prst="rect">
            <a:avLst/>
          </a:prstGeom>
          <a:ln>
            <a:noFill/>
          </a:ln>
          <a:effectLst/>
        </p:spPr>
      </p:pic>
      <p:pic>
        <p:nvPicPr>
          <p:cNvPr id="7" name="図 6"/>
          <p:cNvPicPr>
            <a:picLocks noChangeAspect="1"/>
          </p:cNvPicPr>
          <p:nvPr/>
        </p:nvPicPr>
        <p:blipFill rotWithShape="1">
          <a:blip r:embed="rId8"/>
          <a:srcRect l="2338" t="23716" r="4132" b="32240"/>
          <a:stretch/>
        </p:blipFill>
        <p:spPr>
          <a:xfrm rot="315692">
            <a:off x="3856534" y="3044237"/>
            <a:ext cx="3318675" cy="2547172"/>
          </a:xfrm>
          <a:prstGeom prst="rect">
            <a:avLst/>
          </a:prstGeom>
        </p:spPr>
      </p:pic>
      <p:pic>
        <p:nvPicPr>
          <p:cNvPr id="10" name="図 9"/>
          <p:cNvPicPr>
            <a:picLocks noChangeAspect="1"/>
          </p:cNvPicPr>
          <p:nvPr/>
        </p:nvPicPr>
        <p:blipFill rotWithShape="1">
          <a:blip r:embed="rId9" cstate="print">
            <a:extLst>
              <a:ext uri="{28A0092B-C50C-407E-A947-70E740481C1C}">
                <a14:useLocalDpi xmlns:a14="http://schemas.microsoft.com/office/drawing/2010/main" val="0"/>
              </a:ext>
            </a:extLst>
          </a:blip>
          <a:srcRect l="3680" t="16671" r="19374"/>
          <a:stretch/>
        </p:blipFill>
        <p:spPr>
          <a:xfrm>
            <a:off x="5325653" y="4397333"/>
            <a:ext cx="2033872" cy="1651922"/>
          </a:xfrm>
          <a:prstGeom prst="rect">
            <a:avLst/>
          </a:prstGeom>
        </p:spPr>
      </p:pic>
      <p:sp>
        <p:nvSpPr>
          <p:cNvPr id="2" name="テキスト ボックス 1"/>
          <p:cNvSpPr txBox="1"/>
          <p:nvPr/>
        </p:nvSpPr>
        <p:spPr>
          <a:xfrm>
            <a:off x="2018605" y="2391463"/>
            <a:ext cx="8197105" cy="707886"/>
          </a:xfrm>
          <a:prstGeom prst="rect">
            <a:avLst/>
          </a:prstGeom>
          <a:noFill/>
        </p:spPr>
        <p:txBody>
          <a:bodyPr wrap="square" rtlCol="0">
            <a:spAutoFit/>
          </a:bodyPr>
          <a:lstStyle/>
          <a:p>
            <a:r>
              <a:rPr lang="ja-JP" altLang="en-US" sz="4000" b="1" dirty="0">
                <a:solidFill>
                  <a:schemeClr val="tx1">
                    <a:lumMod val="85000"/>
                    <a:lumOff val="15000"/>
                  </a:schemeClr>
                </a:solidFill>
                <a:latin typeface="Meiryo UI" panose="020B0604030504040204" pitchFamily="50" charset="-128"/>
                <a:ea typeface="Meiryo UI" panose="020B0604030504040204" pitchFamily="50" charset="-128"/>
              </a:rPr>
              <a:t>ご清聴ありがとうございました</a:t>
            </a:r>
          </a:p>
        </p:txBody>
      </p:sp>
      <p:pic>
        <p:nvPicPr>
          <p:cNvPr id="3" name="図 2"/>
          <p:cNvPicPr>
            <a:picLocks noChangeAspect="1"/>
          </p:cNvPicPr>
          <p:nvPr/>
        </p:nvPicPr>
        <p:blipFill rotWithShape="1">
          <a:blip r:embed="rId10" cstate="print">
            <a:extLst>
              <a:ext uri="{28A0092B-C50C-407E-A947-70E740481C1C}">
                <a14:useLocalDpi xmlns:a14="http://schemas.microsoft.com/office/drawing/2010/main" val="0"/>
              </a:ext>
            </a:extLst>
          </a:blip>
          <a:srcRect l="22847" r="17631" b="8465"/>
          <a:stretch/>
        </p:blipFill>
        <p:spPr>
          <a:xfrm rot="5400000">
            <a:off x="1181816" y="2856284"/>
            <a:ext cx="2310920" cy="2665400"/>
          </a:xfrm>
          <a:prstGeom prst="rect">
            <a:avLst/>
          </a:prstGeom>
          <a:ln>
            <a:noFill/>
          </a:ln>
          <a:effectLst/>
        </p:spPr>
      </p:pic>
      <p:pic>
        <p:nvPicPr>
          <p:cNvPr id="4" name="図 3"/>
          <p:cNvPicPr>
            <a:picLocks noChangeAspect="1"/>
          </p:cNvPicPr>
          <p:nvPr/>
        </p:nvPicPr>
        <p:blipFill rotWithShape="1">
          <a:blip r:embed="rId11" cstate="print">
            <a:extLst>
              <a:ext uri="{28A0092B-C50C-407E-A947-70E740481C1C}">
                <a14:useLocalDpi xmlns:a14="http://schemas.microsoft.com/office/drawing/2010/main" val="0"/>
              </a:ext>
            </a:extLst>
          </a:blip>
          <a:srcRect l="31112" t="30954" r="34730" b="29167"/>
          <a:stretch/>
        </p:blipFill>
        <p:spPr>
          <a:xfrm rot="5400000">
            <a:off x="2495308" y="4142873"/>
            <a:ext cx="1968899" cy="1823856"/>
          </a:xfrm>
          <a:prstGeom prst="rect">
            <a:avLst/>
          </a:prstGeom>
          <a:ln>
            <a:noFill/>
          </a:ln>
          <a:effectLst/>
        </p:spPr>
      </p:pic>
      <p:pic>
        <p:nvPicPr>
          <p:cNvPr id="8" name="図 7"/>
          <p:cNvPicPr>
            <a:picLocks noChangeAspect="1"/>
          </p:cNvPicPr>
          <p:nvPr/>
        </p:nvPicPr>
        <p:blipFill rotWithShape="1">
          <a:blip r:embed="rId12" cstate="print">
            <a:extLst>
              <a:ext uri="{28A0092B-C50C-407E-A947-70E740481C1C}">
                <a14:useLocalDpi xmlns:a14="http://schemas.microsoft.com/office/drawing/2010/main" val="0"/>
              </a:ext>
            </a:extLst>
          </a:blip>
          <a:srcRect l="34793" t="9995" r="30754" b="11650"/>
          <a:stretch/>
        </p:blipFill>
        <p:spPr>
          <a:xfrm rot="5400000">
            <a:off x="3961321" y="3935973"/>
            <a:ext cx="1810940" cy="2415622"/>
          </a:xfrm>
          <a:prstGeom prst="rect">
            <a:avLst/>
          </a:prstGeom>
          <a:ln>
            <a:noFill/>
          </a:ln>
          <a:effectLst/>
        </p:spPr>
      </p:pic>
      <p:pic>
        <p:nvPicPr>
          <p:cNvPr id="9" name="図 8"/>
          <p:cNvPicPr>
            <a:picLocks noChangeAspect="1"/>
          </p:cNvPicPr>
          <p:nvPr/>
        </p:nvPicPr>
        <p:blipFill rotWithShape="1">
          <a:blip r:embed="rId13" cstate="print">
            <a:extLst>
              <a:ext uri="{28A0092B-C50C-407E-A947-70E740481C1C}">
                <a14:useLocalDpi xmlns:a14="http://schemas.microsoft.com/office/drawing/2010/main" val="0"/>
              </a:ext>
            </a:extLst>
          </a:blip>
          <a:srcRect l="28251" t="29753" r="34815" b="21605"/>
          <a:stretch/>
        </p:blipFill>
        <p:spPr>
          <a:xfrm rot="5400000">
            <a:off x="1401662" y="3966158"/>
            <a:ext cx="2095052" cy="2061138"/>
          </a:xfrm>
          <a:prstGeom prst="rect">
            <a:avLst/>
          </a:prstGeom>
          <a:ln>
            <a:noFill/>
          </a:ln>
          <a:effectLst/>
        </p:spPr>
      </p:pic>
      <p:sp>
        <p:nvSpPr>
          <p:cNvPr id="13" name="テキスト ボックス 12"/>
          <p:cNvSpPr txBox="1"/>
          <p:nvPr/>
        </p:nvSpPr>
        <p:spPr>
          <a:xfrm>
            <a:off x="11505235"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31/31</a:t>
            </a:r>
            <a:endParaRPr kumimoji="1" lang="ja-JP" altLang="en-US" sz="1200" b="1" dirty="0">
              <a:latin typeface="Meiryo UI" panose="020B0604030504040204" pitchFamily="50" charset="-128"/>
              <a:ea typeface="Meiryo UI" panose="020B0604030504040204" pitchFamily="50" charset="-128"/>
            </a:endParaRPr>
          </a:p>
        </p:txBody>
      </p:sp>
      <p:sp>
        <p:nvSpPr>
          <p:cNvPr id="15" name="正方形/長方形 14"/>
          <p:cNvSpPr/>
          <p:nvPr/>
        </p:nvSpPr>
        <p:spPr>
          <a:xfrm rot="2503218">
            <a:off x="471241" y="5203793"/>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昇竜拳</a:t>
            </a:r>
            <a:r>
              <a:rPr kumimoji="1" lang="ja-JP" altLang="en-US" sz="1600" dirty="0">
                <a:solidFill>
                  <a:schemeClr val="tx1"/>
                </a:solidFill>
                <a:latin typeface="Meiryo UI" panose="020B0604030504040204" pitchFamily="50" charset="-128"/>
                <a:ea typeface="Meiryo UI" panose="020B0604030504040204" pitchFamily="50" charset="-128"/>
              </a:rPr>
              <a:t>！！</a:t>
            </a:r>
          </a:p>
        </p:txBody>
      </p:sp>
      <p:sp>
        <p:nvSpPr>
          <p:cNvPr id="16" name="正方形/長方形 15"/>
          <p:cNvSpPr/>
          <p:nvPr/>
        </p:nvSpPr>
        <p:spPr>
          <a:xfrm rot="1353115">
            <a:off x="5042747" y="3450387"/>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バンザイ</a:t>
            </a:r>
            <a:r>
              <a:rPr kumimoji="1" lang="ja-JP" altLang="en-US" sz="1600" dirty="0">
                <a:solidFill>
                  <a:schemeClr val="tx1"/>
                </a:solidFill>
                <a:latin typeface="Meiryo UI" panose="020B0604030504040204" pitchFamily="50" charset="-128"/>
                <a:ea typeface="Meiryo UI" panose="020B0604030504040204" pitchFamily="50" charset="-128"/>
              </a:rPr>
              <a:t>！！</a:t>
            </a:r>
          </a:p>
        </p:txBody>
      </p:sp>
      <p:sp>
        <p:nvSpPr>
          <p:cNvPr id="17" name="正方形/長方形 16"/>
          <p:cNvSpPr/>
          <p:nvPr/>
        </p:nvSpPr>
        <p:spPr>
          <a:xfrm rot="19186302">
            <a:off x="8154090" y="4797630"/>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にこにこ</a:t>
            </a:r>
            <a:r>
              <a:rPr lang="en-US" altLang="ja-JP" sz="1600" dirty="0">
                <a:solidFill>
                  <a:schemeClr val="tx1"/>
                </a:solidFill>
                <a:latin typeface="Meiryo UI" panose="020B0604030504040204" pitchFamily="50" charset="-128"/>
                <a:ea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rot="2503218">
            <a:off x="223181" y="3857215"/>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ワイワイ</a:t>
            </a:r>
            <a:r>
              <a:rPr kumimoji="1" lang="ja-JP" altLang="en-US" sz="1600" dirty="0">
                <a:solidFill>
                  <a:schemeClr val="tx1"/>
                </a:solidFill>
                <a:latin typeface="Meiryo UI" panose="020B0604030504040204" pitchFamily="50" charset="-128"/>
                <a:ea typeface="Meiryo UI" panose="020B0604030504040204" pitchFamily="50" charset="-128"/>
              </a:rPr>
              <a:t>！！</a:t>
            </a:r>
          </a:p>
        </p:txBody>
      </p:sp>
      <p:sp>
        <p:nvSpPr>
          <p:cNvPr id="19" name="正方形/長方形 18"/>
          <p:cNvSpPr/>
          <p:nvPr/>
        </p:nvSpPr>
        <p:spPr>
          <a:xfrm rot="946294">
            <a:off x="2875169" y="3251388"/>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ぐうぐう！！</a:t>
            </a:r>
          </a:p>
        </p:txBody>
      </p:sp>
      <p:sp>
        <p:nvSpPr>
          <p:cNvPr id="20" name="正方形/長方形 19"/>
          <p:cNvSpPr/>
          <p:nvPr/>
        </p:nvSpPr>
        <p:spPr>
          <a:xfrm rot="2503218">
            <a:off x="1639076" y="3383061"/>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ガヤガヤ！！</a:t>
            </a:r>
          </a:p>
        </p:txBody>
      </p:sp>
      <p:sp>
        <p:nvSpPr>
          <p:cNvPr id="21" name="正方形/長方形 20"/>
          <p:cNvSpPr/>
          <p:nvPr/>
        </p:nvSpPr>
        <p:spPr>
          <a:xfrm rot="20212180">
            <a:off x="7712574" y="3608901"/>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ムキムキ！！</a:t>
            </a:r>
          </a:p>
        </p:txBody>
      </p:sp>
      <p:sp>
        <p:nvSpPr>
          <p:cNvPr id="22" name="正方形/長方形 21"/>
          <p:cNvSpPr/>
          <p:nvPr/>
        </p:nvSpPr>
        <p:spPr>
          <a:xfrm rot="19390000">
            <a:off x="7685761" y="1579722"/>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rot="19804755">
            <a:off x="6811417" y="3316885"/>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バキバキ</a:t>
            </a:r>
            <a:r>
              <a:rPr kumimoji="1" lang="ja-JP" altLang="en-US" sz="1600" dirty="0">
                <a:solidFill>
                  <a:schemeClr val="tx1"/>
                </a:solidFill>
                <a:latin typeface="Meiryo UI" panose="020B0604030504040204" pitchFamily="50" charset="-128"/>
                <a:ea typeface="Meiryo UI" panose="020B0604030504040204" pitchFamily="50" charset="-128"/>
              </a:rPr>
              <a:t>！！</a:t>
            </a:r>
          </a:p>
        </p:txBody>
      </p:sp>
      <p:pic>
        <p:nvPicPr>
          <p:cNvPr id="25" name="図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8203" y="1363858"/>
            <a:ext cx="1373998" cy="799162"/>
          </a:xfrm>
          <a:prstGeom prst="rect">
            <a:avLst/>
          </a:prstGeom>
        </p:spPr>
      </p:pic>
      <p:pic>
        <p:nvPicPr>
          <p:cNvPr id="27" name="図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785" y="195767"/>
            <a:ext cx="1277223" cy="953005"/>
          </a:xfrm>
          <a:prstGeom prst="rect">
            <a:avLst/>
          </a:prstGeom>
        </p:spPr>
      </p:pic>
      <p:sp>
        <p:nvSpPr>
          <p:cNvPr id="28" name="正方形/長方形 27"/>
          <p:cNvSpPr/>
          <p:nvPr/>
        </p:nvSpPr>
        <p:spPr>
          <a:xfrm rot="20212180">
            <a:off x="4411896" y="357089"/>
            <a:ext cx="1483314"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みんな出演</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ありがとう</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rot="20212180">
            <a:off x="7315841" y="1799697"/>
            <a:ext cx="1791062" cy="52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次回もよろしく！</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7726222"/>
      </p:ext>
    </p:extLst>
  </p:cSld>
  <p:clrMapOvr>
    <a:masterClrMapping/>
  </p:clrMapOvr>
  <p:transition advTm="5615"/>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9"/>
          <p:cNvSpPr txBox="1">
            <a:spLocks noChangeArrowheads="1"/>
          </p:cNvSpPr>
          <p:nvPr/>
        </p:nvSpPr>
        <p:spPr bwMode="auto">
          <a:xfrm>
            <a:off x="-287334" y="110491"/>
            <a:ext cx="49228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1">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50000"/>
              </a:spcBef>
              <a:buFontTx/>
              <a:buNone/>
            </a:pPr>
            <a:r>
              <a:rPr kumimoji="0" lang="en-US" altLang="ja-JP" b="1" dirty="0">
                <a:latin typeface="Meiryo UI" panose="020B0604030504040204" pitchFamily="50" charset="-128"/>
                <a:ea typeface="Meiryo UI" panose="020B0604030504040204" pitchFamily="50" charset="-128"/>
                <a:cs typeface="Meiryo UI" pitchFamily="50" charset="-128"/>
              </a:rPr>
              <a:t>FC</a:t>
            </a:r>
            <a:r>
              <a:rPr kumimoji="0" lang="ja-JP" altLang="en-US" b="1" dirty="0">
                <a:latin typeface="Meiryo UI" panose="020B0604030504040204" pitchFamily="50" charset="-128"/>
                <a:ea typeface="Meiryo UI" panose="020B0604030504040204" pitchFamily="50" charset="-128"/>
                <a:cs typeface="Meiryo UI" pitchFamily="50" charset="-128"/>
              </a:rPr>
              <a:t>領域の製品について</a:t>
            </a:r>
            <a:endParaRPr kumimoji="0" lang="ja-JP" altLang="en-US" b="1" dirty="0">
              <a:solidFill>
                <a:schemeClr val="accent2"/>
              </a:solidFill>
              <a:latin typeface="Meiryo UI" panose="020B0604030504040204" pitchFamily="50" charset="-128"/>
              <a:ea typeface="Meiryo UI" panose="020B0604030504040204" pitchFamily="50" charset="-128"/>
              <a:cs typeface="Meiryo UI" pitchFamily="50" charset="-128"/>
            </a:endParaRPr>
          </a:p>
        </p:txBody>
      </p:sp>
      <p:pic>
        <p:nvPicPr>
          <p:cNvPr id="3" name="Picture 3" descr="\\LS-XL30D\share\作業\竹田印刷\佐野さん\TG会案PPT画像\P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860" y="3773097"/>
            <a:ext cx="6394702" cy="295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S-XL30D\share\作業\竹田印刷\佐野さん\TG会案PPT画像\P8\11-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73516"/>
            <a:ext cx="2385137" cy="103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S-XL30D\share\作業\竹田印刷\佐野さん\TG会案PPT画像\P8\1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6003" y="5589225"/>
            <a:ext cx="2508358" cy="11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LS-XL30D\share\作業\竹田印刷\佐野さん\TG会案PPT画像\P8\11-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275" y="4600559"/>
            <a:ext cx="1005407" cy="10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4" descr="\\LS-XL30D\share\作業\竹田印刷\佐野さん\TG会案PPT画像\P8\4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1740" y="1560653"/>
            <a:ext cx="1928306" cy="11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44"/>
          <p:cNvSpPr txBox="1">
            <a:spLocks noChangeArrowheads="1"/>
          </p:cNvSpPr>
          <p:nvPr/>
        </p:nvSpPr>
        <p:spPr bwMode="auto">
          <a:xfrm>
            <a:off x="355828" y="702064"/>
            <a:ext cx="3502862" cy="4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b="1" u="sng" dirty="0">
                <a:latin typeface="Meiryo UI" panose="020B0604030504040204" pitchFamily="50" charset="-128"/>
                <a:ea typeface="Meiryo UI" panose="020B0604030504040204" pitchFamily="50" charset="-128"/>
                <a:cs typeface="Meiryo UI" pitchFamily="50" charset="-128"/>
              </a:rPr>
              <a:t>・燃料タンク周辺部品</a:t>
            </a:r>
          </a:p>
        </p:txBody>
      </p:sp>
      <p:cxnSp>
        <p:nvCxnSpPr>
          <p:cNvPr id="9" name="直線コネクタ 8"/>
          <p:cNvCxnSpPr/>
          <p:nvPr/>
        </p:nvCxnSpPr>
        <p:spPr>
          <a:xfrm>
            <a:off x="355830" y="1125335"/>
            <a:ext cx="838533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4698" y="5845920"/>
            <a:ext cx="2630001" cy="791627"/>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フィルリミットベントバルブ</a:t>
            </a:r>
          </a:p>
        </p:txBody>
      </p:sp>
      <p:sp>
        <p:nvSpPr>
          <p:cNvPr id="11" name="正方形/長方形 10"/>
          <p:cNvSpPr/>
          <p:nvPr/>
        </p:nvSpPr>
        <p:spPr>
          <a:xfrm>
            <a:off x="5193602" y="6031374"/>
            <a:ext cx="3547562" cy="743256"/>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latin typeface="Meiryo UI" panose="020B0604030504040204" pitchFamily="50" charset="-128"/>
              <a:ea typeface="Meiryo UI" panose="020B0604030504040204" pitchFamily="50" charset="-128"/>
            </a:endParaRPr>
          </a:p>
        </p:txBody>
      </p:sp>
      <p:cxnSp>
        <p:nvCxnSpPr>
          <p:cNvPr id="12" name="直線コネクタ 11"/>
          <p:cNvCxnSpPr/>
          <p:nvPr/>
        </p:nvCxnSpPr>
        <p:spPr>
          <a:xfrm>
            <a:off x="8756253" y="1125335"/>
            <a:ext cx="30416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図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92900" y="3436137"/>
            <a:ext cx="1302366" cy="12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44"/>
          <p:cNvSpPr txBox="1">
            <a:spLocks noChangeArrowheads="1"/>
          </p:cNvSpPr>
          <p:nvPr/>
        </p:nvSpPr>
        <p:spPr bwMode="auto">
          <a:xfrm>
            <a:off x="3995223" y="174163"/>
            <a:ext cx="5309152" cy="4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b="1" dirty="0">
                <a:latin typeface="Meiryo UI" panose="020B0604030504040204" pitchFamily="50" charset="-128"/>
                <a:ea typeface="Meiryo UI" panose="020B0604030504040204" pitchFamily="50" charset="-128"/>
                <a:cs typeface="Meiryo UI" pitchFamily="50" charset="-128"/>
              </a:rPr>
              <a:t>・・・平和町工場生産部品</a:t>
            </a:r>
          </a:p>
        </p:txBody>
      </p:sp>
      <p:sp>
        <p:nvSpPr>
          <p:cNvPr id="17" name="テキスト ボックス 16">
            <a:extLst>
              <a:ext uri="{FF2B5EF4-FFF2-40B4-BE49-F238E27FC236}">
                <a16:creationId xmlns:a16="http://schemas.microsoft.com/office/drawing/2014/main" id="{95B3F9F9-0334-4752-ADC8-24782E005F71}"/>
              </a:ext>
            </a:extLst>
          </p:cNvPr>
          <p:cNvSpPr txBox="1"/>
          <p:nvPr/>
        </p:nvSpPr>
        <p:spPr>
          <a:xfrm>
            <a:off x="9293777" y="3832775"/>
            <a:ext cx="2508359" cy="944398"/>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キャップレスデバイス</a:t>
            </a:r>
          </a:p>
        </p:txBody>
      </p:sp>
      <p:sp>
        <p:nvSpPr>
          <p:cNvPr id="18" name="テキスト ボックス 17">
            <a:extLst>
              <a:ext uri="{FF2B5EF4-FFF2-40B4-BE49-F238E27FC236}">
                <a16:creationId xmlns:a16="http://schemas.microsoft.com/office/drawing/2014/main" id="{A9121ED0-2876-4122-806B-57731D262A44}"/>
              </a:ext>
            </a:extLst>
          </p:cNvPr>
          <p:cNvSpPr txBox="1"/>
          <p:nvPr/>
        </p:nvSpPr>
        <p:spPr>
          <a:xfrm>
            <a:off x="3950533" y="2933390"/>
            <a:ext cx="2458036" cy="791627"/>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ロールオーババルブ</a:t>
            </a:r>
          </a:p>
        </p:txBody>
      </p:sp>
      <p:sp>
        <p:nvSpPr>
          <p:cNvPr id="19" name="テキスト ボックス 18">
            <a:extLst>
              <a:ext uri="{FF2B5EF4-FFF2-40B4-BE49-F238E27FC236}">
                <a16:creationId xmlns:a16="http://schemas.microsoft.com/office/drawing/2014/main" id="{C8D0FFC0-8523-4D5C-8F6A-57B3B743A937}"/>
              </a:ext>
            </a:extLst>
          </p:cNvPr>
          <p:cNvSpPr txBox="1"/>
          <p:nvPr/>
        </p:nvSpPr>
        <p:spPr>
          <a:xfrm>
            <a:off x="6333708" y="2933390"/>
            <a:ext cx="3247707" cy="450223"/>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フューエルフィラーキャップ</a:t>
            </a:r>
          </a:p>
        </p:txBody>
      </p:sp>
      <p:sp>
        <p:nvSpPr>
          <p:cNvPr id="20" name="テキスト ボックス 19">
            <a:extLst>
              <a:ext uri="{FF2B5EF4-FFF2-40B4-BE49-F238E27FC236}">
                <a16:creationId xmlns:a16="http://schemas.microsoft.com/office/drawing/2014/main" id="{2202CE62-5C68-4036-A376-E7D0AD0F1E21}"/>
              </a:ext>
            </a:extLst>
          </p:cNvPr>
          <p:cNvSpPr txBox="1"/>
          <p:nvPr/>
        </p:nvSpPr>
        <p:spPr>
          <a:xfrm>
            <a:off x="9048344" y="2933390"/>
            <a:ext cx="3247707" cy="944398"/>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フューエルフィラーリッド</a:t>
            </a:r>
          </a:p>
        </p:txBody>
      </p:sp>
      <p:sp>
        <p:nvSpPr>
          <p:cNvPr id="21" name="テキスト ボックス 20">
            <a:extLst>
              <a:ext uri="{FF2B5EF4-FFF2-40B4-BE49-F238E27FC236}">
                <a16:creationId xmlns:a16="http://schemas.microsoft.com/office/drawing/2014/main" id="{DAE8C1B6-36D5-4F4D-813D-F94A1C9160FD}"/>
              </a:ext>
            </a:extLst>
          </p:cNvPr>
          <p:cNvSpPr txBox="1"/>
          <p:nvPr/>
        </p:nvSpPr>
        <p:spPr>
          <a:xfrm>
            <a:off x="538580" y="2933390"/>
            <a:ext cx="3685120" cy="791627"/>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フューエルホース＆チューブ</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（写真はエンジン側ホースを含む）</a:t>
            </a:r>
          </a:p>
        </p:txBody>
      </p:sp>
      <p:sp>
        <p:nvSpPr>
          <p:cNvPr id="23" name="テキスト ボックス 22"/>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4/31</a:t>
            </a:r>
            <a:endParaRPr kumimoji="1" lang="ja-JP" altLang="en-US" sz="12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344E094-CC6E-4CF1-AE74-CE7A44D681C3}"/>
              </a:ext>
            </a:extLst>
          </p:cNvPr>
          <p:cNvSpPr txBox="1"/>
          <p:nvPr/>
        </p:nvSpPr>
        <p:spPr>
          <a:xfrm>
            <a:off x="8776003" y="5238801"/>
            <a:ext cx="4269631" cy="700848"/>
          </a:xfrm>
          <a:prstGeom prst="rect">
            <a:avLst/>
          </a:prstGeom>
          <a:noFill/>
        </p:spPr>
        <p:txBody>
          <a:bodyPr lIns="0"/>
          <a:lstStyle/>
          <a:p>
            <a:pPr>
              <a:defRPr/>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樹脂フューエルフィラーパイプ</a:t>
            </a:r>
          </a:p>
        </p:txBody>
      </p:sp>
      <p:pic>
        <p:nvPicPr>
          <p:cNvPr id="25" name="Picture 4" descr="\\LS-XL30D\share\作業\竹田印刷\佐野さん\TG会案PPT画像\P8\11-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275" y="1305876"/>
            <a:ext cx="2776682" cy="137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0938910">
            <a:off x="3322871" y="1027077"/>
            <a:ext cx="2119190" cy="11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61476" y="1828626"/>
            <a:ext cx="1207360" cy="96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82073" y="1872672"/>
            <a:ext cx="832662" cy="82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882310"/>
      </p:ext>
    </p:extLst>
  </p:cSld>
  <p:clrMapOvr>
    <a:masterClrMapping/>
  </p:clrMapOvr>
  <p:transition advTm="927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9398121" y="2326542"/>
            <a:ext cx="1816758" cy="1541374"/>
            <a:chOff x="13446445" y="3039632"/>
            <a:chExt cx="1816758" cy="1541374"/>
          </a:xfrm>
        </p:grpSpPr>
        <p:pic>
          <p:nvPicPr>
            <p:cNvPr id="43" name="図 42">
              <a:extLst>
                <a:ext uri="{FF2B5EF4-FFF2-40B4-BE49-F238E27FC236}">
                  <a16:creationId xmlns:a16="http://schemas.microsoft.com/office/drawing/2014/main" id="{556A733A-0C68-4C91-B8F7-9D104DFAC5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091" l="0" r="100000">
                          <a14:foregroundMark x1="10781" y1="74545" x2="21561" y2="72727"/>
                          <a14:foregroundMark x1="39405" y1="72727" x2="53903" y2="75455"/>
                          <a14:foregroundMark x1="74349" y1="53636" x2="60967" y2="56818"/>
                          <a14:foregroundMark x1="78067" y1="31364" x2="78067" y2="31364"/>
                          <a14:foregroundMark x1="87361" y1="41818" x2="87361" y2="41818"/>
                          <a14:backgroundMark x1="13011" y1="87273" x2="73234" y2="54545"/>
                          <a14:backgroundMark x1="22305" y1="47727" x2="25651" y2="49545"/>
                          <a14:backgroundMark x1="54647" y1="53636" x2="45353" y2="66364"/>
                          <a14:backgroundMark x1="55762" y1="48636" x2="71004" y2="48182"/>
                          <a14:backgroundMark x1="76580" y1="33636" x2="82156" y2="28636"/>
                          <a14:backgroundMark x1="80297" y1="41818" x2="88848" y2="38636"/>
                          <a14:backgroundMark x1="74349" y1="48636" x2="56877" y2="89091"/>
                          <a14:backgroundMark x1="76952" y1="52727" x2="84387" y2="86364"/>
                          <a14:backgroundMark x1="88104" y1="82727" x2="17472" y2="93182"/>
                          <a14:backgroundMark x1="11896" y1="76364" x2="30855" y2="65455"/>
                          <a14:backgroundMark x1="45353" y1="59091" x2="39405" y2="66818"/>
                          <a14:backgroundMark x1="66914" y1="49545" x2="56506" y2="59091"/>
                          <a14:backgroundMark x1="71004" y1="53182" x2="60223" y2="57727"/>
                          <a14:backgroundMark x1="22677" y1="35000" x2="22677" y2="35000"/>
                          <a14:backgroundMark x1="76208" y1="53182" x2="68773" y2="59545"/>
                          <a14:backgroundMark x1="74721" y1="50455" x2="66543" y2="57273"/>
                          <a14:backgroundMark x1="73978" y1="52273" x2="74349" y2="55455"/>
                          <a14:backgroundMark x1="50186" y1="68182" x2="37175" y2="80455"/>
                          <a14:backgroundMark x1="46840" y1="74091" x2="49442" y2="80000"/>
                          <a14:backgroundMark x1="53532" y1="69091" x2="47212" y2="79545"/>
                          <a14:backgroundMark x1="10409" y1="69091" x2="15242" y2="71364"/>
                          <a14:backgroundMark x1="22677" y1="72727" x2="11896" y2="74545"/>
                          <a14:backgroundMark x1="8922" y1="73182" x2="13011" y2="75000"/>
                          <a14:backgroundMark x1="50186" y1="72727" x2="44238" y2="75909"/>
                          <a14:backgroundMark x1="53903" y1="75455" x2="47584" y2="77727"/>
                          <a14:backgroundMark x1="50558" y1="72273" x2="37175" y2="72727"/>
                          <a14:backgroundMark x1="41636" y1="72273" x2="51301" y2="77273"/>
                          <a14:backgroundMark x1="51301" y1="74091" x2="37175" y2="76818"/>
                          <a14:backgroundMark x1="38662" y1="72727" x2="46840" y2="75455"/>
                        </a14:backgroundRemoval>
                      </a14:imgEffect>
                    </a14:imgLayer>
                  </a14:imgProps>
                </a:ext>
                <a:ext uri="{28A0092B-C50C-407E-A947-70E740481C1C}">
                  <a14:useLocalDpi xmlns:a14="http://schemas.microsoft.com/office/drawing/2010/main" val="0"/>
                </a:ext>
              </a:extLst>
            </a:blip>
            <a:srcRect l="17870" r="34494" b="49819"/>
            <a:stretch/>
          </p:blipFill>
          <p:spPr>
            <a:xfrm>
              <a:off x="14149749" y="3061638"/>
              <a:ext cx="910957" cy="670814"/>
            </a:xfrm>
            <a:prstGeom prst="rect">
              <a:avLst/>
            </a:prstGeom>
          </p:spPr>
        </p:pic>
        <p:pic>
          <p:nvPicPr>
            <p:cNvPr id="44" name="図 43" descr="[フリーイラスト] 燃え盛る炎でアハ体験 - GAHAG | 著作権フリー写真・イラスト素材集"/>
            <p:cNvPicPr>
              <a:picLocks noChangeAspect="1"/>
            </p:cNvPicPr>
            <p:nvPr/>
          </p:nvPicPr>
          <p:blipFill>
            <a:blip r:embed="rId6" cstate="print">
              <a:extLst>
                <a:ext uri="{BEBA8EAE-BF5A-486C-A8C5-ECC9F3942E4B}">
                  <a14:imgProps xmlns:a14="http://schemas.microsoft.com/office/drawing/2010/main">
                    <a14:imgLayer r:embed="rId7">
                      <a14:imgEffect>
                        <a14:backgroundRemoval t="3714" b="90000" l="10000" r="90000"/>
                      </a14:imgEffect>
                    </a14:imgLayer>
                  </a14:imgProps>
                </a:ext>
                <a:ext uri="{28A0092B-C50C-407E-A947-70E740481C1C}">
                  <a14:useLocalDpi xmlns:a14="http://schemas.microsoft.com/office/drawing/2010/main" val="0"/>
                </a:ext>
              </a:extLst>
            </a:blip>
            <a:stretch>
              <a:fillRect/>
            </a:stretch>
          </p:blipFill>
          <p:spPr>
            <a:xfrm>
              <a:off x="14013444" y="3061638"/>
              <a:ext cx="1249759" cy="1386360"/>
            </a:xfrm>
            <a:prstGeom prst="rect">
              <a:avLst/>
            </a:prstGeom>
          </p:spPr>
        </p:pic>
        <p:pic>
          <p:nvPicPr>
            <p:cNvPr id="45" name="図 44">
              <a:extLst>
                <a:ext uri="{FF2B5EF4-FFF2-40B4-BE49-F238E27FC236}">
                  <a16:creationId xmlns:a16="http://schemas.microsoft.com/office/drawing/2014/main" id="{556A733A-0C68-4C91-B8F7-9D104DFAC59F}"/>
                </a:ext>
              </a:extLst>
            </p:cNvPr>
            <p:cNvPicPr>
              <a:picLocks noChangeAspect="1"/>
            </p:cNvPicPr>
            <p:nvPr/>
          </p:nvPicPr>
          <p:blipFill>
            <a:blip r:embed="rId8" cstate="print">
              <a:extLst>
                <a:ext uri="{BEBA8EAE-BF5A-486C-A8C5-ECC9F3942E4B}">
                  <a14:imgProps xmlns:a14="http://schemas.microsoft.com/office/drawing/2010/main">
                    <a14:imgLayer r:embed="rId5">
                      <a14:imgEffect>
                        <a14:backgroundRemoval t="0" b="99545" l="0" r="100000">
                          <a14:foregroundMark x1="10781" y1="74545" x2="21561" y2="72727"/>
                          <a14:foregroundMark x1="39405" y1="72727" x2="53903" y2="75455"/>
                          <a14:foregroundMark x1="74349" y1="53636" x2="60967" y2="56818"/>
                          <a14:foregroundMark x1="78067" y1="31364" x2="78067" y2="31364"/>
                          <a14:foregroundMark x1="87361" y1="41818" x2="87361" y2="41818"/>
                          <a14:foregroundMark x1="59480" y1="98182" x2="57993" y2="99091"/>
                          <a14:foregroundMark x1="11896" y1="98182" x2="43123" y2="99545"/>
                        </a14:backgroundRemoval>
                      </a14:imgEffect>
                    </a14:imgLayer>
                  </a14:imgProps>
                </a:ext>
                <a:ext uri="{28A0092B-C50C-407E-A947-70E740481C1C}">
                  <a14:useLocalDpi xmlns:a14="http://schemas.microsoft.com/office/drawing/2010/main" val="0"/>
                </a:ext>
              </a:extLst>
            </a:blip>
            <a:stretch>
              <a:fillRect/>
            </a:stretch>
          </p:blipFill>
          <p:spPr>
            <a:xfrm>
              <a:off x="13446445" y="3039632"/>
              <a:ext cx="1694405" cy="1541374"/>
            </a:xfrm>
            <a:prstGeom prst="rect">
              <a:avLst/>
            </a:prstGeom>
          </p:spPr>
        </p:pic>
        <p:pic>
          <p:nvPicPr>
            <p:cNvPr id="46" name="図 45" descr="[フリーイラスト] 燃え盛る炎でアハ体験 - GAHAG | 著作権フリー写真・イラスト素材集"/>
            <p:cNvPicPr>
              <a:picLocks noChangeAspect="1"/>
            </p:cNvPicPr>
            <p:nvPr/>
          </p:nvPicPr>
          <p:blipFill>
            <a:blip r:embed="rId9" cstate="print">
              <a:extLst>
                <a:ext uri="{BEBA8EAE-BF5A-486C-A8C5-ECC9F3942E4B}">
                  <a14:imgProps xmlns:a14="http://schemas.microsoft.com/office/drawing/2010/main">
                    <a14:imgLayer r:embed="rId10">
                      <a14:imgEffect>
                        <a14:backgroundRemoval t="3714" b="90000" l="10000" r="90000"/>
                      </a14:imgEffect>
                    </a14:imgLayer>
                  </a14:imgProps>
                </a:ext>
                <a:ext uri="{28A0092B-C50C-407E-A947-70E740481C1C}">
                  <a14:useLocalDpi xmlns:a14="http://schemas.microsoft.com/office/drawing/2010/main" val="0"/>
                </a:ext>
              </a:extLst>
            </a:blip>
            <a:stretch>
              <a:fillRect/>
            </a:stretch>
          </p:blipFill>
          <p:spPr>
            <a:xfrm>
              <a:off x="13824039" y="3576188"/>
              <a:ext cx="512059" cy="568028"/>
            </a:xfrm>
            <a:prstGeom prst="rect">
              <a:avLst/>
            </a:prstGeom>
          </p:spPr>
        </p:pic>
      </p:grpSp>
      <p:sp>
        <p:nvSpPr>
          <p:cNvPr id="36" name="角丸四角形吹き出し 35"/>
          <p:cNvSpPr/>
          <p:nvPr/>
        </p:nvSpPr>
        <p:spPr>
          <a:xfrm>
            <a:off x="5822170" y="4156561"/>
            <a:ext cx="6038135" cy="2589842"/>
          </a:xfrm>
          <a:prstGeom prst="wedgeRoundRectCallout">
            <a:avLst>
              <a:gd name="adj1" fmla="val -25332"/>
              <a:gd name="adj2" fmla="val 6056"/>
              <a:gd name="adj3" fmla="val 16667"/>
            </a:avLst>
          </a:prstGeom>
          <a:solidFill>
            <a:srgbClr val="CC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rotWithShape="1">
          <a:blip r:embed="rId11">
            <a:extLst>
              <a:ext uri="{28A0092B-C50C-407E-A947-70E740481C1C}">
                <a14:useLocalDpi xmlns:a14="http://schemas.microsoft.com/office/drawing/2010/main" val="0"/>
              </a:ext>
            </a:extLst>
          </a:blip>
          <a:srcRect l="8613" r="7531"/>
          <a:stretch/>
        </p:blipFill>
        <p:spPr>
          <a:xfrm>
            <a:off x="139807" y="4388297"/>
            <a:ext cx="4612860" cy="2358107"/>
          </a:xfrm>
          <a:prstGeom prst="rect">
            <a:avLst/>
          </a:prstGeom>
        </p:spPr>
      </p:pic>
      <p:sp>
        <p:nvSpPr>
          <p:cNvPr id="21" name="正方形/長方形 1"/>
          <p:cNvSpPr>
            <a:spLocks noChangeArrowheads="1"/>
          </p:cNvSpPr>
          <p:nvPr/>
        </p:nvSpPr>
        <p:spPr bwMode="auto">
          <a:xfrm>
            <a:off x="5822171" y="1640830"/>
            <a:ext cx="63698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dirty="0">
                <a:latin typeface="Meiryo UI" panose="020B0604030504040204" pitchFamily="50" charset="-128"/>
                <a:ea typeface="Meiryo UI" panose="020B0604030504040204" pitchFamily="50" charset="-128"/>
                <a:cs typeface="メイリオ" panose="020B0604030504040204" pitchFamily="50" charset="-128"/>
              </a:rPr>
              <a:t>自動車の構造・装置・機能などの不具合により</a:t>
            </a:r>
            <a:endParaRPr lang="en-US" altLang="ja-JP" sz="2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24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人身事故</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または</a:t>
            </a:r>
            <a:r>
              <a:rPr lang="ja-JP" altLang="en-US" sz="24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車両火災</a:t>
            </a:r>
            <a:r>
              <a:rPr lang="ja-JP" altLang="en-US" sz="2000" dirty="0">
                <a:latin typeface="Meiryo UI" panose="020B0604030504040204" pitchFamily="50" charset="-128"/>
                <a:ea typeface="Meiryo UI" panose="020B0604030504040204" pitchFamily="50" charset="-128"/>
                <a:cs typeface="メイリオ" panose="020B0604030504040204" pitchFamily="50" charset="-128"/>
              </a:rPr>
              <a:t>につながる恐れのある部品です。</a:t>
            </a:r>
            <a:endParaRPr lang="en-US" altLang="ja-JP" sz="2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テキスト ボックス 4"/>
          <p:cNvSpPr txBox="1">
            <a:spLocks noChangeArrowheads="1"/>
          </p:cNvSpPr>
          <p:nvPr/>
        </p:nvSpPr>
        <p:spPr bwMode="auto">
          <a:xfrm>
            <a:off x="5572473" y="939042"/>
            <a:ext cx="53445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3200"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保安部品</a:t>
            </a:r>
            <a:r>
              <a:rPr lang="ja-JP" altLang="en-US" sz="2400" b="1" dirty="0">
                <a:latin typeface="Meiryo UI" panose="020B0604030504040204" pitchFamily="50" charset="-128"/>
                <a:ea typeface="Meiryo UI" panose="020B0604030504040204" pitchFamily="50" charset="-128"/>
              </a:rPr>
              <a:t>とは？</a:t>
            </a:r>
            <a:r>
              <a:rPr lang="en-US" altLang="ja-JP" sz="3200" dirty="0">
                <a:latin typeface="Meiryo UI" panose="020B0604030504040204" pitchFamily="50" charset="-128"/>
                <a:ea typeface="Meiryo UI" panose="020B0604030504040204" pitchFamily="50" charset="-128"/>
              </a:rPr>
              <a:t>】</a:t>
            </a:r>
            <a:endParaRPr lang="ja-JP" altLang="en-US" sz="3200" dirty="0">
              <a:latin typeface="Meiryo UI" panose="020B0604030504040204" pitchFamily="50" charset="-128"/>
              <a:ea typeface="Meiryo UI" panose="020B0604030504040204" pitchFamily="50" charset="-128"/>
            </a:endParaRPr>
          </a:p>
        </p:txBody>
      </p:sp>
      <p:sp>
        <p:nvSpPr>
          <p:cNvPr id="24" name="円/楕円 5"/>
          <p:cNvSpPr/>
          <p:nvPr/>
        </p:nvSpPr>
        <p:spPr>
          <a:xfrm>
            <a:off x="3398305" y="5620650"/>
            <a:ext cx="825232" cy="728766"/>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endParaRPr>
          </a:p>
        </p:txBody>
      </p:sp>
      <p:sp>
        <p:nvSpPr>
          <p:cNvPr id="25" name="角丸四角形吹き出し 24"/>
          <p:cNvSpPr/>
          <p:nvPr/>
        </p:nvSpPr>
        <p:spPr>
          <a:xfrm>
            <a:off x="3512533" y="3775663"/>
            <a:ext cx="1862899" cy="1688758"/>
          </a:xfrm>
          <a:prstGeom prst="wedgeRoundRectCallout">
            <a:avLst>
              <a:gd name="adj1" fmla="val -31975"/>
              <a:gd name="adj2" fmla="val 74696"/>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endParaRPr>
          </a:p>
        </p:txBody>
      </p:sp>
      <p:pic>
        <p:nvPicPr>
          <p:cNvPr id="27" name="図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0153" y="4100181"/>
            <a:ext cx="1595424" cy="129350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31"/>
          <p:cNvSpPr txBox="1">
            <a:spLocks noChangeArrowheads="1"/>
          </p:cNvSpPr>
          <p:nvPr/>
        </p:nvSpPr>
        <p:spPr bwMode="auto">
          <a:xfrm>
            <a:off x="9584386" y="4236975"/>
            <a:ext cx="1366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b="1" dirty="0">
                <a:latin typeface="Meiryo UI" panose="020B0604030504040204" pitchFamily="50" charset="-128"/>
                <a:ea typeface="Meiryo UI" panose="020B0604030504040204" pitchFamily="50" charset="-128"/>
              </a:rPr>
              <a:t>キャップレス</a:t>
            </a:r>
          </a:p>
        </p:txBody>
      </p:sp>
      <p:sp>
        <p:nvSpPr>
          <p:cNvPr id="53" name="テキスト ボックス 32"/>
          <p:cNvSpPr txBox="1">
            <a:spLocks noChangeArrowheads="1"/>
          </p:cNvSpPr>
          <p:nvPr/>
        </p:nvSpPr>
        <p:spPr bwMode="auto">
          <a:xfrm>
            <a:off x="6581667" y="6318787"/>
            <a:ext cx="18437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b="1" dirty="0">
                <a:latin typeface="Meiryo UI" panose="020B0604030504040204" pitchFamily="50" charset="-128"/>
                <a:ea typeface="Meiryo UI" panose="020B0604030504040204" pitchFamily="50" charset="-128"/>
              </a:rPr>
              <a:t>トヨタ、ホンダ、日産</a:t>
            </a:r>
            <a:endParaRPr lang="ja-JP" altLang="en-US" sz="14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160518" y="81673"/>
            <a:ext cx="1826141"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職場紹介</a:t>
            </a:r>
          </a:p>
        </p:txBody>
      </p:sp>
      <p:sp>
        <p:nvSpPr>
          <p:cNvPr id="3" name="正方形/長方形 2"/>
          <p:cNvSpPr/>
          <p:nvPr/>
        </p:nvSpPr>
        <p:spPr>
          <a:xfrm>
            <a:off x="155858" y="3751879"/>
            <a:ext cx="3650403" cy="63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Meiryo UI" panose="020B0604030504040204" pitchFamily="50" charset="-128"/>
                <a:ea typeface="Meiryo UI" panose="020B0604030504040204" pitchFamily="50" charset="-128"/>
              </a:rPr>
              <a:t>・</a:t>
            </a:r>
            <a:r>
              <a:rPr lang="ja-JP" altLang="en-US" sz="2400" b="1" u="sng" dirty="0">
                <a:solidFill>
                  <a:schemeClr val="tx1"/>
                </a:solidFill>
                <a:latin typeface="Meiryo UI" panose="020B0604030504040204" pitchFamily="50" charset="-128"/>
                <a:ea typeface="Meiryo UI" panose="020B0604030504040204" pitchFamily="50" charset="-128"/>
              </a:rPr>
              <a:t>私たちが生産する製品</a:t>
            </a:r>
            <a:endParaRPr kumimoji="1" lang="ja-JP" altLang="en-US" sz="2400" b="1" u="sng" dirty="0">
              <a:solidFill>
                <a:schemeClr val="tx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160519" y="781231"/>
            <a:ext cx="3650403" cy="63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Meiryo UI" panose="020B0604030504040204" pitchFamily="50" charset="-128"/>
                <a:ea typeface="Meiryo UI" panose="020B0604030504040204" pitchFamily="50" charset="-128"/>
              </a:rPr>
              <a:t>・</a:t>
            </a:r>
            <a:r>
              <a:rPr lang="ja-JP" altLang="en-US" sz="2400" b="1" u="sng" dirty="0">
                <a:solidFill>
                  <a:schemeClr val="tx1"/>
                </a:solidFill>
                <a:latin typeface="Meiryo UI" panose="020B0604030504040204" pitchFamily="50" charset="-128"/>
                <a:ea typeface="Meiryo UI" panose="020B0604030504040204" pitchFamily="50" charset="-128"/>
              </a:rPr>
              <a:t>私たちが働く工場</a:t>
            </a:r>
            <a:endParaRPr kumimoji="1" lang="ja-JP" altLang="en-US" sz="2400" b="1" u="sng"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3602040" y="3653428"/>
            <a:ext cx="2344560" cy="63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給油口に使用</a:t>
            </a:r>
          </a:p>
        </p:txBody>
      </p:sp>
      <p:sp>
        <p:nvSpPr>
          <p:cNvPr id="51" name="テキスト ボックス 30"/>
          <p:cNvSpPr txBox="1">
            <a:spLocks noChangeArrowheads="1"/>
          </p:cNvSpPr>
          <p:nvPr/>
        </p:nvSpPr>
        <p:spPr bwMode="auto">
          <a:xfrm>
            <a:off x="6401605" y="4236975"/>
            <a:ext cx="1973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b="1" dirty="0">
                <a:latin typeface="Meiryo UI" panose="020B0604030504040204" pitchFamily="50" charset="-128"/>
                <a:ea typeface="Meiryo UI" panose="020B0604030504040204" pitchFamily="50" charset="-128"/>
              </a:rPr>
              <a:t>フューエルキャップ</a:t>
            </a:r>
          </a:p>
        </p:txBody>
      </p:sp>
      <p:cxnSp>
        <p:nvCxnSpPr>
          <p:cNvPr id="6" name="直線コネクタ 5"/>
          <p:cNvCxnSpPr/>
          <p:nvPr/>
        </p:nvCxnSpPr>
        <p:spPr>
          <a:xfrm>
            <a:off x="5883159" y="1449883"/>
            <a:ext cx="1607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雲形吹き出し 6"/>
          <p:cNvSpPr/>
          <p:nvPr/>
        </p:nvSpPr>
        <p:spPr>
          <a:xfrm>
            <a:off x="8706396" y="812767"/>
            <a:ext cx="2632364" cy="800930"/>
          </a:xfrm>
          <a:prstGeom prst="cloudCallout">
            <a:avLst>
              <a:gd name="adj1" fmla="val -60911"/>
              <a:gd name="adj2" fmla="val 50732"/>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u="sng" dirty="0">
                <a:solidFill>
                  <a:schemeClr val="tx1"/>
                </a:solidFill>
                <a:latin typeface="Meiryo UI" panose="020B0604030504040204" pitchFamily="50" charset="-128"/>
                <a:ea typeface="Meiryo UI" panose="020B0604030504040204" pitchFamily="50" charset="-128"/>
              </a:rPr>
              <a:t>人の</a:t>
            </a:r>
            <a:r>
              <a:rPr lang="ja-JP" altLang="en-US" b="1" u="sng" dirty="0">
                <a:solidFill>
                  <a:schemeClr val="tx1"/>
                </a:solidFill>
                <a:latin typeface="Meiryo UI" panose="020B0604030504040204" pitchFamily="50" charset="-128"/>
                <a:ea typeface="Meiryo UI" panose="020B0604030504040204" pitchFamily="50" charset="-128"/>
              </a:rPr>
              <a:t>命</a:t>
            </a:r>
            <a:r>
              <a:rPr kumimoji="1" lang="ja-JP" altLang="en-US" sz="1600" dirty="0">
                <a:solidFill>
                  <a:schemeClr val="tx1"/>
                </a:solidFill>
                <a:latin typeface="Meiryo UI" panose="020B0604030504040204" pitchFamily="50" charset="-128"/>
                <a:ea typeface="Meiryo UI" panose="020B0604030504040204" pitchFamily="50" charset="-128"/>
              </a:rPr>
              <a:t>を預かる</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ja-JP" altLang="en-US" sz="1600" dirty="0">
                <a:solidFill>
                  <a:schemeClr val="tx1"/>
                </a:solidFill>
                <a:latin typeface="Meiryo UI" panose="020B0604030504040204" pitchFamily="50" charset="-128"/>
                <a:ea typeface="Meiryo UI" panose="020B0604030504040204" pitchFamily="50" charset="-128"/>
              </a:rPr>
              <a:t>重要な製品</a:t>
            </a:r>
          </a:p>
        </p:txBody>
      </p:sp>
      <p:pic>
        <p:nvPicPr>
          <p:cNvPr id="40" name="図 39"/>
          <p:cNvPicPr>
            <a:picLocks noChangeAspect="1"/>
          </p:cNvPicPr>
          <p:nvPr/>
        </p:nvPicPr>
        <p:blipFill>
          <a:blip r:embed="rId13">
            <a:extLst>
              <a:ext uri="{BEBA8EAE-BF5A-486C-A8C5-ECC9F3942E4B}">
                <a14:imgProps xmlns:a14="http://schemas.microsoft.com/office/drawing/2010/main">
                  <a14:imgLayer r:embed="rId14">
                    <a14:imgEffect>
                      <a14:backgroundRemoval t="2778" b="100000" l="9690" r="89535"/>
                    </a14:imgEffect>
                  </a14:imgLayer>
                </a14:imgProps>
              </a:ext>
              <a:ext uri="{28A0092B-C50C-407E-A947-70E740481C1C}">
                <a14:useLocalDpi xmlns:a14="http://schemas.microsoft.com/office/drawing/2010/main" val="0"/>
              </a:ext>
            </a:extLst>
          </a:blip>
          <a:stretch>
            <a:fillRect/>
          </a:stretch>
        </p:blipFill>
        <p:spPr>
          <a:xfrm>
            <a:off x="8941931" y="4728422"/>
            <a:ext cx="1701094" cy="1256611"/>
          </a:xfrm>
          <a:prstGeom prst="rect">
            <a:avLst/>
          </a:prstGeom>
          <a:ln>
            <a:noFill/>
          </a:ln>
        </p:spPr>
      </p:pic>
      <p:pic>
        <p:nvPicPr>
          <p:cNvPr id="9" name="図 8"/>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1024" r="100000"/>
                    </a14:imgEffect>
                  </a14:imgLayer>
                </a14:imgProps>
              </a:ext>
              <a:ext uri="{28A0092B-C50C-407E-A947-70E740481C1C}">
                <a14:useLocalDpi xmlns:a14="http://schemas.microsoft.com/office/drawing/2010/main" val="0"/>
              </a:ext>
            </a:extLst>
          </a:blip>
          <a:stretch>
            <a:fillRect/>
          </a:stretch>
        </p:blipFill>
        <p:spPr>
          <a:xfrm rot="16200000">
            <a:off x="7287123" y="3958801"/>
            <a:ext cx="791501" cy="2230122"/>
          </a:xfrm>
          <a:prstGeom prst="rect">
            <a:avLst/>
          </a:prstGeom>
        </p:spPr>
      </p:pic>
      <p:pic>
        <p:nvPicPr>
          <p:cNvPr id="10" name="図 9"/>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81736" y1="5950" x2="41591" y2="4432"/>
                        <a14:foregroundMark x1="542" y1="13236" x2="4882" y2="30176"/>
                        <a14:backgroundMark x1="362" y1="13479" x2="3978" y2="28719"/>
                      </a14:backgroundRemoval>
                    </a14:imgEffect>
                  </a14:imgLayer>
                </a14:imgProps>
              </a:ext>
              <a:ext uri="{28A0092B-C50C-407E-A947-70E740481C1C}">
                <a14:useLocalDpi xmlns:a14="http://schemas.microsoft.com/office/drawing/2010/main" val="0"/>
              </a:ext>
            </a:extLst>
          </a:blip>
          <a:stretch>
            <a:fillRect/>
          </a:stretch>
        </p:blipFill>
        <p:spPr>
          <a:xfrm rot="16200000">
            <a:off x="7364482" y="4787912"/>
            <a:ext cx="760691" cy="2267701"/>
          </a:xfrm>
          <a:prstGeom prst="rect">
            <a:avLst/>
          </a:prstGeom>
        </p:spPr>
      </p:pic>
      <p:pic>
        <p:nvPicPr>
          <p:cNvPr id="15" name="図 14"/>
          <p:cNvPicPr>
            <a:picLocks noChangeAspect="1"/>
          </p:cNvPicPr>
          <p:nvPr/>
        </p:nvPicPr>
        <p:blipFill rotWithShape="1">
          <a:blip r:embed="rId19"/>
          <a:srcRect r="68657"/>
          <a:stretch/>
        </p:blipFill>
        <p:spPr>
          <a:xfrm rot="697056">
            <a:off x="4263881" y="4259823"/>
            <a:ext cx="1752821" cy="1932902"/>
          </a:xfrm>
          <a:prstGeom prst="rect">
            <a:avLst/>
          </a:prstGeom>
        </p:spPr>
      </p:pic>
      <p:grpSp>
        <p:nvGrpSpPr>
          <p:cNvPr id="48" name="グループ化 27"/>
          <p:cNvGrpSpPr>
            <a:grpSpLocks/>
          </p:cNvGrpSpPr>
          <p:nvPr/>
        </p:nvGrpSpPr>
        <p:grpSpPr bwMode="auto">
          <a:xfrm>
            <a:off x="0" y="1802785"/>
            <a:ext cx="1696153" cy="1654419"/>
            <a:chOff x="611561" y="2367398"/>
            <a:chExt cx="2840790" cy="2840783"/>
          </a:xfrm>
        </p:grpSpPr>
        <p:pic>
          <p:nvPicPr>
            <p:cNvPr id="55" name="図 22"/>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1" y="2367398"/>
              <a:ext cx="2840790" cy="28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ドーナツ 56"/>
            <p:cNvSpPr/>
            <p:nvPr/>
          </p:nvSpPr>
          <p:spPr>
            <a:xfrm>
              <a:off x="1190241" y="3111708"/>
              <a:ext cx="142791" cy="142659"/>
            </a:xfrm>
            <a:prstGeom prst="don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游ゴシック" panose="020B0400000000000000" pitchFamily="50" charset="-128"/>
                <a:ea typeface="游ゴシック" panose="020B0400000000000000" pitchFamily="50" charset="-128"/>
              </a:endParaRPr>
            </a:p>
          </p:txBody>
        </p:sp>
        <p:sp>
          <p:nvSpPr>
            <p:cNvPr id="58" name="額縁 57"/>
            <p:cNvSpPr/>
            <p:nvPr/>
          </p:nvSpPr>
          <p:spPr>
            <a:xfrm>
              <a:off x="967597" y="3204750"/>
              <a:ext cx="165337" cy="159199"/>
            </a:xfrm>
            <a:prstGeom prst="bevel">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endParaRPr>
            </a:p>
          </p:txBody>
        </p:sp>
      </p:grpSp>
      <p:sp>
        <p:nvSpPr>
          <p:cNvPr id="59" name="角丸四角形吹き出し 58"/>
          <p:cNvSpPr/>
          <p:nvPr/>
        </p:nvSpPr>
        <p:spPr>
          <a:xfrm>
            <a:off x="20452" y="1444251"/>
            <a:ext cx="1587781" cy="447675"/>
          </a:xfrm>
          <a:prstGeom prst="wedgeRoundRectCallout">
            <a:avLst>
              <a:gd name="adj1" fmla="val -39598"/>
              <a:gd name="adj2" fmla="val 14795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本社、春日工場</a:t>
            </a:r>
          </a:p>
        </p:txBody>
      </p:sp>
      <p:sp>
        <p:nvSpPr>
          <p:cNvPr id="60" name="角丸四角形吹き出し 59"/>
          <p:cNvSpPr/>
          <p:nvPr/>
        </p:nvSpPr>
        <p:spPr>
          <a:xfrm>
            <a:off x="1507286" y="1395942"/>
            <a:ext cx="3875285" cy="2259656"/>
          </a:xfrm>
          <a:prstGeom prst="wedgeRoundRectCallout">
            <a:avLst>
              <a:gd name="adj1" fmla="val -79419"/>
              <a:gd name="adj2" fmla="val -894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吹き出し 61"/>
          <p:cNvSpPr/>
          <p:nvPr/>
        </p:nvSpPr>
        <p:spPr>
          <a:xfrm>
            <a:off x="2188412" y="3179296"/>
            <a:ext cx="2750671" cy="567379"/>
          </a:xfrm>
          <a:prstGeom prst="wedgeRoundRectCallout">
            <a:avLst>
              <a:gd name="adj1" fmla="val -23425"/>
              <a:gd name="adj2" fmla="val -40597"/>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平和町工場（稲沢市）</a:t>
            </a:r>
          </a:p>
        </p:txBody>
      </p:sp>
      <p:pic>
        <p:nvPicPr>
          <p:cNvPr id="30" name="図 18"/>
          <p:cNvPicPr>
            <a:picLocks noChangeAspect="1"/>
          </p:cNvPicPr>
          <p:nvPr/>
        </p:nvPicPr>
        <p:blipFill>
          <a:blip r:embed="rId21" cstate="print">
            <a:extLst>
              <a:ext uri="{28A0092B-C50C-407E-A947-70E740481C1C}">
                <a14:useLocalDpi xmlns:a14="http://schemas.microsoft.com/office/drawing/2010/main" val="0"/>
              </a:ext>
            </a:extLst>
          </a:blip>
          <a:srcRect l="10445"/>
          <a:stretch>
            <a:fillRect/>
          </a:stretch>
        </p:blipFill>
        <p:spPr bwMode="auto">
          <a:xfrm>
            <a:off x="1602075" y="1507861"/>
            <a:ext cx="3763348" cy="182643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コネクタ 18"/>
          <p:cNvCxnSpPr/>
          <p:nvPr/>
        </p:nvCxnSpPr>
        <p:spPr>
          <a:xfrm flipV="1">
            <a:off x="384417" y="1802785"/>
            <a:ext cx="224150" cy="479506"/>
          </a:xfrm>
          <a:prstGeom prst="line">
            <a:avLst/>
          </a:prstGeom>
          <a:ln w="34925">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38" name="Picture 4" descr="人身事故イラスト - No: 23400430／無料イラスト/フリー素材なら「イラストAC」"/>
          <p:cNvPicPr>
            <a:picLocks noChangeAspect="1" noChangeArrowheads="1"/>
          </p:cNvPicPr>
          <p:nvPr/>
        </p:nvPicPr>
        <p:blipFill rotWithShape="1">
          <a:blip r:embed="rId22">
            <a:extLst>
              <a:ext uri="{28A0092B-C50C-407E-A947-70E740481C1C}">
                <a14:useLocalDpi xmlns:a14="http://schemas.microsoft.com/office/drawing/2010/main" val="0"/>
              </a:ext>
            </a:extLst>
          </a:blip>
          <a:srcRect l="4321" t="7077" r="5046" b="10703"/>
          <a:stretch/>
        </p:blipFill>
        <p:spPr bwMode="auto">
          <a:xfrm>
            <a:off x="6745677" y="2406968"/>
            <a:ext cx="1949458" cy="1559566"/>
          </a:xfrm>
          <a:prstGeom prst="rect">
            <a:avLst/>
          </a:prstGeom>
          <a:noFill/>
          <a:extLst>
            <a:ext uri="{909E8E84-426E-40DD-AFC4-6F175D3DCCD1}">
              <a14:hiddenFill xmlns:a14="http://schemas.microsoft.com/office/drawing/2010/main">
                <a:solidFill>
                  <a:srgbClr val="FFFFFF"/>
                </a:solidFill>
              </a14:hiddenFill>
            </a:ext>
          </a:extLst>
        </p:spPr>
      </p:pic>
      <p:sp>
        <p:nvSpPr>
          <p:cNvPr id="67" name="テキスト ボックス 32"/>
          <p:cNvSpPr txBox="1">
            <a:spLocks noChangeArrowheads="1"/>
          </p:cNvSpPr>
          <p:nvPr/>
        </p:nvSpPr>
        <p:spPr bwMode="auto">
          <a:xfrm>
            <a:off x="9699103" y="6318787"/>
            <a:ext cx="1141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b="1" dirty="0">
                <a:latin typeface="Meiryo UI" panose="020B0604030504040204" pitchFamily="50" charset="-128"/>
                <a:ea typeface="Meiryo UI" panose="020B0604030504040204" pitchFamily="50" charset="-128"/>
              </a:rPr>
              <a:t>日産、三菱</a:t>
            </a:r>
            <a:endParaRPr lang="ja-JP" altLang="en-US" sz="1400" b="1" dirty="0">
              <a:latin typeface="Meiryo UI" panose="020B0604030504040204" pitchFamily="50" charset="-128"/>
              <a:ea typeface="Meiryo UI" panose="020B0604030504040204" pitchFamily="50" charset="-128"/>
            </a:endParaRPr>
          </a:p>
        </p:txBody>
      </p:sp>
      <p:sp>
        <p:nvSpPr>
          <p:cNvPr id="68" name="正方形/長方形 67"/>
          <p:cNvSpPr/>
          <p:nvPr/>
        </p:nvSpPr>
        <p:spPr>
          <a:xfrm>
            <a:off x="5245577" y="2411284"/>
            <a:ext cx="1632800" cy="63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Meiryo UI" panose="020B0604030504040204" pitchFamily="50" charset="-128"/>
                <a:ea typeface="Meiryo UI" panose="020B0604030504040204" pitchFamily="50" charset="-128"/>
              </a:rPr>
              <a:t>人身事故</a:t>
            </a:r>
            <a:endParaRPr kumimoji="1" lang="en-US" altLang="ja-JP" sz="1400" b="1" dirty="0">
              <a:solidFill>
                <a:srgbClr val="FF0000"/>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イメージ）</a:t>
            </a:r>
          </a:p>
        </p:txBody>
      </p:sp>
      <p:pic>
        <p:nvPicPr>
          <p:cNvPr id="8" name="図 7">
            <a:extLst>
              <a:ext uri="{FF2B5EF4-FFF2-40B4-BE49-F238E27FC236}">
                <a16:creationId xmlns:a16="http://schemas.microsoft.com/office/drawing/2014/main" id="{C6F57EF7-A323-49CB-8D84-70E450C386A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126616">
            <a:off x="11036111" y="2988314"/>
            <a:ext cx="752420" cy="1000409"/>
          </a:xfrm>
          <a:prstGeom prst="rect">
            <a:avLst/>
          </a:prstGeom>
        </p:spPr>
      </p:pic>
      <p:pic>
        <p:nvPicPr>
          <p:cNvPr id="17" name="図 16">
            <a:extLst>
              <a:ext uri="{FF2B5EF4-FFF2-40B4-BE49-F238E27FC236}">
                <a16:creationId xmlns:a16="http://schemas.microsoft.com/office/drawing/2014/main" id="{44CB56B2-388C-4E67-9B1C-C2F201B18E86}"/>
              </a:ext>
            </a:extLst>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700742">
            <a:off x="10456729" y="5008963"/>
            <a:ext cx="553702" cy="1312477"/>
          </a:xfrm>
          <a:prstGeom prst="rect">
            <a:avLst/>
          </a:prstGeom>
        </p:spPr>
      </p:pic>
      <p:sp>
        <p:nvSpPr>
          <p:cNvPr id="69" name="正方形/長方形 68"/>
          <p:cNvSpPr/>
          <p:nvPr/>
        </p:nvSpPr>
        <p:spPr>
          <a:xfrm>
            <a:off x="8317541" y="2362191"/>
            <a:ext cx="1632800" cy="63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Meiryo UI" panose="020B0604030504040204" pitchFamily="50" charset="-128"/>
                <a:ea typeface="Meiryo UI" panose="020B0604030504040204" pitchFamily="50" charset="-128"/>
              </a:rPr>
              <a:t>車両火災</a:t>
            </a:r>
            <a:endParaRPr kumimoji="1" lang="en-US" altLang="ja-JP" sz="1400" b="1" dirty="0">
              <a:solidFill>
                <a:srgbClr val="FF0000"/>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イメージ）</a:t>
            </a:r>
          </a:p>
        </p:txBody>
      </p:sp>
      <p:sp>
        <p:nvSpPr>
          <p:cNvPr id="49" name="テキスト ボックス 48"/>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5/31</a:t>
            </a:r>
            <a:endParaRPr kumimoji="1" lang="ja-JP" altLang="en-US" sz="1200" b="1" dirty="0">
              <a:latin typeface="Meiryo UI" panose="020B0604030504040204" pitchFamily="50" charset="-128"/>
              <a:ea typeface="Meiryo UI" panose="020B0604030504040204" pitchFamily="50" charset="-128"/>
            </a:endParaRPr>
          </a:p>
        </p:txBody>
      </p:sp>
      <p:sp>
        <p:nvSpPr>
          <p:cNvPr id="4" name="角丸四角形 3"/>
          <p:cNvSpPr/>
          <p:nvPr/>
        </p:nvSpPr>
        <p:spPr>
          <a:xfrm>
            <a:off x="2188412" y="4448245"/>
            <a:ext cx="1565634" cy="638448"/>
          </a:xfrm>
          <a:prstGeom prst="roundRect">
            <a:avLst/>
          </a:prstGeom>
          <a:solidFill>
            <a:schemeClr val="bg1"/>
          </a:solidFill>
          <a:ln w="38100">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保安部品</a:t>
            </a:r>
          </a:p>
        </p:txBody>
      </p:sp>
    </p:spTree>
    <p:custDataLst>
      <p:tags r:id="rId1"/>
    </p:custDataLst>
    <p:extLst>
      <p:ext uri="{BB962C8B-B14F-4D97-AF65-F5344CB8AC3E}">
        <p14:creationId xmlns:p14="http://schemas.microsoft.com/office/powerpoint/2010/main" val="4160960765"/>
      </p:ext>
    </p:extLst>
  </p:cSld>
  <p:clrMapOvr>
    <a:masterClrMapping/>
  </p:clrMapOvr>
  <p:transition advTm="21836"/>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4616031" y="4404294"/>
            <a:ext cx="141799" cy="114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97" y="721018"/>
            <a:ext cx="11782681" cy="404297"/>
          </a:xfrm>
          <a:prstGeom prst="rect">
            <a:avLst/>
          </a:prstGeom>
        </p:spPr>
      </p:pic>
      <p:sp>
        <p:nvSpPr>
          <p:cNvPr id="5" name="フローチャート: 代替処理 4"/>
          <p:cNvSpPr/>
          <p:nvPr/>
        </p:nvSpPr>
        <p:spPr>
          <a:xfrm>
            <a:off x="2434426" y="3211077"/>
            <a:ext cx="391887" cy="115606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須田課長</a:t>
            </a:r>
          </a:p>
        </p:txBody>
      </p:sp>
      <p:sp>
        <p:nvSpPr>
          <p:cNvPr id="6" name="フローチャート: 代替処理 5"/>
          <p:cNvSpPr/>
          <p:nvPr/>
        </p:nvSpPr>
        <p:spPr>
          <a:xfrm>
            <a:off x="3047187" y="4705131"/>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黒井担当</a:t>
            </a:r>
          </a:p>
        </p:txBody>
      </p:sp>
      <p:sp>
        <p:nvSpPr>
          <p:cNvPr id="7" name="フローチャート: 代替処理 6"/>
          <p:cNvSpPr/>
          <p:nvPr/>
        </p:nvSpPr>
        <p:spPr>
          <a:xfrm>
            <a:off x="4775547" y="4214264"/>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若山係長</a:t>
            </a:r>
          </a:p>
        </p:txBody>
      </p:sp>
      <p:sp>
        <p:nvSpPr>
          <p:cNvPr id="8" name="フローチャート: 代替処理 7"/>
          <p:cNvSpPr/>
          <p:nvPr/>
        </p:nvSpPr>
        <p:spPr>
          <a:xfrm>
            <a:off x="4733368" y="5556173"/>
            <a:ext cx="1126672" cy="382089"/>
          </a:xfrm>
          <a:prstGeom prst="flowChartAlternateProcess">
            <a:avLst/>
          </a:prstGeom>
          <a:solidFill>
            <a:schemeClr val="bg1"/>
          </a:solidFill>
          <a:ln w="28575">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河邉係長</a:t>
            </a:r>
          </a:p>
        </p:txBody>
      </p:sp>
      <p:sp>
        <p:nvSpPr>
          <p:cNvPr id="9" name="フローチャート: 代替処理 8"/>
          <p:cNvSpPr/>
          <p:nvPr/>
        </p:nvSpPr>
        <p:spPr>
          <a:xfrm>
            <a:off x="4717287" y="2553164"/>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堀田係長</a:t>
            </a:r>
          </a:p>
        </p:txBody>
      </p:sp>
      <p:sp>
        <p:nvSpPr>
          <p:cNvPr id="10" name="フローチャート: 代替処理 9"/>
          <p:cNvSpPr/>
          <p:nvPr/>
        </p:nvSpPr>
        <p:spPr>
          <a:xfrm>
            <a:off x="6561937" y="1723204"/>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古川班長</a:t>
            </a:r>
          </a:p>
        </p:txBody>
      </p:sp>
      <p:sp>
        <p:nvSpPr>
          <p:cNvPr id="11" name="フローチャート: 代替処理 10"/>
          <p:cNvSpPr/>
          <p:nvPr/>
        </p:nvSpPr>
        <p:spPr>
          <a:xfrm>
            <a:off x="6561937" y="2262044"/>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大山班長</a:t>
            </a:r>
          </a:p>
        </p:txBody>
      </p:sp>
      <p:sp>
        <p:nvSpPr>
          <p:cNvPr id="12" name="フローチャート: 代替処理 11"/>
          <p:cNvSpPr/>
          <p:nvPr/>
        </p:nvSpPr>
        <p:spPr>
          <a:xfrm>
            <a:off x="6588496" y="3986196"/>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鈴木班長</a:t>
            </a:r>
          </a:p>
        </p:txBody>
      </p:sp>
      <p:sp>
        <p:nvSpPr>
          <p:cNvPr id="13" name="フローチャート: 代替処理 12"/>
          <p:cNvSpPr/>
          <p:nvPr/>
        </p:nvSpPr>
        <p:spPr>
          <a:xfrm>
            <a:off x="6588496" y="4517780"/>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加藤班長</a:t>
            </a:r>
          </a:p>
        </p:txBody>
      </p:sp>
      <p:sp>
        <p:nvSpPr>
          <p:cNvPr id="14" name="フローチャート: 代替処理 13"/>
          <p:cNvSpPr/>
          <p:nvPr/>
        </p:nvSpPr>
        <p:spPr>
          <a:xfrm>
            <a:off x="6508201" y="5310377"/>
            <a:ext cx="1126672" cy="382089"/>
          </a:xfrm>
          <a:prstGeom prst="flowChartAlternateProcess">
            <a:avLst/>
          </a:prstGeom>
          <a:solidFill>
            <a:schemeClr val="bg1"/>
          </a:solidFill>
          <a:ln w="28575">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辻村班長</a:t>
            </a:r>
          </a:p>
        </p:txBody>
      </p:sp>
      <p:sp>
        <p:nvSpPr>
          <p:cNvPr id="15" name="フローチャート: 代替処理 14"/>
          <p:cNvSpPr/>
          <p:nvPr/>
        </p:nvSpPr>
        <p:spPr>
          <a:xfrm>
            <a:off x="6520373" y="5888840"/>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古澤班長</a:t>
            </a:r>
          </a:p>
        </p:txBody>
      </p:sp>
      <p:sp>
        <p:nvSpPr>
          <p:cNvPr id="16" name="フローチャート: 代替処理 15"/>
          <p:cNvSpPr/>
          <p:nvPr/>
        </p:nvSpPr>
        <p:spPr>
          <a:xfrm>
            <a:off x="6557799" y="2840451"/>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鬼頭班長</a:t>
            </a:r>
          </a:p>
        </p:txBody>
      </p:sp>
      <p:sp>
        <p:nvSpPr>
          <p:cNvPr id="17" name="フローチャート: 代替処理 16"/>
          <p:cNvSpPr/>
          <p:nvPr/>
        </p:nvSpPr>
        <p:spPr>
          <a:xfrm>
            <a:off x="6557799" y="3369495"/>
            <a:ext cx="1126672"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清水班長</a:t>
            </a:r>
          </a:p>
        </p:txBody>
      </p:sp>
      <p:sp>
        <p:nvSpPr>
          <p:cNvPr id="18" name="テキスト ボックス 17"/>
          <p:cNvSpPr txBox="1"/>
          <p:nvPr/>
        </p:nvSpPr>
        <p:spPr>
          <a:xfrm>
            <a:off x="3047187" y="5119401"/>
            <a:ext cx="1082348"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推薦責任者</a:t>
            </a:r>
          </a:p>
        </p:txBody>
      </p:sp>
      <p:sp>
        <p:nvSpPr>
          <p:cNvPr id="19" name="テキスト ボックス 18"/>
          <p:cNvSpPr txBox="1"/>
          <p:nvPr/>
        </p:nvSpPr>
        <p:spPr>
          <a:xfrm>
            <a:off x="4983066" y="2170871"/>
            <a:ext cx="607859"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rPr>
              <a:t>係</a:t>
            </a:r>
          </a:p>
        </p:txBody>
      </p:sp>
      <p:sp>
        <p:nvSpPr>
          <p:cNvPr id="20" name="テキスト ボックス 19"/>
          <p:cNvSpPr txBox="1"/>
          <p:nvPr/>
        </p:nvSpPr>
        <p:spPr>
          <a:xfrm>
            <a:off x="5044053" y="3808699"/>
            <a:ext cx="607859"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rPr>
              <a:t>32</a:t>
            </a:r>
            <a:r>
              <a:rPr lang="ja-JP" altLang="en-US" sz="1400" dirty="0">
                <a:latin typeface="Meiryo UI" panose="020B0604030504040204" pitchFamily="50" charset="-128"/>
                <a:ea typeface="Meiryo UI" panose="020B0604030504040204" pitchFamily="50" charset="-128"/>
              </a:rPr>
              <a:t>係</a:t>
            </a:r>
          </a:p>
        </p:txBody>
      </p:sp>
      <p:sp>
        <p:nvSpPr>
          <p:cNvPr id="21" name="テキスト ボックス 20"/>
          <p:cNvSpPr txBox="1"/>
          <p:nvPr/>
        </p:nvSpPr>
        <p:spPr>
          <a:xfrm>
            <a:off x="5006637" y="5151019"/>
            <a:ext cx="607859" cy="307777"/>
          </a:xfrm>
          <a:prstGeom prst="rect">
            <a:avLst/>
          </a:prstGeom>
          <a:noFill/>
        </p:spPr>
        <p:txBody>
          <a:bodyPr wrap="none" rtlCol="0">
            <a:spAutoFit/>
          </a:bodyPr>
          <a:lstStyle/>
          <a:p>
            <a:r>
              <a:rPr lang="en-US" altLang="ja-JP" sz="1400" b="1" dirty="0">
                <a:latin typeface="Meiryo UI" panose="020B0604030504040204" pitchFamily="50" charset="-128"/>
                <a:ea typeface="Meiryo UI" panose="020B0604030504040204" pitchFamily="50" charset="-128"/>
              </a:rPr>
              <a:t>33</a:t>
            </a:r>
            <a:r>
              <a:rPr lang="ja-JP" altLang="en-US" sz="1400" b="1" dirty="0">
                <a:latin typeface="Meiryo UI" panose="020B0604030504040204" pitchFamily="50" charset="-128"/>
                <a:ea typeface="Meiryo UI" panose="020B0604030504040204" pitchFamily="50" charset="-128"/>
              </a:rPr>
              <a:t>係</a:t>
            </a:r>
          </a:p>
        </p:txBody>
      </p:sp>
      <p:cxnSp>
        <p:nvCxnSpPr>
          <p:cNvPr id="22" name="直線コネクタ 21"/>
          <p:cNvCxnSpPr/>
          <p:nvPr/>
        </p:nvCxnSpPr>
        <p:spPr>
          <a:xfrm>
            <a:off x="2826317" y="3791059"/>
            <a:ext cx="177991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3613430" y="3786985"/>
            <a:ext cx="1" cy="9209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4603860" y="2744193"/>
            <a:ext cx="10209" cy="3022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6168525" y="3313999"/>
            <a:ext cx="1329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9" idx="1"/>
          </p:cNvCxnSpPr>
          <p:nvPr/>
        </p:nvCxnSpPr>
        <p:spPr>
          <a:xfrm flipV="1">
            <a:off x="4596458" y="2744209"/>
            <a:ext cx="120829" cy="37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582125" y="5762576"/>
            <a:ext cx="141799" cy="11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フローチャート: 代替処理 27"/>
          <p:cNvSpPr/>
          <p:nvPr/>
        </p:nvSpPr>
        <p:spPr>
          <a:xfrm>
            <a:off x="8348627" y="3364980"/>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err="1">
                <a:solidFill>
                  <a:schemeClr val="tx1"/>
                </a:solidFill>
                <a:latin typeface="Meiryo UI" panose="020B0604030504040204" pitchFamily="50" charset="-128"/>
                <a:ea typeface="Meiryo UI" panose="020B0604030504040204" pitchFamily="50" charset="-128"/>
              </a:rPr>
              <a:t>MⅡ</a:t>
            </a:r>
            <a:r>
              <a:rPr lang="ja-JP" altLang="en-US" sz="1400" dirty="0">
                <a:solidFill>
                  <a:schemeClr val="tx1"/>
                </a:solidFill>
                <a:latin typeface="Meiryo UI" panose="020B0604030504040204" pitchFamily="50" charset="-128"/>
                <a:ea typeface="Meiryo UI" panose="020B0604030504040204" pitchFamily="50" charset="-128"/>
              </a:rPr>
              <a:t>ジャイアンツ</a:t>
            </a:r>
          </a:p>
        </p:txBody>
      </p:sp>
      <p:sp>
        <p:nvSpPr>
          <p:cNvPr id="29" name="フローチャート: 代替処理 28"/>
          <p:cNvSpPr/>
          <p:nvPr/>
        </p:nvSpPr>
        <p:spPr>
          <a:xfrm>
            <a:off x="8334768" y="2262044"/>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リングサークル</a:t>
            </a:r>
          </a:p>
        </p:txBody>
      </p:sp>
      <p:sp>
        <p:nvSpPr>
          <p:cNvPr id="30" name="フローチャート: 代替処理 29"/>
          <p:cNvSpPr/>
          <p:nvPr/>
        </p:nvSpPr>
        <p:spPr>
          <a:xfrm>
            <a:off x="8316340" y="1747485"/>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キャップサークル</a:t>
            </a:r>
          </a:p>
        </p:txBody>
      </p:sp>
      <p:sp>
        <p:nvSpPr>
          <p:cNvPr id="31" name="フローチャート: 代替処理 30"/>
          <p:cNvSpPr/>
          <p:nvPr/>
        </p:nvSpPr>
        <p:spPr>
          <a:xfrm>
            <a:off x="8335451" y="2820596"/>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err="1">
                <a:solidFill>
                  <a:schemeClr val="tx1"/>
                </a:solidFill>
                <a:latin typeface="Meiryo UI" panose="020B0604030504040204" pitchFamily="50" charset="-128"/>
                <a:ea typeface="Meiryo UI" panose="020B0604030504040204" pitchFamily="50" charset="-128"/>
              </a:rPr>
              <a:t>MⅡ</a:t>
            </a:r>
            <a:r>
              <a:rPr lang="ja-JP" altLang="en-US" sz="1400" dirty="0">
                <a:solidFill>
                  <a:schemeClr val="tx1"/>
                </a:solidFill>
                <a:latin typeface="Meiryo UI" panose="020B0604030504040204" pitchFamily="50" charset="-128"/>
                <a:ea typeface="Meiryo UI" panose="020B0604030504040204" pitchFamily="50" charset="-128"/>
              </a:rPr>
              <a:t>ドラゴンズ</a:t>
            </a:r>
          </a:p>
        </p:txBody>
      </p:sp>
      <p:sp>
        <p:nvSpPr>
          <p:cNvPr id="32" name="フローチャート: 代替処理 31"/>
          <p:cNvSpPr/>
          <p:nvPr/>
        </p:nvSpPr>
        <p:spPr>
          <a:xfrm>
            <a:off x="8361327" y="3986196"/>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ONE</a:t>
            </a: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WAY</a:t>
            </a:r>
            <a:r>
              <a:rPr lang="ja-JP" altLang="en-US" sz="1400" dirty="0">
                <a:solidFill>
                  <a:schemeClr val="tx1"/>
                </a:solidFill>
                <a:latin typeface="Meiryo UI" panose="020B0604030504040204" pitchFamily="50" charset="-128"/>
                <a:ea typeface="Meiryo UI" panose="020B0604030504040204" pitchFamily="50" charset="-128"/>
              </a:rPr>
              <a:t> </a:t>
            </a:r>
          </a:p>
        </p:txBody>
      </p:sp>
      <p:sp>
        <p:nvSpPr>
          <p:cNvPr id="33" name="フローチャート: 代替処理 32"/>
          <p:cNvSpPr/>
          <p:nvPr/>
        </p:nvSpPr>
        <p:spPr>
          <a:xfrm>
            <a:off x="8361327" y="4517780"/>
            <a:ext cx="1838061" cy="3820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イーグルサークル </a:t>
            </a:r>
          </a:p>
        </p:txBody>
      </p:sp>
      <p:cxnSp>
        <p:nvCxnSpPr>
          <p:cNvPr id="34" name="直線コネクタ 33"/>
          <p:cNvCxnSpPr/>
          <p:nvPr/>
        </p:nvCxnSpPr>
        <p:spPr>
          <a:xfrm flipV="1">
            <a:off x="6306867" y="1915874"/>
            <a:ext cx="2571" cy="53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6341064" y="4171610"/>
            <a:ext cx="2571" cy="53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6275101" y="5734996"/>
            <a:ext cx="411" cy="3344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6305112" y="3045399"/>
            <a:ext cx="2571" cy="53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9" idx="3"/>
          </p:cNvCxnSpPr>
          <p:nvPr/>
        </p:nvCxnSpPr>
        <p:spPr>
          <a:xfrm flipV="1">
            <a:off x="5843959" y="2744192"/>
            <a:ext cx="309900" cy="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7" idx="3"/>
          </p:cNvCxnSpPr>
          <p:nvPr/>
        </p:nvCxnSpPr>
        <p:spPr>
          <a:xfrm>
            <a:off x="5902235" y="4405309"/>
            <a:ext cx="44466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8" idx="3"/>
          </p:cNvCxnSpPr>
          <p:nvPr/>
        </p:nvCxnSpPr>
        <p:spPr>
          <a:xfrm flipV="1">
            <a:off x="5860056" y="5746908"/>
            <a:ext cx="429237" cy="311"/>
          </a:xfrm>
          <a:prstGeom prst="line">
            <a:avLst/>
          </a:prstGeom>
          <a:ln w="38100">
            <a:solidFill>
              <a:srgbClr val="FF5353"/>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flipV="1">
            <a:off x="6153859" y="2183840"/>
            <a:ext cx="1423" cy="11480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6306856" y="1928559"/>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6289277" y="2437195"/>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6328883" y="4177239"/>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6328007" y="4696263"/>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6259884" y="5486775"/>
            <a:ext cx="260488" cy="1973"/>
          </a:xfrm>
          <a:prstGeom prst="line">
            <a:avLst/>
          </a:prstGeom>
          <a:ln w="38100">
            <a:solidFill>
              <a:srgbClr val="FF5353"/>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6260519" y="6072627"/>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6297945" y="3053631"/>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6306385" y="3562623"/>
            <a:ext cx="260488" cy="1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7688608" y="2436990"/>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7715167" y="4171610"/>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7715167" y="4714771"/>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7684471" y="3022166"/>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7684471" y="3561007"/>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14" idx="3"/>
            <a:endCxn id="59" idx="1"/>
          </p:cNvCxnSpPr>
          <p:nvPr/>
        </p:nvCxnSpPr>
        <p:spPr>
          <a:xfrm flipV="1">
            <a:off x="7634885" y="5501421"/>
            <a:ext cx="658315" cy="1"/>
          </a:xfrm>
          <a:prstGeom prst="line">
            <a:avLst/>
          </a:prstGeom>
          <a:ln w="38100">
            <a:solidFill>
              <a:srgbClr val="FF5353"/>
            </a:solidFill>
          </a:ln>
        </p:spPr>
        <p:style>
          <a:lnRef idx="1">
            <a:schemeClr val="accent1"/>
          </a:lnRef>
          <a:fillRef idx="0">
            <a:schemeClr val="accent1"/>
          </a:fillRef>
          <a:effectRef idx="0">
            <a:schemeClr val="accent1"/>
          </a:effectRef>
          <a:fontRef idx="minor">
            <a:schemeClr val="tx1"/>
          </a:fontRef>
        </p:style>
      </p:cxnSp>
      <p:sp>
        <p:nvSpPr>
          <p:cNvPr id="56" name="フローチャート: 代替処理 55"/>
          <p:cNvSpPr/>
          <p:nvPr/>
        </p:nvSpPr>
        <p:spPr>
          <a:xfrm>
            <a:off x="1204501" y="1938657"/>
            <a:ext cx="3373363" cy="1203263"/>
          </a:xfrm>
          <a:prstGeom prst="flowChartAlternateProcess">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各サークルで日々、切磋琢磨し</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b="1" u="sng" dirty="0">
                <a:solidFill>
                  <a:schemeClr val="tx1"/>
                </a:solidFill>
                <a:latin typeface="Meiryo UI" panose="020B0604030504040204" pitchFamily="50" charset="-128"/>
                <a:ea typeface="Meiryo UI" panose="020B0604030504040204" pitchFamily="50" charset="-128"/>
              </a:rPr>
              <a:t>課内全体のサークルレベル向上</a:t>
            </a:r>
            <a:r>
              <a:rPr lang="ja-JP" altLang="en-US" sz="1600" dirty="0">
                <a:solidFill>
                  <a:schemeClr val="tx1"/>
                </a:solidFill>
                <a:latin typeface="Meiryo UI" panose="020B0604030504040204" pitchFamily="50" charset="-128"/>
                <a:ea typeface="Meiryo UI" panose="020B0604030504040204" pitchFamily="50" charset="-128"/>
              </a:rPr>
              <a:t>を</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心掛けており、サークル活動が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活発な職場です</a:t>
            </a:r>
            <a:r>
              <a:rPr lang="en-US" altLang="ja-JP" sz="1600" dirty="0">
                <a:solidFill>
                  <a:schemeClr val="tx1"/>
                </a:solidFill>
                <a:latin typeface="Meiryo UI" panose="020B0604030504040204" pitchFamily="50" charset="-128"/>
                <a:ea typeface="Meiryo UI" panose="020B0604030504040204" pitchFamily="50" charset="-128"/>
              </a:rPr>
              <a:t>‼</a:t>
            </a:r>
          </a:p>
        </p:txBody>
      </p:sp>
      <p:sp>
        <p:nvSpPr>
          <p:cNvPr id="57" name="フローチャート: 代替処理 56"/>
          <p:cNvSpPr/>
          <p:nvPr/>
        </p:nvSpPr>
        <p:spPr>
          <a:xfrm>
            <a:off x="8319747" y="5884278"/>
            <a:ext cx="1872208" cy="386651"/>
          </a:xfrm>
          <a:prstGeom prst="flowChartAlternateProcess">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Chick</a:t>
            </a:r>
            <a:r>
              <a:rPr lang="ja-JP" altLang="en-US" sz="1400" dirty="0">
                <a:solidFill>
                  <a:schemeClr val="tx1"/>
                </a:solidFill>
                <a:latin typeface="Meiryo UI" panose="020B0604030504040204" pitchFamily="50" charset="-128"/>
                <a:ea typeface="Meiryo UI" panose="020B0604030504040204" pitchFamily="50" charset="-128"/>
              </a:rPr>
              <a:t>サークル</a:t>
            </a:r>
          </a:p>
        </p:txBody>
      </p:sp>
      <p:sp>
        <p:nvSpPr>
          <p:cNvPr id="58" name="Text Box 27"/>
          <p:cNvSpPr txBox="1">
            <a:spLocks noChangeArrowheads="1"/>
          </p:cNvSpPr>
          <p:nvPr/>
        </p:nvSpPr>
        <p:spPr bwMode="auto">
          <a:xfrm>
            <a:off x="1752713" y="1397866"/>
            <a:ext cx="258897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lnSpc>
                <a:spcPct val="100000"/>
              </a:lnSpc>
              <a:spcBef>
                <a:spcPct val="0"/>
              </a:spcBef>
              <a:buFontTx/>
              <a:buNone/>
            </a:pPr>
            <a:r>
              <a:rPr kumimoji="0" lang="en-US" altLang="ja-JP" sz="1800" b="1" dirty="0">
                <a:latin typeface="Meiryo UI" panose="020B0604030504040204" pitchFamily="50" charset="-128"/>
                <a:ea typeface="Meiryo UI" panose="020B0604030504040204" pitchFamily="50" charset="-128"/>
              </a:rPr>
              <a:t>3</a:t>
            </a:r>
            <a:r>
              <a:rPr kumimoji="0" lang="ja-JP" altLang="en-US" sz="1800" b="1" dirty="0">
                <a:latin typeface="Meiryo UI" panose="020B0604030504040204" pitchFamily="50" charset="-128"/>
                <a:ea typeface="Meiryo UI" panose="020B0604030504040204" pitchFamily="50" charset="-128"/>
              </a:rPr>
              <a:t>課のサークル活動状況</a:t>
            </a:r>
          </a:p>
        </p:txBody>
      </p:sp>
      <p:sp>
        <p:nvSpPr>
          <p:cNvPr id="59" name="フローチャート: 代替処理 58"/>
          <p:cNvSpPr/>
          <p:nvPr/>
        </p:nvSpPr>
        <p:spPr>
          <a:xfrm>
            <a:off x="8293203" y="5255934"/>
            <a:ext cx="1838061" cy="490973"/>
          </a:xfrm>
          <a:prstGeom prst="flowChartAlternateProcess">
            <a:avLst/>
          </a:prstGeom>
          <a:solidFill>
            <a:schemeClr val="accent4">
              <a:lumMod val="20000"/>
              <a:lumOff val="80000"/>
            </a:schemeClr>
          </a:solidFill>
          <a:ln w="28575">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フューエルキャップ</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サークル </a:t>
            </a:r>
          </a:p>
        </p:txBody>
      </p:sp>
      <p:cxnSp>
        <p:nvCxnSpPr>
          <p:cNvPr id="60" name="直線コネクタ 59"/>
          <p:cNvCxnSpPr/>
          <p:nvPr/>
        </p:nvCxnSpPr>
        <p:spPr>
          <a:xfrm flipV="1">
            <a:off x="7657721" y="6112741"/>
            <a:ext cx="662041" cy="43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flipV="1">
            <a:off x="6278198" y="5478200"/>
            <a:ext cx="1860" cy="280535"/>
          </a:xfrm>
          <a:prstGeom prst="line">
            <a:avLst/>
          </a:prstGeom>
          <a:ln w="38100">
            <a:solidFill>
              <a:srgbClr val="FF5353"/>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6156306" y="2196915"/>
            <a:ext cx="1329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7686303" y="1928543"/>
            <a:ext cx="6461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a:off x="1034865" y="1110467"/>
            <a:ext cx="9881353" cy="5189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766356" y="1061622"/>
            <a:ext cx="1277412"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世話人</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824842" y="3110701"/>
            <a:ext cx="1366027"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河邉</a:t>
            </a:r>
            <a:r>
              <a:rPr kumimoji="1" lang="en-US" altLang="ja-JP" b="1" dirty="0">
                <a:latin typeface="Meiryo UI" panose="020B0604030504040204" pitchFamily="50" charset="-128"/>
                <a:ea typeface="Meiryo UI" panose="020B0604030504040204" pitchFamily="50" charset="-128"/>
              </a:rPr>
              <a:t> </a:t>
            </a:r>
            <a:r>
              <a:rPr kumimoji="1" lang="ja-JP" altLang="en-US" b="1" dirty="0">
                <a:latin typeface="Meiryo UI" panose="020B0604030504040204" pitchFamily="50" charset="-128"/>
                <a:ea typeface="Meiryo UI" panose="020B0604030504040204" pitchFamily="50" charset="-128"/>
              </a:rPr>
              <a:t>係長</a:t>
            </a:r>
          </a:p>
        </p:txBody>
      </p:sp>
      <p:sp>
        <p:nvSpPr>
          <p:cNvPr id="101" name="テキスト ボックス 100"/>
          <p:cNvSpPr txBox="1"/>
          <p:nvPr/>
        </p:nvSpPr>
        <p:spPr>
          <a:xfrm>
            <a:off x="3774503" y="3110701"/>
            <a:ext cx="1366027"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辻村</a:t>
            </a:r>
            <a:r>
              <a:rPr kumimoji="1"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班</a:t>
            </a:r>
            <a:r>
              <a:rPr kumimoji="1" lang="ja-JP" altLang="en-US" b="1" dirty="0">
                <a:latin typeface="Meiryo UI" panose="020B0604030504040204" pitchFamily="50" charset="-128"/>
                <a:ea typeface="Meiryo UI" panose="020B0604030504040204" pitchFamily="50" charset="-128"/>
              </a:rPr>
              <a:t>長</a:t>
            </a:r>
          </a:p>
        </p:txBody>
      </p:sp>
      <p:pic>
        <p:nvPicPr>
          <p:cNvPr id="103" name="図 102"/>
          <p:cNvPicPr>
            <a:picLocks noChangeAspect="1"/>
          </p:cNvPicPr>
          <p:nvPr/>
        </p:nvPicPr>
        <p:blipFill rotWithShape="1">
          <a:blip r:embed="rId4" cstate="print">
            <a:extLst>
              <a:ext uri="{28A0092B-C50C-407E-A947-70E740481C1C}">
                <a14:useLocalDpi xmlns:a14="http://schemas.microsoft.com/office/drawing/2010/main" val="0"/>
              </a:ext>
            </a:extLst>
          </a:blip>
          <a:srcRect l="22847" r="17631" b="8465"/>
          <a:stretch/>
        </p:blipFill>
        <p:spPr>
          <a:xfrm rot="5400000">
            <a:off x="3226791" y="1020914"/>
            <a:ext cx="1843419" cy="2126189"/>
          </a:xfrm>
          <a:prstGeom prst="rect">
            <a:avLst/>
          </a:prstGeom>
          <a:ln>
            <a:noFill/>
          </a:ln>
          <a:effectLst/>
        </p:spPr>
      </p:pic>
      <p:pic>
        <p:nvPicPr>
          <p:cNvPr id="104" name="図 10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89885" l="2100" r="100000">
                        <a14:foregroundMark x1="28998" y1="67171" x2="47011" y2="86978"/>
                        <a14:foregroundMark x1="54443" y1="75530" x2="54443" y2="75530"/>
                      </a14:backgroundRemoval>
                    </a14:imgEffect>
                  </a14:imgLayer>
                </a14:imgProps>
              </a:ext>
              <a:ext uri="{28A0092B-C50C-407E-A947-70E740481C1C}">
                <a14:useLocalDpi xmlns:a14="http://schemas.microsoft.com/office/drawing/2010/main" val="0"/>
              </a:ext>
            </a:extLst>
          </a:blip>
          <a:srcRect l="3833" t="24040" r="-1890" b="13182"/>
          <a:stretch/>
        </p:blipFill>
        <p:spPr>
          <a:xfrm>
            <a:off x="681662" y="1482504"/>
            <a:ext cx="1787217" cy="1525594"/>
          </a:xfrm>
          <a:prstGeom prst="rect">
            <a:avLst/>
          </a:prstGeom>
        </p:spPr>
      </p:pic>
      <p:sp>
        <p:nvSpPr>
          <p:cNvPr id="105" name="角丸四角形 104"/>
          <p:cNvSpPr/>
          <p:nvPr/>
        </p:nvSpPr>
        <p:spPr>
          <a:xfrm>
            <a:off x="5847961" y="1052155"/>
            <a:ext cx="6199638" cy="5451661"/>
          </a:xfrm>
          <a:prstGeom prst="roundRect">
            <a:avLst>
              <a:gd name="adj" fmla="val 8838"/>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6" name="角丸四角形 105"/>
          <p:cNvSpPr/>
          <p:nvPr/>
        </p:nvSpPr>
        <p:spPr>
          <a:xfrm>
            <a:off x="7636159" y="846853"/>
            <a:ext cx="2326419" cy="447335"/>
          </a:xfrm>
          <a:prstGeom prst="roundRect">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rPr>
              <a:t>サークルメンバー</a:t>
            </a:r>
            <a:endParaRPr kumimoji="1" lang="ja-JP" altLang="en-US" sz="2000" b="1" dirty="0">
              <a:solidFill>
                <a:srgbClr val="FF8D47"/>
              </a:solidFill>
              <a:latin typeface="Meiryo UI" panose="020B0604030504040204" pitchFamily="50" charset="-128"/>
              <a:ea typeface="Meiryo UI" panose="020B0604030504040204" pitchFamily="50" charset="-128"/>
            </a:endParaRPr>
          </a:p>
        </p:txBody>
      </p:sp>
      <p:sp>
        <p:nvSpPr>
          <p:cNvPr id="107" name="テキスト ボックス 106"/>
          <p:cNvSpPr txBox="1"/>
          <p:nvPr/>
        </p:nvSpPr>
        <p:spPr>
          <a:xfrm>
            <a:off x="5965171" y="3382297"/>
            <a:ext cx="1339527" cy="369332"/>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大崎　</a:t>
            </a:r>
            <a:endParaRPr kumimoji="1" lang="en-US" altLang="ja-JP" b="1"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6217155" y="1138059"/>
            <a:ext cx="1440160" cy="369332"/>
          </a:xfrm>
          <a:prstGeom prst="rect">
            <a:avLst/>
          </a:prstGeom>
          <a:noFill/>
        </p:spPr>
        <p:txBody>
          <a:bodyPr wrap="square" rtlCol="0">
            <a:spAutoFit/>
          </a:bodyPr>
          <a:lstStyle/>
          <a:p>
            <a:r>
              <a:rPr kumimoji="1" lang="ja-JP" altLang="en-US" b="1" dirty="0">
                <a:solidFill>
                  <a:srgbClr val="0000FF"/>
                </a:solidFill>
                <a:latin typeface="Meiryo UI" panose="020B0604030504040204" pitchFamily="50" charset="-128"/>
                <a:ea typeface="Meiryo UI" panose="020B0604030504040204" pitchFamily="50" charset="-128"/>
              </a:rPr>
              <a:t>リーダー</a:t>
            </a:r>
          </a:p>
        </p:txBody>
      </p:sp>
      <p:sp>
        <p:nvSpPr>
          <p:cNvPr id="109" name="テキスト ボックス 108"/>
          <p:cNvSpPr txBox="1"/>
          <p:nvPr/>
        </p:nvSpPr>
        <p:spPr>
          <a:xfrm>
            <a:off x="7313011" y="4749409"/>
            <a:ext cx="1415353"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中村　</a:t>
            </a:r>
          </a:p>
        </p:txBody>
      </p:sp>
      <p:sp>
        <p:nvSpPr>
          <p:cNvPr id="110" name="テキスト ボックス 109"/>
          <p:cNvSpPr txBox="1"/>
          <p:nvPr/>
        </p:nvSpPr>
        <p:spPr>
          <a:xfrm>
            <a:off x="10528212" y="3413075"/>
            <a:ext cx="1415353"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野田</a:t>
            </a:r>
            <a:r>
              <a:rPr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8020688" y="3382297"/>
            <a:ext cx="1675488"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中桐</a:t>
            </a:r>
            <a:endParaRPr kumimoji="1" lang="en-US" altLang="ja-JP" dirty="0">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9881213" y="6118433"/>
            <a:ext cx="1415353"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江尻　</a:t>
            </a:r>
            <a:endParaRPr kumimoji="1" lang="en-US" altLang="ja-JP" sz="1600" dirty="0">
              <a:latin typeface="Meiryo UI" panose="020B0604030504040204" pitchFamily="50" charset="-128"/>
              <a:ea typeface="Meiryo UI" panose="020B0604030504040204" pitchFamily="50" charset="-128"/>
            </a:endParaRPr>
          </a:p>
        </p:txBody>
      </p:sp>
      <p:sp>
        <p:nvSpPr>
          <p:cNvPr id="113" name="テキスト ボックス 112"/>
          <p:cNvSpPr txBox="1"/>
          <p:nvPr/>
        </p:nvSpPr>
        <p:spPr>
          <a:xfrm>
            <a:off x="6651153" y="6118433"/>
            <a:ext cx="1415353"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鈴木　</a:t>
            </a:r>
            <a:endParaRPr kumimoji="1" lang="en-US" altLang="ja-JP" sz="1600" dirty="0">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8128364" y="1510394"/>
            <a:ext cx="1762496" cy="369332"/>
          </a:xfrm>
          <a:prstGeom prst="rect">
            <a:avLst/>
          </a:prstGeom>
          <a:noFill/>
        </p:spPr>
        <p:txBody>
          <a:bodyPr wrap="square" rtlCol="0">
            <a:spAutoFit/>
          </a:bodyPr>
          <a:lstStyle/>
          <a:p>
            <a:r>
              <a:rPr kumimoji="1" lang="en-US" altLang="ja-JP" b="1" dirty="0">
                <a:solidFill>
                  <a:srgbClr val="0000FF"/>
                </a:solidFill>
                <a:latin typeface="Meiryo UI" panose="020B0604030504040204" pitchFamily="50" charset="-128"/>
                <a:ea typeface="Meiryo UI" panose="020B0604030504040204" pitchFamily="50" charset="-128"/>
              </a:rPr>
              <a:t>new</a:t>
            </a:r>
            <a:r>
              <a:rPr kumimoji="1" lang="ja-JP" altLang="en-US" b="1" dirty="0">
                <a:solidFill>
                  <a:srgbClr val="0000FF"/>
                </a:solidFill>
                <a:latin typeface="Meiryo UI" panose="020B0604030504040204" pitchFamily="50" charset="-128"/>
                <a:ea typeface="Meiryo UI" panose="020B0604030504040204" pitchFamily="50" charset="-128"/>
              </a:rPr>
              <a:t>メンバー</a:t>
            </a:r>
          </a:p>
        </p:txBody>
      </p:sp>
      <p:pic>
        <p:nvPicPr>
          <p:cNvPr id="115" name="図 114"/>
          <p:cNvPicPr>
            <a:picLocks noChangeAspect="1"/>
          </p:cNvPicPr>
          <p:nvPr/>
        </p:nvPicPr>
        <p:blipFill>
          <a:blip r:embed="rId7"/>
          <a:stretch>
            <a:fillRect/>
          </a:stretch>
        </p:blipFill>
        <p:spPr>
          <a:xfrm rot="1439364">
            <a:off x="9665022" y="1442954"/>
            <a:ext cx="617872" cy="882668"/>
          </a:xfrm>
          <a:prstGeom prst="rect">
            <a:avLst/>
          </a:prstGeom>
        </p:spPr>
      </p:pic>
      <p:pic>
        <p:nvPicPr>
          <p:cNvPr id="116" name="図 115"/>
          <p:cNvPicPr>
            <a:picLocks noChangeAspect="1"/>
          </p:cNvPicPr>
          <p:nvPr/>
        </p:nvPicPr>
        <p:blipFill rotWithShape="1">
          <a:blip r:embed="rId8" cstate="print">
            <a:extLst>
              <a:ext uri="{28A0092B-C50C-407E-A947-70E740481C1C}">
                <a14:useLocalDpi xmlns:a14="http://schemas.microsoft.com/office/drawing/2010/main" val="0"/>
              </a:ext>
            </a:extLst>
          </a:blip>
          <a:srcRect l="31112" t="30954" r="34730" b="29167"/>
          <a:stretch/>
        </p:blipFill>
        <p:spPr>
          <a:xfrm rot="5400000">
            <a:off x="7199608" y="3180099"/>
            <a:ext cx="1481374" cy="1372246"/>
          </a:xfrm>
          <a:prstGeom prst="rect">
            <a:avLst/>
          </a:prstGeom>
          <a:ln>
            <a:noFill/>
          </a:ln>
          <a:effectLst/>
        </p:spPr>
      </p:pic>
      <p:pic>
        <p:nvPicPr>
          <p:cNvPr id="117" name="図 116"/>
          <p:cNvPicPr>
            <a:picLocks noChangeAspect="1"/>
          </p:cNvPicPr>
          <p:nvPr/>
        </p:nvPicPr>
        <p:blipFill rotWithShape="1">
          <a:blip r:embed="rId9" cstate="print">
            <a:extLst>
              <a:ext uri="{28A0092B-C50C-407E-A947-70E740481C1C}">
                <a14:useLocalDpi xmlns:a14="http://schemas.microsoft.com/office/drawing/2010/main" val="0"/>
              </a:ext>
            </a:extLst>
          </a:blip>
          <a:srcRect l="22155" r="33444" b="7931"/>
          <a:stretch/>
        </p:blipFill>
        <p:spPr>
          <a:xfrm rot="5400000">
            <a:off x="10318946" y="1541561"/>
            <a:ext cx="1485081" cy="1828936"/>
          </a:xfrm>
          <a:prstGeom prst="rect">
            <a:avLst/>
          </a:prstGeom>
          <a:ln>
            <a:noFill/>
          </a:ln>
          <a:effectLst/>
        </p:spPr>
      </p:pic>
      <p:pic>
        <p:nvPicPr>
          <p:cNvPr id="118" name="図 117"/>
          <p:cNvPicPr>
            <a:picLocks noChangeAspect="1"/>
          </p:cNvPicPr>
          <p:nvPr/>
        </p:nvPicPr>
        <p:blipFill rotWithShape="1">
          <a:blip r:embed="rId10" cstate="print">
            <a:extLst>
              <a:ext uri="{28A0092B-C50C-407E-A947-70E740481C1C}">
                <a14:useLocalDpi xmlns:a14="http://schemas.microsoft.com/office/drawing/2010/main" val="0"/>
              </a:ext>
            </a:extLst>
          </a:blip>
          <a:srcRect l="11383" t="15353" r="31965" b="-98"/>
          <a:stretch/>
        </p:blipFill>
        <p:spPr>
          <a:xfrm rot="5400000">
            <a:off x="6044572" y="3918930"/>
            <a:ext cx="1957968" cy="2239785"/>
          </a:xfrm>
          <a:prstGeom prst="rect">
            <a:avLst/>
          </a:prstGeom>
          <a:ln>
            <a:noFill/>
          </a:ln>
          <a:effectLst/>
        </p:spPr>
      </p:pic>
      <p:pic>
        <p:nvPicPr>
          <p:cNvPr id="119" name="図 118"/>
          <p:cNvPicPr>
            <a:picLocks noChangeAspect="1"/>
          </p:cNvPicPr>
          <p:nvPr/>
        </p:nvPicPr>
        <p:blipFill rotWithShape="1">
          <a:blip r:embed="rId11"/>
          <a:srcRect l="2338" t="23716" r="4132" b="32240"/>
          <a:stretch/>
        </p:blipFill>
        <p:spPr>
          <a:xfrm>
            <a:off x="8837098" y="4369196"/>
            <a:ext cx="2875911" cy="1773475"/>
          </a:xfrm>
          <a:prstGeom prst="rect">
            <a:avLst/>
          </a:prstGeom>
        </p:spPr>
      </p:pic>
      <p:pic>
        <p:nvPicPr>
          <p:cNvPr id="120" name="図 119"/>
          <p:cNvPicPr>
            <a:picLocks noChangeAspect="1"/>
          </p:cNvPicPr>
          <p:nvPr/>
        </p:nvPicPr>
        <p:blipFill rotWithShape="1">
          <a:blip r:embed="rId12" cstate="print">
            <a:extLst>
              <a:ext uri="{28A0092B-C50C-407E-A947-70E740481C1C}">
                <a14:useLocalDpi xmlns:a14="http://schemas.microsoft.com/office/drawing/2010/main" val="0"/>
              </a:ext>
            </a:extLst>
          </a:blip>
          <a:srcRect l="34793" t="9995" r="30754" b="11650"/>
          <a:stretch/>
        </p:blipFill>
        <p:spPr>
          <a:xfrm rot="5400000">
            <a:off x="6113787" y="1232141"/>
            <a:ext cx="1637201" cy="2183872"/>
          </a:xfrm>
          <a:prstGeom prst="rect">
            <a:avLst/>
          </a:prstGeom>
          <a:ln>
            <a:noFill/>
          </a:ln>
          <a:effectLst/>
        </p:spPr>
      </p:pic>
      <p:pic>
        <p:nvPicPr>
          <p:cNvPr id="121" name="図 120"/>
          <p:cNvPicPr>
            <a:picLocks noChangeAspect="1"/>
          </p:cNvPicPr>
          <p:nvPr/>
        </p:nvPicPr>
        <p:blipFill rotWithShape="1">
          <a:blip r:embed="rId13" cstate="print">
            <a:extLst>
              <a:ext uri="{28A0092B-C50C-407E-A947-70E740481C1C}">
                <a14:useLocalDpi xmlns:a14="http://schemas.microsoft.com/office/drawing/2010/main" val="0"/>
              </a:ext>
            </a:extLst>
          </a:blip>
          <a:srcRect l="28251" t="29753" r="34815" b="21605"/>
          <a:stretch/>
        </p:blipFill>
        <p:spPr>
          <a:xfrm rot="5400000">
            <a:off x="9525195" y="3144546"/>
            <a:ext cx="1547020" cy="1521977"/>
          </a:xfrm>
          <a:prstGeom prst="rect">
            <a:avLst/>
          </a:prstGeom>
          <a:ln>
            <a:noFill/>
          </a:ln>
          <a:effectLst/>
        </p:spPr>
      </p:pic>
      <p:sp>
        <p:nvSpPr>
          <p:cNvPr id="122" name="テキスト ボックス 121"/>
          <p:cNvSpPr txBox="1"/>
          <p:nvPr/>
        </p:nvSpPr>
        <p:spPr>
          <a:xfrm>
            <a:off x="9844509" y="4749409"/>
            <a:ext cx="1415353"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角田　</a:t>
            </a:r>
            <a:endParaRPr kumimoji="1" lang="en-US" altLang="ja-JP" sz="1600" dirty="0">
              <a:latin typeface="Meiryo UI" panose="020B0604030504040204" pitchFamily="50" charset="-128"/>
              <a:ea typeface="Meiryo UI" panose="020B0604030504040204" pitchFamily="50" charset="-128"/>
            </a:endParaRPr>
          </a:p>
        </p:txBody>
      </p:sp>
      <p:pic>
        <p:nvPicPr>
          <p:cNvPr id="123" name="図 122"/>
          <p:cNvPicPr>
            <a:picLocks noChangeAspect="1"/>
          </p:cNvPicPr>
          <p:nvPr/>
        </p:nvPicPr>
        <p:blipFill rotWithShape="1">
          <a:blip r:embed="rId14" cstate="print">
            <a:extLst>
              <a:ext uri="{28A0092B-C50C-407E-A947-70E740481C1C}">
                <a14:useLocalDpi xmlns:a14="http://schemas.microsoft.com/office/drawing/2010/main" val="0"/>
              </a:ext>
            </a:extLst>
          </a:blip>
          <a:srcRect l="3680" t="16671" r="19374"/>
          <a:stretch/>
        </p:blipFill>
        <p:spPr>
          <a:xfrm>
            <a:off x="8124244" y="1860065"/>
            <a:ext cx="1632008" cy="1325526"/>
          </a:xfrm>
          <a:prstGeom prst="rect">
            <a:avLst/>
          </a:prstGeom>
        </p:spPr>
      </p:pic>
      <p:graphicFrame>
        <p:nvGraphicFramePr>
          <p:cNvPr id="125" name="表 124"/>
          <p:cNvGraphicFramePr>
            <a:graphicFrameLocks noGrp="1"/>
          </p:cNvGraphicFramePr>
          <p:nvPr>
            <p:extLst>
              <p:ext uri="{D42A27DB-BD31-4B8C-83A1-F6EECF244321}">
                <p14:modId xmlns:p14="http://schemas.microsoft.com/office/powerpoint/2010/main" val="3041244206"/>
              </p:ext>
            </p:extLst>
          </p:nvPr>
        </p:nvGraphicFramePr>
        <p:xfrm>
          <a:off x="181591" y="3618728"/>
          <a:ext cx="5583271" cy="3073553"/>
        </p:xfrm>
        <a:graphic>
          <a:graphicData uri="http://schemas.openxmlformats.org/drawingml/2006/table">
            <a:tbl>
              <a:tblPr firstRow="1" bandRow="1">
                <a:tableStyleId>{5940675A-B579-460E-94D1-54222C63F5DA}</a:tableStyleId>
              </a:tblPr>
              <a:tblGrid>
                <a:gridCol w="1512000">
                  <a:extLst>
                    <a:ext uri="{9D8B030D-6E8A-4147-A177-3AD203B41FA5}">
                      <a16:colId xmlns:a16="http://schemas.microsoft.com/office/drawing/2014/main" val="1479843415"/>
                    </a:ext>
                  </a:extLst>
                </a:gridCol>
                <a:gridCol w="4071271">
                  <a:extLst>
                    <a:ext uri="{9D8B030D-6E8A-4147-A177-3AD203B41FA5}">
                      <a16:colId xmlns:a16="http://schemas.microsoft.com/office/drawing/2014/main" val="2814615322"/>
                    </a:ext>
                  </a:extLst>
                </a:gridCol>
              </a:tblGrid>
              <a:tr h="605100">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活動歴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８年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249376"/>
                  </a:ext>
                </a:extLst>
              </a:tr>
              <a:tr h="605100">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会合回数</a:t>
                      </a:r>
                      <a:endParaRPr kumimoji="1" lang="en-US" altLang="ja-JP" sz="1800" b="1" dirty="0">
                        <a:solidFill>
                          <a:schemeClr val="tx1"/>
                        </a:solidFill>
                        <a:latin typeface="Meiryo UI" panose="020B0604030504040204" pitchFamily="50" charset="-128"/>
                        <a:ea typeface="Meiryo UI" panose="020B0604030504040204" pitchFamily="50" charset="-128"/>
                      </a:endParaRPr>
                    </a:p>
                    <a:p>
                      <a:pPr algn="ctr"/>
                      <a:r>
                        <a:rPr kumimoji="1" lang="ja-JP" altLang="en-US" sz="1800" b="1" dirty="0">
                          <a:solidFill>
                            <a:schemeClr val="tx1"/>
                          </a:solidFill>
                          <a:latin typeface="Meiryo UI" panose="020B0604030504040204" pitchFamily="50" charset="-128"/>
                          <a:ea typeface="Meiryo UI" panose="020B0604030504040204" pitchFamily="50" charset="-128"/>
                        </a:rPr>
                        <a:t>時間</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回</a:t>
                      </a:r>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時間</a:t>
                      </a:r>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回</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9688930"/>
                  </a:ext>
                </a:extLst>
              </a:tr>
              <a:tr h="605100">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モットー</a:t>
                      </a:r>
                      <a:endParaRPr kumimoji="1" lang="en-US" altLang="ja-JP" sz="1800" b="1"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kumimoji="1" lang="ja-JP" altLang="en-US" sz="1800" b="1" u="sng" dirty="0">
                          <a:solidFill>
                            <a:srgbClr val="0000FF"/>
                          </a:solidFill>
                          <a:latin typeface="Meiryo UI" panose="020B0604030504040204" pitchFamily="50" charset="-128"/>
                          <a:ea typeface="Meiryo UI" panose="020B0604030504040204" pitchFamily="50" charset="-128"/>
                        </a:rPr>
                        <a:t>自分たちの手で働きやすい環境をつくる！</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18392188"/>
                  </a:ext>
                </a:extLst>
              </a:tr>
              <a:tr h="1223273">
                <a:tc>
                  <a:txBody>
                    <a:bodyPr/>
                    <a:lstStyle/>
                    <a:p>
                      <a:pPr algn="ctr" fontAlgn="ctr" hangingPunct="0"/>
                      <a:r>
                        <a:rPr kumimoji="1" lang="ja-JP" altLang="en-US" sz="1800" b="1" dirty="0">
                          <a:solidFill>
                            <a:schemeClr val="tx1"/>
                          </a:solidFill>
                          <a:latin typeface="Meiryo UI" panose="020B0604030504040204" pitchFamily="50" charset="-128"/>
                          <a:ea typeface="Meiryo UI" panose="020B0604030504040204" pitchFamily="50" charset="-128"/>
                        </a:rPr>
                        <a:t>リーダーの</a:t>
                      </a:r>
                      <a:endParaRPr kumimoji="1" lang="en-US" altLang="ja-JP" sz="1800" b="1" dirty="0">
                        <a:solidFill>
                          <a:schemeClr val="tx1"/>
                        </a:solidFill>
                        <a:latin typeface="Meiryo UI" panose="020B0604030504040204" pitchFamily="50" charset="-128"/>
                        <a:ea typeface="Meiryo UI" panose="020B0604030504040204" pitchFamily="50" charset="-128"/>
                      </a:endParaRPr>
                    </a:p>
                    <a:p>
                      <a:pPr algn="ctr" fontAlgn="ctr" hangingPunct="0"/>
                      <a:r>
                        <a:rPr kumimoji="1" lang="ja-JP" altLang="en-US" sz="1800" b="1" dirty="0">
                          <a:solidFill>
                            <a:schemeClr val="tx1"/>
                          </a:solidFill>
                          <a:latin typeface="Meiryo UI" panose="020B0604030504040204" pitchFamily="50" charset="-128"/>
                          <a:ea typeface="Meiryo UI" panose="020B0604030504040204" pitchFamily="50" charset="-128"/>
                        </a:rPr>
                        <a:t>決意・目標</a:t>
                      </a:r>
                      <a:endParaRPr kumimoji="1" lang="en-US" altLang="ja-JP" sz="1800" b="1"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kumimoji="1" lang="ja-JP" altLang="en-US" sz="1800" b="0" dirty="0">
                          <a:solidFill>
                            <a:schemeClr val="tx1"/>
                          </a:solidFill>
                          <a:latin typeface="Meiryo UI" panose="020B0604030504040204" pitchFamily="50" charset="-128"/>
                          <a:ea typeface="Meiryo UI" panose="020B0604030504040204" pitchFamily="50" charset="-128"/>
                        </a:rPr>
                        <a:t>・</a:t>
                      </a:r>
                      <a:r>
                        <a:rPr kumimoji="1" lang="ja-JP" altLang="en-US" sz="2000" b="1" u="sng" dirty="0">
                          <a:solidFill>
                            <a:srgbClr val="0000FF"/>
                          </a:solidFill>
                          <a:latin typeface="Meiryo UI" panose="020B0604030504040204" pitchFamily="50" charset="-128"/>
                          <a:ea typeface="Meiryo UI" panose="020B0604030504040204" pitchFamily="50" charset="-128"/>
                        </a:rPr>
                        <a:t>失敗を恐れず</a:t>
                      </a:r>
                      <a:r>
                        <a:rPr kumimoji="1" lang="ja-JP" altLang="en-US" sz="1800" b="0" dirty="0">
                          <a:solidFill>
                            <a:schemeClr val="tx1"/>
                          </a:solidFill>
                          <a:latin typeface="Meiryo UI" panose="020B0604030504040204" pitchFamily="50" charset="-128"/>
                          <a:ea typeface="Meiryo UI" panose="020B0604030504040204" pitchFamily="50" charset="-128"/>
                        </a:rPr>
                        <a:t>、常に</a:t>
                      </a:r>
                      <a:r>
                        <a:rPr kumimoji="1" lang="ja-JP" altLang="en-US" sz="2000" b="1" u="sng" dirty="0">
                          <a:solidFill>
                            <a:srgbClr val="0000FF"/>
                          </a:solidFill>
                          <a:latin typeface="Meiryo UI" panose="020B0604030504040204" pitchFamily="50" charset="-128"/>
                          <a:ea typeface="Meiryo UI" panose="020B0604030504040204" pitchFamily="50" charset="-128"/>
                        </a:rPr>
                        <a:t>学び</a:t>
                      </a:r>
                      <a:r>
                        <a:rPr kumimoji="1" lang="ja-JP" altLang="en-US" sz="1800" b="0" dirty="0">
                          <a:solidFill>
                            <a:schemeClr val="tx1"/>
                          </a:solidFill>
                          <a:latin typeface="Meiryo UI" panose="020B0604030504040204" pitchFamily="50" charset="-128"/>
                          <a:ea typeface="Meiryo UI" panose="020B0604030504040204" pitchFamily="50" charset="-128"/>
                        </a:rPr>
                        <a:t>、常に</a:t>
                      </a:r>
                      <a:r>
                        <a:rPr kumimoji="1" lang="ja-JP" altLang="en-US" sz="2000" b="1" u="sng" dirty="0">
                          <a:solidFill>
                            <a:srgbClr val="0000FF"/>
                          </a:solidFill>
                          <a:latin typeface="Meiryo UI" panose="020B0604030504040204" pitchFamily="50" charset="-128"/>
                          <a:ea typeface="Meiryo UI" panose="020B0604030504040204" pitchFamily="50" charset="-128"/>
                        </a:rPr>
                        <a:t>成長</a:t>
                      </a:r>
                      <a:r>
                        <a:rPr kumimoji="1" lang="ja-JP" altLang="en-US" sz="1800" b="0" dirty="0">
                          <a:solidFill>
                            <a:schemeClr val="tx1"/>
                          </a:solidFill>
                          <a:latin typeface="Meiryo UI" panose="020B0604030504040204" pitchFamily="50" charset="-128"/>
                          <a:ea typeface="Meiryo UI" panose="020B0604030504040204" pitchFamily="50" charset="-128"/>
                        </a:rPr>
                        <a:t>！</a:t>
                      </a:r>
                      <a:endParaRPr kumimoji="1" lang="en-US" altLang="ja-JP" sz="1800" b="0" dirty="0">
                        <a:solidFill>
                          <a:schemeClr val="tx1"/>
                        </a:solidFill>
                        <a:latin typeface="Meiryo UI" panose="020B0604030504040204" pitchFamily="50" charset="-128"/>
                        <a:ea typeface="Meiryo UI" panose="020B0604030504040204" pitchFamily="50" charset="-128"/>
                      </a:endParaRPr>
                    </a:p>
                    <a:p>
                      <a:pPr algn="l"/>
                      <a:r>
                        <a:rPr kumimoji="1" lang="ja-JP" altLang="en-US" sz="1800" b="0" dirty="0">
                          <a:solidFill>
                            <a:schemeClr val="tx1"/>
                          </a:solidFill>
                          <a:latin typeface="Meiryo UI" panose="020B0604030504040204" pitchFamily="50" charset="-128"/>
                          <a:ea typeface="Meiryo UI" panose="020B0604030504040204" pitchFamily="50" charset="-128"/>
                        </a:rPr>
                        <a:t>・</a:t>
                      </a:r>
                      <a:r>
                        <a:rPr kumimoji="1" lang="ja-JP" altLang="en-US" sz="2000" b="1" u="sng" dirty="0">
                          <a:solidFill>
                            <a:srgbClr val="0000FF"/>
                          </a:solidFill>
                          <a:latin typeface="Meiryo UI" panose="020B0604030504040204" pitchFamily="50" charset="-128"/>
                          <a:ea typeface="Meiryo UI" panose="020B0604030504040204" pitchFamily="50" charset="-128"/>
                        </a:rPr>
                        <a:t>コミュニケーション</a:t>
                      </a:r>
                      <a:r>
                        <a:rPr kumimoji="1" lang="ja-JP" altLang="en-US" sz="1800" b="0" dirty="0">
                          <a:solidFill>
                            <a:schemeClr val="tx1"/>
                          </a:solidFill>
                          <a:latin typeface="Meiryo UI" panose="020B0604030504040204" pitchFamily="50" charset="-128"/>
                          <a:ea typeface="Meiryo UI" panose="020B0604030504040204" pitchFamily="50" charset="-128"/>
                        </a:rPr>
                        <a:t>を大切に</a:t>
                      </a:r>
                      <a:endParaRPr kumimoji="1" lang="en-US" altLang="ja-JP" sz="1800" b="0" dirty="0">
                        <a:solidFill>
                          <a:schemeClr val="tx1"/>
                        </a:solidFill>
                        <a:latin typeface="Meiryo UI" panose="020B0604030504040204" pitchFamily="50" charset="-128"/>
                        <a:ea typeface="Meiryo UI" panose="020B0604030504040204" pitchFamily="50" charset="-128"/>
                      </a:endParaRPr>
                    </a:p>
                    <a:p>
                      <a:pPr algn="l"/>
                      <a:r>
                        <a:rPr kumimoji="1" lang="ja-JP" altLang="en-US" sz="1800" b="0" dirty="0">
                          <a:solidFill>
                            <a:schemeClr val="tx1"/>
                          </a:solidFill>
                          <a:latin typeface="Meiryo UI" panose="020B0604030504040204" pitchFamily="50" charset="-128"/>
                          <a:ea typeface="Meiryo UI" panose="020B0604030504040204" pitchFamily="50" charset="-128"/>
                        </a:rPr>
                        <a:t>・</a:t>
                      </a:r>
                      <a:r>
                        <a:rPr kumimoji="1" lang="ja-JP" altLang="en-US" sz="2000" b="1" u="sng" dirty="0">
                          <a:solidFill>
                            <a:srgbClr val="0000FF"/>
                          </a:solidFill>
                          <a:latin typeface="Meiryo UI" panose="020B0604030504040204" pitchFamily="50" charset="-128"/>
                          <a:ea typeface="Meiryo UI" panose="020B0604030504040204" pitchFamily="50" charset="-128"/>
                        </a:rPr>
                        <a:t>全員でレベル</a:t>
                      </a:r>
                      <a:r>
                        <a:rPr kumimoji="1" lang="en-US" altLang="ja-JP" sz="2000" b="1" u="sng" dirty="0">
                          <a:solidFill>
                            <a:srgbClr val="0000FF"/>
                          </a:solidFill>
                          <a:latin typeface="Meiryo UI" panose="020B0604030504040204" pitchFamily="50" charset="-128"/>
                          <a:ea typeface="Meiryo UI" panose="020B0604030504040204" pitchFamily="50" charset="-128"/>
                        </a:rPr>
                        <a:t>UP</a:t>
                      </a:r>
                      <a:r>
                        <a:rPr kumimoji="1" lang="ja-JP" altLang="en-US" sz="1800" b="0" u="none" dirty="0">
                          <a:solidFill>
                            <a:schemeClr val="tx1"/>
                          </a:solidFill>
                          <a:latin typeface="Meiryo UI" panose="020B0604030504040204" pitchFamily="50" charset="-128"/>
                          <a:ea typeface="Meiryo UI" panose="020B0604030504040204" pitchFamily="50" charset="-128"/>
                        </a:rPr>
                        <a:t>に挑戦！</a:t>
                      </a:r>
                      <a:endParaRPr kumimoji="1" lang="en-US" altLang="ja-JP" sz="1600" b="0" u="none"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715698"/>
                  </a:ext>
                </a:extLst>
              </a:tr>
            </a:tbl>
          </a:graphicData>
        </a:graphic>
      </p:graphicFrame>
      <p:sp>
        <p:nvSpPr>
          <p:cNvPr id="126" name="テキスト ボックス 125"/>
          <p:cNvSpPr txBox="1"/>
          <p:nvPr/>
        </p:nvSpPr>
        <p:spPr>
          <a:xfrm>
            <a:off x="160518" y="81673"/>
            <a:ext cx="2377574"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サークル紹介</a:t>
            </a:r>
          </a:p>
        </p:txBody>
      </p:sp>
      <p:sp>
        <p:nvSpPr>
          <p:cNvPr id="102" name="テキスト ボックス 101"/>
          <p:cNvSpPr txBox="1"/>
          <p:nvPr/>
        </p:nvSpPr>
        <p:spPr>
          <a:xfrm>
            <a:off x="3220295" y="1061622"/>
            <a:ext cx="1890571"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アドバイザー</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93" name="テキスト ボックス 92"/>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6/31</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68074"/>
      </p:ext>
    </p:extLst>
  </p:cSld>
  <p:clrMapOvr>
    <a:masterClrMapping/>
  </p:clrMapOvr>
  <p:transition advTm="272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160518" y="799465"/>
            <a:ext cx="11871960" cy="6076330"/>
            <a:chOff x="167640" y="809625"/>
            <a:chExt cx="11871960" cy="6076330"/>
          </a:xfrm>
        </p:grpSpPr>
        <p:pic>
          <p:nvPicPr>
            <p:cNvPr id="2" name="図 1"/>
            <p:cNvPicPr>
              <a:picLocks noChangeAspect="1"/>
            </p:cNvPicPr>
            <p:nvPr/>
          </p:nvPicPr>
          <p:blipFill rotWithShape="1">
            <a:blip r:embed="rId4"/>
            <a:srcRect t="1783" r="8802" b="20119"/>
            <a:stretch/>
          </p:blipFill>
          <p:spPr>
            <a:xfrm>
              <a:off x="167640" y="809625"/>
              <a:ext cx="11871960" cy="6076330"/>
            </a:xfrm>
            <a:prstGeom prst="rect">
              <a:avLst/>
            </a:prstGeom>
          </p:spPr>
        </p:pic>
        <p:sp>
          <p:nvSpPr>
            <p:cNvPr id="39" name="正方形/長方形 38"/>
            <p:cNvSpPr/>
            <p:nvPr/>
          </p:nvSpPr>
          <p:spPr>
            <a:xfrm>
              <a:off x="11001375" y="4652010"/>
              <a:ext cx="133350" cy="14287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0943590" y="4665979"/>
              <a:ext cx="107950" cy="11493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975104" y="6328766"/>
              <a:ext cx="310896" cy="172618"/>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933222" y="6267029"/>
              <a:ext cx="394660" cy="276999"/>
            </a:xfrm>
            <a:prstGeom prst="rect">
              <a:avLst/>
            </a:prstGeom>
            <a:noFill/>
          </p:spPr>
          <p:txBody>
            <a:bodyPr wrap="none" rtlCol="0">
              <a:spAutoFit/>
            </a:bodyPr>
            <a:lstStyle/>
            <a:p>
              <a:r>
                <a:rPr kumimoji="1" lang="en-US" altLang="ja-JP" sz="1200" dirty="0">
                  <a:latin typeface="+mj-ea"/>
                  <a:ea typeface="+mj-ea"/>
                </a:rPr>
                <a:t>3.0</a:t>
              </a:r>
              <a:endParaRPr kumimoji="1" lang="ja-JP" altLang="en-US" sz="1200" dirty="0">
                <a:latin typeface="+mj-ea"/>
                <a:ea typeface="+mj-ea"/>
              </a:endParaRPr>
            </a:p>
          </p:txBody>
        </p:sp>
      </p:grpSp>
      <p:sp>
        <p:nvSpPr>
          <p:cNvPr id="11" name="正方形/長方形 10"/>
          <p:cNvSpPr/>
          <p:nvPr/>
        </p:nvSpPr>
        <p:spPr>
          <a:xfrm>
            <a:off x="789979" y="3072871"/>
            <a:ext cx="438746"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04621" y="3034976"/>
            <a:ext cx="545342" cy="230832"/>
          </a:xfrm>
          <a:prstGeom prst="rect">
            <a:avLst/>
          </a:prstGeom>
          <a:noFill/>
        </p:spPr>
        <p:txBody>
          <a:bodyPr wrap="none" rtlCol="0">
            <a:spAutoFit/>
          </a:bodyPr>
          <a:lstStyle/>
          <a:p>
            <a:r>
              <a:rPr kumimoji="1" lang="en-US" altLang="ja-JP" sz="900" dirty="0">
                <a:latin typeface="Meiryo UI" panose="020B0604030504040204" pitchFamily="50" charset="-128"/>
                <a:ea typeface="Meiryo UI" panose="020B0604030504040204" pitchFamily="50" charset="-128"/>
              </a:rPr>
              <a:t>28070</a:t>
            </a:r>
            <a:endParaRPr kumimoji="1" lang="ja-JP" altLang="en-US" sz="900" dirty="0">
              <a:latin typeface="Meiryo UI" panose="020B0604030504040204" pitchFamily="50" charset="-128"/>
              <a:ea typeface="Meiryo UI" panose="020B0604030504040204" pitchFamily="50" charset="-128"/>
            </a:endParaRPr>
          </a:p>
        </p:txBody>
      </p:sp>
      <p:sp>
        <p:nvSpPr>
          <p:cNvPr id="13" name="正方形/長方形 12"/>
          <p:cNvSpPr/>
          <p:nvPr/>
        </p:nvSpPr>
        <p:spPr>
          <a:xfrm>
            <a:off x="744701" y="3310589"/>
            <a:ext cx="484024"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04621" y="3303703"/>
            <a:ext cx="545342" cy="230832"/>
          </a:xfrm>
          <a:prstGeom prst="rect">
            <a:avLst/>
          </a:prstGeom>
          <a:noFill/>
        </p:spPr>
        <p:txBody>
          <a:bodyPr wrap="none" rtlCol="0">
            <a:spAutoFit/>
          </a:bodyPr>
          <a:lstStyle/>
          <a:p>
            <a:r>
              <a:rPr kumimoji="1" lang="en-US" altLang="ja-JP" sz="900" dirty="0">
                <a:latin typeface="Meiryo UI" panose="020B0604030504040204" pitchFamily="50" charset="-128"/>
                <a:ea typeface="Meiryo UI" panose="020B0604030504040204" pitchFamily="50" charset="-128"/>
              </a:rPr>
              <a:t>23085</a:t>
            </a:r>
            <a:endParaRPr kumimoji="1" lang="ja-JP" altLang="en-US" sz="900" dirty="0">
              <a:latin typeface="Meiryo UI" panose="020B0604030504040204" pitchFamily="50" charset="-128"/>
              <a:ea typeface="Meiryo UI" panose="020B0604030504040204" pitchFamily="50" charset="-128"/>
            </a:endParaRPr>
          </a:p>
        </p:txBody>
      </p:sp>
      <p:sp>
        <p:nvSpPr>
          <p:cNvPr id="15" name="正方形/長方形 14"/>
          <p:cNvSpPr/>
          <p:nvPr/>
        </p:nvSpPr>
        <p:spPr>
          <a:xfrm>
            <a:off x="1573925" y="3324783"/>
            <a:ext cx="569199"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545703" y="3315906"/>
            <a:ext cx="646331"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須田真矢</a:t>
            </a:r>
            <a:endParaRPr kumimoji="1" lang="ja-JP" altLang="en-US" sz="900" dirty="0">
              <a:latin typeface="Meiryo UI" panose="020B0604030504040204" pitchFamily="50" charset="-128"/>
              <a:ea typeface="Meiryo UI" panose="020B0604030504040204" pitchFamily="50" charset="-128"/>
            </a:endParaRPr>
          </a:p>
        </p:txBody>
      </p:sp>
      <p:sp>
        <p:nvSpPr>
          <p:cNvPr id="17" name="正方形/長方形 16"/>
          <p:cNvSpPr/>
          <p:nvPr/>
        </p:nvSpPr>
        <p:spPr>
          <a:xfrm>
            <a:off x="1573926" y="3059241"/>
            <a:ext cx="591424" cy="1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545703" y="3050364"/>
            <a:ext cx="619647"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河邉　誠</a:t>
            </a:r>
          </a:p>
        </p:txBody>
      </p:sp>
      <p:sp>
        <p:nvSpPr>
          <p:cNvPr id="66" name="テキスト ボックス 65"/>
          <p:cNvSpPr txBox="1"/>
          <p:nvPr/>
        </p:nvSpPr>
        <p:spPr>
          <a:xfrm>
            <a:off x="160518" y="81673"/>
            <a:ext cx="2377574"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サークル紹介</a:t>
            </a:r>
          </a:p>
        </p:txBody>
      </p:sp>
      <p:sp>
        <p:nvSpPr>
          <p:cNvPr id="93" name="テキスト ボックス 92"/>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7/31</a:t>
            </a:r>
            <a:endParaRPr kumimoji="1" lang="ja-JP" altLang="en-US" sz="12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87859" y="1746646"/>
            <a:ext cx="782319" cy="230832"/>
          </a:xfrm>
          <a:prstGeom prst="rect">
            <a:avLst/>
          </a:prstGeom>
          <a:solidFill>
            <a:schemeClr val="bg1"/>
          </a:solidFill>
        </p:spPr>
        <p:txBody>
          <a:bodyPr wrap="square" rtlCol="0">
            <a:spAutoFit/>
          </a:bodyPr>
          <a:lstStyle/>
          <a:p>
            <a:pPr algn="r"/>
            <a:r>
              <a:rPr kumimoji="1" lang="ja-JP" altLang="en-US" sz="900" dirty="0"/>
              <a:t>サークル名</a:t>
            </a:r>
          </a:p>
        </p:txBody>
      </p:sp>
      <p:sp>
        <p:nvSpPr>
          <p:cNvPr id="77" name="テキスト ボックス 76"/>
          <p:cNvSpPr txBox="1"/>
          <p:nvPr/>
        </p:nvSpPr>
        <p:spPr>
          <a:xfrm>
            <a:off x="-87859" y="1433343"/>
            <a:ext cx="782319" cy="230832"/>
          </a:xfrm>
          <a:prstGeom prst="rect">
            <a:avLst/>
          </a:prstGeom>
          <a:solidFill>
            <a:schemeClr val="bg1"/>
          </a:solidFill>
        </p:spPr>
        <p:txBody>
          <a:bodyPr wrap="square" rtlCol="0">
            <a:spAutoFit/>
          </a:bodyPr>
          <a:lstStyle/>
          <a:p>
            <a:pPr algn="r"/>
            <a:r>
              <a:rPr lang="ja-JP" altLang="en-US" sz="900" dirty="0"/>
              <a:t>　　　　所属</a:t>
            </a:r>
            <a:endParaRPr kumimoji="1" lang="ja-JP" altLang="en-US" sz="900" dirty="0"/>
          </a:p>
        </p:txBody>
      </p:sp>
      <p:sp>
        <p:nvSpPr>
          <p:cNvPr id="78" name="テキスト ボックス 77"/>
          <p:cNvSpPr txBox="1"/>
          <p:nvPr/>
        </p:nvSpPr>
        <p:spPr>
          <a:xfrm>
            <a:off x="-87859" y="2084227"/>
            <a:ext cx="782319" cy="230832"/>
          </a:xfrm>
          <a:prstGeom prst="rect">
            <a:avLst/>
          </a:prstGeom>
          <a:solidFill>
            <a:schemeClr val="bg1"/>
          </a:solidFill>
        </p:spPr>
        <p:txBody>
          <a:bodyPr wrap="square" rtlCol="0">
            <a:spAutoFit/>
          </a:bodyPr>
          <a:lstStyle/>
          <a:p>
            <a:pPr algn="r"/>
            <a:r>
              <a:rPr lang="ja-JP" altLang="en-US" sz="900" dirty="0"/>
              <a:t>　　リーダー</a:t>
            </a:r>
            <a:endParaRPr kumimoji="1" lang="ja-JP" altLang="en-US" sz="900" dirty="0"/>
          </a:p>
        </p:txBody>
      </p:sp>
      <p:sp>
        <p:nvSpPr>
          <p:cNvPr id="79" name="角丸四角形 78"/>
          <p:cNvSpPr/>
          <p:nvPr/>
        </p:nvSpPr>
        <p:spPr>
          <a:xfrm>
            <a:off x="85060" y="4087845"/>
            <a:ext cx="2573080" cy="2547388"/>
          </a:xfrm>
          <a:prstGeom prst="roundRect">
            <a:avLst/>
          </a:prstGeom>
          <a:noFill/>
          <a:ln w="28575">
            <a:solidFill>
              <a:srgbClr val="5D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角丸四角形 79"/>
          <p:cNvSpPr/>
          <p:nvPr/>
        </p:nvSpPr>
        <p:spPr>
          <a:xfrm>
            <a:off x="5692551" y="1376148"/>
            <a:ext cx="3414009" cy="2579164"/>
          </a:xfrm>
          <a:prstGeom prst="roundRect">
            <a:avLst/>
          </a:prstGeom>
          <a:noFill/>
          <a:ln w="28575">
            <a:solidFill>
              <a:srgbClr val="5D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81" name="直線コネクタ 80"/>
          <p:cNvCxnSpPr/>
          <p:nvPr/>
        </p:nvCxnSpPr>
        <p:spPr>
          <a:xfrm>
            <a:off x="7089140" y="3339137"/>
            <a:ext cx="488316" cy="0"/>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562851" y="2879090"/>
            <a:ext cx="152335" cy="474359"/>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83" name="星 5 82"/>
          <p:cNvSpPr/>
          <p:nvPr/>
        </p:nvSpPr>
        <p:spPr>
          <a:xfrm>
            <a:off x="7481086" y="3243346"/>
            <a:ext cx="179448" cy="16147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84" name="図 83" descr="[フリーイラスト] 6種類の指差す手のセットでアハ体験 - GAHAG | 著作権フリー写真・イラスト素材集"/>
          <p:cNvPicPr>
            <a:picLocks noChangeAspect="1"/>
          </p:cNvPicPr>
          <p:nvPr/>
        </p:nvPicPr>
        <p:blipFill rotWithShape="1">
          <a:blip r:embed="rId5" cstate="print">
            <a:extLst>
              <a:ext uri="{28A0092B-C50C-407E-A947-70E740481C1C}">
                <a14:useLocalDpi xmlns:a14="http://schemas.microsoft.com/office/drawing/2010/main" val="0"/>
              </a:ext>
            </a:extLst>
          </a:blip>
          <a:srcRect r="75525" b="53402"/>
          <a:stretch/>
        </p:blipFill>
        <p:spPr>
          <a:xfrm rot="19339740">
            <a:off x="2791125" y="5999302"/>
            <a:ext cx="402669" cy="572571"/>
          </a:xfrm>
          <a:prstGeom prst="rect">
            <a:avLst/>
          </a:prstGeom>
        </p:spPr>
      </p:pic>
      <p:sp>
        <p:nvSpPr>
          <p:cNvPr id="85" name="角丸四角形 84"/>
          <p:cNvSpPr/>
          <p:nvPr/>
        </p:nvSpPr>
        <p:spPr>
          <a:xfrm>
            <a:off x="3275590" y="6059044"/>
            <a:ext cx="7524611" cy="675501"/>
          </a:xfrm>
          <a:prstGeom prst="roundRect">
            <a:avLst/>
          </a:prstGeom>
          <a:solidFill>
            <a:schemeClr val="bg1"/>
          </a:solidFill>
          <a:ln w="38100">
            <a:solidFill>
              <a:srgbClr val="FFF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85000"/>
                    <a:lumOff val="15000"/>
                  </a:schemeClr>
                </a:solidFill>
                <a:latin typeface="Meiryo UI" panose="020B0604030504040204" pitchFamily="50" charset="-128"/>
                <a:ea typeface="Meiryo UI" panose="020B0604030504040204" pitchFamily="50" charset="-128"/>
              </a:rPr>
              <a:t>全体のサークルレベルから</a:t>
            </a:r>
            <a:r>
              <a:rPr lang="en-US" altLang="ja-JP" b="1" u="sng" dirty="0">
                <a:solidFill>
                  <a:schemeClr val="tx1">
                    <a:lumMod val="85000"/>
                    <a:lumOff val="15000"/>
                  </a:schemeClr>
                </a:solidFill>
                <a:latin typeface="Meiryo UI" panose="020B0604030504040204" pitchFamily="50" charset="-128"/>
                <a:ea typeface="Meiryo UI" panose="020B0604030504040204" pitchFamily="50" charset="-128"/>
              </a:rPr>
              <a:t>X</a:t>
            </a:r>
            <a:r>
              <a:rPr lang="ja-JP" altLang="en-US" b="1" u="sng" dirty="0">
                <a:solidFill>
                  <a:schemeClr val="tx1">
                    <a:lumMod val="85000"/>
                    <a:lumOff val="15000"/>
                  </a:schemeClr>
                </a:solidFill>
                <a:latin typeface="Meiryo UI" panose="020B0604030504040204" pitchFamily="50" charset="-128"/>
                <a:ea typeface="Meiryo UI" panose="020B0604030504040204" pitchFamily="50" charset="-128"/>
              </a:rPr>
              <a:t>軸：サークル能力が低く</a:t>
            </a:r>
            <a:endParaRPr lang="en-US" altLang="ja-JP" b="1" u="sng"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どのようにレベルを上げるのか</a:t>
            </a:r>
            <a:r>
              <a:rPr lang="ja-JP" altLang="en-US" b="1" u="sng" dirty="0">
                <a:solidFill>
                  <a:schemeClr val="tx1">
                    <a:lumMod val="85000"/>
                    <a:lumOff val="15000"/>
                  </a:schemeClr>
                </a:solidFill>
                <a:latin typeface="Meiryo UI" panose="020B0604030504040204" pitchFamily="50" charset="-128"/>
                <a:ea typeface="Meiryo UI" panose="020B0604030504040204" pitchFamily="50" charset="-128"/>
              </a:rPr>
              <a:t>個人レベル評価を実施</a:t>
            </a:r>
            <a:endParaRPr lang="en-US" altLang="ja-JP" b="1" u="sng"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6" name="テキスト ボックス 85"/>
          <p:cNvSpPr txBox="1"/>
          <p:nvPr/>
        </p:nvSpPr>
        <p:spPr>
          <a:xfrm>
            <a:off x="-243840" y="2730073"/>
            <a:ext cx="956319" cy="230832"/>
          </a:xfrm>
          <a:prstGeom prst="rect">
            <a:avLst/>
          </a:prstGeom>
          <a:solidFill>
            <a:schemeClr val="bg1"/>
          </a:solidFill>
        </p:spPr>
        <p:txBody>
          <a:bodyPr wrap="square" rtlCol="0">
            <a:spAutoFit/>
          </a:bodyPr>
          <a:lstStyle/>
          <a:p>
            <a:pPr algn="r"/>
            <a:r>
              <a:rPr lang="ja-JP" altLang="en-US" sz="900" dirty="0"/>
              <a:t>　　アドバイザー</a:t>
            </a:r>
            <a:endParaRPr kumimoji="1" lang="ja-JP" altLang="en-US" sz="900" dirty="0"/>
          </a:p>
        </p:txBody>
      </p:sp>
      <p:sp>
        <p:nvSpPr>
          <p:cNvPr id="87" name="テキスト ボックス 86"/>
          <p:cNvSpPr txBox="1"/>
          <p:nvPr/>
        </p:nvSpPr>
        <p:spPr>
          <a:xfrm>
            <a:off x="-247650" y="3038921"/>
            <a:ext cx="956319" cy="230832"/>
          </a:xfrm>
          <a:prstGeom prst="rect">
            <a:avLst/>
          </a:prstGeom>
          <a:solidFill>
            <a:schemeClr val="bg1"/>
          </a:solidFill>
        </p:spPr>
        <p:txBody>
          <a:bodyPr wrap="square" rtlCol="0">
            <a:spAutoFit/>
          </a:bodyPr>
          <a:lstStyle/>
          <a:p>
            <a:pPr algn="r"/>
            <a:r>
              <a:rPr lang="ja-JP" altLang="en-US" sz="900" dirty="0"/>
              <a:t>　　世話人</a:t>
            </a:r>
            <a:endParaRPr kumimoji="1" lang="ja-JP" altLang="en-US" sz="900" dirty="0"/>
          </a:p>
        </p:txBody>
      </p:sp>
      <p:sp>
        <p:nvSpPr>
          <p:cNvPr id="88" name="テキスト ボックス 87"/>
          <p:cNvSpPr txBox="1"/>
          <p:nvPr/>
        </p:nvSpPr>
        <p:spPr>
          <a:xfrm>
            <a:off x="-249347" y="3303062"/>
            <a:ext cx="956319" cy="230832"/>
          </a:xfrm>
          <a:prstGeom prst="rect">
            <a:avLst/>
          </a:prstGeom>
          <a:solidFill>
            <a:schemeClr val="bg1"/>
          </a:solidFill>
        </p:spPr>
        <p:txBody>
          <a:bodyPr wrap="square" rtlCol="0">
            <a:spAutoFit/>
          </a:bodyPr>
          <a:lstStyle/>
          <a:p>
            <a:pPr algn="r"/>
            <a:r>
              <a:rPr lang="ja-JP" altLang="en-US" sz="900" dirty="0"/>
              <a:t>　　支援者</a:t>
            </a:r>
            <a:endParaRPr kumimoji="1" lang="ja-JP" altLang="en-US" sz="900" dirty="0"/>
          </a:p>
        </p:txBody>
      </p:sp>
      <p:sp>
        <p:nvSpPr>
          <p:cNvPr id="89" name="正方形/長方形 88"/>
          <p:cNvSpPr/>
          <p:nvPr/>
        </p:nvSpPr>
        <p:spPr>
          <a:xfrm>
            <a:off x="0" y="792479"/>
            <a:ext cx="12039600" cy="6063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90" name="図 89"/>
          <p:cNvPicPr>
            <a:picLocks noChangeAspect="1"/>
          </p:cNvPicPr>
          <p:nvPr/>
        </p:nvPicPr>
        <p:blipFill rotWithShape="1">
          <a:blip r:embed="rId6"/>
          <a:srcRect r="5495" b="8293"/>
          <a:stretch/>
        </p:blipFill>
        <p:spPr>
          <a:xfrm>
            <a:off x="843077" y="1167073"/>
            <a:ext cx="10521086" cy="5576478"/>
          </a:xfrm>
          <a:prstGeom prst="rect">
            <a:avLst/>
          </a:prstGeom>
        </p:spPr>
      </p:pic>
      <p:sp>
        <p:nvSpPr>
          <p:cNvPr id="91" name="テキスト ボックス 309"/>
          <p:cNvSpPr txBox="1">
            <a:spLocks noChangeArrowheads="1"/>
          </p:cNvSpPr>
          <p:nvPr/>
        </p:nvSpPr>
        <p:spPr bwMode="auto">
          <a:xfrm>
            <a:off x="2499591" y="820655"/>
            <a:ext cx="378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dirty="0">
                <a:latin typeface="Meiryo UI" panose="020B0604030504040204" pitchFamily="50" charset="-128"/>
                <a:ea typeface="Meiryo UI" panose="020B0604030504040204" pitchFamily="50" charset="-128"/>
              </a:rPr>
              <a:t>２０２３年度個人レベル評価を実施</a:t>
            </a:r>
          </a:p>
        </p:txBody>
      </p:sp>
      <p:pic>
        <p:nvPicPr>
          <p:cNvPr id="92" name="図 91"/>
          <p:cNvPicPr>
            <a:picLocks noChangeAspect="1"/>
          </p:cNvPicPr>
          <p:nvPr/>
        </p:nvPicPr>
        <p:blipFill>
          <a:blip r:embed="rId7"/>
          <a:stretch>
            <a:fillRect/>
          </a:stretch>
        </p:blipFill>
        <p:spPr>
          <a:xfrm>
            <a:off x="5906652" y="875022"/>
            <a:ext cx="3865199" cy="243861"/>
          </a:xfrm>
          <a:prstGeom prst="rect">
            <a:avLst/>
          </a:prstGeom>
        </p:spPr>
      </p:pic>
      <p:sp>
        <p:nvSpPr>
          <p:cNvPr id="94" name="正方形/長方形 93"/>
          <p:cNvSpPr/>
          <p:nvPr/>
        </p:nvSpPr>
        <p:spPr>
          <a:xfrm>
            <a:off x="5891017" y="3354111"/>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正方形/長方形 94"/>
          <p:cNvSpPr/>
          <p:nvPr/>
        </p:nvSpPr>
        <p:spPr>
          <a:xfrm>
            <a:off x="5961852" y="3872874"/>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正方形/長方形 95"/>
          <p:cNvSpPr/>
          <p:nvPr/>
        </p:nvSpPr>
        <p:spPr>
          <a:xfrm>
            <a:off x="5916438" y="4866372"/>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正方形/長方形 96"/>
          <p:cNvSpPr/>
          <p:nvPr/>
        </p:nvSpPr>
        <p:spPr>
          <a:xfrm>
            <a:off x="5906206" y="4329905"/>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8" name="テキスト ボックス 97"/>
          <p:cNvSpPr txBox="1"/>
          <p:nvPr/>
        </p:nvSpPr>
        <p:spPr>
          <a:xfrm>
            <a:off x="5872833" y="3802424"/>
            <a:ext cx="513282"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3.8</a:t>
            </a:r>
            <a:endParaRPr kumimoji="1" lang="ja-JP" altLang="en-US" sz="1600"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5871024" y="3337722"/>
            <a:ext cx="513282"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3.8</a:t>
            </a:r>
            <a:endParaRPr kumimoji="1" lang="ja-JP" altLang="en-US" sz="1600"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5871024" y="4331594"/>
            <a:ext cx="513282" cy="338554"/>
          </a:xfrm>
          <a:prstGeom prst="rect">
            <a:avLst/>
          </a:prstGeom>
          <a:noFill/>
        </p:spPr>
        <p:txBody>
          <a:bodyPr wrap="none" rtlCol="0">
            <a:spAutoFit/>
          </a:bodyPr>
          <a:lstStyle/>
          <a:p>
            <a:r>
              <a:rPr lang="en-US" altLang="ja-JP" sz="1600" dirty="0">
                <a:latin typeface="Meiryo UI" panose="020B0604030504040204" pitchFamily="50" charset="-128"/>
                <a:ea typeface="Meiryo UI" panose="020B0604030504040204" pitchFamily="50" charset="-128"/>
              </a:rPr>
              <a:t>4.4</a:t>
            </a:r>
            <a:endParaRPr kumimoji="1" lang="ja-JP" altLang="en-US" sz="1600" dirty="0">
              <a:latin typeface="Meiryo UI" panose="020B0604030504040204" pitchFamily="50" charset="-128"/>
              <a:ea typeface="Meiryo UI" panose="020B0604030504040204" pitchFamily="50" charset="-128"/>
            </a:endParaRPr>
          </a:p>
        </p:txBody>
      </p:sp>
      <p:sp>
        <p:nvSpPr>
          <p:cNvPr id="101" name="正方形/長方形 100"/>
          <p:cNvSpPr/>
          <p:nvPr/>
        </p:nvSpPr>
        <p:spPr>
          <a:xfrm>
            <a:off x="5906206" y="5329610"/>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2" name="正方形/長方形 101"/>
          <p:cNvSpPr/>
          <p:nvPr/>
        </p:nvSpPr>
        <p:spPr>
          <a:xfrm>
            <a:off x="5906206" y="5862108"/>
            <a:ext cx="374364" cy="22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5871024" y="4817262"/>
            <a:ext cx="513282"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3.2</a:t>
            </a:r>
            <a:endParaRPr kumimoji="1" lang="ja-JP" altLang="en-US" sz="1600"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5871024" y="5340277"/>
            <a:ext cx="513282"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3.2</a:t>
            </a:r>
            <a:endParaRPr kumimoji="1" lang="ja-JP" altLang="en-US" sz="1600" dirty="0">
              <a:latin typeface="Meiryo UI" panose="020B0604030504040204" pitchFamily="50" charset="-128"/>
              <a:ea typeface="Meiryo UI" panose="020B0604030504040204" pitchFamily="50" charset="-128"/>
            </a:endParaRPr>
          </a:p>
        </p:txBody>
      </p:sp>
      <p:sp>
        <p:nvSpPr>
          <p:cNvPr id="105" name="テキスト ボックス 104"/>
          <p:cNvSpPr txBox="1"/>
          <p:nvPr/>
        </p:nvSpPr>
        <p:spPr>
          <a:xfrm>
            <a:off x="5871024" y="5821591"/>
            <a:ext cx="513282" cy="338554"/>
          </a:xfrm>
          <a:prstGeom prst="rect">
            <a:avLst/>
          </a:prstGeom>
          <a:noFill/>
        </p:spPr>
        <p:txBody>
          <a:bodyPr wrap="none" rtlCol="0">
            <a:spAutoFit/>
          </a:bodyPr>
          <a:lstStyle/>
          <a:p>
            <a:r>
              <a:rPr lang="en-US" altLang="ja-JP" sz="1600" dirty="0">
                <a:latin typeface="Meiryo UI" panose="020B0604030504040204" pitchFamily="50" charset="-128"/>
                <a:ea typeface="Meiryo UI" panose="020B0604030504040204" pitchFamily="50" charset="-128"/>
              </a:rPr>
              <a:t>2</a:t>
            </a:r>
            <a:r>
              <a:rPr kumimoji="1" lang="en-US" altLang="ja-JP" sz="1600" dirty="0">
                <a:latin typeface="Meiryo UI" panose="020B0604030504040204" pitchFamily="50" charset="-128"/>
                <a:ea typeface="Meiryo UI" panose="020B0604030504040204" pitchFamily="50" charset="-128"/>
              </a:rPr>
              <a:t>.8</a:t>
            </a:r>
            <a:endParaRPr kumimoji="1" lang="ja-JP" altLang="en-US" sz="1600" dirty="0">
              <a:latin typeface="Meiryo UI" panose="020B0604030504040204" pitchFamily="50" charset="-128"/>
              <a:ea typeface="Meiryo UI" panose="020B0604030504040204" pitchFamily="50" charset="-128"/>
            </a:endParaRPr>
          </a:p>
        </p:txBody>
      </p:sp>
      <p:sp>
        <p:nvSpPr>
          <p:cNvPr id="106" name="正方形/長方形 105"/>
          <p:cNvSpPr/>
          <p:nvPr/>
        </p:nvSpPr>
        <p:spPr>
          <a:xfrm>
            <a:off x="8332381" y="792480"/>
            <a:ext cx="3707219" cy="494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7" name="正方形/長方形 106"/>
          <p:cNvSpPr/>
          <p:nvPr/>
        </p:nvSpPr>
        <p:spPr>
          <a:xfrm rot="5400000">
            <a:off x="4008220" y="4312820"/>
            <a:ext cx="501385" cy="4342066"/>
          </a:xfrm>
          <a:prstGeom prst="rect">
            <a:avLst/>
          </a:prstGeom>
          <a:noFill/>
          <a:ln w="28575">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9" name="図 108">
            <a:extLst>
              <a:ext uri="{FF2B5EF4-FFF2-40B4-BE49-F238E27FC236}">
                <a16:creationId xmlns:a16="http://schemas.microsoft.com/office/drawing/2014/main" id="{84653600-3BCF-4096-9319-4A892E0C656B}"/>
              </a:ext>
            </a:extLst>
          </p:cNvPr>
          <p:cNvPicPr>
            <a:picLocks noChangeAspect="1"/>
          </p:cNvPicPr>
          <p:nvPr/>
        </p:nvPicPr>
        <p:blipFill>
          <a:blip r:embed="rId8"/>
          <a:stretch>
            <a:fillRect/>
          </a:stretch>
        </p:blipFill>
        <p:spPr>
          <a:xfrm>
            <a:off x="954466" y="6274292"/>
            <a:ext cx="303319" cy="433313"/>
          </a:xfrm>
          <a:prstGeom prst="rect">
            <a:avLst/>
          </a:prstGeom>
        </p:spPr>
      </p:pic>
      <p:sp>
        <p:nvSpPr>
          <p:cNvPr id="110" name="正方形/長方形 109"/>
          <p:cNvSpPr/>
          <p:nvPr/>
        </p:nvSpPr>
        <p:spPr>
          <a:xfrm>
            <a:off x="-731520" y="767472"/>
            <a:ext cx="13655040" cy="637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111" name="グループ化 110"/>
          <p:cNvGrpSpPr/>
          <p:nvPr/>
        </p:nvGrpSpPr>
        <p:grpSpPr>
          <a:xfrm>
            <a:off x="1306408" y="1529891"/>
            <a:ext cx="10683494" cy="1949626"/>
            <a:chOff x="570536" y="380758"/>
            <a:chExt cx="10522608" cy="2550402"/>
          </a:xfrm>
        </p:grpSpPr>
        <p:pic>
          <p:nvPicPr>
            <p:cNvPr id="112" name="図 111"/>
            <p:cNvPicPr>
              <a:picLocks noChangeAspect="1"/>
            </p:cNvPicPr>
            <p:nvPr/>
          </p:nvPicPr>
          <p:blipFill rotWithShape="1">
            <a:blip r:embed="rId9"/>
            <a:srcRect b="63205"/>
            <a:stretch/>
          </p:blipFill>
          <p:spPr>
            <a:xfrm>
              <a:off x="570536" y="380758"/>
              <a:ext cx="10522608" cy="2052562"/>
            </a:xfrm>
            <a:prstGeom prst="rect">
              <a:avLst/>
            </a:prstGeom>
          </p:spPr>
        </p:pic>
        <p:pic>
          <p:nvPicPr>
            <p:cNvPr id="113" name="図 112"/>
            <p:cNvPicPr>
              <a:picLocks noChangeAspect="1"/>
            </p:cNvPicPr>
            <p:nvPr/>
          </p:nvPicPr>
          <p:blipFill rotWithShape="1">
            <a:blip r:embed="rId9"/>
            <a:srcRect t="90980" b="96"/>
            <a:stretch/>
          </p:blipFill>
          <p:spPr>
            <a:xfrm>
              <a:off x="570536" y="2433320"/>
              <a:ext cx="10522608" cy="497840"/>
            </a:xfrm>
            <a:prstGeom prst="rect">
              <a:avLst/>
            </a:prstGeom>
          </p:spPr>
        </p:pic>
      </p:grpSp>
      <p:sp>
        <p:nvSpPr>
          <p:cNvPr id="115" name="テキスト ボックス 309"/>
          <p:cNvSpPr txBox="1">
            <a:spLocks noChangeArrowheads="1"/>
          </p:cNvSpPr>
          <p:nvPr/>
        </p:nvSpPr>
        <p:spPr bwMode="auto">
          <a:xfrm>
            <a:off x="1982234" y="1159158"/>
            <a:ext cx="378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dirty="0">
                <a:latin typeface="Meiryo UI" panose="020B0604030504040204" pitchFamily="50" charset="-128"/>
                <a:ea typeface="Meiryo UI" panose="020B0604030504040204" pitchFamily="50" charset="-128"/>
              </a:rPr>
              <a:t>２０２３年度個人レベル評価を実施</a:t>
            </a:r>
          </a:p>
        </p:txBody>
      </p:sp>
      <p:sp>
        <p:nvSpPr>
          <p:cNvPr id="116" name="正方形/長方形 115"/>
          <p:cNvSpPr/>
          <p:nvPr/>
        </p:nvSpPr>
        <p:spPr>
          <a:xfrm flipV="1">
            <a:off x="2418053" y="1089072"/>
            <a:ext cx="6718009" cy="84608"/>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1">
              <a:latin typeface="Meiryo UI" panose="020B0604030504040204" pitchFamily="50" charset="-128"/>
              <a:ea typeface="Meiryo UI" panose="020B0604030504040204" pitchFamily="50" charset="-128"/>
            </a:endParaRPr>
          </a:p>
        </p:txBody>
      </p:sp>
      <p:pic>
        <p:nvPicPr>
          <p:cNvPr id="117" name="図 116"/>
          <p:cNvPicPr>
            <a:picLocks noChangeAspect="1"/>
          </p:cNvPicPr>
          <p:nvPr/>
        </p:nvPicPr>
        <p:blipFill>
          <a:blip r:embed="rId7"/>
          <a:stretch>
            <a:fillRect/>
          </a:stretch>
        </p:blipFill>
        <p:spPr>
          <a:xfrm>
            <a:off x="5389295" y="1213525"/>
            <a:ext cx="3865199" cy="243861"/>
          </a:xfrm>
          <a:prstGeom prst="rect">
            <a:avLst/>
          </a:prstGeom>
        </p:spPr>
      </p:pic>
      <p:sp>
        <p:nvSpPr>
          <p:cNvPr id="118" name="正方形/長方形 117"/>
          <p:cNvSpPr/>
          <p:nvPr/>
        </p:nvSpPr>
        <p:spPr>
          <a:xfrm>
            <a:off x="2123860" y="767472"/>
            <a:ext cx="7450137" cy="573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フューエルキャップサークル</a:t>
            </a:r>
            <a:r>
              <a:rPr lang="en-US" altLang="ja-JP"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個人レベル評価・教育目標</a:t>
            </a:r>
            <a:r>
              <a:rPr lang="en-US" altLang="ja-JP" sz="2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p:txBody>
      </p:sp>
      <p:pic>
        <p:nvPicPr>
          <p:cNvPr id="119" name="図 118">
            <a:extLst>
              <a:ext uri="{FF2B5EF4-FFF2-40B4-BE49-F238E27FC236}">
                <a16:creationId xmlns:a16="http://schemas.microsoft.com/office/drawing/2014/main" id="{84653600-3BCF-4096-9319-4A892E0C656B}"/>
              </a:ext>
            </a:extLst>
          </p:cNvPr>
          <p:cNvPicPr>
            <a:picLocks noChangeAspect="1"/>
          </p:cNvPicPr>
          <p:nvPr/>
        </p:nvPicPr>
        <p:blipFill>
          <a:blip r:embed="rId8"/>
          <a:stretch>
            <a:fillRect/>
          </a:stretch>
        </p:blipFill>
        <p:spPr>
          <a:xfrm>
            <a:off x="1421950" y="3110152"/>
            <a:ext cx="215862" cy="308374"/>
          </a:xfrm>
          <a:prstGeom prst="rect">
            <a:avLst/>
          </a:prstGeom>
        </p:spPr>
      </p:pic>
      <p:sp>
        <p:nvSpPr>
          <p:cNvPr id="120" name="下矢印 119"/>
          <p:cNvSpPr/>
          <p:nvPr/>
        </p:nvSpPr>
        <p:spPr>
          <a:xfrm rot="10800000">
            <a:off x="6199386" y="3477887"/>
            <a:ext cx="855765" cy="761867"/>
          </a:xfrm>
          <a:prstGeom prst="downArrow">
            <a:avLst/>
          </a:prstGeom>
          <a:solidFill>
            <a:srgbClr val="AD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角丸四角形 120"/>
          <p:cNvSpPr/>
          <p:nvPr/>
        </p:nvSpPr>
        <p:spPr>
          <a:xfrm>
            <a:off x="9734944" y="948960"/>
            <a:ext cx="472394" cy="3515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10184188" y="936113"/>
            <a:ext cx="1782564"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レベルアップ箇所</a:t>
            </a:r>
            <a:endParaRPr lang="en-US" altLang="ja-JP" sz="1600" dirty="0">
              <a:latin typeface="Meiryo UI" panose="020B0604030504040204" pitchFamily="50" charset="-128"/>
              <a:ea typeface="Meiryo UI" panose="020B0604030504040204" pitchFamily="50" charset="-128"/>
            </a:endParaRPr>
          </a:p>
        </p:txBody>
      </p:sp>
      <p:sp>
        <p:nvSpPr>
          <p:cNvPr id="123" name="角丸四角形 122"/>
          <p:cNvSpPr/>
          <p:nvPr/>
        </p:nvSpPr>
        <p:spPr>
          <a:xfrm>
            <a:off x="228863" y="3572430"/>
            <a:ext cx="3286584" cy="551740"/>
          </a:xfrm>
          <a:prstGeom prst="roundRect">
            <a:avLst/>
          </a:prstGeom>
          <a:solidFill>
            <a:srgbClr val="FFFCC9"/>
          </a:solidFill>
          <a:ln w="38100">
            <a:solidFill>
              <a:srgbClr val="FEE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レベルアップ</a:t>
            </a:r>
            <a:r>
              <a:rPr kumimoji="1" lang="ja-JP" altLang="en-US" b="1" dirty="0">
                <a:solidFill>
                  <a:schemeClr val="tx1"/>
                </a:solidFill>
                <a:latin typeface="Meiryo UI" panose="020B0604030504040204" pitchFamily="50" charset="-128"/>
                <a:ea typeface="Meiryo UI" panose="020B0604030504040204" pitchFamily="50" charset="-128"/>
              </a:rPr>
              <a:t>対象者の中桐さん</a:t>
            </a:r>
          </a:p>
        </p:txBody>
      </p:sp>
      <p:grpSp>
        <p:nvGrpSpPr>
          <p:cNvPr id="124" name="グループ化 123"/>
          <p:cNvGrpSpPr/>
          <p:nvPr/>
        </p:nvGrpSpPr>
        <p:grpSpPr>
          <a:xfrm>
            <a:off x="85081" y="1118026"/>
            <a:ext cx="2012272" cy="1740532"/>
            <a:chOff x="661070" y="4455848"/>
            <a:chExt cx="2012272" cy="1740532"/>
          </a:xfrm>
        </p:grpSpPr>
        <p:pic>
          <p:nvPicPr>
            <p:cNvPr id="125" name="図 124"/>
            <p:cNvPicPr>
              <a:picLocks noChangeAspect="1"/>
            </p:cNvPicPr>
            <p:nvPr/>
          </p:nvPicPr>
          <p:blipFill rotWithShape="1">
            <a:blip r:embed="rId10" cstate="print">
              <a:extLst>
                <a:ext uri="{28A0092B-C50C-407E-A947-70E740481C1C}">
                  <a14:useLocalDpi xmlns:a14="http://schemas.microsoft.com/office/drawing/2010/main" val="0"/>
                </a:ext>
              </a:extLst>
            </a:blip>
            <a:srcRect l="3680" t="16671" r="19374"/>
            <a:stretch/>
          </p:blipFill>
          <p:spPr>
            <a:xfrm>
              <a:off x="661070" y="4562001"/>
              <a:ext cx="2012272" cy="1634379"/>
            </a:xfrm>
            <a:prstGeom prst="rect">
              <a:avLst/>
            </a:prstGeom>
          </p:spPr>
        </p:pic>
        <p:pic>
          <p:nvPicPr>
            <p:cNvPr id="126" name="Picture 2" descr="https://2.bp.blogspot.com/-iLvMf6s3b6M/V0QnoQqvVzI/AAAAAAAA69w/AdU5l6HIy3MX5CTXrfbMNNLbuksyyoC3QCLcB/s800/small_star7_yello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465271">
              <a:off x="1045725" y="4575237"/>
              <a:ext cx="343790" cy="328559"/>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https://1.bp.blogspot.com/-CTsKHabdPZE/V0QnoHW9JEI/AAAAAAAA69s/ww1kp4CHRJompaGKOwkvWiUOdB6khjz7gCLcB/s800/small_star6_orang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566487">
              <a:off x="2263024" y="4455848"/>
              <a:ext cx="319168" cy="28014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角丸四角形 127"/>
          <p:cNvSpPr/>
          <p:nvPr/>
        </p:nvSpPr>
        <p:spPr>
          <a:xfrm>
            <a:off x="103938" y="4737805"/>
            <a:ext cx="5359312" cy="181891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91730" y="4290292"/>
            <a:ext cx="2538810" cy="584775"/>
          </a:xfrm>
          <a:prstGeom prst="rect">
            <a:avLst/>
          </a:prstGeom>
          <a:solidFill>
            <a:srgbClr val="0000FF"/>
          </a:solidFill>
        </p:spPr>
        <p:txBody>
          <a:bodyPr wrap="square" rtlCol="0">
            <a:spAutoFit/>
          </a:bodyPr>
          <a:lstStyle/>
          <a:p>
            <a:r>
              <a:rPr kumimoji="1" lang="ja-JP" altLang="en-US" sz="1600" b="1" dirty="0">
                <a:solidFill>
                  <a:schemeClr val="bg1"/>
                </a:solidFill>
                <a:latin typeface="Meiryo UI" panose="020B0604030504040204" pitchFamily="50" charset="-128"/>
                <a:ea typeface="Meiryo UI" panose="020B0604030504040204" pitchFamily="50" charset="-128"/>
              </a:rPr>
              <a:t>「重点項目」</a:t>
            </a:r>
            <a:endParaRPr kumimoji="1" lang="en-US" altLang="ja-JP" sz="1600" b="1" dirty="0">
              <a:solidFill>
                <a:schemeClr val="bg1"/>
              </a:solidFill>
              <a:latin typeface="Meiryo UI" panose="020B0604030504040204" pitchFamily="50" charset="-128"/>
              <a:ea typeface="Meiryo UI" panose="020B0604030504040204" pitchFamily="50" charset="-128"/>
            </a:endParaRPr>
          </a:p>
          <a:p>
            <a:r>
              <a:rPr kumimoji="1" lang="ja-JP" altLang="en-US" sz="1600" b="1" dirty="0">
                <a:solidFill>
                  <a:schemeClr val="bg1"/>
                </a:solidFill>
                <a:latin typeface="Meiryo UI" panose="020B0604030504040204" pitchFamily="50" charset="-128"/>
                <a:ea typeface="Meiryo UI" panose="020B0604030504040204" pitchFamily="50" charset="-128"/>
              </a:rPr>
              <a:t>　</a:t>
            </a:r>
            <a:r>
              <a:rPr kumimoji="1" lang="en-US" altLang="ja-JP" sz="1600" b="1" dirty="0">
                <a:solidFill>
                  <a:schemeClr val="bg1"/>
                </a:solidFill>
                <a:latin typeface="Meiryo UI" panose="020B0604030504040204" pitchFamily="50" charset="-128"/>
                <a:ea typeface="Meiryo UI" panose="020B0604030504040204" pitchFamily="50" charset="-128"/>
              </a:rPr>
              <a:t>x</a:t>
            </a:r>
            <a:r>
              <a:rPr kumimoji="1" lang="ja-JP" altLang="en-US" sz="1600" b="1" dirty="0">
                <a:solidFill>
                  <a:schemeClr val="bg1"/>
                </a:solidFill>
                <a:latin typeface="Meiryo UI" panose="020B0604030504040204" pitchFamily="50" charset="-128"/>
                <a:ea typeface="Meiryo UI" panose="020B0604030504040204" pitchFamily="50" charset="-128"/>
              </a:rPr>
              <a:t>軸　レベル</a:t>
            </a:r>
            <a:r>
              <a:rPr kumimoji="1" lang="en-US" altLang="ja-JP" sz="1600" b="1" dirty="0">
                <a:solidFill>
                  <a:schemeClr val="bg1"/>
                </a:solidFill>
                <a:latin typeface="Meiryo UI" panose="020B0604030504040204" pitchFamily="50" charset="-128"/>
                <a:ea typeface="Meiryo UI" panose="020B0604030504040204" pitchFamily="50" charset="-128"/>
              </a:rPr>
              <a:t>UP</a:t>
            </a:r>
            <a:r>
              <a:rPr kumimoji="1" lang="ja-JP" altLang="en-US" sz="1600" b="1" dirty="0">
                <a:solidFill>
                  <a:schemeClr val="bg1"/>
                </a:solidFill>
                <a:latin typeface="Meiryo UI" panose="020B0604030504040204" pitchFamily="50" charset="-128"/>
                <a:ea typeface="Meiryo UI" panose="020B0604030504040204" pitchFamily="50" charset="-128"/>
              </a:rPr>
              <a:t>のポイント</a:t>
            </a:r>
          </a:p>
        </p:txBody>
      </p:sp>
      <p:sp>
        <p:nvSpPr>
          <p:cNvPr id="130" name="テキスト ボックス 129"/>
          <p:cNvSpPr txBox="1"/>
          <p:nvPr/>
        </p:nvSpPr>
        <p:spPr>
          <a:xfrm>
            <a:off x="170028" y="4887571"/>
            <a:ext cx="5558906" cy="1877437"/>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イ</a:t>
            </a:r>
            <a:r>
              <a:rPr kumimoji="1" lang="en-US" altLang="ja-JP" b="1" dirty="0">
                <a:latin typeface="Meiryo UI" panose="020B0604030504040204" pitchFamily="50" charset="-128"/>
                <a:ea typeface="Meiryo UI" panose="020B0604030504040204" pitchFamily="50" charset="-128"/>
              </a:rPr>
              <a:t>…QC</a:t>
            </a:r>
            <a:r>
              <a:rPr kumimoji="1" lang="ja-JP" altLang="en-US" b="1" dirty="0">
                <a:latin typeface="Meiryo UI" panose="020B0604030504040204" pitchFamily="50" charset="-128"/>
                <a:ea typeface="Meiryo UI" panose="020B0604030504040204" pitchFamily="50" charset="-128"/>
              </a:rPr>
              <a:t>的考え</a:t>
            </a:r>
            <a:endParaRPr lang="en-US" altLang="ja-JP"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b="1" u="sng" dirty="0">
                <a:solidFill>
                  <a:srgbClr val="0000FF"/>
                </a:solidFill>
                <a:latin typeface="Meiryo UI" panose="020B0604030504040204" pitchFamily="50" charset="-128"/>
                <a:ea typeface="Meiryo UI" panose="020B0604030504040204" pitchFamily="50" charset="-128"/>
              </a:rPr>
              <a:t>現地・現物・現実の</a:t>
            </a:r>
            <a:r>
              <a:rPr lang="en-US" altLang="ja-JP" b="1" u="sng" dirty="0">
                <a:solidFill>
                  <a:srgbClr val="0000FF"/>
                </a:solidFill>
                <a:latin typeface="Meiryo UI" panose="020B0604030504040204" pitchFamily="50" charset="-128"/>
                <a:ea typeface="Meiryo UI" panose="020B0604030504040204" pitchFamily="50" charset="-128"/>
              </a:rPr>
              <a:t>3</a:t>
            </a:r>
            <a:r>
              <a:rPr lang="ja-JP" altLang="en-US" b="1" u="sng" dirty="0">
                <a:solidFill>
                  <a:srgbClr val="0000FF"/>
                </a:solidFill>
                <a:latin typeface="Meiryo UI" panose="020B0604030504040204" pitchFamily="50" charset="-128"/>
                <a:ea typeface="Meiryo UI" panose="020B0604030504040204" pitchFamily="50" charset="-128"/>
              </a:rPr>
              <a:t>現主義</a:t>
            </a:r>
            <a:r>
              <a:rPr lang="ja-JP" altLang="en-US" sz="1600" dirty="0">
                <a:latin typeface="Meiryo UI" panose="020B0604030504040204" pitchFamily="50" charset="-128"/>
                <a:ea typeface="Meiryo UI" panose="020B0604030504040204" pitchFamily="50" charset="-128"/>
              </a:rPr>
              <a:t>の考え方を実践を通じて学ぶ</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ハ</a:t>
            </a:r>
            <a:r>
              <a:rPr lang="en-US" altLang="ja-JP" b="1" dirty="0">
                <a:latin typeface="Meiryo UI" panose="020B0604030504040204" pitchFamily="50" charset="-128"/>
                <a:ea typeface="Meiryo UI" panose="020B0604030504040204" pitchFamily="50" charset="-128"/>
              </a:rPr>
              <a:t>…QC</a:t>
            </a:r>
            <a:r>
              <a:rPr lang="ja-JP" altLang="en-US" b="1" dirty="0">
                <a:latin typeface="Meiryo UI" panose="020B0604030504040204" pitchFamily="50" charset="-128"/>
                <a:ea typeface="Meiryo UI" panose="020B0604030504040204" pitchFamily="50" charset="-128"/>
              </a:rPr>
              <a:t>手法</a:t>
            </a:r>
            <a:endParaRPr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ＱＣ</a:t>
            </a:r>
            <a:r>
              <a:rPr kumimoji="1" lang="en-US" altLang="ja-JP" sz="1600" dirty="0">
                <a:latin typeface="Meiryo UI" panose="020B0604030504040204" pitchFamily="50" charset="-128"/>
                <a:ea typeface="Meiryo UI" panose="020B0604030504040204" pitchFamily="50" charset="-128"/>
              </a:rPr>
              <a:t>7</a:t>
            </a:r>
            <a:r>
              <a:rPr kumimoji="1" lang="ja-JP" altLang="en-US" sz="1600" dirty="0">
                <a:latin typeface="Meiryo UI" panose="020B0604030504040204" pitchFamily="50" charset="-128"/>
                <a:ea typeface="Meiryo UI" panose="020B0604030504040204" pitchFamily="50" charset="-128"/>
              </a:rPr>
              <a:t>つ道具の種類・目的を知り</a:t>
            </a:r>
            <a:r>
              <a:rPr kumimoji="1" lang="ja-JP" altLang="en-US" b="1" u="sng" dirty="0">
                <a:solidFill>
                  <a:srgbClr val="0000FF"/>
                </a:solidFill>
                <a:latin typeface="Meiryo UI" panose="020B0604030504040204" pitchFamily="50" charset="-128"/>
                <a:ea typeface="Meiryo UI" panose="020B0604030504040204" pitchFamily="50" charset="-128"/>
              </a:rPr>
              <a:t>実践から理解を深める</a:t>
            </a:r>
            <a:endParaRPr kumimoji="1" lang="en-US" altLang="ja-JP" sz="1600" b="1" u="sng" dirty="0">
              <a:solidFill>
                <a:srgbClr val="0000FF"/>
              </a:solidFill>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グラフ</a:t>
            </a:r>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パレート図、特性要因図</a:t>
            </a:r>
            <a:r>
              <a:rPr lang="ja-JP" altLang="en-US" sz="1600" dirty="0">
                <a:latin typeface="Meiryo UI" panose="020B0604030504040204" pitchFamily="50" charset="-128"/>
                <a:ea typeface="Meiryo UI" panose="020B0604030504040204" pitchFamily="50" charset="-128"/>
              </a:rPr>
              <a:t>、ヒストグラム、散布図など）</a:t>
            </a:r>
            <a:r>
              <a:rPr kumimoji="1"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p:txBody>
      </p:sp>
      <p:sp>
        <p:nvSpPr>
          <p:cNvPr id="131" name="テキスト ボックス 130"/>
          <p:cNvSpPr txBox="1"/>
          <p:nvPr/>
        </p:nvSpPr>
        <p:spPr>
          <a:xfrm>
            <a:off x="6399899" y="3708242"/>
            <a:ext cx="428322" cy="523220"/>
          </a:xfrm>
          <a:prstGeom prst="rect">
            <a:avLst/>
          </a:prstGeom>
          <a:noFill/>
        </p:spPr>
        <p:txBody>
          <a:bodyPr wrap="none" rtlCol="0">
            <a:spAutoFit/>
          </a:bodyPr>
          <a:lstStyle/>
          <a:p>
            <a:r>
              <a:rPr kumimoji="1" lang="en-US" altLang="ja-JP" sz="2800" b="1" dirty="0">
                <a:solidFill>
                  <a:srgbClr val="FF0000"/>
                </a:solidFill>
                <a:latin typeface="Meiryo UI" panose="020B0604030504040204" pitchFamily="50" charset="-128"/>
                <a:ea typeface="Meiryo UI" panose="020B0604030504040204" pitchFamily="50" charset="-128"/>
              </a:rPr>
              <a:t>2</a:t>
            </a:r>
            <a:endParaRPr kumimoji="1" lang="ja-JP" altLang="en-US" sz="2800" b="1" dirty="0">
              <a:solidFill>
                <a:srgbClr val="FF0000"/>
              </a:solidFill>
              <a:latin typeface="Meiryo UI" panose="020B0604030504040204" pitchFamily="50" charset="-128"/>
              <a:ea typeface="Meiryo UI" panose="020B0604030504040204" pitchFamily="50" charset="-128"/>
            </a:endParaRPr>
          </a:p>
        </p:txBody>
      </p:sp>
      <p:sp>
        <p:nvSpPr>
          <p:cNvPr id="132" name="角丸四角形 131"/>
          <p:cNvSpPr/>
          <p:nvPr/>
        </p:nvSpPr>
        <p:spPr>
          <a:xfrm>
            <a:off x="2573616" y="1720772"/>
            <a:ext cx="766484" cy="1749254"/>
          </a:xfrm>
          <a:prstGeom prst="roundRect">
            <a:avLst>
              <a:gd name="adj" fmla="val 79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5276311" y="4176439"/>
            <a:ext cx="1761759" cy="369332"/>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a:t>
            </a:r>
            <a:r>
              <a:rPr kumimoji="1" lang="ja-JP" altLang="en-US" b="1" dirty="0">
                <a:latin typeface="Meiryo UI" panose="020B0604030504040204" pitchFamily="50" charset="-128"/>
                <a:ea typeface="Meiryo UI" panose="020B0604030504040204" pitchFamily="50" charset="-128"/>
              </a:rPr>
              <a:t>ＱＣ</a:t>
            </a:r>
            <a:r>
              <a:rPr kumimoji="1" lang="en-US" altLang="ja-JP" b="1" dirty="0">
                <a:latin typeface="Meiryo UI" panose="020B0604030504040204" pitchFamily="50" charset="-128"/>
                <a:ea typeface="Meiryo UI" panose="020B0604030504040204" pitchFamily="50" charset="-128"/>
              </a:rPr>
              <a:t>7</a:t>
            </a:r>
            <a:r>
              <a:rPr kumimoji="1" lang="ja-JP" altLang="en-US" b="1" dirty="0">
                <a:latin typeface="Meiryo UI" panose="020B0604030504040204" pitchFamily="50" charset="-128"/>
                <a:ea typeface="Meiryo UI" panose="020B0604030504040204" pitchFamily="50" charset="-128"/>
              </a:rPr>
              <a:t>つ道具</a:t>
            </a:r>
            <a:r>
              <a:rPr lang="ja-JP" altLang="en-US" sz="1400" b="1" dirty="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p:txBody>
      </p:sp>
      <p:sp>
        <p:nvSpPr>
          <p:cNvPr id="134" name="四角形吹き出し 133"/>
          <p:cNvSpPr/>
          <p:nvPr/>
        </p:nvSpPr>
        <p:spPr>
          <a:xfrm>
            <a:off x="5536634" y="4539644"/>
            <a:ext cx="4256198" cy="2104225"/>
          </a:xfrm>
          <a:prstGeom prst="wedgeRectCallout">
            <a:avLst>
              <a:gd name="adj1" fmla="val -58850"/>
              <a:gd name="adj2" fmla="val 235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5" name="Picture 2" descr="https://i.ytimg.com/vi/JwAQ7C6GrbA/hqdefault.jpg"/>
          <p:cNvPicPr>
            <a:picLocks noChangeAspect="1" noChangeArrowheads="1"/>
          </p:cNvPicPr>
          <p:nvPr/>
        </p:nvPicPr>
        <p:blipFill rotWithShape="1">
          <a:blip r:embed="rId13">
            <a:extLst>
              <a:ext uri="{28A0092B-C50C-407E-A947-70E740481C1C}">
                <a14:useLocalDpi xmlns:a14="http://schemas.microsoft.com/office/drawing/2010/main" val="0"/>
              </a:ext>
            </a:extLst>
          </a:blip>
          <a:srcRect l="2633" t="31445" r="1838" b="6124"/>
          <a:stretch/>
        </p:blipFill>
        <p:spPr bwMode="auto">
          <a:xfrm>
            <a:off x="5567032" y="4615707"/>
            <a:ext cx="4137861" cy="2028162"/>
          </a:xfrm>
          <a:prstGeom prst="rect">
            <a:avLst/>
          </a:prstGeom>
          <a:noFill/>
          <a:extLst>
            <a:ext uri="{909E8E84-426E-40DD-AFC4-6F175D3DCCD1}">
              <a14:hiddenFill xmlns:a14="http://schemas.microsoft.com/office/drawing/2010/main">
                <a:solidFill>
                  <a:srgbClr val="FFFFFF"/>
                </a:solidFill>
              </a14:hiddenFill>
            </a:ext>
          </a:extLst>
        </p:spPr>
      </p:pic>
      <p:sp>
        <p:nvSpPr>
          <p:cNvPr id="136" name="角丸四角形 135"/>
          <p:cNvSpPr/>
          <p:nvPr/>
        </p:nvSpPr>
        <p:spPr>
          <a:xfrm>
            <a:off x="4089926" y="1720772"/>
            <a:ext cx="768307" cy="1758389"/>
          </a:xfrm>
          <a:prstGeom prst="roundRect">
            <a:avLst>
              <a:gd name="adj" fmla="val 79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6644538" y="3493409"/>
            <a:ext cx="1761759"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レベル</a:t>
            </a:r>
            <a:r>
              <a:rPr lang="en-US" altLang="ja-JP" b="1" dirty="0">
                <a:latin typeface="Meiryo UI" panose="020B0604030504040204" pitchFamily="50" charset="-128"/>
                <a:ea typeface="Meiryo UI" panose="020B0604030504040204" pitchFamily="50" charset="-128"/>
              </a:rPr>
              <a:t>UP</a:t>
            </a:r>
            <a:r>
              <a:rPr lang="ja-JP" altLang="en-US" b="1" dirty="0">
                <a:latin typeface="Meiryo UI" panose="020B0604030504040204" pitchFamily="50" charset="-128"/>
                <a:ea typeface="Meiryo UI" panose="020B0604030504040204" pitchFamily="50" charset="-128"/>
              </a:rPr>
              <a:t>目標</a:t>
            </a:r>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p:txBody>
      </p:sp>
      <p:sp>
        <p:nvSpPr>
          <p:cNvPr id="138" name="角丸四角形 137"/>
          <p:cNvSpPr/>
          <p:nvPr/>
        </p:nvSpPr>
        <p:spPr>
          <a:xfrm>
            <a:off x="9864452" y="4239754"/>
            <a:ext cx="2249794" cy="1066201"/>
          </a:xfrm>
          <a:prstGeom prst="round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9" name="テキスト ボックス 138"/>
          <p:cNvSpPr txBox="1"/>
          <p:nvPr/>
        </p:nvSpPr>
        <p:spPr>
          <a:xfrm>
            <a:off x="9770105" y="4291655"/>
            <a:ext cx="2438488" cy="1015663"/>
          </a:xfrm>
          <a:prstGeom prst="rect">
            <a:avLst/>
          </a:prstGeom>
          <a:noFill/>
        </p:spPr>
        <p:txBody>
          <a:bodyPr wrap="none" rtlCol="0">
            <a:spAutoFit/>
          </a:bodyPr>
          <a:lstStyle/>
          <a:p>
            <a:pPr algn="ctr"/>
            <a:r>
              <a:rPr lang="ja-JP" altLang="en-US" sz="2400" b="1" u="sng" dirty="0">
                <a:solidFill>
                  <a:srgbClr val="0000FF"/>
                </a:solidFill>
                <a:latin typeface="Meiryo UI" panose="020B0604030504040204" pitchFamily="50" charset="-128"/>
                <a:ea typeface="Meiryo UI" panose="020B0604030504040204" pitchFamily="50" charset="-128"/>
              </a:rPr>
              <a:t>新人を育成</a:t>
            </a:r>
            <a:r>
              <a:rPr lang="ja-JP" altLang="en-US" sz="1600" dirty="0">
                <a:latin typeface="Meiryo UI" panose="020B0604030504040204" pitchFamily="50" charset="-128"/>
                <a:ea typeface="Meiryo UI" panose="020B0604030504040204" pitchFamily="50" charset="-128"/>
              </a:rPr>
              <a:t>することで</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サークル全体レベルを</a:t>
            </a:r>
            <a:endParaRPr lang="en-US" altLang="ja-JP" sz="1600" dirty="0">
              <a:latin typeface="Meiryo UI" panose="020B0604030504040204" pitchFamily="50" charset="-128"/>
              <a:ea typeface="Meiryo UI" panose="020B0604030504040204" pitchFamily="50" charset="-128"/>
            </a:endParaRPr>
          </a:p>
          <a:p>
            <a:pPr algn="ctr"/>
            <a:r>
              <a:rPr kumimoji="1" lang="en-US" altLang="ja-JP" sz="2000" b="1" dirty="0">
                <a:latin typeface="Meiryo UI" panose="020B0604030504040204" pitchFamily="50" charset="-128"/>
                <a:ea typeface="Meiryo UI" panose="020B0604030504040204" pitchFamily="50" charset="-128"/>
              </a:rPr>
              <a:t>B</a:t>
            </a:r>
            <a:r>
              <a:rPr kumimoji="1" lang="ja-JP" altLang="en-US" sz="2000" b="1" dirty="0">
                <a:latin typeface="Meiryo UI" panose="020B0604030504040204" pitchFamily="50" charset="-128"/>
                <a:ea typeface="Meiryo UI" panose="020B0604030504040204" pitchFamily="50" charset="-128"/>
              </a:rPr>
              <a:t>ゾーンへ！！</a:t>
            </a:r>
            <a:endParaRPr kumimoji="1" lang="ja-JP" altLang="en-US" sz="2800" b="1" dirty="0">
              <a:solidFill>
                <a:srgbClr val="FF5353"/>
              </a:solidFill>
              <a:latin typeface="Meiryo UI" panose="020B0604030504040204" pitchFamily="50" charset="-128"/>
              <a:ea typeface="Meiryo UI" panose="020B0604030504040204" pitchFamily="50" charset="-128"/>
            </a:endParaRPr>
          </a:p>
        </p:txBody>
      </p:sp>
      <p:pic>
        <p:nvPicPr>
          <p:cNvPr id="140" name="図 1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7575" y="5305955"/>
            <a:ext cx="2206670" cy="1567897"/>
          </a:xfrm>
          <a:prstGeom prst="rect">
            <a:avLst/>
          </a:prstGeom>
        </p:spPr>
      </p:pic>
    </p:spTree>
    <p:custDataLst>
      <p:tags r:id="rId1"/>
    </p:custDataLst>
    <p:extLst>
      <p:ext uri="{BB962C8B-B14F-4D97-AF65-F5344CB8AC3E}">
        <p14:creationId xmlns:p14="http://schemas.microsoft.com/office/powerpoint/2010/main" val="625958826"/>
      </p:ext>
    </p:extLst>
  </p:cSld>
  <p:clrMapOvr>
    <a:masterClrMapping/>
  </p:clrMapOvr>
  <p:transition advTm="361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childTnLst>
                          </p:cTn>
                        </p:par>
                        <p:par>
                          <p:cTn id="20" fill="hold">
                            <p:stCondLst>
                              <p:cond delay="500"/>
                            </p:stCondLst>
                            <p:childTnLst>
                              <p:par>
                                <p:cTn id="21" presetID="8" presetClass="emph" presetSubtype="0" fill="hold" grpId="1" nodeType="afterEffect">
                                  <p:stCondLst>
                                    <p:cond delay="0"/>
                                  </p:stCondLst>
                                  <p:childTnLst>
                                    <p:animRot by="21600000">
                                      <p:cBhvr>
                                        <p:cTn id="22" dur="2000" fill="hold"/>
                                        <p:tgtEl>
                                          <p:spTgt spid="8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500"/>
                                        <p:tgtEl>
                                          <p:spTgt spid="8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fade">
                                      <p:cBhvr>
                                        <p:cTn id="38" dur="500"/>
                                        <p:tgtEl>
                                          <p:spTgt spid="9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0" presetClass="exit" presetSubtype="0" fill="hold" grpId="0" nodeType="withEffect">
                                  <p:stCondLst>
                                    <p:cond delay="0"/>
                                  </p:stCondLst>
                                  <p:childTnLst>
                                    <p:animEffect transition="out" filter="fade">
                                      <p:cBhvr>
                                        <p:cTn id="70" dur="500"/>
                                        <p:tgtEl>
                                          <p:spTgt spid="106"/>
                                        </p:tgtEl>
                                      </p:cBhvr>
                                    </p:animEffect>
                                    <p:set>
                                      <p:cBhvr>
                                        <p:cTn id="71" dur="1" fill="hold">
                                          <p:stCondLst>
                                            <p:cond delay="499"/>
                                          </p:stCondLst>
                                        </p:cTn>
                                        <p:tgtEl>
                                          <p:spTgt spid="10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7"/>
                                        </p:tgtEl>
                                        <p:attrNameLst>
                                          <p:attrName>style.visibility</p:attrName>
                                        </p:attrNameLst>
                                      </p:cBhvr>
                                      <p:to>
                                        <p:strVal val="visible"/>
                                      </p:to>
                                    </p:set>
                                  </p:childTnLst>
                                </p:cTn>
                              </p:par>
                            </p:childTnLst>
                          </p:cTn>
                        </p:par>
                        <p:par>
                          <p:cTn id="76" fill="hold">
                            <p:stCondLst>
                              <p:cond delay="0"/>
                            </p:stCondLst>
                            <p:childTnLst>
                              <p:par>
                                <p:cTn id="77" presetID="26" presetClass="emph" presetSubtype="0" fill="hold" grpId="1" nodeType="afterEffect">
                                  <p:stCondLst>
                                    <p:cond delay="0"/>
                                  </p:stCondLst>
                                  <p:childTnLst>
                                    <p:animEffect transition="out" filter="fade">
                                      <p:cBhvr>
                                        <p:cTn id="78" dur="500" tmFilter="0, 0; .2, .5; .8, .5; 1, 0"/>
                                        <p:tgtEl>
                                          <p:spTgt spid="107"/>
                                        </p:tgtEl>
                                      </p:cBhvr>
                                    </p:animEffect>
                                    <p:animScale>
                                      <p:cBhvr>
                                        <p:cTn id="79" dur="250" autoRev="1" fill="hold"/>
                                        <p:tgtEl>
                                          <p:spTgt spid="107"/>
                                        </p:tgtEl>
                                      </p:cBhvr>
                                      <p:by x="105000" y="105000"/>
                                    </p:animScale>
                                  </p:childTnLst>
                                </p:cTn>
                              </p:par>
                              <p:par>
                                <p:cTn id="80" presetID="10" presetClass="entr" presetSubtype="0" fill="hold" nodeType="withEffect">
                                  <p:stCondLst>
                                    <p:cond delay="0"/>
                                  </p:stCondLst>
                                  <p:childTnLst>
                                    <p:set>
                                      <p:cBhvr>
                                        <p:cTn id="81" dur="1" fill="hold">
                                          <p:stCondLst>
                                            <p:cond delay="0"/>
                                          </p:stCondLst>
                                        </p:cTn>
                                        <p:tgtEl>
                                          <p:spTgt spid="109"/>
                                        </p:tgtEl>
                                        <p:attrNameLst>
                                          <p:attrName>style.visibility</p:attrName>
                                        </p:attrNameLst>
                                      </p:cBhvr>
                                      <p:to>
                                        <p:strVal val="visible"/>
                                      </p:to>
                                    </p:set>
                                    <p:animEffect transition="in" filter="fade">
                                      <p:cBhvr>
                                        <p:cTn id="82" dur="500"/>
                                        <p:tgtEl>
                                          <p:spTgt spid="10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9"/>
                                        </p:tgtEl>
                                        <p:attrNameLst>
                                          <p:attrName>style.visibility</p:attrName>
                                        </p:attrNameLst>
                                      </p:cBhvr>
                                      <p:to>
                                        <p:strVal val="visible"/>
                                      </p:to>
                                    </p:set>
                                    <p:animEffect transition="in" filter="fade">
                                      <p:cBhvr>
                                        <p:cTn id="87" dur="500"/>
                                        <p:tgtEl>
                                          <p:spTgt spid="119"/>
                                        </p:tgtEl>
                                      </p:cBhvr>
                                    </p:animEffect>
                                  </p:childTnLst>
                                </p:cTn>
                              </p:par>
                              <p:par>
                                <p:cTn id="88" presetID="10" presetClass="entr" presetSubtype="0" fill="hold"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fade">
                                      <p:cBhvr>
                                        <p:cTn id="90" dur="500"/>
                                        <p:tgtEl>
                                          <p:spTgt spid="11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animEffect transition="in" filter="fade">
                                      <p:cBhvr>
                                        <p:cTn id="93" dur="500"/>
                                        <p:tgtEl>
                                          <p:spTgt spid="11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5"/>
                                        </p:tgtEl>
                                        <p:attrNameLst>
                                          <p:attrName>style.visibility</p:attrName>
                                        </p:attrNameLst>
                                      </p:cBhvr>
                                      <p:to>
                                        <p:strVal val="visible"/>
                                      </p:to>
                                    </p:set>
                                    <p:animEffect transition="in" filter="fade">
                                      <p:cBhvr>
                                        <p:cTn id="96" dur="500"/>
                                        <p:tgtEl>
                                          <p:spTgt spid="11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fade">
                                      <p:cBhvr>
                                        <p:cTn id="99" dur="500"/>
                                        <p:tgtEl>
                                          <p:spTgt spid="116"/>
                                        </p:tgtEl>
                                      </p:cBhvr>
                                    </p:animEffect>
                                  </p:childTnLst>
                                </p:cTn>
                              </p:par>
                              <p:par>
                                <p:cTn id="100" presetID="10" presetClass="entr" presetSubtype="0" fill="hold" nodeType="withEffect">
                                  <p:stCondLst>
                                    <p:cond delay="0"/>
                                  </p:stCondLst>
                                  <p:childTnLst>
                                    <p:set>
                                      <p:cBhvr>
                                        <p:cTn id="101" dur="1" fill="hold">
                                          <p:stCondLst>
                                            <p:cond delay="0"/>
                                          </p:stCondLst>
                                        </p:cTn>
                                        <p:tgtEl>
                                          <p:spTgt spid="124"/>
                                        </p:tgtEl>
                                        <p:attrNameLst>
                                          <p:attrName>style.visibility</p:attrName>
                                        </p:attrNameLst>
                                      </p:cBhvr>
                                      <p:to>
                                        <p:strVal val="visible"/>
                                      </p:to>
                                    </p:set>
                                    <p:animEffect transition="in" filter="fade">
                                      <p:cBhvr>
                                        <p:cTn id="102" dur="500"/>
                                        <p:tgtEl>
                                          <p:spTgt spid="124"/>
                                        </p:tgtEl>
                                      </p:cBhvr>
                                    </p:animEffect>
                                  </p:childTnLst>
                                </p:cTn>
                              </p:par>
                              <p:par>
                                <p:cTn id="103" presetID="10" presetClass="entr" presetSubtype="0" fill="hold" nodeType="with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8"/>
                                        </p:tgtEl>
                                        <p:attrNameLst>
                                          <p:attrName>style.visibility</p:attrName>
                                        </p:attrNameLst>
                                      </p:cBhvr>
                                      <p:to>
                                        <p:strVal val="visible"/>
                                      </p:to>
                                    </p:set>
                                    <p:animEffect transition="in" filter="fade">
                                      <p:cBhvr>
                                        <p:cTn id="108" dur="500"/>
                                        <p:tgtEl>
                                          <p:spTgt spid="118"/>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132"/>
                                        </p:tgtEl>
                                        <p:attrNameLst>
                                          <p:attrName>style.visibility</p:attrName>
                                        </p:attrNameLst>
                                      </p:cBhvr>
                                      <p:to>
                                        <p:strVal val="visible"/>
                                      </p:to>
                                    </p:set>
                                    <p:animEffect transition="in" filter="fade">
                                      <p:cBhvr>
                                        <p:cTn id="112" dur="500"/>
                                        <p:tgtEl>
                                          <p:spTgt spid="13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1"/>
                                        </p:tgtEl>
                                        <p:attrNameLst>
                                          <p:attrName>style.visibility</p:attrName>
                                        </p:attrNameLst>
                                      </p:cBhvr>
                                      <p:to>
                                        <p:strVal val="visible"/>
                                      </p:to>
                                    </p:set>
                                    <p:animEffect transition="in" filter="fade">
                                      <p:cBhvr>
                                        <p:cTn id="115" dur="500"/>
                                        <p:tgtEl>
                                          <p:spTgt spid="12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2"/>
                                        </p:tgtEl>
                                        <p:attrNameLst>
                                          <p:attrName>style.visibility</p:attrName>
                                        </p:attrNameLst>
                                      </p:cBhvr>
                                      <p:to>
                                        <p:strVal val="visible"/>
                                      </p:to>
                                    </p:set>
                                    <p:animEffect transition="in" filter="fade">
                                      <p:cBhvr>
                                        <p:cTn id="118" dur="500"/>
                                        <p:tgtEl>
                                          <p:spTgt spid="12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3"/>
                                        </p:tgtEl>
                                        <p:attrNameLst>
                                          <p:attrName>style.visibility</p:attrName>
                                        </p:attrNameLst>
                                      </p:cBhvr>
                                      <p:to>
                                        <p:strVal val="visible"/>
                                      </p:to>
                                    </p:set>
                                    <p:animEffect transition="in" filter="fade">
                                      <p:cBhvr>
                                        <p:cTn id="121" dur="500"/>
                                        <p:tgtEl>
                                          <p:spTgt spid="12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8"/>
                                        </p:tgtEl>
                                        <p:attrNameLst>
                                          <p:attrName>style.visibility</p:attrName>
                                        </p:attrNameLst>
                                      </p:cBhvr>
                                      <p:to>
                                        <p:strVal val="visible"/>
                                      </p:to>
                                    </p:set>
                                    <p:animEffect transition="in" filter="fade">
                                      <p:cBhvr>
                                        <p:cTn id="124" dur="500"/>
                                        <p:tgtEl>
                                          <p:spTgt spid="12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9"/>
                                        </p:tgtEl>
                                        <p:attrNameLst>
                                          <p:attrName>style.visibility</p:attrName>
                                        </p:attrNameLst>
                                      </p:cBhvr>
                                      <p:to>
                                        <p:strVal val="visible"/>
                                      </p:to>
                                    </p:set>
                                    <p:animEffect transition="in" filter="fade">
                                      <p:cBhvr>
                                        <p:cTn id="127" dur="500"/>
                                        <p:tgtEl>
                                          <p:spTgt spid="12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30"/>
                                        </p:tgtEl>
                                        <p:attrNameLst>
                                          <p:attrName>style.visibility</p:attrName>
                                        </p:attrNameLst>
                                      </p:cBhvr>
                                      <p:to>
                                        <p:strVal val="visible"/>
                                      </p:to>
                                    </p:set>
                                    <p:animEffect transition="in" filter="fade">
                                      <p:cBhvr>
                                        <p:cTn id="130" dur="500"/>
                                        <p:tgtEl>
                                          <p:spTgt spid="130"/>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6"/>
                                        </p:tgtEl>
                                        <p:attrNameLst>
                                          <p:attrName>style.visibility</p:attrName>
                                        </p:attrNameLst>
                                      </p:cBhvr>
                                      <p:to>
                                        <p:strVal val="visible"/>
                                      </p:to>
                                    </p:set>
                                    <p:animEffect transition="in" filter="fade">
                                      <p:cBhvr>
                                        <p:cTn id="133" dur="500"/>
                                        <p:tgtEl>
                                          <p:spTgt spid="136"/>
                                        </p:tgtEl>
                                      </p:cBhvr>
                                    </p:animEffect>
                                  </p:childTnLst>
                                </p:cTn>
                              </p:par>
                            </p:childTnLst>
                          </p:cTn>
                        </p:par>
                        <p:par>
                          <p:cTn id="134" fill="hold">
                            <p:stCondLst>
                              <p:cond delay="1000"/>
                            </p:stCondLst>
                            <p:childTnLst>
                              <p:par>
                                <p:cTn id="135" presetID="10" presetClass="entr" presetSubtype="0" fill="hold" grpId="0" nodeType="afterEffect">
                                  <p:stCondLst>
                                    <p:cond delay="5250"/>
                                  </p:stCondLst>
                                  <p:childTnLst>
                                    <p:set>
                                      <p:cBhvr>
                                        <p:cTn id="136" dur="1" fill="hold">
                                          <p:stCondLst>
                                            <p:cond delay="0"/>
                                          </p:stCondLst>
                                        </p:cTn>
                                        <p:tgtEl>
                                          <p:spTgt spid="133"/>
                                        </p:tgtEl>
                                        <p:attrNameLst>
                                          <p:attrName>style.visibility</p:attrName>
                                        </p:attrNameLst>
                                      </p:cBhvr>
                                      <p:to>
                                        <p:strVal val="visible"/>
                                      </p:to>
                                    </p:set>
                                    <p:animEffect transition="in" filter="fade">
                                      <p:cBhvr>
                                        <p:cTn id="137" dur="500"/>
                                        <p:tgtEl>
                                          <p:spTgt spid="133"/>
                                        </p:tgtEl>
                                      </p:cBhvr>
                                    </p:animEffect>
                                  </p:childTnLst>
                                </p:cTn>
                              </p:par>
                              <p:par>
                                <p:cTn id="138" presetID="10" presetClass="entr" presetSubtype="0" fill="hold" nodeType="withEffect">
                                  <p:stCondLst>
                                    <p:cond delay="5250"/>
                                  </p:stCondLst>
                                  <p:childTnLst>
                                    <p:set>
                                      <p:cBhvr>
                                        <p:cTn id="139" dur="1" fill="hold">
                                          <p:stCondLst>
                                            <p:cond delay="0"/>
                                          </p:stCondLst>
                                        </p:cTn>
                                        <p:tgtEl>
                                          <p:spTgt spid="135"/>
                                        </p:tgtEl>
                                        <p:attrNameLst>
                                          <p:attrName>style.visibility</p:attrName>
                                        </p:attrNameLst>
                                      </p:cBhvr>
                                      <p:to>
                                        <p:strVal val="visible"/>
                                      </p:to>
                                    </p:set>
                                    <p:animEffect transition="in" filter="fade">
                                      <p:cBhvr>
                                        <p:cTn id="140" dur="500"/>
                                        <p:tgtEl>
                                          <p:spTgt spid="135"/>
                                        </p:tgtEl>
                                      </p:cBhvr>
                                    </p:animEffect>
                                  </p:childTnLst>
                                </p:cTn>
                              </p:par>
                              <p:par>
                                <p:cTn id="141" presetID="10" presetClass="entr" presetSubtype="0" fill="hold" grpId="0" nodeType="withEffect">
                                  <p:stCondLst>
                                    <p:cond delay="5250"/>
                                  </p:stCondLst>
                                  <p:childTnLst>
                                    <p:set>
                                      <p:cBhvr>
                                        <p:cTn id="142" dur="1" fill="hold">
                                          <p:stCondLst>
                                            <p:cond delay="0"/>
                                          </p:stCondLst>
                                        </p:cTn>
                                        <p:tgtEl>
                                          <p:spTgt spid="134"/>
                                        </p:tgtEl>
                                        <p:attrNameLst>
                                          <p:attrName>style.visibility</p:attrName>
                                        </p:attrNameLst>
                                      </p:cBhvr>
                                      <p:to>
                                        <p:strVal val="visible"/>
                                      </p:to>
                                    </p:set>
                                    <p:animEffect transition="in" filter="fade">
                                      <p:cBhvr>
                                        <p:cTn id="143" dur="500"/>
                                        <p:tgtEl>
                                          <p:spTgt spid="134"/>
                                        </p:tgtEl>
                                      </p:cBhvr>
                                    </p:animEffect>
                                  </p:childTnLst>
                                </p:cTn>
                              </p:par>
                              <p:par>
                                <p:cTn id="144" presetID="10" presetClass="entr" presetSubtype="0" fill="hold" grpId="0" nodeType="withEffect">
                                  <p:stCondLst>
                                    <p:cond delay="5250"/>
                                  </p:stCondLst>
                                  <p:childTnLst>
                                    <p:set>
                                      <p:cBhvr>
                                        <p:cTn id="145" dur="1" fill="hold">
                                          <p:stCondLst>
                                            <p:cond delay="0"/>
                                          </p:stCondLst>
                                        </p:cTn>
                                        <p:tgtEl>
                                          <p:spTgt spid="131"/>
                                        </p:tgtEl>
                                        <p:attrNameLst>
                                          <p:attrName>style.visibility</p:attrName>
                                        </p:attrNameLst>
                                      </p:cBhvr>
                                      <p:to>
                                        <p:strVal val="visible"/>
                                      </p:to>
                                    </p:set>
                                    <p:animEffect transition="in" filter="fade">
                                      <p:cBhvr>
                                        <p:cTn id="146" dur="500"/>
                                        <p:tgtEl>
                                          <p:spTgt spid="131"/>
                                        </p:tgtEl>
                                      </p:cBhvr>
                                    </p:animEffect>
                                  </p:childTnLst>
                                </p:cTn>
                              </p:par>
                              <p:par>
                                <p:cTn id="147" presetID="10" presetClass="entr" presetSubtype="0" fill="hold" grpId="0" nodeType="withEffect">
                                  <p:stCondLst>
                                    <p:cond delay="5250"/>
                                  </p:stCondLst>
                                  <p:childTnLst>
                                    <p:set>
                                      <p:cBhvr>
                                        <p:cTn id="148" dur="1" fill="hold">
                                          <p:stCondLst>
                                            <p:cond delay="0"/>
                                          </p:stCondLst>
                                        </p:cTn>
                                        <p:tgtEl>
                                          <p:spTgt spid="120"/>
                                        </p:tgtEl>
                                        <p:attrNameLst>
                                          <p:attrName>style.visibility</p:attrName>
                                        </p:attrNameLst>
                                      </p:cBhvr>
                                      <p:to>
                                        <p:strVal val="visible"/>
                                      </p:to>
                                    </p:set>
                                    <p:animEffect transition="in" filter="fade">
                                      <p:cBhvr>
                                        <p:cTn id="149" dur="500"/>
                                        <p:tgtEl>
                                          <p:spTgt spid="120"/>
                                        </p:tgtEl>
                                      </p:cBhvr>
                                    </p:animEffect>
                                  </p:childTnLst>
                                </p:cTn>
                              </p:par>
                              <p:par>
                                <p:cTn id="150" presetID="10" presetClass="entr" presetSubtype="0" fill="hold" grpId="0" nodeType="withEffect">
                                  <p:stCondLst>
                                    <p:cond delay="5250"/>
                                  </p:stCondLst>
                                  <p:childTnLst>
                                    <p:set>
                                      <p:cBhvr>
                                        <p:cTn id="151" dur="1" fill="hold">
                                          <p:stCondLst>
                                            <p:cond delay="0"/>
                                          </p:stCondLst>
                                        </p:cTn>
                                        <p:tgtEl>
                                          <p:spTgt spid="137"/>
                                        </p:tgtEl>
                                        <p:attrNameLst>
                                          <p:attrName>style.visibility</p:attrName>
                                        </p:attrNameLst>
                                      </p:cBhvr>
                                      <p:to>
                                        <p:strVal val="visible"/>
                                      </p:to>
                                    </p:set>
                                    <p:animEffect transition="in" filter="fade">
                                      <p:cBhvr>
                                        <p:cTn id="152" dur="500"/>
                                        <p:tgtEl>
                                          <p:spTgt spid="137"/>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138"/>
                                        </p:tgtEl>
                                        <p:attrNameLst>
                                          <p:attrName>style.visibility</p:attrName>
                                        </p:attrNameLst>
                                      </p:cBhvr>
                                      <p:to>
                                        <p:strVal val="visible"/>
                                      </p:to>
                                    </p:set>
                                    <p:animEffect transition="in" filter="fade">
                                      <p:cBhvr>
                                        <p:cTn id="157" dur="800"/>
                                        <p:tgtEl>
                                          <p:spTgt spid="138"/>
                                        </p:tgtEl>
                                      </p:cBhvr>
                                    </p:animEffect>
                                    <p:anim calcmode="lin" valueType="num">
                                      <p:cBhvr>
                                        <p:cTn id="158" dur="800" fill="hold"/>
                                        <p:tgtEl>
                                          <p:spTgt spid="138"/>
                                        </p:tgtEl>
                                        <p:attrNameLst>
                                          <p:attrName>ppt_x</p:attrName>
                                        </p:attrNameLst>
                                      </p:cBhvr>
                                      <p:tavLst>
                                        <p:tav tm="0">
                                          <p:val>
                                            <p:strVal val="#ppt_x"/>
                                          </p:val>
                                        </p:tav>
                                        <p:tav tm="100000">
                                          <p:val>
                                            <p:strVal val="#ppt_x"/>
                                          </p:val>
                                        </p:tav>
                                      </p:tavLst>
                                    </p:anim>
                                    <p:anim calcmode="lin" valueType="num">
                                      <p:cBhvr>
                                        <p:cTn id="159" dur="800" fill="hold"/>
                                        <p:tgtEl>
                                          <p:spTgt spid="138"/>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39"/>
                                        </p:tgtEl>
                                        <p:attrNameLst>
                                          <p:attrName>style.visibility</p:attrName>
                                        </p:attrNameLst>
                                      </p:cBhvr>
                                      <p:to>
                                        <p:strVal val="visible"/>
                                      </p:to>
                                    </p:set>
                                    <p:animEffect transition="in" filter="fade">
                                      <p:cBhvr>
                                        <p:cTn id="162" dur="900"/>
                                        <p:tgtEl>
                                          <p:spTgt spid="139"/>
                                        </p:tgtEl>
                                      </p:cBhvr>
                                    </p:animEffect>
                                    <p:anim calcmode="lin" valueType="num">
                                      <p:cBhvr>
                                        <p:cTn id="163" dur="900" fill="hold"/>
                                        <p:tgtEl>
                                          <p:spTgt spid="139"/>
                                        </p:tgtEl>
                                        <p:attrNameLst>
                                          <p:attrName>ppt_x</p:attrName>
                                        </p:attrNameLst>
                                      </p:cBhvr>
                                      <p:tavLst>
                                        <p:tav tm="0">
                                          <p:val>
                                            <p:strVal val="#ppt_x"/>
                                          </p:val>
                                        </p:tav>
                                        <p:tav tm="100000">
                                          <p:val>
                                            <p:strVal val="#ppt_x"/>
                                          </p:val>
                                        </p:tav>
                                      </p:tavLst>
                                    </p:anim>
                                    <p:anim calcmode="lin" valueType="num">
                                      <p:cBhvr>
                                        <p:cTn id="164" dur="900" fill="hold"/>
                                        <p:tgtEl>
                                          <p:spTgt spid="139"/>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140"/>
                                        </p:tgtEl>
                                        <p:attrNameLst>
                                          <p:attrName>style.visibility</p:attrName>
                                        </p:attrNameLst>
                                      </p:cBhvr>
                                      <p:to>
                                        <p:strVal val="visible"/>
                                      </p:to>
                                    </p:set>
                                    <p:animEffect transition="in" filter="fade">
                                      <p:cBhvr>
                                        <p:cTn id="167" dur="900"/>
                                        <p:tgtEl>
                                          <p:spTgt spid="140"/>
                                        </p:tgtEl>
                                      </p:cBhvr>
                                    </p:animEffect>
                                    <p:anim calcmode="lin" valueType="num">
                                      <p:cBhvr>
                                        <p:cTn id="168" dur="900" fill="hold"/>
                                        <p:tgtEl>
                                          <p:spTgt spid="140"/>
                                        </p:tgtEl>
                                        <p:attrNameLst>
                                          <p:attrName>ppt_x</p:attrName>
                                        </p:attrNameLst>
                                      </p:cBhvr>
                                      <p:tavLst>
                                        <p:tav tm="0">
                                          <p:val>
                                            <p:strVal val="#ppt_x"/>
                                          </p:val>
                                        </p:tav>
                                        <p:tav tm="100000">
                                          <p:val>
                                            <p:strVal val="#ppt_x"/>
                                          </p:val>
                                        </p:tav>
                                      </p:tavLst>
                                    </p:anim>
                                    <p:anim calcmode="lin" valueType="num">
                                      <p:cBhvr>
                                        <p:cTn id="169" dur="900" fill="hold"/>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3" grpId="0" animBg="1"/>
      <p:bldP spid="83" grpId="1" animBg="1"/>
      <p:bldP spid="85" grpId="0" animBg="1"/>
      <p:bldP spid="89" grpId="0" animBg="1"/>
      <p:bldP spid="91" grpId="0"/>
      <p:bldP spid="94" grpId="0" animBg="1"/>
      <p:bldP spid="95" grpId="0" animBg="1"/>
      <p:bldP spid="96" grpId="0" animBg="1"/>
      <p:bldP spid="97" grpId="0" animBg="1"/>
      <p:bldP spid="98" grpId="0"/>
      <p:bldP spid="99" grpId="0"/>
      <p:bldP spid="100" grpId="0"/>
      <p:bldP spid="101" grpId="0" animBg="1"/>
      <p:bldP spid="102" grpId="0" animBg="1"/>
      <p:bldP spid="103" grpId="0"/>
      <p:bldP spid="104" grpId="0"/>
      <p:bldP spid="105" grpId="0"/>
      <p:bldP spid="106" grpId="0" animBg="1"/>
      <p:bldP spid="107" grpId="0" animBg="1"/>
      <p:bldP spid="107" grpId="1" animBg="1"/>
      <p:bldP spid="110" grpId="0" animBg="1"/>
      <p:bldP spid="115" grpId="0"/>
      <p:bldP spid="116" grpId="0" animBg="1"/>
      <p:bldP spid="118" grpId="0"/>
      <p:bldP spid="120" grpId="0" animBg="1"/>
      <p:bldP spid="121" grpId="0" animBg="1"/>
      <p:bldP spid="122" grpId="0"/>
      <p:bldP spid="123" grpId="0" animBg="1"/>
      <p:bldP spid="128" grpId="0" animBg="1"/>
      <p:bldP spid="129" grpId="0" animBg="1"/>
      <p:bldP spid="130" grpId="0"/>
      <p:bldP spid="131" grpId="0"/>
      <p:bldP spid="132" grpId="0" animBg="1"/>
      <p:bldP spid="133" grpId="0"/>
      <p:bldP spid="134" grpId="0" animBg="1"/>
      <p:bldP spid="136" grpId="0" animBg="1"/>
      <p:bldP spid="137" grpId="0"/>
      <p:bldP spid="138" grpId="0" animBg="1"/>
      <p:bldP spid="1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29" y="1696791"/>
            <a:ext cx="3012326" cy="2259246"/>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11316" t="13440" r="14171" b="9683"/>
          <a:stretch/>
        </p:blipFill>
        <p:spPr>
          <a:xfrm>
            <a:off x="10520358" y="5236860"/>
            <a:ext cx="1611086" cy="1625601"/>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510" y="1568208"/>
            <a:ext cx="1962150" cy="2333625"/>
          </a:xfrm>
          <a:prstGeom prst="rect">
            <a:avLst/>
          </a:prstGeom>
        </p:spPr>
      </p:pic>
      <p:grpSp>
        <p:nvGrpSpPr>
          <p:cNvPr id="51" name="グループ化 50"/>
          <p:cNvGrpSpPr/>
          <p:nvPr/>
        </p:nvGrpSpPr>
        <p:grpSpPr>
          <a:xfrm>
            <a:off x="2126661" y="3128001"/>
            <a:ext cx="6911097" cy="1734012"/>
            <a:chOff x="2188659" y="1527958"/>
            <a:chExt cx="6414208" cy="1428479"/>
          </a:xfrm>
        </p:grpSpPr>
        <p:sp>
          <p:nvSpPr>
            <p:cNvPr id="52" name="角丸四角形 51"/>
            <p:cNvSpPr/>
            <p:nvPr/>
          </p:nvSpPr>
          <p:spPr>
            <a:xfrm>
              <a:off x="2279360" y="1659962"/>
              <a:ext cx="4443815" cy="1296475"/>
            </a:xfrm>
            <a:prstGeom prst="roundRect">
              <a:avLst/>
            </a:prstGeom>
            <a:solidFill>
              <a:srgbClr val="FFC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
          <p:nvSpPr>
            <p:cNvPr id="53" name="正方形/長方形 52"/>
            <p:cNvSpPr/>
            <p:nvPr/>
          </p:nvSpPr>
          <p:spPr>
            <a:xfrm>
              <a:off x="2188659" y="1676385"/>
              <a:ext cx="1358677" cy="263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4F4F"/>
                  </a:solidFill>
                  <a:latin typeface="Meiryo UI" panose="020B0604030504040204" pitchFamily="50" charset="-128"/>
                  <a:ea typeface="Meiryo UI" panose="020B0604030504040204" pitchFamily="50" charset="-128"/>
                </a:rPr>
                <a:t>Ｓ：安全</a:t>
              </a:r>
            </a:p>
          </p:txBody>
        </p:sp>
        <p:sp>
          <p:nvSpPr>
            <p:cNvPr id="54" name="正方形/長方形 53"/>
            <p:cNvSpPr/>
            <p:nvPr/>
          </p:nvSpPr>
          <p:spPr>
            <a:xfrm>
              <a:off x="2360150" y="1859408"/>
              <a:ext cx="6242717" cy="1026863"/>
            </a:xfrm>
            <a:prstGeom prst="rect">
              <a:avLst/>
            </a:prstGeom>
          </p:spPr>
          <p:txBody>
            <a:bodyPr wrap="square">
              <a:spAutoFit/>
            </a:bodyPr>
            <a:lstStyle/>
            <a:p>
              <a:pPr marL="285750" indent="-285750">
                <a:lnSpc>
                  <a:spcPct val="150000"/>
                </a:lnSpc>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キャップレス</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rPr>
                <a:t>の間の通路が狭い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角田さん</a:t>
              </a:r>
              <a:r>
                <a:rPr lang="en-US" altLang="ja-JP" sz="900" b="1" dirty="0">
                  <a:latin typeface="Meiryo UI" panose="020B0604030504040204" pitchFamily="50" charset="-128"/>
                  <a:ea typeface="Meiryo UI" panose="020B0604030504040204" pitchFamily="50" charset="-128"/>
                </a:rPr>
                <a:t>】</a:t>
              </a:r>
            </a:p>
            <a:p>
              <a:pPr marL="285744" indent="-285744">
                <a:lnSpc>
                  <a:spcPct val="150000"/>
                </a:lnSpc>
                <a:buFont typeface="Arial" panose="020B0604020202020204" pitchFamily="34" charset="0"/>
                <a:buChar char="•"/>
              </a:pPr>
              <a:r>
                <a:rPr lang="en-US" altLang="ja-JP" sz="1600" b="1" dirty="0">
                  <a:latin typeface="Meiryo UI" panose="020B0604030504040204" pitchFamily="50" charset="-128"/>
                  <a:ea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rPr>
                <a:t>号機の段差につまづく</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大崎</a:t>
              </a:r>
              <a:r>
                <a:rPr lang="en-US" altLang="ja-JP" sz="900" b="1" dirty="0">
                  <a:latin typeface="Meiryo UI" panose="020B0604030504040204" pitchFamily="50" charset="-128"/>
                  <a:ea typeface="Meiryo UI" panose="020B0604030504040204" pitchFamily="50" charset="-128"/>
                </a:rPr>
                <a:t>】</a:t>
              </a:r>
            </a:p>
            <a:p>
              <a:pPr marL="285744" indent="-285744">
                <a:lnSpc>
                  <a:spcPct val="150000"/>
                </a:lnSpc>
                <a:buFont typeface="Arial" panose="020B0604020202020204" pitchFamily="34" charset="0"/>
                <a:buChar char="•"/>
              </a:pPr>
              <a:r>
                <a:rPr lang="en-US" altLang="ja-JP" sz="1600" b="1" dirty="0">
                  <a:latin typeface="Meiryo UI" panose="020B0604030504040204" pitchFamily="50" charset="-128"/>
                  <a:ea typeface="Meiryo UI" panose="020B0604030504040204" pitchFamily="50" charset="-128"/>
                </a:rPr>
                <a:t>395A</a:t>
              </a:r>
              <a:r>
                <a:rPr lang="ja-JP" altLang="en-US" sz="1600" b="1" dirty="0">
                  <a:latin typeface="Meiryo UI" panose="020B0604030504040204" pitchFamily="50" charset="-128"/>
                  <a:ea typeface="Meiryo UI" panose="020B0604030504040204" pitchFamily="50" charset="-128"/>
                </a:rPr>
                <a:t>のハウジングセット治具が硬く抜けない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江尻さん</a:t>
              </a:r>
              <a:r>
                <a:rPr lang="en-US" altLang="ja-JP" sz="900" b="1" dirty="0">
                  <a:latin typeface="Meiryo UI" panose="020B0604030504040204" pitchFamily="50" charset="-128"/>
                  <a:ea typeface="Meiryo UI" panose="020B0604030504040204" pitchFamily="50" charset="-128"/>
                </a:rPr>
                <a:t>】</a:t>
              </a:r>
            </a:p>
          </p:txBody>
        </p:sp>
        <p:pic>
          <p:nvPicPr>
            <p:cNvPr id="59" name="Picture 8" descr="https://4.bp.blogspot.com/-8g3Z6v1mXSc/VWmA_uhubBI/AAAAAAAAt3E/wYjE5Hq_d48/s800/mark_manpu13_keg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62359">
              <a:off x="5929176" y="1527958"/>
              <a:ext cx="838230" cy="838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グループ化 33"/>
          <p:cNvGrpSpPr/>
          <p:nvPr/>
        </p:nvGrpSpPr>
        <p:grpSpPr>
          <a:xfrm>
            <a:off x="4313325" y="4869488"/>
            <a:ext cx="4360173" cy="1719450"/>
            <a:chOff x="-287930" y="4207093"/>
            <a:chExt cx="5036438" cy="2199261"/>
          </a:xfrm>
        </p:grpSpPr>
        <p:sp>
          <p:nvSpPr>
            <p:cNvPr id="35" name="角丸四角形 34"/>
            <p:cNvSpPr/>
            <p:nvPr/>
          </p:nvSpPr>
          <p:spPr>
            <a:xfrm>
              <a:off x="-273557" y="4207093"/>
              <a:ext cx="5022065" cy="2199261"/>
            </a:xfrm>
            <a:prstGeom prst="roundRect">
              <a:avLst/>
            </a:prstGeom>
            <a:solidFill>
              <a:srgbClr val="FFF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36" name="正方形/長方形 35"/>
            <p:cNvSpPr/>
            <p:nvPr/>
          </p:nvSpPr>
          <p:spPr>
            <a:xfrm>
              <a:off x="-287930" y="4452477"/>
              <a:ext cx="1637671" cy="311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8B21"/>
                  </a:solidFill>
                  <a:latin typeface="Meiryo UI" panose="020B0604030504040204" pitchFamily="50" charset="-128"/>
                  <a:ea typeface="Meiryo UI" panose="020B0604030504040204" pitchFamily="50" charset="-128"/>
                </a:rPr>
                <a:t>Ｃ：コスト</a:t>
              </a:r>
            </a:p>
          </p:txBody>
        </p:sp>
        <p:sp>
          <p:nvSpPr>
            <p:cNvPr id="37" name="正方形/長方形 36"/>
            <p:cNvSpPr/>
            <p:nvPr/>
          </p:nvSpPr>
          <p:spPr>
            <a:xfrm>
              <a:off x="-149447" y="4443763"/>
              <a:ext cx="4873766" cy="1919099"/>
            </a:xfrm>
            <a:prstGeom prst="rect">
              <a:avLst/>
            </a:prstGeom>
          </p:spPr>
          <p:txBody>
            <a:bodyPr wrap="square">
              <a:spAutoFit/>
            </a:bodyPr>
            <a:lstStyle/>
            <a:p>
              <a:pPr>
                <a:lnSpc>
                  <a:spcPct val="150000"/>
                </a:lnSpc>
              </a:pPr>
              <a:endParaRPr lang="en-US" altLang="ja-JP" sz="900" b="1" dirty="0">
                <a:latin typeface="Meiryo UI" panose="020B0604030504040204" pitchFamily="50" charset="-128"/>
                <a:ea typeface="Meiryo UI" panose="020B0604030504040204" pitchFamily="50" charset="-128"/>
              </a:endParaRPr>
            </a:p>
            <a:p>
              <a:pPr marL="285744" indent="-285744">
                <a:lnSpc>
                  <a:spcPct val="150000"/>
                </a:lnSpc>
                <a:buFont typeface="Arial" panose="020B0604020202020204" pitchFamily="34" charset="0"/>
                <a:buChar char="•"/>
              </a:pPr>
              <a:r>
                <a:rPr lang="en-US" altLang="ja-JP" sz="1600" b="1" dirty="0">
                  <a:latin typeface="Meiryo UI" panose="020B0604030504040204" pitchFamily="50" charset="-128"/>
                  <a:ea typeface="Meiryo UI" panose="020B0604030504040204" pitchFamily="50" charset="-128"/>
                </a:rPr>
                <a:t>19</a:t>
              </a:r>
              <a:r>
                <a:rPr lang="ja-JP" altLang="en-US" sz="1600" b="1" dirty="0">
                  <a:latin typeface="Meiryo UI" panose="020B0604030504040204" pitchFamily="50" charset="-128"/>
                  <a:ea typeface="Meiryo UI" panose="020B0604030504040204" pitchFamily="50" charset="-128"/>
                </a:rPr>
                <a:t>号機ガスケット品種異常が多い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中桐さん</a:t>
              </a:r>
              <a:r>
                <a:rPr lang="en-US" altLang="ja-JP" sz="900" b="1" dirty="0">
                  <a:latin typeface="Meiryo UI" panose="020B0604030504040204" pitchFamily="50" charset="-128"/>
                  <a:ea typeface="Meiryo UI" panose="020B0604030504040204" pitchFamily="50" charset="-128"/>
                </a:rPr>
                <a:t>】</a:t>
              </a:r>
            </a:p>
            <a:p>
              <a:pPr marL="285744" indent="-285744">
                <a:lnSpc>
                  <a:spcPct val="150000"/>
                </a:lnSpc>
                <a:buFont typeface="Arial" panose="020B0604020202020204" pitchFamily="34" charset="0"/>
                <a:buChar char="•"/>
              </a:pPr>
              <a:r>
                <a:rPr lang="en-US" altLang="ja-JP" sz="1600" b="1" dirty="0">
                  <a:latin typeface="Meiryo UI" panose="020B0604030504040204" pitchFamily="50" charset="-128"/>
                  <a:ea typeface="Meiryo UI" panose="020B0604030504040204" pitchFamily="50" charset="-128"/>
                </a:rPr>
                <a:t>20</a:t>
              </a:r>
              <a:r>
                <a:rPr lang="ja-JP" altLang="en-US" sz="1600" b="1" dirty="0">
                  <a:latin typeface="Meiryo UI" panose="020B0604030504040204" pitchFamily="50" charset="-128"/>
                  <a:ea typeface="Meiryo UI" panose="020B0604030504040204" pitchFamily="50" charset="-128"/>
                </a:rPr>
                <a:t>号機ガスケット品種異常が多い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江尻さん</a:t>
              </a:r>
              <a:r>
                <a:rPr lang="en-US" altLang="ja-JP" sz="900" b="1" dirty="0">
                  <a:latin typeface="Meiryo UI" panose="020B0604030504040204" pitchFamily="50" charset="-128"/>
                  <a:ea typeface="Meiryo UI" panose="020B0604030504040204" pitchFamily="50" charset="-128"/>
                </a:rPr>
                <a:t>】</a:t>
              </a:r>
            </a:p>
            <a:p>
              <a:pPr>
                <a:lnSpc>
                  <a:spcPct val="150000"/>
                </a:lnSpc>
              </a:pPr>
              <a:r>
                <a:rPr lang="ja-JP" altLang="en-US" sz="20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18</a:t>
              </a:r>
              <a:r>
                <a:rPr lang="ja-JP" altLang="en-US" sz="1600" b="1" dirty="0">
                  <a:latin typeface="Meiryo UI" panose="020B0604030504040204" pitchFamily="50" charset="-128"/>
                  <a:ea typeface="Meiryo UI" panose="020B0604030504040204" pitchFamily="50" charset="-128"/>
                </a:rPr>
                <a:t>号機バルブ</a:t>
              </a:r>
              <a:r>
                <a:rPr lang="en-US" altLang="ja-JP" sz="1600" b="1" dirty="0">
                  <a:latin typeface="Meiryo UI" panose="020B0604030504040204" pitchFamily="50" charset="-128"/>
                  <a:ea typeface="Meiryo UI" panose="020B0604030504040204" pitchFamily="50" charset="-128"/>
                </a:rPr>
                <a:t>ASSY</a:t>
              </a:r>
              <a:r>
                <a:rPr lang="ja-JP" altLang="en-US" sz="1600" b="1" dirty="0">
                  <a:latin typeface="Meiryo UI" panose="020B0604030504040204" pitchFamily="50" charset="-128"/>
                  <a:ea typeface="Meiryo UI" panose="020B0604030504040204" pitchFamily="50" charset="-128"/>
                </a:rPr>
                <a:t>セットミスが多い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中村さん</a:t>
              </a:r>
              <a:r>
                <a:rPr lang="en-US" altLang="ja-JP" sz="900" b="1" dirty="0">
                  <a:latin typeface="Meiryo UI" panose="020B0604030504040204" pitchFamily="50" charset="-128"/>
                  <a:ea typeface="Meiryo UI" panose="020B0604030504040204" pitchFamily="50" charset="-128"/>
                </a:rPr>
                <a:t>】</a:t>
              </a:r>
            </a:p>
          </p:txBody>
        </p:sp>
      </p:grpSp>
      <p:sp>
        <p:nvSpPr>
          <p:cNvPr id="55" name="テキスト ボックス 54"/>
          <p:cNvSpPr txBox="1"/>
          <p:nvPr/>
        </p:nvSpPr>
        <p:spPr>
          <a:xfrm>
            <a:off x="1290648" y="889755"/>
            <a:ext cx="5929443"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　・</a:t>
            </a:r>
            <a:r>
              <a:rPr lang="ja-JP" altLang="en-US" sz="2000" b="1" u="sng" dirty="0">
                <a:solidFill>
                  <a:srgbClr val="0000FF"/>
                </a:solidFill>
                <a:latin typeface="Meiryo UI" panose="020B0604030504040204" pitchFamily="50" charset="-128"/>
                <a:ea typeface="Meiryo UI" panose="020B0604030504040204" pitchFamily="50" charset="-128"/>
              </a:rPr>
              <a:t>安全最優先</a:t>
            </a:r>
            <a:r>
              <a:rPr lang="ja-JP" altLang="en-US" sz="2000" b="1" u="sng" dirty="0">
                <a:latin typeface="Meiryo UI" panose="020B0604030504040204" pitchFamily="50" charset="-128"/>
                <a:ea typeface="Meiryo UI" panose="020B0604030504040204" pitchFamily="50" charset="-128"/>
              </a:rPr>
              <a:t>　</a:t>
            </a:r>
            <a:r>
              <a:rPr lang="ja-JP" altLang="en-US" sz="2000" b="1" u="sng" dirty="0">
                <a:solidFill>
                  <a:srgbClr val="0000FF"/>
                </a:solidFill>
                <a:latin typeface="Meiryo UI" panose="020B0604030504040204" pitchFamily="50" charset="-128"/>
                <a:ea typeface="Meiryo UI" panose="020B0604030504040204" pitchFamily="50" charset="-128"/>
              </a:rPr>
              <a:t>品質不具合０化</a:t>
            </a:r>
            <a:r>
              <a:rPr lang="ja-JP" altLang="en-US" b="1" u="sng" dirty="0">
                <a:latin typeface="Meiryo UI" panose="020B0604030504040204" pitchFamily="50" charset="-128"/>
                <a:ea typeface="Meiryo UI" panose="020B0604030504040204" pitchFamily="50" charset="-128"/>
              </a:rPr>
              <a:t>していく</a:t>
            </a:r>
            <a:endParaRPr lang="en-US" altLang="ja-JP" b="1" u="sng" dirty="0">
              <a:latin typeface="Meiryo UI" panose="020B0604030504040204" pitchFamily="50" charset="-128"/>
              <a:ea typeface="Meiryo UI" panose="020B0604030504040204" pitchFamily="50" charset="-128"/>
            </a:endParaRPr>
          </a:p>
        </p:txBody>
      </p:sp>
      <p:grpSp>
        <p:nvGrpSpPr>
          <p:cNvPr id="56" name="グループ化 55"/>
          <p:cNvGrpSpPr/>
          <p:nvPr/>
        </p:nvGrpSpPr>
        <p:grpSpPr>
          <a:xfrm>
            <a:off x="251012" y="900929"/>
            <a:ext cx="1257643" cy="436756"/>
            <a:chOff x="804504" y="2701564"/>
            <a:chExt cx="1587470" cy="618945"/>
          </a:xfrm>
          <a:solidFill>
            <a:srgbClr val="00B0F0"/>
          </a:solidFill>
        </p:grpSpPr>
        <p:sp>
          <p:nvSpPr>
            <p:cNvPr id="57" name="楕円 56"/>
            <p:cNvSpPr/>
            <p:nvPr/>
          </p:nvSpPr>
          <p:spPr>
            <a:xfrm>
              <a:off x="804504" y="2701564"/>
              <a:ext cx="1587470" cy="618945"/>
            </a:xfrm>
            <a:prstGeom prst="ellipse">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973022" y="2773984"/>
              <a:ext cx="1418952" cy="479779"/>
            </a:xfrm>
            <a:prstGeom prst="rect">
              <a:avLst/>
            </a:prstGeom>
            <a:noFill/>
          </p:spPr>
          <p:txBody>
            <a:bodyPr wrap="square" rtlCol="0">
              <a:spAutoFit/>
            </a:bodyPr>
            <a:lstStyle/>
            <a:p>
              <a:r>
                <a:rPr lang="ja-JP" altLang="en-US" sz="1600" b="1" dirty="0">
                  <a:solidFill>
                    <a:schemeClr val="bg1"/>
                  </a:solidFill>
                  <a:latin typeface="Meiryo UI" panose="020B0604030504040204" pitchFamily="50" charset="-128"/>
                  <a:ea typeface="Meiryo UI" panose="020B0604030504040204" pitchFamily="50" charset="-128"/>
                </a:rPr>
                <a:t>上位方針</a:t>
              </a:r>
            </a:p>
          </p:txBody>
        </p:sp>
      </p:grpSp>
      <p:pic>
        <p:nvPicPr>
          <p:cNvPr id="49" name="Picture 2" descr="正面から見た走る男性のイラスト | かわいいフリー素材集 いらすとや"/>
          <p:cNvPicPr>
            <a:picLocks noChangeAspect="1" noChangeArrowheads="1"/>
          </p:cNvPicPr>
          <p:nvPr/>
        </p:nvPicPr>
        <p:blipFill rotWithShape="1">
          <a:blip r:embed="rId8">
            <a:extLst>
              <a:ext uri="{28A0092B-C50C-407E-A947-70E740481C1C}">
                <a14:useLocalDpi xmlns:a14="http://schemas.microsoft.com/office/drawing/2010/main" val="0"/>
              </a:ext>
            </a:extLst>
          </a:blip>
          <a:srcRect l="33591" t="55899" r="60790" b="33857"/>
          <a:stretch/>
        </p:blipFill>
        <p:spPr bwMode="auto">
          <a:xfrm rot="21190977">
            <a:off x="1635875" y="1671668"/>
            <a:ext cx="298090" cy="434728"/>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p:cNvSpPr/>
          <p:nvPr/>
        </p:nvSpPr>
        <p:spPr>
          <a:xfrm>
            <a:off x="172273" y="1394056"/>
            <a:ext cx="2584082"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ある日の会合風景</a:t>
            </a:r>
            <a:r>
              <a:rPr lang="en-US" altLang="ja-JP" sz="1600" dirty="0">
                <a:latin typeface="Meiryo UI" panose="020B0604030504040204" pitchFamily="50" charset="-128"/>
                <a:ea typeface="Meiryo UI" panose="020B0604030504040204" pitchFamily="50" charset="-128"/>
              </a:rPr>
              <a:t>…</a:t>
            </a:r>
            <a:endParaRPr lang="zh-CN" altLang="en-US" sz="1600" dirty="0">
              <a:latin typeface="Meiryo UI" panose="020B0604030504040204" pitchFamily="50" charset="-128"/>
              <a:ea typeface="Meiryo UI" panose="020B0604030504040204" pitchFamily="50" charset="-128"/>
            </a:endParaRPr>
          </a:p>
        </p:txBody>
      </p:sp>
      <p:grpSp>
        <p:nvGrpSpPr>
          <p:cNvPr id="60" name="グループ化 59"/>
          <p:cNvGrpSpPr/>
          <p:nvPr/>
        </p:nvGrpSpPr>
        <p:grpSpPr>
          <a:xfrm>
            <a:off x="35226" y="4667151"/>
            <a:ext cx="4325300" cy="1907273"/>
            <a:chOff x="4734248" y="4026214"/>
            <a:chExt cx="4650504" cy="2477143"/>
          </a:xfrm>
        </p:grpSpPr>
        <p:sp>
          <p:nvSpPr>
            <p:cNvPr id="61" name="角丸四角形 60"/>
            <p:cNvSpPr/>
            <p:nvPr/>
          </p:nvSpPr>
          <p:spPr>
            <a:xfrm>
              <a:off x="4734248" y="4270156"/>
              <a:ext cx="4575345" cy="2233201"/>
            </a:xfrm>
            <a:prstGeom prst="roundRect">
              <a:avLst/>
            </a:prstGeom>
            <a:solidFill>
              <a:srgbClr val="A7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62" name="正方形/長方形 61"/>
            <p:cNvSpPr/>
            <p:nvPr/>
          </p:nvSpPr>
          <p:spPr>
            <a:xfrm>
              <a:off x="4745260" y="4484603"/>
              <a:ext cx="1338801" cy="423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CC646"/>
                  </a:solidFill>
                  <a:latin typeface="Meiryo UI" panose="020B0604030504040204" pitchFamily="50" charset="-128"/>
                  <a:ea typeface="Meiryo UI" panose="020B0604030504040204" pitchFamily="50" charset="-128"/>
                </a:rPr>
                <a:t>Ｑ：品質</a:t>
              </a:r>
            </a:p>
          </p:txBody>
        </p:sp>
        <p:sp>
          <p:nvSpPr>
            <p:cNvPr id="63" name="正方形/長方形 62"/>
            <p:cNvSpPr/>
            <p:nvPr/>
          </p:nvSpPr>
          <p:spPr>
            <a:xfrm>
              <a:off x="4812752" y="4569970"/>
              <a:ext cx="4572000" cy="1828795"/>
            </a:xfrm>
            <a:prstGeom prst="rect">
              <a:avLst/>
            </a:prstGeom>
          </p:spPr>
          <p:txBody>
            <a:bodyPr>
              <a:spAutoFit/>
            </a:bodyPr>
            <a:lstStyle/>
            <a:p>
              <a:pPr>
                <a:lnSpc>
                  <a:spcPct val="150000"/>
                </a:lnSpc>
              </a:pPr>
              <a:endParaRPr lang="en-US" altLang="ja-JP" sz="900" b="1" dirty="0">
                <a:latin typeface="Meiryo UI" panose="020B0604030504040204" pitchFamily="50" charset="-128"/>
                <a:ea typeface="Meiryo UI" panose="020B0604030504040204" pitchFamily="50" charset="-128"/>
              </a:endParaRPr>
            </a:p>
            <a:p>
              <a:pPr marL="285744" indent="-285744">
                <a:lnSpc>
                  <a:spcPct val="150000"/>
                </a:lnSpc>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部品棚の２</a:t>
              </a:r>
              <a:r>
                <a:rPr lang="en-US" altLang="ja-JP" sz="1600" b="1" dirty="0">
                  <a:latin typeface="Meiryo UI" panose="020B0604030504040204" pitchFamily="50" charset="-128"/>
                  <a:ea typeface="Meiryo UI" panose="020B0604030504040204" pitchFamily="50" charset="-128"/>
                </a:rPr>
                <a:t>S</a:t>
              </a:r>
              <a:r>
                <a:rPr lang="ja-JP" altLang="en-US" sz="1600" b="1" dirty="0">
                  <a:latin typeface="Meiryo UI" panose="020B0604030504040204" pitchFamily="50" charset="-128"/>
                  <a:ea typeface="Meiryo UI" panose="020B0604030504040204" pitchFamily="50" charset="-128"/>
                </a:rPr>
                <a:t>が行き届いていない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角田さん</a:t>
              </a:r>
              <a:r>
                <a:rPr lang="en-US" altLang="ja-JP" sz="900" b="1" dirty="0">
                  <a:latin typeface="Meiryo UI" panose="020B0604030504040204" pitchFamily="50" charset="-128"/>
                  <a:ea typeface="Meiryo UI" panose="020B0604030504040204" pitchFamily="50" charset="-128"/>
                </a:rPr>
                <a:t>】</a:t>
              </a:r>
            </a:p>
            <a:p>
              <a:pPr marL="285744" indent="-285744">
                <a:lnSpc>
                  <a:spcPct val="150000"/>
                </a:lnSpc>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キャップレス不良が多い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鈴木さん</a:t>
              </a:r>
              <a:r>
                <a:rPr lang="en-US" altLang="ja-JP" sz="900" b="1" dirty="0">
                  <a:latin typeface="Meiryo UI" panose="020B0604030504040204" pitchFamily="50" charset="-128"/>
                  <a:ea typeface="Meiryo UI" panose="020B0604030504040204" pitchFamily="50" charset="-128"/>
                </a:rPr>
                <a:t>】</a:t>
              </a:r>
            </a:p>
            <a:p>
              <a:pPr marL="285744" indent="-285744">
                <a:lnSpc>
                  <a:spcPct val="150000"/>
                </a:lnSpc>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スポンジ工程不良が多い</a:t>
              </a: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中村さん</a:t>
              </a:r>
              <a:r>
                <a:rPr lang="en-US" altLang="ja-JP" sz="900" b="1" dirty="0">
                  <a:latin typeface="Meiryo UI" panose="020B0604030504040204" pitchFamily="50" charset="-128"/>
                  <a:ea typeface="Meiryo UI" panose="020B0604030504040204" pitchFamily="50" charset="-128"/>
                </a:rPr>
                <a:t>】</a:t>
              </a:r>
            </a:p>
          </p:txBody>
        </p:sp>
        <p:pic>
          <p:nvPicPr>
            <p:cNvPr id="64" name="Picture 4" descr="https://4.bp.blogspot.com/-D3Uc3xrDOY8/VWmBA-LlaeI/AAAAAAAAt3U/dGYpOE5qSgs/s800/mark_manpu14_aseru.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375578">
              <a:off x="8262560" y="4026214"/>
              <a:ext cx="1108392" cy="1257975"/>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テキスト ボックス 44"/>
          <p:cNvSpPr txBox="1"/>
          <p:nvPr/>
        </p:nvSpPr>
        <p:spPr>
          <a:xfrm>
            <a:off x="160518" y="81673"/>
            <a:ext cx="2016899"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テーマ選定</a:t>
            </a:r>
          </a:p>
        </p:txBody>
      </p:sp>
      <p:sp>
        <p:nvSpPr>
          <p:cNvPr id="46" name="正方形/長方形 45"/>
          <p:cNvSpPr/>
          <p:nvPr/>
        </p:nvSpPr>
        <p:spPr>
          <a:xfrm>
            <a:off x="6366172" y="741623"/>
            <a:ext cx="4194429" cy="36933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理解を深める為の</a:t>
            </a:r>
            <a:r>
              <a:rPr lang="ja-JP" altLang="en-US" b="1" u="sng" dirty="0">
                <a:solidFill>
                  <a:srgbClr val="0000FF"/>
                </a:solidFill>
                <a:latin typeface="Meiryo UI" panose="020B0604030504040204" pitchFamily="50" charset="-128"/>
                <a:ea typeface="Meiryo UI" panose="020B0604030504040204" pitchFamily="50" charset="-128"/>
              </a:rPr>
              <a:t>現地確認</a:t>
            </a:r>
            <a:r>
              <a:rPr lang="ja-JP" altLang="en-US" sz="1600" dirty="0">
                <a:latin typeface="Meiryo UI" panose="020B0604030504040204" pitchFamily="50" charset="-128"/>
                <a:ea typeface="Meiryo UI" panose="020B0604030504040204" pitchFamily="50" charset="-128"/>
              </a:rPr>
              <a:t>をしよう！</a:t>
            </a:r>
            <a:endParaRPr lang="zh-CN" altLang="en-US" sz="1600" dirty="0">
              <a:latin typeface="Meiryo UI" panose="020B0604030504040204" pitchFamily="50" charset="-128"/>
              <a:ea typeface="Meiryo UI" panose="020B0604030504040204" pitchFamily="50" charset="-128"/>
            </a:endParaRPr>
          </a:p>
        </p:txBody>
      </p:sp>
      <p:pic>
        <p:nvPicPr>
          <p:cNvPr id="68" name="Picture 2" descr="正面から見た走る男性のイラスト | かわいいフリー素材集 いらすとや">
            <a:extLst>
              <a:ext uri="{FF2B5EF4-FFF2-40B4-BE49-F238E27FC236}">
                <a16:creationId xmlns:a16="http://schemas.microsoft.com/office/drawing/2014/main" id="{50F51A27-E55E-400C-A46F-F51E107A94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591" t="55899" r="60790" b="33857"/>
          <a:stretch/>
        </p:blipFill>
        <p:spPr bwMode="auto">
          <a:xfrm rot="1604684">
            <a:off x="4791467" y="2191316"/>
            <a:ext cx="298090" cy="4592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正面から見た走る男性のイラスト | かわいいフリー素材集 いらすとや">
            <a:extLst>
              <a:ext uri="{FF2B5EF4-FFF2-40B4-BE49-F238E27FC236}">
                <a16:creationId xmlns:a16="http://schemas.microsoft.com/office/drawing/2014/main" id="{45B799E3-4B28-425B-9994-F44F66CD2B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591" t="55899" r="60790" b="33857"/>
          <a:stretch/>
        </p:blipFill>
        <p:spPr bwMode="auto">
          <a:xfrm rot="2322740">
            <a:off x="6167758" y="2164640"/>
            <a:ext cx="298090" cy="4347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正面から見た走る男性のイラスト | かわいいフリー素材集 いらすとや">
            <a:extLst>
              <a:ext uri="{FF2B5EF4-FFF2-40B4-BE49-F238E27FC236}">
                <a16:creationId xmlns:a16="http://schemas.microsoft.com/office/drawing/2014/main" id="{794E9D00-548E-4FEB-8D3B-415C72EAA8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591" t="55899" r="60790" b="33857"/>
          <a:stretch/>
        </p:blipFill>
        <p:spPr bwMode="auto">
          <a:xfrm rot="829151">
            <a:off x="2325313" y="1597517"/>
            <a:ext cx="298090" cy="4347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正面から見た走る男性のイラスト | かわいいフリー素材集 いらすとや">
            <a:extLst>
              <a:ext uri="{FF2B5EF4-FFF2-40B4-BE49-F238E27FC236}">
                <a16:creationId xmlns:a16="http://schemas.microsoft.com/office/drawing/2014/main" id="{3AB11A30-9BB1-4B83-A8DE-58DCD4AC4A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591" t="55899" r="60790" b="33857"/>
          <a:stretch/>
        </p:blipFill>
        <p:spPr bwMode="auto">
          <a:xfrm rot="19716530">
            <a:off x="80142" y="1583819"/>
            <a:ext cx="298090" cy="434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お金飛ぶ イラスト に対する画像結果.サイズ: 150 x 150。ソース: frame-illust.com"/>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7436" l="0" r="100000">
                        <a14:foregroundMark x1="8718" y1="29231" x2="47692" y2="10769"/>
                        <a14:foregroundMark x1="48718" y1="37436" x2="90256" y2="55897"/>
                      </a14:backgroundRemoval>
                    </a14:imgEffect>
                  </a14:imgLayer>
                </a14:imgProps>
              </a:ext>
              <a:ext uri="{28A0092B-C50C-407E-A947-70E740481C1C}">
                <a14:useLocalDpi xmlns:a14="http://schemas.microsoft.com/office/drawing/2010/main" val="0"/>
              </a:ext>
            </a:extLst>
          </a:blip>
          <a:srcRect/>
          <a:stretch>
            <a:fillRect/>
          </a:stretch>
        </p:blipFill>
        <p:spPr bwMode="auto">
          <a:xfrm rot="748596">
            <a:off x="7513681" y="4441615"/>
            <a:ext cx="972611" cy="97261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rotWithShape="1">
          <a:blip r:embed="rId12" cstate="print">
            <a:extLst>
              <a:ext uri="{28A0092B-C50C-407E-A947-70E740481C1C}">
                <a14:useLocalDpi xmlns:a14="http://schemas.microsoft.com/office/drawing/2010/main" val="0"/>
              </a:ext>
            </a:extLst>
          </a:blip>
          <a:srcRect l="11450" r="22174"/>
          <a:stretch/>
        </p:blipFill>
        <p:spPr>
          <a:xfrm rot="5400000">
            <a:off x="6745000" y="983152"/>
            <a:ext cx="1582815" cy="1788443"/>
          </a:xfrm>
          <a:prstGeom prst="rect">
            <a:avLst/>
          </a:prstGeom>
        </p:spPr>
      </p:pic>
      <p:pic>
        <p:nvPicPr>
          <p:cNvPr id="5" name="図 4"/>
          <p:cNvPicPr>
            <a:picLocks noChangeAspect="1"/>
          </p:cNvPicPr>
          <p:nvPr/>
        </p:nvPicPr>
        <p:blipFill rotWithShape="1">
          <a:blip r:embed="rId13" cstate="print">
            <a:extLst>
              <a:ext uri="{28A0092B-C50C-407E-A947-70E740481C1C}">
                <a14:useLocalDpi xmlns:a14="http://schemas.microsoft.com/office/drawing/2010/main" val="0"/>
              </a:ext>
            </a:extLst>
          </a:blip>
          <a:srcRect l="18683" t="-194" r="-145" b="-2087"/>
          <a:stretch/>
        </p:blipFill>
        <p:spPr>
          <a:xfrm rot="5400000">
            <a:off x="9922065" y="1878964"/>
            <a:ext cx="1937163" cy="1908333"/>
          </a:xfrm>
          <a:prstGeom prst="rect">
            <a:avLst/>
          </a:prstGeom>
        </p:spPr>
      </p:pic>
      <p:pic>
        <p:nvPicPr>
          <p:cNvPr id="8" name="図 7"/>
          <p:cNvPicPr>
            <a:picLocks noChangeAspect="1"/>
          </p:cNvPicPr>
          <p:nvPr/>
        </p:nvPicPr>
        <p:blipFill rotWithShape="1">
          <a:blip r:embed="rId14" cstate="print">
            <a:extLst>
              <a:ext uri="{28A0092B-C50C-407E-A947-70E740481C1C}">
                <a14:useLocalDpi xmlns:a14="http://schemas.microsoft.com/office/drawing/2010/main" val="0"/>
              </a:ext>
            </a:extLst>
          </a:blip>
          <a:srcRect l="38906"/>
          <a:stretch/>
        </p:blipFill>
        <p:spPr>
          <a:xfrm rot="5400000">
            <a:off x="7855055" y="2491251"/>
            <a:ext cx="1689022" cy="2108873"/>
          </a:xfrm>
          <a:prstGeom prst="rect">
            <a:avLst/>
          </a:prstGeom>
        </p:spPr>
      </p:pic>
      <p:sp>
        <p:nvSpPr>
          <p:cNvPr id="38" name="雲形吹き出し 37"/>
          <p:cNvSpPr/>
          <p:nvPr/>
        </p:nvSpPr>
        <p:spPr>
          <a:xfrm>
            <a:off x="2797920" y="1267578"/>
            <a:ext cx="2480989" cy="1215199"/>
          </a:xfrm>
          <a:prstGeom prst="cloudCallout">
            <a:avLst>
              <a:gd name="adj1" fmla="val -60646"/>
              <a:gd name="adj2" fmla="val 38732"/>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 name="角丸四角形吹き出し 6"/>
          <p:cNvSpPr/>
          <p:nvPr/>
        </p:nvSpPr>
        <p:spPr>
          <a:xfrm>
            <a:off x="3118521" y="1337595"/>
            <a:ext cx="2106879" cy="1112610"/>
          </a:xfrm>
          <a:prstGeom prst="wedgeRoundRectCallout">
            <a:avLst>
              <a:gd name="adj1" fmla="val -11193"/>
              <a:gd name="adj2" fmla="val 24462"/>
              <a:gd name="adj3" fmla="val 16667"/>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困りごと出たけど</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あんまりイメージ</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湧かないなぁ</a:t>
            </a:r>
          </a:p>
        </p:txBody>
      </p:sp>
      <p:sp>
        <p:nvSpPr>
          <p:cNvPr id="10" name="フリーフォーム 9"/>
          <p:cNvSpPr/>
          <p:nvPr/>
        </p:nvSpPr>
        <p:spPr>
          <a:xfrm>
            <a:off x="5263466" y="1046294"/>
            <a:ext cx="1004478" cy="742336"/>
          </a:xfrm>
          <a:custGeom>
            <a:avLst/>
            <a:gdLst>
              <a:gd name="connsiteX0" fmla="*/ 0 w 1358900"/>
              <a:gd name="connsiteY0" fmla="*/ 1397000 h 1397000"/>
              <a:gd name="connsiteX1" fmla="*/ 1358900 w 1358900"/>
              <a:gd name="connsiteY1" fmla="*/ 0 h 1397000"/>
            </a:gdLst>
            <a:ahLst/>
            <a:cxnLst>
              <a:cxn ang="0">
                <a:pos x="connsiteX0" y="connsiteY0"/>
              </a:cxn>
              <a:cxn ang="0">
                <a:pos x="connsiteX1" y="connsiteY1"/>
              </a:cxn>
            </a:cxnLst>
            <a:rect l="l" t="t" r="r" b="b"/>
            <a:pathLst>
              <a:path w="1358900" h="1397000">
                <a:moveTo>
                  <a:pt x="0" y="1397000"/>
                </a:moveTo>
                <a:lnTo>
                  <a:pt x="1358900" y="0"/>
                </a:lnTo>
              </a:path>
            </a:pathLst>
          </a:custGeom>
          <a:noFill/>
          <a:ln w="19050">
            <a:solidFill>
              <a:schemeClr val="tx1"/>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rot="20047893">
            <a:off x="5165196" y="1534977"/>
            <a:ext cx="152478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どうする</a:t>
            </a:r>
            <a:r>
              <a:rPr lang="en-US" altLang="ja-JP" sz="1600" dirty="0">
                <a:latin typeface="Meiryo UI" panose="020B0604030504040204" pitchFamily="50" charset="-128"/>
                <a:ea typeface="Meiryo UI" panose="020B0604030504040204" pitchFamily="50" charset="-128"/>
              </a:rPr>
              <a:t>…</a:t>
            </a:r>
            <a:endParaRPr lang="zh-CN" altLang="en-US" sz="1600" dirty="0">
              <a:latin typeface="Meiryo UI" panose="020B0604030504040204" pitchFamily="50" charset="-128"/>
              <a:ea typeface="Meiryo UI" panose="020B0604030504040204" pitchFamily="50" charset="-128"/>
            </a:endParaRPr>
          </a:p>
        </p:txBody>
      </p:sp>
      <p:sp>
        <p:nvSpPr>
          <p:cNvPr id="42" name="雲形吹き出し 41"/>
          <p:cNvSpPr/>
          <p:nvPr/>
        </p:nvSpPr>
        <p:spPr>
          <a:xfrm>
            <a:off x="8703685" y="1013608"/>
            <a:ext cx="2480989" cy="1215199"/>
          </a:xfrm>
          <a:prstGeom prst="cloudCallout">
            <a:avLst>
              <a:gd name="adj1" fmla="val -89312"/>
              <a:gd name="adj2" fmla="val 54259"/>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通路が狭くて</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危険</a:t>
            </a:r>
            <a:r>
              <a:rPr kumimoji="1" lang="ja-JP" altLang="en-US" sz="1600" dirty="0">
                <a:solidFill>
                  <a:schemeClr val="tx1"/>
                </a:solidFill>
                <a:latin typeface="Meiryo UI" panose="020B0604030504040204" pitchFamily="50" charset="-128"/>
                <a:ea typeface="Meiryo UI" panose="020B0604030504040204" pitchFamily="50" charset="-128"/>
              </a:rPr>
              <a:t>だね</a:t>
            </a:r>
          </a:p>
        </p:txBody>
      </p:sp>
      <p:sp>
        <p:nvSpPr>
          <p:cNvPr id="43" name="雲形吹き出し 42"/>
          <p:cNvSpPr/>
          <p:nvPr/>
        </p:nvSpPr>
        <p:spPr>
          <a:xfrm>
            <a:off x="9705908" y="3812658"/>
            <a:ext cx="2480989" cy="1215199"/>
          </a:xfrm>
          <a:prstGeom prst="cloudCallout">
            <a:avLst>
              <a:gd name="adj1" fmla="val -62401"/>
              <a:gd name="adj2" fmla="val -86680"/>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ガスケット品種</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異常が多いね</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7" name="雲形吹き出し 46"/>
          <p:cNvSpPr/>
          <p:nvPr/>
        </p:nvSpPr>
        <p:spPr>
          <a:xfrm>
            <a:off x="8548014" y="5061973"/>
            <a:ext cx="2480989" cy="1215199"/>
          </a:xfrm>
          <a:prstGeom prst="cloudCallout">
            <a:avLst>
              <a:gd name="adj1" fmla="val 58698"/>
              <a:gd name="adj2" fmla="val 47092"/>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早速</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点数付けしよう</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8/31</a:t>
            </a:r>
            <a:endParaRPr kumimoji="1" lang="ja-JP" altLang="en-US" sz="1200" b="1"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338300631"/>
      </p:ext>
    </p:extLst>
  </p:cSld>
  <p:clrMapOvr>
    <a:masterClrMapping/>
  </p:clrMapOvr>
  <p:transition advTm="242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1500"/>
                                        <p:tgtEl>
                                          <p:spTgt spid="46"/>
                                        </p:tgtEl>
                                      </p:cBhvr>
                                    </p:animEffect>
                                  </p:childTnLst>
                                </p:cTn>
                              </p:par>
                            </p:childTnLst>
                          </p:cTn>
                        </p:par>
                        <p:par>
                          <p:cTn id="65" fill="hold">
                            <p:stCondLst>
                              <p:cond delay="2000"/>
                            </p:stCondLst>
                            <p:childTnLst>
                              <p:par>
                                <p:cTn id="66" presetID="10" presetClass="entr" presetSubtype="0" fill="hold" nodeType="afterEffect">
                                  <p:stCondLst>
                                    <p:cond delay="50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par>
                          <p:cTn id="72" fill="hold">
                            <p:stCondLst>
                              <p:cond delay="3000"/>
                            </p:stCondLst>
                            <p:childTnLst>
                              <p:par>
                                <p:cTn id="73" presetID="10" presetClass="entr" presetSubtype="0" fill="hold" nodeType="afterEffect">
                                  <p:stCondLst>
                                    <p:cond delay="50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par>
                          <p:cTn id="76" fill="hold">
                            <p:stCondLst>
                              <p:cond delay="4000"/>
                            </p:stCondLst>
                            <p:childTnLst>
                              <p:par>
                                <p:cTn id="77" presetID="10" presetClass="entr" presetSubtype="0" fill="hold" nodeType="afterEffect">
                                  <p:stCondLst>
                                    <p:cond delay="50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1000"/>
                                        <p:tgtEl>
                                          <p:spTgt spid="47"/>
                                        </p:tgtEl>
                                      </p:cBhvr>
                                    </p:animEffect>
                                    <p:anim calcmode="lin" valueType="num">
                                      <p:cBhvr>
                                        <p:cTn id="93" dur="1000" fill="hold"/>
                                        <p:tgtEl>
                                          <p:spTgt spid="47"/>
                                        </p:tgtEl>
                                        <p:attrNameLst>
                                          <p:attrName>ppt_x</p:attrName>
                                        </p:attrNameLst>
                                      </p:cBhvr>
                                      <p:tavLst>
                                        <p:tav tm="0">
                                          <p:val>
                                            <p:strVal val="#ppt_x"/>
                                          </p:val>
                                        </p:tav>
                                        <p:tav tm="100000">
                                          <p:val>
                                            <p:strVal val="#ppt_x"/>
                                          </p:val>
                                        </p:tav>
                                      </p:tavLst>
                                    </p:anim>
                                    <p:anim calcmode="lin" valueType="num">
                                      <p:cBhvr>
                                        <p:cTn id="9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8" grpId="0" animBg="1"/>
      <p:bldP spid="7" grpId="0"/>
      <p:bldP spid="10" grpId="0" animBg="1"/>
      <p:bldP spid="41" grpId="0"/>
      <p:bldP spid="42" grpId="0" animBg="1"/>
      <p:bldP spid="43"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962" y="5784698"/>
            <a:ext cx="1000605" cy="1000605"/>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t="10097" b="25219"/>
          <a:stretch/>
        </p:blipFill>
        <p:spPr>
          <a:xfrm>
            <a:off x="8440451" y="5644146"/>
            <a:ext cx="1462692" cy="1125253"/>
          </a:xfrm>
          <a:prstGeom prst="rect">
            <a:avLst/>
          </a:prstGeom>
        </p:spPr>
      </p:pic>
      <p:graphicFrame>
        <p:nvGraphicFramePr>
          <p:cNvPr id="18" name="表 17"/>
          <p:cNvGraphicFramePr>
            <a:graphicFrameLocks noGrp="1"/>
          </p:cNvGraphicFramePr>
          <p:nvPr>
            <p:extLst>
              <p:ext uri="{D42A27DB-BD31-4B8C-83A1-F6EECF244321}">
                <p14:modId xmlns:p14="http://schemas.microsoft.com/office/powerpoint/2010/main" val="3243241014"/>
              </p:ext>
            </p:extLst>
          </p:nvPr>
        </p:nvGraphicFramePr>
        <p:xfrm>
          <a:off x="68157" y="1561305"/>
          <a:ext cx="9465027" cy="4133776"/>
        </p:xfrm>
        <a:graphic>
          <a:graphicData uri="http://schemas.openxmlformats.org/drawingml/2006/table">
            <a:tbl>
              <a:tblPr firstRow="1" bandRow="1">
                <a:tableStyleId>{5C22544A-7EE6-4342-B048-85BDC9FD1C3A}</a:tableStyleId>
              </a:tblPr>
              <a:tblGrid>
                <a:gridCol w="1334837">
                  <a:extLst>
                    <a:ext uri="{9D8B030D-6E8A-4147-A177-3AD203B41FA5}">
                      <a16:colId xmlns:a16="http://schemas.microsoft.com/office/drawing/2014/main" val="128426508"/>
                    </a:ext>
                  </a:extLst>
                </a:gridCol>
                <a:gridCol w="3740478">
                  <a:extLst>
                    <a:ext uri="{9D8B030D-6E8A-4147-A177-3AD203B41FA5}">
                      <a16:colId xmlns:a16="http://schemas.microsoft.com/office/drawing/2014/main" val="2810785"/>
                    </a:ext>
                  </a:extLst>
                </a:gridCol>
                <a:gridCol w="828000">
                  <a:extLst>
                    <a:ext uri="{9D8B030D-6E8A-4147-A177-3AD203B41FA5}">
                      <a16:colId xmlns:a16="http://schemas.microsoft.com/office/drawing/2014/main" val="1794345052"/>
                    </a:ext>
                  </a:extLst>
                </a:gridCol>
                <a:gridCol w="889930">
                  <a:extLst>
                    <a:ext uri="{9D8B030D-6E8A-4147-A177-3AD203B41FA5}">
                      <a16:colId xmlns:a16="http://schemas.microsoft.com/office/drawing/2014/main" val="2681523122"/>
                    </a:ext>
                  </a:extLst>
                </a:gridCol>
                <a:gridCol w="889930">
                  <a:extLst>
                    <a:ext uri="{9D8B030D-6E8A-4147-A177-3AD203B41FA5}">
                      <a16:colId xmlns:a16="http://schemas.microsoft.com/office/drawing/2014/main" val="695569195"/>
                    </a:ext>
                  </a:extLst>
                </a:gridCol>
                <a:gridCol w="1008000">
                  <a:extLst>
                    <a:ext uri="{9D8B030D-6E8A-4147-A177-3AD203B41FA5}">
                      <a16:colId xmlns:a16="http://schemas.microsoft.com/office/drawing/2014/main" val="3063459370"/>
                    </a:ext>
                  </a:extLst>
                </a:gridCol>
                <a:gridCol w="773852">
                  <a:extLst>
                    <a:ext uri="{9D8B030D-6E8A-4147-A177-3AD203B41FA5}">
                      <a16:colId xmlns:a16="http://schemas.microsoft.com/office/drawing/2014/main" val="489429498"/>
                    </a:ext>
                  </a:extLst>
                </a:gridCol>
              </a:tblGrid>
              <a:tr h="578480">
                <a:tc>
                  <a:txBody>
                    <a:bodyPr/>
                    <a:lstStyle/>
                    <a:p>
                      <a:pPr algn="ctr"/>
                      <a:endParaRPr kumimoji="1" lang="ja-JP" altLang="en-US" sz="1600" b="1" dirty="0">
                        <a:ln w="38100">
                          <a:solidFill>
                            <a:schemeClr val="tx1"/>
                          </a:solidFill>
                        </a:ln>
                        <a:solidFill>
                          <a:schemeClr val="tx1"/>
                        </a:solidFill>
                        <a:latin typeface="游ゴシック" panose="020B0400000000000000" pitchFamily="50" charset="-128"/>
                        <a:ea typeface="游ゴシック" panose="020B0400000000000000"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困りごと</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コスト</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実現性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緊急性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会社貢献</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合計</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2198100"/>
                  </a:ext>
                </a:extLst>
              </a:tr>
              <a:tr h="370430">
                <a:tc rowSpan="3">
                  <a:txBody>
                    <a:bodyPr/>
                    <a:lstStyle/>
                    <a:p>
                      <a:pPr algn="ctr"/>
                      <a:r>
                        <a:rPr kumimoji="1" lang="ja-JP" altLang="en-US" sz="3200" b="1" dirty="0">
                          <a:solidFill>
                            <a:srgbClr val="FF7171"/>
                          </a:solidFill>
                          <a:latin typeface="Meiryo UI" panose="020B0604030504040204" pitchFamily="50" charset="-128"/>
                          <a:ea typeface="Meiryo UI" panose="020B0604030504040204" pitchFamily="50" charset="-128"/>
                        </a:rPr>
                        <a:t>安全</a:t>
                      </a:r>
                      <a:endParaRPr kumimoji="1" lang="en-US" altLang="ja-JP" sz="3200" b="1" dirty="0">
                        <a:solidFill>
                          <a:srgbClr val="FF7171"/>
                        </a:solidFill>
                        <a:latin typeface="Meiryo UI" panose="020B0604030504040204" pitchFamily="50" charset="-128"/>
                        <a:ea typeface="Meiryo UI" panose="020B0604030504040204"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0" dirty="0">
                          <a:solidFill>
                            <a:schemeClr val="tx1"/>
                          </a:solidFill>
                          <a:latin typeface="游ゴシック" panose="020B0400000000000000" pitchFamily="50" charset="-128"/>
                          <a:ea typeface="游ゴシック" panose="020B0400000000000000" pitchFamily="50" charset="-128"/>
                        </a:rPr>
                        <a:t>キャップレス</a:t>
                      </a:r>
                      <a:r>
                        <a:rPr kumimoji="1" lang="en-US" altLang="ja-JP" sz="1400" b="0" dirty="0">
                          <a:solidFill>
                            <a:schemeClr val="tx1"/>
                          </a:solidFill>
                          <a:latin typeface="游ゴシック" panose="020B0400000000000000" pitchFamily="50" charset="-128"/>
                          <a:ea typeface="游ゴシック" panose="020B0400000000000000" pitchFamily="50" charset="-128"/>
                        </a:rPr>
                        <a:t>1</a:t>
                      </a:r>
                      <a:r>
                        <a:rPr kumimoji="1" lang="ja-JP" altLang="en-US" sz="1400" b="0" dirty="0">
                          <a:solidFill>
                            <a:schemeClr val="tx1"/>
                          </a:solidFill>
                          <a:latin typeface="游ゴシック" panose="020B0400000000000000" pitchFamily="50" charset="-128"/>
                          <a:ea typeface="游ゴシック" panose="020B0400000000000000" pitchFamily="50" charset="-128"/>
                        </a:rPr>
                        <a:t>・</a:t>
                      </a:r>
                      <a:r>
                        <a:rPr kumimoji="1" lang="en-US" altLang="ja-JP" sz="1400" b="0" dirty="0">
                          <a:solidFill>
                            <a:schemeClr val="tx1"/>
                          </a:solidFill>
                          <a:latin typeface="游ゴシック" panose="020B0400000000000000" pitchFamily="50" charset="-128"/>
                          <a:ea typeface="游ゴシック" panose="020B0400000000000000" pitchFamily="50" charset="-128"/>
                        </a:rPr>
                        <a:t>2</a:t>
                      </a:r>
                      <a:r>
                        <a:rPr kumimoji="1" lang="ja-JP" altLang="en-US" sz="1400" b="0" dirty="0">
                          <a:solidFill>
                            <a:schemeClr val="tx1"/>
                          </a:solidFill>
                          <a:latin typeface="游ゴシック" panose="020B0400000000000000" pitchFamily="50" charset="-128"/>
                          <a:ea typeface="游ゴシック" panose="020B0400000000000000" pitchFamily="50" charset="-128"/>
                        </a:rPr>
                        <a:t>間の通路が狭い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2389690"/>
                  </a:ext>
                </a:extLst>
              </a:tr>
              <a:tr h="432000">
                <a:tc vMerge="1">
                  <a:txBody>
                    <a:bodyPr/>
                    <a:lstStyle/>
                    <a:p>
                      <a:pPr algn="l"/>
                      <a:endParaRPr kumimoji="1" lang="ja-JP" altLang="en-US" sz="16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rPr>
                        <a:t>５号機の段差につまづく</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0133641"/>
                  </a:ext>
                </a:extLst>
              </a:tr>
              <a:tr h="370430">
                <a:tc vMerge="1">
                  <a:txBody>
                    <a:bodyPr/>
                    <a:lstStyle/>
                    <a:p>
                      <a:pPr algn="l"/>
                      <a:endParaRPr kumimoji="1" lang="ja-JP" altLang="en-US" sz="16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400" b="0" dirty="0">
                          <a:solidFill>
                            <a:schemeClr val="tx1"/>
                          </a:solidFill>
                          <a:latin typeface="Meiryo UI" panose="020B0604030504040204" pitchFamily="50" charset="-128"/>
                          <a:ea typeface="Meiryo UI" panose="020B0604030504040204" pitchFamily="50" charset="-128"/>
                        </a:rPr>
                        <a:t>395A</a:t>
                      </a:r>
                      <a:r>
                        <a:rPr kumimoji="1" lang="ja-JP" altLang="en-US" sz="1400" b="0" dirty="0">
                          <a:solidFill>
                            <a:schemeClr val="tx1"/>
                          </a:solidFill>
                          <a:latin typeface="Meiryo UI" panose="020B0604030504040204" pitchFamily="50" charset="-128"/>
                          <a:ea typeface="Meiryo UI" panose="020B0604030504040204" pitchFamily="50" charset="-128"/>
                        </a:rPr>
                        <a:t>のハウジングセット治具が硬く抜けない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3517228"/>
                  </a:ext>
                </a:extLst>
              </a:tr>
              <a:tr h="370430">
                <a:tc rowSpan="3">
                  <a:txBody>
                    <a:bodyPr/>
                    <a:lstStyle/>
                    <a:p>
                      <a:pPr algn="ctr"/>
                      <a:r>
                        <a:rPr kumimoji="1" lang="ja-JP" altLang="en-US" sz="3200" b="1" dirty="0">
                          <a:solidFill>
                            <a:srgbClr val="92D050"/>
                          </a:solidFill>
                          <a:latin typeface="Meiryo UI" panose="020B0604030504040204" pitchFamily="50" charset="-128"/>
                          <a:ea typeface="Meiryo UI" panose="020B0604030504040204" pitchFamily="50" charset="-128"/>
                        </a:rPr>
                        <a:t>品質</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rPr>
                        <a:t>部品棚の</a:t>
                      </a:r>
                      <a:r>
                        <a:rPr kumimoji="1" lang="en-US" altLang="ja-JP" sz="1400" b="0" dirty="0">
                          <a:solidFill>
                            <a:schemeClr val="tx1"/>
                          </a:solidFill>
                          <a:latin typeface="Meiryo UI" panose="020B0604030504040204" pitchFamily="50" charset="-128"/>
                          <a:ea typeface="Meiryo UI" panose="020B0604030504040204" pitchFamily="50" charset="-128"/>
                        </a:rPr>
                        <a:t>2S</a:t>
                      </a:r>
                      <a:r>
                        <a:rPr kumimoji="1" lang="ja-JP" altLang="en-US" sz="1400" b="0" dirty="0">
                          <a:solidFill>
                            <a:schemeClr val="tx1"/>
                          </a:solidFill>
                          <a:latin typeface="Meiryo UI" panose="020B0604030504040204" pitchFamily="50" charset="-128"/>
                          <a:ea typeface="Meiryo UI" panose="020B0604030504040204" pitchFamily="50" charset="-128"/>
                        </a:rPr>
                        <a:t>が行き届いていない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16</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9815289"/>
                  </a:ext>
                </a:extLst>
              </a:tr>
              <a:tr h="370430">
                <a:tc vMerge="1">
                  <a:txBody>
                    <a:bodyPr/>
                    <a:lstStyle/>
                    <a:p>
                      <a:pPr algn="l"/>
                      <a:endParaRPr kumimoji="1" lang="ja-JP" altLang="en-US" sz="16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rPr>
                        <a:t>キャップレス不良が多い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16</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07949"/>
                  </a:ext>
                </a:extLst>
              </a:tr>
              <a:tr h="370430">
                <a:tc vMerge="1">
                  <a:txBody>
                    <a:bodyPr/>
                    <a:lstStyle/>
                    <a:p>
                      <a:pPr algn="l"/>
                      <a:endParaRPr kumimoji="1" lang="ja-JP" altLang="en-US" sz="16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rPr>
                        <a:t>スポンジ工程不良が多い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723066"/>
                  </a:ext>
                </a:extLst>
              </a:tr>
              <a:tr h="416221">
                <a:tc rowSpan="3">
                  <a:txBody>
                    <a:bodyPr/>
                    <a:lstStyle/>
                    <a:p>
                      <a:pPr algn="ctr"/>
                      <a:r>
                        <a:rPr kumimoji="1" lang="ja-JP" altLang="en-US" sz="3200" b="1" dirty="0">
                          <a:solidFill>
                            <a:schemeClr val="accent4">
                              <a:lumMod val="40000"/>
                              <a:lumOff val="60000"/>
                            </a:schemeClr>
                          </a:solidFill>
                          <a:latin typeface="Meiryo UI" panose="020B0604030504040204" pitchFamily="50" charset="-128"/>
                          <a:ea typeface="Meiryo UI" panose="020B0604030504040204" pitchFamily="50" charset="-128"/>
                        </a:rPr>
                        <a:t>コスト</a:t>
                      </a:r>
                      <a:endParaRPr kumimoji="1" lang="en-US" altLang="ja-JP" sz="3200" b="1" dirty="0">
                        <a:solidFill>
                          <a:schemeClr val="accent4">
                            <a:lumMod val="40000"/>
                            <a:lumOff val="60000"/>
                          </a:schemeClr>
                        </a:solidFill>
                        <a:latin typeface="Meiryo UI" panose="020B0604030504040204" pitchFamily="50" charset="-128"/>
                        <a:ea typeface="Meiryo UI" panose="020B0604030504040204" pitchFamily="50"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400" b="0" dirty="0">
                          <a:solidFill>
                            <a:schemeClr val="tx1"/>
                          </a:solidFill>
                          <a:latin typeface="Meiryo UI" panose="020B0604030504040204" pitchFamily="50" charset="-128"/>
                          <a:ea typeface="Meiryo UI" panose="020B0604030504040204" pitchFamily="50" charset="-128"/>
                        </a:rPr>
                        <a:t>19</a:t>
                      </a:r>
                      <a:r>
                        <a:rPr kumimoji="1" lang="ja-JP" altLang="en-US" sz="1400" b="0" dirty="0">
                          <a:solidFill>
                            <a:schemeClr val="tx1"/>
                          </a:solidFill>
                          <a:latin typeface="Meiryo UI" panose="020B0604030504040204" pitchFamily="50" charset="-128"/>
                          <a:ea typeface="Meiryo UI" panose="020B0604030504040204" pitchFamily="50" charset="-128"/>
                        </a:rPr>
                        <a:t>号機ガスケット品種異常が多い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8982907"/>
                  </a:ext>
                </a:extLst>
              </a:tr>
              <a:tr h="370430">
                <a:tc vMerge="1">
                  <a:txBody>
                    <a:bodyPr/>
                    <a:lstStyle/>
                    <a:p>
                      <a:pPr algn="ctr"/>
                      <a:endParaRPr kumimoji="1" lang="ja-JP" altLang="en-US" sz="3200" b="1" dirty="0">
                        <a:solidFill>
                          <a:srgbClr val="92D05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eiryo UI" panose="020B0604030504040204" pitchFamily="50" charset="-128"/>
                          <a:ea typeface="Meiryo UI" panose="020B0604030504040204" pitchFamily="50" charset="-128"/>
                        </a:rPr>
                        <a:t>20</a:t>
                      </a:r>
                      <a:r>
                        <a:rPr kumimoji="1" lang="ja-JP" altLang="en-US" sz="1400" b="0" dirty="0">
                          <a:solidFill>
                            <a:schemeClr val="tx1"/>
                          </a:solidFill>
                          <a:latin typeface="Meiryo UI" panose="020B0604030504040204" pitchFamily="50" charset="-128"/>
                          <a:ea typeface="Meiryo UI" panose="020B0604030504040204" pitchFamily="50" charset="-128"/>
                        </a:rPr>
                        <a:t>号機ガスケット品種異常が多い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7759154"/>
                  </a:ext>
                </a:extLst>
              </a:tr>
              <a:tr h="484495">
                <a:tc vMerge="1">
                  <a:txBody>
                    <a:bodyPr/>
                    <a:lstStyle/>
                    <a:p>
                      <a:pPr algn="ctr"/>
                      <a:endParaRPr kumimoji="1" lang="ja-JP" altLang="en-US" sz="3200" b="1" dirty="0">
                        <a:solidFill>
                          <a:srgbClr val="92D05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400" b="0" dirty="0">
                          <a:solidFill>
                            <a:schemeClr val="tx1"/>
                          </a:solidFill>
                          <a:latin typeface="Meiryo UI" panose="020B0604030504040204" pitchFamily="50" charset="-128"/>
                          <a:ea typeface="Meiryo UI" panose="020B0604030504040204" pitchFamily="50" charset="-128"/>
                        </a:rPr>
                        <a:t>18</a:t>
                      </a:r>
                      <a:r>
                        <a:rPr kumimoji="1" lang="ja-JP" altLang="en-US" sz="1400" b="0" dirty="0">
                          <a:solidFill>
                            <a:schemeClr val="tx1"/>
                          </a:solidFill>
                          <a:latin typeface="Meiryo UI" panose="020B0604030504040204" pitchFamily="50" charset="-128"/>
                          <a:ea typeface="Meiryo UI" panose="020B0604030504040204" pitchFamily="50" charset="-128"/>
                        </a:rPr>
                        <a:t>号機バルブ</a:t>
                      </a:r>
                      <a:r>
                        <a:rPr kumimoji="1" lang="en-US" altLang="ja-JP" sz="1400" b="0" dirty="0">
                          <a:solidFill>
                            <a:schemeClr val="tx1"/>
                          </a:solidFill>
                          <a:latin typeface="Meiryo UI" panose="020B0604030504040204" pitchFamily="50" charset="-128"/>
                          <a:ea typeface="Meiryo UI" panose="020B0604030504040204" pitchFamily="50" charset="-128"/>
                        </a:rPr>
                        <a:t>ASSY</a:t>
                      </a:r>
                      <a:r>
                        <a:rPr kumimoji="1" lang="ja-JP" altLang="en-US" sz="1400" b="0" dirty="0">
                          <a:solidFill>
                            <a:schemeClr val="tx1"/>
                          </a:solidFill>
                          <a:latin typeface="Meiryo UI" panose="020B0604030504040204" pitchFamily="50" charset="-128"/>
                          <a:ea typeface="Meiryo UI" panose="020B0604030504040204" pitchFamily="50" charset="-128"/>
                        </a:rPr>
                        <a:t>セットミスが多い</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14</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777780"/>
                  </a:ext>
                </a:extLst>
              </a:tr>
            </a:tbl>
          </a:graphicData>
        </a:graphic>
      </p:graphicFrame>
      <p:sp>
        <p:nvSpPr>
          <p:cNvPr id="20" name="正方形/長方形 19"/>
          <p:cNvSpPr/>
          <p:nvPr/>
        </p:nvSpPr>
        <p:spPr>
          <a:xfrm>
            <a:off x="6698929" y="1227293"/>
            <a:ext cx="2584082" cy="338554"/>
          </a:xfrm>
          <a:prstGeom prst="rect">
            <a:avLst/>
          </a:prstGeom>
        </p:spPr>
        <p:txBody>
          <a:bodyPr wrap="square">
            <a:spAutoFit/>
          </a:bodyPr>
          <a:lstStyle/>
          <a:p>
            <a:r>
              <a:rPr lang="zh-CN"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…5</a:t>
            </a:r>
            <a:r>
              <a:rPr lang="zh-CN" altLang="en-US" sz="1600" b="1" dirty="0">
                <a:latin typeface="Meiryo UI" panose="020B0604030504040204" pitchFamily="50" charset="-128"/>
                <a:ea typeface="Meiryo UI" panose="020B0604030504040204" pitchFamily="50" charset="-128"/>
              </a:rPr>
              <a:t>点 〇</a:t>
            </a:r>
            <a:r>
              <a:rPr lang="en-US" altLang="ja-JP" sz="1600" b="1" dirty="0">
                <a:latin typeface="Meiryo UI" panose="020B0604030504040204" pitchFamily="50" charset="-128"/>
                <a:ea typeface="Meiryo UI" panose="020B0604030504040204" pitchFamily="50" charset="-128"/>
              </a:rPr>
              <a:t>…</a:t>
            </a:r>
            <a:r>
              <a:rPr lang="en-US" altLang="zh-CN" sz="1600" b="1" dirty="0">
                <a:latin typeface="Meiryo UI" panose="020B0604030504040204" pitchFamily="50" charset="-128"/>
                <a:ea typeface="Meiryo UI" panose="020B0604030504040204" pitchFamily="50" charset="-128"/>
              </a:rPr>
              <a:t>3</a:t>
            </a:r>
            <a:r>
              <a:rPr lang="zh-CN" altLang="en-US" sz="1600" b="1" dirty="0">
                <a:latin typeface="Meiryo UI" panose="020B0604030504040204" pitchFamily="50" charset="-128"/>
                <a:ea typeface="Meiryo UI" panose="020B0604030504040204" pitchFamily="50" charset="-128"/>
              </a:rPr>
              <a:t>点 △</a:t>
            </a:r>
            <a:r>
              <a:rPr lang="en-US" altLang="ja-JP" sz="1600" b="1" dirty="0">
                <a:latin typeface="Meiryo UI" panose="020B0604030504040204" pitchFamily="50" charset="-128"/>
                <a:ea typeface="Meiryo UI" panose="020B0604030504040204" pitchFamily="50" charset="-128"/>
              </a:rPr>
              <a:t>…1</a:t>
            </a:r>
            <a:r>
              <a:rPr lang="zh-CN" altLang="en-US" sz="1600" b="1" dirty="0">
                <a:latin typeface="Meiryo UI" panose="020B0604030504040204" pitchFamily="50" charset="-128"/>
                <a:ea typeface="Meiryo UI" panose="020B0604030504040204" pitchFamily="50" charset="-128"/>
              </a:rPr>
              <a:t>点</a:t>
            </a:r>
          </a:p>
        </p:txBody>
      </p:sp>
      <p:sp>
        <p:nvSpPr>
          <p:cNvPr id="26" name="正方形/長方形 25"/>
          <p:cNvSpPr/>
          <p:nvPr/>
        </p:nvSpPr>
        <p:spPr>
          <a:xfrm>
            <a:off x="9643929" y="4042281"/>
            <a:ext cx="2887544" cy="400110"/>
          </a:xfrm>
          <a:prstGeom prst="rect">
            <a:avLst/>
          </a:prstGeom>
        </p:spPr>
        <p:txBody>
          <a:bodyPr wrap="square">
            <a:spAutoFit/>
          </a:bodyPr>
          <a:lstStyle/>
          <a:p>
            <a:r>
              <a:rPr lang="ja-JP" altLang="en-US" sz="2000" b="1" u="sng" dirty="0">
                <a:solidFill>
                  <a:srgbClr val="0000FF"/>
                </a:solidFill>
                <a:latin typeface="Meiryo UI" panose="020B0604030504040204" pitchFamily="50" charset="-128"/>
                <a:ea typeface="Meiryo UI" panose="020B0604030504040204" pitchFamily="50" charset="-128"/>
              </a:rPr>
              <a:t>テーマに決定！！</a:t>
            </a:r>
            <a:endParaRPr lang="en-US" altLang="ja-JP" sz="2000" b="1" u="sng" dirty="0">
              <a:solidFill>
                <a:srgbClr val="0000FF"/>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60518" y="81673"/>
            <a:ext cx="2016899" cy="584775"/>
          </a:xfrm>
          <a:prstGeom prst="rect">
            <a:avLst/>
          </a:prstGeom>
          <a:noFill/>
        </p:spPr>
        <p:txBody>
          <a:bodyPr wrap="none" rtlCol="0">
            <a:spAutoFit/>
          </a:bodyPr>
          <a:lstStyle/>
          <a:p>
            <a:r>
              <a:rPr lang="ja-JP" altLang="en-US" sz="3200" b="1" dirty="0">
                <a:latin typeface="Meiryo UI" panose="020B0604030504040204" pitchFamily="50" charset="-128"/>
                <a:ea typeface="Meiryo UI" panose="020B0604030504040204" pitchFamily="50" charset="-128"/>
              </a:rPr>
              <a:t>テーマ選定</a:t>
            </a:r>
          </a:p>
        </p:txBody>
      </p:sp>
      <p:sp>
        <p:nvSpPr>
          <p:cNvPr id="15" name="テキスト ボックス 14">
            <a:extLst>
              <a:ext uri="{FF2B5EF4-FFF2-40B4-BE49-F238E27FC236}">
                <a16:creationId xmlns:a16="http://schemas.microsoft.com/office/drawing/2014/main" id="{EBAC68A3-1614-49EC-B5D7-19F12850116C}"/>
              </a:ext>
            </a:extLst>
          </p:cNvPr>
          <p:cNvSpPr txBox="1"/>
          <p:nvPr/>
        </p:nvSpPr>
        <p:spPr>
          <a:xfrm>
            <a:off x="0" y="903643"/>
            <a:ext cx="396240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・点数付けしてテーマを決めよう！</a:t>
            </a:r>
            <a:endParaRPr lang="en-US" altLang="ja-JP" sz="2000"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8870489" y="156285"/>
            <a:ext cx="2160704" cy="1109036"/>
            <a:chOff x="7424165" y="175972"/>
            <a:chExt cx="2160704" cy="1109036"/>
          </a:xfrm>
        </p:grpSpPr>
        <p:grpSp>
          <p:nvGrpSpPr>
            <p:cNvPr id="16" name="グループ化 15">
              <a:extLst>
                <a:ext uri="{FF2B5EF4-FFF2-40B4-BE49-F238E27FC236}">
                  <a16:creationId xmlns:a16="http://schemas.microsoft.com/office/drawing/2014/main" id="{6BE1AB1B-C6FB-4A75-8A50-47B43651F93A}"/>
                </a:ext>
              </a:extLst>
            </p:cNvPr>
            <p:cNvGrpSpPr/>
            <p:nvPr/>
          </p:nvGrpSpPr>
          <p:grpSpPr>
            <a:xfrm>
              <a:off x="7424165" y="175972"/>
              <a:ext cx="2160704" cy="1109036"/>
              <a:chOff x="459444" y="4657968"/>
              <a:chExt cx="2160704" cy="1109036"/>
            </a:xfrm>
          </p:grpSpPr>
          <p:sp>
            <p:nvSpPr>
              <p:cNvPr id="17" name="テキスト ボックス 16">
                <a:extLst>
                  <a:ext uri="{FF2B5EF4-FFF2-40B4-BE49-F238E27FC236}">
                    <a16:creationId xmlns:a16="http://schemas.microsoft.com/office/drawing/2014/main" id="{4CC7D613-F569-4B7C-B4C7-F05ACFF87149}"/>
                  </a:ext>
                </a:extLst>
              </p:cNvPr>
              <p:cNvSpPr txBox="1"/>
              <p:nvPr/>
            </p:nvSpPr>
            <p:spPr>
              <a:xfrm>
                <a:off x="760752" y="5301666"/>
                <a:ext cx="1859396"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選定理由　＞</a:t>
                </a:r>
                <a:endParaRPr lang="en-US" altLang="ja-JP" sz="1600" b="1" dirty="0">
                  <a:latin typeface="Meiryo UI" panose="020B0604030504040204" pitchFamily="50" charset="-128"/>
                  <a:ea typeface="Meiryo UI" panose="020B0604030504040204" pitchFamily="50" charset="-128"/>
                </a:endParaRPr>
              </a:p>
            </p:txBody>
          </p:sp>
          <p:sp>
            <p:nvSpPr>
              <p:cNvPr id="19" name="角丸四角形 28">
                <a:extLst>
                  <a:ext uri="{FF2B5EF4-FFF2-40B4-BE49-F238E27FC236}">
                    <a16:creationId xmlns:a16="http://schemas.microsoft.com/office/drawing/2014/main" id="{66B8D629-A943-4F3B-939B-5F12BFEBD7F3}"/>
                  </a:ext>
                </a:extLst>
              </p:cNvPr>
              <p:cNvSpPr/>
              <p:nvPr/>
            </p:nvSpPr>
            <p:spPr>
              <a:xfrm>
                <a:off x="508000" y="4657968"/>
                <a:ext cx="1908112" cy="1109036"/>
              </a:xfrm>
              <a:prstGeom prst="roundRect">
                <a:avLst>
                  <a:gd name="adj" fmla="val 9658"/>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B7833D71-19BE-468E-BDC2-F24FE43EC400}"/>
                  </a:ext>
                </a:extLst>
              </p:cNvPr>
              <p:cNvSpPr txBox="1"/>
              <p:nvPr/>
            </p:nvSpPr>
            <p:spPr>
              <a:xfrm>
                <a:off x="590653" y="4968122"/>
                <a:ext cx="1143262" cy="264969"/>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ハ</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a:t>
                </a:r>
                <a:endParaRPr lang="en-US" altLang="ja-JP" sz="1400" b="1"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80810D2A-7BD5-458B-9E51-AE2D1263F1DE}"/>
                  </a:ext>
                </a:extLst>
              </p:cNvPr>
              <p:cNvSpPr txBox="1"/>
              <p:nvPr/>
            </p:nvSpPr>
            <p:spPr>
              <a:xfrm>
                <a:off x="459444" y="4700615"/>
                <a:ext cx="1837361" cy="338554"/>
              </a:xfrm>
              <a:prstGeom prst="rect">
                <a:avLst/>
              </a:prstGeom>
              <a:noFill/>
            </p:spPr>
            <p:txBody>
              <a:bodyPr wrap="none" rtlCol="0">
                <a:spAutoFit/>
              </a:bodyPr>
              <a:lstStyle/>
              <a:p>
                <a:pPr algn="ctr"/>
                <a:r>
                  <a:rPr kumimoji="1" lang="en-US" altLang="ja-JP" sz="1600" b="1" dirty="0">
                    <a:solidFill>
                      <a:srgbClr val="0000FF"/>
                    </a:solidFill>
                    <a:latin typeface="Meiryo UI" panose="020B0604030504040204" pitchFamily="50" charset="-128"/>
                    <a:ea typeface="Meiryo UI" panose="020B0604030504040204" pitchFamily="50" charset="-128"/>
                  </a:rPr>
                  <a:t>【</a:t>
                </a:r>
                <a:r>
                  <a:rPr kumimoji="1" lang="ja-JP" altLang="en-US" sz="1600" b="1" dirty="0">
                    <a:solidFill>
                      <a:srgbClr val="0000FF"/>
                    </a:solidFill>
                    <a:latin typeface="Meiryo UI" panose="020B0604030504040204" pitchFamily="50" charset="-128"/>
                    <a:ea typeface="Meiryo UI" panose="020B0604030504040204" pitchFamily="50" charset="-128"/>
                  </a:rPr>
                  <a:t>レベル</a:t>
                </a:r>
                <a:r>
                  <a:rPr kumimoji="1" lang="en-US" altLang="ja-JP" sz="1600" b="1" dirty="0">
                    <a:solidFill>
                      <a:srgbClr val="0000FF"/>
                    </a:solidFill>
                    <a:latin typeface="Meiryo UI" panose="020B0604030504040204" pitchFamily="50" charset="-128"/>
                    <a:ea typeface="Meiryo UI" panose="020B0604030504040204" pitchFamily="50" charset="-128"/>
                  </a:rPr>
                  <a:t>UP</a:t>
                </a:r>
                <a:r>
                  <a:rPr kumimoji="1" lang="ja-JP" altLang="en-US" sz="1600" b="1" dirty="0">
                    <a:solidFill>
                      <a:srgbClr val="0000FF"/>
                    </a:solidFill>
                    <a:latin typeface="Meiryo UI" panose="020B0604030504040204" pitchFamily="50" charset="-128"/>
                    <a:ea typeface="Meiryo UI" panose="020B0604030504040204" pitchFamily="50" charset="-128"/>
                  </a:rPr>
                  <a:t>ポイント</a:t>
                </a:r>
                <a:r>
                  <a:rPr kumimoji="1" lang="en-US" altLang="ja-JP" sz="1600" b="1" dirty="0">
                    <a:solidFill>
                      <a:srgbClr val="0000FF"/>
                    </a:solidFill>
                    <a:latin typeface="Meiryo UI" panose="020B0604030504040204" pitchFamily="50" charset="-128"/>
                    <a:ea typeface="Meiryo UI" panose="020B0604030504040204" pitchFamily="50" charset="-128"/>
                  </a:rPr>
                  <a:t>】</a:t>
                </a:r>
                <a:endParaRPr kumimoji="1" lang="ja-JP" altLang="en-US" sz="1600" b="1" dirty="0">
                  <a:solidFill>
                    <a:srgbClr val="0000FF"/>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352DEA1-0BA0-488D-B017-32691546217D}"/>
                  </a:ext>
                </a:extLst>
              </p:cNvPr>
              <p:cNvSpPr txBox="1"/>
              <p:nvPr/>
            </p:nvSpPr>
            <p:spPr>
              <a:xfrm>
                <a:off x="590653" y="5218561"/>
                <a:ext cx="873957"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マトリクス図</a:t>
                </a:r>
                <a:endParaRPr lang="en-US" altLang="ja-JP" sz="1100" b="1" dirty="0">
                  <a:latin typeface="Meiryo UI" panose="020B0604030504040204" pitchFamily="50" charset="-128"/>
                  <a:ea typeface="Meiryo UI" panose="020B0604030504040204" pitchFamily="50" charset="-128"/>
                </a:endParaRPr>
              </a:p>
            </p:txBody>
          </p:sp>
        </p:grpSp>
        <p:pic>
          <p:nvPicPr>
            <p:cNvPr id="2052" name="Picture 4" descr="マトリックス図法の特徴や作り方とは？種類や使い方について分かりやすく解説-片手間ブログ">
              <a:extLst>
                <a:ext uri="{FF2B5EF4-FFF2-40B4-BE49-F238E27FC236}">
                  <a16:creationId xmlns:a16="http://schemas.microsoft.com/office/drawing/2014/main" id="{223587D7-B4F6-444D-9DB3-E6AF52AE7F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81" t="11109" r="24202" b="11306"/>
            <a:stretch/>
          </p:blipFill>
          <p:spPr bwMode="auto">
            <a:xfrm>
              <a:off x="8464954" y="778759"/>
              <a:ext cx="772671" cy="451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グループ化 8"/>
          <p:cNvGrpSpPr/>
          <p:nvPr/>
        </p:nvGrpSpPr>
        <p:grpSpPr>
          <a:xfrm>
            <a:off x="1388097" y="4000978"/>
            <a:ext cx="8145087" cy="467971"/>
            <a:chOff x="2043305" y="4104740"/>
            <a:chExt cx="7331363" cy="467971"/>
          </a:xfrm>
        </p:grpSpPr>
        <p:sp>
          <p:nvSpPr>
            <p:cNvPr id="4" name="正方形/長方形 3"/>
            <p:cNvSpPr/>
            <p:nvPr/>
          </p:nvSpPr>
          <p:spPr>
            <a:xfrm>
              <a:off x="2043305" y="4153951"/>
              <a:ext cx="7331363" cy="369332"/>
            </a:xfrm>
            <a:prstGeom prst="rect">
              <a:avLst/>
            </a:prstGeom>
            <a:solidFill>
              <a:srgbClr val="FFFFC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043305" y="4155540"/>
              <a:ext cx="251642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スポンジ工程の不良が多い</a:t>
              </a:r>
            </a:p>
          </p:txBody>
        </p:sp>
        <p:sp>
          <p:nvSpPr>
            <p:cNvPr id="6" name="テキスト ボックス 5"/>
            <p:cNvSpPr txBox="1"/>
            <p:nvPr/>
          </p:nvSpPr>
          <p:spPr>
            <a:xfrm>
              <a:off x="5592552" y="4111046"/>
              <a:ext cx="492443"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a:t>
              </a:r>
            </a:p>
          </p:txBody>
        </p:sp>
        <p:sp>
          <p:nvSpPr>
            <p:cNvPr id="39" name="テキスト ボックス 38"/>
            <p:cNvSpPr txBox="1"/>
            <p:nvPr/>
          </p:nvSpPr>
          <p:spPr>
            <a:xfrm>
              <a:off x="7989557" y="4104740"/>
              <a:ext cx="492443"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a:t>
              </a:r>
            </a:p>
          </p:txBody>
        </p:sp>
        <p:sp>
          <p:nvSpPr>
            <p:cNvPr id="40" name="テキスト ボックス 39"/>
            <p:cNvSpPr txBox="1"/>
            <p:nvPr/>
          </p:nvSpPr>
          <p:spPr>
            <a:xfrm>
              <a:off x="7164353" y="4110732"/>
              <a:ext cx="492443"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a:t>
              </a:r>
            </a:p>
          </p:txBody>
        </p:sp>
        <p:sp>
          <p:nvSpPr>
            <p:cNvPr id="41" name="テキスト ボックス 40"/>
            <p:cNvSpPr txBox="1"/>
            <p:nvPr/>
          </p:nvSpPr>
          <p:spPr>
            <a:xfrm>
              <a:off x="6339147" y="4109998"/>
              <a:ext cx="492443"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a:t>
              </a:r>
            </a:p>
          </p:txBody>
        </p:sp>
        <p:sp>
          <p:nvSpPr>
            <p:cNvPr id="7" name="テキスト ボックス 6"/>
            <p:cNvSpPr txBox="1"/>
            <p:nvPr/>
          </p:nvSpPr>
          <p:spPr>
            <a:xfrm>
              <a:off x="8771978" y="4159682"/>
              <a:ext cx="530915" cy="400110"/>
            </a:xfrm>
            <a:prstGeom prst="rect">
              <a:avLst/>
            </a:prstGeom>
            <a:noFill/>
          </p:spPr>
          <p:txBody>
            <a:bodyPr wrap="none" rtlCol="0">
              <a:spAutoFit/>
            </a:bodyPr>
            <a:lstStyle/>
            <a:p>
              <a:r>
                <a:rPr kumimoji="1" lang="en-US" altLang="ja-JP" sz="2000" b="1" dirty="0">
                  <a:latin typeface="Meiryo UI" panose="020B0604030504040204" pitchFamily="50" charset="-128"/>
                  <a:ea typeface="Meiryo UI" panose="020B0604030504040204" pitchFamily="50" charset="-128"/>
                </a:rPr>
                <a:t>20</a:t>
              </a:r>
              <a:endParaRPr kumimoji="1" lang="ja-JP" altLang="en-US" sz="2000" b="1" dirty="0">
                <a:latin typeface="Meiryo UI" panose="020B0604030504040204" pitchFamily="50" charset="-128"/>
                <a:ea typeface="Meiryo UI" panose="020B0604030504040204" pitchFamily="50" charset="-128"/>
              </a:endParaRPr>
            </a:p>
          </p:txBody>
        </p:sp>
      </p:grpSp>
      <p:sp>
        <p:nvSpPr>
          <p:cNvPr id="29" name="雲形吹き出し 28"/>
          <p:cNvSpPr/>
          <p:nvPr/>
        </p:nvSpPr>
        <p:spPr>
          <a:xfrm>
            <a:off x="8863600" y="4683893"/>
            <a:ext cx="3293153" cy="866269"/>
          </a:xfrm>
          <a:prstGeom prst="cloudCallout">
            <a:avLst>
              <a:gd name="adj1" fmla="val -26912"/>
              <a:gd name="adj2" fmla="val 107956"/>
            </a:avLst>
          </a:prstGeom>
          <a:solidFill>
            <a:srgbClr val="FFCC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rPr>
              <a:t>どのぐらい不良が</a:t>
            </a:r>
            <a:endParaRPr lang="en-US" altLang="ja-JP" dirty="0">
              <a:solidFill>
                <a:schemeClr val="tx1"/>
              </a:solidFill>
              <a:latin typeface="Meiryo UI" panose="020B0604030504040204" pitchFamily="50" charset="-128"/>
              <a:ea typeface="Meiryo UI" panose="020B0604030504040204" pitchFamily="50" charset="-128"/>
            </a:endParaRPr>
          </a:p>
          <a:p>
            <a:pPr algn="ctr"/>
            <a:r>
              <a:rPr lang="ja-JP" altLang="en-US" dirty="0">
                <a:solidFill>
                  <a:schemeClr val="tx1"/>
                </a:solidFill>
                <a:latin typeface="Meiryo UI" panose="020B0604030504040204" pitchFamily="50" charset="-128"/>
                <a:ea typeface="Meiryo UI" panose="020B0604030504040204" pitchFamily="50" charset="-128"/>
              </a:rPr>
              <a:t>発生しているのかな？</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31" name="Picture 2" descr="正面から見た走る男性のイラスト | かわいいフリー素材集 いらすとや">
            <a:extLst>
              <a:ext uri="{FF2B5EF4-FFF2-40B4-BE49-F238E27FC236}">
                <a16:creationId xmlns:a16="http://schemas.microsoft.com/office/drawing/2014/main" id="{45B799E3-4B28-425B-9994-F44F66CD2B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91" t="55899" r="60790" b="33857"/>
          <a:stretch/>
        </p:blipFill>
        <p:spPr bwMode="auto">
          <a:xfrm rot="2322740">
            <a:off x="8474011" y="6075905"/>
            <a:ext cx="298090" cy="4347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正面から見た走る男性のイラスト | かわいいフリー素材集 いらすとや">
            <a:extLst>
              <a:ext uri="{FF2B5EF4-FFF2-40B4-BE49-F238E27FC236}">
                <a16:creationId xmlns:a16="http://schemas.microsoft.com/office/drawing/2014/main" id="{50F51A27-E55E-400C-A46F-F51E107A94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91" t="55899" r="60790" b="33857"/>
          <a:stretch/>
        </p:blipFill>
        <p:spPr bwMode="auto">
          <a:xfrm rot="1604684">
            <a:off x="9511559" y="6111466"/>
            <a:ext cx="298090" cy="45926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874" y="5738626"/>
            <a:ext cx="1428592" cy="1071444"/>
          </a:xfrm>
          <a:prstGeom prst="rect">
            <a:avLst/>
          </a:prstGeom>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7057" y="5867810"/>
            <a:ext cx="1084101" cy="813076"/>
          </a:xfrm>
          <a:prstGeom prst="rect">
            <a:avLst/>
          </a:prstGeom>
        </p:spPr>
      </p:pic>
      <p:sp>
        <p:nvSpPr>
          <p:cNvPr id="37" name="正方形/長方形 36"/>
          <p:cNvSpPr/>
          <p:nvPr/>
        </p:nvSpPr>
        <p:spPr>
          <a:xfrm rot="21078577">
            <a:off x="7505494" y="5841637"/>
            <a:ext cx="1524786"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よくできました</a:t>
            </a:r>
            <a:r>
              <a:rPr lang="en-US" altLang="ja-JP" sz="1200" b="1" dirty="0">
                <a:latin typeface="Meiryo UI" panose="020B0604030504040204" pitchFamily="50" charset="-128"/>
                <a:ea typeface="Meiryo UI" panose="020B0604030504040204" pitchFamily="50" charset="-128"/>
              </a:rPr>
              <a:t>!!</a:t>
            </a:r>
            <a:endParaRPr lang="zh-CN" altLang="en-US" sz="1200" b="1" dirty="0">
              <a:latin typeface="Meiryo UI" panose="020B0604030504040204" pitchFamily="50" charset="-128"/>
              <a:ea typeface="Meiryo UI" panose="020B0604030504040204" pitchFamily="50" charset="-128"/>
            </a:endParaRPr>
          </a:p>
        </p:txBody>
      </p:sp>
      <p:sp>
        <p:nvSpPr>
          <p:cNvPr id="38" name="正方形/長方形 37"/>
          <p:cNvSpPr/>
          <p:nvPr/>
        </p:nvSpPr>
        <p:spPr>
          <a:xfrm rot="20047893">
            <a:off x="1595907" y="5899681"/>
            <a:ext cx="152478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点数つけるぞ！</a:t>
            </a:r>
            <a:endParaRPr lang="zh-CN" altLang="en-US" sz="1600" dirty="0">
              <a:latin typeface="Meiryo UI" panose="020B0604030504040204" pitchFamily="50" charset="-128"/>
              <a:ea typeface="Meiryo UI" panose="020B0604030504040204" pitchFamily="50" charset="-128"/>
            </a:endParaRPr>
          </a:p>
        </p:txBody>
      </p:sp>
      <p:sp>
        <p:nvSpPr>
          <p:cNvPr id="10" name="正方形/長方形 9"/>
          <p:cNvSpPr/>
          <p:nvPr/>
        </p:nvSpPr>
        <p:spPr>
          <a:xfrm>
            <a:off x="5156616" y="2157650"/>
            <a:ext cx="4375221" cy="1128889"/>
          </a:xfrm>
          <a:prstGeom prst="rect">
            <a:avLst/>
          </a:prstGeom>
          <a:solidFill>
            <a:schemeClr val="bg1"/>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u="sng" dirty="0">
                <a:solidFill>
                  <a:schemeClr val="tx1"/>
                </a:solidFill>
                <a:latin typeface="Meiryo UI" panose="020B0604030504040204" pitchFamily="50" charset="-128"/>
                <a:ea typeface="Meiryo UI" panose="020B0604030504040204" pitchFamily="50" charset="-128"/>
              </a:rPr>
              <a:t>安全最優先</a:t>
            </a:r>
            <a:r>
              <a:rPr kumimoji="1" lang="ja-JP" altLang="en-US" sz="2400" dirty="0">
                <a:solidFill>
                  <a:schemeClr val="tx1"/>
                </a:solidFill>
                <a:latin typeface="Meiryo UI" panose="020B0604030504040204" pitchFamily="50" charset="-128"/>
                <a:ea typeface="Meiryo UI" panose="020B0604030504040204" pitchFamily="50" charset="-128"/>
              </a:rPr>
              <a:t>なので</a:t>
            </a:r>
            <a:endParaRPr kumimoji="1" lang="en-US" altLang="ja-JP" sz="2400" dirty="0">
              <a:solidFill>
                <a:schemeClr val="tx1"/>
              </a:solidFill>
              <a:latin typeface="Meiryo UI" panose="020B0604030504040204" pitchFamily="50" charset="-128"/>
              <a:ea typeface="Meiryo UI" panose="020B0604030504040204" pitchFamily="50" charset="-128"/>
            </a:endParaRPr>
          </a:p>
          <a:p>
            <a:pPr algn="ctr"/>
            <a:r>
              <a:rPr lang="ja-JP" altLang="en-US" sz="2400" dirty="0">
                <a:solidFill>
                  <a:schemeClr val="tx1"/>
                </a:solidFill>
                <a:latin typeface="Meiryo UI" panose="020B0604030504040204" pitchFamily="50" charset="-128"/>
                <a:ea typeface="Meiryo UI" panose="020B0604030504040204" pitchFamily="50" charset="-128"/>
              </a:rPr>
              <a:t>職制即対応</a:t>
            </a:r>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1562986" y="0"/>
            <a:ext cx="733065" cy="276999"/>
          </a:xfrm>
          <a:prstGeom prst="rect">
            <a:avLst/>
          </a:prstGeom>
          <a:solidFill>
            <a:schemeClr val="bg1"/>
          </a:solid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9/31</a:t>
            </a:r>
            <a:endParaRPr kumimoji="1" lang="ja-JP" altLang="en-US" sz="12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65147" y="1909019"/>
            <a:ext cx="2591606" cy="1977102"/>
          </a:xfrm>
          <a:prstGeom prst="rect">
            <a:avLst/>
          </a:prstGeom>
        </p:spPr>
      </p:pic>
      <p:sp>
        <p:nvSpPr>
          <p:cNvPr id="35" name="正方形/長方形 34"/>
          <p:cNvSpPr/>
          <p:nvPr/>
        </p:nvSpPr>
        <p:spPr>
          <a:xfrm rot="19181966">
            <a:off x="9389050" y="1673743"/>
            <a:ext cx="1779174"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我々！！</a:t>
            </a:r>
            <a:endParaRPr lang="zh-CN" altLang="en-US" sz="1600" dirty="0">
              <a:latin typeface="Meiryo UI" panose="020B0604030504040204" pitchFamily="50" charset="-128"/>
              <a:ea typeface="Meiryo UI" panose="020B0604030504040204" pitchFamily="50" charset="-128"/>
            </a:endParaRPr>
          </a:p>
        </p:txBody>
      </p:sp>
      <p:sp>
        <p:nvSpPr>
          <p:cNvPr id="42" name="正方形/長方形 41"/>
          <p:cNvSpPr/>
          <p:nvPr/>
        </p:nvSpPr>
        <p:spPr>
          <a:xfrm rot="2118648">
            <a:off x="11034076" y="2112906"/>
            <a:ext cx="1779174"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任せて！！</a:t>
            </a:r>
            <a:endParaRPr lang="zh-CN" altLang="en-US" sz="1600" dirty="0">
              <a:latin typeface="Meiryo UI" panose="020B0604030504040204" pitchFamily="50" charset="-128"/>
              <a:ea typeface="Meiryo UI" panose="020B0604030504040204" pitchFamily="50" charset="-128"/>
            </a:endParaRPr>
          </a:p>
        </p:txBody>
      </p:sp>
      <p:sp>
        <p:nvSpPr>
          <p:cNvPr id="14" name="等号 13"/>
          <p:cNvSpPr/>
          <p:nvPr/>
        </p:nvSpPr>
        <p:spPr>
          <a:xfrm>
            <a:off x="4991286" y="6175111"/>
            <a:ext cx="663623" cy="481429"/>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加算 22"/>
          <p:cNvSpPr/>
          <p:nvPr/>
        </p:nvSpPr>
        <p:spPr>
          <a:xfrm>
            <a:off x="2106300" y="6126044"/>
            <a:ext cx="768983" cy="624114"/>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Picture 8" descr="https://4.bp.blogspot.com/-8g3Z6v1mXSc/VWmA_uhubBI/AAAAAAAAt3E/wYjE5Hq_d48/s800/mark_manpu13_keg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62359">
            <a:off x="990199" y="2211723"/>
            <a:ext cx="357535" cy="4028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s://4.bp.blogspot.com/-D3Uc3xrDOY8/VWmBA-LlaeI/AAAAAAAAt3U/dGYpOE5qSgs/s800/mark_manpu14_aseru.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75578">
            <a:off x="894325" y="3312138"/>
            <a:ext cx="549281" cy="5160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お金飛ぶ イラスト に対する画像結果.サイズ: 150 x 150。ソース: frame-illust.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436" l="0" r="100000">
                        <a14:foregroundMark x1="8718" y1="29231" x2="47692" y2="10769"/>
                        <a14:foregroundMark x1="48718" y1="37436" x2="90256" y2="55897"/>
                      </a14:backgroundRemoval>
                    </a14:imgEffect>
                  </a14:imgLayer>
                </a14:imgProps>
              </a:ext>
              <a:ext uri="{28A0092B-C50C-407E-A947-70E740481C1C}">
                <a14:useLocalDpi xmlns:a14="http://schemas.microsoft.com/office/drawing/2010/main" val="0"/>
              </a:ext>
            </a:extLst>
          </a:blip>
          <a:srcRect/>
          <a:stretch>
            <a:fillRect/>
          </a:stretch>
        </p:blipFill>
        <p:spPr bwMode="auto">
          <a:xfrm rot="748596">
            <a:off x="932556" y="4431724"/>
            <a:ext cx="490696" cy="490696"/>
          </a:xfrm>
          <a:prstGeom prst="rect">
            <a:avLst/>
          </a:prstGeom>
          <a:noFill/>
          <a:extLst>
            <a:ext uri="{909E8E84-426E-40DD-AFC4-6F175D3DCCD1}">
              <a14:hiddenFill xmlns:a14="http://schemas.microsoft.com/office/drawing/2010/main">
                <a:solidFill>
                  <a:srgbClr val="FFFFFF"/>
                </a:solidFill>
              </a14:hiddenFill>
            </a:ext>
          </a:extLst>
        </p:spPr>
      </p:pic>
      <p:sp>
        <p:nvSpPr>
          <p:cNvPr id="56" name="正方形/長方形 55"/>
          <p:cNvSpPr/>
          <p:nvPr/>
        </p:nvSpPr>
        <p:spPr>
          <a:xfrm>
            <a:off x="10110314" y="1360766"/>
            <a:ext cx="1779174" cy="338554"/>
          </a:xfrm>
          <a:prstGeom prst="rect">
            <a:avLst/>
          </a:prstGeom>
        </p:spPr>
        <p:txBody>
          <a:bodyPr wrap="square">
            <a:spAutoFit/>
          </a:bodyPr>
          <a:lstStyle/>
          <a:p>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レンジャーに！！</a:t>
            </a:r>
            <a:endParaRPr lang="zh-CN" altLang="en-US" sz="1600" dirty="0">
              <a:latin typeface="Meiryo UI" panose="020B0604030504040204" pitchFamily="50" charset="-128"/>
              <a:ea typeface="Meiryo UI" panose="020B0604030504040204" pitchFamily="50" charset="-128"/>
            </a:endParaRPr>
          </a:p>
        </p:txBody>
      </p:sp>
      <p:grpSp>
        <p:nvGrpSpPr>
          <p:cNvPr id="60" name="グループ化 59"/>
          <p:cNvGrpSpPr/>
          <p:nvPr/>
        </p:nvGrpSpPr>
        <p:grpSpPr>
          <a:xfrm>
            <a:off x="11516288" y="3163159"/>
            <a:ext cx="699335" cy="466595"/>
            <a:chOff x="2755479" y="3864068"/>
            <a:chExt cx="855435" cy="475161"/>
          </a:xfrm>
        </p:grpSpPr>
        <p:pic>
          <p:nvPicPr>
            <p:cNvPr id="61" name="Picture 4" descr="[最新] 幼稚園 名札 イラスト 無料 125045-幼稚園 名札 イラスト 無料 - Pictngamukjpcrl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55479" y="3864068"/>
              <a:ext cx="475161" cy="475161"/>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2824919" y="3999985"/>
              <a:ext cx="785995" cy="286066"/>
            </a:xfrm>
            <a:prstGeom prst="rect">
              <a:avLst/>
            </a:prstGeom>
            <a:noFill/>
          </p:spPr>
          <p:txBody>
            <a:bodyPr wrap="square" rtlCol="0">
              <a:spAutoFit/>
            </a:bodyPr>
            <a:lstStyle/>
            <a:p>
              <a:r>
                <a:rPr lang="ja-JP" altLang="en-US" sz="400" b="1" dirty="0">
                  <a:latin typeface="Meiryo UI" panose="020B0604030504040204" pitchFamily="50" charset="-128"/>
                  <a:ea typeface="Meiryo UI" panose="020B0604030504040204" pitchFamily="50" charset="-128"/>
                </a:rPr>
                <a:t>古澤</a:t>
              </a:r>
              <a:endParaRPr lang="en-US" altLang="ja-JP" sz="400" b="1" dirty="0">
                <a:latin typeface="Meiryo UI" panose="020B0604030504040204" pitchFamily="50" charset="-128"/>
                <a:ea typeface="Meiryo UI" panose="020B0604030504040204" pitchFamily="50" charset="-128"/>
              </a:endParaRPr>
            </a:p>
            <a:p>
              <a:r>
                <a:rPr lang="ja-JP" altLang="en-US" sz="400" b="1" dirty="0">
                  <a:latin typeface="Meiryo UI" panose="020B0604030504040204" pitchFamily="50" charset="-128"/>
                  <a:ea typeface="Meiryo UI" panose="020B0604030504040204" pitchFamily="50" charset="-128"/>
                </a:rPr>
                <a:t>くん</a:t>
              </a:r>
              <a:endParaRPr kumimoji="1" lang="ja-JP" altLang="en-US" sz="400" b="1" dirty="0">
                <a:latin typeface="Meiryo UI" panose="020B0604030504040204" pitchFamily="50" charset="-128"/>
                <a:ea typeface="Meiryo UI" panose="020B0604030504040204" pitchFamily="50" charset="-128"/>
              </a:endParaRPr>
            </a:p>
          </p:txBody>
        </p:sp>
      </p:grpSp>
      <p:pic>
        <p:nvPicPr>
          <p:cNvPr id="63" name="図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84660" y="5755399"/>
            <a:ext cx="1475508" cy="1075740"/>
          </a:xfrm>
          <a:prstGeom prst="rect">
            <a:avLst/>
          </a:prstGeom>
        </p:spPr>
      </p:pic>
      <p:sp>
        <p:nvSpPr>
          <p:cNvPr id="65" name="正方形/長方形 64"/>
          <p:cNvSpPr/>
          <p:nvPr/>
        </p:nvSpPr>
        <p:spPr>
          <a:xfrm rot="1546979">
            <a:off x="4394223" y="6096842"/>
            <a:ext cx="152478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フム！</a:t>
            </a:r>
            <a:endParaRPr lang="zh-CN" altLang="en-US" sz="1600" dirty="0">
              <a:latin typeface="Meiryo UI" panose="020B0604030504040204" pitchFamily="50" charset="-128"/>
              <a:ea typeface="Meiryo UI" panose="020B0604030504040204" pitchFamily="50" charset="-128"/>
            </a:endParaRPr>
          </a:p>
        </p:txBody>
      </p:sp>
      <p:sp>
        <p:nvSpPr>
          <p:cNvPr id="66" name="正方形/長方形 65"/>
          <p:cNvSpPr/>
          <p:nvPr/>
        </p:nvSpPr>
        <p:spPr>
          <a:xfrm rot="20085571">
            <a:off x="2571434" y="6314525"/>
            <a:ext cx="152478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フム！</a:t>
            </a:r>
            <a:endParaRPr lang="zh-CN" altLang="en-US" sz="1600" dirty="0">
              <a:latin typeface="Meiryo UI" panose="020B0604030504040204" pitchFamily="50" charset="-128"/>
              <a:ea typeface="Meiryo UI" panose="020B0604030504040204" pitchFamily="50" charset="-128"/>
            </a:endParaRPr>
          </a:p>
        </p:txBody>
      </p:sp>
      <p:grpSp>
        <p:nvGrpSpPr>
          <p:cNvPr id="67" name="グループ化 66"/>
          <p:cNvGrpSpPr/>
          <p:nvPr/>
        </p:nvGrpSpPr>
        <p:grpSpPr>
          <a:xfrm>
            <a:off x="10746348" y="2820540"/>
            <a:ext cx="737978" cy="422122"/>
            <a:chOff x="2755479" y="3864068"/>
            <a:chExt cx="855435" cy="475161"/>
          </a:xfrm>
        </p:grpSpPr>
        <p:pic>
          <p:nvPicPr>
            <p:cNvPr id="68" name="Picture 4" descr="[最新] 幼稚園 名札 イラスト 無料 125045-幼稚園 名札 イラスト 無料 - Pictngamukjpcrl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55479" y="3864068"/>
              <a:ext cx="475161" cy="475161"/>
            </a:xfrm>
            <a:prstGeom prst="rect">
              <a:avLst/>
            </a:prstGeom>
            <a:noFill/>
            <a:extLst>
              <a:ext uri="{909E8E84-426E-40DD-AFC4-6F175D3DCCD1}">
                <a14:hiddenFill xmlns:a14="http://schemas.microsoft.com/office/drawing/2010/main">
                  <a:solidFill>
                    <a:srgbClr val="FFFFFF"/>
                  </a:solidFill>
                </a14:hiddenFill>
              </a:ext>
            </a:extLst>
          </p:spPr>
        </p:pic>
        <p:sp>
          <p:nvSpPr>
            <p:cNvPr id="69" name="テキスト ボックス 68"/>
            <p:cNvSpPr txBox="1"/>
            <p:nvPr/>
          </p:nvSpPr>
          <p:spPr>
            <a:xfrm>
              <a:off x="2824919" y="3999985"/>
              <a:ext cx="785995" cy="286066"/>
            </a:xfrm>
            <a:prstGeom prst="rect">
              <a:avLst/>
            </a:prstGeom>
            <a:noFill/>
          </p:spPr>
          <p:txBody>
            <a:bodyPr wrap="square" rtlCol="0">
              <a:spAutoFit/>
            </a:bodyPr>
            <a:lstStyle/>
            <a:p>
              <a:r>
                <a:rPr lang="ja-JP" altLang="en-US" sz="400" b="1" dirty="0">
                  <a:latin typeface="Meiryo UI" panose="020B0604030504040204" pitchFamily="50" charset="-128"/>
                  <a:ea typeface="Meiryo UI" panose="020B0604030504040204" pitchFamily="50" charset="-128"/>
                </a:rPr>
                <a:t>河邉</a:t>
              </a:r>
              <a:endParaRPr lang="en-US" altLang="ja-JP" sz="400" b="1" dirty="0">
                <a:latin typeface="Meiryo UI" panose="020B0604030504040204" pitchFamily="50" charset="-128"/>
                <a:ea typeface="Meiryo UI" panose="020B0604030504040204" pitchFamily="50" charset="-128"/>
              </a:endParaRPr>
            </a:p>
            <a:p>
              <a:r>
                <a:rPr lang="ja-JP" altLang="en-US" sz="400" b="1" dirty="0">
                  <a:latin typeface="Meiryo UI" panose="020B0604030504040204" pitchFamily="50" charset="-128"/>
                  <a:ea typeface="Meiryo UI" panose="020B0604030504040204" pitchFamily="50" charset="-128"/>
                </a:rPr>
                <a:t>くん</a:t>
              </a:r>
              <a:endParaRPr kumimoji="1" lang="ja-JP" altLang="en-US" sz="400" b="1" dirty="0">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9897042" y="3164676"/>
            <a:ext cx="725237" cy="466595"/>
            <a:chOff x="2755479" y="3864068"/>
            <a:chExt cx="855435" cy="475161"/>
          </a:xfrm>
        </p:grpSpPr>
        <p:pic>
          <p:nvPicPr>
            <p:cNvPr id="71" name="Picture 4" descr="[最新] 幼稚園 名札 イラスト 無料 125045-幼稚園 名札 イラスト 無料 - Pictngamukjpcrl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55479" y="3864068"/>
              <a:ext cx="475161" cy="475161"/>
            </a:xfrm>
            <a:prstGeom prst="rect">
              <a:avLst/>
            </a:prstGeom>
            <a:noFill/>
            <a:extLst>
              <a:ext uri="{909E8E84-426E-40DD-AFC4-6F175D3DCCD1}">
                <a14:hiddenFill xmlns:a14="http://schemas.microsoft.com/office/drawing/2010/main">
                  <a:solidFill>
                    <a:srgbClr val="FFFFFF"/>
                  </a:solidFill>
                </a14:hiddenFill>
              </a:ext>
            </a:extLst>
          </p:spPr>
        </p:pic>
        <p:sp>
          <p:nvSpPr>
            <p:cNvPr id="72" name="テキスト ボックス 71"/>
            <p:cNvSpPr txBox="1"/>
            <p:nvPr/>
          </p:nvSpPr>
          <p:spPr>
            <a:xfrm>
              <a:off x="2824919" y="3999985"/>
              <a:ext cx="785995" cy="286066"/>
            </a:xfrm>
            <a:prstGeom prst="rect">
              <a:avLst/>
            </a:prstGeom>
            <a:noFill/>
          </p:spPr>
          <p:txBody>
            <a:bodyPr wrap="square" rtlCol="0">
              <a:spAutoFit/>
            </a:bodyPr>
            <a:lstStyle/>
            <a:p>
              <a:r>
                <a:rPr lang="ja-JP" altLang="en-US" sz="400" b="1" dirty="0">
                  <a:latin typeface="Meiryo UI" panose="020B0604030504040204" pitchFamily="50" charset="-128"/>
                  <a:ea typeface="Meiryo UI" panose="020B0604030504040204" pitchFamily="50" charset="-128"/>
                </a:rPr>
                <a:t>辻村</a:t>
              </a:r>
              <a:endParaRPr lang="en-US" altLang="ja-JP" sz="400" b="1" dirty="0">
                <a:latin typeface="Meiryo UI" panose="020B0604030504040204" pitchFamily="50" charset="-128"/>
                <a:ea typeface="Meiryo UI" panose="020B0604030504040204" pitchFamily="50" charset="-128"/>
              </a:endParaRPr>
            </a:p>
            <a:p>
              <a:r>
                <a:rPr lang="ja-JP" altLang="en-US" sz="400" b="1" dirty="0">
                  <a:latin typeface="Meiryo UI" panose="020B0604030504040204" pitchFamily="50" charset="-128"/>
                  <a:ea typeface="Meiryo UI" panose="020B0604030504040204" pitchFamily="50" charset="-128"/>
                </a:rPr>
                <a:t>くん</a:t>
              </a:r>
              <a:endParaRPr kumimoji="1" lang="ja-JP" altLang="en-US" sz="400" b="1" dirty="0">
                <a:latin typeface="Meiryo UI" panose="020B0604030504040204" pitchFamily="50" charset="-128"/>
                <a:ea typeface="Meiryo UI" panose="020B0604030504040204" pitchFamily="50" charset="-128"/>
              </a:endParaRPr>
            </a:p>
          </p:txBody>
        </p:sp>
      </p:grpSp>
      <p:sp>
        <p:nvSpPr>
          <p:cNvPr id="55" name="正方形/長方形 54">
            <a:extLst>
              <a:ext uri="{FF2B5EF4-FFF2-40B4-BE49-F238E27FC236}">
                <a16:creationId xmlns:a16="http://schemas.microsoft.com/office/drawing/2014/main" id="{65177799-B6CF-4223-9B0D-4F55B85472CF}"/>
              </a:ext>
            </a:extLst>
          </p:cNvPr>
          <p:cNvSpPr/>
          <p:nvPr/>
        </p:nvSpPr>
        <p:spPr>
          <a:xfrm>
            <a:off x="10594739" y="3674147"/>
            <a:ext cx="66636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係長</a:t>
            </a:r>
            <a:endParaRPr lang="zh-CN" altLang="en-US" sz="1600"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5A0160BD-8EA3-492E-81C0-E68C08C601DD}"/>
              </a:ext>
            </a:extLst>
          </p:cNvPr>
          <p:cNvSpPr/>
          <p:nvPr/>
        </p:nvSpPr>
        <p:spPr>
          <a:xfrm>
            <a:off x="11452546" y="3659334"/>
            <a:ext cx="66636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班長</a:t>
            </a:r>
            <a:endParaRPr lang="zh-CN" altLang="en-US" sz="1600" dirty="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A2F66C81-63B9-42A1-8392-7386BBA8A028}"/>
              </a:ext>
            </a:extLst>
          </p:cNvPr>
          <p:cNvSpPr/>
          <p:nvPr/>
        </p:nvSpPr>
        <p:spPr>
          <a:xfrm>
            <a:off x="9710929" y="3653895"/>
            <a:ext cx="666366"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班長</a:t>
            </a:r>
            <a:endParaRPr lang="zh-CN" altLang="en-US" sz="1600" dirty="0">
              <a:latin typeface="Meiryo UI" panose="020B0604030504040204" pitchFamily="50" charset="-128"/>
              <a:ea typeface="Meiryo UI" panose="020B0604030504040204" pitchFamily="50" charset="-128"/>
            </a:endParaRPr>
          </a:p>
        </p:txBody>
      </p:sp>
      <p:sp>
        <p:nvSpPr>
          <p:cNvPr id="59" name="正方形/長方形 58"/>
          <p:cNvSpPr/>
          <p:nvPr/>
        </p:nvSpPr>
        <p:spPr>
          <a:xfrm rot="20172403">
            <a:off x="5893929" y="6376861"/>
            <a:ext cx="1524786" cy="307777"/>
          </a:xfrm>
          <a:prstGeom prst="rect">
            <a:avLst/>
          </a:prstGeom>
        </p:spPr>
        <p:txBody>
          <a:bodyPr wrap="square">
            <a:spAutoFit/>
          </a:bodyPr>
          <a:lstStyle/>
          <a:p>
            <a:r>
              <a:rPr lang="en-US" altLang="ja-JP" sz="1400" b="1" dirty="0">
                <a:latin typeface="Meiryo UI" panose="020B0604030504040204" pitchFamily="50" charset="-128"/>
                <a:ea typeface="Meiryo UI" panose="020B0604030504040204" pitchFamily="50" charset="-128"/>
              </a:rPr>
              <a:t>GO</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GO!!</a:t>
            </a:r>
            <a:endParaRPr lang="zh-CN" altLang="en-US" sz="1400" b="1" dirty="0">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262925510"/>
      </p:ext>
    </p:extLst>
  </p:cSld>
  <p:clrMapOvr>
    <a:masterClrMapping/>
  </p:clrMapOvr>
  <p:transition advTm="274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anim calcmode="lin" valueType="num">
                                      <p:cBhvr>
                                        <p:cTn id="33" dur="1000" fill="hold"/>
                                        <p:tgtEl>
                                          <p:spTgt spid="63"/>
                                        </p:tgtEl>
                                        <p:attrNameLst>
                                          <p:attrName>ppt_x</p:attrName>
                                        </p:attrNameLst>
                                      </p:cBhvr>
                                      <p:tavLst>
                                        <p:tav tm="0">
                                          <p:val>
                                            <p:strVal val="#ppt_x"/>
                                          </p:val>
                                        </p:tav>
                                        <p:tav tm="100000">
                                          <p:val>
                                            <p:strVal val="#ppt_x"/>
                                          </p:val>
                                        </p:tav>
                                      </p:tavLst>
                                    </p:anim>
                                    <p:anim calcmode="lin" valueType="num">
                                      <p:cBhvr>
                                        <p:cTn id="34" dur="1000" fill="hold"/>
                                        <p:tgtEl>
                                          <p:spTgt spid="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anim calcmode="lin" valueType="num">
                                      <p:cBhvr>
                                        <p:cTn id="48" dur="1000" fill="hold"/>
                                        <p:tgtEl>
                                          <p:spTgt spid="65"/>
                                        </p:tgtEl>
                                        <p:attrNameLst>
                                          <p:attrName>ppt_x</p:attrName>
                                        </p:attrNameLst>
                                      </p:cBhvr>
                                      <p:tavLst>
                                        <p:tav tm="0">
                                          <p:val>
                                            <p:strVal val="#ppt_x"/>
                                          </p:val>
                                        </p:tav>
                                        <p:tav tm="100000">
                                          <p:val>
                                            <p:strVal val="#ppt_x"/>
                                          </p:val>
                                        </p:tav>
                                      </p:tavLst>
                                    </p:anim>
                                    <p:anim calcmode="lin" valueType="num">
                                      <p:cBhvr>
                                        <p:cTn id="49" dur="1000" fill="hold"/>
                                        <p:tgtEl>
                                          <p:spTgt spid="6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anim calcmode="lin" valueType="num">
                                      <p:cBhvr>
                                        <p:cTn id="53" dur="1000" fill="hold"/>
                                        <p:tgtEl>
                                          <p:spTgt spid="66"/>
                                        </p:tgtEl>
                                        <p:attrNameLst>
                                          <p:attrName>ppt_x</p:attrName>
                                        </p:attrNameLst>
                                      </p:cBhvr>
                                      <p:tavLst>
                                        <p:tav tm="0">
                                          <p:val>
                                            <p:strVal val="#ppt_x"/>
                                          </p:val>
                                        </p:tav>
                                        <p:tav tm="100000">
                                          <p:val>
                                            <p:strVal val="#ppt_x"/>
                                          </p:val>
                                        </p:tav>
                                      </p:tavLst>
                                    </p:anim>
                                    <p:anim calcmode="lin" valueType="num">
                                      <p:cBhvr>
                                        <p:cTn id="54" dur="1000" fill="hold"/>
                                        <p:tgtEl>
                                          <p:spTgt spid="6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10" presetClass="entr" presetSubtype="0" fill="hold"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500"/>
                                        <p:tgtEl>
                                          <p:spTgt spid="70"/>
                                        </p:tgtEl>
                                      </p:cBhvr>
                                    </p:animEffect>
                                  </p:childTnLst>
                                </p:cTn>
                              </p:par>
                              <p:par>
                                <p:cTn id="91" presetID="10"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500"/>
                                        <p:tgtEl>
                                          <p:spTgt spid="67"/>
                                        </p:tgtEl>
                                      </p:cBhvr>
                                    </p:animEffect>
                                  </p:childTnLst>
                                </p:cTn>
                              </p:par>
                              <p:par>
                                <p:cTn id="94" presetID="10" presetClass="entr" presetSubtype="0"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500"/>
                                        <p:tgtEl>
                                          <p:spTgt spid="5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 presetClass="entr" presetSubtype="0" fill="hold" nodeType="withEffect">
                                  <p:stCondLst>
                                    <p:cond delay="0"/>
                                  </p:stCondLst>
                                  <p:childTnLst>
                                    <p:set>
                                      <p:cBhvr>
                                        <p:cTn id="112" dur="1" fill="hold">
                                          <p:stCondLst>
                                            <p:cond delay="0"/>
                                          </p:stCondLst>
                                        </p:cTn>
                                        <p:tgtEl>
                                          <p:spTgt spid="11"/>
                                        </p:tgtEl>
                                        <p:attrNameLst>
                                          <p:attrName>style.visibility</p:attrName>
                                        </p:attrNameLst>
                                      </p:cBhvr>
                                      <p:to>
                                        <p:strVal val="visible"/>
                                      </p:to>
                                    </p:set>
                                  </p:childTnLst>
                                </p:cTn>
                              </p:par>
                              <p:par>
                                <p:cTn id="113" presetID="10"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500"/>
                                        <p:tgtEl>
                                          <p:spTgt spid="59"/>
                                        </p:tgtEl>
                                      </p:cBhvr>
                                    </p:animEffect>
                                  </p:childTnLst>
                                </p:cTn>
                              </p:par>
                            </p:childTnLst>
                          </p:cTn>
                        </p:par>
                        <p:par>
                          <p:cTn id="116" fill="hold">
                            <p:stCondLst>
                              <p:cond delay="500"/>
                            </p:stCondLst>
                            <p:childTnLst>
                              <p:par>
                                <p:cTn id="117" presetID="42"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childTnLst>
                          </p:cTn>
                        </p:par>
                        <p:par>
                          <p:cTn id="122" fill="hold">
                            <p:stCondLst>
                              <p:cond delay="1500"/>
                            </p:stCondLst>
                            <p:childTnLst>
                              <p:par>
                                <p:cTn id="123" presetID="10" presetClass="entr" presetSubtype="0" fill="hold" nodeType="afterEffect">
                                  <p:stCondLst>
                                    <p:cond delay="75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500"/>
                                        <p:tgtEl>
                                          <p:spTgt spid="8"/>
                                        </p:tgtEl>
                                      </p:cBhvr>
                                    </p:animEffect>
                                  </p:childTnLst>
                                </p:cTn>
                              </p:par>
                              <p:par>
                                <p:cTn id="126" presetID="10" presetClass="entr" presetSubtype="0" fill="hold" grpId="0" nodeType="withEffect">
                                  <p:stCondLst>
                                    <p:cond delay="75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500"/>
                                        <p:tgtEl>
                                          <p:spTgt spid="29"/>
                                        </p:tgtEl>
                                      </p:cBhvr>
                                    </p:animEffect>
                                  </p:childTnLst>
                                </p:cTn>
                              </p:par>
                              <p:par>
                                <p:cTn id="129" presetID="10" presetClass="entr" presetSubtype="0" fill="hold" nodeType="withEffect">
                                  <p:stCondLst>
                                    <p:cond delay="750"/>
                                  </p:stCondLst>
                                  <p:childTnLst>
                                    <p:set>
                                      <p:cBhvr>
                                        <p:cTn id="130" dur="1" fill="hold">
                                          <p:stCondLst>
                                            <p:cond delay="0"/>
                                          </p:stCondLst>
                                        </p:cTn>
                                        <p:tgtEl>
                                          <p:spTgt spid="31"/>
                                        </p:tgtEl>
                                        <p:attrNameLst>
                                          <p:attrName>style.visibility</p:attrName>
                                        </p:attrNameLst>
                                      </p:cBhvr>
                                      <p:to>
                                        <p:strVal val="visible"/>
                                      </p:to>
                                    </p:set>
                                    <p:animEffect transition="in" filter="fade">
                                      <p:cBhvr>
                                        <p:cTn id="131" dur="500"/>
                                        <p:tgtEl>
                                          <p:spTgt spid="31"/>
                                        </p:tgtEl>
                                      </p:cBhvr>
                                    </p:animEffect>
                                  </p:childTnLst>
                                </p:cTn>
                              </p:par>
                              <p:par>
                                <p:cTn id="132" presetID="10" presetClass="entr" presetSubtype="0" fill="hold" nodeType="withEffect">
                                  <p:stCondLst>
                                    <p:cond delay="75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9" grpId="0" animBg="1"/>
      <p:bldP spid="37" grpId="0"/>
      <p:bldP spid="38" grpId="0"/>
      <p:bldP spid="10" grpId="0" animBg="1"/>
      <p:bldP spid="35" grpId="0"/>
      <p:bldP spid="42" grpId="0"/>
      <p:bldP spid="14" grpId="0" animBg="1"/>
      <p:bldP spid="23" grpId="0" animBg="1"/>
      <p:bldP spid="56" grpId="0"/>
      <p:bldP spid="65" grpId="0"/>
      <p:bldP spid="66" grpId="0"/>
      <p:bldP spid="55" grpId="0"/>
      <p:bldP spid="57" grpId="0"/>
      <p:bldP spid="58"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5"/>
</p:tagLst>
</file>

<file path=ppt/tags/tag10.xml><?xml version="1.0" encoding="utf-8"?>
<p:tagLst xmlns:a="http://schemas.openxmlformats.org/drawingml/2006/main" xmlns:r="http://schemas.openxmlformats.org/officeDocument/2006/relationships" xmlns:p="http://schemas.openxmlformats.org/presentationml/2006/main">
  <p:tag name="TIMING" val="|10.5|14.4|5.7"/>
</p:tagLst>
</file>

<file path=ppt/tags/tag11.xml><?xml version="1.0" encoding="utf-8"?>
<p:tagLst xmlns:a="http://schemas.openxmlformats.org/drawingml/2006/main" xmlns:r="http://schemas.openxmlformats.org/officeDocument/2006/relationships" xmlns:p="http://schemas.openxmlformats.org/presentationml/2006/main">
  <p:tag name="TIMING" val="|6|21.7|5.2|5|10.8|6.7"/>
</p:tagLst>
</file>

<file path=ppt/tags/tag12.xml><?xml version="1.0" encoding="utf-8"?>
<p:tagLst xmlns:a="http://schemas.openxmlformats.org/drawingml/2006/main" xmlns:r="http://schemas.openxmlformats.org/officeDocument/2006/relationships" xmlns:p="http://schemas.openxmlformats.org/presentationml/2006/main">
  <p:tag name="TIMING" val="|15.5|17.3"/>
</p:tagLst>
</file>

<file path=ppt/tags/tag13.xml><?xml version="1.0" encoding="utf-8"?>
<p:tagLst xmlns:a="http://schemas.openxmlformats.org/drawingml/2006/main" xmlns:r="http://schemas.openxmlformats.org/officeDocument/2006/relationships" xmlns:p="http://schemas.openxmlformats.org/presentationml/2006/main">
  <p:tag name="TIMING" val="|3|5.6"/>
</p:tagLst>
</file>

<file path=ppt/tags/tag14.xml><?xml version="1.0" encoding="utf-8"?>
<p:tagLst xmlns:a="http://schemas.openxmlformats.org/drawingml/2006/main" xmlns:r="http://schemas.openxmlformats.org/officeDocument/2006/relationships" xmlns:p="http://schemas.openxmlformats.org/presentationml/2006/main">
  <p:tag name="TIMING" val="|10.5|15.8|15.7|17.2"/>
</p:tagLst>
</file>

<file path=ppt/tags/tag15.xml><?xml version="1.0" encoding="utf-8"?>
<p:tagLst xmlns:a="http://schemas.openxmlformats.org/drawingml/2006/main" xmlns:r="http://schemas.openxmlformats.org/officeDocument/2006/relationships" xmlns:p="http://schemas.openxmlformats.org/presentationml/2006/main">
  <p:tag name="TIMING" val="|7.7|2.7|2.8|2.5"/>
</p:tagLst>
</file>

<file path=ppt/tags/tag16.xml><?xml version="1.0" encoding="utf-8"?>
<p:tagLst xmlns:a="http://schemas.openxmlformats.org/drawingml/2006/main" xmlns:r="http://schemas.openxmlformats.org/officeDocument/2006/relationships" xmlns:p="http://schemas.openxmlformats.org/presentationml/2006/main">
  <p:tag name="TIMING" val="|18.9|8.9|6.4|19.4"/>
</p:tagLst>
</file>

<file path=ppt/tags/tag17.xml><?xml version="1.0" encoding="utf-8"?>
<p:tagLst xmlns:a="http://schemas.openxmlformats.org/drawingml/2006/main" xmlns:r="http://schemas.openxmlformats.org/officeDocument/2006/relationships" xmlns:p="http://schemas.openxmlformats.org/presentationml/2006/main">
  <p:tag name="TIMING" val="|15.1|27|7.7|7.4|10.9"/>
</p:tagLst>
</file>

<file path=ppt/tags/tag18.xml><?xml version="1.0" encoding="utf-8"?>
<p:tagLst xmlns:a="http://schemas.openxmlformats.org/drawingml/2006/main" xmlns:r="http://schemas.openxmlformats.org/officeDocument/2006/relationships" xmlns:p="http://schemas.openxmlformats.org/presentationml/2006/main">
  <p:tag name="TIMING" val="|13.2"/>
</p:tagLst>
</file>

<file path=ppt/tags/tag19.xml><?xml version="1.0" encoding="utf-8"?>
<p:tagLst xmlns:a="http://schemas.openxmlformats.org/drawingml/2006/main" xmlns:r="http://schemas.openxmlformats.org/officeDocument/2006/relationships" xmlns:p="http://schemas.openxmlformats.org/presentationml/2006/main">
  <p:tag name="TIMING" val="|12.9|4.1|4.7|8.8|8"/>
</p:tagLst>
</file>

<file path=ppt/tags/tag2.xml><?xml version="1.0" encoding="utf-8"?>
<p:tagLst xmlns:a="http://schemas.openxmlformats.org/drawingml/2006/main" xmlns:r="http://schemas.openxmlformats.org/officeDocument/2006/relationships" xmlns:p="http://schemas.openxmlformats.org/presentationml/2006/main">
  <p:tag name="TIMING" val="|23.7|1.4"/>
</p:tagLst>
</file>

<file path=ppt/tags/tag20.xml><?xml version="1.0" encoding="utf-8"?>
<p:tagLst xmlns:a="http://schemas.openxmlformats.org/drawingml/2006/main" xmlns:r="http://schemas.openxmlformats.org/officeDocument/2006/relationships" xmlns:p="http://schemas.openxmlformats.org/presentationml/2006/main">
  <p:tag name="TIMING" val="|10.2|2.7|8.6|4.4"/>
</p:tagLst>
</file>

<file path=ppt/tags/tag21.xml><?xml version="1.0" encoding="utf-8"?>
<p:tagLst xmlns:a="http://schemas.openxmlformats.org/drawingml/2006/main" xmlns:r="http://schemas.openxmlformats.org/officeDocument/2006/relationships" xmlns:p="http://schemas.openxmlformats.org/presentationml/2006/main">
  <p:tag name="TIMING" val="|8.8|20.5"/>
</p:tagLst>
</file>

<file path=ppt/tags/tag22.xml><?xml version="1.0" encoding="utf-8"?>
<p:tagLst xmlns:a="http://schemas.openxmlformats.org/drawingml/2006/main" xmlns:r="http://schemas.openxmlformats.org/officeDocument/2006/relationships" xmlns:p="http://schemas.openxmlformats.org/presentationml/2006/main">
  <p:tag name="TIMING" val="|35.4"/>
</p:tagLst>
</file>

<file path=ppt/tags/tag23.xml><?xml version="1.0" encoding="utf-8"?>
<p:tagLst xmlns:a="http://schemas.openxmlformats.org/drawingml/2006/main" xmlns:r="http://schemas.openxmlformats.org/officeDocument/2006/relationships" xmlns:p="http://schemas.openxmlformats.org/presentationml/2006/main">
  <p:tag name="TIMING" val="|5.2|11|4.6|6.7|7.4"/>
</p:tagLst>
</file>

<file path=ppt/tags/tag24.xml><?xml version="1.0" encoding="utf-8"?>
<p:tagLst xmlns:a="http://schemas.openxmlformats.org/drawingml/2006/main" xmlns:r="http://schemas.openxmlformats.org/officeDocument/2006/relationships" xmlns:p="http://schemas.openxmlformats.org/presentationml/2006/main">
  <p:tag name="TIMING" val="|26.2"/>
</p:tagLst>
</file>

<file path=ppt/tags/tag3.xml><?xml version="1.0" encoding="utf-8"?>
<p:tagLst xmlns:a="http://schemas.openxmlformats.org/drawingml/2006/main" xmlns:r="http://schemas.openxmlformats.org/officeDocument/2006/relationships" xmlns:p="http://schemas.openxmlformats.org/presentationml/2006/main">
  <p:tag name="TIMING" val="|5.7|1.8|3|3.9|6.4|10.7"/>
</p:tagLst>
</file>

<file path=ppt/tags/tag4.xml><?xml version="1.0" encoding="utf-8"?>
<p:tagLst xmlns:a="http://schemas.openxmlformats.org/drawingml/2006/main" xmlns:r="http://schemas.openxmlformats.org/officeDocument/2006/relationships" xmlns:p="http://schemas.openxmlformats.org/presentationml/2006/main">
  <p:tag name="TIMING" val="|6|6.6|1.7|6.2"/>
</p:tagLst>
</file>

<file path=ppt/tags/tag5.xml><?xml version="1.0" encoding="utf-8"?>
<p:tagLst xmlns:a="http://schemas.openxmlformats.org/drawingml/2006/main" xmlns:r="http://schemas.openxmlformats.org/officeDocument/2006/relationships" xmlns:p="http://schemas.openxmlformats.org/presentationml/2006/main">
  <p:tag name="TIMING" val="|5.5|8.5"/>
</p:tagLst>
</file>

<file path=ppt/tags/tag6.xml><?xml version="1.0" encoding="utf-8"?>
<p:tagLst xmlns:a="http://schemas.openxmlformats.org/drawingml/2006/main" xmlns:r="http://schemas.openxmlformats.org/officeDocument/2006/relationships" xmlns:p="http://schemas.openxmlformats.org/presentationml/2006/main">
  <p:tag name="TIMING" val="|12.5"/>
</p:tagLst>
</file>

<file path=ppt/tags/tag7.xml><?xml version="1.0" encoding="utf-8"?>
<p:tagLst xmlns:a="http://schemas.openxmlformats.org/drawingml/2006/main" xmlns:r="http://schemas.openxmlformats.org/officeDocument/2006/relationships" xmlns:p="http://schemas.openxmlformats.org/presentationml/2006/main">
  <p:tag name="TIMING" val="|6.1|7.2|9.1"/>
</p:tagLst>
</file>

<file path=ppt/tags/tag8.xml><?xml version="1.0" encoding="utf-8"?>
<p:tagLst xmlns:a="http://schemas.openxmlformats.org/drawingml/2006/main" xmlns:r="http://schemas.openxmlformats.org/officeDocument/2006/relationships" xmlns:p="http://schemas.openxmlformats.org/presentationml/2006/main">
  <p:tag name="TIMING" val="|4.1|2.4|5|2.7"/>
</p:tagLst>
</file>

<file path=ppt/tags/tag9.xml><?xml version="1.0" encoding="utf-8"?>
<p:tagLst xmlns:a="http://schemas.openxmlformats.org/drawingml/2006/main" xmlns:r="http://schemas.openxmlformats.org/officeDocument/2006/relationships" xmlns:p="http://schemas.openxmlformats.org/presentationml/2006/main">
  <p:tag name="TIMING" val="|7.3|4.3|13.2|1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テーマ1">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5">
      <a:majorFont>
        <a:latin typeface="Arial"/>
        <a:ea typeface="HGPｺﾞｼｯｸM"/>
        <a:cs typeface=""/>
      </a:majorFont>
      <a:minorFont>
        <a:latin typeface="Arial"/>
        <a:ea typeface="HGPｺﾞｼｯｸ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25468</TotalTime>
  <Words>7277</Words>
  <Application>Microsoft Office PowerPoint</Application>
  <PresentationFormat>ワイド画面</PresentationFormat>
  <Paragraphs>1455</Paragraphs>
  <Slides>31</Slides>
  <Notes>31</Notes>
  <HiddenSlides>0</HiddenSlides>
  <MMClips>3</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31</vt:i4>
      </vt:variant>
    </vt:vector>
  </HeadingPairs>
  <TitlesOfParts>
    <vt:vector size="41" baseType="lpstr">
      <vt:lpstr>HGPｺﾞｼｯｸM</vt:lpstr>
      <vt:lpstr>HGS創英角ﾎﾟｯﾌﾟ体</vt:lpstr>
      <vt:lpstr>Meiryo UI</vt:lpstr>
      <vt:lpstr>UD デジタル 教科書体 NK-R</vt:lpstr>
      <vt:lpstr>游ゴシック</vt:lpstr>
      <vt:lpstr>游ゴシック Light</vt:lpstr>
      <vt:lpstr>游明朝</vt:lpstr>
      <vt:lpstr>Arial</vt:lpstr>
      <vt:lpstr>Office テーマ</vt:lpstr>
      <vt:lpstr>1_テーマ1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豊田合成株式会社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tgpcadmin</dc:creator>
  <cp:lastModifiedBy>福田 富夫(Tomio Fukuta)</cp:lastModifiedBy>
  <cp:revision>1806</cp:revision>
  <cp:lastPrinted>2024-05-23T08:31:07Z</cp:lastPrinted>
  <dcterms:created xsi:type="dcterms:W3CDTF">2024-02-09T00:57:31Z</dcterms:created>
  <dcterms:modified xsi:type="dcterms:W3CDTF">2024-10-01T23:20:21Z</dcterms:modified>
</cp:coreProperties>
</file>