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9"/>
  </p:notesMasterIdLst>
  <p:handoutMasterIdLst>
    <p:handoutMasterId r:id="rId70"/>
  </p:handoutMasterIdLst>
  <p:sldIdLst>
    <p:sldId id="275" r:id="rId2"/>
    <p:sldId id="266" r:id="rId3"/>
    <p:sldId id="517" r:id="rId4"/>
    <p:sldId id="510" r:id="rId5"/>
    <p:sldId id="329" r:id="rId6"/>
    <p:sldId id="334" r:id="rId7"/>
    <p:sldId id="448" r:id="rId8"/>
    <p:sldId id="396" r:id="rId9"/>
    <p:sldId id="446" r:id="rId10"/>
    <p:sldId id="447" r:id="rId11"/>
    <p:sldId id="450" r:id="rId12"/>
    <p:sldId id="339" r:id="rId13"/>
    <p:sldId id="367" r:id="rId14"/>
    <p:sldId id="453" r:id="rId15"/>
    <p:sldId id="451" r:id="rId16"/>
    <p:sldId id="452" r:id="rId17"/>
    <p:sldId id="454" r:id="rId18"/>
    <p:sldId id="455" r:id="rId19"/>
    <p:sldId id="456" r:id="rId20"/>
    <p:sldId id="457" r:id="rId21"/>
    <p:sldId id="458" r:id="rId22"/>
    <p:sldId id="459" r:id="rId23"/>
    <p:sldId id="460" r:id="rId24"/>
    <p:sldId id="461" r:id="rId25"/>
    <p:sldId id="462" r:id="rId26"/>
    <p:sldId id="514" r:id="rId27"/>
    <p:sldId id="471" r:id="rId28"/>
    <p:sldId id="487" r:id="rId29"/>
    <p:sldId id="472" r:id="rId30"/>
    <p:sldId id="473" r:id="rId31"/>
    <p:sldId id="474" r:id="rId32"/>
    <p:sldId id="470" r:id="rId33"/>
    <p:sldId id="508" r:id="rId34"/>
    <p:sldId id="393" r:id="rId35"/>
    <p:sldId id="475" r:id="rId36"/>
    <p:sldId id="513" r:id="rId37"/>
    <p:sldId id="410" r:id="rId38"/>
    <p:sldId id="379" r:id="rId39"/>
    <p:sldId id="502" r:id="rId40"/>
    <p:sldId id="506" r:id="rId41"/>
    <p:sldId id="464" r:id="rId42"/>
    <p:sldId id="484" r:id="rId43"/>
    <p:sldId id="485" r:id="rId44"/>
    <p:sldId id="507" r:id="rId45"/>
    <p:sldId id="486" r:id="rId46"/>
    <p:sldId id="491" r:id="rId47"/>
    <p:sldId id="483" r:id="rId48"/>
    <p:sldId id="468" r:id="rId49"/>
    <p:sldId id="493" r:id="rId50"/>
    <p:sldId id="503" r:id="rId51"/>
    <p:sldId id="469" r:id="rId52"/>
    <p:sldId id="492" r:id="rId53"/>
    <p:sldId id="477" r:id="rId54"/>
    <p:sldId id="482" r:id="rId55"/>
    <p:sldId id="494" r:id="rId56"/>
    <p:sldId id="489" r:id="rId57"/>
    <p:sldId id="495" r:id="rId58"/>
    <p:sldId id="519" r:id="rId59"/>
    <p:sldId id="496" r:id="rId60"/>
    <p:sldId id="497" r:id="rId61"/>
    <p:sldId id="498" r:id="rId62"/>
    <p:sldId id="500" r:id="rId63"/>
    <p:sldId id="424" r:id="rId64"/>
    <p:sldId id="516" r:id="rId65"/>
    <p:sldId id="509" r:id="rId66"/>
    <p:sldId id="321" r:id="rId67"/>
    <p:sldId id="511" r:id="rId68"/>
  </p:sldIdLst>
  <p:sldSz cx="9144000" cy="5143500" type="screen16x9"/>
  <p:notesSz cx="6807200" cy="9939338"/>
  <p:defaultTextStyle>
    <a:defPPr>
      <a:defRPr lang="ja-JP"/>
    </a:defPPr>
    <a:lvl1pPr marL="0" algn="l" defTabSz="685800" rtl="0" eaLnBrk="1" latinLnBrk="0" hangingPunct="1">
      <a:defRPr kumimoji="1" sz="1400" kern="1200">
        <a:solidFill>
          <a:schemeClr val="tx1"/>
        </a:solidFill>
        <a:latin typeface="+mn-lt"/>
        <a:ea typeface="+mn-ea"/>
        <a:cs typeface="+mn-cs"/>
      </a:defRPr>
    </a:lvl1pPr>
    <a:lvl2pPr marL="342900" algn="l" defTabSz="685800" rtl="0" eaLnBrk="1" latinLnBrk="0" hangingPunct="1">
      <a:defRPr kumimoji="1" sz="1400" kern="1200">
        <a:solidFill>
          <a:schemeClr val="tx1"/>
        </a:solidFill>
        <a:latin typeface="+mn-lt"/>
        <a:ea typeface="+mn-ea"/>
        <a:cs typeface="+mn-cs"/>
      </a:defRPr>
    </a:lvl2pPr>
    <a:lvl3pPr marL="685800" algn="l" defTabSz="685800" rtl="0" eaLnBrk="1" latinLnBrk="0" hangingPunct="1">
      <a:defRPr kumimoji="1" sz="1400" kern="1200">
        <a:solidFill>
          <a:schemeClr val="tx1"/>
        </a:solidFill>
        <a:latin typeface="+mn-lt"/>
        <a:ea typeface="+mn-ea"/>
        <a:cs typeface="+mn-cs"/>
      </a:defRPr>
    </a:lvl3pPr>
    <a:lvl4pPr marL="1028700" algn="l" defTabSz="685800" rtl="0" eaLnBrk="1" latinLnBrk="0" hangingPunct="1">
      <a:defRPr kumimoji="1" sz="1400" kern="1200">
        <a:solidFill>
          <a:schemeClr val="tx1"/>
        </a:solidFill>
        <a:latin typeface="+mn-lt"/>
        <a:ea typeface="+mn-ea"/>
        <a:cs typeface="+mn-cs"/>
      </a:defRPr>
    </a:lvl4pPr>
    <a:lvl5pPr marL="1371600" algn="l" defTabSz="685800" rtl="0" eaLnBrk="1" latinLnBrk="0" hangingPunct="1">
      <a:defRPr kumimoji="1" sz="1400" kern="1200">
        <a:solidFill>
          <a:schemeClr val="tx1"/>
        </a:solidFill>
        <a:latin typeface="+mn-lt"/>
        <a:ea typeface="+mn-ea"/>
        <a:cs typeface="+mn-cs"/>
      </a:defRPr>
    </a:lvl5pPr>
    <a:lvl6pPr marL="1714500" algn="l" defTabSz="685800" rtl="0" eaLnBrk="1" latinLnBrk="0" hangingPunct="1">
      <a:defRPr kumimoji="1" sz="1400" kern="1200">
        <a:solidFill>
          <a:schemeClr val="tx1"/>
        </a:solidFill>
        <a:latin typeface="+mn-lt"/>
        <a:ea typeface="+mn-ea"/>
        <a:cs typeface="+mn-cs"/>
      </a:defRPr>
    </a:lvl6pPr>
    <a:lvl7pPr marL="2057400" algn="l" defTabSz="685800" rtl="0" eaLnBrk="1" latinLnBrk="0" hangingPunct="1">
      <a:defRPr kumimoji="1" sz="1400" kern="1200">
        <a:solidFill>
          <a:schemeClr val="tx1"/>
        </a:solidFill>
        <a:latin typeface="+mn-lt"/>
        <a:ea typeface="+mn-ea"/>
        <a:cs typeface="+mn-cs"/>
      </a:defRPr>
    </a:lvl7pPr>
    <a:lvl8pPr marL="2400300" algn="l" defTabSz="685800" rtl="0" eaLnBrk="1" latinLnBrk="0" hangingPunct="1">
      <a:defRPr kumimoji="1" sz="1400" kern="1200">
        <a:solidFill>
          <a:schemeClr val="tx1"/>
        </a:solidFill>
        <a:latin typeface="+mn-lt"/>
        <a:ea typeface="+mn-ea"/>
        <a:cs typeface="+mn-cs"/>
      </a:defRPr>
    </a:lvl8pPr>
    <a:lvl9pPr marL="2743200" algn="l" defTabSz="685800" rtl="0" eaLnBrk="1" latinLnBrk="0" hangingPunct="1">
      <a:defRPr kumimoji="1"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168">
          <p15:clr>
            <a:srgbClr val="A4A3A4"/>
          </p15:clr>
        </p15:guide>
        <p15:guide id="4" pos="7584">
          <p15:clr>
            <a:srgbClr val="A4A3A4"/>
          </p15:clr>
        </p15:guide>
        <p15:guide id="5" orient="horz" pos="2008">
          <p15:clr>
            <a:srgbClr val="A4A3A4"/>
          </p15:clr>
        </p15:guide>
        <p15:guide id="6" orient="horz" pos="2002">
          <p15:clr>
            <a:srgbClr val="A4A3A4"/>
          </p15:clr>
        </p15:guide>
        <p15:guide id="7" pos="3853">
          <p15:clr>
            <a:srgbClr val="A4A3A4"/>
          </p15:clr>
        </p15:guide>
        <p15:guide id="8" pos="7679">
          <p15:clr>
            <a:srgbClr val="A4A3A4"/>
          </p15:clr>
        </p15:guide>
        <p15:guide id="9" orient="horz" pos="1620">
          <p15:clr>
            <a:srgbClr val="A4A3A4"/>
          </p15:clr>
        </p15:guide>
        <p15:guide id="10" orient="horz" pos="1626">
          <p15:clr>
            <a:srgbClr val="A4A3A4"/>
          </p15:clr>
        </p15:guide>
        <p15:guide id="11" orient="horz" pos="1506">
          <p15:clr>
            <a:srgbClr val="A4A3A4"/>
          </p15:clr>
        </p15:guide>
        <p15:guide id="12" orient="horz" pos="1502">
          <p15:clr>
            <a:srgbClr val="A4A3A4"/>
          </p15:clr>
        </p15:guide>
        <p15:guide id="13" pos="2880">
          <p15:clr>
            <a:srgbClr val="A4A3A4"/>
          </p15:clr>
        </p15:guide>
        <p15:guide id="14" pos="5688">
          <p15:clr>
            <a:srgbClr val="A4A3A4"/>
          </p15:clr>
        </p15:guide>
        <p15:guide id="15" pos="2885">
          <p15:clr>
            <a:srgbClr val="A4A3A4"/>
          </p15:clr>
        </p15:guide>
        <p15:guide id="16" pos="5759">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guide id="3" orient="horz" pos="3155" userDrawn="1">
          <p15:clr>
            <a:srgbClr val="A4A3A4"/>
          </p15:clr>
        </p15:guide>
        <p15:guide id="4" pos="2184" userDrawn="1">
          <p15:clr>
            <a:srgbClr val="A4A3A4"/>
          </p15:clr>
        </p15:guide>
        <p15:guide id="5" orient="horz" pos="3105" userDrawn="1">
          <p15:clr>
            <a:srgbClr val="A4A3A4"/>
          </p15:clr>
        </p15:guide>
        <p15:guide id="6" pos="210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本社 第２－現場２" initials="第２－現場２"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DA1914"/>
    <a:srgbClr val="FF4343"/>
    <a:srgbClr val="04A6CC"/>
    <a:srgbClr val="FFFF53"/>
    <a:srgbClr val="3333CC"/>
    <a:srgbClr val="FF6699"/>
    <a:srgbClr val="24186E"/>
    <a:srgbClr val="FCA904"/>
    <a:srgbClr val="EAF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57" autoAdjust="0"/>
    <p:restoredTop sz="85006" autoAdjust="0"/>
  </p:normalViewPr>
  <p:slideViewPr>
    <p:cSldViewPr snapToGrid="0">
      <p:cViewPr varScale="1">
        <p:scale>
          <a:sx n="125" d="100"/>
          <a:sy n="125" d="100"/>
        </p:scale>
        <p:origin x="1524" y="90"/>
      </p:cViewPr>
      <p:guideLst>
        <p:guide orient="horz" pos="2160"/>
        <p:guide pos="3840"/>
        <p:guide orient="horz" pos="2168"/>
        <p:guide pos="7584"/>
        <p:guide orient="horz" pos="2008"/>
        <p:guide orient="horz" pos="2002"/>
        <p:guide pos="3853"/>
        <p:guide pos="7679"/>
        <p:guide orient="horz" pos="1620"/>
        <p:guide orient="horz" pos="1626"/>
        <p:guide orient="horz" pos="1506"/>
        <p:guide orient="horz" pos="1502"/>
        <p:guide pos="2880"/>
        <p:guide pos="5688"/>
        <p:guide pos="2885"/>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5" d="100"/>
          <a:sy n="75" d="100"/>
        </p:scale>
        <p:origin x="-2172" y="-102"/>
      </p:cViewPr>
      <p:guideLst>
        <p:guide orient="horz" pos="3130"/>
        <p:guide pos="2145"/>
        <p:guide orient="horz" pos="3155"/>
        <p:guide pos="2184"/>
        <p:guide orient="horz" pos="3105"/>
        <p:guide pos="210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50375" cy="497367"/>
          </a:xfrm>
          <a:prstGeom prst="rect">
            <a:avLst/>
          </a:prstGeom>
        </p:spPr>
        <p:txBody>
          <a:bodyPr vert="horz" lIns="92230" tIns="46116" rIns="92230" bIns="461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221" y="2"/>
            <a:ext cx="2950374" cy="497367"/>
          </a:xfrm>
          <a:prstGeom prst="rect">
            <a:avLst/>
          </a:prstGeom>
        </p:spPr>
        <p:txBody>
          <a:bodyPr vert="horz" lIns="92230" tIns="46116" rIns="92230" bIns="46116" rtlCol="0"/>
          <a:lstStyle>
            <a:lvl1pPr algn="r">
              <a:defRPr sz="1200"/>
            </a:lvl1pPr>
          </a:lstStyle>
          <a:p>
            <a:fld id="{6B9CC9A2-D041-44ED-BBCD-BE84E54297B7}" type="datetimeFigureOut">
              <a:rPr kumimoji="1" lang="ja-JP" altLang="en-US" smtClean="0"/>
              <a:t>2024/9/11</a:t>
            </a:fld>
            <a:endParaRPr kumimoji="1" lang="ja-JP" altLang="en-US"/>
          </a:p>
        </p:txBody>
      </p:sp>
      <p:sp>
        <p:nvSpPr>
          <p:cNvPr id="4" name="フッター プレースホルダー 3"/>
          <p:cNvSpPr>
            <a:spLocks noGrp="1"/>
          </p:cNvSpPr>
          <p:nvPr>
            <p:ph type="ftr" sz="quarter" idx="2"/>
          </p:nvPr>
        </p:nvSpPr>
        <p:spPr>
          <a:xfrm>
            <a:off x="2" y="9440372"/>
            <a:ext cx="2950375" cy="497366"/>
          </a:xfrm>
          <a:prstGeom prst="rect">
            <a:avLst/>
          </a:prstGeom>
        </p:spPr>
        <p:txBody>
          <a:bodyPr vert="horz" lIns="92230" tIns="46116" rIns="92230" bIns="461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lIns="92230" tIns="46116" rIns="92230" bIns="46116" rtlCol="0" anchor="b"/>
          <a:lstStyle>
            <a:lvl1pPr algn="r">
              <a:defRPr sz="1200"/>
            </a:lvl1pPr>
          </a:lstStyle>
          <a:p>
            <a:fld id="{7CB4CF7E-4D53-4FC2-A1E5-5F0398B46E80}" type="slidenum">
              <a:rPr kumimoji="1" lang="ja-JP" altLang="en-US" smtClean="0"/>
              <a:t>‹#›</a:t>
            </a:fld>
            <a:endParaRPr kumimoji="1" lang="ja-JP" altLang="en-US"/>
          </a:p>
        </p:txBody>
      </p:sp>
    </p:spTree>
    <p:extLst>
      <p:ext uri="{BB962C8B-B14F-4D97-AF65-F5344CB8AC3E}">
        <p14:creationId xmlns:p14="http://schemas.microsoft.com/office/powerpoint/2010/main" val="2893241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787" cy="498693"/>
          </a:xfrm>
          <a:prstGeom prst="rect">
            <a:avLst/>
          </a:prstGeom>
        </p:spPr>
        <p:txBody>
          <a:bodyPr vert="horz" lIns="91113" tIns="45555" rIns="91113" bIns="4555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113" tIns="45555" rIns="91113" bIns="45555" rtlCol="0"/>
          <a:lstStyle>
            <a:lvl1pPr algn="r">
              <a:defRPr sz="1200"/>
            </a:lvl1pPr>
          </a:lstStyle>
          <a:p>
            <a:fld id="{B217547C-325A-4701-B9B7-8288D6CF280A}" type="datetimeFigureOut">
              <a:rPr kumimoji="1" lang="ja-JP" altLang="en-US" smtClean="0"/>
              <a:t>2024/9/11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113" tIns="45555" rIns="91113" bIns="45555" rtlCol="0" anchor="ctr"/>
          <a:lstStyle/>
          <a:p>
            <a:endParaRPr lang="ja-JP" altLang="en-US"/>
          </a:p>
        </p:txBody>
      </p:sp>
      <p:sp>
        <p:nvSpPr>
          <p:cNvPr id="5" name="ノート プレースホルダー 4"/>
          <p:cNvSpPr>
            <a:spLocks noGrp="1"/>
          </p:cNvSpPr>
          <p:nvPr>
            <p:ph type="body" sz="quarter" idx="3"/>
          </p:nvPr>
        </p:nvSpPr>
        <p:spPr>
          <a:xfrm>
            <a:off x="680721" y="4783311"/>
            <a:ext cx="5445760" cy="3913615"/>
          </a:xfrm>
          <a:prstGeom prst="rect">
            <a:avLst/>
          </a:prstGeom>
        </p:spPr>
        <p:txBody>
          <a:bodyPr vert="horz" lIns="91113" tIns="45555" rIns="91113" bIns="4555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647"/>
            <a:ext cx="2949787" cy="498692"/>
          </a:xfrm>
          <a:prstGeom prst="rect">
            <a:avLst/>
          </a:prstGeom>
        </p:spPr>
        <p:txBody>
          <a:bodyPr vert="horz" lIns="91113" tIns="45555" rIns="91113" bIns="4555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113" tIns="45555" rIns="91113" bIns="45555" rtlCol="0" anchor="b"/>
          <a:lstStyle>
            <a:lvl1pPr algn="r">
              <a:defRPr sz="1200"/>
            </a:lvl1pPr>
          </a:lstStyle>
          <a:p>
            <a:fld id="{4B8A261D-2960-41B3-9250-E768DECE4D14}" type="slidenum">
              <a:rPr kumimoji="1" lang="ja-JP" altLang="en-US" smtClean="0"/>
              <a:t>‹#›</a:t>
            </a:fld>
            <a:endParaRPr kumimoji="1" lang="ja-JP" altLang="en-US"/>
          </a:p>
        </p:txBody>
      </p:sp>
    </p:spTree>
    <p:extLst>
      <p:ext uri="{BB962C8B-B14F-4D97-AF65-F5344CB8AC3E}">
        <p14:creationId xmlns:p14="http://schemas.microsoft.com/office/powerpoint/2010/main" val="4120069430"/>
      </p:ext>
    </p:extLst>
  </p:cSld>
  <p:clrMap bg1="lt1" tx1="dk1" bg2="lt2" tx2="dk2" accent1="accent1" accent2="accent2" accent3="accent3" accent4="accent4" accent5="accent5" accent6="accent6" hlink="hlink" folHlink="folHlink"/>
  <p:notesStyle>
    <a:lvl1pPr marL="0" algn="l" defTabSz="685800" rtl="0" eaLnBrk="1" latinLnBrk="0" hangingPunct="1">
      <a:defRPr kumimoji="1" sz="900" kern="1200">
        <a:solidFill>
          <a:schemeClr val="tx1"/>
        </a:solidFill>
        <a:latin typeface="+mn-lt"/>
        <a:ea typeface="+mn-ea"/>
        <a:cs typeface="+mn-cs"/>
      </a:defRPr>
    </a:lvl1pPr>
    <a:lvl2pPr marL="342900" algn="l" defTabSz="685800" rtl="0" eaLnBrk="1" latinLnBrk="0" hangingPunct="1">
      <a:defRPr kumimoji="1" sz="900" kern="1200">
        <a:solidFill>
          <a:schemeClr val="tx1"/>
        </a:solidFill>
        <a:latin typeface="+mn-lt"/>
        <a:ea typeface="+mn-ea"/>
        <a:cs typeface="+mn-cs"/>
      </a:defRPr>
    </a:lvl2pPr>
    <a:lvl3pPr marL="685800" algn="l" defTabSz="685800" rtl="0" eaLnBrk="1" latinLnBrk="0" hangingPunct="1">
      <a:defRPr kumimoji="1" sz="900" kern="1200">
        <a:solidFill>
          <a:schemeClr val="tx1"/>
        </a:solidFill>
        <a:latin typeface="+mn-lt"/>
        <a:ea typeface="+mn-ea"/>
        <a:cs typeface="+mn-cs"/>
      </a:defRPr>
    </a:lvl3pPr>
    <a:lvl4pPr marL="1028700" algn="l" defTabSz="685800" rtl="0" eaLnBrk="1" latinLnBrk="0" hangingPunct="1">
      <a:defRPr kumimoji="1" sz="900" kern="1200">
        <a:solidFill>
          <a:schemeClr val="tx1"/>
        </a:solidFill>
        <a:latin typeface="+mn-lt"/>
        <a:ea typeface="+mn-ea"/>
        <a:cs typeface="+mn-cs"/>
      </a:defRPr>
    </a:lvl4pPr>
    <a:lvl5pPr marL="1371600" algn="l" defTabSz="685800" rtl="0" eaLnBrk="1" latinLnBrk="0" hangingPunct="1">
      <a:defRPr kumimoji="1" sz="900" kern="1200">
        <a:solidFill>
          <a:schemeClr val="tx1"/>
        </a:solidFill>
        <a:latin typeface="+mn-lt"/>
        <a:ea typeface="+mn-ea"/>
        <a:cs typeface="+mn-cs"/>
      </a:defRPr>
    </a:lvl5pPr>
    <a:lvl6pPr marL="1714500" algn="l" defTabSz="685800" rtl="0" eaLnBrk="1" latinLnBrk="0" hangingPunct="1">
      <a:defRPr kumimoji="1" sz="900" kern="1200">
        <a:solidFill>
          <a:schemeClr val="tx1"/>
        </a:solidFill>
        <a:latin typeface="+mn-lt"/>
        <a:ea typeface="+mn-ea"/>
        <a:cs typeface="+mn-cs"/>
      </a:defRPr>
    </a:lvl6pPr>
    <a:lvl7pPr marL="2057400" algn="l" defTabSz="685800" rtl="0" eaLnBrk="1" latinLnBrk="0" hangingPunct="1">
      <a:defRPr kumimoji="1" sz="900" kern="1200">
        <a:solidFill>
          <a:schemeClr val="tx1"/>
        </a:solidFill>
        <a:latin typeface="+mn-lt"/>
        <a:ea typeface="+mn-ea"/>
        <a:cs typeface="+mn-cs"/>
      </a:defRPr>
    </a:lvl7pPr>
    <a:lvl8pPr marL="2400300" algn="l" defTabSz="685800" rtl="0" eaLnBrk="1" latinLnBrk="0" hangingPunct="1">
      <a:defRPr kumimoji="1" sz="900" kern="1200">
        <a:solidFill>
          <a:schemeClr val="tx1"/>
        </a:solidFill>
        <a:latin typeface="+mn-lt"/>
        <a:ea typeface="+mn-ea"/>
        <a:cs typeface="+mn-cs"/>
      </a:defRPr>
    </a:lvl8pPr>
    <a:lvl9pPr marL="2743200" algn="l" defTabSz="685800"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ただいまより、鈴秀工業株式会社、サークル名アベンジャーズのＱＣ活動を報告します。</a:t>
            </a:r>
            <a:endParaRPr lang="en-US" altLang="ja-JP" sz="2400" dirty="0"/>
          </a:p>
          <a:p>
            <a:pPr defTabSz="922272">
              <a:defRPr/>
            </a:pPr>
            <a:r>
              <a:rPr lang="ja-JP" altLang="en-US" sz="2400" dirty="0"/>
              <a:t>テーマは「薬品容器フレコン化による建浴準備時間</a:t>
            </a:r>
            <a:r>
              <a:rPr lang="en-US" altLang="ja-JP" sz="2400" dirty="0"/>
              <a:t>30</a:t>
            </a:r>
            <a:r>
              <a:rPr lang="ja-JP" altLang="en-US" sz="2400" dirty="0"/>
              <a:t>％削減」です。●</a:t>
            </a:r>
            <a:endParaRPr lang="en-US" altLang="ja-JP" sz="2400" dirty="0"/>
          </a:p>
          <a:p>
            <a:pPr defTabSz="922272">
              <a:defRPr/>
            </a:pP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a:t>
            </a:fld>
            <a:endParaRPr kumimoji="1" lang="ja-JP" altLang="en-US"/>
          </a:p>
        </p:txBody>
      </p:sp>
    </p:spTree>
    <p:extLst>
      <p:ext uri="{BB962C8B-B14F-4D97-AF65-F5344CB8AC3E}">
        <p14:creationId xmlns:p14="http://schemas.microsoft.com/office/powerpoint/2010/main" val="3724352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400" dirty="0"/>
              <a:t>現状の把握</a:t>
            </a:r>
            <a:endParaRPr lang="en-US" altLang="ja-JP" sz="2400" dirty="0"/>
          </a:p>
          <a:p>
            <a:r>
              <a:rPr lang="ja-JP" altLang="en-US" sz="2400" dirty="0"/>
              <a:t>まず、リューベ建浴について説明します。●</a:t>
            </a:r>
            <a:endParaRPr lang="en-US" altLang="ja-JP" sz="2400" dirty="0"/>
          </a:p>
          <a:p>
            <a:endParaRPr kumimoji="1" lang="ja-JP" altLang="en-US" dirty="0"/>
          </a:p>
        </p:txBody>
      </p:sp>
      <p:sp>
        <p:nvSpPr>
          <p:cNvPr id="4" name="スライド番号プレースホルダー 3"/>
          <p:cNvSpPr>
            <a:spLocks noGrp="1"/>
          </p:cNvSpPr>
          <p:nvPr>
            <p:ph type="sldNum" sz="quarter" idx="5"/>
          </p:nvPr>
        </p:nvSpPr>
        <p:spPr/>
        <p:txBody>
          <a:bodyPr/>
          <a:lstStyle/>
          <a:p>
            <a:fld id="{4B8A261D-2960-41B3-9250-E768DECE4D14}" type="slidenum">
              <a:rPr kumimoji="1" lang="ja-JP" altLang="en-US" smtClean="0"/>
              <a:t>10</a:t>
            </a:fld>
            <a:endParaRPr kumimoji="1" lang="ja-JP" altLang="en-US"/>
          </a:p>
        </p:txBody>
      </p:sp>
    </p:spTree>
    <p:extLst>
      <p:ext uri="{BB962C8B-B14F-4D97-AF65-F5344CB8AC3E}">
        <p14:creationId xmlns:p14="http://schemas.microsoft.com/office/powerpoint/2010/main" val="331863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400" dirty="0"/>
              <a:t>リューベ槽とは、性質はアルカリ性で、引抜き時に摩擦を軽減させる為に材料表面に石鹸を付着させる槽になります。</a:t>
            </a:r>
            <a:endParaRPr lang="en-US" altLang="ja-JP" sz="2400" dirty="0"/>
          </a:p>
          <a:p>
            <a:r>
              <a:rPr lang="ja-JP" altLang="en-US" sz="2400" dirty="0"/>
              <a:t>線状疵などの品質異常発生を軽減させる目的でとても重要な工程になります。●</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11</a:t>
            </a:fld>
            <a:endParaRPr kumimoji="1" lang="ja-JP" altLang="en-US"/>
          </a:p>
        </p:txBody>
      </p:sp>
    </p:spTree>
    <p:extLst>
      <p:ext uri="{BB962C8B-B14F-4D97-AF65-F5344CB8AC3E}">
        <p14:creationId xmlns:p14="http://schemas.microsoft.com/office/powerpoint/2010/main" val="191795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次にリューベ建浴をなぜするかの説明をします。</a:t>
            </a:r>
            <a:endParaRPr lang="en-US" altLang="ja-JP" sz="2400" dirty="0"/>
          </a:p>
          <a:p>
            <a:pPr defTabSz="911287">
              <a:defRPr/>
            </a:pPr>
            <a:r>
              <a:rPr lang="ja-JP" altLang="en-US" sz="2400" dirty="0">
                <a:latin typeface="HGP創英角ｺﾞｼｯｸUB" panose="020B0900000000000000" pitchFamily="50" charset="-128"/>
                <a:ea typeface="HGP創英角ｺﾞｼｯｸUB" panose="020B0900000000000000" pitchFamily="50" charset="-128"/>
              </a:rPr>
              <a:t>性能面において、作りたての状態から処理を重ねていくと約</a:t>
            </a:r>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週間～</a:t>
            </a:r>
            <a:r>
              <a:rPr lang="en-US" altLang="ja-JP" sz="2400" dirty="0">
                <a:latin typeface="HGP創英角ｺﾞｼｯｸUB" panose="020B0900000000000000" pitchFamily="50" charset="-128"/>
                <a:ea typeface="HGP創英角ｺﾞｼｯｸUB" panose="020B0900000000000000" pitchFamily="50" charset="-128"/>
              </a:rPr>
              <a:t>3</a:t>
            </a:r>
            <a:r>
              <a:rPr lang="ja-JP" altLang="en-US" sz="2400" dirty="0">
                <a:latin typeface="HGP創英角ｺﾞｼｯｸUB" panose="020B0900000000000000" pitchFamily="50" charset="-128"/>
                <a:ea typeface="HGP創英角ｺﾞｼｯｸUB" panose="020B0900000000000000" pitchFamily="50" charset="-128"/>
              </a:rPr>
              <a:t>週間で、酸化結合により劣化していきます。</a:t>
            </a:r>
            <a:endParaRPr lang="en-US" altLang="ja-JP" sz="2400" dirty="0">
              <a:latin typeface="HGP創英角ｺﾞｼｯｸUB" panose="020B0900000000000000" pitchFamily="50" charset="-128"/>
              <a:ea typeface="HGP創英角ｺﾞｼｯｸUB" panose="020B0900000000000000" pitchFamily="50" charset="-128"/>
            </a:endParaRPr>
          </a:p>
          <a:p>
            <a:pPr defTabSz="911287">
              <a:defRPr/>
            </a:pPr>
            <a:r>
              <a:rPr lang="ja-JP" altLang="en-US" sz="2400" dirty="0">
                <a:latin typeface="HGP創英角ｺﾞｼｯｸUB" panose="020B0900000000000000" pitchFamily="50" charset="-128"/>
                <a:ea typeface="HGP創英角ｺﾞｼｯｸUB" panose="020B0900000000000000" pitchFamily="50" charset="-128"/>
              </a:rPr>
              <a:t>そのため濃度が低くなり、被膜が薄くなってしまい、引抜き時に線状疵などの品質異常が発生する恐れが出てきてしまいます。</a:t>
            </a:r>
            <a:endParaRPr lang="en-US" altLang="ja-JP" sz="2400" dirty="0">
              <a:latin typeface="HGP創英角ｺﾞｼｯｸUB" panose="020B0900000000000000" pitchFamily="50" charset="-128"/>
              <a:ea typeface="HGP創英角ｺﾞｼｯｸUB" panose="020B0900000000000000" pitchFamily="50" charset="-128"/>
            </a:endParaRPr>
          </a:p>
          <a:p>
            <a:pPr defTabSz="911287">
              <a:defRPr/>
            </a:pPr>
            <a:r>
              <a:rPr lang="ja-JP" altLang="en-US" sz="2400" dirty="0"/>
              <a:t>そのことから品質を保たせるために定期的に新しく張り替える作業が必要になります。その作業を建浴と言います。●</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12</a:t>
            </a:fld>
            <a:endParaRPr kumimoji="1" lang="ja-JP" altLang="en-US"/>
          </a:p>
        </p:txBody>
      </p:sp>
    </p:spTree>
    <p:extLst>
      <p:ext uri="{BB962C8B-B14F-4D97-AF65-F5344CB8AC3E}">
        <p14:creationId xmlns:p14="http://schemas.microsoft.com/office/powerpoint/2010/main" val="299247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リューベ建浴作業とは。●</a:t>
            </a:r>
            <a:endParaRPr lang="en-US" altLang="ja-JP" sz="2400" dirty="0"/>
          </a:p>
          <a:p>
            <a:r>
              <a:rPr lang="ja-JP" altLang="en-US" sz="2400" dirty="0"/>
              <a:t>標準作業書を元に①ライト槽建浴時、ライト液を８缶採取します。●</a:t>
            </a:r>
            <a:endParaRPr lang="en-US" altLang="ja-JP" sz="2400"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13</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②採取した廃ライト液を８缶●リューベ槽に入れ、中和させます。●</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14</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★廃ライト液を入れる理由として、産廃業者がバキュームで古い液を吸う際に、ホースが熱に弱いため、一定の温度に下げる必要があるのですが、</a:t>
            </a:r>
            <a:endParaRPr lang="en-US" altLang="ja-JP" sz="2400" dirty="0"/>
          </a:p>
          <a:p>
            <a:r>
              <a:rPr lang="ja-JP" altLang="en-US" sz="2400" dirty="0"/>
              <a:t>そのまま低くしてしまうと、アルカリ性のリューベは凝固し固形化してしまいます。固形化するとバキュームで吸引できなくなるので</a:t>
            </a:r>
            <a:endParaRPr lang="en-US" altLang="ja-JP" sz="2400" dirty="0"/>
          </a:p>
          <a:p>
            <a:r>
              <a:rPr lang="ja-JP" altLang="en-US" sz="2400" dirty="0"/>
              <a:t>酸性のライト液を注入することにより、性質を中和状態にさせ、低温でも固形化しない状態にします。●</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15</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pPr defTabSz="911287">
              <a:defRPr/>
            </a:pPr>
            <a:r>
              <a:rPr lang="ja-JP" altLang="en-US" sz="2400" dirty="0"/>
              <a:t>③</a:t>
            </a:r>
            <a:r>
              <a:rPr lang="ja-JP" altLang="en-US" sz="2400" dirty="0">
                <a:latin typeface="Meiryo UI" panose="020B0604030504040204" pitchFamily="50" charset="-128"/>
                <a:ea typeface="Meiryo UI" panose="020B0604030504040204" pitchFamily="50" charset="-128"/>
              </a:rPr>
              <a:t>石けんを</a:t>
            </a:r>
            <a:r>
              <a:rPr lang="en-US" altLang="ja-JP" sz="2400" dirty="0">
                <a:latin typeface="Meiryo UI" panose="020B0604030504040204" pitchFamily="50" charset="-128"/>
                <a:ea typeface="Meiryo UI" panose="020B0604030504040204" pitchFamily="50" charset="-128"/>
              </a:rPr>
              <a:t>25</a:t>
            </a:r>
            <a:r>
              <a:rPr lang="ja-JP" altLang="en-US" sz="2400" dirty="0">
                <a:latin typeface="Meiryo UI" panose="020B0604030504040204" pitchFamily="50" charset="-128"/>
                <a:ea typeface="Meiryo UI" panose="020B0604030504040204" pitchFamily="50" charset="-128"/>
              </a:rPr>
              <a:t>箱を</a:t>
            </a:r>
            <a:r>
              <a:rPr lang="en-US" altLang="ja-JP" sz="2400" dirty="0">
                <a:latin typeface="Meiryo UI" panose="020B0604030504040204" pitchFamily="50" charset="-128"/>
                <a:ea typeface="Meiryo UI" panose="020B0604030504040204" pitchFamily="50" charset="-128"/>
              </a:rPr>
              <a:t>B</a:t>
            </a:r>
            <a:r>
              <a:rPr lang="ja-JP" altLang="en-US" sz="2400" dirty="0">
                <a:latin typeface="Meiryo UI" panose="020B0604030504040204" pitchFamily="50" charset="-128"/>
                <a:ea typeface="Meiryo UI" panose="020B0604030504040204" pitchFamily="50" charset="-128"/>
              </a:rPr>
              <a:t>工場熱処理よこから●リューベ槽横へ移動。●</a:t>
            </a:r>
            <a:endParaRPr lang="en-US" altLang="ja-JP" sz="2400" dirty="0">
              <a:latin typeface="Meiryo UI" panose="020B0604030504040204" pitchFamily="50" charset="-128"/>
              <a:ea typeface="Meiryo UI" panose="020B0604030504040204" pitchFamily="50" charset="-128"/>
            </a:endParaRPr>
          </a:p>
          <a:p>
            <a:pPr defTabSz="911287">
              <a:defRPr/>
            </a:pPr>
            <a:r>
              <a:rPr lang="ja-JP" altLang="en-US" sz="2400" dirty="0">
                <a:latin typeface="Meiryo UI" panose="020B0604030504040204" pitchFamily="50" charset="-128"/>
                <a:ea typeface="Meiryo UI" panose="020B0604030504040204" pitchFamily="50" charset="-128"/>
              </a:rPr>
              <a:t>しかし●石けんを運ぶ際に●道中に柵がありリフトで直接の移動は不可●作業者</a:t>
            </a:r>
            <a:r>
              <a:rPr lang="en-US" altLang="ja-JP" sz="2400" dirty="0">
                <a:latin typeface="Meiryo UI" panose="020B0604030504040204" pitchFamily="50" charset="-128"/>
                <a:ea typeface="Meiryo UI" panose="020B0604030504040204" pitchFamily="50" charset="-128"/>
              </a:rPr>
              <a:t>3</a:t>
            </a:r>
            <a:r>
              <a:rPr lang="ja-JP" altLang="en-US" sz="2400" dirty="0">
                <a:latin typeface="Meiryo UI" panose="020B0604030504040204" pitchFamily="50" charset="-128"/>
                <a:ea typeface="Meiryo UI" panose="020B0604030504040204" pitchFamily="50" charset="-128"/>
              </a:rPr>
              <a:t>名で人力での運搬。●</a:t>
            </a:r>
          </a:p>
          <a:p>
            <a:endParaRPr kumimoji="1" lang="en-US" altLang="ja-JP" b="0" dirty="0"/>
          </a:p>
          <a:p>
            <a:endParaRPr kumimoji="1" lang="ja-JP" altLang="en-US"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16</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pPr defTabSz="911287">
              <a:defRPr/>
            </a:pPr>
            <a:r>
              <a:rPr lang="ja-JP" altLang="en-US" sz="2400" dirty="0">
                <a:latin typeface="Meiryo UI" panose="020B0604030504040204" pitchFamily="50" charset="-128"/>
                <a:ea typeface="Meiryo UI" panose="020B0604030504040204" pitchFamily="50" charset="-128"/>
              </a:rPr>
              <a:t>★④石鹸を</a:t>
            </a:r>
            <a:r>
              <a:rPr lang="en-US" altLang="ja-JP" sz="2400" dirty="0">
                <a:latin typeface="Meiryo UI" panose="020B0604030504040204" pitchFamily="50" charset="-128"/>
                <a:ea typeface="Meiryo UI" panose="020B0604030504040204" pitchFamily="50" charset="-128"/>
              </a:rPr>
              <a:t>25</a:t>
            </a:r>
            <a:r>
              <a:rPr lang="ja-JP" altLang="en-US" sz="2400" dirty="0">
                <a:latin typeface="Meiryo UI" panose="020B0604030504040204" pitchFamily="50" charset="-128"/>
                <a:ea typeface="Meiryo UI" panose="020B0604030504040204" pitchFamily="50" charset="-128"/>
              </a:rPr>
              <a:t>箱全て段ボールから出します。</a:t>
            </a:r>
          </a:p>
          <a:p>
            <a:r>
              <a:rPr lang="ja-JP" altLang="en-US" sz="2400" dirty="0"/>
              <a:t>しかし●石鹸を段ボールから取り出す際に、石鹸が固着してしまい隙間がない為、</a:t>
            </a:r>
            <a:endParaRPr lang="en-US" altLang="ja-JP" sz="2400" dirty="0"/>
          </a:p>
          <a:p>
            <a:r>
              <a:rPr lang="ja-JP" altLang="en-US" sz="2400" dirty="0"/>
              <a:t>●段ボールを持ち上げ、上下に振らないと石鹸が出てきません。また作業後に全てのダンボールを廃酸設備横のダンボール置き場へ移動させなければなりません●</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17</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ここまでが前日の夜勤でやる作業です。次に当日の作業について。●</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18</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⑤朝一、前もって手配したバキュームカーの業者が来ているので●槽にある劣化したリューベ液を回収。●</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19</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287" indent="-28472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890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446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25"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558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114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16708"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72271"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059F1165-0B84-47AC-9EE2-BF56E3E47EEE}" type="slidenum">
              <a:rPr lang="ja-JP" altLang="en-US">
                <a:ea typeface="ＭＳ Ｐゴシック" panose="020B0600070205080204" pitchFamily="50" charset="-128"/>
              </a:rPr>
              <a:pPr>
                <a:spcBef>
                  <a:spcPct val="0"/>
                </a:spcBef>
              </a:pPr>
              <a:t>2</a:t>
            </a:fld>
            <a:endParaRPr lang="ja-JP" altLang="en-US">
              <a:ea typeface="ＭＳ Ｐゴシック" panose="020B0600070205080204" pitchFamily="50" charset="-128"/>
            </a:endParaRPr>
          </a:p>
        </p:txBody>
      </p:sp>
      <p:sp>
        <p:nvSpPr>
          <p:cNvPr id="60419" name="Rectangle 2"/>
          <p:cNvSpPr>
            <a:spLocks noGrp="1" noRot="1" noChangeAspect="1" noChangeArrowheads="1" noTextEdit="1"/>
          </p:cNvSpPr>
          <p:nvPr>
            <p:ph type="sldImg"/>
          </p:nvPr>
        </p:nvSpPr>
        <p:spPr>
          <a:xfrm>
            <a:off x="422275" y="1243013"/>
            <a:ext cx="5962650" cy="3354387"/>
          </a:xfrm>
          <a:ln/>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sz="2400" dirty="0"/>
              <a:t>会社紹介</a:t>
            </a:r>
            <a:endParaRPr lang="en-US" altLang="ja-JP" sz="2400" dirty="0"/>
          </a:p>
          <a:p>
            <a:r>
              <a:rPr lang="ja-JP" altLang="en-US" sz="2400" dirty="0"/>
              <a:t>弊社は●国内に</a:t>
            </a:r>
            <a:r>
              <a:rPr lang="en-US" altLang="ja-JP" sz="2400" dirty="0"/>
              <a:t>3</a:t>
            </a:r>
            <a:r>
              <a:rPr lang="ja-JP" altLang="en-US" sz="2400" dirty="0"/>
              <a:t>拠点、</a:t>
            </a:r>
            <a:endParaRPr lang="en-US" altLang="ja-JP" sz="2400" dirty="0"/>
          </a:p>
          <a:p>
            <a:r>
              <a:rPr lang="ja-JP" altLang="en-US" sz="2400" dirty="0"/>
              <a:t>中国に</a:t>
            </a:r>
            <a:r>
              <a:rPr lang="en-US" altLang="ja-JP" sz="2400" dirty="0"/>
              <a:t>1</a:t>
            </a:r>
            <a:r>
              <a:rPr lang="ja-JP" altLang="en-US" sz="2400" dirty="0"/>
              <a:t>拠点工場を持つ、鉄鋼・金属の</a:t>
            </a:r>
            <a:endParaRPr lang="en-US" altLang="ja-JP" sz="2400" dirty="0"/>
          </a:p>
          <a:p>
            <a:r>
              <a:rPr lang="en-US" altLang="ja-JP" sz="2400" dirty="0"/>
              <a:t>2</a:t>
            </a:r>
            <a:r>
              <a:rPr lang="ja-JP" altLang="en-US" sz="2400" dirty="0"/>
              <a:t>次・</a:t>
            </a:r>
            <a:r>
              <a:rPr lang="en-US" altLang="ja-JP" sz="2400" dirty="0"/>
              <a:t>3</a:t>
            </a:r>
            <a:r>
              <a:rPr lang="ja-JP" altLang="en-US" sz="2400" dirty="0"/>
              <a:t>次加工メーカーです。</a:t>
            </a:r>
            <a:endParaRPr lang="en-US" altLang="ja-JP" sz="2400" dirty="0"/>
          </a:p>
          <a:p>
            <a:r>
              <a:rPr lang="ja-JP" altLang="en-US" sz="2400" dirty="0"/>
              <a:t>私たちの職場は、●本社工場の</a:t>
            </a:r>
            <a:endParaRPr lang="en-US" altLang="ja-JP" sz="2400" dirty="0"/>
          </a:p>
          <a:p>
            <a:r>
              <a:rPr lang="ja-JP" altLang="en-US" sz="2400" dirty="0"/>
              <a:t>異形部門の酸洗ボンデ工程です。</a:t>
            </a:r>
            <a:endParaRPr lang="en-US" altLang="ja-JP" sz="2400" dirty="0"/>
          </a:p>
          <a:p>
            <a:r>
              <a:rPr lang="ja-JP" altLang="en-US" sz="2400" dirty="0"/>
              <a:t>ここでは主に材料の摩擦軽減の為、被膜加工を行っています。</a:t>
            </a:r>
            <a:endParaRPr lang="en-US" altLang="ja-JP" sz="2400" dirty="0"/>
          </a:p>
          <a:p>
            <a:r>
              <a:rPr lang="ja-JP" altLang="en-US" sz="2400" dirty="0"/>
              <a:t>次にメンバー紹介です</a:t>
            </a:r>
            <a:r>
              <a:rPr lang="ja-JP" altLang="en-US" sz="2400" dirty="0">
                <a:latin typeface="Times New Roman" panose="02020603050405020304" pitchFamily="18" charset="0"/>
              </a:rPr>
              <a:t>。●</a:t>
            </a:r>
            <a:endParaRPr lang="en-US" altLang="ja-JP" sz="2400" dirty="0">
              <a:latin typeface="Times New Roman" panose="02020603050405020304" pitchFamily="18" charset="0"/>
            </a:endParaRPr>
          </a:p>
          <a:p>
            <a:pPr eaLnBrk="1" hangingPunct="1"/>
            <a:endParaRPr lang="en-US" altLang="ja-JP" dirty="0">
              <a:latin typeface="Times New Roman" panose="02020603050405020304" pitchFamily="18" charset="0"/>
            </a:endParaRPr>
          </a:p>
        </p:txBody>
      </p:sp>
    </p:spTree>
    <p:extLst>
      <p:ext uri="{BB962C8B-B14F-4D97-AF65-F5344CB8AC3E}">
        <p14:creationId xmlns:p14="http://schemas.microsoft.com/office/powerpoint/2010/main" val="2683401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★⑥液をすべて抜き取り、槽内を清掃したら、蒸気管が隠れるまで水を溜めます。●</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20</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⑦水が溜まったら蒸気を入れ、６０℃以上になるまで待ちます。●</a:t>
            </a:r>
            <a:endParaRPr lang="en-US" altLang="ja-JP" sz="24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21</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⑧箱出しした石鹸を槽へ投入するのですが、固まっているので●水跳ね防止の為、粉状に崩してから槽内に投入。１５キロもある石鹸が計２５袋もあり</a:t>
            </a:r>
            <a:r>
              <a:rPr lang="en-US" altLang="ja-JP" sz="2400" dirty="0"/>
              <a:t>2</a:t>
            </a:r>
            <a:r>
              <a:rPr lang="ja-JP" altLang="en-US" sz="2400" dirty="0" err="1"/>
              <a:t>、</a:t>
            </a:r>
            <a:r>
              <a:rPr lang="en-US" altLang="ja-JP" sz="2400" dirty="0"/>
              <a:t>3</a:t>
            </a:r>
            <a:r>
              <a:rPr lang="ja-JP" altLang="en-US" sz="2400" dirty="0"/>
              <a:t>人で作業しますが、かなりの重労働です。●</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22</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⑨投入した石けんを攪拌棒を使い溶けるまでかき混ぜます。●</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23</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これで建浴作業は完了となります。●</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24</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先程説明した計九つの作業でチェックシートを作成、バラつきを調べるため、作業者ごとに計測し、時間で層別します。●</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25</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ベテランから新人を含めた</a:t>
            </a:r>
            <a:r>
              <a:rPr lang="en-US" altLang="ja-JP" sz="2400" dirty="0"/>
              <a:t>4</a:t>
            </a:r>
            <a:r>
              <a:rPr lang="ja-JP" altLang="en-US" sz="2400" dirty="0"/>
              <a:t>名の作業データを取りました。</a:t>
            </a:r>
            <a:endParaRPr lang="en-US" altLang="ja-JP" sz="2400" dirty="0"/>
          </a:p>
          <a:p>
            <a:r>
              <a:rPr lang="ja-JP" altLang="en-US" sz="2400" dirty="0"/>
              <a:t>左のベテラン作業者</a:t>
            </a:r>
            <a:r>
              <a:rPr lang="en-US" altLang="ja-JP" sz="2400" dirty="0"/>
              <a:t>2</a:t>
            </a:r>
            <a:r>
              <a:rPr lang="ja-JP" altLang="en-US" sz="2400" dirty="0"/>
              <a:t>名はバラつきが無く安定していたが、慣れていない作業者との差がある程度あることが分かりました。●</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26</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ベテラン作業者のデータから悪さを評価します。石けん関係の作業、液吸い、水温上げに大きく時間が割かれていました。●</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27</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400" dirty="0"/>
              <a:t>先程のデータを元にパレート図を作成。石けん関係の作業をまとめ、上位５つに絞った所、約半分の時間が石けんの準備等にさかれていました。●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28</a:t>
            </a:fld>
            <a:endParaRPr kumimoji="1" lang="ja-JP" altLang="en-US"/>
          </a:p>
        </p:txBody>
      </p:sp>
    </p:spTree>
    <p:extLst>
      <p:ext uri="{BB962C8B-B14F-4D97-AF65-F5344CB8AC3E}">
        <p14:creationId xmlns:p14="http://schemas.microsoft.com/office/powerpoint/2010/main" val="1408360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次に石けん関係になぜ時間が掛かるのかを作業者に調査しました。</a:t>
            </a:r>
            <a:endParaRPr lang="en-US" altLang="ja-JP" sz="2400" dirty="0"/>
          </a:p>
          <a:p>
            <a:r>
              <a:rPr lang="ja-JP" altLang="en-US" sz="2400" dirty="0"/>
              <a:t>まず移動作業については、安全柵があるので、リフトで直接運べない為、手作業で全て運ばなければならない点</a:t>
            </a:r>
            <a:endParaRPr lang="en-US" altLang="ja-JP" sz="2400" dirty="0"/>
          </a:p>
          <a:p>
            <a:r>
              <a:rPr lang="ja-JP" altLang="en-US" sz="2400" dirty="0"/>
              <a:t>また他工程から応援を頼まなくてはならないのが面倒である点が問題であるとのことでした。●</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29</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287" indent="-28472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890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446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25"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558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114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16708"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72271"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059F1165-0B84-47AC-9EE2-BF56E3E47EEE}" type="slidenum">
              <a:rPr lang="ja-JP" altLang="en-US">
                <a:ea typeface="ＭＳ Ｐゴシック" panose="020B0600070205080204" pitchFamily="50" charset="-128"/>
              </a:rPr>
              <a:pPr>
                <a:spcBef>
                  <a:spcPct val="0"/>
                </a:spcBef>
              </a:pPr>
              <a:t>3</a:t>
            </a:fld>
            <a:endParaRPr lang="ja-JP" altLang="en-US">
              <a:ea typeface="ＭＳ Ｐゴシック" panose="020B0600070205080204" pitchFamily="50" charset="-128"/>
            </a:endParaRPr>
          </a:p>
        </p:txBody>
      </p:sp>
      <p:sp>
        <p:nvSpPr>
          <p:cNvPr id="60419" name="Rectangle 2"/>
          <p:cNvSpPr>
            <a:spLocks noGrp="1" noRot="1" noChangeAspect="1" noChangeArrowheads="1" noTextEdit="1"/>
          </p:cNvSpPr>
          <p:nvPr>
            <p:ph type="sldImg"/>
          </p:nvPr>
        </p:nvSpPr>
        <p:spPr>
          <a:xfrm>
            <a:off x="422275" y="1243013"/>
            <a:ext cx="5962650" cy="3354387"/>
          </a:xfrm>
          <a:ln/>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sz="2400" dirty="0">
                <a:latin typeface="Times New Roman" panose="02020603050405020304" pitchFamily="18" charset="0"/>
              </a:rPr>
              <a:t>サークル長　江葉　テーマリーダ</a:t>
            </a:r>
            <a:r>
              <a:rPr lang="en-US" altLang="ja-JP" sz="2400" dirty="0">
                <a:latin typeface="Times New Roman" panose="02020603050405020304" pitchFamily="18" charset="0"/>
              </a:rPr>
              <a:t>-</a:t>
            </a:r>
            <a:r>
              <a:rPr lang="ja-JP" altLang="en-US" sz="2400" dirty="0">
                <a:latin typeface="Times New Roman" panose="02020603050405020304" pitchFamily="18" charset="0"/>
              </a:rPr>
              <a:t>　深谷　以下</a:t>
            </a:r>
            <a:r>
              <a:rPr lang="en-US" altLang="ja-JP" sz="2400" dirty="0">
                <a:latin typeface="Times New Roman" panose="02020603050405020304" pitchFamily="18" charset="0"/>
              </a:rPr>
              <a:t>6</a:t>
            </a:r>
            <a:r>
              <a:rPr lang="ja-JP" altLang="en-US" sz="2400" dirty="0">
                <a:latin typeface="Times New Roman" panose="02020603050405020304" pitchFamily="18" charset="0"/>
              </a:rPr>
              <a:t>名計</a:t>
            </a:r>
            <a:r>
              <a:rPr lang="en-US" altLang="ja-JP" sz="2400" dirty="0">
                <a:latin typeface="Times New Roman" panose="02020603050405020304" pitchFamily="18" charset="0"/>
              </a:rPr>
              <a:t>7</a:t>
            </a:r>
            <a:r>
              <a:rPr lang="ja-JP" altLang="en-US" sz="2400" dirty="0">
                <a:latin typeface="Times New Roman" panose="02020603050405020304" pitchFamily="18" charset="0"/>
              </a:rPr>
              <a:t>名のメンバ</a:t>
            </a:r>
            <a:r>
              <a:rPr lang="en-US" altLang="ja-JP" sz="2400" dirty="0">
                <a:latin typeface="Times New Roman" panose="02020603050405020304" pitchFamily="18" charset="0"/>
              </a:rPr>
              <a:t>-</a:t>
            </a:r>
            <a:r>
              <a:rPr lang="ja-JP" altLang="en-US" sz="2400" dirty="0">
                <a:latin typeface="Times New Roman" panose="02020603050405020304" pitchFamily="18" charset="0"/>
              </a:rPr>
              <a:t>になります。●</a:t>
            </a:r>
            <a:endParaRPr lang="en-US" altLang="ja-JP" sz="2400" dirty="0">
              <a:latin typeface="Times New Roman" panose="02020603050405020304" pitchFamily="18" charset="0"/>
            </a:endParaRPr>
          </a:p>
          <a:p>
            <a:pPr eaLnBrk="1" hangingPunct="1"/>
            <a:endParaRPr lang="en-US" altLang="ja-JP" dirty="0">
              <a:latin typeface="Times New Roman" panose="02020603050405020304" pitchFamily="18" charset="0"/>
            </a:endParaRPr>
          </a:p>
        </p:txBody>
      </p:sp>
    </p:spTree>
    <p:extLst>
      <p:ext uri="{BB962C8B-B14F-4D97-AF65-F5344CB8AC3E}">
        <p14:creationId xmlns:p14="http://schemas.microsoft.com/office/powerpoint/2010/main" val="2683401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次に箱出し・投入については、１５キロもあるものを２５箱、持ち上げて出さなければならないことで時間が掛かる上、かなりの重労働であることが問題であるとのことでした。●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30</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また項目についても意見があり、作業が多く、時間が掛かる為、</a:t>
            </a:r>
            <a:endParaRPr lang="en-US" altLang="ja-JP" sz="2400" dirty="0"/>
          </a:p>
          <a:p>
            <a:r>
              <a:rPr lang="en-US" altLang="ja-JP" sz="2400" dirty="0"/>
              <a:t>2</a:t>
            </a:r>
            <a:r>
              <a:rPr lang="ja-JP" altLang="en-US" sz="2400" dirty="0"/>
              <a:t>日間時間を割かなければならないのも問題でした。</a:t>
            </a:r>
            <a:r>
              <a:rPr kumimoji="1" lang="ja-JP" altLang="en-US" dirty="0"/>
              <a:t>●</a:t>
            </a:r>
            <a:endParaRPr kumimoji="1" lang="en-US" altLang="ja-JP"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31</a:t>
            </a:fld>
            <a:endParaRPr kumimoji="1" lang="ja-JP" altLang="en-US"/>
          </a:p>
        </p:txBody>
      </p:sp>
    </p:spTree>
    <p:extLst>
      <p:ext uri="{BB962C8B-B14F-4D97-AF65-F5344CB8AC3E}">
        <p14:creationId xmlns:p14="http://schemas.microsoft.com/office/powerpoint/2010/main" val="3982391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作業効率の悪い点をまとめました。</a:t>
            </a:r>
            <a:endParaRPr lang="en-US" altLang="ja-JP" sz="2400" dirty="0">
              <a:ea typeface="ＭＳ Ｐ明朝" charset="-128"/>
            </a:endParaRPr>
          </a:p>
          <a:p>
            <a:r>
              <a:rPr lang="ja-JP" altLang="en-US" sz="2400" dirty="0">
                <a:ea typeface="ＭＳ Ｐ明朝" charset="-128"/>
              </a:rPr>
              <a:t>①柵がありリフトの移動が不可能</a:t>
            </a:r>
            <a:endParaRPr lang="en-US" altLang="ja-JP" sz="2400" dirty="0">
              <a:ea typeface="ＭＳ Ｐ明朝" charset="-128"/>
            </a:endParaRPr>
          </a:p>
          <a:p>
            <a:r>
              <a:rPr lang="ja-JP" altLang="en-US" sz="2400" dirty="0">
                <a:ea typeface="ＭＳ Ｐ明朝" charset="-128"/>
              </a:rPr>
              <a:t>②人力で重量物を持ち上げている</a:t>
            </a:r>
            <a:endParaRPr lang="en-US" altLang="ja-JP" sz="2400" dirty="0">
              <a:ea typeface="ＭＳ Ｐ明朝" charset="-128"/>
            </a:endParaRPr>
          </a:p>
          <a:p>
            <a:r>
              <a:rPr lang="ja-JP" altLang="en-US" sz="2400" dirty="0">
                <a:ea typeface="ＭＳ Ｐ明朝" charset="-128"/>
              </a:rPr>
              <a:t>➂作業が多いため、前日から始めている</a:t>
            </a:r>
            <a:endParaRPr lang="en-US" altLang="ja-JP" sz="2400" dirty="0">
              <a:ea typeface="ＭＳ Ｐ明朝" charset="-128"/>
            </a:endParaRPr>
          </a:p>
          <a:p>
            <a:r>
              <a:rPr lang="ja-JP" altLang="en-US" sz="2400" dirty="0">
                <a:ea typeface="ＭＳ Ｐ明朝" charset="-128"/>
              </a:rPr>
              <a:t>以下３点を元に進めます。●</a:t>
            </a:r>
          </a:p>
        </p:txBody>
      </p:sp>
    </p:spTree>
    <p:extLst>
      <p:ext uri="{BB962C8B-B14F-4D97-AF65-F5344CB8AC3E}">
        <p14:creationId xmlns:p14="http://schemas.microsoft.com/office/powerpoint/2010/main" val="3115172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工程能力指数の評価</a:t>
            </a:r>
            <a:endParaRPr lang="en-US" altLang="ja-JP" sz="2400" dirty="0">
              <a:ea typeface="ＭＳ Ｐ明朝" charset="-128"/>
            </a:endParaRPr>
          </a:p>
          <a:p>
            <a:endParaRPr lang="en-US" altLang="ja-JP" sz="2400" dirty="0">
              <a:ea typeface="ＭＳ Ｐ明朝" charset="-128"/>
            </a:endParaRPr>
          </a:p>
          <a:p>
            <a:r>
              <a:rPr lang="ja-JP" altLang="en-US" sz="2400" dirty="0">
                <a:ea typeface="ＭＳ Ｐ明朝" charset="-128"/>
              </a:rPr>
              <a:t>実作業の平均時間から工程能力指数を算出した結果、</a:t>
            </a:r>
            <a:r>
              <a:rPr lang="en-US" altLang="ja-JP" sz="2400" dirty="0">
                <a:ea typeface="ＭＳ Ｐ明朝" charset="-128"/>
              </a:rPr>
              <a:t>0.217</a:t>
            </a:r>
            <a:r>
              <a:rPr lang="ja-JP" altLang="en-US" sz="2400" dirty="0">
                <a:ea typeface="ＭＳ Ｐ明朝" charset="-128"/>
              </a:rPr>
              <a:t>となり</a:t>
            </a:r>
            <a:endParaRPr lang="en-US" altLang="ja-JP" sz="2400" dirty="0">
              <a:ea typeface="ＭＳ Ｐ明朝" charset="-128"/>
            </a:endParaRPr>
          </a:p>
          <a:p>
            <a:r>
              <a:rPr lang="ja-JP" altLang="en-US" sz="2400" dirty="0">
                <a:ea typeface="ＭＳ Ｐ明朝" charset="-128"/>
              </a:rPr>
              <a:t>工程能力が不十分である事がわかり、項目が多く作業者の慣れなどで時間が変わってきてしまう事もあります。●</a:t>
            </a:r>
            <a:endParaRPr lang="en-US" altLang="ja-JP" sz="2400" dirty="0">
              <a:ea typeface="ＭＳ Ｐ明朝"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目標の設定</a:t>
            </a:r>
            <a:endParaRPr lang="en-US" altLang="ja-JP" sz="2400" dirty="0">
              <a:ea typeface="ＭＳ Ｐ明朝" charset="-128"/>
            </a:endParaRPr>
          </a:p>
          <a:p>
            <a:r>
              <a:rPr lang="ja-JP" altLang="en-US" sz="2400" dirty="0">
                <a:ea typeface="ＭＳ Ｐ明朝" charset="-128"/>
              </a:rPr>
              <a:t>製造部長方針、標準作業を見直し徹底した無駄作業の削減を軸に</a:t>
            </a:r>
            <a:endParaRPr lang="en-US" altLang="ja-JP" sz="2400" dirty="0">
              <a:ea typeface="ＭＳ Ｐ明朝" charset="-128"/>
            </a:endParaRPr>
          </a:p>
          <a:p>
            <a:r>
              <a:rPr lang="ja-JP" altLang="en-US" sz="2400" dirty="0">
                <a:ea typeface="ＭＳ Ｐ明朝" charset="-128"/>
              </a:rPr>
              <a:t>リューベ建浴時間を　</a:t>
            </a:r>
            <a:r>
              <a:rPr lang="en-US" altLang="ja-JP" sz="2400" dirty="0">
                <a:ea typeface="ＭＳ Ｐ明朝" charset="-128"/>
              </a:rPr>
              <a:t>3</a:t>
            </a:r>
            <a:r>
              <a:rPr lang="ja-JP" altLang="en-US" sz="2400" dirty="0">
                <a:ea typeface="ＭＳ Ｐ明朝" charset="-128"/>
              </a:rPr>
              <a:t>月末までに　３０％削減する。</a:t>
            </a:r>
            <a:endParaRPr lang="en-US" altLang="ja-JP" sz="2400" dirty="0">
              <a:ea typeface="ＭＳ Ｐ明朝" charset="-128"/>
            </a:endParaRPr>
          </a:p>
          <a:p>
            <a:r>
              <a:rPr lang="ja-JP" altLang="en-US" sz="2400" dirty="0">
                <a:ea typeface="ＭＳ Ｐ明朝" charset="-128"/>
              </a:rPr>
              <a:t>根拠としては以下の通り</a:t>
            </a:r>
            <a:r>
              <a:rPr lang="ja-JP" altLang="en-US" sz="2400" dirty="0">
                <a:effectLst>
                  <a:outerShdw blurRad="38100" dist="38100" dir="2700000" algn="tl">
                    <a:srgbClr val="000000"/>
                  </a:outerShdw>
                </a:effectLst>
                <a:latin typeface="Meiryo UI" panose="020B0604030504040204" pitchFamily="50" charset="-128"/>
                <a:ea typeface="Meiryo UI" panose="020B0604030504040204" pitchFamily="50" charset="-128"/>
              </a:rPr>
              <a:t>です。●</a:t>
            </a:r>
            <a:endParaRPr lang="en-US" altLang="ja-JP" sz="2400" dirty="0">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予想効果金額</a:t>
            </a:r>
            <a:endParaRPr lang="en-US" altLang="ja-JP" sz="2400" dirty="0">
              <a:ea typeface="ＭＳ Ｐ明朝" charset="-128"/>
            </a:endParaRPr>
          </a:p>
          <a:p>
            <a:r>
              <a:rPr lang="ja-JP" altLang="en-US" sz="2400" dirty="0">
                <a:ea typeface="ＭＳ Ｐ明朝" charset="-128"/>
              </a:rPr>
              <a:t>年間で</a:t>
            </a:r>
            <a:r>
              <a:rPr lang="en-US" altLang="ja-JP" sz="2400" dirty="0">
                <a:ea typeface="ＭＳ Ｐ明朝" charset="-128"/>
              </a:rPr>
              <a:t>1</a:t>
            </a:r>
            <a:r>
              <a:rPr lang="ja-JP" altLang="en-US" sz="2400" dirty="0">
                <a:ea typeface="ＭＳ Ｐ明朝" charset="-128"/>
              </a:rPr>
              <a:t>人当たり作業時間を約</a:t>
            </a:r>
            <a:r>
              <a:rPr lang="en-US" altLang="ja-JP" sz="2400" dirty="0">
                <a:ea typeface="ＭＳ Ｐ明朝" charset="-128"/>
              </a:rPr>
              <a:t>21</a:t>
            </a:r>
            <a:r>
              <a:rPr lang="ja-JP" altLang="en-US" sz="2400" dirty="0">
                <a:ea typeface="ＭＳ Ｐ明朝" charset="-128"/>
              </a:rPr>
              <a:t>時間削減出来、</a:t>
            </a:r>
            <a:endParaRPr lang="en-US" altLang="ja-JP" sz="2400" dirty="0">
              <a:ea typeface="ＭＳ Ｐ明朝" charset="-128"/>
            </a:endParaRPr>
          </a:p>
          <a:p>
            <a:r>
              <a:rPr lang="ja-JP" altLang="en-US" sz="2400" dirty="0">
                <a:ea typeface="ＭＳ Ｐ明朝" charset="-128"/>
              </a:rPr>
              <a:t>三人分の人件費を計算した所、</a:t>
            </a:r>
            <a:r>
              <a:rPr lang="en-US" altLang="ja-JP" sz="2400" dirty="0">
                <a:ea typeface="ＭＳ Ｐ明朝" charset="-128"/>
              </a:rPr>
              <a:t>12</a:t>
            </a:r>
            <a:r>
              <a:rPr lang="ja-JP" altLang="en-US" sz="2400" dirty="0">
                <a:ea typeface="ＭＳ Ｐ明朝" charset="-128"/>
              </a:rPr>
              <a:t>万</a:t>
            </a:r>
            <a:r>
              <a:rPr lang="en-US" altLang="ja-JP" sz="2400" dirty="0">
                <a:ea typeface="ＭＳ Ｐ明朝" charset="-128"/>
              </a:rPr>
              <a:t>6</a:t>
            </a:r>
            <a:r>
              <a:rPr lang="ja-JP" altLang="en-US" sz="2400" dirty="0">
                <a:ea typeface="ＭＳ Ｐ明朝" charset="-128"/>
              </a:rPr>
              <a:t>千円の効果が出るとの結果でした。●</a:t>
            </a:r>
            <a:endParaRPr lang="en-US" altLang="ja-JP" sz="2400" dirty="0">
              <a:ea typeface="ＭＳ Ｐ明朝"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en-US" altLang="ja-JP" sz="2400" dirty="0"/>
              <a:t>【</a:t>
            </a:r>
            <a:r>
              <a:rPr lang="ja-JP" altLang="en-US" sz="2400" dirty="0"/>
              <a:t>要因の解析</a:t>
            </a:r>
            <a:r>
              <a:rPr lang="en-US" altLang="ja-JP" sz="2400" dirty="0"/>
              <a:t>】</a:t>
            </a:r>
            <a:r>
              <a:rPr lang="ja-JP" altLang="en-US" sz="2400" dirty="0" err="1"/>
              <a:t>。</a:t>
            </a:r>
            <a:r>
              <a:rPr lang="ja-JP" altLang="en-US" sz="2400" dirty="0"/>
              <a:t>現状把握の結果からメンバー全員でブレーンストーミングを行いました。●</a:t>
            </a:r>
            <a:endParaRPr lang="en-US" altLang="ja-JP" sz="24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36</a:t>
            </a:fld>
            <a:endParaRPr kumimoji="1" lang="ja-JP" altLang="en-US"/>
          </a:p>
        </p:txBody>
      </p:sp>
    </p:spTree>
    <p:extLst>
      <p:ext uri="{BB962C8B-B14F-4D97-AF65-F5344CB8AC3E}">
        <p14:creationId xmlns:p14="http://schemas.microsoft.com/office/powerpoint/2010/main" val="3787849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9346" indent="-288211" eaLnBrk="0" hangingPunct="0">
              <a:spcBef>
                <a:spcPct val="30000"/>
              </a:spcBef>
              <a:defRPr kumimoji="1" sz="1200">
                <a:solidFill>
                  <a:schemeClr val="tx1"/>
                </a:solidFill>
                <a:latin typeface="Times New Roman" pitchFamily="18" charset="0"/>
                <a:ea typeface="ＭＳ Ｐ明朝" pitchFamily="18" charset="-128"/>
              </a:defRPr>
            </a:lvl2pPr>
            <a:lvl3pPr marL="1152840" indent="-230569" eaLnBrk="0" hangingPunct="0">
              <a:spcBef>
                <a:spcPct val="30000"/>
              </a:spcBef>
              <a:defRPr kumimoji="1" sz="1200">
                <a:solidFill>
                  <a:schemeClr val="tx1"/>
                </a:solidFill>
                <a:latin typeface="Times New Roman" pitchFamily="18" charset="0"/>
                <a:ea typeface="ＭＳ Ｐ明朝" pitchFamily="18" charset="-128"/>
              </a:defRPr>
            </a:lvl3pPr>
            <a:lvl4pPr marL="1613975" indent="-230569" eaLnBrk="0" hangingPunct="0">
              <a:spcBef>
                <a:spcPct val="30000"/>
              </a:spcBef>
              <a:defRPr kumimoji="1" sz="1200">
                <a:solidFill>
                  <a:schemeClr val="tx1"/>
                </a:solidFill>
                <a:latin typeface="Times New Roman" pitchFamily="18" charset="0"/>
                <a:ea typeface="ＭＳ Ｐ明朝" pitchFamily="18" charset="-128"/>
              </a:defRPr>
            </a:lvl4pPr>
            <a:lvl5pPr marL="2075112" indent="-230569" eaLnBrk="0" hangingPunct="0">
              <a:spcBef>
                <a:spcPct val="30000"/>
              </a:spcBef>
              <a:defRPr kumimoji="1" sz="1200">
                <a:solidFill>
                  <a:schemeClr val="tx1"/>
                </a:solidFill>
                <a:latin typeface="Times New Roman" pitchFamily="18" charset="0"/>
                <a:ea typeface="ＭＳ Ｐ明朝" pitchFamily="18" charset="-128"/>
              </a:defRPr>
            </a:lvl5pPr>
            <a:lvl6pPr marL="2536248" indent="-230569"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97384" indent="-230569"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58520" indent="-230569"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19655" indent="-230569"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28D6D296-3E20-4BD1-9141-6F864BCEE664}" type="slidenum">
              <a:rPr lang="en-US" altLang="ja-JP" smtClean="0">
                <a:ea typeface="ＭＳ Ｐゴシック" pitchFamily="50" charset="-128"/>
              </a:rPr>
              <a:pPr eaLnBrk="1" hangingPunct="1">
                <a:spcBef>
                  <a:spcPct val="0"/>
                </a:spcBef>
              </a:pPr>
              <a:t>37</a:t>
            </a:fld>
            <a:endParaRPr lang="en-US" altLang="ja-JP">
              <a:ea typeface="ＭＳ Ｐゴシック" pitchFamily="50" charset="-128"/>
            </a:endParaRPr>
          </a:p>
        </p:txBody>
      </p:sp>
      <p:sp>
        <p:nvSpPr>
          <p:cNvPr id="92163" name="Rectangle 2"/>
          <p:cNvSpPr>
            <a:spLocks noGrp="1" noRot="1" noChangeAspect="1" noChangeArrowheads="1" noTextEdit="1"/>
          </p:cNvSpPr>
          <p:nvPr>
            <p:ph type="sldImg"/>
          </p:nvPr>
        </p:nvSpPr>
        <p:spPr>
          <a:xfrm>
            <a:off x="422275" y="1243013"/>
            <a:ext cx="5962650" cy="3354387"/>
          </a:xfrm>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ja-JP" altLang="en-US" sz="2400" dirty="0"/>
              <a:t>「リューベ建浴準備時間が掛かっている」を大要因として材料、設備、人、方法の４項目から解析していき</a:t>
            </a:r>
            <a:endParaRPr lang="en-US" altLang="ja-JP" sz="2400" dirty="0"/>
          </a:p>
          <a:p>
            <a:pPr eaLnBrk="1" hangingPunct="1"/>
            <a:r>
              <a:rPr lang="ja-JP" altLang="en-US" sz="2400" dirty="0"/>
              <a:t>赤丸の「やることが多い」を主要因としました。●</a:t>
            </a:r>
            <a:endParaRPr lang="en-US" altLang="ja-JP" sz="2400" dirty="0"/>
          </a:p>
          <a:p>
            <a:pPr eaLnBrk="1" hangingPunct="1"/>
            <a:endParaRPr lang="ja-JP" altLang="en-US" sz="1800" dirty="0"/>
          </a:p>
        </p:txBody>
      </p:sp>
    </p:spTree>
    <p:extLst>
      <p:ext uri="{BB962C8B-B14F-4D97-AF65-F5344CB8AC3E}">
        <p14:creationId xmlns:p14="http://schemas.microsoft.com/office/powerpoint/2010/main" val="1373580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その主要因に対してなぜなぜ分析を行い、「販売側の都合」を真因としました。●</a:t>
            </a:r>
            <a:endParaRPr lang="en-US" altLang="ja-JP"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38</a:t>
            </a:fld>
            <a:endParaRPr kumimoji="1" lang="ja-JP" altLang="en-US"/>
          </a:p>
        </p:txBody>
      </p:sp>
    </p:spTree>
    <p:extLst>
      <p:ext uri="{BB962C8B-B14F-4D97-AF65-F5344CB8AC3E}">
        <p14:creationId xmlns:p14="http://schemas.microsoft.com/office/powerpoint/2010/main" val="3787849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真因の事実確認として業者へ運搬方法にて質問した所、</a:t>
            </a:r>
            <a:endParaRPr lang="en-US" altLang="ja-JP" sz="2400" dirty="0"/>
          </a:p>
          <a:p>
            <a:r>
              <a:rPr lang="ja-JP" altLang="en-US" sz="2400" dirty="0"/>
              <a:t>客先全てに同じ方法で送っているとのことが分かりました。●</a:t>
            </a:r>
            <a:endParaRPr lang="en-US" altLang="ja-JP" sz="24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39</a:t>
            </a:fld>
            <a:endParaRPr kumimoji="1" lang="ja-JP" altLang="en-US"/>
          </a:p>
        </p:txBody>
      </p:sp>
    </p:spTree>
    <p:extLst>
      <p:ext uri="{BB962C8B-B14F-4D97-AF65-F5344CB8AC3E}">
        <p14:creationId xmlns:p14="http://schemas.microsoft.com/office/powerpoint/2010/main" val="378784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活動前のレベルはこちらです●</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4</a:t>
            </a:fld>
            <a:endParaRPr kumimoji="1" lang="ja-JP" altLang="en-US"/>
          </a:p>
        </p:txBody>
      </p:sp>
    </p:spTree>
    <p:extLst>
      <p:ext uri="{BB962C8B-B14F-4D97-AF65-F5344CB8AC3E}">
        <p14:creationId xmlns:p14="http://schemas.microsoft.com/office/powerpoint/2010/main" val="1651478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pPr defTabSz="911287">
              <a:defRPr/>
            </a:pPr>
            <a:r>
              <a:rPr lang="ja-JP" altLang="en-US" sz="2400" dirty="0">
                <a:ea typeface="ＭＳ Ｐ明朝" charset="-128"/>
              </a:rPr>
              <a:t>現状把握で出た問題点の理由が</a:t>
            </a:r>
            <a:r>
              <a:rPr lang="ja-JP" altLang="en-US" sz="2400" spc="49"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「石けんがダンボール積めで大量に届く為」</a:t>
            </a:r>
            <a:r>
              <a:rPr lang="ja-JP" altLang="en-US" sz="2400" dirty="0">
                <a:ea typeface="ＭＳ Ｐ明朝" charset="-128"/>
              </a:rPr>
              <a:t>にすべて当てはまるので、</a:t>
            </a:r>
            <a:endParaRPr lang="en-US" altLang="ja-JP" sz="2400" dirty="0">
              <a:ea typeface="ＭＳ Ｐ明朝" charset="-128"/>
            </a:endParaRPr>
          </a:p>
          <a:p>
            <a:pPr defTabSz="911287">
              <a:defRPr/>
            </a:pPr>
            <a:r>
              <a:rPr lang="ja-JP" altLang="en-US" sz="2400" dirty="0">
                <a:ea typeface="ＭＳ Ｐ明朝" charset="-128"/>
              </a:rPr>
              <a:t>その理由は真因と結びつく為、事実であることが分かりました。●</a:t>
            </a:r>
            <a:endParaRPr lang="en-US" altLang="ja-JP" sz="2400" b="1" spc="49"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対策の立案</a:t>
            </a:r>
            <a:endParaRPr lang="en-US" altLang="ja-JP" sz="2400" dirty="0">
              <a:ea typeface="ＭＳ Ｐ明朝" charset="-128"/>
            </a:endParaRPr>
          </a:p>
          <a:p>
            <a:r>
              <a:rPr lang="ja-JP" altLang="en-US" sz="2400" dirty="0">
                <a:ea typeface="ＭＳ Ｐ明朝" charset="-128"/>
              </a:rPr>
              <a:t>真因から熱処理、ボンデ、引抜きのメンバーで意見を出し合い、以下の意見が出ました。●</a:t>
            </a:r>
            <a:endParaRPr lang="en-US" altLang="ja-JP" sz="2400" dirty="0">
              <a:ea typeface="ＭＳ Ｐ明朝"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先程の意見をマトリックス図を用いて、効果、現実性、経済性、技術性、作業性、安全性の</a:t>
            </a:r>
            <a:r>
              <a:rPr lang="en-US" altLang="ja-JP" sz="2400" dirty="0">
                <a:ea typeface="ＭＳ Ｐ明朝" charset="-128"/>
              </a:rPr>
              <a:t>6</a:t>
            </a:r>
            <a:r>
              <a:rPr lang="ja-JP" altLang="en-US" sz="2400" dirty="0">
                <a:ea typeface="ＭＳ Ｐ明朝" charset="-128"/>
              </a:rPr>
              <a:t>項目で点数付けした結果、</a:t>
            </a:r>
            <a:endParaRPr lang="en-US" altLang="ja-JP" sz="2400" dirty="0">
              <a:ea typeface="ＭＳ Ｐ明朝" charset="-128"/>
            </a:endParaRPr>
          </a:p>
          <a:p>
            <a:r>
              <a:rPr lang="ja-JP" altLang="en-US" sz="2400" dirty="0">
                <a:ea typeface="ＭＳ Ｐ明朝" charset="-128"/>
              </a:rPr>
              <a:t>一番点数の高かった</a:t>
            </a:r>
            <a:r>
              <a:rPr lang="en-US" altLang="ja-JP" sz="2400" dirty="0">
                <a:ea typeface="ＭＳ Ｐ明朝" charset="-128"/>
              </a:rPr>
              <a:t>『</a:t>
            </a:r>
            <a:r>
              <a:rPr lang="ja-JP" altLang="en-US" sz="2400" dirty="0">
                <a:ea typeface="ＭＳ Ｐ明朝" charset="-128"/>
              </a:rPr>
              <a:t>フレコン化する</a:t>
            </a:r>
            <a:r>
              <a:rPr lang="en-US" altLang="ja-JP" sz="2400" dirty="0">
                <a:ea typeface="ＭＳ Ｐ明朝" charset="-128"/>
              </a:rPr>
              <a:t>』</a:t>
            </a:r>
            <a:r>
              <a:rPr lang="ja-JP" altLang="en-US" sz="2400" dirty="0">
                <a:ea typeface="ＭＳ Ｐ明朝" charset="-128"/>
              </a:rPr>
              <a:t>に決定。変更不可の場合「発注個数を減らす」にシフトして動くことにしました。●</a:t>
            </a:r>
            <a:endParaRPr lang="en-US" altLang="ja-JP" sz="2400" dirty="0">
              <a:ea typeface="ＭＳ Ｐ明朝"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対策の安全・品質に関して上長、技術に相談し、それぞれ対策をして実施に移りました。●</a:t>
            </a:r>
          </a:p>
        </p:txBody>
      </p:sp>
    </p:spTree>
    <p:extLst>
      <p:ext uri="{BB962C8B-B14F-4D97-AF65-F5344CB8AC3E}">
        <p14:creationId xmlns:p14="http://schemas.microsoft.com/office/powerpoint/2010/main" val="3115172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安全には細心の注意を払い、今までより水位を低くする、治具を作製するといった工夫をあらかじめ用意しました。●</a:t>
            </a:r>
          </a:p>
        </p:txBody>
      </p:sp>
    </p:spTree>
    <p:extLst>
      <p:ext uri="{BB962C8B-B14F-4D97-AF65-F5344CB8AC3E}">
        <p14:creationId xmlns:p14="http://schemas.microsoft.com/office/powerpoint/2010/main" val="3115172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対策案の効果としては石けんの移動と箱出し、投入が無くなるので作業が少なくなり、負担軽減と時間短縮、少人数化の効果が見込めます。●</a:t>
            </a:r>
          </a:p>
        </p:txBody>
      </p:sp>
    </p:spTree>
    <p:extLst>
      <p:ext uri="{BB962C8B-B14F-4D97-AF65-F5344CB8AC3E}">
        <p14:creationId xmlns:p14="http://schemas.microsoft.com/office/powerpoint/2010/main" val="3115172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また、目標に対しても約</a:t>
            </a:r>
            <a:r>
              <a:rPr lang="en-US" altLang="ja-JP" sz="2400" dirty="0">
                <a:ea typeface="ＭＳ Ｐ明朝" charset="-128"/>
              </a:rPr>
              <a:t>40</a:t>
            </a:r>
            <a:r>
              <a:rPr lang="ja-JP" altLang="en-US" sz="2400" dirty="0">
                <a:ea typeface="ＭＳ Ｐ明朝" charset="-128"/>
              </a:rPr>
              <a:t>％を占めていた時間が大幅に減らせるので達成できると仮定しました。●</a:t>
            </a:r>
          </a:p>
        </p:txBody>
      </p:sp>
    </p:spTree>
    <p:extLst>
      <p:ext uri="{BB962C8B-B14F-4D97-AF65-F5344CB8AC3E}">
        <p14:creationId xmlns:p14="http://schemas.microsoft.com/office/powerpoint/2010/main" val="3115172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対策の実施</a:t>
            </a:r>
            <a:endParaRPr lang="en-US" altLang="ja-JP" sz="2400" dirty="0">
              <a:ea typeface="ＭＳ Ｐ明朝" charset="-128"/>
            </a:endParaRPr>
          </a:p>
          <a:p>
            <a:r>
              <a:rPr lang="ja-JP" altLang="en-US" sz="2400" dirty="0">
                <a:ea typeface="ＭＳ Ｐ明朝" charset="-128"/>
              </a:rPr>
              <a:t>実際に業者の担当者の方と話し合いをし、フレコン化出来るかを聞いてみた所、可能との回答を頂きました。</a:t>
            </a:r>
            <a:endParaRPr lang="en-US" altLang="ja-JP" sz="2400" dirty="0">
              <a:ea typeface="ＭＳ Ｐ明朝" charset="-128"/>
            </a:endParaRPr>
          </a:p>
          <a:p>
            <a:r>
              <a:rPr lang="ja-JP" altLang="en-US" sz="2400" dirty="0">
                <a:ea typeface="ＭＳ Ｐ明朝" charset="-128"/>
              </a:rPr>
              <a:t>ですが、いくつか問題点があることが分かりました。●</a:t>
            </a:r>
            <a:endParaRPr lang="en-US" altLang="ja-JP" sz="2400" dirty="0">
              <a:ea typeface="ＭＳ Ｐ明朝"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①</a:t>
            </a:r>
            <a:r>
              <a:rPr lang="en-US" altLang="ja-JP" sz="2400" dirty="0"/>
              <a:t>H</a:t>
            </a:r>
            <a:r>
              <a:rPr lang="ja-JP" altLang="en-US" sz="2400" dirty="0"/>
              <a:t>鋼がありクレーンで超えられるかが</a:t>
            </a:r>
            <a:r>
              <a:rPr lang="ja-JP" alt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わからない</a:t>
            </a:r>
            <a:r>
              <a:rPr lang="ja-JP" altLang="en-US" sz="2400" dirty="0">
                <a:ea typeface="ＭＳ Ｐ明朝" charset="-128"/>
              </a:rPr>
              <a:t>。</a:t>
            </a:r>
            <a:endParaRPr lang="en-US" altLang="ja-JP" sz="2400" dirty="0">
              <a:ea typeface="ＭＳ Ｐ明朝" charset="-128"/>
            </a:endParaRPr>
          </a:p>
          <a:p>
            <a:r>
              <a:rPr lang="ja-JP" altLang="en-US" sz="2400" dirty="0">
                <a:ea typeface="ＭＳ Ｐ明朝" charset="-128"/>
              </a:rPr>
              <a:t>②</a:t>
            </a:r>
            <a:r>
              <a:rPr lang="ja-JP" altLang="en-US" sz="2400" dirty="0"/>
              <a:t>柵がありリフトで直接の移動が</a:t>
            </a:r>
            <a:r>
              <a:rPr lang="ja-JP" alt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不可。</a:t>
            </a:r>
            <a:endParaRPr lang="en-US" altLang="ja-JP"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ja-JP" alt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➂</a:t>
            </a:r>
            <a:r>
              <a:rPr lang="ja-JP" altLang="en-US" sz="2400" dirty="0"/>
              <a:t>石けんを一袋にまとめるため塊になり</a:t>
            </a:r>
            <a:r>
              <a:rPr lang="ja-JP" alt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出ない可能性がある。●</a:t>
            </a:r>
            <a:endParaRPr lang="en-US" altLang="ja-JP"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1151727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そこでテストとして、同じような状況を作り、余っていたダスト袋に石けんを</a:t>
            </a:r>
            <a:r>
              <a:rPr lang="en-US" altLang="ja-JP" sz="2400" dirty="0">
                <a:ea typeface="ＭＳ Ｐ明朝" charset="-128"/>
              </a:rPr>
              <a:t>4</a:t>
            </a:r>
            <a:r>
              <a:rPr lang="ja-JP" altLang="en-US" sz="2400" dirty="0">
                <a:ea typeface="ＭＳ Ｐ明朝" charset="-128"/>
              </a:rPr>
              <a:t>箱分入れて</a:t>
            </a:r>
            <a:r>
              <a:rPr lang="en-US" altLang="ja-JP" sz="2400" dirty="0">
                <a:ea typeface="ＭＳ Ｐ明朝" charset="-128"/>
              </a:rPr>
              <a:t>1</a:t>
            </a:r>
            <a:r>
              <a:rPr lang="ja-JP" altLang="en-US" sz="2400" dirty="0">
                <a:ea typeface="ＭＳ Ｐ明朝" charset="-128"/>
              </a:rPr>
              <a:t>日置いておきました。●</a:t>
            </a:r>
          </a:p>
        </p:txBody>
      </p:sp>
    </p:spTree>
    <p:extLst>
      <p:ext uri="{BB962C8B-B14F-4D97-AF65-F5344CB8AC3E}">
        <p14:creationId xmlns:p14="http://schemas.microsoft.com/office/powerpoint/2010/main" val="311517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287" indent="-28472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890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446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25"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558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114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16708"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72271"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371BA26-C699-4639-A137-0A1908F92113}" type="slidenum">
              <a:rPr lang="ja-JP" altLang="en-US">
                <a:ea typeface="ＭＳ Ｐゴシック" panose="020B0600070205080204" pitchFamily="50" charset="-128"/>
              </a:rPr>
              <a:pPr>
                <a:spcBef>
                  <a:spcPct val="0"/>
                </a:spcBef>
              </a:pPr>
              <a:t>5</a:t>
            </a:fld>
            <a:endParaRPr lang="ja-JP" altLang="en-US">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xfrm>
            <a:off x="422275" y="1243013"/>
            <a:ext cx="5962650" cy="3354387"/>
          </a:xfrm>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sz="2400" dirty="0">
                <a:latin typeface="Times New Roman" panose="02020603050405020304" pitchFamily="18" charset="0"/>
              </a:rPr>
              <a:t>テーマの選定</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メンバー全員で話し合った結果、</a:t>
            </a:r>
            <a:r>
              <a:rPr lang="en-US" altLang="ja-JP" sz="2400" dirty="0">
                <a:latin typeface="Times New Roman" panose="02020603050405020304" pitchFamily="18" charset="0"/>
              </a:rPr>
              <a:t>11</a:t>
            </a:r>
            <a:r>
              <a:rPr lang="ja-JP" altLang="en-US" sz="2400" dirty="0">
                <a:latin typeface="Times New Roman" panose="02020603050405020304" pitchFamily="18" charset="0"/>
              </a:rPr>
              <a:t>個のテーマが上がり</a:t>
            </a:r>
          </a:p>
          <a:p>
            <a:pPr eaLnBrk="1" hangingPunct="1"/>
            <a:r>
              <a:rPr lang="ja-JP" altLang="en-US" sz="2400" dirty="0">
                <a:latin typeface="Times New Roman" panose="02020603050405020304" pitchFamily="18" charset="0"/>
              </a:rPr>
              <a:t>マトリックス図を用いて</a:t>
            </a:r>
            <a:r>
              <a:rPr lang="en-US" altLang="ja-JP" sz="2400" dirty="0">
                <a:latin typeface="Times New Roman" panose="02020603050405020304" pitchFamily="18" charset="0"/>
              </a:rPr>
              <a:t>6</a:t>
            </a:r>
            <a:r>
              <a:rPr lang="ja-JP" altLang="en-US" sz="2400" dirty="0">
                <a:latin typeface="Times New Roman" panose="02020603050405020304" pitchFamily="18" charset="0"/>
              </a:rPr>
              <a:t>項目をそれぞれ１～５点で評価しました。</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この中から点数の高かった「建浴準備見直しによる作業時間削減」に決定しました。●</a:t>
            </a:r>
            <a:endParaRPr lang="en-US" altLang="ja-JP" sz="2400" dirty="0">
              <a:latin typeface="Times New Roman" panose="02020603050405020304" pitchFamily="18" charset="0"/>
            </a:endParaRPr>
          </a:p>
          <a:p>
            <a:pPr eaLnBrk="1" hangingPunct="1"/>
            <a:endParaRPr lang="ja-JP" altLang="en-US" sz="2400" dirty="0">
              <a:latin typeface="Times New Roman" panose="02020603050405020304" pitchFamily="18" charset="0"/>
            </a:endParaRPr>
          </a:p>
        </p:txBody>
      </p:sp>
    </p:spTree>
    <p:extLst>
      <p:ext uri="{BB962C8B-B14F-4D97-AF65-F5344CB8AC3E}">
        <p14:creationId xmlns:p14="http://schemas.microsoft.com/office/powerpoint/2010/main" val="2230646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また石けんが固まって出てこないことを想定し、あらかじめ専用の治具を作成しておきました。●</a:t>
            </a:r>
          </a:p>
        </p:txBody>
      </p:sp>
    </p:spTree>
    <p:extLst>
      <p:ext uri="{BB962C8B-B14F-4D97-AF65-F5344CB8AC3E}">
        <p14:creationId xmlns:p14="http://schemas.microsoft.com/office/powerpoint/2010/main" val="3115172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テスト結果　</a:t>
            </a:r>
            <a:endParaRPr lang="en-US" altLang="ja-JP" sz="2400" dirty="0">
              <a:ea typeface="ＭＳ Ｐ明朝" charset="-128"/>
            </a:endParaRPr>
          </a:p>
          <a:p>
            <a:r>
              <a:rPr lang="ja-JP" altLang="en-US" sz="2400" dirty="0">
                <a:ea typeface="ＭＳ Ｐ明朝" charset="-128"/>
              </a:rPr>
              <a:t>クレーンを使っての投入は可能、袋を開けた際も固まらず投入ができました。●</a:t>
            </a:r>
          </a:p>
        </p:txBody>
      </p:sp>
    </p:spTree>
    <p:extLst>
      <p:ext uri="{BB962C8B-B14F-4D97-AF65-F5344CB8AC3E}">
        <p14:creationId xmlns:p14="http://schemas.microsoft.com/office/powerpoint/2010/main" val="3115172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石けんのフレコンが届いたので、事前に</a:t>
            </a:r>
            <a:r>
              <a:rPr lang="en-US" altLang="ja-JP" sz="2400" dirty="0">
                <a:ea typeface="ＭＳ Ｐ明朝" charset="-128"/>
              </a:rPr>
              <a:t>KY</a:t>
            </a:r>
            <a:r>
              <a:rPr lang="ja-JP" altLang="en-US" sz="2400" dirty="0">
                <a:ea typeface="ＭＳ Ｐ明朝" charset="-128"/>
              </a:rPr>
              <a:t>を行い、作業してみると●</a:t>
            </a:r>
          </a:p>
        </p:txBody>
      </p:sp>
    </p:spTree>
    <p:extLst>
      <p:ext uri="{BB962C8B-B14F-4D97-AF65-F5344CB8AC3E}">
        <p14:creationId xmlns:p14="http://schemas.microsoft.com/office/powerpoint/2010/main" val="3115172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テスト結果と同じようにクレーンでの通り抜けが出来たので、そのまま投入へ●</a:t>
            </a:r>
          </a:p>
        </p:txBody>
      </p:sp>
    </p:spTree>
    <p:extLst>
      <p:ext uri="{BB962C8B-B14F-4D97-AF65-F5344CB8AC3E}">
        <p14:creationId xmlns:p14="http://schemas.microsoft.com/office/powerpoint/2010/main" val="3115172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テスト</a:t>
            </a:r>
            <a:r>
              <a:rPr lang="en-US" altLang="ja-JP" sz="2400" dirty="0">
                <a:ea typeface="ＭＳ Ｐ明朝" charset="-128"/>
              </a:rPr>
              <a:t>4</a:t>
            </a:r>
            <a:r>
              <a:rPr lang="ja-JP" altLang="en-US" sz="2400" dirty="0">
                <a:ea typeface="ＭＳ Ｐ明朝" charset="-128"/>
              </a:rPr>
              <a:t>箱分６０㎏に対してフレコンは３００㎏の為、石けんが出てこないという事態に●</a:t>
            </a:r>
          </a:p>
        </p:txBody>
      </p:sp>
    </p:spTree>
    <p:extLst>
      <p:ext uri="{BB962C8B-B14F-4D97-AF65-F5344CB8AC3E}">
        <p14:creationId xmlns:p14="http://schemas.microsoft.com/office/powerpoint/2010/main" val="3115172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しかし、事前に作製していた治具のおかげで安定して出すことが可能に、逆に一気に出てこない為、クレーンを移動しながら出来るので、槽全体に満遍なく入れれる上に安全に作業が出来ました。</a:t>
            </a:r>
            <a:endParaRPr lang="en-US" altLang="ja-JP" sz="2400" dirty="0">
              <a:ea typeface="ＭＳ Ｐ明朝" charset="-128"/>
            </a:endParaRPr>
          </a:p>
          <a:p>
            <a:r>
              <a:rPr lang="ja-JP" altLang="en-US" sz="2400" dirty="0">
                <a:ea typeface="ＭＳ Ｐ明朝" charset="-128"/>
              </a:rPr>
              <a:t>これにて対策完了、効果の確認へ。●</a:t>
            </a:r>
          </a:p>
        </p:txBody>
      </p:sp>
    </p:spTree>
    <p:extLst>
      <p:ext uri="{BB962C8B-B14F-4D97-AF65-F5344CB8AC3E}">
        <p14:creationId xmlns:p14="http://schemas.microsoft.com/office/powerpoint/2010/main" val="3115172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青が対策前で赤が対策後になります、</a:t>
            </a:r>
            <a:r>
              <a:rPr lang="en-US" altLang="ja-JP" sz="2400" dirty="0">
                <a:ea typeface="ＭＳ Ｐ明朝" charset="-128"/>
              </a:rPr>
              <a:t>92</a:t>
            </a:r>
            <a:r>
              <a:rPr lang="ja-JP" altLang="en-US" sz="2400" dirty="0">
                <a:ea typeface="ＭＳ Ｐ明朝" charset="-128"/>
              </a:rPr>
              <a:t>分の削減に成功しました。●</a:t>
            </a:r>
          </a:p>
        </p:txBody>
      </p:sp>
    </p:spTree>
    <p:extLst>
      <p:ext uri="{BB962C8B-B14F-4D97-AF65-F5344CB8AC3E}">
        <p14:creationId xmlns:p14="http://schemas.microsoft.com/office/powerpoint/2010/main" val="3115172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３７％の削減により目標達成です。</a:t>
            </a:r>
            <a:endParaRPr lang="en-US" altLang="ja-JP" sz="2400" dirty="0">
              <a:ea typeface="ＭＳ Ｐ明朝" charset="-128"/>
            </a:endParaRPr>
          </a:p>
          <a:p>
            <a:r>
              <a:rPr lang="ja-JP" altLang="en-US" sz="2400" dirty="0">
                <a:ea typeface="ＭＳ Ｐ明朝" charset="-128"/>
              </a:rPr>
              <a:t>またテーマを取り上げた理由に関しても解決する事ができました。●</a:t>
            </a:r>
          </a:p>
        </p:txBody>
      </p:sp>
    </p:spTree>
    <p:extLst>
      <p:ext uri="{BB962C8B-B14F-4D97-AF65-F5344CB8AC3E}">
        <p14:creationId xmlns:p14="http://schemas.microsoft.com/office/powerpoint/2010/main" val="3115172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工程能力指数の変化</a:t>
            </a:r>
            <a:endParaRPr lang="en-US" altLang="ja-JP" sz="2400" dirty="0">
              <a:ea typeface="ＭＳ Ｐ明朝" charset="-128"/>
            </a:endParaRPr>
          </a:p>
          <a:p>
            <a:r>
              <a:rPr lang="ja-JP" altLang="en-US" sz="2400" dirty="0">
                <a:ea typeface="ＭＳ Ｐ明朝" charset="-128"/>
              </a:rPr>
              <a:t>対策後の作業平均時間から工程能力指数を算出した結果、</a:t>
            </a:r>
            <a:r>
              <a:rPr lang="en-US" altLang="ja-JP" sz="2400" dirty="0">
                <a:ea typeface="ＭＳ Ｐ明朝" charset="-128"/>
              </a:rPr>
              <a:t>1.5</a:t>
            </a:r>
            <a:r>
              <a:rPr lang="ja-JP" altLang="en-US" sz="2400" dirty="0">
                <a:ea typeface="ＭＳ Ｐ明朝" charset="-128"/>
              </a:rPr>
              <a:t>となりました。</a:t>
            </a:r>
            <a:endParaRPr lang="en-US" altLang="ja-JP" sz="2400" dirty="0">
              <a:ea typeface="ＭＳ Ｐ明朝" charset="-128"/>
            </a:endParaRPr>
          </a:p>
          <a:p>
            <a:pPr defTabSz="691766">
              <a:defRPr/>
            </a:pPr>
            <a:r>
              <a:rPr lang="ja-JP" altLang="en-US" sz="2400" dirty="0"/>
              <a:t>この結果から作業が楽になった事でバラツキが無くなり工程能力が</a:t>
            </a:r>
            <a:r>
              <a:rPr lang="ja-JP" altLang="en-US" sz="2400" dirty="0">
                <a:ea typeface="ＭＳ Ｐ明朝" charset="-128"/>
              </a:rPr>
              <a:t>十分である事がわかりました。●</a:t>
            </a:r>
            <a:endParaRPr lang="en-US" altLang="ja-JP" sz="2400" dirty="0">
              <a:ea typeface="ＭＳ Ｐ明朝" charset="-128"/>
            </a:endParaRPr>
          </a:p>
        </p:txBody>
      </p:sp>
    </p:spTree>
    <p:extLst>
      <p:ext uri="{BB962C8B-B14F-4D97-AF65-F5344CB8AC3E}">
        <p14:creationId xmlns:p14="http://schemas.microsoft.com/office/powerpoint/2010/main" val="3115172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有形効果では、作業時間が年間</a:t>
            </a:r>
            <a:r>
              <a:rPr lang="en-US" altLang="ja-JP" sz="2400" dirty="0">
                <a:ea typeface="ＭＳ Ｐ明朝" charset="-128"/>
              </a:rPr>
              <a:t>26</a:t>
            </a:r>
            <a:r>
              <a:rPr lang="ja-JP" altLang="en-US" sz="2400" dirty="0">
                <a:ea typeface="ＭＳ Ｐ明朝" charset="-128"/>
              </a:rPr>
              <a:t>時間削減でき３人作業から２人作業となった事で</a:t>
            </a:r>
            <a:endParaRPr lang="en-US" altLang="ja-JP" sz="2400" dirty="0">
              <a:ea typeface="ＭＳ Ｐ明朝" charset="-128"/>
            </a:endParaRPr>
          </a:p>
          <a:p>
            <a:r>
              <a:rPr lang="ja-JP" altLang="en-US" sz="2400" dirty="0">
                <a:ea typeface="ＭＳ Ｐ明朝" charset="-128"/>
              </a:rPr>
              <a:t>年間効果金額は、</a:t>
            </a:r>
            <a:r>
              <a:rPr lang="en-US" altLang="ja-JP" sz="2400" dirty="0">
                <a:ea typeface="ＭＳ Ｐ明朝" charset="-128"/>
              </a:rPr>
              <a:t>24</a:t>
            </a:r>
            <a:r>
              <a:rPr lang="ja-JP" altLang="en-US" sz="2400" dirty="0">
                <a:ea typeface="ＭＳ Ｐ明朝" charset="-128"/>
              </a:rPr>
              <a:t>万</a:t>
            </a:r>
            <a:r>
              <a:rPr lang="en-US" altLang="ja-JP" sz="2400" dirty="0">
                <a:ea typeface="ＭＳ Ｐ明朝" charset="-128"/>
              </a:rPr>
              <a:t>4</a:t>
            </a:r>
            <a:r>
              <a:rPr lang="ja-JP" altLang="en-US" sz="2400" dirty="0">
                <a:ea typeface="ＭＳ Ｐ明朝" charset="-128"/>
              </a:rPr>
              <a:t>千円となりました。●</a:t>
            </a:r>
          </a:p>
        </p:txBody>
      </p:sp>
    </p:spTree>
    <p:extLst>
      <p:ext uri="{BB962C8B-B14F-4D97-AF65-F5344CB8AC3E}">
        <p14:creationId xmlns:p14="http://schemas.microsoft.com/office/powerpoint/2010/main" val="311517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テーマ選定理由として、</a:t>
            </a:r>
            <a:endParaRPr lang="en-US" altLang="ja-JP" sz="2400" dirty="0"/>
          </a:p>
          <a:p>
            <a:pPr defTabSz="911287">
              <a:defRPr/>
            </a:pPr>
            <a:r>
              <a:rPr lang="ja-JP" altLang="en-US" sz="2400" dirty="0">
                <a:latin typeface="Meiryo UI" panose="020B0604030504040204" pitchFamily="50" charset="-128"/>
                <a:ea typeface="Meiryo UI" panose="020B0604030504040204" pitchFamily="50" charset="-128"/>
              </a:rPr>
              <a:t>製造部長、環境方針による無駄作業削減に繋がり、</a:t>
            </a:r>
          </a:p>
          <a:p>
            <a:r>
              <a:rPr lang="ja-JP" altLang="en-US" sz="2400" dirty="0">
                <a:latin typeface="Meiryo UI" panose="020B0604030504040204" pitchFamily="50" charset="-128"/>
                <a:ea typeface="Meiryo UI" panose="020B0604030504040204" pitchFamily="50" charset="-128"/>
              </a:rPr>
              <a:t>また生産増加傾向に伴い、建浴回数も増加したため対策が必要だと考えたからです。●</a:t>
            </a:r>
            <a:endParaRPr lang="en-US" altLang="ja-JP" sz="2400" dirty="0"/>
          </a:p>
          <a:p>
            <a:endParaRPr lang="ja-JP" altLang="en-US"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a:t>
            </a:fld>
            <a:endParaRPr kumimoji="1" lang="ja-JP" altLang="en-US"/>
          </a:p>
        </p:txBody>
      </p:sp>
    </p:spTree>
    <p:extLst>
      <p:ext uri="{BB962C8B-B14F-4D97-AF65-F5344CB8AC3E}">
        <p14:creationId xmlns:p14="http://schemas.microsoft.com/office/powerpoint/2010/main" val="28695465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8900" y="744538"/>
            <a:ext cx="6629400" cy="3729037"/>
          </a:xfrm>
          <a:ln/>
        </p:spPr>
      </p:sp>
      <p:sp>
        <p:nvSpPr>
          <p:cNvPr id="75779" name="Rectangle 3"/>
          <p:cNvSpPr>
            <a:spLocks noGrp="1" noChangeArrowheads="1"/>
          </p:cNvSpPr>
          <p:nvPr>
            <p:ph type="body" idx="1"/>
          </p:nvPr>
        </p:nvSpPr>
        <p:spPr>
          <a:noFill/>
        </p:spPr>
        <p:txBody>
          <a:bodyPr/>
          <a:lstStyle/>
          <a:p>
            <a:r>
              <a:rPr lang="ja-JP" altLang="en-US" sz="2400" dirty="0">
                <a:ea typeface="ＭＳ Ｐ明朝" charset="-128"/>
              </a:rPr>
              <a:t>予想効果金額は</a:t>
            </a:r>
            <a:r>
              <a:rPr lang="en-US" altLang="ja-JP" sz="2400" dirty="0">
                <a:ea typeface="ＭＳ Ｐ明朝" charset="-128"/>
              </a:rPr>
              <a:t>12</a:t>
            </a:r>
            <a:r>
              <a:rPr lang="ja-JP" altLang="en-US" sz="2400" dirty="0">
                <a:ea typeface="ＭＳ Ｐ明朝" charset="-128"/>
              </a:rPr>
              <a:t>万</a:t>
            </a:r>
            <a:r>
              <a:rPr lang="en-US" altLang="ja-JP" sz="2400" dirty="0">
                <a:ea typeface="ＭＳ Ｐ明朝" charset="-128"/>
              </a:rPr>
              <a:t>6000</a:t>
            </a:r>
            <a:r>
              <a:rPr lang="ja-JP" altLang="en-US" sz="2400" dirty="0">
                <a:ea typeface="ＭＳ Ｐ明朝" charset="-128"/>
              </a:rPr>
              <a:t>円に対して</a:t>
            </a:r>
            <a:r>
              <a:rPr lang="en-US" altLang="ja-JP" sz="2400" dirty="0">
                <a:ea typeface="ＭＳ Ｐ明朝" charset="-128"/>
              </a:rPr>
              <a:t>24</a:t>
            </a:r>
            <a:r>
              <a:rPr lang="ja-JP" altLang="en-US" sz="2400" dirty="0">
                <a:ea typeface="ＭＳ Ｐ明朝" charset="-128"/>
              </a:rPr>
              <a:t>万４０００円の削減になりました。</a:t>
            </a:r>
            <a:endParaRPr lang="en-US" altLang="ja-JP" sz="2400" dirty="0">
              <a:ea typeface="ＭＳ Ｐ明朝" charset="-128"/>
            </a:endParaRPr>
          </a:p>
          <a:p>
            <a:r>
              <a:rPr lang="ja-JP" altLang="en-US" sz="2400" dirty="0">
                <a:ea typeface="ＭＳ Ｐ明朝" charset="-128"/>
              </a:rPr>
              <a:t>差が出た理由として以下が挙げられます。●</a:t>
            </a:r>
          </a:p>
        </p:txBody>
      </p:sp>
    </p:spTree>
    <p:extLst>
      <p:ext uri="{BB962C8B-B14F-4D97-AF65-F5344CB8AC3E}">
        <p14:creationId xmlns:p14="http://schemas.microsoft.com/office/powerpoint/2010/main" val="3115172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無形の効果として　</a:t>
            </a:r>
            <a:endParaRPr lang="en-US" altLang="ja-JP" sz="2400" dirty="0"/>
          </a:p>
          <a:p>
            <a:r>
              <a:rPr lang="ja-JP" altLang="en-US" sz="2400" dirty="0">
                <a:latin typeface="Meiryo UI" panose="020B0604030504040204" pitchFamily="50" charset="-128"/>
                <a:ea typeface="Meiryo UI" panose="020B0604030504040204" pitchFamily="50" charset="-128"/>
              </a:rPr>
              <a:t>①応援不要のため、他工程作業者の負担軽減・生産時間増加</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②業者の箱入れ作業が無くなり、負担軽減したとの回答</a:t>
            </a:r>
            <a:endParaRPr lang="en-US" altLang="ja-JP" sz="2400" dirty="0"/>
          </a:p>
          <a:p>
            <a:r>
              <a:rPr lang="ja-JP" altLang="en-US" sz="2400" dirty="0">
                <a:latin typeface="Meiryo UI" panose="020B0604030504040204" pitchFamily="50" charset="-128"/>
                <a:ea typeface="Meiryo UI" panose="020B0604030504040204" pitchFamily="50" charset="-128"/>
              </a:rPr>
              <a:t>③段ボールを使用しなくなったため、段ボールの廃却量減少</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などが挙げられます●</a:t>
            </a:r>
            <a:endParaRPr lang="ja-JP" altLang="en-US"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61</a:t>
            </a:fld>
            <a:endParaRPr kumimoji="1" lang="ja-JP" altLang="en-US"/>
          </a:p>
        </p:txBody>
      </p:sp>
    </p:spTree>
    <p:extLst>
      <p:ext uri="{BB962C8B-B14F-4D97-AF65-F5344CB8AC3E}">
        <p14:creationId xmlns:p14="http://schemas.microsoft.com/office/powerpoint/2010/main" val="22130134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他工程への影響を確認しました。</a:t>
            </a:r>
            <a:endParaRPr lang="en-US" altLang="ja-JP" sz="2400" dirty="0"/>
          </a:p>
          <a:p>
            <a:r>
              <a:rPr lang="ja-JP" altLang="en-US" sz="2400" dirty="0"/>
              <a:t>関わりのある熱処理、引抜き、後工程、酸洗、全てに影響はありませんでした。●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62</a:t>
            </a:fld>
            <a:endParaRPr kumimoji="1" lang="ja-JP" altLang="en-US"/>
          </a:p>
        </p:txBody>
      </p:sp>
    </p:spTree>
    <p:extLst>
      <p:ext uri="{BB962C8B-B14F-4D97-AF65-F5344CB8AC3E}">
        <p14:creationId xmlns:p14="http://schemas.microsoft.com/office/powerpoint/2010/main" val="22130134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歯止め</a:t>
            </a:r>
            <a:endParaRPr lang="en-US" altLang="ja-JP" sz="2400" dirty="0"/>
          </a:p>
          <a:p>
            <a:r>
              <a:rPr lang="ja-JP" altLang="en-US" sz="2400" dirty="0"/>
              <a:t>標準改訂と作業従事者に教育記録の発行、及び教育を行いました。●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63</a:t>
            </a:fld>
            <a:endParaRPr kumimoji="1" lang="ja-JP" altLang="en-US"/>
          </a:p>
        </p:txBody>
      </p:sp>
    </p:spTree>
    <p:extLst>
      <p:ext uri="{BB962C8B-B14F-4D97-AF65-F5344CB8AC3E}">
        <p14:creationId xmlns:p14="http://schemas.microsoft.com/office/powerpoint/2010/main" val="8128036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横展開として、同一作業をしている</a:t>
            </a:r>
            <a:r>
              <a:rPr lang="en-US" altLang="ja-JP" sz="2400" dirty="0"/>
              <a:t>CH</a:t>
            </a:r>
            <a:r>
              <a:rPr lang="ja-JP" altLang="en-US" sz="2400" dirty="0"/>
              <a:t>　酸洗工程、山口工場　ボンデ工程に資料の確認をしてもらい、横展開の検討をお願いしました。●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64</a:t>
            </a:fld>
            <a:endParaRPr kumimoji="1" lang="ja-JP" altLang="en-US"/>
          </a:p>
        </p:txBody>
      </p:sp>
    </p:spTree>
    <p:extLst>
      <p:ext uri="{BB962C8B-B14F-4D97-AF65-F5344CB8AC3E}">
        <p14:creationId xmlns:p14="http://schemas.microsoft.com/office/powerpoint/2010/main" val="812803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活動後はＢゾーンに到達出来ましたが、目標とするレベルまでは届きませんでした。●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65</a:t>
            </a:fld>
            <a:endParaRPr kumimoji="1" lang="ja-JP" altLang="en-US"/>
          </a:p>
        </p:txBody>
      </p:sp>
    </p:spTree>
    <p:extLst>
      <p:ext uri="{BB962C8B-B14F-4D97-AF65-F5344CB8AC3E}">
        <p14:creationId xmlns:p14="http://schemas.microsoft.com/office/powerpoint/2010/main" val="5715277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まとめ。ＰＤＣＡにてまとめました。</a:t>
            </a:r>
            <a:endParaRPr lang="en-US" altLang="ja-JP" sz="2400" dirty="0"/>
          </a:p>
          <a:p>
            <a:r>
              <a:rPr lang="ja-JP" altLang="en-US" sz="2400" dirty="0"/>
              <a:t>良かった点として、ほぼ０コストで大きな改善をすることが出来ました。</a:t>
            </a:r>
            <a:endParaRPr lang="en-US" altLang="ja-JP" sz="2400" dirty="0"/>
          </a:p>
          <a:p>
            <a:r>
              <a:rPr lang="ja-JP" altLang="en-US" sz="2400" dirty="0"/>
              <a:t>悪かった点として、作業者が限定されてしまう場面がありました。ですが様々な道具を用いて全員で情報を共有することができました。●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66</a:t>
            </a:fld>
            <a:endParaRPr kumimoji="1" lang="ja-JP" altLang="en-US"/>
          </a:p>
        </p:txBody>
      </p:sp>
    </p:spTree>
    <p:extLst>
      <p:ext uri="{BB962C8B-B14F-4D97-AF65-F5344CB8AC3E}">
        <p14:creationId xmlns:p14="http://schemas.microsoft.com/office/powerpoint/2010/main" val="298614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ご清聴ありがとうございました。</a:t>
            </a:r>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67</a:t>
            </a:fld>
            <a:endParaRPr kumimoji="1" lang="ja-JP" altLang="en-US"/>
          </a:p>
        </p:txBody>
      </p:sp>
    </p:spTree>
    <p:extLst>
      <p:ext uri="{BB962C8B-B14F-4D97-AF65-F5344CB8AC3E}">
        <p14:creationId xmlns:p14="http://schemas.microsoft.com/office/powerpoint/2010/main" val="270936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lang="ja-JP" altLang="en-US" sz="2400" dirty="0"/>
              <a:t>★また特性としてデータ管理システムの記録から、前日の準備で</a:t>
            </a:r>
            <a:r>
              <a:rPr lang="en-US" altLang="ja-JP" sz="2400" dirty="0"/>
              <a:t>1</a:t>
            </a:r>
            <a:r>
              <a:rPr lang="ja-JP" altLang="en-US" sz="2400" dirty="0"/>
              <a:t>時間、建浴当日で</a:t>
            </a:r>
            <a:r>
              <a:rPr lang="en-US" altLang="ja-JP" sz="2400" dirty="0"/>
              <a:t>3</a:t>
            </a:r>
            <a:r>
              <a:rPr lang="ja-JP" altLang="en-US" sz="2400" dirty="0"/>
              <a:t>時間、計４時間程かかっているのが分かり、</a:t>
            </a:r>
            <a:endParaRPr lang="en-US" altLang="ja-JP" sz="2400" dirty="0"/>
          </a:p>
          <a:p>
            <a:r>
              <a:rPr lang="ja-JP" altLang="en-US" sz="2400" dirty="0"/>
              <a:t>前後工程の熱処理の排出枠が無くなってしまったり、引抜き工程の材料が無くなり作業が止まってしまう可能性があるため</a:t>
            </a:r>
            <a:endParaRPr lang="en-US" altLang="ja-JP" sz="2400" dirty="0"/>
          </a:p>
          <a:p>
            <a:r>
              <a:rPr lang="ja-JP" altLang="en-US" sz="2400" dirty="0"/>
              <a:t>早急に解決しなければなりませんでした。●</a:t>
            </a:r>
            <a:endParaRPr lang="en-US" altLang="ja-JP" sz="2400" dirty="0"/>
          </a:p>
          <a:p>
            <a:endParaRPr lang="ja-JP" altLang="en-US" sz="2400" dirty="0"/>
          </a:p>
        </p:txBody>
      </p:sp>
      <p:sp>
        <p:nvSpPr>
          <p:cNvPr id="4" name="スライド番号プレースホルダー 3"/>
          <p:cNvSpPr>
            <a:spLocks noGrp="1"/>
          </p:cNvSpPr>
          <p:nvPr>
            <p:ph type="sldNum" sz="quarter" idx="10"/>
          </p:nvPr>
        </p:nvSpPr>
        <p:spPr/>
        <p:txBody>
          <a:bodyPr/>
          <a:lstStyle/>
          <a:p>
            <a:fld id="{4B8A261D-2960-41B3-9250-E768DECE4D14}" type="slidenum">
              <a:rPr kumimoji="1" lang="ja-JP" altLang="en-US" smtClean="0"/>
              <a:t>7</a:t>
            </a:fld>
            <a:endParaRPr kumimoji="1" lang="ja-JP" altLang="en-US"/>
          </a:p>
        </p:txBody>
      </p:sp>
    </p:spTree>
    <p:extLst>
      <p:ext uri="{BB962C8B-B14F-4D97-AF65-F5344CB8AC3E}">
        <p14:creationId xmlns:p14="http://schemas.microsoft.com/office/powerpoint/2010/main" val="286954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287" indent="-28472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890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446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25"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558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114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16708"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72271"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371BA26-C699-4639-A137-0A1908F92113}" type="slidenum">
              <a:rPr lang="ja-JP" altLang="en-US">
                <a:ea typeface="ＭＳ Ｐゴシック" panose="020B0600070205080204" pitchFamily="50" charset="-128"/>
              </a:rPr>
              <a:pPr>
                <a:spcBef>
                  <a:spcPct val="0"/>
                </a:spcBef>
              </a:pPr>
              <a:t>8</a:t>
            </a:fld>
            <a:endParaRPr lang="ja-JP" altLang="en-US">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xfrm>
            <a:off x="422275" y="1243013"/>
            <a:ext cx="5962650" cy="3354387"/>
          </a:xfrm>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sz="2400" dirty="0">
                <a:latin typeface="Times New Roman" panose="02020603050405020304" pitchFamily="18" charset="0"/>
              </a:rPr>
              <a:t>また、前回の反省として以下が挙げられますが、今回のテーマで反省を活かして取り組むことが出来ると考えました。●</a:t>
            </a:r>
            <a:endParaRPr lang="en-US" altLang="ja-JP" sz="2400" dirty="0">
              <a:latin typeface="Times New Roman" panose="02020603050405020304" pitchFamily="18" charset="0"/>
            </a:endParaRPr>
          </a:p>
          <a:p>
            <a:pPr eaLnBrk="1" hangingPunct="1"/>
            <a:endParaRPr lang="en-US" altLang="ja-JP" sz="2400" dirty="0">
              <a:latin typeface="Times New Roman" panose="02020603050405020304" pitchFamily="18" charset="0"/>
            </a:endParaRPr>
          </a:p>
          <a:p>
            <a:pPr eaLnBrk="1" hangingPunct="1"/>
            <a:endParaRPr lang="ja-JP" altLang="en-US" sz="2400" dirty="0">
              <a:latin typeface="Times New Roman" panose="02020603050405020304" pitchFamily="18" charset="0"/>
            </a:endParaRPr>
          </a:p>
        </p:txBody>
      </p:sp>
    </p:spTree>
    <p:extLst>
      <p:ext uri="{BB962C8B-B14F-4D97-AF65-F5344CB8AC3E}">
        <p14:creationId xmlns:p14="http://schemas.microsoft.com/office/powerpoint/2010/main" val="223064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287" indent="-28472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890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4462"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25" indent="-22778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558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1147"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16708"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72271" indent="-22778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0FEA67E2-1FBE-442C-9ADF-F965F432F431}" type="slidenum">
              <a:rPr lang="ja-JP" altLang="en-US">
                <a:ea typeface="ＭＳ Ｐゴシック" panose="020B0600070205080204" pitchFamily="50" charset="-128"/>
              </a:rPr>
              <a:pPr>
                <a:spcBef>
                  <a:spcPct val="0"/>
                </a:spcBef>
              </a:pPr>
              <a:t>9</a:t>
            </a:fld>
            <a:endParaRPr lang="ja-JP" altLang="en-US">
              <a:ea typeface="ＭＳ Ｐゴシック" panose="020B0600070205080204" pitchFamily="50" charset="-128"/>
            </a:endParaRPr>
          </a:p>
        </p:txBody>
      </p:sp>
      <p:sp>
        <p:nvSpPr>
          <p:cNvPr id="64515" name="Rectangle 2"/>
          <p:cNvSpPr>
            <a:spLocks noGrp="1" noRot="1" noChangeAspect="1" noChangeArrowheads="1" noTextEdit="1"/>
          </p:cNvSpPr>
          <p:nvPr>
            <p:ph type="sldImg"/>
          </p:nvPr>
        </p:nvSpPr>
        <p:spPr>
          <a:xfrm>
            <a:off x="422275" y="1243013"/>
            <a:ext cx="5962650" cy="3354387"/>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sz="2400" dirty="0">
                <a:latin typeface="Times New Roman" panose="02020603050405020304" pitchFamily="18" charset="0"/>
              </a:rPr>
              <a:t>活動計画</a:t>
            </a:r>
          </a:p>
          <a:p>
            <a:pPr eaLnBrk="1" hangingPunct="1"/>
            <a:r>
              <a:rPr lang="ja-JP" altLang="en-US" sz="2400" dirty="0">
                <a:latin typeface="Times New Roman" panose="02020603050405020304" pitchFamily="18" charset="0"/>
              </a:rPr>
              <a:t>赤線が計画で青線が実施、緑線が資料作成になってます。</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計画に対して、都度進捗確認を心掛け、計画よりも早く活動を終える事が出来ました。●</a:t>
            </a:r>
            <a:endParaRPr lang="en-US" altLang="ja-JP" sz="2400" dirty="0">
              <a:latin typeface="Times New Roman" panose="02020603050405020304" pitchFamily="18" charset="0"/>
            </a:endParaRPr>
          </a:p>
          <a:p>
            <a:pPr eaLnBrk="1" hangingPunct="1"/>
            <a:endParaRPr lang="en-US" altLang="ja-JP" sz="2400" dirty="0">
              <a:latin typeface="Times New Roman" panose="02020603050405020304" pitchFamily="18" charset="0"/>
            </a:endParaRPr>
          </a:p>
          <a:p>
            <a:pPr eaLnBrk="1" hangingPunct="1"/>
            <a:endParaRPr lang="ja-JP" altLang="en-US" sz="2400" dirty="0">
              <a:latin typeface="Times New Roman" panose="02020603050405020304" pitchFamily="18" charset="0"/>
            </a:endParaRPr>
          </a:p>
        </p:txBody>
      </p:sp>
    </p:spTree>
    <p:extLst>
      <p:ext uri="{BB962C8B-B14F-4D97-AF65-F5344CB8AC3E}">
        <p14:creationId xmlns:p14="http://schemas.microsoft.com/office/powerpoint/2010/main" val="1535212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21"/>
            <a:ext cx="7772400" cy="110251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92775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417231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05979"/>
            <a:ext cx="2743200" cy="4388644"/>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05979"/>
            <a:ext cx="8077200" cy="4388644"/>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403452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379117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8"/>
            <a:ext cx="7772400" cy="1021556"/>
          </a:xfrm>
        </p:spPr>
        <p:txBody>
          <a:bodyPr anchor="t"/>
          <a:lstStyle>
            <a:lvl1pPr algn="l">
              <a:defRPr sz="3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101678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200153"/>
            <a:ext cx="54102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200153"/>
            <a:ext cx="54102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131285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5978"/>
            <a:ext cx="8229600" cy="85725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7"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4218497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2690932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219018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04787"/>
            <a:ext cx="3008313" cy="871538"/>
          </a:xfrm>
        </p:spPr>
        <p:txBody>
          <a:bodyPr anchor="b"/>
          <a:lstStyle>
            <a:lvl1pPr algn="l">
              <a:defRPr sz="15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076327"/>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326785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15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A8C666A-0DF9-4118-ADF7-1D3795C3ACE9}" type="datetimeFigureOut">
              <a:rPr kumimoji="1" lang="ja-JP" altLang="en-US" smtClean="0"/>
              <a:t>2024/9/11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161331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05978"/>
            <a:ext cx="8229600" cy="857250"/>
          </a:xfrm>
          <a:prstGeom prst="rect">
            <a:avLst/>
          </a:prstGeom>
        </p:spPr>
        <p:txBody>
          <a:bodyPr vert="horz" lIns="68580" tIns="34290" rIns="68580" bIns="3429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200153"/>
            <a:ext cx="8229600" cy="3394472"/>
          </a:xfrm>
          <a:prstGeom prst="rect">
            <a:avLst/>
          </a:prstGeom>
        </p:spPr>
        <p:txBody>
          <a:bodyPr vert="horz" lIns="68580" tIns="34290" rIns="68580" bIns="3429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4767265"/>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A8C666A-0DF9-4118-ADF7-1D3795C3ACE9}" type="datetimeFigureOut">
              <a:rPr kumimoji="1" lang="ja-JP" altLang="en-US" smtClean="0"/>
              <a:t>2024/9/11</a:t>
            </a:fld>
            <a:endParaRPr kumimoji="1" lang="ja-JP" altLang="en-US"/>
          </a:p>
        </p:txBody>
      </p:sp>
      <p:sp>
        <p:nvSpPr>
          <p:cNvPr id="5" name="フッター プレースホルダー 4"/>
          <p:cNvSpPr>
            <a:spLocks noGrp="1"/>
          </p:cNvSpPr>
          <p:nvPr>
            <p:ph type="ftr" sz="quarter" idx="3"/>
          </p:nvPr>
        </p:nvSpPr>
        <p:spPr>
          <a:xfrm>
            <a:off x="3124200" y="4767265"/>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4767265"/>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991EF04-ED5B-41F3-B19E-4D78FF344668}" type="slidenum">
              <a:rPr kumimoji="1" lang="ja-JP" altLang="en-US" smtClean="0"/>
              <a:t>‹#›</a:t>
            </a:fld>
            <a:endParaRPr kumimoji="1" lang="ja-JP" altLang="en-US"/>
          </a:p>
        </p:txBody>
      </p:sp>
    </p:spTree>
    <p:extLst>
      <p:ext uri="{BB962C8B-B14F-4D97-AF65-F5344CB8AC3E}">
        <p14:creationId xmlns:p14="http://schemas.microsoft.com/office/powerpoint/2010/main" val="32070142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800" rtl="0" eaLnBrk="1" latinLnBrk="0" hangingPunct="1">
        <a:spcBef>
          <a:spcPct val="0"/>
        </a:spcBef>
        <a:buNone/>
        <a:defRPr kumimoji="1"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400" kern="1200">
          <a:solidFill>
            <a:schemeClr val="tx1"/>
          </a:solidFill>
          <a:latin typeface="+mn-lt"/>
          <a:ea typeface="+mn-ea"/>
          <a:cs typeface="+mn-cs"/>
        </a:defRPr>
      </a:lvl1pPr>
      <a:lvl2pPr marL="342900" algn="l" defTabSz="685800" rtl="0" eaLnBrk="1" latinLnBrk="0" hangingPunct="1">
        <a:defRPr kumimoji="1" sz="1400" kern="1200">
          <a:solidFill>
            <a:schemeClr val="tx1"/>
          </a:solidFill>
          <a:latin typeface="+mn-lt"/>
          <a:ea typeface="+mn-ea"/>
          <a:cs typeface="+mn-cs"/>
        </a:defRPr>
      </a:lvl2pPr>
      <a:lvl3pPr marL="685800" algn="l" defTabSz="685800" rtl="0" eaLnBrk="1" latinLnBrk="0" hangingPunct="1">
        <a:defRPr kumimoji="1" sz="1400" kern="1200">
          <a:solidFill>
            <a:schemeClr val="tx1"/>
          </a:solidFill>
          <a:latin typeface="+mn-lt"/>
          <a:ea typeface="+mn-ea"/>
          <a:cs typeface="+mn-cs"/>
        </a:defRPr>
      </a:lvl3pPr>
      <a:lvl4pPr marL="1028700" algn="l" defTabSz="685800" rtl="0" eaLnBrk="1" latinLnBrk="0" hangingPunct="1">
        <a:defRPr kumimoji="1" sz="1400" kern="1200">
          <a:solidFill>
            <a:schemeClr val="tx1"/>
          </a:solidFill>
          <a:latin typeface="+mn-lt"/>
          <a:ea typeface="+mn-ea"/>
          <a:cs typeface="+mn-cs"/>
        </a:defRPr>
      </a:lvl4pPr>
      <a:lvl5pPr marL="1371600" algn="l" defTabSz="685800" rtl="0" eaLnBrk="1" latinLnBrk="0" hangingPunct="1">
        <a:defRPr kumimoji="1" sz="1400" kern="1200">
          <a:solidFill>
            <a:schemeClr val="tx1"/>
          </a:solidFill>
          <a:latin typeface="+mn-lt"/>
          <a:ea typeface="+mn-ea"/>
          <a:cs typeface="+mn-cs"/>
        </a:defRPr>
      </a:lvl5pPr>
      <a:lvl6pPr marL="1714500" algn="l" defTabSz="685800" rtl="0" eaLnBrk="1" latinLnBrk="0" hangingPunct="1">
        <a:defRPr kumimoji="1" sz="1400" kern="1200">
          <a:solidFill>
            <a:schemeClr val="tx1"/>
          </a:solidFill>
          <a:latin typeface="+mn-lt"/>
          <a:ea typeface="+mn-ea"/>
          <a:cs typeface="+mn-cs"/>
        </a:defRPr>
      </a:lvl6pPr>
      <a:lvl7pPr marL="2057400" algn="l" defTabSz="685800" rtl="0" eaLnBrk="1" latinLnBrk="0" hangingPunct="1">
        <a:defRPr kumimoji="1" sz="1400" kern="1200">
          <a:solidFill>
            <a:schemeClr val="tx1"/>
          </a:solidFill>
          <a:latin typeface="+mn-lt"/>
          <a:ea typeface="+mn-ea"/>
          <a:cs typeface="+mn-cs"/>
        </a:defRPr>
      </a:lvl7pPr>
      <a:lvl8pPr marL="2400300" algn="l" defTabSz="685800" rtl="0" eaLnBrk="1" latinLnBrk="0" hangingPunct="1">
        <a:defRPr kumimoji="1" sz="1400" kern="1200">
          <a:solidFill>
            <a:schemeClr val="tx1"/>
          </a:solidFill>
          <a:latin typeface="+mn-lt"/>
          <a:ea typeface="+mn-ea"/>
          <a:cs typeface="+mn-cs"/>
        </a:defRPr>
      </a:lvl8pPr>
      <a:lvl9pPr marL="2743200" algn="l" defTabSz="685800"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8.jpeg"/><Relationship Id="rId3" Type="http://schemas.openxmlformats.org/officeDocument/2006/relationships/notesSlide" Target="../notesSlides/notesSlide2.xml"/><Relationship Id="rId7" Type="http://schemas.openxmlformats.org/officeDocument/2006/relationships/image" Target="http://www.suzuhide.co.jp/images/products/p_03.jpg" TargetMode="External"/><Relationship Id="rId12"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jpeg"/><Relationship Id="rId11" Type="http://schemas.openxmlformats.org/officeDocument/2006/relationships/image" Target="../media/image6.jpeg"/><Relationship Id="rId5" Type="http://schemas.openxmlformats.org/officeDocument/2006/relationships/image" Target="../media/image2.png"/><Relationship Id="rId15" Type="http://schemas.openxmlformats.org/officeDocument/2006/relationships/image" Target="../media/image10.jpeg"/><Relationship Id="rId10" Type="http://schemas.openxmlformats.org/officeDocument/2006/relationships/image" Target="../media/image5.jpeg"/><Relationship Id="rId4" Type="http://schemas.openxmlformats.org/officeDocument/2006/relationships/image" Target="../media/image1.png"/><Relationship Id="rId9" Type="http://schemas.openxmlformats.org/officeDocument/2006/relationships/image" Target="http://www.suzuhide.co.jp/images/products/p_01.jpg" TargetMode="External"/><Relationship Id="rId1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8.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9.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notesSlide" Target="../notesSlides/notesSlide3.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0.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82.jpeg"/><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15.wdp"/></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16.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76221" y="2887746"/>
            <a:ext cx="3977976" cy="992579"/>
          </a:xfrm>
          <a:prstGeom prst="rect">
            <a:avLst/>
          </a:prstGeom>
          <a:noFill/>
        </p:spPr>
        <p:style>
          <a:lnRef idx="0">
            <a:schemeClr val="accent1"/>
          </a:lnRef>
          <a:fillRef idx="3">
            <a:schemeClr val="accent1"/>
          </a:fillRef>
          <a:effectRef idx="3">
            <a:schemeClr val="accent1"/>
          </a:effectRef>
          <a:fontRef idx="minor">
            <a:schemeClr val="lt1"/>
          </a:fontRef>
        </p:style>
        <p:txBody>
          <a:bodyPr wrap="square" lIns="68580" tIns="34290" rIns="68580" bIns="34290" rtlCol="0">
            <a:spAutoFit/>
          </a:bodyPr>
          <a:lstStyle/>
          <a:p>
            <a:pPr algn="ctr"/>
            <a:r>
              <a:rPr lang="ja-JP" altLang="en-US" sz="3000" dirty="0">
                <a:solidFill>
                  <a:sysClr val="windowText" lastClr="000000"/>
                </a:solidFill>
                <a:latin typeface="HGP創英角ｺﾞｼｯｸUB" panose="020B0900000000000000" pitchFamily="50" charset="-128"/>
                <a:ea typeface="HGP創英角ｺﾞｼｯｸUB" panose="020B0900000000000000" pitchFamily="50" charset="-128"/>
              </a:rPr>
              <a:t>建浴準備見直しによる作業時間削減</a:t>
            </a:r>
            <a:endParaRPr lang="en-US" altLang="ja-JP" sz="3000" dirty="0">
              <a:solidFill>
                <a:sysClr val="windowText" lastClr="000000"/>
              </a:solidFill>
              <a:latin typeface="HGP創英角ｺﾞｼｯｸUB" panose="020B0900000000000000" pitchFamily="50" charset="-128"/>
              <a:ea typeface="HGP創英角ｺﾞｼｯｸUB" panose="020B0900000000000000" pitchFamily="50" charset="-128"/>
            </a:endParaRPr>
          </a:p>
        </p:txBody>
      </p:sp>
      <p:sp>
        <p:nvSpPr>
          <p:cNvPr id="356" name="テキスト ボックス 355"/>
          <p:cNvSpPr txBox="1"/>
          <p:nvPr/>
        </p:nvSpPr>
        <p:spPr>
          <a:xfrm>
            <a:off x="5038609" y="4461165"/>
            <a:ext cx="4772462" cy="530915"/>
          </a:xfrm>
          <a:prstGeom prst="rect">
            <a:avLst/>
          </a:prstGeom>
          <a:noFill/>
        </p:spPr>
        <p:style>
          <a:lnRef idx="0">
            <a:schemeClr val="accent1"/>
          </a:lnRef>
          <a:fillRef idx="3">
            <a:schemeClr val="accent1"/>
          </a:fillRef>
          <a:effectRef idx="3">
            <a:schemeClr val="accent1"/>
          </a:effectRef>
          <a:fontRef idx="minor">
            <a:schemeClr val="lt1"/>
          </a:fontRef>
        </p:style>
        <p:txBody>
          <a:bodyPr wrap="square" lIns="68580" tIns="34290" rIns="68580" bIns="34290" rtlCol="0">
            <a:spAutoFit/>
          </a:bodyPr>
          <a:lstStyle/>
          <a:p>
            <a:pPr algn="ctr"/>
            <a:r>
              <a:rPr lang="ja-JP" altLang="en-US" sz="3000" dirty="0">
                <a:solidFill>
                  <a:sysClr val="windowText" lastClr="000000"/>
                </a:solidFill>
                <a:latin typeface="HGP創英角ｺﾞｼｯｸUB" panose="020B0900000000000000" pitchFamily="50" charset="-128"/>
                <a:ea typeface="HGP創英角ｺﾞｼｯｸUB" panose="020B0900000000000000" pitchFamily="50" charset="-128"/>
              </a:rPr>
              <a:t>発表者　吉川</a:t>
            </a:r>
            <a:endParaRPr lang="en-US" altLang="ja-JP" sz="3000" dirty="0">
              <a:solidFill>
                <a:sysClr val="windowText" lastClr="000000"/>
              </a:solidFill>
              <a:latin typeface="HGP創英角ｺﾞｼｯｸUB" panose="020B0900000000000000" pitchFamily="50" charset="-128"/>
              <a:ea typeface="HGP創英角ｺﾞｼｯｸUB" panose="020B0900000000000000" pitchFamily="50" charset="-128"/>
            </a:endParaRPr>
          </a:p>
        </p:txBody>
      </p:sp>
      <p:sp>
        <p:nvSpPr>
          <p:cNvPr id="309" name="テキスト ボックス 308"/>
          <p:cNvSpPr txBox="1"/>
          <p:nvPr/>
        </p:nvSpPr>
        <p:spPr>
          <a:xfrm rot="21206467">
            <a:off x="3448472" y="1125233"/>
            <a:ext cx="3237586" cy="1084913"/>
          </a:xfrm>
          <a:prstGeom prst="rect">
            <a:avLst/>
          </a:prstGeom>
          <a:noFill/>
        </p:spPr>
        <p:txBody>
          <a:bodyPr wrap="square" lIns="68580" tIns="34290" rIns="68580" bIns="34290" rtlCol="0">
            <a:spAutoFit/>
          </a:bodyPr>
          <a:lstStyle/>
          <a:p>
            <a:r>
              <a:rPr lang="en-US" altLang="ja-JP" sz="6600" dirty="0" err="1">
                <a:ln w="127000">
                  <a:solidFill>
                    <a:schemeClr val="tx1"/>
                  </a:solidFill>
                </a:ln>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atin typeface="HGP行書体" panose="03000600000000000000" pitchFamily="66" charset="-128"/>
                <a:ea typeface="HGP行書体" panose="03000600000000000000" pitchFamily="66" charset="-128"/>
              </a:rPr>
              <a:t>Vengers</a:t>
            </a:r>
            <a:endParaRPr lang="ja-JP" altLang="en-US" sz="6600" dirty="0">
              <a:ln w="127000">
                <a:solidFill>
                  <a:schemeClr val="tx1"/>
                </a:solidFill>
              </a:ln>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atin typeface="HGP行書体" panose="03000600000000000000" pitchFamily="66" charset="-128"/>
              <a:ea typeface="HGP行書体" panose="03000600000000000000" pitchFamily="66" charset="-128"/>
            </a:endParaRPr>
          </a:p>
        </p:txBody>
      </p:sp>
      <p:grpSp>
        <p:nvGrpSpPr>
          <p:cNvPr id="312" name="グループ化 311"/>
          <p:cNvGrpSpPr/>
          <p:nvPr/>
        </p:nvGrpSpPr>
        <p:grpSpPr>
          <a:xfrm>
            <a:off x="2885922" y="1183663"/>
            <a:ext cx="505561" cy="1493802"/>
            <a:chOff x="2537133" y="2133856"/>
            <a:chExt cx="1151999" cy="4610989"/>
          </a:xfrm>
        </p:grpSpPr>
        <p:sp>
          <p:nvSpPr>
            <p:cNvPr id="354" name="正方形/長方形 353"/>
            <p:cNvSpPr/>
            <p:nvPr/>
          </p:nvSpPr>
          <p:spPr>
            <a:xfrm rot="15300000">
              <a:off x="3041133" y="3789986"/>
              <a:ext cx="143999" cy="1151999"/>
            </a:xfrm>
            <a:prstGeom prst="rect">
              <a:avLst/>
            </a:prstGeom>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0" scaled="1"/>
              <a:tileRect/>
            </a:gra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n w="127000">
                  <a:solidFill>
                    <a:schemeClr val="tx1"/>
                  </a:solidFill>
                </a:ln>
              </a:endParaRPr>
            </a:p>
          </p:txBody>
        </p:sp>
        <p:sp>
          <p:nvSpPr>
            <p:cNvPr id="355" name="正方形/長方形 354"/>
            <p:cNvSpPr/>
            <p:nvPr/>
          </p:nvSpPr>
          <p:spPr>
            <a:xfrm rot="1335352">
              <a:off x="2579832" y="2133856"/>
              <a:ext cx="195544" cy="4610989"/>
            </a:xfrm>
            <a:prstGeom prst="rect">
              <a:avLst/>
            </a:prstGeom>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n w="127000">
                  <a:solidFill>
                    <a:schemeClr val="tx1"/>
                  </a:solidFill>
                </a:ln>
                <a:solidFill>
                  <a:srgbClr val="00BC00"/>
                </a:solidFill>
              </a:endParaRPr>
            </a:p>
          </p:txBody>
        </p:sp>
        <p:sp>
          <p:nvSpPr>
            <p:cNvPr id="357" name="正方形/長方形 356"/>
            <p:cNvSpPr/>
            <p:nvPr/>
          </p:nvSpPr>
          <p:spPr>
            <a:xfrm rot="21060000">
              <a:off x="3414809" y="2243106"/>
              <a:ext cx="203984" cy="3150825"/>
            </a:xfrm>
            <a:prstGeom prst="rect">
              <a:avLst/>
            </a:prstGeom>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n w="127000">
                  <a:solidFill>
                    <a:schemeClr val="tx1"/>
                  </a:solidFill>
                </a:ln>
              </a:endParaRPr>
            </a:p>
          </p:txBody>
        </p:sp>
      </p:grpSp>
      <p:sp>
        <p:nvSpPr>
          <p:cNvPr id="358" name="テキスト ボックス 357"/>
          <p:cNvSpPr txBox="1"/>
          <p:nvPr/>
        </p:nvSpPr>
        <p:spPr>
          <a:xfrm rot="21206467">
            <a:off x="3419816" y="1091689"/>
            <a:ext cx="3237586" cy="1084913"/>
          </a:xfrm>
          <a:prstGeom prst="rect">
            <a:avLst/>
          </a:prstGeom>
          <a:noFill/>
        </p:spPr>
        <p:txBody>
          <a:bodyPr wrap="square" lIns="68580" tIns="34290" rIns="68580" bIns="34290" rtlCol="0">
            <a:spAutoFit/>
          </a:bodyPr>
          <a:lstStyle/>
          <a:p>
            <a:r>
              <a:rPr lang="en-US" altLang="ja-JP" sz="6600" dirty="0" err="1">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atin typeface="HGP行書体" panose="03000600000000000000" pitchFamily="66" charset="-128"/>
                <a:ea typeface="HGP行書体" panose="03000600000000000000" pitchFamily="66" charset="-128"/>
              </a:rPr>
              <a:t>Vengers</a:t>
            </a:r>
            <a:endParaRPr lang="ja-JP" altLang="en-US" sz="6600" dirty="0">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atin typeface="HGP行書体" panose="03000600000000000000" pitchFamily="66" charset="-128"/>
              <a:ea typeface="HGP行書体" panose="03000600000000000000" pitchFamily="66" charset="-128"/>
            </a:endParaRPr>
          </a:p>
        </p:txBody>
      </p:sp>
      <p:grpSp>
        <p:nvGrpSpPr>
          <p:cNvPr id="359" name="グループ化 358"/>
          <p:cNvGrpSpPr/>
          <p:nvPr/>
        </p:nvGrpSpPr>
        <p:grpSpPr>
          <a:xfrm>
            <a:off x="2855577" y="1158875"/>
            <a:ext cx="505561" cy="1493802"/>
            <a:chOff x="2518305" y="2133856"/>
            <a:chExt cx="1151999" cy="4610989"/>
          </a:xfrm>
        </p:grpSpPr>
        <p:sp>
          <p:nvSpPr>
            <p:cNvPr id="360" name="正方形/長方形 359"/>
            <p:cNvSpPr/>
            <p:nvPr/>
          </p:nvSpPr>
          <p:spPr>
            <a:xfrm rot="15300000">
              <a:off x="3022305" y="3892006"/>
              <a:ext cx="143999" cy="1151999"/>
            </a:xfrm>
            <a:prstGeom prst="rect">
              <a:avLst/>
            </a:prstGeom>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solidFill>
                  <a:srgbClr val="E6EA50"/>
                </a:solidFill>
              </a:endParaRPr>
            </a:p>
          </p:txBody>
        </p:sp>
        <p:sp>
          <p:nvSpPr>
            <p:cNvPr id="361" name="正方形/長方形 360"/>
            <p:cNvSpPr/>
            <p:nvPr/>
          </p:nvSpPr>
          <p:spPr>
            <a:xfrm rot="1335352">
              <a:off x="2579832" y="2133856"/>
              <a:ext cx="195544" cy="4610989"/>
            </a:xfrm>
            <a:prstGeom prst="rect">
              <a:avLst/>
            </a:prstGeom>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solidFill>
                  <a:srgbClr val="E6EA50"/>
                </a:solidFill>
              </a:endParaRPr>
            </a:p>
          </p:txBody>
        </p:sp>
        <p:sp>
          <p:nvSpPr>
            <p:cNvPr id="362" name="正方形/長方形 361"/>
            <p:cNvSpPr/>
            <p:nvPr/>
          </p:nvSpPr>
          <p:spPr>
            <a:xfrm rot="21060000">
              <a:off x="3452466" y="2217601"/>
              <a:ext cx="203984" cy="3150825"/>
            </a:xfrm>
            <a:prstGeom prst="rect">
              <a:avLst/>
            </a:prstGeom>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solidFill>
                  <a:srgbClr val="E6EA50"/>
                </a:solidFill>
              </a:endParaRPr>
            </a:p>
          </p:txBody>
        </p:sp>
      </p:grpSp>
    </p:spTree>
    <p:extLst>
      <p:ext uri="{BB962C8B-B14F-4D97-AF65-F5344CB8AC3E}">
        <p14:creationId xmlns:p14="http://schemas.microsoft.com/office/powerpoint/2010/main" val="3618008663"/>
      </p:ext>
    </p:extLst>
  </p:cSld>
  <p:clrMapOvr>
    <a:masterClrMapping/>
  </p:clrMapOvr>
  <mc:AlternateContent xmlns:mc="http://schemas.openxmlformats.org/markup-compatibility/2006" xmlns:p14="http://schemas.microsoft.com/office/powerpoint/2010/main">
    <mc:Choice Requires="p14">
      <p:transition spd="slow" p14:dur="2000" advTm="12426"/>
    </mc:Choice>
    <mc:Fallback xmlns="">
      <p:transition spd="slow" advTm="1242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958032" y="2189602"/>
            <a:ext cx="3153748" cy="484748"/>
          </a:xfrm>
          <a:prstGeom prst="rect">
            <a:avLst/>
          </a:prstGeom>
          <a:noFill/>
        </p:spPr>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リューベ建浴とは？？</a:t>
            </a:r>
          </a:p>
        </p:txBody>
      </p:sp>
      <p:sp>
        <p:nvSpPr>
          <p:cNvPr id="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22231128"/>
      </p:ext>
    </p:extLst>
  </p:cSld>
  <p:clrMapOvr>
    <a:masterClrMapping/>
  </p:clrMapOvr>
  <mc:AlternateContent xmlns:mc="http://schemas.openxmlformats.org/markup-compatibility/2006" xmlns:p14="http://schemas.microsoft.com/office/powerpoint/2010/main">
    <mc:Choice Requires="p14">
      <p:transition spd="slow" p14:dur="2000" advTm="4563"/>
    </mc:Choice>
    <mc:Fallback xmlns="">
      <p:transition spd="slow" advTm="456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0892" y="363554"/>
            <a:ext cx="3497592" cy="438581"/>
          </a:xfrm>
          <a:prstGeom prst="rect">
            <a:avLst/>
          </a:prstGeom>
          <a:noFill/>
        </p:spPr>
        <p:txBody>
          <a:bodyPr wrap="none" lIns="68580" tIns="34290" rIns="68580" bIns="34290" rtlCol="0">
            <a:spAutoFit/>
          </a:bodyPr>
          <a:lstStyle/>
          <a:p>
            <a:r>
              <a:rPr lang="ja-JP" altLang="en-US" sz="2400" b="1" dirty="0">
                <a:latin typeface="Meiryo UI" panose="020B0604030504040204" pitchFamily="50" charset="-128"/>
                <a:ea typeface="Meiryo UI" panose="020B0604030504040204" pitchFamily="50" charset="-128"/>
              </a:rPr>
              <a:t>そもそもリューベ槽とは？？</a:t>
            </a:r>
          </a:p>
        </p:txBody>
      </p:sp>
      <p:sp>
        <p:nvSpPr>
          <p:cNvPr id="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grpSp>
        <p:nvGrpSpPr>
          <p:cNvPr id="68" name="グループ化 67"/>
          <p:cNvGrpSpPr/>
          <p:nvPr/>
        </p:nvGrpSpPr>
        <p:grpSpPr>
          <a:xfrm>
            <a:off x="112492" y="3444925"/>
            <a:ext cx="4272015" cy="1107479"/>
            <a:chOff x="1079353" y="3792743"/>
            <a:chExt cx="5696020" cy="1476638"/>
          </a:xfrm>
        </p:grpSpPr>
        <p:grpSp>
          <p:nvGrpSpPr>
            <p:cNvPr id="65" name="グループ化 64"/>
            <p:cNvGrpSpPr/>
            <p:nvPr/>
          </p:nvGrpSpPr>
          <p:grpSpPr>
            <a:xfrm>
              <a:off x="1079353" y="3796038"/>
              <a:ext cx="1625284" cy="1468500"/>
              <a:chOff x="2159000" y="2714625"/>
              <a:chExt cx="2865438" cy="2546350"/>
            </a:xfrm>
          </p:grpSpPr>
          <p:grpSp>
            <p:nvGrpSpPr>
              <p:cNvPr id="64" name="グループ化 63"/>
              <p:cNvGrpSpPr/>
              <p:nvPr/>
            </p:nvGrpSpPr>
            <p:grpSpPr>
              <a:xfrm>
                <a:off x="2222500" y="2714625"/>
                <a:ext cx="2749550" cy="2546350"/>
                <a:chOff x="2222500" y="2714625"/>
                <a:chExt cx="2749550" cy="2546350"/>
              </a:xfrm>
            </p:grpSpPr>
            <p:sp>
              <p:nvSpPr>
                <p:cNvPr id="54" name="直方体 1"/>
                <p:cNvSpPr>
                  <a:spLocks noChangeArrowheads="1"/>
                </p:cNvSpPr>
                <p:nvPr/>
              </p:nvSpPr>
              <p:spPr bwMode="auto">
                <a:xfrm>
                  <a:off x="2222500" y="2714625"/>
                  <a:ext cx="2749550" cy="2546350"/>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59" name="AutoShape 45"/>
                <p:cNvSpPr>
                  <a:spLocks noChangeArrowheads="1"/>
                </p:cNvSpPr>
                <p:nvPr/>
              </p:nvSpPr>
              <p:spPr bwMode="auto">
                <a:xfrm rot="8107341" flipH="1">
                  <a:off x="2292350" y="3502025"/>
                  <a:ext cx="2581275" cy="384175"/>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100">
                    <a:latin typeface="HG明朝B" panose="02020809000000000000" pitchFamily="17" charset="-128"/>
                    <a:ea typeface="HG明朝B" panose="02020809000000000000" pitchFamily="17" charset="-128"/>
                  </a:endParaRPr>
                </a:p>
              </p:txBody>
            </p:sp>
            <p:cxnSp>
              <p:nvCxnSpPr>
                <p:cNvPr id="62" name="直線コネクタ 12"/>
                <p:cNvCxnSpPr>
                  <a:cxnSpLocks noChangeShapeType="1"/>
                </p:cNvCxnSpPr>
                <p:nvPr/>
              </p:nvCxnSpPr>
              <p:spPr bwMode="auto">
                <a:xfrm>
                  <a:off x="4081463" y="2798763"/>
                  <a:ext cx="0" cy="13970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8" name="AutoShape 45"/>
              <p:cNvSpPr>
                <a:spLocks noChangeArrowheads="1"/>
              </p:cNvSpPr>
              <p:nvPr/>
            </p:nvSpPr>
            <p:spPr bwMode="auto">
              <a:xfrm rot="8107341" flipH="1">
                <a:off x="2159000" y="3395663"/>
                <a:ext cx="2865438" cy="473075"/>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grpSp>
        <p:grpSp>
          <p:nvGrpSpPr>
            <p:cNvPr id="80" name="グループ化 79"/>
            <p:cNvGrpSpPr/>
            <p:nvPr/>
          </p:nvGrpSpPr>
          <p:grpSpPr>
            <a:xfrm>
              <a:off x="1619501" y="3797005"/>
              <a:ext cx="1625284" cy="1468500"/>
              <a:chOff x="3089275" y="2727325"/>
              <a:chExt cx="2865438" cy="2546350"/>
            </a:xfrm>
          </p:grpSpPr>
          <p:sp>
            <p:nvSpPr>
              <p:cNvPr id="81" name="直方体 1"/>
              <p:cNvSpPr>
                <a:spLocks noChangeArrowheads="1"/>
              </p:cNvSpPr>
              <p:nvPr/>
            </p:nvSpPr>
            <p:spPr bwMode="auto">
              <a:xfrm>
                <a:off x="3152775" y="2727325"/>
                <a:ext cx="2749550" cy="2546350"/>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82" name="AutoShape 45"/>
              <p:cNvSpPr>
                <a:spLocks noChangeArrowheads="1"/>
              </p:cNvSpPr>
              <p:nvPr/>
            </p:nvSpPr>
            <p:spPr bwMode="auto">
              <a:xfrm rot="8107341" flipH="1">
                <a:off x="3089275" y="3392488"/>
                <a:ext cx="2865438" cy="473075"/>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sp>
            <p:nvSpPr>
              <p:cNvPr id="83" name="AutoShape 45"/>
              <p:cNvSpPr>
                <a:spLocks noChangeArrowheads="1"/>
              </p:cNvSpPr>
              <p:nvPr/>
            </p:nvSpPr>
            <p:spPr bwMode="auto">
              <a:xfrm rot="8107341" flipH="1">
                <a:off x="3222625" y="3498850"/>
                <a:ext cx="2581275" cy="384175"/>
              </a:xfrm>
              <a:prstGeom prst="parallelogram">
                <a:avLst>
                  <a:gd name="adj" fmla="val 101532"/>
                </a:avLst>
              </a:prstGeom>
              <a:solidFill>
                <a:srgbClr val="A3A3E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cxnSp>
            <p:nvCxnSpPr>
              <p:cNvPr id="84" name="直線コネクタ 12"/>
              <p:cNvCxnSpPr>
                <a:cxnSpLocks noChangeShapeType="1"/>
              </p:cNvCxnSpPr>
              <p:nvPr/>
            </p:nvCxnSpPr>
            <p:spPr bwMode="auto">
              <a:xfrm>
                <a:off x="5011738" y="2795588"/>
                <a:ext cx="0" cy="13970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グループ化 65"/>
            <p:cNvGrpSpPr/>
            <p:nvPr/>
          </p:nvGrpSpPr>
          <p:grpSpPr>
            <a:xfrm>
              <a:off x="2169395" y="3797004"/>
              <a:ext cx="1625284" cy="1468500"/>
              <a:chOff x="3089275" y="2727325"/>
              <a:chExt cx="2865438" cy="2546350"/>
            </a:xfrm>
          </p:grpSpPr>
          <p:sp>
            <p:nvSpPr>
              <p:cNvPr id="55" name="直方体 1"/>
              <p:cNvSpPr>
                <a:spLocks noChangeArrowheads="1"/>
              </p:cNvSpPr>
              <p:nvPr/>
            </p:nvSpPr>
            <p:spPr bwMode="auto">
              <a:xfrm>
                <a:off x="3152775" y="2727325"/>
                <a:ext cx="2749550" cy="2546350"/>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60" name="AutoShape 45"/>
              <p:cNvSpPr>
                <a:spLocks noChangeArrowheads="1"/>
              </p:cNvSpPr>
              <p:nvPr/>
            </p:nvSpPr>
            <p:spPr bwMode="auto">
              <a:xfrm rot="8107341" flipH="1">
                <a:off x="3089275" y="3392488"/>
                <a:ext cx="2865438" cy="473075"/>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sp>
            <p:nvSpPr>
              <p:cNvPr id="61" name="AutoShape 45"/>
              <p:cNvSpPr>
                <a:spLocks noChangeArrowheads="1"/>
              </p:cNvSpPr>
              <p:nvPr/>
            </p:nvSpPr>
            <p:spPr bwMode="auto">
              <a:xfrm rot="8107341" flipH="1">
                <a:off x="3222625" y="3498850"/>
                <a:ext cx="2581275" cy="384175"/>
              </a:xfrm>
              <a:prstGeom prst="parallelogram">
                <a:avLst>
                  <a:gd name="adj" fmla="val 101532"/>
                </a:avLst>
              </a:prstGeom>
              <a:solidFill>
                <a:srgbClr val="A3A3E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cxnSp>
            <p:nvCxnSpPr>
              <p:cNvPr id="63" name="直線コネクタ 12"/>
              <p:cNvCxnSpPr>
                <a:cxnSpLocks noChangeShapeType="1"/>
              </p:cNvCxnSpPr>
              <p:nvPr/>
            </p:nvCxnSpPr>
            <p:spPr bwMode="auto">
              <a:xfrm>
                <a:off x="5011738" y="2795588"/>
                <a:ext cx="0" cy="13970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 name="グループ化 5"/>
            <p:cNvGrpSpPr>
              <a:grpSpLocks/>
            </p:cNvGrpSpPr>
            <p:nvPr/>
          </p:nvGrpSpPr>
          <p:grpSpPr bwMode="auto">
            <a:xfrm>
              <a:off x="2726128" y="3800012"/>
              <a:ext cx="1625222" cy="1469369"/>
              <a:chOff x="7911280" y="2035970"/>
              <a:chExt cx="2865241" cy="2546268"/>
            </a:xfrm>
          </p:grpSpPr>
          <p:grpSp>
            <p:nvGrpSpPr>
              <p:cNvPr id="72" name="グループ化 174"/>
              <p:cNvGrpSpPr>
                <a:grpSpLocks/>
              </p:cNvGrpSpPr>
              <p:nvPr/>
            </p:nvGrpSpPr>
            <p:grpSpPr bwMode="auto">
              <a:xfrm>
                <a:off x="7911280" y="2035970"/>
                <a:ext cx="2865241" cy="2546268"/>
                <a:chOff x="5376423" y="3060427"/>
                <a:chExt cx="2101313" cy="1472423"/>
              </a:xfrm>
            </p:grpSpPr>
            <p:sp>
              <p:nvSpPr>
                <p:cNvPr id="78" name="直方体 1"/>
                <p:cNvSpPr>
                  <a:spLocks noChangeArrowheads="1"/>
                </p:cNvSpPr>
                <p:nvPr/>
              </p:nvSpPr>
              <p:spPr bwMode="auto">
                <a:xfrm>
                  <a:off x="5423080"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79" name="AutoShape 45"/>
                <p:cNvSpPr>
                  <a:spLocks noChangeArrowheads="1"/>
                </p:cNvSpPr>
                <p:nvPr/>
              </p:nvSpPr>
              <p:spPr bwMode="auto">
                <a:xfrm rot="8107341" flipH="1">
                  <a:off x="5376423" y="3445199"/>
                  <a:ext cx="2101313" cy="273347"/>
                </a:xfrm>
                <a:prstGeom prst="parallelogram">
                  <a:avLst>
                    <a:gd name="adj" fmla="val 101644"/>
                  </a:avLst>
                </a:prstGeom>
                <a:solidFill>
                  <a:srgbClr val="FFFFFF"/>
                </a:solidFill>
                <a:ln w="6350">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cxnSp>
            <p:nvCxnSpPr>
              <p:cNvPr id="73" name="直線コネクタ 12"/>
              <p:cNvCxnSpPr>
                <a:cxnSpLocks noChangeShapeType="1"/>
              </p:cNvCxnSpPr>
              <p:nvPr/>
            </p:nvCxnSpPr>
            <p:spPr bwMode="auto">
              <a:xfrm flipH="1">
                <a:off x="8588537" y="2535009"/>
                <a:ext cx="1249027" cy="1231817"/>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4" name="グループ化 3"/>
              <p:cNvGrpSpPr>
                <a:grpSpLocks/>
              </p:cNvGrpSpPr>
              <p:nvPr/>
            </p:nvGrpSpPr>
            <p:grpSpPr bwMode="auto">
              <a:xfrm>
                <a:off x="9840416" y="2103288"/>
                <a:ext cx="232514" cy="430737"/>
                <a:chOff x="10691430" y="2103288"/>
                <a:chExt cx="232514" cy="430737"/>
              </a:xfrm>
            </p:grpSpPr>
            <p:cxnSp>
              <p:nvCxnSpPr>
                <p:cNvPr id="76" name="直線コネクタ 12"/>
                <p:cNvCxnSpPr>
                  <a:cxnSpLocks noChangeShapeType="1"/>
                </p:cNvCxnSpPr>
                <p:nvPr/>
              </p:nvCxnSpPr>
              <p:spPr bwMode="auto">
                <a:xfrm>
                  <a:off x="10691430" y="2103288"/>
                  <a:ext cx="13083" cy="422633"/>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線コネクタ 12"/>
                <p:cNvCxnSpPr>
                  <a:cxnSpLocks noChangeShapeType="1"/>
                </p:cNvCxnSpPr>
                <p:nvPr/>
              </p:nvCxnSpPr>
              <p:spPr bwMode="auto">
                <a:xfrm>
                  <a:off x="10704513" y="2534025"/>
                  <a:ext cx="219431" cy="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5" name="AutoShape 45"/>
              <p:cNvSpPr>
                <a:spLocks noChangeArrowheads="1"/>
              </p:cNvSpPr>
              <p:nvPr/>
            </p:nvSpPr>
            <p:spPr bwMode="auto">
              <a:xfrm rot="8107341" flipH="1">
                <a:off x="8028861" y="2830067"/>
                <a:ext cx="2582863" cy="384175"/>
              </a:xfrm>
              <a:prstGeom prst="parallelogram">
                <a:avLst>
                  <a:gd name="adj" fmla="val 101594"/>
                </a:avLst>
              </a:prstGeom>
              <a:solidFill>
                <a:srgbClr val="A3A3E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sp>
          <p:nvSpPr>
            <p:cNvPr id="56" name="直方体 1"/>
            <p:cNvSpPr>
              <a:spLocks noChangeArrowheads="1"/>
            </p:cNvSpPr>
            <p:nvPr/>
          </p:nvSpPr>
          <p:spPr bwMode="auto">
            <a:xfrm>
              <a:off x="3318079" y="4240812"/>
              <a:ext cx="1161560" cy="1028133"/>
            </a:xfrm>
            <a:prstGeom prst="cube">
              <a:avLst>
                <a:gd name="adj" fmla="val 8836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grpSp>
          <p:nvGrpSpPr>
            <p:cNvPr id="27" name="グループ化 5"/>
            <p:cNvGrpSpPr>
              <a:grpSpLocks/>
            </p:cNvGrpSpPr>
            <p:nvPr/>
          </p:nvGrpSpPr>
          <p:grpSpPr bwMode="auto">
            <a:xfrm>
              <a:off x="3557221" y="3793659"/>
              <a:ext cx="1625222" cy="1469369"/>
              <a:chOff x="7911280" y="2035970"/>
              <a:chExt cx="2865241" cy="2546268"/>
            </a:xfrm>
          </p:grpSpPr>
          <p:grpSp>
            <p:nvGrpSpPr>
              <p:cNvPr id="46" name="グループ化 174"/>
              <p:cNvGrpSpPr>
                <a:grpSpLocks/>
              </p:cNvGrpSpPr>
              <p:nvPr/>
            </p:nvGrpSpPr>
            <p:grpSpPr bwMode="auto">
              <a:xfrm>
                <a:off x="7911280" y="2035970"/>
                <a:ext cx="2865241" cy="2546268"/>
                <a:chOff x="5376423" y="3060427"/>
                <a:chExt cx="2101313" cy="1472423"/>
              </a:xfrm>
            </p:grpSpPr>
            <p:sp>
              <p:nvSpPr>
                <p:cNvPr id="52" name="直方体 1"/>
                <p:cNvSpPr>
                  <a:spLocks noChangeArrowheads="1"/>
                </p:cNvSpPr>
                <p:nvPr/>
              </p:nvSpPr>
              <p:spPr bwMode="auto">
                <a:xfrm>
                  <a:off x="5423080"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53" name="AutoShape 45"/>
                <p:cNvSpPr>
                  <a:spLocks noChangeArrowheads="1"/>
                </p:cNvSpPr>
                <p:nvPr/>
              </p:nvSpPr>
              <p:spPr bwMode="auto">
                <a:xfrm rot="8107341" flipH="1">
                  <a:off x="5376423" y="3445199"/>
                  <a:ext cx="2101313" cy="273347"/>
                </a:xfrm>
                <a:prstGeom prst="parallelogram">
                  <a:avLst>
                    <a:gd name="adj" fmla="val 101644"/>
                  </a:avLst>
                </a:prstGeom>
                <a:solidFill>
                  <a:srgbClr val="FFFFFF"/>
                </a:solidFill>
                <a:ln w="6350">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cxnSp>
            <p:nvCxnSpPr>
              <p:cNvPr id="47" name="直線コネクタ 12"/>
              <p:cNvCxnSpPr>
                <a:cxnSpLocks noChangeShapeType="1"/>
              </p:cNvCxnSpPr>
              <p:nvPr/>
            </p:nvCxnSpPr>
            <p:spPr bwMode="auto">
              <a:xfrm flipH="1">
                <a:off x="8588537" y="2535009"/>
                <a:ext cx="1249027" cy="1231817"/>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グループ化 3"/>
              <p:cNvGrpSpPr>
                <a:grpSpLocks/>
              </p:cNvGrpSpPr>
              <p:nvPr/>
            </p:nvGrpSpPr>
            <p:grpSpPr bwMode="auto">
              <a:xfrm>
                <a:off x="9840416" y="2103288"/>
                <a:ext cx="232514" cy="430737"/>
                <a:chOff x="10691430" y="2103288"/>
                <a:chExt cx="232514" cy="430737"/>
              </a:xfrm>
            </p:grpSpPr>
            <p:cxnSp>
              <p:nvCxnSpPr>
                <p:cNvPr id="50" name="直線コネクタ 12"/>
                <p:cNvCxnSpPr>
                  <a:cxnSpLocks noChangeShapeType="1"/>
                </p:cNvCxnSpPr>
                <p:nvPr/>
              </p:nvCxnSpPr>
              <p:spPr bwMode="auto">
                <a:xfrm>
                  <a:off x="10691430" y="2103288"/>
                  <a:ext cx="13083" cy="422633"/>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12"/>
                <p:cNvCxnSpPr>
                  <a:cxnSpLocks noChangeShapeType="1"/>
                </p:cNvCxnSpPr>
                <p:nvPr/>
              </p:nvCxnSpPr>
              <p:spPr bwMode="auto">
                <a:xfrm>
                  <a:off x="10704513" y="2534025"/>
                  <a:ext cx="219431" cy="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9" name="AutoShape 45"/>
              <p:cNvSpPr>
                <a:spLocks noChangeArrowheads="1"/>
              </p:cNvSpPr>
              <p:nvPr/>
            </p:nvSpPr>
            <p:spPr bwMode="auto">
              <a:xfrm rot="8107341" flipH="1">
                <a:off x="8028861" y="2830067"/>
                <a:ext cx="2582863" cy="384175"/>
              </a:xfrm>
              <a:prstGeom prst="parallelogram">
                <a:avLst>
                  <a:gd name="adj" fmla="val 101594"/>
                </a:avLst>
              </a:prstGeom>
              <a:solidFill>
                <a:srgbClr val="A3A3E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grpSp>
          <p:nvGrpSpPr>
            <p:cNvPr id="28" name="グループ化 14"/>
            <p:cNvGrpSpPr>
              <a:grpSpLocks/>
            </p:cNvGrpSpPr>
            <p:nvPr/>
          </p:nvGrpSpPr>
          <p:grpSpPr bwMode="auto">
            <a:xfrm>
              <a:off x="4088623" y="3792743"/>
              <a:ext cx="1624796" cy="1469367"/>
              <a:chOff x="3000159" y="3108705"/>
              <a:chExt cx="2101313" cy="1472423"/>
            </a:xfrm>
          </p:grpSpPr>
          <p:grpSp>
            <p:nvGrpSpPr>
              <p:cNvPr id="41" name="グループ化 174"/>
              <p:cNvGrpSpPr>
                <a:grpSpLocks/>
              </p:cNvGrpSpPr>
              <p:nvPr/>
            </p:nvGrpSpPr>
            <p:grpSpPr bwMode="auto">
              <a:xfrm>
                <a:off x="3000159" y="3108705"/>
                <a:ext cx="2101313" cy="1472423"/>
                <a:chOff x="5376423" y="3060427"/>
                <a:chExt cx="2101313" cy="1472423"/>
              </a:xfrm>
            </p:grpSpPr>
            <p:sp>
              <p:nvSpPr>
                <p:cNvPr id="43" name="直方体 1"/>
                <p:cNvSpPr>
                  <a:spLocks noChangeArrowheads="1"/>
                </p:cNvSpPr>
                <p:nvPr/>
              </p:nvSpPr>
              <p:spPr bwMode="auto">
                <a:xfrm>
                  <a:off x="5423079"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44" name="AutoShape 45"/>
                <p:cNvSpPr>
                  <a:spLocks noChangeArrowheads="1"/>
                </p:cNvSpPr>
                <p:nvPr/>
              </p:nvSpPr>
              <p:spPr bwMode="auto">
                <a:xfrm rot="8107341" flipH="1">
                  <a:off x="5376423" y="3445199"/>
                  <a:ext cx="2101313" cy="273347"/>
                </a:xfrm>
                <a:prstGeom prst="parallelogram">
                  <a:avLst>
                    <a:gd name="adj" fmla="val 101644"/>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sp>
              <p:nvSpPr>
                <p:cNvPr id="45" name="AutoShape 45"/>
                <p:cNvSpPr>
                  <a:spLocks noChangeArrowheads="1"/>
                </p:cNvSpPr>
                <p:nvPr/>
              </p:nvSpPr>
              <p:spPr bwMode="auto">
                <a:xfrm rot="8107341" flipH="1">
                  <a:off x="5472889" y="3506297"/>
                  <a:ext cx="1894661" cy="222017"/>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00">
                    <a:latin typeface="HG明朝B" panose="02020809000000000000" pitchFamily="17" charset="-128"/>
                    <a:ea typeface="HG明朝B" panose="02020809000000000000" pitchFamily="17" charset="-128"/>
                  </a:endParaRPr>
                </a:p>
              </p:txBody>
            </p:sp>
          </p:grpSp>
          <p:cxnSp>
            <p:nvCxnSpPr>
              <p:cNvPr id="42" name="直線コネクタ 12"/>
              <p:cNvCxnSpPr>
                <a:cxnSpLocks noChangeShapeType="1"/>
              </p:cNvCxnSpPr>
              <p:nvPr/>
            </p:nvCxnSpPr>
            <p:spPr bwMode="auto">
              <a:xfrm>
                <a:off x="4410435" y="3148551"/>
                <a:ext cx="0" cy="80428"/>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 name="グループ化 14"/>
            <p:cNvGrpSpPr>
              <a:grpSpLocks/>
            </p:cNvGrpSpPr>
            <p:nvPr/>
          </p:nvGrpSpPr>
          <p:grpSpPr bwMode="auto">
            <a:xfrm>
              <a:off x="4607377" y="3792743"/>
              <a:ext cx="1624796" cy="1469367"/>
              <a:chOff x="3000159" y="3108705"/>
              <a:chExt cx="2101313" cy="1472423"/>
            </a:xfrm>
          </p:grpSpPr>
          <p:grpSp>
            <p:nvGrpSpPr>
              <p:cNvPr id="36" name="グループ化 174"/>
              <p:cNvGrpSpPr>
                <a:grpSpLocks/>
              </p:cNvGrpSpPr>
              <p:nvPr/>
            </p:nvGrpSpPr>
            <p:grpSpPr bwMode="auto">
              <a:xfrm>
                <a:off x="3000159" y="3108705"/>
                <a:ext cx="2101313" cy="1472423"/>
                <a:chOff x="5376423" y="3060427"/>
                <a:chExt cx="2101313" cy="1472423"/>
              </a:xfrm>
            </p:grpSpPr>
            <p:sp>
              <p:nvSpPr>
                <p:cNvPr id="38" name="直方体 1"/>
                <p:cNvSpPr>
                  <a:spLocks noChangeArrowheads="1"/>
                </p:cNvSpPr>
                <p:nvPr/>
              </p:nvSpPr>
              <p:spPr bwMode="auto">
                <a:xfrm>
                  <a:off x="5423080"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39" name="AutoShape 45"/>
                <p:cNvSpPr>
                  <a:spLocks noChangeArrowheads="1"/>
                </p:cNvSpPr>
                <p:nvPr/>
              </p:nvSpPr>
              <p:spPr bwMode="auto">
                <a:xfrm rot="8107341" flipH="1">
                  <a:off x="5376423" y="3445199"/>
                  <a:ext cx="2101313" cy="273347"/>
                </a:xfrm>
                <a:prstGeom prst="parallelogram">
                  <a:avLst>
                    <a:gd name="adj" fmla="val 101644"/>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sp>
              <p:nvSpPr>
                <p:cNvPr id="40" name="AutoShape 45"/>
                <p:cNvSpPr>
                  <a:spLocks noChangeArrowheads="1"/>
                </p:cNvSpPr>
                <p:nvPr/>
              </p:nvSpPr>
              <p:spPr bwMode="auto">
                <a:xfrm rot="8107341" flipH="1">
                  <a:off x="5473919" y="3506297"/>
                  <a:ext cx="1893497" cy="222017"/>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00">
                    <a:latin typeface="HG明朝B" panose="02020809000000000000" pitchFamily="17" charset="-128"/>
                    <a:ea typeface="HG明朝B" panose="02020809000000000000" pitchFamily="17" charset="-128"/>
                  </a:endParaRPr>
                </a:p>
              </p:txBody>
            </p:sp>
          </p:grpSp>
          <p:cxnSp>
            <p:nvCxnSpPr>
              <p:cNvPr id="37" name="直線コネクタ 12"/>
              <p:cNvCxnSpPr>
                <a:cxnSpLocks noChangeShapeType="1"/>
              </p:cNvCxnSpPr>
              <p:nvPr/>
            </p:nvCxnSpPr>
            <p:spPr bwMode="auto">
              <a:xfrm>
                <a:off x="4410435" y="3148551"/>
                <a:ext cx="0" cy="80428"/>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グループ化 14"/>
            <p:cNvGrpSpPr>
              <a:grpSpLocks/>
            </p:cNvGrpSpPr>
            <p:nvPr/>
          </p:nvGrpSpPr>
          <p:grpSpPr bwMode="auto">
            <a:xfrm>
              <a:off x="5150577" y="3793707"/>
              <a:ext cx="1624796" cy="1469367"/>
              <a:chOff x="3000159" y="3108705"/>
              <a:chExt cx="2101313" cy="1472423"/>
            </a:xfrm>
          </p:grpSpPr>
          <p:grpSp>
            <p:nvGrpSpPr>
              <p:cNvPr id="31" name="グループ化 174"/>
              <p:cNvGrpSpPr>
                <a:grpSpLocks/>
              </p:cNvGrpSpPr>
              <p:nvPr/>
            </p:nvGrpSpPr>
            <p:grpSpPr bwMode="auto">
              <a:xfrm>
                <a:off x="3000159" y="3108705"/>
                <a:ext cx="2101313" cy="1472423"/>
                <a:chOff x="5376423" y="3060427"/>
                <a:chExt cx="2101313" cy="1472423"/>
              </a:xfrm>
            </p:grpSpPr>
            <p:sp>
              <p:nvSpPr>
                <p:cNvPr id="33" name="直方体 1"/>
                <p:cNvSpPr>
                  <a:spLocks noChangeArrowheads="1"/>
                </p:cNvSpPr>
                <p:nvPr/>
              </p:nvSpPr>
              <p:spPr bwMode="auto">
                <a:xfrm>
                  <a:off x="5414998"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dirty="0">
                    <a:latin typeface="HG明朝B" pitchFamily="17" charset="-128"/>
                    <a:ea typeface="HG明朝B" pitchFamily="17" charset="-128"/>
                  </a:endParaRPr>
                </a:p>
              </p:txBody>
            </p:sp>
            <p:sp>
              <p:nvSpPr>
                <p:cNvPr id="34" name="AutoShape 45"/>
                <p:cNvSpPr>
                  <a:spLocks noChangeArrowheads="1"/>
                </p:cNvSpPr>
                <p:nvPr/>
              </p:nvSpPr>
              <p:spPr bwMode="auto">
                <a:xfrm rot="8107341" flipH="1">
                  <a:off x="5376423" y="3445199"/>
                  <a:ext cx="2101313" cy="273347"/>
                </a:xfrm>
                <a:prstGeom prst="parallelogram">
                  <a:avLst>
                    <a:gd name="adj" fmla="val 101644"/>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sp>
              <p:nvSpPr>
                <p:cNvPr id="35" name="AutoShape 45"/>
                <p:cNvSpPr>
                  <a:spLocks noChangeArrowheads="1"/>
                </p:cNvSpPr>
                <p:nvPr/>
              </p:nvSpPr>
              <p:spPr bwMode="auto">
                <a:xfrm rot="8107341" flipH="1">
                  <a:off x="5473611" y="3506249"/>
                  <a:ext cx="1893497" cy="222017"/>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00">
                    <a:latin typeface="HG明朝B" panose="02020809000000000000" pitchFamily="17" charset="-128"/>
                    <a:ea typeface="HG明朝B" panose="02020809000000000000" pitchFamily="17" charset="-128"/>
                  </a:endParaRPr>
                </a:p>
              </p:txBody>
            </p:sp>
          </p:grpSp>
          <p:cxnSp>
            <p:nvCxnSpPr>
              <p:cNvPr id="32" name="直線コネクタ 12"/>
              <p:cNvCxnSpPr>
                <a:cxnSpLocks noChangeShapeType="1"/>
              </p:cNvCxnSpPr>
              <p:nvPr/>
            </p:nvCxnSpPr>
            <p:spPr bwMode="auto">
              <a:xfrm>
                <a:off x="4410435" y="3148551"/>
                <a:ext cx="0" cy="80428"/>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48" y="862229"/>
            <a:ext cx="3202368" cy="190172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p:spPr>
      </p:pic>
      <p:sp>
        <p:nvSpPr>
          <p:cNvPr id="57" name="正方形/長方形 56"/>
          <p:cNvSpPr/>
          <p:nvPr/>
        </p:nvSpPr>
        <p:spPr>
          <a:xfrm>
            <a:off x="4477426" y="458903"/>
            <a:ext cx="4335758" cy="1749322"/>
          </a:xfrm>
          <a:prstGeom prst="rect">
            <a:avLst/>
          </a:prstGeom>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p>
            <a:pPr algn="ctr"/>
            <a:endParaRPr kumimoji="1" lang="ja-JP" altLang="en-US"/>
          </a:p>
        </p:txBody>
      </p:sp>
      <p:sp>
        <p:nvSpPr>
          <p:cNvPr id="69" name="正方形/長方形 68"/>
          <p:cNvSpPr/>
          <p:nvPr/>
        </p:nvSpPr>
        <p:spPr>
          <a:xfrm>
            <a:off x="4593102" y="572561"/>
            <a:ext cx="4098789" cy="1522004"/>
          </a:xfrm>
          <a:prstGeom prst="rect">
            <a:avLst/>
          </a:prstGeom>
          <a:solidFill>
            <a:schemeClr val="bg1"/>
          </a:solidFill>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p>
            <a:pPr algn="ctr"/>
            <a:endParaRPr kumimoji="1" lang="ja-JP" altLang="en-US"/>
          </a:p>
        </p:txBody>
      </p:sp>
      <p:sp>
        <p:nvSpPr>
          <p:cNvPr id="26" name="テキスト ボックス 25"/>
          <p:cNvSpPr txBox="1"/>
          <p:nvPr/>
        </p:nvSpPr>
        <p:spPr>
          <a:xfrm>
            <a:off x="4702577" y="612988"/>
            <a:ext cx="2653611" cy="438581"/>
          </a:xfrm>
          <a:prstGeom prst="rect">
            <a:avLst/>
          </a:prstGeom>
          <a:noFill/>
        </p:spPr>
        <p:txBody>
          <a:bodyPr wrap="none" lIns="68580" tIns="34290" rIns="68580" bIns="34290" rtlCol="0">
            <a:spAutoFit/>
          </a:bodyPr>
          <a:lstStyle/>
          <a:p>
            <a:r>
              <a:rPr lang="ja-JP" altLang="en-US" sz="2400" b="1" dirty="0">
                <a:latin typeface="Meiryo UI" panose="020B0604030504040204" pitchFamily="50" charset="-128"/>
                <a:ea typeface="Meiryo UI" panose="020B0604030504040204" pitchFamily="50" charset="-128"/>
              </a:rPr>
              <a:t>性質　　　アルカリ性</a:t>
            </a:r>
            <a:endParaRPr lang="en-US" altLang="ja-JP" sz="2400" b="1" dirty="0">
              <a:latin typeface="Meiryo UI" panose="020B0604030504040204" pitchFamily="50" charset="-128"/>
              <a:ea typeface="Meiryo UI" panose="020B0604030504040204" pitchFamily="50" charset="-128"/>
            </a:endParaRPr>
          </a:p>
        </p:txBody>
      </p:sp>
      <p:sp>
        <p:nvSpPr>
          <p:cNvPr id="70" name="左矢印 69"/>
          <p:cNvSpPr/>
          <p:nvPr/>
        </p:nvSpPr>
        <p:spPr>
          <a:xfrm rot="16200000">
            <a:off x="679372" y="2949479"/>
            <a:ext cx="501878" cy="363474"/>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88" name="正方形/長方形 87"/>
          <p:cNvSpPr/>
          <p:nvPr/>
        </p:nvSpPr>
        <p:spPr>
          <a:xfrm>
            <a:off x="139505" y="4674956"/>
            <a:ext cx="3844255" cy="3462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85" name="テキスト ボックス 84"/>
          <p:cNvSpPr txBox="1"/>
          <p:nvPr/>
        </p:nvSpPr>
        <p:spPr>
          <a:xfrm>
            <a:off x="1176965" y="2924647"/>
            <a:ext cx="717985" cy="346249"/>
          </a:xfrm>
          <a:prstGeom prst="rect">
            <a:avLst/>
          </a:prstGeom>
          <a:noFill/>
          <a:ln>
            <a:noFill/>
          </a:ln>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ここ！</a:t>
            </a:r>
          </a:p>
        </p:txBody>
      </p:sp>
      <p:sp>
        <p:nvSpPr>
          <p:cNvPr id="87" name="テキスト ボックス 86"/>
          <p:cNvSpPr txBox="1"/>
          <p:nvPr/>
        </p:nvSpPr>
        <p:spPr>
          <a:xfrm>
            <a:off x="782192" y="4658430"/>
            <a:ext cx="2658420" cy="392415"/>
          </a:xfrm>
          <a:prstGeom prst="rect">
            <a:avLst/>
          </a:prstGeom>
          <a:noFill/>
        </p:spPr>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引抜き側に一番近い槽</a:t>
            </a:r>
          </a:p>
        </p:txBody>
      </p:sp>
      <p:sp>
        <p:nvSpPr>
          <p:cNvPr id="67" name="テキスト ボックス 66"/>
          <p:cNvSpPr txBox="1"/>
          <p:nvPr/>
        </p:nvSpPr>
        <p:spPr>
          <a:xfrm>
            <a:off x="4669527" y="1311986"/>
            <a:ext cx="3989314" cy="715580"/>
          </a:xfrm>
          <a:prstGeom prst="rect">
            <a:avLst/>
          </a:prstGeom>
          <a:noFill/>
        </p:spPr>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引抜き時、摩擦を軽減させるための</a:t>
            </a:r>
            <a:endParaRPr lang="en-US" altLang="ja-JP" sz="2100" b="1" dirty="0">
              <a:latin typeface="Meiryo UI" panose="020B0604030504040204" pitchFamily="50" charset="-128"/>
              <a:ea typeface="Meiryo UI" panose="020B0604030504040204" pitchFamily="50" charset="-128"/>
            </a:endParaRPr>
          </a:p>
          <a:p>
            <a:r>
              <a:rPr lang="ja-JP" altLang="en-US" sz="2100" b="1" dirty="0">
                <a:latin typeface="Meiryo UI" panose="020B0604030504040204" pitchFamily="50" charset="-128"/>
                <a:ea typeface="Meiryo UI" panose="020B0604030504040204" pitchFamily="50" charset="-128"/>
              </a:rPr>
              <a:t>石鹸を付ける槽</a:t>
            </a:r>
            <a:endParaRPr lang="en-US" altLang="ja-JP" sz="2100" b="1" dirty="0">
              <a:latin typeface="Meiryo UI" panose="020B0604030504040204" pitchFamily="50" charset="-128"/>
              <a:ea typeface="Meiryo UI" panose="020B0604030504040204" pitchFamily="50" charset="-128"/>
            </a:endParaRPr>
          </a:p>
        </p:txBody>
      </p:sp>
      <p:pic>
        <p:nvPicPr>
          <p:cNvPr id="86" name="図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0784" y="2347806"/>
            <a:ext cx="2535630" cy="190172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p:spPr>
      </p:pic>
      <p:sp>
        <p:nvSpPr>
          <p:cNvPr id="89" name="テキスト ボックス 88"/>
          <p:cNvSpPr txBox="1"/>
          <p:nvPr/>
        </p:nvSpPr>
        <p:spPr>
          <a:xfrm>
            <a:off x="4922754" y="4354099"/>
            <a:ext cx="3514424" cy="761747"/>
          </a:xfrm>
          <a:prstGeom prst="rect">
            <a:avLst/>
          </a:prstGeom>
          <a:noFill/>
        </p:spPr>
        <p:txBody>
          <a:bodyPr wrap="none" lIns="68580" tIns="34290" rIns="68580" bIns="34290" rtlCol="0">
            <a:spAutoFit/>
          </a:bodyPr>
          <a:lstStyle/>
          <a:p>
            <a:pPr algn="ctr"/>
            <a:r>
              <a:rPr lang="ja-JP" altLang="en-US" sz="2100" b="1" dirty="0">
                <a:latin typeface="Meiryo UI" panose="020B0604030504040204" pitchFamily="50" charset="-128"/>
                <a:ea typeface="Meiryo UI" panose="020B0604030504040204" pitchFamily="50" charset="-128"/>
              </a:rPr>
              <a:t>線状疵などの可能性を低くする</a:t>
            </a:r>
            <a:endParaRPr lang="en-US" altLang="ja-JP" sz="2100" b="1" dirty="0">
              <a:latin typeface="Meiryo UI" panose="020B0604030504040204" pitchFamily="50" charset="-128"/>
              <a:ea typeface="Meiryo UI" panose="020B0604030504040204" pitchFamily="50" charset="-128"/>
            </a:endParaRPr>
          </a:p>
          <a:p>
            <a:pPr algn="ctr"/>
            <a:r>
              <a:rPr lang="ja-JP" altLang="en-US" sz="2400" b="1" dirty="0">
                <a:gradFill>
                  <a:gsLst>
                    <a:gs pos="0">
                      <a:srgbClr val="FF0000"/>
                    </a:gs>
                    <a:gs pos="16000">
                      <a:srgbClr val="FF0000"/>
                    </a:gs>
                    <a:gs pos="47000">
                      <a:srgbClr val="9999FF"/>
                    </a:gs>
                    <a:gs pos="60001">
                      <a:srgbClr val="2E6792"/>
                    </a:gs>
                    <a:gs pos="71001">
                      <a:srgbClr val="3333CC"/>
                    </a:gs>
                    <a:gs pos="81000">
                      <a:srgbClr val="1170FF"/>
                    </a:gs>
                    <a:gs pos="100000">
                      <a:srgbClr val="006699"/>
                    </a:gs>
                  </a:gsLst>
                  <a:lin ang="5400000" scaled="0"/>
                </a:gradFill>
                <a:effectLst>
                  <a:reflection blurRad="6350" stA="55000" endA="300" endPos="45500" dir="5400000" sy="-100000" algn="bl" rotWithShape="0"/>
                </a:effectLst>
                <a:latin typeface="Meiryo UI" panose="020B0604030504040204" pitchFamily="50" charset="-128"/>
                <a:ea typeface="Meiryo UI" panose="020B0604030504040204" pitchFamily="50" charset="-128"/>
              </a:rPr>
              <a:t>重要な場所</a:t>
            </a:r>
            <a:endParaRPr lang="en-US" altLang="ja-JP" sz="2400" b="1" dirty="0">
              <a:gradFill>
                <a:gsLst>
                  <a:gs pos="0">
                    <a:srgbClr val="FF0000"/>
                  </a:gs>
                  <a:gs pos="16000">
                    <a:srgbClr val="FF0000"/>
                  </a:gs>
                  <a:gs pos="47000">
                    <a:srgbClr val="9999FF"/>
                  </a:gs>
                  <a:gs pos="60001">
                    <a:srgbClr val="2E6792"/>
                  </a:gs>
                  <a:gs pos="71001">
                    <a:srgbClr val="3333CC"/>
                  </a:gs>
                  <a:gs pos="81000">
                    <a:srgbClr val="1170FF"/>
                  </a:gs>
                  <a:gs pos="100000">
                    <a:srgbClr val="006699"/>
                  </a:gs>
                </a:gsLst>
                <a:lin ang="5400000" scaled="0"/>
              </a:gradFill>
              <a:effectLst>
                <a:reflection blurRad="6350" stA="55000" endA="300" endPos="45500" dir="5400000" sy="-100000" algn="bl" rotWithShape="0"/>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1588153"/>
      </p:ext>
    </p:extLst>
  </p:cSld>
  <p:clrMapOvr>
    <a:masterClrMapping/>
  </p:clrMapOvr>
  <mc:AlternateContent xmlns:mc="http://schemas.openxmlformats.org/markup-compatibility/2006" xmlns:p14="http://schemas.microsoft.com/office/powerpoint/2010/main">
    <mc:Choice Requires="p14">
      <p:transition spd="slow" p14:dur="2000" advTm="14302"/>
    </mc:Choice>
    <mc:Fallback xmlns="">
      <p:transition spd="slow" advTm="1430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4367" y="743615"/>
            <a:ext cx="8989762" cy="2982839"/>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kumimoji="1" lang="ja-JP" altLang="en-US"/>
          </a:p>
        </p:txBody>
      </p:sp>
      <p:sp>
        <p:nvSpPr>
          <p:cNvPr id="15"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90892" y="380080"/>
            <a:ext cx="3952043" cy="438581"/>
          </a:xfrm>
          <a:prstGeom prst="rect">
            <a:avLst/>
          </a:prstGeom>
          <a:noFill/>
        </p:spPr>
        <p:txBody>
          <a:bodyPr wrap="none" lIns="68580" tIns="34290" rIns="68580" bIns="34290" rtlCol="0">
            <a:spAutoFit/>
          </a:bodyPr>
          <a:lstStyle/>
          <a:p>
            <a:r>
              <a:rPr lang="ja-JP" altLang="en-US" sz="2400" b="1" dirty="0">
                <a:latin typeface="Meiryo UI" panose="020B0604030504040204" pitchFamily="50" charset="-128"/>
                <a:ea typeface="Meiryo UI" panose="020B0604030504040204" pitchFamily="50" charset="-128"/>
              </a:rPr>
              <a:t>リューベ建浴はなぜするの？？</a:t>
            </a:r>
          </a:p>
        </p:txBody>
      </p:sp>
      <p:sp>
        <p:nvSpPr>
          <p:cNvPr id="6" name="テキスト ボックス 5"/>
          <p:cNvSpPr txBox="1"/>
          <p:nvPr/>
        </p:nvSpPr>
        <p:spPr>
          <a:xfrm>
            <a:off x="402142" y="2958018"/>
            <a:ext cx="7651775" cy="300082"/>
          </a:xfrm>
          <a:prstGeom prst="rect">
            <a:avLst/>
          </a:prstGeom>
          <a:noFill/>
        </p:spPr>
        <p:txBody>
          <a:bodyPr wrap="none" lIns="68580" tIns="34290" rIns="68580" bIns="34290" rtlCol="0">
            <a:spAutoFit/>
          </a:bodyPr>
          <a:lstStyle/>
          <a:p>
            <a:r>
              <a:rPr lang="ja-JP" altLang="en-US" sz="1500" dirty="0">
                <a:latin typeface="HGP創英角ｺﾞｼｯｸUB" panose="020B0900000000000000" pitchFamily="50" charset="-128"/>
                <a:ea typeface="HGP創英角ｺﾞｼｯｸUB" panose="020B0900000000000000" pitchFamily="50" charset="-128"/>
              </a:rPr>
              <a:t>処理を重ねていくと約</a:t>
            </a:r>
            <a:r>
              <a:rPr lang="en-US" altLang="ja-JP" sz="1500" dirty="0">
                <a:latin typeface="HGP創英角ｺﾞｼｯｸUB" panose="020B0900000000000000" pitchFamily="50" charset="-128"/>
                <a:ea typeface="HGP創英角ｺﾞｼｯｸUB" panose="020B0900000000000000" pitchFamily="50" charset="-128"/>
              </a:rPr>
              <a:t>1</a:t>
            </a:r>
            <a:r>
              <a:rPr lang="ja-JP" altLang="en-US" sz="1500" dirty="0">
                <a:latin typeface="HGP創英角ｺﾞｼｯｸUB" panose="020B0900000000000000" pitchFamily="50" charset="-128"/>
                <a:ea typeface="HGP創英角ｺﾞｼｯｸUB" panose="020B0900000000000000" pitchFamily="50" charset="-128"/>
              </a:rPr>
              <a:t>ヶ月で酸化結合によって劣化していき、成分が凝固し浮いてきてしまう</a:t>
            </a:r>
          </a:p>
        </p:txBody>
      </p:sp>
      <p:sp>
        <p:nvSpPr>
          <p:cNvPr id="18" name="正方形/長方形 17"/>
          <p:cNvSpPr/>
          <p:nvPr/>
        </p:nvSpPr>
        <p:spPr>
          <a:xfrm>
            <a:off x="3619042" y="999767"/>
            <a:ext cx="1817780" cy="13385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9" name="正方形/長方形 18"/>
          <p:cNvSpPr/>
          <p:nvPr/>
        </p:nvSpPr>
        <p:spPr>
          <a:xfrm>
            <a:off x="6954401" y="999767"/>
            <a:ext cx="1817780" cy="13385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5" name="雲形吹き出し 24"/>
          <p:cNvSpPr/>
          <p:nvPr/>
        </p:nvSpPr>
        <p:spPr>
          <a:xfrm>
            <a:off x="6954400" y="898531"/>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6" name="雲形吹き出し 25"/>
          <p:cNvSpPr/>
          <p:nvPr/>
        </p:nvSpPr>
        <p:spPr>
          <a:xfrm>
            <a:off x="7206411" y="906812"/>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7" name="雲形吹き出し 26"/>
          <p:cNvSpPr/>
          <p:nvPr/>
        </p:nvSpPr>
        <p:spPr>
          <a:xfrm>
            <a:off x="7453603" y="921259"/>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8" name="雲形吹き出し 27"/>
          <p:cNvSpPr/>
          <p:nvPr/>
        </p:nvSpPr>
        <p:spPr>
          <a:xfrm>
            <a:off x="7696664" y="912996"/>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9" name="雲形吹き出し 28"/>
          <p:cNvSpPr/>
          <p:nvPr/>
        </p:nvSpPr>
        <p:spPr>
          <a:xfrm>
            <a:off x="7948675" y="915076"/>
            <a:ext cx="347717"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0" name="雲形吹き出し 29"/>
          <p:cNvSpPr/>
          <p:nvPr/>
        </p:nvSpPr>
        <p:spPr>
          <a:xfrm>
            <a:off x="8276422" y="910936"/>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1" name="雲形吹き出し 30"/>
          <p:cNvSpPr/>
          <p:nvPr/>
        </p:nvSpPr>
        <p:spPr>
          <a:xfrm>
            <a:off x="8520170" y="906814"/>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 name="雲形吹き出し 3"/>
          <p:cNvSpPr/>
          <p:nvPr/>
        </p:nvSpPr>
        <p:spPr>
          <a:xfrm>
            <a:off x="3619042" y="908871"/>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1" name="雲形吹き出し 20"/>
          <p:cNvSpPr/>
          <p:nvPr/>
        </p:nvSpPr>
        <p:spPr>
          <a:xfrm>
            <a:off x="4037172" y="898531"/>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2" name="雲形吹き出し 21"/>
          <p:cNvSpPr/>
          <p:nvPr/>
        </p:nvSpPr>
        <p:spPr>
          <a:xfrm>
            <a:off x="4482485" y="908872"/>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3" name="雲形吹き出し 22"/>
          <p:cNvSpPr/>
          <p:nvPr/>
        </p:nvSpPr>
        <p:spPr>
          <a:xfrm>
            <a:off x="4901817" y="915076"/>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4" name="雲形吹き出し 23"/>
          <p:cNvSpPr/>
          <p:nvPr/>
        </p:nvSpPr>
        <p:spPr>
          <a:xfrm>
            <a:off x="5184811" y="898510"/>
            <a:ext cx="252011" cy="185906"/>
          </a:xfrm>
          <a:prstGeom prst="cloudCallout">
            <a:avLst>
              <a:gd name="adj1" fmla="val -10014"/>
              <a:gd name="adj2" fmla="val 5504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grpSp>
        <p:nvGrpSpPr>
          <p:cNvPr id="35" name="グループ化 34"/>
          <p:cNvGrpSpPr/>
          <p:nvPr/>
        </p:nvGrpSpPr>
        <p:grpSpPr>
          <a:xfrm>
            <a:off x="3478576" y="809720"/>
            <a:ext cx="2098711" cy="1669065"/>
            <a:chOff x="374573" y="2699123"/>
            <a:chExt cx="2798281" cy="2225420"/>
          </a:xfrm>
        </p:grpSpPr>
        <p:sp>
          <p:nvSpPr>
            <p:cNvPr id="36" name="正方形/長方形 35"/>
            <p:cNvSpPr/>
            <p:nvPr/>
          </p:nvSpPr>
          <p:spPr>
            <a:xfrm>
              <a:off x="374573" y="2699123"/>
              <a:ext cx="187287" cy="22254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985567" y="2699128"/>
              <a:ext cx="187287" cy="22254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rot="16200000">
              <a:off x="1677312" y="3616283"/>
              <a:ext cx="181781" cy="243472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p:cNvGrpSpPr/>
          <p:nvPr/>
        </p:nvGrpSpPr>
        <p:grpSpPr>
          <a:xfrm>
            <a:off x="6813935" y="809717"/>
            <a:ext cx="2098711" cy="1669065"/>
            <a:chOff x="374573" y="2699123"/>
            <a:chExt cx="2798281" cy="2225420"/>
          </a:xfrm>
        </p:grpSpPr>
        <p:sp>
          <p:nvSpPr>
            <p:cNvPr id="40" name="正方形/長方形 39"/>
            <p:cNvSpPr/>
            <p:nvPr/>
          </p:nvSpPr>
          <p:spPr>
            <a:xfrm>
              <a:off x="374573" y="2699123"/>
              <a:ext cx="187287" cy="22254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2985567" y="2699128"/>
              <a:ext cx="187287" cy="22254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rot="16200000">
              <a:off x="1677312" y="3616283"/>
              <a:ext cx="181781" cy="243472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右矢印 6"/>
          <p:cNvSpPr/>
          <p:nvPr/>
        </p:nvSpPr>
        <p:spPr>
          <a:xfrm>
            <a:off x="4212667" y="3318602"/>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3" name="右矢印 42"/>
          <p:cNvSpPr/>
          <p:nvPr/>
        </p:nvSpPr>
        <p:spPr>
          <a:xfrm>
            <a:off x="5899534" y="1462510"/>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4" name="テキスト ボックス 43"/>
          <p:cNvSpPr txBox="1"/>
          <p:nvPr/>
        </p:nvSpPr>
        <p:spPr>
          <a:xfrm>
            <a:off x="851874" y="2536644"/>
            <a:ext cx="946413" cy="346249"/>
          </a:xfrm>
          <a:prstGeom prst="rect">
            <a:avLst/>
          </a:prstGeom>
          <a:noFill/>
        </p:spPr>
        <p:txBody>
          <a:bodyPr wrap="none" lIns="68580" tIns="34290" rIns="68580" bIns="3429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ja-JP" alt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GP創英角ｺﾞｼｯｸUB" panose="020B0900000000000000" pitchFamily="50" charset="-128"/>
                <a:ea typeface="HGP創英角ｺﾞｼｯｸUB" panose="020B0900000000000000" pitchFamily="50" charset="-128"/>
              </a:rPr>
              <a:t>作りたて</a:t>
            </a:r>
          </a:p>
        </p:txBody>
      </p:sp>
      <p:sp>
        <p:nvSpPr>
          <p:cNvPr id="45" name="テキスト ボックス 44"/>
          <p:cNvSpPr txBox="1"/>
          <p:nvPr/>
        </p:nvSpPr>
        <p:spPr>
          <a:xfrm>
            <a:off x="4037293" y="2552401"/>
            <a:ext cx="981278" cy="346249"/>
          </a:xfrm>
          <a:prstGeom prst="rect">
            <a:avLst/>
          </a:prstGeom>
          <a:noFill/>
        </p:spPr>
        <p:txBody>
          <a:bodyPr wrap="none" lIns="68580" tIns="34290" rIns="68580" bIns="3429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ja-JP" sz="1800" b="1" dirty="0">
                <a:ln w="11430">
                  <a:noFill/>
                </a:ln>
                <a:solidFill>
                  <a:srgbClr val="E9338E"/>
                </a:solidFill>
                <a:effectLst>
                  <a:outerShdw blurRad="50800" dist="39000" dir="5460000" algn="tl">
                    <a:srgbClr val="000000">
                      <a:alpha val="38000"/>
                    </a:srgbClr>
                  </a:outerShdw>
                </a:effectLst>
                <a:latin typeface="HGP創英角ｺﾞｼｯｸUB" panose="020B0900000000000000" pitchFamily="50" charset="-128"/>
                <a:ea typeface="HGP創英角ｺﾞｼｯｸUB" panose="020B0900000000000000" pitchFamily="50" charset="-128"/>
              </a:rPr>
              <a:t>1</a:t>
            </a:r>
            <a:r>
              <a:rPr lang="ja-JP" altLang="en-US" sz="1800" b="1" dirty="0">
                <a:ln w="11430">
                  <a:noFill/>
                </a:ln>
                <a:solidFill>
                  <a:srgbClr val="E9338E"/>
                </a:solidFill>
                <a:effectLst>
                  <a:outerShdw blurRad="50800" dist="39000" dir="5460000" algn="tl">
                    <a:srgbClr val="000000">
                      <a:alpha val="38000"/>
                    </a:srgbClr>
                  </a:outerShdw>
                </a:effectLst>
                <a:latin typeface="HGP創英角ｺﾞｼｯｸUB" panose="020B0900000000000000" pitchFamily="50" charset="-128"/>
                <a:ea typeface="HGP創英角ｺﾞｼｯｸUB" panose="020B0900000000000000" pitchFamily="50" charset="-128"/>
              </a:rPr>
              <a:t>週間後</a:t>
            </a:r>
          </a:p>
        </p:txBody>
      </p:sp>
      <p:sp>
        <p:nvSpPr>
          <p:cNvPr id="46" name="テキスト ボックス 45"/>
          <p:cNvSpPr txBox="1"/>
          <p:nvPr/>
        </p:nvSpPr>
        <p:spPr>
          <a:xfrm>
            <a:off x="7183296" y="2552401"/>
            <a:ext cx="1359988" cy="346249"/>
          </a:xfrm>
          <a:prstGeom prst="rect">
            <a:avLst/>
          </a:prstGeom>
          <a:noFill/>
        </p:spPr>
        <p:txBody>
          <a:bodyPr wrap="none" lIns="68580" tIns="34290" rIns="68580" bIns="3429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ja-JP" sz="1800" b="1" dirty="0">
                <a:ln w="11430">
                  <a:noFill/>
                </a:ln>
                <a:solidFill>
                  <a:srgbClr val="7030A0"/>
                </a:solidFill>
                <a:effectLst>
                  <a:outerShdw blurRad="50800" dist="39000" dir="5460000" algn="tl">
                    <a:srgbClr val="000000">
                      <a:alpha val="38000"/>
                    </a:srgbClr>
                  </a:outerShdw>
                </a:effectLst>
                <a:latin typeface="HGP創英角ｺﾞｼｯｸUB" panose="020B0900000000000000" pitchFamily="50" charset="-128"/>
                <a:ea typeface="HGP創英角ｺﾞｼｯｸUB" panose="020B0900000000000000" pitchFamily="50" charset="-128"/>
              </a:rPr>
              <a:t>2</a:t>
            </a:r>
            <a:r>
              <a:rPr lang="ja-JP" altLang="en-US" sz="1800" b="1" dirty="0">
                <a:ln w="11430">
                  <a:noFill/>
                </a:ln>
                <a:solidFill>
                  <a:srgbClr val="7030A0"/>
                </a:solidFill>
                <a:effectLst>
                  <a:outerShdw blurRad="50800" dist="39000" dir="5460000" algn="tl">
                    <a:srgbClr val="000000">
                      <a:alpha val="38000"/>
                    </a:srgbClr>
                  </a:outerShdw>
                </a:effectLst>
                <a:latin typeface="HGP創英角ｺﾞｼｯｸUB" panose="020B0900000000000000" pitchFamily="50" charset="-128"/>
                <a:ea typeface="HGP創英角ｺﾞｼｯｸUB" panose="020B0900000000000000" pitchFamily="50" charset="-128"/>
              </a:rPr>
              <a:t>～</a:t>
            </a:r>
            <a:r>
              <a:rPr lang="en-US" altLang="ja-JP" sz="1800" b="1" dirty="0">
                <a:ln w="11430">
                  <a:noFill/>
                </a:ln>
                <a:solidFill>
                  <a:srgbClr val="7030A0"/>
                </a:solidFill>
                <a:effectLst>
                  <a:outerShdw blurRad="50800" dist="39000" dir="5460000" algn="tl">
                    <a:srgbClr val="000000">
                      <a:alpha val="38000"/>
                    </a:srgbClr>
                  </a:outerShdw>
                </a:effectLst>
                <a:latin typeface="HGP創英角ｺﾞｼｯｸUB" panose="020B0900000000000000" pitchFamily="50" charset="-128"/>
                <a:ea typeface="HGP創英角ｺﾞｼｯｸUB" panose="020B0900000000000000" pitchFamily="50" charset="-128"/>
              </a:rPr>
              <a:t>3</a:t>
            </a:r>
            <a:r>
              <a:rPr lang="ja-JP" altLang="en-US" sz="1800" b="1" dirty="0">
                <a:ln w="11430">
                  <a:noFill/>
                </a:ln>
                <a:solidFill>
                  <a:srgbClr val="7030A0"/>
                </a:solidFill>
                <a:effectLst>
                  <a:outerShdw blurRad="50800" dist="39000" dir="5460000" algn="tl">
                    <a:srgbClr val="000000">
                      <a:alpha val="38000"/>
                    </a:srgbClr>
                  </a:outerShdw>
                </a:effectLst>
                <a:latin typeface="HGP創英角ｺﾞｼｯｸUB" panose="020B0900000000000000" pitchFamily="50" charset="-128"/>
                <a:ea typeface="HGP創英角ｺﾞｼｯｸUB" panose="020B0900000000000000" pitchFamily="50" charset="-128"/>
              </a:rPr>
              <a:t>週間後</a:t>
            </a:r>
          </a:p>
        </p:txBody>
      </p:sp>
      <p:sp>
        <p:nvSpPr>
          <p:cNvPr id="47" name="テキスト ボックス 46"/>
          <p:cNvSpPr txBox="1"/>
          <p:nvPr/>
        </p:nvSpPr>
        <p:spPr>
          <a:xfrm>
            <a:off x="393420" y="3333772"/>
            <a:ext cx="3852257" cy="300083"/>
          </a:xfrm>
          <a:prstGeom prst="rect">
            <a:avLst/>
          </a:prstGeom>
          <a:noFill/>
        </p:spPr>
        <p:txBody>
          <a:bodyPr wrap="none" lIns="68580" tIns="34290" rIns="68580" bIns="34290" rtlCol="0">
            <a:spAutoFit/>
          </a:bodyPr>
          <a:lstStyle/>
          <a:p>
            <a:r>
              <a:rPr lang="ja-JP" altLang="en-US" sz="1500" dirty="0">
                <a:latin typeface="HGP創英角ｺﾞｼｯｸUB" panose="020B0900000000000000" pitchFamily="50" charset="-128"/>
                <a:ea typeface="HGP創英角ｺﾞｼｯｸUB" panose="020B0900000000000000" pitchFamily="50" charset="-128"/>
              </a:rPr>
              <a:t>濃度が低下するため、被膜が薄くなってしまう</a:t>
            </a:r>
          </a:p>
        </p:txBody>
      </p:sp>
      <p:sp>
        <p:nvSpPr>
          <p:cNvPr id="48" name="右矢印 47"/>
          <p:cNvSpPr/>
          <p:nvPr/>
        </p:nvSpPr>
        <p:spPr>
          <a:xfrm>
            <a:off x="2551873" y="1487304"/>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9" name="テキスト ボックス 48"/>
          <p:cNvSpPr txBox="1"/>
          <p:nvPr/>
        </p:nvSpPr>
        <p:spPr>
          <a:xfrm>
            <a:off x="5215316" y="3349951"/>
            <a:ext cx="2552622" cy="300082"/>
          </a:xfrm>
          <a:prstGeom prst="rect">
            <a:avLst/>
          </a:prstGeom>
          <a:noFill/>
        </p:spPr>
        <p:txBody>
          <a:bodyPr wrap="none" lIns="68580" tIns="34290" rIns="68580" bIns="34290" rtlCol="0">
            <a:spAutoFit/>
          </a:bodyPr>
          <a:lstStyle/>
          <a:p>
            <a:r>
              <a:rPr lang="ja-JP" altLang="en-US" sz="1500" dirty="0">
                <a:latin typeface="HGP創英角ｺﾞｼｯｸUB" panose="020B0900000000000000" pitchFamily="50" charset="-128"/>
                <a:ea typeface="HGP創英角ｺﾞｼｯｸUB" panose="020B0900000000000000" pitchFamily="50" charset="-128"/>
              </a:rPr>
              <a:t>引抜き工程にて線状疵が発生</a:t>
            </a:r>
          </a:p>
        </p:txBody>
      </p:sp>
      <p:sp>
        <p:nvSpPr>
          <p:cNvPr id="51" name="正方形/長方形 50"/>
          <p:cNvSpPr/>
          <p:nvPr/>
        </p:nvSpPr>
        <p:spPr>
          <a:xfrm>
            <a:off x="393420" y="1033092"/>
            <a:ext cx="1817780" cy="133854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grpSp>
        <p:nvGrpSpPr>
          <p:cNvPr id="52" name="グループ化 51"/>
          <p:cNvGrpSpPr/>
          <p:nvPr/>
        </p:nvGrpSpPr>
        <p:grpSpPr>
          <a:xfrm>
            <a:off x="252955" y="826518"/>
            <a:ext cx="2098711" cy="1669065"/>
            <a:chOff x="374573" y="2699123"/>
            <a:chExt cx="2798281" cy="2225420"/>
          </a:xfrm>
        </p:grpSpPr>
        <p:sp>
          <p:nvSpPr>
            <p:cNvPr id="53" name="正方形/長方形 52"/>
            <p:cNvSpPr/>
            <p:nvPr/>
          </p:nvSpPr>
          <p:spPr>
            <a:xfrm>
              <a:off x="374573" y="2699123"/>
              <a:ext cx="187287" cy="22254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2985567" y="2699128"/>
              <a:ext cx="187287" cy="22254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rot="16200000">
              <a:off x="1677312" y="3616283"/>
              <a:ext cx="181781" cy="243472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正方形/長方形 55"/>
          <p:cNvSpPr/>
          <p:nvPr/>
        </p:nvSpPr>
        <p:spPr>
          <a:xfrm>
            <a:off x="78493" y="3830815"/>
            <a:ext cx="8985635" cy="1262213"/>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kumimoji="1" lang="ja-JP" altLang="en-US"/>
          </a:p>
        </p:txBody>
      </p:sp>
      <p:sp>
        <p:nvSpPr>
          <p:cNvPr id="50" name="テキスト ボックス 49"/>
          <p:cNvSpPr txBox="1"/>
          <p:nvPr/>
        </p:nvSpPr>
        <p:spPr>
          <a:xfrm>
            <a:off x="1735595" y="4055647"/>
            <a:ext cx="5579091" cy="300082"/>
          </a:xfrm>
          <a:prstGeom prst="rect">
            <a:avLst/>
          </a:prstGeom>
          <a:noFill/>
        </p:spPr>
        <p:txBody>
          <a:bodyPr wrap="none" lIns="68580" tIns="34290" rIns="68580" bIns="34290" rtlCol="0">
            <a:spAutoFit/>
          </a:bodyPr>
          <a:lstStyle/>
          <a:p>
            <a:r>
              <a:rPr lang="en-US" altLang="ja-JP" sz="1500" dirty="0">
                <a:latin typeface="HGP創英角ｺﾞｼｯｸUB" panose="020B0900000000000000" pitchFamily="50" charset="-128"/>
                <a:ea typeface="HGP創英角ｺﾞｼｯｸUB" panose="020B0900000000000000" pitchFamily="50" charset="-128"/>
              </a:rPr>
              <a:t>1</a:t>
            </a:r>
            <a:r>
              <a:rPr lang="ja-JP" altLang="en-US" sz="1500" dirty="0">
                <a:latin typeface="HGP創英角ｺﾞｼｯｸUB" panose="020B0900000000000000" pitchFamily="50" charset="-128"/>
                <a:ea typeface="HGP創英角ｺﾞｼｯｸUB" panose="020B0900000000000000" pitchFamily="50" charset="-128"/>
              </a:rPr>
              <a:t>ヶ月ごとに品質を保たせるために、新しく液に更新する必要がある。</a:t>
            </a:r>
          </a:p>
        </p:txBody>
      </p:sp>
      <p:sp>
        <p:nvSpPr>
          <p:cNvPr id="57" name="テキスト ボックス 56"/>
          <p:cNvSpPr txBox="1"/>
          <p:nvPr/>
        </p:nvSpPr>
        <p:spPr>
          <a:xfrm>
            <a:off x="1261241" y="4558255"/>
            <a:ext cx="7576782" cy="438582"/>
          </a:xfrm>
          <a:prstGeom prst="rect">
            <a:avLst/>
          </a:prstGeom>
          <a:noFill/>
        </p:spPr>
        <p:txBody>
          <a:bodyPr wrap="square" lIns="68580" tIns="34290" rIns="68580" bIns="34290" rtlCol="0">
            <a:spAutoFit/>
          </a:bodyPr>
          <a:lstStyle/>
          <a:p>
            <a:r>
              <a:rPr lang="ja-JP" altLang="en-US" sz="2400" dirty="0">
                <a:latin typeface="HGP創英角ｺﾞｼｯｸUB" panose="020B0900000000000000" pitchFamily="50" charset="-128"/>
                <a:ea typeface="HGP創英角ｺﾞｼｯｸUB" panose="020B0900000000000000" pitchFamily="50" charset="-128"/>
              </a:rPr>
              <a:t>建浴＝劣化した液を抜き取り、新しい液に張り替える</a:t>
            </a:r>
          </a:p>
        </p:txBody>
      </p:sp>
    </p:spTree>
    <p:extLst>
      <p:ext uri="{BB962C8B-B14F-4D97-AF65-F5344CB8AC3E}">
        <p14:creationId xmlns:p14="http://schemas.microsoft.com/office/powerpoint/2010/main" val="2022024820"/>
      </p:ext>
    </p:extLst>
  </p:cSld>
  <p:clrMapOvr>
    <a:masterClrMapping/>
  </p:clrMapOvr>
  <mc:AlternateContent xmlns:mc="http://schemas.openxmlformats.org/markup-compatibility/2006" xmlns:p14="http://schemas.microsoft.com/office/powerpoint/2010/main">
    <mc:Choice Requires="p14">
      <p:transition spd="slow" p14:dur="2000" advTm="26246"/>
    </mc:Choice>
    <mc:Fallback xmlns="">
      <p:transition spd="slow" advTm="2624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grpSp>
        <p:nvGrpSpPr>
          <p:cNvPr id="16" name="グループ化 15"/>
          <p:cNvGrpSpPr/>
          <p:nvPr/>
        </p:nvGrpSpPr>
        <p:grpSpPr>
          <a:xfrm>
            <a:off x="933547" y="1303581"/>
            <a:ext cx="2149079" cy="1909763"/>
            <a:chOff x="2159000" y="2714625"/>
            <a:chExt cx="2865438" cy="2546350"/>
          </a:xfrm>
        </p:grpSpPr>
        <p:grpSp>
          <p:nvGrpSpPr>
            <p:cNvPr id="18" name="グループ化 17"/>
            <p:cNvGrpSpPr/>
            <p:nvPr/>
          </p:nvGrpSpPr>
          <p:grpSpPr>
            <a:xfrm>
              <a:off x="2222500" y="2714625"/>
              <a:ext cx="2749550" cy="2546350"/>
              <a:chOff x="2222500" y="2714625"/>
              <a:chExt cx="2749550" cy="2546350"/>
            </a:xfrm>
          </p:grpSpPr>
          <p:sp>
            <p:nvSpPr>
              <p:cNvPr id="30" name="直方体 1"/>
              <p:cNvSpPr>
                <a:spLocks noChangeArrowheads="1"/>
              </p:cNvSpPr>
              <p:nvPr/>
            </p:nvSpPr>
            <p:spPr bwMode="auto">
              <a:xfrm>
                <a:off x="2222500" y="2714625"/>
                <a:ext cx="2749550" cy="2546350"/>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⑥</a:t>
                </a:r>
              </a:p>
              <a:p>
                <a:pPr eaLnBrk="1" hangingPunct="1">
                  <a:spcBef>
                    <a:spcPct val="0"/>
                  </a:spcBef>
                  <a:buFontTx/>
                  <a:buNone/>
                </a:pPr>
                <a:r>
                  <a:rPr lang="ja-JP" altLang="en-US" sz="1200" dirty="0">
                    <a:latin typeface="HG明朝B" pitchFamily="17" charset="-128"/>
                    <a:ea typeface="HG明朝B" pitchFamily="17" charset="-128"/>
                  </a:rPr>
                  <a:t>リューベ</a:t>
                </a:r>
              </a:p>
            </p:txBody>
          </p:sp>
          <p:sp>
            <p:nvSpPr>
              <p:cNvPr id="31" name="AutoShape 45"/>
              <p:cNvSpPr>
                <a:spLocks noChangeArrowheads="1"/>
              </p:cNvSpPr>
              <p:nvPr/>
            </p:nvSpPr>
            <p:spPr bwMode="auto">
              <a:xfrm rot="8107341" flipH="1">
                <a:off x="2292350" y="3502025"/>
                <a:ext cx="2581275" cy="384175"/>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100">
                  <a:latin typeface="HG明朝B" panose="02020809000000000000" pitchFamily="17" charset="-128"/>
                  <a:ea typeface="HG明朝B" panose="02020809000000000000" pitchFamily="17" charset="-128"/>
                </a:endParaRPr>
              </a:p>
            </p:txBody>
          </p:sp>
          <p:cxnSp>
            <p:nvCxnSpPr>
              <p:cNvPr id="32" name="直線コネクタ 12"/>
              <p:cNvCxnSpPr>
                <a:cxnSpLocks noChangeShapeType="1"/>
              </p:cNvCxnSpPr>
              <p:nvPr/>
            </p:nvCxnSpPr>
            <p:spPr bwMode="auto">
              <a:xfrm>
                <a:off x="4081463" y="2798763"/>
                <a:ext cx="0" cy="13970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AutoShape 45"/>
            <p:cNvSpPr>
              <a:spLocks noChangeArrowheads="1"/>
            </p:cNvSpPr>
            <p:nvPr/>
          </p:nvSpPr>
          <p:spPr bwMode="auto">
            <a:xfrm rot="8107341" flipH="1">
              <a:off x="2159000" y="3395663"/>
              <a:ext cx="2865438" cy="473075"/>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grpSp>
      <p:grpSp>
        <p:nvGrpSpPr>
          <p:cNvPr id="33" name="グループ化 32"/>
          <p:cNvGrpSpPr/>
          <p:nvPr/>
        </p:nvGrpSpPr>
        <p:grpSpPr>
          <a:xfrm>
            <a:off x="1647772" y="1304839"/>
            <a:ext cx="2149079" cy="1909763"/>
            <a:chOff x="3089275" y="2727325"/>
            <a:chExt cx="2865438" cy="2546350"/>
          </a:xfrm>
        </p:grpSpPr>
        <p:sp>
          <p:nvSpPr>
            <p:cNvPr id="34" name="直方体 1"/>
            <p:cNvSpPr>
              <a:spLocks noChangeArrowheads="1"/>
            </p:cNvSpPr>
            <p:nvPr/>
          </p:nvSpPr>
          <p:spPr bwMode="auto">
            <a:xfrm>
              <a:off x="3152775" y="2727325"/>
              <a:ext cx="2749550" cy="2546350"/>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⑤</a:t>
              </a:r>
            </a:p>
            <a:p>
              <a:pPr eaLnBrk="1" hangingPunct="1">
                <a:spcBef>
                  <a:spcPct val="0"/>
                </a:spcBef>
                <a:buFontTx/>
                <a:buNone/>
              </a:pPr>
              <a:r>
                <a:rPr lang="ja-JP" altLang="en-US" sz="1400" dirty="0">
                  <a:latin typeface="HG明朝B" pitchFamily="17" charset="-128"/>
                  <a:ea typeface="HG明朝B" pitchFamily="17" charset="-128"/>
                </a:rPr>
                <a:t>湯洗</a:t>
              </a:r>
            </a:p>
          </p:txBody>
        </p:sp>
        <p:sp>
          <p:nvSpPr>
            <p:cNvPr id="35" name="AutoShape 45"/>
            <p:cNvSpPr>
              <a:spLocks noChangeArrowheads="1"/>
            </p:cNvSpPr>
            <p:nvPr/>
          </p:nvSpPr>
          <p:spPr bwMode="auto">
            <a:xfrm rot="8107341" flipH="1">
              <a:off x="3089275" y="3392488"/>
              <a:ext cx="2865438" cy="473075"/>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sp>
          <p:nvSpPr>
            <p:cNvPr id="36" name="AutoShape 45"/>
            <p:cNvSpPr>
              <a:spLocks noChangeArrowheads="1"/>
            </p:cNvSpPr>
            <p:nvPr/>
          </p:nvSpPr>
          <p:spPr bwMode="auto">
            <a:xfrm rot="8107341" flipH="1">
              <a:off x="3222625" y="3498850"/>
              <a:ext cx="2581275" cy="384175"/>
            </a:xfrm>
            <a:prstGeom prst="parallelogram">
              <a:avLst>
                <a:gd name="adj" fmla="val 101532"/>
              </a:avLst>
            </a:prstGeom>
            <a:solidFill>
              <a:srgbClr val="A3A3E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cxnSp>
          <p:nvCxnSpPr>
            <p:cNvPr id="37" name="直線コネクタ 12"/>
            <p:cNvCxnSpPr>
              <a:cxnSpLocks noChangeShapeType="1"/>
            </p:cNvCxnSpPr>
            <p:nvPr/>
          </p:nvCxnSpPr>
          <p:spPr bwMode="auto">
            <a:xfrm>
              <a:off x="5011738" y="2795588"/>
              <a:ext cx="0" cy="13970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 name="グループ化 37"/>
          <p:cNvGrpSpPr/>
          <p:nvPr/>
        </p:nvGrpSpPr>
        <p:grpSpPr>
          <a:xfrm>
            <a:off x="2374886" y="1304837"/>
            <a:ext cx="2149079" cy="1909763"/>
            <a:chOff x="3089275" y="2727325"/>
            <a:chExt cx="2865438" cy="2546350"/>
          </a:xfrm>
        </p:grpSpPr>
        <p:sp>
          <p:nvSpPr>
            <p:cNvPr id="39" name="直方体 1"/>
            <p:cNvSpPr>
              <a:spLocks noChangeArrowheads="1"/>
            </p:cNvSpPr>
            <p:nvPr/>
          </p:nvSpPr>
          <p:spPr bwMode="auto">
            <a:xfrm>
              <a:off x="3152775" y="2727325"/>
              <a:ext cx="2749550" cy="2546350"/>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⑤</a:t>
              </a:r>
            </a:p>
            <a:p>
              <a:pPr eaLnBrk="1" hangingPunct="1">
                <a:spcBef>
                  <a:spcPct val="0"/>
                </a:spcBef>
                <a:buFontTx/>
                <a:buNone/>
              </a:pPr>
              <a:r>
                <a:rPr lang="ja-JP" altLang="en-US" sz="1400" dirty="0">
                  <a:latin typeface="HG明朝B" pitchFamily="17" charset="-128"/>
                  <a:ea typeface="HG明朝B" pitchFamily="17" charset="-128"/>
                </a:rPr>
                <a:t>湯洗</a:t>
              </a:r>
            </a:p>
          </p:txBody>
        </p:sp>
        <p:sp>
          <p:nvSpPr>
            <p:cNvPr id="40" name="AutoShape 45"/>
            <p:cNvSpPr>
              <a:spLocks noChangeArrowheads="1"/>
            </p:cNvSpPr>
            <p:nvPr/>
          </p:nvSpPr>
          <p:spPr bwMode="auto">
            <a:xfrm rot="8107341" flipH="1">
              <a:off x="3089275" y="3392488"/>
              <a:ext cx="2865438" cy="473075"/>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sp>
          <p:nvSpPr>
            <p:cNvPr id="41" name="AutoShape 45"/>
            <p:cNvSpPr>
              <a:spLocks noChangeArrowheads="1"/>
            </p:cNvSpPr>
            <p:nvPr/>
          </p:nvSpPr>
          <p:spPr bwMode="auto">
            <a:xfrm rot="8107341" flipH="1">
              <a:off x="3222625" y="3498850"/>
              <a:ext cx="2581275" cy="384175"/>
            </a:xfrm>
            <a:prstGeom prst="parallelogram">
              <a:avLst>
                <a:gd name="adj" fmla="val 101532"/>
              </a:avLst>
            </a:prstGeom>
            <a:solidFill>
              <a:srgbClr val="A3A3E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cxnSp>
          <p:nvCxnSpPr>
            <p:cNvPr id="42" name="直線コネクタ 12"/>
            <p:cNvCxnSpPr>
              <a:cxnSpLocks noChangeShapeType="1"/>
            </p:cNvCxnSpPr>
            <p:nvPr/>
          </p:nvCxnSpPr>
          <p:spPr bwMode="auto">
            <a:xfrm>
              <a:off x="5011738" y="2795588"/>
              <a:ext cx="0" cy="13970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グループ化 12"/>
          <p:cNvGrpSpPr/>
          <p:nvPr/>
        </p:nvGrpSpPr>
        <p:grpSpPr>
          <a:xfrm>
            <a:off x="3111041" y="1308750"/>
            <a:ext cx="2148996" cy="1910892"/>
            <a:chOff x="3982679" y="2721525"/>
            <a:chExt cx="2865328" cy="2547856"/>
          </a:xfrm>
        </p:grpSpPr>
        <p:grpSp>
          <p:nvGrpSpPr>
            <p:cNvPr id="11" name="グループ化 10"/>
            <p:cNvGrpSpPr/>
            <p:nvPr/>
          </p:nvGrpSpPr>
          <p:grpSpPr>
            <a:xfrm>
              <a:off x="3982679" y="2721525"/>
              <a:ext cx="2865328" cy="2547856"/>
              <a:chOff x="3982679" y="2721525"/>
              <a:chExt cx="2865328" cy="2547856"/>
            </a:xfrm>
          </p:grpSpPr>
          <p:grpSp>
            <p:nvGrpSpPr>
              <p:cNvPr id="44" name="グループ化 174"/>
              <p:cNvGrpSpPr>
                <a:grpSpLocks/>
              </p:cNvGrpSpPr>
              <p:nvPr/>
            </p:nvGrpSpPr>
            <p:grpSpPr bwMode="auto">
              <a:xfrm>
                <a:off x="3982679" y="2721525"/>
                <a:ext cx="2865328" cy="2547856"/>
                <a:chOff x="5376423" y="3060427"/>
                <a:chExt cx="2101313" cy="1472423"/>
              </a:xfrm>
            </p:grpSpPr>
            <p:sp>
              <p:nvSpPr>
                <p:cNvPr id="50" name="直方体 1"/>
                <p:cNvSpPr>
                  <a:spLocks noChangeArrowheads="1"/>
                </p:cNvSpPr>
                <p:nvPr/>
              </p:nvSpPr>
              <p:spPr bwMode="auto">
                <a:xfrm>
                  <a:off x="5423080"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④</a:t>
                  </a:r>
                </a:p>
                <a:p>
                  <a:pPr eaLnBrk="1" hangingPunct="1">
                    <a:spcBef>
                      <a:spcPct val="0"/>
                    </a:spcBef>
                    <a:buFontTx/>
                    <a:buNone/>
                  </a:pPr>
                  <a:r>
                    <a:rPr lang="ja-JP" altLang="en-US" sz="1400" dirty="0">
                      <a:latin typeface="HG明朝B" pitchFamily="17" charset="-128"/>
                      <a:ea typeface="HG明朝B" pitchFamily="17" charset="-128"/>
                    </a:rPr>
                    <a:t>ライト</a:t>
                  </a:r>
                </a:p>
              </p:txBody>
            </p:sp>
            <p:sp>
              <p:nvSpPr>
                <p:cNvPr id="51" name="AutoShape 45"/>
                <p:cNvSpPr>
                  <a:spLocks noChangeArrowheads="1"/>
                </p:cNvSpPr>
                <p:nvPr/>
              </p:nvSpPr>
              <p:spPr bwMode="auto">
                <a:xfrm rot="8107341" flipH="1">
                  <a:off x="5376423" y="3445199"/>
                  <a:ext cx="2101313" cy="273347"/>
                </a:xfrm>
                <a:prstGeom prst="parallelogram">
                  <a:avLst>
                    <a:gd name="adj" fmla="val 101644"/>
                  </a:avLst>
                </a:prstGeom>
                <a:solidFill>
                  <a:srgbClr val="FFFFFF"/>
                </a:solidFill>
                <a:ln w="6350">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grpSp>
            <p:nvGrpSpPr>
              <p:cNvPr id="46" name="グループ化 3"/>
              <p:cNvGrpSpPr>
                <a:grpSpLocks/>
              </p:cNvGrpSpPr>
              <p:nvPr/>
            </p:nvGrpSpPr>
            <p:grpSpPr bwMode="auto">
              <a:xfrm>
                <a:off x="5911873" y="2788885"/>
                <a:ext cx="232521" cy="431006"/>
                <a:chOff x="10691430" y="2103288"/>
                <a:chExt cx="232514" cy="430737"/>
              </a:xfrm>
            </p:grpSpPr>
            <p:cxnSp>
              <p:nvCxnSpPr>
                <p:cNvPr id="48" name="直線コネクタ 12"/>
                <p:cNvCxnSpPr>
                  <a:cxnSpLocks noChangeShapeType="1"/>
                </p:cNvCxnSpPr>
                <p:nvPr/>
              </p:nvCxnSpPr>
              <p:spPr bwMode="auto">
                <a:xfrm>
                  <a:off x="10691430" y="2103288"/>
                  <a:ext cx="13083" cy="422633"/>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コネクタ 12"/>
                <p:cNvCxnSpPr>
                  <a:cxnSpLocks noChangeShapeType="1"/>
                </p:cNvCxnSpPr>
                <p:nvPr/>
              </p:nvCxnSpPr>
              <p:spPr bwMode="auto">
                <a:xfrm>
                  <a:off x="10704513" y="2534025"/>
                  <a:ext cx="219431" cy="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7" name="AutoShape 45"/>
              <p:cNvSpPr>
                <a:spLocks noChangeArrowheads="1"/>
              </p:cNvSpPr>
              <p:nvPr/>
            </p:nvSpPr>
            <p:spPr bwMode="auto">
              <a:xfrm rot="8107341" flipH="1">
                <a:off x="4100264" y="3516117"/>
                <a:ext cx="2582941" cy="384415"/>
              </a:xfrm>
              <a:prstGeom prst="parallelogram">
                <a:avLst>
                  <a:gd name="adj" fmla="val 101594"/>
                </a:avLst>
              </a:prstGeom>
              <a:solidFill>
                <a:srgbClr val="A3A3E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cxnSp>
          <p:nvCxnSpPr>
            <p:cNvPr id="45" name="直線コネクタ 12"/>
            <p:cNvCxnSpPr>
              <a:cxnSpLocks noChangeShapeType="1"/>
            </p:cNvCxnSpPr>
            <p:nvPr/>
          </p:nvCxnSpPr>
          <p:spPr bwMode="auto">
            <a:xfrm flipH="1">
              <a:off x="4659956" y="3220875"/>
              <a:ext cx="1249065" cy="1232585"/>
            </a:xfrm>
            <a:prstGeom prst="line">
              <a:avLst/>
            </a:prstGeom>
            <a:noFill/>
            <a:ln w="6350"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2" name="直方体 1"/>
          <p:cNvSpPr>
            <a:spLocks noChangeArrowheads="1"/>
          </p:cNvSpPr>
          <p:nvPr/>
        </p:nvSpPr>
        <p:spPr bwMode="auto">
          <a:xfrm>
            <a:off x="3893767" y="1882003"/>
            <a:ext cx="1535906" cy="1337072"/>
          </a:xfrm>
          <a:prstGeom prst="cube">
            <a:avLst>
              <a:gd name="adj" fmla="val 8836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lIns="68580" tIns="34290" rIns="68580" bIns="34290"/>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grpSp>
        <p:nvGrpSpPr>
          <p:cNvPr id="53" name="グループ化 5"/>
          <p:cNvGrpSpPr>
            <a:grpSpLocks/>
          </p:cNvGrpSpPr>
          <p:nvPr/>
        </p:nvGrpSpPr>
        <p:grpSpPr bwMode="auto">
          <a:xfrm>
            <a:off x="4209979" y="1300488"/>
            <a:ext cx="2148996" cy="1910892"/>
            <a:chOff x="7911280" y="2035970"/>
            <a:chExt cx="2865241" cy="2546268"/>
          </a:xfrm>
        </p:grpSpPr>
        <p:grpSp>
          <p:nvGrpSpPr>
            <p:cNvPr id="54" name="グループ化 174"/>
            <p:cNvGrpSpPr>
              <a:grpSpLocks/>
            </p:cNvGrpSpPr>
            <p:nvPr/>
          </p:nvGrpSpPr>
          <p:grpSpPr bwMode="auto">
            <a:xfrm>
              <a:off x="7911280" y="2035970"/>
              <a:ext cx="2865241" cy="2546268"/>
              <a:chOff x="5376423" y="3060427"/>
              <a:chExt cx="2101313" cy="1472423"/>
            </a:xfrm>
          </p:grpSpPr>
          <p:sp>
            <p:nvSpPr>
              <p:cNvPr id="60" name="直方体 1"/>
              <p:cNvSpPr>
                <a:spLocks noChangeArrowheads="1"/>
              </p:cNvSpPr>
              <p:nvPr/>
            </p:nvSpPr>
            <p:spPr bwMode="auto">
              <a:xfrm>
                <a:off x="5423080"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④</a:t>
                </a:r>
              </a:p>
              <a:p>
                <a:pPr eaLnBrk="1" hangingPunct="1">
                  <a:spcBef>
                    <a:spcPct val="0"/>
                  </a:spcBef>
                  <a:buFontTx/>
                  <a:buNone/>
                </a:pPr>
                <a:r>
                  <a:rPr lang="ja-JP" altLang="en-US" sz="1400" dirty="0">
                    <a:latin typeface="HG明朝B" pitchFamily="17" charset="-128"/>
                    <a:ea typeface="HG明朝B" pitchFamily="17" charset="-128"/>
                  </a:rPr>
                  <a:t>ライト</a:t>
                </a:r>
              </a:p>
            </p:txBody>
          </p:sp>
          <p:sp>
            <p:nvSpPr>
              <p:cNvPr id="61" name="AutoShape 45"/>
              <p:cNvSpPr>
                <a:spLocks noChangeArrowheads="1"/>
              </p:cNvSpPr>
              <p:nvPr/>
            </p:nvSpPr>
            <p:spPr bwMode="auto">
              <a:xfrm rot="8107341" flipH="1">
                <a:off x="5376423" y="3445199"/>
                <a:ext cx="2101313" cy="273347"/>
              </a:xfrm>
              <a:prstGeom prst="parallelogram">
                <a:avLst>
                  <a:gd name="adj" fmla="val 101644"/>
                </a:avLst>
              </a:prstGeom>
              <a:solidFill>
                <a:srgbClr val="FFFFFF"/>
              </a:solidFill>
              <a:ln w="6350">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cxnSp>
          <p:nvCxnSpPr>
            <p:cNvPr id="55" name="直線コネクタ 12"/>
            <p:cNvCxnSpPr>
              <a:cxnSpLocks noChangeShapeType="1"/>
            </p:cNvCxnSpPr>
            <p:nvPr/>
          </p:nvCxnSpPr>
          <p:spPr bwMode="auto">
            <a:xfrm flipH="1">
              <a:off x="8588537" y="2535009"/>
              <a:ext cx="1249027" cy="1231817"/>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6" name="グループ化 3"/>
            <p:cNvGrpSpPr>
              <a:grpSpLocks/>
            </p:cNvGrpSpPr>
            <p:nvPr/>
          </p:nvGrpSpPr>
          <p:grpSpPr bwMode="auto">
            <a:xfrm>
              <a:off x="9840416" y="2103288"/>
              <a:ext cx="232514" cy="430737"/>
              <a:chOff x="10691430" y="2103288"/>
              <a:chExt cx="232514" cy="430737"/>
            </a:xfrm>
          </p:grpSpPr>
          <p:cxnSp>
            <p:nvCxnSpPr>
              <p:cNvPr id="58" name="直線コネクタ 12"/>
              <p:cNvCxnSpPr>
                <a:cxnSpLocks noChangeShapeType="1"/>
              </p:cNvCxnSpPr>
              <p:nvPr/>
            </p:nvCxnSpPr>
            <p:spPr bwMode="auto">
              <a:xfrm>
                <a:off x="10691430" y="2103288"/>
                <a:ext cx="13083" cy="422633"/>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12"/>
              <p:cNvCxnSpPr>
                <a:cxnSpLocks noChangeShapeType="1"/>
              </p:cNvCxnSpPr>
              <p:nvPr/>
            </p:nvCxnSpPr>
            <p:spPr bwMode="auto">
              <a:xfrm>
                <a:off x="10704513" y="2534025"/>
                <a:ext cx="219431" cy="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7" name="AutoShape 45"/>
            <p:cNvSpPr>
              <a:spLocks noChangeArrowheads="1"/>
            </p:cNvSpPr>
            <p:nvPr/>
          </p:nvSpPr>
          <p:spPr bwMode="auto">
            <a:xfrm rot="8107341" flipH="1">
              <a:off x="8028861" y="2830067"/>
              <a:ext cx="2582863" cy="384175"/>
            </a:xfrm>
            <a:prstGeom prst="parallelogram">
              <a:avLst>
                <a:gd name="adj" fmla="val 101594"/>
              </a:avLst>
            </a:prstGeom>
            <a:solidFill>
              <a:srgbClr val="A3A3E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grpSp>
        <p:nvGrpSpPr>
          <p:cNvPr id="62" name="グループ化 14"/>
          <p:cNvGrpSpPr>
            <a:grpSpLocks/>
          </p:cNvGrpSpPr>
          <p:nvPr/>
        </p:nvGrpSpPr>
        <p:grpSpPr bwMode="auto">
          <a:xfrm>
            <a:off x="4912641" y="1299296"/>
            <a:ext cx="2148433" cy="1910891"/>
            <a:chOff x="3000159" y="3108705"/>
            <a:chExt cx="2101313" cy="1472423"/>
          </a:xfrm>
        </p:grpSpPr>
        <p:grpSp>
          <p:nvGrpSpPr>
            <p:cNvPr id="63" name="グループ化 174"/>
            <p:cNvGrpSpPr>
              <a:grpSpLocks/>
            </p:cNvGrpSpPr>
            <p:nvPr/>
          </p:nvGrpSpPr>
          <p:grpSpPr bwMode="auto">
            <a:xfrm>
              <a:off x="3000159" y="3108705"/>
              <a:ext cx="2101313" cy="1472423"/>
              <a:chOff x="5376423" y="3060427"/>
              <a:chExt cx="2101313" cy="1472423"/>
            </a:xfrm>
          </p:grpSpPr>
          <p:sp>
            <p:nvSpPr>
              <p:cNvPr id="65" name="直方体 1"/>
              <p:cNvSpPr>
                <a:spLocks noChangeArrowheads="1"/>
              </p:cNvSpPr>
              <p:nvPr/>
            </p:nvSpPr>
            <p:spPr bwMode="auto">
              <a:xfrm>
                <a:off x="5423079"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a:latin typeface="HG明朝B" pitchFamily="17" charset="-128"/>
                    <a:ea typeface="HG明朝B" pitchFamily="17" charset="-128"/>
                  </a:rPr>
                  <a:t>③</a:t>
                </a:r>
              </a:p>
              <a:p>
                <a:pPr eaLnBrk="1" hangingPunct="1">
                  <a:spcBef>
                    <a:spcPct val="0"/>
                  </a:spcBef>
                  <a:buFontTx/>
                  <a:buNone/>
                </a:pPr>
                <a:r>
                  <a:rPr lang="ja-JP" altLang="en-US" sz="1400">
                    <a:latin typeface="HG明朝B" pitchFamily="17" charset="-128"/>
                    <a:ea typeface="HG明朝B" pitchFamily="17" charset="-128"/>
                  </a:rPr>
                  <a:t>水洗２</a:t>
                </a:r>
              </a:p>
            </p:txBody>
          </p:sp>
          <p:sp>
            <p:nvSpPr>
              <p:cNvPr id="66" name="AutoShape 45"/>
              <p:cNvSpPr>
                <a:spLocks noChangeArrowheads="1"/>
              </p:cNvSpPr>
              <p:nvPr/>
            </p:nvSpPr>
            <p:spPr bwMode="auto">
              <a:xfrm rot="8107341" flipH="1">
                <a:off x="5376423" y="3445199"/>
                <a:ext cx="2101313" cy="273347"/>
              </a:xfrm>
              <a:prstGeom prst="parallelogram">
                <a:avLst>
                  <a:gd name="adj" fmla="val 101644"/>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sp>
            <p:nvSpPr>
              <p:cNvPr id="67" name="AutoShape 45"/>
              <p:cNvSpPr>
                <a:spLocks noChangeArrowheads="1"/>
              </p:cNvSpPr>
              <p:nvPr/>
            </p:nvSpPr>
            <p:spPr bwMode="auto">
              <a:xfrm rot="8107341" flipH="1">
                <a:off x="5472889" y="3506297"/>
                <a:ext cx="1894661" cy="222017"/>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00">
                  <a:latin typeface="HG明朝B" panose="02020809000000000000" pitchFamily="17" charset="-128"/>
                  <a:ea typeface="HG明朝B" panose="02020809000000000000" pitchFamily="17" charset="-128"/>
                </a:endParaRPr>
              </a:p>
            </p:txBody>
          </p:sp>
        </p:grpSp>
        <p:cxnSp>
          <p:nvCxnSpPr>
            <p:cNvPr id="64" name="直線コネクタ 12"/>
            <p:cNvCxnSpPr>
              <a:cxnSpLocks noChangeShapeType="1"/>
            </p:cNvCxnSpPr>
            <p:nvPr/>
          </p:nvCxnSpPr>
          <p:spPr bwMode="auto">
            <a:xfrm>
              <a:off x="4410435" y="3148551"/>
              <a:ext cx="0" cy="80428"/>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 name="グループ化 14"/>
          <p:cNvGrpSpPr>
            <a:grpSpLocks/>
          </p:cNvGrpSpPr>
          <p:nvPr/>
        </p:nvGrpSpPr>
        <p:grpSpPr bwMode="auto">
          <a:xfrm>
            <a:off x="5598577" y="1299296"/>
            <a:ext cx="2148433" cy="1910891"/>
            <a:chOff x="3000159" y="3108705"/>
            <a:chExt cx="2101313" cy="1472423"/>
          </a:xfrm>
        </p:grpSpPr>
        <p:grpSp>
          <p:nvGrpSpPr>
            <p:cNvPr id="69" name="グループ化 174"/>
            <p:cNvGrpSpPr>
              <a:grpSpLocks/>
            </p:cNvGrpSpPr>
            <p:nvPr/>
          </p:nvGrpSpPr>
          <p:grpSpPr bwMode="auto">
            <a:xfrm>
              <a:off x="3000159" y="3108705"/>
              <a:ext cx="2101313" cy="1472423"/>
              <a:chOff x="5376423" y="3060427"/>
              <a:chExt cx="2101313" cy="1472423"/>
            </a:xfrm>
          </p:grpSpPr>
          <p:sp>
            <p:nvSpPr>
              <p:cNvPr id="71" name="直方体 1"/>
              <p:cNvSpPr>
                <a:spLocks noChangeArrowheads="1"/>
              </p:cNvSpPr>
              <p:nvPr/>
            </p:nvSpPr>
            <p:spPr bwMode="auto">
              <a:xfrm>
                <a:off x="5423080"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a:latin typeface="HG明朝B" pitchFamily="17" charset="-128"/>
                    <a:ea typeface="HG明朝B" pitchFamily="17" charset="-128"/>
                  </a:rPr>
                  <a:t>②</a:t>
                </a:r>
              </a:p>
              <a:p>
                <a:pPr eaLnBrk="1" hangingPunct="1">
                  <a:spcBef>
                    <a:spcPct val="0"/>
                  </a:spcBef>
                  <a:buFontTx/>
                  <a:buNone/>
                </a:pPr>
                <a:r>
                  <a:rPr lang="ja-JP" altLang="en-US" sz="1400">
                    <a:latin typeface="HG明朝B" pitchFamily="17" charset="-128"/>
                    <a:ea typeface="HG明朝B" pitchFamily="17" charset="-128"/>
                  </a:rPr>
                  <a:t>水洗１</a:t>
                </a:r>
              </a:p>
            </p:txBody>
          </p:sp>
          <p:sp>
            <p:nvSpPr>
              <p:cNvPr id="72" name="AutoShape 45"/>
              <p:cNvSpPr>
                <a:spLocks noChangeArrowheads="1"/>
              </p:cNvSpPr>
              <p:nvPr/>
            </p:nvSpPr>
            <p:spPr bwMode="auto">
              <a:xfrm rot="8107341" flipH="1">
                <a:off x="5376423" y="3445199"/>
                <a:ext cx="2101313" cy="273347"/>
              </a:xfrm>
              <a:prstGeom prst="parallelogram">
                <a:avLst>
                  <a:gd name="adj" fmla="val 101644"/>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sp>
            <p:nvSpPr>
              <p:cNvPr id="73" name="AutoShape 45"/>
              <p:cNvSpPr>
                <a:spLocks noChangeArrowheads="1"/>
              </p:cNvSpPr>
              <p:nvPr/>
            </p:nvSpPr>
            <p:spPr bwMode="auto">
              <a:xfrm rot="8107341" flipH="1">
                <a:off x="5473919" y="3506297"/>
                <a:ext cx="1893497" cy="222017"/>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00">
                  <a:latin typeface="HG明朝B" panose="02020809000000000000" pitchFamily="17" charset="-128"/>
                  <a:ea typeface="HG明朝B" panose="02020809000000000000" pitchFamily="17" charset="-128"/>
                </a:endParaRPr>
              </a:p>
            </p:txBody>
          </p:sp>
        </p:grpSp>
        <p:cxnSp>
          <p:nvCxnSpPr>
            <p:cNvPr id="70" name="直線コネクタ 12"/>
            <p:cNvCxnSpPr>
              <a:cxnSpLocks noChangeShapeType="1"/>
            </p:cNvCxnSpPr>
            <p:nvPr/>
          </p:nvCxnSpPr>
          <p:spPr bwMode="auto">
            <a:xfrm>
              <a:off x="4410435" y="3148551"/>
              <a:ext cx="0" cy="80428"/>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グループ化 14"/>
          <p:cNvGrpSpPr>
            <a:grpSpLocks/>
          </p:cNvGrpSpPr>
          <p:nvPr/>
        </p:nvGrpSpPr>
        <p:grpSpPr bwMode="auto">
          <a:xfrm>
            <a:off x="6316839" y="1300549"/>
            <a:ext cx="2148433" cy="1910891"/>
            <a:chOff x="3000159" y="3108705"/>
            <a:chExt cx="2101313" cy="1472423"/>
          </a:xfrm>
        </p:grpSpPr>
        <p:grpSp>
          <p:nvGrpSpPr>
            <p:cNvPr id="75" name="グループ化 174"/>
            <p:cNvGrpSpPr>
              <a:grpSpLocks/>
            </p:cNvGrpSpPr>
            <p:nvPr/>
          </p:nvGrpSpPr>
          <p:grpSpPr bwMode="auto">
            <a:xfrm>
              <a:off x="3000159" y="3108705"/>
              <a:ext cx="2101313" cy="1472423"/>
              <a:chOff x="5376423" y="3060427"/>
              <a:chExt cx="2101313" cy="1472423"/>
            </a:xfrm>
          </p:grpSpPr>
          <p:sp>
            <p:nvSpPr>
              <p:cNvPr id="77" name="直方体 1"/>
              <p:cNvSpPr>
                <a:spLocks noChangeArrowheads="1"/>
              </p:cNvSpPr>
              <p:nvPr/>
            </p:nvSpPr>
            <p:spPr bwMode="auto">
              <a:xfrm>
                <a:off x="5414998"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①</a:t>
                </a:r>
              </a:p>
              <a:p>
                <a:pPr eaLnBrk="1" hangingPunct="1">
                  <a:spcBef>
                    <a:spcPct val="0"/>
                  </a:spcBef>
                  <a:buFontTx/>
                  <a:buNone/>
                </a:pPr>
                <a:r>
                  <a:rPr lang="ja-JP" altLang="en-US" sz="1400" dirty="0">
                    <a:latin typeface="HG明朝B" pitchFamily="17" charset="-128"/>
                    <a:ea typeface="HG明朝B" pitchFamily="17" charset="-128"/>
                  </a:rPr>
                  <a:t>硫酸</a:t>
                </a:r>
              </a:p>
            </p:txBody>
          </p:sp>
          <p:sp>
            <p:nvSpPr>
              <p:cNvPr id="78" name="AutoShape 45"/>
              <p:cNvSpPr>
                <a:spLocks noChangeArrowheads="1"/>
              </p:cNvSpPr>
              <p:nvPr/>
            </p:nvSpPr>
            <p:spPr bwMode="auto">
              <a:xfrm rot="8107341" flipH="1">
                <a:off x="5376423" y="3445199"/>
                <a:ext cx="2101313" cy="273347"/>
              </a:xfrm>
              <a:prstGeom prst="parallelogram">
                <a:avLst>
                  <a:gd name="adj" fmla="val 101644"/>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sp>
            <p:nvSpPr>
              <p:cNvPr id="79" name="AutoShape 45"/>
              <p:cNvSpPr>
                <a:spLocks noChangeArrowheads="1"/>
              </p:cNvSpPr>
              <p:nvPr/>
            </p:nvSpPr>
            <p:spPr bwMode="auto">
              <a:xfrm rot="8107341" flipH="1">
                <a:off x="5473611" y="3506249"/>
                <a:ext cx="1893497" cy="222017"/>
              </a:xfrm>
              <a:prstGeom prst="parallelogram">
                <a:avLst>
                  <a:gd name="adj" fmla="val 101650"/>
                </a:avLst>
              </a:prstGeom>
              <a:solidFill>
                <a:schemeClr val="accent2">
                  <a:lumMod val="40000"/>
                  <a:lumOff val="6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00">
                  <a:latin typeface="HG明朝B" panose="02020809000000000000" pitchFamily="17" charset="-128"/>
                  <a:ea typeface="HG明朝B" panose="02020809000000000000" pitchFamily="17" charset="-128"/>
                </a:endParaRPr>
              </a:p>
            </p:txBody>
          </p:sp>
        </p:grpSp>
        <p:cxnSp>
          <p:nvCxnSpPr>
            <p:cNvPr id="76" name="直線コネクタ 12"/>
            <p:cNvCxnSpPr>
              <a:cxnSpLocks noChangeShapeType="1"/>
            </p:cNvCxnSpPr>
            <p:nvPr/>
          </p:nvCxnSpPr>
          <p:spPr bwMode="auto">
            <a:xfrm>
              <a:off x="4410435" y="3148551"/>
              <a:ext cx="0" cy="80428"/>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3" name="テキスト ボックス 142"/>
          <p:cNvSpPr txBox="1"/>
          <p:nvPr/>
        </p:nvSpPr>
        <p:spPr>
          <a:xfrm>
            <a:off x="90892" y="545335"/>
            <a:ext cx="3819796" cy="438581"/>
          </a:xfrm>
          <a:prstGeom prst="rect">
            <a:avLst/>
          </a:prstGeom>
          <a:noFill/>
        </p:spPr>
        <p:txBody>
          <a:bodyPr wrap="none" lIns="68580" tIns="34290" rIns="68580" bIns="34290" rtlCol="0">
            <a:spAutoFit/>
          </a:bodyPr>
          <a:lstStyle/>
          <a:p>
            <a:r>
              <a:rPr lang="ja-JP" altLang="en-US" sz="2400" b="1" dirty="0">
                <a:latin typeface="Meiryo UI" panose="020B0604030504040204" pitchFamily="50" charset="-128"/>
                <a:ea typeface="Meiryo UI" panose="020B0604030504040204" pitchFamily="50" charset="-128"/>
              </a:rPr>
              <a:t>リューベ建浴はどうやるの？？</a:t>
            </a:r>
          </a:p>
        </p:txBody>
      </p:sp>
      <p:grpSp>
        <p:nvGrpSpPr>
          <p:cNvPr id="250" name="グループ化 249"/>
          <p:cNvGrpSpPr/>
          <p:nvPr/>
        </p:nvGrpSpPr>
        <p:grpSpPr>
          <a:xfrm>
            <a:off x="5614652" y="3737122"/>
            <a:ext cx="3032389" cy="594911"/>
            <a:chOff x="6263093" y="1547871"/>
            <a:chExt cx="4043185" cy="793215"/>
          </a:xfrm>
        </p:grpSpPr>
        <p:grpSp>
          <p:nvGrpSpPr>
            <p:cNvPr id="154" name="グループ化 153"/>
            <p:cNvGrpSpPr/>
            <p:nvPr/>
          </p:nvGrpSpPr>
          <p:grpSpPr>
            <a:xfrm>
              <a:off x="7805461" y="1558892"/>
              <a:ext cx="462709" cy="760162"/>
              <a:chOff x="7067322" y="1228382"/>
              <a:chExt cx="462709" cy="760162"/>
            </a:xfrm>
          </p:grpSpPr>
          <p:grpSp>
            <p:nvGrpSpPr>
              <p:cNvPr id="14" name="グループ化 13"/>
              <p:cNvGrpSpPr/>
              <p:nvPr/>
            </p:nvGrpSpPr>
            <p:grpSpPr>
              <a:xfrm>
                <a:off x="7067322" y="1228382"/>
                <a:ext cx="462709" cy="760162"/>
                <a:chOff x="7067322" y="1228382"/>
                <a:chExt cx="462709" cy="760162"/>
              </a:xfrm>
            </p:grpSpPr>
            <p:cxnSp>
              <p:nvCxnSpPr>
                <p:cNvPr id="3" name="直線コネクタ 2"/>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円弧 5"/>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5" name="円弧 144"/>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6" name="円弧 145"/>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7" name="円弧 146"/>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48" name="直線コネクタ 147"/>
                <p:cNvCxnSpPr>
                  <a:stCxn id="145" idx="2"/>
                  <a:endCxn id="6"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1" name="円弧 150"/>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53" name="正方形/長方形 152"/>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5" name="グループ化 154"/>
            <p:cNvGrpSpPr/>
            <p:nvPr/>
          </p:nvGrpSpPr>
          <p:grpSpPr>
            <a:xfrm>
              <a:off x="7287672" y="1558893"/>
              <a:ext cx="462709" cy="760162"/>
              <a:chOff x="7067322" y="1228382"/>
              <a:chExt cx="462709" cy="760162"/>
            </a:xfrm>
          </p:grpSpPr>
          <p:grpSp>
            <p:nvGrpSpPr>
              <p:cNvPr id="156" name="グループ化 155"/>
              <p:cNvGrpSpPr/>
              <p:nvPr/>
            </p:nvGrpSpPr>
            <p:grpSpPr>
              <a:xfrm>
                <a:off x="7067322" y="1228382"/>
                <a:ext cx="462709" cy="760162"/>
                <a:chOff x="7067322" y="1228382"/>
                <a:chExt cx="462709" cy="760162"/>
              </a:xfrm>
            </p:grpSpPr>
            <p:cxnSp>
              <p:nvCxnSpPr>
                <p:cNvPr id="158" name="直線コネクタ 157"/>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0" name="円弧 159"/>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1" name="円弧 160"/>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2" name="円弧 161"/>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3" name="円弧 162"/>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64" name="直線コネクタ 163"/>
                <p:cNvCxnSpPr>
                  <a:stCxn id="161" idx="2"/>
                  <a:endCxn id="160"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7" name="円弧 166"/>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57" name="正方形/長方形 156"/>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p:cNvGrpSpPr/>
            <p:nvPr/>
          </p:nvGrpSpPr>
          <p:grpSpPr>
            <a:xfrm>
              <a:off x="6769867" y="1547871"/>
              <a:ext cx="462709" cy="760162"/>
              <a:chOff x="7067322" y="1228382"/>
              <a:chExt cx="462709" cy="760162"/>
            </a:xfrm>
          </p:grpSpPr>
          <p:grpSp>
            <p:nvGrpSpPr>
              <p:cNvPr id="169" name="グループ化 168"/>
              <p:cNvGrpSpPr/>
              <p:nvPr/>
            </p:nvGrpSpPr>
            <p:grpSpPr>
              <a:xfrm>
                <a:off x="7067322" y="1228382"/>
                <a:ext cx="462709" cy="760162"/>
                <a:chOff x="7067322" y="1228382"/>
                <a:chExt cx="462709" cy="760162"/>
              </a:xfrm>
            </p:grpSpPr>
            <p:cxnSp>
              <p:nvCxnSpPr>
                <p:cNvPr id="171" name="直線コネクタ 170"/>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3" name="円弧 172"/>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4" name="円弧 173"/>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5" name="円弧 174"/>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6" name="円弧 175"/>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77" name="直線コネクタ 176"/>
                <p:cNvCxnSpPr>
                  <a:stCxn id="174" idx="2"/>
                  <a:endCxn id="173"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8" name="直線コネクタ 177"/>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0" name="円弧 179"/>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70" name="正方形/長方形 169"/>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1" name="グループ化 180"/>
            <p:cNvGrpSpPr/>
            <p:nvPr/>
          </p:nvGrpSpPr>
          <p:grpSpPr>
            <a:xfrm>
              <a:off x="8312232" y="1569906"/>
              <a:ext cx="462709" cy="760162"/>
              <a:chOff x="7067322" y="1228382"/>
              <a:chExt cx="462709" cy="760162"/>
            </a:xfrm>
          </p:grpSpPr>
          <p:grpSp>
            <p:nvGrpSpPr>
              <p:cNvPr id="182" name="グループ化 181"/>
              <p:cNvGrpSpPr/>
              <p:nvPr/>
            </p:nvGrpSpPr>
            <p:grpSpPr>
              <a:xfrm>
                <a:off x="7067322" y="1228382"/>
                <a:ext cx="462709" cy="760162"/>
                <a:chOff x="7067322" y="1228382"/>
                <a:chExt cx="462709" cy="760162"/>
              </a:xfrm>
            </p:grpSpPr>
            <p:cxnSp>
              <p:nvCxnSpPr>
                <p:cNvPr id="184" name="直線コネクタ 183"/>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6" name="円弧 185"/>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7" name="円弧 186"/>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8" name="円弧 187"/>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9" name="円弧 188"/>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0" name="直線コネクタ 189"/>
                <p:cNvCxnSpPr>
                  <a:stCxn id="187" idx="2"/>
                  <a:endCxn id="186"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3" name="円弧 192"/>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83" name="正方形/長方形 182"/>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4" name="グループ化 193"/>
            <p:cNvGrpSpPr/>
            <p:nvPr/>
          </p:nvGrpSpPr>
          <p:grpSpPr>
            <a:xfrm>
              <a:off x="8819006" y="1569907"/>
              <a:ext cx="462709" cy="760162"/>
              <a:chOff x="7067322" y="1228382"/>
              <a:chExt cx="462709" cy="760162"/>
            </a:xfrm>
          </p:grpSpPr>
          <p:grpSp>
            <p:nvGrpSpPr>
              <p:cNvPr id="195" name="グループ化 194"/>
              <p:cNvGrpSpPr/>
              <p:nvPr/>
            </p:nvGrpSpPr>
            <p:grpSpPr>
              <a:xfrm>
                <a:off x="7067322" y="1228382"/>
                <a:ext cx="462709" cy="760162"/>
                <a:chOff x="7067322" y="1228382"/>
                <a:chExt cx="462709" cy="760162"/>
              </a:xfrm>
            </p:grpSpPr>
            <p:cxnSp>
              <p:nvCxnSpPr>
                <p:cNvPr id="197" name="直線コネクタ 196"/>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9" name="円弧 198"/>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0" name="円弧 199"/>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1" name="円弧 200"/>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2" name="円弧 201"/>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03" name="直線コネクタ 202"/>
                <p:cNvCxnSpPr>
                  <a:stCxn id="200" idx="2"/>
                  <a:endCxn id="199"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6" name="円弧 205"/>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96" name="正方形/長方形 195"/>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7" name="グループ化 206"/>
            <p:cNvGrpSpPr/>
            <p:nvPr/>
          </p:nvGrpSpPr>
          <p:grpSpPr>
            <a:xfrm>
              <a:off x="6263093" y="1547872"/>
              <a:ext cx="462709" cy="760162"/>
              <a:chOff x="7067322" y="1228382"/>
              <a:chExt cx="462709" cy="760162"/>
            </a:xfrm>
          </p:grpSpPr>
          <p:grpSp>
            <p:nvGrpSpPr>
              <p:cNvPr id="208" name="グループ化 207"/>
              <p:cNvGrpSpPr/>
              <p:nvPr/>
            </p:nvGrpSpPr>
            <p:grpSpPr>
              <a:xfrm>
                <a:off x="7067322" y="1228382"/>
                <a:ext cx="462709" cy="760162"/>
                <a:chOff x="7067322" y="1228382"/>
                <a:chExt cx="462709" cy="760162"/>
              </a:xfrm>
            </p:grpSpPr>
            <p:cxnSp>
              <p:nvCxnSpPr>
                <p:cNvPr id="210" name="直線コネクタ 209"/>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2" name="円弧 211"/>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3" name="円弧 212"/>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4" name="円弧 213"/>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5" name="円弧 214"/>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6" name="直線コネクタ 215"/>
                <p:cNvCxnSpPr>
                  <a:stCxn id="213" idx="2"/>
                  <a:endCxn id="212"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9" name="円弧 218"/>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09" name="正方形/長方形 208"/>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0" name="グループ化 219"/>
            <p:cNvGrpSpPr/>
            <p:nvPr/>
          </p:nvGrpSpPr>
          <p:grpSpPr>
            <a:xfrm>
              <a:off x="9843569" y="1580924"/>
              <a:ext cx="462709" cy="760162"/>
              <a:chOff x="7067322" y="1228382"/>
              <a:chExt cx="462709" cy="760162"/>
            </a:xfrm>
          </p:grpSpPr>
          <p:grpSp>
            <p:nvGrpSpPr>
              <p:cNvPr id="221" name="グループ化 220"/>
              <p:cNvGrpSpPr/>
              <p:nvPr/>
            </p:nvGrpSpPr>
            <p:grpSpPr>
              <a:xfrm>
                <a:off x="7067322" y="1228382"/>
                <a:ext cx="462709" cy="760162"/>
                <a:chOff x="7067322" y="1228382"/>
                <a:chExt cx="462709" cy="760162"/>
              </a:xfrm>
            </p:grpSpPr>
            <p:cxnSp>
              <p:nvCxnSpPr>
                <p:cNvPr id="223" name="直線コネクタ 222"/>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5" name="円弧 224"/>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6" name="円弧 225"/>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7" name="円弧 226"/>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8" name="円弧 227"/>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29" name="直線コネクタ 228"/>
                <p:cNvCxnSpPr>
                  <a:stCxn id="226" idx="2"/>
                  <a:endCxn id="225"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2" name="円弧 231"/>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22" name="正方形/長方形 221"/>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3" name="グループ化 232"/>
            <p:cNvGrpSpPr/>
            <p:nvPr/>
          </p:nvGrpSpPr>
          <p:grpSpPr>
            <a:xfrm>
              <a:off x="9336797" y="1580922"/>
              <a:ext cx="462709" cy="760162"/>
              <a:chOff x="7067322" y="1228382"/>
              <a:chExt cx="462709" cy="760162"/>
            </a:xfrm>
          </p:grpSpPr>
          <p:grpSp>
            <p:nvGrpSpPr>
              <p:cNvPr id="234" name="グループ化 233"/>
              <p:cNvGrpSpPr/>
              <p:nvPr/>
            </p:nvGrpSpPr>
            <p:grpSpPr>
              <a:xfrm>
                <a:off x="7067322" y="1228382"/>
                <a:ext cx="462709" cy="760162"/>
                <a:chOff x="7067322" y="1228382"/>
                <a:chExt cx="462709" cy="760162"/>
              </a:xfrm>
            </p:grpSpPr>
            <p:cxnSp>
              <p:nvCxnSpPr>
                <p:cNvPr id="236" name="直線コネクタ 235"/>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8" name="円弧 237"/>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9" name="円弧 238"/>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0" name="円弧 239"/>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1" name="円弧 240"/>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42" name="直線コネクタ 241"/>
                <p:cNvCxnSpPr>
                  <a:stCxn id="239" idx="2"/>
                  <a:endCxn id="238"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5" name="円弧 244"/>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35" name="正方形/長方形 234"/>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46" name="円弧 245"/>
          <p:cNvSpPr/>
          <p:nvPr/>
        </p:nvSpPr>
        <p:spPr>
          <a:xfrm>
            <a:off x="7932323" y="3468584"/>
            <a:ext cx="685800" cy="685800"/>
          </a:xfrm>
          <a:prstGeom prst="arc">
            <a:avLst/>
          </a:prstGeom>
          <a:ln w="12700"/>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kumimoji="1" lang="ja-JP" altLang="en-US"/>
          </a:p>
        </p:txBody>
      </p:sp>
      <p:sp>
        <p:nvSpPr>
          <p:cNvPr id="247" name="円弧 246"/>
          <p:cNvSpPr/>
          <p:nvPr/>
        </p:nvSpPr>
        <p:spPr>
          <a:xfrm flipH="1">
            <a:off x="5602256" y="3435535"/>
            <a:ext cx="685800" cy="685800"/>
          </a:xfrm>
          <a:prstGeom prst="arc">
            <a:avLst/>
          </a:prstGeom>
          <a:ln w="12700"/>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kumimoji="1" lang="ja-JP" altLang="en-US"/>
          </a:p>
        </p:txBody>
      </p:sp>
      <p:sp>
        <p:nvSpPr>
          <p:cNvPr id="248" name="テキスト ボックス 247"/>
          <p:cNvSpPr txBox="1"/>
          <p:nvPr/>
        </p:nvSpPr>
        <p:spPr>
          <a:xfrm>
            <a:off x="4362858" y="3923031"/>
            <a:ext cx="1126751" cy="346249"/>
          </a:xfrm>
          <a:prstGeom prst="rect">
            <a:avLst/>
          </a:prstGeom>
          <a:noFill/>
        </p:spPr>
        <p:txBody>
          <a:bodyPr wrap="none" lIns="68580" tIns="34290" rIns="68580" bIns="34290" rtlCol="0">
            <a:spAutoFit/>
          </a:bodyPr>
          <a:lstStyle/>
          <a:p>
            <a:r>
              <a:rPr lang="ja-JP" altLang="en-US" sz="1800" dirty="0"/>
              <a:t>廃ライト液</a:t>
            </a:r>
          </a:p>
        </p:txBody>
      </p:sp>
      <p:sp>
        <p:nvSpPr>
          <p:cNvPr id="249" name="テキスト ボックス 248"/>
          <p:cNvSpPr txBox="1"/>
          <p:nvPr/>
        </p:nvSpPr>
        <p:spPr>
          <a:xfrm>
            <a:off x="6725976" y="3286806"/>
            <a:ext cx="757660" cy="346249"/>
          </a:xfrm>
          <a:prstGeom prst="rect">
            <a:avLst/>
          </a:prstGeom>
          <a:noFill/>
        </p:spPr>
        <p:txBody>
          <a:bodyPr wrap="none" lIns="68580" tIns="34290" rIns="68580" bIns="34290" rtlCol="0">
            <a:spAutoFit/>
          </a:bodyPr>
          <a:lstStyle/>
          <a:p>
            <a:r>
              <a:rPr lang="ja-JP" altLang="en-US" sz="1800" dirty="0"/>
              <a:t>計８缶</a:t>
            </a:r>
          </a:p>
        </p:txBody>
      </p:sp>
      <p:sp>
        <p:nvSpPr>
          <p:cNvPr id="4" name="テキスト ボックス 3"/>
          <p:cNvSpPr txBox="1"/>
          <p:nvPr/>
        </p:nvSpPr>
        <p:spPr>
          <a:xfrm>
            <a:off x="2110073" y="4688779"/>
            <a:ext cx="5418791"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①ライト槽建浴時、廃ライト液を８缶採取する</a:t>
            </a: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767" y="3339839"/>
            <a:ext cx="2175845" cy="1284466"/>
          </a:xfrm>
          <a:prstGeom prst="rect">
            <a:avLst/>
          </a:prstGeom>
          <a:ln>
            <a:solidFill>
              <a:schemeClr val="tx1"/>
            </a:solidFill>
          </a:ln>
        </p:spPr>
      </p:pic>
      <p:sp>
        <p:nvSpPr>
          <p:cNvPr id="7" name="左矢印 6"/>
          <p:cNvSpPr/>
          <p:nvPr/>
        </p:nvSpPr>
        <p:spPr>
          <a:xfrm flipH="1">
            <a:off x="3320606" y="3902369"/>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675" y="83892"/>
            <a:ext cx="726511" cy="109379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51" name="テキスト ボックス 250"/>
          <p:cNvSpPr txBox="1"/>
          <p:nvPr/>
        </p:nvSpPr>
        <p:spPr>
          <a:xfrm>
            <a:off x="7261290" y="440220"/>
            <a:ext cx="1703832" cy="715580"/>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2100" b="1" dirty="0">
                <a:latin typeface="Meiryo UI" panose="020B0604030504040204" pitchFamily="50" charset="-128"/>
                <a:ea typeface="Meiryo UI" panose="020B0604030504040204" pitchFamily="50" charset="-128"/>
              </a:rPr>
              <a:t>標準作業書を</a:t>
            </a:r>
            <a:endParaRPr lang="en-US" altLang="ja-JP" sz="2100" b="1" dirty="0">
              <a:latin typeface="Meiryo UI" panose="020B0604030504040204" pitchFamily="50" charset="-128"/>
              <a:ea typeface="Meiryo UI" panose="020B0604030504040204" pitchFamily="50" charset="-128"/>
            </a:endParaRPr>
          </a:p>
          <a:p>
            <a:pPr algn="ctr"/>
            <a:r>
              <a:rPr lang="ja-JP" altLang="en-US" sz="2100" b="1" dirty="0">
                <a:latin typeface="Meiryo UI" panose="020B0604030504040204" pitchFamily="50" charset="-128"/>
                <a:ea typeface="Meiryo UI" panose="020B0604030504040204" pitchFamily="50" charset="-128"/>
              </a:rPr>
              <a:t>元に作成</a:t>
            </a:r>
          </a:p>
        </p:txBody>
      </p:sp>
    </p:spTree>
    <p:custDataLst>
      <p:tags r:id="rId1"/>
    </p:custDataLst>
    <p:extLst>
      <p:ext uri="{BB962C8B-B14F-4D97-AF65-F5344CB8AC3E}">
        <p14:creationId xmlns:p14="http://schemas.microsoft.com/office/powerpoint/2010/main" val="2933958579"/>
      </p:ext>
    </p:extLst>
  </p:cSld>
  <p:clrMapOvr>
    <a:masterClrMapping/>
  </p:clrMapOvr>
  <mc:AlternateContent xmlns:mc="http://schemas.openxmlformats.org/markup-compatibility/2006" xmlns:p14="http://schemas.microsoft.com/office/powerpoint/2010/main">
    <mc:Choice Requires="p14">
      <p:transition spd="slow" p14:dur="2000" advTm="8927"/>
    </mc:Choice>
    <mc:Fallback xmlns="">
      <p:transition spd="slow" advTm="89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13"/>
                                        </p:tgtEl>
                                      </p:cBhvr>
                                    </p:animEffect>
                                    <p:animScale>
                                      <p:cBhvr>
                                        <p:cTn id="7" dur="125" autoRev="1" fill="hold"/>
                                        <p:tgtEl>
                                          <p:spTgt spid="13"/>
                                        </p:tgtEl>
                                      </p:cBhvr>
                                      <p:by x="105000" y="105000"/>
                                    </p:animScale>
                                  </p:childTnLst>
                                </p:cTn>
                              </p:par>
                              <p:par>
                                <p:cTn id="8" presetID="26" presetClass="emph" presetSubtype="0" fill="hold" nodeType="withEffect">
                                  <p:stCondLst>
                                    <p:cond delay="0"/>
                                  </p:stCondLst>
                                  <p:childTnLst>
                                    <p:animEffect transition="out" filter="fade">
                                      <p:cBhvr>
                                        <p:cTn id="9" dur="250" tmFilter="0, 0; .2, .5; .8, .5; 1, 0"/>
                                        <p:tgtEl>
                                          <p:spTgt spid="53"/>
                                        </p:tgtEl>
                                      </p:cBhvr>
                                    </p:animEffect>
                                    <p:animScale>
                                      <p:cBhvr>
                                        <p:cTn id="10" dur="125" autoRev="1" fill="hold"/>
                                        <p:tgtEl>
                                          <p:spTgt spid="53"/>
                                        </p:tgtEl>
                                      </p:cBhvr>
                                      <p:by x="105000" y="105000"/>
                                    </p:animScale>
                                  </p:childTnLst>
                                </p:cTn>
                              </p:par>
                            </p:childTnLst>
                          </p:cTn>
                        </p:par>
                        <p:par>
                          <p:cTn id="11" fill="hold">
                            <p:stCondLst>
                              <p:cond delay="25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25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250"/>
                                        <p:tgtEl>
                                          <p:spTgt spid="7"/>
                                        </p:tgtEl>
                                      </p:cBhvr>
                                    </p:animEffect>
                                  </p:childTnLst>
                                </p:cTn>
                              </p:par>
                            </p:childTnLst>
                          </p:cTn>
                        </p:par>
                        <p:par>
                          <p:cTn id="19" fill="hold">
                            <p:stCondLst>
                              <p:cond delay="750"/>
                            </p:stCondLst>
                            <p:childTnLst>
                              <p:par>
                                <p:cTn id="20" presetID="22" presetClass="entr" presetSubtype="4" fill="hold" grpId="0" nodeType="afterEffect">
                                  <p:stCondLst>
                                    <p:cond delay="0"/>
                                  </p:stCondLst>
                                  <p:childTnLst>
                                    <p:set>
                                      <p:cBhvr>
                                        <p:cTn id="21" dur="1" fill="hold">
                                          <p:stCondLst>
                                            <p:cond delay="0"/>
                                          </p:stCondLst>
                                        </p:cTn>
                                        <p:tgtEl>
                                          <p:spTgt spid="248"/>
                                        </p:tgtEl>
                                        <p:attrNameLst>
                                          <p:attrName>style.visibility</p:attrName>
                                        </p:attrNameLst>
                                      </p:cBhvr>
                                      <p:to>
                                        <p:strVal val="visible"/>
                                      </p:to>
                                    </p:set>
                                    <p:animEffect transition="in" filter="wipe(down)">
                                      <p:cBhvr>
                                        <p:cTn id="22" dur="250"/>
                                        <p:tgtEl>
                                          <p:spTgt spid="248"/>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50"/>
                                        </p:tgtEl>
                                        <p:attrNameLst>
                                          <p:attrName>style.visibility</p:attrName>
                                        </p:attrNameLst>
                                      </p:cBhvr>
                                      <p:to>
                                        <p:strVal val="visible"/>
                                      </p:to>
                                    </p:set>
                                    <p:animEffect transition="in" filter="wipe(left)">
                                      <p:cBhvr>
                                        <p:cTn id="26" dur="250"/>
                                        <p:tgtEl>
                                          <p:spTgt spid="250"/>
                                        </p:tgtEl>
                                      </p:cBhvr>
                                    </p:animEffect>
                                  </p:childTnLst>
                                </p:cTn>
                              </p:par>
                            </p:childTnLst>
                          </p:cTn>
                        </p:par>
                        <p:par>
                          <p:cTn id="27" fill="hold">
                            <p:stCondLst>
                              <p:cond delay="1250"/>
                            </p:stCondLst>
                            <p:childTnLst>
                              <p:par>
                                <p:cTn id="28" presetID="22" presetClass="entr" presetSubtype="4" fill="hold" grpId="0" nodeType="afterEffect">
                                  <p:stCondLst>
                                    <p:cond delay="0"/>
                                  </p:stCondLst>
                                  <p:childTnLst>
                                    <p:set>
                                      <p:cBhvr>
                                        <p:cTn id="29" dur="1" fill="hold">
                                          <p:stCondLst>
                                            <p:cond delay="0"/>
                                          </p:stCondLst>
                                        </p:cTn>
                                        <p:tgtEl>
                                          <p:spTgt spid="247"/>
                                        </p:tgtEl>
                                        <p:attrNameLst>
                                          <p:attrName>style.visibility</p:attrName>
                                        </p:attrNameLst>
                                      </p:cBhvr>
                                      <p:to>
                                        <p:strVal val="visible"/>
                                      </p:to>
                                    </p:set>
                                    <p:animEffect transition="in" filter="wipe(down)">
                                      <p:cBhvr>
                                        <p:cTn id="30" dur="250"/>
                                        <p:tgtEl>
                                          <p:spTgt spid="24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46"/>
                                        </p:tgtEl>
                                        <p:attrNameLst>
                                          <p:attrName>style.visibility</p:attrName>
                                        </p:attrNameLst>
                                      </p:cBhvr>
                                      <p:to>
                                        <p:strVal val="visible"/>
                                      </p:to>
                                    </p:set>
                                    <p:animEffect transition="in" filter="wipe(down)">
                                      <p:cBhvr>
                                        <p:cTn id="33" dur="250"/>
                                        <p:tgtEl>
                                          <p:spTgt spid="246"/>
                                        </p:tgtEl>
                                      </p:cBhvr>
                                    </p:animEffect>
                                  </p:childTnLst>
                                </p:cTn>
                              </p:par>
                            </p:childTnLst>
                          </p:cTn>
                        </p:par>
                        <p:par>
                          <p:cTn id="34" fill="hold">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wipe(down)">
                                      <p:cBhvr>
                                        <p:cTn id="37" dur="25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47" grpId="0" animBg="1"/>
      <p:bldP spid="248" grpId="0"/>
      <p:bldP spid="249"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直方体 1"/>
          <p:cNvSpPr>
            <a:spLocks noChangeArrowheads="1"/>
          </p:cNvSpPr>
          <p:nvPr/>
        </p:nvSpPr>
        <p:spPr bwMode="auto">
          <a:xfrm>
            <a:off x="347273" y="1255921"/>
            <a:ext cx="3599747" cy="3359089"/>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lIns="68580" tIns="34290" rIns="68580" bIns="34290"/>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⑥</a:t>
            </a:r>
          </a:p>
          <a:p>
            <a:pPr eaLnBrk="1" hangingPunct="1">
              <a:spcBef>
                <a:spcPct val="0"/>
              </a:spcBef>
              <a:buFontTx/>
              <a:buNone/>
            </a:pPr>
            <a:r>
              <a:rPr lang="ja-JP" altLang="en-US" sz="1200" dirty="0">
                <a:latin typeface="HG明朝B" pitchFamily="17" charset="-128"/>
                <a:ea typeface="HG明朝B" pitchFamily="17" charset="-128"/>
              </a:rPr>
              <a:t>リューベ</a:t>
            </a:r>
          </a:p>
        </p:txBody>
      </p:sp>
      <p:sp>
        <p:nvSpPr>
          <p:cNvPr id="31" name="AutoShape 45"/>
          <p:cNvSpPr>
            <a:spLocks noChangeArrowheads="1"/>
          </p:cNvSpPr>
          <p:nvPr/>
        </p:nvSpPr>
        <p:spPr bwMode="auto">
          <a:xfrm rot="8107341" flipH="1">
            <a:off x="438721" y="2294642"/>
            <a:ext cx="3379439" cy="506795"/>
          </a:xfrm>
          <a:prstGeom prst="parallelogram">
            <a:avLst>
              <a:gd name="adj" fmla="val 101650"/>
            </a:avLst>
          </a:prstGeom>
          <a:solidFill>
            <a:schemeClr val="accent2">
              <a:lumMod val="40000"/>
              <a:lumOff val="60000"/>
            </a:schemeClr>
          </a:solidFill>
          <a:ln>
            <a:noFill/>
          </a:ln>
        </p:spPr>
        <p:txBody>
          <a:bodyPr wrap="none" lIns="68580" tIns="34290" rIns="68580" bIns="3429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100">
              <a:latin typeface="HG明朝B" panose="02020809000000000000" pitchFamily="17" charset="-128"/>
              <a:ea typeface="HG明朝B" panose="02020809000000000000" pitchFamily="17" charset="-128"/>
            </a:endParaRPr>
          </a:p>
        </p:txBody>
      </p:sp>
      <p:cxnSp>
        <p:nvCxnSpPr>
          <p:cNvPr id="32" name="直線コネクタ 12"/>
          <p:cNvCxnSpPr>
            <a:cxnSpLocks noChangeShapeType="1"/>
          </p:cNvCxnSpPr>
          <p:nvPr/>
        </p:nvCxnSpPr>
        <p:spPr bwMode="auto">
          <a:xfrm>
            <a:off x="2781052" y="1366915"/>
            <a:ext cx="0" cy="184289"/>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AutoShape 45"/>
          <p:cNvSpPr>
            <a:spLocks noChangeArrowheads="1"/>
          </p:cNvSpPr>
          <p:nvPr/>
        </p:nvSpPr>
        <p:spPr bwMode="auto">
          <a:xfrm rot="8107341" flipH="1">
            <a:off x="264138" y="2154331"/>
            <a:ext cx="3751469" cy="624070"/>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4131179" cy="438581"/>
          </a:xfrm>
          <a:prstGeom prst="rect">
            <a:avLst/>
          </a:prstGeom>
          <a:noFill/>
        </p:spPr>
        <p:txBody>
          <a:bodyPr wrap="none" lIns="68580" tIns="34290" rIns="68580" bIns="34290" rtlCol="0">
            <a:spAutoFit/>
          </a:bodyPr>
          <a:lstStyle/>
          <a:p>
            <a:r>
              <a:rPr lang="ja-JP" altLang="en-US" sz="2400" b="1" dirty="0"/>
              <a:t>リューベ建浴はどうやるの？？</a:t>
            </a:r>
          </a:p>
        </p:txBody>
      </p:sp>
      <p:grpSp>
        <p:nvGrpSpPr>
          <p:cNvPr id="86" name="グループ化 85"/>
          <p:cNvGrpSpPr/>
          <p:nvPr/>
        </p:nvGrpSpPr>
        <p:grpSpPr>
          <a:xfrm>
            <a:off x="305662" y="2222654"/>
            <a:ext cx="958466" cy="1355075"/>
            <a:chOff x="6786391" y="2930488"/>
            <a:chExt cx="1277955" cy="1806766"/>
          </a:xfrm>
        </p:grpSpPr>
        <p:grpSp>
          <p:nvGrpSpPr>
            <p:cNvPr id="255" name="グループ化 254"/>
            <p:cNvGrpSpPr/>
            <p:nvPr/>
          </p:nvGrpSpPr>
          <p:grpSpPr>
            <a:xfrm>
              <a:off x="6786391" y="2930488"/>
              <a:ext cx="771180" cy="1299989"/>
              <a:chOff x="6048251" y="3316077"/>
              <a:chExt cx="771180" cy="1299989"/>
            </a:xfrm>
          </p:grpSpPr>
          <p:sp>
            <p:nvSpPr>
              <p:cNvPr id="4" name="フローチャート : 結合子 3"/>
              <p:cNvSpPr/>
              <p:nvPr/>
            </p:nvSpPr>
            <p:spPr>
              <a:xfrm>
                <a:off x="6444868" y="3316077"/>
                <a:ext cx="275421" cy="28643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a:stCxn id="4" idx="4"/>
              </p:cNvCxnSpPr>
              <p:nvPr/>
            </p:nvCxnSpPr>
            <p:spPr>
              <a:xfrm flipH="1">
                <a:off x="6411807" y="3602516"/>
                <a:ext cx="170772" cy="275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a:off x="6158430" y="3778786"/>
                <a:ext cx="77118" cy="17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p:cNvCxnSpPr/>
              <p:nvPr/>
            </p:nvCxnSpPr>
            <p:spPr>
              <a:xfrm flipH="1" flipV="1">
                <a:off x="6654190" y="3756753"/>
                <a:ext cx="165241" cy="1101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a:xfrm flipH="1">
                <a:off x="6180464" y="3734718"/>
                <a:ext cx="330505" cy="550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a:off x="6544019" y="3745735"/>
                <a:ext cx="132203" cy="22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a:xfrm flipH="1">
                <a:off x="6048251" y="4263526"/>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p:cNvCxnSpPr/>
              <p:nvPr/>
            </p:nvCxnSpPr>
            <p:spPr>
              <a:xfrm>
                <a:off x="6477909" y="4329627"/>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 name="グループ化 219"/>
            <p:cNvGrpSpPr/>
            <p:nvPr/>
          </p:nvGrpSpPr>
          <p:grpSpPr>
            <a:xfrm rot="5568416">
              <a:off x="7122403" y="3343624"/>
              <a:ext cx="462709" cy="760162"/>
              <a:chOff x="7067322" y="1228382"/>
              <a:chExt cx="462709" cy="760162"/>
            </a:xfrm>
          </p:grpSpPr>
          <p:grpSp>
            <p:nvGrpSpPr>
              <p:cNvPr id="221" name="グループ化 220"/>
              <p:cNvGrpSpPr/>
              <p:nvPr/>
            </p:nvGrpSpPr>
            <p:grpSpPr>
              <a:xfrm>
                <a:off x="7067322" y="1228382"/>
                <a:ext cx="462709" cy="760162"/>
                <a:chOff x="7067322" y="1228382"/>
                <a:chExt cx="462709" cy="760162"/>
              </a:xfrm>
            </p:grpSpPr>
            <p:cxnSp>
              <p:nvCxnSpPr>
                <p:cNvPr id="223" name="直線コネクタ 222"/>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5" name="円弧 224"/>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6" name="円弧 225"/>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7" name="円弧 226"/>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8" name="円弧 227"/>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29" name="直線コネクタ 228"/>
                <p:cNvCxnSpPr>
                  <a:stCxn id="226" idx="2"/>
                  <a:endCxn id="225"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2" name="円弧 231"/>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22" name="正方形/長方形 221"/>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アーチ 1"/>
            <p:cNvSpPr/>
            <p:nvPr/>
          </p:nvSpPr>
          <p:spPr>
            <a:xfrm>
              <a:off x="7149946" y="3822854"/>
              <a:ext cx="914400" cy="914400"/>
            </a:xfrm>
            <a:prstGeom prst="blockArc">
              <a:avLst>
                <a:gd name="adj1" fmla="val 16426099"/>
                <a:gd name="adj2" fmla="val 203483"/>
                <a:gd name="adj3" fmla="val 926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58" name="グループ化 257"/>
          <p:cNvGrpSpPr/>
          <p:nvPr/>
        </p:nvGrpSpPr>
        <p:grpSpPr>
          <a:xfrm>
            <a:off x="826209" y="1710370"/>
            <a:ext cx="958466" cy="1355075"/>
            <a:chOff x="6786391" y="2930488"/>
            <a:chExt cx="1277955" cy="1806766"/>
          </a:xfrm>
        </p:grpSpPr>
        <p:grpSp>
          <p:nvGrpSpPr>
            <p:cNvPr id="259" name="グループ化 258"/>
            <p:cNvGrpSpPr/>
            <p:nvPr/>
          </p:nvGrpSpPr>
          <p:grpSpPr>
            <a:xfrm>
              <a:off x="6786391" y="2930488"/>
              <a:ext cx="771180" cy="1299989"/>
              <a:chOff x="6048251" y="3316077"/>
              <a:chExt cx="771180" cy="1299989"/>
            </a:xfrm>
          </p:grpSpPr>
          <p:sp>
            <p:nvSpPr>
              <p:cNvPr id="274" name="フローチャート : 結合子 273"/>
              <p:cNvSpPr/>
              <p:nvPr/>
            </p:nvSpPr>
            <p:spPr>
              <a:xfrm>
                <a:off x="6444868" y="3316077"/>
                <a:ext cx="275421" cy="28643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5" name="直線コネクタ 274"/>
              <p:cNvCxnSpPr>
                <a:stCxn id="274" idx="4"/>
              </p:cNvCxnSpPr>
              <p:nvPr/>
            </p:nvCxnSpPr>
            <p:spPr>
              <a:xfrm flipH="1">
                <a:off x="6411807" y="3602516"/>
                <a:ext cx="170772" cy="275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a:xfrm>
                <a:off x="6158430" y="3778786"/>
                <a:ext cx="77118" cy="17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p:cNvCxnSpPr/>
              <p:nvPr/>
            </p:nvCxnSpPr>
            <p:spPr>
              <a:xfrm flipH="1" flipV="1">
                <a:off x="6654190" y="3756753"/>
                <a:ext cx="165241" cy="1101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p:cNvCxnSpPr/>
              <p:nvPr/>
            </p:nvCxnSpPr>
            <p:spPr>
              <a:xfrm flipH="1">
                <a:off x="6180464" y="3734718"/>
                <a:ext cx="330505" cy="550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a:off x="6544019" y="3745735"/>
                <a:ext cx="132203" cy="22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p:nvPr/>
            </p:nvCxnSpPr>
            <p:spPr>
              <a:xfrm flipH="1">
                <a:off x="6048251" y="4263526"/>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直線コネクタ 280"/>
              <p:cNvCxnSpPr/>
              <p:nvPr/>
            </p:nvCxnSpPr>
            <p:spPr>
              <a:xfrm>
                <a:off x="6477909" y="4329627"/>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グループ化 259"/>
            <p:cNvGrpSpPr/>
            <p:nvPr/>
          </p:nvGrpSpPr>
          <p:grpSpPr>
            <a:xfrm rot="5568416">
              <a:off x="7122403" y="3343624"/>
              <a:ext cx="462709" cy="760162"/>
              <a:chOff x="7067322" y="1228382"/>
              <a:chExt cx="462709" cy="760162"/>
            </a:xfrm>
          </p:grpSpPr>
          <p:grpSp>
            <p:nvGrpSpPr>
              <p:cNvPr id="262" name="グループ化 261"/>
              <p:cNvGrpSpPr/>
              <p:nvPr/>
            </p:nvGrpSpPr>
            <p:grpSpPr>
              <a:xfrm>
                <a:off x="7067322" y="1228382"/>
                <a:ext cx="462709" cy="760162"/>
                <a:chOff x="7067322" y="1228382"/>
                <a:chExt cx="462709" cy="760162"/>
              </a:xfrm>
            </p:grpSpPr>
            <p:cxnSp>
              <p:nvCxnSpPr>
                <p:cNvPr id="264" name="直線コネクタ 263"/>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6" name="円弧 265"/>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7" name="円弧 266"/>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8" name="円弧 267"/>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9" name="円弧 268"/>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70" name="直線コネクタ 269"/>
                <p:cNvCxnSpPr>
                  <a:stCxn id="267" idx="2"/>
                  <a:endCxn id="266"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1" name="直線コネクタ 270"/>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2" name="直線コネクタ 271"/>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3" name="円弧 272"/>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63" name="正方形/長方形 262"/>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1" name="アーチ 260"/>
            <p:cNvSpPr/>
            <p:nvPr/>
          </p:nvSpPr>
          <p:spPr>
            <a:xfrm>
              <a:off x="7149946" y="3822854"/>
              <a:ext cx="914400" cy="914400"/>
            </a:xfrm>
            <a:prstGeom prst="blockArc">
              <a:avLst>
                <a:gd name="adj1" fmla="val 16426099"/>
                <a:gd name="adj2" fmla="val 203483"/>
                <a:gd name="adj3" fmla="val 926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82" name="グループ化 281"/>
          <p:cNvGrpSpPr/>
          <p:nvPr/>
        </p:nvGrpSpPr>
        <p:grpSpPr>
          <a:xfrm>
            <a:off x="1346756" y="1206349"/>
            <a:ext cx="958466" cy="1355075"/>
            <a:chOff x="6786391" y="2930488"/>
            <a:chExt cx="1277955" cy="1806766"/>
          </a:xfrm>
        </p:grpSpPr>
        <p:grpSp>
          <p:nvGrpSpPr>
            <p:cNvPr id="283" name="グループ化 282"/>
            <p:cNvGrpSpPr/>
            <p:nvPr/>
          </p:nvGrpSpPr>
          <p:grpSpPr>
            <a:xfrm>
              <a:off x="6786391" y="2930488"/>
              <a:ext cx="771180" cy="1299989"/>
              <a:chOff x="6048251" y="3316077"/>
              <a:chExt cx="771180" cy="1299989"/>
            </a:xfrm>
          </p:grpSpPr>
          <p:sp>
            <p:nvSpPr>
              <p:cNvPr id="298" name="フローチャート : 結合子 297"/>
              <p:cNvSpPr/>
              <p:nvPr/>
            </p:nvSpPr>
            <p:spPr>
              <a:xfrm>
                <a:off x="6444868" y="3316077"/>
                <a:ext cx="275421" cy="28643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9" name="直線コネクタ 298"/>
              <p:cNvCxnSpPr>
                <a:stCxn id="298" idx="4"/>
              </p:cNvCxnSpPr>
              <p:nvPr/>
            </p:nvCxnSpPr>
            <p:spPr>
              <a:xfrm flipH="1">
                <a:off x="6411807" y="3602516"/>
                <a:ext cx="170772" cy="275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a:off x="6158430" y="3778786"/>
                <a:ext cx="77118" cy="17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flipH="1" flipV="1">
                <a:off x="6654190" y="3756753"/>
                <a:ext cx="165241" cy="1101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flipH="1">
                <a:off x="6180464" y="3734718"/>
                <a:ext cx="330505" cy="550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a:off x="6544019" y="3745735"/>
                <a:ext cx="132203" cy="22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flipH="1">
                <a:off x="6048251" y="4263526"/>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p:nvPr/>
            </p:nvCxnSpPr>
            <p:spPr>
              <a:xfrm>
                <a:off x="6477909" y="4329627"/>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グループ化 283"/>
            <p:cNvGrpSpPr/>
            <p:nvPr/>
          </p:nvGrpSpPr>
          <p:grpSpPr>
            <a:xfrm rot="5568416">
              <a:off x="7122403" y="3343624"/>
              <a:ext cx="462709" cy="760162"/>
              <a:chOff x="7067322" y="1228382"/>
              <a:chExt cx="462709" cy="760162"/>
            </a:xfrm>
          </p:grpSpPr>
          <p:grpSp>
            <p:nvGrpSpPr>
              <p:cNvPr id="286" name="グループ化 285"/>
              <p:cNvGrpSpPr/>
              <p:nvPr/>
            </p:nvGrpSpPr>
            <p:grpSpPr>
              <a:xfrm>
                <a:off x="7067322" y="1228382"/>
                <a:ext cx="462709" cy="760162"/>
                <a:chOff x="7067322" y="1228382"/>
                <a:chExt cx="462709" cy="760162"/>
              </a:xfrm>
            </p:grpSpPr>
            <p:cxnSp>
              <p:nvCxnSpPr>
                <p:cNvPr id="288" name="直線コネクタ 287"/>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0" name="円弧 289"/>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1" name="円弧 290"/>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2" name="円弧 291"/>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3" name="円弧 292"/>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94" name="直線コネクタ 293"/>
                <p:cNvCxnSpPr>
                  <a:stCxn id="291" idx="2"/>
                  <a:endCxn id="290"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7" name="円弧 296"/>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87" name="正方形/長方形 286"/>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5" name="アーチ 284"/>
            <p:cNvSpPr/>
            <p:nvPr/>
          </p:nvSpPr>
          <p:spPr>
            <a:xfrm>
              <a:off x="7149946" y="3822854"/>
              <a:ext cx="914400" cy="914400"/>
            </a:xfrm>
            <a:prstGeom prst="blockArc">
              <a:avLst>
                <a:gd name="adj1" fmla="val 16426099"/>
                <a:gd name="adj2" fmla="val 203483"/>
                <a:gd name="adj3" fmla="val 926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06" name="グループ化 305"/>
          <p:cNvGrpSpPr/>
          <p:nvPr/>
        </p:nvGrpSpPr>
        <p:grpSpPr>
          <a:xfrm>
            <a:off x="1834252" y="710590"/>
            <a:ext cx="958466" cy="1355075"/>
            <a:chOff x="6786391" y="2930488"/>
            <a:chExt cx="1277955" cy="1806766"/>
          </a:xfrm>
        </p:grpSpPr>
        <p:grpSp>
          <p:nvGrpSpPr>
            <p:cNvPr id="307" name="グループ化 306"/>
            <p:cNvGrpSpPr/>
            <p:nvPr/>
          </p:nvGrpSpPr>
          <p:grpSpPr>
            <a:xfrm>
              <a:off x="6786391" y="2930488"/>
              <a:ext cx="771180" cy="1299989"/>
              <a:chOff x="6048251" y="3316077"/>
              <a:chExt cx="771180" cy="1299989"/>
            </a:xfrm>
          </p:grpSpPr>
          <p:sp>
            <p:nvSpPr>
              <p:cNvPr id="322" name="フローチャート : 結合子 321"/>
              <p:cNvSpPr/>
              <p:nvPr/>
            </p:nvSpPr>
            <p:spPr>
              <a:xfrm>
                <a:off x="6444868" y="3316077"/>
                <a:ext cx="275421" cy="28643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3" name="直線コネクタ 322"/>
              <p:cNvCxnSpPr>
                <a:stCxn id="322" idx="4"/>
              </p:cNvCxnSpPr>
              <p:nvPr/>
            </p:nvCxnSpPr>
            <p:spPr>
              <a:xfrm flipH="1">
                <a:off x="6411807" y="3602516"/>
                <a:ext cx="170772" cy="275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p:cNvCxnSpPr/>
              <p:nvPr/>
            </p:nvCxnSpPr>
            <p:spPr>
              <a:xfrm>
                <a:off x="6158430" y="3778786"/>
                <a:ext cx="77118" cy="17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p:cNvCxnSpPr/>
              <p:nvPr/>
            </p:nvCxnSpPr>
            <p:spPr>
              <a:xfrm flipH="1" flipV="1">
                <a:off x="6654190" y="3756753"/>
                <a:ext cx="165241" cy="1101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p:cNvCxnSpPr/>
              <p:nvPr/>
            </p:nvCxnSpPr>
            <p:spPr>
              <a:xfrm flipH="1">
                <a:off x="6180464" y="3734718"/>
                <a:ext cx="330505" cy="550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p:cNvCxnSpPr/>
              <p:nvPr/>
            </p:nvCxnSpPr>
            <p:spPr>
              <a:xfrm>
                <a:off x="6544019" y="3745735"/>
                <a:ext cx="132203" cy="22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p:cNvCxnSpPr/>
              <p:nvPr/>
            </p:nvCxnSpPr>
            <p:spPr>
              <a:xfrm flipH="1">
                <a:off x="6048251" y="4263526"/>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p:nvPr/>
            </p:nvCxnSpPr>
            <p:spPr>
              <a:xfrm>
                <a:off x="6477909" y="4329627"/>
                <a:ext cx="187286" cy="286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 name="グループ化 307"/>
            <p:cNvGrpSpPr/>
            <p:nvPr/>
          </p:nvGrpSpPr>
          <p:grpSpPr>
            <a:xfrm rot="5568416">
              <a:off x="7122403" y="3343624"/>
              <a:ext cx="462709" cy="760162"/>
              <a:chOff x="7067322" y="1228382"/>
              <a:chExt cx="462709" cy="760162"/>
            </a:xfrm>
          </p:grpSpPr>
          <p:grpSp>
            <p:nvGrpSpPr>
              <p:cNvPr id="310" name="グループ化 309"/>
              <p:cNvGrpSpPr/>
              <p:nvPr/>
            </p:nvGrpSpPr>
            <p:grpSpPr>
              <a:xfrm>
                <a:off x="7067322" y="1228382"/>
                <a:ext cx="462709" cy="760162"/>
                <a:chOff x="7067322" y="1228382"/>
                <a:chExt cx="462709" cy="760162"/>
              </a:xfrm>
            </p:grpSpPr>
            <p:cxnSp>
              <p:nvCxnSpPr>
                <p:cNvPr id="312" name="直線コネクタ 311"/>
                <p:cNvCxnSpPr/>
                <p:nvPr/>
              </p:nvCxnSpPr>
              <p:spPr>
                <a:xfrm>
                  <a:off x="7072829" y="1304068"/>
                  <a:ext cx="0" cy="61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3" name="直線コネクタ 312"/>
                <p:cNvCxnSpPr/>
                <p:nvPr/>
              </p:nvCxnSpPr>
              <p:spPr>
                <a:xfrm>
                  <a:off x="7524521" y="1366092"/>
                  <a:ext cx="0" cy="5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4" name="円弧 313"/>
                <p:cNvSpPr/>
                <p:nvPr/>
              </p:nvSpPr>
              <p:spPr>
                <a:xfrm rot="5400000">
                  <a:off x="7326219" y="179574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5" name="円弧 314"/>
                <p:cNvSpPr/>
                <p:nvPr/>
              </p:nvSpPr>
              <p:spPr>
                <a:xfrm rot="16200000" flipH="1">
                  <a:off x="7094865" y="179574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6" name="円弧 315"/>
                <p:cNvSpPr/>
                <p:nvPr/>
              </p:nvSpPr>
              <p:spPr>
                <a:xfrm rot="5400000" flipH="1" flipV="1">
                  <a:off x="7094866" y="1200839"/>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7" name="円弧 316"/>
                <p:cNvSpPr/>
                <p:nvPr/>
              </p:nvSpPr>
              <p:spPr>
                <a:xfrm rot="16200000" flipV="1">
                  <a:off x="7127917" y="1200840"/>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18" name="直線コネクタ 317"/>
                <p:cNvCxnSpPr>
                  <a:stCxn id="315" idx="2"/>
                  <a:endCxn id="314" idx="2"/>
                </p:cNvCxnSpPr>
                <p:nvPr/>
              </p:nvCxnSpPr>
              <p:spPr>
                <a:xfrm>
                  <a:off x="7177492" y="1988543"/>
                  <a:ext cx="231353"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9" name="直線コネクタ 318"/>
                <p:cNvCxnSpPr/>
                <p:nvPr/>
              </p:nvCxnSpPr>
              <p:spPr>
                <a:xfrm>
                  <a:off x="7144442" y="1239396"/>
                  <a:ext cx="1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0" name="直線コネクタ 319"/>
                <p:cNvCxnSpPr/>
                <p:nvPr/>
              </p:nvCxnSpPr>
              <p:spPr>
                <a:xfrm>
                  <a:off x="7309694" y="1327532"/>
                  <a:ext cx="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1" name="円弧 320"/>
                <p:cNvSpPr/>
                <p:nvPr/>
              </p:nvSpPr>
              <p:spPr>
                <a:xfrm rot="16200000" flipV="1">
                  <a:off x="7337237" y="1277958"/>
                  <a:ext cx="165252" cy="220337"/>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11" name="正方形/長方形 310"/>
              <p:cNvSpPr/>
              <p:nvPr/>
            </p:nvSpPr>
            <p:spPr>
              <a:xfrm>
                <a:off x="7083846" y="1388125"/>
                <a:ext cx="429657" cy="583893"/>
              </a:xfrm>
              <a:prstGeom prst="rect">
                <a:avLst/>
              </a:prstGeom>
              <a:solidFill>
                <a:schemeClr val="accent4">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9" name="アーチ 308"/>
            <p:cNvSpPr/>
            <p:nvPr/>
          </p:nvSpPr>
          <p:spPr>
            <a:xfrm>
              <a:off x="7149946" y="3822854"/>
              <a:ext cx="914400" cy="914400"/>
            </a:xfrm>
            <a:prstGeom prst="blockArc">
              <a:avLst>
                <a:gd name="adj1" fmla="val 16426099"/>
                <a:gd name="adj2" fmla="val 203483"/>
                <a:gd name="adj3" fmla="val 926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48" name="グループ化 347"/>
          <p:cNvGrpSpPr/>
          <p:nvPr/>
        </p:nvGrpSpPr>
        <p:grpSpPr>
          <a:xfrm>
            <a:off x="437868" y="2726673"/>
            <a:ext cx="900629" cy="1074143"/>
            <a:chOff x="3800821" y="4131326"/>
            <a:chExt cx="1200839" cy="1432190"/>
          </a:xfrm>
        </p:grpSpPr>
        <p:sp>
          <p:nvSpPr>
            <p:cNvPr id="343" name="平行四辺形 342"/>
            <p:cNvSpPr/>
            <p:nvPr/>
          </p:nvSpPr>
          <p:spPr>
            <a:xfrm rot="14308135" flipH="1" flipV="1">
              <a:off x="4352073" y="4776792"/>
              <a:ext cx="382808" cy="218238"/>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平行四辺形 340"/>
            <p:cNvSpPr/>
            <p:nvPr/>
          </p:nvSpPr>
          <p:spPr>
            <a:xfrm rot="4383363" flipV="1">
              <a:off x="4319028" y="4743744"/>
              <a:ext cx="382808" cy="218238"/>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平行四辺形 341"/>
            <p:cNvSpPr/>
            <p:nvPr/>
          </p:nvSpPr>
          <p:spPr>
            <a:xfrm rot="4383363" flipH="1">
              <a:off x="4330045" y="4931030"/>
              <a:ext cx="382808" cy="218238"/>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平行四辺形 339"/>
            <p:cNvSpPr/>
            <p:nvPr/>
          </p:nvSpPr>
          <p:spPr>
            <a:xfrm rot="4383363" flipV="1">
              <a:off x="4407877" y="4856754"/>
              <a:ext cx="441015" cy="288797"/>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正方形/長方形 345"/>
            <p:cNvSpPr/>
            <p:nvPr/>
          </p:nvSpPr>
          <p:spPr>
            <a:xfrm rot="19680000">
              <a:off x="4664646" y="5135423"/>
              <a:ext cx="144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弧 88"/>
            <p:cNvSpPr/>
            <p:nvPr/>
          </p:nvSpPr>
          <p:spPr>
            <a:xfrm rot="5594133">
              <a:off x="3877939" y="4340644"/>
              <a:ext cx="914400" cy="914400"/>
            </a:xfrm>
            <a:prstGeom prst="arc">
              <a:avLst>
                <a:gd name="adj1" fmla="val 17228665"/>
                <a:gd name="adj2" fmla="val 203439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2" name="円弧 331"/>
            <p:cNvSpPr/>
            <p:nvPr/>
          </p:nvSpPr>
          <p:spPr>
            <a:xfrm rot="5594133">
              <a:off x="4087260" y="4649116"/>
              <a:ext cx="914400" cy="914400"/>
            </a:xfrm>
            <a:prstGeom prst="arc">
              <a:avLst>
                <a:gd name="adj1" fmla="val 18625044"/>
                <a:gd name="adj2" fmla="val 1966851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4" name="円弧 333"/>
            <p:cNvSpPr/>
            <p:nvPr/>
          </p:nvSpPr>
          <p:spPr>
            <a:xfrm rot="5594133">
              <a:off x="3800821" y="4131326"/>
              <a:ext cx="914400" cy="914400"/>
            </a:xfrm>
            <a:prstGeom prst="arc">
              <a:avLst>
                <a:gd name="adj1" fmla="val 17228665"/>
                <a:gd name="adj2" fmla="val 203439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88" name="直線コネクタ 87"/>
            <p:cNvCxnSpPr/>
            <p:nvPr/>
          </p:nvCxnSpPr>
          <p:spPr>
            <a:xfrm>
              <a:off x="4683874" y="5075166"/>
              <a:ext cx="178601" cy="33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p:cNvCxnSpPr/>
            <p:nvPr/>
          </p:nvCxnSpPr>
          <p:spPr>
            <a:xfrm rot="20880000">
              <a:off x="4628788" y="5174318"/>
              <a:ext cx="105987" cy="357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p:cNvCxnSpPr>
              <a:endCxn id="89" idx="2"/>
            </p:cNvCxnSpPr>
            <p:nvPr/>
          </p:nvCxnSpPr>
          <p:spPr>
            <a:xfrm>
              <a:off x="4384714" y="5012675"/>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a:off x="4538951" y="4605050"/>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フローチャート : 結合子 92"/>
            <p:cNvSpPr/>
            <p:nvPr/>
          </p:nvSpPr>
          <p:spPr>
            <a:xfrm rot="2100000">
              <a:off x="4348109" y="4542479"/>
              <a:ext cx="180000" cy="252000"/>
            </a:xfrm>
            <a:prstGeom prst="flowChartConnector">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7" name="直線コネクタ 336"/>
            <p:cNvCxnSpPr/>
            <p:nvPr/>
          </p:nvCxnSpPr>
          <p:spPr>
            <a:xfrm>
              <a:off x="4340647" y="4748270"/>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p:cNvCxnSpPr/>
            <p:nvPr/>
          </p:nvCxnSpPr>
          <p:spPr>
            <a:xfrm>
              <a:off x="4693186" y="4770303"/>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0" name="平行四辺形 349"/>
          <p:cNvSpPr/>
          <p:nvPr/>
        </p:nvSpPr>
        <p:spPr>
          <a:xfrm rot="5400000">
            <a:off x="924897" y="3060403"/>
            <a:ext cx="81000" cy="1080000"/>
          </a:xfrm>
          <a:prstGeom prst="parallelogram">
            <a:avLst>
              <a:gd name="adj" fmla="val 1087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49" name="正方形/長方形 348"/>
          <p:cNvSpPr/>
          <p:nvPr/>
        </p:nvSpPr>
        <p:spPr>
          <a:xfrm>
            <a:off x="346976" y="3635564"/>
            <a:ext cx="1231135" cy="10163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kumimoji="1" lang="ja-JP" altLang="en-US" dirty="0">
                <a:latin typeface="HGP創英角ｺﾞｼｯｸUB" panose="020B0900000000000000" pitchFamily="50" charset="-128"/>
                <a:ea typeface="HGP創英角ｺﾞｼｯｸUB" panose="020B0900000000000000" pitchFamily="50" charset="-128"/>
              </a:rPr>
              <a:t>リューベ</a:t>
            </a:r>
          </a:p>
        </p:txBody>
      </p:sp>
      <p:grpSp>
        <p:nvGrpSpPr>
          <p:cNvPr id="9" name="グループ化 8"/>
          <p:cNvGrpSpPr/>
          <p:nvPr/>
        </p:nvGrpSpPr>
        <p:grpSpPr>
          <a:xfrm>
            <a:off x="4974713" y="1179500"/>
            <a:ext cx="3751469" cy="3391818"/>
            <a:chOff x="6632951" y="1572667"/>
            <a:chExt cx="5001958" cy="4522424"/>
          </a:xfrm>
        </p:grpSpPr>
        <p:sp>
          <p:nvSpPr>
            <p:cNvPr id="373" name="直方体 1"/>
            <p:cNvSpPr>
              <a:spLocks noChangeArrowheads="1"/>
            </p:cNvSpPr>
            <p:nvPr/>
          </p:nvSpPr>
          <p:spPr bwMode="auto">
            <a:xfrm>
              <a:off x="6764934" y="1572667"/>
              <a:ext cx="4799662" cy="4478785"/>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⑥</a:t>
              </a:r>
            </a:p>
            <a:p>
              <a:pPr eaLnBrk="1" hangingPunct="1">
                <a:spcBef>
                  <a:spcPct val="0"/>
                </a:spcBef>
                <a:buFontTx/>
                <a:buNone/>
              </a:pPr>
              <a:r>
                <a:rPr lang="ja-JP" altLang="en-US" sz="1200" dirty="0">
                  <a:latin typeface="HG明朝B" pitchFamily="17" charset="-128"/>
                  <a:ea typeface="HG明朝B" pitchFamily="17" charset="-128"/>
                </a:rPr>
                <a:t>リューベ</a:t>
              </a:r>
            </a:p>
          </p:txBody>
        </p:sp>
        <p:sp>
          <p:nvSpPr>
            <p:cNvPr id="351" name="AutoShape 45"/>
            <p:cNvSpPr>
              <a:spLocks noChangeArrowheads="1"/>
            </p:cNvSpPr>
            <p:nvPr/>
          </p:nvSpPr>
          <p:spPr bwMode="auto">
            <a:xfrm rot="8107341" flipH="1">
              <a:off x="6879039" y="2963157"/>
              <a:ext cx="4505918" cy="675727"/>
            </a:xfrm>
            <a:prstGeom prst="parallelogram">
              <a:avLst>
                <a:gd name="adj" fmla="val 101650"/>
              </a:avLst>
            </a:prstGeom>
            <a:solidFill>
              <a:schemeClr val="accent6">
                <a:lumMod val="20000"/>
                <a:lumOff val="80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100">
                <a:latin typeface="HG明朝B" panose="02020809000000000000" pitchFamily="17" charset="-128"/>
                <a:ea typeface="HG明朝B" panose="02020809000000000000" pitchFamily="17" charset="-128"/>
              </a:endParaRPr>
            </a:p>
          </p:txBody>
        </p:sp>
        <p:sp>
          <p:nvSpPr>
            <p:cNvPr id="467" name="AutoShape 45"/>
            <p:cNvSpPr>
              <a:spLocks noChangeArrowheads="1"/>
            </p:cNvSpPr>
            <p:nvPr/>
          </p:nvSpPr>
          <p:spPr bwMode="auto">
            <a:xfrm rot="8107341" flipH="1">
              <a:off x="6632951" y="2776103"/>
              <a:ext cx="5001958" cy="832093"/>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cxnSp>
          <p:nvCxnSpPr>
            <p:cNvPr id="375" name="直線コネクタ 12"/>
            <p:cNvCxnSpPr>
              <a:cxnSpLocks noChangeShapeType="1"/>
            </p:cNvCxnSpPr>
            <p:nvPr/>
          </p:nvCxnSpPr>
          <p:spPr bwMode="auto">
            <a:xfrm>
              <a:off x="10005220" y="1732321"/>
              <a:ext cx="0" cy="245719"/>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48" name="グループ化 447"/>
            <p:cNvGrpSpPr/>
            <p:nvPr/>
          </p:nvGrpSpPr>
          <p:grpSpPr>
            <a:xfrm>
              <a:off x="6885726" y="3533670"/>
              <a:ext cx="1200839" cy="1432190"/>
              <a:chOff x="3800821" y="4131326"/>
              <a:chExt cx="1200839" cy="1432190"/>
            </a:xfrm>
          </p:grpSpPr>
          <p:sp>
            <p:nvSpPr>
              <p:cNvPr id="449" name="平行四辺形 448"/>
              <p:cNvSpPr/>
              <p:nvPr/>
            </p:nvSpPr>
            <p:spPr>
              <a:xfrm rot="14308135" flipH="1" flipV="1">
                <a:off x="4352073" y="4776792"/>
                <a:ext cx="382808" cy="218238"/>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0" name="平行四辺形 449"/>
              <p:cNvSpPr/>
              <p:nvPr/>
            </p:nvSpPr>
            <p:spPr>
              <a:xfrm rot="4383363" flipV="1">
                <a:off x="4319028" y="4743744"/>
                <a:ext cx="382808" cy="218238"/>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1" name="平行四辺形 450"/>
              <p:cNvSpPr/>
              <p:nvPr/>
            </p:nvSpPr>
            <p:spPr>
              <a:xfrm rot="4383363" flipH="1">
                <a:off x="4330045" y="4931030"/>
                <a:ext cx="382808" cy="218238"/>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2" name="平行四辺形 451"/>
              <p:cNvSpPr/>
              <p:nvPr/>
            </p:nvSpPr>
            <p:spPr>
              <a:xfrm rot="4383363" flipV="1">
                <a:off x="4407877" y="4856754"/>
                <a:ext cx="441015" cy="288797"/>
              </a:xfrm>
              <a:prstGeom prst="parallelogram">
                <a:avLst>
                  <a:gd name="adj" fmla="val 696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3" name="正方形/長方形 452"/>
              <p:cNvSpPr/>
              <p:nvPr/>
            </p:nvSpPr>
            <p:spPr>
              <a:xfrm rot="19680000">
                <a:off x="4664646" y="5135423"/>
                <a:ext cx="144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4" name="円弧 453"/>
              <p:cNvSpPr/>
              <p:nvPr/>
            </p:nvSpPr>
            <p:spPr>
              <a:xfrm rot="5594133">
                <a:off x="3877939" y="4340644"/>
                <a:ext cx="914400" cy="914400"/>
              </a:xfrm>
              <a:prstGeom prst="arc">
                <a:avLst>
                  <a:gd name="adj1" fmla="val 17228665"/>
                  <a:gd name="adj2" fmla="val 203439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5" name="円弧 454"/>
              <p:cNvSpPr/>
              <p:nvPr/>
            </p:nvSpPr>
            <p:spPr>
              <a:xfrm rot="5594133">
                <a:off x="4087260" y="4649116"/>
                <a:ext cx="914400" cy="914400"/>
              </a:xfrm>
              <a:prstGeom prst="arc">
                <a:avLst>
                  <a:gd name="adj1" fmla="val 18625044"/>
                  <a:gd name="adj2" fmla="val 1966851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6" name="円弧 455"/>
              <p:cNvSpPr/>
              <p:nvPr/>
            </p:nvSpPr>
            <p:spPr>
              <a:xfrm rot="5594133">
                <a:off x="3800821" y="4131326"/>
                <a:ext cx="914400" cy="914400"/>
              </a:xfrm>
              <a:prstGeom prst="arc">
                <a:avLst>
                  <a:gd name="adj1" fmla="val 17228665"/>
                  <a:gd name="adj2" fmla="val 203439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57" name="直線コネクタ 456"/>
              <p:cNvCxnSpPr/>
              <p:nvPr/>
            </p:nvCxnSpPr>
            <p:spPr>
              <a:xfrm>
                <a:off x="4683874" y="5075166"/>
                <a:ext cx="178601" cy="33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rot="20880000">
                <a:off x="4628788" y="5174318"/>
                <a:ext cx="105987" cy="357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a:endCxn id="454" idx="2"/>
              </p:cNvCxnSpPr>
              <p:nvPr/>
            </p:nvCxnSpPr>
            <p:spPr>
              <a:xfrm>
                <a:off x="4384714" y="5012675"/>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a:off x="4538951" y="4605050"/>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1" name="フローチャート : 結合子 460"/>
              <p:cNvSpPr/>
              <p:nvPr/>
            </p:nvSpPr>
            <p:spPr>
              <a:xfrm rot="2100000">
                <a:off x="4348109" y="4542479"/>
                <a:ext cx="180000" cy="252000"/>
              </a:xfrm>
              <a:prstGeom prst="flowChartConnector">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2" name="直線コネクタ 461"/>
              <p:cNvCxnSpPr/>
              <p:nvPr/>
            </p:nvCxnSpPr>
            <p:spPr>
              <a:xfrm>
                <a:off x="4340647" y="4748270"/>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直線コネクタ 462"/>
              <p:cNvCxnSpPr/>
              <p:nvPr/>
            </p:nvCxnSpPr>
            <p:spPr>
              <a:xfrm>
                <a:off x="4693186" y="4770303"/>
                <a:ext cx="89419" cy="220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6" name="平行四辺形 465"/>
            <p:cNvSpPr/>
            <p:nvPr/>
          </p:nvSpPr>
          <p:spPr>
            <a:xfrm rot="5400000">
              <a:off x="7567768" y="3981529"/>
              <a:ext cx="108000" cy="1440000"/>
            </a:xfrm>
            <a:prstGeom prst="parallelogram">
              <a:avLst>
                <a:gd name="adj" fmla="val 1087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8" name="正方形/長方形 467"/>
            <p:cNvSpPr/>
            <p:nvPr/>
          </p:nvSpPr>
          <p:spPr>
            <a:xfrm>
              <a:off x="6763563" y="4740017"/>
              <a:ext cx="1641513" cy="135507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HGP創英角ｺﾞｼｯｸUB" panose="020B0900000000000000" pitchFamily="50" charset="-128"/>
                  <a:ea typeface="HGP創英角ｺﾞｼｯｸUB" panose="020B0900000000000000" pitchFamily="50" charset="-128"/>
                </a:rPr>
                <a:t>リューベ</a:t>
              </a:r>
            </a:p>
          </p:txBody>
        </p:sp>
      </p:grpSp>
      <p:sp>
        <p:nvSpPr>
          <p:cNvPr id="10" name="左矢印 9"/>
          <p:cNvSpPr/>
          <p:nvPr/>
        </p:nvSpPr>
        <p:spPr>
          <a:xfrm flipH="1">
            <a:off x="4048702" y="2342906"/>
            <a:ext cx="998207" cy="6480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4100"/>
          </a:p>
        </p:txBody>
      </p:sp>
      <p:sp>
        <p:nvSpPr>
          <p:cNvPr id="469" name="テキスト ボックス 468"/>
          <p:cNvSpPr txBox="1"/>
          <p:nvPr/>
        </p:nvSpPr>
        <p:spPr>
          <a:xfrm>
            <a:off x="2010920" y="4704019"/>
            <a:ext cx="5560657"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②廃ライト液８缶をリューベ槽に入れ中和させる</a:t>
            </a:r>
          </a:p>
        </p:txBody>
      </p:sp>
    </p:spTree>
    <p:custDataLst>
      <p:tags r:id="rId1"/>
    </p:custDataLst>
    <p:extLst>
      <p:ext uri="{BB962C8B-B14F-4D97-AF65-F5344CB8AC3E}">
        <p14:creationId xmlns:p14="http://schemas.microsoft.com/office/powerpoint/2010/main" val="2017381494"/>
      </p:ext>
    </p:extLst>
  </p:cSld>
  <p:clrMapOvr>
    <a:masterClrMapping/>
  </p:clrMapOvr>
  <mc:AlternateContent xmlns:mc="http://schemas.openxmlformats.org/markup-compatibility/2006" xmlns:p14="http://schemas.microsoft.com/office/powerpoint/2010/main">
    <mc:Choice Requires="p14">
      <p:transition spd="slow" p14:dur="2000" advTm="5345"/>
    </mc:Choice>
    <mc:Fallback xmlns="">
      <p:transition spd="slow" advTm="53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073486" y="3065443"/>
            <a:ext cx="4987887" cy="1961267"/>
          </a:xfrm>
          <a:prstGeom prst="rect">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kumimoji="1" lang="ja-JP" altLang="en-US"/>
          </a:p>
        </p:txBody>
      </p:sp>
      <p:sp>
        <p:nvSpPr>
          <p:cNvPr id="162" name="正方形/長方形 161"/>
          <p:cNvSpPr/>
          <p:nvPr/>
        </p:nvSpPr>
        <p:spPr>
          <a:xfrm>
            <a:off x="4076577" y="1023121"/>
            <a:ext cx="4987887" cy="1961267"/>
          </a:xfrm>
          <a:prstGeom prst="rect">
            <a:avLst/>
          </a:prstGeom>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30" name="直方体 1"/>
          <p:cNvSpPr>
            <a:spLocks noChangeArrowheads="1"/>
          </p:cNvSpPr>
          <p:nvPr/>
        </p:nvSpPr>
        <p:spPr bwMode="auto">
          <a:xfrm>
            <a:off x="347273" y="1255921"/>
            <a:ext cx="3599747" cy="3359089"/>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lIns="68580" tIns="34290" rIns="68580" bIns="34290"/>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latin typeface="HG明朝B" pitchFamily="17" charset="-128"/>
                <a:ea typeface="HG明朝B" pitchFamily="17" charset="-128"/>
              </a:rPr>
              <a:t>⑥</a:t>
            </a:r>
          </a:p>
          <a:p>
            <a:pPr eaLnBrk="1" hangingPunct="1">
              <a:spcBef>
                <a:spcPct val="0"/>
              </a:spcBef>
              <a:buFontTx/>
              <a:buNone/>
            </a:pPr>
            <a:r>
              <a:rPr lang="ja-JP" altLang="en-US" sz="1200" dirty="0">
                <a:latin typeface="HG明朝B" pitchFamily="17" charset="-128"/>
                <a:ea typeface="HG明朝B" pitchFamily="17" charset="-128"/>
              </a:rPr>
              <a:t>リューベ</a:t>
            </a:r>
          </a:p>
        </p:txBody>
      </p:sp>
      <p:sp>
        <p:nvSpPr>
          <p:cNvPr id="31" name="AutoShape 45"/>
          <p:cNvSpPr>
            <a:spLocks noChangeArrowheads="1"/>
          </p:cNvSpPr>
          <p:nvPr/>
        </p:nvSpPr>
        <p:spPr bwMode="auto">
          <a:xfrm rot="8107341" flipH="1">
            <a:off x="438721" y="2294642"/>
            <a:ext cx="3379439" cy="506795"/>
          </a:xfrm>
          <a:prstGeom prst="parallelogram">
            <a:avLst>
              <a:gd name="adj" fmla="val 101650"/>
            </a:avLst>
          </a:prstGeom>
          <a:solidFill>
            <a:schemeClr val="accent2">
              <a:lumMod val="40000"/>
              <a:lumOff val="60000"/>
            </a:schemeClr>
          </a:solidFill>
          <a:ln>
            <a:noFill/>
          </a:ln>
        </p:spPr>
        <p:txBody>
          <a:bodyPr wrap="none" lIns="68580" tIns="34290" rIns="68580" bIns="3429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100">
              <a:latin typeface="HG明朝B" panose="02020809000000000000" pitchFamily="17" charset="-128"/>
              <a:ea typeface="HG明朝B" panose="02020809000000000000" pitchFamily="17" charset="-128"/>
            </a:endParaRPr>
          </a:p>
        </p:txBody>
      </p:sp>
      <p:cxnSp>
        <p:nvCxnSpPr>
          <p:cNvPr id="32" name="直線コネクタ 12"/>
          <p:cNvCxnSpPr>
            <a:cxnSpLocks noChangeShapeType="1"/>
          </p:cNvCxnSpPr>
          <p:nvPr/>
        </p:nvCxnSpPr>
        <p:spPr bwMode="auto">
          <a:xfrm>
            <a:off x="2781052" y="1366915"/>
            <a:ext cx="0" cy="184289"/>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AutoShape 45"/>
          <p:cNvSpPr>
            <a:spLocks noChangeArrowheads="1"/>
          </p:cNvSpPr>
          <p:nvPr/>
        </p:nvSpPr>
        <p:spPr bwMode="auto">
          <a:xfrm rot="8107341" flipH="1">
            <a:off x="264138" y="2154331"/>
            <a:ext cx="3751469" cy="624070"/>
          </a:xfrm>
          <a:prstGeom prst="parallelogram">
            <a:avLst>
              <a:gd name="adj" fmla="val 101596"/>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latin typeface="HG明朝B" pitchFamily="17" charset="-128"/>
              <a:ea typeface="HG明朝B" pitchFamily="17" charset="-128"/>
            </a:endParaRPr>
          </a:p>
        </p:txBody>
      </p:sp>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4131179" cy="438581"/>
          </a:xfrm>
          <a:prstGeom prst="rect">
            <a:avLst/>
          </a:prstGeom>
          <a:noFill/>
        </p:spPr>
        <p:txBody>
          <a:bodyPr wrap="none" lIns="68580" tIns="34290" rIns="68580" bIns="34290" rtlCol="0">
            <a:spAutoFit/>
          </a:bodyPr>
          <a:lstStyle/>
          <a:p>
            <a:r>
              <a:rPr lang="ja-JP" altLang="en-US" sz="2400" b="1" dirty="0"/>
              <a:t>リューベ建浴はどうやるの？？</a:t>
            </a:r>
          </a:p>
        </p:txBody>
      </p:sp>
      <p:sp>
        <p:nvSpPr>
          <p:cNvPr id="350" name="平行四辺形 349"/>
          <p:cNvSpPr/>
          <p:nvPr/>
        </p:nvSpPr>
        <p:spPr>
          <a:xfrm rot="5400000">
            <a:off x="924897" y="3060403"/>
            <a:ext cx="81000" cy="1080000"/>
          </a:xfrm>
          <a:prstGeom prst="parallelogram">
            <a:avLst>
              <a:gd name="adj" fmla="val 1087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49" name="正方形/長方形 348"/>
          <p:cNvSpPr/>
          <p:nvPr/>
        </p:nvSpPr>
        <p:spPr>
          <a:xfrm>
            <a:off x="346976" y="3635564"/>
            <a:ext cx="1231135" cy="10163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kumimoji="1" lang="ja-JP" altLang="en-US" dirty="0">
                <a:latin typeface="HGP創英角ｺﾞｼｯｸUB" panose="020B0900000000000000" pitchFamily="50" charset="-128"/>
                <a:ea typeface="HGP創英角ｺﾞｼｯｸUB" panose="020B0900000000000000" pitchFamily="50" charset="-128"/>
              </a:rPr>
              <a:t>リューベ</a:t>
            </a:r>
          </a:p>
        </p:txBody>
      </p:sp>
      <p:sp>
        <p:nvSpPr>
          <p:cNvPr id="469" name="テキスト ボックス 468"/>
          <p:cNvSpPr txBox="1"/>
          <p:nvPr/>
        </p:nvSpPr>
        <p:spPr>
          <a:xfrm>
            <a:off x="4299673" y="681725"/>
            <a:ext cx="4644541" cy="346249"/>
          </a:xfrm>
          <a:prstGeom prst="rect">
            <a:avLst/>
          </a:prstGeom>
          <a:noFill/>
        </p:spPr>
        <p:txBody>
          <a:bodyPr wrap="non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リューベ液を抜くため、温度を低くする必要がある</a:t>
            </a:r>
          </a:p>
        </p:txBody>
      </p:sp>
      <p:sp>
        <p:nvSpPr>
          <p:cNvPr id="147" name="テキスト ボックス 146"/>
          <p:cNvSpPr txBox="1"/>
          <p:nvPr/>
        </p:nvSpPr>
        <p:spPr>
          <a:xfrm>
            <a:off x="5274677" y="2615182"/>
            <a:ext cx="2961388" cy="300082"/>
          </a:xfrm>
          <a:prstGeom prst="rect">
            <a:avLst/>
          </a:prstGeom>
          <a:noFill/>
        </p:spPr>
        <p:txBody>
          <a:bodyPr wrap="none" lIns="68580" tIns="34290" rIns="68580" bIns="34290" rtlCol="0">
            <a:spAutoFit/>
          </a:bodyPr>
          <a:lstStyle/>
          <a:p>
            <a:r>
              <a:rPr lang="ja-JP" altLang="en-US" sz="1500" b="1" dirty="0">
                <a:latin typeface="Meiryo UI" panose="020B0604030504040204" pitchFamily="50" charset="-128"/>
                <a:ea typeface="Meiryo UI" panose="020B0604030504040204" pitchFamily="50" charset="-128"/>
              </a:rPr>
              <a:t>温度を低くすると固形になってしまう</a:t>
            </a:r>
          </a:p>
        </p:txBody>
      </p:sp>
      <p:sp>
        <p:nvSpPr>
          <p:cNvPr id="148" name="正方形/長方形 147"/>
          <p:cNvSpPr/>
          <p:nvPr/>
        </p:nvSpPr>
        <p:spPr>
          <a:xfrm>
            <a:off x="4474225" y="1176871"/>
            <a:ext cx="1838440" cy="1371599"/>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kumimoji="1" lang="ja-JP" altLang="en-US"/>
          </a:p>
        </p:txBody>
      </p:sp>
      <p:sp>
        <p:nvSpPr>
          <p:cNvPr id="149" name="テキスト ボックス 148"/>
          <p:cNvSpPr txBox="1"/>
          <p:nvPr/>
        </p:nvSpPr>
        <p:spPr>
          <a:xfrm>
            <a:off x="4540774" y="1342522"/>
            <a:ext cx="1681004" cy="346249"/>
          </a:xfrm>
          <a:prstGeom prst="rect">
            <a:avLst/>
          </a:prstGeom>
          <a:noFill/>
        </p:spPr>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作業時　　</a:t>
            </a:r>
            <a:r>
              <a:rPr lang="en-US" altLang="ja-JP" sz="1800" b="1" dirty="0">
                <a:latin typeface="Meiryo UI" panose="020B0604030504040204" pitchFamily="50" charset="-128"/>
                <a:ea typeface="Meiryo UI" panose="020B0604030504040204" pitchFamily="50" charset="-128"/>
              </a:rPr>
              <a:t>80℃</a:t>
            </a:r>
            <a:endParaRPr lang="ja-JP" altLang="en-US" sz="1800" b="1" dirty="0">
              <a:latin typeface="Meiryo UI" panose="020B0604030504040204" pitchFamily="50" charset="-128"/>
              <a:ea typeface="Meiryo UI" panose="020B0604030504040204" pitchFamily="50" charset="-128"/>
            </a:endParaRPr>
          </a:p>
        </p:txBody>
      </p:sp>
      <p:sp>
        <p:nvSpPr>
          <p:cNvPr id="150" name="テキスト ボックス 149"/>
          <p:cNvSpPr txBox="1"/>
          <p:nvPr/>
        </p:nvSpPr>
        <p:spPr>
          <a:xfrm>
            <a:off x="4598613" y="2070540"/>
            <a:ext cx="1681004" cy="346249"/>
          </a:xfrm>
          <a:prstGeom prst="rect">
            <a:avLst/>
          </a:prstGeom>
          <a:noFill/>
        </p:spPr>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状態　　　液体</a:t>
            </a:r>
          </a:p>
        </p:txBody>
      </p:sp>
      <p:sp>
        <p:nvSpPr>
          <p:cNvPr id="151" name="正方形/長方形 150"/>
          <p:cNvSpPr/>
          <p:nvPr/>
        </p:nvSpPr>
        <p:spPr>
          <a:xfrm>
            <a:off x="7027384" y="1176871"/>
            <a:ext cx="1838440" cy="1371599"/>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kumimoji="1" lang="ja-JP" altLang="en-US"/>
          </a:p>
        </p:txBody>
      </p:sp>
      <p:sp>
        <p:nvSpPr>
          <p:cNvPr id="152" name="テキスト ボックス 151"/>
          <p:cNvSpPr txBox="1"/>
          <p:nvPr/>
        </p:nvSpPr>
        <p:spPr>
          <a:xfrm>
            <a:off x="6936493" y="1268157"/>
            <a:ext cx="1838440" cy="623248"/>
          </a:xfrm>
          <a:prstGeom prst="rect">
            <a:avLst/>
          </a:prstGeom>
          <a:noFill/>
        </p:spPr>
        <p:txBody>
          <a:bodyPr wrap="square" lIns="68580" tIns="34290" rIns="68580" bIns="34290" rtlCol="0">
            <a:spAutoFit/>
          </a:bodyPr>
          <a:lstStyle/>
          <a:p>
            <a:pPr algn="r"/>
            <a:r>
              <a:rPr lang="ja-JP" altLang="en-US" sz="1800" b="1" dirty="0">
                <a:latin typeface="Meiryo UI" panose="020B0604030504040204" pitchFamily="50" charset="-128"/>
                <a:ea typeface="Meiryo UI" panose="020B0604030504040204" pitchFamily="50" charset="-128"/>
              </a:rPr>
              <a:t>適正温度　</a:t>
            </a:r>
            <a:r>
              <a:rPr lang="en-US" altLang="ja-JP" sz="1800" b="1" dirty="0">
                <a:latin typeface="Meiryo UI" panose="020B0604030504040204" pitchFamily="50" charset="-128"/>
                <a:ea typeface="Meiryo UI" panose="020B0604030504040204" pitchFamily="50" charset="-128"/>
              </a:rPr>
              <a:t>60℃</a:t>
            </a:r>
            <a:r>
              <a:rPr lang="ja-JP" altLang="en-US" sz="1800" b="1" dirty="0">
                <a:latin typeface="Meiryo UI" panose="020B0604030504040204" pitchFamily="50" charset="-128"/>
                <a:ea typeface="Meiryo UI" panose="020B0604030504040204" pitchFamily="50" charset="-128"/>
              </a:rPr>
              <a:t>以下</a:t>
            </a:r>
          </a:p>
        </p:txBody>
      </p:sp>
      <p:sp>
        <p:nvSpPr>
          <p:cNvPr id="153" name="テキスト ボックス 152"/>
          <p:cNvSpPr txBox="1"/>
          <p:nvPr/>
        </p:nvSpPr>
        <p:spPr>
          <a:xfrm>
            <a:off x="7151772" y="2070540"/>
            <a:ext cx="1681004" cy="346249"/>
          </a:xfrm>
          <a:prstGeom prst="rect">
            <a:avLst/>
          </a:prstGeom>
          <a:noFill/>
        </p:spPr>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状態　　　個体</a:t>
            </a:r>
          </a:p>
        </p:txBody>
      </p:sp>
      <p:sp>
        <p:nvSpPr>
          <p:cNvPr id="154" name="テキスト ボックス 153"/>
          <p:cNvSpPr txBox="1"/>
          <p:nvPr/>
        </p:nvSpPr>
        <p:spPr>
          <a:xfrm>
            <a:off x="4109628" y="4726627"/>
            <a:ext cx="4875374" cy="300082"/>
          </a:xfrm>
          <a:prstGeom prst="rect">
            <a:avLst/>
          </a:prstGeom>
          <a:noFill/>
        </p:spPr>
        <p:txBody>
          <a:bodyPr wrap="none" lIns="68580" tIns="34290" rIns="68580" bIns="34290" rtlCol="0">
            <a:spAutoFit/>
          </a:bodyPr>
          <a:lstStyle/>
          <a:p>
            <a:r>
              <a:rPr lang="ja-JP" altLang="en-US" sz="1500" b="1" dirty="0">
                <a:latin typeface="Meiryo UI" panose="020B0604030504040204" pitchFamily="50" charset="-128"/>
                <a:ea typeface="Meiryo UI" panose="020B0604030504040204" pitchFamily="50" charset="-128"/>
              </a:rPr>
              <a:t>性質を酸性→中和させると凝固しなくなり液体のままになる</a:t>
            </a:r>
          </a:p>
        </p:txBody>
      </p:sp>
      <p:sp>
        <p:nvSpPr>
          <p:cNvPr id="155" name="正方形/長方形 154"/>
          <p:cNvSpPr/>
          <p:nvPr/>
        </p:nvSpPr>
        <p:spPr>
          <a:xfrm>
            <a:off x="4440140" y="3218137"/>
            <a:ext cx="1838440" cy="1371599"/>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kumimoji="1" lang="ja-JP" altLang="en-US"/>
          </a:p>
        </p:txBody>
      </p:sp>
      <p:sp>
        <p:nvSpPr>
          <p:cNvPr id="156" name="テキスト ボックス 155"/>
          <p:cNvSpPr txBox="1"/>
          <p:nvPr/>
        </p:nvSpPr>
        <p:spPr>
          <a:xfrm>
            <a:off x="4506688" y="3383788"/>
            <a:ext cx="1681004" cy="346249"/>
          </a:xfrm>
          <a:prstGeom prst="rect">
            <a:avLst/>
          </a:prstGeom>
          <a:noFill/>
        </p:spPr>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作業時　　</a:t>
            </a:r>
            <a:r>
              <a:rPr lang="en-US" altLang="ja-JP" sz="1800" b="1" dirty="0">
                <a:latin typeface="Meiryo UI" panose="020B0604030504040204" pitchFamily="50" charset="-128"/>
                <a:ea typeface="Meiryo UI" panose="020B0604030504040204" pitchFamily="50" charset="-128"/>
              </a:rPr>
              <a:t>80℃</a:t>
            </a:r>
            <a:endParaRPr lang="ja-JP" altLang="en-US" sz="1800" b="1" dirty="0">
              <a:latin typeface="Meiryo UI" panose="020B0604030504040204" pitchFamily="50" charset="-128"/>
              <a:ea typeface="Meiryo UI" panose="020B0604030504040204" pitchFamily="50" charset="-128"/>
            </a:endParaRPr>
          </a:p>
        </p:txBody>
      </p:sp>
      <p:sp>
        <p:nvSpPr>
          <p:cNvPr id="157" name="テキスト ボックス 156"/>
          <p:cNvSpPr txBox="1"/>
          <p:nvPr/>
        </p:nvSpPr>
        <p:spPr>
          <a:xfrm>
            <a:off x="4564528" y="4087018"/>
            <a:ext cx="1681004" cy="346249"/>
          </a:xfrm>
          <a:prstGeom prst="rect">
            <a:avLst/>
          </a:prstGeom>
          <a:noFill/>
        </p:spPr>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状態　　　液体</a:t>
            </a:r>
          </a:p>
        </p:txBody>
      </p:sp>
      <p:sp>
        <p:nvSpPr>
          <p:cNvPr id="158" name="正方形/長方形 157"/>
          <p:cNvSpPr/>
          <p:nvPr/>
        </p:nvSpPr>
        <p:spPr>
          <a:xfrm>
            <a:off x="6993299" y="3218137"/>
            <a:ext cx="1838440" cy="1371599"/>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kumimoji="1" lang="ja-JP" altLang="en-US"/>
          </a:p>
        </p:txBody>
      </p:sp>
      <p:sp>
        <p:nvSpPr>
          <p:cNvPr id="159" name="テキスト ボックス 158"/>
          <p:cNvSpPr txBox="1"/>
          <p:nvPr/>
        </p:nvSpPr>
        <p:spPr>
          <a:xfrm>
            <a:off x="6927196" y="3325949"/>
            <a:ext cx="1838440" cy="623248"/>
          </a:xfrm>
          <a:prstGeom prst="rect">
            <a:avLst/>
          </a:prstGeom>
          <a:noFill/>
        </p:spPr>
        <p:txBody>
          <a:bodyPr wrap="square" lIns="68580" tIns="34290" rIns="68580" bIns="34290" rtlCol="0">
            <a:spAutoFit/>
          </a:bodyPr>
          <a:lstStyle/>
          <a:p>
            <a:pPr algn="r"/>
            <a:r>
              <a:rPr lang="ja-JP" altLang="en-US" sz="1800" b="1" dirty="0">
                <a:latin typeface="Meiryo UI" panose="020B0604030504040204" pitchFamily="50" charset="-128"/>
                <a:ea typeface="Meiryo UI" panose="020B0604030504040204" pitchFamily="50" charset="-128"/>
              </a:rPr>
              <a:t>適正温度　</a:t>
            </a:r>
            <a:r>
              <a:rPr lang="en-US" altLang="ja-JP" sz="1800" b="1" dirty="0">
                <a:latin typeface="Meiryo UI" panose="020B0604030504040204" pitchFamily="50" charset="-128"/>
                <a:ea typeface="Meiryo UI" panose="020B0604030504040204" pitchFamily="50" charset="-128"/>
              </a:rPr>
              <a:t>60℃</a:t>
            </a:r>
            <a:r>
              <a:rPr lang="ja-JP" altLang="en-US" sz="1800" b="1" dirty="0">
                <a:latin typeface="Meiryo UI" panose="020B0604030504040204" pitchFamily="50" charset="-128"/>
                <a:ea typeface="Meiryo UI" panose="020B0604030504040204" pitchFamily="50" charset="-128"/>
              </a:rPr>
              <a:t>以下</a:t>
            </a:r>
          </a:p>
        </p:txBody>
      </p:sp>
      <p:sp>
        <p:nvSpPr>
          <p:cNvPr id="160" name="テキスト ボックス 159"/>
          <p:cNvSpPr txBox="1"/>
          <p:nvPr/>
        </p:nvSpPr>
        <p:spPr>
          <a:xfrm>
            <a:off x="7117687" y="4087018"/>
            <a:ext cx="1681004" cy="346249"/>
          </a:xfrm>
          <a:prstGeom prst="rect">
            <a:avLst/>
          </a:prstGeom>
          <a:noFill/>
        </p:spPr>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状態　　　液体</a:t>
            </a:r>
          </a:p>
        </p:txBody>
      </p:sp>
    </p:spTree>
    <p:extLst>
      <p:ext uri="{BB962C8B-B14F-4D97-AF65-F5344CB8AC3E}">
        <p14:creationId xmlns:p14="http://schemas.microsoft.com/office/powerpoint/2010/main" val="2998795422"/>
      </p:ext>
    </p:extLst>
  </p:cSld>
  <p:clrMapOvr>
    <a:masterClrMapping/>
  </p:clrMapOvr>
  <mc:AlternateContent xmlns:mc="http://schemas.openxmlformats.org/markup-compatibility/2006" xmlns:p14="http://schemas.microsoft.com/office/powerpoint/2010/main">
    <mc:Choice Requires="p14">
      <p:transition spd="slow" p14:dur="2000" advTm="24736"/>
    </mc:Choice>
    <mc:Fallback xmlns="">
      <p:transition spd="slow" advTm="2473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右矢印 41"/>
          <p:cNvSpPr/>
          <p:nvPr/>
        </p:nvSpPr>
        <p:spPr>
          <a:xfrm>
            <a:off x="4151374" y="2456977"/>
            <a:ext cx="829591" cy="691330"/>
          </a:xfrm>
          <a:prstGeom prst="rightArrow">
            <a:avLst/>
          </a:prstGeom>
        </p:spPr>
        <p:style>
          <a:lnRef idx="0">
            <a:schemeClr val="accent6"/>
          </a:lnRef>
          <a:fillRef idx="3">
            <a:schemeClr val="accent6"/>
          </a:fillRef>
          <a:effectRef idx="3">
            <a:schemeClr val="accent6"/>
          </a:effectRef>
          <a:fontRef idx="minor">
            <a:schemeClr val="lt1"/>
          </a:fontRef>
        </p:style>
        <p:txBody>
          <a:bodyPr lIns="68580" tIns="34290" rIns="68580" bIns="34290" rtlCol="0" anchor="ctr"/>
          <a:lstStyle/>
          <a:p>
            <a:pPr algn="ctr"/>
            <a:endParaRPr kumimoji="1" lang="ja-JP" altLang="en-US"/>
          </a:p>
        </p:txBody>
      </p:sp>
      <p:sp>
        <p:nvSpPr>
          <p:cNvPr id="41" name="正方形/長方形 40"/>
          <p:cNvSpPr/>
          <p:nvPr/>
        </p:nvSpPr>
        <p:spPr>
          <a:xfrm>
            <a:off x="442001" y="1074045"/>
            <a:ext cx="3433184" cy="3305707"/>
          </a:xfrm>
          <a:prstGeom prst="rect">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endParaRPr kumimoji="1" lang="ja-JP" altLang="en-US"/>
          </a:p>
        </p:txBody>
      </p:sp>
      <p:sp>
        <p:nvSpPr>
          <p:cNvPr id="32" name="テキスト ボックス 31"/>
          <p:cNvSpPr txBox="1"/>
          <p:nvPr/>
        </p:nvSpPr>
        <p:spPr>
          <a:xfrm>
            <a:off x="960774" y="1254168"/>
            <a:ext cx="2397905" cy="392415"/>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spAutoFit/>
          </a:bodyPr>
          <a:lstStyle/>
          <a:p>
            <a:pPr algn="ctr"/>
            <a:r>
              <a:rPr lang="en-US" altLang="ja-JP" sz="2100" b="1" dirty="0">
                <a:latin typeface="Meiryo UI" panose="020B0604030504040204" pitchFamily="50" charset="-128"/>
                <a:ea typeface="Meiryo UI" panose="020B0604030504040204" pitchFamily="50" charset="-128"/>
              </a:rPr>
              <a:t>B</a:t>
            </a:r>
            <a:r>
              <a:rPr lang="ja-JP" altLang="en-US" sz="2100" b="1" dirty="0">
                <a:latin typeface="Meiryo UI" panose="020B0604030504040204" pitchFamily="50" charset="-128"/>
                <a:ea typeface="Meiryo UI" panose="020B0604030504040204" pitchFamily="50" charset="-128"/>
              </a:rPr>
              <a:t>工場熱処理横</a:t>
            </a:r>
          </a:p>
        </p:txBody>
      </p:sp>
      <p:sp>
        <p:nvSpPr>
          <p:cNvPr id="34" name="テキスト ボックス 33"/>
          <p:cNvSpPr txBox="1"/>
          <p:nvPr/>
        </p:nvSpPr>
        <p:spPr>
          <a:xfrm>
            <a:off x="1073471" y="3887045"/>
            <a:ext cx="2112792" cy="392415"/>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spAutoFit/>
          </a:bodyPr>
          <a:lstStyle/>
          <a:p>
            <a:pPr algn="ctr"/>
            <a:r>
              <a:rPr lang="ja-JP" altLang="en-US" sz="2100" b="1" dirty="0">
                <a:latin typeface="Meiryo UI" panose="020B0604030504040204" pitchFamily="50" charset="-128"/>
                <a:ea typeface="Meiryo UI" panose="020B0604030504040204" pitchFamily="50" charset="-128"/>
              </a:rPr>
              <a:t>石鹸</a:t>
            </a:r>
            <a:r>
              <a:rPr lang="en-US" altLang="ja-JP" sz="2100" b="1" dirty="0">
                <a:latin typeface="Meiryo UI" panose="020B0604030504040204" pitchFamily="50" charset="-128"/>
                <a:ea typeface="Meiryo UI" panose="020B0604030504040204" pitchFamily="50" charset="-128"/>
              </a:rPr>
              <a:t>25</a:t>
            </a:r>
            <a:r>
              <a:rPr lang="ja-JP" altLang="en-US" sz="2100" b="1" dirty="0">
                <a:latin typeface="Meiryo UI" panose="020B0604030504040204" pitchFamily="50" charset="-128"/>
                <a:ea typeface="Meiryo UI" panose="020B0604030504040204" pitchFamily="50" charset="-128"/>
              </a:rPr>
              <a:t>箱</a:t>
            </a:r>
          </a:p>
        </p:txBody>
      </p:sp>
      <p:sp>
        <p:nvSpPr>
          <p:cNvPr id="40" name="正方形/長方形 39"/>
          <p:cNvSpPr/>
          <p:nvPr/>
        </p:nvSpPr>
        <p:spPr>
          <a:xfrm>
            <a:off x="5230258" y="1062180"/>
            <a:ext cx="3495336" cy="3317572"/>
          </a:xfrm>
          <a:prstGeom prst="rect">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endParaRPr kumimoji="1" lang="ja-JP" altLang="en-US"/>
          </a:p>
        </p:txBody>
      </p:sp>
      <p:sp>
        <p:nvSpPr>
          <p:cNvPr id="35" name="テキスト ボックス 34"/>
          <p:cNvSpPr txBox="1"/>
          <p:nvPr/>
        </p:nvSpPr>
        <p:spPr>
          <a:xfrm>
            <a:off x="6226119" y="1254168"/>
            <a:ext cx="1601641" cy="392415"/>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ボンデ出口枠</a:t>
            </a:r>
          </a:p>
        </p:txBody>
      </p:sp>
      <p:sp>
        <p:nvSpPr>
          <p:cNvPr id="43" name="テキスト ボックス 42"/>
          <p:cNvSpPr txBox="1"/>
          <p:nvPr/>
        </p:nvSpPr>
        <p:spPr>
          <a:xfrm>
            <a:off x="6135487" y="3931597"/>
            <a:ext cx="1653338" cy="392415"/>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全て運び込む</a:t>
            </a:r>
          </a:p>
        </p:txBody>
      </p:sp>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4131179" cy="438581"/>
          </a:xfrm>
          <a:prstGeom prst="rect">
            <a:avLst/>
          </a:prstGeom>
          <a:noFill/>
        </p:spPr>
        <p:txBody>
          <a:bodyPr wrap="none" lIns="68580" tIns="34290" rIns="68580" bIns="34290" rtlCol="0">
            <a:spAutoFit/>
          </a:bodyPr>
          <a:lstStyle/>
          <a:p>
            <a:r>
              <a:rPr lang="ja-JP" altLang="en-US" sz="2400" b="1" dirty="0"/>
              <a:t>リューベ建浴はどうやるの？？</a:t>
            </a:r>
          </a:p>
        </p:txBody>
      </p:sp>
      <p:sp>
        <p:nvSpPr>
          <p:cNvPr id="469" name="テキスト ボックス 468"/>
          <p:cNvSpPr txBox="1"/>
          <p:nvPr/>
        </p:nvSpPr>
        <p:spPr>
          <a:xfrm>
            <a:off x="2010919" y="4711639"/>
            <a:ext cx="4593245"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③石鹸を</a:t>
            </a:r>
            <a:r>
              <a:rPr lang="en-US" altLang="ja-JP" sz="2100" b="1" dirty="0">
                <a:latin typeface="Meiryo UI" panose="020B0604030504040204" pitchFamily="50" charset="-128"/>
                <a:ea typeface="Meiryo UI" panose="020B0604030504040204" pitchFamily="50" charset="-128"/>
              </a:rPr>
              <a:t>25</a:t>
            </a:r>
            <a:r>
              <a:rPr lang="ja-JP" altLang="en-US" sz="2100" b="1" dirty="0">
                <a:latin typeface="Meiryo UI" panose="020B0604030504040204" pitchFamily="50" charset="-128"/>
                <a:ea typeface="Meiryo UI" panose="020B0604030504040204" pitchFamily="50" charset="-128"/>
              </a:rPr>
              <a:t>箱リューベ槽横へ移動させる</a:t>
            </a:r>
          </a:p>
        </p:txBody>
      </p:sp>
      <p:sp>
        <p:nvSpPr>
          <p:cNvPr id="152" name="テキスト ボックス 151"/>
          <p:cNvSpPr txBox="1"/>
          <p:nvPr/>
        </p:nvSpPr>
        <p:spPr>
          <a:xfrm>
            <a:off x="386595" y="4266130"/>
            <a:ext cx="3697166" cy="392415"/>
          </a:xfrm>
          <a:prstGeom prst="rect">
            <a:avLst/>
          </a:prstGeom>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柵があるからリフトで直接は不可</a:t>
            </a:r>
          </a:p>
        </p:txBody>
      </p:sp>
      <p:grpSp>
        <p:nvGrpSpPr>
          <p:cNvPr id="15" name="グループ化 14"/>
          <p:cNvGrpSpPr/>
          <p:nvPr/>
        </p:nvGrpSpPr>
        <p:grpSpPr>
          <a:xfrm>
            <a:off x="231019" y="874029"/>
            <a:ext cx="4062470" cy="3301211"/>
            <a:chOff x="308026" y="1165371"/>
            <a:chExt cx="5416626" cy="4401615"/>
          </a:xfrm>
        </p:grpSpPr>
        <p:sp>
          <p:nvSpPr>
            <p:cNvPr id="10" name="正方形/長方形 9"/>
            <p:cNvSpPr/>
            <p:nvPr/>
          </p:nvSpPr>
          <p:spPr>
            <a:xfrm>
              <a:off x="308026" y="1165371"/>
              <a:ext cx="5416626" cy="44016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 name="正方形/長方形 1"/>
            <p:cNvSpPr/>
            <p:nvPr/>
          </p:nvSpPr>
          <p:spPr>
            <a:xfrm>
              <a:off x="2881088" y="4852137"/>
              <a:ext cx="2610998" cy="482277"/>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800" b="1" dirty="0">
                  <a:latin typeface="Meiryo UI" panose="020B0604030504040204" pitchFamily="50" charset="-128"/>
                  <a:ea typeface="Meiryo UI" panose="020B0604030504040204" pitchFamily="50" charset="-128"/>
                </a:rPr>
                <a:t>リューベ</a:t>
              </a:r>
            </a:p>
          </p:txBody>
        </p:sp>
        <p:sp>
          <p:nvSpPr>
            <p:cNvPr id="3" name="正方形/長方形 2"/>
            <p:cNvSpPr/>
            <p:nvPr/>
          </p:nvSpPr>
          <p:spPr>
            <a:xfrm>
              <a:off x="3002273" y="3844376"/>
              <a:ext cx="143219" cy="955764"/>
            </a:xfrm>
            <a:prstGeom prst="rect">
              <a:avLst/>
            </a:prstGeom>
            <a:solidFill>
              <a:srgbClr val="6DEF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3533925" y="3855393"/>
              <a:ext cx="143219" cy="947530"/>
            </a:xfrm>
            <a:prstGeom prst="rect">
              <a:avLst/>
            </a:prstGeom>
            <a:solidFill>
              <a:srgbClr val="6DEF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112311" y="3852610"/>
              <a:ext cx="143219" cy="947530"/>
            </a:xfrm>
            <a:prstGeom prst="rect">
              <a:avLst/>
            </a:prstGeom>
            <a:solidFill>
              <a:srgbClr val="6DEF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4751289" y="3852610"/>
              <a:ext cx="143219" cy="947530"/>
            </a:xfrm>
            <a:prstGeom prst="rect">
              <a:avLst/>
            </a:prstGeom>
            <a:solidFill>
              <a:srgbClr val="6DEF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348867" y="3852610"/>
              <a:ext cx="143219" cy="947530"/>
            </a:xfrm>
            <a:prstGeom prst="rect">
              <a:avLst/>
            </a:prstGeom>
            <a:solidFill>
              <a:srgbClr val="6DEF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787444" y="1165371"/>
              <a:ext cx="93644" cy="439059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1069" y="1416240"/>
              <a:ext cx="1134929" cy="79529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1500" b="1" dirty="0">
                  <a:latin typeface="Meiryo UI" panose="020B0604030504040204" pitchFamily="50" charset="-128"/>
                  <a:ea typeface="Meiryo UI" panose="020B0604030504040204" pitchFamily="50" charset="-128"/>
                </a:rPr>
                <a:t>石鹸</a:t>
              </a:r>
            </a:p>
          </p:txBody>
        </p:sp>
        <p:sp>
          <p:nvSpPr>
            <p:cNvPr id="46" name="正方形/長方形 45"/>
            <p:cNvSpPr/>
            <p:nvPr/>
          </p:nvSpPr>
          <p:spPr>
            <a:xfrm>
              <a:off x="3201199" y="1244919"/>
              <a:ext cx="2318430" cy="196322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100" dirty="0">
                  <a:latin typeface="Meiryo UI" panose="020B0604030504040204" pitchFamily="50" charset="-128"/>
                  <a:ea typeface="Meiryo UI" panose="020B0604030504040204" pitchFamily="50" charset="-128"/>
                </a:rPr>
                <a:t>製品枠</a:t>
              </a:r>
            </a:p>
          </p:txBody>
        </p:sp>
        <p:sp>
          <p:nvSpPr>
            <p:cNvPr id="48" name="正方形/長方形 47"/>
            <p:cNvSpPr/>
            <p:nvPr/>
          </p:nvSpPr>
          <p:spPr>
            <a:xfrm>
              <a:off x="374129" y="2402801"/>
              <a:ext cx="1277972" cy="795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500" b="1" dirty="0">
                  <a:latin typeface="Meiryo UI" panose="020B0604030504040204" pitchFamily="50" charset="-128"/>
                  <a:ea typeface="Meiryo UI" panose="020B0604030504040204" pitchFamily="50" charset="-128"/>
                </a:rPr>
                <a:t>熱処理炉</a:t>
              </a:r>
            </a:p>
          </p:txBody>
        </p:sp>
        <p:sp>
          <p:nvSpPr>
            <p:cNvPr id="51" name="正方形/長方形 50"/>
            <p:cNvSpPr/>
            <p:nvPr/>
          </p:nvSpPr>
          <p:spPr>
            <a:xfrm>
              <a:off x="374129" y="3198099"/>
              <a:ext cx="1277972" cy="795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500" b="1" dirty="0">
                  <a:latin typeface="Meiryo UI" panose="020B0604030504040204" pitchFamily="50" charset="-128"/>
                  <a:ea typeface="Meiryo UI" panose="020B0604030504040204" pitchFamily="50" charset="-128"/>
                </a:rPr>
                <a:t>熱処理炉</a:t>
              </a:r>
            </a:p>
          </p:txBody>
        </p:sp>
        <p:sp>
          <p:nvSpPr>
            <p:cNvPr id="52" name="正方形/長方形 51"/>
            <p:cNvSpPr/>
            <p:nvPr/>
          </p:nvSpPr>
          <p:spPr>
            <a:xfrm>
              <a:off x="374129" y="3984723"/>
              <a:ext cx="1277972" cy="795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500" b="1" dirty="0">
                  <a:latin typeface="Meiryo UI" panose="020B0604030504040204" pitchFamily="50" charset="-128"/>
                  <a:ea typeface="Meiryo UI" panose="020B0604030504040204" pitchFamily="50" charset="-128"/>
                </a:rPr>
                <a:t>熱処理炉</a:t>
              </a:r>
            </a:p>
          </p:txBody>
        </p:sp>
        <p:sp>
          <p:nvSpPr>
            <p:cNvPr id="11" name="右矢印 10"/>
            <p:cNvSpPr/>
            <p:nvPr/>
          </p:nvSpPr>
          <p:spPr>
            <a:xfrm rot="5400000">
              <a:off x="4252646" y="3851555"/>
              <a:ext cx="386406" cy="240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4000998" y="3361214"/>
              <a:ext cx="964367" cy="41036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b="1" dirty="0">
                  <a:latin typeface="Meiryo UI" panose="020B0604030504040204" pitchFamily="50" charset="-128"/>
                  <a:ea typeface="Meiryo UI" panose="020B0604030504040204" pitchFamily="50" charset="-128"/>
                </a:rPr>
                <a:t>運搬先</a:t>
              </a:r>
            </a:p>
          </p:txBody>
        </p:sp>
      </p:grpSp>
      <p:sp>
        <p:nvSpPr>
          <p:cNvPr id="12" name="右矢印 11"/>
          <p:cNvSpPr/>
          <p:nvPr/>
        </p:nvSpPr>
        <p:spPr>
          <a:xfrm rot="17779264">
            <a:off x="1725310" y="1961219"/>
            <a:ext cx="358727" cy="147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3" name="テキスト ボックス 12"/>
          <p:cNvSpPr txBox="1"/>
          <p:nvPr/>
        </p:nvSpPr>
        <p:spPr>
          <a:xfrm>
            <a:off x="1660517" y="2251812"/>
            <a:ext cx="318036" cy="284693"/>
          </a:xfrm>
          <a:prstGeom prst="rect">
            <a:avLst/>
          </a:prstGeom>
          <a:ln/>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kumimoji="1" lang="ja-JP" altLang="en-US" dirty="0">
                <a:latin typeface="Meiryo UI" panose="020B0604030504040204" pitchFamily="50" charset="-128"/>
                <a:ea typeface="Meiryo UI" panose="020B0604030504040204" pitchFamily="50" charset="-128"/>
              </a:rPr>
              <a:t>柵</a:t>
            </a:r>
          </a:p>
        </p:txBody>
      </p:sp>
      <p:grpSp>
        <p:nvGrpSpPr>
          <p:cNvPr id="9" name="グループ化 8"/>
          <p:cNvGrpSpPr/>
          <p:nvPr/>
        </p:nvGrpSpPr>
        <p:grpSpPr>
          <a:xfrm>
            <a:off x="5514577" y="354910"/>
            <a:ext cx="2647946" cy="2139050"/>
            <a:chOff x="7388775" y="119422"/>
            <a:chExt cx="3530594" cy="2852066"/>
          </a:xfrm>
        </p:grpSpPr>
        <p:sp>
          <p:nvSpPr>
            <p:cNvPr id="47" name="正方形/長方形 46"/>
            <p:cNvSpPr/>
            <p:nvPr/>
          </p:nvSpPr>
          <p:spPr>
            <a:xfrm>
              <a:off x="7388775" y="119422"/>
              <a:ext cx="3530594" cy="285206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pic>
          <p:nvPicPr>
            <p:cNvPr id="50" name="図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712" y="472332"/>
              <a:ext cx="2914719" cy="2186040"/>
            </a:xfrm>
            <a:prstGeom prst="rect">
              <a:avLst/>
            </a:prstGeom>
            <a:ln/>
          </p:spPr>
          <p:style>
            <a:lnRef idx="1">
              <a:schemeClr val="accent5"/>
            </a:lnRef>
            <a:fillRef idx="2">
              <a:schemeClr val="accent5"/>
            </a:fillRef>
            <a:effectRef idx="1">
              <a:schemeClr val="accent5"/>
            </a:effectRef>
            <a:fontRef idx="minor">
              <a:schemeClr val="dk1"/>
            </a:fontRef>
          </p:style>
        </p:pic>
      </p:grpSp>
      <p:grpSp>
        <p:nvGrpSpPr>
          <p:cNvPr id="53" name="グループ化 52"/>
          <p:cNvGrpSpPr/>
          <p:nvPr/>
        </p:nvGrpSpPr>
        <p:grpSpPr>
          <a:xfrm>
            <a:off x="5516402" y="2484345"/>
            <a:ext cx="2647946" cy="2139050"/>
            <a:chOff x="7717936" y="3460599"/>
            <a:chExt cx="3530594" cy="2852066"/>
          </a:xfrm>
        </p:grpSpPr>
        <p:sp>
          <p:nvSpPr>
            <p:cNvPr id="55" name="正方形/長方形 54"/>
            <p:cNvSpPr/>
            <p:nvPr/>
          </p:nvSpPr>
          <p:spPr>
            <a:xfrm>
              <a:off x="7717936" y="3460599"/>
              <a:ext cx="3530594" cy="285206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56" name="テキスト ボックス 55"/>
            <p:cNvSpPr txBox="1"/>
            <p:nvPr/>
          </p:nvSpPr>
          <p:spPr>
            <a:xfrm>
              <a:off x="8327099" y="5743314"/>
              <a:ext cx="2486150" cy="553997"/>
            </a:xfrm>
            <a:prstGeom prst="rect">
              <a:avLst/>
            </a:prstGeom>
            <a:noFill/>
          </p:spPr>
          <p:txBody>
            <a:bodyPr wrap="none" rtlCol="0">
              <a:spAutoFit/>
            </a:bodyPr>
            <a:lstStyle/>
            <a:p>
              <a:r>
                <a:rPr lang="en-US" altLang="ja-JP" sz="2100" b="1" dirty="0">
                  <a:latin typeface="Meiryo UI" panose="020B0604030504040204" pitchFamily="50" charset="-128"/>
                  <a:ea typeface="Meiryo UI" panose="020B0604030504040204" pitchFamily="50" charset="-128"/>
                </a:rPr>
                <a:t>2</a:t>
              </a:r>
              <a:r>
                <a:rPr lang="ja-JP" altLang="en-US" sz="2100" b="1" dirty="0">
                  <a:latin typeface="Meiryo UI" panose="020B0604030504040204" pitchFamily="50" charset="-128"/>
                  <a:ea typeface="Meiryo UI" panose="020B0604030504040204" pitchFamily="50" charset="-128"/>
                </a:rPr>
                <a:t>～</a:t>
              </a:r>
              <a:r>
                <a:rPr lang="en-US" altLang="ja-JP" sz="2100" b="1" dirty="0">
                  <a:latin typeface="Meiryo UI" panose="020B0604030504040204" pitchFamily="50" charset="-128"/>
                  <a:ea typeface="Meiryo UI" panose="020B0604030504040204" pitchFamily="50" charset="-128"/>
                </a:rPr>
                <a:t>3</a:t>
              </a:r>
              <a:r>
                <a:rPr lang="ja-JP" altLang="en-US" sz="2100" b="1" dirty="0">
                  <a:latin typeface="Meiryo UI" panose="020B0604030504040204" pitchFamily="50" charset="-128"/>
                  <a:ea typeface="Meiryo UI" panose="020B0604030504040204" pitchFamily="50" charset="-128"/>
                </a:rPr>
                <a:t>人で運搬</a:t>
              </a:r>
            </a:p>
          </p:txBody>
        </p:sp>
        <p:pic>
          <p:nvPicPr>
            <p:cNvPr id="58" name="図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650" y="3510467"/>
              <a:ext cx="2914719" cy="2186039"/>
            </a:xfrm>
            <a:prstGeom prst="rect">
              <a:avLst/>
            </a:prstGeom>
            <a:ln>
              <a:solidFill>
                <a:schemeClr val="tx1"/>
              </a:solidFill>
            </a:ln>
          </p:spPr>
        </p:pic>
      </p:grpSp>
      <p:sp>
        <p:nvSpPr>
          <p:cNvPr id="60" name="乗算記号 59"/>
          <p:cNvSpPr/>
          <p:nvPr/>
        </p:nvSpPr>
        <p:spPr>
          <a:xfrm>
            <a:off x="4831966" y="103123"/>
            <a:ext cx="4032128" cy="2482119"/>
          </a:xfrm>
          <a:prstGeom prst="mathMultiply">
            <a:avLst>
              <a:gd name="adj1" fmla="val 19451"/>
            </a:avLst>
          </a:prstGeom>
          <a:solidFill>
            <a:schemeClr val="accent4">
              <a:alpha val="55000"/>
            </a:schemeClr>
          </a:solidFill>
        </p:spPr>
        <p:style>
          <a:lnRef idx="3">
            <a:schemeClr val="lt1"/>
          </a:lnRef>
          <a:fillRef idx="1">
            <a:schemeClr val="accent4"/>
          </a:fillRef>
          <a:effectRef idx="1">
            <a:schemeClr val="accent4"/>
          </a:effectRef>
          <a:fontRef idx="minor">
            <a:schemeClr val="lt1"/>
          </a:fontRef>
        </p:style>
        <p:txBody>
          <a:bodyPr lIns="68580" tIns="34290" rIns="68580" bIns="34290" rtlCol="0" anchor="ctr"/>
          <a:lstStyle/>
          <a:p>
            <a:pPr algn="ctr"/>
            <a:endParaRPr kumimoji="1" lang="ja-JP" altLang="en-US"/>
          </a:p>
        </p:txBody>
      </p:sp>
      <p:grpSp>
        <p:nvGrpSpPr>
          <p:cNvPr id="26" name="グループ化 25"/>
          <p:cNvGrpSpPr/>
          <p:nvPr/>
        </p:nvGrpSpPr>
        <p:grpSpPr>
          <a:xfrm>
            <a:off x="1218874" y="1254168"/>
            <a:ext cx="871709" cy="1869741"/>
            <a:chOff x="1625164" y="1672224"/>
            <a:chExt cx="1162279" cy="2492988"/>
          </a:xfrm>
          <a:solidFill>
            <a:srgbClr val="FF0000"/>
          </a:solidFill>
        </p:grpSpPr>
        <p:sp>
          <p:nvSpPr>
            <p:cNvPr id="24" name="フローチャート: 処理 23"/>
            <p:cNvSpPr/>
            <p:nvPr/>
          </p:nvSpPr>
          <p:spPr>
            <a:xfrm>
              <a:off x="1625164" y="1672224"/>
              <a:ext cx="588859" cy="141665"/>
            </a:xfrm>
            <a:prstGeom prst="flowChartProcess">
              <a:avLst/>
            </a:prstGeom>
            <a:gr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1" name="フローチャート: 処理 60"/>
            <p:cNvSpPr/>
            <p:nvPr/>
          </p:nvSpPr>
          <p:spPr>
            <a:xfrm rot="5400000">
              <a:off x="1040939" y="2818644"/>
              <a:ext cx="2201155" cy="148355"/>
            </a:xfrm>
            <a:prstGeom prst="flowChartProcess">
              <a:avLst/>
            </a:prstGeom>
            <a:gr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5" name="右矢印 24"/>
            <p:cNvSpPr/>
            <p:nvPr/>
          </p:nvSpPr>
          <p:spPr>
            <a:xfrm>
              <a:off x="2067338" y="3855393"/>
              <a:ext cx="720105" cy="309819"/>
            </a:xfrm>
            <a:prstGeom prst="rightArrow">
              <a:avLst/>
            </a:prstGeom>
            <a:gr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pic>
        <p:nvPicPr>
          <p:cNvPr id="45" name="図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947" y="1727550"/>
            <a:ext cx="2775671" cy="2081753"/>
          </a:xfrm>
          <a:prstGeom prst="rect">
            <a:avLst/>
          </a:prstGeom>
          <a:ln w="38100">
            <a:solidFill>
              <a:schemeClr val="tx1"/>
            </a:solidFill>
          </a:ln>
        </p:spPr>
      </p:pic>
      <p:pic>
        <p:nvPicPr>
          <p:cNvPr id="49" name="図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0091" y="1735598"/>
            <a:ext cx="2775670" cy="2081753"/>
          </a:xfrm>
          <a:prstGeom prst="rect">
            <a:avLst/>
          </a:prstGeom>
          <a:ln w="38100">
            <a:solidFill>
              <a:schemeClr val="tx1"/>
            </a:solidFill>
          </a:ln>
        </p:spPr>
      </p:pic>
    </p:spTree>
    <p:custDataLst>
      <p:tags r:id="rId1"/>
    </p:custDataLst>
    <p:extLst>
      <p:ext uri="{BB962C8B-B14F-4D97-AF65-F5344CB8AC3E}">
        <p14:creationId xmlns:p14="http://schemas.microsoft.com/office/powerpoint/2010/main" val="3782987083"/>
      </p:ext>
    </p:extLst>
  </p:cSld>
  <p:clrMapOvr>
    <a:masterClrMapping/>
  </p:clrMapOvr>
  <mc:AlternateContent xmlns:mc="http://schemas.openxmlformats.org/markup-compatibility/2006" xmlns:p14="http://schemas.microsoft.com/office/powerpoint/2010/main">
    <mc:Choice Requires="p14">
      <p:transition spd="slow" p14:dur="2000" advTm="12956"/>
    </mc:Choice>
    <mc:Fallback xmlns="">
      <p:transition spd="slow" advTm="129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250"/>
                                        <p:tgtEl>
                                          <p:spTgt spid="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250"/>
                                        <p:tgtEl>
                                          <p:spTgt spid="40"/>
                                        </p:tgtEl>
                                      </p:cBhvr>
                                    </p:animEffect>
                                  </p:childTnLst>
                                </p:cTn>
                              </p:par>
                            </p:childTnLst>
                          </p:cTn>
                        </p:par>
                        <p:par>
                          <p:cTn id="11" fill="hold">
                            <p:stCondLst>
                              <p:cond delay="250"/>
                            </p:stCondLst>
                            <p:childTnLst>
                              <p:par>
                                <p:cTn id="12" presetID="22" presetClass="entr" presetSubtype="4"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250"/>
                                        <p:tgtEl>
                                          <p:spTgt spid="4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250"/>
                                        <p:tgtEl>
                                          <p:spTgt spid="35"/>
                                        </p:tgtEl>
                                      </p:cBhvr>
                                    </p:animEffect>
                                  </p:childTnLst>
                                </p:cTn>
                              </p:par>
                              <p:par>
                                <p:cTn id="18" presetID="22" presetClass="entr" presetSubtype="4"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25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250"/>
                                        <p:tgtEl>
                                          <p:spTgt spid="42"/>
                                        </p:tgtEl>
                                      </p:cBhvr>
                                    </p:animEffect>
                                    <p:set>
                                      <p:cBhvr>
                                        <p:cTn id="25" dur="1" fill="hold">
                                          <p:stCondLst>
                                            <p:cond delay="249"/>
                                          </p:stCondLst>
                                        </p:cTn>
                                        <p:tgtEl>
                                          <p:spTgt spid="42"/>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250"/>
                                        <p:tgtEl>
                                          <p:spTgt spid="35"/>
                                        </p:tgtEl>
                                      </p:cBhvr>
                                    </p:animEffect>
                                    <p:set>
                                      <p:cBhvr>
                                        <p:cTn id="28" dur="1" fill="hold">
                                          <p:stCondLst>
                                            <p:cond delay="249"/>
                                          </p:stCondLst>
                                        </p:cTn>
                                        <p:tgtEl>
                                          <p:spTgt spid="35"/>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250"/>
                                        <p:tgtEl>
                                          <p:spTgt spid="45"/>
                                        </p:tgtEl>
                                      </p:cBhvr>
                                    </p:animEffect>
                                    <p:set>
                                      <p:cBhvr>
                                        <p:cTn id="31" dur="1" fill="hold">
                                          <p:stCondLst>
                                            <p:cond delay="249"/>
                                          </p:stCondLst>
                                        </p:cTn>
                                        <p:tgtEl>
                                          <p:spTgt spid="45"/>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250"/>
                                        <p:tgtEl>
                                          <p:spTgt spid="49"/>
                                        </p:tgtEl>
                                      </p:cBhvr>
                                    </p:animEffect>
                                    <p:set>
                                      <p:cBhvr>
                                        <p:cTn id="34" dur="1" fill="hold">
                                          <p:stCondLst>
                                            <p:cond delay="249"/>
                                          </p:stCondLst>
                                        </p:cTn>
                                        <p:tgtEl>
                                          <p:spTgt spid="49"/>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250"/>
                                        <p:tgtEl>
                                          <p:spTgt spid="40"/>
                                        </p:tgtEl>
                                      </p:cBhvr>
                                    </p:animEffect>
                                    <p:set>
                                      <p:cBhvr>
                                        <p:cTn id="37" dur="1" fill="hold">
                                          <p:stCondLst>
                                            <p:cond delay="249"/>
                                          </p:stCondLst>
                                        </p:cTn>
                                        <p:tgtEl>
                                          <p:spTgt spid="40"/>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250"/>
                                        <p:tgtEl>
                                          <p:spTgt spid="43"/>
                                        </p:tgtEl>
                                      </p:cBhvr>
                                    </p:animEffect>
                                    <p:set>
                                      <p:cBhvr>
                                        <p:cTn id="40" dur="1" fill="hold">
                                          <p:stCondLst>
                                            <p:cond delay="249"/>
                                          </p:stCondLst>
                                        </p:cTn>
                                        <p:tgtEl>
                                          <p:spTgt spid="43"/>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250"/>
                                        <p:tgtEl>
                                          <p:spTgt spid="41"/>
                                        </p:tgtEl>
                                      </p:cBhvr>
                                    </p:animEffect>
                                    <p:set>
                                      <p:cBhvr>
                                        <p:cTn id="43" dur="1" fill="hold">
                                          <p:stCondLst>
                                            <p:cond delay="249"/>
                                          </p:stCondLst>
                                        </p:cTn>
                                        <p:tgtEl>
                                          <p:spTgt spid="4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250"/>
                                        <p:tgtEl>
                                          <p:spTgt spid="34"/>
                                        </p:tgtEl>
                                      </p:cBhvr>
                                    </p:animEffect>
                                    <p:set>
                                      <p:cBhvr>
                                        <p:cTn id="46" dur="1" fill="hold">
                                          <p:stCondLst>
                                            <p:cond delay="249"/>
                                          </p:stCondLst>
                                        </p:cTn>
                                        <p:tgtEl>
                                          <p:spTgt spid="34"/>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250"/>
                                        <p:tgtEl>
                                          <p:spTgt spid="32"/>
                                        </p:tgtEl>
                                      </p:cBhvr>
                                    </p:animEffect>
                                    <p:set>
                                      <p:cBhvr>
                                        <p:cTn id="49" dur="1" fill="hold">
                                          <p:stCondLst>
                                            <p:cond delay="249"/>
                                          </p:stCondLst>
                                        </p:cTn>
                                        <p:tgtEl>
                                          <p:spTgt spid="32"/>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250" fill="hold"/>
                                        <p:tgtEl>
                                          <p:spTgt spid="15"/>
                                        </p:tgtEl>
                                        <p:attrNameLst>
                                          <p:attrName>ppt_w</p:attrName>
                                        </p:attrNameLst>
                                      </p:cBhvr>
                                      <p:tavLst>
                                        <p:tav tm="0">
                                          <p:val>
                                            <p:fltVal val="0"/>
                                          </p:val>
                                        </p:tav>
                                        <p:tav tm="100000">
                                          <p:val>
                                            <p:strVal val="#ppt_w"/>
                                          </p:val>
                                        </p:tav>
                                      </p:tavLst>
                                    </p:anim>
                                    <p:anim calcmode="lin" valueType="num">
                                      <p:cBhvr>
                                        <p:cTn id="53" dur="250" fill="hold"/>
                                        <p:tgtEl>
                                          <p:spTgt spid="15"/>
                                        </p:tgtEl>
                                        <p:attrNameLst>
                                          <p:attrName>ppt_h</p:attrName>
                                        </p:attrNameLst>
                                      </p:cBhvr>
                                      <p:tavLst>
                                        <p:tav tm="0">
                                          <p:val>
                                            <p:fltVal val="0"/>
                                          </p:val>
                                        </p:tav>
                                        <p:tav tm="100000">
                                          <p:val>
                                            <p:strVal val="#ppt_h"/>
                                          </p:val>
                                        </p:tav>
                                      </p:tavLst>
                                    </p:anim>
                                    <p:animEffect transition="in" filter="fade">
                                      <p:cBhvr>
                                        <p:cTn id="54" dur="25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25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250"/>
                                        <p:tgtEl>
                                          <p:spTgt spid="12"/>
                                        </p:tgtEl>
                                      </p:cBhvr>
                                    </p:animEffect>
                                  </p:childTnLst>
                                </p:cTn>
                              </p:par>
                            </p:childTnLst>
                          </p:cTn>
                        </p:par>
                        <p:par>
                          <p:cTn id="65" fill="hold">
                            <p:stCondLst>
                              <p:cond delay="250"/>
                            </p:stCondLst>
                            <p:childTnLst>
                              <p:par>
                                <p:cTn id="66" presetID="22" presetClass="entr" presetSubtype="4"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250"/>
                                        <p:tgtEl>
                                          <p:spTgt spid="13"/>
                                        </p:tgtEl>
                                      </p:cBhvr>
                                    </p:animEffect>
                                  </p:childTnLst>
                                </p:cTn>
                              </p:par>
                              <p:par>
                                <p:cTn id="69" presetID="14" presetClass="entr" presetSubtype="1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randombar(horizontal)">
                                      <p:cBhvr>
                                        <p:cTn id="71" dur="250"/>
                                        <p:tgtEl>
                                          <p:spTgt spid="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52"/>
                                        </p:tgtEl>
                                        <p:attrNameLst>
                                          <p:attrName>style.visibility</p:attrName>
                                        </p:attrNameLst>
                                      </p:cBhvr>
                                      <p:to>
                                        <p:strVal val="visible"/>
                                      </p:to>
                                    </p:set>
                                    <p:animEffect transition="in" filter="wipe(down)">
                                      <p:cBhvr>
                                        <p:cTn id="74" dur="250"/>
                                        <p:tgtEl>
                                          <p:spTgt spid="152"/>
                                        </p:tgtEl>
                                      </p:cBhvr>
                                    </p:animEffect>
                                  </p:childTnLst>
                                </p:cTn>
                              </p:par>
                            </p:childTnLst>
                          </p:cTn>
                        </p:par>
                        <p:par>
                          <p:cTn id="75" fill="hold">
                            <p:stCondLst>
                              <p:cond delay="500"/>
                            </p:stCondLst>
                            <p:childTnLst>
                              <p:par>
                                <p:cTn id="76" presetID="16" presetClass="entr" presetSubtype="21" fill="hold" grpId="0" nodeType="after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barn(inVertical)">
                                      <p:cBhvr>
                                        <p:cTn id="78" dur="250"/>
                                        <p:tgtEl>
                                          <p:spTgt spid="6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wipe(down)">
                                      <p:cBhvr>
                                        <p:cTn id="83"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1" grpId="0" animBg="1"/>
      <p:bldP spid="32" grpId="0" animBg="1"/>
      <p:bldP spid="34" grpId="0" animBg="1"/>
      <p:bldP spid="40" grpId="0" animBg="1"/>
      <p:bldP spid="40" grpId="1" animBg="1"/>
      <p:bldP spid="35" grpId="0" animBg="1"/>
      <p:bldP spid="35" grpId="1" animBg="1"/>
      <p:bldP spid="43" grpId="0" animBg="1"/>
      <p:bldP spid="43" grpId="1" animBg="1"/>
      <p:bldP spid="152" grpId="0" animBg="1"/>
      <p:bldP spid="12" grpId="0" animBg="1"/>
      <p:bldP spid="13" grpId="0" animBg="1"/>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4131179" cy="438581"/>
          </a:xfrm>
          <a:prstGeom prst="rect">
            <a:avLst/>
          </a:prstGeom>
          <a:noFill/>
        </p:spPr>
        <p:txBody>
          <a:bodyPr wrap="none" lIns="68580" tIns="34290" rIns="68580" bIns="34290" rtlCol="0">
            <a:spAutoFit/>
          </a:bodyPr>
          <a:lstStyle/>
          <a:p>
            <a:r>
              <a:rPr lang="ja-JP" altLang="en-US" sz="2400" b="1" dirty="0"/>
              <a:t>リューベ建浴はどうやるの？？</a:t>
            </a:r>
          </a:p>
        </p:txBody>
      </p:sp>
      <p:sp>
        <p:nvSpPr>
          <p:cNvPr id="469" name="テキスト ボックス 468"/>
          <p:cNvSpPr txBox="1"/>
          <p:nvPr/>
        </p:nvSpPr>
        <p:spPr>
          <a:xfrm>
            <a:off x="2085284" y="4719259"/>
            <a:ext cx="4179670"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④石鹸を</a:t>
            </a:r>
            <a:r>
              <a:rPr lang="en-US" altLang="ja-JP" sz="2100" b="1" dirty="0">
                <a:latin typeface="Meiryo UI" panose="020B0604030504040204" pitchFamily="50" charset="-128"/>
                <a:ea typeface="Meiryo UI" panose="020B0604030504040204" pitchFamily="50" charset="-128"/>
              </a:rPr>
              <a:t>25</a:t>
            </a:r>
            <a:r>
              <a:rPr lang="ja-JP" altLang="en-US" sz="2100" b="1" dirty="0">
                <a:latin typeface="Meiryo UI" panose="020B0604030504040204" pitchFamily="50" charset="-128"/>
                <a:ea typeface="Meiryo UI" panose="020B0604030504040204" pitchFamily="50" charset="-128"/>
              </a:rPr>
              <a:t>箱全て段ボールから出す</a:t>
            </a:r>
          </a:p>
        </p:txBody>
      </p:sp>
      <p:sp>
        <p:nvSpPr>
          <p:cNvPr id="150" name="正方形/長方形 149"/>
          <p:cNvSpPr/>
          <p:nvPr/>
        </p:nvSpPr>
        <p:spPr>
          <a:xfrm>
            <a:off x="599039" y="1177780"/>
            <a:ext cx="2821698" cy="2771999"/>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kumimoji="1" lang="ja-JP" altLang="en-US" dirty="0"/>
              <a:t>写真</a:t>
            </a:r>
          </a:p>
        </p:txBody>
      </p:sp>
      <p:sp>
        <p:nvSpPr>
          <p:cNvPr id="8" name="正方形/長方形 7"/>
          <p:cNvSpPr/>
          <p:nvPr/>
        </p:nvSpPr>
        <p:spPr>
          <a:xfrm>
            <a:off x="5168285" y="1177779"/>
            <a:ext cx="2821698" cy="2771999"/>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kumimoji="1" lang="ja-JP" altLang="en-US" dirty="0"/>
              <a:t>写真</a:t>
            </a:r>
          </a:p>
        </p:txBody>
      </p:sp>
      <p:sp>
        <p:nvSpPr>
          <p:cNvPr id="9" name="右矢印 8"/>
          <p:cNvSpPr/>
          <p:nvPr/>
        </p:nvSpPr>
        <p:spPr>
          <a:xfrm>
            <a:off x="3903495" y="2218113"/>
            <a:ext cx="829591" cy="691330"/>
          </a:xfrm>
          <a:prstGeom prst="rightArrow">
            <a:avLst/>
          </a:prstGeom>
        </p:spPr>
        <p:style>
          <a:lnRef idx="0">
            <a:schemeClr val="accent6"/>
          </a:lnRef>
          <a:fillRef idx="3">
            <a:schemeClr val="accent6"/>
          </a:fillRef>
          <a:effectRef idx="3">
            <a:schemeClr val="accent6"/>
          </a:effectRef>
          <a:fontRef idx="minor">
            <a:schemeClr val="lt1"/>
          </a:fontRef>
        </p:style>
        <p:txBody>
          <a:bodyPr lIns="68580" tIns="34290" rIns="68580" bIns="34290" rtlCol="0" anchor="ctr"/>
          <a:lstStyle/>
          <a:p>
            <a:pPr algn="ctr"/>
            <a:endParaRPr kumimoji="1" lang="ja-JP" altLang="en-US"/>
          </a:p>
        </p:txBody>
      </p:sp>
      <p:sp>
        <p:nvSpPr>
          <p:cNvPr id="10" name="正方形/長方形 9"/>
          <p:cNvSpPr/>
          <p:nvPr/>
        </p:nvSpPr>
        <p:spPr>
          <a:xfrm>
            <a:off x="5175170" y="1192926"/>
            <a:ext cx="2821698" cy="2771999"/>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kumimoji="1" lang="ja-JP" altLang="en-US" dirty="0"/>
              <a:t>写真</a:t>
            </a: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 y="1392057"/>
            <a:ext cx="2451520" cy="2367449"/>
          </a:xfrm>
          <a:prstGeom prst="rect">
            <a:avLst/>
          </a:prstGeom>
          <a:ln w="57150">
            <a:solidFill>
              <a:schemeClr val="tx1"/>
            </a:solidFill>
          </a:ln>
        </p:spPr>
      </p:pic>
      <p:sp>
        <p:nvSpPr>
          <p:cNvPr id="147" name="テキスト ボックス 146"/>
          <p:cNvSpPr txBox="1"/>
          <p:nvPr/>
        </p:nvSpPr>
        <p:spPr>
          <a:xfrm>
            <a:off x="3862180" y="3888931"/>
            <a:ext cx="5187959" cy="392415"/>
          </a:xfrm>
          <a:prstGeom prst="rect">
            <a:avLst/>
          </a:prstGeom>
          <a:ln/>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隙間が無いため、持ち上げなければ出てこない</a:t>
            </a:r>
          </a:p>
        </p:txBody>
      </p:sp>
      <p:sp>
        <p:nvSpPr>
          <p:cNvPr id="12" name="テキスト ボックス 11"/>
          <p:cNvSpPr txBox="1"/>
          <p:nvPr/>
        </p:nvSpPr>
        <p:spPr>
          <a:xfrm>
            <a:off x="2724571" y="4281346"/>
            <a:ext cx="6315671" cy="392415"/>
          </a:xfrm>
          <a:prstGeom prst="rect">
            <a:avLst/>
          </a:prstGeom>
          <a:ln/>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作業終了後、段ボール</a:t>
            </a:r>
            <a:r>
              <a:rPr lang="en-US" altLang="ja-JP" sz="2100" b="1" dirty="0">
                <a:latin typeface="Meiryo UI" panose="020B0604030504040204" pitchFamily="50" charset="-128"/>
                <a:ea typeface="Meiryo UI" panose="020B0604030504040204" pitchFamily="50" charset="-128"/>
              </a:rPr>
              <a:t>25</a:t>
            </a:r>
            <a:r>
              <a:rPr lang="ja-JP" altLang="en-US" sz="2100" b="1" dirty="0">
                <a:latin typeface="Meiryo UI" panose="020B0604030504040204" pitchFamily="50" charset="-128"/>
                <a:ea typeface="Meiryo UI" panose="020B0604030504040204" pitchFamily="50" charset="-128"/>
              </a:rPr>
              <a:t>箱分を廃酸設備横の捨て場へ</a:t>
            </a: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1011" y="1553474"/>
            <a:ext cx="2694143" cy="2020607"/>
          </a:xfrm>
          <a:prstGeom prst="rect">
            <a:avLst/>
          </a:prstGeom>
          <a:ln w="57150">
            <a:solidFill>
              <a:schemeClr val="tx1"/>
            </a:solidFill>
          </a:ln>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3374" y="1553474"/>
            <a:ext cx="2451520" cy="2020607"/>
          </a:xfrm>
          <a:prstGeom prst="rect">
            <a:avLst/>
          </a:prstGeom>
          <a:ln w="57150">
            <a:solidFill>
              <a:schemeClr val="tx1"/>
            </a:solidFill>
          </a:ln>
        </p:spPr>
      </p:pic>
    </p:spTree>
    <p:custDataLst>
      <p:tags r:id="rId1"/>
    </p:custDataLst>
    <p:extLst>
      <p:ext uri="{BB962C8B-B14F-4D97-AF65-F5344CB8AC3E}">
        <p14:creationId xmlns:p14="http://schemas.microsoft.com/office/powerpoint/2010/main" val="4037218896"/>
      </p:ext>
    </p:extLst>
  </p:cSld>
  <p:clrMapOvr>
    <a:masterClrMapping/>
  </p:clrMapOvr>
  <mc:AlternateContent xmlns:mc="http://schemas.openxmlformats.org/markup-compatibility/2006" xmlns:p14="http://schemas.microsoft.com/office/powerpoint/2010/main">
    <mc:Choice Requires="p14">
      <p:transition spd="slow" p14:dur="2000" advTm="18637"/>
    </mc:Choice>
    <mc:Fallback xmlns="">
      <p:transition spd="slow" advTm="186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par>
                          <p:cTn id="8" fill="hold">
                            <p:stCondLst>
                              <p:cond delay="25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25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25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250"/>
                                        <p:tgtEl>
                                          <p:spTgt spid="8"/>
                                        </p:tgtEl>
                                      </p:cBhvr>
                                    </p:animEffect>
                                    <p:set>
                                      <p:cBhvr>
                                        <p:cTn id="19" dur="1" fill="hold">
                                          <p:stCondLst>
                                            <p:cond delay="249"/>
                                          </p:stCondLst>
                                        </p:cTn>
                                        <p:tgtEl>
                                          <p:spTgt spid="8"/>
                                        </p:tgtEl>
                                        <p:attrNameLst>
                                          <p:attrName>style.visibility</p:attrName>
                                        </p:attrNameLst>
                                      </p:cBhvr>
                                      <p:to>
                                        <p:strVal val="hidden"/>
                                      </p:to>
                                    </p:se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250"/>
                                        <p:tgtEl>
                                          <p:spTgt spid="10"/>
                                        </p:tgtEl>
                                      </p:cBhvr>
                                    </p:animEffect>
                                  </p:childTnLst>
                                </p:cTn>
                              </p:par>
                              <p:par>
                                <p:cTn id="23" presetID="14" presetClass="exit" presetSubtype="10" fill="hold" nodeType="withEffect">
                                  <p:stCondLst>
                                    <p:cond delay="0"/>
                                  </p:stCondLst>
                                  <p:childTnLst>
                                    <p:animEffect transition="out" filter="randombar(horizontal)">
                                      <p:cBhvr>
                                        <p:cTn id="24" dur="250"/>
                                        <p:tgtEl>
                                          <p:spTgt spid="13"/>
                                        </p:tgtEl>
                                      </p:cBhvr>
                                    </p:animEffect>
                                    <p:set>
                                      <p:cBhvr>
                                        <p:cTn id="25" dur="1" fill="hold">
                                          <p:stCondLst>
                                            <p:cond delay="249"/>
                                          </p:stCondLst>
                                        </p:cTn>
                                        <p:tgtEl>
                                          <p:spTgt spid="13"/>
                                        </p:tgtEl>
                                        <p:attrNameLst>
                                          <p:attrName>style.visibility</p:attrName>
                                        </p:attrNameLst>
                                      </p:cBhvr>
                                      <p:to>
                                        <p:strVal val="hidden"/>
                                      </p:to>
                                    </p:se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250"/>
                                        <p:tgtEl>
                                          <p:spTgt spid="14"/>
                                        </p:tgtEl>
                                      </p:cBhvr>
                                    </p:animEffect>
                                  </p:childTnLst>
                                </p:cTn>
                              </p:par>
                            </p:childTnLst>
                          </p:cTn>
                        </p:par>
                        <p:par>
                          <p:cTn id="29" fill="hold">
                            <p:stCondLst>
                              <p:cond delay="250"/>
                            </p:stCondLst>
                            <p:childTnLst>
                              <p:par>
                                <p:cTn id="30" presetID="22" presetClass="entr" presetSubtype="4" fill="hold" grpId="0" nodeType="afterEffect">
                                  <p:stCondLst>
                                    <p:cond delay="0"/>
                                  </p:stCondLst>
                                  <p:childTnLst>
                                    <p:set>
                                      <p:cBhvr>
                                        <p:cTn id="31" dur="1" fill="hold">
                                          <p:stCondLst>
                                            <p:cond delay="0"/>
                                          </p:stCondLst>
                                        </p:cTn>
                                        <p:tgtEl>
                                          <p:spTgt spid="147"/>
                                        </p:tgtEl>
                                        <p:attrNameLst>
                                          <p:attrName>style.visibility</p:attrName>
                                        </p:attrNameLst>
                                      </p:cBhvr>
                                      <p:to>
                                        <p:strVal val="visible"/>
                                      </p:to>
                                    </p:set>
                                    <p:animEffect transition="in" filter="wipe(down)">
                                      <p:cBhvr>
                                        <p:cTn id="32" dur="250"/>
                                        <p:tgtEl>
                                          <p:spTgt spid="14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P spid="14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4131179" cy="438581"/>
          </a:xfrm>
          <a:prstGeom prst="rect">
            <a:avLst/>
          </a:prstGeom>
          <a:noFill/>
        </p:spPr>
        <p:txBody>
          <a:bodyPr wrap="none" lIns="68580" tIns="34290" rIns="68580" bIns="34290" rtlCol="0">
            <a:spAutoFit/>
          </a:bodyPr>
          <a:lstStyle/>
          <a:p>
            <a:r>
              <a:rPr lang="ja-JP" altLang="en-US" sz="2400" b="1" dirty="0"/>
              <a:t>リューベ建浴はどうやるの？？</a:t>
            </a:r>
          </a:p>
        </p:txBody>
      </p:sp>
      <p:sp>
        <p:nvSpPr>
          <p:cNvPr id="147" name="テキスト ボックス 146"/>
          <p:cNvSpPr txBox="1"/>
          <p:nvPr/>
        </p:nvSpPr>
        <p:spPr>
          <a:xfrm>
            <a:off x="1845655" y="2330410"/>
            <a:ext cx="5435623" cy="577081"/>
          </a:xfrm>
          <a:prstGeom prst="rect">
            <a:avLst/>
          </a:prstGeom>
          <a:noFill/>
        </p:spPr>
        <p:txBody>
          <a:bodyPr wrap="none" lIns="68580" tIns="34290" rIns="68580" bIns="34290" rtlCol="0">
            <a:spAutoFit/>
          </a:bodyPr>
          <a:lstStyle/>
          <a:p>
            <a:r>
              <a:rPr lang="ja-JP" altLang="en-US" sz="3300" b="1" dirty="0">
                <a:latin typeface="Meiryo UI" panose="020B0604030504040204" pitchFamily="50" charset="-128"/>
                <a:ea typeface="Meiryo UI" panose="020B0604030504040204" pitchFamily="50" charset="-128"/>
              </a:rPr>
              <a:t>～　　前日の準備が終了　　～</a:t>
            </a:r>
          </a:p>
        </p:txBody>
      </p:sp>
      <p:sp>
        <p:nvSpPr>
          <p:cNvPr id="2" name="右矢印 1"/>
          <p:cNvSpPr/>
          <p:nvPr/>
        </p:nvSpPr>
        <p:spPr>
          <a:xfrm>
            <a:off x="6238302" y="4709711"/>
            <a:ext cx="2270659" cy="363474"/>
          </a:xfrm>
          <a:prstGeom prst="rightArrow">
            <a:avLst>
              <a:gd name="adj1" fmla="val 36361"/>
              <a:gd name="adj2" fmla="val 84099"/>
            </a:avLst>
          </a:prstGeom>
          <a:solidFill>
            <a:srgbClr val="00FF00"/>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kumimoji="1" lang="ja-JP" altLang="en-US"/>
          </a:p>
        </p:txBody>
      </p:sp>
      <p:sp>
        <p:nvSpPr>
          <p:cNvPr id="7" name="テキスト ボックス 6"/>
          <p:cNvSpPr txBox="1"/>
          <p:nvPr/>
        </p:nvSpPr>
        <p:spPr>
          <a:xfrm>
            <a:off x="6238302" y="4478699"/>
            <a:ext cx="1954123" cy="346249"/>
          </a:xfrm>
          <a:prstGeom prst="rect">
            <a:avLst/>
          </a:prstGeom>
          <a:ln/>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en-US" altLang="ja-JP" sz="1800" b="1" dirty="0">
                <a:latin typeface="Meiryo UI" panose="020B0604030504040204" pitchFamily="50" charset="-128"/>
                <a:ea typeface="Meiryo UI" panose="020B0604030504040204" pitchFamily="50" charset="-128"/>
              </a:rPr>
              <a:t>Next</a:t>
            </a:r>
            <a:r>
              <a:rPr lang="ja-JP" altLang="en-US" sz="1800" b="1" dirty="0">
                <a:latin typeface="Meiryo UI" panose="020B0604030504040204" pitchFamily="50" charset="-128"/>
                <a:ea typeface="Meiryo UI" panose="020B0604030504040204" pitchFamily="50" charset="-128"/>
              </a:rPr>
              <a:t> 当日の作業</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23474525"/>
      </p:ext>
    </p:extLst>
  </p:cSld>
  <p:clrMapOvr>
    <a:masterClrMapping/>
  </p:clrMapOvr>
  <mc:AlternateContent xmlns:mc="http://schemas.openxmlformats.org/markup-compatibility/2006" xmlns:p14="http://schemas.microsoft.com/office/powerpoint/2010/main">
    <mc:Choice Requires="p14">
      <p:transition spd="slow" p14:dur="2000" advTm="6005"/>
    </mc:Choice>
    <mc:Fallback xmlns="">
      <p:transition spd="slow" advTm="600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1" y="363554"/>
            <a:ext cx="5058116" cy="438581"/>
          </a:xfrm>
          <a:prstGeom prst="rect">
            <a:avLst/>
          </a:prstGeom>
          <a:noFill/>
        </p:spPr>
        <p:txBody>
          <a:bodyPr wrap="none" lIns="68580" tIns="34290" rIns="68580" bIns="34290" rtlCol="0">
            <a:spAutoFit/>
          </a:bodyPr>
          <a:lstStyle/>
          <a:p>
            <a:r>
              <a:rPr lang="ja-JP" altLang="en-US" sz="2400" b="1" dirty="0"/>
              <a:t>リューベ建浴はどうやるの？？当日編</a:t>
            </a:r>
          </a:p>
        </p:txBody>
      </p:sp>
      <p:sp>
        <p:nvSpPr>
          <p:cNvPr id="5" name="テキスト ボックス 4"/>
          <p:cNvSpPr txBox="1"/>
          <p:nvPr/>
        </p:nvSpPr>
        <p:spPr>
          <a:xfrm>
            <a:off x="2085284" y="4688779"/>
            <a:ext cx="5872441"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⑤バキュームカーを手配し、劣化したリューベ液を抜く</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78" y="884104"/>
            <a:ext cx="4772429" cy="3579322"/>
          </a:xfrm>
          <a:prstGeom prst="rect">
            <a:avLst/>
          </a:prstGeom>
          <a:ln w="57150">
            <a:solidFill>
              <a:schemeClr val="tx1"/>
            </a:solidFill>
          </a:ln>
        </p:spPr>
      </p:pic>
      <p:grpSp>
        <p:nvGrpSpPr>
          <p:cNvPr id="34" name="グループ化 174"/>
          <p:cNvGrpSpPr>
            <a:grpSpLocks/>
          </p:cNvGrpSpPr>
          <p:nvPr/>
        </p:nvGrpSpPr>
        <p:grpSpPr bwMode="auto">
          <a:xfrm>
            <a:off x="6386324" y="2004863"/>
            <a:ext cx="2426578" cy="2211489"/>
            <a:chOff x="5376423" y="3060427"/>
            <a:chExt cx="2101313" cy="1472423"/>
          </a:xfrm>
        </p:grpSpPr>
        <p:sp>
          <p:nvSpPr>
            <p:cNvPr id="39" name="直方体 1"/>
            <p:cNvSpPr>
              <a:spLocks noChangeArrowheads="1"/>
            </p:cNvSpPr>
            <p:nvPr/>
          </p:nvSpPr>
          <p:spPr bwMode="auto">
            <a:xfrm>
              <a:off x="5423080" y="3060427"/>
              <a:ext cx="2016521" cy="1472423"/>
            </a:xfrm>
            <a:prstGeom prst="cube">
              <a:avLst>
                <a:gd name="adj" fmla="val 70546"/>
              </a:avLst>
            </a:prstGeom>
            <a:solidFill>
              <a:schemeClr val="accent1"/>
            </a:solidFill>
            <a:ln w="6350" algn="ctr">
              <a:solidFill>
                <a:schemeClr val="tx1"/>
              </a:solidFill>
              <a:miter lim="800000"/>
              <a:headEnd/>
              <a:tailEnd/>
            </a:ln>
            <a:effectLst>
              <a:outerShdw dist="35921" dir="2700000" algn="ctr" rotWithShape="0">
                <a:schemeClr val="bg2"/>
              </a:outerShdw>
            </a:effectLst>
          </p:spPr>
          <p:txBody>
            <a:bodyPr wrap="none"/>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200" dirty="0">
                <a:latin typeface="HG明朝B" pitchFamily="17" charset="-128"/>
                <a:ea typeface="HG明朝B" pitchFamily="17" charset="-128"/>
              </a:endParaRPr>
            </a:p>
          </p:txBody>
        </p:sp>
        <p:sp>
          <p:nvSpPr>
            <p:cNvPr id="40" name="AutoShape 45"/>
            <p:cNvSpPr>
              <a:spLocks noChangeArrowheads="1"/>
            </p:cNvSpPr>
            <p:nvPr/>
          </p:nvSpPr>
          <p:spPr bwMode="auto">
            <a:xfrm rot="8107341" flipH="1">
              <a:off x="5376423" y="3445199"/>
              <a:ext cx="2101313" cy="273347"/>
            </a:xfrm>
            <a:prstGeom prst="parallelogram">
              <a:avLst>
                <a:gd name="adj" fmla="val 101644"/>
              </a:avLst>
            </a:prstGeom>
            <a:solidFill>
              <a:srgbClr val="FFFFFF"/>
            </a:solidFill>
            <a:ln w="6350">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grpSp>
      <p:cxnSp>
        <p:nvCxnSpPr>
          <p:cNvPr id="33" name="直線コネクタ 12"/>
          <p:cNvCxnSpPr>
            <a:cxnSpLocks noChangeShapeType="1"/>
          </p:cNvCxnSpPr>
          <p:nvPr/>
        </p:nvCxnSpPr>
        <p:spPr bwMode="auto">
          <a:xfrm flipH="1">
            <a:off x="6968156" y="2430026"/>
            <a:ext cx="1057803" cy="1069859"/>
          </a:xfrm>
          <a:prstGeom prst="line">
            <a:avLst/>
          </a:prstGeom>
          <a:noFill/>
          <a:ln w="6350"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5" name="グループ化 3"/>
          <p:cNvGrpSpPr>
            <a:grpSpLocks/>
          </p:cNvGrpSpPr>
          <p:nvPr/>
        </p:nvGrpSpPr>
        <p:grpSpPr bwMode="auto">
          <a:xfrm>
            <a:off x="8020112" y="2063329"/>
            <a:ext cx="196916" cy="374105"/>
            <a:chOff x="10691430" y="2103288"/>
            <a:chExt cx="232514" cy="430737"/>
          </a:xfrm>
        </p:grpSpPr>
        <p:cxnSp>
          <p:nvCxnSpPr>
            <p:cNvPr id="37" name="直線コネクタ 12"/>
            <p:cNvCxnSpPr>
              <a:cxnSpLocks noChangeShapeType="1"/>
            </p:cNvCxnSpPr>
            <p:nvPr/>
          </p:nvCxnSpPr>
          <p:spPr bwMode="auto">
            <a:xfrm>
              <a:off x="10691430" y="2103288"/>
              <a:ext cx="13083" cy="422633"/>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12"/>
            <p:cNvCxnSpPr>
              <a:cxnSpLocks noChangeShapeType="1"/>
            </p:cNvCxnSpPr>
            <p:nvPr/>
          </p:nvCxnSpPr>
          <p:spPr bwMode="auto">
            <a:xfrm>
              <a:off x="10704513" y="2534025"/>
              <a:ext cx="219431" cy="0"/>
            </a:xfrm>
            <a:prstGeom prst="line">
              <a:avLst/>
            </a:prstGeom>
            <a:noFill/>
            <a:ln w="9525" algn="ctr">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AutoShape 45"/>
          <p:cNvSpPr>
            <a:spLocks noChangeArrowheads="1"/>
          </p:cNvSpPr>
          <p:nvPr/>
        </p:nvSpPr>
        <p:spPr bwMode="auto">
          <a:xfrm rot="8107341" flipH="1">
            <a:off x="6495232" y="2675426"/>
            <a:ext cx="2187431" cy="333665"/>
          </a:xfrm>
          <a:prstGeom prst="parallelogram">
            <a:avLst>
              <a:gd name="adj" fmla="val 101594"/>
            </a:avLst>
          </a:prstGeom>
          <a:solidFill>
            <a:srgbClr val="EFD5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HG明朝B" pitchFamily="17" charset="-128"/>
              <a:ea typeface="HG明朝B" pitchFamily="17" charset="-128"/>
            </a:endParaRPr>
          </a:p>
        </p:txBody>
      </p:sp>
      <p:sp>
        <p:nvSpPr>
          <p:cNvPr id="41" name="正方形/長方形 40"/>
          <p:cNvSpPr/>
          <p:nvPr/>
        </p:nvSpPr>
        <p:spPr>
          <a:xfrm>
            <a:off x="6431942" y="3575509"/>
            <a:ext cx="808256" cy="64084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kumimoji="1" lang="ja-JP" altLang="en-US" dirty="0">
                <a:latin typeface="HGP創英角ｺﾞｼｯｸUB" panose="020B0900000000000000" pitchFamily="50" charset="-128"/>
                <a:ea typeface="HGP創英角ｺﾞｼｯｸUB" panose="020B0900000000000000" pitchFamily="50" charset="-128"/>
              </a:rPr>
              <a:t>リューベ</a:t>
            </a:r>
          </a:p>
        </p:txBody>
      </p:sp>
      <p:sp>
        <p:nvSpPr>
          <p:cNvPr id="3" name="左矢印 2"/>
          <p:cNvSpPr/>
          <p:nvPr/>
        </p:nvSpPr>
        <p:spPr>
          <a:xfrm>
            <a:off x="5337671" y="2415241"/>
            <a:ext cx="958468" cy="695366"/>
          </a:xfrm>
          <a:prstGeom prst="leftArrow">
            <a:avLst/>
          </a:prstGeom>
        </p:spPr>
        <p:style>
          <a:lnRef idx="3">
            <a:schemeClr val="lt1"/>
          </a:lnRef>
          <a:fillRef idx="1">
            <a:schemeClr val="accent6"/>
          </a:fillRef>
          <a:effectRef idx="1">
            <a:schemeClr val="accent6"/>
          </a:effectRef>
          <a:fontRef idx="minor">
            <a:schemeClr val="lt1"/>
          </a:fontRef>
        </p:style>
        <p:txBody>
          <a:bodyPr lIns="68580" tIns="34290" rIns="68580" bIns="34290" rtlCol="0" anchor="ctr"/>
          <a:lstStyle/>
          <a:p>
            <a:pPr algn="ctr"/>
            <a:endParaRPr kumimoji="1" lang="ja-JP" altLang="en-US"/>
          </a:p>
        </p:txBody>
      </p:sp>
    </p:spTree>
    <p:custDataLst>
      <p:tags r:id="rId1"/>
    </p:custDataLst>
    <p:extLst>
      <p:ext uri="{BB962C8B-B14F-4D97-AF65-F5344CB8AC3E}">
        <p14:creationId xmlns:p14="http://schemas.microsoft.com/office/powerpoint/2010/main" val="3021510648"/>
      </p:ext>
    </p:extLst>
  </p:cSld>
  <p:clrMapOvr>
    <a:masterClrMapping/>
  </p:clrMapOvr>
  <mc:AlternateContent xmlns:mc="http://schemas.openxmlformats.org/markup-compatibility/2006" xmlns:p14="http://schemas.microsoft.com/office/powerpoint/2010/main">
    <mc:Choice Requires="p14">
      <p:transition spd="slow" p14:dur="2000" advTm="7060"/>
    </mc:Choice>
    <mc:Fallback xmlns="">
      <p:transition spd="slow" advTm="70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250"/>
                                        <p:tgtEl>
                                          <p:spTgt spid="36"/>
                                        </p:tgtEl>
                                      </p:cBhvr>
                                    </p:animEffect>
                                    <p:set>
                                      <p:cBhvr>
                                        <p:cTn id="7" dur="1" fill="hold">
                                          <p:stCondLst>
                                            <p:cond delay="249"/>
                                          </p:stCondLst>
                                        </p:cTn>
                                        <p:tgtEl>
                                          <p:spTgt spid="36"/>
                                        </p:tgtEl>
                                        <p:attrNameLst>
                                          <p:attrName>style.visibility</p:attrName>
                                        </p:attrNameLst>
                                      </p:cBhvr>
                                      <p:to>
                                        <p:strVal val="hidden"/>
                                      </p:to>
                                    </p:se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37885" y="1521213"/>
            <a:ext cx="2721777" cy="24272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l="23115" b="16902"/>
          <a:stretch/>
        </p:blipFill>
        <p:spPr>
          <a:xfrm>
            <a:off x="140164" y="1297878"/>
            <a:ext cx="3069335" cy="2640049"/>
          </a:xfrm>
          <a:prstGeom prst="rect">
            <a:avLst/>
          </a:prstGeom>
        </p:spPr>
      </p:pic>
      <p:sp>
        <p:nvSpPr>
          <p:cNvPr id="15"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会社紹介</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t="15833"/>
          <a:stretch/>
        </p:blipFill>
        <p:spPr>
          <a:xfrm>
            <a:off x="2937297" y="353746"/>
            <a:ext cx="5574607" cy="3332530"/>
          </a:xfrm>
          <a:prstGeom prst="rect">
            <a:avLst/>
          </a:prstGeom>
        </p:spPr>
      </p:pic>
      <p:pic>
        <p:nvPicPr>
          <p:cNvPr id="50" name="Picture 5" descr="異形磨棒鋼写真"/>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178163" y="4013607"/>
            <a:ext cx="1569674" cy="903445"/>
          </a:xfrm>
          <a:prstGeom prst="rect">
            <a:avLst/>
          </a:prstGeom>
          <a:ln w="38100" cap="sq">
            <a:solidFill>
              <a:srgbClr val="000000"/>
            </a:solidFill>
            <a:miter lim="800000"/>
          </a:ln>
          <a:effectLst/>
          <a:extLst>
            <a:ext uri="{909E8E84-426E-40DD-AFC4-6F175D3DCCD1}">
              <a14:hiddenFill xmlns:a14="http://schemas.microsoft.com/office/drawing/2010/main">
                <a:solidFill>
                  <a:srgbClr val="FFFFFF"/>
                </a:solidFill>
              </a14:hiddenFill>
            </a:ext>
          </a:extLst>
        </p:spPr>
      </p:pic>
      <p:pic>
        <p:nvPicPr>
          <p:cNvPr id="51" name="Picture 7" descr="磨棒鋼写真"/>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64458" y="4006490"/>
            <a:ext cx="1569674" cy="903445"/>
          </a:xfrm>
          <a:prstGeom prst="rect">
            <a:avLst/>
          </a:prstGeom>
          <a:ln w="38100" cap="sq">
            <a:solidFill>
              <a:schemeClr val="tx1"/>
            </a:solidFill>
            <a:miter lim="800000"/>
          </a:ln>
          <a:effectLst/>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2365918" y="469895"/>
            <a:ext cx="2060944" cy="893948"/>
            <a:chOff x="5795642" y="553202"/>
            <a:chExt cx="2661192" cy="1425228"/>
          </a:xfrm>
        </p:grpSpPr>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t="9493" b="-17827"/>
            <a:stretch/>
          </p:blipFill>
          <p:spPr>
            <a:xfrm>
              <a:off x="5795643" y="553202"/>
              <a:ext cx="2661191" cy="1404000"/>
            </a:xfrm>
            <a:prstGeom prst="rect">
              <a:avLst/>
            </a:prstGeom>
            <a:ln w="31750">
              <a:solidFill>
                <a:schemeClr val="tx1"/>
              </a:solidFill>
            </a:ln>
          </p:spPr>
        </p:pic>
        <p:sp>
          <p:nvSpPr>
            <p:cNvPr id="52" name="正方形/長方形 51"/>
            <p:cNvSpPr/>
            <p:nvPr/>
          </p:nvSpPr>
          <p:spPr>
            <a:xfrm>
              <a:off x="5795642" y="1612707"/>
              <a:ext cx="2661192" cy="3657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HGPｺﾞｼｯｸE" panose="020B0900000000000000" pitchFamily="50" charset="-128"/>
                  <a:ea typeface="HGPｺﾞｼｯｸE" panose="020B0900000000000000" pitchFamily="50" charset="-128"/>
                </a:rPr>
                <a:t>山口第二工場</a:t>
              </a:r>
            </a:p>
          </p:txBody>
        </p:sp>
      </p:grpSp>
      <p:grpSp>
        <p:nvGrpSpPr>
          <p:cNvPr id="7" name="グループ化 6"/>
          <p:cNvGrpSpPr/>
          <p:nvPr/>
        </p:nvGrpSpPr>
        <p:grpSpPr>
          <a:xfrm>
            <a:off x="6051165" y="3030659"/>
            <a:ext cx="2076817" cy="858231"/>
            <a:chOff x="5450994" y="1886203"/>
            <a:chExt cx="3004244" cy="976040"/>
          </a:xfrm>
        </p:grpSpPr>
        <p:pic>
          <p:nvPicPr>
            <p:cNvPr id="41" name="Picture 20" descr="三重工場"/>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50995" y="1886203"/>
              <a:ext cx="3004243" cy="96867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 name="正方形/長方形 52"/>
            <p:cNvSpPr/>
            <p:nvPr/>
          </p:nvSpPr>
          <p:spPr>
            <a:xfrm>
              <a:off x="5450994" y="2640069"/>
              <a:ext cx="3004243" cy="2221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HGPｺﾞｼｯｸE" panose="020B0900000000000000" pitchFamily="50" charset="-128"/>
                  <a:ea typeface="HGPｺﾞｼｯｸE" panose="020B0900000000000000" pitchFamily="50" charset="-128"/>
                </a:rPr>
                <a:t>三重工場</a:t>
              </a:r>
            </a:p>
          </p:txBody>
        </p:sp>
      </p:grpSp>
      <p:grpSp>
        <p:nvGrpSpPr>
          <p:cNvPr id="5" name="グループ化 4"/>
          <p:cNvGrpSpPr/>
          <p:nvPr/>
        </p:nvGrpSpPr>
        <p:grpSpPr>
          <a:xfrm>
            <a:off x="224977" y="469884"/>
            <a:ext cx="2030407" cy="887901"/>
            <a:chOff x="5528281" y="397404"/>
            <a:chExt cx="3004244" cy="975140"/>
          </a:xfrm>
        </p:grpSpPr>
        <p:pic>
          <p:nvPicPr>
            <p:cNvPr id="44" name="Picture 21" descr="山口工場"/>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28282" y="397404"/>
              <a:ext cx="3004243" cy="968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 name="正方形/長方形 54"/>
            <p:cNvSpPr/>
            <p:nvPr/>
          </p:nvSpPr>
          <p:spPr>
            <a:xfrm>
              <a:off x="5528281" y="1150370"/>
              <a:ext cx="3004244" cy="2221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HGPｺﾞｼｯｸE" panose="020B0900000000000000" pitchFamily="50" charset="-128"/>
                  <a:ea typeface="HGPｺﾞｼｯｸE" panose="020B0900000000000000" pitchFamily="50" charset="-128"/>
                </a:rPr>
                <a:t>山口第一工場</a:t>
              </a:r>
            </a:p>
          </p:txBody>
        </p:sp>
      </p:grpSp>
      <p:grpSp>
        <p:nvGrpSpPr>
          <p:cNvPr id="9" name="グループ化 8"/>
          <p:cNvGrpSpPr/>
          <p:nvPr/>
        </p:nvGrpSpPr>
        <p:grpSpPr>
          <a:xfrm>
            <a:off x="6640261" y="395001"/>
            <a:ext cx="2237038" cy="1237352"/>
            <a:chOff x="2472847" y="2837866"/>
            <a:chExt cx="2827726" cy="1791223"/>
          </a:xfrm>
        </p:grpSpPr>
        <p:pic>
          <p:nvPicPr>
            <p:cNvPr id="33" name="Picture 7" descr="本社"/>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72848" y="2837866"/>
              <a:ext cx="2827725" cy="1593306"/>
            </a:xfrm>
            <a:prstGeom prst="rect">
              <a:avLst/>
            </a:prstGeom>
            <a:ln w="38100" cap="sq">
              <a:noFill/>
              <a:miter lim="800000"/>
            </a:ln>
            <a:effectLst/>
            <a:extLst>
              <a:ext uri="{909E8E84-426E-40DD-AFC4-6F175D3DCCD1}">
                <a14:hiddenFill xmlns:a14="http://schemas.microsoft.com/office/drawing/2010/main">
                  <a:solidFill>
                    <a:srgbClr val="FFFFFF"/>
                  </a:solidFill>
                </a14:hiddenFill>
              </a:ext>
            </a:extLst>
          </p:spPr>
        </p:pic>
        <p:sp>
          <p:nvSpPr>
            <p:cNvPr id="54" name="正方形/長方形 53"/>
            <p:cNvSpPr/>
            <p:nvPr/>
          </p:nvSpPr>
          <p:spPr>
            <a:xfrm>
              <a:off x="2472847" y="4303412"/>
              <a:ext cx="2827726" cy="3256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HGPｺﾞｼｯｸE" panose="020B0900000000000000" pitchFamily="50" charset="-128"/>
                  <a:ea typeface="HGPｺﾞｼｯｸE" panose="020B0900000000000000" pitchFamily="50" charset="-128"/>
                </a:rPr>
                <a:t>本社工場</a:t>
              </a:r>
            </a:p>
          </p:txBody>
        </p:sp>
        <p:sp>
          <p:nvSpPr>
            <p:cNvPr id="8" name="正方形/長方形 7"/>
            <p:cNvSpPr/>
            <p:nvPr/>
          </p:nvSpPr>
          <p:spPr>
            <a:xfrm>
              <a:off x="2472847" y="2837866"/>
              <a:ext cx="2827726" cy="17912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p:cNvGrpSpPr/>
          <p:nvPr/>
        </p:nvGrpSpPr>
        <p:grpSpPr>
          <a:xfrm>
            <a:off x="224977" y="2057950"/>
            <a:ext cx="1969292" cy="873657"/>
            <a:chOff x="402201" y="714596"/>
            <a:chExt cx="1969292" cy="873657"/>
          </a:xfrm>
        </p:grpSpPr>
        <p:pic>
          <p:nvPicPr>
            <p:cNvPr id="48" name="図 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2201" y="714596"/>
              <a:ext cx="1969292" cy="85560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02201" y="1366079"/>
              <a:ext cx="1969292" cy="2221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HGPｺﾞｼｯｸE" panose="020B0900000000000000" pitchFamily="50" charset="-128"/>
                  <a:ea typeface="HGPｺﾞｼｯｸE" panose="020B0900000000000000" pitchFamily="50" charset="-128"/>
                </a:rPr>
                <a:t>呉江工場</a:t>
              </a:r>
            </a:p>
          </p:txBody>
        </p:sp>
      </p:grpSp>
      <p:grpSp>
        <p:nvGrpSpPr>
          <p:cNvPr id="4096" name="グループ化 4095"/>
          <p:cNvGrpSpPr/>
          <p:nvPr/>
        </p:nvGrpSpPr>
        <p:grpSpPr>
          <a:xfrm>
            <a:off x="1684568" y="2930689"/>
            <a:ext cx="638629" cy="490583"/>
            <a:chOff x="1937657" y="1963127"/>
            <a:chExt cx="638629" cy="490583"/>
          </a:xfrm>
        </p:grpSpPr>
        <p:cxnSp>
          <p:nvCxnSpPr>
            <p:cNvPr id="58" name="直線コネクタ 57"/>
            <p:cNvCxnSpPr/>
            <p:nvPr/>
          </p:nvCxnSpPr>
          <p:spPr>
            <a:xfrm>
              <a:off x="1937657" y="1963127"/>
              <a:ext cx="520927" cy="388303"/>
            </a:xfrm>
            <a:prstGeom prst="line">
              <a:avLst/>
            </a:prstGeom>
            <a:ln w="38100">
              <a:solidFill>
                <a:srgbClr val="FF0000"/>
              </a:solidFill>
            </a:ln>
            <a:effectLst>
              <a:glow rad="63500">
                <a:srgbClr val="DA1914">
                  <a:alpha val="66667"/>
                </a:srgbClr>
              </a:glow>
              <a:softEdge rad="0"/>
            </a:effectLst>
          </p:spPr>
          <p:style>
            <a:lnRef idx="1">
              <a:schemeClr val="accent1"/>
            </a:lnRef>
            <a:fillRef idx="0">
              <a:schemeClr val="accent1"/>
            </a:fillRef>
            <a:effectRef idx="0">
              <a:schemeClr val="accent1"/>
            </a:effectRef>
            <a:fontRef idx="minor">
              <a:schemeClr val="tx1"/>
            </a:fontRef>
          </p:style>
        </p:cxnSp>
        <p:sp>
          <p:nvSpPr>
            <p:cNvPr id="63" name="フローチャート : 結合子 62"/>
            <p:cNvSpPr/>
            <p:nvPr/>
          </p:nvSpPr>
          <p:spPr>
            <a:xfrm>
              <a:off x="2474686" y="2329658"/>
              <a:ext cx="101600" cy="124052"/>
            </a:xfrm>
            <a:prstGeom prst="flowChartConnector">
              <a:avLst/>
            </a:prstGeom>
            <a:solidFill>
              <a:srgbClr val="FF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7" name="グループ化 4096"/>
          <p:cNvGrpSpPr/>
          <p:nvPr/>
        </p:nvGrpSpPr>
        <p:grpSpPr>
          <a:xfrm>
            <a:off x="2365918" y="1495635"/>
            <a:ext cx="1497063" cy="1203478"/>
            <a:chOff x="2365918" y="1495635"/>
            <a:chExt cx="1497063" cy="1203478"/>
          </a:xfrm>
        </p:grpSpPr>
        <p:cxnSp>
          <p:nvCxnSpPr>
            <p:cNvPr id="11" name="直線コネクタ 10"/>
            <p:cNvCxnSpPr>
              <a:endCxn id="71" idx="1"/>
            </p:cNvCxnSpPr>
            <p:nvPr/>
          </p:nvCxnSpPr>
          <p:spPr>
            <a:xfrm>
              <a:off x="2365918" y="1495635"/>
              <a:ext cx="1410342" cy="1097593"/>
            </a:xfrm>
            <a:prstGeom prst="line">
              <a:avLst/>
            </a:prstGeom>
            <a:ln w="38100">
              <a:solidFill>
                <a:srgbClr val="FF0000"/>
              </a:solidFill>
            </a:ln>
            <a:effectLst>
              <a:glow rad="63500">
                <a:srgbClr val="DA1914">
                  <a:alpha val="66667"/>
                </a:srgbClr>
              </a:glow>
              <a:softEdge rad="0"/>
            </a:effectLst>
          </p:spPr>
          <p:style>
            <a:lnRef idx="1">
              <a:schemeClr val="accent1"/>
            </a:lnRef>
            <a:fillRef idx="0">
              <a:schemeClr val="accent1"/>
            </a:fillRef>
            <a:effectRef idx="0">
              <a:schemeClr val="accent1"/>
            </a:effectRef>
            <a:fontRef idx="minor">
              <a:schemeClr val="tx1"/>
            </a:fontRef>
          </p:style>
        </p:cxnSp>
        <p:sp>
          <p:nvSpPr>
            <p:cNvPr id="71" name="フローチャート : 結合子 70"/>
            <p:cNvSpPr/>
            <p:nvPr/>
          </p:nvSpPr>
          <p:spPr>
            <a:xfrm>
              <a:off x="3761381" y="2575061"/>
              <a:ext cx="101600" cy="124052"/>
            </a:xfrm>
            <a:prstGeom prst="flowChartConnector">
              <a:avLst/>
            </a:prstGeom>
            <a:solidFill>
              <a:srgbClr val="FF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8" name="グループ化 4097"/>
          <p:cNvGrpSpPr/>
          <p:nvPr/>
        </p:nvGrpSpPr>
        <p:grpSpPr>
          <a:xfrm>
            <a:off x="5551714" y="1712686"/>
            <a:ext cx="2024743" cy="744197"/>
            <a:chOff x="5551714" y="1727200"/>
            <a:chExt cx="2024743" cy="744197"/>
          </a:xfrm>
        </p:grpSpPr>
        <p:cxnSp>
          <p:nvCxnSpPr>
            <p:cNvPr id="60" name="直線コネクタ 59"/>
            <p:cNvCxnSpPr/>
            <p:nvPr/>
          </p:nvCxnSpPr>
          <p:spPr>
            <a:xfrm flipV="1">
              <a:off x="5653314" y="1727200"/>
              <a:ext cx="1923143" cy="671740"/>
            </a:xfrm>
            <a:prstGeom prst="line">
              <a:avLst/>
            </a:prstGeom>
            <a:ln w="38100">
              <a:solidFill>
                <a:srgbClr val="FF0000"/>
              </a:solidFill>
            </a:ln>
            <a:effectLst>
              <a:glow rad="63500">
                <a:srgbClr val="DA1914">
                  <a:alpha val="66667"/>
                </a:srgbClr>
              </a:glow>
              <a:softEdge rad="0"/>
            </a:effectLst>
          </p:spPr>
          <p:style>
            <a:lnRef idx="1">
              <a:schemeClr val="accent1"/>
            </a:lnRef>
            <a:fillRef idx="0">
              <a:schemeClr val="accent1"/>
            </a:fillRef>
            <a:effectRef idx="0">
              <a:schemeClr val="accent1"/>
            </a:effectRef>
            <a:fontRef idx="minor">
              <a:schemeClr val="tx1"/>
            </a:fontRef>
          </p:style>
        </p:cxnSp>
        <p:sp>
          <p:nvSpPr>
            <p:cNvPr id="72" name="フローチャート : 結合子 71"/>
            <p:cNvSpPr/>
            <p:nvPr/>
          </p:nvSpPr>
          <p:spPr>
            <a:xfrm>
              <a:off x="5551714" y="2347345"/>
              <a:ext cx="101600" cy="124052"/>
            </a:xfrm>
            <a:prstGeom prst="flowChartConnector">
              <a:avLst/>
            </a:prstGeom>
            <a:solidFill>
              <a:srgbClr val="FF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04" name="グループ化 4103"/>
          <p:cNvGrpSpPr/>
          <p:nvPr/>
        </p:nvGrpSpPr>
        <p:grpSpPr>
          <a:xfrm>
            <a:off x="5310943" y="2498529"/>
            <a:ext cx="1303942" cy="472587"/>
            <a:chOff x="5232400" y="2617560"/>
            <a:chExt cx="1303942" cy="472587"/>
          </a:xfrm>
        </p:grpSpPr>
        <p:cxnSp>
          <p:nvCxnSpPr>
            <p:cNvPr id="59" name="直線コネクタ 58"/>
            <p:cNvCxnSpPr/>
            <p:nvPr/>
          </p:nvCxnSpPr>
          <p:spPr>
            <a:xfrm flipH="1" flipV="1">
              <a:off x="5334000" y="2696120"/>
              <a:ext cx="1202342" cy="394027"/>
            </a:xfrm>
            <a:prstGeom prst="line">
              <a:avLst/>
            </a:prstGeom>
            <a:ln w="38100">
              <a:solidFill>
                <a:srgbClr val="FF0000"/>
              </a:solidFill>
            </a:ln>
            <a:effectLst>
              <a:glow rad="63500">
                <a:srgbClr val="DA1914">
                  <a:alpha val="66667"/>
                </a:srgbClr>
              </a:glow>
              <a:softEdge rad="0"/>
            </a:effectLst>
          </p:spPr>
          <p:style>
            <a:lnRef idx="1">
              <a:schemeClr val="accent1"/>
            </a:lnRef>
            <a:fillRef idx="0">
              <a:schemeClr val="accent1"/>
            </a:fillRef>
            <a:effectRef idx="0">
              <a:schemeClr val="accent1"/>
            </a:effectRef>
            <a:fontRef idx="minor">
              <a:schemeClr val="tx1"/>
            </a:fontRef>
          </p:style>
        </p:cxnSp>
        <p:sp>
          <p:nvSpPr>
            <p:cNvPr id="73" name="フローチャート : 結合子 72"/>
            <p:cNvSpPr/>
            <p:nvPr/>
          </p:nvSpPr>
          <p:spPr>
            <a:xfrm>
              <a:off x="5232400" y="2617560"/>
              <a:ext cx="101600" cy="124052"/>
            </a:xfrm>
            <a:prstGeom prst="flowChartConnector">
              <a:avLst/>
            </a:prstGeom>
            <a:solidFill>
              <a:srgbClr val="FF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07" name="正方形/長方形 4106"/>
          <p:cNvSpPr/>
          <p:nvPr/>
        </p:nvSpPr>
        <p:spPr>
          <a:xfrm>
            <a:off x="137886" y="345792"/>
            <a:ext cx="8891814" cy="36026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13" name="テキスト ボックス 4112"/>
          <p:cNvSpPr txBox="1"/>
          <p:nvPr/>
        </p:nvSpPr>
        <p:spPr>
          <a:xfrm>
            <a:off x="878542" y="4879265"/>
            <a:ext cx="723275" cy="307777"/>
          </a:xfrm>
          <a:prstGeom prst="rect">
            <a:avLst/>
          </a:prstGeom>
          <a:noFill/>
        </p:spPr>
        <p:txBody>
          <a:bodyPr wrap="none" rtlCol="0">
            <a:spAutoFit/>
          </a:bodyPr>
          <a:lstStyle/>
          <a:p>
            <a:r>
              <a:rPr lang="ja-JP" altLang="en-US"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磨棒鋼</a:t>
            </a:r>
            <a:endParaRPr kumimoji="1" lang="ja-JP" altLang="en-US"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85" name="テキスト ボックス 84"/>
          <p:cNvSpPr txBox="1"/>
          <p:nvPr/>
        </p:nvSpPr>
        <p:spPr>
          <a:xfrm>
            <a:off x="2424588" y="4883218"/>
            <a:ext cx="1082348" cy="307777"/>
          </a:xfrm>
          <a:prstGeom prst="rect">
            <a:avLst/>
          </a:prstGeom>
          <a:noFill/>
        </p:spPr>
        <p:txBody>
          <a:bodyPr wrap="none" rtlCol="0">
            <a:spAutoFit/>
          </a:bodyPr>
          <a:lstStyle/>
          <a:p>
            <a:r>
              <a:rPr lang="ja-JP" altLang="en-US"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異形磨棒鋼</a:t>
            </a:r>
            <a:endParaRPr kumimoji="1" lang="ja-JP" altLang="en-US"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92" name="テキスト ボックス 91"/>
          <p:cNvSpPr txBox="1"/>
          <p:nvPr/>
        </p:nvSpPr>
        <p:spPr>
          <a:xfrm>
            <a:off x="4928303" y="4850237"/>
            <a:ext cx="1409360" cy="307777"/>
          </a:xfrm>
          <a:prstGeom prst="rect">
            <a:avLst/>
          </a:prstGeom>
          <a:noFill/>
        </p:spPr>
        <p:txBody>
          <a:bodyPr wrap="none" rtlCol="0">
            <a:spAutoFit/>
          </a:bodyPr>
          <a:lstStyle/>
          <a:p>
            <a:r>
              <a:rPr kumimoji="1" lang="ja-JP" altLang="en-US"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酸洗ボンデ工程</a:t>
            </a:r>
          </a:p>
        </p:txBody>
      </p:sp>
      <p:grpSp>
        <p:nvGrpSpPr>
          <p:cNvPr id="4122" name="グループ化 4121"/>
          <p:cNvGrpSpPr/>
          <p:nvPr/>
        </p:nvGrpSpPr>
        <p:grpSpPr>
          <a:xfrm>
            <a:off x="8358639" y="4784924"/>
            <a:ext cx="753155" cy="345192"/>
            <a:chOff x="8220756" y="4799438"/>
            <a:chExt cx="753155" cy="345192"/>
          </a:xfrm>
        </p:grpSpPr>
        <p:sp>
          <p:nvSpPr>
            <p:cNvPr id="4121" name="山形 4120"/>
            <p:cNvSpPr/>
            <p:nvPr/>
          </p:nvSpPr>
          <p:spPr>
            <a:xfrm>
              <a:off x="8220756" y="4799438"/>
              <a:ext cx="348343" cy="337935"/>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9" name="山形 98"/>
            <p:cNvSpPr/>
            <p:nvPr/>
          </p:nvSpPr>
          <p:spPr>
            <a:xfrm>
              <a:off x="8423956" y="4806695"/>
              <a:ext cx="348343" cy="337935"/>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0" name="山形 99"/>
            <p:cNvSpPr/>
            <p:nvPr/>
          </p:nvSpPr>
          <p:spPr>
            <a:xfrm>
              <a:off x="8625568" y="4806695"/>
              <a:ext cx="348343" cy="337935"/>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02" name="テキスト ボックス 101"/>
          <p:cNvSpPr txBox="1"/>
          <p:nvPr/>
        </p:nvSpPr>
        <p:spPr>
          <a:xfrm>
            <a:off x="6933009" y="4505663"/>
            <a:ext cx="723275" cy="307777"/>
          </a:xfrm>
          <a:prstGeom prst="rect">
            <a:avLst/>
          </a:prstGeom>
          <a:noFill/>
        </p:spPr>
        <p:txBody>
          <a:bodyPr wrap="none" rtlCol="0">
            <a:spAutoFit/>
          </a:bodyPr>
          <a:lstStyle/>
          <a:p>
            <a:r>
              <a:rPr kumimoji="1" lang="ja-JP" altLang="en-US"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ＮＥＸＴ</a:t>
            </a:r>
          </a:p>
        </p:txBody>
      </p:sp>
      <p:sp>
        <p:nvSpPr>
          <p:cNvPr id="103" name="テキスト ボックス 102"/>
          <p:cNvSpPr txBox="1"/>
          <p:nvPr/>
        </p:nvSpPr>
        <p:spPr>
          <a:xfrm>
            <a:off x="7198429" y="4786054"/>
            <a:ext cx="1194558" cy="307777"/>
          </a:xfrm>
          <a:prstGeom prst="rect">
            <a:avLst/>
          </a:prstGeom>
          <a:noFill/>
        </p:spPr>
        <p:txBody>
          <a:bodyPr wrap="none" rtlCol="0">
            <a:spAutoFit/>
          </a:bodyPr>
          <a:lstStyle/>
          <a:p>
            <a:r>
              <a:rPr kumimoji="1" lang="ja-JP" altLang="en-US"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メンバー紹介</a:t>
            </a:r>
          </a:p>
        </p:txBody>
      </p:sp>
      <p:sp>
        <p:nvSpPr>
          <p:cNvPr id="56" name="正方形/長方形 55"/>
          <p:cNvSpPr/>
          <p:nvPr/>
        </p:nvSpPr>
        <p:spPr>
          <a:xfrm>
            <a:off x="6629906" y="380764"/>
            <a:ext cx="2247393" cy="12515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2148920" y="3982067"/>
            <a:ext cx="1620516" cy="968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Picture 7"/>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878081" y="4019288"/>
            <a:ext cx="1479300" cy="863929"/>
          </a:xfrm>
          <a:prstGeom prst="rect">
            <a:avLst/>
          </a:prstGeom>
          <a:ln w="38100" cap="sq">
            <a:solidFill>
              <a:schemeClr val="tx1"/>
            </a:solidFill>
            <a:miter lim="800000"/>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2834864"/>
      </p:ext>
    </p:extLst>
  </p:cSld>
  <p:clrMapOvr>
    <a:masterClrMapping/>
  </p:clrMapOvr>
  <mc:AlternateContent xmlns:mc="http://schemas.openxmlformats.org/markup-compatibility/2006" xmlns:p14="http://schemas.microsoft.com/office/powerpoint/2010/main">
    <mc:Choice Requires="p14">
      <p:transition spd="slow" p14:dur="2000" advTm="21363"/>
    </mc:Choice>
    <mc:Fallback xmlns="">
      <p:transition spd="slow" advTm="213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25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25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25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25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randombar(horizontal)">
                                      <p:cBhvr>
                                        <p:cTn id="22" dur="250"/>
                                        <p:tgtEl>
                                          <p:spTgt spid="51"/>
                                        </p:tgtEl>
                                      </p:cBhvr>
                                    </p:animEffect>
                                  </p:childTnLst>
                                </p:cTn>
                              </p:par>
                              <p:par>
                                <p:cTn id="23" presetID="14" presetClass="entr" presetSubtype="1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randombar(horizontal)">
                                      <p:cBhvr>
                                        <p:cTn id="25" dur="250"/>
                                        <p:tgtEl>
                                          <p:spTgt spid="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randombar(horizontal)">
                                      <p:cBhvr>
                                        <p:cTn id="28" dur="250"/>
                                        <p:tgtEl>
                                          <p:spTgt spid="8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113"/>
                                        </p:tgtEl>
                                        <p:attrNameLst>
                                          <p:attrName>style.visibility</p:attrName>
                                        </p:attrNameLst>
                                      </p:cBhvr>
                                      <p:to>
                                        <p:strVal val="visible"/>
                                      </p:to>
                                    </p:set>
                                    <p:animEffect transition="in" filter="randombar(horizontal)">
                                      <p:cBhvr>
                                        <p:cTn id="31" dur="250"/>
                                        <p:tgtEl>
                                          <p:spTgt spid="4113"/>
                                        </p:tgtEl>
                                      </p:cBhvr>
                                    </p:animEffect>
                                  </p:childTnLst>
                                </p:cTn>
                              </p:par>
                            </p:childTnLst>
                          </p:cTn>
                        </p:par>
                        <p:par>
                          <p:cTn id="32" fill="hold">
                            <p:stCondLst>
                              <p:cond delay="250"/>
                            </p:stCondLst>
                            <p:childTnLst>
                              <p:par>
                                <p:cTn id="33" presetID="22" presetClass="entr" presetSubtype="2" fill="hold" nodeType="after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wipe(right)">
                                      <p:cBhvr>
                                        <p:cTn id="35" dur="250"/>
                                        <p:tgtEl>
                                          <p:spTgt spid="4098"/>
                                        </p:tgtEl>
                                      </p:cBhvr>
                                    </p:animEffect>
                                  </p:childTnLst>
                                </p:cTn>
                              </p:par>
                              <p:par>
                                <p:cTn id="36" presetID="22" presetClass="entr" presetSubtype="2" fill="hold" nodeType="withEffect">
                                  <p:stCondLst>
                                    <p:cond delay="0"/>
                                  </p:stCondLst>
                                  <p:childTnLst>
                                    <p:set>
                                      <p:cBhvr>
                                        <p:cTn id="37" dur="1" fill="hold">
                                          <p:stCondLst>
                                            <p:cond delay="0"/>
                                          </p:stCondLst>
                                        </p:cTn>
                                        <p:tgtEl>
                                          <p:spTgt spid="4104"/>
                                        </p:tgtEl>
                                        <p:attrNameLst>
                                          <p:attrName>style.visibility</p:attrName>
                                        </p:attrNameLst>
                                      </p:cBhvr>
                                      <p:to>
                                        <p:strVal val="visible"/>
                                      </p:to>
                                    </p:set>
                                    <p:animEffect transition="in" filter="wipe(right)">
                                      <p:cBhvr>
                                        <p:cTn id="38" dur="250"/>
                                        <p:tgtEl>
                                          <p:spTgt spid="4104"/>
                                        </p:tgtEl>
                                      </p:cBhvr>
                                    </p:animEffect>
                                  </p:childTnLst>
                                </p:cTn>
                              </p:par>
                              <p:par>
                                <p:cTn id="39" presetID="22" presetClass="entr" presetSubtype="1" fill="hold" nodeType="withEffect">
                                  <p:stCondLst>
                                    <p:cond delay="0"/>
                                  </p:stCondLst>
                                  <p:childTnLst>
                                    <p:set>
                                      <p:cBhvr>
                                        <p:cTn id="40" dur="1" fill="hold">
                                          <p:stCondLst>
                                            <p:cond delay="0"/>
                                          </p:stCondLst>
                                        </p:cTn>
                                        <p:tgtEl>
                                          <p:spTgt spid="4097"/>
                                        </p:tgtEl>
                                        <p:attrNameLst>
                                          <p:attrName>style.visibility</p:attrName>
                                        </p:attrNameLst>
                                      </p:cBhvr>
                                      <p:to>
                                        <p:strVal val="visible"/>
                                      </p:to>
                                    </p:set>
                                    <p:animEffect transition="in" filter="wipe(up)">
                                      <p:cBhvr>
                                        <p:cTn id="41" dur="250"/>
                                        <p:tgtEl>
                                          <p:spTgt spid="4097"/>
                                        </p:tgtEl>
                                      </p:cBhvr>
                                    </p:animEffect>
                                  </p:childTnLst>
                                </p:cTn>
                              </p:par>
                              <p:par>
                                <p:cTn id="42" presetID="22" presetClass="entr" presetSubtype="8" fill="hold" nodeType="withEffect">
                                  <p:stCondLst>
                                    <p:cond delay="0"/>
                                  </p:stCondLst>
                                  <p:childTnLst>
                                    <p:set>
                                      <p:cBhvr>
                                        <p:cTn id="43" dur="1" fill="hold">
                                          <p:stCondLst>
                                            <p:cond delay="0"/>
                                          </p:stCondLst>
                                        </p:cTn>
                                        <p:tgtEl>
                                          <p:spTgt spid="4096"/>
                                        </p:tgtEl>
                                        <p:attrNameLst>
                                          <p:attrName>style.visibility</p:attrName>
                                        </p:attrNameLst>
                                      </p:cBhvr>
                                      <p:to>
                                        <p:strVal val="visible"/>
                                      </p:to>
                                    </p:set>
                                    <p:animEffect transition="in" filter="wipe(left)">
                                      <p:cBhvr>
                                        <p:cTn id="44" dur="250"/>
                                        <p:tgtEl>
                                          <p:spTgt spid="409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heel(1)">
                                      <p:cBhvr>
                                        <p:cTn id="49" dur="250"/>
                                        <p:tgtEl>
                                          <p:spTgt spid="5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heel(1)">
                                      <p:cBhvr>
                                        <p:cTn id="52" dur="250"/>
                                        <p:tgtEl>
                                          <p:spTgt spid="56"/>
                                        </p:tgtEl>
                                      </p:cBhvr>
                                    </p:animEffect>
                                  </p:childTnLst>
                                </p:cTn>
                              </p:par>
                              <p:par>
                                <p:cTn id="53" presetID="14" presetClass="entr" presetSubtype="1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randombar(horizontal)">
                                      <p:cBhvr>
                                        <p:cTn id="55" dur="250"/>
                                        <p:tgtEl>
                                          <p:spTgt spid="4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randombar(horizontal)">
                                      <p:cBhvr>
                                        <p:cTn id="58" dur="25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 grpId="0"/>
      <p:bldP spid="85" grpId="0"/>
      <p:bldP spid="92" grpId="0"/>
      <p:bldP spid="56" grpId="0" animBg="1"/>
      <p:bldP spid="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1" y="363554"/>
            <a:ext cx="5058116" cy="438581"/>
          </a:xfrm>
          <a:prstGeom prst="rect">
            <a:avLst/>
          </a:prstGeom>
          <a:noFill/>
        </p:spPr>
        <p:txBody>
          <a:bodyPr wrap="none" lIns="68580" tIns="34290" rIns="68580" bIns="34290" rtlCol="0">
            <a:spAutoFit/>
          </a:bodyPr>
          <a:lstStyle/>
          <a:p>
            <a:r>
              <a:rPr lang="ja-JP" altLang="en-US" sz="2400" b="1" dirty="0"/>
              <a:t>リューベ建浴はどうやるの？？当日編</a:t>
            </a:r>
          </a:p>
        </p:txBody>
      </p:sp>
      <p:sp>
        <p:nvSpPr>
          <p:cNvPr id="5" name="テキスト ボックス 4"/>
          <p:cNvSpPr txBox="1"/>
          <p:nvPr/>
        </p:nvSpPr>
        <p:spPr>
          <a:xfrm>
            <a:off x="2281662" y="4696399"/>
            <a:ext cx="4128775"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⑥水を蒸気管がある位置まで溜める</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62" y="884104"/>
            <a:ext cx="4772429" cy="3579322"/>
          </a:xfrm>
          <a:prstGeom prst="rect">
            <a:avLst/>
          </a:prstGeom>
          <a:ln w="57150">
            <a:solidFill>
              <a:schemeClr val="tx1"/>
            </a:solidFill>
          </a:ln>
        </p:spPr>
      </p:pic>
      <p:sp>
        <p:nvSpPr>
          <p:cNvPr id="8" name="左矢印 7"/>
          <p:cNvSpPr/>
          <p:nvPr/>
        </p:nvSpPr>
        <p:spPr>
          <a:xfrm rot="19492594">
            <a:off x="4772525" y="2794636"/>
            <a:ext cx="1237496" cy="390167"/>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9" name="テキスト ボックス 8"/>
          <p:cNvSpPr txBox="1"/>
          <p:nvPr/>
        </p:nvSpPr>
        <p:spPr>
          <a:xfrm>
            <a:off x="5838282" y="2134087"/>
            <a:ext cx="2609128" cy="530915"/>
          </a:xfrm>
          <a:prstGeom prst="rect">
            <a:avLst/>
          </a:prstGeom>
          <a:noFill/>
          <a:ln>
            <a:noFill/>
          </a:ln>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この位置まで！</a:t>
            </a:r>
          </a:p>
        </p:txBody>
      </p:sp>
    </p:spTree>
    <p:extLst>
      <p:ext uri="{BB962C8B-B14F-4D97-AF65-F5344CB8AC3E}">
        <p14:creationId xmlns:p14="http://schemas.microsoft.com/office/powerpoint/2010/main" val="4281152173"/>
      </p:ext>
    </p:extLst>
  </p:cSld>
  <p:clrMapOvr>
    <a:masterClrMapping/>
  </p:clrMapOvr>
  <mc:AlternateContent xmlns:mc="http://schemas.openxmlformats.org/markup-compatibility/2006" xmlns:p14="http://schemas.microsoft.com/office/powerpoint/2010/main">
    <mc:Choice Requires="p14">
      <p:transition spd="slow" p14:dur="2000" advTm="6790"/>
    </mc:Choice>
    <mc:Fallback xmlns="">
      <p:transition spd="slow" advTm="679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1" y="363554"/>
            <a:ext cx="5058116" cy="438581"/>
          </a:xfrm>
          <a:prstGeom prst="rect">
            <a:avLst/>
          </a:prstGeom>
          <a:noFill/>
        </p:spPr>
        <p:txBody>
          <a:bodyPr wrap="none" lIns="68580" tIns="34290" rIns="68580" bIns="34290" rtlCol="0">
            <a:spAutoFit/>
          </a:bodyPr>
          <a:lstStyle/>
          <a:p>
            <a:r>
              <a:rPr lang="ja-JP" altLang="en-US" sz="2400" b="1" dirty="0"/>
              <a:t>リューベ建浴はどうやるの？？当日編</a:t>
            </a:r>
          </a:p>
        </p:txBody>
      </p:sp>
      <p:sp>
        <p:nvSpPr>
          <p:cNvPr id="5" name="テキスト ボックス 4"/>
          <p:cNvSpPr txBox="1"/>
          <p:nvPr/>
        </p:nvSpPr>
        <p:spPr>
          <a:xfrm>
            <a:off x="2258802" y="4688779"/>
            <a:ext cx="4481035"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⑦水温を上げるため、蒸気を作動させる</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98" y="1331646"/>
            <a:ext cx="3341807" cy="2506355"/>
          </a:xfrm>
          <a:prstGeom prst="rect">
            <a:avLst/>
          </a:prstGeom>
          <a:ln w="38100">
            <a:solidFill>
              <a:schemeClr val="tx1"/>
            </a:solidFill>
          </a:ln>
        </p:spPr>
      </p:pic>
      <p:sp>
        <p:nvSpPr>
          <p:cNvPr id="7" name="テキスト ボックス 6"/>
          <p:cNvSpPr txBox="1"/>
          <p:nvPr/>
        </p:nvSpPr>
        <p:spPr>
          <a:xfrm>
            <a:off x="809740" y="3904103"/>
            <a:ext cx="2875402" cy="392415"/>
          </a:xfrm>
          <a:prstGeom prst="rect">
            <a:avLst/>
          </a:prstGeom>
          <a:noFill/>
        </p:spPr>
        <p:txBody>
          <a:bodyPr wrap="squar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リューベ槽の蒸気操作盤</a:t>
            </a:r>
          </a:p>
        </p:txBody>
      </p:sp>
      <p:sp>
        <p:nvSpPr>
          <p:cNvPr id="8" name="テキスト ボックス 7"/>
          <p:cNvSpPr txBox="1"/>
          <p:nvPr/>
        </p:nvSpPr>
        <p:spPr>
          <a:xfrm>
            <a:off x="4198084" y="1862423"/>
            <a:ext cx="755255" cy="623248"/>
          </a:xfrm>
          <a:prstGeom prst="rect">
            <a:avLst/>
          </a:prstGeom>
          <a:noFill/>
        </p:spPr>
        <p:txBody>
          <a:bodyPr wrap="none" lIns="68580" tIns="34290" rIns="68580" bIns="34290" rtlCol="0">
            <a:spAutoFit/>
          </a:bodyPr>
          <a:lstStyle/>
          <a:p>
            <a:r>
              <a:rPr lang="en-US" altLang="ja-JP"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ON</a:t>
            </a:r>
            <a:endParaRPr lang="ja-JP" altLang="en-US"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9" name="右矢印 8"/>
          <p:cNvSpPr/>
          <p:nvPr/>
        </p:nvSpPr>
        <p:spPr>
          <a:xfrm>
            <a:off x="4225742" y="2631251"/>
            <a:ext cx="829591" cy="69133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p:spPr>
        <p:style>
          <a:lnRef idx="0">
            <a:schemeClr val="accent6"/>
          </a:lnRef>
          <a:fillRef idx="1002">
            <a:schemeClr val="lt2"/>
          </a:fillRef>
          <a:effectRef idx="3">
            <a:schemeClr val="accent6"/>
          </a:effectRef>
          <a:fontRef idx="minor">
            <a:schemeClr val="lt1"/>
          </a:fontRef>
        </p:style>
        <p:txBody>
          <a:bodyPr lIns="68580" tIns="34290" rIns="68580" bIns="34290" rtlCol="0" anchor="ctr"/>
          <a:lstStyle/>
          <a:p>
            <a:pPr algn="ctr"/>
            <a:endParaRPr kumimoji="1" lang="ja-JP" altLang="en-US"/>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010" y="1331646"/>
            <a:ext cx="3341806" cy="2506355"/>
          </a:xfrm>
          <a:prstGeom prst="rect">
            <a:avLst/>
          </a:prstGeom>
          <a:ln w="38100">
            <a:solidFill>
              <a:schemeClr val="tx1"/>
            </a:solidFill>
          </a:ln>
        </p:spPr>
      </p:pic>
      <p:sp>
        <p:nvSpPr>
          <p:cNvPr id="11" name="テキスト ボックス 10"/>
          <p:cNvSpPr txBox="1"/>
          <p:nvPr/>
        </p:nvSpPr>
        <p:spPr>
          <a:xfrm>
            <a:off x="5490886" y="3927712"/>
            <a:ext cx="2875402" cy="392415"/>
          </a:xfrm>
          <a:prstGeom prst="rect">
            <a:avLst/>
          </a:prstGeom>
          <a:noFill/>
        </p:spPr>
        <p:txBody>
          <a:bodyPr wrap="square" lIns="68580" tIns="34290" rIns="68580" bIns="34290" rtlCol="0">
            <a:spAutoFit/>
          </a:bodyPr>
          <a:lstStyle/>
          <a:p>
            <a:pPr algn="ctr"/>
            <a:r>
              <a:rPr lang="en-US" altLang="ja-JP" sz="2100" b="1" dirty="0">
                <a:latin typeface="Meiryo UI" panose="020B0604030504040204" pitchFamily="50" charset="-128"/>
                <a:ea typeface="Meiryo UI" panose="020B0604030504040204" pitchFamily="50" charset="-128"/>
              </a:rPr>
              <a:t>60</a:t>
            </a:r>
            <a:r>
              <a:rPr lang="ja-JP" altLang="en-US" sz="2100" b="1" dirty="0">
                <a:latin typeface="Meiryo UI" panose="020B0604030504040204" pitchFamily="50" charset="-128"/>
                <a:ea typeface="Meiryo UI" panose="020B0604030504040204" pitchFamily="50" charset="-128"/>
              </a:rPr>
              <a:t>℃以上になるまで</a:t>
            </a:r>
          </a:p>
        </p:txBody>
      </p:sp>
    </p:spTree>
    <p:extLst>
      <p:ext uri="{BB962C8B-B14F-4D97-AF65-F5344CB8AC3E}">
        <p14:creationId xmlns:p14="http://schemas.microsoft.com/office/powerpoint/2010/main" val="772936531"/>
      </p:ext>
    </p:extLst>
  </p:cSld>
  <p:clrMapOvr>
    <a:masterClrMapping/>
  </p:clrMapOvr>
  <mc:AlternateContent xmlns:mc="http://schemas.openxmlformats.org/markup-compatibility/2006" xmlns:p14="http://schemas.microsoft.com/office/powerpoint/2010/main">
    <mc:Choice Requires="p14">
      <p:transition spd="slow" p14:dur="2000" advTm="4926"/>
    </mc:Choice>
    <mc:Fallback xmlns="">
      <p:transition spd="slow" advTm="492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1" y="363554"/>
            <a:ext cx="5058116" cy="438581"/>
          </a:xfrm>
          <a:prstGeom prst="rect">
            <a:avLst/>
          </a:prstGeom>
          <a:noFill/>
        </p:spPr>
        <p:txBody>
          <a:bodyPr wrap="none" lIns="68580" tIns="34290" rIns="68580" bIns="34290" rtlCol="0">
            <a:spAutoFit/>
          </a:bodyPr>
          <a:lstStyle/>
          <a:p>
            <a:r>
              <a:rPr lang="ja-JP" altLang="en-US" sz="2400" b="1" dirty="0"/>
              <a:t>リューベ建浴はどうやるの？？当日編</a:t>
            </a:r>
          </a:p>
        </p:txBody>
      </p:sp>
      <p:sp>
        <p:nvSpPr>
          <p:cNvPr id="5" name="テキスト ボックス 4"/>
          <p:cNvSpPr txBox="1"/>
          <p:nvPr/>
        </p:nvSpPr>
        <p:spPr>
          <a:xfrm>
            <a:off x="697886" y="4660371"/>
            <a:ext cx="7546463" cy="392415"/>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⑧箱出しした石鹸を全て槽へ入れる！　　</a:t>
            </a:r>
            <a:r>
              <a:rPr lang="ja-JP" altLang="en-US" sz="2100" b="1" dirty="0">
                <a:solidFill>
                  <a:srgbClr val="FF0000"/>
                </a:solidFill>
                <a:latin typeface="Meiryo UI" panose="020B0604030504040204" pitchFamily="50" charset="-128"/>
                <a:ea typeface="Meiryo UI" panose="020B0604030504040204" pitchFamily="50" charset="-128"/>
              </a:rPr>
              <a:t>２５袋の為、重労働</a:t>
            </a:r>
          </a:p>
        </p:txBody>
      </p:sp>
      <p:sp>
        <p:nvSpPr>
          <p:cNvPr id="6" name="テキスト ボックス 5"/>
          <p:cNvSpPr txBox="1"/>
          <p:nvPr/>
        </p:nvSpPr>
        <p:spPr>
          <a:xfrm>
            <a:off x="235672" y="4068749"/>
            <a:ext cx="5733782" cy="392415"/>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固まっていると水跳ねが起きるため崩しながら入れる</a:t>
            </a: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55" y="987532"/>
            <a:ext cx="3341806" cy="2506355"/>
          </a:xfrm>
          <a:prstGeom prst="rect">
            <a:avLst/>
          </a:prstGeom>
          <a:ln w="38100">
            <a:solidFill>
              <a:schemeClr val="tx1"/>
            </a:solidFill>
          </a:ln>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008" y="1029227"/>
            <a:ext cx="3341806" cy="2506355"/>
          </a:xfrm>
          <a:prstGeom prst="rect">
            <a:avLst/>
          </a:prstGeom>
          <a:ln w="38100">
            <a:solidFill>
              <a:schemeClr val="tx1"/>
            </a:solidFill>
          </a:ln>
        </p:spPr>
      </p:pic>
      <p:sp>
        <p:nvSpPr>
          <p:cNvPr id="9" name="右矢印 8"/>
          <p:cNvSpPr/>
          <p:nvPr/>
        </p:nvSpPr>
        <p:spPr>
          <a:xfrm>
            <a:off x="4051239" y="2098665"/>
            <a:ext cx="829591" cy="69133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p:spPr>
        <p:style>
          <a:lnRef idx="0">
            <a:schemeClr val="accent6"/>
          </a:lnRef>
          <a:fillRef idx="1002">
            <a:schemeClr val="lt2"/>
          </a:fillRef>
          <a:effectRef idx="3">
            <a:schemeClr val="accent6"/>
          </a:effectRef>
          <a:fontRef idx="minor">
            <a:schemeClr val="lt1"/>
          </a:fontRef>
        </p:style>
        <p:txBody>
          <a:bodyPr lIns="68580" tIns="34290" rIns="68580" bIns="34290" rtlCol="0" anchor="ctr"/>
          <a:lstStyle/>
          <a:p>
            <a:pPr algn="ctr"/>
            <a:endParaRPr kumimoji="1" lang="ja-JP" altLang="en-US"/>
          </a:p>
        </p:txBody>
      </p:sp>
      <p:pic>
        <p:nvPicPr>
          <p:cNvPr id="10" name="図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139" b="54851" l="20056" r="60261">
                        <a14:foregroundMark x1="32743" y1="39303" x2="41884" y2="45522"/>
                        <a14:backgroundMark x1="53358" y1="39801" x2="53358" y2="39801"/>
                        <a14:backgroundMark x1="65205" y1="37562" x2="75466" y2="46269"/>
                        <a14:backgroundMark x1="69776" y1="28980" x2="79851" y2="54851"/>
                        <a14:backgroundMark x1="68377" y1="42910" x2="72668" y2="64925"/>
                        <a14:backgroundMark x1="64832" y1="59204" x2="57836" y2="73259"/>
                        <a14:backgroundMark x1="46362" y1="49129" x2="62687" y2="49129"/>
                        <a14:backgroundMark x1="43097" y1="60697" x2="49440" y2="76493"/>
                        <a14:backgroundMark x1="57556" y1="42289" x2="57556" y2="42289"/>
                        <a14:backgroundMark x1="52239" y1="23259" x2="52239" y2="23259"/>
                        <a14:backgroundMark x1="50373" y1="45771" x2="50373" y2="45771"/>
                        <a14:backgroundMark x1="50653" y1="39801" x2="57556" y2="35323"/>
                        <a14:backgroundMark x1="51119" y1="31841" x2="45709" y2="51368"/>
                        <a14:backgroundMark x1="45243" y1="38557" x2="45429" y2="34080"/>
                        <a14:backgroundMark x1="38153" y1="31841" x2="49720" y2="26119"/>
                        <a14:backgroundMark x1="27425" y1="32836" x2="28545" y2="46891"/>
                        <a14:backgroundMark x1="35821" y1="35697" x2="35821" y2="35697"/>
                        <a14:backgroundMark x1="35541" y1="37935" x2="35541" y2="37935"/>
                        <a14:backgroundMark x1="35821" y1="36567" x2="35821" y2="36567"/>
                      </a14:backgroundRemoval>
                    </a14:imgEffect>
                  </a14:imgLayer>
                </a14:imgProps>
              </a:ext>
              <a:ext uri="{28A0092B-C50C-407E-A947-70E740481C1C}">
                <a14:useLocalDpi xmlns:a14="http://schemas.microsoft.com/office/drawing/2010/main" val="0"/>
              </a:ext>
            </a:extLst>
          </a:blip>
          <a:srcRect l="21365" t="29751" r="48564" b="47827"/>
          <a:stretch/>
        </p:blipFill>
        <p:spPr>
          <a:xfrm rot="9366542">
            <a:off x="633412" y="2742809"/>
            <a:ext cx="1004888" cy="561975"/>
          </a:xfrm>
          <a:prstGeom prst="rect">
            <a:avLst/>
          </a:prstGeom>
          <a:ln w="38100">
            <a:noFill/>
          </a:ln>
        </p:spPr>
      </p:pic>
      <p:pic>
        <p:nvPicPr>
          <p:cNvPr id="11" name="図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139" b="54851" l="20056" r="60261">
                        <a14:foregroundMark x1="32743" y1="39303" x2="41884" y2="45522"/>
                        <a14:backgroundMark x1="53358" y1="39801" x2="53358" y2="39801"/>
                        <a14:backgroundMark x1="65205" y1="37562" x2="75466" y2="46269"/>
                        <a14:backgroundMark x1="69776" y1="28980" x2="79851" y2="54851"/>
                        <a14:backgroundMark x1="68377" y1="42910" x2="72668" y2="64925"/>
                        <a14:backgroundMark x1="64832" y1="59204" x2="57836" y2="73259"/>
                        <a14:backgroundMark x1="46362" y1="49129" x2="62687" y2="49129"/>
                        <a14:backgroundMark x1="43097" y1="60697" x2="49440" y2="76493"/>
                        <a14:backgroundMark x1="57556" y1="42289" x2="57556" y2="42289"/>
                        <a14:backgroundMark x1="52239" y1="23259" x2="52239" y2="23259"/>
                        <a14:backgroundMark x1="50373" y1="45771" x2="50373" y2="45771"/>
                        <a14:backgroundMark x1="50653" y1="39801" x2="57556" y2="35323"/>
                        <a14:backgroundMark x1="51119" y1="31841" x2="45709" y2="51368"/>
                        <a14:backgroundMark x1="45243" y1="38557" x2="45429" y2="34080"/>
                        <a14:backgroundMark x1="38153" y1="31841" x2="49720" y2="26119"/>
                        <a14:backgroundMark x1="27425" y1="32836" x2="28545" y2="46891"/>
                        <a14:backgroundMark x1="35821" y1="35697" x2="35821" y2="35697"/>
                        <a14:backgroundMark x1="35541" y1="37935" x2="35541" y2="37935"/>
                        <a14:backgroundMark x1="35821" y1="36567" x2="35821" y2="36567"/>
                      </a14:backgroundRemoval>
                    </a14:imgEffect>
                  </a14:imgLayer>
                </a14:imgProps>
              </a:ext>
              <a:ext uri="{28A0092B-C50C-407E-A947-70E740481C1C}">
                <a14:useLocalDpi xmlns:a14="http://schemas.microsoft.com/office/drawing/2010/main" val="0"/>
              </a:ext>
            </a:extLst>
          </a:blip>
          <a:srcRect l="21365" t="29751" r="48564" b="47827"/>
          <a:stretch/>
        </p:blipFill>
        <p:spPr>
          <a:xfrm rot="11940214">
            <a:off x="762000" y="1959721"/>
            <a:ext cx="1004888" cy="561975"/>
          </a:xfrm>
          <a:prstGeom prst="rect">
            <a:avLst/>
          </a:prstGeom>
          <a:ln w="38100">
            <a:noFill/>
          </a:ln>
        </p:spPr>
      </p:pic>
      <p:pic>
        <p:nvPicPr>
          <p:cNvPr id="12" name="図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139" b="54851" l="20056" r="60261">
                        <a14:foregroundMark x1="32743" y1="39303" x2="41884" y2="45522"/>
                        <a14:backgroundMark x1="53358" y1="39801" x2="53358" y2="39801"/>
                        <a14:backgroundMark x1="65205" y1="37562" x2="75466" y2="46269"/>
                        <a14:backgroundMark x1="69776" y1="28980" x2="79851" y2="54851"/>
                        <a14:backgroundMark x1="68377" y1="42910" x2="72668" y2="64925"/>
                        <a14:backgroundMark x1="64832" y1="59204" x2="57836" y2="73259"/>
                        <a14:backgroundMark x1="46362" y1="49129" x2="62687" y2="49129"/>
                        <a14:backgroundMark x1="43097" y1="60697" x2="49440" y2="76493"/>
                        <a14:backgroundMark x1="57556" y1="42289" x2="57556" y2="42289"/>
                        <a14:backgroundMark x1="52239" y1="23259" x2="52239" y2="23259"/>
                        <a14:backgroundMark x1="50373" y1="45771" x2="50373" y2="45771"/>
                        <a14:backgroundMark x1="50653" y1="39801" x2="57556" y2="35323"/>
                        <a14:backgroundMark x1="51119" y1="31841" x2="45709" y2="51368"/>
                        <a14:backgroundMark x1="45243" y1="38557" x2="45429" y2="34080"/>
                        <a14:backgroundMark x1="38153" y1="31841" x2="49720" y2="26119"/>
                        <a14:backgroundMark x1="27425" y1="32836" x2="28545" y2="46891"/>
                        <a14:backgroundMark x1="35821" y1="35697" x2="35821" y2="35697"/>
                        <a14:backgroundMark x1="35541" y1="37935" x2="35541" y2="37935"/>
                        <a14:backgroundMark x1="35821" y1="36567" x2="35821" y2="36567"/>
                      </a14:backgroundRemoval>
                    </a14:imgEffect>
                  </a14:imgLayer>
                </a14:imgProps>
              </a:ext>
              <a:ext uri="{28A0092B-C50C-407E-A947-70E740481C1C}">
                <a14:useLocalDpi xmlns:a14="http://schemas.microsoft.com/office/drawing/2010/main" val="0"/>
              </a:ext>
            </a:extLst>
          </a:blip>
          <a:srcRect l="21365" t="29751" r="48564" b="47827"/>
          <a:stretch/>
        </p:blipFill>
        <p:spPr>
          <a:xfrm rot="11266772">
            <a:off x="541734" y="2396396"/>
            <a:ext cx="1004888" cy="561975"/>
          </a:xfrm>
          <a:prstGeom prst="rect">
            <a:avLst/>
          </a:prstGeom>
          <a:ln w="38100">
            <a:noFill/>
          </a:ln>
        </p:spPr>
      </p:pic>
      <p:pic>
        <p:nvPicPr>
          <p:cNvPr id="13" name="図 1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139" b="54851" l="20056" r="60261">
                        <a14:foregroundMark x1="32743" y1="39303" x2="41884" y2="45522"/>
                        <a14:backgroundMark x1="53358" y1="39801" x2="53358" y2="39801"/>
                        <a14:backgroundMark x1="65205" y1="37562" x2="75466" y2="46269"/>
                        <a14:backgroundMark x1="69776" y1="28980" x2="79851" y2="54851"/>
                        <a14:backgroundMark x1="68377" y1="42910" x2="72668" y2="64925"/>
                        <a14:backgroundMark x1="64832" y1="59204" x2="57836" y2="73259"/>
                        <a14:backgroundMark x1="46362" y1="49129" x2="62687" y2="49129"/>
                        <a14:backgroundMark x1="43097" y1="60697" x2="49440" y2="76493"/>
                        <a14:backgroundMark x1="57556" y1="42289" x2="57556" y2="42289"/>
                        <a14:backgroundMark x1="52239" y1="23259" x2="52239" y2="23259"/>
                        <a14:backgroundMark x1="50373" y1="45771" x2="50373" y2="45771"/>
                        <a14:backgroundMark x1="50653" y1="39801" x2="57556" y2="35323"/>
                        <a14:backgroundMark x1="51119" y1="31841" x2="45709" y2="51368"/>
                        <a14:backgroundMark x1="45243" y1="38557" x2="45429" y2="34080"/>
                        <a14:backgroundMark x1="38153" y1="31841" x2="49720" y2="26119"/>
                        <a14:backgroundMark x1="27425" y1="32836" x2="28545" y2="46891"/>
                        <a14:backgroundMark x1="35821" y1="35697" x2="35821" y2="35697"/>
                        <a14:backgroundMark x1="35541" y1="37935" x2="35541" y2="37935"/>
                        <a14:backgroundMark x1="35821" y1="36567" x2="35821" y2="36567"/>
                      </a14:backgroundRemoval>
                    </a14:imgEffect>
                  </a14:imgLayer>
                </a14:imgProps>
              </a:ext>
              <a:ext uri="{28A0092B-C50C-407E-A947-70E740481C1C}">
                <a14:useLocalDpi xmlns:a14="http://schemas.microsoft.com/office/drawing/2010/main" val="0"/>
              </a:ext>
            </a:extLst>
          </a:blip>
          <a:srcRect l="21365" t="29751" r="48564" b="47827"/>
          <a:stretch/>
        </p:blipFill>
        <p:spPr>
          <a:xfrm rot="11370472">
            <a:off x="676655" y="2167934"/>
            <a:ext cx="1004888" cy="561975"/>
          </a:xfrm>
          <a:prstGeom prst="rect">
            <a:avLst/>
          </a:prstGeom>
          <a:ln w="38100">
            <a:noFill/>
          </a:ln>
        </p:spPr>
      </p:pic>
      <p:pic>
        <p:nvPicPr>
          <p:cNvPr id="14" name="図 1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139" b="54851" l="20056" r="60261">
                        <a14:foregroundMark x1="32743" y1="39303" x2="41884" y2="45522"/>
                        <a14:backgroundMark x1="53358" y1="39801" x2="53358" y2="39801"/>
                        <a14:backgroundMark x1="65205" y1="37562" x2="75466" y2="46269"/>
                        <a14:backgroundMark x1="69776" y1="28980" x2="79851" y2="54851"/>
                        <a14:backgroundMark x1="68377" y1="42910" x2="72668" y2="64925"/>
                        <a14:backgroundMark x1="64832" y1="59204" x2="57836" y2="73259"/>
                        <a14:backgroundMark x1="46362" y1="49129" x2="62687" y2="49129"/>
                        <a14:backgroundMark x1="43097" y1="60697" x2="49440" y2="76493"/>
                        <a14:backgroundMark x1="57556" y1="42289" x2="57556" y2="42289"/>
                        <a14:backgroundMark x1="52239" y1="23259" x2="52239" y2="23259"/>
                        <a14:backgroundMark x1="50373" y1="45771" x2="50373" y2="45771"/>
                        <a14:backgroundMark x1="50653" y1="39801" x2="57556" y2="35323"/>
                        <a14:backgroundMark x1="51119" y1="31841" x2="45709" y2="51368"/>
                        <a14:backgroundMark x1="45243" y1="38557" x2="45429" y2="34080"/>
                        <a14:backgroundMark x1="38153" y1="31841" x2="49720" y2="26119"/>
                        <a14:backgroundMark x1="27425" y1="32836" x2="28545" y2="46891"/>
                        <a14:backgroundMark x1="35821" y1="35697" x2="35821" y2="35697"/>
                        <a14:backgroundMark x1="35541" y1="37935" x2="35541" y2="37935"/>
                        <a14:backgroundMark x1="35821" y1="36567" x2="35821" y2="36567"/>
                      </a14:backgroundRemoval>
                    </a14:imgEffect>
                  </a14:imgLayer>
                </a14:imgProps>
              </a:ext>
              <a:ext uri="{28A0092B-C50C-407E-A947-70E740481C1C}">
                <a14:useLocalDpi xmlns:a14="http://schemas.microsoft.com/office/drawing/2010/main" val="0"/>
              </a:ext>
            </a:extLst>
          </a:blip>
          <a:srcRect l="21365" t="29751" r="48564" b="47827"/>
          <a:stretch/>
        </p:blipFill>
        <p:spPr>
          <a:xfrm rot="8922575">
            <a:off x="676657" y="2528959"/>
            <a:ext cx="1004888" cy="561975"/>
          </a:xfrm>
          <a:prstGeom prst="rect">
            <a:avLst/>
          </a:prstGeom>
          <a:ln w="38100">
            <a:noFill/>
          </a:ln>
        </p:spPr>
      </p:pic>
      <p:pic>
        <p:nvPicPr>
          <p:cNvPr id="15" name="図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139" b="54851" l="20056" r="60261">
                        <a14:foregroundMark x1="32743" y1="39303" x2="41884" y2="45522"/>
                        <a14:backgroundMark x1="53358" y1="39801" x2="53358" y2="39801"/>
                        <a14:backgroundMark x1="65205" y1="37562" x2="75466" y2="46269"/>
                        <a14:backgroundMark x1="69776" y1="28980" x2="79851" y2="54851"/>
                        <a14:backgroundMark x1="68377" y1="42910" x2="72668" y2="64925"/>
                        <a14:backgroundMark x1="64832" y1="59204" x2="57836" y2="73259"/>
                        <a14:backgroundMark x1="46362" y1="49129" x2="62687" y2="49129"/>
                        <a14:backgroundMark x1="43097" y1="60697" x2="49440" y2="76493"/>
                        <a14:backgroundMark x1="57556" y1="42289" x2="57556" y2="42289"/>
                        <a14:backgroundMark x1="52239" y1="23259" x2="52239" y2="23259"/>
                        <a14:backgroundMark x1="50373" y1="45771" x2="50373" y2="45771"/>
                        <a14:backgroundMark x1="50653" y1="39801" x2="57556" y2="35323"/>
                        <a14:backgroundMark x1="51119" y1="31841" x2="45709" y2="51368"/>
                        <a14:backgroundMark x1="45243" y1="38557" x2="45429" y2="34080"/>
                        <a14:backgroundMark x1="38153" y1="31841" x2="49720" y2="26119"/>
                        <a14:backgroundMark x1="27425" y1="32836" x2="28545" y2="46891"/>
                        <a14:backgroundMark x1="35821" y1="35697" x2="35821" y2="35697"/>
                        <a14:backgroundMark x1="35541" y1="37935" x2="35541" y2="37935"/>
                        <a14:backgroundMark x1="35821" y1="36567" x2="35821" y2="36567"/>
                      </a14:backgroundRemoval>
                    </a14:imgEffect>
                  </a14:imgLayer>
                </a14:imgProps>
              </a:ext>
              <a:ext uri="{28A0092B-C50C-407E-A947-70E740481C1C}">
                <a14:useLocalDpi xmlns:a14="http://schemas.microsoft.com/office/drawing/2010/main" val="0"/>
              </a:ext>
            </a:extLst>
          </a:blip>
          <a:srcRect l="21365" t="29751" r="48564" b="47827"/>
          <a:stretch/>
        </p:blipFill>
        <p:spPr>
          <a:xfrm rot="12907712">
            <a:off x="1013299" y="1915768"/>
            <a:ext cx="1004888" cy="561975"/>
          </a:xfrm>
          <a:prstGeom prst="rect">
            <a:avLst/>
          </a:prstGeom>
          <a:ln w="38100">
            <a:noFill/>
          </a:ln>
        </p:spPr>
      </p:pic>
      <p:sp>
        <p:nvSpPr>
          <p:cNvPr id="16" name="テキスト ボックス 15"/>
          <p:cNvSpPr txBox="1"/>
          <p:nvPr/>
        </p:nvSpPr>
        <p:spPr>
          <a:xfrm>
            <a:off x="6128276" y="4064594"/>
            <a:ext cx="1904609" cy="392415"/>
          </a:xfrm>
          <a:prstGeom prst="rect">
            <a:avLst/>
          </a:prstGeom>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en-US" altLang="ja-JP" sz="2100" b="1" dirty="0">
                <a:latin typeface="Meiryo UI" panose="020B0604030504040204" pitchFamily="50" charset="-128"/>
                <a:ea typeface="Meiryo UI" panose="020B0604030504040204" pitchFamily="50" charset="-128"/>
              </a:rPr>
              <a:t>2</a:t>
            </a:r>
            <a:r>
              <a:rPr lang="ja-JP" altLang="en-US" sz="2100" b="1" dirty="0">
                <a:latin typeface="Meiryo UI" panose="020B0604030504040204" pitchFamily="50" charset="-128"/>
                <a:ea typeface="Meiryo UI" panose="020B0604030504040204" pitchFamily="50" charset="-128"/>
              </a:rPr>
              <a:t>～３人で作業</a:t>
            </a:r>
          </a:p>
        </p:txBody>
      </p:sp>
    </p:spTree>
    <p:custDataLst>
      <p:tags r:id="rId1"/>
    </p:custDataLst>
    <p:extLst>
      <p:ext uri="{BB962C8B-B14F-4D97-AF65-F5344CB8AC3E}">
        <p14:creationId xmlns:p14="http://schemas.microsoft.com/office/powerpoint/2010/main" val="975814634"/>
      </p:ext>
    </p:extLst>
  </p:cSld>
  <p:clrMapOvr>
    <a:masterClrMapping/>
  </p:clrMapOvr>
  <mc:AlternateContent xmlns:mc="http://schemas.openxmlformats.org/markup-compatibility/2006" xmlns:p14="http://schemas.microsoft.com/office/powerpoint/2010/main">
    <mc:Choice Requires="p14">
      <p:transition spd="slow" p14:dur="2000" advTm="15394"/>
    </mc:Choice>
    <mc:Fallback xmlns="">
      <p:transition spd="slow" advTm="15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
                                        <p:tgtEl>
                                          <p:spTgt spid="15"/>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
                                        <p:tgtEl>
                                          <p:spTgt spid="10"/>
                                        </p:tgtEl>
                                      </p:cBhvr>
                                    </p:animEffec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par>
                          <p:cTn id="14" fill="hold">
                            <p:stCondLst>
                              <p:cond delay="2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
                                        <p:tgtEl>
                                          <p:spTgt spid="11"/>
                                        </p:tgtEl>
                                      </p:cBhvr>
                                    </p:animEffect>
                                  </p:childTnLst>
                                </p:cTn>
                              </p:par>
                              <p:par>
                                <p:cTn id="18" presetID="1" presetClass="exit" presetSubtype="0" fill="hold"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3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
                                        <p:tgtEl>
                                          <p:spTgt spid="12"/>
                                        </p:tgtEl>
                                      </p:cBhvr>
                                    </p:animEffect>
                                  </p:childTnLst>
                                </p:cTn>
                              </p:par>
                              <p:par>
                                <p:cTn id="24" presetID="1" presetClass="exit" presetSubtype="0" fill="hold"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childTnLst>
                          </p:cTn>
                        </p:par>
                        <p:par>
                          <p:cTn id="26" fill="hold">
                            <p:stCondLst>
                              <p:cond delay="4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
                                        <p:tgtEl>
                                          <p:spTgt spid="13"/>
                                        </p:tgtEl>
                                      </p:cBhvr>
                                    </p:animEffect>
                                  </p:childTnLst>
                                </p:cTn>
                              </p:par>
                              <p:par>
                                <p:cTn id="30" presetID="1" presetClass="exit" presetSubtype="0" fill="hold"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
                                        <p:tgtEl>
                                          <p:spTgt spid="14"/>
                                        </p:tgtEl>
                                      </p:cBhvr>
                                    </p:animEffect>
                                  </p:childTnLst>
                                </p:cTn>
                              </p:par>
                              <p:par>
                                <p:cTn id="36" presetID="1" presetClass="exit" presetSubtype="0" fill="hold"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6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250"/>
                                        <p:tgtEl>
                                          <p:spTgt spid="9"/>
                                        </p:tgtEl>
                                      </p:cBhvr>
                                    </p:animEffect>
                                  </p:childTnLst>
                                </p:cTn>
                              </p:par>
                              <p:par>
                                <p:cTn id="42" presetID="1" presetClass="exit" presetSubtype="0" fill="hold"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1" y="363554"/>
            <a:ext cx="5058116" cy="438581"/>
          </a:xfrm>
          <a:prstGeom prst="rect">
            <a:avLst/>
          </a:prstGeom>
          <a:noFill/>
        </p:spPr>
        <p:txBody>
          <a:bodyPr wrap="none" lIns="68580" tIns="34290" rIns="68580" bIns="34290" rtlCol="0">
            <a:spAutoFit/>
          </a:bodyPr>
          <a:lstStyle/>
          <a:p>
            <a:r>
              <a:rPr lang="ja-JP" altLang="en-US" sz="2400" b="1" dirty="0"/>
              <a:t>リューベ建浴はどうやるの？？当日編</a:t>
            </a:r>
          </a:p>
        </p:txBody>
      </p:sp>
      <p:sp>
        <p:nvSpPr>
          <p:cNvPr id="5" name="テキスト ボックス 4"/>
          <p:cNvSpPr txBox="1"/>
          <p:nvPr/>
        </p:nvSpPr>
        <p:spPr>
          <a:xfrm>
            <a:off x="2258802" y="4688779"/>
            <a:ext cx="4396075"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⑨投入した石鹸を攪拌棒を使い溶かす</a:t>
            </a: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23791" r="28023"/>
          <a:stretch/>
        </p:blipFill>
        <p:spPr>
          <a:xfrm>
            <a:off x="832247" y="901854"/>
            <a:ext cx="2083595" cy="3243073"/>
          </a:xfrm>
          <a:prstGeom prst="rect">
            <a:avLst/>
          </a:prstGeom>
          <a:ln w="38100">
            <a:solidFill>
              <a:schemeClr val="tx1"/>
            </a:solidFill>
          </a:ln>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5399" y="1152957"/>
            <a:ext cx="3920359" cy="2940269"/>
          </a:xfrm>
          <a:prstGeom prst="rect">
            <a:avLst/>
          </a:prstGeom>
          <a:ln w="38100">
            <a:solidFill>
              <a:schemeClr val="tx1"/>
            </a:solidFill>
          </a:ln>
        </p:spPr>
      </p:pic>
      <p:sp>
        <p:nvSpPr>
          <p:cNvPr id="2" name="ドーナツ 1"/>
          <p:cNvSpPr/>
          <p:nvPr/>
        </p:nvSpPr>
        <p:spPr>
          <a:xfrm>
            <a:off x="646007" y="901853"/>
            <a:ext cx="1415840" cy="3442476"/>
          </a:xfrm>
          <a:prstGeom prst="donut">
            <a:avLst>
              <a:gd name="adj" fmla="val 7358"/>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
        <p:nvSpPr>
          <p:cNvPr id="9" name="テキスト ボックス 8"/>
          <p:cNvSpPr txBox="1"/>
          <p:nvPr/>
        </p:nvSpPr>
        <p:spPr>
          <a:xfrm>
            <a:off x="919483" y="4345658"/>
            <a:ext cx="946413"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攪拌棒</a:t>
            </a:r>
          </a:p>
        </p:txBody>
      </p:sp>
      <p:sp>
        <p:nvSpPr>
          <p:cNvPr id="10" name="右矢印 9"/>
          <p:cNvSpPr/>
          <p:nvPr/>
        </p:nvSpPr>
        <p:spPr>
          <a:xfrm>
            <a:off x="3636444" y="2383632"/>
            <a:ext cx="829591" cy="69133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p:spPr>
        <p:style>
          <a:lnRef idx="0">
            <a:schemeClr val="accent6"/>
          </a:lnRef>
          <a:fillRef idx="1002">
            <a:schemeClr val="lt2"/>
          </a:fillRef>
          <a:effectRef idx="3">
            <a:schemeClr val="accent6"/>
          </a:effectRef>
          <a:fontRef idx="minor">
            <a:schemeClr val="lt1"/>
          </a:fontRef>
        </p:style>
        <p:txBody>
          <a:bodyPr lIns="68580" tIns="34290" rIns="68580" bIns="34290" rtlCol="0" anchor="ctr"/>
          <a:lstStyle/>
          <a:p>
            <a:pPr algn="ctr"/>
            <a:endParaRPr kumimoji="1" lang="ja-JP" altLang="en-US"/>
          </a:p>
        </p:txBody>
      </p:sp>
    </p:spTree>
    <p:extLst>
      <p:ext uri="{BB962C8B-B14F-4D97-AF65-F5344CB8AC3E}">
        <p14:creationId xmlns:p14="http://schemas.microsoft.com/office/powerpoint/2010/main" val="2339352657"/>
      </p:ext>
    </p:extLst>
  </p:cSld>
  <p:clrMapOvr>
    <a:masterClrMapping/>
  </p:clrMapOvr>
  <mc:AlternateContent xmlns:mc="http://schemas.openxmlformats.org/markup-compatibility/2006" xmlns:p14="http://schemas.microsoft.com/office/powerpoint/2010/main">
    <mc:Choice Requires="p14">
      <p:transition spd="slow" p14:dur="2000" advTm="5513"/>
    </mc:Choice>
    <mc:Fallback xmlns="">
      <p:transition spd="slow" advTm="55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4131179" cy="438581"/>
          </a:xfrm>
          <a:prstGeom prst="rect">
            <a:avLst/>
          </a:prstGeom>
          <a:noFill/>
        </p:spPr>
        <p:txBody>
          <a:bodyPr wrap="none" lIns="68580" tIns="34290" rIns="68580" bIns="34290" rtlCol="0">
            <a:spAutoFit/>
          </a:bodyPr>
          <a:lstStyle/>
          <a:p>
            <a:r>
              <a:rPr lang="ja-JP" altLang="en-US" sz="2400" b="1" dirty="0"/>
              <a:t>リューベ建浴はどうやるの？？</a:t>
            </a:r>
          </a:p>
        </p:txBody>
      </p:sp>
      <p:sp>
        <p:nvSpPr>
          <p:cNvPr id="147" name="テキスト ボックス 146"/>
          <p:cNvSpPr txBox="1"/>
          <p:nvPr/>
        </p:nvSpPr>
        <p:spPr>
          <a:xfrm>
            <a:off x="2572777" y="2330410"/>
            <a:ext cx="3802964" cy="577081"/>
          </a:xfrm>
          <a:prstGeom prst="rect">
            <a:avLst/>
          </a:prstGeom>
          <a:noFill/>
        </p:spPr>
        <p:txBody>
          <a:bodyPr wrap="none" lIns="68580" tIns="34290" rIns="68580" bIns="34290" rtlCol="0">
            <a:spAutoFit/>
          </a:bodyPr>
          <a:lstStyle/>
          <a:p>
            <a:r>
              <a:rPr lang="ja-JP" altLang="en-US" sz="3300" b="1" dirty="0">
                <a:latin typeface="Meiryo UI" panose="020B0604030504040204" pitchFamily="50" charset="-128"/>
                <a:ea typeface="Meiryo UI" panose="020B0604030504040204" pitchFamily="50" charset="-128"/>
              </a:rPr>
              <a:t>～　　建浴終了　　～</a:t>
            </a:r>
          </a:p>
        </p:txBody>
      </p:sp>
    </p:spTree>
    <p:extLst>
      <p:ext uri="{BB962C8B-B14F-4D97-AF65-F5344CB8AC3E}">
        <p14:creationId xmlns:p14="http://schemas.microsoft.com/office/powerpoint/2010/main" val="3688164230"/>
      </p:ext>
    </p:extLst>
  </p:cSld>
  <p:clrMapOvr>
    <a:masterClrMapping/>
  </p:clrMapOvr>
  <mc:AlternateContent xmlns:mc="http://schemas.openxmlformats.org/markup-compatibility/2006" xmlns:p14="http://schemas.microsoft.com/office/powerpoint/2010/main">
    <mc:Choice Requires="p14">
      <p:transition spd="slow" p14:dur="2000" advTm="3557"/>
    </mc:Choice>
    <mc:Fallback xmlns="">
      <p:transition spd="slow" advTm="355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5551039" cy="438581"/>
          </a:xfrm>
          <a:prstGeom prst="rect">
            <a:avLst/>
          </a:prstGeom>
          <a:noFill/>
        </p:spPr>
        <p:txBody>
          <a:bodyPr wrap="none" lIns="68580" tIns="34290" rIns="68580" bIns="34290" rtlCol="0">
            <a:spAutoFit/>
          </a:bodyPr>
          <a:lstStyle/>
          <a:p>
            <a:r>
              <a:rPr lang="ja-JP" altLang="en-US" sz="2400" b="1" dirty="0"/>
              <a:t>時間はどれだけかかるの？？時間で層別</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102" y="802135"/>
            <a:ext cx="5534728" cy="38723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テキスト ボックス 5"/>
          <p:cNvSpPr txBox="1"/>
          <p:nvPr/>
        </p:nvSpPr>
        <p:spPr>
          <a:xfrm>
            <a:off x="1586429" y="4704919"/>
            <a:ext cx="5433218" cy="438581"/>
          </a:xfrm>
          <a:prstGeom prst="rect">
            <a:avLst/>
          </a:prstGeom>
          <a:noFill/>
        </p:spPr>
        <p:txBody>
          <a:bodyPr wrap="none" lIns="68580" tIns="34290" rIns="68580" bIns="34290" rtlCol="0">
            <a:spAutoFit/>
          </a:bodyPr>
          <a:lstStyle/>
          <a:p>
            <a:r>
              <a:rPr lang="ja-JP" altLang="en-US" sz="2400" b="1" dirty="0"/>
              <a:t>ライト液採取を除く計９項目の時間を計る</a:t>
            </a:r>
          </a:p>
        </p:txBody>
      </p:sp>
      <p:sp>
        <p:nvSpPr>
          <p:cNvPr id="7" name="テキスト ボックス 6"/>
          <p:cNvSpPr txBox="1"/>
          <p:nvPr/>
        </p:nvSpPr>
        <p:spPr>
          <a:xfrm>
            <a:off x="2402271" y="1992120"/>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8" name="テキスト ボックス 7"/>
          <p:cNvSpPr txBox="1"/>
          <p:nvPr/>
        </p:nvSpPr>
        <p:spPr>
          <a:xfrm>
            <a:off x="2362223" y="2391573"/>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9" name="テキスト ボックス 8"/>
          <p:cNvSpPr txBox="1"/>
          <p:nvPr/>
        </p:nvSpPr>
        <p:spPr>
          <a:xfrm>
            <a:off x="2415619" y="3974337"/>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Tree>
    <p:extLst>
      <p:ext uri="{BB962C8B-B14F-4D97-AF65-F5344CB8AC3E}">
        <p14:creationId xmlns:p14="http://schemas.microsoft.com/office/powerpoint/2010/main" val="1877686752"/>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97391" y="4410729"/>
            <a:ext cx="1724025" cy="319263"/>
          </a:xfrm>
          <a:prstGeom prst="rect">
            <a:avLst/>
          </a:prstGeom>
          <a:noFill/>
          <a:ln w="76200">
            <a:solidFill>
              <a:srgbClr val="04A6CC"/>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1152744" y="-38100"/>
            <a:ext cx="6395020" cy="438581"/>
          </a:xfrm>
          <a:prstGeom prst="rect">
            <a:avLst/>
          </a:prstGeom>
          <a:noFill/>
        </p:spPr>
        <p:txBody>
          <a:bodyPr wrap="none" lIns="68580" tIns="34290" rIns="68580" bIns="34290" rtlCol="0">
            <a:spAutoFit/>
          </a:bodyPr>
          <a:lstStyle/>
          <a:p>
            <a:r>
              <a:rPr lang="ja-JP" altLang="en-US" sz="2400" b="1" dirty="0"/>
              <a:t>時間はどれだけかかるの？？作業者バラツキ編</a:t>
            </a:r>
            <a:endParaRPr lang="en-US" altLang="ja-JP" sz="2400" b="1" dirty="0"/>
          </a:p>
        </p:txBody>
      </p:sp>
      <p:sp>
        <p:nvSpPr>
          <p:cNvPr id="6" name="テキスト ボックス 5"/>
          <p:cNvSpPr txBox="1"/>
          <p:nvPr/>
        </p:nvSpPr>
        <p:spPr>
          <a:xfrm>
            <a:off x="1032268" y="4704919"/>
            <a:ext cx="7077899" cy="438581"/>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2400" b="1" spc="38" dirty="0">
                <a:ln w="11430"/>
                <a:effectLst>
                  <a:outerShdw blurRad="76200" dist="50800" dir="5400000" algn="tl" rotWithShape="0">
                    <a:srgbClr val="000000">
                      <a:alpha val="65000"/>
                    </a:srgbClr>
                  </a:outerShdw>
                </a:effectLst>
              </a:rPr>
              <a:t>ベテランは</a:t>
            </a:r>
            <a:r>
              <a:rPr lang="ja-JP" altLang="en-US" sz="2400" b="1" spc="38" dirty="0">
                <a:ln w="11430"/>
                <a:solidFill>
                  <a:srgbClr val="00B050"/>
                </a:solidFill>
                <a:effectLst>
                  <a:outerShdw blurRad="76200" dist="50800" dir="5400000" algn="tl" rotWithShape="0">
                    <a:srgbClr val="000000">
                      <a:alpha val="65000"/>
                    </a:srgbClr>
                  </a:outerShdw>
                </a:effectLst>
              </a:rPr>
              <a:t>安定</a:t>
            </a:r>
            <a:r>
              <a:rPr lang="ja-JP" altLang="en-US" sz="2400" b="1" spc="38" dirty="0">
                <a:ln w="11430"/>
                <a:effectLst>
                  <a:outerShdw blurRad="76200" dist="50800" dir="5400000" algn="tl" rotWithShape="0">
                    <a:srgbClr val="000000">
                      <a:alpha val="65000"/>
                    </a:srgbClr>
                  </a:outerShdw>
                </a:effectLst>
              </a:rPr>
              <a:t>していたが新人との</a:t>
            </a:r>
            <a:r>
              <a:rPr lang="ja-JP" altLang="en-US" sz="2400" b="1" spc="38" dirty="0">
                <a:ln w="11430"/>
                <a:solidFill>
                  <a:srgbClr val="FF0000"/>
                </a:solidFill>
                <a:effectLst>
                  <a:outerShdw blurRad="76200" dist="50800" dir="5400000" algn="tl" rotWithShape="0">
                    <a:srgbClr val="000000">
                      <a:alpha val="65000"/>
                    </a:srgbClr>
                  </a:outerShdw>
                </a:effectLst>
              </a:rPr>
              <a:t>バラつき</a:t>
            </a:r>
            <a:r>
              <a:rPr lang="ja-JP" altLang="en-US" sz="2400" b="1" spc="38" dirty="0">
                <a:ln w="11430"/>
                <a:effectLst>
                  <a:outerShdw blurRad="76200" dist="50800" dir="5400000" algn="tl" rotWithShape="0">
                    <a:srgbClr val="000000">
                      <a:alpha val="65000"/>
                    </a:srgbClr>
                  </a:outerShdw>
                </a:effectLst>
              </a:rPr>
              <a:t>があった</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677" y="2647951"/>
            <a:ext cx="2448903" cy="1713383"/>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597" y="408385"/>
            <a:ext cx="2436508" cy="170471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7193" y="408384"/>
            <a:ext cx="2436508" cy="170471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角丸四角形 13"/>
          <p:cNvSpPr/>
          <p:nvPr/>
        </p:nvSpPr>
        <p:spPr>
          <a:xfrm>
            <a:off x="3135689" y="754786"/>
            <a:ext cx="1281282" cy="960074"/>
          </a:xfrm>
          <a:prstGeom prst="roundRect">
            <a:avLst/>
          </a:prstGeom>
          <a:solidFill>
            <a:srgbClr val="00CC66"/>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pic>
        <p:nvPicPr>
          <p:cNvPr id="15" name="Picture 2" descr="C:\Users\h-2-gen1\AppData\Local\Microsoft\Windows\INetCache\IE\RGZGFD84\silhouette-3265658_960_720[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23472" l="10656" r="90437">
                        <a14:foregroundMark x1="52459" y1="7083" x2="64481" y2="12361"/>
                        <a14:foregroundMark x1="48361" y1="4028" x2="61475" y2="3750"/>
                        <a14:foregroundMark x1="48361" y1="3333" x2="48634" y2="8889"/>
                        <a14:foregroundMark x1="46448" y1="4861" x2="48087" y2="9444"/>
                        <a14:foregroundMark x1="48634" y1="11944" x2="44536" y2="17778"/>
                        <a14:foregroundMark x1="37158" y1="17639" x2="73224" y2="17222"/>
                        <a14:foregroundMark x1="74863" y1="17639" x2="74863" y2="17639"/>
                        <a14:foregroundMark x1="77049" y1="17222" x2="77049" y2="17222"/>
                        <a14:foregroundMark x1="78689" y1="17083" x2="78689" y2="17083"/>
                        <a14:foregroundMark x1="37158" y1="15972" x2="37158" y2="15972"/>
                        <a14:foregroundMark x1="32787" y1="16389" x2="32787" y2="16389"/>
                        <a14:foregroundMark x1="33880" y1="16389" x2="33880" y2="16389"/>
                        <a14:foregroundMark x1="32514" y1="17083" x2="32514" y2="17083"/>
                        <a14:foregroundMark x1="30601" y1="17361" x2="30601" y2="17361"/>
                        <a14:foregroundMark x1="79235" y1="18889" x2="79235" y2="18889"/>
                        <a14:foregroundMark x1="80601" y1="18056" x2="80601" y2="18056"/>
                        <a14:foregroundMark x1="82240" y1="18333" x2="82240" y2="18333"/>
                        <a14:foregroundMark x1="30601" y1="18750" x2="30601" y2="18750"/>
                      </a14:backgroundRemoval>
                    </a14:imgEffect>
                  </a14:imgLayer>
                </a14:imgProps>
              </a:ext>
              <a:ext uri="{28A0092B-C50C-407E-A947-70E740481C1C}">
                <a14:useLocalDpi xmlns:a14="http://schemas.microsoft.com/office/drawing/2010/main" val="0"/>
              </a:ext>
            </a:extLst>
          </a:blip>
          <a:srcRect b="79231"/>
          <a:stretch/>
        </p:blipFill>
        <p:spPr bwMode="auto">
          <a:xfrm>
            <a:off x="2696509" y="834554"/>
            <a:ext cx="1942166" cy="805625"/>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3135688" y="2936011"/>
            <a:ext cx="1281282" cy="960074"/>
          </a:xfrm>
          <a:prstGeom prst="roundRect">
            <a:avLst/>
          </a:prstGeom>
          <a:solidFill>
            <a:schemeClr val="accent5">
              <a:lumMod val="60000"/>
              <a:lumOff val="40000"/>
            </a:schemeClr>
          </a:solidFill>
          <a:ln w="38100">
            <a:solidFill>
              <a:schemeClr val="tx1"/>
            </a:solid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pic>
        <p:nvPicPr>
          <p:cNvPr id="17" name="Picture 2" descr="C:\Users\h-2-gen1\AppData\Local\Microsoft\Windows\INetCache\IE\RGZGFD84\silhouette-3265658_960_720[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23472" l="10656" r="90437">
                        <a14:foregroundMark x1="52459" y1="7083" x2="64481" y2="12361"/>
                        <a14:foregroundMark x1="48361" y1="4028" x2="61475" y2="3750"/>
                        <a14:foregroundMark x1="48361" y1="3333" x2="48634" y2="8889"/>
                        <a14:foregroundMark x1="46448" y1="4861" x2="48087" y2="9444"/>
                        <a14:foregroundMark x1="48634" y1="11944" x2="44536" y2="17778"/>
                        <a14:foregroundMark x1="37158" y1="17639" x2="73224" y2="17222"/>
                        <a14:foregroundMark x1="74863" y1="17639" x2="74863" y2="17639"/>
                        <a14:foregroundMark x1="77049" y1="17222" x2="77049" y2="17222"/>
                        <a14:foregroundMark x1="78689" y1="17083" x2="78689" y2="17083"/>
                        <a14:foregroundMark x1="37158" y1="15972" x2="37158" y2="15972"/>
                        <a14:foregroundMark x1="32787" y1="16389" x2="32787" y2="16389"/>
                        <a14:foregroundMark x1="33880" y1="16389" x2="33880" y2="16389"/>
                        <a14:foregroundMark x1="32514" y1="17083" x2="32514" y2="17083"/>
                        <a14:foregroundMark x1="30601" y1="17361" x2="30601" y2="17361"/>
                        <a14:foregroundMark x1="79235" y1="18889" x2="79235" y2="18889"/>
                        <a14:foregroundMark x1="80601" y1="18056" x2="80601" y2="18056"/>
                        <a14:foregroundMark x1="82240" y1="18333" x2="82240" y2="18333"/>
                        <a14:foregroundMark x1="30601" y1="18750" x2="30601" y2="18750"/>
                      </a14:backgroundRemoval>
                    </a14:imgEffect>
                  </a14:imgLayer>
                </a14:imgProps>
              </a:ext>
              <a:ext uri="{28A0092B-C50C-407E-A947-70E740481C1C}">
                <a14:useLocalDpi xmlns:a14="http://schemas.microsoft.com/office/drawing/2010/main" val="0"/>
              </a:ext>
            </a:extLst>
          </a:blip>
          <a:srcRect b="79231"/>
          <a:stretch/>
        </p:blipFill>
        <p:spPr bwMode="auto">
          <a:xfrm>
            <a:off x="2696509" y="3044354"/>
            <a:ext cx="1942166" cy="805625"/>
          </a:xfrm>
          <a:prstGeom prst="rect">
            <a:avLst/>
          </a:prstGeom>
          <a:noFill/>
          <a:extLst>
            <a:ext uri="{909E8E84-426E-40DD-AFC4-6F175D3DCCD1}">
              <a14:hiddenFill xmlns:a14="http://schemas.microsoft.com/office/drawing/2010/main">
                <a:solidFill>
                  <a:srgbClr val="FFFFFF"/>
                </a:solidFill>
              </a14:hiddenFill>
            </a:ext>
          </a:extLst>
        </p:spPr>
      </p:pic>
      <p:sp>
        <p:nvSpPr>
          <p:cNvPr id="18" name="角丸四角形 17"/>
          <p:cNvSpPr/>
          <p:nvPr/>
        </p:nvSpPr>
        <p:spPr>
          <a:xfrm>
            <a:off x="7557213" y="745657"/>
            <a:ext cx="1281282" cy="960074"/>
          </a:xfrm>
          <a:prstGeom prst="roundRect">
            <a:avLst/>
          </a:prstGeom>
          <a:solidFill>
            <a:schemeClr val="accent6">
              <a:lumMod val="60000"/>
              <a:lumOff val="40000"/>
            </a:schemeClr>
          </a:solidFill>
          <a:ln w="38100">
            <a:solidFill>
              <a:schemeClr val="tx1"/>
            </a:solid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pic>
        <p:nvPicPr>
          <p:cNvPr id="19" name="Picture 2" descr="C:\Users\h-2-gen1\AppData\Local\Microsoft\Windows\INetCache\IE\RGZGFD84\silhouette-3265658_960_720[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23472" l="10656" r="90437">
                        <a14:foregroundMark x1="52459" y1="7083" x2="64481" y2="12361"/>
                        <a14:foregroundMark x1="48361" y1="4028" x2="61475" y2="3750"/>
                        <a14:foregroundMark x1="48361" y1="3333" x2="48634" y2="8889"/>
                        <a14:foregroundMark x1="46448" y1="4861" x2="48087" y2="9444"/>
                        <a14:foregroundMark x1="48634" y1="11944" x2="44536" y2="17778"/>
                        <a14:foregroundMark x1="37158" y1="17639" x2="73224" y2="17222"/>
                        <a14:foregroundMark x1="74863" y1="17639" x2="74863" y2="17639"/>
                        <a14:foregroundMark x1="77049" y1="17222" x2="77049" y2="17222"/>
                        <a14:foregroundMark x1="78689" y1="17083" x2="78689" y2="17083"/>
                        <a14:foregroundMark x1="37158" y1="15972" x2="37158" y2="15972"/>
                        <a14:foregroundMark x1="32787" y1="16389" x2="32787" y2="16389"/>
                        <a14:foregroundMark x1="33880" y1="16389" x2="33880" y2="16389"/>
                        <a14:foregroundMark x1="32514" y1="17083" x2="32514" y2="17083"/>
                        <a14:foregroundMark x1="30601" y1="17361" x2="30601" y2="17361"/>
                        <a14:foregroundMark x1="79235" y1="18889" x2="79235" y2="18889"/>
                        <a14:foregroundMark x1="80601" y1="18056" x2="80601" y2="18056"/>
                        <a14:foregroundMark x1="82240" y1="18333" x2="82240" y2="18333"/>
                        <a14:foregroundMark x1="30601" y1="18750" x2="30601" y2="18750"/>
                      </a14:backgroundRemoval>
                    </a14:imgEffect>
                  </a14:imgLayer>
                </a14:imgProps>
              </a:ext>
              <a:ext uri="{28A0092B-C50C-407E-A947-70E740481C1C}">
                <a14:useLocalDpi xmlns:a14="http://schemas.microsoft.com/office/drawing/2010/main" val="0"/>
              </a:ext>
            </a:extLst>
          </a:blip>
          <a:srcRect b="79231"/>
          <a:stretch/>
        </p:blipFill>
        <p:spPr bwMode="auto">
          <a:xfrm>
            <a:off x="7118034" y="854000"/>
            <a:ext cx="1942166" cy="8056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 20"/>
          <p:cNvSpPr/>
          <p:nvPr/>
        </p:nvSpPr>
        <p:spPr>
          <a:xfrm>
            <a:off x="7557212" y="2879256"/>
            <a:ext cx="1281282" cy="960074"/>
          </a:xfrm>
          <a:prstGeom prst="roundRect">
            <a:avLst/>
          </a:prstGeom>
          <a:solidFill>
            <a:srgbClr val="FF4343"/>
          </a:solidFill>
          <a:ln w="38100">
            <a:solidFill>
              <a:schemeClr val="tx1"/>
            </a:solid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pic>
        <p:nvPicPr>
          <p:cNvPr id="22" name="Picture 2" descr="C:\Users\h-2-gen1\AppData\Local\Microsoft\Windows\INetCache\IE\RGZGFD84\silhouette-3265658_960_720[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23472" l="10656" r="90437">
                        <a14:foregroundMark x1="52459" y1="7083" x2="64481" y2="12361"/>
                        <a14:foregroundMark x1="48361" y1="4028" x2="61475" y2="3750"/>
                        <a14:foregroundMark x1="48361" y1="3333" x2="48634" y2="8889"/>
                        <a14:foregroundMark x1="46448" y1="4861" x2="48087" y2="9444"/>
                        <a14:foregroundMark x1="48634" y1="11944" x2="44536" y2="17778"/>
                        <a14:foregroundMark x1="37158" y1="17639" x2="73224" y2="17222"/>
                        <a14:foregroundMark x1="74863" y1="17639" x2="74863" y2="17639"/>
                        <a14:foregroundMark x1="77049" y1="17222" x2="77049" y2="17222"/>
                        <a14:foregroundMark x1="78689" y1="17083" x2="78689" y2="17083"/>
                        <a14:foregroundMark x1="37158" y1="15972" x2="37158" y2="15972"/>
                        <a14:foregroundMark x1="32787" y1="16389" x2="32787" y2="16389"/>
                        <a14:foregroundMark x1="33880" y1="16389" x2="33880" y2="16389"/>
                        <a14:foregroundMark x1="32514" y1="17083" x2="32514" y2="17083"/>
                        <a14:foregroundMark x1="30601" y1="17361" x2="30601" y2="17361"/>
                        <a14:foregroundMark x1="79235" y1="18889" x2="79235" y2="18889"/>
                        <a14:foregroundMark x1="80601" y1="18056" x2="80601" y2="18056"/>
                        <a14:foregroundMark x1="82240" y1="18333" x2="82240" y2="18333"/>
                        <a14:foregroundMark x1="30601" y1="18750" x2="30601" y2="18750"/>
                      </a14:backgroundRemoval>
                    </a14:imgEffect>
                  </a14:imgLayer>
                </a14:imgProps>
              </a:ext>
              <a:ext uri="{28A0092B-C50C-407E-A947-70E740481C1C}">
                <a14:useLocalDpi xmlns:a14="http://schemas.microsoft.com/office/drawing/2010/main" val="0"/>
              </a:ext>
            </a:extLst>
          </a:blip>
          <a:srcRect b="79231"/>
          <a:stretch/>
        </p:blipFill>
        <p:spPr bwMode="auto">
          <a:xfrm>
            <a:off x="7118033" y="2987600"/>
            <a:ext cx="1942166" cy="80562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7651310" y="3839330"/>
            <a:ext cx="1119537" cy="392415"/>
          </a:xfrm>
          <a:prstGeom prst="rect">
            <a:avLst/>
          </a:prstGeom>
          <a:noFill/>
        </p:spPr>
        <p:txBody>
          <a:bodyPr wrap="none" lIns="68580" tIns="34290" rIns="68580" bIns="34290" rtlCol="0">
            <a:spAutoFit/>
          </a:bodyPr>
          <a:lstStyle/>
          <a:p>
            <a:r>
              <a:rPr lang="ja-JP" altLang="en-US" sz="2100" b="1" dirty="0"/>
              <a:t>作業者</a:t>
            </a:r>
            <a:r>
              <a:rPr lang="en-US" altLang="ja-JP" sz="2100" b="1" dirty="0"/>
              <a:t>D</a:t>
            </a:r>
            <a:endParaRPr lang="ja-JP" altLang="en-US" sz="2100" b="1" dirty="0"/>
          </a:p>
        </p:txBody>
      </p:sp>
      <p:sp>
        <p:nvSpPr>
          <p:cNvPr id="24" name="テキスト ボックス 23"/>
          <p:cNvSpPr txBox="1"/>
          <p:nvPr/>
        </p:nvSpPr>
        <p:spPr>
          <a:xfrm>
            <a:off x="7651309" y="1732287"/>
            <a:ext cx="1093088" cy="392415"/>
          </a:xfrm>
          <a:prstGeom prst="rect">
            <a:avLst/>
          </a:prstGeom>
          <a:noFill/>
        </p:spPr>
        <p:txBody>
          <a:bodyPr wrap="none" lIns="68580" tIns="34290" rIns="68580" bIns="34290" rtlCol="0">
            <a:spAutoFit/>
          </a:bodyPr>
          <a:lstStyle/>
          <a:p>
            <a:r>
              <a:rPr lang="ja-JP" altLang="en-US" sz="2100" b="1" dirty="0"/>
              <a:t>作業者</a:t>
            </a:r>
            <a:r>
              <a:rPr lang="en-US" altLang="ja-JP" sz="2100" b="1" dirty="0"/>
              <a:t>C</a:t>
            </a:r>
            <a:endParaRPr lang="ja-JP" altLang="en-US" sz="2100" b="1" dirty="0"/>
          </a:p>
        </p:txBody>
      </p:sp>
      <p:sp>
        <p:nvSpPr>
          <p:cNvPr id="25" name="テキスト ボックス 24"/>
          <p:cNvSpPr txBox="1"/>
          <p:nvPr/>
        </p:nvSpPr>
        <p:spPr>
          <a:xfrm>
            <a:off x="3225578" y="3916034"/>
            <a:ext cx="1101504" cy="392415"/>
          </a:xfrm>
          <a:prstGeom prst="rect">
            <a:avLst/>
          </a:prstGeom>
          <a:noFill/>
        </p:spPr>
        <p:txBody>
          <a:bodyPr wrap="none" lIns="68580" tIns="34290" rIns="68580" bIns="34290" rtlCol="0">
            <a:spAutoFit/>
          </a:bodyPr>
          <a:lstStyle/>
          <a:p>
            <a:r>
              <a:rPr lang="ja-JP" altLang="en-US" sz="2100" b="1" dirty="0"/>
              <a:t>作業者</a:t>
            </a:r>
            <a:r>
              <a:rPr lang="en-US" altLang="ja-JP" sz="2100" b="1" dirty="0"/>
              <a:t>B</a:t>
            </a:r>
            <a:endParaRPr lang="ja-JP" altLang="en-US" sz="2100" b="1" dirty="0"/>
          </a:p>
        </p:txBody>
      </p:sp>
      <p:sp>
        <p:nvSpPr>
          <p:cNvPr id="26" name="テキスト ボックス 25"/>
          <p:cNvSpPr txBox="1"/>
          <p:nvPr/>
        </p:nvSpPr>
        <p:spPr>
          <a:xfrm>
            <a:off x="3219566" y="1717486"/>
            <a:ext cx="1113527" cy="392415"/>
          </a:xfrm>
          <a:prstGeom prst="rect">
            <a:avLst/>
          </a:prstGeom>
          <a:noFill/>
        </p:spPr>
        <p:txBody>
          <a:bodyPr wrap="none" lIns="68580" tIns="34290" rIns="68580" bIns="34290" rtlCol="0">
            <a:spAutoFit/>
          </a:bodyPr>
          <a:lstStyle/>
          <a:p>
            <a:r>
              <a:rPr lang="ja-JP" altLang="en-US" sz="2100" b="1" dirty="0"/>
              <a:t>作業者</a:t>
            </a:r>
            <a:r>
              <a:rPr lang="en-US" altLang="ja-JP" sz="2100" b="1" dirty="0"/>
              <a:t>A</a:t>
            </a:r>
            <a:endParaRPr lang="ja-JP" altLang="en-US" sz="2100" b="1" dirty="0"/>
          </a:p>
        </p:txBody>
      </p:sp>
      <p:sp>
        <p:nvSpPr>
          <p:cNvPr id="30" name="テキスト ボックス 29"/>
          <p:cNvSpPr txBox="1"/>
          <p:nvPr/>
        </p:nvSpPr>
        <p:spPr>
          <a:xfrm>
            <a:off x="3097537" y="4231745"/>
            <a:ext cx="1357583" cy="392415"/>
          </a:xfrm>
          <a:prstGeom prst="rect">
            <a:avLst/>
          </a:prstGeom>
          <a:noFill/>
        </p:spPr>
        <p:txBody>
          <a:bodyPr wrap="none" lIns="68580" tIns="34290" rIns="68580" bIns="34290" rtlCol="0">
            <a:spAutoFit/>
          </a:bodyPr>
          <a:lstStyle/>
          <a:p>
            <a:r>
              <a:rPr lang="ja-JP" altLang="en-US" sz="2100" b="1" dirty="0"/>
              <a:t>作業歴</a:t>
            </a:r>
            <a:r>
              <a:rPr lang="en-US" altLang="ja-JP" sz="2100" b="1" dirty="0"/>
              <a:t>5</a:t>
            </a:r>
            <a:r>
              <a:rPr lang="ja-JP" altLang="en-US" sz="2100" b="1" dirty="0"/>
              <a:t>年</a:t>
            </a:r>
          </a:p>
        </p:txBody>
      </p:sp>
      <p:sp>
        <p:nvSpPr>
          <p:cNvPr id="31" name="テキスト ボックス 30"/>
          <p:cNvSpPr txBox="1"/>
          <p:nvPr/>
        </p:nvSpPr>
        <p:spPr>
          <a:xfrm>
            <a:off x="3029008" y="2037360"/>
            <a:ext cx="1494640" cy="392415"/>
          </a:xfrm>
          <a:prstGeom prst="rect">
            <a:avLst/>
          </a:prstGeom>
          <a:noFill/>
        </p:spPr>
        <p:txBody>
          <a:bodyPr wrap="none" lIns="68580" tIns="34290" rIns="68580" bIns="34290" rtlCol="0">
            <a:spAutoFit/>
          </a:bodyPr>
          <a:lstStyle/>
          <a:p>
            <a:r>
              <a:rPr lang="ja-JP" altLang="en-US" sz="2100" b="1" dirty="0"/>
              <a:t>作業歴</a:t>
            </a:r>
            <a:r>
              <a:rPr lang="en-US" altLang="ja-JP" sz="2100" b="1" dirty="0"/>
              <a:t>10</a:t>
            </a:r>
            <a:r>
              <a:rPr lang="ja-JP" altLang="en-US" sz="2100" b="1" dirty="0"/>
              <a:t>年</a:t>
            </a:r>
          </a:p>
        </p:txBody>
      </p:sp>
      <p:sp>
        <p:nvSpPr>
          <p:cNvPr id="32" name="テキスト ボックス 31"/>
          <p:cNvSpPr txBox="1"/>
          <p:nvPr/>
        </p:nvSpPr>
        <p:spPr>
          <a:xfrm>
            <a:off x="7452336" y="4193645"/>
            <a:ext cx="1491034" cy="392415"/>
          </a:xfrm>
          <a:prstGeom prst="rect">
            <a:avLst/>
          </a:prstGeom>
          <a:noFill/>
        </p:spPr>
        <p:txBody>
          <a:bodyPr wrap="none" lIns="68580" tIns="34290" rIns="68580" bIns="34290" rtlCol="0">
            <a:spAutoFit/>
          </a:bodyPr>
          <a:lstStyle/>
          <a:p>
            <a:r>
              <a:rPr lang="ja-JP" altLang="en-US" sz="2100" b="1" dirty="0"/>
              <a:t>作業歴半年</a:t>
            </a:r>
          </a:p>
        </p:txBody>
      </p:sp>
      <p:sp>
        <p:nvSpPr>
          <p:cNvPr id="33" name="テキスト ボックス 32"/>
          <p:cNvSpPr txBox="1"/>
          <p:nvPr/>
        </p:nvSpPr>
        <p:spPr>
          <a:xfrm>
            <a:off x="7388989" y="2028827"/>
            <a:ext cx="1567978" cy="392415"/>
          </a:xfrm>
          <a:prstGeom prst="rect">
            <a:avLst/>
          </a:prstGeom>
          <a:noFill/>
        </p:spPr>
        <p:txBody>
          <a:bodyPr wrap="none" lIns="68580" tIns="34290" rIns="68580" bIns="34290" rtlCol="0">
            <a:spAutoFit/>
          </a:bodyPr>
          <a:lstStyle/>
          <a:p>
            <a:r>
              <a:rPr lang="ja-JP" altLang="en-US" sz="2100" b="1" dirty="0"/>
              <a:t>作業歴</a:t>
            </a:r>
            <a:r>
              <a:rPr lang="en-US" altLang="ja-JP" sz="2100" b="1" dirty="0"/>
              <a:t>4</a:t>
            </a:r>
            <a:r>
              <a:rPr lang="ja-JP" altLang="en-US" sz="2100" b="1" dirty="0"/>
              <a:t>ヶ月</a:t>
            </a:r>
          </a:p>
        </p:txBody>
      </p:sp>
      <p:sp>
        <p:nvSpPr>
          <p:cNvPr id="34" name="テキスト ボックス 33"/>
          <p:cNvSpPr txBox="1"/>
          <p:nvPr/>
        </p:nvSpPr>
        <p:spPr>
          <a:xfrm>
            <a:off x="1773518" y="2111792"/>
            <a:ext cx="820177" cy="392415"/>
          </a:xfrm>
          <a:prstGeom prst="rect">
            <a:avLst/>
          </a:prstGeom>
          <a:noFill/>
        </p:spPr>
        <p:txBody>
          <a:bodyPr wrap="none" lIns="68580" tIns="34290" rIns="68580" bIns="34290" rtlCol="0">
            <a:spAutoFit/>
          </a:bodyPr>
          <a:lstStyle/>
          <a:p>
            <a:r>
              <a:rPr lang="en-US" altLang="ja-JP" sz="2100" b="1" dirty="0"/>
              <a:t>247</a:t>
            </a:r>
            <a:r>
              <a:rPr lang="ja-JP" altLang="en-US" sz="2100" b="1" dirty="0"/>
              <a:t>分</a:t>
            </a:r>
          </a:p>
        </p:txBody>
      </p:sp>
      <p:sp>
        <p:nvSpPr>
          <p:cNvPr id="35" name="テキスト ボックス 34"/>
          <p:cNvSpPr txBox="1"/>
          <p:nvPr/>
        </p:nvSpPr>
        <p:spPr>
          <a:xfrm>
            <a:off x="1725893" y="4358232"/>
            <a:ext cx="820177" cy="392415"/>
          </a:xfrm>
          <a:prstGeom prst="rect">
            <a:avLst/>
          </a:prstGeom>
          <a:noFill/>
        </p:spPr>
        <p:txBody>
          <a:bodyPr wrap="none" lIns="68580" tIns="34290" rIns="68580" bIns="34290" rtlCol="0">
            <a:spAutoFit/>
          </a:bodyPr>
          <a:lstStyle/>
          <a:p>
            <a:r>
              <a:rPr lang="en-US" altLang="ja-JP" sz="2100" b="1" dirty="0"/>
              <a:t>245</a:t>
            </a:r>
            <a:r>
              <a:rPr lang="ja-JP" altLang="en-US" sz="2100" b="1" dirty="0"/>
              <a:t>分</a:t>
            </a:r>
          </a:p>
        </p:txBody>
      </p:sp>
      <p:sp>
        <p:nvSpPr>
          <p:cNvPr id="36" name="テキスト ボックス 35"/>
          <p:cNvSpPr txBox="1"/>
          <p:nvPr/>
        </p:nvSpPr>
        <p:spPr>
          <a:xfrm>
            <a:off x="6297856" y="2109901"/>
            <a:ext cx="820177" cy="392415"/>
          </a:xfrm>
          <a:prstGeom prst="rect">
            <a:avLst/>
          </a:prstGeom>
          <a:noFill/>
        </p:spPr>
        <p:txBody>
          <a:bodyPr wrap="none" lIns="68580" tIns="34290" rIns="68580" bIns="34290" rtlCol="0">
            <a:spAutoFit/>
          </a:bodyPr>
          <a:lstStyle/>
          <a:p>
            <a:r>
              <a:rPr lang="en-US" altLang="ja-JP" sz="2100" b="1" dirty="0"/>
              <a:t>294</a:t>
            </a:r>
            <a:r>
              <a:rPr lang="ja-JP" altLang="en-US" sz="2100" b="1" dirty="0"/>
              <a:t>分</a:t>
            </a:r>
          </a:p>
        </p:txBody>
      </p:sp>
      <p:sp>
        <p:nvSpPr>
          <p:cNvPr id="37" name="テキスト ボックス 36"/>
          <p:cNvSpPr txBox="1"/>
          <p:nvPr/>
        </p:nvSpPr>
        <p:spPr>
          <a:xfrm>
            <a:off x="6297857" y="4361333"/>
            <a:ext cx="820177" cy="392415"/>
          </a:xfrm>
          <a:prstGeom prst="rect">
            <a:avLst/>
          </a:prstGeom>
          <a:noFill/>
        </p:spPr>
        <p:txBody>
          <a:bodyPr wrap="none" lIns="68580" tIns="34290" rIns="68580" bIns="34290" rtlCol="0">
            <a:spAutoFit/>
          </a:bodyPr>
          <a:lstStyle/>
          <a:p>
            <a:r>
              <a:rPr lang="en-US" altLang="ja-JP" sz="2100" b="1" dirty="0"/>
              <a:t>275</a:t>
            </a:r>
            <a:r>
              <a:rPr lang="ja-JP" altLang="en-US" sz="2100" b="1" dirty="0"/>
              <a:t>分</a:t>
            </a:r>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3907" y="2675618"/>
            <a:ext cx="2436507" cy="170471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8" name="テキスト ボックス 37"/>
          <p:cNvSpPr txBox="1"/>
          <p:nvPr/>
        </p:nvSpPr>
        <p:spPr>
          <a:xfrm>
            <a:off x="906916" y="4368475"/>
            <a:ext cx="679513" cy="392415"/>
          </a:xfrm>
          <a:prstGeom prst="rect">
            <a:avLst/>
          </a:prstGeom>
          <a:noFill/>
        </p:spPr>
        <p:txBody>
          <a:bodyPr wrap="none" lIns="68580" tIns="34290" rIns="68580" bIns="34290" rtlCol="0">
            <a:spAutoFit/>
          </a:bodyPr>
          <a:lstStyle/>
          <a:p>
            <a:r>
              <a:rPr lang="ja-JP" altLang="en-US" sz="2100" b="1" dirty="0"/>
              <a:t>合計</a:t>
            </a:r>
          </a:p>
        </p:txBody>
      </p:sp>
      <p:sp>
        <p:nvSpPr>
          <p:cNvPr id="39" name="テキスト ボックス 38"/>
          <p:cNvSpPr txBox="1"/>
          <p:nvPr/>
        </p:nvSpPr>
        <p:spPr>
          <a:xfrm>
            <a:off x="908237" y="2111792"/>
            <a:ext cx="679513" cy="392415"/>
          </a:xfrm>
          <a:prstGeom prst="rect">
            <a:avLst/>
          </a:prstGeom>
          <a:noFill/>
        </p:spPr>
        <p:txBody>
          <a:bodyPr wrap="none" lIns="68580" tIns="34290" rIns="68580" bIns="34290" rtlCol="0">
            <a:spAutoFit/>
          </a:bodyPr>
          <a:lstStyle/>
          <a:p>
            <a:r>
              <a:rPr lang="ja-JP" altLang="en-US" sz="2100" b="1" dirty="0"/>
              <a:t>合計</a:t>
            </a:r>
          </a:p>
        </p:txBody>
      </p:sp>
      <p:sp>
        <p:nvSpPr>
          <p:cNvPr id="40" name="テキスト ボックス 39"/>
          <p:cNvSpPr txBox="1"/>
          <p:nvPr/>
        </p:nvSpPr>
        <p:spPr>
          <a:xfrm>
            <a:off x="5475934" y="4375677"/>
            <a:ext cx="679513" cy="392415"/>
          </a:xfrm>
          <a:prstGeom prst="rect">
            <a:avLst/>
          </a:prstGeom>
          <a:noFill/>
        </p:spPr>
        <p:txBody>
          <a:bodyPr wrap="none" lIns="68580" tIns="34290" rIns="68580" bIns="34290" rtlCol="0">
            <a:spAutoFit/>
          </a:bodyPr>
          <a:lstStyle/>
          <a:p>
            <a:r>
              <a:rPr lang="ja-JP" altLang="en-US" sz="2100" b="1" dirty="0"/>
              <a:t>合計</a:t>
            </a:r>
          </a:p>
        </p:txBody>
      </p:sp>
      <p:sp>
        <p:nvSpPr>
          <p:cNvPr id="41" name="テキスト ボックス 40"/>
          <p:cNvSpPr txBox="1"/>
          <p:nvPr/>
        </p:nvSpPr>
        <p:spPr>
          <a:xfrm>
            <a:off x="5477255" y="2109470"/>
            <a:ext cx="679513" cy="392415"/>
          </a:xfrm>
          <a:prstGeom prst="rect">
            <a:avLst/>
          </a:prstGeom>
          <a:noFill/>
        </p:spPr>
        <p:txBody>
          <a:bodyPr wrap="none" lIns="68580" tIns="34290" rIns="68580" bIns="34290" rtlCol="0">
            <a:spAutoFit/>
          </a:bodyPr>
          <a:lstStyle/>
          <a:p>
            <a:r>
              <a:rPr lang="ja-JP" altLang="en-US" sz="2100" b="1" dirty="0"/>
              <a:t>合計</a:t>
            </a:r>
          </a:p>
        </p:txBody>
      </p:sp>
      <p:sp>
        <p:nvSpPr>
          <p:cNvPr id="43" name="正方形/長方形 42"/>
          <p:cNvSpPr/>
          <p:nvPr/>
        </p:nvSpPr>
        <p:spPr>
          <a:xfrm>
            <a:off x="881235" y="2160905"/>
            <a:ext cx="1724025" cy="319263"/>
          </a:xfrm>
          <a:prstGeom prst="rect">
            <a:avLst/>
          </a:prstGeom>
          <a:noFill/>
          <a:ln w="762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4" name="正方形/長方形 43"/>
          <p:cNvSpPr/>
          <p:nvPr/>
        </p:nvSpPr>
        <p:spPr>
          <a:xfrm>
            <a:off x="5452000" y="4410729"/>
            <a:ext cx="1724025" cy="319263"/>
          </a:xfrm>
          <a:prstGeom prst="rect">
            <a:avLst/>
          </a:prstGeom>
          <a:noFill/>
          <a:ln w="762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5" name="正方形/長方形 44"/>
          <p:cNvSpPr/>
          <p:nvPr/>
        </p:nvSpPr>
        <p:spPr>
          <a:xfrm>
            <a:off x="5435844" y="2160905"/>
            <a:ext cx="1724025" cy="319263"/>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Tree>
    <p:extLst>
      <p:ext uri="{BB962C8B-B14F-4D97-AF65-F5344CB8AC3E}">
        <p14:creationId xmlns:p14="http://schemas.microsoft.com/office/powerpoint/2010/main" val="4030147187"/>
      </p:ext>
    </p:extLst>
  </p:cSld>
  <p:clrMapOvr>
    <a:masterClrMapping/>
  </p:clrMapOvr>
  <mc:AlternateContent xmlns:mc="http://schemas.openxmlformats.org/markup-compatibility/2006" xmlns:p14="http://schemas.microsoft.com/office/powerpoint/2010/main">
    <mc:Choice Requires="p14">
      <p:transition spd="slow" p14:dur="2000" advTm="11918"/>
    </mc:Choice>
    <mc:Fallback xmlns="">
      <p:transition spd="slow" advTm="1191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1611259" cy="438581"/>
          </a:xfrm>
          <a:prstGeom prst="rect">
            <a:avLst/>
          </a:prstGeom>
          <a:noFill/>
        </p:spPr>
        <p:txBody>
          <a:bodyPr wrap="none" lIns="68580" tIns="34290" rIns="68580" bIns="34290" rtlCol="0">
            <a:spAutoFit/>
          </a:bodyPr>
          <a:lstStyle/>
          <a:p>
            <a:r>
              <a:rPr lang="ja-JP" altLang="en-US" sz="2400" b="1" dirty="0"/>
              <a:t>悪さの評価</a:t>
            </a:r>
          </a:p>
        </p:txBody>
      </p:sp>
      <p:sp>
        <p:nvSpPr>
          <p:cNvPr id="6" name="テキスト ボックス 5"/>
          <p:cNvSpPr txBox="1"/>
          <p:nvPr/>
        </p:nvSpPr>
        <p:spPr>
          <a:xfrm>
            <a:off x="355292" y="4583532"/>
            <a:ext cx="7685437" cy="438582"/>
          </a:xfrm>
          <a:prstGeom prst="rect">
            <a:avLst/>
          </a:prstGeom>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ja-JP" altLang="en-US" sz="2400" b="1" dirty="0"/>
              <a:t>石鹸関係、液吸い、水温上げに大きく時間が割かれていた</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132" y="461310"/>
            <a:ext cx="5660405" cy="396032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a:off x="2561422" y="1586429"/>
            <a:ext cx="4032173" cy="396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8" name="正方形/長方形 7"/>
          <p:cNvSpPr/>
          <p:nvPr/>
        </p:nvSpPr>
        <p:spPr>
          <a:xfrm>
            <a:off x="2561422" y="1983037"/>
            <a:ext cx="4032173" cy="396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1" name="正方形/長方形 10"/>
          <p:cNvSpPr/>
          <p:nvPr/>
        </p:nvSpPr>
        <p:spPr>
          <a:xfrm>
            <a:off x="2561422" y="2391895"/>
            <a:ext cx="4032173" cy="396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2" name="正方形/長方形 11"/>
          <p:cNvSpPr/>
          <p:nvPr/>
        </p:nvSpPr>
        <p:spPr>
          <a:xfrm>
            <a:off x="2564248" y="3201634"/>
            <a:ext cx="4032173" cy="396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3" name="正方形/長方形 12"/>
          <p:cNvSpPr/>
          <p:nvPr/>
        </p:nvSpPr>
        <p:spPr>
          <a:xfrm>
            <a:off x="2561421" y="3598242"/>
            <a:ext cx="4032173" cy="396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4" name="テキスト ボックス 13"/>
          <p:cNvSpPr txBox="1"/>
          <p:nvPr/>
        </p:nvSpPr>
        <p:spPr>
          <a:xfrm>
            <a:off x="2606573" y="2092552"/>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15" name="テキスト ボックス 14"/>
          <p:cNvSpPr txBox="1"/>
          <p:nvPr/>
        </p:nvSpPr>
        <p:spPr>
          <a:xfrm>
            <a:off x="2653294" y="1690089"/>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16" name="テキスト ボックス 15"/>
          <p:cNvSpPr txBox="1"/>
          <p:nvPr/>
        </p:nvSpPr>
        <p:spPr>
          <a:xfrm>
            <a:off x="2653294" y="3714431"/>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Tree>
    <p:extLst>
      <p:ext uri="{BB962C8B-B14F-4D97-AF65-F5344CB8AC3E}">
        <p14:creationId xmlns:p14="http://schemas.microsoft.com/office/powerpoint/2010/main" val="2841359960"/>
      </p:ext>
    </p:extLst>
  </p:cSld>
  <p:clrMapOvr>
    <a:masterClrMapping/>
  </p:clrMapOvr>
  <mc:AlternateContent xmlns:mc="http://schemas.openxmlformats.org/markup-compatibility/2006" xmlns:p14="http://schemas.microsoft.com/office/powerpoint/2010/main">
    <mc:Choice Requires="p14">
      <p:transition spd="slow" p14:dur="2000" advTm="9055"/>
    </mc:Choice>
    <mc:Fallback xmlns="">
      <p:transition spd="slow" advTm="90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92" y="721146"/>
            <a:ext cx="4382073" cy="41854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475" y="297452"/>
            <a:ext cx="3814763" cy="3650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90892" y="297452"/>
            <a:ext cx="1611259" cy="438581"/>
          </a:xfrm>
          <a:prstGeom prst="rect">
            <a:avLst/>
          </a:prstGeom>
          <a:noFill/>
        </p:spPr>
        <p:txBody>
          <a:bodyPr wrap="none" lIns="68580" tIns="34290" rIns="68580" bIns="34290" rtlCol="0">
            <a:spAutoFit/>
          </a:bodyPr>
          <a:lstStyle/>
          <a:p>
            <a:r>
              <a:rPr lang="ja-JP" altLang="en-US" sz="2400" b="1" dirty="0"/>
              <a:t>悪さの評価</a:t>
            </a:r>
          </a:p>
        </p:txBody>
      </p:sp>
      <p:sp>
        <p:nvSpPr>
          <p:cNvPr id="3" name="右矢印 2"/>
          <p:cNvSpPr/>
          <p:nvPr/>
        </p:nvSpPr>
        <p:spPr>
          <a:xfrm rot="16200000">
            <a:off x="5560763" y="3627304"/>
            <a:ext cx="733806" cy="36347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9" name="テキスト ボックス 8"/>
          <p:cNvSpPr txBox="1"/>
          <p:nvPr/>
        </p:nvSpPr>
        <p:spPr>
          <a:xfrm>
            <a:off x="4687637" y="4217257"/>
            <a:ext cx="4070666" cy="807913"/>
          </a:xfrm>
          <a:prstGeom prst="rect">
            <a:avLst/>
          </a:prstGeom>
        </p:spPr>
        <p:style>
          <a:lnRef idx="2">
            <a:schemeClr val="accent2"/>
          </a:lnRef>
          <a:fillRef idx="1">
            <a:schemeClr val="lt1"/>
          </a:fillRef>
          <a:effectRef idx="0">
            <a:schemeClr val="accent2"/>
          </a:effectRef>
          <a:fontRef idx="minor">
            <a:schemeClr val="dk1"/>
          </a:fontRef>
        </p:style>
        <p:txBody>
          <a:bodyPr wrap="none" lIns="68580" tIns="34290" rIns="68580" bIns="34290" rtlCol="0">
            <a:spAutoFit/>
          </a:bodyPr>
          <a:lstStyle/>
          <a:p>
            <a:r>
              <a:rPr lang="ja-JP" altLang="en-US" sz="2400" b="1" dirty="0"/>
              <a:t>約半分の時間が</a:t>
            </a:r>
            <a:endParaRPr lang="en-US" altLang="ja-JP" sz="2400" b="1" dirty="0"/>
          </a:p>
          <a:p>
            <a:r>
              <a:rPr lang="ja-JP" altLang="en-US" sz="2400" b="1" dirty="0"/>
              <a:t>石鹸の準備等に割かれていた</a:t>
            </a:r>
            <a:endParaRPr lang="en-US" altLang="ja-JP" sz="2400" b="1" dirty="0"/>
          </a:p>
        </p:txBody>
      </p:sp>
      <p:sp>
        <p:nvSpPr>
          <p:cNvPr id="5" name="テキスト ボックス 4">
            <a:extLst>
              <a:ext uri="{FF2B5EF4-FFF2-40B4-BE49-F238E27FC236}">
                <a16:creationId xmlns:a16="http://schemas.microsoft.com/office/drawing/2014/main" id="{428E6CFE-188C-CB45-70A2-60944575BD8D}"/>
              </a:ext>
            </a:extLst>
          </p:cNvPr>
          <p:cNvSpPr txBox="1"/>
          <p:nvPr/>
        </p:nvSpPr>
        <p:spPr>
          <a:xfrm>
            <a:off x="1139279" y="3642360"/>
            <a:ext cx="384721" cy="525780"/>
          </a:xfrm>
          <a:prstGeom prst="rect">
            <a:avLst/>
          </a:prstGeom>
          <a:solidFill>
            <a:schemeClr val="bg1"/>
          </a:solidFill>
        </p:spPr>
        <p:txBody>
          <a:bodyPr vert="eaVert" wrap="square" rtlCol="0">
            <a:spAutoFit/>
          </a:bodyPr>
          <a:lstStyle/>
          <a:p>
            <a:r>
              <a:rPr kumimoji="1" lang="ja-JP" altLang="en-US" sz="1300" dirty="0"/>
              <a:t>石鹸</a:t>
            </a:r>
          </a:p>
        </p:txBody>
      </p:sp>
      <p:sp>
        <p:nvSpPr>
          <p:cNvPr id="8" name="テキスト ボックス 7">
            <a:extLst>
              <a:ext uri="{FF2B5EF4-FFF2-40B4-BE49-F238E27FC236}">
                <a16:creationId xmlns:a16="http://schemas.microsoft.com/office/drawing/2014/main" id="{8D563D97-04D5-2B0E-50CB-BAE9B39D69F1}"/>
              </a:ext>
            </a:extLst>
          </p:cNvPr>
          <p:cNvSpPr txBox="1"/>
          <p:nvPr/>
        </p:nvSpPr>
        <p:spPr>
          <a:xfrm>
            <a:off x="1756499" y="3642360"/>
            <a:ext cx="384721" cy="525780"/>
          </a:xfrm>
          <a:prstGeom prst="rect">
            <a:avLst/>
          </a:prstGeom>
          <a:solidFill>
            <a:schemeClr val="bg1"/>
          </a:solidFill>
        </p:spPr>
        <p:txBody>
          <a:bodyPr vert="eaVert" wrap="square" rtlCol="0">
            <a:spAutoFit/>
          </a:bodyPr>
          <a:lstStyle/>
          <a:p>
            <a:r>
              <a:rPr kumimoji="1" lang="ja-JP" altLang="en-US" sz="1300" dirty="0"/>
              <a:t>石鹸</a:t>
            </a:r>
          </a:p>
        </p:txBody>
      </p:sp>
      <p:sp>
        <p:nvSpPr>
          <p:cNvPr id="10" name="テキスト ボックス 9">
            <a:extLst>
              <a:ext uri="{FF2B5EF4-FFF2-40B4-BE49-F238E27FC236}">
                <a16:creationId xmlns:a16="http://schemas.microsoft.com/office/drawing/2014/main" id="{EBEBCF5B-1A6A-56A2-AA91-24DEA8DF11AE}"/>
              </a:ext>
            </a:extLst>
          </p:cNvPr>
          <p:cNvSpPr txBox="1"/>
          <p:nvPr/>
        </p:nvSpPr>
        <p:spPr>
          <a:xfrm>
            <a:off x="2068919" y="3642360"/>
            <a:ext cx="384721" cy="525780"/>
          </a:xfrm>
          <a:prstGeom prst="rect">
            <a:avLst/>
          </a:prstGeom>
          <a:solidFill>
            <a:schemeClr val="bg1"/>
          </a:solidFill>
        </p:spPr>
        <p:txBody>
          <a:bodyPr vert="eaVert" wrap="square" rtlCol="0">
            <a:spAutoFit/>
          </a:bodyPr>
          <a:lstStyle/>
          <a:p>
            <a:r>
              <a:rPr kumimoji="1" lang="ja-JP" altLang="en-US" sz="1300" dirty="0"/>
              <a:t>石鹸</a:t>
            </a:r>
          </a:p>
        </p:txBody>
      </p:sp>
      <p:sp>
        <p:nvSpPr>
          <p:cNvPr id="11" name="テキスト ボックス 10">
            <a:extLst>
              <a:ext uri="{FF2B5EF4-FFF2-40B4-BE49-F238E27FC236}">
                <a16:creationId xmlns:a16="http://schemas.microsoft.com/office/drawing/2014/main" id="{EB9F732F-AD19-885C-4D92-17CF1B886443}"/>
              </a:ext>
            </a:extLst>
          </p:cNvPr>
          <p:cNvSpPr txBox="1"/>
          <p:nvPr/>
        </p:nvSpPr>
        <p:spPr>
          <a:xfrm>
            <a:off x="5741908" y="2743200"/>
            <a:ext cx="369332" cy="452448"/>
          </a:xfrm>
          <a:prstGeom prst="rect">
            <a:avLst/>
          </a:prstGeom>
          <a:solidFill>
            <a:schemeClr val="bg1"/>
          </a:solidFill>
        </p:spPr>
        <p:txBody>
          <a:bodyPr vert="eaVert" wrap="square" rtlCol="0">
            <a:spAutoFit/>
          </a:bodyPr>
          <a:lstStyle/>
          <a:p>
            <a:r>
              <a:rPr kumimoji="1" lang="ja-JP" altLang="en-US" sz="1200" b="1" dirty="0">
                <a:solidFill>
                  <a:srgbClr val="FF0000"/>
                </a:solidFill>
              </a:rPr>
              <a:t>石鹸</a:t>
            </a:r>
          </a:p>
        </p:txBody>
      </p:sp>
    </p:spTree>
    <p:extLst>
      <p:ext uri="{BB962C8B-B14F-4D97-AF65-F5344CB8AC3E}">
        <p14:creationId xmlns:p14="http://schemas.microsoft.com/office/powerpoint/2010/main" val="906101542"/>
      </p:ext>
    </p:extLst>
  </p:cSld>
  <p:clrMapOvr>
    <a:masterClrMapping/>
  </p:clrMapOvr>
  <mc:AlternateContent xmlns:mc="http://schemas.openxmlformats.org/markup-compatibility/2006" xmlns:p14="http://schemas.microsoft.com/office/powerpoint/2010/main">
    <mc:Choice Requires="p14">
      <p:transition spd="slow" p14:dur="2000" advTm="10596"/>
    </mc:Choice>
    <mc:Fallback xmlns="">
      <p:transition spd="slow" advTm="1059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745" y="802135"/>
            <a:ext cx="4905188" cy="3678892"/>
          </a:xfrm>
          <a:prstGeom prst="rect">
            <a:avLst/>
          </a:prstGeom>
          <a:ln w="57150">
            <a:solidFill>
              <a:schemeClr val="tx1"/>
            </a:solidFill>
          </a:ln>
        </p:spPr>
      </p:pic>
      <p:pic>
        <p:nvPicPr>
          <p:cNvPr id="8" name="図 7"/>
          <p:cNvPicPr>
            <a:picLocks noChangeAspect="1"/>
          </p:cNvPicPr>
          <p:nvPr/>
        </p:nvPicPr>
        <p:blipFill>
          <a:blip r:embed="rId4" cstate="print">
            <a:extLst>
              <a:ext uri="{BEBA8EAE-BF5A-486C-A8C5-ECC9F3942E4B}">
                <a14:imgProps xmlns:a14="http://schemas.microsoft.com/office/drawing/2010/main">
                  <a14:imgLayer r:embed="rId5">
                    <a14:imgEffect>
                      <a14:backgroundRemoval t="9939" b="100000" l="9985" r="89939">
                        <a14:foregroundMark x1="29416" y1="82172" x2="38556" y2="87295"/>
                        <a14:foregroundMark x1="47389" y1="87295" x2="56759" y2="88422"/>
                        <a14:foregroundMark x1="55684" y1="25102" x2="56144" y2="28689"/>
                        <a14:foregroundMark x1="57296" y1="26230" x2="57296" y2="31148"/>
                        <a14:foregroundMark x1="40246" y1="28996" x2="42857" y2="36270"/>
                        <a14:foregroundMark x1="57527" y1="33607" x2="57296" y2="38730"/>
                        <a14:foregroundMark x1="42473" y1="40369" x2="41014" y2="37602"/>
                        <a14:backgroundMark x1="35561" y1="46107" x2="37174" y2="44160"/>
                        <a14:backgroundMark x1="61982" y1="43340" x2="64670" y2="46107"/>
                        <a14:backgroundMark x1="34332" y1="30840" x2="36329" y2="34939"/>
                        <a14:backgroundMark x1="20891" y1="61578" x2="19278" y2="69467"/>
                        <a14:backgroundMark x1="76498" y1="66189" x2="80184" y2="72643"/>
                        <a14:backgroundMark x1="59601" y1="41189" x2="61982" y2="42008"/>
                        <a14:backgroundMark x1="35945" y1="35963" x2="37174" y2="38730"/>
                        <a14:backgroundMark x1="36790" y1="22951" x2="36329" y2="26230"/>
                      </a14:backgroundRemoval>
                    </a14:imgEffect>
                  </a14:imgLayer>
                </a14:imgProps>
              </a:ext>
              <a:ext uri="{28A0092B-C50C-407E-A947-70E740481C1C}">
                <a14:useLocalDpi xmlns:a14="http://schemas.microsoft.com/office/drawing/2010/main" val="0"/>
              </a:ext>
            </a:extLst>
          </a:blip>
          <a:stretch>
            <a:fillRect/>
          </a:stretch>
        </p:blipFill>
        <p:spPr>
          <a:xfrm>
            <a:off x="-428069" y="1749275"/>
            <a:ext cx="4056333" cy="3042250"/>
          </a:xfrm>
          <a:prstGeom prst="rect">
            <a:avLst/>
          </a:prstGeom>
          <a:ln w="57150">
            <a:noFill/>
          </a:ln>
        </p:spPr>
      </p:pic>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3848650" cy="438581"/>
          </a:xfrm>
          <a:prstGeom prst="rect">
            <a:avLst/>
          </a:prstGeom>
          <a:noFill/>
        </p:spPr>
        <p:txBody>
          <a:bodyPr wrap="none" lIns="68580" tIns="34290" rIns="68580" bIns="34290" rtlCol="0">
            <a:spAutoFit/>
          </a:bodyPr>
          <a:lstStyle/>
          <a:p>
            <a:r>
              <a:rPr lang="ja-JP" altLang="en-US" sz="2400" b="1" dirty="0"/>
              <a:t>悪さの評価：何がいけないか</a:t>
            </a:r>
          </a:p>
        </p:txBody>
      </p:sp>
      <p:sp>
        <p:nvSpPr>
          <p:cNvPr id="6" name="テキスト ボックス 5"/>
          <p:cNvSpPr txBox="1"/>
          <p:nvPr/>
        </p:nvSpPr>
        <p:spPr>
          <a:xfrm>
            <a:off x="794490" y="4804381"/>
            <a:ext cx="1479011" cy="346249"/>
          </a:xfrm>
          <a:prstGeom prst="rect">
            <a:avLst/>
          </a:prstGeom>
          <a:noFill/>
        </p:spPr>
        <p:txBody>
          <a:bodyPr wrap="none" lIns="68580" tIns="34290" rIns="68580" bIns="34290" rtlCol="0">
            <a:spAutoFit/>
          </a:bodyPr>
          <a:lstStyle/>
          <a:p>
            <a:r>
              <a:rPr lang="ja-JP" altLang="en-US" sz="1800" b="1" dirty="0"/>
              <a:t>ボンデ作業者</a:t>
            </a:r>
          </a:p>
        </p:txBody>
      </p:sp>
      <p:sp>
        <p:nvSpPr>
          <p:cNvPr id="7" name="テキスト ボックス 6"/>
          <p:cNvSpPr txBox="1"/>
          <p:nvPr/>
        </p:nvSpPr>
        <p:spPr>
          <a:xfrm>
            <a:off x="434314" y="4260610"/>
            <a:ext cx="2207576" cy="530915"/>
          </a:xfrm>
          <a:prstGeom prst="rect">
            <a:avLst/>
          </a:prstGeom>
          <a:ln w="57150"/>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bodyPr>
          <a:lstStyle/>
          <a:p>
            <a:r>
              <a:rPr lang="ja-JP" altLang="en-US" sz="3000" b="1" dirty="0"/>
              <a:t>松浪　慎一</a:t>
            </a:r>
            <a:r>
              <a:rPr lang="ja-JP" altLang="en-US" sz="1200" b="1" dirty="0"/>
              <a:t>さん</a:t>
            </a:r>
          </a:p>
        </p:txBody>
      </p:sp>
      <p:sp>
        <p:nvSpPr>
          <p:cNvPr id="11" name="テキスト ボックス 10"/>
          <p:cNvSpPr txBox="1"/>
          <p:nvPr/>
        </p:nvSpPr>
        <p:spPr>
          <a:xfrm>
            <a:off x="2881507" y="4412728"/>
            <a:ext cx="5513346" cy="623248"/>
          </a:xfrm>
          <a:prstGeom prst="rect">
            <a:avLst/>
          </a:prstGeom>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リフトで直接運べず、</a:t>
            </a:r>
            <a:r>
              <a:rPr lang="en-US" altLang="ja-JP" sz="1800" b="1" dirty="0">
                <a:latin typeface="Meiryo UI" panose="020B0604030504040204" pitchFamily="50" charset="-128"/>
                <a:ea typeface="Meiryo UI" panose="020B0604030504040204" pitchFamily="50" charset="-128"/>
              </a:rPr>
              <a:t>25</a:t>
            </a:r>
            <a:r>
              <a:rPr lang="ja-JP" altLang="en-US" sz="1800" b="1" dirty="0">
                <a:latin typeface="Meiryo UI" panose="020B0604030504040204" pitchFamily="50" charset="-128"/>
                <a:ea typeface="Meiryo UI" panose="020B0604030504040204" pitchFamily="50" charset="-128"/>
              </a:rPr>
              <a:t>箱全て人が運ばなくてはならない</a:t>
            </a:r>
            <a:endParaRPr lang="en-US" altLang="ja-JP" sz="1800" b="1" dirty="0">
              <a:latin typeface="Meiryo UI" panose="020B0604030504040204" pitchFamily="50" charset="-128"/>
              <a:ea typeface="Meiryo UI" panose="020B0604030504040204" pitchFamily="50" charset="-128"/>
            </a:endParaRPr>
          </a:p>
          <a:p>
            <a:r>
              <a:rPr lang="ja-JP" altLang="en-US" sz="1800" b="1" dirty="0">
                <a:latin typeface="Meiryo UI" panose="020B0604030504040204" pitchFamily="50" charset="-128"/>
                <a:ea typeface="Meiryo UI" panose="020B0604030504040204" pitchFamily="50" charset="-128"/>
              </a:rPr>
              <a:t>応援を頼まなくてはいけないのも面倒。</a:t>
            </a:r>
          </a:p>
        </p:txBody>
      </p:sp>
      <p:sp>
        <p:nvSpPr>
          <p:cNvPr id="21" name="テキスト ボックス 20"/>
          <p:cNvSpPr txBox="1"/>
          <p:nvPr/>
        </p:nvSpPr>
        <p:spPr>
          <a:xfrm>
            <a:off x="276920" y="909775"/>
            <a:ext cx="1946687" cy="438582"/>
          </a:xfrm>
          <a:prstGeom prst="rect">
            <a:avLst/>
          </a:prstGeom>
          <a:ln/>
        </p:spPr>
        <p:style>
          <a:lnRef idx="0">
            <a:schemeClr val="accent4"/>
          </a:lnRef>
          <a:fillRef idx="3">
            <a:schemeClr val="accent4"/>
          </a:fillRef>
          <a:effectRef idx="3">
            <a:schemeClr val="accent4"/>
          </a:effectRef>
          <a:fontRef idx="minor">
            <a:schemeClr val="lt1"/>
          </a:fontRef>
        </p:style>
        <p:txBody>
          <a:bodyPr wrap="none" lIns="68580" tIns="34290" rIns="68580" bIns="34290" rtlCol="0">
            <a:spAutoFit/>
          </a:bodyPr>
          <a:lstStyle/>
          <a:p>
            <a:r>
              <a:rPr lang="ja-JP" altLang="en-US" sz="2400" b="1" dirty="0"/>
              <a:t>石鹸移動にて</a:t>
            </a:r>
          </a:p>
        </p:txBody>
      </p:sp>
    </p:spTree>
    <p:extLst>
      <p:ext uri="{BB962C8B-B14F-4D97-AF65-F5344CB8AC3E}">
        <p14:creationId xmlns:p14="http://schemas.microsoft.com/office/powerpoint/2010/main" val="429464548"/>
      </p:ext>
    </p:extLst>
  </p:cSld>
  <p:clrMapOvr>
    <a:masterClrMapping/>
  </p:clrMapOvr>
  <mc:AlternateContent xmlns:mc="http://schemas.openxmlformats.org/markup-compatibility/2006" xmlns:p14="http://schemas.microsoft.com/office/powerpoint/2010/main">
    <mc:Choice Requires="p14">
      <p:transition spd="slow" p14:dur="2000" advTm="18249"/>
    </mc:Choice>
    <mc:Fallback xmlns="">
      <p:transition spd="slow" advTm="1824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6732829" y="2387907"/>
            <a:ext cx="1082411" cy="112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8" name="正方形/長方形 37"/>
          <p:cNvSpPr/>
          <p:nvPr/>
        </p:nvSpPr>
        <p:spPr>
          <a:xfrm>
            <a:off x="4132538" y="2379644"/>
            <a:ext cx="1082411" cy="112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099" name="Text Box 3"/>
          <p:cNvSpPr txBox="1">
            <a:spLocks noChangeArrowheads="1"/>
          </p:cNvSpPr>
          <p:nvPr/>
        </p:nvSpPr>
        <p:spPr bwMode="auto">
          <a:xfrm>
            <a:off x="590267" y="1307298"/>
            <a:ext cx="117123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ln w="10160">
                  <a:solidFill>
                    <a:schemeClr val="tx1"/>
                  </a:solidFill>
                  <a:prstDash val="solid"/>
                </a:ln>
                <a:solidFill>
                  <a:srgbClr val="EAE132"/>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サークル長</a:t>
            </a:r>
          </a:p>
        </p:txBody>
      </p:sp>
      <p:sp>
        <p:nvSpPr>
          <p:cNvPr id="4100" name="Text Box 4"/>
          <p:cNvSpPr txBox="1">
            <a:spLocks noChangeArrowheads="1"/>
          </p:cNvSpPr>
          <p:nvPr/>
        </p:nvSpPr>
        <p:spPr bwMode="auto">
          <a:xfrm>
            <a:off x="4474867" y="1308277"/>
            <a:ext cx="147179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ln w="10160">
                  <a:solidFill>
                    <a:schemeClr val="tx1"/>
                  </a:solidFill>
                  <a:prstDash val="solid"/>
                </a:ln>
                <a:solidFill>
                  <a:srgbClr val="EAE132"/>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テーマリーダー</a:t>
            </a:r>
          </a:p>
        </p:txBody>
      </p:sp>
      <p:sp>
        <p:nvSpPr>
          <p:cNvPr id="4101" name="Text Box 5"/>
          <p:cNvSpPr txBox="1">
            <a:spLocks noChangeArrowheads="1"/>
          </p:cNvSpPr>
          <p:nvPr/>
        </p:nvSpPr>
        <p:spPr bwMode="auto">
          <a:xfrm>
            <a:off x="866478" y="890610"/>
            <a:ext cx="6001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ln w="10160">
                  <a:solidFill>
                    <a:schemeClr val="tx1"/>
                  </a:solidFill>
                  <a:prstDash val="solid"/>
                </a:ln>
                <a:solidFill>
                  <a:srgbClr val="EAE132"/>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江葉</a:t>
            </a:r>
          </a:p>
        </p:txBody>
      </p:sp>
      <p:sp>
        <p:nvSpPr>
          <p:cNvPr id="4102" name="Text Box 6"/>
          <p:cNvSpPr txBox="1">
            <a:spLocks noChangeArrowheads="1"/>
          </p:cNvSpPr>
          <p:nvPr/>
        </p:nvSpPr>
        <p:spPr bwMode="auto">
          <a:xfrm>
            <a:off x="4905661" y="914694"/>
            <a:ext cx="6001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ln w="10160">
                  <a:solidFill>
                    <a:schemeClr val="tx1"/>
                  </a:solidFill>
                  <a:prstDash val="solid"/>
                </a:ln>
                <a:solidFill>
                  <a:srgbClr val="EAE132"/>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深谷</a:t>
            </a:r>
          </a:p>
        </p:txBody>
      </p:sp>
      <p:sp>
        <p:nvSpPr>
          <p:cNvPr id="4103" name="Text Box 7"/>
          <p:cNvSpPr txBox="1">
            <a:spLocks noChangeArrowheads="1"/>
          </p:cNvSpPr>
          <p:nvPr/>
        </p:nvSpPr>
        <p:spPr bwMode="auto">
          <a:xfrm>
            <a:off x="241948" y="3564512"/>
            <a:ext cx="1059425"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メンバー</a:t>
            </a:r>
          </a:p>
        </p:txBody>
      </p:sp>
      <p:sp>
        <p:nvSpPr>
          <p:cNvPr id="4105" name="Text Box 9"/>
          <p:cNvSpPr txBox="1">
            <a:spLocks noChangeArrowheads="1"/>
          </p:cNvSpPr>
          <p:nvPr/>
        </p:nvSpPr>
        <p:spPr bwMode="auto">
          <a:xfrm>
            <a:off x="1768207" y="4357268"/>
            <a:ext cx="2247441" cy="392415"/>
          </a:xfrm>
          <a:prstGeom prst="rect">
            <a:avLst/>
          </a:prstGeom>
          <a:ln/>
        </p:spPr>
        <p:style>
          <a:lnRef idx="1">
            <a:schemeClr val="accent6"/>
          </a:lnRef>
          <a:fillRef idx="3">
            <a:schemeClr val="accent6"/>
          </a:fillRef>
          <a:effectRef idx="2">
            <a:schemeClr val="accent6"/>
          </a:effectRef>
          <a:fontRef idx="minor">
            <a:schemeClr val="lt1"/>
          </a:fontRef>
        </p:style>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会合回数　　</a:t>
            </a:r>
            <a:r>
              <a:rPr lang="en-US" altLang="ja-JP"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17</a:t>
            </a: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回</a:t>
            </a:r>
          </a:p>
        </p:txBody>
      </p:sp>
      <p:sp>
        <p:nvSpPr>
          <p:cNvPr id="4106" name="Text Box 10"/>
          <p:cNvSpPr txBox="1">
            <a:spLocks noChangeArrowheads="1"/>
          </p:cNvSpPr>
          <p:nvPr/>
        </p:nvSpPr>
        <p:spPr bwMode="auto">
          <a:xfrm>
            <a:off x="5799852" y="4338488"/>
            <a:ext cx="2247968" cy="392415"/>
          </a:xfrm>
          <a:prstGeom prst="rect">
            <a:avLst/>
          </a:prstGeom>
          <a:ln/>
        </p:spPr>
        <p:style>
          <a:lnRef idx="1">
            <a:schemeClr val="accent6"/>
          </a:lnRef>
          <a:fillRef idx="3">
            <a:schemeClr val="accent6"/>
          </a:fillRef>
          <a:effectRef idx="2">
            <a:schemeClr val="accent6"/>
          </a:effectRef>
          <a:fontRef idx="minor">
            <a:schemeClr val="lt1"/>
          </a:fontRef>
        </p:style>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270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出席率　　１００％</a:t>
            </a:r>
          </a:p>
        </p:txBody>
      </p:sp>
      <p:sp>
        <p:nvSpPr>
          <p:cNvPr id="15"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メンバー紹介</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3" name="Text Box 6"/>
          <p:cNvSpPr txBox="1">
            <a:spLocks noChangeArrowheads="1"/>
          </p:cNvSpPr>
          <p:nvPr/>
        </p:nvSpPr>
        <p:spPr bwMode="auto">
          <a:xfrm>
            <a:off x="2922640" y="3575282"/>
            <a:ext cx="67710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塩澤</a:t>
            </a:r>
          </a:p>
        </p:txBody>
      </p:sp>
      <p:sp>
        <p:nvSpPr>
          <p:cNvPr id="16" name="Text Box 6"/>
          <p:cNvSpPr txBox="1">
            <a:spLocks noChangeArrowheads="1"/>
          </p:cNvSpPr>
          <p:nvPr/>
        </p:nvSpPr>
        <p:spPr bwMode="auto">
          <a:xfrm>
            <a:off x="1658453" y="3567019"/>
            <a:ext cx="67710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椎原</a:t>
            </a:r>
          </a:p>
        </p:txBody>
      </p:sp>
      <p:sp>
        <p:nvSpPr>
          <p:cNvPr id="18" name="Text Box 6"/>
          <p:cNvSpPr txBox="1">
            <a:spLocks noChangeArrowheads="1"/>
          </p:cNvSpPr>
          <p:nvPr/>
        </p:nvSpPr>
        <p:spPr bwMode="auto">
          <a:xfrm>
            <a:off x="4200537" y="3583544"/>
            <a:ext cx="94641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吉川友</a:t>
            </a:r>
          </a:p>
        </p:txBody>
      </p:sp>
      <p:sp>
        <p:nvSpPr>
          <p:cNvPr id="19" name="Text Box 6"/>
          <p:cNvSpPr txBox="1">
            <a:spLocks noChangeArrowheads="1"/>
          </p:cNvSpPr>
          <p:nvPr/>
        </p:nvSpPr>
        <p:spPr bwMode="auto">
          <a:xfrm>
            <a:off x="6935482" y="3600070"/>
            <a:ext cx="67710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松浪</a:t>
            </a:r>
          </a:p>
        </p:txBody>
      </p:sp>
      <p:sp>
        <p:nvSpPr>
          <p:cNvPr id="20" name="Text Box 6"/>
          <p:cNvSpPr txBox="1">
            <a:spLocks noChangeArrowheads="1"/>
          </p:cNvSpPr>
          <p:nvPr/>
        </p:nvSpPr>
        <p:spPr bwMode="auto">
          <a:xfrm>
            <a:off x="5588671" y="3600070"/>
            <a:ext cx="67710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100" dirty="0">
                <a:ln w="10160">
                  <a:solidFill>
                    <a:schemeClr val="accent1"/>
                  </a:solidFill>
                  <a:prstDash val="solid"/>
                </a:ln>
                <a:solidFill>
                  <a:srgbClr val="0000FF"/>
                </a:solidFill>
                <a:effectLst>
                  <a:outerShdw blurRad="38100" dist="32000" dir="5400000" algn="tl">
                    <a:srgbClr val="000000">
                      <a:alpha val="30000"/>
                    </a:srgbClr>
                  </a:outerShdw>
                </a:effectLst>
                <a:latin typeface="HGP創英角ｺﾞｼｯｸUB" panose="020B0900000000000000" pitchFamily="50" charset="-128"/>
                <a:ea typeface="HGP創英角ｺﾞｼｯｸUB" panose="020B0900000000000000" pitchFamily="50" charset="-128"/>
              </a:rPr>
              <a:t>沖田</a:t>
            </a:r>
          </a:p>
        </p:txBody>
      </p:sp>
      <p:sp>
        <p:nvSpPr>
          <p:cNvPr id="2" name="正方形/長方形 1"/>
          <p:cNvSpPr/>
          <p:nvPr/>
        </p:nvSpPr>
        <p:spPr>
          <a:xfrm>
            <a:off x="1983034" y="470967"/>
            <a:ext cx="1627742" cy="1751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2" name="正方形/長方形 21"/>
          <p:cNvSpPr/>
          <p:nvPr/>
        </p:nvSpPr>
        <p:spPr>
          <a:xfrm>
            <a:off x="6221773" y="462704"/>
            <a:ext cx="1627742" cy="1751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3" name="正方形/長方形 22"/>
          <p:cNvSpPr/>
          <p:nvPr/>
        </p:nvSpPr>
        <p:spPr>
          <a:xfrm>
            <a:off x="1470747" y="2387907"/>
            <a:ext cx="1082411" cy="112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4" name="正方形/長方形 23"/>
          <p:cNvSpPr/>
          <p:nvPr/>
        </p:nvSpPr>
        <p:spPr>
          <a:xfrm>
            <a:off x="2734934" y="2379644"/>
            <a:ext cx="1082411" cy="112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6" name="正方形/長方形 25"/>
          <p:cNvSpPr/>
          <p:nvPr/>
        </p:nvSpPr>
        <p:spPr>
          <a:xfrm>
            <a:off x="5386019" y="2379644"/>
            <a:ext cx="1082411" cy="112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34" name="図 33"/>
          <p:cNvPicPr>
            <a:picLocks noChangeAspect="1"/>
          </p:cNvPicPr>
          <p:nvPr/>
        </p:nvPicPr>
        <p:blipFill>
          <a:blip r:embed="rId3" cstate="print">
            <a:extLst>
              <a:ext uri="{BEBA8EAE-BF5A-486C-A8C5-ECC9F3942E4B}">
                <a14:imgProps xmlns:a14="http://schemas.microsoft.com/office/drawing/2010/main">
                  <a14:imgLayer r:embed="rId4">
                    <a14:imgEffect>
                      <a14:backgroundRemoval t="11654" b="100000" l="9873" r="90127">
                        <a14:foregroundMark x1="53597" y1="24624" x2="52468" y2="35714"/>
                        <a14:foregroundMark x1="46121" y1="19737" x2="53173" y2="19737"/>
                        <a14:foregroundMark x1="53738" y1="18797" x2="57123" y2="23496"/>
                        <a14:foregroundMark x1="39774" y1="23496" x2="39633" y2="26316"/>
                        <a14:foregroundMark x1="48519" y1="39098" x2="52750" y2="43609"/>
                        <a14:foregroundMark x1="60085" y1="75564" x2="61354" y2="77820"/>
                        <a14:foregroundMark x1="48942" y1="32331" x2="48801" y2="37406"/>
                        <a14:foregroundMark x1="43159" y1="41353" x2="42313" y2="39662"/>
                        <a14:backgroundMark x1="59379" y1="34962" x2="58815" y2="40226"/>
                        <a14:backgroundMark x1="59238" y1="19925" x2="61354" y2="25376"/>
                        <a14:backgroundMark x1="74612" y1="66729" x2="77010" y2="76316"/>
                        <a14:backgroundMark x1="23836" y1="56203" x2="21862" y2="73308"/>
                        <a14:backgroundMark x1="23695" y1="68797" x2="22849" y2="74248"/>
                        <a14:backgroundMark x1="26516" y1="59211" x2="25388" y2="64850"/>
                        <a14:backgroundMark x1="21439" y1="78759" x2="23131" y2="76504"/>
                        <a14:backgroundMark x1="27786" y1="59023" x2="30606" y2="55827"/>
                        <a14:backgroundMark x1="71227" y1="65414" x2="72638" y2="70489"/>
                        <a14:backgroundMark x1="20592" y1="86466" x2="22285" y2="80263"/>
                        <a14:backgroundMark x1="41185" y1="39286" x2="41890" y2="41353"/>
                        <a14:backgroundMark x1="59097" y1="42481" x2="58815" y2="44173"/>
                        <a14:backgroundMark x1="57123" y1="43421" x2="59238" y2="45677"/>
                        <a14:backgroundMark x1="69252" y1="58459" x2="72355" y2="64474"/>
                        <a14:backgroundMark x1="40056" y1="36090" x2="40903" y2="36654"/>
                        <a14:backgroundMark x1="41749" y1="37030" x2="41749" y2="38722"/>
                        <a14:backgroundMark x1="42031" y1="42669" x2="41185" y2="42857"/>
                        <a14:backgroundMark x1="76305" y1="87970" x2="77856" y2="92105"/>
                        <a14:backgroundMark x1="76305" y1="85902" x2="76728" y2="89474"/>
                        <a14:backgroundMark x1="74894" y1="85150" x2="76728" y2="86842"/>
                        <a14:backgroundMark x1="34979" y1="50940" x2="31312" y2="52820"/>
                        <a14:backgroundMark x1="60367" y1="26692" x2="62059" y2="30827"/>
                        <a14:backgroundMark x1="76869" y1="96429" x2="76869" y2="96429"/>
                      </a14:backgroundRemoval>
                    </a14:imgEffect>
                  </a14:imgLayer>
                </a14:imgProps>
              </a:ext>
              <a:ext uri="{28A0092B-C50C-407E-A947-70E740481C1C}">
                <a14:useLocalDpi xmlns:a14="http://schemas.microsoft.com/office/drawing/2010/main" val="0"/>
              </a:ext>
            </a:extLst>
          </a:blip>
          <a:stretch>
            <a:fillRect/>
          </a:stretch>
        </p:blipFill>
        <p:spPr>
          <a:xfrm>
            <a:off x="5090150" y="2231166"/>
            <a:ext cx="1698936" cy="1274202"/>
          </a:xfrm>
          <a:prstGeom prst="rect">
            <a:avLst/>
          </a:prstGeom>
          <a:ln w="38100">
            <a:noFill/>
          </a:ln>
        </p:spPr>
      </p:pic>
      <p:pic>
        <p:nvPicPr>
          <p:cNvPr id="35" name="図 34"/>
          <p:cNvPicPr>
            <a:picLocks noChangeAspect="1"/>
          </p:cNvPicPr>
          <p:nvPr/>
        </p:nvPicPr>
        <p:blipFill>
          <a:blip r:embed="rId5" cstate="print">
            <a:extLst>
              <a:ext uri="{BEBA8EAE-BF5A-486C-A8C5-ECC9F3942E4B}">
                <a14:imgProps xmlns:a14="http://schemas.microsoft.com/office/drawing/2010/main">
                  <a14:imgLayer r:embed="rId6">
                    <a14:imgEffect>
                      <a14:backgroundRemoval t="6767" b="100000" l="9732" r="89986">
                        <a14:foregroundMark x1="40762" y1="37218" x2="40762" y2="37218"/>
                        <a14:foregroundMark x1="41608" y1="39098" x2="41608" y2="39098"/>
                        <a14:foregroundMark x1="42454" y1="28571" x2="42454" y2="28571"/>
                        <a14:foregroundMark x1="55712" y1="26880" x2="55712" y2="26880"/>
                        <a14:foregroundMark x1="56700" y1="37594" x2="56700" y2="37594"/>
                        <a14:backgroundMark x1="17348" y1="30827" x2="23695" y2="36466"/>
                        <a14:backgroundMark x1="20028" y1="49060" x2="34838" y2="43609"/>
                        <a14:backgroundMark x1="65726" y1="24060" x2="64316" y2="35902"/>
                        <a14:backgroundMark x1="86742" y1="53195" x2="79690" y2="53759"/>
                        <a14:backgroundMark x1="76728" y1="68233" x2="74471" y2="64286"/>
                        <a14:backgroundMark x1="60367" y1="31203" x2="60226" y2="38534"/>
                        <a14:backgroundMark x1="63893" y1="43233" x2="61354" y2="43233"/>
                        <a14:backgroundMark x1="60226" y1="44173" x2="64457" y2="47180"/>
                        <a14:backgroundMark x1="59520" y1="44549" x2="60790" y2="45113"/>
                        <a14:backgroundMark x1="36107" y1="33459" x2="38223" y2="34586"/>
                        <a14:backgroundMark x1="37518" y1="31955" x2="37518" y2="31955"/>
                        <a14:backgroundMark x1="38364" y1="33835" x2="38364" y2="33835"/>
                        <a14:backgroundMark x1="38646" y1="33083" x2="38646" y2="33083"/>
                        <a14:backgroundMark x1="36953" y1="30639" x2="36953" y2="30639"/>
                        <a14:backgroundMark x1="38787" y1="44549" x2="38787" y2="44549"/>
                        <a14:backgroundMark x1="39915" y1="42293" x2="39915" y2="42293"/>
                        <a14:backgroundMark x1="39210" y1="44737" x2="39210" y2="44737"/>
                        <a14:backgroundMark x1="34979" y1="46992" x2="39351" y2="42669"/>
                        <a14:backgroundMark x1="36671" y1="38722" x2="38646" y2="38158"/>
                        <a14:backgroundMark x1="79267" y1="80827" x2="79267" y2="80827"/>
                        <a14:backgroundMark x1="78702" y1="81391" x2="78702" y2="81391"/>
                        <a14:backgroundMark x1="78420" y1="80827" x2="78420" y2="80827"/>
                        <a14:backgroundMark x1="58533" y1="38534" x2="58533" y2="38534"/>
                        <a14:backgroundMark x1="58533" y1="32331" x2="58533" y2="32331"/>
                        <a14:backgroundMark x1="39774" y1="39286" x2="39774" y2="39286"/>
                        <a14:backgroundMark x1="39069" y1="35902" x2="39069" y2="35902"/>
                        <a14:backgroundMark x1="28209" y1="52632" x2="28209" y2="52632"/>
                        <a14:backgroundMark x1="30042" y1="52068" x2="30042" y2="52068"/>
                        <a14:backgroundMark x1="35261" y1="33459" x2="35261" y2="33459"/>
                        <a14:backgroundMark x1="35261" y1="37406" x2="35261" y2="37406"/>
                        <a14:backgroundMark x1="39915" y1="41541" x2="39915" y2="41541"/>
                        <a14:backgroundMark x1="40480" y1="40977" x2="40480" y2="40977"/>
                        <a14:backgroundMark x1="40197" y1="38534" x2="40197" y2="38534"/>
                        <a14:backgroundMark x1="17625" y1="63342" x2="24490" y2="38404"/>
                        <a14:backgroundMark x1="72171" y1="25187" x2="87013" y2="34414"/>
                        <a14:backgroundMark x1="73098" y1="46883" x2="81076" y2="62843"/>
                        <a14:backgroundMark x1="69759" y1="47631" x2="80148" y2="72070"/>
                      </a14:backgroundRemoval>
                    </a14:imgEffect>
                  </a14:imgLayer>
                </a14:imgProps>
              </a:ext>
              <a:ext uri="{28A0092B-C50C-407E-A947-70E740481C1C}">
                <a14:useLocalDpi xmlns:a14="http://schemas.microsoft.com/office/drawing/2010/main" val="0"/>
              </a:ext>
            </a:extLst>
          </a:blip>
          <a:stretch>
            <a:fillRect/>
          </a:stretch>
        </p:blipFill>
        <p:spPr>
          <a:xfrm>
            <a:off x="6428173" y="2272964"/>
            <a:ext cx="1678996" cy="1248775"/>
          </a:xfrm>
          <a:prstGeom prst="rect">
            <a:avLst/>
          </a:prstGeom>
          <a:ln w="38100">
            <a:noFill/>
          </a:ln>
        </p:spPr>
      </p:pic>
      <p:pic>
        <p:nvPicPr>
          <p:cNvPr id="36" name="図 35"/>
          <p:cNvPicPr>
            <a:picLocks noChangeAspect="1"/>
          </p:cNvPicPr>
          <p:nvPr/>
        </p:nvPicPr>
        <p:blipFill>
          <a:blip r:embed="rId7" cstate="print">
            <a:extLst>
              <a:ext uri="{BEBA8EAE-BF5A-486C-A8C5-ECC9F3942E4B}">
                <a14:imgProps xmlns:a14="http://schemas.microsoft.com/office/drawing/2010/main">
                  <a14:imgLayer r:embed="rId8">
                    <a14:imgEffect>
                      <a14:backgroundRemoval t="9962" b="100000" l="9873" r="89986">
                        <a14:foregroundMark x1="43583" y1="71053" x2="62059" y2="86842"/>
                        <a14:foregroundMark x1="65726" y1="69737" x2="68547" y2="85338"/>
                        <a14:foregroundMark x1="56417" y1="31955" x2="58815" y2="42293"/>
                        <a14:foregroundMark x1="59520" y1="39098" x2="59944" y2="41353"/>
                        <a14:foregroundMark x1="50917" y1="41917" x2="57828" y2="49248"/>
                        <a14:foregroundMark x1="62764" y1="57707" x2="66150" y2="64286"/>
                        <a14:foregroundMark x1="60649" y1="63910" x2="63893" y2="68797"/>
                        <a14:foregroundMark x1="44147" y1="26692" x2="38787" y2="29887"/>
                        <a14:foregroundMark x1="39915" y1="30451" x2="32299" y2="29887"/>
                        <a14:foregroundMark x1="31030" y1="32331" x2="24401" y2="31767"/>
                        <a14:foregroundMark x1="34133" y1="32519" x2="28773" y2="29135"/>
                        <a14:foregroundMark x1="33850" y1="78195" x2="34133" y2="72932"/>
                        <a14:foregroundMark x1="34133" y1="74060" x2="34838" y2="75752"/>
                        <a14:foregroundMark x1="34979" y1="74060" x2="36671" y2="75752"/>
                        <a14:foregroundMark x1="37094" y1="74812" x2="36671" y2="76880"/>
                        <a14:backgroundMark x1="18759" y1="60150" x2="37377" y2="77256"/>
                        <a14:backgroundMark x1="28350" y1="68609" x2="28350" y2="68609"/>
                        <a14:backgroundMark x1="28068" y1="68233" x2="25952" y2="68609"/>
                        <a14:backgroundMark x1="72496" y1="71992" x2="78561" y2="77444"/>
                        <a14:backgroundMark x1="75035" y1="83647" x2="76446" y2="87406"/>
                        <a14:backgroundMark x1="75317" y1="96429" x2="79972" y2="93985"/>
                        <a14:backgroundMark x1="63893" y1="87218" x2="63893" y2="87218"/>
                        <a14:backgroundMark x1="65021" y1="96053" x2="65021" y2="96053"/>
                        <a14:backgroundMark x1="44852" y1="14286" x2="44852" y2="14286"/>
                        <a14:backgroundMark x1="39492" y1="14662" x2="46685" y2="15602"/>
                        <a14:backgroundMark x1="40903" y1="43233" x2="39915" y2="40414"/>
                        <a14:backgroundMark x1="44852" y1="44737" x2="43865" y2="43421"/>
                        <a14:backgroundMark x1="70663" y1="55451" x2="71086" y2="56767"/>
                        <a14:backgroundMark x1="69394" y1="54323" x2="69676" y2="56203"/>
                        <a14:backgroundMark x1="32440" y1="28008" x2="36248" y2="28947"/>
                        <a14:backgroundMark x1="36530" y1="26880" x2="38928" y2="26880"/>
                        <a14:backgroundMark x1="43865" y1="21992" x2="42595" y2="25188"/>
                        <a14:backgroundMark x1="24260" y1="31767" x2="31312" y2="28383"/>
                        <a14:backgroundMark x1="38787" y1="28383" x2="41044" y2="28383"/>
                        <a14:backgroundMark x1="42736" y1="27256" x2="42313" y2="29135"/>
                        <a14:backgroundMark x1="39351" y1="29135" x2="42595" y2="29135"/>
                        <a14:backgroundMark x1="38364" y1="29699" x2="32158" y2="28947"/>
                        <a14:backgroundMark x1="31594" y1="28947" x2="28632" y2="29323"/>
                        <a14:backgroundMark x1="28068" y1="31391" x2="31735" y2="29323"/>
                        <a14:backgroundMark x1="41185" y1="29135" x2="43724" y2="30263"/>
                        <a14:backgroundMark x1="44147" y1="25000" x2="44006" y2="28571"/>
                        <a14:backgroundMark x1="42736" y1="26504" x2="44006" y2="27256"/>
                      </a14:backgroundRemoval>
                    </a14:imgEffect>
                  </a14:imgLayer>
                </a14:imgProps>
              </a:ext>
              <a:ext uri="{28A0092B-C50C-407E-A947-70E740481C1C}">
                <a14:useLocalDpi xmlns:a14="http://schemas.microsoft.com/office/drawing/2010/main" val="0"/>
              </a:ext>
            </a:extLst>
          </a:blip>
          <a:stretch>
            <a:fillRect/>
          </a:stretch>
        </p:blipFill>
        <p:spPr>
          <a:xfrm>
            <a:off x="5715177" y="161252"/>
            <a:ext cx="2737513" cy="2053134"/>
          </a:xfrm>
          <a:prstGeom prst="rect">
            <a:avLst/>
          </a:prstGeom>
          <a:ln w="38100">
            <a:noFill/>
          </a:ln>
        </p:spPr>
      </p:pic>
      <p:pic>
        <p:nvPicPr>
          <p:cNvPr id="29" name="図 2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754" b="99069" l="423" r="88738">
                        <a14:backgroundMark x1="42422" y1="25402" x2="43692" y2="20914"/>
                        <a14:backgroundMark x1="42845" y1="25741" x2="41914" y2="28112"/>
                        <a14:backgroundMark x1="41914" y1="32769" x2="42083" y2="29382"/>
                        <a14:backgroundMark x1="44565" y1="20217" x2="52609" y2="11957"/>
                        <a14:backgroundMark x1="82174" y1="20870" x2="86957" y2="34348"/>
                        <a14:backgroundMark x1="84565" y1="33696" x2="86522" y2="41522"/>
                        <a14:backgroundMark x1="87174" y1="42826" x2="85435" y2="47826"/>
                        <a14:backgroundMark x1="83261" y1="49130" x2="76087" y2="63478"/>
                        <a14:backgroundMark x1="74565" y1="64783" x2="65000" y2="73696"/>
                        <a14:backgroundMark x1="39348" y1="50870" x2="21087" y2="65870"/>
                        <a14:backgroundMark x1="21739" y1="70652" x2="21304" y2="70435"/>
                        <a14:backgroundMark x1="22174" y1="66957" x2="14130" y2="73261"/>
                        <a14:backgroundMark x1="11957" y1="75217" x2="13696" y2="89130"/>
                        <a14:backgroundMark x1="16522" y1="97391" x2="54130" y2="91304"/>
                      </a14:backgroundRemoval>
                    </a14:imgEffect>
                  </a14:imgLayer>
                </a14:imgProps>
              </a:ext>
              <a:ext uri="{28A0092B-C50C-407E-A947-70E740481C1C}">
                <a14:useLocalDpi xmlns:a14="http://schemas.microsoft.com/office/drawing/2010/main" val="0"/>
              </a:ext>
            </a:extLst>
          </a:blip>
          <a:srcRect b="10794"/>
          <a:stretch/>
        </p:blipFill>
        <p:spPr>
          <a:xfrm>
            <a:off x="1326153" y="2282287"/>
            <a:ext cx="1313762" cy="1171961"/>
          </a:xfrm>
          <a:prstGeom prst="rect">
            <a:avLst/>
          </a:prstGeom>
        </p:spPr>
      </p:pic>
      <p:pic>
        <p:nvPicPr>
          <p:cNvPr id="30" name="図 29"/>
          <p:cNvPicPr>
            <a:picLocks noChangeAspect="1"/>
          </p:cNvPicPr>
          <p:nvPr/>
        </p:nvPicPr>
        <p:blipFill>
          <a:blip r:embed="rId11" cstate="print">
            <a:extLst>
              <a:ext uri="{BEBA8EAE-BF5A-486C-A8C5-ECC9F3942E4B}">
                <a14:imgProps xmlns:a14="http://schemas.microsoft.com/office/drawing/2010/main">
                  <a14:imgLayer r:embed="rId12">
                    <a14:imgEffect>
                      <a14:backgroundRemoval t="8313" b="100000" l="9725" r="89725">
                        <a14:foregroundMark x1="47339" y1="10513" x2="47339" y2="10513"/>
                        <a14:foregroundMark x1="56514" y1="19560" x2="56514" y2="19560"/>
                        <a14:foregroundMark x1="57064" y1="21760" x2="57064" y2="21760"/>
                        <a14:foregroundMark x1="40917" y1="12714" x2="40917" y2="12714"/>
                        <a14:foregroundMark x1="39450" y1="32518" x2="39450" y2="32518"/>
                        <a14:foregroundMark x1="40183" y1="34474" x2="40183" y2="34474"/>
                        <a14:foregroundMark x1="40367" y1="39364" x2="40367" y2="39364"/>
                        <a14:foregroundMark x1="54862" y1="84108" x2="54862" y2="84108"/>
                        <a14:foregroundMark x1="56147" y1="33007" x2="56147" y2="33007"/>
                        <a14:backgroundMark x1="28624" y1="39609" x2="32477" y2="37653"/>
                        <a14:backgroundMark x1="27156" y1="33007" x2="30642" y2="28606"/>
                        <a14:backgroundMark x1="36330" y1="45966" x2="36330" y2="38875"/>
                        <a14:backgroundMark x1="35413" y1="34474" x2="35413" y2="32518"/>
                        <a14:backgroundMark x1="64220" y1="41565" x2="79633" y2="57702"/>
                        <a14:backgroundMark x1="73394" y1="63570" x2="74862" y2="71883"/>
                        <a14:backgroundMark x1="29174" y1="96088" x2="20917" y2="94621"/>
                        <a14:backgroundMark x1="59817" y1="33741" x2="59633" y2="37164"/>
                        <a14:backgroundMark x1="29908" y1="45721" x2="32661" y2="41076"/>
                        <a14:backgroundMark x1="59083" y1="50367" x2="59083" y2="49633"/>
                        <a14:backgroundMark x1="59450" y1="50611" x2="60183" y2="50856"/>
                        <a14:backgroundMark x1="60183" y1="22738" x2="71927" y2="24450"/>
                        <a14:backgroundMark x1="38899" y1="11736" x2="38899" y2="11736"/>
                        <a14:backgroundMark x1="40734" y1="11247" x2="40734" y2="11247"/>
                      </a14:backgroundRemoval>
                    </a14:imgEffect>
                  </a14:imgLayer>
                </a14:imgProps>
              </a:ext>
              <a:ext uri="{28A0092B-C50C-407E-A947-70E740481C1C}">
                <a14:useLocalDpi xmlns:a14="http://schemas.microsoft.com/office/drawing/2010/main" val="0"/>
              </a:ext>
            </a:extLst>
          </a:blip>
          <a:stretch>
            <a:fillRect/>
          </a:stretch>
        </p:blipFill>
        <p:spPr>
          <a:xfrm>
            <a:off x="3855717" y="2278329"/>
            <a:ext cx="1636053" cy="1227040"/>
          </a:xfrm>
          <a:prstGeom prst="rect">
            <a:avLst/>
          </a:prstGeom>
          <a:ln w="38100">
            <a:noFill/>
          </a:ln>
        </p:spPr>
      </p:pic>
      <p:pic>
        <p:nvPicPr>
          <p:cNvPr id="32" name="図 31"/>
          <p:cNvPicPr>
            <a:picLocks noChangeAspect="1"/>
          </p:cNvPicPr>
          <p:nvPr/>
        </p:nvPicPr>
        <p:blipFill>
          <a:blip r:embed="rId13" cstate="print">
            <a:extLst>
              <a:ext uri="{BEBA8EAE-BF5A-486C-A8C5-ECC9F3942E4B}">
                <a14:imgProps xmlns:a14="http://schemas.microsoft.com/office/drawing/2010/main">
                  <a14:imgLayer r:embed="rId14">
                    <a14:imgEffect>
                      <a14:backgroundRemoval t="3035" b="100000" l="9909" r="89863">
                        <a14:foregroundMark x1="43850" y1="15023" x2="52164" y2="16085"/>
                        <a14:foregroundMark x1="44647" y1="27466" x2="58884" y2="28680"/>
                        <a14:foregroundMark x1="56834" y1="25341" x2="58656" y2="31715"/>
                        <a14:foregroundMark x1="44533" y1="25038" x2="40091" y2="32018"/>
                        <a14:foregroundMark x1="36788" y1="27466" x2="40091" y2="37329"/>
                        <a14:foregroundMark x1="41344" y1="27769" x2="52050" y2="23369"/>
                        <a14:foregroundMark x1="50342" y1="22762" x2="43850" y2="21700"/>
                        <a14:foregroundMark x1="42597" y1="17754" x2="37016" y2="26707"/>
                        <a14:foregroundMark x1="33827" y1="22003" x2="33599" y2="25038"/>
                        <a14:foregroundMark x1="34282" y1="29135" x2="34282" y2="29135"/>
                        <a14:foregroundMark x1="34282" y1="32018" x2="34282" y2="28376"/>
                        <a14:foregroundMark x1="64351" y1="73445" x2="67882" y2="73748"/>
                        <a14:foregroundMark x1="59909" y1="33687" x2="59453" y2="29439"/>
                        <a14:foregroundMark x1="59681" y1="39302" x2="59681" y2="39302"/>
                        <a14:backgroundMark x1="37016" y1="47041" x2="37813" y2="46282"/>
                        <a14:backgroundMark x1="33713" y1="34143" x2="35535" y2="34143"/>
                        <a14:backgroundMark x1="33371" y1="30349" x2="33371" y2="30349"/>
                        <a14:backgroundMark x1="60820" y1="28376" x2="60820" y2="28376"/>
                        <a14:backgroundMark x1="59567" y1="24431" x2="59567" y2="24431"/>
                        <a14:backgroundMark x1="58656" y1="24886" x2="58656" y2="24886"/>
                        <a14:backgroundMark x1="61731" y1="31259" x2="61731" y2="31259"/>
                        <a14:backgroundMark x1="62187" y1="42640" x2="62187" y2="42640"/>
                        <a14:backgroundMark x1="61731" y1="46131" x2="64692" y2="46434"/>
                      </a14:backgroundRemoval>
                    </a14:imgEffect>
                  </a14:imgLayer>
                </a14:imgProps>
              </a:ext>
              <a:ext uri="{28A0092B-C50C-407E-A947-70E740481C1C}">
                <a14:useLocalDpi xmlns:a14="http://schemas.microsoft.com/office/drawing/2010/main" val="0"/>
              </a:ext>
            </a:extLst>
          </a:blip>
          <a:stretch>
            <a:fillRect/>
          </a:stretch>
        </p:blipFill>
        <p:spPr>
          <a:xfrm>
            <a:off x="1601560" y="389334"/>
            <a:ext cx="2444420" cy="1833315"/>
          </a:xfrm>
          <a:prstGeom prst="rect">
            <a:avLst/>
          </a:prstGeom>
          <a:ln w="38100">
            <a:noFill/>
          </a:ln>
        </p:spPr>
      </p:pic>
      <p:pic>
        <p:nvPicPr>
          <p:cNvPr id="31" name="図 30"/>
          <p:cNvPicPr>
            <a:picLocks noChangeAspect="1"/>
          </p:cNvPicPr>
          <p:nvPr/>
        </p:nvPicPr>
        <p:blipFill rotWithShape="1">
          <a:blip r:embed="rId15">
            <a:extLst>
              <a:ext uri="{BEBA8EAE-BF5A-486C-A8C5-ECC9F3942E4B}">
                <a14:imgProps xmlns:a14="http://schemas.microsoft.com/office/drawing/2010/main">
                  <a14:imgLayer r:embed="rId16">
                    <a14:imgEffect>
                      <a14:backgroundRemoval t="766" b="80781" l="32143" r="73571">
                        <a14:backgroundMark x1="40918" y1="35222" x2="38367" y2="30781"/>
                        <a14:backgroundMark x1="40408" y1="31853" x2="37755" y2="26646"/>
                        <a14:backgroundMark x1="41224" y1="19066" x2="38265" y2="25421"/>
                        <a14:backgroundMark x1="38878" y1="24579" x2="38878" y2="24579"/>
                        <a14:backgroundMark x1="38878" y1="24962" x2="38878" y2="24962"/>
                        <a14:backgroundMark x1="38878" y1="25498" x2="38878" y2="25498"/>
                        <a14:backgroundMark x1="38878" y1="25727" x2="38878" y2="25727"/>
                      </a14:backgroundRemoval>
                    </a14:imgEffect>
                  </a14:imgLayer>
                </a14:imgProps>
              </a:ext>
            </a:extLst>
          </a:blip>
          <a:srcRect l="39938" r="31308" b="78688"/>
          <a:stretch/>
        </p:blipFill>
        <p:spPr>
          <a:xfrm>
            <a:off x="2823770" y="2432959"/>
            <a:ext cx="1051560" cy="1038620"/>
          </a:xfrm>
          <a:prstGeom prst="rect">
            <a:avLst/>
          </a:prstGeom>
          <a:ln>
            <a:noFill/>
          </a:ln>
          <a:effectLst/>
        </p:spPr>
      </p:pic>
    </p:spTree>
    <p:extLst>
      <p:ext uri="{BB962C8B-B14F-4D97-AF65-F5344CB8AC3E}">
        <p14:creationId xmlns:p14="http://schemas.microsoft.com/office/powerpoint/2010/main" val="4174687020"/>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745" y="802135"/>
            <a:ext cx="4905188" cy="3678891"/>
          </a:xfrm>
          <a:prstGeom prst="rect">
            <a:avLst/>
          </a:prstGeom>
          <a:ln w="57150">
            <a:solidFill>
              <a:schemeClr val="tx1"/>
            </a:solidFill>
          </a:ln>
        </p:spPr>
      </p:pic>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43" name="テキスト ボックス 142"/>
          <p:cNvSpPr txBox="1"/>
          <p:nvPr/>
        </p:nvSpPr>
        <p:spPr>
          <a:xfrm>
            <a:off x="90892" y="363554"/>
            <a:ext cx="3848650" cy="438581"/>
          </a:xfrm>
          <a:prstGeom prst="rect">
            <a:avLst/>
          </a:prstGeom>
          <a:noFill/>
        </p:spPr>
        <p:txBody>
          <a:bodyPr wrap="none" lIns="68580" tIns="34290" rIns="68580" bIns="34290" rtlCol="0">
            <a:spAutoFit/>
          </a:bodyPr>
          <a:lstStyle/>
          <a:p>
            <a:r>
              <a:rPr lang="ja-JP" altLang="en-US" sz="2400" b="1" dirty="0"/>
              <a:t>悪さの評価：何がいけないか</a:t>
            </a:r>
          </a:p>
        </p:txBody>
      </p:sp>
      <p:pic>
        <p:nvPicPr>
          <p:cNvPr id="13" name="図 12"/>
          <p:cNvPicPr>
            <a:picLocks noChangeAspect="1"/>
          </p:cNvPicPr>
          <p:nvPr/>
        </p:nvPicPr>
        <p:blipFill>
          <a:blip r:embed="rId4" cstate="print">
            <a:extLst>
              <a:ext uri="{BEBA8EAE-BF5A-486C-A8C5-ECC9F3942E4B}">
                <a14:imgProps xmlns:a14="http://schemas.microsoft.com/office/drawing/2010/main">
                  <a14:imgLayer r:embed="rId5">
                    <a14:imgEffect>
                      <a14:backgroundRemoval t="9909" b="100000" l="9932" r="89992">
                        <a14:foregroundMark x1="44503" y1="48635" x2="56785" y2="45703"/>
                        <a14:foregroundMark x1="58984" y1="35187" x2="58984" y2="35187"/>
                        <a14:foregroundMark x1="53298" y1="17796" x2="53298" y2="17796"/>
                        <a14:foregroundMark x1="58529" y1="19312" x2="58529" y2="19312"/>
                        <a14:foregroundMark x1="59060" y1="19414" x2="59060" y2="19414"/>
                        <a14:foregroundMark x1="59136" y1="78564" x2="59136" y2="78564"/>
                        <a14:backgroundMark x1="16300" y1="96764" x2="30478" y2="95248"/>
                        <a14:backgroundMark x1="25474" y1="84328" x2="9022" y2="93933"/>
                        <a14:backgroundMark x1="32449" y1="52983" x2="36012" y2="50556"/>
                        <a14:backgroundMark x1="65656" y1="49444" x2="68840" y2="33873"/>
                        <a14:backgroundMark x1="65277" y1="28311" x2="77483" y2="19414"/>
                        <a14:backgroundMark x1="62320" y1="34783" x2="62092" y2="39636"/>
                        <a14:backgroundMark x1="59818" y1="40546" x2="59818" y2="40546"/>
                        <a14:backgroundMark x1="37756" y1="49545" x2="40106" y2="48635"/>
                        <a14:backgroundMark x1="41168" y1="43276" x2="42002" y2="41355"/>
                        <a14:backgroundMark x1="41243" y1="44995" x2="40713" y2="45905"/>
                        <a14:backgroundMark x1="41243" y1="40040" x2="40713" y2="36502"/>
                        <a14:backgroundMark x1="41016" y1="36198" x2="39879" y2="30738"/>
                        <a14:backgroundMark x1="60425" y1="42467" x2="60728" y2="39029"/>
                        <a14:backgroundMark x1="59894" y1="40546" x2="59742" y2="42164"/>
                        <a14:backgroundMark x1="58529" y1="44894" x2="57771" y2="41962"/>
                        <a14:backgroundMark x1="60197" y1="32154" x2="60197" y2="32154"/>
                        <a14:backgroundMark x1="41243" y1="14459" x2="41243" y2="14459"/>
                      </a14:backgroundRemoval>
                    </a14:imgEffect>
                  </a14:imgLayer>
                </a14:imgProps>
              </a:ext>
              <a:ext uri="{28A0092B-C50C-407E-A947-70E740481C1C}">
                <a14:useLocalDpi xmlns:a14="http://schemas.microsoft.com/office/drawing/2010/main" val="0"/>
              </a:ext>
            </a:extLst>
          </a:blip>
          <a:stretch>
            <a:fillRect/>
          </a:stretch>
        </p:blipFill>
        <p:spPr>
          <a:xfrm>
            <a:off x="-469029" y="1563273"/>
            <a:ext cx="4108116" cy="3081087"/>
          </a:xfrm>
          <a:prstGeom prst="rect">
            <a:avLst/>
          </a:prstGeom>
          <a:ln w="38100">
            <a:noFill/>
          </a:ln>
        </p:spPr>
      </p:pic>
      <p:sp>
        <p:nvSpPr>
          <p:cNvPr id="6" name="テキスト ボックス 5"/>
          <p:cNvSpPr txBox="1"/>
          <p:nvPr/>
        </p:nvSpPr>
        <p:spPr>
          <a:xfrm>
            <a:off x="356564" y="4804381"/>
            <a:ext cx="2343430" cy="346249"/>
          </a:xfrm>
          <a:prstGeom prst="rect">
            <a:avLst/>
          </a:prstGeom>
          <a:noFill/>
        </p:spPr>
        <p:txBody>
          <a:bodyPr wrap="none" lIns="68580" tIns="34290" rIns="68580" bIns="34290" rtlCol="0">
            <a:spAutoFit/>
          </a:bodyPr>
          <a:lstStyle/>
          <a:p>
            <a:r>
              <a:rPr lang="ja-JP" altLang="en-US" sz="1800" b="1" dirty="0"/>
              <a:t>引抜作業者・建浴応援</a:t>
            </a:r>
          </a:p>
        </p:txBody>
      </p:sp>
      <p:sp>
        <p:nvSpPr>
          <p:cNvPr id="7" name="テキスト ボックス 6"/>
          <p:cNvSpPr txBox="1"/>
          <p:nvPr/>
        </p:nvSpPr>
        <p:spPr>
          <a:xfrm>
            <a:off x="434314" y="4260610"/>
            <a:ext cx="2207576" cy="530915"/>
          </a:xfrm>
          <a:prstGeom prst="rect">
            <a:avLst/>
          </a:prstGeom>
          <a:ln w="57150"/>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bodyPr>
          <a:lstStyle/>
          <a:p>
            <a:r>
              <a:rPr lang="ja-JP" altLang="en-US" sz="3000" b="1" dirty="0"/>
              <a:t>吉川　友人</a:t>
            </a:r>
            <a:r>
              <a:rPr lang="ja-JP" altLang="en-US" sz="1200" b="1" dirty="0"/>
              <a:t>さん</a:t>
            </a:r>
          </a:p>
        </p:txBody>
      </p:sp>
      <p:sp>
        <p:nvSpPr>
          <p:cNvPr id="11" name="テキスト ボックス 10"/>
          <p:cNvSpPr txBox="1"/>
          <p:nvPr/>
        </p:nvSpPr>
        <p:spPr>
          <a:xfrm>
            <a:off x="2898032" y="4272261"/>
            <a:ext cx="5513346" cy="623248"/>
          </a:xfrm>
          <a:prstGeom prst="rect">
            <a:avLst/>
          </a:prstGeom>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en-US" altLang="ja-JP" sz="1800" b="1" dirty="0">
                <a:latin typeface="Meiryo UI" panose="020B0604030504040204" pitchFamily="50" charset="-128"/>
                <a:ea typeface="Meiryo UI" panose="020B0604030504040204" pitchFamily="50" charset="-128"/>
              </a:rPr>
              <a:t>1</a:t>
            </a:r>
            <a:r>
              <a:rPr lang="ja-JP" altLang="en-US" sz="1800" b="1" dirty="0">
                <a:latin typeface="Meiryo UI" panose="020B0604030504040204" pitchFamily="50" charset="-128"/>
                <a:ea typeface="Meiryo UI" panose="020B0604030504040204" pitchFamily="50" charset="-128"/>
              </a:rPr>
              <a:t>箱</a:t>
            </a:r>
            <a:r>
              <a:rPr lang="en-US" altLang="ja-JP" sz="1800" b="1" dirty="0">
                <a:latin typeface="Meiryo UI" panose="020B0604030504040204" pitchFamily="50" charset="-128"/>
                <a:ea typeface="Meiryo UI" panose="020B0604030504040204" pitchFamily="50" charset="-128"/>
              </a:rPr>
              <a:t>15kg</a:t>
            </a:r>
            <a:r>
              <a:rPr lang="ja-JP" altLang="en-US" sz="1800" b="1" dirty="0">
                <a:latin typeface="Meiryo UI" panose="020B0604030504040204" pitchFamily="50" charset="-128"/>
                <a:ea typeface="Meiryo UI" panose="020B0604030504040204" pitchFamily="50" charset="-128"/>
              </a:rPr>
              <a:t>もあるものを持ち上げなければならず、それが</a:t>
            </a:r>
            <a:endParaRPr lang="en-US" altLang="ja-JP" sz="1800" b="1" dirty="0">
              <a:latin typeface="Meiryo UI" panose="020B0604030504040204" pitchFamily="50" charset="-128"/>
              <a:ea typeface="Meiryo UI" panose="020B0604030504040204" pitchFamily="50" charset="-128"/>
            </a:endParaRPr>
          </a:p>
          <a:p>
            <a:r>
              <a:rPr lang="en-US" altLang="ja-JP" sz="1800" b="1" dirty="0">
                <a:latin typeface="Meiryo UI" panose="020B0604030504040204" pitchFamily="50" charset="-128"/>
                <a:ea typeface="Meiryo UI" panose="020B0604030504040204" pitchFamily="50" charset="-128"/>
              </a:rPr>
              <a:t>25</a:t>
            </a:r>
            <a:r>
              <a:rPr lang="ja-JP" altLang="en-US" sz="1800" b="1" dirty="0">
                <a:latin typeface="Meiryo UI" panose="020B0604030504040204" pitchFamily="50" charset="-128"/>
                <a:ea typeface="Meiryo UI" panose="020B0604030504040204" pitchFamily="50" charset="-128"/>
              </a:rPr>
              <a:t>箱もあり時間が掛かる為、かなりの重労働</a:t>
            </a:r>
            <a:endParaRPr lang="en-US" altLang="ja-JP" sz="18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86877" y="909775"/>
            <a:ext cx="1768754" cy="438582"/>
          </a:xfrm>
          <a:prstGeom prst="rect">
            <a:avLst/>
          </a:prstGeom>
          <a:ln/>
        </p:spPr>
        <p:style>
          <a:lnRef idx="0">
            <a:schemeClr val="accent4"/>
          </a:lnRef>
          <a:fillRef idx="3">
            <a:schemeClr val="accent4"/>
          </a:fillRef>
          <a:effectRef idx="3">
            <a:schemeClr val="accent4"/>
          </a:effectRef>
          <a:fontRef idx="minor">
            <a:schemeClr val="lt1"/>
          </a:fontRef>
        </p:style>
        <p:txBody>
          <a:bodyPr wrap="none" lIns="68580" tIns="34290" rIns="68580" bIns="34290" rtlCol="0">
            <a:spAutoFit/>
          </a:bodyPr>
          <a:lstStyle/>
          <a:p>
            <a:r>
              <a:rPr lang="ja-JP" altLang="en-US" sz="2400" b="1" dirty="0"/>
              <a:t>石鹸箱出し・</a:t>
            </a:r>
          </a:p>
        </p:txBody>
      </p:sp>
      <p:sp>
        <p:nvSpPr>
          <p:cNvPr id="12" name="テキスト ボックス 11"/>
          <p:cNvSpPr txBox="1"/>
          <p:nvPr/>
        </p:nvSpPr>
        <p:spPr>
          <a:xfrm>
            <a:off x="194292" y="1391214"/>
            <a:ext cx="2750994" cy="438581"/>
          </a:xfrm>
          <a:prstGeom prst="rect">
            <a:avLst/>
          </a:prstGeom>
          <a:ln/>
        </p:spPr>
        <p:style>
          <a:lnRef idx="0">
            <a:schemeClr val="accent4"/>
          </a:lnRef>
          <a:fillRef idx="3">
            <a:schemeClr val="accent4"/>
          </a:fillRef>
          <a:effectRef idx="3">
            <a:schemeClr val="accent4"/>
          </a:effectRef>
          <a:fontRef idx="minor">
            <a:schemeClr val="lt1"/>
          </a:fontRef>
        </p:style>
        <p:txBody>
          <a:bodyPr wrap="square" lIns="68580" tIns="34290" rIns="68580" bIns="34290" rtlCol="0">
            <a:spAutoFit/>
          </a:bodyPr>
          <a:lstStyle/>
          <a:p>
            <a:pPr algn="ctr"/>
            <a:r>
              <a:rPr lang="ja-JP" altLang="en-US" sz="2400" b="1" dirty="0"/>
              <a:t>石鹸投入にて</a:t>
            </a:r>
          </a:p>
        </p:txBody>
      </p:sp>
    </p:spTree>
    <p:extLst>
      <p:ext uri="{BB962C8B-B14F-4D97-AF65-F5344CB8AC3E}">
        <p14:creationId xmlns:p14="http://schemas.microsoft.com/office/powerpoint/2010/main" val="48480060"/>
      </p:ext>
    </p:extLst>
  </p:cSld>
  <p:clrMapOvr>
    <a:masterClrMapping/>
  </p:clrMapOvr>
  <mc:AlternateContent xmlns:mc="http://schemas.openxmlformats.org/markup-compatibility/2006" xmlns:p14="http://schemas.microsoft.com/office/powerpoint/2010/main">
    <mc:Choice Requires="p14">
      <p:transition spd="slow" p14:dur="2000" advTm="12297"/>
    </mc:Choice>
    <mc:Fallback xmlns="">
      <p:transition spd="slow" advTm="1229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3" cstate="print">
            <a:extLst>
              <a:ext uri="{BEBA8EAE-BF5A-486C-A8C5-ECC9F3942E4B}">
                <a14:imgProps xmlns:a14="http://schemas.microsoft.com/office/drawing/2010/main">
                  <a14:imgLayer r:embed="rId4">
                    <a14:imgEffect>
                      <a14:backgroundRemoval t="9962" b="100000" l="9873" r="89986">
                        <a14:foregroundMark x1="43583" y1="71053" x2="62059" y2="86842"/>
                        <a14:foregroundMark x1="65726" y1="69737" x2="68547" y2="85338"/>
                        <a14:foregroundMark x1="56417" y1="31955" x2="58815" y2="42293"/>
                        <a14:foregroundMark x1="59520" y1="39098" x2="59944" y2="41353"/>
                        <a14:foregroundMark x1="50917" y1="41917" x2="57828" y2="49248"/>
                        <a14:foregroundMark x1="62764" y1="57707" x2="66150" y2="64286"/>
                        <a14:foregroundMark x1="60649" y1="63910" x2="63893" y2="68797"/>
                        <a14:foregroundMark x1="44147" y1="26692" x2="38787" y2="29887"/>
                        <a14:foregroundMark x1="39915" y1="30451" x2="32299" y2="29887"/>
                        <a14:foregroundMark x1="31030" y1="32331" x2="24401" y2="31767"/>
                        <a14:foregroundMark x1="34133" y1="32519" x2="28773" y2="29135"/>
                        <a14:foregroundMark x1="33850" y1="78195" x2="34133" y2="72932"/>
                        <a14:foregroundMark x1="34133" y1="74060" x2="34838" y2="75752"/>
                        <a14:foregroundMark x1="34979" y1="74060" x2="36671" y2="75752"/>
                        <a14:foregroundMark x1="37094" y1="74812" x2="36671" y2="76880"/>
                        <a14:backgroundMark x1="18759" y1="60150" x2="37377" y2="77256"/>
                        <a14:backgroundMark x1="28350" y1="68609" x2="28350" y2="68609"/>
                        <a14:backgroundMark x1="28068" y1="68233" x2="25952" y2="68609"/>
                        <a14:backgroundMark x1="72496" y1="71992" x2="78561" y2="77444"/>
                        <a14:backgroundMark x1="75035" y1="83647" x2="76446" y2="87406"/>
                        <a14:backgroundMark x1="75317" y1="96429" x2="79972" y2="93985"/>
                        <a14:backgroundMark x1="63893" y1="87218" x2="63893" y2="87218"/>
                        <a14:backgroundMark x1="65021" y1="96053" x2="65021" y2="96053"/>
                        <a14:backgroundMark x1="44852" y1="14286" x2="44852" y2="14286"/>
                        <a14:backgroundMark x1="39492" y1="14662" x2="46685" y2="15602"/>
                        <a14:backgroundMark x1="40903" y1="43233" x2="39915" y2="40414"/>
                        <a14:backgroundMark x1="44852" y1="44737" x2="43865" y2="43421"/>
                        <a14:backgroundMark x1="70663" y1="55451" x2="71086" y2="56767"/>
                        <a14:backgroundMark x1="69394" y1="54323" x2="69676" y2="56203"/>
                        <a14:backgroundMark x1="32440" y1="28008" x2="36248" y2="28947"/>
                        <a14:backgroundMark x1="36530" y1="26880" x2="38928" y2="26880"/>
                        <a14:backgroundMark x1="43865" y1="21992" x2="42595" y2="25188"/>
                        <a14:backgroundMark x1="24260" y1="31767" x2="31312" y2="28383"/>
                        <a14:backgroundMark x1="38787" y1="28383" x2="41044" y2="28383"/>
                        <a14:backgroundMark x1="42736" y1="27256" x2="42313" y2="29135"/>
                        <a14:backgroundMark x1="39351" y1="29135" x2="42595" y2="29135"/>
                        <a14:backgroundMark x1="38364" y1="29699" x2="32158" y2="28947"/>
                        <a14:backgroundMark x1="31594" y1="28947" x2="28632" y2="29323"/>
                        <a14:backgroundMark x1="28068" y1="31391" x2="31735" y2="29323"/>
                        <a14:backgroundMark x1="41185" y1="29135" x2="43724" y2="30263"/>
                        <a14:backgroundMark x1="44147" y1="25000" x2="44006" y2="28571"/>
                        <a14:backgroundMark x1="42736" y1="26504" x2="44006" y2="27256"/>
                        <a14:backgroundMark x1="79528" y1="65840" x2="85183" y2="89885"/>
                        <a14:backgroundMark x1="74732" y1="61260" x2="77022" y2="84542"/>
                      </a14:backgroundRemoval>
                    </a14:imgEffect>
                  </a14:imgLayer>
                </a14:imgProps>
              </a:ext>
              <a:ext uri="{28A0092B-C50C-407E-A947-70E740481C1C}">
                <a14:useLocalDpi xmlns:a14="http://schemas.microsoft.com/office/drawing/2010/main" val="0"/>
              </a:ext>
            </a:extLst>
          </a:blip>
          <a:stretch>
            <a:fillRect/>
          </a:stretch>
        </p:blipFill>
        <p:spPr>
          <a:xfrm>
            <a:off x="-685703" y="1550891"/>
            <a:ext cx="4354322" cy="3265741"/>
          </a:xfrm>
          <a:prstGeom prst="rect">
            <a:avLst/>
          </a:prstGeom>
          <a:ln w="38100">
            <a:noFill/>
          </a:ln>
        </p:spPr>
      </p:pic>
      <p:sp>
        <p:nvSpPr>
          <p:cNvPr id="6" name="テキスト ボックス 5"/>
          <p:cNvSpPr txBox="1"/>
          <p:nvPr/>
        </p:nvSpPr>
        <p:spPr>
          <a:xfrm>
            <a:off x="216097" y="4804381"/>
            <a:ext cx="2575465" cy="346249"/>
          </a:xfrm>
          <a:prstGeom prst="rect">
            <a:avLst/>
          </a:prstGeom>
          <a:noFill/>
        </p:spPr>
        <p:txBody>
          <a:bodyPr wrap="none" lIns="68580" tIns="34290" rIns="68580" bIns="34290" rtlCol="0">
            <a:spAutoFit/>
          </a:bodyPr>
          <a:lstStyle/>
          <a:p>
            <a:r>
              <a:rPr lang="ja-JP" altLang="en-US" sz="1800" b="1" dirty="0"/>
              <a:t>熱処理作業者・建浴応援</a:t>
            </a:r>
          </a:p>
        </p:txBody>
      </p:sp>
      <p:sp>
        <p:nvSpPr>
          <p:cNvPr id="7" name="テキスト ボックス 6"/>
          <p:cNvSpPr txBox="1"/>
          <p:nvPr/>
        </p:nvSpPr>
        <p:spPr>
          <a:xfrm>
            <a:off x="434314" y="4260610"/>
            <a:ext cx="2207576" cy="530915"/>
          </a:xfrm>
          <a:prstGeom prst="rect">
            <a:avLst/>
          </a:prstGeom>
          <a:ln w="57150"/>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bodyPr>
          <a:lstStyle/>
          <a:p>
            <a:r>
              <a:rPr lang="ja-JP" altLang="en-US" sz="3000" b="1" dirty="0"/>
              <a:t>深谷　智美</a:t>
            </a:r>
            <a:r>
              <a:rPr lang="ja-JP" altLang="en-US" sz="1200" b="1" dirty="0"/>
              <a:t>さん</a:t>
            </a:r>
          </a:p>
        </p:txBody>
      </p:sp>
      <p:sp>
        <p:nvSpPr>
          <p:cNvPr id="12" name="テキスト ボックス 11"/>
          <p:cNvSpPr txBox="1"/>
          <p:nvPr/>
        </p:nvSpPr>
        <p:spPr>
          <a:xfrm>
            <a:off x="194292" y="1110280"/>
            <a:ext cx="2750994" cy="438581"/>
          </a:xfrm>
          <a:prstGeom prst="rect">
            <a:avLst/>
          </a:prstGeom>
          <a:ln/>
        </p:spPr>
        <p:style>
          <a:lnRef idx="0">
            <a:schemeClr val="accent4"/>
          </a:lnRef>
          <a:fillRef idx="3">
            <a:schemeClr val="accent4"/>
          </a:fillRef>
          <a:effectRef idx="3">
            <a:schemeClr val="accent4"/>
          </a:effectRef>
          <a:fontRef idx="minor">
            <a:schemeClr val="lt1"/>
          </a:fontRef>
        </p:style>
        <p:txBody>
          <a:bodyPr wrap="square" lIns="68580" tIns="34290" rIns="68580" bIns="34290" rtlCol="0">
            <a:spAutoFit/>
          </a:bodyPr>
          <a:lstStyle/>
          <a:p>
            <a:pPr algn="ctr"/>
            <a:r>
              <a:rPr lang="ja-JP" altLang="en-US" sz="2400" b="1" dirty="0"/>
              <a:t>項目にて</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387" y="582432"/>
            <a:ext cx="5534728" cy="38723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テキスト ボックス 10"/>
          <p:cNvSpPr txBox="1"/>
          <p:nvPr/>
        </p:nvSpPr>
        <p:spPr>
          <a:xfrm>
            <a:off x="3402058" y="4465692"/>
            <a:ext cx="4984537" cy="623248"/>
          </a:xfrm>
          <a:prstGeom prst="rect">
            <a:avLst/>
          </a:prstGeom>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そもそも項目が多くひとつひとつに時間が掛かかっていて</a:t>
            </a:r>
            <a:r>
              <a:rPr lang="en-US" altLang="ja-JP" sz="1800" b="1" dirty="0">
                <a:latin typeface="Meiryo UI" panose="020B0604030504040204" pitchFamily="50" charset="-128"/>
                <a:ea typeface="Meiryo UI" panose="020B0604030504040204" pitchFamily="50" charset="-128"/>
              </a:rPr>
              <a:t>2</a:t>
            </a:r>
            <a:r>
              <a:rPr lang="ja-JP" altLang="en-US" sz="1800" b="1" dirty="0">
                <a:latin typeface="Meiryo UI" panose="020B0604030504040204" pitchFamily="50" charset="-128"/>
                <a:ea typeface="Meiryo UI" panose="020B0604030504040204" pitchFamily="50" charset="-128"/>
              </a:rPr>
              <a:t>日間もの時間を割いてしまっている。</a:t>
            </a:r>
          </a:p>
        </p:txBody>
      </p:sp>
      <p:sp>
        <p:nvSpPr>
          <p:cNvPr id="143" name="テキスト ボックス 142"/>
          <p:cNvSpPr txBox="1"/>
          <p:nvPr/>
        </p:nvSpPr>
        <p:spPr>
          <a:xfrm>
            <a:off x="90892" y="363554"/>
            <a:ext cx="3848650" cy="438581"/>
          </a:xfrm>
          <a:prstGeom prst="rect">
            <a:avLst/>
          </a:prstGeom>
          <a:solidFill>
            <a:schemeClr val="bg1"/>
          </a:solidFill>
        </p:spPr>
        <p:txBody>
          <a:bodyPr wrap="none" lIns="68580" tIns="34290" rIns="68580" bIns="34290" rtlCol="0">
            <a:spAutoFit/>
          </a:bodyPr>
          <a:lstStyle/>
          <a:p>
            <a:r>
              <a:rPr lang="ja-JP" altLang="en-US" sz="2400" b="1" dirty="0"/>
              <a:t>悪さの評価：何がいけないか</a:t>
            </a:r>
          </a:p>
        </p:txBody>
      </p:sp>
      <p:sp>
        <p:nvSpPr>
          <p:cNvPr id="15" name="テキスト ボックス 14"/>
          <p:cNvSpPr txBox="1"/>
          <p:nvPr/>
        </p:nvSpPr>
        <p:spPr>
          <a:xfrm>
            <a:off x="3958954" y="2181744"/>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16" name="テキスト ボックス 15"/>
          <p:cNvSpPr txBox="1"/>
          <p:nvPr/>
        </p:nvSpPr>
        <p:spPr>
          <a:xfrm>
            <a:off x="3997002" y="1777740"/>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17" name="テキスト ボックス 16"/>
          <p:cNvSpPr txBox="1"/>
          <p:nvPr/>
        </p:nvSpPr>
        <p:spPr>
          <a:xfrm>
            <a:off x="3997002" y="3758941"/>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Tree>
    <p:extLst>
      <p:ext uri="{BB962C8B-B14F-4D97-AF65-F5344CB8AC3E}">
        <p14:creationId xmlns:p14="http://schemas.microsoft.com/office/powerpoint/2010/main" val="3826129375"/>
      </p:ext>
    </p:extLst>
  </p:cSld>
  <p:clrMapOvr>
    <a:masterClrMapping/>
  </p:clrMapOvr>
  <mc:AlternateContent xmlns:mc="http://schemas.openxmlformats.org/markup-compatibility/2006" xmlns:p14="http://schemas.microsoft.com/office/powerpoint/2010/main">
    <mc:Choice Requires="p14">
      <p:transition spd="slow" p14:dur="2000" advTm="8775"/>
    </mc:Choice>
    <mc:Fallback xmlns="">
      <p:transition spd="slow" advTm="877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1316" y="802135"/>
            <a:ext cx="2883662" cy="4089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90891" y="363554"/>
            <a:ext cx="3408626" cy="438581"/>
          </a:xfrm>
          <a:prstGeom prst="rect">
            <a:avLst/>
          </a:prstGeom>
          <a:noFill/>
        </p:spPr>
        <p:txBody>
          <a:bodyPr wrap="none" lIns="68580" tIns="34290" rIns="68580" bIns="34290" rtlCol="0">
            <a:spAutoFit/>
          </a:bodyPr>
          <a:lstStyle/>
          <a:p>
            <a:r>
              <a:rPr lang="ja-JP" altLang="en-US" sz="2400" b="1" dirty="0"/>
              <a:t>作業効率の悪い点まとめ</a:t>
            </a: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6" y="969399"/>
            <a:ext cx="2596422" cy="1947317"/>
          </a:xfrm>
          <a:prstGeom prst="rect">
            <a:avLst/>
          </a:prstGeom>
          <a:ln w="57150">
            <a:solidFill>
              <a:schemeClr val="tx1"/>
            </a:solidFill>
          </a:ln>
        </p:spPr>
      </p:pic>
      <p:sp>
        <p:nvSpPr>
          <p:cNvPr id="17" name="正方形/長方形 16"/>
          <p:cNvSpPr/>
          <p:nvPr/>
        </p:nvSpPr>
        <p:spPr>
          <a:xfrm>
            <a:off x="3106756" y="802134"/>
            <a:ext cx="2883662" cy="4089355"/>
          </a:xfrm>
          <a:prstGeom prst="rect">
            <a:avLst/>
          </a:prstGeom>
          <a:solidFill>
            <a:srgbClr val="7C1E5A"/>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8" name="正方形/長方形 17"/>
          <p:cNvSpPr/>
          <p:nvPr/>
        </p:nvSpPr>
        <p:spPr>
          <a:xfrm>
            <a:off x="6188725" y="802134"/>
            <a:ext cx="2883662" cy="4089355"/>
          </a:xfrm>
          <a:prstGeom prst="rect">
            <a:avLst/>
          </a:prstGeom>
          <a:solidFill>
            <a:srgbClr val="9133AB"/>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0376" y="961136"/>
            <a:ext cx="2596422" cy="1947317"/>
          </a:xfrm>
          <a:prstGeom prst="rect">
            <a:avLst/>
          </a:prstGeom>
          <a:ln w="57150">
            <a:solidFill>
              <a:schemeClr val="tx1"/>
            </a:solidFill>
          </a:ln>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082" y="969399"/>
            <a:ext cx="2596422" cy="1947317"/>
          </a:xfrm>
          <a:prstGeom prst="rect">
            <a:avLst/>
          </a:prstGeom>
          <a:ln w="57150">
            <a:solidFill>
              <a:schemeClr val="tx1"/>
            </a:solidFill>
          </a:ln>
        </p:spPr>
      </p:pic>
      <p:sp>
        <p:nvSpPr>
          <p:cNvPr id="29" name="正方形/長方形 28"/>
          <p:cNvSpPr/>
          <p:nvPr/>
        </p:nvSpPr>
        <p:spPr>
          <a:xfrm>
            <a:off x="90892" y="3367136"/>
            <a:ext cx="2759723" cy="144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1" name="正方形/長方形 30"/>
          <p:cNvSpPr/>
          <p:nvPr/>
        </p:nvSpPr>
        <p:spPr>
          <a:xfrm>
            <a:off x="3176989" y="3375398"/>
            <a:ext cx="2759723" cy="144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2" name="正方形/長方形 31"/>
          <p:cNvSpPr/>
          <p:nvPr/>
        </p:nvSpPr>
        <p:spPr>
          <a:xfrm>
            <a:off x="6250694" y="3365265"/>
            <a:ext cx="2759723" cy="144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1" name="テキスト ボックス 20"/>
          <p:cNvSpPr txBox="1"/>
          <p:nvPr/>
        </p:nvSpPr>
        <p:spPr>
          <a:xfrm>
            <a:off x="140410" y="3509472"/>
            <a:ext cx="2600712" cy="1131079"/>
          </a:xfrm>
          <a:prstGeom prst="rect">
            <a:avLst/>
          </a:prstGeom>
          <a:noFill/>
        </p:spPr>
        <p:txBody>
          <a:bodyPr wrap="none" lIns="68580" tIns="34290" rIns="68580" bIns="34290" rtlCol="0">
            <a:spAutoFit/>
          </a:bodyPr>
          <a:lstStyle/>
          <a:p>
            <a:r>
              <a:rPr lang="ja-JP" altLang="en-US" sz="2100" b="1" dirty="0"/>
              <a:t>柵があり</a:t>
            </a:r>
            <a:endParaRPr lang="en-US" altLang="ja-JP" sz="2100" b="1" dirty="0"/>
          </a:p>
          <a:p>
            <a:r>
              <a:rPr lang="ja-JP" altLang="en-US" sz="2100" b="1" dirty="0"/>
              <a:t>リフトで直接の移動が</a:t>
            </a:r>
            <a:endParaRPr lang="en-US" altLang="ja-JP" sz="2100" b="1" dirty="0"/>
          </a:p>
          <a:p>
            <a:r>
              <a:rPr lang="ja-JP" altLang="en-US" sz="2100" b="1" dirty="0"/>
              <a:t>　　　　　</a:t>
            </a:r>
            <a:r>
              <a:rPr lang="ja-JP" altLang="en-US"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不可</a:t>
            </a:r>
          </a:p>
        </p:txBody>
      </p:sp>
      <p:sp>
        <p:nvSpPr>
          <p:cNvPr id="35" name="正方形/長方形 34"/>
          <p:cNvSpPr/>
          <p:nvPr/>
        </p:nvSpPr>
        <p:spPr>
          <a:xfrm>
            <a:off x="3168726" y="2951506"/>
            <a:ext cx="1012491" cy="30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6" name="正方形/長方形 35"/>
          <p:cNvSpPr/>
          <p:nvPr/>
        </p:nvSpPr>
        <p:spPr>
          <a:xfrm>
            <a:off x="6242872" y="2960463"/>
            <a:ext cx="1012491" cy="30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 name="正方形/長方形 3"/>
          <p:cNvSpPr/>
          <p:nvPr/>
        </p:nvSpPr>
        <p:spPr>
          <a:xfrm>
            <a:off x="82629" y="2972460"/>
            <a:ext cx="1012491" cy="30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4" name="テキスト ボックス 23"/>
          <p:cNvSpPr txBox="1"/>
          <p:nvPr/>
        </p:nvSpPr>
        <p:spPr>
          <a:xfrm>
            <a:off x="36745" y="2945961"/>
            <a:ext cx="1066638" cy="346249"/>
          </a:xfrm>
          <a:prstGeom prst="rect">
            <a:avLst/>
          </a:prstGeom>
          <a:noFill/>
        </p:spPr>
        <p:txBody>
          <a:bodyPr wrap="none" lIns="68580" tIns="34290" rIns="68580" bIns="34290" rtlCol="0">
            <a:spAutoFit/>
          </a:bodyPr>
          <a:lstStyle/>
          <a:p>
            <a:r>
              <a:rPr lang="ja-JP" altLang="en-US" sz="1800" b="1" dirty="0"/>
              <a:t>問題点①</a:t>
            </a:r>
          </a:p>
        </p:txBody>
      </p:sp>
      <p:sp>
        <p:nvSpPr>
          <p:cNvPr id="25" name="テキスト ボックス 24"/>
          <p:cNvSpPr txBox="1"/>
          <p:nvPr/>
        </p:nvSpPr>
        <p:spPr>
          <a:xfrm>
            <a:off x="3115019" y="2936916"/>
            <a:ext cx="1066638" cy="346249"/>
          </a:xfrm>
          <a:prstGeom prst="rect">
            <a:avLst/>
          </a:prstGeom>
          <a:noFill/>
        </p:spPr>
        <p:txBody>
          <a:bodyPr wrap="none" lIns="68580" tIns="34290" rIns="68580" bIns="34290" rtlCol="0">
            <a:spAutoFit/>
          </a:bodyPr>
          <a:lstStyle/>
          <a:p>
            <a:r>
              <a:rPr lang="ja-JP" altLang="en-US" sz="1800" b="1" dirty="0"/>
              <a:t>問題点②</a:t>
            </a:r>
          </a:p>
        </p:txBody>
      </p:sp>
      <p:sp>
        <p:nvSpPr>
          <p:cNvPr id="26" name="テキスト ボックス 25"/>
          <p:cNvSpPr txBox="1"/>
          <p:nvPr/>
        </p:nvSpPr>
        <p:spPr>
          <a:xfrm>
            <a:off x="6188725" y="2943933"/>
            <a:ext cx="1066638" cy="346249"/>
          </a:xfrm>
          <a:prstGeom prst="rect">
            <a:avLst/>
          </a:prstGeom>
          <a:noFill/>
        </p:spPr>
        <p:txBody>
          <a:bodyPr wrap="none" lIns="68580" tIns="34290" rIns="68580" bIns="34290" rtlCol="0">
            <a:spAutoFit/>
          </a:bodyPr>
          <a:lstStyle/>
          <a:p>
            <a:r>
              <a:rPr lang="ja-JP" altLang="en-US" sz="1800" b="1" dirty="0"/>
              <a:t>問題点③</a:t>
            </a:r>
          </a:p>
        </p:txBody>
      </p:sp>
      <p:sp>
        <p:nvSpPr>
          <p:cNvPr id="37" name="テキスト ボックス 36"/>
          <p:cNvSpPr txBox="1"/>
          <p:nvPr/>
        </p:nvSpPr>
        <p:spPr>
          <a:xfrm>
            <a:off x="3216883" y="3600362"/>
            <a:ext cx="2472071" cy="992579"/>
          </a:xfrm>
          <a:prstGeom prst="rect">
            <a:avLst/>
          </a:prstGeom>
          <a:noFill/>
        </p:spPr>
        <p:txBody>
          <a:bodyPr wrap="none" lIns="68580" tIns="34290" rIns="68580" bIns="34290" rtlCol="0">
            <a:spAutoFit/>
          </a:bodyPr>
          <a:lstStyle/>
          <a:p>
            <a:r>
              <a:rPr lang="ja-JP" altLang="en-US" sz="1800" b="1" dirty="0"/>
              <a:t>箱から出すために</a:t>
            </a:r>
            <a:endParaRPr lang="en-US" altLang="ja-JP" sz="1800" b="1" dirty="0"/>
          </a:p>
          <a:p>
            <a:r>
              <a:rPr lang="ja-JP" altLang="en-US" sz="1800" b="1" dirty="0"/>
              <a:t>人力で１５</a:t>
            </a:r>
            <a:r>
              <a:rPr lang="en-US" altLang="ja-JP" sz="1800" b="1" dirty="0"/>
              <a:t>kg</a:t>
            </a:r>
            <a:r>
              <a:rPr lang="ja-JP" altLang="en-US" sz="1800" b="1" dirty="0"/>
              <a:t>もある物を</a:t>
            </a:r>
            <a:endParaRPr lang="en-US" altLang="ja-JP" sz="1800" b="1" dirty="0"/>
          </a:p>
          <a:p>
            <a:r>
              <a:rPr lang="ja-JP" altLang="en-US" sz="1800" b="1" dirty="0"/>
              <a:t>　　</a:t>
            </a:r>
            <a:r>
              <a:rPr lang="ja-JP" alt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持ち上げている</a:t>
            </a:r>
            <a:endParaRPr lang="ja-JP" alt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8" name="テキスト ボックス 37"/>
          <p:cNvSpPr txBox="1"/>
          <p:nvPr/>
        </p:nvSpPr>
        <p:spPr>
          <a:xfrm>
            <a:off x="6300271" y="3567310"/>
            <a:ext cx="2677656" cy="1038746"/>
          </a:xfrm>
          <a:prstGeom prst="rect">
            <a:avLst/>
          </a:prstGeom>
          <a:noFill/>
        </p:spPr>
        <p:txBody>
          <a:bodyPr wrap="none" lIns="68580" tIns="34290" rIns="68580" bIns="34290" rtlCol="0">
            <a:spAutoFit/>
          </a:bodyPr>
          <a:lstStyle/>
          <a:p>
            <a:r>
              <a:rPr lang="ja-JP" altLang="en-US" sz="2100" b="1" cap="all" dirty="0">
                <a:ln w="9000" cmpd="sng">
                  <a:noFill/>
                  <a:prstDash val="solid"/>
                </a:ln>
                <a:solidFill>
                  <a:sysClr val="windowText" lastClr="000000"/>
                </a:solidFill>
              </a:rPr>
              <a:t>準備が多いため</a:t>
            </a:r>
            <a:endParaRPr lang="en-US" altLang="ja-JP" sz="2100" b="1" cap="all" dirty="0">
              <a:ln w="9000" cmpd="sng">
                <a:noFill/>
                <a:prstDash val="solid"/>
              </a:ln>
              <a:solidFill>
                <a:sysClr val="windowText" lastClr="000000"/>
              </a:solidFill>
            </a:endParaRPr>
          </a:p>
          <a:p>
            <a:r>
              <a:rPr lang="ja-JP" altLang="en-US"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前日から</a:t>
            </a:r>
            <a:endParaRPr lang="en-US" altLang="ja-JP"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ja-JP" altLang="en-US"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始めなければならない</a:t>
            </a:r>
            <a:endParaRPr lang="ja-JP" altLang="en-US"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159016290"/>
      </p:ext>
    </p:extLst>
  </p:cSld>
  <p:clrMapOvr>
    <a:masterClrMapping/>
  </p:clrMapOvr>
  <mc:AlternateContent xmlns:mc="http://schemas.openxmlformats.org/markup-compatibility/2006" xmlns:p14="http://schemas.microsoft.com/office/powerpoint/2010/main">
    <mc:Choice Requires="p14">
      <p:transition spd="slow" p14:dur="2000" advTm="14045"/>
    </mc:Choice>
    <mc:Fallback xmlns="">
      <p:transition spd="slow" advTm="1404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現状把握</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90892" y="363554"/>
            <a:ext cx="1374415" cy="438581"/>
          </a:xfrm>
          <a:prstGeom prst="rect">
            <a:avLst/>
          </a:prstGeom>
          <a:noFill/>
        </p:spPr>
        <p:txBody>
          <a:bodyPr wrap="none" lIns="68580" tIns="34290" rIns="68580" bIns="34290" rtlCol="0">
            <a:spAutoFit/>
          </a:bodyPr>
          <a:lstStyle/>
          <a:p>
            <a:r>
              <a:rPr lang="ja-JP" altLang="en-US" sz="2400" b="1" dirty="0"/>
              <a:t>工程評価</a:t>
            </a:r>
          </a:p>
        </p:txBody>
      </p:sp>
      <p:sp>
        <p:nvSpPr>
          <p:cNvPr id="22" name="テキスト ボックス 21"/>
          <p:cNvSpPr txBox="1"/>
          <p:nvPr/>
        </p:nvSpPr>
        <p:spPr>
          <a:xfrm>
            <a:off x="4784656" y="1265422"/>
            <a:ext cx="3021500" cy="484748"/>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700" b="1" dirty="0"/>
              <a:t>標準偏差＝</a:t>
            </a:r>
            <a:r>
              <a:rPr lang="en-US" altLang="ja-JP" sz="2700" b="1" dirty="0"/>
              <a:t>0.65371</a:t>
            </a:r>
            <a:endParaRPr lang="ja-JP" altLang="en-US" sz="2700" b="1" dirty="0"/>
          </a:p>
        </p:txBody>
      </p:sp>
      <p:sp>
        <p:nvSpPr>
          <p:cNvPr id="23" name="テキスト ボックス 22"/>
          <p:cNvSpPr txBox="1"/>
          <p:nvPr/>
        </p:nvSpPr>
        <p:spPr>
          <a:xfrm>
            <a:off x="642402" y="2122416"/>
            <a:ext cx="934391" cy="530915"/>
          </a:xfrm>
          <a:prstGeom prst="rect">
            <a:avLst/>
          </a:prstGeom>
          <a:noFill/>
        </p:spPr>
        <p:txBody>
          <a:bodyPr wrap="none" lIns="68580" tIns="34290" rIns="68580" bIns="34290" rtlCol="0">
            <a:spAutoFit/>
          </a:bodyPr>
          <a:lstStyle/>
          <a:p>
            <a:r>
              <a:rPr lang="en-US" altLang="ja-JP" sz="3000" b="1" dirty="0" err="1"/>
              <a:t>Cp</a:t>
            </a:r>
            <a:r>
              <a:rPr lang="ja-JP" altLang="en-US" sz="3000" b="1" dirty="0"/>
              <a:t>＝</a:t>
            </a:r>
          </a:p>
        </p:txBody>
      </p:sp>
      <p:sp>
        <p:nvSpPr>
          <p:cNvPr id="27" name="テキスト ボックス 26"/>
          <p:cNvSpPr txBox="1"/>
          <p:nvPr/>
        </p:nvSpPr>
        <p:spPr>
          <a:xfrm>
            <a:off x="4848634" y="2130292"/>
            <a:ext cx="524423" cy="530915"/>
          </a:xfrm>
          <a:prstGeom prst="rect">
            <a:avLst/>
          </a:prstGeom>
          <a:noFill/>
        </p:spPr>
        <p:txBody>
          <a:bodyPr wrap="none" lIns="68580" tIns="34290" rIns="68580" bIns="34290" rtlCol="0">
            <a:spAutoFit/>
          </a:bodyPr>
          <a:lstStyle/>
          <a:p>
            <a:r>
              <a:rPr lang="ja-JP" altLang="en-US" sz="3000" b="1" dirty="0"/>
              <a:t>＝</a:t>
            </a:r>
          </a:p>
        </p:txBody>
      </p:sp>
      <p:sp>
        <p:nvSpPr>
          <p:cNvPr id="28" name="テキスト ボックス 27"/>
          <p:cNvSpPr txBox="1"/>
          <p:nvPr/>
        </p:nvSpPr>
        <p:spPr>
          <a:xfrm>
            <a:off x="4781887" y="782012"/>
            <a:ext cx="3024269" cy="484748"/>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ja-JP" altLang="en-US" sz="2700" b="1" dirty="0"/>
              <a:t>平均時間＝</a:t>
            </a:r>
            <a:r>
              <a:rPr lang="en-US" altLang="ja-JP" sz="2700" b="1" dirty="0"/>
              <a:t>4.9625</a:t>
            </a:r>
            <a:endParaRPr lang="ja-JP" altLang="en-US" sz="2700" b="1" dirty="0"/>
          </a:p>
        </p:txBody>
      </p:sp>
      <p:sp>
        <p:nvSpPr>
          <p:cNvPr id="30" name="テキスト ボックス 29"/>
          <p:cNvSpPr txBox="1"/>
          <p:nvPr/>
        </p:nvSpPr>
        <p:spPr>
          <a:xfrm>
            <a:off x="833835" y="806561"/>
            <a:ext cx="3258344"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掛かった時間４～６時間</a:t>
            </a:r>
          </a:p>
        </p:txBody>
      </p:sp>
      <p:cxnSp>
        <p:nvCxnSpPr>
          <p:cNvPr id="5" name="直線コネクタ 4"/>
          <p:cNvCxnSpPr/>
          <p:nvPr/>
        </p:nvCxnSpPr>
        <p:spPr>
          <a:xfrm>
            <a:off x="1577972" y="2387873"/>
            <a:ext cx="32943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2966467" y="2410957"/>
            <a:ext cx="565299" cy="484748"/>
          </a:xfrm>
          <a:prstGeom prst="rect">
            <a:avLst/>
          </a:prstGeom>
          <a:noFill/>
        </p:spPr>
        <p:txBody>
          <a:bodyPr wrap="none" lIns="68580" tIns="34290" rIns="68580" bIns="34290" rtlCol="0">
            <a:spAutoFit/>
          </a:bodyPr>
          <a:lstStyle/>
          <a:p>
            <a:r>
              <a:rPr lang="ja-JP" altLang="en-US" sz="2700" b="1" dirty="0"/>
              <a:t>６</a:t>
            </a:r>
            <a:r>
              <a:rPr lang="en-US" altLang="ja-JP" sz="2700" b="1" dirty="0"/>
              <a:t>σ</a:t>
            </a:r>
            <a:endParaRPr lang="ja-JP" altLang="en-US" sz="2700" b="1" dirty="0"/>
          </a:p>
        </p:txBody>
      </p:sp>
      <p:sp>
        <p:nvSpPr>
          <p:cNvPr id="39" name="テキスト ボックス 38"/>
          <p:cNvSpPr txBox="1"/>
          <p:nvPr/>
        </p:nvSpPr>
        <p:spPr>
          <a:xfrm>
            <a:off x="1539006" y="1990006"/>
            <a:ext cx="3374963" cy="392415"/>
          </a:xfrm>
          <a:prstGeom prst="rect">
            <a:avLst/>
          </a:prstGeom>
          <a:noFill/>
        </p:spPr>
        <p:txBody>
          <a:bodyPr wrap="none" lIns="68580" tIns="34290" rIns="68580" bIns="34290" rtlCol="0">
            <a:spAutoFit/>
          </a:bodyPr>
          <a:lstStyle/>
          <a:p>
            <a:r>
              <a:rPr lang="ja-JP" altLang="en-US" sz="2100" b="1" dirty="0"/>
              <a:t>（上限規格値</a:t>
            </a:r>
            <a:r>
              <a:rPr lang="ja-JP" altLang="en-US" sz="2100" b="1" dirty="0" err="1"/>
              <a:t>ー</a:t>
            </a:r>
            <a:r>
              <a:rPr lang="ja-JP" altLang="en-US" sz="2100" b="1" dirty="0"/>
              <a:t>下限規格値）</a:t>
            </a:r>
          </a:p>
        </p:txBody>
      </p:sp>
      <p:cxnSp>
        <p:nvCxnSpPr>
          <p:cNvPr id="40" name="直線コネクタ 39"/>
          <p:cNvCxnSpPr/>
          <p:nvPr/>
        </p:nvCxnSpPr>
        <p:spPr>
          <a:xfrm>
            <a:off x="5324896" y="2388715"/>
            <a:ext cx="26814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5796316" y="2427748"/>
            <a:ext cx="1869743" cy="484748"/>
          </a:xfrm>
          <a:prstGeom prst="rect">
            <a:avLst/>
          </a:prstGeom>
          <a:noFill/>
        </p:spPr>
        <p:txBody>
          <a:bodyPr wrap="none" lIns="68580" tIns="34290" rIns="68580" bIns="34290" rtlCol="0">
            <a:spAutoFit/>
          </a:bodyPr>
          <a:lstStyle/>
          <a:p>
            <a:r>
              <a:rPr lang="ja-JP" altLang="en-US" sz="2700" b="1" dirty="0"/>
              <a:t>６</a:t>
            </a:r>
            <a:r>
              <a:rPr lang="en-US" altLang="ja-JP" sz="2700" b="1" dirty="0"/>
              <a:t>×0.65371</a:t>
            </a:r>
            <a:endParaRPr lang="ja-JP" altLang="en-US" sz="2700" b="1" dirty="0"/>
          </a:p>
        </p:txBody>
      </p:sp>
      <p:sp>
        <p:nvSpPr>
          <p:cNvPr id="42" name="テキスト ボックス 41"/>
          <p:cNvSpPr txBox="1"/>
          <p:nvPr/>
        </p:nvSpPr>
        <p:spPr>
          <a:xfrm>
            <a:off x="6081551" y="1846806"/>
            <a:ext cx="1289456" cy="530915"/>
          </a:xfrm>
          <a:prstGeom prst="rect">
            <a:avLst/>
          </a:prstGeom>
          <a:noFill/>
        </p:spPr>
        <p:txBody>
          <a:bodyPr wrap="none" lIns="68580" tIns="34290" rIns="68580" bIns="34290" rtlCol="0">
            <a:spAutoFit/>
          </a:bodyPr>
          <a:lstStyle/>
          <a:p>
            <a:r>
              <a:rPr lang="ja-JP" altLang="en-US" sz="3000" b="1" dirty="0"/>
              <a:t>（</a:t>
            </a:r>
            <a:r>
              <a:rPr lang="en-US" altLang="ja-JP" sz="3000" b="1" dirty="0"/>
              <a:t>6</a:t>
            </a:r>
            <a:r>
              <a:rPr lang="ja-JP" altLang="en-US" sz="3000" b="1" dirty="0" err="1"/>
              <a:t>ー</a:t>
            </a:r>
            <a:r>
              <a:rPr lang="en-US" altLang="ja-JP" sz="3000" b="1" dirty="0"/>
              <a:t>4</a:t>
            </a:r>
            <a:r>
              <a:rPr lang="ja-JP" altLang="en-US" sz="3000" b="1" dirty="0"/>
              <a:t>）</a:t>
            </a:r>
          </a:p>
        </p:txBody>
      </p:sp>
      <p:sp>
        <p:nvSpPr>
          <p:cNvPr id="43" name="テキスト ボックス 42"/>
          <p:cNvSpPr txBox="1"/>
          <p:nvPr/>
        </p:nvSpPr>
        <p:spPr>
          <a:xfrm>
            <a:off x="4832494" y="3030608"/>
            <a:ext cx="524423" cy="530915"/>
          </a:xfrm>
          <a:prstGeom prst="rect">
            <a:avLst/>
          </a:prstGeom>
          <a:noFill/>
        </p:spPr>
        <p:txBody>
          <a:bodyPr wrap="none" lIns="68580" tIns="34290" rIns="68580" bIns="34290" rtlCol="0">
            <a:spAutoFit/>
          </a:bodyPr>
          <a:lstStyle/>
          <a:p>
            <a:r>
              <a:rPr lang="ja-JP" altLang="en-US" sz="3000" b="1" dirty="0"/>
              <a:t>＝</a:t>
            </a:r>
          </a:p>
        </p:txBody>
      </p:sp>
      <p:sp>
        <p:nvSpPr>
          <p:cNvPr id="44" name="テキスト ボックス 43"/>
          <p:cNvSpPr txBox="1"/>
          <p:nvPr/>
        </p:nvSpPr>
        <p:spPr>
          <a:xfrm>
            <a:off x="5486600" y="3012977"/>
            <a:ext cx="1755930" cy="577081"/>
          </a:xfrm>
          <a:prstGeom prst="rect">
            <a:avLst/>
          </a:prstGeom>
          <a:noFill/>
        </p:spPr>
        <p:txBody>
          <a:bodyPr wrap="none" lIns="68580" tIns="34290" rIns="68580" bIns="34290" rtlCol="0">
            <a:spAutoFit/>
          </a:bodyPr>
          <a:lstStyle/>
          <a:p>
            <a:r>
              <a:rPr lang="en-US" altLang="ja-JP" sz="3300" b="1" u="sng" dirty="0">
                <a:solidFill>
                  <a:srgbClr val="FF0000"/>
                </a:solidFill>
              </a:rPr>
              <a:t>0.217903</a:t>
            </a:r>
          </a:p>
        </p:txBody>
      </p:sp>
      <p:sp>
        <p:nvSpPr>
          <p:cNvPr id="45" name="テキスト ボックス 44"/>
          <p:cNvSpPr txBox="1"/>
          <p:nvPr/>
        </p:nvSpPr>
        <p:spPr>
          <a:xfrm>
            <a:off x="568860" y="3707374"/>
            <a:ext cx="7964360" cy="484748"/>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en-US" altLang="ja-JP" sz="2700" b="1" dirty="0" err="1"/>
              <a:t>Cp</a:t>
            </a:r>
            <a:r>
              <a:rPr lang="ja-JP" altLang="en-US" sz="2700" b="1" dirty="0"/>
              <a:t>の工程能力は１以下しかないため、不十分であった</a:t>
            </a:r>
          </a:p>
        </p:txBody>
      </p:sp>
      <p:sp>
        <p:nvSpPr>
          <p:cNvPr id="18" name="テキスト ボックス 17"/>
          <p:cNvSpPr txBox="1"/>
          <p:nvPr/>
        </p:nvSpPr>
        <p:spPr>
          <a:xfrm>
            <a:off x="1102015" y="1341236"/>
            <a:ext cx="2799084" cy="438581"/>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bodyPr>
          <a:lstStyle/>
          <a:p>
            <a:r>
              <a:rPr lang="ja-JP" altLang="en-US" sz="2400" b="1" dirty="0"/>
              <a:t>両側規格であるため</a:t>
            </a:r>
          </a:p>
        </p:txBody>
      </p:sp>
      <p:sp>
        <p:nvSpPr>
          <p:cNvPr id="19" name="テキスト ボックス 18"/>
          <p:cNvSpPr txBox="1"/>
          <p:nvPr/>
        </p:nvSpPr>
        <p:spPr>
          <a:xfrm>
            <a:off x="330183" y="4477338"/>
            <a:ext cx="8514591" cy="484748"/>
          </a:xfrm>
          <a:prstGeom prst="rect">
            <a:avLst/>
          </a:prstGeom>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ja-JP" altLang="en-US" sz="2700" b="1" dirty="0"/>
              <a:t>項目が多く作業者の慣れなどで時間が変わってきてしまう</a:t>
            </a:r>
          </a:p>
        </p:txBody>
      </p:sp>
    </p:spTree>
    <p:extLst>
      <p:ext uri="{BB962C8B-B14F-4D97-AF65-F5344CB8AC3E}">
        <p14:creationId xmlns:p14="http://schemas.microsoft.com/office/powerpoint/2010/main" val="1135291286"/>
      </p:ext>
    </p:extLst>
  </p:cSld>
  <p:clrMapOvr>
    <a:masterClrMapping/>
  </p:clrMapOvr>
  <mc:AlternateContent xmlns:mc="http://schemas.openxmlformats.org/markup-compatibility/2006" xmlns:p14="http://schemas.microsoft.com/office/powerpoint/2010/main">
    <mc:Choice Requires="p14">
      <p:transition spd="slow" p14:dur="2000" advTm="17273"/>
    </mc:Choice>
    <mc:Fallback xmlns="">
      <p:transition spd="slow" advTm="1727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1212252" y="1047311"/>
            <a:ext cx="6009098"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3000" dirty="0">
                <a:effectLst>
                  <a:outerShdw blurRad="38100" dist="38100" dir="2700000" algn="tl">
                    <a:srgbClr val="FFFFFF"/>
                  </a:outerShdw>
                </a:effectLst>
                <a:latin typeface="Meiryo UI" panose="020B0604030504040204" pitchFamily="50" charset="-128"/>
                <a:ea typeface="Meiryo UI" panose="020B0604030504040204" pitchFamily="50" charset="-128"/>
              </a:rPr>
              <a:t>　　</a:t>
            </a:r>
            <a:r>
              <a:rPr lang="ja-JP" altLang="en-US" sz="3000" dirty="0">
                <a:effectLst>
                  <a:outerShdw blurRad="38100" dist="38100" dir="2700000" algn="tl">
                    <a:srgbClr val="FFFFFF"/>
                  </a:outerShdw>
                </a:effectLst>
                <a:latin typeface="BIZ UDPゴシック" panose="020B0400000000000000" pitchFamily="50" charset="-128"/>
                <a:ea typeface="BIZ UDPゴシック" panose="020B0400000000000000" pitchFamily="50" charset="-128"/>
              </a:rPr>
              <a:t>何を</a:t>
            </a:r>
            <a:r>
              <a:rPr lang="ja-JP" altLang="en-US" sz="3000" b="1" dirty="0">
                <a:latin typeface="BIZ UDPゴシック" panose="020B0400000000000000" pitchFamily="50" charset="-128"/>
                <a:ea typeface="BIZ UDPゴシック" panose="020B0400000000000000" pitchFamily="50" charset="-128"/>
              </a:rPr>
              <a:t>　　　　　</a:t>
            </a:r>
            <a:r>
              <a:rPr lang="ja-JP" altLang="en-US" sz="3000" b="1" dirty="0">
                <a:solidFill>
                  <a:srgbClr val="FF0000"/>
                </a:solidFill>
                <a:latin typeface="BIZ UDPゴシック" panose="020B0400000000000000" pitchFamily="50" charset="-128"/>
                <a:ea typeface="BIZ UDPゴシック" panose="020B0400000000000000" pitchFamily="50" charset="-128"/>
              </a:rPr>
              <a:t>リューベ建浴時間</a:t>
            </a:r>
            <a:r>
              <a:rPr lang="ja-JP" altLang="en-US" sz="3000" b="1" dirty="0">
                <a:latin typeface="BIZ UDPゴシック" panose="020B0400000000000000" pitchFamily="50" charset="-128"/>
                <a:ea typeface="BIZ UDPゴシック" panose="020B0400000000000000" pitchFamily="50" charset="-128"/>
              </a:rPr>
              <a:t>を</a:t>
            </a:r>
            <a:endPar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95587" name="Text Box 3"/>
          <p:cNvSpPr txBox="1">
            <a:spLocks noChangeArrowheads="1"/>
          </p:cNvSpPr>
          <p:nvPr/>
        </p:nvSpPr>
        <p:spPr bwMode="auto">
          <a:xfrm>
            <a:off x="1616918" y="1770704"/>
            <a:ext cx="8135937"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eaLnBrk="1" hangingPunct="1">
              <a:defRPr/>
            </a:pPr>
            <a:r>
              <a:rPr lang="ja-JP" altLang="en-US" sz="3000" dirty="0">
                <a:effectLst>
                  <a:outerShdw blurRad="38100" dist="38100" dir="2700000" algn="tl">
                    <a:srgbClr val="FFFFFF"/>
                  </a:outerShdw>
                </a:effectLst>
                <a:latin typeface="Meiryo UI" panose="020B0604030504040204" pitchFamily="50" charset="-128"/>
                <a:ea typeface="Meiryo UI" panose="020B0604030504040204" pitchFamily="50" charset="-128"/>
              </a:rPr>
              <a:t>いつまでに</a:t>
            </a:r>
            <a:r>
              <a:rPr lang="ja-JP" altLang="en-US" sz="3000" b="1" dirty="0">
                <a:latin typeface="Meiryo UI" panose="020B0604030504040204" pitchFamily="50" charset="-128"/>
                <a:ea typeface="Meiryo UI" panose="020B0604030504040204" pitchFamily="50" charset="-128"/>
              </a:rPr>
              <a:t>　　　</a:t>
            </a:r>
            <a:r>
              <a:rPr lang="ja-JP" altLang="en-US" sz="3000" b="1" dirty="0">
                <a:solidFill>
                  <a:srgbClr val="FF0000"/>
                </a:solidFill>
                <a:latin typeface="Meiryo UI" panose="020B0604030504040204" pitchFamily="50" charset="-128"/>
                <a:ea typeface="Meiryo UI" panose="020B0604030504040204" pitchFamily="50" charset="-128"/>
              </a:rPr>
              <a:t>３月末</a:t>
            </a:r>
            <a:r>
              <a:rPr lang="ja-JP" altLang="en-US" sz="3000" b="1" dirty="0">
                <a:latin typeface="Meiryo UI" panose="020B0604030504040204" pitchFamily="50" charset="-128"/>
                <a:ea typeface="Meiryo UI" panose="020B0604030504040204" pitchFamily="50" charset="-128"/>
              </a:rPr>
              <a:t>までに</a:t>
            </a:r>
            <a:endParaRPr lang="ja-JP" altLang="en-US" sz="3000" b="1" dirty="0">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sp>
        <p:nvSpPr>
          <p:cNvPr id="195588" name="Text Box 4"/>
          <p:cNvSpPr txBox="1">
            <a:spLocks noChangeArrowheads="1"/>
          </p:cNvSpPr>
          <p:nvPr/>
        </p:nvSpPr>
        <p:spPr bwMode="auto">
          <a:xfrm>
            <a:off x="1556385" y="2369995"/>
            <a:ext cx="6929437" cy="70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defRPr/>
            </a:pPr>
            <a:r>
              <a:rPr lang="ja-JP" altLang="en-US" sz="3000" dirty="0">
                <a:effectLst>
                  <a:outerShdw blurRad="38100" dist="38100" dir="2700000" algn="tl">
                    <a:srgbClr val="FFFFFF"/>
                  </a:outerShdw>
                </a:effectLst>
                <a:latin typeface="Meiryo UI" panose="020B0604030504040204" pitchFamily="50" charset="-128"/>
                <a:ea typeface="Meiryo UI" panose="020B0604030504040204" pitchFamily="50" charset="-128"/>
              </a:rPr>
              <a:t>どうする</a:t>
            </a:r>
            <a:r>
              <a:rPr lang="ja-JP" altLang="en-US" sz="3000" b="1" dirty="0">
                <a:latin typeface="Meiryo UI" panose="020B0604030504040204" pitchFamily="50" charset="-128"/>
                <a:ea typeface="Meiryo UI" panose="020B0604030504040204" pitchFamily="50" charset="-128"/>
              </a:rPr>
              <a:t>　　　　</a:t>
            </a:r>
            <a:r>
              <a:rPr lang="en-US" altLang="ja-JP" sz="4100" b="1" dirty="0">
                <a:ln w="17780" cmpd="sng">
                  <a:solidFill>
                    <a:srgbClr val="FFFFFF"/>
                  </a:solidFill>
                  <a:prstDash val="solid"/>
                  <a:miter lim="800000"/>
                </a:ln>
                <a:solidFill>
                  <a:srgbClr val="FF0000"/>
                </a:solidFill>
                <a:effectLst>
                  <a:outerShdw blurRad="50800" algn="tl" rotWithShape="0">
                    <a:srgbClr val="000000"/>
                  </a:outerShdw>
                </a:effectLst>
                <a:latin typeface="BIZ UDPゴシック" panose="020B0400000000000000" pitchFamily="50" charset="-128"/>
                <a:ea typeface="BIZ UDPゴシック" panose="020B0400000000000000" pitchFamily="50" charset="-128"/>
              </a:rPr>
              <a:t>30</a:t>
            </a:r>
            <a:r>
              <a:rPr lang="ja-JP" altLang="en-US" sz="4100" b="1" dirty="0">
                <a:ln w="1778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a:t>
            </a:r>
            <a:r>
              <a:rPr lang="ja-JP" altLang="en-US" sz="2700" b="1" dirty="0">
                <a:ln w="1778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（約</a:t>
            </a:r>
            <a:r>
              <a:rPr lang="en-US" altLang="ja-JP" sz="2700" b="1" dirty="0">
                <a:ln w="1778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70</a:t>
            </a:r>
            <a:r>
              <a:rPr lang="ja-JP" altLang="en-US" sz="2700" b="1" dirty="0">
                <a:ln w="1778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分）</a:t>
            </a:r>
            <a:r>
              <a:rPr lang="ja-JP" altLang="en-US" sz="3000" dirty="0">
                <a:effectLst>
                  <a:outerShdw blurRad="38100" dist="38100" dir="2700000" algn="tl">
                    <a:srgbClr val="000000"/>
                  </a:outerShdw>
                </a:effectLst>
                <a:latin typeface="Meiryo UI" panose="020B0604030504040204" pitchFamily="50" charset="-128"/>
                <a:ea typeface="Meiryo UI" panose="020B0604030504040204" pitchFamily="50" charset="-128"/>
              </a:rPr>
              <a:t>削減する</a:t>
            </a:r>
          </a:p>
        </p:txBody>
      </p:sp>
      <p:sp>
        <p:nvSpPr>
          <p:cNvPr id="1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目標の設定</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206566" y="380356"/>
            <a:ext cx="8783198" cy="484748"/>
          </a:xfrm>
          <a:prstGeom prst="rect">
            <a:avLst/>
          </a:prstGeom>
          <a:noFill/>
        </p:spPr>
        <p:txBody>
          <a:bodyPr wrap="square" lIns="68580" tIns="34290" rIns="68580" bIns="34290" rtlCol="0">
            <a:spAutoFit/>
          </a:bodyPr>
          <a:lstStyle/>
          <a:p>
            <a:r>
              <a:rPr lang="ja-JP" altLang="en-US" sz="24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製造部長方針　　　</a:t>
            </a:r>
            <a:r>
              <a:rPr lang="en-US" altLang="ja-JP" sz="24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a:t>
            </a:r>
            <a:r>
              <a:rPr lang="ja-JP" altLang="en-US" sz="2400" b="1" dirty="0">
                <a:ln w="1270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標準作業を見直し徹底した無駄作業の削減</a:t>
            </a:r>
            <a:r>
              <a:rPr lang="en-US" altLang="ja-JP" sz="24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a:t>
            </a:r>
            <a:r>
              <a:rPr lang="ja-JP" altLang="en-US" sz="27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　</a:t>
            </a:r>
          </a:p>
        </p:txBody>
      </p:sp>
      <p:sp>
        <p:nvSpPr>
          <p:cNvPr id="9" name="Text Box 4"/>
          <p:cNvSpPr txBox="1">
            <a:spLocks noChangeArrowheads="1"/>
          </p:cNvSpPr>
          <p:nvPr/>
        </p:nvSpPr>
        <p:spPr bwMode="auto">
          <a:xfrm>
            <a:off x="564944" y="3826450"/>
            <a:ext cx="7771291" cy="900247"/>
          </a:xfrm>
          <a:prstGeom prst="rect">
            <a:avLst/>
          </a:prstGeom>
          <a:ln w="76200"/>
        </p:spPr>
        <p:style>
          <a:lnRef idx="2">
            <a:schemeClr val="accent3"/>
          </a:lnRef>
          <a:fillRef idx="1">
            <a:schemeClr val="lt1"/>
          </a:fillRef>
          <a:effectRef idx="0">
            <a:schemeClr val="accent3"/>
          </a:effectRef>
          <a:fontRef idx="minor">
            <a:schemeClr val="dk1"/>
          </a:fontRef>
        </p:style>
        <p:txBody>
          <a:bodyPr wrap="square" lIns="68580" tIns="34290" rIns="68580" bIns="34290">
            <a:spAutoFit/>
          </a:bodyPr>
          <a:lstStyle/>
          <a:p>
            <a:pPr algn="ctr" eaLnBrk="1" hangingPunct="1">
              <a:defRPr/>
            </a:pPr>
            <a:r>
              <a:rPr lang="ja-JP" altLang="en-US" sz="2700" dirty="0">
                <a:effectLst>
                  <a:outerShdw blurRad="38100" dist="38100" dir="2700000" algn="tl">
                    <a:srgbClr val="000000"/>
                  </a:outerShdw>
                </a:effectLst>
                <a:latin typeface="Meiryo UI" panose="020B0604030504040204" pitchFamily="50" charset="-128"/>
                <a:ea typeface="Meiryo UI" panose="020B0604030504040204" pitchFamily="50" charset="-128"/>
              </a:rPr>
              <a:t>生産方針の</a:t>
            </a:r>
            <a:r>
              <a:rPr lang="en-US" altLang="ja-JP" sz="2700" dirty="0">
                <a:effectLst>
                  <a:outerShdw blurRad="38100" dist="38100" dir="2700000" algn="tl">
                    <a:srgbClr val="000000"/>
                  </a:outerShdw>
                </a:effectLst>
                <a:latin typeface="Meiryo UI" panose="020B0604030504040204" pitchFamily="50" charset="-128"/>
                <a:ea typeface="Meiryo UI" panose="020B0604030504040204" pitchFamily="50" charset="-128"/>
              </a:rPr>
              <a:t>【</a:t>
            </a:r>
            <a:r>
              <a:rPr lang="en-US" altLang="ja-JP" sz="27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1</a:t>
            </a:r>
            <a:r>
              <a:rPr lang="ja-JP" altLang="en-US" sz="27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直当りの生産性</a:t>
            </a:r>
            <a:r>
              <a:rPr lang="en-US" altLang="ja-JP" sz="27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10</a:t>
            </a:r>
            <a:r>
              <a:rPr lang="ja-JP" altLang="en-US" sz="27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％向上</a:t>
            </a:r>
            <a:r>
              <a:rPr lang="en-US" altLang="ja-JP" sz="2700" dirty="0">
                <a:effectLst>
                  <a:outerShdw blurRad="38100" dist="38100" dir="2700000" algn="tl">
                    <a:srgbClr val="000000"/>
                  </a:outerShdw>
                </a:effectLst>
                <a:latin typeface="Meiryo UI" panose="020B0604030504040204" pitchFamily="50" charset="-128"/>
                <a:ea typeface="Meiryo UI" panose="020B0604030504040204" pitchFamily="50" charset="-128"/>
              </a:rPr>
              <a:t>】</a:t>
            </a:r>
            <a:r>
              <a:rPr lang="ja-JP" altLang="en-US" sz="2700" dirty="0">
                <a:effectLst>
                  <a:outerShdw blurRad="38100" dist="38100" dir="2700000" algn="tl">
                    <a:srgbClr val="000000"/>
                  </a:outerShdw>
                </a:effectLst>
                <a:latin typeface="Meiryo UI" panose="020B0604030504040204" pitchFamily="50" charset="-128"/>
                <a:ea typeface="Meiryo UI" panose="020B0604030504040204" pitchFamily="50" charset="-128"/>
              </a:rPr>
              <a:t>に基づいて</a:t>
            </a:r>
            <a:endParaRPr lang="en-US" altLang="ja-JP" sz="2700" dirty="0">
              <a:effectLst>
                <a:outerShdw blurRad="38100" dist="38100" dir="2700000" algn="tl">
                  <a:srgbClr val="000000"/>
                </a:outerShdw>
              </a:effectLst>
              <a:latin typeface="Meiryo UI" panose="020B0604030504040204" pitchFamily="50" charset="-128"/>
              <a:ea typeface="Meiryo UI" panose="020B0604030504040204" pitchFamily="50" charset="-128"/>
            </a:endParaRPr>
          </a:p>
          <a:p>
            <a:pPr algn="ctr" eaLnBrk="1" hangingPunct="1">
              <a:defRPr/>
            </a:pPr>
            <a:r>
              <a:rPr lang="ja-JP" altLang="en-US" sz="2700" dirty="0">
                <a:effectLst>
                  <a:outerShdw blurRad="38100" dist="38100" dir="2700000" algn="tl">
                    <a:srgbClr val="000000"/>
                  </a:outerShdw>
                </a:effectLst>
                <a:latin typeface="Meiryo UI" panose="020B0604030504040204" pitchFamily="50" charset="-128"/>
                <a:ea typeface="Meiryo UI" panose="020B0604030504040204" pitchFamily="50" charset="-128"/>
              </a:rPr>
              <a:t>生産時間を約</a:t>
            </a:r>
            <a:r>
              <a:rPr lang="en-US" altLang="ja-JP" sz="2700" dirty="0">
                <a:effectLst>
                  <a:outerShdw blurRad="38100" dist="38100" dir="2700000" algn="tl">
                    <a:srgbClr val="000000"/>
                  </a:outerShdw>
                </a:effectLst>
                <a:latin typeface="Meiryo UI" panose="020B0604030504040204" pitchFamily="50" charset="-128"/>
                <a:ea typeface="Meiryo UI" panose="020B0604030504040204" pitchFamily="50" charset="-128"/>
              </a:rPr>
              <a:t>1</a:t>
            </a:r>
            <a:r>
              <a:rPr lang="ja-JP" altLang="en-US" sz="2700" dirty="0">
                <a:effectLst>
                  <a:outerShdw blurRad="38100" dist="38100" dir="2700000" algn="tl">
                    <a:srgbClr val="000000"/>
                  </a:outerShdw>
                </a:effectLst>
                <a:latin typeface="Meiryo UI" panose="020B0604030504040204" pitchFamily="50" charset="-128"/>
                <a:ea typeface="Meiryo UI" panose="020B0604030504040204" pitchFamily="50" charset="-128"/>
              </a:rPr>
              <a:t>時間伸ばす必要がある。</a:t>
            </a:r>
            <a:endParaRPr lang="en-US" altLang="ja-JP" sz="2700" dirty="0">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sp>
        <p:nvSpPr>
          <p:cNvPr id="10" name="Text Box 4"/>
          <p:cNvSpPr txBox="1">
            <a:spLocks noChangeArrowheads="1"/>
          </p:cNvSpPr>
          <p:nvPr/>
        </p:nvSpPr>
        <p:spPr bwMode="auto">
          <a:xfrm>
            <a:off x="4139565" y="3183192"/>
            <a:ext cx="881539" cy="484748"/>
          </a:xfrm>
          <a:prstGeom prst="rect">
            <a:avLst/>
          </a:prstGeom>
          <a:ln w="76200"/>
        </p:spPr>
        <p:style>
          <a:lnRef idx="2">
            <a:schemeClr val="accent3"/>
          </a:lnRef>
          <a:fillRef idx="1">
            <a:schemeClr val="lt1"/>
          </a:fillRef>
          <a:effectRef idx="0">
            <a:schemeClr val="accent3"/>
          </a:effectRef>
          <a:fontRef idx="minor">
            <a:schemeClr val="dk1"/>
          </a:fontRef>
        </p:style>
        <p:txBody>
          <a:bodyPr wrap="square" lIns="68580" tIns="34290" rIns="68580" bIns="34290">
            <a:spAutoFit/>
          </a:bodyPr>
          <a:lstStyle/>
          <a:p>
            <a:pPr algn="ctr" eaLnBrk="1" hangingPunct="1">
              <a:defRPr/>
            </a:pPr>
            <a:r>
              <a:rPr lang="ja-JP" altLang="en-US" sz="2700" dirty="0">
                <a:effectLst>
                  <a:outerShdw blurRad="38100" dist="38100" dir="2700000" algn="tl">
                    <a:srgbClr val="000000"/>
                  </a:outerShdw>
                </a:effectLst>
                <a:latin typeface="Meiryo UI" panose="020B0604030504040204" pitchFamily="50" charset="-128"/>
                <a:ea typeface="Meiryo UI" panose="020B0604030504040204" pitchFamily="50" charset="-128"/>
              </a:rPr>
              <a:t>根拠</a:t>
            </a:r>
            <a:endParaRPr lang="en-US" altLang="ja-JP" sz="2700" dirty="0">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9775854"/>
      </p:ext>
    </p:extLst>
  </p:cSld>
  <p:clrMapOvr>
    <a:masterClrMapping/>
  </p:clrMapOvr>
  <mc:AlternateContent xmlns:mc="http://schemas.openxmlformats.org/markup-compatibility/2006" xmlns:p14="http://schemas.microsoft.com/office/powerpoint/2010/main">
    <mc:Choice Requires="p14">
      <p:transition spd="slow" p14:dur="2000" advTm="13833"/>
    </mc:Choice>
    <mc:Fallback xmlns="">
      <p:transition spd="slow" advTm="1383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8065" y="3669502"/>
            <a:ext cx="8975763" cy="720212"/>
          </a:xfrm>
          <a:prstGeom prst="rect">
            <a:avLst/>
          </a:prstGeom>
          <a:ln w="76200"/>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a:endParaRPr kumimoji="1" lang="ja-JP" altLang="en-US"/>
          </a:p>
        </p:txBody>
      </p:sp>
      <p:sp>
        <p:nvSpPr>
          <p:cNvPr id="19" name="正方形/長方形 18"/>
          <p:cNvSpPr/>
          <p:nvPr/>
        </p:nvSpPr>
        <p:spPr>
          <a:xfrm>
            <a:off x="70445" y="2347457"/>
            <a:ext cx="8975763" cy="720212"/>
          </a:xfrm>
          <a:prstGeom prst="rect">
            <a:avLst/>
          </a:prstGeom>
          <a:ln w="76200"/>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endParaRPr kumimoji="1" lang="ja-JP" altLang="en-US"/>
          </a:p>
        </p:txBody>
      </p:sp>
      <p:sp>
        <p:nvSpPr>
          <p:cNvPr id="20" name="正方形/長方形 19"/>
          <p:cNvSpPr/>
          <p:nvPr/>
        </p:nvSpPr>
        <p:spPr>
          <a:xfrm>
            <a:off x="76200" y="1058835"/>
            <a:ext cx="8975763" cy="720212"/>
          </a:xfrm>
          <a:prstGeom prst="rect">
            <a:avLst/>
          </a:prstGeom>
          <a:ln w="76200"/>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195586" name="Text Box 2"/>
          <p:cNvSpPr txBox="1">
            <a:spLocks noChangeArrowheads="1"/>
          </p:cNvSpPr>
          <p:nvPr/>
        </p:nvSpPr>
        <p:spPr bwMode="auto">
          <a:xfrm>
            <a:off x="1928005" y="3105769"/>
            <a:ext cx="5127846"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3000" b="1" dirty="0">
                <a:latin typeface="BIZ UDPゴシック" panose="020B0400000000000000" pitchFamily="50" charset="-128"/>
                <a:ea typeface="BIZ UDPゴシック" panose="020B0400000000000000" pitchFamily="50" charset="-128"/>
              </a:rPr>
              <a:t>人件費</a:t>
            </a:r>
            <a:r>
              <a:rPr lang="en-US" altLang="ja-JP" sz="3000" b="1" dirty="0">
                <a:latin typeface="BIZ UDPゴシック" panose="020B0400000000000000" pitchFamily="50" charset="-128"/>
                <a:ea typeface="BIZ UDPゴシック" panose="020B0400000000000000" pitchFamily="50" charset="-128"/>
              </a:rPr>
              <a:t>3</a:t>
            </a:r>
            <a:r>
              <a:rPr lang="ja-JP" altLang="en-US" sz="3000" b="1" dirty="0">
                <a:latin typeface="BIZ UDPゴシック" panose="020B0400000000000000" pitchFamily="50" charset="-128"/>
                <a:ea typeface="BIZ UDPゴシック" panose="020B0400000000000000" pitchFamily="50" charset="-128"/>
              </a:rPr>
              <a:t>人分￥</a:t>
            </a:r>
            <a:r>
              <a:rPr lang="en-US" altLang="ja-JP" sz="3000" b="1" dirty="0">
                <a:latin typeface="BIZ UDPゴシック" panose="020B0400000000000000" pitchFamily="50" charset="-128"/>
                <a:ea typeface="BIZ UDPゴシック" panose="020B0400000000000000" pitchFamily="50" charset="-128"/>
              </a:rPr>
              <a:t>6,000×</a:t>
            </a:r>
            <a:r>
              <a:rPr lang="ja-JP" altLang="en-US" sz="3000" b="1" dirty="0">
                <a:latin typeface="BIZ UDPゴシック" panose="020B0400000000000000" pitchFamily="50" charset="-128"/>
                <a:ea typeface="BIZ UDPゴシック" panose="020B0400000000000000" pitchFamily="50" charset="-128"/>
              </a:rPr>
              <a:t>時間</a:t>
            </a:r>
            <a:endPar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目標の設定</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39419" y="389335"/>
            <a:ext cx="2467968" cy="438581"/>
          </a:xfrm>
          <a:prstGeom prst="rect">
            <a:avLst/>
          </a:prstGeom>
          <a:noFill/>
        </p:spPr>
        <p:txBody>
          <a:bodyPr wrap="square" lIns="68580" tIns="34290" rIns="68580" bIns="34290" rtlCol="0">
            <a:spAutoFit/>
          </a:bodyPr>
          <a:lstStyle/>
          <a:p>
            <a:r>
              <a:rPr lang="ja-JP" altLang="en-US" sz="21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年間予想効果金額</a:t>
            </a:r>
            <a:r>
              <a:rPr lang="ja-JP" altLang="en-US" sz="24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　</a:t>
            </a:r>
          </a:p>
        </p:txBody>
      </p:sp>
      <p:sp>
        <p:nvSpPr>
          <p:cNvPr id="5" name="Text Box 2"/>
          <p:cNvSpPr txBox="1">
            <a:spLocks noChangeArrowheads="1"/>
          </p:cNvSpPr>
          <p:nvPr/>
        </p:nvSpPr>
        <p:spPr bwMode="auto">
          <a:xfrm>
            <a:off x="363004" y="1094569"/>
            <a:ext cx="3450705"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建浴時間　　</a:t>
            </a: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４７分</a:t>
            </a:r>
          </a:p>
        </p:txBody>
      </p:sp>
      <p:sp>
        <p:nvSpPr>
          <p:cNvPr id="6" name="Text Box 2"/>
          <p:cNvSpPr txBox="1">
            <a:spLocks noChangeArrowheads="1"/>
          </p:cNvSpPr>
          <p:nvPr/>
        </p:nvSpPr>
        <p:spPr bwMode="auto">
          <a:xfrm>
            <a:off x="5513535" y="1093372"/>
            <a:ext cx="2238835"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74.1</a:t>
            </a: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分削減</a:t>
            </a:r>
          </a:p>
        </p:txBody>
      </p:sp>
      <p:sp>
        <p:nvSpPr>
          <p:cNvPr id="7" name="Text Box 2"/>
          <p:cNvSpPr txBox="1">
            <a:spLocks noChangeArrowheads="1"/>
          </p:cNvSpPr>
          <p:nvPr/>
        </p:nvSpPr>
        <p:spPr bwMode="auto">
          <a:xfrm>
            <a:off x="3510362" y="482647"/>
            <a:ext cx="1876956"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30</a:t>
            </a: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％削減</a:t>
            </a:r>
          </a:p>
        </p:txBody>
      </p:sp>
      <p:sp>
        <p:nvSpPr>
          <p:cNvPr id="2" name="右矢印 1"/>
          <p:cNvSpPr/>
          <p:nvPr/>
        </p:nvSpPr>
        <p:spPr>
          <a:xfrm>
            <a:off x="4114800" y="1248043"/>
            <a:ext cx="733806" cy="363474"/>
          </a:xfrm>
          <a:prstGeom prst="rightArrow">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kumimoji="1" lang="ja-JP" altLang="en-US"/>
          </a:p>
        </p:txBody>
      </p:sp>
      <p:sp>
        <p:nvSpPr>
          <p:cNvPr id="9" name="Text Box 2"/>
          <p:cNvSpPr txBox="1">
            <a:spLocks noChangeArrowheads="1"/>
          </p:cNvSpPr>
          <p:nvPr/>
        </p:nvSpPr>
        <p:spPr bwMode="auto">
          <a:xfrm>
            <a:off x="1902204" y="1803086"/>
            <a:ext cx="5433218"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3000" b="1" dirty="0">
                <a:latin typeface="BIZ UDPゴシック" panose="020B0400000000000000" pitchFamily="50" charset="-128"/>
                <a:ea typeface="BIZ UDPゴシック" panose="020B0400000000000000" pitchFamily="50" charset="-128"/>
              </a:rPr>
              <a:t>3</a:t>
            </a:r>
            <a:r>
              <a:rPr lang="ja-JP" altLang="en-US" sz="3000" b="1" dirty="0">
                <a:latin typeface="BIZ UDPゴシック" panose="020B0400000000000000" pitchFamily="50" charset="-128"/>
                <a:ea typeface="BIZ UDPゴシック" panose="020B0400000000000000" pitchFamily="50" charset="-128"/>
              </a:rPr>
              <a:t>週に</a:t>
            </a:r>
            <a:r>
              <a:rPr lang="en-US" altLang="ja-JP" sz="3000" b="1" dirty="0">
                <a:latin typeface="BIZ UDPゴシック" panose="020B0400000000000000" pitchFamily="50" charset="-128"/>
                <a:ea typeface="BIZ UDPゴシック" panose="020B0400000000000000" pitchFamily="50" charset="-128"/>
              </a:rPr>
              <a:t>1</a:t>
            </a:r>
            <a:r>
              <a:rPr lang="ja-JP" altLang="en-US" sz="3000" b="1" dirty="0">
                <a:latin typeface="BIZ UDPゴシック" panose="020B0400000000000000" pitchFamily="50" charset="-128"/>
                <a:ea typeface="BIZ UDPゴシック" panose="020B0400000000000000" pitchFamily="50" charset="-128"/>
              </a:rPr>
              <a:t>回なので年</a:t>
            </a:r>
            <a:r>
              <a:rPr lang="en-US" altLang="ja-JP" sz="3000" b="1" dirty="0">
                <a:latin typeface="BIZ UDPゴシック" panose="020B0400000000000000" pitchFamily="50" charset="-128"/>
                <a:ea typeface="BIZ UDPゴシック" panose="020B0400000000000000" pitchFamily="50" charset="-128"/>
              </a:rPr>
              <a:t>/17</a:t>
            </a:r>
            <a:r>
              <a:rPr lang="ja-JP" altLang="en-US" sz="3000" b="1" dirty="0">
                <a:latin typeface="BIZ UDPゴシック" panose="020B0400000000000000" pitchFamily="50" charset="-128"/>
                <a:ea typeface="BIZ UDPゴシック" panose="020B0400000000000000" pitchFamily="50" charset="-128"/>
              </a:rPr>
              <a:t>回（ｔ数）</a:t>
            </a:r>
            <a:endPar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0" name="Text Box 2"/>
          <p:cNvSpPr txBox="1">
            <a:spLocks noChangeArrowheads="1"/>
          </p:cNvSpPr>
          <p:nvPr/>
        </p:nvSpPr>
        <p:spPr bwMode="auto">
          <a:xfrm>
            <a:off x="668687" y="3772242"/>
            <a:ext cx="7823296"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6,000</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21</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時間　　＝</a:t>
            </a: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126,000</a:t>
            </a:r>
            <a:endPar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1" name="Text Box 2"/>
          <p:cNvSpPr txBox="1">
            <a:spLocks noChangeArrowheads="1"/>
          </p:cNvSpPr>
          <p:nvPr/>
        </p:nvSpPr>
        <p:spPr bwMode="auto">
          <a:xfrm>
            <a:off x="12861" y="2425225"/>
            <a:ext cx="4633721"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74.1</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分　　</a:t>
            </a: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17</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回　　＝</a:t>
            </a:r>
          </a:p>
        </p:txBody>
      </p:sp>
      <p:sp>
        <p:nvSpPr>
          <p:cNvPr id="14" name="Text Box 2"/>
          <p:cNvSpPr txBox="1">
            <a:spLocks noChangeArrowheads="1"/>
          </p:cNvSpPr>
          <p:nvPr/>
        </p:nvSpPr>
        <p:spPr bwMode="auto">
          <a:xfrm>
            <a:off x="7233784" y="2417466"/>
            <a:ext cx="1827665"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約</a:t>
            </a: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21</a:t>
            </a: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時間</a:t>
            </a:r>
          </a:p>
        </p:txBody>
      </p:sp>
      <p:sp>
        <p:nvSpPr>
          <p:cNvPr id="15" name="Text Box 2"/>
          <p:cNvSpPr txBox="1">
            <a:spLocks noChangeArrowheads="1"/>
          </p:cNvSpPr>
          <p:nvPr/>
        </p:nvSpPr>
        <p:spPr bwMode="auto">
          <a:xfrm>
            <a:off x="4581044" y="2425225"/>
            <a:ext cx="2694488"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1259.7</a:t>
            </a: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分　＝</a:t>
            </a:r>
          </a:p>
        </p:txBody>
      </p:sp>
      <p:sp>
        <p:nvSpPr>
          <p:cNvPr id="16" name="正方形/長方形 15"/>
          <p:cNvSpPr/>
          <p:nvPr/>
        </p:nvSpPr>
        <p:spPr>
          <a:xfrm>
            <a:off x="1236139" y="4544457"/>
            <a:ext cx="6481184" cy="470971"/>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 name="正方形/長方形 2"/>
          <p:cNvSpPr/>
          <p:nvPr/>
        </p:nvSpPr>
        <p:spPr>
          <a:xfrm>
            <a:off x="1214618" y="4527932"/>
            <a:ext cx="6481184" cy="47097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7" name="Text Box 2"/>
          <p:cNvSpPr txBox="1">
            <a:spLocks noChangeArrowheads="1"/>
          </p:cNvSpPr>
          <p:nvPr/>
        </p:nvSpPr>
        <p:spPr bwMode="auto">
          <a:xfrm>
            <a:off x="1725088" y="4459725"/>
            <a:ext cx="5551039"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年間予想効果　　約￥</a:t>
            </a: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126,000</a:t>
            </a:r>
            <a:endPar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30582890"/>
      </p:ext>
    </p:extLst>
  </p:cSld>
  <p:clrMapOvr>
    <a:masterClrMapping/>
  </p:clrMapOvr>
  <mc:AlternateContent xmlns:mc="http://schemas.openxmlformats.org/markup-compatibility/2006" xmlns:p14="http://schemas.microsoft.com/office/powerpoint/2010/main">
    <mc:Choice Requires="p14">
      <p:transition spd="slow" p14:dur="2000" advTm="12307"/>
    </mc:Choice>
    <mc:Fallback xmlns="">
      <p:transition spd="slow" advTm="1230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角丸四角形 94"/>
          <p:cNvSpPr/>
          <p:nvPr/>
        </p:nvSpPr>
        <p:spPr>
          <a:xfrm>
            <a:off x="580039" y="2356435"/>
            <a:ext cx="2514969" cy="1392312"/>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sp>
        <p:nvSpPr>
          <p:cNvPr id="71"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要因解析</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98" name="テキスト ボックス 97"/>
          <p:cNvSpPr txBox="1"/>
          <p:nvPr/>
        </p:nvSpPr>
        <p:spPr>
          <a:xfrm>
            <a:off x="607100" y="2759380"/>
            <a:ext cx="2487908" cy="715580"/>
          </a:xfrm>
          <a:prstGeom prst="rect">
            <a:avLst/>
          </a:prstGeom>
          <a:noFill/>
        </p:spPr>
        <p:txBody>
          <a:bodyPr wrap="squar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リューベ建浴</a:t>
            </a:r>
            <a:r>
              <a:rPr lang="ja-JP" altLang="en-US" sz="2100" b="1" dirty="0"/>
              <a:t>準備に　　時間が掛かっている</a:t>
            </a:r>
            <a:endParaRPr lang="en-US" altLang="ja-JP" sz="2100" b="1" dirty="0"/>
          </a:p>
        </p:txBody>
      </p:sp>
      <p:sp>
        <p:nvSpPr>
          <p:cNvPr id="16" name="テキスト ボックス 15"/>
          <p:cNvSpPr txBox="1"/>
          <p:nvPr/>
        </p:nvSpPr>
        <p:spPr>
          <a:xfrm>
            <a:off x="607100" y="768991"/>
            <a:ext cx="7757172" cy="438581"/>
          </a:xfrm>
          <a:prstGeom prst="rect">
            <a:avLst/>
          </a:prstGeom>
          <a:noFill/>
        </p:spPr>
        <p:txBody>
          <a:bodyPr wrap="none" lIns="68580" tIns="34290" rIns="68580" bIns="34290" rtlCol="0">
            <a:spAutoFit/>
          </a:bodyPr>
          <a:lstStyle/>
          <a:p>
            <a:r>
              <a:rPr lang="ja-JP" altLang="en-US" sz="2400" b="1" dirty="0"/>
              <a:t>現状把握の結果からメンバー全員でブレーンストーミング</a:t>
            </a:r>
          </a:p>
        </p:txBody>
      </p:sp>
      <p:pic>
        <p:nvPicPr>
          <p:cNvPr id="1026" name="Picture 2" descr="C:\Users\h-2-gen2\AppData\Local\Microsoft\Windows\INetCache\IE\8NFULZ4P\meeting_informal_business_team_chatting_office_people_smile-4805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7" y="1532161"/>
            <a:ext cx="5127395" cy="341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15613"/>
      </p:ext>
    </p:extLst>
  </p:cSld>
  <p:clrMapOvr>
    <a:masterClrMapping/>
  </p:clrMapOvr>
  <mc:AlternateContent xmlns:mc="http://schemas.openxmlformats.org/markup-compatibility/2006" xmlns:p14="http://schemas.microsoft.com/office/powerpoint/2010/main">
    <mc:Choice Requires="p14">
      <p:transition spd="slow" p14:dur="2000" advTm="7086"/>
    </mc:Choice>
    <mc:Fallback xmlns="">
      <p:transition spd="slow" advTm="708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91835" y="305715"/>
            <a:ext cx="175432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＜特性要因図＞</a:t>
            </a:r>
          </a:p>
        </p:txBody>
      </p:sp>
      <p:sp>
        <p:nvSpPr>
          <p:cNvPr id="24580" name="Text Box 6"/>
          <p:cNvSpPr txBox="1">
            <a:spLocks noChangeArrowheads="1"/>
          </p:cNvSpPr>
          <p:nvPr/>
        </p:nvSpPr>
        <p:spPr bwMode="auto">
          <a:xfrm>
            <a:off x="8241141" y="2624450"/>
            <a:ext cx="415498" cy="6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68580" tIns="34290" rIns="68580" bIns="3429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ja-JP" sz="1800" b="1">
              <a:solidFill>
                <a:schemeClr val="bg1"/>
              </a:solidFill>
              <a:latin typeface="Meiryo UI" panose="020B0604030504040204" pitchFamily="50" charset="-128"/>
              <a:ea typeface="Meiryo UI" panose="020B0604030504040204" pitchFamily="50" charset="-128"/>
            </a:endParaRPr>
          </a:p>
        </p:txBody>
      </p:sp>
      <p:sp>
        <p:nvSpPr>
          <p:cNvPr id="24581" name="Line 7"/>
          <p:cNvSpPr>
            <a:spLocks noChangeShapeType="1"/>
          </p:cNvSpPr>
          <p:nvPr/>
        </p:nvSpPr>
        <p:spPr bwMode="auto">
          <a:xfrm flipV="1">
            <a:off x="396608" y="2624457"/>
            <a:ext cx="7932144" cy="0"/>
          </a:xfrm>
          <a:prstGeom prst="line">
            <a:avLst/>
          </a:prstGeom>
          <a:noFill/>
          <a:ln w="1270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a:latin typeface="Meiryo UI" panose="020B0604030504040204" pitchFamily="50" charset="-128"/>
              <a:ea typeface="Meiryo UI" panose="020B0604030504040204" pitchFamily="50" charset="-128"/>
            </a:endParaRPr>
          </a:p>
        </p:txBody>
      </p:sp>
      <p:sp>
        <p:nvSpPr>
          <p:cNvPr id="24582" name="Line 8"/>
          <p:cNvSpPr>
            <a:spLocks noChangeShapeType="1"/>
          </p:cNvSpPr>
          <p:nvPr/>
        </p:nvSpPr>
        <p:spPr bwMode="auto">
          <a:xfrm>
            <a:off x="5466724" y="715551"/>
            <a:ext cx="994668" cy="1908906"/>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24583" name="Line 9"/>
          <p:cNvSpPr>
            <a:spLocks noChangeShapeType="1"/>
          </p:cNvSpPr>
          <p:nvPr/>
        </p:nvSpPr>
        <p:spPr bwMode="auto">
          <a:xfrm>
            <a:off x="2244285" y="723814"/>
            <a:ext cx="746795" cy="190064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24584" name="Line 10"/>
          <p:cNvSpPr>
            <a:spLocks noChangeShapeType="1"/>
          </p:cNvSpPr>
          <p:nvPr/>
        </p:nvSpPr>
        <p:spPr bwMode="auto">
          <a:xfrm flipV="1">
            <a:off x="2244285" y="2624457"/>
            <a:ext cx="746795" cy="191489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24585" name="Rectangle 11"/>
          <p:cNvSpPr>
            <a:spLocks noChangeArrowheads="1"/>
          </p:cNvSpPr>
          <p:nvPr/>
        </p:nvSpPr>
        <p:spPr bwMode="auto">
          <a:xfrm>
            <a:off x="4873650" y="371030"/>
            <a:ext cx="1219200" cy="3429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r>
              <a:rPr lang="ja-JP" altLang="en-US" sz="2100" b="1" dirty="0">
                <a:latin typeface="Meiryo UI" panose="020B0604030504040204" pitchFamily="50" charset="-128"/>
                <a:ea typeface="Meiryo UI" panose="020B0604030504040204" pitchFamily="50" charset="-128"/>
              </a:rPr>
              <a:t>設備</a:t>
            </a:r>
          </a:p>
        </p:txBody>
      </p:sp>
      <p:sp>
        <p:nvSpPr>
          <p:cNvPr id="24586" name="Rectangle 12"/>
          <p:cNvSpPr>
            <a:spLocks noChangeArrowheads="1"/>
          </p:cNvSpPr>
          <p:nvPr/>
        </p:nvSpPr>
        <p:spPr bwMode="auto">
          <a:xfrm>
            <a:off x="1634685" y="379293"/>
            <a:ext cx="1219200" cy="3429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r>
              <a:rPr lang="ja-JP" altLang="en-US" sz="2100" b="1" dirty="0">
                <a:latin typeface="Meiryo UI" panose="020B0604030504040204" pitchFamily="50" charset="-128"/>
                <a:ea typeface="Meiryo UI" panose="020B0604030504040204" pitchFamily="50" charset="-128"/>
              </a:rPr>
              <a:t>材料</a:t>
            </a:r>
          </a:p>
        </p:txBody>
      </p:sp>
      <p:sp>
        <p:nvSpPr>
          <p:cNvPr id="24587" name="Rectangle 13"/>
          <p:cNvSpPr>
            <a:spLocks noChangeArrowheads="1"/>
          </p:cNvSpPr>
          <p:nvPr/>
        </p:nvSpPr>
        <p:spPr bwMode="auto">
          <a:xfrm>
            <a:off x="1634685" y="4539347"/>
            <a:ext cx="1219200" cy="3429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r>
              <a:rPr lang="ja-JP" altLang="en-US" sz="2100" b="1" dirty="0">
                <a:latin typeface="Meiryo UI" panose="020B0604030504040204" pitchFamily="50" charset="-128"/>
                <a:ea typeface="Meiryo UI" panose="020B0604030504040204" pitchFamily="50" charset="-128"/>
              </a:rPr>
              <a:t>方法</a:t>
            </a:r>
          </a:p>
        </p:txBody>
      </p:sp>
      <p:sp>
        <p:nvSpPr>
          <p:cNvPr id="24658" name="Text Box 92"/>
          <p:cNvSpPr txBox="1">
            <a:spLocks noChangeArrowheads="1"/>
          </p:cNvSpPr>
          <p:nvPr/>
        </p:nvSpPr>
        <p:spPr bwMode="auto">
          <a:xfrm>
            <a:off x="8403506" y="565986"/>
            <a:ext cx="415498" cy="4284190"/>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68580" tIns="34290" rIns="68580" bIns="3429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algn="ctr" eaLnBrk="1" hangingPunct="1"/>
            <a:r>
              <a:rPr lang="ja-JP" altLang="en-US" sz="1800" b="1" dirty="0">
                <a:latin typeface="Meiryo UI" panose="020B0604030504040204" pitchFamily="50" charset="-128"/>
                <a:ea typeface="Meiryo UI" panose="020B0604030504040204" pitchFamily="50" charset="-128"/>
              </a:rPr>
              <a:t>リューベ建浴準備に時間が掛かっている</a:t>
            </a:r>
          </a:p>
        </p:txBody>
      </p:sp>
      <p:sp>
        <p:nvSpPr>
          <p:cNvPr id="89" name="Line 10"/>
          <p:cNvSpPr>
            <a:spLocks noChangeShapeType="1"/>
          </p:cNvSpPr>
          <p:nvPr/>
        </p:nvSpPr>
        <p:spPr bwMode="auto">
          <a:xfrm flipV="1">
            <a:off x="5696913" y="2624457"/>
            <a:ext cx="764480" cy="195794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0" name="Rectangle 13"/>
          <p:cNvSpPr>
            <a:spLocks noChangeArrowheads="1"/>
          </p:cNvSpPr>
          <p:nvPr/>
        </p:nvSpPr>
        <p:spPr bwMode="auto">
          <a:xfrm>
            <a:off x="5161925" y="4582399"/>
            <a:ext cx="1219200" cy="3429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r>
              <a:rPr lang="ja-JP" altLang="en-US" sz="2100" b="1" dirty="0">
                <a:latin typeface="Meiryo UI" panose="020B0604030504040204" pitchFamily="50" charset="-128"/>
                <a:ea typeface="Meiryo UI" panose="020B0604030504040204" pitchFamily="50" charset="-128"/>
              </a:rPr>
              <a:t>人</a:t>
            </a:r>
          </a:p>
        </p:txBody>
      </p:sp>
      <p:sp>
        <p:nvSpPr>
          <p:cNvPr id="16" name="Line 9"/>
          <p:cNvSpPr>
            <a:spLocks noChangeShapeType="1"/>
          </p:cNvSpPr>
          <p:nvPr/>
        </p:nvSpPr>
        <p:spPr bwMode="auto">
          <a:xfrm>
            <a:off x="2252548" y="2865314"/>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1055" y="1609139"/>
            <a:ext cx="2120447"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段ボールに入っている</a:t>
            </a:r>
          </a:p>
        </p:txBody>
      </p:sp>
      <p:sp>
        <p:nvSpPr>
          <p:cNvPr id="21" name="テキスト ボックス 20"/>
          <p:cNvSpPr txBox="1"/>
          <p:nvPr/>
        </p:nvSpPr>
        <p:spPr>
          <a:xfrm>
            <a:off x="156065" y="2729010"/>
            <a:ext cx="2158721"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業者に液抜きを手配している</a:t>
            </a:r>
          </a:p>
        </p:txBody>
      </p:sp>
      <p:sp>
        <p:nvSpPr>
          <p:cNvPr id="22" name="テキスト ボックス 21"/>
          <p:cNvSpPr txBox="1"/>
          <p:nvPr/>
        </p:nvSpPr>
        <p:spPr>
          <a:xfrm>
            <a:off x="6067584" y="3901646"/>
            <a:ext cx="1187464"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箱が重い</a:t>
            </a:r>
          </a:p>
        </p:txBody>
      </p:sp>
      <p:sp>
        <p:nvSpPr>
          <p:cNvPr id="24" name="テキスト ボックス 23"/>
          <p:cNvSpPr txBox="1"/>
          <p:nvPr/>
        </p:nvSpPr>
        <p:spPr>
          <a:xfrm>
            <a:off x="6812081" y="1962820"/>
            <a:ext cx="1549184"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箱を置く場所が無い</a:t>
            </a:r>
          </a:p>
        </p:txBody>
      </p:sp>
      <p:sp>
        <p:nvSpPr>
          <p:cNvPr id="25" name="テキスト ボックス 24"/>
          <p:cNvSpPr txBox="1"/>
          <p:nvPr/>
        </p:nvSpPr>
        <p:spPr>
          <a:xfrm>
            <a:off x="6197638" y="717617"/>
            <a:ext cx="2285923"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リフトで途中まで移動している</a:t>
            </a:r>
            <a:endParaRPr kumimoji="1" lang="en-US" altLang="ja-JP"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288528" y="3480801"/>
            <a:ext cx="1187464"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b="1" dirty="0">
                <a:latin typeface="Meiryo UI" panose="020B0604030504040204" pitchFamily="50" charset="-128"/>
                <a:ea typeface="Meiryo UI" panose="020B0604030504040204" pitchFamily="50" charset="-128"/>
              </a:rPr>
              <a:t>やることが多い</a:t>
            </a:r>
            <a:endParaRPr kumimoji="1" lang="ja-JP" altLang="en-US"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432815" y="2991082"/>
            <a:ext cx="1513367"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en-US" altLang="ja-JP" b="1" dirty="0">
                <a:latin typeface="Meiryo UI" panose="020B0604030504040204" pitchFamily="50" charset="-128"/>
                <a:ea typeface="Meiryo UI" panose="020B0604030504040204" pitchFamily="50" charset="-128"/>
              </a:rPr>
              <a:t>2</a:t>
            </a:r>
            <a:r>
              <a:rPr kumimoji="1" lang="ja-JP" altLang="en-US" b="1" dirty="0">
                <a:latin typeface="Meiryo UI" panose="020B0604030504040204" pitchFamily="50" charset="-128"/>
                <a:ea typeface="Meiryo UI" panose="020B0604030504040204" pitchFamily="50" charset="-128"/>
              </a:rPr>
              <a:t>日かけている</a:t>
            </a:r>
          </a:p>
        </p:txBody>
      </p:sp>
      <p:sp>
        <p:nvSpPr>
          <p:cNvPr id="29" name="テキスト ボックス 28"/>
          <p:cNvSpPr txBox="1"/>
          <p:nvPr/>
        </p:nvSpPr>
        <p:spPr>
          <a:xfrm>
            <a:off x="2977826" y="2668770"/>
            <a:ext cx="1155212"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b="1" dirty="0">
                <a:latin typeface="Meiryo UI" panose="020B0604030504040204" pitchFamily="50" charset="-128"/>
                <a:ea typeface="Meiryo UI" panose="020B0604030504040204" pitchFamily="50" charset="-128"/>
              </a:rPr>
              <a:t>やることが多い</a:t>
            </a:r>
            <a:endParaRPr kumimoji="1" lang="ja-JP" altLang="en-US"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7152" y="1048331"/>
            <a:ext cx="1575781"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薬品が溶かしずらい</a:t>
            </a:r>
          </a:p>
        </p:txBody>
      </p:sp>
      <p:sp>
        <p:nvSpPr>
          <p:cNvPr id="31" name="テキスト ボックス 30"/>
          <p:cNvSpPr txBox="1"/>
          <p:nvPr/>
        </p:nvSpPr>
        <p:spPr>
          <a:xfrm>
            <a:off x="1399276" y="1405286"/>
            <a:ext cx="1093044"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融点が</a:t>
            </a:r>
            <a:r>
              <a:rPr kumimoji="1" lang="en-US" altLang="ja-JP" b="1" dirty="0">
                <a:latin typeface="Meiryo UI" panose="020B0604030504040204" pitchFamily="50" charset="-128"/>
                <a:ea typeface="Meiryo UI" panose="020B0604030504040204" pitchFamily="50" charset="-128"/>
              </a:rPr>
              <a:t>60℃</a:t>
            </a:r>
            <a:endParaRPr kumimoji="1" lang="ja-JP" altLang="en-US"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559026" y="1187459"/>
            <a:ext cx="1300337"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リフトが入れない</a:t>
            </a:r>
            <a:endParaRPr kumimoji="1" lang="en-US" altLang="ja-JP" b="1"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4768198" y="881412"/>
            <a:ext cx="830731"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柵がある</a:t>
            </a:r>
            <a:endParaRPr kumimoji="1" lang="en-US" altLang="ja-JP" b="1"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396338" y="2862139"/>
            <a:ext cx="1011838"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投入が面倒</a:t>
            </a:r>
          </a:p>
        </p:txBody>
      </p:sp>
      <p:sp>
        <p:nvSpPr>
          <p:cNvPr id="35" name="テキスト ボックス 34"/>
          <p:cNvSpPr txBox="1"/>
          <p:nvPr/>
        </p:nvSpPr>
        <p:spPr>
          <a:xfrm>
            <a:off x="4826312" y="3749360"/>
            <a:ext cx="664582" cy="30008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sz="1500" b="1" dirty="0">
                <a:latin typeface="Meiryo UI" panose="020B0604030504040204" pitchFamily="50" charset="-128"/>
                <a:ea typeface="Meiryo UI" panose="020B0604030504040204" pitchFamily="50" charset="-128"/>
              </a:rPr>
              <a:t>熱い</a:t>
            </a:r>
          </a:p>
        </p:txBody>
      </p:sp>
      <p:sp>
        <p:nvSpPr>
          <p:cNvPr id="38" name="テキスト ボックス 37"/>
          <p:cNvSpPr txBox="1"/>
          <p:nvPr/>
        </p:nvSpPr>
        <p:spPr>
          <a:xfrm>
            <a:off x="2378694" y="4277905"/>
            <a:ext cx="1273397"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手で入れている</a:t>
            </a:r>
            <a:endParaRPr kumimoji="1" lang="en-US" altLang="ja-JP" b="1"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457340" y="4160995"/>
            <a:ext cx="1237787"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箱に入っている</a:t>
            </a:r>
            <a:endParaRPr kumimoji="1" lang="en-US" altLang="ja-JP" b="1"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366560" y="1931525"/>
            <a:ext cx="1081722"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粉末が硬い</a:t>
            </a:r>
            <a:endParaRPr kumimoji="1" lang="en-US" altLang="ja-JP" b="1"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400784" y="3462053"/>
            <a:ext cx="1040452"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運搬が必要</a:t>
            </a:r>
            <a:endParaRPr kumimoji="1" lang="en-US" altLang="ja-JP" b="1"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102152" y="2997014"/>
            <a:ext cx="1585634"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リフトを使用している</a:t>
            </a:r>
            <a:endParaRPr kumimoji="1" lang="en-US" altLang="ja-JP" b="1"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3371433" y="3485388"/>
            <a:ext cx="1382043"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槽の上から入れる</a:t>
            </a:r>
            <a:endParaRPr kumimoji="1" lang="en-US" altLang="ja-JP"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2712706" y="3205372"/>
            <a:ext cx="945746"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水が跳ねる</a:t>
            </a:r>
            <a:endParaRPr kumimoji="1" lang="en-US" altLang="ja-JP" b="1"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7245993" y="1698484"/>
            <a:ext cx="1265181"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b="1" dirty="0">
                <a:latin typeface="Meiryo UI" panose="020B0604030504040204" pitchFamily="50" charset="-128"/>
                <a:ea typeface="Meiryo UI" panose="020B0604030504040204" pitchFamily="50" charset="-128"/>
              </a:rPr>
              <a:t>スペースが狭い</a:t>
            </a:r>
            <a:endParaRPr kumimoji="1" lang="en-US" altLang="ja-JP" b="1"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6325316" y="959292"/>
            <a:ext cx="1940507"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b="1" dirty="0">
                <a:latin typeface="Meiryo UI" panose="020B0604030504040204" pitchFamily="50" charset="-128"/>
                <a:ea typeface="Meiryo UI" panose="020B0604030504040204" pitchFamily="50" charset="-128"/>
              </a:rPr>
              <a:t>リューベを吸う装置が無い</a:t>
            </a:r>
            <a:endParaRPr kumimoji="1" lang="en-US" altLang="ja-JP" b="1"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6758494" y="1189345"/>
            <a:ext cx="958472"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段差がある</a:t>
            </a:r>
            <a:endParaRPr kumimoji="1" lang="en-US" altLang="ja-JP" b="1"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6921944" y="2245983"/>
            <a:ext cx="1216972"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槽に高さがある</a:t>
            </a:r>
            <a:endParaRPr kumimoji="1" lang="en-US" altLang="ja-JP" b="1"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3266226" y="1473356"/>
            <a:ext cx="2037208"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蒸気が入っているので</a:t>
            </a:r>
            <a:r>
              <a:rPr lang="ja-JP" altLang="en-US" b="1" dirty="0">
                <a:latin typeface="Meiryo UI" panose="020B0604030504040204" pitchFamily="50" charset="-128"/>
                <a:ea typeface="Meiryo UI" panose="020B0604030504040204" pitchFamily="50" charset="-128"/>
              </a:rPr>
              <a:t>熱い</a:t>
            </a:r>
            <a:endParaRPr kumimoji="1" lang="en-US" altLang="ja-JP" b="1"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3323633" y="1695771"/>
            <a:ext cx="1927817"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温度上昇に時間がかかる</a:t>
            </a:r>
            <a:endParaRPr kumimoji="1" lang="en-US" altLang="ja-JP" b="1"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5949756" y="1260098"/>
            <a:ext cx="923534"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攪拌機</a:t>
            </a:r>
            <a:r>
              <a:rPr lang="ja-JP" altLang="en-US" b="1" dirty="0">
                <a:latin typeface="Meiryo UI" panose="020B0604030504040204" pitchFamily="50" charset="-128"/>
                <a:ea typeface="Meiryo UI" panose="020B0604030504040204" pitchFamily="50" charset="-128"/>
              </a:rPr>
              <a:t>が</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少ない</a:t>
            </a:r>
            <a:endParaRPr kumimoji="1" lang="en-US" altLang="ja-JP" b="1"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029464" y="2267072"/>
            <a:ext cx="1398558"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薬液の量が多い</a:t>
            </a:r>
            <a:endParaRPr kumimoji="1" lang="en-US" altLang="ja-JP"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4114801" y="1949159"/>
            <a:ext cx="1376093"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薬液投入が大変</a:t>
            </a:r>
            <a:endParaRPr kumimoji="1" lang="en-US" altLang="ja-JP"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5183563" y="2895409"/>
            <a:ext cx="1443738"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経験差がある</a:t>
            </a:r>
            <a:endParaRPr kumimoji="1" lang="en-US" altLang="ja-JP" b="1"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4690904" y="3269806"/>
            <a:ext cx="1182110"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b="1" dirty="0">
                <a:latin typeface="Meiryo UI" panose="020B0604030504040204" pitchFamily="50" charset="-128"/>
                <a:ea typeface="Meiryo UI" panose="020B0604030504040204" pitchFamily="50" charset="-128"/>
              </a:rPr>
              <a:t>作業時間に</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個人差がある</a:t>
            </a:r>
            <a:endParaRPr kumimoji="1" lang="en-US" altLang="ja-JP" b="1"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910016" y="4338660"/>
            <a:ext cx="842631"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腰に負担</a:t>
            </a:r>
            <a:endParaRPr kumimoji="1" lang="en-US" altLang="ja-JP" b="1"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1559486" y="4136207"/>
            <a:ext cx="792215"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箱が多い</a:t>
            </a:r>
            <a:endParaRPr kumimoji="1" lang="en-US" altLang="ja-JP" b="1"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3131470" y="3747901"/>
            <a:ext cx="1622006"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投入に時間が掛かる</a:t>
            </a:r>
            <a:endParaRPr kumimoji="1" lang="en-US" altLang="ja-JP"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220994" y="3753531"/>
            <a:ext cx="1123802"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箱出しが大変</a:t>
            </a:r>
            <a:endParaRPr kumimoji="1" lang="en-US" altLang="ja-JP" b="1"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3208294" y="4025694"/>
            <a:ext cx="1930061"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人力に頼るところが多い</a:t>
            </a:r>
            <a:endParaRPr kumimoji="1" lang="en-US" altLang="ja-JP" b="1" dirty="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1230609" y="715551"/>
            <a:ext cx="969193"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b="1" dirty="0">
                <a:latin typeface="Meiryo UI" panose="020B0604030504040204" pitchFamily="50" charset="-128"/>
                <a:ea typeface="Meiryo UI" panose="020B0604030504040204" pitchFamily="50" charset="-128"/>
              </a:rPr>
              <a:t>個数が多い</a:t>
            </a:r>
            <a:endParaRPr kumimoji="1" lang="ja-JP" altLang="en-US" b="1"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3481962" y="2239107"/>
            <a:ext cx="1341153"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薬液が冷めない</a:t>
            </a:r>
          </a:p>
        </p:txBody>
      </p:sp>
      <p:sp>
        <p:nvSpPr>
          <p:cNvPr id="66" name="テキスト ボックス 65"/>
          <p:cNvSpPr txBox="1"/>
          <p:nvPr/>
        </p:nvSpPr>
        <p:spPr>
          <a:xfrm>
            <a:off x="492284" y="2295127"/>
            <a:ext cx="2523109"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lang="ja-JP" altLang="en-US" b="1" dirty="0">
                <a:latin typeface="Meiryo UI" panose="020B0604030504040204" pitchFamily="50" charset="-128"/>
                <a:ea typeface="Meiryo UI" panose="020B0604030504040204" pitchFamily="50" charset="-128"/>
              </a:rPr>
              <a:t>薬品が箱の形で固まっている</a:t>
            </a:r>
            <a:endParaRPr kumimoji="1" lang="ja-JP" altLang="en-US" b="1" dirty="0">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2501605" y="1205868"/>
            <a:ext cx="803964" cy="50013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箱が重い</a:t>
            </a:r>
            <a:endParaRPr kumimoji="1" lang="en-US" altLang="ja-JP" b="1" dirty="0">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3040700" y="851013"/>
            <a:ext cx="2032525" cy="2846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rtlCol="0">
            <a:spAutoFit/>
          </a:bodyPr>
          <a:lstStyle/>
          <a:p>
            <a:r>
              <a:rPr kumimoji="1" lang="ja-JP" altLang="en-US" b="1" dirty="0">
                <a:latin typeface="Meiryo UI" panose="020B0604030504040204" pitchFamily="50" charset="-128"/>
                <a:ea typeface="Meiryo UI" panose="020B0604030504040204" pitchFamily="50" charset="-128"/>
              </a:rPr>
              <a:t>薬品の袋が破れやすい</a:t>
            </a:r>
            <a:endParaRPr kumimoji="1" lang="en-US" altLang="ja-JP" b="1" dirty="0">
              <a:latin typeface="Meiryo UI" panose="020B0604030504040204" pitchFamily="50" charset="-128"/>
              <a:ea typeface="Meiryo UI" panose="020B0604030504040204" pitchFamily="50" charset="-128"/>
            </a:endParaRPr>
          </a:p>
        </p:txBody>
      </p:sp>
      <p:sp>
        <p:nvSpPr>
          <p:cNvPr id="69" name="Line 9"/>
          <p:cNvSpPr>
            <a:spLocks noChangeShapeType="1"/>
          </p:cNvSpPr>
          <p:nvPr/>
        </p:nvSpPr>
        <p:spPr bwMode="auto">
          <a:xfrm>
            <a:off x="1302962" y="3894978"/>
            <a:ext cx="110850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0" name="Line 9"/>
          <p:cNvSpPr>
            <a:spLocks noChangeShapeType="1"/>
          </p:cNvSpPr>
          <p:nvPr/>
        </p:nvSpPr>
        <p:spPr bwMode="auto">
          <a:xfrm rot="16200000">
            <a:off x="1968467" y="4024545"/>
            <a:ext cx="247319" cy="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1" name="Line 9"/>
          <p:cNvSpPr>
            <a:spLocks noChangeShapeType="1"/>
          </p:cNvSpPr>
          <p:nvPr/>
        </p:nvSpPr>
        <p:spPr bwMode="auto">
          <a:xfrm rot="16200000">
            <a:off x="1285255" y="4045803"/>
            <a:ext cx="32149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2" name="Line 9"/>
          <p:cNvSpPr>
            <a:spLocks noChangeShapeType="1"/>
          </p:cNvSpPr>
          <p:nvPr/>
        </p:nvSpPr>
        <p:spPr bwMode="auto">
          <a:xfrm flipH="1">
            <a:off x="2551580" y="3894663"/>
            <a:ext cx="63780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3" name="Line 9"/>
          <p:cNvSpPr>
            <a:spLocks noChangeShapeType="1"/>
          </p:cNvSpPr>
          <p:nvPr/>
        </p:nvSpPr>
        <p:spPr bwMode="auto">
          <a:xfrm>
            <a:off x="1606747" y="3111984"/>
            <a:ext cx="1103395" cy="933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4" name="Line 9"/>
          <p:cNvSpPr>
            <a:spLocks noChangeShapeType="1"/>
          </p:cNvSpPr>
          <p:nvPr/>
        </p:nvSpPr>
        <p:spPr bwMode="auto">
          <a:xfrm rot="5400000" flipH="1">
            <a:off x="1731020" y="3316975"/>
            <a:ext cx="37039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6" name="Line 9"/>
          <p:cNvSpPr>
            <a:spLocks noChangeShapeType="1"/>
          </p:cNvSpPr>
          <p:nvPr/>
        </p:nvSpPr>
        <p:spPr bwMode="auto">
          <a:xfrm rot="16200000" flipV="1">
            <a:off x="2709118" y="4099961"/>
            <a:ext cx="405464"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7" name="Line 9"/>
          <p:cNvSpPr>
            <a:spLocks noChangeShapeType="1"/>
          </p:cNvSpPr>
          <p:nvPr/>
        </p:nvSpPr>
        <p:spPr bwMode="auto">
          <a:xfrm rot="5400000">
            <a:off x="2910245" y="3662281"/>
            <a:ext cx="442448"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8" name="Line 9"/>
          <p:cNvSpPr>
            <a:spLocks noChangeShapeType="1"/>
          </p:cNvSpPr>
          <p:nvPr/>
        </p:nvSpPr>
        <p:spPr bwMode="auto">
          <a:xfrm flipH="1">
            <a:off x="3131470" y="3632069"/>
            <a:ext cx="28546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79" name="Line 9"/>
          <p:cNvSpPr>
            <a:spLocks noChangeShapeType="1"/>
          </p:cNvSpPr>
          <p:nvPr/>
        </p:nvSpPr>
        <p:spPr bwMode="auto">
          <a:xfrm flipH="1">
            <a:off x="2878799" y="3134706"/>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0" name="Line 9"/>
          <p:cNvSpPr>
            <a:spLocks noChangeShapeType="1"/>
          </p:cNvSpPr>
          <p:nvPr/>
        </p:nvSpPr>
        <p:spPr bwMode="auto">
          <a:xfrm rot="5400000">
            <a:off x="3120008" y="3022739"/>
            <a:ext cx="221223"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1" name="Line 9"/>
          <p:cNvSpPr>
            <a:spLocks noChangeShapeType="1"/>
          </p:cNvSpPr>
          <p:nvPr/>
        </p:nvSpPr>
        <p:spPr bwMode="auto">
          <a:xfrm flipH="1">
            <a:off x="2928372" y="2376289"/>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2" name="Line 9"/>
          <p:cNvSpPr>
            <a:spLocks noChangeShapeType="1"/>
          </p:cNvSpPr>
          <p:nvPr/>
        </p:nvSpPr>
        <p:spPr bwMode="auto">
          <a:xfrm>
            <a:off x="5614447" y="3496749"/>
            <a:ext cx="46470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3" name="Line 9"/>
          <p:cNvSpPr>
            <a:spLocks noChangeShapeType="1"/>
          </p:cNvSpPr>
          <p:nvPr/>
        </p:nvSpPr>
        <p:spPr bwMode="auto">
          <a:xfrm rot="5400000" flipH="1" flipV="1">
            <a:off x="6661874" y="3266946"/>
            <a:ext cx="442699"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4" name="Line 9"/>
          <p:cNvSpPr>
            <a:spLocks noChangeShapeType="1"/>
          </p:cNvSpPr>
          <p:nvPr/>
        </p:nvSpPr>
        <p:spPr bwMode="auto">
          <a:xfrm flipH="1">
            <a:off x="5788977" y="4468897"/>
            <a:ext cx="116601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5" name="Line 9"/>
          <p:cNvSpPr>
            <a:spLocks noChangeShapeType="1"/>
          </p:cNvSpPr>
          <p:nvPr/>
        </p:nvSpPr>
        <p:spPr bwMode="auto">
          <a:xfrm flipH="1">
            <a:off x="6350243" y="3022739"/>
            <a:ext cx="104609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6" name="Line 9"/>
          <p:cNvSpPr>
            <a:spLocks noChangeShapeType="1"/>
          </p:cNvSpPr>
          <p:nvPr/>
        </p:nvSpPr>
        <p:spPr bwMode="auto">
          <a:xfrm>
            <a:off x="5295547" y="3909149"/>
            <a:ext cx="63780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87" name="Line 9"/>
          <p:cNvSpPr>
            <a:spLocks noChangeShapeType="1"/>
          </p:cNvSpPr>
          <p:nvPr/>
        </p:nvSpPr>
        <p:spPr bwMode="auto">
          <a:xfrm rot="5400000" flipV="1">
            <a:off x="5637103" y="3308497"/>
            <a:ext cx="328082"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2" name="Line 9"/>
          <p:cNvSpPr>
            <a:spLocks noChangeShapeType="1"/>
          </p:cNvSpPr>
          <p:nvPr/>
        </p:nvSpPr>
        <p:spPr bwMode="auto">
          <a:xfrm rot="16200000" flipH="1" flipV="1">
            <a:off x="6298973" y="4299416"/>
            <a:ext cx="318900" cy="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4" name="Line 9"/>
          <p:cNvSpPr>
            <a:spLocks noChangeShapeType="1"/>
          </p:cNvSpPr>
          <p:nvPr/>
        </p:nvSpPr>
        <p:spPr bwMode="auto">
          <a:xfrm>
            <a:off x="1550984" y="1747638"/>
            <a:ext cx="1031837" cy="149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5" name="Line 9"/>
          <p:cNvSpPr>
            <a:spLocks noChangeShapeType="1"/>
          </p:cNvSpPr>
          <p:nvPr/>
        </p:nvSpPr>
        <p:spPr bwMode="auto">
          <a:xfrm rot="16200000" flipV="1">
            <a:off x="1394504" y="2011327"/>
            <a:ext cx="567597"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6" name="Line 9"/>
          <p:cNvSpPr>
            <a:spLocks noChangeShapeType="1"/>
          </p:cNvSpPr>
          <p:nvPr/>
        </p:nvSpPr>
        <p:spPr bwMode="auto">
          <a:xfrm rot="10800000" flipH="1" flipV="1">
            <a:off x="1312063" y="2063804"/>
            <a:ext cx="34426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3" name="Line 9"/>
          <p:cNvSpPr>
            <a:spLocks noChangeShapeType="1"/>
          </p:cNvSpPr>
          <p:nvPr/>
        </p:nvSpPr>
        <p:spPr bwMode="auto">
          <a:xfrm>
            <a:off x="1470789" y="1195093"/>
            <a:ext cx="880726" cy="149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7" name="Line 9"/>
          <p:cNvSpPr>
            <a:spLocks noChangeShapeType="1"/>
          </p:cNvSpPr>
          <p:nvPr/>
        </p:nvSpPr>
        <p:spPr bwMode="auto">
          <a:xfrm rot="16200000" flipV="1">
            <a:off x="1831025" y="1324847"/>
            <a:ext cx="21302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8" name="Line 9"/>
          <p:cNvSpPr>
            <a:spLocks noChangeShapeType="1"/>
          </p:cNvSpPr>
          <p:nvPr/>
        </p:nvSpPr>
        <p:spPr bwMode="auto">
          <a:xfrm rot="5400000">
            <a:off x="1588616" y="1064856"/>
            <a:ext cx="21302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99" name="Line 9"/>
          <p:cNvSpPr>
            <a:spLocks noChangeShapeType="1"/>
          </p:cNvSpPr>
          <p:nvPr/>
        </p:nvSpPr>
        <p:spPr bwMode="auto">
          <a:xfrm flipH="1">
            <a:off x="2412808" y="1002780"/>
            <a:ext cx="67694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00" name="Line 9"/>
          <p:cNvSpPr>
            <a:spLocks noChangeShapeType="1"/>
          </p:cNvSpPr>
          <p:nvPr/>
        </p:nvSpPr>
        <p:spPr bwMode="auto">
          <a:xfrm rot="16200000" flipV="1">
            <a:off x="2698596" y="1126423"/>
            <a:ext cx="21302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02" name="Line 9"/>
          <p:cNvSpPr>
            <a:spLocks noChangeShapeType="1"/>
          </p:cNvSpPr>
          <p:nvPr/>
        </p:nvSpPr>
        <p:spPr bwMode="auto">
          <a:xfrm flipH="1">
            <a:off x="6361920" y="2377754"/>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06" name="Line 9"/>
          <p:cNvSpPr>
            <a:spLocks noChangeShapeType="1"/>
          </p:cNvSpPr>
          <p:nvPr/>
        </p:nvSpPr>
        <p:spPr bwMode="auto">
          <a:xfrm rot="16200000" flipV="1">
            <a:off x="5493020" y="2199217"/>
            <a:ext cx="21302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07" name="Line 9"/>
          <p:cNvSpPr>
            <a:spLocks noChangeShapeType="1"/>
          </p:cNvSpPr>
          <p:nvPr/>
        </p:nvSpPr>
        <p:spPr bwMode="auto">
          <a:xfrm flipV="1">
            <a:off x="4819259" y="1327297"/>
            <a:ext cx="902603" cy="51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08" name="Line 9"/>
          <p:cNvSpPr>
            <a:spLocks noChangeShapeType="1"/>
          </p:cNvSpPr>
          <p:nvPr/>
        </p:nvSpPr>
        <p:spPr bwMode="auto">
          <a:xfrm rot="5400000">
            <a:off x="4945349" y="1210510"/>
            <a:ext cx="21302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09" name="Line 9"/>
          <p:cNvSpPr>
            <a:spLocks noChangeShapeType="1"/>
          </p:cNvSpPr>
          <p:nvPr/>
        </p:nvSpPr>
        <p:spPr bwMode="auto">
          <a:xfrm>
            <a:off x="5274173" y="1611855"/>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0" name="Line 9"/>
          <p:cNvSpPr>
            <a:spLocks noChangeShapeType="1"/>
          </p:cNvSpPr>
          <p:nvPr/>
        </p:nvSpPr>
        <p:spPr bwMode="auto">
          <a:xfrm>
            <a:off x="5245970" y="1808081"/>
            <a:ext cx="72821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1" name="Line 9"/>
          <p:cNvSpPr>
            <a:spLocks noChangeShapeType="1"/>
          </p:cNvSpPr>
          <p:nvPr/>
        </p:nvSpPr>
        <p:spPr bwMode="auto">
          <a:xfrm>
            <a:off x="5410006" y="2072732"/>
            <a:ext cx="72821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3" name="Line 9"/>
          <p:cNvSpPr>
            <a:spLocks noChangeShapeType="1"/>
          </p:cNvSpPr>
          <p:nvPr/>
        </p:nvSpPr>
        <p:spPr bwMode="auto">
          <a:xfrm flipH="1">
            <a:off x="6237855" y="2107384"/>
            <a:ext cx="63780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4" name="Line 9"/>
          <p:cNvSpPr>
            <a:spLocks noChangeShapeType="1"/>
          </p:cNvSpPr>
          <p:nvPr/>
        </p:nvSpPr>
        <p:spPr bwMode="auto">
          <a:xfrm rot="5400000">
            <a:off x="7016761" y="1613045"/>
            <a:ext cx="405464"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5" name="Line 9"/>
          <p:cNvSpPr>
            <a:spLocks noChangeShapeType="1"/>
          </p:cNvSpPr>
          <p:nvPr/>
        </p:nvSpPr>
        <p:spPr bwMode="auto">
          <a:xfrm rot="5400000" flipV="1">
            <a:off x="6188679" y="1922602"/>
            <a:ext cx="38147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6" name="Line 9"/>
          <p:cNvSpPr>
            <a:spLocks noChangeShapeType="1"/>
          </p:cNvSpPr>
          <p:nvPr/>
        </p:nvSpPr>
        <p:spPr bwMode="auto">
          <a:xfrm flipH="1">
            <a:off x="6381124" y="1844790"/>
            <a:ext cx="92356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7" name="Line 9"/>
          <p:cNvSpPr>
            <a:spLocks noChangeShapeType="1"/>
          </p:cNvSpPr>
          <p:nvPr/>
        </p:nvSpPr>
        <p:spPr bwMode="auto">
          <a:xfrm flipH="1">
            <a:off x="5569967" y="854051"/>
            <a:ext cx="67694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8" name="Line 9"/>
          <p:cNvSpPr>
            <a:spLocks noChangeShapeType="1"/>
          </p:cNvSpPr>
          <p:nvPr/>
        </p:nvSpPr>
        <p:spPr bwMode="auto">
          <a:xfrm flipH="1" flipV="1">
            <a:off x="7947269" y="1200050"/>
            <a:ext cx="0" cy="5191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19" name="Line 9"/>
          <p:cNvSpPr>
            <a:spLocks noChangeShapeType="1"/>
          </p:cNvSpPr>
          <p:nvPr/>
        </p:nvSpPr>
        <p:spPr bwMode="auto">
          <a:xfrm flipH="1">
            <a:off x="5704176" y="1125915"/>
            <a:ext cx="67694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120" name="Line 9"/>
          <p:cNvSpPr>
            <a:spLocks noChangeShapeType="1"/>
          </p:cNvSpPr>
          <p:nvPr/>
        </p:nvSpPr>
        <p:spPr bwMode="auto">
          <a:xfrm flipH="1" flipV="1">
            <a:off x="2911849" y="4165117"/>
            <a:ext cx="370810" cy="526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lstStyle/>
          <a:p>
            <a:endParaRPr lang="ja-JP" altLang="en-US" sz="1500">
              <a:latin typeface="Meiryo UI" panose="020B0604030504040204" pitchFamily="50" charset="-128"/>
              <a:ea typeface="Meiryo UI" panose="020B0604030504040204" pitchFamily="50" charset="-128"/>
            </a:endParaRPr>
          </a:p>
        </p:txBody>
      </p:sp>
      <p:sp>
        <p:nvSpPr>
          <p:cNvPr id="2" name="ドーナツ 1"/>
          <p:cNvSpPr/>
          <p:nvPr/>
        </p:nvSpPr>
        <p:spPr>
          <a:xfrm>
            <a:off x="2845749" y="2571662"/>
            <a:ext cx="1375691" cy="451243"/>
          </a:xfrm>
          <a:prstGeom prst="donut">
            <a:avLst>
              <a:gd name="adj" fmla="val 15693"/>
            </a:avLst>
          </a:prstGeom>
          <a:solidFill>
            <a:srgbClr val="FF0000"/>
          </a:solidFill>
          <a:ln>
            <a:solidFill>
              <a:srgbClr val="FFFF5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
        <p:nvSpPr>
          <p:cNvPr id="105" name="ドーナツ 104"/>
          <p:cNvSpPr/>
          <p:nvPr/>
        </p:nvSpPr>
        <p:spPr>
          <a:xfrm>
            <a:off x="6155061" y="3398266"/>
            <a:ext cx="1375691" cy="451243"/>
          </a:xfrm>
          <a:prstGeom prst="donut">
            <a:avLst>
              <a:gd name="adj" fmla="val 15693"/>
            </a:avLst>
          </a:prstGeom>
          <a:solidFill>
            <a:srgbClr val="FF0000"/>
          </a:solidFill>
          <a:ln>
            <a:solidFill>
              <a:srgbClr val="FFFF5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
        <p:nvSpPr>
          <p:cNvPr id="103" name="タイトル 1">
            <a:extLst>
              <a:ext uri="{FF2B5EF4-FFF2-40B4-BE49-F238E27FC236}">
                <a16:creationId xmlns:a16="http://schemas.microsoft.com/office/drawing/2014/main" id="{65633261-57E9-4F5F-87C7-FD80C997FC2C}"/>
              </a:ext>
            </a:extLst>
          </p:cNvPr>
          <p:cNvSpPr txBox="1">
            <a:spLocks/>
          </p:cNvSpPr>
          <p:nvPr/>
        </p:nvSpPr>
        <p:spPr>
          <a:xfrm>
            <a:off x="-1378" y="-1379"/>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要因解析</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5191524"/>
      </p:ext>
    </p:extLst>
  </p:cSld>
  <p:clrMapOvr>
    <a:masterClrMapping/>
  </p:clrMapOvr>
  <mc:AlternateContent xmlns:mc="http://schemas.openxmlformats.org/markup-compatibility/2006" xmlns:p14="http://schemas.microsoft.com/office/powerpoint/2010/main">
    <mc:Choice Requires="p14">
      <p:transition spd="slow" p14:dur="2000" advTm="12801"/>
    </mc:Choice>
    <mc:Fallback xmlns="">
      <p:transition spd="slow" advTm="1280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角丸四角形 131"/>
          <p:cNvSpPr/>
          <p:nvPr/>
        </p:nvSpPr>
        <p:spPr>
          <a:xfrm>
            <a:off x="3037969" y="3454334"/>
            <a:ext cx="1164342" cy="725760"/>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33" name="右矢印 132"/>
          <p:cNvSpPr/>
          <p:nvPr/>
        </p:nvSpPr>
        <p:spPr>
          <a:xfrm>
            <a:off x="2721626" y="3676117"/>
            <a:ext cx="303848" cy="306059"/>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34" name="右矢印 133"/>
          <p:cNvSpPr/>
          <p:nvPr/>
        </p:nvSpPr>
        <p:spPr>
          <a:xfrm>
            <a:off x="4210265" y="3650038"/>
            <a:ext cx="316684" cy="311760"/>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35" name="角丸四角形 134"/>
          <p:cNvSpPr/>
          <p:nvPr/>
        </p:nvSpPr>
        <p:spPr>
          <a:xfrm>
            <a:off x="4530701" y="3454334"/>
            <a:ext cx="1185711" cy="725760"/>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36" name="角丸四角形 135"/>
          <p:cNvSpPr/>
          <p:nvPr/>
        </p:nvSpPr>
        <p:spPr>
          <a:xfrm>
            <a:off x="6073479" y="3461477"/>
            <a:ext cx="1185711" cy="725760"/>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37" name="右矢印 136"/>
          <p:cNvSpPr/>
          <p:nvPr/>
        </p:nvSpPr>
        <p:spPr>
          <a:xfrm>
            <a:off x="7322406" y="3680584"/>
            <a:ext cx="266710" cy="326381"/>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38" name="角丸四角形 137"/>
          <p:cNvSpPr/>
          <p:nvPr/>
        </p:nvSpPr>
        <p:spPr>
          <a:xfrm>
            <a:off x="7627388" y="3501356"/>
            <a:ext cx="1185711" cy="671485"/>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39" name="右矢印 138"/>
          <p:cNvSpPr/>
          <p:nvPr/>
        </p:nvSpPr>
        <p:spPr>
          <a:xfrm>
            <a:off x="5729865" y="3660284"/>
            <a:ext cx="316684" cy="311760"/>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59" name="角丸四角形 58"/>
          <p:cNvSpPr/>
          <p:nvPr/>
        </p:nvSpPr>
        <p:spPr>
          <a:xfrm>
            <a:off x="3039822" y="1059924"/>
            <a:ext cx="1164343"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35" name="角丸四角形 34"/>
          <p:cNvSpPr/>
          <p:nvPr/>
        </p:nvSpPr>
        <p:spPr>
          <a:xfrm>
            <a:off x="94114" y="1276601"/>
            <a:ext cx="966343" cy="272214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24712" y="509526"/>
            <a:ext cx="899294" cy="346249"/>
          </a:xfrm>
          <a:prstGeom prst="rect">
            <a:avLst/>
          </a:prstGeom>
          <a:noFill/>
          <a:ln>
            <a:solidFill>
              <a:srgbClr val="FF5050"/>
            </a:solidFill>
          </a:ln>
        </p:spPr>
        <p:txBody>
          <a:bodyPr wrap="square" lIns="68580" tIns="34290" rIns="68580" bIns="34290" rtlCol="0">
            <a:spAutoFit/>
          </a:bodyPr>
          <a:lstStyle/>
          <a:p>
            <a:pPr algn="ctr"/>
            <a:r>
              <a:rPr lang="ja-JP" altLang="en-US" sz="1800" b="1" dirty="0">
                <a:solidFill>
                  <a:srgbClr val="FF0000"/>
                </a:solidFill>
                <a:latin typeface="Meiryo UI" panose="020B0604030504040204" pitchFamily="50" charset="-128"/>
                <a:ea typeface="Meiryo UI" panose="020B0604030504040204" pitchFamily="50" charset="-128"/>
              </a:rPr>
              <a:t>主要因</a:t>
            </a:r>
          </a:p>
        </p:txBody>
      </p:sp>
      <p:sp>
        <p:nvSpPr>
          <p:cNvPr id="20" name="テキスト ボックス 19"/>
          <p:cNvSpPr txBox="1"/>
          <p:nvPr/>
        </p:nvSpPr>
        <p:spPr>
          <a:xfrm>
            <a:off x="1593480" y="510114"/>
            <a:ext cx="826550" cy="346249"/>
          </a:xfrm>
          <a:prstGeom prst="rect">
            <a:avLst/>
          </a:prstGeom>
          <a:noFill/>
          <a:ln>
            <a:solidFill>
              <a:srgbClr val="FF5050"/>
            </a:solidFill>
          </a:ln>
        </p:spPr>
        <p:txBody>
          <a:bodyPr wrap="square" lIns="68580" tIns="34290" rIns="68580" bIns="34290" rtlCol="0">
            <a:spAutoFit/>
          </a:bodyPr>
          <a:lstStyle/>
          <a:p>
            <a:pPr algn="ctr"/>
            <a:r>
              <a:rPr lang="ja-JP" altLang="en-US" sz="1800" b="1" dirty="0">
                <a:solidFill>
                  <a:srgbClr val="FF0000"/>
                </a:solidFill>
                <a:latin typeface="Meiryo UI" panose="020B0604030504040204" pitchFamily="50" charset="-128"/>
                <a:ea typeface="Meiryo UI" panose="020B0604030504040204" pitchFamily="50" charset="-128"/>
              </a:rPr>
              <a:t>なぜ①</a:t>
            </a:r>
          </a:p>
        </p:txBody>
      </p:sp>
      <p:sp>
        <p:nvSpPr>
          <p:cNvPr id="40" name="テキスト ボックス 39"/>
          <p:cNvSpPr txBox="1"/>
          <p:nvPr/>
        </p:nvSpPr>
        <p:spPr>
          <a:xfrm>
            <a:off x="3120079" y="509526"/>
            <a:ext cx="826550" cy="346249"/>
          </a:xfrm>
          <a:prstGeom prst="rect">
            <a:avLst/>
          </a:prstGeom>
          <a:noFill/>
          <a:ln>
            <a:solidFill>
              <a:srgbClr val="FF5050"/>
            </a:solidFill>
          </a:ln>
        </p:spPr>
        <p:txBody>
          <a:bodyPr wrap="square" lIns="68580" tIns="34290" rIns="68580" bIns="34290" rtlCol="0">
            <a:spAutoFit/>
          </a:bodyPr>
          <a:lstStyle/>
          <a:p>
            <a:pPr algn="ctr"/>
            <a:r>
              <a:rPr lang="ja-JP" altLang="en-US" sz="1800" b="1" dirty="0">
                <a:solidFill>
                  <a:srgbClr val="FF0000"/>
                </a:solidFill>
                <a:latin typeface="Meiryo UI" panose="020B0604030504040204" pitchFamily="50" charset="-128"/>
                <a:ea typeface="Meiryo UI" panose="020B0604030504040204" pitchFamily="50" charset="-128"/>
              </a:rPr>
              <a:t>なぜ②</a:t>
            </a:r>
          </a:p>
        </p:txBody>
      </p:sp>
      <p:sp>
        <p:nvSpPr>
          <p:cNvPr id="44" name="右矢印 43"/>
          <p:cNvSpPr/>
          <p:nvPr/>
        </p:nvSpPr>
        <p:spPr>
          <a:xfrm>
            <a:off x="2724448" y="1275488"/>
            <a:ext cx="303848" cy="3060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610430" y="510114"/>
            <a:ext cx="826550" cy="346249"/>
          </a:xfrm>
          <a:prstGeom prst="rect">
            <a:avLst/>
          </a:prstGeom>
          <a:noFill/>
          <a:ln>
            <a:solidFill>
              <a:srgbClr val="FF5050"/>
            </a:solidFill>
          </a:ln>
        </p:spPr>
        <p:txBody>
          <a:bodyPr wrap="square" lIns="68580" tIns="34290" rIns="68580" bIns="34290" rtlCol="0">
            <a:spAutoFit/>
          </a:bodyPr>
          <a:lstStyle/>
          <a:p>
            <a:pPr algn="ctr"/>
            <a:r>
              <a:rPr lang="ja-JP" altLang="en-US" sz="1800" b="1" dirty="0">
                <a:solidFill>
                  <a:srgbClr val="FF0000"/>
                </a:solidFill>
                <a:latin typeface="Meiryo UI" panose="020B0604030504040204" pitchFamily="50" charset="-128"/>
                <a:ea typeface="Meiryo UI" panose="020B0604030504040204" pitchFamily="50" charset="-128"/>
              </a:rPr>
              <a:t>なぜ③</a:t>
            </a:r>
          </a:p>
        </p:txBody>
      </p:sp>
      <p:sp>
        <p:nvSpPr>
          <p:cNvPr id="61" name="テキスト ボックス 60"/>
          <p:cNvSpPr txBox="1"/>
          <p:nvPr/>
        </p:nvSpPr>
        <p:spPr>
          <a:xfrm>
            <a:off x="6164947" y="510114"/>
            <a:ext cx="826550" cy="346249"/>
          </a:xfrm>
          <a:prstGeom prst="rect">
            <a:avLst/>
          </a:prstGeom>
          <a:noFill/>
          <a:ln>
            <a:solidFill>
              <a:srgbClr val="FF5050"/>
            </a:solidFill>
          </a:ln>
        </p:spPr>
        <p:txBody>
          <a:bodyPr wrap="square" lIns="68580" tIns="34290" rIns="68580" bIns="34290" rtlCol="0">
            <a:spAutoFit/>
          </a:bodyPr>
          <a:lstStyle/>
          <a:p>
            <a:pPr algn="ctr"/>
            <a:r>
              <a:rPr lang="ja-JP" altLang="en-US" sz="1800" b="1" dirty="0">
                <a:solidFill>
                  <a:srgbClr val="FF0000"/>
                </a:solidFill>
                <a:latin typeface="Meiryo UI" panose="020B0604030504040204" pitchFamily="50" charset="-128"/>
                <a:ea typeface="Meiryo UI" panose="020B0604030504040204" pitchFamily="50" charset="-128"/>
              </a:rPr>
              <a:t>なぜ④</a:t>
            </a:r>
          </a:p>
        </p:txBody>
      </p:sp>
      <p:sp>
        <p:nvSpPr>
          <p:cNvPr id="62" name="テキスト ボックス 61"/>
          <p:cNvSpPr txBox="1"/>
          <p:nvPr/>
        </p:nvSpPr>
        <p:spPr>
          <a:xfrm>
            <a:off x="7635652" y="510114"/>
            <a:ext cx="826550" cy="346249"/>
          </a:xfrm>
          <a:prstGeom prst="rect">
            <a:avLst/>
          </a:prstGeom>
          <a:noFill/>
          <a:ln>
            <a:solidFill>
              <a:srgbClr val="FF5050"/>
            </a:solidFill>
          </a:ln>
        </p:spPr>
        <p:txBody>
          <a:bodyPr wrap="square" lIns="68580" tIns="34290" rIns="68580" bIns="34290" rtlCol="0">
            <a:spAutoFit/>
          </a:bodyPr>
          <a:lstStyle/>
          <a:p>
            <a:pPr algn="ctr"/>
            <a:r>
              <a:rPr lang="ja-JP" altLang="en-US" sz="1800" b="1" dirty="0">
                <a:solidFill>
                  <a:srgbClr val="FF0000"/>
                </a:solidFill>
                <a:latin typeface="Meiryo UI" panose="020B0604030504040204" pitchFamily="50" charset="-128"/>
                <a:ea typeface="Meiryo UI" panose="020B0604030504040204" pitchFamily="50" charset="-128"/>
              </a:rPr>
              <a:t>なぜ⑤</a:t>
            </a:r>
          </a:p>
        </p:txBody>
      </p:sp>
      <p:sp>
        <p:nvSpPr>
          <p:cNvPr id="63" name="角丸四角形 62"/>
          <p:cNvSpPr/>
          <p:nvPr/>
        </p:nvSpPr>
        <p:spPr>
          <a:xfrm>
            <a:off x="3023298" y="1858919"/>
            <a:ext cx="1164342" cy="725760"/>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65" name="右矢印 64"/>
          <p:cNvSpPr/>
          <p:nvPr/>
        </p:nvSpPr>
        <p:spPr>
          <a:xfrm>
            <a:off x="4234438" y="1272076"/>
            <a:ext cx="303848" cy="3060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66" name="角丸四角形 65"/>
          <p:cNvSpPr/>
          <p:nvPr/>
        </p:nvSpPr>
        <p:spPr>
          <a:xfrm>
            <a:off x="4546675" y="1046565"/>
            <a:ext cx="1185711"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68" name="右矢印 67"/>
          <p:cNvSpPr/>
          <p:nvPr/>
        </p:nvSpPr>
        <p:spPr>
          <a:xfrm>
            <a:off x="5737736" y="1257787"/>
            <a:ext cx="320708" cy="308804"/>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69" name="角丸四角形 68"/>
          <p:cNvSpPr/>
          <p:nvPr/>
        </p:nvSpPr>
        <p:spPr>
          <a:xfrm>
            <a:off x="6066445" y="1033234"/>
            <a:ext cx="1185711"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76" name="右矢印 75"/>
          <p:cNvSpPr/>
          <p:nvPr/>
        </p:nvSpPr>
        <p:spPr>
          <a:xfrm>
            <a:off x="2717494" y="2880411"/>
            <a:ext cx="303848" cy="3060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77" name="角丸四角形 76"/>
          <p:cNvSpPr/>
          <p:nvPr/>
        </p:nvSpPr>
        <p:spPr>
          <a:xfrm>
            <a:off x="3022054" y="2636311"/>
            <a:ext cx="1185711"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79" name="右矢印 78"/>
          <p:cNvSpPr/>
          <p:nvPr/>
        </p:nvSpPr>
        <p:spPr>
          <a:xfrm>
            <a:off x="4213320" y="2895155"/>
            <a:ext cx="303848" cy="3060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80" name="角丸四角形 79"/>
          <p:cNvSpPr/>
          <p:nvPr/>
        </p:nvSpPr>
        <p:spPr>
          <a:xfrm>
            <a:off x="4522244" y="2650598"/>
            <a:ext cx="1185711"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87" name="角丸四角形 86"/>
          <p:cNvSpPr/>
          <p:nvPr/>
        </p:nvSpPr>
        <p:spPr>
          <a:xfrm>
            <a:off x="1522897" y="4271744"/>
            <a:ext cx="1185711"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89" name="右矢印 88"/>
          <p:cNvSpPr/>
          <p:nvPr/>
        </p:nvSpPr>
        <p:spPr>
          <a:xfrm>
            <a:off x="1222275" y="4493236"/>
            <a:ext cx="303848" cy="3060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90" name="右矢印 89"/>
          <p:cNvSpPr/>
          <p:nvPr/>
        </p:nvSpPr>
        <p:spPr>
          <a:xfrm>
            <a:off x="2728380" y="4498378"/>
            <a:ext cx="303848" cy="3060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91" name="角丸四角形 90"/>
          <p:cNvSpPr/>
          <p:nvPr/>
        </p:nvSpPr>
        <p:spPr>
          <a:xfrm>
            <a:off x="3032939" y="4268342"/>
            <a:ext cx="1185711"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93" name="右矢印 92"/>
          <p:cNvSpPr/>
          <p:nvPr/>
        </p:nvSpPr>
        <p:spPr>
          <a:xfrm>
            <a:off x="4224205" y="4402033"/>
            <a:ext cx="324661" cy="4043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94" name="角丸四角形 93"/>
          <p:cNvSpPr/>
          <p:nvPr/>
        </p:nvSpPr>
        <p:spPr>
          <a:xfrm>
            <a:off x="4533130" y="4257841"/>
            <a:ext cx="1192595" cy="86135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58" name="右矢印 57"/>
          <p:cNvSpPr/>
          <p:nvPr/>
        </p:nvSpPr>
        <p:spPr>
          <a:xfrm>
            <a:off x="2706955" y="2080702"/>
            <a:ext cx="303848" cy="306059"/>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67" name="右矢印 66"/>
          <p:cNvSpPr/>
          <p:nvPr/>
        </p:nvSpPr>
        <p:spPr>
          <a:xfrm>
            <a:off x="4195594" y="2054623"/>
            <a:ext cx="316684" cy="311760"/>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78" name="角丸四角形 77"/>
          <p:cNvSpPr/>
          <p:nvPr/>
        </p:nvSpPr>
        <p:spPr>
          <a:xfrm>
            <a:off x="4516031" y="1858919"/>
            <a:ext cx="1185711" cy="725760"/>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84" name="角丸四角形 83"/>
          <p:cNvSpPr/>
          <p:nvPr/>
        </p:nvSpPr>
        <p:spPr>
          <a:xfrm>
            <a:off x="6058808" y="1866063"/>
            <a:ext cx="1185711" cy="725760"/>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92" name="右矢印 91"/>
          <p:cNvSpPr/>
          <p:nvPr/>
        </p:nvSpPr>
        <p:spPr>
          <a:xfrm>
            <a:off x="7307736" y="2085169"/>
            <a:ext cx="266710" cy="326381"/>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95" name="角丸四角形 94"/>
          <p:cNvSpPr/>
          <p:nvPr/>
        </p:nvSpPr>
        <p:spPr>
          <a:xfrm>
            <a:off x="7612718" y="1905942"/>
            <a:ext cx="1185711" cy="671485"/>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71"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要因解析</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72" name="右矢印 71"/>
          <p:cNvSpPr/>
          <p:nvPr/>
        </p:nvSpPr>
        <p:spPr>
          <a:xfrm>
            <a:off x="5737734" y="2878792"/>
            <a:ext cx="303848" cy="306059"/>
          </a:xfrm>
          <a:prstGeom prst="right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85" name="角丸四角形 84"/>
          <p:cNvSpPr/>
          <p:nvPr/>
        </p:nvSpPr>
        <p:spPr>
          <a:xfrm>
            <a:off x="6090508" y="2667407"/>
            <a:ext cx="1185711" cy="7257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24" name="角丸四角形 123"/>
          <p:cNvSpPr/>
          <p:nvPr/>
        </p:nvSpPr>
        <p:spPr>
          <a:xfrm>
            <a:off x="1495484" y="958468"/>
            <a:ext cx="1185711" cy="3238793"/>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128" name="右矢印 127"/>
          <p:cNvSpPr/>
          <p:nvPr/>
        </p:nvSpPr>
        <p:spPr>
          <a:xfrm>
            <a:off x="1191040" y="2483281"/>
            <a:ext cx="303848" cy="306059"/>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320443" y="1397856"/>
            <a:ext cx="461665" cy="2334292"/>
          </a:xfrm>
          <a:prstGeom prst="rect">
            <a:avLst/>
          </a:prstGeom>
          <a:noFill/>
        </p:spPr>
        <p:txBody>
          <a:bodyPr vert="eaVert" wrap="none" lIns="68580" tIns="34290" rIns="68580" bIns="34290" rtlCol="0">
            <a:spAutoFit/>
          </a:bodyPr>
          <a:lstStyle/>
          <a:p>
            <a:pPr algn="ctr"/>
            <a:r>
              <a:rPr lang="ja-JP" altLang="en-US" sz="1800" b="1" dirty="0"/>
              <a:t>やることが</a:t>
            </a:r>
            <a:r>
              <a:rPr lang="ja-JP" altLang="en-US" sz="2100" b="1" dirty="0"/>
              <a:t>多くて</a:t>
            </a:r>
            <a:r>
              <a:rPr lang="ja-JP" altLang="en-US" sz="1800" b="1" dirty="0"/>
              <a:t>大変</a:t>
            </a:r>
          </a:p>
        </p:txBody>
      </p:sp>
      <p:sp>
        <p:nvSpPr>
          <p:cNvPr id="70" name="テキスト ボックス 69"/>
          <p:cNvSpPr txBox="1"/>
          <p:nvPr/>
        </p:nvSpPr>
        <p:spPr>
          <a:xfrm>
            <a:off x="2949030" y="2084331"/>
            <a:ext cx="1326025" cy="300083"/>
          </a:xfrm>
          <a:prstGeom prst="rect">
            <a:avLst/>
          </a:prstGeom>
          <a:noFill/>
        </p:spPr>
        <p:txBody>
          <a:bodyPr wrap="square" lIns="68580" tIns="34290" rIns="68580" bIns="34290" rtlCol="0">
            <a:spAutoFit/>
          </a:bodyPr>
          <a:lstStyle/>
          <a:p>
            <a:r>
              <a:rPr lang="ja-JP" altLang="en-US" sz="1500" b="1" dirty="0"/>
              <a:t>蓋開けが大変</a:t>
            </a:r>
          </a:p>
        </p:txBody>
      </p:sp>
      <p:sp>
        <p:nvSpPr>
          <p:cNvPr id="74" name="テキスト ボックス 73"/>
          <p:cNvSpPr txBox="1"/>
          <p:nvPr/>
        </p:nvSpPr>
        <p:spPr>
          <a:xfrm>
            <a:off x="4650064" y="2078902"/>
            <a:ext cx="949337" cy="300083"/>
          </a:xfrm>
          <a:prstGeom prst="rect">
            <a:avLst/>
          </a:prstGeom>
          <a:noFill/>
        </p:spPr>
        <p:txBody>
          <a:bodyPr wrap="square" lIns="68580" tIns="34290" rIns="68580" bIns="34290" rtlCol="0">
            <a:spAutoFit/>
          </a:bodyPr>
          <a:lstStyle/>
          <a:p>
            <a:r>
              <a:rPr lang="ja-JP" altLang="en-US" sz="1500" b="1" dirty="0"/>
              <a:t>数が多い</a:t>
            </a:r>
          </a:p>
        </p:txBody>
      </p:sp>
      <p:sp>
        <p:nvSpPr>
          <p:cNvPr id="88" name="テキスト ボックス 87"/>
          <p:cNvSpPr txBox="1"/>
          <p:nvPr/>
        </p:nvSpPr>
        <p:spPr>
          <a:xfrm>
            <a:off x="6063894" y="1157897"/>
            <a:ext cx="1248405" cy="530915"/>
          </a:xfrm>
          <a:prstGeom prst="rect">
            <a:avLst/>
          </a:prstGeom>
          <a:noFill/>
        </p:spPr>
        <p:txBody>
          <a:bodyPr wrap="square" lIns="68580" tIns="34290" rIns="68580" bIns="34290" rtlCol="0">
            <a:spAutoFit/>
          </a:bodyPr>
          <a:lstStyle/>
          <a:p>
            <a:r>
              <a:rPr lang="en-US" altLang="ja-JP" sz="1500" b="1" dirty="0"/>
              <a:t>1</a:t>
            </a:r>
            <a:r>
              <a:rPr lang="ja-JP" altLang="en-US" sz="1500" b="1" dirty="0"/>
              <a:t>箱の量が</a:t>
            </a:r>
            <a:endParaRPr lang="en-US" altLang="ja-JP" sz="1500" b="1" dirty="0"/>
          </a:p>
          <a:p>
            <a:r>
              <a:rPr lang="ja-JP" altLang="en-US" sz="1500" b="1" dirty="0"/>
              <a:t>決まっている</a:t>
            </a:r>
          </a:p>
        </p:txBody>
      </p:sp>
      <p:sp>
        <p:nvSpPr>
          <p:cNvPr id="98" name="テキスト ボックス 97"/>
          <p:cNvSpPr txBox="1"/>
          <p:nvPr/>
        </p:nvSpPr>
        <p:spPr>
          <a:xfrm>
            <a:off x="7561596" y="2086785"/>
            <a:ext cx="1292662" cy="300082"/>
          </a:xfrm>
          <a:prstGeom prst="rect">
            <a:avLst/>
          </a:prstGeom>
          <a:noFill/>
        </p:spPr>
        <p:txBody>
          <a:bodyPr wrap="none" lIns="68580" tIns="34290" rIns="68580" bIns="34290" rtlCol="0">
            <a:spAutoFit/>
          </a:bodyPr>
          <a:lstStyle/>
          <a:p>
            <a:r>
              <a:rPr lang="ja-JP" altLang="en-US" sz="1500" b="1" dirty="0"/>
              <a:t>販売側の都合</a:t>
            </a:r>
            <a:endParaRPr lang="en-US" altLang="ja-JP" sz="1500" b="1" dirty="0"/>
          </a:p>
        </p:txBody>
      </p:sp>
      <p:sp>
        <p:nvSpPr>
          <p:cNvPr id="99" name="テキスト ボックス 98"/>
          <p:cNvSpPr txBox="1"/>
          <p:nvPr/>
        </p:nvSpPr>
        <p:spPr>
          <a:xfrm>
            <a:off x="2975794" y="1272763"/>
            <a:ext cx="1299261" cy="300083"/>
          </a:xfrm>
          <a:prstGeom prst="rect">
            <a:avLst/>
          </a:prstGeom>
          <a:noFill/>
        </p:spPr>
        <p:txBody>
          <a:bodyPr wrap="square" lIns="68580" tIns="34290" rIns="68580" bIns="34290" rtlCol="0">
            <a:spAutoFit/>
          </a:bodyPr>
          <a:lstStyle/>
          <a:p>
            <a:r>
              <a:rPr lang="ja-JP" altLang="en-US" sz="1500" b="1" dirty="0"/>
              <a:t>運ぶのが大変</a:t>
            </a:r>
          </a:p>
        </p:txBody>
      </p:sp>
      <p:sp>
        <p:nvSpPr>
          <p:cNvPr id="101" name="テキスト ボックス 100"/>
          <p:cNvSpPr txBox="1"/>
          <p:nvPr/>
        </p:nvSpPr>
        <p:spPr>
          <a:xfrm>
            <a:off x="4724178" y="1219591"/>
            <a:ext cx="966113" cy="300083"/>
          </a:xfrm>
          <a:prstGeom prst="rect">
            <a:avLst/>
          </a:prstGeom>
          <a:noFill/>
        </p:spPr>
        <p:txBody>
          <a:bodyPr wrap="square" lIns="68580" tIns="34290" rIns="68580" bIns="34290" rtlCol="0">
            <a:spAutoFit/>
          </a:bodyPr>
          <a:lstStyle/>
          <a:p>
            <a:r>
              <a:rPr lang="ja-JP" altLang="en-US" sz="1500" b="1" dirty="0"/>
              <a:t>重たい</a:t>
            </a:r>
          </a:p>
        </p:txBody>
      </p:sp>
      <p:sp>
        <p:nvSpPr>
          <p:cNvPr id="102" name="テキスト ボックス 101"/>
          <p:cNvSpPr txBox="1"/>
          <p:nvPr/>
        </p:nvSpPr>
        <p:spPr>
          <a:xfrm>
            <a:off x="1601484" y="4506309"/>
            <a:ext cx="1042306" cy="300083"/>
          </a:xfrm>
          <a:prstGeom prst="rect">
            <a:avLst/>
          </a:prstGeom>
          <a:noFill/>
        </p:spPr>
        <p:txBody>
          <a:bodyPr wrap="square" lIns="68580" tIns="34290" rIns="68580" bIns="34290" rtlCol="0">
            <a:spAutoFit/>
          </a:bodyPr>
          <a:lstStyle/>
          <a:p>
            <a:r>
              <a:rPr lang="ja-JP" altLang="en-US" sz="1500" b="1" dirty="0"/>
              <a:t>箱が多い</a:t>
            </a:r>
          </a:p>
        </p:txBody>
      </p:sp>
      <p:sp>
        <p:nvSpPr>
          <p:cNvPr id="103" name="テキスト ボックス 102"/>
          <p:cNvSpPr txBox="1"/>
          <p:nvPr/>
        </p:nvSpPr>
        <p:spPr>
          <a:xfrm>
            <a:off x="3008306" y="4370670"/>
            <a:ext cx="1213207" cy="530915"/>
          </a:xfrm>
          <a:prstGeom prst="rect">
            <a:avLst/>
          </a:prstGeom>
          <a:noFill/>
        </p:spPr>
        <p:txBody>
          <a:bodyPr wrap="square" lIns="68580" tIns="34290" rIns="68580" bIns="34290" rtlCol="0">
            <a:spAutoFit/>
          </a:bodyPr>
          <a:lstStyle/>
          <a:p>
            <a:r>
              <a:rPr lang="ja-JP" altLang="en-US" sz="1500" b="1" dirty="0"/>
              <a:t>規定ポイント</a:t>
            </a:r>
            <a:endParaRPr lang="en-US" altLang="ja-JP" sz="1500" b="1" dirty="0"/>
          </a:p>
          <a:p>
            <a:r>
              <a:rPr lang="ja-JP" altLang="en-US" sz="1500" b="1" dirty="0"/>
              <a:t>がある</a:t>
            </a:r>
          </a:p>
        </p:txBody>
      </p:sp>
      <p:sp>
        <p:nvSpPr>
          <p:cNvPr id="107" name="テキスト ボックス 106"/>
          <p:cNvSpPr txBox="1"/>
          <p:nvPr/>
        </p:nvSpPr>
        <p:spPr>
          <a:xfrm>
            <a:off x="4580335" y="4218953"/>
            <a:ext cx="1247147" cy="931024"/>
          </a:xfrm>
          <a:prstGeom prst="rect">
            <a:avLst/>
          </a:prstGeom>
          <a:noFill/>
        </p:spPr>
        <p:txBody>
          <a:bodyPr wrap="square" lIns="68580" tIns="34290" rIns="68580" bIns="34290" rtlCol="0">
            <a:spAutoFit/>
          </a:bodyPr>
          <a:lstStyle/>
          <a:p>
            <a:r>
              <a:rPr kumimoji="1" lang="ja-JP" altLang="en-US" b="1" dirty="0"/>
              <a:t>ポイントを</a:t>
            </a:r>
            <a:endParaRPr kumimoji="1" lang="en-US" altLang="ja-JP" b="1" dirty="0"/>
          </a:p>
          <a:p>
            <a:r>
              <a:rPr kumimoji="1" lang="ja-JP" altLang="en-US" b="1" dirty="0"/>
              <a:t>下回ると</a:t>
            </a:r>
            <a:endParaRPr lang="en-US" altLang="ja-JP" b="1" dirty="0"/>
          </a:p>
          <a:p>
            <a:r>
              <a:rPr kumimoji="1" lang="ja-JP" altLang="en-US" b="1" dirty="0"/>
              <a:t>ダイスマーク</a:t>
            </a:r>
            <a:endParaRPr kumimoji="1" lang="en-US" altLang="ja-JP" b="1" dirty="0"/>
          </a:p>
          <a:p>
            <a:r>
              <a:rPr kumimoji="1" lang="ja-JP" altLang="en-US" b="1" dirty="0"/>
              <a:t>要因になる</a:t>
            </a:r>
          </a:p>
        </p:txBody>
      </p:sp>
      <p:sp>
        <p:nvSpPr>
          <p:cNvPr id="111" name="テキスト ボックス 110"/>
          <p:cNvSpPr txBox="1"/>
          <p:nvPr/>
        </p:nvSpPr>
        <p:spPr>
          <a:xfrm>
            <a:off x="6015988" y="1956766"/>
            <a:ext cx="1296311" cy="530915"/>
          </a:xfrm>
          <a:prstGeom prst="rect">
            <a:avLst/>
          </a:prstGeom>
          <a:noFill/>
        </p:spPr>
        <p:txBody>
          <a:bodyPr wrap="square" lIns="68580" tIns="34290" rIns="68580" bIns="34290" rtlCol="0">
            <a:spAutoFit/>
          </a:bodyPr>
          <a:lstStyle/>
          <a:p>
            <a:r>
              <a:rPr lang="en-US" altLang="ja-JP" sz="1500" b="1" dirty="0"/>
              <a:t>1</a:t>
            </a:r>
            <a:r>
              <a:rPr lang="ja-JP" altLang="en-US" sz="1500" b="1" dirty="0"/>
              <a:t>箱の量が</a:t>
            </a:r>
            <a:endParaRPr lang="en-US" altLang="ja-JP" sz="1500" b="1" dirty="0"/>
          </a:p>
          <a:p>
            <a:r>
              <a:rPr lang="ja-JP" altLang="en-US" sz="1500" b="1" dirty="0"/>
              <a:t>決まっている</a:t>
            </a:r>
          </a:p>
        </p:txBody>
      </p:sp>
      <p:sp>
        <p:nvSpPr>
          <p:cNvPr id="112" name="テキスト ボックス 111"/>
          <p:cNvSpPr txBox="1"/>
          <p:nvPr/>
        </p:nvSpPr>
        <p:spPr>
          <a:xfrm>
            <a:off x="3039823" y="2881779"/>
            <a:ext cx="1164341" cy="300083"/>
          </a:xfrm>
          <a:prstGeom prst="rect">
            <a:avLst/>
          </a:prstGeom>
          <a:noFill/>
        </p:spPr>
        <p:txBody>
          <a:bodyPr wrap="square" lIns="68580" tIns="34290" rIns="68580" bIns="34290" rtlCol="0">
            <a:spAutoFit/>
          </a:bodyPr>
          <a:lstStyle/>
          <a:p>
            <a:r>
              <a:rPr lang="ja-JP" altLang="en-US" sz="1500" b="1" dirty="0"/>
              <a:t>場所が遠い</a:t>
            </a:r>
          </a:p>
        </p:txBody>
      </p:sp>
      <p:sp>
        <p:nvSpPr>
          <p:cNvPr id="113" name="テキスト ボックス 112"/>
          <p:cNvSpPr txBox="1"/>
          <p:nvPr/>
        </p:nvSpPr>
        <p:spPr>
          <a:xfrm>
            <a:off x="4649813" y="2753978"/>
            <a:ext cx="962388" cy="530915"/>
          </a:xfrm>
          <a:prstGeom prst="rect">
            <a:avLst/>
          </a:prstGeom>
          <a:noFill/>
        </p:spPr>
        <p:txBody>
          <a:bodyPr wrap="square" lIns="68580" tIns="34290" rIns="68580" bIns="34290" rtlCol="0">
            <a:spAutoFit/>
          </a:bodyPr>
          <a:lstStyle/>
          <a:p>
            <a:r>
              <a:rPr lang="ja-JP" altLang="en-US" sz="1500" b="1" dirty="0"/>
              <a:t>リフトが</a:t>
            </a:r>
            <a:endParaRPr lang="en-US" altLang="ja-JP" sz="1500" b="1" dirty="0"/>
          </a:p>
          <a:p>
            <a:r>
              <a:rPr lang="ja-JP" altLang="en-US" sz="1500" b="1" dirty="0"/>
              <a:t>入れない</a:t>
            </a:r>
            <a:endParaRPr lang="en-US" altLang="ja-JP" sz="1500" b="1" dirty="0"/>
          </a:p>
        </p:txBody>
      </p:sp>
      <p:sp>
        <p:nvSpPr>
          <p:cNvPr id="121" name="テキスト ボックス 120"/>
          <p:cNvSpPr txBox="1"/>
          <p:nvPr/>
        </p:nvSpPr>
        <p:spPr>
          <a:xfrm>
            <a:off x="1788257" y="1416810"/>
            <a:ext cx="553998" cy="2328279"/>
          </a:xfrm>
          <a:prstGeom prst="rect">
            <a:avLst/>
          </a:prstGeom>
          <a:noFill/>
        </p:spPr>
        <p:txBody>
          <a:bodyPr vert="eaVert" wrap="square" lIns="68580" tIns="34290" rIns="68580" bIns="34290" rtlCol="0">
            <a:spAutoFit/>
          </a:bodyPr>
          <a:lstStyle/>
          <a:p>
            <a:pPr algn="ctr"/>
            <a:r>
              <a:rPr lang="ja-JP" altLang="en-US" sz="2700" b="1" dirty="0"/>
              <a:t>箱出しが大変</a:t>
            </a:r>
          </a:p>
        </p:txBody>
      </p:sp>
      <p:sp>
        <p:nvSpPr>
          <p:cNvPr id="123" name="テキスト ボックス 122"/>
          <p:cNvSpPr txBox="1"/>
          <p:nvPr/>
        </p:nvSpPr>
        <p:spPr>
          <a:xfrm>
            <a:off x="6154830" y="2907953"/>
            <a:ext cx="1229257" cy="300083"/>
          </a:xfrm>
          <a:prstGeom prst="rect">
            <a:avLst/>
          </a:prstGeom>
          <a:noFill/>
        </p:spPr>
        <p:txBody>
          <a:bodyPr wrap="square" lIns="68580" tIns="34290" rIns="68580" bIns="34290" rtlCol="0">
            <a:spAutoFit/>
          </a:bodyPr>
          <a:lstStyle/>
          <a:p>
            <a:r>
              <a:rPr lang="ja-JP" altLang="en-US" sz="1500" b="1" dirty="0"/>
              <a:t>柵がある</a:t>
            </a:r>
            <a:endParaRPr lang="en-US" altLang="ja-JP" sz="1500" b="1" dirty="0"/>
          </a:p>
        </p:txBody>
      </p:sp>
      <p:sp>
        <p:nvSpPr>
          <p:cNvPr id="126" name="テキスト ボックス 125"/>
          <p:cNvSpPr txBox="1"/>
          <p:nvPr/>
        </p:nvSpPr>
        <p:spPr>
          <a:xfrm>
            <a:off x="3062855" y="3721135"/>
            <a:ext cx="1110395" cy="300083"/>
          </a:xfrm>
          <a:prstGeom prst="rect">
            <a:avLst/>
          </a:prstGeom>
          <a:noFill/>
        </p:spPr>
        <p:txBody>
          <a:bodyPr wrap="square" lIns="68580" tIns="34290" rIns="68580" bIns="34290" rtlCol="0">
            <a:spAutoFit/>
          </a:bodyPr>
          <a:lstStyle/>
          <a:p>
            <a:r>
              <a:rPr lang="ja-JP" altLang="en-US" sz="1500" b="1" dirty="0"/>
              <a:t>中身が硬い</a:t>
            </a:r>
          </a:p>
        </p:txBody>
      </p:sp>
      <p:sp>
        <p:nvSpPr>
          <p:cNvPr id="127" name="テキスト ボックス 126"/>
          <p:cNvSpPr txBox="1"/>
          <p:nvPr/>
        </p:nvSpPr>
        <p:spPr>
          <a:xfrm>
            <a:off x="4471298" y="3569580"/>
            <a:ext cx="1426791" cy="515526"/>
          </a:xfrm>
          <a:prstGeom prst="rect">
            <a:avLst/>
          </a:prstGeom>
          <a:noFill/>
        </p:spPr>
        <p:txBody>
          <a:bodyPr wrap="square" lIns="68580" tIns="34290" rIns="68580" bIns="34290" rtlCol="0">
            <a:spAutoFit/>
          </a:bodyPr>
          <a:lstStyle/>
          <a:p>
            <a:r>
              <a:rPr lang="ja-JP" altLang="en-US" sz="1500" b="1" dirty="0"/>
              <a:t>ダンボールに</a:t>
            </a:r>
            <a:endParaRPr lang="en-US" altLang="ja-JP" sz="1500" b="1" dirty="0"/>
          </a:p>
          <a:p>
            <a:r>
              <a:rPr kumimoji="1" lang="ja-JP" altLang="en-US" b="1" dirty="0"/>
              <a:t>詰め込んでいる</a:t>
            </a:r>
          </a:p>
        </p:txBody>
      </p:sp>
      <p:sp>
        <p:nvSpPr>
          <p:cNvPr id="129" name="テキスト ボックス 128"/>
          <p:cNvSpPr txBox="1"/>
          <p:nvPr/>
        </p:nvSpPr>
        <p:spPr>
          <a:xfrm>
            <a:off x="6024118" y="3584245"/>
            <a:ext cx="1266684" cy="530915"/>
          </a:xfrm>
          <a:prstGeom prst="rect">
            <a:avLst/>
          </a:prstGeom>
          <a:noFill/>
        </p:spPr>
        <p:txBody>
          <a:bodyPr wrap="square" lIns="68580" tIns="34290" rIns="68580" bIns="34290" rtlCol="0">
            <a:spAutoFit/>
          </a:bodyPr>
          <a:lstStyle/>
          <a:p>
            <a:r>
              <a:rPr lang="ja-JP" altLang="en-US" sz="1500" b="1" dirty="0"/>
              <a:t>ダンボールが</a:t>
            </a:r>
            <a:endParaRPr lang="en-US" altLang="ja-JP" sz="1500" b="1" dirty="0"/>
          </a:p>
          <a:p>
            <a:r>
              <a:rPr lang="ja-JP" altLang="en-US" sz="1500" b="1" dirty="0"/>
              <a:t>小さい</a:t>
            </a:r>
          </a:p>
        </p:txBody>
      </p:sp>
      <p:sp>
        <p:nvSpPr>
          <p:cNvPr id="130" name="テキスト ボックス 129"/>
          <p:cNvSpPr txBox="1"/>
          <p:nvPr/>
        </p:nvSpPr>
        <p:spPr>
          <a:xfrm>
            <a:off x="7546886" y="3683136"/>
            <a:ext cx="1299875" cy="300083"/>
          </a:xfrm>
          <a:prstGeom prst="rect">
            <a:avLst/>
          </a:prstGeom>
          <a:noFill/>
        </p:spPr>
        <p:txBody>
          <a:bodyPr wrap="none" lIns="68580" tIns="34290" rIns="68580" bIns="34290" rtlCol="0">
            <a:spAutoFit/>
          </a:bodyPr>
          <a:lstStyle/>
          <a:p>
            <a:r>
              <a:rPr lang="ja-JP" altLang="en-US" sz="1500" b="1" dirty="0"/>
              <a:t>販売側の都合</a:t>
            </a:r>
          </a:p>
        </p:txBody>
      </p:sp>
      <p:sp>
        <p:nvSpPr>
          <p:cNvPr id="131" name="右矢印 130"/>
          <p:cNvSpPr/>
          <p:nvPr/>
        </p:nvSpPr>
        <p:spPr>
          <a:xfrm>
            <a:off x="5715194" y="2064869"/>
            <a:ext cx="316684" cy="311760"/>
          </a:xfrm>
          <a:prstGeom prst="rightArrow">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1200">
              <a:latin typeface="Meiryo UI" panose="020B0604030504040204" pitchFamily="50" charset="-128"/>
              <a:ea typeface="Meiryo UI" panose="020B0604030504040204" pitchFamily="50" charset="-128"/>
            </a:endParaRPr>
          </a:p>
        </p:txBody>
      </p:sp>
      <p:sp>
        <p:nvSpPr>
          <p:cNvPr id="73" name="Text Box 4"/>
          <p:cNvSpPr txBox="1">
            <a:spLocks noChangeArrowheads="1"/>
          </p:cNvSpPr>
          <p:nvPr/>
        </p:nvSpPr>
        <p:spPr bwMode="auto">
          <a:xfrm>
            <a:off x="997137" y="10035"/>
            <a:ext cx="184810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1"/>
              </a:buClr>
              <a:buSzPct val="100000"/>
              <a:buFont typeface="Wingdings" pitchFamily="2" charset="2"/>
              <a:defRPr kumimoji="1">
                <a:solidFill>
                  <a:schemeClr val="tx1"/>
                </a:solidFill>
                <a:latin typeface="Arial" pitchFamily="34" charset="0"/>
                <a:ea typeface="ＭＳ Ｐゴシック" pitchFamily="50" charset="-128"/>
              </a:defRPr>
            </a:lvl9pPr>
          </a:lstStyle>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＜なぜなぜ分析＞</a:t>
            </a:r>
          </a:p>
        </p:txBody>
      </p:sp>
    </p:spTree>
    <p:extLst>
      <p:ext uri="{BB962C8B-B14F-4D97-AF65-F5344CB8AC3E}">
        <p14:creationId xmlns:p14="http://schemas.microsoft.com/office/powerpoint/2010/main" val="2399757578"/>
      </p:ext>
    </p:extLst>
  </p:cSld>
  <p:clrMapOvr>
    <a:masterClrMapping/>
  </p:clrMapOvr>
  <mc:AlternateContent xmlns:mc="http://schemas.openxmlformats.org/markup-compatibility/2006" xmlns:p14="http://schemas.microsoft.com/office/powerpoint/2010/main">
    <mc:Choice Requires="p14">
      <p:transition spd="slow" p14:dur="2000" advTm="6903"/>
    </mc:Choice>
    <mc:Fallback xmlns="">
      <p:transition spd="slow" advTm="690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左矢印 2"/>
          <p:cNvSpPr/>
          <p:nvPr/>
        </p:nvSpPr>
        <p:spPr>
          <a:xfrm>
            <a:off x="3685141" y="2186910"/>
            <a:ext cx="2212786" cy="1196884"/>
          </a:xfrm>
          <a:prstGeom prst="leftArrow">
            <a:avLst>
              <a:gd name="adj1" fmla="val 70389"/>
              <a:gd name="adj2" fmla="val 50638"/>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kumimoji="1" lang="ja-JP" altLang="en-US"/>
          </a:p>
        </p:txBody>
      </p:sp>
      <p:sp>
        <p:nvSpPr>
          <p:cNvPr id="4" name="右矢印 3"/>
          <p:cNvSpPr/>
          <p:nvPr/>
        </p:nvSpPr>
        <p:spPr>
          <a:xfrm>
            <a:off x="3245644" y="3439909"/>
            <a:ext cx="2273179" cy="1465466"/>
          </a:xfrm>
          <a:prstGeom prst="rightArrow">
            <a:avLst>
              <a:gd name="adj1" fmla="val 68113"/>
              <a:gd name="adj2" fmla="val 50000"/>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kumimoji="1" lang="ja-JP" altLang="en-US"/>
          </a:p>
        </p:txBody>
      </p:sp>
      <p:sp>
        <p:nvSpPr>
          <p:cNvPr id="95" name="角丸四角形 94"/>
          <p:cNvSpPr/>
          <p:nvPr/>
        </p:nvSpPr>
        <p:spPr>
          <a:xfrm>
            <a:off x="3245645" y="611204"/>
            <a:ext cx="2514969" cy="1392312"/>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sp>
        <p:nvSpPr>
          <p:cNvPr id="71"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要因解析</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98" name="テキスト ボックス 97"/>
          <p:cNvSpPr txBox="1"/>
          <p:nvPr/>
        </p:nvSpPr>
        <p:spPr>
          <a:xfrm>
            <a:off x="3409352" y="1064986"/>
            <a:ext cx="2267090" cy="484748"/>
          </a:xfrm>
          <a:prstGeom prst="rect">
            <a:avLst/>
          </a:prstGeom>
          <a:noFill/>
        </p:spPr>
        <p:txBody>
          <a:bodyPr wrap="square" lIns="68580" tIns="34290" rIns="68580" bIns="34290" rtlCol="0">
            <a:spAutoFit/>
          </a:bodyPr>
          <a:lstStyle/>
          <a:p>
            <a:r>
              <a:rPr lang="ja-JP" altLang="en-US" sz="2700" b="1" dirty="0"/>
              <a:t>販売側の都合</a:t>
            </a:r>
            <a:endParaRPr lang="en-US" altLang="ja-JP" sz="2700" b="1" dirty="0"/>
          </a:p>
        </p:txBody>
      </p:sp>
      <p:sp>
        <p:nvSpPr>
          <p:cNvPr id="82" name="テキスト ボックス 81"/>
          <p:cNvSpPr txBox="1"/>
          <p:nvPr/>
        </p:nvSpPr>
        <p:spPr>
          <a:xfrm>
            <a:off x="3842890" y="2473729"/>
            <a:ext cx="2249018" cy="62324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lIns="68580" tIns="34290" rIns="68580" bIns="34290" rtlCol="0">
            <a:spAutoFit/>
          </a:bodyPr>
          <a:lstStyle/>
          <a:p>
            <a:r>
              <a:rPr lang="ja-JP" altLang="en-US" sz="1800" b="1" dirty="0"/>
              <a:t>運搬方法で</a:t>
            </a:r>
            <a:endParaRPr lang="en-US" altLang="ja-JP" sz="1800" b="1" dirty="0"/>
          </a:p>
          <a:p>
            <a:r>
              <a:rPr lang="ja-JP" altLang="en-US" sz="1800" b="1" dirty="0"/>
              <a:t>別のやり方はあるか</a:t>
            </a:r>
            <a:endParaRPr lang="en-US" altLang="ja-JP" sz="1800" b="1" dirty="0"/>
          </a:p>
        </p:txBody>
      </p:sp>
      <p:sp>
        <p:nvSpPr>
          <p:cNvPr id="73" name="テキスト ボックス 72"/>
          <p:cNvSpPr txBox="1"/>
          <p:nvPr/>
        </p:nvSpPr>
        <p:spPr>
          <a:xfrm>
            <a:off x="4038859" y="48680"/>
            <a:ext cx="928541" cy="484748"/>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algn="ctr"/>
            <a:r>
              <a:rPr lang="ja-JP" altLang="en-US" sz="2700" b="1" dirty="0"/>
              <a:t>真因</a:t>
            </a:r>
            <a:endParaRPr lang="en-US" altLang="ja-JP" sz="2700" b="1" dirty="0"/>
          </a:p>
        </p:txBody>
      </p:sp>
      <p:sp>
        <p:nvSpPr>
          <p:cNvPr id="75" name="テキスト ボックス 74"/>
          <p:cNvSpPr txBox="1"/>
          <p:nvPr/>
        </p:nvSpPr>
        <p:spPr>
          <a:xfrm>
            <a:off x="90892" y="363554"/>
            <a:ext cx="2301352" cy="438581"/>
          </a:xfrm>
          <a:prstGeom prst="rect">
            <a:avLst/>
          </a:prstGeom>
          <a:noFill/>
        </p:spPr>
        <p:txBody>
          <a:bodyPr wrap="none" lIns="68580" tIns="34290" rIns="68580" bIns="34290" rtlCol="0">
            <a:spAutoFit/>
          </a:bodyPr>
          <a:lstStyle/>
          <a:p>
            <a:r>
              <a:rPr lang="ja-JP" altLang="en-US" sz="2400" b="1" dirty="0"/>
              <a:t>真因の事実検証</a:t>
            </a:r>
          </a:p>
        </p:txBody>
      </p:sp>
      <p:sp>
        <p:nvSpPr>
          <p:cNvPr id="11" name="角丸四角形 10"/>
          <p:cNvSpPr/>
          <p:nvPr/>
        </p:nvSpPr>
        <p:spPr>
          <a:xfrm>
            <a:off x="132205" y="2342245"/>
            <a:ext cx="3067253" cy="2408780"/>
          </a:xfrm>
          <a:prstGeom prst="round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pic>
        <p:nvPicPr>
          <p:cNvPr id="1026" name="Picture 2" descr="C:\Users\h-2-gen1\AppData\Local\Microsoft\Windows\INetCache\IE\RGZGFD84\silhouette-3265658_960_720[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3472" l="10656" r="90437">
                        <a14:foregroundMark x1="52459" y1="7083" x2="64481" y2="12361"/>
                        <a14:foregroundMark x1="48361" y1="4028" x2="61475" y2="3750"/>
                        <a14:foregroundMark x1="48361" y1="3333" x2="48634" y2="8889"/>
                        <a14:foregroundMark x1="46448" y1="4861" x2="48087" y2="9444"/>
                        <a14:foregroundMark x1="48634" y1="11944" x2="44536" y2="17778"/>
                        <a14:foregroundMark x1="37158" y1="17639" x2="73224" y2="17222"/>
                        <a14:foregroundMark x1="74863" y1="17639" x2="74863" y2="17639"/>
                        <a14:foregroundMark x1="77049" y1="17222" x2="77049" y2="17222"/>
                        <a14:foregroundMark x1="78689" y1="17083" x2="78689" y2="17083"/>
                        <a14:foregroundMark x1="37158" y1="15972" x2="37158" y2="15972"/>
                        <a14:foregroundMark x1="32787" y1="16389" x2="32787" y2="16389"/>
                        <a14:foregroundMark x1="33880" y1="16389" x2="33880" y2="16389"/>
                        <a14:foregroundMark x1="32514" y1="17083" x2="32514" y2="17083"/>
                        <a14:foregroundMark x1="30601" y1="17361" x2="30601" y2="17361"/>
                        <a14:foregroundMark x1="79235" y1="18889" x2="79235" y2="18889"/>
                        <a14:foregroundMark x1="80601" y1="18056" x2="80601" y2="18056"/>
                        <a14:foregroundMark x1="82240" y1="18333" x2="82240" y2="18333"/>
                        <a14:foregroundMark x1="30601" y1="18750" x2="30601" y2="18750"/>
                      </a14:backgroundRemoval>
                    </a14:imgEffect>
                  </a14:imgLayer>
                </a14:imgProps>
              </a:ext>
              <a:ext uri="{28A0092B-C50C-407E-A947-70E740481C1C}">
                <a14:useLocalDpi xmlns:a14="http://schemas.microsoft.com/office/drawing/2010/main" val="0"/>
              </a:ext>
            </a:extLst>
          </a:blip>
          <a:srcRect b="79231"/>
          <a:stretch/>
        </p:blipFill>
        <p:spPr bwMode="auto">
          <a:xfrm>
            <a:off x="-964199" y="2605768"/>
            <a:ext cx="4649340" cy="192858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3269806" y="3732135"/>
            <a:ext cx="2249018" cy="900247"/>
          </a:xfrm>
          <a:prstGeom prst="rect">
            <a:avLst/>
          </a:prstGeom>
          <a:noFill/>
        </p:spPr>
        <p:txBody>
          <a:bodyPr wrap="square" lIns="68580" tIns="34290" rIns="68580" bIns="34290" rtlCol="0">
            <a:spAutoFit/>
          </a:bodyPr>
          <a:lstStyle/>
          <a:p>
            <a:r>
              <a:rPr lang="ja-JP" altLang="en-US" sz="1800" b="1" dirty="0"/>
              <a:t>全てのお客様へ</a:t>
            </a:r>
            <a:endParaRPr lang="en-US" altLang="ja-JP" sz="1800" b="1" dirty="0"/>
          </a:p>
          <a:p>
            <a:r>
              <a:rPr lang="ja-JP" altLang="en-US" sz="1800" b="1" dirty="0"/>
              <a:t>ダンボールに詰めて</a:t>
            </a:r>
            <a:endParaRPr lang="en-US" altLang="ja-JP" sz="1800" b="1" dirty="0"/>
          </a:p>
          <a:p>
            <a:r>
              <a:rPr lang="ja-JP" altLang="en-US" sz="1800" b="1" dirty="0"/>
              <a:t>送っている</a:t>
            </a:r>
            <a:endParaRPr lang="en-US" altLang="ja-JP" sz="1800" b="1" dirty="0"/>
          </a:p>
        </p:txBody>
      </p:sp>
      <p:sp>
        <p:nvSpPr>
          <p:cNvPr id="14" name="角丸四角形 13"/>
          <p:cNvSpPr/>
          <p:nvPr/>
        </p:nvSpPr>
        <p:spPr>
          <a:xfrm>
            <a:off x="5965636" y="2333983"/>
            <a:ext cx="3067253" cy="2408780"/>
          </a:xfrm>
          <a:prstGeom prst="round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754" b="99069" l="423" r="88738">
                        <a14:backgroundMark x1="42422" y1="25402" x2="43692" y2="20914"/>
                        <a14:backgroundMark x1="42845" y1="25741" x2="41914" y2="28112"/>
                        <a14:backgroundMark x1="41914" y1="32769" x2="42083" y2="29382"/>
                        <a14:backgroundMark x1="44565" y1="20217" x2="52609" y2="11957"/>
                        <a14:backgroundMark x1="82174" y1="20870" x2="86957" y2="34348"/>
                        <a14:backgroundMark x1="84565" y1="33696" x2="86522" y2="41522"/>
                        <a14:backgroundMark x1="87174" y1="42826" x2="85435" y2="47826"/>
                        <a14:backgroundMark x1="83261" y1="49130" x2="76087" y2="63478"/>
                        <a14:backgroundMark x1="74565" y1="64783" x2="65000" y2="73696"/>
                        <a14:backgroundMark x1="39348" y1="50870" x2="21087" y2="65870"/>
                        <a14:backgroundMark x1="21739" y1="70652" x2="21304" y2="70435"/>
                        <a14:backgroundMark x1="22174" y1="66957" x2="14130" y2="73261"/>
                        <a14:backgroundMark x1="11957" y1="75217" x2="13696" y2="89130"/>
                        <a14:backgroundMark x1="16522" y1="97391" x2="54130" y2="91304"/>
                      </a14:backgroundRemoval>
                    </a14:imgEffect>
                  </a14:imgLayer>
                </a14:imgProps>
              </a:ext>
              <a:ext uri="{28A0092B-C50C-407E-A947-70E740481C1C}">
                <a14:useLocalDpi xmlns:a14="http://schemas.microsoft.com/office/drawing/2010/main" val="0"/>
              </a:ext>
            </a:extLst>
          </a:blip>
          <a:srcRect b="10794"/>
          <a:stretch/>
        </p:blipFill>
        <p:spPr>
          <a:xfrm>
            <a:off x="6137433" y="2222603"/>
            <a:ext cx="2591455" cy="2311748"/>
          </a:xfrm>
          <a:prstGeom prst="rect">
            <a:avLst/>
          </a:prstGeom>
        </p:spPr>
      </p:pic>
      <p:sp>
        <p:nvSpPr>
          <p:cNvPr id="2" name="正方形/長方形 1"/>
          <p:cNvSpPr/>
          <p:nvPr/>
        </p:nvSpPr>
        <p:spPr>
          <a:xfrm>
            <a:off x="571500" y="2103120"/>
            <a:ext cx="2125980" cy="230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ja-JP" altLang="en-US" sz="1500" dirty="0">
                <a:latin typeface="HGP創英角ﾎﾟｯﾌﾟ体" panose="040B0A00000000000000" pitchFamily="50" charset="-128"/>
                <a:ea typeface="HGP創英角ﾎﾟｯﾌﾟ体" panose="040B0A00000000000000" pitchFamily="50" charset="-128"/>
              </a:rPr>
              <a:t>薬品会社</a:t>
            </a:r>
          </a:p>
        </p:txBody>
      </p:sp>
    </p:spTree>
    <p:extLst>
      <p:ext uri="{BB962C8B-B14F-4D97-AF65-F5344CB8AC3E}">
        <p14:creationId xmlns:p14="http://schemas.microsoft.com/office/powerpoint/2010/main" val="3848607743"/>
      </p:ext>
    </p:extLst>
  </p:cSld>
  <p:clrMapOvr>
    <a:masterClrMapping/>
  </p:clrMapOvr>
  <mc:AlternateContent xmlns:mc="http://schemas.openxmlformats.org/markup-compatibility/2006" xmlns:p14="http://schemas.microsoft.com/office/powerpoint/2010/main">
    <mc:Choice Requires="p14">
      <p:transition spd="slow" p14:dur="2000" advTm="9911"/>
    </mc:Choice>
    <mc:Fallback xmlns="">
      <p:transition spd="slow" advTm="991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633261-57E9-4F5F-87C7-FD80C997FC2C}"/>
              </a:ext>
            </a:extLst>
          </p:cNvPr>
          <p:cNvSpPr txBox="1">
            <a:spLocks/>
          </p:cNvSpPr>
          <p:nvPr/>
        </p:nvSpPr>
        <p:spPr>
          <a:xfrm>
            <a:off x="0" y="0"/>
            <a:ext cx="282892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サークルレベル（活動前）</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grpSp>
        <p:nvGrpSpPr>
          <p:cNvPr id="4" name="Group 4"/>
          <p:cNvGrpSpPr>
            <a:grpSpLocks noChangeAspect="1"/>
          </p:cNvGrpSpPr>
          <p:nvPr/>
        </p:nvGrpSpPr>
        <p:grpSpPr bwMode="auto">
          <a:xfrm>
            <a:off x="227409" y="511971"/>
            <a:ext cx="5004197" cy="2364581"/>
            <a:chOff x="191" y="430"/>
            <a:chExt cx="4203" cy="1986"/>
          </a:xfrm>
        </p:grpSpPr>
        <p:sp>
          <p:nvSpPr>
            <p:cNvPr id="5" name="AutoShape 3"/>
            <p:cNvSpPr>
              <a:spLocks noChangeAspect="1" noChangeArrowheads="1" noTextEdit="1"/>
            </p:cNvSpPr>
            <p:nvPr/>
          </p:nvSpPr>
          <p:spPr bwMode="auto">
            <a:xfrm>
              <a:off x="199" y="430"/>
              <a:ext cx="4166"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 name="Rectangle 5"/>
            <p:cNvSpPr>
              <a:spLocks noChangeArrowheads="1"/>
            </p:cNvSpPr>
            <p:nvPr/>
          </p:nvSpPr>
          <p:spPr bwMode="auto">
            <a:xfrm>
              <a:off x="191" y="430"/>
              <a:ext cx="4166" cy="1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 name="Rectangle 6"/>
            <p:cNvSpPr>
              <a:spLocks noChangeArrowheads="1"/>
            </p:cNvSpPr>
            <p:nvPr/>
          </p:nvSpPr>
          <p:spPr bwMode="auto">
            <a:xfrm>
              <a:off x="248" y="759"/>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項目</a:t>
              </a:r>
              <a:endParaRPr lang="ja-JP" altLang="ja-JP">
                <a:latin typeface="Meiryo UI" panose="020B0604030504040204" pitchFamily="50" charset="-128"/>
                <a:ea typeface="Meiryo UI" panose="020B0604030504040204" pitchFamily="50" charset="-128"/>
              </a:endParaRPr>
            </a:p>
          </p:txBody>
        </p:sp>
        <p:sp>
          <p:nvSpPr>
            <p:cNvPr id="8" name="Rectangle 7"/>
            <p:cNvSpPr>
              <a:spLocks noChangeArrowheads="1"/>
            </p:cNvSpPr>
            <p:nvPr/>
          </p:nvSpPr>
          <p:spPr bwMode="auto">
            <a:xfrm>
              <a:off x="898" y="759"/>
              <a:ext cx="5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レベル掌握内容</a:t>
              </a:r>
              <a:endParaRPr lang="ja-JP" altLang="ja-JP">
                <a:latin typeface="Meiryo UI" panose="020B0604030504040204" pitchFamily="50" charset="-128"/>
                <a:ea typeface="Meiryo UI" panose="020B0604030504040204" pitchFamily="50" charset="-128"/>
              </a:endParaRPr>
            </a:p>
          </p:txBody>
        </p:sp>
        <p:sp>
          <p:nvSpPr>
            <p:cNvPr id="9" name="Rectangle 8"/>
            <p:cNvSpPr>
              <a:spLocks noChangeArrowheads="1"/>
            </p:cNvSpPr>
            <p:nvPr/>
          </p:nvSpPr>
          <p:spPr bwMode="auto">
            <a:xfrm>
              <a:off x="2011" y="704"/>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現状</a:t>
              </a:r>
              <a:endParaRPr lang="ja-JP" altLang="ja-JP">
                <a:latin typeface="Meiryo UI" panose="020B0604030504040204" pitchFamily="50" charset="-128"/>
                <a:ea typeface="Meiryo UI" panose="020B0604030504040204" pitchFamily="50" charset="-128"/>
              </a:endParaRPr>
            </a:p>
          </p:txBody>
        </p:sp>
        <p:sp>
          <p:nvSpPr>
            <p:cNvPr id="10" name="Rectangle 9"/>
            <p:cNvSpPr>
              <a:spLocks noChangeArrowheads="1"/>
            </p:cNvSpPr>
            <p:nvPr/>
          </p:nvSpPr>
          <p:spPr bwMode="auto">
            <a:xfrm>
              <a:off x="1975" y="814"/>
              <a:ext cx="21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レベル</a:t>
              </a:r>
              <a:endParaRPr lang="ja-JP" altLang="ja-JP">
                <a:latin typeface="Meiryo UI" panose="020B0604030504040204" pitchFamily="50" charset="-128"/>
                <a:ea typeface="Meiryo UI" panose="020B0604030504040204" pitchFamily="50" charset="-128"/>
              </a:endParaRPr>
            </a:p>
          </p:txBody>
        </p:sp>
        <p:sp>
          <p:nvSpPr>
            <p:cNvPr id="11" name="Rectangle 10"/>
            <p:cNvSpPr>
              <a:spLocks noChangeArrowheads="1"/>
            </p:cNvSpPr>
            <p:nvPr/>
          </p:nvSpPr>
          <p:spPr bwMode="auto">
            <a:xfrm>
              <a:off x="2376" y="759"/>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項目</a:t>
              </a:r>
              <a:endParaRPr lang="ja-JP" altLang="ja-JP">
                <a:latin typeface="Meiryo UI" panose="020B0604030504040204" pitchFamily="50" charset="-128"/>
                <a:ea typeface="Meiryo UI" panose="020B0604030504040204" pitchFamily="50" charset="-128"/>
              </a:endParaRPr>
            </a:p>
          </p:txBody>
        </p:sp>
        <p:sp>
          <p:nvSpPr>
            <p:cNvPr id="12" name="Rectangle 11"/>
            <p:cNvSpPr>
              <a:spLocks noChangeArrowheads="1"/>
            </p:cNvSpPr>
            <p:nvPr/>
          </p:nvSpPr>
          <p:spPr bwMode="auto">
            <a:xfrm>
              <a:off x="3003" y="759"/>
              <a:ext cx="5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レベル掌握内容</a:t>
              </a:r>
              <a:endParaRPr lang="ja-JP" altLang="ja-JP">
                <a:latin typeface="Meiryo UI" panose="020B0604030504040204" pitchFamily="50" charset="-128"/>
                <a:ea typeface="Meiryo UI" panose="020B0604030504040204" pitchFamily="50" charset="-128"/>
              </a:endParaRPr>
            </a:p>
          </p:txBody>
        </p:sp>
        <p:sp>
          <p:nvSpPr>
            <p:cNvPr id="13" name="Rectangle 12"/>
            <p:cNvSpPr>
              <a:spLocks noChangeArrowheads="1"/>
            </p:cNvSpPr>
            <p:nvPr/>
          </p:nvSpPr>
          <p:spPr bwMode="auto">
            <a:xfrm>
              <a:off x="4104" y="704"/>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現状</a:t>
              </a:r>
              <a:endParaRPr lang="ja-JP" altLang="ja-JP">
                <a:latin typeface="Meiryo UI" panose="020B0604030504040204" pitchFamily="50" charset="-128"/>
                <a:ea typeface="Meiryo UI" panose="020B0604030504040204" pitchFamily="50" charset="-128"/>
              </a:endParaRPr>
            </a:p>
          </p:txBody>
        </p:sp>
        <p:sp>
          <p:nvSpPr>
            <p:cNvPr id="14" name="Rectangle 13"/>
            <p:cNvSpPr>
              <a:spLocks noChangeArrowheads="1"/>
            </p:cNvSpPr>
            <p:nvPr/>
          </p:nvSpPr>
          <p:spPr bwMode="auto">
            <a:xfrm>
              <a:off x="4067" y="814"/>
              <a:ext cx="21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レベル</a:t>
              </a:r>
              <a:endParaRPr lang="ja-JP" altLang="ja-JP">
                <a:latin typeface="Meiryo UI" panose="020B0604030504040204" pitchFamily="50" charset="-128"/>
                <a:ea typeface="Meiryo UI" panose="020B0604030504040204" pitchFamily="50" charset="-128"/>
              </a:endParaRPr>
            </a:p>
          </p:txBody>
        </p:sp>
        <p:sp>
          <p:nvSpPr>
            <p:cNvPr id="15" name="Rectangle 14"/>
            <p:cNvSpPr>
              <a:spLocks noChangeArrowheads="1"/>
            </p:cNvSpPr>
            <p:nvPr/>
          </p:nvSpPr>
          <p:spPr bwMode="auto">
            <a:xfrm>
              <a:off x="302" y="991"/>
              <a:ext cx="6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イ</a:t>
              </a:r>
              <a:endParaRPr lang="ja-JP" altLang="ja-JP">
                <a:latin typeface="Meiryo UI" panose="020B0604030504040204" pitchFamily="50" charset="-128"/>
                <a:ea typeface="Meiryo UI" panose="020B0604030504040204" pitchFamily="50" charset="-128"/>
              </a:endParaRPr>
            </a:p>
          </p:txBody>
        </p:sp>
        <p:sp>
          <p:nvSpPr>
            <p:cNvPr id="16" name="Rectangle 15"/>
            <p:cNvSpPr>
              <a:spLocks noChangeArrowheads="1"/>
            </p:cNvSpPr>
            <p:nvPr/>
          </p:nvSpPr>
          <p:spPr bwMode="auto">
            <a:xfrm>
              <a:off x="491" y="936"/>
              <a:ext cx="89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ＱＣの基本的な考え方と</a:t>
              </a:r>
              <a:endParaRPr lang="ja-JP" altLang="ja-JP">
                <a:latin typeface="Meiryo UI" panose="020B0604030504040204" pitchFamily="50" charset="-128"/>
                <a:ea typeface="Meiryo UI" panose="020B0604030504040204" pitchFamily="50" charset="-128"/>
              </a:endParaRPr>
            </a:p>
          </p:txBody>
        </p:sp>
        <p:sp>
          <p:nvSpPr>
            <p:cNvPr id="17" name="Rectangle 16"/>
            <p:cNvSpPr>
              <a:spLocks noChangeArrowheads="1"/>
            </p:cNvSpPr>
            <p:nvPr/>
          </p:nvSpPr>
          <p:spPr bwMode="auto">
            <a:xfrm>
              <a:off x="491" y="1046"/>
              <a:ext cx="6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問題解決ステップ</a:t>
              </a:r>
              <a:endParaRPr lang="ja-JP" altLang="ja-JP">
                <a:latin typeface="Meiryo UI" panose="020B0604030504040204" pitchFamily="50" charset="-128"/>
                <a:ea typeface="Meiryo UI" panose="020B0604030504040204" pitchFamily="50" charset="-128"/>
              </a:endParaRPr>
            </a:p>
          </p:txBody>
        </p:sp>
        <p:sp>
          <p:nvSpPr>
            <p:cNvPr id="18" name="Rectangle 17"/>
            <p:cNvSpPr>
              <a:spLocks noChangeArrowheads="1"/>
            </p:cNvSpPr>
            <p:nvPr/>
          </p:nvSpPr>
          <p:spPr bwMode="auto">
            <a:xfrm>
              <a:off x="2024" y="967"/>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2.5</a:t>
              </a:r>
              <a:endParaRPr lang="ja-JP" altLang="ja-JP" dirty="0">
                <a:latin typeface="Meiryo UI" panose="020B0604030504040204" pitchFamily="50" charset="-128"/>
                <a:ea typeface="Meiryo UI" panose="020B0604030504040204" pitchFamily="50" charset="-128"/>
              </a:endParaRPr>
            </a:p>
          </p:txBody>
        </p:sp>
        <p:sp>
          <p:nvSpPr>
            <p:cNvPr id="19" name="Rectangle 18"/>
            <p:cNvSpPr>
              <a:spLocks noChangeArrowheads="1"/>
            </p:cNvSpPr>
            <p:nvPr/>
          </p:nvSpPr>
          <p:spPr bwMode="auto">
            <a:xfrm>
              <a:off x="2431" y="991"/>
              <a:ext cx="6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イ</a:t>
              </a:r>
              <a:endParaRPr lang="ja-JP" altLang="ja-JP">
                <a:latin typeface="Meiryo UI" panose="020B0604030504040204" pitchFamily="50" charset="-128"/>
                <a:ea typeface="Meiryo UI" panose="020B0604030504040204" pitchFamily="50" charset="-128"/>
              </a:endParaRPr>
            </a:p>
          </p:txBody>
        </p:sp>
        <p:sp>
          <p:nvSpPr>
            <p:cNvPr id="20" name="Rectangle 19"/>
            <p:cNvSpPr>
              <a:spLocks noChangeArrowheads="1"/>
            </p:cNvSpPr>
            <p:nvPr/>
          </p:nvSpPr>
          <p:spPr bwMode="auto">
            <a:xfrm>
              <a:off x="2607" y="991"/>
              <a:ext cx="82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dirty="0">
                  <a:latin typeface="Meiryo UI" panose="020B0604030504040204" pitchFamily="50" charset="-128"/>
                  <a:ea typeface="Meiryo UI" panose="020B0604030504040204" pitchFamily="50" charset="-128"/>
                </a:rPr>
                <a:t>人間関係とチームワーク</a:t>
              </a:r>
              <a:endParaRPr lang="ja-JP" altLang="ja-JP" dirty="0">
                <a:latin typeface="Meiryo UI" panose="020B0604030504040204" pitchFamily="50" charset="-128"/>
                <a:ea typeface="Meiryo UI" panose="020B0604030504040204" pitchFamily="50" charset="-128"/>
              </a:endParaRPr>
            </a:p>
          </p:txBody>
        </p:sp>
        <p:sp>
          <p:nvSpPr>
            <p:cNvPr id="21" name="Rectangle 20"/>
            <p:cNvSpPr>
              <a:spLocks noChangeArrowheads="1"/>
            </p:cNvSpPr>
            <p:nvPr/>
          </p:nvSpPr>
          <p:spPr bwMode="auto">
            <a:xfrm>
              <a:off x="4100" y="967"/>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2.4</a:t>
              </a:r>
              <a:endParaRPr lang="ja-JP" altLang="ja-JP" dirty="0">
                <a:latin typeface="Meiryo UI" panose="020B0604030504040204" pitchFamily="50" charset="-128"/>
                <a:ea typeface="Meiryo UI" panose="020B0604030504040204" pitchFamily="50" charset="-128"/>
              </a:endParaRPr>
            </a:p>
          </p:txBody>
        </p:sp>
        <p:sp>
          <p:nvSpPr>
            <p:cNvPr id="22" name="Rectangle 21"/>
            <p:cNvSpPr>
              <a:spLocks noChangeArrowheads="1"/>
            </p:cNvSpPr>
            <p:nvPr/>
          </p:nvSpPr>
          <p:spPr bwMode="auto">
            <a:xfrm>
              <a:off x="302" y="1211"/>
              <a:ext cx="6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ロ</a:t>
              </a:r>
              <a:endParaRPr lang="ja-JP" altLang="ja-JP">
                <a:latin typeface="Meiryo UI" panose="020B0604030504040204" pitchFamily="50" charset="-128"/>
                <a:ea typeface="Meiryo UI" panose="020B0604030504040204" pitchFamily="50" charset="-128"/>
              </a:endParaRPr>
            </a:p>
          </p:txBody>
        </p:sp>
        <p:sp>
          <p:nvSpPr>
            <p:cNvPr id="23" name="Rectangle 22"/>
            <p:cNvSpPr>
              <a:spLocks noChangeArrowheads="1"/>
            </p:cNvSpPr>
            <p:nvPr/>
          </p:nvSpPr>
          <p:spPr bwMode="auto">
            <a:xfrm>
              <a:off x="491" y="1156"/>
              <a:ext cx="113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ＱＣサークル活動の運営の仕方</a:t>
              </a:r>
              <a:endParaRPr lang="ja-JP" altLang="ja-JP">
                <a:latin typeface="Meiryo UI" panose="020B0604030504040204" pitchFamily="50" charset="-128"/>
                <a:ea typeface="Meiryo UI" panose="020B0604030504040204" pitchFamily="50" charset="-128"/>
              </a:endParaRPr>
            </a:p>
          </p:txBody>
        </p:sp>
        <p:sp>
          <p:nvSpPr>
            <p:cNvPr id="24" name="Rectangle 23"/>
            <p:cNvSpPr>
              <a:spLocks noChangeArrowheads="1"/>
            </p:cNvSpPr>
            <p:nvPr/>
          </p:nvSpPr>
          <p:spPr bwMode="auto">
            <a:xfrm>
              <a:off x="491" y="1266"/>
              <a:ext cx="63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（リーダーシップ）</a:t>
              </a:r>
              <a:endParaRPr lang="ja-JP" altLang="ja-JP">
                <a:latin typeface="Meiryo UI" panose="020B0604030504040204" pitchFamily="50" charset="-128"/>
                <a:ea typeface="Meiryo UI" panose="020B0604030504040204" pitchFamily="50" charset="-128"/>
              </a:endParaRPr>
            </a:p>
          </p:txBody>
        </p:sp>
        <p:sp>
          <p:nvSpPr>
            <p:cNvPr id="25" name="Rectangle 24"/>
            <p:cNvSpPr>
              <a:spLocks noChangeArrowheads="1"/>
            </p:cNvSpPr>
            <p:nvPr/>
          </p:nvSpPr>
          <p:spPr bwMode="auto">
            <a:xfrm>
              <a:off x="2032" y="1186"/>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2.3</a:t>
              </a:r>
              <a:endParaRPr lang="ja-JP" altLang="ja-JP" dirty="0">
                <a:latin typeface="Meiryo UI" panose="020B0604030504040204" pitchFamily="50" charset="-128"/>
                <a:ea typeface="Meiryo UI" panose="020B0604030504040204" pitchFamily="50" charset="-128"/>
              </a:endParaRPr>
            </a:p>
          </p:txBody>
        </p:sp>
        <p:sp>
          <p:nvSpPr>
            <p:cNvPr id="26" name="Rectangle 25"/>
            <p:cNvSpPr>
              <a:spLocks noChangeArrowheads="1"/>
            </p:cNvSpPr>
            <p:nvPr/>
          </p:nvSpPr>
          <p:spPr bwMode="auto">
            <a:xfrm>
              <a:off x="2425" y="1211"/>
              <a:ext cx="6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ロ</a:t>
              </a:r>
              <a:endParaRPr lang="ja-JP" altLang="ja-JP">
                <a:latin typeface="Meiryo UI" panose="020B0604030504040204" pitchFamily="50" charset="-128"/>
                <a:ea typeface="Meiryo UI" panose="020B0604030504040204" pitchFamily="50" charset="-128"/>
              </a:endParaRPr>
            </a:p>
          </p:txBody>
        </p:sp>
        <p:sp>
          <p:nvSpPr>
            <p:cNvPr id="27" name="Rectangle 26"/>
            <p:cNvSpPr>
              <a:spLocks noChangeArrowheads="1"/>
            </p:cNvSpPr>
            <p:nvPr/>
          </p:nvSpPr>
          <p:spPr bwMode="auto">
            <a:xfrm>
              <a:off x="2607" y="1211"/>
              <a:ext cx="99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ＱＣサークル会合実施状況</a:t>
              </a:r>
              <a:endParaRPr lang="ja-JP" altLang="ja-JP">
                <a:latin typeface="Meiryo UI" panose="020B0604030504040204" pitchFamily="50" charset="-128"/>
                <a:ea typeface="Meiryo UI" panose="020B0604030504040204" pitchFamily="50" charset="-128"/>
              </a:endParaRPr>
            </a:p>
          </p:txBody>
        </p:sp>
        <p:sp>
          <p:nvSpPr>
            <p:cNvPr id="28" name="Rectangle 27"/>
            <p:cNvSpPr>
              <a:spLocks noChangeArrowheads="1"/>
            </p:cNvSpPr>
            <p:nvPr/>
          </p:nvSpPr>
          <p:spPr bwMode="auto">
            <a:xfrm>
              <a:off x="4108" y="1186"/>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4.2</a:t>
              </a:r>
              <a:endParaRPr lang="ja-JP" altLang="ja-JP" dirty="0">
                <a:latin typeface="Meiryo UI" panose="020B0604030504040204" pitchFamily="50" charset="-128"/>
                <a:ea typeface="Meiryo UI" panose="020B0604030504040204" pitchFamily="50" charset="-128"/>
              </a:endParaRPr>
            </a:p>
          </p:txBody>
        </p:sp>
        <p:sp>
          <p:nvSpPr>
            <p:cNvPr id="29" name="Rectangle 28"/>
            <p:cNvSpPr>
              <a:spLocks noChangeArrowheads="1"/>
            </p:cNvSpPr>
            <p:nvPr/>
          </p:nvSpPr>
          <p:spPr bwMode="auto">
            <a:xfrm>
              <a:off x="296" y="1430"/>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dirty="0">
                  <a:latin typeface="Meiryo UI" panose="020B0604030504040204" pitchFamily="50" charset="-128"/>
                  <a:ea typeface="Meiryo UI" panose="020B0604030504040204" pitchFamily="50" charset="-128"/>
                </a:rPr>
                <a:t>ハ</a:t>
              </a:r>
              <a:endParaRPr lang="ja-JP" altLang="ja-JP" dirty="0">
                <a:latin typeface="Meiryo UI" panose="020B0604030504040204" pitchFamily="50" charset="-128"/>
                <a:ea typeface="Meiryo UI" panose="020B0604030504040204" pitchFamily="50" charset="-128"/>
              </a:endParaRPr>
            </a:p>
          </p:txBody>
        </p:sp>
        <p:sp>
          <p:nvSpPr>
            <p:cNvPr id="30" name="Rectangle 29"/>
            <p:cNvSpPr>
              <a:spLocks noChangeArrowheads="1"/>
            </p:cNvSpPr>
            <p:nvPr/>
          </p:nvSpPr>
          <p:spPr bwMode="auto">
            <a:xfrm>
              <a:off x="491" y="1375"/>
              <a:ext cx="73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ＱＣ手法の使い方と</a:t>
              </a:r>
              <a:endParaRPr lang="ja-JP" altLang="ja-JP">
                <a:latin typeface="Meiryo UI" panose="020B0604030504040204" pitchFamily="50" charset="-128"/>
                <a:ea typeface="Meiryo UI" panose="020B0604030504040204" pitchFamily="50" charset="-128"/>
              </a:endParaRPr>
            </a:p>
          </p:txBody>
        </p:sp>
        <p:sp>
          <p:nvSpPr>
            <p:cNvPr id="31" name="Rectangle 30"/>
            <p:cNvSpPr>
              <a:spLocks noChangeArrowheads="1"/>
            </p:cNvSpPr>
            <p:nvPr/>
          </p:nvSpPr>
          <p:spPr bwMode="auto">
            <a:xfrm>
              <a:off x="491" y="1485"/>
              <a:ext cx="84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活動結果のまとめ・発表</a:t>
              </a:r>
              <a:endParaRPr lang="ja-JP" altLang="ja-JP">
                <a:latin typeface="Meiryo UI" panose="020B0604030504040204" pitchFamily="50" charset="-128"/>
                <a:ea typeface="Meiryo UI" panose="020B0604030504040204" pitchFamily="50" charset="-128"/>
              </a:endParaRPr>
            </a:p>
          </p:txBody>
        </p:sp>
        <p:sp>
          <p:nvSpPr>
            <p:cNvPr id="32" name="Rectangle 31"/>
            <p:cNvSpPr>
              <a:spLocks noChangeArrowheads="1"/>
            </p:cNvSpPr>
            <p:nvPr/>
          </p:nvSpPr>
          <p:spPr bwMode="auto">
            <a:xfrm>
              <a:off x="2040" y="1406"/>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2.2</a:t>
              </a:r>
              <a:endParaRPr lang="ja-JP" altLang="ja-JP" dirty="0">
                <a:latin typeface="Meiryo UI" panose="020B0604030504040204" pitchFamily="50" charset="-128"/>
                <a:ea typeface="Meiryo UI" panose="020B0604030504040204" pitchFamily="50" charset="-128"/>
              </a:endParaRPr>
            </a:p>
          </p:txBody>
        </p:sp>
        <p:sp>
          <p:nvSpPr>
            <p:cNvPr id="33" name="Rectangle 32"/>
            <p:cNvSpPr>
              <a:spLocks noChangeArrowheads="1"/>
            </p:cNvSpPr>
            <p:nvPr/>
          </p:nvSpPr>
          <p:spPr bwMode="auto">
            <a:xfrm>
              <a:off x="2419" y="1430"/>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ハ</a:t>
              </a:r>
              <a:endParaRPr lang="ja-JP" altLang="ja-JP">
                <a:latin typeface="Meiryo UI" panose="020B0604030504040204" pitchFamily="50" charset="-128"/>
                <a:ea typeface="Meiryo UI" panose="020B0604030504040204" pitchFamily="50" charset="-128"/>
              </a:endParaRPr>
            </a:p>
          </p:txBody>
        </p:sp>
        <p:sp>
          <p:nvSpPr>
            <p:cNvPr id="34" name="Rectangle 33"/>
            <p:cNvSpPr>
              <a:spLocks noChangeArrowheads="1"/>
            </p:cNvSpPr>
            <p:nvPr/>
          </p:nvSpPr>
          <p:spPr bwMode="auto">
            <a:xfrm>
              <a:off x="2607" y="1430"/>
              <a:ext cx="11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上司・スタッフ・関連部署との連携</a:t>
              </a:r>
              <a:endParaRPr lang="ja-JP" altLang="ja-JP">
                <a:latin typeface="Meiryo UI" panose="020B0604030504040204" pitchFamily="50" charset="-128"/>
                <a:ea typeface="Meiryo UI" panose="020B0604030504040204" pitchFamily="50" charset="-128"/>
              </a:endParaRPr>
            </a:p>
          </p:txBody>
        </p:sp>
        <p:sp>
          <p:nvSpPr>
            <p:cNvPr id="35" name="Rectangle 34"/>
            <p:cNvSpPr>
              <a:spLocks noChangeArrowheads="1"/>
            </p:cNvSpPr>
            <p:nvPr/>
          </p:nvSpPr>
          <p:spPr bwMode="auto">
            <a:xfrm>
              <a:off x="4108" y="1406"/>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2.5</a:t>
              </a:r>
              <a:endParaRPr lang="ja-JP" altLang="ja-JP" dirty="0">
                <a:latin typeface="Meiryo UI" panose="020B0604030504040204" pitchFamily="50" charset="-128"/>
                <a:ea typeface="Meiryo UI" panose="020B0604030504040204" pitchFamily="50" charset="-128"/>
              </a:endParaRPr>
            </a:p>
          </p:txBody>
        </p:sp>
        <p:sp>
          <p:nvSpPr>
            <p:cNvPr id="36" name="Rectangle 35"/>
            <p:cNvSpPr>
              <a:spLocks noChangeArrowheads="1"/>
            </p:cNvSpPr>
            <p:nvPr/>
          </p:nvSpPr>
          <p:spPr bwMode="auto">
            <a:xfrm>
              <a:off x="302" y="165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ニ</a:t>
              </a:r>
              <a:endParaRPr lang="ja-JP" altLang="ja-JP">
                <a:latin typeface="Meiryo UI" panose="020B0604030504040204" pitchFamily="50" charset="-128"/>
                <a:ea typeface="Meiryo UI" panose="020B0604030504040204" pitchFamily="50" charset="-128"/>
              </a:endParaRPr>
            </a:p>
          </p:txBody>
        </p:sp>
        <p:sp>
          <p:nvSpPr>
            <p:cNvPr id="37" name="Rectangle 36"/>
            <p:cNvSpPr>
              <a:spLocks noChangeArrowheads="1"/>
            </p:cNvSpPr>
            <p:nvPr/>
          </p:nvSpPr>
          <p:spPr bwMode="auto">
            <a:xfrm>
              <a:off x="491" y="1650"/>
              <a:ext cx="11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多技能の向上・ローテーションなど</a:t>
              </a:r>
              <a:endParaRPr lang="ja-JP" altLang="ja-JP">
                <a:latin typeface="Meiryo UI" panose="020B0604030504040204" pitchFamily="50" charset="-128"/>
                <a:ea typeface="Meiryo UI" panose="020B0604030504040204" pitchFamily="50" charset="-128"/>
              </a:endParaRPr>
            </a:p>
          </p:txBody>
        </p:sp>
        <p:sp>
          <p:nvSpPr>
            <p:cNvPr id="38" name="Rectangle 37"/>
            <p:cNvSpPr>
              <a:spLocks noChangeArrowheads="1"/>
            </p:cNvSpPr>
            <p:nvPr/>
          </p:nvSpPr>
          <p:spPr bwMode="auto">
            <a:xfrm>
              <a:off x="2040" y="1625"/>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2.6</a:t>
              </a:r>
              <a:endParaRPr lang="ja-JP" altLang="ja-JP" dirty="0">
                <a:latin typeface="Meiryo UI" panose="020B0604030504040204" pitchFamily="50" charset="-128"/>
                <a:ea typeface="Meiryo UI" panose="020B0604030504040204" pitchFamily="50" charset="-128"/>
              </a:endParaRPr>
            </a:p>
          </p:txBody>
        </p:sp>
        <p:sp>
          <p:nvSpPr>
            <p:cNvPr id="39" name="Rectangle 38"/>
            <p:cNvSpPr>
              <a:spLocks noChangeArrowheads="1"/>
            </p:cNvSpPr>
            <p:nvPr/>
          </p:nvSpPr>
          <p:spPr bwMode="auto">
            <a:xfrm>
              <a:off x="2425" y="165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ニ</a:t>
              </a:r>
              <a:endParaRPr lang="ja-JP" altLang="ja-JP">
                <a:latin typeface="Meiryo UI" panose="020B0604030504040204" pitchFamily="50" charset="-128"/>
                <a:ea typeface="Meiryo UI" panose="020B0604030504040204" pitchFamily="50" charset="-128"/>
              </a:endParaRPr>
            </a:p>
          </p:txBody>
        </p:sp>
        <p:sp>
          <p:nvSpPr>
            <p:cNvPr id="40" name="Rectangle 39"/>
            <p:cNvSpPr>
              <a:spLocks noChangeArrowheads="1"/>
            </p:cNvSpPr>
            <p:nvPr/>
          </p:nvSpPr>
          <p:spPr bwMode="auto">
            <a:xfrm>
              <a:off x="2607" y="1595"/>
              <a:ext cx="97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ＱＣや仕事の知識・技能を</a:t>
              </a:r>
              <a:endParaRPr lang="ja-JP" altLang="ja-JP">
                <a:latin typeface="Meiryo UI" panose="020B0604030504040204" pitchFamily="50" charset="-128"/>
                <a:ea typeface="Meiryo UI" panose="020B0604030504040204" pitchFamily="50" charset="-128"/>
              </a:endParaRPr>
            </a:p>
          </p:txBody>
        </p:sp>
        <p:sp>
          <p:nvSpPr>
            <p:cNvPr id="41" name="Rectangle 40"/>
            <p:cNvSpPr>
              <a:spLocks noChangeArrowheads="1"/>
            </p:cNvSpPr>
            <p:nvPr/>
          </p:nvSpPr>
          <p:spPr bwMode="auto">
            <a:xfrm>
              <a:off x="2607" y="1705"/>
              <a:ext cx="8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向上させようという意欲</a:t>
              </a:r>
              <a:endParaRPr lang="ja-JP" altLang="ja-JP">
                <a:latin typeface="Meiryo UI" panose="020B0604030504040204" pitchFamily="50" charset="-128"/>
                <a:ea typeface="Meiryo UI" panose="020B0604030504040204" pitchFamily="50" charset="-128"/>
              </a:endParaRPr>
            </a:p>
          </p:txBody>
        </p:sp>
        <p:sp>
          <p:nvSpPr>
            <p:cNvPr id="42" name="Rectangle 41"/>
            <p:cNvSpPr>
              <a:spLocks noChangeArrowheads="1"/>
            </p:cNvSpPr>
            <p:nvPr/>
          </p:nvSpPr>
          <p:spPr bwMode="auto">
            <a:xfrm>
              <a:off x="4116" y="1625"/>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2.3</a:t>
              </a:r>
              <a:endParaRPr lang="ja-JP" altLang="ja-JP" dirty="0">
                <a:latin typeface="Meiryo UI" panose="020B0604030504040204" pitchFamily="50" charset="-128"/>
                <a:ea typeface="Meiryo UI" panose="020B0604030504040204" pitchFamily="50" charset="-128"/>
              </a:endParaRPr>
            </a:p>
          </p:txBody>
        </p:sp>
        <p:sp>
          <p:nvSpPr>
            <p:cNvPr id="43" name="Rectangle 42"/>
            <p:cNvSpPr>
              <a:spLocks noChangeArrowheads="1"/>
            </p:cNvSpPr>
            <p:nvPr/>
          </p:nvSpPr>
          <p:spPr bwMode="auto">
            <a:xfrm>
              <a:off x="296" y="1869"/>
              <a:ext cx="7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ホ</a:t>
              </a:r>
              <a:endParaRPr lang="ja-JP" altLang="ja-JP">
                <a:latin typeface="Meiryo UI" panose="020B0604030504040204" pitchFamily="50" charset="-128"/>
                <a:ea typeface="Meiryo UI" panose="020B0604030504040204" pitchFamily="50" charset="-128"/>
              </a:endParaRPr>
            </a:p>
          </p:txBody>
        </p:sp>
        <p:sp>
          <p:nvSpPr>
            <p:cNvPr id="44" name="Rectangle 43"/>
            <p:cNvSpPr>
              <a:spLocks noChangeArrowheads="1"/>
            </p:cNvSpPr>
            <p:nvPr/>
          </p:nvSpPr>
          <p:spPr bwMode="auto">
            <a:xfrm>
              <a:off x="491" y="1815"/>
              <a:ext cx="7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改善技能・改善能力</a:t>
              </a:r>
              <a:endParaRPr lang="ja-JP" altLang="ja-JP">
                <a:latin typeface="Meiryo UI" panose="020B0604030504040204" pitchFamily="50" charset="-128"/>
                <a:ea typeface="Meiryo UI" panose="020B0604030504040204" pitchFamily="50" charset="-128"/>
              </a:endParaRPr>
            </a:p>
          </p:txBody>
        </p:sp>
        <p:sp>
          <p:nvSpPr>
            <p:cNvPr id="45" name="Rectangle 44"/>
            <p:cNvSpPr>
              <a:spLocks noChangeArrowheads="1"/>
            </p:cNvSpPr>
            <p:nvPr/>
          </p:nvSpPr>
          <p:spPr bwMode="auto">
            <a:xfrm>
              <a:off x="491" y="1924"/>
              <a:ext cx="89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（改善に対するヤル気）</a:t>
              </a:r>
              <a:endParaRPr lang="ja-JP" altLang="ja-JP">
                <a:latin typeface="Meiryo UI" panose="020B0604030504040204" pitchFamily="50" charset="-128"/>
                <a:ea typeface="Meiryo UI" panose="020B0604030504040204" pitchFamily="50" charset="-128"/>
              </a:endParaRPr>
            </a:p>
          </p:txBody>
        </p:sp>
        <p:sp>
          <p:nvSpPr>
            <p:cNvPr id="46" name="Rectangle 45"/>
            <p:cNvSpPr>
              <a:spLocks noChangeArrowheads="1"/>
            </p:cNvSpPr>
            <p:nvPr/>
          </p:nvSpPr>
          <p:spPr bwMode="auto">
            <a:xfrm>
              <a:off x="2040" y="1845"/>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2.4</a:t>
              </a:r>
              <a:endParaRPr lang="ja-JP" altLang="ja-JP" dirty="0">
                <a:latin typeface="Meiryo UI" panose="020B0604030504040204" pitchFamily="50" charset="-128"/>
                <a:ea typeface="Meiryo UI" panose="020B0604030504040204" pitchFamily="50" charset="-128"/>
              </a:endParaRPr>
            </a:p>
          </p:txBody>
        </p:sp>
        <p:sp>
          <p:nvSpPr>
            <p:cNvPr id="47" name="Rectangle 46"/>
            <p:cNvSpPr>
              <a:spLocks noChangeArrowheads="1"/>
            </p:cNvSpPr>
            <p:nvPr/>
          </p:nvSpPr>
          <p:spPr bwMode="auto">
            <a:xfrm>
              <a:off x="2425" y="1869"/>
              <a:ext cx="7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ホ</a:t>
              </a:r>
              <a:endParaRPr lang="ja-JP" altLang="ja-JP">
                <a:latin typeface="Meiryo UI" panose="020B0604030504040204" pitchFamily="50" charset="-128"/>
                <a:ea typeface="Meiryo UI" panose="020B0604030504040204" pitchFamily="50" charset="-128"/>
              </a:endParaRPr>
            </a:p>
          </p:txBody>
        </p:sp>
        <p:sp>
          <p:nvSpPr>
            <p:cNvPr id="48" name="Rectangle 47"/>
            <p:cNvSpPr>
              <a:spLocks noChangeArrowheads="1"/>
            </p:cNvSpPr>
            <p:nvPr/>
          </p:nvSpPr>
          <p:spPr bwMode="auto">
            <a:xfrm>
              <a:off x="2607" y="1869"/>
              <a:ext cx="88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dirty="0">
                  <a:latin typeface="Meiryo UI" panose="020B0604030504040204" pitchFamily="50" charset="-128"/>
                  <a:ea typeface="Meiryo UI" panose="020B0604030504040204" pitchFamily="50" charset="-128"/>
                </a:rPr>
                <a:t>職場の５Ｓとルール遵守</a:t>
              </a:r>
              <a:endParaRPr lang="ja-JP" altLang="ja-JP" dirty="0">
                <a:latin typeface="Meiryo UI" panose="020B0604030504040204" pitchFamily="50" charset="-128"/>
                <a:ea typeface="Meiryo UI" panose="020B0604030504040204" pitchFamily="50" charset="-128"/>
              </a:endParaRPr>
            </a:p>
          </p:txBody>
        </p:sp>
        <p:sp>
          <p:nvSpPr>
            <p:cNvPr id="49" name="Rectangle 48"/>
            <p:cNvSpPr>
              <a:spLocks noChangeArrowheads="1"/>
            </p:cNvSpPr>
            <p:nvPr/>
          </p:nvSpPr>
          <p:spPr bwMode="auto">
            <a:xfrm>
              <a:off x="4124" y="1845"/>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3.2</a:t>
              </a:r>
              <a:endParaRPr lang="ja-JP" altLang="ja-JP" dirty="0">
                <a:latin typeface="Meiryo UI" panose="020B0604030504040204" pitchFamily="50" charset="-128"/>
                <a:ea typeface="Meiryo UI" panose="020B0604030504040204" pitchFamily="50" charset="-128"/>
              </a:endParaRPr>
            </a:p>
          </p:txBody>
        </p:sp>
        <p:sp>
          <p:nvSpPr>
            <p:cNvPr id="50" name="Rectangle 49"/>
            <p:cNvSpPr>
              <a:spLocks noChangeArrowheads="1"/>
            </p:cNvSpPr>
            <p:nvPr/>
          </p:nvSpPr>
          <p:spPr bwMode="auto">
            <a:xfrm>
              <a:off x="1959" y="2046"/>
              <a:ext cx="335"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12.0</a:t>
              </a:r>
              <a:endParaRPr lang="ja-JP" altLang="ja-JP" dirty="0">
                <a:latin typeface="Meiryo UI" panose="020B0604030504040204" pitchFamily="50" charset="-128"/>
                <a:ea typeface="Meiryo UI" panose="020B0604030504040204" pitchFamily="50" charset="-128"/>
              </a:endParaRPr>
            </a:p>
          </p:txBody>
        </p:sp>
        <p:sp>
          <p:nvSpPr>
            <p:cNvPr id="51" name="Rectangle 50"/>
            <p:cNvSpPr>
              <a:spLocks noChangeArrowheads="1"/>
            </p:cNvSpPr>
            <p:nvPr/>
          </p:nvSpPr>
          <p:spPr bwMode="auto">
            <a:xfrm>
              <a:off x="4059" y="2046"/>
              <a:ext cx="335"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14.6</a:t>
              </a:r>
              <a:endParaRPr lang="ja-JP" altLang="ja-JP" dirty="0">
                <a:latin typeface="Meiryo UI" panose="020B0604030504040204" pitchFamily="50" charset="-128"/>
                <a:ea typeface="Meiryo UI" panose="020B0604030504040204" pitchFamily="50" charset="-128"/>
              </a:endParaRPr>
            </a:p>
          </p:txBody>
        </p:sp>
        <p:sp>
          <p:nvSpPr>
            <p:cNvPr id="52" name="Rectangle 51"/>
            <p:cNvSpPr>
              <a:spLocks noChangeArrowheads="1"/>
            </p:cNvSpPr>
            <p:nvPr/>
          </p:nvSpPr>
          <p:spPr bwMode="auto">
            <a:xfrm>
              <a:off x="2024" y="2235"/>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2.4</a:t>
              </a:r>
              <a:endParaRPr lang="ja-JP" altLang="ja-JP" dirty="0">
                <a:latin typeface="Meiryo UI" panose="020B0604030504040204" pitchFamily="50" charset="-128"/>
                <a:ea typeface="Meiryo UI" panose="020B0604030504040204" pitchFamily="50" charset="-128"/>
              </a:endParaRPr>
            </a:p>
          </p:txBody>
        </p:sp>
        <p:sp>
          <p:nvSpPr>
            <p:cNvPr id="53" name="Rectangle 52"/>
            <p:cNvSpPr>
              <a:spLocks noChangeArrowheads="1"/>
            </p:cNvSpPr>
            <p:nvPr/>
          </p:nvSpPr>
          <p:spPr bwMode="auto">
            <a:xfrm>
              <a:off x="4124" y="2235"/>
              <a:ext cx="24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latin typeface="Meiryo UI" panose="020B0604030504040204" pitchFamily="50" charset="-128"/>
                  <a:ea typeface="Meiryo UI" panose="020B0604030504040204" pitchFamily="50" charset="-128"/>
                </a:rPr>
                <a:t>2.9</a:t>
              </a:r>
              <a:endParaRPr lang="ja-JP" altLang="ja-JP" dirty="0">
                <a:latin typeface="Meiryo UI" panose="020B0604030504040204" pitchFamily="50" charset="-128"/>
                <a:ea typeface="Meiryo UI" panose="020B0604030504040204" pitchFamily="50" charset="-128"/>
              </a:endParaRPr>
            </a:p>
          </p:txBody>
        </p:sp>
        <p:sp>
          <p:nvSpPr>
            <p:cNvPr id="54" name="Rectangle 53"/>
            <p:cNvSpPr>
              <a:spLocks noChangeArrowheads="1"/>
            </p:cNvSpPr>
            <p:nvPr/>
          </p:nvSpPr>
          <p:spPr bwMode="auto">
            <a:xfrm>
              <a:off x="2352" y="2260"/>
              <a:ext cx="5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５項目平均点</a:t>
              </a:r>
              <a:endParaRPr lang="ja-JP" altLang="ja-JP">
                <a:latin typeface="Meiryo UI" panose="020B0604030504040204" pitchFamily="50" charset="-128"/>
                <a:ea typeface="Meiryo UI" panose="020B0604030504040204" pitchFamily="50" charset="-128"/>
              </a:endParaRPr>
            </a:p>
          </p:txBody>
        </p:sp>
        <p:sp>
          <p:nvSpPr>
            <p:cNvPr id="55" name="Rectangle 54"/>
            <p:cNvSpPr>
              <a:spLocks noChangeArrowheads="1"/>
            </p:cNvSpPr>
            <p:nvPr/>
          </p:nvSpPr>
          <p:spPr bwMode="auto">
            <a:xfrm>
              <a:off x="223" y="503"/>
              <a:ext cx="168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1100">
                  <a:latin typeface="Meiryo UI" panose="020B0604030504040204" pitchFamily="50" charset="-128"/>
                  <a:ea typeface="Meiryo UI" panose="020B0604030504040204" pitchFamily="50" charset="-128"/>
                </a:rPr>
                <a:t>X軸：QCサークルの平均的な能力</a:t>
              </a:r>
              <a:endParaRPr lang="ja-JP" altLang="ja-JP">
                <a:latin typeface="Meiryo UI" panose="020B0604030504040204" pitchFamily="50" charset="-128"/>
                <a:ea typeface="Meiryo UI" panose="020B0604030504040204" pitchFamily="50" charset="-128"/>
              </a:endParaRPr>
            </a:p>
          </p:txBody>
        </p:sp>
        <p:sp>
          <p:nvSpPr>
            <p:cNvPr id="56" name="Rectangle 55"/>
            <p:cNvSpPr>
              <a:spLocks noChangeArrowheads="1"/>
            </p:cNvSpPr>
            <p:nvPr/>
          </p:nvSpPr>
          <p:spPr bwMode="auto">
            <a:xfrm>
              <a:off x="2358" y="503"/>
              <a:ext cx="157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1100">
                  <a:latin typeface="Meiryo UI" panose="020B0604030504040204" pitchFamily="50" charset="-128"/>
                  <a:ea typeface="Meiryo UI" panose="020B0604030504040204" pitchFamily="50" charset="-128"/>
                </a:rPr>
                <a:t>Ｙ軸：明るく働きがいのある職場</a:t>
              </a:r>
              <a:endParaRPr lang="ja-JP" altLang="ja-JP">
                <a:latin typeface="Meiryo UI" panose="020B0604030504040204" pitchFamily="50" charset="-128"/>
                <a:ea typeface="Meiryo UI" panose="020B0604030504040204" pitchFamily="50" charset="-128"/>
              </a:endParaRPr>
            </a:p>
          </p:txBody>
        </p:sp>
        <p:sp>
          <p:nvSpPr>
            <p:cNvPr id="57" name="Rectangle 56"/>
            <p:cNvSpPr>
              <a:spLocks noChangeArrowheads="1"/>
            </p:cNvSpPr>
            <p:nvPr/>
          </p:nvSpPr>
          <p:spPr bwMode="auto">
            <a:xfrm>
              <a:off x="217" y="2071"/>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合計</a:t>
              </a:r>
              <a:endParaRPr lang="ja-JP" altLang="ja-JP">
                <a:latin typeface="Meiryo UI" panose="020B0604030504040204" pitchFamily="50" charset="-128"/>
                <a:ea typeface="Meiryo UI" panose="020B0604030504040204" pitchFamily="50" charset="-128"/>
              </a:endParaRPr>
            </a:p>
          </p:txBody>
        </p:sp>
        <p:sp>
          <p:nvSpPr>
            <p:cNvPr id="58" name="Rectangle 57"/>
            <p:cNvSpPr>
              <a:spLocks noChangeArrowheads="1"/>
            </p:cNvSpPr>
            <p:nvPr/>
          </p:nvSpPr>
          <p:spPr bwMode="auto">
            <a:xfrm>
              <a:off x="217" y="2260"/>
              <a:ext cx="5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５項目平均点</a:t>
              </a:r>
              <a:endParaRPr lang="ja-JP" altLang="ja-JP">
                <a:latin typeface="Meiryo UI" panose="020B0604030504040204" pitchFamily="50" charset="-128"/>
                <a:ea typeface="Meiryo UI" panose="020B0604030504040204" pitchFamily="50" charset="-128"/>
              </a:endParaRPr>
            </a:p>
          </p:txBody>
        </p:sp>
        <p:sp>
          <p:nvSpPr>
            <p:cNvPr id="59" name="Rectangle 58"/>
            <p:cNvSpPr>
              <a:spLocks noChangeArrowheads="1"/>
            </p:cNvSpPr>
            <p:nvPr/>
          </p:nvSpPr>
          <p:spPr bwMode="auto">
            <a:xfrm>
              <a:off x="2352" y="2071"/>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Meiryo UI" panose="020B0604030504040204" pitchFamily="50" charset="-128"/>
                  <a:ea typeface="Meiryo UI" panose="020B0604030504040204" pitchFamily="50" charset="-128"/>
                </a:rPr>
                <a:t>合計</a:t>
              </a:r>
              <a:endParaRPr lang="ja-JP" altLang="ja-JP">
                <a:latin typeface="Meiryo UI" panose="020B0604030504040204" pitchFamily="50" charset="-128"/>
                <a:ea typeface="Meiryo UI" panose="020B0604030504040204" pitchFamily="50" charset="-128"/>
              </a:endParaRPr>
            </a:p>
          </p:txBody>
        </p:sp>
        <p:sp>
          <p:nvSpPr>
            <p:cNvPr id="60" name="Rectangle 59"/>
            <p:cNvSpPr>
              <a:spLocks noChangeArrowheads="1"/>
            </p:cNvSpPr>
            <p:nvPr/>
          </p:nvSpPr>
          <p:spPr bwMode="auto">
            <a:xfrm>
              <a:off x="199"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1" name="Line 60"/>
            <p:cNvSpPr>
              <a:spLocks noChangeShapeType="1"/>
            </p:cNvSpPr>
            <p:nvPr/>
          </p:nvSpPr>
          <p:spPr bwMode="auto">
            <a:xfrm>
              <a:off x="205" y="430"/>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2" name="Rectangle 61"/>
            <p:cNvSpPr>
              <a:spLocks noChangeArrowheads="1"/>
            </p:cNvSpPr>
            <p:nvPr/>
          </p:nvSpPr>
          <p:spPr bwMode="auto">
            <a:xfrm>
              <a:off x="205" y="430"/>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3" name="Rectangle 62"/>
            <p:cNvSpPr>
              <a:spLocks noChangeArrowheads="1"/>
            </p:cNvSpPr>
            <p:nvPr/>
          </p:nvSpPr>
          <p:spPr bwMode="auto">
            <a:xfrm>
              <a:off x="2267"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4" name="Rectangle 63"/>
            <p:cNvSpPr>
              <a:spLocks noChangeArrowheads="1"/>
            </p:cNvSpPr>
            <p:nvPr/>
          </p:nvSpPr>
          <p:spPr bwMode="auto">
            <a:xfrm>
              <a:off x="2334"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5" name="Line 64"/>
            <p:cNvSpPr>
              <a:spLocks noChangeShapeType="1"/>
            </p:cNvSpPr>
            <p:nvPr/>
          </p:nvSpPr>
          <p:spPr bwMode="auto">
            <a:xfrm>
              <a:off x="2340" y="430"/>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6" name="Rectangle 65"/>
            <p:cNvSpPr>
              <a:spLocks noChangeArrowheads="1"/>
            </p:cNvSpPr>
            <p:nvPr/>
          </p:nvSpPr>
          <p:spPr bwMode="auto">
            <a:xfrm>
              <a:off x="2340" y="430"/>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7" name="Rectangle 66"/>
            <p:cNvSpPr>
              <a:spLocks noChangeArrowheads="1"/>
            </p:cNvSpPr>
            <p:nvPr/>
          </p:nvSpPr>
          <p:spPr bwMode="auto">
            <a:xfrm>
              <a:off x="4359"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8" name="Line 67"/>
            <p:cNvSpPr>
              <a:spLocks noChangeShapeType="1"/>
            </p:cNvSpPr>
            <p:nvPr/>
          </p:nvSpPr>
          <p:spPr bwMode="auto">
            <a:xfrm>
              <a:off x="205" y="674"/>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69" name="Rectangle 68"/>
            <p:cNvSpPr>
              <a:spLocks noChangeArrowheads="1"/>
            </p:cNvSpPr>
            <p:nvPr/>
          </p:nvSpPr>
          <p:spPr bwMode="auto">
            <a:xfrm>
              <a:off x="205" y="674"/>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0" name="Rectangle 69"/>
            <p:cNvSpPr>
              <a:spLocks noChangeArrowheads="1"/>
            </p:cNvSpPr>
            <p:nvPr/>
          </p:nvSpPr>
          <p:spPr bwMode="auto">
            <a:xfrm>
              <a:off x="2589"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1" name="Rectangle 70"/>
            <p:cNvSpPr>
              <a:spLocks noChangeArrowheads="1"/>
            </p:cNvSpPr>
            <p:nvPr/>
          </p:nvSpPr>
          <p:spPr bwMode="auto">
            <a:xfrm>
              <a:off x="4031"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2" name="Line 71"/>
            <p:cNvSpPr>
              <a:spLocks noChangeShapeType="1"/>
            </p:cNvSpPr>
            <p:nvPr/>
          </p:nvSpPr>
          <p:spPr bwMode="auto">
            <a:xfrm>
              <a:off x="2340" y="674"/>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3" name="Rectangle 72"/>
            <p:cNvSpPr>
              <a:spLocks noChangeArrowheads="1"/>
            </p:cNvSpPr>
            <p:nvPr/>
          </p:nvSpPr>
          <p:spPr bwMode="auto">
            <a:xfrm>
              <a:off x="2340" y="674"/>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4" name="Line 73"/>
            <p:cNvSpPr>
              <a:spLocks noChangeShapeType="1"/>
            </p:cNvSpPr>
            <p:nvPr/>
          </p:nvSpPr>
          <p:spPr bwMode="auto">
            <a:xfrm>
              <a:off x="205" y="918"/>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5" name="Rectangle 74"/>
            <p:cNvSpPr>
              <a:spLocks noChangeArrowheads="1"/>
            </p:cNvSpPr>
            <p:nvPr/>
          </p:nvSpPr>
          <p:spPr bwMode="auto">
            <a:xfrm>
              <a:off x="205" y="918"/>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6" name="Line 75"/>
            <p:cNvSpPr>
              <a:spLocks noChangeShapeType="1"/>
            </p:cNvSpPr>
            <p:nvPr/>
          </p:nvSpPr>
          <p:spPr bwMode="auto">
            <a:xfrm>
              <a:off x="2340" y="918"/>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7" name="Rectangle 76"/>
            <p:cNvSpPr>
              <a:spLocks noChangeArrowheads="1"/>
            </p:cNvSpPr>
            <p:nvPr/>
          </p:nvSpPr>
          <p:spPr bwMode="auto">
            <a:xfrm>
              <a:off x="2340" y="918"/>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8" name="Line 77"/>
            <p:cNvSpPr>
              <a:spLocks noChangeShapeType="1"/>
            </p:cNvSpPr>
            <p:nvPr/>
          </p:nvSpPr>
          <p:spPr bwMode="auto">
            <a:xfrm>
              <a:off x="205" y="1138"/>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79" name="Rectangle 78"/>
            <p:cNvSpPr>
              <a:spLocks noChangeArrowheads="1"/>
            </p:cNvSpPr>
            <p:nvPr/>
          </p:nvSpPr>
          <p:spPr bwMode="auto">
            <a:xfrm>
              <a:off x="205" y="1138"/>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0" name="Line 79"/>
            <p:cNvSpPr>
              <a:spLocks noChangeShapeType="1"/>
            </p:cNvSpPr>
            <p:nvPr/>
          </p:nvSpPr>
          <p:spPr bwMode="auto">
            <a:xfrm>
              <a:off x="2340" y="1138"/>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1" name="Rectangle 80"/>
            <p:cNvSpPr>
              <a:spLocks noChangeArrowheads="1"/>
            </p:cNvSpPr>
            <p:nvPr/>
          </p:nvSpPr>
          <p:spPr bwMode="auto">
            <a:xfrm>
              <a:off x="2340" y="1138"/>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2" name="Line 81"/>
            <p:cNvSpPr>
              <a:spLocks noChangeShapeType="1"/>
            </p:cNvSpPr>
            <p:nvPr/>
          </p:nvSpPr>
          <p:spPr bwMode="auto">
            <a:xfrm>
              <a:off x="205" y="1357"/>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3" name="Rectangle 82"/>
            <p:cNvSpPr>
              <a:spLocks noChangeArrowheads="1"/>
            </p:cNvSpPr>
            <p:nvPr/>
          </p:nvSpPr>
          <p:spPr bwMode="auto">
            <a:xfrm>
              <a:off x="205" y="1357"/>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4" name="Line 83"/>
            <p:cNvSpPr>
              <a:spLocks noChangeShapeType="1"/>
            </p:cNvSpPr>
            <p:nvPr/>
          </p:nvSpPr>
          <p:spPr bwMode="auto">
            <a:xfrm>
              <a:off x="2340" y="1357"/>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5" name="Rectangle 84"/>
            <p:cNvSpPr>
              <a:spLocks noChangeArrowheads="1"/>
            </p:cNvSpPr>
            <p:nvPr/>
          </p:nvSpPr>
          <p:spPr bwMode="auto">
            <a:xfrm>
              <a:off x="2340" y="1357"/>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6" name="Line 85"/>
            <p:cNvSpPr>
              <a:spLocks noChangeShapeType="1"/>
            </p:cNvSpPr>
            <p:nvPr/>
          </p:nvSpPr>
          <p:spPr bwMode="auto">
            <a:xfrm>
              <a:off x="205" y="1577"/>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7" name="Rectangle 86"/>
            <p:cNvSpPr>
              <a:spLocks noChangeArrowheads="1"/>
            </p:cNvSpPr>
            <p:nvPr/>
          </p:nvSpPr>
          <p:spPr bwMode="auto">
            <a:xfrm>
              <a:off x="205" y="1577"/>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8" name="Line 87"/>
            <p:cNvSpPr>
              <a:spLocks noChangeShapeType="1"/>
            </p:cNvSpPr>
            <p:nvPr/>
          </p:nvSpPr>
          <p:spPr bwMode="auto">
            <a:xfrm>
              <a:off x="2340" y="1577"/>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89" name="Rectangle 88"/>
            <p:cNvSpPr>
              <a:spLocks noChangeArrowheads="1"/>
            </p:cNvSpPr>
            <p:nvPr/>
          </p:nvSpPr>
          <p:spPr bwMode="auto">
            <a:xfrm>
              <a:off x="2340" y="1577"/>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0" name="Line 89"/>
            <p:cNvSpPr>
              <a:spLocks noChangeShapeType="1"/>
            </p:cNvSpPr>
            <p:nvPr/>
          </p:nvSpPr>
          <p:spPr bwMode="auto">
            <a:xfrm>
              <a:off x="205" y="1796"/>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1" name="Rectangle 90"/>
            <p:cNvSpPr>
              <a:spLocks noChangeArrowheads="1"/>
            </p:cNvSpPr>
            <p:nvPr/>
          </p:nvSpPr>
          <p:spPr bwMode="auto">
            <a:xfrm>
              <a:off x="205" y="1796"/>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2" name="Line 91"/>
            <p:cNvSpPr>
              <a:spLocks noChangeShapeType="1"/>
            </p:cNvSpPr>
            <p:nvPr/>
          </p:nvSpPr>
          <p:spPr bwMode="auto">
            <a:xfrm>
              <a:off x="2340" y="1796"/>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3" name="Rectangle 92"/>
            <p:cNvSpPr>
              <a:spLocks noChangeArrowheads="1"/>
            </p:cNvSpPr>
            <p:nvPr/>
          </p:nvSpPr>
          <p:spPr bwMode="auto">
            <a:xfrm>
              <a:off x="2340" y="1796"/>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4" name="Line 93"/>
            <p:cNvSpPr>
              <a:spLocks noChangeShapeType="1"/>
            </p:cNvSpPr>
            <p:nvPr/>
          </p:nvSpPr>
          <p:spPr bwMode="auto">
            <a:xfrm>
              <a:off x="205" y="2016"/>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5" name="Rectangle 94"/>
            <p:cNvSpPr>
              <a:spLocks noChangeArrowheads="1"/>
            </p:cNvSpPr>
            <p:nvPr/>
          </p:nvSpPr>
          <p:spPr bwMode="auto">
            <a:xfrm>
              <a:off x="205" y="2016"/>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6" name="Line 95"/>
            <p:cNvSpPr>
              <a:spLocks noChangeShapeType="1"/>
            </p:cNvSpPr>
            <p:nvPr/>
          </p:nvSpPr>
          <p:spPr bwMode="auto">
            <a:xfrm>
              <a:off x="2340" y="2016"/>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7" name="Rectangle 96"/>
            <p:cNvSpPr>
              <a:spLocks noChangeArrowheads="1"/>
            </p:cNvSpPr>
            <p:nvPr/>
          </p:nvSpPr>
          <p:spPr bwMode="auto">
            <a:xfrm>
              <a:off x="2340" y="2016"/>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8" name="Line 97"/>
            <p:cNvSpPr>
              <a:spLocks noChangeShapeType="1"/>
            </p:cNvSpPr>
            <p:nvPr/>
          </p:nvSpPr>
          <p:spPr bwMode="auto">
            <a:xfrm>
              <a:off x="205" y="2205"/>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99" name="Rectangle 98"/>
            <p:cNvSpPr>
              <a:spLocks noChangeArrowheads="1"/>
            </p:cNvSpPr>
            <p:nvPr/>
          </p:nvSpPr>
          <p:spPr bwMode="auto">
            <a:xfrm>
              <a:off x="205" y="2205"/>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0" name="Line 99"/>
            <p:cNvSpPr>
              <a:spLocks noChangeShapeType="1"/>
            </p:cNvSpPr>
            <p:nvPr/>
          </p:nvSpPr>
          <p:spPr bwMode="auto">
            <a:xfrm>
              <a:off x="2340" y="2205"/>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1" name="Rectangle 100"/>
            <p:cNvSpPr>
              <a:spLocks noChangeArrowheads="1"/>
            </p:cNvSpPr>
            <p:nvPr/>
          </p:nvSpPr>
          <p:spPr bwMode="auto">
            <a:xfrm>
              <a:off x="2340" y="2205"/>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2" name="Line 101"/>
            <p:cNvSpPr>
              <a:spLocks noChangeShapeType="1"/>
            </p:cNvSpPr>
            <p:nvPr/>
          </p:nvSpPr>
          <p:spPr bwMode="auto">
            <a:xfrm>
              <a:off x="199" y="430"/>
              <a:ext cx="0" cy="197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 name="Rectangle 102"/>
            <p:cNvSpPr>
              <a:spLocks noChangeArrowheads="1"/>
            </p:cNvSpPr>
            <p:nvPr/>
          </p:nvSpPr>
          <p:spPr bwMode="auto">
            <a:xfrm>
              <a:off x="199" y="430"/>
              <a:ext cx="6" cy="19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 name="Line 103"/>
            <p:cNvSpPr>
              <a:spLocks noChangeShapeType="1"/>
            </p:cNvSpPr>
            <p:nvPr/>
          </p:nvSpPr>
          <p:spPr bwMode="auto">
            <a:xfrm>
              <a:off x="473" y="680"/>
              <a:ext cx="0" cy="13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5" name="Rectangle 104"/>
            <p:cNvSpPr>
              <a:spLocks noChangeArrowheads="1"/>
            </p:cNvSpPr>
            <p:nvPr/>
          </p:nvSpPr>
          <p:spPr bwMode="auto">
            <a:xfrm>
              <a:off x="473" y="680"/>
              <a:ext cx="6" cy="13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 name="Line 105"/>
            <p:cNvSpPr>
              <a:spLocks noChangeShapeType="1"/>
            </p:cNvSpPr>
            <p:nvPr/>
          </p:nvSpPr>
          <p:spPr bwMode="auto">
            <a:xfrm>
              <a:off x="1938" y="680"/>
              <a:ext cx="0" cy="17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 name="Rectangle 106"/>
            <p:cNvSpPr>
              <a:spLocks noChangeArrowheads="1"/>
            </p:cNvSpPr>
            <p:nvPr/>
          </p:nvSpPr>
          <p:spPr bwMode="auto">
            <a:xfrm>
              <a:off x="1938" y="680"/>
              <a:ext cx="6" cy="1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 name="Line 107"/>
            <p:cNvSpPr>
              <a:spLocks noChangeShapeType="1"/>
            </p:cNvSpPr>
            <p:nvPr/>
          </p:nvSpPr>
          <p:spPr bwMode="auto">
            <a:xfrm>
              <a:off x="205" y="2394"/>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 name="Rectangle 108"/>
            <p:cNvSpPr>
              <a:spLocks noChangeArrowheads="1"/>
            </p:cNvSpPr>
            <p:nvPr/>
          </p:nvSpPr>
          <p:spPr bwMode="auto">
            <a:xfrm>
              <a:off x="205" y="2394"/>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0" name="Line 109"/>
            <p:cNvSpPr>
              <a:spLocks noChangeShapeType="1"/>
            </p:cNvSpPr>
            <p:nvPr/>
          </p:nvSpPr>
          <p:spPr bwMode="auto">
            <a:xfrm>
              <a:off x="2267" y="436"/>
              <a:ext cx="0" cy="196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1" name="Rectangle 110"/>
            <p:cNvSpPr>
              <a:spLocks noChangeArrowheads="1"/>
            </p:cNvSpPr>
            <p:nvPr/>
          </p:nvSpPr>
          <p:spPr bwMode="auto">
            <a:xfrm>
              <a:off x="2267" y="436"/>
              <a:ext cx="6" cy="19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 name="Line 111"/>
            <p:cNvSpPr>
              <a:spLocks noChangeShapeType="1"/>
            </p:cNvSpPr>
            <p:nvPr/>
          </p:nvSpPr>
          <p:spPr bwMode="auto">
            <a:xfrm>
              <a:off x="2334" y="430"/>
              <a:ext cx="0" cy="197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 name="Rectangle 112"/>
            <p:cNvSpPr>
              <a:spLocks noChangeArrowheads="1"/>
            </p:cNvSpPr>
            <p:nvPr/>
          </p:nvSpPr>
          <p:spPr bwMode="auto">
            <a:xfrm>
              <a:off x="2334" y="430"/>
              <a:ext cx="6" cy="19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 name="Line 113"/>
            <p:cNvSpPr>
              <a:spLocks noChangeShapeType="1"/>
            </p:cNvSpPr>
            <p:nvPr/>
          </p:nvSpPr>
          <p:spPr bwMode="auto">
            <a:xfrm>
              <a:off x="2589" y="680"/>
              <a:ext cx="0" cy="13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5" name="Rectangle 114"/>
            <p:cNvSpPr>
              <a:spLocks noChangeArrowheads="1"/>
            </p:cNvSpPr>
            <p:nvPr/>
          </p:nvSpPr>
          <p:spPr bwMode="auto">
            <a:xfrm>
              <a:off x="2589" y="680"/>
              <a:ext cx="6" cy="13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6" name="Line 115"/>
            <p:cNvSpPr>
              <a:spLocks noChangeShapeType="1"/>
            </p:cNvSpPr>
            <p:nvPr/>
          </p:nvSpPr>
          <p:spPr bwMode="auto">
            <a:xfrm>
              <a:off x="4031" y="680"/>
              <a:ext cx="0" cy="17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 name="Rectangle 116"/>
            <p:cNvSpPr>
              <a:spLocks noChangeArrowheads="1"/>
            </p:cNvSpPr>
            <p:nvPr/>
          </p:nvSpPr>
          <p:spPr bwMode="auto">
            <a:xfrm>
              <a:off x="4031" y="680"/>
              <a:ext cx="6" cy="1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8" name="Line 117"/>
            <p:cNvSpPr>
              <a:spLocks noChangeShapeType="1"/>
            </p:cNvSpPr>
            <p:nvPr/>
          </p:nvSpPr>
          <p:spPr bwMode="auto">
            <a:xfrm>
              <a:off x="2340" y="2394"/>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9" name="Rectangle 118"/>
            <p:cNvSpPr>
              <a:spLocks noChangeArrowheads="1"/>
            </p:cNvSpPr>
            <p:nvPr/>
          </p:nvSpPr>
          <p:spPr bwMode="auto">
            <a:xfrm>
              <a:off x="2340" y="2394"/>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0" name="Line 119"/>
            <p:cNvSpPr>
              <a:spLocks noChangeShapeType="1"/>
            </p:cNvSpPr>
            <p:nvPr/>
          </p:nvSpPr>
          <p:spPr bwMode="auto">
            <a:xfrm>
              <a:off x="4359" y="436"/>
              <a:ext cx="0" cy="196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 name="Rectangle 120"/>
            <p:cNvSpPr>
              <a:spLocks noChangeArrowheads="1"/>
            </p:cNvSpPr>
            <p:nvPr/>
          </p:nvSpPr>
          <p:spPr bwMode="auto">
            <a:xfrm>
              <a:off x="4359" y="436"/>
              <a:ext cx="6" cy="19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2" name="Line 121"/>
            <p:cNvSpPr>
              <a:spLocks noChangeShapeType="1"/>
            </p:cNvSpPr>
            <p:nvPr/>
          </p:nvSpPr>
          <p:spPr bwMode="auto">
            <a:xfrm>
              <a:off x="199"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3" name="Rectangle 122"/>
            <p:cNvSpPr>
              <a:spLocks noChangeArrowheads="1"/>
            </p:cNvSpPr>
            <p:nvPr/>
          </p:nvSpPr>
          <p:spPr bwMode="auto">
            <a:xfrm>
              <a:off x="199"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4" name="Line 123"/>
            <p:cNvSpPr>
              <a:spLocks noChangeShapeType="1"/>
            </p:cNvSpPr>
            <p:nvPr/>
          </p:nvSpPr>
          <p:spPr bwMode="auto">
            <a:xfrm>
              <a:off x="2267"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5" name="Rectangle 124"/>
            <p:cNvSpPr>
              <a:spLocks noChangeArrowheads="1"/>
            </p:cNvSpPr>
            <p:nvPr/>
          </p:nvSpPr>
          <p:spPr bwMode="auto">
            <a:xfrm>
              <a:off x="2267"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6" name="Line 125"/>
            <p:cNvSpPr>
              <a:spLocks noChangeShapeType="1"/>
            </p:cNvSpPr>
            <p:nvPr/>
          </p:nvSpPr>
          <p:spPr bwMode="auto">
            <a:xfrm>
              <a:off x="2334"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 name="Rectangle 126"/>
            <p:cNvSpPr>
              <a:spLocks noChangeArrowheads="1"/>
            </p:cNvSpPr>
            <p:nvPr/>
          </p:nvSpPr>
          <p:spPr bwMode="auto">
            <a:xfrm>
              <a:off x="2334"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 name="Line 127"/>
            <p:cNvSpPr>
              <a:spLocks noChangeShapeType="1"/>
            </p:cNvSpPr>
            <p:nvPr/>
          </p:nvSpPr>
          <p:spPr bwMode="auto">
            <a:xfrm>
              <a:off x="2589"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9" name="Rectangle 128"/>
            <p:cNvSpPr>
              <a:spLocks noChangeArrowheads="1"/>
            </p:cNvSpPr>
            <p:nvPr/>
          </p:nvSpPr>
          <p:spPr bwMode="auto">
            <a:xfrm>
              <a:off x="2589"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 name="Line 129"/>
            <p:cNvSpPr>
              <a:spLocks noChangeShapeType="1"/>
            </p:cNvSpPr>
            <p:nvPr/>
          </p:nvSpPr>
          <p:spPr bwMode="auto">
            <a:xfrm>
              <a:off x="4031"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 name="Rectangle 130"/>
            <p:cNvSpPr>
              <a:spLocks noChangeArrowheads="1"/>
            </p:cNvSpPr>
            <p:nvPr/>
          </p:nvSpPr>
          <p:spPr bwMode="auto">
            <a:xfrm>
              <a:off x="4031"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2" name="Line 131"/>
            <p:cNvSpPr>
              <a:spLocks noChangeShapeType="1"/>
            </p:cNvSpPr>
            <p:nvPr/>
          </p:nvSpPr>
          <p:spPr bwMode="auto">
            <a:xfrm>
              <a:off x="4359"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3" name="Rectangle 132"/>
            <p:cNvSpPr>
              <a:spLocks noChangeArrowheads="1"/>
            </p:cNvSpPr>
            <p:nvPr/>
          </p:nvSpPr>
          <p:spPr bwMode="auto">
            <a:xfrm>
              <a:off x="4359"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 name="Line 133"/>
            <p:cNvSpPr>
              <a:spLocks noChangeShapeType="1"/>
            </p:cNvSpPr>
            <p:nvPr/>
          </p:nvSpPr>
          <p:spPr bwMode="auto">
            <a:xfrm>
              <a:off x="473"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 name="Rectangle 134"/>
            <p:cNvSpPr>
              <a:spLocks noChangeArrowheads="1"/>
            </p:cNvSpPr>
            <p:nvPr/>
          </p:nvSpPr>
          <p:spPr bwMode="auto">
            <a:xfrm>
              <a:off x="473"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6" name="Line 135"/>
            <p:cNvSpPr>
              <a:spLocks noChangeShapeType="1"/>
            </p:cNvSpPr>
            <p:nvPr/>
          </p:nvSpPr>
          <p:spPr bwMode="auto">
            <a:xfrm>
              <a:off x="1938"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7" name="Rectangle 136"/>
            <p:cNvSpPr>
              <a:spLocks noChangeArrowheads="1"/>
            </p:cNvSpPr>
            <p:nvPr/>
          </p:nvSpPr>
          <p:spPr bwMode="auto">
            <a:xfrm>
              <a:off x="1938"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8" name="Line 137"/>
            <p:cNvSpPr>
              <a:spLocks noChangeShapeType="1"/>
            </p:cNvSpPr>
            <p:nvPr/>
          </p:nvSpPr>
          <p:spPr bwMode="auto">
            <a:xfrm>
              <a:off x="4365" y="43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 name="Rectangle 138"/>
            <p:cNvSpPr>
              <a:spLocks noChangeArrowheads="1"/>
            </p:cNvSpPr>
            <p:nvPr/>
          </p:nvSpPr>
          <p:spPr bwMode="auto">
            <a:xfrm>
              <a:off x="4365" y="43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 name="Line 139"/>
            <p:cNvSpPr>
              <a:spLocks noChangeShapeType="1"/>
            </p:cNvSpPr>
            <p:nvPr/>
          </p:nvSpPr>
          <p:spPr bwMode="auto">
            <a:xfrm>
              <a:off x="4365" y="6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 name="Rectangle 140"/>
            <p:cNvSpPr>
              <a:spLocks noChangeArrowheads="1"/>
            </p:cNvSpPr>
            <p:nvPr/>
          </p:nvSpPr>
          <p:spPr bwMode="auto">
            <a:xfrm>
              <a:off x="4365" y="674"/>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2" name="Line 141"/>
            <p:cNvSpPr>
              <a:spLocks noChangeShapeType="1"/>
            </p:cNvSpPr>
            <p:nvPr/>
          </p:nvSpPr>
          <p:spPr bwMode="auto">
            <a:xfrm>
              <a:off x="4365" y="91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3" name="Rectangle 142"/>
            <p:cNvSpPr>
              <a:spLocks noChangeArrowheads="1"/>
            </p:cNvSpPr>
            <p:nvPr/>
          </p:nvSpPr>
          <p:spPr bwMode="auto">
            <a:xfrm>
              <a:off x="4365" y="918"/>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4" name="Line 143"/>
            <p:cNvSpPr>
              <a:spLocks noChangeShapeType="1"/>
            </p:cNvSpPr>
            <p:nvPr/>
          </p:nvSpPr>
          <p:spPr bwMode="auto">
            <a:xfrm>
              <a:off x="4365" y="113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5" name="Rectangle 144"/>
            <p:cNvSpPr>
              <a:spLocks noChangeArrowheads="1"/>
            </p:cNvSpPr>
            <p:nvPr/>
          </p:nvSpPr>
          <p:spPr bwMode="auto">
            <a:xfrm>
              <a:off x="4365" y="1138"/>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6" name="Line 145"/>
            <p:cNvSpPr>
              <a:spLocks noChangeShapeType="1"/>
            </p:cNvSpPr>
            <p:nvPr/>
          </p:nvSpPr>
          <p:spPr bwMode="auto">
            <a:xfrm>
              <a:off x="4365" y="135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7" name="Rectangle 146"/>
            <p:cNvSpPr>
              <a:spLocks noChangeArrowheads="1"/>
            </p:cNvSpPr>
            <p:nvPr/>
          </p:nvSpPr>
          <p:spPr bwMode="auto">
            <a:xfrm>
              <a:off x="4365" y="1357"/>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8" name="Line 147"/>
            <p:cNvSpPr>
              <a:spLocks noChangeShapeType="1"/>
            </p:cNvSpPr>
            <p:nvPr/>
          </p:nvSpPr>
          <p:spPr bwMode="auto">
            <a:xfrm>
              <a:off x="4365" y="157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9" name="Rectangle 148"/>
            <p:cNvSpPr>
              <a:spLocks noChangeArrowheads="1"/>
            </p:cNvSpPr>
            <p:nvPr/>
          </p:nvSpPr>
          <p:spPr bwMode="auto">
            <a:xfrm>
              <a:off x="4365" y="1577"/>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0" name="Line 149"/>
            <p:cNvSpPr>
              <a:spLocks noChangeShapeType="1"/>
            </p:cNvSpPr>
            <p:nvPr/>
          </p:nvSpPr>
          <p:spPr bwMode="auto">
            <a:xfrm>
              <a:off x="4365" y="179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1" name="Rectangle 150"/>
            <p:cNvSpPr>
              <a:spLocks noChangeArrowheads="1"/>
            </p:cNvSpPr>
            <p:nvPr/>
          </p:nvSpPr>
          <p:spPr bwMode="auto">
            <a:xfrm>
              <a:off x="4365" y="1796"/>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2" name="Line 151"/>
            <p:cNvSpPr>
              <a:spLocks noChangeShapeType="1"/>
            </p:cNvSpPr>
            <p:nvPr/>
          </p:nvSpPr>
          <p:spPr bwMode="auto">
            <a:xfrm>
              <a:off x="4365" y="201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3" name="Rectangle 152"/>
            <p:cNvSpPr>
              <a:spLocks noChangeArrowheads="1"/>
            </p:cNvSpPr>
            <p:nvPr/>
          </p:nvSpPr>
          <p:spPr bwMode="auto">
            <a:xfrm>
              <a:off x="4365" y="2016"/>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4" name="Line 153"/>
            <p:cNvSpPr>
              <a:spLocks noChangeShapeType="1"/>
            </p:cNvSpPr>
            <p:nvPr/>
          </p:nvSpPr>
          <p:spPr bwMode="auto">
            <a:xfrm>
              <a:off x="4365" y="2205"/>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5" name="Rectangle 154"/>
            <p:cNvSpPr>
              <a:spLocks noChangeArrowheads="1"/>
            </p:cNvSpPr>
            <p:nvPr/>
          </p:nvSpPr>
          <p:spPr bwMode="auto">
            <a:xfrm>
              <a:off x="4365" y="2205"/>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6" name="Line 155"/>
            <p:cNvSpPr>
              <a:spLocks noChangeShapeType="1"/>
            </p:cNvSpPr>
            <p:nvPr/>
          </p:nvSpPr>
          <p:spPr bwMode="auto">
            <a:xfrm>
              <a:off x="4365" y="239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57" name="Rectangle 156"/>
            <p:cNvSpPr>
              <a:spLocks noChangeArrowheads="1"/>
            </p:cNvSpPr>
            <p:nvPr/>
          </p:nvSpPr>
          <p:spPr bwMode="auto">
            <a:xfrm>
              <a:off x="4365" y="2394"/>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grpSp>
      <p:grpSp>
        <p:nvGrpSpPr>
          <p:cNvPr id="158" name="Group 2"/>
          <p:cNvGrpSpPr>
            <a:grpSpLocks/>
          </p:cNvGrpSpPr>
          <p:nvPr/>
        </p:nvGrpSpPr>
        <p:grpSpPr bwMode="auto">
          <a:xfrm>
            <a:off x="6018476" y="1209676"/>
            <a:ext cx="2801675" cy="3018234"/>
            <a:chOff x="117" y="-86"/>
            <a:chExt cx="3790" cy="4492"/>
          </a:xfrm>
        </p:grpSpPr>
        <p:sp>
          <p:nvSpPr>
            <p:cNvPr id="159" name="Rectangle 3"/>
            <p:cNvSpPr>
              <a:spLocks noChangeArrowheads="1"/>
            </p:cNvSpPr>
            <p:nvPr/>
          </p:nvSpPr>
          <p:spPr bwMode="auto">
            <a:xfrm>
              <a:off x="3315"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60" name="Rectangle 4"/>
            <p:cNvSpPr>
              <a:spLocks noChangeArrowheads="1"/>
            </p:cNvSpPr>
            <p:nvPr/>
          </p:nvSpPr>
          <p:spPr bwMode="auto">
            <a:xfrm>
              <a:off x="2451"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61" name="Rectangle 5"/>
            <p:cNvSpPr>
              <a:spLocks noChangeArrowheads="1"/>
            </p:cNvSpPr>
            <p:nvPr/>
          </p:nvSpPr>
          <p:spPr bwMode="auto">
            <a:xfrm>
              <a:off x="1587"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62" name="Rectangle 6"/>
            <p:cNvSpPr>
              <a:spLocks noChangeArrowheads="1"/>
            </p:cNvSpPr>
            <p:nvPr/>
          </p:nvSpPr>
          <p:spPr bwMode="auto">
            <a:xfrm>
              <a:off x="723"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63" name="Rectangle 7"/>
            <p:cNvSpPr>
              <a:spLocks noChangeArrowheads="1"/>
            </p:cNvSpPr>
            <p:nvPr/>
          </p:nvSpPr>
          <p:spPr bwMode="auto">
            <a:xfrm>
              <a:off x="117" y="4080"/>
              <a:ext cx="1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64" name="Rectangle 8"/>
            <p:cNvSpPr>
              <a:spLocks noChangeArrowheads="1"/>
            </p:cNvSpPr>
            <p:nvPr/>
          </p:nvSpPr>
          <p:spPr bwMode="auto">
            <a:xfrm>
              <a:off x="3747" y="360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65" name="Rectangle 9"/>
            <p:cNvSpPr>
              <a:spLocks noChangeArrowheads="1"/>
            </p:cNvSpPr>
            <p:nvPr/>
          </p:nvSpPr>
          <p:spPr bwMode="auto">
            <a:xfrm>
              <a:off x="3747" y="312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66" name="Rectangle 10"/>
            <p:cNvSpPr>
              <a:spLocks noChangeArrowheads="1"/>
            </p:cNvSpPr>
            <p:nvPr/>
          </p:nvSpPr>
          <p:spPr bwMode="auto">
            <a:xfrm>
              <a:off x="2019" y="3120"/>
              <a:ext cx="1728" cy="960"/>
            </a:xfrm>
            <a:prstGeom prst="rect">
              <a:avLst/>
            </a:prstGeom>
            <a:solidFill>
              <a:srgbClr val="96969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Ｄ－２ゾーン</a:t>
              </a:r>
              <a:endParaRPr lang="ja-JP" altLang="en-US" sz="1800">
                <a:latin typeface="Meiryo UI" panose="020B0604030504040204" pitchFamily="50" charset="-128"/>
                <a:ea typeface="Meiryo UI" panose="020B0604030504040204" pitchFamily="50" charset="-128"/>
              </a:endParaRPr>
            </a:p>
          </p:txBody>
        </p:sp>
        <p:sp>
          <p:nvSpPr>
            <p:cNvPr id="167" name="Rectangle 11"/>
            <p:cNvSpPr>
              <a:spLocks noChangeArrowheads="1"/>
            </p:cNvSpPr>
            <p:nvPr/>
          </p:nvSpPr>
          <p:spPr bwMode="auto">
            <a:xfrm>
              <a:off x="291" y="3120"/>
              <a:ext cx="1728"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68" name="Rectangle 12"/>
            <p:cNvSpPr>
              <a:spLocks noChangeArrowheads="1"/>
            </p:cNvSpPr>
            <p:nvPr/>
          </p:nvSpPr>
          <p:spPr bwMode="auto">
            <a:xfrm>
              <a:off x="117" y="312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69" name="Rectangle 13"/>
            <p:cNvSpPr>
              <a:spLocks noChangeArrowheads="1"/>
            </p:cNvSpPr>
            <p:nvPr/>
          </p:nvSpPr>
          <p:spPr bwMode="auto">
            <a:xfrm>
              <a:off x="3747" y="264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70" name="Rectangle 14"/>
            <p:cNvSpPr>
              <a:spLocks noChangeArrowheads="1"/>
            </p:cNvSpPr>
            <p:nvPr/>
          </p:nvSpPr>
          <p:spPr bwMode="auto">
            <a:xfrm>
              <a:off x="3747" y="216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71" name="Rectangle 15"/>
            <p:cNvSpPr>
              <a:spLocks noChangeArrowheads="1"/>
            </p:cNvSpPr>
            <p:nvPr/>
          </p:nvSpPr>
          <p:spPr bwMode="auto">
            <a:xfrm>
              <a:off x="2451" y="2160"/>
              <a:ext cx="1296" cy="960"/>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C-2</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172" name="Rectangle 16"/>
            <p:cNvSpPr>
              <a:spLocks noChangeArrowheads="1"/>
            </p:cNvSpPr>
            <p:nvPr/>
          </p:nvSpPr>
          <p:spPr bwMode="auto">
            <a:xfrm>
              <a:off x="1155" y="2160"/>
              <a:ext cx="1296"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73" name="Rectangle 17"/>
            <p:cNvSpPr>
              <a:spLocks noChangeArrowheads="1"/>
            </p:cNvSpPr>
            <p:nvPr/>
          </p:nvSpPr>
          <p:spPr bwMode="auto">
            <a:xfrm>
              <a:off x="291" y="2160"/>
              <a:ext cx="864"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D</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174" name="Rectangle 18"/>
            <p:cNvSpPr>
              <a:spLocks noChangeArrowheads="1"/>
            </p:cNvSpPr>
            <p:nvPr/>
          </p:nvSpPr>
          <p:spPr bwMode="auto">
            <a:xfrm>
              <a:off x="117" y="216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75" name="Rectangle 19"/>
            <p:cNvSpPr>
              <a:spLocks noChangeArrowheads="1"/>
            </p:cNvSpPr>
            <p:nvPr/>
          </p:nvSpPr>
          <p:spPr bwMode="auto">
            <a:xfrm>
              <a:off x="3747" y="168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76" name="Rectangle 20"/>
            <p:cNvSpPr>
              <a:spLocks noChangeArrowheads="1"/>
            </p:cNvSpPr>
            <p:nvPr/>
          </p:nvSpPr>
          <p:spPr bwMode="auto">
            <a:xfrm>
              <a:off x="1155" y="1680"/>
              <a:ext cx="864" cy="48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C</a:t>
              </a:r>
              <a:r>
                <a:rPr lang="ja-JP" altLang="en-US" sz="800">
                  <a:solidFill>
                    <a:srgbClr val="000000"/>
                  </a:solidFill>
                  <a:latin typeface="Meiryo UI" panose="020B0604030504040204" pitchFamily="50" charset="-128"/>
                  <a:ea typeface="Meiryo UI" panose="020B0604030504040204" pitchFamily="50" charset="-128"/>
                </a:rPr>
                <a:t>ゾーン</a:t>
              </a:r>
              <a:br>
                <a:rPr lang="ja-JP" altLang="en-US" sz="800">
                  <a:solidFill>
                    <a:srgbClr val="000000"/>
                  </a:solidFill>
                  <a:latin typeface="Meiryo UI" panose="020B0604030504040204" pitchFamily="50" charset="-128"/>
                  <a:ea typeface="Meiryo UI" panose="020B0604030504040204" pitchFamily="50" charset="-128"/>
                </a:rPr>
              </a:br>
              <a:endParaRPr lang="ja-JP" altLang="en-US" sz="1800">
                <a:latin typeface="Meiryo UI" panose="020B0604030504040204" pitchFamily="50" charset="-128"/>
                <a:ea typeface="Meiryo UI" panose="020B0604030504040204" pitchFamily="50" charset="-128"/>
              </a:endParaRPr>
            </a:p>
          </p:txBody>
        </p:sp>
        <p:sp>
          <p:nvSpPr>
            <p:cNvPr id="177" name="Rectangle 21"/>
            <p:cNvSpPr>
              <a:spLocks noChangeArrowheads="1"/>
            </p:cNvSpPr>
            <p:nvPr/>
          </p:nvSpPr>
          <p:spPr bwMode="auto">
            <a:xfrm>
              <a:off x="3747" y="120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78" name="Rectangle 22"/>
            <p:cNvSpPr>
              <a:spLocks noChangeArrowheads="1"/>
            </p:cNvSpPr>
            <p:nvPr/>
          </p:nvSpPr>
          <p:spPr bwMode="auto">
            <a:xfrm>
              <a:off x="1748" y="1200"/>
              <a:ext cx="1999" cy="128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79" name="Rectangle 23"/>
            <p:cNvSpPr>
              <a:spLocks noChangeArrowheads="1"/>
            </p:cNvSpPr>
            <p:nvPr/>
          </p:nvSpPr>
          <p:spPr bwMode="auto">
            <a:xfrm>
              <a:off x="117" y="120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80" name="Rectangle 24"/>
            <p:cNvSpPr>
              <a:spLocks noChangeArrowheads="1"/>
            </p:cNvSpPr>
            <p:nvPr/>
          </p:nvSpPr>
          <p:spPr bwMode="auto">
            <a:xfrm>
              <a:off x="3747" y="72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81" name="Rectangle 25"/>
            <p:cNvSpPr>
              <a:spLocks noChangeArrowheads="1"/>
            </p:cNvSpPr>
            <p:nvPr/>
          </p:nvSpPr>
          <p:spPr bwMode="auto">
            <a:xfrm>
              <a:off x="3747" y="24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82" name="Rectangle 26"/>
            <p:cNvSpPr>
              <a:spLocks noChangeArrowheads="1"/>
            </p:cNvSpPr>
            <p:nvPr/>
          </p:nvSpPr>
          <p:spPr bwMode="auto">
            <a:xfrm>
              <a:off x="2883" y="240"/>
              <a:ext cx="864"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A</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183" name="Rectangle 27"/>
            <p:cNvSpPr>
              <a:spLocks noChangeArrowheads="1"/>
            </p:cNvSpPr>
            <p:nvPr/>
          </p:nvSpPr>
          <p:spPr bwMode="auto">
            <a:xfrm>
              <a:off x="2019" y="240"/>
              <a:ext cx="864"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B</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184" name="Rectangle 28"/>
            <p:cNvSpPr>
              <a:spLocks noChangeArrowheads="1"/>
            </p:cNvSpPr>
            <p:nvPr/>
          </p:nvSpPr>
          <p:spPr bwMode="auto">
            <a:xfrm>
              <a:off x="1155" y="240"/>
              <a:ext cx="864" cy="1440"/>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Ｃ－１ゾーン</a:t>
              </a:r>
              <a:endParaRPr lang="ja-JP" altLang="en-US" sz="1800">
                <a:latin typeface="Meiryo UI" panose="020B0604030504040204" pitchFamily="50" charset="-128"/>
                <a:ea typeface="Meiryo UI" panose="020B0604030504040204" pitchFamily="50" charset="-128"/>
              </a:endParaRPr>
            </a:p>
          </p:txBody>
        </p:sp>
        <p:sp>
          <p:nvSpPr>
            <p:cNvPr id="185" name="Rectangle 29"/>
            <p:cNvSpPr>
              <a:spLocks noChangeArrowheads="1"/>
            </p:cNvSpPr>
            <p:nvPr/>
          </p:nvSpPr>
          <p:spPr bwMode="auto">
            <a:xfrm>
              <a:off x="291" y="240"/>
              <a:ext cx="864" cy="1920"/>
            </a:xfrm>
            <a:prstGeom prst="rect">
              <a:avLst/>
            </a:prstGeom>
            <a:solidFill>
              <a:srgbClr val="96969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Ｄ－１ゾーン</a:t>
              </a:r>
              <a:endParaRPr lang="ja-JP" altLang="en-US" sz="1800">
                <a:latin typeface="Meiryo UI" panose="020B0604030504040204" pitchFamily="50" charset="-128"/>
                <a:ea typeface="Meiryo UI" panose="020B0604030504040204" pitchFamily="50" charset="-128"/>
              </a:endParaRPr>
            </a:p>
          </p:txBody>
        </p:sp>
        <p:sp>
          <p:nvSpPr>
            <p:cNvPr id="186" name="Rectangle 30"/>
            <p:cNvSpPr>
              <a:spLocks noChangeArrowheads="1"/>
            </p:cNvSpPr>
            <p:nvPr/>
          </p:nvSpPr>
          <p:spPr bwMode="auto">
            <a:xfrm>
              <a:off x="117" y="24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187" name="Rectangle 31"/>
            <p:cNvSpPr>
              <a:spLocks noChangeArrowheads="1"/>
            </p:cNvSpPr>
            <p:nvPr/>
          </p:nvSpPr>
          <p:spPr bwMode="auto">
            <a:xfrm>
              <a:off x="3747" y="-86"/>
              <a:ext cx="16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88" name="Rectangle 32"/>
            <p:cNvSpPr>
              <a:spLocks noChangeArrowheads="1"/>
            </p:cNvSpPr>
            <p:nvPr/>
          </p:nvSpPr>
          <p:spPr bwMode="auto">
            <a:xfrm>
              <a:off x="3315"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89" name="Rectangle 33"/>
            <p:cNvSpPr>
              <a:spLocks noChangeArrowheads="1"/>
            </p:cNvSpPr>
            <p:nvPr/>
          </p:nvSpPr>
          <p:spPr bwMode="auto">
            <a:xfrm>
              <a:off x="2883"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0" name="Rectangle 34"/>
            <p:cNvSpPr>
              <a:spLocks noChangeArrowheads="1"/>
            </p:cNvSpPr>
            <p:nvPr/>
          </p:nvSpPr>
          <p:spPr bwMode="auto">
            <a:xfrm>
              <a:off x="2451"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1" name="Rectangle 35"/>
            <p:cNvSpPr>
              <a:spLocks noChangeArrowheads="1"/>
            </p:cNvSpPr>
            <p:nvPr/>
          </p:nvSpPr>
          <p:spPr bwMode="auto">
            <a:xfrm>
              <a:off x="2019"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2" name="Rectangle 36"/>
            <p:cNvSpPr>
              <a:spLocks noChangeArrowheads="1"/>
            </p:cNvSpPr>
            <p:nvPr/>
          </p:nvSpPr>
          <p:spPr bwMode="auto">
            <a:xfrm>
              <a:off x="1587"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3" name="Rectangle 37"/>
            <p:cNvSpPr>
              <a:spLocks noChangeArrowheads="1"/>
            </p:cNvSpPr>
            <p:nvPr/>
          </p:nvSpPr>
          <p:spPr bwMode="auto">
            <a:xfrm>
              <a:off x="1155"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4" name="Rectangle 38"/>
            <p:cNvSpPr>
              <a:spLocks noChangeArrowheads="1"/>
            </p:cNvSpPr>
            <p:nvPr/>
          </p:nvSpPr>
          <p:spPr bwMode="auto">
            <a:xfrm>
              <a:off x="723"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5" name="Rectangle 39"/>
            <p:cNvSpPr>
              <a:spLocks noChangeArrowheads="1"/>
            </p:cNvSpPr>
            <p:nvPr/>
          </p:nvSpPr>
          <p:spPr bwMode="auto">
            <a:xfrm>
              <a:off x="291"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6" name="Rectangle 40"/>
            <p:cNvSpPr>
              <a:spLocks noChangeArrowheads="1"/>
            </p:cNvSpPr>
            <p:nvPr/>
          </p:nvSpPr>
          <p:spPr bwMode="auto">
            <a:xfrm>
              <a:off x="117" y="-86"/>
              <a:ext cx="1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197" name="Line 41"/>
            <p:cNvSpPr>
              <a:spLocks noChangeShapeType="1"/>
            </p:cNvSpPr>
            <p:nvPr/>
          </p:nvSpPr>
          <p:spPr bwMode="auto">
            <a:xfrm>
              <a:off x="117" y="-86"/>
              <a:ext cx="379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198" name="Line 42"/>
            <p:cNvSpPr>
              <a:spLocks noChangeShapeType="1"/>
            </p:cNvSpPr>
            <p:nvPr/>
          </p:nvSpPr>
          <p:spPr bwMode="auto">
            <a:xfrm>
              <a:off x="117" y="4406"/>
              <a:ext cx="379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199" name="Line 43"/>
            <p:cNvSpPr>
              <a:spLocks noChangeShapeType="1"/>
            </p:cNvSpPr>
            <p:nvPr/>
          </p:nvSpPr>
          <p:spPr bwMode="auto">
            <a:xfrm>
              <a:off x="117" y="-86"/>
              <a:ext cx="0" cy="449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0" name="Line 44"/>
            <p:cNvSpPr>
              <a:spLocks noChangeShapeType="1"/>
            </p:cNvSpPr>
            <p:nvPr/>
          </p:nvSpPr>
          <p:spPr bwMode="auto">
            <a:xfrm>
              <a:off x="3907" y="-86"/>
              <a:ext cx="0" cy="80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1" name="Line 45"/>
            <p:cNvSpPr>
              <a:spLocks noChangeShapeType="1"/>
            </p:cNvSpPr>
            <p:nvPr/>
          </p:nvSpPr>
          <p:spPr bwMode="auto">
            <a:xfrm>
              <a:off x="291" y="240"/>
              <a:ext cx="0" cy="144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2" name="Line 46"/>
            <p:cNvSpPr>
              <a:spLocks noChangeShapeType="1"/>
            </p:cNvSpPr>
            <p:nvPr/>
          </p:nvSpPr>
          <p:spPr bwMode="auto">
            <a:xfrm>
              <a:off x="291" y="240"/>
              <a:ext cx="3456"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3" name="Line 47"/>
            <p:cNvSpPr>
              <a:spLocks noChangeShapeType="1"/>
            </p:cNvSpPr>
            <p:nvPr/>
          </p:nvSpPr>
          <p:spPr bwMode="auto">
            <a:xfrm>
              <a:off x="291" y="2160"/>
              <a:ext cx="864"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4" name="Line 48"/>
            <p:cNvSpPr>
              <a:spLocks noChangeShapeType="1"/>
            </p:cNvSpPr>
            <p:nvPr/>
          </p:nvSpPr>
          <p:spPr bwMode="auto">
            <a:xfrm>
              <a:off x="1155" y="240"/>
              <a:ext cx="0" cy="288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5" name="Line 49"/>
            <p:cNvSpPr>
              <a:spLocks noChangeShapeType="1"/>
            </p:cNvSpPr>
            <p:nvPr/>
          </p:nvSpPr>
          <p:spPr bwMode="auto">
            <a:xfrm>
              <a:off x="2019" y="240"/>
              <a:ext cx="0" cy="192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6" name="Line 50"/>
            <p:cNvSpPr>
              <a:spLocks noChangeShapeType="1"/>
            </p:cNvSpPr>
            <p:nvPr/>
          </p:nvSpPr>
          <p:spPr bwMode="auto">
            <a:xfrm>
              <a:off x="1155" y="1680"/>
              <a:ext cx="864"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7" name="Line 51"/>
            <p:cNvSpPr>
              <a:spLocks noChangeShapeType="1"/>
            </p:cNvSpPr>
            <p:nvPr/>
          </p:nvSpPr>
          <p:spPr bwMode="auto">
            <a:xfrm>
              <a:off x="2883" y="240"/>
              <a:ext cx="0" cy="96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8" name="Line 52"/>
            <p:cNvSpPr>
              <a:spLocks noChangeShapeType="1"/>
            </p:cNvSpPr>
            <p:nvPr/>
          </p:nvSpPr>
          <p:spPr bwMode="auto">
            <a:xfrm>
              <a:off x="2883" y="1200"/>
              <a:ext cx="864"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09" name="Line 53"/>
            <p:cNvSpPr>
              <a:spLocks noChangeShapeType="1"/>
            </p:cNvSpPr>
            <p:nvPr/>
          </p:nvSpPr>
          <p:spPr bwMode="auto">
            <a:xfrm>
              <a:off x="3747" y="240"/>
              <a:ext cx="0" cy="384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0" name="Line 54"/>
            <p:cNvSpPr>
              <a:spLocks noChangeShapeType="1"/>
            </p:cNvSpPr>
            <p:nvPr/>
          </p:nvSpPr>
          <p:spPr bwMode="auto">
            <a:xfrm>
              <a:off x="3907" y="1200"/>
              <a:ext cx="0"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1" name="Line 55"/>
            <p:cNvSpPr>
              <a:spLocks noChangeShapeType="1"/>
            </p:cNvSpPr>
            <p:nvPr/>
          </p:nvSpPr>
          <p:spPr bwMode="auto">
            <a:xfrm>
              <a:off x="2019" y="2160"/>
              <a:ext cx="172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2" name="Line 56"/>
            <p:cNvSpPr>
              <a:spLocks noChangeShapeType="1"/>
            </p:cNvSpPr>
            <p:nvPr/>
          </p:nvSpPr>
          <p:spPr bwMode="auto">
            <a:xfrm>
              <a:off x="3907" y="2160"/>
              <a:ext cx="0"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3" name="Line 57"/>
            <p:cNvSpPr>
              <a:spLocks noChangeShapeType="1"/>
            </p:cNvSpPr>
            <p:nvPr/>
          </p:nvSpPr>
          <p:spPr bwMode="auto">
            <a:xfrm>
              <a:off x="1155" y="3120"/>
              <a:ext cx="2592"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4" name="Line 58"/>
            <p:cNvSpPr>
              <a:spLocks noChangeShapeType="1"/>
            </p:cNvSpPr>
            <p:nvPr/>
          </p:nvSpPr>
          <p:spPr bwMode="auto">
            <a:xfrm>
              <a:off x="2451" y="2160"/>
              <a:ext cx="0" cy="96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5" name="Line 59"/>
            <p:cNvSpPr>
              <a:spLocks noChangeShapeType="1"/>
            </p:cNvSpPr>
            <p:nvPr/>
          </p:nvSpPr>
          <p:spPr bwMode="auto">
            <a:xfrm>
              <a:off x="3907" y="3120"/>
              <a:ext cx="0"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6" name="Line 60"/>
            <p:cNvSpPr>
              <a:spLocks noChangeShapeType="1"/>
            </p:cNvSpPr>
            <p:nvPr/>
          </p:nvSpPr>
          <p:spPr bwMode="auto">
            <a:xfrm>
              <a:off x="291" y="255"/>
              <a:ext cx="0" cy="3819"/>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7" name="Line 61"/>
            <p:cNvSpPr>
              <a:spLocks noChangeShapeType="1"/>
            </p:cNvSpPr>
            <p:nvPr/>
          </p:nvSpPr>
          <p:spPr bwMode="auto">
            <a:xfrm>
              <a:off x="291" y="4080"/>
              <a:ext cx="3456"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8" name="Line 62"/>
            <p:cNvSpPr>
              <a:spLocks noChangeShapeType="1"/>
            </p:cNvSpPr>
            <p:nvPr/>
          </p:nvSpPr>
          <p:spPr bwMode="auto">
            <a:xfrm>
              <a:off x="2019" y="3120"/>
              <a:ext cx="0" cy="96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19" name="Line 63"/>
            <p:cNvSpPr>
              <a:spLocks noChangeShapeType="1"/>
            </p:cNvSpPr>
            <p:nvPr/>
          </p:nvSpPr>
          <p:spPr bwMode="auto">
            <a:xfrm>
              <a:off x="3907" y="4080"/>
              <a:ext cx="0" cy="32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grpSp>
      <p:sp>
        <p:nvSpPr>
          <p:cNvPr id="220" name="Text Box 64"/>
          <p:cNvSpPr txBox="1">
            <a:spLocks noChangeArrowheads="1"/>
          </p:cNvSpPr>
          <p:nvPr/>
        </p:nvSpPr>
        <p:spPr bwMode="auto">
          <a:xfrm>
            <a:off x="5723923" y="2018972"/>
            <a:ext cx="323165" cy="111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サークル能力</a:t>
            </a:r>
          </a:p>
        </p:txBody>
      </p:sp>
      <p:sp>
        <p:nvSpPr>
          <p:cNvPr id="221" name="Text Box 65"/>
          <p:cNvSpPr txBox="1">
            <a:spLocks noChangeArrowheads="1"/>
          </p:cNvSpPr>
          <p:nvPr/>
        </p:nvSpPr>
        <p:spPr bwMode="auto">
          <a:xfrm>
            <a:off x="8165173" y="4097107"/>
            <a:ext cx="429416"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Ｘ軸</a:t>
            </a:r>
          </a:p>
        </p:txBody>
      </p:sp>
      <p:sp>
        <p:nvSpPr>
          <p:cNvPr id="222" name="Text Box 66"/>
          <p:cNvSpPr txBox="1">
            <a:spLocks noChangeArrowheads="1"/>
          </p:cNvSpPr>
          <p:nvPr/>
        </p:nvSpPr>
        <p:spPr bwMode="auto">
          <a:xfrm>
            <a:off x="5746538" y="1496782"/>
            <a:ext cx="428107"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Ｙ軸</a:t>
            </a:r>
          </a:p>
        </p:txBody>
      </p:sp>
      <p:sp>
        <p:nvSpPr>
          <p:cNvPr id="223" name="Text Box 77"/>
          <p:cNvSpPr txBox="1">
            <a:spLocks noChangeArrowheads="1"/>
          </p:cNvSpPr>
          <p:nvPr/>
        </p:nvSpPr>
        <p:spPr bwMode="auto">
          <a:xfrm>
            <a:off x="6449482" y="4097105"/>
            <a:ext cx="15932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働きがいのある職場</a:t>
            </a:r>
          </a:p>
        </p:txBody>
      </p:sp>
      <p:sp>
        <p:nvSpPr>
          <p:cNvPr id="224" name="Line 81"/>
          <p:cNvSpPr>
            <a:spLocks noChangeShapeType="1"/>
          </p:cNvSpPr>
          <p:nvPr/>
        </p:nvSpPr>
        <p:spPr bwMode="auto">
          <a:xfrm>
            <a:off x="5851788" y="24955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sp>
        <p:nvSpPr>
          <p:cNvPr id="225" name="Line 83"/>
          <p:cNvSpPr>
            <a:spLocks noChangeShapeType="1"/>
          </p:cNvSpPr>
          <p:nvPr/>
        </p:nvSpPr>
        <p:spPr bwMode="auto">
          <a:xfrm>
            <a:off x="5606519" y="21764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cxnSp>
        <p:nvCxnSpPr>
          <p:cNvPr id="226" name="AutoShape 129"/>
          <p:cNvCxnSpPr>
            <a:cxnSpLocks noChangeShapeType="1"/>
          </p:cNvCxnSpPr>
          <p:nvPr/>
        </p:nvCxnSpPr>
        <p:spPr bwMode="auto">
          <a:xfrm flipV="1">
            <a:off x="7429501" y="2276475"/>
            <a:ext cx="371475" cy="1047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7" name="Line 131"/>
          <p:cNvSpPr>
            <a:spLocks noChangeShapeType="1"/>
          </p:cNvSpPr>
          <p:nvPr/>
        </p:nvSpPr>
        <p:spPr bwMode="auto">
          <a:xfrm>
            <a:off x="6319704" y="163353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sp>
        <p:nvSpPr>
          <p:cNvPr id="228" name="Line 132"/>
          <p:cNvSpPr>
            <a:spLocks noChangeShapeType="1"/>
          </p:cNvSpPr>
          <p:nvPr/>
        </p:nvSpPr>
        <p:spPr bwMode="auto">
          <a:xfrm>
            <a:off x="6319704" y="163353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sp>
        <p:nvSpPr>
          <p:cNvPr id="229" name="Line 133"/>
          <p:cNvSpPr>
            <a:spLocks noChangeShapeType="1"/>
          </p:cNvSpPr>
          <p:nvPr/>
        </p:nvSpPr>
        <p:spPr bwMode="auto">
          <a:xfrm>
            <a:off x="6074435" y="18680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grpSp>
        <p:nvGrpSpPr>
          <p:cNvPr id="230" name="Group 134"/>
          <p:cNvGrpSpPr>
            <a:grpSpLocks/>
          </p:cNvGrpSpPr>
          <p:nvPr/>
        </p:nvGrpSpPr>
        <p:grpSpPr bwMode="auto">
          <a:xfrm>
            <a:off x="297180" y="3363516"/>
            <a:ext cx="2375639" cy="432197"/>
            <a:chOff x="2699" y="1389"/>
            <a:chExt cx="1633" cy="363"/>
          </a:xfrm>
        </p:grpSpPr>
        <p:sp>
          <p:nvSpPr>
            <p:cNvPr id="231" name="Line 135"/>
            <p:cNvSpPr>
              <a:spLocks noChangeShapeType="1"/>
            </p:cNvSpPr>
            <p:nvPr/>
          </p:nvSpPr>
          <p:spPr bwMode="auto">
            <a:xfrm>
              <a:off x="4068" y="1594"/>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32" name="Line 136"/>
            <p:cNvSpPr>
              <a:spLocks noChangeShapeType="1"/>
            </p:cNvSpPr>
            <p:nvPr/>
          </p:nvSpPr>
          <p:spPr bwMode="auto">
            <a:xfrm>
              <a:off x="2883" y="1532"/>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33" name="Rectangle 137"/>
            <p:cNvSpPr>
              <a:spLocks noChangeArrowheads="1"/>
            </p:cNvSpPr>
            <p:nvPr/>
          </p:nvSpPr>
          <p:spPr bwMode="auto">
            <a:xfrm>
              <a:off x="2699" y="1389"/>
              <a:ext cx="1451" cy="363"/>
            </a:xfrm>
            <a:prstGeom prst="rect">
              <a:avLst/>
            </a:prstGeom>
            <a:solidFill>
              <a:schemeClr val="bg1"/>
            </a:solidFill>
            <a:ln w="9525" algn="ctr">
              <a:solidFill>
                <a:schemeClr val="tx1"/>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ClrTx/>
                <a:buSzTx/>
                <a:buFontTx/>
                <a:buNone/>
              </a:pPr>
              <a:endParaRPr lang="ja-JP" altLang="en-US" sz="1800" b="1">
                <a:latin typeface="Meiryo UI" panose="020B0604030504040204" pitchFamily="50" charset="-128"/>
                <a:ea typeface="Meiryo UI" panose="020B0604030504040204" pitchFamily="50" charset="-128"/>
              </a:endParaRPr>
            </a:p>
          </p:txBody>
        </p:sp>
        <p:sp>
          <p:nvSpPr>
            <p:cNvPr id="234" name="Line 138"/>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35" name="Line 139"/>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36" name="Text Box 140"/>
            <p:cNvSpPr txBox="1">
              <a:spLocks noChangeArrowheads="1"/>
            </p:cNvSpPr>
            <p:nvPr/>
          </p:nvSpPr>
          <p:spPr bwMode="auto">
            <a:xfrm>
              <a:off x="2699" y="1435"/>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現状レベル</a:t>
              </a:r>
            </a:p>
          </p:txBody>
        </p:sp>
        <p:sp>
          <p:nvSpPr>
            <p:cNvPr id="237" name="Text Box 141"/>
            <p:cNvSpPr txBox="1">
              <a:spLocks noChangeArrowheads="1"/>
            </p:cNvSpPr>
            <p:nvPr/>
          </p:nvSpPr>
          <p:spPr bwMode="auto">
            <a:xfrm>
              <a:off x="3470" y="1452"/>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r>
                <a:rPr lang="en-US" altLang="ja-JP" b="1" dirty="0">
                  <a:effectLst>
                    <a:outerShdw blurRad="38100" dist="38100" dir="2700000" algn="tl">
                      <a:srgbClr val="C0C0C0"/>
                    </a:outerShdw>
                  </a:effectLst>
                  <a:latin typeface="Meiryo UI" panose="020B0604030504040204" pitchFamily="50" charset="-128"/>
                  <a:ea typeface="Meiryo UI" panose="020B0604030504040204" pitchFamily="50" charset="-128"/>
                </a:rPr>
                <a:t>2.4,2.9</a:t>
              </a: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p>
          </p:txBody>
        </p:sp>
      </p:grpSp>
      <p:cxnSp>
        <p:nvCxnSpPr>
          <p:cNvPr id="238" name="AutoShape 142"/>
          <p:cNvCxnSpPr>
            <a:cxnSpLocks noChangeShapeType="1"/>
            <a:stCxn id="217" idx="0"/>
          </p:cNvCxnSpPr>
          <p:nvPr/>
        </p:nvCxnSpPr>
        <p:spPr bwMode="auto">
          <a:xfrm flipV="1">
            <a:off x="6147102" y="2581277"/>
            <a:ext cx="1063324" cy="1427591"/>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9" name="Oval 164"/>
          <p:cNvSpPr>
            <a:spLocks noChangeArrowheads="1"/>
          </p:cNvSpPr>
          <p:nvPr/>
        </p:nvSpPr>
        <p:spPr bwMode="auto">
          <a:xfrm flipV="1">
            <a:off x="7255747" y="2389447"/>
            <a:ext cx="120443" cy="135871"/>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68580" tIns="34290" rIns="68580" bIns="34290"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en-US" sz="1800" b="1">
              <a:latin typeface="Meiryo UI" panose="020B0604030504040204" pitchFamily="50" charset="-128"/>
              <a:ea typeface="Meiryo UI" panose="020B0604030504040204" pitchFamily="50" charset="-128"/>
            </a:endParaRPr>
          </a:p>
        </p:txBody>
      </p:sp>
      <p:sp>
        <p:nvSpPr>
          <p:cNvPr id="240" name="Oval 164"/>
          <p:cNvSpPr>
            <a:spLocks noChangeArrowheads="1"/>
          </p:cNvSpPr>
          <p:nvPr/>
        </p:nvSpPr>
        <p:spPr bwMode="auto">
          <a:xfrm>
            <a:off x="7809767" y="2165563"/>
            <a:ext cx="116017" cy="110914"/>
          </a:xfrm>
          <a:prstGeom prst="ellipse">
            <a:avLst/>
          </a:prstGeom>
          <a:solidFill>
            <a:srgbClr val="0000FF"/>
          </a:solidFill>
          <a:ln>
            <a:noFill/>
          </a:ln>
        </p:spPr>
        <p:txBody>
          <a:bodyPr wrap="none" lIns="68580" tIns="34290" rIns="68580" bIns="34290"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en-US" sz="1800" b="1">
              <a:latin typeface="Meiryo UI" panose="020B0604030504040204" pitchFamily="50" charset="-128"/>
              <a:ea typeface="Meiryo UI" panose="020B0604030504040204" pitchFamily="50" charset="-128"/>
            </a:endParaRPr>
          </a:p>
        </p:txBody>
      </p:sp>
      <p:grpSp>
        <p:nvGrpSpPr>
          <p:cNvPr id="244" name="Group 134"/>
          <p:cNvGrpSpPr>
            <a:grpSpLocks/>
          </p:cNvGrpSpPr>
          <p:nvPr/>
        </p:nvGrpSpPr>
        <p:grpSpPr bwMode="auto">
          <a:xfrm>
            <a:off x="3139440" y="3353991"/>
            <a:ext cx="2392680" cy="432197"/>
            <a:chOff x="2699" y="1389"/>
            <a:chExt cx="1633" cy="363"/>
          </a:xfrm>
        </p:grpSpPr>
        <p:sp>
          <p:nvSpPr>
            <p:cNvPr id="245" name="Line 135"/>
            <p:cNvSpPr>
              <a:spLocks noChangeShapeType="1"/>
            </p:cNvSpPr>
            <p:nvPr/>
          </p:nvSpPr>
          <p:spPr bwMode="auto">
            <a:xfrm>
              <a:off x="4068" y="1594"/>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46" name="Line 136"/>
            <p:cNvSpPr>
              <a:spLocks noChangeShapeType="1"/>
            </p:cNvSpPr>
            <p:nvPr/>
          </p:nvSpPr>
          <p:spPr bwMode="auto">
            <a:xfrm>
              <a:off x="2883" y="1532"/>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47" name="Rectangle 137"/>
            <p:cNvSpPr>
              <a:spLocks noChangeArrowheads="1"/>
            </p:cNvSpPr>
            <p:nvPr/>
          </p:nvSpPr>
          <p:spPr bwMode="auto">
            <a:xfrm>
              <a:off x="2699" y="1389"/>
              <a:ext cx="1451" cy="363"/>
            </a:xfrm>
            <a:prstGeom prst="rect">
              <a:avLst/>
            </a:prstGeom>
            <a:solidFill>
              <a:schemeClr val="bg1"/>
            </a:solidFill>
            <a:ln w="9525" algn="ctr">
              <a:solidFill>
                <a:schemeClr val="tx1"/>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ClrTx/>
                <a:buSzTx/>
                <a:buFontTx/>
                <a:buNone/>
              </a:pPr>
              <a:endParaRPr lang="ja-JP" altLang="en-US" sz="1800" b="1">
                <a:latin typeface="Meiryo UI" panose="020B0604030504040204" pitchFamily="50" charset="-128"/>
                <a:ea typeface="Meiryo UI" panose="020B0604030504040204" pitchFamily="50" charset="-128"/>
              </a:endParaRPr>
            </a:p>
          </p:txBody>
        </p:sp>
        <p:sp>
          <p:nvSpPr>
            <p:cNvPr id="248" name="Line 138"/>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49" name="Line 139"/>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50" name="Text Box 140"/>
            <p:cNvSpPr txBox="1">
              <a:spLocks noChangeArrowheads="1"/>
            </p:cNvSpPr>
            <p:nvPr/>
          </p:nvSpPr>
          <p:spPr bwMode="auto">
            <a:xfrm>
              <a:off x="2699" y="1435"/>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目標レベル</a:t>
              </a:r>
            </a:p>
          </p:txBody>
        </p:sp>
        <p:sp>
          <p:nvSpPr>
            <p:cNvPr id="251" name="Text Box 141"/>
            <p:cNvSpPr txBox="1">
              <a:spLocks noChangeArrowheads="1"/>
            </p:cNvSpPr>
            <p:nvPr/>
          </p:nvSpPr>
          <p:spPr bwMode="auto">
            <a:xfrm>
              <a:off x="3470" y="1452"/>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r>
                <a:rPr lang="en-US" altLang="ja-JP" b="1" dirty="0">
                  <a:effectLst>
                    <a:outerShdw blurRad="38100" dist="38100" dir="2700000" algn="tl">
                      <a:srgbClr val="C0C0C0"/>
                    </a:outerShdw>
                  </a:effectLst>
                  <a:latin typeface="Meiryo UI" panose="020B0604030504040204" pitchFamily="50" charset="-128"/>
                  <a:ea typeface="Meiryo UI" panose="020B0604030504040204" pitchFamily="50" charset="-128"/>
                </a:rPr>
                <a:t>3.5,3.5</a:t>
              </a: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p>
          </p:txBody>
        </p:sp>
      </p:grpSp>
      <p:sp>
        <p:nvSpPr>
          <p:cNvPr id="252" name="テキスト ボックス 251"/>
          <p:cNvSpPr txBox="1"/>
          <p:nvPr/>
        </p:nvSpPr>
        <p:spPr>
          <a:xfrm>
            <a:off x="1762125" y="4410076"/>
            <a:ext cx="2628900" cy="392415"/>
          </a:xfrm>
          <a:prstGeom prst="rect">
            <a:avLst/>
          </a:prstGeom>
          <a:solidFill>
            <a:schemeClr val="tx1"/>
          </a:solidFill>
          <a:ln>
            <a:solidFill>
              <a:schemeClr val="tx1"/>
            </a:solidFill>
          </a:ln>
        </p:spPr>
        <p:txBody>
          <a:bodyPr wrap="square" lIns="68580" tIns="34290" rIns="68580" bIns="34290" rtlCol="0">
            <a:spAutoFit/>
          </a:bodyPr>
          <a:lstStyle/>
          <a:p>
            <a:r>
              <a:rPr lang="ja-JP" altLang="en-US" sz="2100" dirty="0">
                <a:solidFill>
                  <a:schemeClr val="bg2"/>
                </a:solidFill>
                <a:latin typeface="Meiryo UI" panose="020B0604030504040204" pitchFamily="50" charset="-128"/>
                <a:ea typeface="Meiryo UI" panose="020B0604030504040204" pitchFamily="50" charset="-128"/>
              </a:rPr>
              <a:t>目標　</a:t>
            </a:r>
            <a:r>
              <a:rPr lang="en-US" altLang="ja-JP" sz="2100" dirty="0">
                <a:solidFill>
                  <a:schemeClr val="bg2"/>
                </a:solidFill>
                <a:latin typeface="Meiryo UI" panose="020B0604030504040204" pitchFamily="50" charset="-128"/>
                <a:ea typeface="Meiryo UI" panose="020B0604030504040204" pitchFamily="50" charset="-128"/>
              </a:rPr>
              <a:t>C</a:t>
            </a:r>
            <a:r>
              <a:rPr lang="ja-JP" altLang="en-US" sz="2100" dirty="0">
                <a:solidFill>
                  <a:schemeClr val="bg2"/>
                </a:solidFill>
                <a:latin typeface="Meiryo UI" panose="020B0604030504040204" pitchFamily="50" charset="-128"/>
                <a:ea typeface="Meiryo UI" panose="020B0604030504040204" pitchFamily="50" charset="-128"/>
              </a:rPr>
              <a:t>⇒</a:t>
            </a:r>
            <a:r>
              <a:rPr lang="en-US" altLang="ja-JP" sz="2100" dirty="0">
                <a:solidFill>
                  <a:schemeClr val="bg2"/>
                </a:solidFill>
                <a:latin typeface="Meiryo UI" panose="020B0604030504040204" pitchFamily="50" charset="-128"/>
                <a:ea typeface="Meiryo UI" panose="020B0604030504040204" pitchFamily="50" charset="-128"/>
              </a:rPr>
              <a:t>B</a:t>
            </a:r>
            <a:r>
              <a:rPr lang="ja-JP" altLang="en-US" sz="2100" dirty="0">
                <a:solidFill>
                  <a:schemeClr val="bg2"/>
                </a:solidFill>
                <a:latin typeface="Meiryo UI" panose="020B0604030504040204" pitchFamily="50" charset="-128"/>
                <a:ea typeface="Meiryo UI" panose="020B0604030504040204" pitchFamily="50" charset="-128"/>
              </a:rPr>
              <a:t>ゾーン</a:t>
            </a:r>
          </a:p>
        </p:txBody>
      </p:sp>
      <p:sp>
        <p:nvSpPr>
          <p:cNvPr id="254" name="右矢印 253"/>
          <p:cNvSpPr/>
          <p:nvPr/>
        </p:nvSpPr>
        <p:spPr>
          <a:xfrm>
            <a:off x="2724151" y="3495675"/>
            <a:ext cx="276225" cy="20002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95506634"/>
      </p:ext>
    </p:extLst>
  </p:cSld>
  <p:clrMapOvr>
    <a:masterClrMapping/>
  </p:clrMapOvr>
  <mc:AlternateContent xmlns:mc="http://schemas.openxmlformats.org/markup-compatibility/2006" xmlns:p14="http://schemas.microsoft.com/office/powerpoint/2010/main">
    <mc:Choice Requires="p14">
      <p:transition spd="slow" p14:dur="2000" advTm="4908"/>
    </mc:Choice>
    <mc:Fallback xmlns="">
      <p:transition spd="slow" advTm="490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8062" y="892862"/>
            <a:ext cx="4159613" cy="1255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要因解析</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4580335" y="353349"/>
            <a:ext cx="4126643" cy="900246"/>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800" b="1" spc="38" dirty="0">
                <a:ln w="1143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全ての問題点の理由が</a:t>
            </a:r>
            <a:endParaRPr lang="en-US" altLang="ja-JP" sz="1800" b="1" spc="38" dirty="0">
              <a:ln w="1143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「石鹼がダンボール積めで大量に届く為」</a:t>
            </a:r>
            <a:endParaRPr lang="en-US" altLang="ja-JP"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a:p>
            <a:r>
              <a:rPr lang="ja-JP" altLang="en-US" sz="1800" b="1" spc="38" dirty="0">
                <a:ln w="1143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に当てはまる！</a:t>
            </a: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157" y="1014604"/>
            <a:ext cx="1330343" cy="997757"/>
          </a:xfrm>
          <a:prstGeom prst="rect">
            <a:avLst/>
          </a:prstGeom>
          <a:ln w="57150">
            <a:solidFill>
              <a:schemeClr val="tx1"/>
            </a:solidFill>
          </a:ln>
        </p:spPr>
      </p:pic>
      <p:sp>
        <p:nvSpPr>
          <p:cNvPr id="17" name="正方形/長方形 16"/>
          <p:cNvSpPr/>
          <p:nvPr/>
        </p:nvSpPr>
        <p:spPr>
          <a:xfrm>
            <a:off x="98062" y="2276304"/>
            <a:ext cx="4159613" cy="1343197"/>
          </a:xfrm>
          <a:prstGeom prst="rect">
            <a:avLst/>
          </a:prstGeom>
          <a:solidFill>
            <a:srgbClr val="7C1E5A"/>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8" name="正方形/長方形 17"/>
          <p:cNvSpPr/>
          <p:nvPr/>
        </p:nvSpPr>
        <p:spPr>
          <a:xfrm>
            <a:off x="98062" y="3673651"/>
            <a:ext cx="4159613" cy="1393649"/>
          </a:xfrm>
          <a:prstGeom prst="rect">
            <a:avLst/>
          </a:prstGeom>
          <a:solidFill>
            <a:srgbClr val="9133AB"/>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19" y="2419126"/>
            <a:ext cx="1412697" cy="1059523"/>
          </a:xfrm>
          <a:prstGeom prst="rect">
            <a:avLst/>
          </a:prstGeom>
          <a:ln w="57150">
            <a:solidFill>
              <a:schemeClr val="tx1"/>
            </a:solidFill>
          </a:ln>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19" y="3840915"/>
            <a:ext cx="1412697" cy="1059523"/>
          </a:xfrm>
          <a:prstGeom prst="rect">
            <a:avLst/>
          </a:prstGeom>
          <a:ln w="57150">
            <a:solidFill>
              <a:schemeClr val="tx1"/>
            </a:solidFill>
          </a:ln>
        </p:spPr>
      </p:pic>
      <p:sp>
        <p:nvSpPr>
          <p:cNvPr id="29" name="正方形/長方形 28"/>
          <p:cNvSpPr/>
          <p:nvPr/>
        </p:nvSpPr>
        <p:spPr>
          <a:xfrm>
            <a:off x="1659714" y="1201262"/>
            <a:ext cx="2321737" cy="81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1" name="正方形/長方形 30"/>
          <p:cNvSpPr/>
          <p:nvPr/>
        </p:nvSpPr>
        <p:spPr>
          <a:xfrm>
            <a:off x="1716863" y="2293918"/>
            <a:ext cx="785721" cy="258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2" name="正方形/長方形 31"/>
          <p:cNvSpPr/>
          <p:nvPr/>
        </p:nvSpPr>
        <p:spPr>
          <a:xfrm>
            <a:off x="1744976" y="4071359"/>
            <a:ext cx="2272514" cy="87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1" name="テキスト ボックス 20"/>
          <p:cNvSpPr txBox="1"/>
          <p:nvPr/>
        </p:nvSpPr>
        <p:spPr>
          <a:xfrm>
            <a:off x="1595721" y="1204447"/>
            <a:ext cx="2456442" cy="807914"/>
          </a:xfrm>
          <a:prstGeom prst="rect">
            <a:avLst/>
          </a:prstGeom>
          <a:noFill/>
        </p:spPr>
        <p:txBody>
          <a:bodyPr wrap="none" lIns="68580" tIns="34290" rIns="68580" bIns="34290" rtlCol="0">
            <a:spAutoFit/>
          </a:bodyPr>
          <a:lstStyle/>
          <a:p>
            <a:r>
              <a:rPr lang="ja-JP" altLang="en-US" sz="2100" b="1" dirty="0"/>
              <a:t>柵がありリフトで</a:t>
            </a:r>
            <a:endParaRPr lang="en-US" altLang="ja-JP" sz="2100" b="1" dirty="0"/>
          </a:p>
          <a:p>
            <a:r>
              <a:rPr lang="ja-JP" altLang="en-US" sz="2100" b="1" dirty="0"/>
              <a:t>直接の移動が</a:t>
            </a:r>
            <a:r>
              <a:rPr lang="ja-JP" altLang="en-US"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不可</a:t>
            </a:r>
          </a:p>
        </p:txBody>
      </p:sp>
      <p:sp>
        <p:nvSpPr>
          <p:cNvPr id="35" name="正方形/長方形 34"/>
          <p:cNvSpPr/>
          <p:nvPr/>
        </p:nvSpPr>
        <p:spPr>
          <a:xfrm flipH="1">
            <a:off x="1697864" y="2646171"/>
            <a:ext cx="2331560" cy="832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6" name="正方形/長方形 35"/>
          <p:cNvSpPr/>
          <p:nvPr/>
        </p:nvSpPr>
        <p:spPr>
          <a:xfrm>
            <a:off x="1726439" y="3706336"/>
            <a:ext cx="862220" cy="275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 name="正方形/長方形 3"/>
          <p:cNvSpPr/>
          <p:nvPr/>
        </p:nvSpPr>
        <p:spPr>
          <a:xfrm>
            <a:off x="1663780" y="892862"/>
            <a:ext cx="813887" cy="254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4" name="テキスト ボックス 23"/>
          <p:cNvSpPr txBox="1"/>
          <p:nvPr/>
        </p:nvSpPr>
        <p:spPr>
          <a:xfrm>
            <a:off x="1641860" y="870334"/>
            <a:ext cx="856645" cy="284693"/>
          </a:xfrm>
          <a:prstGeom prst="rect">
            <a:avLst/>
          </a:prstGeom>
          <a:noFill/>
        </p:spPr>
        <p:txBody>
          <a:bodyPr wrap="none" lIns="68580" tIns="34290" rIns="68580" bIns="34290" rtlCol="0">
            <a:spAutoFit/>
          </a:bodyPr>
          <a:lstStyle/>
          <a:p>
            <a:r>
              <a:rPr kumimoji="1" lang="ja-JP" altLang="en-US" b="1" dirty="0"/>
              <a:t>問題点①</a:t>
            </a:r>
          </a:p>
        </p:txBody>
      </p:sp>
      <p:sp>
        <p:nvSpPr>
          <p:cNvPr id="25" name="テキスト ボックス 24"/>
          <p:cNvSpPr txBox="1"/>
          <p:nvPr/>
        </p:nvSpPr>
        <p:spPr>
          <a:xfrm>
            <a:off x="1688480" y="2284790"/>
            <a:ext cx="900179" cy="284693"/>
          </a:xfrm>
          <a:prstGeom prst="rect">
            <a:avLst/>
          </a:prstGeom>
          <a:noFill/>
        </p:spPr>
        <p:txBody>
          <a:bodyPr wrap="square" lIns="68580" tIns="34290" rIns="68580" bIns="34290" rtlCol="0">
            <a:spAutoFit/>
          </a:bodyPr>
          <a:lstStyle/>
          <a:p>
            <a:r>
              <a:rPr kumimoji="1" lang="ja-JP" altLang="en-US" b="1" dirty="0"/>
              <a:t>問題点②</a:t>
            </a:r>
          </a:p>
        </p:txBody>
      </p:sp>
      <p:sp>
        <p:nvSpPr>
          <p:cNvPr id="26" name="テキスト ボックス 25"/>
          <p:cNvSpPr txBox="1"/>
          <p:nvPr/>
        </p:nvSpPr>
        <p:spPr>
          <a:xfrm>
            <a:off x="1744976" y="3711751"/>
            <a:ext cx="862733" cy="284693"/>
          </a:xfrm>
          <a:prstGeom prst="rect">
            <a:avLst/>
          </a:prstGeom>
          <a:noFill/>
        </p:spPr>
        <p:txBody>
          <a:bodyPr wrap="square" lIns="68580" tIns="34290" rIns="68580" bIns="34290" rtlCol="0">
            <a:spAutoFit/>
          </a:bodyPr>
          <a:lstStyle/>
          <a:p>
            <a:r>
              <a:rPr kumimoji="1" lang="ja-JP" altLang="en-US" b="1" dirty="0"/>
              <a:t>問題点③</a:t>
            </a:r>
          </a:p>
        </p:txBody>
      </p:sp>
      <p:sp>
        <p:nvSpPr>
          <p:cNvPr id="37" name="テキスト ボックス 36"/>
          <p:cNvSpPr txBox="1"/>
          <p:nvPr/>
        </p:nvSpPr>
        <p:spPr>
          <a:xfrm>
            <a:off x="1756911" y="2681413"/>
            <a:ext cx="2176915" cy="777136"/>
          </a:xfrm>
          <a:prstGeom prst="rect">
            <a:avLst/>
          </a:prstGeom>
          <a:noFill/>
        </p:spPr>
        <p:txBody>
          <a:bodyPr wrap="square" lIns="68580" tIns="34290" rIns="68580" bIns="34290" rtlCol="0">
            <a:spAutoFit/>
          </a:bodyPr>
          <a:lstStyle/>
          <a:p>
            <a:r>
              <a:rPr lang="ja-JP" altLang="en-US" b="1" dirty="0"/>
              <a:t>箱から出すために人力で</a:t>
            </a:r>
            <a:endParaRPr lang="en-US" altLang="ja-JP" b="1" dirty="0"/>
          </a:p>
          <a:p>
            <a:r>
              <a:rPr lang="ja-JP" altLang="en-US" b="1" dirty="0"/>
              <a:t>１５</a:t>
            </a:r>
            <a:r>
              <a:rPr lang="en-US" altLang="ja-JP" b="1" dirty="0"/>
              <a:t>kg</a:t>
            </a:r>
            <a:r>
              <a:rPr lang="ja-JP" altLang="en-US" b="1" dirty="0"/>
              <a:t>もある物を</a:t>
            </a:r>
            <a:endParaRPr lang="en-US" altLang="ja-JP" b="1" dirty="0"/>
          </a:p>
          <a:p>
            <a:r>
              <a:rPr lang="ja-JP" alt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持ち上げている</a:t>
            </a:r>
            <a:endParaRPr lang="ja-JP" alt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8" name="テキスト ボックス 37"/>
          <p:cNvSpPr txBox="1"/>
          <p:nvPr/>
        </p:nvSpPr>
        <p:spPr>
          <a:xfrm>
            <a:off x="1732374" y="4245487"/>
            <a:ext cx="2272165" cy="530915"/>
          </a:xfrm>
          <a:prstGeom prst="rect">
            <a:avLst/>
          </a:prstGeom>
          <a:noFill/>
        </p:spPr>
        <p:txBody>
          <a:bodyPr wrap="square" lIns="68580" tIns="34290" rIns="68580" bIns="34290" rtlCol="0">
            <a:spAutoFit/>
          </a:bodyPr>
          <a:lstStyle/>
          <a:p>
            <a:r>
              <a:rPr lang="ja-JP" altLang="en-US" sz="1500" b="1" cap="all" dirty="0">
                <a:ln w="9000" cmpd="sng">
                  <a:noFill/>
                  <a:prstDash val="solid"/>
                </a:ln>
                <a:solidFill>
                  <a:sysClr val="windowText" lastClr="000000"/>
                </a:solidFill>
              </a:rPr>
              <a:t>準備が多いため</a:t>
            </a:r>
            <a:r>
              <a:rPr lang="ja-JP" altLang="en-US" sz="15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前日から</a:t>
            </a:r>
            <a:endParaRPr lang="en-US" altLang="ja-JP" sz="15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ja-JP" altLang="en-US" sz="15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始めなければならない</a:t>
            </a:r>
            <a:endParaRPr lang="ja-JP" altLang="en-US"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角丸四角形 26"/>
          <p:cNvSpPr/>
          <p:nvPr/>
        </p:nvSpPr>
        <p:spPr>
          <a:xfrm>
            <a:off x="5467975" y="2976589"/>
            <a:ext cx="2514969" cy="1392312"/>
          </a:xfrm>
          <a:prstGeom prst="roundRect">
            <a:avLst/>
          </a:prstGeom>
          <a:solidFill>
            <a:srgbClr val="EAE13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z="210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5610251" y="3430371"/>
            <a:ext cx="2267090" cy="484748"/>
          </a:xfrm>
          <a:prstGeom prst="rect">
            <a:avLst/>
          </a:prstGeom>
          <a:noFill/>
        </p:spPr>
        <p:txBody>
          <a:bodyPr wrap="square" lIns="68580" tIns="34290" rIns="68580" bIns="34290" rtlCol="0">
            <a:spAutoFit/>
          </a:bodyPr>
          <a:lstStyle/>
          <a:p>
            <a:r>
              <a:rPr lang="ja-JP" altLang="en-US" sz="2700" b="1" dirty="0"/>
              <a:t>販売側の都合</a:t>
            </a:r>
            <a:endParaRPr lang="en-US" altLang="ja-JP" sz="2700" b="1" dirty="0"/>
          </a:p>
        </p:txBody>
      </p:sp>
      <p:sp>
        <p:nvSpPr>
          <p:cNvPr id="30" name="テキスト ボックス 29"/>
          <p:cNvSpPr txBox="1"/>
          <p:nvPr/>
        </p:nvSpPr>
        <p:spPr>
          <a:xfrm>
            <a:off x="6239758" y="2414065"/>
            <a:ext cx="928541" cy="484748"/>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algn="ctr"/>
            <a:r>
              <a:rPr lang="ja-JP" altLang="en-US" sz="2700" b="1" dirty="0"/>
              <a:t>真因</a:t>
            </a:r>
            <a:endParaRPr lang="en-US" altLang="ja-JP" sz="2700" b="1" dirty="0"/>
          </a:p>
        </p:txBody>
      </p:sp>
      <p:sp>
        <p:nvSpPr>
          <p:cNvPr id="33" name="テキスト ボックス 32"/>
          <p:cNvSpPr txBox="1"/>
          <p:nvPr/>
        </p:nvSpPr>
        <p:spPr>
          <a:xfrm>
            <a:off x="90892" y="363554"/>
            <a:ext cx="2301352" cy="438581"/>
          </a:xfrm>
          <a:prstGeom prst="rect">
            <a:avLst/>
          </a:prstGeom>
          <a:noFill/>
        </p:spPr>
        <p:txBody>
          <a:bodyPr wrap="none" lIns="68580" tIns="34290" rIns="68580" bIns="34290" rtlCol="0">
            <a:spAutoFit/>
          </a:bodyPr>
          <a:lstStyle/>
          <a:p>
            <a:r>
              <a:rPr lang="ja-JP" altLang="en-US" sz="2400" b="1" dirty="0"/>
              <a:t>真因の事実検証</a:t>
            </a:r>
          </a:p>
        </p:txBody>
      </p:sp>
      <p:sp>
        <p:nvSpPr>
          <p:cNvPr id="3" name="右矢印 2"/>
          <p:cNvSpPr/>
          <p:nvPr/>
        </p:nvSpPr>
        <p:spPr>
          <a:xfrm rot="5400000">
            <a:off x="5778315" y="1420647"/>
            <a:ext cx="733806" cy="835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9" name="テキスト ボックス 38"/>
          <p:cNvSpPr txBox="1"/>
          <p:nvPr/>
        </p:nvSpPr>
        <p:spPr>
          <a:xfrm>
            <a:off x="6591301" y="1377515"/>
            <a:ext cx="2552700" cy="807914"/>
          </a:xfrm>
          <a:prstGeom prst="rect">
            <a:avLst/>
          </a:prstGeom>
          <a:noFill/>
        </p:spPr>
        <p:txBody>
          <a:bodyPr wrap="square" lIns="68580" tIns="34290" rIns="68580" bIns="34290" rtlCol="0">
            <a:spAutoFit/>
          </a:bodyPr>
          <a:lstStyle/>
          <a:p>
            <a:r>
              <a:rPr lang="ja-JP" altLang="en-US" sz="2400" b="1" dirty="0"/>
              <a:t>ダンボールで</a:t>
            </a:r>
            <a:endParaRPr lang="en-US" altLang="ja-JP" sz="2400" b="1" dirty="0"/>
          </a:p>
          <a:p>
            <a:r>
              <a:rPr lang="ja-JP" altLang="en-US" sz="2400" b="1" dirty="0"/>
              <a:t>大量に届く理由は</a:t>
            </a:r>
            <a:endParaRPr lang="en-US" altLang="ja-JP" sz="2400" b="1" dirty="0"/>
          </a:p>
        </p:txBody>
      </p:sp>
      <p:sp>
        <p:nvSpPr>
          <p:cNvPr id="40" name="テキスト ボックス 39"/>
          <p:cNvSpPr txBox="1"/>
          <p:nvPr/>
        </p:nvSpPr>
        <p:spPr>
          <a:xfrm>
            <a:off x="5177253" y="4465782"/>
            <a:ext cx="3134512" cy="577081"/>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3300" b="1" spc="38" dirty="0">
                <a:ln w="11430">
                  <a:noFill/>
                </a:ln>
                <a:solidFill>
                  <a:srgbClr val="92D050"/>
                </a:solidFill>
                <a:effectLst>
                  <a:glow rad="101600">
                    <a:schemeClr val="accent1">
                      <a:satMod val="175000"/>
                      <a:alpha val="80000"/>
                    </a:scheme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事実検証完了！</a:t>
            </a:r>
          </a:p>
        </p:txBody>
      </p:sp>
    </p:spTree>
    <p:extLst>
      <p:ext uri="{BB962C8B-B14F-4D97-AF65-F5344CB8AC3E}">
        <p14:creationId xmlns:p14="http://schemas.microsoft.com/office/powerpoint/2010/main" val="1651152564"/>
      </p:ext>
    </p:extLst>
  </p:cSld>
  <p:clrMapOvr>
    <a:masterClrMapping/>
  </p:clrMapOvr>
  <mc:AlternateContent xmlns:mc="http://schemas.openxmlformats.org/markup-compatibility/2006" xmlns:p14="http://schemas.microsoft.com/office/powerpoint/2010/main">
    <mc:Choice Requires="p14">
      <p:transition spd="slow" p14:dur="2000" advTm="11632"/>
    </mc:Choice>
    <mc:Fallback xmlns="">
      <p:transition spd="slow" advTm="1163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52250" y="3068932"/>
            <a:ext cx="4143376" cy="1977637"/>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endParaRPr kumimoji="1" lang="ja-JP" altLang="en-US"/>
          </a:p>
        </p:txBody>
      </p:sp>
      <p:sp>
        <p:nvSpPr>
          <p:cNvPr id="2" name="正方形/長方形 1"/>
          <p:cNvSpPr/>
          <p:nvPr/>
        </p:nvSpPr>
        <p:spPr>
          <a:xfrm>
            <a:off x="734362" y="1429257"/>
            <a:ext cx="3965657" cy="119427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kumimoji="1" lang="ja-JP" altLang="en-US"/>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対策の立案</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300908" y="0"/>
            <a:ext cx="1992372" cy="438581"/>
          </a:xfrm>
          <a:prstGeom prst="rect">
            <a:avLst/>
          </a:prstGeom>
          <a:noFill/>
        </p:spPr>
        <p:txBody>
          <a:bodyPr wrap="none" lIns="68580" tIns="34290" rIns="68580" bIns="34290" rtlCol="0">
            <a:spAutoFit/>
          </a:bodyPr>
          <a:lstStyle/>
          <a:p>
            <a:r>
              <a:rPr lang="ja-JP" altLang="en-US" sz="2400" b="1" dirty="0"/>
              <a:t>対策案の算出</a:t>
            </a:r>
          </a:p>
        </p:txBody>
      </p:sp>
      <p:sp>
        <p:nvSpPr>
          <p:cNvPr id="3" name="正方形/長方形 2"/>
          <p:cNvSpPr/>
          <p:nvPr/>
        </p:nvSpPr>
        <p:spPr>
          <a:xfrm>
            <a:off x="90305" y="1092891"/>
            <a:ext cx="413132" cy="395367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14" name="テキスト ボックス 13"/>
          <p:cNvSpPr txBox="1"/>
          <p:nvPr/>
        </p:nvSpPr>
        <p:spPr>
          <a:xfrm>
            <a:off x="193127" y="1154224"/>
            <a:ext cx="323165" cy="3763043"/>
          </a:xfrm>
          <a:prstGeom prst="rect">
            <a:avLst/>
          </a:prstGeom>
          <a:noFill/>
          <a:ln>
            <a:noFill/>
          </a:ln>
        </p:spPr>
        <p:txBody>
          <a:bodyPr vert="eaVert" wrap="square" lIns="68580" tIns="34290" rIns="68580" bIns="34290" rtlCol="0">
            <a:noAutofit/>
          </a:bodyPr>
          <a:lstStyle/>
          <a:p>
            <a:pPr algn="ctr"/>
            <a:r>
              <a:rPr lang="ja-JP" altLang="en-US" sz="1800" b="1" dirty="0">
                <a:latin typeface="Meiryo UI" panose="020B0604030504040204" pitchFamily="50" charset="-128"/>
                <a:ea typeface="Meiryo UI" panose="020B0604030504040204" pitchFamily="50" charset="-128"/>
              </a:rPr>
              <a:t>なぜなぜ結果　</a:t>
            </a:r>
            <a:r>
              <a:rPr lang="en-US" altLang="ja-JP" sz="1800" b="1" dirty="0">
                <a:latin typeface="Meiryo UI" panose="020B0604030504040204" pitchFamily="50" charset="-128"/>
                <a:ea typeface="Meiryo UI" panose="020B0604030504040204" pitchFamily="50" charset="-128"/>
              </a:rPr>
              <a:t>【</a:t>
            </a:r>
            <a:r>
              <a:rPr lang="ja-JP" altLang="en-US" sz="1800" b="1" dirty="0">
                <a:solidFill>
                  <a:srgbClr val="FF0000"/>
                </a:solidFill>
                <a:latin typeface="Meiryo UI" panose="020B0604030504040204" pitchFamily="50" charset="-128"/>
                <a:ea typeface="Meiryo UI" panose="020B0604030504040204" pitchFamily="50" charset="-128"/>
              </a:rPr>
              <a:t>販売側の都合</a:t>
            </a:r>
            <a:r>
              <a:rPr lang="en-US" altLang="ja-JP" sz="1800" b="1" dirty="0">
                <a:latin typeface="Meiryo UI" panose="020B0604030504040204" pitchFamily="50" charset="-128"/>
                <a:ea typeface="Meiryo UI" panose="020B0604030504040204" pitchFamily="50" charset="-128"/>
              </a:rPr>
              <a:t>】</a:t>
            </a:r>
          </a:p>
        </p:txBody>
      </p:sp>
      <p:sp>
        <p:nvSpPr>
          <p:cNvPr id="16" name="正方形/長方形 15"/>
          <p:cNvSpPr/>
          <p:nvPr/>
        </p:nvSpPr>
        <p:spPr>
          <a:xfrm>
            <a:off x="4980327" y="1039968"/>
            <a:ext cx="3778129"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31" name="正方形/長方形 30"/>
          <p:cNvSpPr/>
          <p:nvPr/>
        </p:nvSpPr>
        <p:spPr>
          <a:xfrm>
            <a:off x="5102476" y="935898"/>
            <a:ext cx="3457457"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800" b="1" dirty="0">
                <a:latin typeface="Meiryo UI" panose="020B0604030504040204" pitchFamily="50" charset="-128"/>
                <a:ea typeface="Meiryo UI" panose="020B0604030504040204" pitchFamily="50" charset="-128"/>
              </a:rPr>
              <a:t>対策案</a:t>
            </a:r>
          </a:p>
        </p:txBody>
      </p:sp>
      <p:sp>
        <p:nvSpPr>
          <p:cNvPr id="78" name="正方形/長方形 77"/>
          <p:cNvSpPr/>
          <p:nvPr/>
        </p:nvSpPr>
        <p:spPr>
          <a:xfrm>
            <a:off x="5130751" y="2184568"/>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79" name="正方形/長方形 78"/>
          <p:cNvSpPr/>
          <p:nvPr/>
        </p:nvSpPr>
        <p:spPr>
          <a:xfrm>
            <a:off x="5130751" y="1454045"/>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80" name="正方形/長方形 79"/>
          <p:cNvSpPr/>
          <p:nvPr/>
        </p:nvSpPr>
        <p:spPr>
          <a:xfrm>
            <a:off x="5135526" y="3779504"/>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81" name="正方形/長方形 80"/>
          <p:cNvSpPr/>
          <p:nvPr/>
        </p:nvSpPr>
        <p:spPr>
          <a:xfrm>
            <a:off x="5119001" y="3007668"/>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82" name="正方形/長方形 81"/>
          <p:cNvSpPr/>
          <p:nvPr/>
        </p:nvSpPr>
        <p:spPr>
          <a:xfrm>
            <a:off x="5130752" y="4479981"/>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6087806" y="2240305"/>
            <a:ext cx="1563169" cy="346249"/>
          </a:xfrm>
          <a:prstGeom prst="rect">
            <a:avLst/>
          </a:prstGeom>
          <a:noFill/>
        </p:spPr>
        <p:txBody>
          <a:bodyPr wrap="none" lIns="68580" tIns="34290" rIns="68580" bIns="34290" rtlCol="0">
            <a:spAutoFit/>
          </a:bodyPr>
          <a:lstStyle/>
          <a:p>
            <a:r>
              <a:rPr lang="ja-JP" altLang="en-US" sz="1800" b="1" dirty="0"/>
              <a:t>フレコン化する</a:t>
            </a:r>
          </a:p>
        </p:txBody>
      </p:sp>
      <p:sp>
        <p:nvSpPr>
          <p:cNvPr id="9" name="テキスト ボックス 8"/>
          <p:cNvSpPr txBox="1"/>
          <p:nvPr/>
        </p:nvSpPr>
        <p:spPr>
          <a:xfrm>
            <a:off x="6203528" y="1509783"/>
            <a:ext cx="1298673" cy="346249"/>
          </a:xfrm>
          <a:prstGeom prst="rect">
            <a:avLst/>
          </a:prstGeom>
          <a:noFill/>
        </p:spPr>
        <p:txBody>
          <a:bodyPr wrap="none" lIns="68580" tIns="34290" rIns="68580" bIns="34290" rtlCol="0">
            <a:spAutoFit/>
          </a:bodyPr>
          <a:lstStyle/>
          <a:p>
            <a:r>
              <a:rPr lang="ja-JP" altLang="en-US" sz="1800" b="1" dirty="0"/>
              <a:t>薬液の変更</a:t>
            </a:r>
          </a:p>
        </p:txBody>
      </p:sp>
      <p:sp>
        <p:nvSpPr>
          <p:cNvPr id="10" name="テキスト ボックス 9"/>
          <p:cNvSpPr txBox="1"/>
          <p:nvPr/>
        </p:nvSpPr>
        <p:spPr>
          <a:xfrm>
            <a:off x="5674771" y="4527455"/>
            <a:ext cx="2164695" cy="346249"/>
          </a:xfrm>
          <a:prstGeom prst="rect">
            <a:avLst/>
          </a:prstGeom>
          <a:noFill/>
        </p:spPr>
        <p:txBody>
          <a:bodyPr wrap="none" lIns="68580" tIns="34290" rIns="68580" bIns="34290" rtlCol="0">
            <a:spAutoFit/>
          </a:bodyPr>
          <a:lstStyle/>
          <a:p>
            <a:r>
              <a:rPr lang="ja-JP" altLang="en-US" sz="1800" b="1" dirty="0"/>
              <a:t>石鹸追加装置を作る</a:t>
            </a:r>
          </a:p>
        </p:txBody>
      </p:sp>
      <p:sp>
        <p:nvSpPr>
          <p:cNvPr id="12" name="テキスト ボックス 11"/>
          <p:cNvSpPr txBox="1"/>
          <p:nvPr/>
        </p:nvSpPr>
        <p:spPr>
          <a:xfrm>
            <a:off x="5912483" y="3068932"/>
            <a:ext cx="1961823" cy="346249"/>
          </a:xfrm>
          <a:prstGeom prst="rect">
            <a:avLst/>
          </a:prstGeom>
          <a:noFill/>
        </p:spPr>
        <p:txBody>
          <a:bodyPr wrap="square" lIns="68580" tIns="34290" rIns="68580" bIns="34290" rtlCol="0">
            <a:spAutoFit/>
          </a:bodyPr>
          <a:lstStyle/>
          <a:p>
            <a:r>
              <a:rPr lang="ja-JP" altLang="en-US" sz="1800" b="1" dirty="0"/>
              <a:t>発注個数を減らす</a:t>
            </a:r>
            <a:endParaRPr lang="en-US" altLang="ja-JP" sz="1800" b="1" dirty="0"/>
          </a:p>
        </p:txBody>
      </p:sp>
      <p:sp>
        <p:nvSpPr>
          <p:cNvPr id="15" name="テキスト ボックス 14"/>
          <p:cNvSpPr txBox="1"/>
          <p:nvPr/>
        </p:nvSpPr>
        <p:spPr>
          <a:xfrm>
            <a:off x="5648689" y="3831368"/>
            <a:ext cx="2408351" cy="346249"/>
          </a:xfrm>
          <a:prstGeom prst="rect">
            <a:avLst/>
          </a:prstGeom>
          <a:noFill/>
        </p:spPr>
        <p:txBody>
          <a:bodyPr wrap="none" lIns="68580" tIns="34290" rIns="68580" bIns="34290" rtlCol="0">
            <a:spAutoFit/>
          </a:bodyPr>
          <a:lstStyle/>
          <a:p>
            <a:r>
              <a:rPr lang="ja-JP" altLang="en-US" sz="1800" b="1" dirty="0"/>
              <a:t>リフトが通れる道を作る</a:t>
            </a:r>
          </a:p>
        </p:txBody>
      </p:sp>
      <p:sp>
        <p:nvSpPr>
          <p:cNvPr id="84" name="テキスト ボックス 83"/>
          <p:cNvSpPr txBox="1"/>
          <p:nvPr/>
        </p:nvSpPr>
        <p:spPr>
          <a:xfrm>
            <a:off x="1692122" y="1540730"/>
            <a:ext cx="2199160" cy="346249"/>
          </a:xfrm>
          <a:prstGeom prst="rect">
            <a:avLst/>
          </a:prstGeom>
          <a:noFill/>
        </p:spPr>
        <p:txBody>
          <a:bodyPr wrap="none" lIns="68580" tIns="34290" rIns="68580" bIns="34290" rtlCol="0">
            <a:spAutoFit/>
          </a:bodyPr>
          <a:lstStyle/>
          <a:p>
            <a:r>
              <a:rPr lang="ja-JP" altLang="en-US" sz="1800" b="1" dirty="0"/>
              <a:t>軽くてすぐ溶けるもの</a:t>
            </a:r>
          </a:p>
        </p:txBody>
      </p:sp>
      <p:sp>
        <p:nvSpPr>
          <p:cNvPr id="85" name="テキスト ボックス 84"/>
          <p:cNvSpPr txBox="1"/>
          <p:nvPr/>
        </p:nvSpPr>
        <p:spPr>
          <a:xfrm>
            <a:off x="1047627" y="2213413"/>
            <a:ext cx="3509615" cy="346249"/>
          </a:xfrm>
          <a:prstGeom prst="rect">
            <a:avLst/>
          </a:prstGeom>
          <a:noFill/>
        </p:spPr>
        <p:txBody>
          <a:bodyPr wrap="none" lIns="68580" tIns="34290" rIns="68580" bIns="34290" rtlCol="0">
            <a:spAutoFit/>
          </a:bodyPr>
          <a:lstStyle/>
          <a:p>
            <a:r>
              <a:rPr lang="ja-JP" altLang="en-US" sz="1800" b="1" dirty="0"/>
              <a:t>機械で運んで一回で投入が終わる</a:t>
            </a:r>
          </a:p>
        </p:txBody>
      </p:sp>
      <p:sp>
        <p:nvSpPr>
          <p:cNvPr id="86" name="テキスト ボックス 85"/>
          <p:cNvSpPr txBox="1"/>
          <p:nvPr/>
        </p:nvSpPr>
        <p:spPr>
          <a:xfrm>
            <a:off x="610936" y="3118506"/>
            <a:ext cx="4217741" cy="346249"/>
          </a:xfrm>
          <a:prstGeom prst="rect">
            <a:avLst/>
          </a:prstGeom>
          <a:noFill/>
        </p:spPr>
        <p:txBody>
          <a:bodyPr wrap="none" lIns="68580" tIns="34290" rIns="68580" bIns="34290" rtlCol="0">
            <a:spAutoFit/>
          </a:bodyPr>
          <a:lstStyle/>
          <a:p>
            <a:r>
              <a:rPr lang="ja-JP" altLang="en-US" sz="1800" b="1" dirty="0"/>
              <a:t>濃度のポイントを精査してその分だけ頼む</a:t>
            </a:r>
          </a:p>
        </p:txBody>
      </p:sp>
      <p:sp>
        <p:nvSpPr>
          <p:cNvPr id="87" name="テキスト ボックス 86"/>
          <p:cNvSpPr txBox="1"/>
          <p:nvPr/>
        </p:nvSpPr>
        <p:spPr>
          <a:xfrm>
            <a:off x="1300908" y="3826977"/>
            <a:ext cx="2962590" cy="346249"/>
          </a:xfrm>
          <a:prstGeom prst="rect">
            <a:avLst/>
          </a:prstGeom>
          <a:noFill/>
        </p:spPr>
        <p:txBody>
          <a:bodyPr wrap="none" lIns="68580" tIns="34290" rIns="68580" bIns="34290" rtlCol="0">
            <a:spAutoFit/>
          </a:bodyPr>
          <a:lstStyle/>
          <a:p>
            <a:r>
              <a:rPr lang="ja-JP" altLang="en-US" sz="1800" b="1" dirty="0"/>
              <a:t>リフトだけで運べるようにする</a:t>
            </a:r>
          </a:p>
        </p:txBody>
      </p:sp>
      <p:sp>
        <p:nvSpPr>
          <p:cNvPr id="88" name="テキスト ボックス 87"/>
          <p:cNvSpPr txBox="1"/>
          <p:nvPr/>
        </p:nvSpPr>
        <p:spPr>
          <a:xfrm>
            <a:off x="1271941" y="4527455"/>
            <a:ext cx="3022703" cy="346249"/>
          </a:xfrm>
          <a:prstGeom prst="rect">
            <a:avLst/>
          </a:prstGeom>
          <a:noFill/>
        </p:spPr>
        <p:txBody>
          <a:bodyPr wrap="none" lIns="68580" tIns="34290" rIns="68580" bIns="34290" rtlCol="0">
            <a:spAutoFit/>
          </a:bodyPr>
          <a:lstStyle/>
          <a:p>
            <a:r>
              <a:rPr lang="ja-JP" altLang="en-US" sz="1800" b="1" dirty="0"/>
              <a:t>常に追加で出来る装置を作る</a:t>
            </a:r>
          </a:p>
        </p:txBody>
      </p:sp>
      <p:sp>
        <p:nvSpPr>
          <p:cNvPr id="23" name="テキスト ボックス 22"/>
          <p:cNvSpPr txBox="1"/>
          <p:nvPr/>
        </p:nvSpPr>
        <p:spPr>
          <a:xfrm>
            <a:off x="1847241" y="981099"/>
            <a:ext cx="1739900" cy="346249"/>
          </a:xfrm>
          <a:prstGeom prst="rect">
            <a:avLst/>
          </a:prstGeom>
          <a:solidFill>
            <a:schemeClr val="bg1"/>
          </a:solidFill>
          <a:ln>
            <a:solidFill>
              <a:srgbClr val="FF0000"/>
            </a:solidFill>
          </a:ln>
        </p:spPr>
        <p:style>
          <a:lnRef idx="2">
            <a:schemeClr val="accent2"/>
          </a:lnRef>
          <a:fillRef idx="1">
            <a:schemeClr val="lt1"/>
          </a:fillRef>
          <a:effectRef idx="0">
            <a:schemeClr val="accent2"/>
          </a:effectRef>
          <a:fontRef idx="minor">
            <a:schemeClr val="dk1"/>
          </a:fontRef>
        </p:style>
        <p:txBody>
          <a:bodyPr wrap="none" lIns="68580" tIns="34290" rIns="68580" bIns="34290" rtlCol="0">
            <a:spAutoFit/>
          </a:bodyPr>
          <a:lstStyle/>
          <a:p>
            <a:r>
              <a:rPr lang="ja-JP" altLang="en-US" sz="1800" b="1" dirty="0"/>
              <a:t>変更可能な場合</a:t>
            </a:r>
          </a:p>
        </p:txBody>
      </p:sp>
      <p:sp>
        <p:nvSpPr>
          <p:cNvPr id="24" name="テキスト ボックス 23"/>
          <p:cNvSpPr txBox="1"/>
          <p:nvPr/>
        </p:nvSpPr>
        <p:spPr>
          <a:xfrm>
            <a:off x="1756351" y="2681367"/>
            <a:ext cx="1971935" cy="346249"/>
          </a:xfrm>
          <a:prstGeom prst="rect">
            <a:avLst/>
          </a:prstGeom>
          <a:ln/>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ja-JP" altLang="en-US" sz="1800" b="1" dirty="0"/>
              <a:t>変更不可能な場合</a:t>
            </a:r>
          </a:p>
        </p:txBody>
      </p:sp>
      <p:sp>
        <p:nvSpPr>
          <p:cNvPr id="27" name="テキスト ボックス 26"/>
          <p:cNvSpPr txBox="1"/>
          <p:nvPr/>
        </p:nvSpPr>
        <p:spPr>
          <a:xfrm>
            <a:off x="892317" y="474332"/>
            <a:ext cx="7687442"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t>前工程：熱処理　ボンデ　後工程：引抜きの</a:t>
            </a:r>
            <a:r>
              <a:rPr lang="en-US" altLang="ja-JP" sz="2100" b="1" dirty="0"/>
              <a:t>3</a:t>
            </a:r>
            <a:r>
              <a:rPr lang="ja-JP" altLang="en-US" sz="2100" b="1" dirty="0"/>
              <a:t>工程のメンバーで立案</a:t>
            </a:r>
          </a:p>
        </p:txBody>
      </p:sp>
    </p:spTree>
    <p:extLst>
      <p:ext uri="{BB962C8B-B14F-4D97-AF65-F5344CB8AC3E}">
        <p14:creationId xmlns:p14="http://schemas.microsoft.com/office/powerpoint/2010/main" val="204104778"/>
      </p:ext>
    </p:extLst>
  </p:cSld>
  <p:clrMapOvr>
    <a:masterClrMapping/>
  </p:clrMapOvr>
  <mc:AlternateContent xmlns:mc="http://schemas.openxmlformats.org/markup-compatibility/2006" xmlns:p14="http://schemas.microsoft.com/office/powerpoint/2010/main">
    <mc:Choice Requires="p14">
      <p:transition spd="slow" p14:dur="2000" advTm="7490"/>
    </mc:Choice>
    <mc:Fallback xmlns="">
      <p:transition spd="slow" advTm="749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対策の立案</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60925" y="363554"/>
            <a:ext cx="1992372" cy="438581"/>
          </a:xfrm>
          <a:prstGeom prst="rect">
            <a:avLst/>
          </a:prstGeom>
          <a:noFill/>
        </p:spPr>
        <p:txBody>
          <a:bodyPr wrap="none" lIns="68580" tIns="34290" rIns="68580" bIns="34290" rtlCol="0">
            <a:spAutoFit/>
          </a:bodyPr>
          <a:lstStyle/>
          <a:p>
            <a:r>
              <a:rPr lang="ja-JP" altLang="en-US" sz="2400" b="1" dirty="0"/>
              <a:t>対策案の評価</a:t>
            </a:r>
          </a:p>
        </p:txBody>
      </p:sp>
      <p:sp>
        <p:nvSpPr>
          <p:cNvPr id="13" name="角丸四角形 12"/>
          <p:cNvSpPr/>
          <p:nvPr/>
        </p:nvSpPr>
        <p:spPr>
          <a:xfrm>
            <a:off x="30961" y="825149"/>
            <a:ext cx="522637" cy="4168837"/>
          </a:xfrm>
          <a:prstGeom prst="roundRect">
            <a:avLst/>
          </a:prstGeom>
          <a:solidFill>
            <a:schemeClr val="accent4">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3" name="正方形/長方形 2"/>
          <p:cNvSpPr/>
          <p:nvPr/>
        </p:nvSpPr>
        <p:spPr>
          <a:xfrm>
            <a:off x="90305" y="937026"/>
            <a:ext cx="413132" cy="395367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14" name="テキスト ボックス 13"/>
          <p:cNvSpPr txBox="1"/>
          <p:nvPr/>
        </p:nvSpPr>
        <p:spPr>
          <a:xfrm>
            <a:off x="180272" y="1144626"/>
            <a:ext cx="323165" cy="3637211"/>
          </a:xfrm>
          <a:prstGeom prst="rect">
            <a:avLst/>
          </a:prstGeom>
          <a:noFill/>
          <a:ln>
            <a:noFill/>
          </a:ln>
        </p:spPr>
        <p:txBody>
          <a:bodyPr vert="eaVert" wrap="square" lIns="68580" tIns="34290" rIns="68580" bIns="34290" rtlCol="0">
            <a:noAutofit/>
          </a:bodyPr>
          <a:lstStyle/>
          <a:p>
            <a:pPr algn="ctr"/>
            <a:r>
              <a:rPr lang="ja-JP" altLang="en-US" sz="1800" b="1" dirty="0">
                <a:latin typeface="Meiryo UI" panose="020B0604030504040204" pitchFamily="50" charset="-128"/>
                <a:ea typeface="Meiryo UI" panose="020B0604030504040204" pitchFamily="50" charset="-128"/>
              </a:rPr>
              <a:t>なぜなぜ結果</a:t>
            </a:r>
            <a:r>
              <a:rPr lang="en-US" altLang="ja-JP" sz="1800" b="1" dirty="0">
                <a:latin typeface="Meiryo UI" panose="020B0604030504040204" pitchFamily="50" charset="-128"/>
                <a:ea typeface="Meiryo UI" panose="020B0604030504040204" pitchFamily="50" charset="-128"/>
              </a:rPr>
              <a:t>【</a:t>
            </a:r>
            <a:r>
              <a:rPr lang="ja-JP" altLang="en-US" sz="1800" b="1" dirty="0">
                <a:solidFill>
                  <a:srgbClr val="FF0000"/>
                </a:solidFill>
                <a:latin typeface="Meiryo UI" panose="020B0604030504040204" pitchFamily="50" charset="-128"/>
                <a:ea typeface="Meiryo UI" panose="020B0604030504040204" pitchFamily="50" charset="-128"/>
              </a:rPr>
              <a:t>販売側の都合</a:t>
            </a:r>
            <a:r>
              <a:rPr lang="en-US" altLang="ja-JP" sz="1800" b="1" dirty="0">
                <a:latin typeface="Meiryo UI" panose="020B0604030504040204" pitchFamily="50" charset="-128"/>
                <a:ea typeface="Meiryo UI" panose="020B0604030504040204" pitchFamily="50" charset="-128"/>
              </a:rPr>
              <a:t>】</a:t>
            </a:r>
          </a:p>
          <a:p>
            <a:pPr algn="ctr"/>
            <a:endParaRPr lang="en-US" altLang="ja-JP" sz="18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603166" y="825480"/>
            <a:ext cx="8494013" cy="417677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6" name="正方形/長方形 15"/>
          <p:cNvSpPr/>
          <p:nvPr/>
        </p:nvSpPr>
        <p:spPr>
          <a:xfrm>
            <a:off x="683696" y="900628"/>
            <a:ext cx="3778129"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17" name="正方形/長方形 16"/>
          <p:cNvSpPr/>
          <p:nvPr/>
        </p:nvSpPr>
        <p:spPr>
          <a:xfrm>
            <a:off x="4486611" y="900628"/>
            <a:ext cx="3850397"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18" name="正方形/長方形 17"/>
          <p:cNvSpPr/>
          <p:nvPr/>
        </p:nvSpPr>
        <p:spPr>
          <a:xfrm>
            <a:off x="4470086" y="899515"/>
            <a:ext cx="644488"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19" name="正方形/長方形 18"/>
          <p:cNvSpPr/>
          <p:nvPr/>
        </p:nvSpPr>
        <p:spPr>
          <a:xfrm>
            <a:off x="5114574" y="900628"/>
            <a:ext cx="644488"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20" name="正方形/長方形 19"/>
          <p:cNvSpPr/>
          <p:nvPr/>
        </p:nvSpPr>
        <p:spPr>
          <a:xfrm>
            <a:off x="5759061" y="899515"/>
            <a:ext cx="644488"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21" name="正方形/長方形 20"/>
          <p:cNvSpPr/>
          <p:nvPr/>
        </p:nvSpPr>
        <p:spPr>
          <a:xfrm>
            <a:off x="6395284" y="899526"/>
            <a:ext cx="644488"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22" name="正方形/長方形 21"/>
          <p:cNvSpPr/>
          <p:nvPr/>
        </p:nvSpPr>
        <p:spPr>
          <a:xfrm>
            <a:off x="7039772" y="907777"/>
            <a:ext cx="644488"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23" name="正方形/長方形 22"/>
          <p:cNvSpPr/>
          <p:nvPr/>
        </p:nvSpPr>
        <p:spPr>
          <a:xfrm>
            <a:off x="8337008" y="899526"/>
            <a:ext cx="644488" cy="4012175"/>
          </a:xfrm>
          <a:prstGeom prst="rect">
            <a:avLst/>
          </a:prstGeom>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kumimoji="1" lang="ja-JP" altLang="en-US"/>
          </a:p>
        </p:txBody>
      </p:sp>
      <p:sp>
        <p:nvSpPr>
          <p:cNvPr id="24" name="角丸四角形 23"/>
          <p:cNvSpPr/>
          <p:nvPr/>
        </p:nvSpPr>
        <p:spPr>
          <a:xfrm>
            <a:off x="743647" y="1341133"/>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25" name="角丸四角形 24"/>
          <p:cNvSpPr/>
          <p:nvPr/>
        </p:nvSpPr>
        <p:spPr>
          <a:xfrm>
            <a:off x="746775" y="2059005"/>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26" name="角丸四角形 25"/>
          <p:cNvSpPr/>
          <p:nvPr/>
        </p:nvSpPr>
        <p:spPr>
          <a:xfrm>
            <a:off x="746775" y="2812127"/>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27" name="角丸四角形 26"/>
          <p:cNvSpPr/>
          <p:nvPr/>
        </p:nvSpPr>
        <p:spPr>
          <a:xfrm>
            <a:off x="743647" y="3577729"/>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29" name="角丸四角形 28"/>
          <p:cNvSpPr/>
          <p:nvPr/>
        </p:nvSpPr>
        <p:spPr>
          <a:xfrm>
            <a:off x="746775" y="4280053"/>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805846" y="854398"/>
            <a:ext cx="3457457"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800" b="1" dirty="0">
                <a:latin typeface="Meiryo UI" panose="020B0604030504040204" pitchFamily="50" charset="-128"/>
                <a:ea typeface="Meiryo UI" panose="020B0604030504040204" pitchFamily="50" charset="-128"/>
              </a:rPr>
              <a:t>対策案</a:t>
            </a:r>
          </a:p>
        </p:txBody>
      </p:sp>
      <p:sp>
        <p:nvSpPr>
          <p:cNvPr id="33" name="正方形/長方形 32"/>
          <p:cNvSpPr/>
          <p:nvPr/>
        </p:nvSpPr>
        <p:spPr>
          <a:xfrm>
            <a:off x="4507816" y="846135"/>
            <a:ext cx="571031"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100" b="1" dirty="0">
                <a:latin typeface="Meiryo UI" panose="020B0604030504040204" pitchFamily="50" charset="-128"/>
                <a:ea typeface="Meiryo UI" panose="020B0604030504040204" pitchFamily="50" charset="-128"/>
              </a:rPr>
              <a:t>効果</a:t>
            </a:r>
          </a:p>
        </p:txBody>
      </p:sp>
      <p:sp>
        <p:nvSpPr>
          <p:cNvPr id="35" name="正方形/長方形 34"/>
          <p:cNvSpPr/>
          <p:nvPr/>
        </p:nvSpPr>
        <p:spPr>
          <a:xfrm>
            <a:off x="5792123" y="849070"/>
            <a:ext cx="577469"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100" b="1" dirty="0">
                <a:latin typeface="Meiryo UI" panose="020B0604030504040204" pitchFamily="50" charset="-128"/>
                <a:ea typeface="Meiryo UI" panose="020B0604030504040204" pitchFamily="50" charset="-128"/>
              </a:rPr>
              <a:t>経済性</a:t>
            </a:r>
          </a:p>
        </p:txBody>
      </p:sp>
      <p:sp>
        <p:nvSpPr>
          <p:cNvPr id="36" name="正方形/長方形 35"/>
          <p:cNvSpPr/>
          <p:nvPr/>
        </p:nvSpPr>
        <p:spPr>
          <a:xfrm>
            <a:off x="5149921" y="846868"/>
            <a:ext cx="573792"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100" b="1" dirty="0">
                <a:latin typeface="Meiryo UI" panose="020B0604030504040204" pitchFamily="50" charset="-128"/>
                <a:ea typeface="Meiryo UI" panose="020B0604030504040204" pitchFamily="50" charset="-128"/>
              </a:rPr>
              <a:t>現実性</a:t>
            </a:r>
          </a:p>
        </p:txBody>
      </p:sp>
      <p:sp>
        <p:nvSpPr>
          <p:cNvPr id="39" name="正方形/長方形 38"/>
          <p:cNvSpPr/>
          <p:nvPr/>
        </p:nvSpPr>
        <p:spPr>
          <a:xfrm>
            <a:off x="6440275" y="846135"/>
            <a:ext cx="571031"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100" b="1" dirty="0">
                <a:latin typeface="Meiryo UI" panose="020B0604030504040204" pitchFamily="50" charset="-128"/>
                <a:ea typeface="Meiryo UI" panose="020B0604030504040204" pitchFamily="50" charset="-128"/>
              </a:rPr>
              <a:t>技術性</a:t>
            </a:r>
          </a:p>
        </p:txBody>
      </p:sp>
      <p:sp>
        <p:nvSpPr>
          <p:cNvPr id="40" name="正方形/長方形 39"/>
          <p:cNvSpPr/>
          <p:nvPr/>
        </p:nvSpPr>
        <p:spPr>
          <a:xfrm>
            <a:off x="7724582" y="840807"/>
            <a:ext cx="577469"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100" b="1" dirty="0">
                <a:latin typeface="Meiryo UI" panose="020B0604030504040204" pitchFamily="50" charset="-128"/>
                <a:ea typeface="Meiryo UI" panose="020B0604030504040204" pitchFamily="50" charset="-128"/>
              </a:rPr>
              <a:t>安全性</a:t>
            </a:r>
          </a:p>
        </p:txBody>
      </p:sp>
      <p:sp>
        <p:nvSpPr>
          <p:cNvPr id="41" name="正方形/長方形 40"/>
          <p:cNvSpPr/>
          <p:nvPr/>
        </p:nvSpPr>
        <p:spPr>
          <a:xfrm>
            <a:off x="7074117" y="846868"/>
            <a:ext cx="573792"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100" b="1" dirty="0">
                <a:latin typeface="Meiryo UI" panose="020B0604030504040204" pitchFamily="50" charset="-128"/>
                <a:ea typeface="Meiryo UI" panose="020B0604030504040204" pitchFamily="50" charset="-128"/>
              </a:rPr>
              <a:t>作業性</a:t>
            </a:r>
          </a:p>
        </p:txBody>
      </p:sp>
      <p:sp>
        <p:nvSpPr>
          <p:cNvPr id="42" name="正方形/長方形 41"/>
          <p:cNvSpPr/>
          <p:nvPr/>
        </p:nvSpPr>
        <p:spPr>
          <a:xfrm>
            <a:off x="8370517" y="845079"/>
            <a:ext cx="577469" cy="32879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100" b="1" dirty="0">
                <a:latin typeface="Meiryo UI" panose="020B0604030504040204" pitchFamily="50" charset="-128"/>
                <a:ea typeface="Meiryo UI" panose="020B0604030504040204" pitchFamily="50" charset="-128"/>
              </a:rPr>
              <a:t>合計</a:t>
            </a:r>
          </a:p>
        </p:txBody>
      </p:sp>
      <p:sp>
        <p:nvSpPr>
          <p:cNvPr id="43" name="角丸四角形 42"/>
          <p:cNvSpPr/>
          <p:nvPr/>
        </p:nvSpPr>
        <p:spPr>
          <a:xfrm>
            <a:off x="4504688" y="1337257"/>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44" name="角丸四角形 43"/>
          <p:cNvSpPr/>
          <p:nvPr/>
        </p:nvSpPr>
        <p:spPr>
          <a:xfrm>
            <a:off x="4507815" y="2055130"/>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45" name="角丸四角形 44"/>
          <p:cNvSpPr/>
          <p:nvPr/>
        </p:nvSpPr>
        <p:spPr>
          <a:xfrm>
            <a:off x="4507815" y="2808251"/>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46" name="角丸四角形 45"/>
          <p:cNvSpPr/>
          <p:nvPr/>
        </p:nvSpPr>
        <p:spPr>
          <a:xfrm>
            <a:off x="4504688" y="3565591"/>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47" name="角丸四角形 46"/>
          <p:cNvSpPr/>
          <p:nvPr/>
        </p:nvSpPr>
        <p:spPr>
          <a:xfrm>
            <a:off x="4499552" y="4267915"/>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48" name="角丸四角形 47"/>
          <p:cNvSpPr/>
          <p:nvPr/>
        </p:nvSpPr>
        <p:spPr>
          <a:xfrm>
            <a:off x="5157817" y="1337257"/>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49" name="角丸四角形 48"/>
          <p:cNvSpPr/>
          <p:nvPr/>
        </p:nvSpPr>
        <p:spPr>
          <a:xfrm>
            <a:off x="5160944" y="2055130"/>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0" name="角丸四角形 49"/>
          <p:cNvSpPr/>
          <p:nvPr/>
        </p:nvSpPr>
        <p:spPr>
          <a:xfrm>
            <a:off x="5152682" y="2808251"/>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1" name="角丸四角形 50"/>
          <p:cNvSpPr/>
          <p:nvPr/>
        </p:nvSpPr>
        <p:spPr>
          <a:xfrm>
            <a:off x="5157817" y="3565591"/>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2" name="角丸四角形 51"/>
          <p:cNvSpPr/>
          <p:nvPr/>
        </p:nvSpPr>
        <p:spPr>
          <a:xfrm>
            <a:off x="5152682" y="4267915"/>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3" name="角丸四角形 52"/>
          <p:cNvSpPr/>
          <p:nvPr/>
        </p:nvSpPr>
        <p:spPr>
          <a:xfrm>
            <a:off x="5792123" y="1337257"/>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4" name="角丸四角形 53"/>
          <p:cNvSpPr/>
          <p:nvPr/>
        </p:nvSpPr>
        <p:spPr>
          <a:xfrm>
            <a:off x="5795250" y="2055130"/>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5" name="角丸四角形 54"/>
          <p:cNvSpPr/>
          <p:nvPr/>
        </p:nvSpPr>
        <p:spPr>
          <a:xfrm>
            <a:off x="5795250" y="2808251"/>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6" name="角丸四角形 55"/>
          <p:cNvSpPr/>
          <p:nvPr/>
        </p:nvSpPr>
        <p:spPr>
          <a:xfrm>
            <a:off x="5792123" y="3565591"/>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7" name="角丸四角形 56"/>
          <p:cNvSpPr/>
          <p:nvPr/>
        </p:nvSpPr>
        <p:spPr>
          <a:xfrm>
            <a:off x="5786987" y="4267915"/>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8" name="角丸四角形 57"/>
          <p:cNvSpPr/>
          <p:nvPr/>
        </p:nvSpPr>
        <p:spPr>
          <a:xfrm>
            <a:off x="6445252" y="1337257"/>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59" name="角丸四角形 58"/>
          <p:cNvSpPr/>
          <p:nvPr/>
        </p:nvSpPr>
        <p:spPr>
          <a:xfrm>
            <a:off x="6448379" y="2055130"/>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0" name="角丸四角形 59"/>
          <p:cNvSpPr/>
          <p:nvPr/>
        </p:nvSpPr>
        <p:spPr>
          <a:xfrm>
            <a:off x="6440117" y="2808251"/>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1" name="角丸四角形 60"/>
          <p:cNvSpPr/>
          <p:nvPr/>
        </p:nvSpPr>
        <p:spPr>
          <a:xfrm>
            <a:off x="6445252" y="3565591"/>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2" name="角丸四角形 61"/>
          <p:cNvSpPr/>
          <p:nvPr/>
        </p:nvSpPr>
        <p:spPr>
          <a:xfrm>
            <a:off x="6440117" y="4267915"/>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3" name="角丸四角形 62"/>
          <p:cNvSpPr/>
          <p:nvPr/>
        </p:nvSpPr>
        <p:spPr>
          <a:xfrm>
            <a:off x="7079067" y="1341133"/>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4" name="角丸四角形 63"/>
          <p:cNvSpPr/>
          <p:nvPr/>
        </p:nvSpPr>
        <p:spPr>
          <a:xfrm>
            <a:off x="7082195" y="2059005"/>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5" name="角丸四角形 64"/>
          <p:cNvSpPr/>
          <p:nvPr/>
        </p:nvSpPr>
        <p:spPr>
          <a:xfrm>
            <a:off x="7082195" y="2812127"/>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6" name="角丸四角形 65"/>
          <p:cNvSpPr/>
          <p:nvPr/>
        </p:nvSpPr>
        <p:spPr>
          <a:xfrm>
            <a:off x="7079067" y="3569466"/>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7" name="角丸四角形 66"/>
          <p:cNvSpPr/>
          <p:nvPr/>
        </p:nvSpPr>
        <p:spPr>
          <a:xfrm>
            <a:off x="7073932" y="4271790"/>
            <a:ext cx="565896" cy="553599"/>
          </a:xfrm>
          <a:prstGeom prst="roundRect">
            <a:avLst/>
          </a:prstGeom>
          <a:solidFill>
            <a:schemeClr val="accent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8" name="角丸四角形 67"/>
          <p:cNvSpPr/>
          <p:nvPr/>
        </p:nvSpPr>
        <p:spPr>
          <a:xfrm>
            <a:off x="7732196" y="1341133"/>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69" name="角丸四角形 68"/>
          <p:cNvSpPr/>
          <p:nvPr/>
        </p:nvSpPr>
        <p:spPr>
          <a:xfrm>
            <a:off x="7735324" y="2059005"/>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0" name="角丸四角形 69"/>
          <p:cNvSpPr/>
          <p:nvPr/>
        </p:nvSpPr>
        <p:spPr>
          <a:xfrm>
            <a:off x="7735324" y="2812127"/>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1" name="角丸四角形 70"/>
          <p:cNvSpPr/>
          <p:nvPr/>
        </p:nvSpPr>
        <p:spPr>
          <a:xfrm>
            <a:off x="7732196" y="3569466"/>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2" name="角丸四角形 71"/>
          <p:cNvSpPr/>
          <p:nvPr/>
        </p:nvSpPr>
        <p:spPr>
          <a:xfrm>
            <a:off x="7727061" y="4271790"/>
            <a:ext cx="565896"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3" name="角丸四角形 72"/>
          <p:cNvSpPr/>
          <p:nvPr/>
        </p:nvSpPr>
        <p:spPr>
          <a:xfrm>
            <a:off x="8387225" y="1337257"/>
            <a:ext cx="565896" cy="553599"/>
          </a:xfrm>
          <a:prstGeom prst="roundRect">
            <a:avLst/>
          </a:prstGeom>
          <a:solidFill>
            <a:srgbClr val="00D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4" name="角丸四角形 73"/>
          <p:cNvSpPr/>
          <p:nvPr/>
        </p:nvSpPr>
        <p:spPr>
          <a:xfrm>
            <a:off x="8390352" y="2055130"/>
            <a:ext cx="565896" cy="553599"/>
          </a:xfrm>
          <a:prstGeom prst="roundRect">
            <a:avLst/>
          </a:prstGeom>
          <a:solidFill>
            <a:srgbClr val="00D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5" name="角丸四角形 74"/>
          <p:cNvSpPr/>
          <p:nvPr/>
        </p:nvSpPr>
        <p:spPr>
          <a:xfrm>
            <a:off x="8390352" y="2808251"/>
            <a:ext cx="565896" cy="553599"/>
          </a:xfrm>
          <a:prstGeom prst="roundRect">
            <a:avLst/>
          </a:prstGeom>
          <a:solidFill>
            <a:srgbClr val="00D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6" name="角丸四角形 75"/>
          <p:cNvSpPr/>
          <p:nvPr/>
        </p:nvSpPr>
        <p:spPr>
          <a:xfrm>
            <a:off x="8387225" y="3565591"/>
            <a:ext cx="565896" cy="553599"/>
          </a:xfrm>
          <a:prstGeom prst="roundRect">
            <a:avLst/>
          </a:prstGeom>
          <a:solidFill>
            <a:srgbClr val="00D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7" name="角丸四角形 76"/>
          <p:cNvSpPr/>
          <p:nvPr/>
        </p:nvSpPr>
        <p:spPr>
          <a:xfrm>
            <a:off x="8382089" y="4267915"/>
            <a:ext cx="565896" cy="553599"/>
          </a:xfrm>
          <a:prstGeom prst="roundRect">
            <a:avLst/>
          </a:prstGeom>
          <a:solidFill>
            <a:srgbClr val="00D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834121" y="2119593"/>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79" name="正方形/長方形 78"/>
          <p:cNvSpPr/>
          <p:nvPr/>
        </p:nvSpPr>
        <p:spPr>
          <a:xfrm>
            <a:off x="834121" y="1397333"/>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80" name="正方形/長方形 79"/>
          <p:cNvSpPr/>
          <p:nvPr/>
        </p:nvSpPr>
        <p:spPr>
          <a:xfrm>
            <a:off x="838896" y="3640164"/>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81" name="正方形/長方形 80"/>
          <p:cNvSpPr/>
          <p:nvPr/>
        </p:nvSpPr>
        <p:spPr>
          <a:xfrm>
            <a:off x="822371" y="2868328"/>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82" name="正方形/長方形 81"/>
          <p:cNvSpPr/>
          <p:nvPr/>
        </p:nvSpPr>
        <p:spPr>
          <a:xfrm>
            <a:off x="834121" y="4340641"/>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791176" y="2175330"/>
            <a:ext cx="1563169" cy="346249"/>
          </a:xfrm>
          <a:prstGeom prst="rect">
            <a:avLst/>
          </a:prstGeom>
          <a:noFill/>
        </p:spPr>
        <p:txBody>
          <a:bodyPr wrap="none" lIns="68580" tIns="34290" rIns="68580" bIns="34290" rtlCol="0">
            <a:spAutoFit/>
          </a:bodyPr>
          <a:lstStyle/>
          <a:p>
            <a:r>
              <a:rPr lang="ja-JP" altLang="en-US" sz="1800" b="1" dirty="0"/>
              <a:t>フレコン化する</a:t>
            </a:r>
          </a:p>
        </p:txBody>
      </p:sp>
      <p:sp>
        <p:nvSpPr>
          <p:cNvPr id="9" name="テキスト ボックス 8"/>
          <p:cNvSpPr txBox="1"/>
          <p:nvPr/>
        </p:nvSpPr>
        <p:spPr>
          <a:xfrm>
            <a:off x="1906898" y="1453071"/>
            <a:ext cx="1298673" cy="346249"/>
          </a:xfrm>
          <a:prstGeom prst="rect">
            <a:avLst/>
          </a:prstGeom>
          <a:noFill/>
        </p:spPr>
        <p:txBody>
          <a:bodyPr wrap="none" lIns="68580" tIns="34290" rIns="68580" bIns="34290" rtlCol="0">
            <a:spAutoFit/>
          </a:bodyPr>
          <a:lstStyle/>
          <a:p>
            <a:r>
              <a:rPr lang="ja-JP" altLang="en-US" sz="1800" b="1" dirty="0"/>
              <a:t>薬液の変更</a:t>
            </a:r>
          </a:p>
        </p:txBody>
      </p:sp>
      <p:sp>
        <p:nvSpPr>
          <p:cNvPr id="10" name="テキスト ボックス 9"/>
          <p:cNvSpPr txBox="1"/>
          <p:nvPr/>
        </p:nvSpPr>
        <p:spPr>
          <a:xfrm>
            <a:off x="1417556" y="4388115"/>
            <a:ext cx="2164695" cy="346249"/>
          </a:xfrm>
          <a:prstGeom prst="rect">
            <a:avLst/>
          </a:prstGeom>
          <a:noFill/>
        </p:spPr>
        <p:txBody>
          <a:bodyPr wrap="none" lIns="68580" tIns="34290" rIns="68580" bIns="34290" rtlCol="0">
            <a:spAutoFit/>
          </a:bodyPr>
          <a:lstStyle/>
          <a:p>
            <a:r>
              <a:rPr lang="ja-JP" altLang="en-US" sz="1800" b="1"/>
              <a:t>石鹸追加</a:t>
            </a:r>
            <a:r>
              <a:rPr lang="ja-JP" altLang="en-US" sz="1800" b="1" dirty="0"/>
              <a:t>装置を作る</a:t>
            </a:r>
          </a:p>
        </p:txBody>
      </p:sp>
      <p:sp>
        <p:nvSpPr>
          <p:cNvPr id="12" name="テキスト ボックス 11"/>
          <p:cNvSpPr txBox="1"/>
          <p:nvPr/>
        </p:nvSpPr>
        <p:spPr>
          <a:xfrm>
            <a:off x="1615853" y="2929593"/>
            <a:ext cx="3072908" cy="346249"/>
          </a:xfrm>
          <a:prstGeom prst="rect">
            <a:avLst/>
          </a:prstGeom>
          <a:noFill/>
        </p:spPr>
        <p:txBody>
          <a:bodyPr wrap="square" lIns="68580" tIns="34290" rIns="68580" bIns="34290" rtlCol="0">
            <a:spAutoFit/>
          </a:bodyPr>
          <a:lstStyle/>
          <a:p>
            <a:r>
              <a:rPr lang="ja-JP" altLang="en-US" sz="1800" b="1" dirty="0"/>
              <a:t>発注個数を減らす</a:t>
            </a:r>
            <a:endParaRPr lang="en-US" altLang="ja-JP" sz="1800" b="1" dirty="0"/>
          </a:p>
        </p:txBody>
      </p:sp>
      <p:sp>
        <p:nvSpPr>
          <p:cNvPr id="15" name="テキスト ボックス 14"/>
          <p:cNvSpPr txBox="1"/>
          <p:nvPr/>
        </p:nvSpPr>
        <p:spPr>
          <a:xfrm>
            <a:off x="1352059" y="3692028"/>
            <a:ext cx="2408351" cy="346249"/>
          </a:xfrm>
          <a:prstGeom prst="rect">
            <a:avLst/>
          </a:prstGeom>
          <a:noFill/>
        </p:spPr>
        <p:txBody>
          <a:bodyPr wrap="none" lIns="68580" tIns="34290" rIns="68580" bIns="34290" rtlCol="0">
            <a:spAutoFit/>
          </a:bodyPr>
          <a:lstStyle/>
          <a:p>
            <a:r>
              <a:rPr lang="ja-JP" altLang="en-US" sz="1800" b="1" dirty="0"/>
              <a:t>リフトが通れる道を作る</a:t>
            </a:r>
          </a:p>
        </p:txBody>
      </p:sp>
      <p:sp>
        <p:nvSpPr>
          <p:cNvPr id="4" name="角丸四角形 3"/>
          <p:cNvSpPr/>
          <p:nvPr/>
        </p:nvSpPr>
        <p:spPr>
          <a:xfrm>
            <a:off x="691959" y="1989029"/>
            <a:ext cx="8355644" cy="685800"/>
          </a:xfrm>
          <a:prstGeom prst="roundRect">
            <a:avLst/>
          </a:prstGeom>
          <a:noFill/>
          <a:ln w="76200">
            <a:solidFill>
              <a:srgbClr val="FF292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83" name="正方形/長方形 82"/>
          <p:cNvSpPr/>
          <p:nvPr/>
        </p:nvSpPr>
        <p:spPr>
          <a:xfrm>
            <a:off x="5214687" y="2893042"/>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a:t>
            </a:r>
            <a:endParaRPr lang="ja-JP" altLang="en-US" sz="1800" b="1" dirty="0">
              <a:latin typeface="Meiryo UI" panose="020B0604030504040204" pitchFamily="50" charset="-128"/>
              <a:ea typeface="Meiryo UI" panose="020B0604030504040204" pitchFamily="50" charset="-128"/>
            </a:endParaRPr>
          </a:p>
        </p:txBody>
      </p:sp>
      <p:sp>
        <p:nvSpPr>
          <p:cNvPr id="84" name="正方形/長方形 83"/>
          <p:cNvSpPr/>
          <p:nvPr/>
        </p:nvSpPr>
        <p:spPr>
          <a:xfrm>
            <a:off x="5217814" y="3653117"/>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a:t>
            </a:r>
            <a:endParaRPr lang="ja-JP" altLang="en-US" sz="1800" b="1" dirty="0">
              <a:latin typeface="Meiryo UI" panose="020B0604030504040204" pitchFamily="50" charset="-128"/>
              <a:ea typeface="Meiryo UI" panose="020B0604030504040204" pitchFamily="50" charset="-128"/>
            </a:endParaRPr>
          </a:p>
        </p:txBody>
      </p:sp>
      <p:sp>
        <p:nvSpPr>
          <p:cNvPr id="85" name="正方形/長方形 84"/>
          <p:cNvSpPr/>
          <p:nvPr/>
        </p:nvSpPr>
        <p:spPr>
          <a:xfrm>
            <a:off x="5217814" y="4359828"/>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a:t>
            </a:r>
            <a:endParaRPr lang="ja-JP" altLang="en-US" sz="1800" b="1" dirty="0">
              <a:latin typeface="Meiryo UI" panose="020B0604030504040204" pitchFamily="50" charset="-128"/>
              <a:ea typeface="Meiryo UI" panose="020B0604030504040204" pitchFamily="50" charset="-128"/>
            </a:endParaRPr>
          </a:p>
        </p:txBody>
      </p:sp>
      <p:sp>
        <p:nvSpPr>
          <p:cNvPr id="86" name="正方形/長方形 85"/>
          <p:cNvSpPr/>
          <p:nvPr/>
        </p:nvSpPr>
        <p:spPr>
          <a:xfrm>
            <a:off x="4561558" y="2901305"/>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87" name="正方形/長方形 86"/>
          <p:cNvSpPr/>
          <p:nvPr/>
        </p:nvSpPr>
        <p:spPr>
          <a:xfrm>
            <a:off x="4564685" y="3653117"/>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88" name="正方形/長方形 87"/>
          <p:cNvSpPr/>
          <p:nvPr/>
        </p:nvSpPr>
        <p:spPr>
          <a:xfrm>
            <a:off x="4564685" y="4359828"/>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89" name="正方形/長方形 88"/>
          <p:cNvSpPr/>
          <p:nvPr/>
        </p:nvSpPr>
        <p:spPr>
          <a:xfrm>
            <a:off x="5852120" y="2901305"/>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5</a:t>
            </a:r>
            <a:endParaRPr lang="ja-JP" altLang="en-US" sz="1800" b="1" dirty="0">
              <a:latin typeface="Meiryo UI" panose="020B0604030504040204" pitchFamily="50" charset="-128"/>
              <a:ea typeface="Meiryo UI" panose="020B0604030504040204" pitchFamily="50" charset="-128"/>
            </a:endParaRPr>
          </a:p>
        </p:txBody>
      </p:sp>
      <p:sp>
        <p:nvSpPr>
          <p:cNvPr id="90" name="正方形/長方形 89"/>
          <p:cNvSpPr/>
          <p:nvPr/>
        </p:nvSpPr>
        <p:spPr>
          <a:xfrm>
            <a:off x="5838722" y="3653117"/>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91" name="正方形/長方形 90"/>
          <p:cNvSpPr/>
          <p:nvPr/>
        </p:nvSpPr>
        <p:spPr>
          <a:xfrm>
            <a:off x="5846985" y="4359828"/>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a:t>
            </a:r>
            <a:endParaRPr lang="ja-JP" altLang="en-US" sz="1800" b="1" dirty="0">
              <a:latin typeface="Meiryo UI" panose="020B0604030504040204" pitchFamily="50" charset="-128"/>
              <a:ea typeface="Meiryo UI" panose="020B0604030504040204" pitchFamily="50" charset="-128"/>
            </a:endParaRPr>
          </a:p>
        </p:txBody>
      </p:sp>
      <p:sp>
        <p:nvSpPr>
          <p:cNvPr id="92" name="正方形/長方形 91"/>
          <p:cNvSpPr/>
          <p:nvPr/>
        </p:nvSpPr>
        <p:spPr>
          <a:xfrm>
            <a:off x="6496987" y="2901305"/>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93" name="正方形/長方形 92"/>
          <p:cNvSpPr/>
          <p:nvPr/>
        </p:nvSpPr>
        <p:spPr>
          <a:xfrm>
            <a:off x="6500114" y="3661380"/>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94" name="正方形/長方形 93"/>
          <p:cNvSpPr/>
          <p:nvPr/>
        </p:nvSpPr>
        <p:spPr>
          <a:xfrm>
            <a:off x="6500114" y="4359828"/>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a:t>
            </a:r>
            <a:endParaRPr lang="ja-JP" altLang="en-US" sz="1800" b="1" dirty="0">
              <a:latin typeface="Meiryo UI" panose="020B0604030504040204" pitchFamily="50" charset="-128"/>
              <a:ea typeface="Meiryo UI" panose="020B0604030504040204" pitchFamily="50" charset="-128"/>
            </a:endParaRPr>
          </a:p>
        </p:txBody>
      </p:sp>
      <p:sp>
        <p:nvSpPr>
          <p:cNvPr id="95" name="正方形/長方形 94"/>
          <p:cNvSpPr/>
          <p:nvPr/>
        </p:nvSpPr>
        <p:spPr>
          <a:xfrm>
            <a:off x="7139065" y="2893042"/>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3</a:t>
            </a:r>
            <a:endParaRPr lang="ja-JP" altLang="en-US" sz="1800" b="1" dirty="0">
              <a:latin typeface="Meiryo UI" panose="020B0604030504040204" pitchFamily="50" charset="-128"/>
              <a:ea typeface="Meiryo UI" panose="020B0604030504040204" pitchFamily="50" charset="-128"/>
            </a:endParaRPr>
          </a:p>
        </p:txBody>
      </p:sp>
      <p:sp>
        <p:nvSpPr>
          <p:cNvPr id="96" name="正方形/長方形 95"/>
          <p:cNvSpPr/>
          <p:nvPr/>
        </p:nvSpPr>
        <p:spPr>
          <a:xfrm>
            <a:off x="7133929" y="3653117"/>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3</a:t>
            </a:r>
            <a:endParaRPr lang="ja-JP" altLang="en-US" sz="1800" b="1" dirty="0">
              <a:latin typeface="Meiryo UI" panose="020B0604030504040204" pitchFamily="50" charset="-128"/>
              <a:ea typeface="Meiryo UI" panose="020B0604030504040204" pitchFamily="50" charset="-128"/>
            </a:endParaRPr>
          </a:p>
        </p:txBody>
      </p:sp>
      <p:sp>
        <p:nvSpPr>
          <p:cNvPr id="97" name="正方形/長方形 96"/>
          <p:cNvSpPr/>
          <p:nvPr/>
        </p:nvSpPr>
        <p:spPr>
          <a:xfrm>
            <a:off x="7133929" y="4359828"/>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3</a:t>
            </a:r>
            <a:endParaRPr lang="ja-JP" altLang="en-US" sz="1800" b="1" dirty="0">
              <a:latin typeface="Meiryo UI" panose="020B0604030504040204" pitchFamily="50" charset="-128"/>
              <a:ea typeface="Meiryo UI" panose="020B0604030504040204" pitchFamily="50" charset="-128"/>
            </a:endParaRPr>
          </a:p>
        </p:txBody>
      </p:sp>
      <p:sp>
        <p:nvSpPr>
          <p:cNvPr id="98" name="正方形/長方形 97"/>
          <p:cNvSpPr/>
          <p:nvPr/>
        </p:nvSpPr>
        <p:spPr>
          <a:xfrm>
            <a:off x="7792194" y="2901305"/>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99" name="正方形/長方形 98"/>
          <p:cNvSpPr/>
          <p:nvPr/>
        </p:nvSpPr>
        <p:spPr>
          <a:xfrm>
            <a:off x="7787059" y="3661380"/>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100" name="正方形/長方形 99"/>
          <p:cNvSpPr/>
          <p:nvPr/>
        </p:nvSpPr>
        <p:spPr>
          <a:xfrm>
            <a:off x="7787059" y="4368091"/>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5</a:t>
            </a:r>
            <a:endParaRPr lang="ja-JP" altLang="en-US" sz="1800" b="1" dirty="0">
              <a:latin typeface="Meiryo UI" panose="020B0604030504040204" pitchFamily="50" charset="-128"/>
              <a:ea typeface="Meiryo UI" panose="020B0604030504040204" pitchFamily="50" charset="-128"/>
            </a:endParaRPr>
          </a:p>
        </p:txBody>
      </p:sp>
      <p:sp>
        <p:nvSpPr>
          <p:cNvPr id="101" name="正方形/長方形 100"/>
          <p:cNvSpPr/>
          <p:nvPr/>
        </p:nvSpPr>
        <p:spPr>
          <a:xfrm>
            <a:off x="8447222" y="2897339"/>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19</a:t>
            </a:r>
            <a:endParaRPr lang="ja-JP" altLang="en-US" sz="1800" b="1" dirty="0">
              <a:latin typeface="Meiryo UI" panose="020B0604030504040204" pitchFamily="50" charset="-128"/>
              <a:ea typeface="Meiryo UI" panose="020B0604030504040204" pitchFamily="50" charset="-128"/>
            </a:endParaRPr>
          </a:p>
        </p:txBody>
      </p:sp>
      <p:sp>
        <p:nvSpPr>
          <p:cNvPr id="102" name="正方形/長方形 101"/>
          <p:cNvSpPr/>
          <p:nvPr/>
        </p:nvSpPr>
        <p:spPr>
          <a:xfrm>
            <a:off x="8442087" y="3665677"/>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12</a:t>
            </a:r>
            <a:endParaRPr lang="ja-JP" altLang="en-US" sz="1800" b="1" dirty="0">
              <a:latin typeface="Meiryo UI" panose="020B0604030504040204" pitchFamily="50" charset="-128"/>
              <a:ea typeface="Meiryo UI" panose="020B0604030504040204" pitchFamily="50" charset="-128"/>
            </a:endParaRPr>
          </a:p>
        </p:txBody>
      </p:sp>
      <p:sp>
        <p:nvSpPr>
          <p:cNvPr id="103" name="正方形/長方形 102"/>
          <p:cNvSpPr/>
          <p:nvPr/>
        </p:nvSpPr>
        <p:spPr>
          <a:xfrm>
            <a:off x="8442087" y="4372387"/>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15</a:t>
            </a:r>
            <a:endParaRPr lang="ja-JP" altLang="en-US" sz="1800" b="1" dirty="0">
              <a:latin typeface="Meiryo UI" panose="020B0604030504040204" pitchFamily="50" charset="-128"/>
              <a:ea typeface="Meiryo UI" panose="020B0604030504040204" pitchFamily="50" charset="-128"/>
            </a:endParaRPr>
          </a:p>
        </p:txBody>
      </p:sp>
      <p:sp>
        <p:nvSpPr>
          <p:cNvPr id="104" name="正方形/長方形 103"/>
          <p:cNvSpPr/>
          <p:nvPr/>
        </p:nvSpPr>
        <p:spPr>
          <a:xfrm>
            <a:off x="8447222" y="143304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17</a:t>
            </a:r>
            <a:endParaRPr lang="ja-JP" altLang="en-US" sz="1800" b="1" dirty="0">
              <a:latin typeface="Meiryo UI" panose="020B0604030504040204" pitchFamily="50" charset="-128"/>
              <a:ea typeface="Meiryo UI" panose="020B0604030504040204" pitchFamily="50" charset="-128"/>
            </a:endParaRPr>
          </a:p>
        </p:txBody>
      </p:sp>
      <p:sp>
        <p:nvSpPr>
          <p:cNvPr id="105" name="正方形/長方形 104"/>
          <p:cNvSpPr/>
          <p:nvPr/>
        </p:nvSpPr>
        <p:spPr>
          <a:xfrm>
            <a:off x="8447222" y="215530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22</a:t>
            </a:r>
            <a:endParaRPr lang="ja-JP" altLang="en-US" sz="1800" b="1" dirty="0">
              <a:latin typeface="Meiryo UI" panose="020B0604030504040204" pitchFamily="50" charset="-128"/>
              <a:ea typeface="Meiryo UI" panose="020B0604030504040204" pitchFamily="50" charset="-128"/>
            </a:endParaRPr>
          </a:p>
        </p:txBody>
      </p:sp>
      <p:sp>
        <p:nvSpPr>
          <p:cNvPr id="107" name="正方形/長方形 106"/>
          <p:cNvSpPr/>
          <p:nvPr/>
        </p:nvSpPr>
        <p:spPr>
          <a:xfrm>
            <a:off x="7792194" y="143304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108" name="正方形/長方形 107"/>
          <p:cNvSpPr/>
          <p:nvPr/>
        </p:nvSpPr>
        <p:spPr>
          <a:xfrm>
            <a:off x="7792194" y="215530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109" name="正方形/長方形 108"/>
          <p:cNvSpPr/>
          <p:nvPr/>
        </p:nvSpPr>
        <p:spPr>
          <a:xfrm>
            <a:off x="7130802" y="1424782"/>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110" name="正方形/長方形 109"/>
          <p:cNvSpPr/>
          <p:nvPr/>
        </p:nvSpPr>
        <p:spPr>
          <a:xfrm>
            <a:off x="7130802" y="2147042"/>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111" name="正方形/長方形 110"/>
          <p:cNvSpPr/>
          <p:nvPr/>
        </p:nvSpPr>
        <p:spPr>
          <a:xfrm>
            <a:off x="6505249" y="1416521"/>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112" name="正方形/長方形 111"/>
          <p:cNvSpPr/>
          <p:nvPr/>
        </p:nvSpPr>
        <p:spPr>
          <a:xfrm>
            <a:off x="6505249" y="2138781"/>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5</a:t>
            </a:r>
            <a:endParaRPr lang="ja-JP" altLang="en-US" sz="1800" b="1" dirty="0">
              <a:latin typeface="Meiryo UI" panose="020B0604030504040204" pitchFamily="50" charset="-128"/>
              <a:ea typeface="Meiryo UI" panose="020B0604030504040204" pitchFamily="50" charset="-128"/>
            </a:endParaRPr>
          </a:p>
        </p:txBody>
      </p:sp>
      <p:sp>
        <p:nvSpPr>
          <p:cNvPr id="113" name="正方形/長方形 112"/>
          <p:cNvSpPr/>
          <p:nvPr/>
        </p:nvSpPr>
        <p:spPr>
          <a:xfrm>
            <a:off x="5855227" y="143304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2</a:t>
            </a:r>
            <a:endParaRPr lang="ja-JP" altLang="en-US" sz="1800" b="1" dirty="0">
              <a:latin typeface="Meiryo UI" panose="020B0604030504040204" pitchFamily="50" charset="-128"/>
              <a:ea typeface="Meiryo UI" panose="020B0604030504040204" pitchFamily="50" charset="-128"/>
            </a:endParaRPr>
          </a:p>
        </p:txBody>
      </p:sp>
      <p:sp>
        <p:nvSpPr>
          <p:cNvPr id="114" name="正方形/長方形 113"/>
          <p:cNvSpPr/>
          <p:nvPr/>
        </p:nvSpPr>
        <p:spPr>
          <a:xfrm>
            <a:off x="5855227" y="215530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3</a:t>
            </a:r>
            <a:endParaRPr lang="ja-JP" altLang="en-US" sz="1800" b="1" dirty="0">
              <a:latin typeface="Meiryo UI" panose="020B0604030504040204" pitchFamily="50" charset="-128"/>
              <a:ea typeface="Meiryo UI" panose="020B0604030504040204" pitchFamily="50" charset="-128"/>
            </a:endParaRPr>
          </a:p>
        </p:txBody>
      </p:sp>
      <p:sp>
        <p:nvSpPr>
          <p:cNvPr id="115" name="正方形/長方形 114"/>
          <p:cNvSpPr/>
          <p:nvPr/>
        </p:nvSpPr>
        <p:spPr>
          <a:xfrm>
            <a:off x="5217814" y="143304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3</a:t>
            </a:r>
            <a:endParaRPr lang="ja-JP" altLang="en-US" sz="1800" b="1" dirty="0">
              <a:latin typeface="Meiryo UI" panose="020B0604030504040204" pitchFamily="50" charset="-128"/>
              <a:ea typeface="Meiryo UI" panose="020B0604030504040204" pitchFamily="50" charset="-128"/>
            </a:endParaRPr>
          </a:p>
        </p:txBody>
      </p:sp>
      <p:sp>
        <p:nvSpPr>
          <p:cNvPr id="116" name="正方形/長方形 115"/>
          <p:cNvSpPr/>
          <p:nvPr/>
        </p:nvSpPr>
        <p:spPr>
          <a:xfrm>
            <a:off x="5217814" y="215530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117" name="正方形/長方形 116"/>
          <p:cNvSpPr/>
          <p:nvPr/>
        </p:nvSpPr>
        <p:spPr>
          <a:xfrm>
            <a:off x="4564685" y="143304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118" name="正方形/長方形 117"/>
          <p:cNvSpPr/>
          <p:nvPr/>
        </p:nvSpPr>
        <p:spPr>
          <a:xfrm>
            <a:off x="4564685" y="2155306"/>
            <a:ext cx="452156" cy="3862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US" altLang="ja-JP" sz="1800" b="1" dirty="0">
                <a:latin typeface="Meiryo UI" panose="020B0604030504040204" pitchFamily="50" charset="-128"/>
                <a:ea typeface="Meiryo UI" panose="020B0604030504040204" pitchFamily="50" charset="-128"/>
              </a:rPr>
              <a:t>4</a:t>
            </a:r>
            <a:endParaRPr lang="ja-JP" altLang="en-US" sz="1800" b="1" dirty="0">
              <a:latin typeface="Meiryo UI" panose="020B0604030504040204" pitchFamily="50" charset="-128"/>
              <a:ea typeface="Meiryo UI" panose="020B0604030504040204" pitchFamily="50" charset="-128"/>
            </a:endParaRPr>
          </a:p>
        </p:txBody>
      </p:sp>
      <p:sp>
        <p:nvSpPr>
          <p:cNvPr id="119" name="正方形/長方形 118"/>
          <p:cNvSpPr/>
          <p:nvPr/>
        </p:nvSpPr>
        <p:spPr>
          <a:xfrm>
            <a:off x="6290878" y="415838"/>
            <a:ext cx="2848272" cy="386297"/>
          </a:xfrm>
          <a:prstGeom prst="rect">
            <a:avLst/>
          </a:prstGeom>
          <a:ln>
            <a:no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ja-JP" altLang="en-US" sz="1800" b="1" dirty="0">
                <a:latin typeface="Meiryo UI" panose="020B0604030504040204" pitchFamily="50" charset="-128"/>
                <a:ea typeface="Meiryo UI" panose="020B0604030504040204" pitchFamily="50" charset="-128"/>
              </a:rPr>
              <a:t>採点評価　　　　　　</a:t>
            </a:r>
            <a:r>
              <a:rPr lang="en-US" altLang="ja-JP" sz="1800" b="1" dirty="0">
                <a:latin typeface="Meiryo UI" panose="020B0604030504040204" pitchFamily="50" charset="-128"/>
                <a:ea typeface="Meiryo UI" panose="020B0604030504040204" pitchFamily="50" charset="-128"/>
              </a:rPr>
              <a:t>1</a:t>
            </a:r>
            <a:r>
              <a:rPr lang="ja-JP" altLang="en-US" sz="1800" b="1" dirty="0">
                <a:latin typeface="Meiryo UI" panose="020B0604030504040204" pitchFamily="50" charset="-128"/>
                <a:ea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rPr>
              <a:t>5</a:t>
            </a:r>
            <a:endParaRPr lang="ja-JP" altLang="en-US"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71816617"/>
      </p:ext>
    </p:extLst>
  </p:cSld>
  <p:clrMapOvr>
    <a:masterClrMapping/>
  </p:clrMapOvr>
  <mc:AlternateContent xmlns:mc="http://schemas.openxmlformats.org/markup-compatibility/2006" xmlns:p14="http://schemas.microsoft.com/office/powerpoint/2010/main">
    <mc:Choice Requires="p14">
      <p:transition spd="slow" p14:dur="2000" advTm="19951"/>
    </mc:Choice>
    <mc:Fallback xmlns="">
      <p:transition spd="slow" advTm="1995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7594" y="981640"/>
            <a:ext cx="3914827" cy="4070420"/>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kumimoji="1" lang="ja-JP" altLang="en-US"/>
          </a:p>
        </p:txBody>
      </p:sp>
      <p:sp>
        <p:nvSpPr>
          <p:cNvPr id="18" name="正方形/長方形 17"/>
          <p:cNvSpPr/>
          <p:nvPr/>
        </p:nvSpPr>
        <p:spPr>
          <a:xfrm>
            <a:off x="4812154" y="981640"/>
            <a:ext cx="3914827" cy="4070420"/>
          </a:xfrm>
          <a:prstGeom prst="rect">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endParaRPr kumimoji="1" lang="ja-JP" altLang="en-US"/>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対策の立案</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5688481" y="142573"/>
            <a:ext cx="3383378" cy="438581"/>
          </a:xfrm>
          <a:prstGeom prst="rect">
            <a:avLst/>
          </a:prstGeom>
          <a:noFill/>
        </p:spPr>
        <p:txBody>
          <a:bodyPr wrap="none" lIns="68580" tIns="34290" rIns="68580" bIns="34290" rtlCol="0">
            <a:spAutoFit/>
          </a:bodyPr>
          <a:lstStyle/>
          <a:p>
            <a:r>
              <a:rPr lang="ja-JP" altLang="en-US" sz="2400" b="1" dirty="0"/>
              <a:t>対策案の安全・品質確認</a:t>
            </a:r>
          </a:p>
        </p:txBody>
      </p:sp>
      <p:sp>
        <p:nvSpPr>
          <p:cNvPr id="25" name="角丸四角形 24"/>
          <p:cNvSpPr/>
          <p:nvPr/>
        </p:nvSpPr>
        <p:spPr>
          <a:xfrm>
            <a:off x="36427" y="389941"/>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123773" y="450530"/>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080828" y="506267"/>
            <a:ext cx="1563169" cy="346249"/>
          </a:xfrm>
          <a:prstGeom prst="rect">
            <a:avLst/>
          </a:prstGeom>
          <a:noFill/>
        </p:spPr>
        <p:txBody>
          <a:bodyPr wrap="none" lIns="68580" tIns="34290" rIns="68580" bIns="34290" rtlCol="0">
            <a:spAutoFit/>
          </a:bodyPr>
          <a:lstStyle/>
          <a:p>
            <a:r>
              <a:rPr lang="ja-JP" altLang="en-US" sz="1800" b="1" dirty="0"/>
              <a:t>フレコン化する</a:t>
            </a:r>
          </a:p>
        </p:txBody>
      </p:sp>
      <p:sp>
        <p:nvSpPr>
          <p:cNvPr id="124" name="テキスト ボックス 123"/>
          <p:cNvSpPr txBox="1"/>
          <p:nvPr/>
        </p:nvSpPr>
        <p:spPr>
          <a:xfrm>
            <a:off x="5886601" y="3850598"/>
            <a:ext cx="1838484" cy="5309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薬液濃度</a:t>
            </a:r>
            <a:endParaRPr lang="en-US" altLang="ja-JP" sz="1500" b="1" dirty="0"/>
          </a:p>
          <a:p>
            <a:r>
              <a:rPr lang="ja-JP" altLang="en-US" sz="1500" b="1" dirty="0"/>
              <a:t>能力に影響はないか</a:t>
            </a:r>
            <a:endParaRPr lang="en-US" altLang="ja-JP" sz="1500" b="1" dirty="0"/>
          </a:p>
        </p:txBody>
      </p:sp>
      <p:sp>
        <p:nvSpPr>
          <p:cNvPr id="126" name="テキスト ボックス 125"/>
          <p:cNvSpPr txBox="1"/>
          <p:nvPr/>
        </p:nvSpPr>
        <p:spPr>
          <a:xfrm>
            <a:off x="1233676" y="4032412"/>
            <a:ext cx="2182328" cy="5309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水跳ねによる災害</a:t>
            </a:r>
            <a:endParaRPr lang="en-US" altLang="ja-JP" sz="1500" b="1" dirty="0"/>
          </a:p>
          <a:p>
            <a:r>
              <a:rPr lang="ja-JP" altLang="en-US" sz="1500" b="1" dirty="0"/>
              <a:t>ヒヤリハットが起きないか</a:t>
            </a:r>
            <a:endParaRPr lang="en-US" altLang="ja-JP" sz="1500" b="1" dirty="0"/>
          </a:p>
        </p:txBody>
      </p:sp>
      <p:sp>
        <p:nvSpPr>
          <p:cNvPr id="9" name="テキスト ボックス 8"/>
          <p:cNvSpPr txBox="1"/>
          <p:nvPr/>
        </p:nvSpPr>
        <p:spPr>
          <a:xfrm>
            <a:off x="5749441" y="4478614"/>
            <a:ext cx="1842492" cy="5309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低くなった時の為に、</a:t>
            </a:r>
            <a:endParaRPr lang="en-US" altLang="ja-JP" sz="1500" b="1" dirty="0"/>
          </a:p>
          <a:p>
            <a:r>
              <a:rPr lang="ja-JP" altLang="en-US" sz="1500" b="1" dirty="0"/>
              <a:t>調整用の石鹼を注文</a:t>
            </a:r>
            <a:endParaRPr lang="en-US" altLang="ja-JP" sz="1500" b="1" dirty="0"/>
          </a:p>
        </p:txBody>
      </p:sp>
      <p:sp>
        <p:nvSpPr>
          <p:cNvPr id="10" name="テキスト ボックス 9"/>
          <p:cNvSpPr txBox="1"/>
          <p:nvPr/>
        </p:nvSpPr>
        <p:spPr>
          <a:xfrm>
            <a:off x="1171455" y="4686889"/>
            <a:ext cx="2444420" cy="300083"/>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事前の</a:t>
            </a:r>
            <a:r>
              <a:rPr lang="en-US" altLang="ja-JP" sz="1500" b="1" dirty="0"/>
              <a:t>KY</a:t>
            </a:r>
            <a:r>
              <a:rPr lang="ja-JP" altLang="en-US" sz="1500" b="1" dirty="0" err="1"/>
              <a:t>、</a:t>
            </a:r>
            <a:r>
              <a:rPr lang="ja-JP" altLang="en-US" sz="1500" b="1" dirty="0"/>
              <a:t>ゴム手とシールド</a:t>
            </a:r>
            <a:endParaRPr lang="en-US" altLang="ja-JP" sz="1500" b="1" dirty="0"/>
          </a:p>
        </p:txBody>
      </p:sp>
      <p:sp>
        <p:nvSpPr>
          <p:cNvPr id="12" name="テキスト ボックス 11"/>
          <p:cNvSpPr txBox="1"/>
          <p:nvPr/>
        </p:nvSpPr>
        <p:spPr>
          <a:xfrm>
            <a:off x="360558" y="3732330"/>
            <a:ext cx="1224134" cy="300083"/>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松永係長より</a:t>
            </a:r>
            <a:endParaRPr lang="en-US" altLang="ja-JP" sz="1500" b="1" dirty="0"/>
          </a:p>
        </p:txBody>
      </p:sp>
      <p:sp>
        <p:nvSpPr>
          <p:cNvPr id="13" name="テキスト ボックス 12"/>
          <p:cNvSpPr txBox="1"/>
          <p:nvPr/>
        </p:nvSpPr>
        <p:spPr>
          <a:xfrm>
            <a:off x="5531975" y="3541830"/>
            <a:ext cx="928379" cy="300083"/>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小西</a:t>
            </a:r>
            <a:r>
              <a:rPr lang="en-US" altLang="ja-JP" sz="1500" b="1" dirty="0"/>
              <a:t>S</a:t>
            </a:r>
            <a:r>
              <a:rPr lang="ja-JP" altLang="en-US" sz="1500" b="1" dirty="0"/>
              <a:t>より</a:t>
            </a:r>
            <a:endParaRPr lang="en-US" altLang="ja-JP" sz="1500" b="1" dirty="0"/>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0887" y="1540899"/>
            <a:ext cx="2596422" cy="1947317"/>
          </a:xfrm>
          <a:prstGeom prst="rect">
            <a:avLst/>
          </a:prstGeom>
          <a:ln w="57150">
            <a:solidFill>
              <a:schemeClr val="tx1"/>
            </a:solidFill>
          </a:ln>
        </p:spPr>
      </p:pic>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l="29568" r="28023" b="29894"/>
          <a:stretch/>
        </p:blipFill>
        <p:spPr>
          <a:xfrm>
            <a:off x="1171455" y="1434465"/>
            <a:ext cx="1833802" cy="2273576"/>
          </a:xfrm>
          <a:prstGeom prst="rect">
            <a:avLst/>
          </a:prstGeom>
          <a:ln w="38100">
            <a:solidFill>
              <a:schemeClr val="tx1"/>
            </a:solidFill>
          </a:ln>
        </p:spPr>
      </p:pic>
      <p:sp>
        <p:nvSpPr>
          <p:cNvPr id="16" name="テキスト ボックス 15"/>
          <p:cNvSpPr txBox="1"/>
          <p:nvPr/>
        </p:nvSpPr>
        <p:spPr>
          <a:xfrm>
            <a:off x="1498620" y="981641"/>
            <a:ext cx="1220527" cy="392415"/>
          </a:xfrm>
          <a:prstGeom prst="rect">
            <a:avLst/>
          </a:prstGeom>
        </p:spPr>
        <p:style>
          <a:lnRef idx="2">
            <a:schemeClr val="accent6"/>
          </a:lnRef>
          <a:fillRef idx="1">
            <a:schemeClr val="lt1"/>
          </a:fillRef>
          <a:effectRef idx="0">
            <a:schemeClr val="accent6"/>
          </a:effectRef>
          <a:fontRef idx="minor">
            <a:schemeClr val="dk1"/>
          </a:fontRef>
        </p:style>
        <p:txBody>
          <a:bodyPr wrap="none" lIns="68580" tIns="34290" rIns="68580" bIns="34290" rtlCol="0">
            <a:spAutoFit/>
          </a:bodyPr>
          <a:lstStyle/>
          <a:p>
            <a:r>
              <a:rPr lang="ja-JP" altLang="en-US" sz="2100" b="1" dirty="0"/>
              <a:t>安全確認</a:t>
            </a:r>
          </a:p>
        </p:txBody>
      </p:sp>
      <p:sp>
        <p:nvSpPr>
          <p:cNvPr id="17" name="テキスト ボックス 16"/>
          <p:cNvSpPr txBox="1"/>
          <p:nvPr/>
        </p:nvSpPr>
        <p:spPr>
          <a:xfrm>
            <a:off x="6131890" y="1019518"/>
            <a:ext cx="1374415"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品質確認</a:t>
            </a:r>
          </a:p>
        </p:txBody>
      </p:sp>
      <p:sp>
        <p:nvSpPr>
          <p:cNvPr id="19" name="テキスト ボックス 18"/>
          <p:cNvSpPr txBox="1"/>
          <p:nvPr/>
        </p:nvSpPr>
        <p:spPr>
          <a:xfrm>
            <a:off x="645831" y="4683701"/>
            <a:ext cx="525625" cy="300083"/>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対策</a:t>
            </a:r>
            <a:endParaRPr lang="en-US" altLang="ja-JP" sz="1500" b="1" dirty="0"/>
          </a:p>
        </p:txBody>
      </p:sp>
      <p:sp>
        <p:nvSpPr>
          <p:cNvPr id="20" name="テキスト ボックス 19"/>
          <p:cNvSpPr txBox="1"/>
          <p:nvPr/>
        </p:nvSpPr>
        <p:spPr>
          <a:xfrm>
            <a:off x="5223816" y="4478614"/>
            <a:ext cx="525625" cy="300083"/>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500" b="1" dirty="0"/>
              <a:t>対策</a:t>
            </a:r>
            <a:endParaRPr lang="en-US" altLang="ja-JP" sz="1500" b="1" dirty="0"/>
          </a:p>
        </p:txBody>
      </p:sp>
    </p:spTree>
    <p:extLst>
      <p:ext uri="{BB962C8B-B14F-4D97-AF65-F5344CB8AC3E}">
        <p14:creationId xmlns:p14="http://schemas.microsoft.com/office/powerpoint/2010/main" val="455393189"/>
      </p:ext>
    </p:extLst>
  </p:cSld>
  <p:clrMapOvr>
    <a:masterClrMapping/>
  </p:clrMapOvr>
  <mc:AlternateContent xmlns:mc="http://schemas.openxmlformats.org/markup-compatibility/2006" xmlns:p14="http://schemas.microsoft.com/office/powerpoint/2010/main">
    <mc:Choice Requires="p14">
      <p:transition spd="slow" p14:dur="2000" advTm="7306"/>
    </mc:Choice>
    <mc:Fallback xmlns="">
      <p:transition spd="slow" advTm="730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対策の立案</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90892" y="363554"/>
            <a:ext cx="1872147" cy="438581"/>
          </a:xfrm>
          <a:prstGeom prst="rect">
            <a:avLst/>
          </a:prstGeom>
          <a:noFill/>
        </p:spPr>
        <p:txBody>
          <a:bodyPr wrap="none" lIns="68580" tIns="34290" rIns="68580" bIns="34290" rtlCol="0">
            <a:spAutoFit/>
          </a:bodyPr>
          <a:lstStyle/>
          <a:p>
            <a:r>
              <a:rPr lang="ja-JP" altLang="en-US" sz="2400" b="1" dirty="0"/>
              <a:t>工夫できる点</a:t>
            </a: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030" y="1042640"/>
            <a:ext cx="3562893" cy="2672169"/>
          </a:xfrm>
          <a:prstGeom prst="rect">
            <a:avLst/>
          </a:prstGeom>
          <a:ln w="57150">
            <a:solidFill>
              <a:schemeClr val="tx1"/>
            </a:solidFill>
          </a:ln>
        </p:spPr>
      </p:pic>
      <p:sp>
        <p:nvSpPr>
          <p:cNvPr id="12" name="テキスト ボックス 11"/>
          <p:cNvSpPr txBox="1"/>
          <p:nvPr/>
        </p:nvSpPr>
        <p:spPr>
          <a:xfrm>
            <a:off x="4799030" y="4131064"/>
            <a:ext cx="3885920" cy="807914"/>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rtlCol="0">
            <a:spAutoFit/>
          </a:bodyPr>
          <a:lstStyle/>
          <a:p>
            <a:r>
              <a:rPr lang="ja-JP" altLang="en-US" sz="2400" b="1" dirty="0"/>
              <a:t>作業者に負担が</a:t>
            </a:r>
            <a:endParaRPr lang="en-US" altLang="ja-JP" sz="2400" b="1" dirty="0"/>
          </a:p>
          <a:p>
            <a:r>
              <a:rPr lang="ja-JP" altLang="en-US" sz="2400" b="1" dirty="0"/>
              <a:t>掛からないような治具の作成</a:t>
            </a:r>
            <a:endParaRPr lang="en-US" altLang="ja-JP" sz="2400" b="1" dirty="0"/>
          </a:p>
        </p:txBody>
      </p:sp>
      <p:sp>
        <p:nvSpPr>
          <p:cNvPr id="15" name="テキスト ボックス 14"/>
          <p:cNvSpPr txBox="1"/>
          <p:nvPr/>
        </p:nvSpPr>
        <p:spPr>
          <a:xfrm>
            <a:off x="90892" y="4315731"/>
            <a:ext cx="4384854" cy="438581"/>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rtlCol="0">
            <a:spAutoFit/>
          </a:bodyPr>
          <a:lstStyle/>
          <a:p>
            <a:r>
              <a:rPr lang="ja-JP" altLang="en-US" sz="2400" b="1" dirty="0"/>
              <a:t>水跳ねをしないよう水位を下げる</a:t>
            </a:r>
            <a:endParaRPr lang="en-US" altLang="ja-JP" sz="2400" b="1" dirty="0"/>
          </a:p>
        </p:txBody>
      </p:sp>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53" y="973507"/>
            <a:ext cx="3747251" cy="2810438"/>
          </a:xfrm>
          <a:prstGeom prst="rect">
            <a:avLst/>
          </a:prstGeom>
          <a:ln w="38100">
            <a:solidFill>
              <a:schemeClr val="tx1"/>
            </a:solidFill>
          </a:ln>
        </p:spPr>
      </p:pic>
    </p:spTree>
    <p:extLst>
      <p:ext uri="{BB962C8B-B14F-4D97-AF65-F5344CB8AC3E}">
        <p14:creationId xmlns:p14="http://schemas.microsoft.com/office/powerpoint/2010/main" val="2999657230"/>
      </p:ext>
    </p:extLst>
  </p:cSld>
  <p:clrMapOvr>
    <a:masterClrMapping/>
  </p:clrMapOvr>
  <mc:AlternateContent xmlns:mc="http://schemas.openxmlformats.org/markup-compatibility/2006" xmlns:p14="http://schemas.microsoft.com/office/powerpoint/2010/main">
    <mc:Choice Requires="p14">
      <p:transition spd="slow" p14:dur="2000" advTm="7989"/>
    </mc:Choice>
    <mc:Fallback xmlns="">
      <p:transition spd="slow" advTm="798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対策の立案</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28165" y="363553"/>
            <a:ext cx="2610330" cy="438581"/>
          </a:xfrm>
          <a:prstGeom prst="rect">
            <a:avLst/>
          </a:prstGeom>
          <a:noFill/>
        </p:spPr>
        <p:txBody>
          <a:bodyPr wrap="none" lIns="68580" tIns="34290" rIns="68580" bIns="34290" rtlCol="0">
            <a:spAutoFit/>
          </a:bodyPr>
          <a:lstStyle/>
          <a:p>
            <a:r>
              <a:rPr lang="ja-JP" altLang="en-US" sz="2400" b="1" dirty="0"/>
              <a:t>対策案の効果確認</a:t>
            </a:r>
          </a:p>
        </p:txBody>
      </p:sp>
      <p:sp>
        <p:nvSpPr>
          <p:cNvPr id="25" name="角丸四角形 24"/>
          <p:cNvSpPr/>
          <p:nvPr/>
        </p:nvSpPr>
        <p:spPr>
          <a:xfrm>
            <a:off x="94267" y="902232"/>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181612" y="962820"/>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138668" y="1018557"/>
            <a:ext cx="1563169" cy="346249"/>
          </a:xfrm>
          <a:prstGeom prst="rect">
            <a:avLst/>
          </a:prstGeom>
          <a:noFill/>
        </p:spPr>
        <p:txBody>
          <a:bodyPr wrap="none" lIns="68580" tIns="34290" rIns="68580" bIns="34290" rtlCol="0">
            <a:spAutoFit/>
          </a:bodyPr>
          <a:lstStyle/>
          <a:p>
            <a:r>
              <a:rPr lang="ja-JP" altLang="en-US" sz="1800" b="1" dirty="0"/>
              <a:t>フレコン化する</a:t>
            </a:r>
          </a:p>
        </p:txBody>
      </p:sp>
      <p:pic>
        <p:nvPicPr>
          <p:cNvPr id="1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567" y="1144368"/>
            <a:ext cx="5121364" cy="35831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1" name="角丸四角形 120"/>
          <p:cNvSpPr/>
          <p:nvPr/>
        </p:nvSpPr>
        <p:spPr>
          <a:xfrm>
            <a:off x="4647891" y="2091202"/>
            <a:ext cx="3705652" cy="844754"/>
          </a:xfrm>
          <a:prstGeom prst="roundRect">
            <a:avLst/>
          </a:prstGeom>
          <a:noFill/>
          <a:ln w="76200">
            <a:solidFill>
              <a:srgbClr val="FF292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22" name="角丸四角形 121"/>
          <p:cNvSpPr/>
          <p:nvPr/>
        </p:nvSpPr>
        <p:spPr>
          <a:xfrm>
            <a:off x="4647891" y="3987603"/>
            <a:ext cx="3705652" cy="366815"/>
          </a:xfrm>
          <a:prstGeom prst="roundRect">
            <a:avLst/>
          </a:prstGeom>
          <a:noFill/>
          <a:ln w="76200">
            <a:solidFill>
              <a:srgbClr val="FF292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24" name="テキスト ボックス 123"/>
          <p:cNvSpPr txBox="1"/>
          <p:nvPr/>
        </p:nvSpPr>
        <p:spPr>
          <a:xfrm>
            <a:off x="334211" y="1768958"/>
            <a:ext cx="2935740" cy="623248"/>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1800" b="1" dirty="0"/>
              <a:t>石鹸の移動と箱出し・投入が</a:t>
            </a:r>
            <a:endParaRPr lang="en-US" altLang="ja-JP" sz="1800" b="1" dirty="0"/>
          </a:p>
          <a:p>
            <a:r>
              <a:rPr lang="ja-JP" altLang="en-US" sz="1800" b="1" dirty="0"/>
              <a:t>　　　</a:t>
            </a:r>
            <a:r>
              <a:rPr lang="ja-JP" altLang="en-US" sz="1800" b="1" dirty="0">
                <a:ln w="9525">
                  <a:solidFill>
                    <a:schemeClr val="tx1"/>
                  </a:solidFill>
                </a:ln>
                <a:effectLst>
                  <a:outerShdw blurRad="50800" dist="38100" dir="5400000" algn="t" rotWithShape="0">
                    <a:prstClr val="black">
                      <a:alpha val="40000"/>
                    </a:prstClr>
                  </a:outerShdw>
                </a:effectLst>
              </a:rPr>
              <a:t>　　</a:t>
            </a:r>
            <a:r>
              <a:rPr lang="ja-JP" altLang="en-US" sz="1800" b="1" dirty="0">
                <a:ln w="9525" cmpd="sng">
                  <a:solidFill>
                    <a:srgbClr val="FFFFFF"/>
                  </a:solidFill>
                  <a:prstDash val="solid"/>
                  <a:miter lim="800000"/>
                </a:ln>
                <a:solidFill>
                  <a:srgbClr val="FF0000"/>
                </a:solidFill>
                <a:effectLst>
                  <a:outerShdw blurRad="50800" dist="38100" dir="5400000" algn="t" rotWithShape="0">
                    <a:prstClr val="black">
                      <a:alpha val="40000"/>
                    </a:prstClr>
                  </a:outerShdw>
                </a:effectLst>
              </a:rPr>
              <a:t>１つにまとまる！</a:t>
            </a:r>
          </a:p>
        </p:txBody>
      </p:sp>
      <p:sp>
        <p:nvSpPr>
          <p:cNvPr id="125" name="テキスト ボックス 124"/>
          <p:cNvSpPr txBox="1"/>
          <p:nvPr/>
        </p:nvSpPr>
        <p:spPr>
          <a:xfrm>
            <a:off x="-5601" y="3484402"/>
            <a:ext cx="3960169" cy="1131079"/>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作業が少なくなり</a:t>
            </a:r>
            <a:endParaRPr lang="en-US" altLang="ja-JP"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ja-JP"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負担軽減＆時間短縮！</a:t>
            </a:r>
            <a:endParaRPr lang="en-US" altLang="ja-JP"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ja-JP" altLang="en-US" sz="21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単純作業でバラつきが無くなる！</a:t>
            </a:r>
          </a:p>
        </p:txBody>
      </p:sp>
      <p:sp>
        <p:nvSpPr>
          <p:cNvPr id="5" name="右矢印 4"/>
          <p:cNvSpPr/>
          <p:nvPr/>
        </p:nvSpPr>
        <p:spPr>
          <a:xfrm rot="5400000">
            <a:off x="1603278" y="2760475"/>
            <a:ext cx="733806" cy="363474"/>
          </a:xfrm>
          <a:prstGeom prst="rightArrow">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kumimoji="1" lang="ja-JP" altLang="en-US"/>
          </a:p>
        </p:txBody>
      </p:sp>
      <p:sp>
        <p:nvSpPr>
          <p:cNvPr id="14" name="テキスト ボックス 13"/>
          <p:cNvSpPr txBox="1"/>
          <p:nvPr/>
        </p:nvSpPr>
        <p:spPr>
          <a:xfrm>
            <a:off x="4746557" y="2238496"/>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15" name="テキスト ボックス 14"/>
          <p:cNvSpPr txBox="1"/>
          <p:nvPr/>
        </p:nvSpPr>
        <p:spPr>
          <a:xfrm>
            <a:off x="4705926" y="2606887"/>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
        <p:nvSpPr>
          <p:cNvPr id="16" name="テキスト ボックス 15"/>
          <p:cNvSpPr txBox="1"/>
          <p:nvPr/>
        </p:nvSpPr>
        <p:spPr>
          <a:xfrm>
            <a:off x="4746557" y="4074777"/>
            <a:ext cx="407672" cy="207749"/>
          </a:xfrm>
          <a:prstGeom prst="rect">
            <a:avLst/>
          </a:prstGeom>
          <a:solidFill>
            <a:schemeClr val="bg1"/>
          </a:solidFill>
          <a:ln>
            <a:noFill/>
          </a:ln>
        </p:spPr>
        <p:txBody>
          <a:bodyPr wrap="square" lIns="68580" tIns="34290" rIns="68580" bIns="34290" rtlCol="0">
            <a:spAutoFit/>
          </a:bodyPr>
          <a:lstStyle/>
          <a:p>
            <a:pPr algn="ctr"/>
            <a:r>
              <a:rPr lang="ja-JP" altLang="en-US" sz="900" dirty="0"/>
              <a:t>石鹸</a:t>
            </a:r>
          </a:p>
        </p:txBody>
      </p:sp>
    </p:spTree>
    <p:extLst>
      <p:ext uri="{BB962C8B-B14F-4D97-AF65-F5344CB8AC3E}">
        <p14:creationId xmlns:p14="http://schemas.microsoft.com/office/powerpoint/2010/main" val="3543828899"/>
      </p:ext>
    </p:extLst>
  </p:cSld>
  <p:clrMapOvr>
    <a:masterClrMapping/>
  </p:clrMapOvr>
  <mc:AlternateContent xmlns:mc="http://schemas.openxmlformats.org/markup-compatibility/2006" xmlns:p14="http://schemas.microsoft.com/office/powerpoint/2010/main">
    <mc:Choice Requires="p14">
      <p:transition spd="slow" p14:dur="2000" advTm="10082"/>
    </mc:Choice>
    <mc:Fallback xmlns="">
      <p:transition spd="slow" advTm="1008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対策の立案</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08032" y="362137"/>
            <a:ext cx="2610330" cy="438581"/>
          </a:xfrm>
          <a:prstGeom prst="rect">
            <a:avLst/>
          </a:prstGeom>
          <a:noFill/>
        </p:spPr>
        <p:txBody>
          <a:bodyPr wrap="none" lIns="68580" tIns="34290" rIns="68580" bIns="34290" rtlCol="0">
            <a:spAutoFit/>
          </a:bodyPr>
          <a:lstStyle/>
          <a:p>
            <a:r>
              <a:rPr lang="ja-JP" altLang="en-US" sz="2400" b="1" dirty="0"/>
              <a:t>対策案の効果確認</a:t>
            </a:r>
          </a:p>
        </p:txBody>
      </p:sp>
      <p:sp>
        <p:nvSpPr>
          <p:cNvPr id="25" name="角丸四角形 24"/>
          <p:cNvSpPr/>
          <p:nvPr/>
        </p:nvSpPr>
        <p:spPr>
          <a:xfrm>
            <a:off x="110792" y="791927"/>
            <a:ext cx="3625175" cy="553599"/>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2">
                  <a:lumMod val="50000"/>
                </a:schemeClr>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198138" y="852516"/>
            <a:ext cx="3433956" cy="44119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ja-JP" altLang="en-US" sz="18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155193" y="908252"/>
            <a:ext cx="1563169" cy="346249"/>
          </a:xfrm>
          <a:prstGeom prst="rect">
            <a:avLst/>
          </a:prstGeom>
          <a:noFill/>
        </p:spPr>
        <p:txBody>
          <a:bodyPr wrap="none" lIns="68580" tIns="34290" rIns="68580" bIns="34290" rtlCol="0">
            <a:spAutoFit/>
          </a:bodyPr>
          <a:lstStyle/>
          <a:p>
            <a:r>
              <a:rPr lang="ja-JP" altLang="en-US" sz="1800" b="1" dirty="0"/>
              <a:t>フレコン化する</a:t>
            </a:r>
          </a:p>
        </p:txBody>
      </p:sp>
      <p:sp>
        <p:nvSpPr>
          <p:cNvPr id="124" name="テキスト ボックス 123"/>
          <p:cNvSpPr txBox="1"/>
          <p:nvPr/>
        </p:nvSpPr>
        <p:spPr>
          <a:xfrm>
            <a:off x="76144" y="3857003"/>
            <a:ext cx="3888325" cy="623248"/>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全体の４４％を占めていた時間が</a:t>
            </a:r>
            <a:endParaRPr lang="en-US" altLang="ja-JP"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a:p>
            <a:pPr algn="ctr"/>
            <a:r>
              <a:rPr lang="ja-JP" altLang="en-US"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大幅に減る為、目標達成が見込める！</a:t>
            </a:r>
            <a:endParaRPr lang="en-US" altLang="ja-JP"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956" y="389334"/>
            <a:ext cx="4800968" cy="4594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227646" y="1928548"/>
            <a:ext cx="3433956" cy="1398278"/>
            <a:chOff x="165031" y="2258458"/>
            <a:chExt cx="4578608" cy="1864370"/>
          </a:xfrm>
        </p:grpSpPr>
        <p:sp>
          <p:nvSpPr>
            <p:cNvPr id="2" name="正方形/長方形 1"/>
            <p:cNvSpPr/>
            <p:nvPr/>
          </p:nvSpPr>
          <p:spPr>
            <a:xfrm>
              <a:off x="165031" y="2258458"/>
              <a:ext cx="4578608" cy="18643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Text Box 2"/>
            <p:cNvSpPr txBox="1">
              <a:spLocks noChangeArrowheads="1"/>
            </p:cNvSpPr>
            <p:nvPr/>
          </p:nvSpPr>
          <p:spPr bwMode="auto">
            <a:xfrm>
              <a:off x="836336" y="2399267"/>
              <a:ext cx="3091017" cy="5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2100" b="1" dirty="0">
                  <a:solidFill>
                    <a:srgbClr val="FF0000"/>
                  </a:solidFill>
                  <a:latin typeface="Meiryo UI" panose="020B0604030504040204" pitchFamily="50" charset="-128"/>
                  <a:ea typeface="Meiryo UI" panose="020B0604030504040204" pitchFamily="50" charset="-128"/>
                </a:rPr>
                <a:t>リューベ建浴時間</a:t>
              </a:r>
              <a:r>
                <a:rPr lang="ja-JP" altLang="en-US" sz="2100" b="1" dirty="0">
                  <a:latin typeface="Meiryo UI" panose="020B0604030504040204" pitchFamily="50" charset="-128"/>
                  <a:ea typeface="Meiryo UI" panose="020B0604030504040204" pitchFamily="50" charset="-128"/>
                </a:rPr>
                <a:t>を</a:t>
              </a:r>
              <a:endParaRPr lang="ja-JP" altLang="en-US" sz="21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sp>
          <p:nvSpPr>
            <p:cNvPr id="15" name="Text Box 3"/>
            <p:cNvSpPr txBox="1">
              <a:spLocks noChangeArrowheads="1"/>
            </p:cNvSpPr>
            <p:nvPr/>
          </p:nvSpPr>
          <p:spPr bwMode="auto">
            <a:xfrm>
              <a:off x="814302" y="2878419"/>
              <a:ext cx="2429197" cy="5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ja-JP" altLang="en-US" sz="2100" b="1" dirty="0">
                  <a:solidFill>
                    <a:srgbClr val="FF0000"/>
                  </a:solidFill>
                  <a:latin typeface="Meiryo UI" panose="020B0604030504040204" pitchFamily="50" charset="-128"/>
                  <a:ea typeface="Meiryo UI" panose="020B0604030504040204" pitchFamily="50" charset="-128"/>
                </a:rPr>
                <a:t>３月末</a:t>
              </a:r>
              <a:r>
                <a:rPr lang="ja-JP" altLang="en-US" sz="2100" b="1" dirty="0">
                  <a:latin typeface="Meiryo UI" panose="020B0604030504040204" pitchFamily="50" charset="-128"/>
                  <a:ea typeface="Meiryo UI" panose="020B0604030504040204" pitchFamily="50" charset="-128"/>
                </a:rPr>
                <a:t>までに</a:t>
              </a:r>
              <a:endParaRPr lang="ja-JP" altLang="en-US" sz="2100" b="1" dirty="0">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sp>
          <p:nvSpPr>
            <p:cNvPr id="16" name="Text Box 4"/>
            <p:cNvSpPr txBox="1">
              <a:spLocks noChangeArrowheads="1"/>
            </p:cNvSpPr>
            <p:nvPr/>
          </p:nvSpPr>
          <p:spPr bwMode="auto">
            <a:xfrm>
              <a:off x="826406" y="3266390"/>
              <a:ext cx="293034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700" b="1" dirty="0">
                  <a:ln w="1778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30</a:t>
              </a:r>
              <a:r>
                <a:rPr lang="ja-JP" altLang="en-US" sz="2700" b="1" dirty="0">
                  <a:ln w="1778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a:t>
              </a:r>
              <a:r>
                <a:rPr lang="ja-JP" altLang="en-US" sz="2100" dirty="0">
                  <a:effectLst>
                    <a:outerShdw blurRad="38100" dist="38100" dir="2700000" algn="tl">
                      <a:srgbClr val="000000"/>
                    </a:outerShdw>
                  </a:effectLst>
                  <a:latin typeface="Meiryo UI" panose="020B0604030504040204" pitchFamily="50" charset="-128"/>
                  <a:ea typeface="Meiryo UI" panose="020B0604030504040204" pitchFamily="50" charset="-128"/>
                </a:rPr>
                <a:t>削減する</a:t>
              </a:r>
            </a:p>
          </p:txBody>
        </p:sp>
      </p:grpSp>
      <p:sp>
        <p:nvSpPr>
          <p:cNvPr id="19" name="テキスト ボックス 18"/>
          <p:cNvSpPr txBox="1"/>
          <p:nvPr/>
        </p:nvSpPr>
        <p:spPr>
          <a:xfrm>
            <a:off x="231521" y="1582300"/>
            <a:ext cx="612187" cy="346249"/>
          </a:xfrm>
          <a:prstGeom prst="rect">
            <a:avLst/>
          </a:prstGeom>
          <a:ln/>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目標</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597C813-5406-F9AE-3D63-647FACC0635D}"/>
              </a:ext>
            </a:extLst>
          </p:cNvPr>
          <p:cNvSpPr txBox="1"/>
          <p:nvPr/>
        </p:nvSpPr>
        <p:spPr>
          <a:xfrm>
            <a:off x="5033099" y="3482340"/>
            <a:ext cx="384721" cy="556260"/>
          </a:xfrm>
          <a:prstGeom prst="rect">
            <a:avLst/>
          </a:prstGeom>
          <a:solidFill>
            <a:schemeClr val="bg1"/>
          </a:solidFill>
        </p:spPr>
        <p:txBody>
          <a:bodyPr vert="eaVert" wrap="square" rtlCol="0">
            <a:spAutoFit/>
          </a:bodyPr>
          <a:lstStyle/>
          <a:p>
            <a:r>
              <a:rPr kumimoji="1" lang="ja-JP" altLang="en-US" sz="1300" b="1" dirty="0">
                <a:solidFill>
                  <a:srgbClr val="FF0000"/>
                </a:solidFill>
              </a:rPr>
              <a:t>石鹸</a:t>
            </a:r>
          </a:p>
        </p:txBody>
      </p:sp>
    </p:spTree>
    <p:extLst>
      <p:ext uri="{BB962C8B-B14F-4D97-AF65-F5344CB8AC3E}">
        <p14:creationId xmlns:p14="http://schemas.microsoft.com/office/powerpoint/2010/main" val="3447119390"/>
      </p:ext>
    </p:extLst>
  </p:cSld>
  <p:clrMapOvr>
    <a:masterClrMapping/>
  </p:clrMapOvr>
  <mc:AlternateContent xmlns:mc="http://schemas.openxmlformats.org/markup-compatibility/2006" xmlns:p14="http://schemas.microsoft.com/office/powerpoint/2010/main">
    <mc:Choice Requires="p14">
      <p:transition spd="slow" p14:dur="2000" advTm="7341"/>
    </mc:Choice>
    <mc:Fallback xmlns="">
      <p:transition spd="slow" advTm="7341"/>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726235" y="503923"/>
            <a:ext cx="4090012" cy="4354417"/>
          </a:xfrm>
          <a:prstGeom prst="rect">
            <a:avLst/>
          </a:prstGeom>
          <a:ln w="57150"/>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kumimoji="1" lang="ja-JP" altLang="en-US"/>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713775" y="1432911"/>
            <a:ext cx="3114074" cy="438581"/>
          </a:xfrm>
          <a:prstGeom prst="rect">
            <a:avLst/>
          </a:prstGeom>
          <a:noFill/>
        </p:spPr>
        <p:txBody>
          <a:bodyPr wrap="none" lIns="68580" tIns="34290" rIns="68580" bIns="34290" rtlCol="0">
            <a:spAutoFit/>
          </a:bodyPr>
          <a:lstStyle/>
          <a:p>
            <a:r>
              <a:rPr lang="ja-JP" altLang="en-US" sz="2400" b="1" dirty="0"/>
              <a:t>業者の方と打ち合わせ</a:t>
            </a:r>
          </a:p>
        </p:txBody>
      </p:sp>
      <p:sp>
        <p:nvSpPr>
          <p:cNvPr id="8" name="テキスト ボックス 7"/>
          <p:cNvSpPr txBox="1"/>
          <p:nvPr/>
        </p:nvSpPr>
        <p:spPr>
          <a:xfrm>
            <a:off x="60925" y="363554"/>
            <a:ext cx="2835152" cy="438581"/>
          </a:xfrm>
          <a:prstGeom prst="rect">
            <a:avLst/>
          </a:prstGeom>
          <a:noFill/>
        </p:spPr>
        <p:txBody>
          <a:bodyPr wrap="none" lIns="68580" tIns="34290" rIns="68580" bIns="34290" rtlCol="0">
            <a:spAutoFit/>
          </a:bodyPr>
          <a:lstStyle/>
          <a:p>
            <a:r>
              <a:rPr lang="ja-JP" altLang="en-US" sz="2400" b="1" dirty="0"/>
              <a:t>実施するための計画</a:t>
            </a:r>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85" y="1876945"/>
            <a:ext cx="3935855" cy="2951891"/>
          </a:xfrm>
          <a:prstGeom prst="rect">
            <a:avLst/>
          </a:prstGeom>
          <a:ln w="57150">
            <a:solidFill>
              <a:schemeClr val="tx1"/>
            </a:solidFill>
          </a:ln>
        </p:spPr>
      </p:pic>
      <p:sp>
        <p:nvSpPr>
          <p:cNvPr id="3" name="円/楕円 2"/>
          <p:cNvSpPr/>
          <p:nvPr/>
        </p:nvSpPr>
        <p:spPr>
          <a:xfrm>
            <a:off x="4791868" y="1168415"/>
            <a:ext cx="401804"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909" y="598774"/>
            <a:ext cx="460708" cy="400255"/>
          </a:xfrm>
          <a:prstGeom prst="ellipse">
            <a:avLst/>
          </a:prstGeom>
          <a:ln>
            <a:solidFill>
              <a:schemeClr val="bg1"/>
            </a:solidFill>
          </a:ln>
          <a:effectLst/>
        </p:spPr>
      </p:pic>
      <p:sp>
        <p:nvSpPr>
          <p:cNvPr id="4" name="角丸四角形吹き出し 3"/>
          <p:cNvSpPr/>
          <p:nvPr/>
        </p:nvSpPr>
        <p:spPr>
          <a:xfrm>
            <a:off x="5919518" y="821207"/>
            <a:ext cx="2252189" cy="360846"/>
          </a:xfrm>
          <a:prstGeom prst="wedgeRoundRectCallout">
            <a:avLst>
              <a:gd name="adj1" fmla="val 55325"/>
              <a:gd name="adj2" fmla="val -41044"/>
              <a:gd name="adj3" fmla="val 16667"/>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endParaRPr kumimoji="1" lang="ja-JP" altLang="en-US"/>
          </a:p>
        </p:txBody>
      </p:sp>
      <p:sp>
        <p:nvSpPr>
          <p:cNvPr id="15" name="角丸四角形吹き出し 14"/>
          <p:cNvSpPr/>
          <p:nvPr/>
        </p:nvSpPr>
        <p:spPr>
          <a:xfrm>
            <a:off x="5367738" y="1308882"/>
            <a:ext cx="1921374" cy="686639"/>
          </a:xfrm>
          <a:prstGeom prst="wedgeRoundRectCallout">
            <a:avLst>
              <a:gd name="adj1" fmla="val -56656"/>
              <a:gd name="adj2" fmla="val -36195"/>
              <a:gd name="adj3" fmla="val 16667"/>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kumimoji="1" lang="ja-JP" altLang="en-US"/>
          </a:p>
        </p:txBody>
      </p:sp>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558" y="1825071"/>
            <a:ext cx="507059" cy="434660"/>
          </a:xfrm>
          <a:prstGeom prst="ellipse">
            <a:avLst/>
          </a:prstGeom>
          <a:ln>
            <a:noFill/>
          </a:ln>
          <a:effectLst/>
        </p:spPr>
      </p:pic>
      <p:sp>
        <p:nvSpPr>
          <p:cNvPr id="17" name="角丸四角形吹き出し 16"/>
          <p:cNvSpPr/>
          <p:nvPr/>
        </p:nvSpPr>
        <p:spPr>
          <a:xfrm>
            <a:off x="5474815" y="2118034"/>
            <a:ext cx="2696892" cy="511058"/>
          </a:xfrm>
          <a:prstGeom prst="wedgeRoundRectCallout">
            <a:avLst>
              <a:gd name="adj1" fmla="val 55325"/>
              <a:gd name="adj2" fmla="val -41044"/>
              <a:gd name="adj3" fmla="val 16667"/>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endParaRPr kumimoji="1" lang="ja-JP" altLang="en-US"/>
          </a:p>
        </p:txBody>
      </p:sp>
      <p:sp>
        <p:nvSpPr>
          <p:cNvPr id="18" name="円/楕円 17"/>
          <p:cNvSpPr/>
          <p:nvPr/>
        </p:nvSpPr>
        <p:spPr>
          <a:xfrm>
            <a:off x="4791868" y="2603555"/>
            <a:ext cx="401804"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9" name="角丸四角形吹き出し 18"/>
          <p:cNvSpPr/>
          <p:nvPr/>
        </p:nvSpPr>
        <p:spPr>
          <a:xfrm>
            <a:off x="5367737" y="2699998"/>
            <a:ext cx="1921374" cy="736959"/>
          </a:xfrm>
          <a:prstGeom prst="wedgeRoundRectCallout">
            <a:avLst>
              <a:gd name="adj1" fmla="val -56656"/>
              <a:gd name="adj2" fmla="val -36195"/>
              <a:gd name="adj3" fmla="val 16667"/>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kumimoji="1" lang="ja-JP" altLang="en-US"/>
          </a:p>
        </p:txBody>
      </p:sp>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7558" y="3222228"/>
            <a:ext cx="507059" cy="434660"/>
          </a:xfrm>
          <a:prstGeom prst="ellipse">
            <a:avLst/>
          </a:prstGeom>
          <a:ln>
            <a:noFill/>
          </a:ln>
          <a:effectLst/>
        </p:spPr>
      </p:pic>
      <p:sp>
        <p:nvSpPr>
          <p:cNvPr id="21" name="角丸四角形吹き出し 20"/>
          <p:cNvSpPr/>
          <p:nvPr/>
        </p:nvSpPr>
        <p:spPr>
          <a:xfrm>
            <a:off x="5750622" y="3548242"/>
            <a:ext cx="2421085" cy="511058"/>
          </a:xfrm>
          <a:prstGeom prst="wedgeRoundRectCallout">
            <a:avLst>
              <a:gd name="adj1" fmla="val 55325"/>
              <a:gd name="adj2" fmla="val -41044"/>
              <a:gd name="adj3" fmla="val 16667"/>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endParaRPr kumimoji="1" lang="ja-JP" altLang="en-US"/>
          </a:p>
        </p:txBody>
      </p:sp>
      <p:sp>
        <p:nvSpPr>
          <p:cNvPr id="22" name="円/楕円 21"/>
          <p:cNvSpPr/>
          <p:nvPr/>
        </p:nvSpPr>
        <p:spPr>
          <a:xfrm>
            <a:off x="4791868" y="4034511"/>
            <a:ext cx="401804"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3" name="角丸四角形吹き出し 22"/>
          <p:cNvSpPr/>
          <p:nvPr/>
        </p:nvSpPr>
        <p:spPr>
          <a:xfrm>
            <a:off x="5367738" y="4178785"/>
            <a:ext cx="2092607" cy="583679"/>
          </a:xfrm>
          <a:prstGeom prst="wedgeRoundRectCallout">
            <a:avLst>
              <a:gd name="adj1" fmla="val -56656"/>
              <a:gd name="adj2" fmla="val -36195"/>
              <a:gd name="adj3" fmla="val 16667"/>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kumimoji="1" lang="ja-JP" altLang="en-US"/>
          </a:p>
        </p:txBody>
      </p:sp>
      <p:sp>
        <p:nvSpPr>
          <p:cNvPr id="24" name="テキスト ボックス 23"/>
          <p:cNvSpPr txBox="1"/>
          <p:nvPr/>
        </p:nvSpPr>
        <p:spPr>
          <a:xfrm>
            <a:off x="5561286" y="1345479"/>
            <a:ext cx="1466989" cy="623248"/>
          </a:xfrm>
          <a:prstGeom prst="rect">
            <a:avLst/>
          </a:prstGeom>
          <a:noFill/>
        </p:spPr>
        <p:txBody>
          <a:bodyPr wrap="non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実例が無いが</a:t>
            </a:r>
            <a:endParaRPr lang="en-US" altLang="ja-JP" sz="1800" b="1" dirty="0">
              <a:latin typeface="Meiryo UI" panose="020B0604030504040204" pitchFamily="50" charset="-128"/>
              <a:ea typeface="Meiryo UI" panose="020B0604030504040204" pitchFamily="50" charset="-128"/>
            </a:endParaRPr>
          </a:p>
          <a:p>
            <a:r>
              <a:rPr lang="ja-JP" altLang="en-US" sz="1800" b="1" dirty="0">
                <a:latin typeface="Meiryo UI" panose="020B0604030504040204" pitchFamily="50" charset="-128"/>
                <a:ea typeface="Meiryo UI" panose="020B0604030504040204" pitchFamily="50" charset="-128"/>
              </a:rPr>
              <a:t>可能ではある</a:t>
            </a:r>
          </a:p>
        </p:txBody>
      </p:sp>
      <p:sp>
        <p:nvSpPr>
          <p:cNvPr id="10" name="テキスト ボックス 9"/>
          <p:cNvSpPr txBox="1"/>
          <p:nvPr/>
        </p:nvSpPr>
        <p:spPr>
          <a:xfrm>
            <a:off x="6269723" y="789638"/>
            <a:ext cx="1527101" cy="392415"/>
          </a:xfrm>
          <a:prstGeom prst="rect">
            <a:avLst/>
          </a:prstGeom>
          <a:noFill/>
        </p:spPr>
        <p:txBody>
          <a:bodyPr wrap="none" lIns="68580" tIns="34290" rIns="68580" bIns="34290" rtlCol="0">
            <a:spAutoFit/>
          </a:bodyPr>
          <a:lstStyle/>
          <a:p>
            <a:r>
              <a:rPr lang="ja-JP" altLang="en-US" sz="2100" b="1" dirty="0">
                <a:ln>
                  <a:solidFill>
                    <a:schemeClr val="tx1"/>
                  </a:solidFill>
                </a:ln>
                <a:solidFill>
                  <a:schemeClr val="bg1"/>
                </a:solidFill>
                <a:latin typeface="Meiryo UI" panose="020B0604030504040204" pitchFamily="50" charset="-128"/>
                <a:ea typeface="Meiryo UI" panose="020B0604030504040204" pitchFamily="50" charset="-128"/>
              </a:rPr>
              <a:t>可能かどうか</a:t>
            </a:r>
          </a:p>
        </p:txBody>
      </p:sp>
      <p:sp>
        <p:nvSpPr>
          <p:cNvPr id="25" name="テキスト ボックス 24"/>
          <p:cNvSpPr txBox="1"/>
          <p:nvPr/>
        </p:nvSpPr>
        <p:spPr>
          <a:xfrm>
            <a:off x="5516129" y="2177354"/>
            <a:ext cx="2696892" cy="392415"/>
          </a:xfrm>
          <a:prstGeom prst="rect">
            <a:avLst/>
          </a:prstGeom>
          <a:noFill/>
        </p:spPr>
        <p:txBody>
          <a:bodyPr wrap="none" lIns="68580" tIns="34290" rIns="68580" bIns="34290" rtlCol="0">
            <a:spAutoFit/>
          </a:bodyPr>
          <a:lstStyle/>
          <a:p>
            <a:r>
              <a:rPr lang="ja-JP" altLang="en-US" sz="2100" b="1" dirty="0">
                <a:ln>
                  <a:solidFill>
                    <a:schemeClr val="tx1"/>
                  </a:solidFill>
                </a:ln>
                <a:solidFill>
                  <a:schemeClr val="bg1"/>
                </a:solidFill>
                <a:latin typeface="Meiryo UI" panose="020B0604030504040204" pitchFamily="50" charset="-128"/>
                <a:ea typeface="Meiryo UI" panose="020B0604030504040204" pitchFamily="50" charset="-128"/>
              </a:rPr>
              <a:t>フレコン自体はあるの？</a:t>
            </a:r>
          </a:p>
        </p:txBody>
      </p:sp>
      <p:sp>
        <p:nvSpPr>
          <p:cNvPr id="26" name="テキスト ボックス 25"/>
          <p:cNvSpPr txBox="1"/>
          <p:nvPr/>
        </p:nvSpPr>
        <p:spPr>
          <a:xfrm>
            <a:off x="5379236" y="2691736"/>
            <a:ext cx="1934664" cy="761747"/>
          </a:xfrm>
          <a:prstGeom prst="rect">
            <a:avLst/>
          </a:prstGeom>
          <a:noFill/>
        </p:spPr>
        <p:txBody>
          <a:bodyPr wrap="none" lIns="68580" tIns="34290" rIns="68580" bIns="34290" rtlCol="0">
            <a:spAutoFit/>
          </a:bodyPr>
          <a:lstStyle/>
          <a:p>
            <a:r>
              <a:rPr lang="ja-JP" altLang="en-US" sz="1500" b="1" dirty="0">
                <a:latin typeface="Meiryo UI" panose="020B0604030504040204" pitchFamily="50" charset="-128"/>
                <a:ea typeface="Meiryo UI" panose="020B0604030504040204" pitchFamily="50" charset="-128"/>
              </a:rPr>
              <a:t>やったことが無いので</a:t>
            </a:r>
            <a:endParaRPr lang="en-US" altLang="ja-JP" sz="1500" b="1" dirty="0">
              <a:latin typeface="Meiryo UI" panose="020B0604030504040204" pitchFamily="50" charset="-128"/>
              <a:ea typeface="Meiryo UI" panose="020B0604030504040204" pitchFamily="50" charset="-128"/>
            </a:endParaRPr>
          </a:p>
          <a:p>
            <a:r>
              <a:rPr lang="ja-JP" altLang="en-US" sz="1500" b="1" dirty="0">
                <a:latin typeface="Meiryo UI" panose="020B0604030504040204" pitchFamily="50" charset="-128"/>
                <a:ea typeface="Meiryo UI" panose="020B0604030504040204" pitchFamily="50" charset="-128"/>
              </a:rPr>
              <a:t>特注で作る必要がある</a:t>
            </a:r>
            <a:endParaRPr lang="en-US" altLang="ja-JP" sz="1500" b="1" dirty="0">
              <a:latin typeface="Meiryo UI" panose="020B0604030504040204" pitchFamily="50" charset="-128"/>
              <a:ea typeface="Meiryo UI" panose="020B0604030504040204" pitchFamily="50" charset="-128"/>
            </a:endParaRPr>
          </a:p>
          <a:p>
            <a:r>
              <a:rPr lang="en-US" altLang="ja-JP" sz="1500" b="1" dirty="0">
                <a:latin typeface="Meiryo UI" panose="020B0604030504040204" pitchFamily="50" charset="-128"/>
                <a:ea typeface="Meiryo UI" panose="020B0604030504040204" pitchFamily="50" charset="-128"/>
              </a:rPr>
              <a:t>(</a:t>
            </a:r>
            <a:r>
              <a:rPr lang="ja-JP" altLang="en-US" sz="1500" b="1" dirty="0">
                <a:latin typeface="Meiryo UI" panose="020B0604030504040204" pitchFamily="50" charset="-128"/>
                <a:ea typeface="Meiryo UI" panose="020B0604030504040204" pitchFamily="50" charset="-128"/>
              </a:rPr>
              <a:t>料金は変わらない</a:t>
            </a:r>
            <a:r>
              <a:rPr lang="en-US" altLang="ja-JP" sz="1500" b="1" dirty="0">
                <a:latin typeface="Meiryo UI" panose="020B0604030504040204" pitchFamily="50" charset="-128"/>
                <a:ea typeface="Meiryo UI" panose="020B0604030504040204" pitchFamily="50" charset="-128"/>
              </a:rPr>
              <a:t>)</a:t>
            </a:r>
            <a:endParaRPr lang="ja-JP" altLang="en-US" sz="15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750622" y="3591037"/>
            <a:ext cx="2464858" cy="392415"/>
          </a:xfrm>
          <a:prstGeom prst="rect">
            <a:avLst/>
          </a:prstGeom>
          <a:noFill/>
        </p:spPr>
        <p:txBody>
          <a:bodyPr wrap="none" lIns="68580" tIns="34290" rIns="68580" bIns="34290" rtlCol="0">
            <a:spAutoFit/>
          </a:bodyPr>
          <a:lstStyle/>
          <a:p>
            <a:r>
              <a:rPr lang="ja-JP" altLang="en-US" sz="2100" b="1" dirty="0">
                <a:ln>
                  <a:solidFill>
                    <a:schemeClr val="tx1"/>
                  </a:solidFill>
                </a:ln>
                <a:solidFill>
                  <a:schemeClr val="bg1"/>
                </a:solidFill>
                <a:latin typeface="Meiryo UI" panose="020B0604030504040204" pitchFamily="50" charset="-128"/>
                <a:ea typeface="Meiryo UI" panose="020B0604030504040204" pitchFamily="50" charset="-128"/>
              </a:rPr>
              <a:t>一つにして溶けるのか</a:t>
            </a:r>
          </a:p>
        </p:txBody>
      </p:sp>
      <p:sp>
        <p:nvSpPr>
          <p:cNvPr id="28" name="テキスト ボックス 27"/>
          <p:cNvSpPr txBox="1"/>
          <p:nvPr/>
        </p:nvSpPr>
        <p:spPr>
          <a:xfrm>
            <a:off x="5398242" y="4153997"/>
            <a:ext cx="2062103" cy="623248"/>
          </a:xfrm>
          <a:prstGeom prst="rect">
            <a:avLst/>
          </a:prstGeom>
          <a:noFill/>
        </p:spPr>
        <p:txBody>
          <a:bodyPr wrap="none" lIns="68580" tIns="34290" rIns="68580" bIns="34290" rtlCol="0">
            <a:spAutoFit/>
          </a:bodyPr>
          <a:lstStyle/>
          <a:p>
            <a:r>
              <a:rPr lang="ja-JP" altLang="en-US" sz="1800" b="1" dirty="0">
                <a:latin typeface="Meiryo UI" panose="020B0604030504040204" pitchFamily="50" charset="-128"/>
                <a:ea typeface="Meiryo UI" panose="020B0604030504040204" pitchFamily="50" charset="-128"/>
              </a:rPr>
              <a:t>そもそも袋内で</a:t>
            </a:r>
            <a:endParaRPr lang="en-US" altLang="ja-JP" sz="1800" b="1" dirty="0">
              <a:latin typeface="Meiryo UI" panose="020B0604030504040204" pitchFamily="50" charset="-128"/>
              <a:ea typeface="Meiryo UI" panose="020B0604030504040204" pitchFamily="50" charset="-128"/>
            </a:endParaRPr>
          </a:p>
          <a:p>
            <a:r>
              <a:rPr lang="ja-JP" altLang="en-US" sz="1800" b="1" dirty="0">
                <a:latin typeface="Meiryo UI" panose="020B0604030504040204" pitchFamily="50" charset="-128"/>
                <a:ea typeface="Meiryo UI" panose="020B0604030504040204" pitchFamily="50" charset="-128"/>
              </a:rPr>
              <a:t>固まってしまうかも・・</a:t>
            </a:r>
          </a:p>
        </p:txBody>
      </p:sp>
      <p:grpSp>
        <p:nvGrpSpPr>
          <p:cNvPr id="29" name="グループ化 28"/>
          <p:cNvGrpSpPr/>
          <p:nvPr/>
        </p:nvGrpSpPr>
        <p:grpSpPr>
          <a:xfrm>
            <a:off x="1840131" y="965258"/>
            <a:ext cx="1533076" cy="369332"/>
            <a:chOff x="165032" y="2255441"/>
            <a:chExt cx="2044101" cy="492443"/>
          </a:xfrm>
        </p:grpSpPr>
        <p:sp>
          <p:nvSpPr>
            <p:cNvPr id="30" name="正方形/長方形 29"/>
            <p:cNvSpPr/>
            <p:nvPr/>
          </p:nvSpPr>
          <p:spPr>
            <a:xfrm>
              <a:off x="165032" y="2258460"/>
              <a:ext cx="2037098" cy="469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Text Box 2"/>
            <p:cNvSpPr txBox="1">
              <a:spLocks noChangeArrowheads="1"/>
            </p:cNvSpPr>
            <p:nvPr/>
          </p:nvSpPr>
          <p:spPr bwMode="auto">
            <a:xfrm>
              <a:off x="171824" y="2255441"/>
              <a:ext cx="203730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1800" dirty="0">
                  <a:effectLst>
                    <a:outerShdw blurRad="38100" dist="38100" dir="2700000" algn="tl">
                      <a:srgbClr val="000000"/>
                    </a:outerShdw>
                  </a:effectLst>
                  <a:latin typeface="Meiryo UI" panose="020B0604030504040204" pitchFamily="50" charset="-128"/>
                  <a:ea typeface="Meiryo UI" panose="020B0604030504040204" pitchFamily="50" charset="-128"/>
                </a:rPr>
                <a:t>販売側の都合</a:t>
              </a:r>
            </a:p>
          </p:txBody>
        </p:sp>
      </p:grpSp>
      <p:sp>
        <p:nvSpPr>
          <p:cNvPr id="34" name="テキスト ボックス 33"/>
          <p:cNvSpPr txBox="1"/>
          <p:nvPr/>
        </p:nvSpPr>
        <p:spPr>
          <a:xfrm>
            <a:off x="1231705" y="970896"/>
            <a:ext cx="600164" cy="346249"/>
          </a:xfrm>
          <a:prstGeom prst="rect">
            <a:avLst/>
          </a:prstGeom>
          <a:ln/>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真因</a:t>
            </a:r>
            <a:endParaRPr lang="en-US" altLang="ja-JP" sz="18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71317946"/>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1316" y="802135"/>
            <a:ext cx="2883662" cy="4089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90891" y="363554"/>
            <a:ext cx="1065437" cy="438581"/>
          </a:xfrm>
          <a:prstGeom prst="rect">
            <a:avLst/>
          </a:prstGeom>
          <a:noFill/>
        </p:spPr>
        <p:txBody>
          <a:bodyPr wrap="none" lIns="68580" tIns="34290" rIns="68580" bIns="34290" rtlCol="0">
            <a:spAutoFit/>
          </a:bodyPr>
          <a:lstStyle/>
          <a:p>
            <a:r>
              <a:rPr lang="ja-JP" altLang="en-US" sz="2400" b="1" dirty="0"/>
              <a:t>問題点</a:t>
            </a:r>
          </a:p>
        </p:txBody>
      </p:sp>
      <p:sp>
        <p:nvSpPr>
          <p:cNvPr id="17" name="正方形/長方形 16"/>
          <p:cNvSpPr/>
          <p:nvPr/>
        </p:nvSpPr>
        <p:spPr>
          <a:xfrm>
            <a:off x="3106756" y="802134"/>
            <a:ext cx="2883662" cy="4089355"/>
          </a:xfrm>
          <a:prstGeom prst="rect">
            <a:avLst/>
          </a:prstGeom>
          <a:solidFill>
            <a:srgbClr val="7C1E5A"/>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8" name="正方形/長方形 17"/>
          <p:cNvSpPr/>
          <p:nvPr/>
        </p:nvSpPr>
        <p:spPr>
          <a:xfrm>
            <a:off x="6188725" y="802134"/>
            <a:ext cx="2883662" cy="4089355"/>
          </a:xfrm>
          <a:prstGeom prst="rect">
            <a:avLst/>
          </a:prstGeom>
          <a:solidFill>
            <a:srgbClr val="9133AB"/>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082" y="969399"/>
            <a:ext cx="2596422" cy="1947317"/>
          </a:xfrm>
          <a:prstGeom prst="rect">
            <a:avLst/>
          </a:prstGeom>
          <a:ln w="57150">
            <a:solidFill>
              <a:schemeClr val="tx1"/>
            </a:solidFill>
          </a:ln>
        </p:spPr>
      </p:pic>
      <p:sp>
        <p:nvSpPr>
          <p:cNvPr id="29" name="正方形/長方形 28"/>
          <p:cNvSpPr/>
          <p:nvPr/>
        </p:nvSpPr>
        <p:spPr>
          <a:xfrm>
            <a:off x="90892" y="3367136"/>
            <a:ext cx="2759723" cy="144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1" name="正方形/長方形 30"/>
          <p:cNvSpPr/>
          <p:nvPr/>
        </p:nvSpPr>
        <p:spPr>
          <a:xfrm>
            <a:off x="3176989" y="3375398"/>
            <a:ext cx="2759723" cy="144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2" name="正方形/長方形 31"/>
          <p:cNvSpPr/>
          <p:nvPr/>
        </p:nvSpPr>
        <p:spPr>
          <a:xfrm>
            <a:off x="6250694" y="3365265"/>
            <a:ext cx="2759723" cy="144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1" name="テキスト ボックス 20"/>
          <p:cNvSpPr txBox="1"/>
          <p:nvPr/>
        </p:nvSpPr>
        <p:spPr>
          <a:xfrm>
            <a:off x="3246086" y="3548630"/>
            <a:ext cx="2600712" cy="1131079"/>
          </a:xfrm>
          <a:prstGeom prst="rect">
            <a:avLst/>
          </a:prstGeom>
          <a:noFill/>
        </p:spPr>
        <p:txBody>
          <a:bodyPr wrap="none" lIns="68580" tIns="34290" rIns="68580" bIns="34290" rtlCol="0">
            <a:spAutoFit/>
          </a:bodyPr>
          <a:lstStyle/>
          <a:p>
            <a:r>
              <a:rPr lang="ja-JP" altLang="en-US" sz="2100" b="1" dirty="0"/>
              <a:t>柵があり</a:t>
            </a:r>
            <a:endParaRPr lang="en-US" altLang="ja-JP" sz="2100" b="1" dirty="0"/>
          </a:p>
          <a:p>
            <a:r>
              <a:rPr lang="ja-JP" altLang="en-US" sz="2100" b="1" dirty="0"/>
              <a:t>リフトで直接の移動が</a:t>
            </a:r>
            <a:endParaRPr lang="en-US" altLang="ja-JP" sz="2100" b="1" dirty="0"/>
          </a:p>
          <a:p>
            <a:r>
              <a:rPr lang="ja-JP" altLang="en-US" sz="2100" b="1" dirty="0"/>
              <a:t>　　　　　</a:t>
            </a:r>
            <a:r>
              <a:rPr lang="ja-JP" altLang="en-US"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不可</a:t>
            </a:r>
          </a:p>
        </p:txBody>
      </p:sp>
      <p:sp>
        <p:nvSpPr>
          <p:cNvPr id="35" name="正方形/長方形 34"/>
          <p:cNvSpPr/>
          <p:nvPr/>
        </p:nvSpPr>
        <p:spPr>
          <a:xfrm>
            <a:off x="3168726" y="2984557"/>
            <a:ext cx="1012491" cy="301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6" name="正方形/長方形 35"/>
          <p:cNvSpPr/>
          <p:nvPr/>
        </p:nvSpPr>
        <p:spPr>
          <a:xfrm>
            <a:off x="6242872" y="2993514"/>
            <a:ext cx="1012491" cy="301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 name="正方形/長方形 3"/>
          <p:cNvSpPr/>
          <p:nvPr/>
        </p:nvSpPr>
        <p:spPr>
          <a:xfrm>
            <a:off x="82629" y="3005511"/>
            <a:ext cx="1012491" cy="301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4" name="テキスト ボックス 23"/>
          <p:cNvSpPr txBox="1"/>
          <p:nvPr/>
        </p:nvSpPr>
        <p:spPr>
          <a:xfrm>
            <a:off x="36745" y="2995538"/>
            <a:ext cx="1066638" cy="346249"/>
          </a:xfrm>
          <a:prstGeom prst="rect">
            <a:avLst/>
          </a:prstGeom>
          <a:noFill/>
        </p:spPr>
        <p:txBody>
          <a:bodyPr wrap="none" lIns="68580" tIns="34290" rIns="68580" bIns="34290" rtlCol="0">
            <a:spAutoFit/>
          </a:bodyPr>
          <a:lstStyle/>
          <a:p>
            <a:r>
              <a:rPr lang="ja-JP" altLang="en-US" sz="1800" b="1" dirty="0"/>
              <a:t>問題点①</a:t>
            </a:r>
          </a:p>
        </p:txBody>
      </p:sp>
      <p:sp>
        <p:nvSpPr>
          <p:cNvPr id="25" name="テキスト ボックス 24"/>
          <p:cNvSpPr txBox="1"/>
          <p:nvPr/>
        </p:nvSpPr>
        <p:spPr>
          <a:xfrm>
            <a:off x="3115019" y="2986492"/>
            <a:ext cx="1066638" cy="346249"/>
          </a:xfrm>
          <a:prstGeom prst="rect">
            <a:avLst/>
          </a:prstGeom>
          <a:noFill/>
        </p:spPr>
        <p:txBody>
          <a:bodyPr wrap="none" lIns="68580" tIns="34290" rIns="68580" bIns="34290" rtlCol="0">
            <a:spAutoFit/>
          </a:bodyPr>
          <a:lstStyle/>
          <a:p>
            <a:r>
              <a:rPr lang="ja-JP" altLang="en-US" sz="1800" b="1" dirty="0"/>
              <a:t>問題点②</a:t>
            </a:r>
          </a:p>
        </p:txBody>
      </p:sp>
      <p:sp>
        <p:nvSpPr>
          <p:cNvPr id="26" name="テキスト ボックス 25"/>
          <p:cNvSpPr txBox="1"/>
          <p:nvPr/>
        </p:nvSpPr>
        <p:spPr>
          <a:xfrm>
            <a:off x="6188725" y="2993509"/>
            <a:ext cx="1066638" cy="346249"/>
          </a:xfrm>
          <a:prstGeom prst="rect">
            <a:avLst/>
          </a:prstGeom>
          <a:noFill/>
        </p:spPr>
        <p:txBody>
          <a:bodyPr wrap="none" lIns="68580" tIns="34290" rIns="68580" bIns="34290" rtlCol="0">
            <a:spAutoFit/>
          </a:bodyPr>
          <a:lstStyle/>
          <a:p>
            <a:r>
              <a:rPr lang="ja-JP" altLang="en-US" sz="1800" b="1" dirty="0"/>
              <a:t>問題点③</a:t>
            </a:r>
          </a:p>
        </p:txBody>
      </p:sp>
      <p:sp>
        <p:nvSpPr>
          <p:cNvPr id="37" name="テキスト ボックス 36"/>
          <p:cNvSpPr txBox="1"/>
          <p:nvPr/>
        </p:nvSpPr>
        <p:spPr>
          <a:xfrm>
            <a:off x="131324" y="3581681"/>
            <a:ext cx="2678859" cy="1038746"/>
          </a:xfrm>
          <a:prstGeom prst="rect">
            <a:avLst/>
          </a:prstGeom>
          <a:noFill/>
        </p:spPr>
        <p:txBody>
          <a:bodyPr wrap="none" lIns="68580" tIns="34290" rIns="68580" bIns="34290" rtlCol="0">
            <a:spAutoFit/>
          </a:bodyPr>
          <a:lstStyle/>
          <a:p>
            <a:r>
              <a:rPr lang="en-US" altLang="ja-JP" sz="2100" b="1" dirty="0"/>
              <a:t>H</a:t>
            </a:r>
            <a:r>
              <a:rPr lang="ja-JP" altLang="en-US" sz="2100" b="1" dirty="0"/>
              <a:t>鋼があり</a:t>
            </a:r>
            <a:endParaRPr lang="en-US" altLang="ja-JP" sz="2100" b="1" dirty="0"/>
          </a:p>
          <a:p>
            <a:r>
              <a:rPr lang="ja-JP" altLang="en-US" sz="1800" b="1" dirty="0"/>
              <a:t>クレーンで超えられるかが</a:t>
            </a:r>
            <a:endParaRPr lang="en-US" altLang="ja-JP" sz="1800" b="1" dirty="0"/>
          </a:p>
          <a:p>
            <a:r>
              <a:rPr lang="ja-JP" altLang="en-US" sz="1800" b="1" dirty="0"/>
              <a:t>　</a:t>
            </a:r>
            <a:r>
              <a:rPr lang="ja-JP" altLang="en-US" sz="1200" b="1" dirty="0"/>
              <a:t>　　</a:t>
            </a:r>
            <a:r>
              <a:rPr lang="ja-JP" altLang="en-US" sz="1800" b="1" dirty="0"/>
              <a:t>　</a:t>
            </a:r>
            <a:r>
              <a:rPr lang="ja-JP" alt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わからない</a:t>
            </a:r>
            <a:endParaRPr lang="ja-JP" alt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8" name="テキスト ボックス 37"/>
          <p:cNvSpPr txBox="1"/>
          <p:nvPr/>
        </p:nvSpPr>
        <p:spPr>
          <a:xfrm>
            <a:off x="6176330" y="3567310"/>
            <a:ext cx="2908489" cy="946413"/>
          </a:xfrm>
          <a:prstGeom prst="rect">
            <a:avLst/>
          </a:prstGeom>
          <a:noFill/>
        </p:spPr>
        <p:txBody>
          <a:bodyPr wrap="none" lIns="68580" tIns="34290" rIns="68580" bIns="34290" rtlCol="0">
            <a:spAutoFit/>
          </a:bodyPr>
          <a:lstStyle/>
          <a:p>
            <a:r>
              <a:rPr lang="ja-JP" altLang="en-US" sz="1800" b="1" dirty="0"/>
              <a:t>石鹼を</a:t>
            </a:r>
            <a:endParaRPr lang="en-US" altLang="ja-JP" sz="1800" b="1" dirty="0"/>
          </a:p>
          <a:p>
            <a:r>
              <a:rPr lang="ja-JP" altLang="en-US" sz="1800" b="1" dirty="0"/>
              <a:t>一袋にまとめるため塊になり</a:t>
            </a:r>
            <a:endParaRPr lang="en-US" altLang="ja-JP" sz="1800" b="1" dirty="0"/>
          </a:p>
          <a:p>
            <a:r>
              <a:rPr lang="ja-JP" altLang="en-US"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出ない可能性があり</a:t>
            </a:r>
            <a:endParaRPr lang="ja-JP" altLang="en-US"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26" y="961136"/>
            <a:ext cx="2596422" cy="1947317"/>
          </a:xfrm>
          <a:prstGeom prst="rect">
            <a:avLst/>
          </a:prstGeom>
          <a:ln w="57150">
            <a:solidFill>
              <a:schemeClr val="tx1"/>
            </a:solidFill>
          </a:ln>
        </p:spPr>
      </p:pic>
      <p:pic>
        <p:nvPicPr>
          <p:cNvPr id="27" name="図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484" y="961136"/>
            <a:ext cx="2596422" cy="1947317"/>
          </a:xfrm>
          <a:prstGeom prst="rect">
            <a:avLst/>
          </a:prstGeom>
          <a:ln w="57150">
            <a:solidFill>
              <a:schemeClr val="tx1"/>
            </a:solidFill>
          </a:ln>
        </p:spPr>
      </p:pic>
    </p:spTree>
    <p:extLst>
      <p:ext uri="{BB962C8B-B14F-4D97-AF65-F5344CB8AC3E}">
        <p14:creationId xmlns:p14="http://schemas.microsoft.com/office/powerpoint/2010/main" val="176125695"/>
      </p:ext>
    </p:extLst>
  </p:cSld>
  <p:clrMapOvr>
    <a:masterClrMapping/>
  </p:clrMapOvr>
  <mc:AlternateContent xmlns:mc="http://schemas.openxmlformats.org/markup-compatibility/2006" xmlns:p14="http://schemas.microsoft.com/office/powerpoint/2010/main">
    <mc:Choice Requires="p14">
      <p:transition spd="slow" p14:dur="2000" advTm="11977"/>
    </mc:Choice>
    <mc:Fallback xmlns="">
      <p:transition spd="slow" advTm="1197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90892" y="363554"/>
            <a:ext cx="2901275" cy="438581"/>
          </a:xfrm>
          <a:prstGeom prst="rect">
            <a:avLst/>
          </a:prstGeom>
          <a:noFill/>
        </p:spPr>
        <p:txBody>
          <a:bodyPr wrap="none" lIns="68580" tIns="34290" rIns="68580" bIns="34290" rtlCol="0">
            <a:spAutoFit/>
          </a:bodyPr>
          <a:lstStyle/>
          <a:p>
            <a:r>
              <a:rPr lang="ja-JP" altLang="en-US" sz="2400" b="1" dirty="0"/>
              <a:t>実施計画：テスト実施</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95" y="1130454"/>
            <a:ext cx="3341806" cy="2506354"/>
          </a:xfrm>
          <a:prstGeom prst="rect">
            <a:avLst/>
          </a:prstGeom>
          <a:ln w="57150">
            <a:solidFill>
              <a:schemeClr val="tx1"/>
            </a:solidFill>
          </a:ln>
        </p:spPr>
      </p:pic>
      <p:sp>
        <p:nvSpPr>
          <p:cNvPr id="13" name="テキスト ボックス 12"/>
          <p:cNvSpPr txBox="1"/>
          <p:nvPr/>
        </p:nvSpPr>
        <p:spPr>
          <a:xfrm>
            <a:off x="2274523" y="3966951"/>
            <a:ext cx="4913846" cy="807914"/>
          </a:xfrm>
          <a:prstGeom prst="rect">
            <a:avLst/>
          </a:prstGeom>
          <a:noFill/>
        </p:spPr>
        <p:txBody>
          <a:bodyPr wrap="none" lIns="68580" tIns="34290" rIns="68580" bIns="34290" rtlCol="0">
            <a:spAutoFit/>
          </a:bodyPr>
          <a:lstStyle/>
          <a:p>
            <a:r>
              <a:rPr lang="ja-JP" altLang="en-US" sz="2400" b="1" dirty="0"/>
              <a:t>問題点①、②、➂を検証するため</a:t>
            </a:r>
            <a:endParaRPr lang="en-US" altLang="ja-JP" sz="2400" b="1" dirty="0"/>
          </a:p>
          <a:p>
            <a:r>
              <a:rPr lang="ja-JP" altLang="en-US" sz="2400" b="1" dirty="0"/>
              <a:t>予めショット玉のフレコンを使いテスト</a:t>
            </a:r>
          </a:p>
        </p:txBody>
      </p:sp>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564" y="1111775"/>
            <a:ext cx="3341806" cy="2506355"/>
          </a:xfrm>
          <a:prstGeom prst="rect">
            <a:avLst/>
          </a:prstGeom>
          <a:ln w="57150">
            <a:solidFill>
              <a:schemeClr val="tx1"/>
            </a:solidFill>
          </a:ln>
        </p:spPr>
      </p:pic>
      <p:sp>
        <p:nvSpPr>
          <p:cNvPr id="11" name="右矢印 10"/>
          <p:cNvSpPr/>
          <p:nvPr/>
        </p:nvSpPr>
        <p:spPr>
          <a:xfrm>
            <a:off x="4065224" y="2230916"/>
            <a:ext cx="733806" cy="36347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Tree>
    <p:extLst>
      <p:ext uri="{BB962C8B-B14F-4D97-AF65-F5344CB8AC3E}">
        <p14:creationId xmlns:p14="http://schemas.microsoft.com/office/powerpoint/2010/main" val="2712772436"/>
      </p:ext>
    </p:extLst>
  </p:cSld>
  <p:clrMapOvr>
    <a:masterClrMapping/>
  </p:clrMapOvr>
  <mc:AlternateContent xmlns:mc="http://schemas.openxmlformats.org/markup-compatibility/2006" xmlns:p14="http://schemas.microsoft.com/office/powerpoint/2010/main">
    <mc:Choice Requires="p14">
      <p:transition spd="slow" p14:dur="2000" advTm="7872"/>
    </mc:Choice>
    <mc:Fallback xmlns="">
      <p:transition spd="slow" advTm="787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3" name="Text Box 10"/>
          <p:cNvSpPr txBox="1">
            <a:spLocks noChangeArrowheads="1"/>
          </p:cNvSpPr>
          <p:nvPr/>
        </p:nvSpPr>
        <p:spPr bwMode="auto">
          <a:xfrm>
            <a:off x="6809680" y="127679"/>
            <a:ext cx="2245423"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b="1" spc="38" dirty="0">
                <a:ln w="11430"/>
                <a:solidFill>
                  <a:sysClr val="windowText" lastClr="000000"/>
                </a:soli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15</a:t>
            </a:r>
            <a:r>
              <a:rPr lang="ja-JP" altLang="en-US" sz="2000" b="1" spc="38" dirty="0">
                <a:ln w="11430"/>
                <a:solidFill>
                  <a:sysClr val="windowText" lastClr="000000"/>
                </a:soli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点以上まで掲載</a:t>
            </a:r>
            <a:endParaRPr lang="en-US" altLang="ja-JP" sz="2000" b="1" spc="38" dirty="0">
              <a:ln w="11430"/>
              <a:solidFill>
                <a:sysClr val="windowText" lastClr="000000"/>
              </a:soli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554096045"/>
              </p:ext>
            </p:extLst>
          </p:nvPr>
        </p:nvGraphicFramePr>
        <p:xfrm>
          <a:off x="65285" y="481730"/>
          <a:ext cx="8972789" cy="3383280"/>
        </p:xfrm>
        <a:graphic>
          <a:graphicData uri="http://schemas.openxmlformats.org/drawingml/2006/table">
            <a:tbl>
              <a:tblPr firstRow="1" bandRow="1">
                <a:tableStyleId>{8799B23B-EC83-4686-B30A-512413B5E67A}</a:tableStyleId>
              </a:tblPr>
              <a:tblGrid>
                <a:gridCol w="3638789">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278130">
                <a:tc>
                  <a:txBody>
                    <a:bodyPr/>
                    <a:lstStyle/>
                    <a:p>
                      <a:pPr algn="ctr"/>
                      <a:r>
                        <a:rPr kumimoji="1" lang="ja-JP" altLang="en-US" sz="1400" dirty="0"/>
                        <a:t>候補</a:t>
                      </a:r>
                    </a:p>
                  </a:txBody>
                  <a:tcPr marL="68580" marR="68580" marT="34290" marB="34290" anchor="ctr">
                    <a:solidFill>
                      <a:schemeClr val="accent3">
                        <a:lumMod val="40000"/>
                        <a:lumOff val="60000"/>
                      </a:schemeClr>
                    </a:solidFill>
                  </a:tcPr>
                </a:tc>
                <a:tc>
                  <a:txBody>
                    <a:bodyPr/>
                    <a:lstStyle/>
                    <a:p>
                      <a:pPr algn="ctr"/>
                      <a:r>
                        <a:rPr kumimoji="1" lang="ja-JP" altLang="en-US" sz="1400" dirty="0"/>
                        <a:t>危険度</a:t>
                      </a:r>
                    </a:p>
                  </a:txBody>
                  <a:tcPr marL="68580" marR="68580" marT="34290" marB="34290" anchor="ctr">
                    <a:solidFill>
                      <a:schemeClr val="accent3">
                        <a:lumMod val="40000"/>
                        <a:lumOff val="60000"/>
                      </a:schemeClr>
                    </a:solidFill>
                  </a:tcPr>
                </a:tc>
                <a:tc>
                  <a:txBody>
                    <a:bodyPr/>
                    <a:lstStyle/>
                    <a:p>
                      <a:pPr algn="ctr"/>
                      <a:r>
                        <a:rPr kumimoji="1" lang="ja-JP" altLang="en-US" sz="1400" dirty="0"/>
                        <a:t>実現性</a:t>
                      </a:r>
                    </a:p>
                  </a:txBody>
                  <a:tcPr marL="68580" marR="68580" marT="34290" marB="34290" anchor="ctr">
                    <a:solidFill>
                      <a:schemeClr val="accent3">
                        <a:lumMod val="40000"/>
                        <a:lumOff val="60000"/>
                      </a:schemeClr>
                    </a:solidFill>
                  </a:tcPr>
                </a:tc>
                <a:tc>
                  <a:txBody>
                    <a:bodyPr/>
                    <a:lstStyle/>
                    <a:p>
                      <a:pPr algn="ctr"/>
                      <a:r>
                        <a:rPr kumimoji="1" lang="ja-JP" altLang="en-US" sz="1400" dirty="0"/>
                        <a:t>重要性</a:t>
                      </a:r>
                    </a:p>
                  </a:txBody>
                  <a:tcPr marL="68580" marR="68580" marT="34290" marB="34290" anchor="ctr">
                    <a:solidFill>
                      <a:schemeClr val="accent3">
                        <a:lumMod val="40000"/>
                        <a:lumOff val="60000"/>
                      </a:schemeClr>
                    </a:solidFill>
                  </a:tcPr>
                </a:tc>
                <a:tc>
                  <a:txBody>
                    <a:bodyPr/>
                    <a:lstStyle/>
                    <a:p>
                      <a:pPr algn="ctr"/>
                      <a:r>
                        <a:rPr kumimoji="1" lang="ja-JP" altLang="en-US" sz="1400" dirty="0"/>
                        <a:t>緊急性</a:t>
                      </a:r>
                    </a:p>
                  </a:txBody>
                  <a:tcPr marL="68580" marR="68580" marT="34290" marB="34290" anchor="ctr">
                    <a:solidFill>
                      <a:schemeClr val="accent3">
                        <a:lumMod val="40000"/>
                        <a:lumOff val="60000"/>
                      </a:schemeClr>
                    </a:solidFill>
                  </a:tcPr>
                </a:tc>
                <a:tc>
                  <a:txBody>
                    <a:bodyPr/>
                    <a:lstStyle/>
                    <a:p>
                      <a:pPr algn="ctr"/>
                      <a:r>
                        <a:rPr kumimoji="1" lang="ja-JP" altLang="en-US" sz="1400" dirty="0"/>
                        <a:t>コスト</a:t>
                      </a:r>
                    </a:p>
                  </a:txBody>
                  <a:tcPr marL="68580" marR="68580" marT="34290" marB="34290" anchor="ctr">
                    <a:solidFill>
                      <a:schemeClr val="accent3">
                        <a:lumMod val="40000"/>
                        <a:lumOff val="60000"/>
                      </a:schemeClr>
                    </a:solidFill>
                  </a:tcPr>
                </a:tc>
                <a:tc>
                  <a:txBody>
                    <a:bodyPr/>
                    <a:lstStyle/>
                    <a:p>
                      <a:pPr algn="ctr"/>
                      <a:r>
                        <a:rPr kumimoji="1" lang="ja-JP" altLang="en-US" sz="1400" dirty="0"/>
                        <a:t>効果</a:t>
                      </a:r>
                    </a:p>
                  </a:txBody>
                  <a:tcPr marL="68580" marR="68580" marT="34290" marB="34290" anchor="ctr">
                    <a:solidFill>
                      <a:schemeClr val="accent3">
                        <a:lumMod val="40000"/>
                        <a:lumOff val="60000"/>
                      </a:schemeClr>
                    </a:solidFill>
                  </a:tcPr>
                </a:tc>
                <a:tc>
                  <a:txBody>
                    <a:bodyPr/>
                    <a:lstStyle/>
                    <a:p>
                      <a:pPr algn="ctr"/>
                      <a:r>
                        <a:rPr kumimoji="1" lang="ja-JP" altLang="en-US" sz="1400" dirty="0"/>
                        <a:t>合計</a:t>
                      </a:r>
                    </a:p>
                  </a:txBody>
                  <a:tcPr marL="68580" marR="68580" marT="34290" marB="34290" anchor="ctr">
                    <a:solidFill>
                      <a:schemeClr val="accent3">
                        <a:lumMod val="40000"/>
                        <a:lumOff val="60000"/>
                      </a:schemeClr>
                    </a:solidFill>
                  </a:tcPr>
                </a:tc>
                <a:extLst>
                  <a:ext uri="{0D108BD9-81ED-4DB2-BD59-A6C34878D82A}">
                    <a16:rowId xmlns:a16="http://schemas.microsoft.com/office/drawing/2014/main" val="10000"/>
                  </a:ext>
                </a:extLst>
              </a:tr>
              <a:tr h="278130">
                <a:tc>
                  <a:txBody>
                    <a:bodyPr/>
                    <a:lstStyle/>
                    <a:p>
                      <a:pPr algn="ctr"/>
                      <a:r>
                        <a:rPr kumimoji="1" lang="ja-JP" altLang="en-US" sz="1100" dirty="0"/>
                        <a:t>ショット出入口の飛散防止</a:t>
                      </a:r>
                      <a:endParaRPr kumimoji="1" lang="en-US" altLang="ja-JP" sz="1100" dirty="0"/>
                    </a:p>
                  </a:txBody>
                  <a:tcPr marL="68580" marR="68580" marT="34290" marB="34290" anchor="ctr">
                    <a:solidFill>
                      <a:schemeClr val="accent2">
                        <a:lumMod val="40000"/>
                        <a:lumOff val="60000"/>
                      </a:schemeClr>
                    </a:solidFill>
                  </a:tcPr>
                </a:tc>
                <a:tc>
                  <a:txBody>
                    <a:bodyPr/>
                    <a:lstStyle/>
                    <a:p>
                      <a:pPr algn="ctr"/>
                      <a:r>
                        <a:rPr kumimoji="1" lang="en-US" altLang="ja-JP" sz="1400" dirty="0"/>
                        <a:t>3</a:t>
                      </a:r>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5</a:t>
                      </a:r>
                    </a:p>
                  </a:txBody>
                  <a:tcPr marL="68580" marR="68580" marT="34290" marB="34290" anchor="ctr">
                    <a:solidFill>
                      <a:schemeClr val="bg1"/>
                    </a:solidFill>
                  </a:tcPr>
                </a:tc>
                <a:tc>
                  <a:txBody>
                    <a:bodyPr/>
                    <a:lstStyle/>
                    <a:p>
                      <a:pPr algn="ctr"/>
                      <a:r>
                        <a:rPr kumimoji="1" lang="en-US" altLang="ja-JP" sz="1400" dirty="0"/>
                        <a:t>21</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1"/>
                  </a:ext>
                </a:extLst>
              </a:tr>
              <a:tr h="278130">
                <a:tc>
                  <a:txBody>
                    <a:bodyPr/>
                    <a:lstStyle/>
                    <a:p>
                      <a:pPr algn="ctr"/>
                      <a:r>
                        <a:rPr kumimoji="1" lang="ja-JP" altLang="en-US" sz="1100" dirty="0"/>
                        <a:t>トラバーサー操作盤の増設</a:t>
                      </a:r>
                    </a:p>
                  </a:txBody>
                  <a:tcPr marL="68580" marR="68580" marT="34290" marB="34290" anchor="ctr">
                    <a:solidFill>
                      <a:schemeClr val="accent2">
                        <a:lumMod val="40000"/>
                        <a:lumOff val="60000"/>
                      </a:schemeClr>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19</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2"/>
                  </a:ext>
                </a:extLst>
              </a:tr>
              <a:tr h="278130">
                <a:tc>
                  <a:txBody>
                    <a:bodyPr/>
                    <a:lstStyle/>
                    <a:p>
                      <a:pPr algn="ctr"/>
                      <a:r>
                        <a:rPr kumimoji="1" lang="ja-JP" altLang="en-US" sz="1200" dirty="0"/>
                        <a:t>ボンデ半建浴時間の短縮</a:t>
                      </a:r>
                      <a:endParaRPr kumimoji="1" lang="en-US" altLang="ja-JP" sz="1200" dirty="0"/>
                    </a:p>
                  </a:txBody>
                  <a:tcPr marL="68580" marR="68580" marT="34290" marB="34290" anchor="ctr">
                    <a:solidFill>
                      <a:schemeClr val="accent2">
                        <a:lumMod val="40000"/>
                        <a:lumOff val="60000"/>
                      </a:schemeClr>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5</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20</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3"/>
                  </a:ext>
                </a:extLst>
              </a:tr>
              <a:tr h="278130">
                <a:tc>
                  <a:txBody>
                    <a:bodyPr/>
                    <a:lstStyle/>
                    <a:p>
                      <a:pPr algn="ctr"/>
                      <a:r>
                        <a:rPr kumimoji="1" lang="ja-JP" altLang="en-US" sz="1100" dirty="0"/>
                        <a:t>小本数同時投入により、ボンデ作業効率化</a:t>
                      </a:r>
                    </a:p>
                  </a:txBody>
                  <a:tcPr marL="68580" marR="68580" marT="34290" marB="34290" anchor="ctr">
                    <a:solidFill>
                      <a:schemeClr val="accent2">
                        <a:lumMod val="40000"/>
                        <a:lumOff val="60000"/>
                      </a:schemeClr>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18</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4"/>
                  </a:ext>
                </a:extLst>
              </a:tr>
              <a:tr h="278130">
                <a:tc>
                  <a:txBody>
                    <a:bodyPr/>
                    <a:lstStyle/>
                    <a:p>
                      <a:pPr algn="ctr"/>
                      <a:r>
                        <a:rPr kumimoji="1" lang="ja-JP" altLang="en-US" sz="1100" dirty="0"/>
                        <a:t>液の早期冷却による、建浴準備時間の短縮</a:t>
                      </a:r>
                      <a:endParaRPr kumimoji="1" lang="en-US" altLang="ja-JP" sz="1100" dirty="0"/>
                    </a:p>
                  </a:txBody>
                  <a:tcPr marL="68580" marR="68580" marT="34290" marB="34290" anchor="ctr">
                    <a:solidFill>
                      <a:schemeClr val="accent2">
                        <a:lumMod val="40000"/>
                        <a:lumOff val="60000"/>
                      </a:schemeClr>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17</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5"/>
                  </a:ext>
                </a:extLst>
              </a:tr>
              <a:tr h="278130">
                <a:tc>
                  <a:txBody>
                    <a:bodyPr/>
                    <a:lstStyle/>
                    <a:p>
                      <a:pPr algn="ctr"/>
                      <a:r>
                        <a:rPr kumimoji="1" lang="ja-JP" altLang="en-US" sz="1200" dirty="0"/>
                        <a:t>硫酸建浴時間の短縮</a:t>
                      </a:r>
                    </a:p>
                  </a:txBody>
                  <a:tcPr marL="68580" marR="68580" marT="34290" marB="34290" anchor="ctr">
                    <a:solidFill>
                      <a:schemeClr val="accent2">
                        <a:lumMod val="40000"/>
                        <a:lumOff val="60000"/>
                      </a:schemeClr>
                    </a:solidFill>
                  </a:tcPr>
                </a:tc>
                <a:tc>
                  <a:txBody>
                    <a:bodyPr/>
                    <a:lstStyle/>
                    <a:p>
                      <a:pPr algn="ctr"/>
                      <a:r>
                        <a:rPr kumimoji="1" lang="en-US" altLang="ja-JP" sz="140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5</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20</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6"/>
                  </a:ext>
                </a:extLst>
              </a:tr>
              <a:tr h="278130">
                <a:tc>
                  <a:txBody>
                    <a:bodyPr/>
                    <a:lstStyle/>
                    <a:p>
                      <a:pPr algn="ctr"/>
                      <a:r>
                        <a:rPr kumimoji="1" lang="en-US" altLang="ja-JP" sz="1100" dirty="0"/>
                        <a:t>NC</a:t>
                      </a:r>
                      <a:r>
                        <a:rPr kumimoji="1" lang="ja-JP" altLang="en-US" sz="1100" dirty="0"/>
                        <a:t>完了材、トレー回し方法の見直し</a:t>
                      </a:r>
                      <a:endParaRPr kumimoji="1" lang="en-US" altLang="ja-JP" sz="1100" dirty="0"/>
                    </a:p>
                  </a:txBody>
                  <a:tcPr marL="68580" marR="68580" marT="34290" marB="34290" anchor="ctr">
                    <a:solidFill>
                      <a:schemeClr val="accent2">
                        <a:lumMod val="40000"/>
                        <a:lumOff val="60000"/>
                      </a:schemeClr>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5</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5</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p>
                  </a:txBody>
                  <a:tcPr marL="68580" marR="68580" marT="34290" marB="34290" anchor="ctr">
                    <a:solidFill>
                      <a:schemeClr val="bg1"/>
                    </a:solidFill>
                  </a:tcPr>
                </a:tc>
                <a:tc>
                  <a:txBody>
                    <a:bodyPr/>
                    <a:lstStyle/>
                    <a:p>
                      <a:pPr algn="ctr"/>
                      <a:r>
                        <a:rPr kumimoji="1" lang="en-US" altLang="ja-JP" sz="1400" dirty="0"/>
                        <a:t>23</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7"/>
                  </a:ext>
                </a:extLst>
              </a:tr>
              <a:tr h="278130">
                <a:tc>
                  <a:txBody>
                    <a:bodyPr/>
                    <a:lstStyle/>
                    <a:p>
                      <a:pPr algn="ctr"/>
                      <a:r>
                        <a:rPr kumimoji="1" lang="ja-JP" altLang="en-US" sz="1100" dirty="0"/>
                        <a:t>トレーの角パイプ作業の削減</a:t>
                      </a:r>
                    </a:p>
                  </a:txBody>
                  <a:tcPr marL="68580" marR="68580" marT="34290" marB="34290" anchor="ctr">
                    <a:solidFill>
                      <a:schemeClr val="accent2">
                        <a:lumMod val="40000"/>
                        <a:lumOff val="60000"/>
                      </a:schemeClr>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18</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8"/>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廃却ダイス処理方法の改善</a:t>
                      </a:r>
                    </a:p>
                  </a:txBody>
                  <a:tcPr marL="68580" marR="68580" marT="34290" marB="34290" anchor="ctr">
                    <a:solidFill>
                      <a:schemeClr val="accent2">
                        <a:lumMod val="40000"/>
                        <a:lumOff val="60000"/>
                      </a:schemeClr>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17</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09"/>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建浴準備見直しによる作業時間削減</a:t>
                      </a:r>
                      <a:endParaRPr kumimoji="1" lang="en-US" altLang="ja-JP" sz="1100" dirty="0"/>
                    </a:p>
                  </a:txBody>
                  <a:tcPr marL="68580" marR="68580" marT="34290" marB="34290" anchor="ctr">
                    <a:solidFill>
                      <a:schemeClr val="accent2">
                        <a:lumMod val="40000"/>
                        <a:lumOff val="60000"/>
                      </a:schemeClr>
                    </a:solidFill>
                  </a:tcPr>
                </a:tc>
                <a:tc>
                  <a:txBody>
                    <a:bodyPr/>
                    <a:lstStyle/>
                    <a:p>
                      <a:pPr algn="ctr"/>
                      <a:r>
                        <a:rPr kumimoji="1" lang="en-US" altLang="ja-JP" sz="1400" dirty="0"/>
                        <a:t>5</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5</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5</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26</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10"/>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エクセラフィルターのドラム缶の見える化</a:t>
                      </a:r>
                    </a:p>
                  </a:txBody>
                  <a:tcPr marL="68580" marR="68580" marT="34290" marB="34290" anchor="ctr">
                    <a:solidFill>
                      <a:schemeClr val="accent2">
                        <a:lumMod val="40000"/>
                        <a:lumOff val="60000"/>
                      </a:schemeClr>
                    </a:solidFill>
                  </a:tcPr>
                </a:tc>
                <a:tc>
                  <a:txBody>
                    <a:bodyPr/>
                    <a:lstStyle/>
                    <a:p>
                      <a:pPr algn="ctr"/>
                      <a:r>
                        <a:rPr kumimoji="1" lang="en-US" altLang="ja-JP" sz="1400" dirty="0"/>
                        <a:t>1</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4</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1</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2</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3</a:t>
                      </a:r>
                      <a:endParaRPr kumimoji="1" lang="ja-JP" altLang="en-US" sz="1400" dirty="0"/>
                    </a:p>
                  </a:txBody>
                  <a:tcPr marL="68580" marR="68580" marT="34290" marB="34290" anchor="ctr">
                    <a:solidFill>
                      <a:schemeClr val="bg1"/>
                    </a:solidFill>
                  </a:tcPr>
                </a:tc>
                <a:tc>
                  <a:txBody>
                    <a:bodyPr/>
                    <a:lstStyle/>
                    <a:p>
                      <a:pPr algn="ctr"/>
                      <a:r>
                        <a:rPr kumimoji="1" lang="en-US" altLang="ja-JP" sz="1400" dirty="0"/>
                        <a:t>14</a:t>
                      </a:r>
                      <a:endParaRPr kumimoji="1" lang="ja-JP" altLang="en-US" sz="1400" dirty="0"/>
                    </a:p>
                  </a:txBody>
                  <a:tcPr marL="68580" marR="68580" marT="34290" marB="34290" anchor="ctr">
                    <a:solidFill>
                      <a:schemeClr val="bg1"/>
                    </a:solidFill>
                  </a:tcPr>
                </a:tc>
                <a:extLst>
                  <a:ext uri="{0D108BD9-81ED-4DB2-BD59-A6C34878D82A}">
                    <a16:rowId xmlns:a16="http://schemas.microsoft.com/office/drawing/2014/main" val="10011"/>
                  </a:ext>
                </a:extLst>
              </a:tr>
            </a:tbl>
          </a:graphicData>
        </a:graphic>
      </p:graphicFrame>
      <p:sp>
        <p:nvSpPr>
          <p:cNvPr id="5" name="テキスト ボックス 4"/>
          <p:cNvSpPr txBox="1"/>
          <p:nvPr/>
        </p:nvSpPr>
        <p:spPr>
          <a:xfrm>
            <a:off x="1520756" y="4570486"/>
            <a:ext cx="6362383" cy="484748"/>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2700" b="1" u="sng"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建浴準備見直しによる作業時間削減</a:t>
            </a:r>
            <a:r>
              <a:rPr lang="ja-JP" altLang="en-US"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に決定！</a:t>
            </a:r>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テーマの選定</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72957" y="3986386"/>
            <a:ext cx="8991170" cy="392415"/>
          </a:xfrm>
          <a:prstGeom prst="rect">
            <a:avLst/>
          </a:prstGeom>
          <a:noFill/>
        </p:spPr>
        <p:txBody>
          <a:bodyPr wrap="square" lIns="68580" tIns="34290" rIns="68580" bIns="34290" rtlCol="0">
            <a:spAutoFit/>
          </a:bodyPr>
          <a:lstStyle/>
          <a:p>
            <a:r>
              <a:rPr lang="ja-JP" altLang="en-US" sz="18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製造部長方針の</a:t>
            </a:r>
            <a:r>
              <a:rPr lang="en-US" altLang="ja-JP" sz="18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a:t>
            </a:r>
            <a:r>
              <a:rPr lang="ja-JP" altLang="en-US" sz="1800" b="1" dirty="0">
                <a:ln w="12700" cmpd="sng">
                  <a:solidFill>
                    <a:srgbClr val="FFFFFF"/>
                  </a:solidFill>
                  <a:prstDash val="solid"/>
                  <a:miter lim="800000"/>
                </a:ln>
                <a:solidFill>
                  <a:srgbClr val="FF0000"/>
                </a:solidFill>
                <a:effectLst>
                  <a:outerShdw blurRad="50800" algn="tl" rotWithShape="0">
                    <a:srgbClr val="000000"/>
                  </a:outerShdw>
                </a:effectLst>
                <a:latin typeface="Meiryo UI" panose="020B0604030504040204" pitchFamily="50" charset="-128"/>
                <a:ea typeface="Meiryo UI" panose="020B0604030504040204" pitchFamily="50" charset="-128"/>
              </a:rPr>
              <a:t>標準作業を見直し徹底した無駄作業の削減</a:t>
            </a:r>
            <a:r>
              <a:rPr lang="en-US" altLang="ja-JP" sz="18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a:t>
            </a:r>
            <a:r>
              <a:rPr lang="ja-JP" altLang="en-US" sz="18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に</a:t>
            </a:r>
            <a:r>
              <a:rPr lang="ja-JP" altLang="en-US" sz="21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大きく関連性がある為　</a:t>
            </a:r>
          </a:p>
        </p:txBody>
      </p:sp>
      <p:sp>
        <p:nvSpPr>
          <p:cNvPr id="4" name="正方形/長方形 3"/>
          <p:cNvSpPr/>
          <p:nvPr/>
        </p:nvSpPr>
        <p:spPr>
          <a:xfrm>
            <a:off x="48171" y="3293025"/>
            <a:ext cx="9006815" cy="2626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9498605"/>
      </p:ext>
    </p:extLst>
  </p:cSld>
  <p:clrMapOvr>
    <a:masterClrMapping/>
  </p:clrMapOvr>
  <mc:AlternateContent xmlns:mc="http://schemas.openxmlformats.org/markup-compatibility/2006" xmlns:p14="http://schemas.microsoft.com/office/powerpoint/2010/main">
    <mc:Choice Requires="p14">
      <p:transition spd="slow" p14:dur="2000" advTm="15707"/>
    </mc:Choice>
    <mc:Fallback xmlns="">
      <p:transition spd="slow" advTm="1570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90892" y="363554"/>
            <a:ext cx="2901275" cy="438581"/>
          </a:xfrm>
          <a:prstGeom prst="rect">
            <a:avLst/>
          </a:prstGeom>
          <a:noFill/>
        </p:spPr>
        <p:txBody>
          <a:bodyPr wrap="none" lIns="68580" tIns="34290" rIns="68580" bIns="34290" rtlCol="0">
            <a:spAutoFit/>
          </a:bodyPr>
          <a:lstStyle/>
          <a:p>
            <a:r>
              <a:rPr lang="ja-JP" altLang="en-US" sz="2400" b="1" dirty="0"/>
              <a:t>実施計画：テスト実施</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796" y="1032695"/>
            <a:ext cx="4088334" cy="3066251"/>
          </a:xfrm>
          <a:prstGeom prst="rect">
            <a:avLst/>
          </a:prstGeom>
          <a:ln w="57150">
            <a:solidFill>
              <a:schemeClr val="tx1"/>
            </a:solidFill>
          </a:ln>
        </p:spPr>
      </p:pic>
      <p:sp>
        <p:nvSpPr>
          <p:cNvPr id="8" name="テキスト ボックス 7"/>
          <p:cNvSpPr txBox="1"/>
          <p:nvPr/>
        </p:nvSpPr>
        <p:spPr>
          <a:xfrm>
            <a:off x="4806618" y="4371226"/>
            <a:ext cx="2802690"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専用の解し棒を作製</a:t>
            </a:r>
            <a:endParaRPr lang="en-US" altLang="ja-JP" sz="2400" b="1" dirty="0"/>
          </a:p>
        </p:txBody>
      </p:sp>
      <p:sp>
        <p:nvSpPr>
          <p:cNvPr id="12" name="正方形/長方形 11"/>
          <p:cNvSpPr/>
          <p:nvPr/>
        </p:nvSpPr>
        <p:spPr>
          <a:xfrm>
            <a:off x="389577" y="878928"/>
            <a:ext cx="2883662" cy="4089355"/>
          </a:xfrm>
          <a:prstGeom prst="rect">
            <a:avLst/>
          </a:prstGeom>
          <a:solidFill>
            <a:srgbClr val="9133AB"/>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933" y="1046192"/>
            <a:ext cx="2596422" cy="1947317"/>
          </a:xfrm>
          <a:prstGeom prst="rect">
            <a:avLst/>
          </a:prstGeom>
          <a:ln w="57150">
            <a:solidFill>
              <a:schemeClr val="tx1"/>
            </a:solidFill>
          </a:ln>
        </p:spPr>
      </p:pic>
      <p:sp>
        <p:nvSpPr>
          <p:cNvPr id="16" name="正方形/長方形 15"/>
          <p:cNvSpPr/>
          <p:nvPr/>
        </p:nvSpPr>
        <p:spPr>
          <a:xfrm>
            <a:off x="451545" y="3442058"/>
            <a:ext cx="2759723" cy="144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7" name="正方形/長方形 16"/>
          <p:cNvSpPr/>
          <p:nvPr/>
        </p:nvSpPr>
        <p:spPr>
          <a:xfrm>
            <a:off x="443723" y="3070307"/>
            <a:ext cx="1012491" cy="301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8" name="テキスト ボックス 17"/>
          <p:cNvSpPr txBox="1"/>
          <p:nvPr/>
        </p:nvSpPr>
        <p:spPr>
          <a:xfrm>
            <a:off x="389576" y="3070302"/>
            <a:ext cx="1066638" cy="346249"/>
          </a:xfrm>
          <a:prstGeom prst="rect">
            <a:avLst/>
          </a:prstGeom>
          <a:noFill/>
        </p:spPr>
        <p:txBody>
          <a:bodyPr wrap="none" lIns="68580" tIns="34290" rIns="68580" bIns="34290" rtlCol="0">
            <a:spAutoFit/>
          </a:bodyPr>
          <a:lstStyle/>
          <a:p>
            <a:r>
              <a:rPr lang="ja-JP" altLang="en-US" sz="1800" b="1" dirty="0"/>
              <a:t>問題点③</a:t>
            </a:r>
          </a:p>
        </p:txBody>
      </p:sp>
      <p:sp>
        <p:nvSpPr>
          <p:cNvPr id="19" name="テキスト ボックス 18"/>
          <p:cNvSpPr txBox="1"/>
          <p:nvPr/>
        </p:nvSpPr>
        <p:spPr>
          <a:xfrm>
            <a:off x="377181" y="3644103"/>
            <a:ext cx="2908489" cy="946413"/>
          </a:xfrm>
          <a:prstGeom prst="rect">
            <a:avLst/>
          </a:prstGeom>
          <a:noFill/>
        </p:spPr>
        <p:txBody>
          <a:bodyPr wrap="none" lIns="68580" tIns="34290" rIns="68580" bIns="34290" rtlCol="0">
            <a:spAutoFit/>
          </a:bodyPr>
          <a:lstStyle/>
          <a:p>
            <a:r>
              <a:rPr lang="ja-JP" altLang="en-US" sz="1800" b="1" dirty="0"/>
              <a:t>石鹼を</a:t>
            </a:r>
            <a:endParaRPr lang="en-US" altLang="ja-JP" sz="1800" b="1" dirty="0"/>
          </a:p>
          <a:p>
            <a:r>
              <a:rPr lang="ja-JP" altLang="en-US" sz="1800" b="1" dirty="0"/>
              <a:t>一袋にまとめるため塊になり</a:t>
            </a:r>
            <a:endParaRPr lang="en-US" altLang="ja-JP" sz="1800" b="1" dirty="0"/>
          </a:p>
          <a:p>
            <a:r>
              <a:rPr lang="ja-JP" altLang="en-US"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出ない可能性があり</a:t>
            </a:r>
            <a:endParaRPr lang="ja-JP" altLang="en-US"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166058647"/>
      </p:ext>
    </p:extLst>
  </p:cSld>
  <p:clrMapOvr>
    <a:masterClrMapping/>
  </p:clrMapOvr>
  <mc:AlternateContent xmlns:mc="http://schemas.openxmlformats.org/markup-compatibility/2006" xmlns:p14="http://schemas.microsoft.com/office/powerpoint/2010/main">
    <mc:Choice Requires="p14">
      <p:transition spd="slow" p14:dur="2000" advTm="6334"/>
    </mc:Choice>
    <mc:Fallback xmlns="">
      <p:transition spd="slow" advTm="633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682691" y="3571733"/>
            <a:ext cx="3658694" cy="1361912"/>
          </a:xfrm>
          <a:prstGeom prst="rect">
            <a:avLst/>
          </a:prstGeom>
          <a:noFill/>
        </p:spPr>
        <p:txBody>
          <a:bodyPr wrap="none" lIns="68580" tIns="34290" rIns="68580" bIns="34290" rtlCol="0">
            <a:spAutoFit/>
          </a:bodyPr>
          <a:lstStyle/>
          <a:p>
            <a:r>
              <a:rPr lang="en-US" altLang="ja-JP" sz="2100" b="1" dirty="0"/>
              <a:t>A‐1</a:t>
            </a:r>
            <a:r>
              <a:rPr lang="ja-JP" altLang="en-US" sz="2100" b="1" dirty="0"/>
              <a:t>クレーンで通り抜け可能</a:t>
            </a:r>
            <a:endParaRPr lang="en-US" altLang="ja-JP" sz="2100" b="1" dirty="0"/>
          </a:p>
          <a:p>
            <a:r>
              <a:rPr lang="en-US" altLang="ja-JP" sz="2100" b="1" dirty="0"/>
              <a:t>A‐2</a:t>
            </a:r>
            <a:r>
              <a:rPr lang="ja-JP" altLang="en-US" sz="2100" b="1" dirty="0"/>
              <a:t>クレーンは</a:t>
            </a:r>
            <a:endParaRPr lang="en-US" altLang="ja-JP" sz="2100" b="1" dirty="0"/>
          </a:p>
          <a:p>
            <a:r>
              <a:rPr lang="ja-JP" altLang="en-US" sz="2100" b="1" dirty="0"/>
              <a:t>ボンデチェーンブロッククレーン</a:t>
            </a:r>
            <a:endParaRPr lang="en-US" altLang="ja-JP" sz="2100" b="1" dirty="0"/>
          </a:p>
          <a:p>
            <a:r>
              <a:rPr lang="ja-JP" altLang="en-US" sz="2100" b="1" dirty="0"/>
              <a:t>と併用する事で可能</a:t>
            </a: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827" y="913474"/>
            <a:ext cx="3341806" cy="2506355"/>
          </a:xfrm>
          <a:prstGeom prst="rect">
            <a:avLst/>
          </a:prstGeom>
          <a:ln w="57150">
            <a:solidFill>
              <a:schemeClr val="tx1"/>
            </a:solidFill>
          </a:ln>
        </p:spPr>
      </p:pic>
      <p:sp>
        <p:nvSpPr>
          <p:cNvPr id="13" name="テキスト ボックス 12"/>
          <p:cNvSpPr txBox="1"/>
          <p:nvPr/>
        </p:nvSpPr>
        <p:spPr>
          <a:xfrm>
            <a:off x="5082058" y="3585553"/>
            <a:ext cx="3082816" cy="1177245"/>
          </a:xfrm>
          <a:prstGeom prst="rect">
            <a:avLst/>
          </a:prstGeom>
          <a:noFill/>
        </p:spPr>
        <p:txBody>
          <a:bodyPr wrap="none" lIns="68580" tIns="34290" rIns="68580" bIns="34290" rtlCol="0">
            <a:spAutoFit/>
          </a:bodyPr>
          <a:lstStyle/>
          <a:p>
            <a:r>
              <a:rPr lang="ja-JP" altLang="en-US" sz="2400" b="1" dirty="0"/>
              <a:t>そのまま入れてみたが</a:t>
            </a:r>
            <a:endParaRPr lang="en-US" altLang="ja-JP" sz="2400" b="1" dirty="0"/>
          </a:p>
          <a:p>
            <a:r>
              <a:rPr lang="ja-JP" altLang="en-US" sz="2400" b="1" dirty="0"/>
              <a:t>固まらずに</a:t>
            </a:r>
            <a:endParaRPr lang="en-US" altLang="ja-JP" sz="2400" b="1" dirty="0"/>
          </a:p>
          <a:p>
            <a:r>
              <a:rPr lang="ja-JP" altLang="en-US" sz="2400" b="1" dirty="0"/>
              <a:t>投入する事が出来た</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26" y="915923"/>
            <a:ext cx="3341806" cy="2506355"/>
          </a:xfrm>
          <a:prstGeom prst="rect">
            <a:avLst/>
          </a:prstGeom>
          <a:ln w="57150">
            <a:solidFill>
              <a:schemeClr val="tx1"/>
            </a:solidFill>
          </a:ln>
        </p:spPr>
      </p:pic>
      <p:sp>
        <p:nvSpPr>
          <p:cNvPr id="16" name="テキスト ボックス 15"/>
          <p:cNvSpPr txBox="1"/>
          <p:nvPr/>
        </p:nvSpPr>
        <p:spPr>
          <a:xfrm>
            <a:off x="1602516" y="1751153"/>
            <a:ext cx="1892952" cy="830997"/>
          </a:xfrm>
          <a:prstGeom prst="rect">
            <a:avLst/>
          </a:prstGeom>
          <a:noFill/>
        </p:spPr>
        <p:txBody>
          <a:bodyPr wrap="square" lIns="68580" tIns="34290" rIns="68580" bIns="34290" rtlCol="0">
            <a:spAutoFit/>
            <a:scene3d>
              <a:camera prst="isometricOffAxis1Right"/>
              <a:lightRig rig="flat" dir="tl"/>
            </a:scene3d>
            <a:sp3d contourW="19050" prstMaterial="clear">
              <a:bevelT w="50800" h="50800"/>
              <a:contourClr>
                <a:schemeClr val="accent5">
                  <a:tint val="70000"/>
                  <a:satMod val="180000"/>
                  <a:alpha val="70000"/>
                </a:schemeClr>
              </a:contourClr>
            </a:sp3d>
          </a:bodyPr>
          <a:lstStyle/>
          <a:p>
            <a:r>
              <a:rPr lang="en-US" altLang="ja-JP" sz="5000" b="1" dirty="0">
                <a:ln w="76200">
                  <a:solidFill>
                    <a:srgbClr val="00B0F0"/>
                  </a:solidFill>
                </a:ln>
                <a:solidFill>
                  <a:schemeClr val="accent5">
                    <a:tint val="50000"/>
                    <a:satMod val="180000"/>
                  </a:schemeClr>
                </a:solidFill>
                <a:effectLst>
                  <a:outerShdw blurRad="50800" dist="38100" dir="5400000" algn="t" rotWithShape="0">
                    <a:prstClr val="black">
                      <a:alpha val="40000"/>
                    </a:prstClr>
                  </a:outerShdw>
                  <a:reflection blurRad="6350" stA="60000" endA="900" endPos="58000" dir="5400000" sy="-100000" algn="bl" rotWithShape="0"/>
                </a:effectLst>
              </a:rPr>
              <a:t>CLEAR</a:t>
            </a:r>
            <a:endParaRPr lang="ja-JP" altLang="en-US" sz="5000" b="1" dirty="0">
              <a:ln w="76200">
                <a:solidFill>
                  <a:srgbClr val="00B0F0"/>
                </a:solidFill>
              </a:ln>
              <a:solidFill>
                <a:schemeClr val="accent5">
                  <a:tint val="50000"/>
                  <a:satMod val="180000"/>
                </a:schemeClr>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17" name="テキスト ボックス 16"/>
          <p:cNvSpPr txBox="1"/>
          <p:nvPr/>
        </p:nvSpPr>
        <p:spPr>
          <a:xfrm>
            <a:off x="5751355" y="1751153"/>
            <a:ext cx="1892952" cy="830997"/>
          </a:xfrm>
          <a:prstGeom prst="rect">
            <a:avLst/>
          </a:prstGeom>
          <a:noFill/>
        </p:spPr>
        <p:txBody>
          <a:bodyPr wrap="square" lIns="68580" tIns="34290" rIns="68580" bIns="34290" rtlCol="0">
            <a:spAutoFit/>
            <a:scene3d>
              <a:camera prst="isometricOffAxis1Right"/>
              <a:lightRig rig="flat" dir="tl"/>
            </a:scene3d>
            <a:sp3d contourW="19050" prstMaterial="clear">
              <a:bevelT w="50800" h="50800"/>
              <a:contourClr>
                <a:schemeClr val="accent5">
                  <a:tint val="70000"/>
                  <a:satMod val="180000"/>
                  <a:alpha val="70000"/>
                </a:schemeClr>
              </a:contourClr>
            </a:sp3d>
          </a:bodyPr>
          <a:lstStyle/>
          <a:p>
            <a:r>
              <a:rPr lang="en-US" altLang="ja-JP" sz="5000" b="1" dirty="0">
                <a:ln w="76200">
                  <a:solidFill>
                    <a:srgbClr val="00B0F0"/>
                  </a:solidFill>
                </a:ln>
                <a:solidFill>
                  <a:schemeClr val="accent5">
                    <a:tint val="50000"/>
                    <a:satMod val="180000"/>
                  </a:schemeClr>
                </a:solidFill>
                <a:effectLst>
                  <a:outerShdw blurRad="50800" dist="38100" dir="5400000" algn="t" rotWithShape="0">
                    <a:prstClr val="black">
                      <a:alpha val="40000"/>
                    </a:prstClr>
                  </a:outerShdw>
                  <a:reflection blurRad="6350" stA="60000" endA="900" endPos="58000" dir="5400000" sy="-100000" algn="bl" rotWithShape="0"/>
                </a:effectLst>
              </a:rPr>
              <a:t>CLEAR</a:t>
            </a:r>
            <a:endParaRPr lang="ja-JP" altLang="en-US" sz="5000" b="1" dirty="0">
              <a:ln w="76200">
                <a:solidFill>
                  <a:srgbClr val="00B0F0"/>
                </a:solidFill>
              </a:ln>
              <a:solidFill>
                <a:schemeClr val="accent5">
                  <a:tint val="50000"/>
                  <a:satMod val="180000"/>
                </a:schemeClr>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2" name="ドーナツ 1"/>
          <p:cNvSpPr/>
          <p:nvPr/>
        </p:nvSpPr>
        <p:spPr>
          <a:xfrm>
            <a:off x="1080370" y="756761"/>
            <a:ext cx="2873118" cy="2730356"/>
          </a:xfrm>
          <a:prstGeom prst="donut">
            <a:avLst>
              <a:gd name="adj" fmla="val 6125"/>
            </a:avLst>
          </a:prstGeom>
          <a:solidFill>
            <a:srgbClr val="00B0F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rgbClr val="00B0F0"/>
              </a:solidFill>
            </a:endParaRPr>
          </a:p>
        </p:txBody>
      </p:sp>
      <p:sp>
        <p:nvSpPr>
          <p:cNvPr id="18" name="ドーナツ 17"/>
          <p:cNvSpPr/>
          <p:nvPr/>
        </p:nvSpPr>
        <p:spPr>
          <a:xfrm>
            <a:off x="5186906" y="744522"/>
            <a:ext cx="2873118" cy="2730356"/>
          </a:xfrm>
          <a:prstGeom prst="donut">
            <a:avLst>
              <a:gd name="adj" fmla="val 6125"/>
            </a:avLst>
          </a:prstGeom>
          <a:solidFill>
            <a:srgbClr val="00B0F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rgbClr val="00B0F0"/>
              </a:solidFill>
            </a:endParaRPr>
          </a:p>
        </p:txBody>
      </p:sp>
      <p:sp>
        <p:nvSpPr>
          <p:cNvPr id="19" name="テキスト ボックス 18"/>
          <p:cNvSpPr txBox="1"/>
          <p:nvPr/>
        </p:nvSpPr>
        <p:spPr>
          <a:xfrm>
            <a:off x="90892" y="363554"/>
            <a:ext cx="2901275" cy="438581"/>
          </a:xfrm>
          <a:prstGeom prst="rect">
            <a:avLst/>
          </a:prstGeom>
          <a:noFill/>
        </p:spPr>
        <p:txBody>
          <a:bodyPr wrap="none" lIns="68580" tIns="34290" rIns="68580" bIns="34290" rtlCol="0">
            <a:spAutoFit/>
          </a:bodyPr>
          <a:lstStyle/>
          <a:p>
            <a:r>
              <a:rPr lang="ja-JP" altLang="en-US" sz="2400" b="1" dirty="0"/>
              <a:t>実施計画：テスト実施</a:t>
            </a:r>
          </a:p>
        </p:txBody>
      </p:sp>
    </p:spTree>
    <p:extLst>
      <p:ext uri="{BB962C8B-B14F-4D97-AF65-F5344CB8AC3E}">
        <p14:creationId xmlns:p14="http://schemas.microsoft.com/office/powerpoint/2010/main" val="2174474029"/>
      </p:ext>
    </p:extLst>
  </p:cSld>
  <p:clrMapOvr>
    <a:masterClrMapping/>
  </p:clrMapOvr>
  <mc:AlternateContent xmlns:mc="http://schemas.openxmlformats.org/markup-compatibility/2006" xmlns:p14="http://schemas.microsoft.com/office/powerpoint/2010/main">
    <mc:Choice Requires="p14">
      <p:transition spd="slow" p14:dur="2000" advTm="7015"/>
    </mc:Choice>
    <mc:Fallback xmlns="">
      <p:transition spd="slow" advTm="7015"/>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1410604" y="3942193"/>
            <a:ext cx="1781978"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フレコン到着</a:t>
            </a:r>
          </a:p>
        </p:txBody>
      </p:sp>
      <p:sp>
        <p:nvSpPr>
          <p:cNvPr id="5" name="テキスト ボックス 4"/>
          <p:cNvSpPr txBox="1"/>
          <p:nvPr/>
        </p:nvSpPr>
        <p:spPr>
          <a:xfrm>
            <a:off x="5416107" y="3943833"/>
            <a:ext cx="3053962"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ゴム手＆シールド装着</a:t>
            </a:r>
          </a:p>
        </p:txBody>
      </p:sp>
      <p:sp>
        <p:nvSpPr>
          <p:cNvPr id="6" name="テキスト ボックス 5"/>
          <p:cNvSpPr txBox="1"/>
          <p:nvPr/>
        </p:nvSpPr>
        <p:spPr>
          <a:xfrm>
            <a:off x="3474142" y="4479834"/>
            <a:ext cx="2212385" cy="577081"/>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3300" b="1" spc="38" dirty="0">
                <a:ln w="11430"/>
                <a:gradFill>
                  <a:gsLst>
                    <a:gs pos="33000">
                      <a:srgbClr val="FF0000"/>
                    </a:gs>
                    <a:gs pos="66000">
                      <a:schemeClr val="tx1"/>
                    </a:gs>
                  </a:gsLst>
                  <a:lin ang="5400000"/>
                </a:gradFill>
                <a:effectLst>
                  <a:outerShdw blurRad="76200" dist="50800" dir="5400000" algn="tl" rotWithShape="0">
                    <a:srgbClr val="000000">
                      <a:alpha val="65000"/>
                    </a:srgbClr>
                  </a:outerShdw>
                </a:effectLst>
              </a:rPr>
              <a:t>いざ実施！</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220" y="690942"/>
            <a:ext cx="4163306" cy="3122480"/>
          </a:xfrm>
          <a:prstGeom prst="rect">
            <a:avLst/>
          </a:prstGeom>
          <a:ln w="57150">
            <a:solidFill>
              <a:schemeClr val="tx1"/>
            </a:solidFill>
          </a:ln>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21" y="706183"/>
            <a:ext cx="4163306" cy="3122480"/>
          </a:xfrm>
          <a:prstGeom prst="rect">
            <a:avLst/>
          </a:prstGeom>
          <a:ln w="57150">
            <a:solidFill>
              <a:schemeClr val="tx1"/>
            </a:solidFill>
          </a:ln>
        </p:spPr>
      </p:pic>
    </p:spTree>
    <p:extLst>
      <p:ext uri="{BB962C8B-B14F-4D97-AF65-F5344CB8AC3E}">
        <p14:creationId xmlns:p14="http://schemas.microsoft.com/office/powerpoint/2010/main" val="3013204836"/>
      </p:ext>
    </p:extLst>
  </p:cSld>
  <p:clrMapOvr>
    <a:masterClrMapping/>
  </p:clrMapOvr>
  <mc:AlternateContent xmlns:mc="http://schemas.openxmlformats.org/markup-compatibility/2006" xmlns:p14="http://schemas.microsoft.com/office/powerpoint/2010/main">
    <mc:Choice Requires="p14">
      <p:transition spd="slow" p14:dur="2000" advTm="5514"/>
    </mc:Choice>
    <mc:Fallback xmlns="">
      <p:transition spd="slow" advTm="551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2088356" y="4270682"/>
            <a:ext cx="4293483" cy="438581"/>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none" lIns="68580" tIns="34290" rIns="68580" bIns="34290" rtlCol="0">
            <a:spAutoFit/>
          </a:bodyPr>
          <a:lstStyle/>
          <a:p>
            <a:r>
              <a:rPr lang="ja-JP" altLang="en-US" sz="2400" b="1" dirty="0">
                <a:ln w="1905">
                  <a:solidFill>
                    <a:schemeClr val="bg1"/>
                  </a:solidFill>
                </a:ln>
                <a:gradFill>
                  <a:gsLst>
                    <a:gs pos="0">
                      <a:schemeClr val="accent6">
                        <a:shade val="20000"/>
                        <a:satMod val="200000"/>
                      </a:schemeClr>
                    </a:gs>
                    <a:gs pos="44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テスト通り問題無く移動できた！</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474" y="835213"/>
            <a:ext cx="4053725" cy="3040294"/>
          </a:xfrm>
          <a:prstGeom prst="rect">
            <a:avLst/>
          </a:prstGeom>
          <a:ln w="57150">
            <a:solidFill>
              <a:schemeClr val="tx1"/>
            </a:solidFill>
          </a:ln>
        </p:spPr>
      </p:pic>
      <p:sp>
        <p:nvSpPr>
          <p:cNvPr id="5" name="テキスト ボックス 4"/>
          <p:cNvSpPr txBox="1"/>
          <p:nvPr/>
        </p:nvSpPr>
        <p:spPr>
          <a:xfrm>
            <a:off x="4950890" y="1270493"/>
            <a:ext cx="3658694" cy="1361912"/>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en-US" altLang="ja-JP" sz="2100" b="1" dirty="0"/>
              <a:t>A‐1</a:t>
            </a:r>
            <a:r>
              <a:rPr lang="ja-JP" altLang="en-US" sz="2100" b="1" dirty="0"/>
              <a:t>クレーンで通り抜け可能</a:t>
            </a:r>
            <a:endParaRPr lang="en-US" altLang="ja-JP" sz="2100" b="1" dirty="0"/>
          </a:p>
          <a:p>
            <a:r>
              <a:rPr lang="en-US" altLang="ja-JP" sz="2100" b="1" dirty="0"/>
              <a:t>A‐2</a:t>
            </a:r>
            <a:r>
              <a:rPr lang="ja-JP" altLang="en-US" sz="2100" b="1" dirty="0"/>
              <a:t>クレーンは</a:t>
            </a:r>
            <a:endParaRPr lang="en-US" altLang="ja-JP" sz="2100" b="1" dirty="0"/>
          </a:p>
          <a:p>
            <a:r>
              <a:rPr lang="ja-JP" altLang="en-US" sz="2100" b="1" dirty="0"/>
              <a:t>ボンデチェーンブロッククレーン</a:t>
            </a:r>
            <a:endParaRPr lang="en-US" altLang="ja-JP" sz="2100" b="1" dirty="0"/>
          </a:p>
          <a:p>
            <a:r>
              <a:rPr lang="ja-JP" altLang="en-US" sz="2100" b="1" dirty="0"/>
              <a:t>と併用する事で可能</a:t>
            </a:r>
          </a:p>
        </p:txBody>
      </p:sp>
      <p:sp>
        <p:nvSpPr>
          <p:cNvPr id="6" name="テキスト ボックス 5"/>
          <p:cNvSpPr txBox="1"/>
          <p:nvPr/>
        </p:nvSpPr>
        <p:spPr>
          <a:xfrm>
            <a:off x="4950889" y="831912"/>
            <a:ext cx="2437206"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事前のテスト結果</a:t>
            </a:r>
          </a:p>
        </p:txBody>
      </p:sp>
      <p:sp>
        <p:nvSpPr>
          <p:cNvPr id="2" name="ドーナツ 1"/>
          <p:cNvSpPr/>
          <p:nvPr/>
        </p:nvSpPr>
        <p:spPr>
          <a:xfrm>
            <a:off x="6461159" y="3868947"/>
            <a:ext cx="1053425" cy="969856"/>
          </a:xfrm>
          <a:prstGeom prst="donut">
            <a:avLst>
              <a:gd name="adj" fmla="val 99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
        <p:nvSpPr>
          <p:cNvPr id="8" name="ドーナツ 7"/>
          <p:cNvSpPr/>
          <p:nvPr/>
        </p:nvSpPr>
        <p:spPr>
          <a:xfrm>
            <a:off x="6590699" y="3998488"/>
            <a:ext cx="790069" cy="727391"/>
          </a:xfrm>
          <a:prstGeom prst="donut">
            <a:avLst>
              <a:gd name="adj" fmla="val 99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466849009"/>
      </p:ext>
    </p:extLst>
  </p:cSld>
  <p:clrMapOvr>
    <a:masterClrMapping/>
  </p:clrMapOvr>
  <mc:AlternateContent xmlns:mc="http://schemas.openxmlformats.org/markup-compatibility/2006" xmlns:p14="http://schemas.microsoft.com/office/powerpoint/2010/main">
    <mc:Choice Requires="p14">
      <p:transition spd="slow" p14:dur="2000" advTm="5449"/>
    </mc:Choice>
    <mc:Fallback xmlns="">
      <p:transition spd="slow" advTm="5449"/>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050457" y="2895600"/>
            <a:ext cx="2737514" cy="2130081"/>
          </a:xfrm>
          <a:prstGeom prst="rect">
            <a:avLst/>
          </a:prstGeom>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350528" y="4217767"/>
            <a:ext cx="5028059" cy="807914"/>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none" lIns="68580" tIns="34290" rIns="68580" bIns="34290" rtlCol="0">
            <a:spAutoFit/>
          </a:bodyPr>
          <a:lstStyle/>
          <a:p>
            <a:r>
              <a:rPr lang="ja-JP"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テストと違い、量が多く到着後</a:t>
            </a:r>
            <a:r>
              <a:rPr lang="en-US" altLang="ja-JP"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r>
              <a:rPr lang="ja-JP"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日は</a:t>
            </a:r>
            <a:endParaRPr lang="en-US" altLang="ja-JP"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ja-JP"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経過してしまう事から固まってしまった</a:t>
            </a: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3638"/>
          <a:stretch/>
        </p:blipFill>
        <p:spPr>
          <a:xfrm>
            <a:off x="459094" y="676031"/>
            <a:ext cx="4846977" cy="3345506"/>
          </a:xfrm>
          <a:prstGeom prst="rect">
            <a:avLst/>
          </a:prstGeom>
          <a:ln w="57150">
            <a:solidFill>
              <a:schemeClr val="tx1"/>
            </a:solidFill>
          </a:ln>
        </p:spPr>
      </p:pic>
      <p:sp>
        <p:nvSpPr>
          <p:cNvPr id="5" name="テキスト ボックス 4"/>
          <p:cNvSpPr txBox="1"/>
          <p:nvPr/>
        </p:nvSpPr>
        <p:spPr>
          <a:xfrm>
            <a:off x="5927878" y="1070519"/>
            <a:ext cx="3082816" cy="117724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そのまま入れてみたが</a:t>
            </a:r>
            <a:endParaRPr lang="en-US" altLang="ja-JP" sz="2400" b="1" dirty="0"/>
          </a:p>
          <a:p>
            <a:r>
              <a:rPr lang="ja-JP" altLang="en-US" sz="2400" b="1" dirty="0"/>
              <a:t>固まらずに</a:t>
            </a:r>
            <a:endParaRPr lang="en-US" altLang="ja-JP" sz="2400" b="1" dirty="0"/>
          </a:p>
          <a:p>
            <a:r>
              <a:rPr lang="ja-JP" altLang="en-US" sz="2400" b="1" dirty="0"/>
              <a:t>投入する事が出来た</a:t>
            </a:r>
          </a:p>
        </p:txBody>
      </p:sp>
      <p:sp>
        <p:nvSpPr>
          <p:cNvPr id="6" name="テキスト ボックス 5"/>
          <p:cNvSpPr txBox="1"/>
          <p:nvPr/>
        </p:nvSpPr>
        <p:spPr>
          <a:xfrm>
            <a:off x="5927523" y="623963"/>
            <a:ext cx="2437206"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事前のテスト結果</a:t>
            </a:r>
          </a:p>
        </p:txBody>
      </p:sp>
      <p:pic>
        <p:nvPicPr>
          <p:cNvPr id="9" name="図 8"/>
          <p:cNvPicPr>
            <a:picLocks noChangeAspect="1"/>
          </p:cNvPicPr>
          <p:nvPr/>
        </p:nvPicPr>
        <p:blipFill>
          <a:blip r:embed="rId4" cstate="print">
            <a:extLst>
              <a:ext uri="{BEBA8EAE-BF5A-486C-A8C5-ECC9F3942E4B}">
                <a14:imgProps xmlns:a14="http://schemas.microsoft.com/office/drawing/2010/main">
                  <a14:imgLayer r:embed="rId5">
                    <a14:imgEffect>
                      <a14:backgroundRemoval t="9962" b="100000" l="9873" r="89986">
                        <a14:foregroundMark x1="43583" y1="71053" x2="62059" y2="86842"/>
                        <a14:foregroundMark x1="65726" y1="69737" x2="68547" y2="85338"/>
                        <a14:foregroundMark x1="56417" y1="31955" x2="58815" y2="42293"/>
                        <a14:foregroundMark x1="59520" y1="39098" x2="59944" y2="41353"/>
                        <a14:foregroundMark x1="50917" y1="41917" x2="57828" y2="49248"/>
                        <a14:foregroundMark x1="62764" y1="57707" x2="66150" y2="64286"/>
                        <a14:foregroundMark x1="60649" y1="63910" x2="63893" y2="68797"/>
                        <a14:foregroundMark x1="44147" y1="26692" x2="38787" y2="29887"/>
                        <a14:foregroundMark x1="39915" y1="30451" x2="32299" y2="29887"/>
                        <a14:foregroundMark x1="31030" y1="32331" x2="24401" y2="31767"/>
                        <a14:foregroundMark x1="34133" y1="32519" x2="28773" y2="29135"/>
                        <a14:foregroundMark x1="33850" y1="78195" x2="34133" y2="72932"/>
                        <a14:foregroundMark x1="34133" y1="74060" x2="34838" y2="75752"/>
                        <a14:foregroundMark x1="34979" y1="74060" x2="36671" y2="75752"/>
                        <a14:foregroundMark x1="37094" y1="74812" x2="36671" y2="76880"/>
                        <a14:backgroundMark x1="18759" y1="60150" x2="37377" y2="77256"/>
                        <a14:backgroundMark x1="28350" y1="68609" x2="28350" y2="68609"/>
                        <a14:backgroundMark x1="28068" y1="68233" x2="25952" y2="68609"/>
                        <a14:backgroundMark x1="72496" y1="71992" x2="78561" y2="77444"/>
                        <a14:backgroundMark x1="75035" y1="83647" x2="76446" y2="87406"/>
                        <a14:backgroundMark x1="75317" y1="96429" x2="79972" y2="93985"/>
                        <a14:backgroundMark x1="63893" y1="87218" x2="63893" y2="87218"/>
                        <a14:backgroundMark x1="65021" y1="96053" x2="65021" y2="96053"/>
                        <a14:backgroundMark x1="44852" y1="14286" x2="44852" y2="14286"/>
                        <a14:backgroundMark x1="39492" y1="14662" x2="46685" y2="15602"/>
                        <a14:backgroundMark x1="40903" y1="43233" x2="39915" y2="40414"/>
                        <a14:backgroundMark x1="44852" y1="44737" x2="43865" y2="43421"/>
                        <a14:backgroundMark x1="70663" y1="55451" x2="71086" y2="56767"/>
                        <a14:backgroundMark x1="69394" y1="54323" x2="69676" y2="56203"/>
                        <a14:backgroundMark x1="32440" y1="28008" x2="36248" y2="28947"/>
                        <a14:backgroundMark x1="36530" y1="26880" x2="38928" y2="26880"/>
                        <a14:backgroundMark x1="43865" y1="21992" x2="42595" y2="25188"/>
                        <a14:backgroundMark x1="24260" y1="31767" x2="31312" y2="28383"/>
                        <a14:backgroundMark x1="38787" y1="28383" x2="41044" y2="28383"/>
                        <a14:backgroundMark x1="42736" y1="27256" x2="42313" y2="29135"/>
                        <a14:backgroundMark x1="39351" y1="29135" x2="42595" y2="29135"/>
                        <a14:backgroundMark x1="38364" y1="29699" x2="32158" y2="28947"/>
                        <a14:backgroundMark x1="31594" y1="28947" x2="28632" y2="29323"/>
                        <a14:backgroundMark x1="28068" y1="31391" x2="31735" y2="29323"/>
                        <a14:backgroundMark x1="41185" y1="29135" x2="43724" y2="30263"/>
                        <a14:backgroundMark x1="44147" y1="25000" x2="44006" y2="28571"/>
                        <a14:backgroundMark x1="42736" y1="26504" x2="44006" y2="27256"/>
                      </a14:backgroundRemoval>
                    </a14:imgEffect>
                  </a14:imgLayer>
                </a14:imgProps>
              </a:ext>
              <a:ext uri="{28A0092B-C50C-407E-A947-70E740481C1C}">
                <a14:useLocalDpi xmlns:a14="http://schemas.microsoft.com/office/drawing/2010/main" val="0"/>
              </a:ext>
            </a:extLst>
          </a:blip>
          <a:stretch>
            <a:fillRect/>
          </a:stretch>
        </p:blipFill>
        <p:spPr>
          <a:xfrm>
            <a:off x="5959017" y="2972547"/>
            <a:ext cx="2737513" cy="2053134"/>
          </a:xfrm>
          <a:prstGeom prst="rect">
            <a:avLst/>
          </a:prstGeom>
          <a:ln w="38100">
            <a:noFill/>
          </a:ln>
        </p:spPr>
      </p:pic>
      <p:sp>
        <p:nvSpPr>
          <p:cNvPr id="11" name="テキスト ボックス 10"/>
          <p:cNvSpPr txBox="1"/>
          <p:nvPr/>
        </p:nvSpPr>
        <p:spPr>
          <a:xfrm rot="521858">
            <a:off x="7179267" y="2949165"/>
            <a:ext cx="1485022" cy="43858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en-US" altLang="ja-JP" sz="2400" b="1" dirty="0"/>
              <a:t>Oh </a:t>
            </a:r>
            <a:r>
              <a:rPr lang="ja-JP" altLang="en-US" sz="2400" b="1" dirty="0"/>
              <a:t> </a:t>
            </a:r>
            <a:r>
              <a:rPr lang="en-US" altLang="ja-JP" sz="2400" b="1" dirty="0"/>
              <a:t>No</a:t>
            </a:r>
            <a:r>
              <a:rPr lang="ja-JP" altLang="en-US" sz="2400" b="1" dirty="0"/>
              <a:t>・・・</a:t>
            </a:r>
            <a:endParaRPr lang="en-US" altLang="ja-JP" sz="2400" b="1" dirty="0"/>
          </a:p>
        </p:txBody>
      </p:sp>
      <p:sp>
        <p:nvSpPr>
          <p:cNvPr id="3" name="涙形 2"/>
          <p:cNvSpPr/>
          <p:nvPr/>
        </p:nvSpPr>
        <p:spPr>
          <a:xfrm rot="18981426">
            <a:off x="7688170" y="3505065"/>
            <a:ext cx="170047" cy="174243"/>
          </a:xfrm>
          <a:prstGeom prst="teardrop">
            <a:avLst>
              <a:gd name="adj" fmla="val 148338"/>
            </a:avLst>
          </a:prstGeom>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rtlCol="0" anchor="ctr"/>
          <a:lstStyle/>
          <a:p>
            <a:pPr algn="ctr"/>
            <a:endParaRPr kumimoji="1" lang="ja-JP" altLang="en-US"/>
          </a:p>
        </p:txBody>
      </p:sp>
      <p:sp>
        <p:nvSpPr>
          <p:cNvPr id="12" name="涙形 11"/>
          <p:cNvSpPr/>
          <p:nvPr/>
        </p:nvSpPr>
        <p:spPr>
          <a:xfrm rot="18981426">
            <a:off x="7704203" y="3865898"/>
            <a:ext cx="170047" cy="174243"/>
          </a:xfrm>
          <a:prstGeom prst="teardrop">
            <a:avLst>
              <a:gd name="adj" fmla="val 148338"/>
            </a:avLst>
          </a:prstGeom>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rtlCol="0" anchor="ctr"/>
          <a:lstStyle/>
          <a:p>
            <a:pPr algn="ctr"/>
            <a:endParaRPr kumimoji="1" lang="ja-JP" altLang="en-US"/>
          </a:p>
        </p:txBody>
      </p:sp>
    </p:spTree>
    <p:extLst>
      <p:ext uri="{BB962C8B-B14F-4D97-AF65-F5344CB8AC3E}">
        <p14:creationId xmlns:p14="http://schemas.microsoft.com/office/powerpoint/2010/main" val="2135713883"/>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対策の実施</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538511" y="3987618"/>
            <a:ext cx="7170874" cy="438582"/>
          </a:xfrm>
          <a:prstGeom prst="rect">
            <a:avLst/>
          </a:prstGeom>
        </p:spPr>
        <p:style>
          <a:lnRef idx="1">
            <a:schemeClr val="accent1"/>
          </a:lnRef>
          <a:fillRef idx="2">
            <a:schemeClr val="accent1"/>
          </a:fillRef>
          <a:effectRef idx="1">
            <a:schemeClr val="accent1"/>
          </a:effectRef>
          <a:fontRef idx="minor">
            <a:schemeClr val="dk1"/>
          </a:fontRef>
        </p:style>
        <p:txBody>
          <a:bodyPr wrap="none" lIns="68580" tIns="34290" rIns="68580" bIns="34290" rtlCol="0">
            <a:spAutoFit/>
          </a:bodyPr>
          <a:lstStyle/>
          <a:p>
            <a:r>
              <a:rPr lang="ja-JP" altLang="en-US" sz="2400" b="1" dirty="0">
                <a:ln w="1905"/>
                <a:gradFill>
                  <a:gsLst>
                    <a:gs pos="0">
                      <a:schemeClr val="bg1"/>
                    </a:gs>
                    <a:gs pos="61000">
                      <a:srgbClr val="FF0000"/>
                    </a:gs>
                    <a:gs pos="100000">
                      <a:schemeClr val="tx1"/>
                    </a:gs>
                  </a:gsLst>
                  <a:lin ang="5400000"/>
                </a:gradFill>
                <a:effectLst>
                  <a:innerShdw blurRad="69850" dist="43180" dir="5400000">
                    <a:srgbClr val="000000">
                      <a:alpha val="65000"/>
                    </a:srgbClr>
                  </a:innerShdw>
                </a:effectLst>
              </a:rPr>
              <a:t>事前に作製した治具を使い石鹸を出すことが出来た！</a:t>
            </a:r>
          </a:p>
        </p:txBody>
      </p:sp>
      <p:pic>
        <p:nvPicPr>
          <p:cNvPr id="11" name="図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61" b="16528"/>
          <a:stretch/>
        </p:blipFill>
        <p:spPr>
          <a:xfrm>
            <a:off x="313720" y="453312"/>
            <a:ext cx="5561428" cy="3433919"/>
          </a:xfrm>
          <a:prstGeom prst="rect">
            <a:avLst/>
          </a:prstGeom>
          <a:ln w="57150">
            <a:solidFill>
              <a:schemeClr val="tx1"/>
            </a:solidFill>
          </a:ln>
        </p:spPr>
      </p:pic>
      <p:sp>
        <p:nvSpPr>
          <p:cNvPr id="6" name="テキスト ボックス 5"/>
          <p:cNvSpPr txBox="1"/>
          <p:nvPr/>
        </p:nvSpPr>
        <p:spPr>
          <a:xfrm>
            <a:off x="3739239" y="4575599"/>
            <a:ext cx="1682192" cy="530915"/>
          </a:xfrm>
          <a:prstGeom prst="rect">
            <a:avLst/>
          </a:prstGeom>
        </p:spPr>
        <p:style>
          <a:lnRef idx="1">
            <a:schemeClr val="accent3"/>
          </a:lnRef>
          <a:fillRef idx="2">
            <a:schemeClr val="accent3"/>
          </a:fillRef>
          <a:effectRef idx="1">
            <a:schemeClr val="accent3"/>
          </a:effectRef>
          <a:fontRef idx="minor">
            <a:schemeClr val="dk1"/>
          </a:fontRef>
        </p:style>
        <p:txBody>
          <a:bodyPr wrap="none" lIns="68580" tIns="34290" rIns="68580" bIns="34290" rtlCol="0">
            <a:spAutoFit/>
          </a:bodyPr>
          <a:lstStyle/>
          <a:p>
            <a:r>
              <a:rPr lang="ja-JP" altLang="en-US" sz="3000" b="1" dirty="0">
                <a:ln w="1905"/>
                <a:gradFill>
                  <a:gsLst>
                    <a:gs pos="0">
                      <a:schemeClr val="bg1"/>
                    </a:gs>
                    <a:gs pos="69000">
                      <a:srgbClr val="00B050"/>
                    </a:gs>
                    <a:gs pos="29000">
                      <a:srgbClr val="00B050"/>
                    </a:gs>
                    <a:gs pos="48000">
                      <a:srgbClr val="00B050"/>
                    </a:gs>
                    <a:gs pos="100000">
                      <a:schemeClr val="bg1"/>
                    </a:gs>
                  </a:gsLst>
                  <a:lin ang="5400000"/>
                </a:gradFill>
                <a:effectLst>
                  <a:innerShdw blurRad="69850" dist="43180" dir="5400000">
                    <a:srgbClr val="000000">
                      <a:alpha val="65000"/>
                    </a:srgbClr>
                  </a:innerShdw>
                </a:effectLst>
              </a:rPr>
              <a:t>対策完了</a:t>
            </a:r>
          </a:p>
        </p:txBody>
      </p:sp>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l="5368" t="258" r="11111" b="-258"/>
          <a:stretch/>
        </p:blipFill>
        <p:spPr>
          <a:xfrm>
            <a:off x="6195060" y="877016"/>
            <a:ext cx="2606040" cy="2768439"/>
          </a:xfrm>
          <a:prstGeom prst="rect">
            <a:avLst/>
          </a:prstGeom>
          <a:ln w="57150">
            <a:solidFill>
              <a:schemeClr val="tx1"/>
            </a:solidFill>
          </a:ln>
        </p:spPr>
      </p:pic>
    </p:spTree>
    <p:extLst>
      <p:ext uri="{BB962C8B-B14F-4D97-AF65-F5344CB8AC3E}">
        <p14:creationId xmlns:p14="http://schemas.microsoft.com/office/powerpoint/2010/main" val="2039106998"/>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39" y="356284"/>
            <a:ext cx="4214230" cy="402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効果の確認</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24" y="356283"/>
            <a:ext cx="4214230" cy="402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上下矢印 4"/>
          <p:cNvSpPr/>
          <p:nvPr/>
        </p:nvSpPr>
        <p:spPr>
          <a:xfrm>
            <a:off x="963060" y="1900352"/>
            <a:ext cx="343028" cy="882411"/>
          </a:xfrm>
          <a:prstGeom prst="upDownArrow">
            <a:avLst/>
          </a:prstGeom>
          <a:solidFill>
            <a:srgbClr val="E6EA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7" name="テキスト ボックス 16"/>
          <p:cNvSpPr txBox="1"/>
          <p:nvPr/>
        </p:nvSpPr>
        <p:spPr>
          <a:xfrm>
            <a:off x="1664729" y="2118174"/>
            <a:ext cx="2185666" cy="530915"/>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92</a:t>
            </a:r>
            <a:r>
              <a:rPr lang="ja-JP" altLang="en-US"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分の削減</a:t>
            </a:r>
          </a:p>
        </p:txBody>
      </p:sp>
      <p:sp>
        <p:nvSpPr>
          <p:cNvPr id="16" name="テキスト ボックス 15"/>
          <p:cNvSpPr txBox="1"/>
          <p:nvPr/>
        </p:nvSpPr>
        <p:spPr>
          <a:xfrm>
            <a:off x="559827" y="4381747"/>
            <a:ext cx="3472346" cy="5309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3000" b="1" cap="all" dirty="0">
                <a:ln w="9000" cmpd="sng">
                  <a:solidFill>
                    <a:schemeClr val="tx1"/>
                  </a:solidFill>
                  <a:prstDash val="solid"/>
                </a:ln>
                <a:solidFill>
                  <a:schemeClr val="accent1"/>
                </a:solidFill>
                <a:effectLst>
                  <a:reflection blurRad="12700" stA="28000" endPos="45000" dist="1000" dir="5400000" sy="-100000" algn="bl" rotWithShape="0"/>
                </a:effectLst>
                <a:latin typeface="Meiryo UI" panose="020B0604030504040204" pitchFamily="50" charset="-128"/>
                <a:ea typeface="Meiryo UI" panose="020B0604030504040204" pitchFamily="50" charset="-128"/>
              </a:rPr>
              <a:t>青</a:t>
            </a:r>
            <a:r>
              <a:rPr lang="ja-JP" alt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eiryo UI" panose="020B0604030504040204" pitchFamily="50" charset="-128"/>
                <a:ea typeface="Meiryo UI" panose="020B0604030504040204" pitchFamily="50" charset="-128"/>
              </a:rPr>
              <a:t>対策前　</a:t>
            </a:r>
            <a:r>
              <a:rPr lang="ja-JP" altLang="en-US" sz="3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eiryo UI" panose="020B0604030504040204" pitchFamily="50" charset="-128"/>
                <a:ea typeface="Meiryo UI" panose="020B0604030504040204" pitchFamily="50" charset="-128"/>
              </a:rPr>
              <a:t>赤</a:t>
            </a:r>
            <a:r>
              <a:rPr lang="ja-JP" altLang="en-US" sz="3000" b="1" cap="all" dirty="0">
                <a:ln w="9000" cmpd="sng">
                  <a:solidFill>
                    <a:schemeClr val="accent4">
                      <a:shade val="50000"/>
                      <a:satMod val="120000"/>
                    </a:schemeClr>
                  </a:solidFill>
                  <a:prstDash val="solid"/>
                </a:ln>
                <a:gradFill>
                  <a:gsLst>
                    <a:gs pos="0">
                      <a:schemeClr val="bg1"/>
                    </a:gs>
                    <a:gs pos="69000">
                      <a:srgbClr val="00B050"/>
                    </a:gs>
                    <a:gs pos="29000">
                      <a:srgbClr val="00B050"/>
                    </a:gs>
                    <a:gs pos="48000">
                      <a:srgbClr val="00B050"/>
                    </a:gs>
                    <a:gs pos="100000">
                      <a:schemeClr val="bg1"/>
                    </a:gs>
                  </a:gsLst>
                  <a:lin ang="5400000" scaled="0"/>
                </a:gradFill>
                <a:effectLst>
                  <a:reflection blurRad="12700" stA="28000" endPos="45000" dist="1000" dir="5400000" sy="-100000" algn="bl" rotWithShape="0"/>
                </a:effectLst>
                <a:latin typeface="Meiryo UI" panose="020B0604030504040204" pitchFamily="50" charset="-128"/>
                <a:ea typeface="Meiryo UI" panose="020B0604030504040204" pitchFamily="50" charset="-128"/>
              </a:rPr>
              <a:t>対策後</a:t>
            </a:r>
          </a:p>
        </p:txBody>
      </p:sp>
      <p:sp>
        <p:nvSpPr>
          <p:cNvPr id="18" name="テキスト ボックス 17"/>
          <p:cNvSpPr txBox="1"/>
          <p:nvPr/>
        </p:nvSpPr>
        <p:spPr>
          <a:xfrm>
            <a:off x="5385860" y="4381463"/>
            <a:ext cx="2944556" cy="5309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ja-JP" altLang="en-US" sz="3000" b="1" dirty="0">
                <a:ln w="11430"/>
                <a:solidFill>
                  <a:srgbClr val="00BC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対策後パレート図</a:t>
            </a:r>
          </a:p>
        </p:txBody>
      </p:sp>
      <p:sp>
        <p:nvSpPr>
          <p:cNvPr id="3" name="正方形/長方形 2"/>
          <p:cNvSpPr/>
          <p:nvPr/>
        </p:nvSpPr>
        <p:spPr>
          <a:xfrm>
            <a:off x="875842" y="2799289"/>
            <a:ext cx="517465" cy="22235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4" name="右矢印 3"/>
          <p:cNvSpPr/>
          <p:nvPr/>
        </p:nvSpPr>
        <p:spPr>
          <a:xfrm>
            <a:off x="4329630" y="2285615"/>
            <a:ext cx="512285" cy="363474"/>
          </a:xfrm>
          <a:prstGeom prst="rightArrow">
            <a:avLst/>
          </a:prstGeom>
          <a:solidFill>
            <a:srgbClr val="FFFF5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6" name="テキスト ボックス 5">
            <a:extLst>
              <a:ext uri="{FF2B5EF4-FFF2-40B4-BE49-F238E27FC236}">
                <a16:creationId xmlns:a16="http://schemas.microsoft.com/office/drawing/2014/main" id="{72E73547-7FE3-045F-8F85-50DB2F600C40}"/>
              </a:ext>
            </a:extLst>
          </p:cNvPr>
          <p:cNvSpPr txBox="1"/>
          <p:nvPr/>
        </p:nvSpPr>
        <p:spPr>
          <a:xfrm>
            <a:off x="941159" y="3162300"/>
            <a:ext cx="384721" cy="525780"/>
          </a:xfrm>
          <a:prstGeom prst="rect">
            <a:avLst/>
          </a:prstGeom>
          <a:solidFill>
            <a:schemeClr val="bg1"/>
          </a:solidFill>
        </p:spPr>
        <p:txBody>
          <a:bodyPr vert="eaVert" wrap="square" rtlCol="0">
            <a:spAutoFit/>
          </a:bodyPr>
          <a:lstStyle/>
          <a:p>
            <a:r>
              <a:rPr kumimoji="1" lang="ja-JP" altLang="en-US" sz="1300" dirty="0"/>
              <a:t>石鹸</a:t>
            </a:r>
          </a:p>
        </p:txBody>
      </p:sp>
      <p:sp>
        <p:nvSpPr>
          <p:cNvPr id="8" name="テキスト ボックス 7">
            <a:extLst>
              <a:ext uri="{FF2B5EF4-FFF2-40B4-BE49-F238E27FC236}">
                <a16:creationId xmlns:a16="http://schemas.microsoft.com/office/drawing/2014/main" id="{4F938EE2-462C-51A9-E74C-7AB249092B3F}"/>
              </a:ext>
            </a:extLst>
          </p:cNvPr>
          <p:cNvSpPr txBox="1"/>
          <p:nvPr/>
        </p:nvSpPr>
        <p:spPr>
          <a:xfrm>
            <a:off x="6633299" y="3093720"/>
            <a:ext cx="384721" cy="513588"/>
          </a:xfrm>
          <a:prstGeom prst="rect">
            <a:avLst/>
          </a:prstGeom>
          <a:solidFill>
            <a:schemeClr val="bg1"/>
          </a:solidFill>
        </p:spPr>
        <p:txBody>
          <a:bodyPr vert="eaVert" wrap="square" rtlCol="0">
            <a:spAutoFit/>
          </a:bodyPr>
          <a:lstStyle/>
          <a:p>
            <a:r>
              <a:rPr kumimoji="1" lang="ja-JP" altLang="en-US" sz="1300" dirty="0">
                <a:solidFill>
                  <a:srgbClr val="FF0000"/>
                </a:solidFill>
              </a:rPr>
              <a:t>石鹸</a:t>
            </a:r>
          </a:p>
        </p:txBody>
      </p:sp>
    </p:spTree>
    <p:extLst>
      <p:ext uri="{BB962C8B-B14F-4D97-AF65-F5344CB8AC3E}">
        <p14:creationId xmlns:p14="http://schemas.microsoft.com/office/powerpoint/2010/main" val="3352779241"/>
      </p:ext>
    </p:extLst>
  </p:cSld>
  <p:clrMapOvr>
    <a:masterClrMapping/>
  </p:clrMapOvr>
  <mc:AlternateContent xmlns:mc="http://schemas.openxmlformats.org/markup-compatibility/2006" xmlns:p14="http://schemas.microsoft.com/office/powerpoint/2010/main">
    <mc:Choice Requires="p14">
      <p:transition spd="slow" p14:dur="2000" advTm="6623"/>
    </mc:Choice>
    <mc:Fallback xmlns="">
      <p:transition spd="slow" advTm="662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効果の確認</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467682" y="940651"/>
            <a:ext cx="3241349" cy="530915"/>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92</a:t>
            </a:r>
            <a:r>
              <a:rPr lang="ja-JP" altLang="en-US"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分の削減</a:t>
            </a:r>
          </a:p>
        </p:txBody>
      </p:sp>
      <p:sp>
        <p:nvSpPr>
          <p:cNvPr id="2" name="右矢印 1"/>
          <p:cNvSpPr/>
          <p:nvPr/>
        </p:nvSpPr>
        <p:spPr>
          <a:xfrm>
            <a:off x="4213432" y="1024371"/>
            <a:ext cx="733806" cy="363474"/>
          </a:xfrm>
          <a:prstGeom prst="rightArrow">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0" name="テキスト ボックス 19"/>
          <p:cNvSpPr txBox="1"/>
          <p:nvPr/>
        </p:nvSpPr>
        <p:spPr>
          <a:xfrm>
            <a:off x="5383959" y="940651"/>
            <a:ext cx="3241349" cy="530915"/>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37</a:t>
            </a:r>
            <a:r>
              <a:rPr lang="ja-JP" altLang="en-US"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％削減</a:t>
            </a:r>
          </a:p>
        </p:txBody>
      </p:sp>
      <p:sp>
        <p:nvSpPr>
          <p:cNvPr id="9" name="テキスト ボックス 8"/>
          <p:cNvSpPr txBox="1"/>
          <p:nvPr/>
        </p:nvSpPr>
        <p:spPr>
          <a:xfrm>
            <a:off x="5334382" y="2193045"/>
            <a:ext cx="3241349" cy="992579"/>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37</a:t>
            </a:r>
            <a:r>
              <a:rPr lang="ja-JP" altLang="en-US"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％の削減により</a:t>
            </a:r>
            <a:endParaRPr lang="en-US" altLang="ja-JP" sz="3000" b="1" dirty="0">
              <a:ln w="11430">
                <a:noFill/>
              </a:ln>
              <a:solidFill>
                <a:srgbClr val="FF000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endParaRPr>
          </a:p>
          <a:p>
            <a:pPr algn="ctr"/>
            <a:r>
              <a:rPr lang="ja-JP" altLang="en-US" sz="3000" b="1" dirty="0">
                <a:ln w="11430">
                  <a:noFill/>
                </a:ln>
                <a:solidFill>
                  <a:srgbClr val="00B050"/>
                </a:solidFill>
                <a:effectLst>
                  <a:outerShdw blurRad="80000" dist="40000" dir="5040000" algn="tl">
                    <a:srgbClr val="000000">
                      <a:alpha val="30000"/>
                    </a:srgbClr>
                  </a:outerShdw>
                </a:effectLst>
                <a:latin typeface="Meiryo UI" panose="020B0604030504040204" pitchFamily="50" charset="-128"/>
                <a:ea typeface="Meiryo UI" panose="020B0604030504040204" pitchFamily="50" charset="-128"/>
              </a:rPr>
              <a:t>目標達成</a:t>
            </a:r>
          </a:p>
        </p:txBody>
      </p:sp>
      <p:sp>
        <p:nvSpPr>
          <p:cNvPr id="13" name="正方形/長方形 12"/>
          <p:cNvSpPr/>
          <p:nvPr/>
        </p:nvSpPr>
        <p:spPr>
          <a:xfrm>
            <a:off x="442893" y="2271694"/>
            <a:ext cx="3539705" cy="892901"/>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kumimoji="1" lang="ja-JP" altLang="en-US"/>
          </a:p>
        </p:txBody>
      </p:sp>
      <p:sp>
        <p:nvSpPr>
          <p:cNvPr id="16" name="Text Box 4"/>
          <p:cNvSpPr txBox="1">
            <a:spLocks noChangeArrowheads="1"/>
          </p:cNvSpPr>
          <p:nvPr/>
        </p:nvSpPr>
        <p:spPr bwMode="auto">
          <a:xfrm>
            <a:off x="467682" y="2385893"/>
            <a:ext cx="3572754"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defRPr/>
            </a:pPr>
            <a:r>
              <a:rPr lang="ja-JP" altLang="en-US" sz="2100" dirty="0">
                <a:effectLst>
                  <a:outerShdw blurRad="38100" dist="38100" dir="2700000" algn="tl">
                    <a:srgbClr val="000000"/>
                  </a:outerShdw>
                </a:effectLst>
                <a:latin typeface="Meiryo UI" panose="020B0604030504040204" pitchFamily="50" charset="-128"/>
                <a:ea typeface="Meiryo UI" panose="020B0604030504040204" pitchFamily="50" charset="-128"/>
              </a:rPr>
              <a:t>リューベ建浴時間を</a:t>
            </a:r>
            <a:r>
              <a:rPr lang="en-US" altLang="ja-JP" sz="2100" dirty="0">
                <a:effectLst>
                  <a:outerShdw blurRad="38100" dist="38100" dir="2700000" algn="tl">
                    <a:srgbClr val="000000"/>
                  </a:outerShdw>
                </a:effectLst>
                <a:latin typeface="Meiryo UI" panose="020B0604030504040204" pitchFamily="50" charset="-128"/>
                <a:ea typeface="Meiryo UI" panose="020B0604030504040204" pitchFamily="50" charset="-128"/>
              </a:rPr>
              <a:t>3</a:t>
            </a:r>
            <a:r>
              <a:rPr lang="ja-JP" altLang="en-US" sz="2100" dirty="0">
                <a:effectLst>
                  <a:outerShdw blurRad="38100" dist="38100" dir="2700000" algn="tl">
                    <a:srgbClr val="000000"/>
                  </a:outerShdw>
                </a:effectLst>
                <a:latin typeface="Meiryo UI" panose="020B0604030504040204" pitchFamily="50" charset="-128"/>
                <a:ea typeface="Meiryo UI" panose="020B0604030504040204" pitchFamily="50" charset="-128"/>
              </a:rPr>
              <a:t>月末までに</a:t>
            </a:r>
            <a:r>
              <a:rPr lang="en-US" altLang="ja-JP" sz="2100" dirty="0">
                <a:effectLst>
                  <a:outerShdw blurRad="38100" dist="38100" dir="2700000" algn="tl">
                    <a:srgbClr val="000000"/>
                  </a:outerShdw>
                </a:effectLst>
                <a:latin typeface="Meiryo UI" panose="020B0604030504040204" pitchFamily="50" charset="-128"/>
                <a:ea typeface="Meiryo UI" panose="020B0604030504040204" pitchFamily="50" charset="-128"/>
              </a:rPr>
              <a:t>30</a:t>
            </a:r>
            <a:r>
              <a:rPr lang="ja-JP" altLang="en-US" sz="2100" dirty="0">
                <a:effectLst>
                  <a:outerShdw blurRad="38100" dist="38100" dir="2700000" algn="tl">
                    <a:srgbClr val="000000"/>
                  </a:outerShdw>
                </a:effectLst>
                <a:latin typeface="Meiryo UI" panose="020B0604030504040204" pitchFamily="50" charset="-128"/>
                <a:ea typeface="Meiryo UI" panose="020B0604030504040204" pitchFamily="50" charset="-128"/>
              </a:rPr>
              <a:t>％削減する</a:t>
            </a:r>
          </a:p>
        </p:txBody>
      </p:sp>
      <p:sp>
        <p:nvSpPr>
          <p:cNvPr id="18" name="テキスト ボックス 17"/>
          <p:cNvSpPr txBox="1"/>
          <p:nvPr/>
        </p:nvSpPr>
        <p:spPr>
          <a:xfrm>
            <a:off x="456852" y="1966698"/>
            <a:ext cx="523220" cy="300083"/>
          </a:xfrm>
          <a:prstGeom prst="rect">
            <a:avLst/>
          </a:prstGeom>
          <a:ln/>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1500" b="1" dirty="0">
                <a:solidFill>
                  <a:schemeClr val="tx1"/>
                </a:solidFill>
                <a:latin typeface="Meiryo UI" panose="020B0604030504040204" pitchFamily="50" charset="-128"/>
                <a:ea typeface="Meiryo UI" panose="020B0604030504040204" pitchFamily="50" charset="-128"/>
              </a:rPr>
              <a:t>目標</a:t>
            </a:r>
            <a:endParaRPr lang="en-US" altLang="ja-JP" sz="1500" b="1" dirty="0">
              <a:solidFill>
                <a:schemeClr val="tx1"/>
              </a:solidFill>
              <a:latin typeface="Meiryo UI" panose="020B0604030504040204" pitchFamily="50" charset="-128"/>
              <a:ea typeface="Meiryo UI" panose="020B0604030504040204" pitchFamily="50" charset="-128"/>
            </a:endParaRPr>
          </a:p>
        </p:txBody>
      </p:sp>
      <p:sp>
        <p:nvSpPr>
          <p:cNvPr id="19" name="右矢印 18"/>
          <p:cNvSpPr/>
          <p:nvPr/>
        </p:nvSpPr>
        <p:spPr>
          <a:xfrm>
            <a:off x="4213432" y="2507597"/>
            <a:ext cx="733806" cy="363474"/>
          </a:xfrm>
          <a:prstGeom prst="rightArrow">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7" name="正方形/長方形 36"/>
          <p:cNvSpPr/>
          <p:nvPr/>
        </p:nvSpPr>
        <p:spPr>
          <a:xfrm>
            <a:off x="426368" y="3863915"/>
            <a:ext cx="3539705" cy="892901"/>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kumimoji="1" lang="ja-JP" altLang="en-US"/>
          </a:p>
        </p:txBody>
      </p:sp>
      <p:sp>
        <p:nvSpPr>
          <p:cNvPr id="38" name="Text Box 4"/>
          <p:cNvSpPr txBox="1">
            <a:spLocks noChangeArrowheads="1"/>
          </p:cNvSpPr>
          <p:nvPr/>
        </p:nvSpPr>
        <p:spPr bwMode="auto">
          <a:xfrm>
            <a:off x="467683" y="3978113"/>
            <a:ext cx="3572754" cy="3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defRPr/>
            </a:pPr>
            <a:r>
              <a:rPr lang="ja-JP" altLang="en-US" sz="1500" b="1" dirty="0">
                <a:latin typeface="Meiryo UI" panose="020B0604030504040204" pitchFamily="50" charset="-128"/>
                <a:ea typeface="Meiryo UI" panose="020B0604030504040204" pitchFamily="50" charset="-128"/>
              </a:rPr>
              <a:t>・製造部長方針による無駄削減に繋げる</a:t>
            </a:r>
          </a:p>
        </p:txBody>
      </p:sp>
      <p:sp>
        <p:nvSpPr>
          <p:cNvPr id="39" name="テキスト ボックス 38"/>
          <p:cNvSpPr txBox="1"/>
          <p:nvPr/>
        </p:nvSpPr>
        <p:spPr>
          <a:xfrm>
            <a:off x="437931" y="3558919"/>
            <a:ext cx="1370808" cy="300083"/>
          </a:xfrm>
          <a:prstGeom prst="rect">
            <a:avLst/>
          </a:prstGeom>
          <a:ln/>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1500" b="1" dirty="0">
                <a:solidFill>
                  <a:schemeClr val="tx1"/>
                </a:solidFill>
                <a:latin typeface="Meiryo UI" panose="020B0604030504040204" pitchFamily="50" charset="-128"/>
                <a:ea typeface="Meiryo UI" panose="020B0604030504040204" pitchFamily="50" charset="-128"/>
              </a:rPr>
              <a:t>取り上げた理由</a:t>
            </a:r>
            <a:endParaRPr lang="en-US" altLang="ja-JP" sz="1500" b="1" dirty="0">
              <a:solidFill>
                <a:schemeClr val="tx1"/>
              </a:solidFill>
              <a:latin typeface="Meiryo UI" panose="020B0604030504040204" pitchFamily="50" charset="-128"/>
              <a:ea typeface="Meiryo UI" panose="020B0604030504040204" pitchFamily="50" charset="-128"/>
            </a:endParaRPr>
          </a:p>
        </p:txBody>
      </p:sp>
      <p:sp>
        <p:nvSpPr>
          <p:cNvPr id="42" name="Text Box 4"/>
          <p:cNvSpPr txBox="1">
            <a:spLocks noChangeArrowheads="1"/>
          </p:cNvSpPr>
          <p:nvPr/>
        </p:nvSpPr>
        <p:spPr bwMode="auto">
          <a:xfrm>
            <a:off x="467683" y="4376056"/>
            <a:ext cx="3572754" cy="3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defRPr/>
            </a:pPr>
            <a:r>
              <a:rPr lang="ja-JP" altLang="en-US" sz="1500" b="1" dirty="0">
                <a:latin typeface="Meiryo UI" panose="020B0604030504040204" pitchFamily="50" charset="-128"/>
                <a:ea typeface="Meiryo UI" panose="020B0604030504040204" pitchFamily="50" charset="-128"/>
              </a:rPr>
              <a:t>・生産増加傾向に伴い、建浴回数も増加</a:t>
            </a:r>
          </a:p>
        </p:txBody>
      </p:sp>
      <p:sp>
        <p:nvSpPr>
          <p:cNvPr id="43" name="正方形/長方形 42"/>
          <p:cNvSpPr/>
          <p:nvPr/>
        </p:nvSpPr>
        <p:spPr>
          <a:xfrm>
            <a:off x="5169127" y="3731299"/>
            <a:ext cx="3539705" cy="1151927"/>
          </a:xfrm>
          <a:prstGeom prst="rect">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endParaRPr kumimoji="1" lang="ja-JP" altLang="en-US"/>
          </a:p>
        </p:txBody>
      </p:sp>
      <p:sp>
        <p:nvSpPr>
          <p:cNvPr id="47" name="テキスト ボックス 46"/>
          <p:cNvSpPr txBox="1"/>
          <p:nvPr/>
        </p:nvSpPr>
        <p:spPr>
          <a:xfrm>
            <a:off x="5147632" y="3875527"/>
            <a:ext cx="3411574" cy="3000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ja-JP" altLang="en-US" sz="1500" dirty="0">
                <a:ln>
                  <a:solidFill>
                    <a:srgbClr val="FFFF53"/>
                  </a:solidFill>
                </a:ln>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◦無駄を削減し、効率を上げる事が出来た</a:t>
            </a:r>
          </a:p>
        </p:txBody>
      </p:sp>
      <p:sp>
        <p:nvSpPr>
          <p:cNvPr id="48" name="テキスト ボックス 47"/>
          <p:cNvSpPr txBox="1"/>
          <p:nvPr/>
        </p:nvSpPr>
        <p:spPr>
          <a:xfrm>
            <a:off x="5244688" y="4249423"/>
            <a:ext cx="3354636" cy="5309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rtlCol="0">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ja-JP" altLang="en-US" sz="1500" dirty="0">
                <a:ln>
                  <a:solidFill>
                    <a:srgbClr val="FFFF53"/>
                  </a:solidFill>
                </a:ln>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◦かかる時間が減少した為、回数が増加した場合でも生産への影響を少なく出来た</a:t>
            </a:r>
          </a:p>
        </p:txBody>
      </p:sp>
      <p:sp>
        <p:nvSpPr>
          <p:cNvPr id="49" name="右矢印 48"/>
          <p:cNvSpPr/>
          <p:nvPr/>
        </p:nvSpPr>
        <p:spPr>
          <a:xfrm>
            <a:off x="4213432" y="4125525"/>
            <a:ext cx="733806" cy="363474"/>
          </a:xfrm>
          <a:prstGeom prst="rightArrow">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Tree>
    <p:extLst>
      <p:ext uri="{BB962C8B-B14F-4D97-AF65-F5344CB8AC3E}">
        <p14:creationId xmlns:p14="http://schemas.microsoft.com/office/powerpoint/2010/main" val="89413062"/>
      </p:ext>
    </p:extLst>
  </p:cSld>
  <p:clrMapOvr>
    <a:masterClrMapping/>
  </p:clrMapOvr>
  <mc:AlternateContent xmlns:mc="http://schemas.openxmlformats.org/markup-compatibility/2006" xmlns:p14="http://schemas.microsoft.com/office/powerpoint/2010/main">
    <mc:Choice Requires="p14">
      <p:transition spd="slow" p14:dur="2000" advTm="8871"/>
    </mc:Choice>
    <mc:Fallback xmlns="">
      <p:transition spd="slow" advTm="887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効果の確認</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90892" y="363554"/>
            <a:ext cx="2304157" cy="438582"/>
          </a:xfrm>
          <a:prstGeom prst="rect">
            <a:avLst/>
          </a:prstGeom>
          <a:noFill/>
        </p:spPr>
        <p:txBody>
          <a:bodyPr wrap="none" lIns="68580" tIns="34290" rIns="68580" bIns="34290" rtlCol="0">
            <a:spAutoFit/>
          </a:bodyPr>
          <a:lstStyle/>
          <a:p>
            <a:r>
              <a:rPr lang="ja-JP" altLang="en-US" sz="2400" b="1" dirty="0"/>
              <a:t>工程評価の変化</a:t>
            </a:r>
          </a:p>
        </p:txBody>
      </p:sp>
      <p:grpSp>
        <p:nvGrpSpPr>
          <p:cNvPr id="2" name="グループ化 1"/>
          <p:cNvGrpSpPr/>
          <p:nvPr/>
        </p:nvGrpSpPr>
        <p:grpSpPr>
          <a:xfrm>
            <a:off x="4678306" y="-9078"/>
            <a:ext cx="4271567" cy="905699"/>
            <a:chOff x="642402" y="1990006"/>
            <a:chExt cx="4271567" cy="905699"/>
          </a:xfrm>
        </p:grpSpPr>
        <p:sp>
          <p:nvSpPr>
            <p:cNvPr id="23" name="テキスト ボックス 22"/>
            <p:cNvSpPr txBox="1"/>
            <p:nvPr/>
          </p:nvSpPr>
          <p:spPr>
            <a:xfrm>
              <a:off x="642402" y="2122416"/>
              <a:ext cx="934391" cy="530915"/>
            </a:xfrm>
            <a:prstGeom prst="rect">
              <a:avLst/>
            </a:prstGeom>
            <a:noFill/>
          </p:spPr>
          <p:txBody>
            <a:bodyPr wrap="none" lIns="68580" tIns="34290" rIns="68580" bIns="34290" rtlCol="0">
              <a:spAutoFit/>
            </a:bodyPr>
            <a:lstStyle/>
            <a:p>
              <a:r>
                <a:rPr lang="en-US" altLang="ja-JP" sz="3000" b="1" dirty="0" err="1"/>
                <a:t>Cp</a:t>
              </a:r>
              <a:r>
                <a:rPr lang="ja-JP" altLang="en-US" sz="3000" b="1" dirty="0"/>
                <a:t>＝</a:t>
              </a:r>
            </a:p>
          </p:txBody>
        </p:sp>
        <p:cxnSp>
          <p:nvCxnSpPr>
            <p:cNvPr id="5" name="直線コネクタ 4"/>
            <p:cNvCxnSpPr/>
            <p:nvPr/>
          </p:nvCxnSpPr>
          <p:spPr>
            <a:xfrm>
              <a:off x="1577972" y="2387873"/>
              <a:ext cx="32943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2966467" y="2410957"/>
              <a:ext cx="565299" cy="484748"/>
            </a:xfrm>
            <a:prstGeom prst="rect">
              <a:avLst/>
            </a:prstGeom>
            <a:noFill/>
          </p:spPr>
          <p:txBody>
            <a:bodyPr wrap="none" lIns="68580" tIns="34290" rIns="68580" bIns="34290" rtlCol="0">
              <a:spAutoFit/>
            </a:bodyPr>
            <a:lstStyle/>
            <a:p>
              <a:r>
                <a:rPr lang="ja-JP" altLang="en-US" sz="2700" b="1" dirty="0"/>
                <a:t>６</a:t>
              </a:r>
              <a:r>
                <a:rPr lang="en-US" altLang="ja-JP" sz="2700" b="1" dirty="0"/>
                <a:t>σ</a:t>
              </a:r>
              <a:endParaRPr lang="ja-JP" altLang="en-US" sz="2700" b="1" dirty="0"/>
            </a:p>
          </p:txBody>
        </p:sp>
        <p:sp>
          <p:nvSpPr>
            <p:cNvPr id="39" name="テキスト ボックス 38"/>
            <p:cNvSpPr txBox="1"/>
            <p:nvPr/>
          </p:nvSpPr>
          <p:spPr>
            <a:xfrm>
              <a:off x="1539006" y="1990006"/>
              <a:ext cx="3374963" cy="392415"/>
            </a:xfrm>
            <a:prstGeom prst="rect">
              <a:avLst/>
            </a:prstGeom>
            <a:noFill/>
          </p:spPr>
          <p:txBody>
            <a:bodyPr wrap="none" lIns="68580" tIns="34290" rIns="68580" bIns="34290" rtlCol="0">
              <a:spAutoFit/>
            </a:bodyPr>
            <a:lstStyle/>
            <a:p>
              <a:r>
                <a:rPr lang="ja-JP" altLang="en-US" sz="2100" b="1" dirty="0"/>
                <a:t>（上限規格値</a:t>
              </a:r>
              <a:r>
                <a:rPr lang="ja-JP" altLang="en-US" sz="2100" b="1" dirty="0" err="1"/>
                <a:t>ー</a:t>
              </a:r>
              <a:r>
                <a:rPr lang="ja-JP" altLang="en-US" sz="2100" b="1" dirty="0"/>
                <a:t>下限規格値）</a:t>
              </a:r>
            </a:p>
          </p:txBody>
        </p:sp>
      </p:grpSp>
      <p:sp>
        <p:nvSpPr>
          <p:cNvPr id="45" name="テキスト ボックス 44"/>
          <p:cNvSpPr txBox="1"/>
          <p:nvPr/>
        </p:nvSpPr>
        <p:spPr>
          <a:xfrm>
            <a:off x="593528" y="4552171"/>
            <a:ext cx="7981993" cy="484748"/>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en-US" altLang="ja-JP" sz="2700" b="1" dirty="0" err="1"/>
              <a:t>Cp</a:t>
            </a:r>
            <a:r>
              <a:rPr lang="ja-JP" altLang="en-US" sz="2700" b="1" dirty="0"/>
              <a:t>の工程能力が</a:t>
            </a:r>
            <a:r>
              <a:rPr lang="en-US" altLang="ja-JP" sz="2700" b="1" dirty="0"/>
              <a:t>1</a:t>
            </a:r>
            <a:r>
              <a:rPr lang="ja-JP" altLang="en-US" sz="2700" b="1" dirty="0"/>
              <a:t>＜</a:t>
            </a:r>
            <a:r>
              <a:rPr lang="en-US" altLang="ja-JP" sz="2700" b="1" dirty="0"/>
              <a:t>1.5</a:t>
            </a:r>
            <a:r>
              <a:rPr lang="ja-JP" altLang="en-US" sz="2700" b="1" dirty="0"/>
              <a:t>＜</a:t>
            </a:r>
            <a:r>
              <a:rPr lang="en-US" altLang="ja-JP" sz="2700" b="1" dirty="0"/>
              <a:t>1.67</a:t>
            </a:r>
            <a:r>
              <a:rPr lang="ja-JP" altLang="en-US" sz="2700" b="1" dirty="0"/>
              <a:t>である為、十分であった</a:t>
            </a:r>
          </a:p>
        </p:txBody>
      </p:sp>
      <p:sp>
        <p:nvSpPr>
          <p:cNvPr id="19" name="テキスト ボックス 18"/>
          <p:cNvSpPr txBox="1"/>
          <p:nvPr/>
        </p:nvSpPr>
        <p:spPr>
          <a:xfrm>
            <a:off x="1311718" y="3980100"/>
            <a:ext cx="6513643" cy="484748"/>
          </a:xfrm>
          <a:prstGeom prst="rect">
            <a:avLst/>
          </a:prstGeom>
          <a:ln>
            <a:solidFill>
              <a:srgbClr val="00CC66"/>
            </a:solidFill>
          </a:ln>
        </p:spPr>
        <p:style>
          <a:lnRef idx="2">
            <a:schemeClr val="accent4"/>
          </a:lnRef>
          <a:fillRef idx="1">
            <a:schemeClr val="lt1"/>
          </a:fillRef>
          <a:effectRef idx="0">
            <a:schemeClr val="accent4"/>
          </a:effectRef>
          <a:fontRef idx="minor">
            <a:schemeClr val="dk1"/>
          </a:fontRef>
        </p:style>
        <p:txBody>
          <a:bodyPr wrap="none" lIns="68580" tIns="34290" rIns="68580" bIns="34290" rtlCol="0">
            <a:spAutoFit/>
          </a:bodyPr>
          <a:lstStyle/>
          <a:p>
            <a:r>
              <a:rPr lang="ja-JP" altLang="en-US" sz="2700" b="1" dirty="0"/>
              <a:t>作業が楽になった事でバラツキが無くなった</a:t>
            </a:r>
            <a:endParaRPr lang="en-US" altLang="ja-JP" sz="2700" b="1" dirty="0"/>
          </a:p>
        </p:txBody>
      </p:sp>
      <p:sp>
        <p:nvSpPr>
          <p:cNvPr id="53" name="テキスト ボックス 52"/>
          <p:cNvSpPr txBox="1"/>
          <p:nvPr/>
        </p:nvSpPr>
        <p:spPr>
          <a:xfrm>
            <a:off x="2683529" y="194667"/>
            <a:ext cx="1994777" cy="43858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bodyPr>
          <a:lstStyle/>
          <a:p>
            <a:r>
              <a:rPr lang="ja-JP" altLang="en-US" sz="2400" b="1" dirty="0"/>
              <a:t>両側規格の式</a:t>
            </a:r>
          </a:p>
        </p:txBody>
      </p:sp>
      <p:sp>
        <p:nvSpPr>
          <p:cNvPr id="6" name="正方形/長方形 5"/>
          <p:cNvSpPr/>
          <p:nvPr/>
        </p:nvSpPr>
        <p:spPr>
          <a:xfrm>
            <a:off x="2591721" y="21734"/>
            <a:ext cx="6437979" cy="773289"/>
          </a:xfrm>
          <a:prstGeom prst="rect">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250323" y="940163"/>
            <a:ext cx="4169273" cy="2847145"/>
            <a:chOff x="39870" y="925649"/>
            <a:chExt cx="4169273" cy="2847145"/>
          </a:xfrm>
        </p:grpSpPr>
        <p:sp>
          <p:nvSpPr>
            <p:cNvPr id="22" name="テキスト ボックス 21"/>
            <p:cNvSpPr txBox="1"/>
            <p:nvPr/>
          </p:nvSpPr>
          <p:spPr>
            <a:xfrm>
              <a:off x="1210906" y="1774566"/>
              <a:ext cx="2700098" cy="438582"/>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2400" b="1" dirty="0"/>
                <a:t>標準偏差＝</a:t>
              </a:r>
              <a:r>
                <a:rPr lang="en-US" altLang="ja-JP" sz="2400" b="1" dirty="0"/>
                <a:t>0.65371</a:t>
              </a:r>
              <a:endParaRPr lang="ja-JP" altLang="en-US" sz="2400" b="1" dirty="0"/>
            </a:p>
          </p:txBody>
        </p:sp>
        <p:sp>
          <p:nvSpPr>
            <p:cNvPr id="28" name="テキスト ボックス 27"/>
            <p:cNvSpPr txBox="1"/>
            <p:nvPr/>
          </p:nvSpPr>
          <p:spPr>
            <a:xfrm>
              <a:off x="1196685" y="1343241"/>
              <a:ext cx="2721576" cy="438582"/>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algn="ctr"/>
              <a:r>
                <a:rPr lang="ja-JP" altLang="en-US" sz="2400" b="1" dirty="0"/>
                <a:t>平均時間＝</a:t>
              </a:r>
              <a:r>
                <a:rPr lang="en-US" altLang="ja-JP" sz="2400" b="1" dirty="0"/>
                <a:t>4.9625</a:t>
              </a:r>
              <a:endParaRPr lang="ja-JP" altLang="en-US" sz="2400" b="1" dirty="0"/>
            </a:p>
          </p:txBody>
        </p:sp>
        <p:sp>
          <p:nvSpPr>
            <p:cNvPr id="30" name="テキスト ボックス 29"/>
            <p:cNvSpPr txBox="1"/>
            <p:nvPr/>
          </p:nvSpPr>
          <p:spPr>
            <a:xfrm>
              <a:off x="1189428" y="958958"/>
              <a:ext cx="2741776" cy="377026"/>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000" b="1" dirty="0"/>
                <a:t>掛かった時間４～６時間</a:t>
              </a:r>
            </a:p>
          </p:txBody>
        </p:sp>
        <p:grpSp>
          <p:nvGrpSpPr>
            <p:cNvPr id="3" name="グループ化 2"/>
            <p:cNvGrpSpPr/>
            <p:nvPr/>
          </p:nvGrpSpPr>
          <p:grpSpPr>
            <a:xfrm>
              <a:off x="714076" y="2221569"/>
              <a:ext cx="3157702" cy="1065690"/>
              <a:chOff x="4848634" y="1846806"/>
              <a:chExt cx="3157702" cy="1065690"/>
            </a:xfrm>
          </p:grpSpPr>
          <p:sp>
            <p:nvSpPr>
              <p:cNvPr id="27" name="テキスト ボックス 26"/>
              <p:cNvSpPr txBox="1"/>
              <p:nvPr/>
            </p:nvSpPr>
            <p:spPr>
              <a:xfrm>
                <a:off x="4848634" y="2130292"/>
                <a:ext cx="524423" cy="530915"/>
              </a:xfrm>
              <a:prstGeom prst="rect">
                <a:avLst/>
              </a:prstGeom>
              <a:noFill/>
            </p:spPr>
            <p:txBody>
              <a:bodyPr wrap="none" lIns="68580" tIns="34290" rIns="68580" bIns="34290" rtlCol="0">
                <a:spAutoFit/>
              </a:bodyPr>
              <a:lstStyle/>
              <a:p>
                <a:r>
                  <a:rPr lang="ja-JP" altLang="en-US" sz="3000" b="1" dirty="0"/>
                  <a:t>＝</a:t>
                </a:r>
              </a:p>
            </p:txBody>
          </p:sp>
          <p:cxnSp>
            <p:nvCxnSpPr>
              <p:cNvPr id="40" name="直線コネクタ 39"/>
              <p:cNvCxnSpPr/>
              <p:nvPr/>
            </p:nvCxnSpPr>
            <p:spPr>
              <a:xfrm>
                <a:off x="5324896" y="2388715"/>
                <a:ext cx="26814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5796316" y="2427748"/>
                <a:ext cx="1869743" cy="484748"/>
              </a:xfrm>
              <a:prstGeom prst="rect">
                <a:avLst/>
              </a:prstGeom>
              <a:noFill/>
            </p:spPr>
            <p:txBody>
              <a:bodyPr wrap="none" lIns="68580" tIns="34290" rIns="68580" bIns="34290" rtlCol="0">
                <a:spAutoFit/>
              </a:bodyPr>
              <a:lstStyle/>
              <a:p>
                <a:r>
                  <a:rPr lang="ja-JP" altLang="en-US" sz="2700" b="1" dirty="0"/>
                  <a:t>６</a:t>
                </a:r>
                <a:r>
                  <a:rPr lang="en-US" altLang="ja-JP" sz="2700" b="1" dirty="0"/>
                  <a:t>×0.65371</a:t>
                </a:r>
                <a:endParaRPr lang="ja-JP" altLang="en-US" sz="2700" b="1" dirty="0"/>
              </a:p>
            </p:txBody>
          </p:sp>
          <p:sp>
            <p:nvSpPr>
              <p:cNvPr id="42" name="テキスト ボックス 41"/>
              <p:cNvSpPr txBox="1"/>
              <p:nvPr/>
            </p:nvSpPr>
            <p:spPr>
              <a:xfrm>
                <a:off x="6081551" y="1846806"/>
                <a:ext cx="1289456" cy="530915"/>
              </a:xfrm>
              <a:prstGeom prst="rect">
                <a:avLst/>
              </a:prstGeom>
              <a:noFill/>
            </p:spPr>
            <p:txBody>
              <a:bodyPr wrap="none" lIns="68580" tIns="34290" rIns="68580" bIns="34290" rtlCol="0">
                <a:spAutoFit/>
              </a:bodyPr>
              <a:lstStyle/>
              <a:p>
                <a:r>
                  <a:rPr lang="ja-JP" altLang="en-US" sz="3000" b="1" dirty="0"/>
                  <a:t>（</a:t>
                </a:r>
                <a:r>
                  <a:rPr lang="en-US" altLang="ja-JP" sz="3000" b="1" dirty="0"/>
                  <a:t>6</a:t>
                </a:r>
                <a:r>
                  <a:rPr lang="ja-JP" altLang="en-US" sz="3000" b="1" dirty="0" err="1"/>
                  <a:t>ー</a:t>
                </a:r>
                <a:r>
                  <a:rPr lang="en-US" altLang="ja-JP" sz="3000" b="1" dirty="0"/>
                  <a:t>4</a:t>
                </a:r>
                <a:r>
                  <a:rPr lang="ja-JP" altLang="en-US" sz="3000" b="1" dirty="0"/>
                  <a:t>）</a:t>
                </a:r>
              </a:p>
            </p:txBody>
          </p:sp>
        </p:grpSp>
        <p:grpSp>
          <p:nvGrpSpPr>
            <p:cNvPr id="4" name="グループ化 3"/>
            <p:cNvGrpSpPr/>
            <p:nvPr/>
          </p:nvGrpSpPr>
          <p:grpSpPr>
            <a:xfrm>
              <a:off x="717312" y="3188456"/>
              <a:ext cx="2655103" cy="577081"/>
              <a:chOff x="4906835" y="3012977"/>
              <a:chExt cx="2655103" cy="577081"/>
            </a:xfrm>
          </p:grpSpPr>
          <p:sp>
            <p:nvSpPr>
              <p:cNvPr id="43" name="テキスト ボックス 42"/>
              <p:cNvSpPr txBox="1"/>
              <p:nvPr/>
            </p:nvSpPr>
            <p:spPr>
              <a:xfrm>
                <a:off x="4906835" y="3036059"/>
                <a:ext cx="524423" cy="530915"/>
              </a:xfrm>
              <a:prstGeom prst="rect">
                <a:avLst/>
              </a:prstGeom>
              <a:noFill/>
            </p:spPr>
            <p:txBody>
              <a:bodyPr wrap="none" lIns="68580" tIns="34290" rIns="68580" bIns="34290" rtlCol="0">
                <a:spAutoFit/>
              </a:bodyPr>
              <a:lstStyle/>
              <a:p>
                <a:r>
                  <a:rPr lang="ja-JP" altLang="en-US" sz="3000" b="1" dirty="0"/>
                  <a:t>＝</a:t>
                </a:r>
              </a:p>
            </p:txBody>
          </p:sp>
          <p:sp>
            <p:nvSpPr>
              <p:cNvPr id="44" name="テキスト ボックス 43"/>
              <p:cNvSpPr txBox="1"/>
              <p:nvPr/>
            </p:nvSpPr>
            <p:spPr>
              <a:xfrm>
                <a:off x="5806008" y="3012977"/>
                <a:ext cx="1755930" cy="577081"/>
              </a:xfrm>
              <a:prstGeom prst="rect">
                <a:avLst/>
              </a:prstGeom>
              <a:noFill/>
            </p:spPr>
            <p:txBody>
              <a:bodyPr wrap="none" lIns="68580" tIns="34290" rIns="68580" bIns="34290" rtlCol="0">
                <a:spAutoFit/>
              </a:bodyPr>
              <a:lstStyle/>
              <a:p>
                <a:r>
                  <a:rPr lang="en-US" altLang="ja-JP" sz="3300" b="1" u="sng" dirty="0">
                    <a:solidFill>
                      <a:srgbClr val="FF0000"/>
                    </a:solidFill>
                  </a:rPr>
                  <a:t>0.217903</a:t>
                </a:r>
              </a:p>
            </p:txBody>
          </p:sp>
        </p:grpSp>
        <p:sp>
          <p:nvSpPr>
            <p:cNvPr id="24" name="テキスト ボックス 23"/>
            <p:cNvSpPr txBox="1"/>
            <p:nvPr/>
          </p:nvSpPr>
          <p:spPr>
            <a:xfrm>
              <a:off x="54484" y="938582"/>
              <a:ext cx="912749" cy="377026"/>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2000" b="1" dirty="0"/>
                <a:t>対策前</a:t>
              </a:r>
            </a:p>
          </p:txBody>
        </p:sp>
        <p:sp>
          <p:nvSpPr>
            <p:cNvPr id="54" name="正方形/長方形 53"/>
            <p:cNvSpPr/>
            <p:nvPr/>
          </p:nvSpPr>
          <p:spPr>
            <a:xfrm>
              <a:off x="39870" y="925649"/>
              <a:ext cx="4169273" cy="28471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4718243" y="947421"/>
            <a:ext cx="4055640" cy="2839888"/>
            <a:chOff x="4573103" y="932907"/>
            <a:chExt cx="4055640" cy="2839888"/>
          </a:xfrm>
        </p:grpSpPr>
        <p:sp>
          <p:nvSpPr>
            <p:cNvPr id="33" name="テキスト ボックス 32"/>
            <p:cNvSpPr txBox="1"/>
            <p:nvPr/>
          </p:nvSpPr>
          <p:spPr>
            <a:xfrm>
              <a:off x="6128799" y="1774566"/>
              <a:ext cx="1896994" cy="438582"/>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2400" b="1" dirty="0"/>
                <a:t>標準偏差＝９</a:t>
              </a:r>
            </a:p>
          </p:txBody>
        </p:sp>
        <p:sp>
          <p:nvSpPr>
            <p:cNvPr id="35" name="テキスト ボックス 34"/>
            <p:cNvSpPr txBox="1"/>
            <p:nvPr/>
          </p:nvSpPr>
          <p:spPr>
            <a:xfrm>
              <a:off x="5713026" y="1343241"/>
              <a:ext cx="2721576" cy="438582"/>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algn="ctr"/>
              <a:r>
                <a:rPr lang="ja-JP" altLang="en-US" sz="2400" b="1" dirty="0"/>
                <a:t>平均時間＝</a:t>
              </a:r>
              <a:r>
                <a:rPr lang="en-US" altLang="ja-JP" sz="2400" b="1" dirty="0"/>
                <a:t> 3.4292</a:t>
              </a:r>
              <a:endParaRPr lang="ja-JP" altLang="en-US" sz="2400" b="1" dirty="0"/>
            </a:p>
          </p:txBody>
        </p:sp>
        <p:sp>
          <p:nvSpPr>
            <p:cNvPr id="36" name="テキスト ボックス 35"/>
            <p:cNvSpPr txBox="1"/>
            <p:nvPr/>
          </p:nvSpPr>
          <p:spPr>
            <a:xfrm>
              <a:off x="5705769" y="958958"/>
              <a:ext cx="2741776" cy="377026"/>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000" b="1" dirty="0"/>
                <a:t>掛かった時間３～４時間</a:t>
              </a:r>
            </a:p>
          </p:txBody>
        </p:sp>
        <p:grpSp>
          <p:nvGrpSpPr>
            <p:cNvPr id="37" name="グループ化 36"/>
            <p:cNvGrpSpPr/>
            <p:nvPr/>
          </p:nvGrpSpPr>
          <p:grpSpPr>
            <a:xfrm>
              <a:off x="5230417" y="2221569"/>
              <a:ext cx="3157702" cy="1031976"/>
              <a:chOff x="4848634" y="1846806"/>
              <a:chExt cx="3157702" cy="1031976"/>
            </a:xfrm>
          </p:grpSpPr>
          <p:sp>
            <p:nvSpPr>
              <p:cNvPr id="38" name="テキスト ボックス 37"/>
              <p:cNvSpPr txBox="1"/>
              <p:nvPr/>
            </p:nvSpPr>
            <p:spPr>
              <a:xfrm>
                <a:off x="4848634" y="2130292"/>
                <a:ext cx="524423" cy="530915"/>
              </a:xfrm>
              <a:prstGeom prst="rect">
                <a:avLst/>
              </a:prstGeom>
              <a:noFill/>
            </p:spPr>
            <p:txBody>
              <a:bodyPr wrap="none" lIns="68580" tIns="34290" rIns="68580" bIns="34290" rtlCol="0">
                <a:spAutoFit/>
              </a:bodyPr>
              <a:lstStyle/>
              <a:p>
                <a:r>
                  <a:rPr lang="ja-JP" altLang="en-US" sz="3000" b="1" dirty="0"/>
                  <a:t>＝</a:t>
                </a:r>
              </a:p>
            </p:txBody>
          </p:sp>
          <p:cxnSp>
            <p:nvCxnSpPr>
              <p:cNvPr id="46" name="直線コネクタ 45"/>
              <p:cNvCxnSpPr/>
              <p:nvPr/>
            </p:nvCxnSpPr>
            <p:spPr>
              <a:xfrm>
                <a:off x="5324896" y="2388715"/>
                <a:ext cx="26814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6272091" y="2394034"/>
                <a:ext cx="964046" cy="484748"/>
              </a:xfrm>
              <a:prstGeom prst="rect">
                <a:avLst/>
              </a:prstGeom>
              <a:noFill/>
            </p:spPr>
            <p:txBody>
              <a:bodyPr wrap="none" lIns="68580" tIns="34290" rIns="68580" bIns="34290" rtlCol="0">
                <a:spAutoFit/>
              </a:bodyPr>
              <a:lstStyle/>
              <a:p>
                <a:r>
                  <a:rPr lang="ja-JP" altLang="en-US" sz="2700" b="1" dirty="0"/>
                  <a:t>６</a:t>
                </a:r>
                <a:r>
                  <a:rPr lang="en-US" altLang="ja-JP" sz="2700" b="1" dirty="0"/>
                  <a:t>×</a:t>
                </a:r>
                <a:r>
                  <a:rPr lang="ja-JP" altLang="en-US" sz="2700" b="1" dirty="0"/>
                  <a:t>９</a:t>
                </a:r>
              </a:p>
            </p:txBody>
          </p:sp>
          <p:sp>
            <p:nvSpPr>
              <p:cNvPr id="48" name="テキスト ボックス 47"/>
              <p:cNvSpPr txBox="1"/>
              <p:nvPr/>
            </p:nvSpPr>
            <p:spPr>
              <a:xfrm>
                <a:off x="6081551" y="1846806"/>
                <a:ext cx="1289456" cy="530915"/>
              </a:xfrm>
              <a:prstGeom prst="rect">
                <a:avLst/>
              </a:prstGeom>
              <a:noFill/>
            </p:spPr>
            <p:txBody>
              <a:bodyPr wrap="none" lIns="68580" tIns="34290" rIns="68580" bIns="34290" rtlCol="0">
                <a:spAutoFit/>
              </a:bodyPr>
              <a:lstStyle/>
              <a:p>
                <a:r>
                  <a:rPr lang="ja-JP" altLang="en-US" sz="3000" b="1" dirty="0"/>
                  <a:t>（</a:t>
                </a:r>
                <a:r>
                  <a:rPr lang="en-US" altLang="ja-JP" sz="3000" b="1" dirty="0"/>
                  <a:t>4</a:t>
                </a:r>
                <a:r>
                  <a:rPr lang="ja-JP" altLang="en-US" sz="3000" b="1" dirty="0" err="1"/>
                  <a:t>ー</a:t>
                </a:r>
                <a:r>
                  <a:rPr lang="en-US" altLang="ja-JP" sz="3000" b="1" dirty="0"/>
                  <a:t>3</a:t>
                </a:r>
                <a:r>
                  <a:rPr lang="ja-JP" altLang="en-US" sz="3000" b="1" dirty="0"/>
                  <a:t>）</a:t>
                </a:r>
              </a:p>
            </p:txBody>
          </p:sp>
        </p:grpSp>
        <p:grpSp>
          <p:nvGrpSpPr>
            <p:cNvPr id="49" name="グループ化 48"/>
            <p:cNvGrpSpPr/>
            <p:nvPr/>
          </p:nvGrpSpPr>
          <p:grpSpPr>
            <a:xfrm>
              <a:off x="5233653" y="3181199"/>
              <a:ext cx="2234221" cy="577081"/>
              <a:chOff x="4906835" y="3005720"/>
              <a:chExt cx="2234221" cy="577081"/>
            </a:xfrm>
          </p:grpSpPr>
          <p:sp>
            <p:nvSpPr>
              <p:cNvPr id="50" name="テキスト ボックス 49"/>
              <p:cNvSpPr txBox="1"/>
              <p:nvPr/>
            </p:nvSpPr>
            <p:spPr>
              <a:xfrm>
                <a:off x="4906835" y="3036059"/>
                <a:ext cx="524423" cy="530915"/>
              </a:xfrm>
              <a:prstGeom prst="rect">
                <a:avLst/>
              </a:prstGeom>
              <a:noFill/>
            </p:spPr>
            <p:txBody>
              <a:bodyPr wrap="none" lIns="68580" tIns="34290" rIns="68580" bIns="34290" rtlCol="0">
                <a:spAutoFit/>
              </a:bodyPr>
              <a:lstStyle/>
              <a:p>
                <a:r>
                  <a:rPr lang="ja-JP" altLang="en-US" sz="3000" b="1" dirty="0"/>
                  <a:t>＝</a:t>
                </a:r>
              </a:p>
            </p:txBody>
          </p:sp>
          <p:sp>
            <p:nvSpPr>
              <p:cNvPr id="51" name="テキスト ボックス 50"/>
              <p:cNvSpPr txBox="1"/>
              <p:nvPr/>
            </p:nvSpPr>
            <p:spPr>
              <a:xfrm>
                <a:off x="6459138" y="3005720"/>
                <a:ext cx="681918" cy="577081"/>
              </a:xfrm>
              <a:prstGeom prst="rect">
                <a:avLst/>
              </a:prstGeom>
              <a:noFill/>
            </p:spPr>
            <p:txBody>
              <a:bodyPr wrap="none" lIns="68580" tIns="34290" rIns="68580" bIns="34290" rtlCol="0">
                <a:spAutoFit/>
              </a:bodyPr>
              <a:lstStyle/>
              <a:p>
                <a:r>
                  <a:rPr lang="en-US" altLang="ja-JP" sz="3300" b="1" u="sng" dirty="0">
                    <a:solidFill>
                      <a:srgbClr val="FF0000"/>
                    </a:solidFill>
                  </a:rPr>
                  <a:t>1.5</a:t>
                </a:r>
              </a:p>
            </p:txBody>
          </p:sp>
        </p:grpSp>
        <p:sp>
          <p:nvSpPr>
            <p:cNvPr id="52" name="テキスト ボックス 51"/>
            <p:cNvSpPr txBox="1"/>
            <p:nvPr/>
          </p:nvSpPr>
          <p:spPr>
            <a:xfrm>
              <a:off x="4578081" y="945839"/>
              <a:ext cx="912750" cy="37702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2000" b="1" dirty="0"/>
                <a:t>対策後</a:t>
              </a:r>
            </a:p>
          </p:txBody>
        </p:sp>
        <p:sp>
          <p:nvSpPr>
            <p:cNvPr id="55" name="正方形/長方形 54"/>
            <p:cNvSpPr/>
            <p:nvPr/>
          </p:nvSpPr>
          <p:spPr>
            <a:xfrm>
              <a:off x="4573103" y="932907"/>
              <a:ext cx="4055640" cy="2839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98332162"/>
      </p:ext>
    </p:extLst>
  </p:cSld>
  <p:clrMapOvr>
    <a:masterClrMapping/>
  </p:clrMapOvr>
  <mc:AlternateContent xmlns:mc="http://schemas.openxmlformats.org/markup-compatibility/2006" xmlns:p14="http://schemas.microsoft.com/office/powerpoint/2010/main">
    <mc:Choice Requires="p14">
      <p:transition spd="slow" p14:dur="2000" advTm="14451"/>
    </mc:Choice>
    <mc:Fallback xmlns="">
      <p:transition spd="slow" advTm="1445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86545" y="3915367"/>
            <a:ext cx="8576300" cy="629951"/>
          </a:xfrm>
          <a:prstGeom prst="rect">
            <a:avLst/>
          </a:prstGeom>
          <a:ln w="76200">
            <a:solidFill>
              <a:srgbClr val="00B050"/>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21" name="正方形/長方形 20"/>
          <p:cNvSpPr/>
          <p:nvPr/>
        </p:nvSpPr>
        <p:spPr>
          <a:xfrm>
            <a:off x="291426" y="2884642"/>
            <a:ext cx="8576300" cy="629951"/>
          </a:xfrm>
          <a:prstGeom prst="rect">
            <a:avLst/>
          </a:prstGeom>
          <a:ln w="76200"/>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a:endParaRPr kumimoji="1" lang="ja-JP" altLang="en-US"/>
          </a:p>
        </p:txBody>
      </p:sp>
      <p:sp>
        <p:nvSpPr>
          <p:cNvPr id="20" name="正方形/長方形 19"/>
          <p:cNvSpPr/>
          <p:nvPr/>
        </p:nvSpPr>
        <p:spPr>
          <a:xfrm>
            <a:off x="283806" y="1775957"/>
            <a:ext cx="8576300" cy="629951"/>
          </a:xfrm>
          <a:prstGeom prst="rect">
            <a:avLst/>
          </a:prstGeom>
          <a:ln w="76200"/>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endParaRPr kumimoji="1" lang="ja-JP" altLang="en-US"/>
          </a:p>
        </p:txBody>
      </p:sp>
      <p:sp>
        <p:nvSpPr>
          <p:cNvPr id="4" name="正方形/長方形 3"/>
          <p:cNvSpPr/>
          <p:nvPr/>
        </p:nvSpPr>
        <p:spPr>
          <a:xfrm>
            <a:off x="289561" y="662596"/>
            <a:ext cx="8576300" cy="629951"/>
          </a:xfrm>
          <a:prstGeom prst="rect">
            <a:avLst/>
          </a:prstGeom>
          <a:ln w="76200"/>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195586" name="Text Box 2"/>
          <p:cNvSpPr txBox="1">
            <a:spLocks noChangeArrowheads="1"/>
          </p:cNvSpPr>
          <p:nvPr/>
        </p:nvSpPr>
        <p:spPr bwMode="auto">
          <a:xfrm>
            <a:off x="2321153" y="2389490"/>
            <a:ext cx="463011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2700" b="1" dirty="0">
                <a:latin typeface="BIZ UDPゴシック" panose="020B0400000000000000" pitchFamily="50" charset="-128"/>
                <a:ea typeface="BIZ UDPゴシック" panose="020B0400000000000000" pitchFamily="50" charset="-128"/>
              </a:rPr>
              <a:t>人件費</a:t>
            </a:r>
            <a:r>
              <a:rPr lang="en-US" altLang="ja-JP" sz="2700" b="1" dirty="0">
                <a:latin typeface="BIZ UDPゴシック" panose="020B0400000000000000" pitchFamily="50" charset="-128"/>
                <a:ea typeface="BIZ UDPゴシック" panose="020B0400000000000000" pitchFamily="50" charset="-128"/>
              </a:rPr>
              <a:t>2</a:t>
            </a:r>
            <a:r>
              <a:rPr lang="ja-JP" altLang="en-US" sz="2700" b="1" dirty="0">
                <a:latin typeface="BIZ UDPゴシック" panose="020B0400000000000000" pitchFamily="50" charset="-128"/>
                <a:ea typeface="BIZ UDPゴシック" panose="020B0400000000000000" pitchFamily="50" charset="-128"/>
              </a:rPr>
              <a:t>人分￥</a:t>
            </a:r>
            <a:r>
              <a:rPr lang="en-US" altLang="ja-JP" sz="2700" b="1" dirty="0">
                <a:latin typeface="BIZ UDPゴシック" panose="020B0400000000000000" pitchFamily="50" charset="-128"/>
                <a:ea typeface="BIZ UDPゴシック" panose="020B0400000000000000" pitchFamily="50" charset="-128"/>
              </a:rPr>
              <a:t>4,000×</a:t>
            </a:r>
            <a:r>
              <a:rPr lang="ja-JP" altLang="en-US" sz="2700" b="1" dirty="0">
                <a:latin typeface="BIZ UDPゴシック" panose="020B0400000000000000" pitchFamily="50" charset="-128"/>
                <a:ea typeface="BIZ UDPゴシック" panose="020B0400000000000000" pitchFamily="50" charset="-128"/>
              </a:rPr>
              <a:t>時間</a:t>
            </a:r>
            <a:endPar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効果の確認</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39418" y="290274"/>
            <a:ext cx="3121288" cy="392415"/>
          </a:xfrm>
          <a:prstGeom prst="rect">
            <a:avLst/>
          </a:prstGeom>
          <a:noFill/>
        </p:spPr>
        <p:txBody>
          <a:bodyPr wrap="square" lIns="68580" tIns="34290" rIns="68580" bIns="34290" rtlCol="0">
            <a:spAutoFit/>
          </a:bodyPr>
          <a:lstStyle/>
          <a:p>
            <a:r>
              <a:rPr lang="ja-JP" altLang="en-US" sz="18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有形効果　　年間効果金額</a:t>
            </a:r>
            <a:r>
              <a:rPr lang="ja-JP" altLang="en-US" sz="2100" b="1"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　</a:t>
            </a:r>
          </a:p>
        </p:txBody>
      </p:sp>
      <p:sp>
        <p:nvSpPr>
          <p:cNvPr id="5" name="Text Box 2"/>
          <p:cNvSpPr txBox="1">
            <a:spLocks noChangeArrowheads="1"/>
          </p:cNvSpPr>
          <p:nvPr/>
        </p:nvSpPr>
        <p:spPr bwMode="auto">
          <a:xfrm>
            <a:off x="759244" y="713570"/>
            <a:ext cx="3121288"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建浴時間　　</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４７分</a:t>
            </a:r>
          </a:p>
        </p:txBody>
      </p:sp>
      <p:sp>
        <p:nvSpPr>
          <p:cNvPr id="6" name="Text Box 2"/>
          <p:cNvSpPr txBox="1">
            <a:spLocks noChangeArrowheads="1"/>
          </p:cNvSpPr>
          <p:nvPr/>
        </p:nvSpPr>
        <p:spPr bwMode="auto">
          <a:xfrm>
            <a:off x="5251272" y="735032"/>
            <a:ext cx="3025107"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155</a:t>
            </a: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分　</a:t>
            </a:r>
            <a:r>
              <a:rPr lang="en-US" altLang="ja-JP" sz="2700" dirty="0">
                <a:gradFill>
                  <a:gsLst>
                    <a:gs pos="40000">
                      <a:srgbClr val="C00000"/>
                    </a:gs>
                    <a:gs pos="61000">
                      <a:srgbClr val="FF7A00"/>
                    </a:gs>
                    <a:gs pos="87000">
                      <a:srgbClr val="FFC000"/>
                    </a:gs>
                    <a:gs pos="100000">
                      <a:srgbClr val="FFFF00"/>
                    </a:gs>
                  </a:gsLst>
                  <a:lin ang="5400000" scaled="0"/>
                </a:gra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92</a:t>
            </a:r>
            <a:r>
              <a:rPr lang="ja-JP" altLang="en-US" sz="2700" dirty="0">
                <a:gradFill>
                  <a:gsLst>
                    <a:gs pos="40000">
                      <a:srgbClr val="C00000"/>
                    </a:gs>
                    <a:gs pos="61000">
                      <a:srgbClr val="FF7A00"/>
                    </a:gs>
                    <a:gs pos="87000">
                      <a:srgbClr val="FFC000"/>
                    </a:gs>
                    <a:gs pos="100000">
                      <a:srgbClr val="FFFF00"/>
                    </a:gs>
                  </a:gsLst>
                  <a:lin ang="5400000" scaled="0"/>
                </a:gra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分削減</a:t>
            </a:r>
          </a:p>
        </p:txBody>
      </p:sp>
      <p:sp>
        <p:nvSpPr>
          <p:cNvPr id="7" name="Text Box 2"/>
          <p:cNvSpPr txBox="1">
            <a:spLocks noChangeArrowheads="1"/>
          </p:cNvSpPr>
          <p:nvPr/>
        </p:nvSpPr>
        <p:spPr bwMode="auto">
          <a:xfrm>
            <a:off x="3731342" y="162608"/>
            <a:ext cx="1703832"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37</a:t>
            </a: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％削減</a:t>
            </a:r>
          </a:p>
        </p:txBody>
      </p:sp>
      <p:sp>
        <p:nvSpPr>
          <p:cNvPr id="2" name="右矢印 1"/>
          <p:cNvSpPr/>
          <p:nvPr/>
        </p:nvSpPr>
        <p:spPr>
          <a:xfrm>
            <a:off x="4206240" y="828943"/>
            <a:ext cx="733806" cy="363474"/>
          </a:xfrm>
          <a:prstGeom prst="rightArrow">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ja-JP" altLang="en-US" sz="1200"/>
          </a:p>
        </p:txBody>
      </p:sp>
      <p:sp>
        <p:nvSpPr>
          <p:cNvPr id="9" name="Text Box 2"/>
          <p:cNvSpPr txBox="1">
            <a:spLocks noChangeArrowheads="1"/>
          </p:cNvSpPr>
          <p:nvPr/>
        </p:nvSpPr>
        <p:spPr bwMode="auto">
          <a:xfrm>
            <a:off x="2111335" y="1277307"/>
            <a:ext cx="4901823"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2700" b="1" dirty="0">
                <a:latin typeface="BIZ UDPゴシック" panose="020B0400000000000000" pitchFamily="50" charset="-128"/>
                <a:ea typeface="BIZ UDPゴシック" panose="020B0400000000000000" pitchFamily="50" charset="-128"/>
              </a:rPr>
              <a:t>3</a:t>
            </a:r>
            <a:r>
              <a:rPr lang="ja-JP" altLang="en-US" sz="2700" b="1" dirty="0">
                <a:latin typeface="BIZ UDPゴシック" panose="020B0400000000000000" pitchFamily="50" charset="-128"/>
                <a:ea typeface="BIZ UDPゴシック" panose="020B0400000000000000" pitchFamily="50" charset="-128"/>
              </a:rPr>
              <a:t>週に</a:t>
            </a:r>
            <a:r>
              <a:rPr lang="en-US" altLang="ja-JP" sz="2700" b="1" dirty="0">
                <a:latin typeface="BIZ UDPゴシック" panose="020B0400000000000000" pitchFamily="50" charset="-128"/>
                <a:ea typeface="BIZ UDPゴシック" panose="020B0400000000000000" pitchFamily="50" charset="-128"/>
              </a:rPr>
              <a:t>1</a:t>
            </a:r>
            <a:r>
              <a:rPr lang="ja-JP" altLang="en-US" sz="2700" b="1" dirty="0">
                <a:latin typeface="BIZ UDPゴシック" panose="020B0400000000000000" pitchFamily="50" charset="-128"/>
                <a:ea typeface="BIZ UDPゴシック" panose="020B0400000000000000" pitchFamily="50" charset="-128"/>
              </a:rPr>
              <a:t>回なので年</a:t>
            </a:r>
            <a:r>
              <a:rPr lang="en-US" altLang="ja-JP" sz="2700" b="1" dirty="0">
                <a:latin typeface="BIZ UDPゴシック" panose="020B0400000000000000" pitchFamily="50" charset="-128"/>
                <a:ea typeface="BIZ UDPゴシック" panose="020B0400000000000000" pitchFamily="50" charset="-128"/>
              </a:rPr>
              <a:t>/17</a:t>
            </a:r>
            <a:r>
              <a:rPr lang="ja-JP" altLang="en-US" sz="2700" b="1" dirty="0">
                <a:latin typeface="BIZ UDPゴシック" panose="020B0400000000000000" pitchFamily="50" charset="-128"/>
                <a:ea typeface="BIZ UDPゴシック" panose="020B0400000000000000" pitchFamily="50" charset="-128"/>
              </a:rPr>
              <a:t>回（ｔ数）</a:t>
            </a:r>
            <a:endPar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0" name="Text Box 2"/>
          <p:cNvSpPr txBox="1">
            <a:spLocks noChangeArrowheads="1"/>
          </p:cNvSpPr>
          <p:nvPr/>
        </p:nvSpPr>
        <p:spPr bwMode="auto">
          <a:xfrm>
            <a:off x="1017421" y="2949624"/>
            <a:ext cx="710434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4,000</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26</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時間　　＝</a:t>
            </a: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104,000</a:t>
            </a:r>
            <a:endPar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1" name="Text Box 2"/>
          <p:cNvSpPr txBox="1">
            <a:spLocks noChangeArrowheads="1"/>
          </p:cNvSpPr>
          <p:nvPr/>
        </p:nvSpPr>
        <p:spPr bwMode="auto">
          <a:xfrm>
            <a:off x="690492" y="1816912"/>
            <a:ext cx="3860672"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92</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分　　</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17</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回　　＝</a:t>
            </a:r>
          </a:p>
        </p:txBody>
      </p:sp>
      <p:sp>
        <p:nvSpPr>
          <p:cNvPr id="14" name="Text Box 2"/>
          <p:cNvSpPr txBox="1">
            <a:spLocks noChangeArrowheads="1"/>
          </p:cNvSpPr>
          <p:nvPr/>
        </p:nvSpPr>
        <p:spPr bwMode="auto">
          <a:xfrm>
            <a:off x="6797786" y="1816129"/>
            <a:ext cx="1703832"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約</a:t>
            </a:r>
            <a:r>
              <a:rPr lang="en-US" altLang="ja-JP"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26</a:t>
            </a: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時間</a:t>
            </a:r>
          </a:p>
        </p:txBody>
      </p:sp>
      <p:sp>
        <p:nvSpPr>
          <p:cNvPr id="15" name="Text Box 2"/>
          <p:cNvSpPr txBox="1">
            <a:spLocks noChangeArrowheads="1"/>
          </p:cNvSpPr>
          <p:nvPr/>
        </p:nvSpPr>
        <p:spPr bwMode="auto">
          <a:xfrm>
            <a:off x="4558185" y="1815626"/>
            <a:ext cx="2069317"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1564</a:t>
            </a: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分　＝</a:t>
            </a:r>
          </a:p>
        </p:txBody>
      </p:sp>
      <p:sp>
        <p:nvSpPr>
          <p:cNvPr id="16" name="正方形/長方形 15"/>
          <p:cNvSpPr/>
          <p:nvPr/>
        </p:nvSpPr>
        <p:spPr>
          <a:xfrm>
            <a:off x="1236139" y="4635897"/>
            <a:ext cx="6481184" cy="470971"/>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 name="正方形/長方形 2"/>
          <p:cNvSpPr/>
          <p:nvPr/>
        </p:nvSpPr>
        <p:spPr>
          <a:xfrm>
            <a:off x="1214618" y="4619372"/>
            <a:ext cx="6481184" cy="47097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7" name="Text Box 2"/>
          <p:cNvSpPr txBox="1">
            <a:spLocks noChangeArrowheads="1"/>
          </p:cNvSpPr>
          <p:nvPr/>
        </p:nvSpPr>
        <p:spPr bwMode="auto">
          <a:xfrm>
            <a:off x="2212591" y="4551165"/>
            <a:ext cx="483089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年間効果　　約￥</a:t>
            </a: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244,000</a:t>
            </a:r>
            <a:endPar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8" name="Text Box 2"/>
          <p:cNvSpPr txBox="1">
            <a:spLocks noChangeArrowheads="1"/>
          </p:cNvSpPr>
          <p:nvPr/>
        </p:nvSpPr>
        <p:spPr bwMode="auto">
          <a:xfrm>
            <a:off x="2855284" y="3455049"/>
            <a:ext cx="343748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2700" b="1" dirty="0">
                <a:latin typeface="BIZ UDPゴシック" panose="020B0400000000000000" pitchFamily="50" charset="-128"/>
                <a:ea typeface="BIZ UDPゴシック" panose="020B0400000000000000" pitchFamily="50" charset="-128"/>
              </a:rPr>
              <a:t>人員が</a:t>
            </a:r>
            <a:r>
              <a:rPr lang="en-US" altLang="ja-JP" sz="2700" b="1" dirty="0">
                <a:latin typeface="BIZ UDPゴシック" panose="020B0400000000000000" pitchFamily="50" charset="-128"/>
                <a:ea typeface="BIZ UDPゴシック" panose="020B0400000000000000" pitchFamily="50" charset="-128"/>
              </a:rPr>
              <a:t>1</a:t>
            </a:r>
            <a:r>
              <a:rPr lang="ja-JP" altLang="en-US" sz="2700" b="1" dirty="0">
                <a:latin typeface="BIZ UDPゴシック" panose="020B0400000000000000" pitchFamily="50" charset="-128"/>
                <a:ea typeface="BIZ UDPゴシック" panose="020B0400000000000000" pitchFamily="50" charset="-128"/>
              </a:rPr>
              <a:t>人減ったので</a:t>
            </a:r>
            <a:endPar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9" name="Text Box 2"/>
          <p:cNvSpPr txBox="1">
            <a:spLocks noChangeArrowheads="1"/>
          </p:cNvSpPr>
          <p:nvPr/>
        </p:nvSpPr>
        <p:spPr bwMode="auto">
          <a:xfrm>
            <a:off x="398105" y="3985517"/>
            <a:ext cx="839917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104,000</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140,000</a:t>
            </a: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r>
              <a:rPr lang="en-US" altLang="ja-JP"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244,000</a:t>
            </a:r>
            <a:endPar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15271032"/>
      </p:ext>
    </p:extLst>
  </p:cSld>
  <p:clrMapOvr>
    <a:masterClrMapping/>
  </p:clrMapOvr>
  <mc:AlternateContent xmlns:mc="http://schemas.openxmlformats.org/markup-compatibility/2006" xmlns:p14="http://schemas.microsoft.com/office/powerpoint/2010/main">
    <mc:Choice Requires="p14">
      <p:transition spd="slow" p14:dur="2000" advTm="10900"/>
    </mc:Choice>
    <mc:Fallback xmlns="">
      <p:transition spd="slow" advTm="109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760163" y="599637"/>
            <a:ext cx="7535537" cy="484748"/>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r"/>
            <a:endParaRPr kumimoji="1" lang="ja-JP" altLang="en-US" dirty="0">
              <a:latin typeface="Meiryo UI" panose="020B0604030504040204" pitchFamily="50" charset="-128"/>
              <a:ea typeface="Meiryo UI" panose="020B0604030504040204" pitchFamily="50" charset="-128"/>
            </a:endParaRPr>
          </a:p>
        </p:txBody>
      </p:sp>
      <p:sp>
        <p:nvSpPr>
          <p:cNvPr id="5" name="正方形/長方形 4"/>
          <p:cNvSpPr/>
          <p:nvPr/>
        </p:nvSpPr>
        <p:spPr>
          <a:xfrm>
            <a:off x="710588" y="662930"/>
            <a:ext cx="7510749" cy="392415"/>
          </a:xfrm>
          <a:prstGeom prst="rect">
            <a:avLst/>
          </a:prstGeom>
        </p:spPr>
        <p:txBody>
          <a:bodyPr wrap="square" lIns="68580" tIns="34290" rIns="68580" bIns="34290">
            <a:spAutoFit/>
          </a:bodyPr>
          <a:lstStyle/>
          <a:p>
            <a:pPr algn="ctr">
              <a:defRPr/>
            </a:pPr>
            <a:r>
              <a:rPr lang="ja-JP" altLang="en-US" sz="2100" b="1" dirty="0">
                <a:latin typeface="HGSｺﾞｼｯｸE" panose="020B0900000000000000" pitchFamily="50" charset="-128"/>
                <a:ea typeface="HGSｺﾞｼｯｸE" panose="020B0900000000000000" pitchFamily="50" charset="-128"/>
              </a:rPr>
              <a:t>建浴準備見直しによる作業時間削減</a:t>
            </a:r>
            <a:endParaRPr lang="en-US" altLang="ja-JP" sz="2100" b="1" dirty="0">
              <a:latin typeface="HGSｺﾞｼｯｸE" panose="020B0900000000000000" pitchFamily="50" charset="-128"/>
              <a:ea typeface="HGSｺﾞｼｯｸE" panose="020B0900000000000000" pitchFamily="50" charset="-128"/>
            </a:endParaRPr>
          </a:p>
        </p:txBody>
      </p:sp>
      <p:sp>
        <p:nvSpPr>
          <p:cNvPr id="6" name="正方形/長方形 5"/>
          <p:cNvSpPr/>
          <p:nvPr/>
        </p:nvSpPr>
        <p:spPr>
          <a:xfrm>
            <a:off x="3957808" y="161938"/>
            <a:ext cx="1032830" cy="4847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68580" tIns="34290" rIns="68580" bIns="34290">
            <a:spAutoFit/>
          </a:bodyPr>
          <a:lstStyle/>
          <a:p>
            <a:r>
              <a:rPr lang="ja-JP" altLang="en-US" sz="2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テーマ</a:t>
            </a:r>
          </a:p>
        </p:txBody>
      </p:sp>
      <p:sp>
        <p:nvSpPr>
          <p:cNvPr id="10" name="正方形/長方形 9"/>
          <p:cNvSpPr/>
          <p:nvPr/>
        </p:nvSpPr>
        <p:spPr>
          <a:xfrm>
            <a:off x="452337" y="1553368"/>
            <a:ext cx="8129688" cy="3336297"/>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34169" y="2067363"/>
            <a:ext cx="5835973" cy="392415"/>
          </a:xfrm>
          <a:prstGeom prst="rect">
            <a:avLst/>
          </a:prstGeom>
          <a:noFill/>
        </p:spPr>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　製造部長環境方針による無駄作業削減に繋げる</a:t>
            </a:r>
          </a:p>
        </p:txBody>
      </p:sp>
      <p:sp>
        <p:nvSpPr>
          <p:cNvPr id="11" name="テキスト ボックス 10"/>
          <p:cNvSpPr txBox="1"/>
          <p:nvPr/>
        </p:nvSpPr>
        <p:spPr>
          <a:xfrm>
            <a:off x="540037" y="1409821"/>
            <a:ext cx="2127025" cy="392415"/>
          </a:xfrm>
          <a:prstGeom prst="rect">
            <a:avLst/>
          </a:prstGeom>
          <a:solidFill>
            <a:schemeClr val="bg1"/>
          </a:solidFill>
          <a:ln>
            <a:solidFill>
              <a:schemeClr val="tx1"/>
            </a:solidFill>
          </a:ln>
        </p:spPr>
        <p:txBody>
          <a:bodyPr wrap="none" lIns="68580" tIns="34290" rIns="68580" bIns="34290" rtlCol="0">
            <a:spAutoFit/>
          </a:bodyPr>
          <a:lstStyle/>
          <a:p>
            <a:r>
              <a:rPr lang="ja-JP" altLang="en-US" sz="2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テーマの選定理由</a:t>
            </a:r>
          </a:p>
        </p:txBody>
      </p:sp>
      <p:sp>
        <p:nvSpPr>
          <p:cNvPr id="13" name="テキスト ボックス 12"/>
          <p:cNvSpPr txBox="1"/>
          <p:nvPr/>
        </p:nvSpPr>
        <p:spPr>
          <a:xfrm>
            <a:off x="704988" y="2888685"/>
            <a:ext cx="4818868" cy="392415"/>
          </a:xfrm>
          <a:prstGeom prst="rect">
            <a:avLst/>
          </a:prstGeom>
          <a:noFill/>
        </p:spPr>
        <p:txBody>
          <a:bodyPr wrap="none" lIns="68580" tIns="34290" rIns="68580" bIns="34290" rtlCol="0">
            <a:spAutoFit/>
          </a:bodyPr>
          <a:lstStyle/>
          <a:p>
            <a:r>
              <a:rPr lang="ja-JP" altLang="en-US" sz="2100" b="1" dirty="0">
                <a:latin typeface="Meiryo UI" panose="020B0604030504040204" pitchFamily="50" charset="-128"/>
                <a:ea typeface="Meiryo UI" panose="020B0604030504040204" pitchFamily="50" charset="-128"/>
              </a:rPr>
              <a:t>・　生産増加傾向に伴い、建浴回数も増加</a:t>
            </a:r>
          </a:p>
        </p:txBody>
      </p:sp>
      <p:sp>
        <p:nvSpPr>
          <p:cNvPr id="16"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テーマの選定理由</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grpSp>
        <p:nvGrpSpPr>
          <p:cNvPr id="4" name="グループ化 3"/>
          <p:cNvGrpSpPr/>
          <p:nvPr/>
        </p:nvGrpSpPr>
        <p:grpSpPr>
          <a:xfrm>
            <a:off x="6097839" y="1487255"/>
            <a:ext cx="2847860" cy="1479014"/>
            <a:chOff x="7998247" y="4406746"/>
            <a:chExt cx="3797147" cy="1972019"/>
          </a:xfrm>
        </p:grpSpPr>
        <p:pic>
          <p:nvPicPr>
            <p:cNvPr id="2050" name="Picture 2" descr="C:\Users\h-2-gen1\AppData\Local\Microsoft\Windows\INetCache\IE\42LN0FFB\job_chinretsu_ma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1137" y="4552433"/>
              <a:ext cx="1857101" cy="1815316"/>
            </a:xfrm>
            <a:prstGeom prst="rect">
              <a:avLst/>
            </a:prstGeom>
            <a:noFill/>
            <a:extLst>
              <a:ext uri="{909E8E84-426E-40DD-AFC4-6F175D3DCCD1}">
                <a14:hiddenFill xmlns:a14="http://schemas.microsoft.com/office/drawing/2010/main">
                  <a:solidFill>
                    <a:srgbClr val="FFFFFF"/>
                  </a:solidFill>
                </a14:hiddenFill>
              </a:ext>
            </a:extLst>
          </p:spPr>
        </p:pic>
        <p:sp>
          <p:nvSpPr>
            <p:cNvPr id="2" name="乗算記号 1"/>
            <p:cNvSpPr/>
            <p:nvPr/>
          </p:nvSpPr>
          <p:spPr>
            <a:xfrm>
              <a:off x="7998247" y="4406746"/>
              <a:ext cx="3797147" cy="1972019"/>
            </a:xfrm>
            <a:prstGeom prst="mathMultiply">
              <a:avLst>
                <a:gd name="adj1" fmla="val 15059"/>
              </a:avLst>
            </a:prstGeom>
            <a:solidFill>
              <a:srgbClr val="00B0F0">
                <a:alpha val="3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2478791" y="3470329"/>
            <a:ext cx="1908673" cy="1280711"/>
            <a:chOff x="6455887" y="2963538"/>
            <a:chExt cx="2544897" cy="1707615"/>
          </a:xfrm>
        </p:grpSpPr>
        <p:grpSp>
          <p:nvGrpSpPr>
            <p:cNvPr id="12" name="グループ化 11"/>
            <p:cNvGrpSpPr/>
            <p:nvPr/>
          </p:nvGrpSpPr>
          <p:grpSpPr>
            <a:xfrm>
              <a:off x="6455887" y="2963538"/>
              <a:ext cx="2544897" cy="1707615"/>
              <a:chOff x="6224530" y="2897436"/>
              <a:chExt cx="2544897" cy="1707615"/>
            </a:xfrm>
          </p:grpSpPr>
          <p:sp>
            <p:nvSpPr>
              <p:cNvPr id="8" name="正方形/長方形 7"/>
              <p:cNvSpPr/>
              <p:nvPr/>
            </p:nvSpPr>
            <p:spPr>
              <a:xfrm>
                <a:off x="6224530" y="2897436"/>
                <a:ext cx="2544897" cy="17076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555047" y="4104171"/>
                <a:ext cx="330506" cy="379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072840" y="3880245"/>
                <a:ext cx="330506" cy="603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579615" y="3635568"/>
                <a:ext cx="330506" cy="837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8108426" y="3303268"/>
                <a:ext cx="330506" cy="1158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右矢印 14"/>
            <p:cNvSpPr/>
            <p:nvPr/>
          </p:nvSpPr>
          <p:spPr>
            <a:xfrm rot="19839980">
              <a:off x="6929609" y="3249976"/>
              <a:ext cx="978408" cy="484632"/>
            </a:xfrm>
            <a:prstGeom prst="rightArrow">
              <a:avLst>
                <a:gd name="adj1" fmla="val 50000"/>
                <a:gd name="adj2" fmla="val 70459"/>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右矢印 21"/>
          <p:cNvSpPr/>
          <p:nvPr/>
        </p:nvSpPr>
        <p:spPr>
          <a:xfrm>
            <a:off x="4717974" y="3949547"/>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pic>
        <p:nvPicPr>
          <p:cNvPr id="2052" name="Picture 4" descr="C:\Users\h-2-gen1\AppData\Local\Microsoft\Windows\INetCache\IE\BP1NIMPV\gahag-0079534693-1[1].png"/>
          <p:cNvPicPr>
            <a:picLocks noChangeAspect="1" noChangeArrowheads="1"/>
          </p:cNvPicPr>
          <p:nvPr/>
        </p:nvPicPr>
        <p:blipFill rotWithShape="1">
          <a:blip r:embed="rId4">
            <a:extLst>
              <a:ext uri="{28A0092B-C50C-407E-A947-70E740481C1C}">
                <a14:useLocalDpi xmlns:a14="http://schemas.microsoft.com/office/drawing/2010/main" val="0"/>
              </a:ext>
            </a:extLst>
          </a:blip>
          <a:srcRect l="161" t="69425" r="67310" b="-202"/>
          <a:stretch/>
        </p:blipFill>
        <p:spPr bwMode="auto">
          <a:xfrm>
            <a:off x="5858354" y="2966269"/>
            <a:ext cx="2437346" cy="18280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5" name="Picture 4" descr="C:\Users\h-2-gen1\AppData\Local\Microsoft\Windows\INetCache\IE\BP1NIMPV\gahag-0079534693-1[1].png"/>
          <p:cNvPicPr>
            <a:picLocks noChangeAspect="1" noChangeArrowheads="1"/>
          </p:cNvPicPr>
          <p:nvPr/>
        </p:nvPicPr>
        <p:blipFill rotWithShape="1">
          <a:blip r:embed="rId4">
            <a:extLst>
              <a:ext uri="{28A0092B-C50C-407E-A947-70E740481C1C}">
                <a14:useLocalDpi xmlns:a14="http://schemas.microsoft.com/office/drawing/2010/main" val="0"/>
              </a:ext>
            </a:extLst>
          </a:blip>
          <a:srcRect l="161" t="86975" r="67310" b="299"/>
          <a:stretch/>
        </p:blipFill>
        <p:spPr bwMode="auto">
          <a:xfrm>
            <a:off x="5858695" y="4017096"/>
            <a:ext cx="2437346" cy="756000"/>
          </a:xfrm>
          <a:prstGeom prst="rect">
            <a:avLst/>
          </a:prstGeom>
          <a:noFill/>
          <a:extLst>
            <a:ext uri="{909E8E84-426E-40DD-AFC4-6F175D3DCCD1}">
              <a14:hiddenFill xmlns:a14="http://schemas.microsoft.com/office/drawing/2010/main">
                <a:solidFill>
                  <a:srgbClr val="FFFFFF"/>
                </a:solidFill>
              </a14:hiddenFill>
            </a:ext>
          </a:extLst>
        </p:spPr>
      </p:pic>
      <p:sp>
        <p:nvSpPr>
          <p:cNvPr id="27" name="右矢印 26"/>
          <p:cNvSpPr/>
          <p:nvPr/>
        </p:nvSpPr>
        <p:spPr>
          <a:xfrm rot="16200000">
            <a:off x="7067016" y="3245253"/>
            <a:ext cx="733806" cy="363474"/>
          </a:xfrm>
          <a:prstGeom prst="rightArrow">
            <a:avLst>
              <a:gd name="adj1" fmla="val 50000"/>
              <a:gd name="adj2" fmla="val 70459"/>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Tree>
    <p:extLst>
      <p:ext uri="{BB962C8B-B14F-4D97-AF65-F5344CB8AC3E}">
        <p14:creationId xmlns:p14="http://schemas.microsoft.com/office/powerpoint/2010/main" val="1506183940"/>
      </p:ext>
    </p:extLst>
  </p:cSld>
  <p:clrMapOvr>
    <a:masterClrMapping/>
  </p:clrMapOvr>
  <mc:AlternateContent xmlns:mc="http://schemas.openxmlformats.org/markup-compatibility/2006" xmlns:p14="http://schemas.microsoft.com/office/powerpoint/2010/main">
    <mc:Choice Requires="p14">
      <p:transition spd="slow" p14:dur="2000" advTm="12706"/>
    </mc:Choice>
    <mc:Fallback xmlns="">
      <p:transition spd="slow" advTm="1270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46835" y="2602735"/>
            <a:ext cx="8733016" cy="2429219"/>
          </a:xfrm>
          <a:prstGeom prst="rect">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endParaRPr kumimoji="1" lang="ja-JP" altLang="en-US"/>
          </a:p>
        </p:txBody>
      </p:sp>
      <p:sp>
        <p:nvSpPr>
          <p:cNvPr id="1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目標の設定</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7" name="Text Box 2"/>
          <p:cNvSpPr txBox="1">
            <a:spLocks noChangeArrowheads="1"/>
          </p:cNvSpPr>
          <p:nvPr/>
        </p:nvSpPr>
        <p:spPr bwMode="auto">
          <a:xfrm>
            <a:off x="6134939" y="1344009"/>
            <a:ext cx="1876956"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37</a:t>
            </a:r>
            <a:r>
              <a:rPr lang="ja-JP" altLang="en-US" sz="30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％削減</a:t>
            </a:r>
          </a:p>
        </p:txBody>
      </p:sp>
      <p:sp>
        <p:nvSpPr>
          <p:cNvPr id="2" name="右矢印 1"/>
          <p:cNvSpPr/>
          <p:nvPr/>
        </p:nvSpPr>
        <p:spPr>
          <a:xfrm>
            <a:off x="4197428" y="1983428"/>
            <a:ext cx="733806" cy="363474"/>
          </a:xfrm>
          <a:prstGeom prst="rightArrow">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kumimoji="1" lang="ja-JP" altLang="en-US"/>
          </a:p>
        </p:txBody>
      </p:sp>
      <p:sp>
        <p:nvSpPr>
          <p:cNvPr id="3" name="正方形/長方形 2"/>
          <p:cNvSpPr/>
          <p:nvPr/>
        </p:nvSpPr>
        <p:spPr>
          <a:xfrm>
            <a:off x="4984278" y="1937299"/>
            <a:ext cx="4091142" cy="47097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17" name="Text Box 2"/>
          <p:cNvSpPr txBox="1">
            <a:spLocks noChangeArrowheads="1"/>
          </p:cNvSpPr>
          <p:nvPr/>
        </p:nvSpPr>
        <p:spPr bwMode="auto">
          <a:xfrm>
            <a:off x="4986033" y="1906864"/>
            <a:ext cx="413358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年間効果　約￥</a:t>
            </a:r>
            <a:r>
              <a:rPr lang="en-US" altLang="ja-JP"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244,000</a:t>
            </a:r>
            <a:endParaRPr lang="ja-JP" altLang="en-US" sz="2700" dirty="0">
              <a:solidFill>
                <a:srgbClr val="FF0000"/>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18" name="Text Box 2"/>
          <p:cNvSpPr txBox="1">
            <a:spLocks noChangeArrowheads="1"/>
          </p:cNvSpPr>
          <p:nvPr/>
        </p:nvSpPr>
        <p:spPr bwMode="auto">
          <a:xfrm>
            <a:off x="1165214" y="1336110"/>
            <a:ext cx="1876956"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eaLnBrk="1" hangingPunct="1">
              <a:defRPr/>
            </a:pPr>
            <a:r>
              <a:rPr lang="en-US" altLang="ja-JP"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30</a:t>
            </a:r>
            <a:r>
              <a:rPr lang="ja-JP" altLang="en-US" sz="30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％削減</a:t>
            </a:r>
          </a:p>
        </p:txBody>
      </p:sp>
      <p:sp>
        <p:nvSpPr>
          <p:cNvPr id="19" name="Text Box 2"/>
          <p:cNvSpPr txBox="1">
            <a:spLocks noChangeArrowheads="1"/>
          </p:cNvSpPr>
          <p:nvPr/>
        </p:nvSpPr>
        <p:spPr bwMode="auto">
          <a:xfrm>
            <a:off x="23927" y="1919897"/>
            <a:ext cx="4087898" cy="484748"/>
          </a:xfrm>
          <a:prstGeom prst="rect">
            <a:avLst/>
          </a:prstGeom>
          <a:ln/>
        </p:spPr>
        <p:style>
          <a:lnRef idx="2">
            <a:schemeClr val="dk1"/>
          </a:lnRef>
          <a:fillRef idx="1">
            <a:schemeClr val="lt1"/>
          </a:fillRef>
          <a:effectRef idx="0">
            <a:schemeClr val="dk1"/>
          </a:effectRef>
          <a:fontRef idx="minor">
            <a:schemeClr val="dk1"/>
          </a:fontRef>
        </p:style>
        <p:txBody>
          <a:bodyPr wrap="none" lIns="68580" tIns="34290" rIns="68580" bIns="34290">
            <a:spAutoFit/>
          </a:bodyPr>
          <a:lstStyle/>
          <a:p>
            <a:pPr eaLnBrk="1" hangingPunct="1">
              <a:defRPr/>
            </a:pPr>
            <a:r>
              <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年間効果　約￥</a:t>
            </a:r>
            <a:r>
              <a:rPr lang="en-US" altLang="ja-JP"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126,000</a:t>
            </a:r>
            <a:endParaRPr lang="ja-JP" altLang="en-US" sz="27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90892" y="363554"/>
            <a:ext cx="2229217" cy="438581"/>
          </a:xfrm>
          <a:prstGeom prst="rect">
            <a:avLst/>
          </a:prstGeom>
          <a:noFill/>
        </p:spPr>
        <p:txBody>
          <a:bodyPr wrap="none" lIns="68580" tIns="34290" rIns="68580" bIns="34290" rtlCol="0">
            <a:spAutoFit/>
          </a:bodyPr>
          <a:lstStyle/>
          <a:p>
            <a:r>
              <a:rPr lang="ja-JP" altLang="en-US" sz="2400" b="1" dirty="0"/>
              <a:t>予想効果との差</a:t>
            </a:r>
          </a:p>
        </p:txBody>
      </p:sp>
      <p:sp>
        <p:nvSpPr>
          <p:cNvPr id="21" name="テキスト ボックス 20"/>
          <p:cNvSpPr txBox="1"/>
          <p:nvPr/>
        </p:nvSpPr>
        <p:spPr>
          <a:xfrm>
            <a:off x="1451797" y="914349"/>
            <a:ext cx="1374415" cy="438581"/>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rtlCol="0">
            <a:spAutoFit/>
          </a:bodyPr>
          <a:lstStyle/>
          <a:p>
            <a:r>
              <a:rPr lang="ja-JP" alt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予想効果</a:t>
            </a:r>
          </a:p>
        </p:txBody>
      </p:sp>
      <p:sp>
        <p:nvSpPr>
          <p:cNvPr id="22" name="テキスト ボックス 21"/>
          <p:cNvSpPr txBox="1"/>
          <p:nvPr/>
        </p:nvSpPr>
        <p:spPr>
          <a:xfrm>
            <a:off x="6202647" y="902626"/>
            <a:ext cx="1683394" cy="43858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68580" tIns="34290" rIns="68580" bIns="34290" rtlCol="0">
            <a:spAutoFit/>
          </a:bodyPr>
          <a:lstStyle/>
          <a:p>
            <a:r>
              <a:rPr lang="ja-JP" altLang="en-US" sz="2400" b="1" dirty="0">
                <a:ln w="10541" cmpd="sng">
                  <a:solidFill>
                    <a:schemeClr val="bg1">
                      <a:lumMod val="65000"/>
                    </a:schemeClr>
                  </a:solidFill>
                  <a:prstDash val="solid"/>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rPr>
              <a:t>実際の効果</a:t>
            </a:r>
          </a:p>
        </p:txBody>
      </p:sp>
      <p:sp>
        <p:nvSpPr>
          <p:cNvPr id="23" name="Text Box 2"/>
          <p:cNvSpPr txBox="1">
            <a:spLocks noChangeArrowheads="1"/>
          </p:cNvSpPr>
          <p:nvPr/>
        </p:nvSpPr>
        <p:spPr bwMode="auto">
          <a:xfrm>
            <a:off x="4407567" y="2905460"/>
            <a:ext cx="3750065" cy="715580"/>
          </a:xfrm>
          <a:prstGeom prst="rect">
            <a:avLst/>
          </a:prstGeom>
          <a:ln/>
        </p:spPr>
        <p:style>
          <a:lnRef idx="2">
            <a:schemeClr val="dk1"/>
          </a:lnRef>
          <a:fillRef idx="1">
            <a:schemeClr val="lt1"/>
          </a:fillRef>
          <a:effectRef idx="0">
            <a:schemeClr val="dk1"/>
          </a:effectRef>
          <a:fontRef idx="minor">
            <a:schemeClr val="dk1"/>
          </a:fontRef>
        </p:style>
        <p:txBody>
          <a:bodyPr wrap="none" lIns="68580" tIns="34290" rIns="68580" bIns="34290">
            <a:spAutoFit/>
          </a:bodyPr>
          <a:lstStyle/>
          <a:p>
            <a:pPr eaLnBrk="1" hangingPunct="1">
              <a:defRPr/>
            </a:pPr>
            <a:r>
              <a:rPr lang="ja-JP" altLang="en-US" sz="21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◦準備・薬剤投入において</a:t>
            </a:r>
            <a:endParaRPr lang="en-US" altLang="ja-JP" sz="21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a:p>
            <a:pPr eaLnBrk="1" hangingPunct="1">
              <a:defRPr/>
            </a:pPr>
            <a:r>
              <a:rPr lang="ja-JP" altLang="en-US" sz="21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予想より速くすることが出来た</a:t>
            </a:r>
            <a:endParaRPr lang="en-US" altLang="ja-JP" sz="21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p:txBody>
      </p:sp>
      <p:pic>
        <p:nvPicPr>
          <p:cNvPr id="24" name="図 2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61" b="16528"/>
          <a:stretch/>
        </p:blipFill>
        <p:spPr>
          <a:xfrm>
            <a:off x="473132" y="2723681"/>
            <a:ext cx="3517726" cy="2172030"/>
          </a:xfrm>
          <a:prstGeom prst="rect">
            <a:avLst/>
          </a:prstGeom>
          <a:ln w="57150">
            <a:solidFill>
              <a:schemeClr val="tx1"/>
            </a:solidFill>
          </a:ln>
        </p:spPr>
      </p:pic>
      <p:sp>
        <p:nvSpPr>
          <p:cNvPr id="25" name="Text Box 2"/>
          <p:cNvSpPr txBox="1">
            <a:spLocks noChangeArrowheads="1"/>
          </p:cNvSpPr>
          <p:nvPr/>
        </p:nvSpPr>
        <p:spPr bwMode="auto">
          <a:xfrm>
            <a:off x="4398352" y="3940249"/>
            <a:ext cx="4358405" cy="715580"/>
          </a:xfrm>
          <a:prstGeom prst="rect">
            <a:avLst/>
          </a:prstGeom>
          <a:ln/>
        </p:spPr>
        <p:style>
          <a:lnRef idx="2">
            <a:schemeClr val="dk1"/>
          </a:lnRef>
          <a:fillRef idx="1">
            <a:schemeClr val="lt1"/>
          </a:fillRef>
          <a:effectRef idx="0">
            <a:schemeClr val="dk1"/>
          </a:effectRef>
          <a:fontRef idx="minor">
            <a:schemeClr val="dk1"/>
          </a:fontRef>
        </p:style>
        <p:txBody>
          <a:bodyPr wrap="none" lIns="68580" tIns="34290" rIns="68580" bIns="34290">
            <a:spAutoFit/>
          </a:bodyPr>
          <a:lstStyle/>
          <a:p>
            <a:pPr eaLnBrk="1" hangingPunct="1">
              <a:defRPr/>
            </a:pPr>
            <a:r>
              <a:rPr lang="ja-JP" altLang="en-US" sz="21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◦薬剤が予想よりも柔らかかった</a:t>
            </a:r>
            <a:endParaRPr lang="en-US" altLang="ja-JP" sz="21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endParaRPr>
          </a:p>
          <a:p>
            <a:pPr eaLnBrk="1" hangingPunct="1">
              <a:defRPr/>
            </a:pPr>
            <a:r>
              <a:rPr lang="ja-JP" altLang="en-US" sz="2100" dirty="0" err="1">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ので</a:t>
            </a:r>
            <a:r>
              <a:rPr lang="ja-JP" altLang="en-US" sz="2100" dirty="0">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解すのに時間が掛からなかった</a:t>
            </a:r>
          </a:p>
        </p:txBody>
      </p:sp>
    </p:spTree>
    <p:extLst>
      <p:ext uri="{BB962C8B-B14F-4D97-AF65-F5344CB8AC3E}">
        <p14:creationId xmlns:p14="http://schemas.microsoft.com/office/powerpoint/2010/main" val="1356900292"/>
      </p:ext>
    </p:extLst>
  </p:cSld>
  <p:clrMapOvr>
    <a:masterClrMapping/>
  </p:clrMapOvr>
  <mc:AlternateContent xmlns:mc="http://schemas.openxmlformats.org/markup-compatibility/2006" xmlns:p14="http://schemas.microsoft.com/office/powerpoint/2010/main">
    <mc:Choice Requires="p14">
      <p:transition spd="slow" p14:dur="2000" advTm="9294"/>
    </mc:Choice>
    <mc:Fallback xmlns="">
      <p:transition spd="slow" advTm="929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効果の確認（無形）</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a:p>
            <a:pPr algn="l" eaLnBrk="1" fontAlgn="auto" hangingPunct="1">
              <a:spcAft>
                <a:spcPts val="0"/>
              </a:spcAft>
              <a:defRPr/>
            </a:pP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　</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a:p>
            <a:pPr algn="l" eaLnBrk="1" fontAlgn="auto" hangingPunct="1">
              <a:spcAft>
                <a:spcPts val="0"/>
              </a:spcAft>
              <a:defRPr/>
            </a:pP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133679" y="1966258"/>
            <a:ext cx="3764279" cy="715580"/>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spAutoFit/>
          </a:bodyPr>
          <a:lstStyle/>
          <a:p>
            <a:pPr algn="ctr"/>
            <a:r>
              <a:rPr lang="ja-JP" altLang="en-US" sz="2100" b="1" dirty="0">
                <a:latin typeface="Meiryo UI" panose="020B0604030504040204" pitchFamily="50" charset="-128"/>
                <a:ea typeface="Meiryo UI" panose="020B0604030504040204" pitchFamily="50" charset="-128"/>
              </a:rPr>
              <a:t>①</a:t>
            </a:r>
            <a:r>
              <a:rPr lang="ja-JP" altLang="en-US" sz="1800" b="1" dirty="0">
                <a:latin typeface="Meiryo UI" panose="020B0604030504040204" pitchFamily="50" charset="-128"/>
                <a:ea typeface="Meiryo UI" panose="020B0604030504040204" pitchFamily="50" charset="-128"/>
              </a:rPr>
              <a:t>応援不要のため、他工程作業者の負担軽減・生産時間増加</a:t>
            </a:r>
            <a:r>
              <a:rPr lang="ja-JP" altLang="en-US" sz="2100" b="1" dirty="0">
                <a:latin typeface="Meiryo UI" panose="020B0604030504040204" pitchFamily="50" charset="-128"/>
                <a:ea typeface="Meiryo UI" panose="020B0604030504040204" pitchFamily="50" charset="-128"/>
              </a:rPr>
              <a:t>　　　　　　　　</a:t>
            </a:r>
          </a:p>
        </p:txBody>
      </p:sp>
      <p:sp>
        <p:nvSpPr>
          <p:cNvPr id="8" name="テキスト ボックス 7"/>
          <p:cNvSpPr txBox="1"/>
          <p:nvPr/>
        </p:nvSpPr>
        <p:spPr>
          <a:xfrm>
            <a:off x="2464724" y="4403278"/>
            <a:ext cx="4032539" cy="715580"/>
          </a:xfrm>
          <a:prstGeom prst="rect">
            <a:avLst/>
          </a:prstGeom>
        </p:spPr>
        <p:style>
          <a:lnRef idx="2">
            <a:schemeClr val="accent3"/>
          </a:lnRef>
          <a:fillRef idx="1">
            <a:schemeClr val="lt1"/>
          </a:fillRef>
          <a:effectRef idx="0">
            <a:schemeClr val="accent3"/>
          </a:effectRef>
          <a:fontRef idx="minor">
            <a:schemeClr val="dk1"/>
          </a:fontRef>
        </p:style>
        <p:txBody>
          <a:bodyPr wrap="square" lIns="68580" tIns="34290" rIns="68580" bIns="34290" rtlCol="0">
            <a:spAutoFit/>
          </a:bodyPr>
          <a:lstStyle/>
          <a:p>
            <a:pPr algn="ctr"/>
            <a:r>
              <a:rPr lang="ja-JP" altLang="en-US" sz="2100" b="1" dirty="0">
                <a:latin typeface="Meiryo UI" panose="020B0604030504040204" pitchFamily="50" charset="-128"/>
                <a:ea typeface="Meiryo UI" panose="020B0604030504040204" pitchFamily="50" charset="-128"/>
              </a:rPr>
              <a:t>③段ボールを使用しなくなったため、</a:t>
            </a:r>
            <a:endParaRPr lang="en-US" altLang="ja-JP" sz="2100" b="1" dirty="0">
              <a:latin typeface="Meiryo UI" panose="020B0604030504040204" pitchFamily="50" charset="-128"/>
              <a:ea typeface="Meiryo UI" panose="020B0604030504040204" pitchFamily="50" charset="-128"/>
            </a:endParaRPr>
          </a:p>
          <a:p>
            <a:pPr algn="ctr"/>
            <a:r>
              <a:rPr lang="ja-JP" altLang="en-US" sz="2100" b="1" dirty="0">
                <a:latin typeface="Meiryo UI" panose="020B0604030504040204" pitchFamily="50" charset="-128"/>
                <a:ea typeface="Meiryo UI" panose="020B0604030504040204" pitchFamily="50" charset="-128"/>
              </a:rPr>
              <a:t>段ボールの廃却量減少　　　　　　　　　　　　　　　</a:t>
            </a:r>
          </a:p>
        </p:txBody>
      </p:sp>
      <p:sp>
        <p:nvSpPr>
          <p:cNvPr id="10" name="テキスト ボックス 9"/>
          <p:cNvSpPr txBox="1"/>
          <p:nvPr/>
        </p:nvSpPr>
        <p:spPr>
          <a:xfrm>
            <a:off x="1993736" y="7468"/>
            <a:ext cx="1374415" cy="438581"/>
          </a:xfrm>
          <a:prstGeom prst="rect">
            <a:avLst/>
          </a:prstGeom>
          <a:noFill/>
        </p:spPr>
        <p:txBody>
          <a:bodyPr wrap="none" lIns="68580" tIns="34290" rIns="68580" bIns="34290" rtlCol="0">
            <a:spAutoFit/>
          </a:bodyPr>
          <a:lstStyle/>
          <a:p>
            <a:r>
              <a:rPr lang="ja-JP" altLang="en-US" sz="2400" b="1" dirty="0"/>
              <a:t>無形効果</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2" y="489556"/>
            <a:ext cx="1844034" cy="1383026"/>
          </a:xfrm>
          <a:prstGeom prst="rect">
            <a:avLst/>
          </a:prstGeom>
          <a:ln w="38100">
            <a:solidFill>
              <a:schemeClr val="tx1"/>
            </a:solidFill>
          </a:ln>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366" y="489556"/>
            <a:ext cx="1844034" cy="1383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テキスト ボックス 11"/>
          <p:cNvSpPr txBox="1"/>
          <p:nvPr/>
        </p:nvSpPr>
        <p:spPr>
          <a:xfrm>
            <a:off x="5065893" y="1966258"/>
            <a:ext cx="3404173" cy="715580"/>
          </a:xfrm>
          <a:prstGeom prst="rect">
            <a:avLst/>
          </a:prstGeom>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ja-JP" altLang="en-US" sz="2100" b="1" dirty="0">
                <a:latin typeface="Meiryo UI" panose="020B0604030504040204" pitchFamily="50" charset="-128"/>
                <a:ea typeface="Meiryo UI" panose="020B0604030504040204" pitchFamily="50" charset="-128"/>
              </a:rPr>
              <a:t>②</a:t>
            </a:r>
            <a:r>
              <a:rPr lang="ja-JP" altLang="en-US" sz="1800" b="1" dirty="0">
                <a:latin typeface="Meiryo UI" panose="020B0604030504040204" pitchFamily="50" charset="-128"/>
                <a:ea typeface="Meiryo UI" panose="020B0604030504040204" pitchFamily="50" charset="-128"/>
              </a:rPr>
              <a:t>業者の箱入れ作業が無くなり、</a:t>
            </a:r>
            <a:endParaRPr lang="en-US" altLang="ja-JP" sz="1800" b="1" dirty="0">
              <a:latin typeface="Meiryo UI" panose="020B0604030504040204" pitchFamily="50" charset="-128"/>
              <a:ea typeface="Meiryo UI" panose="020B0604030504040204" pitchFamily="50" charset="-128"/>
            </a:endParaRPr>
          </a:p>
          <a:p>
            <a:pPr algn="ctr"/>
            <a:r>
              <a:rPr lang="ja-JP" altLang="en-US" sz="1800" b="1" dirty="0">
                <a:latin typeface="Meiryo UI" panose="020B0604030504040204" pitchFamily="50" charset="-128"/>
                <a:ea typeface="Meiryo UI" panose="020B0604030504040204" pitchFamily="50" charset="-128"/>
              </a:rPr>
              <a:t>負担軽減したとの回答あり</a:t>
            </a:r>
            <a:r>
              <a:rPr lang="ja-JP" altLang="en-US" sz="2100" b="1" dirty="0">
                <a:latin typeface="Meiryo UI" panose="020B0604030504040204" pitchFamily="50" charset="-128"/>
                <a:ea typeface="Meiryo UI" panose="020B0604030504040204" pitchFamily="50" charset="-128"/>
              </a:rPr>
              <a:t>　　　　　</a:t>
            </a:r>
          </a:p>
        </p:txBody>
      </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8623" y="2815045"/>
            <a:ext cx="2043423" cy="1532567"/>
          </a:xfrm>
          <a:prstGeom prst="rect">
            <a:avLst/>
          </a:prstGeom>
          <a:ln w="38100">
            <a:solidFill>
              <a:schemeClr val="tx1"/>
            </a:solidFill>
          </a:ln>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502" y="236692"/>
            <a:ext cx="2206958" cy="1655219"/>
          </a:xfrm>
          <a:prstGeom prst="rect">
            <a:avLst/>
          </a:prstGeom>
          <a:ln w="57150">
            <a:solidFill>
              <a:schemeClr val="tx1"/>
            </a:solidFill>
          </a:ln>
        </p:spPr>
      </p:pic>
    </p:spTree>
    <p:extLst>
      <p:ext uri="{BB962C8B-B14F-4D97-AF65-F5344CB8AC3E}">
        <p14:creationId xmlns:p14="http://schemas.microsoft.com/office/powerpoint/2010/main" val="2677308386"/>
      </p:ext>
    </p:extLst>
  </p:cSld>
  <p:clrMapOvr>
    <a:masterClrMapping/>
  </p:clrMapOvr>
  <mc:AlternateContent xmlns:mc="http://schemas.openxmlformats.org/markup-compatibility/2006" xmlns:p14="http://schemas.microsoft.com/office/powerpoint/2010/main">
    <mc:Choice Requires="p14">
      <p:transition spd="slow" p14:dur="2000" advTm="17893"/>
    </mc:Choice>
    <mc:Fallback xmlns="">
      <p:transition spd="slow" advTm="1789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効果の確認（無形）</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a:p>
            <a:pPr algn="l" eaLnBrk="1" fontAlgn="auto" hangingPunct="1">
              <a:spcAft>
                <a:spcPts val="0"/>
              </a:spcAft>
              <a:defRPr/>
            </a:pP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　</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a:p>
            <a:pPr algn="l" eaLnBrk="1" fontAlgn="auto" hangingPunct="1">
              <a:spcAft>
                <a:spcPts val="0"/>
              </a:spcAft>
              <a:defRPr/>
            </a:pP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609600" y="1542371"/>
            <a:ext cx="8061959" cy="346249"/>
          </a:xfrm>
          <a:prstGeom prst="rect">
            <a:avLst/>
          </a:prstGeom>
          <a:solidFill>
            <a:srgbClr val="00B0F0"/>
          </a:solidFill>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r>
              <a:rPr lang="ja-JP" altLang="en-US" sz="1800" dirty="0">
                <a:latin typeface="Meiryo UI" panose="020B0604030504040204" pitchFamily="50" charset="-128"/>
                <a:ea typeface="Meiryo UI" panose="020B0604030504040204" pitchFamily="50" charset="-128"/>
              </a:rPr>
              <a:t>①濃度が若干低くなったが、規定値内の為、引抜きに影響なし。　　　　　　　　</a:t>
            </a:r>
          </a:p>
        </p:txBody>
      </p:sp>
      <p:sp>
        <p:nvSpPr>
          <p:cNvPr id="8" name="テキスト ボックス 7"/>
          <p:cNvSpPr txBox="1"/>
          <p:nvPr/>
        </p:nvSpPr>
        <p:spPr>
          <a:xfrm>
            <a:off x="609600" y="2609171"/>
            <a:ext cx="8039099" cy="346249"/>
          </a:xfrm>
          <a:prstGeom prst="rect">
            <a:avLst/>
          </a:prstGeom>
          <a:solidFill>
            <a:srgbClr val="92D050"/>
          </a:solidFill>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r>
              <a:rPr lang="ja-JP" altLang="en-US" sz="1800" dirty="0">
                <a:latin typeface="Meiryo UI" panose="020B0604030504040204" pitchFamily="50" charset="-128"/>
                <a:ea typeface="Meiryo UI" panose="020B0604030504040204" pitchFamily="50" charset="-128"/>
              </a:rPr>
              <a:t>②</a:t>
            </a:r>
            <a:r>
              <a:rPr lang="en-US" altLang="ja-JP" sz="1800" dirty="0">
                <a:latin typeface="Meiryo UI" panose="020B0604030504040204" pitchFamily="50" charset="-128"/>
                <a:ea typeface="Meiryo UI" panose="020B0604030504040204" pitchFamily="50" charset="-128"/>
              </a:rPr>
              <a:t>A</a:t>
            </a:r>
            <a:r>
              <a:rPr lang="ja-JP" altLang="en-US" sz="1800" dirty="0">
                <a:latin typeface="Meiryo UI" panose="020B0604030504040204" pitchFamily="50" charset="-128"/>
                <a:ea typeface="Meiryo UI" panose="020B0604030504040204" pitchFamily="50" charset="-128"/>
              </a:rPr>
              <a:t>１、</a:t>
            </a:r>
            <a:r>
              <a:rPr lang="en-US" altLang="ja-JP" sz="1800" dirty="0">
                <a:latin typeface="Meiryo UI" panose="020B0604030504040204" pitchFamily="50" charset="-128"/>
                <a:ea typeface="Meiryo UI" panose="020B0604030504040204" pitchFamily="50" charset="-128"/>
              </a:rPr>
              <a:t>A</a:t>
            </a:r>
            <a:r>
              <a:rPr lang="ja-JP" altLang="en-US" sz="1800" dirty="0">
                <a:latin typeface="Meiryo UI" panose="020B0604030504040204" pitchFamily="50" charset="-128"/>
                <a:ea typeface="Meiryo UI" panose="020B0604030504040204" pitchFamily="50" charset="-128"/>
              </a:rPr>
              <a:t>２クレーンどちらでも出来る為、酸洗と建浴が被っても問題無し。　　　　　　　　　　　　　　　　　　　　　　　　　　　</a:t>
            </a:r>
          </a:p>
        </p:txBody>
      </p:sp>
      <p:sp>
        <p:nvSpPr>
          <p:cNvPr id="9" name="テキスト ボックス 8"/>
          <p:cNvSpPr txBox="1"/>
          <p:nvPr/>
        </p:nvSpPr>
        <p:spPr>
          <a:xfrm>
            <a:off x="571500" y="3704015"/>
            <a:ext cx="8100059" cy="346249"/>
          </a:xfrm>
          <a:prstGeom prst="rect">
            <a:avLst/>
          </a:prstGeom>
          <a:solidFill>
            <a:srgbClr val="EAE132"/>
          </a:solidFill>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r>
              <a:rPr lang="ja-JP" altLang="en-US" sz="1800">
                <a:latin typeface="Meiryo UI" panose="020B0604030504040204" pitchFamily="50" charset="-128"/>
                <a:ea typeface="Meiryo UI" panose="020B0604030504040204" pitchFamily="50" charset="-128"/>
              </a:rPr>
              <a:t>③少人数化により、応援による他工程の遅延なし。</a:t>
            </a:r>
            <a:r>
              <a:rPr lang="ja-JP" altLang="en-US" sz="1800" dirty="0">
                <a:latin typeface="Meiryo UI" panose="020B0604030504040204" pitchFamily="50" charset="-128"/>
                <a:ea typeface="Meiryo UI" panose="020B0604030504040204" pitchFamily="50" charset="-128"/>
              </a:rPr>
              <a:t>　　　　　　　　　</a:t>
            </a:r>
          </a:p>
        </p:txBody>
      </p:sp>
      <p:sp>
        <p:nvSpPr>
          <p:cNvPr id="10" name="テキスト ボックス 9"/>
          <p:cNvSpPr txBox="1"/>
          <p:nvPr/>
        </p:nvSpPr>
        <p:spPr>
          <a:xfrm>
            <a:off x="90892" y="363554"/>
            <a:ext cx="3181400" cy="438581"/>
          </a:xfrm>
          <a:prstGeom prst="rect">
            <a:avLst/>
          </a:prstGeom>
          <a:noFill/>
        </p:spPr>
        <p:txBody>
          <a:bodyPr wrap="none" lIns="68580" tIns="34290" rIns="68580" bIns="34290" rtlCol="0">
            <a:spAutoFit/>
          </a:bodyPr>
          <a:lstStyle/>
          <a:p>
            <a:r>
              <a:rPr lang="ja-JP" altLang="en-US" sz="2400" b="1" dirty="0"/>
              <a:t>他工程へ影響がないか</a:t>
            </a:r>
          </a:p>
        </p:txBody>
      </p:sp>
    </p:spTree>
    <p:extLst>
      <p:ext uri="{BB962C8B-B14F-4D97-AF65-F5344CB8AC3E}">
        <p14:creationId xmlns:p14="http://schemas.microsoft.com/office/powerpoint/2010/main" val="3398572410"/>
      </p:ext>
    </p:extLst>
  </p:cSld>
  <p:clrMapOvr>
    <a:masterClrMapping/>
  </p:clrMapOvr>
  <mc:AlternateContent xmlns:mc="http://schemas.openxmlformats.org/markup-compatibility/2006" xmlns:p14="http://schemas.microsoft.com/office/powerpoint/2010/main">
    <mc:Choice Requires="p14">
      <p:transition spd="slow" p14:dur="2000" advTm="10450"/>
    </mc:Choice>
    <mc:Fallback xmlns="">
      <p:transition spd="slow" advTm="1045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685504" y="389334"/>
            <a:ext cx="4282700" cy="4674163"/>
          </a:xfrm>
          <a:prstGeom prst="rect">
            <a:avLst/>
          </a:prstGeom>
          <a:ln w="57150"/>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kumimoji="1" lang="ja-JP" altLang="en-US"/>
          </a:p>
        </p:txBody>
      </p:sp>
      <p:sp>
        <p:nvSpPr>
          <p:cNvPr id="3" name="正方形/長方形 2"/>
          <p:cNvSpPr/>
          <p:nvPr/>
        </p:nvSpPr>
        <p:spPr>
          <a:xfrm>
            <a:off x="205480" y="396954"/>
            <a:ext cx="4282700" cy="4674163"/>
          </a:xfrm>
          <a:prstGeom prst="rect">
            <a:avLst/>
          </a:prstGeom>
          <a:ln w="57150"/>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kumimoji="1" lang="ja-JP" altLang="en-US"/>
          </a:p>
        </p:txBody>
      </p:sp>
      <p:sp>
        <p:nvSpPr>
          <p:cNvPr id="15"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歯止め</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438136" y="4564849"/>
            <a:ext cx="3895739" cy="346249"/>
          </a:xfrm>
          <a:prstGeom prst="rect">
            <a:avLst/>
          </a:prstGeom>
          <a:solidFill>
            <a:srgbClr val="FFFF66"/>
          </a:solidFill>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pPr algn="ctr"/>
            <a:r>
              <a:rPr lang="ja-JP" altLang="en-US" sz="1800" b="1" dirty="0">
                <a:latin typeface="Meiryo UI" panose="020B0604030504040204" pitchFamily="50" charset="-128"/>
                <a:ea typeface="Meiryo UI" panose="020B0604030504040204" pitchFamily="50" charset="-128"/>
              </a:rPr>
              <a:t>標準書改訂</a:t>
            </a:r>
            <a:endParaRPr lang="en-US" altLang="ja-JP" sz="18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958703" y="4564848"/>
            <a:ext cx="3895739" cy="346249"/>
          </a:xfrm>
          <a:prstGeom prst="rect">
            <a:avLst/>
          </a:prstGeom>
          <a:solidFill>
            <a:srgbClr val="FFFF66"/>
          </a:solidFill>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pPr algn="ctr"/>
            <a:r>
              <a:rPr lang="ja-JP" altLang="en-US" sz="1800" b="1" dirty="0">
                <a:latin typeface="Meiryo UI" panose="020B0604030504040204" pitchFamily="50" charset="-128"/>
                <a:ea typeface="Meiryo UI" panose="020B0604030504040204" pitchFamily="50" charset="-128"/>
              </a:rPr>
              <a:t>フレコン置き場の作成</a:t>
            </a:r>
            <a:endParaRPr lang="en-US" altLang="ja-JP" sz="18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834" y="540022"/>
            <a:ext cx="2896040" cy="2172030"/>
          </a:xfrm>
          <a:prstGeom prst="rect">
            <a:avLst/>
          </a:prstGeom>
          <a:ln w="57150">
            <a:solidFill>
              <a:schemeClr val="tx1"/>
            </a:solidFill>
          </a:ln>
        </p:spPr>
      </p:pic>
      <p:sp>
        <p:nvSpPr>
          <p:cNvPr id="8" name="テキスト ボックス 7"/>
          <p:cNvSpPr txBox="1"/>
          <p:nvPr/>
        </p:nvSpPr>
        <p:spPr>
          <a:xfrm>
            <a:off x="395980" y="1145530"/>
            <a:ext cx="3925594"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100" b="1" dirty="0"/>
              <a:t>　　　　　　　　　　　　　　　　　　　　　</a:t>
            </a:r>
          </a:p>
        </p:txBody>
      </p:sp>
      <p:sp>
        <p:nvSpPr>
          <p:cNvPr id="9" name="テキスト ボックス 8"/>
          <p:cNvSpPr txBox="1"/>
          <p:nvPr/>
        </p:nvSpPr>
        <p:spPr>
          <a:xfrm>
            <a:off x="395979" y="706948"/>
            <a:ext cx="1065437"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標準書</a:t>
            </a:r>
          </a:p>
        </p:txBody>
      </p:sp>
      <p:sp>
        <p:nvSpPr>
          <p:cNvPr id="10" name="テキスト ボックス 9"/>
          <p:cNvSpPr txBox="1"/>
          <p:nvPr/>
        </p:nvSpPr>
        <p:spPr>
          <a:xfrm>
            <a:off x="400035" y="2235190"/>
            <a:ext cx="3921538" cy="1685077"/>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algn="ctr"/>
            <a:r>
              <a:rPr lang="ja-JP" altLang="en-US" sz="2100" b="1" dirty="0"/>
              <a:t>石鹸</a:t>
            </a:r>
            <a:r>
              <a:rPr lang="en-US" altLang="ja-JP" sz="2100" b="1" dirty="0"/>
              <a:t>25</a:t>
            </a:r>
            <a:r>
              <a:rPr lang="ja-JP" altLang="en-US" sz="2100" b="1" dirty="0"/>
              <a:t>箱分→</a:t>
            </a:r>
            <a:r>
              <a:rPr lang="ja-JP" altLang="en-US" sz="2100" b="1" dirty="0">
                <a:solidFill>
                  <a:srgbClr val="FF0000"/>
                </a:solidFill>
              </a:rPr>
              <a:t>フレコンバック</a:t>
            </a:r>
            <a:r>
              <a:rPr lang="ja-JP" altLang="en-US" sz="2100" b="1" dirty="0"/>
              <a:t>　</a:t>
            </a:r>
            <a:endParaRPr lang="en-US" altLang="ja-JP" sz="2100" b="1" dirty="0"/>
          </a:p>
          <a:p>
            <a:pPr algn="ctr"/>
            <a:endParaRPr lang="en-US" altLang="ja-JP" sz="2100" b="1" dirty="0"/>
          </a:p>
          <a:p>
            <a:pPr algn="ctr"/>
            <a:r>
              <a:rPr lang="ja-JP" altLang="en-US" sz="2100" b="1" dirty="0"/>
              <a:t>安全</a:t>
            </a:r>
            <a:endParaRPr lang="en-US" altLang="ja-JP" sz="2100" b="1" dirty="0"/>
          </a:p>
          <a:p>
            <a:pPr algn="ctr"/>
            <a:r>
              <a:rPr lang="ja-JP" altLang="en-US" sz="2100" b="1" dirty="0">
                <a:solidFill>
                  <a:srgbClr val="FF0000"/>
                </a:solidFill>
              </a:rPr>
              <a:t>シールド、ゴム手袋着用</a:t>
            </a:r>
            <a:endParaRPr lang="en-US" altLang="ja-JP" sz="2100" b="1" dirty="0">
              <a:solidFill>
                <a:srgbClr val="FF0000"/>
              </a:solidFill>
            </a:endParaRPr>
          </a:p>
          <a:p>
            <a:pPr algn="ctr"/>
            <a:r>
              <a:rPr lang="ja-JP" altLang="en-US" sz="2100" b="1" dirty="0">
                <a:solidFill>
                  <a:srgbClr val="FF0000"/>
                </a:solidFill>
              </a:rPr>
              <a:t>荷の適正高さを記載</a:t>
            </a:r>
          </a:p>
        </p:txBody>
      </p:sp>
      <p:sp>
        <p:nvSpPr>
          <p:cNvPr id="11" name="テキスト ボックス 10"/>
          <p:cNvSpPr txBox="1"/>
          <p:nvPr/>
        </p:nvSpPr>
        <p:spPr>
          <a:xfrm>
            <a:off x="400036" y="1796608"/>
            <a:ext cx="1374415" cy="438581"/>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400" b="1" dirty="0"/>
              <a:t>変更内容</a:t>
            </a:r>
          </a:p>
        </p:txBody>
      </p:sp>
      <p:sp>
        <p:nvSpPr>
          <p:cNvPr id="2" name="正方形/長方形 1"/>
          <p:cNvSpPr/>
          <p:nvPr/>
        </p:nvSpPr>
        <p:spPr>
          <a:xfrm>
            <a:off x="561313" y="1203238"/>
            <a:ext cx="3729675" cy="284693"/>
          </a:xfrm>
          <a:prstGeom prst="rect">
            <a:avLst/>
          </a:prstGeom>
        </p:spPr>
        <p:txBody>
          <a:bodyPr wrap="none" lIns="68580" tIns="34290" rIns="68580" bIns="34290">
            <a:spAutoFit/>
          </a:bodyPr>
          <a:lstStyle/>
          <a:p>
            <a:r>
              <a:rPr lang="en-US" altLang="ja-JP" dirty="0"/>
              <a:t>5.10.4.2.4_</a:t>
            </a:r>
            <a:r>
              <a:rPr lang="ja-JP" altLang="en-US" dirty="0"/>
              <a:t>酸洗・ボンデ液建浴補給要領</a:t>
            </a:r>
            <a:r>
              <a:rPr lang="en-US" altLang="ja-JP" dirty="0"/>
              <a:t>_Rev.22</a:t>
            </a:r>
            <a:endParaRPr lang="ja-JP" altLang="en-US" dirty="0"/>
          </a:p>
        </p:txBody>
      </p:sp>
      <p:sp>
        <p:nvSpPr>
          <p:cNvPr id="12" name="テキスト ボックス 11"/>
          <p:cNvSpPr txBox="1"/>
          <p:nvPr/>
        </p:nvSpPr>
        <p:spPr>
          <a:xfrm>
            <a:off x="5084875" y="3087186"/>
            <a:ext cx="3643393" cy="1038746"/>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algn="ctr"/>
            <a:r>
              <a:rPr lang="ja-JP" altLang="en-US" sz="2100" b="1" dirty="0">
                <a:solidFill>
                  <a:schemeClr val="tx1"/>
                </a:solidFill>
              </a:rPr>
              <a:t>床面を平面ではなく、</a:t>
            </a:r>
            <a:endParaRPr lang="en-US" altLang="ja-JP" sz="2100" b="1" dirty="0">
              <a:solidFill>
                <a:schemeClr val="tx1"/>
              </a:solidFill>
            </a:endParaRPr>
          </a:p>
          <a:p>
            <a:pPr algn="ctr"/>
            <a:r>
              <a:rPr lang="ja-JP" altLang="en-US" sz="2100" b="1" dirty="0">
                <a:solidFill>
                  <a:schemeClr val="tx1"/>
                </a:solidFill>
              </a:rPr>
              <a:t>尻つぼみ型にすることによって固まる箇所を小さくした</a:t>
            </a:r>
          </a:p>
        </p:txBody>
      </p:sp>
    </p:spTree>
    <p:extLst>
      <p:ext uri="{BB962C8B-B14F-4D97-AF65-F5344CB8AC3E}">
        <p14:creationId xmlns:p14="http://schemas.microsoft.com/office/powerpoint/2010/main" val="2283747730"/>
      </p:ext>
    </p:extLst>
  </p:cSld>
  <p:clrMapOvr>
    <a:masterClrMapping/>
  </p:clrMapOvr>
  <mc:AlternateContent xmlns:mc="http://schemas.openxmlformats.org/markup-compatibility/2006" xmlns:p14="http://schemas.microsoft.com/office/powerpoint/2010/main">
    <mc:Choice Requires="p14">
      <p:transition spd="slow" p14:dur="2000" advTm="7630"/>
    </mc:Choice>
    <mc:Fallback xmlns="">
      <p:transition spd="slow" advTm="763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歯止め　横展開</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475513" y="4616208"/>
            <a:ext cx="8192975" cy="392415"/>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algn="ctr"/>
            <a:r>
              <a:rPr lang="ja-JP" altLang="en-US" sz="2100" b="1" dirty="0">
                <a:solidFill>
                  <a:schemeClr val="tx1"/>
                </a:solidFill>
              </a:rPr>
              <a:t>同一作業場所に資料を確認して貰い、横展開の検討をお願いした。</a:t>
            </a:r>
          </a:p>
        </p:txBody>
      </p:sp>
      <p:sp>
        <p:nvSpPr>
          <p:cNvPr id="8" name="テキスト ボックス 7"/>
          <p:cNvSpPr txBox="1"/>
          <p:nvPr/>
        </p:nvSpPr>
        <p:spPr>
          <a:xfrm>
            <a:off x="272403" y="3865644"/>
            <a:ext cx="3895739" cy="346249"/>
          </a:xfrm>
          <a:prstGeom prst="rect">
            <a:avLst/>
          </a:prstGeom>
          <a:solidFill>
            <a:srgbClr val="FFFF66"/>
          </a:solidFill>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pPr algn="ctr"/>
            <a:r>
              <a:rPr lang="ja-JP" altLang="en-US" sz="1800" b="1" dirty="0">
                <a:latin typeface="Meiryo UI" panose="020B0604030504040204" pitchFamily="50" charset="-128"/>
                <a:ea typeface="Meiryo UI" panose="020B0604030504040204" pitchFamily="50" charset="-128"/>
              </a:rPr>
              <a:t>第一製造　酸洗工程</a:t>
            </a:r>
            <a:endParaRPr lang="en-US" altLang="ja-JP" sz="18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872978" y="3865811"/>
            <a:ext cx="3895739" cy="346249"/>
          </a:xfrm>
          <a:prstGeom prst="rect">
            <a:avLst/>
          </a:prstGeom>
          <a:solidFill>
            <a:srgbClr val="FFFF66"/>
          </a:solidFill>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pPr algn="ctr"/>
            <a:r>
              <a:rPr lang="ja-JP" altLang="en-US" sz="1800" b="1" dirty="0">
                <a:latin typeface="Meiryo UI" panose="020B0604030504040204" pitchFamily="50" charset="-128"/>
                <a:ea typeface="Meiryo UI" panose="020B0604030504040204" pitchFamily="50" charset="-128"/>
              </a:rPr>
              <a:t>山口工場　ボンデ工程</a:t>
            </a:r>
            <a:endParaRPr lang="en-US" altLang="ja-JP" sz="1800" b="1"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48" y="864477"/>
            <a:ext cx="3709048" cy="2781787"/>
          </a:xfrm>
          <a:prstGeom prst="rect">
            <a:avLst/>
          </a:prstGeom>
          <a:ln w="76200">
            <a:solidFill>
              <a:schemeClr val="tx1"/>
            </a:solidFill>
          </a:ln>
        </p:spPr>
      </p:pic>
      <p:pic>
        <p:nvPicPr>
          <p:cNvPr id="13" name="Picture 21" descr="山口工場"/>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291" y="871734"/>
            <a:ext cx="3684028" cy="273367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616071"/>
      </p:ext>
    </p:extLst>
  </p:cSld>
  <p:clrMapOvr>
    <a:masterClrMapping/>
  </p:clrMapOvr>
  <mc:AlternateContent xmlns:mc="http://schemas.openxmlformats.org/markup-compatibility/2006" xmlns:p14="http://schemas.microsoft.com/office/powerpoint/2010/main">
    <mc:Choice Requires="p14">
      <p:transition spd="slow" p14:dur="2000" advTm="11599"/>
    </mc:Choice>
    <mc:Fallback xmlns="">
      <p:transition spd="slow" advTm="11599"/>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633261-57E9-4F5F-87C7-FD80C997FC2C}"/>
              </a:ext>
            </a:extLst>
          </p:cNvPr>
          <p:cNvSpPr txBox="1">
            <a:spLocks/>
          </p:cNvSpPr>
          <p:nvPr/>
        </p:nvSpPr>
        <p:spPr>
          <a:xfrm>
            <a:off x="0" y="0"/>
            <a:ext cx="2646760"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サークルレベル</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grpSp>
        <p:nvGrpSpPr>
          <p:cNvPr id="4" name="Group 4"/>
          <p:cNvGrpSpPr>
            <a:grpSpLocks noChangeAspect="1"/>
          </p:cNvGrpSpPr>
          <p:nvPr/>
        </p:nvGrpSpPr>
        <p:grpSpPr bwMode="auto">
          <a:xfrm>
            <a:off x="227410" y="511971"/>
            <a:ext cx="4976813" cy="2364581"/>
            <a:chOff x="191" y="430"/>
            <a:chExt cx="4180" cy="1986"/>
          </a:xfrm>
        </p:grpSpPr>
        <p:sp>
          <p:nvSpPr>
            <p:cNvPr id="5" name="AutoShape 3"/>
            <p:cNvSpPr>
              <a:spLocks noChangeAspect="1" noChangeArrowheads="1" noTextEdit="1"/>
            </p:cNvSpPr>
            <p:nvPr/>
          </p:nvSpPr>
          <p:spPr bwMode="auto">
            <a:xfrm>
              <a:off x="199" y="430"/>
              <a:ext cx="4166"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Rectangle 5"/>
            <p:cNvSpPr>
              <a:spLocks noChangeArrowheads="1"/>
            </p:cNvSpPr>
            <p:nvPr/>
          </p:nvSpPr>
          <p:spPr bwMode="auto">
            <a:xfrm>
              <a:off x="191" y="430"/>
              <a:ext cx="4166" cy="1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Rectangle 6"/>
            <p:cNvSpPr>
              <a:spLocks noChangeArrowheads="1"/>
            </p:cNvSpPr>
            <p:nvPr/>
          </p:nvSpPr>
          <p:spPr bwMode="auto">
            <a:xfrm>
              <a:off x="248" y="759"/>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項目</a:t>
              </a:r>
              <a:endParaRPr lang="ja-JP" altLang="ja-JP"/>
            </a:p>
          </p:txBody>
        </p:sp>
        <p:sp>
          <p:nvSpPr>
            <p:cNvPr id="8" name="Rectangle 7"/>
            <p:cNvSpPr>
              <a:spLocks noChangeArrowheads="1"/>
            </p:cNvSpPr>
            <p:nvPr/>
          </p:nvSpPr>
          <p:spPr bwMode="auto">
            <a:xfrm>
              <a:off x="898" y="759"/>
              <a:ext cx="6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レベル掌握内容</a:t>
              </a:r>
              <a:endParaRPr lang="ja-JP" altLang="ja-JP"/>
            </a:p>
          </p:txBody>
        </p:sp>
        <p:sp>
          <p:nvSpPr>
            <p:cNvPr id="9" name="Rectangle 8"/>
            <p:cNvSpPr>
              <a:spLocks noChangeArrowheads="1"/>
            </p:cNvSpPr>
            <p:nvPr/>
          </p:nvSpPr>
          <p:spPr bwMode="auto">
            <a:xfrm>
              <a:off x="2011" y="704"/>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現状</a:t>
              </a:r>
              <a:endParaRPr lang="ja-JP" altLang="ja-JP"/>
            </a:p>
          </p:txBody>
        </p:sp>
        <p:sp>
          <p:nvSpPr>
            <p:cNvPr id="10" name="Rectangle 9"/>
            <p:cNvSpPr>
              <a:spLocks noChangeArrowheads="1"/>
            </p:cNvSpPr>
            <p:nvPr/>
          </p:nvSpPr>
          <p:spPr bwMode="auto">
            <a:xfrm>
              <a:off x="1975" y="814"/>
              <a:ext cx="24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レベル</a:t>
              </a:r>
              <a:endParaRPr lang="ja-JP" altLang="ja-JP"/>
            </a:p>
          </p:txBody>
        </p:sp>
        <p:sp>
          <p:nvSpPr>
            <p:cNvPr id="11" name="Rectangle 10"/>
            <p:cNvSpPr>
              <a:spLocks noChangeArrowheads="1"/>
            </p:cNvSpPr>
            <p:nvPr/>
          </p:nvSpPr>
          <p:spPr bwMode="auto">
            <a:xfrm>
              <a:off x="2376" y="759"/>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項目</a:t>
              </a:r>
              <a:endParaRPr lang="ja-JP" altLang="ja-JP"/>
            </a:p>
          </p:txBody>
        </p:sp>
        <p:sp>
          <p:nvSpPr>
            <p:cNvPr id="12" name="Rectangle 11"/>
            <p:cNvSpPr>
              <a:spLocks noChangeArrowheads="1"/>
            </p:cNvSpPr>
            <p:nvPr/>
          </p:nvSpPr>
          <p:spPr bwMode="auto">
            <a:xfrm>
              <a:off x="3003" y="759"/>
              <a:ext cx="6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レベル掌握内容</a:t>
              </a:r>
              <a:endParaRPr lang="ja-JP" altLang="ja-JP"/>
            </a:p>
          </p:txBody>
        </p:sp>
        <p:sp>
          <p:nvSpPr>
            <p:cNvPr id="13" name="Rectangle 12"/>
            <p:cNvSpPr>
              <a:spLocks noChangeArrowheads="1"/>
            </p:cNvSpPr>
            <p:nvPr/>
          </p:nvSpPr>
          <p:spPr bwMode="auto">
            <a:xfrm>
              <a:off x="4104" y="704"/>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現状</a:t>
              </a:r>
              <a:endParaRPr lang="ja-JP" altLang="ja-JP"/>
            </a:p>
          </p:txBody>
        </p:sp>
        <p:sp>
          <p:nvSpPr>
            <p:cNvPr id="14" name="Rectangle 13"/>
            <p:cNvSpPr>
              <a:spLocks noChangeArrowheads="1"/>
            </p:cNvSpPr>
            <p:nvPr/>
          </p:nvSpPr>
          <p:spPr bwMode="auto">
            <a:xfrm>
              <a:off x="4067" y="814"/>
              <a:ext cx="24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レベル</a:t>
              </a:r>
              <a:endParaRPr lang="ja-JP" altLang="ja-JP"/>
            </a:p>
          </p:txBody>
        </p:sp>
        <p:sp>
          <p:nvSpPr>
            <p:cNvPr id="15" name="Rectangle 14"/>
            <p:cNvSpPr>
              <a:spLocks noChangeArrowheads="1"/>
            </p:cNvSpPr>
            <p:nvPr/>
          </p:nvSpPr>
          <p:spPr bwMode="auto">
            <a:xfrm>
              <a:off x="302" y="991"/>
              <a:ext cx="7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イ</a:t>
              </a:r>
              <a:endParaRPr lang="ja-JP" altLang="ja-JP"/>
            </a:p>
          </p:txBody>
        </p:sp>
        <p:sp>
          <p:nvSpPr>
            <p:cNvPr id="16" name="Rectangle 15"/>
            <p:cNvSpPr>
              <a:spLocks noChangeArrowheads="1"/>
            </p:cNvSpPr>
            <p:nvPr/>
          </p:nvSpPr>
          <p:spPr bwMode="auto">
            <a:xfrm>
              <a:off x="491" y="936"/>
              <a:ext cx="89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ＱＣの基本的な考え方と</a:t>
              </a:r>
              <a:endParaRPr lang="ja-JP" altLang="ja-JP"/>
            </a:p>
          </p:txBody>
        </p:sp>
        <p:sp>
          <p:nvSpPr>
            <p:cNvPr id="17" name="Rectangle 16"/>
            <p:cNvSpPr>
              <a:spLocks noChangeArrowheads="1"/>
            </p:cNvSpPr>
            <p:nvPr/>
          </p:nvSpPr>
          <p:spPr bwMode="auto">
            <a:xfrm>
              <a:off x="491" y="1046"/>
              <a:ext cx="6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問題解決ステップ</a:t>
              </a:r>
              <a:endParaRPr lang="ja-JP" altLang="ja-JP"/>
            </a:p>
          </p:txBody>
        </p:sp>
        <p:sp>
          <p:nvSpPr>
            <p:cNvPr id="18" name="Rectangle 17"/>
            <p:cNvSpPr>
              <a:spLocks noChangeArrowheads="1"/>
            </p:cNvSpPr>
            <p:nvPr/>
          </p:nvSpPr>
          <p:spPr bwMode="auto">
            <a:xfrm>
              <a:off x="2024" y="967"/>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3.0</a:t>
              </a:r>
              <a:endParaRPr lang="ja-JP" altLang="ja-JP" dirty="0"/>
            </a:p>
          </p:txBody>
        </p:sp>
        <p:sp>
          <p:nvSpPr>
            <p:cNvPr id="19" name="Rectangle 18"/>
            <p:cNvSpPr>
              <a:spLocks noChangeArrowheads="1"/>
            </p:cNvSpPr>
            <p:nvPr/>
          </p:nvSpPr>
          <p:spPr bwMode="auto">
            <a:xfrm>
              <a:off x="2431" y="991"/>
              <a:ext cx="7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イ</a:t>
              </a:r>
              <a:endParaRPr lang="ja-JP" altLang="ja-JP"/>
            </a:p>
          </p:txBody>
        </p:sp>
        <p:sp>
          <p:nvSpPr>
            <p:cNvPr id="20" name="Rectangle 19"/>
            <p:cNvSpPr>
              <a:spLocks noChangeArrowheads="1"/>
            </p:cNvSpPr>
            <p:nvPr/>
          </p:nvSpPr>
          <p:spPr bwMode="auto">
            <a:xfrm>
              <a:off x="2607" y="991"/>
              <a:ext cx="91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dirty="0">
                  <a:latin typeface="ＭＳ Ｐゴシック" pitchFamily="50" charset="-128"/>
                </a:rPr>
                <a:t>人間関係とチームワーク</a:t>
              </a:r>
              <a:endParaRPr lang="ja-JP" altLang="ja-JP" dirty="0"/>
            </a:p>
          </p:txBody>
        </p:sp>
        <p:sp>
          <p:nvSpPr>
            <p:cNvPr id="21" name="Rectangle 20"/>
            <p:cNvSpPr>
              <a:spLocks noChangeArrowheads="1"/>
            </p:cNvSpPr>
            <p:nvPr/>
          </p:nvSpPr>
          <p:spPr bwMode="auto">
            <a:xfrm>
              <a:off x="4100" y="967"/>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2.4</a:t>
              </a:r>
              <a:endParaRPr lang="ja-JP" altLang="ja-JP" dirty="0"/>
            </a:p>
          </p:txBody>
        </p:sp>
        <p:sp>
          <p:nvSpPr>
            <p:cNvPr id="22" name="Rectangle 21"/>
            <p:cNvSpPr>
              <a:spLocks noChangeArrowheads="1"/>
            </p:cNvSpPr>
            <p:nvPr/>
          </p:nvSpPr>
          <p:spPr bwMode="auto">
            <a:xfrm>
              <a:off x="302" y="1211"/>
              <a:ext cx="7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ロ</a:t>
              </a:r>
              <a:endParaRPr lang="ja-JP" altLang="ja-JP"/>
            </a:p>
          </p:txBody>
        </p:sp>
        <p:sp>
          <p:nvSpPr>
            <p:cNvPr id="23" name="Rectangle 22"/>
            <p:cNvSpPr>
              <a:spLocks noChangeArrowheads="1"/>
            </p:cNvSpPr>
            <p:nvPr/>
          </p:nvSpPr>
          <p:spPr bwMode="auto">
            <a:xfrm>
              <a:off x="491" y="1156"/>
              <a:ext cx="118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ＱＣサークル活動の運営の仕方</a:t>
              </a:r>
              <a:endParaRPr lang="ja-JP" altLang="ja-JP"/>
            </a:p>
          </p:txBody>
        </p:sp>
        <p:sp>
          <p:nvSpPr>
            <p:cNvPr id="24" name="Rectangle 23"/>
            <p:cNvSpPr>
              <a:spLocks noChangeArrowheads="1"/>
            </p:cNvSpPr>
            <p:nvPr/>
          </p:nvSpPr>
          <p:spPr bwMode="auto">
            <a:xfrm>
              <a:off x="491" y="1266"/>
              <a:ext cx="6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（リーダーシップ）</a:t>
              </a:r>
              <a:endParaRPr lang="ja-JP" altLang="ja-JP"/>
            </a:p>
          </p:txBody>
        </p:sp>
        <p:sp>
          <p:nvSpPr>
            <p:cNvPr id="25" name="Rectangle 24"/>
            <p:cNvSpPr>
              <a:spLocks noChangeArrowheads="1"/>
            </p:cNvSpPr>
            <p:nvPr/>
          </p:nvSpPr>
          <p:spPr bwMode="auto">
            <a:xfrm>
              <a:off x="2032" y="1186"/>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2.8</a:t>
              </a:r>
              <a:endParaRPr lang="ja-JP" altLang="ja-JP" dirty="0"/>
            </a:p>
          </p:txBody>
        </p:sp>
        <p:sp>
          <p:nvSpPr>
            <p:cNvPr id="26" name="Rectangle 25"/>
            <p:cNvSpPr>
              <a:spLocks noChangeArrowheads="1"/>
            </p:cNvSpPr>
            <p:nvPr/>
          </p:nvSpPr>
          <p:spPr bwMode="auto">
            <a:xfrm>
              <a:off x="2425" y="1211"/>
              <a:ext cx="7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ロ</a:t>
              </a:r>
              <a:endParaRPr lang="ja-JP" altLang="ja-JP"/>
            </a:p>
          </p:txBody>
        </p:sp>
        <p:sp>
          <p:nvSpPr>
            <p:cNvPr id="27" name="Rectangle 26"/>
            <p:cNvSpPr>
              <a:spLocks noChangeArrowheads="1"/>
            </p:cNvSpPr>
            <p:nvPr/>
          </p:nvSpPr>
          <p:spPr bwMode="auto">
            <a:xfrm>
              <a:off x="2607" y="1211"/>
              <a:ext cx="10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ＱＣサークル会合実施状況</a:t>
              </a:r>
              <a:endParaRPr lang="ja-JP" altLang="ja-JP"/>
            </a:p>
          </p:txBody>
        </p:sp>
        <p:sp>
          <p:nvSpPr>
            <p:cNvPr id="28" name="Rectangle 27"/>
            <p:cNvSpPr>
              <a:spLocks noChangeArrowheads="1"/>
            </p:cNvSpPr>
            <p:nvPr/>
          </p:nvSpPr>
          <p:spPr bwMode="auto">
            <a:xfrm>
              <a:off x="4108" y="1186"/>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4.2</a:t>
              </a:r>
              <a:endParaRPr lang="ja-JP" altLang="ja-JP" dirty="0"/>
            </a:p>
          </p:txBody>
        </p:sp>
        <p:sp>
          <p:nvSpPr>
            <p:cNvPr id="29" name="Rectangle 28"/>
            <p:cNvSpPr>
              <a:spLocks noChangeArrowheads="1"/>
            </p:cNvSpPr>
            <p:nvPr/>
          </p:nvSpPr>
          <p:spPr bwMode="auto">
            <a:xfrm>
              <a:off x="296" y="143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dirty="0">
                  <a:latin typeface="ＭＳ Ｐゴシック" pitchFamily="50" charset="-128"/>
                </a:rPr>
                <a:t>ハ</a:t>
              </a:r>
              <a:endParaRPr lang="ja-JP" altLang="ja-JP" dirty="0"/>
            </a:p>
          </p:txBody>
        </p:sp>
        <p:sp>
          <p:nvSpPr>
            <p:cNvPr id="30" name="Rectangle 29"/>
            <p:cNvSpPr>
              <a:spLocks noChangeArrowheads="1"/>
            </p:cNvSpPr>
            <p:nvPr/>
          </p:nvSpPr>
          <p:spPr bwMode="auto">
            <a:xfrm>
              <a:off x="491" y="1375"/>
              <a:ext cx="7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ＱＣ手法の使い方と</a:t>
              </a:r>
              <a:endParaRPr lang="ja-JP" altLang="ja-JP"/>
            </a:p>
          </p:txBody>
        </p:sp>
        <p:sp>
          <p:nvSpPr>
            <p:cNvPr id="31" name="Rectangle 30"/>
            <p:cNvSpPr>
              <a:spLocks noChangeArrowheads="1"/>
            </p:cNvSpPr>
            <p:nvPr/>
          </p:nvSpPr>
          <p:spPr bwMode="auto">
            <a:xfrm>
              <a:off x="491" y="1485"/>
              <a:ext cx="9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活動結果のまとめ・発表</a:t>
              </a:r>
              <a:endParaRPr lang="ja-JP" altLang="ja-JP"/>
            </a:p>
          </p:txBody>
        </p:sp>
        <p:sp>
          <p:nvSpPr>
            <p:cNvPr id="32" name="Rectangle 31"/>
            <p:cNvSpPr>
              <a:spLocks noChangeArrowheads="1"/>
            </p:cNvSpPr>
            <p:nvPr/>
          </p:nvSpPr>
          <p:spPr bwMode="auto">
            <a:xfrm>
              <a:off x="2040" y="1406"/>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2.5</a:t>
              </a:r>
              <a:endParaRPr lang="ja-JP" altLang="ja-JP" dirty="0"/>
            </a:p>
          </p:txBody>
        </p:sp>
        <p:sp>
          <p:nvSpPr>
            <p:cNvPr id="33" name="Rectangle 32"/>
            <p:cNvSpPr>
              <a:spLocks noChangeArrowheads="1"/>
            </p:cNvSpPr>
            <p:nvPr/>
          </p:nvSpPr>
          <p:spPr bwMode="auto">
            <a:xfrm>
              <a:off x="2419" y="143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ハ</a:t>
              </a:r>
              <a:endParaRPr lang="ja-JP" altLang="ja-JP"/>
            </a:p>
          </p:txBody>
        </p:sp>
        <p:sp>
          <p:nvSpPr>
            <p:cNvPr id="34" name="Rectangle 33"/>
            <p:cNvSpPr>
              <a:spLocks noChangeArrowheads="1"/>
            </p:cNvSpPr>
            <p:nvPr/>
          </p:nvSpPr>
          <p:spPr bwMode="auto">
            <a:xfrm>
              <a:off x="2607" y="1430"/>
              <a:ext cx="124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上司・スタッフ・関連部署との連携</a:t>
              </a:r>
              <a:endParaRPr lang="ja-JP" altLang="ja-JP"/>
            </a:p>
          </p:txBody>
        </p:sp>
        <p:sp>
          <p:nvSpPr>
            <p:cNvPr id="35" name="Rectangle 34"/>
            <p:cNvSpPr>
              <a:spLocks noChangeArrowheads="1"/>
            </p:cNvSpPr>
            <p:nvPr/>
          </p:nvSpPr>
          <p:spPr bwMode="auto">
            <a:xfrm>
              <a:off x="4108" y="1406"/>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2.7</a:t>
              </a:r>
              <a:endParaRPr lang="ja-JP" altLang="ja-JP" dirty="0"/>
            </a:p>
          </p:txBody>
        </p:sp>
        <p:sp>
          <p:nvSpPr>
            <p:cNvPr id="36" name="Rectangle 35"/>
            <p:cNvSpPr>
              <a:spLocks noChangeArrowheads="1"/>
            </p:cNvSpPr>
            <p:nvPr/>
          </p:nvSpPr>
          <p:spPr bwMode="auto">
            <a:xfrm>
              <a:off x="302" y="1650"/>
              <a:ext cx="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ニ</a:t>
              </a:r>
              <a:endParaRPr lang="ja-JP" altLang="ja-JP"/>
            </a:p>
          </p:txBody>
        </p:sp>
        <p:sp>
          <p:nvSpPr>
            <p:cNvPr id="37" name="Rectangle 36"/>
            <p:cNvSpPr>
              <a:spLocks noChangeArrowheads="1"/>
            </p:cNvSpPr>
            <p:nvPr/>
          </p:nvSpPr>
          <p:spPr bwMode="auto">
            <a:xfrm>
              <a:off x="491" y="1650"/>
              <a:ext cx="127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多技能の向上・ローテーションなど</a:t>
              </a:r>
              <a:endParaRPr lang="ja-JP" altLang="ja-JP"/>
            </a:p>
          </p:txBody>
        </p:sp>
        <p:sp>
          <p:nvSpPr>
            <p:cNvPr id="38" name="Rectangle 37"/>
            <p:cNvSpPr>
              <a:spLocks noChangeArrowheads="1"/>
            </p:cNvSpPr>
            <p:nvPr/>
          </p:nvSpPr>
          <p:spPr bwMode="auto">
            <a:xfrm>
              <a:off x="2040" y="1625"/>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3.0</a:t>
              </a:r>
              <a:endParaRPr lang="ja-JP" altLang="ja-JP" dirty="0"/>
            </a:p>
          </p:txBody>
        </p:sp>
        <p:sp>
          <p:nvSpPr>
            <p:cNvPr id="39" name="Rectangle 38"/>
            <p:cNvSpPr>
              <a:spLocks noChangeArrowheads="1"/>
            </p:cNvSpPr>
            <p:nvPr/>
          </p:nvSpPr>
          <p:spPr bwMode="auto">
            <a:xfrm>
              <a:off x="2425" y="1650"/>
              <a:ext cx="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ニ</a:t>
              </a:r>
              <a:endParaRPr lang="ja-JP" altLang="ja-JP"/>
            </a:p>
          </p:txBody>
        </p:sp>
        <p:sp>
          <p:nvSpPr>
            <p:cNvPr id="40" name="Rectangle 39"/>
            <p:cNvSpPr>
              <a:spLocks noChangeArrowheads="1"/>
            </p:cNvSpPr>
            <p:nvPr/>
          </p:nvSpPr>
          <p:spPr bwMode="auto">
            <a:xfrm>
              <a:off x="2607" y="1595"/>
              <a:ext cx="9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ＱＣや仕事の知識・技能を</a:t>
              </a:r>
              <a:endParaRPr lang="ja-JP" altLang="ja-JP"/>
            </a:p>
          </p:txBody>
        </p:sp>
        <p:sp>
          <p:nvSpPr>
            <p:cNvPr id="41" name="Rectangle 40"/>
            <p:cNvSpPr>
              <a:spLocks noChangeArrowheads="1"/>
            </p:cNvSpPr>
            <p:nvPr/>
          </p:nvSpPr>
          <p:spPr bwMode="auto">
            <a:xfrm>
              <a:off x="2607" y="1705"/>
              <a:ext cx="8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向上させようという意欲</a:t>
              </a:r>
              <a:endParaRPr lang="ja-JP" altLang="ja-JP"/>
            </a:p>
          </p:txBody>
        </p:sp>
        <p:sp>
          <p:nvSpPr>
            <p:cNvPr id="42" name="Rectangle 41"/>
            <p:cNvSpPr>
              <a:spLocks noChangeArrowheads="1"/>
            </p:cNvSpPr>
            <p:nvPr/>
          </p:nvSpPr>
          <p:spPr bwMode="auto">
            <a:xfrm>
              <a:off x="4116" y="1625"/>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2.8</a:t>
              </a:r>
              <a:endParaRPr lang="ja-JP" altLang="ja-JP" dirty="0"/>
            </a:p>
          </p:txBody>
        </p:sp>
        <p:sp>
          <p:nvSpPr>
            <p:cNvPr id="43" name="Rectangle 42"/>
            <p:cNvSpPr>
              <a:spLocks noChangeArrowheads="1"/>
            </p:cNvSpPr>
            <p:nvPr/>
          </p:nvSpPr>
          <p:spPr bwMode="auto">
            <a:xfrm>
              <a:off x="296" y="1869"/>
              <a:ext cx="8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ホ</a:t>
              </a:r>
              <a:endParaRPr lang="ja-JP" altLang="ja-JP"/>
            </a:p>
          </p:txBody>
        </p:sp>
        <p:sp>
          <p:nvSpPr>
            <p:cNvPr id="44" name="Rectangle 43"/>
            <p:cNvSpPr>
              <a:spLocks noChangeArrowheads="1"/>
            </p:cNvSpPr>
            <p:nvPr/>
          </p:nvSpPr>
          <p:spPr bwMode="auto">
            <a:xfrm>
              <a:off x="491" y="1815"/>
              <a:ext cx="7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改善技能・改善能力</a:t>
              </a:r>
              <a:endParaRPr lang="ja-JP" altLang="ja-JP"/>
            </a:p>
          </p:txBody>
        </p:sp>
        <p:sp>
          <p:nvSpPr>
            <p:cNvPr id="45" name="Rectangle 44"/>
            <p:cNvSpPr>
              <a:spLocks noChangeArrowheads="1"/>
            </p:cNvSpPr>
            <p:nvPr/>
          </p:nvSpPr>
          <p:spPr bwMode="auto">
            <a:xfrm>
              <a:off x="491" y="1924"/>
              <a:ext cx="8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（改善に対するヤル気）</a:t>
              </a:r>
              <a:endParaRPr lang="ja-JP" altLang="ja-JP"/>
            </a:p>
          </p:txBody>
        </p:sp>
        <p:sp>
          <p:nvSpPr>
            <p:cNvPr id="46" name="Rectangle 45"/>
            <p:cNvSpPr>
              <a:spLocks noChangeArrowheads="1"/>
            </p:cNvSpPr>
            <p:nvPr/>
          </p:nvSpPr>
          <p:spPr bwMode="auto">
            <a:xfrm>
              <a:off x="2040" y="1845"/>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3.2</a:t>
              </a:r>
              <a:endParaRPr lang="ja-JP" altLang="ja-JP" dirty="0"/>
            </a:p>
          </p:txBody>
        </p:sp>
        <p:sp>
          <p:nvSpPr>
            <p:cNvPr id="47" name="Rectangle 46"/>
            <p:cNvSpPr>
              <a:spLocks noChangeArrowheads="1"/>
            </p:cNvSpPr>
            <p:nvPr/>
          </p:nvSpPr>
          <p:spPr bwMode="auto">
            <a:xfrm>
              <a:off x="2425" y="1869"/>
              <a:ext cx="8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ホ</a:t>
              </a:r>
              <a:endParaRPr lang="ja-JP" altLang="ja-JP"/>
            </a:p>
          </p:txBody>
        </p:sp>
        <p:sp>
          <p:nvSpPr>
            <p:cNvPr id="48" name="Rectangle 47"/>
            <p:cNvSpPr>
              <a:spLocks noChangeArrowheads="1"/>
            </p:cNvSpPr>
            <p:nvPr/>
          </p:nvSpPr>
          <p:spPr bwMode="auto">
            <a:xfrm>
              <a:off x="2607" y="1869"/>
              <a:ext cx="90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職場の５Ｓとルール遵守</a:t>
              </a:r>
              <a:endParaRPr lang="ja-JP" altLang="ja-JP"/>
            </a:p>
          </p:txBody>
        </p:sp>
        <p:sp>
          <p:nvSpPr>
            <p:cNvPr id="49" name="Rectangle 48"/>
            <p:cNvSpPr>
              <a:spLocks noChangeArrowheads="1"/>
            </p:cNvSpPr>
            <p:nvPr/>
          </p:nvSpPr>
          <p:spPr bwMode="auto">
            <a:xfrm>
              <a:off x="4124" y="1845"/>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3.2</a:t>
              </a:r>
              <a:endParaRPr lang="ja-JP" altLang="ja-JP" dirty="0"/>
            </a:p>
          </p:txBody>
        </p:sp>
        <p:sp>
          <p:nvSpPr>
            <p:cNvPr id="50" name="Rectangle 49"/>
            <p:cNvSpPr>
              <a:spLocks noChangeArrowheads="1"/>
            </p:cNvSpPr>
            <p:nvPr/>
          </p:nvSpPr>
          <p:spPr bwMode="auto">
            <a:xfrm>
              <a:off x="1959" y="2046"/>
              <a:ext cx="29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14.5</a:t>
              </a:r>
              <a:endParaRPr lang="ja-JP" altLang="ja-JP" dirty="0"/>
            </a:p>
          </p:txBody>
        </p:sp>
        <p:sp>
          <p:nvSpPr>
            <p:cNvPr id="51" name="Rectangle 50"/>
            <p:cNvSpPr>
              <a:spLocks noChangeArrowheads="1"/>
            </p:cNvSpPr>
            <p:nvPr/>
          </p:nvSpPr>
          <p:spPr bwMode="auto">
            <a:xfrm>
              <a:off x="4059" y="2046"/>
              <a:ext cx="29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15.3</a:t>
              </a:r>
              <a:endParaRPr lang="ja-JP" altLang="ja-JP" dirty="0"/>
            </a:p>
          </p:txBody>
        </p:sp>
        <p:sp>
          <p:nvSpPr>
            <p:cNvPr id="52" name="Rectangle 51"/>
            <p:cNvSpPr>
              <a:spLocks noChangeArrowheads="1"/>
            </p:cNvSpPr>
            <p:nvPr/>
          </p:nvSpPr>
          <p:spPr bwMode="auto">
            <a:xfrm>
              <a:off x="2024" y="2235"/>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2.9</a:t>
              </a:r>
              <a:endParaRPr lang="ja-JP" altLang="ja-JP" dirty="0"/>
            </a:p>
          </p:txBody>
        </p:sp>
        <p:sp>
          <p:nvSpPr>
            <p:cNvPr id="53" name="Rectangle 52"/>
            <p:cNvSpPr>
              <a:spLocks noChangeArrowheads="1"/>
            </p:cNvSpPr>
            <p:nvPr/>
          </p:nvSpPr>
          <p:spPr bwMode="auto">
            <a:xfrm>
              <a:off x="4124" y="2235"/>
              <a:ext cx="2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en-US" altLang="ja-JP" dirty="0"/>
                <a:t>3.1</a:t>
              </a:r>
              <a:endParaRPr lang="ja-JP" altLang="ja-JP" dirty="0"/>
            </a:p>
          </p:txBody>
        </p:sp>
        <p:sp>
          <p:nvSpPr>
            <p:cNvPr id="54" name="Rectangle 53"/>
            <p:cNvSpPr>
              <a:spLocks noChangeArrowheads="1"/>
            </p:cNvSpPr>
            <p:nvPr/>
          </p:nvSpPr>
          <p:spPr bwMode="auto">
            <a:xfrm>
              <a:off x="2352" y="2260"/>
              <a:ext cx="5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５項目平均点</a:t>
              </a:r>
              <a:endParaRPr lang="ja-JP" altLang="ja-JP"/>
            </a:p>
          </p:txBody>
        </p:sp>
        <p:sp>
          <p:nvSpPr>
            <p:cNvPr id="55" name="Rectangle 54"/>
            <p:cNvSpPr>
              <a:spLocks noChangeArrowheads="1"/>
            </p:cNvSpPr>
            <p:nvPr/>
          </p:nvSpPr>
          <p:spPr bwMode="auto">
            <a:xfrm>
              <a:off x="223" y="503"/>
              <a:ext cx="171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1100">
                  <a:latin typeface="ＭＳ Ｐゴシック" pitchFamily="50" charset="-128"/>
                </a:rPr>
                <a:t>X軸：QCサークルの平均的な能力</a:t>
              </a:r>
              <a:endParaRPr lang="ja-JP" altLang="ja-JP"/>
            </a:p>
          </p:txBody>
        </p:sp>
        <p:sp>
          <p:nvSpPr>
            <p:cNvPr id="56" name="Rectangle 55"/>
            <p:cNvSpPr>
              <a:spLocks noChangeArrowheads="1"/>
            </p:cNvSpPr>
            <p:nvPr/>
          </p:nvSpPr>
          <p:spPr bwMode="auto">
            <a:xfrm>
              <a:off x="2358" y="503"/>
              <a:ext cx="159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1100">
                  <a:latin typeface="ＭＳ Ｐゴシック" pitchFamily="50" charset="-128"/>
                </a:rPr>
                <a:t>Ｙ軸：明るく働きがいのある職場</a:t>
              </a:r>
              <a:endParaRPr lang="ja-JP" altLang="ja-JP"/>
            </a:p>
          </p:txBody>
        </p:sp>
        <p:sp>
          <p:nvSpPr>
            <p:cNvPr id="57" name="Rectangle 56"/>
            <p:cNvSpPr>
              <a:spLocks noChangeArrowheads="1"/>
            </p:cNvSpPr>
            <p:nvPr/>
          </p:nvSpPr>
          <p:spPr bwMode="auto">
            <a:xfrm>
              <a:off x="217" y="2071"/>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合計</a:t>
              </a:r>
              <a:endParaRPr lang="ja-JP" altLang="ja-JP"/>
            </a:p>
          </p:txBody>
        </p:sp>
        <p:sp>
          <p:nvSpPr>
            <p:cNvPr id="58" name="Rectangle 57"/>
            <p:cNvSpPr>
              <a:spLocks noChangeArrowheads="1"/>
            </p:cNvSpPr>
            <p:nvPr/>
          </p:nvSpPr>
          <p:spPr bwMode="auto">
            <a:xfrm>
              <a:off x="217" y="2260"/>
              <a:ext cx="5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５項目平均点</a:t>
              </a:r>
              <a:endParaRPr lang="ja-JP" altLang="ja-JP"/>
            </a:p>
          </p:txBody>
        </p:sp>
        <p:sp>
          <p:nvSpPr>
            <p:cNvPr id="59" name="Rectangle 58"/>
            <p:cNvSpPr>
              <a:spLocks noChangeArrowheads="1"/>
            </p:cNvSpPr>
            <p:nvPr/>
          </p:nvSpPr>
          <p:spPr bwMode="auto">
            <a:xfrm>
              <a:off x="2352" y="2071"/>
              <a:ext cx="1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a:latin typeface="ＭＳ Ｐゴシック" pitchFamily="50" charset="-128"/>
                </a:rPr>
                <a:t>合計</a:t>
              </a:r>
              <a:endParaRPr lang="ja-JP" altLang="ja-JP"/>
            </a:p>
          </p:txBody>
        </p:sp>
        <p:sp>
          <p:nvSpPr>
            <p:cNvPr id="60" name="Rectangle 59"/>
            <p:cNvSpPr>
              <a:spLocks noChangeArrowheads="1"/>
            </p:cNvSpPr>
            <p:nvPr/>
          </p:nvSpPr>
          <p:spPr bwMode="auto">
            <a:xfrm>
              <a:off x="199"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Line 60"/>
            <p:cNvSpPr>
              <a:spLocks noChangeShapeType="1"/>
            </p:cNvSpPr>
            <p:nvPr/>
          </p:nvSpPr>
          <p:spPr bwMode="auto">
            <a:xfrm>
              <a:off x="205" y="430"/>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Rectangle 61"/>
            <p:cNvSpPr>
              <a:spLocks noChangeArrowheads="1"/>
            </p:cNvSpPr>
            <p:nvPr/>
          </p:nvSpPr>
          <p:spPr bwMode="auto">
            <a:xfrm>
              <a:off x="205" y="430"/>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Rectangle 62"/>
            <p:cNvSpPr>
              <a:spLocks noChangeArrowheads="1"/>
            </p:cNvSpPr>
            <p:nvPr/>
          </p:nvSpPr>
          <p:spPr bwMode="auto">
            <a:xfrm>
              <a:off x="2267"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Rectangle 63"/>
            <p:cNvSpPr>
              <a:spLocks noChangeArrowheads="1"/>
            </p:cNvSpPr>
            <p:nvPr/>
          </p:nvSpPr>
          <p:spPr bwMode="auto">
            <a:xfrm>
              <a:off x="2334"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Line 64"/>
            <p:cNvSpPr>
              <a:spLocks noChangeShapeType="1"/>
            </p:cNvSpPr>
            <p:nvPr/>
          </p:nvSpPr>
          <p:spPr bwMode="auto">
            <a:xfrm>
              <a:off x="2340" y="430"/>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Rectangle 65"/>
            <p:cNvSpPr>
              <a:spLocks noChangeArrowheads="1"/>
            </p:cNvSpPr>
            <p:nvPr/>
          </p:nvSpPr>
          <p:spPr bwMode="auto">
            <a:xfrm>
              <a:off x="2340" y="430"/>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66"/>
            <p:cNvSpPr>
              <a:spLocks noChangeArrowheads="1"/>
            </p:cNvSpPr>
            <p:nvPr/>
          </p:nvSpPr>
          <p:spPr bwMode="auto">
            <a:xfrm>
              <a:off x="4359"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Line 67"/>
            <p:cNvSpPr>
              <a:spLocks noChangeShapeType="1"/>
            </p:cNvSpPr>
            <p:nvPr/>
          </p:nvSpPr>
          <p:spPr bwMode="auto">
            <a:xfrm>
              <a:off x="205" y="674"/>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Rectangle 68"/>
            <p:cNvSpPr>
              <a:spLocks noChangeArrowheads="1"/>
            </p:cNvSpPr>
            <p:nvPr/>
          </p:nvSpPr>
          <p:spPr bwMode="auto">
            <a:xfrm>
              <a:off x="205" y="674"/>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Rectangle 69"/>
            <p:cNvSpPr>
              <a:spLocks noChangeArrowheads="1"/>
            </p:cNvSpPr>
            <p:nvPr/>
          </p:nvSpPr>
          <p:spPr bwMode="auto">
            <a:xfrm>
              <a:off x="2589"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Rectangle 70"/>
            <p:cNvSpPr>
              <a:spLocks noChangeArrowheads="1"/>
            </p:cNvSpPr>
            <p:nvPr/>
          </p:nvSpPr>
          <p:spPr bwMode="auto">
            <a:xfrm>
              <a:off x="4031" y="430"/>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Line 71"/>
            <p:cNvSpPr>
              <a:spLocks noChangeShapeType="1"/>
            </p:cNvSpPr>
            <p:nvPr/>
          </p:nvSpPr>
          <p:spPr bwMode="auto">
            <a:xfrm>
              <a:off x="2340" y="674"/>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Rectangle 72"/>
            <p:cNvSpPr>
              <a:spLocks noChangeArrowheads="1"/>
            </p:cNvSpPr>
            <p:nvPr/>
          </p:nvSpPr>
          <p:spPr bwMode="auto">
            <a:xfrm>
              <a:off x="2340" y="674"/>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Line 73"/>
            <p:cNvSpPr>
              <a:spLocks noChangeShapeType="1"/>
            </p:cNvSpPr>
            <p:nvPr/>
          </p:nvSpPr>
          <p:spPr bwMode="auto">
            <a:xfrm>
              <a:off x="205" y="918"/>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Rectangle 74"/>
            <p:cNvSpPr>
              <a:spLocks noChangeArrowheads="1"/>
            </p:cNvSpPr>
            <p:nvPr/>
          </p:nvSpPr>
          <p:spPr bwMode="auto">
            <a:xfrm>
              <a:off x="205" y="918"/>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Line 75"/>
            <p:cNvSpPr>
              <a:spLocks noChangeShapeType="1"/>
            </p:cNvSpPr>
            <p:nvPr/>
          </p:nvSpPr>
          <p:spPr bwMode="auto">
            <a:xfrm>
              <a:off x="2340" y="918"/>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Rectangle 76"/>
            <p:cNvSpPr>
              <a:spLocks noChangeArrowheads="1"/>
            </p:cNvSpPr>
            <p:nvPr/>
          </p:nvSpPr>
          <p:spPr bwMode="auto">
            <a:xfrm>
              <a:off x="2340" y="918"/>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Line 77"/>
            <p:cNvSpPr>
              <a:spLocks noChangeShapeType="1"/>
            </p:cNvSpPr>
            <p:nvPr/>
          </p:nvSpPr>
          <p:spPr bwMode="auto">
            <a:xfrm>
              <a:off x="205" y="1138"/>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Rectangle 78"/>
            <p:cNvSpPr>
              <a:spLocks noChangeArrowheads="1"/>
            </p:cNvSpPr>
            <p:nvPr/>
          </p:nvSpPr>
          <p:spPr bwMode="auto">
            <a:xfrm>
              <a:off x="205" y="1138"/>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Line 79"/>
            <p:cNvSpPr>
              <a:spLocks noChangeShapeType="1"/>
            </p:cNvSpPr>
            <p:nvPr/>
          </p:nvSpPr>
          <p:spPr bwMode="auto">
            <a:xfrm>
              <a:off x="2340" y="1138"/>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Rectangle 80"/>
            <p:cNvSpPr>
              <a:spLocks noChangeArrowheads="1"/>
            </p:cNvSpPr>
            <p:nvPr/>
          </p:nvSpPr>
          <p:spPr bwMode="auto">
            <a:xfrm>
              <a:off x="2340" y="1138"/>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Line 81"/>
            <p:cNvSpPr>
              <a:spLocks noChangeShapeType="1"/>
            </p:cNvSpPr>
            <p:nvPr/>
          </p:nvSpPr>
          <p:spPr bwMode="auto">
            <a:xfrm>
              <a:off x="205" y="1357"/>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Rectangle 82"/>
            <p:cNvSpPr>
              <a:spLocks noChangeArrowheads="1"/>
            </p:cNvSpPr>
            <p:nvPr/>
          </p:nvSpPr>
          <p:spPr bwMode="auto">
            <a:xfrm>
              <a:off x="205" y="1357"/>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Line 83"/>
            <p:cNvSpPr>
              <a:spLocks noChangeShapeType="1"/>
            </p:cNvSpPr>
            <p:nvPr/>
          </p:nvSpPr>
          <p:spPr bwMode="auto">
            <a:xfrm>
              <a:off x="2340" y="1357"/>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Rectangle 84"/>
            <p:cNvSpPr>
              <a:spLocks noChangeArrowheads="1"/>
            </p:cNvSpPr>
            <p:nvPr/>
          </p:nvSpPr>
          <p:spPr bwMode="auto">
            <a:xfrm>
              <a:off x="2340" y="1357"/>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Line 85"/>
            <p:cNvSpPr>
              <a:spLocks noChangeShapeType="1"/>
            </p:cNvSpPr>
            <p:nvPr/>
          </p:nvSpPr>
          <p:spPr bwMode="auto">
            <a:xfrm>
              <a:off x="205" y="1577"/>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Rectangle 86"/>
            <p:cNvSpPr>
              <a:spLocks noChangeArrowheads="1"/>
            </p:cNvSpPr>
            <p:nvPr/>
          </p:nvSpPr>
          <p:spPr bwMode="auto">
            <a:xfrm>
              <a:off x="205" y="1577"/>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87"/>
            <p:cNvSpPr>
              <a:spLocks noChangeShapeType="1"/>
            </p:cNvSpPr>
            <p:nvPr/>
          </p:nvSpPr>
          <p:spPr bwMode="auto">
            <a:xfrm>
              <a:off x="2340" y="1577"/>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Rectangle 88"/>
            <p:cNvSpPr>
              <a:spLocks noChangeArrowheads="1"/>
            </p:cNvSpPr>
            <p:nvPr/>
          </p:nvSpPr>
          <p:spPr bwMode="auto">
            <a:xfrm>
              <a:off x="2340" y="1577"/>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Line 89"/>
            <p:cNvSpPr>
              <a:spLocks noChangeShapeType="1"/>
            </p:cNvSpPr>
            <p:nvPr/>
          </p:nvSpPr>
          <p:spPr bwMode="auto">
            <a:xfrm>
              <a:off x="205" y="1796"/>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Rectangle 90"/>
            <p:cNvSpPr>
              <a:spLocks noChangeArrowheads="1"/>
            </p:cNvSpPr>
            <p:nvPr/>
          </p:nvSpPr>
          <p:spPr bwMode="auto">
            <a:xfrm>
              <a:off x="205" y="1796"/>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Line 91"/>
            <p:cNvSpPr>
              <a:spLocks noChangeShapeType="1"/>
            </p:cNvSpPr>
            <p:nvPr/>
          </p:nvSpPr>
          <p:spPr bwMode="auto">
            <a:xfrm>
              <a:off x="2340" y="1796"/>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Rectangle 92"/>
            <p:cNvSpPr>
              <a:spLocks noChangeArrowheads="1"/>
            </p:cNvSpPr>
            <p:nvPr/>
          </p:nvSpPr>
          <p:spPr bwMode="auto">
            <a:xfrm>
              <a:off x="2340" y="1796"/>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Line 93"/>
            <p:cNvSpPr>
              <a:spLocks noChangeShapeType="1"/>
            </p:cNvSpPr>
            <p:nvPr/>
          </p:nvSpPr>
          <p:spPr bwMode="auto">
            <a:xfrm>
              <a:off x="205" y="2016"/>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Rectangle 94"/>
            <p:cNvSpPr>
              <a:spLocks noChangeArrowheads="1"/>
            </p:cNvSpPr>
            <p:nvPr/>
          </p:nvSpPr>
          <p:spPr bwMode="auto">
            <a:xfrm>
              <a:off x="205" y="2016"/>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Line 95"/>
            <p:cNvSpPr>
              <a:spLocks noChangeShapeType="1"/>
            </p:cNvSpPr>
            <p:nvPr/>
          </p:nvSpPr>
          <p:spPr bwMode="auto">
            <a:xfrm>
              <a:off x="2340" y="2016"/>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Rectangle 96"/>
            <p:cNvSpPr>
              <a:spLocks noChangeArrowheads="1"/>
            </p:cNvSpPr>
            <p:nvPr/>
          </p:nvSpPr>
          <p:spPr bwMode="auto">
            <a:xfrm>
              <a:off x="2340" y="2016"/>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Line 97"/>
            <p:cNvSpPr>
              <a:spLocks noChangeShapeType="1"/>
            </p:cNvSpPr>
            <p:nvPr/>
          </p:nvSpPr>
          <p:spPr bwMode="auto">
            <a:xfrm>
              <a:off x="205" y="2205"/>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Rectangle 98"/>
            <p:cNvSpPr>
              <a:spLocks noChangeArrowheads="1"/>
            </p:cNvSpPr>
            <p:nvPr/>
          </p:nvSpPr>
          <p:spPr bwMode="auto">
            <a:xfrm>
              <a:off x="205" y="2205"/>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Line 99"/>
            <p:cNvSpPr>
              <a:spLocks noChangeShapeType="1"/>
            </p:cNvSpPr>
            <p:nvPr/>
          </p:nvSpPr>
          <p:spPr bwMode="auto">
            <a:xfrm>
              <a:off x="2340" y="2205"/>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Rectangle 100"/>
            <p:cNvSpPr>
              <a:spLocks noChangeArrowheads="1"/>
            </p:cNvSpPr>
            <p:nvPr/>
          </p:nvSpPr>
          <p:spPr bwMode="auto">
            <a:xfrm>
              <a:off x="2340" y="2205"/>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Line 101"/>
            <p:cNvSpPr>
              <a:spLocks noChangeShapeType="1"/>
            </p:cNvSpPr>
            <p:nvPr/>
          </p:nvSpPr>
          <p:spPr bwMode="auto">
            <a:xfrm>
              <a:off x="199" y="430"/>
              <a:ext cx="0" cy="197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Rectangle 102"/>
            <p:cNvSpPr>
              <a:spLocks noChangeArrowheads="1"/>
            </p:cNvSpPr>
            <p:nvPr/>
          </p:nvSpPr>
          <p:spPr bwMode="auto">
            <a:xfrm>
              <a:off x="199" y="430"/>
              <a:ext cx="6" cy="19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Line 103"/>
            <p:cNvSpPr>
              <a:spLocks noChangeShapeType="1"/>
            </p:cNvSpPr>
            <p:nvPr/>
          </p:nvSpPr>
          <p:spPr bwMode="auto">
            <a:xfrm>
              <a:off x="473" y="680"/>
              <a:ext cx="0" cy="13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Rectangle 104"/>
            <p:cNvSpPr>
              <a:spLocks noChangeArrowheads="1"/>
            </p:cNvSpPr>
            <p:nvPr/>
          </p:nvSpPr>
          <p:spPr bwMode="auto">
            <a:xfrm>
              <a:off x="473" y="680"/>
              <a:ext cx="6" cy="13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Line 105"/>
            <p:cNvSpPr>
              <a:spLocks noChangeShapeType="1"/>
            </p:cNvSpPr>
            <p:nvPr/>
          </p:nvSpPr>
          <p:spPr bwMode="auto">
            <a:xfrm>
              <a:off x="1938" y="680"/>
              <a:ext cx="0" cy="17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Rectangle 106"/>
            <p:cNvSpPr>
              <a:spLocks noChangeArrowheads="1"/>
            </p:cNvSpPr>
            <p:nvPr/>
          </p:nvSpPr>
          <p:spPr bwMode="auto">
            <a:xfrm>
              <a:off x="1938" y="680"/>
              <a:ext cx="6" cy="1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Line 107"/>
            <p:cNvSpPr>
              <a:spLocks noChangeShapeType="1"/>
            </p:cNvSpPr>
            <p:nvPr/>
          </p:nvSpPr>
          <p:spPr bwMode="auto">
            <a:xfrm>
              <a:off x="205" y="2394"/>
              <a:ext cx="2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Rectangle 108"/>
            <p:cNvSpPr>
              <a:spLocks noChangeArrowheads="1"/>
            </p:cNvSpPr>
            <p:nvPr/>
          </p:nvSpPr>
          <p:spPr bwMode="auto">
            <a:xfrm>
              <a:off x="205" y="2394"/>
              <a:ext cx="206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Line 109"/>
            <p:cNvSpPr>
              <a:spLocks noChangeShapeType="1"/>
            </p:cNvSpPr>
            <p:nvPr/>
          </p:nvSpPr>
          <p:spPr bwMode="auto">
            <a:xfrm>
              <a:off x="2267" y="436"/>
              <a:ext cx="0" cy="196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Rectangle 110"/>
            <p:cNvSpPr>
              <a:spLocks noChangeArrowheads="1"/>
            </p:cNvSpPr>
            <p:nvPr/>
          </p:nvSpPr>
          <p:spPr bwMode="auto">
            <a:xfrm>
              <a:off x="2267" y="436"/>
              <a:ext cx="6" cy="19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Line 111"/>
            <p:cNvSpPr>
              <a:spLocks noChangeShapeType="1"/>
            </p:cNvSpPr>
            <p:nvPr/>
          </p:nvSpPr>
          <p:spPr bwMode="auto">
            <a:xfrm>
              <a:off x="2334" y="430"/>
              <a:ext cx="0" cy="197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Rectangle 112"/>
            <p:cNvSpPr>
              <a:spLocks noChangeArrowheads="1"/>
            </p:cNvSpPr>
            <p:nvPr/>
          </p:nvSpPr>
          <p:spPr bwMode="auto">
            <a:xfrm>
              <a:off x="2334" y="430"/>
              <a:ext cx="6" cy="19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Line 113"/>
            <p:cNvSpPr>
              <a:spLocks noChangeShapeType="1"/>
            </p:cNvSpPr>
            <p:nvPr/>
          </p:nvSpPr>
          <p:spPr bwMode="auto">
            <a:xfrm>
              <a:off x="2589" y="680"/>
              <a:ext cx="0" cy="13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Rectangle 114"/>
            <p:cNvSpPr>
              <a:spLocks noChangeArrowheads="1"/>
            </p:cNvSpPr>
            <p:nvPr/>
          </p:nvSpPr>
          <p:spPr bwMode="auto">
            <a:xfrm>
              <a:off x="2589" y="680"/>
              <a:ext cx="6" cy="13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Line 115"/>
            <p:cNvSpPr>
              <a:spLocks noChangeShapeType="1"/>
            </p:cNvSpPr>
            <p:nvPr/>
          </p:nvSpPr>
          <p:spPr bwMode="auto">
            <a:xfrm>
              <a:off x="4031" y="680"/>
              <a:ext cx="0" cy="17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Rectangle 116"/>
            <p:cNvSpPr>
              <a:spLocks noChangeArrowheads="1"/>
            </p:cNvSpPr>
            <p:nvPr/>
          </p:nvSpPr>
          <p:spPr bwMode="auto">
            <a:xfrm>
              <a:off x="4031" y="680"/>
              <a:ext cx="6" cy="1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Line 117"/>
            <p:cNvSpPr>
              <a:spLocks noChangeShapeType="1"/>
            </p:cNvSpPr>
            <p:nvPr/>
          </p:nvSpPr>
          <p:spPr bwMode="auto">
            <a:xfrm>
              <a:off x="2340" y="2394"/>
              <a:ext cx="2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Rectangle 118"/>
            <p:cNvSpPr>
              <a:spLocks noChangeArrowheads="1"/>
            </p:cNvSpPr>
            <p:nvPr/>
          </p:nvSpPr>
          <p:spPr bwMode="auto">
            <a:xfrm>
              <a:off x="2340" y="2394"/>
              <a:ext cx="202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Line 119"/>
            <p:cNvSpPr>
              <a:spLocks noChangeShapeType="1"/>
            </p:cNvSpPr>
            <p:nvPr/>
          </p:nvSpPr>
          <p:spPr bwMode="auto">
            <a:xfrm>
              <a:off x="4359" y="436"/>
              <a:ext cx="0" cy="196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Rectangle 120"/>
            <p:cNvSpPr>
              <a:spLocks noChangeArrowheads="1"/>
            </p:cNvSpPr>
            <p:nvPr/>
          </p:nvSpPr>
          <p:spPr bwMode="auto">
            <a:xfrm>
              <a:off x="4359" y="436"/>
              <a:ext cx="6" cy="19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Line 121"/>
            <p:cNvSpPr>
              <a:spLocks noChangeShapeType="1"/>
            </p:cNvSpPr>
            <p:nvPr/>
          </p:nvSpPr>
          <p:spPr bwMode="auto">
            <a:xfrm>
              <a:off x="199"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Rectangle 122"/>
            <p:cNvSpPr>
              <a:spLocks noChangeArrowheads="1"/>
            </p:cNvSpPr>
            <p:nvPr/>
          </p:nvSpPr>
          <p:spPr bwMode="auto">
            <a:xfrm>
              <a:off x="199"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Line 123"/>
            <p:cNvSpPr>
              <a:spLocks noChangeShapeType="1"/>
            </p:cNvSpPr>
            <p:nvPr/>
          </p:nvSpPr>
          <p:spPr bwMode="auto">
            <a:xfrm>
              <a:off x="2267"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Rectangle 124"/>
            <p:cNvSpPr>
              <a:spLocks noChangeArrowheads="1"/>
            </p:cNvSpPr>
            <p:nvPr/>
          </p:nvSpPr>
          <p:spPr bwMode="auto">
            <a:xfrm>
              <a:off x="2267"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Line 125"/>
            <p:cNvSpPr>
              <a:spLocks noChangeShapeType="1"/>
            </p:cNvSpPr>
            <p:nvPr/>
          </p:nvSpPr>
          <p:spPr bwMode="auto">
            <a:xfrm>
              <a:off x="2334"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Rectangle 126"/>
            <p:cNvSpPr>
              <a:spLocks noChangeArrowheads="1"/>
            </p:cNvSpPr>
            <p:nvPr/>
          </p:nvSpPr>
          <p:spPr bwMode="auto">
            <a:xfrm>
              <a:off x="2334"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Line 127"/>
            <p:cNvSpPr>
              <a:spLocks noChangeShapeType="1"/>
            </p:cNvSpPr>
            <p:nvPr/>
          </p:nvSpPr>
          <p:spPr bwMode="auto">
            <a:xfrm>
              <a:off x="2589"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Rectangle 128"/>
            <p:cNvSpPr>
              <a:spLocks noChangeArrowheads="1"/>
            </p:cNvSpPr>
            <p:nvPr/>
          </p:nvSpPr>
          <p:spPr bwMode="auto">
            <a:xfrm>
              <a:off x="2589"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Line 129"/>
            <p:cNvSpPr>
              <a:spLocks noChangeShapeType="1"/>
            </p:cNvSpPr>
            <p:nvPr/>
          </p:nvSpPr>
          <p:spPr bwMode="auto">
            <a:xfrm>
              <a:off x="4031"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Rectangle 130"/>
            <p:cNvSpPr>
              <a:spLocks noChangeArrowheads="1"/>
            </p:cNvSpPr>
            <p:nvPr/>
          </p:nvSpPr>
          <p:spPr bwMode="auto">
            <a:xfrm>
              <a:off x="4031"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Line 131"/>
            <p:cNvSpPr>
              <a:spLocks noChangeShapeType="1"/>
            </p:cNvSpPr>
            <p:nvPr/>
          </p:nvSpPr>
          <p:spPr bwMode="auto">
            <a:xfrm>
              <a:off x="4359"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Rectangle 132"/>
            <p:cNvSpPr>
              <a:spLocks noChangeArrowheads="1"/>
            </p:cNvSpPr>
            <p:nvPr/>
          </p:nvSpPr>
          <p:spPr bwMode="auto">
            <a:xfrm>
              <a:off x="4359"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Line 133"/>
            <p:cNvSpPr>
              <a:spLocks noChangeShapeType="1"/>
            </p:cNvSpPr>
            <p:nvPr/>
          </p:nvSpPr>
          <p:spPr bwMode="auto">
            <a:xfrm>
              <a:off x="473"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Rectangle 134"/>
            <p:cNvSpPr>
              <a:spLocks noChangeArrowheads="1"/>
            </p:cNvSpPr>
            <p:nvPr/>
          </p:nvSpPr>
          <p:spPr bwMode="auto">
            <a:xfrm>
              <a:off x="473"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Line 135"/>
            <p:cNvSpPr>
              <a:spLocks noChangeShapeType="1"/>
            </p:cNvSpPr>
            <p:nvPr/>
          </p:nvSpPr>
          <p:spPr bwMode="auto">
            <a:xfrm>
              <a:off x="1938" y="240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Rectangle 136"/>
            <p:cNvSpPr>
              <a:spLocks noChangeArrowheads="1"/>
            </p:cNvSpPr>
            <p:nvPr/>
          </p:nvSpPr>
          <p:spPr bwMode="auto">
            <a:xfrm>
              <a:off x="1938" y="240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Line 137"/>
            <p:cNvSpPr>
              <a:spLocks noChangeShapeType="1"/>
            </p:cNvSpPr>
            <p:nvPr/>
          </p:nvSpPr>
          <p:spPr bwMode="auto">
            <a:xfrm>
              <a:off x="4365" y="43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Rectangle 138"/>
            <p:cNvSpPr>
              <a:spLocks noChangeArrowheads="1"/>
            </p:cNvSpPr>
            <p:nvPr/>
          </p:nvSpPr>
          <p:spPr bwMode="auto">
            <a:xfrm>
              <a:off x="4365" y="43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Line 139"/>
            <p:cNvSpPr>
              <a:spLocks noChangeShapeType="1"/>
            </p:cNvSpPr>
            <p:nvPr/>
          </p:nvSpPr>
          <p:spPr bwMode="auto">
            <a:xfrm>
              <a:off x="4365" y="6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Rectangle 140"/>
            <p:cNvSpPr>
              <a:spLocks noChangeArrowheads="1"/>
            </p:cNvSpPr>
            <p:nvPr/>
          </p:nvSpPr>
          <p:spPr bwMode="auto">
            <a:xfrm>
              <a:off x="4365" y="674"/>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Line 141"/>
            <p:cNvSpPr>
              <a:spLocks noChangeShapeType="1"/>
            </p:cNvSpPr>
            <p:nvPr/>
          </p:nvSpPr>
          <p:spPr bwMode="auto">
            <a:xfrm>
              <a:off x="4365" y="91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Rectangle 142"/>
            <p:cNvSpPr>
              <a:spLocks noChangeArrowheads="1"/>
            </p:cNvSpPr>
            <p:nvPr/>
          </p:nvSpPr>
          <p:spPr bwMode="auto">
            <a:xfrm>
              <a:off x="4365" y="918"/>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Line 143"/>
            <p:cNvSpPr>
              <a:spLocks noChangeShapeType="1"/>
            </p:cNvSpPr>
            <p:nvPr/>
          </p:nvSpPr>
          <p:spPr bwMode="auto">
            <a:xfrm>
              <a:off x="4365" y="113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Rectangle 144"/>
            <p:cNvSpPr>
              <a:spLocks noChangeArrowheads="1"/>
            </p:cNvSpPr>
            <p:nvPr/>
          </p:nvSpPr>
          <p:spPr bwMode="auto">
            <a:xfrm>
              <a:off x="4365" y="1138"/>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Line 145"/>
            <p:cNvSpPr>
              <a:spLocks noChangeShapeType="1"/>
            </p:cNvSpPr>
            <p:nvPr/>
          </p:nvSpPr>
          <p:spPr bwMode="auto">
            <a:xfrm>
              <a:off x="4365" y="135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Rectangle 146"/>
            <p:cNvSpPr>
              <a:spLocks noChangeArrowheads="1"/>
            </p:cNvSpPr>
            <p:nvPr/>
          </p:nvSpPr>
          <p:spPr bwMode="auto">
            <a:xfrm>
              <a:off x="4365" y="1357"/>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Line 147"/>
            <p:cNvSpPr>
              <a:spLocks noChangeShapeType="1"/>
            </p:cNvSpPr>
            <p:nvPr/>
          </p:nvSpPr>
          <p:spPr bwMode="auto">
            <a:xfrm>
              <a:off x="4365" y="157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Rectangle 148"/>
            <p:cNvSpPr>
              <a:spLocks noChangeArrowheads="1"/>
            </p:cNvSpPr>
            <p:nvPr/>
          </p:nvSpPr>
          <p:spPr bwMode="auto">
            <a:xfrm>
              <a:off x="4365" y="1577"/>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Line 149"/>
            <p:cNvSpPr>
              <a:spLocks noChangeShapeType="1"/>
            </p:cNvSpPr>
            <p:nvPr/>
          </p:nvSpPr>
          <p:spPr bwMode="auto">
            <a:xfrm>
              <a:off x="4365" y="179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Rectangle 150"/>
            <p:cNvSpPr>
              <a:spLocks noChangeArrowheads="1"/>
            </p:cNvSpPr>
            <p:nvPr/>
          </p:nvSpPr>
          <p:spPr bwMode="auto">
            <a:xfrm>
              <a:off x="4365" y="1796"/>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Line 151"/>
            <p:cNvSpPr>
              <a:spLocks noChangeShapeType="1"/>
            </p:cNvSpPr>
            <p:nvPr/>
          </p:nvSpPr>
          <p:spPr bwMode="auto">
            <a:xfrm>
              <a:off x="4365" y="201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Rectangle 152"/>
            <p:cNvSpPr>
              <a:spLocks noChangeArrowheads="1"/>
            </p:cNvSpPr>
            <p:nvPr/>
          </p:nvSpPr>
          <p:spPr bwMode="auto">
            <a:xfrm>
              <a:off x="4365" y="2016"/>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Line 153"/>
            <p:cNvSpPr>
              <a:spLocks noChangeShapeType="1"/>
            </p:cNvSpPr>
            <p:nvPr/>
          </p:nvSpPr>
          <p:spPr bwMode="auto">
            <a:xfrm>
              <a:off x="4365" y="2205"/>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Rectangle 154"/>
            <p:cNvSpPr>
              <a:spLocks noChangeArrowheads="1"/>
            </p:cNvSpPr>
            <p:nvPr/>
          </p:nvSpPr>
          <p:spPr bwMode="auto">
            <a:xfrm>
              <a:off x="4365" y="2205"/>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Line 155"/>
            <p:cNvSpPr>
              <a:spLocks noChangeShapeType="1"/>
            </p:cNvSpPr>
            <p:nvPr/>
          </p:nvSpPr>
          <p:spPr bwMode="auto">
            <a:xfrm>
              <a:off x="4365" y="239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Rectangle 156"/>
            <p:cNvSpPr>
              <a:spLocks noChangeArrowheads="1"/>
            </p:cNvSpPr>
            <p:nvPr/>
          </p:nvSpPr>
          <p:spPr bwMode="auto">
            <a:xfrm>
              <a:off x="4365" y="2394"/>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408" name="Group 134"/>
          <p:cNvGrpSpPr>
            <a:grpSpLocks/>
          </p:cNvGrpSpPr>
          <p:nvPr/>
        </p:nvGrpSpPr>
        <p:grpSpPr bwMode="auto">
          <a:xfrm>
            <a:off x="316197" y="3348942"/>
            <a:ext cx="2393766" cy="432197"/>
            <a:chOff x="2699" y="1389"/>
            <a:chExt cx="1633" cy="363"/>
          </a:xfrm>
        </p:grpSpPr>
        <p:sp>
          <p:nvSpPr>
            <p:cNvPr id="409" name="Line 135"/>
            <p:cNvSpPr>
              <a:spLocks noChangeShapeType="1"/>
            </p:cNvSpPr>
            <p:nvPr/>
          </p:nvSpPr>
          <p:spPr bwMode="auto">
            <a:xfrm>
              <a:off x="4068" y="1594"/>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410" name="Line 136"/>
            <p:cNvSpPr>
              <a:spLocks noChangeShapeType="1"/>
            </p:cNvSpPr>
            <p:nvPr/>
          </p:nvSpPr>
          <p:spPr bwMode="auto">
            <a:xfrm>
              <a:off x="2883" y="1532"/>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411" name="Rectangle 137"/>
            <p:cNvSpPr>
              <a:spLocks noChangeArrowheads="1"/>
            </p:cNvSpPr>
            <p:nvPr/>
          </p:nvSpPr>
          <p:spPr bwMode="auto">
            <a:xfrm>
              <a:off x="2699" y="1389"/>
              <a:ext cx="1451" cy="363"/>
            </a:xfrm>
            <a:prstGeom prst="rect">
              <a:avLst/>
            </a:prstGeom>
            <a:solidFill>
              <a:schemeClr val="bg1"/>
            </a:solidFill>
            <a:ln w="9525" algn="ctr">
              <a:solidFill>
                <a:schemeClr val="tx1"/>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ClrTx/>
                <a:buSzTx/>
                <a:buFontTx/>
                <a:buNone/>
              </a:pPr>
              <a:endParaRPr lang="ja-JP" altLang="en-US" sz="1800" b="1">
                <a:latin typeface="Meiryo UI" panose="020B0604030504040204" pitchFamily="50" charset="-128"/>
                <a:ea typeface="Meiryo UI" panose="020B0604030504040204" pitchFamily="50" charset="-128"/>
              </a:endParaRPr>
            </a:p>
          </p:txBody>
        </p:sp>
        <p:sp>
          <p:nvSpPr>
            <p:cNvPr id="412" name="Line 138"/>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413" name="Line 139"/>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414" name="Text Box 140"/>
            <p:cNvSpPr txBox="1">
              <a:spLocks noChangeArrowheads="1"/>
            </p:cNvSpPr>
            <p:nvPr/>
          </p:nvSpPr>
          <p:spPr bwMode="auto">
            <a:xfrm>
              <a:off x="2699" y="1435"/>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目標レベル</a:t>
              </a:r>
            </a:p>
          </p:txBody>
        </p:sp>
        <p:sp>
          <p:nvSpPr>
            <p:cNvPr id="415" name="Text Box 141"/>
            <p:cNvSpPr txBox="1">
              <a:spLocks noChangeArrowheads="1"/>
            </p:cNvSpPr>
            <p:nvPr/>
          </p:nvSpPr>
          <p:spPr bwMode="auto">
            <a:xfrm>
              <a:off x="3470" y="1452"/>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r>
                <a:rPr lang="en-US" altLang="ja-JP" b="1" dirty="0">
                  <a:effectLst>
                    <a:outerShdw blurRad="38100" dist="38100" dir="2700000" algn="tl">
                      <a:srgbClr val="C0C0C0"/>
                    </a:outerShdw>
                  </a:effectLst>
                  <a:latin typeface="Meiryo UI" panose="020B0604030504040204" pitchFamily="50" charset="-128"/>
                  <a:ea typeface="Meiryo UI" panose="020B0604030504040204" pitchFamily="50" charset="-128"/>
                </a:rPr>
                <a:t>3.5,3.5</a:t>
              </a: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p>
          </p:txBody>
        </p:sp>
      </p:grpSp>
      <p:grpSp>
        <p:nvGrpSpPr>
          <p:cNvPr id="240" name="Group 134"/>
          <p:cNvGrpSpPr>
            <a:grpSpLocks/>
          </p:cNvGrpSpPr>
          <p:nvPr/>
        </p:nvGrpSpPr>
        <p:grpSpPr bwMode="auto">
          <a:xfrm>
            <a:off x="2992756" y="3353991"/>
            <a:ext cx="2417445" cy="432197"/>
            <a:chOff x="2699" y="1389"/>
            <a:chExt cx="1633" cy="363"/>
          </a:xfrm>
        </p:grpSpPr>
        <p:sp>
          <p:nvSpPr>
            <p:cNvPr id="241" name="Line 135"/>
            <p:cNvSpPr>
              <a:spLocks noChangeShapeType="1"/>
            </p:cNvSpPr>
            <p:nvPr/>
          </p:nvSpPr>
          <p:spPr bwMode="auto">
            <a:xfrm>
              <a:off x="4068" y="1594"/>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42" name="Line 136"/>
            <p:cNvSpPr>
              <a:spLocks noChangeShapeType="1"/>
            </p:cNvSpPr>
            <p:nvPr/>
          </p:nvSpPr>
          <p:spPr bwMode="auto">
            <a:xfrm>
              <a:off x="2883" y="1532"/>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44" name="Rectangle 137"/>
            <p:cNvSpPr>
              <a:spLocks noChangeArrowheads="1"/>
            </p:cNvSpPr>
            <p:nvPr/>
          </p:nvSpPr>
          <p:spPr bwMode="auto">
            <a:xfrm>
              <a:off x="2699" y="1389"/>
              <a:ext cx="1451" cy="363"/>
            </a:xfrm>
            <a:prstGeom prst="rect">
              <a:avLst/>
            </a:prstGeom>
            <a:solidFill>
              <a:schemeClr val="bg1"/>
            </a:solidFill>
            <a:ln w="9525" algn="ctr">
              <a:solidFill>
                <a:schemeClr val="tx1"/>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ClrTx/>
                <a:buSzTx/>
                <a:buFontTx/>
                <a:buNone/>
              </a:pPr>
              <a:endParaRPr lang="ja-JP" altLang="en-US" sz="1800" b="1">
                <a:latin typeface="Meiryo UI" panose="020B0604030504040204" pitchFamily="50" charset="-128"/>
                <a:ea typeface="Meiryo UI" panose="020B0604030504040204" pitchFamily="50" charset="-128"/>
              </a:endParaRPr>
            </a:p>
          </p:txBody>
        </p:sp>
        <p:sp>
          <p:nvSpPr>
            <p:cNvPr id="245" name="Line 138"/>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46" name="Line 139"/>
            <p:cNvSpPr>
              <a:spLocks noChangeShapeType="1"/>
            </p:cNvSpPr>
            <p:nvPr/>
          </p:nvSpPr>
          <p:spPr bwMode="auto">
            <a:xfrm>
              <a:off x="3381" y="164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47" name="Text Box 140"/>
            <p:cNvSpPr txBox="1">
              <a:spLocks noChangeArrowheads="1"/>
            </p:cNvSpPr>
            <p:nvPr/>
          </p:nvSpPr>
          <p:spPr bwMode="auto">
            <a:xfrm>
              <a:off x="2699" y="1459"/>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目標レベル</a:t>
              </a:r>
            </a:p>
          </p:txBody>
        </p:sp>
        <p:sp>
          <p:nvSpPr>
            <p:cNvPr id="248" name="Text Box 141"/>
            <p:cNvSpPr txBox="1">
              <a:spLocks noChangeArrowheads="1"/>
            </p:cNvSpPr>
            <p:nvPr/>
          </p:nvSpPr>
          <p:spPr bwMode="auto">
            <a:xfrm>
              <a:off x="3470" y="1452"/>
              <a:ext cx="862" cy="259"/>
            </a:xfrm>
            <a:prstGeom prst="rect">
              <a:avLst/>
            </a:prstGeom>
            <a:noFill/>
            <a:ln w="9525" algn="ctr">
              <a:noFill/>
              <a:miter lim="800000"/>
              <a:headEnd/>
              <a:tailEnd/>
            </a:ln>
            <a:effectLst/>
          </p:spPr>
          <p:txBody>
            <a:bodyPr>
              <a:spAutoFit/>
            </a:bodyPr>
            <a:lstStyle/>
            <a:p>
              <a:pPr>
                <a:spcBef>
                  <a:spcPct val="50000"/>
                </a:spcBef>
                <a:defRPr/>
              </a:pP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r>
                <a:rPr lang="en-US" altLang="ja-JP" b="1" dirty="0">
                  <a:effectLst>
                    <a:outerShdw blurRad="38100" dist="38100" dir="2700000" algn="tl">
                      <a:srgbClr val="C0C0C0"/>
                    </a:outerShdw>
                  </a:effectLst>
                  <a:latin typeface="Meiryo UI" panose="020B0604030504040204" pitchFamily="50" charset="-128"/>
                  <a:ea typeface="Meiryo UI" panose="020B0604030504040204" pitchFamily="50" charset="-128"/>
                </a:rPr>
                <a:t>3.5,3.5</a:t>
              </a:r>
              <a:r>
                <a:rPr lang="ja-JP" altLang="en-US" b="1" dirty="0">
                  <a:effectLst>
                    <a:outerShdw blurRad="38100" dist="38100" dir="2700000" algn="tl">
                      <a:srgbClr val="C0C0C0"/>
                    </a:outerShdw>
                  </a:effectLst>
                  <a:latin typeface="Meiryo UI" panose="020B0604030504040204" pitchFamily="50" charset="-128"/>
                  <a:ea typeface="Meiryo UI" panose="020B0604030504040204" pitchFamily="50" charset="-128"/>
                </a:rPr>
                <a:t>）</a:t>
              </a:r>
            </a:p>
          </p:txBody>
        </p:sp>
      </p:grpSp>
      <p:sp>
        <p:nvSpPr>
          <p:cNvPr id="249" name="テキスト ボックス 248"/>
          <p:cNvSpPr txBox="1"/>
          <p:nvPr/>
        </p:nvSpPr>
        <p:spPr>
          <a:xfrm>
            <a:off x="1384955" y="4410075"/>
            <a:ext cx="3006071" cy="392415"/>
          </a:xfrm>
          <a:prstGeom prst="rect">
            <a:avLst/>
          </a:prstGeom>
          <a:solidFill>
            <a:schemeClr val="tx1"/>
          </a:solidFill>
          <a:ln>
            <a:solidFill>
              <a:schemeClr val="tx1"/>
            </a:solidFill>
          </a:ln>
        </p:spPr>
        <p:txBody>
          <a:bodyPr wrap="square" lIns="68580" tIns="34290" rIns="68580" bIns="34290" rtlCol="0">
            <a:spAutoFit/>
          </a:bodyPr>
          <a:lstStyle/>
          <a:p>
            <a:r>
              <a:rPr lang="ja-JP" altLang="en-US" sz="2100" dirty="0">
                <a:solidFill>
                  <a:schemeClr val="bg2"/>
                </a:solidFill>
                <a:latin typeface="HGP創英角ﾎﾟｯﾌﾟ体" panose="040B0A00000000000000" pitchFamily="50" charset="-128"/>
                <a:ea typeface="HGP創英角ﾎﾟｯﾌﾟ体" panose="040B0A00000000000000" pitchFamily="50" charset="-128"/>
              </a:rPr>
              <a:t>目標　レベルアップ</a:t>
            </a:r>
          </a:p>
        </p:txBody>
      </p:sp>
      <p:sp>
        <p:nvSpPr>
          <p:cNvPr id="250" name="右矢印 249"/>
          <p:cNvSpPr/>
          <p:nvPr/>
        </p:nvSpPr>
        <p:spPr>
          <a:xfrm>
            <a:off x="2518411" y="3495675"/>
            <a:ext cx="276225" cy="20002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grpSp>
        <p:nvGrpSpPr>
          <p:cNvPr id="251" name="Group 2"/>
          <p:cNvGrpSpPr>
            <a:grpSpLocks/>
          </p:cNvGrpSpPr>
          <p:nvPr/>
        </p:nvGrpSpPr>
        <p:grpSpPr bwMode="auto">
          <a:xfrm>
            <a:off x="5780954" y="696516"/>
            <a:ext cx="2801675" cy="3018234"/>
            <a:chOff x="117" y="-86"/>
            <a:chExt cx="3790" cy="4492"/>
          </a:xfrm>
        </p:grpSpPr>
        <p:sp>
          <p:nvSpPr>
            <p:cNvPr id="252" name="Rectangle 3"/>
            <p:cNvSpPr>
              <a:spLocks noChangeArrowheads="1"/>
            </p:cNvSpPr>
            <p:nvPr/>
          </p:nvSpPr>
          <p:spPr bwMode="auto">
            <a:xfrm>
              <a:off x="3315"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53" name="Rectangle 4"/>
            <p:cNvSpPr>
              <a:spLocks noChangeArrowheads="1"/>
            </p:cNvSpPr>
            <p:nvPr/>
          </p:nvSpPr>
          <p:spPr bwMode="auto">
            <a:xfrm>
              <a:off x="2451"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54" name="Rectangle 5"/>
            <p:cNvSpPr>
              <a:spLocks noChangeArrowheads="1"/>
            </p:cNvSpPr>
            <p:nvPr/>
          </p:nvSpPr>
          <p:spPr bwMode="auto">
            <a:xfrm>
              <a:off x="1587"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57" name="Rectangle 6"/>
            <p:cNvSpPr>
              <a:spLocks noChangeArrowheads="1"/>
            </p:cNvSpPr>
            <p:nvPr/>
          </p:nvSpPr>
          <p:spPr bwMode="auto">
            <a:xfrm>
              <a:off x="723" y="4080"/>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58" name="Rectangle 7"/>
            <p:cNvSpPr>
              <a:spLocks noChangeArrowheads="1"/>
            </p:cNvSpPr>
            <p:nvPr/>
          </p:nvSpPr>
          <p:spPr bwMode="auto">
            <a:xfrm>
              <a:off x="117" y="4080"/>
              <a:ext cx="1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59" name="Rectangle 8"/>
            <p:cNvSpPr>
              <a:spLocks noChangeArrowheads="1"/>
            </p:cNvSpPr>
            <p:nvPr/>
          </p:nvSpPr>
          <p:spPr bwMode="auto">
            <a:xfrm>
              <a:off x="3747" y="360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60" name="Rectangle 9"/>
            <p:cNvSpPr>
              <a:spLocks noChangeArrowheads="1"/>
            </p:cNvSpPr>
            <p:nvPr/>
          </p:nvSpPr>
          <p:spPr bwMode="auto">
            <a:xfrm>
              <a:off x="3747" y="312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61" name="Rectangle 10"/>
            <p:cNvSpPr>
              <a:spLocks noChangeArrowheads="1"/>
            </p:cNvSpPr>
            <p:nvPr/>
          </p:nvSpPr>
          <p:spPr bwMode="auto">
            <a:xfrm>
              <a:off x="2019" y="3120"/>
              <a:ext cx="1728" cy="960"/>
            </a:xfrm>
            <a:prstGeom prst="rect">
              <a:avLst/>
            </a:prstGeom>
            <a:solidFill>
              <a:srgbClr val="96969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Ｄ－２ゾーン</a:t>
              </a:r>
              <a:endParaRPr lang="ja-JP" altLang="en-US" sz="1800">
                <a:latin typeface="Meiryo UI" panose="020B0604030504040204" pitchFamily="50" charset="-128"/>
                <a:ea typeface="Meiryo UI" panose="020B0604030504040204" pitchFamily="50" charset="-128"/>
              </a:endParaRPr>
            </a:p>
          </p:txBody>
        </p:sp>
        <p:sp>
          <p:nvSpPr>
            <p:cNvPr id="262" name="Rectangle 11"/>
            <p:cNvSpPr>
              <a:spLocks noChangeArrowheads="1"/>
            </p:cNvSpPr>
            <p:nvPr/>
          </p:nvSpPr>
          <p:spPr bwMode="auto">
            <a:xfrm>
              <a:off x="291" y="3120"/>
              <a:ext cx="1728"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63" name="Rectangle 12"/>
            <p:cNvSpPr>
              <a:spLocks noChangeArrowheads="1"/>
            </p:cNvSpPr>
            <p:nvPr/>
          </p:nvSpPr>
          <p:spPr bwMode="auto">
            <a:xfrm>
              <a:off x="117" y="312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64" name="Rectangle 13"/>
            <p:cNvSpPr>
              <a:spLocks noChangeArrowheads="1"/>
            </p:cNvSpPr>
            <p:nvPr/>
          </p:nvSpPr>
          <p:spPr bwMode="auto">
            <a:xfrm>
              <a:off x="3747" y="264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65" name="Rectangle 14"/>
            <p:cNvSpPr>
              <a:spLocks noChangeArrowheads="1"/>
            </p:cNvSpPr>
            <p:nvPr/>
          </p:nvSpPr>
          <p:spPr bwMode="auto">
            <a:xfrm>
              <a:off x="3747" y="216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66" name="Rectangle 15"/>
            <p:cNvSpPr>
              <a:spLocks noChangeArrowheads="1"/>
            </p:cNvSpPr>
            <p:nvPr/>
          </p:nvSpPr>
          <p:spPr bwMode="auto">
            <a:xfrm>
              <a:off x="2451" y="2160"/>
              <a:ext cx="1296" cy="960"/>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C-2</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267" name="Rectangle 16"/>
            <p:cNvSpPr>
              <a:spLocks noChangeArrowheads="1"/>
            </p:cNvSpPr>
            <p:nvPr/>
          </p:nvSpPr>
          <p:spPr bwMode="auto">
            <a:xfrm>
              <a:off x="1155" y="2160"/>
              <a:ext cx="1296"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68" name="Rectangle 17"/>
            <p:cNvSpPr>
              <a:spLocks noChangeArrowheads="1"/>
            </p:cNvSpPr>
            <p:nvPr/>
          </p:nvSpPr>
          <p:spPr bwMode="auto">
            <a:xfrm>
              <a:off x="291" y="2160"/>
              <a:ext cx="864"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D</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269" name="Rectangle 18"/>
            <p:cNvSpPr>
              <a:spLocks noChangeArrowheads="1"/>
            </p:cNvSpPr>
            <p:nvPr/>
          </p:nvSpPr>
          <p:spPr bwMode="auto">
            <a:xfrm>
              <a:off x="117" y="216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70" name="Rectangle 19"/>
            <p:cNvSpPr>
              <a:spLocks noChangeArrowheads="1"/>
            </p:cNvSpPr>
            <p:nvPr/>
          </p:nvSpPr>
          <p:spPr bwMode="auto">
            <a:xfrm>
              <a:off x="3747" y="168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71" name="Rectangle 20"/>
            <p:cNvSpPr>
              <a:spLocks noChangeArrowheads="1"/>
            </p:cNvSpPr>
            <p:nvPr/>
          </p:nvSpPr>
          <p:spPr bwMode="auto">
            <a:xfrm>
              <a:off x="1155" y="1680"/>
              <a:ext cx="864" cy="48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C</a:t>
              </a:r>
              <a:r>
                <a:rPr lang="ja-JP" altLang="en-US" sz="800">
                  <a:solidFill>
                    <a:srgbClr val="000000"/>
                  </a:solidFill>
                  <a:latin typeface="Meiryo UI" panose="020B0604030504040204" pitchFamily="50" charset="-128"/>
                  <a:ea typeface="Meiryo UI" panose="020B0604030504040204" pitchFamily="50" charset="-128"/>
                </a:rPr>
                <a:t>ゾーン</a:t>
              </a:r>
              <a:br>
                <a:rPr lang="ja-JP" altLang="en-US" sz="800">
                  <a:solidFill>
                    <a:srgbClr val="000000"/>
                  </a:solidFill>
                  <a:latin typeface="Meiryo UI" panose="020B0604030504040204" pitchFamily="50" charset="-128"/>
                  <a:ea typeface="Meiryo UI" panose="020B0604030504040204" pitchFamily="50" charset="-128"/>
                </a:rPr>
              </a:br>
              <a:endParaRPr lang="ja-JP" altLang="en-US" sz="1800">
                <a:latin typeface="Meiryo UI" panose="020B0604030504040204" pitchFamily="50" charset="-128"/>
                <a:ea typeface="Meiryo UI" panose="020B0604030504040204" pitchFamily="50" charset="-128"/>
              </a:endParaRPr>
            </a:p>
          </p:txBody>
        </p:sp>
        <p:sp>
          <p:nvSpPr>
            <p:cNvPr id="272" name="Rectangle 21"/>
            <p:cNvSpPr>
              <a:spLocks noChangeArrowheads="1"/>
            </p:cNvSpPr>
            <p:nvPr/>
          </p:nvSpPr>
          <p:spPr bwMode="auto">
            <a:xfrm>
              <a:off x="3747" y="120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73" name="Rectangle 22"/>
            <p:cNvSpPr>
              <a:spLocks noChangeArrowheads="1"/>
            </p:cNvSpPr>
            <p:nvPr/>
          </p:nvSpPr>
          <p:spPr bwMode="auto">
            <a:xfrm>
              <a:off x="1748" y="1200"/>
              <a:ext cx="1999" cy="128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74" name="Rectangle 23"/>
            <p:cNvSpPr>
              <a:spLocks noChangeArrowheads="1"/>
            </p:cNvSpPr>
            <p:nvPr/>
          </p:nvSpPr>
          <p:spPr bwMode="auto">
            <a:xfrm>
              <a:off x="117" y="120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75" name="Rectangle 24"/>
            <p:cNvSpPr>
              <a:spLocks noChangeArrowheads="1"/>
            </p:cNvSpPr>
            <p:nvPr/>
          </p:nvSpPr>
          <p:spPr bwMode="auto">
            <a:xfrm>
              <a:off x="3747" y="72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76" name="Rectangle 25"/>
            <p:cNvSpPr>
              <a:spLocks noChangeArrowheads="1"/>
            </p:cNvSpPr>
            <p:nvPr/>
          </p:nvSpPr>
          <p:spPr bwMode="auto">
            <a:xfrm>
              <a:off x="3747" y="240"/>
              <a:ext cx="1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77" name="Rectangle 26"/>
            <p:cNvSpPr>
              <a:spLocks noChangeArrowheads="1"/>
            </p:cNvSpPr>
            <p:nvPr/>
          </p:nvSpPr>
          <p:spPr bwMode="auto">
            <a:xfrm>
              <a:off x="2883" y="240"/>
              <a:ext cx="864"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A</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278" name="Rectangle 27"/>
            <p:cNvSpPr>
              <a:spLocks noChangeArrowheads="1"/>
            </p:cNvSpPr>
            <p:nvPr/>
          </p:nvSpPr>
          <p:spPr bwMode="auto">
            <a:xfrm>
              <a:off x="2019" y="240"/>
              <a:ext cx="864" cy="96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en-US" altLang="ja-JP" sz="800">
                  <a:solidFill>
                    <a:srgbClr val="000000"/>
                  </a:solidFill>
                  <a:latin typeface="Meiryo UI" panose="020B0604030504040204" pitchFamily="50" charset="-128"/>
                  <a:ea typeface="Meiryo UI" panose="020B0604030504040204" pitchFamily="50" charset="-128"/>
                </a:rPr>
                <a:t>B</a:t>
              </a:r>
              <a:r>
                <a:rPr lang="ja-JP" altLang="en-US" sz="800">
                  <a:solidFill>
                    <a:srgbClr val="000000"/>
                  </a:solidFill>
                  <a:latin typeface="Meiryo UI" panose="020B0604030504040204" pitchFamily="50" charset="-128"/>
                  <a:ea typeface="Meiryo UI" panose="020B0604030504040204" pitchFamily="50" charset="-128"/>
                </a:rPr>
                <a:t>ゾーン</a:t>
              </a:r>
              <a:endParaRPr lang="ja-JP" altLang="en-US" sz="1800">
                <a:latin typeface="Meiryo UI" panose="020B0604030504040204" pitchFamily="50" charset="-128"/>
                <a:ea typeface="Meiryo UI" panose="020B0604030504040204" pitchFamily="50" charset="-128"/>
              </a:endParaRPr>
            </a:p>
          </p:txBody>
        </p:sp>
        <p:sp>
          <p:nvSpPr>
            <p:cNvPr id="279" name="Rectangle 28"/>
            <p:cNvSpPr>
              <a:spLocks noChangeArrowheads="1"/>
            </p:cNvSpPr>
            <p:nvPr/>
          </p:nvSpPr>
          <p:spPr bwMode="auto">
            <a:xfrm>
              <a:off x="1155" y="240"/>
              <a:ext cx="864" cy="1440"/>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Ｃ－１ゾーン</a:t>
              </a:r>
              <a:endParaRPr lang="ja-JP" altLang="en-US" sz="1800">
                <a:latin typeface="Meiryo UI" panose="020B0604030504040204" pitchFamily="50" charset="-128"/>
                <a:ea typeface="Meiryo UI" panose="020B0604030504040204" pitchFamily="50" charset="-128"/>
              </a:endParaRPr>
            </a:p>
          </p:txBody>
        </p:sp>
        <p:sp>
          <p:nvSpPr>
            <p:cNvPr id="280" name="Rectangle 29"/>
            <p:cNvSpPr>
              <a:spLocks noChangeArrowheads="1"/>
            </p:cNvSpPr>
            <p:nvPr/>
          </p:nvSpPr>
          <p:spPr bwMode="auto">
            <a:xfrm>
              <a:off x="291" y="240"/>
              <a:ext cx="864" cy="1920"/>
            </a:xfrm>
            <a:prstGeom prst="rect">
              <a:avLst/>
            </a:prstGeom>
            <a:solidFill>
              <a:srgbClr val="96969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t">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Ｄ－１ゾーン</a:t>
              </a:r>
              <a:endParaRPr lang="ja-JP" altLang="en-US" sz="1800">
                <a:latin typeface="Meiryo UI" panose="020B0604030504040204" pitchFamily="50" charset="-128"/>
                <a:ea typeface="Meiryo UI" panose="020B0604030504040204" pitchFamily="50" charset="-128"/>
              </a:endParaRPr>
            </a:p>
          </p:txBody>
        </p:sp>
        <p:sp>
          <p:nvSpPr>
            <p:cNvPr id="281" name="Rectangle 30"/>
            <p:cNvSpPr>
              <a:spLocks noChangeArrowheads="1"/>
            </p:cNvSpPr>
            <p:nvPr/>
          </p:nvSpPr>
          <p:spPr bwMode="auto">
            <a:xfrm>
              <a:off x="117" y="240"/>
              <a:ext cx="17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
                <a:spcBef>
                  <a:spcPct val="0"/>
                </a:spcBef>
                <a:buClrTx/>
                <a:buSzTx/>
                <a:buFontTx/>
                <a:buNone/>
              </a:pPr>
              <a:r>
                <a:rPr lang="ja-JP" altLang="en-US" sz="800">
                  <a:solidFill>
                    <a:srgbClr val="000000"/>
                  </a:solidFill>
                  <a:latin typeface="Meiryo UI" panose="020B0604030504040204" pitchFamily="50" charset="-128"/>
                  <a:ea typeface="Meiryo UI" panose="020B0604030504040204" pitchFamily="50" charset="-128"/>
                </a:rPr>
                <a:t>　</a:t>
              </a:r>
              <a:endParaRPr lang="ja-JP" altLang="en-US" sz="1800">
                <a:latin typeface="Meiryo UI" panose="020B0604030504040204" pitchFamily="50" charset="-128"/>
                <a:ea typeface="Meiryo UI" panose="020B0604030504040204" pitchFamily="50" charset="-128"/>
              </a:endParaRPr>
            </a:p>
          </p:txBody>
        </p:sp>
        <p:sp>
          <p:nvSpPr>
            <p:cNvPr id="282" name="Rectangle 31"/>
            <p:cNvSpPr>
              <a:spLocks noChangeArrowheads="1"/>
            </p:cNvSpPr>
            <p:nvPr/>
          </p:nvSpPr>
          <p:spPr bwMode="auto">
            <a:xfrm>
              <a:off x="3747" y="-86"/>
              <a:ext cx="16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83" name="Rectangle 32"/>
            <p:cNvSpPr>
              <a:spLocks noChangeArrowheads="1"/>
            </p:cNvSpPr>
            <p:nvPr/>
          </p:nvSpPr>
          <p:spPr bwMode="auto">
            <a:xfrm>
              <a:off x="3315"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84" name="Rectangle 33"/>
            <p:cNvSpPr>
              <a:spLocks noChangeArrowheads="1"/>
            </p:cNvSpPr>
            <p:nvPr/>
          </p:nvSpPr>
          <p:spPr bwMode="auto">
            <a:xfrm>
              <a:off x="2883"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85" name="Rectangle 34"/>
            <p:cNvSpPr>
              <a:spLocks noChangeArrowheads="1"/>
            </p:cNvSpPr>
            <p:nvPr/>
          </p:nvSpPr>
          <p:spPr bwMode="auto">
            <a:xfrm>
              <a:off x="2451"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86" name="Rectangle 35"/>
            <p:cNvSpPr>
              <a:spLocks noChangeArrowheads="1"/>
            </p:cNvSpPr>
            <p:nvPr/>
          </p:nvSpPr>
          <p:spPr bwMode="auto">
            <a:xfrm>
              <a:off x="2019"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87" name="Rectangle 36"/>
            <p:cNvSpPr>
              <a:spLocks noChangeArrowheads="1"/>
            </p:cNvSpPr>
            <p:nvPr/>
          </p:nvSpPr>
          <p:spPr bwMode="auto">
            <a:xfrm>
              <a:off x="1587"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88" name="Rectangle 37"/>
            <p:cNvSpPr>
              <a:spLocks noChangeArrowheads="1"/>
            </p:cNvSpPr>
            <p:nvPr/>
          </p:nvSpPr>
          <p:spPr bwMode="auto">
            <a:xfrm>
              <a:off x="1155"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89" name="Rectangle 38"/>
            <p:cNvSpPr>
              <a:spLocks noChangeArrowheads="1"/>
            </p:cNvSpPr>
            <p:nvPr/>
          </p:nvSpPr>
          <p:spPr bwMode="auto">
            <a:xfrm>
              <a:off x="723"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90" name="Rectangle 39"/>
            <p:cNvSpPr>
              <a:spLocks noChangeArrowheads="1"/>
            </p:cNvSpPr>
            <p:nvPr/>
          </p:nvSpPr>
          <p:spPr bwMode="auto">
            <a:xfrm>
              <a:off x="291" y="-86"/>
              <a:ext cx="4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91" name="Rectangle 40"/>
            <p:cNvSpPr>
              <a:spLocks noChangeArrowheads="1"/>
            </p:cNvSpPr>
            <p:nvPr/>
          </p:nvSpPr>
          <p:spPr bwMode="auto">
            <a:xfrm>
              <a:off x="117" y="-86"/>
              <a:ext cx="1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SzTx/>
                <a:buFont typeface="Wingdings" panose="05000000000000000000" pitchFamily="2" charset="2"/>
                <a:buNone/>
              </a:pPr>
              <a:endParaRPr lang="ja-JP" altLang="en-US" sz="2100">
                <a:latin typeface="Meiryo UI" panose="020B0604030504040204" pitchFamily="50" charset="-128"/>
                <a:ea typeface="Meiryo UI" panose="020B0604030504040204" pitchFamily="50" charset="-128"/>
              </a:endParaRPr>
            </a:p>
          </p:txBody>
        </p:sp>
        <p:sp>
          <p:nvSpPr>
            <p:cNvPr id="292" name="Line 41"/>
            <p:cNvSpPr>
              <a:spLocks noChangeShapeType="1"/>
            </p:cNvSpPr>
            <p:nvPr/>
          </p:nvSpPr>
          <p:spPr bwMode="auto">
            <a:xfrm>
              <a:off x="117" y="-86"/>
              <a:ext cx="379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93" name="Line 42"/>
            <p:cNvSpPr>
              <a:spLocks noChangeShapeType="1"/>
            </p:cNvSpPr>
            <p:nvPr/>
          </p:nvSpPr>
          <p:spPr bwMode="auto">
            <a:xfrm>
              <a:off x="117" y="4406"/>
              <a:ext cx="379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94" name="Line 43"/>
            <p:cNvSpPr>
              <a:spLocks noChangeShapeType="1"/>
            </p:cNvSpPr>
            <p:nvPr/>
          </p:nvSpPr>
          <p:spPr bwMode="auto">
            <a:xfrm>
              <a:off x="117" y="-86"/>
              <a:ext cx="0" cy="449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95" name="Line 44"/>
            <p:cNvSpPr>
              <a:spLocks noChangeShapeType="1"/>
            </p:cNvSpPr>
            <p:nvPr/>
          </p:nvSpPr>
          <p:spPr bwMode="auto">
            <a:xfrm>
              <a:off x="3907" y="-86"/>
              <a:ext cx="0" cy="80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96" name="Line 45"/>
            <p:cNvSpPr>
              <a:spLocks noChangeShapeType="1"/>
            </p:cNvSpPr>
            <p:nvPr/>
          </p:nvSpPr>
          <p:spPr bwMode="auto">
            <a:xfrm>
              <a:off x="291" y="240"/>
              <a:ext cx="0" cy="144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97" name="Line 46"/>
            <p:cNvSpPr>
              <a:spLocks noChangeShapeType="1"/>
            </p:cNvSpPr>
            <p:nvPr/>
          </p:nvSpPr>
          <p:spPr bwMode="auto">
            <a:xfrm>
              <a:off x="291" y="240"/>
              <a:ext cx="3456"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98" name="Line 47"/>
            <p:cNvSpPr>
              <a:spLocks noChangeShapeType="1"/>
            </p:cNvSpPr>
            <p:nvPr/>
          </p:nvSpPr>
          <p:spPr bwMode="auto">
            <a:xfrm>
              <a:off x="291" y="2160"/>
              <a:ext cx="864"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299" name="Line 48"/>
            <p:cNvSpPr>
              <a:spLocks noChangeShapeType="1"/>
            </p:cNvSpPr>
            <p:nvPr/>
          </p:nvSpPr>
          <p:spPr bwMode="auto">
            <a:xfrm>
              <a:off x="1155" y="240"/>
              <a:ext cx="0" cy="288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0" name="Line 49"/>
            <p:cNvSpPr>
              <a:spLocks noChangeShapeType="1"/>
            </p:cNvSpPr>
            <p:nvPr/>
          </p:nvSpPr>
          <p:spPr bwMode="auto">
            <a:xfrm>
              <a:off x="2019" y="240"/>
              <a:ext cx="0" cy="192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1" name="Line 50"/>
            <p:cNvSpPr>
              <a:spLocks noChangeShapeType="1"/>
            </p:cNvSpPr>
            <p:nvPr/>
          </p:nvSpPr>
          <p:spPr bwMode="auto">
            <a:xfrm>
              <a:off x="1155" y="1680"/>
              <a:ext cx="864"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2" name="Line 51"/>
            <p:cNvSpPr>
              <a:spLocks noChangeShapeType="1"/>
            </p:cNvSpPr>
            <p:nvPr/>
          </p:nvSpPr>
          <p:spPr bwMode="auto">
            <a:xfrm>
              <a:off x="2883" y="240"/>
              <a:ext cx="0" cy="96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3" name="Line 52"/>
            <p:cNvSpPr>
              <a:spLocks noChangeShapeType="1"/>
            </p:cNvSpPr>
            <p:nvPr/>
          </p:nvSpPr>
          <p:spPr bwMode="auto">
            <a:xfrm>
              <a:off x="2883" y="1200"/>
              <a:ext cx="864"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4" name="Line 53"/>
            <p:cNvSpPr>
              <a:spLocks noChangeShapeType="1"/>
            </p:cNvSpPr>
            <p:nvPr/>
          </p:nvSpPr>
          <p:spPr bwMode="auto">
            <a:xfrm>
              <a:off x="3747" y="240"/>
              <a:ext cx="0" cy="384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5" name="Line 54"/>
            <p:cNvSpPr>
              <a:spLocks noChangeShapeType="1"/>
            </p:cNvSpPr>
            <p:nvPr/>
          </p:nvSpPr>
          <p:spPr bwMode="auto">
            <a:xfrm>
              <a:off x="3907" y="1200"/>
              <a:ext cx="0"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6" name="Line 55"/>
            <p:cNvSpPr>
              <a:spLocks noChangeShapeType="1"/>
            </p:cNvSpPr>
            <p:nvPr/>
          </p:nvSpPr>
          <p:spPr bwMode="auto">
            <a:xfrm>
              <a:off x="2019" y="2160"/>
              <a:ext cx="172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7" name="Line 56"/>
            <p:cNvSpPr>
              <a:spLocks noChangeShapeType="1"/>
            </p:cNvSpPr>
            <p:nvPr/>
          </p:nvSpPr>
          <p:spPr bwMode="auto">
            <a:xfrm>
              <a:off x="3907" y="2160"/>
              <a:ext cx="0"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8" name="Line 57"/>
            <p:cNvSpPr>
              <a:spLocks noChangeShapeType="1"/>
            </p:cNvSpPr>
            <p:nvPr/>
          </p:nvSpPr>
          <p:spPr bwMode="auto">
            <a:xfrm>
              <a:off x="1155" y="3120"/>
              <a:ext cx="2592"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09" name="Line 58"/>
            <p:cNvSpPr>
              <a:spLocks noChangeShapeType="1"/>
            </p:cNvSpPr>
            <p:nvPr/>
          </p:nvSpPr>
          <p:spPr bwMode="auto">
            <a:xfrm>
              <a:off x="2451" y="2160"/>
              <a:ext cx="0" cy="96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10" name="Line 59"/>
            <p:cNvSpPr>
              <a:spLocks noChangeShapeType="1"/>
            </p:cNvSpPr>
            <p:nvPr/>
          </p:nvSpPr>
          <p:spPr bwMode="auto">
            <a:xfrm>
              <a:off x="3907" y="3120"/>
              <a:ext cx="0"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11" name="Line 60"/>
            <p:cNvSpPr>
              <a:spLocks noChangeShapeType="1"/>
            </p:cNvSpPr>
            <p:nvPr/>
          </p:nvSpPr>
          <p:spPr bwMode="auto">
            <a:xfrm>
              <a:off x="291" y="255"/>
              <a:ext cx="0" cy="3819"/>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12" name="Line 61"/>
            <p:cNvSpPr>
              <a:spLocks noChangeShapeType="1"/>
            </p:cNvSpPr>
            <p:nvPr/>
          </p:nvSpPr>
          <p:spPr bwMode="auto">
            <a:xfrm>
              <a:off x="291" y="4080"/>
              <a:ext cx="3456"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13" name="Line 62"/>
            <p:cNvSpPr>
              <a:spLocks noChangeShapeType="1"/>
            </p:cNvSpPr>
            <p:nvPr/>
          </p:nvSpPr>
          <p:spPr bwMode="auto">
            <a:xfrm>
              <a:off x="2019" y="3120"/>
              <a:ext cx="0" cy="96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sp>
          <p:nvSpPr>
            <p:cNvPr id="314" name="Line 63"/>
            <p:cNvSpPr>
              <a:spLocks noChangeShapeType="1"/>
            </p:cNvSpPr>
            <p:nvPr/>
          </p:nvSpPr>
          <p:spPr bwMode="auto">
            <a:xfrm>
              <a:off x="3907" y="4080"/>
              <a:ext cx="0" cy="32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a:latin typeface="Meiryo UI" panose="020B0604030504040204" pitchFamily="50" charset="-128"/>
                <a:ea typeface="Meiryo UI" panose="020B0604030504040204" pitchFamily="50" charset="-128"/>
              </a:endParaRPr>
            </a:p>
          </p:txBody>
        </p:sp>
      </p:grpSp>
      <p:sp>
        <p:nvSpPr>
          <p:cNvPr id="315" name="Text Box 64"/>
          <p:cNvSpPr txBox="1">
            <a:spLocks noChangeArrowheads="1"/>
          </p:cNvSpPr>
          <p:nvPr/>
        </p:nvSpPr>
        <p:spPr bwMode="auto">
          <a:xfrm>
            <a:off x="5486401" y="1505812"/>
            <a:ext cx="323165" cy="111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サークル能力</a:t>
            </a:r>
          </a:p>
        </p:txBody>
      </p:sp>
      <p:sp>
        <p:nvSpPr>
          <p:cNvPr id="316" name="Text Box 65"/>
          <p:cNvSpPr txBox="1">
            <a:spLocks noChangeArrowheads="1"/>
          </p:cNvSpPr>
          <p:nvPr/>
        </p:nvSpPr>
        <p:spPr bwMode="auto">
          <a:xfrm>
            <a:off x="7927651" y="3583947"/>
            <a:ext cx="429416"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Ｘ軸</a:t>
            </a:r>
          </a:p>
        </p:txBody>
      </p:sp>
      <p:sp>
        <p:nvSpPr>
          <p:cNvPr id="317" name="Text Box 66"/>
          <p:cNvSpPr txBox="1">
            <a:spLocks noChangeArrowheads="1"/>
          </p:cNvSpPr>
          <p:nvPr/>
        </p:nvSpPr>
        <p:spPr bwMode="auto">
          <a:xfrm>
            <a:off x="5509016" y="983622"/>
            <a:ext cx="428107"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Ｙ軸</a:t>
            </a:r>
          </a:p>
        </p:txBody>
      </p:sp>
      <p:sp>
        <p:nvSpPr>
          <p:cNvPr id="318" name="Text Box 77"/>
          <p:cNvSpPr txBox="1">
            <a:spLocks noChangeArrowheads="1"/>
          </p:cNvSpPr>
          <p:nvPr/>
        </p:nvSpPr>
        <p:spPr bwMode="auto">
          <a:xfrm>
            <a:off x="6211960" y="3583945"/>
            <a:ext cx="15932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200">
                <a:latin typeface="Meiryo UI" panose="020B0604030504040204" pitchFamily="50" charset="-128"/>
                <a:ea typeface="Meiryo UI" panose="020B0604030504040204" pitchFamily="50" charset="-128"/>
              </a:rPr>
              <a:t>働きがいのある職場</a:t>
            </a:r>
          </a:p>
        </p:txBody>
      </p:sp>
      <p:sp>
        <p:nvSpPr>
          <p:cNvPr id="319" name="Line 81"/>
          <p:cNvSpPr>
            <a:spLocks noChangeShapeType="1"/>
          </p:cNvSpPr>
          <p:nvPr/>
        </p:nvSpPr>
        <p:spPr bwMode="auto">
          <a:xfrm>
            <a:off x="5614266" y="19823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sp>
        <p:nvSpPr>
          <p:cNvPr id="320" name="Line 83"/>
          <p:cNvSpPr>
            <a:spLocks noChangeShapeType="1"/>
          </p:cNvSpPr>
          <p:nvPr/>
        </p:nvSpPr>
        <p:spPr bwMode="auto">
          <a:xfrm>
            <a:off x="5368997" y="166330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cxnSp>
        <p:nvCxnSpPr>
          <p:cNvPr id="321" name="AutoShape 129"/>
          <p:cNvCxnSpPr>
            <a:cxnSpLocks noChangeShapeType="1"/>
          </p:cNvCxnSpPr>
          <p:nvPr/>
        </p:nvCxnSpPr>
        <p:spPr bwMode="auto">
          <a:xfrm flipV="1">
            <a:off x="7191979" y="1763315"/>
            <a:ext cx="371475" cy="1047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22" name="Line 131"/>
          <p:cNvSpPr>
            <a:spLocks noChangeShapeType="1"/>
          </p:cNvSpPr>
          <p:nvPr/>
        </p:nvSpPr>
        <p:spPr bwMode="auto">
          <a:xfrm>
            <a:off x="6082182" y="112037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sp>
        <p:nvSpPr>
          <p:cNvPr id="323" name="Line 132"/>
          <p:cNvSpPr>
            <a:spLocks noChangeShapeType="1"/>
          </p:cNvSpPr>
          <p:nvPr/>
        </p:nvSpPr>
        <p:spPr bwMode="auto">
          <a:xfrm>
            <a:off x="6082182" y="112037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sp>
        <p:nvSpPr>
          <p:cNvPr id="324" name="Line 133"/>
          <p:cNvSpPr>
            <a:spLocks noChangeShapeType="1"/>
          </p:cNvSpPr>
          <p:nvPr/>
        </p:nvSpPr>
        <p:spPr bwMode="auto">
          <a:xfrm>
            <a:off x="5836913" y="1354931"/>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lIns="68580" tIns="34290" rIns="68580" bIns="34290">
            <a:spAutoFit/>
          </a:bodyPr>
          <a:lstStyle/>
          <a:p>
            <a:endParaRPr lang="ja-JP" altLang="en-US">
              <a:latin typeface="Meiryo UI" panose="020B0604030504040204" pitchFamily="50" charset="-128"/>
              <a:ea typeface="Meiryo UI" panose="020B0604030504040204" pitchFamily="50" charset="-128"/>
            </a:endParaRPr>
          </a:p>
        </p:txBody>
      </p:sp>
      <p:cxnSp>
        <p:nvCxnSpPr>
          <p:cNvPr id="325" name="AutoShape 142"/>
          <p:cNvCxnSpPr>
            <a:cxnSpLocks noChangeShapeType="1"/>
            <a:stCxn id="312" idx="0"/>
          </p:cNvCxnSpPr>
          <p:nvPr/>
        </p:nvCxnSpPr>
        <p:spPr bwMode="auto">
          <a:xfrm flipV="1">
            <a:off x="5909580" y="2068117"/>
            <a:ext cx="1063324" cy="1427591"/>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26" name="Oval 164"/>
          <p:cNvSpPr>
            <a:spLocks noChangeArrowheads="1"/>
          </p:cNvSpPr>
          <p:nvPr/>
        </p:nvSpPr>
        <p:spPr bwMode="auto">
          <a:xfrm flipV="1">
            <a:off x="7018225" y="1876287"/>
            <a:ext cx="120443" cy="135871"/>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68580" tIns="34290" rIns="68580" bIns="34290"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en-US" sz="1800" b="1">
              <a:latin typeface="Meiryo UI" panose="020B0604030504040204" pitchFamily="50" charset="-128"/>
              <a:ea typeface="Meiryo UI" panose="020B0604030504040204" pitchFamily="50" charset="-128"/>
            </a:endParaRPr>
          </a:p>
        </p:txBody>
      </p:sp>
      <p:sp>
        <p:nvSpPr>
          <p:cNvPr id="327" name="Oval 164"/>
          <p:cNvSpPr>
            <a:spLocks noChangeArrowheads="1"/>
          </p:cNvSpPr>
          <p:nvPr/>
        </p:nvSpPr>
        <p:spPr bwMode="auto">
          <a:xfrm>
            <a:off x="7572245" y="1652403"/>
            <a:ext cx="116017" cy="110914"/>
          </a:xfrm>
          <a:prstGeom prst="ellipse">
            <a:avLst/>
          </a:prstGeom>
          <a:solidFill>
            <a:srgbClr val="0000FF"/>
          </a:solidFill>
          <a:ln>
            <a:noFill/>
          </a:ln>
        </p:spPr>
        <p:txBody>
          <a:bodyPr wrap="none" lIns="68580" tIns="34290" rIns="68580" bIns="34290" anchor="ct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en-US" sz="1800" b="1">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78820114"/>
      </p:ext>
    </p:extLst>
  </p:cSld>
  <p:clrMapOvr>
    <a:masterClrMapping/>
  </p:clrMapOvr>
  <mc:AlternateContent xmlns:mc="http://schemas.openxmlformats.org/markup-compatibility/2006" xmlns:p14="http://schemas.microsoft.com/office/powerpoint/2010/main">
    <mc:Choice Requires="p14">
      <p:transition spd="slow" p14:dur="2000" advTm="6336"/>
    </mc:Choice>
    <mc:Fallback xmlns="">
      <p:transition spd="slow" advTm="633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43"/>
          <p:cNvGraphicFramePr>
            <a:graphicFrameLocks noGrp="1"/>
          </p:cNvGraphicFramePr>
          <p:nvPr>
            <p:extLst>
              <p:ext uri="{D42A27DB-BD31-4B8C-83A1-F6EECF244321}">
                <p14:modId xmlns:p14="http://schemas.microsoft.com/office/powerpoint/2010/main" val="645864251"/>
              </p:ext>
            </p:extLst>
          </p:nvPr>
        </p:nvGraphicFramePr>
        <p:xfrm>
          <a:off x="101599" y="464939"/>
          <a:ext cx="5839008" cy="4576920"/>
        </p:xfrm>
        <a:graphic>
          <a:graphicData uri="http://schemas.openxmlformats.org/drawingml/2006/table">
            <a:tbl>
              <a:tblPr/>
              <a:tblGrid>
                <a:gridCol w="423827">
                  <a:extLst>
                    <a:ext uri="{9D8B030D-6E8A-4147-A177-3AD203B41FA5}">
                      <a16:colId xmlns:a16="http://schemas.microsoft.com/office/drawing/2014/main" val="20000"/>
                    </a:ext>
                  </a:extLst>
                </a:gridCol>
                <a:gridCol w="911546">
                  <a:extLst>
                    <a:ext uri="{9D8B030D-6E8A-4147-A177-3AD203B41FA5}">
                      <a16:colId xmlns:a16="http://schemas.microsoft.com/office/drawing/2014/main" val="20001"/>
                    </a:ext>
                  </a:extLst>
                </a:gridCol>
                <a:gridCol w="2200064">
                  <a:extLst>
                    <a:ext uri="{9D8B030D-6E8A-4147-A177-3AD203B41FA5}">
                      <a16:colId xmlns:a16="http://schemas.microsoft.com/office/drawing/2014/main" val="20002"/>
                    </a:ext>
                  </a:extLst>
                </a:gridCol>
                <a:gridCol w="2303571">
                  <a:extLst>
                    <a:ext uri="{9D8B030D-6E8A-4147-A177-3AD203B41FA5}">
                      <a16:colId xmlns:a16="http://schemas.microsoft.com/office/drawing/2014/main" val="20003"/>
                    </a:ext>
                  </a:extLst>
                </a:gridCol>
              </a:tblGrid>
              <a:tr h="465211">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1" lang="ja-JP" altLang="ja-JP" sz="2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68580" marR="68580" marT="34285" marB="34285" horzOverflow="overflow">
                    <a:lnL w="38100" cap="flat" cmpd="sng" algn="ctr">
                      <a:solidFill>
                        <a:srgbClr val="0000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ＱＣストーリー</a:t>
                      </a: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2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良かった点</a:t>
                      </a: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2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悪かった点</a:t>
                      </a: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878076">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500" b="1" i="0" u="none" strike="noStrike" cap="none" normalizeH="0" baseline="0" dirty="0">
                          <a:ln>
                            <a:noFill/>
                          </a:ln>
                          <a:solidFill>
                            <a:srgbClr val="0066FF"/>
                          </a:solidFill>
                          <a:effectLst/>
                          <a:latin typeface="Meiryo UI" panose="020B0604030504040204" pitchFamily="50" charset="-128"/>
                          <a:ea typeface="Meiryo UI" panose="020B0604030504040204" pitchFamily="50" charset="-128"/>
                        </a:rPr>
                        <a:t>Ｐ</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1" lang="en-US" altLang="ja-JP" sz="2100" b="1" i="0" u="none" strike="noStrike" cap="none" normalizeH="0" baseline="-18000" dirty="0">
                        <a:ln>
                          <a:noFill/>
                        </a:ln>
                        <a:solidFill>
                          <a:srgbClr val="0066FF"/>
                        </a:solidFill>
                        <a:effectLst/>
                        <a:latin typeface="Meiryo UI" panose="020B0604030504040204" pitchFamily="50" charset="-128"/>
                        <a:ea typeface="Meiryo UI" panose="020B0604030504040204" pitchFamily="50" charset="-128"/>
                      </a:endParaRPr>
                    </a:p>
                  </a:txBody>
                  <a:tcPr marL="68580" marR="68580" marT="34285" marB="34285" anchor="b" horzOverflow="overflow">
                    <a:lnL w="38100" cap="flat" cmpd="sng" algn="ctr">
                      <a:solidFill>
                        <a:srgbClr val="0000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・テーマの選定</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・目標の設定</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・活動計画</a:t>
                      </a: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・多くのテーマを出し合い、スムーズに活動できた。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今まで問題視していたが、中々取り組めなかった難しい課題に挑戦する事ができた。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・意見の食い違いから、何のために集まったか分からない会合が数回あった。今後は無い様に事前準備を確実に行い意味のある会合にする。</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65932">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1" lang="en-US" altLang="ja-JP" sz="1500" b="1" i="0" u="none" strike="noStrike" cap="none" normalizeH="0" baseline="0" dirty="0">
                        <a:ln>
                          <a:noFill/>
                        </a:ln>
                        <a:solidFill>
                          <a:srgbClr val="0066FF"/>
                        </a:solidFill>
                        <a:effectLst/>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500" b="1" i="0" u="none" strike="noStrike" cap="none" normalizeH="0" baseline="0" dirty="0">
                          <a:ln>
                            <a:noFill/>
                          </a:ln>
                          <a:solidFill>
                            <a:srgbClr val="0066FF"/>
                          </a:solidFill>
                          <a:effectLst/>
                          <a:latin typeface="Meiryo UI" panose="020B0604030504040204" pitchFamily="50" charset="-128"/>
                          <a:ea typeface="Meiryo UI" panose="020B0604030504040204" pitchFamily="50" charset="-128"/>
                        </a:rPr>
                        <a:t>Ｄ</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1" lang="en-US" altLang="ja-JP" sz="1500" b="1" i="0" u="none" strike="noStrike" cap="none" normalizeH="0" baseline="0" dirty="0">
                        <a:ln>
                          <a:noFill/>
                        </a:ln>
                        <a:solidFill>
                          <a:srgbClr val="0066FF"/>
                        </a:solidFill>
                        <a:effectLst/>
                        <a:latin typeface="Meiryo UI" panose="020B0604030504040204" pitchFamily="50" charset="-128"/>
                        <a:ea typeface="Meiryo UI" panose="020B0604030504040204" pitchFamily="50" charset="-128"/>
                      </a:endParaRPr>
                    </a:p>
                  </a:txBody>
                  <a:tcPr marL="68580" marR="68580" marT="34285" marB="34285" horzOverflow="overflow">
                    <a:lnL w="38100" cap="flat" cmpd="sng" algn="ctr">
                      <a:solidFill>
                        <a:srgbClr val="0000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・現状の把握</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・要因の解析</a:t>
                      </a: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・現状把握が早く終わったので、対策に時間を掛けることが出来た。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業者・上長・事務所スタッフにも協力して頂き、悪い部分を事細かに見出す事ができた。</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・他社との話し合いが必要だったので、情報の共有に少し時間が掛かってしまい、計画が少し遅延してしまった。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82189">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1" lang="en-US" altLang="ja-JP" sz="2700" b="1" i="0" u="none" strike="noStrike" cap="none" normalizeH="0" baseline="-14000" dirty="0">
                        <a:ln>
                          <a:noFill/>
                        </a:ln>
                        <a:solidFill>
                          <a:srgbClr val="0066FF"/>
                        </a:solidFill>
                        <a:effectLst/>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500" b="1" i="0" u="none" strike="noStrike" cap="none" normalizeH="0" baseline="0" dirty="0">
                          <a:ln>
                            <a:noFill/>
                          </a:ln>
                          <a:solidFill>
                            <a:srgbClr val="0066FF"/>
                          </a:solidFill>
                          <a:effectLst/>
                          <a:latin typeface="Meiryo UI" panose="020B0604030504040204" pitchFamily="50" charset="-128"/>
                          <a:ea typeface="Meiryo UI" panose="020B0604030504040204" pitchFamily="50" charset="-128"/>
                        </a:rPr>
                        <a:t>Ｃ</a:t>
                      </a:r>
                    </a:p>
                  </a:txBody>
                  <a:tcPr marL="68580" marR="68580" marT="34285" marB="34285" horzOverflow="overflow">
                    <a:lnL w="38100" cap="flat" cmpd="sng" algn="ctr">
                      <a:solidFill>
                        <a:srgbClr val="0000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・対策の検討</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・対策の実施</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・効果の確認</a:t>
                      </a: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・腰への負担が減り、楽に作業できるようになった。</a:t>
                      </a:r>
                      <a:r>
                        <a:rPr kumimoji="1" lang="ja-JP" altLang="en-US" sz="11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ほぼ０コストで大きな改善をする事ができた。</a:t>
                      </a:r>
                      <a:endParaRPr kumimoji="1" lang="en-US" altLang="ja-JP" sz="11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endParaRP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・建浴が土曜日、日曜日にやることが多い為、参加できるメンバーが限定された。が</a:t>
                      </a:r>
                      <a:r>
                        <a:rPr kumimoji="1" lang="ja-JP" altLang="en-US" sz="11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ビデオ撮影などを上手く利用し、メンバー全員に作業情報共有ができた。　　</a:t>
                      </a: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47756">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1" lang="en-US" altLang="ja-JP" sz="1500" b="1" i="0" u="none" strike="noStrike" cap="none" normalizeH="0" baseline="0" dirty="0">
                        <a:ln>
                          <a:noFill/>
                        </a:ln>
                        <a:solidFill>
                          <a:srgbClr val="0066FF"/>
                        </a:solidFill>
                        <a:effectLst/>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500" b="1" i="0" u="none" strike="noStrike" cap="none" normalizeH="0" baseline="0" dirty="0">
                          <a:ln>
                            <a:noFill/>
                          </a:ln>
                          <a:solidFill>
                            <a:srgbClr val="0066FF"/>
                          </a:solidFill>
                          <a:effectLst/>
                          <a:latin typeface="Meiryo UI" panose="020B0604030504040204" pitchFamily="50" charset="-128"/>
                          <a:ea typeface="Meiryo UI" panose="020B0604030504040204" pitchFamily="50" charset="-128"/>
                        </a:rPr>
                        <a:t>Ａ</a:t>
                      </a:r>
                    </a:p>
                  </a:txBody>
                  <a:tcPr marL="68580" marR="68580" marT="34285" marB="34285" horzOverflow="overflow">
                    <a:lnL w="38100" cap="flat" cmpd="sng" algn="ctr">
                      <a:solidFill>
                        <a:srgbClr val="0000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・標準化と管理の　定着（歯止め）</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・活動の反省</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・今後の課題</a:t>
                      </a: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・活動計画に沿って、余裕のある活動が出来た。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lr>
                          <a:schemeClr val="bg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・建浴の数が限られてるので、建浴作業者への負担が大きかった。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68580" marR="68580"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タイトル 1">
            <a:extLst>
              <a:ext uri="{FF2B5EF4-FFF2-40B4-BE49-F238E27FC236}">
                <a16:creationId xmlns:a16="http://schemas.microsoft.com/office/drawing/2014/main" id="{65633261-57E9-4F5F-87C7-FD80C997FC2C}"/>
              </a:ext>
            </a:extLst>
          </p:cNvPr>
          <p:cNvSpPr txBox="1">
            <a:spLocks/>
          </p:cNvSpPr>
          <p:nvPr/>
        </p:nvSpPr>
        <p:spPr>
          <a:xfrm>
            <a:off x="0" y="-7620"/>
            <a:ext cx="1181100" cy="868193"/>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まとめ</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6126480" y="662940"/>
            <a:ext cx="2918461" cy="3954780"/>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6137305" y="1028213"/>
            <a:ext cx="3071995" cy="577081"/>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・テーマに難航し、進行が止まる場面が多々あった。</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⇒進行が止まることなくできた　〇</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137305" y="2278896"/>
            <a:ext cx="2813912" cy="915635"/>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・目標達成したが、グラフやデータ取りの内容が</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　薄く、分かりにくかった。</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⇒データ取りは出来たが、建浴自体が少なく</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　ｎ数を増やせなかった。　▲</a:t>
            </a:r>
          </a:p>
        </p:txBody>
      </p:sp>
      <p:sp>
        <p:nvSpPr>
          <p:cNvPr id="10" name="正方形/長方形 9"/>
          <p:cNvSpPr/>
          <p:nvPr/>
        </p:nvSpPr>
        <p:spPr>
          <a:xfrm>
            <a:off x="6126480" y="472196"/>
            <a:ext cx="1879334" cy="388377"/>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ja-JP" altLang="en-US"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eiryo UI" panose="020B0604030504040204" pitchFamily="50" charset="-128"/>
                <a:ea typeface="Meiryo UI" panose="020B0604030504040204" pitchFamily="50" charset="-128"/>
              </a:rPr>
              <a:t>前回の反省点</a:t>
            </a:r>
          </a:p>
        </p:txBody>
      </p:sp>
      <p:sp>
        <p:nvSpPr>
          <p:cNvPr id="11" name="テキスト ボックス 10"/>
          <p:cNvSpPr txBox="1"/>
          <p:nvPr/>
        </p:nvSpPr>
        <p:spPr>
          <a:xfrm>
            <a:off x="6160165" y="3493127"/>
            <a:ext cx="2587888" cy="915635"/>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・役割分担が出来ていなかった為、連携が</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　うまく取れなかった。</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⇒役割分担は出来ていたが、負担がボンデ</a:t>
            </a:r>
            <a:endPar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a:p>
            <a:r>
              <a:rPr lang="ja-JP" altLang="en-US"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　作業者にいってしまった。　</a:t>
            </a:r>
            <a:r>
              <a:rPr lang="en-US" altLang="ja-JP" sz="1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790588858"/>
      </p:ext>
    </p:extLst>
  </p:cSld>
  <p:clrMapOvr>
    <a:masterClrMapping/>
  </p:clrMapOvr>
  <mc:AlternateContent xmlns:mc="http://schemas.openxmlformats.org/markup-compatibility/2006" xmlns:p14="http://schemas.microsoft.com/office/powerpoint/2010/main">
    <mc:Choice Requires="p14">
      <p:transition spd="slow" p14:dur="2000" advTm="16822"/>
    </mc:Choice>
    <mc:Fallback xmlns="">
      <p:transition spd="slow" advTm="16822"/>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Users\h-2-gen1\AppData\Local\Microsoft\Windows\INetCache\IE\088F80CH\pexels-photo-2039630[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3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14280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09967" y="184340"/>
            <a:ext cx="8067979" cy="700192"/>
          </a:xfrm>
          <a:prstGeom prst="rect">
            <a:avLst/>
          </a:prstGeom>
          <a:solidFill>
            <a:schemeClr val="tx1"/>
          </a:solidFill>
          <a:ln/>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4100" b="1" spc="38" dirty="0">
                <a:ln w="11430"/>
                <a:gradFill>
                  <a:gsLst>
                    <a:gs pos="25000">
                      <a:srgbClr val="00B050"/>
                    </a:gs>
                    <a:gs pos="100000">
                      <a:srgbClr val="00B0F0"/>
                    </a:gs>
                  </a:gsLst>
                  <a:lin ang="5400000"/>
                </a:gradFill>
                <a:effectLst>
                  <a:outerShdw blurRad="76200" dist="50800" dir="5400000" algn="tl" rotWithShape="0">
                    <a:srgbClr val="000000">
                      <a:alpha val="65000"/>
                    </a:srgbClr>
                  </a:outerShdw>
                </a:effectLst>
                <a:latin typeface="BIZ UDPゴシック" panose="020B0400000000000000" pitchFamily="50" charset="-128"/>
                <a:ea typeface="BIZ UDPゴシック" panose="020B0400000000000000" pitchFamily="50" charset="-128"/>
              </a:rPr>
              <a:t>御清聴ありがとうございました！</a:t>
            </a:r>
          </a:p>
        </p:txBody>
      </p:sp>
      <p:sp>
        <p:nvSpPr>
          <p:cNvPr id="10" name="テキスト ボックス 9"/>
          <p:cNvSpPr txBox="1"/>
          <p:nvPr/>
        </p:nvSpPr>
        <p:spPr>
          <a:xfrm rot="21206467">
            <a:off x="5740749" y="3450213"/>
            <a:ext cx="3237586" cy="1084913"/>
          </a:xfrm>
          <a:prstGeom prst="rect">
            <a:avLst/>
          </a:prstGeom>
          <a:noFill/>
        </p:spPr>
        <p:txBody>
          <a:bodyPr wrap="square" lIns="68580" tIns="34290" rIns="68580" bIns="34290" rtlCol="0">
            <a:spAutoFit/>
          </a:bodyPr>
          <a:lstStyle/>
          <a:p>
            <a:r>
              <a:rPr lang="en-US" altLang="ja-JP" sz="6600" dirty="0" err="1">
                <a:ln w="127000">
                  <a:solidFill>
                    <a:schemeClr val="tx1"/>
                  </a:solidFill>
                </a:ln>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atin typeface="HGP行書体" panose="03000600000000000000" pitchFamily="66" charset="-128"/>
                <a:ea typeface="HGP行書体" panose="03000600000000000000" pitchFamily="66" charset="-128"/>
              </a:rPr>
              <a:t>Vengers</a:t>
            </a:r>
            <a:endParaRPr lang="ja-JP" altLang="en-US" sz="6600" dirty="0">
              <a:ln w="127000">
                <a:solidFill>
                  <a:schemeClr val="tx1"/>
                </a:solidFill>
              </a:ln>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atin typeface="HGP行書体" panose="03000600000000000000" pitchFamily="66" charset="-128"/>
              <a:ea typeface="HGP行書体" panose="03000600000000000000" pitchFamily="66" charset="-128"/>
            </a:endParaRPr>
          </a:p>
        </p:txBody>
      </p:sp>
      <p:grpSp>
        <p:nvGrpSpPr>
          <p:cNvPr id="11" name="グループ化 10"/>
          <p:cNvGrpSpPr/>
          <p:nvPr/>
        </p:nvGrpSpPr>
        <p:grpSpPr>
          <a:xfrm>
            <a:off x="5178199" y="3508643"/>
            <a:ext cx="505561" cy="1493802"/>
            <a:chOff x="2537133" y="2133856"/>
            <a:chExt cx="1151999" cy="4610989"/>
          </a:xfrm>
        </p:grpSpPr>
        <p:sp>
          <p:nvSpPr>
            <p:cNvPr id="12" name="正方形/長方形 11"/>
            <p:cNvSpPr/>
            <p:nvPr/>
          </p:nvSpPr>
          <p:spPr>
            <a:xfrm rot="15300000">
              <a:off x="3041133" y="3789986"/>
              <a:ext cx="143999" cy="1151999"/>
            </a:xfrm>
            <a:prstGeom prst="rect">
              <a:avLst/>
            </a:prstGeom>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0" scaled="1"/>
              <a:tileRect/>
            </a:gra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n w="127000">
                  <a:solidFill>
                    <a:schemeClr val="tx1"/>
                  </a:solidFill>
                </a:ln>
              </a:endParaRPr>
            </a:p>
          </p:txBody>
        </p:sp>
        <p:sp>
          <p:nvSpPr>
            <p:cNvPr id="13" name="正方形/長方形 12"/>
            <p:cNvSpPr/>
            <p:nvPr/>
          </p:nvSpPr>
          <p:spPr>
            <a:xfrm rot="1335352">
              <a:off x="2579832" y="2133856"/>
              <a:ext cx="195544" cy="4610989"/>
            </a:xfrm>
            <a:prstGeom prst="rect">
              <a:avLst/>
            </a:prstGeom>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n w="127000">
                  <a:solidFill>
                    <a:schemeClr val="tx1"/>
                  </a:solidFill>
                </a:ln>
                <a:solidFill>
                  <a:srgbClr val="00BC00"/>
                </a:solidFill>
              </a:endParaRPr>
            </a:p>
          </p:txBody>
        </p:sp>
        <p:sp>
          <p:nvSpPr>
            <p:cNvPr id="14" name="正方形/長方形 13"/>
            <p:cNvSpPr/>
            <p:nvPr/>
          </p:nvSpPr>
          <p:spPr>
            <a:xfrm rot="21060000">
              <a:off x="3414809" y="2243106"/>
              <a:ext cx="203984" cy="3150825"/>
            </a:xfrm>
            <a:prstGeom prst="rect">
              <a:avLst/>
            </a:prstGeom>
            <a:gradFill flip="none" rotWithShape="1">
              <a:gsLst>
                <a:gs pos="0">
                  <a:srgbClr val="00BC00">
                    <a:shade val="30000"/>
                    <a:satMod val="115000"/>
                  </a:srgbClr>
                </a:gs>
                <a:gs pos="50000">
                  <a:srgbClr val="00BC00">
                    <a:shade val="67500"/>
                    <a:satMod val="115000"/>
                  </a:srgbClr>
                </a:gs>
                <a:gs pos="100000">
                  <a:srgbClr val="00BC00">
                    <a:shade val="100000"/>
                    <a:satMod val="115000"/>
                  </a:srgbClr>
                </a:gs>
              </a:gsLst>
              <a:lin ang="16200000" scaled="1"/>
              <a:tileRect/>
            </a:gra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n w="127000">
                  <a:solidFill>
                    <a:schemeClr val="tx1"/>
                  </a:solidFill>
                </a:ln>
              </a:endParaRPr>
            </a:p>
          </p:txBody>
        </p:sp>
      </p:grpSp>
      <p:sp>
        <p:nvSpPr>
          <p:cNvPr id="15" name="テキスト ボックス 14"/>
          <p:cNvSpPr txBox="1"/>
          <p:nvPr/>
        </p:nvSpPr>
        <p:spPr>
          <a:xfrm rot="21206467">
            <a:off x="5712093" y="3416668"/>
            <a:ext cx="3237586" cy="1084913"/>
          </a:xfrm>
          <a:prstGeom prst="rect">
            <a:avLst/>
          </a:prstGeom>
          <a:noFill/>
        </p:spPr>
        <p:txBody>
          <a:bodyPr wrap="square" lIns="68580" tIns="34290" rIns="68580" bIns="34290" rtlCol="0">
            <a:spAutoFit/>
          </a:bodyPr>
          <a:lstStyle/>
          <a:p>
            <a:r>
              <a:rPr lang="en-US" altLang="ja-JP" sz="6600" dirty="0" err="1">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atin typeface="HGP行書体" panose="03000600000000000000" pitchFamily="66" charset="-128"/>
                <a:ea typeface="HGP行書体" panose="03000600000000000000" pitchFamily="66" charset="-128"/>
              </a:rPr>
              <a:t>Vengers</a:t>
            </a:r>
            <a:endParaRPr lang="ja-JP" altLang="en-US" sz="6600" dirty="0">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atin typeface="HGP行書体" panose="03000600000000000000" pitchFamily="66" charset="-128"/>
              <a:ea typeface="HGP行書体" panose="03000600000000000000" pitchFamily="66" charset="-128"/>
            </a:endParaRPr>
          </a:p>
        </p:txBody>
      </p:sp>
      <p:grpSp>
        <p:nvGrpSpPr>
          <p:cNvPr id="16" name="グループ化 15"/>
          <p:cNvGrpSpPr/>
          <p:nvPr/>
        </p:nvGrpSpPr>
        <p:grpSpPr>
          <a:xfrm>
            <a:off x="5147854" y="3483855"/>
            <a:ext cx="505561" cy="1493802"/>
            <a:chOff x="2518305" y="2133856"/>
            <a:chExt cx="1151999" cy="4610989"/>
          </a:xfrm>
        </p:grpSpPr>
        <p:sp>
          <p:nvSpPr>
            <p:cNvPr id="17" name="正方形/長方形 16"/>
            <p:cNvSpPr/>
            <p:nvPr/>
          </p:nvSpPr>
          <p:spPr>
            <a:xfrm rot="15300000">
              <a:off x="3022305" y="3892006"/>
              <a:ext cx="143999" cy="1151999"/>
            </a:xfrm>
            <a:prstGeom prst="rect">
              <a:avLst/>
            </a:prstGeom>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solidFill>
                  <a:srgbClr val="E6EA50"/>
                </a:solidFill>
              </a:endParaRPr>
            </a:p>
          </p:txBody>
        </p:sp>
        <p:sp>
          <p:nvSpPr>
            <p:cNvPr id="18" name="正方形/長方形 17"/>
            <p:cNvSpPr/>
            <p:nvPr/>
          </p:nvSpPr>
          <p:spPr>
            <a:xfrm rot="1335352">
              <a:off x="2579832" y="2133856"/>
              <a:ext cx="195544" cy="4610989"/>
            </a:xfrm>
            <a:prstGeom prst="rect">
              <a:avLst/>
            </a:prstGeom>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solidFill>
                  <a:srgbClr val="E6EA50"/>
                </a:solidFill>
              </a:endParaRPr>
            </a:p>
          </p:txBody>
        </p:sp>
        <p:sp>
          <p:nvSpPr>
            <p:cNvPr id="19" name="正方形/長方形 18"/>
            <p:cNvSpPr/>
            <p:nvPr/>
          </p:nvSpPr>
          <p:spPr>
            <a:xfrm rot="21060000">
              <a:off x="3452466" y="2217601"/>
              <a:ext cx="203984" cy="3150825"/>
            </a:xfrm>
            <a:prstGeom prst="rect">
              <a:avLst/>
            </a:prstGeom>
            <a:gradFill flip="none" rotWithShape="1">
              <a:gsLst>
                <a:gs pos="0">
                  <a:srgbClr val="E6EA50">
                    <a:shade val="30000"/>
                    <a:satMod val="115000"/>
                  </a:srgbClr>
                </a:gs>
                <a:gs pos="50000">
                  <a:srgbClr val="E6EA50">
                    <a:shade val="67500"/>
                    <a:satMod val="115000"/>
                  </a:srgbClr>
                </a:gs>
                <a:gs pos="100000">
                  <a:srgbClr val="E6EA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solidFill>
                  <a:srgbClr val="E6EA50"/>
                </a:solidFill>
              </a:endParaRPr>
            </a:p>
          </p:txBody>
        </p:sp>
      </p:grpSp>
    </p:spTree>
    <p:extLst>
      <p:ext uri="{BB962C8B-B14F-4D97-AF65-F5344CB8AC3E}">
        <p14:creationId xmlns:p14="http://schemas.microsoft.com/office/powerpoint/2010/main" val="2361954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4501764" y="2817562"/>
            <a:ext cx="4578889" cy="22639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endParaRPr kumimoji="1" lang="ja-JP" altLang="en-US"/>
          </a:p>
        </p:txBody>
      </p:sp>
      <p:sp>
        <p:nvSpPr>
          <p:cNvPr id="10" name="正方形/長方形 9"/>
          <p:cNvSpPr/>
          <p:nvPr/>
        </p:nvSpPr>
        <p:spPr>
          <a:xfrm>
            <a:off x="140462" y="1255919"/>
            <a:ext cx="8722605" cy="9088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5" name="正方形/長方形 4"/>
          <p:cNvSpPr/>
          <p:nvPr/>
        </p:nvSpPr>
        <p:spPr>
          <a:xfrm>
            <a:off x="1330288" y="489413"/>
            <a:ext cx="7510749" cy="392415"/>
          </a:xfrm>
          <a:prstGeom prst="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a:spAutoFit/>
          </a:bodyPr>
          <a:lstStyle/>
          <a:p>
            <a:pPr algn="ctr">
              <a:defRPr/>
            </a:pPr>
            <a:r>
              <a:rPr lang="ja-JP" altLang="en-US" sz="2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HGSｺﾞｼｯｸE" panose="020B0900000000000000" pitchFamily="50" charset="-128"/>
                <a:ea typeface="HGSｺﾞｼｯｸE" panose="020B0900000000000000" pitchFamily="50" charset="-128"/>
              </a:rPr>
              <a:t>　　建浴準備見直しによる作業時間削減</a:t>
            </a:r>
            <a:endParaRPr lang="en-US" altLang="ja-JP" sz="2100" b="1" dirty="0">
              <a:latin typeface="HGSｺﾞｼｯｸE" panose="020B0900000000000000" pitchFamily="50" charset="-128"/>
              <a:ea typeface="HGSｺﾞｼｯｸE" panose="020B0900000000000000" pitchFamily="50" charset="-128"/>
            </a:endParaRPr>
          </a:p>
        </p:txBody>
      </p:sp>
      <p:sp>
        <p:nvSpPr>
          <p:cNvPr id="6" name="正方形/長方形 5"/>
          <p:cNvSpPr/>
          <p:nvPr/>
        </p:nvSpPr>
        <p:spPr>
          <a:xfrm>
            <a:off x="239619" y="434604"/>
            <a:ext cx="1306883" cy="484748"/>
          </a:xfrm>
          <a:prstGeom prst="rect">
            <a:avLst/>
          </a:prstGeom>
        </p:spPr>
        <p:txBody>
          <a:bodyPr wrap="square" lIns="68580" tIns="34290" rIns="68580" bIns="34290">
            <a:spAutoFit/>
          </a:bodyPr>
          <a:lstStyle/>
          <a:p>
            <a:r>
              <a:rPr lang="ja-JP" altLang="en-US" sz="2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テーマ</a:t>
            </a:r>
          </a:p>
        </p:txBody>
      </p:sp>
      <p:sp>
        <p:nvSpPr>
          <p:cNvPr id="13" name="テキスト ボックス 12"/>
          <p:cNvSpPr txBox="1"/>
          <p:nvPr/>
        </p:nvSpPr>
        <p:spPr>
          <a:xfrm>
            <a:off x="366221" y="2244182"/>
            <a:ext cx="2409554" cy="484748"/>
          </a:xfrm>
          <a:prstGeom prst="rect">
            <a:avLst/>
          </a:prstGeom>
        </p:spPr>
        <p:style>
          <a:lnRef idx="1">
            <a:schemeClr val="accent4"/>
          </a:lnRef>
          <a:fillRef idx="3">
            <a:schemeClr val="accent4"/>
          </a:fillRef>
          <a:effectRef idx="2">
            <a:schemeClr val="accent4"/>
          </a:effectRef>
          <a:fontRef idx="minor">
            <a:schemeClr val="lt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準備で</a:t>
            </a:r>
            <a:r>
              <a:rPr lang="en-US" altLang="ja-JP" sz="2700" b="1" dirty="0">
                <a:latin typeface="Meiryo UI" panose="020B0604030504040204" pitchFamily="50" charset="-128"/>
                <a:ea typeface="Meiryo UI" panose="020B0604030504040204" pitchFamily="50" charset="-128"/>
              </a:rPr>
              <a:t>1</a:t>
            </a:r>
            <a:r>
              <a:rPr lang="ja-JP" altLang="en-US" sz="2700" b="1" dirty="0">
                <a:latin typeface="Meiryo UI" panose="020B0604030504040204" pitchFamily="50" charset="-128"/>
                <a:ea typeface="Meiryo UI" panose="020B0604030504040204" pitchFamily="50" charset="-128"/>
              </a:rPr>
              <a:t>時間弱</a:t>
            </a:r>
          </a:p>
        </p:txBody>
      </p:sp>
      <p:sp>
        <p:nvSpPr>
          <p:cNvPr id="16" name="タイトル 1">
            <a:extLst>
              <a:ext uri="{FF2B5EF4-FFF2-40B4-BE49-F238E27FC236}">
                <a16:creationId xmlns:a16="http://schemas.microsoft.com/office/drawing/2014/main" id="{65633261-57E9-4F5F-87C7-FD80C997FC2C}"/>
              </a:ext>
            </a:extLst>
          </p:cNvPr>
          <p:cNvSpPr txBox="1">
            <a:spLocks/>
          </p:cNvSpPr>
          <p:nvPr/>
        </p:nvSpPr>
        <p:spPr>
          <a:xfrm>
            <a:off x="0" y="0"/>
            <a:ext cx="3189383"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テーマの選定理由・特性</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60" y="1762048"/>
            <a:ext cx="8536710" cy="27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グループ化 11"/>
          <p:cNvGrpSpPr/>
          <p:nvPr/>
        </p:nvGrpSpPr>
        <p:grpSpPr>
          <a:xfrm>
            <a:off x="1280709" y="1404646"/>
            <a:ext cx="1032832" cy="336436"/>
            <a:chOff x="1707611" y="2412694"/>
            <a:chExt cx="1377109" cy="448581"/>
          </a:xfrm>
        </p:grpSpPr>
        <p:sp>
          <p:nvSpPr>
            <p:cNvPr id="19" name="正方形/長方形 18"/>
            <p:cNvSpPr/>
            <p:nvPr/>
          </p:nvSpPr>
          <p:spPr>
            <a:xfrm>
              <a:off x="1707611" y="2412694"/>
              <a:ext cx="1377109" cy="4186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799298" y="2430389"/>
              <a:ext cx="1272142" cy="430886"/>
            </a:xfrm>
            <a:prstGeom prst="rect">
              <a:avLst/>
            </a:prstGeom>
            <a:noFill/>
          </p:spPr>
          <p:txBody>
            <a:bodyPr wrap="none" rtlCol="0">
              <a:spAutoFit/>
            </a:bodyPr>
            <a:lstStyle/>
            <a:p>
              <a:r>
                <a:rPr lang="ja-JP" altLang="en-US" sz="1500" b="1" dirty="0">
                  <a:latin typeface="Meiryo UI" panose="020B0604030504040204" pitchFamily="50" charset="-128"/>
                  <a:ea typeface="Meiryo UI" panose="020B0604030504040204" pitchFamily="50" charset="-128"/>
                </a:rPr>
                <a:t>完了時間</a:t>
              </a:r>
            </a:p>
          </p:txBody>
        </p:sp>
      </p:grpSp>
      <p:sp>
        <p:nvSpPr>
          <p:cNvPr id="17" name="テキスト ボックス 16"/>
          <p:cNvSpPr txBox="1"/>
          <p:nvPr/>
        </p:nvSpPr>
        <p:spPr>
          <a:xfrm>
            <a:off x="6910243" y="2252443"/>
            <a:ext cx="1411685" cy="484748"/>
          </a:xfrm>
          <a:prstGeom prst="rect">
            <a:avLst/>
          </a:prstGeom>
        </p:spPr>
        <p:style>
          <a:lnRef idx="1">
            <a:schemeClr val="accent2"/>
          </a:lnRef>
          <a:fillRef idx="3">
            <a:schemeClr val="accent2"/>
          </a:fillRef>
          <a:effectRef idx="2">
            <a:schemeClr val="accent2"/>
          </a:effectRef>
          <a:fontRef idx="minor">
            <a:schemeClr val="lt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計</a:t>
            </a:r>
            <a:r>
              <a:rPr lang="en-US" altLang="ja-JP" sz="2700" b="1" dirty="0">
                <a:latin typeface="Meiryo UI" panose="020B0604030504040204" pitchFamily="50" charset="-128"/>
                <a:ea typeface="Meiryo UI" panose="020B0604030504040204" pitchFamily="50" charset="-128"/>
              </a:rPr>
              <a:t>4</a:t>
            </a:r>
            <a:r>
              <a:rPr lang="ja-JP" altLang="en-US" sz="2700" b="1" dirty="0">
                <a:latin typeface="Meiryo UI" panose="020B0604030504040204" pitchFamily="50" charset="-128"/>
                <a:ea typeface="Meiryo UI" panose="020B0604030504040204" pitchFamily="50" charset="-128"/>
              </a:rPr>
              <a:t>時間</a:t>
            </a:r>
          </a:p>
        </p:txBody>
      </p:sp>
      <p:grpSp>
        <p:nvGrpSpPr>
          <p:cNvPr id="11" name="グループ化 10"/>
          <p:cNvGrpSpPr/>
          <p:nvPr/>
        </p:nvGrpSpPr>
        <p:grpSpPr>
          <a:xfrm>
            <a:off x="239614" y="1404649"/>
            <a:ext cx="1032832" cy="328173"/>
            <a:chOff x="319485" y="2412694"/>
            <a:chExt cx="1377109" cy="437563"/>
          </a:xfrm>
        </p:grpSpPr>
        <p:sp>
          <p:nvSpPr>
            <p:cNvPr id="2" name="正方形/長方形 1"/>
            <p:cNvSpPr/>
            <p:nvPr/>
          </p:nvSpPr>
          <p:spPr>
            <a:xfrm>
              <a:off x="319485" y="2412694"/>
              <a:ext cx="1377109" cy="4186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89138" y="2419371"/>
              <a:ext cx="1272142" cy="430886"/>
            </a:xfrm>
            <a:prstGeom prst="rect">
              <a:avLst/>
            </a:prstGeom>
            <a:noFill/>
          </p:spPr>
          <p:txBody>
            <a:bodyPr wrap="none" rtlCol="0">
              <a:spAutoFit/>
            </a:bodyPr>
            <a:lstStyle/>
            <a:p>
              <a:r>
                <a:rPr lang="ja-JP" altLang="en-US" sz="1500" b="1" dirty="0">
                  <a:latin typeface="Meiryo UI" panose="020B0604030504040204" pitchFamily="50" charset="-128"/>
                  <a:ea typeface="Meiryo UI" panose="020B0604030504040204" pitchFamily="50" charset="-128"/>
                </a:rPr>
                <a:t>着手時間</a:t>
              </a:r>
            </a:p>
          </p:txBody>
        </p:sp>
      </p:grpSp>
      <p:sp>
        <p:nvSpPr>
          <p:cNvPr id="8" name="フレーム 7"/>
          <p:cNvSpPr/>
          <p:nvPr/>
        </p:nvSpPr>
        <p:spPr>
          <a:xfrm>
            <a:off x="198301" y="1875617"/>
            <a:ext cx="1082407" cy="17351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
        <p:nvSpPr>
          <p:cNvPr id="23" name="フレーム 22"/>
          <p:cNvSpPr/>
          <p:nvPr/>
        </p:nvSpPr>
        <p:spPr>
          <a:xfrm>
            <a:off x="1255920" y="1751677"/>
            <a:ext cx="1082407" cy="17351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
        <p:nvSpPr>
          <p:cNvPr id="24" name="テキスト ボックス 23"/>
          <p:cNvSpPr txBox="1"/>
          <p:nvPr/>
        </p:nvSpPr>
        <p:spPr>
          <a:xfrm>
            <a:off x="3668620" y="2244181"/>
            <a:ext cx="2063306" cy="484748"/>
          </a:xfrm>
          <a:prstGeom prst="rect">
            <a:avLst/>
          </a:prstGeom>
        </p:spPr>
        <p:style>
          <a:lnRef idx="1">
            <a:schemeClr val="accent4"/>
          </a:lnRef>
          <a:fillRef idx="3">
            <a:schemeClr val="accent4"/>
          </a:fillRef>
          <a:effectRef idx="2">
            <a:schemeClr val="accent4"/>
          </a:effectRef>
          <a:fontRef idx="minor">
            <a:schemeClr val="lt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建浴で</a:t>
            </a:r>
            <a:r>
              <a:rPr lang="en-US" altLang="ja-JP" sz="2700" b="1" dirty="0">
                <a:latin typeface="Meiryo UI" panose="020B0604030504040204" pitchFamily="50" charset="-128"/>
                <a:ea typeface="Meiryo UI" panose="020B0604030504040204" pitchFamily="50" charset="-128"/>
              </a:rPr>
              <a:t>3</a:t>
            </a:r>
            <a:r>
              <a:rPr lang="ja-JP" altLang="en-US" sz="2700" b="1" dirty="0">
                <a:latin typeface="Meiryo UI" panose="020B0604030504040204" pitchFamily="50" charset="-128"/>
                <a:ea typeface="Meiryo UI" panose="020B0604030504040204" pitchFamily="50" charset="-128"/>
              </a:rPr>
              <a:t>時間</a:t>
            </a:r>
          </a:p>
        </p:txBody>
      </p:sp>
      <p:sp>
        <p:nvSpPr>
          <p:cNvPr id="14" name="正方形/長方形 13"/>
          <p:cNvSpPr/>
          <p:nvPr/>
        </p:nvSpPr>
        <p:spPr>
          <a:xfrm>
            <a:off x="3478277" y="1085272"/>
            <a:ext cx="2195006" cy="355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kumimoji="1" lang="ja-JP" altLang="en-US" dirty="0">
                <a:latin typeface="HGP創英角ｺﾞｼｯｸUB" panose="020B0900000000000000" pitchFamily="50" charset="-128"/>
                <a:ea typeface="HGP創英角ｺﾞｼｯｸUB" panose="020B0900000000000000" pitchFamily="50" charset="-128"/>
              </a:rPr>
              <a:t>データ管理システムの記録</a:t>
            </a:r>
          </a:p>
        </p:txBody>
      </p:sp>
      <p:sp>
        <p:nvSpPr>
          <p:cNvPr id="20" name="加算記号 19"/>
          <p:cNvSpPr/>
          <p:nvPr/>
        </p:nvSpPr>
        <p:spPr>
          <a:xfrm>
            <a:off x="2941508" y="2230904"/>
            <a:ext cx="545335" cy="5205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21" name="等号 20"/>
          <p:cNvSpPr/>
          <p:nvPr/>
        </p:nvSpPr>
        <p:spPr>
          <a:xfrm>
            <a:off x="6040000" y="2272221"/>
            <a:ext cx="512285" cy="42139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tx1"/>
              </a:solidFill>
            </a:endParaRPr>
          </a:p>
        </p:txBody>
      </p:sp>
      <p:sp>
        <p:nvSpPr>
          <p:cNvPr id="25" name="テキスト ボックス 24"/>
          <p:cNvSpPr txBox="1"/>
          <p:nvPr/>
        </p:nvSpPr>
        <p:spPr>
          <a:xfrm>
            <a:off x="4596788" y="4575223"/>
            <a:ext cx="4101123" cy="484748"/>
          </a:xfrm>
          <a:prstGeom prst="rect">
            <a:avLst/>
          </a:prstGeom>
        </p:spPr>
        <p:style>
          <a:lnRef idx="1">
            <a:schemeClr val="accent4"/>
          </a:lnRef>
          <a:fillRef idx="2">
            <a:schemeClr val="accent4"/>
          </a:fillRef>
          <a:effectRef idx="1">
            <a:schemeClr val="accent4"/>
          </a:effectRef>
          <a:fontRef idx="minor">
            <a:schemeClr val="dk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引抜きへの材料供給が停止</a:t>
            </a:r>
            <a:endParaRPr lang="en-US" altLang="ja-JP" sz="2700" b="1"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799" y="2874541"/>
            <a:ext cx="2210258" cy="1657694"/>
          </a:xfrm>
          <a:prstGeom prst="rect">
            <a:avLst/>
          </a:prstGeom>
          <a:ln w="38100">
            <a:solidFill>
              <a:schemeClr val="tx1"/>
            </a:solidFill>
          </a:ln>
        </p:spPr>
      </p:pic>
      <p:sp>
        <p:nvSpPr>
          <p:cNvPr id="30" name="正方形/長方形 29"/>
          <p:cNvSpPr/>
          <p:nvPr/>
        </p:nvSpPr>
        <p:spPr>
          <a:xfrm>
            <a:off x="67548" y="2824974"/>
            <a:ext cx="4212505" cy="2263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31" name="テキスト ボックス 30"/>
          <p:cNvSpPr txBox="1"/>
          <p:nvPr/>
        </p:nvSpPr>
        <p:spPr>
          <a:xfrm>
            <a:off x="236936" y="4574372"/>
            <a:ext cx="3842639" cy="484748"/>
          </a:xfrm>
          <a:prstGeom prst="rect">
            <a:avLst/>
          </a:prstGeom>
        </p:spPr>
        <p:style>
          <a:lnRef idx="1">
            <a:schemeClr val="dk1"/>
          </a:lnRef>
          <a:fillRef idx="2">
            <a:schemeClr val="dk1"/>
          </a:fillRef>
          <a:effectRef idx="1">
            <a:schemeClr val="dk1"/>
          </a:effectRef>
          <a:fontRef idx="minor">
            <a:schemeClr val="dk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熱処理の枠が足りなくなる</a:t>
            </a:r>
          </a:p>
        </p:txBody>
      </p:sp>
      <p:sp>
        <p:nvSpPr>
          <p:cNvPr id="33" name="テキスト ボックス 32"/>
          <p:cNvSpPr txBox="1"/>
          <p:nvPr/>
        </p:nvSpPr>
        <p:spPr>
          <a:xfrm>
            <a:off x="2749493" y="2875922"/>
            <a:ext cx="1177245" cy="484748"/>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前工程</a:t>
            </a:r>
          </a:p>
        </p:txBody>
      </p:sp>
      <p:sp>
        <p:nvSpPr>
          <p:cNvPr id="34" name="テキスト ボックス 33"/>
          <p:cNvSpPr txBox="1"/>
          <p:nvPr/>
        </p:nvSpPr>
        <p:spPr>
          <a:xfrm>
            <a:off x="7128694" y="3636086"/>
            <a:ext cx="1787990" cy="484748"/>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引抜き工程</a:t>
            </a:r>
          </a:p>
        </p:txBody>
      </p:sp>
      <p:sp>
        <p:nvSpPr>
          <p:cNvPr id="35" name="テキスト ボックス 34"/>
          <p:cNvSpPr txBox="1"/>
          <p:nvPr/>
        </p:nvSpPr>
        <p:spPr>
          <a:xfrm>
            <a:off x="7483993" y="2884704"/>
            <a:ext cx="1177245" cy="484748"/>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後工程</a:t>
            </a:r>
          </a:p>
        </p:txBody>
      </p:sp>
      <p:sp>
        <p:nvSpPr>
          <p:cNvPr id="36" name="テキスト ボックス 35"/>
          <p:cNvSpPr txBox="1"/>
          <p:nvPr/>
        </p:nvSpPr>
        <p:spPr>
          <a:xfrm>
            <a:off x="2749493" y="3708223"/>
            <a:ext cx="1177245" cy="484748"/>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r>
              <a:rPr lang="ja-JP" altLang="en-US" sz="2700" b="1" dirty="0">
                <a:latin typeface="Meiryo UI" panose="020B0604030504040204" pitchFamily="50" charset="-128"/>
                <a:ea typeface="Meiryo UI" panose="020B0604030504040204" pitchFamily="50" charset="-128"/>
              </a:rPr>
              <a:t>熱処理</a:t>
            </a:r>
          </a:p>
        </p:txBody>
      </p:sp>
      <p:sp>
        <p:nvSpPr>
          <p:cNvPr id="3" name="正方形/長方形 2"/>
          <p:cNvSpPr/>
          <p:nvPr/>
        </p:nvSpPr>
        <p:spPr>
          <a:xfrm>
            <a:off x="8321928" y="2049133"/>
            <a:ext cx="34289"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p>
        </p:txBody>
      </p:sp>
      <p:sp>
        <p:nvSpPr>
          <p:cNvPr id="7" name="正方形/長方形 6"/>
          <p:cNvSpPr/>
          <p:nvPr/>
        </p:nvSpPr>
        <p:spPr>
          <a:xfrm>
            <a:off x="8072615" y="1916930"/>
            <a:ext cx="588623" cy="115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a:solidFill>
                <a:schemeClr val="bg1"/>
              </a:solidFill>
            </a:endParaRPr>
          </a:p>
        </p:txBody>
      </p:sp>
      <p:pic>
        <p:nvPicPr>
          <p:cNvPr id="38" name="Picture 3" descr="P10307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827" y="2889900"/>
            <a:ext cx="2210765" cy="1610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正方形/長方形 8">
            <a:extLst>
              <a:ext uri="{FF2B5EF4-FFF2-40B4-BE49-F238E27FC236}">
                <a16:creationId xmlns:a16="http://schemas.microsoft.com/office/drawing/2014/main" id="{7D68B2C9-B572-33E0-5DA3-0CE4D3976D8E}"/>
              </a:ext>
            </a:extLst>
          </p:cNvPr>
          <p:cNvSpPr/>
          <p:nvPr/>
        </p:nvSpPr>
        <p:spPr>
          <a:xfrm>
            <a:off x="3995737" y="1788319"/>
            <a:ext cx="1545431" cy="872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chemeClr val="bg1"/>
                </a:solidFill>
              </a:ln>
              <a:solidFill>
                <a:schemeClr val="bg1"/>
              </a:solidFill>
            </a:endParaRPr>
          </a:p>
        </p:txBody>
      </p:sp>
      <p:sp>
        <p:nvSpPr>
          <p:cNvPr id="22" name="正方形/長方形 21">
            <a:extLst>
              <a:ext uri="{FF2B5EF4-FFF2-40B4-BE49-F238E27FC236}">
                <a16:creationId xmlns:a16="http://schemas.microsoft.com/office/drawing/2014/main" id="{95228C01-5162-6BFF-329C-2F6EF40BC57D}"/>
              </a:ext>
            </a:extLst>
          </p:cNvPr>
          <p:cNvSpPr/>
          <p:nvPr/>
        </p:nvSpPr>
        <p:spPr>
          <a:xfrm>
            <a:off x="3995736" y="1932596"/>
            <a:ext cx="1545431" cy="872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bg1"/>
                </a:solidFill>
              </a:ln>
              <a:solidFill>
                <a:schemeClr val="bg1"/>
              </a:solidFill>
            </a:endParaRPr>
          </a:p>
        </p:txBody>
      </p:sp>
      <p:sp>
        <p:nvSpPr>
          <p:cNvPr id="26" name="テキスト ボックス 25">
            <a:extLst>
              <a:ext uri="{FF2B5EF4-FFF2-40B4-BE49-F238E27FC236}">
                <a16:creationId xmlns:a16="http://schemas.microsoft.com/office/drawing/2014/main" id="{666CE291-98BB-758E-9D04-BD8C2307581A}"/>
              </a:ext>
            </a:extLst>
          </p:cNvPr>
          <p:cNvSpPr txBox="1"/>
          <p:nvPr/>
        </p:nvSpPr>
        <p:spPr>
          <a:xfrm>
            <a:off x="4738339" y="1725158"/>
            <a:ext cx="415498" cy="200055"/>
          </a:xfrm>
          <a:prstGeom prst="rect">
            <a:avLst/>
          </a:prstGeom>
          <a:noFill/>
        </p:spPr>
        <p:txBody>
          <a:bodyPr wrap="none" rtlCol="0">
            <a:spAutoFit/>
          </a:bodyPr>
          <a:lstStyle/>
          <a:p>
            <a:r>
              <a:rPr lang="ja-JP" altLang="en-US" sz="700" dirty="0"/>
              <a:t>型番</a:t>
            </a:r>
            <a:r>
              <a:rPr lang="en-US" altLang="ja-JP" sz="700" dirty="0"/>
              <a:t>A</a:t>
            </a:r>
            <a:endParaRPr kumimoji="1" lang="en-US" altLang="ja-JP" sz="700" dirty="0"/>
          </a:p>
        </p:txBody>
      </p:sp>
      <p:sp>
        <p:nvSpPr>
          <p:cNvPr id="27" name="テキスト ボックス 26">
            <a:extLst>
              <a:ext uri="{FF2B5EF4-FFF2-40B4-BE49-F238E27FC236}">
                <a16:creationId xmlns:a16="http://schemas.microsoft.com/office/drawing/2014/main" id="{141D3A09-8AAA-6384-4D76-FBA437CD23A6}"/>
              </a:ext>
            </a:extLst>
          </p:cNvPr>
          <p:cNvSpPr txBox="1"/>
          <p:nvPr/>
        </p:nvSpPr>
        <p:spPr>
          <a:xfrm>
            <a:off x="4738339" y="1876217"/>
            <a:ext cx="415498" cy="200055"/>
          </a:xfrm>
          <a:prstGeom prst="rect">
            <a:avLst/>
          </a:prstGeom>
          <a:noFill/>
        </p:spPr>
        <p:txBody>
          <a:bodyPr wrap="none" rtlCol="0">
            <a:spAutoFit/>
          </a:bodyPr>
          <a:lstStyle/>
          <a:p>
            <a:r>
              <a:rPr lang="ja-JP" altLang="en-US" sz="700" dirty="0"/>
              <a:t>型番</a:t>
            </a:r>
            <a:r>
              <a:rPr lang="en-US" altLang="ja-JP" sz="700" dirty="0"/>
              <a:t>B</a:t>
            </a:r>
            <a:endParaRPr kumimoji="1" lang="en-US" altLang="ja-JP" sz="700" dirty="0"/>
          </a:p>
        </p:txBody>
      </p:sp>
    </p:spTree>
    <p:extLst>
      <p:ext uri="{BB962C8B-B14F-4D97-AF65-F5344CB8AC3E}">
        <p14:creationId xmlns:p14="http://schemas.microsoft.com/office/powerpoint/2010/main" val="4055941719"/>
      </p:ext>
    </p:extLst>
  </p:cSld>
  <p:clrMapOvr>
    <a:masterClrMapping/>
  </p:clrMapOvr>
  <mc:AlternateContent xmlns:mc="http://schemas.openxmlformats.org/markup-compatibility/2006" xmlns:p14="http://schemas.microsoft.com/office/powerpoint/2010/main">
    <mc:Choice Requires="p14">
      <p:transition spd="slow" p14:dur="2000" advTm="19551"/>
    </mc:Choice>
    <mc:Fallback xmlns="">
      <p:transition spd="slow" advTm="1955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99152" y="884072"/>
            <a:ext cx="8791461" cy="1826078"/>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テーマの選定</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200760" y="694008"/>
            <a:ext cx="1879334" cy="388377"/>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ja-JP" altLang="en-US"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eiryo UI" panose="020B0604030504040204" pitchFamily="50" charset="-128"/>
                <a:ea typeface="Meiryo UI" panose="020B0604030504040204" pitchFamily="50" charset="-128"/>
              </a:rPr>
              <a:t>前回の反省点</a:t>
            </a:r>
          </a:p>
        </p:txBody>
      </p:sp>
      <p:sp>
        <p:nvSpPr>
          <p:cNvPr id="18" name="テキスト ボックス 17"/>
          <p:cNvSpPr txBox="1"/>
          <p:nvPr/>
        </p:nvSpPr>
        <p:spPr>
          <a:xfrm>
            <a:off x="266288" y="1277485"/>
            <a:ext cx="5715748" cy="392415"/>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2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・テーマに難航し、進行が止まる場面が多々あった</a:t>
            </a:r>
            <a:r>
              <a:rPr lang="ja-JP" altLang="en-US"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a:t>
            </a:r>
            <a:endParaRPr lang="en-US" altLang="ja-JP"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268628" y="2220587"/>
            <a:ext cx="5896085" cy="346249"/>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・役割分担が出来ていなかった為、連携がうまく取れなかった。</a:t>
            </a:r>
            <a:endParaRPr lang="ja-JP" altLang="en-US" sz="15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64409" y="1774392"/>
            <a:ext cx="6641482" cy="346249"/>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・目標達成したが、グラフやデータ取りの内容が薄く、分かりにくかった。</a:t>
            </a:r>
            <a:endParaRPr lang="ja-JP" altLang="en-US" sz="15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518019" y="687865"/>
            <a:ext cx="5690500"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2100" dirty="0">
                <a:latin typeface="HGP創英角ｺﾞｼｯｸUB" panose="020B0900000000000000" pitchFamily="50" charset="-128"/>
                <a:ea typeface="HGP創英角ｺﾞｼｯｸUB" panose="020B0900000000000000" pitchFamily="50" charset="-128"/>
              </a:rPr>
              <a:t>テーマ　高額消耗品見直しによる番線使用量削減</a:t>
            </a:r>
            <a:endParaRPr lang="en-US" altLang="ja-JP" sz="2100" dirty="0">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99152" y="3131513"/>
            <a:ext cx="8791461" cy="1826078"/>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正方形/長方形 15"/>
          <p:cNvSpPr/>
          <p:nvPr/>
        </p:nvSpPr>
        <p:spPr>
          <a:xfrm>
            <a:off x="200760" y="2941449"/>
            <a:ext cx="939667" cy="388377"/>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r>
              <a:rPr lang="ja-JP" altLang="en-US" sz="2100" b="1" dirty="0">
                <a:ln w="10541" cmpd="sng">
                  <a:solidFill>
                    <a:schemeClr val="bg1"/>
                  </a:solidFill>
                  <a:prstDash val="solid"/>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Meiryo UI" panose="020B0604030504040204" pitchFamily="50" charset="-128"/>
                <a:ea typeface="Meiryo UI" panose="020B0604030504040204" pitchFamily="50" charset="-128"/>
              </a:rPr>
              <a:t>今回</a:t>
            </a:r>
          </a:p>
        </p:txBody>
      </p:sp>
      <p:sp>
        <p:nvSpPr>
          <p:cNvPr id="19" name="テキスト ボックス 18"/>
          <p:cNvSpPr txBox="1"/>
          <p:nvPr/>
        </p:nvSpPr>
        <p:spPr>
          <a:xfrm>
            <a:off x="266287" y="3524926"/>
            <a:ext cx="7033416" cy="392415"/>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21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・比較的手順の細分化も出来、原因追及する際も明確である</a:t>
            </a:r>
            <a:r>
              <a:rPr lang="ja-JP" altLang="en-US"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a:t>
            </a:r>
            <a:endParaRPr lang="en-US" altLang="ja-JP"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68628" y="4468028"/>
            <a:ext cx="5686958" cy="346249"/>
          </a:xfrm>
          <a:prstGeom prst="rect">
            <a:avLst/>
          </a:prstGeom>
          <a:noFill/>
        </p:spPr>
        <p:txBody>
          <a:bodyPr wrap="squar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・応援等で作業している為、全メンバーで進められる。</a:t>
            </a:r>
            <a:endParaRPr lang="ja-JP" altLang="en-US" sz="15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264409" y="4021833"/>
            <a:ext cx="5670062" cy="346249"/>
          </a:xfrm>
          <a:prstGeom prst="rect">
            <a:avLst/>
          </a:prstGeom>
          <a:noFill/>
        </p:spPr>
        <p:txBody>
          <a:bodyPr wrap="non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18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rPr>
              <a:t>・今までの時間などでデータが取りやすく、グラフ化しやすい。</a:t>
            </a:r>
            <a:endParaRPr lang="ja-JP" altLang="en-US" sz="1500" b="1" dirty="0">
              <a:ln w="12700" cmpd="sng">
                <a:solidFill>
                  <a:schemeClr val="tx1"/>
                </a:solidFill>
                <a:prstDash val="solid"/>
                <a:miter lim="800000"/>
              </a:ln>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787729" y="2935306"/>
            <a:ext cx="5151090" cy="392415"/>
          </a:xfrm>
          <a:prstGeom prst="rect">
            <a:avLst/>
          </a:prstGeom>
        </p:spPr>
        <p:style>
          <a:lnRef idx="2">
            <a:schemeClr val="dk1"/>
          </a:lnRef>
          <a:fillRef idx="1">
            <a:schemeClr val="lt1"/>
          </a:fillRef>
          <a:effectRef idx="0">
            <a:schemeClr val="dk1"/>
          </a:effectRef>
          <a:fontRef idx="minor">
            <a:schemeClr val="dk1"/>
          </a:fontRef>
        </p:style>
        <p:txBody>
          <a:bodyPr wrap="none" lIns="68580" tIns="34290" rIns="68580" bIns="34290" rtlCol="0">
            <a:spAutoFit/>
          </a:bodyPr>
          <a:lstStyle/>
          <a:p>
            <a:pPr algn="ctr"/>
            <a:r>
              <a:rPr lang="ja-JP" altLang="en-US" sz="2100" dirty="0">
                <a:latin typeface="HGP創英角ｺﾞｼｯｸUB" panose="020B0900000000000000" pitchFamily="50" charset="-128"/>
                <a:ea typeface="HGP創英角ｺﾞｼｯｸUB" panose="020B0900000000000000" pitchFamily="50" charset="-128"/>
              </a:rPr>
              <a:t>テーマ　</a:t>
            </a:r>
            <a:r>
              <a:rPr kumimoji="1" lang="ja-JP" altLang="en-US" sz="2100" dirty="0">
                <a:latin typeface="HGP創英角ｺﾞｼｯｸUB" panose="020B0900000000000000" pitchFamily="50" charset="-128"/>
                <a:ea typeface="HGP創英角ｺﾞｼｯｸUB" panose="020B0900000000000000" pitchFamily="50" charset="-128"/>
              </a:rPr>
              <a:t>建浴準備見直しによる作業時間削減</a:t>
            </a:r>
            <a:endParaRPr kumimoji="1" lang="en-US" altLang="ja-JP" sz="21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30459936"/>
      </p:ext>
    </p:extLst>
  </p:cSld>
  <p:clrMapOvr>
    <a:masterClrMapping/>
  </p:clrMapOvr>
  <mc:AlternateContent xmlns:mc="http://schemas.openxmlformats.org/markup-compatibility/2006" xmlns:p14="http://schemas.microsoft.com/office/powerpoint/2010/main">
    <mc:Choice Requires="p14">
      <p:transition spd="slow" p14:dur="2000" advTm="7515"/>
    </mc:Choice>
    <mc:Fallback xmlns="">
      <p:transition spd="slow" advTm="751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87133" y="303466"/>
            <a:ext cx="8961997" cy="5479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dirty="0"/>
          </a:p>
        </p:txBody>
      </p:sp>
      <p:graphicFrame>
        <p:nvGraphicFramePr>
          <p:cNvPr id="107" name="表 106"/>
          <p:cNvGraphicFramePr>
            <a:graphicFrameLocks noGrp="1"/>
          </p:cNvGraphicFramePr>
          <p:nvPr>
            <p:extLst>
              <p:ext uri="{D42A27DB-BD31-4B8C-83A1-F6EECF244321}">
                <p14:modId xmlns:p14="http://schemas.microsoft.com/office/powerpoint/2010/main" val="3440748680"/>
              </p:ext>
            </p:extLst>
          </p:nvPr>
        </p:nvGraphicFramePr>
        <p:xfrm>
          <a:off x="855026" y="453899"/>
          <a:ext cx="7151916" cy="3823231"/>
        </p:xfrm>
        <a:graphic>
          <a:graphicData uri="http://schemas.openxmlformats.org/drawingml/2006/table">
            <a:tbl>
              <a:tblPr/>
              <a:tblGrid>
                <a:gridCol w="400424">
                  <a:extLst>
                    <a:ext uri="{9D8B030D-6E8A-4147-A177-3AD203B41FA5}">
                      <a16:colId xmlns:a16="http://schemas.microsoft.com/office/drawing/2014/main" val="20000"/>
                    </a:ext>
                  </a:extLst>
                </a:gridCol>
                <a:gridCol w="1218309">
                  <a:extLst>
                    <a:ext uri="{9D8B030D-6E8A-4147-A177-3AD203B41FA5}">
                      <a16:colId xmlns:a16="http://schemas.microsoft.com/office/drawing/2014/main" val="20001"/>
                    </a:ext>
                  </a:extLst>
                </a:gridCol>
                <a:gridCol w="613416">
                  <a:extLst>
                    <a:ext uri="{9D8B030D-6E8A-4147-A177-3AD203B41FA5}">
                      <a16:colId xmlns:a16="http://schemas.microsoft.com/office/drawing/2014/main" val="20002"/>
                    </a:ext>
                  </a:extLst>
                </a:gridCol>
                <a:gridCol w="613416">
                  <a:extLst>
                    <a:ext uri="{9D8B030D-6E8A-4147-A177-3AD203B41FA5}">
                      <a16:colId xmlns:a16="http://schemas.microsoft.com/office/drawing/2014/main" val="20003"/>
                    </a:ext>
                  </a:extLst>
                </a:gridCol>
                <a:gridCol w="613416">
                  <a:extLst>
                    <a:ext uri="{9D8B030D-6E8A-4147-A177-3AD203B41FA5}">
                      <a16:colId xmlns:a16="http://schemas.microsoft.com/office/drawing/2014/main" val="20004"/>
                    </a:ext>
                  </a:extLst>
                </a:gridCol>
                <a:gridCol w="613416">
                  <a:extLst>
                    <a:ext uri="{9D8B030D-6E8A-4147-A177-3AD203B41FA5}">
                      <a16:colId xmlns:a16="http://schemas.microsoft.com/office/drawing/2014/main" val="20005"/>
                    </a:ext>
                  </a:extLst>
                </a:gridCol>
                <a:gridCol w="613416">
                  <a:extLst>
                    <a:ext uri="{9D8B030D-6E8A-4147-A177-3AD203B41FA5}">
                      <a16:colId xmlns:a16="http://schemas.microsoft.com/office/drawing/2014/main" val="20006"/>
                    </a:ext>
                  </a:extLst>
                </a:gridCol>
                <a:gridCol w="613416">
                  <a:extLst>
                    <a:ext uri="{9D8B030D-6E8A-4147-A177-3AD203B41FA5}">
                      <a16:colId xmlns:a16="http://schemas.microsoft.com/office/drawing/2014/main" val="20007"/>
                    </a:ext>
                  </a:extLst>
                </a:gridCol>
                <a:gridCol w="613416">
                  <a:extLst>
                    <a:ext uri="{9D8B030D-6E8A-4147-A177-3AD203B41FA5}">
                      <a16:colId xmlns:a16="http://schemas.microsoft.com/office/drawing/2014/main" val="20008"/>
                    </a:ext>
                  </a:extLst>
                </a:gridCol>
                <a:gridCol w="613416">
                  <a:extLst>
                    <a:ext uri="{9D8B030D-6E8A-4147-A177-3AD203B41FA5}">
                      <a16:colId xmlns:a16="http://schemas.microsoft.com/office/drawing/2014/main" val="20009"/>
                    </a:ext>
                  </a:extLst>
                </a:gridCol>
                <a:gridCol w="625855">
                  <a:extLst>
                    <a:ext uri="{9D8B030D-6E8A-4147-A177-3AD203B41FA5}">
                      <a16:colId xmlns:a16="http://schemas.microsoft.com/office/drawing/2014/main" val="20010"/>
                    </a:ext>
                  </a:extLst>
                </a:gridCol>
              </a:tblGrid>
              <a:tr h="457628">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No</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ja-JP" altLang="en-US" sz="1400" b="1" i="0" u="none" strike="noStrike" dirty="0">
                          <a:solidFill>
                            <a:schemeClr val="bg1">
                              <a:lumMod val="9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実施項目</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担当者</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altLang="ja-JP"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10</a:t>
                      </a: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月</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altLang="ja-JP"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11</a:t>
                      </a: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月</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altLang="ja-JP"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12</a:t>
                      </a: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月</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altLang="ja-JP"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a:t>
                      </a: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月</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altLang="ja-JP"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2</a:t>
                      </a: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月</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altLang="ja-JP"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3</a:t>
                      </a: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月</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計画</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ja-JP" altLang="en-US" sz="1400" b="1" i="0" u="none" strike="noStrike"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完了</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336768">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テーマ選定</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全員</a:t>
                      </a:r>
                      <a:endPar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10/20</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10/7</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6374">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2</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活動計画</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塩澤</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10/24</a:t>
                      </a:r>
                      <a:endPar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10/13</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768">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3</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現状把握</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江葉</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12/24</a:t>
                      </a:r>
                      <a:endPar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11/20</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3406">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4</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目標設定</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塩澤</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12/28</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12/14</a:t>
                      </a:r>
                      <a:endParaRPr lang="ja-JP" altLang="en-US" sz="1400" b="1" dirty="0"/>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8447">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5</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要因解析</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全員</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1/24</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12/28</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6768">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6</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対策立案</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沖田</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2/12</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1/20</a:t>
                      </a:r>
                      <a:endParaRPr lang="ja-JP" altLang="en-US" sz="1400" b="1" dirty="0"/>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6768">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7</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対策実施</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深谷</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2/24</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2/14</a:t>
                      </a:r>
                      <a:endParaRPr lang="ja-JP" altLang="en-US" sz="1400" b="1" dirty="0"/>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36768">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8</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効果確認</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松浪</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3/15</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3/3</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36768">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9</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歯止め</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吉川</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3/27</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3/10</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36768">
                <a:tc>
                  <a:txBody>
                    <a:bodyPr/>
                    <a:lstStyle/>
                    <a:p>
                      <a:pPr algn="ctr" fontAlgn="ctr"/>
                      <a:r>
                        <a:rPr lang="en-US" altLang="ja-JP"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10</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まとめ</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400" b="1" i="0" u="none" strike="noStrike" dirty="0">
                          <a:solidFill>
                            <a:srgbClr val="00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椎原</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000000"/>
                          </a:solidFill>
                          <a:effectLst/>
                          <a:latin typeface="游ゴシック" panose="020B0400000000000000" pitchFamily="50" charset="-128"/>
                          <a:ea typeface="游ゴシック" panose="020B0400000000000000" pitchFamily="50" charset="-128"/>
                        </a:rPr>
                        <a:t>3/27</a:t>
                      </a: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n-US" altLang="ja-JP" sz="1400" b="1" dirty="0"/>
                        <a:t>3/10</a:t>
                      </a:r>
                      <a:endParaRPr lang="ja-JP" altLang="en-US" sz="1400" b="1" dirty="0"/>
                    </a:p>
                  </a:txBody>
                  <a:tcPr marL="5358" marR="5358" marT="6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cxnSp>
        <p:nvCxnSpPr>
          <p:cNvPr id="108" name="直線矢印コネクタ 107"/>
          <p:cNvCxnSpPr>
            <a:cxnSpLocks/>
          </p:cNvCxnSpPr>
          <p:nvPr/>
        </p:nvCxnSpPr>
        <p:spPr>
          <a:xfrm>
            <a:off x="3176263" y="966262"/>
            <a:ext cx="395288"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a:cxnSpLocks/>
          </p:cNvCxnSpPr>
          <p:nvPr/>
        </p:nvCxnSpPr>
        <p:spPr>
          <a:xfrm>
            <a:off x="3508633" y="1352735"/>
            <a:ext cx="122635"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cxnSpLocks/>
          </p:cNvCxnSpPr>
          <p:nvPr/>
        </p:nvCxnSpPr>
        <p:spPr>
          <a:xfrm>
            <a:off x="3709930" y="1674522"/>
            <a:ext cx="1135656"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a:cxnSpLocks/>
          </p:cNvCxnSpPr>
          <p:nvPr/>
        </p:nvCxnSpPr>
        <p:spPr>
          <a:xfrm>
            <a:off x="4580537" y="2027006"/>
            <a:ext cx="266700"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a:cxnSpLocks/>
          </p:cNvCxnSpPr>
          <p:nvPr/>
        </p:nvCxnSpPr>
        <p:spPr>
          <a:xfrm>
            <a:off x="4986338" y="2358492"/>
            <a:ext cx="561975"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cxnSpLocks/>
          </p:cNvCxnSpPr>
          <p:nvPr/>
        </p:nvCxnSpPr>
        <p:spPr>
          <a:xfrm>
            <a:off x="5633498" y="2686560"/>
            <a:ext cx="247650"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a:cxnSpLocks/>
          </p:cNvCxnSpPr>
          <p:nvPr/>
        </p:nvCxnSpPr>
        <p:spPr>
          <a:xfrm>
            <a:off x="5633499" y="3054129"/>
            <a:ext cx="511969"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a:cxnSpLocks/>
          </p:cNvCxnSpPr>
          <p:nvPr/>
        </p:nvCxnSpPr>
        <p:spPr>
          <a:xfrm>
            <a:off x="6355206" y="3315457"/>
            <a:ext cx="283369"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a:cxnSpLocks/>
          </p:cNvCxnSpPr>
          <p:nvPr/>
        </p:nvCxnSpPr>
        <p:spPr>
          <a:xfrm>
            <a:off x="6489510" y="3675784"/>
            <a:ext cx="246460"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a:cxnSpLocks/>
          </p:cNvCxnSpPr>
          <p:nvPr/>
        </p:nvCxnSpPr>
        <p:spPr>
          <a:xfrm>
            <a:off x="6502536" y="4040594"/>
            <a:ext cx="242888"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cxnSpLocks/>
          </p:cNvCxnSpPr>
          <p:nvPr/>
        </p:nvCxnSpPr>
        <p:spPr>
          <a:xfrm flipV="1">
            <a:off x="3774075" y="280250"/>
            <a:ext cx="425214" cy="5844"/>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372" name="テキスト ボックス 4"/>
          <p:cNvSpPr txBox="1">
            <a:spLocks noChangeArrowheads="1"/>
          </p:cNvSpPr>
          <p:nvPr/>
        </p:nvSpPr>
        <p:spPr bwMode="auto">
          <a:xfrm>
            <a:off x="4290854" y="100892"/>
            <a:ext cx="69651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800" b="1" spc="38"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GP創英角ﾎﾟｯﾌﾟ体" panose="040B0A00000000000000" pitchFamily="50" charset="-128"/>
                <a:ea typeface="HGP創英角ﾎﾟｯﾌﾟ体" panose="040B0A00000000000000" pitchFamily="50" charset="-128"/>
              </a:rPr>
              <a:t>計画</a:t>
            </a:r>
          </a:p>
        </p:txBody>
      </p:sp>
      <p:cxnSp>
        <p:nvCxnSpPr>
          <p:cNvPr id="42" name="直線矢印コネクタ 41"/>
          <p:cNvCxnSpPr>
            <a:cxnSpLocks/>
            <a:stCxn id="8372" idx="3"/>
          </p:cNvCxnSpPr>
          <p:nvPr/>
        </p:nvCxnSpPr>
        <p:spPr>
          <a:xfrm>
            <a:off x="4987369" y="274017"/>
            <a:ext cx="394257" cy="6647"/>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374" name="テキスト ボックス 43"/>
          <p:cNvSpPr txBox="1">
            <a:spLocks noChangeArrowheads="1"/>
          </p:cNvSpPr>
          <p:nvPr/>
        </p:nvSpPr>
        <p:spPr bwMode="auto">
          <a:xfrm>
            <a:off x="5442347" y="107428"/>
            <a:ext cx="6953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800" b="1" spc="38"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GP創英角ﾎﾟｯﾌﾟ体" panose="040B0A00000000000000" pitchFamily="50" charset="-128"/>
                <a:ea typeface="HGP創英角ﾎﾟｯﾌﾟ体" panose="040B0A00000000000000" pitchFamily="50" charset="-128"/>
              </a:rPr>
              <a:t>実施</a:t>
            </a:r>
          </a:p>
        </p:txBody>
      </p:sp>
      <p:cxnSp>
        <p:nvCxnSpPr>
          <p:cNvPr id="46" name="直線矢印コネクタ 45"/>
          <p:cNvCxnSpPr/>
          <p:nvPr/>
        </p:nvCxnSpPr>
        <p:spPr>
          <a:xfrm>
            <a:off x="6083476" y="302620"/>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376" name="テキスト ボックス 46"/>
          <p:cNvSpPr txBox="1">
            <a:spLocks noChangeArrowheads="1"/>
          </p:cNvSpPr>
          <p:nvPr/>
        </p:nvSpPr>
        <p:spPr bwMode="auto">
          <a:xfrm>
            <a:off x="6532961" y="129385"/>
            <a:ext cx="69651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lr>
                <a:schemeClr val="accent1"/>
              </a:buClr>
              <a:buSzPct val="8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800" b="1" spc="38"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GP創英角ﾎﾟｯﾌﾟ体" panose="040B0A00000000000000" pitchFamily="50" charset="-128"/>
                <a:ea typeface="HGP創英角ﾎﾟｯﾌﾟ体" panose="040B0A00000000000000" pitchFamily="50" charset="-128"/>
              </a:rPr>
              <a:t>資料</a:t>
            </a:r>
          </a:p>
        </p:txBody>
      </p:sp>
      <p:sp>
        <p:nvSpPr>
          <p:cNvPr id="29" name="タイトル 1">
            <a:extLst>
              <a:ext uri="{FF2B5EF4-FFF2-40B4-BE49-F238E27FC236}">
                <a16:creationId xmlns:a16="http://schemas.microsoft.com/office/drawing/2014/main" id="{65633261-57E9-4F5F-87C7-FD80C997FC2C}"/>
              </a:ext>
            </a:extLst>
          </p:cNvPr>
          <p:cNvSpPr txBox="1">
            <a:spLocks/>
          </p:cNvSpPr>
          <p:nvPr/>
        </p:nvSpPr>
        <p:spPr>
          <a:xfrm>
            <a:off x="0" y="0"/>
            <a:ext cx="2088356" cy="389334"/>
          </a:xfrm>
          <a:prstGeom prst="rect">
            <a:avLst/>
          </a:prstGeom>
          <a:noFill/>
          <a:ln>
            <a:noFill/>
          </a:ln>
        </p:spPr>
        <p:txBody>
          <a:bodyPr lIns="68580" tIns="34290" rIns="68580" bIns="34290"/>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fontAlgn="base">
              <a:spcBef>
                <a:spcPct val="0"/>
              </a:spcBef>
              <a:spcAft>
                <a:spcPct val="0"/>
              </a:spcAft>
              <a:defRPr kumimoji="1" sz="4400">
                <a:solidFill>
                  <a:schemeClr val="tx2"/>
                </a:solidFill>
                <a:latin typeface="Calibri" pitchFamily="34" charset="0"/>
                <a:ea typeface="ＭＳ Ｐゴシック" charset="-128"/>
              </a:defRPr>
            </a:lvl6pPr>
            <a:lvl7pPr marL="914400" algn="ctr" rtl="0" fontAlgn="base">
              <a:spcBef>
                <a:spcPct val="0"/>
              </a:spcBef>
              <a:spcAft>
                <a:spcPct val="0"/>
              </a:spcAft>
              <a:defRPr kumimoji="1" sz="4400">
                <a:solidFill>
                  <a:schemeClr val="tx2"/>
                </a:solidFill>
                <a:latin typeface="Calibri" pitchFamily="34" charset="0"/>
                <a:ea typeface="ＭＳ Ｐゴシック" charset="-128"/>
              </a:defRPr>
            </a:lvl7pPr>
            <a:lvl8pPr marL="1371600" algn="ctr" rtl="0" fontAlgn="base">
              <a:spcBef>
                <a:spcPct val="0"/>
              </a:spcBef>
              <a:spcAft>
                <a:spcPct val="0"/>
              </a:spcAft>
              <a:defRPr kumimoji="1" sz="4400">
                <a:solidFill>
                  <a:schemeClr val="tx2"/>
                </a:solidFill>
                <a:latin typeface="Calibri" pitchFamily="34" charset="0"/>
                <a:ea typeface="ＭＳ Ｐゴシック" charset="-128"/>
              </a:defRPr>
            </a:lvl8pPr>
            <a:lvl9pPr marL="1828800" algn="ctr" rtl="0" fontAlgn="base">
              <a:spcBef>
                <a:spcPct val="0"/>
              </a:spcBef>
              <a:spcAft>
                <a:spcPct val="0"/>
              </a:spcAft>
              <a:defRPr kumimoji="1" sz="4400">
                <a:solidFill>
                  <a:schemeClr val="tx2"/>
                </a:solidFill>
                <a:latin typeface="Calibri" pitchFamily="34" charset="0"/>
                <a:ea typeface="ＭＳ Ｐゴシック" charset="-128"/>
              </a:defRPr>
            </a:lvl9pPr>
          </a:lstStyle>
          <a:p>
            <a:pPr algn="l" eaLnBrk="1" fontAlgn="auto" hangingPunct="1">
              <a:spcAft>
                <a:spcPts val="0"/>
              </a:spcAft>
              <a:defRPr/>
            </a:pPr>
            <a:r>
              <a:rPr lang="ja-JP" altLang="en-US"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rPr>
              <a:t>活動計画</a:t>
            </a:r>
            <a:endParaRPr lang="en-US" altLang="ja-JP" sz="1800" kern="0" dirty="0">
              <a:ln>
                <a:solidFill>
                  <a:schemeClr val="accent3">
                    <a:lumMod val="50000"/>
                  </a:schemeClr>
                </a:solidFill>
              </a:ln>
              <a:solidFill>
                <a:srgbClr val="0000FF"/>
              </a:solidFill>
              <a:latin typeface="BIZ UDPゴシック" panose="020B0400000000000000" pitchFamily="50" charset="-128"/>
              <a:ea typeface="BIZ UDPゴシック" panose="020B0400000000000000" pitchFamily="50" charset="-128"/>
            </a:endParaRPr>
          </a:p>
        </p:txBody>
      </p:sp>
      <p:cxnSp>
        <p:nvCxnSpPr>
          <p:cNvPr id="52" name="直線矢印コネクタ 51"/>
          <p:cNvCxnSpPr>
            <a:cxnSpLocks/>
          </p:cNvCxnSpPr>
          <p:nvPr/>
        </p:nvCxnSpPr>
        <p:spPr>
          <a:xfrm>
            <a:off x="3242355" y="1421258"/>
            <a:ext cx="98718"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cxnSpLocks/>
          </p:cNvCxnSpPr>
          <p:nvPr/>
        </p:nvCxnSpPr>
        <p:spPr>
          <a:xfrm>
            <a:off x="3176263" y="1099014"/>
            <a:ext cx="98718"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305032" y="4480625"/>
            <a:ext cx="8519480" cy="6041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1993996" y="4563385"/>
            <a:ext cx="4971554" cy="438581"/>
          </a:xfrm>
          <a:prstGeom prst="rect">
            <a:avLst/>
          </a:prstGeom>
          <a:noFill/>
        </p:spPr>
        <p:txBody>
          <a:bodyPr wrap="none" lIns="68580" tIns="34290" rIns="68580" bIns="34290" rtlCol="0">
            <a:spAutoFit/>
          </a:bodyPr>
          <a:lstStyle/>
          <a:p>
            <a:r>
              <a:rPr lang="ja-JP" altLang="en-US" sz="2400" b="1" dirty="0">
                <a:latin typeface="Meiryo UI" panose="020B0604030504040204" pitchFamily="50" charset="-128"/>
                <a:ea typeface="Meiryo UI" panose="020B0604030504040204" pitchFamily="50" charset="-128"/>
              </a:rPr>
              <a:t>全体で計画よりも早めに活動が出来た</a:t>
            </a:r>
          </a:p>
        </p:txBody>
      </p:sp>
      <p:cxnSp>
        <p:nvCxnSpPr>
          <p:cNvPr id="28" name="直線矢印コネクタ 27"/>
          <p:cNvCxnSpPr/>
          <p:nvPr/>
        </p:nvCxnSpPr>
        <p:spPr>
          <a:xfrm flipV="1">
            <a:off x="3141972" y="1189822"/>
            <a:ext cx="154826" cy="1342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3224599" y="1517230"/>
            <a:ext cx="121775" cy="309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3397883" y="1872524"/>
            <a:ext cx="1167860" cy="30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4156973" y="2178242"/>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4564771" y="2546136"/>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4940453" y="2888543"/>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5562061" y="3211073"/>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5950205" y="3516791"/>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6161810" y="3872084"/>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6158078" y="4194328"/>
            <a:ext cx="39052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cxnSpLocks/>
          </p:cNvCxnSpPr>
          <p:nvPr/>
        </p:nvCxnSpPr>
        <p:spPr>
          <a:xfrm flipV="1">
            <a:off x="3362899" y="1784466"/>
            <a:ext cx="836390" cy="267"/>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a:cxnSpLocks/>
          </p:cNvCxnSpPr>
          <p:nvPr/>
        </p:nvCxnSpPr>
        <p:spPr>
          <a:xfrm>
            <a:off x="4156973" y="2114972"/>
            <a:ext cx="394257"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a:cxnSpLocks/>
          </p:cNvCxnSpPr>
          <p:nvPr/>
        </p:nvCxnSpPr>
        <p:spPr>
          <a:xfrm>
            <a:off x="4592415" y="2453741"/>
            <a:ext cx="351710"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cxnSpLocks/>
          </p:cNvCxnSpPr>
          <p:nvPr/>
        </p:nvCxnSpPr>
        <p:spPr>
          <a:xfrm>
            <a:off x="4944125" y="2785862"/>
            <a:ext cx="406286"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cxnSpLocks/>
          </p:cNvCxnSpPr>
          <p:nvPr/>
        </p:nvCxnSpPr>
        <p:spPr>
          <a:xfrm>
            <a:off x="5350411" y="3114210"/>
            <a:ext cx="568157"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p:cNvCxnSpPr>
          <p:nvPr/>
        </p:nvCxnSpPr>
        <p:spPr>
          <a:xfrm>
            <a:off x="5916486" y="3428733"/>
            <a:ext cx="457963"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cxnSpLocks/>
          </p:cNvCxnSpPr>
          <p:nvPr/>
        </p:nvCxnSpPr>
        <p:spPr>
          <a:xfrm>
            <a:off x="6158078" y="3792289"/>
            <a:ext cx="394257"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cxnSpLocks/>
          </p:cNvCxnSpPr>
          <p:nvPr/>
        </p:nvCxnSpPr>
        <p:spPr>
          <a:xfrm>
            <a:off x="6145468" y="4116148"/>
            <a:ext cx="403874"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793694"/>
      </p:ext>
    </p:extLst>
  </p:cSld>
  <p:clrMapOvr>
    <a:masterClrMapping/>
  </p:clrMapOvr>
  <mc:AlternateContent xmlns:mc="http://schemas.openxmlformats.org/markup-compatibility/2006" xmlns:p14="http://schemas.microsoft.com/office/powerpoint/2010/main">
    <mc:Choice Requires="p14">
      <p:transition spd="slow" p14:dur="2000" advTm="12962"/>
    </mc:Choice>
    <mc:Fallback xmlns="">
      <p:transition spd="slow" advTm="1296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5|8.6"/>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ags/tag4.xml><?xml version="1.0" encoding="utf-8"?>
<p:tagLst xmlns:a="http://schemas.openxmlformats.org/drawingml/2006/main" xmlns:r="http://schemas.openxmlformats.org/officeDocument/2006/relationships" xmlns:p="http://schemas.openxmlformats.org/presentationml/2006/main">
  <p:tag name="TIMING" val="|3.9|1.3|1.1|1.8|2.1"/>
</p:tagLst>
</file>

<file path=ppt/tags/tag5.xml><?xml version="1.0" encoding="utf-8"?>
<p:tagLst xmlns:a="http://schemas.openxmlformats.org/drawingml/2006/main" xmlns:r="http://schemas.openxmlformats.org/officeDocument/2006/relationships" xmlns:p="http://schemas.openxmlformats.org/presentationml/2006/main">
  <p:tag name="TIMING" val="|4.1|5.3"/>
</p:tagLst>
</file>

<file path=ppt/tags/tag6.xml><?xml version="1.0" encoding="utf-8"?>
<p:tagLst xmlns:a="http://schemas.openxmlformats.org/drawingml/2006/main" xmlns:r="http://schemas.openxmlformats.org/officeDocument/2006/relationships" xmlns:p="http://schemas.openxmlformats.org/presentationml/2006/main">
  <p:tag name="TIMING" val="|4.2"/>
</p:tagLst>
</file>

<file path=ppt/tags/tag7.xml><?xml version="1.0" encoding="utf-8"?>
<p:tagLst xmlns:a="http://schemas.openxmlformats.org/drawingml/2006/main" xmlns:r="http://schemas.openxmlformats.org/officeDocument/2006/relationships" xmlns:p="http://schemas.openxmlformats.org/presentationml/2006/main">
  <p:tag name="TIMING" val="|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13214</TotalTime>
  <Words>6545</Words>
  <Application>Microsoft Office PowerPoint</Application>
  <PresentationFormat>画面に合わせる (16:9)</PresentationFormat>
  <Paragraphs>1321</Paragraphs>
  <Slides>67</Slides>
  <Notes>67</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67</vt:i4>
      </vt:variant>
    </vt:vector>
  </HeadingPairs>
  <TitlesOfParts>
    <vt:vector size="83" baseType="lpstr">
      <vt:lpstr>BIZ UDPゴシック</vt:lpstr>
      <vt:lpstr>HGPｺﾞｼｯｸE</vt:lpstr>
      <vt:lpstr>HGP行書体</vt:lpstr>
      <vt:lpstr>HGP創英角ｺﾞｼｯｸUB</vt:lpstr>
      <vt:lpstr>HGP創英角ﾎﾟｯﾌﾟ体</vt:lpstr>
      <vt:lpstr>HGSｺﾞｼｯｸE</vt:lpstr>
      <vt:lpstr>HG明朝B</vt:lpstr>
      <vt:lpstr>Meiryo UI</vt:lpstr>
      <vt:lpstr>ＭＳ Ｐゴシック</vt:lpstr>
      <vt:lpstr>ＭＳ Ｐ明朝</vt:lpstr>
      <vt:lpstr>游ゴシック</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製造２Ｆ 会議室</dc:creator>
  <cp:lastModifiedBy>有吉 光</cp:lastModifiedBy>
  <cp:revision>1006</cp:revision>
  <cp:lastPrinted>2024-09-11T04:18:12Z</cp:lastPrinted>
  <dcterms:created xsi:type="dcterms:W3CDTF">2020-04-02T07:49:31Z</dcterms:created>
  <dcterms:modified xsi:type="dcterms:W3CDTF">2024-09-11T04:23:01Z</dcterms:modified>
</cp:coreProperties>
</file>