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6" r:id="rId4"/>
    <p:sldId id="272" r:id="rId5"/>
    <p:sldId id="273" r:id="rId6"/>
    <p:sldId id="277" r:id="rId7"/>
    <p:sldId id="275" r:id="rId8"/>
  </p:sldIdLst>
  <p:sldSz cx="9144000" cy="6858000" type="screen4x3"/>
  <p:notesSz cx="679132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62" autoAdjust="0"/>
    <p:restoredTop sz="72887" autoAdjust="0"/>
  </p:normalViewPr>
  <p:slideViewPr>
    <p:cSldViewPr>
      <p:cViewPr varScale="1">
        <p:scale>
          <a:sx n="84" d="100"/>
          <a:sy n="84" d="100"/>
        </p:scale>
        <p:origin x="177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31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71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86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95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90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45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5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34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8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88B72-3678-44DD-8766-3BD02389227E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84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2534816" cy="457200"/>
          </a:xfrm>
        </p:spPr>
        <p:txBody>
          <a:bodyPr>
            <a:normAutofit fontScale="90000"/>
          </a:bodyPr>
          <a:lstStyle/>
          <a:p>
            <a:r>
              <a:rPr lang="ja-JP" altLang="en-US" sz="28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グループの旗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■ｺｰｽＧＤ記録用紙（発表資料１）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2820" y="920751"/>
            <a:ext cx="3209060" cy="40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2000" u="sng" dirty="0">
                <a:latin typeface="ＭＳ Ｐゴシック" panose="020B0600070205080204" pitchFamily="50" charset="-128"/>
              </a:rPr>
              <a:t>D</a:t>
            </a:r>
            <a:r>
              <a:rPr lang="ja-JP" altLang="en-US" sz="2000" u="sng" dirty="0"/>
              <a:t>コース：　　　グループ　</a:t>
            </a:r>
          </a:p>
        </p:txBody>
      </p:sp>
      <p:graphicFrame>
        <p:nvGraphicFramePr>
          <p:cNvPr id="24064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673921"/>
              </p:ext>
            </p:extLst>
          </p:nvPr>
        </p:nvGraphicFramePr>
        <p:xfrm>
          <a:off x="353158" y="1524000"/>
          <a:ext cx="2694842" cy="1328738"/>
        </p:xfrm>
        <a:graphic>
          <a:graphicData uri="http://schemas.openxmlformats.org/drawingml/2006/table">
            <a:tbl>
              <a:tblPr/>
              <a:tblGrid>
                <a:gridCol w="269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916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3217985" y="685800"/>
            <a:ext cx="2954215" cy="216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997569" y="546101"/>
            <a:ext cx="1336431" cy="284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/>
              <a:t>シンボルマーク</a:t>
            </a:r>
          </a:p>
        </p:txBody>
      </p:sp>
      <p:graphicFrame>
        <p:nvGraphicFramePr>
          <p:cNvPr id="240655" name="Group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333590"/>
              </p:ext>
            </p:extLst>
          </p:nvPr>
        </p:nvGraphicFramePr>
        <p:xfrm>
          <a:off x="6397869" y="1282700"/>
          <a:ext cx="2555631" cy="1416050"/>
        </p:xfrm>
        <a:graphic>
          <a:graphicData uri="http://schemas.openxmlformats.org/drawingml/2006/table">
            <a:tbl>
              <a:tblPr/>
              <a:tblGrid>
                <a:gridCol w="2555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3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229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485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01683"/>
              </p:ext>
            </p:extLst>
          </p:nvPr>
        </p:nvGraphicFramePr>
        <p:xfrm>
          <a:off x="353159" y="3340101"/>
          <a:ext cx="5082938" cy="3289301"/>
        </p:xfrm>
        <a:graphic>
          <a:graphicData uri="http://schemas.openxmlformats.org/drawingml/2006/table">
            <a:tbl>
              <a:tblPr/>
              <a:tblGrid>
                <a:gridCol w="359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05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役　　割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会　社　名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リーダー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サブリーダー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発表者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質問者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書記（１）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書記（２）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７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時間係・５Ｓ責任者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８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25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９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0564" name="Rectangle 84"/>
          <p:cNvSpPr>
            <a:spLocks noChangeArrowheads="1"/>
          </p:cNvSpPr>
          <p:nvPr/>
        </p:nvSpPr>
        <p:spPr bwMode="auto">
          <a:xfrm>
            <a:off x="353158" y="2933701"/>
            <a:ext cx="239004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メンバーと役割分担</a:t>
            </a:r>
          </a:p>
        </p:txBody>
      </p:sp>
      <p:graphicFrame>
        <p:nvGraphicFramePr>
          <p:cNvPr id="15481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603942"/>
              </p:ext>
            </p:extLst>
          </p:nvPr>
        </p:nvGraphicFramePr>
        <p:xfrm>
          <a:off x="5568462" y="3378200"/>
          <a:ext cx="3346938" cy="3022600"/>
        </p:xfrm>
        <a:graphic>
          <a:graphicData uri="http://schemas.openxmlformats.org/drawingml/2006/table">
            <a:tbl>
              <a:tblPr/>
              <a:tblGrid>
                <a:gridCol w="40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0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内　　　容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評価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みんなが積極的に発言する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みんなで時間を守る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595" name="Text Box 115"/>
          <p:cNvSpPr txBox="1">
            <a:spLocks noChangeArrowheads="1"/>
          </p:cNvSpPr>
          <p:nvPr/>
        </p:nvSpPr>
        <p:spPr bwMode="auto">
          <a:xfrm>
            <a:off x="6438667" y="858198"/>
            <a:ext cx="2597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600" dirty="0"/>
              <a:t>　　　　年　　　月　　　日</a:t>
            </a:r>
          </a:p>
        </p:txBody>
      </p:sp>
      <p:sp>
        <p:nvSpPr>
          <p:cNvPr id="20596" name="Rectangle 116"/>
          <p:cNvSpPr>
            <a:spLocks noChangeArrowheads="1"/>
          </p:cNvSpPr>
          <p:nvPr/>
        </p:nvSpPr>
        <p:spPr bwMode="auto">
          <a:xfrm>
            <a:off x="5613889" y="2971801"/>
            <a:ext cx="27432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グループの決め事</a:t>
            </a:r>
          </a:p>
        </p:txBody>
      </p:sp>
      <p:sp>
        <p:nvSpPr>
          <p:cNvPr id="20597" name="Text Box 117"/>
          <p:cNvSpPr txBox="1">
            <a:spLocks noChangeArrowheads="1"/>
          </p:cNvSpPr>
          <p:nvPr/>
        </p:nvSpPr>
        <p:spPr bwMode="auto">
          <a:xfrm>
            <a:off x="5791200" y="6445250"/>
            <a:ext cx="2819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（※評価は、○、△、×等で記入する）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2555776" y="2941684"/>
            <a:ext cx="2139316" cy="28803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ルール</a:t>
            </a:r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：７人</a:t>
            </a:r>
            <a:r>
              <a:rPr kumimoji="1" lang="en-US" altLang="ja-JP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/</a:t>
            </a:r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Ｇまで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19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</p:spTree>
    <p:extLst>
      <p:ext uri="{BB962C8B-B14F-4D97-AF65-F5344CB8AC3E}">
        <p14:creationId xmlns:p14="http://schemas.microsoft.com/office/powerpoint/2010/main" val="148016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3"/>
          <p:cNvSpPr txBox="1">
            <a:spLocks noChangeArrowheads="1"/>
          </p:cNvSpPr>
          <p:nvPr/>
        </p:nvSpPr>
        <p:spPr bwMode="auto">
          <a:xfrm>
            <a:off x="139803" y="3060070"/>
            <a:ext cx="81369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◆トライアルで気づいた点を</a:t>
            </a:r>
            <a:r>
              <a:rPr lang="ja-JP" altLang="en-US" sz="900" dirty="0">
                <a:latin typeface="HGP創英角ｺﾞｼｯｸUB" pitchFamily="50" charset="-128"/>
                <a:ea typeface="HGP創英角ｺﾞｼｯｸUB" pitchFamily="50" charset="-128"/>
              </a:rPr>
              <a:t>３ゲン主義「現地・現物・現実」</a:t>
            </a:r>
            <a:r>
              <a:rPr lang="ja-JP" altLang="en-US" sz="900" dirty="0"/>
              <a:t>で３ム「ムダ・ムラ・ムリ」をブレーンストーミングする</a:t>
            </a:r>
          </a:p>
        </p:txBody>
      </p:sp>
      <p:graphicFrame>
        <p:nvGraphicFramePr>
          <p:cNvPr id="107" name="表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094684"/>
              </p:ext>
            </p:extLst>
          </p:nvPr>
        </p:nvGraphicFramePr>
        <p:xfrm>
          <a:off x="1043608" y="2924944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0" name="表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896674"/>
              </p:ext>
            </p:extLst>
          </p:nvPr>
        </p:nvGraphicFramePr>
        <p:xfrm>
          <a:off x="179512" y="3261598"/>
          <a:ext cx="8788152" cy="3510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9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①　</a:t>
                      </a:r>
                      <a:r>
                        <a:rPr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人の様子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・腰が</a:t>
                      </a:r>
                      <a:r>
                        <a:rPr kumimoji="1" lang="ja-JP" altLang="en-US" sz="16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痛く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なって、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集中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力が続かない　　・黙々と作業していた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・各自思い思いにピースを探し、パズルを組んでいた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・うまく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連携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がとれず、移動や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手待ち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時間がある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・痛く・重く・軽く　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・忍耐　・持久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・集中　・調和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・連動　・連携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・手待ち・空白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②</a:t>
                      </a:r>
                      <a:r>
                        <a:rPr lang="ja-JP" altLang="en-US" sz="16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作業場の状態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lang="ja-JP" altLang="en-US" sz="1600" baseline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6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（環境）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・作業机が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広く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、ピースが取りづらい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・作業机の切れ目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段差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にあたって、パズルが崩れてやり直した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椅子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が邪魔で移動しづらい　　　・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立ち位置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が逆でやりにくい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・小さく　・広く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・遠く　・狭く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・人 ・モノ・椅子</a:t>
                      </a:r>
                      <a:endParaRPr kumimoji="1" lang="en-US" altLang="ja-JP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・体の向き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・立ち位置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2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③</a:t>
                      </a:r>
                      <a:r>
                        <a:rPr lang="ja-JP" altLang="en-US" sz="16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パズルの状態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・ピースが色で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層別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されていない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・文字や枠のピースは識別しやすいが、それ以外のピースは難しい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・ピースが裏側になっていたり、重なったりして探しづらい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・認識　・層別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・統一　・均一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43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④その他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・探してばかりでパズルが組めない　　・何をどうしていいかわからない</a:t>
                      </a:r>
                    </a:p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見本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が見づらい　　・</a:t>
                      </a:r>
                      <a:r>
                        <a:rPr kumimoji="1" lang="ja-JP" altLang="en-US" sz="16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完成サイズ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がわからなかった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・パズル　・文字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・見本　・手順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・完成サイズ</a:t>
                      </a:r>
                    </a:p>
                    <a:p>
                      <a:pPr algn="l"/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・時間経過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32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306282"/>
                  </a:ext>
                </a:extLst>
              </a:tr>
            </a:tbl>
          </a:graphicData>
        </a:graphic>
      </p:graphicFrame>
      <p:sp>
        <p:nvSpPr>
          <p:cNvPr id="91" name="正方形/長方形 90"/>
          <p:cNvSpPr/>
          <p:nvPr/>
        </p:nvSpPr>
        <p:spPr>
          <a:xfrm>
            <a:off x="444617" y="3375043"/>
            <a:ext cx="1270800" cy="576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444617" y="4200503"/>
            <a:ext cx="1271668" cy="57606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/>
          <p:cNvSpPr/>
          <p:nvPr/>
        </p:nvSpPr>
        <p:spPr>
          <a:xfrm>
            <a:off x="444617" y="5019383"/>
            <a:ext cx="1271668" cy="57606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4" name="直線コネクタ 93"/>
          <p:cNvCxnSpPr/>
          <p:nvPr/>
        </p:nvCxnSpPr>
        <p:spPr>
          <a:xfrm>
            <a:off x="2493515" y="3552431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3516485" y="3558422"/>
            <a:ext cx="3960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2559174" y="4049483"/>
            <a:ext cx="44373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4476237" y="4039958"/>
            <a:ext cx="595849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2886136" y="4382619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>
            <a:off x="2133475" y="4867625"/>
            <a:ext cx="37489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4939887" y="4872966"/>
            <a:ext cx="784463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>
            <a:off x="3246093" y="5217158"/>
            <a:ext cx="452508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2088901" y="6358468"/>
            <a:ext cx="409947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3876525" y="6358468"/>
            <a:ext cx="9360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角丸四角形吹き出し 103"/>
          <p:cNvSpPr/>
          <p:nvPr/>
        </p:nvSpPr>
        <p:spPr>
          <a:xfrm>
            <a:off x="4948305" y="6323102"/>
            <a:ext cx="2969320" cy="346258"/>
          </a:xfrm>
          <a:prstGeom prst="wedgeRoundRectCallout">
            <a:avLst>
              <a:gd name="adj1" fmla="val -136559"/>
              <a:gd name="adj2" fmla="val 414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上記以外で気づきが有れば 記入</a:t>
            </a:r>
            <a:endParaRPr kumimoji="1" lang="ja-JP" altLang="en-US" sz="1600" dirty="0">
              <a:solidFill>
                <a:schemeClr val="bg1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1507"/>
              </p:ext>
            </p:extLst>
          </p:nvPr>
        </p:nvGraphicFramePr>
        <p:xfrm>
          <a:off x="1187624" y="1946796"/>
          <a:ext cx="7289800" cy="100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09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■ｺｰｽＧＤ記録用紙（発表資料２）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480368" y="1990462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２４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480368" y="2479427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192882" y="2065412"/>
            <a:ext cx="5083636" cy="252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グループ化 39"/>
          <p:cNvGrpSpPr/>
          <p:nvPr/>
        </p:nvGrpSpPr>
        <p:grpSpPr>
          <a:xfrm>
            <a:off x="5868144" y="1556792"/>
            <a:ext cx="2556128" cy="1404032"/>
            <a:chOff x="5457656" y="1238592"/>
            <a:chExt cx="2556128" cy="1404032"/>
          </a:xfrm>
        </p:grpSpPr>
        <p:cxnSp>
          <p:nvCxnSpPr>
            <p:cNvPr id="41" name="直線コネクタ 40"/>
            <p:cNvCxnSpPr/>
            <p:nvPr/>
          </p:nvCxnSpPr>
          <p:spPr>
            <a:xfrm flipH="1">
              <a:off x="5978822" y="1526624"/>
              <a:ext cx="0" cy="1116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5457656" y="12385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5356468" y="1340768"/>
            <a:ext cx="2254473" cy="1608991"/>
            <a:chOff x="4932039" y="1084409"/>
            <a:chExt cx="2254473" cy="1608991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5551571" y="1597757"/>
              <a:ext cx="0" cy="1095643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4932039" y="1084409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cxnSp>
        <p:nvCxnSpPr>
          <p:cNvPr id="46" name="直線矢印コネクタ 45"/>
          <p:cNvCxnSpPr/>
          <p:nvPr/>
        </p:nvCxnSpPr>
        <p:spPr>
          <a:xfrm flipH="1">
            <a:off x="4572000" y="1710100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1130474" y="148478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9" name="Rectangle 74"/>
          <p:cNvSpPr>
            <a:spLocks noChangeArrowheads="1"/>
          </p:cNvSpPr>
          <p:nvPr/>
        </p:nvSpPr>
        <p:spPr bwMode="auto">
          <a:xfrm>
            <a:off x="315908" y="2493736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1187624" y="2560595"/>
            <a:ext cx="4165426" cy="252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直線コネクタ 38"/>
          <p:cNvCxnSpPr/>
          <p:nvPr/>
        </p:nvCxnSpPr>
        <p:spPr>
          <a:xfrm flipH="1">
            <a:off x="5352181" y="1412776"/>
            <a:ext cx="0" cy="1548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/>
          <p:cNvGrpSpPr/>
          <p:nvPr/>
        </p:nvGrpSpPr>
        <p:grpSpPr>
          <a:xfrm>
            <a:off x="107504" y="836712"/>
            <a:ext cx="6480720" cy="504056"/>
            <a:chOff x="-969440" y="836712"/>
            <a:chExt cx="6480720" cy="720080"/>
          </a:xfrm>
        </p:grpSpPr>
        <p:sp>
          <p:nvSpPr>
            <p:cNvPr id="19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トライアルの結果</a:t>
              </a:r>
            </a:p>
          </p:txBody>
        </p:sp>
        <p:sp>
          <p:nvSpPr>
            <p:cNvPr id="20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21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3" name="Rectangle 74"/>
            <p:cNvSpPr>
              <a:spLocks noChangeArrowheads="1"/>
            </p:cNvSpPr>
            <p:nvPr/>
          </p:nvSpPr>
          <p:spPr bwMode="auto">
            <a:xfrm>
              <a:off x="3478851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　　　　　　</a:t>
              </a:r>
              <a:r>
                <a:rPr lang="ja-JP" altLang="en-US" dirty="0">
                  <a:solidFill>
                    <a:srgbClr val="FF0000"/>
                  </a:solidFill>
                </a:rPr>
                <a:t>２４</a:t>
              </a:r>
              <a:r>
                <a:rPr lang="ja-JP" altLang="en-US" dirty="0"/>
                <a:t>分</a:t>
              </a:r>
              <a:r>
                <a:rPr lang="ja-JP" altLang="en-US" dirty="0">
                  <a:solidFill>
                    <a:srgbClr val="FF0000"/>
                  </a:solidFill>
                </a:rPr>
                <a:t>３０</a:t>
              </a:r>
              <a:r>
                <a:rPr lang="ja-JP" altLang="en-US" dirty="0"/>
                <a:t>秒</a:t>
              </a:r>
            </a:p>
          </p:txBody>
        </p:sp>
        <p:sp>
          <p:nvSpPr>
            <p:cNvPr id="24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323528" y="1916832"/>
            <a:ext cx="736285" cy="559723"/>
            <a:chOff x="323528" y="1916832"/>
            <a:chExt cx="736285" cy="559723"/>
          </a:xfrm>
        </p:grpSpPr>
        <p:sp>
          <p:nvSpPr>
            <p:cNvPr id="26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4" name="直線コネクタ 3"/>
          <p:cNvCxnSpPr/>
          <p:nvPr/>
        </p:nvCxnSpPr>
        <p:spPr>
          <a:xfrm>
            <a:off x="6444208" y="2314972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角丸四角形吹き出し 61"/>
          <p:cNvSpPr/>
          <p:nvPr/>
        </p:nvSpPr>
        <p:spPr>
          <a:xfrm>
            <a:off x="148145" y="1412776"/>
            <a:ext cx="2191607" cy="346258"/>
          </a:xfrm>
          <a:prstGeom prst="wedgeRoundRectCallout">
            <a:avLst>
              <a:gd name="adj1" fmla="val 27169"/>
              <a:gd name="adj2" fmla="val 1483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ﾄﾗｲｱﾙの棒グラフ 記入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7889626" y="1916888"/>
            <a:ext cx="1188000" cy="504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＃１実施</a:t>
            </a:r>
            <a:endParaRPr lang="en-US" altLang="ja-JP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6665490" y="836712"/>
            <a:ext cx="1188000" cy="504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＃１実施</a:t>
            </a:r>
            <a:endParaRPr lang="en-US" altLang="ja-JP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65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66" name="角丸四角形吹き出し 65"/>
          <p:cNvSpPr/>
          <p:nvPr/>
        </p:nvSpPr>
        <p:spPr>
          <a:xfrm>
            <a:off x="3770019" y="2960824"/>
            <a:ext cx="2016223" cy="346258"/>
          </a:xfrm>
          <a:prstGeom prst="wedgeRoundRectCallout">
            <a:avLst>
              <a:gd name="adj1" fmla="val -37324"/>
              <a:gd name="adj2" fmla="val -1394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目標の棒グラフ 記入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67" name="直線コネクタ 66"/>
          <p:cNvCxnSpPr/>
          <p:nvPr/>
        </p:nvCxnSpPr>
        <p:spPr>
          <a:xfrm>
            <a:off x="6444208" y="282337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44827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現状（力量）把握</a:t>
            </a:r>
          </a:p>
        </p:txBody>
      </p:sp>
      <p:cxnSp>
        <p:nvCxnSpPr>
          <p:cNvPr id="70" name="直線矢印コネクタ 69"/>
          <p:cNvCxnSpPr/>
          <p:nvPr/>
        </p:nvCxnSpPr>
        <p:spPr>
          <a:xfrm flipH="1">
            <a:off x="5980962" y="1873528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  <p:sp>
        <p:nvSpPr>
          <p:cNvPr id="105" name="角丸四角形吹き出し 104"/>
          <p:cNvSpPr/>
          <p:nvPr/>
        </p:nvSpPr>
        <p:spPr>
          <a:xfrm>
            <a:off x="269265" y="2700196"/>
            <a:ext cx="3508211" cy="346258"/>
          </a:xfrm>
          <a:prstGeom prst="wedgeRoundRectCallout">
            <a:avLst>
              <a:gd name="adj1" fmla="val -33795"/>
              <a:gd name="adj2" fmla="val 1801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破線枠はテキストの語群から選択</a:t>
            </a:r>
          </a:p>
        </p:txBody>
      </p:sp>
      <p:sp>
        <p:nvSpPr>
          <p:cNvPr id="106" name="角丸四角形吹き出し 105"/>
          <p:cNvSpPr/>
          <p:nvPr/>
        </p:nvSpPr>
        <p:spPr>
          <a:xfrm>
            <a:off x="6310097" y="3113357"/>
            <a:ext cx="2649265" cy="346258"/>
          </a:xfrm>
          <a:prstGeom prst="wedgeRoundRectCallout">
            <a:avLst>
              <a:gd name="adj1" fmla="val -140256"/>
              <a:gd name="adj2" fmla="val 156197"/>
              <a:gd name="adj3" fmla="val 16667"/>
            </a:avLst>
          </a:prstGeom>
          <a:solidFill>
            <a:srgbClr val="4F81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下線は</a:t>
            </a: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右</a:t>
            </a:r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語群から選択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D491B7-CB24-061B-0745-098A4C95B071}"/>
              </a:ext>
            </a:extLst>
          </p:cNvPr>
          <p:cNvSpPr txBox="1"/>
          <p:nvPr/>
        </p:nvSpPr>
        <p:spPr bwMode="auto">
          <a:xfrm>
            <a:off x="-2340768" y="3429000"/>
            <a:ext cx="215511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kumimoji="1" lang="ja-JP" altLang="en-US" sz="1200" dirty="0">
                <a:solidFill>
                  <a:srgbClr val="FF0000"/>
                </a:solidFill>
              </a:rPr>
              <a:t>まっさら　</a:t>
            </a:r>
            <a:r>
              <a:rPr kumimoji="1" lang="en-US" altLang="ja-JP" sz="1200" dirty="0">
                <a:solidFill>
                  <a:srgbClr val="FF0000"/>
                </a:solidFill>
              </a:rPr>
              <a:t>100</a:t>
            </a:r>
            <a:r>
              <a:rPr kumimoji="1" lang="ja-JP" altLang="en-US" sz="1200" dirty="0">
                <a:solidFill>
                  <a:srgbClr val="FF0000"/>
                </a:solidFill>
              </a:rPr>
              <a:t>分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None/>
            </a:pPr>
            <a:endParaRPr lang="en-US" altLang="ja-JP" sz="12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None/>
            </a:pPr>
            <a:r>
              <a:rPr kumimoji="1" lang="ja-JP" altLang="en-US" sz="1200" dirty="0">
                <a:solidFill>
                  <a:srgbClr val="FF0000"/>
                </a:solidFill>
              </a:rPr>
              <a:t>問題点を付箋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None/>
            </a:pPr>
            <a:r>
              <a:rPr kumimoji="1" lang="ja-JP" altLang="en-US" sz="1200" dirty="0">
                <a:solidFill>
                  <a:srgbClr val="FF0000"/>
                </a:solidFill>
              </a:rPr>
              <a:t>親和図で整理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None/>
            </a:pP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4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■ｺｰｽＧＤ記録用紙（発表資料３）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37626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攻め所の選定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835488"/>
              </p:ext>
            </p:extLst>
          </p:nvPr>
        </p:nvGraphicFramePr>
        <p:xfrm>
          <a:off x="107504" y="908720"/>
          <a:ext cx="8943060" cy="5249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5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1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8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1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679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特性項目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ありたい姿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現在の姿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ギャップ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攻め所（候補）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採否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20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パズルの</a:t>
                      </a:r>
                      <a:b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完成時間</a:t>
                      </a:r>
                      <a:endParaRPr lang="ja-JP" altLang="ja-JP" sz="1400" b="1" dirty="0"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00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8.0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9.8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+</a:t>
                      </a:r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/150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(+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1.8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ﾋﾟｰｽ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 rowSpan="1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特性を実現させるための項目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①</a:t>
                      </a:r>
                      <a:r>
                        <a:rPr lang="ja-JP" altLang="en-US" sz="105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人の様子</a:t>
                      </a: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全員腰が痛くならない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/7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　腰が痛い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-4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名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腰を痛めた人数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作業時の体勢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集中力アップ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9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連携をとり、無駄な動きがなく、効率がよい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うまく連携がとれず移動や手待ち時間が多い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移動距離：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～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6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歩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手待ち時間：平均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人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作業を効率化する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-3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和気藹々と作業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全員黙って作業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楽しくない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楽しく作業する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結束力の向上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26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②</a:t>
                      </a: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作業場　</a:t>
                      </a:r>
                      <a:b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altLang="en-US" sz="1100" baseline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の状態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　（環境）</a:t>
                      </a:r>
                      <a:endParaRPr 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手が届く広さの机である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机が広く手が届かない　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つ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作業机と作業者の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バランスが取れていない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作業机の数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配列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05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つ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机は狭い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フラットな作業場で、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ピースが崩れない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机の段差でピースが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崩れ、やり直している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箇所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机の段差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作業場を検討する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4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スペースの確保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椅子が邪魔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不必要な椅子がある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立って作業する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立つと疲れる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4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全員が正面の立ち位置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立ち位置が逆になる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立つ位置が異なる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立ち位置を合わせる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作業効率アップ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latin typeface="+mn-ea"/>
                          <a:ea typeface="+mn-ea"/>
                        </a:rPr>
                        <a:t>③</a:t>
                      </a: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パズル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 の状態</a:t>
                      </a:r>
                      <a:endParaRPr 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ピースが色で層別して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あり、探し易い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ピースが色で層別していなくて、探し辛い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ピースを色で層別して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最初にパズルの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状態を整える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ピースが重なっていない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ピースが重なったまま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1" u="sng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625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④その他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パズルを組む時間を確保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ピースを探してばかり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探す時間が多い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探す時間を減らす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作業の時間短縮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5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パズルに慣れていて、組み方のコツを知っている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何をどうしたらいいのかわからない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パズルに不慣れな</a:t>
                      </a:r>
                      <a:b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メンバーがいる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パズルの知識と</a:t>
                      </a:r>
                      <a:b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スキルを向上させる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戦力アップ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見本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が見やすい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見本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が小さく見づらい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見本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のサイズ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rgbClr val="FF0000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見本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を変更する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完成サイズが分かっている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完成サイズが分からない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完成サイズを知らない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完成サイズの認識</a:t>
                      </a:r>
                      <a:endParaRPr kumimoji="1" lang="ja-JP" altLang="en-US" sz="1050" b="1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イメージが湧く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9" name="グループ化 8"/>
          <p:cNvGrpSpPr/>
          <p:nvPr/>
        </p:nvGrpSpPr>
        <p:grpSpPr>
          <a:xfrm>
            <a:off x="107504" y="6237312"/>
            <a:ext cx="1080120" cy="540000"/>
            <a:chOff x="214534" y="6021288"/>
            <a:chExt cx="1080120" cy="720080"/>
          </a:xfrm>
        </p:grpSpPr>
        <p:sp>
          <p:nvSpPr>
            <p:cNvPr id="48" name="Rectangle 74"/>
            <p:cNvSpPr>
              <a:spLocks noChangeArrowheads="1"/>
            </p:cNvSpPr>
            <p:nvPr/>
          </p:nvSpPr>
          <p:spPr bwMode="auto">
            <a:xfrm>
              <a:off x="379331" y="6165304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sz="2800" dirty="0">
                  <a:latin typeface="HGP創英角ｺﾞｼｯｸUB" pitchFamily="50" charset="-128"/>
                  <a:ea typeface="HGP創英角ｺﾞｼｯｸUB" pitchFamily="50" charset="-128"/>
                </a:rPr>
                <a:t>目標</a:t>
              </a:r>
            </a:p>
          </p:txBody>
        </p:sp>
        <p:sp>
          <p:nvSpPr>
            <p:cNvPr id="50" name="Rectangle 522"/>
            <p:cNvSpPr>
              <a:spLocks noChangeArrowheads="1"/>
            </p:cNvSpPr>
            <p:nvPr/>
          </p:nvSpPr>
          <p:spPr bwMode="auto">
            <a:xfrm>
              <a:off x="214534" y="6021288"/>
              <a:ext cx="1080120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51" name="Rectangle 74"/>
          <p:cNvSpPr>
            <a:spLocks noChangeArrowheads="1"/>
          </p:cNvSpPr>
          <p:nvPr/>
        </p:nvSpPr>
        <p:spPr bwMode="auto">
          <a:xfrm>
            <a:off x="1080120" y="6288112"/>
            <a:ext cx="8172400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2200" dirty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  <a:r>
              <a:rPr lang="ja-JP" altLang="en-US" sz="2200" dirty="0">
                <a:latin typeface="HGP創英角ｺﾞｼｯｸUB" pitchFamily="50" charset="-128"/>
                <a:ea typeface="HGP創英角ｺﾞｼｯｸUB" pitchFamily="50" charset="-128"/>
              </a:rPr>
              <a:t>分</a:t>
            </a:r>
            <a:r>
              <a:rPr lang="ja-JP" altLang="en-US" sz="2200" dirty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３０</a:t>
            </a:r>
            <a:r>
              <a:rPr lang="ja-JP" altLang="en-US" sz="2200" dirty="0">
                <a:latin typeface="HGP創英角ｺﾞｼｯｸUB" pitchFamily="50" charset="-128"/>
                <a:ea typeface="HGP創英角ｺﾞｼｯｸUB" pitchFamily="50" charset="-128"/>
              </a:rPr>
              <a:t>秒短縮し、大会記録（２０分）を更新して優勝する</a:t>
            </a:r>
            <a:endParaRPr lang="en-US" altLang="ja-JP" sz="2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2" name="Rectangle 522"/>
          <p:cNvSpPr>
            <a:spLocks noChangeArrowheads="1"/>
          </p:cNvSpPr>
          <p:nvPr/>
        </p:nvSpPr>
        <p:spPr bwMode="auto">
          <a:xfrm>
            <a:off x="1187624" y="6237312"/>
            <a:ext cx="7848872" cy="540000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2627784" y="199673"/>
            <a:ext cx="3816424" cy="709047"/>
            <a:chOff x="-2196752" y="919753"/>
            <a:chExt cx="3816424" cy="709047"/>
          </a:xfrm>
        </p:grpSpPr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-2196752" y="919753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en-US" altLang="ja-JP" sz="1200" dirty="0"/>
                <a:t>〔</a:t>
              </a:r>
              <a:r>
                <a:rPr lang="ja-JP" altLang="en-US" sz="1200" dirty="0"/>
                <a:t>前提条件</a:t>
              </a:r>
              <a:r>
                <a:rPr lang="en-US" altLang="ja-JP" sz="1200" dirty="0"/>
                <a:t>〕</a:t>
              </a:r>
              <a:endParaRPr lang="ja-JP" altLang="en-US" sz="1200" dirty="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-2196752" y="1124744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・作業者の増員、入れ替え不可</a:t>
              </a:r>
            </a:p>
          </p:txBody>
        </p:sp>
        <p:sp>
          <p:nvSpPr>
            <p:cNvPr id="30" name="Text Box 3"/>
            <p:cNvSpPr txBox="1">
              <a:spLocks noChangeArrowheads="1"/>
            </p:cNvSpPr>
            <p:nvPr/>
          </p:nvSpPr>
          <p:spPr bwMode="auto">
            <a:xfrm>
              <a:off x="-2196752" y="1351801"/>
              <a:ext cx="38164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・パズルの固定やピースへのマーキング・細工は失格</a:t>
              </a:r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702000" y="2056656"/>
            <a:ext cx="612636" cy="576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02000" y="3212976"/>
            <a:ext cx="612636" cy="576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02000" y="4258424"/>
            <a:ext cx="612636" cy="576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6083118" y="1484784"/>
            <a:ext cx="2521330" cy="28803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記入：赤枠内の抜け部分</a:t>
            </a:r>
          </a:p>
        </p:txBody>
      </p:sp>
      <p:sp>
        <p:nvSpPr>
          <p:cNvPr id="4" name="角丸四角形吹き出し 3"/>
          <p:cNvSpPr/>
          <p:nvPr/>
        </p:nvSpPr>
        <p:spPr>
          <a:xfrm>
            <a:off x="5796136" y="2467264"/>
            <a:ext cx="2880145" cy="345600"/>
          </a:xfrm>
          <a:prstGeom prst="wedgeRoundRectCallout">
            <a:avLst>
              <a:gd name="adj1" fmla="val 41389"/>
              <a:gd name="adj2" fmla="val 92450"/>
              <a:gd name="adj3" fmla="val 16667"/>
            </a:avLst>
          </a:prstGeom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②の４項目</a:t>
            </a: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から１項目 </a:t>
            </a:r>
            <a:r>
              <a:rPr lang="en-US" altLang="ja-JP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『</a:t>
            </a: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採用</a:t>
            </a:r>
            <a:r>
              <a:rPr lang="en-US" altLang="ja-JP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』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763688" y="5922000"/>
            <a:ext cx="2521330" cy="28803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記入：赤枠内の抜け部分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24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</p:spTree>
    <p:extLst>
      <p:ext uri="{BB962C8B-B14F-4D97-AF65-F5344CB8AC3E}">
        <p14:creationId xmlns:p14="http://schemas.microsoft.com/office/powerpoint/2010/main" val="153958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200520"/>
              </p:ext>
            </p:extLst>
          </p:nvPr>
        </p:nvGraphicFramePr>
        <p:xfrm>
          <a:off x="5328" y="1648559"/>
          <a:ext cx="499872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8">
                  <a:txBody>
                    <a:bodyPr/>
                    <a:lstStyle/>
                    <a:p>
                      <a:pPr marL="0" indent="0"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完成時間を</a:t>
                      </a:r>
                      <a: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４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３</a:t>
                      </a:r>
                      <a:b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０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秒短縮させ競技会で記録更新するには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作業を効率化する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移動や手待ち時間を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把握する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机を平らにする</a:t>
                      </a:r>
                      <a:endParaRPr 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u="none" dirty="0">
                          <a:solidFill>
                            <a:srgbClr val="FF0000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作業場を検討する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n>
                          <a:solidFill>
                            <a:schemeClr val="bg2"/>
                          </a:solidFill>
                        </a:ln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机以外を探す</a:t>
                      </a:r>
                      <a:endParaRPr 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最初にパズルの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状態を整える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latin typeface="+mn-ea"/>
                          <a:ea typeface="+mn-ea"/>
                        </a:rPr>
                        <a:t>段取りを確認する</a:t>
                      </a:r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latin typeface="+mn-ea"/>
                          <a:ea typeface="+mn-ea"/>
                        </a:rPr>
                        <a:t>見易い見本にする</a:t>
                      </a:r>
                      <a:endParaRPr 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u="none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見本を変更する</a:t>
                      </a:r>
                      <a:endParaRPr lang="en-US" sz="1300" b="0" u="none" dirty="0">
                        <a:solidFill>
                          <a:schemeClr val="tx1"/>
                        </a:solidFill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8"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全員が見本を理解する</a:t>
                      </a:r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1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endParaRPr 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1200" b="1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u="none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7420"/>
              </p:ext>
            </p:extLst>
          </p:nvPr>
        </p:nvGraphicFramePr>
        <p:xfrm>
          <a:off x="5004044" y="1203020"/>
          <a:ext cx="4032452" cy="538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採否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順位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メンバーの適正に合わせた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訓練と役割分担をする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段差に紙を置く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rgbClr val="FF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kern="1200" dirty="0">
                          <a:solidFill>
                            <a:srgbClr val="FF0000"/>
                          </a:solidFill>
                          <a:latin typeface="+mj-ea"/>
                          <a:ea typeface="+mn-ea"/>
                          <a:cs typeface="+mn-cs"/>
                        </a:rPr>
                        <a:t>机の</a:t>
                      </a: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代替品を探す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④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作業机を床に変更する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kern="1200" dirty="0">
                          <a:solidFill>
                            <a:srgbClr val="FF0000"/>
                          </a:solidFill>
                          <a:latin typeface="+mj-ea"/>
                          <a:ea typeface="+mn-ea"/>
                          <a:cs typeface="+mn-cs"/>
                        </a:rPr>
                        <a:t>△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rgbClr val="FF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やり辛い作業を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洗い出し、補い合う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△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スタート直後から組む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までの作戦を決める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③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原寸見本の有無を</a:t>
                      </a:r>
                      <a:br>
                        <a:rPr lang="en-US" altLang="ja-JP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確認する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◎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①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外周をトレースし、</a:t>
                      </a:r>
                      <a:br>
                        <a:rPr kumimoji="1" lang="ja-JP" alt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完成図を転写する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0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スマートフォンで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写真を撮って覚える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方策の立案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■ｺｰｽＧＤ記録用紙（発表資料４）</a:t>
            </a: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328393"/>
              </p:ext>
            </p:extLst>
          </p:nvPr>
        </p:nvGraphicFramePr>
        <p:xfrm>
          <a:off x="2915816" y="1041703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二次手段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530978"/>
              </p:ext>
            </p:extLst>
          </p:nvPr>
        </p:nvGraphicFramePr>
        <p:xfrm>
          <a:off x="755576" y="1027599"/>
          <a:ext cx="198338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攻め所</a:t>
                      </a:r>
                      <a:b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</a:b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（一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483768" y="47667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◆アイデアを沢山出します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372496" y="908720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200" dirty="0">
                <a:latin typeface="+mj-ea"/>
                <a:ea typeface="+mj-ea"/>
              </a:rPr>
              <a:t>◎</a:t>
            </a:r>
            <a:r>
              <a:rPr lang="en-US" altLang="ja-JP" sz="1200" dirty="0">
                <a:latin typeface="+mj-ea"/>
                <a:ea typeface="+mj-ea"/>
              </a:rPr>
              <a:t>=</a:t>
            </a:r>
            <a:r>
              <a:rPr lang="ja-JP" altLang="en-US" sz="1200" dirty="0">
                <a:latin typeface="+mj-ea"/>
                <a:ea typeface="+mj-ea"/>
              </a:rPr>
              <a:t>大、○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有り、 △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少ない</a:t>
            </a:r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67455"/>
              </p:ext>
            </p:extLst>
          </p:nvPr>
        </p:nvGraphicFramePr>
        <p:xfrm>
          <a:off x="5148064" y="1031665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ja-JP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Arial" pitchFamily="34" charset="0"/>
                        </a:rPr>
                        <a:t>三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1043608" y="2750400"/>
            <a:ext cx="1440160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915816" y="2466000"/>
            <a:ext cx="1656184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915816" y="3286800"/>
            <a:ext cx="1656184" cy="54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004048" y="2178000"/>
            <a:ext cx="4032448" cy="163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吹き出し 21"/>
          <p:cNvSpPr/>
          <p:nvPr/>
        </p:nvSpPr>
        <p:spPr>
          <a:xfrm>
            <a:off x="971600" y="2089712"/>
            <a:ext cx="1980000" cy="547200"/>
          </a:xfrm>
          <a:prstGeom prst="wedgeRoundRectCallout">
            <a:avLst>
              <a:gd name="adj1" fmla="val -23471"/>
              <a:gd name="adj2" fmla="val 938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前ページで</a:t>
            </a:r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採用した</a:t>
            </a:r>
          </a:p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②の</a:t>
            </a:r>
            <a:r>
              <a:rPr lang="en-US" altLang="ja-JP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『</a:t>
            </a: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攻め所</a:t>
            </a:r>
            <a:r>
              <a:rPr lang="en-US" altLang="ja-JP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』</a:t>
            </a: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を記入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3" name="角丸四角形吹き出し 22"/>
          <p:cNvSpPr/>
          <p:nvPr/>
        </p:nvSpPr>
        <p:spPr>
          <a:xfrm>
            <a:off x="971600" y="3429000"/>
            <a:ext cx="1980000" cy="548597"/>
          </a:xfrm>
          <a:prstGeom prst="wedgeRoundRectCallout">
            <a:avLst>
              <a:gd name="adj1" fmla="val 60381"/>
              <a:gd name="adj2" fmla="val -1001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２次・３次手段は</a:t>
            </a:r>
          </a:p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自由記述</a:t>
            </a:r>
          </a:p>
        </p:txBody>
      </p:sp>
      <p:sp>
        <p:nvSpPr>
          <p:cNvPr id="24" name="角丸四角形吹き出し 23"/>
          <p:cNvSpPr/>
          <p:nvPr/>
        </p:nvSpPr>
        <p:spPr>
          <a:xfrm>
            <a:off x="7452320" y="2060848"/>
            <a:ext cx="1440000" cy="548597"/>
          </a:xfrm>
          <a:prstGeom prst="wedgeRoundRectCallout">
            <a:avLst>
              <a:gd name="adj1" fmla="val -4105"/>
              <a:gd name="adj2" fmla="val 845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３次手段から</a:t>
            </a:r>
          </a:p>
          <a:p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１つは採用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61788" y="764704"/>
            <a:ext cx="2521330" cy="28803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記入：赤枠内の抜け部分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27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</p:spTree>
    <p:extLst>
      <p:ext uri="{BB962C8B-B14F-4D97-AF65-F5344CB8AC3E}">
        <p14:creationId xmlns:p14="http://schemas.microsoft.com/office/powerpoint/2010/main" val="378658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■ｺｰｽＧＤ記録用紙（発表資料５）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73630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成功シナリオの追究</a:t>
            </a: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058420"/>
              </p:ext>
            </p:extLst>
          </p:nvPr>
        </p:nvGraphicFramePr>
        <p:xfrm>
          <a:off x="107504" y="880747"/>
          <a:ext cx="8892006" cy="4732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6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方策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シナリオ案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実現に向けた具体的な実施手順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障害悪影響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処置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前提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条件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総合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判定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①</a:t>
                      </a:r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原寸見本の</a:t>
                      </a:r>
                      <a:br>
                        <a:rPr lang="ja-JP" altLang="en-US" sz="1200" dirty="0"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　有無を確認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パズル完成（ピース跡有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の原寸見本をアドバイザーに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枚用意してもらい、その見本の上でパズルを組んでいく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見本の共有化</a:t>
                      </a:r>
                      <a:endParaRPr lang="en-US" altLang="ja-JP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-2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見本を見たい時に見れない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携帯で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撮影する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問題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箱の拡大見本をアドバイザーに全員分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用意してもらい、パズルを組んでいく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見本の共有化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原寸見本が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人数分ない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90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②メンバーの</a:t>
                      </a:r>
                      <a:b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適正に合わせた</a:t>
                      </a:r>
                      <a:r>
                        <a:rPr lang="ja-JP" altLang="en-US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br>
                        <a:rPr lang="en-US" altLang="ja-JP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訓練と役割分担</a:t>
                      </a:r>
                      <a:b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をする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スタート前にパズルに慣れている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メンバーから、組み方のコツについて、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レクチャーを受け、組む訓練しておく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「枠」は、不慣れなメンバーが組み、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「空」・「地上」は、慣れているメンバー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で手分けして組む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・知識・スキル向上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  で戦力アップ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・作業の効率化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-1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分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作業の進捗で</a:t>
                      </a: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手待ち時間が発生してしまう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声掛けをしながら、臨機応変</a:t>
                      </a:r>
                      <a:b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に手伝う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93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③スタート直後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から組むまでの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作戦を決める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箱から出したら、全員でピースの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重なりを無くしながら表向きにして、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「枠、空、地 上」の色の層別も並行作業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で行う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(2)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色の層別次第、分担通り組んでいく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探す時間の短縮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-30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④</a:t>
                      </a: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机の代替品を</a:t>
                      </a:r>
                      <a:b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　 探す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スチレンボードかダンプラの上で、</a:t>
                      </a:r>
                      <a:b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パズルを組む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ピースが崩れることに</a:t>
                      </a:r>
                      <a:b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よるやり直し削減</a:t>
                      </a:r>
                      <a:br>
                        <a:rPr kumimoji="1" lang="en-US" altLang="ja-JP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en-US" altLang="ja-JP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時間：</a:t>
                      </a:r>
                      <a:r>
                        <a:rPr kumimoji="1" lang="en-US" altLang="ja-JP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-30</a:t>
                      </a:r>
                      <a:r>
                        <a:rPr kumimoji="1" lang="ja-JP" altLang="en-US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秒</a:t>
                      </a:r>
                      <a:r>
                        <a:rPr kumimoji="1" lang="en-US" altLang="ja-JP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回</a:t>
                      </a:r>
                      <a:r>
                        <a:rPr kumimoji="1" lang="en-US" altLang="ja-JP" sz="1200" b="0" u="none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なし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採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養生テープで机の段差を解消する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なし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1" name="グループ化 30"/>
          <p:cNvGrpSpPr/>
          <p:nvPr/>
        </p:nvGrpSpPr>
        <p:grpSpPr>
          <a:xfrm>
            <a:off x="107504" y="6237368"/>
            <a:ext cx="6480720" cy="504000"/>
            <a:chOff x="-969440" y="836712"/>
            <a:chExt cx="6480720" cy="720080"/>
          </a:xfrm>
        </p:grpSpPr>
        <p:sp>
          <p:nvSpPr>
            <p:cNvPr id="32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競技会の結果</a:t>
              </a:r>
            </a:p>
          </p:txBody>
        </p:sp>
        <p:sp>
          <p:nvSpPr>
            <p:cNvPr id="33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34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5" name="Rectangle 74"/>
            <p:cNvSpPr>
              <a:spLocks noChangeArrowheads="1"/>
            </p:cNvSpPr>
            <p:nvPr/>
          </p:nvSpPr>
          <p:spPr bwMode="auto">
            <a:xfrm>
              <a:off x="3478851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　　　　　　</a:t>
              </a:r>
              <a:r>
                <a:rPr lang="ja-JP" altLang="en-US" dirty="0">
                  <a:solidFill>
                    <a:srgbClr val="FF0000"/>
                  </a:solidFill>
                </a:rPr>
                <a:t>１９</a:t>
              </a:r>
              <a:r>
                <a:rPr lang="ja-JP" altLang="en-US" dirty="0"/>
                <a:t>分</a:t>
              </a:r>
              <a:r>
                <a:rPr lang="ja-JP" altLang="en-US" dirty="0">
                  <a:solidFill>
                    <a:srgbClr val="FF0000"/>
                  </a:solidFill>
                </a:rPr>
                <a:t>４８</a:t>
              </a:r>
              <a:r>
                <a:rPr lang="ja-JP" altLang="en-US" dirty="0"/>
                <a:t>秒</a:t>
              </a:r>
              <a:endParaRPr lang="en-US" dirty="0"/>
            </a:p>
          </p:txBody>
        </p:sp>
        <p:sp>
          <p:nvSpPr>
            <p:cNvPr id="36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7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79512" y="57332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効果の確認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07504" y="4699000"/>
            <a:ext cx="8874000" cy="917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吹き出し 17"/>
          <p:cNvSpPr/>
          <p:nvPr/>
        </p:nvSpPr>
        <p:spPr>
          <a:xfrm>
            <a:off x="4074018" y="4458054"/>
            <a:ext cx="3742402" cy="345600"/>
          </a:xfrm>
          <a:prstGeom prst="wedgeRoundRectCallout">
            <a:avLst>
              <a:gd name="adj1" fmla="val -133945"/>
              <a:gd name="adj2" fmla="val 423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赤枠内に方策立案で採用した方策を記入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6689474" y="6237368"/>
            <a:ext cx="1626942" cy="504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＃２実施タイム</a:t>
            </a: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記入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21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  <p:sp>
        <p:nvSpPr>
          <p:cNvPr id="22" name="Rectangle 522"/>
          <p:cNvSpPr>
            <a:spLocks noChangeArrowheads="1"/>
          </p:cNvSpPr>
          <p:nvPr/>
        </p:nvSpPr>
        <p:spPr bwMode="auto">
          <a:xfrm>
            <a:off x="4165352" y="5613158"/>
            <a:ext cx="1584176" cy="528619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24" name="Rectangle 74"/>
          <p:cNvSpPr>
            <a:spLocks noChangeArrowheads="1"/>
          </p:cNvSpPr>
          <p:nvPr/>
        </p:nvSpPr>
        <p:spPr bwMode="auto">
          <a:xfrm>
            <a:off x="4248128" y="5733256"/>
            <a:ext cx="1476000" cy="30264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400" dirty="0">
                <a:solidFill>
                  <a:srgbClr val="FF0000"/>
                </a:solidFill>
              </a:rPr>
              <a:t>見込み　</a:t>
            </a:r>
            <a:r>
              <a:rPr lang="en-US" altLang="ja-JP" sz="1400" dirty="0">
                <a:solidFill>
                  <a:srgbClr val="FF0000"/>
                </a:solidFill>
              </a:rPr>
              <a:t>-</a:t>
            </a:r>
            <a:r>
              <a:rPr lang="ja-JP" altLang="en-US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</a:rPr>
              <a:t>4</a:t>
            </a:r>
            <a:r>
              <a:rPr lang="ja-JP" altLang="en-US" sz="1400" dirty="0">
                <a:solidFill>
                  <a:srgbClr val="FF0000"/>
                </a:solidFill>
              </a:rPr>
              <a:t>分</a:t>
            </a:r>
            <a:r>
              <a:rPr lang="en-US" altLang="ja-JP" sz="1400" dirty="0">
                <a:solidFill>
                  <a:srgbClr val="FF0000"/>
                </a:solidFill>
              </a:rPr>
              <a:t>30</a:t>
            </a:r>
            <a:r>
              <a:rPr lang="ja-JP" altLang="en-US" sz="1400" dirty="0">
                <a:solidFill>
                  <a:srgbClr val="FF0000"/>
                </a:solidFill>
              </a:rPr>
              <a:t>秒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角丸四角形吹き出し 24"/>
          <p:cNvSpPr/>
          <p:nvPr/>
        </p:nvSpPr>
        <p:spPr>
          <a:xfrm>
            <a:off x="6505360" y="5391152"/>
            <a:ext cx="2423577" cy="792000"/>
          </a:xfrm>
          <a:prstGeom prst="wedgeRoundRectCallout">
            <a:avLst>
              <a:gd name="adj1" fmla="val -85559"/>
              <a:gd name="adj2" fmla="val -50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期待効果の見込みで目標をクリアできているか確認</a:t>
            </a:r>
          </a:p>
        </p:txBody>
      </p:sp>
    </p:spTree>
    <p:extLst>
      <p:ext uri="{BB962C8B-B14F-4D97-AF65-F5344CB8AC3E}">
        <p14:creationId xmlns:p14="http://schemas.microsoft.com/office/powerpoint/2010/main" val="343314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159795"/>
              </p:ext>
            </p:extLst>
          </p:nvPr>
        </p:nvGraphicFramePr>
        <p:xfrm>
          <a:off x="1187624" y="1556773"/>
          <a:ext cx="7289800" cy="1512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■ｺｰｽＧＤ記録用紙（発表資料６）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ジグソーパズルのまとめ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79512" y="83671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◆完成した時間を棒グラフで表す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07504" y="357301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標準化と管理の定着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275856" y="371703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◆５Ｗ１Ｈで明確に記入する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545087"/>
              </p:ext>
            </p:extLst>
          </p:nvPr>
        </p:nvGraphicFramePr>
        <p:xfrm>
          <a:off x="108000" y="4077072"/>
          <a:ext cx="8931226" cy="2664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なぜ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目的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項目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誰が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担当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何処で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場所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どのように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方法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いつ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49">
                <a:tc rowSpan="5"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パズルを早く</a:t>
                      </a:r>
                      <a:b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</a:br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組み立てる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見本の確認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リーダー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研修会場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パズル完成（ピース跡有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)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の原寸見本を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1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枚入手する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作業前準備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pPr algn="ctr"/>
                      <a:endParaRPr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備品の確認</a:t>
                      </a: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リーダー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研修会場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スチレンボード（ダンプラ）を</a:t>
                      </a:r>
                      <a:r>
                        <a:rPr kumimoji="1" lang="en-US" altLang="ja-JP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1</a:t>
                      </a:r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枚確保する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作業前準備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役割分担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tabLst/>
                      </a:pPr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メンバー全員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研修会場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個人毎に要素作業を細分化</a:t>
                      </a:r>
                      <a:r>
                        <a:rPr lang="ja-JP" altLang="en-US" sz="1100" b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して作成する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作業前準備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知識・スキル向上</a:t>
                      </a: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メンバー全員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研修会場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組み方のコツを学び、組む訓練をする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作業前準備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手待ち時間</a:t>
                      </a:r>
                    </a:p>
                  </a:txBody>
                  <a:tcPr marL="36000" marR="36000" marT="36000" marB="36000" anchor="ctr" anchorCtr="1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メンバー全員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研修会場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/>
                      <a:r>
                        <a:rPr kumimoji="1"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 UI" pitchFamily="50" charset="-128"/>
                        </a:rPr>
                        <a:t>声掛けをしながら、臨機応変に手伝う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dirty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競技会中</a:t>
                      </a:r>
                      <a:endParaRPr lang="en-US" sz="1100" b="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40" name="Rectangle 74"/>
          <p:cNvSpPr>
            <a:spLocks noChangeArrowheads="1"/>
          </p:cNvSpPr>
          <p:nvPr/>
        </p:nvSpPr>
        <p:spPr bwMode="auto">
          <a:xfrm>
            <a:off x="323528" y="2060848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499612"/>
              </p:ext>
            </p:extLst>
          </p:nvPr>
        </p:nvGraphicFramePr>
        <p:xfrm>
          <a:off x="1043608" y="3068960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正方形/長方形 44"/>
          <p:cNvSpPr/>
          <p:nvPr/>
        </p:nvSpPr>
        <p:spPr>
          <a:xfrm>
            <a:off x="1187624" y="2168869"/>
            <a:ext cx="4165426" cy="252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正方形/長方形 47"/>
          <p:cNvSpPr/>
          <p:nvPr/>
        </p:nvSpPr>
        <p:spPr>
          <a:xfrm>
            <a:off x="1187624" y="1664813"/>
            <a:ext cx="5112568" cy="252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正方形/長方形 49"/>
          <p:cNvSpPr/>
          <p:nvPr/>
        </p:nvSpPr>
        <p:spPr>
          <a:xfrm>
            <a:off x="1187624" y="2672925"/>
            <a:ext cx="4104456" cy="25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80368" y="1628781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２４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480368" y="2117746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480368" y="2636893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１９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４８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5341862" y="908720"/>
            <a:ext cx="2254473" cy="2124055"/>
            <a:chOff x="4932039" y="1124552"/>
            <a:chExt cx="2254473" cy="2124055"/>
          </a:xfrm>
        </p:grpSpPr>
        <p:cxnSp>
          <p:nvCxnSpPr>
            <p:cNvPr id="59" name="直線コネクタ 58"/>
            <p:cNvCxnSpPr/>
            <p:nvPr/>
          </p:nvCxnSpPr>
          <p:spPr>
            <a:xfrm>
              <a:off x="5566177" y="1628607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/>
            <p:cNvSpPr txBox="1"/>
            <p:nvPr/>
          </p:nvSpPr>
          <p:spPr>
            <a:xfrm>
              <a:off x="4932039" y="1124552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940152" y="1124744"/>
            <a:ext cx="2556128" cy="1908032"/>
            <a:chOff x="5529664" y="1374992"/>
            <a:chExt cx="2556128" cy="1908032"/>
          </a:xfrm>
        </p:grpSpPr>
        <p:cxnSp>
          <p:nvCxnSpPr>
            <p:cNvPr id="62" name="直線コネクタ 61"/>
            <p:cNvCxnSpPr/>
            <p:nvPr/>
          </p:nvCxnSpPr>
          <p:spPr>
            <a:xfrm flipH="1">
              <a:off x="5978822" y="1663024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62"/>
            <p:cNvSpPr txBox="1"/>
            <p:nvPr/>
          </p:nvSpPr>
          <p:spPr>
            <a:xfrm>
              <a:off x="5529664" y="13749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cxnSp>
        <p:nvCxnSpPr>
          <p:cNvPr id="64" name="直線矢印コネクタ 63"/>
          <p:cNvCxnSpPr/>
          <p:nvPr/>
        </p:nvCxnSpPr>
        <p:spPr>
          <a:xfrm flipH="1">
            <a:off x="4572000" y="133042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1130474" y="110510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H="1">
            <a:off x="5352181" y="1088960"/>
            <a:ext cx="0" cy="1980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グループ化 69"/>
          <p:cNvGrpSpPr/>
          <p:nvPr/>
        </p:nvGrpSpPr>
        <p:grpSpPr>
          <a:xfrm>
            <a:off x="323528" y="1501125"/>
            <a:ext cx="736285" cy="559723"/>
            <a:chOff x="323528" y="1916832"/>
            <a:chExt cx="736285" cy="559723"/>
          </a:xfrm>
        </p:grpSpPr>
        <p:sp>
          <p:nvSpPr>
            <p:cNvPr id="71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23528" y="2526438"/>
            <a:ext cx="736285" cy="576430"/>
            <a:chOff x="323528" y="2636546"/>
            <a:chExt cx="736285" cy="576430"/>
          </a:xfrm>
        </p:grpSpPr>
        <p:sp>
          <p:nvSpPr>
            <p:cNvPr id="39" name="Rectangle 74"/>
            <p:cNvSpPr>
              <a:spLocks noChangeArrowheads="1"/>
            </p:cNvSpPr>
            <p:nvPr/>
          </p:nvSpPr>
          <p:spPr bwMode="auto">
            <a:xfrm>
              <a:off x="323528" y="2636546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</a:t>
              </a:r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76272" y="3051393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（２回目）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35" name="直線コネクタ 34"/>
          <p:cNvCxnSpPr/>
          <p:nvPr/>
        </p:nvCxnSpPr>
        <p:spPr>
          <a:xfrm>
            <a:off x="6444208" y="19888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6444208" y="30043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角丸四角形吹き出し 36"/>
          <p:cNvSpPr/>
          <p:nvPr/>
        </p:nvSpPr>
        <p:spPr>
          <a:xfrm>
            <a:off x="200056" y="1113711"/>
            <a:ext cx="2191607" cy="346258"/>
          </a:xfrm>
          <a:prstGeom prst="wedgeRoundRectCallout">
            <a:avLst>
              <a:gd name="adj1" fmla="val 40869"/>
              <a:gd name="adj2" fmla="val 1286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ﾄﾗｲｱﾙの棒グラフ 記入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7889626" y="1570837"/>
            <a:ext cx="1188000" cy="504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＃１実施</a:t>
            </a:r>
            <a:endParaRPr lang="en-US" altLang="ja-JP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7880306" y="2553860"/>
            <a:ext cx="1188000" cy="504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＃２実施</a:t>
            </a:r>
            <a:endParaRPr lang="en-US" altLang="ja-JP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6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cxnSp>
        <p:nvCxnSpPr>
          <p:cNvPr id="47" name="直線コネクタ 46"/>
          <p:cNvCxnSpPr/>
          <p:nvPr/>
        </p:nvCxnSpPr>
        <p:spPr>
          <a:xfrm>
            <a:off x="6444208" y="2492896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角丸四角形 50"/>
          <p:cNvSpPr/>
          <p:nvPr/>
        </p:nvSpPr>
        <p:spPr>
          <a:xfrm>
            <a:off x="1440224" y="4797152"/>
            <a:ext cx="5148000" cy="28803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記入：赤枠内の抜け</a:t>
            </a:r>
            <a:r>
              <a:rPr lang="ja-JP" altLang="en-US" sz="16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部分。空欄を全て埋めなくてもＯＫ</a:t>
            </a:r>
            <a:endParaRPr kumimoji="1" lang="ja-JP" altLang="en-US" sz="1600" dirty="0">
              <a:solidFill>
                <a:srgbClr val="FF0000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2" name="角丸四角形吹き出し 51"/>
          <p:cNvSpPr/>
          <p:nvPr/>
        </p:nvSpPr>
        <p:spPr>
          <a:xfrm>
            <a:off x="4968552" y="3212976"/>
            <a:ext cx="4067944" cy="792088"/>
          </a:xfrm>
          <a:prstGeom prst="wedgeRoundRectCallout">
            <a:avLst>
              <a:gd name="adj1" fmla="val -46109"/>
              <a:gd name="adj2" fmla="val 76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標準化と管理の定着は、成功シナリオの追究で</a:t>
            </a:r>
            <a:b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</a:br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採用した中で「これが効いた！これからも確実に実施しなきゃ」という項目を自由記述</a:t>
            </a:r>
          </a:p>
        </p:txBody>
      </p:sp>
      <p:sp>
        <p:nvSpPr>
          <p:cNvPr id="43" name="角丸四角形吹き出し 42"/>
          <p:cNvSpPr/>
          <p:nvPr/>
        </p:nvSpPr>
        <p:spPr>
          <a:xfrm>
            <a:off x="2339752" y="3140968"/>
            <a:ext cx="2191607" cy="346258"/>
          </a:xfrm>
          <a:prstGeom prst="wedgeRoundRectCallout">
            <a:avLst>
              <a:gd name="adj1" fmla="val -41287"/>
              <a:gd name="adj2" fmla="val -1494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競技会の棒グラフ 記入</a:t>
            </a:r>
            <a:endParaRPr kumimoji="1" lang="ja-JP" altLang="en-US" sz="16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 flipH="1">
            <a:off x="5980962" y="1484784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</p:spTree>
    <p:extLst>
      <p:ext uri="{BB962C8B-B14F-4D97-AF65-F5344CB8AC3E}">
        <p14:creationId xmlns:p14="http://schemas.microsoft.com/office/powerpoint/2010/main" val="1989098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239236"/>
              </p:ext>
            </p:extLst>
          </p:nvPr>
        </p:nvGraphicFramePr>
        <p:xfrm>
          <a:off x="179516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・課題達成型の必要性や進め方が少し理解できた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</a:b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・攻め所選定シートの説明がよく分からなかった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■ｺｰｽＧＤ記録用紙（発表資料７）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79512" y="548680"/>
            <a:ext cx="5472608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入門コース研修で分かった事（全員が記入）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9512" y="1052736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◆学んだ事・気づいた事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929003"/>
              </p:ext>
            </p:extLst>
          </p:nvPr>
        </p:nvGraphicFramePr>
        <p:xfrm>
          <a:off x="4644008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積極的に会合へ参加し、手法も勉強したい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ＭＳ Ｐゴシック" panose="020B0600070205080204" pitchFamily="50" charset="-128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TW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</a:t>
            </a: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入門コース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716296" y="1052736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◆一人ひとりの決意表明</a:t>
            </a:r>
          </a:p>
        </p:txBody>
      </p:sp>
      <p:sp>
        <p:nvSpPr>
          <p:cNvPr id="16" name="テキスト ボックス 22"/>
          <p:cNvSpPr txBox="1">
            <a:spLocks noChangeArrowheads="1"/>
          </p:cNvSpPr>
          <p:nvPr/>
        </p:nvSpPr>
        <p:spPr bwMode="auto">
          <a:xfrm>
            <a:off x="5256559" y="-27384"/>
            <a:ext cx="1763713" cy="3381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テキスト　Ｐ●●</a:t>
            </a:r>
          </a:p>
        </p:txBody>
      </p:sp>
    </p:spTree>
    <p:extLst>
      <p:ext uri="{BB962C8B-B14F-4D97-AF65-F5344CB8AC3E}">
        <p14:creationId xmlns:p14="http://schemas.microsoft.com/office/powerpoint/2010/main" val="419732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>
          <a:spcBef>
            <a:spcPct val="50000"/>
          </a:spcBef>
          <a:buNone/>
          <a:defRPr sz="1200" dirty="0" smtClean="0">
            <a:solidFill>
              <a:srgbClr val="FF0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3996</TotalTime>
  <Words>2089</Words>
  <Application>Microsoft Office PowerPoint</Application>
  <PresentationFormat>画面に合わせる (4:3)</PresentationFormat>
  <Paragraphs>417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HGP創英角ｺﾞｼｯｸUB</vt:lpstr>
      <vt:lpstr>HG丸ｺﾞｼｯｸM-PRO</vt:lpstr>
      <vt:lpstr>Meiryo UI</vt:lpstr>
      <vt:lpstr>ＭＳ Ｐゴシック</vt:lpstr>
      <vt:lpstr>Arial</vt:lpstr>
      <vt:lpstr>Calibri</vt:lpstr>
      <vt:lpstr>Times New Roman</vt:lpstr>
      <vt:lpstr>Office ​​テーマ</vt:lpstr>
      <vt:lpstr>グループの旗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Nishida Takuma</dc:creator>
  <cp:lastModifiedBy>Iwase Yoichi／岩瀬　洋一／AI</cp:lastModifiedBy>
  <cp:revision>347</cp:revision>
  <cp:lastPrinted>2020-01-15T07:15:02Z</cp:lastPrinted>
  <dcterms:created xsi:type="dcterms:W3CDTF">2014-08-25T07:07:42Z</dcterms:created>
  <dcterms:modified xsi:type="dcterms:W3CDTF">2024-10-09T09:49:43Z</dcterms:modified>
</cp:coreProperties>
</file>