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9" r:id="rId3"/>
    <p:sldId id="287" r:id="rId4"/>
    <p:sldId id="281" r:id="rId5"/>
    <p:sldId id="282" r:id="rId6"/>
    <p:sldId id="286" r:id="rId7"/>
    <p:sldId id="275" r:id="rId8"/>
  </p:sldIdLst>
  <p:sldSz cx="9144000" cy="6858000" type="screen4x3"/>
  <p:notesSz cx="6791325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62" autoAdjust="0"/>
    <p:restoredTop sz="72887" autoAdjust="0"/>
  </p:normalViewPr>
  <p:slideViewPr>
    <p:cSldViewPr>
      <p:cViewPr varScale="1">
        <p:scale>
          <a:sx n="86" d="100"/>
          <a:sy n="86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6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310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71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86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95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90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45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55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34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1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8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88B72-3678-44DD-8766-3BD02389227E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A4419-3FFB-486E-A290-D2CAEAE9C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84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2534816" cy="457200"/>
          </a:xfrm>
        </p:spPr>
        <p:txBody>
          <a:bodyPr>
            <a:normAutofit fontScale="90000"/>
          </a:bodyPr>
          <a:lstStyle/>
          <a:p>
            <a:r>
              <a:rPr lang="ja-JP" altLang="en-US" sz="28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グループの旗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ｺｰｽＧＤ記録用紙（発表資料１）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2820" y="920751"/>
            <a:ext cx="3209060" cy="40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2000" u="sng" dirty="0">
                <a:latin typeface="+mn-ea"/>
                <a:ea typeface="+mn-ea"/>
              </a:rPr>
              <a:t>D</a:t>
            </a:r>
            <a:r>
              <a:rPr lang="ja-JP" altLang="en-US" sz="2000" u="sng" dirty="0"/>
              <a:t>コース：　　　グループ　</a:t>
            </a:r>
          </a:p>
        </p:txBody>
      </p:sp>
      <p:graphicFrame>
        <p:nvGraphicFramePr>
          <p:cNvPr id="24064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673921"/>
              </p:ext>
            </p:extLst>
          </p:nvPr>
        </p:nvGraphicFramePr>
        <p:xfrm>
          <a:off x="353158" y="1524000"/>
          <a:ext cx="2694842" cy="1328738"/>
        </p:xfrm>
        <a:graphic>
          <a:graphicData uri="http://schemas.openxmlformats.org/drawingml/2006/table">
            <a:tbl>
              <a:tblPr/>
              <a:tblGrid>
                <a:gridCol w="269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L="84406" marR="84406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916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3217985" y="685800"/>
            <a:ext cx="2954215" cy="216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 dirty="0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997569" y="546101"/>
            <a:ext cx="1336431" cy="284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/>
              <a:t>シンボルマーク</a:t>
            </a:r>
          </a:p>
        </p:txBody>
      </p:sp>
      <p:graphicFrame>
        <p:nvGraphicFramePr>
          <p:cNvPr id="240655" name="Group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333590"/>
              </p:ext>
            </p:extLst>
          </p:nvPr>
        </p:nvGraphicFramePr>
        <p:xfrm>
          <a:off x="6397869" y="1282700"/>
          <a:ext cx="2555631" cy="1416050"/>
        </p:xfrm>
        <a:graphic>
          <a:graphicData uri="http://schemas.openxmlformats.org/drawingml/2006/table">
            <a:tbl>
              <a:tblPr/>
              <a:tblGrid>
                <a:gridCol w="2555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44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marL="84406" marR="84406" marT="45741" marB="4574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35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marT="45741" marB="4574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43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marL="84406" marR="84406" marT="45741" marB="4574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229">
                <a:tc>
                  <a:txBody>
                    <a:bodyPr/>
                    <a:lstStyle/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明朝" pitchFamily="18" charset="-128"/>
                      </a:endParaRPr>
                    </a:p>
                  </a:txBody>
                  <a:tcPr marL="84406" marR="84406" marT="45741" marB="4574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64" name="Rectangle 84"/>
          <p:cNvSpPr>
            <a:spLocks noChangeArrowheads="1"/>
          </p:cNvSpPr>
          <p:nvPr/>
        </p:nvSpPr>
        <p:spPr bwMode="auto">
          <a:xfrm>
            <a:off x="353158" y="2933701"/>
            <a:ext cx="239004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/>
              <a:t>メンバーと役割分担</a:t>
            </a:r>
          </a:p>
        </p:txBody>
      </p:sp>
      <p:graphicFrame>
        <p:nvGraphicFramePr>
          <p:cNvPr id="15481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706027"/>
              </p:ext>
            </p:extLst>
          </p:nvPr>
        </p:nvGraphicFramePr>
        <p:xfrm>
          <a:off x="5568462" y="3378200"/>
          <a:ext cx="3346938" cy="3022600"/>
        </p:xfrm>
        <a:graphic>
          <a:graphicData uri="http://schemas.openxmlformats.org/drawingml/2006/table">
            <a:tbl>
              <a:tblPr/>
              <a:tblGrid>
                <a:gridCol w="40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0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内　　　容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評価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595" name="Text Box 115"/>
          <p:cNvSpPr txBox="1">
            <a:spLocks noChangeArrowheads="1"/>
          </p:cNvSpPr>
          <p:nvPr/>
        </p:nvSpPr>
        <p:spPr bwMode="auto">
          <a:xfrm>
            <a:off x="6438667" y="858198"/>
            <a:ext cx="2597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buNone/>
            </a:pPr>
            <a:r>
              <a:rPr lang="ja-JP" altLang="en-US" sz="1600" dirty="0"/>
              <a:t>２０２４年　１１月　２０・２１日</a:t>
            </a:r>
          </a:p>
        </p:txBody>
      </p:sp>
      <p:sp>
        <p:nvSpPr>
          <p:cNvPr id="20596" name="Rectangle 116"/>
          <p:cNvSpPr>
            <a:spLocks noChangeArrowheads="1"/>
          </p:cNvSpPr>
          <p:nvPr/>
        </p:nvSpPr>
        <p:spPr bwMode="auto">
          <a:xfrm>
            <a:off x="5613889" y="2971801"/>
            <a:ext cx="27432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/>
              <a:t>グループの決め事</a:t>
            </a:r>
          </a:p>
        </p:txBody>
      </p:sp>
      <p:sp>
        <p:nvSpPr>
          <p:cNvPr id="20597" name="Text Box 117"/>
          <p:cNvSpPr txBox="1">
            <a:spLocks noChangeArrowheads="1"/>
          </p:cNvSpPr>
          <p:nvPr/>
        </p:nvSpPr>
        <p:spPr bwMode="auto">
          <a:xfrm>
            <a:off x="5791200" y="6445250"/>
            <a:ext cx="2819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（※評価は、○、△、×等で記入する）</a:t>
            </a:r>
          </a:p>
        </p:txBody>
      </p:sp>
      <p:sp>
        <p:nvSpPr>
          <p:cNvPr id="20599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graphicFrame>
        <p:nvGraphicFramePr>
          <p:cNvPr id="17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941397"/>
              </p:ext>
            </p:extLst>
          </p:nvPr>
        </p:nvGraphicFramePr>
        <p:xfrm>
          <a:off x="353159" y="3340101"/>
          <a:ext cx="5082938" cy="2636838"/>
        </p:xfrm>
        <a:graphic>
          <a:graphicData uri="http://schemas.openxmlformats.org/drawingml/2006/table">
            <a:tbl>
              <a:tblPr/>
              <a:tblGrid>
                <a:gridCol w="359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05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役　　割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会　社　名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６</a:t>
                      </a: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250"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 eaLnBrk="0" hangingPunct="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8445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84455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844550" eaLnBrk="0" hangingPunct="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8445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84455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16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ｺｰｽＧＤ記録用紙（発表資料２）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44827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現状（力量）把握</a:t>
            </a:r>
          </a:p>
        </p:txBody>
      </p:sp>
      <p:sp>
        <p:nvSpPr>
          <p:cNvPr id="61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graphicFrame>
        <p:nvGraphicFramePr>
          <p:cNvPr id="107" name="表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005873"/>
              </p:ext>
            </p:extLst>
          </p:nvPr>
        </p:nvGraphicFramePr>
        <p:xfrm>
          <a:off x="179512" y="3284985"/>
          <a:ext cx="8788152" cy="3133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1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</a:rPr>
                        <a:t>①</a:t>
                      </a: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1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②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1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③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>
                          <a:latin typeface="+mn-ea"/>
                          <a:ea typeface="+mn-ea"/>
                        </a:rPr>
                        <a:t>④その他</a:t>
                      </a:r>
                      <a:endParaRPr 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50" b="0" dirty="0">
                        <a:solidFill>
                          <a:schemeClr val="tx1"/>
                        </a:solidFill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8" name="Text Box 3"/>
          <p:cNvSpPr txBox="1">
            <a:spLocks noChangeArrowheads="1"/>
          </p:cNvSpPr>
          <p:nvPr/>
        </p:nvSpPr>
        <p:spPr bwMode="auto">
          <a:xfrm>
            <a:off x="139803" y="3075310"/>
            <a:ext cx="81369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◆トライアルで気づいた点を</a:t>
            </a:r>
            <a:r>
              <a:rPr lang="ja-JP" altLang="en-US" sz="900" dirty="0">
                <a:latin typeface="HGP創英角ｺﾞｼｯｸUB" pitchFamily="50" charset="-128"/>
                <a:ea typeface="HGP創英角ｺﾞｼｯｸUB" pitchFamily="50" charset="-128"/>
              </a:rPr>
              <a:t>３ゲン主義「現地・現物・現実」</a:t>
            </a:r>
            <a:r>
              <a:rPr lang="ja-JP" altLang="en-US" sz="900" dirty="0"/>
              <a:t>で３ム「ムダ・ムラ・ムリ」をブレーンストーミングする</a:t>
            </a:r>
          </a:p>
        </p:txBody>
      </p:sp>
      <p:graphicFrame>
        <p:nvGraphicFramePr>
          <p:cNvPr id="119" name="表 118"/>
          <p:cNvGraphicFramePr>
            <a:graphicFrameLocks noGrp="1"/>
          </p:cNvGraphicFramePr>
          <p:nvPr/>
        </p:nvGraphicFramePr>
        <p:xfrm>
          <a:off x="1187624" y="1946796"/>
          <a:ext cx="7289800" cy="1008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0" name="表 119"/>
          <p:cNvGraphicFramePr>
            <a:graphicFrameLocks noGrp="1"/>
          </p:cNvGraphicFramePr>
          <p:nvPr/>
        </p:nvGraphicFramePr>
        <p:xfrm>
          <a:off x="1043608" y="2924944"/>
          <a:ext cx="8280920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  (</a:t>
                      </a:r>
                      <a:r>
                        <a:rPr lang="ja-JP" alt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分</a:t>
                      </a:r>
                      <a:r>
                        <a:rPr lang="en-US" sz="9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" name="テキスト ボックス 120"/>
          <p:cNvSpPr txBox="1"/>
          <p:nvPr/>
        </p:nvSpPr>
        <p:spPr>
          <a:xfrm>
            <a:off x="6480368" y="1990462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分 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480368" y="2479427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  </a:t>
            </a:r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23" name="グループ化 122"/>
          <p:cNvGrpSpPr/>
          <p:nvPr/>
        </p:nvGrpSpPr>
        <p:grpSpPr>
          <a:xfrm>
            <a:off x="5868144" y="1556792"/>
            <a:ext cx="2556128" cy="1404032"/>
            <a:chOff x="5457656" y="1238592"/>
            <a:chExt cx="2556128" cy="1404032"/>
          </a:xfrm>
        </p:grpSpPr>
        <p:cxnSp>
          <p:nvCxnSpPr>
            <p:cNvPr id="124" name="直線コネクタ 123"/>
            <p:cNvCxnSpPr/>
            <p:nvPr/>
          </p:nvCxnSpPr>
          <p:spPr>
            <a:xfrm flipH="1">
              <a:off x="5978822" y="1526624"/>
              <a:ext cx="0" cy="1116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ボックス 124"/>
            <p:cNvSpPr txBox="1"/>
            <p:nvPr/>
          </p:nvSpPr>
          <p:spPr>
            <a:xfrm>
              <a:off x="5457656" y="1238592"/>
              <a:ext cx="255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歴代優勝タイム ２３～２５分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5356468" y="1340768"/>
            <a:ext cx="2254473" cy="1608991"/>
            <a:chOff x="4932039" y="1084409"/>
            <a:chExt cx="2254473" cy="1608991"/>
          </a:xfrm>
        </p:grpSpPr>
        <p:cxnSp>
          <p:nvCxnSpPr>
            <p:cNvPr id="127" name="直線コネクタ 126"/>
            <p:cNvCxnSpPr/>
            <p:nvPr/>
          </p:nvCxnSpPr>
          <p:spPr>
            <a:xfrm>
              <a:off x="5551571" y="1597757"/>
              <a:ext cx="0" cy="1095643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テキスト ボックス 127"/>
            <p:cNvSpPr txBox="1"/>
            <p:nvPr/>
          </p:nvSpPr>
          <p:spPr>
            <a:xfrm>
              <a:off x="4932039" y="1084409"/>
              <a:ext cx="2254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大会記録 ２０分台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cxnSp>
        <p:nvCxnSpPr>
          <p:cNvPr id="129" name="直線矢印コネクタ 128"/>
          <p:cNvCxnSpPr/>
          <p:nvPr/>
        </p:nvCxnSpPr>
        <p:spPr>
          <a:xfrm flipH="1">
            <a:off x="4572000" y="1710100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1130474" y="148478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記録更新（優勝）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1" name="Rectangle 74"/>
          <p:cNvSpPr>
            <a:spLocks noChangeArrowheads="1"/>
          </p:cNvSpPr>
          <p:nvPr/>
        </p:nvSpPr>
        <p:spPr bwMode="auto">
          <a:xfrm>
            <a:off x="315908" y="2493736"/>
            <a:ext cx="736285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目標</a:t>
            </a:r>
          </a:p>
        </p:txBody>
      </p:sp>
      <p:cxnSp>
        <p:nvCxnSpPr>
          <p:cNvPr id="132" name="直線コネクタ 131"/>
          <p:cNvCxnSpPr/>
          <p:nvPr/>
        </p:nvCxnSpPr>
        <p:spPr>
          <a:xfrm flipH="1">
            <a:off x="5352181" y="1412776"/>
            <a:ext cx="0" cy="1548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グループ化 132"/>
          <p:cNvGrpSpPr/>
          <p:nvPr/>
        </p:nvGrpSpPr>
        <p:grpSpPr>
          <a:xfrm>
            <a:off x="107504" y="836712"/>
            <a:ext cx="6480720" cy="504056"/>
            <a:chOff x="-969440" y="836712"/>
            <a:chExt cx="6480720" cy="720080"/>
          </a:xfrm>
        </p:grpSpPr>
        <p:sp>
          <p:nvSpPr>
            <p:cNvPr id="134" name="Rectangle 74"/>
            <p:cNvSpPr>
              <a:spLocks noChangeArrowheads="1"/>
            </p:cNvSpPr>
            <p:nvPr/>
          </p:nvSpPr>
          <p:spPr bwMode="auto">
            <a:xfrm>
              <a:off x="-105344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トライアルの結果</a:t>
              </a:r>
            </a:p>
          </p:txBody>
        </p:sp>
        <p:sp>
          <p:nvSpPr>
            <p:cNvPr id="135" name="Rectangle 74"/>
            <p:cNvSpPr>
              <a:spLocks noChangeArrowheads="1"/>
            </p:cNvSpPr>
            <p:nvPr/>
          </p:nvSpPr>
          <p:spPr bwMode="auto">
            <a:xfrm>
              <a:off x="2054896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１５０ピース</a:t>
              </a:r>
              <a:endParaRPr lang="en-US" dirty="0"/>
            </a:p>
          </p:txBody>
        </p:sp>
        <p:sp>
          <p:nvSpPr>
            <p:cNvPr id="136" name="Rectangle 522"/>
            <p:cNvSpPr>
              <a:spLocks noChangeArrowheads="1"/>
            </p:cNvSpPr>
            <p:nvPr/>
          </p:nvSpPr>
          <p:spPr bwMode="auto">
            <a:xfrm>
              <a:off x="-969440" y="836712"/>
              <a:ext cx="2448272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7" name="Rectangle 522"/>
            <p:cNvSpPr>
              <a:spLocks noChangeArrowheads="1"/>
            </p:cNvSpPr>
            <p:nvPr/>
          </p:nvSpPr>
          <p:spPr bwMode="auto">
            <a:xfrm>
              <a:off x="1478832" y="836712"/>
              <a:ext cx="1872208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8" name="Rectangle 522"/>
            <p:cNvSpPr>
              <a:spLocks noChangeArrowheads="1"/>
            </p:cNvSpPr>
            <p:nvPr/>
          </p:nvSpPr>
          <p:spPr bwMode="auto">
            <a:xfrm>
              <a:off x="3351280" y="836712"/>
              <a:ext cx="2160000" cy="720080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323528" y="1916832"/>
            <a:ext cx="736285" cy="559723"/>
            <a:chOff x="323528" y="1916832"/>
            <a:chExt cx="736285" cy="559723"/>
          </a:xfrm>
        </p:grpSpPr>
        <p:sp>
          <p:nvSpPr>
            <p:cNvPr id="140" name="Rectangle 74"/>
            <p:cNvSpPr>
              <a:spLocks noChangeArrowheads="1"/>
            </p:cNvSpPr>
            <p:nvPr/>
          </p:nvSpPr>
          <p:spPr bwMode="auto">
            <a:xfrm>
              <a:off x="323528" y="1916832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ﾄﾗｲｱﾙ</a:t>
              </a:r>
            </a:p>
          </p:txBody>
        </p:sp>
        <p:sp>
          <p:nvSpPr>
            <p:cNvPr id="141" name="Rectangle 14"/>
            <p:cNvSpPr>
              <a:spLocks noChangeArrowheads="1"/>
            </p:cNvSpPr>
            <p:nvPr/>
          </p:nvSpPr>
          <p:spPr bwMode="auto">
            <a:xfrm>
              <a:off x="454631" y="2314972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（１回目）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142" name="直線コネクタ 141"/>
          <p:cNvCxnSpPr/>
          <p:nvPr/>
        </p:nvCxnSpPr>
        <p:spPr>
          <a:xfrm>
            <a:off x="6444208" y="2314972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>
            <a:off x="6444208" y="282337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143"/>
          <p:cNvCxnSpPr/>
          <p:nvPr/>
        </p:nvCxnSpPr>
        <p:spPr>
          <a:xfrm flipH="1">
            <a:off x="5980962" y="1873528"/>
            <a:ext cx="3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74"/>
          <p:cNvSpPr>
            <a:spLocks noChangeArrowheads="1"/>
          </p:cNvSpPr>
          <p:nvPr/>
        </p:nvSpPr>
        <p:spPr bwMode="auto">
          <a:xfrm>
            <a:off x="4555795" y="937280"/>
            <a:ext cx="736285" cy="30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　　　　　　</a:t>
            </a:r>
            <a:r>
              <a:rPr lang="ja-JP" altLang="en-US" dirty="0">
                <a:solidFill>
                  <a:schemeClr val="bg1"/>
                </a:solidFill>
              </a:rPr>
              <a:t>　　</a:t>
            </a:r>
            <a:r>
              <a:rPr lang="ja-JP" altLang="en-US" dirty="0"/>
              <a:t>分　   秒</a:t>
            </a:r>
          </a:p>
        </p:txBody>
      </p:sp>
    </p:spTree>
    <p:extLst>
      <p:ext uri="{BB962C8B-B14F-4D97-AF65-F5344CB8AC3E}">
        <p14:creationId xmlns:p14="http://schemas.microsoft.com/office/powerpoint/2010/main" val="2430866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ｺｰｽＧＤ記録用紙（発表資料３）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37626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攻め所の選定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996663"/>
              </p:ext>
            </p:extLst>
          </p:nvPr>
        </p:nvGraphicFramePr>
        <p:xfrm>
          <a:off x="107504" y="908720"/>
          <a:ext cx="8943060" cy="518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6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1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8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1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12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特性項目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ありたい姿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現在の姿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ギャップ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攻め所（候補）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採否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671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パズルの</a:t>
                      </a:r>
                      <a:b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lang="ja-JP" altLang="en-US" sz="1400" b="1" dirty="0"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完成時間</a:t>
                      </a:r>
                      <a:endParaRPr lang="ja-JP" altLang="ja-JP" sz="1400" b="1" dirty="0"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kumimoji="1" lang="ja-JP" altLang="en-US" sz="105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9" name="グループ化 8"/>
          <p:cNvGrpSpPr/>
          <p:nvPr/>
        </p:nvGrpSpPr>
        <p:grpSpPr>
          <a:xfrm>
            <a:off x="107504" y="6237312"/>
            <a:ext cx="1080120" cy="540000"/>
            <a:chOff x="214534" y="6021288"/>
            <a:chExt cx="1080120" cy="720080"/>
          </a:xfrm>
        </p:grpSpPr>
        <p:sp>
          <p:nvSpPr>
            <p:cNvPr id="48" name="Rectangle 74"/>
            <p:cNvSpPr>
              <a:spLocks noChangeArrowheads="1"/>
            </p:cNvSpPr>
            <p:nvPr/>
          </p:nvSpPr>
          <p:spPr bwMode="auto">
            <a:xfrm>
              <a:off x="379331" y="6165304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sz="2800" dirty="0">
                  <a:latin typeface="HGP創英角ｺﾞｼｯｸUB" pitchFamily="50" charset="-128"/>
                  <a:ea typeface="HGP創英角ｺﾞｼｯｸUB" pitchFamily="50" charset="-128"/>
                </a:rPr>
                <a:t>目標</a:t>
              </a:r>
            </a:p>
          </p:txBody>
        </p:sp>
        <p:sp>
          <p:nvSpPr>
            <p:cNvPr id="50" name="Rectangle 522"/>
            <p:cNvSpPr>
              <a:spLocks noChangeArrowheads="1"/>
            </p:cNvSpPr>
            <p:nvPr/>
          </p:nvSpPr>
          <p:spPr bwMode="auto">
            <a:xfrm>
              <a:off x="214534" y="6021288"/>
              <a:ext cx="1080120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51" name="Rectangle 74"/>
          <p:cNvSpPr>
            <a:spLocks noChangeArrowheads="1"/>
          </p:cNvSpPr>
          <p:nvPr/>
        </p:nvSpPr>
        <p:spPr bwMode="auto">
          <a:xfrm>
            <a:off x="1008112" y="6288112"/>
            <a:ext cx="8172400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 　 </a:t>
            </a:r>
            <a:r>
              <a:rPr lang="ja-JP" altLang="en-US" sz="2200" dirty="0">
                <a:latin typeface="HGP創英角ｺﾞｼｯｸUB" pitchFamily="50" charset="-128"/>
                <a:ea typeface="HGP創英角ｺﾞｼｯｸUB" pitchFamily="50" charset="-128"/>
              </a:rPr>
              <a:t>分　　 秒短縮し、大会記録（２０分）を更新して優勝する</a:t>
            </a:r>
            <a:endParaRPr lang="en-US" altLang="ja-JP" sz="22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2" name="Rectangle 522"/>
          <p:cNvSpPr>
            <a:spLocks noChangeArrowheads="1"/>
          </p:cNvSpPr>
          <p:nvPr/>
        </p:nvSpPr>
        <p:spPr bwMode="auto">
          <a:xfrm>
            <a:off x="1187624" y="6237312"/>
            <a:ext cx="7848872" cy="540000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2627784" y="199673"/>
            <a:ext cx="3816424" cy="709047"/>
            <a:chOff x="-2196752" y="919753"/>
            <a:chExt cx="3816424" cy="709047"/>
          </a:xfrm>
        </p:grpSpPr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-2196752" y="919753"/>
              <a:ext cx="35283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en-US" altLang="ja-JP" sz="1200" dirty="0"/>
                <a:t>〔</a:t>
              </a:r>
              <a:r>
                <a:rPr lang="ja-JP" altLang="en-US" sz="1200" dirty="0"/>
                <a:t>前提条件</a:t>
              </a:r>
              <a:r>
                <a:rPr lang="en-US" altLang="ja-JP" sz="1200" dirty="0"/>
                <a:t>〕</a:t>
              </a:r>
              <a:endParaRPr lang="ja-JP" altLang="en-US" sz="1200" dirty="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-2196752" y="1124744"/>
              <a:ext cx="352839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ja-JP" altLang="en-US" sz="1200" dirty="0"/>
                <a:t>・作業者の増員、入れ替え不可</a:t>
              </a:r>
            </a:p>
          </p:txBody>
        </p:sp>
        <p:sp>
          <p:nvSpPr>
            <p:cNvPr id="30" name="Text Box 3"/>
            <p:cNvSpPr txBox="1">
              <a:spLocks noChangeArrowheads="1"/>
            </p:cNvSpPr>
            <p:nvPr/>
          </p:nvSpPr>
          <p:spPr bwMode="auto">
            <a:xfrm>
              <a:off x="-2196752" y="1351801"/>
              <a:ext cx="38164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buNone/>
              </a:pPr>
              <a:r>
                <a:rPr lang="ja-JP" altLang="en-US" sz="1200" dirty="0"/>
                <a:t>・パズルの固定やピースへのマーキング・細工は失格</a:t>
              </a:r>
            </a:p>
          </p:txBody>
        </p:sp>
      </p:grp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46CF860-980E-5BD9-7792-2DB4BE808F35}"/>
              </a:ext>
            </a:extLst>
          </p:cNvPr>
          <p:cNvCxnSpPr/>
          <p:nvPr/>
        </p:nvCxnSpPr>
        <p:spPr>
          <a:xfrm>
            <a:off x="107504" y="6091615"/>
            <a:ext cx="89430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84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268000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方策の立案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ｺｰｽＧＤ記録用紙（発表資料４）</a:t>
            </a:r>
          </a:p>
        </p:txBody>
      </p:sp>
      <p:graphicFrame>
        <p:nvGraphicFramePr>
          <p:cNvPr id="16" name="表 15"/>
          <p:cNvGraphicFramePr>
            <a:graphicFrameLocks noGrp="1"/>
          </p:cNvGraphicFramePr>
          <p:nvPr/>
        </p:nvGraphicFramePr>
        <p:xfrm>
          <a:off x="2915816" y="1041703"/>
          <a:ext cx="1695354" cy="51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二次手段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表 17"/>
          <p:cNvGraphicFramePr>
            <a:graphicFrameLocks noGrp="1"/>
          </p:cNvGraphicFramePr>
          <p:nvPr/>
        </p:nvGraphicFramePr>
        <p:xfrm>
          <a:off x="755576" y="1027599"/>
          <a:ext cx="198338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攻め所</a:t>
                      </a:r>
                      <a:b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</a:b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（一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483768" y="47667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◆アイデアを沢山出します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372496" y="908720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buNone/>
            </a:pPr>
            <a:r>
              <a:rPr lang="ja-JP" altLang="en-US" sz="1200" dirty="0">
                <a:latin typeface="+mj-ea"/>
                <a:ea typeface="+mj-ea"/>
              </a:rPr>
              <a:t>◎</a:t>
            </a:r>
            <a:r>
              <a:rPr lang="en-US" altLang="ja-JP" sz="1200" dirty="0">
                <a:latin typeface="+mj-ea"/>
                <a:ea typeface="+mj-ea"/>
              </a:rPr>
              <a:t>=</a:t>
            </a:r>
            <a:r>
              <a:rPr lang="ja-JP" altLang="en-US" sz="1200" dirty="0">
                <a:latin typeface="+mj-ea"/>
                <a:ea typeface="+mj-ea"/>
              </a:rPr>
              <a:t>大、○</a:t>
            </a:r>
            <a:r>
              <a:rPr lang="en-US" altLang="ja-JP" sz="1200" dirty="0">
                <a:latin typeface="+mj-ea"/>
                <a:ea typeface="+mj-ea"/>
              </a:rPr>
              <a:t> =</a:t>
            </a:r>
            <a:r>
              <a:rPr lang="ja-JP" altLang="en-US" sz="1200" dirty="0">
                <a:latin typeface="+mj-ea"/>
                <a:ea typeface="+mj-ea"/>
              </a:rPr>
              <a:t>有り、 △</a:t>
            </a:r>
            <a:r>
              <a:rPr lang="en-US" altLang="ja-JP" sz="1200" dirty="0">
                <a:latin typeface="+mj-ea"/>
                <a:ea typeface="+mj-ea"/>
              </a:rPr>
              <a:t> =</a:t>
            </a:r>
            <a:r>
              <a:rPr lang="ja-JP" altLang="en-US" sz="1200" dirty="0">
                <a:latin typeface="+mj-ea"/>
                <a:ea typeface="+mj-ea"/>
              </a:rPr>
              <a:t>少ない</a:t>
            </a:r>
          </a:p>
        </p:txBody>
      </p: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614565"/>
              </p:ext>
            </p:extLst>
          </p:nvPr>
        </p:nvGraphicFramePr>
        <p:xfrm>
          <a:off x="5130600" y="1071462"/>
          <a:ext cx="1695354" cy="51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0" lang="ja-JP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Arial" pitchFamily="34" charset="0"/>
                        </a:rPr>
                        <a:t>三</a:t>
                      </a:r>
                      <a:r>
                        <a:rPr kumimoji="0" lang="en-US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次手段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D61CFC-E83A-65E8-3078-5B45F1DCA087}"/>
              </a:ext>
            </a:extLst>
          </p:cNvPr>
          <p:cNvSpPr txBox="1"/>
          <p:nvPr/>
        </p:nvSpPr>
        <p:spPr bwMode="auto">
          <a:xfrm>
            <a:off x="251520" y="1573098"/>
            <a:ext cx="504056" cy="5013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square" rtlCol="0">
            <a:spAutoFit/>
          </a:bodyPr>
          <a:lstStyle/>
          <a:p>
            <a:pPr>
              <a:spcBef>
                <a:spcPct val="50000"/>
              </a:spcBef>
              <a:buNone/>
            </a:pP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EC4C16C-F19A-CC5E-3FBF-5430C01A4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93618"/>
              </p:ext>
            </p:extLst>
          </p:nvPr>
        </p:nvGraphicFramePr>
        <p:xfrm>
          <a:off x="7040486" y="1247138"/>
          <a:ext cx="1983386" cy="27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039">
                  <a:extLst>
                    <a:ext uri="{9D8B030D-6E8A-4147-A177-3AD203B41FA5}">
                      <a16:colId xmlns:a16="http://schemas.microsoft.com/office/drawing/2014/main" val="3613075979"/>
                    </a:ext>
                  </a:extLst>
                </a:gridCol>
                <a:gridCol w="565283">
                  <a:extLst>
                    <a:ext uri="{9D8B030D-6E8A-4147-A177-3AD203B41FA5}">
                      <a16:colId xmlns:a16="http://schemas.microsoft.com/office/drawing/2014/main" val="267887138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200606826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期待効果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採否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順位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4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39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ｺｰｽＧＤ記録用紙（発表資料５）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273630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成功シナリオの追究</a:t>
            </a: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416971"/>
              </p:ext>
            </p:extLst>
          </p:nvPr>
        </p:nvGraphicFramePr>
        <p:xfrm>
          <a:off x="107504" y="880747"/>
          <a:ext cx="8892006" cy="3394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6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方策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シナリオ案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実現に向けた具体的な実施手順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期待効果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障害悪影響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処置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前提</a:t>
                      </a:r>
                      <a:b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条件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総合</a:t>
                      </a:r>
                      <a:b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判定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902">
                <a:tc>
                  <a:txBody>
                    <a:bodyPr/>
                    <a:lstStyle/>
                    <a:p>
                      <a:pPr algn="l"/>
                      <a:endParaRPr lang="ja-JP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938"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u="non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1" name="グループ化 30"/>
          <p:cNvGrpSpPr/>
          <p:nvPr/>
        </p:nvGrpSpPr>
        <p:grpSpPr>
          <a:xfrm>
            <a:off x="107504" y="6237368"/>
            <a:ext cx="6480720" cy="504000"/>
            <a:chOff x="-969440" y="836712"/>
            <a:chExt cx="6480720" cy="720080"/>
          </a:xfrm>
        </p:grpSpPr>
        <p:sp>
          <p:nvSpPr>
            <p:cNvPr id="32" name="Rectangle 74"/>
            <p:cNvSpPr>
              <a:spLocks noChangeArrowheads="1"/>
            </p:cNvSpPr>
            <p:nvPr/>
          </p:nvSpPr>
          <p:spPr bwMode="auto">
            <a:xfrm>
              <a:off x="-105344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競技会の結果</a:t>
              </a:r>
            </a:p>
          </p:txBody>
        </p:sp>
        <p:sp>
          <p:nvSpPr>
            <p:cNvPr id="33" name="Rectangle 74"/>
            <p:cNvSpPr>
              <a:spLocks noChangeArrowheads="1"/>
            </p:cNvSpPr>
            <p:nvPr/>
          </p:nvSpPr>
          <p:spPr bwMode="auto">
            <a:xfrm>
              <a:off x="2054896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１５０ピース</a:t>
              </a:r>
              <a:endParaRPr lang="en-US" dirty="0"/>
            </a:p>
          </p:txBody>
        </p:sp>
        <p:sp>
          <p:nvSpPr>
            <p:cNvPr id="34" name="Rectangle 522"/>
            <p:cNvSpPr>
              <a:spLocks noChangeArrowheads="1"/>
            </p:cNvSpPr>
            <p:nvPr/>
          </p:nvSpPr>
          <p:spPr bwMode="auto">
            <a:xfrm>
              <a:off x="-969440" y="836712"/>
              <a:ext cx="2448272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5" name="Rectangle 74"/>
            <p:cNvSpPr>
              <a:spLocks noChangeArrowheads="1"/>
            </p:cNvSpPr>
            <p:nvPr/>
          </p:nvSpPr>
          <p:spPr bwMode="auto">
            <a:xfrm>
              <a:off x="3478851" y="980381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　　　　　　　　分　　秒</a:t>
              </a:r>
              <a:endParaRPr lang="en-US" dirty="0"/>
            </a:p>
          </p:txBody>
        </p:sp>
        <p:sp>
          <p:nvSpPr>
            <p:cNvPr id="36" name="Rectangle 522"/>
            <p:cNvSpPr>
              <a:spLocks noChangeArrowheads="1"/>
            </p:cNvSpPr>
            <p:nvPr/>
          </p:nvSpPr>
          <p:spPr bwMode="auto">
            <a:xfrm>
              <a:off x="1478832" y="836712"/>
              <a:ext cx="1872208" cy="72008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7" name="Rectangle 522"/>
            <p:cNvSpPr>
              <a:spLocks noChangeArrowheads="1"/>
            </p:cNvSpPr>
            <p:nvPr/>
          </p:nvSpPr>
          <p:spPr bwMode="auto">
            <a:xfrm>
              <a:off x="3351280" y="836712"/>
              <a:ext cx="2160000" cy="720080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79512" y="5733256"/>
            <a:ext cx="2268000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効果の確認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7504" y="4699000"/>
            <a:ext cx="8874000" cy="917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Rectangle 522"/>
          <p:cNvSpPr>
            <a:spLocks noChangeArrowheads="1"/>
          </p:cNvSpPr>
          <p:nvPr/>
        </p:nvSpPr>
        <p:spPr bwMode="auto">
          <a:xfrm>
            <a:off x="4165352" y="5613158"/>
            <a:ext cx="1584176" cy="528619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dirty="0"/>
          </a:p>
        </p:txBody>
      </p:sp>
      <p:sp>
        <p:nvSpPr>
          <p:cNvPr id="20" name="Rectangle 74"/>
          <p:cNvSpPr>
            <a:spLocks noChangeArrowheads="1"/>
          </p:cNvSpPr>
          <p:nvPr/>
        </p:nvSpPr>
        <p:spPr bwMode="auto">
          <a:xfrm>
            <a:off x="4233614" y="5752292"/>
            <a:ext cx="1476000" cy="30264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400" dirty="0"/>
              <a:t>見込み　</a:t>
            </a:r>
            <a:r>
              <a:rPr lang="en-US" altLang="ja-JP" sz="1400" dirty="0"/>
              <a:t>-    </a:t>
            </a:r>
            <a:r>
              <a:rPr lang="ja-JP" altLang="en-US" sz="1400" dirty="0"/>
              <a:t>分</a:t>
            </a:r>
            <a:r>
              <a:rPr lang="en-US" altLang="ja-JP" sz="1400" dirty="0"/>
              <a:t>     </a:t>
            </a:r>
            <a:r>
              <a:rPr lang="ja-JP" altLang="en-US" sz="1400" dirty="0"/>
              <a:t>秒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9190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表 41"/>
          <p:cNvGraphicFramePr>
            <a:graphicFrameLocks noGrp="1"/>
          </p:cNvGraphicFramePr>
          <p:nvPr/>
        </p:nvGraphicFramePr>
        <p:xfrm>
          <a:off x="1187624" y="1556773"/>
          <a:ext cx="7289800" cy="1512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019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anchor="ctr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ｺｰｽＧＤ記録用紙（発表資料６）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07504" y="332656"/>
            <a:ext cx="3024336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ジグソーパズルのまとめ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79512" y="83671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◆完成した時間を棒グラフで表す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07504" y="3573016"/>
            <a:ext cx="3024336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標準化と管理の定着</a:t>
            </a:r>
            <a:endParaRPr 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3275856" y="3717032"/>
            <a:ext cx="266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◆５Ｗ１Ｈで明確に記入する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427751"/>
              </p:ext>
            </p:extLst>
          </p:nvPr>
        </p:nvGraphicFramePr>
        <p:xfrm>
          <a:off x="108000" y="4077072"/>
          <a:ext cx="8931226" cy="2547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8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なぜ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目的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何を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項目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誰が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担当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何処で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場所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どのように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方法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いつ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期間</a:t>
                      </a:r>
                      <a:r>
                        <a:rPr lang="en-US" altLang="ja-JP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en-US" altLang="ja-JP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lang="ja-JP" alt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 UI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40" name="Rectangle 74"/>
          <p:cNvSpPr>
            <a:spLocks noChangeArrowheads="1"/>
          </p:cNvSpPr>
          <p:nvPr/>
        </p:nvSpPr>
        <p:spPr bwMode="auto">
          <a:xfrm>
            <a:off x="323528" y="2060848"/>
            <a:ext cx="736285" cy="43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dirty="0"/>
              <a:t>目標</a:t>
            </a:r>
          </a:p>
        </p:txBody>
      </p:sp>
      <p:graphicFrame>
        <p:nvGraphicFramePr>
          <p:cNvPr id="44" name="表 43"/>
          <p:cNvGraphicFramePr>
            <a:graphicFrameLocks noGrp="1"/>
          </p:cNvGraphicFramePr>
          <p:nvPr/>
        </p:nvGraphicFramePr>
        <p:xfrm>
          <a:off x="1043608" y="3068960"/>
          <a:ext cx="8280920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  (</a:t>
                      </a:r>
                      <a:r>
                        <a:rPr lang="ja-JP" alt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分</a:t>
                      </a:r>
                      <a:r>
                        <a:rPr lang="en-US" sz="1200" b="0" i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テキスト ボックス 54"/>
          <p:cNvSpPr txBox="1"/>
          <p:nvPr/>
        </p:nvSpPr>
        <p:spPr>
          <a:xfrm>
            <a:off x="6480368" y="1628781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 分 　　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480368" y="2117746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 分 　　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480368" y="2636893"/>
            <a:ext cx="14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 分 　　秒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5341862" y="908720"/>
            <a:ext cx="2254473" cy="2124056"/>
            <a:chOff x="4932039" y="1124552"/>
            <a:chExt cx="2254473" cy="2124056"/>
          </a:xfrm>
        </p:grpSpPr>
        <p:sp>
          <p:nvSpPr>
            <p:cNvPr id="60" name="テキスト ボックス 59"/>
            <p:cNvSpPr txBox="1"/>
            <p:nvPr/>
          </p:nvSpPr>
          <p:spPr>
            <a:xfrm>
              <a:off x="4932039" y="1124552"/>
              <a:ext cx="2254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大会記録 ２０分台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cxnSp>
          <p:nvCxnSpPr>
            <p:cNvPr id="59" name="直線コネクタ 58"/>
            <p:cNvCxnSpPr/>
            <p:nvPr/>
          </p:nvCxnSpPr>
          <p:spPr>
            <a:xfrm>
              <a:off x="5566177" y="1628608"/>
              <a:ext cx="0" cy="1620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グループ化 60"/>
          <p:cNvGrpSpPr/>
          <p:nvPr/>
        </p:nvGrpSpPr>
        <p:grpSpPr>
          <a:xfrm>
            <a:off x="5940152" y="1124744"/>
            <a:ext cx="2556128" cy="1908032"/>
            <a:chOff x="5529664" y="1374992"/>
            <a:chExt cx="2556128" cy="1908032"/>
          </a:xfrm>
        </p:grpSpPr>
        <p:sp>
          <p:nvSpPr>
            <p:cNvPr id="63" name="テキスト ボックス 62"/>
            <p:cNvSpPr txBox="1"/>
            <p:nvPr/>
          </p:nvSpPr>
          <p:spPr>
            <a:xfrm>
              <a:off x="5529664" y="1374992"/>
              <a:ext cx="2556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歴代優勝タイム ２３～２５分</a:t>
              </a:r>
              <a:endParaRPr 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cxnSp>
          <p:nvCxnSpPr>
            <p:cNvPr id="62" name="直線コネクタ 61"/>
            <p:cNvCxnSpPr/>
            <p:nvPr/>
          </p:nvCxnSpPr>
          <p:spPr>
            <a:xfrm flipH="1">
              <a:off x="5978822" y="1663024"/>
              <a:ext cx="0" cy="16200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直線矢印コネクタ 63"/>
          <p:cNvCxnSpPr/>
          <p:nvPr/>
        </p:nvCxnSpPr>
        <p:spPr>
          <a:xfrm flipH="1">
            <a:off x="4572000" y="133042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1130474" y="110510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記録更新（優勝）</a:t>
            </a:r>
            <a:endParaRPr 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H="1">
            <a:off x="5352181" y="1088960"/>
            <a:ext cx="0" cy="198000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グループ化 69"/>
          <p:cNvGrpSpPr/>
          <p:nvPr/>
        </p:nvGrpSpPr>
        <p:grpSpPr>
          <a:xfrm>
            <a:off x="323528" y="1501125"/>
            <a:ext cx="736285" cy="559723"/>
            <a:chOff x="323528" y="1916832"/>
            <a:chExt cx="736285" cy="559723"/>
          </a:xfrm>
        </p:grpSpPr>
        <p:sp>
          <p:nvSpPr>
            <p:cNvPr id="71" name="Rectangle 74"/>
            <p:cNvSpPr>
              <a:spLocks noChangeArrowheads="1"/>
            </p:cNvSpPr>
            <p:nvPr/>
          </p:nvSpPr>
          <p:spPr bwMode="auto">
            <a:xfrm>
              <a:off x="323528" y="1916832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ﾄﾗｲｱﾙ</a:t>
              </a:r>
            </a:p>
          </p:txBody>
        </p:sp>
        <p:sp>
          <p:nvSpPr>
            <p:cNvPr id="72" name="Rectangle 14"/>
            <p:cNvSpPr>
              <a:spLocks noChangeArrowheads="1"/>
            </p:cNvSpPr>
            <p:nvPr/>
          </p:nvSpPr>
          <p:spPr bwMode="auto">
            <a:xfrm>
              <a:off x="454631" y="2314972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（１回目）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23528" y="2526438"/>
            <a:ext cx="736285" cy="576430"/>
            <a:chOff x="323528" y="2636546"/>
            <a:chExt cx="736285" cy="576430"/>
          </a:xfrm>
        </p:grpSpPr>
        <p:sp>
          <p:nvSpPr>
            <p:cNvPr id="39" name="Rectangle 74"/>
            <p:cNvSpPr>
              <a:spLocks noChangeArrowheads="1"/>
            </p:cNvSpPr>
            <p:nvPr/>
          </p:nvSpPr>
          <p:spPr bwMode="auto">
            <a:xfrm>
              <a:off x="323528" y="2636546"/>
              <a:ext cx="736285" cy="432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ja-JP" altLang="en-US" dirty="0"/>
                <a:t>競技会</a:t>
              </a:r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476272" y="3051393"/>
              <a:ext cx="495328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（２回目）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35" name="直線コネクタ 34"/>
          <p:cNvCxnSpPr/>
          <p:nvPr/>
        </p:nvCxnSpPr>
        <p:spPr>
          <a:xfrm>
            <a:off x="6444208" y="198884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6444208" y="3004340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cxnSp>
        <p:nvCxnSpPr>
          <p:cNvPr id="38" name="直線コネクタ 37"/>
          <p:cNvCxnSpPr/>
          <p:nvPr/>
        </p:nvCxnSpPr>
        <p:spPr>
          <a:xfrm>
            <a:off x="6444208" y="2492896"/>
            <a:ext cx="13327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H="1">
            <a:off x="5980962" y="1484784"/>
            <a:ext cx="3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263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498870"/>
              </p:ext>
            </p:extLst>
          </p:nvPr>
        </p:nvGraphicFramePr>
        <p:xfrm>
          <a:off x="179516" y="1340768"/>
          <a:ext cx="4320476" cy="54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000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〔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例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〕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・課題達成型の必要性や進め方が少し理解できた</a:t>
                      </a:r>
                      <a:b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</a:br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0338" y="30164"/>
            <a:ext cx="2590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</a:t>
            </a:r>
            <a:r>
              <a:rPr lang="ja-JP" altLang="en-US" sz="1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ｺｰｽＧＤ記録用紙（発表資料７）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7504" y="548680"/>
            <a:ext cx="4176464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buNone/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研修で分かった事（全員が記入）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9512" y="1052736"/>
            <a:ext cx="32403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◆グループとして学んだ事・気づいた事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99709"/>
              </p:ext>
            </p:extLst>
          </p:nvPr>
        </p:nvGraphicFramePr>
        <p:xfrm>
          <a:off x="4644008" y="1340768"/>
          <a:ext cx="4320476" cy="54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000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愛知地区（株）愛知太郎</a:t>
                      </a:r>
                      <a:endParaRPr kumimoji="1" lang="en-US" altLang="ja-JP" sz="1200" b="0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〔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例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〕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積極的に会合へ参加し、手法も勉強したい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0004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6660232" y="548680"/>
            <a:ext cx="23123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600" u="sng" dirty="0">
                <a:latin typeface="+mn-ea"/>
                <a:ea typeface="+mn-ea"/>
              </a:rPr>
              <a:t>D </a:t>
            </a:r>
            <a:r>
              <a:rPr lang="ja-JP" altLang="en-US" sz="1600" u="sng" dirty="0"/>
              <a:t>コース：　　グループ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7164288" y="188914"/>
            <a:ext cx="1795074" cy="29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Ins="5400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課題達成型初級コース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716296" y="1052736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◆一人ひとりの決意表明</a:t>
            </a:r>
          </a:p>
        </p:txBody>
      </p:sp>
    </p:spTree>
    <p:extLst>
      <p:ext uri="{BB962C8B-B14F-4D97-AF65-F5344CB8AC3E}">
        <p14:creationId xmlns:p14="http://schemas.microsoft.com/office/powerpoint/2010/main" val="4197320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>
          <a:spcBef>
            <a:spcPct val="50000"/>
          </a:spcBef>
          <a:buNone/>
          <a:defRPr sz="1200" dirty="0" smtClean="0">
            <a:solidFill>
              <a:srgbClr val="FF0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3706</TotalTime>
  <Words>573</Words>
  <Application>Microsoft Office PowerPoint</Application>
  <PresentationFormat>画面に合わせる (4:3)</PresentationFormat>
  <Paragraphs>179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HGP創英角ｺﾞｼｯｸUB</vt:lpstr>
      <vt:lpstr>HG丸ｺﾞｼｯｸM-PRO</vt:lpstr>
      <vt:lpstr>Meiryo UI</vt:lpstr>
      <vt:lpstr>ＭＳ Ｐゴシック</vt:lpstr>
      <vt:lpstr>Arial</vt:lpstr>
      <vt:lpstr>Calibri</vt:lpstr>
      <vt:lpstr>Times New Roman</vt:lpstr>
      <vt:lpstr>Office ​​テーマ</vt:lpstr>
      <vt:lpstr>グループの旗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Nishida Takuma</dc:creator>
  <cp:lastModifiedBy>Noro Kaho／野呂　加歩／AI</cp:lastModifiedBy>
  <cp:revision>347</cp:revision>
  <cp:lastPrinted>2020-01-15T07:15:02Z</cp:lastPrinted>
  <dcterms:created xsi:type="dcterms:W3CDTF">2014-08-25T07:07:42Z</dcterms:created>
  <dcterms:modified xsi:type="dcterms:W3CDTF">2024-11-01T00:57:20Z</dcterms:modified>
</cp:coreProperties>
</file>